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 id="2147483899" r:id="rId5"/>
  </p:sldMasterIdLst>
  <p:notesMasterIdLst>
    <p:notesMasterId r:id="rId54"/>
  </p:notesMasterIdLst>
  <p:sldIdLst>
    <p:sldId id="4345" r:id="rId6"/>
    <p:sldId id="4404" r:id="rId7"/>
    <p:sldId id="4386" r:id="rId8"/>
    <p:sldId id="4352" r:id="rId9"/>
    <p:sldId id="4385" r:id="rId10"/>
    <p:sldId id="4411" r:id="rId11"/>
    <p:sldId id="4384" r:id="rId12"/>
    <p:sldId id="4405" r:id="rId13"/>
    <p:sldId id="4419" r:id="rId14"/>
    <p:sldId id="4406" r:id="rId15"/>
    <p:sldId id="4407" r:id="rId16"/>
    <p:sldId id="4434" r:id="rId17"/>
    <p:sldId id="4408" r:id="rId18"/>
    <p:sldId id="4409" r:id="rId19"/>
    <p:sldId id="4370" r:id="rId20"/>
    <p:sldId id="4366" r:id="rId21"/>
    <p:sldId id="4410" r:id="rId22"/>
    <p:sldId id="4420" r:id="rId23"/>
    <p:sldId id="4421" r:id="rId24"/>
    <p:sldId id="4413" r:id="rId25"/>
    <p:sldId id="4414" r:id="rId26"/>
    <p:sldId id="4415" r:id="rId27"/>
    <p:sldId id="4418" r:id="rId28"/>
    <p:sldId id="4422" r:id="rId29"/>
    <p:sldId id="4423" r:id="rId30"/>
    <p:sldId id="4430" r:id="rId31"/>
    <p:sldId id="4371" r:id="rId32"/>
    <p:sldId id="4340" r:id="rId33"/>
    <p:sldId id="4400" r:id="rId34"/>
    <p:sldId id="4392" r:id="rId35"/>
    <p:sldId id="4425" r:id="rId36"/>
    <p:sldId id="4424" r:id="rId37"/>
    <p:sldId id="4416" r:id="rId38"/>
    <p:sldId id="4393" r:id="rId39"/>
    <p:sldId id="4378" r:id="rId40"/>
    <p:sldId id="4401" r:id="rId41"/>
    <p:sldId id="4426" r:id="rId42"/>
    <p:sldId id="4417" r:id="rId43"/>
    <p:sldId id="4431" r:id="rId44"/>
    <p:sldId id="4427" r:id="rId45"/>
    <p:sldId id="4432" r:id="rId46"/>
    <p:sldId id="4428" r:id="rId47"/>
    <p:sldId id="4433" r:id="rId48"/>
    <p:sldId id="4398" r:id="rId49"/>
    <p:sldId id="4396" r:id="rId50"/>
    <p:sldId id="4429" r:id="rId51"/>
    <p:sldId id="4300" r:id="rId52"/>
    <p:sldId id="4263"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21F704-8110-C0F9-D576-5158D2A88D9A}" name="Anna-Maria Saarela" initials="AS" userId="S::Anna-Maria.Saarela@savonia.fi::c6fd2d3e-6063-45b1-b49c-2f057233427b" providerId="AD"/>
  <p188:author id="{782496B7-485F-7B69-F7DE-F8CDD527168F}" name="Paula Whyte ( Momentum Consulting )" initials="PW"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983D"/>
    <a:srgbClr val="09465E"/>
    <a:srgbClr val="2094D2"/>
    <a:srgbClr val="60BA47"/>
    <a:srgbClr val="0B3A5B"/>
    <a:srgbClr val="F26650"/>
    <a:srgbClr val="B7250D"/>
    <a:srgbClr val="3CBEB3"/>
    <a:srgbClr val="88D1DA"/>
    <a:srgbClr val="1D4C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1E056-0B39-F040-A401-E3C46CC7F0AE}" v="20" dt="2025-06-04T20:34:42.0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4" autoAdjust="0"/>
    <p:restoredTop sz="85007" autoAdjust="0"/>
  </p:normalViewPr>
  <p:slideViewPr>
    <p:cSldViewPr snapToGrid="0">
      <p:cViewPr varScale="1">
        <p:scale>
          <a:sx n="71" d="100"/>
          <a:sy n="71" d="100"/>
        </p:scale>
        <p:origin x="907" y="53"/>
      </p:cViewPr>
      <p:guideLst/>
    </p:cSldViewPr>
  </p:slideViewPr>
  <p:notesTextViewPr>
    <p:cViewPr>
      <p:scale>
        <a:sx n="1" d="1"/>
        <a:sy n="1" d="1"/>
      </p:scale>
      <p:origin x="0" y="0"/>
    </p:cViewPr>
  </p:notesTextViewPr>
  <p:sorterViewPr>
    <p:cViewPr varScale="1">
      <p:scale>
        <a:sx n="100" d="100"/>
        <a:sy n="100" d="100"/>
      </p:scale>
      <p:origin x="0" y="-136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bleStyles" Target="tableStyles.xml"/><Relationship Id="rId5" Type="http://schemas.openxmlformats.org/officeDocument/2006/relationships/slideMaster" Target="slideMasters/slideMaster2.xml"/><Relationship Id="rId61" Type="http://schemas.microsoft.com/office/2018/10/relationships/authors" Target="author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biainnovatorcampus.onmicrosoft.com::f0db49ca-a56d-4261-b8a6-819acd09e0a3" providerId="AD" clId="Web-{53FA6859-5EB9-05EC-C92F-241794F91E37}"/>
    <pc:docChg chg="delSld modSld">
      <pc:chgData name="Paula Whyte ( Momentum Consulting )" userId="S::paula_momentumconsulting.ie#ext#@biainnovatorcampus.onmicrosoft.com::f0db49ca-a56d-4261-b8a6-819acd09e0a3" providerId="AD" clId="Web-{53FA6859-5EB9-05EC-C92F-241794F91E37}" dt="2025-05-28T14:48:47.494" v="6"/>
      <pc:docMkLst>
        <pc:docMk/>
      </pc:docMkLst>
      <pc:sldChg chg="modSp">
        <pc:chgData name="Paula Whyte ( Momentum Consulting )" userId="S::paula_momentumconsulting.ie#ext#@biainnovatorcampus.onmicrosoft.com::f0db49ca-a56d-4261-b8a6-819acd09e0a3" providerId="AD" clId="Web-{53FA6859-5EB9-05EC-C92F-241794F91E37}" dt="2025-05-28T14:47:34.632" v="5" actId="14100"/>
        <pc:sldMkLst>
          <pc:docMk/>
          <pc:sldMk cId="2445639838" sldId="4345"/>
        </pc:sldMkLst>
        <pc:spChg chg="mod">
          <ac:chgData name="Paula Whyte ( Momentum Consulting )" userId="S::paula_momentumconsulting.ie#ext#@biainnovatorcampus.onmicrosoft.com::f0db49ca-a56d-4261-b8a6-819acd09e0a3" providerId="AD" clId="Web-{53FA6859-5EB9-05EC-C92F-241794F91E37}" dt="2025-05-28T14:47:34.632" v="5" actId="14100"/>
          <ac:spMkLst>
            <pc:docMk/>
            <pc:sldMk cId="2445639838" sldId="4345"/>
            <ac:spMk id="9" creationId="{1C649D26-280B-9DCA-8DAE-3F92754507FD}"/>
          </ac:spMkLst>
        </pc:spChg>
        <pc:spChg chg="mod">
          <ac:chgData name="Paula Whyte ( Momentum Consulting )" userId="S::paula_momentumconsulting.ie#ext#@biainnovatorcampus.onmicrosoft.com::f0db49ca-a56d-4261-b8a6-819acd09e0a3" providerId="AD" clId="Web-{53FA6859-5EB9-05EC-C92F-241794F91E37}" dt="2025-05-28T14:47:29.928" v="4" actId="20577"/>
          <ac:spMkLst>
            <pc:docMk/>
            <pc:sldMk cId="2445639838" sldId="4345"/>
            <ac:spMk id="14" creationId="{A10B8A40-3CA0-B8CA-33CE-C991B6732794}"/>
          </ac:spMkLst>
        </pc:spChg>
      </pc:sldChg>
      <pc:sldChg chg="del">
        <pc:chgData name="Paula Whyte ( Momentum Consulting )" userId="S::paula_momentumconsulting.ie#ext#@biainnovatorcampus.onmicrosoft.com::f0db49ca-a56d-4261-b8a6-819acd09e0a3" providerId="AD" clId="Web-{53FA6859-5EB9-05EC-C92F-241794F91E37}" dt="2025-05-28T14:48:47.494" v="6"/>
        <pc:sldMkLst>
          <pc:docMk/>
          <pc:sldMk cId="929762468" sldId="4363"/>
        </pc:sldMkLst>
      </pc:sldChg>
    </pc:docChg>
  </pc:docChgLst>
  <pc:docChgLst>
    <pc:chgData name="Anna-Maria Saarela" userId="S::anna-maria.saarela_savonia.fi#ext#@biainnovatorcampus.onmicrosoft.com::25308fda-0d44-48b5-9bfd-111b972a9e80" providerId="AD" clId="Web-{1031E056-0B39-F040-A401-E3C46CC7F0AE}"/>
    <pc:docChg chg="modSld">
      <pc:chgData name="Anna-Maria Saarela" userId="S::anna-maria.saarela_savonia.fi#ext#@biainnovatorcampus.onmicrosoft.com::25308fda-0d44-48b5-9bfd-111b972a9e80" providerId="AD" clId="Web-{1031E056-0B39-F040-A401-E3C46CC7F0AE}" dt="2025-06-04T20:34:42.057" v="14" actId="20577"/>
      <pc:docMkLst>
        <pc:docMk/>
      </pc:docMkLst>
      <pc:sldChg chg="modSp">
        <pc:chgData name="Anna-Maria Saarela" userId="S::anna-maria.saarela_savonia.fi#ext#@biainnovatorcampus.onmicrosoft.com::25308fda-0d44-48b5-9bfd-111b972a9e80" providerId="AD" clId="Web-{1031E056-0B39-F040-A401-E3C46CC7F0AE}" dt="2025-06-04T20:34:42.057" v="14" actId="20577"/>
        <pc:sldMkLst>
          <pc:docMk/>
          <pc:sldMk cId="4169825511" sldId="4263"/>
        </pc:sldMkLst>
        <pc:spChg chg="mod">
          <ac:chgData name="Anna-Maria Saarela" userId="S::anna-maria.saarela_savonia.fi#ext#@biainnovatorcampus.onmicrosoft.com::25308fda-0d44-48b5-9bfd-111b972a9e80" providerId="AD" clId="Web-{1031E056-0B39-F040-A401-E3C46CC7F0AE}" dt="2025-06-04T20:34:42.057" v="14" actId="20577"/>
          <ac:spMkLst>
            <pc:docMk/>
            <pc:sldMk cId="4169825511" sldId="4263"/>
            <ac:spMk id="60" creationId="{28330963-34C5-43FF-71FB-F1AEE4A0A333}"/>
          </ac:spMkLst>
        </pc:spChg>
      </pc:sldChg>
    </pc:docChg>
  </pc:docChgLst>
  <pc:docChgLst>
    <pc:chgData name="Anna-Maria Saarela" userId="c6fd2d3e-6063-45b1-b49c-2f057233427b" providerId="ADAL" clId="{DB6368E6-2022-4600-9A04-9851F6E1C38B}"/>
    <pc:docChg chg="undo custSel modSld">
      <pc:chgData name="Anna-Maria Saarela" userId="c6fd2d3e-6063-45b1-b49c-2f057233427b" providerId="ADAL" clId="{DB6368E6-2022-4600-9A04-9851F6E1C38B}" dt="2025-05-23T15:57:45.473" v="204" actId="20577"/>
      <pc:docMkLst>
        <pc:docMk/>
      </pc:docMkLst>
      <pc:sldChg chg="modSp mod">
        <pc:chgData name="Anna-Maria Saarela" userId="c6fd2d3e-6063-45b1-b49c-2f057233427b" providerId="ADAL" clId="{DB6368E6-2022-4600-9A04-9851F6E1C38B}" dt="2025-05-23T15:47:15.454" v="96" actId="20577"/>
        <pc:sldMkLst>
          <pc:docMk/>
          <pc:sldMk cId="3974310973" sldId="4370"/>
        </pc:sldMkLst>
        <pc:spChg chg="mod">
          <ac:chgData name="Anna-Maria Saarela" userId="c6fd2d3e-6063-45b1-b49c-2f057233427b" providerId="ADAL" clId="{DB6368E6-2022-4600-9A04-9851F6E1C38B}" dt="2025-05-23T15:47:15.454" v="96" actId="20577"/>
          <ac:spMkLst>
            <pc:docMk/>
            <pc:sldMk cId="3974310973" sldId="4370"/>
            <ac:spMk id="3" creationId="{03937741-7A77-26BB-2B30-508E209985A9}"/>
          </ac:spMkLst>
        </pc:spChg>
      </pc:sldChg>
      <pc:sldChg chg="modSp mod">
        <pc:chgData name="Anna-Maria Saarela" userId="c6fd2d3e-6063-45b1-b49c-2f057233427b" providerId="ADAL" clId="{DB6368E6-2022-4600-9A04-9851F6E1C38B}" dt="2025-05-23T15:52:36.725" v="148" actId="20577"/>
        <pc:sldMkLst>
          <pc:docMk/>
          <pc:sldMk cId="3844473901" sldId="4392"/>
        </pc:sldMkLst>
        <pc:spChg chg="mod">
          <ac:chgData name="Anna-Maria Saarela" userId="c6fd2d3e-6063-45b1-b49c-2f057233427b" providerId="ADAL" clId="{DB6368E6-2022-4600-9A04-9851F6E1C38B}" dt="2025-05-23T15:52:36.725" v="148" actId="20577"/>
          <ac:spMkLst>
            <pc:docMk/>
            <pc:sldMk cId="3844473901" sldId="4392"/>
            <ac:spMk id="3" creationId="{1584522D-3854-D216-64ED-A117F8EAAB8C}"/>
          </ac:spMkLst>
        </pc:spChg>
        <pc:spChg chg="mod">
          <ac:chgData name="Anna-Maria Saarela" userId="c6fd2d3e-6063-45b1-b49c-2f057233427b" providerId="ADAL" clId="{DB6368E6-2022-4600-9A04-9851F6E1C38B}" dt="2025-05-23T15:52:21.383" v="141" actId="1076"/>
          <ac:spMkLst>
            <pc:docMk/>
            <pc:sldMk cId="3844473901" sldId="4392"/>
            <ac:spMk id="4" creationId="{E310DA0F-C170-F252-A205-61A9D571199B}"/>
          </ac:spMkLst>
        </pc:spChg>
      </pc:sldChg>
      <pc:sldChg chg="modSp mod">
        <pc:chgData name="Anna-Maria Saarela" userId="c6fd2d3e-6063-45b1-b49c-2f057233427b" providerId="ADAL" clId="{DB6368E6-2022-4600-9A04-9851F6E1C38B}" dt="2025-05-23T15:52:07.488" v="140" actId="20577"/>
        <pc:sldMkLst>
          <pc:docMk/>
          <pc:sldMk cId="3718758492" sldId="4400"/>
        </pc:sldMkLst>
        <pc:spChg chg="mod">
          <ac:chgData name="Anna-Maria Saarela" userId="c6fd2d3e-6063-45b1-b49c-2f057233427b" providerId="ADAL" clId="{DB6368E6-2022-4600-9A04-9851F6E1C38B}" dt="2025-05-23T15:52:07.488" v="140" actId="20577"/>
          <ac:spMkLst>
            <pc:docMk/>
            <pc:sldMk cId="3718758492" sldId="4400"/>
            <ac:spMk id="3" creationId="{87E2C92B-6EA0-1297-14A1-D865E440DA4F}"/>
          </ac:spMkLst>
        </pc:spChg>
      </pc:sldChg>
      <pc:sldChg chg="modSp mod">
        <pc:chgData name="Anna-Maria Saarela" userId="c6fd2d3e-6063-45b1-b49c-2f057233427b" providerId="ADAL" clId="{DB6368E6-2022-4600-9A04-9851F6E1C38B}" dt="2025-05-23T15:44:44.690" v="30" actId="20577"/>
        <pc:sldMkLst>
          <pc:docMk/>
          <pc:sldMk cId="4145336788" sldId="4407"/>
        </pc:sldMkLst>
        <pc:spChg chg="mod">
          <ac:chgData name="Anna-Maria Saarela" userId="c6fd2d3e-6063-45b1-b49c-2f057233427b" providerId="ADAL" clId="{DB6368E6-2022-4600-9A04-9851F6E1C38B}" dt="2025-05-23T15:44:19.803" v="25" actId="20577"/>
          <ac:spMkLst>
            <pc:docMk/>
            <pc:sldMk cId="4145336788" sldId="4407"/>
            <ac:spMk id="2" creationId="{93DE1D88-1651-1B0B-8F85-5EDA03732574}"/>
          </ac:spMkLst>
        </pc:spChg>
        <pc:spChg chg="mod">
          <ac:chgData name="Anna-Maria Saarela" userId="c6fd2d3e-6063-45b1-b49c-2f057233427b" providerId="ADAL" clId="{DB6368E6-2022-4600-9A04-9851F6E1C38B}" dt="2025-05-23T15:44:44.690" v="30" actId="20577"/>
          <ac:spMkLst>
            <pc:docMk/>
            <pc:sldMk cId="4145336788" sldId="4407"/>
            <ac:spMk id="13" creationId="{5D6F9D27-063C-22A5-927E-C6393D287BA0}"/>
          </ac:spMkLst>
        </pc:spChg>
      </pc:sldChg>
      <pc:sldChg chg="modSp mod">
        <pc:chgData name="Anna-Maria Saarela" userId="c6fd2d3e-6063-45b1-b49c-2f057233427b" providerId="ADAL" clId="{DB6368E6-2022-4600-9A04-9851F6E1C38B}" dt="2025-05-23T15:50:50.351" v="114" actId="20577"/>
        <pc:sldMkLst>
          <pc:docMk/>
          <pc:sldMk cId="3816097189" sldId="4430"/>
        </pc:sldMkLst>
        <pc:spChg chg="mod">
          <ac:chgData name="Anna-Maria Saarela" userId="c6fd2d3e-6063-45b1-b49c-2f057233427b" providerId="ADAL" clId="{DB6368E6-2022-4600-9A04-9851F6E1C38B}" dt="2025-05-23T15:50:50.351" v="114" actId="20577"/>
          <ac:spMkLst>
            <pc:docMk/>
            <pc:sldMk cId="3816097189" sldId="4430"/>
            <ac:spMk id="3" creationId="{3E9F9328-3395-05D7-7631-C6296FC3F974}"/>
          </ac:spMkLst>
        </pc:spChg>
      </pc:sldChg>
      <pc:sldChg chg="modSp mod">
        <pc:chgData name="Anna-Maria Saarela" userId="c6fd2d3e-6063-45b1-b49c-2f057233427b" providerId="ADAL" clId="{DB6368E6-2022-4600-9A04-9851F6E1C38B}" dt="2025-05-23T15:57:45.473" v="204" actId="20577"/>
        <pc:sldMkLst>
          <pc:docMk/>
          <pc:sldMk cId="977931016" sldId="4431"/>
        </pc:sldMkLst>
        <pc:spChg chg="mod">
          <ac:chgData name="Anna-Maria Saarela" userId="c6fd2d3e-6063-45b1-b49c-2f057233427b" providerId="ADAL" clId="{DB6368E6-2022-4600-9A04-9851F6E1C38B}" dt="2025-05-23T15:57:45.473" v="204" actId="20577"/>
          <ac:spMkLst>
            <pc:docMk/>
            <pc:sldMk cId="977931016" sldId="4431"/>
            <ac:spMk id="22" creationId="{8A70A850-598B-B621-7AAE-5F7127FF9084}"/>
          </ac:spMkLst>
        </pc:spChg>
      </pc:sldChg>
      <pc:sldChg chg="modSp mod">
        <pc:chgData name="Anna-Maria Saarela" userId="c6fd2d3e-6063-45b1-b49c-2f057233427b" providerId="ADAL" clId="{DB6368E6-2022-4600-9A04-9851F6E1C38B}" dt="2025-05-23T15:45:25.139" v="56" actId="20577"/>
        <pc:sldMkLst>
          <pc:docMk/>
          <pc:sldMk cId="1528251853" sldId="4434"/>
        </pc:sldMkLst>
        <pc:spChg chg="mod">
          <ac:chgData name="Anna-Maria Saarela" userId="c6fd2d3e-6063-45b1-b49c-2f057233427b" providerId="ADAL" clId="{DB6368E6-2022-4600-9A04-9851F6E1C38B}" dt="2025-05-23T15:45:25.139" v="56" actId="20577"/>
          <ac:spMkLst>
            <pc:docMk/>
            <pc:sldMk cId="1528251853" sldId="4434"/>
            <ac:spMk id="2" creationId="{DF8FDF73-35F7-A4D0-F394-E25A125742B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Muokkaa Master-tekstityylejä napsauttamalla tätä</a:t>
            </a:r>
          </a:p>
          <a:p>
            <a:pPr lvl="1"/>
            <a:r>
              <a:rPr lang="en-GB"/>
              <a:t>Toinen taso</a:t>
            </a:r>
          </a:p>
          <a:p>
            <a:pPr lvl="2"/>
            <a:r>
              <a:rPr lang="en-GB"/>
              <a:t>Kolmas taso</a:t>
            </a:r>
          </a:p>
          <a:p>
            <a:pPr lvl="3"/>
            <a:r>
              <a:rPr lang="en-GB"/>
              <a:t>Neljäs taso</a:t>
            </a:r>
          </a:p>
          <a:p>
            <a:pPr lvl="4"/>
            <a:r>
              <a:rPr lang="en-GB"/>
              <a:t>Viides taso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a:p>
        </p:txBody>
      </p:sp>
    </p:spTree>
    <p:extLst>
      <p:ext uri="{BB962C8B-B14F-4D97-AF65-F5344CB8AC3E}">
        <p14:creationId xmlns:p14="http://schemas.microsoft.com/office/powerpoint/2010/main" val="98008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319802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16</a:t>
            </a:fld>
            <a:endParaRPr lang="en-US"/>
          </a:p>
        </p:txBody>
      </p:sp>
    </p:spTree>
    <p:extLst>
      <p:ext uri="{BB962C8B-B14F-4D97-AF65-F5344CB8AC3E}">
        <p14:creationId xmlns:p14="http://schemas.microsoft.com/office/powerpoint/2010/main" val="65003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2193C-995E-D894-05EB-E0F312894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AD7F10-87AE-D04F-03B8-D66AC40781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0729E-E949-5D22-F953-B2C7761D82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FC41AF3-DB13-16DC-761A-E9EC7E813681}"/>
              </a:ext>
            </a:extLst>
          </p:cNvPr>
          <p:cNvSpPr>
            <a:spLocks noGrp="1"/>
          </p:cNvSpPr>
          <p:nvPr>
            <p:ph type="sldNum" sz="quarter" idx="5"/>
          </p:nvPr>
        </p:nvSpPr>
        <p:spPr/>
        <p:txBody>
          <a:bodyPr/>
          <a:lstStyle/>
          <a:p>
            <a:fld id="{4BE5DE82-CF29-044D-9158-06A811149881}" type="slidenum">
              <a:rPr lang="en-US" smtClean="0"/>
              <a:t>27</a:t>
            </a:fld>
            <a:endParaRPr lang="en-US"/>
          </a:p>
        </p:txBody>
      </p:sp>
    </p:spTree>
    <p:extLst>
      <p:ext uri="{BB962C8B-B14F-4D97-AF65-F5344CB8AC3E}">
        <p14:creationId xmlns:p14="http://schemas.microsoft.com/office/powerpoint/2010/main" val="69164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2000" b="0" i="0" kern="1200" spc="0" dirty="0">
              <a:solidFill>
                <a:srgbClr val="0B3A5B"/>
              </a:solidFill>
              <a:latin typeface="+mn-lt"/>
              <a:ea typeface="+mn-ea"/>
              <a:cs typeface="+mn-cs"/>
            </a:endParaRPr>
          </a:p>
        </p:txBody>
      </p:sp>
      <p:sp>
        <p:nvSpPr>
          <p:cNvPr id="4" name="Dian numeron paikkamerkki 3"/>
          <p:cNvSpPr>
            <a:spLocks noGrp="1"/>
          </p:cNvSpPr>
          <p:nvPr>
            <p:ph type="sldNum" sz="quarter" idx="5"/>
          </p:nvPr>
        </p:nvSpPr>
        <p:spPr/>
        <p:txBody>
          <a:bodyPr/>
          <a:lstStyle/>
          <a:p>
            <a:fld id="{4BE5DE82-CF29-044D-9158-06A811149881}" type="slidenum">
              <a:rPr lang="en-US" smtClean="0"/>
              <a:t>29</a:t>
            </a:fld>
            <a:endParaRPr lang="en-US"/>
          </a:p>
        </p:txBody>
      </p:sp>
    </p:spTree>
    <p:extLst>
      <p:ext uri="{BB962C8B-B14F-4D97-AF65-F5344CB8AC3E}">
        <p14:creationId xmlns:p14="http://schemas.microsoft.com/office/powerpoint/2010/main" val="163613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7029E-2C08-C1B1-6D76-45ED7349AE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7E577-15CA-2034-BB19-AE5A1CC5A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25829-C23D-EE8E-5138-D6F4E2D97C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776F65-6177-E09C-6F6B-C673E0C04E9D}"/>
              </a:ext>
            </a:extLst>
          </p:cNvPr>
          <p:cNvSpPr>
            <a:spLocks noGrp="1"/>
          </p:cNvSpPr>
          <p:nvPr>
            <p:ph type="sldNum" sz="quarter" idx="5"/>
          </p:nvPr>
        </p:nvSpPr>
        <p:spPr/>
        <p:txBody>
          <a:bodyPr/>
          <a:lstStyle/>
          <a:p>
            <a:fld id="{4BE5DE82-CF29-044D-9158-06A811149881}" type="slidenum">
              <a:rPr lang="en-US" smtClean="0"/>
              <a:t>35</a:t>
            </a:fld>
            <a:endParaRPr lang="en-US"/>
          </a:p>
        </p:txBody>
      </p:sp>
    </p:spTree>
    <p:extLst>
      <p:ext uri="{BB962C8B-B14F-4D97-AF65-F5344CB8AC3E}">
        <p14:creationId xmlns:p14="http://schemas.microsoft.com/office/powerpoint/2010/main" val="4175695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48</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2.xml"/><Relationship Id="rId4" Type="http://schemas.microsoft.com/office/2007/relationships/hdphoto" Target="../media/hdphoto2.wdp"/></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a:solidFill>
                  <a:schemeClr val="bg1"/>
                </a:solidFill>
                <a:effectLst/>
                <a:latin typeface="+mn-lt"/>
                <a:ea typeface="+mn-ea"/>
                <a:cs typeface="+mn-cs"/>
                <a:sym typeface="Quattrocento Sans"/>
              </a:rPr>
              <a:t>FONT TYPEFACE &amp; SIZE</a:t>
            </a:r>
            <a:endParaRPr lang="en-IE" sz="3600" baseline="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a:solidFill>
                  <a:schemeClr val="bg1"/>
                </a:solidFill>
                <a:effectLst/>
                <a:latin typeface="+mn-lt"/>
                <a:ea typeface="+mn-ea"/>
                <a:cs typeface="+mn-cs"/>
                <a:sym typeface="Quattrocento Sans"/>
              </a:rPr>
              <a:t>waste2worth </a:t>
            </a:r>
            <a:r>
              <a:rPr lang="en-IE" sz="2400" b="0" i="0" u="none" strike="noStrike" kern="1200" baseline="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a:solidFill>
                <a:schemeClr val="bg1"/>
              </a:solidFill>
              <a:effectLst/>
              <a:latin typeface="+mn-lt"/>
              <a:ea typeface="+mn-ea"/>
              <a:cs typeface="+mn-cs"/>
              <a:sym typeface="Quattrocento Sans"/>
            </a:endParaRPr>
          </a:p>
          <a:p>
            <a:pPr fontAlgn="base"/>
            <a:endParaRPr lang="en-IE" sz="2400" b="0" i="0" u="none" strike="noStrike" kern="1200" baseline="0">
              <a:solidFill>
                <a:schemeClr val="bg1"/>
              </a:solidFill>
              <a:effectLst/>
              <a:latin typeface="+mn-lt"/>
              <a:ea typeface="+mn-ea"/>
              <a:cs typeface="+mn-cs"/>
              <a:sym typeface="Quattrocento Sans"/>
            </a:endParaRPr>
          </a:p>
          <a:p>
            <a:pPr fontAlgn="base"/>
            <a:r>
              <a:rPr lang="en-IE" sz="3600" b="1" i="1" baseline="0">
                <a:solidFill>
                  <a:schemeClr val="bg1"/>
                </a:solidFill>
                <a:latin typeface="+mn-lt"/>
                <a:ea typeface="Quattrocento Sans"/>
                <a:cs typeface="Quattrocento Sans"/>
                <a:sym typeface="Quattrocento Sans"/>
              </a:rPr>
              <a:t>Calibri</a:t>
            </a:r>
            <a:endParaRPr lang="en-IE" sz="3600" baseline="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a:solidFill>
                  <a:schemeClr val="bg1"/>
                </a:solidFill>
                <a:effectLst/>
                <a:latin typeface="+mn-lt"/>
                <a:ea typeface="+mn-ea"/>
                <a:cs typeface="+mn-cs"/>
              </a:rPr>
              <a:t>*** </a:t>
            </a:r>
            <a:r>
              <a:rPr lang="en-IE" sz="2400" b="1" kern="1200">
                <a:solidFill>
                  <a:schemeClr val="bg1"/>
                </a:solidFill>
                <a:effectLst/>
                <a:latin typeface="+mn-lt"/>
                <a:ea typeface="+mn-ea"/>
                <a:cs typeface="+mn-cs"/>
              </a:rPr>
              <a:t>PLEASE DELETE THIS INSTRUCTION SLIDE BEFORE PRESENTING FINAL PRESENTATION </a:t>
            </a:r>
            <a:r>
              <a:rPr lang="en-IE" sz="2400" kern="1200">
                <a:solidFill>
                  <a:schemeClr val="bg1"/>
                </a:solidFill>
                <a:effectLst/>
                <a:latin typeface="+mn-lt"/>
                <a:ea typeface="+mn-ea"/>
                <a:cs typeface="+mn-cs"/>
              </a:rPr>
              <a:t>*** </a:t>
            </a:r>
            <a:endParaRPr lang="en-US" sz="2400" kern="120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7135906"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7135906" y="0"/>
            <a:ext cx="430883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Tree>
    <p:extLst>
      <p:ext uri="{BB962C8B-B14F-4D97-AF65-F5344CB8AC3E}">
        <p14:creationId xmlns:p14="http://schemas.microsoft.com/office/powerpoint/2010/main" val="218011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2041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77909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F55037E7-74E7-F044-298E-6490BF6782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2B9BBDBC-8DCD-655F-1DC6-F7C494BF5C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46750" y="5825062"/>
            <a:ext cx="2054262" cy="457426"/>
          </a:xfrm>
          <a:prstGeom prst="rect">
            <a:avLst/>
          </a:prstGeom>
        </p:spPr>
      </p:pic>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69317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2763980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511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Picture Placeholder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4" name="Picture 3">
            <a:extLst>
              <a:ext uri="{FF2B5EF4-FFF2-40B4-BE49-F238E27FC236}">
                <a16:creationId xmlns:a16="http://schemas.microsoft.com/office/drawing/2014/main" id="{608AA9BD-DAD4-EB9E-F5A2-52B81C6375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863C37C1-FEC1-3A32-9592-A33BF1A908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098322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45731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3319869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C30BEF09-6B78-DC3B-0A46-A016AD33674F}"/>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06A309A-E52C-0A55-8622-944C1082F2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4560149A-1B38-4A21-B478-E78CBF27E4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5172B193-B191-DBD8-36A9-7B98240E13CE}"/>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a:t>
            </a:r>
            <a:r>
              <a:rPr lang="en-IE" sz="600" dirty="0" err="1">
                <a:solidFill>
                  <a:srgbClr val="0B3A5B"/>
                </a:solidFill>
              </a:rPr>
              <a:t>reusers</a:t>
            </a:r>
            <a:r>
              <a:rPr lang="en-IE" sz="600" dirty="0">
                <a:solidFill>
                  <a:srgbClr val="0B3A5B"/>
                </a:solidFill>
              </a:rPr>
              <a:t>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571627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874258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652255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07569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Name</a:t>
            </a:r>
            <a:endParaRPr lang="en-US" dirty="0"/>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Tree>
    <p:extLst>
      <p:ext uri="{BB962C8B-B14F-4D97-AF65-F5344CB8AC3E}">
        <p14:creationId xmlns:p14="http://schemas.microsoft.com/office/powerpoint/2010/main" val="28522072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dirty="0"/>
              <a:t>03</a:t>
            </a:r>
          </a:p>
        </p:txBody>
      </p:sp>
    </p:spTree>
    <p:extLst>
      <p:ext uri="{BB962C8B-B14F-4D97-AF65-F5344CB8AC3E}">
        <p14:creationId xmlns:p14="http://schemas.microsoft.com/office/powerpoint/2010/main" val="2330956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1" y="-1"/>
            <a:ext cx="6727371"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623855" y="342900"/>
            <a:ext cx="4806599"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15331229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3474792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584669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HS Photo with tex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B33894-6B85-A64A-8194-AD204557A483}"/>
              </a:ext>
            </a:extLst>
          </p:cNvPr>
          <p:cNvSpPr/>
          <p:nvPr userDrawn="1"/>
        </p:nvSpPr>
        <p:spPr>
          <a:xfrm flipV="1">
            <a:off x="0"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59728"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597275"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7" name="Text Placeholder 23">
            <a:extLst>
              <a:ext uri="{FF2B5EF4-FFF2-40B4-BE49-F238E27FC236}">
                <a16:creationId xmlns:a16="http://schemas.microsoft.com/office/drawing/2014/main" id="{7A5ECDC7-56E1-0984-2C77-279F9248607D}"/>
              </a:ext>
            </a:extLst>
          </p:cNvPr>
          <p:cNvSpPr>
            <a:spLocks noGrp="1"/>
          </p:cNvSpPr>
          <p:nvPr>
            <p:ph type="body" sz="quarter" idx="21" hasCustomPrompt="1"/>
          </p:nvPr>
        </p:nvSpPr>
        <p:spPr>
          <a:xfrm>
            <a:off x="6246356" y="584332"/>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8" name="Text Placeholder 17">
            <a:extLst>
              <a:ext uri="{FF2B5EF4-FFF2-40B4-BE49-F238E27FC236}">
                <a16:creationId xmlns:a16="http://schemas.microsoft.com/office/drawing/2014/main" id="{08E0C614-5EC5-DFB2-74AB-FE10C08391C5}"/>
              </a:ext>
            </a:extLst>
          </p:cNvPr>
          <p:cNvSpPr>
            <a:spLocks noGrp="1"/>
          </p:cNvSpPr>
          <p:nvPr>
            <p:ph type="body" sz="quarter" idx="22" hasCustomPrompt="1"/>
          </p:nvPr>
        </p:nvSpPr>
        <p:spPr>
          <a:xfrm>
            <a:off x="6246355" y="2013390"/>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1168109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24390986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dirty="0"/>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400090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965602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5867"/>
          <a:stretch/>
        </p:blipFill>
        <p:spPr>
          <a:xfrm flipH="1">
            <a:off x="608794" y="2954956"/>
            <a:ext cx="8439100" cy="4311085"/>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1033067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7661727" y="-1335516"/>
            <a:ext cx="4504135" cy="6404164"/>
          </a:xfrm>
          <a:prstGeom prst="rect">
            <a:avLst/>
          </a:prstGeom>
        </p:spPr>
      </p:pic>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dirty="0"/>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95492" y="1373925"/>
            <a:ext cx="2687782"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email">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0331058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Picture Placeholder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err="1"/>
              <a:t>www.website.eu</a:t>
            </a:r>
            <a:endParaRPr lang="en-US" dirty="0"/>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dirty="0"/>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2667326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12768980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920359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email">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0.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3" cstate="email">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922" r:id="rId11"/>
    <p:sldLayoutId id="2147483885" r:id="rId12"/>
    <p:sldLayoutId id="2147483886" r:id="rId13"/>
    <p:sldLayoutId id="2147483878" r:id="rId14"/>
    <p:sldLayoutId id="2147483861" r:id="rId15"/>
    <p:sldLayoutId id="2147483833" r:id="rId16"/>
    <p:sldLayoutId id="2147483847" r:id="rId17"/>
    <p:sldLayoutId id="2147483923" r:id="rId18"/>
    <p:sldLayoutId id="2147483853" r:id="rId19"/>
    <p:sldLayoutId id="2147483898" r:id="rId20"/>
    <p:sldLayoutId id="214748392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4" cstate="email">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15136593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2" r:id="rId13"/>
    <p:sldLayoutId id="2147483913" r:id="rId14"/>
    <p:sldLayoutId id="2147483914" r:id="rId15"/>
    <p:sldLayoutId id="2147483915" r:id="rId16"/>
    <p:sldLayoutId id="2147483916" r:id="rId17"/>
    <p:sldLayoutId id="2147483917" r:id="rId18"/>
    <p:sldLayoutId id="2147483918" r:id="rId19"/>
    <p:sldLayoutId id="2147483919" r:id="rId20"/>
    <p:sldLayoutId id="2147483920" r:id="rId21"/>
    <p:sldLayoutId id="214748392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12.xml"/><Relationship Id="rId7" Type="http://schemas.openxmlformats.org/officeDocument/2006/relationships/hyperlink" Target="https://www.youtube.com/watch?v=YONGuzom8VM" TargetMode="External"/><Relationship Id="rId2" Type="http://schemas.openxmlformats.org/officeDocument/2006/relationships/video" Target="https://www.youtube.com/embed/YONGuzom8VM?feature=oembed" TargetMode="External"/><Relationship Id="rId1" Type="http://schemas.openxmlformats.org/officeDocument/2006/relationships/video" Target="https://www.youtube.com/embed/y8T7iwlVulk?start=7&amp;feature=oembed" TargetMode="Externa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hyperlink" Target="https://www.youtube.com/watch?v=y8T7iwlVulk&amp;t=7s" TargetMode="External"/><Relationship Id="rId4" Type="http://schemas.openxmlformats.org/officeDocument/2006/relationships/hyperlink" Target="https://caul-cbua.pressbooks.pub/exploringsustainability/chapter/chapter-1-2/" TargetMode="External"/><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gate.net/publication/307730138_The_Art_of_Interconnected_Thinking_Starting_with_the_Young" TargetMode="External"/><Relationship Id="rId2" Type="http://schemas.openxmlformats.org/officeDocument/2006/relationships/hyperlink" Target="https://study.com/academy/lesson/video/environmental-awareness-definition-history-importance.html" TargetMode="External"/><Relationship Id="rId1" Type="http://schemas.openxmlformats.org/officeDocument/2006/relationships/slideLayout" Target="../slideLayouts/slideLayout12.xml"/><Relationship Id="rId4" Type="http://schemas.openxmlformats.org/officeDocument/2006/relationships/hyperlink" Target="https://www.forbes.com/councils/forbescoachescouncil/2024/03/19/16-important-skills-professionals-need-to-build-future-proof-career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Social_responsibility" TargetMode="External"/><Relationship Id="rId2" Type="http://schemas.openxmlformats.org/officeDocument/2006/relationships/hyperlink" Target="https://documents1.worldbank.org/curated/en/350411468149663792/pdf/WPS6852.pdf" TargetMode="External"/><Relationship Id="rId1" Type="http://schemas.openxmlformats.org/officeDocument/2006/relationships/slideLayout" Target="../slideLayouts/slideLayout12.xml"/><Relationship Id="rId4" Type="http://schemas.openxmlformats.org/officeDocument/2006/relationships/hyperlink" Target="https://positivepsychology.com/self-empowermen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s://teknologiateollisuus.fi/circular-economy-playbook/" TargetMode="External"/><Relationship Id="rId2"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hyperlink" Target="https://teknologiateollisuus.fi/fi/circular-economy-playbook" TargetMode="Externa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aste2worth.eu/regional-community-maps-of-waste-streams/" TargetMode="External"/><Relationship Id="rId2" Type="http://schemas.openxmlformats.org/officeDocument/2006/relationships/hyperlink" Target="https://waste2worth.eu/good-practice-compendium/" TargetMode="Externa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hyperlink" Target="https://ethical-food.eu/" TargetMode="External"/><Relationship Id="rId2" Type="http://schemas.openxmlformats.org/officeDocument/2006/relationships/hyperlink" Target="https://waste2worth.eu/" TargetMode="Externa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3" Type="http://schemas.openxmlformats.org/officeDocument/2006/relationships/hyperlink" Target="https://pixabay.com/en/winner-tribute-podium-1019835/" TargetMode="External"/><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tieke.fi/palvelut/osaamisen-kehittaminen/kiertotalouden-osaamismerkisto/" TargetMode="External"/><Relationship Id="rId2" Type="http://schemas.openxmlformats.org/officeDocument/2006/relationships/image" Target="../media/image43.png"/><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7.jpeg"/><Relationship Id="rId2" Type="http://schemas.openxmlformats.org/officeDocument/2006/relationships/slideLayout" Target="../slideLayouts/slideLayout12.xml"/><Relationship Id="rId1" Type="http://schemas.openxmlformats.org/officeDocument/2006/relationships/video" Target="https://www.youtube.com/embed/yDJOCL1AQE8?feature=oembed" TargetMode="External"/><Relationship Id="rId6" Type="http://schemas.openxmlformats.org/officeDocument/2006/relationships/image" Target="../media/image46.png"/><Relationship Id="rId5" Type="http://schemas.openxmlformats.org/officeDocument/2006/relationships/hyperlink" Target="https://generationsworkingtogether.org/resources/european-map-of-intergenerational-learning-emil" TargetMode="External"/><Relationship Id="rId4" Type="http://schemas.openxmlformats.org/officeDocument/2006/relationships/hyperlink" Target="https://www.youtube.com/watch?v=yDJOCL1AQE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49.PNG"/><Relationship Id="rId4" Type="http://schemas.openxmlformats.org/officeDocument/2006/relationships/hyperlink" Target="https://www.youtube.com/watch?v=1_ZgGPnjDgU"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Reinforcement" TargetMode="External"/><Relationship Id="rId7" Type="http://schemas.openxmlformats.org/officeDocument/2006/relationships/image" Target="../media/image51.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hyperlink" Target="https://www.youtube.com/watch?v=gQpHaWUXqMQ" TargetMode="External"/><Relationship Id="rId5" Type="http://schemas.openxmlformats.org/officeDocument/2006/relationships/image" Target="../media/image50.png"/><Relationship Id="rId4" Type="http://schemas.openxmlformats.org/officeDocument/2006/relationships/hyperlink" Target="https://circulareconomyalliance.com/cea-blogs/empowering-communities-for-sustainable-change-the-role-of-circular-econom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martsortai.com/revolutionizing-recycling-smart-sort-technology-smart-bin/" TargetMode="External"/><Relationship Id="rId2" Type="http://schemas.openxmlformats.org/officeDocument/2006/relationships/image" Target="../media/image52.png"/><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hyperlink" Target="https://www.youtube.com/watch?v=6I-wbjtOKaE" TargetMode="Externa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hyperlink" Target="https://zerowasteeurope.eu/our-work/zero-waste-cities/" TargetMode="External"/><Relationship Id="rId2" Type="http://schemas.openxmlformats.org/officeDocument/2006/relationships/hyperlink" Target="https://en.wikipedia.org/wiki/Pay_as_you_throw" TargetMode="Externa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s://citt.ufl.edu/resources/the-learning-process/types-of-learners/kolbs-four-stages-of-learning/" TargetMode="External"/><Relationship Id="rId2" Type="http://schemas.openxmlformats.org/officeDocument/2006/relationships/image" Target="../media/image57.jpeg"/><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hyperlink" Target="https://www.climateuniversity.fi/" TargetMode="External"/><Relationship Id="rId2" Type="http://schemas.openxmlformats.org/officeDocument/2006/relationships/hyperlink" Target="https://doi.org/10.1080/19397038.2023.2210592" TargetMode="Externa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ethical-food.eu/" TargetMode="External"/><Relationship Id="rId2" Type="http://schemas.openxmlformats.org/officeDocument/2006/relationships/hyperlink" Target="https://waste2worth.eu/" TargetMode="Externa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hyperlink" Target="https://www.kuluttajaliitto.fi/hankkeet/kuluttajien-havikkifoorumi-hanke/" TargetMode="External"/><Relationship Id="rId2" Type="http://schemas.openxmlformats.org/officeDocument/2006/relationships/hyperlink" Target="https://www.kuluttajaliitto.fi/materiaalit/ruokahavikki/" TargetMode="External"/><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hyperlink" Target="https://havikkiviikko.fi/tietoa-ruokahavikista/"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kiertotaloussuomi.fi/taito-ja-tyokalut/kiertotalouden-tyokalut-ja-toimintamallit" TargetMode="External"/><Relationship Id="rId2" Type="http://schemas.openxmlformats.org/officeDocument/2006/relationships/hyperlink" Target="https://koulutustakiertotalouteen.turkuamk.fi/in-english/" TargetMode="External"/><Relationship Id="rId1" Type="http://schemas.openxmlformats.org/officeDocument/2006/relationships/slideLayout" Target="../slideLayouts/slideLayout1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4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s://beyondwaste.podbean.com/" TargetMode="External"/><Relationship Id="rId7" Type="http://schemas.openxmlformats.org/officeDocument/2006/relationships/hyperlink" Target="https://www.youtube.com/watch?v=hB7DZOlmHIA" TargetMode="External"/><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hyperlink" Target="https://www.eitfood.eu/podcast/spotlight-rethinkresource-on-creating-value-from-food-waste" TargetMode="Externa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redirect?event=video_description&amp;redir_token=QUFFLUhqbmdfTDdPeENKc0M3cXBIMUEyMG0wTUlHcEduZ3xBQ3Jtc0tuWGUtbHBPVC1OTnA2MGpNam0ycDZEdVAwWGM3cHBxZXhlV2g3bkFQTVNvVDItMGFDSERndGNuYXdjUGJKNTN1dGFUSGNNcS12a1BfN1dZdUZWZ2FhSVhWRnZzOGxjLWlEUUdJNzZWZzJpb2twT1lFZw&amp;q=http%3A%2F%2Fon.unesco.org%2Fesd&amp;v=YUFqamr78Xk" TargetMode="External"/><Relationship Id="rId7" Type="http://schemas.openxmlformats.org/officeDocument/2006/relationships/hyperlink" Target="https://www.youtube.com/watch?v=YUFqamr78Xk" TargetMode="External"/><Relationship Id="rId2" Type="http://schemas.openxmlformats.org/officeDocument/2006/relationships/slideLayout" Target="../slideLayouts/slideLayout12.xml"/><Relationship Id="rId1" Type="http://schemas.openxmlformats.org/officeDocument/2006/relationships/video" Target="https://www.youtube.com/embed/YUFqamr78Xk?feature=oembed" TargetMode="Externa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hyperlink" Target="https://www.youtube.com/redirect?event=video_description&amp;redir_token=QUFFLUhqbFA0YWhvN01mMzE5N052bzVSOTFRbXRxbVhId3xBQ3Jtc0tsUEY5aUwxWEQ3ZjVQLTdwUW02TkRCSEJNZ3RpQ0ZCbWlaZmpJTUM5eGZBVEpKS1F4bUI0eDdUUzZta3pxNjRwZHRkUFZsaG1ROXJkTVJMX0ZtZDNYcGt1eEcwbzRSbzdXWFlIbFQwZnpvR2NXZ0F1Zw&amp;q=https%3A%2F%2Fwww.bne-portal.de%2Fen%2F&amp;v=YUFqamr78X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news.un.org/en/story/2024/01/1145772" TargetMode="External"/><Relationship Id="rId3" Type="http://schemas.openxmlformats.org/officeDocument/2006/relationships/hyperlink" Target="https://www.tandfonline.com/doi/abs/10.1080/0969160X.2019.1568276" TargetMode="External"/><Relationship Id="rId7" Type="http://schemas.openxmlformats.org/officeDocument/2006/relationships/hyperlink" Target="https://en.wikipedia.org/wiki/Carbon_footprint" TargetMode="External"/><Relationship Id="rId2" Type="http://schemas.openxmlformats.org/officeDocument/2006/relationships/hyperlink" Target="https://en.wikipedia.org/wiki/Corporate_environmental_responsibility" TargetMode="External"/><Relationship Id="rId1" Type="http://schemas.openxmlformats.org/officeDocument/2006/relationships/slideLayout" Target="../slideLayouts/slideLayout12.xml"/><Relationship Id="rId6" Type="http://schemas.openxmlformats.org/officeDocument/2006/relationships/hyperlink" Target="https://en.wikipedia.org/wiki/Resource_efficiency" TargetMode="External"/><Relationship Id="rId5" Type="http://schemas.openxmlformats.org/officeDocument/2006/relationships/hyperlink" Target="https://www.geeksforgeeks.org/consumer-awareness-meaning-need-and-importance/" TargetMode="External"/><Relationship Id="rId4" Type="http://schemas.openxmlformats.org/officeDocument/2006/relationships/hyperlink" Target="https://courses.mooc.fi/org/uh-inar/courses/introduction-to-sustainability/chapter-4/economic-sustainability-as-a-concep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YONGuzom8VM" TargetMode="External"/><Relationship Id="rId2" Type="http://schemas.openxmlformats.org/officeDocument/2006/relationships/hyperlink" Target="https://caul-cbua.pressbooks.pub/exploringsustainability/chapter/chapter-1-2/"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D28D0912-2856-B438-29D9-B2B521C8F260}"/>
              </a:ext>
            </a:extLst>
          </p:cNvPr>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
        <p:nvSpPr>
          <p:cNvPr id="9" name="Rectangle 8">
            <a:extLst>
              <a:ext uri="{FF2B5EF4-FFF2-40B4-BE49-F238E27FC236}">
                <a16:creationId xmlns:a16="http://schemas.microsoft.com/office/drawing/2014/main" id="{1C649D26-280B-9DCA-8DAE-3F92754507FD}"/>
              </a:ext>
            </a:extLst>
          </p:cNvPr>
          <p:cNvSpPr/>
          <p:nvPr/>
        </p:nvSpPr>
        <p:spPr>
          <a:xfrm>
            <a:off x="1895495" y="4399806"/>
            <a:ext cx="7963537" cy="1289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1895495" y="4397379"/>
            <a:ext cx="7949399" cy="1200329"/>
          </a:xfrm>
          <a:prstGeom prst="rect">
            <a:avLst/>
          </a:prstGeom>
          <a:noFill/>
        </p:spPr>
        <p:txBody>
          <a:bodyPr wrap="square" lIns="91440" tIns="45720" rIns="91440" bIns="45720" rtlCol="0" anchor="t">
            <a:spAutoFit/>
          </a:bodyPr>
          <a:lstStyle/>
          <a:p>
            <a:r>
              <a:rPr lang="en-US" sz="3600" b="1" spc="324">
                <a:solidFill>
                  <a:srgbClr val="60BA47"/>
                </a:solidFill>
                <a:latin typeface="Calibri"/>
                <a:ea typeface="Calibri"/>
                <a:cs typeface="Calibri"/>
              </a:rPr>
              <a:t>TYÖNTEKIJÖIDEN JA ASIAKKAIDEN</a:t>
            </a:r>
            <a:endParaRPr lang="en-US">
              <a:latin typeface="Calibri"/>
              <a:ea typeface="Calibri"/>
              <a:cs typeface="Calibri"/>
            </a:endParaRPr>
          </a:p>
          <a:p>
            <a:r>
              <a:rPr lang="en-US" sz="3600" b="1" spc="324" dirty="0">
                <a:solidFill>
                  <a:srgbClr val="60BA47"/>
                </a:solidFill>
                <a:latin typeface="Calibri"/>
                <a:ea typeface="Calibri"/>
                <a:cs typeface="Calibri"/>
              </a:rPr>
              <a:t>KOULUTTAMINEN</a:t>
            </a:r>
            <a:endParaRPr lang="en-US" dirty="0">
              <a:latin typeface="Calibri"/>
              <a:ea typeface="Calibri"/>
              <a:cs typeface="Calibri"/>
            </a:endParaRP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203093" y="3433859"/>
            <a:ext cx="2730684"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MODUULI 9 </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9DFDA0-9DB4-0C3C-3385-6A20B6B3BE14}"/>
              </a:ext>
            </a:extLst>
          </p:cNvPr>
          <p:cNvSpPr>
            <a:spLocks noGrp="1"/>
          </p:cNvSpPr>
          <p:nvPr>
            <p:ph type="body" sz="quarter" idx="19"/>
          </p:nvPr>
        </p:nvSpPr>
        <p:spPr>
          <a:xfrm>
            <a:off x="817973" y="1382565"/>
            <a:ext cx="5191144" cy="1872842"/>
          </a:xfrm>
        </p:spPr>
        <p:txBody>
          <a:bodyPr/>
          <a:lstStyle/>
          <a:p>
            <a:r>
              <a:rPr lang="en-US" sz="2400" b="1" kern="100" dirty="0">
                <a:effectLst/>
                <a:ea typeface="Aptos" panose="020B0004020202020204" pitchFamily="34" charset="0"/>
                <a:cs typeface="Times New Roman" panose="02020603050405020304" pitchFamily="18" charset="0"/>
                <a:hlinkClick r:id="rId4"/>
              </a:rPr>
              <a:t>Sosiaalinen oikeudenmukaisuus ja vastuullisuus</a:t>
            </a:r>
            <a:r>
              <a:rPr lang="en-US" sz="2400" kern="100" dirty="0">
                <a:effectLst/>
                <a:ea typeface="Aptos" panose="020B0004020202020204" pitchFamily="34" charset="0"/>
                <a:cs typeface="Times New Roman" panose="02020603050405020304" pitchFamily="18" charset="0"/>
              </a:rPr>
              <a:t>, kuten oikeudenmukaiset </a:t>
            </a:r>
            <a:r>
              <a:rPr lang="en-US" sz="2400" kern="100" dirty="0" err="1">
                <a:effectLst/>
                <a:ea typeface="Aptos" panose="020B0004020202020204" pitchFamily="34" charset="0"/>
                <a:cs typeface="Times New Roman" panose="02020603050405020304" pitchFamily="18" charset="0"/>
              </a:rPr>
              <a:t>työelämän </a:t>
            </a:r>
            <a:r>
              <a:rPr lang="en-US" sz="2400" kern="100" dirty="0">
                <a:effectLst/>
                <a:ea typeface="Aptos" panose="020B0004020202020204" pitchFamily="34" charset="0"/>
                <a:cs typeface="Times New Roman" panose="02020603050405020304" pitchFamily="18" charset="0"/>
              </a:rPr>
              <a:t>käytännöt, yhteisön sitoutuminen, monimuotoisuus ja osallisuus.</a:t>
            </a:r>
            <a:endParaRPr lang="en-IE" dirty="0"/>
          </a:p>
        </p:txBody>
      </p:sp>
      <p:pic>
        <p:nvPicPr>
          <p:cNvPr id="4" name="Picture 3">
            <a:extLst>
              <a:ext uri="{FF2B5EF4-FFF2-40B4-BE49-F238E27FC236}">
                <a16:creationId xmlns:a16="http://schemas.microsoft.com/office/drawing/2014/main" id="{8E69EC08-B935-95DF-FEBF-95C4AFC283B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291"/>
          <a:stretch/>
        </p:blipFill>
        <p:spPr>
          <a:xfrm>
            <a:off x="6353175" y="1168839"/>
            <a:ext cx="4933015" cy="2929584"/>
          </a:xfrm>
          <a:prstGeom prst="rect">
            <a:avLst/>
          </a:prstGeom>
        </p:spPr>
      </p:pic>
      <p:pic>
        <p:nvPicPr>
          <p:cNvPr id="5" name="Picture 4">
            <a:extLst>
              <a:ext uri="{FF2B5EF4-FFF2-40B4-BE49-F238E27FC236}">
                <a16:creationId xmlns:a16="http://schemas.microsoft.com/office/drawing/2014/main" id="{89628B51-8CCA-33F4-93F4-332A82D1C5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1291"/>
          <a:stretch/>
        </p:blipFill>
        <p:spPr>
          <a:xfrm>
            <a:off x="0" y="3337644"/>
            <a:ext cx="5393530" cy="3203071"/>
          </a:xfrm>
          <a:prstGeom prst="rect">
            <a:avLst/>
          </a:prstGeom>
        </p:spPr>
      </p:pic>
      <p:sp>
        <p:nvSpPr>
          <p:cNvPr id="6" name="Text Placeholder 4">
            <a:extLst>
              <a:ext uri="{FF2B5EF4-FFF2-40B4-BE49-F238E27FC236}">
                <a16:creationId xmlns:a16="http://schemas.microsoft.com/office/drawing/2014/main" id="{F37DA8C8-FA7F-A2D6-9614-82D0B272F0CE}"/>
              </a:ext>
            </a:extLst>
          </p:cNvPr>
          <p:cNvSpPr txBox="1">
            <a:spLocks/>
          </p:cNvSpPr>
          <p:nvPr/>
        </p:nvSpPr>
        <p:spPr>
          <a:xfrm>
            <a:off x="701082" y="601335"/>
            <a:ext cx="10456543"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KESTÄVÄN LIIKETOIMINNAN KESKEISET NÄKÖKULMAT</a:t>
            </a:r>
          </a:p>
          <a:p>
            <a:endParaRPr lang="en-IE" dirty="0"/>
          </a:p>
        </p:txBody>
      </p:sp>
      <p:sp>
        <p:nvSpPr>
          <p:cNvPr id="8" name="TextBox 7">
            <a:extLst>
              <a:ext uri="{FF2B5EF4-FFF2-40B4-BE49-F238E27FC236}">
                <a16:creationId xmlns:a16="http://schemas.microsoft.com/office/drawing/2014/main" id="{8D4BC4A4-D6C3-649C-CAF5-7B9E551C0704}"/>
              </a:ext>
            </a:extLst>
          </p:cNvPr>
          <p:cNvSpPr txBox="1"/>
          <p:nvPr/>
        </p:nvSpPr>
        <p:spPr>
          <a:xfrm>
            <a:off x="5480150" y="4728538"/>
            <a:ext cx="5806040" cy="1569660"/>
          </a:xfrm>
          <a:prstGeom prst="rect">
            <a:avLst/>
          </a:prstGeom>
          <a:noFill/>
        </p:spPr>
        <p:txBody>
          <a:bodyPr wrap="square">
            <a:spAutoFit/>
          </a:bodyPr>
          <a:lstStyle/>
          <a:p>
            <a:r>
              <a:rPr lang="en-US" sz="2400" b="1" kern="100" dirty="0">
                <a:ea typeface="Aptos" panose="020B0004020202020204" pitchFamily="34" charset="0"/>
                <a:cs typeface="Times New Roman" panose="02020603050405020304" pitchFamily="18" charset="0"/>
                <a:hlinkClick r:id="rId7"/>
              </a:rPr>
              <a:t>Sääntelyn ja lainsäädännön noudattaminen</a:t>
            </a:r>
            <a:r>
              <a:rPr lang="en-US" sz="2400" kern="100" dirty="0">
                <a:solidFill>
                  <a:srgbClr val="0B3A5B"/>
                </a:solidFill>
                <a:ea typeface="Aptos" panose="020B0004020202020204" pitchFamily="34" charset="0"/>
                <a:cs typeface="Times New Roman" panose="02020603050405020304" pitchFamily="18" charset="0"/>
              </a:rPr>
              <a:t>, kuten ympäristölainsäädännön, raportoinnin ja standardien, GRI:n ja YK:n kehitystavoitteiden noudattaminen. </a:t>
            </a:r>
            <a:endParaRPr lang="en-IE" sz="2400" dirty="0">
              <a:solidFill>
                <a:srgbClr val="0B3A5B"/>
              </a:solidFill>
            </a:endParaRPr>
          </a:p>
        </p:txBody>
      </p:sp>
      <p:pic>
        <p:nvPicPr>
          <p:cNvPr id="9" name="Online Media 8" title="What Is Social Sustainability?">
            <a:hlinkClick r:id="" action="ppaction://media"/>
            <a:extLst>
              <a:ext uri="{FF2B5EF4-FFF2-40B4-BE49-F238E27FC236}">
                <a16:creationId xmlns:a16="http://schemas.microsoft.com/office/drawing/2014/main" id="{F02D3CA8-3260-0DEC-9355-1FEDB3A64631}"/>
              </a:ext>
            </a:extLst>
          </p:cNvPr>
          <p:cNvPicPr>
            <a:picLocks noRot="1" noChangeAspect="1"/>
          </p:cNvPicPr>
          <p:nvPr>
            <a:videoFile r:link="rId1"/>
          </p:nvPr>
        </p:nvPicPr>
        <p:blipFill>
          <a:blip r:embed="rId8"/>
          <a:stretch>
            <a:fillRect/>
          </a:stretch>
        </p:blipFill>
        <p:spPr>
          <a:xfrm>
            <a:off x="7200900" y="1578213"/>
            <a:ext cx="3479800" cy="1966087"/>
          </a:xfrm>
          <a:prstGeom prst="rect">
            <a:avLst/>
          </a:prstGeom>
        </p:spPr>
      </p:pic>
      <p:pic>
        <p:nvPicPr>
          <p:cNvPr id="10" name="Online Media 9" title="Regulatory Compliance - Essential Steps for Business Success (11 Minutes)">
            <a:hlinkClick r:id="" action="ppaction://media"/>
            <a:extLst>
              <a:ext uri="{FF2B5EF4-FFF2-40B4-BE49-F238E27FC236}">
                <a16:creationId xmlns:a16="http://schemas.microsoft.com/office/drawing/2014/main" id="{9ADA0287-91FD-FF28-1B14-6AAE5524B9EA}"/>
              </a:ext>
            </a:extLst>
          </p:cNvPr>
          <p:cNvPicPr>
            <a:picLocks noRot="1" noChangeAspect="1"/>
          </p:cNvPicPr>
          <p:nvPr>
            <a:videoFile r:link="rId2"/>
          </p:nvPr>
        </p:nvPicPr>
        <p:blipFill>
          <a:blip r:embed="rId9"/>
          <a:stretch>
            <a:fillRect/>
          </a:stretch>
        </p:blipFill>
        <p:spPr>
          <a:xfrm>
            <a:off x="905810" y="3770488"/>
            <a:ext cx="3828115" cy="2200777"/>
          </a:xfrm>
          <a:prstGeom prst="rect">
            <a:avLst/>
          </a:prstGeom>
        </p:spPr>
      </p:pic>
      <p:sp>
        <p:nvSpPr>
          <p:cNvPr id="12" name="TextBox 11">
            <a:extLst>
              <a:ext uri="{FF2B5EF4-FFF2-40B4-BE49-F238E27FC236}">
                <a16:creationId xmlns:a16="http://schemas.microsoft.com/office/drawing/2014/main" id="{FF60DC66-90D6-F44E-CE89-F7726C4CA7EB}"/>
              </a:ext>
            </a:extLst>
          </p:cNvPr>
          <p:cNvSpPr txBox="1"/>
          <p:nvPr/>
        </p:nvSpPr>
        <p:spPr>
          <a:xfrm>
            <a:off x="6204485" y="4022350"/>
            <a:ext cx="4953140" cy="523220"/>
          </a:xfrm>
          <a:prstGeom prst="rect">
            <a:avLst/>
          </a:prstGeom>
          <a:noFill/>
        </p:spPr>
        <p:txBody>
          <a:bodyPr wrap="square">
            <a:spAutoFit/>
          </a:bodyPr>
          <a:lstStyle/>
          <a:p>
            <a:r>
              <a:rPr lang="en-US" sz="1400" dirty="0">
                <a:hlinkClick r:id="rId7"/>
              </a:rPr>
              <a:t>Videolinkki: Lainsäädännön noudattaminen - olennaiset vaiheet liiketoiminnan menestykseen (11 minuuttia).</a:t>
            </a:r>
            <a:endParaRPr lang="en-IE" sz="1400" dirty="0"/>
          </a:p>
        </p:txBody>
      </p:sp>
      <p:grpSp>
        <p:nvGrpSpPr>
          <p:cNvPr id="13" name="Graphic 4">
            <a:extLst>
              <a:ext uri="{FF2B5EF4-FFF2-40B4-BE49-F238E27FC236}">
                <a16:creationId xmlns:a16="http://schemas.microsoft.com/office/drawing/2014/main" id="{B2C44E14-1C39-C4E0-9F77-15A939B51360}"/>
              </a:ext>
            </a:extLst>
          </p:cNvPr>
          <p:cNvGrpSpPr/>
          <p:nvPr/>
        </p:nvGrpSpPr>
        <p:grpSpPr>
          <a:xfrm rot="19582332">
            <a:off x="4974552" y="4675797"/>
            <a:ext cx="403667" cy="780438"/>
            <a:chOff x="9129274" y="2719113"/>
            <a:chExt cx="717139" cy="1386497"/>
          </a:xfrm>
          <a:solidFill>
            <a:srgbClr val="09465E"/>
          </a:solidFill>
        </p:grpSpPr>
        <p:grpSp>
          <p:nvGrpSpPr>
            <p:cNvPr id="14" name="Graphic 4">
              <a:extLst>
                <a:ext uri="{FF2B5EF4-FFF2-40B4-BE49-F238E27FC236}">
                  <a16:creationId xmlns:a16="http://schemas.microsoft.com/office/drawing/2014/main" id="{FB6313B0-93AD-8741-781C-91768F878910}"/>
                </a:ext>
              </a:extLst>
            </p:cNvPr>
            <p:cNvGrpSpPr/>
            <p:nvPr/>
          </p:nvGrpSpPr>
          <p:grpSpPr>
            <a:xfrm>
              <a:off x="9159507" y="2719113"/>
              <a:ext cx="446280" cy="440141"/>
              <a:chOff x="9159507" y="2719113"/>
              <a:chExt cx="446280" cy="440141"/>
            </a:xfrm>
            <a:grpFill/>
          </p:grpSpPr>
          <p:sp>
            <p:nvSpPr>
              <p:cNvPr id="23" name="Freeform 57">
                <a:extLst>
                  <a:ext uri="{FF2B5EF4-FFF2-40B4-BE49-F238E27FC236}">
                    <a16:creationId xmlns:a16="http://schemas.microsoft.com/office/drawing/2014/main" id="{A5E62E6C-19C8-85F9-C373-00FA9479A84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4" name="Freeform 58">
                <a:extLst>
                  <a:ext uri="{FF2B5EF4-FFF2-40B4-BE49-F238E27FC236}">
                    <a16:creationId xmlns:a16="http://schemas.microsoft.com/office/drawing/2014/main" id="{949BCC9D-1ED8-D778-8123-329542035E1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5" name="Graphic 4">
              <a:extLst>
                <a:ext uri="{FF2B5EF4-FFF2-40B4-BE49-F238E27FC236}">
                  <a16:creationId xmlns:a16="http://schemas.microsoft.com/office/drawing/2014/main" id="{97F63CCD-5A5F-FCE3-1D9C-18A620AB98A5}"/>
                </a:ext>
              </a:extLst>
            </p:cNvPr>
            <p:cNvGrpSpPr/>
            <p:nvPr/>
          </p:nvGrpSpPr>
          <p:grpSpPr>
            <a:xfrm>
              <a:off x="9129274" y="2893887"/>
              <a:ext cx="717139" cy="1211724"/>
              <a:chOff x="9129274" y="2893887"/>
              <a:chExt cx="717139" cy="1211724"/>
            </a:xfrm>
            <a:grpFill/>
          </p:grpSpPr>
          <p:sp>
            <p:nvSpPr>
              <p:cNvPr id="16" name="Freeform 50">
                <a:extLst>
                  <a:ext uri="{FF2B5EF4-FFF2-40B4-BE49-F238E27FC236}">
                    <a16:creationId xmlns:a16="http://schemas.microsoft.com/office/drawing/2014/main" id="{C47D61E7-9651-20C4-11BF-0E9F901FDF5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7" name="Freeform 51">
                <a:extLst>
                  <a:ext uri="{FF2B5EF4-FFF2-40B4-BE49-F238E27FC236}">
                    <a16:creationId xmlns:a16="http://schemas.microsoft.com/office/drawing/2014/main" id="{A5F36CF0-0C9A-CEF6-56E7-D4341936EEE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8" name="Freeform 52">
                <a:extLst>
                  <a:ext uri="{FF2B5EF4-FFF2-40B4-BE49-F238E27FC236}">
                    <a16:creationId xmlns:a16="http://schemas.microsoft.com/office/drawing/2014/main" id="{002BBCC0-D263-7112-CBC8-BA7ACA2C5F7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9" name="Freeform 53">
                <a:extLst>
                  <a:ext uri="{FF2B5EF4-FFF2-40B4-BE49-F238E27FC236}">
                    <a16:creationId xmlns:a16="http://schemas.microsoft.com/office/drawing/2014/main" id="{BCD94AD9-16E9-CC34-D3D3-706379846E1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0" name="Freeform 54">
                <a:extLst>
                  <a:ext uri="{FF2B5EF4-FFF2-40B4-BE49-F238E27FC236}">
                    <a16:creationId xmlns:a16="http://schemas.microsoft.com/office/drawing/2014/main" id="{8CB427A8-D4B5-527E-93BE-FE77EA139B8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1" name="Freeform 55">
                <a:extLst>
                  <a:ext uri="{FF2B5EF4-FFF2-40B4-BE49-F238E27FC236}">
                    <a16:creationId xmlns:a16="http://schemas.microsoft.com/office/drawing/2014/main" id="{EB263F61-2EC6-7200-704C-6C18BA7F87E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2" name="Freeform 56">
                <a:extLst>
                  <a:ext uri="{FF2B5EF4-FFF2-40B4-BE49-F238E27FC236}">
                    <a16:creationId xmlns:a16="http://schemas.microsoft.com/office/drawing/2014/main" id="{D095FE9A-50E0-373F-3862-4ECB2BA7A52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25" name="Graphic 4">
            <a:extLst>
              <a:ext uri="{FF2B5EF4-FFF2-40B4-BE49-F238E27FC236}">
                <a16:creationId xmlns:a16="http://schemas.microsoft.com/office/drawing/2014/main" id="{E7F3CF88-2A44-24ED-7679-1857255822EC}"/>
              </a:ext>
            </a:extLst>
          </p:cNvPr>
          <p:cNvGrpSpPr/>
          <p:nvPr/>
        </p:nvGrpSpPr>
        <p:grpSpPr>
          <a:xfrm rot="2983100">
            <a:off x="6423579" y="2612884"/>
            <a:ext cx="403667" cy="780438"/>
            <a:chOff x="9129274" y="2719113"/>
            <a:chExt cx="717139" cy="1386497"/>
          </a:xfrm>
          <a:solidFill>
            <a:srgbClr val="09465E"/>
          </a:solidFill>
        </p:grpSpPr>
        <p:grpSp>
          <p:nvGrpSpPr>
            <p:cNvPr id="26" name="Graphic 4">
              <a:extLst>
                <a:ext uri="{FF2B5EF4-FFF2-40B4-BE49-F238E27FC236}">
                  <a16:creationId xmlns:a16="http://schemas.microsoft.com/office/drawing/2014/main" id="{EC3BFE06-DFBE-16A1-5295-CEED0FFCE4F6}"/>
                </a:ext>
              </a:extLst>
            </p:cNvPr>
            <p:cNvGrpSpPr/>
            <p:nvPr/>
          </p:nvGrpSpPr>
          <p:grpSpPr>
            <a:xfrm>
              <a:off x="9159507" y="2719113"/>
              <a:ext cx="446280" cy="440141"/>
              <a:chOff x="9159507" y="2719113"/>
              <a:chExt cx="446280" cy="440141"/>
            </a:xfrm>
            <a:grpFill/>
          </p:grpSpPr>
          <p:sp>
            <p:nvSpPr>
              <p:cNvPr id="35" name="Freeform 57">
                <a:extLst>
                  <a:ext uri="{FF2B5EF4-FFF2-40B4-BE49-F238E27FC236}">
                    <a16:creationId xmlns:a16="http://schemas.microsoft.com/office/drawing/2014/main" id="{D3B0C654-A42E-105E-F20C-7C76A19967C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6" name="Freeform 58">
                <a:extLst>
                  <a:ext uri="{FF2B5EF4-FFF2-40B4-BE49-F238E27FC236}">
                    <a16:creationId xmlns:a16="http://schemas.microsoft.com/office/drawing/2014/main" id="{AD08805D-3556-CC84-7E50-062D72200BC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7" name="Graphic 4">
              <a:extLst>
                <a:ext uri="{FF2B5EF4-FFF2-40B4-BE49-F238E27FC236}">
                  <a16:creationId xmlns:a16="http://schemas.microsoft.com/office/drawing/2014/main" id="{98EC0FF2-CD2E-7572-C245-8455624F7E47}"/>
                </a:ext>
              </a:extLst>
            </p:cNvPr>
            <p:cNvGrpSpPr/>
            <p:nvPr/>
          </p:nvGrpSpPr>
          <p:grpSpPr>
            <a:xfrm>
              <a:off x="9129274" y="2893887"/>
              <a:ext cx="717139" cy="1211724"/>
              <a:chOff x="9129274" y="2893887"/>
              <a:chExt cx="717139" cy="1211724"/>
            </a:xfrm>
            <a:grpFill/>
          </p:grpSpPr>
          <p:sp>
            <p:nvSpPr>
              <p:cNvPr id="28" name="Freeform 50">
                <a:extLst>
                  <a:ext uri="{FF2B5EF4-FFF2-40B4-BE49-F238E27FC236}">
                    <a16:creationId xmlns:a16="http://schemas.microsoft.com/office/drawing/2014/main" id="{F696644A-6DA8-ADA5-CB9A-5748A83F445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9" name="Freeform 51">
                <a:extLst>
                  <a:ext uri="{FF2B5EF4-FFF2-40B4-BE49-F238E27FC236}">
                    <a16:creationId xmlns:a16="http://schemas.microsoft.com/office/drawing/2014/main" id="{061CF104-F174-BCFC-D419-0961600E347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0" name="Freeform 52">
                <a:extLst>
                  <a:ext uri="{FF2B5EF4-FFF2-40B4-BE49-F238E27FC236}">
                    <a16:creationId xmlns:a16="http://schemas.microsoft.com/office/drawing/2014/main" id="{6DDDA0D1-E231-822C-B0DE-22EC0E31D6C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31" name="Freeform 53">
                <a:extLst>
                  <a:ext uri="{FF2B5EF4-FFF2-40B4-BE49-F238E27FC236}">
                    <a16:creationId xmlns:a16="http://schemas.microsoft.com/office/drawing/2014/main" id="{0C009F1E-D8B8-3056-A0E1-D5778BA7DBD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32" name="Freeform 54">
                <a:extLst>
                  <a:ext uri="{FF2B5EF4-FFF2-40B4-BE49-F238E27FC236}">
                    <a16:creationId xmlns:a16="http://schemas.microsoft.com/office/drawing/2014/main" id="{2AA3004C-19D9-2AE4-7DE1-7A0AC6C94EE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3" name="Freeform 55">
                <a:extLst>
                  <a:ext uri="{FF2B5EF4-FFF2-40B4-BE49-F238E27FC236}">
                    <a16:creationId xmlns:a16="http://schemas.microsoft.com/office/drawing/2014/main" id="{9BC4DE23-66ED-F4EF-41C1-2709E994C402}"/>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4" name="Freeform 56">
                <a:extLst>
                  <a:ext uri="{FF2B5EF4-FFF2-40B4-BE49-F238E27FC236}">
                    <a16:creationId xmlns:a16="http://schemas.microsoft.com/office/drawing/2014/main" id="{2A1E8402-B9EB-ACC2-6998-F6375490527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38" name="TextBox 37">
            <a:extLst>
              <a:ext uri="{FF2B5EF4-FFF2-40B4-BE49-F238E27FC236}">
                <a16:creationId xmlns:a16="http://schemas.microsoft.com/office/drawing/2014/main" id="{BDF90537-8A78-75FA-AF32-B9CA4A8EF3AE}"/>
              </a:ext>
            </a:extLst>
          </p:cNvPr>
          <p:cNvSpPr txBox="1"/>
          <p:nvPr/>
        </p:nvSpPr>
        <p:spPr>
          <a:xfrm>
            <a:off x="987463" y="3115873"/>
            <a:ext cx="6096000" cy="307777"/>
          </a:xfrm>
          <a:prstGeom prst="rect">
            <a:avLst/>
          </a:prstGeom>
          <a:noFill/>
        </p:spPr>
        <p:txBody>
          <a:bodyPr wrap="square">
            <a:spAutoFit/>
          </a:bodyPr>
          <a:lstStyle/>
          <a:p>
            <a:r>
              <a:rPr lang="en-IE" sz="1400" dirty="0">
                <a:hlinkClick r:id="rId10"/>
              </a:rPr>
              <a:t>Videolinkki: </a:t>
            </a:r>
            <a:r>
              <a:rPr lang="en-IE" sz="1400" dirty="0" err="1">
                <a:hlinkClick r:id="rId10"/>
              </a:rPr>
              <a:t>Mitä</a:t>
            </a:r>
            <a:r>
              <a:rPr lang="en-IE" sz="1400" dirty="0">
                <a:hlinkClick r:id="rId10"/>
              </a:rPr>
              <a:t> on sosiaalinen kestävyys?</a:t>
            </a:r>
            <a:endParaRPr lang="en-IE" sz="1400" dirty="0"/>
          </a:p>
        </p:txBody>
      </p:sp>
    </p:spTree>
    <p:extLst>
      <p:ext uri="{BB962C8B-B14F-4D97-AF65-F5344CB8AC3E}">
        <p14:creationId xmlns:p14="http://schemas.microsoft.com/office/powerpoint/2010/main" val="97612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9"/>
                </p:tgtEl>
              </p:cMediaNode>
            </p:video>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9"/>
                                        </p:tgtEl>
                                      </p:cBhvr>
                                    </p:cmd>
                                  </p:childTnLst>
                                </p:cTn>
                              </p:par>
                            </p:childTnLst>
                          </p:cTn>
                        </p:par>
                      </p:childTnLst>
                    </p:cTn>
                  </p:par>
                </p:childTnLst>
              </p:cTn>
              <p:nextCondLst>
                <p:cond evt="onClick" delay="0">
                  <p:tgtEl>
                    <p:spTgt spid="9"/>
                  </p:tgtEl>
                </p:cond>
              </p:nextCondLst>
            </p:seq>
            <p:video>
              <p:cMediaNode vol="80000">
                <p:cTn id="17" fill="hold" display="0">
                  <p:stCondLst>
                    <p:cond delay="indefinite"/>
                  </p:stCondLst>
                </p:cTn>
                <p:tgtEl>
                  <p:spTgt spid="10"/>
                </p:tgtEl>
              </p:cMediaNode>
            </p:video>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DE1D88-1651-1B0B-8F85-5EDA03732574}"/>
              </a:ext>
            </a:extLst>
          </p:cNvPr>
          <p:cNvSpPr>
            <a:spLocks noGrp="1"/>
          </p:cNvSpPr>
          <p:nvPr>
            <p:ph type="body" sz="quarter" idx="16"/>
          </p:nvPr>
        </p:nvSpPr>
        <p:spPr>
          <a:xfrm>
            <a:off x="712948" y="711609"/>
            <a:ext cx="10542549" cy="803654"/>
          </a:xfrm>
        </p:spPr>
        <p:txBody>
          <a:bodyPr/>
          <a:lstStyle/>
          <a:p>
            <a:r>
              <a:rPr lang="en-IE" dirty="0">
                <a:ea typeface="+mn-lt"/>
                <a:cs typeface="+mn-lt"/>
              </a:rPr>
              <a:t>Johdatus koulutukseen ja tietoisuuteen liike-elämässä</a:t>
            </a:r>
          </a:p>
          <a:p>
            <a:r>
              <a:rPr lang="en-US" sz="2000" b="0" dirty="0"/>
              <a:t>Koulutuksen ja kestävän elintarvikealan </a:t>
            </a:r>
            <a:r>
              <a:rPr lang="en-US" sz="2000" b="0" dirty="0" err="1"/>
              <a:t>tietoisuuden</a:t>
            </a:r>
            <a:r>
              <a:rPr lang="en-US" sz="2000" b="0" dirty="0"/>
              <a:t> </a:t>
            </a:r>
            <a:r>
              <a:rPr lang="en-US" sz="2000" b="0" dirty="0" err="1"/>
              <a:t>lisääminen</a:t>
            </a:r>
            <a:r>
              <a:rPr lang="en-US" sz="2000" b="0" dirty="0"/>
              <a:t>:</a:t>
            </a:r>
          </a:p>
          <a:p>
            <a:endParaRPr lang="en-IE" dirty="0"/>
          </a:p>
        </p:txBody>
      </p:sp>
      <p:sp>
        <p:nvSpPr>
          <p:cNvPr id="4" name="Freeform 170">
            <a:extLst>
              <a:ext uri="{FF2B5EF4-FFF2-40B4-BE49-F238E27FC236}">
                <a16:creationId xmlns:a16="http://schemas.microsoft.com/office/drawing/2014/main" id="{C1066CEE-9161-AC5B-2A12-6B018B46DED2}"/>
              </a:ext>
            </a:extLst>
          </p:cNvPr>
          <p:cNvSpPr>
            <a:spLocks noChangeArrowheads="1"/>
          </p:cNvSpPr>
          <p:nvPr/>
        </p:nvSpPr>
        <p:spPr bwMode="auto">
          <a:xfrm>
            <a:off x="7988572" y="2337119"/>
            <a:ext cx="2881523" cy="3670351"/>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a:p>
        </p:txBody>
      </p:sp>
      <p:sp>
        <p:nvSpPr>
          <p:cNvPr id="5" name="Freeform 173">
            <a:extLst>
              <a:ext uri="{FF2B5EF4-FFF2-40B4-BE49-F238E27FC236}">
                <a16:creationId xmlns:a16="http://schemas.microsoft.com/office/drawing/2014/main" id="{A5F6D6C0-6C72-F3AD-B368-0DA91BEADBB2}"/>
              </a:ext>
            </a:extLst>
          </p:cNvPr>
          <p:cNvSpPr>
            <a:spLocks noChangeArrowheads="1"/>
          </p:cNvSpPr>
          <p:nvPr/>
        </p:nvSpPr>
        <p:spPr bwMode="auto">
          <a:xfrm>
            <a:off x="4539854" y="2349961"/>
            <a:ext cx="3170541" cy="3702544"/>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E25684"/>
          </a:solidFill>
          <a:ln>
            <a:noFill/>
          </a:ln>
          <a:effectLst/>
        </p:spPr>
        <p:txBody>
          <a:bodyPr wrap="none" anchor="ctr"/>
          <a:lstStyle/>
          <a:p>
            <a:endParaRPr lang="en-US" sz="900"/>
          </a:p>
        </p:txBody>
      </p:sp>
      <p:sp>
        <p:nvSpPr>
          <p:cNvPr id="6" name="Freeform 174">
            <a:extLst>
              <a:ext uri="{FF2B5EF4-FFF2-40B4-BE49-F238E27FC236}">
                <a16:creationId xmlns:a16="http://schemas.microsoft.com/office/drawing/2014/main" id="{3BB0EFA5-1F8F-9663-25AD-5DDA0744712C}"/>
              </a:ext>
            </a:extLst>
          </p:cNvPr>
          <p:cNvSpPr>
            <a:spLocks noChangeArrowheads="1"/>
          </p:cNvSpPr>
          <p:nvPr/>
        </p:nvSpPr>
        <p:spPr bwMode="auto">
          <a:xfrm>
            <a:off x="4648290" y="1897117"/>
            <a:ext cx="2882710"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9465E"/>
          </a:solidFill>
          <a:ln>
            <a:noFill/>
          </a:ln>
          <a:effectLst/>
        </p:spPr>
        <p:txBody>
          <a:bodyPr wrap="none" anchor="ctr"/>
          <a:lstStyle/>
          <a:p>
            <a:endParaRPr lang="en-US" sz="900"/>
          </a:p>
        </p:txBody>
      </p:sp>
      <p:sp>
        <p:nvSpPr>
          <p:cNvPr id="7" name="Freeform 176">
            <a:extLst>
              <a:ext uri="{FF2B5EF4-FFF2-40B4-BE49-F238E27FC236}">
                <a16:creationId xmlns:a16="http://schemas.microsoft.com/office/drawing/2014/main" id="{464ECA52-3D83-8455-B586-8C450B19D781}"/>
              </a:ext>
            </a:extLst>
          </p:cNvPr>
          <p:cNvSpPr>
            <a:spLocks noChangeArrowheads="1"/>
          </p:cNvSpPr>
          <p:nvPr/>
        </p:nvSpPr>
        <p:spPr bwMode="auto">
          <a:xfrm>
            <a:off x="994754" y="2309150"/>
            <a:ext cx="2938372" cy="3702544"/>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dirty="0"/>
          </a:p>
        </p:txBody>
      </p:sp>
      <p:sp>
        <p:nvSpPr>
          <p:cNvPr id="8" name="Freeform 177">
            <a:extLst>
              <a:ext uri="{FF2B5EF4-FFF2-40B4-BE49-F238E27FC236}">
                <a16:creationId xmlns:a16="http://schemas.microsoft.com/office/drawing/2014/main" id="{7FBEACCE-E4AE-665B-2046-772086B21DE9}"/>
              </a:ext>
            </a:extLst>
          </p:cNvPr>
          <p:cNvSpPr>
            <a:spLocks noChangeArrowheads="1"/>
          </p:cNvSpPr>
          <p:nvPr/>
        </p:nvSpPr>
        <p:spPr bwMode="auto">
          <a:xfrm>
            <a:off x="1076970" y="2017588"/>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10" name="Freeform 171">
            <a:extLst>
              <a:ext uri="{FF2B5EF4-FFF2-40B4-BE49-F238E27FC236}">
                <a16:creationId xmlns:a16="http://schemas.microsoft.com/office/drawing/2014/main" id="{060F09BE-A494-464F-F42B-17799C217C3B}"/>
              </a:ext>
            </a:extLst>
          </p:cNvPr>
          <p:cNvSpPr>
            <a:spLocks noChangeArrowheads="1"/>
          </p:cNvSpPr>
          <p:nvPr/>
        </p:nvSpPr>
        <p:spPr bwMode="auto">
          <a:xfrm>
            <a:off x="8193394" y="1897117"/>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12" name="CuadroTexto 598">
            <a:extLst>
              <a:ext uri="{FF2B5EF4-FFF2-40B4-BE49-F238E27FC236}">
                <a16:creationId xmlns:a16="http://schemas.microsoft.com/office/drawing/2014/main" id="{001AA548-CFB1-A326-B2A5-00CE25414F16}"/>
              </a:ext>
            </a:extLst>
          </p:cNvPr>
          <p:cNvSpPr txBox="1"/>
          <p:nvPr/>
        </p:nvSpPr>
        <p:spPr>
          <a:xfrm>
            <a:off x="1318470" y="2032677"/>
            <a:ext cx="2508144" cy="646331"/>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2">
                  <a:extLst>
                    <a:ext uri="{A12FA001-AC4F-418D-AE19-62706E023703}">
                      <ahyp:hlinkClr xmlns:ahyp="http://schemas.microsoft.com/office/drawing/2018/hyperlinkcolor" val="tx"/>
                    </a:ext>
                  </a:extLst>
                </a:hlinkClick>
              </a:rPr>
              <a:t>Ympäristötietoisuus</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3" name="CuadroTexto 599">
            <a:extLst>
              <a:ext uri="{FF2B5EF4-FFF2-40B4-BE49-F238E27FC236}">
                <a16:creationId xmlns:a16="http://schemas.microsoft.com/office/drawing/2014/main" id="{5D6F9D27-063C-22A5-927E-C6393D287BA0}"/>
              </a:ext>
            </a:extLst>
          </p:cNvPr>
          <p:cNvSpPr txBox="1"/>
          <p:nvPr/>
        </p:nvSpPr>
        <p:spPr>
          <a:xfrm>
            <a:off x="4878744" y="1916247"/>
            <a:ext cx="2242964" cy="369332"/>
          </a:xfrm>
          <a:prstGeom prst="rect">
            <a:avLst/>
          </a:prstGeom>
          <a:noFill/>
        </p:spPr>
        <p:txBody>
          <a:bodyPr wrap="square" rtlCol="0">
            <a:spAutoFit/>
          </a:bodyPr>
          <a:lstStyle/>
          <a:p>
            <a:r>
              <a:rPr lang="en-US" b="1" dirty="0" err="1">
                <a:solidFill>
                  <a:schemeClr val="bg1"/>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Systeemiajattelu</a:t>
            </a:r>
            <a:r>
              <a:rPr lang="en-US" b="1" dirty="0">
                <a:solidFill>
                  <a:schemeClr val="bg1"/>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 </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4" name="CuadroTexto 600">
            <a:extLst>
              <a:ext uri="{FF2B5EF4-FFF2-40B4-BE49-F238E27FC236}">
                <a16:creationId xmlns:a16="http://schemas.microsoft.com/office/drawing/2014/main" id="{E70123A1-4E8D-ACB4-E1F4-B04695D03376}"/>
              </a:ext>
            </a:extLst>
          </p:cNvPr>
          <p:cNvSpPr txBox="1"/>
          <p:nvPr/>
        </p:nvSpPr>
        <p:spPr>
          <a:xfrm>
            <a:off x="8437141" y="1897085"/>
            <a:ext cx="1934333"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Tulevaisuuden taitoja</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6" name="Rectángulo 602">
            <a:extLst>
              <a:ext uri="{FF2B5EF4-FFF2-40B4-BE49-F238E27FC236}">
                <a16:creationId xmlns:a16="http://schemas.microsoft.com/office/drawing/2014/main" id="{B702E9A2-BDFF-51EC-A752-54674D3A78F1}"/>
              </a:ext>
            </a:extLst>
          </p:cNvPr>
          <p:cNvSpPr/>
          <p:nvPr/>
        </p:nvSpPr>
        <p:spPr>
          <a:xfrm>
            <a:off x="1192801" y="3005109"/>
            <a:ext cx="2759481" cy="2862322"/>
          </a:xfrm>
          <a:prstGeom prst="rect">
            <a:avLst/>
          </a:prstGeom>
        </p:spPr>
        <p:txBody>
          <a:bodyPr wrap="square">
            <a:spAutoFit/>
          </a:bodyPr>
          <a:lstStyle/>
          <a:p>
            <a:r>
              <a:rPr lang="en-US" dirty="0">
                <a:solidFill>
                  <a:schemeClr val="bg1"/>
                </a:solidFill>
                <a:latin typeface="Calibri" panose="020F0502020204030204" pitchFamily="34" charset="0"/>
                <a:ea typeface="Lato" charset="0"/>
                <a:cs typeface="Calibri" panose="020F0502020204030204" pitchFamily="34" charset="0"/>
              </a:rPr>
              <a:t>Ilmastonmuutoksen ymmärtäminen</a:t>
            </a:r>
          </a:p>
          <a:p>
            <a:r>
              <a:rPr lang="en-US" dirty="0">
                <a:solidFill>
                  <a:schemeClr val="bg1"/>
                </a:solidFill>
                <a:latin typeface="Calibri" panose="020F0502020204030204" pitchFamily="34" charset="0"/>
                <a:ea typeface="Lato" charset="0"/>
                <a:cs typeface="Calibri" panose="020F0502020204030204" pitchFamily="34" charset="0"/>
              </a:rPr>
              <a:t>Biologisen monimuotoisuuden väheneminen</a:t>
            </a:r>
          </a:p>
          <a:p>
            <a:r>
              <a:rPr lang="en-US" dirty="0">
                <a:solidFill>
                  <a:schemeClr val="bg1"/>
                </a:solidFill>
                <a:latin typeface="Calibri" panose="020F0502020204030204" pitchFamily="34" charset="0"/>
                <a:ea typeface="Lato" charset="0"/>
                <a:cs typeface="Calibri" panose="020F0502020204030204" pitchFamily="34" charset="0"/>
              </a:rPr>
              <a:t>Saastuminen</a:t>
            </a:r>
          </a:p>
          <a:p>
            <a:r>
              <a:rPr lang="en-US" dirty="0">
                <a:solidFill>
                  <a:schemeClr val="bg1"/>
                </a:solidFill>
                <a:latin typeface="Calibri" panose="020F0502020204030204" pitchFamily="34" charset="0"/>
                <a:ea typeface="Lato" charset="0"/>
                <a:cs typeface="Calibri" panose="020F0502020204030204" pitchFamily="34" charset="0"/>
              </a:rPr>
              <a:t>Resurssien ehtyminen - voimaannuttaminen ekotietoisten päätösten tekemiseen.</a:t>
            </a:r>
          </a:p>
        </p:txBody>
      </p:sp>
      <p:sp>
        <p:nvSpPr>
          <p:cNvPr id="17" name="Rectángulo 602">
            <a:extLst>
              <a:ext uri="{FF2B5EF4-FFF2-40B4-BE49-F238E27FC236}">
                <a16:creationId xmlns:a16="http://schemas.microsoft.com/office/drawing/2014/main" id="{56D82E44-34D5-7F6C-B121-FE9B0B9419E1}"/>
              </a:ext>
            </a:extLst>
          </p:cNvPr>
          <p:cNvSpPr/>
          <p:nvPr/>
        </p:nvSpPr>
        <p:spPr>
          <a:xfrm>
            <a:off x="4690175" y="3094394"/>
            <a:ext cx="2798940" cy="2585323"/>
          </a:xfrm>
          <a:prstGeom prst="rect">
            <a:avLst/>
          </a:prstGeom>
        </p:spPr>
        <p:txBody>
          <a:bodyPr wrap="square">
            <a:spAutoFit/>
          </a:bodyPr>
          <a:lstStyle/>
          <a:p>
            <a:r>
              <a:rPr lang="en-US" dirty="0">
                <a:solidFill>
                  <a:schemeClr val="bg1"/>
                </a:solidFill>
                <a:latin typeface="Calibri" panose="020F0502020204030204" pitchFamily="34" charset="0"/>
                <a:ea typeface="Lato" charset="0"/>
                <a:cs typeface="Calibri" panose="020F0502020204030204" pitchFamily="34" charset="0"/>
              </a:rPr>
              <a:t>Kestävässä koulutuksessa korostetaan systeemiajattelua</a:t>
            </a:r>
          </a:p>
          <a:p>
            <a:r>
              <a:rPr lang="en-US" dirty="0">
                <a:solidFill>
                  <a:schemeClr val="bg1"/>
                </a:solidFill>
                <a:latin typeface="Calibri" panose="020F0502020204030204" pitchFamily="34" charset="0"/>
                <a:ea typeface="Lato" charset="0"/>
                <a:cs typeface="Calibri" panose="020F0502020204030204" pitchFamily="34" charset="0"/>
              </a:rPr>
              <a:t>Autetaan oppijoita näkemään, miten ympäristölliset, sosiaaliset ja taloudelliset järjestelmät liittyvät toisiinsa.</a:t>
            </a:r>
          </a:p>
          <a:p>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18" name="Rectángulo 602">
            <a:extLst>
              <a:ext uri="{FF2B5EF4-FFF2-40B4-BE49-F238E27FC236}">
                <a16:creationId xmlns:a16="http://schemas.microsoft.com/office/drawing/2014/main" id="{7EE9511C-9D30-2815-B436-E76E17A27E65}"/>
              </a:ext>
            </a:extLst>
          </p:cNvPr>
          <p:cNvSpPr/>
          <p:nvPr/>
        </p:nvSpPr>
        <p:spPr>
          <a:xfrm>
            <a:off x="8277483" y="3077952"/>
            <a:ext cx="2604960" cy="2585323"/>
          </a:xfrm>
          <a:prstGeom prst="rect">
            <a:avLst/>
          </a:prstGeom>
        </p:spPr>
        <p:txBody>
          <a:bodyPr wrap="square">
            <a:spAutoFit/>
          </a:bodyPr>
          <a:lstStyle/>
          <a:p>
            <a:r>
              <a:rPr lang="en-US" dirty="0">
                <a:solidFill>
                  <a:schemeClr val="bg1"/>
                </a:solidFill>
                <a:latin typeface="Calibri" panose="020F0502020204030204" pitchFamily="34" charset="0"/>
                <a:ea typeface="Lato" charset="0"/>
                <a:cs typeface="Calibri" panose="020F0502020204030204" pitchFamily="34" charset="0"/>
              </a:rPr>
              <a:t>Kriittisen ajattelun, ongelmanratkaisun ja innovaatioiden luomisen edistäminen, jotka ovat välttämättömiä kestävien elintarvikeyritysten, -</a:t>
            </a:r>
            <a:r>
              <a:rPr lang="en-US" dirty="0" err="1">
                <a:solidFill>
                  <a:schemeClr val="bg1"/>
                </a:solidFill>
                <a:latin typeface="Calibri" panose="020F0502020204030204" pitchFamily="34" charset="0"/>
                <a:ea typeface="Lato" charset="0"/>
                <a:cs typeface="Calibri" panose="020F0502020204030204" pitchFamily="34" charset="0"/>
              </a:rPr>
              <a:t>säännösten</a:t>
            </a:r>
            <a:r>
              <a:rPr lang="en-US" dirty="0">
                <a:solidFill>
                  <a:schemeClr val="bg1"/>
                </a:solidFill>
                <a:latin typeface="Calibri" panose="020F0502020204030204" pitchFamily="34" charset="0"/>
                <a:ea typeface="Lato" charset="0"/>
                <a:cs typeface="Calibri" panose="020F0502020204030204" pitchFamily="34" charset="0"/>
              </a:rPr>
              <a:t> ja -elämäntapojen edistämiseksi.</a:t>
            </a:r>
          </a:p>
        </p:txBody>
      </p:sp>
      <p:grpSp>
        <p:nvGrpSpPr>
          <p:cNvPr id="3" name="Graphic 4">
            <a:extLst>
              <a:ext uri="{FF2B5EF4-FFF2-40B4-BE49-F238E27FC236}">
                <a16:creationId xmlns:a16="http://schemas.microsoft.com/office/drawing/2014/main" id="{54413E9B-1738-701A-56F0-3FBD338AD2D7}"/>
              </a:ext>
            </a:extLst>
          </p:cNvPr>
          <p:cNvGrpSpPr/>
          <p:nvPr/>
        </p:nvGrpSpPr>
        <p:grpSpPr>
          <a:xfrm rot="19582332">
            <a:off x="10102433" y="2419721"/>
            <a:ext cx="388032" cy="596029"/>
            <a:chOff x="9129274" y="2719113"/>
            <a:chExt cx="717139" cy="1386497"/>
          </a:xfrm>
          <a:solidFill>
            <a:srgbClr val="09465E"/>
          </a:solidFill>
        </p:grpSpPr>
        <p:grpSp>
          <p:nvGrpSpPr>
            <p:cNvPr id="28" name="Graphic 4">
              <a:extLst>
                <a:ext uri="{FF2B5EF4-FFF2-40B4-BE49-F238E27FC236}">
                  <a16:creationId xmlns:a16="http://schemas.microsoft.com/office/drawing/2014/main" id="{A710D2E0-4820-1BDE-7358-801D69401171}"/>
                </a:ext>
              </a:extLst>
            </p:cNvPr>
            <p:cNvGrpSpPr/>
            <p:nvPr/>
          </p:nvGrpSpPr>
          <p:grpSpPr>
            <a:xfrm>
              <a:off x="9159507" y="2719113"/>
              <a:ext cx="446280" cy="440141"/>
              <a:chOff x="9159507" y="2719113"/>
              <a:chExt cx="446280" cy="440141"/>
            </a:xfrm>
            <a:grpFill/>
          </p:grpSpPr>
          <p:sp>
            <p:nvSpPr>
              <p:cNvPr id="37" name="Freeform 57">
                <a:extLst>
                  <a:ext uri="{FF2B5EF4-FFF2-40B4-BE49-F238E27FC236}">
                    <a16:creationId xmlns:a16="http://schemas.microsoft.com/office/drawing/2014/main" id="{B3658FB5-EEBA-53B7-5696-396F8B3D501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8" name="Freeform 58">
                <a:extLst>
                  <a:ext uri="{FF2B5EF4-FFF2-40B4-BE49-F238E27FC236}">
                    <a16:creationId xmlns:a16="http://schemas.microsoft.com/office/drawing/2014/main" id="{63526361-651B-C0E7-FA83-821F056AB20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9" name="Graphic 4">
              <a:extLst>
                <a:ext uri="{FF2B5EF4-FFF2-40B4-BE49-F238E27FC236}">
                  <a16:creationId xmlns:a16="http://schemas.microsoft.com/office/drawing/2014/main" id="{8EE96C95-AEE2-4B67-165F-6878619FAD21}"/>
                </a:ext>
              </a:extLst>
            </p:cNvPr>
            <p:cNvGrpSpPr/>
            <p:nvPr/>
          </p:nvGrpSpPr>
          <p:grpSpPr>
            <a:xfrm>
              <a:off x="9129274" y="2893887"/>
              <a:ext cx="717139" cy="1211724"/>
              <a:chOff x="9129274" y="2893887"/>
              <a:chExt cx="717139" cy="1211724"/>
            </a:xfrm>
            <a:grpFill/>
          </p:grpSpPr>
          <p:sp>
            <p:nvSpPr>
              <p:cNvPr id="30" name="Freeform 50">
                <a:extLst>
                  <a:ext uri="{FF2B5EF4-FFF2-40B4-BE49-F238E27FC236}">
                    <a16:creationId xmlns:a16="http://schemas.microsoft.com/office/drawing/2014/main" id="{7BA4C5F9-6E93-F808-853F-AA3F9D7E8E2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31" name="Freeform 51">
                <a:extLst>
                  <a:ext uri="{FF2B5EF4-FFF2-40B4-BE49-F238E27FC236}">
                    <a16:creationId xmlns:a16="http://schemas.microsoft.com/office/drawing/2014/main" id="{A9D53E52-2FF5-A802-DB35-B2DDC470C52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2" name="Freeform 52">
                <a:extLst>
                  <a:ext uri="{FF2B5EF4-FFF2-40B4-BE49-F238E27FC236}">
                    <a16:creationId xmlns:a16="http://schemas.microsoft.com/office/drawing/2014/main" id="{5105A0EF-591B-8249-1044-A35CBD2A68F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33" name="Freeform 53">
                <a:extLst>
                  <a:ext uri="{FF2B5EF4-FFF2-40B4-BE49-F238E27FC236}">
                    <a16:creationId xmlns:a16="http://schemas.microsoft.com/office/drawing/2014/main" id="{DDB16F7E-7CA3-E232-7FA4-C4F43F41B8E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34" name="Freeform 54">
                <a:extLst>
                  <a:ext uri="{FF2B5EF4-FFF2-40B4-BE49-F238E27FC236}">
                    <a16:creationId xmlns:a16="http://schemas.microsoft.com/office/drawing/2014/main" id="{247934EB-C414-C17D-7CB5-45DD05EFDA8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5" name="Freeform 55">
                <a:extLst>
                  <a:ext uri="{FF2B5EF4-FFF2-40B4-BE49-F238E27FC236}">
                    <a16:creationId xmlns:a16="http://schemas.microsoft.com/office/drawing/2014/main" id="{5CEA87BF-8873-CB08-6FF1-B1D8A4D580B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6" name="Freeform 56">
                <a:extLst>
                  <a:ext uri="{FF2B5EF4-FFF2-40B4-BE49-F238E27FC236}">
                    <a16:creationId xmlns:a16="http://schemas.microsoft.com/office/drawing/2014/main" id="{A60F4746-AB1E-D4BE-42CA-7D6F6FE42DE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63" name="Graphic 4">
            <a:extLst>
              <a:ext uri="{FF2B5EF4-FFF2-40B4-BE49-F238E27FC236}">
                <a16:creationId xmlns:a16="http://schemas.microsoft.com/office/drawing/2014/main" id="{66480E6E-F5FD-8195-B676-A8A33646E577}"/>
              </a:ext>
            </a:extLst>
          </p:cNvPr>
          <p:cNvGrpSpPr/>
          <p:nvPr/>
        </p:nvGrpSpPr>
        <p:grpSpPr>
          <a:xfrm rot="19582332">
            <a:off x="3192518" y="2377795"/>
            <a:ext cx="388032" cy="596029"/>
            <a:chOff x="9129274" y="2719113"/>
            <a:chExt cx="717139" cy="1386497"/>
          </a:xfrm>
          <a:solidFill>
            <a:srgbClr val="09465E"/>
          </a:solidFill>
        </p:grpSpPr>
        <p:grpSp>
          <p:nvGrpSpPr>
            <p:cNvPr id="64" name="Graphic 4">
              <a:extLst>
                <a:ext uri="{FF2B5EF4-FFF2-40B4-BE49-F238E27FC236}">
                  <a16:creationId xmlns:a16="http://schemas.microsoft.com/office/drawing/2014/main" id="{63135F5C-7C3B-E044-412C-080AE9CD01EC}"/>
                </a:ext>
              </a:extLst>
            </p:cNvPr>
            <p:cNvGrpSpPr/>
            <p:nvPr/>
          </p:nvGrpSpPr>
          <p:grpSpPr>
            <a:xfrm>
              <a:off x="9159507" y="2719113"/>
              <a:ext cx="446280" cy="440141"/>
              <a:chOff x="9159507" y="2719113"/>
              <a:chExt cx="446280" cy="440141"/>
            </a:xfrm>
            <a:grpFill/>
          </p:grpSpPr>
          <p:sp>
            <p:nvSpPr>
              <p:cNvPr id="73" name="Freeform 57">
                <a:extLst>
                  <a:ext uri="{FF2B5EF4-FFF2-40B4-BE49-F238E27FC236}">
                    <a16:creationId xmlns:a16="http://schemas.microsoft.com/office/drawing/2014/main" id="{A43E6519-E801-52A0-2B1C-6B3D9FADD92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74" name="Freeform 58">
                <a:extLst>
                  <a:ext uri="{FF2B5EF4-FFF2-40B4-BE49-F238E27FC236}">
                    <a16:creationId xmlns:a16="http://schemas.microsoft.com/office/drawing/2014/main" id="{A7FDA6B8-DCA3-4B34-F500-08B186DC85EC}"/>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65" name="Graphic 4">
              <a:extLst>
                <a:ext uri="{FF2B5EF4-FFF2-40B4-BE49-F238E27FC236}">
                  <a16:creationId xmlns:a16="http://schemas.microsoft.com/office/drawing/2014/main" id="{E274FDC3-1EEE-BBE3-1834-4300E01CE1B5}"/>
                </a:ext>
              </a:extLst>
            </p:cNvPr>
            <p:cNvGrpSpPr/>
            <p:nvPr/>
          </p:nvGrpSpPr>
          <p:grpSpPr>
            <a:xfrm>
              <a:off x="9129274" y="2893887"/>
              <a:ext cx="717139" cy="1211724"/>
              <a:chOff x="9129274" y="2893887"/>
              <a:chExt cx="717139" cy="1211724"/>
            </a:xfrm>
            <a:grpFill/>
          </p:grpSpPr>
          <p:sp>
            <p:nvSpPr>
              <p:cNvPr id="66" name="Freeform 50">
                <a:extLst>
                  <a:ext uri="{FF2B5EF4-FFF2-40B4-BE49-F238E27FC236}">
                    <a16:creationId xmlns:a16="http://schemas.microsoft.com/office/drawing/2014/main" id="{4DDEF949-C403-4698-9F05-12700320DBC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67" name="Freeform 51">
                <a:extLst>
                  <a:ext uri="{FF2B5EF4-FFF2-40B4-BE49-F238E27FC236}">
                    <a16:creationId xmlns:a16="http://schemas.microsoft.com/office/drawing/2014/main" id="{691B6417-EA6C-F26F-194F-521DFF802DD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68" name="Freeform 52">
                <a:extLst>
                  <a:ext uri="{FF2B5EF4-FFF2-40B4-BE49-F238E27FC236}">
                    <a16:creationId xmlns:a16="http://schemas.microsoft.com/office/drawing/2014/main" id="{E1E20D4E-F604-6296-B092-7B93CE821FD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69" name="Freeform 53">
                <a:extLst>
                  <a:ext uri="{FF2B5EF4-FFF2-40B4-BE49-F238E27FC236}">
                    <a16:creationId xmlns:a16="http://schemas.microsoft.com/office/drawing/2014/main" id="{5A3D41F7-9321-E0E7-5CD3-C7E35A5009B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70" name="Freeform 54">
                <a:extLst>
                  <a:ext uri="{FF2B5EF4-FFF2-40B4-BE49-F238E27FC236}">
                    <a16:creationId xmlns:a16="http://schemas.microsoft.com/office/drawing/2014/main" id="{731026EC-7763-6239-3750-31BEB3B697B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71" name="Freeform 55">
                <a:extLst>
                  <a:ext uri="{FF2B5EF4-FFF2-40B4-BE49-F238E27FC236}">
                    <a16:creationId xmlns:a16="http://schemas.microsoft.com/office/drawing/2014/main" id="{CF50FB55-E026-5828-E8A3-BB8AFD648A5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72" name="Freeform 56">
                <a:extLst>
                  <a:ext uri="{FF2B5EF4-FFF2-40B4-BE49-F238E27FC236}">
                    <a16:creationId xmlns:a16="http://schemas.microsoft.com/office/drawing/2014/main" id="{B1C58FBA-BAE3-845C-F6EC-157435387CA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87" name="Graphic 4">
            <a:extLst>
              <a:ext uri="{FF2B5EF4-FFF2-40B4-BE49-F238E27FC236}">
                <a16:creationId xmlns:a16="http://schemas.microsoft.com/office/drawing/2014/main" id="{BF6390A6-BADC-F31D-8A8A-27872C924B21}"/>
              </a:ext>
            </a:extLst>
          </p:cNvPr>
          <p:cNvGrpSpPr/>
          <p:nvPr/>
        </p:nvGrpSpPr>
        <p:grpSpPr>
          <a:xfrm rot="19582332">
            <a:off x="7061228" y="2335747"/>
            <a:ext cx="388032" cy="596029"/>
            <a:chOff x="9129274" y="2719113"/>
            <a:chExt cx="717139" cy="1386497"/>
          </a:xfrm>
          <a:solidFill>
            <a:srgbClr val="09465E"/>
          </a:solidFill>
        </p:grpSpPr>
        <p:grpSp>
          <p:nvGrpSpPr>
            <p:cNvPr id="88" name="Graphic 4">
              <a:extLst>
                <a:ext uri="{FF2B5EF4-FFF2-40B4-BE49-F238E27FC236}">
                  <a16:creationId xmlns:a16="http://schemas.microsoft.com/office/drawing/2014/main" id="{E023DAA2-7BC2-D806-BB72-7CAE36AF879C}"/>
                </a:ext>
              </a:extLst>
            </p:cNvPr>
            <p:cNvGrpSpPr/>
            <p:nvPr/>
          </p:nvGrpSpPr>
          <p:grpSpPr>
            <a:xfrm>
              <a:off x="9159507" y="2719113"/>
              <a:ext cx="446280" cy="440141"/>
              <a:chOff x="9159507" y="2719113"/>
              <a:chExt cx="446280" cy="440141"/>
            </a:xfrm>
            <a:grpFill/>
          </p:grpSpPr>
          <p:sp>
            <p:nvSpPr>
              <p:cNvPr id="97" name="Freeform 57">
                <a:extLst>
                  <a:ext uri="{FF2B5EF4-FFF2-40B4-BE49-F238E27FC236}">
                    <a16:creationId xmlns:a16="http://schemas.microsoft.com/office/drawing/2014/main" id="{CF12EEAC-1557-1849-C40C-3C5D5289E82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98" name="Freeform 58">
                <a:extLst>
                  <a:ext uri="{FF2B5EF4-FFF2-40B4-BE49-F238E27FC236}">
                    <a16:creationId xmlns:a16="http://schemas.microsoft.com/office/drawing/2014/main" id="{98FF2FF1-5B01-1F32-5150-28B8798F8A7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9" name="Graphic 4">
              <a:extLst>
                <a:ext uri="{FF2B5EF4-FFF2-40B4-BE49-F238E27FC236}">
                  <a16:creationId xmlns:a16="http://schemas.microsoft.com/office/drawing/2014/main" id="{F0B5A78B-FB9C-E144-9BD1-B841C82A1929}"/>
                </a:ext>
              </a:extLst>
            </p:cNvPr>
            <p:cNvGrpSpPr/>
            <p:nvPr/>
          </p:nvGrpSpPr>
          <p:grpSpPr>
            <a:xfrm>
              <a:off x="9129274" y="2893887"/>
              <a:ext cx="717139" cy="1211724"/>
              <a:chOff x="9129274" y="2893887"/>
              <a:chExt cx="717139" cy="1211724"/>
            </a:xfrm>
            <a:grpFill/>
          </p:grpSpPr>
          <p:sp>
            <p:nvSpPr>
              <p:cNvPr id="90" name="Freeform 50">
                <a:extLst>
                  <a:ext uri="{FF2B5EF4-FFF2-40B4-BE49-F238E27FC236}">
                    <a16:creationId xmlns:a16="http://schemas.microsoft.com/office/drawing/2014/main" id="{0722343F-50C6-C6AE-F458-6A7D838F069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1" name="Freeform 51">
                <a:extLst>
                  <a:ext uri="{FF2B5EF4-FFF2-40B4-BE49-F238E27FC236}">
                    <a16:creationId xmlns:a16="http://schemas.microsoft.com/office/drawing/2014/main" id="{A482F997-7BDA-EAA0-EB9E-528F3DF2FA4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2" name="Freeform 52">
                <a:extLst>
                  <a:ext uri="{FF2B5EF4-FFF2-40B4-BE49-F238E27FC236}">
                    <a16:creationId xmlns:a16="http://schemas.microsoft.com/office/drawing/2014/main" id="{8315FC5E-64DF-1338-0B74-0F1A5FDFD75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93" name="Freeform 53">
                <a:extLst>
                  <a:ext uri="{FF2B5EF4-FFF2-40B4-BE49-F238E27FC236}">
                    <a16:creationId xmlns:a16="http://schemas.microsoft.com/office/drawing/2014/main" id="{27F02434-EEEE-7BD0-281B-0EDCF1C2D3E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94" name="Freeform 54">
                <a:extLst>
                  <a:ext uri="{FF2B5EF4-FFF2-40B4-BE49-F238E27FC236}">
                    <a16:creationId xmlns:a16="http://schemas.microsoft.com/office/drawing/2014/main" id="{CF41C571-D72A-39C5-2667-30501C32394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95" name="Freeform 55">
                <a:extLst>
                  <a:ext uri="{FF2B5EF4-FFF2-40B4-BE49-F238E27FC236}">
                    <a16:creationId xmlns:a16="http://schemas.microsoft.com/office/drawing/2014/main" id="{D106F88A-561D-93C2-618F-B93105418FB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96" name="Freeform 56">
                <a:extLst>
                  <a:ext uri="{FF2B5EF4-FFF2-40B4-BE49-F238E27FC236}">
                    <a16:creationId xmlns:a16="http://schemas.microsoft.com/office/drawing/2014/main" id="{85BE3B56-C272-5D10-2894-FC862D386BEB}"/>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145336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B017E-F98F-DDAD-ABEB-7CE252D2F6F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8FDF73-35F7-A4D0-F394-E25A125742B5}"/>
              </a:ext>
            </a:extLst>
          </p:cNvPr>
          <p:cNvSpPr>
            <a:spLocks noGrp="1"/>
          </p:cNvSpPr>
          <p:nvPr>
            <p:ph type="body" sz="quarter" idx="16"/>
          </p:nvPr>
        </p:nvSpPr>
        <p:spPr>
          <a:xfrm>
            <a:off x="712948" y="711609"/>
            <a:ext cx="10542549" cy="803654"/>
          </a:xfrm>
        </p:spPr>
        <p:txBody>
          <a:bodyPr/>
          <a:lstStyle/>
          <a:p>
            <a:r>
              <a:rPr lang="en-IE" dirty="0">
                <a:ea typeface="+mn-lt"/>
                <a:cs typeface="+mn-lt"/>
              </a:rPr>
              <a:t>Johdatus koulutukseen ja tietoisuuteen liike-elämässä</a:t>
            </a:r>
          </a:p>
          <a:p>
            <a:r>
              <a:rPr lang="en-US" sz="2000" b="0" dirty="0"/>
              <a:t>Koulutuksen ja kestävän elintarvikealan </a:t>
            </a:r>
            <a:r>
              <a:rPr lang="en-US" sz="2000" b="0" dirty="0" err="1"/>
              <a:t>tietoisuuden</a:t>
            </a:r>
            <a:r>
              <a:rPr lang="en-US" sz="2000" b="0" dirty="0"/>
              <a:t> </a:t>
            </a:r>
            <a:r>
              <a:rPr lang="en-US" sz="2000" b="0" dirty="0" err="1"/>
              <a:t>lisääminen</a:t>
            </a:r>
            <a:r>
              <a:rPr lang="en-US" sz="2000" b="0" dirty="0"/>
              <a:t>:</a:t>
            </a:r>
          </a:p>
          <a:p>
            <a:endParaRPr lang="en-IE" dirty="0"/>
          </a:p>
        </p:txBody>
      </p:sp>
      <p:sp>
        <p:nvSpPr>
          <p:cNvPr id="9" name="Freeform 179">
            <a:extLst>
              <a:ext uri="{FF2B5EF4-FFF2-40B4-BE49-F238E27FC236}">
                <a16:creationId xmlns:a16="http://schemas.microsoft.com/office/drawing/2014/main" id="{989E9E00-EC22-18EC-7C9B-7B07DDDBAAB6}"/>
              </a:ext>
            </a:extLst>
          </p:cNvPr>
          <p:cNvSpPr>
            <a:spLocks noChangeArrowheads="1"/>
          </p:cNvSpPr>
          <p:nvPr/>
        </p:nvSpPr>
        <p:spPr bwMode="auto">
          <a:xfrm>
            <a:off x="4608368" y="2350687"/>
            <a:ext cx="3170541" cy="3709644"/>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a:p>
        </p:txBody>
      </p:sp>
      <p:sp>
        <p:nvSpPr>
          <p:cNvPr id="11" name="Freeform 180">
            <a:extLst>
              <a:ext uri="{FF2B5EF4-FFF2-40B4-BE49-F238E27FC236}">
                <a16:creationId xmlns:a16="http://schemas.microsoft.com/office/drawing/2014/main" id="{567A0DD1-BB35-316C-4036-0631FA4A462C}"/>
              </a:ext>
            </a:extLst>
          </p:cNvPr>
          <p:cNvSpPr>
            <a:spLocks noChangeArrowheads="1"/>
          </p:cNvSpPr>
          <p:nvPr/>
        </p:nvSpPr>
        <p:spPr bwMode="auto">
          <a:xfrm>
            <a:off x="4716802" y="1942878"/>
            <a:ext cx="2777403" cy="645895"/>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a:p>
        </p:txBody>
      </p:sp>
      <p:sp>
        <p:nvSpPr>
          <p:cNvPr id="15" name="CuadroTexto 601">
            <a:extLst>
              <a:ext uri="{FF2B5EF4-FFF2-40B4-BE49-F238E27FC236}">
                <a16:creationId xmlns:a16="http://schemas.microsoft.com/office/drawing/2014/main" id="{423F4EDE-DECE-50D7-9F96-4B83377FE69B}"/>
              </a:ext>
            </a:extLst>
          </p:cNvPr>
          <p:cNvSpPr txBox="1"/>
          <p:nvPr/>
        </p:nvSpPr>
        <p:spPr>
          <a:xfrm>
            <a:off x="4961959" y="2050381"/>
            <a:ext cx="2580945" cy="1754326"/>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2">
                  <a:extLst>
                    <a:ext uri="{A12FA001-AC4F-418D-AE19-62706E023703}">
                      <ahyp:hlinkClr xmlns:ahyp="http://schemas.microsoft.com/office/drawing/2018/hyperlinkcolor" val="tx"/>
                    </a:ext>
                  </a:extLst>
                </a:hlinkClick>
              </a:rPr>
              <a:t>Taloudellinen kestävyys</a:t>
            </a:r>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a:p>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19" name="Rectángulo 602">
            <a:extLst>
              <a:ext uri="{FF2B5EF4-FFF2-40B4-BE49-F238E27FC236}">
                <a16:creationId xmlns:a16="http://schemas.microsoft.com/office/drawing/2014/main" id="{9D5A1B93-FD34-6DB8-8AF7-2853686C77E4}"/>
              </a:ext>
            </a:extLst>
          </p:cNvPr>
          <p:cNvSpPr/>
          <p:nvPr/>
        </p:nvSpPr>
        <p:spPr>
          <a:xfrm>
            <a:off x="4889245" y="3225430"/>
            <a:ext cx="2604960" cy="2246769"/>
          </a:xfrm>
          <a:prstGeom prst="rect">
            <a:avLst/>
          </a:prstGeom>
        </p:spPr>
        <p:txBody>
          <a:bodyPr wrap="square">
            <a:spAutoFit/>
          </a:bodyPr>
          <a:lstStyle/>
          <a:p>
            <a:pPr marL="0" indent="0">
              <a:lnSpc>
                <a:spcPct val="100000"/>
              </a:lnSpc>
            </a:pPr>
            <a:r>
              <a:rPr lang="en-US" sz="2000" dirty="0">
                <a:solidFill>
                  <a:schemeClr val="bg1"/>
                </a:solidFill>
                <a:latin typeface="Calibri" panose="020F0502020204030204" pitchFamily="34" charset="0"/>
                <a:ea typeface="Lato" charset="0"/>
                <a:cs typeface="Calibri" panose="020F0502020204030204" pitchFamily="34" charset="0"/>
              </a:rPr>
              <a:t>Kannustetaan vastuulliseen kulutukseen ja tuotantoon ja varmistetaan talouden vakaus pitkällä aikavälillä ilman resurssien ehtymistä.</a:t>
            </a:r>
          </a:p>
        </p:txBody>
      </p:sp>
      <p:sp>
        <p:nvSpPr>
          <p:cNvPr id="20" name="Freeform 170">
            <a:extLst>
              <a:ext uri="{FF2B5EF4-FFF2-40B4-BE49-F238E27FC236}">
                <a16:creationId xmlns:a16="http://schemas.microsoft.com/office/drawing/2014/main" id="{EDF36161-9BF8-F614-FCFE-91EC925E02E2}"/>
              </a:ext>
            </a:extLst>
          </p:cNvPr>
          <p:cNvSpPr>
            <a:spLocks noChangeArrowheads="1"/>
          </p:cNvSpPr>
          <p:nvPr/>
        </p:nvSpPr>
        <p:spPr bwMode="auto">
          <a:xfrm>
            <a:off x="1063266" y="2350686"/>
            <a:ext cx="3170539" cy="3709645"/>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2094D2"/>
          </a:solidFill>
          <a:ln>
            <a:noFill/>
          </a:ln>
          <a:effectLst/>
        </p:spPr>
        <p:txBody>
          <a:bodyPr wrap="none" anchor="ctr"/>
          <a:lstStyle/>
          <a:p>
            <a:endParaRPr lang="en-US" sz="900"/>
          </a:p>
        </p:txBody>
      </p:sp>
      <p:sp>
        <p:nvSpPr>
          <p:cNvPr id="21" name="Freeform 171">
            <a:extLst>
              <a:ext uri="{FF2B5EF4-FFF2-40B4-BE49-F238E27FC236}">
                <a16:creationId xmlns:a16="http://schemas.microsoft.com/office/drawing/2014/main" id="{D7D19421-5314-B4CD-E280-1D76CA737C5C}"/>
              </a:ext>
            </a:extLst>
          </p:cNvPr>
          <p:cNvSpPr>
            <a:spLocks noChangeArrowheads="1"/>
          </p:cNvSpPr>
          <p:nvPr/>
        </p:nvSpPr>
        <p:spPr bwMode="auto">
          <a:xfrm>
            <a:off x="1171701" y="1942877"/>
            <a:ext cx="288270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9465E"/>
          </a:solidFill>
          <a:ln>
            <a:noFill/>
          </a:ln>
          <a:effectLst/>
        </p:spPr>
        <p:txBody>
          <a:bodyPr wrap="none" anchor="ctr"/>
          <a:lstStyle/>
          <a:p>
            <a:endParaRPr lang="en-US" sz="900"/>
          </a:p>
        </p:txBody>
      </p:sp>
      <p:sp>
        <p:nvSpPr>
          <p:cNvPr id="22" name="CuadroTexto 600">
            <a:extLst>
              <a:ext uri="{FF2B5EF4-FFF2-40B4-BE49-F238E27FC236}">
                <a16:creationId xmlns:a16="http://schemas.microsoft.com/office/drawing/2014/main" id="{05C69511-58ED-0D9C-9EB9-2BC084223990}"/>
              </a:ext>
            </a:extLst>
          </p:cNvPr>
          <p:cNvSpPr txBox="1"/>
          <p:nvPr/>
        </p:nvSpPr>
        <p:spPr>
          <a:xfrm>
            <a:off x="1447690" y="2019879"/>
            <a:ext cx="2388969"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3">
                  <a:extLst>
                    <a:ext uri="{A12FA001-AC4F-418D-AE19-62706E023703}">
                      <ahyp:hlinkClr xmlns:ahyp="http://schemas.microsoft.com/office/drawing/2018/hyperlinkcolor" val="tx"/>
                    </a:ext>
                  </a:extLst>
                </a:hlinkClick>
              </a:rPr>
              <a:t>Sosiaalinen vastuu </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23" name="Rectángulo 602">
            <a:extLst>
              <a:ext uri="{FF2B5EF4-FFF2-40B4-BE49-F238E27FC236}">
                <a16:creationId xmlns:a16="http://schemas.microsoft.com/office/drawing/2014/main" id="{8B87646D-852F-A567-B99C-49EB4BFFCD8E}"/>
              </a:ext>
            </a:extLst>
          </p:cNvPr>
          <p:cNvSpPr/>
          <p:nvPr/>
        </p:nvSpPr>
        <p:spPr>
          <a:xfrm>
            <a:off x="1384256" y="3226981"/>
            <a:ext cx="2604960" cy="1938992"/>
          </a:xfrm>
          <a:prstGeom prst="rect">
            <a:avLst/>
          </a:prstGeom>
        </p:spPr>
        <p:txBody>
          <a:bodyPr wrap="square">
            <a:spAutoFit/>
          </a:bodyPr>
          <a:lstStyle/>
          <a:p>
            <a:r>
              <a:rPr lang="en-US" sz="2000" dirty="0">
                <a:solidFill>
                  <a:schemeClr val="bg1"/>
                </a:solidFill>
                <a:latin typeface="Calibri" panose="020F0502020204030204" pitchFamily="34" charset="0"/>
                <a:ea typeface="Lato" charset="0"/>
                <a:cs typeface="Calibri" panose="020F0502020204030204" pitchFamily="34" charset="0"/>
              </a:rPr>
              <a:t>Edistetään tasa-arvoa, monimuotoisuutta ja osallisuutta korostamalla maailmanlaajuista eriarvoisuutta ja kestävien yhteisöjen tarvetta.</a:t>
            </a:r>
          </a:p>
        </p:txBody>
      </p:sp>
      <p:sp>
        <p:nvSpPr>
          <p:cNvPr id="24" name="Freeform 176">
            <a:extLst>
              <a:ext uri="{FF2B5EF4-FFF2-40B4-BE49-F238E27FC236}">
                <a16:creationId xmlns:a16="http://schemas.microsoft.com/office/drawing/2014/main" id="{2C75E972-1B27-C010-BE2D-89C0E567FEE4}"/>
              </a:ext>
            </a:extLst>
          </p:cNvPr>
          <p:cNvSpPr>
            <a:spLocks noChangeArrowheads="1"/>
          </p:cNvSpPr>
          <p:nvPr/>
        </p:nvSpPr>
        <p:spPr bwMode="auto">
          <a:xfrm>
            <a:off x="8053044" y="2352625"/>
            <a:ext cx="3075689" cy="3707705"/>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F1983D"/>
          </a:solidFill>
          <a:ln>
            <a:noFill/>
          </a:ln>
          <a:effectLst/>
        </p:spPr>
        <p:txBody>
          <a:bodyPr wrap="none" anchor="ctr"/>
          <a:lstStyle/>
          <a:p>
            <a:endParaRPr lang="en-US" sz="900"/>
          </a:p>
        </p:txBody>
      </p:sp>
      <p:sp>
        <p:nvSpPr>
          <p:cNvPr id="25" name="Freeform 177">
            <a:extLst>
              <a:ext uri="{FF2B5EF4-FFF2-40B4-BE49-F238E27FC236}">
                <a16:creationId xmlns:a16="http://schemas.microsoft.com/office/drawing/2014/main" id="{16D4D48C-22D0-EA52-5FB4-2333390C7172}"/>
              </a:ext>
            </a:extLst>
          </p:cNvPr>
          <p:cNvSpPr>
            <a:spLocks noChangeArrowheads="1"/>
          </p:cNvSpPr>
          <p:nvPr/>
        </p:nvSpPr>
        <p:spPr bwMode="auto">
          <a:xfrm>
            <a:off x="8153472" y="1975623"/>
            <a:ext cx="2800591"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a:p>
        </p:txBody>
      </p:sp>
      <p:sp>
        <p:nvSpPr>
          <p:cNvPr id="26" name="CuadroTexto 598">
            <a:extLst>
              <a:ext uri="{FF2B5EF4-FFF2-40B4-BE49-F238E27FC236}">
                <a16:creationId xmlns:a16="http://schemas.microsoft.com/office/drawing/2014/main" id="{BB87F5E5-20E7-DCAD-91A7-A7FE6C76304D}"/>
              </a:ext>
            </a:extLst>
          </p:cNvPr>
          <p:cNvSpPr txBox="1"/>
          <p:nvPr/>
        </p:nvSpPr>
        <p:spPr>
          <a:xfrm>
            <a:off x="8278067" y="1973137"/>
            <a:ext cx="3050559" cy="369332"/>
          </a:xfrm>
          <a:prstGeom prst="rect">
            <a:avLst/>
          </a:prstGeom>
          <a:noFill/>
        </p:spPr>
        <p:txBody>
          <a:bodyPr wrap="square" rtlCol="0">
            <a:spAutoFit/>
          </a:bodyPr>
          <a:lstStyle/>
          <a:p>
            <a:r>
              <a:rPr lang="en-US" b="1" dirty="0">
                <a:solidFill>
                  <a:schemeClr val="bg1"/>
                </a:solidFill>
                <a:latin typeface="Calibri" panose="020F0502020204030204" pitchFamily="34" charset="0"/>
                <a:ea typeface="Lato" charset="0"/>
                <a:cs typeface="Calibri" panose="020F0502020204030204" pitchFamily="34" charset="0"/>
                <a:hlinkClick r:id="rId4">
                  <a:extLst>
                    <a:ext uri="{A12FA001-AC4F-418D-AE19-62706E023703}">
                      <ahyp:hlinkClr xmlns:ahyp="http://schemas.microsoft.com/office/drawing/2018/hyperlinkcolor" val="tx"/>
                    </a:ext>
                  </a:extLst>
                </a:hlinkClick>
              </a:rPr>
              <a:t>Henkilökohtainen voimaantuminen</a:t>
            </a:r>
            <a:endParaRPr lang="en-US" b="1" dirty="0">
              <a:solidFill>
                <a:schemeClr val="bg1"/>
              </a:solidFill>
              <a:latin typeface="Calibri" panose="020F0502020204030204" pitchFamily="34" charset="0"/>
              <a:ea typeface="Lato" charset="0"/>
              <a:cs typeface="Calibri" panose="020F0502020204030204" pitchFamily="34" charset="0"/>
            </a:endParaRPr>
          </a:p>
        </p:txBody>
      </p:sp>
      <p:sp>
        <p:nvSpPr>
          <p:cNvPr id="27" name="Rectángulo 602">
            <a:extLst>
              <a:ext uri="{FF2B5EF4-FFF2-40B4-BE49-F238E27FC236}">
                <a16:creationId xmlns:a16="http://schemas.microsoft.com/office/drawing/2014/main" id="{F2718D33-2BDB-385A-B432-9B81A4781EBF}"/>
              </a:ext>
            </a:extLst>
          </p:cNvPr>
          <p:cNvSpPr/>
          <p:nvPr/>
        </p:nvSpPr>
        <p:spPr>
          <a:xfrm>
            <a:off x="8213553" y="3225430"/>
            <a:ext cx="2740510" cy="2554545"/>
          </a:xfrm>
          <a:prstGeom prst="rect">
            <a:avLst/>
          </a:prstGeom>
        </p:spPr>
        <p:txBody>
          <a:bodyPr wrap="square">
            <a:spAutoFit/>
          </a:bodyPr>
          <a:lstStyle/>
          <a:p>
            <a:pPr marL="0" indent="0">
              <a:lnSpc>
                <a:spcPct val="100000"/>
              </a:lnSpc>
            </a:pPr>
            <a:r>
              <a:rPr lang="en-US" sz="2000" dirty="0" err="1">
                <a:solidFill>
                  <a:schemeClr val="bg1"/>
                </a:solidFill>
                <a:latin typeface="Calibri" panose="020F0502020204030204" pitchFamily="34" charset="0"/>
                <a:ea typeface="Lato" charset="0"/>
                <a:cs typeface="Calibri" panose="020F0502020204030204" pitchFamily="34" charset="0"/>
              </a:rPr>
              <a:t>Muuttumalla</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muutoksentekijäksi</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omaksumalla</a:t>
            </a:r>
            <a:r>
              <a:rPr lang="en-US" sz="2000" dirty="0">
                <a:solidFill>
                  <a:schemeClr val="bg1"/>
                </a:solidFill>
                <a:latin typeface="Calibri" panose="020F0502020204030204" pitchFamily="34" charset="0"/>
                <a:ea typeface="Lato" charset="0"/>
                <a:cs typeface="Calibri" panose="020F0502020204030204" pitchFamily="34" charset="0"/>
              </a:rPr>
              <a:t> </a:t>
            </a:r>
            <a:r>
              <a:rPr lang="en-US" sz="2000" dirty="0" err="1">
                <a:solidFill>
                  <a:schemeClr val="bg1"/>
                </a:solidFill>
                <a:latin typeface="Calibri" panose="020F0502020204030204" pitchFamily="34" charset="0"/>
                <a:ea typeface="Lato" charset="0"/>
                <a:cs typeface="Calibri" panose="020F0502020204030204" pitchFamily="34" charset="0"/>
              </a:rPr>
              <a:t>ympäristöystävällisem-piä</a:t>
            </a:r>
            <a:r>
              <a:rPr lang="en-US" sz="2000" dirty="0">
                <a:solidFill>
                  <a:schemeClr val="bg1"/>
                </a:solidFill>
                <a:latin typeface="Calibri" panose="020F0502020204030204" pitchFamily="34" charset="0"/>
                <a:ea typeface="Lato" charset="0"/>
                <a:cs typeface="Calibri" panose="020F0502020204030204" pitchFamily="34" charset="0"/>
              </a:rPr>
              <a:t> tapoja tai vaikuttamalla kestävään politiikkaan työpaikoilla ja yhteisöissä.</a:t>
            </a:r>
          </a:p>
        </p:txBody>
      </p:sp>
      <p:grpSp>
        <p:nvGrpSpPr>
          <p:cNvPr id="39" name="Graphic 4">
            <a:extLst>
              <a:ext uri="{FF2B5EF4-FFF2-40B4-BE49-F238E27FC236}">
                <a16:creationId xmlns:a16="http://schemas.microsoft.com/office/drawing/2014/main" id="{14784810-DF35-D5DD-A253-9AF3795ECB0D}"/>
              </a:ext>
            </a:extLst>
          </p:cNvPr>
          <p:cNvGrpSpPr/>
          <p:nvPr/>
        </p:nvGrpSpPr>
        <p:grpSpPr>
          <a:xfrm rot="19582332">
            <a:off x="10213986" y="2630853"/>
            <a:ext cx="388032" cy="596029"/>
            <a:chOff x="9129274" y="2719113"/>
            <a:chExt cx="717139" cy="1386497"/>
          </a:xfrm>
          <a:solidFill>
            <a:srgbClr val="09465E"/>
          </a:solidFill>
        </p:grpSpPr>
        <p:grpSp>
          <p:nvGrpSpPr>
            <p:cNvPr id="40" name="Graphic 4">
              <a:extLst>
                <a:ext uri="{FF2B5EF4-FFF2-40B4-BE49-F238E27FC236}">
                  <a16:creationId xmlns:a16="http://schemas.microsoft.com/office/drawing/2014/main" id="{ABD4F809-234E-7BC0-3FFA-877984B95E63}"/>
                </a:ext>
              </a:extLst>
            </p:cNvPr>
            <p:cNvGrpSpPr/>
            <p:nvPr/>
          </p:nvGrpSpPr>
          <p:grpSpPr>
            <a:xfrm>
              <a:off x="9159507" y="2719113"/>
              <a:ext cx="446280" cy="440141"/>
              <a:chOff x="9159507" y="2719113"/>
              <a:chExt cx="446280" cy="440141"/>
            </a:xfrm>
            <a:grpFill/>
          </p:grpSpPr>
          <p:sp>
            <p:nvSpPr>
              <p:cNvPr id="49" name="Freeform 57">
                <a:extLst>
                  <a:ext uri="{FF2B5EF4-FFF2-40B4-BE49-F238E27FC236}">
                    <a16:creationId xmlns:a16="http://schemas.microsoft.com/office/drawing/2014/main" id="{FEE4F4C0-E10D-B1B5-1C3F-A78342D4F7F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50" name="Freeform 58">
                <a:extLst>
                  <a:ext uri="{FF2B5EF4-FFF2-40B4-BE49-F238E27FC236}">
                    <a16:creationId xmlns:a16="http://schemas.microsoft.com/office/drawing/2014/main" id="{20E7055F-2D07-BF3B-35E0-D58F4C072E1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41" name="Graphic 4">
              <a:extLst>
                <a:ext uri="{FF2B5EF4-FFF2-40B4-BE49-F238E27FC236}">
                  <a16:creationId xmlns:a16="http://schemas.microsoft.com/office/drawing/2014/main" id="{FA370E1F-6701-9978-9223-43E788030D49}"/>
                </a:ext>
              </a:extLst>
            </p:cNvPr>
            <p:cNvGrpSpPr/>
            <p:nvPr/>
          </p:nvGrpSpPr>
          <p:grpSpPr>
            <a:xfrm>
              <a:off x="9129274" y="2893887"/>
              <a:ext cx="717139" cy="1211724"/>
              <a:chOff x="9129274" y="2893887"/>
              <a:chExt cx="717139" cy="1211724"/>
            </a:xfrm>
            <a:grpFill/>
          </p:grpSpPr>
          <p:sp>
            <p:nvSpPr>
              <p:cNvPr id="42" name="Freeform 50">
                <a:extLst>
                  <a:ext uri="{FF2B5EF4-FFF2-40B4-BE49-F238E27FC236}">
                    <a16:creationId xmlns:a16="http://schemas.microsoft.com/office/drawing/2014/main" id="{BF06D6CE-7A08-0264-3533-87912C7AC7F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43" name="Freeform 51">
                <a:extLst>
                  <a:ext uri="{FF2B5EF4-FFF2-40B4-BE49-F238E27FC236}">
                    <a16:creationId xmlns:a16="http://schemas.microsoft.com/office/drawing/2014/main" id="{E682E13C-EDD3-C67E-E3E4-9C35C44D659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44" name="Freeform 52">
                <a:extLst>
                  <a:ext uri="{FF2B5EF4-FFF2-40B4-BE49-F238E27FC236}">
                    <a16:creationId xmlns:a16="http://schemas.microsoft.com/office/drawing/2014/main" id="{C9E4F4E7-4E34-D0A9-EE5C-E51DA7E2C98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45" name="Freeform 53">
                <a:extLst>
                  <a:ext uri="{FF2B5EF4-FFF2-40B4-BE49-F238E27FC236}">
                    <a16:creationId xmlns:a16="http://schemas.microsoft.com/office/drawing/2014/main" id="{5C825EC3-CA8F-32FE-DC0F-28BCC6F7CF8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46" name="Freeform 54">
                <a:extLst>
                  <a:ext uri="{FF2B5EF4-FFF2-40B4-BE49-F238E27FC236}">
                    <a16:creationId xmlns:a16="http://schemas.microsoft.com/office/drawing/2014/main" id="{7A9919EB-DD1D-C90A-0ABA-29C5AE0618B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47" name="Freeform 55">
                <a:extLst>
                  <a:ext uri="{FF2B5EF4-FFF2-40B4-BE49-F238E27FC236}">
                    <a16:creationId xmlns:a16="http://schemas.microsoft.com/office/drawing/2014/main" id="{6ED5AA84-9BEC-9048-E340-ADA69F0C0BF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8" name="Freeform 56">
                <a:extLst>
                  <a:ext uri="{FF2B5EF4-FFF2-40B4-BE49-F238E27FC236}">
                    <a16:creationId xmlns:a16="http://schemas.microsoft.com/office/drawing/2014/main" id="{EF8569D3-9B7E-0369-346E-B7C4B5F8396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51" name="Graphic 4">
            <a:extLst>
              <a:ext uri="{FF2B5EF4-FFF2-40B4-BE49-F238E27FC236}">
                <a16:creationId xmlns:a16="http://schemas.microsoft.com/office/drawing/2014/main" id="{99968626-5CE0-FBD8-4BDB-682616B6BA2B}"/>
              </a:ext>
            </a:extLst>
          </p:cNvPr>
          <p:cNvGrpSpPr/>
          <p:nvPr/>
        </p:nvGrpSpPr>
        <p:grpSpPr>
          <a:xfrm rot="19582332">
            <a:off x="3451534" y="2629261"/>
            <a:ext cx="388032" cy="596029"/>
            <a:chOff x="9129274" y="2719113"/>
            <a:chExt cx="717139" cy="1386497"/>
          </a:xfrm>
          <a:solidFill>
            <a:srgbClr val="09465E"/>
          </a:solidFill>
        </p:grpSpPr>
        <p:grpSp>
          <p:nvGrpSpPr>
            <p:cNvPr id="52" name="Graphic 4">
              <a:extLst>
                <a:ext uri="{FF2B5EF4-FFF2-40B4-BE49-F238E27FC236}">
                  <a16:creationId xmlns:a16="http://schemas.microsoft.com/office/drawing/2014/main" id="{85E4C0CF-947C-0319-37E0-DD0C56B81EA9}"/>
                </a:ext>
              </a:extLst>
            </p:cNvPr>
            <p:cNvGrpSpPr/>
            <p:nvPr/>
          </p:nvGrpSpPr>
          <p:grpSpPr>
            <a:xfrm>
              <a:off x="9159507" y="2719113"/>
              <a:ext cx="446280" cy="440141"/>
              <a:chOff x="9159507" y="2719113"/>
              <a:chExt cx="446280" cy="440141"/>
            </a:xfrm>
            <a:grpFill/>
          </p:grpSpPr>
          <p:sp>
            <p:nvSpPr>
              <p:cNvPr id="61" name="Freeform 57">
                <a:extLst>
                  <a:ext uri="{FF2B5EF4-FFF2-40B4-BE49-F238E27FC236}">
                    <a16:creationId xmlns:a16="http://schemas.microsoft.com/office/drawing/2014/main" id="{10D81AAC-7907-33FC-2D1F-45FD1C4B122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62" name="Freeform 58">
                <a:extLst>
                  <a:ext uri="{FF2B5EF4-FFF2-40B4-BE49-F238E27FC236}">
                    <a16:creationId xmlns:a16="http://schemas.microsoft.com/office/drawing/2014/main" id="{005F9363-9F00-2C4E-57D0-F00D874CF4F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53" name="Graphic 4">
              <a:extLst>
                <a:ext uri="{FF2B5EF4-FFF2-40B4-BE49-F238E27FC236}">
                  <a16:creationId xmlns:a16="http://schemas.microsoft.com/office/drawing/2014/main" id="{E4280158-CBC4-61C1-755E-59347234C257}"/>
                </a:ext>
              </a:extLst>
            </p:cNvPr>
            <p:cNvGrpSpPr/>
            <p:nvPr/>
          </p:nvGrpSpPr>
          <p:grpSpPr>
            <a:xfrm>
              <a:off x="9129274" y="2893887"/>
              <a:ext cx="717139" cy="1211724"/>
              <a:chOff x="9129274" y="2893887"/>
              <a:chExt cx="717139" cy="1211724"/>
            </a:xfrm>
            <a:grpFill/>
          </p:grpSpPr>
          <p:sp>
            <p:nvSpPr>
              <p:cNvPr id="54" name="Freeform 50">
                <a:extLst>
                  <a:ext uri="{FF2B5EF4-FFF2-40B4-BE49-F238E27FC236}">
                    <a16:creationId xmlns:a16="http://schemas.microsoft.com/office/drawing/2014/main" id="{20709D1A-4C5D-A76D-5FD3-892B691764E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55" name="Freeform 51">
                <a:extLst>
                  <a:ext uri="{FF2B5EF4-FFF2-40B4-BE49-F238E27FC236}">
                    <a16:creationId xmlns:a16="http://schemas.microsoft.com/office/drawing/2014/main" id="{54C58DC9-3CB4-EEE5-63B6-5868809E759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56" name="Freeform 52">
                <a:extLst>
                  <a:ext uri="{FF2B5EF4-FFF2-40B4-BE49-F238E27FC236}">
                    <a16:creationId xmlns:a16="http://schemas.microsoft.com/office/drawing/2014/main" id="{11F2BB3C-ECE5-C0DA-F24B-215B276BA9F2}"/>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57" name="Freeform 53">
                <a:extLst>
                  <a:ext uri="{FF2B5EF4-FFF2-40B4-BE49-F238E27FC236}">
                    <a16:creationId xmlns:a16="http://schemas.microsoft.com/office/drawing/2014/main" id="{C22F5643-8FD4-5010-CE25-9897B064FAE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58" name="Freeform 54">
                <a:extLst>
                  <a:ext uri="{FF2B5EF4-FFF2-40B4-BE49-F238E27FC236}">
                    <a16:creationId xmlns:a16="http://schemas.microsoft.com/office/drawing/2014/main" id="{8A5FE2D4-63DF-C7B5-C8F7-033B8ED3392D}"/>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59" name="Freeform 55">
                <a:extLst>
                  <a:ext uri="{FF2B5EF4-FFF2-40B4-BE49-F238E27FC236}">
                    <a16:creationId xmlns:a16="http://schemas.microsoft.com/office/drawing/2014/main" id="{E1ABC4C5-6772-209F-21E9-D8EB645DF46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60" name="Freeform 56">
                <a:extLst>
                  <a:ext uri="{FF2B5EF4-FFF2-40B4-BE49-F238E27FC236}">
                    <a16:creationId xmlns:a16="http://schemas.microsoft.com/office/drawing/2014/main" id="{B149AB85-F765-6EEA-C251-41819235AFA3}"/>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75" name="Graphic 4">
            <a:extLst>
              <a:ext uri="{FF2B5EF4-FFF2-40B4-BE49-F238E27FC236}">
                <a16:creationId xmlns:a16="http://schemas.microsoft.com/office/drawing/2014/main" id="{617D2A97-91C0-8C0F-D474-6D0162D49035}"/>
              </a:ext>
            </a:extLst>
          </p:cNvPr>
          <p:cNvGrpSpPr/>
          <p:nvPr/>
        </p:nvGrpSpPr>
        <p:grpSpPr>
          <a:xfrm rot="19582332">
            <a:off x="6945311" y="2676683"/>
            <a:ext cx="388032" cy="596029"/>
            <a:chOff x="9129274" y="2719113"/>
            <a:chExt cx="717139" cy="1386497"/>
          </a:xfrm>
          <a:solidFill>
            <a:srgbClr val="09465E"/>
          </a:solidFill>
        </p:grpSpPr>
        <p:grpSp>
          <p:nvGrpSpPr>
            <p:cNvPr id="76" name="Graphic 4">
              <a:extLst>
                <a:ext uri="{FF2B5EF4-FFF2-40B4-BE49-F238E27FC236}">
                  <a16:creationId xmlns:a16="http://schemas.microsoft.com/office/drawing/2014/main" id="{033DFA40-8099-1557-5CAC-F673A7A6C098}"/>
                </a:ext>
              </a:extLst>
            </p:cNvPr>
            <p:cNvGrpSpPr/>
            <p:nvPr/>
          </p:nvGrpSpPr>
          <p:grpSpPr>
            <a:xfrm>
              <a:off x="9159507" y="2719113"/>
              <a:ext cx="446280" cy="440141"/>
              <a:chOff x="9159507" y="2719113"/>
              <a:chExt cx="446280" cy="440141"/>
            </a:xfrm>
            <a:grpFill/>
          </p:grpSpPr>
          <p:sp>
            <p:nvSpPr>
              <p:cNvPr id="85" name="Freeform 57">
                <a:extLst>
                  <a:ext uri="{FF2B5EF4-FFF2-40B4-BE49-F238E27FC236}">
                    <a16:creationId xmlns:a16="http://schemas.microsoft.com/office/drawing/2014/main" id="{BC754F51-F2FB-F0D2-1A85-A937C8F4803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86" name="Freeform 58">
                <a:extLst>
                  <a:ext uri="{FF2B5EF4-FFF2-40B4-BE49-F238E27FC236}">
                    <a16:creationId xmlns:a16="http://schemas.microsoft.com/office/drawing/2014/main" id="{47423BCB-965A-E892-7A0F-E1FC3A42282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7" name="Graphic 4">
              <a:extLst>
                <a:ext uri="{FF2B5EF4-FFF2-40B4-BE49-F238E27FC236}">
                  <a16:creationId xmlns:a16="http://schemas.microsoft.com/office/drawing/2014/main" id="{F21B773F-713B-8B0A-D96F-6DC1F1F759DC}"/>
                </a:ext>
              </a:extLst>
            </p:cNvPr>
            <p:cNvGrpSpPr/>
            <p:nvPr/>
          </p:nvGrpSpPr>
          <p:grpSpPr>
            <a:xfrm>
              <a:off x="9129274" y="2893887"/>
              <a:ext cx="717139" cy="1211724"/>
              <a:chOff x="9129274" y="2893887"/>
              <a:chExt cx="717139" cy="1211724"/>
            </a:xfrm>
            <a:grpFill/>
          </p:grpSpPr>
          <p:sp>
            <p:nvSpPr>
              <p:cNvPr id="78" name="Freeform 50">
                <a:extLst>
                  <a:ext uri="{FF2B5EF4-FFF2-40B4-BE49-F238E27FC236}">
                    <a16:creationId xmlns:a16="http://schemas.microsoft.com/office/drawing/2014/main" id="{78B6BFC2-B510-A7B7-D0E6-051851ACE73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79" name="Freeform 51">
                <a:extLst>
                  <a:ext uri="{FF2B5EF4-FFF2-40B4-BE49-F238E27FC236}">
                    <a16:creationId xmlns:a16="http://schemas.microsoft.com/office/drawing/2014/main" id="{08CA754A-641F-5601-D37E-BAE46B29F3B2}"/>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80" name="Freeform 52">
                <a:extLst>
                  <a:ext uri="{FF2B5EF4-FFF2-40B4-BE49-F238E27FC236}">
                    <a16:creationId xmlns:a16="http://schemas.microsoft.com/office/drawing/2014/main" id="{D234A0E7-BF0B-91F1-AAAD-D9A4CDA0BC2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81" name="Freeform 53">
                <a:extLst>
                  <a:ext uri="{FF2B5EF4-FFF2-40B4-BE49-F238E27FC236}">
                    <a16:creationId xmlns:a16="http://schemas.microsoft.com/office/drawing/2014/main" id="{DCE0BA2D-40CB-B428-44C9-AA259342A64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82" name="Freeform 54">
                <a:extLst>
                  <a:ext uri="{FF2B5EF4-FFF2-40B4-BE49-F238E27FC236}">
                    <a16:creationId xmlns:a16="http://schemas.microsoft.com/office/drawing/2014/main" id="{7F4A5847-E428-077E-DBFD-E2C73CE6B7C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83" name="Freeform 55">
                <a:extLst>
                  <a:ext uri="{FF2B5EF4-FFF2-40B4-BE49-F238E27FC236}">
                    <a16:creationId xmlns:a16="http://schemas.microsoft.com/office/drawing/2014/main" id="{A3A00FAA-5B8A-B4A3-0D12-EE080BE3157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84" name="Freeform 56">
                <a:extLst>
                  <a:ext uri="{FF2B5EF4-FFF2-40B4-BE49-F238E27FC236}">
                    <a16:creationId xmlns:a16="http://schemas.microsoft.com/office/drawing/2014/main" id="{D89BDCB5-9299-E41D-C7A2-102B9E292299}"/>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2825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C819D-840D-EF1B-7428-AFE89F9C092D}"/>
              </a:ext>
            </a:extLst>
          </p:cNvPr>
          <p:cNvSpPr>
            <a:spLocks noGrp="1"/>
          </p:cNvSpPr>
          <p:nvPr>
            <p:ph type="body" sz="quarter" idx="16"/>
          </p:nvPr>
        </p:nvSpPr>
        <p:spPr>
          <a:xfrm>
            <a:off x="746121" y="579492"/>
            <a:ext cx="10052954" cy="803654"/>
          </a:xfrm>
        </p:spPr>
        <p:txBody>
          <a:bodyPr/>
          <a:lstStyle/>
          <a:p>
            <a:r>
              <a:rPr lang="en-US" sz="3600" b="1" kern="100" dirty="0">
                <a:effectLst/>
                <a:latin typeface="Calibri" panose="020F0502020204030204" pitchFamily="34" charset="0"/>
                <a:ea typeface="Aptos" panose="020B0004020202020204" pitchFamily="34" charset="0"/>
                <a:cs typeface="Calibri" panose="020F0502020204030204" pitchFamily="34" charset="0"/>
              </a:rPr>
              <a:t>KESTÄVÄN KEHITYKSEN MUKAISEN KOULUTUKSEN HYÖDYT - KANSALAISNÄKÖKULMA</a:t>
            </a:r>
          </a:p>
          <a:p>
            <a:endParaRPr lang="en-IE" dirty="0"/>
          </a:p>
        </p:txBody>
      </p:sp>
      <p:sp>
        <p:nvSpPr>
          <p:cNvPr id="4" name="Freeform 1">
            <a:extLst>
              <a:ext uri="{FF2B5EF4-FFF2-40B4-BE49-F238E27FC236}">
                <a16:creationId xmlns:a16="http://schemas.microsoft.com/office/drawing/2014/main" id="{FE7B7F12-DB56-2C9A-E106-48A73768D322}"/>
              </a:ext>
            </a:extLst>
          </p:cNvPr>
          <p:cNvSpPr>
            <a:spLocks noChangeArrowheads="1"/>
          </p:cNvSpPr>
          <p:nvPr/>
        </p:nvSpPr>
        <p:spPr bwMode="auto">
          <a:xfrm>
            <a:off x="350196" y="1866529"/>
            <a:ext cx="2791091" cy="2287567"/>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8F732E26-BE11-8395-0CC5-14F0F31BA8D0}"/>
              </a:ext>
            </a:extLst>
          </p:cNvPr>
          <p:cNvSpPr>
            <a:spLocks noChangeArrowheads="1"/>
          </p:cNvSpPr>
          <p:nvPr/>
        </p:nvSpPr>
        <p:spPr bwMode="auto">
          <a:xfrm>
            <a:off x="427315" y="1927257"/>
            <a:ext cx="2610778" cy="2348295"/>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1983D"/>
          </a:solidFill>
          <a:ln>
            <a:noFill/>
          </a:ln>
          <a:effectLst/>
        </p:spPr>
        <p:txBody>
          <a:bodyPr wrap="none" anchor="ctr"/>
          <a:lstStyle/>
          <a:p>
            <a:endParaRPr lang="en-US" sz="900" dirty="0"/>
          </a:p>
        </p:txBody>
      </p:sp>
      <p:sp>
        <p:nvSpPr>
          <p:cNvPr id="6" name="Freeform 172">
            <a:extLst>
              <a:ext uri="{FF2B5EF4-FFF2-40B4-BE49-F238E27FC236}">
                <a16:creationId xmlns:a16="http://schemas.microsoft.com/office/drawing/2014/main" id="{9907CEDD-66F3-50E9-5958-397E0E0D29FC}"/>
              </a:ext>
            </a:extLst>
          </p:cNvPr>
          <p:cNvSpPr>
            <a:spLocks noChangeArrowheads="1"/>
          </p:cNvSpPr>
          <p:nvPr/>
        </p:nvSpPr>
        <p:spPr bwMode="auto">
          <a:xfrm>
            <a:off x="488867" y="2023554"/>
            <a:ext cx="2629545"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A4A710D9-01D2-3129-C8EE-D759F9A651C7}"/>
              </a:ext>
            </a:extLst>
          </p:cNvPr>
          <p:cNvSpPr>
            <a:spLocks noChangeArrowheads="1"/>
          </p:cNvSpPr>
          <p:nvPr/>
        </p:nvSpPr>
        <p:spPr bwMode="auto">
          <a:xfrm>
            <a:off x="2076825" y="3888856"/>
            <a:ext cx="2561207" cy="2399204"/>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327DECB2-E2AC-01E2-E136-5655ECD0F295}"/>
              </a:ext>
            </a:extLst>
          </p:cNvPr>
          <p:cNvSpPr>
            <a:spLocks noChangeArrowheads="1"/>
          </p:cNvSpPr>
          <p:nvPr/>
        </p:nvSpPr>
        <p:spPr bwMode="auto">
          <a:xfrm>
            <a:off x="2221584" y="3963949"/>
            <a:ext cx="2477176" cy="2384839"/>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25684"/>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E38156A0-E515-5534-D531-16BC483149A5}"/>
              </a:ext>
            </a:extLst>
          </p:cNvPr>
          <p:cNvSpPr>
            <a:spLocks noChangeArrowheads="1"/>
          </p:cNvSpPr>
          <p:nvPr/>
        </p:nvSpPr>
        <p:spPr bwMode="auto">
          <a:xfrm>
            <a:off x="2181822" y="3963949"/>
            <a:ext cx="2580195" cy="2445567"/>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6194C6C4-7691-CCA3-BCFD-31E700CBE8F7}"/>
              </a:ext>
            </a:extLst>
          </p:cNvPr>
          <p:cNvSpPr>
            <a:spLocks noChangeArrowheads="1"/>
          </p:cNvSpPr>
          <p:nvPr/>
        </p:nvSpPr>
        <p:spPr bwMode="auto">
          <a:xfrm>
            <a:off x="3803696" y="1805801"/>
            <a:ext cx="2516140" cy="2312726"/>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8660684E-4E68-680C-7F72-577D42900483}"/>
              </a:ext>
            </a:extLst>
          </p:cNvPr>
          <p:cNvSpPr>
            <a:spLocks noChangeArrowheads="1"/>
          </p:cNvSpPr>
          <p:nvPr/>
        </p:nvSpPr>
        <p:spPr bwMode="auto">
          <a:xfrm>
            <a:off x="3531064" y="1542992"/>
            <a:ext cx="3074131" cy="2696992"/>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2094D2"/>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95AB65FD-C39F-BCA9-F2CF-3FE7D1A9572C}"/>
              </a:ext>
            </a:extLst>
          </p:cNvPr>
          <p:cNvSpPr>
            <a:spLocks noChangeArrowheads="1"/>
          </p:cNvSpPr>
          <p:nvPr/>
        </p:nvSpPr>
        <p:spPr bwMode="auto">
          <a:xfrm>
            <a:off x="3724752" y="1664448"/>
            <a:ext cx="2716540" cy="2575536"/>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A818C13B-B616-85C2-D9EA-B7372577B231}"/>
              </a:ext>
            </a:extLst>
          </p:cNvPr>
          <p:cNvSpPr>
            <a:spLocks noChangeArrowheads="1"/>
          </p:cNvSpPr>
          <p:nvPr/>
        </p:nvSpPr>
        <p:spPr bwMode="auto">
          <a:xfrm>
            <a:off x="8679347" y="3969344"/>
            <a:ext cx="2477176"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311DA63A-E875-26D9-0248-7968A994844A}"/>
              </a:ext>
            </a:extLst>
          </p:cNvPr>
          <p:cNvSpPr>
            <a:spLocks noChangeArrowheads="1"/>
          </p:cNvSpPr>
          <p:nvPr/>
        </p:nvSpPr>
        <p:spPr bwMode="auto">
          <a:xfrm>
            <a:off x="8712325" y="3930631"/>
            <a:ext cx="2504926" cy="2351439"/>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F1983D"/>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A1CD1668-65FA-B035-62F3-9FD0D0624A15}"/>
              </a:ext>
            </a:extLst>
          </p:cNvPr>
          <p:cNvSpPr>
            <a:spLocks noChangeArrowheads="1"/>
          </p:cNvSpPr>
          <p:nvPr/>
        </p:nvSpPr>
        <p:spPr bwMode="auto">
          <a:xfrm>
            <a:off x="8581871" y="3888856"/>
            <a:ext cx="2698638" cy="2453942"/>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F65DE25B-4D94-B600-F4BF-28D263FA1866}"/>
              </a:ext>
            </a:extLst>
          </p:cNvPr>
          <p:cNvSpPr txBox="1"/>
          <p:nvPr/>
        </p:nvSpPr>
        <p:spPr>
          <a:xfrm>
            <a:off x="512588" y="2399770"/>
            <a:ext cx="2440231" cy="1754326"/>
          </a:xfrm>
          <a:prstGeom prst="rect">
            <a:avLst/>
          </a:prstGeom>
          <a:noFill/>
        </p:spPr>
        <p:txBody>
          <a:bodyPr wrap="square" rtlCol="0">
            <a:spAutoFit/>
          </a:bodyPr>
          <a:lstStyle/>
          <a:p>
            <a:pPr marL="0" indent="0" algn="ctr">
              <a:lnSpc>
                <a:spcPct val="100000"/>
              </a:lnSpc>
            </a:pP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Ympäristöhyödyt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Edistää ekotietoista </a:t>
            </a:r>
            <a:r>
              <a:rPr lang="en-US" kern="100" dirty="0" err="1">
                <a:solidFill>
                  <a:schemeClr val="bg1"/>
                </a:solidFill>
                <a:effectLst/>
                <a:latin typeface="Calibri" panose="020F0502020204030204" pitchFamily="34" charset="0"/>
                <a:ea typeface="Aptos" panose="020B0004020202020204" pitchFamily="34" charset="0"/>
                <a:cs typeface="Calibri" panose="020F0502020204030204" pitchFamily="34" charset="0"/>
              </a:rPr>
              <a:t>käyttäytymistä</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tukee ilmastotoimia, säästää luonnonvaroja.</a:t>
            </a:r>
          </a:p>
        </p:txBody>
      </p:sp>
      <p:sp>
        <p:nvSpPr>
          <p:cNvPr id="25" name="CuadroTexto 555">
            <a:extLst>
              <a:ext uri="{FF2B5EF4-FFF2-40B4-BE49-F238E27FC236}">
                <a16:creationId xmlns:a16="http://schemas.microsoft.com/office/drawing/2014/main" id="{82D7FA05-E6B2-0B00-3703-644C3E1D5314}"/>
              </a:ext>
            </a:extLst>
          </p:cNvPr>
          <p:cNvSpPr txBox="1"/>
          <p:nvPr/>
        </p:nvSpPr>
        <p:spPr>
          <a:xfrm>
            <a:off x="2224895" y="4341267"/>
            <a:ext cx="2510613" cy="1785104"/>
          </a:xfrm>
          <a:prstGeom prst="rect">
            <a:avLst/>
          </a:prstGeom>
          <a:noFill/>
        </p:spPr>
        <p:txBody>
          <a:bodyPr wrap="square" rtlCol="0">
            <a:spAutoFit/>
          </a:bodyPr>
          <a:lstStyle/>
          <a:p>
            <a:pPr algn="ct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Sosiaaliset hyödyt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Kehittää globaalia kansalaisuutta, Edistää tasa-arvoa ja osallisuutta, Parantaa hyvinvointia.</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26" name="CuadroTexto 557">
            <a:extLst>
              <a:ext uri="{FF2B5EF4-FFF2-40B4-BE49-F238E27FC236}">
                <a16:creationId xmlns:a16="http://schemas.microsoft.com/office/drawing/2014/main" id="{356BE426-314B-729A-EC36-D677FE7E6010}"/>
              </a:ext>
            </a:extLst>
          </p:cNvPr>
          <p:cNvSpPr txBox="1"/>
          <p:nvPr/>
        </p:nvSpPr>
        <p:spPr>
          <a:xfrm>
            <a:off x="3801186" y="1859099"/>
            <a:ext cx="2471999" cy="2031325"/>
          </a:xfrm>
          <a:prstGeom prst="rect">
            <a:avLst/>
          </a:prstGeom>
          <a:noFill/>
        </p:spPr>
        <p:txBody>
          <a:bodyPr wrap="square" rtlCol="0">
            <a:spAutoFit/>
          </a:bodyPr>
          <a:lstStyle/>
          <a:p>
            <a:pPr marL="0" indent="0" algn="ctr">
              <a:lnSpc>
                <a:spcPct val="100000"/>
              </a:lnSpc>
            </a:pPr>
            <a:r>
              <a:rPr lang="en-US" b="1" kern="100" dirty="0">
                <a:solidFill>
                  <a:schemeClr val="bg1"/>
                </a:solidFill>
                <a:latin typeface="Calibri" panose="020F0502020204030204" pitchFamily="34" charset="0"/>
                <a:ea typeface="Aptos" panose="020B0004020202020204" pitchFamily="34" charset="0"/>
                <a:cs typeface="Calibri" panose="020F0502020204030204" pitchFamily="34" charset="0"/>
              </a:rPr>
              <a:t>Taloudelliset hyödyt </a:t>
            </a:r>
            <a:r>
              <a:rPr lang="en-US" kern="100" dirty="0">
                <a:solidFill>
                  <a:schemeClr val="bg1"/>
                </a:solidFill>
                <a:latin typeface="Calibri" panose="020F0502020204030204" pitchFamily="34" charset="0"/>
                <a:ea typeface="Aptos" panose="020B0004020202020204" pitchFamily="34" charset="0"/>
                <a:cs typeface="Calibri" panose="020F0502020204030204" pitchFamily="34" charset="0"/>
              </a:rPr>
              <a:t>- Valmistautuminen vihreisiin työpaikkoihin, </a:t>
            </a:r>
            <a:r>
              <a:rPr lang="en-US" kern="100" dirty="0" err="1">
                <a:solidFill>
                  <a:schemeClr val="bg1"/>
                </a:solidFill>
                <a:latin typeface="Calibri" panose="020F0502020204030204" pitchFamily="34" charset="0"/>
                <a:ea typeface="Aptos" panose="020B0004020202020204" pitchFamily="34" charset="0"/>
                <a:cs typeface="Calibri" panose="020F0502020204030204" pitchFamily="34" charset="0"/>
              </a:rPr>
              <a:t>Kestävien</a:t>
            </a:r>
            <a:r>
              <a:rPr lang="en-US" kern="1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kern="100" dirty="0" err="1">
                <a:solidFill>
                  <a:schemeClr val="bg1"/>
                </a:solidFill>
                <a:latin typeface="Calibri" panose="020F0502020204030204" pitchFamily="34" charset="0"/>
                <a:ea typeface="Aptos" panose="020B0004020202020204" pitchFamily="34" charset="0"/>
                <a:cs typeface="Calibri" panose="020F0502020204030204" pitchFamily="34" charset="0"/>
              </a:rPr>
              <a:t>yritysten</a:t>
            </a:r>
            <a:r>
              <a:rPr lang="en-US" kern="100" dirty="0">
                <a:solidFill>
                  <a:schemeClr val="bg1"/>
                </a:solidFill>
                <a:latin typeface="Calibri" panose="020F0502020204030204" pitchFamily="34" charset="0"/>
                <a:ea typeface="Aptos" panose="020B0004020202020204" pitchFamily="34" charset="0"/>
                <a:cs typeface="Calibri" panose="020F0502020204030204" pitchFamily="34" charset="0"/>
              </a:rPr>
              <a:t> edistäminen, Taloudellisen </a:t>
            </a:r>
            <a:r>
              <a:rPr lang="en-US" kern="100" dirty="0" err="1">
                <a:solidFill>
                  <a:schemeClr val="bg1"/>
                </a:solidFill>
                <a:latin typeface="Calibri" panose="020F0502020204030204" pitchFamily="34" charset="0"/>
                <a:ea typeface="Aptos" panose="020B0004020202020204" pitchFamily="34" charset="0"/>
                <a:cs typeface="Calibri" panose="020F0502020204030204" pitchFamily="34" charset="0"/>
              </a:rPr>
              <a:t>kestävyyden</a:t>
            </a:r>
            <a:r>
              <a:rPr lang="en-US" kern="1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kern="100" dirty="0" err="1">
                <a:solidFill>
                  <a:schemeClr val="bg1"/>
                </a:solidFill>
                <a:latin typeface="Calibri" panose="020F0502020204030204" pitchFamily="34" charset="0"/>
                <a:ea typeface="Aptos" panose="020B0004020202020204" pitchFamily="34" charset="0"/>
                <a:cs typeface="Calibri" panose="020F0502020204030204" pitchFamily="34" charset="0"/>
              </a:rPr>
              <a:t>lisääminen</a:t>
            </a:r>
            <a:r>
              <a:rPr lang="en-US" kern="100" dirty="0">
                <a:solidFill>
                  <a:schemeClr val="bg1"/>
                </a:solidFill>
                <a:latin typeface="Calibri" panose="020F0502020204030204" pitchFamily="34" charset="0"/>
                <a:ea typeface="Aptos" panose="020B0004020202020204" pitchFamily="34" charset="0"/>
                <a:cs typeface="Calibri" panose="020F0502020204030204" pitchFamily="34" charset="0"/>
              </a:rPr>
              <a:t>.</a:t>
            </a:r>
          </a:p>
        </p:txBody>
      </p:sp>
      <p:sp>
        <p:nvSpPr>
          <p:cNvPr id="27" name="CuadroTexto 559">
            <a:extLst>
              <a:ext uri="{FF2B5EF4-FFF2-40B4-BE49-F238E27FC236}">
                <a16:creationId xmlns:a16="http://schemas.microsoft.com/office/drawing/2014/main" id="{EA416A20-02C9-797E-7B4D-747C3AE5F157}"/>
              </a:ext>
            </a:extLst>
          </p:cNvPr>
          <p:cNvSpPr txBox="1"/>
          <p:nvPr/>
        </p:nvSpPr>
        <p:spPr>
          <a:xfrm>
            <a:off x="8761019" y="4436238"/>
            <a:ext cx="2470135" cy="1785104"/>
          </a:xfrm>
          <a:prstGeom prst="rect">
            <a:avLst/>
          </a:prstGeom>
          <a:noFill/>
        </p:spPr>
        <p:txBody>
          <a:bodyPr wrap="square" rtlCol="0">
            <a:spAutoFit/>
          </a:bodyPr>
          <a:lstStyle/>
          <a:p>
            <a:pPr algn="ctr"/>
            <a:r>
              <a:rPr lang="en-US" b="1" dirty="0">
                <a:solidFill>
                  <a:schemeClr val="bg1"/>
                </a:solidFill>
              </a:rPr>
              <a:t>HARJOITUS: ETSI ESIMERKKEJÄ TOTEUTETUISTA TULOKSISTA/TOIMISTA ALUEELLASI.</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77" name="Freeform 185">
            <a:extLst>
              <a:ext uri="{FF2B5EF4-FFF2-40B4-BE49-F238E27FC236}">
                <a16:creationId xmlns:a16="http://schemas.microsoft.com/office/drawing/2014/main" id="{B1876DAD-767C-0320-95E6-DCDFC7B722C2}"/>
              </a:ext>
            </a:extLst>
          </p:cNvPr>
          <p:cNvSpPr>
            <a:spLocks noChangeArrowheads="1"/>
          </p:cNvSpPr>
          <p:nvPr/>
        </p:nvSpPr>
        <p:spPr bwMode="auto">
          <a:xfrm>
            <a:off x="5400133" y="4034336"/>
            <a:ext cx="2477176"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6">
            <a:extLst>
              <a:ext uri="{FF2B5EF4-FFF2-40B4-BE49-F238E27FC236}">
                <a16:creationId xmlns:a16="http://schemas.microsoft.com/office/drawing/2014/main" id="{58B8180F-8E88-C5C0-C9FF-BCA88800BB19}"/>
              </a:ext>
            </a:extLst>
          </p:cNvPr>
          <p:cNvSpPr>
            <a:spLocks noChangeArrowheads="1"/>
          </p:cNvSpPr>
          <p:nvPr/>
        </p:nvSpPr>
        <p:spPr bwMode="auto">
          <a:xfrm>
            <a:off x="5237613" y="3907696"/>
            <a:ext cx="2921027" cy="2575536"/>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60BA47"/>
          </a:solidFill>
          <a:ln>
            <a:noFill/>
          </a:ln>
          <a:effectLst/>
        </p:spPr>
        <p:txBody>
          <a:bodyPr wrap="none" anchor="ctr"/>
          <a:lstStyle/>
          <a:p>
            <a:endParaRPr lang="en-US" sz="900"/>
          </a:p>
        </p:txBody>
      </p:sp>
      <p:sp>
        <p:nvSpPr>
          <p:cNvPr id="79" name="Freeform 187">
            <a:extLst>
              <a:ext uri="{FF2B5EF4-FFF2-40B4-BE49-F238E27FC236}">
                <a16:creationId xmlns:a16="http://schemas.microsoft.com/office/drawing/2014/main" id="{7400F03D-C73D-C66A-D0FD-92BDEBA08D50}"/>
              </a:ext>
            </a:extLst>
          </p:cNvPr>
          <p:cNvSpPr>
            <a:spLocks noChangeArrowheads="1"/>
          </p:cNvSpPr>
          <p:nvPr/>
        </p:nvSpPr>
        <p:spPr bwMode="auto">
          <a:xfrm>
            <a:off x="5277005" y="3888856"/>
            <a:ext cx="2724290" cy="2518934"/>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9">
            <a:extLst>
              <a:ext uri="{FF2B5EF4-FFF2-40B4-BE49-F238E27FC236}">
                <a16:creationId xmlns:a16="http://schemas.microsoft.com/office/drawing/2014/main" id="{1558BB4B-6189-2164-D722-D148B53861E6}"/>
              </a:ext>
            </a:extLst>
          </p:cNvPr>
          <p:cNvSpPr txBox="1"/>
          <p:nvPr/>
        </p:nvSpPr>
        <p:spPr>
          <a:xfrm>
            <a:off x="5450028" y="4376051"/>
            <a:ext cx="2470135" cy="2062103"/>
          </a:xfrm>
          <a:prstGeom prst="rect">
            <a:avLst/>
          </a:prstGeom>
          <a:noFill/>
        </p:spPr>
        <p:txBody>
          <a:bodyPr wrap="square" rtlCol="0">
            <a:spAutoFit/>
          </a:bodyPr>
          <a:lstStyle/>
          <a:p>
            <a:pPr algn="ct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Koulutukselliset hyödyt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Kehittää kriittistä ajattelua, Innostaa elinikäiseen oppimiseen, Integroi reaalimaailman taitoja.</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3" name="Freeform 185">
            <a:extLst>
              <a:ext uri="{FF2B5EF4-FFF2-40B4-BE49-F238E27FC236}">
                <a16:creationId xmlns:a16="http://schemas.microsoft.com/office/drawing/2014/main" id="{02D5A1F7-A9E7-40E7-8CED-FD62177E9FB7}"/>
              </a:ext>
            </a:extLst>
          </p:cNvPr>
          <p:cNvSpPr>
            <a:spLocks noChangeArrowheads="1"/>
          </p:cNvSpPr>
          <p:nvPr/>
        </p:nvSpPr>
        <p:spPr bwMode="auto">
          <a:xfrm>
            <a:off x="7034013" y="1716228"/>
            <a:ext cx="2565038" cy="2389381"/>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4" name="Freeform 186">
            <a:extLst>
              <a:ext uri="{FF2B5EF4-FFF2-40B4-BE49-F238E27FC236}">
                <a16:creationId xmlns:a16="http://schemas.microsoft.com/office/drawing/2014/main" id="{6E08B0DB-65AD-A7A7-5F30-F50D98BD8893}"/>
              </a:ext>
            </a:extLst>
          </p:cNvPr>
          <p:cNvSpPr>
            <a:spLocks noChangeArrowheads="1"/>
          </p:cNvSpPr>
          <p:nvPr/>
        </p:nvSpPr>
        <p:spPr bwMode="auto">
          <a:xfrm>
            <a:off x="6941081" y="1579942"/>
            <a:ext cx="2790272" cy="2531619"/>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25684"/>
          </a:solidFill>
          <a:ln>
            <a:noFill/>
          </a:ln>
          <a:effectLst/>
        </p:spPr>
        <p:txBody>
          <a:bodyPr wrap="none" anchor="ctr"/>
          <a:lstStyle/>
          <a:p>
            <a:endParaRPr lang="en-US" sz="900"/>
          </a:p>
        </p:txBody>
      </p:sp>
      <p:sp>
        <p:nvSpPr>
          <p:cNvPr id="85" name="Freeform 187">
            <a:extLst>
              <a:ext uri="{FF2B5EF4-FFF2-40B4-BE49-F238E27FC236}">
                <a16:creationId xmlns:a16="http://schemas.microsoft.com/office/drawing/2014/main" id="{00B5307B-933B-65BB-F0A2-C6680375AF29}"/>
              </a:ext>
            </a:extLst>
          </p:cNvPr>
          <p:cNvSpPr>
            <a:spLocks noChangeArrowheads="1"/>
          </p:cNvSpPr>
          <p:nvPr/>
        </p:nvSpPr>
        <p:spPr bwMode="auto">
          <a:xfrm>
            <a:off x="6956280" y="1664448"/>
            <a:ext cx="2660270" cy="2421264"/>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8" name="CuadroTexto 559">
            <a:extLst>
              <a:ext uri="{FF2B5EF4-FFF2-40B4-BE49-F238E27FC236}">
                <a16:creationId xmlns:a16="http://schemas.microsoft.com/office/drawing/2014/main" id="{262E3A01-9859-6240-9010-111552A71927}"/>
              </a:ext>
            </a:extLst>
          </p:cNvPr>
          <p:cNvSpPr txBox="1"/>
          <p:nvPr/>
        </p:nvSpPr>
        <p:spPr>
          <a:xfrm>
            <a:off x="7096006" y="2104434"/>
            <a:ext cx="2565038" cy="1785104"/>
          </a:xfrm>
          <a:prstGeom prst="rect">
            <a:avLst/>
          </a:prstGeom>
          <a:noFill/>
        </p:spPr>
        <p:txBody>
          <a:bodyPr wrap="square" rtlCol="0">
            <a:spAutoFit/>
          </a:bodyPr>
          <a:lstStyle/>
          <a:p>
            <a:pPr algn="ct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Henkilökohtaisen kasvun hyödyt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Voimauttaa yksilöitä, Parantaa ongelmanratkaisutaitoja, Vahvistaa sietokykyä.</a:t>
            </a:r>
            <a:endParaRPr lang="fi-FI"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Tree>
    <p:extLst>
      <p:ext uri="{BB962C8B-B14F-4D97-AF65-F5344CB8AC3E}">
        <p14:creationId xmlns:p14="http://schemas.microsoft.com/office/powerpoint/2010/main" val="4104673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600A5-F3E3-0853-0380-555701199FD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24C2BDF-221B-FBEC-88FD-46328230B20D}"/>
              </a:ext>
            </a:extLst>
          </p:cNvPr>
          <p:cNvSpPr>
            <a:spLocks noGrp="1"/>
          </p:cNvSpPr>
          <p:nvPr>
            <p:ph type="body" sz="quarter" idx="16"/>
          </p:nvPr>
        </p:nvSpPr>
        <p:spPr>
          <a:xfrm>
            <a:off x="746121" y="579492"/>
            <a:ext cx="10377286" cy="803654"/>
          </a:xfrm>
        </p:spPr>
        <p:txBody>
          <a:bodyPr/>
          <a:lstStyle/>
          <a:p>
            <a:r>
              <a:rPr lang="fi-FI" sz="3600" b="1" kern="100" dirty="0">
                <a:effectLst/>
                <a:latin typeface="Calibri" panose="020F0502020204030204" pitchFamily="34" charset="0"/>
                <a:ea typeface="Aptos" panose="020B0004020202020204" pitchFamily="34" charset="0"/>
                <a:cs typeface="Calibri" panose="020F0502020204030204" pitchFamily="34" charset="0"/>
              </a:rPr>
              <a:t>KESTÄVÄN LIIKETOIMINNAN TIETOISUUDEN HYÖDYT</a:t>
            </a:r>
          </a:p>
          <a:p>
            <a:endParaRPr lang="en-IE" dirty="0"/>
          </a:p>
        </p:txBody>
      </p:sp>
      <p:sp>
        <p:nvSpPr>
          <p:cNvPr id="4" name="Freeform 1">
            <a:extLst>
              <a:ext uri="{FF2B5EF4-FFF2-40B4-BE49-F238E27FC236}">
                <a16:creationId xmlns:a16="http://schemas.microsoft.com/office/drawing/2014/main" id="{07B4B777-6EAC-A034-EEE5-27F857B0CA30}"/>
              </a:ext>
            </a:extLst>
          </p:cNvPr>
          <p:cNvSpPr>
            <a:spLocks noChangeArrowheads="1"/>
          </p:cNvSpPr>
          <p:nvPr/>
        </p:nvSpPr>
        <p:spPr bwMode="auto">
          <a:xfrm>
            <a:off x="998597" y="1449502"/>
            <a:ext cx="2685986" cy="2573586"/>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E5F39439-A289-26F6-F6C0-548DF02BB2E1}"/>
              </a:ext>
            </a:extLst>
          </p:cNvPr>
          <p:cNvSpPr>
            <a:spLocks noChangeArrowheads="1"/>
          </p:cNvSpPr>
          <p:nvPr/>
        </p:nvSpPr>
        <p:spPr bwMode="auto">
          <a:xfrm>
            <a:off x="1059325" y="1519599"/>
            <a:ext cx="2685986" cy="256421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1983D"/>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BABFC273-0C96-7062-9E74-912524EB6426}"/>
              </a:ext>
            </a:extLst>
          </p:cNvPr>
          <p:cNvSpPr>
            <a:spLocks noChangeArrowheads="1"/>
          </p:cNvSpPr>
          <p:nvPr/>
        </p:nvSpPr>
        <p:spPr bwMode="auto">
          <a:xfrm>
            <a:off x="924128" y="1383147"/>
            <a:ext cx="2756528" cy="2644636"/>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431637AF-8799-6612-AAB3-40124CDC4CE4}"/>
              </a:ext>
            </a:extLst>
          </p:cNvPr>
          <p:cNvSpPr>
            <a:spLocks noChangeArrowheads="1"/>
          </p:cNvSpPr>
          <p:nvPr/>
        </p:nvSpPr>
        <p:spPr bwMode="auto">
          <a:xfrm>
            <a:off x="2704919" y="3310555"/>
            <a:ext cx="2685986" cy="2605090"/>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E3DB8554-49D7-B7DD-BC00-CB59B8740B50}"/>
              </a:ext>
            </a:extLst>
          </p:cNvPr>
          <p:cNvSpPr>
            <a:spLocks noChangeArrowheads="1"/>
          </p:cNvSpPr>
          <p:nvPr/>
        </p:nvSpPr>
        <p:spPr bwMode="auto">
          <a:xfrm>
            <a:off x="2743248" y="3344527"/>
            <a:ext cx="3096262" cy="2658502"/>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25684"/>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0C01C945-7F4B-B1B5-2988-44BEA222DFD6}"/>
              </a:ext>
            </a:extLst>
          </p:cNvPr>
          <p:cNvSpPr>
            <a:spLocks noChangeArrowheads="1"/>
          </p:cNvSpPr>
          <p:nvPr/>
        </p:nvSpPr>
        <p:spPr bwMode="auto">
          <a:xfrm>
            <a:off x="2770790" y="3344528"/>
            <a:ext cx="2782183" cy="2690502"/>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C61F471D-C1C2-8CE9-143C-9996AAD87AEA}"/>
              </a:ext>
            </a:extLst>
          </p:cNvPr>
          <p:cNvSpPr>
            <a:spLocks noChangeArrowheads="1"/>
          </p:cNvSpPr>
          <p:nvPr/>
        </p:nvSpPr>
        <p:spPr bwMode="auto">
          <a:xfrm>
            <a:off x="4740117" y="1255606"/>
            <a:ext cx="2622727" cy="2550999"/>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DBFEE668-486A-8C80-AD94-61B9951DA468}"/>
              </a:ext>
            </a:extLst>
          </p:cNvPr>
          <p:cNvSpPr>
            <a:spLocks noChangeArrowheads="1"/>
          </p:cNvSpPr>
          <p:nvPr/>
        </p:nvSpPr>
        <p:spPr bwMode="auto">
          <a:xfrm>
            <a:off x="4725286" y="1214553"/>
            <a:ext cx="2659474" cy="2592052"/>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2094D2"/>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1F051599-ABB5-0524-7A5F-9EF04FDC1D38}"/>
              </a:ext>
            </a:extLst>
          </p:cNvPr>
          <p:cNvSpPr>
            <a:spLocks noChangeArrowheads="1"/>
          </p:cNvSpPr>
          <p:nvPr/>
        </p:nvSpPr>
        <p:spPr bwMode="auto">
          <a:xfrm>
            <a:off x="4735524" y="1120727"/>
            <a:ext cx="2618444" cy="2658502"/>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B1759BCE-03A3-31A9-60D0-013546CB2830}"/>
              </a:ext>
            </a:extLst>
          </p:cNvPr>
          <p:cNvSpPr txBox="1"/>
          <p:nvPr/>
        </p:nvSpPr>
        <p:spPr>
          <a:xfrm>
            <a:off x="1105966" y="2037235"/>
            <a:ext cx="2596459" cy="1477328"/>
          </a:xfrm>
          <a:prstGeom prst="rect">
            <a:avLst/>
          </a:prstGeom>
          <a:noFill/>
        </p:spPr>
        <p:txBody>
          <a:bodyPr wrap="square" rtlCol="0">
            <a:spAutoFit/>
          </a:bodyPr>
          <a:lstStyle/>
          <a:p>
            <a:pPr algn="ct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Kilpailuetu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 Yritykset, jotka omaksuvat kestäviä käytäntöjä, ovat usein kilpailijoita edellä.</a:t>
            </a:r>
          </a:p>
        </p:txBody>
      </p:sp>
      <p:sp>
        <p:nvSpPr>
          <p:cNvPr id="25" name="CuadroTexto 555">
            <a:extLst>
              <a:ext uri="{FF2B5EF4-FFF2-40B4-BE49-F238E27FC236}">
                <a16:creationId xmlns:a16="http://schemas.microsoft.com/office/drawing/2014/main" id="{DE5EE663-9D8B-6523-9787-5A34F48CFFCC}"/>
              </a:ext>
            </a:extLst>
          </p:cNvPr>
          <p:cNvSpPr txBox="1"/>
          <p:nvPr/>
        </p:nvSpPr>
        <p:spPr>
          <a:xfrm>
            <a:off x="2834856" y="3435295"/>
            <a:ext cx="2839933" cy="2308324"/>
          </a:xfrm>
          <a:prstGeom prst="rect">
            <a:avLst/>
          </a:prstGeom>
          <a:noFill/>
        </p:spPr>
        <p:txBody>
          <a:bodyPr wrap="square" rtlCol="0">
            <a:spAutoFit/>
          </a:bodyPr>
          <a:lstStyle/>
          <a:p>
            <a:pPr algn="ct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Kustannussäästöt </a:t>
            </a:r>
            <a:r>
              <a:rPr lang="en-US" b="1" kern="1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Esimerkiksi energiankulutuksen vähentäminen voi pienentää käyttökustannuksia, ja vähemmillä raaka-aineilla voidaan pienentää käyttökustannuksia.</a:t>
            </a:r>
          </a:p>
        </p:txBody>
      </p:sp>
      <p:sp>
        <p:nvSpPr>
          <p:cNvPr id="26" name="CuadroTexto 557">
            <a:extLst>
              <a:ext uri="{FF2B5EF4-FFF2-40B4-BE49-F238E27FC236}">
                <a16:creationId xmlns:a16="http://schemas.microsoft.com/office/drawing/2014/main" id="{6455E9F7-4F7A-8BE3-68F8-F3FEC184CE8C}"/>
              </a:ext>
            </a:extLst>
          </p:cNvPr>
          <p:cNvSpPr txBox="1"/>
          <p:nvPr/>
        </p:nvSpPr>
        <p:spPr>
          <a:xfrm>
            <a:off x="4839734" y="1701001"/>
            <a:ext cx="2506023" cy="1508105"/>
          </a:xfrm>
          <a:prstGeom prst="rect">
            <a:avLst/>
          </a:prstGeom>
          <a:noFill/>
        </p:spPr>
        <p:txBody>
          <a:bodyPr wrap="square" rtlCol="0">
            <a:spAutoFit/>
          </a:bodyPr>
          <a:lstStyle/>
          <a:p>
            <a:pPr algn="ctr"/>
            <a:r>
              <a:rPr lang="en-US" b="1" kern="100" dirty="0">
                <a:solidFill>
                  <a:schemeClr val="bg1"/>
                </a:solidFill>
                <a:latin typeface="Calibri" panose="020F0502020204030204" pitchFamily="34" charset="0"/>
                <a:cs typeface="Calibri" panose="020F0502020204030204" pitchFamily="34" charset="0"/>
              </a:rPr>
              <a:t>Riskien vähentäminen - </a:t>
            </a:r>
            <a:r>
              <a:rPr lang="en-US" kern="100" dirty="0">
                <a:solidFill>
                  <a:schemeClr val="bg1"/>
                </a:solidFill>
                <a:latin typeface="Calibri" panose="020F0502020204030204" pitchFamily="34" charset="0"/>
                <a:cs typeface="Calibri" panose="020F0502020204030204" pitchFamily="34" charset="0"/>
              </a:rPr>
              <a:t>Ennakoiva lähestymistapa voi suojata elintarvikeyrityksiä tulevilta kriiseiltä.</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77" name="Freeform 185">
            <a:extLst>
              <a:ext uri="{FF2B5EF4-FFF2-40B4-BE49-F238E27FC236}">
                <a16:creationId xmlns:a16="http://schemas.microsoft.com/office/drawing/2014/main" id="{577AF1F9-AB4A-B0DE-0C2C-DF2D7976E401}"/>
              </a:ext>
            </a:extLst>
          </p:cNvPr>
          <p:cNvSpPr>
            <a:spLocks noChangeArrowheads="1"/>
          </p:cNvSpPr>
          <p:nvPr/>
        </p:nvSpPr>
        <p:spPr bwMode="auto">
          <a:xfrm>
            <a:off x="6156257" y="3514563"/>
            <a:ext cx="2830608" cy="2603205"/>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6">
            <a:extLst>
              <a:ext uri="{FF2B5EF4-FFF2-40B4-BE49-F238E27FC236}">
                <a16:creationId xmlns:a16="http://schemas.microsoft.com/office/drawing/2014/main" id="{486EFA61-0302-103A-9AEE-74641B959C2A}"/>
              </a:ext>
            </a:extLst>
          </p:cNvPr>
          <p:cNvSpPr>
            <a:spLocks noChangeArrowheads="1"/>
          </p:cNvSpPr>
          <p:nvPr/>
        </p:nvSpPr>
        <p:spPr bwMode="auto">
          <a:xfrm>
            <a:off x="6244708" y="3568571"/>
            <a:ext cx="2652686" cy="2622359"/>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60BA47"/>
          </a:solidFill>
          <a:ln>
            <a:noFill/>
          </a:ln>
          <a:effectLst/>
        </p:spPr>
        <p:txBody>
          <a:bodyPr wrap="none" anchor="ctr"/>
          <a:lstStyle/>
          <a:p>
            <a:endParaRPr lang="en-US" sz="900"/>
          </a:p>
        </p:txBody>
      </p:sp>
      <p:sp>
        <p:nvSpPr>
          <p:cNvPr id="79" name="Freeform 187">
            <a:extLst>
              <a:ext uri="{FF2B5EF4-FFF2-40B4-BE49-F238E27FC236}">
                <a16:creationId xmlns:a16="http://schemas.microsoft.com/office/drawing/2014/main" id="{7B59FDBC-B331-2AA9-9F04-D02C112DC276}"/>
              </a:ext>
            </a:extLst>
          </p:cNvPr>
          <p:cNvSpPr>
            <a:spLocks noChangeArrowheads="1"/>
          </p:cNvSpPr>
          <p:nvPr/>
        </p:nvSpPr>
        <p:spPr bwMode="auto">
          <a:xfrm>
            <a:off x="6254481" y="3482680"/>
            <a:ext cx="2652544" cy="255234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9">
            <a:extLst>
              <a:ext uri="{FF2B5EF4-FFF2-40B4-BE49-F238E27FC236}">
                <a16:creationId xmlns:a16="http://schemas.microsoft.com/office/drawing/2014/main" id="{535A6CB8-9F91-F039-AC9E-1C6060A7D0AE}"/>
              </a:ext>
            </a:extLst>
          </p:cNvPr>
          <p:cNvSpPr txBox="1"/>
          <p:nvPr/>
        </p:nvSpPr>
        <p:spPr>
          <a:xfrm>
            <a:off x="6332628" y="3879768"/>
            <a:ext cx="2578990" cy="2339102"/>
          </a:xfrm>
          <a:prstGeom prst="rect">
            <a:avLst/>
          </a:prstGeom>
          <a:noFill/>
        </p:spPr>
        <p:txBody>
          <a:bodyPr wrap="square" rtlCol="0">
            <a:spAutoFit/>
          </a:bodyPr>
          <a:lstStyle/>
          <a:p>
            <a:pPr algn="ctr"/>
            <a:r>
              <a:rPr lang="en-US" b="1" kern="100" dirty="0">
                <a:solidFill>
                  <a:schemeClr val="bg1"/>
                </a:solidFill>
                <a:latin typeface="Calibri" panose="020F0502020204030204" pitchFamily="34" charset="0"/>
                <a:cs typeface="Calibri" panose="020F0502020204030204" pitchFamily="34" charset="0"/>
              </a:rPr>
              <a:t>Innovaatio ja kasvu - </a:t>
            </a:r>
            <a:r>
              <a:rPr lang="en-US" kern="100" dirty="0">
                <a:solidFill>
                  <a:schemeClr val="bg1"/>
                </a:solidFill>
                <a:latin typeface="Calibri" panose="020F0502020204030204" pitchFamily="34" charset="0"/>
                <a:cs typeface="Calibri" panose="020F0502020204030204" pitchFamily="34" charset="0"/>
              </a:rPr>
              <a:t>Kestävä kehitys kannustaa elintarvikeyrityksiä ajattelemaan laatikon ulkopuolella ja innovoimaan. </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3" name="Freeform 185">
            <a:extLst>
              <a:ext uri="{FF2B5EF4-FFF2-40B4-BE49-F238E27FC236}">
                <a16:creationId xmlns:a16="http://schemas.microsoft.com/office/drawing/2014/main" id="{E7B8D3D4-9E89-C850-AB5E-2F8D3A25B626}"/>
              </a:ext>
            </a:extLst>
          </p:cNvPr>
          <p:cNvSpPr>
            <a:spLocks noChangeArrowheads="1"/>
          </p:cNvSpPr>
          <p:nvPr/>
        </p:nvSpPr>
        <p:spPr bwMode="auto">
          <a:xfrm>
            <a:off x="7597116" y="1355032"/>
            <a:ext cx="2830609" cy="2619570"/>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4" name="Freeform 186">
            <a:extLst>
              <a:ext uri="{FF2B5EF4-FFF2-40B4-BE49-F238E27FC236}">
                <a16:creationId xmlns:a16="http://schemas.microsoft.com/office/drawing/2014/main" id="{20CBC96B-13B2-3F6F-3860-25B8A83CDF86}"/>
              </a:ext>
            </a:extLst>
          </p:cNvPr>
          <p:cNvSpPr>
            <a:spLocks noChangeArrowheads="1"/>
          </p:cNvSpPr>
          <p:nvPr/>
        </p:nvSpPr>
        <p:spPr bwMode="auto">
          <a:xfrm>
            <a:off x="7751782" y="1214554"/>
            <a:ext cx="2888299" cy="2820776"/>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25684"/>
          </a:solidFill>
          <a:ln>
            <a:noFill/>
          </a:ln>
          <a:effectLst/>
        </p:spPr>
        <p:txBody>
          <a:bodyPr wrap="none" anchor="ctr"/>
          <a:lstStyle/>
          <a:p>
            <a:endParaRPr lang="en-US" sz="900"/>
          </a:p>
        </p:txBody>
      </p:sp>
      <p:sp>
        <p:nvSpPr>
          <p:cNvPr id="85" name="Freeform 187">
            <a:extLst>
              <a:ext uri="{FF2B5EF4-FFF2-40B4-BE49-F238E27FC236}">
                <a16:creationId xmlns:a16="http://schemas.microsoft.com/office/drawing/2014/main" id="{FCBC43E3-D717-83F5-F76B-F3A27F7F6377}"/>
              </a:ext>
            </a:extLst>
          </p:cNvPr>
          <p:cNvSpPr>
            <a:spLocks noChangeArrowheads="1"/>
          </p:cNvSpPr>
          <p:nvPr/>
        </p:nvSpPr>
        <p:spPr bwMode="auto">
          <a:xfrm>
            <a:off x="7650561" y="1343864"/>
            <a:ext cx="2901149" cy="2752194"/>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8" name="CuadroTexto 559">
            <a:extLst>
              <a:ext uri="{FF2B5EF4-FFF2-40B4-BE49-F238E27FC236}">
                <a16:creationId xmlns:a16="http://schemas.microsoft.com/office/drawing/2014/main" id="{E1054516-723C-95B3-C2CC-7EB801F36471}"/>
              </a:ext>
            </a:extLst>
          </p:cNvPr>
          <p:cNvSpPr txBox="1"/>
          <p:nvPr/>
        </p:nvSpPr>
        <p:spPr>
          <a:xfrm>
            <a:off x="7967777" y="1468293"/>
            <a:ext cx="2504133" cy="1477328"/>
          </a:xfrm>
          <a:prstGeom prst="rect">
            <a:avLst/>
          </a:prstGeom>
          <a:noFill/>
        </p:spPr>
        <p:txBody>
          <a:bodyPr wrap="square" rtlCol="0">
            <a:spAutoFit/>
          </a:bodyPr>
          <a:lstStyle/>
          <a:p>
            <a:pPr algn="ctr"/>
            <a:r>
              <a:rPr lang="en-US" b="1"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Myönteinen brändimielikuva </a:t>
            </a:r>
            <a:r>
              <a:rPr lang="en-US" b="1" kern="1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kern="100" dirty="0">
                <a:solidFill>
                  <a:schemeClr val="bg1"/>
                </a:solidFill>
                <a:effectLst/>
                <a:latin typeface="Calibri" panose="020F0502020204030204" pitchFamily="34" charset="0"/>
                <a:ea typeface="Aptos" panose="020B0004020202020204" pitchFamily="34" charset="0"/>
                <a:cs typeface="Calibri" panose="020F0502020204030204" pitchFamily="34" charset="0"/>
              </a:rPr>
              <a:t>Kestävät käytännöt parantavat elintarvikealan pk-yrityksen mainetta ja vahvistavat brändiuskollisuutta. </a:t>
            </a:r>
            <a:endParaRPr lang="fi-FI" kern="100" dirty="0">
              <a:solidFill>
                <a:schemeClr val="bg1"/>
              </a:solidFill>
              <a:effectLst/>
              <a:latin typeface="Calibri" panose="020F0502020204030204" pitchFamily="34" charset="0"/>
              <a:ea typeface="Aptos" panose="020B0004020202020204" pitchFamily="34" charset="0"/>
              <a:cs typeface="Calibri" panose="020F0502020204030204" pitchFamily="34" charset="0"/>
            </a:endParaRPr>
          </a:p>
        </p:txBody>
      </p:sp>
      <p:sp>
        <p:nvSpPr>
          <p:cNvPr id="8" name="Tekstiruutu 7">
            <a:extLst>
              <a:ext uri="{FF2B5EF4-FFF2-40B4-BE49-F238E27FC236}">
                <a16:creationId xmlns:a16="http://schemas.microsoft.com/office/drawing/2014/main" id="{E2CF1BF9-7535-3E04-D4BA-FCA32026F1B3}"/>
              </a:ext>
            </a:extLst>
          </p:cNvPr>
          <p:cNvSpPr txBox="1"/>
          <p:nvPr/>
        </p:nvSpPr>
        <p:spPr>
          <a:xfrm>
            <a:off x="826556" y="6076192"/>
            <a:ext cx="9892084" cy="400110"/>
          </a:xfrm>
          <a:prstGeom prst="rect">
            <a:avLst/>
          </a:prstGeom>
          <a:noFill/>
        </p:spPr>
        <p:txBody>
          <a:bodyPr wrap="square">
            <a:spAutoFit/>
          </a:bodyPr>
          <a:lstStyle/>
          <a:p>
            <a:r>
              <a:rPr lang="en-US" b="1" kern="0" dirty="0">
                <a:solidFill>
                  <a:srgbClr val="09465E"/>
                </a:solidFill>
                <a:highlight>
                  <a:srgbClr val="F1983D"/>
                </a:highlight>
                <a:cs typeface="Times New Roman" panose="02020603050405020304" pitchFamily="18" charset="0"/>
              </a:rPr>
              <a:t>HARJOITUS: </a:t>
            </a:r>
            <a:r>
              <a:rPr lang="en-US" sz="2000" b="1" kern="100" dirty="0">
                <a:solidFill>
                  <a:srgbClr val="09465E"/>
                </a:solidFill>
                <a:latin typeface="Calibri" panose="020F0502020204030204" pitchFamily="34" charset="0"/>
                <a:cs typeface="Calibri" panose="020F0502020204030204" pitchFamily="34" charset="0"/>
              </a:rPr>
              <a:t>Etsi esimerkkejä toteutetuista tuloksista/toimista alueellasi.</a:t>
            </a:r>
          </a:p>
        </p:txBody>
      </p:sp>
    </p:spTree>
    <p:extLst>
      <p:ext uri="{BB962C8B-B14F-4D97-AF65-F5344CB8AC3E}">
        <p14:creationId xmlns:p14="http://schemas.microsoft.com/office/powerpoint/2010/main" val="68346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5E18-5188-6536-4061-1651732EBD60}"/>
            </a:ext>
          </a:extLst>
        </p:cNvPr>
        <p:cNvGrpSpPr/>
        <p:nvPr/>
      </p:nvGrpSpPr>
      <p:grpSpPr>
        <a:xfrm>
          <a:off x="0" y="0"/>
          <a:ext cx="0" cy="0"/>
          <a:chOff x="0" y="0"/>
          <a:chExt cx="0" cy="0"/>
        </a:xfrm>
      </p:grpSpPr>
      <p:pic>
        <p:nvPicPr>
          <p:cNvPr id="6" name="Picture 2" descr="The Finnish Innovation Fund Sitra">
            <a:extLst>
              <a:ext uri="{FF2B5EF4-FFF2-40B4-BE49-F238E27FC236}">
                <a16:creationId xmlns:a16="http://schemas.microsoft.com/office/drawing/2014/main" id="{CC548C24-FA65-9FF4-80D7-92495F5487D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66693" y="5402232"/>
            <a:ext cx="2238931" cy="97459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FC0F85A4-08AD-069B-3146-E95DA4E2FEB6}"/>
              </a:ext>
            </a:extLst>
          </p:cNvPr>
          <p:cNvSpPr>
            <a:spLocks noGrp="1"/>
          </p:cNvSpPr>
          <p:nvPr>
            <p:ph type="body" sz="quarter" idx="16"/>
          </p:nvPr>
        </p:nvSpPr>
        <p:spPr>
          <a:xfrm>
            <a:off x="490184" y="639054"/>
            <a:ext cx="10907915" cy="803654"/>
          </a:xfrm>
          <a:prstGeom prst="rect">
            <a:avLst/>
          </a:prstGeom>
        </p:spPr>
        <p:txBody>
          <a:bodyPr/>
          <a:lstStyle/>
          <a:p>
            <a:r>
              <a:rPr lang="en-IE" sz="3200" dirty="0" err="1">
                <a:solidFill>
                  <a:schemeClr val="bg1"/>
                </a:solidFill>
                <a:highlight>
                  <a:srgbClr val="F1983D"/>
                </a:highlight>
                <a:ea typeface="+mn-lt"/>
                <a:cs typeface="+mn-lt"/>
              </a:rPr>
              <a:t>Esimerkki</a:t>
            </a:r>
            <a:r>
              <a:rPr lang="en-IE" sz="3200" dirty="0">
                <a:solidFill>
                  <a:schemeClr val="bg1"/>
                </a:solidFill>
                <a:highlight>
                  <a:srgbClr val="F1983D"/>
                </a:highlight>
                <a:ea typeface="+mn-lt"/>
                <a:cs typeface="+mn-lt"/>
              </a:rPr>
              <a:t> </a:t>
            </a:r>
            <a:r>
              <a:rPr lang="en-IE" sz="3200" dirty="0">
                <a:solidFill>
                  <a:srgbClr val="002060"/>
                </a:solidFill>
                <a:ea typeface="+mn-lt"/>
                <a:cs typeface="+mn-lt"/>
              </a:rPr>
              <a:t>- </a:t>
            </a:r>
            <a:r>
              <a:rPr lang="en-US" sz="2600" b="1" i="0" dirty="0">
                <a:solidFill>
                  <a:srgbClr val="0B3A5B"/>
                </a:solidFill>
                <a:effectLst/>
                <a:hlinkClick r:id="rId3">
                  <a:extLst>
                    <a:ext uri="{A12FA001-AC4F-418D-AE19-62706E023703}">
                      <ahyp:hlinkClr xmlns:ahyp="http://schemas.microsoft.com/office/drawing/2018/hyperlinkcolor" val="tx"/>
                    </a:ext>
                  </a:extLst>
                </a:hlinkClick>
              </a:rPr>
              <a:t>Käytännön kiertotalouden toimintakirja kunnianhimoisille yrityksille</a:t>
            </a:r>
            <a:endParaRPr lang="en-US" sz="2600" b="1" i="0" dirty="0">
              <a:solidFill>
                <a:srgbClr val="0B3A5B"/>
              </a:solidFill>
              <a:effectLst/>
            </a:endParaRPr>
          </a:p>
          <a:p>
            <a:endParaRPr lang="en-US" sz="3200" dirty="0"/>
          </a:p>
        </p:txBody>
      </p:sp>
      <p:pic>
        <p:nvPicPr>
          <p:cNvPr id="2" name="Kuva 1" descr="Kuva, joka sisältää kohteen teksti, Grafiikka, Fontti, ympyrä&#10;&#10;Kuvaus luotu automaattisesti">
            <a:extLst>
              <a:ext uri="{FF2B5EF4-FFF2-40B4-BE49-F238E27FC236}">
                <a16:creationId xmlns:a16="http://schemas.microsoft.com/office/drawing/2014/main" id="{C9A9EB07-6100-0CA8-B7EB-5EEFB0DBE4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56651" y="5331534"/>
            <a:ext cx="1630547" cy="1095458"/>
          </a:xfrm>
          <a:prstGeom prst="rect">
            <a:avLst/>
          </a:prstGeom>
        </p:spPr>
      </p:pic>
      <p:sp>
        <p:nvSpPr>
          <p:cNvPr id="3" name="Text Placeholder 2">
            <a:extLst>
              <a:ext uri="{FF2B5EF4-FFF2-40B4-BE49-F238E27FC236}">
                <a16:creationId xmlns:a16="http://schemas.microsoft.com/office/drawing/2014/main" id="{03937741-7A77-26BB-2B30-508E209985A9}"/>
              </a:ext>
            </a:extLst>
          </p:cNvPr>
          <p:cNvSpPr>
            <a:spLocks noGrp="1"/>
          </p:cNvSpPr>
          <p:nvPr>
            <p:ph type="body" sz="quarter" idx="19"/>
          </p:nvPr>
        </p:nvSpPr>
        <p:spPr>
          <a:xfrm>
            <a:off x="549407" y="1704679"/>
            <a:ext cx="10525143" cy="4510947"/>
          </a:xfrm>
          <a:prstGeom prst="rect">
            <a:avLst/>
          </a:prstGeom>
        </p:spPr>
        <p:txBody>
          <a:bodyPr/>
          <a:lstStyle/>
          <a:p>
            <a:pPr marL="0" indent="0">
              <a:lnSpc>
                <a:spcPct val="100000"/>
              </a:lnSpc>
              <a:spcAft>
                <a:spcPts val="1200"/>
              </a:spcAft>
            </a:pPr>
            <a:r>
              <a:rPr lang="en-US" sz="2000" b="0" i="0" dirty="0">
                <a:solidFill>
                  <a:srgbClr val="0B3A5B"/>
                </a:solidFill>
                <a:effectLst/>
              </a:rPr>
              <a:t>Sitran, Teknologiateollisuus ry:n ja Accenturen laatima </a:t>
            </a:r>
            <a:r>
              <a:rPr lang="en-US" sz="2000" b="0" i="0" u="sng" dirty="0">
                <a:solidFill>
                  <a:srgbClr val="000000"/>
                </a:solidFill>
                <a:effectLst/>
                <a:hlinkClick r:id="rId5"/>
              </a:rPr>
              <a:t>Kiertotalouden </a:t>
            </a:r>
            <a:r>
              <a:rPr lang="en-US" sz="2000" b="0" i="0" u="sng" dirty="0" err="1">
                <a:solidFill>
                  <a:srgbClr val="000000"/>
                </a:solidFill>
                <a:effectLst/>
                <a:hlinkClick r:id="rId5"/>
              </a:rPr>
              <a:t>opaskirja</a:t>
            </a:r>
            <a:r>
              <a:rPr lang="en-US" sz="2000" b="0" i="0" u="sng" dirty="0">
                <a:solidFill>
                  <a:srgbClr val="000000"/>
                </a:solidFill>
                <a:effectLst/>
                <a:hlinkClick r:id="rId5"/>
              </a:rPr>
              <a:t> </a:t>
            </a:r>
            <a:r>
              <a:rPr lang="en-US" sz="2000" b="0" i="0" dirty="0">
                <a:solidFill>
                  <a:srgbClr val="0B3A5B"/>
                </a:solidFill>
                <a:effectLst/>
              </a:rPr>
              <a:t>viitoittaa tietä kiertotalouteen valmistavan teollisuuden yrityksille </a:t>
            </a:r>
            <a:r>
              <a:rPr lang="en-US" sz="2000" dirty="0" err="1">
                <a:solidFill>
                  <a:srgbClr val="0B3A5B"/>
                </a:solidFill>
              </a:rPr>
              <a:t>esittelemällä</a:t>
            </a:r>
            <a:r>
              <a:rPr lang="en-US" sz="2000" dirty="0">
                <a:solidFill>
                  <a:srgbClr val="0B3A5B"/>
                </a:solidFill>
              </a:rPr>
              <a:t> </a:t>
            </a:r>
            <a:r>
              <a:rPr lang="en-US" sz="2000" b="0" i="0" dirty="0" err="1">
                <a:solidFill>
                  <a:srgbClr val="0B3A5B"/>
                </a:solidFill>
                <a:effectLst/>
              </a:rPr>
              <a:t>erilaisia</a:t>
            </a:r>
            <a:r>
              <a:rPr lang="en-US" sz="2000" b="0" i="0" dirty="0">
                <a:solidFill>
                  <a:srgbClr val="0B3A5B"/>
                </a:solidFill>
                <a:effectLst/>
              </a:rPr>
              <a:t> </a:t>
            </a:r>
            <a:r>
              <a:rPr lang="en-US" sz="2000" dirty="0">
                <a:solidFill>
                  <a:srgbClr val="0B3A5B"/>
                </a:solidFill>
              </a:rPr>
              <a:t>liiketoimintamalleja</a:t>
            </a:r>
            <a:r>
              <a:rPr lang="en-US" sz="2000" b="0" i="0" dirty="0">
                <a:solidFill>
                  <a:srgbClr val="0B3A5B"/>
                </a:solidFill>
                <a:effectLst/>
              </a:rPr>
              <a:t>:</a:t>
            </a:r>
          </a:p>
          <a:p>
            <a:pPr marL="285750" indent="-285750" algn="l">
              <a:lnSpc>
                <a:spcPct val="100000"/>
              </a:lnSpc>
              <a:buFont typeface="Arial" panose="020B0604020202020204" pitchFamily="34" charset="0"/>
              <a:buChar char="•"/>
            </a:pPr>
            <a:r>
              <a:rPr lang="en-US" sz="2000" b="1" dirty="0">
                <a:solidFill>
                  <a:srgbClr val="F1983D"/>
                </a:solidFill>
              </a:rPr>
              <a:t>Jakamisalustat: </a:t>
            </a:r>
            <a:r>
              <a:rPr lang="en-US" sz="2000" b="0" i="0" dirty="0" err="1">
                <a:solidFill>
                  <a:srgbClr val="0B3A5B"/>
                </a:solidFill>
                <a:effectLst/>
              </a:rPr>
              <a:t>alustojen</a:t>
            </a:r>
            <a:r>
              <a:rPr lang="en-US" sz="2000" b="0" i="0" dirty="0">
                <a:solidFill>
                  <a:srgbClr val="0B3A5B"/>
                </a:solidFill>
                <a:effectLst/>
              </a:rPr>
              <a:t> hyödyntäminen käytön, saatavuuden tai omistuksen osalta, esim. vajaakäytössä olevien koneiden ja tavaroiden vuokraaminen tai vaihtaminen.</a:t>
            </a:r>
          </a:p>
          <a:p>
            <a:pPr marL="285750" indent="-285750" algn="l">
              <a:lnSpc>
                <a:spcPct val="100000"/>
              </a:lnSpc>
              <a:buFont typeface="Arial" panose="020B0604020202020204" pitchFamily="34" charset="0"/>
              <a:buChar char="•"/>
            </a:pPr>
            <a:r>
              <a:rPr lang="en-US" sz="2000" b="1" dirty="0">
                <a:solidFill>
                  <a:srgbClr val="F1983D"/>
                </a:solidFill>
              </a:rPr>
              <a:t>Kiertävät toimitusketjut: </a:t>
            </a:r>
            <a:r>
              <a:rPr lang="en-US" sz="2000" b="0" i="0" dirty="0">
                <a:solidFill>
                  <a:srgbClr val="0B3A5B"/>
                </a:solidFill>
                <a:effectLst/>
              </a:rPr>
              <a:t>kierrätettävien materiaalien ja uusiutuvan energian käyttö sekä resurssitehokkaisiin sykleihin perustuvat ratkaisut.</a:t>
            </a:r>
          </a:p>
          <a:p>
            <a:pPr marL="285750" indent="-285750" algn="l">
              <a:lnSpc>
                <a:spcPct val="100000"/>
              </a:lnSpc>
              <a:buFont typeface="Arial" panose="020B0604020202020204" pitchFamily="34" charset="0"/>
              <a:buChar char="•"/>
            </a:pPr>
            <a:r>
              <a:rPr lang="en-US" sz="2000" b="1" dirty="0">
                <a:solidFill>
                  <a:srgbClr val="F1983D"/>
                </a:solidFill>
              </a:rPr>
              <a:t>Tuote palveluna: </a:t>
            </a:r>
            <a:r>
              <a:rPr lang="en-US" sz="2000" b="0" i="0" dirty="0">
                <a:solidFill>
                  <a:srgbClr val="0B3A5B"/>
                </a:solidFill>
                <a:effectLst/>
              </a:rPr>
              <a:t>palvelujen tarjoaminen tuotteiden sijaan.</a:t>
            </a:r>
          </a:p>
          <a:p>
            <a:pPr marL="285750" indent="-285750" algn="l">
              <a:lnSpc>
                <a:spcPct val="100000"/>
              </a:lnSpc>
              <a:buFont typeface="Arial" panose="020B0604020202020204" pitchFamily="34" charset="0"/>
              <a:buChar char="•"/>
            </a:pPr>
            <a:r>
              <a:rPr lang="en-US" sz="2000" b="1" dirty="0">
                <a:solidFill>
                  <a:srgbClr val="F1983D"/>
                </a:solidFill>
              </a:rPr>
              <a:t>Tuotteen elinkaaren pidentäminen: </a:t>
            </a:r>
            <a:r>
              <a:rPr lang="en-US" sz="2000" b="0" i="0" dirty="0" err="1">
                <a:solidFill>
                  <a:srgbClr val="0B3A5B"/>
                </a:solidFill>
                <a:effectLst/>
              </a:rPr>
              <a:t>ennakoivan</a:t>
            </a:r>
            <a:r>
              <a:rPr lang="en-US" sz="2000" b="0" i="0" dirty="0">
                <a:solidFill>
                  <a:srgbClr val="0B3A5B"/>
                </a:solidFill>
                <a:effectLst/>
              </a:rPr>
              <a:t> jälleenmyynnin ja uudelleenvalmistuksen avulla.</a:t>
            </a:r>
          </a:p>
          <a:p>
            <a:pPr marL="285750" indent="-285750" algn="l">
              <a:lnSpc>
                <a:spcPct val="100000"/>
              </a:lnSpc>
              <a:buFont typeface="Arial" panose="020B0604020202020204" pitchFamily="34" charset="0"/>
              <a:buChar char="•"/>
            </a:pPr>
            <a:r>
              <a:rPr lang="en-US" sz="2000" b="1" dirty="0">
                <a:solidFill>
                  <a:srgbClr val="F1983D"/>
                </a:solidFill>
              </a:rPr>
              <a:t>Hyödyntäminen ja kierrätys: </a:t>
            </a:r>
            <a:r>
              <a:rPr lang="en-US" sz="2000" b="0" i="0" dirty="0">
                <a:solidFill>
                  <a:srgbClr val="0B3A5B"/>
                </a:solidFill>
                <a:effectLst/>
              </a:rPr>
              <a:t>niiden tuotteiden ja raaka-aineiden hyödyntäminen ja uudelleenkäyttö, joiden käyttöikä on päättynyt.</a:t>
            </a:r>
            <a:endParaRPr lang="en-US" sz="2000" dirty="0"/>
          </a:p>
          <a:p>
            <a:endParaRPr lang="en-US" dirty="0"/>
          </a:p>
        </p:txBody>
      </p:sp>
      <p:pic>
        <p:nvPicPr>
          <p:cNvPr id="1026" name="Picture 2">
            <a:extLst>
              <a:ext uri="{FF2B5EF4-FFF2-40B4-BE49-F238E27FC236}">
                <a16:creationId xmlns:a16="http://schemas.microsoft.com/office/drawing/2014/main" id="{930A9079-6462-F772-BA20-22BA1A22E048}"/>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5999" y="5417735"/>
            <a:ext cx="2804583" cy="97459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aphic 4">
            <a:extLst>
              <a:ext uri="{FF2B5EF4-FFF2-40B4-BE49-F238E27FC236}">
                <a16:creationId xmlns:a16="http://schemas.microsoft.com/office/drawing/2014/main" id="{FC96D61D-DD6F-6D81-A3F8-2F982B1EA737}"/>
              </a:ext>
            </a:extLst>
          </p:cNvPr>
          <p:cNvGrpSpPr/>
          <p:nvPr/>
        </p:nvGrpSpPr>
        <p:grpSpPr>
          <a:xfrm rot="19582332">
            <a:off x="10621508" y="1098454"/>
            <a:ext cx="388032" cy="596029"/>
            <a:chOff x="9129274" y="2719113"/>
            <a:chExt cx="717139" cy="1386497"/>
          </a:xfrm>
          <a:solidFill>
            <a:srgbClr val="09465E"/>
          </a:solidFill>
        </p:grpSpPr>
        <p:grpSp>
          <p:nvGrpSpPr>
            <p:cNvPr id="7" name="Graphic 4">
              <a:extLst>
                <a:ext uri="{FF2B5EF4-FFF2-40B4-BE49-F238E27FC236}">
                  <a16:creationId xmlns:a16="http://schemas.microsoft.com/office/drawing/2014/main" id="{05A5F46A-D41E-6714-20BB-23FA577F1BA1}"/>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05AE8E8D-B3BF-DF7A-84D7-8D2C92E9BB8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16D5E2D4-E351-7D40-A1E4-88F0A507D8B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 name="Graphic 4">
              <a:extLst>
                <a:ext uri="{FF2B5EF4-FFF2-40B4-BE49-F238E27FC236}">
                  <a16:creationId xmlns:a16="http://schemas.microsoft.com/office/drawing/2014/main" id="{9D8C8FBF-455B-42A1-0C61-2DE712B0CF94}"/>
                </a:ext>
              </a:extLst>
            </p:cNvPr>
            <p:cNvGrpSpPr/>
            <p:nvPr/>
          </p:nvGrpSpPr>
          <p:grpSpPr>
            <a:xfrm>
              <a:off x="9129274" y="2893887"/>
              <a:ext cx="717139" cy="1211724"/>
              <a:chOff x="9129274" y="2893887"/>
              <a:chExt cx="717139" cy="1211724"/>
            </a:xfrm>
            <a:grpFill/>
          </p:grpSpPr>
          <p:sp>
            <p:nvSpPr>
              <p:cNvPr id="9" name="Freeform 50">
                <a:extLst>
                  <a:ext uri="{FF2B5EF4-FFF2-40B4-BE49-F238E27FC236}">
                    <a16:creationId xmlns:a16="http://schemas.microsoft.com/office/drawing/2014/main" id="{CD5B2E9C-73B3-0F6D-418B-B172BF0F9B7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487CB899-51CE-3CE8-FE8B-E9918B343440}"/>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716875B6-E2D5-00DE-0B3F-B36C6EF694A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562FE23E-E1EC-D8A4-16CF-D5B3B835525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49BE03FF-FF56-F8D1-8887-5013086B567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AFEF19AA-6468-1123-845F-018271774BFD}"/>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14B391E4-97BB-D68C-80CE-732BED12C1E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974310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5124" name="Picture 4">
            <a:extLst>
              <a:ext uri="{FF2B5EF4-FFF2-40B4-BE49-F238E27FC236}">
                <a16:creationId xmlns:a16="http://schemas.microsoft.com/office/drawing/2014/main" id="{919046FF-CE56-6743-8B79-9F46994143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3894" y="202019"/>
            <a:ext cx="6238653" cy="415910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582221"/>
          </a:xfrm>
        </p:spPr>
        <p:txBody>
          <a:bodyPr/>
          <a:lstStyle/>
          <a:p>
            <a:r>
              <a:rPr lang="en-US"/>
              <a:t>02</a:t>
            </a:r>
          </a:p>
        </p:txBody>
      </p:sp>
      <p:sp>
        <p:nvSpPr>
          <p:cNvPr id="14" name="Rectangle 13">
            <a:extLst>
              <a:ext uri="{FF2B5EF4-FFF2-40B4-BE49-F238E27FC236}">
                <a16:creationId xmlns:a16="http://schemas.microsoft.com/office/drawing/2014/main" id="{72562939-738E-FB21-A25D-599F65FCBD3E}"/>
              </a:ext>
            </a:extLst>
          </p:cNvPr>
          <p:cNvSpPr/>
          <p:nvPr/>
        </p:nvSpPr>
        <p:spPr>
          <a:xfrm>
            <a:off x="3701667" y="3429000"/>
            <a:ext cx="5921761"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A1880C5C-3AD2-941C-FE3F-69A3CC1F8610}"/>
              </a:ext>
            </a:extLst>
          </p:cNvPr>
          <p:cNvSpPr txBox="1"/>
          <p:nvPr/>
        </p:nvSpPr>
        <p:spPr>
          <a:xfrm>
            <a:off x="3770540" y="3429000"/>
            <a:ext cx="5757858" cy="646331"/>
          </a:xfrm>
          <a:prstGeom prst="rect">
            <a:avLst/>
          </a:prstGeom>
          <a:noFill/>
        </p:spPr>
        <p:txBody>
          <a:bodyPr wrap="none" rtlCol="0">
            <a:spAutoFit/>
          </a:bodyPr>
          <a:lstStyle/>
          <a:p>
            <a:r>
              <a:rPr lang="en-IE" sz="3600" b="1" spc="324" dirty="0" err="1">
                <a:solidFill>
                  <a:srgbClr val="60BA47"/>
                </a:solidFill>
                <a:latin typeface="Calibri" panose="020F0502020204030204" pitchFamily="34" charset="0"/>
                <a:cs typeface="Calibri" panose="020F0502020204030204" pitchFamily="34" charset="0"/>
              </a:rPr>
              <a:t>Työntekijöiden</a:t>
            </a:r>
            <a:r>
              <a:rPr lang="en-IE" sz="3600" b="1" spc="324" dirty="0">
                <a:solidFill>
                  <a:srgbClr val="60BA47"/>
                </a:solidFill>
                <a:latin typeface="Calibri" panose="020F0502020204030204" pitchFamily="34" charset="0"/>
                <a:cs typeface="Calibri" panose="020F0502020204030204" pitchFamily="34" charset="0"/>
              </a:rPr>
              <a:t> </a:t>
            </a:r>
            <a:r>
              <a:rPr lang="en-IE" sz="3600" b="1" spc="324" dirty="0" err="1">
                <a:solidFill>
                  <a:srgbClr val="60BA47"/>
                </a:solidFill>
                <a:latin typeface="Calibri" panose="020F0502020204030204" pitchFamily="34" charset="0"/>
                <a:cs typeface="Calibri" panose="020F0502020204030204" pitchFamily="34" charset="0"/>
              </a:rPr>
              <a:t>koulutus</a:t>
            </a:r>
            <a:endParaRPr lang="en-US" sz="3600" b="1" spc="324" dirty="0">
              <a:solidFill>
                <a:srgbClr val="60BA47"/>
              </a:solidFill>
              <a:latin typeface="Calibri" panose="020F0502020204030204" pitchFamily="34" charset="0"/>
              <a:cs typeface="Calibri" panose="020F0502020204030204" pitchFamily="34" charset="0"/>
            </a:endParaRPr>
          </a:p>
        </p:txBody>
      </p:sp>
      <p:sp>
        <p:nvSpPr>
          <p:cNvPr id="2" name="Rectangle 13">
            <a:extLst>
              <a:ext uri="{FF2B5EF4-FFF2-40B4-BE49-F238E27FC236}">
                <a16:creationId xmlns:a16="http://schemas.microsoft.com/office/drawing/2014/main" id="{BB014615-1570-8B02-C121-738624182314}"/>
              </a:ext>
            </a:extLst>
          </p:cNvPr>
          <p:cNvSpPr/>
          <p:nvPr/>
        </p:nvSpPr>
        <p:spPr>
          <a:xfrm>
            <a:off x="3701667" y="4179165"/>
            <a:ext cx="5921761"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spc="324" dirty="0">
                <a:solidFill>
                  <a:srgbClr val="60BA47"/>
                </a:solidFill>
                <a:latin typeface="Calibri" panose="020F0502020204030204" pitchFamily="34" charset="0"/>
                <a:cs typeface="Calibri" panose="020F0502020204030204" pitchFamily="34" charset="0"/>
              </a:rPr>
              <a:t>&amp; </a:t>
            </a:r>
            <a:r>
              <a:rPr lang="en-IE" sz="3600" b="1" spc="324" dirty="0" err="1">
                <a:solidFill>
                  <a:srgbClr val="60BA47"/>
                </a:solidFill>
                <a:latin typeface="Calibri" panose="020F0502020204030204" pitchFamily="34" charset="0"/>
                <a:cs typeface="Calibri" panose="020F0502020204030204" pitchFamily="34" charset="0"/>
              </a:rPr>
              <a:t>Kehitysohjelmat</a:t>
            </a:r>
            <a:endParaRPr lang="en-IE" sz="3600" b="1" spc="324" dirty="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0469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885F72-3F1E-FF88-E7BD-B73FB6E2E4C2}"/>
              </a:ext>
            </a:extLst>
          </p:cNvPr>
          <p:cNvSpPr>
            <a:spLocks noGrp="1"/>
          </p:cNvSpPr>
          <p:nvPr>
            <p:ph type="body" sz="quarter" idx="35"/>
          </p:nvPr>
        </p:nvSpPr>
        <p:spPr>
          <a:xfrm>
            <a:off x="4816405" y="653804"/>
            <a:ext cx="6562677" cy="339415"/>
          </a:xfrm>
        </p:spPr>
        <p:txBody>
          <a:bodyPr/>
          <a:lstStyle/>
          <a:p>
            <a:r>
              <a:rPr lang="en-US" sz="2000" b="1" kern="0" dirty="0">
                <a:solidFill>
                  <a:srgbClr val="92D050"/>
                </a:solidFill>
                <a:cs typeface="Times New Roman" panose="02020603050405020304" pitchFamily="18" charset="0"/>
              </a:rPr>
              <a:t>JOHDANTO KIERTOTALOUTEEN - Moduuli 1</a:t>
            </a:r>
          </a:p>
          <a:p>
            <a:endParaRPr lang="en-IE" dirty="0"/>
          </a:p>
        </p:txBody>
      </p:sp>
      <p:sp>
        <p:nvSpPr>
          <p:cNvPr id="3" name="Text Placeholder 2">
            <a:extLst>
              <a:ext uri="{FF2B5EF4-FFF2-40B4-BE49-F238E27FC236}">
                <a16:creationId xmlns:a16="http://schemas.microsoft.com/office/drawing/2014/main" id="{6610F85E-F3B2-BDD1-950C-07A2A618BC07}"/>
              </a:ext>
            </a:extLst>
          </p:cNvPr>
          <p:cNvSpPr>
            <a:spLocks noGrp="1"/>
          </p:cNvSpPr>
          <p:nvPr>
            <p:ph type="body" sz="quarter" idx="36"/>
          </p:nvPr>
        </p:nvSpPr>
        <p:spPr>
          <a:xfrm>
            <a:off x="4852448" y="1016185"/>
            <a:ext cx="7339551"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Määritelmä </a:t>
            </a:r>
            <a:r>
              <a:rPr lang="en-US" sz="1600" b="1" kern="0" dirty="0">
                <a:ea typeface="Times New Roman" panose="02020603050405020304" pitchFamily="18" charset="0"/>
                <a:cs typeface="Times New Roman" panose="02020603050405020304" pitchFamily="18" charset="0"/>
              </a:rPr>
              <a:t>ja </a:t>
            </a:r>
            <a:r>
              <a:rPr lang="en-US" sz="1600" b="1" kern="0" dirty="0">
                <a:effectLst/>
                <a:ea typeface="Times New Roman" panose="02020603050405020304" pitchFamily="18" charset="0"/>
                <a:cs typeface="Times New Roman" panose="02020603050405020304" pitchFamily="18" charset="0"/>
              </a:rPr>
              <a:t>merkitys: </a:t>
            </a:r>
            <a:r>
              <a:rPr lang="en-US" sz="1600" kern="0" dirty="0">
                <a:effectLst/>
                <a:ea typeface="Times New Roman" panose="02020603050405020304" pitchFamily="18" charset="0"/>
                <a:cs typeface="Times New Roman" panose="02020603050405020304" pitchFamily="18" charset="0"/>
              </a:rPr>
              <a:t>Selitä kiertotalouden käsite verrattuna lineaariseen talouteen ja </a:t>
            </a:r>
            <a:r>
              <a:rPr lang="en-US" sz="1600" kern="0" dirty="0" err="1">
                <a:effectLst/>
                <a:ea typeface="Times New Roman" panose="02020603050405020304" pitchFamily="18" charset="0"/>
                <a:cs typeface="Times New Roman" panose="02020603050405020304" pitchFamily="18" charset="0"/>
              </a:rPr>
              <a:t>keskustele </a:t>
            </a:r>
            <a:r>
              <a:rPr lang="en-US" sz="1600" kern="0" dirty="0">
                <a:effectLst/>
                <a:ea typeface="Times New Roman" panose="02020603050405020304" pitchFamily="18" charset="0"/>
                <a:cs typeface="Times New Roman" panose="02020603050405020304" pitchFamily="18" charset="0"/>
              </a:rPr>
              <a:t>ympäristöön, talouteen, yhteiskuntaan ja henkilökohtaiseen kasvuun liittyvistä eduista.</a:t>
            </a:r>
          </a:p>
          <a:p>
            <a:pPr marL="0" indent="0">
              <a:lnSpc>
                <a:spcPct val="100000"/>
              </a:lnSpc>
            </a:pPr>
            <a:r>
              <a:rPr lang="en-US" sz="1600" b="1" kern="0" dirty="0">
                <a:ea typeface="Times New Roman" panose="02020603050405020304" pitchFamily="18" charset="0"/>
                <a:cs typeface="Times New Roman" panose="02020603050405020304" pitchFamily="18" charset="0"/>
              </a:rPr>
              <a:t>Vaatimustenmukaisuus ja sertifikaatit: </a:t>
            </a:r>
            <a:r>
              <a:rPr lang="en-US" sz="1600" kern="0" dirty="0" err="1">
                <a:ea typeface="Times New Roman" panose="02020603050405020304" pitchFamily="18" charset="0"/>
                <a:cs typeface="Times New Roman" panose="02020603050405020304" pitchFamily="18" charset="0"/>
              </a:rPr>
              <a:t>V</a:t>
            </a:r>
            <a:r>
              <a:rPr lang="en-US" sz="1600" kern="0" dirty="0" err="1">
                <a:cs typeface="Times New Roman" panose="02020603050405020304" pitchFamily="18" charset="0"/>
              </a:rPr>
              <a:t>armistetaan</a:t>
            </a:r>
            <a:r>
              <a:rPr lang="en-US" sz="1600" kern="0" dirty="0">
                <a:cs typeface="Times New Roman" panose="02020603050405020304" pitchFamily="18" charset="0"/>
              </a:rPr>
              <a:t> lainsäädännön ja toimialan vaatimustenmukaisuus, luodaan uskottavuutta ja asiakkaiden luottamusta, </a:t>
            </a:r>
            <a:r>
              <a:rPr lang="en-US" sz="1600" kern="0" dirty="0" err="1">
                <a:cs typeface="Times New Roman" panose="02020603050405020304" pitchFamily="18" charset="0"/>
              </a:rPr>
              <a:t>helpotetaan</a:t>
            </a:r>
            <a:r>
              <a:rPr lang="en-US" sz="1600" kern="0" dirty="0">
                <a:cs typeface="Times New Roman" panose="02020603050405020304" pitchFamily="18" charset="0"/>
              </a:rPr>
              <a:t> markkinoille pääsyä, vähennetään oikeudellisia riskejä ja parannetaan kilpailuetua. </a:t>
            </a:r>
          </a:p>
          <a:p>
            <a:endParaRPr lang="en-IE" dirty="0"/>
          </a:p>
        </p:txBody>
      </p:sp>
      <p:sp>
        <p:nvSpPr>
          <p:cNvPr id="5" name="Text Placeholder 4">
            <a:extLst>
              <a:ext uri="{FF2B5EF4-FFF2-40B4-BE49-F238E27FC236}">
                <a16:creationId xmlns:a16="http://schemas.microsoft.com/office/drawing/2014/main" id="{EB09D2CE-0BD8-B7EA-4E19-53DA85C25197}"/>
              </a:ext>
            </a:extLst>
          </p:cNvPr>
          <p:cNvSpPr>
            <a:spLocks noGrp="1"/>
          </p:cNvSpPr>
          <p:nvPr>
            <p:ph type="body" sz="quarter" idx="42"/>
          </p:nvPr>
        </p:nvSpPr>
        <p:spPr>
          <a:xfrm>
            <a:off x="4773591" y="2731715"/>
            <a:ext cx="6562677" cy="339415"/>
          </a:xfrm>
        </p:spPr>
        <p:txBody>
          <a:bodyPr/>
          <a:lstStyle/>
          <a:p>
            <a:r>
              <a:rPr lang="en-US" sz="2000" b="1" kern="0" dirty="0">
                <a:solidFill>
                  <a:srgbClr val="92D050"/>
                </a:solidFill>
                <a:latin typeface="Calibri" panose="020F0502020204030204" pitchFamily="34" charset="0"/>
                <a:cs typeface="Times New Roman" panose="02020603050405020304" pitchFamily="18" charset="0"/>
              </a:rPr>
              <a:t>KIERTOTALOUDEN KESKEISET PERIAATTEET - Moduuli 2</a:t>
            </a:r>
            <a:endParaRPr lang="fi-FI" sz="2000" b="1" kern="0" dirty="0">
              <a:solidFill>
                <a:srgbClr val="92D050"/>
              </a:solidFill>
              <a:latin typeface="Calibri" panose="020F0502020204030204" pitchFamily="34" charset="0"/>
              <a:cs typeface="Times New Roman" panose="02020603050405020304" pitchFamily="18" charset="0"/>
            </a:endParaRPr>
          </a:p>
          <a:p>
            <a:endParaRPr lang="en-IE" dirty="0"/>
          </a:p>
        </p:txBody>
      </p:sp>
      <p:sp>
        <p:nvSpPr>
          <p:cNvPr id="6" name="Text Placeholder 5">
            <a:extLst>
              <a:ext uri="{FF2B5EF4-FFF2-40B4-BE49-F238E27FC236}">
                <a16:creationId xmlns:a16="http://schemas.microsoft.com/office/drawing/2014/main" id="{8CA6FE82-81D0-BA9B-603F-898B190888F2}"/>
              </a:ext>
            </a:extLst>
          </p:cNvPr>
          <p:cNvSpPr>
            <a:spLocks noGrp="1"/>
          </p:cNvSpPr>
          <p:nvPr>
            <p:ph type="body" sz="quarter" idx="43"/>
          </p:nvPr>
        </p:nvSpPr>
        <p:spPr>
          <a:xfrm>
            <a:off x="4808250" y="3065142"/>
            <a:ext cx="7394143"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Suunnittelu pitkäikäiseksi</a:t>
            </a:r>
            <a:r>
              <a:rPr lang="en-US" sz="1600" kern="0" dirty="0">
                <a:effectLst/>
                <a:ea typeface="Times New Roman" panose="02020603050405020304" pitchFamily="18" charset="0"/>
                <a:cs typeface="Times New Roman" panose="02020603050405020304" pitchFamily="18" charset="0"/>
              </a:rPr>
              <a:t>: Kestävyyden ja sopeutumiskyvyn </a:t>
            </a:r>
            <a:r>
              <a:rPr lang="en-US" sz="1600" kern="0" dirty="0" err="1">
                <a:effectLst/>
                <a:ea typeface="Times New Roman" panose="02020603050405020304" pitchFamily="18" charset="0"/>
                <a:cs typeface="Times New Roman" panose="02020603050405020304" pitchFamily="18" charset="0"/>
              </a:rPr>
              <a:t>merkitys</a:t>
            </a:r>
            <a:r>
              <a:rPr lang="en-US" sz="1600" kern="0" dirty="0">
                <a:effectLst/>
                <a:ea typeface="Times New Roman" panose="02020603050405020304" pitchFamily="18" charset="0"/>
                <a:cs typeface="Times New Roman" panose="02020603050405020304" pitchFamily="18" charset="0"/>
              </a:rPr>
              <a:t> </a:t>
            </a:r>
            <a:r>
              <a:rPr lang="en-US" sz="1600" kern="0" dirty="0" err="1">
                <a:effectLst/>
                <a:ea typeface="Times New Roman" panose="02020603050405020304" pitchFamily="18" charset="0"/>
                <a:cs typeface="Times New Roman" panose="02020603050405020304" pitchFamily="18" charset="0"/>
              </a:rPr>
              <a:t>yrityksissä</a:t>
            </a:r>
            <a:r>
              <a:rPr lang="en-US" sz="1600" kern="0" dirty="0">
                <a:effectLst/>
                <a:ea typeface="Times New Roman" panose="02020603050405020304" pitchFamily="18" charset="0"/>
                <a:cs typeface="Times New Roman" panose="02020603050405020304" pitchFamily="18" charset="0"/>
              </a:rPr>
              <a:t>.</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Jätteiden vähentäminen</a:t>
            </a:r>
            <a:r>
              <a:rPr lang="en-US" sz="1600" kern="0" dirty="0">
                <a:effectLst/>
                <a:ea typeface="Times New Roman" panose="02020603050405020304" pitchFamily="18" charset="0"/>
                <a:cs typeface="Times New Roman" panose="02020603050405020304" pitchFamily="18" charset="0"/>
              </a:rPr>
              <a:t>: Strategiat jätteen minimoimiseksi kierrättämällä ja käyttämällä materiaaleja uudelleen.</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Resurssitehokkuus</a:t>
            </a:r>
            <a:r>
              <a:rPr lang="en-US" sz="1600" kern="0" dirty="0">
                <a:effectLst/>
                <a:ea typeface="Times New Roman" panose="02020603050405020304" pitchFamily="18" charset="0"/>
                <a:cs typeface="Times New Roman" panose="02020603050405020304" pitchFamily="18" charset="0"/>
              </a:rPr>
              <a:t>: Tekniikat resurssien käytön optimoimiseksi tuotannossa ja toiminnassa.</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Suljetun kierron järjestelmät</a:t>
            </a:r>
            <a:r>
              <a:rPr lang="en-US" sz="1600" kern="0" dirty="0">
                <a:effectLst/>
                <a:ea typeface="Times New Roman" panose="02020603050405020304" pitchFamily="18" charset="0"/>
                <a:cs typeface="Times New Roman" panose="02020603050405020304" pitchFamily="18" charset="0"/>
              </a:rPr>
              <a:t>: Tuotteiden takaisinottojärjestelmät ja uudelleenvalmistus.</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 </a:t>
            </a:r>
            <a:endParaRPr lang="fi-FI" sz="1600" kern="100" dirty="0">
              <a:effectLst/>
              <a:ea typeface="Aptos" panose="020B0004020202020204" pitchFamily="34" charset="0"/>
              <a:cs typeface="Times New Roman" panose="02020603050405020304" pitchFamily="18" charset="0"/>
            </a:endParaRPr>
          </a:p>
          <a:p>
            <a:endParaRPr lang="en-IE" dirty="0"/>
          </a:p>
        </p:txBody>
      </p:sp>
      <p:sp>
        <p:nvSpPr>
          <p:cNvPr id="7" name="Text Placeholder 6">
            <a:extLst>
              <a:ext uri="{FF2B5EF4-FFF2-40B4-BE49-F238E27FC236}">
                <a16:creationId xmlns:a16="http://schemas.microsoft.com/office/drawing/2014/main" id="{89F8E1CB-933E-D216-31C9-795FAFD5EBD3}"/>
              </a:ext>
            </a:extLst>
          </p:cNvPr>
          <p:cNvSpPr>
            <a:spLocks noGrp="1"/>
          </p:cNvSpPr>
          <p:nvPr>
            <p:ph type="body" sz="quarter" idx="45"/>
          </p:nvPr>
        </p:nvSpPr>
        <p:spPr>
          <a:xfrm>
            <a:off x="4808250" y="4868600"/>
            <a:ext cx="6562677" cy="339415"/>
          </a:xfrm>
        </p:spPr>
        <p:txBody>
          <a:bodyPr/>
          <a:lstStyle/>
          <a:p>
            <a:r>
              <a:rPr lang="en-US" sz="2000" kern="0" dirty="0">
                <a:solidFill>
                  <a:srgbClr val="92D050"/>
                </a:solidFill>
                <a:cs typeface="Times New Roman" panose="02020603050405020304" pitchFamily="18" charset="0"/>
              </a:rPr>
              <a:t>TÄYTÄNTÖÖNPANOSTRATEGIAT - moduulit 3, 8, 10 ja 12.</a:t>
            </a:r>
            <a:endParaRPr lang="fi-FI" sz="2000" kern="0" dirty="0">
              <a:solidFill>
                <a:srgbClr val="92D050"/>
              </a:solidFill>
              <a:cs typeface="Times New Roman" panose="02020603050405020304" pitchFamily="18" charset="0"/>
            </a:endParaRPr>
          </a:p>
          <a:p>
            <a:endParaRPr lang="en-IE" dirty="0"/>
          </a:p>
        </p:txBody>
      </p:sp>
      <p:sp>
        <p:nvSpPr>
          <p:cNvPr id="8" name="Text Placeholder 7">
            <a:extLst>
              <a:ext uri="{FF2B5EF4-FFF2-40B4-BE49-F238E27FC236}">
                <a16:creationId xmlns:a16="http://schemas.microsoft.com/office/drawing/2014/main" id="{29BEB388-24BA-C7ED-1FA0-A1263FAEC534}"/>
              </a:ext>
            </a:extLst>
          </p:cNvPr>
          <p:cNvSpPr>
            <a:spLocks noGrp="1"/>
          </p:cNvSpPr>
          <p:nvPr>
            <p:ph type="body" sz="quarter" idx="46"/>
          </p:nvPr>
        </p:nvSpPr>
        <p:spPr>
          <a:xfrm>
            <a:off x="4852448" y="5208015"/>
            <a:ext cx="6739953"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Nykyisten käytäntöjen arviointi</a:t>
            </a:r>
            <a:r>
              <a:rPr lang="en-US" sz="1600" kern="0" dirty="0">
                <a:effectLst/>
                <a:ea typeface="Times New Roman" panose="02020603050405020304" pitchFamily="18" charset="0"/>
                <a:cs typeface="Times New Roman" panose="02020603050405020304" pitchFamily="18" charset="0"/>
              </a:rPr>
              <a:t>: Työkalut nykyisten prosessien arviointiin ja parannusalueiden tunnistamiseen.</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Innovatiiviset liiketoimintamallit</a:t>
            </a:r>
            <a:r>
              <a:rPr lang="en-US" sz="1600" kern="0" dirty="0">
                <a:effectLst/>
                <a:ea typeface="Times New Roman" panose="02020603050405020304" pitchFamily="18" charset="0"/>
                <a:cs typeface="Times New Roman" panose="02020603050405020304" pitchFamily="18" charset="0"/>
              </a:rPr>
              <a:t>: Yleiskatsaus tilauspalveluihin, tuote palveluna -palveluun, jakamistalouteen.</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Yhteistyö ja kumppanuudet</a:t>
            </a:r>
            <a:r>
              <a:rPr lang="en-US" sz="1600" kern="0" dirty="0">
                <a:effectLst/>
                <a:ea typeface="Times New Roman" panose="02020603050405020304" pitchFamily="18" charset="0"/>
                <a:cs typeface="Times New Roman" panose="02020603050405020304" pitchFamily="18" charset="0"/>
              </a:rPr>
              <a:t>: Toimittajien, asiakkaiden ja muiden sidosryhmien kanssa tehtävän yhteistyön merkitys.</a:t>
            </a:r>
            <a:endParaRPr lang="fi-FI" sz="16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B9FFEF36-0673-14A5-7A51-7E8910888B9B}"/>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9321EE03-EC9C-9B58-CDDC-BA727E9614E3}"/>
              </a:ext>
            </a:extLst>
          </p:cNvPr>
          <p:cNvSpPr txBox="1">
            <a:spLocks/>
          </p:cNvSpPr>
          <p:nvPr/>
        </p:nvSpPr>
        <p:spPr>
          <a:xfrm>
            <a:off x="4852448" y="113659"/>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1">
                    <a:lumMod val="75000"/>
                  </a:schemeClr>
                </a:solidFill>
              </a:rPr>
              <a:t>Esimerkki: </a:t>
            </a:r>
            <a:r>
              <a:rPr lang="en-IE" sz="2400" b="1" dirty="0">
                <a:solidFill>
                  <a:schemeClr val="accent1">
                    <a:lumMod val="75000"/>
                  </a:schemeClr>
                </a:solidFill>
                <a:ea typeface="+mn-lt"/>
                <a:cs typeface="+mn-lt"/>
              </a:rPr>
              <a:t>Työntekijöiden koulutus- ja kehitysohjelmat</a:t>
            </a:r>
          </a:p>
          <a:p>
            <a:endParaRPr lang="en-IE" sz="2400" dirty="0">
              <a:ea typeface="+mn-lt"/>
              <a:cs typeface="+mn-lt"/>
            </a:endParaRPr>
          </a:p>
        </p:txBody>
      </p:sp>
      <p:grpSp>
        <p:nvGrpSpPr>
          <p:cNvPr id="31" name="Group 36">
            <a:extLst>
              <a:ext uri="{FF2B5EF4-FFF2-40B4-BE49-F238E27FC236}">
                <a16:creationId xmlns:a16="http://schemas.microsoft.com/office/drawing/2014/main" id="{9713C357-A321-666C-B2B5-B22B6A855409}"/>
              </a:ext>
            </a:extLst>
          </p:cNvPr>
          <p:cNvGrpSpPr/>
          <p:nvPr/>
        </p:nvGrpSpPr>
        <p:grpSpPr>
          <a:xfrm>
            <a:off x="4098866" y="926375"/>
            <a:ext cx="554299" cy="554203"/>
            <a:chOff x="3258209" y="1217582"/>
            <a:chExt cx="4712093" cy="4711281"/>
          </a:xfrm>
          <a:solidFill>
            <a:schemeClr val="bg1"/>
          </a:solidFill>
        </p:grpSpPr>
        <p:sp>
          <p:nvSpPr>
            <p:cNvPr id="32" name="Freeform 31">
              <a:extLst>
                <a:ext uri="{FF2B5EF4-FFF2-40B4-BE49-F238E27FC236}">
                  <a16:creationId xmlns:a16="http://schemas.microsoft.com/office/drawing/2014/main" id="{7958DE9D-4A8C-6401-8DE3-9487FF9C391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6ECC9562-5A3D-5BEA-FC6A-DE22A9CC74D6}"/>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34" name="Group 39">
              <a:extLst>
                <a:ext uri="{FF2B5EF4-FFF2-40B4-BE49-F238E27FC236}">
                  <a16:creationId xmlns:a16="http://schemas.microsoft.com/office/drawing/2014/main" id="{BBCDA423-795C-7396-BA0A-D1608784183D}"/>
                </a:ext>
              </a:extLst>
            </p:cNvPr>
            <p:cNvGrpSpPr/>
            <p:nvPr/>
          </p:nvGrpSpPr>
          <p:grpSpPr>
            <a:xfrm>
              <a:off x="3258209" y="1217582"/>
              <a:ext cx="4712093" cy="4711281"/>
              <a:chOff x="3258209" y="1217582"/>
              <a:chExt cx="4712093" cy="4711281"/>
            </a:xfrm>
            <a:grpFill/>
          </p:grpSpPr>
          <p:sp>
            <p:nvSpPr>
              <p:cNvPr id="35" name="Freeform 16">
                <a:extLst>
                  <a:ext uri="{FF2B5EF4-FFF2-40B4-BE49-F238E27FC236}">
                    <a16:creationId xmlns:a16="http://schemas.microsoft.com/office/drawing/2014/main" id="{602B49D6-6530-A71A-7496-7DD4DEA0FB5A}"/>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6" name="Freeform 18">
                <a:extLst>
                  <a:ext uri="{FF2B5EF4-FFF2-40B4-BE49-F238E27FC236}">
                    <a16:creationId xmlns:a16="http://schemas.microsoft.com/office/drawing/2014/main" id="{DC982ED1-F9B8-1314-F67D-325E9209F99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7" name="Freeform 19">
                <a:extLst>
                  <a:ext uri="{FF2B5EF4-FFF2-40B4-BE49-F238E27FC236}">
                    <a16:creationId xmlns:a16="http://schemas.microsoft.com/office/drawing/2014/main" id="{FFAE7852-0658-DA81-502C-F4113CE0C422}"/>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8" name="Freeform 20">
                <a:extLst>
                  <a:ext uri="{FF2B5EF4-FFF2-40B4-BE49-F238E27FC236}">
                    <a16:creationId xmlns:a16="http://schemas.microsoft.com/office/drawing/2014/main" id="{3BE30924-8D84-A659-ABBC-1271FCACEF1F}"/>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9" name="Freeform 21">
                <a:extLst>
                  <a:ext uri="{FF2B5EF4-FFF2-40B4-BE49-F238E27FC236}">
                    <a16:creationId xmlns:a16="http://schemas.microsoft.com/office/drawing/2014/main" id="{8CF01C4F-315B-1E81-7A12-26067B72B1A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0" name="Freeform 22">
                <a:extLst>
                  <a:ext uri="{FF2B5EF4-FFF2-40B4-BE49-F238E27FC236}">
                    <a16:creationId xmlns:a16="http://schemas.microsoft.com/office/drawing/2014/main" id="{0B802153-072B-D3A0-6455-DBD54D2A695A}"/>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1" name="Freeform 23">
                <a:extLst>
                  <a:ext uri="{FF2B5EF4-FFF2-40B4-BE49-F238E27FC236}">
                    <a16:creationId xmlns:a16="http://schemas.microsoft.com/office/drawing/2014/main" id="{9CFB6482-6587-AF02-D75E-79F0E15CB277}"/>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2" name="Freeform 24">
                <a:extLst>
                  <a:ext uri="{FF2B5EF4-FFF2-40B4-BE49-F238E27FC236}">
                    <a16:creationId xmlns:a16="http://schemas.microsoft.com/office/drawing/2014/main" id="{85A5DF71-A89D-1EB7-4463-A827A15CCC71}"/>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3" name="Freeform 25">
                <a:extLst>
                  <a:ext uri="{FF2B5EF4-FFF2-40B4-BE49-F238E27FC236}">
                    <a16:creationId xmlns:a16="http://schemas.microsoft.com/office/drawing/2014/main" id="{195DC810-9999-AB33-EFF1-EDFC43B0AF0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4" name="Freeform 26">
                <a:extLst>
                  <a:ext uri="{FF2B5EF4-FFF2-40B4-BE49-F238E27FC236}">
                    <a16:creationId xmlns:a16="http://schemas.microsoft.com/office/drawing/2014/main" id="{A5AD72AB-D17E-D610-63FE-ACE28BD2AAD5}"/>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5" name="Freeform 27">
                <a:extLst>
                  <a:ext uri="{FF2B5EF4-FFF2-40B4-BE49-F238E27FC236}">
                    <a16:creationId xmlns:a16="http://schemas.microsoft.com/office/drawing/2014/main" id="{9DE9A9ED-D43D-7B19-18B1-4EEDEA21680C}"/>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6" name="Freeform 28">
                <a:extLst>
                  <a:ext uri="{FF2B5EF4-FFF2-40B4-BE49-F238E27FC236}">
                    <a16:creationId xmlns:a16="http://schemas.microsoft.com/office/drawing/2014/main" id="{22FF6639-F650-FE14-5AB1-E18BC1FDF575}"/>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7" name="Freeform 29">
                <a:extLst>
                  <a:ext uri="{FF2B5EF4-FFF2-40B4-BE49-F238E27FC236}">
                    <a16:creationId xmlns:a16="http://schemas.microsoft.com/office/drawing/2014/main" id="{22641490-7296-C881-5A3D-26A2EA717F27}"/>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8" name="Freeform 30">
                <a:extLst>
                  <a:ext uri="{FF2B5EF4-FFF2-40B4-BE49-F238E27FC236}">
                    <a16:creationId xmlns:a16="http://schemas.microsoft.com/office/drawing/2014/main" id="{75553CFC-DE32-D5DC-FA0F-4D11650A956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9" name="Graphic 3">
            <a:extLst>
              <a:ext uri="{FF2B5EF4-FFF2-40B4-BE49-F238E27FC236}">
                <a16:creationId xmlns:a16="http://schemas.microsoft.com/office/drawing/2014/main" id="{6140A47D-2D09-F1BA-8C75-BA06813FB236}"/>
              </a:ext>
            </a:extLst>
          </p:cNvPr>
          <p:cNvGrpSpPr/>
          <p:nvPr/>
        </p:nvGrpSpPr>
        <p:grpSpPr>
          <a:xfrm>
            <a:off x="3880796" y="2901423"/>
            <a:ext cx="686308" cy="643965"/>
            <a:chOff x="6615628" y="2116894"/>
            <a:chExt cx="1066935" cy="1001108"/>
          </a:xfrm>
          <a:solidFill>
            <a:schemeClr val="bg1"/>
          </a:solidFill>
        </p:grpSpPr>
        <p:sp>
          <p:nvSpPr>
            <p:cNvPr id="50" name="Freeform 1128">
              <a:extLst>
                <a:ext uri="{FF2B5EF4-FFF2-40B4-BE49-F238E27FC236}">
                  <a16:creationId xmlns:a16="http://schemas.microsoft.com/office/drawing/2014/main" id="{5EB960A0-25FC-32C3-4283-332890105613}"/>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id="{BD172182-DF49-C425-E6FC-F6AC86F108F8}"/>
                </a:ext>
              </a:extLst>
            </p:cNvPr>
            <p:cNvGrpSpPr/>
            <p:nvPr/>
          </p:nvGrpSpPr>
          <p:grpSpPr>
            <a:xfrm>
              <a:off x="6615628" y="2116894"/>
              <a:ext cx="1066935" cy="1001108"/>
              <a:chOff x="6615628" y="2116894"/>
              <a:chExt cx="1066935" cy="1001108"/>
            </a:xfrm>
            <a:grpFill/>
          </p:grpSpPr>
          <p:sp>
            <p:nvSpPr>
              <p:cNvPr id="52" name="Freeform 1130">
                <a:extLst>
                  <a:ext uri="{FF2B5EF4-FFF2-40B4-BE49-F238E27FC236}">
                    <a16:creationId xmlns:a16="http://schemas.microsoft.com/office/drawing/2014/main" id="{FFD2F659-7207-8FD6-B267-D1D0EBB32905}"/>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53" name="Freeform 1131">
                <a:extLst>
                  <a:ext uri="{FF2B5EF4-FFF2-40B4-BE49-F238E27FC236}">
                    <a16:creationId xmlns:a16="http://schemas.microsoft.com/office/drawing/2014/main" id="{7BFE9BD0-5A1C-9B26-9DF1-3B6CE4DEE1A5}"/>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54" name="Freeform 1132">
                <a:extLst>
                  <a:ext uri="{FF2B5EF4-FFF2-40B4-BE49-F238E27FC236}">
                    <a16:creationId xmlns:a16="http://schemas.microsoft.com/office/drawing/2014/main" id="{72265767-9740-43E1-8CCA-225628689C21}"/>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5" name="Freeform 1133">
                <a:extLst>
                  <a:ext uri="{FF2B5EF4-FFF2-40B4-BE49-F238E27FC236}">
                    <a16:creationId xmlns:a16="http://schemas.microsoft.com/office/drawing/2014/main" id="{1C4F08E2-B658-B5EA-04C2-2DA77BA25543}"/>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6" name="Freeform 1134">
                <a:extLst>
                  <a:ext uri="{FF2B5EF4-FFF2-40B4-BE49-F238E27FC236}">
                    <a16:creationId xmlns:a16="http://schemas.microsoft.com/office/drawing/2014/main" id="{5545CD06-3087-AEA3-5AF3-D05112DF9BE6}"/>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7" name="Freeform 1135">
                <a:extLst>
                  <a:ext uri="{FF2B5EF4-FFF2-40B4-BE49-F238E27FC236}">
                    <a16:creationId xmlns:a16="http://schemas.microsoft.com/office/drawing/2014/main" id="{A049FFBD-14A4-80B6-7017-608529BACAA4}"/>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58" name="Freeform 1136">
                <a:extLst>
                  <a:ext uri="{FF2B5EF4-FFF2-40B4-BE49-F238E27FC236}">
                    <a16:creationId xmlns:a16="http://schemas.microsoft.com/office/drawing/2014/main" id="{D3260168-90B7-1820-2C97-3439B5F61D7E}"/>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59" name="Freeform 1137">
                <a:extLst>
                  <a:ext uri="{FF2B5EF4-FFF2-40B4-BE49-F238E27FC236}">
                    <a16:creationId xmlns:a16="http://schemas.microsoft.com/office/drawing/2014/main" id="{FF5E9756-6E78-3947-C074-E442F4826FD2}"/>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0" name="Freeform 1138">
                <a:extLst>
                  <a:ext uri="{FF2B5EF4-FFF2-40B4-BE49-F238E27FC236}">
                    <a16:creationId xmlns:a16="http://schemas.microsoft.com/office/drawing/2014/main" id="{C36F5698-C453-E1F5-449B-225790A89FF1}"/>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1" name="Freeform 1139">
                <a:extLst>
                  <a:ext uri="{FF2B5EF4-FFF2-40B4-BE49-F238E27FC236}">
                    <a16:creationId xmlns:a16="http://schemas.microsoft.com/office/drawing/2014/main" id="{17B526B9-C5A0-97D0-CB28-987BEB6EA042}"/>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62" name="Freeform 1140">
                <a:extLst>
                  <a:ext uri="{FF2B5EF4-FFF2-40B4-BE49-F238E27FC236}">
                    <a16:creationId xmlns:a16="http://schemas.microsoft.com/office/drawing/2014/main" id="{AC5ABE36-289B-5FCE-87F2-5AC13420FA16}"/>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63" name="Freeform 1141">
                <a:extLst>
                  <a:ext uri="{FF2B5EF4-FFF2-40B4-BE49-F238E27FC236}">
                    <a16:creationId xmlns:a16="http://schemas.microsoft.com/office/drawing/2014/main" id="{866EB24A-8997-95D1-8AEE-9E43BE75F9F3}"/>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64" name="Group 54">
            <a:extLst>
              <a:ext uri="{FF2B5EF4-FFF2-40B4-BE49-F238E27FC236}">
                <a16:creationId xmlns:a16="http://schemas.microsoft.com/office/drawing/2014/main" id="{6C17B86E-AA61-06A5-94AB-32E5837B6A84}"/>
              </a:ext>
            </a:extLst>
          </p:cNvPr>
          <p:cNvGrpSpPr/>
          <p:nvPr/>
        </p:nvGrpSpPr>
        <p:grpSpPr>
          <a:xfrm>
            <a:off x="3855924" y="4973990"/>
            <a:ext cx="715103" cy="829920"/>
            <a:chOff x="8360213" y="3458151"/>
            <a:chExt cx="853935" cy="991043"/>
          </a:xfrm>
          <a:solidFill>
            <a:schemeClr val="bg1"/>
          </a:solidFill>
        </p:grpSpPr>
        <p:grpSp>
          <p:nvGrpSpPr>
            <p:cNvPr id="65" name="Graphic 2">
              <a:extLst>
                <a:ext uri="{FF2B5EF4-FFF2-40B4-BE49-F238E27FC236}">
                  <a16:creationId xmlns:a16="http://schemas.microsoft.com/office/drawing/2014/main" id="{4A4F97CC-3C02-BA72-3BB5-AC388C91A70F}"/>
                </a:ext>
              </a:extLst>
            </p:cNvPr>
            <p:cNvGrpSpPr/>
            <p:nvPr userDrawn="1"/>
          </p:nvGrpSpPr>
          <p:grpSpPr>
            <a:xfrm>
              <a:off x="8599192" y="3595917"/>
              <a:ext cx="375982" cy="204367"/>
              <a:chOff x="2642504" y="3763150"/>
              <a:chExt cx="375982" cy="204367"/>
            </a:xfrm>
            <a:grpFill/>
          </p:grpSpPr>
          <p:sp>
            <p:nvSpPr>
              <p:cNvPr id="71" name="Freeform 102">
                <a:extLst>
                  <a:ext uri="{FF2B5EF4-FFF2-40B4-BE49-F238E27FC236}">
                    <a16:creationId xmlns:a16="http://schemas.microsoft.com/office/drawing/2014/main" id="{145E18DC-9BEB-8134-858E-B7C43773A543}"/>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2" name="Freeform 103">
                <a:extLst>
                  <a:ext uri="{FF2B5EF4-FFF2-40B4-BE49-F238E27FC236}">
                    <a16:creationId xmlns:a16="http://schemas.microsoft.com/office/drawing/2014/main" id="{74585EBA-C369-4034-A0B0-1D1DBC549A10}"/>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311A3148-8D9F-0C45-F4DE-21C6BD52C9FA}"/>
                </a:ext>
              </a:extLst>
            </p:cNvPr>
            <p:cNvGrpSpPr/>
            <p:nvPr userDrawn="1"/>
          </p:nvGrpSpPr>
          <p:grpSpPr>
            <a:xfrm>
              <a:off x="8360213" y="3458151"/>
              <a:ext cx="853935" cy="991043"/>
              <a:chOff x="2403525" y="3625384"/>
              <a:chExt cx="853935" cy="991043"/>
            </a:xfrm>
            <a:grpFill/>
          </p:grpSpPr>
          <p:sp>
            <p:nvSpPr>
              <p:cNvPr id="67" name="Freeform 98">
                <a:extLst>
                  <a:ext uri="{FF2B5EF4-FFF2-40B4-BE49-F238E27FC236}">
                    <a16:creationId xmlns:a16="http://schemas.microsoft.com/office/drawing/2014/main" id="{9092757A-46AE-6124-BC4C-8C9ADD86357B}"/>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8" name="Freeform 99">
                <a:extLst>
                  <a:ext uri="{FF2B5EF4-FFF2-40B4-BE49-F238E27FC236}">
                    <a16:creationId xmlns:a16="http://schemas.microsoft.com/office/drawing/2014/main" id="{98761127-E639-8640-D272-5ACC0DF27A9D}"/>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9" name="Freeform 100">
                <a:extLst>
                  <a:ext uri="{FF2B5EF4-FFF2-40B4-BE49-F238E27FC236}">
                    <a16:creationId xmlns:a16="http://schemas.microsoft.com/office/drawing/2014/main" id="{3618C49E-E253-EDCE-A6A8-4ABAD1426A70}"/>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0" name="Freeform 101">
                <a:extLst>
                  <a:ext uri="{FF2B5EF4-FFF2-40B4-BE49-F238E27FC236}">
                    <a16:creationId xmlns:a16="http://schemas.microsoft.com/office/drawing/2014/main" id="{A20665CC-8E39-2BB6-73CD-E995B0DE5DFF}"/>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655942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2758B-B7AF-A4B6-2589-6406048A6CC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0737D32-340F-C393-AA48-78CFF5799CB3}"/>
              </a:ext>
            </a:extLst>
          </p:cNvPr>
          <p:cNvSpPr>
            <a:spLocks noGrp="1"/>
          </p:cNvSpPr>
          <p:nvPr>
            <p:ph type="body" sz="quarter" idx="35"/>
          </p:nvPr>
        </p:nvSpPr>
        <p:spPr>
          <a:xfrm>
            <a:off x="4902847" y="930247"/>
            <a:ext cx="6562677" cy="339415"/>
          </a:xfrm>
        </p:spPr>
        <p:txBody>
          <a:bodyPr/>
          <a:lstStyle/>
          <a:p>
            <a:r>
              <a:rPr lang="en-US" sz="2000" b="1" kern="0" dirty="0">
                <a:solidFill>
                  <a:srgbClr val="92D050"/>
                </a:solidFill>
                <a:latin typeface="Calibri" panose="020F0502020204030204" pitchFamily="34" charset="0"/>
                <a:cs typeface="Times New Roman" panose="02020603050405020304" pitchFamily="18" charset="0"/>
              </a:rPr>
              <a:t>CASE STUDIES JA PARHAAT KÄYTÄNNÖT </a:t>
            </a:r>
            <a:r>
              <a:rPr lang="en-US" sz="2000" b="1" kern="0" dirty="0">
                <a:solidFill>
                  <a:srgbClr val="B7250D"/>
                </a:solidFill>
                <a:effectLst/>
                <a:ea typeface="Times New Roman" panose="02020603050405020304" pitchFamily="18" charset="0"/>
                <a:cs typeface="Times New Roman" panose="02020603050405020304" pitchFamily="18" charset="0"/>
              </a:rPr>
              <a:t>- </a:t>
            </a:r>
            <a:r>
              <a:rPr lang="en-US" sz="2000" b="1" kern="0" dirty="0">
                <a:solidFill>
                  <a:srgbClr val="B7250D"/>
                </a:solidFill>
                <a:effectLst/>
                <a:ea typeface="Times New Roman" panose="02020603050405020304" pitchFamily="18" charset="0"/>
                <a:cs typeface="Times New Roman" panose="02020603050405020304" pitchFamily="18" charset="0"/>
                <a:hlinkClick r:id="rId2"/>
              </a:rPr>
              <a:t>W2W Compendium</a:t>
            </a:r>
            <a:r>
              <a:rPr lang="en-US" sz="2000" b="1" kern="0" dirty="0">
                <a:solidFill>
                  <a:srgbClr val="B7250D"/>
                </a:solidFill>
                <a:effectLst/>
                <a:ea typeface="Times New Roman" panose="02020603050405020304" pitchFamily="18" charset="0"/>
                <a:cs typeface="Times New Roman" panose="02020603050405020304" pitchFamily="18" charset="0"/>
              </a:rPr>
              <a:t>, </a:t>
            </a:r>
            <a:r>
              <a:rPr lang="en-US" sz="2000" b="1" kern="0" dirty="0">
                <a:solidFill>
                  <a:srgbClr val="B7250D"/>
                </a:solidFill>
                <a:effectLst/>
                <a:ea typeface="Times New Roman" panose="02020603050405020304" pitchFamily="18" charset="0"/>
                <a:cs typeface="Times New Roman" panose="02020603050405020304" pitchFamily="18" charset="0"/>
                <a:hlinkClick r:id="rId3"/>
              </a:rPr>
              <a:t>jätevirtakartat</a:t>
            </a:r>
            <a:endParaRPr lang="fi-FI" sz="2000" kern="100" dirty="0">
              <a:solidFill>
                <a:srgbClr val="B7250D"/>
              </a:solidFill>
              <a:effectLst/>
              <a:ea typeface="Aptos" panose="020B0004020202020204" pitchFamily="34" charset="0"/>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90C2DDF2-A3E0-E183-16FB-3B87C1B81D9E}"/>
              </a:ext>
            </a:extLst>
          </p:cNvPr>
          <p:cNvSpPr>
            <a:spLocks noGrp="1"/>
          </p:cNvSpPr>
          <p:nvPr>
            <p:ph type="body" sz="quarter" idx="36"/>
          </p:nvPr>
        </p:nvSpPr>
        <p:spPr>
          <a:xfrm>
            <a:off x="4912291" y="1589360"/>
            <a:ext cx="6553234"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Onnistuneita kiertotalouden esimerkkejä: </a:t>
            </a:r>
            <a:r>
              <a:rPr lang="en-US" sz="1600" kern="0" dirty="0">
                <a:ea typeface="Times New Roman" panose="02020603050405020304" pitchFamily="18" charset="0"/>
                <a:cs typeface="Times New Roman" panose="02020603050405020304" pitchFamily="18" charset="0"/>
              </a:rPr>
              <a:t>Nosta </a:t>
            </a:r>
            <a:r>
              <a:rPr lang="en-US" sz="1600" kern="0" dirty="0" err="1">
                <a:ea typeface="Times New Roman" panose="02020603050405020304" pitchFamily="18" charset="0"/>
                <a:cs typeface="Times New Roman" panose="02020603050405020304" pitchFamily="18" charset="0"/>
              </a:rPr>
              <a:t>esille</a:t>
            </a:r>
            <a:r>
              <a:rPr lang="en-US" sz="1600" kern="0" dirty="0">
                <a:effectLst/>
                <a:ea typeface="Times New Roman" panose="02020603050405020304" pitchFamily="18" charset="0"/>
                <a:cs typeface="Times New Roman" panose="02020603050405020304" pitchFamily="18" charset="0"/>
              </a:rPr>
              <a:t> yrityksiä, jotka ovat menestyksekkäästi toteuttaneet kiertotalouden käytäntöjä.</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Opitut asiat</a:t>
            </a:r>
            <a:r>
              <a:rPr lang="en-US" sz="1600" kern="0" dirty="0">
                <a:effectLst/>
                <a:ea typeface="Times New Roman" panose="02020603050405020304" pitchFamily="18" charset="0"/>
                <a:cs typeface="Times New Roman" panose="02020603050405020304" pitchFamily="18" charset="0"/>
              </a:rPr>
              <a:t>: Keskustellaan yhteisistä haasteista ja ratkaisuista.</a:t>
            </a:r>
            <a:endParaRPr lang="fi-FI" sz="1600" kern="100" dirty="0">
              <a:effectLst/>
              <a:ea typeface="Aptos" panose="020B0004020202020204" pitchFamily="34" charset="0"/>
              <a:cs typeface="Times New Roman" panose="02020603050405020304" pitchFamily="18" charset="0"/>
            </a:endParaRPr>
          </a:p>
          <a:p>
            <a:endParaRPr lang="en-IE" dirty="0"/>
          </a:p>
        </p:txBody>
      </p:sp>
      <p:sp>
        <p:nvSpPr>
          <p:cNvPr id="5" name="Text Placeholder 4">
            <a:extLst>
              <a:ext uri="{FF2B5EF4-FFF2-40B4-BE49-F238E27FC236}">
                <a16:creationId xmlns:a16="http://schemas.microsoft.com/office/drawing/2014/main" id="{5022C1C5-0639-E8EF-F172-98AA50637CC7}"/>
              </a:ext>
            </a:extLst>
          </p:cNvPr>
          <p:cNvSpPr>
            <a:spLocks noGrp="1"/>
          </p:cNvSpPr>
          <p:nvPr>
            <p:ph type="body" sz="quarter" idx="42"/>
          </p:nvPr>
        </p:nvSpPr>
        <p:spPr>
          <a:xfrm>
            <a:off x="4902848" y="2571506"/>
            <a:ext cx="6562677" cy="339415"/>
          </a:xfrm>
        </p:spPr>
        <p:txBody>
          <a:bodyPr/>
          <a:lstStyle/>
          <a:p>
            <a:r>
              <a:rPr lang="en-US" sz="2000" b="1" kern="0" dirty="0">
                <a:solidFill>
                  <a:srgbClr val="92D050"/>
                </a:solidFill>
                <a:latin typeface="Calibri" panose="020F0502020204030204" pitchFamily="34" charset="0"/>
                <a:cs typeface="Times New Roman" panose="02020603050405020304" pitchFamily="18" charset="0"/>
              </a:rPr>
              <a:t>TYÖNTEKIJÖIDEN OSALLISTUMINEN JA KULTTUURIN MUUTOS - Moduuli 9: Luku 3</a:t>
            </a:r>
            <a:endParaRPr lang="fi-FI" sz="2000" b="1" kern="0" dirty="0">
              <a:solidFill>
                <a:srgbClr val="92D050"/>
              </a:solidFill>
              <a:latin typeface="Calibri" panose="020F0502020204030204" pitchFamily="34" charset="0"/>
              <a:cs typeface="Times New Roman" panose="02020603050405020304" pitchFamily="18" charset="0"/>
            </a:endParaRPr>
          </a:p>
          <a:p>
            <a:endParaRPr lang="en-IE" dirty="0"/>
          </a:p>
        </p:txBody>
      </p:sp>
      <p:sp>
        <p:nvSpPr>
          <p:cNvPr id="6" name="Text Placeholder 5">
            <a:extLst>
              <a:ext uri="{FF2B5EF4-FFF2-40B4-BE49-F238E27FC236}">
                <a16:creationId xmlns:a16="http://schemas.microsoft.com/office/drawing/2014/main" id="{48F97761-8973-A1EF-6549-923934B2FAD0}"/>
              </a:ext>
            </a:extLst>
          </p:cNvPr>
          <p:cNvSpPr>
            <a:spLocks noGrp="1"/>
          </p:cNvSpPr>
          <p:nvPr>
            <p:ph type="body" sz="quarter" idx="43"/>
          </p:nvPr>
        </p:nvSpPr>
        <p:spPr>
          <a:xfrm>
            <a:off x="4923069" y="3240397"/>
            <a:ext cx="6553234"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Työntekijöiden osallistumisen edistäminen</a:t>
            </a:r>
            <a:r>
              <a:rPr lang="en-US" sz="1600" kern="0" dirty="0">
                <a:effectLst/>
                <a:ea typeface="Times New Roman" panose="02020603050405020304" pitchFamily="18" charset="0"/>
                <a:cs typeface="Times New Roman" panose="02020603050405020304" pitchFamily="18" charset="0"/>
              </a:rPr>
              <a:t>: Strategiat työntekijöiden motivoimiseksi ottamaan käyttöön kiertotalouden käytäntöjä.</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Kestävän kulttuurin edistäminen</a:t>
            </a:r>
            <a:r>
              <a:rPr lang="en-US" sz="1600" kern="0" dirty="0">
                <a:effectLst/>
                <a:ea typeface="Times New Roman" panose="02020603050405020304" pitchFamily="18" charset="0"/>
                <a:cs typeface="Times New Roman" panose="02020603050405020304" pitchFamily="18" charset="0"/>
              </a:rPr>
              <a:t>: Elintarvikealan pk-yritysten kulttuurin luominen, jossa kestävyys on etusijalla.</a:t>
            </a:r>
            <a:endParaRPr lang="fi-FI" sz="1600" kern="100" dirty="0">
              <a:effectLst/>
              <a:ea typeface="Aptos" panose="020B0004020202020204" pitchFamily="34" charset="0"/>
              <a:cs typeface="Times New Roman" panose="02020603050405020304" pitchFamily="18" charset="0"/>
            </a:endParaRPr>
          </a:p>
          <a:p>
            <a:endParaRPr lang="en-IE" dirty="0"/>
          </a:p>
        </p:txBody>
      </p:sp>
      <p:sp>
        <p:nvSpPr>
          <p:cNvPr id="7" name="Text Placeholder 6">
            <a:extLst>
              <a:ext uri="{FF2B5EF4-FFF2-40B4-BE49-F238E27FC236}">
                <a16:creationId xmlns:a16="http://schemas.microsoft.com/office/drawing/2014/main" id="{52766E12-9447-B645-2CA1-DE9B13EB923E}"/>
              </a:ext>
            </a:extLst>
          </p:cNvPr>
          <p:cNvSpPr>
            <a:spLocks noGrp="1"/>
          </p:cNvSpPr>
          <p:nvPr>
            <p:ph type="body" sz="quarter" idx="45"/>
          </p:nvPr>
        </p:nvSpPr>
        <p:spPr>
          <a:xfrm>
            <a:off x="4902846" y="4624010"/>
            <a:ext cx="6562677" cy="339415"/>
          </a:xfrm>
        </p:spPr>
        <p:txBody>
          <a:bodyPr/>
          <a:lstStyle/>
          <a:p>
            <a:pPr marL="0" indent="0">
              <a:lnSpc>
                <a:spcPct val="100000"/>
              </a:lnSpc>
            </a:pPr>
            <a:r>
              <a:rPr lang="en-US" sz="2000" b="1" kern="0" dirty="0">
                <a:solidFill>
                  <a:srgbClr val="92D050"/>
                </a:solidFill>
                <a:latin typeface="Calibri" panose="020F0502020204030204" pitchFamily="34" charset="0"/>
                <a:cs typeface="Times New Roman" panose="02020603050405020304" pitchFamily="18" charset="0"/>
              </a:rPr>
              <a:t>HARJOITTELUTOIMINTA JA TYÖPAJAT - Moduuli 9: 4 luku</a:t>
            </a:r>
            <a:endParaRPr lang="fi-FI" sz="2000" b="1" kern="0" dirty="0">
              <a:solidFill>
                <a:srgbClr val="92D050"/>
              </a:solidFill>
              <a:latin typeface="Calibri" panose="020F0502020204030204" pitchFamily="34" charset="0"/>
              <a:cs typeface="Times New Roman" panose="02020603050405020304" pitchFamily="18" charset="0"/>
            </a:endParaRPr>
          </a:p>
          <a:p>
            <a:endParaRPr lang="en-IE" dirty="0"/>
          </a:p>
        </p:txBody>
      </p:sp>
      <p:sp>
        <p:nvSpPr>
          <p:cNvPr id="8" name="Text Placeholder 7">
            <a:extLst>
              <a:ext uri="{FF2B5EF4-FFF2-40B4-BE49-F238E27FC236}">
                <a16:creationId xmlns:a16="http://schemas.microsoft.com/office/drawing/2014/main" id="{5C5713D6-4275-B0A4-7C1E-E0605C4D59FD}"/>
              </a:ext>
            </a:extLst>
          </p:cNvPr>
          <p:cNvSpPr>
            <a:spLocks noGrp="1"/>
          </p:cNvSpPr>
          <p:nvPr>
            <p:ph type="body" sz="quarter" idx="46"/>
          </p:nvPr>
        </p:nvSpPr>
        <p:spPr>
          <a:xfrm>
            <a:off x="4933116" y="5081347"/>
            <a:ext cx="6553234" cy="999383"/>
          </a:xfrm>
        </p:spPr>
        <p:txBody>
          <a:bodyPr/>
          <a:lstStyle/>
          <a:p>
            <a:pPr marL="0" indent="0">
              <a:lnSpc>
                <a:spcPct val="100000"/>
              </a:lnSpc>
            </a:pPr>
            <a:r>
              <a:rPr lang="en-US" sz="1600" b="1" kern="0" dirty="0">
                <a:effectLst/>
                <a:ea typeface="Times New Roman" panose="02020603050405020304" pitchFamily="18" charset="0"/>
                <a:cs typeface="Times New Roman" panose="02020603050405020304" pitchFamily="18" charset="0"/>
              </a:rPr>
              <a:t>Ryhmäkeskustelut</a:t>
            </a:r>
            <a:r>
              <a:rPr lang="en-US" sz="1600" b="1" kern="0" dirty="0">
                <a:ea typeface="Times New Roman" panose="02020603050405020304" pitchFamily="18" charset="0"/>
                <a:cs typeface="Times New Roman" panose="02020603050405020304" pitchFamily="18" charset="0"/>
              </a:rPr>
              <a:t>:</a:t>
            </a:r>
            <a:r>
              <a:rPr lang="en-US" sz="1600" kern="0" dirty="0">
                <a:effectLst/>
                <a:ea typeface="Times New Roman" panose="02020603050405020304" pitchFamily="18" charset="0"/>
                <a:cs typeface="Times New Roman" panose="02020603050405020304" pitchFamily="18" charset="0"/>
              </a:rPr>
              <a:t> Järjestetään aivoriihiistuntoja mahdollisista kiertotalousaloitteista.</a:t>
            </a:r>
            <a:endParaRPr lang="fi-FI" sz="1600" kern="100" dirty="0">
              <a:effectLst/>
              <a:ea typeface="Aptos" panose="020B0004020202020204" pitchFamily="34" charset="0"/>
              <a:cs typeface="Times New Roman" panose="02020603050405020304" pitchFamily="18" charset="0"/>
            </a:endParaRPr>
          </a:p>
          <a:p>
            <a:pPr marL="0" indent="0">
              <a:lnSpc>
                <a:spcPct val="100000"/>
              </a:lnSpc>
            </a:pPr>
            <a:r>
              <a:rPr lang="en-US" sz="1600" b="1" kern="0" dirty="0">
                <a:effectLst/>
                <a:ea typeface="Times New Roman" panose="02020603050405020304" pitchFamily="18" charset="0"/>
                <a:cs typeface="Times New Roman" panose="02020603050405020304" pitchFamily="18" charset="0"/>
              </a:rPr>
              <a:t>Käytännön hankkeet</a:t>
            </a:r>
            <a:r>
              <a:rPr lang="en-US" sz="1600" kern="0" dirty="0">
                <a:effectLst/>
                <a:ea typeface="Times New Roman" panose="02020603050405020304" pitchFamily="18" charset="0"/>
                <a:cs typeface="Times New Roman" panose="02020603050405020304" pitchFamily="18" charset="0"/>
              </a:rPr>
              <a:t>: Luo pieniä ryhmiä, jotka laativat ehdotuksia osastojensa kiertokäytännöistä.</a:t>
            </a:r>
            <a:endParaRPr lang="fi-FI" sz="16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D9D73FB0-A18A-D9F4-BF68-22FBF37A463E}"/>
              </a:ext>
            </a:extLst>
          </p:cNvPr>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A25B3EC7-4220-3052-603F-AE4421E06FC7}"/>
              </a:ext>
            </a:extLst>
          </p:cNvPr>
          <p:cNvSpPr txBox="1">
            <a:spLocks/>
          </p:cNvSpPr>
          <p:nvPr/>
        </p:nvSpPr>
        <p:spPr>
          <a:xfrm>
            <a:off x="4902847" y="220532"/>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1">
                    <a:lumMod val="75000"/>
                  </a:schemeClr>
                </a:solidFill>
              </a:rPr>
              <a:t>Esimerkki: </a:t>
            </a:r>
            <a:r>
              <a:rPr lang="en-IE" sz="2400" b="1" dirty="0">
                <a:solidFill>
                  <a:schemeClr val="accent1">
                    <a:lumMod val="75000"/>
                  </a:schemeClr>
                </a:solidFill>
                <a:ea typeface="+mn-lt"/>
                <a:cs typeface="+mn-lt"/>
              </a:rPr>
              <a:t>Työntekijöiden koulutus- ja kehitysohjelmat</a:t>
            </a:r>
          </a:p>
          <a:p>
            <a:pPr marL="0" indent="0">
              <a:buNone/>
            </a:pPr>
            <a:endParaRPr lang="en-IE" sz="2400" dirty="0">
              <a:ea typeface="+mn-lt"/>
              <a:cs typeface="+mn-lt"/>
            </a:endParaRPr>
          </a:p>
        </p:txBody>
      </p:sp>
      <p:grpSp>
        <p:nvGrpSpPr>
          <p:cNvPr id="51" name="Group 36">
            <a:extLst>
              <a:ext uri="{FF2B5EF4-FFF2-40B4-BE49-F238E27FC236}">
                <a16:creationId xmlns:a16="http://schemas.microsoft.com/office/drawing/2014/main" id="{1562190D-4540-B1A5-0F81-368315B80C0F}"/>
              </a:ext>
            </a:extLst>
          </p:cNvPr>
          <p:cNvGrpSpPr/>
          <p:nvPr/>
        </p:nvGrpSpPr>
        <p:grpSpPr>
          <a:xfrm>
            <a:off x="3999797" y="908330"/>
            <a:ext cx="554299" cy="554203"/>
            <a:chOff x="3258209" y="1217582"/>
            <a:chExt cx="4712093" cy="4711281"/>
          </a:xfrm>
          <a:solidFill>
            <a:schemeClr val="bg1"/>
          </a:solidFill>
        </p:grpSpPr>
        <p:sp>
          <p:nvSpPr>
            <p:cNvPr id="52" name="Freeform 31">
              <a:extLst>
                <a:ext uri="{FF2B5EF4-FFF2-40B4-BE49-F238E27FC236}">
                  <a16:creationId xmlns:a16="http://schemas.microsoft.com/office/drawing/2014/main" id="{D28CAA8E-BDD5-4F0E-CF4D-DE0CE91D7274}"/>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53" name="Freeform 32">
              <a:extLst>
                <a:ext uri="{FF2B5EF4-FFF2-40B4-BE49-F238E27FC236}">
                  <a16:creationId xmlns:a16="http://schemas.microsoft.com/office/drawing/2014/main" id="{656EA002-17AA-7A39-7317-D3A79E536B38}"/>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54" name="Group 39">
              <a:extLst>
                <a:ext uri="{FF2B5EF4-FFF2-40B4-BE49-F238E27FC236}">
                  <a16:creationId xmlns:a16="http://schemas.microsoft.com/office/drawing/2014/main" id="{1146D2F8-9EF2-FA7D-6E55-E30FEB706B14}"/>
                </a:ext>
              </a:extLst>
            </p:cNvPr>
            <p:cNvGrpSpPr/>
            <p:nvPr/>
          </p:nvGrpSpPr>
          <p:grpSpPr>
            <a:xfrm>
              <a:off x="3258209" y="1217582"/>
              <a:ext cx="4712093" cy="4711281"/>
              <a:chOff x="3258209" y="1217582"/>
              <a:chExt cx="4712093" cy="4711281"/>
            </a:xfrm>
            <a:grpFill/>
          </p:grpSpPr>
          <p:sp>
            <p:nvSpPr>
              <p:cNvPr id="55" name="Freeform 16">
                <a:extLst>
                  <a:ext uri="{FF2B5EF4-FFF2-40B4-BE49-F238E27FC236}">
                    <a16:creationId xmlns:a16="http://schemas.microsoft.com/office/drawing/2014/main" id="{996F31CA-6CD3-C298-12E6-8A3E4CB8607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56" name="Freeform 18">
                <a:extLst>
                  <a:ext uri="{FF2B5EF4-FFF2-40B4-BE49-F238E27FC236}">
                    <a16:creationId xmlns:a16="http://schemas.microsoft.com/office/drawing/2014/main" id="{BB0403E0-54B4-DE30-99F0-E67942F5846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57" name="Freeform 19">
                <a:extLst>
                  <a:ext uri="{FF2B5EF4-FFF2-40B4-BE49-F238E27FC236}">
                    <a16:creationId xmlns:a16="http://schemas.microsoft.com/office/drawing/2014/main" id="{A74DEB2E-D7BB-239A-A7C2-A74FB5CC1C9F}"/>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58" name="Freeform 20">
                <a:extLst>
                  <a:ext uri="{FF2B5EF4-FFF2-40B4-BE49-F238E27FC236}">
                    <a16:creationId xmlns:a16="http://schemas.microsoft.com/office/drawing/2014/main" id="{37D7CCD7-6A9D-7D4E-3396-5FFD63A4E51E}"/>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59" name="Freeform 21">
                <a:extLst>
                  <a:ext uri="{FF2B5EF4-FFF2-40B4-BE49-F238E27FC236}">
                    <a16:creationId xmlns:a16="http://schemas.microsoft.com/office/drawing/2014/main" id="{1280F065-741F-C921-F7E8-9338A9626567}"/>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0" name="Freeform 22">
                <a:extLst>
                  <a:ext uri="{FF2B5EF4-FFF2-40B4-BE49-F238E27FC236}">
                    <a16:creationId xmlns:a16="http://schemas.microsoft.com/office/drawing/2014/main" id="{5E47C35C-000E-2D1E-B9D1-6307209DB332}"/>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61" name="Freeform 23">
                <a:extLst>
                  <a:ext uri="{FF2B5EF4-FFF2-40B4-BE49-F238E27FC236}">
                    <a16:creationId xmlns:a16="http://schemas.microsoft.com/office/drawing/2014/main" id="{B506D50C-404C-83B8-2B63-FD650B05A1B3}"/>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62" name="Freeform 24">
                <a:extLst>
                  <a:ext uri="{FF2B5EF4-FFF2-40B4-BE49-F238E27FC236}">
                    <a16:creationId xmlns:a16="http://schemas.microsoft.com/office/drawing/2014/main" id="{FEA037CB-F3E8-16B7-DA2A-433F1EC0093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3" name="Freeform 25">
                <a:extLst>
                  <a:ext uri="{FF2B5EF4-FFF2-40B4-BE49-F238E27FC236}">
                    <a16:creationId xmlns:a16="http://schemas.microsoft.com/office/drawing/2014/main" id="{A0406D1A-964E-0472-2AA7-3E031E325CD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4" name="Freeform 26">
                <a:extLst>
                  <a:ext uri="{FF2B5EF4-FFF2-40B4-BE49-F238E27FC236}">
                    <a16:creationId xmlns:a16="http://schemas.microsoft.com/office/drawing/2014/main" id="{F7DC4154-78EE-67E3-65ED-5C5B306D4CB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65" name="Freeform 27">
                <a:extLst>
                  <a:ext uri="{FF2B5EF4-FFF2-40B4-BE49-F238E27FC236}">
                    <a16:creationId xmlns:a16="http://schemas.microsoft.com/office/drawing/2014/main" id="{3BE35B11-8EC7-0B48-6AD8-B2A8F6D3CDE0}"/>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66" name="Freeform 28">
                <a:extLst>
                  <a:ext uri="{FF2B5EF4-FFF2-40B4-BE49-F238E27FC236}">
                    <a16:creationId xmlns:a16="http://schemas.microsoft.com/office/drawing/2014/main" id="{0B9B2FBF-CDF9-E917-270E-D0857B41AB5D}"/>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67" name="Freeform 29">
                <a:extLst>
                  <a:ext uri="{FF2B5EF4-FFF2-40B4-BE49-F238E27FC236}">
                    <a16:creationId xmlns:a16="http://schemas.microsoft.com/office/drawing/2014/main" id="{82E4D3B1-AB25-BE92-126B-68D8DD3E6C02}"/>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68" name="Freeform 30">
                <a:extLst>
                  <a:ext uri="{FF2B5EF4-FFF2-40B4-BE49-F238E27FC236}">
                    <a16:creationId xmlns:a16="http://schemas.microsoft.com/office/drawing/2014/main" id="{6B35C0E1-EA40-57C2-3A29-3C28F5DA18C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73" name="Graphic 3">
            <a:extLst>
              <a:ext uri="{FF2B5EF4-FFF2-40B4-BE49-F238E27FC236}">
                <a16:creationId xmlns:a16="http://schemas.microsoft.com/office/drawing/2014/main" id="{23D85EC6-B43E-E0B7-1C5D-326C5AEB5F1A}"/>
              </a:ext>
            </a:extLst>
          </p:cNvPr>
          <p:cNvGrpSpPr/>
          <p:nvPr/>
        </p:nvGrpSpPr>
        <p:grpSpPr>
          <a:xfrm>
            <a:off x="3815165" y="4354583"/>
            <a:ext cx="686308" cy="643965"/>
            <a:chOff x="6615628" y="2116894"/>
            <a:chExt cx="1066935" cy="1001108"/>
          </a:xfrm>
          <a:solidFill>
            <a:schemeClr val="bg1"/>
          </a:solidFill>
        </p:grpSpPr>
        <p:sp>
          <p:nvSpPr>
            <p:cNvPr id="74" name="Freeform 1128">
              <a:extLst>
                <a:ext uri="{FF2B5EF4-FFF2-40B4-BE49-F238E27FC236}">
                  <a16:creationId xmlns:a16="http://schemas.microsoft.com/office/drawing/2014/main" id="{71D05CA1-4E9F-0BA2-BDA9-DF6DA602C8D9}"/>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75" name="Graphic 3">
              <a:extLst>
                <a:ext uri="{FF2B5EF4-FFF2-40B4-BE49-F238E27FC236}">
                  <a16:creationId xmlns:a16="http://schemas.microsoft.com/office/drawing/2014/main" id="{0AECAB47-E889-CDD9-5317-EBA1C51C8E0F}"/>
                </a:ext>
              </a:extLst>
            </p:cNvPr>
            <p:cNvGrpSpPr/>
            <p:nvPr/>
          </p:nvGrpSpPr>
          <p:grpSpPr>
            <a:xfrm>
              <a:off x="6615628" y="2116894"/>
              <a:ext cx="1066935" cy="1001108"/>
              <a:chOff x="6615628" y="2116894"/>
              <a:chExt cx="1066935" cy="1001108"/>
            </a:xfrm>
            <a:grpFill/>
          </p:grpSpPr>
          <p:sp>
            <p:nvSpPr>
              <p:cNvPr id="76" name="Freeform 1130">
                <a:extLst>
                  <a:ext uri="{FF2B5EF4-FFF2-40B4-BE49-F238E27FC236}">
                    <a16:creationId xmlns:a16="http://schemas.microsoft.com/office/drawing/2014/main" id="{22477E94-A399-94A5-84AB-4A1ACAB71E48}"/>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77" name="Freeform 1131">
                <a:extLst>
                  <a:ext uri="{FF2B5EF4-FFF2-40B4-BE49-F238E27FC236}">
                    <a16:creationId xmlns:a16="http://schemas.microsoft.com/office/drawing/2014/main" id="{177BA7CE-50EF-CACA-8766-68C438DBE180}"/>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78" name="Freeform 1132">
                <a:extLst>
                  <a:ext uri="{FF2B5EF4-FFF2-40B4-BE49-F238E27FC236}">
                    <a16:creationId xmlns:a16="http://schemas.microsoft.com/office/drawing/2014/main" id="{3FD1D7E5-2F23-30E9-F731-4FCF70EB6685}"/>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79" name="Freeform 1133">
                <a:extLst>
                  <a:ext uri="{FF2B5EF4-FFF2-40B4-BE49-F238E27FC236}">
                    <a16:creationId xmlns:a16="http://schemas.microsoft.com/office/drawing/2014/main" id="{6FEE11B7-0390-FB87-175C-81EA820DC32A}"/>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80" name="Freeform 1134">
                <a:extLst>
                  <a:ext uri="{FF2B5EF4-FFF2-40B4-BE49-F238E27FC236}">
                    <a16:creationId xmlns:a16="http://schemas.microsoft.com/office/drawing/2014/main" id="{5D200250-44A7-AD04-765E-F650A0D6ECA4}"/>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81" name="Freeform 1135">
                <a:extLst>
                  <a:ext uri="{FF2B5EF4-FFF2-40B4-BE49-F238E27FC236}">
                    <a16:creationId xmlns:a16="http://schemas.microsoft.com/office/drawing/2014/main" id="{9EBCCEA1-B5ED-91BD-51AA-36AE48287FE1}"/>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82" name="Freeform 1136">
                <a:extLst>
                  <a:ext uri="{FF2B5EF4-FFF2-40B4-BE49-F238E27FC236}">
                    <a16:creationId xmlns:a16="http://schemas.microsoft.com/office/drawing/2014/main" id="{144E697B-478A-0F9A-4AFA-AA21D25E9AD5}"/>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83" name="Freeform 1137">
                <a:extLst>
                  <a:ext uri="{FF2B5EF4-FFF2-40B4-BE49-F238E27FC236}">
                    <a16:creationId xmlns:a16="http://schemas.microsoft.com/office/drawing/2014/main" id="{189433D4-C7F6-70ED-6972-4F54A89CE9CC}"/>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84" name="Freeform 1138">
                <a:extLst>
                  <a:ext uri="{FF2B5EF4-FFF2-40B4-BE49-F238E27FC236}">
                    <a16:creationId xmlns:a16="http://schemas.microsoft.com/office/drawing/2014/main" id="{48BD2B28-583C-5DA3-3A5F-CE72992FBE76}"/>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85" name="Freeform 1139">
                <a:extLst>
                  <a:ext uri="{FF2B5EF4-FFF2-40B4-BE49-F238E27FC236}">
                    <a16:creationId xmlns:a16="http://schemas.microsoft.com/office/drawing/2014/main" id="{67C4FB4D-5CB4-CDBE-D241-08371C6E2443}"/>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86" name="Freeform 1140">
                <a:extLst>
                  <a:ext uri="{FF2B5EF4-FFF2-40B4-BE49-F238E27FC236}">
                    <a16:creationId xmlns:a16="http://schemas.microsoft.com/office/drawing/2014/main" id="{1DEE9E11-B34E-65E2-4A0F-87A5DEC5D52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87" name="Freeform 1141">
                <a:extLst>
                  <a:ext uri="{FF2B5EF4-FFF2-40B4-BE49-F238E27FC236}">
                    <a16:creationId xmlns:a16="http://schemas.microsoft.com/office/drawing/2014/main" id="{E763E541-0292-91B5-0D7E-CBE7160B6A88}"/>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88" name="Graphic 3">
            <a:extLst>
              <a:ext uri="{FF2B5EF4-FFF2-40B4-BE49-F238E27FC236}">
                <a16:creationId xmlns:a16="http://schemas.microsoft.com/office/drawing/2014/main" id="{EEED653D-AF92-4AFF-3703-B632AE377528}"/>
              </a:ext>
            </a:extLst>
          </p:cNvPr>
          <p:cNvGrpSpPr/>
          <p:nvPr/>
        </p:nvGrpSpPr>
        <p:grpSpPr>
          <a:xfrm>
            <a:off x="3851527" y="2481963"/>
            <a:ext cx="632992" cy="714294"/>
            <a:chOff x="4643578" y="432838"/>
            <a:chExt cx="1028134" cy="1160188"/>
          </a:xfrm>
          <a:solidFill>
            <a:schemeClr val="bg1"/>
          </a:solidFill>
        </p:grpSpPr>
        <p:sp>
          <p:nvSpPr>
            <p:cNvPr id="89" name="Freeform 1033">
              <a:extLst>
                <a:ext uri="{FF2B5EF4-FFF2-40B4-BE49-F238E27FC236}">
                  <a16:creationId xmlns:a16="http://schemas.microsoft.com/office/drawing/2014/main" id="{A8B3FC94-F5ED-54FB-AD26-66A88B135FD4}"/>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90" name="Graphic 3">
              <a:extLst>
                <a:ext uri="{FF2B5EF4-FFF2-40B4-BE49-F238E27FC236}">
                  <a16:creationId xmlns:a16="http://schemas.microsoft.com/office/drawing/2014/main" id="{B461B60C-9D00-981B-5701-5E98DECD4EFA}"/>
                </a:ext>
              </a:extLst>
            </p:cNvPr>
            <p:cNvGrpSpPr/>
            <p:nvPr/>
          </p:nvGrpSpPr>
          <p:grpSpPr>
            <a:xfrm>
              <a:off x="4643578" y="432838"/>
              <a:ext cx="1028134" cy="1160188"/>
              <a:chOff x="4643578" y="432838"/>
              <a:chExt cx="1028134" cy="1160188"/>
            </a:xfrm>
            <a:grpFill/>
          </p:grpSpPr>
          <p:sp>
            <p:nvSpPr>
              <p:cNvPr id="91" name="Freeform 1035">
                <a:extLst>
                  <a:ext uri="{FF2B5EF4-FFF2-40B4-BE49-F238E27FC236}">
                    <a16:creationId xmlns:a16="http://schemas.microsoft.com/office/drawing/2014/main" id="{8F3848DE-763C-DED6-A7FD-DF2870D083F5}"/>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92" name="Graphic 3">
                <a:extLst>
                  <a:ext uri="{FF2B5EF4-FFF2-40B4-BE49-F238E27FC236}">
                    <a16:creationId xmlns:a16="http://schemas.microsoft.com/office/drawing/2014/main" id="{584F4723-57C6-8087-F5E4-457D11C52A61}"/>
                  </a:ext>
                </a:extLst>
              </p:cNvPr>
              <p:cNvGrpSpPr/>
              <p:nvPr/>
            </p:nvGrpSpPr>
            <p:grpSpPr>
              <a:xfrm>
                <a:off x="4643578" y="432838"/>
                <a:ext cx="1028134" cy="1160188"/>
                <a:chOff x="4643578" y="432838"/>
                <a:chExt cx="1028134" cy="1160188"/>
              </a:xfrm>
              <a:grpFill/>
            </p:grpSpPr>
            <p:sp>
              <p:nvSpPr>
                <p:cNvPr id="93" name="Freeform 1037">
                  <a:extLst>
                    <a:ext uri="{FF2B5EF4-FFF2-40B4-BE49-F238E27FC236}">
                      <a16:creationId xmlns:a16="http://schemas.microsoft.com/office/drawing/2014/main" id="{B6A3D658-2226-4F2D-4268-F2BBBE392CB4}"/>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94" name="Freeform 1038">
                  <a:extLst>
                    <a:ext uri="{FF2B5EF4-FFF2-40B4-BE49-F238E27FC236}">
                      <a16:creationId xmlns:a16="http://schemas.microsoft.com/office/drawing/2014/main" id="{217C3509-9593-995E-9EF7-3183D9EEF3FE}"/>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4" name="Graphic 4">
            <a:extLst>
              <a:ext uri="{FF2B5EF4-FFF2-40B4-BE49-F238E27FC236}">
                <a16:creationId xmlns:a16="http://schemas.microsoft.com/office/drawing/2014/main" id="{548E2A6A-30ED-0810-7727-F924E6B1633C}"/>
              </a:ext>
            </a:extLst>
          </p:cNvPr>
          <p:cNvGrpSpPr/>
          <p:nvPr/>
        </p:nvGrpSpPr>
        <p:grpSpPr>
          <a:xfrm rot="19582332">
            <a:off x="11291730" y="1038986"/>
            <a:ext cx="388032" cy="596029"/>
            <a:chOff x="9129274" y="2719113"/>
            <a:chExt cx="717139" cy="1386497"/>
          </a:xfrm>
          <a:solidFill>
            <a:srgbClr val="09465E"/>
          </a:solidFill>
        </p:grpSpPr>
        <p:grpSp>
          <p:nvGrpSpPr>
            <p:cNvPr id="10" name="Graphic 4">
              <a:extLst>
                <a:ext uri="{FF2B5EF4-FFF2-40B4-BE49-F238E27FC236}">
                  <a16:creationId xmlns:a16="http://schemas.microsoft.com/office/drawing/2014/main" id="{61F9D373-7C2A-0420-CDD3-597DD3E6F89E}"/>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6E97CDD7-A26C-7086-DCFC-BC22F2B2F1B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914B8E1A-DBB2-0362-6E34-FBB4512F3F2A}"/>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1" name="Graphic 4">
              <a:extLst>
                <a:ext uri="{FF2B5EF4-FFF2-40B4-BE49-F238E27FC236}">
                  <a16:creationId xmlns:a16="http://schemas.microsoft.com/office/drawing/2014/main" id="{D319BB1D-155A-6185-CCEE-EFBB79B63073}"/>
                </a:ext>
              </a:extLst>
            </p:cNvPr>
            <p:cNvGrpSpPr/>
            <p:nvPr/>
          </p:nvGrpSpPr>
          <p:grpSpPr>
            <a:xfrm>
              <a:off x="9129274" y="2893887"/>
              <a:ext cx="717139" cy="1211724"/>
              <a:chOff x="9129274" y="2893887"/>
              <a:chExt cx="717139" cy="1211724"/>
            </a:xfrm>
            <a:grpFill/>
          </p:grpSpPr>
          <p:sp>
            <p:nvSpPr>
              <p:cNvPr id="12" name="Freeform 50">
                <a:extLst>
                  <a:ext uri="{FF2B5EF4-FFF2-40B4-BE49-F238E27FC236}">
                    <a16:creationId xmlns:a16="http://schemas.microsoft.com/office/drawing/2014/main" id="{10515ECE-8D03-780C-C6AF-47AB6A9482C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03E3BA60-80C4-1E6D-51A0-4CD137D38FD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15A293E8-BE97-EA4E-892D-0BAA5DABC6A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10A2F4AB-AD2B-93F8-032D-6FF204468EE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B89BD58E-4FDC-D480-43F0-8A072C9B891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F23A3A28-068A-87AC-3522-970B59117DB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02E5528B-87FE-A7B0-0DB4-1726C191173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1600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A6339-0BD1-2143-6AE8-44602F9C902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0A3ECD7-74DE-81DE-1DEA-A9AF289161F7}"/>
              </a:ext>
            </a:extLst>
          </p:cNvPr>
          <p:cNvSpPr>
            <a:spLocks noGrp="1"/>
          </p:cNvSpPr>
          <p:nvPr>
            <p:ph type="body" sz="quarter" idx="35"/>
          </p:nvPr>
        </p:nvSpPr>
        <p:spPr>
          <a:xfrm>
            <a:off x="4974884" y="3016254"/>
            <a:ext cx="6562677" cy="339415"/>
          </a:xfrm>
        </p:spPr>
        <p:txBody>
          <a:bodyPr/>
          <a:lstStyle/>
          <a:p>
            <a:pPr marL="0" indent="0">
              <a:lnSpc>
                <a:spcPct val="100000"/>
              </a:lnSpc>
            </a:pPr>
            <a:r>
              <a:rPr lang="en-US" sz="2000" b="1" kern="0" dirty="0">
                <a:solidFill>
                  <a:srgbClr val="92D050"/>
                </a:solidFill>
                <a:latin typeface="Calibri" panose="020F0502020204030204" pitchFamily="34" charset="0"/>
                <a:cs typeface="Times New Roman" panose="02020603050405020304" pitchFamily="18" charset="0"/>
              </a:rPr>
              <a:t>RESURSSIT JA LISÄOPPIMINEN </a:t>
            </a:r>
            <a:r>
              <a:rPr lang="en-US" sz="2000" b="1" kern="0" dirty="0">
                <a:solidFill>
                  <a:srgbClr val="B7250D"/>
                </a:solidFill>
                <a:cs typeface="Times New Roman" panose="02020603050405020304" pitchFamily="18" charset="0"/>
              </a:rPr>
              <a:t>- </a:t>
            </a:r>
            <a:r>
              <a:rPr lang="en-US" sz="2000" b="1" kern="0" dirty="0">
                <a:solidFill>
                  <a:srgbClr val="B7250D"/>
                </a:solidFill>
                <a:cs typeface="Times New Roman" panose="02020603050405020304" pitchFamily="18" charset="0"/>
                <a:hlinkClick r:id="rId2"/>
              </a:rPr>
              <a:t>Waste2Worth</a:t>
            </a:r>
            <a:r>
              <a:rPr lang="en-US" sz="2000" b="1" kern="0" dirty="0">
                <a:solidFill>
                  <a:srgbClr val="B7250D"/>
                </a:solidFill>
                <a:cs typeface="Times New Roman" panose="02020603050405020304" pitchFamily="18" charset="0"/>
              </a:rPr>
              <a:t>, </a:t>
            </a:r>
            <a:r>
              <a:rPr lang="en-US" sz="2000" b="1" kern="0" dirty="0">
                <a:solidFill>
                  <a:srgbClr val="B7250D"/>
                </a:solidFill>
                <a:cs typeface="Times New Roman" panose="02020603050405020304" pitchFamily="18" charset="0"/>
                <a:hlinkClick r:id="rId3"/>
              </a:rPr>
              <a:t>eettinen elintarvikeyrittäjyys</a:t>
            </a:r>
            <a:endParaRPr lang="fi-FI" sz="2000" b="1" kern="0" dirty="0">
              <a:solidFill>
                <a:srgbClr val="B7250D"/>
              </a:solidFill>
              <a:cs typeface="Times New Roman" panose="02020603050405020304" pitchFamily="18" charset="0"/>
            </a:endParaRPr>
          </a:p>
          <a:p>
            <a:endParaRPr lang="en-IE" sz="2000" dirty="0"/>
          </a:p>
        </p:txBody>
      </p:sp>
      <p:sp>
        <p:nvSpPr>
          <p:cNvPr id="3" name="Text Placeholder 2">
            <a:extLst>
              <a:ext uri="{FF2B5EF4-FFF2-40B4-BE49-F238E27FC236}">
                <a16:creationId xmlns:a16="http://schemas.microsoft.com/office/drawing/2014/main" id="{9A0F359F-E358-DA22-F69C-4B5D388E83BD}"/>
              </a:ext>
            </a:extLst>
          </p:cNvPr>
          <p:cNvSpPr>
            <a:spLocks noGrp="1"/>
          </p:cNvSpPr>
          <p:nvPr>
            <p:ph type="body" sz="quarter" idx="36"/>
          </p:nvPr>
        </p:nvSpPr>
        <p:spPr>
          <a:xfrm>
            <a:off x="4974884" y="1440851"/>
            <a:ext cx="6553234" cy="999383"/>
          </a:xfrm>
        </p:spPr>
        <p:txBody>
          <a:bodyPr/>
          <a:lstStyle/>
          <a:p>
            <a:pPr marL="0" indent="0">
              <a:lnSpc>
                <a:spcPct val="100000"/>
              </a:lnSpc>
            </a:pPr>
            <a:r>
              <a:rPr lang="en-US" sz="1800" b="1" kern="0" dirty="0">
                <a:effectLst/>
                <a:ea typeface="Times New Roman" panose="02020603050405020304" pitchFamily="18" charset="0"/>
                <a:cs typeface="Times New Roman" panose="02020603050405020304" pitchFamily="18" charset="0"/>
              </a:rPr>
              <a:t>Vaikutusten mittaaminen</a:t>
            </a:r>
            <a:r>
              <a:rPr lang="en-US" sz="1800" kern="0" dirty="0">
                <a:effectLst/>
                <a:ea typeface="Times New Roman" panose="02020603050405020304" pitchFamily="18" charset="0"/>
                <a:cs typeface="Times New Roman" panose="02020603050405020304" pitchFamily="18" charset="0"/>
              </a:rPr>
              <a:t>: Kehitetään mittareita koulutuksen ja aloitteiden tehokkuuden arvioimiseksi.</a:t>
            </a:r>
            <a:endParaRPr lang="fi-FI" sz="1800" kern="100" dirty="0">
              <a:effectLst/>
              <a:ea typeface="Aptos" panose="020B0004020202020204" pitchFamily="34" charset="0"/>
              <a:cs typeface="Times New Roman" panose="02020603050405020304" pitchFamily="18" charset="0"/>
            </a:endParaRPr>
          </a:p>
          <a:p>
            <a:pPr marL="0" indent="0">
              <a:lnSpc>
                <a:spcPct val="100000"/>
              </a:lnSpc>
            </a:pPr>
            <a:r>
              <a:rPr lang="en-US" sz="1800" b="1" kern="0" dirty="0">
                <a:effectLst/>
                <a:ea typeface="Times New Roman" panose="02020603050405020304" pitchFamily="18" charset="0"/>
                <a:cs typeface="Times New Roman" panose="02020603050405020304" pitchFamily="18" charset="0"/>
              </a:rPr>
              <a:t>Jatkuva parantaminen</a:t>
            </a:r>
            <a:r>
              <a:rPr lang="en-US" sz="1800" kern="0" dirty="0">
                <a:effectLst/>
                <a:ea typeface="Times New Roman" panose="02020603050405020304" pitchFamily="18" charset="0"/>
                <a:cs typeface="Times New Roman" panose="02020603050405020304" pitchFamily="18" charset="0"/>
              </a:rPr>
              <a:t>: Kannustaa jatkuvaan palautteeseen ja käytäntöjen mukauttamiseen.</a:t>
            </a:r>
          </a:p>
          <a:p>
            <a:endParaRPr lang="en-IE" dirty="0"/>
          </a:p>
        </p:txBody>
      </p:sp>
      <p:sp>
        <p:nvSpPr>
          <p:cNvPr id="5" name="Text Placeholder 4">
            <a:extLst>
              <a:ext uri="{FF2B5EF4-FFF2-40B4-BE49-F238E27FC236}">
                <a16:creationId xmlns:a16="http://schemas.microsoft.com/office/drawing/2014/main" id="{8EDE9D8E-CDB6-03EE-0082-0BA8EE2A1801}"/>
              </a:ext>
            </a:extLst>
          </p:cNvPr>
          <p:cNvSpPr>
            <a:spLocks noGrp="1"/>
          </p:cNvSpPr>
          <p:nvPr>
            <p:ph type="body" sz="quarter" idx="42"/>
          </p:nvPr>
        </p:nvSpPr>
        <p:spPr>
          <a:xfrm>
            <a:off x="4974885" y="919527"/>
            <a:ext cx="6562677" cy="339415"/>
          </a:xfrm>
        </p:spPr>
        <p:txBody>
          <a:bodyPr/>
          <a:lstStyle/>
          <a:p>
            <a:pPr marL="0" indent="0">
              <a:lnSpc>
                <a:spcPct val="100000"/>
              </a:lnSpc>
            </a:pPr>
            <a:r>
              <a:rPr lang="en-US" sz="2000" b="1" kern="0" dirty="0">
                <a:solidFill>
                  <a:srgbClr val="92D050"/>
                </a:solidFill>
                <a:latin typeface="Calibri" panose="020F0502020204030204" pitchFamily="34" charset="0"/>
                <a:cs typeface="Times New Roman" panose="02020603050405020304" pitchFamily="18" charset="0"/>
              </a:rPr>
              <a:t>ARVIOINTI JA PALAUTE - Moduuli 12</a:t>
            </a:r>
            <a:endParaRPr lang="fi-FI" sz="2000" b="1" kern="0" dirty="0">
              <a:solidFill>
                <a:srgbClr val="92D050"/>
              </a:solidFill>
              <a:latin typeface="Calibri" panose="020F0502020204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7802BB02-CC5B-584B-A974-C964024708A5}"/>
              </a:ext>
            </a:extLst>
          </p:cNvPr>
          <p:cNvSpPr>
            <a:spLocks noGrp="1"/>
          </p:cNvSpPr>
          <p:nvPr>
            <p:ph type="body" sz="quarter" idx="43"/>
          </p:nvPr>
        </p:nvSpPr>
        <p:spPr>
          <a:xfrm>
            <a:off x="4984328" y="3809189"/>
            <a:ext cx="6553234" cy="999383"/>
          </a:xfrm>
        </p:spPr>
        <p:txBody>
          <a:bodyPr/>
          <a:lstStyle/>
          <a:p>
            <a:r>
              <a:rPr lang="en-US" sz="1800" kern="0" dirty="0">
                <a:cs typeface="Times New Roman" panose="02020603050405020304" pitchFamily="18" charset="0"/>
              </a:rPr>
              <a:t>Tarjoa materiaalia lisälukemista, verkkokursseja ja kiertotalouden periaatteisiin keskittyviä organisaatioita varten.</a:t>
            </a:r>
            <a:endParaRPr lang="fi-FI" sz="1800" kern="0" dirty="0">
              <a:cs typeface="Times New Roman" panose="02020603050405020304" pitchFamily="18" charset="0"/>
            </a:endParaRPr>
          </a:p>
          <a:p>
            <a:pPr marL="0" indent="0">
              <a:lnSpc>
                <a:spcPct val="100000"/>
              </a:lnSpc>
            </a:pPr>
            <a:endParaRPr lang="fi-FI" sz="16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E5B7C092-1904-BD02-D121-0757494D5752}"/>
              </a:ext>
            </a:extLst>
          </p:cNvPr>
          <p:cNvPicPr>
            <a:picLocks noGrp="1" noChangeAspect="1"/>
          </p:cNvPicPr>
          <p:nvPr>
            <p:ph type="pic" sz="quarter" idx="19"/>
          </p:nvPr>
        </p:nvPicPr>
        <p:blipFill>
          <a:blip r:embed="rId4" cstate="email">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51FF07F1-6136-247B-C9E6-CBFAA8A3386A}"/>
              </a:ext>
            </a:extLst>
          </p:cNvPr>
          <p:cNvSpPr txBox="1">
            <a:spLocks/>
          </p:cNvSpPr>
          <p:nvPr/>
        </p:nvSpPr>
        <p:spPr>
          <a:xfrm>
            <a:off x="4794505" y="247365"/>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solidFill>
                  <a:schemeClr val="accent1">
                    <a:lumMod val="75000"/>
                  </a:schemeClr>
                </a:solidFill>
              </a:rPr>
              <a:t>Esimerkki: </a:t>
            </a:r>
            <a:r>
              <a:rPr lang="en-IE" sz="2400" b="1" dirty="0">
                <a:solidFill>
                  <a:schemeClr val="accent1">
                    <a:lumMod val="75000"/>
                  </a:schemeClr>
                </a:solidFill>
                <a:ea typeface="+mn-lt"/>
                <a:cs typeface="+mn-lt"/>
              </a:rPr>
              <a:t>Työntekijöiden koulutus- ja kehitysohjelmat</a:t>
            </a:r>
          </a:p>
          <a:p>
            <a:pPr marL="0" indent="0">
              <a:buNone/>
            </a:pPr>
            <a:endParaRPr lang="en-IE" sz="2400" dirty="0">
              <a:ea typeface="+mn-lt"/>
              <a:cs typeface="+mn-lt"/>
            </a:endParaRPr>
          </a:p>
        </p:txBody>
      </p:sp>
      <p:grpSp>
        <p:nvGrpSpPr>
          <p:cNvPr id="19" name="Graphic 3">
            <a:extLst>
              <a:ext uri="{FF2B5EF4-FFF2-40B4-BE49-F238E27FC236}">
                <a16:creationId xmlns:a16="http://schemas.microsoft.com/office/drawing/2014/main" id="{8FE8E127-C6D5-9B40-BF24-556E3887101C}"/>
              </a:ext>
            </a:extLst>
          </p:cNvPr>
          <p:cNvGrpSpPr/>
          <p:nvPr/>
        </p:nvGrpSpPr>
        <p:grpSpPr>
          <a:xfrm>
            <a:off x="3841823" y="1083704"/>
            <a:ext cx="632992" cy="714294"/>
            <a:chOff x="4643578" y="432838"/>
            <a:chExt cx="1028134" cy="1160188"/>
          </a:xfrm>
          <a:solidFill>
            <a:schemeClr val="bg1"/>
          </a:solidFill>
        </p:grpSpPr>
        <p:sp>
          <p:nvSpPr>
            <p:cNvPr id="20" name="Freeform 1033">
              <a:extLst>
                <a:ext uri="{FF2B5EF4-FFF2-40B4-BE49-F238E27FC236}">
                  <a16:creationId xmlns:a16="http://schemas.microsoft.com/office/drawing/2014/main" id="{6AF1DA12-2A38-8053-152F-44D1AE64CBF9}"/>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21" name="Graphic 3">
              <a:extLst>
                <a:ext uri="{FF2B5EF4-FFF2-40B4-BE49-F238E27FC236}">
                  <a16:creationId xmlns:a16="http://schemas.microsoft.com/office/drawing/2014/main" id="{D1D981B9-B639-C4A1-3555-C6ECDC77978B}"/>
                </a:ext>
              </a:extLst>
            </p:cNvPr>
            <p:cNvGrpSpPr/>
            <p:nvPr/>
          </p:nvGrpSpPr>
          <p:grpSpPr>
            <a:xfrm>
              <a:off x="4643578" y="432838"/>
              <a:ext cx="1028134" cy="1160188"/>
              <a:chOff x="4643578" y="432838"/>
              <a:chExt cx="1028134" cy="1160188"/>
            </a:xfrm>
            <a:grpFill/>
          </p:grpSpPr>
          <p:sp>
            <p:nvSpPr>
              <p:cNvPr id="22" name="Freeform 1035">
                <a:extLst>
                  <a:ext uri="{FF2B5EF4-FFF2-40B4-BE49-F238E27FC236}">
                    <a16:creationId xmlns:a16="http://schemas.microsoft.com/office/drawing/2014/main" id="{A30F90C1-606F-7067-F929-3784B2B46433}"/>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3" name="Graphic 3">
                <a:extLst>
                  <a:ext uri="{FF2B5EF4-FFF2-40B4-BE49-F238E27FC236}">
                    <a16:creationId xmlns:a16="http://schemas.microsoft.com/office/drawing/2014/main" id="{8746C093-BE76-5ED5-8A26-1A58A8E571EF}"/>
                  </a:ext>
                </a:extLst>
              </p:cNvPr>
              <p:cNvGrpSpPr/>
              <p:nvPr/>
            </p:nvGrpSpPr>
            <p:grpSpPr>
              <a:xfrm>
                <a:off x="4643578" y="432838"/>
                <a:ext cx="1028134" cy="1160188"/>
                <a:chOff x="4643578" y="432838"/>
                <a:chExt cx="1028134" cy="1160188"/>
              </a:xfrm>
              <a:grpFill/>
            </p:grpSpPr>
            <p:sp>
              <p:nvSpPr>
                <p:cNvPr id="24" name="Freeform 1037">
                  <a:extLst>
                    <a:ext uri="{FF2B5EF4-FFF2-40B4-BE49-F238E27FC236}">
                      <a16:creationId xmlns:a16="http://schemas.microsoft.com/office/drawing/2014/main" id="{7ACEC097-C1DF-79F6-99B3-C882588366CD}"/>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5" name="Freeform 1038">
                  <a:extLst>
                    <a:ext uri="{FF2B5EF4-FFF2-40B4-BE49-F238E27FC236}">
                      <a16:creationId xmlns:a16="http://schemas.microsoft.com/office/drawing/2014/main" id="{12E1DFF8-DD09-8D7C-1270-04DE61D04D85}"/>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26" name="Group 54">
            <a:extLst>
              <a:ext uri="{FF2B5EF4-FFF2-40B4-BE49-F238E27FC236}">
                <a16:creationId xmlns:a16="http://schemas.microsoft.com/office/drawing/2014/main" id="{5C09ADD9-0AD9-FC8B-45A9-F6B4A093261C}"/>
              </a:ext>
            </a:extLst>
          </p:cNvPr>
          <p:cNvGrpSpPr/>
          <p:nvPr/>
        </p:nvGrpSpPr>
        <p:grpSpPr>
          <a:xfrm>
            <a:off x="3759712" y="2869247"/>
            <a:ext cx="715103" cy="829920"/>
            <a:chOff x="8360213" y="3458151"/>
            <a:chExt cx="853935" cy="991043"/>
          </a:xfrm>
          <a:solidFill>
            <a:schemeClr val="bg1"/>
          </a:solidFill>
        </p:grpSpPr>
        <p:grpSp>
          <p:nvGrpSpPr>
            <p:cNvPr id="27" name="Graphic 2">
              <a:extLst>
                <a:ext uri="{FF2B5EF4-FFF2-40B4-BE49-F238E27FC236}">
                  <a16:creationId xmlns:a16="http://schemas.microsoft.com/office/drawing/2014/main" id="{09577DC2-47A8-84A8-BFE8-72CBF23608DD}"/>
                </a:ext>
              </a:extLst>
            </p:cNvPr>
            <p:cNvGrpSpPr/>
            <p:nvPr userDrawn="1"/>
          </p:nvGrpSpPr>
          <p:grpSpPr>
            <a:xfrm>
              <a:off x="8599192" y="3595917"/>
              <a:ext cx="375982" cy="204367"/>
              <a:chOff x="2642504" y="3763150"/>
              <a:chExt cx="375982" cy="204367"/>
            </a:xfrm>
            <a:grpFill/>
          </p:grpSpPr>
          <p:sp>
            <p:nvSpPr>
              <p:cNvPr id="33" name="Freeform 102">
                <a:extLst>
                  <a:ext uri="{FF2B5EF4-FFF2-40B4-BE49-F238E27FC236}">
                    <a16:creationId xmlns:a16="http://schemas.microsoft.com/office/drawing/2014/main" id="{592F2864-11D5-5425-B23F-1025CD38C495}"/>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34" name="Freeform 103">
                <a:extLst>
                  <a:ext uri="{FF2B5EF4-FFF2-40B4-BE49-F238E27FC236}">
                    <a16:creationId xmlns:a16="http://schemas.microsoft.com/office/drawing/2014/main" id="{5206FA2E-8364-123F-811B-EB790F62F3C6}"/>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28" name="Graphic 2">
              <a:extLst>
                <a:ext uri="{FF2B5EF4-FFF2-40B4-BE49-F238E27FC236}">
                  <a16:creationId xmlns:a16="http://schemas.microsoft.com/office/drawing/2014/main" id="{652AB3B0-73C6-E01B-6D71-ABE47D0E8D06}"/>
                </a:ext>
              </a:extLst>
            </p:cNvPr>
            <p:cNvGrpSpPr/>
            <p:nvPr userDrawn="1"/>
          </p:nvGrpSpPr>
          <p:grpSpPr>
            <a:xfrm>
              <a:off x="8360213" y="3458151"/>
              <a:ext cx="853935" cy="991043"/>
              <a:chOff x="2403525" y="3625384"/>
              <a:chExt cx="853935" cy="991043"/>
            </a:xfrm>
            <a:grpFill/>
          </p:grpSpPr>
          <p:sp>
            <p:nvSpPr>
              <p:cNvPr id="29" name="Freeform 98">
                <a:extLst>
                  <a:ext uri="{FF2B5EF4-FFF2-40B4-BE49-F238E27FC236}">
                    <a16:creationId xmlns:a16="http://schemas.microsoft.com/office/drawing/2014/main" id="{03E7E1AA-6730-3F8C-111E-4984A4CA9C82}"/>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30" name="Freeform 99">
                <a:extLst>
                  <a:ext uri="{FF2B5EF4-FFF2-40B4-BE49-F238E27FC236}">
                    <a16:creationId xmlns:a16="http://schemas.microsoft.com/office/drawing/2014/main" id="{45C26A3B-AE29-05EA-881C-12306DFE7831}"/>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31" name="Freeform 100">
                <a:extLst>
                  <a:ext uri="{FF2B5EF4-FFF2-40B4-BE49-F238E27FC236}">
                    <a16:creationId xmlns:a16="http://schemas.microsoft.com/office/drawing/2014/main" id="{4AC1BFC6-41B0-8CA8-65C1-0DA55DF25592}"/>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32" name="Freeform 101">
                <a:extLst>
                  <a:ext uri="{FF2B5EF4-FFF2-40B4-BE49-F238E27FC236}">
                    <a16:creationId xmlns:a16="http://schemas.microsoft.com/office/drawing/2014/main" id="{17DACD78-F76F-E46E-2ECB-D4381806052F}"/>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pic>
        <p:nvPicPr>
          <p:cNvPr id="4" name="Kuva 3" descr="Kuva, joka sisältää kohteen teksti, Grafiikka, Fontti, ympyrä&#10;&#10;Kuvaus luotu automaattisesti">
            <a:extLst>
              <a:ext uri="{FF2B5EF4-FFF2-40B4-BE49-F238E27FC236}">
                <a16:creationId xmlns:a16="http://schemas.microsoft.com/office/drawing/2014/main" id="{A5FD0680-3E5C-E8A0-9D1F-C63121F9D0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12200" y="5305648"/>
            <a:ext cx="1683362" cy="1130940"/>
          </a:xfrm>
          <a:prstGeom prst="rect">
            <a:avLst/>
          </a:prstGeom>
        </p:spPr>
      </p:pic>
      <p:grpSp>
        <p:nvGrpSpPr>
          <p:cNvPr id="7" name="Graphic 4">
            <a:extLst>
              <a:ext uri="{FF2B5EF4-FFF2-40B4-BE49-F238E27FC236}">
                <a16:creationId xmlns:a16="http://schemas.microsoft.com/office/drawing/2014/main" id="{1FA171CC-1C92-C539-AE5F-729953D5C0B9}"/>
              </a:ext>
            </a:extLst>
          </p:cNvPr>
          <p:cNvGrpSpPr/>
          <p:nvPr/>
        </p:nvGrpSpPr>
        <p:grpSpPr>
          <a:xfrm rot="19582332">
            <a:off x="11016958" y="3213329"/>
            <a:ext cx="388032" cy="596029"/>
            <a:chOff x="9129274" y="2719113"/>
            <a:chExt cx="717139" cy="1386497"/>
          </a:xfrm>
          <a:solidFill>
            <a:srgbClr val="09465E"/>
          </a:solidFill>
        </p:grpSpPr>
        <p:grpSp>
          <p:nvGrpSpPr>
            <p:cNvPr id="8" name="Graphic 4">
              <a:extLst>
                <a:ext uri="{FF2B5EF4-FFF2-40B4-BE49-F238E27FC236}">
                  <a16:creationId xmlns:a16="http://schemas.microsoft.com/office/drawing/2014/main" id="{05B2E20D-10ED-FFF8-913B-1BE078BF7A85}"/>
                </a:ext>
              </a:extLst>
            </p:cNvPr>
            <p:cNvGrpSpPr/>
            <p:nvPr/>
          </p:nvGrpSpPr>
          <p:grpSpPr>
            <a:xfrm>
              <a:off x="9159507" y="2719113"/>
              <a:ext cx="446280" cy="440141"/>
              <a:chOff x="9159507" y="2719113"/>
              <a:chExt cx="446280" cy="440141"/>
            </a:xfrm>
            <a:grpFill/>
          </p:grpSpPr>
          <p:sp>
            <p:nvSpPr>
              <p:cNvPr id="35" name="Freeform 57">
                <a:extLst>
                  <a:ext uri="{FF2B5EF4-FFF2-40B4-BE49-F238E27FC236}">
                    <a16:creationId xmlns:a16="http://schemas.microsoft.com/office/drawing/2014/main" id="{99AFE1AC-B4A4-7102-50E7-9E64D3709817}"/>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6" name="Freeform 58">
                <a:extLst>
                  <a:ext uri="{FF2B5EF4-FFF2-40B4-BE49-F238E27FC236}">
                    <a16:creationId xmlns:a16="http://schemas.microsoft.com/office/drawing/2014/main" id="{AD8A03C7-33B6-0BA5-7497-93DFC3F6645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0" name="Graphic 4">
              <a:extLst>
                <a:ext uri="{FF2B5EF4-FFF2-40B4-BE49-F238E27FC236}">
                  <a16:creationId xmlns:a16="http://schemas.microsoft.com/office/drawing/2014/main" id="{AB27E64D-F79A-96C9-00BC-A963A1D5942A}"/>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063941EB-084D-D8DC-CCA7-B406EBD3CA43}"/>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2" name="Freeform 51">
                <a:extLst>
                  <a:ext uri="{FF2B5EF4-FFF2-40B4-BE49-F238E27FC236}">
                    <a16:creationId xmlns:a16="http://schemas.microsoft.com/office/drawing/2014/main" id="{03C24202-5F30-FF57-6964-4A9A6F363E9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4" name="Freeform 52">
                <a:extLst>
                  <a:ext uri="{FF2B5EF4-FFF2-40B4-BE49-F238E27FC236}">
                    <a16:creationId xmlns:a16="http://schemas.microsoft.com/office/drawing/2014/main" id="{246920FD-7BB1-2A8C-ECD6-AFE393D864B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5" name="Freeform 53">
                <a:extLst>
                  <a:ext uri="{FF2B5EF4-FFF2-40B4-BE49-F238E27FC236}">
                    <a16:creationId xmlns:a16="http://schemas.microsoft.com/office/drawing/2014/main" id="{EBA98543-8BF6-62D2-634A-69A3DF90DCE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6" name="Freeform 54">
                <a:extLst>
                  <a:ext uri="{FF2B5EF4-FFF2-40B4-BE49-F238E27FC236}">
                    <a16:creationId xmlns:a16="http://schemas.microsoft.com/office/drawing/2014/main" id="{89F0D1EC-188B-58FA-889E-051282162D62}"/>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7" name="Freeform 55">
                <a:extLst>
                  <a:ext uri="{FF2B5EF4-FFF2-40B4-BE49-F238E27FC236}">
                    <a16:creationId xmlns:a16="http://schemas.microsoft.com/office/drawing/2014/main" id="{D3387BC2-FB80-BC0B-9B6F-A041CEBE917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8" name="Freeform 56">
                <a:extLst>
                  <a:ext uri="{FF2B5EF4-FFF2-40B4-BE49-F238E27FC236}">
                    <a16:creationId xmlns:a16="http://schemas.microsoft.com/office/drawing/2014/main" id="{C0566524-72C9-EC25-07DC-4134FCDBC5B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50513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401868" y="1431822"/>
            <a:ext cx="4732107" cy="5026945"/>
          </a:xfrm>
        </p:spPr>
        <p:txBody>
          <a:bodyPr/>
          <a:lstStyle/>
          <a:p>
            <a:pPr marL="0" indent="0"/>
            <a:r>
              <a:rPr lang="en-US" dirty="0">
                <a:ea typeface="Calibri"/>
                <a:cs typeface="Calibri"/>
              </a:rPr>
              <a:t>Moduulissa korostetaan koulutuksen ja tietoisuuden merkitystä ruokajätetoiminnassa ja sitä, miten yksilöitä </a:t>
            </a:r>
            <a:r>
              <a:rPr lang="en-US" dirty="0" err="1">
                <a:ea typeface="Calibri"/>
                <a:cs typeface="Calibri"/>
              </a:rPr>
              <a:t>voidaan</a:t>
            </a:r>
            <a:r>
              <a:rPr lang="en-US" dirty="0">
                <a:ea typeface="Calibri"/>
                <a:cs typeface="Calibri"/>
              </a:rPr>
              <a:t> </a:t>
            </a:r>
            <a:r>
              <a:rPr lang="en-US" dirty="0" err="1">
                <a:ea typeface="Calibri"/>
                <a:cs typeface="Calibri"/>
              </a:rPr>
              <a:t>valmentaa</a:t>
            </a:r>
            <a:r>
              <a:rPr lang="en-US" dirty="0">
                <a:ea typeface="Calibri"/>
                <a:cs typeface="Calibri"/>
              </a:rPr>
              <a:t> ymmärtämään ja käsittelemään </a:t>
            </a:r>
            <a:r>
              <a:rPr lang="en-US" dirty="0" err="1">
                <a:ea typeface="Calibri"/>
                <a:cs typeface="Calibri"/>
              </a:rPr>
              <a:t>monimutkaisia</a:t>
            </a:r>
            <a:r>
              <a:rPr lang="en-US" dirty="0">
                <a:ea typeface="Calibri"/>
                <a:cs typeface="Calibri"/>
              </a:rPr>
              <a:t> </a:t>
            </a:r>
            <a:r>
              <a:rPr lang="en-US" dirty="0" err="1">
                <a:ea typeface="Calibri"/>
                <a:cs typeface="Calibri"/>
              </a:rPr>
              <a:t>ekologisia</a:t>
            </a:r>
            <a:r>
              <a:rPr lang="en-US" dirty="0">
                <a:ea typeface="Calibri"/>
                <a:cs typeface="Calibri"/>
              </a:rPr>
              <a:t>, sosiaalisia ja taloudellisia haasteita, joita maailmamme kohtaa.</a:t>
            </a:r>
            <a:endParaRPr lang="en-US" dirty="0">
              <a:solidFill>
                <a:srgbClr val="086D6E"/>
              </a:solidFill>
              <a:ea typeface="Calibri"/>
              <a:cs typeface="Calibri"/>
            </a:endParaRPr>
          </a:p>
          <a:p>
            <a:pPr marL="0" indent="0"/>
            <a:r>
              <a:rPr lang="en-US" dirty="0">
                <a:ea typeface="Calibri"/>
                <a:cs typeface="Calibri"/>
              </a:rPr>
              <a:t>Visuaalisesti houkuttelevan sisällön, interaktiivisen materiaalin ja </a:t>
            </a:r>
            <a:r>
              <a:rPr lang="en-US" dirty="0" err="1">
                <a:ea typeface="Calibri"/>
                <a:cs typeface="Calibri"/>
              </a:rPr>
              <a:t>itsearviointityökalujen</a:t>
            </a:r>
            <a:r>
              <a:rPr lang="en-US" dirty="0">
                <a:ea typeface="Calibri"/>
                <a:cs typeface="Calibri"/>
              </a:rPr>
              <a:t> avulla tämä moduuli tarjoaa mielenkiintoisia ja arvokkaita oppimistuloksia. </a:t>
            </a:r>
            <a:endParaRPr lang="en-US" dirty="0"/>
          </a:p>
        </p:txBody>
      </p:sp>
      <p:sp>
        <p:nvSpPr>
          <p:cNvPr id="12" name="Rectangle 11">
            <a:extLst>
              <a:ext uri="{FF2B5EF4-FFF2-40B4-BE49-F238E27FC236}">
                <a16:creationId xmlns:a16="http://schemas.microsoft.com/office/drawing/2014/main" id="{FD1AE6A7-36AA-0C4F-0261-5C67EE120960}"/>
              </a:ext>
            </a:extLst>
          </p:cNvPr>
          <p:cNvSpPr/>
          <p:nvPr/>
        </p:nvSpPr>
        <p:spPr>
          <a:xfrm>
            <a:off x="316143" y="586689"/>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29" b="0" i="0" u="none" strike="noStrike" kern="1200" cap="none" spc="0" normalizeH="0" baseline="0" noProof="0" dirty="0">
              <a:ln>
                <a:noFill/>
              </a:ln>
              <a:solidFill>
                <a:srgbClr val="FFFFFF"/>
              </a:solidFill>
              <a:effectLst/>
              <a:uLnTx/>
              <a:uFillTx/>
              <a:latin typeface="Montserrat" panose="00000500000000000000" pitchFamily="50" charset="0"/>
              <a:ea typeface="+mn-ea"/>
              <a:cs typeface="+mn-cs"/>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638987"/>
            <a:ext cx="257769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srgbClr val="60BA47"/>
                </a:solidFill>
                <a:effectLst/>
                <a:uLnTx/>
                <a:uFillTx/>
                <a:latin typeface="Calibri" panose="020F0502020204030204" pitchFamily="34" charset="0"/>
                <a:ea typeface="+mn-ea"/>
                <a:cs typeface="Calibri" panose="020F0502020204030204" pitchFamily="34" charset="0"/>
              </a:rPr>
              <a:t>SISÄLTÖ</a:t>
            </a:r>
          </a:p>
        </p:txBody>
      </p:sp>
      <p:sp>
        <p:nvSpPr>
          <p:cNvPr id="40" name="Text Placeholder 16">
            <a:extLst>
              <a:ext uri="{FF2B5EF4-FFF2-40B4-BE49-F238E27FC236}">
                <a16:creationId xmlns:a16="http://schemas.microsoft.com/office/drawing/2014/main" id="{720A7EE6-FB5A-085E-C7CC-B722E87E1DB9}"/>
              </a:ext>
            </a:extLst>
          </p:cNvPr>
          <p:cNvSpPr>
            <a:spLocks noGrp="1"/>
          </p:cNvSpPr>
          <p:nvPr>
            <p:ph type="body" sz="quarter" idx="15"/>
          </p:nvPr>
        </p:nvSpPr>
        <p:spPr>
          <a:xfrm>
            <a:off x="5294736" y="1158252"/>
            <a:ext cx="700387" cy="566443"/>
          </a:xfrm>
        </p:spPr>
        <p:txBody>
          <a:bodyPr/>
          <a:lstStyle/>
          <a:p>
            <a:r>
              <a:rPr lang="en-GB" noProof="0" dirty="0"/>
              <a:t>01</a:t>
            </a:r>
          </a:p>
        </p:txBody>
      </p:sp>
      <p:sp>
        <p:nvSpPr>
          <p:cNvPr id="41" name="Text Placeholder 14">
            <a:extLst>
              <a:ext uri="{FF2B5EF4-FFF2-40B4-BE49-F238E27FC236}">
                <a16:creationId xmlns:a16="http://schemas.microsoft.com/office/drawing/2014/main" id="{509C6D2A-CAC7-AA5D-606B-9C39EC675ADC}"/>
              </a:ext>
            </a:extLst>
          </p:cNvPr>
          <p:cNvSpPr>
            <a:spLocks noGrp="1"/>
          </p:cNvSpPr>
          <p:nvPr>
            <p:ph type="body" sz="quarter" idx="14"/>
          </p:nvPr>
        </p:nvSpPr>
        <p:spPr>
          <a:xfrm>
            <a:off x="6015992" y="1158252"/>
            <a:ext cx="6061968" cy="566444"/>
          </a:xfrm>
          <a:prstGeom prst="rect">
            <a:avLst/>
          </a:prstGeom>
        </p:spPr>
        <p:txBody>
          <a:bodyPr/>
          <a:lstStyle/>
          <a:p>
            <a:r>
              <a:rPr lang="en-IE" dirty="0">
                <a:ea typeface="+mn-lt"/>
                <a:cs typeface="+mn-lt"/>
              </a:rPr>
              <a:t>Johdatus koulutukseen ja tietoisuuteen liike-elämässä</a:t>
            </a:r>
          </a:p>
        </p:txBody>
      </p:sp>
      <p:sp>
        <p:nvSpPr>
          <p:cNvPr id="42" name="Text Placeholder 26">
            <a:extLst>
              <a:ext uri="{FF2B5EF4-FFF2-40B4-BE49-F238E27FC236}">
                <a16:creationId xmlns:a16="http://schemas.microsoft.com/office/drawing/2014/main" id="{C5EAA95F-A3C3-838D-FD45-C0EF2E42598D}"/>
              </a:ext>
            </a:extLst>
          </p:cNvPr>
          <p:cNvSpPr>
            <a:spLocks noGrp="1"/>
          </p:cNvSpPr>
          <p:nvPr>
            <p:ph type="body" sz="quarter" idx="29"/>
          </p:nvPr>
        </p:nvSpPr>
        <p:spPr>
          <a:xfrm>
            <a:off x="5294736" y="1977724"/>
            <a:ext cx="700387" cy="566443"/>
          </a:xfrm>
        </p:spPr>
        <p:txBody>
          <a:bodyPr/>
          <a:lstStyle/>
          <a:p>
            <a:r>
              <a:rPr lang="en-GB" noProof="0" dirty="0"/>
              <a:t>02</a:t>
            </a:r>
          </a:p>
        </p:txBody>
      </p:sp>
      <p:sp>
        <p:nvSpPr>
          <p:cNvPr id="43" name="Text Placeholder 20">
            <a:extLst>
              <a:ext uri="{FF2B5EF4-FFF2-40B4-BE49-F238E27FC236}">
                <a16:creationId xmlns:a16="http://schemas.microsoft.com/office/drawing/2014/main" id="{2DF269F5-7BE8-569B-931D-9E069DCAA8A9}"/>
              </a:ext>
            </a:extLst>
          </p:cNvPr>
          <p:cNvSpPr>
            <a:spLocks noGrp="1"/>
          </p:cNvSpPr>
          <p:nvPr>
            <p:ph type="body" sz="quarter" idx="30"/>
          </p:nvPr>
        </p:nvSpPr>
        <p:spPr>
          <a:xfrm>
            <a:off x="6015991" y="1977725"/>
            <a:ext cx="5937884" cy="566444"/>
          </a:xfrm>
          <a:prstGeom prst="rect">
            <a:avLst/>
          </a:prstGeom>
        </p:spPr>
        <p:txBody>
          <a:bodyPr/>
          <a:lstStyle/>
          <a:p>
            <a:r>
              <a:rPr lang="en-IE" dirty="0">
                <a:ea typeface="+mn-lt"/>
                <a:cs typeface="+mn-lt"/>
              </a:rPr>
              <a:t>Työntekijöiden koulutus- ja kehitysohjelmat </a:t>
            </a:r>
            <a:endParaRPr lang="en-US" dirty="0"/>
          </a:p>
        </p:txBody>
      </p:sp>
      <p:sp>
        <p:nvSpPr>
          <p:cNvPr id="44" name="Text Placeholder 27">
            <a:extLst>
              <a:ext uri="{FF2B5EF4-FFF2-40B4-BE49-F238E27FC236}">
                <a16:creationId xmlns:a16="http://schemas.microsoft.com/office/drawing/2014/main" id="{792C00D7-CABA-4565-39B2-E274CD72F3E0}"/>
              </a:ext>
            </a:extLst>
          </p:cNvPr>
          <p:cNvSpPr>
            <a:spLocks noGrp="1"/>
          </p:cNvSpPr>
          <p:nvPr>
            <p:ph type="body" sz="quarter" idx="31"/>
          </p:nvPr>
        </p:nvSpPr>
        <p:spPr>
          <a:xfrm>
            <a:off x="5294736" y="2796692"/>
            <a:ext cx="700387" cy="566443"/>
          </a:xfrm>
        </p:spPr>
        <p:txBody>
          <a:bodyPr/>
          <a:lstStyle/>
          <a:p>
            <a:r>
              <a:rPr lang="en-GB" noProof="0" dirty="0"/>
              <a:t>03</a:t>
            </a:r>
          </a:p>
        </p:txBody>
      </p:sp>
      <p:sp>
        <p:nvSpPr>
          <p:cNvPr id="45" name="Text Placeholder 22">
            <a:extLst>
              <a:ext uri="{FF2B5EF4-FFF2-40B4-BE49-F238E27FC236}">
                <a16:creationId xmlns:a16="http://schemas.microsoft.com/office/drawing/2014/main" id="{F4B7CA59-5787-5107-4D05-BC0358963AE8}"/>
              </a:ext>
            </a:extLst>
          </p:cNvPr>
          <p:cNvSpPr>
            <a:spLocks noGrp="1"/>
          </p:cNvSpPr>
          <p:nvPr>
            <p:ph type="body" sz="quarter" idx="32"/>
          </p:nvPr>
        </p:nvSpPr>
        <p:spPr>
          <a:xfrm>
            <a:off x="6015992" y="2796692"/>
            <a:ext cx="5871208" cy="566444"/>
          </a:xfrm>
          <a:prstGeom prst="rect">
            <a:avLst/>
          </a:prstGeom>
        </p:spPr>
        <p:txBody>
          <a:bodyPr/>
          <a:lstStyle/>
          <a:p>
            <a:r>
              <a:rPr lang="en-IE" dirty="0">
                <a:cs typeface="Calibri"/>
              </a:rPr>
              <a:t>Sukupolvien välinen oppiminen ja käyttäytymisen muutos</a:t>
            </a:r>
          </a:p>
        </p:txBody>
      </p:sp>
      <p:sp>
        <p:nvSpPr>
          <p:cNvPr id="46" name="Text Placeholder 28">
            <a:extLst>
              <a:ext uri="{FF2B5EF4-FFF2-40B4-BE49-F238E27FC236}">
                <a16:creationId xmlns:a16="http://schemas.microsoft.com/office/drawing/2014/main" id="{3D4BF14F-679D-D941-1001-4BA609DF3EA0}"/>
              </a:ext>
            </a:extLst>
          </p:cNvPr>
          <p:cNvSpPr>
            <a:spLocks noGrp="1"/>
          </p:cNvSpPr>
          <p:nvPr>
            <p:ph type="body" sz="quarter" idx="33"/>
          </p:nvPr>
        </p:nvSpPr>
        <p:spPr>
          <a:xfrm>
            <a:off x="5294736" y="3614649"/>
            <a:ext cx="700387" cy="566443"/>
          </a:xfrm>
        </p:spPr>
        <p:txBody>
          <a:bodyPr/>
          <a:lstStyle/>
          <a:p>
            <a:r>
              <a:rPr lang="en-GB" noProof="0" dirty="0"/>
              <a:t>04</a:t>
            </a:r>
          </a:p>
        </p:txBody>
      </p:sp>
      <p:sp>
        <p:nvSpPr>
          <p:cNvPr id="47" name="Text Placeholder 24">
            <a:extLst>
              <a:ext uri="{FF2B5EF4-FFF2-40B4-BE49-F238E27FC236}">
                <a16:creationId xmlns:a16="http://schemas.microsoft.com/office/drawing/2014/main" id="{05675818-DBFD-535E-FFEF-48419AB69197}"/>
              </a:ext>
            </a:extLst>
          </p:cNvPr>
          <p:cNvSpPr>
            <a:spLocks noGrp="1"/>
          </p:cNvSpPr>
          <p:nvPr>
            <p:ph type="body" sz="quarter" idx="34"/>
          </p:nvPr>
        </p:nvSpPr>
        <p:spPr>
          <a:xfrm>
            <a:off x="6015992" y="3614649"/>
            <a:ext cx="4541325" cy="566444"/>
          </a:xfrm>
          <a:prstGeom prst="rect">
            <a:avLst/>
          </a:prstGeom>
        </p:spPr>
        <p:txBody>
          <a:bodyPr/>
          <a:lstStyle/>
          <a:p>
            <a:r>
              <a:rPr lang="en-IE" dirty="0" err="1">
                <a:cs typeface="Calibri"/>
              </a:rPr>
              <a:t>Menetelmät</a:t>
            </a:r>
            <a:r>
              <a:rPr lang="en-IE" dirty="0">
                <a:cs typeface="Calibri"/>
              </a:rPr>
              <a:t> </a:t>
            </a:r>
            <a:r>
              <a:rPr lang="en-IE" dirty="0" err="1">
                <a:cs typeface="Calibri"/>
              </a:rPr>
              <a:t>ja</a:t>
            </a:r>
            <a:r>
              <a:rPr lang="en-IE" dirty="0">
                <a:cs typeface="Calibri"/>
              </a:rPr>
              <a:t> </a:t>
            </a:r>
            <a:r>
              <a:rPr lang="en-IE" dirty="0" err="1">
                <a:cs typeface="Calibri"/>
              </a:rPr>
              <a:t>oppimisen</a:t>
            </a:r>
            <a:r>
              <a:rPr lang="en-IE" dirty="0">
                <a:cs typeface="Calibri"/>
              </a:rPr>
              <a:t> </a:t>
            </a:r>
            <a:r>
              <a:rPr lang="en-IE" dirty="0" err="1">
                <a:cs typeface="Calibri"/>
              </a:rPr>
              <a:t>vaiheet</a:t>
            </a:r>
            <a:endParaRPr lang="en-IE" dirty="0">
              <a:cs typeface="Calibri"/>
            </a:endParaRPr>
          </a:p>
        </p:txBody>
      </p:sp>
      <p:grpSp>
        <p:nvGrpSpPr>
          <p:cNvPr id="50" name="Group 49">
            <a:extLst>
              <a:ext uri="{FF2B5EF4-FFF2-40B4-BE49-F238E27FC236}">
                <a16:creationId xmlns:a16="http://schemas.microsoft.com/office/drawing/2014/main" id="{86BC6311-8C4F-EE92-119D-383DB0576826}"/>
              </a:ext>
            </a:extLst>
          </p:cNvPr>
          <p:cNvGrpSpPr/>
          <p:nvPr/>
        </p:nvGrpSpPr>
        <p:grpSpPr>
          <a:xfrm>
            <a:off x="5294735" y="1836413"/>
            <a:ext cx="6411283" cy="2469219"/>
            <a:chOff x="2156220" y="3404184"/>
            <a:chExt cx="8902925" cy="2469219"/>
          </a:xfrm>
        </p:grpSpPr>
        <p:cxnSp>
          <p:nvCxnSpPr>
            <p:cNvPr id="51" name="Straight Connector 50">
              <a:extLst>
                <a:ext uri="{FF2B5EF4-FFF2-40B4-BE49-F238E27FC236}">
                  <a16:creationId xmlns:a16="http://schemas.microsoft.com/office/drawing/2014/main" id="{E6E5A664-5E93-0DEF-FA10-275FCEDE0AC8}"/>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FDA9AF7-0563-4024-B8AF-5017FD694ADB}"/>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63E2BE1-1301-8350-AAE1-E8FCD6F17112}"/>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1EFB4CB-2443-8CC8-D5ED-D5177F24CF06}"/>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96587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6F4467-013A-240C-12A2-F52107BCD772}"/>
              </a:ext>
            </a:extLst>
          </p:cNvPr>
          <p:cNvSpPr>
            <a:spLocks noGrp="1"/>
          </p:cNvSpPr>
          <p:nvPr>
            <p:ph type="body" sz="quarter" idx="18"/>
          </p:nvPr>
        </p:nvSpPr>
        <p:spPr>
          <a:xfrm>
            <a:off x="315542" y="1454003"/>
            <a:ext cx="6480714" cy="3666574"/>
          </a:xfrm>
        </p:spPr>
        <p:txBody>
          <a:bodyPr/>
          <a:lstStyle/>
          <a:p>
            <a:pPr marL="0" indent="0">
              <a:buNone/>
            </a:pPr>
            <a:r>
              <a:rPr lang="en-US" sz="2200" dirty="0"/>
              <a:t>Tietoisuuden luominen on </a:t>
            </a:r>
            <a:r>
              <a:rPr lang="en-US" sz="2200" dirty="0" err="1"/>
              <a:t>merkityksellistä</a:t>
            </a:r>
            <a:r>
              <a:rPr lang="en-US" sz="2200" dirty="0"/>
              <a:t> vain silloin, kun se johtaa toimintaan. On ratkaisevan tärkeää keskittyä </a:t>
            </a:r>
            <a:r>
              <a:rPr lang="en-US" sz="2200" b="1" dirty="0">
                <a:solidFill>
                  <a:srgbClr val="F1983D"/>
                </a:solidFill>
              </a:rPr>
              <a:t>sellaisen </a:t>
            </a:r>
            <a:r>
              <a:rPr lang="en-US" sz="2200" b="1" dirty="0" err="1">
                <a:solidFill>
                  <a:srgbClr val="F1983D"/>
                </a:solidFill>
              </a:rPr>
              <a:t>työpaikkakulttuurin</a:t>
            </a:r>
            <a:r>
              <a:rPr lang="en-US" sz="2200" b="1" dirty="0">
                <a:solidFill>
                  <a:srgbClr val="F1983D"/>
                </a:solidFill>
              </a:rPr>
              <a:t> </a:t>
            </a:r>
            <a:r>
              <a:rPr lang="en-US" sz="2200" b="1" dirty="0" err="1">
                <a:solidFill>
                  <a:srgbClr val="F1983D"/>
                </a:solidFill>
              </a:rPr>
              <a:t>edistämiseen</a:t>
            </a:r>
            <a:r>
              <a:rPr lang="en-US" sz="2200" dirty="0"/>
              <a:t>, jossa jokainen tiimin jäsen ymmärtää oman roolinsa jätteen synnyn ehkäisemisessä. Siihen kuuluu mm:</a:t>
            </a:r>
          </a:p>
          <a:p>
            <a:pPr marL="342900" indent="-342900">
              <a:buFont typeface="Arial" panose="020B0604020202020204" pitchFamily="34" charset="0"/>
              <a:buChar char="•"/>
            </a:pPr>
            <a:r>
              <a:rPr lang="en-US" sz="2200" b="1" dirty="0">
                <a:solidFill>
                  <a:srgbClr val="60BA47"/>
                </a:solidFill>
              </a:rPr>
              <a:t>Viestintästrategiat</a:t>
            </a:r>
            <a:r>
              <a:rPr lang="en-US" sz="2200" dirty="0"/>
              <a:t>, kuten opasteet, työvuorotiedotukset ja tarinankerronta, jotta ruokahävikki pysyy esillä.</a:t>
            </a:r>
          </a:p>
          <a:p>
            <a:pPr marL="342900" indent="-342900">
              <a:buFont typeface="Arial" panose="020B0604020202020204" pitchFamily="34" charset="0"/>
              <a:buChar char="•"/>
            </a:pPr>
            <a:r>
              <a:rPr lang="en-US" sz="2200" b="1" dirty="0">
                <a:solidFill>
                  <a:srgbClr val="60BA47"/>
                </a:solidFill>
              </a:rPr>
              <a:t>Kannustetaan vastuunottoa </a:t>
            </a:r>
            <a:r>
              <a:rPr lang="en-US" sz="2200" dirty="0"/>
              <a:t>jätteen vähentämistehtävistä tiimin mestareiden tai nimettyjen roolien avulla.</a:t>
            </a:r>
          </a:p>
          <a:p>
            <a:pPr marL="342900" indent="-342900">
              <a:buFont typeface="Arial" panose="020B0604020202020204" pitchFamily="34" charset="0"/>
              <a:buChar char="•"/>
            </a:pPr>
            <a:r>
              <a:rPr lang="en-US" sz="2200" b="1" dirty="0">
                <a:solidFill>
                  <a:srgbClr val="60BA47"/>
                </a:solidFill>
              </a:rPr>
              <a:t>Tunnustus ja motivaatio</a:t>
            </a:r>
            <a:r>
              <a:rPr lang="en-US" sz="2200" dirty="0"/>
              <a:t>, mukaan lukien pienet palkinnot tai kiitokset kestävistä ideoista ja aloitteista.</a:t>
            </a:r>
          </a:p>
          <a:p>
            <a:pPr marL="0" indent="0"/>
            <a:endParaRPr lang="en-IE" dirty="0"/>
          </a:p>
        </p:txBody>
      </p:sp>
      <p:sp>
        <p:nvSpPr>
          <p:cNvPr id="3" name="Text Placeholder 2">
            <a:extLst>
              <a:ext uri="{FF2B5EF4-FFF2-40B4-BE49-F238E27FC236}">
                <a16:creationId xmlns:a16="http://schemas.microsoft.com/office/drawing/2014/main" id="{58474C6A-08BA-41B2-7A70-707060210EA1}"/>
              </a:ext>
            </a:extLst>
          </p:cNvPr>
          <p:cNvSpPr>
            <a:spLocks noGrp="1"/>
          </p:cNvSpPr>
          <p:nvPr>
            <p:ph type="body" sz="quarter" idx="16"/>
          </p:nvPr>
        </p:nvSpPr>
        <p:spPr>
          <a:xfrm>
            <a:off x="315542" y="235748"/>
            <a:ext cx="5780458" cy="992652"/>
          </a:xfrm>
        </p:spPr>
        <p:txBody>
          <a:bodyPr/>
          <a:lstStyle/>
          <a:p>
            <a:r>
              <a:rPr lang="en-US" dirty="0"/>
              <a:t>Henkilöstön </a:t>
            </a:r>
            <a:r>
              <a:rPr lang="en-US" dirty="0" err="1"/>
              <a:t>sitouttaminen</a:t>
            </a:r>
            <a:r>
              <a:rPr lang="en-US" dirty="0"/>
              <a:t> </a:t>
            </a:r>
            <a:r>
              <a:rPr lang="en-US" dirty="0" err="1"/>
              <a:t>jätetietoisuuteen</a:t>
            </a:r>
            <a:endParaRPr lang="en-US" dirty="0"/>
          </a:p>
          <a:p>
            <a:endParaRPr lang="en-IE" dirty="0"/>
          </a:p>
        </p:txBody>
      </p:sp>
      <p:pic>
        <p:nvPicPr>
          <p:cNvPr id="6" name="Picture Placeholder 5" descr="Woman in a factory with a tablet">
            <a:extLst>
              <a:ext uri="{FF2B5EF4-FFF2-40B4-BE49-F238E27FC236}">
                <a16:creationId xmlns:a16="http://schemas.microsoft.com/office/drawing/2014/main" id="{DD0EA0E8-B831-1577-D59D-474B6E72C048}"/>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xfrm>
            <a:off x="7135906" y="0"/>
            <a:ext cx="4308836" cy="6858000"/>
          </a:xfrm>
        </p:spPr>
      </p:pic>
    </p:spTree>
    <p:extLst>
      <p:ext uri="{BB962C8B-B14F-4D97-AF65-F5344CB8AC3E}">
        <p14:creationId xmlns:p14="http://schemas.microsoft.com/office/powerpoint/2010/main" val="758395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3A5769-C292-7729-8112-C65D0C22686C}"/>
              </a:ext>
            </a:extLst>
          </p:cNvPr>
          <p:cNvSpPr>
            <a:spLocks noGrp="1"/>
          </p:cNvSpPr>
          <p:nvPr>
            <p:ph type="body" sz="quarter" idx="18"/>
          </p:nvPr>
        </p:nvSpPr>
        <p:spPr>
          <a:xfrm>
            <a:off x="415824" y="1516644"/>
            <a:ext cx="6472871" cy="3666574"/>
          </a:xfrm>
        </p:spPr>
        <p:txBody>
          <a:bodyPr/>
          <a:lstStyle/>
          <a:p>
            <a:pPr marL="0" indent="0">
              <a:spcBef>
                <a:spcPts val="600"/>
              </a:spcBef>
              <a:buNone/>
            </a:pPr>
            <a:r>
              <a:rPr lang="en-US" sz="2200" dirty="0"/>
              <a:t>On myös erittäin tärkeää kannustaa työntekijöitä </a:t>
            </a:r>
            <a:r>
              <a:rPr lang="en-US" sz="2200" b="1" dirty="0">
                <a:solidFill>
                  <a:srgbClr val="F1983D"/>
                </a:solidFill>
              </a:rPr>
              <a:t>muokkaamaan uudelleen sitä, miten he ajattelevat resursseja </a:t>
            </a:r>
            <a:r>
              <a:rPr lang="en-US" sz="2200" dirty="0"/>
              <a:t>ja valintoja </a:t>
            </a:r>
            <a:r>
              <a:rPr lang="en-US" sz="2200" dirty="0" err="1"/>
              <a:t>työpaikalla</a:t>
            </a:r>
            <a:r>
              <a:rPr lang="en-US" sz="2200" dirty="0"/>
              <a:t>:</a:t>
            </a:r>
          </a:p>
          <a:p>
            <a:pPr>
              <a:spcBef>
                <a:spcPts val="600"/>
              </a:spcBef>
              <a:buFont typeface="Arial" panose="020B0604020202020204" pitchFamily="34" charset="0"/>
              <a:buChar char="•"/>
            </a:pPr>
            <a:r>
              <a:rPr lang="en-US" sz="2200" b="1" dirty="0">
                <a:solidFill>
                  <a:srgbClr val="60BA47"/>
                </a:solidFill>
              </a:rPr>
              <a:t>Elinkaariajattelun </a:t>
            </a:r>
            <a:r>
              <a:rPr lang="en-US" sz="2200" dirty="0"/>
              <a:t>soveltaminen ainesosia, toimittajia tai laitteita valittaessa.</a:t>
            </a:r>
          </a:p>
          <a:p>
            <a:pPr>
              <a:spcBef>
                <a:spcPts val="600"/>
              </a:spcBef>
              <a:buFont typeface="Arial" panose="020B0604020202020204" pitchFamily="34" charset="0"/>
              <a:buChar char="•"/>
            </a:pPr>
            <a:r>
              <a:rPr lang="en-US" sz="2200" dirty="0"/>
              <a:t>Harkitaan </a:t>
            </a:r>
            <a:r>
              <a:rPr lang="en-US" sz="2200" b="1" dirty="0">
                <a:solidFill>
                  <a:srgbClr val="60BA47"/>
                </a:solidFill>
              </a:rPr>
              <a:t>uudelleenkäyttö-, vähentämis- tai </a:t>
            </a:r>
            <a:r>
              <a:rPr lang="en-US" sz="2200" dirty="0"/>
              <a:t>uudelleenkäyttövaihtoehtoja ennen hävittämistä.</a:t>
            </a:r>
          </a:p>
          <a:p>
            <a:pPr>
              <a:spcBef>
                <a:spcPts val="600"/>
              </a:spcBef>
              <a:buFont typeface="Arial" panose="020B0604020202020204" pitchFamily="34" charset="0"/>
              <a:buChar char="•"/>
            </a:pPr>
            <a:r>
              <a:rPr lang="en-US" sz="2200" dirty="0"/>
              <a:t>Ymmärtää, miten heidän yksittäiset päätöksensä voivat </a:t>
            </a:r>
            <a:r>
              <a:rPr lang="en-US" sz="2200" b="1" dirty="0">
                <a:solidFill>
                  <a:srgbClr val="60BA47"/>
                </a:solidFill>
              </a:rPr>
              <a:t>tukea kiertojärjestelmiä - </a:t>
            </a:r>
            <a:r>
              <a:rPr lang="en-US" sz="2200" dirty="0"/>
              <a:t>kertakäyttöpakkausten vähentämisestä paikallisten, kausiluonteisten tuotteiden </a:t>
            </a:r>
            <a:r>
              <a:rPr lang="en-US" sz="2200" dirty="0" err="1"/>
              <a:t>suosimiseen</a:t>
            </a:r>
            <a:r>
              <a:rPr lang="en-US" sz="2200" dirty="0"/>
              <a:t>.</a:t>
            </a:r>
          </a:p>
          <a:p>
            <a:pPr>
              <a:spcBef>
                <a:spcPts val="600"/>
              </a:spcBef>
              <a:buFont typeface="Arial" panose="020B0604020202020204" pitchFamily="34" charset="0"/>
              <a:buChar char="•"/>
            </a:pPr>
            <a:r>
              <a:rPr lang="en-US" sz="2200" dirty="0"/>
              <a:t>Edistetään </a:t>
            </a:r>
            <a:r>
              <a:rPr lang="en-US" sz="2200" b="1" dirty="0">
                <a:solidFill>
                  <a:srgbClr val="60BA47"/>
                </a:solidFill>
              </a:rPr>
              <a:t>osastojen välistä yhteistyötä </a:t>
            </a:r>
            <a:r>
              <a:rPr lang="en-US" sz="2200" dirty="0"/>
              <a:t>silmukoiden sulkemiseksi, esim. keittiö- ja kompostointiryhmien yhteistyö.</a:t>
            </a:r>
          </a:p>
          <a:p>
            <a:endParaRPr lang="en-IE" dirty="0"/>
          </a:p>
        </p:txBody>
      </p:sp>
      <p:sp>
        <p:nvSpPr>
          <p:cNvPr id="3" name="Text Placeholder 2">
            <a:extLst>
              <a:ext uri="{FF2B5EF4-FFF2-40B4-BE49-F238E27FC236}">
                <a16:creationId xmlns:a16="http://schemas.microsoft.com/office/drawing/2014/main" id="{0F1877AE-468A-CD25-6154-6462429E586F}"/>
              </a:ext>
            </a:extLst>
          </p:cNvPr>
          <p:cNvSpPr>
            <a:spLocks noGrp="1"/>
          </p:cNvSpPr>
          <p:nvPr>
            <p:ph type="body" sz="quarter" idx="16"/>
          </p:nvPr>
        </p:nvSpPr>
        <p:spPr>
          <a:xfrm>
            <a:off x="352632" y="218632"/>
            <a:ext cx="5918739" cy="992652"/>
          </a:xfrm>
        </p:spPr>
        <p:txBody>
          <a:bodyPr/>
          <a:lstStyle/>
          <a:p>
            <a:r>
              <a:rPr lang="en-US" dirty="0"/>
              <a:t>Kiertoajattelu jokapäiväisissä päätöksissä</a:t>
            </a:r>
            <a:endParaRPr lang="en-IE" dirty="0"/>
          </a:p>
        </p:txBody>
      </p:sp>
      <p:pic>
        <p:nvPicPr>
          <p:cNvPr id="12" name="Picture Placeholder 11" descr="Woman wearing glasses">
            <a:extLst>
              <a:ext uri="{FF2B5EF4-FFF2-40B4-BE49-F238E27FC236}">
                <a16:creationId xmlns:a16="http://schemas.microsoft.com/office/drawing/2014/main" id="{5A8D2279-A2C5-42E6-DE1A-D09555FDD8E9}"/>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xfrm>
            <a:off x="7135906" y="0"/>
            <a:ext cx="4308836" cy="6858000"/>
          </a:xfrm>
        </p:spPr>
      </p:pic>
      <p:pic>
        <p:nvPicPr>
          <p:cNvPr id="14" name="Graphic 13" descr="Thought bubble with solid fill">
            <a:extLst>
              <a:ext uri="{FF2B5EF4-FFF2-40B4-BE49-F238E27FC236}">
                <a16:creationId xmlns:a16="http://schemas.microsoft.com/office/drawing/2014/main" id="{67C95C9A-4984-7C5E-5F46-8654813393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1523" y="-390640"/>
            <a:ext cx="3997695" cy="4118248"/>
          </a:xfrm>
          <a:prstGeom prst="rect">
            <a:avLst/>
          </a:prstGeom>
        </p:spPr>
      </p:pic>
      <p:pic>
        <p:nvPicPr>
          <p:cNvPr id="16" name="Graphic 15" descr="Arrow circle with solid fill">
            <a:extLst>
              <a:ext uri="{FF2B5EF4-FFF2-40B4-BE49-F238E27FC236}">
                <a16:creationId xmlns:a16="http://schemas.microsoft.com/office/drawing/2014/main" id="{0C2502C6-94C7-11B6-6327-382ECB3087D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90324" y="392134"/>
            <a:ext cx="1638300" cy="1638300"/>
          </a:xfrm>
          <a:prstGeom prst="rect">
            <a:avLst/>
          </a:prstGeom>
        </p:spPr>
      </p:pic>
    </p:spTree>
    <p:extLst>
      <p:ext uri="{BB962C8B-B14F-4D97-AF65-F5344CB8AC3E}">
        <p14:creationId xmlns:p14="http://schemas.microsoft.com/office/powerpoint/2010/main" val="2377039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8BEF09-6D69-AF86-100D-895A1F43C839}"/>
              </a:ext>
            </a:extLst>
          </p:cNvPr>
          <p:cNvSpPr>
            <a:spLocks noGrp="1"/>
          </p:cNvSpPr>
          <p:nvPr>
            <p:ph type="body" sz="quarter" idx="18"/>
          </p:nvPr>
        </p:nvSpPr>
        <p:spPr>
          <a:xfrm>
            <a:off x="278897" y="1213908"/>
            <a:ext cx="6434771" cy="4430183"/>
          </a:xfrm>
        </p:spPr>
        <p:txBody>
          <a:bodyPr/>
          <a:lstStyle/>
          <a:p>
            <a:pPr marL="0" indent="0">
              <a:buNone/>
            </a:pPr>
            <a:r>
              <a:rPr lang="en-US" sz="2200" dirty="0" err="1"/>
              <a:t>Pitkän</a:t>
            </a:r>
            <a:r>
              <a:rPr lang="en-US" sz="2200" dirty="0"/>
              <a:t> </a:t>
            </a:r>
            <a:r>
              <a:rPr lang="en-US" sz="2200" dirty="0" err="1"/>
              <a:t>aikavälin</a:t>
            </a:r>
            <a:r>
              <a:rPr lang="en-US" sz="2200" dirty="0"/>
              <a:t> </a:t>
            </a:r>
            <a:r>
              <a:rPr lang="en-US" sz="2200" dirty="0" err="1"/>
              <a:t>vaikutusten</a:t>
            </a:r>
            <a:r>
              <a:rPr lang="en-US" sz="2200" dirty="0"/>
              <a:t> </a:t>
            </a:r>
            <a:r>
              <a:rPr lang="en-US" sz="2200" dirty="0" err="1"/>
              <a:t>varmistamiseksi</a:t>
            </a:r>
            <a:r>
              <a:rPr lang="en-US" sz="2200" dirty="0"/>
              <a:t> </a:t>
            </a:r>
            <a:r>
              <a:rPr lang="en-US" sz="2200" dirty="0" err="1"/>
              <a:t>koulutuksen</a:t>
            </a:r>
            <a:r>
              <a:rPr lang="en-US" sz="2200" dirty="0"/>
              <a:t> </a:t>
            </a:r>
            <a:r>
              <a:rPr lang="en-US" sz="2200" dirty="0" err="1"/>
              <a:t>olisi</a:t>
            </a:r>
            <a:r>
              <a:rPr lang="en-US" sz="2200" dirty="0"/>
              <a:t> </a:t>
            </a:r>
            <a:r>
              <a:rPr lang="en-US" sz="2200" dirty="0" err="1"/>
              <a:t>oltava</a:t>
            </a:r>
            <a:r>
              <a:rPr lang="en-US" sz="2200" dirty="0"/>
              <a:t> </a:t>
            </a:r>
            <a:r>
              <a:rPr lang="en-US" sz="2200" b="1" dirty="0" err="1">
                <a:solidFill>
                  <a:srgbClr val="F1983D"/>
                </a:solidFill>
              </a:rPr>
              <a:t>helposti</a:t>
            </a:r>
            <a:r>
              <a:rPr lang="en-US" sz="2200" b="1" dirty="0">
                <a:solidFill>
                  <a:srgbClr val="F1983D"/>
                </a:solidFill>
              </a:rPr>
              <a:t> </a:t>
            </a:r>
            <a:r>
              <a:rPr lang="en-US" sz="2200" b="1" dirty="0" err="1">
                <a:solidFill>
                  <a:srgbClr val="F1983D"/>
                </a:solidFill>
              </a:rPr>
              <a:t>saatavilla</a:t>
            </a:r>
            <a:r>
              <a:rPr lang="en-US" sz="2200" b="1" dirty="0">
                <a:solidFill>
                  <a:srgbClr val="F1983D"/>
                </a:solidFill>
              </a:rPr>
              <a:t>, </a:t>
            </a:r>
            <a:r>
              <a:rPr lang="en-US" sz="2200" b="1" dirty="0" err="1">
                <a:solidFill>
                  <a:srgbClr val="F1983D"/>
                </a:solidFill>
              </a:rPr>
              <a:t>osallistavaa</a:t>
            </a:r>
            <a:r>
              <a:rPr lang="en-US" sz="2200" b="1" dirty="0">
                <a:solidFill>
                  <a:srgbClr val="F1983D"/>
                </a:solidFill>
              </a:rPr>
              <a:t> ja </a:t>
            </a:r>
            <a:r>
              <a:rPr lang="en-US" sz="2200" b="1" dirty="0" err="1">
                <a:solidFill>
                  <a:srgbClr val="F1983D"/>
                </a:solidFill>
              </a:rPr>
              <a:t>jatkuvaa</a:t>
            </a:r>
            <a:r>
              <a:rPr lang="en-US" sz="2200" dirty="0"/>
              <a:t>. </a:t>
            </a:r>
            <a:r>
              <a:rPr lang="en-US" sz="2200" dirty="0" err="1"/>
              <a:t>Aloita</a:t>
            </a:r>
            <a:r>
              <a:rPr lang="en-US" sz="2200" dirty="0"/>
              <a:t> </a:t>
            </a:r>
            <a:r>
              <a:rPr lang="en-US" sz="2200" dirty="0" err="1"/>
              <a:t>suunnittelu</a:t>
            </a:r>
            <a:r>
              <a:rPr lang="en-US" sz="2200" dirty="0"/>
              <a:t> </a:t>
            </a:r>
            <a:r>
              <a:rPr lang="en-US" sz="2200" dirty="0" err="1"/>
              <a:t>siitä</a:t>
            </a:r>
            <a:r>
              <a:rPr lang="en-US" sz="2200" dirty="0"/>
              <a:t>, </a:t>
            </a:r>
            <a:r>
              <a:rPr lang="en-US" sz="2200" dirty="0" err="1"/>
              <a:t>miten</a:t>
            </a:r>
            <a:r>
              <a:rPr lang="en-US" sz="2200" dirty="0"/>
              <a:t> </a:t>
            </a:r>
            <a:r>
              <a:rPr lang="en-US" sz="2200" dirty="0" err="1"/>
              <a:t>oppiminen</a:t>
            </a:r>
            <a:r>
              <a:rPr lang="en-US" sz="2200" dirty="0"/>
              <a:t> </a:t>
            </a:r>
            <a:r>
              <a:rPr lang="en-US" sz="2200" dirty="0" err="1"/>
              <a:t>toteutetaan</a:t>
            </a:r>
            <a:r>
              <a:rPr lang="en-US" sz="2200" dirty="0"/>
              <a:t> ja </a:t>
            </a:r>
            <a:r>
              <a:rPr lang="en-US" sz="2200" dirty="0" err="1"/>
              <a:t>ylläpidetään</a:t>
            </a:r>
            <a:r>
              <a:rPr lang="en-US" sz="2200" dirty="0"/>
              <a:t>:</a:t>
            </a:r>
          </a:p>
          <a:p>
            <a:pPr>
              <a:buFont typeface="Arial" panose="020B0604020202020204" pitchFamily="34" charset="0"/>
              <a:buChar char="•"/>
            </a:pPr>
            <a:r>
              <a:rPr lang="en-US" sz="2200" b="1" dirty="0" err="1">
                <a:solidFill>
                  <a:srgbClr val="60BA47"/>
                </a:solidFill>
              </a:rPr>
              <a:t>Vuorovaikutteisia</a:t>
            </a:r>
            <a:r>
              <a:rPr lang="en-US" sz="2200" b="1" dirty="0">
                <a:solidFill>
                  <a:srgbClr val="60BA47"/>
                </a:solidFill>
              </a:rPr>
              <a:t> </a:t>
            </a:r>
            <a:r>
              <a:rPr lang="en-US" sz="2200" b="1" dirty="0" err="1">
                <a:solidFill>
                  <a:srgbClr val="60BA47"/>
                </a:solidFill>
              </a:rPr>
              <a:t>työpajoja</a:t>
            </a:r>
            <a:r>
              <a:rPr lang="en-US" sz="2200" dirty="0"/>
              <a:t>, </a:t>
            </a:r>
            <a:r>
              <a:rPr lang="en-US" sz="2200" dirty="0" err="1"/>
              <a:t>joihin</a:t>
            </a:r>
            <a:r>
              <a:rPr lang="en-US" sz="2200" dirty="0"/>
              <a:t> </a:t>
            </a:r>
            <a:r>
              <a:rPr lang="en-US" sz="2200" dirty="0" err="1"/>
              <a:t>sisältyy</a:t>
            </a:r>
            <a:r>
              <a:rPr lang="en-US" sz="2200" dirty="0"/>
              <a:t> </a:t>
            </a:r>
            <a:r>
              <a:rPr lang="en-US" sz="2200" dirty="0" err="1"/>
              <a:t>käytännön</a:t>
            </a:r>
            <a:r>
              <a:rPr lang="en-US" sz="2200" dirty="0"/>
              <a:t> </a:t>
            </a:r>
            <a:r>
              <a:rPr lang="en-US" sz="2200" dirty="0" err="1"/>
              <a:t>toimintaa</a:t>
            </a:r>
            <a:r>
              <a:rPr lang="en-US" sz="2200" dirty="0"/>
              <a:t>, </a:t>
            </a:r>
            <a:r>
              <a:rPr lang="en-US" sz="2200" dirty="0" err="1"/>
              <a:t>kuten</a:t>
            </a:r>
            <a:r>
              <a:rPr lang="en-US" sz="2200" dirty="0"/>
              <a:t> </a:t>
            </a:r>
            <a:r>
              <a:rPr lang="en-US" sz="2200" dirty="0" err="1"/>
              <a:t>jätteiden</a:t>
            </a:r>
            <a:r>
              <a:rPr lang="en-US" sz="2200" dirty="0"/>
              <a:t> </a:t>
            </a:r>
            <a:r>
              <a:rPr lang="en-US" sz="2200" dirty="0" err="1"/>
              <a:t>jäljittämistä</a:t>
            </a:r>
            <a:r>
              <a:rPr lang="en-US" sz="2200" dirty="0"/>
              <a:t> ja </a:t>
            </a:r>
            <a:r>
              <a:rPr lang="en-US" sz="2200" dirty="0" err="1"/>
              <a:t>lajittelua</a:t>
            </a:r>
            <a:r>
              <a:rPr lang="en-US" sz="2200" dirty="0"/>
              <a:t>.</a:t>
            </a:r>
          </a:p>
          <a:p>
            <a:pPr>
              <a:buFont typeface="Arial" panose="020B0604020202020204" pitchFamily="34" charset="0"/>
              <a:buChar char="•"/>
            </a:pPr>
            <a:r>
              <a:rPr lang="en-US" sz="2200" b="1" dirty="0" err="1">
                <a:solidFill>
                  <a:srgbClr val="60BA47"/>
                </a:solidFill>
              </a:rPr>
              <a:t>Pelillistäminen</a:t>
            </a:r>
            <a:r>
              <a:rPr lang="en-US" sz="2200" dirty="0"/>
              <a:t>, </a:t>
            </a:r>
            <a:r>
              <a:rPr lang="en-US" sz="2200" dirty="0" err="1"/>
              <a:t>kuten</a:t>
            </a:r>
            <a:r>
              <a:rPr lang="en-US" sz="2200" dirty="0"/>
              <a:t> </a:t>
            </a:r>
            <a:r>
              <a:rPr lang="en-US" sz="2200" dirty="0" err="1"/>
              <a:t>tiimihaasteet</a:t>
            </a:r>
            <a:r>
              <a:rPr lang="en-US" sz="2200" dirty="0"/>
              <a:t> tai </a:t>
            </a:r>
            <a:r>
              <a:rPr lang="en-US" sz="2200" dirty="0" err="1"/>
              <a:t>jätteiden</a:t>
            </a:r>
            <a:r>
              <a:rPr lang="en-US" sz="2200" dirty="0"/>
              <a:t> </a:t>
            </a:r>
            <a:r>
              <a:rPr lang="en-US" sz="2200" dirty="0" err="1"/>
              <a:t>vähentämisen</a:t>
            </a:r>
            <a:r>
              <a:rPr lang="en-US" sz="2200" dirty="0"/>
              <a:t> </a:t>
            </a:r>
            <a:r>
              <a:rPr lang="en-US" sz="2200" dirty="0" err="1"/>
              <a:t>tulostaulut</a:t>
            </a:r>
            <a:r>
              <a:rPr lang="en-US" sz="2200" dirty="0"/>
              <a:t>.</a:t>
            </a:r>
          </a:p>
          <a:p>
            <a:pPr>
              <a:buFont typeface="Arial" panose="020B0604020202020204" pitchFamily="34" charset="0"/>
              <a:buChar char="•"/>
            </a:pPr>
            <a:r>
              <a:rPr lang="en-US" sz="2200" b="1" dirty="0" err="1">
                <a:solidFill>
                  <a:srgbClr val="60BA47"/>
                </a:solidFill>
              </a:rPr>
              <a:t>Digitaaliset</a:t>
            </a:r>
            <a:r>
              <a:rPr lang="en-US" sz="2200" b="1" dirty="0">
                <a:solidFill>
                  <a:srgbClr val="60BA47"/>
                </a:solidFill>
              </a:rPr>
              <a:t> </a:t>
            </a:r>
            <a:r>
              <a:rPr lang="en-US" sz="2200" b="1" dirty="0" err="1">
                <a:solidFill>
                  <a:srgbClr val="60BA47"/>
                </a:solidFill>
              </a:rPr>
              <a:t>oppimisalustat</a:t>
            </a:r>
            <a:r>
              <a:rPr lang="en-US" sz="2200" b="1" dirty="0">
                <a:solidFill>
                  <a:srgbClr val="60BA47"/>
                </a:solidFill>
              </a:rPr>
              <a:t> </a:t>
            </a:r>
            <a:r>
              <a:rPr lang="en-US" sz="2200" dirty="0"/>
              <a:t>(</a:t>
            </a:r>
            <a:r>
              <a:rPr lang="en-US" sz="2200" dirty="0" err="1"/>
              <a:t>kuten</a:t>
            </a:r>
            <a:r>
              <a:rPr lang="en-US" sz="2200" dirty="0"/>
              <a:t> Waste2Worth) ja </a:t>
            </a:r>
            <a:r>
              <a:rPr lang="en-US" sz="2200" dirty="0" err="1"/>
              <a:t>pienimuotoinen</a:t>
            </a:r>
            <a:r>
              <a:rPr lang="en-US" sz="2200" dirty="0"/>
              <a:t> </a:t>
            </a:r>
            <a:r>
              <a:rPr lang="en-US" sz="2200" dirty="0" err="1"/>
              <a:t>mikrooppiminen</a:t>
            </a:r>
            <a:r>
              <a:rPr lang="en-US" sz="2200" dirty="0"/>
              <a:t>, jota </a:t>
            </a:r>
            <a:r>
              <a:rPr lang="en-US" sz="2200" dirty="0" err="1"/>
              <a:t>henkilöstö</a:t>
            </a:r>
            <a:r>
              <a:rPr lang="en-US" sz="2200" dirty="0"/>
              <a:t> </a:t>
            </a:r>
            <a:r>
              <a:rPr lang="en-US" sz="2200" dirty="0" err="1"/>
              <a:t>voi</a:t>
            </a:r>
            <a:r>
              <a:rPr lang="en-US" sz="2200" dirty="0"/>
              <a:t> </a:t>
            </a:r>
            <a:r>
              <a:rPr lang="en-US" sz="2200" dirty="0" err="1"/>
              <a:t>käyttää</a:t>
            </a:r>
            <a:r>
              <a:rPr lang="en-US" sz="2200" dirty="0"/>
              <a:t> </a:t>
            </a:r>
            <a:r>
              <a:rPr lang="en-US" sz="2200" dirty="0" err="1"/>
              <a:t>tarpeen</a:t>
            </a:r>
            <a:r>
              <a:rPr lang="en-US" sz="2200" dirty="0"/>
              <a:t> </a:t>
            </a:r>
            <a:r>
              <a:rPr lang="en-US" sz="2200" dirty="0" err="1"/>
              <a:t>mukaan</a:t>
            </a:r>
            <a:r>
              <a:rPr lang="en-US" sz="2200" dirty="0"/>
              <a:t>.</a:t>
            </a:r>
          </a:p>
          <a:p>
            <a:pPr>
              <a:buFont typeface="Arial" panose="020B0604020202020204" pitchFamily="34" charset="0"/>
              <a:buChar char="•"/>
            </a:pPr>
            <a:r>
              <a:rPr lang="en-US" sz="2200" b="1" dirty="0" err="1">
                <a:solidFill>
                  <a:srgbClr val="60BA47"/>
                </a:solidFill>
              </a:rPr>
              <a:t>Vertaisoppiminen</a:t>
            </a:r>
            <a:r>
              <a:rPr lang="en-US" sz="2200" dirty="0"/>
              <a:t>, </a:t>
            </a:r>
            <a:r>
              <a:rPr lang="en-US" sz="2200" dirty="0" err="1"/>
              <a:t>jossa</a:t>
            </a:r>
            <a:r>
              <a:rPr lang="en-US" sz="2200" dirty="0"/>
              <a:t> </a:t>
            </a:r>
            <a:r>
              <a:rPr lang="en-US" sz="2200" dirty="0" err="1"/>
              <a:t>kokenut</a:t>
            </a:r>
            <a:r>
              <a:rPr lang="en-US" sz="2200" dirty="0"/>
              <a:t> </a:t>
            </a:r>
            <a:r>
              <a:rPr lang="en-US" sz="2200" dirty="0" err="1"/>
              <a:t>henkilöstö</a:t>
            </a:r>
            <a:r>
              <a:rPr lang="en-US" sz="2200" dirty="0"/>
              <a:t> </a:t>
            </a:r>
            <a:r>
              <a:rPr lang="en-US" sz="2200" dirty="0" err="1"/>
              <a:t>opastaa</a:t>
            </a:r>
            <a:r>
              <a:rPr lang="en-US" sz="2200" dirty="0"/>
              <a:t> </a:t>
            </a:r>
            <a:r>
              <a:rPr lang="en-US" sz="2200" dirty="0" err="1"/>
              <a:t>muita</a:t>
            </a:r>
            <a:r>
              <a:rPr lang="en-US" sz="2200" dirty="0"/>
              <a:t> </a:t>
            </a:r>
            <a:r>
              <a:rPr lang="en-US" sz="2200" dirty="0" err="1"/>
              <a:t>kestävän</a:t>
            </a:r>
            <a:r>
              <a:rPr lang="en-US" sz="2200" dirty="0"/>
              <a:t> </a:t>
            </a:r>
            <a:r>
              <a:rPr lang="en-US" sz="2200" dirty="0" err="1"/>
              <a:t>kehityksen</a:t>
            </a:r>
            <a:r>
              <a:rPr lang="en-US" sz="2200" dirty="0"/>
              <a:t> </a:t>
            </a:r>
            <a:r>
              <a:rPr lang="en-US" sz="2200" dirty="0" err="1"/>
              <a:t>mukaisissa</a:t>
            </a:r>
            <a:r>
              <a:rPr lang="en-US" sz="2200" dirty="0"/>
              <a:t> </a:t>
            </a:r>
            <a:r>
              <a:rPr lang="en-US" sz="2200" dirty="0" err="1"/>
              <a:t>käytännöissä</a:t>
            </a:r>
            <a:r>
              <a:rPr lang="en-US" sz="2200" dirty="0"/>
              <a:t>.</a:t>
            </a:r>
          </a:p>
          <a:p>
            <a:endParaRPr lang="en-IE" dirty="0"/>
          </a:p>
        </p:txBody>
      </p:sp>
      <p:sp>
        <p:nvSpPr>
          <p:cNvPr id="3" name="Text Placeholder 2">
            <a:extLst>
              <a:ext uri="{FF2B5EF4-FFF2-40B4-BE49-F238E27FC236}">
                <a16:creationId xmlns:a16="http://schemas.microsoft.com/office/drawing/2014/main" id="{EDA0B74B-4B0A-47B7-1164-1A12536F007D}"/>
              </a:ext>
            </a:extLst>
          </p:cNvPr>
          <p:cNvSpPr>
            <a:spLocks noGrp="1"/>
          </p:cNvSpPr>
          <p:nvPr>
            <p:ph type="body" sz="quarter" idx="16"/>
          </p:nvPr>
        </p:nvSpPr>
        <p:spPr>
          <a:xfrm>
            <a:off x="193733" y="226448"/>
            <a:ext cx="6605100" cy="740060"/>
          </a:xfrm>
        </p:spPr>
        <p:txBody>
          <a:bodyPr/>
          <a:lstStyle/>
          <a:p>
            <a:r>
              <a:rPr lang="en-IE" dirty="0"/>
              <a:t>Koulutustyökalut ja -menetelmät</a:t>
            </a:r>
          </a:p>
        </p:txBody>
      </p:sp>
      <p:pic>
        <p:nvPicPr>
          <p:cNvPr id="6" name="Picture Placeholder 5" descr="A group of cartoon characters on a podium&#10;&#10;AI-generated content may be incorrect.">
            <a:extLst>
              <a:ext uri="{FF2B5EF4-FFF2-40B4-BE49-F238E27FC236}">
                <a16:creationId xmlns:a16="http://schemas.microsoft.com/office/drawing/2014/main" id="{9298E636-3C11-7414-AD19-EE9F0E219063}"/>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Tree>
    <p:extLst>
      <p:ext uri="{BB962C8B-B14F-4D97-AF65-F5344CB8AC3E}">
        <p14:creationId xmlns:p14="http://schemas.microsoft.com/office/powerpoint/2010/main" val="1271200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978497-4446-8BA9-9DE2-CE2AADBD6F64}"/>
              </a:ext>
            </a:extLst>
          </p:cNvPr>
          <p:cNvSpPr>
            <a:spLocks noGrp="1"/>
          </p:cNvSpPr>
          <p:nvPr>
            <p:ph type="body" sz="quarter" idx="18"/>
          </p:nvPr>
        </p:nvSpPr>
        <p:spPr>
          <a:xfrm>
            <a:off x="382681" y="1596726"/>
            <a:ext cx="6573931" cy="3972983"/>
          </a:xfrm>
        </p:spPr>
        <p:txBody>
          <a:bodyPr/>
          <a:lstStyle/>
          <a:p>
            <a:pPr marL="0" indent="0">
              <a:buNone/>
            </a:pPr>
            <a:r>
              <a:rPr lang="en-US" sz="2200" dirty="0"/>
              <a:t>Jatkuva mittaaminen ja pohdinta ovat avainasemassa muutoksen juurruttamisessa. </a:t>
            </a:r>
            <a:r>
              <a:rPr lang="en-US" sz="2200" b="1" dirty="0">
                <a:solidFill>
                  <a:srgbClr val="F1983D"/>
                </a:solidFill>
              </a:rPr>
              <a:t>Palautekierteen </a:t>
            </a:r>
            <a:r>
              <a:rPr lang="en-US" sz="2200" dirty="0"/>
              <a:t>luominen tukee jatkuvaa edistymistä:</a:t>
            </a:r>
          </a:p>
          <a:p>
            <a:pPr>
              <a:buFont typeface="Arial" panose="020B0604020202020204" pitchFamily="34" charset="0"/>
              <a:buChar char="•"/>
            </a:pPr>
            <a:r>
              <a:rPr lang="en-US" sz="2200" b="1" dirty="0">
                <a:solidFill>
                  <a:srgbClr val="2094D2"/>
                </a:solidFill>
              </a:rPr>
              <a:t>Hävikin seurantajärjestelmät</a:t>
            </a:r>
            <a:r>
              <a:rPr lang="en-US" sz="2200" dirty="0"/>
              <a:t>: päivittäiset lokit, visuaaliset säiliöt tai digitaaliset työkalut, joilla seurataan, mitä hukkaan menee ja miksi.</a:t>
            </a:r>
          </a:p>
          <a:p>
            <a:pPr>
              <a:buFont typeface="Arial" panose="020B0604020202020204" pitchFamily="34" charset="0"/>
              <a:buChar char="•"/>
            </a:pPr>
            <a:r>
              <a:rPr lang="en-US" sz="2200" b="1" dirty="0">
                <a:solidFill>
                  <a:srgbClr val="2094D2"/>
                </a:solidFill>
              </a:rPr>
              <a:t>Säännölliset tiimikatselmukset </a:t>
            </a:r>
            <a:r>
              <a:rPr lang="en-US" sz="2200" dirty="0"/>
              <a:t>edistymisestä, joissa henkilöstö voi kertoa, mikä toimii ja mikä ei.</a:t>
            </a:r>
          </a:p>
          <a:p>
            <a:pPr>
              <a:buFont typeface="Arial" panose="020B0604020202020204" pitchFamily="34" charset="0"/>
              <a:buChar char="•"/>
            </a:pPr>
            <a:r>
              <a:rPr lang="en-US" sz="2200" b="1" dirty="0">
                <a:solidFill>
                  <a:srgbClr val="2094D2"/>
                </a:solidFill>
              </a:rPr>
              <a:t>Tietoon perustuva päätöksenteko</a:t>
            </a:r>
            <a:r>
              <a:rPr lang="en-US" sz="2200" dirty="0"/>
              <a:t>, jossa hyödynnetään näyttöä jätteen vähentämisstrategioiden tarkentamiseksi.</a:t>
            </a:r>
          </a:p>
          <a:p>
            <a:pPr>
              <a:buFont typeface="Arial" panose="020B0604020202020204" pitchFamily="34" charset="0"/>
              <a:buChar char="•"/>
            </a:pPr>
            <a:r>
              <a:rPr lang="en-US" sz="2200" b="1" dirty="0">
                <a:solidFill>
                  <a:srgbClr val="2094D2"/>
                </a:solidFill>
              </a:rPr>
              <a:t>Testaa, opi ja paranna </a:t>
            </a:r>
            <a:r>
              <a:rPr lang="en-US" sz="2200" dirty="0"/>
              <a:t>-ajattelutavan luominen, jossa henkilöstöä kannustetaan innovointiin ja iterointiin.</a:t>
            </a:r>
          </a:p>
          <a:p>
            <a:endParaRPr lang="en-IE" dirty="0"/>
          </a:p>
        </p:txBody>
      </p:sp>
      <p:sp>
        <p:nvSpPr>
          <p:cNvPr id="3" name="Text Placeholder 2">
            <a:extLst>
              <a:ext uri="{FF2B5EF4-FFF2-40B4-BE49-F238E27FC236}">
                <a16:creationId xmlns:a16="http://schemas.microsoft.com/office/drawing/2014/main" id="{3A054AD8-3F40-0B37-8C28-06086345C980}"/>
              </a:ext>
            </a:extLst>
          </p:cNvPr>
          <p:cNvSpPr>
            <a:spLocks noGrp="1"/>
          </p:cNvSpPr>
          <p:nvPr>
            <p:ph type="body" sz="quarter" idx="16"/>
          </p:nvPr>
        </p:nvSpPr>
        <p:spPr>
          <a:xfrm>
            <a:off x="346822" y="198768"/>
            <a:ext cx="6430496" cy="992652"/>
          </a:xfrm>
        </p:spPr>
        <p:txBody>
          <a:bodyPr/>
          <a:lstStyle/>
          <a:p>
            <a:r>
              <a:rPr lang="en-IE" dirty="0"/>
              <a:t>Seuranta, palaute ja jatkuva parantaminen</a:t>
            </a:r>
          </a:p>
        </p:txBody>
      </p:sp>
      <p:pic>
        <p:nvPicPr>
          <p:cNvPr id="6" name="Picture Placeholder 5">
            <a:extLst>
              <a:ext uri="{FF2B5EF4-FFF2-40B4-BE49-F238E27FC236}">
                <a16:creationId xmlns:a16="http://schemas.microsoft.com/office/drawing/2014/main" id="{554A2275-37B0-078A-94F4-E5C26997536E}"/>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594594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3A012-E030-4BBF-3FC1-D974E0FFCC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C4FFF2D-D9BE-92B6-B3D5-A08E4AEB274F}"/>
              </a:ext>
            </a:extLst>
          </p:cNvPr>
          <p:cNvSpPr>
            <a:spLocks noGrp="1"/>
          </p:cNvSpPr>
          <p:nvPr>
            <p:ph type="body" sz="quarter" idx="35"/>
          </p:nvPr>
        </p:nvSpPr>
        <p:spPr>
          <a:xfrm>
            <a:off x="4912292" y="756668"/>
            <a:ext cx="6562677" cy="339415"/>
          </a:xfrm>
        </p:spPr>
        <p:txBody>
          <a:bodyPr/>
          <a:lstStyle/>
          <a:p>
            <a:r>
              <a:rPr lang="en-US" sz="2000" b="1" kern="100" dirty="0">
                <a:effectLst/>
                <a:ea typeface="Aptos" panose="020B0004020202020204" pitchFamily="34" charset="0"/>
                <a:cs typeface="Times New Roman" panose="02020603050405020304" pitchFamily="18" charset="0"/>
              </a:rPr>
              <a:t>Yhteisöpohjaiset </a:t>
            </a:r>
            <a:r>
              <a:rPr lang="en-US" sz="2000" b="1" kern="100" dirty="0" err="1">
                <a:effectLst/>
                <a:ea typeface="Aptos" panose="020B0004020202020204" pitchFamily="34" charset="0"/>
                <a:cs typeface="Times New Roman" panose="02020603050405020304" pitchFamily="18" charset="0"/>
              </a:rPr>
              <a:t>jätehuolto-ohjelmat</a:t>
            </a:r>
            <a:endParaRPr lang="en-US" sz="2000" b="1" kern="0" dirty="0">
              <a:solidFill>
                <a:srgbClr val="92D050"/>
              </a:solidFill>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07A391E9-E584-F282-02C3-95FD091F9237}"/>
              </a:ext>
            </a:extLst>
          </p:cNvPr>
          <p:cNvSpPr>
            <a:spLocks noGrp="1"/>
          </p:cNvSpPr>
          <p:nvPr>
            <p:ph type="body" sz="quarter" idx="36"/>
          </p:nvPr>
        </p:nvSpPr>
        <p:spPr>
          <a:xfrm>
            <a:off x="4912292" y="1105004"/>
            <a:ext cx="7166930" cy="999383"/>
          </a:xfrm>
        </p:spPr>
        <p:txBody>
          <a:bodyPr/>
          <a:lstStyle/>
          <a:p>
            <a:pPr marL="0" indent="0">
              <a:lnSpc>
                <a:spcPct val="100000"/>
              </a:lnSpc>
            </a:pPr>
            <a:r>
              <a:rPr lang="en-US" sz="2000" kern="100" dirty="0">
                <a:effectLst/>
                <a:ea typeface="Aptos" panose="020B0004020202020204" pitchFamily="34" charset="0"/>
                <a:cs typeface="Times New Roman" panose="02020603050405020304" pitchFamily="18" charset="0"/>
              </a:rPr>
              <a:t>Tietoisuuskampanjat, paikalliset keräysjärjestelmät, yhteisön kierrätyskeskukset, kompostointialoitteet.</a:t>
            </a:r>
          </a:p>
          <a:p>
            <a:pPr marL="0" indent="0">
              <a:lnSpc>
                <a:spcPct val="100000"/>
              </a:lnSpc>
            </a:pPr>
            <a:endParaRPr lang="fi-FI" sz="2000" kern="100" dirty="0">
              <a:effectLst/>
              <a:ea typeface="Aptos" panose="020B0004020202020204" pitchFamily="34" charset="0"/>
              <a:cs typeface="Times New Roman" panose="02020603050405020304" pitchFamily="18" charset="0"/>
            </a:endParaRPr>
          </a:p>
          <a:p>
            <a:pPr marL="0" indent="0">
              <a:lnSpc>
                <a:spcPct val="100000"/>
              </a:lnSpc>
            </a:pPr>
            <a:endParaRPr lang="en-US" sz="2000" kern="100" dirty="0">
              <a:effectLst/>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44E8086D-452A-BE76-3F2E-3320CC72B405}"/>
              </a:ext>
            </a:extLst>
          </p:cNvPr>
          <p:cNvSpPr>
            <a:spLocks noGrp="1"/>
          </p:cNvSpPr>
          <p:nvPr>
            <p:ph type="body" sz="quarter" idx="42"/>
          </p:nvPr>
        </p:nvSpPr>
        <p:spPr>
          <a:xfrm>
            <a:off x="4925767" y="2019815"/>
            <a:ext cx="6562677" cy="339415"/>
          </a:xfrm>
        </p:spPr>
        <p:txBody>
          <a:bodyPr/>
          <a:lstStyle/>
          <a:p>
            <a:r>
              <a:rPr lang="en-US" sz="2000" b="1" kern="100" dirty="0">
                <a:effectLst/>
                <a:ea typeface="Aptos" panose="020B0004020202020204" pitchFamily="34" charset="0"/>
                <a:cs typeface="Times New Roman" panose="02020603050405020304" pitchFamily="18" charset="0"/>
              </a:rPr>
              <a:t>Yritysten </a:t>
            </a:r>
            <a:r>
              <a:rPr lang="en-US" sz="2000" b="1" kern="100" dirty="0" err="1">
                <a:effectLst/>
                <a:ea typeface="Aptos" panose="020B0004020202020204" pitchFamily="34" charset="0"/>
                <a:cs typeface="Times New Roman" panose="02020603050405020304" pitchFamily="18" charset="0"/>
              </a:rPr>
              <a:t>jätehuolto-ohjelmat</a:t>
            </a:r>
            <a:endParaRPr lang="en-IE" sz="2000" dirty="0"/>
          </a:p>
        </p:txBody>
      </p:sp>
      <p:sp>
        <p:nvSpPr>
          <p:cNvPr id="6" name="Text Placeholder 5">
            <a:extLst>
              <a:ext uri="{FF2B5EF4-FFF2-40B4-BE49-F238E27FC236}">
                <a16:creationId xmlns:a16="http://schemas.microsoft.com/office/drawing/2014/main" id="{3375E2AD-B669-72B3-4814-832A4C89AB4E}"/>
              </a:ext>
            </a:extLst>
          </p:cNvPr>
          <p:cNvSpPr>
            <a:spLocks noGrp="1"/>
          </p:cNvSpPr>
          <p:nvPr>
            <p:ph type="body" sz="quarter" idx="43"/>
          </p:nvPr>
        </p:nvSpPr>
        <p:spPr>
          <a:xfrm>
            <a:off x="4925767" y="2402037"/>
            <a:ext cx="7066347" cy="729122"/>
          </a:xfrm>
        </p:spPr>
        <p:txBody>
          <a:bodyPr/>
          <a:lstStyle/>
          <a:p>
            <a:pPr marL="0" indent="0">
              <a:lnSpc>
                <a:spcPct val="100000"/>
              </a:lnSpc>
            </a:pPr>
            <a:r>
              <a:rPr lang="en-US" sz="2000" kern="100" dirty="0">
                <a:effectLst/>
                <a:ea typeface="Aptos" panose="020B0004020202020204" pitchFamily="34" charset="0"/>
                <a:cs typeface="Times New Roman" panose="02020603050405020304" pitchFamily="18" charset="0"/>
              </a:rPr>
              <a:t>Jätetarkastukset, jätteiden vähentämisstrategiat, kierrätysaloitteet, työntekijöiden koulutus.</a:t>
            </a:r>
          </a:p>
          <a:p>
            <a:pPr marL="0" indent="0">
              <a:lnSpc>
                <a:spcPct val="100000"/>
              </a:lnSpc>
            </a:pPr>
            <a:endParaRPr lang="fi-FI" sz="1600" kern="100" dirty="0">
              <a:effectLst/>
              <a:ea typeface="Aptos" panose="020B000402020202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F1CD5C42-F06A-F47F-6CFF-7D7B80797CA7}"/>
              </a:ext>
            </a:extLst>
          </p:cNvPr>
          <p:cNvSpPr>
            <a:spLocks noGrp="1"/>
          </p:cNvSpPr>
          <p:nvPr>
            <p:ph type="body" sz="quarter" idx="45"/>
          </p:nvPr>
        </p:nvSpPr>
        <p:spPr>
          <a:xfrm>
            <a:off x="4912291" y="3193963"/>
            <a:ext cx="7066347" cy="339415"/>
          </a:xfrm>
        </p:spPr>
        <p:txBody>
          <a:bodyPr/>
          <a:lstStyle/>
          <a:p>
            <a:r>
              <a:rPr lang="en-US" sz="2000" b="1" kern="100" dirty="0">
                <a:effectLst/>
                <a:ea typeface="Aptos" panose="020B0004020202020204" pitchFamily="34" charset="0"/>
                <a:cs typeface="Times New Roman" panose="02020603050405020304" pitchFamily="18" charset="0"/>
              </a:rPr>
              <a:t>Hallituksen johtamat jätehuollon </a:t>
            </a:r>
            <a:r>
              <a:rPr lang="en-US" sz="2000" b="1" kern="100" dirty="0" err="1">
                <a:effectLst/>
                <a:ea typeface="Aptos" panose="020B0004020202020204" pitchFamily="34" charset="0"/>
                <a:cs typeface="Times New Roman" panose="02020603050405020304" pitchFamily="18" charset="0"/>
              </a:rPr>
              <a:t>kehittämisohjelmat</a:t>
            </a:r>
            <a:endParaRPr lang="en-IE" sz="2000" dirty="0"/>
          </a:p>
        </p:txBody>
      </p:sp>
      <p:sp>
        <p:nvSpPr>
          <p:cNvPr id="8" name="Text Placeholder 7">
            <a:extLst>
              <a:ext uri="{FF2B5EF4-FFF2-40B4-BE49-F238E27FC236}">
                <a16:creationId xmlns:a16="http://schemas.microsoft.com/office/drawing/2014/main" id="{537C4040-9312-C1F8-BFB7-C22FF9FC6962}"/>
              </a:ext>
            </a:extLst>
          </p:cNvPr>
          <p:cNvSpPr>
            <a:spLocks noGrp="1"/>
          </p:cNvSpPr>
          <p:nvPr>
            <p:ph type="body" sz="quarter" idx="46"/>
          </p:nvPr>
        </p:nvSpPr>
        <p:spPr>
          <a:xfrm>
            <a:off x="4925767" y="3589092"/>
            <a:ext cx="6739953" cy="999383"/>
          </a:xfrm>
        </p:spPr>
        <p:txBody>
          <a:bodyPr/>
          <a:lstStyle/>
          <a:p>
            <a:r>
              <a:rPr lang="en-US" sz="2000" kern="100" dirty="0">
                <a:effectLst/>
                <a:ea typeface="Aptos" panose="020B0004020202020204" pitchFamily="34" charset="0"/>
                <a:cs typeface="Times New Roman" panose="02020603050405020304" pitchFamily="18" charset="0"/>
              </a:rPr>
              <a:t>Sääntelypuitteet, julkiset jätteiden keräyspalvelut, kaatopaikkojen hallinta, jätteestä energiaa tuottavat hankkeet, laajennettu tuottajavastuu (EPR).</a:t>
            </a:r>
          </a:p>
          <a:p>
            <a:pPr marL="0" indent="0">
              <a:lnSpc>
                <a:spcPct val="100000"/>
              </a:lnSpc>
            </a:pPr>
            <a:endParaRPr lang="fi-FI" sz="16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B6ABA0CB-A6E8-9024-7631-E2EB4611ED0D}"/>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8EADDC11-F2C7-A257-26AB-DA6E0A36CB99}"/>
              </a:ext>
            </a:extLst>
          </p:cNvPr>
          <p:cNvSpPr txBox="1">
            <a:spLocks/>
          </p:cNvSpPr>
          <p:nvPr/>
        </p:nvSpPr>
        <p:spPr>
          <a:xfrm>
            <a:off x="4794505" y="154542"/>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solidFill>
                  <a:schemeClr val="accent1">
                    <a:lumMod val="75000"/>
                  </a:schemeClr>
                </a:solidFill>
              </a:rPr>
              <a:t>JÄTEHUOLLON KEHITTÄMISOHJELMATYYPIT</a:t>
            </a:r>
          </a:p>
          <a:p>
            <a:endParaRPr lang="en-IE" sz="2400" dirty="0">
              <a:ea typeface="+mn-lt"/>
              <a:cs typeface="+mn-lt"/>
            </a:endParaRPr>
          </a:p>
        </p:txBody>
      </p:sp>
      <p:grpSp>
        <p:nvGrpSpPr>
          <p:cNvPr id="31" name="Group 36">
            <a:extLst>
              <a:ext uri="{FF2B5EF4-FFF2-40B4-BE49-F238E27FC236}">
                <a16:creationId xmlns:a16="http://schemas.microsoft.com/office/drawing/2014/main" id="{24E7D3BC-1B9C-8EC8-B74E-F29416696A93}"/>
              </a:ext>
            </a:extLst>
          </p:cNvPr>
          <p:cNvGrpSpPr/>
          <p:nvPr/>
        </p:nvGrpSpPr>
        <p:grpSpPr>
          <a:xfrm>
            <a:off x="4020879" y="972068"/>
            <a:ext cx="442957" cy="470104"/>
            <a:chOff x="3258209" y="1217582"/>
            <a:chExt cx="4712093" cy="4711281"/>
          </a:xfrm>
          <a:solidFill>
            <a:schemeClr val="bg1"/>
          </a:solidFill>
        </p:grpSpPr>
        <p:sp>
          <p:nvSpPr>
            <p:cNvPr id="32" name="Freeform 31">
              <a:extLst>
                <a:ext uri="{FF2B5EF4-FFF2-40B4-BE49-F238E27FC236}">
                  <a16:creationId xmlns:a16="http://schemas.microsoft.com/office/drawing/2014/main" id="{B1EB3F00-60B8-1FB6-66FC-A5C5335F898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E0474172-7C0E-64FD-9161-60B04D7A077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34" name="Group 39">
              <a:extLst>
                <a:ext uri="{FF2B5EF4-FFF2-40B4-BE49-F238E27FC236}">
                  <a16:creationId xmlns:a16="http://schemas.microsoft.com/office/drawing/2014/main" id="{5B432EF1-2C2C-1485-8CB3-246045AA41F3}"/>
                </a:ext>
              </a:extLst>
            </p:cNvPr>
            <p:cNvGrpSpPr/>
            <p:nvPr/>
          </p:nvGrpSpPr>
          <p:grpSpPr>
            <a:xfrm>
              <a:off x="3258209" y="1217582"/>
              <a:ext cx="4712093" cy="4711281"/>
              <a:chOff x="3258209" y="1217582"/>
              <a:chExt cx="4712093" cy="4711281"/>
            </a:xfrm>
            <a:grpFill/>
          </p:grpSpPr>
          <p:sp>
            <p:nvSpPr>
              <p:cNvPr id="35" name="Freeform 16">
                <a:extLst>
                  <a:ext uri="{FF2B5EF4-FFF2-40B4-BE49-F238E27FC236}">
                    <a16:creationId xmlns:a16="http://schemas.microsoft.com/office/drawing/2014/main" id="{5F0E665E-43AF-EA91-23B6-AEA30EBBA48F}"/>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6" name="Freeform 18">
                <a:extLst>
                  <a:ext uri="{FF2B5EF4-FFF2-40B4-BE49-F238E27FC236}">
                    <a16:creationId xmlns:a16="http://schemas.microsoft.com/office/drawing/2014/main" id="{2B6F996E-9C99-4994-BFF7-F5CE0F3AA34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dirty="0"/>
              </a:p>
            </p:txBody>
          </p:sp>
          <p:sp>
            <p:nvSpPr>
              <p:cNvPr id="37" name="Freeform 19">
                <a:extLst>
                  <a:ext uri="{FF2B5EF4-FFF2-40B4-BE49-F238E27FC236}">
                    <a16:creationId xmlns:a16="http://schemas.microsoft.com/office/drawing/2014/main" id="{381F2BC8-D3F7-4513-9BD1-D5790F2A593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8" name="Freeform 20">
                <a:extLst>
                  <a:ext uri="{FF2B5EF4-FFF2-40B4-BE49-F238E27FC236}">
                    <a16:creationId xmlns:a16="http://schemas.microsoft.com/office/drawing/2014/main" id="{2EF2EBF5-F745-734B-82D7-E61C97DF3F78}"/>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9" name="Freeform 21">
                <a:extLst>
                  <a:ext uri="{FF2B5EF4-FFF2-40B4-BE49-F238E27FC236}">
                    <a16:creationId xmlns:a16="http://schemas.microsoft.com/office/drawing/2014/main" id="{D577832B-CDDB-F4D0-0905-CD7F6DB7FA27}"/>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0" name="Freeform 22">
                <a:extLst>
                  <a:ext uri="{FF2B5EF4-FFF2-40B4-BE49-F238E27FC236}">
                    <a16:creationId xmlns:a16="http://schemas.microsoft.com/office/drawing/2014/main" id="{9F2C8174-4378-2EDF-6567-5820D41BF703}"/>
                  </a:ext>
                </a:extLst>
              </p:cNvPr>
              <p:cNvSpPr/>
              <p:nvPr/>
            </p:nvSpPr>
            <p:spPr>
              <a:xfrm>
                <a:off x="4932335" y="4814471"/>
                <a:ext cx="1818789" cy="146599"/>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1" name="Freeform 23">
                <a:extLst>
                  <a:ext uri="{FF2B5EF4-FFF2-40B4-BE49-F238E27FC236}">
                    <a16:creationId xmlns:a16="http://schemas.microsoft.com/office/drawing/2014/main" id="{7C3257F1-E9A4-0466-46EA-63E29BF59411}"/>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2" name="Freeform 24">
                <a:extLst>
                  <a:ext uri="{FF2B5EF4-FFF2-40B4-BE49-F238E27FC236}">
                    <a16:creationId xmlns:a16="http://schemas.microsoft.com/office/drawing/2014/main" id="{D41471BB-0EA2-71ED-FEA2-85AF83A32F27}"/>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3" name="Freeform 25">
                <a:extLst>
                  <a:ext uri="{FF2B5EF4-FFF2-40B4-BE49-F238E27FC236}">
                    <a16:creationId xmlns:a16="http://schemas.microsoft.com/office/drawing/2014/main" id="{0073FCD2-917D-EBDF-DA5C-6A32F8FB8D36}"/>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4" name="Freeform 26">
                <a:extLst>
                  <a:ext uri="{FF2B5EF4-FFF2-40B4-BE49-F238E27FC236}">
                    <a16:creationId xmlns:a16="http://schemas.microsoft.com/office/drawing/2014/main" id="{1FF0A1A1-9960-D6E4-5DE2-02A162963245}"/>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5" name="Freeform 27">
                <a:extLst>
                  <a:ext uri="{FF2B5EF4-FFF2-40B4-BE49-F238E27FC236}">
                    <a16:creationId xmlns:a16="http://schemas.microsoft.com/office/drawing/2014/main" id="{307D53A0-C3A0-0ED8-95C7-E689327A3E56}"/>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6" name="Freeform 28">
                <a:extLst>
                  <a:ext uri="{FF2B5EF4-FFF2-40B4-BE49-F238E27FC236}">
                    <a16:creationId xmlns:a16="http://schemas.microsoft.com/office/drawing/2014/main" id="{DB646203-E95A-4396-45F2-90D6972B1E35}"/>
                  </a:ext>
                </a:extLst>
              </p:cNvPr>
              <p:cNvSpPr/>
              <p:nvPr/>
            </p:nvSpPr>
            <p:spPr>
              <a:xfrm>
                <a:off x="5762254" y="3157459"/>
                <a:ext cx="451128" cy="449327"/>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7" name="Freeform 29">
                <a:extLst>
                  <a:ext uri="{FF2B5EF4-FFF2-40B4-BE49-F238E27FC236}">
                    <a16:creationId xmlns:a16="http://schemas.microsoft.com/office/drawing/2014/main" id="{2F5E8630-1BEF-F60D-DAC4-7BF808347EFA}"/>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8" name="Freeform 30">
                <a:extLst>
                  <a:ext uri="{FF2B5EF4-FFF2-40B4-BE49-F238E27FC236}">
                    <a16:creationId xmlns:a16="http://schemas.microsoft.com/office/drawing/2014/main" id="{0C2211B9-DE26-DF23-0B72-A1B6708F763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9" name="Graphic 3">
            <a:extLst>
              <a:ext uri="{FF2B5EF4-FFF2-40B4-BE49-F238E27FC236}">
                <a16:creationId xmlns:a16="http://schemas.microsoft.com/office/drawing/2014/main" id="{5C6A7A1F-FBC8-7D0D-FF2E-3C38EE53A165}"/>
              </a:ext>
            </a:extLst>
          </p:cNvPr>
          <p:cNvGrpSpPr/>
          <p:nvPr/>
        </p:nvGrpSpPr>
        <p:grpSpPr>
          <a:xfrm>
            <a:off x="4006780" y="2216991"/>
            <a:ext cx="488322" cy="386627"/>
            <a:chOff x="6615628" y="2116894"/>
            <a:chExt cx="1066935" cy="1001108"/>
          </a:xfrm>
          <a:solidFill>
            <a:schemeClr val="bg1"/>
          </a:solidFill>
        </p:grpSpPr>
        <p:sp>
          <p:nvSpPr>
            <p:cNvPr id="50" name="Freeform 1128">
              <a:extLst>
                <a:ext uri="{FF2B5EF4-FFF2-40B4-BE49-F238E27FC236}">
                  <a16:creationId xmlns:a16="http://schemas.microsoft.com/office/drawing/2014/main" id="{97FDC32B-2293-1344-CF07-9B96CC451A5B}"/>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id="{9BCD4566-5957-474B-25DC-EDA42A8315CD}"/>
                </a:ext>
              </a:extLst>
            </p:cNvPr>
            <p:cNvGrpSpPr/>
            <p:nvPr/>
          </p:nvGrpSpPr>
          <p:grpSpPr>
            <a:xfrm>
              <a:off x="6615628" y="2116894"/>
              <a:ext cx="1066935" cy="1001108"/>
              <a:chOff x="6615628" y="2116894"/>
              <a:chExt cx="1066935" cy="1001108"/>
            </a:xfrm>
            <a:grpFill/>
          </p:grpSpPr>
          <p:sp>
            <p:nvSpPr>
              <p:cNvPr id="52" name="Freeform 1130">
                <a:extLst>
                  <a:ext uri="{FF2B5EF4-FFF2-40B4-BE49-F238E27FC236}">
                    <a16:creationId xmlns:a16="http://schemas.microsoft.com/office/drawing/2014/main" id="{66DB456D-68BC-8218-8944-6CB2C2EBF0DB}"/>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dirty="0"/>
              </a:p>
            </p:txBody>
          </p:sp>
          <p:sp>
            <p:nvSpPr>
              <p:cNvPr id="53" name="Freeform 1131">
                <a:extLst>
                  <a:ext uri="{FF2B5EF4-FFF2-40B4-BE49-F238E27FC236}">
                    <a16:creationId xmlns:a16="http://schemas.microsoft.com/office/drawing/2014/main" id="{D96290B5-13C1-8123-71C0-5B7F093A9F93}"/>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54" name="Freeform 1132">
                <a:extLst>
                  <a:ext uri="{FF2B5EF4-FFF2-40B4-BE49-F238E27FC236}">
                    <a16:creationId xmlns:a16="http://schemas.microsoft.com/office/drawing/2014/main" id="{DDF836B2-7C4C-0B72-0ED4-D6D1189E1FD2}"/>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5" name="Freeform 1133">
                <a:extLst>
                  <a:ext uri="{FF2B5EF4-FFF2-40B4-BE49-F238E27FC236}">
                    <a16:creationId xmlns:a16="http://schemas.microsoft.com/office/drawing/2014/main" id="{5E0604AE-DBF4-82B2-AE70-488C353837A6}"/>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6" name="Freeform 1134">
                <a:extLst>
                  <a:ext uri="{FF2B5EF4-FFF2-40B4-BE49-F238E27FC236}">
                    <a16:creationId xmlns:a16="http://schemas.microsoft.com/office/drawing/2014/main" id="{B81AAE09-47FC-9C90-A54C-835CA4D099F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7" name="Freeform 1135">
                <a:extLst>
                  <a:ext uri="{FF2B5EF4-FFF2-40B4-BE49-F238E27FC236}">
                    <a16:creationId xmlns:a16="http://schemas.microsoft.com/office/drawing/2014/main" id="{5124B29C-80CF-9041-B7BB-200DC000D4FB}"/>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58" name="Freeform 1136">
                <a:extLst>
                  <a:ext uri="{FF2B5EF4-FFF2-40B4-BE49-F238E27FC236}">
                    <a16:creationId xmlns:a16="http://schemas.microsoft.com/office/drawing/2014/main" id="{D8546805-47B9-29A7-D6FA-AEC11A2683A2}"/>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59" name="Freeform 1137">
                <a:extLst>
                  <a:ext uri="{FF2B5EF4-FFF2-40B4-BE49-F238E27FC236}">
                    <a16:creationId xmlns:a16="http://schemas.microsoft.com/office/drawing/2014/main" id="{AB50A103-1EB7-41E9-9DCB-8BE79B2DD5D7}"/>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0" name="Freeform 1138">
                <a:extLst>
                  <a:ext uri="{FF2B5EF4-FFF2-40B4-BE49-F238E27FC236}">
                    <a16:creationId xmlns:a16="http://schemas.microsoft.com/office/drawing/2014/main" id="{3666C4C5-C8B5-7BCF-0286-9C78E1BAB62B}"/>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1" name="Freeform 1139">
                <a:extLst>
                  <a:ext uri="{FF2B5EF4-FFF2-40B4-BE49-F238E27FC236}">
                    <a16:creationId xmlns:a16="http://schemas.microsoft.com/office/drawing/2014/main" id="{253D7C46-0092-CC60-0C5D-96C5FB74970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62" name="Freeform 1140">
                <a:extLst>
                  <a:ext uri="{FF2B5EF4-FFF2-40B4-BE49-F238E27FC236}">
                    <a16:creationId xmlns:a16="http://schemas.microsoft.com/office/drawing/2014/main" id="{EA62CD0A-7778-389C-7BE4-7D557E79158B}"/>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63" name="Freeform 1141">
                <a:extLst>
                  <a:ext uri="{FF2B5EF4-FFF2-40B4-BE49-F238E27FC236}">
                    <a16:creationId xmlns:a16="http://schemas.microsoft.com/office/drawing/2014/main" id="{F0A13E87-D418-EFE5-7A83-3195528747EE}"/>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64" name="Group 54">
            <a:extLst>
              <a:ext uri="{FF2B5EF4-FFF2-40B4-BE49-F238E27FC236}">
                <a16:creationId xmlns:a16="http://schemas.microsoft.com/office/drawing/2014/main" id="{CFF7E003-2F8A-999F-D60F-16BE6CF3F079}"/>
              </a:ext>
            </a:extLst>
          </p:cNvPr>
          <p:cNvGrpSpPr/>
          <p:nvPr/>
        </p:nvGrpSpPr>
        <p:grpSpPr>
          <a:xfrm>
            <a:off x="3949096" y="3497924"/>
            <a:ext cx="466250" cy="565978"/>
            <a:chOff x="8360213" y="3458151"/>
            <a:chExt cx="853935" cy="991043"/>
          </a:xfrm>
          <a:solidFill>
            <a:schemeClr val="bg1"/>
          </a:solidFill>
        </p:grpSpPr>
        <p:grpSp>
          <p:nvGrpSpPr>
            <p:cNvPr id="65" name="Graphic 2">
              <a:extLst>
                <a:ext uri="{FF2B5EF4-FFF2-40B4-BE49-F238E27FC236}">
                  <a16:creationId xmlns:a16="http://schemas.microsoft.com/office/drawing/2014/main" id="{9B41A47A-5724-419B-230B-F149C76B86D9}"/>
                </a:ext>
              </a:extLst>
            </p:cNvPr>
            <p:cNvGrpSpPr/>
            <p:nvPr userDrawn="1"/>
          </p:nvGrpSpPr>
          <p:grpSpPr>
            <a:xfrm>
              <a:off x="8599192" y="3595917"/>
              <a:ext cx="375982" cy="204367"/>
              <a:chOff x="2642504" y="3763150"/>
              <a:chExt cx="375982" cy="204367"/>
            </a:xfrm>
            <a:grpFill/>
          </p:grpSpPr>
          <p:sp>
            <p:nvSpPr>
              <p:cNvPr id="71" name="Freeform 102">
                <a:extLst>
                  <a:ext uri="{FF2B5EF4-FFF2-40B4-BE49-F238E27FC236}">
                    <a16:creationId xmlns:a16="http://schemas.microsoft.com/office/drawing/2014/main" id="{E5D4DD48-62FB-DAB5-E0A4-92BE26819930}"/>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2" name="Freeform 103">
                <a:extLst>
                  <a:ext uri="{FF2B5EF4-FFF2-40B4-BE49-F238E27FC236}">
                    <a16:creationId xmlns:a16="http://schemas.microsoft.com/office/drawing/2014/main" id="{4E839393-67BE-D020-23F9-22FA65447F8E}"/>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2784EA84-BC17-D19D-9ACD-3B8C33CD4657}"/>
                </a:ext>
              </a:extLst>
            </p:cNvPr>
            <p:cNvGrpSpPr/>
            <p:nvPr userDrawn="1"/>
          </p:nvGrpSpPr>
          <p:grpSpPr>
            <a:xfrm>
              <a:off x="8360213" y="3458151"/>
              <a:ext cx="853935" cy="991043"/>
              <a:chOff x="2403525" y="3625384"/>
              <a:chExt cx="853935" cy="991043"/>
            </a:xfrm>
            <a:grpFill/>
          </p:grpSpPr>
          <p:sp>
            <p:nvSpPr>
              <p:cNvPr id="67" name="Freeform 98">
                <a:extLst>
                  <a:ext uri="{FF2B5EF4-FFF2-40B4-BE49-F238E27FC236}">
                    <a16:creationId xmlns:a16="http://schemas.microsoft.com/office/drawing/2014/main" id="{5DF688F9-16E5-8704-FE50-1AA9CC8B5EBC}"/>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8" name="Freeform 99">
                <a:extLst>
                  <a:ext uri="{FF2B5EF4-FFF2-40B4-BE49-F238E27FC236}">
                    <a16:creationId xmlns:a16="http://schemas.microsoft.com/office/drawing/2014/main" id="{E9F90679-3326-B5A9-E178-E1D14D8B55DB}"/>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9" name="Freeform 100">
                <a:extLst>
                  <a:ext uri="{FF2B5EF4-FFF2-40B4-BE49-F238E27FC236}">
                    <a16:creationId xmlns:a16="http://schemas.microsoft.com/office/drawing/2014/main" id="{11A55B4C-A4B2-1A02-BF58-F86A7CEFA7A5}"/>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0" name="Freeform 101">
                <a:extLst>
                  <a:ext uri="{FF2B5EF4-FFF2-40B4-BE49-F238E27FC236}">
                    <a16:creationId xmlns:a16="http://schemas.microsoft.com/office/drawing/2014/main" id="{1015F9E7-4727-E705-BC2D-DEC8DDF565B8}"/>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4" name="Text Placeholder 7">
            <a:extLst>
              <a:ext uri="{FF2B5EF4-FFF2-40B4-BE49-F238E27FC236}">
                <a16:creationId xmlns:a16="http://schemas.microsoft.com/office/drawing/2014/main" id="{BB43A339-B333-1137-7363-3A29C9EDD5DF}"/>
              </a:ext>
            </a:extLst>
          </p:cNvPr>
          <p:cNvSpPr txBox="1">
            <a:spLocks/>
          </p:cNvSpPr>
          <p:nvPr/>
        </p:nvSpPr>
        <p:spPr>
          <a:xfrm>
            <a:off x="4925767" y="5101290"/>
            <a:ext cx="6739953" cy="416407"/>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mtClean="0">
                <a:solidFill>
                  <a:srgbClr val="09465E"/>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100" dirty="0">
                <a:effectLst/>
                <a:ea typeface="Aptos" panose="020B0004020202020204" pitchFamily="34" charset="0"/>
                <a:cs typeface="Times New Roman" panose="02020603050405020304" pitchFamily="18" charset="0"/>
              </a:rPr>
              <a:t>Työpajat ja koulutukset, tekninen apu, infrastruktuurin kehittäminen</a:t>
            </a:r>
          </a:p>
        </p:txBody>
      </p:sp>
      <p:sp>
        <p:nvSpPr>
          <p:cNvPr id="10" name="Text Placeholder 6">
            <a:extLst>
              <a:ext uri="{FF2B5EF4-FFF2-40B4-BE49-F238E27FC236}">
                <a16:creationId xmlns:a16="http://schemas.microsoft.com/office/drawing/2014/main" id="{03C5E960-F025-30CA-6140-9D97FC5D4AEA}"/>
              </a:ext>
            </a:extLst>
          </p:cNvPr>
          <p:cNvSpPr txBox="1">
            <a:spLocks/>
          </p:cNvSpPr>
          <p:nvPr/>
        </p:nvSpPr>
        <p:spPr>
          <a:xfrm>
            <a:off x="4962583" y="4735628"/>
            <a:ext cx="7066347" cy="33941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60BA47"/>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pPr>
            <a:r>
              <a:rPr lang="en-US" sz="2000" b="1" kern="100" dirty="0" err="1">
                <a:effectLst/>
                <a:ea typeface="Aptos" panose="020B0004020202020204" pitchFamily="34" charset="0"/>
                <a:cs typeface="Times New Roman" panose="02020603050405020304" pitchFamily="18" charset="0"/>
              </a:rPr>
              <a:t>Nollajäteohjelmat</a:t>
            </a:r>
            <a:endParaRPr lang="en-IE" sz="2000" dirty="0"/>
          </a:p>
        </p:txBody>
      </p:sp>
      <p:sp>
        <p:nvSpPr>
          <p:cNvPr id="11" name="Text Placeholder 7">
            <a:extLst>
              <a:ext uri="{FF2B5EF4-FFF2-40B4-BE49-F238E27FC236}">
                <a16:creationId xmlns:a16="http://schemas.microsoft.com/office/drawing/2014/main" id="{AD1FCB5E-77D7-45EB-AEAC-21F520A2F30A}"/>
              </a:ext>
            </a:extLst>
          </p:cNvPr>
          <p:cNvSpPr txBox="1">
            <a:spLocks/>
          </p:cNvSpPr>
          <p:nvPr/>
        </p:nvSpPr>
        <p:spPr>
          <a:xfrm>
            <a:off x="4912291" y="6030512"/>
            <a:ext cx="6903151" cy="468726"/>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mtClean="0">
                <a:solidFill>
                  <a:srgbClr val="09465E"/>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kern="0">
                <a:solidFill>
                  <a:srgbClr val="09465E"/>
                </a:solidFill>
                <a:highlight>
                  <a:srgbClr val="F1983D"/>
                </a:highlight>
                <a:cs typeface="Times New Roman" panose="02020603050405020304" pitchFamily="18" charset="0"/>
              </a:rPr>
              <a:t>HARJOITUS: </a:t>
            </a:r>
            <a:r>
              <a:rPr lang="en-US" sz="2000" kern="0">
                <a:solidFill>
                  <a:srgbClr val="09465E"/>
                </a:solidFill>
                <a:latin typeface="Calibri" panose="020F0502020204030204" pitchFamily="34" charset="0"/>
                <a:cs typeface="Times New Roman" panose="02020603050405020304" pitchFamily="18" charset="0"/>
              </a:rPr>
              <a:t>Etsi esimerkkejä kehitysohjelmista alueeltasi.</a:t>
            </a:r>
            <a:endParaRPr lang="fi-FI" sz="2000" kern="0" dirty="0">
              <a:solidFill>
                <a:srgbClr val="09465E"/>
              </a:solidFill>
              <a:latin typeface="Calibri" panose="020F0502020204030204" pitchFamily="34" charset="0"/>
              <a:cs typeface="Times New Roman" panose="02020603050405020304" pitchFamily="18" charset="0"/>
            </a:endParaRPr>
          </a:p>
        </p:txBody>
      </p:sp>
      <p:grpSp>
        <p:nvGrpSpPr>
          <p:cNvPr id="14" name="Graphic 3">
            <a:extLst>
              <a:ext uri="{FF2B5EF4-FFF2-40B4-BE49-F238E27FC236}">
                <a16:creationId xmlns:a16="http://schemas.microsoft.com/office/drawing/2014/main" id="{559683FB-9A9F-843C-F863-437D377558E5}"/>
              </a:ext>
            </a:extLst>
          </p:cNvPr>
          <p:cNvGrpSpPr/>
          <p:nvPr/>
        </p:nvGrpSpPr>
        <p:grpSpPr>
          <a:xfrm>
            <a:off x="4064198" y="5000547"/>
            <a:ext cx="528800" cy="600209"/>
            <a:chOff x="4643578" y="432838"/>
            <a:chExt cx="1028134" cy="1160188"/>
          </a:xfrm>
          <a:solidFill>
            <a:schemeClr val="bg1"/>
          </a:solidFill>
        </p:grpSpPr>
        <p:sp>
          <p:nvSpPr>
            <p:cNvPr id="15" name="Freeform 1033">
              <a:extLst>
                <a:ext uri="{FF2B5EF4-FFF2-40B4-BE49-F238E27FC236}">
                  <a16:creationId xmlns:a16="http://schemas.microsoft.com/office/drawing/2014/main" id="{D7B818B3-39F1-380F-702B-44EA29C7013B}"/>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16" name="Graphic 3">
              <a:extLst>
                <a:ext uri="{FF2B5EF4-FFF2-40B4-BE49-F238E27FC236}">
                  <a16:creationId xmlns:a16="http://schemas.microsoft.com/office/drawing/2014/main" id="{0D98A61E-81AB-2091-9B8B-F6B1F4BE1A03}"/>
                </a:ext>
              </a:extLst>
            </p:cNvPr>
            <p:cNvGrpSpPr/>
            <p:nvPr/>
          </p:nvGrpSpPr>
          <p:grpSpPr>
            <a:xfrm>
              <a:off x="4643578" y="432838"/>
              <a:ext cx="1028134" cy="1160188"/>
              <a:chOff x="4643578" y="432838"/>
              <a:chExt cx="1028134" cy="1160188"/>
            </a:xfrm>
            <a:grpFill/>
          </p:grpSpPr>
          <p:sp>
            <p:nvSpPr>
              <p:cNvPr id="17" name="Freeform 1035">
                <a:extLst>
                  <a:ext uri="{FF2B5EF4-FFF2-40B4-BE49-F238E27FC236}">
                    <a16:creationId xmlns:a16="http://schemas.microsoft.com/office/drawing/2014/main" id="{7A1BE547-F40F-0626-E5DF-52DACC0FD0A0}"/>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8" name="Graphic 3">
                <a:extLst>
                  <a:ext uri="{FF2B5EF4-FFF2-40B4-BE49-F238E27FC236}">
                    <a16:creationId xmlns:a16="http://schemas.microsoft.com/office/drawing/2014/main" id="{FAB9BCC7-4B0D-19B6-5E54-722BA9B9D0DE}"/>
                  </a:ext>
                </a:extLst>
              </p:cNvPr>
              <p:cNvGrpSpPr/>
              <p:nvPr/>
            </p:nvGrpSpPr>
            <p:grpSpPr>
              <a:xfrm>
                <a:off x="4643578" y="432838"/>
                <a:ext cx="1028134" cy="1160188"/>
                <a:chOff x="4643578" y="432838"/>
                <a:chExt cx="1028134" cy="1160188"/>
              </a:xfrm>
              <a:grpFill/>
            </p:grpSpPr>
            <p:sp>
              <p:nvSpPr>
                <p:cNvPr id="19" name="Freeform 1037">
                  <a:extLst>
                    <a:ext uri="{FF2B5EF4-FFF2-40B4-BE49-F238E27FC236}">
                      <a16:creationId xmlns:a16="http://schemas.microsoft.com/office/drawing/2014/main" id="{71411B9B-DA97-2A94-0238-32DD435FA47C}"/>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0" name="Freeform 1038">
                  <a:extLst>
                    <a:ext uri="{FF2B5EF4-FFF2-40B4-BE49-F238E27FC236}">
                      <a16:creationId xmlns:a16="http://schemas.microsoft.com/office/drawing/2014/main" id="{720FBA32-7FC3-6AF9-C70A-9C66B3E45394}"/>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3882788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D9260-5133-7DC3-3ED0-65E17DD4445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65EF56-8A8F-A34B-8A92-D7C0A1860913}"/>
              </a:ext>
            </a:extLst>
          </p:cNvPr>
          <p:cNvSpPr>
            <a:spLocks noGrp="1"/>
          </p:cNvSpPr>
          <p:nvPr>
            <p:ph type="body" sz="quarter" idx="35"/>
          </p:nvPr>
        </p:nvSpPr>
        <p:spPr>
          <a:xfrm>
            <a:off x="4881173" y="2385109"/>
            <a:ext cx="6562677" cy="339415"/>
          </a:xfrm>
        </p:spPr>
        <p:txBody>
          <a:bodyPr/>
          <a:lstStyle/>
          <a:p>
            <a:r>
              <a:rPr lang="en-US" sz="2000" b="1" kern="0" dirty="0">
                <a:effectLst/>
                <a:ea typeface="Times New Roman" panose="02020603050405020304" pitchFamily="18" charset="0"/>
                <a:cs typeface="Times New Roman" panose="02020603050405020304" pitchFamily="18" charset="0"/>
              </a:rPr>
              <a:t>Nykyisten käytäntöjen arviointi</a:t>
            </a:r>
            <a:endParaRPr lang="en-US" sz="2000" b="1" kern="0" dirty="0">
              <a:solidFill>
                <a:srgbClr val="92D050"/>
              </a:solidFill>
              <a:cs typeface="Times New Roman" panose="02020603050405020304" pitchFamily="18" charset="0"/>
            </a:endParaRPr>
          </a:p>
          <a:p>
            <a:endParaRPr lang="en-IE" dirty="0"/>
          </a:p>
        </p:txBody>
      </p:sp>
      <p:sp>
        <p:nvSpPr>
          <p:cNvPr id="3" name="Text Placeholder 2">
            <a:extLst>
              <a:ext uri="{FF2B5EF4-FFF2-40B4-BE49-F238E27FC236}">
                <a16:creationId xmlns:a16="http://schemas.microsoft.com/office/drawing/2014/main" id="{E4FC19BD-6B29-4F76-3D5D-740B223893D8}"/>
              </a:ext>
            </a:extLst>
          </p:cNvPr>
          <p:cNvSpPr>
            <a:spLocks noGrp="1"/>
          </p:cNvSpPr>
          <p:nvPr>
            <p:ph type="body" sz="quarter" idx="36"/>
          </p:nvPr>
        </p:nvSpPr>
        <p:spPr>
          <a:xfrm>
            <a:off x="4953983" y="2759212"/>
            <a:ext cx="7166930" cy="671331"/>
          </a:xfrm>
        </p:spPr>
        <p:txBody>
          <a:bodyPr/>
          <a:lstStyle/>
          <a:p>
            <a:pPr marL="0" indent="0">
              <a:lnSpc>
                <a:spcPct val="100000"/>
              </a:lnSpc>
            </a:pPr>
            <a:r>
              <a:rPr lang="en-US" sz="2000" kern="0" dirty="0">
                <a:effectLst/>
                <a:ea typeface="Times New Roman" panose="02020603050405020304" pitchFamily="18" charset="0"/>
                <a:cs typeface="Times New Roman" panose="02020603050405020304" pitchFamily="18" charset="0"/>
              </a:rPr>
              <a:t>Työkalut nykyisten prosessien arviointiin ja parannusalueiden tunnistamiseen.</a:t>
            </a:r>
            <a:endParaRPr lang="fi-FI" sz="2000" kern="100" dirty="0">
              <a:effectLst/>
              <a:ea typeface="Aptos" panose="020B0004020202020204" pitchFamily="34" charset="0"/>
              <a:cs typeface="Times New Roman" panose="02020603050405020304" pitchFamily="18" charset="0"/>
            </a:endParaRPr>
          </a:p>
          <a:p>
            <a:pPr marL="0" indent="0">
              <a:lnSpc>
                <a:spcPct val="100000"/>
              </a:lnSpc>
            </a:pPr>
            <a:endParaRPr lang="fi-FI" sz="2000" kern="100" dirty="0">
              <a:effectLst/>
              <a:ea typeface="Aptos" panose="020B0004020202020204" pitchFamily="34" charset="0"/>
              <a:cs typeface="Times New Roman" panose="02020603050405020304" pitchFamily="18" charset="0"/>
            </a:endParaRPr>
          </a:p>
          <a:p>
            <a:pPr marL="0" indent="0">
              <a:lnSpc>
                <a:spcPct val="100000"/>
              </a:lnSpc>
            </a:pPr>
            <a:endParaRPr lang="en-US" sz="2000" kern="100" dirty="0">
              <a:effectLst/>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76E907CE-BF97-0261-3853-125F0A76CAB0}"/>
              </a:ext>
            </a:extLst>
          </p:cNvPr>
          <p:cNvSpPr>
            <a:spLocks noGrp="1"/>
          </p:cNvSpPr>
          <p:nvPr>
            <p:ph type="body" sz="quarter" idx="42"/>
          </p:nvPr>
        </p:nvSpPr>
        <p:spPr>
          <a:xfrm>
            <a:off x="4937044" y="3559560"/>
            <a:ext cx="6562677" cy="339415"/>
          </a:xfrm>
        </p:spPr>
        <p:txBody>
          <a:bodyPr/>
          <a:lstStyle/>
          <a:p>
            <a:r>
              <a:rPr lang="en-US" sz="2000" b="1" kern="0" dirty="0">
                <a:effectLst/>
                <a:ea typeface="Times New Roman" panose="02020603050405020304" pitchFamily="18" charset="0"/>
                <a:cs typeface="Times New Roman" panose="02020603050405020304" pitchFamily="18" charset="0"/>
              </a:rPr>
              <a:t>Innovatiiviset liiketoimintamallit</a:t>
            </a:r>
            <a:endParaRPr lang="en-IE" dirty="0"/>
          </a:p>
        </p:txBody>
      </p:sp>
      <p:sp>
        <p:nvSpPr>
          <p:cNvPr id="7" name="Text Placeholder 6">
            <a:extLst>
              <a:ext uri="{FF2B5EF4-FFF2-40B4-BE49-F238E27FC236}">
                <a16:creationId xmlns:a16="http://schemas.microsoft.com/office/drawing/2014/main" id="{635EBB36-6D19-3F8B-3513-9AB8D40C172A}"/>
              </a:ext>
            </a:extLst>
          </p:cNvPr>
          <p:cNvSpPr>
            <a:spLocks noGrp="1"/>
          </p:cNvSpPr>
          <p:nvPr>
            <p:ph type="body" sz="quarter" idx="45"/>
          </p:nvPr>
        </p:nvSpPr>
        <p:spPr>
          <a:xfrm>
            <a:off x="4881173" y="4764421"/>
            <a:ext cx="6562677" cy="339415"/>
          </a:xfrm>
        </p:spPr>
        <p:txBody>
          <a:bodyPr/>
          <a:lstStyle/>
          <a:p>
            <a:r>
              <a:rPr lang="en-US" sz="2000" b="1" kern="0" dirty="0">
                <a:effectLst/>
                <a:ea typeface="Times New Roman" panose="02020603050405020304" pitchFamily="18" charset="0"/>
                <a:cs typeface="Times New Roman" panose="02020603050405020304" pitchFamily="18" charset="0"/>
              </a:rPr>
              <a:t>Yhteistyö ja kumppanuudet</a:t>
            </a:r>
            <a:endParaRPr lang="fi-FI" sz="2000" kern="0" dirty="0">
              <a:solidFill>
                <a:srgbClr val="92D050"/>
              </a:solidFill>
              <a:cs typeface="Times New Roman" panose="02020603050405020304" pitchFamily="18" charset="0"/>
            </a:endParaRPr>
          </a:p>
          <a:p>
            <a:endParaRPr lang="en-IE" dirty="0"/>
          </a:p>
        </p:txBody>
      </p:sp>
      <p:sp>
        <p:nvSpPr>
          <p:cNvPr id="8" name="Text Placeholder 7">
            <a:extLst>
              <a:ext uri="{FF2B5EF4-FFF2-40B4-BE49-F238E27FC236}">
                <a16:creationId xmlns:a16="http://schemas.microsoft.com/office/drawing/2014/main" id="{2BF15B12-AE1D-A1A2-E36F-1733C9F5F67A}"/>
              </a:ext>
            </a:extLst>
          </p:cNvPr>
          <p:cNvSpPr>
            <a:spLocks noGrp="1"/>
          </p:cNvSpPr>
          <p:nvPr>
            <p:ph type="body" sz="quarter" idx="46"/>
          </p:nvPr>
        </p:nvSpPr>
        <p:spPr>
          <a:xfrm>
            <a:off x="4951064" y="5101065"/>
            <a:ext cx="6739953" cy="731382"/>
          </a:xfrm>
        </p:spPr>
        <p:txBody>
          <a:bodyPr/>
          <a:lstStyle/>
          <a:p>
            <a:pPr marL="0" indent="0">
              <a:lnSpc>
                <a:spcPct val="100000"/>
              </a:lnSpc>
            </a:pPr>
            <a:r>
              <a:rPr lang="en-US" sz="2000" kern="0" dirty="0">
                <a:effectLst/>
                <a:ea typeface="Times New Roman" panose="02020603050405020304" pitchFamily="18" charset="0"/>
                <a:cs typeface="Times New Roman" panose="02020603050405020304" pitchFamily="18" charset="0"/>
              </a:rPr>
              <a:t>Toimittajien, asiakkaiden ja muiden sidosryhmien kanssa työskentelyn merkitys.</a:t>
            </a:r>
            <a:endParaRPr lang="fi-FI" sz="2000" kern="100" dirty="0">
              <a:effectLst/>
              <a:ea typeface="Aptos" panose="020B0004020202020204" pitchFamily="34" charset="0"/>
              <a:cs typeface="Times New Roman" panose="02020603050405020304" pitchFamily="18" charset="0"/>
            </a:endParaRPr>
          </a:p>
        </p:txBody>
      </p:sp>
      <p:pic>
        <p:nvPicPr>
          <p:cNvPr id="13" name="Picture Placeholder 12" descr="A colorful circle with two cubes with recycle symbols on it with Rose Bowl in the background&#10;&#10;AI-generated content may be incorrect.">
            <a:extLst>
              <a:ext uri="{FF2B5EF4-FFF2-40B4-BE49-F238E27FC236}">
                <a16:creationId xmlns:a16="http://schemas.microsoft.com/office/drawing/2014/main" id="{8CCA7961-FD36-6DD5-B5A3-6BC67E00EF4A}"/>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p:pic>
      <p:sp>
        <p:nvSpPr>
          <p:cNvPr id="9" name="Text Placeholder 3">
            <a:extLst>
              <a:ext uri="{FF2B5EF4-FFF2-40B4-BE49-F238E27FC236}">
                <a16:creationId xmlns:a16="http://schemas.microsoft.com/office/drawing/2014/main" id="{5A566019-8CB1-1516-1986-724B331616BC}"/>
              </a:ext>
            </a:extLst>
          </p:cNvPr>
          <p:cNvSpPr txBox="1">
            <a:spLocks/>
          </p:cNvSpPr>
          <p:nvPr/>
        </p:nvSpPr>
        <p:spPr>
          <a:xfrm>
            <a:off x="4794505" y="154542"/>
            <a:ext cx="7485887" cy="4372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b="1" dirty="0">
                <a:solidFill>
                  <a:schemeClr val="accent1">
                    <a:lumMod val="75000"/>
                  </a:schemeClr>
                </a:solidFill>
              </a:rPr>
              <a:t>JÄTEHUOLLON KEHITTÄMISOHJELMATYYPIT</a:t>
            </a:r>
          </a:p>
          <a:p>
            <a:endParaRPr lang="en-IE" sz="2400" dirty="0">
              <a:ea typeface="+mn-lt"/>
              <a:cs typeface="+mn-lt"/>
            </a:endParaRPr>
          </a:p>
        </p:txBody>
      </p:sp>
      <p:grpSp>
        <p:nvGrpSpPr>
          <p:cNvPr id="31" name="Group 36">
            <a:extLst>
              <a:ext uri="{FF2B5EF4-FFF2-40B4-BE49-F238E27FC236}">
                <a16:creationId xmlns:a16="http://schemas.microsoft.com/office/drawing/2014/main" id="{0FDA30E8-F536-C7B5-7C40-471A1DA38941}"/>
              </a:ext>
            </a:extLst>
          </p:cNvPr>
          <p:cNvGrpSpPr/>
          <p:nvPr/>
        </p:nvGrpSpPr>
        <p:grpSpPr>
          <a:xfrm>
            <a:off x="4098866" y="926375"/>
            <a:ext cx="554299" cy="554203"/>
            <a:chOff x="3258209" y="1217582"/>
            <a:chExt cx="4712093" cy="4711281"/>
          </a:xfrm>
          <a:solidFill>
            <a:schemeClr val="bg1"/>
          </a:solidFill>
        </p:grpSpPr>
        <p:sp>
          <p:nvSpPr>
            <p:cNvPr id="32" name="Freeform 31">
              <a:extLst>
                <a:ext uri="{FF2B5EF4-FFF2-40B4-BE49-F238E27FC236}">
                  <a16:creationId xmlns:a16="http://schemas.microsoft.com/office/drawing/2014/main" id="{9CC623D5-2081-A38B-1542-2084729EB186}"/>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2F74BCF-863E-384F-7EC1-A4B7F1A9B067}"/>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34" name="Group 39">
              <a:extLst>
                <a:ext uri="{FF2B5EF4-FFF2-40B4-BE49-F238E27FC236}">
                  <a16:creationId xmlns:a16="http://schemas.microsoft.com/office/drawing/2014/main" id="{39F8DCC7-0CE4-1F80-DA87-380C0EB4D104}"/>
                </a:ext>
              </a:extLst>
            </p:cNvPr>
            <p:cNvGrpSpPr/>
            <p:nvPr/>
          </p:nvGrpSpPr>
          <p:grpSpPr>
            <a:xfrm>
              <a:off x="3258209" y="1217582"/>
              <a:ext cx="4712093" cy="4711281"/>
              <a:chOff x="3258209" y="1217582"/>
              <a:chExt cx="4712093" cy="4711281"/>
            </a:xfrm>
            <a:grpFill/>
          </p:grpSpPr>
          <p:sp>
            <p:nvSpPr>
              <p:cNvPr id="35" name="Freeform 16">
                <a:extLst>
                  <a:ext uri="{FF2B5EF4-FFF2-40B4-BE49-F238E27FC236}">
                    <a16:creationId xmlns:a16="http://schemas.microsoft.com/office/drawing/2014/main" id="{76826A3B-61E9-BE16-F0C6-F8F656EC75E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6" name="Freeform 18">
                <a:extLst>
                  <a:ext uri="{FF2B5EF4-FFF2-40B4-BE49-F238E27FC236}">
                    <a16:creationId xmlns:a16="http://schemas.microsoft.com/office/drawing/2014/main" id="{2190CA0F-D429-8D2F-BF7F-FE920DEC19AA}"/>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7" name="Freeform 19">
                <a:extLst>
                  <a:ext uri="{FF2B5EF4-FFF2-40B4-BE49-F238E27FC236}">
                    <a16:creationId xmlns:a16="http://schemas.microsoft.com/office/drawing/2014/main" id="{B8D179D5-17A9-6173-B2A2-9B4699406FF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8" name="Freeform 20">
                <a:extLst>
                  <a:ext uri="{FF2B5EF4-FFF2-40B4-BE49-F238E27FC236}">
                    <a16:creationId xmlns:a16="http://schemas.microsoft.com/office/drawing/2014/main" id="{DE916187-65AB-E9B0-D317-7846A7B09BCA}"/>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9" name="Freeform 21">
                <a:extLst>
                  <a:ext uri="{FF2B5EF4-FFF2-40B4-BE49-F238E27FC236}">
                    <a16:creationId xmlns:a16="http://schemas.microsoft.com/office/drawing/2014/main" id="{22A046F4-A6EF-49CE-5CCD-7C3A280EE245}"/>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0" name="Freeform 22">
                <a:extLst>
                  <a:ext uri="{FF2B5EF4-FFF2-40B4-BE49-F238E27FC236}">
                    <a16:creationId xmlns:a16="http://schemas.microsoft.com/office/drawing/2014/main" id="{99EC1CA6-A28B-FCA3-C69D-49F1B9337A1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1" name="Freeform 23">
                <a:extLst>
                  <a:ext uri="{FF2B5EF4-FFF2-40B4-BE49-F238E27FC236}">
                    <a16:creationId xmlns:a16="http://schemas.microsoft.com/office/drawing/2014/main" id="{9012C9F6-A633-E414-D934-F19E05084F88}"/>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2" name="Freeform 24">
                <a:extLst>
                  <a:ext uri="{FF2B5EF4-FFF2-40B4-BE49-F238E27FC236}">
                    <a16:creationId xmlns:a16="http://schemas.microsoft.com/office/drawing/2014/main" id="{167F901D-F36D-764A-268C-DDA700FEB20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3" name="Freeform 25">
                <a:extLst>
                  <a:ext uri="{FF2B5EF4-FFF2-40B4-BE49-F238E27FC236}">
                    <a16:creationId xmlns:a16="http://schemas.microsoft.com/office/drawing/2014/main" id="{627CA58B-4952-D76C-8A8F-A63122F111FD}"/>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4" name="Freeform 26">
                <a:extLst>
                  <a:ext uri="{FF2B5EF4-FFF2-40B4-BE49-F238E27FC236}">
                    <a16:creationId xmlns:a16="http://schemas.microsoft.com/office/drawing/2014/main" id="{CEE2059B-60E7-7F73-E0CF-E64589C5918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45" name="Freeform 27">
                <a:extLst>
                  <a:ext uri="{FF2B5EF4-FFF2-40B4-BE49-F238E27FC236}">
                    <a16:creationId xmlns:a16="http://schemas.microsoft.com/office/drawing/2014/main" id="{EDA98E05-0096-DBCB-CCAE-925A4E1576A2}"/>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6" name="Freeform 28">
                <a:extLst>
                  <a:ext uri="{FF2B5EF4-FFF2-40B4-BE49-F238E27FC236}">
                    <a16:creationId xmlns:a16="http://schemas.microsoft.com/office/drawing/2014/main" id="{D27D776F-3CF8-1603-CBA9-CD8A6E849E6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7" name="Freeform 29">
                <a:extLst>
                  <a:ext uri="{FF2B5EF4-FFF2-40B4-BE49-F238E27FC236}">
                    <a16:creationId xmlns:a16="http://schemas.microsoft.com/office/drawing/2014/main" id="{5C71DE30-95B8-23F5-19D4-8E34B32A9DB1}"/>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8" name="Freeform 30">
                <a:extLst>
                  <a:ext uri="{FF2B5EF4-FFF2-40B4-BE49-F238E27FC236}">
                    <a16:creationId xmlns:a16="http://schemas.microsoft.com/office/drawing/2014/main" id="{C31B0C66-9149-3368-1878-DC2B2C89B41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49" name="Graphic 3">
            <a:extLst>
              <a:ext uri="{FF2B5EF4-FFF2-40B4-BE49-F238E27FC236}">
                <a16:creationId xmlns:a16="http://schemas.microsoft.com/office/drawing/2014/main" id="{1560B2FA-16D4-DA5E-D681-11BEA9153167}"/>
              </a:ext>
            </a:extLst>
          </p:cNvPr>
          <p:cNvGrpSpPr/>
          <p:nvPr/>
        </p:nvGrpSpPr>
        <p:grpSpPr>
          <a:xfrm>
            <a:off x="3883645" y="3594507"/>
            <a:ext cx="686308" cy="643964"/>
            <a:chOff x="6615628" y="2116894"/>
            <a:chExt cx="1066935" cy="1001107"/>
          </a:xfrm>
          <a:solidFill>
            <a:schemeClr val="bg1"/>
          </a:solidFill>
        </p:grpSpPr>
        <p:sp>
          <p:nvSpPr>
            <p:cNvPr id="50" name="Freeform 1128">
              <a:extLst>
                <a:ext uri="{FF2B5EF4-FFF2-40B4-BE49-F238E27FC236}">
                  <a16:creationId xmlns:a16="http://schemas.microsoft.com/office/drawing/2014/main" id="{8511D47A-5CCC-620D-F2A7-E9177EC8FD8A}"/>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51" name="Graphic 3">
              <a:extLst>
                <a:ext uri="{FF2B5EF4-FFF2-40B4-BE49-F238E27FC236}">
                  <a16:creationId xmlns:a16="http://schemas.microsoft.com/office/drawing/2014/main" id="{FCE6D069-327D-DDB3-418F-0F5EE97DDA50}"/>
                </a:ext>
              </a:extLst>
            </p:cNvPr>
            <p:cNvGrpSpPr/>
            <p:nvPr/>
          </p:nvGrpSpPr>
          <p:grpSpPr>
            <a:xfrm>
              <a:off x="6615628" y="2116894"/>
              <a:ext cx="1066935" cy="1001107"/>
              <a:chOff x="6615628" y="2116894"/>
              <a:chExt cx="1066935" cy="1001107"/>
            </a:xfrm>
            <a:grpFill/>
          </p:grpSpPr>
          <p:sp>
            <p:nvSpPr>
              <p:cNvPr id="52" name="Freeform 1130">
                <a:extLst>
                  <a:ext uri="{FF2B5EF4-FFF2-40B4-BE49-F238E27FC236}">
                    <a16:creationId xmlns:a16="http://schemas.microsoft.com/office/drawing/2014/main" id="{8438B20C-5D67-3174-1C86-6800D96649B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53" name="Freeform 1131">
                <a:extLst>
                  <a:ext uri="{FF2B5EF4-FFF2-40B4-BE49-F238E27FC236}">
                    <a16:creationId xmlns:a16="http://schemas.microsoft.com/office/drawing/2014/main" id="{1B61C22D-44BD-66A4-FFDF-423E297E0E24}"/>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54" name="Freeform 1132">
                <a:extLst>
                  <a:ext uri="{FF2B5EF4-FFF2-40B4-BE49-F238E27FC236}">
                    <a16:creationId xmlns:a16="http://schemas.microsoft.com/office/drawing/2014/main" id="{9F746D2F-A14C-2FE9-238A-FCA9D728ADE4}"/>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55" name="Freeform 1133">
                <a:extLst>
                  <a:ext uri="{FF2B5EF4-FFF2-40B4-BE49-F238E27FC236}">
                    <a16:creationId xmlns:a16="http://schemas.microsoft.com/office/drawing/2014/main" id="{7DE9E11F-10A6-64E3-F902-7BA2B155743A}"/>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56" name="Freeform 1134">
                <a:extLst>
                  <a:ext uri="{FF2B5EF4-FFF2-40B4-BE49-F238E27FC236}">
                    <a16:creationId xmlns:a16="http://schemas.microsoft.com/office/drawing/2014/main" id="{C1A81158-D8F2-F5B9-EFA8-9CFB86B99336}"/>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57" name="Freeform 1135">
                <a:extLst>
                  <a:ext uri="{FF2B5EF4-FFF2-40B4-BE49-F238E27FC236}">
                    <a16:creationId xmlns:a16="http://schemas.microsoft.com/office/drawing/2014/main" id="{0140E867-41B5-61B6-FA0A-B950B32488EA}"/>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58" name="Freeform 1136">
                <a:extLst>
                  <a:ext uri="{FF2B5EF4-FFF2-40B4-BE49-F238E27FC236}">
                    <a16:creationId xmlns:a16="http://schemas.microsoft.com/office/drawing/2014/main" id="{BE8AB25F-442E-8B5B-E361-C551DE16D9C5}"/>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59" name="Freeform 1137">
                <a:extLst>
                  <a:ext uri="{FF2B5EF4-FFF2-40B4-BE49-F238E27FC236}">
                    <a16:creationId xmlns:a16="http://schemas.microsoft.com/office/drawing/2014/main" id="{43CF60D0-C4B2-8DAF-6291-402FFD5C8ECD}"/>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60" name="Freeform 1138">
                <a:extLst>
                  <a:ext uri="{FF2B5EF4-FFF2-40B4-BE49-F238E27FC236}">
                    <a16:creationId xmlns:a16="http://schemas.microsoft.com/office/drawing/2014/main" id="{A08E6A73-032D-3D2C-1FCA-698A5928DE78}"/>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61" name="Freeform 1139">
                <a:extLst>
                  <a:ext uri="{FF2B5EF4-FFF2-40B4-BE49-F238E27FC236}">
                    <a16:creationId xmlns:a16="http://schemas.microsoft.com/office/drawing/2014/main" id="{9E0D35A4-632F-9DEA-8135-6C46929B1E14}"/>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62" name="Freeform 1140">
                <a:extLst>
                  <a:ext uri="{FF2B5EF4-FFF2-40B4-BE49-F238E27FC236}">
                    <a16:creationId xmlns:a16="http://schemas.microsoft.com/office/drawing/2014/main" id="{23DD01DC-6988-054B-292E-49D218A6D865}"/>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63" name="Freeform 1141">
                <a:extLst>
                  <a:ext uri="{FF2B5EF4-FFF2-40B4-BE49-F238E27FC236}">
                    <a16:creationId xmlns:a16="http://schemas.microsoft.com/office/drawing/2014/main" id="{F5F6BE3D-F1B4-5FBE-C897-9B93659BA186}"/>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dirty="0"/>
              </a:p>
            </p:txBody>
          </p:sp>
        </p:grpSp>
      </p:grpSp>
      <p:grpSp>
        <p:nvGrpSpPr>
          <p:cNvPr id="64" name="Group 54">
            <a:extLst>
              <a:ext uri="{FF2B5EF4-FFF2-40B4-BE49-F238E27FC236}">
                <a16:creationId xmlns:a16="http://schemas.microsoft.com/office/drawing/2014/main" id="{D2F21C47-5E1A-4603-D2AA-47CCE525CA8D}"/>
              </a:ext>
            </a:extLst>
          </p:cNvPr>
          <p:cNvGrpSpPr/>
          <p:nvPr/>
        </p:nvGrpSpPr>
        <p:grpSpPr>
          <a:xfrm>
            <a:off x="3791644" y="4934129"/>
            <a:ext cx="715103" cy="829920"/>
            <a:chOff x="8360213" y="3458151"/>
            <a:chExt cx="853935" cy="991043"/>
          </a:xfrm>
          <a:solidFill>
            <a:schemeClr val="bg1"/>
          </a:solidFill>
        </p:grpSpPr>
        <p:grpSp>
          <p:nvGrpSpPr>
            <p:cNvPr id="65" name="Graphic 2">
              <a:extLst>
                <a:ext uri="{FF2B5EF4-FFF2-40B4-BE49-F238E27FC236}">
                  <a16:creationId xmlns:a16="http://schemas.microsoft.com/office/drawing/2014/main" id="{D2BA1E53-CE76-2DF5-1436-EDC23E8BCC86}"/>
                </a:ext>
              </a:extLst>
            </p:cNvPr>
            <p:cNvGrpSpPr/>
            <p:nvPr userDrawn="1"/>
          </p:nvGrpSpPr>
          <p:grpSpPr>
            <a:xfrm>
              <a:off x="8599192" y="3595917"/>
              <a:ext cx="375982" cy="204367"/>
              <a:chOff x="2642504" y="3763150"/>
              <a:chExt cx="375982" cy="204367"/>
            </a:xfrm>
            <a:grpFill/>
          </p:grpSpPr>
          <p:sp>
            <p:nvSpPr>
              <p:cNvPr id="71" name="Freeform 102">
                <a:extLst>
                  <a:ext uri="{FF2B5EF4-FFF2-40B4-BE49-F238E27FC236}">
                    <a16:creationId xmlns:a16="http://schemas.microsoft.com/office/drawing/2014/main" id="{E8D46851-FD42-046F-A0AE-9D5091891176}"/>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2" name="Freeform 103">
                <a:extLst>
                  <a:ext uri="{FF2B5EF4-FFF2-40B4-BE49-F238E27FC236}">
                    <a16:creationId xmlns:a16="http://schemas.microsoft.com/office/drawing/2014/main" id="{76428F47-EF23-93B2-AA8D-191C351B98D9}"/>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6" name="Graphic 2">
              <a:extLst>
                <a:ext uri="{FF2B5EF4-FFF2-40B4-BE49-F238E27FC236}">
                  <a16:creationId xmlns:a16="http://schemas.microsoft.com/office/drawing/2014/main" id="{82D8A0B4-F929-AEB3-C837-9DE5C71641B5}"/>
                </a:ext>
              </a:extLst>
            </p:cNvPr>
            <p:cNvGrpSpPr/>
            <p:nvPr userDrawn="1"/>
          </p:nvGrpSpPr>
          <p:grpSpPr>
            <a:xfrm>
              <a:off x="8360213" y="3458151"/>
              <a:ext cx="853935" cy="991043"/>
              <a:chOff x="2403525" y="3625384"/>
              <a:chExt cx="853935" cy="991043"/>
            </a:xfrm>
            <a:grpFill/>
          </p:grpSpPr>
          <p:sp>
            <p:nvSpPr>
              <p:cNvPr id="67" name="Freeform 98">
                <a:extLst>
                  <a:ext uri="{FF2B5EF4-FFF2-40B4-BE49-F238E27FC236}">
                    <a16:creationId xmlns:a16="http://schemas.microsoft.com/office/drawing/2014/main" id="{44786AB5-192D-03E6-859F-4CE979C4AC57}"/>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8" name="Freeform 99">
                <a:extLst>
                  <a:ext uri="{FF2B5EF4-FFF2-40B4-BE49-F238E27FC236}">
                    <a16:creationId xmlns:a16="http://schemas.microsoft.com/office/drawing/2014/main" id="{13032EDC-7995-8A67-6D91-B0068A9201E5}"/>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9" name="Freeform 100">
                <a:extLst>
                  <a:ext uri="{FF2B5EF4-FFF2-40B4-BE49-F238E27FC236}">
                    <a16:creationId xmlns:a16="http://schemas.microsoft.com/office/drawing/2014/main" id="{FAB3070E-53CF-3FC5-F780-4C5EA41D33BF}"/>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0" name="Freeform 101">
                <a:extLst>
                  <a:ext uri="{FF2B5EF4-FFF2-40B4-BE49-F238E27FC236}">
                    <a16:creationId xmlns:a16="http://schemas.microsoft.com/office/drawing/2014/main" id="{795C3F33-BE65-AD2A-3BEF-F6B3874858B5}"/>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grpSp>
        <p:nvGrpSpPr>
          <p:cNvPr id="4" name="Graphic 3">
            <a:extLst>
              <a:ext uri="{FF2B5EF4-FFF2-40B4-BE49-F238E27FC236}">
                <a16:creationId xmlns:a16="http://schemas.microsoft.com/office/drawing/2014/main" id="{2F1E4E0B-2DBB-A560-7971-3BE598462D8A}"/>
              </a:ext>
            </a:extLst>
          </p:cNvPr>
          <p:cNvGrpSpPr/>
          <p:nvPr/>
        </p:nvGrpSpPr>
        <p:grpSpPr>
          <a:xfrm>
            <a:off x="3937950" y="2265216"/>
            <a:ext cx="632992" cy="714294"/>
            <a:chOff x="4643578" y="432838"/>
            <a:chExt cx="1028134" cy="1160188"/>
          </a:xfrm>
          <a:solidFill>
            <a:schemeClr val="bg1"/>
          </a:solidFill>
        </p:grpSpPr>
        <p:sp>
          <p:nvSpPr>
            <p:cNvPr id="10" name="Freeform 1033">
              <a:extLst>
                <a:ext uri="{FF2B5EF4-FFF2-40B4-BE49-F238E27FC236}">
                  <a16:creationId xmlns:a16="http://schemas.microsoft.com/office/drawing/2014/main" id="{FF079225-67CB-84AA-B191-4C2F419A298A}"/>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11" name="Graphic 3">
              <a:extLst>
                <a:ext uri="{FF2B5EF4-FFF2-40B4-BE49-F238E27FC236}">
                  <a16:creationId xmlns:a16="http://schemas.microsoft.com/office/drawing/2014/main" id="{B7D6987A-28D2-BE66-74E8-AAA844DA7347}"/>
                </a:ext>
              </a:extLst>
            </p:cNvPr>
            <p:cNvGrpSpPr/>
            <p:nvPr/>
          </p:nvGrpSpPr>
          <p:grpSpPr>
            <a:xfrm>
              <a:off x="4643578" y="432838"/>
              <a:ext cx="1028134" cy="1160188"/>
              <a:chOff x="4643578" y="432838"/>
              <a:chExt cx="1028134" cy="1160188"/>
            </a:xfrm>
            <a:grpFill/>
          </p:grpSpPr>
          <p:sp>
            <p:nvSpPr>
              <p:cNvPr id="12" name="Freeform 1035">
                <a:extLst>
                  <a:ext uri="{FF2B5EF4-FFF2-40B4-BE49-F238E27FC236}">
                    <a16:creationId xmlns:a16="http://schemas.microsoft.com/office/drawing/2014/main" id="{12BE8385-1D13-9B0C-46C5-B467086C6B17}"/>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4" name="Graphic 3">
                <a:extLst>
                  <a:ext uri="{FF2B5EF4-FFF2-40B4-BE49-F238E27FC236}">
                    <a16:creationId xmlns:a16="http://schemas.microsoft.com/office/drawing/2014/main" id="{DB31163D-265F-53CE-9FA2-FB82826E77A2}"/>
                  </a:ext>
                </a:extLst>
              </p:cNvPr>
              <p:cNvGrpSpPr/>
              <p:nvPr/>
            </p:nvGrpSpPr>
            <p:grpSpPr>
              <a:xfrm>
                <a:off x="4643578" y="432838"/>
                <a:ext cx="1028134" cy="1160188"/>
                <a:chOff x="4643578" y="432838"/>
                <a:chExt cx="1028134" cy="1160188"/>
              </a:xfrm>
              <a:grpFill/>
            </p:grpSpPr>
            <p:sp>
              <p:nvSpPr>
                <p:cNvPr id="15" name="Freeform 1037">
                  <a:extLst>
                    <a:ext uri="{FF2B5EF4-FFF2-40B4-BE49-F238E27FC236}">
                      <a16:creationId xmlns:a16="http://schemas.microsoft.com/office/drawing/2014/main" id="{8A28D816-47B1-14EE-BF2F-F80EEF4C6CC2}"/>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16" name="Freeform 1038">
                  <a:extLst>
                    <a:ext uri="{FF2B5EF4-FFF2-40B4-BE49-F238E27FC236}">
                      <a16:creationId xmlns:a16="http://schemas.microsoft.com/office/drawing/2014/main" id="{3778FB60-D20B-360E-9060-3C8ECD9464E1}"/>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77" name="Group 36">
            <a:extLst>
              <a:ext uri="{FF2B5EF4-FFF2-40B4-BE49-F238E27FC236}">
                <a16:creationId xmlns:a16="http://schemas.microsoft.com/office/drawing/2014/main" id="{6040C49F-20B3-016F-0454-C72D372588DF}"/>
              </a:ext>
            </a:extLst>
          </p:cNvPr>
          <p:cNvGrpSpPr/>
          <p:nvPr/>
        </p:nvGrpSpPr>
        <p:grpSpPr>
          <a:xfrm>
            <a:off x="4098866" y="883398"/>
            <a:ext cx="364682" cy="386627"/>
            <a:chOff x="3258209" y="1217582"/>
            <a:chExt cx="4712093" cy="4711281"/>
          </a:xfrm>
          <a:solidFill>
            <a:schemeClr val="bg1"/>
          </a:solidFill>
        </p:grpSpPr>
        <p:sp>
          <p:nvSpPr>
            <p:cNvPr id="78" name="Freeform 31">
              <a:extLst>
                <a:ext uri="{FF2B5EF4-FFF2-40B4-BE49-F238E27FC236}">
                  <a16:creationId xmlns:a16="http://schemas.microsoft.com/office/drawing/2014/main" id="{3A2E84C3-EAB0-0486-BCD2-CE8954C3DBCE}"/>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79" name="Freeform 32">
              <a:extLst>
                <a:ext uri="{FF2B5EF4-FFF2-40B4-BE49-F238E27FC236}">
                  <a16:creationId xmlns:a16="http://schemas.microsoft.com/office/drawing/2014/main" id="{1A3C762A-3736-5154-A9E1-51E5AE9AD48B}"/>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80" name="Group 39">
              <a:extLst>
                <a:ext uri="{FF2B5EF4-FFF2-40B4-BE49-F238E27FC236}">
                  <a16:creationId xmlns:a16="http://schemas.microsoft.com/office/drawing/2014/main" id="{D3821A16-49F4-0DC4-B79B-D2D3FF05D49A}"/>
                </a:ext>
              </a:extLst>
            </p:cNvPr>
            <p:cNvGrpSpPr/>
            <p:nvPr/>
          </p:nvGrpSpPr>
          <p:grpSpPr>
            <a:xfrm>
              <a:off x="3258209" y="1217582"/>
              <a:ext cx="4712093" cy="4711281"/>
              <a:chOff x="3258209" y="1217582"/>
              <a:chExt cx="4712093" cy="4711281"/>
            </a:xfrm>
            <a:grpFill/>
          </p:grpSpPr>
          <p:sp>
            <p:nvSpPr>
              <p:cNvPr id="81" name="Freeform 16">
                <a:extLst>
                  <a:ext uri="{FF2B5EF4-FFF2-40B4-BE49-F238E27FC236}">
                    <a16:creationId xmlns:a16="http://schemas.microsoft.com/office/drawing/2014/main" id="{F7E318A0-C1C7-3C49-6BE5-11BAC7DF380B}"/>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82" name="Freeform 18">
                <a:extLst>
                  <a:ext uri="{FF2B5EF4-FFF2-40B4-BE49-F238E27FC236}">
                    <a16:creationId xmlns:a16="http://schemas.microsoft.com/office/drawing/2014/main" id="{F055AB4A-DF17-EF7C-9747-345CA9269278}"/>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83" name="Freeform 19">
                <a:extLst>
                  <a:ext uri="{FF2B5EF4-FFF2-40B4-BE49-F238E27FC236}">
                    <a16:creationId xmlns:a16="http://schemas.microsoft.com/office/drawing/2014/main" id="{67542BF3-B242-52C6-3BCA-3A30AA7D8EAB}"/>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84" name="Freeform 20">
                <a:extLst>
                  <a:ext uri="{FF2B5EF4-FFF2-40B4-BE49-F238E27FC236}">
                    <a16:creationId xmlns:a16="http://schemas.microsoft.com/office/drawing/2014/main" id="{0E54453E-4DB0-FC96-41A7-9B7E22C9531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85" name="Freeform 21">
                <a:extLst>
                  <a:ext uri="{FF2B5EF4-FFF2-40B4-BE49-F238E27FC236}">
                    <a16:creationId xmlns:a16="http://schemas.microsoft.com/office/drawing/2014/main" id="{B5C3E96A-0540-710D-7E20-CEC42D40D396}"/>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6" name="Freeform 22">
                <a:extLst>
                  <a:ext uri="{FF2B5EF4-FFF2-40B4-BE49-F238E27FC236}">
                    <a16:creationId xmlns:a16="http://schemas.microsoft.com/office/drawing/2014/main" id="{74097ABA-9270-5078-00C5-0CB1350A40E9}"/>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7" name="Freeform 23">
                <a:extLst>
                  <a:ext uri="{FF2B5EF4-FFF2-40B4-BE49-F238E27FC236}">
                    <a16:creationId xmlns:a16="http://schemas.microsoft.com/office/drawing/2014/main" id="{0D5CDE6D-2575-FB1E-E031-E9064117652E}"/>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88" name="Freeform 24">
                <a:extLst>
                  <a:ext uri="{FF2B5EF4-FFF2-40B4-BE49-F238E27FC236}">
                    <a16:creationId xmlns:a16="http://schemas.microsoft.com/office/drawing/2014/main" id="{DE7E41B8-8B20-DAEC-E772-08441367AA3B}"/>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9" name="Freeform 25">
                <a:extLst>
                  <a:ext uri="{FF2B5EF4-FFF2-40B4-BE49-F238E27FC236}">
                    <a16:creationId xmlns:a16="http://schemas.microsoft.com/office/drawing/2014/main" id="{C93D529F-8E6E-2DFD-8616-8D7C270CACCB}"/>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90" name="Freeform 26">
                <a:extLst>
                  <a:ext uri="{FF2B5EF4-FFF2-40B4-BE49-F238E27FC236}">
                    <a16:creationId xmlns:a16="http://schemas.microsoft.com/office/drawing/2014/main" id="{667F69F9-8B01-43B3-8A1D-B59CF08904C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91" name="Freeform 27">
                <a:extLst>
                  <a:ext uri="{FF2B5EF4-FFF2-40B4-BE49-F238E27FC236}">
                    <a16:creationId xmlns:a16="http://schemas.microsoft.com/office/drawing/2014/main" id="{2088BAF9-AB6C-A6C4-C125-68FEB9B0387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92" name="Freeform 28">
                <a:extLst>
                  <a:ext uri="{FF2B5EF4-FFF2-40B4-BE49-F238E27FC236}">
                    <a16:creationId xmlns:a16="http://schemas.microsoft.com/office/drawing/2014/main" id="{0D217955-47ED-C982-5C45-488A4DB5C205}"/>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93" name="Freeform 29">
                <a:extLst>
                  <a:ext uri="{FF2B5EF4-FFF2-40B4-BE49-F238E27FC236}">
                    <a16:creationId xmlns:a16="http://schemas.microsoft.com/office/drawing/2014/main" id="{994CFFA6-165D-15C0-1B42-9EF20401045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94" name="Freeform 30">
                <a:extLst>
                  <a:ext uri="{FF2B5EF4-FFF2-40B4-BE49-F238E27FC236}">
                    <a16:creationId xmlns:a16="http://schemas.microsoft.com/office/drawing/2014/main" id="{37209357-31F4-C4FF-2EF0-7C12710ACFD9}"/>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95" name="Text Placeholder 2">
            <a:extLst>
              <a:ext uri="{FF2B5EF4-FFF2-40B4-BE49-F238E27FC236}">
                <a16:creationId xmlns:a16="http://schemas.microsoft.com/office/drawing/2014/main" id="{BD984ACE-DE8D-006E-AD8E-C7B2C750073E}"/>
              </a:ext>
            </a:extLst>
          </p:cNvPr>
          <p:cNvSpPr txBox="1">
            <a:spLocks/>
          </p:cNvSpPr>
          <p:nvPr/>
        </p:nvSpPr>
        <p:spPr>
          <a:xfrm>
            <a:off x="4977968" y="3967673"/>
            <a:ext cx="7166930" cy="999383"/>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lang="en-US" sz="2200" b="0" i="0" kern="1200" smtClean="0">
                <a:solidFill>
                  <a:srgbClr val="09465E"/>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0" dirty="0">
                <a:effectLst/>
                <a:ea typeface="Times New Roman" panose="02020603050405020304" pitchFamily="18" charset="0"/>
                <a:cs typeface="Times New Roman" panose="02020603050405020304" pitchFamily="18" charset="0"/>
              </a:rPr>
              <a:t>Yleiskatsaus tilauspalveluihin, tuote palveluna -palveluun ja jakamistalouteen.</a:t>
            </a:r>
            <a:endParaRPr lang="en-US" sz="2000" kern="100" dirty="0">
              <a:ea typeface="Aptos" panose="020B0004020202020204" pitchFamily="34" charset="0"/>
              <a:cs typeface="Times New Roman" panose="02020603050405020304" pitchFamily="18" charset="0"/>
            </a:endParaRPr>
          </a:p>
          <a:p>
            <a:endParaRPr lang="en-US" sz="2000" kern="100" dirty="0">
              <a:ea typeface="Aptos" panose="020B0004020202020204" pitchFamily="34" charset="0"/>
              <a:cs typeface="Times New Roman" panose="02020603050405020304" pitchFamily="18" charset="0"/>
            </a:endParaRPr>
          </a:p>
        </p:txBody>
      </p:sp>
      <p:sp>
        <p:nvSpPr>
          <p:cNvPr id="96" name="Text Placeholder 6">
            <a:extLst>
              <a:ext uri="{FF2B5EF4-FFF2-40B4-BE49-F238E27FC236}">
                <a16:creationId xmlns:a16="http://schemas.microsoft.com/office/drawing/2014/main" id="{8FED2237-F262-227A-793E-A613128066C7}"/>
              </a:ext>
            </a:extLst>
          </p:cNvPr>
          <p:cNvSpPr txBox="1">
            <a:spLocks/>
          </p:cNvSpPr>
          <p:nvPr/>
        </p:nvSpPr>
        <p:spPr>
          <a:xfrm>
            <a:off x="4881173" y="921850"/>
            <a:ext cx="7066347" cy="339415"/>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2400" b="1" i="0" kern="1200">
                <a:solidFill>
                  <a:srgbClr val="60BA47"/>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kern="100" dirty="0">
                <a:ea typeface="Aptos" panose="020B0004020202020204" pitchFamily="34" charset="0"/>
                <a:cs typeface="Times New Roman" panose="02020603050405020304" pitchFamily="18" charset="0"/>
              </a:rPr>
              <a:t>Hallituksen johtamat jätehuollon </a:t>
            </a:r>
            <a:r>
              <a:rPr lang="en-US" sz="2000" kern="100" dirty="0" err="1">
                <a:ea typeface="Aptos" panose="020B0004020202020204" pitchFamily="34" charset="0"/>
                <a:cs typeface="Times New Roman" panose="02020603050405020304" pitchFamily="18" charset="0"/>
              </a:rPr>
              <a:t>kehittämisohjelmat</a:t>
            </a:r>
            <a:endParaRPr lang="en-IE" sz="2000" dirty="0"/>
          </a:p>
        </p:txBody>
      </p:sp>
      <p:sp>
        <p:nvSpPr>
          <p:cNvPr id="98" name="Tekstiruutu 97">
            <a:extLst>
              <a:ext uri="{FF2B5EF4-FFF2-40B4-BE49-F238E27FC236}">
                <a16:creationId xmlns:a16="http://schemas.microsoft.com/office/drawing/2014/main" id="{D05F3AFB-EFD8-CC9C-14A3-B05DB4E829DA}"/>
              </a:ext>
            </a:extLst>
          </p:cNvPr>
          <p:cNvSpPr txBox="1"/>
          <p:nvPr/>
        </p:nvSpPr>
        <p:spPr>
          <a:xfrm>
            <a:off x="4931465" y="1251855"/>
            <a:ext cx="6936136" cy="707886"/>
          </a:xfrm>
          <a:prstGeom prst="rect">
            <a:avLst/>
          </a:prstGeom>
          <a:noFill/>
        </p:spPr>
        <p:txBody>
          <a:bodyPr wrap="square">
            <a:spAutoFit/>
          </a:bodyPr>
          <a:lstStyle/>
          <a:p>
            <a:pPr marL="0" indent="0">
              <a:lnSpc>
                <a:spcPct val="100000"/>
              </a:lnSpc>
            </a:pPr>
            <a:r>
              <a:rPr lang="en-US" sz="2000" kern="0" dirty="0">
                <a:solidFill>
                  <a:srgbClr val="09465E"/>
                </a:solidFill>
                <a:latin typeface="Calibri" panose="020F0502020204030204" pitchFamily="34" charset="0"/>
                <a:cs typeface="Times New Roman" panose="02020603050405020304" pitchFamily="18" charset="0"/>
              </a:rPr>
              <a:t>Tuotesuunnittelu: uudelleenkäyttö, korjaus tai kierrätys, Kiertotalousmallin edistäminen, Kansalaisten ottaminen mukaan jätteiden vähentämistoimiin.  </a:t>
            </a:r>
            <a:endParaRPr lang="fi-FI" sz="2000" kern="0" dirty="0">
              <a:solidFill>
                <a:srgbClr val="09465E"/>
              </a:solidFill>
              <a:latin typeface="Calibri" panose="020F0502020204030204" pitchFamily="34" charset="0"/>
              <a:cs typeface="Times New Roman" panose="02020603050405020304" pitchFamily="18" charset="0"/>
            </a:endParaRPr>
          </a:p>
        </p:txBody>
      </p:sp>
      <p:sp>
        <p:nvSpPr>
          <p:cNvPr id="102" name="Tekstiruutu 101">
            <a:extLst>
              <a:ext uri="{FF2B5EF4-FFF2-40B4-BE49-F238E27FC236}">
                <a16:creationId xmlns:a16="http://schemas.microsoft.com/office/drawing/2014/main" id="{8A656BEC-B2AF-29B7-E64E-473C0AB4CE02}"/>
              </a:ext>
            </a:extLst>
          </p:cNvPr>
          <p:cNvSpPr txBox="1"/>
          <p:nvPr/>
        </p:nvSpPr>
        <p:spPr>
          <a:xfrm>
            <a:off x="4881173" y="6057127"/>
            <a:ext cx="6809844" cy="769441"/>
          </a:xfrm>
          <a:prstGeom prst="rect">
            <a:avLst/>
          </a:prstGeom>
          <a:noFill/>
        </p:spPr>
        <p:txBody>
          <a:bodyPr wrap="square">
            <a:spAutoFit/>
          </a:bodyPr>
          <a:lstStyle/>
          <a:p>
            <a:r>
              <a:rPr lang="en-US" sz="2400" b="1" kern="0" dirty="0">
                <a:solidFill>
                  <a:srgbClr val="09465E"/>
                </a:solidFill>
                <a:highlight>
                  <a:srgbClr val="F1983D"/>
                </a:highlight>
                <a:cs typeface="Times New Roman" panose="02020603050405020304" pitchFamily="18" charset="0"/>
              </a:rPr>
              <a:t>HARJOITUS: </a:t>
            </a:r>
            <a:r>
              <a:rPr lang="en-US" sz="2000" kern="0" dirty="0">
                <a:solidFill>
                  <a:srgbClr val="09465E"/>
                </a:solidFill>
                <a:latin typeface="Calibri" panose="020F0502020204030204" pitchFamily="34" charset="0"/>
                <a:cs typeface="Times New Roman" panose="02020603050405020304" pitchFamily="18" charset="0"/>
              </a:rPr>
              <a:t>Etsi esimerkkejä </a:t>
            </a:r>
            <a:r>
              <a:rPr lang="en-US" sz="2000" kern="0" dirty="0" err="1">
                <a:solidFill>
                  <a:srgbClr val="09465E"/>
                </a:solidFill>
                <a:latin typeface="Calibri" panose="020F0502020204030204" pitchFamily="34" charset="0"/>
                <a:cs typeface="Times New Roman" panose="02020603050405020304" pitchFamily="18" charset="0"/>
              </a:rPr>
              <a:t>kehitysohjelmista </a:t>
            </a:r>
            <a:r>
              <a:rPr lang="en-US" sz="2000" kern="0" dirty="0">
                <a:solidFill>
                  <a:srgbClr val="09465E"/>
                </a:solidFill>
                <a:latin typeface="Calibri" panose="020F0502020204030204" pitchFamily="34" charset="0"/>
                <a:cs typeface="Times New Roman" panose="02020603050405020304" pitchFamily="18" charset="0"/>
              </a:rPr>
              <a:t>alueeltasi.</a:t>
            </a:r>
            <a:endParaRPr lang="fi-FI" sz="2000" kern="0" dirty="0">
              <a:solidFill>
                <a:srgbClr val="09465E"/>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4792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1D529-9ACD-7469-B017-36F26E181632}"/>
            </a:ext>
          </a:extLst>
        </p:cNvPr>
        <p:cNvGrpSpPr/>
        <p:nvPr/>
      </p:nvGrpSpPr>
      <p:grpSpPr>
        <a:xfrm>
          <a:off x="0" y="0"/>
          <a:ext cx="0" cy="0"/>
          <a:chOff x="0" y="0"/>
          <a:chExt cx="0" cy="0"/>
        </a:xfrm>
      </p:grpSpPr>
      <p:pic>
        <p:nvPicPr>
          <p:cNvPr id="1030" name="Picture 6" descr="Tiedosto:A-tieke-logo-seisova-perus.pdf – Wikipedia">
            <a:extLst>
              <a:ext uri="{FF2B5EF4-FFF2-40B4-BE49-F238E27FC236}">
                <a16:creationId xmlns:a16="http://schemas.microsoft.com/office/drawing/2014/main" id="{364DE335-55A3-C6AA-5721-6A065ECC42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494196" y="4704949"/>
            <a:ext cx="1796871" cy="179687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3E07D33D-B4C4-45C7-B904-3F44D2F6C2C1}"/>
              </a:ext>
            </a:extLst>
          </p:cNvPr>
          <p:cNvSpPr>
            <a:spLocks noGrp="1"/>
          </p:cNvSpPr>
          <p:nvPr>
            <p:ph type="body" sz="quarter" idx="16"/>
          </p:nvPr>
        </p:nvSpPr>
        <p:spPr>
          <a:xfrm>
            <a:off x="490184" y="639054"/>
            <a:ext cx="10907915" cy="803654"/>
          </a:xfrm>
          <a:prstGeom prst="rect">
            <a:avLst/>
          </a:prstGeom>
        </p:spPr>
        <p:txBody>
          <a:bodyPr/>
          <a:lstStyle/>
          <a:p>
            <a:r>
              <a:rPr lang="en-IE" sz="3200" dirty="0" err="1">
                <a:solidFill>
                  <a:schemeClr val="bg1"/>
                </a:solidFill>
                <a:highlight>
                  <a:srgbClr val="F1983D"/>
                </a:highlight>
                <a:ea typeface="+mn-lt"/>
                <a:cs typeface="+mn-lt"/>
              </a:rPr>
              <a:t>Esimerkki</a:t>
            </a:r>
            <a:r>
              <a:rPr lang="en-IE" sz="3200" dirty="0">
                <a:solidFill>
                  <a:schemeClr val="bg1"/>
                </a:solidFill>
                <a:highlight>
                  <a:srgbClr val="F1983D"/>
                </a:highlight>
                <a:ea typeface="+mn-lt"/>
                <a:cs typeface="+mn-lt"/>
              </a:rPr>
              <a:t> </a:t>
            </a:r>
            <a:r>
              <a:rPr lang="en-IE" sz="2800" dirty="0">
                <a:solidFill>
                  <a:srgbClr val="002060"/>
                </a:solidFill>
                <a:ea typeface="+mn-lt"/>
                <a:cs typeface="+mn-lt"/>
                <a:hlinkClick r:id="rId3"/>
              </a:rPr>
              <a:t>- </a:t>
            </a:r>
            <a:r>
              <a:rPr lang="en-US" sz="2800" dirty="0">
                <a:hlinkClick r:id="rId3"/>
              </a:rPr>
              <a:t>Kiertotalouden osaamismerkki</a:t>
            </a:r>
            <a:endParaRPr lang="en-US" sz="2800" b="1" i="0" dirty="0">
              <a:solidFill>
                <a:srgbClr val="0B3A5B"/>
              </a:solidFill>
              <a:effectLst/>
            </a:endParaRPr>
          </a:p>
          <a:p>
            <a:endParaRPr lang="en-US" sz="3200" dirty="0"/>
          </a:p>
        </p:txBody>
      </p:sp>
      <p:sp>
        <p:nvSpPr>
          <p:cNvPr id="3" name="Text Placeholder 2">
            <a:extLst>
              <a:ext uri="{FF2B5EF4-FFF2-40B4-BE49-F238E27FC236}">
                <a16:creationId xmlns:a16="http://schemas.microsoft.com/office/drawing/2014/main" id="{3E9F9328-3395-05D7-7631-C6296FC3F974}"/>
              </a:ext>
            </a:extLst>
          </p:cNvPr>
          <p:cNvSpPr>
            <a:spLocks noGrp="1"/>
          </p:cNvSpPr>
          <p:nvPr>
            <p:ph type="body" sz="quarter" idx="19"/>
          </p:nvPr>
        </p:nvSpPr>
        <p:spPr>
          <a:xfrm>
            <a:off x="573931" y="1314854"/>
            <a:ext cx="10824168" cy="3570591"/>
          </a:xfrm>
          <a:prstGeom prst="rect">
            <a:avLst/>
          </a:prstGeom>
        </p:spPr>
        <p:txBody>
          <a:bodyPr/>
          <a:lstStyle/>
          <a:p>
            <a:pPr marL="0" indent="0">
              <a:lnSpc>
                <a:spcPct val="100000"/>
              </a:lnSpc>
            </a:pPr>
            <a:r>
              <a:rPr lang="en-US" sz="2000" dirty="0" err="1"/>
              <a:t>Osaamismerkki</a:t>
            </a:r>
            <a:r>
              <a:rPr lang="en-US" sz="2000" dirty="0"/>
              <a:t> tarjoaa valmiin kansallisen mallin </a:t>
            </a:r>
            <a:r>
              <a:rPr lang="en-US" sz="2000" b="1" dirty="0"/>
              <a:t>asiantuntijatason </a:t>
            </a:r>
            <a:r>
              <a:rPr lang="en-US" sz="2000" dirty="0"/>
              <a:t>kiertotalousosaamisen </a:t>
            </a:r>
            <a:r>
              <a:rPr lang="en-US" sz="2000" b="1" dirty="0"/>
              <a:t>tunnistamiseen ja </a:t>
            </a:r>
            <a:r>
              <a:rPr lang="en-US" sz="2000" b="1" dirty="0" err="1"/>
              <a:t>tunnustamiseen</a:t>
            </a:r>
            <a:r>
              <a:rPr lang="en-US" sz="2000" dirty="0"/>
              <a:t>.</a:t>
            </a:r>
          </a:p>
          <a:p>
            <a:pPr marL="0" indent="0">
              <a:lnSpc>
                <a:spcPct val="100000"/>
              </a:lnSpc>
            </a:pPr>
            <a:endParaRPr lang="en-US" sz="2000" dirty="0"/>
          </a:p>
          <a:p>
            <a:pPr marL="0" indent="0">
              <a:lnSpc>
                <a:spcPct val="100000"/>
              </a:lnSpc>
            </a:pPr>
            <a:r>
              <a:rPr lang="en-US" sz="2000" dirty="0"/>
              <a:t>Kiertotalouden osaamiskehys on erityisen hyödyllinen työnantajille, jotka kehittävät organisaatiotaan kohti kiertotaloutta ja lisäävät siten oman organisaationsa kiertotalousosaamista. </a:t>
            </a:r>
          </a:p>
          <a:p>
            <a:pPr marL="0" indent="0">
              <a:lnSpc>
                <a:spcPct val="100000"/>
              </a:lnSpc>
            </a:pPr>
            <a:endParaRPr lang="en-US" sz="2000" dirty="0"/>
          </a:p>
          <a:p>
            <a:pPr marL="0" indent="0">
              <a:lnSpc>
                <a:spcPct val="100000"/>
              </a:lnSpc>
            </a:pPr>
            <a:r>
              <a:rPr lang="en-US" sz="2000" dirty="0"/>
              <a:t>Kehys antaa organisaatiolle kattavan kuvan </a:t>
            </a:r>
            <a:r>
              <a:rPr lang="en-US" sz="2000" b="1" dirty="0"/>
              <a:t>kiertotalousosaamisen</a:t>
            </a:r>
            <a:r>
              <a:rPr lang="en-US" sz="2000" dirty="0"/>
              <a:t> nykytilasta </a:t>
            </a:r>
            <a:r>
              <a:rPr lang="en-US" sz="2000" b="1" dirty="0"/>
              <a:t>ja kehittämistarpeista.</a:t>
            </a:r>
          </a:p>
          <a:p>
            <a:pPr marL="0" indent="0">
              <a:lnSpc>
                <a:spcPct val="100000"/>
              </a:lnSpc>
            </a:pPr>
            <a:endParaRPr lang="en-US" sz="2000" dirty="0"/>
          </a:p>
          <a:p>
            <a:pPr marL="0" indent="0">
              <a:lnSpc>
                <a:spcPct val="100000"/>
              </a:lnSpc>
            </a:pPr>
            <a:r>
              <a:rPr lang="en-US" sz="2000" dirty="0"/>
              <a:t>Lisäksi viitekehystä voidaan hyödyntää esimerkiksi ammattikorkeakouluissa, yliopistoissa ja muissa oppilaitoksissa sekä henkilöstön että opiskelijoiden osaamisen tunnistamisessa.</a:t>
            </a:r>
          </a:p>
        </p:txBody>
      </p:sp>
      <p:grpSp>
        <p:nvGrpSpPr>
          <p:cNvPr id="5" name="Graphic 4">
            <a:extLst>
              <a:ext uri="{FF2B5EF4-FFF2-40B4-BE49-F238E27FC236}">
                <a16:creationId xmlns:a16="http://schemas.microsoft.com/office/drawing/2014/main" id="{AB014042-E5DC-7FF5-7EA7-21270F823FC0}"/>
              </a:ext>
            </a:extLst>
          </p:cNvPr>
          <p:cNvGrpSpPr/>
          <p:nvPr/>
        </p:nvGrpSpPr>
        <p:grpSpPr>
          <a:xfrm rot="19582332">
            <a:off x="8549517" y="661252"/>
            <a:ext cx="388032" cy="596029"/>
            <a:chOff x="9129274" y="2719113"/>
            <a:chExt cx="717139" cy="1386497"/>
          </a:xfrm>
          <a:solidFill>
            <a:srgbClr val="09465E"/>
          </a:solidFill>
        </p:grpSpPr>
        <p:grpSp>
          <p:nvGrpSpPr>
            <p:cNvPr id="7" name="Graphic 4">
              <a:extLst>
                <a:ext uri="{FF2B5EF4-FFF2-40B4-BE49-F238E27FC236}">
                  <a16:creationId xmlns:a16="http://schemas.microsoft.com/office/drawing/2014/main" id="{85CE1D37-2817-51E0-1C6F-1D08B30B9A24}"/>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3E013443-1E3F-084B-B800-9E483623CB24}"/>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7" name="Freeform 58">
                <a:extLst>
                  <a:ext uri="{FF2B5EF4-FFF2-40B4-BE49-F238E27FC236}">
                    <a16:creationId xmlns:a16="http://schemas.microsoft.com/office/drawing/2014/main" id="{BCB470BA-A35E-25B9-69B3-E8B33B1399F4}"/>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 name="Graphic 4">
              <a:extLst>
                <a:ext uri="{FF2B5EF4-FFF2-40B4-BE49-F238E27FC236}">
                  <a16:creationId xmlns:a16="http://schemas.microsoft.com/office/drawing/2014/main" id="{818F77F0-40A3-EDD3-A0D9-74384258BF72}"/>
                </a:ext>
              </a:extLst>
            </p:cNvPr>
            <p:cNvGrpSpPr/>
            <p:nvPr/>
          </p:nvGrpSpPr>
          <p:grpSpPr>
            <a:xfrm>
              <a:off x="9129274" y="2893887"/>
              <a:ext cx="717139" cy="1211724"/>
              <a:chOff x="9129274" y="2893887"/>
              <a:chExt cx="717139" cy="1211724"/>
            </a:xfrm>
            <a:grpFill/>
          </p:grpSpPr>
          <p:sp>
            <p:nvSpPr>
              <p:cNvPr id="9" name="Freeform 50">
                <a:extLst>
                  <a:ext uri="{FF2B5EF4-FFF2-40B4-BE49-F238E27FC236}">
                    <a16:creationId xmlns:a16="http://schemas.microsoft.com/office/drawing/2014/main" id="{53944E47-EEF7-005B-7790-38CF6B4099A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0" name="Freeform 51">
                <a:extLst>
                  <a:ext uri="{FF2B5EF4-FFF2-40B4-BE49-F238E27FC236}">
                    <a16:creationId xmlns:a16="http://schemas.microsoft.com/office/drawing/2014/main" id="{EA5CB12F-38AE-BAAE-E24E-752E7DA8736A}"/>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 name="Freeform 52">
                <a:extLst>
                  <a:ext uri="{FF2B5EF4-FFF2-40B4-BE49-F238E27FC236}">
                    <a16:creationId xmlns:a16="http://schemas.microsoft.com/office/drawing/2014/main" id="{0773865C-8CE2-BB87-FD87-75A863DFCFD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2" name="Freeform 53">
                <a:extLst>
                  <a:ext uri="{FF2B5EF4-FFF2-40B4-BE49-F238E27FC236}">
                    <a16:creationId xmlns:a16="http://schemas.microsoft.com/office/drawing/2014/main" id="{619C8316-61DD-163C-6421-5CEF38DC8527}"/>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3" name="Freeform 54">
                <a:extLst>
                  <a:ext uri="{FF2B5EF4-FFF2-40B4-BE49-F238E27FC236}">
                    <a16:creationId xmlns:a16="http://schemas.microsoft.com/office/drawing/2014/main" id="{452E19EA-92F9-9083-CE79-7743F2AA7C8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4" name="Freeform 55">
                <a:extLst>
                  <a:ext uri="{FF2B5EF4-FFF2-40B4-BE49-F238E27FC236}">
                    <a16:creationId xmlns:a16="http://schemas.microsoft.com/office/drawing/2014/main" id="{991DDCE1-9975-AF98-0B7A-DA482709229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5" name="Freeform 56">
                <a:extLst>
                  <a:ext uri="{FF2B5EF4-FFF2-40B4-BE49-F238E27FC236}">
                    <a16:creationId xmlns:a16="http://schemas.microsoft.com/office/drawing/2014/main" id="{D161650E-A328-BA1A-182F-8AC015FC9272}"/>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20" name="Kuva 19" descr="Kuva, joka sisältää kohteen ympyrä&#10;&#10;Tekoälyn generoima sisältö voi olla virheellistä.">
            <a:extLst>
              <a:ext uri="{FF2B5EF4-FFF2-40B4-BE49-F238E27FC236}">
                <a16:creationId xmlns:a16="http://schemas.microsoft.com/office/drawing/2014/main" id="{ACEFA080-5167-CD7A-0399-6EAFAE9BC2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9256" y="5197869"/>
            <a:ext cx="8102544" cy="1167995"/>
          </a:xfrm>
          <a:prstGeom prst="rect">
            <a:avLst/>
          </a:prstGeom>
        </p:spPr>
      </p:pic>
    </p:spTree>
    <p:extLst>
      <p:ext uri="{BB962C8B-B14F-4D97-AF65-F5344CB8AC3E}">
        <p14:creationId xmlns:p14="http://schemas.microsoft.com/office/powerpoint/2010/main" val="3816097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46F23-0E52-0A2A-A4A5-51656B40BC52}"/>
            </a:ext>
          </a:extLst>
        </p:cNvPr>
        <p:cNvGrpSpPr/>
        <p:nvPr/>
      </p:nvGrpSpPr>
      <p:grpSpPr>
        <a:xfrm>
          <a:off x="0" y="0"/>
          <a:ext cx="0" cy="0"/>
          <a:chOff x="0" y="0"/>
          <a:chExt cx="0" cy="0"/>
        </a:xfrm>
      </p:grpSpPr>
      <p:pic>
        <p:nvPicPr>
          <p:cNvPr id="6" name="Kuvan paikkamerkki 5">
            <a:extLst>
              <a:ext uri="{FF2B5EF4-FFF2-40B4-BE49-F238E27FC236}">
                <a16:creationId xmlns:a16="http://schemas.microsoft.com/office/drawing/2014/main" id="{3EADC8B8-20A9-5039-9B82-D3DA67178C24}"/>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xfrm>
            <a:off x="265814" y="2259152"/>
            <a:ext cx="10122195" cy="4460625"/>
          </a:xfrm>
          <a:prstGeom prst="rect">
            <a:avLst/>
          </a:prstGeom>
        </p:spPr>
      </p:pic>
      <p:sp>
        <p:nvSpPr>
          <p:cNvPr id="5" name="Text Placeholder 4">
            <a:extLst>
              <a:ext uri="{FF2B5EF4-FFF2-40B4-BE49-F238E27FC236}">
                <a16:creationId xmlns:a16="http://schemas.microsoft.com/office/drawing/2014/main" id="{C598FBC2-F5B8-CFCF-F2C2-208B4F969A1F}"/>
              </a:ext>
            </a:extLst>
          </p:cNvPr>
          <p:cNvSpPr>
            <a:spLocks noGrp="1"/>
          </p:cNvSpPr>
          <p:nvPr>
            <p:ph type="body" sz="quarter" idx="17"/>
          </p:nvPr>
        </p:nvSpPr>
        <p:spPr>
          <a:xfrm>
            <a:off x="6731421" y="439689"/>
            <a:ext cx="2066906" cy="582221"/>
          </a:xfrm>
        </p:spPr>
        <p:txBody>
          <a:bodyPr/>
          <a:lstStyle/>
          <a:p>
            <a:r>
              <a:rPr lang="en-US"/>
              <a:t>03</a:t>
            </a:r>
          </a:p>
        </p:txBody>
      </p:sp>
      <p:sp>
        <p:nvSpPr>
          <p:cNvPr id="14" name="Rectangle 13">
            <a:extLst>
              <a:ext uri="{FF2B5EF4-FFF2-40B4-BE49-F238E27FC236}">
                <a16:creationId xmlns:a16="http://schemas.microsoft.com/office/drawing/2014/main" id="{613D110F-884D-9B57-6509-66D0F82728B5}"/>
              </a:ext>
            </a:extLst>
          </p:cNvPr>
          <p:cNvSpPr/>
          <p:nvPr/>
        </p:nvSpPr>
        <p:spPr>
          <a:xfrm>
            <a:off x="3463962" y="3429001"/>
            <a:ext cx="7874677" cy="612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2D35925C-732D-7187-721A-42D84BF4CE4A}"/>
              </a:ext>
            </a:extLst>
          </p:cNvPr>
          <p:cNvSpPr txBox="1"/>
          <p:nvPr/>
        </p:nvSpPr>
        <p:spPr>
          <a:xfrm>
            <a:off x="3658948" y="3383450"/>
            <a:ext cx="6454909" cy="646331"/>
          </a:xfrm>
          <a:prstGeom prst="rect">
            <a:avLst/>
          </a:prstGeom>
          <a:noFill/>
        </p:spPr>
        <p:txBody>
          <a:bodyPr wrap="none" rtlCol="0">
            <a:spAutoFit/>
          </a:bodyPr>
          <a:lstStyle/>
          <a:p>
            <a:r>
              <a:rPr lang="en-IE" sz="3600" b="1" spc="324" dirty="0" err="1">
                <a:solidFill>
                  <a:srgbClr val="60BA47"/>
                </a:solidFill>
                <a:latin typeface="Calibri" panose="020F0502020204030204" pitchFamily="34" charset="0"/>
                <a:cs typeface="Calibri" panose="020F0502020204030204" pitchFamily="34" charset="0"/>
              </a:rPr>
              <a:t>Sukupolvien välinen </a:t>
            </a:r>
            <a:r>
              <a:rPr lang="en-IE" sz="3600" b="1" spc="324" dirty="0">
                <a:solidFill>
                  <a:srgbClr val="60BA47"/>
                </a:solidFill>
                <a:latin typeface="Calibri" panose="020F0502020204030204" pitchFamily="34" charset="0"/>
                <a:cs typeface="Calibri" panose="020F0502020204030204" pitchFamily="34" charset="0"/>
              </a:rPr>
              <a:t>oppiminen</a:t>
            </a:r>
          </a:p>
        </p:txBody>
      </p:sp>
      <p:sp>
        <p:nvSpPr>
          <p:cNvPr id="2" name="Rectangle 13">
            <a:extLst>
              <a:ext uri="{FF2B5EF4-FFF2-40B4-BE49-F238E27FC236}">
                <a16:creationId xmlns:a16="http://schemas.microsoft.com/office/drawing/2014/main" id="{A3A9A3FE-A272-17C6-262C-2BA623104096}"/>
              </a:ext>
            </a:extLst>
          </p:cNvPr>
          <p:cNvSpPr/>
          <p:nvPr/>
        </p:nvSpPr>
        <p:spPr>
          <a:xfrm>
            <a:off x="3463963" y="4325236"/>
            <a:ext cx="7154682"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spc="324" dirty="0">
                <a:solidFill>
                  <a:srgbClr val="60BA47"/>
                </a:solidFill>
                <a:latin typeface="Calibri" panose="020F0502020204030204" pitchFamily="34" charset="0"/>
                <a:cs typeface="Calibri" panose="020F0502020204030204" pitchFamily="34" charset="0"/>
              </a:rPr>
              <a:t>&amp; Käyttäytymisen muutos</a:t>
            </a:r>
            <a:endParaRPr lang="en-US" sz="3600" dirty="0">
              <a:latin typeface="Montserrat" panose="00000500000000000000" pitchFamily="50" charset="0"/>
            </a:endParaRPr>
          </a:p>
        </p:txBody>
      </p:sp>
    </p:spTree>
    <p:extLst>
      <p:ext uri="{BB962C8B-B14F-4D97-AF65-F5344CB8AC3E}">
        <p14:creationId xmlns:p14="http://schemas.microsoft.com/office/powerpoint/2010/main" val="21679326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643398" y="1094734"/>
            <a:ext cx="6676222" cy="5541629"/>
          </a:xfrm>
          <a:prstGeom prst="rect">
            <a:avLst/>
          </a:prstGeom>
        </p:spPr>
        <p:txBody>
          <a:bodyPr/>
          <a:lstStyle/>
          <a:p>
            <a:pPr marL="0" indent="0">
              <a:lnSpc>
                <a:spcPct val="100000"/>
              </a:lnSpc>
            </a:pPr>
            <a:r>
              <a:rPr lang="en-US" sz="2000" kern="100" dirty="0" err="1">
                <a:ea typeface="Aptos" panose="020B0004020202020204" pitchFamily="34" charset="0"/>
                <a:cs typeface="Times New Roman" panose="02020603050405020304" pitchFamily="18" charset="0"/>
              </a:rPr>
              <a:t>Käyttäytymisen </a:t>
            </a:r>
            <a:r>
              <a:rPr lang="en-US" sz="2000" kern="100" dirty="0">
                <a:ea typeface="Aptos" panose="020B0004020202020204" pitchFamily="34" charset="0"/>
                <a:cs typeface="Times New Roman" panose="02020603050405020304" pitchFamily="18" charset="0"/>
              </a:rPr>
              <a:t>muuttaminen edellyttää </a:t>
            </a:r>
            <a:r>
              <a:rPr lang="en-US" sz="2000" b="1" kern="100" dirty="0">
                <a:ea typeface="Aptos" panose="020B0004020202020204" pitchFamily="34" charset="0"/>
                <a:cs typeface="Times New Roman" panose="02020603050405020304" pitchFamily="18" charset="0"/>
              </a:rPr>
              <a:t>koulutuksen, mukavuuden, kannustimien ja yhteisön osallistumisen </a:t>
            </a:r>
            <a:r>
              <a:rPr lang="en-US" sz="2000" kern="100" dirty="0">
                <a:ea typeface="Aptos" panose="020B0004020202020204" pitchFamily="34" charset="0"/>
                <a:cs typeface="Times New Roman" panose="02020603050405020304" pitchFamily="18" charset="0"/>
              </a:rPr>
              <a:t>yhdistelmää, jotta ihmisten asenteet ja toimet muuttuisivat. </a:t>
            </a:r>
          </a:p>
          <a:p>
            <a:pPr marL="0" indent="0">
              <a:lnSpc>
                <a:spcPct val="100000"/>
              </a:lnSpc>
            </a:pPr>
            <a:endParaRPr lang="en-US" sz="2000" kern="100" dirty="0">
              <a:ea typeface="Aptos" panose="020B0004020202020204" pitchFamily="34" charset="0"/>
              <a:cs typeface="Times New Roman" panose="02020603050405020304" pitchFamily="18" charset="0"/>
            </a:endParaRPr>
          </a:p>
          <a:p>
            <a:pPr marL="0" indent="0">
              <a:lnSpc>
                <a:spcPct val="100000"/>
              </a:lnSpc>
            </a:pPr>
            <a:r>
              <a:rPr lang="en-US" sz="2000" kern="100" dirty="0">
                <a:effectLst/>
                <a:ea typeface="Aptos" panose="020B0004020202020204" pitchFamily="34" charset="0"/>
                <a:cs typeface="Times New Roman" panose="02020603050405020304" pitchFamily="18" charset="0"/>
              </a:rPr>
              <a:t>Käyttäytymismuutoksella tarkoitetaan yksilöiden, yhteisöjen ja organisaatioiden </a:t>
            </a:r>
            <a:r>
              <a:rPr lang="en-US" sz="2000" b="1" kern="100" dirty="0">
                <a:effectLst/>
                <a:ea typeface="Aptos" panose="020B0004020202020204" pitchFamily="34" charset="0"/>
                <a:cs typeface="Times New Roman" panose="02020603050405020304" pitchFamily="18" charset="0"/>
              </a:rPr>
              <a:t>asenteiden, tapojen ja toimien </a:t>
            </a:r>
            <a:r>
              <a:rPr lang="en-US" sz="2000" kern="100" dirty="0">
                <a:effectLst/>
                <a:ea typeface="Aptos" panose="020B0004020202020204" pitchFamily="34" charset="0"/>
                <a:cs typeface="Times New Roman" panose="02020603050405020304" pitchFamily="18" charset="0"/>
              </a:rPr>
              <a:t>muuttamista esimerkiksi </a:t>
            </a:r>
            <a:r>
              <a:rPr lang="en-US" sz="2000" b="1" kern="100" dirty="0">
                <a:effectLst/>
                <a:ea typeface="Aptos" panose="020B0004020202020204" pitchFamily="34" charset="0"/>
                <a:cs typeface="Times New Roman" panose="02020603050405020304" pitchFamily="18" charset="0"/>
              </a:rPr>
              <a:t>jätteiden syntymisen vähentämiseksi, kierrätyksen parantamiseksi ja kestävämpien käytäntöjen omaksumiseksi</a:t>
            </a:r>
            <a:r>
              <a:rPr lang="en-US" sz="2000" kern="100" dirty="0">
                <a:effectLst/>
                <a:ea typeface="Aptos" panose="020B0004020202020204" pitchFamily="34" charset="0"/>
                <a:cs typeface="Times New Roman" panose="02020603050405020304" pitchFamily="18" charset="0"/>
              </a:rPr>
              <a:t>.</a:t>
            </a:r>
          </a:p>
          <a:p>
            <a:pPr marL="0" indent="0">
              <a:lnSpc>
                <a:spcPct val="100000"/>
              </a:lnSpc>
            </a:pPr>
            <a:endParaRPr lang="fi-FI" sz="2000" kern="100" dirty="0">
              <a:effectLst/>
              <a:ea typeface="Aptos" panose="020B0004020202020204" pitchFamily="34" charset="0"/>
              <a:cs typeface="Times New Roman" panose="02020603050405020304" pitchFamily="18" charset="0"/>
            </a:endParaRPr>
          </a:p>
          <a:p>
            <a:pPr marL="0" indent="0">
              <a:lnSpc>
                <a:spcPct val="100000"/>
              </a:lnSpc>
            </a:pPr>
            <a:r>
              <a:rPr lang="en-US" sz="2000" kern="100" dirty="0">
                <a:effectLst/>
                <a:ea typeface="Aptos" panose="020B0004020202020204" pitchFamily="34" charset="0"/>
                <a:cs typeface="Times New Roman" panose="02020603050405020304" pitchFamily="18" charset="0"/>
              </a:rPr>
              <a:t>Jätehuollon oppimismenetelmien tulisi olla </a:t>
            </a:r>
            <a:r>
              <a:rPr lang="en-US" sz="2000" b="1" kern="100" dirty="0">
                <a:effectLst/>
                <a:ea typeface="Aptos" panose="020B0004020202020204" pitchFamily="34" charset="0"/>
                <a:cs typeface="Times New Roman" panose="02020603050405020304" pitchFamily="18" charset="0"/>
              </a:rPr>
              <a:t>monipuolisia ja vuorovaikutteisia</a:t>
            </a:r>
            <a:r>
              <a:rPr lang="en-US" sz="2000" kern="100" dirty="0">
                <a:effectLst/>
                <a:ea typeface="Aptos" panose="020B0004020202020204" pitchFamily="34" charset="0"/>
                <a:cs typeface="Times New Roman" panose="02020603050405020304" pitchFamily="18" charset="0"/>
              </a:rPr>
              <a:t>, jotta voidaan varmistaa tehokas ja kestävä muutos.</a:t>
            </a:r>
            <a:endParaRPr lang="en-US" sz="2000" kern="100" dirty="0">
              <a:ea typeface="Aptos" panose="020B0004020202020204" pitchFamily="34" charset="0"/>
              <a:cs typeface="Times New Roman" panose="02020603050405020304" pitchFamily="18" charset="0"/>
            </a:endParaRPr>
          </a:p>
          <a:p>
            <a:pPr marL="0" indent="0">
              <a:lnSpc>
                <a:spcPct val="100000"/>
              </a:lnSpc>
            </a:pPr>
            <a:endParaRPr lang="en-US" sz="2000" kern="100" dirty="0">
              <a:effectLst/>
              <a:ea typeface="Aptos" panose="020B0004020202020204" pitchFamily="34" charset="0"/>
              <a:cs typeface="Times New Roman" panose="02020603050405020304" pitchFamily="18" charset="0"/>
            </a:endParaRPr>
          </a:p>
          <a:p>
            <a:pPr marL="0" indent="0">
              <a:lnSpc>
                <a:spcPct val="100000"/>
              </a:lnSpc>
            </a:pPr>
            <a:r>
              <a:rPr lang="en-US" sz="2000" kern="100" dirty="0">
                <a:effectLst/>
                <a:ea typeface="Aptos" panose="020B0004020202020204" pitchFamily="34" charset="0"/>
                <a:cs typeface="Times New Roman" panose="02020603050405020304" pitchFamily="18" charset="0"/>
              </a:rPr>
              <a:t>Yhdistämällä perinteistä opetusta, käytännön kokemuksia ja innovatiivisia digitaalisia välineitä voidaan </a:t>
            </a:r>
            <a:r>
              <a:rPr lang="en-US" sz="2000" b="1" kern="100" dirty="0">
                <a:effectLst/>
                <a:ea typeface="Aptos" panose="020B0004020202020204" pitchFamily="34" charset="0"/>
                <a:cs typeface="Times New Roman" panose="02020603050405020304" pitchFamily="18" charset="0"/>
              </a:rPr>
              <a:t>sitouttaa erilaisia yleisöjä </a:t>
            </a:r>
            <a:r>
              <a:rPr lang="en-US" sz="2000" kern="100" dirty="0">
                <a:effectLst/>
                <a:ea typeface="Aptos" panose="020B0004020202020204" pitchFamily="34" charset="0"/>
                <a:cs typeface="Times New Roman" panose="02020603050405020304" pitchFamily="18" charset="0"/>
              </a:rPr>
              <a:t>koululaisista työntekijöihin ja suurelle yleisölle.</a:t>
            </a:r>
            <a:endParaRPr lang="en-US" sz="2000" dirty="0"/>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1" y="794997"/>
            <a:ext cx="4360127" cy="1424096"/>
          </a:xfrm>
          <a:prstGeom prst="rect">
            <a:avLst/>
          </a:prstGeom>
          <a:solidFill>
            <a:srgbClr val="60BA47"/>
          </a:solidFill>
        </p:spPr>
        <p:txBody>
          <a:bodyPr anchor="ctr"/>
          <a:lstStyle/>
          <a:p>
            <a:pPr marL="411163"/>
            <a:r>
              <a:rPr lang="en-IE" sz="2400" dirty="0" err="1"/>
              <a:t>Sukupolvien välinen </a:t>
            </a:r>
            <a:r>
              <a:rPr lang="en-IE" sz="2400" dirty="0"/>
              <a:t>oppiminen </a:t>
            </a:r>
          </a:p>
          <a:p>
            <a:pPr marL="411163"/>
            <a:r>
              <a:rPr lang="en-US" sz="2400" dirty="0"/>
              <a:t>&amp; Käyttäytymisen muutos</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6183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C2211-66F4-B477-B1B9-BD1E633812C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7E7713B6-2AF2-6120-FE69-BA4849D5A8DF}"/>
              </a:ext>
            </a:extLst>
          </p:cNvPr>
          <p:cNvSpPr>
            <a:spLocks noGrp="1"/>
          </p:cNvSpPr>
          <p:nvPr>
            <p:ph type="body" sz="quarter" idx="16"/>
          </p:nvPr>
        </p:nvSpPr>
        <p:spPr>
          <a:xfrm>
            <a:off x="8186569" y="4777504"/>
            <a:ext cx="3086167" cy="857159"/>
          </a:xfrm>
          <a:prstGeom prst="rect">
            <a:avLst/>
          </a:prstGeom>
        </p:spPr>
        <p:txBody>
          <a:bodyPr/>
          <a:lstStyle/>
          <a:p>
            <a:r>
              <a:rPr lang="en-US" sz="1800" dirty="0">
                <a:hlinkClick r:id="rId4"/>
              </a:rPr>
              <a:t>SUKUPOLVIEN VÄLINEN OPPIMINEN 2000-LUVULLA: MERKITYS, ROOLI, OMINAISUUDET JA TYYPIT.</a:t>
            </a:r>
            <a:endParaRPr lang="en-IE" sz="1800" b="1" dirty="0"/>
          </a:p>
        </p:txBody>
      </p:sp>
      <p:sp>
        <p:nvSpPr>
          <p:cNvPr id="3" name="Text Placeholder 2">
            <a:extLst>
              <a:ext uri="{FF2B5EF4-FFF2-40B4-BE49-F238E27FC236}">
                <a16:creationId xmlns:a16="http://schemas.microsoft.com/office/drawing/2014/main" id="{87E2C92B-6EA0-1297-14A1-D865E440DA4F}"/>
              </a:ext>
            </a:extLst>
          </p:cNvPr>
          <p:cNvSpPr>
            <a:spLocks noGrp="1"/>
          </p:cNvSpPr>
          <p:nvPr>
            <p:ph type="body" sz="quarter" idx="19"/>
          </p:nvPr>
        </p:nvSpPr>
        <p:spPr>
          <a:xfrm>
            <a:off x="648261" y="1527940"/>
            <a:ext cx="6993761" cy="4920937"/>
          </a:xfrm>
          <a:prstGeom prst="rect">
            <a:avLst/>
          </a:prstGeom>
        </p:spPr>
        <p:txBody>
          <a:bodyPr/>
          <a:lstStyle/>
          <a:p>
            <a:pPr marL="0" indent="0">
              <a:lnSpc>
                <a:spcPct val="100000"/>
              </a:lnSpc>
            </a:pPr>
            <a:r>
              <a:rPr lang="en-US" sz="2000" dirty="0">
                <a:solidFill>
                  <a:srgbClr val="0B3A5B"/>
                </a:solidFill>
              </a:rPr>
              <a:t>Sukupolvien välinen oppiminen (Intergenerational Learning, IL) määritellään </a:t>
            </a:r>
            <a:r>
              <a:rPr lang="en-US" sz="2000" b="0" i="0" dirty="0">
                <a:solidFill>
                  <a:srgbClr val="1F1F1F"/>
                </a:solidFill>
                <a:effectLst/>
                <a:hlinkClick r:id="rId5"/>
              </a:rPr>
              <a:t>Euroopan sukupolvien välisen oppimisen kartassa (European Map of Intergenerational Learning, EMIL</a:t>
            </a:r>
            <a:r>
              <a:rPr lang="en-US" sz="2000" dirty="0">
                <a:solidFill>
                  <a:srgbClr val="0B3A5B"/>
                </a:solidFill>
              </a:rPr>
              <a:t>) seuraavasti</a:t>
            </a:r>
            <a:r>
              <a:rPr lang="en-US" sz="2000" b="0" i="0" dirty="0">
                <a:solidFill>
                  <a:srgbClr val="1F1F1F"/>
                </a:solidFill>
                <a:effectLst/>
              </a:rPr>
              <a:t>: </a:t>
            </a:r>
          </a:p>
          <a:p>
            <a:pPr marL="0" indent="0">
              <a:lnSpc>
                <a:spcPct val="100000"/>
              </a:lnSpc>
            </a:pPr>
            <a:endParaRPr lang="en-US" sz="2000" dirty="0">
              <a:solidFill>
                <a:srgbClr val="1F1F1F"/>
              </a:solidFill>
            </a:endParaRPr>
          </a:p>
          <a:p>
            <a:pPr marL="0" indent="0">
              <a:lnSpc>
                <a:spcPct val="100000"/>
              </a:lnSpc>
            </a:pPr>
            <a:r>
              <a:rPr lang="en-US" sz="2000" b="1" i="1" dirty="0">
                <a:solidFill>
                  <a:srgbClr val="0B3A5B"/>
                </a:solidFill>
                <a:effectLst/>
              </a:rPr>
              <a:t>"Se, että kaikenikäiset ihmiset voivat oppia yhdessä ja toisiltaan. IL on tärkeä osa elinikäistä oppimista, jossa sukupolvet työskentelevät yhdessä hankkiakseen taitoja, arvoja ja tietoja."</a:t>
            </a:r>
          </a:p>
          <a:p>
            <a:pPr marL="0" indent="0">
              <a:lnSpc>
                <a:spcPct val="100000"/>
              </a:lnSpc>
            </a:pPr>
            <a:endParaRPr lang="en-US" sz="2000" i="1" kern="100" dirty="0">
              <a:solidFill>
                <a:srgbClr val="1F1F1F"/>
              </a:solidFill>
              <a:ea typeface="Aptos" panose="020B0004020202020204" pitchFamily="34" charset="0"/>
              <a:cs typeface="Times New Roman" panose="02020603050405020304" pitchFamily="18" charset="0"/>
            </a:endParaRPr>
          </a:p>
          <a:p>
            <a:pPr marL="0" indent="0">
              <a:lnSpc>
                <a:spcPct val="100000"/>
              </a:lnSpc>
            </a:pPr>
            <a:r>
              <a:rPr lang="en-US" sz="2000" dirty="0">
                <a:solidFill>
                  <a:srgbClr val="0B3A5B"/>
                </a:solidFill>
              </a:rPr>
              <a:t>Esimerkiksi kun vanhemmat, isovanhemmat ja lapset lähtevät yhdessä piknikille metsään ja opettavat samalla tarkkailemaan luontoa, keräämään syötävää ruokaa ympäristöstä, valmistamaan ruokaa </a:t>
            </a:r>
            <a:r>
              <a:rPr lang="en-US" sz="2000" dirty="0" err="1">
                <a:solidFill>
                  <a:srgbClr val="0B3A5B"/>
                </a:solidFill>
              </a:rPr>
              <a:t>nuotiopaikalla</a:t>
            </a:r>
            <a:r>
              <a:rPr lang="en-US" sz="2000" dirty="0">
                <a:solidFill>
                  <a:srgbClr val="0B3A5B"/>
                </a:solidFill>
              </a:rPr>
              <a:t> </a:t>
            </a:r>
            <a:r>
              <a:rPr lang="en-US" sz="2000" dirty="0" err="1">
                <a:solidFill>
                  <a:srgbClr val="0B3A5B"/>
                </a:solidFill>
              </a:rPr>
              <a:t>keskustellen</a:t>
            </a:r>
            <a:r>
              <a:rPr lang="en-US" sz="2000" dirty="0">
                <a:solidFill>
                  <a:srgbClr val="0B3A5B"/>
                </a:solidFill>
              </a:rPr>
              <a:t> perinteisistä elintarvikkeista ja siitä, miten ruokahävikin syntymistä voidaan välttää. Näin lapset kohtaavat uusia käsitteitä vuorovaikutuksessa toisten kanssa ja tallentavat nämä kokemukset ja ajatukset mieleensä.</a:t>
            </a:r>
          </a:p>
          <a:p>
            <a:pPr marL="0" indent="0">
              <a:lnSpc>
                <a:spcPct val="100000"/>
              </a:lnSpc>
            </a:pPr>
            <a:endParaRPr lang="en-US" sz="2000" kern="100" dirty="0">
              <a:solidFill>
                <a:srgbClr val="474747"/>
              </a:solidFill>
              <a:ea typeface="Aptos" panose="020B0004020202020204" pitchFamily="34" charset="0"/>
              <a:cs typeface="Times New Roman" panose="02020603050405020304" pitchFamily="18" charset="0"/>
            </a:endParaRPr>
          </a:p>
          <a:p>
            <a:pPr marL="0" indent="0">
              <a:lnSpc>
                <a:spcPct val="100000"/>
              </a:lnSpc>
            </a:pPr>
            <a:endParaRPr lang="fi-FI" sz="2000" i="1" kern="100" dirty="0">
              <a:effectLst/>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6532B90-7D3F-B2AA-C166-5DFCCFD5E7C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5867"/>
          <a:stretch/>
        </p:blipFill>
        <p:spPr>
          <a:xfrm>
            <a:off x="5400877" y="1046116"/>
            <a:ext cx="6791123" cy="4068027"/>
          </a:xfrm>
          <a:prstGeom prst="rect">
            <a:avLst/>
          </a:prstGeom>
        </p:spPr>
      </p:pic>
      <p:pic>
        <p:nvPicPr>
          <p:cNvPr id="6" name="Online Media 5" title="INTERGENERATIONAL LEARNING IN THE 21ST CENTURY: IMPORTANCE, ROLE, FEATURES, AND TYPES">
            <a:hlinkClick r:id="" action="ppaction://media"/>
            <a:extLst>
              <a:ext uri="{FF2B5EF4-FFF2-40B4-BE49-F238E27FC236}">
                <a16:creationId xmlns:a16="http://schemas.microsoft.com/office/drawing/2014/main" id="{6396BE15-DA12-D6A0-5D57-B59EC66A83E5}"/>
              </a:ext>
            </a:extLst>
          </p:cNvPr>
          <p:cNvPicPr>
            <a:picLocks noRot="1" noChangeAspect="1"/>
          </p:cNvPicPr>
          <p:nvPr>
            <a:videoFile r:link="rId1"/>
          </p:nvPr>
        </p:nvPicPr>
        <p:blipFill>
          <a:blip r:embed="rId7"/>
          <a:stretch>
            <a:fillRect/>
          </a:stretch>
        </p:blipFill>
        <p:spPr>
          <a:xfrm>
            <a:off x="7943850" y="1143732"/>
            <a:ext cx="4248150" cy="3041650"/>
          </a:xfrm>
          <a:prstGeom prst="rect">
            <a:avLst/>
          </a:prstGeom>
        </p:spPr>
      </p:pic>
      <p:sp>
        <p:nvSpPr>
          <p:cNvPr id="9" name="TextBox 8">
            <a:extLst>
              <a:ext uri="{FF2B5EF4-FFF2-40B4-BE49-F238E27FC236}">
                <a16:creationId xmlns:a16="http://schemas.microsoft.com/office/drawing/2014/main" id="{ABF18EE3-271C-E369-8E0C-2033EF7D3D48}"/>
              </a:ext>
            </a:extLst>
          </p:cNvPr>
          <p:cNvSpPr txBox="1"/>
          <p:nvPr/>
        </p:nvSpPr>
        <p:spPr>
          <a:xfrm>
            <a:off x="724103" y="497401"/>
            <a:ext cx="7462466" cy="646331"/>
          </a:xfrm>
          <a:prstGeom prst="rect">
            <a:avLst/>
          </a:prstGeom>
          <a:noFill/>
        </p:spPr>
        <p:txBody>
          <a:bodyPr wrap="square" rtlCol="0">
            <a:spAutoFit/>
          </a:bodyPr>
          <a:lstStyle/>
          <a:p>
            <a:r>
              <a:rPr lang="en-IE" sz="3600" b="1" dirty="0">
                <a:solidFill>
                  <a:srgbClr val="09465E"/>
                </a:solidFill>
              </a:rPr>
              <a:t>Sukupolvien välinen oppiminen</a:t>
            </a:r>
          </a:p>
        </p:txBody>
      </p:sp>
      <p:grpSp>
        <p:nvGrpSpPr>
          <p:cNvPr id="10" name="Graphic 4">
            <a:extLst>
              <a:ext uri="{FF2B5EF4-FFF2-40B4-BE49-F238E27FC236}">
                <a16:creationId xmlns:a16="http://schemas.microsoft.com/office/drawing/2014/main" id="{27D7C2D0-3B09-9993-5B43-36DDB9EE6951}"/>
              </a:ext>
            </a:extLst>
          </p:cNvPr>
          <p:cNvGrpSpPr/>
          <p:nvPr/>
        </p:nvGrpSpPr>
        <p:grpSpPr>
          <a:xfrm rot="19582332">
            <a:off x="10315374" y="2901548"/>
            <a:ext cx="403667" cy="780438"/>
            <a:chOff x="9129274" y="2719113"/>
            <a:chExt cx="717139" cy="1386497"/>
          </a:xfrm>
          <a:solidFill>
            <a:srgbClr val="09465E"/>
          </a:solidFill>
        </p:grpSpPr>
        <p:grpSp>
          <p:nvGrpSpPr>
            <p:cNvPr id="11" name="Graphic 4">
              <a:extLst>
                <a:ext uri="{FF2B5EF4-FFF2-40B4-BE49-F238E27FC236}">
                  <a16:creationId xmlns:a16="http://schemas.microsoft.com/office/drawing/2014/main" id="{1D0E65E4-2A40-9E06-2B29-2A8E229163D2}"/>
                </a:ext>
              </a:extLst>
            </p:cNvPr>
            <p:cNvGrpSpPr/>
            <p:nvPr/>
          </p:nvGrpSpPr>
          <p:grpSpPr>
            <a:xfrm>
              <a:off x="9159507" y="2719113"/>
              <a:ext cx="446280" cy="440141"/>
              <a:chOff x="9159507" y="2719113"/>
              <a:chExt cx="446280" cy="440141"/>
            </a:xfrm>
            <a:grpFill/>
          </p:grpSpPr>
          <p:sp>
            <p:nvSpPr>
              <p:cNvPr id="21" name="Freeform 57">
                <a:extLst>
                  <a:ext uri="{FF2B5EF4-FFF2-40B4-BE49-F238E27FC236}">
                    <a16:creationId xmlns:a16="http://schemas.microsoft.com/office/drawing/2014/main" id="{02431BF0-4517-2E0F-8183-648F559305C7}"/>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2" name="Freeform 58">
                <a:extLst>
                  <a:ext uri="{FF2B5EF4-FFF2-40B4-BE49-F238E27FC236}">
                    <a16:creationId xmlns:a16="http://schemas.microsoft.com/office/drawing/2014/main" id="{54D81ACF-B51F-2259-AB08-B19651AF83A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3" name="Graphic 4">
              <a:extLst>
                <a:ext uri="{FF2B5EF4-FFF2-40B4-BE49-F238E27FC236}">
                  <a16:creationId xmlns:a16="http://schemas.microsoft.com/office/drawing/2014/main" id="{E349847E-6E47-D1FE-3ED2-B5C014132904}"/>
                </a:ext>
              </a:extLst>
            </p:cNvPr>
            <p:cNvGrpSpPr/>
            <p:nvPr/>
          </p:nvGrpSpPr>
          <p:grpSpPr>
            <a:xfrm>
              <a:off x="9129274" y="2893887"/>
              <a:ext cx="717139" cy="1211724"/>
              <a:chOff x="9129274" y="2893887"/>
              <a:chExt cx="717139" cy="1211724"/>
            </a:xfrm>
            <a:grpFill/>
          </p:grpSpPr>
          <p:sp>
            <p:nvSpPr>
              <p:cNvPr id="14" name="Freeform 50">
                <a:extLst>
                  <a:ext uri="{FF2B5EF4-FFF2-40B4-BE49-F238E27FC236}">
                    <a16:creationId xmlns:a16="http://schemas.microsoft.com/office/drawing/2014/main" id="{6FD98115-BF77-AD33-D7A5-E34D69035261}"/>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5" name="Freeform 51">
                <a:extLst>
                  <a:ext uri="{FF2B5EF4-FFF2-40B4-BE49-F238E27FC236}">
                    <a16:creationId xmlns:a16="http://schemas.microsoft.com/office/drawing/2014/main" id="{EB55B02A-6F9F-7FF0-3137-C963DB3ACEC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6" name="Freeform 52">
                <a:extLst>
                  <a:ext uri="{FF2B5EF4-FFF2-40B4-BE49-F238E27FC236}">
                    <a16:creationId xmlns:a16="http://schemas.microsoft.com/office/drawing/2014/main" id="{FA23CE8F-0961-3887-C90C-6C344BD8CFB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7" name="Freeform 53">
                <a:extLst>
                  <a:ext uri="{FF2B5EF4-FFF2-40B4-BE49-F238E27FC236}">
                    <a16:creationId xmlns:a16="http://schemas.microsoft.com/office/drawing/2014/main" id="{3045736A-92B3-8323-F89C-5E3CDEC6C78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8" name="Freeform 54">
                <a:extLst>
                  <a:ext uri="{FF2B5EF4-FFF2-40B4-BE49-F238E27FC236}">
                    <a16:creationId xmlns:a16="http://schemas.microsoft.com/office/drawing/2014/main" id="{FDDBC7FC-1F42-B0D8-6BAA-7CF499E1952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9" name="Freeform 55">
                <a:extLst>
                  <a:ext uri="{FF2B5EF4-FFF2-40B4-BE49-F238E27FC236}">
                    <a16:creationId xmlns:a16="http://schemas.microsoft.com/office/drawing/2014/main" id="{F5D4BB28-E1D8-F35B-8E03-D9C658C43A42}"/>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20" name="Freeform 56">
                <a:extLst>
                  <a:ext uri="{FF2B5EF4-FFF2-40B4-BE49-F238E27FC236}">
                    <a16:creationId xmlns:a16="http://schemas.microsoft.com/office/drawing/2014/main" id="{CA1ADF73-D9F2-CC77-2885-C3156880BAA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31" name="Graphic 4">
            <a:extLst>
              <a:ext uri="{FF2B5EF4-FFF2-40B4-BE49-F238E27FC236}">
                <a16:creationId xmlns:a16="http://schemas.microsoft.com/office/drawing/2014/main" id="{FDCE87A7-531D-F2D3-1A6B-B310E2FAA58F}"/>
              </a:ext>
            </a:extLst>
          </p:cNvPr>
          <p:cNvGrpSpPr/>
          <p:nvPr/>
        </p:nvGrpSpPr>
        <p:grpSpPr>
          <a:xfrm rot="19582332">
            <a:off x="7452263" y="1738919"/>
            <a:ext cx="403667" cy="780438"/>
            <a:chOff x="9129274" y="2719113"/>
            <a:chExt cx="717139" cy="1386497"/>
          </a:xfrm>
          <a:solidFill>
            <a:srgbClr val="09465E"/>
          </a:solidFill>
        </p:grpSpPr>
        <p:grpSp>
          <p:nvGrpSpPr>
            <p:cNvPr id="32" name="Graphic 4">
              <a:extLst>
                <a:ext uri="{FF2B5EF4-FFF2-40B4-BE49-F238E27FC236}">
                  <a16:creationId xmlns:a16="http://schemas.microsoft.com/office/drawing/2014/main" id="{7A491C26-C4C7-6708-07DA-530B447BD927}"/>
                </a:ext>
              </a:extLst>
            </p:cNvPr>
            <p:cNvGrpSpPr/>
            <p:nvPr/>
          </p:nvGrpSpPr>
          <p:grpSpPr>
            <a:xfrm>
              <a:off x="9159507" y="2719113"/>
              <a:ext cx="446280" cy="440141"/>
              <a:chOff x="9159507" y="2719113"/>
              <a:chExt cx="446280" cy="440141"/>
            </a:xfrm>
            <a:grpFill/>
          </p:grpSpPr>
          <p:sp>
            <p:nvSpPr>
              <p:cNvPr id="41" name="Freeform 57">
                <a:extLst>
                  <a:ext uri="{FF2B5EF4-FFF2-40B4-BE49-F238E27FC236}">
                    <a16:creationId xmlns:a16="http://schemas.microsoft.com/office/drawing/2014/main" id="{7913C296-7AD7-E941-32BB-5C0AB984F71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42" name="Freeform 58">
                <a:extLst>
                  <a:ext uri="{FF2B5EF4-FFF2-40B4-BE49-F238E27FC236}">
                    <a16:creationId xmlns:a16="http://schemas.microsoft.com/office/drawing/2014/main" id="{A6D6AC45-3EE6-93C1-C460-03348770F83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33" name="Graphic 4">
              <a:extLst>
                <a:ext uri="{FF2B5EF4-FFF2-40B4-BE49-F238E27FC236}">
                  <a16:creationId xmlns:a16="http://schemas.microsoft.com/office/drawing/2014/main" id="{EB8ED930-8AF9-7D50-857F-E420D2DFFE81}"/>
                </a:ext>
              </a:extLst>
            </p:cNvPr>
            <p:cNvGrpSpPr/>
            <p:nvPr/>
          </p:nvGrpSpPr>
          <p:grpSpPr>
            <a:xfrm>
              <a:off x="9129274" y="2893887"/>
              <a:ext cx="717139" cy="1211724"/>
              <a:chOff x="9129274" y="2893887"/>
              <a:chExt cx="717139" cy="1211724"/>
            </a:xfrm>
            <a:grpFill/>
          </p:grpSpPr>
          <p:sp>
            <p:nvSpPr>
              <p:cNvPr id="34" name="Freeform 50">
                <a:extLst>
                  <a:ext uri="{FF2B5EF4-FFF2-40B4-BE49-F238E27FC236}">
                    <a16:creationId xmlns:a16="http://schemas.microsoft.com/office/drawing/2014/main" id="{C3146A23-FCF8-74AD-5A32-F11FFE9F661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35" name="Freeform 51">
                <a:extLst>
                  <a:ext uri="{FF2B5EF4-FFF2-40B4-BE49-F238E27FC236}">
                    <a16:creationId xmlns:a16="http://schemas.microsoft.com/office/drawing/2014/main" id="{BA2BA6C0-1441-7C95-4E1E-FCEBD9A77F9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6" name="Freeform 52">
                <a:extLst>
                  <a:ext uri="{FF2B5EF4-FFF2-40B4-BE49-F238E27FC236}">
                    <a16:creationId xmlns:a16="http://schemas.microsoft.com/office/drawing/2014/main" id="{A9EFE211-4D15-40AE-448C-9DD3CE1F86C7}"/>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37" name="Freeform 53">
                <a:extLst>
                  <a:ext uri="{FF2B5EF4-FFF2-40B4-BE49-F238E27FC236}">
                    <a16:creationId xmlns:a16="http://schemas.microsoft.com/office/drawing/2014/main" id="{602FBD97-7DF5-1F13-3830-411F234A1E3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38" name="Freeform 54">
                <a:extLst>
                  <a:ext uri="{FF2B5EF4-FFF2-40B4-BE49-F238E27FC236}">
                    <a16:creationId xmlns:a16="http://schemas.microsoft.com/office/drawing/2014/main" id="{167D4611-F5DF-A40E-28DE-0D09F68331F5}"/>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9" name="Freeform 55">
                <a:extLst>
                  <a:ext uri="{FF2B5EF4-FFF2-40B4-BE49-F238E27FC236}">
                    <a16:creationId xmlns:a16="http://schemas.microsoft.com/office/drawing/2014/main" id="{B55F5331-81A6-1C99-979E-D15A4E8838A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0" name="Freeform 56">
                <a:extLst>
                  <a:ext uri="{FF2B5EF4-FFF2-40B4-BE49-F238E27FC236}">
                    <a16:creationId xmlns:a16="http://schemas.microsoft.com/office/drawing/2014/main" id="{15DA6FF5-AE9E-E4CA-D839-98BD26F8CC4A}"/>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875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FEADF-AA28-0071-BE90-8050E68DC2C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2516BC-A435-E16C-5A1D-08AB49311CE3}"/>
              </a:ext>
            </a:extLst>
          </p:cNvPr>
          <p:cNvSpPr>
            <a:spLocks noGrp="1"/>
          </p:cNvSpPr>
          <p:nvPr>
            <p:ph type="body" sz="quarter" idx="18"/>
          </p:nvPr>
        </p:nvSpPr>
        <p:spPr>
          <a:xfrm>
            <a:off x="4627603" y="826895"/>
            <a:ext cx="6532484" cy="5166427"/>
          </a:xfrm>
          <a:prstGeom prst="rect">
            <a:avLst/>
          </a:prstGeom>
        </p:spPr>
        <p:txBody>
          <a:bodyPr/>
          <a:lstStyle/>
          <a:p>
            <a:pPr marL="0" indent="0">
              <a:lnSpc>
                <a:spcPct val="100000"/>
              </a:lnSpc>
            </a:pPr>
            <a:endParaRPr lang="en-US" kern="100" dirty="0">
              <a:cs typeface="Times New Roman" panose="02020603050405020304" pitchFamily="18" charset="0"/>
            </a:endParaRPr>
          </a:p>
          <a:p>
            <a:pPr marL="0" indent="0">
              <a:lnSpc>
                <a:spcPct val="100000"/>
              </a:lnSpc>
            </a:pPr>
            <a:r>
              <a:rPr lang="en-US" sz="2000" kern="100" dirty="0">
                <a:cs typeface="Times New Roman" panose="02020603050405020304" pitchFamily="18" charset="0"/>
              </a:rPr>
              <a:t>Waste2Worth-koulutusmateriaali kannustaa ajattelutapaan, jossa arvostetaan </a:t>
            </a:r>
            <a:r>
              <a:rPr lang="en-US" sz="2000" b="1" kern="100" dirty="0">
                <a:cs typeface="Times New Roman" panose="02020603050405020304" pitchFamily="18" charset="0"/>
              </a:rPr>
              <a:t>pitkän aikavälin ratkaisuja</a:t>
            </a:r>
            <a:r>
              <a:rPr lang="en-US" sz="2000" kern="100" dirty="0">
                <a:cs typeface="Times New Roman" panose="02020603050405020304" pitchFamily="18" charset="0"/>
              </a:rPr>
              <a:t>, ja </a:t>
            </a:r>
            <a:r>
              <a:rPr lang="en-US" sz="2000" b="1" kern="100" dirty="0">
                <a:cs typeface="Times New Roman" panose="02020603050405020304" pitchFamily="18" charset="0"/>
              </a:rPr>
              <a:t>valmistaa oppijat toimimaan johtajina </a:t>
            </a:r>
            <a:r>
              <a:rPr lang="en-US" sz="2000" kern="100" dirty="0">
                <a:cs typeface="Times New Roman" panose="02020603050405020304" pitchFamily="18" charset="0"/>
              </a:rPr>
              <a:t>ja aktiivisina osallistujina </a:t>
            </a:r>
            <a:r>
              <a:rPr lang="en-US" sz="2000" b="1" kern="100" dirty="0">
                <a:cs typeface="Times New Roman" panose="02020603050405020304" pitchFamily="18" charset="0"/>
              </a:rPr>
              <a:t>kestävän tulevaisuuden rakentamisessa kaikille</a:t>
            </a:r>
            <a:r>
              <a:rPr lang="en-US" sz="2000" kern="100" dirty="0">
                <a:cs typeface="Times New Roman" panose="02020603050405020304" pitchFamily="18" charset="0"/>
              </a:rPr>
              <a:t>.</a:t>
            </a:r>
          </a:p>
          <a:p>
            <a:pPr marL="0" indent="0">
              <a:lnSpc>
                <a:spcPct val="100000"/>
              </a:lnSpc>
            </a:pPr>
            <a:endParaRPr lang="en-US" sz="2000" kern="100" dirty="0">
              <a:cs typeface="Times New Roman" panose="02020603050405020304" pitchFamily="18" charset="0"/>
            </a:endParaRPr>
          </a:p>
          <a:p>
            <a:pPr marL="0" indent="0">
              <a:lnSpc>
                <a:spcPct val="100000"/>
              </a:lnSpc>
            </a:pPr>
            <a:r>
              <a:rPr lang="en-US" sz="2000" kern="100" dirty="0">
                <a:cs typeface="Times New Roman" panose="02020603050405020304" pitchFamily="18" charset="0"/>
              </a:rPr>
              <a:t>Toteuttamalla näitä kiertotalouden, kuten jätehuollon kehittämisohjelmia joko </a:t>
            </a:r>
            <a:r>
              <a:rPr lang="en-US" sz="2000" b="1" kern="100" dirty="0">
                <a:cs typeface="Times New Roman" panose="02020603050405020304" pitchFamily="18" charset="0"/>
              </a:rPr>
              <a:t>yhteisön, yritysten tai valtion tasolla</a:t>
            </a:r>
            <a:r>
              <a:rPr lang="en-US" sz="2000" kern="100" dirty="0">
                <a:cs typeface="Times New Roman" panose="02020603050405020304" pitchFamily="18" charset="0"/>
              </a:rPr>
              <a:t>, jätteen syntymistä voidaan minimoida, kierrätysastetta nostaa ja jätteen kokonaisympäristövaikutuksia vähentää.</a:t>
            </a:r>
          </a:p>
          <a:p>
            <a:pPr marL="0" indent="0">
              <a:lnSpc>
                <a:spcPct val="100000"/>
              </a:lnSpc>
            </a:pPr>
            <a:endParaRPr lang="en-US" sz="1800" kern="100" dirty="0">
              <a:latin typeface="Aptos" panose="020B0004020202020204" pitchFamily="34" charset="0"/>
              <a:cs typeface="Times New Roman" panose="02020603050405020304" pitchFamily="18" charset="0"/>
            </a:endParaRPr>
          </a:p>
          <a:p>
            <a:pPr marL="0" indent="0">
              <a:lnSpc>
                <a:spcPct val="100000"/>
              </a:lnSpc>
            </a:pPr>
            <a:endParaRPr lang="en-US" sz="1800" kern="100" dirty="0">
              <a:latin typeface="Aptos" panose="020B0004020202020204" pitchFamily="34" charset="0"/>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CBC10B72-806B-2321-0CE1-67B65BEFF915}"/>
              </a:ext>
            </a:extLst>
          </p:cNvPr>
          <p:cNvSpPr>
            <a:spLocks noGrp="1"/>
          </p:cNvSpPr>
          <p:nvPr>
            <p:ph type="body" sz="quarter" idx="16"/>
          </p:nvPr>
        </p:nvSpPr>
        <p:spPr>
          <a:xfrm>
            <a:off x="0" y="826895"/>
            <a:ext cx="3726817" cy="1101296"/>
          </a:xfrm>
          <a:prstGeom prst="rect">
            <a:avLst/>
          </a:prstGeom>
          <a:solidFill>
            <a:srgbClr val="60BA47"/>
          </a:solidFill>
        </p:spPr>
        <p:txBody>
          <a:bodyPr anchor="ctr"/>
          <a:lstStyle/>
          <a:p>
            <a:pPr marL="411163"/>
            <a:r>
              <a:rPr lang="en-US" dirty="0"/>
              <a:t>Moduulin 9 painopiste</a:t>
            </a:r>
          </a:p>
        </p:txBody>
      </p:sp>
      <p:sp>
        <p:nvSpPr>
          <p:cNvPr id="2" name="Freeform 1">
            <a:extLst>
              <a:ext uri="{FF2B5EF4-FFF2-40B4-BE49-F238E27FC236}">
                <a16:creationId xmlns:a16="http://schemas.microsoft.com/office/drawing/2014/main" id="{9655CE79-3C95-B845-2428-8D0EEC7F4236}"/>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pic>
        <p:nvPicPr>
          <p:cNvPr id="5" name="Kuva 4" descr="Kuva, joka sisältää kohteen teksti, Grafiikka, Fontti, ympyrä&#10;&#10;Kuvaus luotu automaattisesti">
            <a:extLst>
              <a:ext uri="{FF2B5EF4-FFF2-40B4-BE49-F238E27FC236}">
                <a16:creationId xmlns:a16="http://schemas.microsoft.com/office/drawing/2014/main" id="{4DAC7865-2950-AD73-5072-8DD4B62CAD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11103" y="5115333"/>
            <a:ext cx="1832916" cy="1231415"/>
          </a:xfrm>
          <a:prstGeom prst="rect">
            <a:avLst/>
          </a:prstGeom>
        </p:spPr>
      </p:pic>
      <p:pic>
        <p:nvPicPr>
          <p:cNvPr id="11" name="Kuva 10">
            <a:extLst>
              <a:ext uri="{FF2B5EF4-FFF2-40B4-BE49-F238E27FC236}">
                <a16:creationId xmlns:a16="http://schemas.microsoft.com/office/drawing/2014/main" id="{D45C0966-0062-0824-0B03-0F267FEC45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43152" y="4674129"/>
            <a:ext cx="1916935" cy="1672619"/>
          </a:xfrm>
          <a:prstGeom prst="rect">
            <a:avLst/>
          </a:prstGeom>
        </p:spPr>
      </p:pic>
    </p:spTree>
    <p:extLst>
      <p:ext uri="{BB962C8B-B14F-4D97-AF65-F5344CB8AC3E}">
        <p14:creationId xmlns:p14="http://schemas.microsoft.com/office/powerpoint/2010/main" val="167278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6D37F-B58F-5D17-8E0A-1C40BD4A49CE}"/>
            </a:ext>
          </a:extLst>
        </p:cNvPr>
        <p:cNvGrpSpPr/>
        <p:nvPr/>
      </p:nvGrpSpPr>
      <p:grpSpPr>
        <a:xfrm>
          <a:off x="0" y="0"/>
          <a:ext cx="0" cy="0"/>
          <a:chOff x="0" y="0"/>
          <a:chExt cx="0" cy="0"/>
        </a:xfrm>
      </p:grpSpPr>
      <p:pic>
        <p:nvPicPr>
          <p:cNvPr id="5" name="Picture 3">
            <a:extLst>
              <a:ext uri="{FF2B5EF4-FFF2-40B4-BE49-F238E27FC236}">
                <a16:creationId xmlns:a16="http://schemas.microsoft.com/office/drawing/2014/main" id="{31913410-A52B-4531-8F4B-8E7E3B5304E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91"/>
          <a:stretch/>
        </p:blipFill>
        <p:spPr>
          <a:xfrm>
            <a:off x="6280820" y="3429000"/>
            <a:ext cx="4933015" cy="2929584"/>
          </a:xfrm>
          <a:prstGeom prst="rect">
            <a:avLst/>
          </a:prstGeom>
        </p:spPr>
      </p:pic>
      <p:sp>
        <p:nvSpPr>
          <p:cNvPr id="4" name="Text Placeholder 3">
            <a:extLst>
              <a:ext uri="{FF2B5EF4-FFF2-40B4-BE49-F238E27FC236}">
                <a16:creationId xmlns:a16="http://schemas.microsoft.com/office/drawing/2014/main" id="{E310DA0F-C170-F252-A205-61A9D571199B}"/>
              </a:ext>
            </a:extLst>
          </p:cNvPr>
          <p:cNvSpPr>
            <a:spLocks noGrp="1"/>
          </p:cNvSpPr>
          <p:nvPr>
            <p:ph type="body" sz="quarter" idx="16"/>
          </p:nvPr>
        </p:nvSpPr>
        <p:spPr>
          <a:xfrm>
            <a:off x="632099" y="546100"/>
            <a:ext cx="10052954" cy="619134"/>
          </a:xfrm>
          <a:prstGeom prst="rect">
            <a:avLst/>
          </a:prstGeom>
        </p:spPr>
        <p:txBody>
          <a:bodyPr/>
          <a:lstStyle/>
          <a:p>
            <a:r>
              <a:rPr lang="en-IE" sz="3200" dirty="0">
                <a:cs typeface="Calibri"/>
              </a:rPr>
              <a:t>Sukupolvien välinen oppiminen ja käyttäytymisen muutos</a:t>
            </a:r>
          </a:p>
          <a:p>
            <a:endParaRPr lang="en-IE" b="1" dirty="0"/>
          </a:p>
        </p:txBody>
      </p:sp>
      <p:sp>
        <p:nvSpPr>
          <p:cNvPr id="3" name="Text Placeholder 2">
            <a:extLst>
              <a:ext uri="{FF2B5EF4-FFF2-40B4-BE49-F238E27FC236}">
                <a16:creationId xmlns:a16="http://schemas.microsoft.com/office/drawing/2014/main" id="{1584522D-3854-D216-64ED-A117F8EAAB8C}"/>
              </a:ext>
            </a:extLst>
          </p:cNvPr>
          <p:cNvSpPr>
            <a:spLocks noGrp="1"/>
          </p:cNvSpPr>
          <p:nvPr>
            <p:ph type="body" sz="quarter" idx="19"/>
          </p:nvPr>
        </p:nvSpPr>
        <p:spPr>
          <a:xfrm>
            <a:off x="632099" y="1311236"/>
            <a:ext cx="10546409" cy="4920937"/>
          </a:xfrm>
          <a:prstGeom prst="rect">
            <a:avLst/>
          </a:prstGeom>
        </p:spPr>
        <p:txBody>
          <a:bodyPr/>
          <a:lstStyle/>
          <a:p>
            <a:pPr marL="0" indent="0">
              <a:lnSpc>
                <a:spcPct val="100000"/>
              </a:lnSpc>
            </a:pPr>
            <a:r>
              <a:rPr lang="en-US" b="1" kern="100" dirty="0">
                <a:effectLst/>
                <a:ea typeface="Aptos" panose="020B0004020202020204" pitchFamily="34" charset="0"/>
                <a:cs typeface="Times New Roman" panose="02020603050405020304" pitchFamily="18" charset="0"/>
              </a:rPr>
              <a:t>Kiertotalouden käyttäytymismuutoksen </a:t>
            </a:r>
            <a:r>
              <a:rPr lang="en-US" b="1" kern="100" dirty="0" err="1">
                <a:effectLst/>
                <a:ea typeface="Aptos" panose="020B0004020202020204" pitchFamily="34" charset="0"/>
                <a:cs typeface="Times New Roman" panose="02020603050405020304" pitchFamily="18" charset="0"/>
              </a:rPr>
              <a:t>esteet</a:t>
            </a:r>
            <a:r>
              <a:rPr lang="en-US" b="1" kern="100" dirty="0">
                <a:effectLst/>
                <a:ea typeface="Aptos" panose="020B0004020202020204" pitchFamily="34" charset="0"/>
                <a:cs typeface="Times New Roman" panose="02020603050405020304" pitchFamily="18" charset="0"/>
              </a:rPr>
              <a:t> – </a:t>
            </a:r>
            <a:r>
              <a:rPr lang="en-US" b="1" kern="100" dirty="0" err="1">
                <a:effectLst/>
                <a:ea typeface="Aptos" panose="020B0004020202020204" pitchFamily="34" charset="0"/>
                <a:cs typeface="Times New Roman" panose="02020603050405020304" pitchFamily="18" charset="0"/>
              </a:rPr>
              <a:t>esim</a:t>
            </a:r>
            <a:r>
              <a:rPr lang="en-US" b="1" kern="100" dirty="0">
                <a:effectLst/>
                <a:ea typeface="Aptos" panose="020B0004020202020204" pitchFamily="34" charset="0"/>
                <a:cs typeface="Times New Roman" panose="02020603050405020304" pitchFamily="18" charset="0"/>
              </a:rPr>
              <a:t>. </a:t>
            </a:r>
            <a:r>
              <a:rPr lang="en-US" b="1" kern="100" dirty="0" err="1">
                <a:effectLst/>
                <a:ea typeface="Aptos" panose="020B0004020202020204" pitchFamily="34" charset="0"/>
                <a:cs typeface="Times New Roman" panose="02020603050405020304" pitchFamily="18" charset="0"/>
              </a:rPr>
              <a:t>jätehuolto</a:t>
            </a:r>
            <a:endParaRPr lang="en-US" b="1" kern="100" dirty="0">
              <a:effectLst/>
              <a:ea typeface="Aptos" panose="020B0004020202020204" pitchFamily="34" charset="0"/>
              <a:cs typeface="Times New Roman" panose="02020603050405020304" pitchFamily="18" charset="0"/>
            </a:endParaRPr>
          </a:p>
          <a:p>
            <a:pPr marL="0" indent="0">
              <a:lnSpc>
                <a:spcPct val="100000"/>
              </a:lnSpc>
            </a:pPr>
            <a:endParaRPr lang="en-US" b="1" kern="100" dirty="0">
              <a:effectLst/>
              <a:ea typeface="Aptos" panose="020B0004020202020204" pitchFamily="34" charset="0"/>
              <a:cs typeface="Times New Roman" panose="02020603050405020304" pitchFamily="18" charset="0"/>
            </a:endParaRPr>
          </a:p>
          <a:p>
            <a:pPr marL="450900" indent="-342900">
              <a:lnSpc>
                <a:spcPct val="100000"/>
              </a:lnSpc>
              <a:buFont typeface="Arial" panose="020B0604020202020204" pitchFamily="34" charset="0"/>
              <a:buChar char="•"/>
            </a:pPr>
            <a:r>
              <a:rPr lang="en-US" kern="100" dirty="0">
                <a:effectLst/>
                <a:ea typeface="Aptos" panose="020B0004020202020204" pitchFamily="34" charset="0"/>
                <a:cs typeface="Times New Roman" panose="02020603050405020304" pitchFamily="18" charset="0"/>
              </a:rPr>
              <a:t>Tietämyksen ja palautteen puute</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Koettu vaiva ja aika, haitat</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Kulttuurinormit, ympäristön tai prosessin tuen puute</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Välittömän vaikutuksen puute</a:t>
            </a:r>
            <a:r>
              <a:rPr lang="fi-FI" kern="100" dirty="0">
                <a:cs typeface="Times New Roman" panose="02020603050405020304" pitchFamily="18" charset="0"/>
              </a:rPr>
              <a:t>, </a:t>
            </a:r>
            <a:r>
              <a:rPr lang="en-US" kern="100" dirty="0">
                <a:cs typeface="Times New Roman" panose="02020603050405020304" pitchFamily="18" charset="0"/>
              </a:rPr>
              <a:t>sosiaalinen näyttö</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Itsenäisyyden tai omistajuuden puute</a:t>
            </a:r>
          </a:p>
          <a:p>
            <a:pPr marL="0" indent="0">
              <a:lnSpc>
                <a:spcPct val="100000"/>
              </a:lnSpc>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7510B0A4-5F63-C818-8157-01529BACD6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545" y="4980305"/>
            <a:ext cx="1680534" cy="1129041"/>
          </a:xfrm>
          <a:prstGeom prst="rect">
            <a:avLst/>
          </a:prstGeom>
        </p:spPr>
      </p:pic>
      <p:pic>
        <p:nvPicPr>
          <p:cNvPr id="6" name="Kuva 5" descr="Kuva, joka sisältää kohteen teksti, Fontti, kuvakaappaus, logo&#10;&#10;Tekoälyn generoima sisältö voi olla virheellistä.">
            <a:hlinkClick r:id="rId4"/>
            <a:extLst>
              <a:ext uri="{FF2B5EF4-FFF2-40B4-BE49-F238E27FC236}">
                <a16:creationId xmlns:a16="http://schemas.microsoft.com/office/drawing/2014/main" id="{CC7FC47E-8E91-BCE1-B888-74D902A1A748}"/>
              </a:ext>
            </a:extLst>
          </p:cNvPr>
          <p:cNvPicPr>
            <a:picLocks noChangeAspect="1"/>
          </p:cNvPicPr>
          <p:nvPr/>
        </p:nvPicPr>
        <p:blipFill>
          <a:blip r:embed="rId5"/>
          <a:stretch>
            <a:fillRect/>
          </a:stretch>
        </p:blipFill>
        <p:spPr>
          <a:xfrm>
            <a:off x="7182200" y="3902863"/>
            <a:ext cx="3402246" cy="1948422"/>
          </a:xfrm>
          <a:prstGeom prst="rect">
            <a:avLst/>
          </a:prstGeom>
        </p:spPr>
      </p:pic>
      <p:grpSp>
        <p:nvGrpSpPr>
          <p:cNvPr id="8" name="Graphic 4">
            <a:extLst>
              <a:ext uri="{FF2B5EF4-FFF2-40B4-BE49-F238E27FC236}">
                <a16:creationId xmlns:a16="http://schemas.microsoft.com/office/drawing/2014/main" id="{C15374D8-5CBB-6414-F4AD-38677D427518}"/>
              </a:ext>
            </a:extLst>
          </p:cNvPr>
          <p:cNvGrpSpPr/>
          <p:nvPr/>
        </p:nvGrpSpPr>
        <p:grpSpPr>
          <a:xfrm rot="19582332">
            <a:off x="8626552" y="4785466"/>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0515B560-ECFF-F2C8-F168-4A0E7DFD48BC}"/>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BAAEE804-C95A-7D7D-81A2-60ED95ACE44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93C8E820-E9D6-8576-70ED-B0E46453B4B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770FAD0A-7DED-7895-3DD8-4CB73794264B}"/>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4BD03736-4DC5-CE93-07B2-55EF37636D06}"/>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CB552437-3C2B-1AB4-BA73-CB0B430A882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8AA95A69-4332-2A0B-94F8-361A8D32B30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ED0B86D8-A783-3BBC-0095-5FB876A8187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0F72F989-F2CF-9361-F577-86CC01548D1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F2367528-4BCD-2422-1F84-4B62423217C7}"/>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36A6108D-BEF1-880C-8D90-83F7FC21DC8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3" name="Tekstiruutu 22">
            <a:extLst>
              <a:ext uri="{FF2B5EF4-FFF2-40B4-BE49-F238E27FC236}">
                <a16:creationId xmlns:a16="http://schemas.microsoft.com/office/drawing/2014/main" id="{7E941CFD-D993-BB1F-F7AC-CF9319D99A08}"/>
              </a:ext>
            </a:extLst>
          </p:cNvPr>
          <p:cNvSpPr txBox="1"/>
          <p:nvPr/>
        </p:nvSpPr>
        <p:spPr>
          <a:xfrm>
            <a:off x="3185891" y="5002749"/>
            <a:ext cx="3402247" cy="1015663"/>
          </a:xfrm>
          <a:prstGeom prst="rect">
            <a:avLst/>
          </a:prstGeom>
          <a:noFill/>
        </p:spPr>
        <p:txBody>
          <a:bodyPr wrap="square">
            <a:spAutoFit/>
          </a:bodyPr>
          <a:lstStyle/>
          <a:p>
            <a:pPr marL="108000"/>
            <a:r>
              <a:rPr lang="en-US" sz="2000" kern="100" dirty="0">
                <a:solidFill>
                  <a:srgbClr val="09465E"/>
                </a:solidFill>
                <a:cs typeface="Times New Roman" panose="02020603050405020304" pitchFamily="18" charset="0"/>
                <a:hlinkClick r:id="rId4"/>
              </a:rPr>
              <a:t>Kiertotalousstrategioiden täytäntöönpanon esteet muoviteollisuudessa</a:t>
            </a:r>
            <a:endParaRPr lang="en-US" sz="2000" kern="100" dirty="0">
              <a:solidFill>
                <a:srgbClr val="09465E"/>
              </a:solidFill>
              <a:cs typeface="Times New Roman" panose="02020603050405020304" pitchFamily="18" charset="0"/>
            </a:endParaRPr>
          </a:p>
        </p:txBody>
      </p:sp>
    </p:spTree>
    <p:extLst>
      <p:ext uri="{BB962C8B-B14F-4D97-AF65-F5344CB8AC3E}">
        <p14:creationId xmlns:p14="http://schemas.microsoft.com/office/powerpoint/2010/main" val="3844473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43B64-605E-9804-6C6B-EBC6846AD8DB}"/>
            </a:ext>
          </a:extLst>
        </p:cNvPr>
        <p:cNvGrpSpPr/>
        <p:nvPr/>
      </p:nvGrpSpPr>
      <p:grpSpPr>
        <a:xfrm>
          <a:off x="0" y="0"/>
          <a:ext cx="0" cy="0"/>
          <a:chOff x="0" y="0"/>
          <a:chExt cx="0" cy="0"/>
        </a:xfrm>
      </p:grpSpPr>
      <p:pic>
        <p:nvPicPr>
          <p:cNvPr id="5" name="Picture 3">
            <a:extLst>
              <a:ext uri="{FF2B5EF4-FFF2-40B4-BE49-F238E27FC236}">
                <a16:creationId xmlns:a16="http://schemas.microsoft.com/office/drawing/2014/main" id="{15AC2DA5-71DA-E1D8-9C37-F507021D7D4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91"/>
          <a:stretch/>
        </p:blipFill>
        <p:spPr>
          <a:xfrm>
            <a:off x="5439889" y="3552709"/>
            <a:ext cx="4933015" cy="2929584"/>
          </a:xfrm>
          <a:prstGeom prst="rect">
            <a:avLst/>
          </a:prstGeom>
        </p:spPr>
      </p:pic>
      <p:sp>
        <p:nvSpPr>
          <p:cNvPr id="4" name="Text Placeholder 3">
            <a:extLst>
              <a:ext uri="{FF2B5EF4-FFF2-40B4-BE49-F238E27FC236}">
                <a16:creationId xmlns:a16="http://schemas.microsoft.com/office/drawing/2014/main" id="{170E59CF-5D68-CE45-BEAD-137B49705A61}"/>
              </a:ext>
            </a:extLst>
          </p:cNvPr>
          <p:cNvSpPr>
            <a:spLocks noGrp="1"/>
          </p:cNvSpPr>
          <p:nvPr>
            <p:ph type="body" sz="quarter" idx="16"/>
          </p:nvPr>
        </p:nvSpPr>
        <p:spPr>
          <a:xfrm>
            <a:off x="649674" y="498834"/>
            <a:ext cx="10052954" cy="619134"/>
          </a:xfrm>
          <a:prstGeom prst="rect">
            <a:avLst/>
          </a:prstGeom>
        </p:spPr>
        <p:txBody>
          <a:bodyPr/>
          <a:lstStyle/>
          <a:p>
            <a:r>
              <a:rPr lang="en-IE" sz="3200" dirty="0">
                <a:cs typeface="Calibri"/>
              </a:rPr>
              <a:t>Sukupolvien välinen oppiminen ja käyttäytymisen muutos</a:t>
            </a:r>
          </a:p>
          <a:p>
            <a:endParaRPr lang="en-IE" b="1" dirty="0"/>
          </a:p>
        </p:txBody>
      </p:sp>
      <p:sp>
        <p:nvSpPr>
          <p:cNvPr id="3" name="Text Placeholder 2">
            <a:extLst>
              <a:ext uri="{FF2B5EF4-FFF2-40B4-BE49-F238E27FC236}">
                <a16:creationId xmlns:a16="http://schemas.microsoft.com/office/drawing/2014/main" id="{3FED4AFC-3EAB-A564-3BBF-DD21B9749633}"/>
              </a:ext>
            </a:extLst>
          </p:cNvPr>
          <p:cNvSpPr>
            <a:spLocks noGrp="1"/>
          </p:cNvSpPr>
          <p:nvPr>
            <p:ph type="body" sz="quarter" idx="19"/>
          </p:nvPr>
        </p:nvSpPr>
        <p:spPr>
          <a:xfrm>
            <a:off x="649674" y="1095154"/>
            <a:ext cx="10546409" cy="4920937"/>
          </a:xfrm>
          <a:prstGeom prst="rect">
            <a:avLst/>
          </a:prstGeom>
        </p:spPr>
        <p:txBody>
          <a:bodyPr/>
          <a:lstStyle/>
          <a:p>
            <a:pPr marL="0" indent="0">
              <a:lnSpc>
                <a:spcPct val="100000"/>
              </a:lnSpc>
            </a:pPr>
            <a:endParaRPr lang="fi-FI" kern="100" dirty="0">
              <a:effectLst/>
              <a:ea typeface="Aptos" panose="020B0004020202020204" pitchFamily="34" charset="0"/>
              <a:cs typeface="Times New Roman" panose="02020603050405020304" pitchFamily="18" charset="0"/>
            </a:endParaRPr>
          </a:p>
          <a:p>
            <a:pPr marL="0" indent="0">
              <a:lnSpc>
                <a:spcPct val="100000"/>
              </a:lnSpc>
            </a:pPr>
            <a:r>
              <a:rPr lang="en-US" b="1" kern="100" dirty="0" err="1">
                <a:effectLst/>
                <a:ea typeface="Aptos" panose="020B0004020202020204" pitchFamily="34" charset="0"/>
                <a:cs typeface="Times New Roman" panose="02020603050405020304" pitchFamily="18" charset="0"/>
              </a:rPr>
              <a:t>Käyttäytymisen </a:t>
            </a:r>
            <a:r>
              <a:rPr lang="en-US" b="1" kern="100" dirty="0">
                <a:effectLst/>
                <a:ea typeface="Aptos" panose="020B0004020202020204" pitchFamily="34" charset="0"/>
                <a:cs typeface="Times New Roman" panose="02020603050405020304" pitchFamily="18" charset="0"/>
              </a:rPr>
              <a:t>muutoksen seuranta ja vahvistaminen</a:t>
            </a:r>
          </a:p>
          <a:p>
            <a:pPr marL="0" indent="0">
              <a:lnSpc>
                <a:spcPct val="100000"/>
              </a:lnSpc>
            </a:pPr>
            <a:endParaRPr lang="en-US" b="1" kern="100" dirty="0">
              <a:ea typeface="Aptos" panose="020B0004020202020204" pitchFamily="34" charset="0"/>
              <a:cs typeface="Times New Roman" panose="02020603050405020304" pitchFamily="18" charset="0"/>
            </a:endParaRPr>
          </a:p>
          <a:p>
            <a:pPr marL="450900" indent="-342900">
              <a:lnSpc>
                <a:spcPct val="100000"/>
              </a:lnSpc>
              <a:buFont typeface="Arial" panose="020B0604020202020204" pitchFamily="34" charset="0"/>
              <a:buChar char="•"/>
            </a:pPr>
            <a:r>
              <a:rPr lang="en-US" kern="100" dirty="0">
                <a:cs typeface="Times New Roman" panose="02020603050405020304" pitchFamily="18" charset="0"/>
              </a:rPr>
              <a:t>Edistymisen seuranta: säännölliset kyselyt, arvioinnit, valmentaja, navigaattori.</a:t>
            </a:r>
          </a:p>
          <a:p>
            <a:pPr marL="450900" indent="-342900">
              <a:lnSpc>
                <a:spcPct val="100000"/>
              </a:lnSpc>
              <a:buFont typeface="Arial" panose="020B0604020202020204" pitchFamily="34" charset="0"/>
              <a:buChar char="•"/>
            </a:pPr>
            <a:r>
              <a:rPr lang="en-US" kern="100" dirty="0">
                <a:cs typeface="Times New Roman" panose="02020603050405020304" pitchFamily="18" charset="0"/>
              </a:rPr>
              <a:t>Seurantakampanjat</a:t>
            </a:r>
          </a:p>
          <a:p>
            <a:pPr marL="450900" indent="-342900">
              <a:lnSpc>
                <a:spcPct val="100000"/>
              </a:lnSpc>
              <a:buFont typeface="Arial" panose="020B0604020202020204" pitchFamily="34" charset="0"/>
              <a:buChar char="•"/>
            </a:pPr>
            <a:r>
              <a:rPr lang="en-US" kern="100" dirty="0">
                <a:cs typeface="Times New Roman" panose="02020603050405020304" pitchFamily="18" charset="0"/>
                <a:hlinkClick r:id="rId3"/>
              </a:rPr>
              <a:t>Käyttäytymisen vahvistaminen</a:t>
            </a:r>
            <a:r>
              <a:rPr lang="en-US" kern="100" dirty="0">
                <a:cs typeface="Times New Roman" panose="02020603050405020304" pitchFamily="18" charset="0"/>
              </a:rPr>
              <a:t>: positiivinen vahvistaminen, välttämisoppiminen/negatiivinen vahvistaminen, sukupuuttoon kuoleminen, rankaiseminen. </a:t>
            </a:r>
          </a:p>
          <a:p>
            <a:pPr marL="450900" indent="-342900">
              <a:lnSpc>
                <a:spcPct val="100000"/>
              </a:lnSpc>
              <a:buFont typeface="Arial" panose="020B0604020202020204" pitchFamily="34" charset="0"/>
              <a:buChar char="•"/>
            </a:pPr>
            <a:r>
              <a:rPr lang="en-US" kern="100" dirty="0">
                <a:cs typeface="Times New Roman" panose="02020603050405020304" pitchFamily="18" charset="0"/>
                <a:hlinkClick r:id="rId4"/>
              </a:rPr>
              <a:t>Yhteisön sitoutuminen</a:t>
            </a:r>
            <a:endParaRPr lang="fi-FI" i="1" kern="100" dirty="0">
              <a:solidFill>
                <a:schemeClr val="accent4">
                  <a:lumMod val="50000"/>
                </a:schemeClr>
              </a:solidFill>
              <a:cs typeface="Times New Roman" panose="02020603050405020304" pitchFamily="18" charset="0"/>
            </a:endParaRPr>
          </a:p>
          <a:p>
            <a:pPr marL="0" indent="0">
              <a:lnSpc>
                <a:spcPct val="100000"/>
              </a:lnSpc>
            </a:pPr>
            <a:endParaRPr lang="fi-FI" sz="1800" kern="100" dirty="0">
              <a:effectLst/>
              <a:ea typeface="Aptos" panose="020B0004020202020204" pitchFamily="34" charset="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8F6FBB10-CAAB-E30B-7A7E-DFD24CBD10E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674" y="5139214"/>
            <a:ext cx="1732019" cy="1163630"/>
          </a:xfrm>
          <a:prstGeom prst="rect">
            <a:avLst/>
          </a:prstGeom>
        </p:spPr>
      </p:pic>
      <p:pic>
        <p:nvPicPr>
          <p:cNvPr id="9" name="Kuva 8" descr="Kuva, joka sisältää kohteen kuvakaappaus, Kuulokkeet, henkilö&#10;&#10;Tekoälyn generoima sisältö voi olla virheellistä.">
            <a:hlinkClick r:id="rId6"/>
            <a:extLst>
              <a:ext uri="{FF2B5EF4-FFF2-40B4-BE49-F238E27FC236}">
                <a16:creationId xmlns:a16="http://schemas.microsoft.com/office/drawing/2014/main" id="{0A4851AA-A341-B3B0-1C4A-5FA0B955ECE6}"/>
              </a:ext>
            </a:extLst>
          </p:cNvPr>
          <p:cNvPicPr>
            <a:picLocks noChangeAspect="1"/>
          </p:cNvPicPr>
          <p:nvPr/>
        </p:nvPicPr>
        <p:blipFill>
          <a:blip r:embed="rId7"/>
          <a:stretch>
            <a:fillRect/>
          </a:stretch>
        </p:blipFill>
        <p:spPr>
          <a:xfrm>
            <a:off x="6299353" y="3962840"/>
            <a:ext cx="3487279" cy="1896590"/>
          </a:xfrm>
          <a:prstGeom prst="rect">
            <a:avLst/>
          </a:prstGeom>
        </p:spPr>
      </p:pic>
      <p:grpSp>
        <p:nvGrpSpPr>
          <p:cNvPr id="8" name="Graphic 4">
            <a:extLst>
              <a:ext uri="{FF2B5EF4-FFF2-40B4-BE49-F238E27FC236}">
                <a16:creationId xmlns:a16="http://schemas.microsoft.com/office/drawing/2014/main" id="{92F62C95-D339-150E-54AF-FE5CB2A8B024}"/>
              </a:ext>
            </a:extLst>
          </p:cNvPr>
          <p:cNvGrpSpPr/>
          <p:nvPr/>
        </p:nvGrpSpPr>
        <p:grpSpPr>
          <a:xfrm rot="19582332">
            <a:off x="10117431" y="4748994"/>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8C0B3D5B-F863-117E-C015-C829E346C7D4}"/>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D18FCF6B-8235-8B3C-ACF8-AB4731435C8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C08F69B5-7A22-667D-BD1B-48F448AFDA13}"/>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2690908C-3969-D9B4-9E72-5ED99772CAD2}"/>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559BBADA-B534-1847-3A7D-35270950400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55AEB16B-8970-E11A-59B6-AFDC606C645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F03E4A28-43C7-710C-A5F0-2C92DDEAF90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11BB6552-D716-4313-E924-D382C004CB2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54B15105-69F5-A240-4980-1034272517DE}"/>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4895F1EA-5378-2B4B-A4DD-0AC9CBDB4FB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17319F6B-CB8F-9E31-D28D-03975FB1A066}"/>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3" name="Tekstiruutu 22">
            <a:extLst>
              <a:ext uri="{FF2B5EF4-FFF2-40B4-BE49-F238E27FC236}">
                <a16:creationId xmlns:a16="http://schemas.microsoft.com/office/drawing/2014/main" id="{53FD3EF6-174D-6BF8-E0AD-C16430C9233B}"/>
              </a:ext>
            </a:extLst>
          </p:cNvPr>
          <p:cNvSpPr txBox="1"/>
          <p:nvPr/>
        </p:nvSpPr>
        <p:spPr>
          <a:xfrm>
            <a:off x="2803283" y="5297694"/>
            <a:ext cx="2795183" cy="1015663"/>
          </a:xfrm>
          <a:prstGeom prst="rect">
            <a:avLst/>
          </a:prstGeom>
          <a:noFill/>
        </p:spPr>
        <p:txBody>
          <a:bodyPr wrap="square">
            <a:spAutoFit/>
          </a:bodyPr>
          <a:lstStyle/>
          <a:p>
            <a:pPr algn="l"/>
            <a:r>
              <a:rPr lang="en-US" sz="2000" kern="100" dirty="0">
                <a:solidFill>
                  <a:srgbClr val="09465E"/>
                </a:solidFill>
                <a:cs typeface="Times New Roman" panose="02020603050405020304" pitchFamily="18" charset="0"/>
                <a:hlinkClick r:id="rId6"/>
              </a:rPr>
              <a:t>Systeemiajattelu ja </a:t>
            </a:r>
            <a:r>
              <a:rPr lang="en-US" sz="2000" kern="100" dirty="0" err="1">
                <a:solidFill>
                  <a:srgbClr val="09465E"/>
                </a:solidFill>
                <a:cs typeface="Times New Roman" panose="02020603050405020304" pitchFamily="18" charset="0"/>
                <a:hlinkClick r:id="rId6"/>
              </a:rPr>
              <a:t>käyttäytymisen </a:t>
            </a:r>
            <a:r>
              <a:rPr lang="en-US" sz="2000" kern="100" dirty="0">
                <a:solidFill>
                  <a:srgbClr val="09465E"/>
                </a:solidFill>
                <a:cs typeface="Times New Roman" panose="02020603050405020304" pitchFamily="18" charset="0"/>
                <a:hlinkClick r:id="rId6"/>
              </a:rPr>
              <a:t>muutos kiertotaloudessa</a:t>
            </a:r>
            <a:endParaRPr lang="en-US" sz="2000" kern="100" dirty="0">
              <a:solidFill>
                <a:srgbClr val="09465E"/>
              </a:solidFill>
              <a:cs typeface="Times New Roman" panose="02020603050405020304" pitchFamily="18" charset="0"/>
            </a:endParaRPr>
          </a:p>
        </p:txBody>
      </p:sp>
      <p:grpSp>
        <p:nvGrpSpPr>
          <p:cNvPr id="44" name="Graphic 4">
            <a:extLst>
              <a:ext uri="{FF2B5EF4-FFF2-40B4-BE49-F238E27FC236}">
                <a16:creationId xmlns:a16="http://schemas.microsoft.com/office/drawing/2014/main" id="{883F82BF-057B-B7F3-7B21-5C51CEE67837}"/>
              </a:ext>
            </a:extLst>
          </p:cNvPr>
          <p:cNvGrpSpPr/>
          <p:nvPr/>
        </p:nvGrpSpPr>
        <p:grpSpPr>
          <a:xfrm rot="19582332">
            <a:off x="4432306" y="3720335"/>
            <a:ext cx="403667" cy="780438"/>
            <a:chOff x="9129274" y="2719113"/>
            <a:chExt cx="717139" cy="1386497"/>
          </a:xfrm>
          <a:solidFill>
            <a:srgbClr val="09465E"/>
          </a:solidFill>
        </p:grpSpPr>
        <p:grpSp>
          <p:nvGrpSpPr>
            <p:cNvPr id="45" name="Graphic 4">
              <a:extLst>
                <a:ext uri="{FF2B5EF4-FFF2-40B4-BE49-F238E27FC236}">
                  <a16:creationId xmlns:a16="http://schemas.microsoft.com/office/drawing/2014/main" id="{BEEC83DC-1289-EBAD-8A6F-99EF85EC9B43}"/>
                </a:ext>
              </a:extLst>
            </p:cNvPr>
            <p:cNvGrpSpPr/>
            <p:nvPr/>
          </p:nvGrpSpPr>
          <p:grpSpPr>
            <a:xfrm>
              <a:off x="9159507" y="2719113"/>
              <a:ext cx="446280" cy="440141"/>
              <a:chOff x="9159507" y="2719113"/>
              <a:chExt cx="446280" cy="440141"/>
            </a:xfrm>
            <a:grpFill/>
          </p:grpSpPr>
          <p:sp>
            <p:nvSpPr>
              <p:cNvPr id="54" name="Freeform 57">
                <a:extLst>
                  <a:ext uri="{FF2B5EF4-FFF2-40B4-BE49-F238E27FC236}">
                    <a16:creationId xmlns:a16="http://schemas.microsoft.com/office/drawing/2014/main" id="{1D1B88C6-7099-AC92-79CF-DCB3146FFA5B}"/>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55" name="Freeform 58">
                <a:extLst>
                  <a:ext uri="{FF2B5EF4-FFF2-40B4-BE49-F238E27FC236}">
                    <a16:creationId xmlns:a16="http://schemas.microsoft.com/office/drawing/2014/main" id="{4DBDEA3B-5974-693D-ABD5-1CD2B34769C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46" name="Graphic 4">
              <a:extLst>
                <a:ext uri="{FF2B5EF4-FFF2-40B4-BE49-F238E27FC236}">
                  <a16:creationId xmlns:a16="http://schemas.microsoft.com/office/drawing/2014/main" id="{6898563A-073C-F09E-491B-345084046B7E}"/>
                </a:ext>
              </a:extLst>
            </p:cNvPr>
            <p:cNvGrpSpPr/>
            <p:nvPr/>
          </p:nvGrpSpPr>
          <p:grpSpPr>
            <a:xfrm>
              <a:off x="9129274" y="2893887"/>
              <a:ext cx="717139" cy="1211724"/>
              <a:chOff x="9129274" y="2893887"/>
              <a:chExt cx="717139" cy="1211724"/>
            </a:xfrm>
            <a:grpFill/>
          </p:grpSpPr>
          <p:sp>
            <p:nvSpPr>
              <p:cNvPr id="47" name="Freeform 50">
                <a:extLst>
                  <a:ext uri="{FF2B5EF4-FFF2-40B4-BE49-F238E27FC236}">
                    <a16:creationId xmlns:a16="http://schemas.microsoft.com/office/drawing/2014/main" id="{441742BB-1820-43F8-8EA7-049E1A3C270F}"/>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48" name="Freeform 51">
                <a:extLst>
                  <a:ext uri="{FF2B5EF4-FFF2-40B4-BE49-F238E27FC236}">
                    <a16:creationId xmlns:a16="http://schemas.microsoft.com/office/drawing/2014/main" id="{E8B6BAC3-179A-3D36-C726-A3C47A58A996}"/>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49" name="Freeform 52">
                <a:extLst>
                  <a:ext uri="{FF2B5EF4-FFF2-40B4-BE49-F238E27FC236}">
                    <a16:creationId xmlns:a16="http://schemas.microsoft.com/office/drawing/2014/main" id="{195F917C-90BE-0C98-FC82-3A27AC457460}"/>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50" name="Freeform 53">
                <a:extLst>
                  <a:ext uri="{FF2B5EF4-FFF2-40B4-BE49-F238E27FC236}">
                    <a16:creationId xmlns:a16="http://schemas.microsoft.com/office/drawing/2014/main" id="{6D4B00FC-8393-76B5-C5CA-2C7A7BB17CF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51" name="Freeform 54">
                <a:extLst>
                  <a:ext uri="{FF2B5EF4-FFF2-40B4-BE49-F238E27FC236}">
                    <a16:creationId xmlns:a16="http://schemas.microsoft.com/office/drawing/2014/main" id="{748AFD65-EFE0-2C5F-6F42-1416D7004C6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52" name="Freeform 55">
                <a:extLst>
                  <a:ext uri="{FF2B5EF4-FFF2-40B4-BE49-F238E27FC236}">
                    <a16:creationId xmlns:a16="http://schemas.microsoft.com/office/drawing/2014/main" id="{0151997B-C8E5-893E-BF57-375CAA20A20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53" name="Freeform 56">
                <a:extLst>
                  <a:ext uri="{FF2B5EF4-FFF2-40B4-BE49-F238E27FC236}">
                    <a16:creationId xmlns:a16="http://schemas.microsoft.com/office/drawing/2014/main" id="{2D75D367-BB2E-9087-65AD-9D8B49F8751E}"/>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15862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D8FFC-0D9F-F866-F1C3-50F534AF7975}"/>
            </a:ext>
          </a:extLst>
        </p:cNvPr>
        <p:cNvGrpSpPr/>
        <p:nvPr/>
      </p:nvGrpSpPr>
      <p:grpSpPr>
        <a:xfrm>
          <a:off x="0" y="0"/>
          <a:ext cx="0" cy="0"/>
          <a:chOff x="0" y="0"/>
          <a:chExt cx="0" cy="0"/>
        </a:xfrm>
      </p:grpSpPr>
      <p:pic>
        <p:nvPicPr>
          <p:cNvPr id="5" name="Picture 3">
            <a:extLst>
              <a:ext uri="{FF2B5EF4-FFF2-40B4-BE49-F238E27FC236}">
                <a16:creationId xmlns:a16="http://schemas.microsoft.com/office/drawing/2014/main" id="{41FA5F80-1D52-9A81-2CF5-F5DAF7BBF3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91"/>
          <a:stretch/>
        </p:blipFill>
        <p:spPr>
          <a:xfrm>
            <a:off x="5450013" y="3593582"/>
            <a:ext cx="4869094" cy="2891623"/>
          </a:xfrm>
          <a:prstGeom prst="rect">
            <a:avLst/>
          </a:prstGeom>
        </p:spPr>
      </p:pic>
      <p:sp>
        <p:nvSpPr>
          <p:cNvPr id="4" name="Text Placeholder 3">
            <a:extLst>
              <a:ext uri="{FF2B5EF4-FFF2-40B4-BE49-F238E27FC236}">
                <a16:creationId xmlns:a16="http://schemas.microsoft.com/office/drawing/2014/main" id="{E258707C-73A2-4F38-A981-63F0A46D3681}"/>
              </a:ext>
            </a:extLst>
          </p:cNvPr>
          <p:cNvSpPr>
            <a:spLocks noGrp="1"/>
          </p:cNvSpPr>
          <p:nvPr>
            <p:ph type="body" sz="quarter" idx="16"/>
          </p:nvPr>
        </p:nvSpPr>
        <p:spPr>
          <a:xfrm>
            <a:off x="649674" y="518825"/>
            <a:ext cx="10052954" cy="619134"/>
          </a:xfrm>
          <a:prstGeom prst="rect">
            <a:avLst/>
          </a:prstGeom>
        </p:spPr>
        <p:txBody>
          <a:bodyPr/>
          <a:lstStyle/>
          <a:p>
            <a:r>
              <a:rPr lang="en-IE" sz="3200" dirty="0">
                <a:cs typeface="Calibri"/>
              </a:rPr>
              <a:t>Sukupolvien välinen oppiminen ja käyttäytymisen muutos</a:t>
            </a:r>
          </a:p>
          <a:p>
            <a:endParaRPr lang="en-IE" b="1" dirty="0"/>
          </a:p>
        </p:txBody>
      </p:sp>
      <p:sp>
        <p:nvSpPr>
          <p:cNvPr id="3" name="Text Placeholder 2">
            <a:extLst>
              <a:ext uri="{FF2B5EF4-FFF2-40B4-BE49-F238E27FC236}">
                <a16:creationId xmlns:a16="http://schemas.microsoft.com/office/drawing/2014/main" id="{53015262-4636-B753-EEF1-94412432C3DF}"/>
              </a:ext>
            </a:extLst>
          </p:cNvPr>
          <p:cNvSpPr>
            <a:spLocks noGrp="1"/>
          </p:cNvSpPr>
          <p:nvPr>
            <p:ph type="body" sz="quarter" idx="19"/>
          </p:nvPr>
        </p:nvSpPr>
        <p:spPr>
          <a:xfrm>
            <a:off x="649674" y="1095154"/>
            <a:ext cx="10546409" cy="4920937"/>
          </a:xfrm>
          <a:prstGeom prst="rect">
            <a:avLst/>
          </a:prstGeom>
        </p:spPr>
        <p:txBody>
          <a:bodyPr/>
          <a:lstStyle/>
          <a:p>
            <a:pPr marL="0" indent="0">
              <a:lnSpc>
                <a:spcPct val="100000"/>
              </a:lnSpc>
            </a:pPr>
            <a:r>
              <a:rPr lang="en-US" b="1" kern="100" dirty="0">
                <a:effectLst/>
                <a:ea typeface="Aptos" panose="020B0004020202020204" pitchFamily="34" charset="0"/>
                <a:cs typeface="Times New Roman" panose="02020603050405020304" pitchFamily="18" charset="0"/>
              </a:rPr>
              <a:t>Teknologian rooli </a:t>
            </a:r>
            <a:r>
              <a:rPr lang="en-US" b="1" kern="100" dirty="0" err="1">
                <a:effectLst/>
                <a:ea typeface="Aptos" panose="020B0004020202020204" pitchFamily="34" charset="0"/>
                <a:cs typeface="Times New Roman" panose="02020603050405020304" pitchFamily="18" charset="0"/>
              </a:rPr>
              <a:t>käyttäytymisen </a:t>
            </a:r>
            <a:r>
              <a:rPr lang="en-US" b="1" kern="100" dirty="0">
                <a:effectLst/>
                <a:ea typeface="Aptos" panose="020B0004020202020204" pitchFamily="34" charset="0"/>
                <a:cs typeface="Times New Roman" panose="02020603050405020304" pitchFamily="18" charset="0"/>
              </a:rPr>
              <a:t>muutoksessa, esimerkkejä:</a:t>
            </a:r>
          </a:p>
          <a:p>
            <a:pPr marL="0" indent="0">
              <a:lnSpc>
                <a:spcPct val="100000"/>
              </a:lnSpc>
            </a:pPr>
            <a:endParaRPr lang="en-US" b="1" kern="100" dirty="0">
              <a:effectLst/>
              <a:ea typeface="Aptos" panose="020B0004020202020204" pitchFamily="34" charset="0"/>
              <a:cs typeface="Times New Roman" panose="02020603050405020304" pitchFamily="18" charset="0"/>
            </a:endParaRPr>
          </a:p>
          <a:p>
            <a:pPr marL="393750" indent="-285750">
              <a:lnSpc>
                <a:spcPct val="100000"/>
              </a:lnSpc>
              <a:buFont typeface="Arial" panose="020B0604020202020204" pitchFamily="34" charset="0"/>
              <a:buChar char="•"/>
            </a:pPr>
            <a:r>
              <a:rPr lang="en-US" kern="100" dirty="0">
                <a:cs typeface="Times New Roman" panose="02020603050405020304" pitchFamily="18" charset="0"/>
              </a:rPr>
              <a:t>Mobiilisovellukset ja digitaaliset työkalut, jotka tarjoavat muistutuksia, koulutussisältöä tai jätehuoltovinkkejä.</a:t>
            </a:r>
          </a:p>
          <a:p>
            <a:pPr marL="393750" indent="-285750">
              <a:lnSpc>
                <a:spcPct val="100000"/>
              </a:lnSpc>
              <a:buFont typeface="Arial" panose="020B0604020202020204" pitchFamily="34" charset="0"/>
              <a:buChar char="•"/>
            </a:pPr>
            <a:r>
              <a:rPr lang="en-US" kern="100" dirty="0">
                <a:cs typeface="Times New Roman" panose="02020603050405020304" pitchFamily="18" charset="0"/>
                <a:hlinkClick r:id="rId3"/>
              </a:rPr>
              <a:t>Älykkäät roskikset </a:t>
            </a:r>
            <a:r>
              <a:rPr lang="en-US" kern="100" dirty="0">
                <a:cs typeface="Times New Roman" panose="02020603050405020304" pitchFamily="18" charset="0"/>
              </a:rPr>
              <a:t>lajittelevat kierrätettävät materiaalit automaattisesti ja antavat käyttäjille palautetta heidän jätteiden hävittämistottumuksistaan.</a:t>
            </a:r>
          </a:p>
          <a:p>
            <a:pPr marL="393750" indent="-285750">
              <a:lnSpc>
                <a:spcPct val="100000"/>
              </a:lnSpc>
              <a:buFont typeface="Arial" panose="020B0604020202020204" pitchFamily="34" charset="0"/>
              <a:buChar char="•"/>
            </a:pPr>
            <a:r>
              <a:rPr lang="en-US" kern="100" dirty="0">
                <a:cs typeface="Times New Roman" panose="02020603050405020304" pitchFamily="18" charset="0"/>
              </a:rPr>
              <a:t>Vinkkien, edistymisen ja menestystarinoiden jakaminen sosiaalisessa mediassa</a:t>
            </a:r>
            <a:endParaRPr lang="fi-FI" kern="100" dirty="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7DD816C8-B8BD-4200-5AED-CA3DCBFA9F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5849" y="5155359"/>
            <a:ext cx="1755413" cy="1179347"/>
          </a:xfrm>
          <a:prstGeom prst="rect">
            <a:avLst/>
          </a:prstGeom>
        </p:spPr>
      </p:pic>
      <p:pic>
        <p:nvPicPr>
          <p:cNvPr id="11" name="Kuva 10" descr="Kuva, joka sisältää kohteen teksti, kuvakaappaus, Fontti, logo&#10;&#10;Tekoälyn generoima sisältö voi olla virheellistä.">
            <a:hlinkClick r:id="rId5"/>
            <a:extLst>
              <a:ext uri="{FF2B5EF4-FFF2-40B4-BE49-F238E27FC236}">
                <a16:creationId xmlns:a16="http://schemas.microsoft.com/office/drawing/2014/main" id="{F57517EB-BEE9-FCE9-A430-A94EA44A630A}"/>
              </a:ext>
            </a:extLst>
          </p:cNvPr>
          <p:cNvPicPr>
            <a:picLocks noChangeAspect="1"/>
          </p:cNvPicPr>
          <p:nvPr/>
        </p:nvPicPr>
        <p:blipFill>
          <a:blip r:embed="rId6"/>
          <a:stretch>
            <a:fillRect/>
          </a:stretch>
        </p:blipFill>
        <p:spPr>
          <a:xfrm>
            <a:off x="6368175" y="4072269"/>
            <a:ext cx="3338685" cy="1828657"/>
          </a:xfrm>
          <a:prstGeom prst="rect">
            <a:avLst/>
          </a:prstGeom>
        </p:spPr>
      </p:pic>
      <p:grpSp>
        <p:nvGrpSpPr>
          <p:cNvPr id="8" name="Graphic 4">
            <a:extLst>
              <a:ext uri="{FF2B5EF4-FFF2-40B4-BE49-F238E27FC236}">
                <a16:creationId xmlns:a16="http://schemas.microsoft.com/office/drawing/2014/main" id="{687F7122-1F86-84AF-2466-D44572DCDD3A}"/>
              </a:ext>
            </a:extLst>
          </p:cNvPr>
          <p:cNvGrpSpPr/>
          <p:nvPr/>
        </p:nvGrpSpPr>
        <p:grpSpPr>
          <a:xfrm rot="19582332">
            <a:off x="8268356" y="4814460"/>
            <a:ext cx="403667" cy="780438"/>
            <a:chOff x="9129274" y="2719113"/>
            <a:chExt cx="717139" cy="1386497"/>
          </a:xfrm>
          <a:solidFill>
            <a:srgbClr val="09465E"/>
          </a:solidFill>
        </p:grpSpPr>
        <p:grpSp>
          <p:nvGrpSpPr>
            <p:cNvPr id="10" name="Graphic 4">
              <a:extLst>
                <a:ext uri="{FF2B5EF4-FFF2-40B4-BE49-F238E27FC236}">
                  <a16:creationId xmlns:a16="http://schemas.microsoft.com/office/drawing/2014/main" id="{EA268259-04FB-F029-F4E8-C0EC3CF10B2B}"/>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F7815F2A-3643-6691-7BC4-E3E002A021C1}"/>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6CBD12AD-032D-C7B0-A363-AFDC8DBE06A5}"/>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B9E26FB4-1575-F185-5678-2E4D7453A8E0}"/>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EA640904-C6DE-74A6-F7D5-99604BAB73B5}"/>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A1D457B5-EE92-AF81-AD71-B8957A62B09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A86A25AD-5759-AD27-1451-C549BE4D049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197049FF-8E97-BE93-F309-5CA78AD8A14F}"/>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C838A1D5-4F5B-CB83-F167-11D0D55DD653}"/>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EBBD22B2-6107-4812-8B37-BD87273A26F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D79B0229-C38D-66C6-3950-65E41EFD62D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23" name="Tekstiruutu 22">
            <a:extLst>
              <a:ext uri="{FF2B5EF4-FFF2-40B4-BE49-F238E27FC236}">
                <a16:creationId xmlns:a16="http://schemas.microsoft.com/office/drawing/2014/main" id="{C923180D-2AC6-9CD8-E986-ED22D49213F1}"/>
              </a:ext>
            </a:extLst>
          </p:cNvPr>
          <p:cNvSpPr txBox="1"/>
          <p:nvPr/>
        </p:nvSpPr>
        <p:spPr>
          <a:xfrm>
            <a:off x="2475826" y="5159735"/>
            <a:ext cx="3385350" cy="1015663"/>
          </a:xfrm>
          <a:prstGeom prst="rect">
            <a:avLst/>
          </a:prstGeom>
          <a:noFill/>
        </p:spPr>
        <p:txBody>
          <a:bodyPr wrap="square">
            <a:spAutoFit/>
          </a:bodyPr>
          <a:lstStyle/>
          <a:p>
            <a:pPr algn="l"/>
            <a:r>
              <a:rPr lang="en-US" sz="2000" kern="100" dirty="0">
                <a:solidFill>
                  <a:srgbClr val="09465E"/>
                </a:solidFill>
                <a:cs typeface="Times New Roman" panose="02020603050405020304" pitchFamily="18" charset="0"/>
                <a:hlinkClick r:id="rId5"/>
              </a:rPr>
              <a:t>Yhteisöpohjaisen sosiaalisen markkinoinnin käyttö </a:t>
            </a:r>
            <a:r>
              <a:rPr lang="en-US" sz="2000" kern="100" dirty="0" err="1">
                <a:solidFill>
                  <a:srgbClr val="09465E"/>
                </a:solidFill>
                <a:cs typeface="Times New Roman" panose="02020603050405020304" pitchFamily="18" charset="0"/>
                <a:hlinkClick r:id="rId5"/>
              </a:rPr>
              <a:t>käyttäytymisen </a:t>
            </a:r>
            <a:r>
              <a:rPr lang="en-US" sz="2000" kern="100" dirty="0">
                <a:solidFill>
                  <a:srgbClr val="09465E"/>
                </a:solidFill>
                <a:cs typeface="Times New Roman" panose="02020603050405020304" pitchFamily="18" charset="0"/>
                <a:hlinkClick r:id="rId5"/>
              </a:rPr>
              <a:t>muuttamiseksi</a:t>
            </a:r>
            <a:endParaRPr lang="en-US" sz="2000" kern="100" dirty="0">
              <a:solidFill>
                <a:srgbClr val="09465E"/>
              </a:solidFill>
              <a:cs typeface="Times New Roman" panose="02020603050405020304" pitchFamily="18" charset="0"/>
            </a:endParaRPr>
          </a:p>
        </p:txBody>
      </p:sp>
    </p:spTree>
    <p:extLst>
      <p:ext uri="{BB962C8B-B14F-4D97-AF65-F5344CB8AC3E}">
        <p14:creationId xmlns:p14="http://schemas.microsoft.com/office/powerpoint/2010/main" val="1485639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135C3-1580-17F2-314A-386C30DABE7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2203B53-2FA8-8784-051E-77B55DBD86E0}"/>
              </a:ext>
            </a:extLst>
          </p:cNvPr>
          <p:cNvSpPr>
            <a:spLocks noGrp="1"/>
          </p:cNvSpPr>
          <p:nvPr>
            <p:ph type="body" sz="quarter" idx="16"/>
          </p:nvPr>
        </p:nvSpPr>
        <p:spPr>
          <a:xfrm>
            <a:off x="746121" y="579492"/>
            <a:ext cx="10052954" cy="803654"/>
          </a:xfrm>
        </p:spPr>
        <p:txBody>
          <a:bodyPr/>
          <a:lstStyle/>
          <a:p>
            <a:r>
              <a:rPr lang="en-US" dirty="0">
                <a:cs typeface="Calibri"/>
              </a:rPr>
              <a:t>STRATEGIAT KÄYTTÄYTYMISEN MUUTTAMISEKSI KIERTOTALOUDESSA - JÄTEHUOLTO</a:t>
            </a:r>
          </a:p>
          <a:p>
            <a:endParaRPr lang="en-IE" dirty="0"/>
          </a:p>
        </p:txBody>
      </p:sp>
      <p:sp>
        <p:nvSpPr>
          <p:cNvPr id="4" name="Freeform 1">
            <a:extLst>
              <a:ext uri="{FF2B5EF4-FFF2-40B4-BE49-F238E27FC236}">
                <a16:creationId xmlns:a16="http://schemas.microsoft.com/office/drawing/2014/main" id="{4A174214-8D04-BC52-E91D-98B52B9445A6}"/>
              </a:ext>
            </a:extLst>
          </p:cNvPr>
          <p:cNvSpPr>
            <a:spLocks noChangeArrowheads="1"/>
          </p:cNvSpPr>
          <p:nvPr/>
        </p:nvSpPr>
        <p:spPr bwMode="auto">
          <a:xfrm>
            <a:off x="827744" y="1838802"/>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 name="Freeform 171">
            <a:extLst>
              <a:ext uri="{FF2B5EF4-FFF2-40B4-BE49-F238E27FC236}">
                <a16:creationId xmlns:a16="http://schemas.microsoft.com/office/drawing/2014/main" id="{05051EDF-E1AD-86C9-5142-66CDFACE4B19}"/>
              </a:ext>
            </a:extLst>
          </p:cNvPr>
          <p:cNvSpPr>
            <a:spLocks noChangeArrowheads="1"/>
          </p:cNvSpPr>
          <p:nvPr/>
        </p:nvSpPr>
        <p:spPr bwMode="auto">
          <a:xfrm>
            <a:off x="909058" y="1874440"/>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F1983D"/>
          </a:solidFill>
          <a:ln>
            <a:noFill/>
          </a:ln>
          <a:effectLst/>
        </p:spPr>
        <p:txBody>
          <a:bodyPr wrap="none" anchor="ctr"/>
          <a:lstStyle/>
          <a:p>
            <a:endParaRPr lang="en-US" sz="900"/>
          </a:p>
        </p:txBody>
      </p:sp>
      <p:sp>
        <p:nvSpPr>
          <p:cNvPr id="6" name="Freeform 172">
            <a:extLst>
              <a:ext uri="{FF2B5EF4-FFF2-40B4-BE49-F238E27FC236}">
                <a16:creationId xmlns:a16="http://schemas.microsoft.com/office/drawing/2014/main" id="{2E07803F-8902-429B-40B2-55E6BFED168F}"/>
              </a:ext>
            </a:extLst>
          </p:cNvPr>
          <p:cNvSpPr>
            <a:spLocks noChangeArrowheads="1"/>
          </p:cNvSpPr>
          <p:nvPr/>
        </p:nvSpPr>
        <p:spPr bwMode="auto">
          <a:xfrm>
            <a:off x="835838" y="1729391"/>
            <a:ext cx="2347443" cy="24256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9" name="Freeform 175">
            <a:extLst>
              <a:ext uri="{FF2B5EF4-FFF2-40B4-BE49-F238E27FC236}">
                <a16:creationId xmlns:a16="http://schemas.microsoft.com/office/drawing/2014/main" id="{2BB15F21-8696-80B5-0139-14EF7F8889E8}"/>
              </a:ext>
            </a:extLst>
          </p:cNvPr>
          <p:cNvSpPr>
            <a:spLocks noChangeArrowheads="1"/>
          </p:cNvSpPr>
          <p:nvPr/>
        </p:nvSpPr>
        <p:spPr bwMode="auto">
          <a:xfrm>
            <a:off x="2724178" y="4026510"/>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0" name="Freeform 176">
            <a:extLst>
              <a:ext uri="{FF2B5EF4-FFF2-40B4-BE49-F238E27FC236}">
                <a16:creationId xmlns:a16="http://schemas.microsoft.com/office/drawing/2014/main" id="{874CA497-14A7-893B-C79B-D1B533D1F6DD}"/>
              </a:ext>
            </a:extLst>
          </p:cNvPr>
          <p:cNvSpPr>
            <a:spLocks noChangeArrowheads="1"/>
          </p:cNvSpPr>
          <p:nvPr/>
        </p:nvSpPr>
        <p:spPr bwMode="auto">
          <a:xfrm>
            <a:off x="2692549" y="4071631"/>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E25684"/>
          </a:solidFill>
          <a:ln>
            <a:noFill/>
          </a:ln>
          <a:effectLst/>
        </p:spPr>
        <p:txBody>
          <a:bodyPr wrap="none" anchor="ctr"/>
          <a:lstStyle/>
          <a:p>
            <a:endParaRPr lang="en-US" sz="900"/>
          </a:p>
        </p:txBody>
      </p:sp>
      <p:sp>
        <p:nvSpPr>
          <p:cNvPr id="11" name="Freeform 177">
            <a:extLst>
              <a:ext uri="{FF2B5EF4-FFF2-40B4-BE49-F238E27FC236}">
                <a16:creationId xmlns:a16="http://schemas.microsoft.com/office/drawing/2014/main" id="{2C5834D2-D0DF-804F-F62F-4FE3096C17AE}"/>
              </a:ext>
            </a:extLst>
          </p:cNvPr>
          <p:cNvSpPr>
            <a:spLocks noChangeArrowheads="1"/>
          </p:cNvSpPr>
          <p:nvPr/>
        </p:nvSpPr>
        <p:spPr bwMode="auto">
          <a:xfrm>
            <a:off x="2648414" y="4147966"/>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4" name="Freeform 180">
            <a:extLst>
              <a:ext uri="{FF2B5EF4-FFF2-40B4-BE49-F238E27FC236}">
                <a16:creationId xmlns:a16="http://schemas.microsoft.com/office/drawing/2014/main" id="{A99F1258-D175-AB26-8685-F11855B25A72}"/>
              </a:ext>
            </a:extLst>
          </p:cNvPr>
          <p:cNvSpPr>
            <a:spLocks noChangeArrowheads="1"/>
          </p:cNvSpPr>
          <p:nvPr/>
        </p:nvSpPr>
        <p:spPr bwMode="auto">
          <a:xfrm>
            <a:off x="4067838" y="1866529"/>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5" name="Freeform 181">
            <a:extLst>
              <a:ext uri="{FF2B5EF4-FFF2-40B4-BE49-F238E27FC236}">
                <a16:creationId xmlns:a16="http://schemas.microsoft.com/office/drawing/2014/main" id="{4AB4AC5C-2A13-6BAC-99E4-E839E8F69E17}"/>
              </a:ext>
            </a:extLst>
          </p:cNvPr>
          <p:cNvSpPr>
            <a:spLocks noChangeArrowheads="1"/>
          </p:cNvSpPr>
          <p:nvPr/>
        </p:nvSpPr>
        <p:spPr bwMode="auto">
          <a:xfrm>
            <a:off x="3998492" y="1686574"/>
            <a:ext cx="2571935" cy="2385606"/>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2094D2"/>
          </a:solidFill>
          <a:ln>
            <a:noFill/>
          </a:ln>
          <a:effectLst/>
        </p:spPr>
        <p:txBody>
          <a:bodyPr wrap="none" anchor="ctr"/>
          <a:lstStyle/>
          <a:p>
            <a:endParaRPr lang="en-US" sz="900"/>
          </a:p>
        </p:txBody>
      </p:sp>
      <p:sp>
        <p:nvSpPr>
          <p:cNvPr id="16" name="Freeform 182">
            <a:extLst>
              <a:ext uri="{FF2B5EF4-FFF2-40B4-BE49-F238E27FC236}">
                <a16:creationId xmlns:a16="http://schemas.microsoft.com/office/drawing/2014/main" id="{EE800384-175F-ADDC-2A13-BCC7D96E8C05}"/>
              </a:ext>
            </a:extLst>
          </p:cNvPr>
          <p:cNvSpPr>
            <a:spLocks noChangeArrowheads="1"/>
          </p:cNvSpPr>
          <p:nvPr/>
        </p:nvSpPr>
        <p:spPr bwMode="auto">
          <a:xfrm>
            <a:off x="4189294" y="1987985"/>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 name="Freeform 185">
            <a:extLst>
              <a:ext uri="{FF2B5EF4-FFF2-40B4-BE49-F238E27FC236}">
                <a16:creationId xmlns:a16="http://schemas.microsoft.com/office/drawing/2014/main" id="{4B05EEFB-D1C0-B40C-D36A-99CCB1E65086}"/>
              </a:ext>
            </a:extLst>
          </p:cNvPr>
          <p:cNvSpPr>
            <a:spLocks noChangeArrowheads="1"/>
          </p:cNvSpPr>
          <p:nvPr/>
        </p:nvSpPr>
        <p:spPr bwMode="auto">
          <a:xfrm>
            <a:off x="8904525" y="3969344"/>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0" name="Freeform 186">
            <a:extLst>
              <a:ext uri="{FF2B5EF4-FFF2-40B4-BE49-F238E27FC236}">
                <a16:creationId xmlns:a16="http://schemas.microsoft.com/office/drawing/2014/main" id="{408F8FE8-2D9E-54BF-8DCD-F4EDC8964B40}"/>
              </a:ext>
            </a:extLst>
          </p:cNvPr>
          <p:cNvSpPr>
            <a:spLocks noChangeArrowheads="1"/>
          </p:cNvSpPr>
          <p:nvPr/>
        </p:nvSpPr>
        <p:spPr bwMode="auto">
          <a:xfrm>
            <a:off x="8711101" y="3852157"/>
            <a:ext cx="2595323" cy="2471471"/>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F1983D"/>
          </a:solidFill>
          <a:ln>
            <a:noFill/>
          </a:ln>
          <a:effectLst/>
        </p:spPr>
        <p:txBody>
          <a:bodyPr wrap="none" anchor="ctr"/>
          <a:lstStyle/>
          <a:p>
            <a:endParaRPr lang="en-US" sz="900"/>
          </a:p>
        </p:txBody>
      </p:sp>
      <p:sp>
        <p:nvSpPr>
          <p:cNvPr id="21" name="Freeform 187">
            <a:extLst>
              <a:ext uri="{FF2B5EF4-FFF2-40B4-BE49-F238E27FC236}">
                <a16:creationId xmlns:a16="http://schemas.microsoft.com/office/drawing/2014/main" id="{0110A6AE-76E6-AECA-7F57-18DFA5FBF55D}"/>
              </a:ext>
            </a:extLst>
          </p:cNvPr>
          <p:cNvSpPr>
            <a:spLocks noChangeArrowheads="1"/>
          </p:cNvSpPr>
          <p:nvPr/>
        </p:nvSpPr>
        <p:spPr bwMode="auto">
          <a:xfrm>
            <a:off x="8607561" y="3872794"/>
            <a:ext cx="2675382" cy="236988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4" name="CuadroTexto 553">
            <a:extLst>
              <a:ext uri="{FF2B5EF4-FFF2-40B4-BE49-F238E27FC236}">
                <a16:creationId xmlns:a16="http://schemas.microsoft.com/office/drawing/2014/main" id="{9B08AB4F-C47C-38A3-E049-D3B21DEA6302}"/>
              </a:ext>
            </a:extLst>
          </p:cNvPr>
          <p:cNvSpPr txBox="1"/>
          <p:nvPr/>
        </p:nvSpPr>
        <p:spPr>
          <a:xfrm>
            <a:off x="881277" y="2503119"/>
            <a:ext cx="2328391" cy="1077218"/>
          </a:xfrm>
          <a:prstGeom prst="rect">
            <a:avLst/>
          </a:prstGeom>
          <a:noFill/>
        </p:spPr>
        <p:txBody>
          <a:bodyPr wrap="square" rtlCol="0">
            <a:spAutoFit/>
          </a:bodyPr>
          <a:lstStyle/>
          <a:p>
            <a:pPr marL="0" indent="0" algn="ctr">
              <a:lnSpc>
                <a:spcPct val="100000"/>
              </a:lnSpc>
            </a:pPr>
            <a:r>
              <a:rPr lang="en-US" sz="1600" b="1" kern="100" dirty="0">
                <a:solidFill>
                  <a:schemeClr val="bg1"/>
                </a:solidFill>
                <a:effectLst/>
                <a:ea typeface="Aptos" panose="020B0004020202020204" pitchFamily="34" charset="0"/>
                <a:cs typeface="Times New Roman" panose="02020603050405020304" pitchFamily="18" charset="0"/>
              </a:rPr>
              <a:t>Koulutus- ja valistuskampanjat </a:t>
            </a:r>
            <a:r>
              <a:rPr lang="en-US" sz="1600" kern="100" dirty="0">
                <a:solidFill>
                  <a:schemeClr val="bg1"/>
                </a:solidFill>
                <a:effectLst/>
                <a:ea typeface="Aptos" panose="020B0004020202020204" pitchFamily="34" charset="0"/>
                <a:cs typeface="Times New Roman" panose="02020603050405020304" pitchFamily="18" charset="0"/>
              </a:rPr>
              <a:t>- Julkinen valistus, visuaaliset kampanjat</a:t>
            </a:r>
          </a:p>
        </p:txBody>
      </p:sp>
      <p:sp>
        <p:nvSpPr>
          <p:cNvPr id="25" name="CuadroTexto 555">
            <a:extLst>
              <a:ext uri="{FF2B5EF4-FFF2-40B4-BE49-F238E27FC236}">
                <a16:creationId xmlns:a16="http://schemas.microsoft.com/office/drawing/2014/main" id="{C50E23F7-5090-2FF4-6C6C-DD54002F92B5}"/>
              </a:ext>
            </a:extLst>
          </p:cNvPr>
          <p:cNvSpPr txBox="1"/>
          <p:nvPr/>
        </p:nvSpPr>
        <p:spPr>
          <a:xfrm>
            <a:off x="2681273" y="4683284"/>
            <a:ext cx="2282396" cy="830997"/>
          </a:xfrm>
          <a:prstGeom prst="rect">
            <a:avLst/>
          </a:prstGeom>
          <a:noFill/>
        </p:spPr>
        <p:txBody>
          <a:bodyPr wrap="square" rtlCol="0">
            <a:spAutoFit/>
          </a:bodyPr>
          <a:lstStyle/>
          <a:p>
            <a:pPr algn="ctr"/>
            <a:r>
              <a:rPr lang="en-US" sz="1600" b="1" kern="100" dirty="0">
                <a:solidFill>
                  <a:schemeClr val="bg1"/>
                </a:solidFill>
                <a:cs typeface="Times New Roman" panose="02020603050405020304" pitchFamily="18" charset="0"/>
              </a:rPr>
              <a:t>Kannustimet ja palkkiot - </a:t>
            </a:r>
            <a:r>
              <a:rPr lang="en-US" sz="1600" kern="100" dirty="0">
                <a:solidFill>
                  <a:schemeClr val="bg1"/>
                </a:solidFill>
                <a:cs typeface="Times New Roman" panose="02020603050405020304" pitchFamily="18" charset="0"/>
              </a:rPr>
              <a:t>taloudelliset kannustimet, tunnustamisohjelmat</a:t>
            </a:r>
          </a:p>
        </p:txBody>
      </p:sp>
      <p:sp>
        <p:nvSpPr>
          <p:cNvPr id="26" name="CuadroTexto 557">
            <a:extLst>
              <a:ext uri="{FF2B5EF4-FFF2-40B4-BE49-F238E27FC236}">
                <a16:creationId xmlns:a16="http://schemas.microsoft.com/office/drawing/2014/main" id="{1E9D9B9B-C0C1-96FB-B233-584868E2F8C2}"/>
              </a:ext>
            </a:extLst>
          </p:cNvPr>
          <p:cNvSpPr txBox="1"/>
          <p:nvPr/>
        </p:nvSpPr>
        <p:spPr>
          <a:xfrm>
            <a:off x="4315456" y="2087143"/>
            <a:ext cx="2247292" cy="1815882"/>
          </a:xfrm>
          <a:prstGeom prst="rect">
            <a:avLst/>
          </a:prstGeom>
          <a:noFill/>
        </p:spPr>
        <p:txBody>
          <a:bodyPr wrap="square" rtlCol="0">
            <a:spAutoFit/>
          </a:bodyPr>
          <a:lstStyle/>
          <a:p>
            <a:pPr algn="ctr"/>
            <a:r>
              <a:rPr lang="en-US" sz="1600" b="1" kern="100" dirty="0">
                <a:solidFill>
                  <a:schemeClr val="bg1"/>
                </a:solidFill>
                <a:ea typeface="Aptos" panose="020B0004020202020204" pitchFamily="34" charset="0"/>
                <a:cs typeface="Times New Roman" panose="02020603050405020304" pitchFamily="18" charset="0"/>
              </a:rPr>
              <a:t>Mukavuus - </a:t>
            </a:r>
            <a:r>
              <a:rPr lang="en-US" sz="1600" b="1" kern="100" dirty="0">
                <a:solidFill>
                  <a:schemeClr val="bg1"/>
                </a:solidFill>
                <a:effectLst/>
                <a:ea typeface="Aptos" panose="020B0004020202020204" pitchFamily="34" charset="0"/>
                <a:cs typeface="Times New Roman" panose="02020603050405020304" pitchFamily="18" charset="0"/>
              </a:rPr>
              <a:t>prosessin yksinkertaistaminen - </a:t>
            </a:r>
            <a:r>
              <a:rPr lang="en-US" sz="1600" kern="100" dirty="0">
                <a:solidFill>
                  <a:schemeClr val="bg1"/>
                </a:solidFill>
                <a:effectLst/>
                <a:ea typeface="Aptos" panose="020B0004020202020204" pitchFamily="34" charset="0"/>
                <a:cs typeface="Times New Roman" panose="02020603050405020304" pitchFamily="18" charset="0"/>
              </a:rPr>
              <a:t>kestävien käytäntöjen omaksumisen helpottaminen, jätteiden lajittelu, kierrätyksen helppous.</a:t>
            </a:r>
          </a:p>
        </p:txBody>
      </p:sp>
      <p:sp>
        <p:nvSpPr>
          <p:cNvPr id="27" name="CuadroTexto 559">
            <a:extLst>
              <a:ext uri="{FF2B5EF4-FFF2-40B4-BE49-F238E27FC236}">
                <a16:creationId xmlns:a16="http://schemas.microsoft.com/office/drawing/2014/main" id="{A0CD5EF8-DDF2-0DE4-4CAC-A4E840A001DD}"/>
              </a:ext>
            </a:extLst>
          </p:cNvPr>
          <p:cNvSpPr txBox="1"/>
          <p:nvPr/>
        </p:nvSpPr>
        <p:spPr>
          <a:xfrm>
            <a:off x="8922666" y="4118527"/>
            <a:ext cx="2245597" cy="2123658"/>
          </a:xfrm>
          <a:prstGeom prst="rect">
            <a:avLst/>
          </a:prstGeom>
          <a:noFill/>
        </p:spPr>
        <p:txBody>
          <a:bodyPr wrap="square" rtlCol="0">
            <a:spAutoFit/>
          </a:bodyPr>
          <a:lstStyle/>
          <a:p>
            <a:pPr algn="ctr"/>
            <a:r>
              <a:rPr lang="en-US" sz="1600" b="1" kern="100" dirty="0">
                <a:solidFill>
                  <a:schemeClr val="bg1"/>
                </a:solidFill>
                <a:cs typeface="Times New Roman" panose="02020603050405020304" pitchFamily="18" charset="0"/>
              </a:rPr>
              <a:t>Lasten ja nuorten osallistaminen </a:t>
            </a:r>
            <a:r>
              <a:rPr lang="en-US" sz="1600" kern="100" dirty="0">
                <a:solidFill>
                  <a:schemeClr val="bg1"/>
                </a:solidFill>
                <a:cs typeface="Times New Roman" panose="02020603050405020304" pitchFamily="18" charset="0"/>
              </a:rPr>
              <a:t>- </a:t>
            </a:r>
            <a:r>
              <a:rPr lang="en-US" sz="1600" kern="100" dirty="0" err="1">
                <a:solidFill>
                  <a:schemeClr val="bg1"/>
                </a:solidFill>
                <a:cs typeface="Times New Roman" panose="02020603050405020304" pitchFamily="18" charset="0"/>
              </a:rPr>
              <a:t>kouluohjelmat</a:t>
            </a:r>
            <a:r>
              <a:rPr lang="en-US" sz="1600" kern="100" dirty="0">
                <a:solidFill>
                  <a:schemeClr val="bg1"/>
                </a:solidFill>
                <a:cs typeface="Times New Roman" panose="02020603050405020304" pitchFamily="18" charset="0"/>
              </a:rPr>
              <a:t>, nuorisokerhot ja -työpajat, opetusmateriaalit, kuten pelit, sovellukset tai sarjakuvat.</a:t>
            </a:r>
            <a:endParaRPr lang="fi-FI" sz="1600" kern="100" dirty="0">
              <a:solidFill>
                <a:schemeClr val="bg1"/>
              </a:solidFill>
              <a:cs typeface="Times New Roman" panose="02020603050405020304" pitchFamily="18" charset="0"/>
            </a:endParaRP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77" name="Freeform 185">
            <a:extLst>
              <a:ext uri="{FF2B5EF4-FFF2-40B4-BE49-F238E27FC236}">
                <a16:creationId xmlns:a16="http://schemas.microsoft.com/office/drawing/2014/main" id="{F06F6770-5536-B224-9EDC-2EC8B8A52080}"/>
              </a:ext>
            </a:extLst>
          </p:cNvPr>
          <p:cNvSpPr>
            <a:spLocks noChangeArrowheads="1"/>
          </p:cNvSpPr>
          <p:nvPr/>
        </p:nvSpPr>
        <p:spPr bwMode="auto">
          <a:xfrm>
            <a:off x="5625311" y="4034336"/>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78" name="Freeform 186">
            <a:extLst>
              <a:ext uri="{FF2B5EF4-FFF2-40B4-BE49-F238E27FC236}">
                <a16:creationId xmlns:a16="http://schemas.microsoft.com/office/drawing/2014/main" id="{D5315EA1-0099-D5FD-5340-C32192D3BC0E}"/>
              </a:ext>
            </a:extLst>
          </p:cNvPr>
          <p:cNvSpPr>
            <a:spLocks noChangeArrowheads="1"/>
          </p:cNvSpPr>
          <p:nvPr/>
        </p:nvSpPr>
        <p:spPr bwMode="auto">
          <a:xfrm>
            <a:off x="5686039" y="4095064"/>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60BA47"/>
          </a:solidFill>
          <a:ln>
            <a:noFill/>
          </a:ln>
          <a:effectLst/>
        </p:spPr>
        <p:txBody>
          <a:bodyPr wrap="none" anchor="ctr"/>
          <a:lstStyle/>
          <a:p>
            <a:endParaRPr lang="en-US" sz="900"/>
          </a:p>
        </p:txBody>
      </p:sp>
      <p:sp>
        <p:nvSpPr>
          <p:cNvPr id="79" name="Freeform 187">
            <a:extLst>
              <a:ext uri="{FF2B5EF4-FFF2-40B4-BE49-F238E27FC236}">
                <a16:creationId xmlns:a16="http://schemas.microsoft.com/office/drawing/2014/main" id="{DD7D5352-3998-8403-1CE0-8BAFF8E36F68}"/>
              </a:ext>
            </a:extLst>
          </p:cNvPr>
          <p:cNvSpPr>
            <a:spLocks noChangeArrowheads="1"/>
          </p:cNvSpPr>
          <p:nvPr/>
        </p:nvSpPr>
        <p:spPr bwMode="auto">
          <a:xfrm>
            <a:off x="5749296" y="4155792"/>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2" name="CuadroTexto 559">
            <a:extLst>
              <a:ext uri="{FF2B5EF4-FFF2-40B4-BE49-F238E27FC236}">
                <a16:creationId xmlns:a16="http://schemas.microsoft.com/office/drawing/2014/main" id="{17A9D4A6-0E10-BBC8-B232-1FF126919096}"/>
              </a:ext>
            </a:extLst>
          </p:cNvPr>
          <p:cNvSpPr txBox="1"/>
          <p:nvPr/>
        </p:nvSpPr>
        <p:spPr>
          <a:xfrm>
            <a:off x="5681199" y="4668036"/>
            <a:ext cx="2245597" cy="1631216"/>
          </a:xfrm>
          <a:prstGeom prst="rect">
            <a:avLst/>
          </a:prstGeom>
          <a:noFill/>
        </p:spPr>
        <p:txBody>
          <a:bodyPr wrap="square" rtlCol="0">
            <a:spAutoFit/>
          </a:bodyPr>
          <a:lstStyle/>
          <a:p>
            <a:pPr algn="ctr"/>
            <a:r>
              <a:rPr lang="en-US" sz="1600" b="1" kern="100" dirty="0">
                <a:solidFill>
                  <a:schemeClr val="bg1"/>
                </a:solidFill>
                <a:cs typeface="Times New Roman" panose="02020603050405020304" pitchFamily="18" charset="0"/>
              </a:rPr>
              <a:t>Sosiaaliset normit ja vertaisvaikuttaminen </a:t>
            </a:r>
            <a:r>
              <a:rPr lang="en-US" sz="1600" kern="100" dirty="0">
                <a:solidFill>
                  <a:schemeClr val="bg1"/>
                </a:solidFill>
                <a:cs typeface="Times New Roman" panose="02020603050405020304" pitchFamily="18" charset="0"/>
              </a:rPr>
              <a:t>- sosiaaliset kampanjat, vertaisvaikuttaminen, ryhmätoiminta</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3" name="Freeform 185">
            <a:extLst>
              <a:ext uri="{FF2B5EF4-FFF2-40B4-BE49-F238E27FC236}">
                <a16:creationId xmlns:a16="http://schemas.microsoft.com/office/drawing/2014/main" id="{B0116609-856C-7B0D-A018-EEAE5427B795}"/>
              </a:ext>
            </a:extLst>
          </p:cNvPr>
          <p:cNvSpPr>
            <a:spLocks noChangeArrowheads="1"/>
          </p:cNvSpPr>
          <p:nvPr/>
        </p:nvSpPr>
        <p:spPr bwMode="auto">
          <a:xfrm>
            <a:off x="7226919" y="1853611"/>
            <a:ext cx="2372131"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4" name="Freeform 186">
            <a:extLst>
              <a:ext uri="{FF2B5EF4-FFF2-40B4-BE49-F238E27FC236}">
                <a16:creationId xmlns:a16="http://schemas.microsoft.com/office/drawing/2014/main" id="{67E094E9-22D6-43D8-01D2-282AEB51568F}"/>
              </a:ext>
            </a:extLst>
          </p:cNvPr>
          <p:cNvSpPr>
            <a:spLocks noChangeArrowheads="1"/>
          </p:cNvSpPr>
          <p:nvPr/>
        </p:nvSpPr>
        <p:spPr bwMode="auto">
          <a:xfrm>
            <a:off x="7122056" y="1790336"/>
            <a:ext cx="2571936" cy="2471471"/>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E25684"/>
          </a:solidFill>
          <a:ln>
            <a:noFill/>
          </a:ln>
          <a:effectLst/>
        </p:spPr>
        <p:txBody>
          <a:bodyPr wrap="none" anchor="ctr"/>
          <a:lstStyle/>
          <a:p>
            <a:endParaRPr lang="en-US" sz="900"/>
          </a:p>
        </p:txBody>
      </p:sp>
      <p:sp>
        <p:nvSpPr>
          <p:cNvPr id="85" name="Freeform 187">
            <a:extLst>
              <a:ext uri="{FF2B5EF4-FFF2-40B4-BE49-F238E27FC236}">
                <a16:creationId xmlns:a16="http://schemas.microsoft.com/office/drawing/2014/main" id="{60A84177-A762-3221-6959-6CBA1D1C5BA6}"/>
              </a:ext>
            </a:extLst>
          </p:cNvPr>
          <p:cNvSpPr>
            <a:spLocks noChangeArrowheads="1"/>
          </p:cNvSpPr>
          <p:nvPr/>
        </p:nvSpPr>
        <p:spPr bwMode="auto">
          <a:xfrm>
            <a:off x="7061328" y="1708103"/>
            <a:ext cx="2642805" cy="2531880"/>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88" name="CuadroTexto 559">
            <a:extLst>
              <a:ext uri="{FF2B5EF4-FFF2-40B4-BE49-F238E27FC236}">
                <a16:creationId xmlns:a16="http://schemas.microsoft.com/office/drawing/2014/main" id="{BB2BB8A8-B413-0633-1A34-4BFC287017B7}"/>
              </a:ext>
            </a:extLst>
          </p:cNvPr>
          <p:cNvSpPr txBox="1"/>
          <p:nvPr/>
        </p:nvSpPr>
        <p:spPr>
          <a:xfrm>
            <a:off x="7325849" y="2224221"/>
            <a:ext cx="2245597" cy="2369880"/>
          </a:xfrm>
          <a:prstGeom prst="rect">
            <a:avLst/>
          </a:prstGeom>
          <a:noFill/>
        </p:spPr>
        <p:txBody>
          <a:bodyPr wrap="square" rtlCol="0">
            <a:spAutoFit/>
          </a:bodyPr>
          <a:lstStyle/>
          <a:p>
            <a:pPr algn="ctr"/>
            <a:r>
              <a:rPr lang="en-US" sz="1600" b="1" kern="100" dirty="0">
                <a:solidFill>
                  <a:schemeClr val="bg1"/>
                </a:solidFill>
                <a:cs typeface="Times New Roman" panose="02020603050405020304" pitchFamily="18" charset="0"/>
              </a:rPr>
              <a:t>Behavioral Nudges - valinta-arkkitehtuuri: </a:t>
            </a:r>
            <a:r>
              <a:rPr lang="en-US" sz="1600" kern="100" dirty="0">
                <a:solidFill>
                  <a:schemeClr val="bg1"/>
                </a:solidFill>
                <a:cs typeface="Times New Roman" panose="02020603050405020304" pitchFamily="18" charset="0"/>
              </a:rPr>
              <a:t>Social Proof: Kierrätetyn jätteen määrän julkinen esittäminen.</a:t>
            </a:r>
          </a:p>
          <a:p>
            <a:pPr algn="ctr"/>
            <a:endParaRPr lang="en-US" sz="1600" b="1" kern="100" dirty="0">
              <a:solidFill>
                <a:schemeClr val="bg1"/>
              </a:solidFill>
              <a:cs typeface="Times New Roman" panose="02020603050405020304" pitchFamily="18" charset="0"/>
            </a:endParaRPr>
          </a:p>
        </p:txBody>
      </p:sp>
      <p:sp>
        <p:nvSpPr>
          <p:cNvPr id="3" name="Tekstiruutu 2">
            <a:extLst>
              <a:ext uri="{FF2B5EF4-FFF2-40B4-BE49-F238E27FC236}">
                <a16:creationId xmlns:a16="http://schemas.microsoft.com/office/drawing/2014/main" id="{D70D6536-E6F9-3586-1B72-D5285F77D5D3}"/>
              </a:ext>
            </a:extLst>
          </p:cNvPr>
          <p:cNvSpPr txBox="1"/>
          <p:nvPr/>
        </p:nvSpPr>
        <p:spPr>
          <a:xfrm>
            <a:off x="622056" y="4670970"/>
            <a:ext cx="2018723" cy="1754326"/>
          </a:xfrm>
          <a:prstGeom prst="rect">
            <a:avLst/>
          </a:prstGeom>
          <a:noFill/>
        </p:spPr>
        <p:txBody>
          <a:bodyPr wrap="square">
            <a:spAutoFit/>
          </a:bodyPr>
          <a:lstStyle/>
          <a:p>
            <a:r>
              <a:rPr lang="en-US" b="1" kern="0" dirty="0">
                <a:solidFill>
                  <a:srgbClr val="09465E"/>
                </a:solidFill>
                <a:highlight>
                  <a:srgbClr val="F1983D"/>
                </a:highlight>
                <a:cs typeface="Times New Roman" panose="02020603050405020304" pitchFamily="18" charset="0"/>
              </a:rPr>
              <a:t>HARJOITUS: </a:t>
            </a:r>
          </a:p>
          <a:p>
            <a:r>
              <a:rPr lang="en-US" b="1" kern="0" dirty="0">
                <a:solidFill>
                  <a:srgbClr val="2094D2"/>
                </a:solidFill>
                <a:cs typeface="Times New Roman" panose="02020603050405020304" pitchFamily="18" charset="0"/>
              </a:rPr>
              <a:t>Löydät esimerkkejä alueellasi toteutetuista toimista.</a:t>
            </a:r>
          </a:p>
        </p:txBody>
      </p:sp>
    </p:spTree>
    <p:extLst>
      <p:ext uri="{BB962C8B-B14F-4D97-AF65-F5344CB8AC3E}">
        <p14:creationId xmlns:p14="http://schemas.microsoft.com/office/powerpoint/2010/main" val="1443596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7C128-B891-7F3F-CEE0-604916D0879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2B29387-704E-07B5-6055-FE21CE0021C7}"/>
              </a:ext>
            </a:extLst>
          </p:cNvPr>
          <p:cNvSpPr>
            <a:spLocks noGrp="1"/>
          </p:cNvSpPr>
          <p:nvPr>
            <p:ph type="body" sz="quarter" idx="16"/>
          </p:nvPr>
        </p:nvSpPr>
        <p:spPr>
          <a:xfrm>
            <a:off x="668965" y="618626"/>
            <a:ext cx="10854069" cy="767990"/>
          </a:xfrm>
          <a:prstGeom prst="rect">
            <a:avLst/>
          </a:prstGeom>
        </p:spPr>
        <p:txBody>
          <a:bodyPr/>
          <a:lstStyle/>
          <a:p>
            <a:r>
              <a:rPr lang="en-US" sz="3200" dirty="0"/>
              <a:t>ONNISTUNEET KÄYTTÄYTYMISEN MUUTOSOHJELMAT</a:t>
            </a:r>
          </a:p>
          <a:p>
            <a:endParaRPr lang="en-IE" b="1" dirty="0"/>
          </a:p>
        </p:txBody>
      </p:sp>
      <p:sp>
        <p:nvSpPr>
          <p:cNvPr id="3" name="Text Placeholder 2">
            <a:extLst>
              <a:ext uri="{FF2B5EF4-FFF2-40B4-BE49-F238E27FC236}">
                <a16:creationId xmlns:a16="http://schemas.microsoft.com/office/drawing/2014/main" id="{A0FE3376-A3D1-21B0-B10D-A7337709870F}"/>
              </a:ext>
            </a:extLst>
          </p:cNvPr>
          <p:cNvSpPr>
            <a:spLocks noGrp="1"/>
          </p:cNvSpPr>
          <p:nvPr>
            <p:ph type="body" sz="quarter" idx="19"/>
          </p:nvPr>
        </p:nvSpPr>
        <p:spPr>
          <a:xfrm>
            <a:off x="668965" y="1386616"/>
            <a:ext cx="10312493" cy="2623409"/>
          </a:xfrm>
          <a:prstGeom prst="rect">
            <a:avLst/>
          </a:prstGeom>
        </p:spPr>
        <p:txBody>
          <a:bodyPr/>
          <a:lstStyle/>
          <a:p>
            <a:pPr marL="0" lvl="0" indent="0">
              <a:lnSpc>
                <a:spcPct val="100000"/>
              </a:lnSpc>
            </a:pPr>
            <a:endParaRPr lang="fi-FI" kern="100" dirty="0">
              <a:effectLst/>
              <a:ea typeface="Aptos" panose="020B0004020202020204" pitchFamily="34" charset="0"/>
              <a:cs typeface="Times New Roman" panose="02020603050405020304" pitchFamily="18" charset="0"/>
            </a:endParaRPr>
          </a:p>
          <a:p>
            <a:pPr marL="0" lvl="0" indent="0">
              <a:lnSpc>
                <a:spcPct val="100000"/>
              </a:lnSpc>
            </a:pPr>
            <a:r>
              <a:rPr lang="en-US" b="1" kern="100" dirty="0" err="1">
                <a:effectLst/>
                <a:ea typeface="Aptos" panose="020B0004020202020204" pitchFamily="34" charset="0"/>
                <a:cs typeface="Times New Roman" panose="02020603050405020304" pitchFamily="18" charset="0"/>
                <a:hlinkClick r:id="rId2"/>
              </a:rPr>
              <a:t>Pay-As-You-Throw-ohjelmat</a:t>
            </a:r>
            <a:r>
              <a:rPr lang="en-US" b="1" kern="100" dirty="0">
                <a:effectLst/>
                <a:ea typeface="Aptos" panose="020B0004020202020204" pitchFamily="34" charset="0"/>
                <a:cs typeface="Times New Roman" panose="02020603050405020304" pitchFamily="18" charset="0"/>
              </a:rPr>
              <a:t>: </a:t>
            </a:r>
            <a:r>
              <a:rPr lang="en-US" kern="100" dirty="0">
                <a:effectLst/>
                <a:ea typeface="Aptos" panose="020B0004020202020204" pitchFamily="34" charset="0"/>
                <a:cs typeface="Times New Roman" panose="02020603050405020304" pitchFamily="18" charset="0"/>
              </a:rPr>
              <a:t>kotitaloudet maksavat tuottamansa jätemäärän perusteella, mikä vähentää jätteen määrää ja lisää kierrätystä. </a:t>
            </a:r>
            <a:endParaRPr lang="fi-FI" kern="100" dirty="0">
              <a:effectLst/>
              <a:ea typeface="Aptos" panose="020B0004020202020204" pitchFamily="34" charset="0"/>
              <a:cs typeface="Times New Roman" panose="02020603050405020304" pitchFamily="18" charset="0"/>
            </a:endParaRPr>
          </a:p>
          <a:p>
            <a:pPr marL="0" indent="0">
              <a:lnSpc>
                <a:spcPct val="100000"/>
              </a:lnSpc>
            </a:pPr>
            <a:endParaRPr lang="en-US" b="1" kern="100" dirty="0">
              <a:effectLst/>
              <a:ea typeface="Aptos" panose="020B0004020202020204" pitchFamily="34" charset="0"/>
              <a:cs typeface="Times New Roman" panose="02020603050405020304" pitchFamily="18" charset="0"/>
              <a:hlinkClick r:id="rId3"/>
            </a:endParaRPr>
          </a:p>
          <a:p>
            <a:pPr marL="0" indent="0">
              <a:lnSpc>
                <a:spcPct val="100000"/>
              </a:lnSpc>
            </a:pPr>
            <a:r>
              <a:rPr lang="en-US" b="1" kern="100" dirty="0">
                <a:effectLst/>
                <a:ea typeface="Aptos" panose="020B0004020202020204" pitchFamily="34" charset="0"/>
                <a:cs typeface="Times New Roman" panose="02020603050405020304" pitchFamily="18" charset="0"/>
                <a:hlinkClick r:id="rId3"/>
              </a:rPr>
              <a:t>Zero Waste Communities (nollajätettä tuottavat yhteisöt</a:t>
            </a:r>
            <a:r>
              <a:rPr lang="en-US" b="1" kern="100" dirty="0">
                <a:effectLst/>
                <a:ea typeface="Aptos" panose="020B0004020202020204" pitchFamily="34" charset="0"/>
                <a:cs typeface="Times New Roman" panose="02020603050405020304" pitchFamily="18" charset="0"/>
              </a:rPr>
              <a:t>): </a:t>
            </a:r>
            <a:r>
              <a:rPr lang="en-US" kern="100" dirty="0">
                <a:effectLst/>
                <a:ea typeface="Aptos" panose="020B0004020202020204" pitchFamily="34" charset="0"/>
                <a:cs typeface="Times New Roman" panose="02020603050405020304" pitchFamily="18" charset="0"/>
              </a:rPr>
              <a:t>nollajätetavoitteet, joilla kannustetaan kansalaisia minimoimaan jätteen syntyminen ja ottamaan käyttöön kompostoinnin ja kierrätyksen kaltaisia käytäntöjä. </a:t>
            </a:r>
            <a:endParaRPr lang="en-US" kern="100" dirty="0">
              <a:ea typeface="Aptos" panose="020B0004020202020204" pitchFamily="34" charset="0"/>
              <a:cs typeface="Times New Roman" panose="02020603050405020304" pitchFamily="18" charset="0"/>
            </a:endParaRPr>
          </a:p>
          <a:p>
            <a:pPr marL="0" indent="0">
              <a:lnSpc>
                <a:spcPct val="100000"/>
              </a:lnSpc>
            </a:pPr>
            <a:endParaRPr lang="en-US" b="1" kern="0" dirty="0">
              <a:solidFill>
                <a:srgbClr val="002060"/>
              </a:solidFill>
              <a:cs typeface="Times New Roman" panose="02020603050405020304" pitchFamily="18" charset="0"/>
            </a:endParaRPr>
          </a:p>
          <a:p>
            <a:pPr marL="0" indent="0">
              <a:lnSpc>
                <a:spcPct val="100000"/>
              </a:lnSpc>
            </a:pPr>
            <a:endParaRPr lang="en-US" b="1" kern="0" dirty="0">
              <a:cs typeface="Times New Roman" panose="02020603050405020304" pitchFamily="18" charset="0"/>
            </a:endParaRPr>
          </a:p>
          <a:p>
            <a:pPr marL="0" lvl="0" indent="0">
              <a:lnSpc>
                <a:spcPct val="100000"/>
              </a:lnSpc>
            </a:pPr>
            <a:endParaRPr lang="fi-FI"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grpSp>
        <p:nvGrpSpPr>
          <p:cNvPr id="2" name="Group 1">
            <a:extLst>
              <a:ext uri="{FF2B5EF4-FFF2-40B4-BE49-F238E27FC236}">
                <a16:creationId xmlns:a16="http://schemas.microsoft.com/office/drawing/2014/main" id="{3C81633B-E255-7E72-BA7B-FEEBC15DEF18}"/>
              </a:ext>
            </a:extLst>
          </p:cNvPr>
          <p:cNvGrpSpPr/>
          <p:nvPr/>
        </p:nvGrpSpPr>
        <p:grpSpPr>
          <a:xfrm>
            <a:off x="10018842" y="618626"/>
            <a:ext cx="1296858" cy="1134511"/>
            <a:chOff x="-4712685" y="3328877"/>
            <a:chExt cx="3646852" cy="3163039"/>
          </a:xfrm>
          <a:solidFill>
            <a:srgbClr val="09465E"/>
          </a:solidFill>
        </p:grpSpPr>
        <p:sp>
          <p:nvSpPr>
            <p:cNvPr id="6" name="Freeform 4">
              <a:extLst>
                <a:ext uri="{FF2B5EF4-FFF2-40B4-BE49-F238E27FC236}">
                  <a16:creationId xmlns:a16="http://schemas.microsoft.com/office/drawing/2014/main" id="{16A2639B-83D6-4D80-A3E1-A47049C79F3A}"/>
                </a:ext>
              </a:extLst>
            </p:cNvPr>
            <p:cNvSpPr/>
            <p:nvPr/>
          </p:nvSpPr>
          <p:spPr>
            <a:xfrm>
              <a:off x="-2751053" y="3630243"/>
              <a:ext cx="1336624" cy="1338322"/>
            </a:xfrm>
            <a:custGeom>
              <a:avLst/>
              <a:gdLst>
                <a:gd name="connsiteX0" fmla="*/ 1238337 w 1336624"/>
                <a:gd name="connsiteY0" fmla="*/ 313636 h 1338322"/>
                <a:gd name="connsiteX1" fmla="*/ 1233578 w 1336624"/>
                <a:gd name="connsiteY1" fmla="*/ 332675 h 1338322"/>
                <a:gd name="connsiteX2" fmla="*/ 1304959 w 1336624"/>
                <a:gd name="connsiteY2" fmla="*/ 506885 h 1338322"/>
                <a:gd name="connsiteX3" fmla="*/ 1318283 w 1336624"/>
                <a:gd name="connsiteY3" fmla="*/ 576379 h 1338322"/>
                <a:gd name="connsiteX4" fmla="*/ 1318283 w 1336624"/>
                <a:gd name="connsiteY4" fmla="*/ 762012 h 1338322"/>
                <a:gd name="connsiteX5" fmla="*/ 1305911 w 1336624"/>
                <a:gd name="connsiteY5" fmla="*/ 831506 h 1338322"/>
                <a:gd name="connsiteX6" fmla="*/ 1233578 w 1336624"/>
                <a:gd name="connsiteY6" fmla="*/ 1005716 h 1338322"/>
                <a:gd name="connsiteX7" fmla="*/ 1196460 w 1336624"/>
                <a:gd name="connsiteY7" fmla="*/ 1062834 h 1338322"/>
                <a:gd name="connsiteX8" fmla="*/ 1061312 w 1336624"/>
                <a:gd name="connsiteY8" fmla="*/ 1201821 h 1338322"/>
                <a:gd name="connsiteX9" fmla="*/ 1009918 w 1336624"/>
                <a:gd name="connsiteY9" fmla="*/ 1237044 h 1338322"/>
                <a:gd name="connsiteX10" fmla="*/ 826231 w 1336624"/>
                <a:gd name="connsiteY10" fmla="*/ 1315105 h 1338322"/>
                <a:gd name="connsiteX11" fmla="*/ 767223 w 1336624"/>
                <a:gd name="connsiteY11" fmla="*/ 1326528 h 1338322"/>
                <a:gd name="connsiteX12" fmla="*/ 568308 w 1336624"/>
                <a:gd name="connsiteY12" fmla="*/ 1325576 h 1338322"/>
                <a:gd name="connsiteX13" fmla="*/ 508348 w 1336624"/>
                <a:gd name="connsiteY13" fmla="*/ 1312249 h 1338322"/>
                <a:gd name="connsiteX14" fmla="*/ 326564 w 1336624"/>
                <a:gd name="connsiteY14" fmla="*/ 1237044 h 1338322"/>
                <a:gd name="connsiteX15" fmla="*/ 274218 w 1336624"/>
                <a:gd name="connsiteY15" fmla="*/ 1202773 h 1338322"/>
                <a:gd name="connsiteX16" fmla="*/ 132408 w 1336624"/>
                <a:gd name="connsiteY16" fmla="*/ 1061882 h 1338322"/>
                <a:gd name="connsiteX17" fmla="*/ 99097 w 1336624"/>
                <a:gd name="connsiteY17" fmla="*/ 1012379 h 1338322"/>
                <a:gd name="connsiteX18" fmla="*/ 21054 w 1336624"/>
                <a:gd name="connsiteY18" fmla="*/ 825794 h 1338322"/>
                <a:gd name="connsiteX19" fmla="*/ 10585 w 1336624"/>
                <a:gd name="connsiteY19" fmla="*/ 769628 h 1338322"/>
                <a:gd name="connsiteX20" fmla="*/ 10585 w 1336624"/>
                <a:gd name="connsiteY20" fmla="*/ 567811 h 1338322"/>
                <a:gd name="connsiteX21" fmla="*/ 22957 w 1336624"/>
                <a:gd name="connsiteY21" fmla="*/ 509741 h 1338322"/>
                <a:gd name="connsiteX22" fmla="*/ 99097 w 1336624"/>
                <a:gd name="connsiteY22" fmla="*/ 325060 h 1338322"/>
                <a:gd name="connsiteX23" fmla="*/ 135263 w 1336624"/>
                <a:gd name="connsiteY23" fmla="*/ 274605 h 1338322"/>
                <a:gd name="connsiteX24" fmla="*/ 274218 w 1336624"/>
                <a:gd name="connsiteY24" fmla="*/ 138474 h 1338322"/>
                <a:gd name="connsiteX25" fmla="*/ 328468 w 1336624"/>
                <a:gd name="connsiteY25" fmla="*/ 102300 h 1338322"/>
                <a:gd name="connsiteX26" fmla="*/ 505492 w 1336624"/>
                <a:gd name="connsiteY26" fmla="*/ 28998 h 1338322"/>
                <a:gd name="connsiteX27" fmla="*/ 573066 w 1336624"/>
                <a:gd name="connsiteY27" fmla="*/ 16623 h 1338322"/>
                <a:gd name="connsiteX28" fmla="*/ 761512 w 1336624"/>
                <a:gd name="connsiteY28" fmla="*/ 16623 h 1338322"/>
                <a:gd name="connsiteX29" fmla="*/ 829086 w 1336624"/>
                <a:gd name="connsiteY29" fmla="*/ 28998 h 1338322"/>
                <a:gd name="connsiteX30" fmla="*/ 1006111 w 1336624"/>
                <a:gd name="connsiteY30" fmla="*/ 101348 h 1338322"/>
                <a:gd name="connsiteX31" fmla="*/ 1060360 w 1336624"/>
                <a:gd name="connsiteY31" fmla="*/ 137522 h 1338322"/>
                <a:gd name="connsiteX32" fmla="*/ 1199315 w 1336624"/>
                <a:gd name="connsiteY32" fmla="*/ 273654 h 1338322"/>
                <a:gd name="connsiteX33" fmla="*/ 1238337 w 1336624"/>
                <a:gd name="connsiteY33" fmla="*/ 313636 h 1338322"/>
                <a:gd name="connsiteX34" fmla="*/ 666337 w 1336624"/>
                <a:gd name="connsiteY34" fmla="*/ 1156126 h 1338322"/>
                <a:gd name="connsiteX35" fmla="*/ 1152680 w 1336624"/>
                <a:gd name="connsiteY35" fmla="*/ 673479 h 1338322"/>
                <a:gd name="connsiteX36" fmla="*/ 670145 w 1336624"/>
                <a:gd name="connsiteY36" fmla="*/ 183217 h 1338322"/>
                <a:gd name="connsiteX37" fmla="*/ 181899 w 1336624"/>
                <a:gd name="connsiteY37" fmla="*/ 667768 h 1338322"/>
                <a:gd name="connsiteX38" fmla="*/ 666337 w 1336624"/>
                <a:gd name="connsiteY38" fmla="*/ 1156126 h 1338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36624" h="1338322">
                  <a:moveTo>
                    <a:pt x="1238337" y="313636"/>
                  </a:moveTo>
                  <a:cubicBezTo>
                    <a:pt x="1237385" y="318396"/>
                    <a:pt x="1235481" y="326012"/>
                    <a:pt x="1233578" y="332675"/>
                  </a:cubicBezTo>
                  <a:cubicBezTo>
                    <a:pt x="1216446" y="405025"/>
                    <a:pt x="1243096" y="467855"/>
                    <a:pt x="1304959" y="506885"/>
                  </a:cubicBezTo>
                  <a:cubicBezTo>
                    <a:pt x="1343029" y="530684"/>
                    <a:pt x="1344932" y="539252"/>
                    <a:pt x="1318283" y="576379"/>
                  </a:cubicBezTo>
                  <a:cubicBezTo>
                    <a:pt x="1276407" y="634449"/>
                    <a:pt x="1276407" y="702990"/>
                    <a:pt x="1318283" y="762012"/>
                  </a:cubicBezTo>
                  <a:cubicBezTo>
                    <a:pt x="1344932" y="800091"/>
                    <a:pt x="1343981" y="808659"/>
                    <a:pt x="1305911" y="831506"/>
                  </a:cubicBezTo>
                  <a:cubicBezTo>
                    <a:pt x="1243096" y="870536"/>
                    <a:pt x="1216446" y="934318"/>
                    <a:pt x="1233578" y="1005716"/>
                  </a:cubicBezTo>
                  <a:cubicBezTo>
                    <a:pt x="1243096" y="1047602"/>
                    <a:pt x="1238337" y="1055218"/>
                    <a:pt x="1196460" y="1062834"/>
                  </a:cubicBezTo>
                  <a:cubicBezTo>
                    <a:pt x="1118417" y="1077113"/>
                    <a:pt x="1073685" y="1122808"/>
                    <a:pt x="1061312" y="1201821"/>
                  </a:cubicBezTo>
                  <a:cubicBezTo>
                    <a:pt x="1055602" y="1236092"/>
                    <a:pt x="1044181" y="1243707"/>
                    <a:pt x="1009918" y="1237044"/>
                  </a:cubicBezTo>
                  <a:cubicBezTo>
                    <a:pt x="924261" y="1218956"/>
                    <a:pt x="872866" y="1240851"/>
                    <a:pt x="826231" y="1315105"/>
                  </a:cubicBezTo>
                  <a:cubicBezTo>
                    <a:pt x="810051" y="1341760"/>
                    <a:pt x="791968" y="1343664"/>
                    <a:pt x="767223" y="1326528"/>
                  </a:cubicBezTo>
                  <a:cubicBezTo>
                    <a:pt x="696793" y="1276074"/>
                    <a:pt x="637785" y="1276074"/>
                    <a:pt x="568308" y="1325576"/>
                  </a:cubicBezTo>
                  <a:cubicBezTo>
                    <a:pt x="540707" y="1345568"/>
                    <a:pt x="527383" y="1342712"/>
                    <a:pt x="508348" y="1312249"/>
                  </a:cubicBezTo>
                  <a:cubicBezTo>
                    <a:pt x="463616" y="1241803"/>
                    <a:pt x="409366" y="1218956"/>
                    <a:pt x="326564" y="1237044"/>
                  </a:cubicBezTo>
                  <a:cubicBezTo>
                    <a:pt x="297060" y="1243707"/>
                    <a:pt x="279929" y="1237044"/>
                    <a:pt x="274218" y="1202773"/>
                  </a:cubicBezTo>
                  <a:cubicBezTo>
                    <a:pt x="260894" y="1118048"/>
                    <a:pt x="219017" y="1077113"/>
                    <a:pt x="132408" y="1061882"/>
                  </a:cubicBezTo>
                  <a:cubicBezTo>
                    <a:pt x="101952" y="1056170"/>
                    <a:pt x="92435" y="1040938"/>
                    <a:pt x="99097" y="1012379"/>
                  </a:cubicBezTo>
                  <a:cubicBezTo>
                    <a:pt x="117180" y="921943"/>
                    <a:pt x="99097" y="878152"/>
                    <a:pt x="21054" y="825794"/>
                  </a:cubicBezTo>
                  <a:cubicBezTo>
                    <a:pt x="-2740" y="809611"/>
                    <a:pt x="-5595" y="793427"/>
                    <a:pt x="10585" y="769628"/>
                  </a:cubicBezTo>
                  <a:cubicBezTo>
                    <a:pt x="62931" y="694423"/>
                    <a:pt x="62931" y="641113"/>
                    <a:pt x="10585" y="567811"/>
                  </a:cubicBezTo>
                  <a:cubicBezTo>
                    <a:pt x="-7499" y="542108"/>
                    <a:pt x="-1788" y="525925"/>
                    <a:pt x="22957" y="509741"/>
                  </a:cubicBezTo>
                  <a:cubicBezTo>
                    <a:pt x="96242" y="464047"/>
                    <a:pt x="117180" y="411689"/>
                    <a:pt x="99097" y="325060"/>
                  </a:cubicBezTo>
                  <a:cubicBezTo>
                    <a:pt x="92435" y="291741"/>
                    <a:pt x="101000" y="280317"/>
                    <a:pt x="135263" y="274605"/>
                  </a:cubicBezTo>
                  <a:cubicBezTo>
                    <a:pt x="212355" y="262230"/>
                    <a:pt x="258990" y="216536"/>
                    <a:pt x="274218" y="138474"/>
                  </a:cubicBezTo>
                  <a:cubicBezTo>
                    <a:pt x="281832" y="98492"/>
                    <a:pt x="289446" y="92780"/>
                    <a:pt x="328468" y="102300"/>
                  </a:cubicBezTo>
                  <a:cubicBezTo>
                    <a:pt x="402704" y="119435"/>
                    <a:pt x="465519" y="93732"/>
                    <a:pt x="505492" y="28998"/>
                  </a:cubicBezTo>
                  <a:cubicBezTo>
                    <a:pt x="527383" y="-6225"/>
                    <a:pt x="537852" y="-8129"/>
                    <a:pt x="573066" y="16623"/>
                  </a:cubicBezTo>
                  <a:cubicBezTo>
                    <a:pt x="633026" y="59461"/>
                    <a:pt x="701552" y="59461"/>
                    <a:pt x="761512" y="16623"/>
                  </a:cubicBezTo>
                  <a:cubicBezTo>
                    <a:pt x="796727" y="-8129"/>
                    <a:pt x="806244" y="-6225"/>
                    <a:pt x="829086" y="28998"/>
                  </a:cubicBezTo>
                  <a:cubicBezTo>
                    <a:pt x="869059" y="93732"/>
                    <a:pt x="931875" y="119435"/>
                    <a:pt x="1006111" y="101348"/>
                  </a:cubicBezTo>
                  <a:cubicBezTo>
                    <a:pt x="1045132" y="91828"/>
                    <a:pt x="1053698" y="97540"/>
                    <a:pt x="1060360" y="137522"/>
                  </a:cubicBezTo>
                  <a:cubicBezTo>
                    <a:pt x="1072733" y="213680"/>
                    <a:pt x="1122224" y="263182"/>
                    <a:pt x="1199315" y="273654"/>
                  </a:cubicBezTo>
                  <a:cubicBezTo>
                    <a:pt x="1222157" y="279365"/>
                    <a:pt x="1238337" y="286029"/>
                    <a:pt x="1238337" y="313636"/>
                  </a:cubicBezTo>
                  <a:close/>
                  <a:moveTo>
                    <a:pt x="666337" y="1156126"/>
                  </a:moveTo>
                  <a:cubicBezTo>
                    <a:pt x="933778" y="1157078"/>
                    <a:pt x="1151728" y="940982"/>
                    <a:pt x="1152680" y="673479"/>
                  </a:cubicBezTo>
                  <a:cubicBezTo>
                    <a:pt x="1153631" y="403121"/>
                    <a:pt x="938537" y="184169"/>
                    <a:pt x="670145" y="183217"/>
                  </a:cubicBezTo>
                  <a:cubicBezTo>
                    <a:pt x="399849" y="182265"/>
                    <a:pt x="182851" y="397409"/>
                    <a:pt x="181899" y="667768"/>
                  </a:cubicBezTo>
                  <a:cubicBezTo>
                    <a:pt x="179996" y="937174"/>
                    <a:pt x="396042" y="1155174"/>
                    <a:pt x="666337" y="1156126"/>
                  </a:cubicBezTo>
                  <a:close/>
                </a:path>
              </a:pathLst>
            </a:custGeom>
            <a:solidFill>
              <a:srgbClr val="60BA47"/>
            </a:solidFill>
            <a:ln w="9514"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B3F097F3-FB95-7C18-04D0-2785246EE4B4}"/>
                </a:ext>
              </a:extLst>
            </p:cNvPr>
            <p:cNvGrpSpPr/>
            <p:nvPr/>
          </p:nvGrpSpPr>
          <p:grpSpPr>
            <a:xfrm>
              <a:off x="-4712685" y="3328877"/>
              <a:ext cx="3646852" cy="3163039"/>
              <a:chOff x="3595127" y="1330866"/>
              <a:chExt cx="3646852" cy="3163039"/>
            </a:xfrm>
            <a:grpFill/>
          </p:grpSpPr>
          <p:sp>
            <p:nvSpPr>
              <p:cNvPr id="8" name="Freeform 6">
                <a:extLst>
                  <a:ext uri="{FF2B5EF4-FFF2-40B4-BE49-F238E27FC236}">
                    <a16:creationId xmlns:a16="http://schemas.microsoft.com/office/drawing/2014/main" id="{4CC9DE63-60E2-2B14-F8BA-CDE385070946}"/>
                  </a:ext>
                </a:extLst>
              </p:cNvPr>
              <p:cNvSpPr/>
              <p:nvPr/>
            </p:nvSpPr>
            <p:spPr>
              <a:xfrm>
                <a:off x="3595127" y="1330866"/>
                <a:ext cx="3646852" cy="3163039"/>
              </a:xfrm>
              <a:custGeom>
                <a:avLst/>
                <a:gdLst>
                  <a:gd name="connsiteX0" fmla="*/ 0 w 3646852"/>
                  <a:gd name="connsiteY0" fmla="*/ 263695 h 3163039"/>
                  <a:gd name="connsiteX1" fmla="*/ 3807 w 3646852"/>
                  <a:gd name="connsiteY1" fmla="*/ 254175 h 3163039"/>
                  <a:gd name="connsiteX2" fmla="*/ 339773 w 3646852"/>
                  <a:gd name="connsiteY2" fmla="*/ 0 h 3163039"/>
                  <a:gd name="connsiteX3" fmla="*/ 3324449 w 3646852"/>
                  <a:gd name="connsiteY3" fmla="*/ 0 h 3163039"/>
                  <a:gd name="connsiteX4" fmla="*/ 3635670 w 3646852"/>
                  <a:gd name="connsiteY4" fmla="*/ 225616 h 3163039"/>
                  <a:gd name="connsiteX5" fmla="*/ 3646139 w 3646852"/>
                  <a:gd name="connsiteY5" fmla="*/ 313197 h 3163039"/>
                  <a:gd name="connsiteX6" fmla="*/ 3646139 w 3646852"/>
                  <a:gd name="connsiteY6" fmla="*/ 2483680 h 3163039"/>
                  <a:gd name="connsiteX7" fmla="*/ 3331111 w 3646852"/>
                  <a:gd name="connsiteY7" fmla="*/ 2798781 h 3163039"/>
                  <a:gd name="connsiteX8" fmla="*/ 2782905 w 3646852"/>
                  <a:gd name="connsiteY8" fmla="*/ 2798781 h 3163039"/>
                  <a:gd name="connsiteX9" fmla="*/ 2734366 w 3646852"/>
                  <a:gd name="connsiteY9" fmla="*/ 2798781 h 3163039"/>
                  <a:gd name="connsiteX10" fmla="*/ 2734366 w 3646852"/>
                  <a:gd name="connsiteY10" fmla="*/ 2834004 h 3163039"/>
                  <a:gd name="connsiteX11" fmla="*/ 2734366 w 3646852"/>
                  <a:gd name="connsiteY11" fmla="*/ 3087227 h 3163039"/>
                  <a:gd name="connsiteX12" fmla="*/ 2694393 w 3646852"/>
                  <a:gd name="connsiteY12" fmla="*/ 3158625 h 3163039"/>
                  <a:gd name="connsiteX13" fmla="*/ 2619205 w 3646852"/>
                  <a:gd name="connsiteY13" fmla="*/ 3132922 h 3163039"/>
                  <a:gd name="connsiteX14" fmla="*/ 2432663 w 3646852"/>
                  <a:gd name="connsiteY14" fmla="*/ 2942528 h 3163039"/>
                  <a:gd name="connsiteX15" fmla="*/ 2261348 w 3646852"/>
                  <a:gd name="connsiteY15" fmla="*/ 3114834 h 3163039"/>
                  <a:gd name="connsiteX16" fmla="*/ 2233748 w 3646852"/>
                  <a:gd name="connsiteY16" fmla="*/ 3142441 h 3163039"/>
                  <a:gd name="connsiteX17" fmla="*/ 2165222 w 3646852"/>
                  <a:gd name="connsiteY17" fmla="*/ 3157673 h 3163039"/>
                  <a:gd name="connsiteX18" fmla="*/ 2128104 w 3646852"/>
                  <a:gd name="connsiteY18" fmla="*/ 3098651 h 3163039"/>
                  <a:gd name="connsiteX19" fmla="*/ 2128104 w 3646852"/>
                  <a:gd name="connsiteY19" fmla="*/ 2841620 h 3163039"/>
                  <a:gd name="connsiteX20" fmla="*/ 2128104 w 3646852"/>
                  <a:gd name="connsiteY20" fmla="*/ 2797829 h 3163039"/>
                  <a:gd name="connsiteX21" fmla="*/ 2079565 w 3646852"/>
                  <a:gd name="connsiteY21" fmla="*/ 2797829 h 3163039"/>
                  <a:gd name="connsiteX22" fmla="*/ 370229 w 3646852"/>
                  <a:gd name="connsiteY22" fmla="*/ 2799733 h 3163039"/>
                  <a:gd name="connsiteX23" fmla="*/ 0 w 3646852"/>
                  <a:gd name="connsiteY23" fmla="*/ 2536039 h 3163039"/>
                  <a:gd name="connsiteX24" fmla="*/ 0 w 3646852"/>
                  <a:gd name="connsiteY24" fmla="*/ 263695 h 3163039"/>
                  <a:gd name="connsiteX25" fmla="*/ 2129056 w 3646852"/>
                  <a:gd name="connsiteY25" fmla="*/ 2677882 h 3163039"/>
                  <a:gd name="connsiteX26" fmla="*/ 2129056 w 3646852"/>
                  <a:gd name="connsiteY26" fmla="*/ 2628379 h 3163039"/>
                  <a:gd name="connsiteX27" fmla="*/ 2128104 w 3646852"/>
                  <a:gd name="connsiteY27" fmla="*/ 1937252 h 3163039"/>
                  <a:gd name="connsiteX28" fmla="*/ 2103358 w 3646852"/>
                  <a:gd name="connsiteY28" fmla="*/ 1588832 h 3163039"/>
                  <a:gd name="connsiteX29" fmla="*/ 2058626 w 3646852"/>
                  <a:gd name="connsiteY29" fmla="*/ 1546946 h 3163039"/>
                  <a:gd name="connsiteX30" fmla="*/ 1928237 w 3646852"/>
                  <a:gd name="connsiteY30" fmla="*/ 1352744 h 3163039"/>
                  <a:gd name="connsiteX31" fmla="*/ 1904444 w 3646852"/>
                  <a:gd name="connsiteY31" fmla="*/ 1294674 h 3163039"/>
                  <a:gd name="connsiteX32" fmla="*/ 1859711 w 3646852"/>
                  <a:gd name="connsiteY32" fmla="*/ 1065250 h 3163039"/>
                  <a:gd name="connsiteX33" fmla="*/ 1858760 w 3646852"/>
                  <a:gd name="connsiteY33" fmla="*/ 1002421 h 3163039"/>
                  <a:gd name="connsiteX34" fmla="*/ 1905395 w 3646852"/>
                  <a:gd name="connsiteY34" fmla="*/ 772997 h 3163039"/>
                  <a:gd name="connsiteX35" fmla="*/ 1929189 w 3646852"/>
                  <a:gd name="connsiteY35" fmla="*/ 717783 h 3163039"/>
                  <a:gd name="connsiteX36" fmla="*/ 2063385 w 3646852"/>
                  <a:gd name="connsiteY36" fmla="*/ 519774 h 3163039"/>
                  <a:gd name="connsiteX37" fmla="*/ 2102407 w 3646852"/>
                  <a:gd name="connsiteY37" fmla="*/ 481695 h 3163039"/>
                  <a:gd name="connsiteX38" fmla="*/ 2299418 w 3646852"/>
                  <a:gd name="connsiteY38" fmla="*/ 347468 h 3163039"/>
                  <a:gd name="connsiteX39" fmla="*/ 2354619 w 3646852"/>
                  <a:gd name="connsiteY39" fmla="*/ 323669 h 3163039"/>
                  <a:gd name="connsiteX40" fmla="*/ 2583990 w 3646852"/>
                  <a:gd name="connsiteY40" fmla="*/ 277022 h 3163039"/>
                  <a:gd name="connsiteX41" fmla="*/ 2646805 w 3646852"/>
                  <a:gd name="connsiteY41" fmla="*/ 277974 h 3163039"/>
                  <a:gd name="connsiteX42" fmla="*/ 2876176 w 3646852"/>
                  <a:gd name="connsiteY42" fmla="*/ 323669 h 3163039"/>
                  <a:gd name="connsiteX43" fmla="*/ 2935184 w 3646852"/>
                  <a:gd name="connsiteY43" fmla="*/ 347468 h 3163039"/>
                  <a:gd name="connsiteX44" fmla="*/ 3129341 w 3646852"/>
                  <a:gd name="connsiteY44" fmla="*/ 477887 h 3163039"/>
                  <a:gd name="connsiteX45" fmla="*/ 3171217 w 3646852"/>
                  <a:gd name="connsiteY45" fmla="*/ 520726 h 3163039"/>
                  <a:gd name="connsiteX46" fmla="*/ 3302558 w 3646852"/>
                  <a:gd name="connsiteY46" fmla="*/ 716831 h 3163039"/>
                  <a:gd name="connsiteX47" fmla="*/ 3325400 w 3646852"/>
                  <a:gd name="connsiteY47" fmla="*/ 772997 h 3163039"/>
                  <a:gd name="connsiteX48" fmla="*/ 3371084 w 3646852"/>
                  <a:gd name="connsiteY48" fmla="*/ 1004325 h 3163039"/>
                  <a:gd name="connsiteX49" fmla="*/ 3372036 w 3646852"/>
                  <a:gd name="connsiteY49" fmla="*/ 1064298 h 3163039"/>
                  <a:gd name="connsiteX50" fmla="*/ 3324449 w 3646852"/>
                  <a:gd name="connsiteY50" fmla="*/ 1295626 h 3163039"/>
                  <a:gd name="connsiteX51" fmla="*/ 3301606 w 3646852"/>
                  <a:gd name="connsiteY51" fmla="*/ 1348936 h 3163039"/>
                  <a:gd name="connsiteX52" fmla="*/ 3169314 w 3646852"/>
                  <a:gd name="connsiteY52" fmla="*/ 1547897 h 3163039"/>
                  <a:gd name="connsiteX53" fmla="*/ 3135051 w 3646852"/>
                  <a:gd name="connsiteY53" fmla="*/ 1567889 h 3163039"/>
                  <a:gd name="connsiteX54" fmla="*/ 3102692 w 3646852"/>
                  <a:gd name="connsiteY54" fmla="*/ 1700212 h 3163039"/>
                  <a:gd name="connsiteX55" fmla="*/ 3100788 w 3646852"/>
                  <a:gd name="connsiteY55" fmla="*/ 2444650 h 3163039"/>
                  <a:gd name="connsiteX56" fmla="*/ 3100788 w 3646852"/>
                  <a:gd name="connsiteY56" fmla="*/ 2465593 h 3163039"/>
                  <a:gd name="connsiteX57" fmla="*/ 3065574 w 3646852"/>
                  <a:gd name="connsiteY57" fmla="*/ 2547462 h 3163039"/>
                  <a:gd name="connsiteX58" fmla="*/ 2976109 w 3646852"/>
                  <a:gd name="connsiteY58" fmla="*/ 2515095 h 3163039"/>
                  <a:gd name="connsiteX59" fmla="*/ 2800037 w 3646852"/>
                  <a:gd name="connsiteY59" fmla="*/ 2338030 h 3163039"/>
                  <a:gd name="connsiteX60" fmla="*/ 2735318 w 3646852"/>
                  <a:gd name="connsiteY60" fmla="*/ 2467497 h 3163039"/>
                  <a:gd name="connsiteX61" fmla="*/ 2736269 w 3646852"/>
                  <a:gd name="connsiteY61" fmla="*/ 2674074 h 3163039"/>
                  <a:gd name="connsiteX62" fmla="*/ 2772436 w 3646852"/>
                  <a:gd name="connsiteY62" fmla="*/ 2675978 h 3163039"/>
                  <a:gd name="connsiteX63" fmla="*/ 3324449 w 3646852"/>
                  <a:gd name="connsiteY63" fmla="*/ 2675978 h 3163039"/>
                  <a:gd name="connsiteX64" fmla="*/ 3527170 w 3646852"/>
                  <a:gd name="connsiteY64" fmla="*/ 2471305 h 3163039"/>
                  <a:gd name="connsiteX65" fmla="*/ 3527170 w 3646852"/>
                  <a:gd name="connsiteY65" fmla="*/ 322717 h 3163039"/>
                  <a:gd name="connsiteX66" fmla="*/ 3322545 w 3646852"/>
                  <a:gd name="connsiteY66" fmla="*/ 119948 h 3163039"/>
                  <a:gd name="connsiteX67" fmla="*/ 326449 w 3646852"/>
                  <a:gd name="connsiteY67" fmla="*/ 119948 h 3163039"/>
                  <a:gd name="connsiteX68" fmla="*/ 120872 w 3646852"/>
                  <a:gd name="connsiteY68" fmla="*/ 324621 h 3163039"/>
                  <a:gd name="connsiteX69" fmla="*/ 120872 w 3646852"/>
                  <a:gd name="connsiteY69" fmla="*/ 2470353 h 3163039"/>
                  <a:gd name="connsiteX70" fmla="*/ 325497 w 3646852"/>
                  <a:gd name="connsiteY70" fmla="*/ 2675978 h 3163039"/>
                  <a:gd name="connsiteX71" fmla="*/ 2085275 w 3646852"/>
                  <a:gd name="connsiteY71" fmla="*/ 2675978 h 3163039"/>
                  <a:gd name="connsiteX72" fmla="*/ 2129056 w 3646852"/>
                  <a:gd name="connsiteY72" fmla="*/ 2677882 h 3163039"/>
                  <a:gd name="connsiteX73" fmla="*/ 3185494 w 3646852"/>
                  <a:gd name="connsiteY73" fmla="*/ 678752 h 3163039"/>
                  <a:gd name="connsiteX74" fmla="*/ 3146472 w 3646852"/>
                  <a:gd name="connsiteY74" fmla="*/ 640673 h 3163039"/>
                  <a:gd name="connsiteX75" fmla="*/ 3007517 w 3646852"/>
                  <a:gd name="connsiteY75" fmla="*/ 504542 h 3163039"/>
                  <a:gd name="connsiteX76" fmla="*/ 2953268 w 3646852"/>
                  <a:gd name="connsiteY76" fmla="*/ 468368 h 3163039"/>
                  <a:gd name="connsiteX77" fmla="*/ 2776243 w 3646852"/>
                  <a:gd name="connsiteY77" fmla="*/ 396018 h 3163039"/>
                  <a:gd name="connsiteX78" fmla="*/ 2708669 w 3646852"/>
                  <a:gd name="connsiteY78" fmla="*/ 383642 h 3163039"/>
                  <a:gd name="connsiteX79" fmla="*/ 2520223 w 3646852"/>
                  <a:gd name="connsiteY79" fmla="*/ 383642 h 3163039"/>
                  <a:gd name="connsiteX80" fmla="*/ 2452649 w 3646852"/>
                  <a:gd name="connsiteY80" fmla="*/ 396018 h 3163039"/>
                  <a:gd name="connsiteX81" fmla="*/ 2275624 w 3646852"/>
                  <a:gd name="connsiteY81" fmla="*/ 469319 h 3163039"/>
                  <a:gd name="connsiteX82" fmla="*/ 2221375 w 3646852"/>
                  <a:gd name="connsiteY82" fmla="*/ 505494 h 3163039"/>
                  <a:gd name="connsiteX83" fmla="*/ 2082420 w 3646852"/>
                  <a:gd name="connsiteY83" fmla="*/ 641625 h 3163039"/>
                  <a:gd name="connsiteX84" fmla="*/ 2046254 w 3646852"/>
                  <a:gd name="connsiteY84" fmla="*/ 692080 h 3163039"/>
                  <a:gd name="connsiteX85" fmla="*/ 1970114 w 3646852"/>
                  <a:gd name="connsiteY85" fmla="*/ 876761 h 3163039"/>
                  <a:gd name="connsiteX86" fmla="*/ 1957741 w 3646852"/>
                  <a:gd name="connsiteY86" fmla="*/ 934831 h 3163039"/>
                  <a:gd name="connsiteX87" fmla="*/ 1957741 w 3646852"/>
                  <a:gd name="connsiteY87" fmla="*/ 1136648 h 3163039"/>
                  <a:gd name="connsiteX88" fmla="*/ 1968211 w 3646852"/>
                  <a:gd name="connsiteY88" fmla="*/ 1192814 h 3163039"/>
                  <a:gd name="connsiteX89" fmla="*/ 2046254 w 3646852"/>
                  <a:gd name="connsiteY89" fmla="*/ 1379399 h 3163039"/>
                  <a:gd name="connsiteX90" fmla="*/ 2079565 w 3646852"/>
                  <a:gd name="connsiteY90" fmla="*/ 1428902 h 3163039"/>
                  <a:gd name="connsiteX91" fmla="*/ 2221375 w 3646852"/>
                  <a:gd name="connsiteY91" fmla="*/ 1569793 h 3163039"/>
                  <a:gd name="connsiteX92" fmla="*/ 2273721 w 3646852"/>
                  <a:gd name="connsiteY92" fmla="*/ 1604063 h 3163039"/>
                  <a:gd name="connsiteX93" fmla="*/ 2455504 w 3646852"/>
                  <a:gd name="connsiteY93" fmla="*/ 1679269 h 3163039"/>
                  <a:gd name="connsiteX94" fmla="*/ 2515465 w 3646852"/>
                  <a:gd name="connsiteY94" fmla="*/ 1692596 h 3163039"/>
                  <a:gd name="connsiteX95" fmla="*/ 2714379 w 3646852"/>
                  <a:gd name="connsiteY95" fmla="*/ 1693548 h 3163039"/>
                  <a:gd name="connsiteX96" fmla="*/ 2773387 w 3646852"/>
                  <a:gd name="connsiteY96" fmla="*/ 1682125 h 3163039"/>
                  <a:gd name="connsiteX97" fmla="*/ 2957075 w 3646852"/>
                  <a:gd name="connsiteY97" fmla="*/ 1604063 h 3163039"/>
                  <a:gd name="connsiteX98" fmla="*/ 3008469 w 3646852"/>
                  <a:gd name="connsiteY98" fmla="*/ 1568841 h 3163039"/>
                  <a:gd name="connsiteX99" fmla="*/ 3143617 w 3646852"/>
                  <a:gd name="connsiteY99" fmla="*/ 1429854 h 3163039"/>
                  <a:gd name="connsiteX100" fmla="*/ 3180735 w 3646852"/>
                  <a:gd name="connsiteY100" fmla="*/ 1372736 h 3163039"/>
                  <a:gd name="connsiteX101" fmla="*/ 3253068 w 3646852"/>
                  <a:gd name="connsiteY101" fmla="*/ 1198526 h 3163039"/>
                  <a:gd name="connsiteX102" fmla="*/ 3265440 w 3646852"/>
                  <a:gd name="connsiteY102" fmla="*/ 1129032 h 3163039"/>
                  <a:gd name="connsiteX103" fmla="*/ 3265440 w 3646852"/>
                  <a:gd name="connsiteY103" fmla="*/ 943399 h 3163039"/>
                  <a:gd name="connsiteX104" fmla="*/ 3252116 w 3646852"/>
                  <a:gd name="connsiteY104" fmla="*/ 873905 h 3163039"/>
                  <a:gd name="connsiteX105" fmla="*/ 3180735 w 3646852"/>
                  <a:gd name="connsiteY105" fmla="*/ 699695 h 3163039"/>
                  <a:gd name="connsiteX106" fmla="*/ 3185494 w 3646852"/>
                  <a:gd name="connsiteY106" fmla="*/ 678752 h 3163039"/>
                  <a:gd name="connsiteX107" fmla="*/ 2612542 w 3646852"/>
                  <a:gd name="connsiteY107" fmla="*/ 2524615 h 3163039"/>
                  <a:gd name="connsiteX108" fmla="*/ 2524030 w 3646852"/>
                  <a:gd name="connsiteY108" fmla="*/ 2547462 h 3163039"/>
                  <a:gd name="connsiteX109" fmla="*/ 2493574 w 3646852"/>
                  <a:gd name="connsiteY109" fmla="*/ 2462737 h 3163039"/>
                  <a:gd name="connsiteX110" fmla="*/ 2493574 w 3646852"/>
                  <a:gd name="connsiteY110" fmla="*/ 1864902 h 3163039"/>
                  <a:gd name="connsiteX111" fmla="*/ 2493574 w 3646852"/>
                  <a:gd name="connsiteY111" fmla="*/ 1826824 h 3163039"/>
                  <a:gd name="connsiteX112" fmla="*/ 2349861 w 3646852"/>
                  <a:gd name="connsiteY112" fmla="*/ 1741147 h 3163039"/>
                  <a:gd name="connsiteX113" fmla="*/ 2313694 w 3646852"/>
                  <a:gd name="connsiteY113" fmla="*/ 1720203 h 3163039"/>
                  <a:gd name="connsiteX114" fmla="*/ 2253734 w 3646852"/>
                  <a:gd name="connsiteY114" fmla="*/ 1731627 h 3163039"/>
                  <a:gd name="connsiteX115" fmla="*/ 2253734 w 3646852"/>
                  <a:gd name="connsiteY115" fmla="*/ 2955856 h 3163039"/>
                  <a:gd name="connsiteX116" fmla="*/ 2373654 w 3646852"/>
                  <a:gd name="connsiteY116" fmla="*/ 2833052 h 3163039"/>
                  <a:gd name="connsiteX117" fmla="*/ 2490719 w 3646852"/>
                  <a:gd name="connsiteY117" fmla="*/ 2834004 h 3163039"/>
                  <a:gd name="connsiteX118" fmla="*/ 2612542 w 3646852"/>
                  <a:gd name="connsiteY118" fmla="*/ 2959664 h 3163039"/>
                  <a:gd name="connsiteX119" fmla="*/ 2612542 w 3646852"/>
                  <a:gd name="connsiteY119" fmla="*/ 2524615 h 3163039"/>
                  <a:gd name="connsiteX120" fmla="*/ 2617301 w 3646852"/>
                  <a:gd name="connsiteY120" fmla="*/ 1785889 h 3163039"/>
                  <a:gd name="connsiteX121" fmla="*/ 2617301 w 3646852"/>
                  <a:gd name="connsiteY121" fmla="*/ 2349453 h 3163039"/>
                  <a:gd name="connsiteX122" fmla="*/ 2731511 w 3646852"/>
                  <a:gd name="connsiteY122" fmla="*/ 2230457 h 3163039"/>
                  <a:gd name="connsiteX123" fmla="*/ 2860948 w 3646852"/>
                  <a:gd name="connsiteY123" fmla="*/ 2229505 h 3163039"/>
                  <a:gd name="connsiteX124" fmla="*/ 2976109 w 3646852"/>
                  <a:gd name="connsiteY124" fmla="*/ 2346597 h 3163039"/>
                  <a:gd name="connsiteX125" fmla="*/ 2976109 w 3646852"/>
                  <a:gd name="connsiteY125" fmla="*/ 1728771 h 3163039"/>
                  <a:gd name="connsiteX126" fmla="*/ 2950412 w 3646852"/>
                  <a:gd name="connsiteY126" fmla="*/ 1724963 h 3163039"/>
                  <a:gd name="connsiteX127" fmla="*/ 2864755 w 3646852"/>
                  <a:gd name="connsiteY127" fmla="*/ 1760186 h 3163039"/>
                  <a:gd name="connsiteX128" fmla="*/ 2741980 w 3646852"/>
                  <a:gd name="connsiteY128" fmla="*/ 1823016 h 3163039"/>
                  <a:gd name="connsiteX129" fmla="*/ 2617301 w 3646852"/>
                  <a:gd name="connsiteY129" fmla="*/ 1785889 h 3163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646852" h="3163039">
                    <a:moveTo>
                      <a:pt x="0" y="263695"/>
                    </a:moveTo>
                    <a:cubicBezTo>
                      <a:pt x="1904" y="260839"/>
                      <a:pt x="2855" y="257983"/>
                      <a:pt x="3807" y="254175"/>
                    </a:cubicBezTo>
                    <a:cubicBezTo>
                      <a:pt x="55201" y="75205"/>
                      <a:pt x="155135" y="0"/>
                      <a:pt x="339773" y="0"/>
                    </a:cubicBezTo>
                    <a:cubicBezTo>
                      <a:pt x="1334348" y="0"/>
                      <a:pt x="2329874" y="0"/>
                      <a:pt x="3324449" y="0"/>
                    </a:cubicBezTo>
                    <a:cubicBezTo>
                      <a:pt x="3479583" y="0"/>
                      <a:pt x="3598551" y="85677"/>
                      <a:pt x="3635670" y="225616"/>
                    </a:cubicBezTo>
                    <a:cubicBezTo>
                      <a:pt x="3643283" y="254175"/>
                      <a:pt x="3646139" y="284638"/>
                      <a:pt x="3646139" y="313197"/>
                    </a:cubicBezTo>
                    <a:cubicBezTo>
                      <a:pt x="3647090" y="1036691"/>
                      <a:pt x="3647090" y="1760186"/>
                      <a:pt x="3646139" y="2483680"/>
                    </a:cubicBezTo>
                    <a:cubicBezTo>
                      <a:pt x="3646139" y="2666458"/>
                      <a:pt x="3515749" y="2796877"/>
                      <a:pt x="3331111" y="2798781"/>
                    </a:cubicBezTo>
                    <a:cubicBezTo>
                      <a:pt x="3148376" y="2799733"/>
                      <a:pt x="2965640" y="2798781"/>
                      <a:pt x="2782905" y="2798781"/>
                    </a:cubicBezTo>
                    <a:cubicBezTo>
                      <a:pt x="2768629" y="2798781"/>
                      <a:pt x="2754353" y="2798781"/>
                      <a:pt x="2734366" y="2798781"/>
                    </a:cubicBezTo>
                    <a:cubicBezTo>
                      <a:pt x="2734366" y="2811157"/>
                      <a:pt x="2734366" y="2822581"/>
                      <a:pt x="2734366" y="2834004"/>
                    </a:cubicBezTo>
                    <a:cubicBezTo>
                      <a:pt x="2734366" y="2918729"/>
                      <a:pt x="2733414" y="3002502"/>
                      <a:pt x="2734366" y="3087227"/>
                    </a:cubicBezTo>
                    <a:cubicBezTo>
                      <a:pt x="2734366" y="3119594"/>
                      <a:pt x="2726752" y="3146249"/>
                      <a:pt x="2694393" y="3158625"/>
                    </a:cubicBezTo>
                    <a:cubicBezTo>
                      <a:pt x="2662033" y="3171000"/>
                      <a:pt x="2640143" y="3154817"/>
                      <a:pt x="2619205" y="3132922"/>
                    </a:cubicBezTo>
                    <a:cubicBezTo>
                      <a:pt x="2558293" y="3070092"/>
                      <a:pt x="2496430" y="3007262"/>
                      <a:pt x="2432663" y="2942528"/>
                    </a:cubicBezTo>
                    <a:cubicBezTo>
                      <a:pt x="2372703" y="3002502"/>
                      <a:pt x="2317501" y="3058668"/>
                      <a:pt x="2261348" y="3114834"/>
                    </a:cubicBezTo>
                    <a:cubicBezTo>
                      <a:pt x="2251831" y="3124354"/>
                      <a:pt x="2243265" y="3133873"/>
                      <a:pt x="2233748" y="3142441"/>
                    </a:cubicBezTo>
                    <a:cubicBezTo>
                      <a:pt x="2213761" y="3161481"/>
                      <a:pt x="2191871" y="3169096"/>
                      <a:pt x="2165222" y="3157673"/>
                    </a:cubicBezTo>
                    <a:cubicBezTo>
                      <a:pt x="2139525" y="3146249"/>
                      <a:pt x="2128104" y="3126258"/>
                      <a:pt x="2128104" y="3098651"/>
                    </a:cubicBezTo>
                    <a:cubicBezTo>
                      <a:pt x="2128104" y="3012974"/>
                      <a:pt x="2128104" y="2927297"/>
                      <a:pt x="2128104" y="2841620"/>
                    </a:cubicBezTo>
                    <a:cubicBezTo>
                      <a:pt x="2128104" y="2829244"/>
                      <a:pt x="2128104" y="2815917"/>
                      <a:pt x="2128104" y="2797829"/>
                    </a:cubicBezTo>
                    <a:cubicBezTo>
                      <a:pt x="2110021" y="2797829"/>
                      <a:pt x="2094793" y="2797829"/>
                      <a:pt x="2079565" y="2797829"/>
                    </a:cubicBezTo>
                    <a:cubicBezTo>
                      <a:pt x="1509469" y="2797829"/>
                      <a:pt x="939373" y="2794974"/>
                      <a:pt x="370229" y="2799733"/>
                    </a:cubicBezTo>
                    <a:cubicBezTo>
                      <a:pt x="188446" y="2801637"/>
                      <a:pt x="43780" y="2731192"/>
                      <a:pt x="0" y="2536039"/>
                    </a:cubicBezTo>
                    <a:cubicBezTo>
                      <a:pt x="0" y="1779225"/>
                      <a:pt x="0" y="1021460"/>
                      <a:pt x="0" y="263695"/>
                    </a:cubicBezTo>
                    <a:close/>
                    <a:moveTo>
                      <a:pt x="2129056" y="2677882"/>
                    </a:moveTo>
                    <a:cubicBezTo>
                      <a:pt x="2129056" y="2656938"/>
                      <a:pt x="2129056" y="2642659"/>
                      <a:pt x="2129056" y="2628379"/>
                    </a:cubicBezTo>
                    <a:cubicBezTo>
                      <a:pt x="2129056" y="2398003"/>
                      <a:pt x="2130959" y="2167627"/>
                      <a:pt x="2128104" y="1937252"/>
                    </a:cubicBezTo>
                    <a:cubicBezTo>
                      <a:pt x="2126200" y="1821112"/>
                      <a:pt x="2147139" y="1703068"/>
                      <a:pt x="2103358" y="1588832"/>
                    </a:cubicBezTo>
                    <a:cubicBezTo>
                      <a:pt x="2093841" y="1564081"/>
                      <a:pt x="2084323" y="1550753"/>
                      <a:pt x="2058626" y="1546946"/>
                    </a:cubicBezTo>
                    <a:cubicBezTo>
                      <a:pt x="1959645" y="1532666"/>
                      <a:pt x="1903492" y="1449845"/>
                      <a:pt x="1928237" y="1352744"/>
                    </a:cubicBezTo>
                    <a:cubicBezTo>
                      <a:pt x="1934900" y="1325137"/>
                      <a:pt x="1929189" y="1309906"/>
                      <a:pt x="1904444" y="1294674"/>
                    </a:cubicBezTo>
                    <a:cubicBezTo>
                      <a:pt x="1818786" y="1244220"/>
                      <a:pt x="1799752" y="1146168"/>
                      <a:pt x="1859711" y="1065250"/>
                    </a:cubicBezTo>
                    <a:cubicBezTo>
                      <a:pt x="1876843" y="1041451"/>
                      <a:pt x="1875891" y="1025268"/>
                      <a:pt x="1858760" y="1002421"/>
                    </a:cubicBezTo>
                    <a:cubicBezTo>
                      <a:pt x="1798800" y="921503"/>
                      <a:pt x="1818786" y="825355"/>
                      <a:pt x="1905395" y="772997"/>
                    </a:cubicBezTo>
                    <a:cubicBezTo>
                      <a:pt x="1928237" y="758717"/>
                      <a:pt x="1935851" y="744438"/>
                      <a:pt x="1929189" y="717783"/>
                    </a:cubicBezTo>
                    <a:cubicBezTo>
                      <a:pt x="1904444" y="615922"/>
                      <a:pt x="1958693" y="535957"/>
                      <a:pt x="2063385" y="519774"/>
                    </a:cubicBezTo>
                    <a:cubicBezTo>
                      <a:pt x="2087179" y="515966"/>
                      <a:pt x="2098600" y="504542"/>
                      <a:pt x="2102407" y="481695"/>
                    </a:cubicBezTo>
                    <a:cubicBezTo>
                      <a:pt x="2119538" y="376027"/>
                      <a:pt x="2195678" y="323669"/>
                      <a:pt x="2299418" y="347468"/>
                    </a:cubicBezTo>
                    <a:cubicBezTo>
                      <a:pt x="2325115" y="353180"/>
                      <a:pt x="2341295" y="347468"/>
                      <a:pt x="2354619" y="323669"/>
                    </a:cubicBezTo>
                    <a:cubicBezTo>
                      <a:pt x="2406014" y="237040"/>
                      <a:pt x="2504043" y="217048"/>
                      <a:pt x="2583990" y="277022"/>
                    </a:cubicBezTo>
                    <a:cubicBezTo>
                      <a:pt x="2606832" y="294158"/>
                      <a:pt x="2623964" y="295110"/>
                      <a:pt x="2646805" y="277974"/>
                    </a:cubicBezTo>
                    <a:cubicBezTo>
                      <a:pt x="2726752" y="218000"/>
                      <a:pt x="2823830" y="237040"/>
                      <a:pt x="2876176" y="323669"/>
                    </a:cubicBezTo>
                    <a:cubicBezTo>
                      <a:pt x="2891404" y="348420"/>
                      <a:pt x="2907584" y="354132"/>
                      <a:pt x="2935184" y="347468"/>
                    </a:cubicBezTo>
                    <a:cubicBezTo>
                      <a:pt x="3032262" y="323669"/>
                      <a:pt x="3116016" y="379835"/>
                      <a:pt x="3129341" y="477887"/>
                    </a:cubicBezTo>
                    <a:cubicBezTo>
                      <a:pt x="3133148" y="504542"/>
                      <a:pt x="3143617" y="516918"/>
                      <a:pt x="3171217" y="520726"/>
                    </a:cubicBezTo>
                    <a:cubicBezTo>
                      <a:pt x="3272103" y="535005"/>
                      <a:pt x="3326352" y="616874"/>
                      <a:pt x="3302558" y="716831"/>
                    </a:cubicBezTo>
                    <a:cubicBezTo>
                      <a:pt x="3296848" y="742534"/>
                      <a:pt x="3302558" y="758717"/>
                      <a:pt x="3325400" y="772997"/>
                    </a:cubicBezTo>
                    <a:cubicBezTo>
                      <a:pt x="3413912" y="826307"/>
                      <a:pt x="3431996" y="920552"/>
                      <a:pt x="3371084" y="1004325"/>
                    </a:cubicBezTo>
                    <a:cubicBezTo>
                      <a:pt x="3354904" y="1026220"/>
                      <a:pt x="3355856" y="1042403"/>
                      <a:pt x="3372036" y="1064298"/>
                    </a:cubicBezTo>
                    <a:cubicBezTo>
                      <a:pt x="3432947" y="1146168"/>
                      <a:pt x="3413912" y="1242316"/>
                      <a:pt x="3324449" y="1295626"/>
                    </a:cubicBezTo>
                    <a:cubicBezTo>
                      <a:pt x="3302558" y="1308954"/>
                      <a:pt x="3295896" y="1324185"/>
                      <a:pt x="3301606" y="1348936"/>
                    </a:cubicBezTo>
                    <a:cubicBezTo>
                      <a:pt x="3325400" y="1454605"/>
                      <a:pt x="3274958" y="1528858"/>
                      <a:pt x="3169314" y="1547897"/>
                    </a:cubicBezTo>
                    <a:cubicBezTo>
                      <a:pt x="3156941" y="1549801"/>
                      <a:pt x="3137906" y="1558369"/>
                      <a:pt x="3135051" y="1567889"/>
                    </a:cubicBezTo>
                    <a:cubicBezTo>
                      <a:pt x="3121726" y="1611679"/>
                      <a:pt x="3103643" y="1655470"/>
                      <a:pt x="3102692" y="1700212"/>
                    </a:cubicBezTo>
                    <a:cubicBezTo>
                      <a:pt x="3099836" y="1948675"/>
                      <a:pt x="3100788" y="2197139"/>
                      <a:pt x="3100788" y="2444650"/>
                    </a:cubicBezTo>
                    <a:cubicBezTo>
                      <a:pt x="3100788" y="2451314"/>
                      <a:pt x="3100788" y="2458929"/>
                      <a:pt x="3100788" y="2465593"/>
                    </a:cubicBezTo>
                    <a:cubicBezTo>
                      <a:pt x="3102692" y="2498912"/>
                      <a:pt x="3101740" y="2532231"/>
                      <a:pt x="3065574" y="2547462"/>
                    </a:cubicBezTo>
                    <a:cubicBezTo>
                      <a:pt x="3026552" y="2564598"/>
                      <a:pt x="3000855" y="2540798"/>
                      <a:pt x="2976109" y="2515095"/>
                    </a:cubicBezTo>
                    <a:cubicBezTo>
                      <a:pt x="2917101" y="2455121"/>
                      <a:pt x="2857141" y="2396099"/>
                      <a:pt x="2800037" y="2338030"/>
                    </a:cubicBezTo>
                    <a:cubicBezTo>
                      <a:pt x="2748642" y="2368492"/>
                      <a:pt x="2731511" y="2410379"/>
                      <a:pt x="2735318" y="2467497"/>
                    </a:cubicBezTo>
                    <a:cubicBezTo>
                      <a:pt x="2740076" y="2535087"/>
                      <a:pt x="2736269" y="2604580"/>
                      <a:pt x="2736269" y="2674074"/>
                    </a:cubicBezTo>
                    <a:cubicBezTo>
                      <a:pt x="2751497" y="2675026"/>
                      <a:pt x="2761967" y="2675978"/>
                      <a:pt x="2772436" y="2675978"/>
                    </a:cubicBezTo>
                    <a:cubicBezTo>
                      <a:pt x="2956123" y="2675978"/>
                      <a:pt x="3140761" y="2675978"/>
                      <a:pt x="3324449" y="2675978"/>
                    </a:cubicBezTo>
                    <a:cubicBezTo>
                      <a:pt x="3452934" y="2675978"/>
                      <a:pt x="3527170" y="2600772"/>
                      <a:pt x="3527170" y="2471305"/>
                    </a:cubicBezTo>
                    <a:cubicBezTo>
                      <a:pt x="3527170" y="1755426"/>
                      <a:pt x="3527170" y="1038595"/>
                      <a:pt x="3527170" y="322717"/>
                    </a:cubicBezTo>
                    <a:cubicBezTo>
                      <a:pt x="3527170" y="194201"/>
                      <a:pt x="3452934" y="119948"/>
                      <a:pt x="3322545" y="119948"/>
                    </a:cubicBezTo>
                    <a:cubicBezTo>
                      <a:pt x="2324164" y="119948"/>
                      <a:pt x="1325782" y="119948"/>
                      <a:pt x="326449" y="119948"/>
                    </a:cubicBezTo>
                    <a:cubicBezTo>
                      <a:pt x="195108" y="119948"/>
                      <a:pt x="120872" y="193249"/>
                      <a:pt x="120872" y="324621"/>
                    </a:cubicBezTo>
                    <a:cubicBezTo>
                      <a:pt x="120872" y="1039547"/>
                      <a:pt x="120872" y="1754474"/>
                      <a:pt x="120872" y="2470353"/>
                    </a:cubicBezTo>
                    <a:cubicBezTo>
                      <a:pt x="120872" y="2601724"/>
                      <a:pt x="194156" y="2675978"/>
                      <a:pt x="325497" y="2675978"/>
                    </a:cubicBezTo>
                    <a:cubicBezTo>
                      <a:pt x="911773" y="2675978"/>
                      <a:pt x="1499000" y="2675978"/>
                      <a:pt x="2085275" y="2675978"/>
                    </a:cubicBezTo>
                    <a:cubicBezTo>
                      <a:pt x="2098600" y="2677882"/>
                      <a:pt x="2110973" y="2677882"/>
                      <a:pt x="2129056" y="2677882"/>
                    </a:cubicBezTo>
                    <a:close/>
                    <a:moveTo>
                      <a:pt x="3185494" y="678752"/>
                    </a:moveTo>
                    <a:cubicBezTo>
                      <a:pt x="3185494" y="651145"/>
                      <a:pt x="3169314" y="644481"/>
                      <a:pt x="3146472" y="640673"/>
                    </a:cubicBezTo>
                    <a:cubicBezTo>
                      <a:pt x="3069380" y="630202"/>
                      <a:pt x="3020841" y="580700"/>
                      <a:pt x="3007517" y="504542"/>
                    </a:cubicBezTo>
                    <a:cubicBezTo>
                      <a:pt x="3000855" y="464560"/>
                      <a:pt x="2992289" y="458848"/>
                      <a:pt x="2953268" y="468368"/>
                    </a:cubicBezTo>
                    <a:cubicBezTo>
                      <a:pt x="2879031" y="485503"/>
                      <a:pt x="2816216" y="459800"/>
                      <a:pt x="2776243" y="396018"/>
                    </a:cubicBezTo>
                    <a:cubicBezTo>
                      <a:pt x="2754353" y="360795"/>
                      <a:pt x="2743884" y="358891"/>
                      <a:pt x="2708669" y="383642"/>
                    </a:cubicBezTo>
                    <a:cubicBezTo>
                      <a:pt x="2647757" y="426481"/>
                      <a:pt x="2580183" y="426481"/>
                      <a:pt x="2520223" y="383642"/>
                    </a:cubicBezTo>
                    <a:cubicBezTo>
                      <a:pt x="2485009" y="358891"/>
                      <a:pt x="2474539" y="360795"/>
                      <a:pt x="2452649" y="396018"/>
                    </a:cubicBezTo>
                    <a:cubicBezTo>
                      <a:pt x="2412676" y="460752"/>
                      <a:pt x="2349861" y="486455"/>
                      <a:pt x="2275624" y="469319"/>
                    </a:cubicBezTo>
                    <a:cubicBezTo>
                      <a:pt x="2236603" y="459800"/>
                      <a:pt x="2228037" y="465512"/>
                      <a:pt x="2221375" y="505494"/>
                    </a:cubicBezTo>
                    <a:cubicBezTo>
                      <a:pt x="2207099" y="583555"/>
                      <a:pt x="2160463" y="630202"/>
                      <a:pt x="2082420" y="641625"/>
                    </a:cubicBezTo>
                    <a:cubicBezTo>
                      <a:pt x="2048157" y="647337"/>
                      <a:pt x="2039592" y="658761"/>
                      <a:pt x="2046254" y="692080"/>
                    </a:cubicBezTo>
                    <a:cubicBezTo>
                      <a:pt x="2064337" y="778708"/>
                      <a:pt x="2043399" y="830115"/>
                      <a:pt x="1970114" y="876761"/>
                    </a:cubicBezTo>
                    <a:cubicBezTo>
                      <a:pt x="1944417" y="892944"/>
                      <a:pt x="1939658" y="909128"/>
                      <a:pt x="1957741" y="934831"/>
                    </a:cubicBezTo>
                    <a:cubicBezTo>
                      <a:pt x="2010087" y="1008132"/>
                      <a:pt x="2010087" y="1061443"/>
                      <a:pt x="1957741" y="1136648"/>
                    </a:cubicBezTo>
                    <a:cubicBezTo>
                      <a:pt x="1941562" y="1160447"/>
                      <a:pt x="1944417" y="1176631"/>
                      <a:pt x="1968211" y="1192814"/>
                    </a:cubicBezTo>
                    <a:cubicBezTo>
                      <a:pt x="2046254" y="1245172"/>
                      <a:pt x="2065289" y="1288963"/>
                      <a:pt x="2046254" y="1379399"/>
                    </a:cubicBezTo>
                    <a:cubicBezTo>
                      <a:pt x="2040543" y="1407958"/>
                      <a:pt x="2049109" y="1423190"/>
                      <a:pt x="2079565" y="1428902"/>
                    </a:cubicBezTo>
                    <a:cubicBezTo>
                      <a:pt x="2166174" y="1444133"/>
                      <a:pt x="2207099" y="1485068"/>
                      <a:pt x="2221375" y="1569793"/>
                    </a:cubicBezTo>
                    <a:cubicBezTo>
                      <a:pt x="2227085" y="1603111"/>
                      <a:pt x="2244217" y="1610727"/>
                      <a:pt x="2273721" y="1604063"/>
                    </a:cubicBezTo>
                    <a:cubicBezTo>
                      <a:pt x="2356523" y="1585976"/>
                      <a:pt x="2410773" y="1608823"/>
                      <a:pt x="2455504" y="1679269"/>
                    </a:cubicBezTo>
                    <a:cubicBezTo>
                      <a:pt x="2474539" y="1708780"/>
                      <a:pt x="2487864" y="1711636"/>
                      <a:pt x="2515465" y="1692596"/>
                    </a:cubicBezTo>
                    <a:cubicBezTo>
                      <a:pt x="2584942" y="1643094"/>
                      <a:pt x="2643950" y="1643094"/>
                      <a:pt x="2714379" y="1693548"/>
                    </a:cubicBezTo>
                    <a:cubicBezTo>
                      <a:pt x="2739125" y="1710684"/>
                      <a:pt x="2756256" y="1708780"/>
                      <a:pt x="2773387" y="1682125"/>
                    </a:cubicBezTo>
                    <a:cubicBezTo>
                      <a:pt x="2820023" y="1607871"/>
                      <a:pt x="2871417" y="1586928"/>
                      <a:pt x="2957075" y="1604063"/>
                    </a:cubicBezTo>
                    <a:cubicBezTo>
                      <a:pt x="2991337" y="1610727"/>
                      <a:pt x="3002758" y="1603111"/>
                      <a:pt x="3008469" y="1568841"/>
                    </a:cubicBezTo>
                    <a:cubicBezTo>
                      <a:pt x="3021793" y="1489828"/>
                      <a:pt x="3065574" y="1444133"/>
                      <a:pt x="3143617" y="1429854"/>
                    </a:cubicBezTo>
                    <a:cubicBezTo>
                      <a:pt x="3185494" y="1422238"/>
                      <a:pt x="3191204" y="1413670"/>
                      <a:pt x="3180735" y="1372736"/>
                    </a:cubicBezTo>
                    <a:cubicBezTo>
                      <a:pt x="3163603" y="1300386"/>
                      <a:pt x="3190252" y="1237556"/>
                      <a:pt x="3253068" y="1198526"/>
                    </a:cubicBezTo>
                    <a:cubicBezTo>
                      <a:pt x="3290186" y="1174727"/>
                      <a:pt x="3292089" y="1167111"/>
                      <a:pt x="3265440" y="1129032"/>
                    </a:cubicBezTo>
                    <a:cubicBezTo>
                      <a:pt x="3223563" y="1070010"/>
                      <a:pt x="3223563" y="1001469"/>
                      <a:pt x="3265440" y="943399"/>
                    </a:cubicBezTo>
                    <a:cubicBezTo>
                      <a:pt x="3292089" y="906272"/>
                      <a:pt x="3290186" y="897704"/>
                      <a:pt x="3252116" y="873905"/>
                    </a:cubicBezTo>
                    <a:cubicBezTo>
                      <a:pt x="3189301" y="834875"/>
                      <a:pt x="3163603" y="771093"/>
                      <a:pt x="3180735" y="699695"/>
                    </a:cubicBezTo>
                    <a:cubicBezTo>
                      <a:pt x="3182638" y="691128"/>
                      <a:pt x="3184542" y="684464"/>
                      <a:pt x="3185494" y="678752"/>
                    </a:cubicBezTo>
                    <a:close/>
                    <a:moveTo>
                      <a:pt x="2612542" y="2524615"/>
                    </a:moveTo>
                    <a:cubicBezTo>
                      <a:pt x="2584942" y="2550318"/>
                      <a:pt x="2557341" y="2565550"/>
                      <a:pt x="2524030" y="2547462"/>
                    </a:cubicBezTo>
                    <a:cubicBezTo>
                      <a:pt x="2488816" y="2528423"/>
                      <a:pt x="2493574" y="2495104"/>
                      <a:pt x="2493574" y="2462737"/>
                    </a:cubicBezTo>
                    <a:cubicBezTo>
                      <a:pt x="2493574" y="2263776"/>
                      <a:pt x="2493574" y="2063863"/>
                      <a:pt x="2493574" y="1864902"/>
                    </a:cubicBezTo>
                    <a:cubicBezTo>
                      <a:pt x="2493574" y="1852527"/>
                      <a:pt x="2493574" y="1840151"/>
                      <a:pt x="2493574" y="1826824"/>
                    </a:cubicBezTo>
                    <a:cubicBezTo>
                      <a:pt x="2426952" y="1823016"/>
                      <a:pt x="2380317" y="1795409"/>
                      <a:pt x="2349861" y="1741147"/>
                    </a:cubicBezTo>
                    <a:cubicBezTo>
                      <a:pt x="2343199" y="1730675"/>
                      <a:pt x="2326067" y="1720203"/>
                      <a:pt x="2313694" y="1720203"/>
                    </a:cubicBezTo>
                    <a:cubicBezTo>
                      <a:pt x="2293708" y="1719251"/>
                      <a:pt x="2272769" y="1727819"/>
                      <a:pt x="2253734" y="1731627"/>
                    </a:cubicBezTo>
                    <a:cubicBezTo>
                      <a:pt x="2253734" y="2139068"/>
                      <a:pt x="2253734" y="2542702"/>
                      <a:pt x="2253734" y="2955856"/>
                    </a:cubicBezTo>
                    <a:cubicBezTo>
                      <a:pt x="2297515" y="2911113"/>
                      <a:pt x="2335584" y="2872083"/>
                      <a:pt x="2373654" y="2833052"/>
                    </a:cubicBezTo>
                    <a:cubicBezTo>
                      <a:pt x="2418386" y="2788310"/>
                      <a:pt x="2445987" y="2788310"/>
                      <a:pt x="2490719" y="2834004"/>
                    </a:cubicBezTo>
                    <a:cubicBezTo>
                      <a:pt x="2529741" y="2873035"/>
                      <a:pt x="2567811" y="2913017"/>
                      <a:pt x="2612542" y="2959664"/>
                    </a:cubicBezTo>
                    <a:cubicBezTo>
                      <a:pt x="2612542" y="2807349"/>
                      <a:pt x="2612542" y="2668362"/>
                      <a:pt x="2612542" y="2524615"/>
                    </a:cubicBezTo>
                    <a:close/>
                    <a:moveTo>
                      <a:pt x="2617301" y="1785889"/>
                    </a:moveTo>
                    <a:cubicBezTo>
                      <a:pt x="2617301" y="1965811"/>
                      <a:pt x="2617301" y="2152396"/>
                      <a:pt x="2617301" y="2349453"/>
                    </a:cubicBezTo>
                    <a:cubicBezTo>
                      <a:pt x="2660130" y="2304711"/>
                      <a:pt x="2695344" y="2267584"/>
                      <a:pt x="2731511" y="2230457"/>
                    </a:cubicBezTo>
                    <a:cubicBezTo>
                      <a:pt x="2784809" y="2176195"/>
                      <a:pt x="2807650" y="2176195"/>
                      <a:pt x="2860948" y="2229505"/>
                    </a:cubicBezTo>
                    <a:cubicBezTo>
                      <a:pt x="2898066" y="2266632"/>
                      <a:pt x="2935184" y="2303759"/>
                      <a:pt x="2976109" y="2346597"/>
                    </a:cubicBezTo>
                    <a:cubicBezTo>
                      <a:pt x="2976109" y="2135261"/>
                      <a:pt x="2976109" y="1932492"/>
                      <a:pt x="2976109" y="1728771"/>
                    </a:cubicBezTo>
                    <a:cubicBezTo>
                      <a:pt x="2966592" y="1727819"/>
                      <a:pt x="2957075" y="1727819"/>
                      <a:pt x="2950412" y="1724963"/>
                    </a:cubicBezTo>
                    <a:cubicBezTo>
                      <a:pt x="2910439" y="1709732"/>
                      <a:pt x="2886645" y="1721155"/>
                      <a:pt x="2864755" y="1760186"/>
                    </a:cubicBezTo>
                    <a:cubicBezTo>
                      <a:pt x="2839058" y="1804928"/>
                      <a:pt x="2793374" y="1829679"/>
                      <a:pt x="2741980" y="1823016"/>
                    </a:cubicBezTo>
                    <a:cubicBezTo>
                      <a:pt x="2700103" y="1818256"/>
                      <a:pt x="2660130" y="1799217"/>
                      <a:pt x="2617301" y="1785889"/>
                    </a:cubicBezTo>
                    <a:close/>
                  </a:path>
                </a:pathLst>
              </a:custGeom>
              <a:grpFill/>
              <a:ln w="9514" cap="flat">
                <a:noFill/>
                <a:prstDash val="solid"/>
                <a:miter/>
              </a:ln>
            </p:spPr>
            <p:txBody>
              <a:bodyPr rtlCol="0" anchor="ctr"/>
              <a:lstStyle/>
              <a:p>
                <a:endParaRPr lang="en-US"/>
              </a:p>
            </p:txBody>
          </p:sp>
          <p:sp>
            <p:nvSpPr>
              <p:cNvPr id="9" name="Freeform 7">
                <a:extLst>
                  <a:ext uri="{FF2B5EF4-FFF2-40B4-BE49-F238E27FC236}">
                    <a16:creationId xmlns:a16="http://schemas.microsoft.com/office/drawing/2014/main" id="{942A5CCA-7B99-286A-916D-0B103DBC4A4F}"/>
                  </a:ext>
                </a:extLst>
              </p:cNvPr>
              <p:cNvSpPr/>
              <p:nvPr/>
            </p:nvSpPr>
            <p:spPr>
              <a:xfrm>
                <a:off x="3958932" y="1816221"/>
                <a:ext cx="1519700" cy="1825688"/>
              </a:xfrm>
              <a:custGeom>
                <a:avLst/>
                <a:gdLst>
                  <a:gd name="connsiteX0" fmla="*/ 121585 w 1519700"/>
                  <a:gd name="connsiteY0" fmla="*/ 914987 h 1825688"/>
                  <a:gd name="connsiteX1" fmla="*/ 121585 w 1519700"/>
                  <a:gd name="connsiteY1" fmla="*/ 1499494 h 1825688"/>
                  <a:gd name="connsiteX2" fmla="*/ 326211 w 1519700"/>
                  <a:gd name="connsiteY2" fmla="*/ 1704167 h 1825688"/>
                  <a:gd name="connsiteX3" fmla="*/ 1419767 w 1519700"/>
                  <a:gd name="connsiteY3" fmla="*/ 1704167 h 1825688"/>
                  <a:gd name="connsiteX4" fmla="*/ 1448319 w 1519700"/>
                  <a:gd name="connsiteY4" fmla="*/ 1704167 h 1825688"/>
                  <a:gd name="connsiteX5" fmla="*/ 1519700 w 1519700"/>
                  <a:gd name="connsiteY5" fmla="*/ 1766045 h 1825688"/>
                  <a:gd name="connsiteX6" fmla="*/ 1450223 w 1519700"/>
                  <a:gd name="connsiteY6" fmla="*/ 1825067 h 1825688"/>
                  <a:gd name="connsiteX7" fmla="*/ 303369 w 1519700"/>
                  <a:gd name="connsiteY7" fmla="*/ 1824115 h 1825688"/>
                  <a:gd name="connsiteX8" fmla="*/ 714 w 1519700"/>
                  <a:gd name="connsiteY8" fmla="*/ 1516630 h 1825688"/>
                  <a:gd name="connsiteX9" fmla="*/ 714 w 1519700"/>
                  <a:gd name="connsiteY9" fmla="*/ 312392 h 1825688"/>
                  <a:gd name="connsiteX10" fmla="*/ 311935 w 1519700"/>
                  <a:gd name="connsiteY10" fmla="*/ 1099 h 1825688"/>
                  <a:gd name="connsiteX11" fmla="*/ 1384552 w 1519700"/>
                  <a:gd name="connsiteY11" fmla="*/ 1099 h 1825688"/>
                  <a:gd name="connsiteX12" fmla="*/ 1459740 w 1519700"/>
                  <a:gd name="connsiteY12" fmla="*/ 62977 h 1825688"/>
                  <a:gd name="connsiteX13" fmla="*/ 1382649 w 1519700"/>
                  <a:gd name="connsiteY13" fmla="*/ 122951 h 1825688"/>
                  <a:gd name="connsiteX14" fmla="*/ 324307 w 1519700"/>
                  <a:gd name="connsiteY14" fmla="*/ 122951 h 1825688"/>
                  <a:gd name="connsiteX15" fmla="*/ 179642 w 1519700"/>
                  <a:gd name="connsiteY15" fmla="*/ 172453 h 1825688"/>
                  <a:gd name="connsiteX16" fmla="*/ 120634 w 1519700"/>
                  <a:gd name="connsiteY16" fmla="*/ 320008 h 1825688"/>
                  <a:gd name="connsiteX17" fmla="*/ 121585 w 1519700"/>
                  <a:gd name="connsiteY17" fmla="*/ 914987 h 1825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19700" h="1825688">
                    <a:moveTo>
                      <a:pt x="121585" y="914987"/>
                    </a:moveTo>
                    <a:cubicBezTo>
                      <a:pt x="121585" y="1110140"/>
                      <a:pt x="121585" y="1304341"/>
                      <a:pt x="121585" y="1499494"/>
                    </a:cubicBezTo>
                    <a:cubicBezTo>
                      <a:pt x="121585" y="1631818"/>
                      <a:pt x="193918" y="1704167"/>
                      <a:pt x="326211" y="1704167"/>
                    </a:cubicBezTo>
                    <a:cubicBezTo>
                      <a:pt x="690730" y="1704167"/>
                      <a:pt x="1055248" y="1704167"/>
                      <a:pt x="1419767" y="1704167"/>
                    </a:cubicBezTo>
                    <a:cubicBezTo>
                      <a:pt x="1429284" y="1704167"/>
                      <a:pt x="1438802" y="1704167"/>
                      <a:pt x="1448319" y="1704167"/>
                    </a:cubicBezTo>
                    <a:cubicBezTo>
                      <a:pt x="1493051" y="1705119"/>
                      <a:pt x="1519700" y="1728918"/>
                      <a:pt x="1519700" y="1766045"/>
                    </a:cubicBezTo>
                    <a:cubicBezTo>
                      <a:pt x="1518749" y="1802220"/>
                      <a:pt x="1493051" y="1825067"/>
                      <a:pt x="1450223" y="1825067"/>
                    </a:cubicBezTo>
                    <a:cubicBezTo>
                      <a:pt x="1067621" y="1825067"/>
                      <a:pt x="685019" y="1826971"/>
                      <a:pt x="303369" y="1824115"/>
                    </a:cubicBezTo>
                    <a:cubicBezTo>
                      <a:pt x="129199" y="1823163"/>
                      <a:pt x="1666" y="1690840"/>
                      <a:pt x="714" y="1516630"/>
                    </a:cubicBezTo>
                    <a:cubicBezTo>
                      <a:pt x="-238" y="1114900"/>
                      <a:pt x="-238" y="713170"/>
                      <a:pt x="714" y="312392"/>
                    </a:cubicBezTo>
                    <a:cubicBezTo>
                      <a:pt x="714" y="133423"/>
                      <a:pt x="131103" y="2051"/>
                      <a:pt x="311935" y="1099"/>
                    </a:cubicBezTo>
                    <a:cubicBezTo>
                      <a:pt x="669791" y="-805"/>
                      <a:pt x="1026696" y="147"/>
                      <a:pt x="1384552" y="1099"/>
                    </a:cubicBezTo>
                    <a:cubicBezTo>
                      <a:pt x="1432140" y="1099"/>
                      <a:pt x="1460692" y="24898"/>
                      <a:pt x="1459740" y="62977"/>
                    </a:cubicBezTo>
                    <a:cubicBezTo>
                      <a:pt x="1459740" y="101056"/>
                      <a:pt x="1432140" y="122951"/>
                      <a:pt x="1382649" y="122951"/>
                    </a:cubicBezTo>
                    <a:cubicBezTo>
                      <a:pt x="1029551" y="122951"/>
                      <a:pt x="677405" y="122951"/>
                      <a:pt x="324307" y="122951"/>
                    </a:cubicBezTo>
                    <a:cubicBezTo>
                      <a:pt x="270058" y="122951"/>
                      <a:pt x="220567" y="134374"/>
                      <a:pt x="179642" y="172453"/>
                    </a:cubicBezTo>
                    <a:cubicBezTo>
                      <a:pt x="136813" y="212436"/>
                      <a:pt x="120634" y="262890"/>
                      <a:pt x="120634" y="320008"/>
                    </a:cubicBezTo>
                    <a:cubicBezTo>
                      <a:pt x="122537" y="518969"/>
                      <a:pt x="121585" y="716978"/>
                      <a:pt x="121585" y="914987"/>
                    </a:cubicBezTo>
                    <a:close/>
                  </a:path>
                </a:pathLst>
              </a:custGeom>
              <a:grpFill/>
              <a:ln w="9514" cap="flat">
                <a:noFill/>
                <a:prstDash val="solid"/>
                <a:miter/>
              </a:ln>
            </p:spPr>
            <p:txBody>
              <a:bodyPr rtlCol="0" anchor="ctr"/>
              <a:lstStyle/>
              <a:p>
                <a:endParaRPr lang="en-US" dirty="0"/>
              </a:p>
            </p:txBody>
          </p:sp>
          <p:sp>
            <p:nvSpPr>
              <p:cNvPr id="10" name="Freeform 8">
                <a:extLst>
                  <a:ext uri="{FF2B5EF4-FFF2-40B4-BE49-F238E27FC236}">
                    <a16:creationId xmlns:a16="http://schemas.microsoft.com/office/drawing/2014/main" id="{F0ABC6A8-2946-366B-4367-878D351AA601}"/>
                  </a:ext>
                </a:extLst>
              </p:cNvPr>
              <p:cNvSpPr/>
              <p:nvPr/>
            </p:nvSpPr>
            <p:spPr>
              <a:xfrm>
                <a:off x="4263501" y="3034109"/>
                <a:ext cx="1032395" cy="364577"/>
              </a:xfrm>
              <a:custGeom>
                <a:avLst/>
                <a:gdLst>
                  <a:gd name="connsiteX0" fmla="*/ 553668 w 1032395"/>
                  <a:gd name="connsiteY0" fmla="*/ 266375 h 364577"/>
                  <a:gd name="connsiteX1" fmla="*/ 280517 w 1032395"/>
                  <a:gd name="connsiteY1" fmla="*/ 214969 h 364577"/>
                  <a:gd name="connsiteX2" fmla="*/ 90168 w 1032395"/>
                  <a:gd name="connsiteY2" fmla="*/ 357763 h 364577"/>
                  <a:gd name="connsiteX3" fmla="*/ 9269 w 1032395"/>
                  <a:gd name="connsiteY3" fmla="*/ 335868 h 364577"/>
                  <a:gd name="connsiteX4" fmla="*/ 39725 w 1032395"/>
                  <a:gd name="connsiteY4" fmla="*/ 247335 h 364577"/>
                  <a:gd name="connsiteX5" fmla="*/ 126334 w 1032395"/>
                  <a:gd name="connsiteY5" fmla="*/ 199737 h 364577"/>
                  <a:gd name="connsiteX6" fmla="*/ 198666 w 1032395"/>
                  <a:gd name="connsiteY6" fmla="*/ 71222 h 364577"/>
                  <a:gd name="connsiteX7" fmla="*/ 250061 w 1032395"/>
                  <a:gd name="connsiteY7" fmla="*/ 776 h 364577"/>
                  <a:gd name="connsiteX8" fmla="*/ 320490 w 1032395"/>
                  <a:gd name="connsiteY8" fmla="*/ 52182 h 364577"/>
                  <a:gd name="connsiteX9" fmla="*/ 418520 w 1032395"/>
                  <a:gd name="connsiteY9" fmla="*/ 170226 h 364577"/>
                  <a:gd name="connsiteX10" fmla="*/ 473721 w 1032395"/>
                  <a:gd name="connsiteY10" fmla="*/ 147379 h 364577"/>
                  <a:gd name="connsiteX11" fmla="*/ 521308 w 1032395"/>
                  <a:gd name="connsiteY11" fmla="*/ 92165 h 364577"/>
                  <a:gd name="connsiteX12" fmla="*/ 588882 w 1032395"/>
                  <a:gd name="connsiteY12" fmla="*/ 125484 h 364577"/>
                  <a:gd name="connsiteX13" fmla="*/ 656456 w 1032395"/>
                  <a:gd name="connsiteY13" fmla="*/ 177842 h 364577"/>
                  <a:gd name="connsiteX14" fmla="*/ 963870 w 1032395"/>
                  <a:gd name="connsiteY14" fmla="*/ 228296 h 364577"/>
                  <a:gd name="connsiteX15" fmla="*/ 1032396 w 1032395"/>
                  <a:gd name="connsiteY15" fmla="*/ 289222 h 364577"/>
                  <a:gd name="connsiteX16" fmla="*/ 966726 w 1032395"/>
                  <a:gd name="connsiteY16" fmla="*/ 349196 h 364577"/>
                  <a:gd name="connsiteX17" fmla="*/ 553668 w 1032395"/>
                  <a:gd name="connsiteY17" fmla="*/ 266375 h 36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2395" h="364577">
                    <a:moveTo>
                      <a:pt x="553668" y="266375"/>
                    </a:moveTo>
                    <a:cubicBezTo>
                      <a:pt x="462300" y="330157"/>
                      <a:pt x="396630" y="317781"/>
                      <a:pt x="280517" y="214969"/>
                    </a:cubicBezTo>
                    <a:cubicBezTo>
                      <a:pt x="232929" y="283510"/>
                      <a:pt x="167259" y="328252"/>
                      <a:pt x="90168" y="357763"/>
                    </a:cubicBezTo>
                    <a:cubicBezTo>
                      <a:pt x="54001" y="372043"/>
                      <a:pt x="25449" y="363475"/>
                      <a:pt x="9269" y="335868"/>
                    </a:cubicBezTo>
                    <a:cubicBezTo>
                      <a:pt x="-10718" y="303501"/>
                      <a:pt x="2607" y="266375"/>
                      <a:pt x="39725" y="247335"/>
                    </a:cubicBezTo>
                    <a:cubicBezTo>
                      <a:pt x="69229" y="232104"/>
                      <a:pt x="98733" y="216872"/>
                      <a:pt x="126334" y="199737"/>
                    </a:cubicBezTo>
                    <a:cubicBezTo>
                      <a:pt x="172969" y="170226"/>
                      <a:pt x="194860" y="125484"/>
                      <a:pt x="198666" y="71222"/>
                    </a:cubicBezTo>
                    <a:cubicBezTo>
                      <a:pt x="201522" y="27431"/>
                      <a:pt x="217701" y="6488"/>
                      <a:pt x="250061" y="776"/>
                    </a:cubicBezTo>
                    <a:cubicBezTo>
                      <a:pt x="280517" y="-3984"/>
                      <a:pt x="304310" y="13152"/>
                      <a:pt x="320490" y="52182"/>
                    </a:cubicBezTo>
                    <a:cubicBezTo>
                      <a:pt x="341428" y="101685"/>
                      <a:pt x="372836" y="141667"/>
                      <a:pt x="418520" y="170226"/>
                    </a:cubicBezTo>
                    <a:cubicBezTo>
                      <a:pt x="452783" y="192121"/>
                      <a:pt x="467059" y="186410"/>
                      <a:pt x="473721" y="147379"/>
                    </a:cubicBezTo>
                    <a:cubicBezTo>
                      <a:pt x="478480" y="118820"/>
                      <a:pt x="491804" y="97876"/>
                      <a:pt x="521308" y="92165"/>
                    </a:cubicBezTo>
                    <a:cubicBezTo>
                      <a:pt x="551764" y="85501"/>
                      <a:pt x="576510" y="96925"/>
                      <a:pt x="588882" y="125484"/>
                    </a:cubicBezTo>
                    <a:cubicBezTo>
                      <a:pt x="602207" y="155946"/>
                      <a:pt x="626952" y="170226"/>
                      <a:pt x="656456" y="177842"/>
                    </a:cubicBezTo>
                    <a:cubicBezTo>
                      <a:pt x="757341" y="204497"/>
                      <a:pt x="858226" y="230200"/>
                      <a:pt x="963870" y="228296"/>
                    </a:cubicBezTo>
                    <a:cubicBezTo>
                      <a:pt x="1004795" y="227344"/>
                      <a:pt x="1032396" y="253999"/>
                      <a:pt x="1032396" y="289222"/>
                    </a:cubicBezTo>
                    <a:cubicBezTo>
                      <a:pt x="1032396" y="323493"/>
                      <a:pt x="1004795" y="347292"/>
                      <a:pt x="966726" y="349196"/>
                    </a:cubicBezTo>
                    <a:cubicBezTo>
                      <a:pt x="849661" y="353956"/>
                      <a:pt x="656456" y="315877"/>
                      <a:pt x="553668" y="266375"/>
                    </a:cubicBezTo>
                    <a:close/>
                  </a:path>
                </a:pathLst>
              </a:custGeom>
              <a:grpFill/>
              <a:ln w="9514" cap="flat">
                <a:noFill/>
                <a:prstDash val="solid"/>
                <a:miter/>
              </a:ln>
            </p:spPr>
            <p:txBody>
              <a:bodyPr rtlCol="0" anchor="ctr"/>
              <a:lstStyle/>
              <a:p>
                <a:endParaRPr lang="en-US"/>
              </a:p>
            </p:txBody>
          </p:sp>
          <p:sp>
            <p:nvSpPr>
              <p:cNvPr id="11" name="Freeform 9">
                <a:extLst>
                  <a:ext uri="{FF2B5EF4-FFF2-40B4-BE49-F238E27FC236}">
                    <a16:creationId xmlns:a16="http://schemas.microsoft.com/office/drawing/2014/main" id="{3E2E3C45-A213-D42C-FD4F-E8D86305F6D4}"/>
                  </a:ext>
                </a:extLst>
              </p:cNvPr>
              <p:cNvSpPr/>
              <p:nvPr/>
            </p:nvSpPr>
            <p:spPr>
              <a:xfrm>
                <a:off x="4265055" y="2670044"/>
                <a:ext cx="971860" cy="122089"/>
              </a:xfrm>
              <a:custGeom>
                <a:avLst/>
                <a:gdLst>
                  <a:gd name="connsiteX0" fmla="*/ 484540 w 971860"/>
                  <a:gd name="connsiteY0" fmla="*/ 122090 h 122089"/>
                  <a:gd name="connsiteX1" fmla="*/ 79096 w 971860"/>
                  <a:gd name="connsiteY1" fmla="*/ 122090 h 122089"/>
                  <a:gd name="connsiteX2" fmla="*/ 34364 w 971860"/>
                  <a:gd name="connsiteY2" fmla="*/ 114474 h 122089"/>
                  <a:gd name="connsiteX3" fmla="*/ 1053 w 971860"/>
                  <a:gd name="connsiteY3" fmla="*/ 50692 h 122089"/>
                  <a:gd name="connsiteX4" fmla="*/ 54351 w 971860"/>
                  <a:gd name="connsiteY4" fmla="*/ 1190 h 122089"/>
                  <a:gd name="connsiteX5" fmla="*/ 140008 w 971860"/>
                  <a:gd name="connsiteY5" fmla="*/ 238 h 122089"/>
                  <a:gd name="connsiteX6" fmla="*/ 880466 w 971860"/>
                  <a:gd name="connsiteY6" fmla="*/ 238 h 122089"/>
                  <a:gd name="connsiteX7" fmla="*/ 909018 w 971860"/>
                  <a:gd name="connsiteY7" fmla="*/ 238 h 122089"/>
                  <a:gd name="connsiteX8" fmla="*/ 971834 w 971860"/>
                  <a:gd name="connsiteY8" fmla="*/ 58308 h 122089"/>
                  <a:gd name="connsiteX9" fmla="*/ 909018 w 971860"/>
                  <a:gd name="connsiteY9" fmla="*/ 121138 h 122089"/>
                  <a:gd name="connsiteX10" fmla="*/ 706297 w 971860"/>
                  <a:gd name="connsiteY10" fmla="*/ 121138 h 122089"/>
                  <a:gd name="connsiteX11" fmla="*/ 484540 w 971860"/>
                  <a:gd name="connsiteY11" fmla="*/ 122090 h 1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1860" h="122089">
                    <a:moveTo>
                      <a:pt x="484540" y="122090"/>
                    </a:moveTo>
                    <a:cubicBezTo>
                      <a:pt x="349392" y="122090"/>
                      <a:pt x="214244" y="122090"/>
                      <a:pt x="79096" y="122090"/>
                    </a:cubicBezTo>
                    <a:cubicBezTo>
                      <a:pt x="63868" y="122090"/>
                      <a:pt x="47688" y="121138"/>
                      <a:pt x="34364" y="114474"/>
                    </a:cubicBezTo>
                    <a:cubicBezTo>
                      <a:pt x="7715" y="103050"/>
                      <a:pt x="-3706" y="79251"/>
                      <a:pt x="1053" y="50692"/>
                    </a:cubicBezTo>
                    <a:cubicBezTo>
                      <a:pt x="5811" y="22133"/>
                      <a:pt x="24846" y="4046"/>
                      <a:pt x="54351" y="1190"/>
                    </a:cubicBezTo>
                    <a:cubicBezTo>
                      <a:pt x="82903" y="-714"/>
                      <a:pt x="111455" y="238"/>
                      <a:pt x="140008" y="238"/>
                    </a:cubicBezTo>
                    <a:cubicBezTo>
                      <a:pt x="386510" y="238"/>
                      <a:pt x="633012" y="238"/>
                      <a:pt x="880466" y="238"/>
                    </a:cubicBezTo>
                    <a:cubicBezTo>
                      <a:pt x="889983" y="238"/>
                      <a:pt x="899501" y="238"/>
                      <a:pt x="909018" y="238"/>
                    </a:cubicBezTo>
                    <a:cubicBezTo>
                      <a:pt x="947088" y="2142"/>
                      <a:pt x="970882" y="24037"/>
                      <a:pt x="971834" y="58308"/>
                    </a:cubicBezTo>
                    <a:cubicBezTo>
                      <a:pt x="972785" y="94483"/>
                      <a:pt x="948040" y="120186"/>
                      <a:pt x="909018" y="121138"/>
                    </a:cubicBezTo>
                    <a:cubicBezTo>
                      <a:pt x="841445" y="122090"/>
                      <a:pt x="773871" y="121138"/>
                      <a:pt x="706297" y="121138"/>
                    </a:cubicBezTo>
                    <a:cubicBezTo>
                      <a:pt x="631109" y="122090"/>
                      <a:pt x="557824" y="122090"/>
                      <a:pt x="484540" y="122090"/>
                    </a:cubicBezTo>
                    <a:close/>
                  </a:path>
                </a:pathLst>
              </a:custGeom>
              <a:grpFill/>
              <a:ln w="9514" cap="flat">
                <a:noFill/>
                <a:prstDash val="solid"/>
                <a:miter/>
              </a:ln>
            </p:spPr>
            <p:txBody>
              <a:bodyPr rtlCol="0" anchor="ctr"/>
              <a:lstStyle/>
              <a:p>
                <a:endParaRPr lang="en-US"/>
              </a:p>
            </p:txBody>
          </p:sp>
          <p:sp>
            <p:nvSpPr>
              <p:cNvPr id="12" name="Freeform 10">
                <a:extLst>
                  <a:ext uri="{FF2B5EF4-FFF2-40B4-BE49-F238E27FC236}">
                    <a16:creationId xmlns:a16="http://schemas.microsoft.com/office/drawing/2014/main" id="{90F97FD9-1C36-7D76-9A65-7C00FE3AD058}"/>
                  </a:ext>
                </a:extLst>
              </p:cNvPr>
              <p:cNvSpPr/>
              <p:nvPr/>
            </p:nvSpPr>
            <p:spPr>
              <a:xfrm>
                <a:off x="4264094" y="2427108"/>
                <a:ext cx="971432" cy="122274"/>
              </a:xfrm>
              <a:custGeom>
                <a:avLst/>
                <a:gdLst>
                  <a:gd name="connsiteX0" fmla="*/ 485501 w 971432"/>
                  <a:gd name="connsiteY0" fmla="*/ 423 h 122274"/>
                  <a:gd name="connsiteX1" fmla="*/ 901414 w 971432"/>
                  <a:gd name="connsiteY1" fmla="*/ 423 h 122274"/>
                  <a:gd name="connsiteX2" fmla="*/ 968988 w 971432"/>
                  <a:gd name="connsiteY2" fmla="*/ 45166 h 122274"/>
                  <a:gd name="connsiteX3" fmla="*/ 925207 w 971432"/>
                  <a:gd name="connsiteY3" fmla="*/ 119419 h 122274"/>
                  <a:gd name="connsiteX4" fmla="*/ 889993 w 971432"/>
                  <a:gd name="connsiteY4" fmla="*/ 122275 h 122274"/>
                  <a:gd name="connsiteX5" fmla="*/ 81961 w 971432"/>
                  <a:gd name="connsiteY5" fmla="*/ 122275 h 122274"/>
                  <a:gd name="connsiteX6" fmla="*/ 57215 w 971432"/>
                  <a:gd name="connsiteY6" fmla="*/ 121323 h 122274"/>
                  <a:gd name="connsiteX7" fmla="*/ 110 w 971432"/>
                  <a:gd name="connsiteY7" fmla="*/ 56589 h 122274"/>
                  <a:gd name="connsiteX8" fmla="*/ 61974 w 971432"/>
                  <a:gd name="connsiteY8" fmla="*/ 423 h 122274"/>
                  <a:gd name="connsiteX9" fmla="*/ 378905 w 971432"/>
                  <a:gd name="connsiteY9" fmla="*/ 423 h 122274"/>
                  <a:gd name="connsiteX10" fmla="*/ 485501 w 971432"/>
                  <a:gd name="connsiteY10" fmla="*/ 423 h 12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1432" h="122274">
                    <a:moveTo>
                      <a:pt x="485501" y="423"/>
                    </a:moveTo>
                    <a:cubicBezTo>
                      <a:pt x="624456" y="423"/>
                      <a:pt x="763411" y="423"/>
                      <a:pt x="901414" y="423"/>
                    </a:cubicBezTo>
                    <a:cubicBezTo>
                      <a:pt x="934725" y="423"/>
                      <a:pt x="959470" y="11847"/>
                      <a:pt x="968988" y="45166"/>
                    </a:cubicBezTo>
                    <a:cubicBezTo>
                      <a:pt x="978505" y="78484"/>
                      <a:pt x="959470" y="110851"/>
                      <a:pt x="925207" y="119419"/>
                    </a:cubicBezTo>
                    <a:cubicBezTo>
                      <a:pt x="913787" y="122275"/>
                      <a:pt x="901414" y="122275"/>
                      <a:pt x="889993" y="122275"/>
                    </a:cubicBezTo>
                    <a:cubicBezTo>
                      <a:pt x="620649" y="122275"/>
                      <a:pt x="351305" y="122275"/>
                      <a:pt x="81961" y="122275"/>
                    </a:cubicBezTo>
                    <a:cubicBezTo>
                      <a:pt x="73395" y="122275"/>
                      <a:pt x="64829" y="122275"/>
                      <a:pt x="57215" y="121323"/>
                    </a:cubicBezTo>
                    <a:cubicBezTo>
                      <a:pt x="21049" y="116563"/>
                      <a:pt x="-1793" y="90860"/>
                      <a:pt x="110" y="56589"/>
                    </a:cubicBezTo>
                    <a:cubicBezTo>
                      <a:pt x="2014" y="24222"/>
                      <a:pt x="25808" y="1375"/>
                      <a:pt x="61974" y="423"/>
                    </a:cubicBezTo>
                    <a:cubicBezTo>
                      <a:pt x="167618" y="-529"/>
                      <a:pt x="273262" y="423"/>
                      <a:pt x="378905" y="423"/>
                    </a:cubicBezTo>
                    <a:cubicBezTo>
                      <a:pt x="414120" y="423"/>
                      <a:pt x="450286" y="423"/>
                      <a:pt x="485501" y="423"/>
                    </a:cubicBezTo>
                    <a:close/>
                  </a:path>
                </a:pathLst>
              </a:custGeom>
              <a:grpFill/>
              <a:ln w="9514"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B5342B09-2E44-A0F8-8174-13BD4B8D9BCD}"/>
                  </a:ext>
                </a:extLst>
              </p:cNvPr>
              <p:cNvSpPr/>
              <p:nvPr/>
            </p:nvSpPr>
            <p:spPr>
              <a:xfrm>
                <a:off x="4266005" y="2183827"/>
                <a:ext cx="970857" cy="121851"/>
              </a:xfrm>
              <a:custGeom>
                <a:avLst/>
                <a:gdLst>
                  <a:gd name="connsiteX0" fmla="*/ 486445 w 970857"/>
                  <a:gd name="connsiteY0" fmla="*/ 0 h 121851"/>
                  <a:gd name="connsiteX1" fmla="*/ 895695 w 970857"/>
                  <a:gd name="connsiteY1" fmla="*/ 0 h 121851"/>
                  <a:gd name="connsiteX2" fmla="*/ 967076 w 970857"/>
                  <a:gd name="connsiteY2" fmla="*/ 40935 h 121851"/>
                  <a:gd name="connsiteX3" fmla="*/ 925200 w 970857"/>
                  <a:gd name="connsiteY3" fmla="*/ 118044 h 121851"/>
                  <a:gd name="connsiteX4" fmla="*/ 883323 w 970857"/>
                  <a:gd name="connsiteY4" fmla="*/ 121852 h 121851"/>
                  <a:gd name="connsiteX5" fmla="*/ 86711 w 970857"/>
                  <a:gd name="connsiteY5" fmla="*/ 121852 h 121851"/>
                  <a:gd name="connsiteX6" fmla="*/ 61966 w 970857"/>
                  <a:gd name="connsiteY6" fmla="*/ 121852 h 121851"/>
                  <a:gd name="connsiteX7" fmla="*/ 103 w 970857"/>
                  <a:gd name="connsiteY7" fmla="*/ 58070 h 121851"/>
                  <a:gd name="connsiteX8" fmla="*/ 64821 w 970857"/>
                  <a:gd name="connsiteY8" fmla="*/ 952 h 121851"/>
                  <a:gd name="connsiteX9" fmla="*/ 292289 w 970857"/>
                  <a:gd name="connsiteY9" fmla="*/ 952 h 121851"/>
                  <a:gd name="connsiteX10" fmla="*/ 486445 w 970857"/>
                  <a:gd name="connsiteY10" fmla="*/ 0 h 1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0857" h="121851">
                    <a:moveTo>
                      <a:pt x="486445" y="0"/>
                    </a:moveTo>
                    <a:cubicBezTo>
                      <a:pt x="622544" y="0"/>
                      <a:pt x="759596" y="0"/>
                      <a:pt x="895695" y="0"/>
                    </a:cubicBezTo>
                    <a:cubicBezTo>
                      <a:pt x="928055" y="0"/>
                      <a:pt x="954704" y="7616"/>
                      <a:pt x="967076" y="40935"/>
                    </a:cubicBezTo>
                    <a:cubicBezTo>
                      <a:pt x="979449" y="75205"/>
                      <a:pt x="960414" y="109476"/>
                      <a:pt x="925200" y="118044"/>
                    </a:cubicBezTo>
                    <a:cubicBezTo>
                      <a:pt x="911875" y="121852"/>
                      <a:pt x="896647" y="121852"/>
                      <a:pt x="883323" y="121852"/>
                    </a:cubicBezTo>
                    <a:cubicBezTo>
                      <a:pt x="617786" y="121852"/>
                      <a:pt x="352249" y="121852"/>
                      <a:pt x="86711" y="121852"/>
                    </a:cubicBezTo>
                    <a:cubicBezTo>
                      <a:pt x="78146" y="121852"/>
                      <a:pt x="70532" y="121852"/>
                      <a:pt x="61966" y="121852"/>
                    </a:cubicBezTo>
                    <a:cubicBezTo>
                      <a:pt x="22945" y="118044"/>
                      <a:pt x="-1801" y="92341"/>
                      <a:pt x="103" y="58070"/>
                    </a:cubicBezTo>
                    <a:cubicBezTo>
                      <a:pt x="2006" y="23799"/>
                      <a:pt x="25800" y="1904"/>
                      <a:pt x="64821" y="952"/>
                    </a:cubicBezTo>
                    <a:cubicBezTo>
                      <a:pt x="140961" y="0"/>
                      <a:pt x="216149" y="952"/>
                      <a:pt x="292289" y="952"/>
                    </a:cubicBezTo>
                    <a:cubicBezTo>
                      <a:pt x="356055" y="0"/>
                      <a:pt x="420774" y="0"/>
                      <a:pt x="486445" y="0"/>
                    </a:cubicBezTo>
                    <a:close/>
                  </a:path>
                </a:pathLst>
              </a:custGeom>
              <a:grpFill/>
              <a:ln w="9514" cap="flat">
                <a:noFill/>
                <a:prstDash val="solid"/>
                <a:miter/>
              </a:ln>
            </p:spPr>
            <p:txBody>
              <a:bodyPr rtlCol="0" anchor="ctr"/>
              <a:lstStyle/>
              <a:p>
                <a:endParaRPr lang="en-US"/>
              </a:p>
            </p:txBody>
          </p:sp>
          <p:sp>
            <p:nvSpPr>
              <p:cNvPr id="14" name="Freeform 12">
                <a:extLst>
                  <a:ext uri="{FF2B5EF4-FFF2-40B4-BE49-F238E27FC236}">
                    <a16:creationId xmlns:a16="http://schemas.microsoft.com/office/drawing/2014/main" id="{C066F1D6-2F51-DF4C-C715-12A684EE87E3}"/>
                  </a:ext>
                </a:extLst>
              </p:cNvPr>
              <p:cNvSpPr/>
              <p:nvPr/>
            </p:nvSpPr>
            <p:spPr>
              <a:xfrm>
                <a:off x="5724179" y="1879195"/>
                <a:ext cx="970796" cy="972915"/>
              </a:xfrm>
              <a:custGeom>
                <a:avLst/>
                <a:gdLst>
                  <a:gd name="connsiteX0" fmla="*/ 484442 w 970796"/>
                  <a:gd name="connsiteY0" fmla="*/ 972913 h 972915"/>
                  <a:gd name="connsiteX1" fmla="*/ 3 w 970796"/>
                  <a:gd name="connsiteY1" fmla="*/ 484554 h 972915"/>
                  <a:gd name="connsiteX2" fmla="*/ 488249 w 970796"/>
                  <a:gd name="connsiteY2" fmla="*/ 3 h 972915"/>
                  <a:gd name="connsiteX3" fmla="*/ 970784 w 970796"/>
                  <a:gd name="connsiteY3" fmla="*/ 490266 h 972915"/>
                  <a:gd name="connsiteX4" fmla="*/ 484442 w 970796"/>
                  <a:gd name="connsiteY4" fmla="*/ 972913 h 972915"/>
                  <a:gd name="connsiteX5" fmla="*/ 485394 w 970796"/>
                  <a:gd name="connsiteY5" fmla="*/ 851061 h 972915"/>
                  <a:gd name="connsiteX6" fmla="*/ 849912 w 970796"/>
                  <a:gd name="connsiteY6" fmla="*/ 487410 h 972915"/>
                  <a:gd name="connsiteX7" fmla="*/ 485394 w 970796"/>
                  <a:gd name="connsiteY7" fmla="*/ 122807 h 972915"/>
                  <a:gd name="connsiteX8" fmla="*/ 120875 w 970796"/>
                  <a:gd name="connsiteY8" fmla="*/ 487410 h 972915"/>
                  <a:gd name="connsiteX9" fmla="*/ 485394 w 970796"/>
                  <a:gd name="connsiteY9" fmla="*/ 851061 h 9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796" h="972915">
                    <a:moveTo>
                      <a:pt x="484442" y="972913"/>
                    </a:moveTo>
                    <a:cubicBezTo>
                      <a:pt x="215098" y="971961"/>
                      <a:pt x="-949" y="753961"/>
                      <a:pt x="3" y="484554"/>
                    </a:cubicBezTo>
                    <a:cubicBezTo>
                      <a:pt x="955" y="215148"/>
                      <a:pt x="218905" y="-949"/>
                      <a:pt x="488249" y="3"/>
                    </a:cubicBezTo>
                    <a:cubicBezTo>
                      <a:pt x="757593" y="955"/>
                      <a:pt x="972687" y="219907"/>
                      <a:pt x="970784" y="490266"/>
                    </a:cubicBezTo>
                    <a:cubicBezTo>
                      <a:pt x="969832" y="757768"/>
                      <a:pt x="751882" y="973865"/>
                      <a:pt x="484442" y="972913"/>
                    </a:cubicBezTo>
                    <a:close/>
                    <a:moveTo>
                      <a:pt x="485394" y="851061"/>
                    </a:moveTo>
                    <a:cubicBezTo>
                      <a:pt x="687163" y="851061"/>
                      <a:pt x="849912" y="689227"/>
                      <a:pt x="849912" y="487410"/>
                    </a:cubicBezTo>
                    <a:cubicBezTo>
                      <a:pt x="849912" y="285593"/>
                      <a:pt x="687163" y="122807"/>
                      <a:pt x="485394" y="122807"/>
                    </a:cubicBezTo>
                    <a:cubicBezTo>
                      <a:pt x="284575" y="122807"/>
                      <a:pt x="120875" y="285593"/>
                      <a:pt x="120875" y="487410"/>
                    </a:cubicBezTo>
                    <a:cubicBezTo>
                      <a:pt x="120875" y="689227"/>
                      <a:pt x="282671" y="851061"/>
                      <a:pt x="485394" y="851061"/>
                    </a:cubicBezTo>
                    <a:close/>
                  </a:path>
                </a:pathLst>
              </a:custGeom>
              <a:grpFill/>
              <a:ln w="9514" cap="flat">
                <a:noFill/>
                <a:prstDash val="solid"/>
                <a:miter/>
              </a:ln>
            </p:spPr>
            <p:txBody>
              <a:bodyPr rtlCol="0" anchor="ctr"/>
              <a:lstStyle/>
              <a:p>
                <a:endParaRPr lang="en-US"/>
              </a:p>
            </p:txBody>
          </p:sp>
        </p:grpSp>
      </p:grpSp>
      <p:sp>
        <p:nvSpPr>
          <p:cNvPr id="16" name="TextBox 15">
            <a:extLst>
              <a:ext uri="{FF2B5EF4-FFF2-40B4-BE49-F238E27FC236}">
                <a16:creationId xmlns:a16="http://schemas.microsoft.com/office/drawing/2014/main" id="{586A6093-0ECC-BD9A-1179-335888D713B9}"/>
              </a:ext>
            </a:extLst>
          </p:cNvPr>
          <p:cNvSpPr txBox="1"/>
          <p:nvPr/>
        </p:nvSpPr>
        <p:spPr>
          <a:xfrm>
            <a:off x="4322425" y="4428372"/>
            <a:ext cx="6096000" cy="1384995"/>
          </a:xfrm>
          <a:prstGeom prst="rect">
            <a:avLst/>
          </a:prstGeom>
          <a:noFill/>
        </p:spPr>
        <p:txBody>
          <a:bodyPr wrap="square">
            <a:spAutoFit/>
          </a:bodyPr>
          <a:lstStyle/>
          <a:p>
            <a:pPr marL="0" indent="0">
              <a:lnSpc>
                <a:spcPct val="100000"/>
              </a:lnSpc>
            </a:pPr>
            <a:r>
              <a:rPr lang="en-US" sz="3600" b="1" kern="0" dirty="0">
                <a:solidFill>
                  <a:srgbClr val="09465E"/>
                </a:solidFill>
                <a:highlight>
                  <a:srgbClr val="F1983D"/>
                </a:highlight>
                <a:cs typeface="Times New Roman" panose="02020603050405020304" pitchFamily="18" charset="0"/>
              </a:rPr>
              <a:t>HARJOITUS: </a:t>
            </a:r>
          </a:p>
          <a:p>
            <a:pPr marL="0" indent="0">
              <a:lnSpc>
                <a:spcPct val="100000"/>
              </a:lnSpc>
            </a:pPr>
            <a:r>
              <a:rPr lang="en-US" sz="2400" b="1" kern="0" dirty="0">
                <a:solidFill>
                  <a:srgbClr val="2094D2"/>
                </a:solidFill>
                <a:cs typeface="Times New Roman" panose="02020603050405020304" pitchFamily="18" charset="0"/>
              </a:rPr>
              <a:t>Etsi esimerkkejä onnistuneista </a:t>
            </a:r>
            <a:r>
              <a:rPr lang="en-US" sz="2400" b="1" kern="0" dirty="0" err="1">
                <a:solidFill>
                  <a:srgbClr val="2094D2"/>
                </a:solidFill>
                <a:cs typeface="Times New Roman" panose="02020603050405020304" pitchFamily="18" charset="0"/>
              </a:rPr>
              <a:t>käyttäytymisen muutosohjelmista </a:t>
            </a:r>
            <a:r>
              <a:rPr lang="en-US" sz="2400" b="1" kern="0" dirty="0">
                <a:solidFill>
                  <a:srgbClr val="2094D2"/>
                </a:solidFill>
                <a:cs typeface="Times New Roman" panose="02020603050405020304" pitchFamily="18" charset="0"/>
              </a:rPr>
              <a:t>alueeltasi.</a:t>
            </a:r>
            <a:endParaRPr lang="fi-FI" sz="2400" b="1" kern="0" dirty="0">
              <a:solidFill>
                <a:srgbClr val="2094D2"/>
              </a:solidFill>
              <a:cs typeface="Times New Roman" panose="02020603050405020304" pitchFamily="18" charset="0"/>
            </a:endParaRPr>
          </a:p>
        </p:txBody>
      </p:sp>
      <p:grpSp>
        <p:nvGrpSpPr>
          <p:cNvPr id="17" name="Google Shape;518;p39">
            <a:extLst>
              <a:ext uri="{FF2B5EF4-FFF2-40B4-BE49-F238E27FC236}">
                <a16:creationId xmlns:a16="http://schemas.microsoft.com/office/drawing/2014/main" id="{B7C9F10D-218A-A2AB-EF45-1E613121DECB}"/>
              </a:ext>
            </a:extLst>
          </p:cNvPr>
          <p:cNvGrpSpPr/>
          <p:nvPr/>
        </p:nvGrpSpPr>
        <p:grpSpPr>
          <a:xfrm>
            <a:off x="1847850" y="4340961"/>
            <a:ext cx="1495425" cy="1484324"/>
            <a:chOff x="1923675" y="1633650"/>
            <a:chExt cx="436000" cy="435975"/>
          </a:xfrm>
          <a:solidFill>
            <a:srgbClr val="09465E"/>
          </a:solidFill>
        </p:grpSpPr>
        <p:sp>
          <p:nvSpPr>
            <p:cNvPr id="18" name="Google Shape;519;p39">
              <a:extLst>
                <a:ext uri="{FF2B5EF4-FFF2-40B4-BE49-F238E27FC236}">
                  <a16:creationId xmlns:a16="http://schemas.microsoft.com/office/drawing/2014/main" id="{E15001D7-174D-F847-3DDE-0B8FE335BBB1}"/>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0;p39">
              <a:extLst>
                <a:ext uri="{FF2B5EF4-FFF2-40B4-BE49-F238E27FC236}">
                  <a16:creationId xmlns:a16="http://schemas.microsoft.com/office/drawing/2014/main" id="{6262F6F2-29C8-2A6B-579F-F82B25AA3E79}"/>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1;p39">
              <a:extLst>
                <a:ext uri="{FF2B5EF4-FFF2-40B4-BE49-F238E27FC236}">
                  <a16:creationId xmlns:a16="http://schemas.microsoft.com/office/drawing/2014/main" id="{A4054B20-FFE2-D301-A5EE-F212ADAB4CA8}"/>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2;p39">
              <a:extLst>
                <a:ext uri="{FF2B5EF4-FFF2-40B4-BE49-F238E27FC236}">
                  <a16:creationId xmlns:a16="http://schemas.microsoft.com/office/drawing/2014/main" id="{22F7BC44-CFFC-0E47-BACF-A909B15EBE3A}"/>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3;p39">
              <a:extLst>
                <a:ext uri="{FF2B5EF4-FFF2-40B4-BE49-F238E27FC236}">
                  <a16:creationId xmlns:a16="http://schemas.microsoft.com/office/drawing/2014/main" id="{4952A139-16AA-F6E7-D81A-4AC92A37247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4;p39">
              <a:extLst>
                <a:ext uri="{FF2B5EF4-FFF2-40B4-BE49-F238E27FC236}">
                  <a16:creationId xmlns:a16="http://schemas.microsoft.com/office/drawing/2014/main" id="{9B99D555-1302-EE6D-2614-06202CC16452}"/>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 name="Graphic 4">
            <a:extLst>
              <a:ext uri="{FF2B5EF4-FFF2-40B4-BE49-F238E27FC236}">
                <a16:creationId xmlns:a16="http://schemas.microsoft.com/office/drawing/2014/main" id="{96D602B8-CEDE-2434-12EE-C1881B99C0A7}"/>
              </a:ext>
            </a:extLst>
          </p:cNvPr>
          <p:cNvGrpSpPr/>
          <p:nvPr/>
        </p:nvGrpSpPr>
        <p:grpSpPr>
          <a:xfrm rot="3307841">
            <a:off x="885981" y="4095163"/>
            <a:ext cx="388032" cy="596029"/>
            <a:chOff x="9129274" y="2719113"/>
            <a:chExt cx="717139" cy="1386497"/>
          </a:xfrm>
          <a:solidFill>
            <a:srgbClr val="09465E"/>
          </a:solidFill>
        </p:grpSpPr>
        <p:grpSp>
          <p:nvGrpSpPr>
            <p:cNvPr id="15" name="Graphic 4">
              <a:extLst>
                <a:ext uri="{FF2B5EF4-FFF2-40B4-BE49-F238E27FC236}">
                  <a16:creationId xmlns:a16="http://schemas.microsoft.com/office/drawing/2014/main" id="{8F69DC53-077F-EC0F-AA66-5E014252BB6D}"/>
                </a:ext>
              </a:extLst>
            </p:cNvPr>
            <p:cNvGrpSpPr/>
            <p:nvPr/>
          </p:nvGrpSpPr>
          <p:grpSpPr>
            <a:xfrm>
              <a:off x="9159507" y="2719113"/>
              <a:ext cx="446280" cy="440141"/>
              <a:chOff x="9159507" y="2719113"/>
              <a:chExt cx="446280" cy="440141"/>
            </a:xfrm>
            <a:grpFill/>
          </p:grpSpPr>
          <p:sp>
            <p:nvSpPr>
              <p:cNvPr id="32" name="Freeform 57">
                <a:extLst>
                  <a:ext uri="{FF2B5EF4-FFF2-40B4-BE49-F238E27FC236}">
                    <a16:creationId xmlns:a16="http://schemas.microsoft.com/office/drawing/2014/main" id="{B07D2D37-F2B9-D98E-A2CD-16A65892E3C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3" name="Freeform 58">
                <a:extLst>
                  <a:ext uri="{FF2B5EF4-FFF2-40B4-BE49-F238E27FC236}">
                    <a16:creationId xmlns:a16="http://schemas.microsoft.com/office/drawing/2014/main" id="{275EEFFA-EBC3-C361-CA91-984DDADB96C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4" name="Graphic 4">
              <a:extLst>
                <a:ext uri="{FF2B5EF4-FFF2-40B4-BE49-F238E27FC236}">
                  <a16:creationId xmlns:a16="http://schemas.microsoft.com/office/drawing/2014/main" id="{D477AB08-3DD2-91DB-9540-E7A8D672ACE5}"/>
                </a:ext>
              </a:extLst>
            </p:cNvPr>
            <p:cNvGrpSpPr/>
            <p:nvPr/>
          </p:nvGrpSpPr>
          <p:grpSpPr>
            <a:xfrm>
              <a:off x="9129274" y="2893887"/>
              <a:ext cx="717139" cy="1211724"/>
              <a:chOff x="9129274" y="2893887"/>
              <a:chExt cx="717139" cy="1211724"/>
            </a:xfrm>
            <a:grpFill/>
          </p:grpSpPr>
          <p:sp>
            <p:nvSpPr>
              <p:cNvPr id="25" name="Freeform 50">
                <a:extLst>
                  <a:ext uri="{FF2B5EF4-FFF2-40B4-BE49-F238E27FC236}">
                    <a16:creationId xmlns:a16="http://schemas.microsoft.com/office/drawing/2014/main" id="{ABF10A86-31CC-57F2-9729-6D47BE286BC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6" name="Freeform 51">
                <a:extLst>
                  <a:ext uri="{FF2B5EF4-FFF2-40B4-BE49-F238E27FC236}">
                    <a16:creationId xmlns:a16="http://schemas.microsoft.com/office/drawing/2014/main" id="{3799C39F-35BF-0564-B52B-7F78A63BF6C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7" name="Freeform 52">
                <a:extLst>
                  <a:ext uri="{FF2B5EF4-FFF2-40B4-BE49-F238E27FC236}">
                    <a16:creationId xmlns:a16="http://schemas.microsoft.com/office/drawing/2014/main" id="{7C169F91-77DA-003C-02D7-DE74C87B0BB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8" name="Freeform 53">
                <a:extLst>
                  <a:ext uri="{FF2B5EF4-FFF2-40B4-BE49-F238E27FC236}">
                    <a16:creationId xmlns:a16="http://schemas.microsoft.com/office/drawing/2014/main" id="{85E3CE14-1EB9-0C80-9C56-979E4E2C2238}"/>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9" name="Freeform 54">
                <a:extLst>
                  <a:ext uri="{FF2B5EF4-FFF2-40B4-BE49-F238E27FC236}">
                    <a16:creationId xmlns:a16="http://schemas.microsoft.com/office/drawing/2014/main" id="{AB7F2B49-F78A-C0B5-C301-710BAC0079E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0" name="Freeform 55">
                <a:extLst>
                  <a:ext uri="{FF2B5EF4-FFF2-40B4-BE49-F238E27FC236}">
                    <a16:creationId xmlns:a16="http://schemas.microsoft.com/office/drawing/2014/main" id="{2E6468EE-4FA9-0C01-ABEA-C44551970565}"/>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1" name="Freeform 56">
                <a:extLst>
                  <a:ext uri="{FF2B5EF4-FFF2-40B4-BE49-F238E27FC236}">
                    <a16:creationId xmlns:a16="http://schemas.microsoft.com/office/drawing/2014/main" id="{D9EF0399-9372-5F29-D622-140E91A9BAC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34" name="Graphic 4">
            <a:extLst>
              <a:ext uri="{FF2B5EF4-FFF2-40B4-BE49-F238E27FC236}">
                <a16:creationId xmlns:a16="http://schemas.microsoft.com/office/drawing/2014/main" id="{5C31B1E8-6196-E7A9-9B50-71A98F1359F2}"/>
              </a:ext>
            </a:extLst>
          </p:cNvPr>
          <p:cNvGrpSpPr/>
          <p:nvPr/>
        </p:nvGrpSpPr>
        <p:grpSpPr>
          <a:xfrm rot="9189280">
            <a:off x="610004" y="1149530"/>
            <a:ext cx="388032" cy="596029"/>
            <a:chOff x="9129274" y="2719113"/>
            <a:chExt cx="717139" cy="1386497"/>
          </a:xfrm>
          <a:solidFill>
            <a:srgbClr val="09465E"/>
          </a:solidFill>
        </p:grpSpPr>
        <p:grpSp>
          <p:nvGrpSpPr>
            <p:cNvPr id="35" name="Graphic 4">
              <a:extLst>
                <a:ext uri="{FF2B5EF4-FFF2-40B4-BE49-F238E27FC236}">
                  <a16:creationId xmlns:a16="http://schemas.microsoft.com/office/drawing/2014/main" id="{300A7BD7-70AD-B9B1-1979-0CA0B1BEADA2}"/>
                </a:ext>
              </a:extLst>
            </p:cNvPr>
            <p:cNvGrpSpPr/>
            <p:nvPr/>
          </p:nvGrpSpPr>
          <p:grpSpPr>
            <a:xfrm>
              <a:off x="9159507" y="2719113"/>
              <a:ext cx="446280" cy="440141"/>
              <a:chOff x="9159507" y="2719113"/>
              <a:chExt cx="446280" cy="440141"/>
            </a:xfrm>
            <a:grpFill/>
          </p:grpSpPr>
          <p:sp>
            <p:nvSpPr>
              <p:cNvPr id="44" name="Freeform 57">
                <a:extLst>
                  <a:ext uri="{FF2B5EF4-FFF2-40B4-BE49-F238E27FC236}">
                    <a16:creationId xmlns:a16="http://schemas.microsoft.com/office/drawing/2014/main" id="{326D3E5A-3629-9B99-0CEE-F9C2ADB8ED3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45" name="Freeform 58">
                <a:extLst>
                  <a:ext uri="{FF2B5EF4-FFF2-40B4-BE49-F238E27FC236}">
                    <a16:creationId xmlns:a16="http://schemas.microsoft.com/office/drawing/2014/main" id="{8ED476E2-1CA0-26F2-4A8E-974F02C29AD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59CA1CE3-B7BC-6271-D380-4BC5A447C098}"/>
                </a:ext>
              </a:extLst>
            </p:cNvPr>
            <p:cNvGrpSpPr/>
            <p:nvPr/>
          </p:nvGrpSpPr>
          <p:grpSpPr>
            <a:xfrm>
              <a:off x="9129274" y="2893887"/>
              <a:ext cx="717139" cy="1211724"/>
              <a:chOff x="9129274" y="2893887"/>
              <a:chExt cx="717139" cy="1211724"/>
            </a:xfrm>
            <a:grpFill/>
          </p:grpSpPr>
          <p:sp>
            <p:nvSpPr>
              <p:cNvPr id="37" name="Freeform 50">
                <a:extLst>
                  <a:ext uri="{FF2B5EF4-FFF2-40B4-BE49-F238E27FC236}">
                    <a16:creationId xmlns:a16="http://schemas.microsoft.com/office/drawing/2014/main" id="{6E8B8E5C-4F78-5D84-2234-9514555EABB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38" name="Freeform 51">
                <a:extLst>
                  <a:ext uri="{FF2B5EF4-FFF2-40B4-BE49-F238E27FC236}">
                    <a16:creationId xmlns:a16="http://schemas.microsoft.com/office/drawing/2014/main" id="{906D9582-9311-47A0-437C-E45A30BC7CB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39" name="Freeform 52">
                <a:extLst>
                  <a:ext uri="{FF2B5EF4-FFF2-40B4-BE49-F238E27FC236}">
                    <a16:creationId xmlns:a16="http://schemas.microsoft.com/office/drawing/2014/main" id="{AD1A5EB4-0708-1E78-4BA7-D0EDED1D3E0B}"/>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40" name="Freeform 53">
                <a:extLst>
                  <a:ext uri="{FF2B5EF4-FFF2-40B4-BE49-F238E27FC236}">
                    <a16:creationId xmlns:a16="http://schemas.microsoft.com/office/drawing/2014/main" id="{77BECC29-DC3A-AD82-BA66-B13E02166DF3}"/>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41" name="Freeform 54">
                <a:extLst>
                  <a:ext uri="{FF2B5EF4-FFF2-40B4-BE49-F238E27FC236}">
                    <a16:creationId xmlns:a16="http://schemas.microsoft.com/office/drawing/2014/main" id="{DC9DA19B-BF9E-8BCD-D98F-869D4A5A8F7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42" name="Freeform 55">
                <a:extLst>
                  <a:ext uri="{FF2B5EF4-FFF2-40B4-BE49-F238E27FC236}">
                    <a16:creationId xmlns:a16="http://schemas.microsoft.com/office/drawing/2014/main" id="{970465D0-F67C-C913-4720-3B18D80D04B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3" name="Freeform 56">
                <a:extLst>
                  <a:ext uri="{FF2B5EF4-FFF2-40B4-BE49-F238E27FC236}">
                    <a16:creationId xmlns:a16="http://schemas.microsoft.com/office/drawing/2014/main" id="{162875C6-D8C4-BCEC-05AD-A3F2E3B98501}"/>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643837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144A3-6067-2C00-435F-E7605F294EA3}"/>
            </a:ext>
          </a:extLst>
        </p:cNvPr>
        <p:cNvGrpSpPr/>
        <p:nvPr/>
      </p:nvGrpSpPr>
      <p:grpSpPr>
        <a:xfrm>
          <a:off x="0" y="0"/>
          <a:ext cx="0" cy="0"/>
          <a:chOff x="0" y="0"/>
          <a:chExt cx="0" cy="0"/>
        </a:xfrm>
      </p:grpSpPr>
      <p:pic>
        <p:nvPicPr>
          <p:cNvPr id="3074" name="Picture 2">
            <a:extLst>
              <a:ext uri="{FF2B5EF4-FFF2-40B4-BE49-F238E27FC236}">
                <a16:creationId xmlns:a16="http://schemas.microsoft.com/office/drawing/2014/main" id="{07E976D7-D1B8-D4CA-162D-E36517D413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97" y="439689"/>
            <a:ext cx="6308650" cy="4731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D389D633-694D-BFB2-527C-2D7BEB6A29F3}"/>
              </a:ext>
            </a:extLst>
          </p:cNvPr>
          <p:cNvSpPr>
            <a:spLocks noGrp="1"/>
          </p:cNvSpPr>
          <p:nvPr>
            <p:ph type="body" sz="quarter" idx="17"/>
          </p:nvPr>
        </p:nvSpPr>
        <p:spPr>
          <a:xfrm>
            <a:off x="6731421" y="439689"/>
            <a:ext cx="2066906" cy="582221"/>
          </a:xfrm>
        </p:spPr>
        <p:txBody>
          <a:bodyPr/>
          <a:lstStyle/>
          <a:p>
            <a:r>
              <a:rPr lang="en-US" dirty="0"/>
              <a:t>04</a:t>
            </a:r>
          </a:p>
        </p:txBody>
      </p:sp>
      <p:sp>
        <p:nvSpPr>
          <p:cNvPr id="14" name="Rectangle 13">
            <a:extLst>
              <a:ext uri="{FF2B5EF4-FFF2-40B4-BE49-F238E27FC236}">
                <a16:creationId xmlns:a16="http://schemas.microsoft.com/office/drawing/2014/main" id="{BAF37F09-909F-ACA2-DB86-3C425230144B}"/>
              </a:ext>
            </a:extLst>
          </p:cNvPr>
          <p:cNvSpPr/>
          <p:nvPr/>
        </p:nvSpPr>
        <p:spPr>
          <a:xfrm>
            <a:off x="5071731" y="3429000"/>
            <a:ext cx="554691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D44B60B5-F326-DB18-FF90-234C530F805E}"/>
              </a:ext>
            </a:extLst>
          </p:cNvPr>
          <p:cNvSpPr txBox="1"/>
          <p:nvPr/>
        </p:nvSpPr>
        <p:spPr>
          <a:xfrm>
            <a:off x="5134541" y="3429000"/>
            <a:ext cx="3193759" cy="646331"/>
          </a:xfrm>
          <a:prstGeom prst="rect">
            <a:avLst/>
          </a:prstGeom>
          <a:noFill/>
        </p:spPr>
        <p:txBody>
          <a:bodyPr wrap="none" rtlCol="0">
            <a:spAutoFit/>
          </a:bodyPr>
          <a:lstStyle/>
          <a:p>
            <a:r>
              <a:rPr lang="en-IE" sz="3600" b="1" spc="324" dirty="0">
                <a:solidFill>
                  <a:srgbClr val="60BA47"/>
                </a:solidFill>
                <a:latin typeface="Calibri" panose="020F0502020204030204" pitchFamily="34" charset="0"/>
                <a:cs typeface="Calibri" panose="020F0502020204030204" pitchFamily="34" charset="0"/>
              </a:rPr>
              <a:t>Menetelmät ja</a:t>
            </a:r>
          </a:p>
        </p:txBody>
      </p:sp>
      <p:sp>
        <p:nvSpPr>
          <p:cNvPr id="3" name="Rectangle 13">
            <a:extLst>
              <a:ext uri="{FF2B5EF4-FFF2-40B4-BE49-F238E27FC236}">
                <a16:creationId xmlns:a16="http://schemas.microsoft.com/office/drawing/2014/main" id="{C95E142A-4A95-728E-1052-6A494E780C1F}"/>
              </a:ext>
            </a:extLst>
          </p:cNvPr>
          <p:cNvSpPr/>
          <p:nvPr/>
        </p:nvSpPr>
        <p:spPr>
          <a:xfrm>
            <a:off x="5071730" y="4231178"/>
            <a:ext cx="554691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3600" b="1" spc="324" dirty="0">
                <a:solidFill>
                  <a:srgbClr val="60BA47"/>
                </a:solidFill>
                <a:latin typeface="Calibri" panose="020F0502020204030204" pitchFamily="34" charset="0"/>
                <a:cs typeface="Calibri" panose="020F0502020204030204" pitchFamily="34" charset="0"/>
              </a:rPr>
              <a:t>Oppimisen vaiheet</a:t>
            </a:r>
            <a:endParaRPr lang="en-US" sz="3600" dirty="0">
              <a:latin typeface="Montserrat" panose="00000500000000000000" pitchFamily="50" charset="0"/>
            </a:endParaRPr>
          </a:p>
        </p:txBody>
      </p:sp>
    </p:spTree>
    <p:extLst>
      <p:ext uri="{BB962C8B-B14F-4D97-AF65-F5344CB8AC3E}">
        <p14:creationId xmlns:p14="http://schemas.microsoft.com/office/powerpoint/2010/main" val="1023917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BBEF5-E10E-7C08-95EF-6528B6C385A9}"/>
            </a:ext>
          </a:extLst>
        </p:cNvPr>
        <p:cNvGrpSpPr/>
        <p:nvPr/>
      </p:nvGrpSpPr>
      <p:grpSpPr>
        <a:xfrm>
          <a:off x="0" y="0"/>
          <a:ext cx="0" cy="0"/>
          <a:chOff x="0" y="0"/>
          <a:chExt cx="0" cy="0"/>
        </a:xfrm>
      </p:grpSpPr>
      <p:sp>
        <p:nvSpPr>
          <p:cNvPr id="8" name="Freeform 177">
            <a:extLst>
              <a:ext uri="{FF2B5EF4-FFF2-40B4-BE49-F238E27FC236}">
                <a16:creationId xmlns:a16="http://schemas.microsoft.com/office/drawing/2014/main" id="{977A56E5-2911-6708-0EA6-EB6943B92736}"/>
              </a:ext>
            </a:extLst>
          </p:cNvPr>
          <p:cNvSpPr>
            <a:spLocks noChangeArrowheads="1"/>
          </p:cNvSpPr>
          <p:nvPr/>
        </p:nvSpPr>
        <p:spPr bwMode="auto">
          <a:xfrm>
            <a:off x="4084860" y="3573804"/>
            <a:ext cx="3288973" cy="129545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9465E"/>
          </a:solidFill>
          <a:ln>
            <a:noFill/>
          </a:ln>
          <a:effectLst/>
        </p:spPr>
        <p:txBody>
          <a:bodyPr wrap="none" anchor="ctr"/>
          <a:lstStyle/>
          <a:p>
            <a:endParaRPr lang="en-US" sz="900" dirty="0"/>
          </a:p>
        </p:txBody>
      </p:sp>
      <p:sp>
        <p:nvSpPr>
          <p:cNvPr id="4" name="Text Placeholder 3">
            <a:extLst>
              <a:ext uri="{FF2B5EF4-FFF2-40B4-BE49-F238E27FC236}">
                <a16:creationId xmlns:a16="http://schemas.microsoft.com/office/drawing/2014/main" id="{6C415E78-9A6A-5170-AA2B-FE006B584AE4}"/>
              </a:ext>
            </a:extLst>
          </p:cNvPr>
          <p:cNvSpPr>
            <a:spLocks noGrp="1"/>
          </p:cNvSpPr>
          <p:nvPr>
            <p:ph type="body" sz="quarter" idx="16"/>
          </p:nvPr>
        </p:nvSpPr>
        <p:spPr>
          <a:xfrm>
            <a:off x="617777" y="420701"/>
            <a:ext cx="10052954" cy="395850"/>
          </a:xfrm>
          <a:prstGeom prst="rect">
            <a:avLst/>
          </a:prstGeom>
        </p:spPr>
        <p:txBody>
          <a:bodyPr/>
          <a:lstStyle/>
          <a:p>
            <a:r>
              <a:rPr lang="en-IE" dirty="0">
                <a:cs typeface="Calibri"/>
              </a:rPr>
              <a:t>Oppimisen menetelmät ja vaiheet</a:t>
            </a:r>
            <a:endParaRPr lang="en-IE" b="1" dirty="0"/>
          </a:p>
        </p:txBody>
      </p:sp>
      <p:sp>
        <p:nvSpPr>
          <p:cNvPr id="3" name="Text Placeholder 2">
            <a:extLst>
              <a:ext uri="{FF2B5EF4-FFF2-40B4-BE49-F238E27FC236}">
                <a16:creationId xmlns:a16="http://schemas.microsoft.com/office/drawing/2014/main" id="{1D5AF5FE-E65C-B8EB-300F-0CAFD4EFEB3D}"/>
              </a:ext>
            </a:extLst>
          </p:cNvPr>
          <p:cNvSpPr>
            <a:spLocks noGrp="1"/>
          </p:cNvSpPr>
          <p:nvPr>
            <p:ph type="body" sz="quarter" idx="19"/>
          </p:nvPr>
        </p:nvSpPr>
        <p:spPr>
          <a:xfrm>
            <a:off x="679938" y="1201479"/>
            <a:ext cx="10546905" cy="5050464"/>
          </a:xfrm>
          <a:prstGeom prst="rect">
            <a:avLst/>
          </a:prstGeom>
        </p:spPr>
        <p:txBody>
          <a:bodyPr/>
          <a:lstStyle/>
          <a:p>
            <a:pPr marL="0" indent="0" fontAlgn="base">
              <a:lnSpc>
                <a:spcPct val="100000"/>
              </a:lnSpc>
            </a:pPr>
            <a:r>
              <a:rPr lang="en-US" kern="100" dirty="0">
                <a:cs typeface="Times New Roman" panose="02020603050405020304" pitchFamily="18" charset="0"/>
              </a:rPr>
              <a:t>Nämä oppimisen vaiheet tai vaiheet kulkevat tyypillisesti syklin läpi, joka alkaa siitä, että oppilas saa konkreettisen kokemuksen, ja päättyy siihen, että hän kokeilee aktiivisesti saamaansa tietoa.</a:t>
            </a:r>
          </a:p>
          <a:p>
            <a:pPr marL="0" indent="0" algn="l" fontAlgn="base">
              <a:lnSpc>
                <a:spcPct val="100000"/>
              </a:lnSpc>
            </a:pPr>
            <a:endParaRPr lang="en-US" sz="1400" b="0" i="0" dirty="0">
              <a:solidFill>
                <a:srgbClr val="333132"/>
              </a:solidFill>
              <a:effectLst/>
              <a:latin typeface="IBM Plex Sans" panose="020B0503050203000203" pitchFamily="34" charset="0"/>
            </a:endParaRPr>
          </a:p>
        </p:txBody>
      </p:sp>
      <p:sp>
        <p:nvSpPr>
          <p:cNvPr id="5" name="CuadroTexto 598">
            <a:extLst>
              <a:ext uri="{FF2B5EF4-FFF2-40B4-BE49-F238E27FC236}">
                <a16:creationId xmlns:a16="http://schemas.microsoft.com/office/drawing/2014/main" id="{17261313-6B2F-8A59-1E79-894ED1B4E6E8}"/>
              </a:ext>
            </a:extLst>
          </p:cNvPr>
          <p:cNvSpPr txBox="1"/>
          <p:nvPr/>
        </p:nvSpPr>
        <p:spPr>
          <a:xfrm>
            <a:off x="4401310" y="3952895"/>
            <a:ext cx="2798548" cy="430887"/>
          </a:xfrm>
          <a:prstGeom prst="rect">
            <a:avLst/>
          </a:prstGeom>
          <a:noFill/>
        </p:spPr>
        <p:txBody>
          <a:bodyPr wrap="square" rtlCol="0">
            <a:spAutoFit/>
          </a:bodyPr>
          <a:lstStyle/>
          <a:p>
            <a:r>
              <a:rPr lang="en-US" sz="2200" b="1" dirty="0">
                <a:solidFill>
                  <a:schemeClr val="bg1"/>
                </a:solidFill>
                <a:latin typeface="Calibri" panose="020F0502020204030204" pitchFamily="34" charset="0"/>
                <a:ea typeface="Lato" charset="0"/>
                <a:cs typeface="Calibri" panose="020F0502020204030204" pitchFamily="34" charset="0"/>
              </a:rPr>
              <a:t>Kolbin oppimismalli</a:t>
            </a:r>
          </a:p>
        </p:txBody>
      </p:sp>
      <p:sp>
        <p:nvSpPr>
          <p:cNvPr id="9" name="Freeform 176">
            <a:extLst>
              <a:ext uri="{FF2B5EF4-FFF2-40B4-BE49-F238E27FC236}">
                <a16:creationId xmlns:a16="http://schemas.microsoft.com/office/drawing/2014/main" id="{D1AF9589-23F1-C207-EB36-F0464156AACE}"/>
              </a:ext>
            </a:extLst>
          </p:cNvPr>
          <p:cNvSpPr>
            <a:spLocks noChangeArrowheads="1"/>
          </p:cNvSpPr>
          <p:nvPr/>
        </p:nvSpPr>
        <p:spPr bwMode="auto">
          <a:xfrm>
            <a:off x="4043694" y="2530869"/>
            <a:ext cx="3201120" cy="65800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dirty="0"/>
          </a:p>
        </p:txBody>
      </p:sp>
      <p:sp>
        <p:nvSpPr>
          <p:cNvPr id="10" name="Freeform 176">
            <a:extLst>
              <a:ext uri="{FF2B5EF4-FFF2-40B4-BE49-F238E27FC236}">
                <a16:creationId xmlns:a16="http://schemas.microsoft.com/office/drawing/2014/main" id="{B331D12F-0166-5625-E033-F93AC84CE72C}"/>
              </a:ext>
            </a:extLst>
          </p:cNvPr>
          <p:cNvSpPr>
            <a:spLocks noChangeArrowheads="1"/>
          </p:cNvSpPr>
          <p:nvPr/>
        </p:nvSpPr>
        <p:spPr bwMode="auto">
          <a:xfrm>
            <a:off x="4150489" y="5494775"/>
            <a:ext cx="3300190" cy="658007"/>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60BA47"/>
          </a:solidFill>
          <a:ln>
            <a:noFill/>
          </a:ln>
          <a:effectLst/>
        </p:spPr>
        <p:txBody>
          <a:bodyPr wrap="none" anchor="ctr"/>
          <a:lstStyle/>
          <a:p>
            <a:endParaRPr lang="en-US" sz="900" dirty="0"/>
          </a:p>
        </p:txBody>
      </p:sp>
      <p:sp>
        <p:nvSpPr>
          <p:cNvPr id="11" name="Rectángulo 602">
            <a:extLst>
              <a:ext uri="{FF2B5EF4-FFF2-40B4-BE49-F238E27FC236}">
                <a16:creationId xmlns:a16="http://schemas.microsoft.com/office/drawing/2014/main" id="{721DF485-C091-90C6-0D45-54602176187D}"/>
              </a:ext>
            </a:extLst>
          </p:cNvPr>
          <p:cNvSpPr/>
          <p:nvPr/>
        </p:nvSpPr>
        <p:spPr>
          <a:xfrm>
            <a:off x="4227755" y="2584801"/>
            <a:ext cx="2718979" cy="400110"/>
          </a:xfrm>
          <a:prstGeom prst="rect">
            <a:avLst/>
          </a:prstGeom>
        </p:spPr>
        <p:txBody>
          <a:bodyPr wrap="square">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Konkreettinen kokemus</a:t>
            </a:r>
          </a:p>
        </p:txBody>
      </p:sp>
      <p:sp>
        <p:nvSpPr>
          <p:cNvPr id="12" name="Rectángulo 602">
            <a:extLst>
              <a:ext uri="{FF2B5EF4-FFF2-40B4-BE49-F238E27FC236}">
                <a16:creationId xmlns:a16="http://schemas.microsoft.com/office/drawing/2014/main" id="{F8879C20-41C5-216D-1942-6F7901CC477C}"/>
              </a:ext>
            </a:extLst>
          </p:cNvPr>
          <p:cNvSpPr/>
          <p:nvPr/>
        </p:nvSpPr>
        <p:spPr>
          <a:xfrm>
            <a:off x="4287984" y="5481635"/>
            <a:ext cx="3025199" cy="400110"/>
          </a:xfrm>
          <a:prstGeom prst="rect">
            <a:avLst/>
          </a:prstGeom>
        </p:spPr>
        <p:txBody>
          <a:bodyPr wrap="square">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Abstrakti käsitteellistäminen</a:t>
            </a:r>
          </a:p>
        </p:txBody>
      </p:sp>
      <p:sp>
        <p:nvSpPr>
          <p:cNvPr id="13" name="Freeform 179">
            <a:extLst>
              <a:ext uri="{FF2B5EF4-FFF2-40B4-BE49-F238E27FC236}">
                <a16:creationId xmlns:a16="http://schemas.microsoft.com/office/drawing/2014/main" id="{6E886F0E-368C-9B68-500B-E9A050123D46}"/>
              </a:ext>
            </a:extLst>
          </p:cNvPr>
          <p:cNvSpPr>
            <a:spLocks noChangeArrowheads="1"/>
          </p:cNvSpPr>
          <p:nvPr/>
        </p:nvSpPr>
        <p:spPr bwMode="auto">
          <a:xfrm>
            <a:off x="744691" y="3725775"/>
            <a:ext cx="3201119" cy="658007"/>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US" sz="900" dirty="0"/>
          </a:p>
        </p:txBody>
      </p:sp>
      <p:sp>
        <p:nvSpPr>
          <p:cNvPr id="14" name="Freeform 179">
            <a:extLst>
              <a:ext uri="{FF2B5EF4-FFF2-40B4-BE49-F238E27FC236}">
                <a16:creationId xmlns:a16="http://schemas.microsoft.com/office/drawing/2014/main" id="{C88DE4AC-302F-D3A6-2512-0CD2D0C086C8}"/>
              </a:ext>
            </a:extLst>
          </p:cNvPr>
          <p:cNvSpPr>
            <a:spLocks noChangeArrowheads="1"/>
          </p:cNvSpPr>
          <p:nvPr/>
        </p:nvSpPr>
        <p:spPr bwMode="auto">
          <a:xfrm>
            <a:off x="7723669" y="3787370"/>
            <a:ext cx="3296898" cy="620365"/>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solidFill>
            <a:srgbClr val="2094D2"/>
          </a:solidFill>
          <a:ln>
            <a:noFill/>
          </a:ln>
          <a:effectLst/>
        </p:spPr>
        <p:txBody>
          <a:bodyPr wrap="none" anchor="ctr"/>
          <a:lstStyle/>
          <a:p>
            <a:endParaRPr lang="en-US" sz="900" dirty="0"/>
          </a:p>
        </p:txBody>
      </p:sp>
      <p:sp>
        <p:nvSpPr>
          <p:cNvPr id="15" name="Rectángulo 602">
            <a:extLst>
              <a:ext uri="{FF2B5EF4-FFF2-40B4-BE49-F238E27FC236}">
                <a16:creationId xmlns:a16="http://schemas.microsoft.com/office/drawing/2014/main" id="{A530C0B6-CCFA-38EA-6C62-CFF75C01AFA4}"/>
              </a:ext>
            </a:extLst>
          </p:cNvPr>
          <p:cNvSpPr/>
          <p:nvPr/>
        </p:nvSpPr>
        <p:spPr>
          <a:xfrm>
            <a:off x="965156" y="3854723"/>
            <a:ext cx="2760188" cy="400110"/>
          </a:xfrm>
          <a:prstGeom prst="rect">
            <a:avLst/>
          </a:prstGeom>
        </p:spPr>
        <p:txBody>
          <a:bodyPr wrap="square">
            <a:spAutoFit/>
          </a:bodyPr>
          <a:lstStyle/>
          <a:p>
            <a:r>
              <a:rPr lang="en-US" sz="2000" b="1" dirty="0">
                <a:solidFill>
                  <a:schemeClr val="bg1"/>
                </a:solidFill>
                <a:latin typeface="Calibri" panose="020F0502020204030204" pitchFamily="34" charset="0"/>
                <a:ea typeface="Lato" charset="0"/>
                <a:cs typeface="Calibri" panose="020F0502020204030204" pitchFamily="34" charset="0"/>
              </a:rPr>
              <a:t>Aktiivinen kokeilu</a:t>
            </a:r>
          </a:p>
        </p:txBody>
      </p:sp>
      <p:sp>
        <p:nvSpPr>
          <p:cNvPr id="16" name="Rectángulo 602">
            <a:extLst>
              <a:ext uri="{FF2B5EF4-FFF2-40B4-BE49-F238E27FC236}">
                <a16:creationId xmlns:a16="http://schemas.microsoft.com/office/drawing/2014/main" id="{FCA8E2E4-1C22-8BAD-2D71-B68B2C9BA9AA}"/>
              </a:ext>
            </a:extLst>
          </p:cNvPr>
          <p:cNvSpPr/>
          <p:nvPr/>
        </p:nvSpPr>
        <p:spPr>
          <a:xfrm>
            <a:off x="7901713" y="3887757"/>
            <a:ext cx="3118854" cy="400110"/>
          </a:xfrm>
          <a:prstGeom prst="rect">
            <a:avLst/>
          </a:prstGeom>
        </p:spPr>
        <p:txBody>
          <a:bodyPr wrap="square">
            <a:spAutoFit/>
          </a:bodyPr>
          <a:lstStyle/>
          <a:p>
            <a:r>
              <a:rPr lang="en-US" sz="2000" b="1" dirty="0">
                <a:solidFill>
                  <a:schemeClr val="bg1"/>
                </a:solidFill>
                <a:latin typeface="Calibri" panose="020F0502020204030204" pitchFamily="34" charset="0"/>
                <a:ea typeface="Lato" charset="0"/>
                <a:cs typeface="Calibri" panose="020F0502020204030204" pitchFamily="34" charset="0"/>
              </a:rPr>
              <a:t>Reflektiivinen havainnointi</a:t>
            </a:r>
          </a:p>
        </p:txBody>
      </p:sp>
      <p:sp>
        <p:nvSpPr>
          <p:cNvPr id="17" name="Nuoli: Oikea 16">
            <a:extLst>
              <a:ext uri="{FF2B5EF4-FFF2-40B4-BE49-F238E27FC236}">
                <a16:creationId xmlns:a16="http://schemas.microsoft.com/office/drawing/2014/main" id="{BDA0A78C-BB44-AB22-A80F-990C27E9861C}"/>
              </a:ext>
            </a:extLst>
          </p:cNvPr>
          <p:cNvSpPr/>
          <p:nvPr/>
        </p:nvSpPr>
        <p:spPr>
          <a:xfrm rot="2560217">
            <a:off x="7576850" y="2994847"/>
            <a:ext cx="564279" cy="2412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Nuoli: Oikea 17">
            <a:extLst>
              <a:ext uri="{FF2B5EF4-FFF2-40B4-BE49-F238E27FC236}">
                <a16:creationId xmlns:a16="http://schemas.microsoft.com/office/drawing/2014/main" id="{AC2FC799-3175-3714-4FDF-38A31006C04C}"/>
              </a:ext>
            </a:extLst>
          </p:cNvPr>
          <p:cNvSpPr/>
          <p:nvPr/>
        </p:nvSpPr>
        <p:spPr>
          <a:xfrm rot="7833253">
            <a:off x="7543241" y="5013138"/>
            <a:ext cx="588887" cy="31347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Nuoli: Oikea 18">
            <a:extLst>
              <a:ext uri="{FF2B5EF4-FFF2-40B4-BE49-F238E27FC236}">
                <a16:creationId xmlns:a16="http://schemas.microsoft.com/office/drawing/2014/main" id="{52E12283-E941-5300-00EE-0EEB2140E704}"/>
              </a:ext>
            </a:extLst>
          </p:cNvPr>
          <p:cNvSpPr/>
          <p:nvPr/>
        </p:nvSpPr>
        <p:spPr>
          <a:xfrm rot="13960932">
            <a:off x="3245272" y="5022869"/>
            <a:ext cx="531875" cy="29401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0" name="Nuoli: Oikea 19">
            <a:extLst>
              <a:ext uri="{FF2B5EF4-FFF2-40B4-BE49-F238E27FC236}">
                <a16:creationId xmlns:a16="http://schemas.microsoft.com/office/drawing/2014/main" id="{C239C6C5-322D-E4F4-6648-79C42C66A367}"/>
              </a:ext>
            </a:extLst>
          </p:cNvPr>
          <p:cNvSpPr/>
          <p:nvPr/>
        </p:nvSpPr>
        <p:spPr>
          <a:xfrm rot="19185843">
            <a:off x="3290580" y="3047837"/>
            <a:ext cx="510245" cy="2454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Kuva 20" descr="Kuva, joka sisältää kohteen teksti, Grafiikka, Fontti, ympyrä&#10;&#10;Kuvaus luotu automaattisesti">
            <a:extLst>
              <a:ext uri="{FF2B5EF4-FFF2-40B4-BE49-F238E27FC236}">
                <a16:creationId xmlns:a16="http://schemas.microsoft.com/office/drawing/2014/main" id="{005D81EA-CE4D-810D-64F3-F26DF17694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1264" y="5305647"/>
            <a:ext cx="1637228" cy="1099946"/>
          </a:xfrm>
          <a:prstGeom prst="rect">
            <a:avLst/>
          </a:prstGeom>
        </p:spPr>
      </p:pic>
    </p:spTree>
    <p:extLst>
      <p:ext uri="{BB962C8B-B14F-4D97-AF65-F5344CB8AC3E}">
        <p14:creationId xmlns:p14="http://schemas.microsoft.com/office/powerpoint/2010/main" val="3020281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C9C88-2EF6-A206-0DA0-FBC806C508D3}"/>
            </a:ext>
          </a:extLst>
        </p:cNvPr>
        <p:cNvGrpSpPr/>
        <p:nvPr/>
      </p:nvGrpSpPr>
      <p:grpSpPr>
        <a:xfrm>
          <a:off x="0" y="0"/>
          <a:ext cx="0" cy="0"/>
          <a:chOff x="0" y="0"/>
          <a:chExt cx="0" cy="0"/>
        </a:xfrm>
      </p:grpSpPr>
      <p:pic>
        <p:nvPicPr>
          <p:cNvPr id="4100" name="Picture 4" descr="Education concept vector">
            <a:extLst>
              <a:ext uri="{FF2B5EF4-FFF2-40B4-BE49-F238E27FC236}">
                <a16:creationId xmlns:a16="http://schemas.microsoft.com/office/drawing/2014/main" id="{F825A32F-3E2B-033B-ECAC-CAF548047DD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197163" y="4261268"/>
            <a:ext cx="2067851" cy="2067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281D537-F2A5-38F1-8DCB-A7A0DB8EA1AD}"/>
              </a:ext>
            </a:extLst>
          </p:cNvPr>
          <p:cNvSpPr>
            <a:spLocks noGrp="1"/>
          </p:cNvSpPr>
          <p:nvPr>
            <p:ph type="body" sz="quarter" idx="16"/>
          </p:nvPr>
        </p:nvSpPr>
        <p:spPr>
          <a:xfrm>
            <a:off x="617777" y="420701"/>
            <a:ext cx="10052954" cy="395850"/>
          </a:xfrm>
          <a:prstGeom prst="rect">
            <a:avLst/>
          </a:prstGeom>
        </p:spPr>
        <p:txBody>
          <a:bodyPr/>
          <a:lstStyle/>
          <a:p>
            <a:r>
              <a:rPr lang="en-IE" dirty="0">
                <a:cs typeface="Calibri"/>
              </a:rPr>
              <a:t>Oppimisen menetelmät ja vaiheet</a:t>
            </a:r>
            <a:endParaRPr lang="en-IE" b="1" dirty="0"/>
          </a:p>
        </p:txBody>
      </p:sp>
      <p:sp>
        <p:nvSpPr>
          <p:cNvPr id="3" name="Text Placeholder 2">
            <a:extLst>
              <a:ext uri="{FF2B5EF4-FFF2-40B4-BE49-F238E27FC236}">
                <a16:creationId xmlns:a16="http://schemas.microsoft.com/office/drawing/2014/main" id="{58DD1ABF-7F5B-3CF5-8DBC-BEB6C44A3278}"/>
              </a:ext>
            </a:extLst>
          </p:cNvPr>
          <p:cNvSpPr>
            <a:spLocks noGrp="1"/>
          </p:cNvSpPr>
          <p:nvPr>
            <p:ph type="body" sz="quarter" idx="19"/>
          </p:nvPr>
        </p:nvSpPr>
        <p:spPr>
          <a:xfrm>
            <a:off x="661412" y="1531713"/>
            <a:ext cx="10603602" cy="5134775"/>
          </a:xfrm>
          <a:prstGeom prst="rect">
            <a:avLst/>
          </a:prstGeom>
        </p:spPr>
        <p:txBody>
          <a:bodyPr/>
          <a:lstStyle/>
          <a:p>
            <a:pPr marL="0" indent="0" algn="l">
              <a:lnSpc>
                <a:spcPct val="100000"/>
              </a:lnSpc>
            </a:pPr>
            <a:r>
              <a:rPr lang="en-US" b="1" i="0" dirty="0">
                <a:solidFill>
                  <a:srgbClr val="002060"/>
                </a:solidFill>
                <a:effectLst/>
                <a:hlinkClick r:id="rId3"/>
              </a:rPr>
              <a:t>Oppimisen vaiheet kuvastavat sitä, miten oppijat käsittelevät ja omaksuvat </a:t>
            </a:r>
            <a:r>
              <a:rPr lang="en-US" b="1" i="0" dirty="0">
                <a:solidFill>
                  <a:schemeClr val="tx1"/>
                </a:solidFill>
                <a:effectLst/>
                <a:hlinkClick r:id="rId3"/>
              </a:rPr>
              <a:t>tietoa</a:t>
            </a:r>
            <a:r>
              <a:rPr lang="en-US" b="1" i="0" dirty="0">
                <a:solidFill>
                  <a:srgbClr val="002060"/>
                </a:solidFill>
                <a:effectLst/>
                <a:hlinkClick r:id="rId3"/>
              </a:rPr>
              <a:t>:</a:t>
            </a:r>
            <a:endParaRPr lang="en-US" b="0" i="0" dirty="0">
              <a:solidFill>
                <a:srgbClr val="002060"/>
              </a:solidFill>
              <a:effectLst/>
            </a:endParaRPr>
          </a:p>
          <a:p>
            <a:pPr marL="0" indent="0" algn="l">
              <a:lnSpc>
                <a:spcPct val="100000"/>
              </a:lnSpc>
            </a:pPr>
            <a:endParaRPr lang="en-US" b="0" i="0" dirty="0">
              <a:solidFill>
                <a:srgbClr val="1F1F1F"/>
              </a:solidFill>
              <a:effectLst/>
            </a:endParaRPr>
          </a:p>
          <a:p>
            <a:pPr marL="0" indent="0" algn="l">
              <a:lnSpc>
                <a:spcPct val="100000"/>
              </a:lnSpc>
            </a:pPr>
            <a:r>
              <a:rPr lang="en-US" b="1" kern="100" dirty="0">
                <a:cs typeface="Times New Roman" panose="02020603050405020304" pitchFamily="18" charset="0"/>
              </a:rPr>
              <a:t>Vaihe 1: </a:t>
            </a:r>
            <a:r>
              <a:rPr lang="en-US" kern="100" dirty="0">
                <a:cs typeface="Times New Roman" panose="02020603050405020304" pitchFamily="18" charset="0"/>
              </a:rPr>
              <a:t>Konkreettinen kokemus (CE) - tiedon omaksuminen - tunne</a:t>
            </a:r>
          </a:p>
          <a:p>
            <a:pPr marL="0" indent="0" algn="l">
              <a:lnSpc>
                <a:spcPct val="100000"/>
              </a:lnSpc>
            </a:pPr>
            <a:endParaRPr lang="en-US" kern="100" dirty="0">
              <a:cs typeface="Times New Roman" panose="02020603050405020304" pitchFamily="18" charset="0"/>
            </a:endParaRPr>
          </a:p>
          <a:p>
            <a:pPr marL="0" indent="0" algn="l">
              <a:lnSpc>
                <a:spcPct val="100000"/>
              </a:lnSpc>
            </a:pPr>
            <a:r>
              <a:rPr lang="en-US" b="1" kern="100" dirty="0">
                <a:cs typeface="Times New Roman" panose="02020603050405020304" pitchFamily="18" charset="0"/>
              </a:rPr>
              <a:t>Vaihe 2: </a:t>
            </a:r>
            <a:r>
              <a:rPr lang="en-US" kern="100" dirty="0">
                <a:cs typeface="Times New Roman" panose="02020603050405020304" pitchFamily="18" charset="0"/>
              </a:rPr>
              <a:t>Reflektiivinen havainnointi (RO) tiedon käsittely - tarkkailu.</a:t>
            </a:r>
          </a:p>
          <a:p>
            <a:pPr marL="0" indent="0" algn="l">
              <a:lnSpc>
                <a:spcPct val="100000"/>
              </a:lnSpc>
            </a:pPr>
            <a:endParaRPr lang="en-US" kern="100" dirty="0">
              <a:cs typeface="Times New Roman" panose="02020603050405020304" pitchFamily="18" charset="0"/>
            </a:endParaRPr>
          </a:p>
          <a:p>
            <a:pPr marL="0" indent="0" algn="l">
              <a:lnSpc>
                <a:spcPct val="100000"/>
              </a:lnSpc>
            </a:pPr>
            <a:r>
              <a:rPr lang="en-US" b="1" kern="100" dirty="0">
                <a:cs typeface="Times New Roman" panose="02020603050405020304" pitchFamily="18" charset="0"/>
              </a:rPr>
              <a:t>Vaihe 3: </a:t>
            </a:r>
            <a:r>
              <a:rPr lang="en-US" kern="100" dirty="0">
                <a:cs typeface="Times New Roman" panose="02020603050405020304" pitchFamily="18" charset="0"/>
              </a:rPr>
              <a:t>Abstrakti käsitteellistäminen (AC) tiedon omaksuminen - ajattelu.</a:t>
            </a:r>
          </a:p>
          <a:p>
            <a:pPr marL="0" indent="0" algn="l">
              <a:lnSpc>
                <a:spcPct val="100000"/>
              </a:lnSpc>
            </a:pPr>
            <a:endParaRPr lang="en-US" kern="100" dirty="0">
              <a:cs typeface="Times New Roman" panose="02020603050405020304" pitchFamily="18" charset="0"/>
            </a:endParaRPr>
          </a:p>
          <a:p>
            <a:pPr marL="0" indent="0" algn="l">
              <a:lnSpc>
                <a:spcPct val="100000"/>
              </a:lnSpc>
            </a:pPr>
            <a:r>
              <a:rPr lang="en-US" b="1" kern="100" dirty="0">
                <a:cs typeface="Times New Roman" panose="02020603050405020304" pitchFamily="18" charset="0"/>
              </a:rPr>
              <a:t>Vaihe 4: </a:t>
            </a:r>
            <a:r>
              <a:rPr lang="en-US" kern="100" dirty="0">
                <a:cs typeface="Times New Roman" panose="02020603050405020304" pitchFamily="18" charset="0"/>
              </a:rPr>
              <a:t>Aktiivinen kokeilu (AE) - tekeminen</a:t>
            </a:r>
          </a:p>
          <a:p>
            <a:pPr marL="0" indent="0" algn="l" fontAlgn="base">
              <a:lnSpc>
                <a:spcPct val="100000"/>
              </a:lnSpc>
            </a:pPr>
            <a:endParaRPr lang="en-US" sz="2000" b="0" i="0" dirty="0">
              <a:solidFill>
                <a:srgbClr val="333132"/>
              </a:solidFill>
              <a:effectLst/>
            </a:endParaRPr>
          </a:p>
          <a:p>
            <a:pPr marL="0" indent="0" algn="l" fontAlgn="base">
              <a:lnSpc>
                <a:spcPct val="100000"/>
              </a:lnSpc>
            </a:pPr>
            <a:endParaRPr lang="en-US" sz="2000" b="0" i="0" dirty="0">
              <a:solidFill>
                <a:srgbClr val="333132"/>
              </a:solidFill>
              <a:effectLst/>
            </a:endParaRPr>
          </a:p>
          <a:p>
            <a:pPr marL="0" indent="0" algn="l" fontAlgn="base">
              <a:lnSpc>
                <a:spcPct val="100000"/>
              </a:lnSpc>
            </a:pPr>
            <a:r>
              <a:rPr lang="en-US" sz="1600" i="1" kern="100" dirty="0">
                <a:cs typeface="Times New Roman" panose="02020603050405020304" pitchFamily="18" charset="0"/>
              </a:rPr>
              <a:t>Kokemuksellisessa oppimisessa: Experience as the Source of Learning and Development (1984).</a:t>
            </a:r>
          </a:p>
          <a:p>
            <a:pPr marL="0" indent="0" algn="l" fontAlgn="base">
              <a:lnSpc>
                <a:spcPct val="100000"/>
              </a:lnSpc>
            </a:pPr>
            <a:endParaRPr lang="en-US" sz="1400" b="0" i="0" dirty="0">
              <a:solidFill>
                <a:srgbClr val="333132"/>
              </a:solidFill>
              <a:effectLst/>
              <a:latin typeface="IBM Plex Sans" panose="020B0503050203000203" pitchFamily="34"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21601BA8-DD2B-784B-0743-7DDBFE1542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25787" y="420701"/>
            <a:ext cx="1362164" cy="915149"/>
          </a:xfrm>
          <a:prstGeom prst="rect">
            <a:avLst/>
          </a:prstGeom>
        </p:spPr>
      </p:pic>
      <p:grpSp>
        <p:nvGrpSpPr>
          <p:cNvPr id="5" name="Graphic 4">
            <a:extLst>
              <a:ext uri="{FF2B5EF4-FFF2-40B4-BE49-F238E27FC236}">
                <a16:creationId xmlns:a16="http://schemas.microsoft.com/office/drawing/2014/main" id="{E3437B3F-A8F5-86D3-27C9-91A559A472C8}"/>
              </a:ext>
            </a:extLst>
          </p:cNvPr>
          <p:cNvGrpSpPr/>
          <p:nvPr/>
        </p:nvGrpSpPr>
        <p:grpSpPr>
          <a:xfrm rot="19582332">
            <a:off x="10160956" y="2298717"/>
            <a:ext cx="388032" cy="596029"/>
            <a:chOff x="9129274" y="2719113"/>
            <a:chExt cx="717139" cy="1386497"/>
          </a:xfrm>
          <a:solidFill>
            <a:srgbClr val="09465E"/>
          </a:solidFill>
        </p:grpSpPr>
        <p:grpSp>
          <p:nvGrpSpPr>
            <p:cNvPr id="6" name="Graphic 4">
              <a:extLst>
                <a:ext uri="{FF2B5EF4-FFF2-40B4-BE49-F238E27FC236}">
                  <a16:creationId xmlns:a16="http://schemas.microsoft.com/office/drawing/2014/main" id="{02612DED-7313-13AE-AA32-9CAE10C9BEF4}"/>
                </a:ext>
              </a:extLst>
            </p:cNvPr>
            <p:cNvGrpSpPr/>
            <p:nvPr/>
          </p:nvGrpSpPr>
          <p:grpSpPr>
            <a:xfrm>
              <a:off x="9159507" y="2719113"/>
              <a:ext cx="446280" cy="440141"/>
              <a:chOff x="9159507" y="2719113"/>
              <a:chExt cx="446280" cy="440141"/>
            </a:xfrm>
            <a:grpFill/>
          </p:grpSpPr>
          <p:sp>
            <p:nvSpPr>
              <p:cNvPr id="15" name="Freeform 57">
                <a:extLst>
                  <a:ext uri="{FF2B5EF4-FFF2-40B4-BE49-F238E27FC236}">
                    <a16:creationId xmlns:a16="http://schemas.microsoft.com/office/drawing/2014/main" id="{59F74BD2-5238-0C88-4DC2-5F54C68E10F9}"/>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6" name="Freeform 58">
                <a:extLst>
                  <a:ext uri="{FF2B5EF4-FFF2-40B4-BE49-F238E27FC236}">
                    <a16:creationId xmlns:a16="http://schemas.microsoft.com/office/drawing/2014/main" id="{84B98915-BDDC-351B-0732-95D1EA96B1F8}"/>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2A4EF6A6-DF8B-237C-F9FB-1009E3849E12}"/>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9779981E-991A-453F-6C66-E1459D1ABDE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 name="Freeform 51">
                <a:extLst>
                  <a:ext uri="{FF2B5EF4-FFF2-40B4-BE49-F238E27FC236}">
                    <a16:creationId xmlns:a16="http://schemas.microsoft.com/office/drawing/2014/main" id="{0F443F22-DEC5-45F7-CF5B-0CE6447589A9}"/>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0" name="Freeform 52">
                <a:extLst>
                  <a:ext uri="{FF2B5EF4-FFF2-40B4-BE49-F238E27FC236}">
                    <a16:creationId xmlns:a16="http://schemas.microsoft.com/office/drawing/2014/main" id="{159A5678-36AA-6325-649F-8C9E59C9146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 name="Freeform 53">
                <a:extLst>
                  <a:ext uri="{FF2B5EF4-FFF2-40B4-BE49-F238E27FC236}">
                    <a16:creationId xmlns:a16="http://schemas.microsoft.com/office/drawing/2014/main" id="{124D77A5-BB30-F644-03DB-772BFBE6B21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2" name="Freeform 54">
                <a:extLst>
                  <a:ext uri="{FF2B5EF4-FFF2-40B4-BE49-F238E27FC236}">
                    <a16:creationId xmlns:a16="http://schemas.microsoft.com/office/drawing/2014/main" id="{4BF399D2-162B-DA90-72FA-6E3FA7CCBD6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3" name="Freeform 55">
                <a:extLst>
                  <a:ext uri="{FF2B5EF4-FFF2-40B4-BE49-F238E27FC236}">
                    <a16:creationId xmlns:a16="http://schemas.microsoft.com/office/drawing/2014/main" id="{643AA53A-45D0-48EE-73EB-BEE88F972BE3}"/>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4" name="Freeform 56">
                <a:extLst>
                  <a:ext uri="{FF2B5EF4-FFF2-40B4-BE49-F238E27FC236}">
                    <a16:creationId xmlns:a16="http://schemas.microsoft.com/office/drawing/2014/main" id="{37F344A8-983F-8FAA-97E9-36435FC3395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6017021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AC976E-6C57-0A30-63B9-5BC03FE34EDC}"/>
              </a:ext>
            </a:extLst>
          </p:cNvPr>
          <p:cNvSpPr>
            <a:spLocks noGrp="1"/>
          </p:cNvSpPr>
          <p:nvPr>
            <p:ph type="body" sz="quarter" idx="16"/>
          </p:nvPr>
        </p:nvSpPr>
        <p:spPr>
          <a:xfrm>
            <a:off x="568643" y="235343"/>
            <a:ext cx="7692595" cy="557998"/>
          </a:xfrm>
        </p:spPr>
        <p:txBody>
          <a:bodyPr/>
          <a:lstStyle/>
          <a:p>
            <a:r>
              <a:rPr lang="en-IE" dirty="0">
                <a:cs typeface="Calibri"/>
              </a:rPr>
              <a:t>Oppimisen menetelmät ja vaiheet</a:t>
            </a:r>
            <a:endParaRPr lang="en-IE" b="1" dirty="0"/>
          </a:p>
          <a:p>
            <a:endParaRPr lang="en-IE" dirty="0"/>
          </a:p>
        </p:txBody>
      </p:sp>
      <p:sp>
        <p:nvSpPr>
          <p:cNvPr id="5" name="Freeform 170">
            <a:extLst>
              <a:ext uri="{FF2B5EF4-FFF2-40B4-BE49-F238E27FC236}">
                <a16:creationId xmlns:a16="http://schemas.microsoft.com/office/drawing/2014/main" id="{A8EB48A7-DAFC-0BD0-E66D-4615637521CC}"/>
              </a:ext>
            </a:extLst>
          </p:cNvPr>
          <p:cNvSpPr>
            <a:spLocks noChangeArrowheads="1"/>
          </p:cNvSpPr>
          <p:nvPr/>
        </p:nvSpPr>
        <p:spPr bwMode="auto">
          <a:xfrm>
            <a:off x="379379" y="2632489"/>
            <a:ext cx="10603149" cy="3420785"/>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6" name="Freeform 171">
            <a:extLst>
              <a:ext uri="{FF2B5EF4-FFF2-40B4-BE49-F238E27FC236}">
                <a16:creationId xmlns:a16="http://schemas.microsoft.com/office/drawing/2014/main" id="{8D1A787D-60FF-B7A5-B8EE-3F58F4975177}"/>
              </a:ext>
            </a:extLst>
          </p:cNvPr>
          <p:cNvSpPr>
            <a:spLocks noChangeArrowheads="1"/>
          </p:cNvSpPr>
          <p:nvPr/>
        </p:nvSpPr>
        <p:spPr bwMode="auto">
          <a:xfrm>
            <a:off x="379379" y="1611670"/>
            <a:ext cx="10603149" cy="1014525"/>
          </a:xfrm>
          <a:custGeom>
            <a:avLst/>
            <a:gdLst>
              <a:gd name="T0" fmla="*/ 0 w 3506"/>
              <a:gd name="T1" fmla="*/ 1751 h 1752"/>
              <a:gd name="T2" fmla="*/ 0 w 3506"/>
              <a:gd name="T3" fmla="*/ 1751 h 1752"/>
              <a:gd name="T4" fmla="*/ 1752 w 3506"/>
              <a:gd name="T5" fmla="*/ 0 h 1752"/>
              <a:gd name="T6" fmla="*/ 1752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2" y="0"/>
                </a:cubicBezTo>
                <a:lnTo>
                  <a:pt x="1752" y="0"/>
                </a:lnTo>
                <a:cubicBezTo>
                  <a:pt x="2720" y="0"/>
                  <a:pt x="3505" y="784"/>
                  <a:pt x="3505" y="1751"/>
                </a:cubicBezTo>
                <a:lnTo>
                  <a:pt x="0" y="1751"/>
                </a:lnTo>
              </a:path>
            </a:pathLst>
          </a:custGeom>
          <a:solidFill>
            <a:srgbClr val="F1983D"/>
          </a:solidFill>
          <a:ln>
            <a:noFill/>
          </a:ln>
          <a:effectLst/>
        </p:spPr>
        <p:txBody>
          <a:bodyPr wrap="none" anchor="ctr"/>
          <a:lstStyle/>
          <a:p>
            <a:endParaRPr lang="en-US" sz="900"/>
          </a:p>
        </p:txBody>
      </p:sp>
      <p:sp>
        <p:nvSpPr>
          <p:cNvPr id="17" name="CuadroTexto 598">
            <a:extLst>
              <a:ext uri="{FF2B5EF4-FFF2-40B4-BE49-F238E27FC236}">
                <a16:creationId xmlns:a16="http://schemas.microsoft.com/office/drawing/2014/main" id="{EE943F27-880B-FA59-CBAF-A548BFE65573}"/>
              </a:ext>
            </a:extLst>
          </p:cNvPr>
          <p:cNvSpPr txBox="1"/>
          <p:nvPr/>
        </p:nvSpPr>
        <p:spPr>
          <a:xfrm>
            <a:off x="862497" y="1750211"/>
            <a:ext cx="9449721" cy="830997"/>
          </a:xfrm>
          <a:prstGeom prst="rect">
            <a:avLst/>
          </a:prstGeom>
          <a:noFill/>
        </p:spPr>
        <p:txBody>
          <a:bodyPr wrap="square" rtlCol="0">
            <a:spAutoFit/>
          </a:bodyPr>
          <a:lstStyle/>
          <a:p>
            <a:pPr algn="ctr"/>
            <a:r>
              <a:rPr lang="en-US" sz="2400" b="1" kern="0" dirty="0">
                <a:solidFill>
                  <a:schemeClr val="bg1"/>
                </a:solidFill>
                <a:cs typeface="Times New Roman" panose="02020603050405020304" pitchFamily="18" charset="0"/>
              </a:rPr>
              <a:t>OPPILAITOKSET - </a:t>
            </a:r>
          </a:p>
          <a:p>
            <a:pPr algn="ctr"/>
            <a:r>
              <a:rPr lang="en-US" sz="2400" b="1" kern="0" dirty="0">
                <a:solidFill>
                  <a:schemeClr val="bg1"/>
                </a:solidFill>
                <a:cs typeface="Times New Roman" panose="02020603050405020304" pitchFamily="18" charset="0"/>
              </a:rPr>
              <a:t>MUODOLLINEN KOULUTUS JA OPETUSSUUNNITELMIEN KEHITTÄMINEN</a:t>
            </a:r>
            <a:endParaRPr lang="en-US" sz="2400" b="1" dirty="0">
              <a:solidFill>
                <a:schemeClr val="bg1"/>
              </a:solidFill>
              <a:latin typeface="Calibri" panose="020F0502020204030204" pitchFamily="34" charset="0"/>
              <a:ea typeface="Lato" charset="0"/>
              <a:cs typeface="Calibri" panose="020F0502020204030204" pitchFamily="34" charset="0"/>
            </a:endParaRPr>
          </a:p>
        </p:txBody>
      </p:sp>
      <p:sp>
        <p:nvSpPr>
          <p:cNvPr id="21" name="Rectángulo 602">
            <a:extLst>
              <a:ext uri="{FF2B5EF4-FFF2-40B4-BE49-F238E27FC236}">
                <a16:creationId xmlns:a16="http://schemas.microsoft.com/office/drawing/2014/main" id="{47E98206-026C-B721-F741-2087AD818BEB}"/>
              </a:ext>
            </a:extLst>
          </p:cNvPr>
          <p:cNvSpPr/>
          <p:nvPr/>
        </p:nvSpPr>
        <p:spPr>
          <a:xfrm>
            <a:off x="478575" y="2760065"/>
            <a:ext cx="10503953" cy="3293209"/>
          </a:xfrm>
          <a:prstGeom prst="rect">
            <a:avLst/>
          </a:prstGeom>
          <a:solidFill>
            <a:srgbClr val="09465E"/>
          </a:solidFill>
        </p:spPr>
        <p:txBody>
          <a:bodyPr wrap="square">
            <a:spAutoFit/>
          </a:bodyPr>
          <a:lstStyle/>
          <a:p>
            <a:r>
              <a:rPr lang="en-US" sz="2400" b="1" kern="100" dirty="0" err="1">
                <a:solidFill>
                  <a:schemeClr val="bg1"/>
                </a:solidFill>
                <a:effectLst/>
                <a:ea typeface="Aptos" panose="020B0004020202020204" pitchFamily="34" charset="0"/>
                <a:cs typeface="Times New Roman" panose="02020603050405020304" pitchFamily="18" charset="0"/>
              </a:rPr>
              <a:t>Kouluohjelmat</a:t>
            </a:r>
            <a:r>
              <a:rPr lang="en-US" sz="2400" kern="100" dirty="0">
                <a:solidFill>
                  <a:schemeClr val="bg1"/>
                </a:solidFill>
                <a:effectLst/>
                <a:ea typeface="Aptos" panose="020B0004020202020204" pitchFamily="34" charset="0"/>
                <a:cs typeface="Times New Roman" panose="02020603050405020304" pitchFamily="18" charset="0"/>
              </a:rPr>
              <a:t>, joiden avulla ihmisiä koulutetaan jätehuollon, kierrätyksen ja kestävän kehityksen merkityksestä missä iässä tahansa, mutta erityisesti varhaisessa iässä.</a:t>
            </a:r>
            <a:r>
              <a:rPr lang="en-US" sz="2400" kern="0" dirty="0">
                <a:solidFill>
                  <a:schemeClr val="bg1"/>
                </a:solidFill>
                <a:cs typeface="Times New Roman" panose="02020603050405020304" pitchFamily="18" charset="0"/>
                <a:hlinkClick r:id="rId2"/>
              </a:rPr>
              <a:t> Katso artikkeli</a:t>
            </a:r>
            <a:endParaRPr lang="en-US" sz="24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endParaRPr lang="fi-FI" sz="24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400" b="1" kern="100" dirty="0">
                <a:solidFill>
                  <a:schemeClr val="bg1"/>
                </a:solidFill>
                <a:effectLst/>
                <a:ea typeface="Aptos" panose="020B0004020202020204" pitchFamily="34" charset="0"/>
                <a:cs typeface="Times New Roman" panose="02020603050405020304" pitchFamily="18" charset="0"/>
              </a:rPr>
              <a:t>Korkeakoulu- ja yliopisto-ohjelma</a:t>
            </a:r>
            <a:r>
              <a:rPr lang="en-US" sz="2400" kern="100" dirty="0">
                <a:solidFill>
                  <a:schemeClr val="bg1"/>
                </a:solidFill>
                <a:effectLst/>
                <a:ea typeface="Aptos" panose="020B0004020202020204" pitchFamily="34" charset="0"/>
                <a:cs typeface="Times New Roman" panose="02020603050405020304" pitchFamily="18" charset="0"/>
              </a:rPr>
              <a:t>, jonka tavoitteena on tarjota opiskelijoille erikoistuneempaa tietoa jätehuollosta tarjoamalla kursseja, käytännön oppimista harjoittelun, tutkimushankkeiden tai paikallisten jätehuolto-organisaatioiden kanssa tehtävän yhteistyön avulla. </a:t>
            </a:r>
            <a:r>
              <a:rPr lang="en-US" sz="2400" kern="100" dirty="0">
                <a:solidFill>
                  <a:schemeClr val="bg1"/>
                </a:solidFill>
                <a:ea typeface="Aptos" panose="020B0004020202020204" pitchFamily="34" charset="0"/>
                <a:cs typeface="Times New Roman" panose="02020603050405020304" pitchFamily="18" charset="0"/>
              </a:rPr>
              <a:t>Katso </a:t>
            </a:r>
            <a:r>
              <a:rPr lang="en-US" sz="2400" kern="100" dirty="0" err="1">
                <a:solidFill>
                  <a:schemeClr val="bg1"/>
                </a:solidFill>
                <a:ea typeface="Aptos" panose="020B0004020202020204" pitchFamily="34" charset="0"/>
                <a:cs typeface="Times New Roman" panose="02020603050405020304" pitchFamily="18" charset="0"/>
              </a:rPr>
              <a:t>myös</a:t>
            </a:r>
            <a:r>
              <a:rPr lang="en-US" sz="2400" kern="100" dirty="0">
                <a:solidFill>
                  <a:schemeClr val="bg1"/>
                </a:solidFill>
                <a:ea typeface="Aptos" panose="020B0004020202020204" pitchFamily="34" charset="0"/>
                <a:cs typeface="Times New Roman" panose="02020603050405020304" pitchFamily="18" charset="0"/>
              </a:rPr>
              <a:t> </a:t>
            </a:r>
            <a:r>
              <a:rPr lang="en-US" sz="2400" kern="100" dirty="0">
                <a:solidFill>
                  <a:schemeClr val="bg1"/>
                </a:solidFill>
                <a:ea typeface="Aptos" panose="020B0004020202020204" pitchFamily="34" charset="0"/>
                <a:cs typeface="Times New Roman" panose="02020603050405020304" pitchFamily="18" charset="0"/>
                <a:hlinkClick r:id="rId3"/>
              </a:rPr>
              <a:t>Climate University.</a:t>
            </a:r>
            <a:endParaRPr lang="fi-FI" sz="2400" kern="100" dirty="0">
              <a:solidFill>
                <a:schemeClr val="bg1"/>
              </a:solidFill>
              <a:effectLst/>
              <a:ea typeface="Aptos" panose="020B0004020202020204" pitchFamily="34" charset="0"/>
              <a:cs typeface="Times New Roman" panose="02020603050405020304" pitchFamily="18" charset="0"/>
            </a:endParaRPr>
          </a:p>
          <a:p>
            <a:pPr algn="ct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47" name="Group 46">
            <a:extLst>
              <a:ext uri="{FF2B5EF4-FFF2-40B4-BE49-F238E27FC236}">
                <a16:creationId xmlns:a16="http://schemas.microsoft.com/office/drawing/2014/main" id="{556428F9-BE32-D0B1-3EA9-CBC67488E5B6}"/>
              </a:ext>
            </a:extLst>
          </p:cNvPr>
          <p:cNvGrpSpPr/>
          <p:nvPr/>
        </p:nvGrpSpPr>
        <p:grpSpPr>
          <a:xfrm>
            <a:off x="5077603" y="855163"/>
            <a:ext cx="753148" cy="676171"/>
            <a:chOff x="3258209" y="1217582"/>
            <a:chExt cx="4712093" cy="4711281"/>
          </a:xfrm>
          <a:solidFill>
            <a:srgbClr val="086575"/>
          </a:solidFill>
        </p:grpSpPr>
        <p:sp>
          <p:nvSpPr>
            <p:cNvPr id="48" name="Freeform 31">
              <a:extLst>
                <a:ext uri="{FF2B5EF4-FFF2-40B4-BE49-F238E27FC236}">
                  <a16:creationId xmlns:a16="http://schemas.microsoft.com/office/drawing/2014/main" id="{13E456CE-1156-A201-18B8-60CFCB82D76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49" name="Freeform 32">
              <a:extLst>
                <a:ext uri="{FF2B5EF4-FFF2-40B4-BE49-F238E27FC236}">
                  <a16:creationId xmlns:a16="http://schemas.microsoft.com/office/drawing/2014/main" id="{FCEB43D1-42A2-A973-4F36-1CD63242A079}"/>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dirty="0"/>
            </a:p>
          </p:txBody>
        </p:sp>
        <p:grpSp>
          <p:nvGrpSpPr>
            <p:cNvPr id="50" name="Group 49">
              <a:extLst>
                <a:ext uri="{FF2B5EF4-FFF2-40B4-BE49-F238E27FC236}">
                  <a16:creationId xmlns:a16="http://schemas.microsoft.com/office/drawing/2014/main" id="{31C98C48-5704-1FDD-EA7A-B97AF253D3D9}"/>
                </a:ext>
              </a:extLst>
            </p:cNvPr>
            <p:cNvGrpSpPr/>
            <p:nvPr/>
          </p:nvGrpSpPr>
          <p:grpSpPr>
            <a:xfrm>
              <a:off x="3258209" y="1217582"/>
              <a:ext cx="4712093" cy="4711281"/>
              <a:chOff x="3258209" y="1217582"/>
              <a:chExt cx="4712093" cy="4711281"/>
            </a:xfrm>
            <a:grpFill/>
          </p:grpSpPr>
          <p:sp>
            <p:nvSpPr>
              <p:cNvPr id="51" name="Freeform 16">
                <a:extLst>
                  <a:ext uri="{FF2B5EF4-FFF2-40B4-BE49-F238E27FC236}">
                    <a16:creationId xmlns:a16="http://schemas.microsoft.com/office/drawing/2014/main" id="{2CF449AC-FF9A-007D-48C1-C55DD43EB40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dirty="0"/>
              </a:p>
            </p:txBody>
          </p:sp>
          <p:sp>
            <p:nvSpPr>
              <p:cNvPr id="52" name="Freeform 18">
                <a:extLst>
                  <a:ext uri="{FF2B5EF4-FFF2-40B4-BE49-F238E27FC236}">
                    <a16:creationId xmlns:a16="http://schemas.microsoft.com/office/drawing/2014/main" id="{0588B53C-D9D2-4994-30CA-CADA2EEE7B77}"/>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53" name="Freeform 19">
                <a:extLst>
                  <a:ext uri="{FF2B5EF4-FFF2-40B4-BE49-F238E27FC236}">
                    <a16:creationId xmlns:a16="http://schemas.microsoft.com/office/drawing/2014/main" id="{C746BCA0-09FF-C610-2ACD-15D0FAAC3C54}"/>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54" name="Freeform 20">
                <a:extLst>
                  <a:ext uri="{FF2B5EF4-FFF2-40B4-BE49-F238E27FC236}">
                    <a16:creationId xmlns:a16="http://schemas.microsoft.com/office/drawing/2014/main" id="{15D8E96C-8FFF-C557-070A-81A69713DE63}"/>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55" name="Freeform 21">
                <a:extLst>
                  <a:ext uri="{FF2B5EF4-FFF2-40B4-BE49-F238E27FC236}">
                    <a16:creationId xmlns:a16="http://schemas.microsoft.com/office/drawing/2014/main" id="{22C27DB6-9A58-A385-04E0-62F7CEF180C2}"/>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56" name="Freeform 22">
                <a:extLst>
                  <a:ext uri="{FF2B5EF4-FFF2-40B4-BE49-F238E27FC236}">
                    <a16:creationId xmlns:a16="http://schemas.microsoft.com/office/drawing/2014/main" id="{9760055B-54A3-2CA0-CDBE-59E0CD1ECE4E}"/>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57" name="Freeform 23">
                <a:extLst>
                  <a:ext uri="{FF2B5EF4-FFF2-40B4-BE49-F238E27FC236}">
                    <a16:creationId xmlns:a16="http://schemas.microsoft.com/office/drawing/2014/main" id="{04C14199-EC89-362A-925D-C23CF536175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58" name="Freeform 24">
                <a:extLst>
                  <a:ext uri="{FF2B5EF4-FFF2-40B4-BE49-F238E27FC236}">
                    <a16:creationId xmlns:a16="http://schemas.microsoft.com/office/drawing/2014/main" id="{DA64EFD3-9120-B4EE-C1C4-9A6394BE8FEB}"/>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9" name="Freeform 25">
                <a:extLst>
                  <a:ext uri="{FF2B5EF4-FFF2-40B4-BE49-F238E27FC236}">
                    <a16:creationId xmlns:a16="http://schemas.microsoft.com/office/drawing/2014/main" id="{56BCBF24-F5D5-8E04-0DCD-C98A44C33300}"/>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60" name="Freeform 26">
                <a:extLst>
                  <a:ext uri="{FF2B5EF4-FFF2-40B4-BE49-F238E27FC236}">
                    <a16:creationId xmlns:a16="http://schemas.microsoft.com/office/drawing/2014/main" id="{B40D1928-59BD-E0F4-3A5C-CA20A87D4A1E}"/>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61" name="Freeform 27">
                <a:extLst>
                  <a:ext uri="{FF2B5EF4-FFF2-40B4-BE49-F238E27FC236}">
                    <a16:creationId xmlns:a16="http://schemas.microsoft.com/office/drawing/2014/main" id="{BD3E0912-F18A-C1D1-BCCD-B5D0A84090A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62" name="Freeform 28">
                <a:extLst>
                  <a:ext uri="{FF2B5EF4-FFF2-40B4-BE49-F238E27FC236}">
                    <a16:creationId xmlns:a16="http://schemas.microsoft.com/office/drawing/2014/main" id="{59F4F07E-9E58-1AAB-A394-F985255A186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63" name="Freeform 29">
                <a:extLst>
                  <a:ext uri="{FF2B5EF4-FFF2-40B4-BE49-F238E27FC236}">
                    <a16:creationId xmlns:a16="http://schemas.microsoft.com/office/drawing/2014/main" id="{58488382-76BF-21BF-C6B1-B7D34D7418A9}"/>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64" name="Freeform 30">
                <a:extLst>
                  <a:ext uri="{FF2B5EF4-FFF2-40B4-BE49-F238E27FC236}">
                    <a16:creationId xmlns:a16="http://schemas.microsoft.com/office/drawing/2014/main" id="{35959F6D-29E9-F88D-0B90-84DBB2EFDAF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75" name="Tekstiruutu 74">
            <a:extLst>
              <a:ext uri="{FF2B5EF4-FFF2-40B4-BE49-F238E27FC236}">
                <a16:creationId xmlns:a16="http://schemas.microsoft.com/office/drawing/2014/main" id="{764EF2F9-D43F-C974-259F-1F0064D1A42A}"/>
              </a:ext>
            </a:extLst>
          </p:cNvPr>
          <p:cNvSpPr txBox="1"/>
          <p:nvPr/>
        </p:nvSpPr>
        <p:spPr>
          <a:xfrm>
            <a:off x="339661" y="6180850"/>
            <a:ext cx="10003739" cy="461665"/>
          </a:xfrm>
          <a:prstGeom prst="rect">
            <a:avLst/>
          </a:prstGeom>
          <a:noFill/>
        </p:spPr>
        <p:txBody>
          <a:bodyPr wrap="square">
            <a:spAutoFit/>
          </a:bodyPr>
          <a:lstStyle/>
          <a:p>
            <a:pPr marL="0" indent="0">
              <a:lnSpc>
                <a:spcPct val="100000"/>
              </a:lnSpc>
            </a:pPr>
            <a:r>
              <a:rPr lang="en-US" sz="2400" b="1" kern="0" dirty="0">
                <a:solidFill>
                  <a:srgbClr val="09465E"/>
                </a:solidFill>
                <a:highlight>
                  <a:srgbClr val="F1983D"/>
                </a:highlight>
                <a:cs typeface="Times New Roman" panose="02020603050405020304" pitchFamily="18" charset="0"/>
              </a:rPr>
              <a:t>HARJOITUS: </a:t>
            </a:r>
            <a:r>
              <a:rPr lang="en-US" b="1" kern="0" dirty="0">
                <a:solidFill>
                  <a:srgbClr val="2094D2"/>
                </a:solidFill>
                <a:cs typeface="Times New Roman" panose="02020603050405020304" pitchFamily="18" charset="0"/>
              </a:rPr>
              <a:t>ETSI ESIMERKKEJÄ KOULUTUSMAHDOLLISUUKSISTA ALUEELLASI.</a:t>
            </a:r>
          </a:p>
        </p:txBody>
      </p:sp>
    </p:spTree>
    <p:extLst>
      <p:ext uri="{BB962C8B-B14F-4D97-AF65-F5344CB8AC3E}">
        <p14:creationId xmlns:p14="http://schemas.microsoft.com/office/powerpoint/2010/main" val="18882721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AB096-956E-C80D-37B8-82204CEEF7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54CF171-4661-05EA-3710-23FCB25E1FED}"/>
              </a:ext>
            </a:extLst>
          </p:cNvPr>
          <p:cNvSpPr>
            <a:spLocks noGrp="1"/>
          </p:cNvSpPr>
          <p:nvPr>
            <p:ph type="body" sz="quarter" idx="16"/>
          </p:nvPr>
        </p:nvSpPr>
        <p:spPr>
          <a:xfrm>
            <a:off x="607554" y="288868"/>
            <a:ext cx="7692595" cy="557998"/>
          </a:xfrm>
        </p:spPr>
        <p:txBody>
          <a:bodyPr/>
          <a:lstStyle/>
          <a:p>
            <a:r>
              <a:rPr lang="en-IE" dirty="0">
                <a:cs typeface="Calibri"/>
              </a:rPr>
              <a:t>Oppimisen menetelmät ja vaiheet</a:t>
            </a:r>
            <a:endParaRPr lang="en-IE" b="1" dirty="0"/>
          </a:p>
          <a:p>
            <a:endParaRPr lang="en-IE" dirty="0"/>
          </a:p>
        </p:txBody>
      </p:sp>
      <p:sp>
        <p:nvSpPr>
          <p:cNvPr id="8" name="Freeform 246">
            <a:extLst>
              <a:ext uri="{FF2B5EF4-FFF2-40B4-BE49-F238E27FC236}">
                <a16:creationId xmlns:a16="http://schemas.microsoft.com/office/drawing/2014/main" id="{93FE14D4-0775-3752-70B0-337A11418A48}"/>
              </a:ext>
            </a:extLst>
          </p:cNvPr>
          <p:cNvSpPr>
            <a:spLocks noChangeArrowheads="1"/>
          </p:cNvSpPr>
          <p:nvPr/>
        </p:nvSpPr>
        <p:spPr bwMode="auto">
          <a:xfrm>
            <a:off x="721764" y="2795101"/>
            <a:ext cx="10376321" cy="3354681"/>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pPr marL="0" indent="0">
              <a:lnSpc>
                <a:spcPct val="100000"/>
              </a:lnSpc>
            </a:pPr>
            <a:endParaRPr lang="en-US" sz="900" b="1" kern="100" dirty="0">
              <a:effectLst/>
              <a:highlight>
                <a:srgbClr val="FFFF00"/>
              </a:highlight>
              <a:ea typeface="Aptos" panose="020B0004020202020204" pitchFamily="34" charset="0"/>
              <a:cs typeface="Times New Roman" panose="02020603050405020304" pitchFamily="18" charset="0"/>
            </a:endParaRPr>
          </a:p>
        </p:txBody>
      </p:sp>
      <p:sp>
        <p:nvSpPr>
          <p:cNvPr id="9" name="Freeform 247">
            <a:extLst>
              <a:ext uri="{FF2B5EF4-FFF2-40B4-BE49-F238E27FC236}">
                <a16:creationId xmlns:a16="http://schemas.microsoft.com/office/drawing/2014/main" id="{6A66C646-DCB1-EAA4-F074-874AFF6434EA}"/>
              </a:ext>
            </a:extLst>
          </p:cNvPr>
          <p:cNvSpPr>
            <a:spLocks noChangeArrowheads="1"/>
          </p:cNvSpPr>
          <p:nvPr/>
        </p:nvSpPr>
        <p:spPr bwMode="auto">
          <a:xfrm>
            <a:off x="721765" y="1784481"/>
            <a:ext cx="10381998"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E25684"/>
          </a:solidFill>
          <a:ln>
            <a:noFill/>
          </a:ln>
          <a:effectLst/>
        </p:spPr>
        <p:txBody>
          <a:bodyPr wrap="none" anchor="ctr"/>
          <a:lstStyle/>
          <a:p>
            <a:endParaRPr lang="en-US" sz="900"/>
          </a:p>
        </p:txBody>
      </p:sp>
      <p:sp>
        <p:nvSpPr>
          <p:cNvPr id="19" name="CuadroTexto 600">
            <a:extLst>
              <a:ext uri="{FF2B5EF4-FFF2-40B4-BE49-F238E27FC236}">
                <a16:creationId xmlns:a16="http://schemas.microsoft.com/office/drawing/2014/main" id="{01D510DB-CAA9-FE97-299D-14B955C0173A}"/>
              </a:ext>
            </a:extLst>
          </p:cNvPr>
          <p:cNvSpPr txBox="1"/>
          <p:nvPr/>
        </p:nvSpPr>
        <p:spPr>
          <a:xfrm>
            <a:off x="1230228" y="1990055"/>
            <a:ext cx="8986810" cy="830997"/>
          </a:xfrm>
          <a:prstGeom prst="rect">
            <a:avLst/>
          </a:prstGeom>
          <a:noFill/>
        </p:spPr>
        <p:txBody>
          <a:bodyPr wrap="square" rtlCol="0">
            <a:spAutoFit/>
          </a:bodyPr>
          <a:lstStyle/>
          <a:p>
            <a:pPr algn="ctr"/>
            <a:r>
              <a:rPr lang="en-US" sz="2400" b="1" kern="0" dirty="0">
                <a:solidFill>
                  <a:schemeClr val="bg1"/>
                </a:solidFill>
                <a:cs typeface="Times New Roman" panose="02020603050405020304" pitchFamily="18" charset="0"/>
              </a:rPr>
              <a:t>SEMINAARIT, TYÖPAJAT JA KOULUTUSTILAISUUDET </a:t>
            </a:r>
          </a:p>
          <a:p>
            <a:pPr algn="ctr"/>
            <a:r>
              <a:rPr lang="en-US" sz="2400" b="1" kern="0" dirty="0">
                <a:solidFill>
                  <a:schemeClr val="bg1"/>
                </a:solidFill>
                <a:cs typeface="Times New Roman" panose="02020603050405020304" pitchFamily="18" charset="0"/>
              </a:rPr>
              <a:t>YRITYKSILLE JA AMMATILLISELLE KOULUTUKSELLE</a:t>
            </a:r>
          </a:p>
        </p:txBody>
      </p:sp>
      <p:sp>
        <p:nvSpPr>
          <p:cNvPr id="22" name="Rectángulo 603">
            <a:extLst>
              <a:ext uri="{FF2B5EF4-FFF2-40B4-BE49-F238E27FC236}">
                <a16:creationId xmlns:a16="http://schemas.microsoft.com/office/drawing/2014/main" id="{8A70A850-598B-B621-7AAE-5F7127FF9084}"/>
              </a:ext>
            </a:extLst>
          </p:cNvPr>
          <p:cNvSpPr/>
          <p:nvPr/>
        </p:nvSpPr>
        <p:spPr>
          <a:xfrm>
            <a:off x="851333" y="2884206"/>
            <a:ext cx="10053528" cy="2800767"/>
          </a:xfrm>
          <a:prstGeom prst="rect">
            <a:avLst/>
          </a:prstGeom>
          <a:solidFill>
            <a:srgbClr val="09465E"/>
          </a:solidFill>
        </p:spPr>
        <p:txBody>
          <a:bodyPr wrap="square">
            <a:spAutoFit/>
          </a:bodyPr>
          <a:lstStyle/>
          <a:p>
            <a:pPr marL="0" indent="0">
              <a:lnSpc>
                <a:spcPct val="100000"/>
              </a:lnSpc>
            </a:pPr>
            <a:r>
              <a:rPr lang="en-US" sz="2200" b="1" kern="100" dirty="0">
                <a:solidFill>
                  <a:schemeClr val="bg1"/>
                </a:solidFill>
                <a:effectLst/>
                <a:ea typeface="Aptos" panose="020B0004020202020204" pitchFamily="34" charset="0"/>
                <a:cs typeface="Times New Roman" panose="02020603050405020304" pitchFamily="18" charset="0"/>
              </a:rPr>
              <a:t>Paikan päällä tapahtuva koulutus </a:t>
            </a:r>
            <a:r>
              <a:rPr lang="fi-FI" sz="2200" b="1" kern="100" dirty="0">
                <a:solidFill>
                  <a:schemeClr val="bg1"/>
                </a:solidFill>
                <a:ea typeface="Aptos" panose="020B0004020202020204" pitchFamily="34" charset="0"/>
                <a:cs typeface="Times New Roman" panose="02020603050405020304" pitchFamily="18" charset="0"/>
              </a:rPr>
              <a:t>- työn seuranta ”</a:t>
            </a:r>
            <a:r>
              <a:rPr lang="fi-FI" sz="2200" b="1" kern="100" dirty="0" err="1">
                <a:solidFill>
                  <a:schemeClr val="bg1"/>
                </a:solidFill>
                <a:ea typeface="Aptos" panose="020B0004020202020204" pitchFamily="34" charset="0"/>
                <a:cs typeface="Times New Roman" panose="02020603050405020304" pitchFamily="18" charset="0"/>
              </a:rPr>
              <a:t>job</a:t>
            </a:r>
            <a:r>
              <a:rPr lang="fi-FI" sz="2200" b="1" kern="100" dirty="0">
                <a:solidFill>
                  <a:schemeClr val="bg1"/>
                </a:solidFill>
                <a:ea typeface="Aptos" panose="020B0004020202020204" pitchFamily="34" charset="0"/>
                <a:cs typeface="Times New Roman" panose="02020603050405020304" pitchFamily="18" charset="0"/>
              </a:rPr>
              <a:t> </a:t>
            </a:r>
            <a:r>
              <a:rPr lang="fi-FI" sz="2200" b="1" kern="100" dirty="0" err="1">
                <a:solidFill>
                  <a:schemeClr val="bg1"/>
                </a:solidFill>
                <a:ea typeface="Aptos" panose="020B0004020202020204" pitchFamily="34" charset="0"/>
                <a:cs typeface="Times New Roman" panose="02020603050405020304" pitchFamily="18" charset="0"/>
              </a:rPr>
              <a:t>shadowing</a:t>
            </a:r>
            <a:r>
              <a:rPr lang="fi-FI" sz="2200" b="1" kern="100" dirty="0">
                <a:solidFill>
                  <a:schemeClr val="bg1"/>
                </a:solidFill>
                <a:ea typeface="Aptos" panose="020B0004020202020204" pitchFamily="34" charset="0"/>
                <a:cs typeface="Times New Roman" panose="02020603050405020304" pitchFamily="18" charset="0"/>
              </a:rPr>
              <a:t>” - esikuva-analyysi (</a:t>
            </a:r>
            <a:r>
              <a:rPr lang="fi-FI" sz="2200" b="1" kern="100" dirty="0" err="1">
                <a:solidFill>
                  <a:schemeClr val="bg1"/>
                </a:solidFill>
                <a:ea typeface="Aptos" panose="020B0004020202020204" pitchFamily="34" charset="0"/>
                <a:cs typeface="Times New Roman" panose="02020603050405020304" pitchFamily="18" charset="0"/>
              </a:rPr>
              <a:t>benchmarking</a:t>
            </a:r>
            <a:r>
              <a:rPr lang="fi-FI" sz="2200" b="1" kern="100" dirty="0">
                <a:solidFill>
                  <a:schemeClr val="bg1"/>
                </a:solidFill>
                <a:ea typeface="Aptos" panose="020B0004020202020204" pitchFamily="34" charset="0"/>
                <a:cs typeface="Times New Roman" panose="02020603050405020304" pitchFamily="18" charset="0"/>
              </a:rPr>
              <a:t>) - </a:t>
            </a:r>
            <a:r>
              <a:rPr lang="en-US" sz="2200" kern="100" dirty="0" err="1">
                <a:solidFill>
                  <a:schemeClr val="bg1"/>
                </a:solidFill>
                <a:effectLst/>
                <a:ea typeface="Aptos" panose="020B0004020202020204" pitchFamily="34" charset="0"/>
                <a:cs typeface="Times New Roman" panose="02020603050405020304" pitchFamily="18" charset="0"/>
              </a:rPr>
              <a:t>Työntekijöiden</a:t>
            </a:r>
            <a:r>
              <a:rPr lang="en-US" sz="2200" kern="100" dirty="0">
                <a:solidFill>
                  <a:schemeClr val="bg1"/>
                </a:solidFill>
                <a:effectLst/>
                <a:ea typeface="Aptos" panose="020B0004020202020204" pitchFamily="34" charset="0"/>
                <a:cs typeface="Times New Roman" panose="02020603050405020304" pitchFamily="18" charset="0"/>
              </a:rPr>
              <a:t> annetaan tarkkailla ja osallistua </a:t>
            </a:r>
            <a:r>
              <a:rPr lang="en-US" sz="2200" kern="100" dirty="0" err="1">
                <a:solidFill>
                  <a:schemeClr val="bg1"/>
                </a:solidFill>
                <a:effectLst/>
                <a:ea typeface="Aptos" panose="020B0004020202020204" pitchFamily="34" charset="0"/>
                <a:cs typeface="Times New Roman" panose="02020603050405020304" pitchFamily="18" charset="0"/>
              </a:rPr>
              <a:t>työpaikoilla</a:t>
            </a:r>
            <a:r>
              <a:rPr lang="en-US" sz="2200" kern="100" dirty="0">
                <a:solidFill>
                  <a:schemeClr val="bg1"/>
                </a:solidFill>
                <a:effectLst/>
                <a:ea typeface="Aptos" panose="020B0004020202020204" pitchFamily="34" charset="0"/>
                <a:cs typeface="Times New Roman" panose="02020603050405020304" pitchFamily="18" charset="0"/>
              </a:rPr>
              <a:t> tapahtuviin todellisiin prosesseihin, jotta he voivat hankkia kokemusta todellisesta elämästä.</a:t>
            </a:r>
          </a:p>
          <a:p>
            <a:pPr marL="0" lvl="0" indent="0">
              <a:lnSpc>
                <a:spcPct val="100000"/>
              </a:lnSpc>
              <a:buSzPts val="1000"/>
              <a:tabLst>
                <a:tab pos="457200" algn="l"/>
              </a:tabLst>
            </a:pPr>
            <a:endParaRPr lang="fi-FI" sz="22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fi-FI" sz="2200" b="1" kern="100" dirty="0" err="1">
                <a:solidFill>
                  <a:schemeClr val="bg1"/>
                </a:solidFill>
                <a:ea typeface="Aptos" panose="020B0004020202020204" pitchFamily="34" charset="0"/>
                <a:cs typeface="Times New Roman" panose="02020603050405020304" pitchFamily="18" charset="0"/>
              </a:rPr>
              <a:t>Säännölliset </a:t>
            </a:r>
            <a:r>
              <a:rPr lang="fi-FI" sz="2200" b="1" kern="100" dirty="0">
                <a:solidFill>
                  <a:schemeClr val="bg1"/>
                </a:solidFill>
                <a:ea typeface="Aptos" panose="020B0004020202020204" pitchFamily="34" charset="0"/>
                <a:cs typeface="Times New Roman" panose="02020603050405020304" pitchFamily="18" charset="0"/>
              </a:rPr>
              <a:t>täydennyskoulutuskurssit</a:t>
            </a:r>
            <a:r>
              <a:rPr lang="fi-FI" sz="2200" kern="100" dirty="0">
                <a:solidFill>
                  <a:schemeClr val="bg1"/>
                </a:solidFill>
                <a:ea typeface="Aptos" panose="020B0004020202020204" pitchFamily="34" charset="0"/>
                <a:cs typeface="Times New Roman" panose="02020603050405020304" pitchFamily="18" charset="0"/>
              </a:rPr>
              <a:t>, </a:t>
            </a:r>
            <a:r>
              <a:rPr lang="en-US" sz="2200" b="1" kern="100" dirty="0">
                <a:solidFill>
                  <a:schemeClr val="bg1"/>
                </a:solidFill>
                <a:effectLst/>
                <a:ea typeface="Aptos" panose="020B0004020202020204" pitchFamily="34" charset="0"/>
                <a:cs typeface="Times New Roman" panose="02020603050405020304" pitchFamily="18" charset="0"/>
              </a:rPr>
              <a:t>seminaarit, </a:t>
            </a:r>
            <a:r>
              <a:rPr lang="en-US" sz="2200" b="1" kern="100" dirty="0" err="1">
                <a:solidFill>
                  <a:schemeClr val="bg1"/>
                </a:solidFill>
                <a:effectLst/>
                <a:ea typeface="Aptos" panose="020B0004020202020204" pitchFamily="34" charset="0"/>
                <a:cs typeface="Times New Roman" panose="02020603050405020304" pitchFamily="18" charset="0"/>
              </a:rPr>
              <a:t>työpajat</a:t>
            </a:r>
            <a:r>
              <a:rPr lang="en-US" sz="2200" b="1" kern="100" dirty="0">
                <a:solidFill>
                  <a:schemeClr val="bg1"/>
                </a:solidFill>
                <a:effectLst/>
                <a:ea typeface="Aptos" panose="020B0004020202020204" pitchFamily="34" charset="0"/>
                <a:cs typeface="Times New Roman" panose="02020603050405020304" pitchFamily="18" charset="0"/>
              </a:rPr>
              <a:t> - </a:t>
            </a:r>
            <a:r>
              <a:rPr lang="en-US" sz="2200" kern="100" dirty="0" err="1">
                <a:solidFill>
                  <a:schemeClr val="bg1"/>
                </a:solidFill>
                <a:effectLst/>
                <a:ea typeface="Aptos" panose="020B0004020202020204" pitchFamily="34" charset="0"/>
                <a:cs typeface="Times New Roman" panose="02020603050405020304" pitchFamily="18" charset="0"/>
              </a:rPr>
              <a:t>Vuorovaikutteiset</a:t>
            </a:r>
            <a:r>
              <a:rPr lang="en-US" sz="2200" kern="100" dirty="0">
                <a:solidFill>
                  <a:schemeClr val="bg1"/>
                </a:solidFill>
                <a:effectLst/>
                <a:ea typeface="Aptos" panose="020B0004020202020204" pitchFamily="34" charset="0"/>
                <a:cs typeface="Times New Roman" panose="02020603050405020304" pitchFamily="18" charset="0"/>
              </a:rPr>
              <a:t> istunnot, käytännön harjoitukset, </a:t>
            </a:r>
            <a:r>
              <a:rPr lang="en-US" sz="2200" kern="100" dirty="0">
                <a:solidFill>
                  <a:schemeClr val="bg1"/>
                </a:solidFill>
                <a:ea typeface="Aptos" panose="020B0004020202020204" pitchFamily="34" charset="0"/>
                <a:cs typeface="Times New Roman" panose="02020603050405020304" pitchFamily="18" charset="0"/>
              </a:rPr>
              <a:t>esimerkiksi </a:t>
            </a:r>
            <a:r>
              <a:rPr lang="en-US" sz="2200" kern="100" dirty="0">
                <a:solidFill>
                  <a:schemeClr val="bg1"/>
                </a:solidFill>
                <a:effectLst/>
                <a:ea typeface="Aptos" panose="020B0004020202020204" pitchFamily="34" charset="0"/>
                <a:cs typeface="Times New Roman" panose="02020603050405020304" pitchFamily="18" charset="0"/>
              </a:rPr>
              <a:t>jätteiden lajitteluun, kierrätystekniikoihin, jätteiden vähentämisstrategioihin ja </a:t>
            </a:r>
            <a:r>
              <a:rPr lang="en-US" sz="2200" kern="100" dirty="0">
                <a:solidFill>
                  <a:schemeClr val="bg1"/>
                </a:solidFill>
                <a:ea typeface="Aptos" panose="020B0004020202020204" pitchFamily="34" charset="0"/>
                <a:cs typeface="Times New Roman" panose="02020603050405020304" pitchFamily="18" charset="0"/>
              </a:rPr>
              <a:t>jätetarkastuksiin liittyvät </a:t>
            </a:r>
            <a:r>
              <a:rPr lang="en-US" sz="2200" kern="100" dirty="0" err="1">
                <a:solidFill>
                  <a:schemeClr val="bg1"/>
                </a:solidFill>
                <a:ea typeface="Aptos" panose="020B0004020202020204" pitchFamily="34" charset="0"/>
                <a:cs typeface="Times New Roman" panose="02020603050405020304" pitchFamily="18" charset="0"/>
              </a:rPr>
              <a:t>harjoitukset</a:t>
            </a:r>
            <a:r>
              <a:rPr lang="en-US" sz="2200" kern="100" dirty="0">
                <a:solidFill>
                  <a:schemeClr val="bg1"/>
                </a:solidFill>
                <a:effectLst/>
                <a:ea typeface="Aptos" panose="020B0004020202020204" pitchFamily="34" charset="0"/>
                <a:cs typeface="Times New Roman" panose="02020603050405020304" pitchFamily="18" charset="0"/>
              </a:rPr>
              <a:t>.</a:t>
            </a:r>
          </a:p>
        </p:txBody>
      </p:sp>
      <p:grpSp>
        <p:nvGrpSpPr>
          <p:cNvPr id="25" name="Graphic 3">
            <a:extLst>
              <a:ext uri="{FF2B5EF4-FFF2-40B4-BE49-F238E27FC236}">
                <a16:creationId xmlns:a16="http://schemas.microsoft.com/office/drawing/2014/main" id="{AFB5CDAB-DBD9-3901-D3CA-5A531BBE129B}"/>
              </a:ext>
            </a:extLst>
          </p:cNvPr>
          <p:cNvGrpSpPr/>
          <p:nvPr/>
        </p:nvGrpSpPr>
        <p:grpSpPr>
          <a:xfrm>
            <a:off x="5613394" y="943728"/>
            <a:ext cx="674997" cy="670886"/>
            <a:chOff x="4643578" y="432838"/>
            <a:chExt cx="1028134" cy="1160188"/>
          </a:xfrm>
          <a:solidFill>
            <a:srgbClr val="086575"/>
          </a:solidFill>
        </p:grpSpPr>
        <p:sp>
          <p:nvSpPr>
            <p:cNvPr id="26" name="Freeform 1033">
              <a:extLst>
                <a:ext uri="{FF2B5EF4-FFF2-40B4-BE49-F238E27FC236}">
                  <a16:creationId xmlns:a16="http://schemas.microsoft.com/office/drawing/2014/main" id="{7AE204B0-A9B7-579C-EFAA-5FF762D4EE3B}"/>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dirty="0"/>
            </a:p>
          </p:txBody>
        </p:sp>
        <p:grpSp>
          <p:nvGrpSpPr>
            <p:cNvPr id="27" name="Graphic 3">
              <a:extLst>
                <a:ext uri="{FF2B5EF4-FFF2-40B4-BE49-F238E27FC236}">
                  <a16:creationId xmlns:a16="http://schemas.microsoft.com/office/drawing/2014/main" id="{7C2C0239-AB67-1982-10EB-C93FFC97B9D5}"/>
                </a:ext>
              </a:extLst>
            </p:cNvPr>
            <p:cNvGrpSpPr/>
            <p:nvPr/>
          </p:nvGrpSpPr>
          <p:grpSpPr>
            <a:xfrm>
              <a:off x="4643578" y="432838"/>
              <a:ext cx="1028134" cy="1160188"/>
              <a:chOff x="4643578" y="432838"/>
              <a:chExt cx="1028134" cy="1160188"/>
            </a:xfrm>
            <a:grpFill/>
          </p:grpSpPr>
          <p:sp>
            <p:nvSpPr>
              <p:cNvPr id="28" name="Freeform 1035">
                <a:extLst>
                  <a:ext uri="{FF2B5EF4-FFF2-40B4-BE49-F238E27FC236}">
                    <a16:creationId xmlns:a16="http://schemas.microsoft.com/office/drawing/2014/main" id="{574C6A0D-09E5-521B-05B7-B319FA2C31C6}"/>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29" name="Graphic 3">
                <a:extLst>
                  <a:ext uri="{FF2B5EF4-FFF2-40B4-BE49-F238E27FC236}">
                    <a16:creationId xmlns:a16="http://schemas.microsoft.com/office/drawing/2014/main" id="{6336DE53-6EFB-4959-332C-FA97E39B2869}"/>
                  </a:ext>
                </a:extLst>
              </p:cNvPr>
              <p:cNvGrpSpPr/>
              <p:nvPr/>
            </p:nvGrpSpPr>
            <p:grpSpPr>
              <a:xfrm>
                <a:off x="4643578" y="432838"/>
                <a:ext cx="1028134" cy="1160188"/>
                <a:chOff x="4643578" y="432838"/>
                <a:chExt cx="1028134" cy="1160188"/>
              </a:xfrm>
              <a:grpFill/>
            </p:grpSpPr>
            <p:sp>
              <p:nvSpPr>
                <p:cNvPr id="30" name="Freeform 1037">
                  <a:extLst>
                    <a:ext uri="{FF2B5EF4-FFF2-40B4-BE49-F238E27FC236}">
                      <a16:creationId xmlns:a16="http://schemas.microsoft.com/office/drawing/2014/main" id="{87228720-C42F-A1D1-6305-C9E5F88B0282}"/>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31" name="Freeform 1038">
                  <a:extLst>
                    <a:ext uri="{FF2B5EF4-FFF2-40B4-BE49-F238E27FC236}">
                      <a16:creationId xmlns:a16="http://schemas.microsoft.com/office/drawing/2014/main" id="{609BD511-7962-B8D5-1F34-C02BF2C9DFBC}"/>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sp>
        <p:nvSpPr>
          <p:cNvPr id="75" name="Tekstiruutu 74">
            <a:extLst>
              <a:ext uri="{FF2B5EF4-FFF2-40B4-BE49-F238E27FC236}">
                <a16:creationId xmlns:a16="http://schemas.microsoft.com/office/drawing/2014/main" id="{F5EE6516-B7A1-15D9-D6EC-3B161A19DDB6}"/>
              </a:ext>
            </a:extLst>
          </p:cNvPr>
          <p:cNvSpPr txBox="1"/>
          <p:nvPr/>
        </p:nvSpPr>
        <p:spPr>
          <a:xfrm>
            <a:off x="611524" y="6260010"/>
            <a:ext cx="10003739" cy="461665"/>
          </a:xfrm>
          <a:prstGeom prst="rect">
            <a:avLst/>
          </a:prstGeom>
          <a:noFill/>
        </p:spPr>
        <p:txBody>
          <a:bodyPr wrap="square">
            <a:spAutoFit/>
          </a:bodyPr>
          <a:lstStyle/>
          <a:p>
            <a:pPr marL="0" indent="0">
              <a:lnSpc>
                <a:spcPct val="100000"/>
              </a:lnSpc>
            </a:pPr>
            <a:r>
              <a:rPr lang="en-US" sz="2400" b="1" kern="0" dirty="0">
                <a:solidFill>
                  <a:srgbClr val="09465E"/>
                </a:solidFill>
                <a:highlight>
                  <a:srgbClr val="F1983D"/>
                </a:highlight>
                <a:cs typeface="Times New Roman" panose="02020603050405020304" pitchFamily="18" charset="0"/>
              </a:rPr>
              <a:t>HARJOITUS: </a:t>
            </a:r>
            <a:r>
              <a:rPr lang="en-US" b="1" kern="0" dirty="0">
                <a:solidFill>
                  <a:srgbClr val="2094D2"/>
                </a:solidFill>
                <a:cs typeface="Times New Roman" panose="02020603050405020304" pitchFamily="18" charset="0"/>
              </a:rPr>
              <a:t>ETSI ESIMERKKEJÄ KOULUTUSMAHDOLLISUUKSISTA ALUEELLASI.</a:t>
            </a:r>
          </a:p>
        </p:txBody>
      </p:sp>
    </p:spTree>
    <p:extLst>
      <p:ext uri="{BB962C8B-B14F-4D97-AF65-F5344CB8AC3E}">
        <p14:creationId xmlns:p14="http://schemas.microsoft.com/office/powerpoint/2010/main" val="97793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AA9309E-48EF-8651-32BC-B500923FC4C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39689"/>
            <a:ext cx="6351182" cy="423412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a:t>01</a:t>
            </a:r>
          </a:p>
        </p:txBody>
      </p:sp>
      <p:sp>
        <p:nvSpPr>
          <p:cNvPr id="14" name="Rectangle 13">
            <a:extLst>
              <a:ext uri="{FF2B5EF4-FFF2-40B4-BE49-F238E27FC236}">
                <a16:creationId xmlns:a16="http://schemas.microsoft.com/office/drawing/2014/main" id="{BE59536B-CB14-6A49-9925-C70C0915408D}"/>
              </a:ext>
            </a:extLst>
          </p:cNvPr>
          <p:cNvSpPr/>
          <p:nvPr/>
        </p:nvSpPr>
        <p:spPr>
          <a:xfrm>
            <a:off x="4787397" y="3429000"/>
            <a:ext cx="6319139"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4864514" y="3428999"/>
            <a:ext cx="6453566" cy="646331"/>
          </a:xfrm>
          <a:prstGeom prst="rect">
            <a:avLst/>
          </a:prstGeom>
          <a:noFill/>
        </p:spPr>
        <p:txBody>
          <a:bodyPr wrap="square" rtlCol="0">
            <a:spAutoFit/>
          </a:bodyPr>
          <a:lstStyle/>
          <a:p>
            <a:r>
              <a:rPr lang="en-IE" sz="3600" b="1" spc="324" dirty="0">
                <a:solidFill>
                  <a:srgbClr val="60BA47"/>
                </a:solidFill>
                <a:latin typeface="Calibri" panose="020F0502020204030204" pitchFamily="34" charset="0"/>
                <a:cs typeface="Calibri" panose="020F0502020204030204" pitchFamily="34" charset="0"/>
              </a:rPr>
              <a:t>Johdatus koulutukseen </a:t>
            </a:r>
          </a:p>
        </p:txBody>
      </p:sp>
      <p:sp>
        <p:nvSpPr>
          <p:cNvPr id="6" name="Rectangle 13">
            <a:extLst>
              <a:ext uri="{FF2B5EF4-FFF2-40B4-BE49-F238E27FC236}">
                <a16:creationId xmlns:a16="http://schemas.microsoft.com/office/drawing/2014/main" id="{3A399F7D-C886-0064-A56A-8EB38AAB33B5}"/>
              </a:ext>
            </a:extLst>
          </p:cNvPr>
          <p:cNvSpPr/>
          <p:nvPr/>
        </p:nvSpPr>
        <p:spPr>
          <a:xfrm>
            <a:off x="3745150" y="4231178"/>
            <a:ext cx="7438504" cy="646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spc="324" dirty="0">
                <a:solidFill>
                  <a:srgbClr val="60BA47"/>
                </a:solidFill>
                <a:latin typeface="Calibri" panose="020F0502020204030204" pitchFamily="34" charset="0"/>
                <a:cs typeface="Calibri" panose="020F0502020204030204" pitchFamily="34" charset="0"/>
              </a:rPr>
              <a:t>&amp; Tietoisuus liiketoiminnassa</a:t>
            </a:r>
            <a:endParaRPr lang="en-US" sz="3600" dirty="0">
              <a:latin typeface="Montserrat" panose="00000500000000000000" pitchFamily="50" charset="0"/>
            </a:endParaRPr>
          </a:p>
        </p:txBody>
      </p:sp>
    </p:spTree>
    <p:extLst>
      <p:ext uri="{BB962C8B-B14F-4D97-AF65-F5344CB8AC3E}">
        <p14:creationId xmlns:p14="http://schemas.microsoft.com/office/powerpoint/2010/main" val="3559636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EA53B-40B3-405B-77B5-E303E03C99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0C226DC-2779-6619-1745-59387987A8F4}"/>
              </a:ext>
            </a:extLst>
          </p:cNvPr>
          <p:cNvSpPr>
            <a:spLocks noGrp="1"/>
          </p:cNvSpPr>
          <p:nvPr>
            <p:ph type="body" sz="quarter" idx="16"/>
          </p:nvPr>
        </p:nvSpPr>
        <p:spPr>
          <a:xfrm>
            <a:off x="437434" y="165672"/>
            <a:ext cx="7449762" cy="502752"/>
          </a:xfrm>
        </p:spPr>
        <p:txBody>
          <a:bodyPr/>
          <a:lstStyle/>
          <a:p>
            <a:r>
              <a:rPr lang="en-IE" dirty="0">
                <a:cs typeface="Calibri"/>
              </a:rPr>
              <a:t>Oppimisen menetelmät ja vaiheet</a:t>
            </a:r>
            <a:endParaRPr lang="en-IE" b="1" dirty="0"/>
          </a:p>
          <a:p>
            <a:endParaRPr lang="en-IE" dirty="0"/>
          </a:p>
        </p:txBody>
      </p:sp>
      <p:sp>
        <p:nvSpPr>
          <p:cNvPr id="11" name="Freeform 324">
            <a:extLst>
              <a:ext uri="{FF2B5EF4-FFF2-40B4-BE49-F238E27FC236}">
                <a16:creationId xmlns:a16="http://schemas.microsoft.com/office/drawing/2014/main" id="{32B05AEB-381E-6B6D-BA4B-59D776C6BB20}"/>
              </a:ext>
            </a:extLst>
          </p:cNvPr>
          <p:cNvSpPr>
            <a:spLocks noChangeArrowheads="1"/>
          </p:cNvSpPr>
          <p:nvPr/>
        </p:nvSpPr>
        <p:spPr bwMode="auto">
          <a:xfrm>
            <a:off x="598073" y="2204937"/>
            <a:ext cx="10757573" cy="4005939"/>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US" sz="900"/>
          </a:p>
        </p:txBody>
      </p:sp>
      <p:sp>
        <p:nvSpPr>
          <p:cNvPr id="12" name="Freeform 325">
            <a:extLst>
              <a:ext uri="{FF2B5EF4-FFF2-40B4-BE49-F238E27FC236}">
                <a16:creationId xmlns:a16="http://schemas.microsoft.com/office/drawing/2014/main" id="{DBD33CF9-7203-7354-BA4F-A819C897608B}"/>
              </a:ext>
            </a:extLst>
          </p:cNvPr>
          <p:cNvSpPr>
            <a:spLocks noChangeArrowheads="1"/>
          </p:cNvSpPr>
          <p:nvPr/>
        </p:nvSpPr>
        <p:spPr bwMode="auto">
          <a:xfrm>
            <a:off x="598074" y="1184613"/>
            <a:ext cx="10757573"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2094D2"/>
          </a:solidFill>
          <a:ln>
            <a:noFill/>
          </a:ln>
          <a:effectLst/>
        </p:spPr>
        <p:txBody>
          <a:bodyPr wrap="none" anchor="ctr"/>
          <a:lstStyle/>
          <a:p>
            <a:endParaRPr lang="en-US" sz="900" dirty="0"/>
          </a:p>
        </p:txBody>
      </p:sp>
      <p:sp>
        <p:nvSpPr>
          <p:cNvPr id="23" name="Rectángulo 604">
            <a:extLst>
              <a:ext uri="{FF2B5EF4-FFF2-40B4-BE49-F238E27FC236}">
                <a16:creationId xmlns:a16="http://schemas.microsoft.com/office/drawing/2014/main" id="{A1740F52-BB80-1DE7-4E67-8276B82CB8CC}"/>
              </a:ext>
            </a:extLst>
          </p:cNvPr>
          <p:cNvSpPr/>
          <p:nvPr/>
        </p:nvSpPr>
        <p:spPr>
          <a:xfrm>
            <a:off x="646710" y="2445527"/>
            <a:ext cx="10660297" cy="3477875"/>
          </a:xfrm>
          <a:prstGeom prst="rect">
            <a:avLst/>
          </a:prstGeom>
          <a:solidFill>
            <a:srgbClr val="09465E"/>
          </a:solidFill>
        </p:spPr>
        <p:txBody>
          <a:bodyPr wrap="square">
            <a:spAutoFit/>
          </a:bodyPr>
          <a:lstStyle/>
          <a:p>
            <a:pPr marL="0" indent="0">
              <a:lnSpc>
                <a:spcPct val="100000"/>
              </a:lnSpc>
            </a:pPr>
            <a:r>
              <a:rPr lang="en-US" sz="2200" b="1" kern="100" dirty="0">
                <a:solidFill>
                  <a:schemeClr val="bg1"/>
                </a:solidFill>
                <a:effectLst/>
                <a:ea typeface="Aptos" panose="020B0004020202020204" pitchFamily="34" charset="0"/>
                <a:cs typeface="Times New Roman" panose="02020603050405020304" pitchFamily="18" charset="0"/>
              </a:rPr>
              <a:t>Verkko-opiskelu ja verkkokurssit</a:t>
            </a:r>
            <a:r>
              <a:rPr lang="en-US" sz="2200" kern="100" dirty="0">
                <a:solidFill>
                  <a:schemeClr val="bg1"/>
                </a:solidFill>
                <a:effectLst/>
                <a:ea typeface="Aptos" panose="020B0004020202020204" pitchFamily="34" charset="0"/>
                <a:cs typeface="Times New Roman" panose="02020603050405020304" pitchFamily="18" charset="0"/>
              </a:rPr>
              <a:t>, joilla tarjotaan joustavaa ja helposti saatavilla olevaa kiertotalouskoulutusta laajalle yleisölle tarjoamalla verkkokursseja ja -moduuleja digitaalisten alustojen avulla, kuten </a:t>
            </a:r>
            <a:r>
              <a:rPr lang="en-US" sz="2200" b="1" kern="0" dirty="0">
                <a:solidFill>
                  <a:schemeClr val="bg1"/>
                </a:solidFill>
                <a:cs typeface="Times New Roman" panose="02020603050405020304" pitchFamily="18" charset="0"/>
                <a:hlinkClick r:id="rId2"/>
              </a:rPr>
              <a:t>Waste2Worth</a:t>
            </a:r>
            <a:r>
              <a:rPr lang="en-US" sz="2200" b="1" kern="0" dirty="0">
                <a:solidFill>
                  <a:schemeClr val="bg1"/>
                </a:solidFill>
                <a:cs typeface="Times New Roman" panose="02020603050405020304" pitchFamily="18" charset="0"/>
              </a:rPr>
              <a:t>, </a:t>
            </a:r>
            <a:r>
              <a:rPr lang="en-US" sz="2200" b="1" kern="0" dirty="0">
                <a:solidFill>
                  <a:schemeClr val="bg1"/>
                </a:solidFill>
                <a:cs typeface="Times New Roman" panose="02020603050405020304" pitchFamily="18" charset="0"/>
                <a:hlinkClick r:id="rId3"/>
              </a:rPr>
              <a:t>Ethical Food Entrepreneurship</a:t>
            </a:r>
            <a:r>
              <a:rPr lang="en-US" sz="2200" b="1" kern="0" dirty="0">
                <a:solidFill>
                  <a:schemeClr val="bg1"/>
                </a:solidFill>
                <a:cs typeface="Times New Roman" panose="02020603050405020304" pitchFamily="18" charset="0"/>
              </a:rPr>
              <a:t>, jne.</a:t>
            </a:r>
            <a:endParaRPr lang="fi-FI" sz="2200" b="1" kern="0" dirty="0">
              <a:solidFill>
                <a:schemeClr val="bg1"/>
              </a:solidFill>
              <a:cs typeface="Times New Roman" panose="02020603050405020304" pitchFamily="18" charset="0"/>
            </a:endParaRPr>
          </a:p>
          <a:p>
            <a:pPr marL="0" indent="0">
              <a:lnSpc>
                <a:spcPct val="100000"/>
              </a:lnSpc>
            </a:pPr>
            <a:endParaRPr lang="fi-FI" sz="22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200" b="1" kern="100" dirty="0">
                <a:solidFill>
                  <a:schemeClr val="bg1"/>
                </a:solidFill>
                <a:effectLst/>
                <a:ea typeface="Aptos" panose="020B0004020202020204" pitchFamily="34" charset="0"/>
                <a:cs typeface="Times New Roman" panose="02020603050405020304" pitchFamily="18" charset="0"/>
              </a:rPr>
              <a:t>Mobiilisovellukset ja digitaaliset työkalut</a:t>
            </a:r>
            <a:r>
              <a:rPr lang="en-US" sz="2200" kern="100" dirty="0">
                <a:solidFill>
                  <a:schemeClr val="bg1"/>
                </a:solidFill>
                <a:effectLst/>
                <a:ea typeface="Aptos" panose="020B0004020202020204" pitchFamily="34" charset="0"/>
                <a:cs typeface="Times New Roman" panose="02020603050405020304" pitchFamily="18" charset="0"/>
              </a:rPr>
              <a:t>, joilla ihmiset saadaan sitoutumaan kiertotalouteen teknologian avulla ja lisäämään heidän osallistumistaan kehittämällä sovelluksia, jotka auttavat käyttäjiä seuraamaan jätteitään, seuraamaan kierrätystottumuksiaan tai löytämään paikallisia kierrätyskeskuksia, ja käyttämällä sovelluksissa pelillistämistä, jotta käyttäjiä kannustetaan vähentämään jätteiden määrää tai kierrättämään useammin.</a:t>
            </a:r>
            <a:endParaRPr lang="fi-FI" sz="2200" kern="100" dirty="0">
              <a:solidFill>
                <a:schemeClr val="bg1"/>
              </a:solidFill>
              <a:effectLst/>
              <a:ea typeface="Aptos" panose="020B0004020202020204" pitchFamily="34" charset="0"/>
              <a:cs typeface="Times New Roman" panose="02020603050405020304" pitchFamily="18" charset="0"/>
            </a:endParaRPr>
          </a:p>
        </p:txBody>
      </p:sp>
      <p:grpSp>
        <p:nvGrpSpPr>
          <p:cNvPr id="32" name="Graphic 3">
            <a:extLst>
              <a:ext uri="{FF2B5EF4-FFF2-40B4-BE49-F238E27FC236}">
                <a16:creationId xmlns:a16="http://schemas.microsoft.com/office/drawing/2014/main" id="{8FEAA01D-87C5-4AC0-7FF9-79B133388CA5}"/>
              </a:ext>
            </a:extLst>
          </p:cNvPr>
          <p:cNvGrpSpPr/>
          <p:nvPr/>
        </p:nvGrpSpPr>
        <p:grpSpPr>
          <a:xfrm>
            <a:off x="10293485" y="800703"/>
            <a:ext cx="767205" cy="570243"/>
            <a:chOff x="6615628" y="2116894"/>
            <a:chExt cx="1066935" cy="1001108"/>
          </a:xfrm>
          <a:solidFill>
            <a:srgbClr val="086575"/>
          </a:solidFill>
        </p:grpSpPr>
        <p:sp>
          <p:nvSpPr>
            <p:cNvPr id="33" name="Freeform 1128">
              <a:extLst>
                <a:ext uri="{FF2B5EF4-FFF2-40B4-BE49-F238E27FC236}">
                  <a16:creationId xmlns:a16="http://schemas.microsoft.com/office/drawing/2014/main" id="{4A4E5DBB-BFFB-7460-A8BA-1C545EE469B3}"/>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34" name="Graphic 3">
              <a:extLst>
                <a:ext uri="{FF2B5EF4-FFF2-40B4-BE49-F238E27FC236}">
                  <a16:creationId xmlns:a16="http://schemas.microsoft.com/office/drawing/2014/main" id="{3511EA6B-0994-DBE7-F458-094EAA646FD7}"/>
                </a:ext>
              </a:extLst>
            </p:cNvPr>
            <p:cNvGrpSpPr/>
            <p:nvPr/>
          </p:nvGrpSpPr>
          <p:grpSpPr>
            <a:xfrm>
              <a:off x="6615628" y="2116894"/>
              <a:ext cx="1066935" cy="1001108"/>
              <a:chOff x="6615628" y="2116894"/>
              <a:chExt cx="1066935" cy="1001108"/>
            </a:xfrm>
            <a:grpFill/>
          </p:grpSpPr>
          <p:sp>
            <p:nvSpPr>
              <p:cNvPr id="35" name="Freeform 1130">
                <a:extLst>
                  <a:ext uri="{FF2B5EF4-FFF2-40B4-BE49-F238E27FC236}">
                    <a16:creationId xmlns:a16="http://schemas.microsoft.com/office/drawing/2014/main" id="{0CDE6F4C-6424-4C2E-E9FA-FB57699DCC92}"/>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36" name="Freeform 1131">
                <a:extLst>
                  <a:ext uri="{FF2B5EF4-FFF2-40B4-BE49-F238E27FC236}">
                    <a16:creationId xmlns:a16="http://schemas.microsoft.com/office/drawing/2014/main" id="{9B74D0C1-CABB-52E2-3F59-9EFFBF2A37F2}"/>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37" name="Freeform 1132">
                <a:extLst>
                  <a:ext uri="{FF2B5EF4-FFF2-40B4-BE49-F238E27FC236}">
                    <a16:creationId xmlns:a16="http://schemas.microsoft.com/office/drawing/2014/main" id="{EAB600EE-582E-8032-B40E-D2A649B81E94}"/>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38" name="Freeform 1133">
                <a:extLst>
                  <a:ext uri="{FF2B5EF4-FFF2-40B4-BE49-F238E27FC236}">
                    <a16:creationId xmlns:a16="http://schemas.microsoft.com/office/drawing/2014/main" id="{95E6F674-EC04-3997-F0DC-87083D8DB9E3}"/>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39" name="Freeform 1134">
                <a:extLst>
                  <a:ext uri="{FF2B5EF4-FFF2-40B4-BE49-F238E27FC236}">
                    <a16:creationId xmlns:a16="http://schemas.microsoft.com/office/drawing/2014/main" id="{EE11813D-EF41-D1BF-86C5-D2F6DEBFE481}"/>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40" name="Freeform 1135">
                <a:extLst>
                  <a:ext uri="{FF2B5EF4-FFF2-40B4-BE49-F238E27FC236}">
                    <a16:creationId xmlns:a16="http://schemas.microsoft.com/office/drawing/2014/main" id="{A82EF0AA-88B0-ED1A-DC22-BA95127CD3D3}"/>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41" name="Freeform 1136">
                <a:extLst>
                  <a:ext uri="{FF2B5EF4-FFF2-40B4-BE49-F238E27FC236}">
                    <a16:creationId xmlns:a16="http://schemas.microsoft.com/office/drawing/2014/main" id="{245C22D9-8CDD-72B8-C422-38D1C67F91A4}"/>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42" name="Freeform 1137">
                <a:extLst>
                  <a:ext uri="{FF2B5EF4-FFF2-40B4-BE49-F238E27FC236}">
                    <a16:creationId xmlns:a16="http://schemas.microsoft.com/office/drawing/2014/main" id="{E6872AEE-5D10-D92D-2AD9-D800669D32C0}"/>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43" name="Freeform 1138">
                <a:extLst>
                  <a:ext uri="{FF2B5EF4-FFF2-40B4-BE49-F238E27FC236}">
                    <a16:creationId xmlns:a16="http://schemas.microsoft.com/office/drawing/2014/main" id="{B4FC8127-A1A8-9AEB-6884-7EB53C1DED99}"/>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44" name="Freeform 1139">
                <a:extLst>
                  <a:ext uri="{FF2B5EF4-FFF2-40B4-BE49-F238E27FC236}">
                    <a16:creationId xmlns:a16="http://schemas.microsoft.com/office/drawing/2014/main" id="{7610796A-F5B3-28E4-6AB9-A989D920A9DB}"/>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45" name="Freeform 1140">
                <a:extLst>
                  <a:ext uri="{FF2B5EF4-FFF2-40B4-BE49-F238E27FC236}">
                    <a16:creationId xmlns:a16="http://schemas.microsoft.com/office/drawing/2014/main" id="{EE46B7AD-BB94-F828-33B5-7316D4AD5287}"/>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46" name="Freeform 1141">
                <a:extLst>
                  <a:ext uri="{FF2B5EF4-FFF2-40B4-BE49-F238E27FC236}">
                    <a16:creationId xmlns:a16="http://schemas.microsoft.com/office/drawing/2014/main" id="{4B8DFE18-BDE0-DC37-97A3-EAED59CF0A3C}"/>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sp>
        <p:nvSpPr>
          <p:cNvPr id="3" name="CuadroTexto 601">
            <a:extLst>
              <a:ext uri="{FF2B5EF4-FFF2-40B4-BE49-F238E27FC236}">
                <a16:creationId xmlns:a16="http://schemas.microsoft.com/office/drawing/2014/main" id="{D6C5948C-0F7D-F68F-3CA3-37E728280C32}"/>
              </a:ext>
            </a:extLst>
          </p:cNvPr>
          <p:cNvSpPr txBox="1"/>
          <p:nvPr/>
        </p:nvSpPr>
        <p:spPr>
          <a:xfrm>
            <a:off x="1161826" y="1615633"/>
            <a:ext cx="9217720" cy="461665"/>
          </a:xfrm>
          <a:prstGeom prst="rect">
            <a:avLst/>
          </a:prstGeom>
          <a:noFill/>
        </p:spPr>
        <p:txBody>
          <a:bodyPr wrap="square" rtlCol="0">
            <a:spAutoFit/>
          </a:bodyPr>
          <a:lstStyle/>
          <a:p>
            <a:pPr marL="0" indent="0" algn="ctr">
              <a:lnSpc>
                <a:spcPct val="100000"/>
              </a:lnSpc>
            </a:pPr>
            <a:r>
              <a:rPr lang="en-US" sz="2400" b="1" kern="0" dirty="0">
                <a:solidFill>
                  <a:schemeClr val="bg1"/>
                </a:solidFill>
                <a:cs typeface="Times New Roman" panose="02020603050405020304" pitchFamily="18" charset="0"/>
              </a:rPr>
              <a:t>TEKNOLOGIAPOHJAINEN OPPIMINEN </a:t>
            </a:r>
            <a:r>
              <a:rPr lang="fi-FI" sz="2400" b="1" kern="0" dirty="0">
                <a:solidFill>
                  <a:schemeClr val="bg1"/>
                </a:solidFill>
                <a:cs typeface="Times New Roman" panose="02020603050405020304" pitchFamily="18" charset="0"/>
              </a:rPr>
              <a:t>KANSALAISILLE JA YRITYKSILLE</a:t>
            </a:r>
            <a:endParaRPr lang="fi-FI" sz="2400" kern="100" dirty="0">
              <a:solidFill>
                <a:schemeClr val="bg1"/>
              </a:solidFill>
              <a:effectLst/>
              <a:ea typeface="Aptos" panose="020B0004020202020204" pitchFamily="34" charset="0"/>
              <a:cs typeface="Times New Roman" panose="02020603050405020304" pitchFamily="18" charset="0"/>
            </a:endParaRPr>
          </a:p>
        </p:txBody>
      </p:sp>
      <p:sp>
        <p:nvSpPr>
          <p:cNvPr id="74" name="Tekstiruutu 73">
            <a:extLst>
              <a:ext uri="{FF2B5EF4-FFF2-40B4-BE49-F238E27FC236}">
                <a16:creationId xmlns:a16="http://schemas.microsoft.com/office/drawing/2014/main" id="{FA58A6B3-0CB5-0B0C-5FAC-993F9AB28FC4}"/>
              </a:ext>
            </a:extLst>
          </p:cNvPr>
          <p:cNvSpPr txBox="1"/>
          <p:nvPr/>
        </p:nvSpPr>
        <p:spPr>
          <a:xfrm>
            <a:off x="361507" y="6039539"/>
            <a:ext cx="11265070" cy="707886"/>
          </a:xfrm>
          <a:prstGeom prst="rect">
            <a:avLst/>
          </a:prstGeom>
          <a:noFill/>
        </p:spPr>
        <p:txBody>
          <a:bodyPr wrap="square">
            <a:spAutoFit/>
          </a:bodyPr>
          <a:lstStyle/>
          <a:p>
            <a:pPr marL="0" indent="0">
              <a:lnSpc>
                <a:spcPct val="100000"/>
              </a:lnSpc>
            </a:pPr>
            <a:endParaRPr lang="en-US" sz="1600" kern="100" dirty="0">
              <a:ea typeface="Aptos" panose="020B0004020202020204" pitchFamily="34" charset="0"/>
              <a:cs typeface="Times New Roman" panose="02020603050405020304" pitchFamily="18" charset="0"/>
            </a:endParaRPr>
          </a:p>
          <a:p>
            <a:pPr marL="0" indent="0">
              <a:lnSpc>
                <a:spcPct val="100000"/>
              </a:lnSpc>
            </a:pPr>
            <a:r>
              <a:rPr lang="en-US" sz="2400" b="1" kern="0" dirty="0">
                <a:solidFill>
                  <a:srgbClr val="09465E"/>
                </a:solidFill>
                <a:highlight>
                  <a:srgbClr val="F1983D"/>
                </a:highlight>
                <a:cs typeface="Times New Roman" panose="02020603050405020304" pitchFamily="18" charset="0"/>
              </a:rPr>
              <a:t>HARJOITUS: </a:t>
            </a:r>
            <a:r>
              <a:rPr lang="en-US" sz="1600" b="1" dirty="0">
                <a:solidFill>
                  <a:srgbClr val="09465E"/>
                </a:solidFill>
                <a:cs typeface="Calibri"/>
              </a:rPr>
              <a:t>ESIMERKKEJÄ JÄTEHUOLLON TUEKSI KEHITETYISTÄ MOBIILISOVELLUKSISTA/DIGITAALISISTA TYÖKALUISTA</a:t>
            </a:r>
            <a:r>
              <a:rPr lang="en-US" sz="1600" b="1" dirty="0"/>
              <a:t>.</a:t>
            </a:r>
          </a:p>
        </p:txBody>
      </p:sp>
    </p:spTree>
    <p:extLst>
      <p:ext uri="{BB962C8B-B14F-4D97-AF65-F5344CB8AC3E}">
        <p14:creationId xmlns:p14="http://schemas.microsoft.com/office/powerpoint/2010/main" val="2638738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F4CE4-CE69-06B6-4D9D-2578D232C3B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62956B6-E18F-1AFA-B24E-28DE16D5DED5}"/>
              </a:ext>
            </a:extLst>
          </p:cNvPr>
          <p:cNvSpPr>
            <a:spLocks noGrp="1"/>
          </p:cNvSpPr>
          <p:nvPr>
            <p:ph type="body" sz="quarter" idx="16"/>
          </p:nvPr>
        </p:nvSpPr>
        <p:spPr>
          <a:xfrm>
            <a:off x="437434" y="165672"/>
            <a:ext cx="7449762" cy="502752"/>
          </a:xfrm>
        </p:spPr>
        <p:txBody>
          <a:bodyPr/>
          <a:lstStyle/>
          <a:p>
            <a:r>
              <a:rPr lang="en-IE" dirty="0">
                <a:cs typeface="Calibri"/>
              </a:rPr>
              <a:t>Oppimisen menetelmät ja vaiheet</a:t>
            </a:r>
            <a:endParaRPr lang="en-IE" b="1" dirty="0"/>
          </a:p>
          <a:p>
            <a:endParaRPr lang="en-IE" dirty="0"/>
          </a:p>
        </p:txBody>
      </p:sp>
      <p:sp>
        <p:nvSpPr>
          <p:cNvPr id="14" name="Freeform 400">
            <a:extLst>
              <a:ext uri="{FF2B5EF4-FFF2-40B4-BE49-F238E27FC236}">
                <a16:creationId xmlns:a16="http://schemas.microsoft.com/office/drawing/2014/main" id="{E2DA27ED-1B1C-B2FC-141D-36B5316BC75D}"/>
              </a:ext>
            </a:extLst>
          </p:cNvPr>
          <p:cNvSpPr>
            <a:spLocks noChangeArrowheads="1"/>
          </p:cNvSpPr>
          <p:nvPr/>
        </p:nvSpPr>
        <p:spPr bwMode="auto">
          <a:xfrm>
            <a:off x="565424" y="2721164"/>
            <a:ext cx="10266044" cy="2512317"/>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15" name="Freeform 401">
            <a:extLst>
              <a:ext uri="{FF2B5EF4-FFF2-40B4-BE49-F238E27FC236}">
                <a16:creationId xmlns:a16="http://schemas.microsoft.com/office/drawing/2014/main" id="{7D873C63-4036-A21B-AE20-E80B5AD56805}"/>
              </a:ext>
            </a:extLst>
          </p:cNvPr>
          <p:cNvSpPr>
            <a:spLocks noChangeArrowheads="1"/>
          </p:cNvSpPr>
          <p:nvPr/>
        </p:nvSpPr>
        <p:spPr bwMode="auto">
          <a:xfrm>
            <a:off x="565424" y="1759368"/>
            <a:ext cx="10231589" cy="1012568"/>
          </a:xfrm>
          <a:custGeom>
            <a:avLst/>
            <a:gdLst>
              <a:gd name="T0" fmla="*/ 0 w 3506"/>
              <a:gd name="T1" fmla="*/ 1751 h 1752"/>
              <a:gd name="T2" fmla="*/ 0 w 3506"/>
              <a:gd name="T3" fmla="*/ 1751 h 1752"/>
              <a:gd name="T4" fmla="*/ 1753 w 3506"/>
              <a:gd name="T5" fmla="*/ 0 h 1752"/>
              <a:gd name="T6" fmla="*/ 1753 w 3506"/>
              <a:gd name="T7" fmla="*/ 0 h 1752"/>
              <a:gd name="T8" fmla="*/ 3505 w 3506"/>
              <a:gd name="T9" fmla="*/ 1751 h 1752"/>
              <a:gd name="T10" fmla="*/ 0 w 3506"/>
              <a:gd name="T11" fmla="*/ 1751 h 1752"/>
            </a:gdLst>
            <a:ahLst/>
            <a:cxnLst>
              <a:cxn ang="0">
                <a:pos x="T0" y="T1"/>
              </a:cxn>
              <a:cxn ang="0">
                <a:pos x="T2" y="T3"/>
              </a:cxn>
              <a:cxn ang="0">
                <a:pos x="T4" y="T5"/>
              </a:cxn>
              <a:cxn ang="0">
                <a:pos x="T6" y="T7"/>
              </a:cxn>
              <a:cxn ang="0">
                <a:pos x="T8" y="T9"/>
              </a:cxn>
              <a:cxn ang="0">
                <a:pos x="T10" y="T11"/>
              </a:cxn>
            </a:cxnLst>
            <a:rect l="0" t="0" r="r" b="b"/>
            <a:pathLst>
              <a:path w="3506" h="1752">
                <a:moveTo>
                  <a:pt x="0" y="1751"/>
                </a:moveTo>
                <a:lnTo>
                  <a:pt x="0" y="1751"/>
                </a:lnTo>
                <a:cubicBezTo>
                  <a:pt x="0" y="784"/>
                  <a:pt x="785" y="0"/>
                  <a:pt x="1753" y="0"/>
                </a:cubicBezTo>
                <a:lnTo>
                  <a:pt x="1753" y="0"/>
                </a:lnTo>
                <a:cubicBezTo>
                  <a:pt x="2720" y="0"/>
                  <a:pt x="3505" y="784"/>
                  <a:pt x="3505" y="1751"/>
                </a:cubicBezTo>
                <a:lnTo>
                  <a:pt x="0" y="1751"/>
                </a:lnTo>
              </a:path>
            </a:pathLst>
          </a:custGeom>
          <a:solidFill>
            <a:srgbClr val="60BA47"/>
          </a:solidFill>
          <a:ln>
            <a:noFill/>
          </a:ln>
          <a:effectLst/>
        </p:spPr>
        <p:txBody>
          <a:bodyPr wrap="none" anchor="ctr"/>
          <a:lstStyle/>
          <a:p>
            <a:endParaRPr lang="en-US" sz="900"/>
          </a:p>
        </p:txBody>
      </p:sp>
      <p:sp>
        <p:nvSpPr>
          <p:cNvPr id="20" name="CuadroTexto 601">
            <a:extLst>
              <a:ext uri="{FF2B5EF4-FFF2-40B4-BE49-F238E27FC236}">
                <a16:creationId xmlns:a16="http://schemas.microsoft.com/office/drawing/2014/main" id="{F0A89F22-0DB3-2A40-15D1-8C08C713F9AF}"/>
              </a:ext>
            </a:extLst>
          </p:cNvPr>
          <p:cNvSpPr txBox="1"/>
          <p:nvPr/>
        </p:nvSpPr>
        <p:spPr>
          <a:xfrm>
            <a:off x="1996998" y="2069760"/>
            <a:ext cx="7616756" cy="461665"/>
          </a:xfrm>
          <a:prstGeom prst="rect">
            <a:avLst/>
          </a:prstGeom>
          <a:noFill/>
        </p:spPr>
        <p:txBody>
          <a:bodyPr wrap="square" rtlCol="0">
            <a:spAutoFit/>
          </a:bodyPr>
          <a:lstStyle/>
          <a:p>
            <a:pPr marL="0" indent="0" algn="ctr">
              <a:lnSpc>
                <a:spcPct val="100000"/>
              </a:lnSpc>
            </a:pPr>
            <a:r>
              <a:rPr lang="en-US" sz="2400" b="1" kern="0" dirty="0">
                <a:solidFill>
                  <a:schemeClr val="bg1"/>
                </a:solidFill>
                <a:cs typeface="Times New Roman" panose="02020603050405020304" pitchFamily="18" charset="0"/>
              </a:rPr>
              <a:t>KÄYTTÄYTYMISEN MUUTOSTEKNIIKAT </a:t>
            </a:r>
            <a:r>
              <a:rPr lang="fi-FI" sz="2400" b="1" kern="0" dirty="0">
                <a:solidFill>
                  <a:schemeClr val="bg1"/>
                </a:solidFill>
                <a:cs typeface="Times New Roman" panose="02020603050405020304" pitchFamily="18" charset="0"/>
              </a:rPr>
              <a:t>YRITYKSILLE</a:t>
            </a:r>
          </a:p>
        </p:txBody>
      </p:sp>
      <p:sp>
        <p:nvSpPr>
          <p:cNvPr id="24" name="Rectángulo 605">
            <a:extLst>
              <a:ext uri="{FF2B5EF4-FFF2-40B4-BE49-F238E27FC236}">
                <a16:creationId xmlns:a16="http://schemas.microsoft.com/office/drawing/2014/main" id="{F9E58409-65A8-EC63-B97D-570FEBF6D7EA}"/>
              </a:ext>
            </a:extLst>
          </p:cNvPr>
          <p:cNvSpPr/>
          <p:nvPr/>
        </p:nvSpPr>
        <p:spPr>
          <a:xfrm>
            <a:off x="914400" y="3053400"/>
            <a:ext cx="9781953" cy="1815882"/>
          </a:xfrm>
          <a:prstGeom prst="rect">
            <a:avLst/>
          </a:prstGeom>
          <a:solidFill>
            <a:srgbClr val="09465E"/>
          </a:solidFill>
        </p:spPr>
        <p:txBody>
          <a:bodyPr wrap="square">
            <a:spAutoFit/>
          </a:bodyPr>
          <a:lstStyle/>
          <a:p>
            <a:pPr marL="0" indent="0">
              <a:lnSpc>
                <a:spcPct val="100000"/>
              </a:lnSpc>
            </a:pPr>
            <a:r>
              <a:rPr lang="en-US" sz="2400" b="1" kern="100" dirty="0">
                <a:solidFill>
                  <a:schemeClr val="bg1"/>
                </a:solidFill>
                <a:effectLst/>
                <a:ea typeface="Aptos" panose="020B0004020202020204" pitchFamily="34" charset="0"/>
                <a:cs typeface="Times New Roman" panose="02020603050405020304" pitchFamily="18" charset="0"/>
              </a:rPr>
              <a:t>Käyttäytymisohjaus</a:t>
            </a:r>
            <a:r>
              <a:rPr lang="en-US" sz="2400" kern="100" dirty="0">
                <a:solidFill>
                  <a:schemeClr val="bg1"/>
                </a:solidFill>
                <a:effectLst/>
                <a:ea typeface="Aptos" panose="020B0004020202020204" pitchFamily="34" charset="0"/>
                <a:cs typeface="Times New Roman" panose="02020603050405020304" pitchFamily="18" charset="0"/>
              </a:rPr>
              <a:t>, jolla vaikutetaan ihmisten jätehuoltotottumuksiin suunnittelemalla ympäristöjä, joissa kierrätys on oletusvalinta, ja käyttämällä muistutuksia (esim. push-ilmoituksia tai julisteita), joilla kannustetaan ihmisiä lajittelemaan jätteet.</a:t>
            </a:r>
          </a:p>
          <a:p>
            <a:pPr algn="ct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65" name="Group 64">
            <a:extLst>
              <a:ext uri="{FF2B5EF4-FFF2-40B4-BE49-F238E27FC236}">
                <a16:creationId xmlns:a16="http://schemas.microsoft.com/office/drawing/2014/main" id="{B764B1F4-C4AB-3F2E-F603-6B61AA61401E}"/>
              </a:ext>
            </a:extLst>
          </p:cNvPr>
          <p:cNvGrpSpPr/>
          <p:nvPr/>
        </p:nvGrpSpPr>
        <p:grpSpPr>
          <a:xfrm>
            <a:off x="5145164" y="938836"/>
            <a:ext cx="950836" cy="685683"/>
            <a:chOff x="8360213" y="3458151"/>
            <a:chExt cx="853935" cy="991043"/>
          </a:xfrm>
          <a:solidFill>
            <a:srgbClr val="086575"/>
          </a:solidFill>
        </p:grpSpPr>
        <p:grpSp>
          <p:nvGrpSpPr>
            <p:cNvPr id="66" name="Graphic 2">
              <a:extLst>
                <a:ext uri="{FF2B5EF4-FFF2-40B4-BE49-F238E27FC236}">
                  <a16:creationId xmlns:a16="http://schemas.microsoft.com/office/drawing/2014/main" id="{B51F7393-73EE-8060-57A8-BC9D7734BFF7}"/>
                </a:ext>
              </a:extLst>
            </p:cNvPr>
            <p:cNvGrpSpPr/>
            <p:nvPr userDrawn="1"/>
          </p:nvGrpSpPr>
          <p:grpSpPr>
            <a:xfrm>
              <a:off x="8599192" y="3595917"/>
              <a:ext cx="375982" cy="204367"/>
              <a:chOff x="2642504" y="3763150"/>
              <a:chExt cx="375982" cy="204367"/>
            </a:xfrm>
            <a:grpFill/>
          </p:grpSpPr>
          <p:sp>
            <p:nvSpPr>
              <p:cNvPr id="72" name="Freeform 96">
                <a:extLst>
                  <a:ext uri="{FF2B5EF4-FFF2-40B4-BE49-F238E27FC236}">
                    <a16:creationId xmlns:a16="http://schemas.microsoft.com/office/drawing/2014/main" id="{C21069A0-83A8-40AE-42C8-8D3FD0F60941}"/>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73" name="Freeform 97">
                <a:extLst>
                  <a:ext uri="{FF2B5EF4-FFF2-40B4-BE49-F238E27FC236}">
                    <a16:creationId xmlns:a16="http://schemas.microsoft.com/office/drawing/2014/main" id="{9D6F4A84-01F3-1643-E3D8-DE263648D609}"/>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67" name="Graphic 2">
              <a:extLst>
                <a:ext uri="{FF2B5EF4-FFF2-40B4-BE49-F238E27FC236}">
                  <a16:creationId xmlns:a16="http://schemas.microsoft.com/office/drawing/2014/main" id="{7FB1C38C-D30B-57DE-130A-C7C3D3F0D5A5}"/>
                </a:ext>
              </a:extLst>
            </p:cNvPr>
            <p:cNvGrpSpPr/>
            <p:nvPr userDrawn="1"/>
          </p:nvGrpSpPr>
          <p:grpSpPr>
            <a:xfrm>
              <a:off x="8360213" y="3458151"/>
              <a:ext cx="853935" cy="991043"/>
              <a:chOff x="2403525" y="3625384"/>
              <a:chExt cx="853935" cy="991043"/>
            </a:xfrm>
            <a:grpFill/>
          </p:grpSpPr>
          <p:sp>
            <p:nvSpPr>
              <p:cNvPr id="68" name="Freeform 92">
                <a:extLst>
                  <a:ext uri="{FF2B5EF4-FFF2-40B4-BE49-F238E27FC236}">
                    <a16:creationId xmlns:a16="http://schemas.microsoft.com/office/drawing/2014/main" id="{BC0F3261-0118-974F-CFB9-128DB50EFF3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69" name="Freeform 93">
                <a:extLst>
                  <a:ext uri="{FF2B5EF4-FFF2-40B4-BE49-F238E27FC236}">
                    <a16:creationId xmlns:a16="http://schemas.microsoft.com/office/drawing/2014/main" id="{80F42E14-8C46-A972-5AD0-EAA5AD17126C}"/>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70" name="Freeform 94">
                <a:extLst>
                  <a:ext uri="{FF2B5EF4-FFF2-40B4-BE49-F238E27FC236}">
                    <a16:creationId xmlns:a16="http://schemas.microsoft.com/office/drawing/2014/main" id="{C0DF44FF-454D-6201-AC8C-55D60D759487}"/>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71" name="Freeform 95">
                <a:extLst>
                  <a:ext uri="{FF2B5EF4-FFF2-40B4-BE49-F238E27FC236}">
                    <a16:creationId xmlns:a16="http://schemas.microsoft.com/office/drawing/2014/main" id="{58A7F943-0338-A92F-05E9-4154D41FC159}"/>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74" name="Tekstiruutu 73">
            <a:extLst>
              <a:ext uri="{FF2B5EF4-FFF2-40B4-BE49-F238E27FC236}">
                <a16:creationId xmlns:a16="http://schemas.microsoft.com/office/drawing/2014/main" id="{05F5D41F-1A1C-26A1-458C-5F130A6241E6}"/>
              </a:ext>
            </a:extLst>
          </p:cNvPr>
          <p:cNvSpPr txBox="1"/>
          <p:nvPr/>
        </p:nvSpPr>
        <p:spPr>
          <a:xfrm>
            <a:off x="437434" y="5469844"/>
            <a:ext cx="11265070" cy="1015663"/>
          </a:xfrm>
          <a:prstGeom prst="rect">
            <a:avLst/>
          </a:prstGeom>
          <a:noFill/>
        </p:spPr>
        <p:txBody>
          <a:bodyPr wrap="square">
            <a:spAutoFit/>
          </a:bodyPr>
          <a:lstStyle/>
          <a:p>
            <a:pPr marL="0" indent="0">
              <a:lnSpc>
                <a:spcPct val="100000"/>
              </a:lnSpc>
            </a:pPr>
            <a:endParaRPr lang="en-US" sz="1600" kern="100" dirty="0">
              <a:ea typeface="Aptos" panose="020B0004020202020204" pitchFamily="34" charset="0"/>
              <a:cs typeface="Times New Roman" panose="02020603050405020304" pitchFamily="18" charset="0"/>
            </a:endParaRPr>
          </a:p>
          <a:p>
            <a:pPr marL="0" indent="0">
              <a:lnSpc>
                <a:spcPct val="100000"/>
              </a:lnSpc>
            </a:pPr>
            <a:r>
              <a:rPr lang="en-US" sz="2400" b="1" kern="0" dirty="0">
                <a:solidFill>
                  <a:srgbClr val="09465E"/>
                </a:solidFill>
                <a:highlight>
                  <a:srgbClr val="F1983D"/>
                </a:highlight>
                <a:cs typeface="Times New Roman" panose="02020603050405020304" pitchFamily="18" charset="0"/>
              </a:rPr>
              <a:t>HARJOITUS: </a:t>
            </a:r>
            <a:r>
              <a:rPr lang="en-US" sz="2000" b="1" dirty="0">
                <a:solidFill>
                  <a:srgbClr val="09465E"/>
                </a:solidFill>
                <a:cs typeface="Calibri"/>
              </a:rPr>
              <a:t>ETSI ESIMERKKEJÄ KÄYTTÄYTYMISEN MUUTOSTEKNIIKOISTA JÄTEHUOLLON TUKEMISEKSI</a:t>
            </a:r>
            <a:r>
              <a:rPr lang="en-US" sz="2000" b="1" dirty="0"/>
              <a:t>.</a:t>
            </a:r>
          </a:p>
        </p:txBody>
      </p:sp>
    </p:spTree>
    <p:extLst>
      <p:ext uri="{BB962C8B-B14F-4D97-AF65-F5344CB8AC3E}">
        <p14:creationId xmlns:p14="http://schemas.microsoft.com/office/powerpoint/2010/main" val="1732116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BE4B8-8C94-7FDF-3B60-D2D6FDE7D1E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2003637-2C09-2807-B7CB-0FA0F387E61B}"/>
              </a:ext>
            </a:extLst>
          </p:cNvPr>
          <p:cNvSpPr>
            <a:spLocks noGrp="1"/>
          </p:cNvSpPr>
          <p:nvPr>
            <p:ph type="body" sz="quarter" idx="16"/>
          </p:nvPr>
        </p:nvSpPr>
        <p:spPr>
          <a:xfrm>
            <a:off x="403210" y="215699"/>
            <a:ext cx="7992156" cy="529360"/>
          </a:xfrm>
        </p:spPr>
        <p:txBody>
          <a:bodyPr/>
          <a:lstStyle/>
          <a:p>
            <a:r>
              <a:rPr lang="en-IE" dirty="0">
                <a:cs typeface="Calibri"/>
              </a:rPr>
              <a:t>Oppimisen menetelmät ja vaiheet</a:t>
            </a:r>
            <a:endParaRPr lang="en-IE" b="1" dirty="0"/>
          </a:p>
          <a:p>
            <a:endParaRPr lang="en-IE" dirty="0"/>
          </a:p>
        </p:txBody>
      </p:sp>
      <p:sp>
        <p:nvSpPr>
          <p:cNvPr id="8" name="Freeform 246">
            <a:extLst>
              <a:ext uri="{FF2B5EF4-FFF2-40B4-BE49-F238E27FC236}">
                <a16:creationId xmlns:a16="http://schemas.microsoft.com/office/drawing/2014/main" id="{E4534E0F-DC58-54D2-5926-98E2DFA1F03C}"/>
              </a:ext>
            </a:extLst>
          </p:cNvPr>
          <p:cNvSpPr>
            <a:spLocks noChangeArrowheads="1"/>
          </p:cNvSpPr>
          <p:nvPr/>
        </p:nvSpPr>
        <p:spPr bwMode="auto">
          <a:xfrm>
            <a:off x="486987" y="2421893"/>
            <a:ext cx="10571572" cy="3593888"/>
          </a:xfrm>
          <a:custGeom>
            <a:avLst/>
            <a:gdLst>
              <a:gd name="T0" fmla="*/ 3268 w 3269"/>
              <a:gd name="T1" fmla="*/ 3118 h 3119"/>
              <a:gd name="T2" fmla="*/ 0 w 3269"/>
              <a:gd name="T3" fmla="*/ 3118 h 3119"/>
              <a:gd name="T4" fmla="*/ 0 w 3269"/>
              <a:gd name="T5" fmla="*/ 0 h 3119"/>
              <a:gd name="T6" fmla="*/ 3268 w 3269"/>
              <a:gd name="T7" fmla="*/ 0 h 3119"/>
              <a:gd name="T8" fmla="*/ 3268 w 3269"/>
              <a:gd name="T9" fmla="*/ 3118 h 3119"/>
            </a:gdLst>
            <a:ahLst/>
            <a:cxnLst>
              <a:cxn ang="0">
                <a:pos x="T0" y="T1"/>
              </a:cxn>
              <a:cxn ang="0">
                <a:pos x="T2" y="T3"/>
              </a:cxn>
              <a:cxn ang="0">
                <a:pos x="T4" y="T5"/>
              </a:cxn>
              <a:cxn ang="0">
                <a:pos x="T6" y="T7"/>
              </a:cxn>
              <a:cxn ang="0">
                <a:pos x="T8" y="T9"/>
              </a:cxn>
            </a:cxnLst>
            <a:rect l="0" t="0" r="r" b="b"/>
            <a:pathLst>
              <a:path w="3269" h="3119">
                <a:moveTo>
                  <a:pt x="3268" y="3118"/>
                </a:moveTo>
                <a:lnTo>
                  <a:pt x="0" y="3118"/>
                </a:lnTo>
                <a:lnTo>
                  <a:pt x="0" y="0"/>
                </a:lnTo>
                <a:lnTo>
                  <a:pt x="3268" y="0"/>
                </a:lnTo>
                <a:lnTo>
                  <a:pt x="3268" y="3118"/>
                </a:lnTo>
              </a:path>
            </a:pathLst>
          </a:custGeom>
          <a:solidFill>
            <a:srgbClr val="09465E"/>
          </a:solidFill>
          <a:ln>
            <a:noFill/>
          </a:ln>
          <a:effectLst/>
        </p:spPr>
        <p:txBody>
          <a:bodyPr wrap="none" anchor="ctr"/>
          <a:lstStyle/>
          <a:p>
            <a:endParaRPr lang="en-US" sz="900"/>
          </a:p>
        </p:txBody>
      </p:sp>
      <p:sp>
        <p:nvSpPr>
          <p:cNvPr id="9" name="Freeform 247">
            <a:extLst>
              <a:ext uri="{FF2B5EF4-FFF2-40B4-BE49-F238E27FC236}">
                <a16:creationId xmlns:a16="http://schemas.microsoft.com/office/drawing/2014/main" id="{19A605C1-A5C6-34EB-A162-5B695B165027}"/>
              </a:ext>
            </a:extLst>
          </p:cNvPr>
          <p:cNvSpPr>
            <a:spLocks noChangeArrowheads="1"/>
          </p:cNvSpPr>
          <p:nvPr/>
        </p:nvSpPr>
        <p:spPr bwMode="auto">
          <a:xfrm>
            <a:off x="494928" y="1407393"/>
            <a:ext cx="10571572" cy="1034946"/>
          </a:xfrm>
          <a:custGeom>
            <a:avLst/>
            <a:gdLst>
              <a:gd name="T0" fmla="*/ 0 w 3504"/>
              <a:gd name="T1" fmla="*/ 1751 h 1752"/>
              <a:gd name="T2" fmla="*/ 0 w 3504"/>
              <a:gd name="T3" fmla="*/ 1751 h 1752"/>
              <a:gd name="T4" fmla="*/ 1751 w 3504"/>
              <a:gd name="T5" fmla="*/ 0 h 1752"/>
              <a:gd name="T6" fmla="*/ 1751 w 3504"/>
              <a:gd name="T7" fmla="*/ 0 h 1752"/>
              <a:gd name="T8" fmla="*/ 3503 w 3504"/>
              <a:gd name="T9" fmla="*/ 1751 h 1752"/>
              <a:gd name="T10" fmla="*/ 0 w 3504"/>
              <a:gd name="T11" fmla="*/ 1751 h 1752"/>
            </a:gdLst>
            <a:ahLst/>
            <a:cxnLst>
              <a:cxn ang="0">
                <a:pos x="T0" y="T1"/>
              </a:cxn>
              <a:cxn ang="0">
                <a:pos x="T2" y="T3"/>
              </a:cxn>
              <a:cxn ang="0">
                <a:pos x="T4" y="T5"/>
              </a:cxn>
              <a:cxn ang="0">
                <a:pos x="T6" y="T7"/>
              </a:cxn>
              <a:cxn ang="0">
                <a:pos x="T8" y="T9"/>
              </a:cxn>
              <a:cxn ang="0">
                <a:pos x="T10" y="T11"/>
              </a:cxn>
            </a:cxnLst>
            <a:rect l="0" t="0" r="r" b="b"/>
            <a:pathLst>
              <a:path w="3504" h="1752">
                <a:moveTo>
                  <a:pt x="0" y="1751"/>
                </a:moveTo>
                <a:lnTo>
                  <a:pt x="0" y="1751"/>
                </a:lnTo>
                <a:cubicBezTo>
                  <a:pt x="0" y="784"/>
                  <a:pt x="784" y="0"/>
                  <a:pt x="1751" y="0"/>
                </a:cubicBezTo>
                <a:lnTo>
                  <a:pt x="1751" y="0"/>
                </a:lnTo>
                <a:cubicBezTo>
                  <a:pt x="2719" y="0"/>
                  <a:pt x="3503" y="784"/>
                  <a:pt x="3503" y="1751"/>
                </a:cubicBezTo>
                <a:lnTo>
                  <a:pt x="0" y="1751"/>
                </a:lnTo>
              </a:path>
            </a:pathLst>
          </a:custGeom>
          <a:solidFill>
            <a:srgbClr val="E25684"/>
          </a:solidFill>
          <a:ln>
            <a:noFill/>
          </a:ln>
          <a:effectLst/>
        </p:spPr>
        <p:txBody>
          <a:bodyPr wrap="none" anchor="ctr"/>
          <a:lstStyle/>
          <a:p>
            <a:endParaRPr lang="en-US" sz="900"/>
          </a:p>
        </p:txBody>
      </p:sp>
      <p:sp>
        <p:nvSpPr>
          <p:cNvPr id="17" name="CuadroTexto 598">
            <a:extLst>
              <a:ext uri="{FF2B5EF4-FFF2-40B4-BE49-F238E27FC236}">
                <a16:creationId xmlns:a16="http://schemas.microsoft.com/office/drawing/2014/main" id="{EC3E10AB-AAFA-0849-6890-B685CBDC11F7}"/>
              </a:ext>
            </a:extLst>
          </p:cNvPr>
          <p:cNvSpPr txBox="1"/>
          <p:nvPr/>
        </p:nvSpPr>
        <p:spPr>
          <a:xfrm>
            <a:off x="1333666" y="1624045"/>
            <a:ext cx="8946186" cy="461665"/>
          </a:xfrm>
          <a:prstGeom prst="rect">
            <a:avLst/>
          </a:prstGeom>
          <a:noFill/>
        </p:spPr>
        <p:txBody>
          <a:bodyPr wrap="square" rtlCol="0">
            <a:spAutoFit/>
          </a:bodyPr>
          <a:lstStyle/>
          <a:p>
            <a:pPr algn="ctr"/>
            <a:r>
              <a:rPr lang="en-US" sz="2400" b="1" kern="0" dirty="0">
                <a:solidFill>
                  <a:schemeClr val="bg1"/>
                </a:solidFill>
                <a:cs typeface="Times New Roman" panose="02020603050405020304" pitchFamily="18" charset="0"/>
              </a:rPr>
              <a:t>TIEDOTUSKAMPANJAT</a:t>
            </a:r>
            <a:endParaRPr lang="fi-FI" sz="2400" b="1" kern="0" dirty="0">
              <a:solidFill>
                <a:schemeClr val="bg1"/>
              </a:solidFill>
              <a:cs typeface="Times New Roman" panose="02020603050405020304" pitchFamily="18" charset="0"/>
            </a:endParaRPr>
          </a:p>
        </p:txBody>
      </p:sp>
      <p:sp>
        <p:nvSpPr>
          <p:cNvPr id="22" name="Rectángulo 603">
            <a:extLst>
              <a:ext uri="{FF2B5EF4-FFF2-40B4-BE49-F238E27FC236}">
                <a16:creationId xmlns:a16="http://schemas.microsoft.com/office/drawing/2014/main" id="{7BEA63C8-196B-1593-452A-F02B3F9DE6AC}"/>
              </a:ext>
            </a:extLst>
          </p:cNvPr>
          <p:cNvSpPr/>
          <p:nvPr/>
        </p:nvSpPr>
        <p:spPr>
          <a:xfrm>
            <a:off x="571622" y="2505924"/>
            <a:ext cx="10478415" cy="3385542"/>
          </a:xfrm>
          <a:prstGeom prst="rect">
            <a:avLst/>
          </a:prstGeom>
          <a:solidFill>
            <a:srgbClr val="09465E"/>
          </a:solidFill>
        </p:spPr>
        <p:txBody>
          <a:bodyPr wrap="square">
            <a:spAutoFit/>
          </a:bodyPr>
          <a:lstStyle/>
          <a:p>
            <a:pPr marL="0" indent="0">
              <a:lnSpc>
                <a:spcPct val="100000"/>
              </a:lnSpc>
            </a:pPr>
            <a:r>
              <a:rPr lang="en-US" sz="2000" b="1" kern="100" dirty="0">
                <a:solidFill>
                  <a:schemeClr val="bg1"/>
                </a:solidFill>
                <a:effectLst/>
                <a:ea typeface="Aptos" panose="020B0004020202020204" pitchFamily="34" charset="0"/>
                <a:cs typeface="Times New Roman" panose="02020603050405020304" pitchFamily="18" charset="0"/>
              </a:rPr>
              <a:t>Tiedottamiskampanjat</a:t>
            </a:r>
            <a:r>
              <a:rPr lang="en-US" sz="2000" kern="100" dirty="0">
                <a:solidFill>
                  <a:schemeClr val="bg1"/>
                </a:solidFill>
                <a:effectLst/>
                <a:ea typeface="Aptos" panose="020B0004020202020204" pitchFamily="34" charset="0"/>
                <a:cs typeface="Times New Roman" panose="02020603050405020304" pitchFamily="18" charset="0"/>
              </a:rPr>
              <a:t>, joilla tiedotetaan suurelle yleisölle järjestämällä mediakampanjoita, joissa </a:t>
            </a:r>
            <a:r>
              <a:rPr lang="en-US" sz="2000" kern="100" dirty="0" err="1">
                <a:solidFill>
                  <a:schemeClr val="bg1"/>
                </a:solidFill>
                <a:effectLst/>
                <a:ea typeface="Aptos" panose="020B0004020202020204" pitchFamily="34" charset="0"/>
                <a:cs typeface="Times New Roman" panose="02020603050405020304" pitchFamily="18" charset="0"/>
              </a:rPr>
              <a:t>selitetään</a:t>
            </a:r>
            <a:r>
              <a:rPr lang="en-US" sz="2000" kern="100" dirty="0">
                <a:solidFill>
                  <a:schemeClr val="bg1"/>
                </a:solidFill>
                <a:effectLst/>
                <a:ea typeface="Aptos" panose="020B0004020202020204" pitchFamily="34" charset="0"/>
                <a:cs typeface="Times New Roman" panose="02020603050405020304" pitchFamily="18" charset="0"/>
              </a:rPr>
              <a:t> </a:t>
            </a:r>
            <a:r>
              <a:rPr lang="en-US" sz="2000" kern="100" dirty="0" err="1">
                <a:solidFill>
                  <a:schemeClr val="bg1"/>
                </a:solidFill>
                <a:ea typeface="Aptos" panose="020B0004020202020204" pitchFamily="34" charset="0"/>
                <a:cs typeface="Times New Roman" panose="02020603050405020304" pitchFamily="18" charset="0"/>
              </a:rPr>
              <a:t>kehno</a:t>
            </a:r>
            <a:r>
              <a:rPr lang="en-US" sz="2000" kern="100" dirty="0" err="1">
                <a:solidFill>
                  <a:schemeClr val="bg1"/>
                </a:solidFill>
                <a:effectLst/>
                <a:ea typeface="Aptos" panose="020B0004020202020204" pitchFamily="34" charset="0"/>
                <a:cs typeface="Times New Roman" panose="02020603050405020304" pitchFamily="18" charset="0"/>
              </a:rPr>
              <a:t>n</a:t>
            </a:r>
            <a:r>
              <a:rPr lang="en-US" sz="2000" kern="100" dirty="0">
                <a:solidFill>
                  <a:schemeClr val="bg1"/>
                </a:solidFill>
                <a:effectLst/>
                <a:ea typeface="Aptos" panose="020B0004020202020204" pitchFamily="34" charset="0"/>
                <a:cs typeface="Times New Roman" panose="02020603050405020304" pitchFamily="18" charset="0"/>
              </a:rPr>
              <a:t> jätehuollon ympäristövaikutuksia, järjestämällä yhteisötapahtumia, kuten siivouspäiviä, jätteiden lajittelua käsitteleviä </a:t>
            </a:r>
            <a:r>
              <a:rPr lang="en-US" sz="2000" kern="100" dirty="0" err="1">
                <a:solidFill>
                  <a:schemeClr val="bg1"/>
                </a:solidFill>
                <a:effectLst/>
                <a:ea typeface="Aptos" panose="020B0004020202020204" pitchFamily="34" charset="0"/>
                <a:cs typeface="Times New Roman" panose="02020603050405020304" pitchFamily="18" charset="0"/>
              </a:rPr>
              <a:t>työpajoja</a:t>
            </a:r>
            <a:r>
              <a:rPr lang="en-US" sz="2000" kern="100" dirty="0">
                <a:solidFill>
                  <a:schemeClr val="bg1"/>
                </a:solidFill>
                <a:effectLst/>
                <a:ea typeface="Aptos" panose="020B0004020202020204" pitchFamily="34" charset="0"/>
                <a:cs typeface="Times New Roman" panose="02020603050405020304" pitchFamily="18" charset="0"/>
              </a:rPr>
              <a:t> ja</a:t>
            </a:r>
            <a:r>
              <a:rPr lang="en-US" sz="2000" kern="100" dirty="0">
                <a:solidFill>
                  <a:schemeClr val="bg1"/>
                </a:solidFill>
                <a:ea typeface="Aptos" panose="020B0004020202020204" pitchFamily="34" charset="0"/>
                <a:cs typeface="Times New Roman" panose="02020603050405020304" pitchFamily="18" charset="0"/>
              </a:rPr>
              <a:t> </a:t>
            </a:r>
            <a:r>
              <a:rPr lang="en-US" sz="2000" kern="100" dirty="0" err="1">
                <a:solidFill>
                  <a:schemeClr val="bg1"/>
                </a:solidFill>
                <a:ea typeface="Aptos" panose="020B0004020202020204" pitchFamily="34" charset="0"/>
                <a:cs typeface="Times New Roman" panose="02020603050405020304" pitchFamily="18" charset="0"/>
              </a:rPr>
              <a:t>infopisteitä</a:t>
            </a:r>
            <a:r>
              <a:rPr lang="en-US" sz="2000" kern="100" dirty="0">
                <a:solidFill>
                  <a:schemeClr val="bg1"/>
                </a:solidFill>
                <a:effectLst/>
                <a:ea typeface="Aptos" panose="020B0004020202020204" pitchFamily="34" charset="0"/>
                <a:cs typeface="Times New Roman" panose="02020603050405020304" pitchFamily="18" charset="0"/>
              </a:rPr>
              <a:t>, sekä käyttämällä julisteita, infografiikkaa ja sosiaalista mediaa yksinkertaisten jätehuoltovinkkien levittämiseksi.</a:t>
            </a:r>
          </a:p>
          <a:p>
            <a:pPr marL="0" indent="0">
              <a:lnSpc>
                <a:spcPct val="100000"/>
              </a:lnSpc>
            </a:pPr>
            <a:endParaRPr lang="fi-FI" sz="20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000" b="1" kern="100" dirty="0">
                <a:solidFill>
                  <a:schemeClr val="bg1"/>
                </a:solidFill>
                <a:effectLst/>
                <a:ea typeface="Aptos" panose="020B0004020202020204" pitchFamily="34" charset="0"/>
                <a:cs typeface="Times New Roman" panose="02020603050405020304" pitchFamily="18" charset="0"/>
              </a:rPr>
              <a:t>Sosiaalinen media ja digitaaliset kampanjat </a:t>
            </a:r>
            <a:r>
              <a:rPr lang="en-US" sz="2000" kern="100" dirty="0">
                <a:solidFill>
                  <a:schemeClr val="bg1"/>
                </a:solidFill>
                <a:effectLst/>
                <a:ea typeface="Aptos" panose="020B0004020202020204" pitchFamily="34" charset="0"/>
                <a:cs typeface="Times New Roman" panose="02020603050405020304" pitchFamily="18" charset="0"/>
              </a:rPr>
              <a:t>laajemman yleisön tavoittamiseksi ja ihmisten sitouttamiseksi verkossa jakamalla jätteen vähentämiseen ja kierrätykseen liittyviä vinkkejä, ohjeita ja menestystarinoita, luomalla haasteita tai kampanjoita, esim. "</a:t>
            </a:r>
            <a:r>
              <a:rPr lang="en-US" sz="2000" i="1" kern="100" dirty="0">
                <a:solidFill>
                  <a:schemeClr val="bg1"/>
                </a:solidFill>
                <a:effectLst/>
                <a:ea typeface="Aptos" panose="020B0004020202020204" pitchFamily="34" charset="0"/>
                <a:cs typeface="Times New Roman" panose="02020603050405020304" pitchFamily="18" charset="0"/>
              </a:rPr>
              <a:t>Zero Waste Week</a:t>
            </a:r>
            <a:r>
              <a:rPr lang="en-US" sz="2000" kern="100" dirty="0">
                <a:solidFill>
                  <a:schemeClr val="bg1"/>
                </a:solidFill>
                <a:effectLst/>
                <a:ea typeface="Aptos" panose="020B0004020202020204" pitchFamily="34" charset="0"/>
                <a:cs typeface="Times New Roman" panose="02020603050405020304" pitchFamily="18" charset="0"/>
              </a:rPr>
              <a:t>", "</a:t>
            </a:r>
            <a:r>
              <a:rPr lang="en-US" sz="2000" i="1" kern="100" dirty="0">
                <a:solidFill>
                  <a:schemeClr val="bg1"/>
                </a:solidFill>
                <a:effectLst/>
                <a:ea typeface="Aptos" panose="020B0004020202020204" pitchFamily="34" charset="0"/>
                <a:cs typeface="Times New Roman" panose="02020603050405020304" pitchFamily="18" charset="0"/>
              </a:rPr>
              <a:t>Muoviton heinäkuu</a:t>
            </a:r>
            <a:r>
              <a:rPr lang="en-US" sz="2000" kern="100" dirty="0">
                <a:solidFill>
                  <a:schemeClr val="bg1"/>
                </a:solidFill>
                <a:effectLst/>
                <a:ea typeface="Aptos" panose="020B0004020202020204" pitchFamily="34" charset="0"/>
                <a:cs typeface="Times New Roman" panose="02020603050405020304" pitchFamily="18" charset="0"/>
              </a:rPr>
              <a:t>", hyödyntämällä vaikuttajia tai paikallisia henkilöitä kestävien jätekäytäntöjen edistämiseksi.</a:t>
            </a:r>
            <a:endParaRPr lang="fi-FI" sz="2000" kern="100" dirty="0">
              <a:solidFill>
                <a:schemeClr val="bg1"/>
              </a:solidFill>
              <a:effectLst/>
              <a:ea typeface="Aptos" panose="020B0004020202020204" pitchFamily="34" charset="0"/>
              <a:cs typeface="Times New Roman" panose="02020603050405020304" pitchFamily="18" charset="0"/>
            </a:endParaRPr>
          </a:p>
          <a:p>
            <a:pPr algn="ct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3" name="Group 46">
            <a:extLst>
              <a:ext uri="{FF2B5EF4-FFF2-40B4-BE49-F238E27FC236}">
                <a16:creationId xmlns:a16="http://schemas.microsoft.com/office/drawing/2014/main" id="{9CC538F7-7CC0-56F7-EB8D-278437D21E7D}"/>
              </a:ext>
            </a:extLst>
          </p:cNvPr>
          <p:cNvGrpSpPr/>
          <p:nvPr/>
        </p:nvGrpSpPr>
        <p:grpSpPr>
          <a:xfrm>
            <a:off x="10279853" y="851220"/>
            <a:ext cx="786648" cy="709240"/>
            <a:chOff x="3258209" y="1217582"/>
            <a:chExt cx="4712093" cy="4711281"/>
          </a:xfrm>
          <a:solidFill>
            <a:srgbClr val="086575"/>
          </a:solidFill>
        </p:grpSpPr>
        <p:sp>
          <p:nvSpPr>
            <p:cNvPr id="4" name="Freeform 31">
              <a:extLst>
                <a:ext uri="{FF2B5EF4-FFF2-40B4-BE49-F238E27FC236}">
                  <a16:creationId xmlns:a16="http://schemas.microsoft.com/office/drawing/2014/main" id="{2BE2E7F2-6293-75D7-2A3E-FA7722488FC6}"/>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74" name="Freeform 32">
              <a:extLst>
                <a:ext uri="{FF2B5EF4-FFF2-40B4-BE49-F238E27FC236}">
                  <a16:creationId xmlns:a16="http://schemas.microsoft.com/office/drawing/2014/main" id="{C4602DAD-E3EF-6945-E551-BB57099A63BF}"/>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dirty="0"/>
            </a:p>
          </p:txBody>
        </p:sp>
        <p:grpSp>
          <p:nvGrpSpPr>
            <p:cNvPr id="75" name="Group 49">
              <a:extLst>
                <a:ext uri="{FF2B5EF4-FFF2-40B4-BE49-F238E27FC236}">
                  <a16:creationId xmlns:a16="http://schemas.microsoft.com/office/drawing/2014/main" id="{5BFE8481-7AFF-F8D2-B43C-366418A748E1}"/>
                </a:ext>
              </a:extLst>
            </p:cNvPr>
            <p:cNvGrpSpPr/>
            <p:nvPr/>
          </p:nvGrpSpPr>
          <p:grpSpPr>
            <a:xfrm>
              <a:off x="3258209" y="1217582"/>
              <a:ext cx="4712093" cy="4711281"/>
              <a:chOff x="3258209" y="1217582"/>
              <a:chExt cx="4712093" cy="4711281"/>
            </a:xfrm>
            <a:grpFill/>
          </p:grpSpPr>
          <p:sp>
            <p:nvSpPr>
              <p:cNvPr id="76" name="Freeform 16">
                <a:extLst>
                  <a:ext uri="{FF2B5EF4-FFF2-40B4-BE49-F238E27FC236}">
                    <a16:creationId xmlns:a16="http://schemas.microsoft.com/office/drawing/2014/main" id="{9E4CF3D0-6E6F-7B05-D92F-5C7028080AAE}"/>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77" name="Freeform 18">
                <a:extLst>
                  <a:ext uri="{FF2B5EF4-FFF2-40B4-BE49-F238E27FC236}">
                    <a16:creationId xmlns:a16="http://schemas.microsoft.com/office/drawing/2014/main" id="{1BE74682-2530-9FD2-A783-1C1BF6CC9DB6}"/>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78" name="Freeform 19">
                <a:extLst>
                  <a:ext uri="{FF2B5EF4-FFF2-40B4-BE49-F238E27FC236}">
                    <a16:creationId xmlns:a16="http://schemas.microsoft.com/office/drawing/2014/main" id="{FB7CD057-94A8-1FCC-7DCA-1A6233B2C266}"/>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79" name="Freeform 20">
                <a:extLst>
                  <a:ext uri="{FF2B5EF4-FFF2-40B4-BE49-F238E27FC236}">
                    <a16:creationId xmlns:a16="http://schemas.microsoft.com/office/drawing/2014/main" id="{4E7E815B-54E5-4373-8F1D-ED553A46B30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80" name="Freeform 21">
                <a:extLst>
                  <a:ext uri="{FF2B5EF4-FFF2-40B4-BE49-F238E27FC236}">
                    <a16:creationId xmlns:a16="http://schemas.microsoft.com/office/drawing/2014/main" id="{670442B1-0BDE-8C86-5AEC-3817B6EA6F4F}"/>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1" name="Freeform 22">
                <a:extLst>
                  <a:ext uri="{FF2B5EF4-FFF2-40B4-BE49-F238E27FC236}">
                    <a16:creationId xmlns:a16="http://schemas.microsoft.com/office/drawing/2014/main" id="{AE7722B8-2A03-2246-881B-90DC2CA4613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82" name="Freeform 23">
                <a:extLst>
                  <a:ext uri="{FF2B5EF4-FFF2-40B4-BE49-F238E27FC236}">
                    <a16:creationId xmlns:a16="http://schemas.microsoft.com/office/drawing/2014/main" id="{472A79DD-7D70-D419-061C-B0F5D3562345}"/>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83" name="Freeform 24">
                <a:extLst>
                  <a:ext uri="{FF2B5EF4-FFF2-40B4-BE49-F238E27FC236}">
                    <a16:creationId xmlns:a16="http://schemas.microsoft.com/office/drawing/2014/main" id="{1485945E-7098-4DF8-B58B-C211C0D6498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4" name="Freeform 25">
                <a:extLst>
                  <a:ext uri="{FF2B5EF4-FFF2-40B4-BE49-F238E27FC236}">
                    <a16:creationId xmlns:a16="http://schemas.microsoft.com/office/drawing/2014/main" id="{CFF0E1E6-B181-92C5-36C6-C2885D574FDA}"/>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85" name="Freeform 26">
                <a:extLst>
                  <a:ext uri="{FF2B5EF4-FFF2-40B4-BE49-F238E27FC236}">
                    <a16:creationId xmlns:a16="http://schemas.microsoft.com/office/drawing/2014/main" id="{44F6556D-FD35-188C-6426-F5CCFA37D8BB}"/>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86" name="Freeform 27">
                <a:extLst>
                  <a:ext uri="{FF2B5EF4-FFF2-40B4-BE49-F238E27FC236}">
                    <a16:creationId xmlns:a16="http://schemas.microsoft.com/office/drawing/2014/main" id="{C8212A9F-8577-74EE-D90C-2360B3551FF2}"/>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87" name="Freeform 28">
                <a:extLst>
                  <a:ext uri="{FF2B5EF4-FFF2-40B4-BE49-F238E27FC236}">
                    <a16:creationId xmlns:a16="http://schemas.microsoft.com/office/drawing/2014/main" id="{FEB7D2C4-4E60-C5AA-BC9D-3ED2E96AB46C}"/>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88" name="Freeform 29">
                <a:extLst>
                  <a:ext uri="{FF2B5EF4-FFF2-40B4-BE49-F238E27FC236}">
                    <a16:creationId xmlns:a16="http://schemas.microsoft.com/office/drawing/2014/main" id="{B8AC65DA-990B-1565-A023-62B5DE6E812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89" name="Freeform 30">
                <a:extLst>
                  <a:ext uri="{FF2B5EF4-FFF2-40B4-BE49-F238E27FC236}">
                    <a16:creationId xmlns:a16="http://schemas.microsoft.com/office/drawing/2014/main" id="{130A8DF6-A59B-CC68-D3C4-9126749CE18B}"/>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91" name="Tekstiruutu 90">
            <a:extLst>
              <a:ext uri="{FF2B5EF4-FFF2-40B4-BE49-F238E27FC236}">
                <a16:creationId xmlns:a16="http://schemas.microsoft.com/office/drawing/2014/main" id="{A86049AC-920F-A59F-C28D-9F114B96B5FC}"/>
              </a:ext>
            </a:extLst>
          </p:cNvPr>
          <p:cNvSpPr txBox="1"/>
          <p:nvPr/>
        </p:nvSpPr>
        <p:spPr>
          <a:xfrm>
            <a:off x="404161" y="6180438"/>
            <a:ext cx="10645876" cy="461665"/>
          </a:xfrm>
          <a:prstGeom prst="rect">
            <a:avLst/>
          </a:prstGeom>
          <a:noFill/>
        </p:spPr>
        <p:txBody>
          <a:bodyPr wrap="square">
            <a:spAutoFit/>
          </a:bodyPr>
          <a:lstStyle/>
          <a:p>
            <a:pPr marL="0" indent="0">
              <a:lnSpc>
                <a:spcPct val="100000"/>
              </a:lnSpc>
            </a:pPr>
            <a:r>
              <a:rPr lang="en-US" sz="2400" b="1" kern="0" dirty="0">
                <a:solidFill>
                  <a:srgbClr val="09465E"/>
                </a:solidFill>
                <a:highlight>
                  <a:srgbClr val="F1983D"/>
                </a:highlight>
                <a:cs typeface="Times New Roman" panose="02020603050405020304" pitchFamily="18" charset="0"/>
              </a:rPr>
              <a:t>HARJOITUS: </a:t>
            </a:r>
            <a:r>
              <a:rPr lang="en-US" b="1" dirty="0">
                <a:solidFill>
                  <a:srgbClr val="09465E"/>
                </a:solidFill>
                <a:cs typeface="Calibri"/>
              </a:rPr>
              <a:t>ETSI ESIMERKKEJÄ TIEDOTUSKAMPANJOISTA ALUEELLASI.</a:t>
            </a:r>
          </a:p>
        </p:txBody>
      </p:sp>
    </p:spTree>
    <p:extLst>
      <p:ext uri="{BB962C8B-B14F-4D97-AF65-F5344CB8AC3E}">
        <p14:creationId xmlns:p14="http://schemas.microsoft.com/office/powerpoint/2010/main" val="22704372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61302-7DE3-3BFB-02EF-091092DA89F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5F5B26-82DA-3BEA-CB53-E0D6820D053D}"/>
              </a:ext>
            </a:extLst>
          </p:cNvPr>
          <p:cNvSpPr>
            <a:spLocks noGrp="1"/>
          </p:cNvSpPr>
          <p:nvPr>
            <p:ph type="body" sz="quarter" idx="16"/>
          </p:nvPr>
        </p:nvSpPr>
        <p:spPr>
          <a:xfrm>
            <a:off x="403210" y="215699"/>
            <a:ext cx="7992156" cy="529360"/>
          </a:xfrm>
        </p:spPr>
        <p:txBody>
          <a:bodyPr/>
          <a:lstStyle/>
          <a:p>
            <a:r>
              <a:rPr lang="en-IE" dirty="0">
                <a:cs typeface="Calibri"/>
              </a:rPr>
              <a:t>Oppimisen menetelmät ja vaiheet</a:t>
            </a:r>
            <a:endParaRPr lang="en-IE" b="1" dirty="0"/>
          </a:p>
          <a:p>
            <a:endParaRPr lang="en-IE" dirty="0"/>
          </a:p>
        </p:txBody>
      </p:sp>
      <p:sp>
        <p:nvSpPr>
          <p:cNvPr id="11" name="Freeform 324">
            <a:extLst>
              <a:ext uri="{FF2B5EF4-FFF2-40B4-BE49-F238E27FC236}">
                <a16:creationId xmlns:a16="http://schemas.microsoft.com/office/drawing/2014/main" id="{33615B2B-803F-52C8-8230-393039D82CF4}"/>
              </a:ext>
            </a:extLst>
          </p:cNvPr>
          <p:cNvSpPr>
            <a:spLocks noChangeArrowheads="1"/>
          </p:cNvSpPr>
          <p:nvPr/>
        </p:nvSpPr>
        <p:spPr bwMode="auto">
          <a:xfrm>
            <a:off x="515566" y="2548336"/>
            <a:ext cx="10786843" cy="3758424"/>
          </a:xfrm>
          <a:custGeom>
            <a:avLst/>
            <a:gdLst>
              <a:gd name="T0" fmla="*/ 3269 w 3270"/>
              <a:gd name="T1" fmla="*/ 3118 h 3119"/>
              <a:gd name="T2" fmla="*/ 0 w 3270"/>
              <a:gd name="T3" fmla="*/ 3118 h 3119"/>
              <a:gd name="T4" fmla="*/ 0 w 3270"/>
              <a:gd name="T5" fmla="*/ 0 h 3119"/>
              <a:gd name="T6" fmla="*/ 3269 w 3270"/>
              <a:gd name="T7" fmla="*/ 0 h 3119"/>
              <a:gd name="T8" fmla="*/ 3269 w 3270"/>
              <a:gd name="T9" fmla="*/ 3118 h 3119"/>
            </a:gdLst>
            <a:ahLst/>
            <a:cxnLst>
              <a:cxn ang="0">
                <a:pos x="T0" y="T1"/>
              </a:cxn>
              <a:cxn ang="0">
                <a:pos x="T2" y="T3"/>
              </a:cxn>
              <a:cxn ang="0">
                <a:pos x="T4" y="T5"/>
              </a:cxn>
              <a:cxn ang="0">
                <a:pos x="T6" y="T7"/>
              </a:cxn>
              <a:cxn ang="0">
                <a:pos x="T8" y="T9"/>
              </a:cxn>
            </a:cxnLst>
            <a:rect l="0" t="0" r="r" b="b"/>
            <a:pathLst>
              <a:path w="3270" h="3119">
                <a:moveTo>
                  <a:pt x="3269" y="3118"/>
                </a:moveTo>
                <a:lnTo>
                  <a:pt x="0" y="3118"/>
                </a:lnTo>
                <a:lnTo>
                  <a:pt x="0" y="0"/>
                </a:lnTo>
                <a:lnTo>
                  <a:pt x="3269" y="0"/>
                </a:lnTo>
                <a:lnTo>
                  <a:pt x="3269" y="3118"/>
                </a:lnTo>
              </a:path>
            </a:pathLst>
          </a:custGeom>
          <a:solidFill>
            <a:srgbClr val="09465E"/>
          </a:solidFill>
          <a:ln>
            <a:noFill/>
          </a:ln>
          <a:effectLst/>
        </p:spPr>
        <p:txBody>
          <a:bodyPr wrap="none" anchor="ctr"/>
          <a:lstStyle/>
          <a:p>
            <a:endParaRPr lang="en-US" sz="900"/>
          </a:p>
        </p:txBody>
      </p:sp>
      <p:sp>
        <p:nvSpPr>
          <p:cNvPr id="12" name="Freeform 325">
            <a:extLst>
              <a:ext uri="{FF2B5EF4-FFF2-40B4-BE49-F238E27FC236}">
                <a16:creationId xmlns:a16="http://schemas.microsoft.com/office/drawing/2014/main" id="{79C5BF1A-5865-06F7-6F05-E78656C0F881}"/>
              </a:ext>
            </a:extLst>
          </p:cNvPr>
          <p:cNvSpPr>
            <a:spLocks noChangeArrowheads="1"/>
          </p:cNvSpPr>
          <p:nvPr/>
        </p:nvSpPr>
        <p:spPr bwMode="auto">
          <a:xfrm>
            <a:off x="515566" y="1523674"/>
            <a:ext cx="10771854" cy="1034946"/>
          </a:xfrm>
          <a:custGeom>
            <a:avLst/>
            <a:gdLst>
              <a:gd name="T0" fmla="*/ 0 w 3505"/>
              <a:gd name="T1" fmla="*/ 1751 h 1752"/>
              <a:gd name="T2" fmla="*/ 0 w 3505"/>
              <a:gd name="T3" fmla="*/ 1751 h 1752"/>
              <a:gd name="T4" fmla="*/ 1753 w 3505"/>
              <a:gd name="T5" fmla="*/ 0 h 1752"/>
              <a:gd name="T6" fmla="*/ 1753 w 3505"/>
              <a:gd name="T7" fmla="*/ 0 h 1752"/>
              <a:gd name="T8" fmla="*/ 3504 w 3505"/>
              <a:gd name="T9" fmla="*/ 1751 h 1752"/>
              <a:gd name="T10" fmla="*/ 0 w 3505"/>
              <a:gd name="T11" fmla="*/ 1751 h 1752"/>
            </a:gdLst>
            <a:ahLst/>
            <a:cxnLst>
              <a:cxn ang="0">
                <a:pos x="T0" y="T1"/>
              </a:cxn>
              <a:cxn ang="0">
                <a:pos x="T2" y="T3"/>
              </a:cxn>
              <a:cxn ang="0">
                <a:pos x="T4" y="T5"/>
              </a:cxn>
              <a:cxn ang="0">
                <a:pos x="T6" y="T7"/>
              </a:cxn>
              <a:cxn ang="0">
                <a:pos x="T8" y="T9"/>
              </a:cxn>
              <a:cxn ang="0">
                <a:pos x="T10" y="T11"/>
              </a:cxn>
            </a:cxnLst>
            <a:rect l="0" t="0" r="r" b="b"/>
            <a:pathLst>
              <a:path w="3505" h="1752">
                <a:moveTo>
                  <a:pt x="0" y="1751"/>
                </a:moveTo>
                <a:lnTo>
                  <a:pt x="0" y="1751"/>
                </a:lnTo>
                <a:cubicBezTo>
                  <a:pt x="0" y="784"/>
                  <a:pt x="784" y="0"/>
                  <a:pt x="1753" y="0"/>
                </a:cubicBezTo>
                <a:lnTo>
                  <a:pt x="1753" y="0"/>
                </a:lnTo>
                <a:cubicBezTo>
                  <a:pt x="2720" y="0"/>
                  <a:pt x="3504" y="784"/>
                  <a:pt x="3504" y="1751"/>
                </a:cubicBezTo>
                <a:lnTo>
                  <a:pt x="0" y="1751"/>
                </a:lnTo>
              </a:path>
            </a:pathLst>
          </a:custGeom>
          <a:solidFill>
            <a:srgbClr val="2094D2"/>
          </a:solidFill>
          <a:ln>
            <a:noFill/>
          </a:ln>
          <a:effectLst/>
        </p:spPr>
        <p:txBody>
          <a:bodyPr wrap="none" anchor="ctr"/>
          <a:lstStyle/>
          <a:p>
            <a:endParaRPr lang="en-US" sz="900"/>
          </a:p>
        </p:txBody>
      </p:sp>
      <p:sp>
        <p:nvSpPr>
          <p:cNvPr id="20" name="CuadroTexto 601">
            <a:extLst>
              <a:ext uri="{FF2B5EF4-FFF2-40B4-BE49-F238E27FC236}">
                <a16:creationId xmlns:a16="http://schemas.microsoft.com/office/drawing/2014/main" id="{EBD04693-03CE-0965-FE6C-3B830B259855}"/>
              </a:ext>
            </a:extLst>
          </p:cNvPr>
          <p:cNvSpPr txBox="1"/>
          <p:nvPr/>
        </p:nvSpPr>
        <p:spPr>
          <a:xfrm>
            <a:off x="1828800" y="1865721"/>
            <a:ext cx="8385243" cy="461665"/>
          </a:xfrm>
          <a:prstGeom prst="rect">
            <a:avLst/>
          </a:prstGeom>
          <a:noFill/>
        </p:spPr>
        <p:txBody>
          <a:bodyPr wrap="square" rtlCol="0">
            <a:spAutoFit/>
          </a:bodyPr>
          <a:lstStyle/>
          <a:p>
            <a:pPr marL="0" indent="0" algn="ctr">
              <a:lnSpc>
                <a:spcPct val="100000"/>
              </a:lnSpc>
            </a:pPr>
            <a:r>
              <a:rPr lang="en-US" sz="2400" b="1" kern="0" dirty="0">
                <a:solidFill>
                  <a:schemeClr val="bg1"/>
                </a:solidFill>
                <a:cs typeface="Times New Roman" panose="02020603050405020304" pitchFamily="18" charset="0"/>
              </a:rPr>
              <a:t>KÄYTÄNNÖN KOKEMUSTA </a:t>
            </a:r>
            <a:r>
              <a:rPr lang="fi-FI" sz="2400" b="1" kern="0" dirty="0">
                <a:solidFill>
                  <a:schemeClr val="bg1"/>
                </a:solidFill>
                <a:cs typeface="Times New Roman" panose="02020603050405020304" pitchFamily="18" charset="0"/>
              </a:rPr>
              <a:t>YRITYKSILLE</a:t>
            </a:r>
          </a:p>
        </p:txBody>
      </p:sp>
      <p:sp>
        <p:nvSpPr>
          <p:cNvPr id="23" name="Rectángulo 604">
            <a:extLst>
              <a:ext uri="{FF2B5EF4-FFF2-40B4-BE49-F238E27FC236}">
                <a16:creationId xmlns:a16="http://schemas.microsoft.com/office/drawing/2014/main" id="{1A773D77-D04E-5FED-E5CE-E44F177A0431}"/>
              </a:ext>
            </a:extLst>
          </p:cNvPr>
          <p:cNvSpPr/>
          <p:nvPr/>
        </p:nvSpPr>
        <p:spPr>
          <a:xfrm>
            <a:off x="889591" y="2820694"/>
            <a:ext cx="10397829" cy="3385542"/>
          </a:xfrm>
          <a:prstGeom prst="rect">
            <a:avLst/>
          </a:prstGeom>
          <a:solidFill>
            <a:srgbClr val="09465E"/>
          </a:solidFill>
        </p:spPr>
        <p:txBody>
          <a:bodyPr wrap="square">
            <a:spAutoFit/>
          </a:bodyPr>
          <a:lstStyle/>
          <a:p>
            <a:pPr marL="0" indent="0">
              <a:lnSpc>
                <a:spcPct val="100000"/>
              </a:lnSpc>
            </a:pPr>
            <a:r>
              <a:rPr lang="en-US" sz="2200" b="1" kern="100" dirty="0">
                <a:solidFill>
                  <a:schemeClr val="bg1"/>
                </a:solidFill>
                <a:effectLst/>
                <a:ea typeface="Aptos" panose="020B0004020202020204" pitchFamily="34" charset="0"/>
                <a:cs typeface="Times New Roman" panose="02020603050405020304" pitchFamily="18" charset="0"/>
              </a:rPr>
              <a:t>Yhteisöhankkeet</a:t>
            </a:r>
            <a:r>
              <a:rPr lang="en-US" sz="2200" kern="100" dirty="0">
                <a:solidFill>
                  <a:schemeClr val="bg1"/>
                </a:solidFill>
                <a:effectLst/>
                <a:ea typeface="Aptos" panose="020B0004020202020204" pitchFamily="34" charset="0"/>
                <a:cs typeface="Times New Roman" panose="02020603050405020304" pitchFamily="18" charset="0"/>
              </a:rPr>
              <a:t>, joilla ihmiset otetaan mukaan aktiiviseen jätehuoltoon järjestämällä säännöllisiä jätteiden keräys- ja kierrätysohjelmia lähiöissä tai kylissä, edistämällä yhteisön puutarhanhoito- ja kompostointialoitteita orgaanisen jätteen käsittelyä varten ja perustamalla kierrätyskeskuksia, joihin ihmiset voivat jättää kierrätysmateriaalia.</a:t>
            </a:r>
            <a:endParaRPr lang="fi-FI" sz="22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endParaRPr lang="fi-FI" sz="2200" kern="100" dirty="0">
              <a:solidFill>
                <a:schemeClr val="bg1"/>
              </a:solidFill>
              <a:effectLst/>
              <a:ea typeface="Aptos" panose="020B0004020202020204" pitchFamily="34" charset="0"/>
              <a:cs typeface="Times New Roman" panose="02020603050405020304" pitchFamily="18" charset="0"/>
            </a:endParaRPr>
          </a:p>
          <a:p>
            <a:pPr marL="0" indent="0">
              <a:lnSpc>
                <a:spcPct val="100000"/>
              </a:lnSpc>
            </a:pPr>
            <a:r>
              <a:rPr lang="en-US" sz="2200" b="1" kern="100" dirty="0">
                <a:solidFill>
                  <a:schemeClr val="bg1"/>
                </a:solidFill>
                <a:effectLst/>
                <a:ea typeface="Aptos" panose="020B0004020202020204" pitchFamily="34" charset="0"/>
                <a:cs typeface="Times New Roman" panose="02020603050405020304" pitchFamily="18" charset="0"/>
              </a:rPr>
              <a:t>"Zero Waste" -työpajat</a:t>
            </a:r>
            <a:r>
              <a:rPr lang="en-US" sz="2200" kern="100" dirty="0">
                <a:solidFill>
                  <a:schemeClr val="bg1"/>
                </a:solidFill>
                <a:effectLst/>
                <a:ea typeface="Aptos" panose="020B0004020202020204" pitchFamily="34" charset="0"/>
                <a:cs typeface="Times New Roman" panose="02020603050405020304" pitchFamily="18" charset="0"/>
              </a:rPr>
              <a:t>, joissa opetetaan yksilöille ja yhteisöille, miten jätettä voidaan vähentää jokapäiväisessä elämässä käytännön toiminnoilla, kuten kompostoimalla orgaanista jätettä ja tarjoamalla esittelyjä ympäristöystävällisten tuotteiden valmistuksesta.</a:t>
            </a:r>
          </a:p>
          <a:p>
            <a:pPr algn="ctr"/>
            <a:endParaRPr lang="en-US" sz="1600" dirty="0">
              <a:solidFill>
                <a:schemeClr val="bg1"/>
              </a:solidFill>
              <a:latin typeface="Calibri" panose="020F0502020204030204" pitchFamily="34" charset="0"/>
              <a:ea typeface="Lato" charset="0"/>
              <a:cs typeface="Calibri" panose="020F0502020204030204" pitchFamily="34" charset="0"/>
            </a:endParaRPr>
          </a:p>
        </p:txBody>
      </p:sp>
      <p:grpSp>
        <p:nvGrpSpPr>
          <p:cNvPr id="32" name="Graphic 3">
            <a:extLst>
              <a:ext uri="{FF2B5EF4-FFF2-40B4-BE49-F238E27FC236}">
                <a16:creationId xmlns:a16="http://schemas.microsoft.com/office/drawing/2014/main" id="{0B400F42-B5B1-97F4-F35F-3CC328272CCD}"/>
              </a:ext>
            </a:extLst>
          </p:cNvPr>
          <p:cNvGrpSpPr/>
          <p:nvPr/>
        </p:nvGrpSpPr>
        <p:grpSpPr>
          <a:xfrm>
            <a:off x="5475427" y="781493"/>
            <a:ext cx="620573" cy="582762"/>
            <a:chOff x="6615628" y="2012154"/>
            <a:chExt cx="1066935" cy="1105848"/>
          </a:xfrm>
          <a:solidFill>
            <a:srgbClr val="086575"/>
          </a:solidFill>
        </p:grpSpPr>
        <p:sp>
          <p:nvSpPr>
            <p:cNvPr id="33" name="Freeform 1128">
              <a:extLst>
                <a:ext uri="{FF2B5EF4-FFF2-40B4-BE49-F238E27FC236}">
                  <a16:creationId xmlns:a16="http://schemas.microsoft.com/office/drawing/2014/main" id="{47A0B5CB-8089-B068-834D-CDD936AEB144}"/>
                </a:ext>
              </a:extLst>
            </p:cNvPr>
            <p:cNvSpPr/>
            <p:nvPr/>
          </p:nvSpPr>
          <p:spPr>
            <a:xfrm>
              <a:off x="7205857" y="2012154"/>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34" name="Graphic 3">
              <a:extLst>
                <a:ext uri="{FF2B5EF4-FFF2-40B4-BE49-F238E27FC236}">
                  <a16:creationId xmlns:a16="http://schemas.microsoft.com/office/drawing/2014/main" id="{C1DDB4EC-C679-C0A6-4217-CDD78166DA40}"/>
                </a:ext>
              </a:extLst>
            </p:cNvPr>
            <p:cNvGrpSpPr/>
            <p:nvPr/>
          </p:nvGrpSpPr>
          <p:grpSpPr>
            <a:xfrm>
              <a:off x="6615628" y="2116894"/>
              <a:ext cx="1066935" cy="1001108"/>
              <a:chOff x="6615628" y="2116894"/>
              <a:chExt cx="1066935" cy="1001108"/>
            </a:xfrm>
            <a:grpFill/>
          </p:grpSpPr>
          <p:sp>
            <p:nvSpPr>
              <p:cNvPr id="35" name="Freeform 1130">
                <a:extLst>
                  <a:ext uri="{FF2B5EF4-FFF2-40B4-BE49-F238E27FC236}">
                    <a16:creationId xmlns:a16="http://schemas.microsoft.com/office/drawing/2014/main" id="{B9D1981F-E1EC-59D7-F316-C3F51B032D1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36" name="Freeform 1131">
                <a:extLst>
                  <a:ext uri="{FF2B5EF4-FFF2-40B4-BE49-F238E27FC236}">
                    <a16:creationId xmlns:a16="http://schemas.microsoft.com/office/drawing/2014/main" id="{12F0741E-6AB8-959C-DCAC-AED731BDF20B}"/>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dirty="0"/>
              </a:p>
            </p:txBody>
          </p:sp>
          <p:sp>
            <p:nvSpPr>
              <p:cNvPr id="37" name="Freeform 1132">
                <a:extLst>
                  <a:ext uri="{FF2B5EF4-FFF2-40B4-BE49-F238E27FC236}">
                    <a16:creationId xmlns:a16="http://schemas.microsoft.com/office/drawing/2014/main" id="{6DC50900-41A5-CEBE-5B57-329855E3C8E3}"/>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38" name="Freeform 1133">
                <a:extLst>
                  <a:ext uri="{FF2B5EF4-FFF2-40B4-BE49-F238E27FC236}">
                    <a16:creationId xmlns:a16="http://schemas.microsoft.com/office/drawing/2014/main" id="{E911D712-9BA6-6A5A-051C-0F0B2F6D12B8}"/>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39" name="Freeform 1134">
                <a:extLst>
                  <a:ext uri="{FF2B5EF4-FFF2-40B4-BE49-F238E27FC236}">
                    <a16:creationId xmlns:a16="http://schemas.microsoft.com/office/drawing/2014/main" id="{BFB18EA0-340B-C122-9109-DCC3139EB9E5}"/>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40" name="Freeform 1135">
                <a:extLst>
                  <a:ext uri="{FF2B5EF4-FFF2-40B4-BE49-F238E27FC236}">
                    <a16:creationId xmlns:a16="http://schemas.microsoft.com/office/drawing/2014/main" id="{E23D941E-6792-391F-0707-0EBC076108C5}"/>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41" name="Freeform 1136">
                <a:extLst>
                  <a:ext uri="{FF2B5EF4-FFF2-40B4-BE49-F238E27FC236}">
                    <a16:creationId xmlns:a16="http://schemas.microsoft.com/office/drawing/2014/main" id="{9EB2922E-1733-4682-5846-C39F1B8C4BAA}"/>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42" name="Freeform 1137">
                <a:extLst>
                  <a:ext uri="{FF2B5EF4-FFF2-40B4-BE49-F238E27FC236}">
                    <a16:creationId xmlns:a16="http://schemas.microsoft.com/office/drawing/2014/main" id="{2F7DF039-6555-A080-4870-07CE228D145A}"/>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43" name="Freeform 1138">
                <a:extLst>
                  <a:ext uri="{FF2B5EF4-FFF2-40B4-BE49-F238E27FC236}">
                    <a16:creationId xmlns:a16="http://schemas.microsoft.com/office/drawing/2014/main" id="{E777DA61-E164-CBAE-E779-FDAA681AA947}"/>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44" name="Freeform 1139">
                <a:extLst>
                  <a:ext uri="{FF2B5EF4-FFF2-40B4-BE49-F238E27FC236}">
                    <a16:creationId xmlns:a16="http://schemas.microsoft.com/office/drawing/2014/main" id="{9CC6F26F-B6AB-4451-1A61-ACAB55F3B34C}"/>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45" name="Freeform 1140">
                <a:extLst>
                  <a:ext uri="{FF2B5EF4-FFF2-40B4-BE49-F238E27FC236}">
                    <a16:creationId xmlns:a16="http://schemas.microsoft.com/office/drawing/2014/main" id="{14199565-65D9-510B-5AB8-5D5B756369E7}"/>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46" name="Freeform 1141">
                <a:extLst>
                  <a:ext uri="{FF2B5EF4-FFF2-40B4-BE49-F238E27FC236}">
                    <a16:creationId xmlns:a16="http://schemas.microsoft.com/office/drawing/2014/main" id="{E85F3169-CC3A-0D93-CC5D-ECF84E050DF2}"/>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dirty="0"/>
              </a:p>
            </p:txBody>
          </p:sp>
        </p:grpSp>
      </p:grpSp>
      <p:sp>
        <p:nvSpPr>
          <p:cNvPr id="91" name="Tekstiruutu 90">
            <a:extLst>
              <a:ext uri="{FF2B5EF4-FFF2-40B4-BE49-F238E27FC236}">
                <a16:creationId xmlns:a16="http://schemas.microsoft.com/office/drawing/2014/main" id="{869D3519-7384-AFE0-E690-233457BF4866}"/>
              </a:ext>
            </a:extLst>
          </p:cNvPr>
          <p:cNvSpPr txBox="1"/>
          <p:nvPr/>
        </p:nvSpPr>
        <p:spPr>
          <a:xfrm>
            <a:off x="404161" y="6372409"/>
            <a:ext cx="10645876" cy="461665"/>
          </a:xfrm>
          <a:prstGeom prst="rect">
            <a:avLst/>
          </a:prstGeom>
          <a:noFill/>
        </p:spPr>
        <p:txBody>
          <a:bodyPr wrap="square">
            <a:spAutoFit/>
          </a:bodyPr>
          <a:lstStyle/>
          <a:p>
            <a:pPr marL="0" indent="0">
              <a:lnSpc>
                <a:spcPct val="100000"/>
              </a:lnSpc>
            </a:pPr>
            <a:r>
              <a:rPr lang="en-US" sz="2400" b="1" kern="0" dirty="0">
                <a:solidFill>
                  <a:srgbClr val="09465E"/>
                </a:solidFill>
                <a:highlight>
                  <a:srgbClr val="F1983D"/>
                </a:highlight>
                <a:cs typeface="Times New Roman" panose="02020603050405020304" pitchFamily="18" charset="0"/>
              </a:rPr>
              <a:t>HARJOITUS: </a:t>
            </a:r>
            <a:r>
              <a:rPr lang="en-US" b="1" dirty="0">
                <a:solidFill>
                  <a:srgbClr val="09465E"/>
                </a:solidFill>
                <a:cs typeface="Calibri"/>
              </a:rPr>
              <a:t>ETSI ESIMERKKEJÄ KOULUTUSTOIMINNASTA ALUEELLASI.</a:t>
            </a:r>
          </a:p>
        </p:txBody>
      </p:sp>
    </p:spTree>
    <p:extLst>
      <p:ext uri="{BB962C8B-B14F-4D97-AF65-F5344CB8AC3E}">
        <p14:creationId xmlns:p14="http://schemas.microsoft.com/office/powerpoint/2010/main" val="292252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EE34B-3421-9EF9-15D7-15A2A61C165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CA090C0-9E60-F612-1F23-698423F3A299}"/>
              </a:ext>
            </a:extLst>
          </p:cNvPr>
          <p:cNvSpPr>
            <a:spLocks noGrp="1"/>
          </p:cNvSpPr>
          <p:nvPr>
            <p:ph type="body" sz="quarter" idx="16"/>
          </p:nvPr>
        </p:nvSpPr>
        <p:spPr>
          <a:xfrm>
            <a:off x="505923" y="563117"/>
            <a:ext cx="10893961" cy="590383"/>
          </a:xfrm>
          <a:prstGeom prst="rect">
            <a:avLst/>
          </a:prstGeom>
        </p:spPr>
        <p:txBody>
          <a:bodyPr/>
          <a:lstStyle/>
          <a:p>
            <a:pPr marL="0" indent="0">
              <a:lnSpc>
                <a:spcPct val="100000"/>
              </a:lnSpc>
              <a:spcAft>
                <a:spcPts val="600"/>
              </a:spcAft>
            </a:pPr>
            <a:r>
              <a:rPr lang="en-IE" sz="2800" dirty="0" err="1">
                <a:solidFill>
                  <a:schemeClr val="bg1"/>
                </a:solidFill>
                <a:highlight>
                  <a:srgbClr val="F1983D"/>
                </a:highlight>
                <a:ea typeface="+mn-lt"/>
                <a:cs typeface="+mn-lt"/>
              </a:rPr>
              <a:t>Esimerkkejä</a:t>
            </a:r>
            <a:r>
              <a:rPr lang="en-IE" sz="2800" dirty="0">
                <a:solidFill>
                  <a:schemeClr val="bg1"/>
                </a:solidFill>
                <a:ea typeface="+mn-lt"/>
                <a:cs typeface="+mn-lt"/>
              </a:rPr>
              <a:t> </a:t>
            </a:r>
            <a:r>
              <a:rPr lang="en-IE" sz="2800" dirty="0">
                <a:solidFill>
                  <a:srgbClr val="002060"/>
                </a:solidFill>
                <a:ea typeface="+mn-lt"/>
                <a:cs typeface="+mn-lt"/>
              </a:rPr>
              <a:t>- </a:t>
            </a:r>
            <a:r>
              <a:rPr lang="en-IE" sz="2800" b="1" kern="100" dirty="0">
                <a:effectLst/>
                <a:ea typeface="Aptos" panose="020B0004020202020204" pitchFamily="34" charset="0"/>
                <a:cs typeface="Times New Roman" panose="02020603050405020304" pitchFamily="18" charset="0"/>
              </a:rPr>
              <a:t>Kuluttajien tietoisuuden lisääminen </a:t>
            </a:r>
            <a:r>
              <a:rPr lang="en-IE" sz="2800" b="1" kern="100" dirty="0" err="1">
                <a:effectLst/>
                <a:ea typeface="Aptos" panose="020B0004020202020204" pitchFamily="34" charset="0"/>
                <a:cs typeface="Times New Roman" panose="02020603050405020304" pitchFamily="18" charset="0"/>
              </a:rPr>
              <a:t>ja</a:t>
            </a:r>
            <a:r>
              <a:rPr lang="en-IE" sz="2800" b="1" kern="100" dirty="0">
                <a:effectLst/>
                <a:ea typeface="Aptos" panose="020B0004020202020204" pitchFamily="34" charset="0"/>
                <a:cs typeface="Times New Roman" panose="02020603050405020304" pitchFamily="18" charset="0"/>
              </a:rPr>
              <a:t> </a:t>
            </a:r>
            <a:r>
              <a:rPr lang="en-IE" sz="2800" b="1" kern="100" dirty="0" err="1">
                <a:effectLst/>
                <a:ea typeface="Aptos" panose="020B0004020202020204" pitchFamily="34" charset="0"/>
                <a:cs typeface="Times New Roman" panose="02020603050405020304" pitchFamily="18" charset="0"/>
              </a:rPr>
              <a:t>koulutus</a:t>
            </a:r>
            <a:endParaRPr lang="fi-FI" sz="2800" kern="100" dirty="0">
              <a:effectLst/>
              <a:ea typeface="Aptos" panose="020B000402020202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9666BAC-B666-9ABE-5B80-8FE565A4A8B6}"/>
              </a:ext>
            </a:extLst>
          </p:cNvPr>
          <p:cNvSpPr>
            <a:spLocks noGrp="1"/>
          </p:cNvSpPr>
          <p:nvPr>
            <p:ph type="body" sz="quarter" idx="19"/>
          </p:nvPr>
        </p:nvSpPr>
        <p:spPr>
          <a:xfrm>
            <a:off x="2981324" y="2549583"/>
            <a:ext cx="8293638" cy="4250335"/>
          </a:xfrm>
          <a:prstGeom prst="rect">
            <a:avLst/>
          </a:prstGeom>
        </p:spPr>
        <p:txBody>
          <a:bodyPr/>
          <a:lstStyle/>
          <a:p>
            <a:pPr marL="0" indent="0">
              <a:lnSpc>
                <a:spcPct val="100000"/>
              </a:lnSpc>
            </a:pPr>
            <a:r>
              <a:rPr lang="en-US" sz="2000" b="1" u="sng" dirty="0">
                <a:solidFill>
                  <a:srgbClr val="000000"/>
                </a:solidFill>
                <a:effectLst/>
                <a:ea typeface="Times New Roman" panose="02020603050405020304" pitchFamily="18" charset="0"/>
                <a:hlinkClick r:id="rId2"/>
              </a:rPr>
              <a:t>Ruokahävikki (Kuluttajaliitto)</a:t>
            </a:r>
            <a:endParaRPr lang="fi-FI" sz="2000" dirty="0">
              <a:effectLst/>
              <a:ea typeface="Times New Roman" panose="02020603050405020304" pitchFamily="18" charset="0"/>
            </a:endParaRPr>
          </a:p>
          <a:p>
            <a:pPr marL="0" indent="0">
              <a:lnSpc>
                <a:spcPct val="100000"/>
              </a:lnSpc>
              <a:spcAft>
                <a:spcPts val="600"/>
              </a:spcAft>
            </a:pPr>
            <a:r>
              <a:rPr lang="en-US" sz="2000" kern="100" dirty="0">
                <a:cs typeface="Times New Roman" panose="02020603050405020304" pitchFamily="18" charset="0"/>
              </a:rPr>
              <a:t>Kuluttajaliiton materiaalipaketti jätteistä. Taustatietoa ja opetukseen soveltuvaa materiaalia.</a:t>
            </a:r>
            <a:endParaRPr lang="fi-FI" sz="2000" kern="100" dirty="0">
              <a:cs typeface="Times New Roman" panose="02020603050405020304" pitchFamily="18" charset="0"/>
            </a:endParaRPr>
          </a:p>
          <a:p>
            <a:pPr marL="0" indent="0">
              <a:lnSpc>
                <a:spcPct val="100000"/>
              </a:lnSpc>
            </a:pPr>
            <a:r>
              <a:rPr lang="en-US" sz="2000" b="1" u="sng" dirty="0">
                <a:solidFill>
                  <a:srgbClr val="000000"/>
                </a:solidFill>
                <a:effectLst/>
                <a:ea typeface="Times New Roman" panose="02020603050405020304" pitchFamily="18" charset="0"/>
                <a:hlinkClick r:id="rId3"/>
              </a:rPr>
              <a:t>Ruokahävikkifoorumi (Kuluttajaliitto)</a:t>
            </a:r>
            <a:endParaRPr lang="fi-FI" sz="2000" dirty="0">
              <a:effectLst/>
              <a:ea typeface="Times New Roman" panose="02020603050405020304" pitchFamily="18" charset="0"/>
            </a:endParaRPr>
          </a:p>
          <a:p>
            <a:pPr marL="0" indent="0">
              <a:lnSpc>
                <a:spcPct val="100000"/>
              </a:lnSpc>
              <a:spcAft>
                <a:spcPts val="600"/>
              </a:spcAft>
            </a:pPr>
            <a:r>
              <a:rPr lang="en-US" sz="2000" kern="100" dirty="0">
                <a:cs typeface="Times New Roman" panose="02020603050405020304" pitchFamily="18" charset="0"/>
              </a:rPr>
              <a:t>Kuluttajaliiton koordinoiman kansallisen jätefoorumin (2020-2023) tavoitteena on olla Suomen suurin ruokahävikkihanke, joka kokoaa yhteen kaikki kiinnostuneet elintarviketeollisuuden toimijat, yritykset, järjestöt, paikalliset ruohonjuuritason toimijat ja muut tahot tehokkaaseen yhteistyöhön ja viestintään kotitalouksien ruokahävikin puolittamiseksi.</a:t>
            </a:r>
            <a:endParaRPr lang="fi-FI" sz="2000" kern="100" dirty="0">
              <a:cs typeface="Times New Roman" panose="02020603050405020304" pitchFamily="18" charset="0"/>
            </a:endParaRPr>
          </a:p>
          <a:p>
            <a:pPr marL="0" indent="0">
              <a:lnSpc>
                <a:spcPct val="100000"/>
              </a:lnSpc>
            </a:pPr>
            <a:r>
              <a:rPr lang="en-US" sz="2000" b="1" u="sng" dirty="0">
                <a:solidFill>
                  <a:srgbClr val="000000"/>
                </a:solidFill>
                <a:effectLst/>
                <a:ea typeface="Times New Roman" panose="02020603050405020304" pitchFamily="18" charset="0"/>
                <a:hlinkClick r:id="rId4"/>
              </a:rPr>
              <a:t>Tietoa ruokajätteestä (jäteviikko)</a:t>
            </a:r>
            <a:endParaRPr lang="fi-FI" sz="2000" dirty="0">
              <a:effectLst/>
              <a:ea typeface="Times New Roman" panose="02020603050405020304" pitchFamily="18" charset="0"/>
            </a:endParaRPr>
          </a:p>
          <a:p>
            <a:pPr marL="0" indent="0">
              <a:lnSpc>
                <a:spcPct val="100000"/>
              </a:lnSpc>
              <a:spcAft>
                <a:spcPts val="600"/>
              </a:spcAft>
            </a:pPr>
            <a:r>
              <a:rPr lang="en-US" sz="2000" kern="100" dirty="0">
                <a:cs typeface="Times New Roman" panose="02020603050405020304" pitchFamily="18" charset="0"/>
              </a:rPr>
              <a:t>Ruokahävikkiviikon materiaali: Syyskuu 22. - 28. syyskuuta 2025.</a:t>
            </a:r>
            <a:endParaRPr lang="fi-FI" sz="2000" kern="100" dirty="0">
              <a:cs typeface="Times New Roman" panose="02020603050405020304" pitchFamily="18" charset="0"/>
            </a:endParaRPr>
          </a:p>
          <a:p>
            <a:pPr>
              <a:lnSpc>
                <a:spcPct val="107000"/>
              </a:lnSpc>
              <a:spcAft>
                <a:spcPts val="600"/>
              </a:spcAft>
            </a:pPr>
            <a:endParaRPr lang="fi-FI" sz="2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26" name="Picture 2" descr="Consumers' Association">
            <a:extLst>
              <a:ext uri="{FF2B5EF4-FFF2-40B4-BE49-F238E27FC236}">
                <a16:creationId xmlns:a16="http://schemas.microsoft.com/office/drawing/2014/main" id="{20623368-DF72-7687-3F58-74D651357EC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17038" y="2556227"/>
            <a:ext cx="1835687" cy="752919"/>
          </a:xfrm>
          <a:prstGeom prst="rect">
            <a:avLst/>
          </a:prstGeom>
          <a:solidFill>
            <a:srgbClr val="09465E"/>
          </a:solidFill>
        </p:spPr>
      </p:pic>
      <p:pic>
        <p:nvPicPr>
          <p:cNvPr id="1028" name="Picture 4">
            <a:extLst>
              <a:ext uri="{FF2B5EF4-FFF2-40B4-BE49-F238E27FC236}">
                <a16:creationId xmlns:a16="http://schemas.microsoft.com/office/drawing/2014/main" id="{BF515565-DA14-700B-DF7B-480D7323F79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9331" y="3679153"/>
            <a:ext cx="2451100" cy="13976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B87770-F4F1-806C-4113-12DB227F2D90}"/>
              </a:ext>
            </a:extLst>
          </p:cNvPr>
          <p:cNvSpPr txBox="1"/>
          <p:nvPr/>
        </p:nvSpPr>
        <p:spPr>
          <a:xfrm>
            <a:off x="609331" y="1228316"/>
            <a:ext cx="10665631" cy="1107996"/>
          </a:xfrm>
          <a:prstGeom prst="rect">
            <a:avLst/>
          </a:prstGeom>
          <a:noFill/>
        </p:spPr>
        <p:txBody>
          <a:bodyPr wrap="square">
            <a:spAutoFit/>
          </a:bodyPr>
          <a:lstStyle/>
          <a:p>
            <a:pPr marL="0" indent="0">
              <a:lnSpc>
                <a:spcPct val="100000"/>
              </a:lnSpc>
              <a:spcAft>
                <a:spcPts val="600"/>
              </a:spcAft>
            </a:pPr>
            <a:r>
              <a:rPr lang="en-IE" sz="2200" kern="100" dirty="0">
                <a:solidFill>
                  <a:srgbClr val="09465E"/>
                </a:solidFill>
                <a:effectLst/>
                <a:ea typeface="Aptos" panose="020B0004020202020204" pitchFamily="34" charset="0"/>
                <a:cs typeface="Times New Roman" panose="02020603050405020304" pitchFamily="18" charset="0"/>
              </a:rPr>
              <a:t>Kuluttajien tietoisuus on ratkaisevassa asemassa ruokahävikin vähentämisessä, erityisesti kun on kyse elintarvikkeiden pakkausmerkintöjen ymmärtämisestä. Kuluttajaliitto tuottaa paljon hyödyllistä ja konkreettista tietoa siitä, miten ruokahävikkiä voi välttää.</a:t>
            </a:r>
            <a:endParaRPr lang="fi-FI" sz="2200" dirty="0">
              <a:solidFill>
                <a:srgbClr val="09465E"/>
              </a:solidFill>
              <a:effectLst/>
              <a:ea typeface="Times New Roman" panose="02020603050405020304" pitchFamily="18" charset="0"/>
            </a:endParaRPr>
          </a:p>
        </p:txBody>
      </p:sp>
    </p:spTree>
    <p:extLst>
      <p:ext uri="{BB962C8B-B14F-4D97-AF65-F5344CB8AC3E}">
        <p14:creationId xmlns:p14="http://schemas.microsoft.com/office/powerpoint/2010/main" val="1004005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A1D2D-CD57-FA11-BB71-AA3D67DA611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7DA3069-0C6D-6CF8-1A36-B8813AD6BF8F}"/>
              </a:ext>
            </a:extLst>
          </p:cNvPr>
          <p:cNvSpPr>
            <a:spLocks noGrp="1"/>
          </p:cNvSpPr>
          <p:nvPr>
            <p:ph type="body" sz="quarter" idx="16"/>
          </p:nvPr>
        </p:nvSpPr>
        <p:spPr>
          <a:xfrm>
            <a:off x="626885" y="489427"/>
            <a:ext cx="10052954" cy="803654"/>
          </a:xfrm>
          <a:prstGeom prst="rect">
            <a:avLst/>
          </a:prstGeom>
        </p:spPr>
        <p:txBody>
          <a:bodyPr/>
          <a:lstStyle/>
          <a:p>
            <a:r>
              <a:rPr lang="en-IE" dirty="0" err="1">
                <a:solidFill>
                  <a:schemeClr val="bg1"/>
                </a:solidFill>
                <a:highlight>
                  <a:srgbClr val="F1983D"/>
                </a:highlight>
                <a:ea typeface="+mn-lt"/>
                <a:cs typeface="+mn-lt"/>
              </a:rPr>
              <a:t>Esimerkkejä</a:t>
            </a:r>
            <a:r>
              <a:rPr lang="en-IE" sz="3600" dirty="0">
                <a:solidFill>
                  <a:schemeClr val="bg1"/>
                </a:solidFill>
                <a:ea typeface="+mn-lt"/>
                <a:cs typeface="+mn-lt"/>
              </a:rPr>
              <a:t> </a:t>
            </a:r>
            <a:r>
              <a:rPr lang="en-IE" sz="3600" dirty="0">
                <a:solidFill>
                  <a:srgbClr val="002060"/>
                </a:solidFill>
                <a:ea typeface="+mn-lt"/>
                <a:cs typeface="+mn-lt"/>
              </a:rPr>
              <a:t>- </a:t>
            </a:r>
            <a:r>
              <a:rPr lang="en-IE" dirty="0">
                <a:cs typeface="Calibri"/>
              </a:rPr>
              <a:t>Oppimismenetelmät</a:t>
            </a:r>
          </a:p>
          <a:p>
            <a:endParaRPr lang="en-IE" b="1" dirty="0"/>
          </a:p>
        </p:txBody>
      </p:sp>
      <p:sp>
        <p:nvSpPr>
          <p:cNvPr id="3" name="Text Placeholder 2">
            <a:extLst>
              <a:ext uri="{FF2B5EF4-FFF2-40B4-BE49-F238E27FC236}">
                <a16:creationId xmlns:a16="http://schemas.microsoft.com/office/drawing/2014/main" id="{59D1641D-87AF-CC13-A9F7-BEB7624A988E}"/>
              </a:ext>
            </a:extLst>
          </p:cNvPr>
          <p:cNvSpPr>
            <a:spLocks noGrp="1"/>
          </p:cNvSpPr>
          <p:nvPr>
            <p:ph type="body" sz="quarter" idx="19"/>
          </p:nvPr>
        </p:nvSpPr>
        <p:spPr>
          <a:xfrm>
            <a:off x="781223" y="1443631"/>
            <a:ext cx="10052954" cy="4250335"/>
          </a:xfrm>
          <a:prstGeom prst="rect">
            <a:avLst/>
          </a:prstGeom>
        </p:spPr>
        <p:txBody>
          <a:bodyPr/>
          <a:lstStyle/>
          <a:p>
            <a:pPr marL="0" indent="0" algn="just">
              <a:lnSpc>
                <a:spcPct val="100000"/>
              </a:lnSpc>
            </a:pPr>
            <a:r>
              <a:rPr lang="en-US" dirty="0">
                <a:effectLst/>
                <a:ea typeface="Times New Roman" panose="02020603050405020304" pitchFamily="18" charset="0"/>
              </a:rPr>
              <a:t>KIERTOTALOUDEN TYÖKALUT JA MATERIAALIT</a:t>
            </a:r>
          </a:p>
          <a:p>
            <a:pPr marL="0" indent="0" algn="just">
              <a:lnSpc>
                <a:spcPct val="100000"/>
              </a:lnSpc>
            </a:pPr>
            <a:endParaRPr lang="en-US" dirty="0">
              <a:ea typeface="Times New Roman" panose="02020603050405020304" pitchFamily="18" charset="0"/>
            </a:endParaRPr>
          </a:p>
          <a:p>
            <a:pPr marL="0" indent="0" algn="just">
              <a:lnSpc>
                <a:spcPct val="100000"/>
              </a:lnSpc>
            </a:pPr>
            <a:r>
              <a:rPr lang="en-US" dirty="0">
                <a:ea typeface="Times New Roman" panose="02020603050405020304" pitchFamily="18" charset="0"/>
              </a:rPr>
              <a:t>Kiertotalouskoulutus Suomessa: Tämä sivusto kokoaa yhteen Suomessa järjestettävät kiertotalouskurssit ja -koulutukset. </a:t>
            </a:r>
            <a:endParaRPr lang="fi-FI" dirty="0">
              <a:ea typeface="Times New Roman" panose="02020603050405020304" pitchFamily="18" charset="0"/>
            </a:endParaRPr>
          </a:p>
          <a:p>
            <a:pPr marL="0" indent="0" algn="just">
              <a:lnSpc>
                <a:spcPct val="100000"/>
              </a:lnSpc>
            </a:pPr>
            <a:r>
              <a:rPr lang="fi-FI" sz="2000" dirty="0">
                <a:hlinkClick r:id="rId2"/>
              </a:rPr>
              <a:t>https://koulutustakiertotalouteen.turkuamk.fi/in-english/</a:t>
            </a:r>
            <a:endParaRPr lang="fi-FI" sz="2000" dirty="0"/>
          </a:p>
          <a:p>
            <a:pPr marL="0" indent="0" algn="just">
              <a:lnSpc>
                <a:spcPct val="100000"/>
              </a:lnSpc>
            </a:pPr>
            <a:endParaRPr lang="fi-FI" sz="2000" dirty="0"/>
          </a:p>
          <a:p>
            <a:pPr marL="0" indent="0" algn="just">
              <a:lnSpc>
                <a:spcPct val="100000"/>
              </a:lnSpc>
            </a:pPr>
            <a:r>
              <a:rPr lang="en-US" dirty="0">
                <a:effectLst/>
                <a:ea typeface="Times New Roman" panose="02020603050405020304" pitchFamily="18" charset="0"/>
              </a:rPr>
              <a:t>Suomen Kiertotalous </a:t>
            </a:r>
            <a:r>
              <a:rPr lang="en-US" dirty="0" err="1">
                <a:effectLst/>
                <a:ea typeface="Times New Roman" panose="02020603050405020304" pitchFamily="18" charset="0"/>
              </a:rPr>
              <a:t>(KiSu</a:t>
            </a:r>
            <a:r>
              <a:rPr lang="en-US" dirty="0">
                <a:effectLst/>
                <a:ea typeface="Times New Roman" panose="02020603050405020304" pitchFamily="18" charset="0"/>
              </a:rPr>
              <a:t>) on koonnut kiertotalouden työkaluja, toimintamalleja ja materiaaleja eri kohderyhmille.</a:t>
            </a:r>
          </a:p>
          <a:p>
            <a:pPr marL="0" indent="0" algn="just">
              <a:lnSpc>
                <a:spcPct val="100000"/>
              </a:lnSpc>
            </a:pPr>
            <a:r>
              <a:rPr lang="fi-FI" sz="2000" dirty="0">
                <a:hlinkClick r:id="rId3"/>
              </a:rPr>
              <a:t>https://kiertotaloussuomi.fi/taito-ja-tyokalut/kiertotalouden-tyokalut-ja-toimintamallit</a:t>
            </a:r>
            <a:endParaRPr lang="fi-FI" sz="2000" dirty="0"/>
          </a:p>
          <a:p>
            <a:pPr marL="0" indent="0" algn="just">
              <a:lnSpc>
                <a:spcPct val="100000"/>
              </a:lnSpc>
            </a:pPr>
            <a:endParaRPr lang="en-US" dirty="0">
              <a:ea typeface="Times New Roman" panose="02020603050405020304" pitchFamily="18" charset="0"/>
            </a:endParaRPr>
          </a:p>
          <a:p>
            <a:pPr marL="0" indent="0" algn="just">
              <a:lnSpc>
                <a:spcPct val="100000"/>
              </a:lnSpc>
            </a:pPr>
            <a:endParaRPr lang="fi-FI" sz="2000" dirty="0">
              <a:effectLst/>
              <a:ea typeface="Times New Roman" panose="02020603050405020304" pitchFamily="18" charset="0"/>
            </a:endParaRPr>
          </a:p>
          <a:p>
            <a:pPr algn="just">
              <a:lnSpc>
                <a:spcPct val="107000"/>
              </a:lnSpc>
              <a:spcAft>
                <a:spcPts val="800"/>
              </a:spcAft>
            </a:pP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 name="Kuva 1" descr="Kuva, joka sisältää kohteen teksti, Grafiikka, Fontti, ympyrä&#10;&#10;Kuvaus luotu automaattisesti">
            <a:extLst>
              <a:ext uri="{FF2B5EF4-FFF2-40B4-BE49-F238E27FC236}">
                <a16:creationId xmlns:a16="http://schemas.microsoft.com/office/drawing/2014/main" id="{8ACDDC64-900A-28A7-5DCD-22996608D3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6885" y="4915802"/>
            <a:ext cx="1895130" cy="1273213"/>
          </a:xfrm>
          <a:prstGeom prst="rect">
            <a:avLst/>
          </a:prstGeom>
        </p:spPr>
      </p:pic>
      <p:pic>
        <p:nvPicPr>
          <p:cNvPr id="2052" name="Picture 4" descr="Etusivu - Kiertotalous-Suomi">
            <a:extLst>
              <a:ext uri="{FF2B5EF4-FFF2-40B4-BE49-F238E27FC236}">
                <a16:creationId xmlns:a16="http://schemas.microsoft.com/office/drawing/2014/main" id="{812AE23E-8233-EAED-F6A7-B1788F21F3C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918316" y="4985610"/>
            <a:ext cx="2943408" cy="981136"/>
          </a:xfrm>
          <a:prstGeom prst="rect">
            <a:avLst/>
          </a:prstGeom>
          <a:noFill/>
          <a:extLst>
            <a:ext uri="{909E8E84-426E-40DD-AFC4-6F175D3DCCD1}">
              <a14:hiddenFill xmlns:a14="http://schemas.microsoft.com/office/drawing/2010/main">
                <a:solidFill>
                  <a:srgbClr val="FFFFFF"/>
                </a:solidFill>
              </a14:hiddenFill>
            </a:ext>
          </a:extLst>
        </p:spPr>
      </p:pic>
      <p:pic>
        <p:nvPicPr>
          <p:cNvPr id="6" name="Kuva 5">
            <a:extLst>
              <a:ext uri="{FF2B5EF4-FFF2-40B4-BE49-F238E27FC236}">
                <a16:creationId xmlns:a16="http://schemas.microsoft.com/office/drawing/2014/main" id="{A47D1838-41A7-3CD2-FBC8-F2EA225E9A3E}"/>
              </a:ext>
            </a:extLst>
          </p:cNvPr>
          <p:cNvPicPr>
            <a:picLocks noChangeAspect="1"/>
          </p:cNvPicPr>
          <p:nvPr/>
        </p:nvPicPr>
        <p:blipFill>
          <a:blip r:embed="rId6"/>
          <a:stretch>
            <a:fillRect/>
          </a:stretch>
        </p:blipFill>
        <p:spPr>
          <a:xfrm>
            <a:off x="3377078" y="4915802"/>
            <a:ext cx="3686175" cy="1238250"/>
          </a:xfrm>
          <a:prstGeom prst="rect">
            <a:avLst/>
          </a:prstGeom>
        </p:spPr>
      </p:pic>
    </p:spTree>
    <p:extLst>
      <p:ext uri="{BB962C8B-B14F-4D97-AF65-F5344CB8AC3E}">
        <p14:creationId xmlns:p14="http://schemas.microsoft.com/office/powerpoint/2010/main" val="17230751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9CD27-8D36-E0D7-3FB3-3C2ED72F3226}"/>
            </a:ext>
          </a:extLst>
        </p:cNvPr>
        <p:cNvGrpSpPr/>
        <p:nvPr/>
      </p:nvGrpSpPr>
      <p:grpSpPr>
        <a:xfrm>
          <a:off x="0" y="0"/>
          <a:ext cx="0" cy="0"/>
          <a:chOff x="0" y="0"/>
          <a:chExt cx="0" cy="0"/>
        </a:xfrm>
      </p:grpSpPr>
      <p:pic>
        <p:nvPicPr>
          <p:cNvPr id="7" name="Picture 3">
            <a:extLst>
              <a:ext uri="{FF2B5EF4-FFF2-40B4-BE49-F238E27FC236}">
                <a16:creationId xmlns:a16="http://schemas.microsoft.com/office/drawing/2014/main" id="{4702B330-ABEC-2F60-795F-8B1D686DEC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91"/>
          <a:stretch/>
        </p:blipFill>
        <p:spPr>
          <a:xfrm>
            <a:off x="5707324" y="3060834"/>
            <a:ext cx="4933015" cy="2929584"/>
          </a:xfrm>
          <a:prstGeom prst="rect">
            <a:avLst/>
          </a:prstGeom>
        </p:spPr>
      </p:pic>
      <p:pic>
        <p:nvPicPr>
          <p:cNvPr id="8" name="Picture 3">
            <a:extLst>
              <a:ext uri="{FF2B5EF4-FFF2-40B4-BE49-F238E27FC236}">
                <a16:creationId xmlns:a16="http://schemas.microsoft.com/office/drawing/2014/main" id="{225C6164-DA62-F0A9-2E09-326B59168F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91"/>
          <a:stretch/>
        </p:blipFill>
        <p:spPr>
          <a:xfrm>
            <a:off x="551026" y="3060834"/>
            <a:ext cx="4933015" cy="2929584"/>
          </a:xfrm>
          <a:prstGeom prst="rect">
            <a:avLst/>
          </a:prstGeom>
        </p:spPr>
      </p:pic>
      <p:sp>
        <p:nvSpPr>
          <p:cNvPr id="4" name="Text Placeholder 3">
            <a:extLst>
              <a:ext uri="{FF2B5EF4-FFF2-40B4-BE49-F238E27FC236}">
                <a16:creationId xmlns:a16="http://schemas.microsoft.com/office/drawing/2014/main" id="{F7AE33B4-C9B8-1F1A-EE60-CEDE3AD7D1F4}"/>
              </a:ext>
            </a:extLst>
          </p:cNvPr>
          <p:cNvSpPr>
            <a:spLocks noGrp="1"/>
          </p:cNvSpPr>
          <p:nvPr>
            <p:ph type="body" sz="quarter" idx="16"/>
          </p:nvPr>
        </p:nvSpPr>
        <p:spPr>
          <a:xfrm>
            <a:off x="1078260" y="600490"/>
            <a:ext cx="10052954" cy="803654"/>
          </a:xfrm>
          <a:prstGeom prst="rect">
            <a:avLst/>
          </a:prstGeom>
        </p:spPr>
        <p:txBody>
          <a:bodyPr/>
          <a:lstStyle/>
          <a:p>
            <a:r>
              <a:rPr lang="en-US" dirty="0">
                <a:highlight>
                  <a:srgbClr val="F1983D"/>
                </a:highlight>
              </a:rPr>
              <a:t>Podcastit</a:t>
            </a:r>
            <a:endParaRPr lang="en-IE" dirty="0">
              <a:highlight>
                <a:srgbClr val="F1983D"/>
              </a:highlight>
              <a:cs typeface="Calibri"/>
            </a:endParaRPr>
          </a:p>
          <a:p>
            <a:endParaRPr lang="en-IE" b="1" dirty="0"/>
          </a:p>
        </p:txBody>
      </p:sp>
      <p:sp>
        <p:nvSpPr>
          <p:cNvPr id="3" name="Text Placeholder 2">
            <a:extLst>
              <a:ext uri="{FF2B5EF4-FFF2-40B4-BE49-F238E27FC236}">
                <a16:creationId xmlns:a16="http://schemas.microsoft.com/office/drawing/2014/main" id="{68D71A64-46EF-2C88-7F01-76F9526949A1}"/>
              </a:ext>
            </a:extLst>
          </p:cNvPr>
          <p:cNvSpPr>
            <a:spLocks noGrp="1"/>
          </p:cNvSpPr>
          <p:nvPr>
            <p:ph type="body" sz="quarter" idx="19"/>
          </p:nvPr>
        </p:nvSpPr>
        <p:spPr>
          <a:xfrm>
            <a:off x="1078259" y="1428571"/>
            <a:ext cx="4747209" cy="4250335"/>
          </a:xfrm>
          <a:prstGeom prst="rect">
            <a:avLst/>
          </a:prstGeom>
        </p:spPr>
        <p:txBody>
          <a:bodyPr/>
          <a:lstStyle/>
          <a:p>
            <a:endParaRPr lang="en-US" sz="2400" dirty="0"/>
          </a:p>
          <a:p>
            <a:r>
              <a:rPr lang="en-US" b="1" dirty="0"/>
              <a:t>Podcast: </a:t>
            </a:r>
            <a:r>
              <a:rPr lang="fi-FI" b="0" i="0" dirty="0">
                <a:effectLst/>
                <a:hlinkClick r:id="rId3"/>
              </a:rPr>
              <a:t>Beyond Waste Podcast</a:t>
            </a:r>
            <a:endParaRPr lang="en-US" b="0" i="0" dirty="0">
              <a:solidFill>
                <a:srgbClr val="0B3A5B"/>
              </a:solidFill>
              <a:effectLst/>
            </a:endParaRPr>
          </a:p>
          <a:p>
            <a:pPr marL="0" indent="0">
              <a:lnSpc>
                <a:spcPct val="100000"/>
              </a:lnSpc>
            </a:pPr>
            <a:r>
              <a:rPr lang="en-US" dirty="0">
                <a:solidFill>
                  <a:srgbClr val="0B3A5B"/>
                </a:solidFill>
                <a:hlinkClick r:id="rId4"/>
              </a:rPr>
              <a:t>Spotlight: </a:t>
            </a:r>
            <a:r>
              <a:rPr lang="en-US" dirty="0" err="1">
                <a:solidFill>
                  <a:srgbClr val="0B3A5B"/>
                </a:solidFill>
                <a:hlinkClick r:id="rId4"/>
              </a:rPr>
              <a:t>RethinkResource</a:t>
            </a:r>
            <a:r>
              <a:rPr lang="en-US" dirty="0">
                <a:solidFill>
                  <a:srgbClr val="0B3A5B"/>
                </a:solidFill>
                <a:hlinkClick r:id="rId4"/>
              </a:rPr>
              <a:t>: Arvon </a:t>
            </a:r>
            <a:r>
              <a:rPr lang="en-US" dirty="0" err="1">
                <a:solidFill>
                  <a:srgbClr val="0B3A5B"/>
                </a:solidFill>
                <a:hlinkClick r:id="rId4"/>
              </a:rPr>
              <a:t>luominen</a:t>
            </a:r>
            <a:r>
              <a:rPr lang="en-US" dirty="0">
                <a:solidFill>
                  <a:srgbClr val="0B3A5B"/>
                </a:solidFill>
                <a:hlinkClick r:id="rId4"/>
              </a:rPr>
              <a:t> </a:t>
            </a:r>
            <a:r>
              <a:rPr lang="en-US" dirty="0" err="1">
                <a:solidFill>
                  <a:srgbClr val="0B3A5B"/>
                </a:solidFill>
                <a:hlinkClick r:id="rId4"/>
              </a:rPr>
              <a:t>ruokajätteestä</a:t>
            </a:r>
            <a:r>
              <a:rPr lang="en-US" dirty="0">
                <a:solidFill>
                  <a:srgbClr val="0B3A5B"/>
                </a:solidFill>
                <a:hlinkClick r:id="rId4"/>
              </a:rPr>
              <a:t> </a:t>
            </a:r>
            <a:endParaRPr lang="fi-FI" sz="1800" dirty="0">
              <a:effectLst/>
              <a:latin typeface="Times New Roman" panose="02020603050405020304" pitchFamily="18" charset="0"/>
              <a:ea typeface="Times New Roman" panose="02020603050405020304" pitchFamily="18" charset="0"/>
            </a:endParaRPr>
          </a:p>
          <a:p>
            <a:pPr algn="just">
              <a:lnSpc>
                <a:spcPct val="107000"/>
              </a:lnSpc>
              <a:spcAft>
                <a:spcPts val="800"/>
              </a:spcAft>
            </a:pPr>
            <a:endParaRPr lang="fi-FI"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Kuva 4" descr="Kuva, joka sisältää kohteen teksti, Fontti, keltainen, graafinen suunnittelu&#10;&#10;Tekoälyn generoima sisältö voi olla virheellistä.">
            <a:hlinkClick r:id="rId4"/>
            <a:extLst>
              <a:ext uri="{FF2B5EF4-FFF2-40B4-BE49-F238E27FC236}">
                <a16:creationId xmlns:a16="http://schemas.microsoft.com/office/drawing/2014/main" id="{8ECF536F-6FF7-8303-1A27-0DF8352E96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51660" y="3429000"/>
            <a:ext cx="3200687" cy="2000429"/>
          </a:xfrm>
          <a:prstGeom prst="rect">
            <a:avLst/>
          </a:prstGeom>
        </p:spPr>
      </p:pic>
      <p:pic>
        <p:nvPicPr>
          <p:cNvPr id="6" name="Kuva 5" descr="Kuva, joka sisältää kohteen Ihmisen kasvot, teksti, hymy, vaate&#10;&#10;Tekoälyn generoima sisältö voi olla virheellistä.">
            <a:extLst>
              <a:ext uri="{FF2B5EF4-FFF2-40B4-BE49-F238E27FC236}">
                <a16:creationId xmlns:a16="http://schemas.microsoft.com/office/drawing/2014/main" id="{2C8B3D56-7229-EB7C-7574-D554C2F69C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52084" y="3433207"/>
            <a:ext cx="3445091" cy="1957500"/>
          </a:xfrm>
          <a:prstGeom prst="rect">
            <a:avLst/>
          </a:prstGeom>
        </p:spPr>
      </p:pic>
      <p:sp>
        <p:nvSpPr>
          <p:cNvPr id="9" name="Text Placeholder 2">
            <a:extLst>
              <a:ext uri="{FF2B5EF4-FFF2-40B4-BE49-F238E27FC236}">
                <a16:creationId xmlns:a16="http://schemas.microsoft.com/office/drawing/2014/main" id="{45F606FC-25A0-A756-E046-13893471D73C}"/>
              </a:ext>
            </a:extLst>
          </p:cNvPr>
          <p:cNvSpPr txBox="1">
            <a:spLocks/>
          </p:cNvSpPr>
          <p:nvPr/>
        </p:nvSpPr>
        <p:spPr>
          <a:xfrm>
            <a:off x="5938435" y="1303832"/>
            <a:ext cx="4814871" cy="4250335"/>
          </a:xfrm>
          <a:prstGeom prst="rect">
            <a:avLst/>
          </a:prstGeom>
        </p:spPr>
        <p:txBody>
          <a:bodyPr/>
          <a:lstStyle>
            <a:lvl1pPr marL="228600" indent="-228600" algn="l" defTabSz="914400" rtl="0" eaLnBrk="1" latinLnBrk="0" hangingPunct="1">
              <a:lnSpc>
                <a:spcPts val="2480"/>
              </a:lnSpc>
              <a:spcBef>
                <a:spcPts val="0"/>
              </a:spcBef>
              <a:buFont typeface="Arial" panose="020B0604020202020204" pitchFamily="34" charset="0"/>
              <a:buNone/>
              <a:defRPr sz="2400" b="0" i="0" kern="1200" spc="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pPr>
            <a:endParaRPr lang="en-US" dirty="0">
              <a:solidFill>
                <a:srgbClr val="0B3A5B"/>
              </a:solidFill>
            </a:endParaRPr>
          </a:p>
          <a:p>
            <a:pPr marL="0" indent="0">
              <a:lnSpc>
                <a:spcPct val="100000"/>
              </a:lnSpc>
            </a:pPr>
            <a:r>
              <a:rPr lang="en-US" b="1" dirty="0"/>
              <a:t>Podcast: </a:t>
            </a:r>
            <a:r>
              <a:rPr lang="en-US" dirty="0">
                <a:solidFill>
                  <a:srgbClr val="0F0F0F"/>
                </a:solidFill>
                <a:hlinkClick r:id="rId7"/>
              </a:rPr>
              <a:t>Millaisia ruokahävikin vähentämisstrategioita ihmiset todella toteuttaisivat</a:t>
            </a:r>
            <a:endParaRPr lang="en-US" dirty="0">
              <a:solidFill>
                <a:srgbClr val="0F0F0F"/>
              </a:solidFill>
            </a:endParaRPr>
          </a:p>
          <a:p>
            <a:pPr marL="0" indent="0">
              <a:lnSpc>
                <a:spcPct val="100000"/>
              </a:lnSpc>
            </a:pPr>
            <a:endParaRPr lang="en-US" sz="1800" dirty="0">
              <a:solidFill>
                <a:srgbClr val="0F0F0F"/>
              </a:solidFill>
            </a:endParaRPr>
          </a:p>
          <a:p>
            <a:pPr marL="0" indent="0">
              <a:lnSpc>
                <a:spcPct val="100000"/>
              </a:lnSpc>
            </a:pPr>
            <a:endParaRPr lang="en-US" dirty="0">
              <a:solidFill>
                <a:srgbClr val="0B3A5B"/>
              </a:solidFill>
            </a:endParaRPr>
          </a:p>
          <a:p>
            <a:endParaRPr lang="en-US" dirty="0">
              <a:solidFill>
                <a:srgbClr val="0B3A5B"/>
              </a:solidFill>
            </a:endParaRPr>
          </a:p>
          <a:p>
            <a:pPr marL="0" indent="0" algn="just">
              <a:lnSpc>
                <a:spcPct val="100000"/>
              </a:lnSpc>
            </a:pPr>
            <a:r>
              <a:rPr lang="en-US" sz="1800" dirty="0">
                <a:latin typeface="Arial" panose="020B0604020202020204" pitchFamily="34" charset="0"/>
                <a:ea typeface="Times New Roman" panose="02020603050405020304" pitchFamily="18" charset="0"/>
              </a:rPr>
              <a:t> </a:t>
            </a:r>
            <a:endParaRPr lang="fi-FI" sz="1800" dirty="0">
              <a:latin typeface="Times New Roman" panose="02020603050405020304" pitchFamily="18" charset="0"/>
              <a:ea typeface="Times New Roman" panose="02020603050405020304" pitchFamily="18" charset="0"/>
            </a:endParaRPr>
          </a:p>
          <a:p>
            <a:pPr algn="just">
              <a:lnSpc>
                <a:spcPct val="107000"/>
              </a:lnSpc>
              <a:spcAft>
                <a:spcPts val="800"/>
              </a:spcAft>
            </a:pPr>
            <a:endParaRPr lang="fi-FI" sz="1800" kern="100" dirty="0">
              <a:latin typeface="Aptos" panose="020B0004020202020204" pitchFamily="34" charset="0"/>
              <a:ea typeface="Aptos" panose="020B0004020202020204" pitchFamily="34" charset="0"/>
              <a:cs typeface="Times New Roman" panose="02020603050405020304" pitchFamily="18" charset="0"/>
            </a:endParaRPr>
          </a:p>
        </p:txBody>
      </p:sp>
      <p:grpSp>
        <p:nvGrpSpPr>
          <p:cNvPr id="10" name="Graphic 4">
            <a:extLst>
              <a:ext uri="{FF2B5EF4-FFF2-40B4-BE49-F238E27FC236}">
                <a16:creationId xmlns:a16="http://schemas.microsoft.com/office/drawing/2014/main" id="{44C51026-3176-1833-BDF6-FC25E9FE366F}"/>
              </a:ext>
            </a:extLst>
          </p:cNvPr>
          <p:cNvGrpSpPr/>
          <p:nvPr/>
        </p:nvGrpSpPr>
        <p:grpSpPr>
          <a:xfrm rot="19582332">
            <a:off x="10438505" y="4091926"/>
            <a:ext cx="403667" cy="780438"/>
            <a:chOff x="9129274" y="2719113"/>
            <a:chExt cx="717139" cy="1386497"/>
          </a:xfrm>
          <a:solidFill>
            <a:srgbClr val="09465E"/>
          </a:solidFill>
        </p:grpSpPr>
        <p:grpSp>
          <p:nvGrpSpPr>
            <p:cNvPr id="11" name="Graphic 4">
              <a:extLst>
                <a:ext uri="{FF2B5EF4-FFF2-40B4-BE49-F238E27FC236}">
                  <a16:creationId xmlns:a16="http://schemas.microsoft.com/office/drawing/2014/main" id="{71DA7187-26A6-ABAD-0063-73FDCACA842A}"/>
                </a:ext>
              </a:extLst>
            </p:cNvPr>
            <p:cNvGrpSpPr/>
            <p:nvPr/>
          </p:nvGrpSpPr>
          <p:grpSpPr>
            <a:xfrm>
              <a:off x="9159507" y="2719113"/>
              <a:ext cx="446280" cy="440141"/>
              <a:chOff x="9159507" y="2719113"/>
              <a:chExt cx="446280" cy="440141"/>
            </a:xfrm>
            <a:grpFill/>
          </p:grpSpPr>
          <p:sp>
            <p:nvSpPr>
              <p:cNvPr id="20" name="Freeform 57">
                <a:extLst>
                  <a:ext uri="{FF2B5EF4-FFF2-40B4-BE49-F238E27FC236}">
                    <a16:creationId xmlns:a16="http://schemas.microsoft.com/office/drawing/2014/main" id="{D4A1EDBA-F714-B5B2-D9EC-8522D61C8D2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21" name="Freeform 58">
                <a:extLst>
                  <a:ext uri="{FF2B5EF4-FFF2-40B4-BE49-F238E27FC236}">
                    <a16:creationId xmlns:a16="http://schemas.microsoft.com/office/drawing/2014/main" id="{723B4832-E36B-182D-407B-3D7610389EE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2" name="Graphic 4">
              <a:extLst>
                <a:ext uri="{FF2B5EF4-FFF2-40B4-BE49-F238E27FC236}">
                  <a16:creationId xmlns:a16="http://schemas.microsoft.com/office/drawing/2014/main" id="{22DD1838-9B9C-391E-D4D5-33B4BDE32C96}"/>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092663FE-9274-39E0-05C7-C795152F967B}"/>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4" name="Freeform 51">
                <a:extLst>
                  <a:ext uri="{FF2B5EF4-FFF2-40B4-BE49-F238E27FC236}">
                    <a16:creationId xmlns:a16="http://schemas.microsoft.com/office/drawing/2014/main" id="{0DB3F57D-C396-FC4D-7270-F6FE42C9E3B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5" name="Freeform 52">
                <a:extLst>
                  <a:ext uri="{FF2B5EF4-FFF2-40B4-BE49-F238E27FC236}">
                    <a16:creationId xmlns:a16="http://schemas.microsoft.com/office/drawing/2014/main" id="{450C9313-2847-AABA-F82B-1DA53249D1F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6" name="Freeform 53">
                <a:extLst>
                  <a:ext uri="{FF2B5EF4-FFF2-40B4-BE49-F238E27FC236}">
                    <a16:creationId xmlns:a16="http://schemas.microsoft.com/office/drawing/2014/main" id="{CB68EBB3-4211-0EF9-FE00-B1D52890D3D9}"/>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7" name="Freeform 54">
                <a:extLst>
                  <a:ext uri="{FF2B5EF4-FFF2-40B4-BE49-F238E27FC236}">
                    <a16:creationId xmlns:a16="http://schemas.microsoft.com/office/drawing/2014/main" id="{E097A947-43FF-F8B0-4D55-5DE21118120B}"/>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8" name="Freeform 55">
                <a:extLst>
                  <a:ext uri="{FF2B5EF4-FFF2-40B4-BE49-F238E27FC236}">
                    <a16:creationId xmlns:a16="http://schemas.microsoft.com/office/drawing/2014/main" id="{62E1D804-29C8-B1CE-EC4E-01C6BC43682F}"/>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9" name="Freeform 56">
                <a:extLst>
                  <a:ext uri="{FF2B5EF4-FFF2-40B4-BE49-F238E27FC236}">
                    <a16:creationId xmlns:a16="http://schemas.microsoft.com/office/drawing/2014/main" id="{7D9E466C-47DF-A993-96E4-489B52F04BD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22" name="Graphic 4">
            <a:extLst>
              <a:ext uri="{FF2B5EF4-FFF2-40B4-BE49-F238E27FC236}">
                <a16:creationId xmlns:a16="http://schemas.microsoft.com/office/drawing/2014/main" id="{FE8759C4-BD5A-0C1E-6005-C95A03BDB5F7}"/>
              </a:ext>
            </a:extLst>
          </p:cNvPr>
          <p:cNvGrpSpPr/>
          <p:nvPr/>
        </p:nvGrpSpPr>
        <p:grpSpPr>
          <a:xfrm rot="19582332">
            <a:off x="5283822" y="4135406"/>
            <a:ext cx="403667" cy="780438"/>
            <a:chOff x="9129274" y="2719113"/>
            <a:chExt cx="717139" cy="1386497"/>
          </a:xfrm>
          <a:solidFill>
            <a:srgbClr val="09465E"/>
          </a:solidFill>
        </p:grpSpPr>
        <p:grpSp>
          <p:nvGrpSpPr>
            <p:cNvPr id="23" name="Graphic 4">
              <a:extLst>
                <a:ext uri="{FF2B5EF4-FFF2-40B4-BE49-F238E27FC236}">
                  <a16:creationId xmlns:a16="http://schemas.microsoft.com/office/drawing/2014/main" id="{C7EA8315-675B-1681-914B-1B8B2D8564C2}"/>
                </a:ext>
              </a:extLst>
            </p:cNvPr>
            <p:cNvGrpSpPr/>
            <p:nvPr/>
          </p:nvGrpSpPr>
          <p:grpSpPr>
            <a:xfrm>
              <a:off x="9159507" y="2719113"/>
              <a:ext cx="446280" cy="440141"/>
              <a:chOff x="9159507" y="2719113"/>
              <a:chExt cx="446280" cy="440141"/>
            </a:xfrm>
            <a:grpFill/>
          </p:grpSpPr>
          <p:sp>
            <p:nvSpPr>
              <p:cNvPr id="1024" name="Freeform 57">
                <a:extLst>
                  <a:ext uri="{FF2B5EF4-FFF2-40B4-BE49-F238E27FC236}">
                    <a16:creationId xmlns:a16="http://schemas.microsoft.com/office/drawing/2014/main" id="{7570BE48-B32D-568A-6802-708F3AE04118}"/>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025" name="Freeform 58">
                <a:extLst>
                  <a:ext uri="{FF2B5EF4-FFF2-40B4-BE49-F238E27FC236}">
                    <a16:creationId xmlns:a16="http://schemas.microsoft.com/office/drawing/2014/main" id="{959665EA-2C90-7C0F-7324-EF56A9AB01CD}"/>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4" name="Graphic 4">
              <a:extLst>
                <a:ext uri="{FF2B5EF4-FFF2-40B4-BE49-F238E27FC236}">
                  <a16:creationId xmlns:a16="http://schemas.microsoft.com/office/drawing/2014/main" id="{EB48A043-E39D-2D0F-4059-97059DC6C0D5}"/>
                </a:ext>
              </a:extLst>
            </p:cNvPr>
            <p:cNvGrpSpPr/>
            <p:nvPr/>
          </p:nvGrpSpPr>
          <p:grpSpPr>
            <a:xfrm>
              <a:off x="9129274" y="2893887"/>
              <a:ext cx="717139" cy="1211724"/>
              <a:chOff x="9129274" y="2893887"/>
              <a:chExt cx="717139" cy="1211724"/>
            </a:xfrm>
            <a:grpFill/>
          </p:grpSpPr>
          <p:sp>
            <p:nvSpPr>
              <p:cNvPr id="25" name="Freeform 50">
                <a:extLst>
                  <a:ext uri="{FF2B5EF4-FFF2-40B4-BE49-F238E27FC236}">
                    <a16:creationId xmlns:a16="http://schemas.microsoft.com/office/drawing/2014/main" id="{2CA4A3F3-7279-BE4E-C75E-4DC1B2208712}"/>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6" name="Freeform 51">
                <a:extLst>
                  <a:ext uri="{FF2B5EF4-FFF2-40B4-BE49-F238E27FC236}">
                    <a16:creationId xmlns:a16="http://schemas.microsoft.com/office/drawing/2014/main" id="{62E83DBA-8C56-B44D-9C27-A7495635AE3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7" name="Freeform 52">
                <a:extLst>
                  <a:ext uri="{FF2B5EF4-FFF2-40B4-BE49-F238E27FC236}">
                    <a16:creationId xmlns:a16="http://schemas.microsoft.com/office/drawing/2014/main" id="{E7010E43-90CD-0CEB-94FD-1FCE5779DF14}"/>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8" name="Freeform 53">
                <a:extLst>
                  <a:ext uri="{FF2B5EF4-FFF2-40B4-BE49-F238E27FC236}">
                    <a16:creationId xmlns:a16="http://schemas.microsoft.com/office/drawing/2014/main" id="{33B70221-1BCB-2382-2C84-3A71F6FD72FD}"/>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9" name="Freeform 54">
                <a:extLst>
                  <a:ext uri="{FF2B5EF4-FFF2-40B4-BE49-F238E27FC236}">
                    <a16:creationId xmlns:a16="http://schemas.microsoft.com/office/drawing/2014/main" id="{11332789-205E-310D-4F0D-9C35406DE2D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30" name="Freeform 55">
                <a:extLst>
                  <a:ext uri="{FF2B5EF4-FFF2-40B4-BE49-F238E27FC236}">
                    <a16:creationId xmlns:a16="http://schemas.microsoft.com/office/drawing/2014/main" id="{1C2D4E36-6C71-E778-D833-DB209F023A39}"/>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1" name="Freeform 56">
                <a:extLst>
                  <a:ext uri="{FF2B5EF4-FFF2-40B4-BE49-F238E27FC236}">
                    <a16:creationId xmlns:a16="http://schemas.microsoft.com/office/drawing/2014/main" id="{F5731115-0C57-730E-EF21-597BE484D605}"/>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pic>
        <p:nvPicPr>
          <p:cNvPr id="2" name="Kuva 1" descr="Kuva, joka sisältää kohteen teksti, Grafiikka, Fontti, ympyrä&#10;&#10;Kuvaus luotu automaattisesti">
            <a:extLst>
              <a:ext uri="{FF2B5EF4-FFF2-40B4-BE49-F238E27FC236}">
                <a16:creationId xmlns:a16="http://schemas.microsoft.com/office/drawing/2014/main" id="{2A134B14-8D2D-8591-C871-73BACA80C82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82286" y="409778"/>
            <a:ext cx="1802726" cy="1211133"/>
          </a:xfrm>
          <a:prstGeom prst="rect">
            <a:avLst/>
          </a:prstGeom>
        </p:spPr>
      </p:pic>
    </p:spTree>
    <p:extLst>
      <p:ext uri="{BB962C8B-B14F-4D97-AF65-F5344CB8AC3E}">
        <p14:creationId xmlns:p14="http://schemas.microsoft.com/office/powerpoint/2010/main" val="4203345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a:solidFill>
                  <a:schemeClr val="bg1"/>
                </a:solidFill>
                <a:latin typeface="Calibri" panose="020F0502020204030204" pitchFamily="34" charset="0"/>
                <a:cs typeface="Calibri" panose="020F0502020204030204" pitchFamily="34" charset="0"/>
              </a:rPr>
              <a:t>PIENI EDISTYS JOKA PÄIVÄ TUOTTAA SUURIA TULOKSIA.</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9035744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a:solidFill>
                  <a:schemeClr val="bg1"/>
                </a:solidFill>
              </a:rPr>
              <a:t>www.waste2worth.eu</a:t>
            </a:r>
          </a:p>
          <a:p>
            <a:endParaRPr lang="en-US"/>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a:t>Seuraa matkaamme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err="1">
                  <a:solidFill>
                    <a:srgbClr val="0B3A5B"/>
                  </a:solidFill>
                  <a:hlinkClick r:id="rId4">
                    <a:extLst>
                      <a:ext uri="{A12FA001-AC4F-418D-AE19-62706E023703}">
                        <ahyp:hlinkClr xmlns:ahyp="http://schemas.microsoft.com/office/drawing/2018/hyperlinkcolor" val="tx"/>
                      </a:ext>
                    </a:extLst>
                  </a:hlinkClick>
                </a:rPr>
                <a:t>yt</a:t>
              </a:r>
              <a:endParaRPr lang="en-US" sz="240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a:solidFill>
                    <a:srgbClr val="0B3A5B"/>
                  </a:solidFill>
                  <a:hlinkClick r:id="rId5">
                    <a:extLst>
                      <a:ext uri="{A12FA001-AC4F-418D-AE19-62706E023703}">
                        <ahyp:hlinkClr xmlns:ahyp="http://schemas.microsoft.com/office/drawing/2018/hyperlinkcolor" val="tx"/>
                      </a:ext>
                    </a:extLst>
                  </a:hlinkClick>
                </a:rPr>
                <a:t>li</a:t>
              </a:r>
              <a:endParaRPr lang="en-US" sz="240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0"/>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59312"/>
            </a:xfrm>
            <a:prstGeom prst="rect">
              <a:avLst/>
            </a:prstGeom>
            <a:noFill/>
          </p:spPr>
          <p:txBody>
            <a:bodyPr wrap="square" lIns="91440" tIns="45720" rIns="91440" bIns="45720" rtlCol="0" anchor="t">
              <a:spAutoFit/>
            </a:bodyPr>
            <a:lstStyle/>
            <a:p>
              <a:endParaRPr lang="en-US" sz="2400">
                <a:solidFill>
                  <a:srgbClr val="0B3A5B"/>
                </a:solidFill>
                <a:ea typeface="Calibri"/>
                <a:cs typeface="Calibri"/>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4C677-9EB3-F078-1704-27EEA7BABDB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0458CF5-49B2-7A3D-3E85-7B776B3F953C}"/>
              </a:ext>
            </a:extLst>
          </p:cNvPr>
          <p:cNvSpPr>
            <a:spLocks noGrp="1"/>
          </p:cNvSpPr>
          <p:nvPr>
            <p:ph type="body" sz="quarter" idx="18"/>
          </p:nvPr>
        </p:nvSpPr>
        <p:spPr>
          <a:xfrm>
            <a:off x="4558312" y="454994"/>
            <a:ext cx="6762357" cy="5288242"/>
          </a:xfrm>
          <a:prstGeom prst="rect">
            <a:avLst/>
          </a:prstGeom>
        </p:spPr>
        <p:txBody>
          <a:bodyPr/>
          <a:lstStyle/>
          <a:p>
            <a:pPr marL="0">
              <a:lnSpc>
                <a:spcPct val="100000"/>
              </a:lnSpc>
            </a:pPr>
            <a:r>
              <a:rPr lang="en-US" sz="2000" kern="100" dirty="0" err="1">
                <a:cs typeface="Times New Roman" panose="02020603050405020304" pitchFamily="18" charset="0"/>
              </a:rPr>
              <a:t>Kestävällä</a:t>
            </a:r>
            <a:r>
              <a:rPr lang="en-US" sz="2000" kern="100" dirty="0">
                <a:cs typeface="Times New Roman" panose="02020603050405020304" pitchFamily="18" charset="0"/>
              </a:rPr>
              <a:t> koulutuksella on ratkaiseva rooli pyrittäessä vastaamaan maailmanlaajuisiin haasteisiin, kuten ilmastonmuutokseen, biologisen monimuotoisuuden köyhtymiseen ja kestävämpien yhteisöjen tarpeeseen. </a:t>
            </a:r>
          </a:p>
          <a:p>
            <a:pPr marL="0" indent="0">
              <a:lnSpc>
                <a:spcPct val="100000"/>
              </a:lnSpc>
            </a:pPr>
            <a:endParaRPr lang="en-US" sz="2000" kern="100" dirty="0">
              <a:cs typeface="Times New Roman" panose="02020603050405020304" pitchFamily="18" charset="0"/>
            </a:endParaRPr>
          </a:p>
          <a:p>
            <a:pPr marL="0" indent="0">
              <a:lnSpc>
                <a:spcPct val="100000"/>
              </a:lnSpc>
            </a:pPr>
            <a:r>
              <a:rPr lang="en-US" sz="2000" kern="100" dirty="0">
                <a:cs typeface="Times New Roman" panose="02020603050405020304" pitchFamily="18" charset="0"/>
              </a:rPr>
              <a:t>Kiertotaloustietoisuuden lisääminen elintarvikealan yrityksissä kaikilla tasoilla </a:t>
            </a:r>
            <a:r>
              <a:rPr lang="en-US" sz="2000" b="1" kern="100" dirty="0">
                <a:cs typeface="Times New Roman" panose="02020603050405020304" pitchFamily="18" charset="0"/>
              </a:rPr>
              <a:t>edistää muutosta </a:t>
            </a:r>
            <a:r>
              <a:rPr lang="en-US" sz="2000" kern="100" dirty="0">
                <a:cs typeface="Times New Roman" panose="02020603050405020304" pitchFamily="18" charset="0"/>
              </a:rPr>
              <a:t>kohti vastuullisempaa ja kestävämpää maailmantaloutta.</a:t>
            </a:r>
          </a:p>
          <a:p>
            <a:pPr marL="0" indent="0">
              <a:lnSpc>
                <a:spcPct val="100000"/>
              </a:lnSpc>
            </a:pPr>
            <a:endParaRPr lang="en-US" sz="2000" kern="100" dirty="0">
              <a:cs typeface="Times New Roman" panose="02020603050405020304" pitchFamily="18" charset="0"/>
            </a:endParaRPr>
          </a:p>
          <a:p>
            <a:pPr marL="0" indent="0">
              <a:lnSpc>
                <a:spcPct val="100000"/>
              </a:lnSpc>
            </a:pPr>
            <a:r>
              <a:rPr lang="en-US" sz="2000" kern="100" dirty="0">
                <a:cs typeface="Times New Roman" panose="02020603050405020304" pitchFamily="18" charset="0"/>
              </a:rPr>
              <a:t>Elintarvikealan pk-yritykset, jotka omaksuvat kestävän kehityksen, auttavat </a:t>
            </a:r>
            <a:r>
              <a:rPr lang="en-US" sz="2000" b="1" kern="100" dirty="0">
                <a:cs typeface="Times New Roman" panose="02020603050405020304" pitchFamily="18" charset="0"/>
              </a:rPr>
              <a:t>ratkaisemaan </a:t>
            </a:r>
            <a:r>
              <a:rPr lang="en-US" sz="2000" kern="100" dirty="0">
                <a:cs typeface="Times New Roman" panose="02020603050405020304" pitchFamily="18" charset="0"/>
              </a:rPr>
              <a:t>ilmastonmuutoksen ja eriarvoisuuden kaltaisia </a:t>
            </a:r>
            <a:r>
              <a:rPr lang="en-US" sz="2000" b="1" kern="100" dirty="0">
                <a:cs typeface="Times New Roman" panose="02020603050405020304" pitchFamily="18" charset="0"/>
              </a:rPr>
              <a:t>kriittisiä maailmanlaajuisia haasteita </a:t>
            </a:r>
            <a:r>
              <a:rPr lang="en-US" sz="2000" kern="100" dirty="0">
                <a:cs typeface="Times New Roman" panose="02020603050405020304" pitchFamily="18" charset="0"/>
              </a:rPr>
              <a:t>ja hyötyvät myös tehokkuuden parantumisesta, kustannussäästöistä ja asiakasuskollisuuden lisääntymisestä.</a:t>
            </a:r>
          </a:p>
        </p:txBody>
      </p:sp>
      <p:sp>
        <p:nvSpPr>
          <p:cNvPr id="4" name="Text Placeholder 3">
            <a:extLst>
              <a:ext uri="{FF2B5EF4-FFF2-40B4-BE49-F238E27FC236}">
                <a16:creationId xmlns:a16="http://schemas.microsoft.com/office/drawing/2014/main" id="{9907396C-9CF2-8BDA-CC99-501B7C460CFF}"/>
              </a:ext>
            </a:extLst>
          </p:cNvPr>
          <p:cNvSpPr>
            <a:spLocks noGrp="1"/>
          </p:cNvSpPr>
          <p:nvPr>
            <p:ph type="body" sz="quarter" idx="16"/>
          </p:nvPr>
        </p:nvSpPr>
        <p:spPr>
          <a:xfrm>
            <a:off x="0" y="826894"/>
            <a:ext cx="3891516" cy="1916305"/>
          </a:xfrm>
          <a:prstGeom prst="rect">
            <a:avLst/>
          </a:prstGeom>
          <a:solidFill>
            <a:srgbClr val="60BA47"/>
          </a:solidFill>
        </p:spPr>
        <p:txBody>
          <a:bodyPr anchor="ctr"/>
          <a:lstStyle/>
          <a:p>
            <a:pPr marL="411163"/>
            <a:r>
              <a:rPr lang="en-US" sz="2800" dirty="0"/>
              <a:t>Johdatus koulutukseen ja tietoisuuteen liike-elämässä</a:t>
            </a:r>
          </a:p>
        </p:txBody>
      </p:sp>
      <p:sp>
        <p:nvSpPr>
          <p:cNvPr id="2" name="Freeform 1">
            <a:extLst>
              <a:ext uri="{FF2B5EF4-FFF2-40B4-BE49-F238E27FC236}">
                <a16:creationId xmlns:a16="http://schemas.microsoft.com/office/drawing/2014/main" id="{A40DED1E-DAEF-6CAA-8684-055BD77D3E10}"/>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a:p>
        </p:txBody>
      </p:sp>
      <p:pic>
        <p:nvPicPr>
          <p:cNvPr id="5" name="Kuva 4" descr="Kuva, joka sisältää kohteen teksti, Grafiikka, Fontti, ympyrä&#10;&#10;Kuvaus luotu automaattisesti">
            <a:extLst>
              <a:ext uri="{FF2B5EF4-FFF2-40B4-BE49-F238E27FC236}">
                <a16:creationId xmlns:a16="http://schemas.microsoft.com/office/drawing/2014/main" id="{EA6F8CE4-848F-5044-6426-71637FCC62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58313" y="5286374"/>
            <a:ext cx="1662062" cy="1116631"/>
          </a:xfrm>
          <a:prstGeom prst="rect">
            <a:avLst/>
          </a:prstGeom>
        </p:spPr>
      </p:pic>
      <p:pic>
        <p:nvPicPr>
          <p:cNvPr id="1026" name="Picture 2" descr="february 17,, adobestock">
            <a:extLst>
              <a:ext uri="{FF2B5EF4-FFF2-40B4-BE49-F238E27FC236}">
                <a16:creationId xmlns:a16="http://schemas.microsoft.com/office/drawing/2014/main" id="{DABB81DB-F44C-4FA3-64A5-A9A02AB67E8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04043" y="4766532"/>
            <a:ext cx="3711788" cy="163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31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068BF67-99E9-215E-2CB5-355B7D81944D}"/>
              </a:ext>
            </a:extLst>
          </p:cNvPr>
          <p:cNvSpPr txBox="1"/>
          <p:nvPr/>
        </p:nvSpPr>
        <p:spPr>
          <a:xfrm>
            <a:off x="11490467" y="3514342"/>
            <a:ext cx="593207" cy="3248285"/>
          </a:xfrm>
          <a:prstGeom prst="rect">
            <a:avLst/>
          </a:prstGeom>
          <a:solidFill>
            <a:schemeClr val="bg1"/>
          </a:solidFill>
        </p:spPr>
        <p:txBody>
          <a:bodyPr wrap="square" rtlCol="0">
            <a:spAutoFit/>
          </a:bodyPr>
          <a:lstStyle/>
          <a:p>
            <a:endParaRPr lang="en-IE" dirty="0"/>
          </a:p>
        </p:txBody>
      </p:sp>
      <p:sp>
        <p:nvSpPr>
          <p:cNvPr id="2" name="Text Placeholder 1">
            <a:extLst>
              <a:ext uri="{FF2B5EF4-FFF2-40B4-BE49-F238E27FC236}">
                <a16:creationId xmlns:a16="http://schemas.microsoft.com/office/drawing/2014/main" id="{B65D6350-C9AF-7D05-3A21-139519FF20DF}"/>
              </a:ext>
            </a:extLst>
          </p:cNvPr>
          <p:cNvSpPr>
            <a:spLocks noGrp="1"/>
          </p:cNvSpPr>
          <p:nvPr>
            <p:ph type="body" sz="quarter" idx="35"/>
          </p:nvPr>
        </p:nvSpPr>
        <p:spPr>
          <a:xfrm>
            <a:off x="4909461" y="283213"/>
            <a:ext cx="6562677" cy="339415"/>
          </a:xfrm>
        </p:spPr>
        <p:txBody>
          <a:bodyPr/>
          <a:lstStyle/>
          <a:p>
            <a:r>
              <a:rPr lang="en-US" dirty="0"/>
              <a:t>Parantaa toiminnan tehokkuutta ja </a:t>
            </a:r>
            <a:r>
              <a:rPr lang="en-US" dirty="0" err="1"/>
              <a:t>vähentää</a:t>
            </a:r>
            <a:r>
              <a:rPr lang="en-US" dirty="0"/>
              <a:t> </a:t>
            </a:r>
            <a:r>
              <a:rPr lang="en-US" dirty="0" err="1"/>
              <a:t>kustannuksia</a:t>
            </a:r>
            <a:endParaRPr lang="en-IE" dirty="0"/>
          </a:p>
        </p:txBody>
      </p:sp>
      <p:sp>
        <p:nvSpPr>
          <p:cNvPr id="3" name="Text Placeholder 2">
            <a:extLst>
              <a:ext uri="{FF2B5EF4-FFF2-40B4-BE49-F238E27FC236}">
                <a16:creationId xmlns:a16="http://schemas.microsoft.com/office/drawing/2014/main" id="{CE1DD86C-5684-A55C-3C5B-C1A594105195}"/>
              </a:ext>
            </a:extLst>
          </p:cNvPr>
          <p:cNvSpPr>
            <a:spLocks noGrp="1"/>
          </p:cNvSpPr>
          <p:nvPr>
            <p:ph type="body" sz="quarter" idx="36"/>
          </p:nvPr>
        </p:nvSpPr>
        <p:spPr>
          <a:xfrm>
            <a:off x="4927790" y="1062743"/>
            <a:ext cx="7070156" cy="999383"/>
          </a:xfrm>
        </p:spPr>
        <p:txBody>
          <a:bodyPr/>
          <a:lstStyle/>
          <a:p>
            <a:r>
              <a:rPr lang="en-US" sz="2000" dirty="0"/>
              <a:t>Ruokahävikkiä koskevan koulutuksen avulla yritykset voivat tunnistaa tehottomuudet toimitusketjuissaan, tuotannossaan ja varastoinnissaan. Tämä johtaa parempaan resurssien hallintaan, pienempiin jätteiden hävittämiskustannuksiin ja parempiin voittomarginaaleihin</a:t>
            </a:r>
            <a:r>
              <a:rPr lang="en-US" dirty="0"/>
              <a:t>.</a:t>
            </a:r>
            <a:endParaRPr lang="en-IE" dirty="0"/>
          </a:p>
        </p:txBody>
      </p:sp>
      <p:sp>
        <p:nvSpPr>
          <p:cNvPr id="4" name="Text Placeholder 3">
            <a:extLst>
              <a:ext uri="{FF2B5EF4-FFF2-40B4-BE49-F238E27FC236}">
                <a16:creationId xmlns:a16="http://schemas.microsoft.com/office/drawing/2014/main" id="{C2D37B59-8B53-1ACA-C1A8-4F96460376E4}"/>
              </a:ext>
            </a:extLst>
          </p:cNvPr>
          <p:cNvSpPr>
            <a:spLocks noGrp="1"/>
          </p:cNvSpPr>
          <p:nvPr>
            <p:ph type="body" sz="quarter" idx="37"/>
          </p:nvPr>
        </p:nvSpPr>
        <p:spPr>
          <a:xfrm>
            <a:off x="3931502" y="107118"/>
            <a:ext cx="1232765" cy="955625"/>
          </a:xfrm>
        </p:spPr>
        <p:txBody>
          <a:bodyPr/>
          <a:lstStyle/>
          <a:p>
            <a:pPr algn="ctr"/>
            <a:r>
              <a:rPr lang="en-IE" dirty="0"/>
              <a:t>1</a:t>
            </a:r>
          </a:p>
        </p:txBody>
      </p:sp>
      <p:sp>
        <p:nvSpPr>
          <p:cNvPr id="5" name="Text Placeholder 4">
            <a:extLst>
              <a:ext uri="{FF2B5EF4-FFF2-40B4-BE49-F238E27FC236}">
                <a16:creationId xmlns:a16="http://schemas.microsoft.com/office/drawing/2014/main" id="{F74A7CC3-9409-1214-2551-A2A1D565CC9E}"/>
              </a:ext>
            </a:extLst>
          </p:cNvPr>
          <p:cNvSpPr>
            <a:spLocks noGrp="1"/>
          </p:cNvSpPr>
          <p:nvPr>
            <p:ph type="body" sz="quarter" idx="42"/>
          </p:nvPr>
        </p:nvSpPr>
        <p:spPr>
          <a:xfrm>
            <a:off x="4909460" y="2716350"/>
            <a:ext cx="6562677" cy="339415"/>
          </a:xfrm>
        </p:spPr>
        <p:txBody>
          <a:bodyPr/>
          <a:lstStyle/>
          <a:p>
            <a:r>
              <a:rPr lang="en-IE" dirty="0"/>
              <a:t>Tukee ympäristön kestävän kehityksen tavoitteita</a:t>
            </a:r>
          </a:p>
        </p:txBody>
      </p:sp>
      <p:sp>
        <p:nvSpPr>
          <p:cNvPr id="6" name="Text Placeholder 5">
            <a:extLst>
              <a:ext uri="{FF2B5EF4-FFF2-40B4-BE49-F238E27FC236}">
                <a16:creationId xmlns:a16="http://schemas.microsoft.com/office/drawing/2014/main" id="{6281AA3B-F17F-418A-914B-A10BFBE546C3}"/>
              </a:ext>
            </a:extLst>
          </p:cNvPr>
          <p:cNvSpPr>
            <a:spLocks noGrp="1"/>
          </p:cNvSpPr>
          <p:nvPr>
            <p:ph type="body" sz="quarter" idx="43"/>
          </p:nvPr>
        </p:nvSpPr>
        <p:spPr>
          <a:xfrm>
            <a:off x="4927790" y="3138446"/>
            <a:ext cx="6832115" cy="999383"/>
          </a:xfrm>
        </p:spPr>
        <p:txBody>
          <a:bodyPr/>
          <a:lstStyle/>
          <a:p>
            <a:r>
              <a:rPr lang="en-US" sz="2000" dirty="0"/>
              <a:t>Tietoisuus antaa yrityksille mahdollisuuden ottaa käyttöön kestäviä käytäntöjä, kuten elintarvikkeiden sivutuotteiden kierrättäminen tai osallistuminen kiertotalousaloitteisiin. Tämä vähentää ympäristövaikutuksia ja vastaa kuluttajien odotuksia ekologisesti vastuullisista tuotemerkeistä.</a:t>
            </a:r>
          </a:p>
          <a:p>
            <a:endParaRPr lang="en-IE" dirty="0"/>
          </a:p>
        </p:txBody>
      </p:sp>
      <p:sp>
        <p:nvSpPr>
          <p:cNvPr id="7" name="Text Placeholder 6">
            <a:extLst>
              <a:ext uri="{FF2B5EF4-FFF2-40B4-BE49-F238E27FC236}">
                <a16:creationId xmlns:a16="http://schemas.microsoft.com/office/drawing/2014/main" id="{7109F510-C263-50BE-3245-6D3F9000739E}"/>
              </a:ext>
            </a:extLst>
          </p:cNvPr>
          <p:cNvSpPr>
            <a:spLocks noGrp="1"/>
          </p:cNvSpPr>
          <p:nvPr>
            <p:ph type="body" sz="quarter" idx="45"/>
          </p:nvPr>
        </p:nvSpPr>
        <p:spPr>
          <a:xfrm>
            <a:off x="4909461" y="4888784"/>
            <a:ext cx="6562677" cy="339415"/>
          </a:xfrm>
        </p:spPr>
        <p:txBody>
          <a:bodyPr/>
          <a:lstStyle/>
          <a:p>
            <a:r>
              <a:rPr lang="en-IE" dirty="0"/>
              <a:t>Edistää innovointia ja markkinamahdollisuuksia</a:t>
            </a:r>
          </a:p>
        </p:txBody>
      </p:sp>
      <p:sp>
        <p:nvSpPr>
          <p:cNvPr id="8" name="Text Placeholder 7">
            <a:extLst>
              <a:ext uri="{FF2B5EF4-FFF2-40B4-BE49-F238E27FC236}">
                <a16:creationId xmlns:a16="http://schemas.microsoft.com/office/drawing/2014/main" id="{08743AD3-BF66-5E13-A0DF-59FF00DBEDDF}"/>
              </a:ext>
            </a:extLst>
          </p:cNvPr>
          <p:cNvSpPr>
            <a:spLocks noGrp="1"/>
          </p:cNvSpPr>
          <p:nvPr>
            <p:ph type="body" sz="quarter" idx="46"/>
          </p:nvPr>
        </p:nvSpPr>
        <p:spPr>
          <a:xfrm>
            <a:off x="4927791" y="5351995"/>
            <a:ext cx="7155883" cy="999383"/>
          </a:xfrm>
        </p:spPr>
        <p:txBody>
          <a:bodyPr/>
          <a:lstStyle/>
          <a:p>
            <a:r>
              <a:rPr lang="en-US" sz="2000" dirty="0"/>
              <a:t>Asiantuntevat yritykset innovoivat todennäköisemmin ja kehittävät uusia tuotteita, palveluita tai liiketoimintamalleja ruokajätevirroista. Tämä avaa uusia tulokanavia ja tuo yritykselle johtavan aseman kestävyyssuuntautuneilla markkinoilla.</a:t>
            </a:r>
            <a:endParaRPr lang="en-IE" sz="2000" dirty="0"/>
          </a:p>
        </p:txBody>
      </p:sp>
      <p:pic>
        <p:nvPicPr>
          <p:cNvPr id="14" name="Picture Placeholder 13" descr="People working on ideas">
            <a:extLst>
              <a:ext uri="{FF2B5EF4-FFF2-40B4-BE49-F238E27FC236}">
                <a16:creationId xmlns:a16="http://schemas.microsoft.com/office/drawing/2014/main" id="{92112DAF-A0CE-D051-4E4D-DD3975B8EA2F}"/>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xfrm>
            <a:off x="-48344" y="0"/>
            <a:ext cx="3570477" cy="6858000"/>
          </a:xfrm>
        </p:spPr>
      </p:pic>
      <p:sp>
        <p:nvSpPr>
          <p:cNvPr id="10" name="Text Placeholder 9">
            <a:extLst>
              <a:ext uri="{FF2B5EF4-FFF2-40B4-BE49-F238E27FC236}">
                <a16:creationId xmlns:a16="http://schemas.microsoft.com/office/drawing/2014/main" id="{9E03944B-73C7-6FB4-3719-25DFF6425DEB}"/>
              </a:ext>
            </a:extLst>
          </p:cNvPr>
          <p:cNvSpPr>
            <a:spLocks noGrp="1"/>
          </p:cNvSpPr>
          <p:nvPr>
            <p:ph type="body" sz="quarter" idx="47"/>
          </p:nvPr>
        </p:nvSpPr>
        <p:spPr>
          <a:xfrm>
            <a:off x="3931502" y="2473375"/>
            <a:ext cx="1232765" cy="955625"/>
          </a:xfrm>
        </p:spPr>
        <p:txBody>
          <a:bodyPr/>
          <a:lstStyle/>
          <a:p>
            <a:pPr algn="ctr"/>
            <a:r>
              <a:rPr lang="en-IE" dirty="0"/>
              <a:t>2</a:t>
            </a:r>
          </a:p>
        </p:txBody>
      </p:sp>
      <p:sp>
        <p:nvSpPr>
          <p:cNvPr id="11" name="Text Placeholder 10">
            <a:extLst>
              <a:ext uri="{FF2B5EF4-FFF2-40B4-BE49-F238E27FC236}">
                <a16:creationId xmlns:a16="http://schemas.microsoft.com/office/drawing/2014/main" id="{3A7DBB2F-AF05-2824-0DF6-E8C2FD2028A1}"/>
              </a:ext>
            </a:extLst>
          </p:cNvPr>
          <p:cNvSpPr>
            <a:spLocks noGrp="1"/>
          </p:cNvSpPr>
          <p:nvPr>
            <p:ph type="body" sz="quarter" idx="48"/>
          </p:nvPr>
        </p:nvSpPr>
        <p:spPr>
          <a:xfrm>
            <a:off x="3880330" y="4660671"/>
            <a:ext cx="1232765" cy="955625"/>
          </a:xfrm>
        </p:spPr>
        <p:txBody>
          <a:bodyPr/>
          <a:lstStyle/>
          <a:p>
            <a:pPr algn="ctr"/>
            <a:r>
              <a:rPr lang="en-IE" dirty="0"/>
              <a:t>3</a:t>
            </a:r>
          </a:p>
        </p:txBody>
      </p:sp>
      <p:sp>
        <p:nvSpPr>
          <p:cNvPr id="15" name="TextBox 14">
            <a:extLst>
              <a:ext uri="{FF2B5EF4-FFF2-40B4-BE49-F238E27FC236}">
                <a16:creationId xmlns:a16="http://schemas.microsoft.com/office/drawing/2014/main" id="{B6240A26-E887-0DA0-0A14-6124E700463F}"/>
              </a:ext>
            </a:extLst>
          </p:cNvPr>
          <p:cNvSpPr txBox="1"/>
          <p:nvPr/>
        </p:nvSpPr>
        <p:spPr>
          <a:xfrm>
            <a:off x="855374" y="853404"/>
            <a:ext cx="2428875" cy="1015663"/>
          </a:xfrm>
          <a:prstGeom prst="rect">
            <a:avLst/>
          </a:prstGeom>
          <a:solidFill>
            <a:schemeClr val="bg1"/>
          </a:solidFill>
        </p:spPr>
        <p:txBody>
          <a:bodyPr wrap="square" rtlCol="0">
            <a:spAutoFit/>
          </a:bodyPr>
          <a:lstStyle/>
          <a:p>
            <a:r>
              <a:rPr lang="en-IE" sz="6000" i="1" dirty="0">
                <a:solidFill>
                  <a:srgbClr val="0B3A5B"/>
                </a:solidFill>
              </a:rPr>
              <a:t>MIKSI?</a:t>
            </a:r>
          </a:p>
        </p:txBody>
      </p:sp>
    </p:spTree>
    <p:extLst>
      <p:ext uri="{BB962C8B-B14F-4D97-AF65-F5344CB8AC3E}">
        <p14:creationId xmlns:p14="http://schemas.microsoft.com/office/powerpoint/2010/main" val="3820277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D361-4275-3AE0-BDC3-479944C5FFC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BE75D9B-40A8-E0CD-8B76-F959BABC4691}"/>
              </a:ext>
            </a:extLst>
          </p:cNvPr>
          <p:cNvSpPr>
            <a:spLocks noGrp="1"/>
          </p:cNvSpPr>
          <p:nvPr>
            <p:ph type="body" sz="quarter" idx="16"/>
          </p:nvPr>
        </p:nvSpPr>
        <p:spPr>
          <a:xfrm>
            <a:off x="541170" y="618626"/>
            <a:ext cx="10780325" cy="803654"/>
          </a:xfrm>
          <a:prstGeom prst="rect">
            <a:avLst/>
          </a:prstGeom>
        </p:spPr>
        <p:txBody>
          <a:bodyPr/>
          <a:lstStyle/>
          <a:p>
            <a:r>
              <a:rPr lang="en-IE" dirty="0">
                <a:ea typeface="+mn-lt"/>
                <a:cs typeface="+mn-lt"/>
              </a:rPr>
              <a:t>Johdatus koulutukseen ja tietoisuuteen liike-elämässä</a:t>
            </a:r>
          </a:p>
          <a:p>
            <a:endParaRPr lang="en-US" dirty="0"/>
          </a:p>
        </p:txBody>
      </p:sp>
      <p:sp>
        <p:nvSpPr>
          <p:cNvPr id="3" name="Text Placeholder 2">
            <a:extLst>
              <a:ext uri="{FF2B5EF4-FFF2-40B4-BE49-F238E27FC236}">
                <a16:creationId xmlns:a16="http://schemas.microsoft.com/office/drawing/2014/main" id="{13208E9D-10FF-9AD6-C23B-62A56DE0FED6}"/>
              </a:ext>
            </a:extLst>
          </p:cNvPr>
          <p:cNvSpPr>
            <a:spLocks noGrp="1"/>
          </p:cNvSpPr>
          <p:nvPr>
            <p:ph type="body" sz="quarter" idx="19"/>
          </p:nvPr>
        </p:nvSpPr>
        <p:spPr>
          <a:xfrm>
            <a:off x="1894482" y="5769035"/>
            <a:ext cx="8403033" cy="1092397"/>
          </a:xfrm>
          <a:prstGeom prst="rect">
            <a:avLst/>
          </a:prstGeom>
        </p:spPr>
        <p:txBody>
          <a:bodyPr/>
          <a:lstStyle/>
          <a:p>
            <a:pPr marL="0" indent="0">
              <a:lnSpc>
                <a:spcPct val="100000"/>
              </a:lnSpc>
            </a:pPr>
            <a:r>
              <a:rPr lang="en-US" sz="2000" b="0" i="0" dirty="0">
                <a:solidFill>
                  <a:srgbClr val="0B3A5B"/>
                </a:solidFill>
                <a:effectLst/>
                <a:latin typeface="Calibri" panose="020F0502020204030204" pitchFamily="34" charset="0"/>
                <a:cs typeface="Calibri" panose="020F0502020204030204" pitchFamily="34" charset="0"/>
              </a:rPr>
              <a:t>Lisätietoa kestävän kehityksen koulutuksesta löydät osoitteesta:</a:t>
            </a:r>
          </a:p>
          <a:p>
            <a:pPr marL="0" indent="0">
              <a:lnSpc>
                <a:spcPct val="100000"/>
              </a:lnSpc>
            </a:pPr>
            <a:r>
              <a:rPr lang="en-US" sz="2000" b="0" i="0" u="none" strike="noStrike" dirty="0">
                <a:solidFill>
                  <a:srgbClr val="065FD4"/>
                </a:solidFill>
                <a:effectLst/>
                <a:latin typeface="Calibri" panose="020F0502020204030204" pitchFamily="34" charset="0"/>
                <a:cs typeface="Calibri" panose="020F0502020204030204" pitchFamily="34" charset="0"/>
                <a:hlinkClick r:id="rId3"/>
              </a:rPr>
              <a:t> http://on.unesco.org/esd </a:t>
            </a:r>
            <a:r>
              <a:rPr lang="en-US" sz="2000" dirty="0">
                <a:solidFill>
                  <a:srgbClr val="0B3A5B"/>
                </a:solidFill>
                <a:latin typeface="Calibri" panose="020F0502020204030204" pitchFamily="34" charset="0"/>
                <a:cs typeface="Calibri" panose="020F0502020204030204" pitchFamily="34" charset="0"/>
              </a:rPr>
              <a:t>&amp; </a:t>
            </a:r>
            <a:r>
              <a:rPr lang="en-US" sz="2000" b="0" i="0" u="none" strike="noStrike" dirty="0">
                <a:solidFill>
                  <a:srgbClr val="065FD4"/>
                </a:solidFill>
                <a:effectLst/>
                <a:latin typeface="Calibri" panose="020F0502020204030204" pitchFamily="34" charset="0"/>
                <a:cs typeface="Calibri" panose="020F0502020204030204" pitchFamily="34" charset="0"/>
                <a:hlinkClick r:id="rId4"/>
              </a:rPr>
              <a:t>https://www.bne-portal.de/en/</a:t>
            </a:r>
            <a:endParaRPr lang="en-US" sz="2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50EB67AC-A81E-560F-448B-6EBA246330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291"/>
          <a:stretch/>
        </p:blipFill>
        <p:spPr>
          <a:xfrm>
            <a:off x="2295122" y="1637414"/>
            <a:ext cx="7097455" cy="4214986"/>
          </a:xfrm>
          <a:prstGeom prst="rect">
            <a:avLst/>
          </a:prstGeom>
        </p:spPr>
      </p:pic>
      <p:pic>
        <p:nvPicPr>
          <p:cNvPr id="20" name="Online Media 19" title="Learning to change the world! What is Education for Sustainable Development?">
            <a:hlinkClick r:id="" action="ppaction://media"/>
            <a:extLst>
              <a:ext uri="{FF2B5EF4-FFF2-40B4-BE49-F238E27FC236}">
                <a16:creationId xmlns:a16="http://schemas.microsoft.com/office/drawing/2014/main" id="{B0BD876C-3B28-9BC2-B91C-8F3508767213}"/>
              </a:ext>
            </a:extLst>
          </p:cNvPr>
          <p:cNvPicPr>
            <a:picLocks noRot="1" noChangeAspect="1"/>
          </p:cNvPicPr>
          <p:nvPr>
            <a:videoFile r:link="rId1"/>
          </p:nvPr>
        </p:nvPicPr>
        <p:blipFill>
          <a:blip r:embed="rId6"/>
          <a:stretch>
            <a:fillRect/>
          </a:stretch>
        </p:blipFill>
        <p:spPr>
          <a:xfrm>
            <a:off x="3521461" y="2185970"/>
            <a:ext cx="4976778" cy="2946958"/>
          </a:xfrm>
          <a:prstGeom prst="rect">
            <a:avLst/>
          </a:prstGeom>
        </p:spPr>
      </p:pic>
      <p:grpSp>
        <p:nvGrpSpPr>
          <p:cNvPr id="21" name="Graphic 4">
            <a:extLst>
              <a:ext uri="{FF2B5EF4-FFF2-40B4-BE49-F238E27FC236}">
                <a16:creationId xmlns:a16="http://schemas.microsoft.com/office/drawing/2014/main" id="{06F82C27-4037-D803-C35B-87B04B178019}"/>
              </a:ext>
            </a:extLst>
          </p:cNvPr>
          <p:cNvGrpSpPr/>
          <p:nvPr/>
        </p:nvGrpSpPr>
        <p:grpSpPr>
          <a:xfrm rot="19582332">
            <a:off x="9321463" y="4306018"/>
            <a:ext cx="403667" cy="780438"/>
            <a:chOff x="9129274" y="2719113"/>
            <a:chExt cx="717139" cy="1386497"/>
          </a:xfrm>
          <a:solidFill>
            <a:srgbClr val="09465E"/>
          </a:solidFill>
        </p:grpSpPr>
        <p:grpSp>
          <p:nvGrpSpPr>
            <p:cNvPr id="22" name="Graphic 4">
              <a:extLst>
                <a:ext uri="{FF2B5EF4-FFF2-40B4-BE49-F238E27FC236}">
                  <a16:creationId xmlns:a16="http://schemas.microsoft.com/office/drawing/2014/main" id="{21D1C041-569C-E62F-1087-FF6B9E816286}"/>
                </a:ext>
              </a:extLst>
            </p:cNvPr>
            <p:cNvGrpSpPr/>
            <p:nvPr/>
          </p:nvGrpSpPr>
          <p:grpSpPr>
            <a:xfrm>
              <a:off x="9159507" y="2719113"/>
              <a:ext cx="446280" cy="440141"/>
              <a:chOff x="9159507" y="2719113"/>
              <a:chExt cx="446280" cy="440141"/>
            </a:xfrm>
            <a:grpFill/>
          </p:grpSpPr>
          <p:sp>
            <p:nvSpPr>
              <p:cNvPr id="31" name="Freeform 57">
                <a:extLst>
                  <a:ext uri="{FF2B5EF4-FFF2-40B4-BE49-F238E27FC236}">
                    <a16:creationId xmlns:a16="http://schemas.microsoft.com/office/drawing/2014/main" id="{8BD606FA-F177-816B-51FC-8A2340CFDA05}"/>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32" name="Freeform 58">
                <a:extLst>
                  <a:ext uri="{FF2B5EF4-FFF2-40B4-BE49-F238E27FC236}">
                    <a16:creationId xmlns:a16="http://schemas.microsoft.com/office/drawing/2014/main" id="{DE5A3FBA-4890-1C08-9DF9-DC09CA4AF3CB}"/>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23" name="Graphic 4">
              <a:extLst>
                <a:ext uri="{FF2B5EF4-FFF2-40B4-BE49-F238E27FC236}">
                  <a16:creationId xmlns:a16="http://schemas.microsoft.com/office/drawing/2014/main" id="{9AF176B0-E2A7-CDF5-E064-EEEA12662A6E}"/>
                </a:ext>
              </a:extLst>
            </p:cNvPr>
            <p:cNvGrpSpPr/>
            <p:nvPr/>
          </p:nvGrpSpPr>
          <p:grpSpPr>
            <a:xfrm>
              <a:off x="9129274" y="2893887"/>
              <a:ext cx="717139" cy="1211724"/>
              <a:chOff x="9129274" y="2893887"/>
              <a:chExt cx="717139" cy="1211724"/>
            </a:xfrm>
            <a:grpFill/>
          </p:grpSpPr>
          <p:sp>
            <p:nvSpPr>
              <p:cNvPr id="24" name="Freeform 50">
                <a:extLst>
                  <a:ext uri="{FF2B5EF4-FFF2-40B4-BE49-F238E27FC236}">
                    <a16:creationId xmlns:a16="http://schemas.microsoft.com/office/drawing/2014/main" id="{9D677EB9-3EBE-3B4B-01E9-2CA0B3E96F4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25" name="Freeform 51">
                <a:extLst>
                  <a:ext uri="{FF2B5EF4-FFF2-40B4-BE49-F238E27FC236}">
                    <a16:creationId xmlns:a16="http://schemas.microsoft.com/office/drawing/2014/main" id="{0EF2EF92-CC57-98CE-5189-9353653E24C7}"/>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26" name="Freeform 52">
                <a:extLst>
                  <a:ext uri="{FF2B5EF4-FFF2-40B4-BE49-F238E27FC236}">
                    <a16:creationId xmlns:a16="http://schemas.microsoft.com/office/drawing/2014/main" id="{E8FBED11-3655-E3BC-92A3-054B52A61AF6}"/>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27" name="Freeform 53">
                <a:extLst>
                  <a:ext uri="{FF2B5EF4-FFF2-40B4-BE49-F238E27FC236}">
                    <a16:creationId xmlns:a16="http://schemas.microsoft.com/office/drawing/2014/main" id="{4B78CDB6-C288-8FFF-53CC-4CC3610D47DE}"/>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28" name="Freeform 54">
                <a:extLst>
                  <a:ext uri="{FF2B5EF4-FFF2-40B4-BE49-F238E27FC236}">
                    <a16:creationId xmlns:a16="http://schemas.microsoft.com/office/drawing/2014/main" id="{8CF25271-D442-FF83-3D3F-5769C8142B54}"/>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29" name="Freeform 55">
                <a:extLst>
                  <a:ext uri="{FF2B5EF4-FFF2-40B4-BE49-F238E27FC236}">
                    <a16:creationId xmlns:a16="http://schemas.microsoft.com/office/drawing/2014/main" id="{0105EC95-E71A-E81C-B944-9B45FC38B60A}"/>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30" name="Freeform 56">
                <a:extLst>
                  <a:ext uri="{FF2B5EF4-FFF2-40B4-BE49-F238E27FC236}">
                    <a16:creationId xmlns:a16="http://schemas.microsoft.com/office/drawing/2014/main" id="{3DEB7E1C-99E3-6682-DA2C-197B90844978}"/>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
        <p:nvSpPr>
          <p:cNvPr id="34" name="TextBox 33">
            <a:extLst>
              <a:ext uri="{FF2B5EF4-FFF2-40B4-BE49-F238E27FC236}">
                <a16:creationId xmlns:a16="http://schemas.microsoft.com/office/drawing/2014/main" id="{2DF12090-2C24-DEBB-5F62-1FA05F88EF9B}"/>
              </a:ext>
            </a:extLst>
          </p:cNvPr>
          <p:cNvSpPr txBox="1"/>
          <p:nvPr/>
        </p:nvSpPr>
        <p:spPr>
          <a:xfrm>
            <a:off x="1001346" y="1261563"/>
            <a:ext cx="10189307" cy="461665"/>
          </a:xfrm>
          <a:prstGeom prst="rect">
            <a:avLst/>
          </a:prstGeom>
          <a:noFill/>
        </p:spPr>
        <p:txBody>
          <a:bodyPr wrap="square">
            <a:spAutoFit/>
          </a:bodyPr>
          <a:lstStyle/>
          <a:p>
            <a:r>
              <a:rPr lang="en-US" sz="2400" dirty="0">
                <a:hlinkClick r:id="rId7"/>
              </a:rPr>
              <a:t>Opitaan muuttamaan maailmaa! Mitä on kestävän kehityksen koulutus?</a:t>
            </a:r>
            <a:endParaRPr lang="en-IE" sz="2400" dirty="0"/>
          </a:p>
        </p:txBody>
      </p:sp>
    </p:spTree>
    <p:extLst>
      <p:ext uri="{BB962C8B-B14F-4D97-AF65-F5344CB8AC3E}">
        <p14:creationId xmlns:p14="http://schemas.microsoft.com/office/powerpoint/2010/main" val="304171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B021B8C0-C3DA-D0A6-DF84-3D9292F5DAF5}"/>
              </a:ext>
            </a:extLst>
          </p:cNvPr>
          <p:cNvSpPr txBox="1">
            <a:spLocks/>
          </p:cNvSpPr>
          <p:nvPr/>
        </p:nvSpPr>
        <p:spPr>
          <a:xfrm>
            <a:off x="701083" y="601335"/>
            <a:ext cx="10052954" cy="803654"/>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KESTÄVÄN LIIKETOIMINNAN KESKEISET NÄKÖKULMAT</a:t>
            </a:r>
          </a:p>
          <a:p>
            <a:endParaRPr lang="en-IE" dirty="0"/>
          </a:p>
        </p:txBody>
      </p:sp>
      <p:sp>
        <p:nvSpPr>
          <p:cNvPr id="5" name="Freeform 1">
            <a:extLst>
              <a:ext uri="{FF2B5EF4-FFF2-40B4-BE49-F238E27FC236}">
                <a16:creationId xmlns:a16="http://schemas.microsoft.com/office/drawing/2014/main" id="{AB436E89-D197-C8FD-6BAB-33B46C048410}"/>
              </a:ext>
            </a:extLst>
          </p:cNvPr>
          <p:cNvSpPr>
            <a:spLocks noChangeArrowheads="1"/>
          </p:cNvSpPr>
          <p:nvPr/>
        </p:nvSpPr>
        <p:spPr bwMode="auto">
          <a:xfrm>
            <a:off x="918037" y="1539003"/>
            <a:ext cx="2387128"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a:p>
        </p:txBody>
      </p:sp>
      <p:sp>
        <p:nvSpPr>
          <p:cNvPr id="6" name="Freeform 246">
            <a:extLst>
              <a:ext uri="{FF2B5EF4-FFF2-40B4-BE49-F238E27FC236}">
                <a16:creationId xmlns:a16="http://schemas.microsoft.com/office/drawing/2014/main" id="{C6A6A519-9586-21F9-FA9C-61391CE0F7AA}"/>
              </a:ext>
            </a:extLst>
          </p:cNvPr>
          <p:cNvSpPr>
            <a:spLocks noChangeArrowheads="1"/>
          </p:cNvSpPr>
          <p:nvPr/>
        </p:nvSpPr>
        <p:spPr bwMode="auto">
          <a:xfrm>
            <a:off x="865378" y="1396078"/>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US" sz="900"/>
          </a:p>
        </p:txBody>
      </p:sp>
      <p:sp>
        <p:nvSpPr>
          <p:cNvPr id="7" name="Freeform 247">
            <a:extLst>
              <a:ext uri="{FF2B5EF4-FFF2-40B4-BE49-F238E27FC236}">
                <a16:creationId xmlns:a16="http://schemas.microsoft.com/office/drawing/2014/main" id="{82A9F147-5178-1BF0-40DE-1CE42AAC1802}"/>
              </a:ext>
            </a:extLst>
          </p:cNvPr>
          <p:cNvSpPr>
            <a:spLocks noChangeArrowheads="1"/>
          </p:cNvSpPr>
          <p:nvPr/>
        </p:nvSpPr>
        <p:spPr bwMode="auto">
          <a:xfrm>
            <a:off x="3581564" y="2428283"/>
            <a:ext cx="2323597"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endParaRPr lang="en-US" sz="900" dirty="0"/>
          </a:p>
        </p:txBody>
      </p:sp>
      <p:sp>
        <p:nvSpPr>
          <p:cNvPr id="8" name="Freeform 249">
            <a:extLst>
              <a:ext uri="{FF2B5EF4-FFF2-40B4-BE49-F238E27FC236}">
                <a16:creationId xmlns:a16="http://schemas.microsoft.com/office/drawing/2014/main" id="{422B7587-D754-CE9C-1AC3-0307FE3A497E}"/>
              </a:ext>
            </a:extLst>
          </p:cNvPr>
          <p:cNvSpPr>
            <a:spLocks noChangeArrowheads="1"/>
          </p:cNvSpPr>
          <p:nvPr/>
        </p:nvSpPr>
        <p:spPr bwMode="auto">
          <a:xfrm>
            <a:off x="3528329" y="5881413"/>
            <a:ext cx="2387128" cy="142928"/>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US" sz="900"/>
          </a:p>
        </p:txBody>
      </p:sp>
      <p:sp>
        <p:nvSpPr>
          <p:cNvPr id="9" name="Freeform 250">
            <a:extLst>
              <a:ext uri="{FF2B5EF4-FFF2-40B4-BE49-F238E27FC236}">
                <a16:creationId xmlns:a16="http://schemas.microsoft.com/office/drawing/2014/main" id="{C675DF73-30C7-3159-2DA0-FA1A95309BA4}"/>
              </a:ext>
            </a:extLst>
          </p:cNvPr>
          <p:cNvSpPr>
            <a:spLocks noChangeArrowheads="1"/>
          </p:cNvSpPr>
          <p:nvPr/>
        </p:nvSpPr>
        <p:spPr bwMode="auto">
          <a:xfrm>
            <a:off x="6243938" y="153900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endParaRPr lang="en-US" sz="900"/>
          </a:p>
        </p:txBody>
      </p:sp>
      <p:sp>
        <p:nvSpPr>
          <p:cNvPr id="10" name="Freeform 252">
            <a:extLst>
              <a:ext uri="{FF2B5EF4-FFF2-40B4-BE49-F238E27FC236}">
                <a16:creationId xmlns:a16="http://schemas.microsoft.com/office/drawing/2014/main" id="{6A5A3C69-75FB-64E3-9ACE-4454B0532C9A}"/>
              </a:ext>
            </a:extLst>
          </p:cNvPr>
          <p:cNvSpPr>
            <a:spLocks noChangeArrowheads="1"/>
          </p:cNvSpPr>
          <p:nvPr/>
        </p:nvSpPr>
        <p:spPr bwMode="auto">
          <a:xfrm>
            <a:off x="6191280" y="1396077"/>
            <a:ext cx="2387128" cy="142926"/>
          </a:xfrm>
          <a:custGeom>
            <a:avLst/>
            <a:gdLst>
              <a:gd name="T0" fmla="*/ 4198 w 4199"/>
              <a:gd name="T1" fmla="*/ 251 h 252"/>
              <a:gd name="T2" fmla="*/ 126 w 4199"/>
              <a:gd name="T3" fmla="*/ 251 h 252"/>
              <a:gd name="T4" fmla="*/ 126 w 4199"/>
              <a:gd name="T5" fmla="*/ 251 h 252"/>
              <a:gd name="T6" fmla="*/ 0 w 4199"/>
              <a:gd name="T7" fmla="*/ 125 h 252"/>
              <a:gd name="T8" fmla="*/ 0 w 4199"/>
              <a:gd name="T9" fmla="*/ 125 h 252"/>
              <a:gd name="T10" fmla="*/ 126 w 4199"/>
              <a:gd name="T11" fmla="*/ 0 h 252"/>
              <a:gd name="T12" fmla="*/ 4198 w 4199"/>
              <a:gd name="T13" fmla="*/ 0 h 252"/>
              <a:gd name="T14" fmla="*/ 4198 w 4199"/>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2">
                <a:moveTo>
                  <a:pt x="4198" y="251"/>
                </a:moveTo>
                <a:lnTo>
                  <a:pt x="126" y="251"/>
                </a:lnTo>
                <a:lnTo>
                  <a:pt x="126" y="251"/>
                </a:lnTo>
                <a:cubicBezTo>
                  <a:pt x="57" y="251"/>
                  <a:pt x="0" y="195"/>
                  <a:pt x="0" y="125"/>
                </a:cubicBezTo>
                <a:lnTo>
                  <a:pt x="0" y="125"/>
                </a:lnTo>
                <a:cubicBezTo>
                  <a:pt x="0" y="56"/>
                  <a:pt x="57" y="0"/>
                  <a:pt x="126" y="0"/>
                </a:cubicBezTo>
                <a:lnTo>
                  <a:pt x="4198" y="0"/>
                </a:lnTo>
                <a:lnTo>
                  <a:pt x="4198" y="251"/>
                </a:lnTo>
              </a:path>
            </a:pathLst>
          </a:custGeom>
          <a:solidFill>
            <a:srgbClr val="086575"/>
          </a:solidFill>
          <a:ln>
            <a:noFill/>
          </a:ln>
          <a:effectLst/>
        </p:spPr>
        <p:txBody>
          <a:bodyPr wrap="none" anchor="ctr"/>
          <a:lstStyle/>
          <a:p>
            <a:endParaRPr lang="en-US" sz="900"/>
          </a:p>
        </p:txBody>
      </p:sp>
      <p:sp>
        <p:nvSpPr>
          <p:cNvPr id="11" name="Freeform 253">
            <a:extLst>
              <a:ext uri="{FF2B5EF4-FFF2-40B4-BE49-F238E27FC236}">
                <a16:creationId xmlns:a16="http://schemas.microsoft.com/office/drawing/2014/main" id="{926B8870-161A-AAE7-AD42-E2B3A2F4D7C0}"/>
              </a:ext>
            </a:extLst>
          </p:cNvPr>
          <p:cNvSpPr>
            <a:spLocks noChangeArrowheads="1"/>
          </p:cNvSpPr>
          <p:nvPr/>
        </p:nvSpPr>
        <p:spPr bwMode="auto">
          <a:xfrm>
            <a:off x="8888172" y="2436314"/>
            <a:ext cx="2353016" cy="3470012"/>
          </a:xfrm>
          <a:custGeom>
            <a:avLst/>
            <a:gdLst>
              <a:gd name="T0" fmla="*/ 3335 w 4106"/>
              <a:gd name="T1" fmla="*/ 0 h 4544"/>
              <a:gd name="T2" fmla="*/ 770 w 4106"/>
              <a:gd name="T3" fmla="*/ 0 h 4544"/>
              <a:gd name="T4" fmla="*/ 770 w 4106"/>
              <a:gd name="T5" fmla="*/ 0 h 4544"/>
              <a:gd name="T6" fmla="*/ 0 w 4106"/>
              <a:gd name="T7" fmla="*/ 769 h 4544"/>
              <a:gd name="T8" fmla="*/ 0 w 4106"/>
              <a:gd name="T9" fmla="*/ 4543 h 4544"/>
              <a:gd name="T10" fmla="*/ 4105 w 4106"/>
              <a:gd name="T11" fmla="*/ 4543 h 4544"/>
              <a:gd name="T12" fmla="*/ 4105 w 4106"/>
              <a:gd name="T13" fmla="*/ 769 h 4544"/>
              <a:gd name="T14" fmla="*/ 4105 w 4106"/>
              <a:gd name="T15" fmla="*/ 769 h 4544"/>
              <a:gd name="T16" fmla="*/ 3335 w 4106"/>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6" h="4544">
                <a:moveTo>
                  <a:pt x="3335" y="0"/>
                </a:moveTo>
                <a:lnTo>
                  <a:pt x="770" y="0"/>
                </a:lnTo>
                <a:lnTo>
                  <a:pt x="770" y="0"/>
                </a:lnTo>
                <a:cubicBezTo>
                  <a:pt x="345" y="0"/>
                  <a:pt x="0" y="344"/>
                  <a:pt x="0" y="769"/>
                </a:cubicBezTo>
                <a:lnTo>
                  <a:pt x="0" y="4543"/>
                </a:lnTo>
                <a:lnTo>
                  <a:pt x="4105" y="4543"/>
                </a:lnTo>
                <a:lnTo>
                  <a:pt x="4105" y="769"/>
                </a:lnTo>
                <a:lnTo>
                  <a:pt x="4105" y="769"/>
                </a:lnTo>
                <a:cubicBezTo>
                  <a:pt x="4105" y="344"/>
                  <a:pt x="3760" y="0"/>
                  <a:pt x="3335" y="0"/>
                </a:cubicBezTo>
              </a:path>
            </a:pathLst>
          </a:custGeom>
          <a:solidFill>
            <a:srgbClr val="E25684"/>
          </a:solidFill>
          <a:ln>
            <a:noFill/>
          </a:ln>
          <a:effectLst/>
        </p:spPr>
        <p:txBody>
          <a:bodyPr wrap="none" anchor="ctr"/>
          <a:lstStyle/>
          <a:p>
            <a:endParaRPr lang="en-US" sz="900" dirty="0"/>
          </a:p>
        </p:txBody>
      </p:sp>
      <p:sp>
        <p:nvSpPr>
          <p:cNvPr id="12" name="Freeform 255">
            <a:extLst>
              <a:ext uri="{FF2B5EF4-FFF2-40B4-BE49-F238E27FC236}">
                <a16:creationId xmlns:a16="http://schemas.microsoft.com/office/drawing/2014/main" id="{28C50914-EE1D-C9AF-B5B4-BF3FBC1690D0}"/>
              </a:ext>
            </a:extLst>
          </p:cNvPr>
          <p:cNvSpPr>
            <a:spLocks noChangeArrowheads="1"/>
          </p:cNvSpPr>
          <p:nvPr/>
        </p:nvSpPr>
        <p:spPr bwMode="auto">
          <a:xfrm>
            <a:off x="8843985" y="5888837"/>
            <a:ext cx="2387128" cy="142928"/>
          </a:xfrm>
          <a:custGeom>
            <a:avLst/>
            <a:gdLst>
              <a:gd name="T0" fmla="*/ 4198 w 4199"/>
              <a:gd name="T1" fmla="*/ 0 h 253"/>
              <a:gd name="T2" fmla="*/ 126 w 4199"/>
              <a:gd name="T3" fmla="*/ 0 h 253"/>
              <a:gd name="T4" fmla="*/ 126 w 4199"/>
              <a:gd name="T5" fmla="*/ 0 h 253"/>
              <a:gd name="T6" fmla="*/ 0 w 4199"/>
              <a:gd name="T7" fmla="*/ 126 h 253"/>
              <a:gd name="T8" fmla="*/ 0 w 4199"/>
              <a:gd name="T9" fmla="*/ 126 h 253"/>
              <a:gd name="T10" fmla="*/ 126 w 4199"/>
              <a:gd name="T11" fmla="*/ 252 h 253"/>
              <a:gd name="T12" fmla="*/ 4198 w 4199"/>
              <a:gd name="T13" fmla="*/ 252 h 253"/>
              <a:gd name="T14" fmla="*/ 4198 w 4199"/>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9" h="253">
                <a:moveTo>
                  <a:pt x="4198" y="0"/>
                </a:moveTo>
                <a:lnTo>
                  <a:pt x="126" y="0"/>
                </a:lnTo>
                <a:lnTo>
                  <a:pt x="126" y="0"/>
                </a:lnTo>
                <a:cubicBezTo>
                  <a:pt x="56" y="0"/>
                  <a:pt x="0" y="57"/>
                  <a:pt x="0" y="126"/>
                </a:cubicBezTo>
                <a:lnTo>
                  <a:pt x="0" y="126"/>
                </a:lnTo>
                <a:cubicBezTo>
                  <a:pt x="0" y="195"/>
                  <a:pt x="56" y="252"/>
                  <a:pt x="126" y="252"/>
                </a:cubicBezTo>
                <a:lnTo>
                  <a:pt x="4198" y="252"/>
                </a:lnTo>
                <a:lnTo>
                  <a:pt x="4198" y="0"/>
                </a:lnTo>
              </a:path>
            </a:pathLst>
          </a:custGeom>
          <a:solidFill>
            <a:srgbClr val="086575"/>
          </a:solidFill>
          <a:ln>
            <a:noFill/>
          </a:ln>
          <a:effectLst/>
        </p:spPr>
        <p:txBody>
          <a:bodyPr wrap="none" anchor="ctr"/>
          <a:lstStyle/>
          <a:p>
            <a:endParaRPr lang="en-US" sz="900"/>
          </a:p>
        </p:txBody>
      </p:sp>
      <p:sp>
        <p:nvSpPr>
          <p:cNvPr id="13" name="CuadroTexto 553">
            <a:extLst>
              <a:ext uri="{FF2B5EF4-FFF2-40B4-BE49-F238E27FC236}">
                <a16:creationId xmlns:a16="http://schemas.microsoft.com/office/drawing/2014/main" id="{085EF70E-0A94-E109-A3DF-BCA15185DC75}"/>
              </a:ext>
            </a:extLst>
          </p:cNvPr>
          <p:cNvSpPr txBox="1"/>
          <p:nvPr/>
        </p:nvSpPr>
        <p:spPr>
          <a:xfrm>
            <a:off x="1097843" y="5725972"/>
            <a:ext cx="2466886" cy="400110"/>
          </a:xfrm>
          <a:prstGeom prst="rect">
            <a:avLst/>
          </a:prstGeom>
          <a:noFill/>
        </p:spPr>
        <p:txBody>
          <a:bodyPr wrap="square" rtlCol="0">
            <a:spAutoFit/>
          </a:bodyPr>
          <a:lstStyle/>
          <a:p>
            <a:pPr algn="ctr"/>
            <a:r>
              <a:rPr lang="en-US" sz="2000" b="1" dirty="0">
                <a:solidFill>
                  <a:schemeClr val="bg1"/>
                </a:solidFill>
                <a:latin typeface="Lato" charset="0"/>
                <a:ea typeface="Lato" charset="0"/>
                <a:cs typeface="Lato" charset="0"/>
              </a:rPr>
              <a:t>Ensimmäinen osasto</a:t>
            </a:r>
          </a:p>
        </p:txBody>
      </p:sp>
      <p:grpSp>
        <p:nvGrpSpPr>
          <p:cNvPr id="15" name="Graphic 3">
            <a:extLst>
              <a:ext uri="{FF2B5EF4-FFF2-40B4-BE49-F238E27FC236}">
                <a16:creationId xmlns:a16="http://schemas.microsoft.com/office/drawing/2014/main" id="{88CAAE78-1F89-B300-FBB3-0F059FF44E4A}"/>
              </a:ext>
            </a:extLst>
          </p:cNvPr>
          <p:cNvGrpSpPr/>
          <p:nvPr/>
        </p:nvGrpSpPr>
        <p:grpSpPr>
          <a:xfrm>
            <a:off x="5014777" y="5067880"/>
            <a:ext cx="632992" cy="714294"/>
            <a:chOff x="4643578" y="432838"/>
            <a:chExt cx="1028134" cy="1160188"/>
          </a:xfrm>
          <a:solidFill>
            <a:schemeClr val="bg1"/>
          </a:solidFill>
        </p:grpSpPr>
        <p:sp>
          <p:nvSpPr>
            <p:cNvPr id="16" name="Freeform 1033">
              <a:extLst>
                <a:ext uri="{FF2B5EF4-FFF2-40B4-BE49-F238E27FC236}">
                  <a16:creationId xmlns:a16="http://schemas.microsoft.com/office/drawing/2014/main" id="{07439C47-7DA4-179E-FC27-20D08360ACBF}"/>
                </a:ext>
              </a:extLst>
            </p:cNvPr>
            <p:cNvSpPr/>
            <p:nvPr/>
          </p:nvSpPr>
          <p:spPr>
            <a:xfrm>
              <a:off x="5046765" y="465751"/>
              <a:ext cx="419643" cy="433356"/>
            </a:xfrm>
            <a:custGeom>
              <a:avLst/>
              <a:gdLst>
                <a:gd name="connsiteX0" fmla="*/ 416901 w 419643"/>
                <a:gd name="connsiteY0" fmla="*/ 257819 h 433356"/>
                <a:gd name="connsiteX1" fmla="*/ 416901 w 419643"/>
                <a:gd name="connsiteY1" fmla="*/ 433356 h 433356"/>
                <a:gd name="connsiteX2" fmla="*/ 35656 w 419643"/>
                <a:gd name="connsiteY2" fmla="*/ 433356 h 433356"/>
                <a:gd name="connsiteX3" fmla="*/ 35656 w 419643"/>
                <a:gd name="connsiteY3" fmla="*/ 301704 h 433356"/>
                <a:gd name="connsiteX4" fmla="*/ 0 w 419643"/>
                <a:gd name="connsiteY4" fmla="*/ 164566 h 433356"/>
                <a:gd name="connsiteX5" fmla="*/ 0 w 419643"/>
                <a:gd name="connsiteY5" fmla="*/ 24685 h 433356"/>
                <a:gd name="connsiteX6" fmla="*/ 24686 w 419643"/>
                <a:gd name="connsiteY6" fmla="*/ 0 h 433356"/>
                <a:gd name="connsiteX7" fmla="*/ 287991 w 419643"/>
                <a:gd name="connsiteY7" fmla="*/ 0 h 433356"/>
                <a:gd name="connsiteX8" fmla="*/ 287991 w 419643"/>
                <a:gd name="connsiteY8" fmla="*/ 71312 h 433356"/>
                <a:gd name="connsiteX9" fmla="*/ 345588 w 419643"/>
                <a:gd name="connsiteY9" fmla="*/ 128910 h 433356"/>
                <a:gd name="connsiteX10" fmla="*/ 416901 w 419643"/>
                <a:gd name="connsiteY10" fmla="*/ 128910 h 433356"/>
                <a:gd name="connsiteX11" fmla="*/ 416901 w 419643"/>
                <a:gd name="connsiteY11" fmla="*/ 178280 h 433356"/>
                <a:gd name="connsiteX12" fmla="*/ 419643 w 419643"/>
                <a:gd name="connsiteY12" fmla="*/ 189250 h 433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9643" h="433356">
                  <a:moveTo>
                    <a:pt x="416901" y="257819"/>
                  </a:moveTo>
                  <a:lnTo>
                    <a:pt x="416901" y="433356"/>
                  </a:lnTo>
                  <a:cubicBezTo>
                    <a:pt x="381245" y="433356"/>
                    <a:pt x="74055" y="433356"/>
                    <a:pt x="35656" y="433356"/>
                  </a:cubicBezTo>
                  <a:lnTo>
                    <a:pt x="35656" y="301704"/>
                  </a:lnTo>
                  <a:cubicBezTo>
                    <a:pt x="35656" y="227649"/>
                    <a:pt x="5486" y="181022"/>
                    <a:pt x="0" y="164566"/>
                  </a:cubicBezTo>
                  <a:lnTo>
                    <a:pt x="0" y="24685"/>
                  </a:lnTo>
                  <a:cubicBezTo>
                    <a:pt x="0" y="10971"/>
                    <a:pt x="10972" y="0"/>
                    <a:pt x="24686" y="0"/>
                  </a:cubicBezTo>
                  <a:lnTo>
                    <a:pt x="287991" y="0"/>
                  </a:lnTo>
                  <a:lnTo>
                    <a:pt x="287991" y="71312"/>
                  </a:lnTo>
                  <a:cubicBezTo>
                    <a:pt x="287991" y="104225"/>
                    <a:pt x="315418" y="128910"/>
                    <a:pt x="345588" y="128910"/>
                  </a:cubicBezTo>
                  <a:lnTo>
                    <a:pt x="416901" y="128910"/>
                  </a:lnTo>
                  <a:lnTo>
                    <a:pt x="416901" y="178280"/>
                  </a:lnTo>
                  <a:cubicBezTo>
                    <a:pt x="416901" y="181022"/>
                    <a:pt x="416901" y="186508"/>
                    <a:pt x="419643" y="189250"/>
                  </a:cubicBezTo>
                </a:path>
              </a:pathLst>
            </a:custGeom>
            <a:solidFill>
              <a:srgbClr val="E25684"/>
            </a:solidFill>
            <a:ln w="27426" cap="flat">
              <a:noFill/>
              <a:prstDash val="solid"/>
              <a:miter/>
            </a:ln>
          </p:spPr>
          <p:txBody>
            <a:bodyPr rtlCol="0" anchor="ctr"/>
            <a:lstStyle/>
            <a:p>
              <a:endParaRPr lang="en-US"/>
            </a:p>
          </p:txBody>
        </p:sp>
        <p:grpSp>
          <p:nvGrpSpPr>
            <p:cNvPr id="17" name="Graphic 3">
              <a:extLst>
                <a:ext uri="{FF2B5EF4-FFF2-40B4-BE49-F238E27FC236}">
                  <a16:creationId xmlns:a16="http://schemas.microsoft.com/office/drawing/2014/main" id="{897B601F-7DD8-E33D-B025-C98B2D22CE76}"/>
                </a:ext>
              </a:extLst>
            </p:cNvPr>
            <p:cNvGrpSpPr/>
            <p:nvPr/>
          </p:nvGrpSpPr>
          <p:grpSpPr>
            <a:xfrm>
              <a:off x="4643578" y="432838"/>
              <a:ext cx="1028134" cy="1160188"/>
              <a:chOff x="4643578" y="432838"/>
              <a:chExt cx="1028134" cy="1160188"/>
            </a:xfrm>
            <a:grpFill/>
          </p:grpSpPr>
          <p:sp>
            <p:nvSpPr>
              <p:cNvPr id="18" name="Freeform 1035">
                <a:extLst>
                  <a:ext uri="{FF2B5EF4-FFF2-40B4-BE49-F238E27FC236}">
                    <a16:creationId xmlns:a16="http://schemas.microsoft.com/office/drawing/2014/main" id="{FE8DFA9E-5870-3D53-F32A-999BD4C518A0}"/>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19" name="Graphic 3">
                <a:extLst>
                  <a:ext uri="{FF2B5EF4-FFF2-40B4-BE49-F238E27FC236}">
                    <a16:creationId xmlns:a16="http://schemas.microsoft.com/office/drawing/2014/main" id="{57436E40-5312-98D6-625C-A3F9C2B6AD02}"/>
                  </a:ext>
                </a:extLst>
              </p:cNvPr>
              <p:cNvGrpSpPr/>
              <p:nvPr/>
            </p:nvGrpSpPr>
            <p:grpSpPr>
              <a:xfrm>
                <a:off x="4643578" y="432838"/>
                <a:ext cx="1028134" cy="1160188"/>
                <a:chOff x="4643578" y="432838"/>
                <a:chExt cx="1028134" cy="1160188"/>
              </a:xfrm>
              <a:grpFill/>
            </p:grpSpPr>
            <p:sp>
              <p:nvSpPr>
                <p:cNvPr id="20" name="Freeform 1037">
                  <a:extLst>
                    <a:ext uri="{FF2B5EF4-FFF2-40B4-BE49-F238E27FC236}">
                      <a16:creationId xmlns:a16="http://schemas.microsoft.com/office/drawing/2014/main" id="{ED9F7B3C-2EE6-D511-EFB0-DDC750AD8C55}"/>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21" name="Freeform 1038">
                  <a:extLst>
                    <a:ext uri="{FF2B5EF4-FFF2-40B4-BE49-F238E27FC236}">
                      <a16:creationId xmlns:a16="http://schemas.microsoft.com/office/drawing/2014/main" id="{FA182E0C-7FDC-A418-B133-4332433E84F1}"/>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grpSp>
      <p:grpSp>
        <p:nvGrpSpPr>
          <p:cNvPr id="22" name="Graphic 3">
            <a:extLst>
              <a:ext uri="{FF2B5EF4-FFF2-40B4-BE49-F238E27FC236}">
                <a16:creationId xmlns:a16="http://schemas.microsoft.com/office/drawing/2014/main" id="{1DC42833-8710-4555-20F7-15C5871F33BD}"/>
              </a:ext>
            </a:extLst>
          </p:cNvPr>
          <p:cNvGrpSpPr/>
          <p:nvPr/>
        </p:nvGrpSpPr>
        <p:grpSpPr>
          <a:xfrm>
            <a:off x="7686772" y="4264396"/>
            <a:ext cx="686308" cy="643965"/>
            <a:chOff x="6615628" y="2116894"/>
            <a:chExt cx="1066935" cy="1001108"/>
          </a:xfrm>
          <a:solidFill>
            <a:schemeClr val="bg1"/>
          </a:solidFill>
        </p:grpSpPr>
        <p:sp>
          <p:nvSpPr>
            <p:cNvPr id="23" name="Freeform 1128">
              <a:extLst>
                <a:ext uri="{FF2B5EF4-FFF2-40B4-BE49-F238E27FC236}">
                  <a16:creationId xmlns:a16="http://schemas.microsoft.com/office/drawing/2014/main" id="{EEB45DF6-6293-B525-245F-82F1E94BAD80}"/>
                </a:ext>
              </a:extLst>
            </p:cNvPr>
            <p:cNvSpPr/>
            <p:nvPr/>
          </p:nvSpPr>
          <p:spPr>
            <a:xfrm>
              <a:off x="7183381" y="2256775"/>
              <a:ext cx="285542" cy="320903"/>
            </a:xfrm>
            <a:custGeom>
              <a:avLst/>
              <a:gdLst>
                <a:gd name="connsiteX0" fmla="*/ 0 w 285542"/>
                <a:gd name="connsiteY0" fmla="*/ 148109 h 320903"/>
                <a:gd name="connsiteX1" fmla="*/ 139880 w 285542"/>
                <a:gd name="connsiteY1" fmla="*/ 0 h 320903"/>
                <a:gd name="connsiteX2" fmla="*/ 142623 w 285542"/>
                <a:gd name="connsiteY2" fmla="*/ 0 h 320903"/>
                <a:gd name="connsiteX3" fmla="*/ 241363 w 285542"/>
                <a:gd name="connsiteY3" fmla="*/ 41141 h 320903"/>
                <a:gd name="connsiteX4" fmla="*/ 285247 w 285542"/>
                <a:gd name="connsiteY4" fmla="*/ 159080 h 320903"/>
                <a:gd name="connsiteX5" fmla="*/ 224906 w 285542"/>
                <a:gd name="connsiteY5" fmla="*/ 268790 h 320903"/>
                <a:gd name="connsiteX6" fmla="*/ 205708 w 285542"/>
                <a:gd name="connsiteY6" fmla="*/ 304446 h 320903"/>
                <a:gd name="connsiteX7" fmla="*/ 205708 w 285542"/>
                <a:gd name="connsiteY7" fmla="*/ 320903 h 320903"/>
                <a:gd name="connsiteX8" fmla="*/ 82283 w 285542"/>
                <a:gd name="connsiteY8" fmla="*/ 320903 h 320903"/>
                <a:gd name="connsiteX9" fmla="*/ 82283 w 285542"/>
                <a:gd name="connsiteY9" fmla="*/ 304446 h 320903"/>
                <a:gd name="connsiteX10" fmla="*/ 63083 w 285542"/>
                <a:gd name="connsiteY10" fmla="*/ 268790 h 320903"/>
                <a:gd name="connsiteX11" fmla="*/ 0 w 285542"/>
                <a:gd name="connsiteY11" fmla="*/ 148109 h 320903"/>
                <a:gd name="connsiteX12" fmla="*/ 0 w 285542"/>
                <a:gd name="connsiteY12" fmla="*/ 148109 h 32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5542" h="320903">
                  <a:moveTo>
                    <a:pt x="0" y="148109"/>
                  </a:moveTo>
                  <a:cubicBezTo>
                    <a:pt x="0" y="68569"/>
                    <a:pt x="63083" y="2743"/>
                    <a:pt x="139880" y="0"/>
                  </a:cubicBezTo>
                  <a:cubicBezTo>
                    <a:pt x="139880" y="0"/>
                    <a:pt x="139880" y="0"/>
                    <a:pt x="142623" y="0"/>
                  </a:cubicBezTo>
                  <a:cubicBezTo>
                    <a:pt x="178280" y="0"/>
                    <a:pt x="213936" y="13714"/>
                    <a:pt x="241363" y="41141"/>
                  </a:cubicBezTo>
                  <a:cubicBezTo>
                    <a:pt x="271533" y="71312"/>
                    <a:pt x="287991" y="115196"/>
                    <a:pt x="285247" y="159080"/>
                  </a:cubicBezTo>
                  <a:cubicBezTo>
                    <a:pt x="282505" y="202964"/>
                    <a:pt x="260563" y="241363"/>
                    <a:pt x="224906" y="268790"/>
                  </a:cubicBezTo>
                  <a:cubicBezTo>
                    <a:pt x="213936" y="277019"/>
                    <a:pt x="205708" y="290733"/>
                    <a:pt x="205708" y="304446"/>
                  </a:cubicBezTo>
                  <a:lnTo>
                    <a:pt x="205708" y="320903"/>
                  </a:lnTo>
                  <a:lnTo>
                    <a:pt x="82283" y="320903"/>
                  </a:lnTo>
                  <a:lnTo>
                    <a:pt x="82283" y="304446"/>
                  </a:lnTo>
                  <a:cubicBezTo>
                    <a:pt x="82283" y="290733"/>
                    <a:pt x="74053" y="277019"/>
                    <a:pt x="63083" y="268790"/>
                  </a:cubicBezTo>
                  <a:cubicBezTo>
                    <a:pt x="21942" y="241363"/>
                    <a:pt x="0" y="194736"/>
                    <a:pt x="0" y="148109"/>
                  </a:cubicBezTo>
                  <a:lnTo>
                    <a:pt x="0" y="148109"/>
                  </a:lnTo>
                  <a:close/>
                </a:path>
              </a:pathLst>
            </a:custGeom>
            <a:solidFill>
              <a:srgbClr val="F1983D"/>
            </a:solidFill>
            <a:ln w="27426" cap="flat">
              <a:noFill/>
              <a:prstDash val="solid"/>
              <a:miter/>
            </a:ln>
          </p:spPr>
          <p:txBody>
            <a:bodyPr rtlCol="0" anchor="ctr"/>
            <a:lstStyle/>
            <a:p>
              <a:endParaRPr lang="en-US"/>
            </a:p>
          </p:txBody>
        </p:sp>
        <p:grpSp>
          <p:nvGrpSpPr>
            <p:cNvPr id="24" name="Graphic 3">
              <a:extLst>
                <a:ext uri="{FF2B5EF4-FFF2-40B4-BE49-F238E27FC236}">
                  <a16:creationId xmlns:a16="http://schemas.microsoft.com/office/drawing/2014/main" id="{ED210677-638E-7A1F-F5A9-AE44034846F6}"/>
                </a:ext>
              </a:extLst>
            </p:cNvPr>
            <p:cNvGrpSpPr/>
            <p:nvPr/>
          </p:nvGrpSpPr>
          <p:grpSpPr>
            <a:xfrm>
              <a:off x="6615628" y="2116894"/>
              <a:ext cx="1066935" cy="1001108"/>
              <a:chOff x="6615628" y="2116894"/>
              <a:chExt cx="1066935" cy="1001108"/>
            </a:xfrm>
            <a:grpFill/>
          </p:grpSpPr>
          <p:sp>
            <p:nvSpPr>
              <p:cNvPr id="25" name="Freeform 1130">
                <a:extLst>
                  <a:ext uri="{FF2B5EF4-FFF2-40B4-BE49-F238E27FC236}">
                    <a16:creationId xmlns:a16="http://schemas.microsoft.com/office/drawing/2014/main" id="{D10C2F79-564F-6A9D-3450-48267925A736}"/>
                  </a:ext>
                </a:extLst>
              </p:cNvPr>
              <p:cNvSpPr/>
              <p:nvPr/>
            </p:nvSpPr>
            <p:spPr>
              <a:xfrm>
                <a:off x="7164181" y="2221119"/>
                <a:ext cx="357393" cy="537581"/>
              </a:xfrm>
              <a:custGeom>
                <a:avLst/>
                <a:gdLst>
                  <a:gd name="connsiteX0" fmla="*/ 279763 w 357393"/>
                  <a:gd name="connsiteY0" fmla="*/ 331874 h 537581"/>
                  <a:gd name="connsiteX1" fmla="*/ 356560 w 357393"/>
                  <a:gd name="connsiteY1" fmla="*/ 197479 h 537581"/>
                  <a:gd name="connsiteX2" fmla="*/ 301704 w 357393"/>
                  <a:gd name="connsiteY2" fmla="*/ 52112 h 537581"/>
                  <a:gd name="connsiteX3" fmla="*/ 175536 w 357393"/>
                  <a:gd name="connsiteY3" fmla="*/ 0 h 537581"/>
                  <a:gd name="connsiteX4" fmla="*/ 0 w 357393"/>
                  <a:gd name="connsiteY4" fmla="*/ 183765 h 537581"/>
                  <a:gd name="connsiteX5" fmla="*/ 76797 w 357393"/>
                  <a:gd name="connsiteY5" fmla="*/ 331874 h 537581"/>
                  <a:gd name="connsiteX6" fmla="*/ 79539 w 357393"/>
                  <a:gd name="connsiteY6" fmla="*/ 340102 h 537581"/>
                  <a:gd name="connsiteX7" fmla="*/ 79539 w 357393"/>
                  <a:gd name="connsiteY7" fmla="*/ 364787 h 537581"/>
                  <a:gd name="connsiteX8" fmla="*/ 52112 w 357393"/>
                  <a:gd name="connsiteY8" fmla="*/ 416900 h 537581"/>
                  <a:gd name="connsiteX9" fmla="*/ 87769 w 357393"/>
                  <a:gd name="connsiteY9" fmla="*/ 463527 h 537581"/>
                  <a:gd name="connsiteX10" fmla="*/ 87769 w 357393"/>
                  <a:gd name="connsiteY10" fmla="*/ 485469 h 537581"/>
                  <a:gd name="connsiteX11" fmla="*/ 139880 w 357393"/>
                  <a:gd name="connsiteY11" fmla="*/ 537581 h 537581"/>
                  <a:gd name="connsiteX12" fmla="*/ 211193 w 357393"/>
                  <a:gd name="connsiteY12" fmla="*/ 537581 h 537581"/>
                  <a:gd name="connsiteX13" fmla="*/ 263305 w 357393"/>
                  <a:gd name="connsiteY13" fmla="*/ 485469 h 537581"/>
                  <a:gd name="connsiteX14" fmla="*/ 263305 w 357393"/>
                  <a:gd name="connsiteY14" fmla="*/ 463527 h 537581"/>
                  <a:gd name="connsiteX15" fmla="*/ 298961 w 357393"/>
                  <a:gd name="connsiteY15" fmla="*/ 416900 h 537581"/>
                  <a:gd name="connsiteX16" fmla="*/ 271533 w 357393"/>
                  <a:gd name="connsiteY16" fmla="*/ 364787 h 537581"/>
                  <a:gd name="connsiteX17" fmla="*/ 271533 w 357393"/>
                  <a:gd name="connsiteY17" fmla="*/ 340102 h 537581"/>
                  <a:gd name="connsiteX18" fmla="*/ 279763 w 357393"/>
                  <a:gd name="connsiteY18" fmla="*/ 331874 h 537581"/>
                  <a:gd name="connsiteX19" fmla="*/ 279763 w 357393"/>
                  <a:gd name="connsiteY19" fmla="*/ 331874 h 537581"/>
                  <a:gd name="connsiteX20" fmla="*/ 35656 w 357393"/>
                  <a:gd name="connsiteY20" fmla="*/ 183765 h 537581"/>
                  <a:gd name="connsiteX21" fmla="*/ 175536 w 357393"/>
                  <a:gd name="connsiteY21" fmla="*/ 35656 h 537581"/>
                  <a:gd name="connsiteX22" fmla="*/ 178280 w 357393"/>
                  <a:gd name="connsiteY22" fmla="*/ 35656 h 537581"/>
                  <a:gd name="connsiteX23" fmla="*/ 277019 w 357393"/>
                  <a:gd name="connsiteY23" fmla="*/ 76797 h 537581"/>
                  <a:gd name="connsiteX24" fmla="*/ 320904 w 357393"/>
                  <a:gd name="connsiteY24" fmla="*/ 194736 h 537581"/>
                  <a:gd name="connsiteX25" fmla="*/ 260563 w 357393"/>
                  <a:gd name="connsiteY25" fmla="*/ 304446 h 537581"/>
                  <a:gd name="connsiteX26" fmla="*/ 241363 w 357393"/>
                  <a:gd name="connsiteY26" fmla="*/ 340102 h 537581"/>
                  <a:gd name="connsiteX27" fmla="*/ 241363 w 357393"/>
                  <a:gd name="connsiteY27" fmla="*/ 356559 h 537581"/>
                  <a:gd name="connsiteX28" fmla="*/ 117939 w 357393"/>
                  <a:gd name="connsiteY28" fmla="*/ 356559 h 537581"/>
                  <a:gd name="connsiteX29" fmla="*/ 117939 w 357393"/>
                  <a:gd name="connsiteY29" fmla="*/ 340102 h 537581"/>
                  <a:gd name="connsiteX30" fmla="*/ 98739 w 357393"/>
                  <a:gd name="connsiteY30" fmla="*/ 304446 h 537581"/>
                  <a:gd name="connsiteX31" fmla="*/ 35656 w 357393"/>
                  <a:gd name="connsiteY31" fmla="*/ 183765 h 537581"/>
                  <a:gd name="connsiteX32" fmla="*/ 35656 w 357393"/>
                  <a:gd name="connsiteY32" fmla="*/ 183765 h 537581"/>
                  <a:gd name="connsiteX33" fmla="*/ 213936 w 357393"/>
                  <a:gd name="connsiteY33" fmla="*/ 499183 h 537581"/>
                  <a:gd name="connsiteX34" fmla="*/ 142624 w 357393"/>
                  <a:gd name="connsiteY34" fmla="*/ 499183 h 537581"/>
                  <a:gd name="connsiteX35" fmla="*/ 126167 w 357393"/>
                  <a:gd name="connsiteY35" fmla="*/ 482726 h 537581"/>
                  <a:gd name="connsiteX36" fmla="*/ 126167 w 357393"/>
                  <a:gd name="connsiteY36" fmla="*/ 466270 h 537581"/>
                  <a:gd name="connsiteX37" fmla="*/ 233135 w 357393"/>
                  <a:gd name="connsiteY37" fmla="*/ 466270 h 537581"/>
                  <a:gd name="connsiteX38" fmla="*/ 233135 w 357393"/>
                  <a:gd name="connsiteY38" fmla="*/ 482726 h 537581"/>
                  <a:gd name="connsiteX39" fmla="*/ 213936 w 357393"/>
                  <a:gd name="connsiteY39" fmla="*/ 499183 h 537581"/>
                  <a:gd name="connsiteX40" fmla="*/ 213936 w 357393"/>
                  <a:gd name="connsiteY40" fmla="*/ 499183 h 537581"/>
                  <a:gd name="connsiteX41" fmla="*/ 249591 w 357393"/>
                  <a:gd name="connsiteY41" fmla="*/ 427871 h 537581"/>
                  <a:gd name="connsiteX42" fmla="*/ 106967 w 357393"/>
                  <a:gd name="connsiteY42" fmla="*/ 427871 h 537581"/>
                  <a:gd name="connsiteX43" fmla="*/ 90511 w 357393"/>
                  <a:gd name="connsiteY43" fmla="*/ 411414 h 537581"/>
                  <a:gd name="connsiteX44" fmla="*/ 106967 w 357393"/>
                  <a:gd name="connsiteY44" fmla="*/ 394958 h 537581"/>
                  <a:gd name="connsiteX45" fmla="*/ 249591 w 357393"/>
                  <a:gd name="connsiteY45" fmla="*/ 394958 h 537581"/>
                  <a:gd name="connsiteX46" fmla="*/ 266049 w 357393"/>
                  <a:gd name="connsiteY46" fmla="*/ 411414 h 537581"/>
                  <a:gd name="connsiteX47" fmla="*/ 249591 w 357393"/>
                  <a:gd name="connsiteY47" fmla="*/ 427871 h 537581"/>
                  <a:gd name="connsiteX48" fmla="*/ 249591 w 357393"/>
                  <a:gd name="connsiteY48" fmla="*/ 427871 h 537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57393" h="537581">
                    <a:moveTo>
                      <a:pt x="279763" y="331874"/>
                    </a:moveTo>
                    <a:cubicBezTo>
                      <a:pt x="323646" y="298961"/>
                      <a:pt x="351074" y="249591"/>
                      <a:pt x="356560" y="197479"/>
                    </a:cubicBezTo>
                    <a:cubicBezTo>
                      <a:pt x="362046" y="142624"/>
                      <a:pt x="340102" y="90511"/>
                      <a:pt x="301704" y="52112"/>
                    </a:cubicBezTo>
                    <a:cubicBezTo>
                      <a:pt x="268791" y="19199"/>
                      <a:pt x="222163" y="0"/>
                      <a:pt x="175536" y="0"/>
                    </a:cubicBezTo>
                    <a:cubicBezTo>
                      <a:pt x="79539" y="2743"/>
                      <a:pt x="0" y="82283"/>
                      <a:pt x="0" y="183765"/>
                    </a:cubicBezTo>
                    <a:cubicBezTo>
                      <a:pt x="0" y="244106"/>
                      <a:pt x="27428" y="298961"/>
                      <a:pt x="76797" y="331874"/>
                    </a:cubicBezTo>
                    <a:cubicBezTo>
                      <a:pt x="79539" y="334617"/>
                      <a:pt x="79539" y="337360"/>
                      <a:pt x="79539" y="340102"/>
                    </a:cubicBezTo>
                    <a:lnTo>
                      <a:pt x="79539" y="364787"/>
                    </a:lnTo>
                    <a:cubicBezTo>
                      <a:pt x="60341" y="375758"/>
                      <a:pt x="52112" y="394958"/>
                      <a:pt x="52112" y="416900"/>
                    </a:cubicBezTo>
                    <a:cubicBezTo>
                      <a:pt x="54855" y="438842"/>
                      <a:pt x="68569" y="455298"/>
                      <a:pt x="87769" y="463527"/>
                    </a:cubicBezTo>
                    <a:lnTo>
                      <a:pt x="87769" y="485469"/>
                    </a:lnTo>
                    <a:cubicBezTo>
                      <a:pt x="87769" y="515639"/>
                      <a:pt x="112453" y="537581"/>
                      <a:pt x="139880" y="537581"/>
                    </a:cubicBezTo>
                    <a:lnTo>
                      <a:pt x="211193" y="537581"/>
                    </a:lnTo>
                    <a:cubicBezTo>
                      <a:pt x="241363" y="537581"/>
                      <a:pt x="263305" y="512896"/>
                      <a:pt x="263305" y="485469"/>
                    </a:cubicBezTo>
                    <a:lnTo>
                      <a:pt x="263305" y="463527"/>
                    </a:lnTo>
                    <a:cubicBezTo>
                      <a:pt x="282505" y="455298"/>
                      <a:pt x="296219" y="438842"/>
                      <a:pt x="298961" y="416900"/>
                    </a:cubicBezTo>
                    <a:cubicBezTo>
                      <a:pt x="301704" y="394958"/>
                      <a:pt x="290733" y="375758"/>
                      <a:pt x="271533" y="364787"/>
                    </a:cubicBezTo>
                    <a:lnTo>
                      <a:pt x="271533" y="340102"/>
                    </a:lnTo>
                    <a:cubicBezTo>
                      <a:pt x="277019" y="337360"/>
                      <a:pt x="277019" y="334617"/>
                      <a:pt x="279763" y="331874"/>
                    </a:cubicBezTo>
                    <a:lnTo>
                      <a:pt x="279763" y="331874"/>
                    </a:lnTo>
                    <a:close/>
                    <a:moveTo>
                      <a:pt x="35656" y="183765"/>
                    </a:moveTo>
                    <a:cubicBezTo>
                      <a:pt x="35656" y="104225"/>
                      <a:pt x="98739" y="38399"/>
                      <a:pt x="175536" y="35656"/>
                    </a:cubicBezTo>
                    <a:cubicBezTo>
                      <a:pt x="175536" y="35656"/>
                      <a:pt x="175536" y="35656"/>
                      <a:pt x="178280" y="35656"/>
                    </a:cubicBezTo>
                    <a:cubicBezTo>
                      <a:pt x="213936" y="35656"/>
                      <a:pt x="249591" y="49370"/>
                      <a:pt x="277019" y="76797"/>
                    </a:cubicBezTo>
                    <a:cubicBezTo>
                      <a:pt x="307190" y="106968"/>
                      <a:pt x="323646" y="150852"/>
                      <a:pt x="320904" y="194736"/>
                    </a:cubicBezTo>
                    <a:cubicBezTo>
                      <a:pt x="318160" y="238620"/>
                      <a:pt x="296219" y="277019"/>
                      <a:pt x="260563" y="304446"/>
                    </a:cubicBezTo>
                    <a:cubicBezTo>
                      <a:pt x="249591" y="312675"/>
                      <a:pt x="241363" y="326389"/>
                      <a:pt x="241363" y="340102"/>
                    </a:cubicBezTo>
                    <a:lnTo>
                      <a:pt x="241363" y="356559"/>
                    </a:lnTo>
                    <a:lnTo>
                      <a:pt x="117939" y="356559"/>
                    </a:lnTo>
                    <a:lnTo>
                      <a:pt x="117939" y="340102"/>
                    </a:lnTo>
                    <a:cubicBezTo>
                      <a:pt x="117939" y="326389"/>
                      <a:pt x="109711" y="312675"/>
                      <a:pt x="98739" y="304446"/>
                    </a:cubicBezTo>
                    <a:cubicBezTo>
                      <a:pt x="57597" y="277019"/>
                      <a:pt x="35656" y="230392"/>
                      <a:pt x="35656" y="183765"/>
                    </a:cubicBezTo>
                    <a:lnTo>
                      <a:pt x="35656" y="183765"/>
                    </a:lnTo>
                    <a:close/>
                    <a:moveTo>
                      <a:pt x="213936" y="499183"/>
                    </a:moveTo>
                    <a:lnTo>
                      <a:pt x="142624" y="499183"/>
                    </a:lnTo>
                    <a:cubicBezTo>
                      <a:pt x="131653" y="499183"/>
                      <a:pt x="126167" y="490954"/>
                      <a:pt x="126167" y="482726"/>
                    </a:cubicBezTo>
                    <a:lnTo>
                      <a:pt x="126167" y="466270"/>
                    </a:lnTo>
                    <a:lnTo>
                      <a:pt x="233135" y="466270"/>
                    </a:lnTo>
                    <a:lnTo>
                      <a:pt x="233135" y="482726"/>
                    </a:lnTo>
                    <a:cubicBezTo>
                      <a:pt x="233135" y="490954"/>
                      <a:pt x="224907" y="499183"/>
                      <a:pt x="213936" y="499183"/>
                    </a:cubicBezTo>
                    <a:lnTo>
                      <a:pt x="213936" y="499183"/>
                    </a:lnTo>
                    <a:close/>
                    <a:moveTo>
                      <a:pt x="249591" y="427871"/>
                    </a:moveTo>
                    <a:lnTo>
                      <a:pt x="106967" y="427871"/>
                    </a:lnTo>
                    <a:cubicBezTo>
                      <a:pt x="95997" y="427871"/>
                      <a:pt x="90511" y="419643"/>
                      <a:pt x="90511" y="411414"/>
                    </a:cubicBezTo>
                    <a:cubicBezTo>
                      <a:pt x="90511" y="403186"/>
                      <a:pt x="98739" y="394958"/>
                      <a:pt x="106967" y="394958"/>
                    </a:cubicBezTo>
                    <a:lnTo>
                      <a:pt x="249591" y="394958"/>
                    </a:lnTo>
                    <a:cubicBezTo>
                      <a:pt x="260563" y="394958"/>
                      <a:pt x="266049" y="403186"/>
                      <a:pt x="266049" y="411414"/>
                    </a:cubicBezTo>
                    <a:cubicBezTo>
                      <a:pt x="266049" y="419643"/>
                      <a:pt x="260563" y="427871"/>
                      <a:pt x="249591" y="427871"/>
                    </a:cubicBezTo>
                    <a:lnTo>
                      <a:pt x="249591" y="427871"/>
                    </a:lnTo>
                    <a:close/>
                  </a:path>
                </a:pathLst>
              </a:custGeom>
              <a:grpFill/>
              <a:ln w="27426" cap="flat">
                <a:noFill/>
                <a:prstDash val="solid"/>
                <a:miter/>
              </a:ln>
            </p:spPr>
            <p:txBody>
              <a:bodyPr rtlCol="0" anchor="ctr"/>
              <a:lstStyle/>
              <a:p>
                <a:endParaRPr lang="en-US"/>
              </a:p>
            </p:txBody>
          </p:sp>
          <p:sp>
            <p:nvSpPr>
              <p:cNvPr id="26" name="Freeform 1131">
                <a:extLst>
                  <a:ext uri="{FF2B5EF4-FFF2-40B4-BE49-F238E27FC236}">
                    <a16:creationId xmlns:a16="http://schemas.microsoft.com/office/drawing/2014/main" id="{F9922C0F-97DF-C122-3300-EC81B667D928}"/>
                  </a:ext>
                </a:extLst>
              </p:cNvPr>
              <p:cNvSpPr/>
              <p:nvPr/>
            </p:nvSpPr>
            <p:spPr>
              <a:xfrm>
                <a:off x="7361660" y="2296927"/>
                <a:ext cx="93253" cy="100442"/>
              </a:xfrm>
              <a:custGeom>
                <a:avLst/>
                <a:gdLst>
                  <a:gd name="connsiteX0" fmla="*/ 10971 w 93253"/>
                  <a:gd name="connsiteY0" fmla="*/ 36645 h 100442"/>
                  <a:gd name="connsiteX1" fmla="*/ 57598 w 93253"/>
                  <a:gd name="connsiteY1" fmla="*/ 88758 h 100442"/>
                  <a:gd name="connsiteX2" fmla="*/ 79540 w 93253"/>
                  <a:gd name="connsiteY2" fmla="*/ 99729 h 100442"/>
                  <a:gd name="connsiteX3" fmla="*/ 93254 w 93253"/>
                  <a:gd name="connsiteY3" fmla="*/ 77786 h 100442"/>
                  <a:gd name="connsiteX4" fmla="*/ 24685 w 93253"/>
                  <a:gd name="connsiteY4" fmla="*/ 989 h 100442"/>
                  <a:gd name="connsiteX5" fmla="*/ 2743 w 93253"/>
                  <a:gd name="connsiteY5" fmla="*/ 11960 h 100442"/>
                  <a:gd name="connsiteX6" fmla="*/ 10971 w 93253"/>
                  <a:gd name="connsiteY6" fmla="*/ 36645 h 100442"/>
                  <a:gd name="connsiteX7" fmla="*/ 10971 w 93253"/>
                  <a:gd name="connsiteY7" fmla="*/ 36645 h 10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253" h="100442">
                    <a:moveTo>
                      <a:pt x="10971" y="36645"/>
                    </a:moveTo>
                    <a:cubicBezTo>
                      <a:pt x="32913" y="44873"/>
                      <a:pt x="52112" y="66815"/>
                      <a:pt x="57598" y="88758"/>
                    </a:cubicBezTo>
                    <a:cubicBezTo>
                      <a:pt x="60340" y="96986"/>
                      <a:pt x="71312" y="102471"/>
                      <a:pt x="79540" y="99729"/>
                    </a:cubicBezTo>
                    <a:cubicBezTo>
                      <a:pt x="87768" y="96986"/>
                      <a:pt x="93254" y="88758"/>
                      <a:pt x="93254" y="77786"/>
                    </a:cubicBezTo>
                    <a:cubicBezTo>
                      <a:pt x="82284" y="44873"/>
                      <a:pt x="57598" y="14703"/>
                      <a:pt x="24685" y="989"/>
                    </a:cubicBezTo>
                    <a:cubicBezTo>
                      <a:pt x="16457" y="-1754"/>
                      <a:pt x="5485" y="989"/>
                      <a:pt x="2743" y="11960"/>
                    </a:cubicBezTo>
                    <a:cubicBezTo>
                      <a:pt x="-2743" y="22931"/>
                      <a:pt x="1" y="33902"/>
                      <a:pt x="10971" y="36645"/>
                    </a:cubicBezTo>
                    <a:lnTo>
                      <a:pt x="10971" y="36645"/>
                    </a:lnTo>
                    <a:close/>
                  </a:path>
                </a:pathLst>
              </a:custGeom>
              <a:grpFill/>
              <a:ln w="27426" cap="flat">
                <a:noFill/>
                <a:prstDash val="solid"/>
                <a:miter/>
              </a:ln>
            </p:spPr>
            <p:txBody>
              <a:bodyPr rtlCol="0" anchor="ctr"/>
              <a:lstStyle/>
              <a:p>
                <a:endParaRPr lang="en-US"/>
              </a:p>
            </p:txBody>
          </p:sp>
          <p:sp>
            <p:nvSpPr>
              <p:cNvPr id="27" name="Freeform 1132">
                <a:extLst>
                  <a:ext uri="{FF2B5EF4-FFF2-40B4-BE49-F238E27FC236}">
                    <a16:creationId xmlns:a16="http://schemas.microsoft.com/office/drawing/2014/main" id="{FC8485F8-EC39-7AE0-4F2F-A38369EEC555}"/>
                  </a:ext>
                </a:extLst>
              </p:cNvPr>
              <p:cNvSpPr/>
              <p:nvPr/>
            </p:nvSpPr>
            <p:spPr>
              <a:xfrm>
                <a:off x="7328747" y="2116894"/>
                <a:ext cx="32913" cy="68569"/>
              </a:xfrm>
              <a:custGeom>
                <a:avLst/>
                <a:gdLst>
                  <a:gd name="connsiteX0" fmla="*/ 32914 w 32913"/>
                  <a:gd name="connsiteY0" fmla="*/ 52112 h 68569"/>
                  <a:gd name="connsiteX1" fmla="*/ 32914 w 32913"/>
                  <a:gd name="connsiteY1" fmla="*/ 16457 h 68569"/>
                  <a:gd name="connsiteX2" fmla="*/ 16456 w 32913"/>
                  <a:gd name="connsiteY2" fmla="*/ 0 h 68569"/>
                  <a:gd name="connsiteX3" fmla="*/ 0 w 32913"/>
                  <a:gd name="connsiteY3" fmla="*/ 16457 h 68569"/>
                  <a:gd name="connsiteX4" fmla="*/ 0 w 32913"/>
                  <a:gd name="connsiteY4" fmla="*/ 52112 h 68569"/>
                  <a:gd name="connsiteX5" fmla="*/ 16456 w 32913"/>
                  <a:gd name="connsiteY5" fmla="*/ 68569 h 68569"/>
                  <a:gd name="connsiteX6" fmla="*/ 32914 w 32913"/>
                  <a:gd name="connsiteY6" fmla="*/ 52112 h 68569"/>
                  <a:gd name="connsiteX7" fmla="*/ 32914 w 32913"/>
                  <a:gd name="connsiteY7" fmla="*/ 52112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13" h="68569">
                    <a:moveTo>
                      <a:pt x="32914" y="52112"/>
                    </a:moveTo>
                    <a:lnTo>
                      <a:pt x="32914" y="16457"/>
                    </a:lnTo>
                    <a:cubicBezTo>
                      <a:pt x="32914" y="5485"/>
                      <a:pt x="24684" y="0"/>
                      <a:pt x="16456" y="0"/>
                    </a:cubicBezTo>
                    <a:cubicBezTo>
                      <a:pt x="5486" y="0"/>
                      <a:pt x="0" y="8228"/>
                      <a:pt x="0" y="16457"/>
                    </a:cubicBezTo>
                    <a:lnTo>
                      <a:pt x="0" y="52112"/>
                    </a:lnTo>
                    <a:cubicBezTo>
                      <a:pt x="0" y="63084"/>
                      <a:pt x="8228" y="68569"/>
                      <a:pt x="16456" y="68569"/>
                    </a:cubicBezTo>
                    <a:cubicBezTo>
                      <a:pt x="24684" y="68569"/>
                      <a:pt x="32914" y="60341"/>
                      <a:pt x="32914" y="52112"/>
                    </a:cubicBezTo>
                    <a:lnTo>
                      <a:pt x="32914" y="52112"/>
                    </a:lnTo>
                    <a:close/>
                  </a:path>
                </a:pathLst>
              </a:custGeom>
              <a:grpFill/>
              <a:ln w="27426" cap="flat">
                <a:noFill/>
                <a:prstDash val="solid"/>
                <a:miter/>
              </a:ln>
            </p:spPr>
            <p:txBody>
              <a:bodyPr rtlCol="0" anchor="ctr"/>
              <a:lstStyle/>
              <a:p>
                <a:endParaRPr lang="en-US"/>
              </a:p>
            </p:txBody>
          </p:sp>
          <p:sp>
            <p:nvSpPr>
              <p:cNvPr id="28" name="Freeform 1133">
                <a:extLst>
                  <a:ext uri="{FF2B5EF4-FFF2-40B4-BE49-F238E27FC236}">
                    <a16:creationId xmlns:a16="http://schemas.microsoft.com/office/drawing/2014/main" id="{E478A7F6-47A3-B204-1565-05088B190238}"/>
                  </a:ext>
                </a:extLst>
              </p:cNvPr>
              <p:cNvSpPr/>
              <p:nvPr/>
            </p:nvSpPr>
            <p:spPr>
              <a:xfrm>
                <a:off x="7205857" y="2139370"/>
                <a:ext cx="50892" cy="68034"/>
              </a:xfrm>
              <a:custGeom>
                <a:avLst/>
                <a:gdLst>
                  <a:gd name="connsiteX0" fmla="*/ 35122 w 50892"/>
                  <a:gd name="connsiteY0" fmla="*/ 68035 h 68034"/>
                  <a:gd name="connsiteX1" fmla="*/ 48836 w 50892"/>
                  <a:gd name="connsiteY1" fmla="*/ 59806 h 68034"/>
                  <a:gd name="connsiteX2" fmla="*/ 48836 w 50892"/>
                  <a:gd name="connsiteY2" fmla="*/ 43349 h 68034"/>
                  <a:gd name="connsiteX3" fmla="*/ 35122 w 50892"/>
                  <a:gd name="connsiteY3" fmla="*/ 10436 h 68034"/>
                  <a:gd name="connsiteX4" fmla="*/ 10436 w 50892"/>
                  <a:gd name="connsiteY4" fmla="*/ 2208 h 68034"/>
                  <a:gd name="connsiteX5" fmla="*/ 2208 w 50892"/>
                  <a:gd name="connsiteY5" fmla="*/ 26893 h 68034"/>
                  <a:gd name="connsiteX6" fmla="*/ 15922 w 50892"/>
                  <a:gd name="connsiteY6" fmla="*/ 59806 h 68034"/>
                  <a:gd name="connsiteX7" fmla="*/ 35122 w 50892"/>
                  <a:gd name="connsiteY7" fmla="*/ 68035 h 68034"/>
                  <a:gd name="connsiteX8" fmla="*/ 35122 w 50892"/>
                  <a:gd name="connsiteY8" fmla="*/ 68035 h 6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92" h="68034">
                    <a:moveTo>
                      <a:pt x="35122" y="68035"/>
                    </a:moveTo>
                    <a:cubicBezTo>
                      <a:pt x="40608" y="68035"/>
                      <a:pt x="46094" y="65292"/>
                      <a:pt x="48836" y="59806"/>
                    </a:cubicBezTo>
                    <a:cubicBezTo>
                      <a:pt x="51578" y="54321"/>
                      <a:pt x="51578" y="48835"/>
                      <a:pt x="48836" y="43349"/>
                    </a:cubicBezTo>
                    <a:lnTo>
                      <a:pt x="35122" y="10436"/>
                    </a:lnTo>
                    <a:cubicBezTo>
                      <a:pt x="32380" y="2208"/>
                      <a:pt x="21408" y="-3277"/>
                      <a:pt x="10436" y="2208"/>
                    </a:cubicBezTo>
                    <a:cubicBezTo>
                      <a:pt x="2208" y="4951"/>
                      <a:pt x="-3278" y="15922"/>
                      <a:pt x="2208" y="26893"/>
                    </a:cubicBezTo>
                    <a:lnTo>
                      <a:pt x="15922" y="59806"/>
                    </a:lnTo>
                    <a:cubicBezTo>
                      <a:pt x="21408" y="65292"/>
                      <a:pt x="26894" y="68035"/>
                      <a:pt x="35122" y="68035"/>
                    </a:cubicBezTo>
                    <a:lnTo>
                      <a:pt x="35122" y="68035"/>
                    </a:lnTo>
                    <a:close/>
                  </a:path>
                </a:pathLst>
              </a:custGeom>
              <a:grpFill/>
              <a:ln w="27426" cap="flat">
                <a:noFill/>
                <a:prstDash val="solid"/>
                <a:miter/>
              </a:ln>
            </p:spPr>
            <p:txBody>
              <a:bodyPr rtlCol="0" anchor="ctr"/>
              <a:lstStyle/>
              <a:p>
                <a:endParaRPr lang="en-US"/>
              </a:p>
            </p:txBody>
          </p:sp>
          <p:sp>
            <p:nvSpPr>
              <p:cNvPr id="29" name="Freeform 1134">
                <a:extLst>
                  <a:ext uri="{FF2B5EF4-FFF2-40B4-BE49-F238E27FC236}">
                    <a16:creationId xmlns:a16="http://schemas.microsoft.com/office/drawing/2014/main" id="{C32A7C84-7DF4-DDC4-B817-6BF8DB97729B}"/>
                  </a:ext>
                </a:extLst>
              </p:cNvPr>
              <p:cNvSpPr/>
              <p:nvPr/>
            </p:nvSpPr>
            <p:spPr>
              <a:xfrm>
                <a:off x="7110698" y="2208776"/>
                <a:ext cx="62787" cy="58969"/>
              </a:xfrm>
              <a:custGeom>
                <a:avLst/>
                <a:gdLst>
                  <a:gd name="connsiteX0" fmla="*/ 45256 w 62787"/>
                  <a:gd name="connsiteY0" fmla="*/ 58969 h 58969"/>
                  <a:gd name="connsiteX1" fmla="*/ 61712 w 62787"/>
                  <a:gd name="connsiteY1" fmla="*/ 47998 h 58969"/>
                  <a:gd name="connsiteX2" fmla="*/ 56226 w 62787"/>
                  <a:gd name="connsiteY2" fmla="*/ 28799 h 58969"/>
                  <a:gd name="connsiteX3" fmla="*/ 28798 w 62787"/>
                  <a:gd name="connsiteY3" fmla="*/ 4114 h 58969"/>
                  <a:gd name="connsiteX4" fmla="*/ 4114 w 62787"/>
                  <a:gd name="connsiteY4" fmla="*/ 4114 h 58969"/>
                  <a:gd name="connsiteX5" fmla="*/ 4114 w 62787"/>
                  <a:gd name="connsiteY5" fmla="*/ 28799 h 58969"/>
                  <a:gd name="connsiteX6" fmla="*/ 31542 w 62787"/>
                  <a:gd name="connsiteY6" fmla="*/ 53484 h 58969"/>
                  <a:gd name="connsiteX7" fmla="*/ 45256 w 62787"/>
                  <a:gd name="connsiteY7" fmla="*/ 58969 h 58969"/>
                  <a:gd name="connsiteX8" fmla="*/ 45256 w 62787"/>
                  <a:gd name="connsiteY8" fmla="*/ 58969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87" h="58969">
                    <a:moveTo>
                      <a:pt x="45256" y="58969"/>
                    </a:moveTo>
                    <a:cubicBezTo>
                      <a:pt x="53484" y="58969"/>
                      <a:pt x="58970" y="53484"/>
                      <a:pt x="61712" y="47998"/>
                    </a:cubicBezTo>
                    <a:cubicBezTo>
                      <a:pt x="64454" y="39770"/>
                      <a:pt x="61712" y="34285"/>
                      <a:pt x="56226" y="28799"/>
                    </a:cubicBezTo>
                    <a:lnTo>
                      <a:pt x="28798" y="4114"/>
                    </a:lnTo>
                    <a:cubicBezTo>
                      <a:pt x="20570" y="-1371"/>
                      <a:pt x="9599" y="-1371"/>
                      <a:pt x="4114" y="4114"/>
                    </a:cubicBezTo>
                    <a:cubicBezTo>
                      <a:pt x="-1371" y="12342"/>
                      <a:pt x="-1371" y="23313"/>
                      <a:pt x="4114" y="28799"/>
                    </a:cubicBezTo>
                    <a:lnTo>
                      <a:pt x="31542" y="53484"/>
                    </a:lnTo>
                    <a:cubicBezTo>
                      <a:pt x="37026" y="58969"/>
                      <a:pt x="42512" y="58969"/>
                      <a:pt x="45256" y="58969"/>
                    </a:cubicBezTo>
                    <a:lnTo>
                      <a:pt x="45256" y="58969"/>
                    </a:lnTo>
                    <a:close/>
                  </a:path>
                </a:pathLst>
              </a:custGeom>
              <a:grpFill/>
              <a:ln w="27426" cap="flat">
                <a:noFill/>
                <a:prstDash val="solid"/>
                <a:miter/>
              </a:ln>
            </p:spPr>
            <p:txBody>
              <a:bodyPr rtlCol="0" anchor="ctr"/>
              <a:lstStyle/>
              <a:p>
                <a:endParaRPr lang="en-US"/>
              </a:p>
            </p:txBody>
          </p:sp>
          <p:sp>
            <p:nvSpPr>
              <p:cNvPr id="30" name="Freeform 1135">
                <a:extLst>
                  <a:ext uri="{FF2B5EF4-FFF2-40B4-BE49-F238E27FC236}">
                    <a16:creationId xmlns:a16="http://schemas.microsoft.com/office/drawing/2014/main" id="{0283174B-ABB1-E847-FC5E-4608C7F2B78C}"/>
                  </a:ext>
                </a:extLst>
              </p:cNvPr>
              <p:cNvSpPr/>
              <p:nvPr/>
            </p:nvSpPr>
            <p:spPr>
              <a:xfrm>
                <a:off x="7055994" y="2313154"/>
                <a:ext cx="67758" cy="46322"/>
              </a:xfrm>
              <a:custGeom>
                <a:avLst/>
                <a:gdLst>
                  <a:gd name="connsiteX0" fmla="*/ 67046 w 67758"/>
                  <a:gd name="connsiteY0" fmla="*/ 34132 h 46322"/>
                  <a:gd name="connsiteX1" fmla="*/ 56074 w 67758"/>
                  <a:gd name="connsiteY1" fmla="*/ 12190 h 46322"/>
                  <a:gd name="connsiteX2" fmla="*/ 23161 w 67758"/>
                  <a:gd name="connsiteY2" fmla="*/ 1219 h 46322"/>
                  <a:gd name="connsiteX3" fmla="*/ 9447 w 67758"/>
                  <a:gd name="connsiteY3" fmla="*/ 1219 h 46322"/>
                  <a:gd name="connsiteX4" fmla="*/ 1219 w 67758"/>
                  <a:gd name="connsiteY4" fmla="*/ 12190 h 46322"/>
                  <a:gd name="connsiteX5" fmla="*/ 1219 w 67758"/>
                  <a:gd name="connsiteY5" fmla="*/ 25904 h 46322"/>
                  <a:gd name="connsiteX6" fmla="*/ 12190 w 67758"/>
                  <a:gd name="connsiteY6" fmla="*/ 34132 h 46322"/>
                  <a:gd name="connsiteX7" fmla="*/ 45104 w 67758"/>
                  <a:gd name="connsiteY7" fmla="*/ 45103 h 46322"/>
                  <a:gd name="connsiteX8" fmla="*/ 58818 w 67758"/>
                  <a:gd name="connsiteY8" fmla="*/ 45103 h 46322"/>
                  <a:gd name="connsiteX9" fmla="*/ 67046 w 67758"/>
                  <a:gd name="connsiteY9" fmla="*/ 34132 h 46322"/>
                  <a:gd name="connsiteX10" fmla="*/ 67046 w 67758"/>
                  <a:gd name="connsiteY10" fmla="*/ 34132 h 4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758" h="46322">
                    <a:moveTo>
                      <a:pt x="67046" y="34132"/>
                    </a:moveTo>
                    <a:cubicBezTo>
                      <a:pt x="69788" y="25904"/>
                      <a:pt x="64302" y="14933"/>
                      <a:pt x="56074" y="12190"/>
                    </a:cubicBezTo>
                    <a:lnTo>
                      <a:pt x="23161" y="1219"/>
                    </a:lnTo>
                    <a:cubicBezTo>
                      <a:pt x="17676" y="-1524"/>
                      <a:pt x="14933" y="1219"/>
                      <a:pt x="9447" y="1219"/>
                    </a:cubicBezTo>
                    <a:cubicBezTo>
                      <a:pt x="3962" y="3962"/>
                      <a:pt x="1219" y="6704"/>
                      <a:pt x="1219" y="12190"/>
                    </a:cubicBezTo>
                    <a:cubicBezTo>
                      <a:pt x="-1523" y="17676"/>
                      <a:pt x="1219" y="20418"/>
                      <a:pt x="1219" y="25904"/>
                    </a:cubicBezTo>
                    <a:cubicBezTo>
                      <a:pt x="3962" y="31389"/>
                      <a:pt x="6705" y="34132"/>
                      <a:pt x="12190" y="34132"/>
                    </a:cubicBezTo>
                    <a:lnTo>
                      <a:pt x="45104" y="45103"/>
                    </a:lnTo>
                    <a:cubicBezTo>
                      <a:pt x="50588" y="47846"/>
                      <a:pt x="53332" y="45103"/>
                      <a:pt x="58818" y="45103"/>
                    </a:cubicBezTo>
                    <a:cubicBezTo>
                      <a:pt x="61560" y="42360"/>
                      <a:pt x="64302" y="36875"/>
                      <a:pt x="67046" y="34132"/>
                    </a:cubicBezTo>
                    <a:lnTo>
                      <a:pt x="67046" y="34132"/>
                    </a:lnTo>
                    <a:close/>
                  </a:path>
                </a:pathLst>
              </a:custGeom>
              <a:grpFill/>
              <a:ln w="27426" cap="flat">
                <a:noFill/>
                <a:prstDash val="solid"/>
                <a:miter/>
              </a:ln>
            </p:spPr>
            <p:txBody>
              <a:bodyPr rtlCol="0" anchor="ctr"/>
              <a:lstStyle/>
              <a:p>
                <a:endParaRPr lang="en-US"/>
              </a:p>
            </p:txBody>
          </p:sp>
          <p:sp>
            <p:nvSpPr>
              <p:cNvPr id="31" name="Freeform 1136">
                <a:extLst>
                  <a:ext uri="{FF2B5EF4-FFF2-40B4-BE49-F238E27FC236}">
                    <a16:creationId xmlns:a16="http://schemas.microsoft.com/office/drawing/2014/main" id="{5B4680BC-A09A-7CEF-1444-88FD77620775}"/>
                  </a:ext>
                </a:extLst>
              </p:cNvPr>
              <p:cNvSpPr/>
              <p:nvPr/>
            </p:nvSpPr>
            <p:spPr>
              <a:xfrm>
                <a:off x="7042363" y="2426288"/>
                <a:ext cx="72448" cy="37330"/>
              </a:xfrm>
              <a:custGeom>
                <a:avLst/>
                <a:gdLst>
                  <a:gd name="connsiteX0" fmla="*/ 50505 w 72448"/>
                  <a:gd name="connsiteY0" fmla="*/ 538 h 37330"/>
                  <a:gd name="connsiteX1" fmla="*/ 14850 w 72448"/>
                  <a:gd name="connsiteY1" fmla="*/ 3281 h 37330"/>
                  <a:gd name="connsiteX2" fmla="*/ 3880 w 72448"/>
                  <a:gd name="connsiteY2" fmla="*/ 8766 h 37330"/>
                  <a:gd name="connsiteX3" fmla="*/ 1136 w 72448"/>
                  <a:gd name="connsiteY3" fmla="*/ 22480 h 37330"/>
                  <a:gd name="connsiteX4" fmla="*/ 6622 w 72448"/>
                  <a:gd name="connsiteY4" fmla="*/ 33451 h 37330"/>
                  <a:gd name="connsiteX5" fmla="*/ 20335 w 72448"/>
                  <a:gd name="connsiteY5" fmla="*/ 36194 h 37330"/>
                  <a:gd name="connsiteX6" fmla="*/ 55991 w 72448"/>
                  <a:gd name="connsiteY6" fmla="*/ 33451 h 37330"/>
                  <a:gd name="connsiteX7" fmla="*/ 72449 w 72448"/>
                  <a:gd name="connsiteY7" fmla="*/ 14252 h 37330"/>
                  <a:gd name="connsiteX8" fmla="*/ 50505 w 72448"/>
                  <a:gd name="connsiteY8" fmla="*/ 538 h 37330"/>
                  <a:gd name="connsiteX9" fmla="*/ 50505 w 72448"/>
                  <a:gd name="connsiteY9" fmla="*/ 538 h 37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448" h="37330">
                    <a:moveTo>
                      <a:pt x="50505" y="538"/>
                    </a:moveTo>
                    <a:lnTo>
                      <a:pt x="14850" y="3281"/>
                    </a:lnTo>
                    <a:cubicBezTo>
                      <a:pt x="9364" y="3281"/>
                      <a:pt x="6622" y="6023"/>
                      <a:pt x="3880" y="8766"/>
                    </a:cubicBezTo>
                    <a:cubicBezTo>
                      <a:pt x="1136" y="11509"/>
                      <a:pt x="-1606" y="16994"/>
                      <a:pt x="1136" y="22480"/>
                    </a:cubicBezTo>
                    <a:cubicBezTo>
                      <a:pt x="1136" y="27966"/>
                      <a:pt x="3880" y="30708"/>
                      <a:pt x="6622" y="33451"/>
                    </a:cubicBezTo>
                    <a:cubicBezTo>
                      <a:pt x="9364" y="36194"/>
                      <a:pt x="14850" y="38937"/>
                      <a:pt x="20335" y="36194"/>
                    </a:cubicBezTo>
                    <a:lnTo>
                      <a:pt x="55991" y="33451"/>
                    </a:lnTo>
                    <a:cubicBezTo>
                      <a:pt x="66963" y="33451"/>
                      <a:pt x="72449" y="22480"/>
                      <a:pt x="72449" y="14252"/>
                    </a:cubicBezTo>
                    <a:cubicBezTo>
                      <a:pt x="69705" y="6023"/>
                      <a:pt x="58735" y="-2205"/>
                      <a:pt x="50505" y="538"/>
                    </a:cubicBezTo>
                    <a:lnTo>
                      <a:pt x="50505" y="538"/>
                    </a:lnTo>
                    <a:close/>
                  </a:path>
                </a:pathLst>
              </a:custGeom>
              <a:grpFill/>
              <a:ln w="27426" cap="flat">
                <a:noFill/>
                <a:prstDash val="solid"/>
                <a:miter/>
              </a:ln>
            </p:spPr>
            <p:txBody>
              <a:bodyPr rtlCol="0" anchor="ctr"/>
              <a:lstStyle/>
              <a:p>
                <a:endParaRPr lang="en-US"/>
              </a:p>
            </p:txBody>
          </p:sp>
          <p:sp>
            <p:nvSpPr>
              <p:cNvPr id="32" name="Freeform 1137">
                <a:extLst>
                  <a:ext uri="{FF2B5EF4-FFF2-40B4-BE49-F238E27FC236}">
                    <a16:creationId xmlns:a16="http://schemas.microsoft.com/office/drawing/2014/main" id="{5074E2C2-493A-08CB-9C34-2EB7916C976F}"/>
                  </a:ext>
                </a:extLst>
              </p:cNvPr>
              <p:cNvSpPr/>
              <p:nvPr/>
            </p:nvSpPr>
            <p:spPr>
              <a:xfrm>
                <a:off x="7572853" y="2426826"/>
                <a:ext cx="71312" cy="38398"/>
              </a:xfrm>
              <a:custGeom>
                <a:avLst/>
                <a:gdLst>
                  <a:gd name="connsiteX0" fmla="*/ 16458 w 71312"/>
                  <a:gd name="connsiteY0" fmla="*/ 35656 h 38398"/>
                  <a:gd name="connsiteX1" fmla="*/ 52113 w 71312"/>
                  <a:gd name="connsiteY1" fmla="*/ 38399 h 38398"/>
                  <a:gd name="connsiteX2" fmla="*/ 71313 w 71312"/>
                  <a:gd name="connsiteY2" fmla="*/ 21942 h 38398"/>
                  <a:gd name="connsiteX3" fmla="*/ 54855 w 71312"/>
                  <a:gd name="connsiteY3" fmla="*/ 2743 h 38398"/>
                  <a:gd name="connsiteX4" fmla="*/ 19200 w 71312"/>
                  <a:gd name="connsiteY4" fmla="*/ 0 h 38398"/>
                  <a:gd name="connsiteX5" fmla="*/ 5486 w 71312"/>
                  <a:gd name="connsiteY5" fmla="*/ 2743 h 38398"/>
                  <a:gd name="connsiteX6" fmla="*/ 0 w 71312"/>
                  <a:gd name="connsiteY6" fmla="*/ 13714 h 38398"/>
                  <a:gd name="connsiteX7" fmla="*/ 2744 w 71312"/>
                  <a:gd name="connsiteY7" fmla="*/ 27428 h 38398"/>
                  <a:gd name="connsiteX8" fmla="*/ 16458 w 71312"/>
                  <a:gd name="connsiteY8" fmla="*/ 35656 h 38398"/>
                  <a:gd name="connsiteX9" fmla="*/ 16458 w 71312"/>
                  <a:gd name="connsiteY9" fmla="*/ 35656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312" h="38398">
                    <a:moveTo>
                      <a:pt x="16458" y="35656"/>
                    </a:moveTo>
                    <a:lnTo>
                      <a:pt x="52113" y="38399"/>
                    </a:lnTo>
                    <a:cubicBezTo>
                      <a:pt x="63085" y="38399"/>
                      <a:pt x="71313" y="32913"/>
                      <a:pt x="71313" y="21942"/>
                    </a:cubicBezTo>
                    <a:cubicBezTo>
                      <a:pt x="71313" y="10971"/>
                      <a:pt x="65827" y="2743"/>
                      <a:pt x="54855" y="2743"/>
                    </a:cubicBezTo>
                    <a:lnTo>
                      <a:pt x="19200" y="0"/>
                    </a:lnTo>
                    <a:cubicBezTo>
                      <a:pt x="13714" y="0"/>
                      <a:pt x="10972" y="0"/>
                      <a:pt x="5486" y="2743"/>
                    </a:cubicBezTo>
                    <a:cubicBezTo>
                      <a:pt x="2744" y="5485"/>
                      <a:pt x="0" y="10971"/>
                      <a:pt x="0" y="13714"/>
                    </a:cubicBezTo>
                    <a:cubicBezTo>
                      <a:pt x="0" y="19199"/>
                      <a:pt x="0" y="21942"/>
                      <a:pt x="2744" y="27428"/>
                    </a:cubicBezTo>
                    <a:cubicBezTo>
                      <a:pt x="8230" y="32913"/>
                      <a:pt x="10972" y="35656"/>
                      <a:pt x="16458" y="35656"/>
                    </a:cubicBezTo>
                    <a:lnTo>
                      <a:pt x="16458" y="35656"/>
                    </a:lnTo>
                    <a:close/>
                  </a:path>
                </a:pathLst>
              </a:custGeom>
              <a:grpFill/>
              <a:ln w="27426" cap="flat">
                <a:noFill/>
                <a:prstDash val="solid"/>
                <a:miter/>
              </a:ln>
            </p:spPr>
            <p:txBody>
              <a:bodyPr rtlCol="0" anchor="ctr"/>
              <a:lstStyle/>
              <a:p>
                <a:endParaRPr lang="en-US"/>
              </a:p>
            </p:txBody>
          </p:sp>
          <p:sp>
            <p:nvSpPr>
              <p:cNvPr id="33" name="Freeform 1138">
                <a:extLst>
                  <a:ext uri="{FF2B5EF4-FFF2-40B4-BE49-F238E27FC236}">
                    <a16:creationId xmlns:a16="http://schemas.microsoft.com/office/drawing/2014/main" id="{C756DDA4-93A9-7DEE-3726-8AECBF0C7351}"/>
                  </a:ext>
                </a:extLst>
              </p:cNvPr>
              <p:cNvSpPr/>
              <p:nvPr/>
            </p:nvSpPr>
            <p:spPr>
              <a:xfrm>
                <a:off x="7563912" y="2313659"/>
                <a:ext cx="67253" cy="44597"/>
              </a:xfrm>
              <a:custGeom>
                <a:avLst/>
                <a:gdLst>
                  <a:gd name="connsiteX0" fmla="*/ 17171 w 67253"/>
                  <a:gd name="connsiteY0" fmla="*/ 44598 h 44597"/>
                  <a:gd name="connsiteX1" fmla="*/ 22655 w 67253"/>
                  <a:gd name="connsiteY1" fmla="*/ 44598 h 44597"/>
                  <a:gd name="connsiteX2" fmla="*/ 55569 w 67253"/>
                  <a:gd name="connsiteY2" fmla="*/ 33626 h 44597"/>
                  <a:gd name="connsiteX3" fmla="*/ 66540 w 67253"/>
                  <a:gd name="connsiteY3" fmla="*/ 11685 h 44597"/>
                  <a:gd name="connsiteX4" fmla="*/ 44598 w 67253"/>
                  <a:gd name="connsiteY4" fmla="*/ 713 h 44597"/>
                  <a:gd name="connsiteX5" fmla="*/ 11685 w 67253"/>
                  <a:gd name="connsiteY5" fmla="*/ 11685 h 44597"/>
                  <a:gd name="connsiteX6" fmla="*/ 713 w 67253"/>
                  <a:gd name="connsiteY6" fmla="*/ 30884 h 44597"/>
                  <a:gd name="connsiteX7" fmla="*/ 17171 w 67253"/>
                  <a:gd name="connsiteY7" fmla="*/ 44598 h 44597"/>
                  <a:gd name="connsiteX8" fmla="*/ 17171 w 67253"/>
                  <a:gd name="connsiteY8" fmla="*/ 44598 h 4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53" h="44597">
                    <a:moveTo>
                      <a:pt x="17171" y="44598"/>
                    </a:moveTo>
                    <a:cubicBezTo>
                      <a:pt x="19913" y="44598"/>
                      <a:pt x="19913" y="44598"/>
                      <a:pt x="22655" y="44598"/>
                    </a:cubicBezTo>
                    <a:lnTo>
                      <a:pt x="55569" y="33626"/>
                    </a:lnTo>
                    <a:cubicBezTo>
                      <a:pt x="63796" y="30884"/>
                      <a:pt x="69282" y="19913"/>
                      <a:pt x="66540" y="11685"/>
                    </a:cubicBezTo>
                    <a:cubicBezTo>
                      <a:pt x="63796" y="3456"/>
                      <a:pt x="52826" y="-2029"/>
                      <a:pt x="44598" y="713"/>
                    </a:cubicBezTo>
                    <a:lnTo>
                      <a:pt x="11685" y="11685"/>
                    </a:lnTo>
                    <a:cubicBezTo>
                      <a:pt x="3457" y="14427"/>
                      <a:pt x="-2029" y="22656"/>
                      <a:pt x="713" y="30884"/>
                    </a:cubicBezTo>
                    <a:cubicBezTo>
                      <a:pt x="713" y="39112"/>
                      <a:pt x="6199" y="44598"/>
                      <a:pt x="17171" y="44598"/>
                    </a:cubicBezTo>
                    <a:lnTo>
                      <a:pt x="17171" y="44598"/>
                    </a:lnTo>
                    <a:close/>
                  </a:path>
                </a:pathLst>
              </a:custGeom>
              <a:grpFill/>
              <a:ln w="27426" cap="flat">
                <a:noFill/>
                <a:prstDash val="solid"/>
                <a:miter/>
              </a:ln>
            </p:spPr>
            <p:txBody>
              <a:bodyPr rtlCol="0" anchor="ctr"/>
              <a:lstStyle/>
              <a:p>
                <a:endParaRPr lang="en-US"/>
              </a:p>
            </p:txBody>
          </p:sp>
          <p:sp>
            <p:nvSpPr>
              <p:cNvPr id="34" name="Freeform 1139">
                <a:extLst>
                  <a:ext uri="{FF2B5EF4-FFF2-40B4-BE49-F238E27FC236}">
                    <a16:creationId xmlns:a16="http://schemas.microsoft.com/office/drawing/2014/main" id="{5EE1C7E9-69AE-EB3A-6B10-A113BFCEFD4D}"/>
                  </a:ext>
                </a:extLst>
              </p:cNvPr>
              <p:cNvSpPr/>
              <p:nvPr/>
            </p:nvSpPr>
            <p:spPr>
              <a:xfrm>
                <a:off x="7509084" y="2210148"/>
                <a:ext cx="63768" cy="58969"/>
              </a:xfrm>
              <a:custGeom>
                <a:avLst/>
                <a:gdLst>
                  <a:gd name="connsiteX0" fmla="*/ 30857 w 63768"/>
                  <a:gd name="connsiteY0" fmla="*/ 54855 h 58969"/>
                  <a:gd name="connsiteX1" fmla="*/ 58284 w 63768"/>
                  <a:gd name="connsiteY1" fmla="*/ 30171 h 58969"/>
                  <a:gd name="connsiteX2" fmla="*/ 63768 w 63768"/>
                  <a:gd name="connsiteY2" fmla="*/ 19200 h 58969"/>
                  <a:gd name="connsiteX3" fmla="*/ 58284 w 63768"/>
                  <a:gd name="connsiteY3" fmla="*/ 5486 h 58969"/>
                  <a:gd name="connsiteX4" fmla="*/ 47312 w 63768"/>
                  <a:gd name="connsiteY4" fmla="*/ 0 h 58969"/>
                  <a:gd name="connsiteX5" fmla="*/ 33599 w 63768"/>
                  <a:gd name="connsiteY5" fmla="*/ 5486 h 58969"/>
                  <a:gd name="connsiteX6" fmla="*/ 6171 w 63768"/>
                  <a:gd name="connsiteY6" fmla="*/ 30171 h 58969"/>
                  <a:gd name="connsiteX7" fmla="*/ 6171 w 63768"/>
                  <a:gd name="connsiteY7" fmla="*/ 54855 h 58969"/>
                  <a:gd name="connsiteX8" fmla="*/ 30857 w 63768"/>
                  <a:gd name="connsiteY8" fmla="*/ 54855 h 58969"/>
                  <a:gd name="connsiteX9" fmla="*/ 30857 w 63768"/>
                  <a:gd name="connsiteY9" fmla="*/ 54855 h 58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768" h="58969">
                    <a:moveTo>
                      <a:pt x="30857" y="54855"/>
                    </a:moveTo>
                    <a:lnTo>
                      <a:pt x="58284" y="30171"/>
                    </a:lnTo>
                    <a:cubicBezTo>
                      <a:pt x="61026" y="27428"/>
                      <a:pt x="63768" y="21942"/>
                      <a:pt x="63768" y="19200"/>
                    </a:cubicBezTo>
                    <a:cubicBezTo>
                      <a:pt x="63768" y="13714"/>
                      <a:pt x="61026" y="10971"/>
                      <a:pt x="58284" y="5486"/>
                    </a:cubicBezTo>
                    <a:cubicBezTo>
                      <a:pt x="55540" y="2743"/>
                      <a:pt x="50055" y="0"/>
                      <a:pt x="47312" y="0"/>
                    </a:cubicBezTo>
                    <a:cubicBezTo>
                      <a:pt x="41827" y="0"/>
                      <a:pt x="39085" y="2743"/>
                      <a:pt x="33599" y="5486"/>
                    </a:cubicBezTo>
                    <a:lnTo>
                      <a:pt x="6171" y="30171"/>
                    </a:lnTo>
                    <a:cubicBezTo>
                      <a:pt x="-2057" y="35656"/>
                      <a:pt x="-2057" y="46627"/>
                      <a:pt x="6171" y="54855"/>
                    </a:cubicBezTo>
                    <a:cubicBezTo>
                      <a:pt x="11657" y="60341"/>
                      <a:pt x="22627" y="60341"/>
                      <a:pt x="30857" y="54855"/>
                    </a:cubicBezTo>
                    <a:lnTo>
                      <a:pt x="30857" y="54855"/>
                    </a:lnTo>
                    <a:close/>
                  </a:path>
                </a:pathLst>
              </a:custGeom>
              <a:grpFill/>
              <a:ln w="27426" cap="flat">
                <a:noFill/>
                <a:prstDash val="solid"/>
                <a:miter/>
              </a:ln>
            </p:spPr>
            <p:txBody>
              <a:bodyPr rtlCol="0" anchor="ctr"/>
              <a:lstStyle/>
              <a:p>
                <a:endParaRPr lang="en-US"/>
              </a:p>
            </p:txBody>
          </p:sp>
          <p:sp>
            <p:nvSpPr>
              <p:cNvPr id="35" name="Freeform 1140">
                <a:extLst>
                  <a:ext uri="{FF2B5EF4-FFF2-40B4-BE49-F238E27FC236}">
                    <a16:creationId xmlns:a16="http://schemas.microsoft.com/office/drawing/2014/main" id="{33ED6536-595E-A3CD-FC50-4DC7A307C73C}"/>
                  </a:ext>
                </a:extLst>
              </p:cNvPr>
              <p:cNvSpPr/>
              <p:nvPr/>
            </p:nvSpPr>
            <p:spPr>
              <a:xfrm>
                <a:off x="7425430" y="2137807"/>
                <a:ext cx="49712" cy="69597"/>
              </a:xfrm>
              <a:custGeom>
                <a:avLst/>
                <a:gdLst>
                  <a:gd name="connsiteX0" fmla="*/ 18514 w 49712"/>
                  <a:gd name="connsiteY0" fmla="*/ 69598 h 69597"/>
                  <a:gd name="connsiteX1" fmla="*/ 34970 w 49712"/>
                  <a:gd name="connsiteY1" fmla="*/ 58626 h 69597"/>
                  <a:gd name="connsiteX2" fmla="*/ 48684 w 49712"/>
                  <a:gd name="connsiteY2" fmla="*/ 25713 h 69597"/>
                  <a:gd name="connsiteX3" fmla="*/ 40456 w 49712"/>
                  <a:gd name="connsiteY3" fmla="*/ 1029 h 69597"/>
                  <a:gd name="connsiteX4" fmla="*/ 15770 w 49712"/>
                  <a:gd name="connsiteY4" fmla="*/ 9257 h 69597"/>
                  <a:gd name="connsiteX5" fmla="*/ 2057 w 49712"/>
                  <a:gd name="connsiteY5" fmla="*/ 42170 h 69597"/>
                  <a:gd name="connsiteX6" fmla="*/ 2057 w 49712"/>
                  <a:gd name="connsiteY6" fmla="*/ 58626 h 69597"/>
                  <a:gd name="connsiteX7" fmla="*/ 18514 w 49712"/>
                  <a:gd name="connsiteY7" fmla="*/ 69598 h 69597"/>
                  <a:gd name="connsiteX8" fmla="*/ 18514 w 49712"/>
                  <a:gd name="connsiteY8" fmla="*/ 69598 h 69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12" h="69597">
                    <a:moveTo>
                      <a:pt x="18514" y="69598"/>
                    </a:moveTo>
                    <a:cubicBezTo>
                      <a:pt x="26742" y="69598"/>
                      <a:pt x="32228" y="64112"/>
                      <a:pt x="34970" y="58626"/>
                    </a:cubicBezTo>
                    <a:lnTo>
                      <a:pt x="48684" y="25713"/>
                    </a:lnTo>
                    <a:cubicBezTo>
                      <a:pt x="51426" y="17485"/>
                      <a:pt x="48684" y="6514"/>
                      <a:pt x="40456" y="1029"/>
                    </a:cubicBezTo>
                    <a:cubicBezTo>
                      <a:pt x="32228" y="-1714"/>
                      <a:pt x="21256" y="1029"/>
                      <a:pt x="15770" y="9257"/>
                    </a:cubicBezTo>
                    <a:lnTo>
                      <a:pt x="2057" y="42170"/>
                    </a:lnTo>
                    <a:cubicBezTo>
                      <a:pt x="-686" y="47655"/>
                      <a:pt x="-686" y="53141"/>
                      <a:pt x="2057" y="58626"/>
                    </a:cubicBezTo>
                    <a:cubicBezTo>
                      <a:pt x="7542" y="66855"/>
                      <a:pt x="13028" y="69598"/>
                      <a:pt x="18514" y="69598"/>
                    </a:cubicBezTo>
                    <a:lnTo>
                      <a:pt x="18514" y="69598"/>
                    </a:lnTo>
                    <a:close/>
                  </a:path>
                </a:pathLst>
              </a:custGeom>
              <a:grpFill/>
              <a:ln w="27426" cap="flat">
                <a:noFill/>
                <a:prstDash val="solid"/>
                <a:miter/>
              </a:ln>
            </p:spPr>
            <p:txBody>
              <a:bodyPr rtlCol="0" anchor="ctr"/>
              <a:lstStyle/>
              <a:p>
                <a:endParaRPr lang="en-US"/>
              </a:p>
            </p:txBody>
          </p:sp>
          <p:sp>
            <p:nvSpPr>
              <p:cNvPr id="36" name="Freeform 1141">
                <a:extLst>
                  <a:ext uri="{FF2B5EF4-FFF2-40B4-BE49-F238E27FC236}">
                    <a16:creationId xmlns:a16="http://schemas.microsoft.com/office/drawing/2014/main" id="{8D3AF472-CB6D-CA38-1B72-A9AF46B4CC54}"/>
                  </a:ext>
                </a:extLst>
              </p:cNvPr>
              <p:cNvSpPr/>
              <p:nvPr/>
            </p:nvSpPr>
            <p:spPr>
              <a:xfrm>
                <a:off x="6615628" y="2654475"/>
                <a:ext cx="1066935" cy="463526"/>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grpFill/>
              <a:ln w="27426" cap="flat">
                <a:noFill/>
                <a:prstDash val="solid"/>
                <a:miter/>
              </a:ln>
            </p:spPr>
            <p:txBody>
              <a:bodyPr rtlCol="0" anchor="ctr"/>
              <a:lstStyle/>
              <a:p>
                <a:endParaRPr lang="en-US"/>
              </a:p>
            </p:txBody>
          </p:sp>
        </p:grpSp>
      </p:grpSp>
      <p:grpSp>
        <p:nvGrpSpPr>
          <p:cNvPr id="37" name="Group 36">
            <a:extLst>
              <a:ext uri="{FF2B5EF4-FFF2-40B4-BE49-F238E27FC236}">
                <a16:creationId xmlns:a16="http://schemas.microsoft.com/office/drawing/2014/main" id="{C3A0952A-C1A1-3F78-3CCE-476F981389E7}"/>
              </a:ext>
            </a:extLst>
          </p:cNvPr>
          <p:cNvGrpSpPr/>
          <p:nvPr/>
        </p:nvGrpSpPr>
        <p:grpSpPr>
          <a:xfrm>
            <a:off x="2471234" y="4408022"/>
            <a:ext cx="554299" cy="554203"/>
            <a:chOff x="3258209" y="1217582"/>
            <a:chExt cx="4712093" cy="4711281"/>
          </a:xfrm>
          <a:solidFill>
            <a:schemeClr val="bg1"/>
          </a:solidFill>
        </p:grpSpPr>
        <p:sp>
          <p:nvSpPr>
            <p:cNvPr id="38" name="Freeform 31">
              <a:extLst>
                <a:ext uri="{FF2B5EF4-FFF2-40B4-BE49-F238E27FC236}">
                  <a16:creationId xmlns:a16="http://schemas.microsoft.com/office/drawing/2014/main" id="{BB765738-5E94-7BAF-6B52-D3FADFF9AB53}"/>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39" name="Freeform 32">
              <a:extLst>
                <a:ext uri="{FF2B5EF4-FFF2-40B4-BE49-F238E27FC236}">
                  <a16:creationId xmlns:a16="http://schemas.microsoft.com/office/drawing/2014/main" id="{E41FDDD7-1BBB-F677-E291-9F3E654D88E0}"/>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40" name="Group 39">
              <a:extLst>
                <a:ext uri="{FF2B5EF4-FFF2-40B4-BE49-F238E27FC236}">
                  <a16:creationId xmlns:a16="http://schemas.microsoft.com/office/drawing/2014/main" id="{FF6089FF-B40B-C1A3-1D8A-5E1E48C12B20}"/>
                </a:ext>
              </a:extLst>
            </p:cNvPr>
            <p:cNvGrpSpPr/>
            <p:nvPr/>
          </p:nvGrpSpPr>
          <p:grpSpPr>
            <a:xfrm>
              <a:off x="3258209" y="1217582"/>
              <a:ext cx="4712093" cy="4711281"/>
              <a:chOff x="3258209" y="1217582"/>
              <a:chExt cx="4712093" cy="4711281"/>
            </a:xfrm>
            <a:grpFill/>
          </p:grpSpPr>
          <p:sp>
            <p:nvSpPr>
              <p:cNvPr id="41" name="Freeform 16">
                <a:extLst>
                  <a:ext uri="{FF2B5EF4-FFF2-40B4-BE49-F238E27FC236}">
                    <a16:creationId xmlns:a16="http://schemas.microsoft.com/office/drawing/2014/main" id="{09C0E281-A136-BCAB-A39A-B642AF4B42F1}"/>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42" name="Freeform 18">
                <a:extLst>
                  <a:ext uri="{FF2B5EF4-FFF2-40B4-BE49-F238E27FC236}">
                    <a16:creationId xmlns:a16="http://schemas.microsoft.com/office/drawing/2014/main" id="{B2ABA8A4-8EAC-9CBB-F667-E301B4E84AF5}"/>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43" name="Freeform 19">
                <a:extLst>
                  <a:ext uri="{FF2B5EF4-FFF2-40B4-BE49-F238E27FC236}">
                    <a16:creationId xmlns:a16="http://schemas.microsoft.com/office/drawing/2014/main" id="{86906BA0-AD46-4218-C194-F0326682308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44" name="Freeform 20">
                <a:extLst>
                  <a:ext uri="{FF2B5EF4-FFF2-40B4-BE49-F238E27FC236}">
                    <a16:creationId xmlns:a16="http://schemas.microsoft.com/office/drawing/2014/main" id="{FCA11960-A01E-7551-CC5B-1F6DF12360F1}"/>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45" name="Freeform 21">
                <a:extLst>
                  <a:ext uri="{FF2B5EF4-FFF2-40B4-BE49-F238E27FC236}">
                    <a16:creationId xmlns:a16="http://schemas.microsoft.com/office/drawing/2014/main" id="{C56D36DB-A74D-F9E1-E463-E61FA069191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6" name="Freeform 22">
                <a:extLst>
                  <a:ext uri="{FF2B5EF4-FFF2-40B4-BE49-F238E27FC236}">
                    <a16:creationId xmlns:a16="http://schemas.microsoft.com/office/drawing/2014/main" id="{AF7D8CD8-1E7C-7F67-44D5-B7F0A67FAB3C}"/>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47" name="Freeform 23">
                <a:extLst>
                  <a:ext uri="{FF2B5EF4-FFF2-40B4-BE49-F238E27FC236}">
                    <a16:creationId xmlns:a16="http://schemas.microsoft.com/office/drawing/2014/main" id="{E8BA5F4A-E101-4CE1-D4CB-C05C7D1E3A04}"/>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48" name="Freeform 24">
                <a:extLst>
                  <a:ext uri="{FF2B5EF4-FFF2-40B4-BE49-F238E27FC236}">
                    <a16:creationId xmlns:a16="http://schemas.microsoft.com/office/drawing/2014/main" id="{828A148F-875B-43A5-355F-03A26E5DD828}"/>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49" name="Freeform 25">
                <a:extLst>
                  <a:ext uri="{FF2B5EF4-FFF2-40B4-BE49-F238E27FC236}">
                    <a16:creationId xmlns:a16="http://schemas.microsoft.com/office/drawing/2014/main" id="{C944023E-8C68-14F0-4D9C-12ABA270DC00}"/>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50" name="Freeform 26">
                <a:extLst>
                  <a:ext uri="{FF2B5EF4-FFF2-40B4-BE49-F238E27FC236}">
                    <a16:creationId xmlns:a16="http://schemas.microsoft.com/office/drawing/2014/main" id="{58789DEC-2177-92A2-A30F-98FCD237DB2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51" name="Freeform 27">
                <a:extLst>
                  <a:ext uri="{FF2B5EF4-FFF2-40B4-BE49-F238E27FC236}">
                    <a16:creationId xmlns:a16="http://schemas.microsoft.com/office/drawing/2014/main" id="{CD1F015E-EAD0-AACF-5660-BB0403B4307B}"/>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52" name="Freeform 28">
                <a:extLst>
                  <a:ext uri="{FF2B5EF4-FFF2-40B4-BE49-F238E27FC236}">
                    <a16:creationId xmlns:a16="http://schemas.microsoft.com/office/drawing/2014/main" id="{ED180629-B933-C44F-6740-EA4BF45EDCF1}"/>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53" name="Freeform 29">
                <a:extLst>
                  <a:ext uri="{FF2B5EF4-FFF2-40B4-BE49-F238E27FC236}">
                    <a16:creationId xmlns:a16="http://schemas.microsoft.com/office/drawing/2014/main" id="{CF702BD1-1041-9CD9-A35F-39FF2701731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54" name="Freeform 30">
                <a:extLst>
                  <a:ext uri="{FF2B5EF4-FFF2-40B4-BE49-F238E27FC236}">
                    <a16:creationId xmlns:a16="http://schemas.microsoft.com/office/drawing/2014/main" id="{74D8C3EE-26BC-85F3-1670-97930C13D306}"/>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55" name="Group 54">
            <a:extLst>
              <a:ext uri="{FF2B5EF4-FFF2-40B4-BE49-F238E27FC236}">
                <a16:creationId xmlns:a16="http://schemas.microsoft.com/office/drawing/2014/main" id="{63E61AA4-4629-D6BE-20B6-6A40474D12D1}"/>
              </a:ext>
            </a:extLst>
          </p:cNvPr>
          <p:cNvGrpSpPr/>
          <p:nvPr/>
        </p:nvGrpSpPr>
        <p:grpSpPr>
          <a:xfrm>
            <a:off x="10448343" y="5119960"/>
            <a:ext cx="645814" cy="664904"/>
            <a:chOff x="8360213" y="3458151"/>
            <a:chExt cx="853935" cy="991043"/>
          </a:xfrm>
          <a:solidFill>
            <a:schemeClr val="bg1"/>
          </a:solidFill>
        </p:grpSpPr>
        <p:grpSp>
          <p:nvGrpSpPr>
            <p:cNvPr id="56" name="Graphic 2">
              <a:extLst>
                <a:ext uri="{FF2B5EF4-FFF2-40B4-BE49-F238E27FC236}">
                  <a16:creationId xmlns:a16="http://schemas.microsoft.com/office/drawing/2014/main" id="{BCF0DAC6-95E0-0A11-80F7-3EAC2A398C68}"/>
                </a:ext>
              </a:extLst>
            </p:cNvPr>
            <p:cNvGrpSpPr/>
            <p:nvPr userDrawn="1"/>
          </p:nvGrpSpPr>
          <p:grpSpPr>
            <a:xfrm>
              <a:off x="8599192" y="3595917"/>
              <a:ext cx="375982" cy="204367"/>
              <a:chOff x="2642504" y="3763150"/>
              <a:chExt cx="375982" cy="204367"/>
            </a:xfrm>
            <a:grpFill/>
          </p:grpSpPr>
          <p:sp>
            <p:nvSpPr>
              <p:cNvPr id="62" name="Freeform 102">
                <a:extLst>
                  <a:ext uri="{FF2B5EF4-FFF2-40B4-BE49-F238E27FC236}">
                    <a16:creationId xmlns:a16="http://schemas.microsoft.com/office/drawing/2014/main" id="{C209D37B-4F79-5565-1708-34CB9DB660A6}"/>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63" name="Freeform 103">
                <a:extLst>
                  <a:ext uri="{FF2B5EF4-FFF2-40B4-BE49-F238E27FC236}">
                    <a16:creationId xmlns:a16="http://schemas.microsoft.com/office/drawing/2014/main" id="{0DDE623F-B7D9-F22F-F2FD-A530E48177FC}"/>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FC008A28-7EFF-B32E-3E47-F8E249CE61A0}"/>
                </a:ext>
              </a:extLst>
            </p:cNvPr>
            <p:cNvGrpSpPr/>
            <p:nvPr userDrawn="1"/>
          </p:nvGrpSpPr>
          <p:grpSpPr>
            <a:xfrm>
              <a:off x="8360213" y="3458151"/>
              <a:ext cx="853935" cy="991043"/>
              <a:chOff x="2403525" y="3625384"/>
              <a:chExt cx="853935" cy="991043"/>
            </a:xfrm>
            <a:grpFill/>
          </p:grpSpPr>
          <p:sp>
            <p:nvSpPr>
              <p:cNvPr id="58" name="Freeform 98">
                <a:extLst>
                  <a:ext uri="{FF2B5EF4-FFF2-40B4-BE49-F238E27FC236}">
                    <a16:creationId xmlns:a16="http://schemas.microsoft.com/office/drawing/2014/main" id="{6A66CA47-C6D1-C2F3-85BC-5EB27B79EAA6}"/>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59" name="Freeform 99">
                <a:extLst>
                  <a:ext uri="{FF2B5EF4-FFF2-40B4-BE49-F238E27FC236}">
                    <a16:creationId xmlns:a16="http://schemas.microsoft.com/office/drawing/2014/main" id="{4346AAE1-1E16-B7E7-B9A0-034754DF14FC}"/>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60" name="Freeform 100">
                <a:extLst>
                  <a:ext uri="{FF2B5EF4-FFF2-40B4-BE49-F238E27FC236}">
                    <a16:creationId xmlns:a16="http://schemas.microsoft.com/office/drawing/2014/main" id="{5A7FC3AF-84A3-B909-7573-615BFB1FDF3F}"/>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61" name="Freeform 101">
                <a:extLst>
                  <a:ext uri="{FF2B5EF4-FFF2-40B4-BE49-F238E27FC236}">
                    <a16:creationId xmlns:a16="http://schemas.microsoft.com/office/drawing/2014/main" id="{15B4F82C-0C23-6007-AD44-2A0830B80FC2}"/>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a:p>
            </p:txBody>
          </p:sp>
        </p:grpSp>
      </p:grpSp>
      <p:sp>
        <p:nvSpPr>
          <p:cNvPr id="64" name="CuadroTexto 553">
            <a:extLst>
              <a:ext uri="{FF2B5EF4-FFF2-40B4-BE49-F238E27FC236}">
                <a16:creationId xmlns:a16="http://schemas.microsoft.com/office/drawing/2014/main" id="{4184291D-B174-A28B-55BC-64C2D749AD15}"/>
              </a:ext>
            </a:extLst>
          </p:cNvPr>
          <p:cNvSpPr txBox="1"/>
          <p:nvPr/>
        </p:nvSpPr>
        <p:spPr>
          <a:xfrm>
            <a:off x="918036" y="1580136"/>
            <a:ext cx="2291547" cy="707886"/>
          </a:xfrm>
          <a:prstGeom prst="rect">
            <a:avLst/>
          </a:prstGeom>
          <a:noFill/>
        </p:spPr>
        <p:txBody>
          <a:bodyPr wrap="square" rtlCol="0">
            <a:spAutoFit/>
          </a:bodyPr>
          <a:lstStyle/>
          <a:p>
            <a:pPr algn="ctr"/>
            <a:r>
              <a:rPr lang="en-US" sz="2000" b="1" kern="100" dirty="0">
                <a:solidFill>
                  <a:schemeClr val="bg1"/>
                </a:solidFill>
                <a:effectLst/>
                <a:ea typeface="Aptos" panose="020B00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Ympäristövastuu</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5" name="CuadroTexto 555">
            <a:extLst>
              <a:ext uri="{FF2B5EF4-FFF2-40B4-BE49-F238E27FC236}">
                <a16:creationId xmlns:a16="http://schemas.microsoft.com/office/drawing/2014/main" id="{838AC1AE-98ED-46E0-8A3E-7EFDCC315730}"/>
              </a:ext>
            </a:extLst>
          </p:cNvPr>
          <p:cNvSpPr txBox="1"/>
          <p:nvPr/>
        </p:nvSpPr>
        <p:spPr>
          <a:xfrm>
            <a:off x="3568686" y="2472761"/>
            <a:ext cx="2359072" cy="707886"/>
          </a:xfrm>
          <a:prstGeom prst="rect">
            <a:avLst/>
          </a:prstGeom>
          <a:noFill/>
        </p:spPr>
        <p:txBody>
          <a:bodyPr wrap="square" rtlCol="0">
            <a:spAutoFit/>
          </a:bodyPr>
          <a:lstStyle/>
          <a:p>
            <a:pPr algn="ctr"/>
            <a:r>
              <a:rPr lang="en-US" sz="2000" b="1" kern="100" dirty="0">
                <a:solidFill>
                  <a:schemeClr val="bg1"/>
                </a:solidFill>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Eettinen hallintotapa ja avoimuus</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6" name="CuadroTexto 557">
            <a:extLst>
              <a:ext uri="{FF2B5EF4-FFF2-40B4-BE49-F238E27FC236}">
                <a16:creationId xmlns:a16="http://schemas.microsoft.com/office/drawing/2014/main" id="{5A045DA0-7BD5-57A7-9749-D387392098A4}"/>
              </a:ext>
            </a:extLst>
          </p:cNvPr>
          <p:cNvSpPr txBox="1"/>
          <p:nvPr/>
        </p:nvSpPr>
        <p:spPr>
          <a:xfrm>
            <a:off x="6243939" y="1764875"/>
            <a:ext cx="2334470" cy="707886"/>
          </a:xfrm>
          <a:prstGeom prst="rect">
            <a:avLst/>
          </a:prstGeom>
          <a:noFill/>
        </p:spPr>
        <p:txBody>
          <a:bodyPr wrap="square" rtlCol="0">
            <a:spAutoFit/>
          </a:bodyPr>
          <a:lstStyle/>
          <a:p>
            <a:pPr algn="ctr"/>
            <a:r>
              <a:rPr lang="en-US" sz="2000" b="1" kern="100" dirty="0">
                <a:solidFill>
                  <a:schemeClr val="bg1"/>
                </a:solidFill>
                <a:effectLs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Taloudellinen kestävyys</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7" name="CuadroTexto 559">
            <a:extLst>
              <a:ext uri="{FF2B5EF4-FFF2-40B4-BE49-F238E27FC236}">
                <a16:creationId xmlns:a16="http://schemas.microsoft.com/office/drawing/2014/main" id="{554A21FE-6D89-10FE-7D9E-5B68ACE73555}"/>
              </a:ext>
            </a:extLst>
          </p:cNvPr>
          <p:cNvSpPr txBox="1"/>
          <p:nvPr/>
        </p:nvSpPr>
        <p:spPr>
          <a:xfrm>
            <a:off x="8854060" y="2583085"/>
            <a:ext cx="2387128" cy="1015663"/>
          </a:xfrm>
          <a:prstGeom prst="rect">
            <a:avLst/>
          </a:prstGeom>
          <a:noFill/>
        </p:spPr>
        <p:txBody>
          <a:bodyPr wrap="square" rtlCol="0">
            <a:spAutoFit/>
          </a:bodyPr>
          <a:lstStyle/>
          <a:p>
            <a:pPr algn="ctr"/>
            <a:r>
              <a:rPr lang="en-US" sz="2000" b="1" kern="100" dirty="0">
                <a:solidFill>
                  <a:schemeClr val="bg1"/>
                </a:solidFill>
                <a:effectLst/>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Kuluttajien tietoisuus ja kysyntä</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8" name="Rectángulo 602">
            <a:extLst>
              <a:ext uri="{FF2B5EF4-FFF2-40B4-BE49-F238E27FC236}">
                <a16:creationId xmlns:a16="http://schemas.microsoft.com/office/drawing/2014/main" id="{4EEC5A85-C0E3-B18D-21D7-C78EC650FE3D}"/>
              </a:ext>
            </a:extLst>
          </p:cNvPr>
          <p:cNvSpPr/>
          <p:nvPr/>
        </p:nvSpPr>
        <p:spPr>
          <a:xfrm>
            <a:off x="1013618" y="2266137"/>
            <a:ext cx="2319828" cy="2062103"/>
          </a:xfrm>
          <a:prstGeom prst="rect">
            <a:avLst/>
          </a:prstGeom>
        </p:spPr>
        <p:txBody>
          <a:bodyPr wrap="square">
            <a:spAutoFit/>
          </a:bodyPr>
          <a:lstStyle/>
          <a:p>
            <a:r>
              <a:rPr lang="en-US" sz="2000" kern="100" dirty="0">
                <a:effectLst/>
                <a:ea typeface="Aptos" panose="020B0004020202020204" pitchFamily="34" charset="0"/>
                <a:cs typeface="Times New Roman" panose="02020603050405020304" pitchFamily="18" charset="0"/>
              </a:rPr>
              <a:t>kuten </a:t>
            </a:r>
          </a:p>
          <a:p>
            <a:pPr marL="285750" indent="-285750">
              <a:buFont typeface="Arial" panose="020B0604020202020204" pitchFamily="34" charset="0"/>
              <a:buChar char="•"/>
            </a:pPr>
            <a:r>
              <a:rPr lang="en-US" kern="100" dirty="0">
                <a:solidFill>
                  <a:schemeClr val="bg1"/>
                </a:solidFill>
                <a:effectLst/>
                <a:ea typeface="Aptos" panose="020B00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Resurssitehokkuus</a:t>
            </a:r>
            <a:r>
              <a:rPr lang="en-US" kern="100" dirty="0">
                <a:solidFill>
                  <a:schemeClr val="bg1"/>
                </a:solidFill>
                <a:effectLst/>
                <a:ea typeface="Aptos" panose="020B0004020202020204" pitchFamily="34" charset="0"/>
                <a:cs typeface="Times New Roman" panose="02020603050405020304" pitchFamily="18" charset="0"/>
              </a:rPr>
              <a:t>,</a:t>
            </a:r>
          </a:p>
          <a:p>
            <a:pPr marL="285750" indent="-285750">
              <a:buFont typeface="Arial" panose="020B0604020202020204" pitchFamily="34" charset="0"/>
              <a:buChar char="•"/>
            </a:pPr>
            <a:r>
              <a:rPr lang="en-US" kern="100" dirty="0">
                <a:solidFill>
                  <a:schemeClr val="bg1"/>
                </a:solidFill>
                <a:effectLst/>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Hiilijalanjäljen vähentäminen</a:t>
            </a:r>
            <a:r>
              <a:rPr lang="en-US" kern="100" dirty="0">
                <a:solidFill>
                  <a:schemeClr val="bg1"/>
                </a:solidFill>
                <a:effectLst/>
                <a:ea typeface="Aptos" panose="020B0004020202020204" pitchFamily="34" charset="0"/>
                <a:cs typeface="Times New Roman" panose="02020603050405020304" pitchFamily="18" charset="0"/>
              </a:rPr>
              <a:t>, </a:t>
            </a:r>
          </a:p>
          <a:p>
            <a:pPr marL="285750" indent="-285750">
              <a:buFont typeface="Arial" panose="020B0604020202020204" pitchFamily="34" charset="0"/>
              <a:buChar char="•"/>
            </a:pPr>
            <a:r>
              <a:rPr lang="en-US" kern="100" dirty="0">
                <a:solidFill>
                  <a:schemeClr val="bg1"/>
                </a:solidFill>
                <a:effectLst/>
                <a:ea typeface="Aptos" panose="020B000402020202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Biologisen monimuotoisuuden suojelu</a:t>
            </a:r>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69" name="Rectángulo 603">
            <a:extLst>
              <a:ext uri="{FF2B5EF4-FFF2-40B4-BE49-F238E27FC236}">
                <a16:creationId xmlns:a16="http://schemas.microsoft.com/office/drawing/2014/main" id="{BEDF4894-4B96-3376-7567-6DCED5C42FB7}"/>
              </a:ext>
            </a:extLst>
          </p:cNvPr>
          <p:cNvSpPr/>
          <p:nvPr/>
        </p:nvSpPr>
        <p:spPr>
          <a:xfrm>
            <a:off x="3624580" y="3624680"/>
            <a:ext cx="2143922" cy="1200329"/>
          </a:xfrm>
          <a:prstGeom prst="rect">
            <a:avLst/>
          </a:prstGeom>
        </p:spPr>
        <p:txBody>
          <a:bodyPr wrap="square">
            <a:spAutoFit/>
          </a:bodyPr>
          <a:lstStyle/>
          <a:p>
            <a:r>
              <a:rPr lang="en-US" dirty="0">
                <a:solidFill>
                  <a:srgbClr val="09465E"/>
                </a:solidFill>
                <a:cs typeface="Calibri" panose="020F0502020204030204" pitchFamily="34" charset="0"/>
              </a:rPr>
              <a:t>kuten </a:t>
            </a:r>
          </a:p>
          <a:p>
            <a:pPr marL="284400" indent="-285750">
              <a:buFont typeface="Arial" panose="020B0604020202020204" pitchFamily="34" charset="0"/>
              <a:buChar char="•"/>
            </a:pPr>
            <a:r>
              <a:rPr lang="en-US" dirty="0">
                <a:solidFill>
                  <a:srgbClr val="09465E"/>
                </a:solidFill>
                <a:cs typeface="Calibri" panose="020F0502020204030204" pitchFamily="34" charset="0"/>
              </a:rPr>
              <a:t>Hallinto- ja </a:t>
            </a:r>
            <a:r>
              <a:rPr lang="en-US" dirty="0" err="1">
                <a:solidFill>
                  <a:srgbClr val="09465E"/>
                </a:solidFill>
                <a:cs typeface="Calibri" panose="020F0502020204030204" pitchFamily="34" charset="0"/>
              </a:rPr>
              <a:t>ohjausjärjestelmä</a:t>
            </a:r>
            <a:endParaRPr lang="en-US" dirty="0">
              <a:solidFill>
                <a:srgbClr val="09465E"/>
              </a:solidFill>
              <a:cs typeface="Calibri" panose="020F0502020204030204" pitchFamily="34" charset="0"/>
            </a:endParaRPr>
          </a:p>
          <a:p>
            <a:pPr indent="-285750">
              <a:buFont typeface="Arial" panose="020B0604020202020204" pitchFamily="34" charset="0"/>
              <a:buChar char="•"/>
            </a:pPr>
            <a:r>
              <a:rPr lang="en-US" dirty="0">
                <a:solidFill>
                  <a:srgbClr val="09465E"/>
                </a:solidFill>
                <a:cs typeface="Calibri" panose="020F0502020204030204" pitchFamily="34" charset="0"/>
              </a:rPr>
              <a:t>Avoimuus</a:t>
            </a:r>
          </a:p>
        </p:txBody>
      </p:sp>
      <p:sp>
        <p:nvSpPr>
          <p:cNvPr id="70" name="Rectángulo 604">
            <a:extLst>
              <a:ext uri="{FF2B5EF4-FFF2-40B4-BE49-F238E27FC236}">
                <a16:creationId xmlns:a16="http://schemas.microsoft.com/office/drawing/2014/main" id="{E190B6FF-9AAE-34DE-8171-E49C9291BAC2}"/>
              </a:ext>
            </a:extLst>
          </p:cNvPr>
          <p:cNvSpPr/>
          <p:nvPr/>
        </p:nvSpPr>
        <p:spPr>
          <a:xfrm>
            <a:off x="6272219" y="2634254"/>
            <a:ext cx="2396730" cy="1200329"/>
          </a:xfrm>
          <a:prstGeom prst="rect">
            <a:avLst/>
          </a:prstGeom>
        </p:spPr>
        <p:txBody>
          <a:bodyPr wrap="square">
            <a:spAutoFit/>
          </a:bodyPr>
          <a:lstStyle/>
          <a:p>
            <a:r>
              <a:rPr lang="en-US" dirty="0">
                <a:solidFill>
                  <a:srgbClr val="09465E"/>
                </a:solidFill>
                <a:latin typeface="Calibri" panose="020F0502020204030204" pitchFamily="34" charset="0"/>
                <a:cs typeface="Calibri" panose="020F0502020204030204" pitchFamily="34" charset="0"/>
              </a:rPr>
              <a:t>kuten </a:t>
            </a:r>
          </a:p>
          <a:p>
            <a:pPr marL="284400" indent="-285750">
              <a:buFont typeface="Arial" panose="020B0604020202020204" pitchFamily="34" charset="0"/>
              <a:buChar char="•"/>
            </a:pPr>
            <a:r>
              <a:rPr lang="en-US" dirty="0">
                <a:solidFill>
                  <a:srgbClr val="09465E"/>
                </a:solidFill>
                <a:latin typeface="Calibri" panose="020F0502020204030204" pitchFamily="34" charset="0"/>
                <a:cs typeface="Calibri" panose="020F0502020204030204" pitchFamily="34" charset="0"/>
              </a:rPr>
              <a:t>Pitkän aikavälin kannattavuus, </a:t>
            </a:r>
          </a:p>
          <a:p>
            <a:pPr indent="-285750">
              <a:buFont typeface="Arial" panose="020B0604020202020204" pitchFamily="34" charset="0"/>
              <a:buChar char="•"/>
            </a:pPr>
            <a:r>
              <a:rPr lang="en-US" dirty="0">
                <a:solidFill>
                  <a:srgbClr val="09465E"/>
                </a:solidFill>
                <a:latin typeface="Calibri" panose="020F0502020204030204" pitchFamily="34" charset="0"/>
                <a:cs typeface="Calibri" panose="020F0502020204030204" pitchFamily="34" charset="0"/>
              </a:rPr>
              <a:t>Vihreät innovaatiot</a:t>
            </a:r>
          </a:p>
        </p:txBody>
      </p:sp>
      <p:sp>
        <p:nvSpPr>
          <p:cNvPr id="71" name="Rectángulo 605">
            <a:extLst>
              <a:ext uri="{FF2B5EF4-FFF2-40B4-BE49-F238E27FC236}">
                <a16:creationId xmlns:a16="http://schemas.microsoft.com/office/drawing/2014/main" id="{E770FD52-C930-CAD4-CE2D-4E82DBC97233}"/>
              </a:ext>
            </a:extLst>
          </p:cNvPr>
          <p:cNvSpPr/>
          <p:nvPr/>
        </p:nvSpPr>
        <p:spPr>
          <a:xfrm>
            <a:off x="9015465" y="3497297"/>
            <a:ext cx="2215648" cy="1477328"/>
          </a:xfrm>
          <a:prstGeom prst="rect">
            <a:avLst/>
          </a:prstGeom>
        </p:spPr>
        <p:txBody>
          <a:bodyPr wrap="square">
            <a:spAutoFit/>
          </a:bodyPr>
          <a:lstStyle/>
          <a:p>
            <a:r>
              <a:rPr lang="en-US" dirty="0">
                <a:solidFill>
                  <a:srgbClr val="09465E"/>
                </a:solidFill>
                <a:latin typeface="Calibri" panose="020F0502020204030204" pitchFamily="34" charset="0"/>
                <a:cs typeface="Calibri" panose="020F0502020204030204" pitchFamily="34" charset="0"/>
              </a:rPr>
              <a:t>kuten </a:t>
            </a:r>
          </a:p>
          <a:p>
            <a:pPr marL="284400" indent="-285750">
              <a:buFont typeface="Arial" panose="020B0604020202020204" pitchFamily="34" charset="0"/>
              <a:buChar char="•"/>
            </a:pPr>
            <a:r>
              <a:rPr lang="en-US" dirty="0">
                <a:solidFill>
                  <a:srgbClr val="09465E"/>
                </a:solidFill>
                <a:latin typeface="Calibri" panose="020F0502020204030204" pitchFamily="34" charset="0"/>
                <a:cs typeface="Calibri" panose="020F0502020204030204" pitchFamily="34" charset="0"/>
              </a:rPr>
              <a:t>Eettinen kuluttajuus, </a:t>
            </a:r>
          </a:p>
          <a:p>
            <a:pPr marL="284400" indent="-285750">
              <a:buFont typeface="Arial" panose="020B0604020202020204" pitchFamily="34" charset="0"/>
              <a:buChar char="•"/>
            </a:pPr>
            <a:r>
              <a:rPr lang="en-US" dirty="0">
                <a:solidFill>
                  <a:srgbClr val="09465E"/>
                </a:solidFill>
                <a:latin typeface="Calibri" panose="020F0502020204030204" pitchFamily="34" charset="0"/>
                <a:cs typeface="Calibri" panose="020F0502020204030204" pitchFamily="34" charset="0"/>
              </a:rPr>
              <a:t>Kestävä markkinointi</a:t>
            </a:r>
            <a:endParaRPr lang="en-US" dirty="0">
              <a:solidFill>
                <a:schemeClr val="bg1"/>
              </a:solidFill>
              <a:latin typeface="Calibri" panose="020F0502020204030204" pitchFamily="34" charset="0"/>
              <a:ea typeface="Lato" charset="0"/>
              <a:cs typeface="Calibri" panose="020F0502020204030204" pitchFamily="34" charset="0"/>
            </a:endParaRPr>
          </a:p>
        </p:txBody>
      </p:sp>
      <p:sp>
        <p:nvSpPr>
          <p:cNvPr id="2" name="Tekstiruutu 1">
            <a:extLst>
              <a:ext uri="{FF2B5EF4-FFF2-40B4-BE49-F238E27FC236}">
                <a16:creationId xmlns:a16="http://schemas.microsoft.com/office/drawing/2014/main" id="{A922F47E-7502-56E5-453E-C6D744764A70}"/>
              </a:ext>
            </a:extLst>
          </p:cNvPr>
          <p:cNvSpPr txBox="1"/>
          <p:nvPr/>
        </p:nvSpPr>
        <p:spPr>
          <a:xfrm>
            <a:off x="531629" y="6050001"/>
            <a:ext cx="10709560" cy="461665"/>
          </a:xfrm>
          <a:prstGeom prst="rect">
            <a:avLst/>
          </a:prstGeom>
          <a:noFill/>
        </p:spPr>
        <p:txBody>
          <a:bodyPr wrap="square">
            <a:spAutoFit/>
          </a:bodyPr>
          <a:lstStyle/>
          <a:p>
            <a:r>
              <a:rPr lang="en-US" sz="2400" b="1" kern="0" dirty="0">
                <a:solidFill>
                  <a:srgbClr val="09465E"/>
                </a:solidFill>
                <a:highlight>
                  <a:srgbClr val="F1983D"/>
                </a:highlight>
                <a:cs typeface="Times New Roman" panose="02020603050405020304" pitchFamily="18" charset="0"/>
              </a:rPr>
              <a:t>HARJOITUS: </a:t>
            </a:r>
            <a:r>
              <a:rPr lang="en-US" sz="1600" b="1" dirty="0">
                <a:solidFill>
                  <a:srgbClr val="09465E"/>
                </a:solidFill>
                <a:latin typeface="Calibri" panose="020F0502020204030204" pitchFamily="34" charset="0"/>
                <a:cs typeface="Calibri" panose="020F0502020204030204" pitchFamily="34" charset="0"/>
              </a:rPr>
              <a:t>Etsi ja tutki muiden sinisellä merkittyjen kiertotalouden keskeisten termien linkittämättömät määritelmät.</a:t>
            </a:r>
          </a:p>
        </p:txBody>
      </p:sp>
      <p:grpSp>
        <p:nvGrpSpPr>
          <p:cNvPr id="3" name="Graphic 4">
            <a:extLst>
              <a:ext uri="{FF2B5EF4-FFF2-40B4-BE49-F238E27FC236}">
                <a16:creationId xmlns:a16="http://schemas.microsoft.com/office/drawing/2014/main" id="{C125A2C7-C0A7-6AC6-C499-945D86303204}"/>
              </a:ext>
            </a:extLst>
          </p:cNvPr>
          <p:cNvGrpSpPr/>
          <p:nvPr/>
        </p:nvGrpSpPr>
        <p:grpSpPr>
          <a:xfrm rot="19582332">
            <a:off x="5538392" y="3092810"/>
            <a:ext cx="403667" cy="780438"/>
            <a:chOff x="9129274" y="2719113"/>
            <a:chExt cx="717139" cy="1386497"/>
          </a:xfrm>
          <a:solidFill>
            <a:srgbClr val="09465E"/>
          </a:solidFill>
        </p:grpSpPr>
        <p:grpSp>
          <p:nvGrpSpPr>
            <p:cNvPr id="14" name="Graphic 4">
              <a:extLst>
                <a:ext uri="{FF2B5EF4-FFF2-40B4-BE49-F238E27FC236}">
                  <a16:creationId xmlns:a16="http://schemas.microsoft.com/office/drawing/2014/main" id="{3933C6A3-1DE9-B60E-9E23-7D40A194DEAD}"/>
                </a:ext>
              </a:extLst>
            </p:cNvPr>
            <p:cNvGrpSpPr/>
            <p:nvPr/>
          </p:nvGrpSpPr>
          <p:grpSpPr>
            <a:xfrm>
              <a:off x="9159507" y="2719113"/>
              <a:ext cx="446280" cy="440141"/>
              <a:chOff x="9159507" y="2719113"/>
              <a:chExt cx="446280" cy="440141"/>
            </a:xfrm>
            <a:grpFill/>
          </p:grpSpPr>
          <p:sp>
            <p:nvSpPr>
              <p:cNvPr id="80" name="Freeform 57">
                <a:extLst>
                  <a:ext uri="{FF2B5EF4-FFF2-40B4-BE49-F238E27FC236}">
                    <a16:creationId xmlns:a16="http://schemas.microsoft.com/office/drawing/2014/main" id="{8BCBDBB3-C8F1-5DED-4B30-213098CBB9F0}"/>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81" name="Freeform 58">
                <a:extLst>
                  <a:ext uri="{FF2B5EF4-FFF2-40B4-BE49-F238E27FC236}">
                    <a16:creationId xmlns:a16="http://schemas.microsoft.com/office/drawing/2014/main" id="{9A3D0B61-C7CE-7D5C-C48B-C558DC649DA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72" name="Graphic 4">
              <a:extLst>
                <a:ext uri="{FF2B5EF4-FFF2-40B4-BE49-F238E27FC236}">
                  <a16:creationId xmlns:a16="http://schemas.microsoft.com/office/drawing/2014/main" id="{0A428571-AF17-00BC-2ECF-3A21E0DFA062}"/>
                </a:ext>
              </a:extLst>
            </p:cNvPr>
            <p:cNvGrpSpPr/>
            <p:nvPr/>
          </p:nvGrpSpPr>
          <p:grpSpPr>
            <a:xfrm>
              <a:off x="9129274" y="2893887"/>
              <a:ext cx="717139" cy="1211724"/>
              <a:chOff x="9129274" y="2893887"/>
              <a:chExt cx="717139" cy="1211724"/>
            </a:xfrm>
            <a:grpFill/>
          </p:grpSpPr>
          <p:sp>
            <p:nvSpPr>
              <p:cNvPr id="73" name="Freeform 50">
                <a:extLst>
                  <a:ext uri="{FF2B5EF4-FFF2-40B4-BE49-F238E27FC236}">
                    <a16:creationId xmlns:a16="http://schemas.microsoft.com/office/drawing/2014/main" id="{E1A2AA4D-3484-7EE0-F0E5-B09E4EF4CDBE}"/>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74" name="Freeform 51">
                <a:extLst>
                  <a:ext uri="{FF2B5EF4-FFF2-40B4-BE49-F238E27FC236}">
                    <a16:creationId xmlns:a16="http://schemas.microsoft.com/office/drawing/2014/main" id="{D4FB5577-9BC9-036B-95C6-FFCA7FC54E2E}"/>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75" name="Freeform 52">
                <a:extLst>
                  <a:ext uri="{FF2B5EF4-FFF2-40B4-BE49-F238E27FC236}">
                    <a16:creationId xmlns:a16="http://schemas.microsoft.com/office/drawing/2014/main" id="{C76A0BDF-086F-C0F9-9E04-C85123B2588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76" name="Freeform 53">
                <a:extLst>
                  <a:ext uri="{FF2B5EF4-FFF2-40B4-BE49-F238E27FC236}">
                    <a16:creationId xmlns:a16="http://schemas.microsoft.com/office/drawing/2014/main" id="{C27428BE-34F8-1443-8EE9-002638CD2265}"/>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77" name="Freeform 54">
                <a:extLst>
                  <a:ext uri="{FF2B5EF4-FFF2-40B4-BE49-F238E27FC236}">
                    <a16:creationId xmlns:a16="http://schemas.microsoft.com/office/drawing/2014/main" id="{6FF128D4-E217-AAA9-3D66-73C3108009CF}"/>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78" name="Freeform 55">
                <a:extLst>
                  <a:ext uri="{FF2B5EF4-FFF2-40B4-BE49-F238E27FC236}">
                    <a16:creationId xmlns:a16="http://schemas.microsoft.com/office/drawing/2014/main" id="{32F31D2D-1AE1-89D7-A702-28669D16A9A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79" name="Freeform 56">
                <a:extLst>
                  <a:ext uri="{FF2B5EF4-FFF2-40B4-BE49-F238E27FC236}">
                    <a16:creationId xmlns:a16="http://schemas.microsoft.com/office/drawing/2014/main" id="{27499C79-5052-BCDE-5EA5-CCFE036AF63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82" name="Graphic 4">
            <a:extLst>
              <a:ext uri="{FF2B5EF4-FFF2-40B4-BE49-F238E27FC236}">
                <a16:creationId xmlns:a16="http://schemas.microsoft.com/office/drawing/2014/main" id="{0DE6B77C-4EB9-0C74-40BC-CEF6CD3F468B}"/>
              </a:ext>
            </a:extLst>
          </p:cNvPr>
          <p:cNvGrpSpPr/>
          <p:nvPr/>
        </p:nvGrpSpPr>
        <p:grpSpPr>
          <a:xfrm rot="19582332">
            <a:off x="10768428" y="3280367"/>
            <a:ext cx="403667" cy="780438"/>
            <a:chOff x="9129274" y="2719113"/>
            <a:chExt cx="717139" cy="1386497"/>
          </a:xfrm>
          <a:solidFill>
            <a:srgbClr val="09465E"/>
          </a:solidFill>
        </p:grpSpPr>
        <p:grpSp>
          <p:nvGrpSpPr>
            <p:cNvPr id="83" name="Graphic 4">
              <a:extLst>
                <a:ext uri="{FF2B5EF4-FFF2-40B4-BE49-F238E27FC236}">
                  <a16:creationId xmlns:a16="http://schemas.microsoft.com/office/drawing/2014/main" id="{BD400CD9-44E5-414D-09A2-E6A5241F687B}"/>
                </a:ext>
              </a:extLst>
            </p:cNvPr>
            <p:cNvGrpSpPr/>
            <p:nvPr/>
          </p:nvGrpSpPr>
          <p:grpSpPr>
            <a:xfrm>
              <a:off x="9159507" y="2719113"/>
              <a:ext cx="446280" cy="440141"/>
              <a:chOff x="9159507" y="2719113"/>
              <a:chExt cx="446280" cy="440141"/>
            </a:xfrm>
            <a:grpFill/>
          </p:grpSpPr>
          <p:sp>
            <p:nvSpPr>
              <p:cNvPr id="92" name="Freeform 57">
                <a:extLst>
                  <a:ext uri="{FF2B5EF4-FFF2-40B4-BE49-F238E27FC236}">
                    <a16:creationId xmlns:a16="http://schemas.microsoft.com/office/drawing/2014/main" id="{629B43D4-2BBE-ECA4-3C7D-BFEDF5F0E0BC}"/>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93" name="Freeform 58">
                <a:extLst>
                  <a:ext uri="{FF2B5EF4-FFF2-40B4-BE49-F238E27FC236}">
                    <a16:creationId xmlns:a16="http://schemas.microsoft.com/office/drawing/2014/main" id="{5D362B72-2230-4F56-1D50-680723D297C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84" name="Graphic 4">
              <a:extLst>
                <a:ext uri="{FF2B5EF4-FFF2-40B4-BE49-F238E27FC236}">
                  <a16:creationId xmlns:a16="http://schemas.microsoft.com/office/drawing/2014/main" id="{2F7B3CD6-231B-1FF0-145F-278385F2BD78}"/>
                </a:ext>
              </a:extLst>
            </p:cNvPr>
            <p:cNvGrpSpPr/>
            <p:nvPr/>
          </p:nvGrpSpPr>
          <p:grpSpPr>
            <a:xfrm>
              <a:off x="9129274" y="2893887"/>
              <a:ext cx="717139" cy="1211724"/>
              <a:chOff x="9129274" y="2893887"/>
              <a:chExt cx="717139" cy="1211724"/>
            </a:xfrm>
            <a:grpFill/>
          </p:grpSpPr>
          <p:sp>
            <p:nvSpPr>
              <p:cNvPr id="85" name="Freeform 50">
                <a:extLst>
                  <a:ext uri="{FF2B5EF4-FFF2-40B4-BE49-F238E27FC236}">
                    <a16:creationId xmlns:a16="http://schemas.microsoft.com/office/drawing/2014/main" id="{6816263C-7D19-1B7A-DE23-0B9C88B19EA4}"/>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dirty="0"/>
              </a:p>
            </p:txBody>
          </p:sp>
          <p:sp>
            <p:nvSpPr>
              <p:cNvPr id="86" name="Freeform 51">
                <a:extLst>
                  <a:ext uri="{FF2B5EF4-FFF2-40B4-BE49-F238E27FC236}">
                    <a16:creationId xmlns:a16="http://schemas.microsoft.com/office/drawing/2014/main" id="{A7DDE42C-8BF1-49D4-DC81-9C07ACDC40DF}"/>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87" name="Freeform 52">
                <a:extLst>
                  <a:ext uri="{FF2B5EF4-FFF2-40B4-BE49-F238E27FC236}">
                    <a16:creationId xmlns:a16="http://schemas.microsoft.com/office/drawing/2014/main" id="{B17FC872-8DFF-DC24-23F2-31819D1F83CC}"/>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88" name="Freeform 53">
                <a:extLst>
                  <a:ext uri="{FF2B5EF4-FFF2-40B4-BE49-F238E27FC236}">
                    <a16:creationId xmlns:a16="http://schemas.microsoft.com/office/drawing/2014/main" id="{650C07A4-2CFF-8551-F08C-0EC48F04B32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89" name="Freeform 54">
                <a:extLst>
                  <a:ext uri="{FF2B5EF4-FFF2-40B4-BE49-F238E27FC236}">
                    <a16:creationId xmlns:a16="http://schemas.microsoft.com/office/drawing/2014/main" id="{93878B6D-F2EC-372A-AAF5-B321EC2A8AA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90" name="Freeform 55">
                <a:extLst>
                  <a:ext uri="{FF2B5EF4-FFF2-40B4-BE49-F238E27FC236}">
                    <a16:creationId xmlns:a16="http://schemas.microsoft.com/office/drawing/2014/main" id="{431CF7D0-DF58-2C39-0EF0-A6A201E58B4E}"/>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91" name="Freeform 56">
                <a:extLst>
                  <a:ext uri="{FF2B5EF4-FFF2-40B4-BE49-F238E27FC236}">
                    <a16:creationId xmlns:a16="http://schemas.microsoft.com/office/drawing/2014/main" id="{F9190DE7-AA3E-660E-7D1B-FAACECE0EAB0}"/>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94" name="Graphic 4">
            <a:extLst>
              <a:ext uri="{FF2B5EF4-FFF2-40B4-BE49-F238E27FC236}">
                <a16:creationId xmlns:a16="http://schemas.microsoft.com/office/drawing/2014/main" id="{2CF757EB-1D30-4834-9E0A-6BFE1F025326}"/>
              </a:ext>
            </a:extLst>
          </p:cNvPr>
          <p:cNvGrpSpPr/>
          <p:nvPr/>
        </p:nvGrpSpPr>
        <p:grpSpPr>
          <a:xfrm rot="2879611">
            <a:off x="644835" y="5034808"/>
            <a:ext cx="403667" cy="780438"/>
            <a:chOff x="9129274" y="2719113"/>
            <a:chExt cx="717139" cy="1386497"/>
          </a:xfrm>
          <a:solidFill>
            <a:srgbClr val="09465E"/>
          </a:solidFill>
        </p:grpSpPr>
        <p:grpSp>
          <p:nvGrpSpPr>
            <p:cNvPr id="95" name="Graphic 4">
              <a:extLst>
                <a:ext uri="{FF2B5EF4-FFF2-40B4-BE49-F238E27FC236}">
                  <a16:creationId xmlns:a16="http://schemas.microsoft.com/office/drawing/2014/main" id="{9A34B975-9EC8-BFFE-4C0C-1B7214C53FE6}"/>
                </a:ext>
              </a:extLst>
            </p:cNvPr>
            <p:cNvGrpSpPr/>
            <p:nvPr/>
          </p:nvGrpSpPr>
          <p:grpSpPr>
            <a:xfrm>
              <a:off x="9159507" y="2719113"/>
              <a:ext cx="446280" cy="440141"/>
              <a:chOff x="9159507" y="2719113"/>
              <a:chExt cx="446280" cy="440141"/>
            </a:xfrm>
            <a:grpFill/>
          </p:grpSpPr>
          <p:sp>
            <p:nvSpPr>
              <p:cNvPr id="104" name="Freeform 57">
                <a:extLst>
                  <a:ext uri="{FF2B5EF4-FFF2-40B4-BE49-F238E27FC236}">
                    <a16:creationId xmlns:a16="http://schemas.microsoft.com/office/drawing/2014/main" id="{32B81D18-16F0-7788-EF4E-898484228E6E}"/>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05" name="Freeform 58">
                <a:extLst>
                  <a:ext uri="{FF2B5EF4-FFF2-40B4-BE49-F238E27FC236}">
                    <a16:creationId xmlns:a16="http://schemas.microsoft.com/office/drawing/2014/main" id="{529F3011-FF5A-ED6A-CB27-154EFFB7938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6" name="Graphic 4">
              <a:extLst>
                <a:ext uri="{FF2B5EF4-FFF2-40B4-BE49-F238E27FC236}">
                  <a16:creationId xmlns:a16="http://schemas.microsoft.com/office/drawing/2014/main" id="{4EEED55A-8E5B-A813-38E0-8DB8434C5D9B}"/>
                </a:ext>
              </a:extLst>
            </p:cNvPr>
            <p:cNvGrpSpPr/>
            <p:nvPr/>
          </p:nvGrpSpPr>
          <p:grpSpPr>
            <a:xfrm>
              <a:off x="9129274" y="2893887"/>
              <a:ext cx="717139" cy="1211724"/>
              <a:chOff x="9129274" y="2893887"/>
              <a:chExt cx="717139" cy="1211724"/>
            </a:xfrm>
            <a:grpFill/>
          </p:grpSpPr>
          <p:sp>
            <p:nvSpPr>
              <p:cNvPr id="97" name="Freeform 50">
                <a:extLst>
                  <a:ext uri="{FF2B5EF4-FFF2-40B4-BE49-F238E27FC236}">
                    <a16:creationId xmlns:a16="http://schemas.microsoft.com/office/drawing/2014/main" id="{111EBE07-BA6D-2A7F-6016-566B02A4E1AA}"/>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98" name="Freeform 51">
                <a:extLst>
                  <a:ext uri="{FF2B5EF4-FFF2-40B4-BE49-F238E27FC236}">
                    <a16:creationId xmlns:a16="http://schemas.microsoft.com/office/drawing/2014/main" id="{245C1BB3-0CFA-A2E9-E995-79FE44D8034D}"/>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99" name="Freeform 52">
                <a:extLst>
                  <a:ext uri="{FF2B5EF4-FFF2-40B4-BE49-F238E27FC236}">
                    <a16:creationId xmlns:a16="http://schemas.microsoft.com/office/drawing/2014/main" id="{2710CC40-6918-A5F3-227D-5A59CB6D370F}"/>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00" name="Freeform 53">
                <a:extLst>
                  <a:ext uri="{FF2B5EF4-FFF2-40B4-BE49-F238E27FC236}">
                    <a16:creationId xmlns:a16="http://schemas.microsoft.com/office/drawing/2014/main" id="{C6C52220-BF1E-8A19-957C-BC3EFB622E66}"/>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01" name="Freeform 54">
                <a:extLst>
                  <a:ext uri="{FF2B5EF4-FFF2-40B4-BE49-F238E27FC236}">
                    <a16:creationId xmlns:a16="http://schemas.microsoft.com/office/drawing/2014/main" id="{3C014C3D-E86E-9DC0-F6B6-3CA4F3399A9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02" name="Freeform 55">
                <a:extLst>
                  <a:ext uri="{FF2B5EF4-FFF2-40B4-BE49-F238E27FC236}">
                    <a16:creationId xmlns:a16="http://schemas.microsoft.com/office/drawing/2014/main" id="{3D03C428-3DDD-7153-E7ED-79B69A5ED826}"/>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03" name="Freeform 56">
                <a:extLst>
                  <a:ext uri="{FF2B5EF4-FFF2-40B4-BE49-F238E27FC236}">
                    <a16:creationId xmlns:a16="http://schemas.microsoft.com/office/drawing/2014/main" id="{B5D9ECD1-7288-1BC4-26DF-A23C8844EA2D}"/>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106" name="Graphic 4">
            <a:extLst>
              <a:ext uri="{FF2B5EF4-FFF2-40B4-BE49-F238E27FC236}">
                <a16:creationId xmlns:a16="http://schemas.microsoft.com/office/drawing/2014/main" id="{B8B76851-207F-C933-3AA0-77F583E5BE9C}"/>
              </a:ext>
            </a:extLst>
          </p:cNvPr>
          <p:cNvGrpSpPr/>
          <p:nvPr/>
        </p:nvGrpSpPr>
        <p:grpSpPr>
          <a:xfrm rot="7573208">
            <a:off x="5628931" y="1595137"/>
            <a:ext cx="403667" cy="780438"/>
            <a:chOff x="9129274" y="2719113"/>
            <a:chExt cx="717139" cy="1386497"/>
          </a:xfrm>
          <a:solidFill>
            <a:srgbClr val="09465E"/>
          </a:solidFill>
        </p:grpSpPr>
        <p:grpSp>
          <p:nvGrpSpPr>
            <p:cNvPr id="107" name="Graphic 4">
              <a:extLst>
                <a:ext uri="{FF2B5EF4-FFF2-40B4-BE49-F238E27FC236}">
                  <a16:creationId xmlns:a16="http://schemas.microsoft.com/office/drawing/2014/main" id="{E5999A6F-D72C-7B97-1537-CDE31F76AB46}"/>
                </a:ext>
              </a:extLst>
            </p:cNvPr>
            <p:cNvGrpSpPr/>
            <p:nvPr/>
          </p:nvGrpSpPr>
          <p:grpSpPr>
            <a:xfrm>
              <a:off x="9159507" y="2719113"/>
              <a:ext cx="446280" cy="440141"/>
              <a:chOff x="9159507" y="2719113"/>
              <a:chExt cx="446280" cy="440141"/>
            </a:xfrm>
            <a:grpFill/>
          </p:grpSpPr>
          <p:sp>
            <p:nvSpPr>
              <p:cNvPr id="116" name="Freeform 57">
                <a:extLst>
                  <a:ext uri="{FF2B5EF4-FFF2-40B4-BE49-F238E27FC236}">
                    <a16:creationId xmlns:a16="http://schemas.microsoft.com/office/drawing/2014/main" id="{28EB1762-BAA4-64F2-95AE-BC15B58F19A6}"/>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117" name="Freeform 58">
                <a:extLst>
                  <a:ext uri="{FF2B5EF4-FFF2-40B4-BE49-F238E27FC236}">
                    <a16:creationId xmlns:a16="http://schemas.microsoft.com/office/drawing/2014/main" id="{B7865316-CCCA-4E85-489E-1A652212AD19}"/>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108" name="Graphic 4">
              <a:extLst>
                <a:ext uri="{FF2B5EF4-FFF2-40B4-BE49-F238E27FC236}">
                  <a16:creationId xmlns:a16="http://schemas.microsoft.com/office/drawing/2014/main" id="{69622476-57B8-E1F4-75D7-2BB96505B858}"/>
                </a:ext>
              </a:extLst>
            </p:cNvPr>
            <p:cNvGrpSpPr/>
            <p:nvPr/>
          </p:nvGrpSpPr>
          <p:grpSpPr>
            <a:xfrm>
              <a:off x="9129274" y="2893887"/>
              <a:ext cx="717139" cy="1211724"/>
              <a:chOff x="9129274" y="2893887"/>
              <a:chExt cx="717139" cy="1211724"/>
            </a:xfrm>
            <a:grpFill/>
          </p:grpSpPr>
          <p:sp>
            <p:nvSpPr>
              <p:cNvPr id="109" name="Freeform 50">
                <a:extLst>
                  <a:ext uri="{FF2B5EF4-FFF2-40B4-BE49-F238E27FC236}">
                    <a16:creationId xmlns:a16="http://schemas.microsoft.com/office/drawing/2014/main" id="{8BF1B437-E506-6886-6D2E-683593CEE8B0}"/>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110" name="Freeform 51">
                <a:extLst>
                  <a:ext uri="{FF2B5EF4-FFF2-40B4-BE49-F238E27FC236}">
                    <a16:creationId xmlns:a16="http://schemas.microsoft.com/office/drawing/2014/main" id="{0AFE9C72-9828-5180-0FB1-124ED4EFC42C}"/>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111" name="Freeform 52">
                <a:extLst>
                  <a:ext uri="{FF2B5EF4-FFF2-40B4-BE49-F238E27FC236}">
                    <a16:creationId xmlns:a16="http://schemas.microsoft.com/office/drawing/2014/main" id="{E7CD50F9-1C50-4C49-EFC3-0C186E0315C3}"/>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112" name="Freeform 53">
                <a:extLst>
                  <a:ext uri="{FF2B5EF4-FFF2-40B4-BE49-F238E27FC236}">
                    <a16:creationId xmlns:a16="http://schemas.microsoft.com/office/drawing/2014/main" id="{6B9A13C7-4B6F-B064-D704-1C0C28184BD1}"/>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113" name="Freeform 54">
                <a:extLst>
                  <a:ext uri="{FF2B5EF4-FFF2-40B4-BE49-F238E27FC236}">
                    <a16:creationId xmlns:a16="http://schemas.microsoft.com/office/drawing/2014/main" id="{E19BF0FC-75F7-DF96-B4D8-08135B76C5A0}"/>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114" name="Freeform 55">
                <a:extLst>
                  <a:ext uri="{FF2B5EF4-FFF2-40B4-BE49-F238E27FC236}">
                    <a16:creationId xmlns:a16="http://schemas.microsoft.com/office/drawing/2014/main" id="{46F36EAD-8485-8BE2-38FB-2C371131D9A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115" name="Freeform 56">
                <a:extLst>
                  <a:ext uri="{FF2B5EF4-FFF2-40B4-BE49-F238E27FC236}">
                    <a16:creationId xmlns:a16="http://schemas.microsoft.com/office/drawing/2014/main" id="{F229C595-034C-0881-0196-BE45D032CC77}"/>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068538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0E60-2CB4-1221-378E-538B3170044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5EC2D17-4C78-7335-8B9E-6FEECB30C27D}"/>
              </a:ext>
            </a:extLst>
          </p:cNvPr>
          <p:cNvSpPr>
            <a:spLocks noGrp="1"/>
          </p:cNvSpPr>
          <p:nvPr>
            <p:ph type="body" sz="quarter" idx="19"/>
          </p:nvPr>
        </p:nvSpPr>
        <p:spPr>
          <a:xfrm>
            <a:off x="860226" y="1404990"/>
            <a:ext cx="4511149" cy="3601328"/>
          </a:xfrm>
          <a:prstGeom prst="rect">
            <a:avLst/>
          </a:prstGeom>
        </p:spPr>
        <p:txBody>
          <a:bodyPr/>
          <a:lstStyle/>
          <a:p>
            <a:pPr marL="0" lvl="0" indent="0">
              <a:lnSpc>
                <a:spcPct val="100000"/>
              </a:lnSpc>
              <a:tabLst>
                <a:tab pos="457200" algn="l"/>
              </a:tabLst>
            </a:pPr>
            <a:endParaRPr lang="fi-FI" sz="1600" kern="100" dirty="0">
              <a:effectLst/>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600" kern="100" dirty="0">
              <a:effectLst/>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ffectLst/>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a:p>
            <a:pPr marL="0" lvl="0" indent="0">
              <a:lnSpc>
                <a:spcPct val="100000"/>
              </a:lnSpc>
              <a:tabLst>
                <a:tab pos="457200" algn="l"/>
              </a:tabLst>
            </a:pPr>
            <a:endParaRPr lang="fi-FI" sz="1800" kern="100" dirty="0">
              <a:ea typeface="Aptos" panose="020B0004020202020204" pitchFamily="34" charset="0"/>
              <a:cs typeface="Times New Roman" panose="02020603050405020304" pitchFamily="18" charset="0"/>
            </a:endParaRPr>
          </a:p>
        </p:txBody>
      </p:sp>
      <p:sp>
        <p:nvSpPr>
          <p:cNvPr id="5" name="Text Placeholder 4">
            <a:extLst>
              <a:ext uri="{FF2B5EF4-FFF2-40B4-BE49-F238E27FC236}">
                <a16:creationId xmlns:a16="http://schemas.microsoft.com/office/drawing/2014/main" id="{B2BCA65D-CEB9-82C6-D4C3-1EA8FBCA52D4}"/>
              </a:ext>
            </a:extLst>
          </p:cNvPr>
          <p:cNvSpPr>
            <a:spLocks noGrp="1"/>
          </p:cNvSpPr>
          <p:nvPr>
            <p:ph type="body" sz="quarter" idx="16"/>
          </p:nvPr>
        </p:nvSpPr>
        <p:spPr>
          <a:xfrm>
            <a:off x="701083" y="601335"/>
            <a:ext cx="10052954" cy="803654"/>
          </a:xfrm>
        </p:spPr>
        <p:txBody>
          <a:bodyPr/>
          <a:lstStyle/>
          <a:p>
            <a:r>
              <a:rPr lang="en-US" dirty="0"/>
              <a:t>KESTÄVÄN LIIKETOIMINNAN KESKEISET EHDOT</a:t>
            </a:r>
          </a:p>
          <a:p>
            <a:endParaRPr lang="en-IE" dirty="0"/>
          </a:p>
        </p:txBody>
      </p:sp>
      <p:sp>
        <p:nvSpPr>
          <p:cNvPr id="2" name="Freeform 1">
            <a:extLst>
              <a:ext uri="{FF2B5EF4-FFF2-40B4-BE49-F238E27FC236}">
                <a16:creationId xmlns:a16="http://schemas.microsoft.com/office/drawing/2014/main" id="{34C1B254-57A7-DEAE-57F0-6A8F281B08DA}"/>
              </a:ext>
            </a:extLst>
          </p:cNvPr>
          <p:cNvSpPr>
            <a:spLocks noChangeArrowheads="1"/>
          </p:cNvSpPr>
          <p:nvPr/>
        </p:nvSpPr>
        <p:spPr bwMode="auto">
          <a:xfrm>
            <a:off x="1094137" y="2065517"/>
            <a:ext cx="4041389" cy="3385979"/>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F1983D"/>
          </a:solidFill>
          <a:ln>
            <a:noFill/>
          </a:ln>
          <a:effectLst/>
        </p:spPr>
        <p:txBody>
          <a:bodyPr wrap="none" anchor="ctr"/>
          <a:lstStyle/>
          <a:p>
            <a:pPr marL="0" indent="0">
              <a:lnSpc>
                <a:spcPct val="100000"/>
              </a:lnSpc>
              <a:tabLst>
                <a:tab pos="457200" algn="l"/>
              </a:tabLst>
            </a:pPr>
            <a:endParaRPr lang="en-US" sz="2000" kern="100" dirty="0">
              <a:effectLst/>
              <a:ea typeface="Aptos" panose="020B0004020202020204" pitchFamily="34" charset="0"/>
              <a:cs typeface="Times New Roman" panose="02020603050405020304" pitchFamily="18" charset="0"/>
            </a:endParaRPr>
          </a:p>
          <a:p>
            <a:pPr>
              <a:lnSpc>
                <a:spcPct val="100000"/>
              </a:lnSpc>
              <a:tabLst>
                <a:tab pos="457200" algn="l"/>
              </a:tabLst>
            </a:pPr>
            <a:r>
              <a:rPr lang="en-US" dirty="0">
                <a:solidFill>
                  <a:srgbClr val="09465E"/>
                </a:solidFill>
                <a:latin typeface="Calibri" panose="020F0502020204030204" pitchFamily="34" charset="0"/>
                <a:cs typeface="Calibri" panose="020F0502020204030204" pitchFamily="34" charset="0"/>
              </a:rPr>
              <a:t>kuten </a:t>
            </a:r>
          </a:p>
          <a:p>
            <a:pPr marL="285750" indent="-285750">
              <a:lnSpc>
                <a:spcPct val="100000"/>
              </a:lnSpc>
              <a:buFont typeface="Arial" panose="020B0604020202020204" pitchFamily="34" charset="0"/>
              <a:buChar char="•"/>
              <a:tabLst>
                <a:tab pos="457200" algn="l"/>
              </a:tabLst>
            </a:pPr>
            <a:r>
              <a:rPr lang="en-US" dirty="0">
                <a:solidFill>
                  <a:srgbClr val="09465E"/>
                </a:solidFill>
                <a:latin typeface="Calibri" panose="020F0502020204030204" pitchFamily="34" charset="0"/>
                <a:cs typeface="Calibri" panose="020F0502020204030204" pitchFamily="34" charset="0"/>
              </a:rPr>
              <a:t>Oikeudenmukaiset työkäytännöt</a:t>
            </a:r>
          </a:p>
          <a:p>
            <a:pPr marL="285750" indent="-285750">
              <a:lnSpc>
                <a:spcPct val="100000"/>
              </a:lnSpc>
              <a:buFont typeface="Arial" panose="020B0604020202020204" pitchFamily="34" charset="0"/>
              <a:buChar char="•"/>
              <a:tabLst>
                <a:tab pos="457200" algn="l"/>
              </a:tabLst>
            </a:pPr>
            <a:r>
              <a:rPr lang="en-US" dirty="0">
                <a:solidFill>
                  <a:srgbClr val="09465E"/>
                </a:solidFill>
                <a:latin typeface="Calibri" panose="020F0502020204030204" pitchFamily="34" charset="0"/>
                <a:cs typeface="Calibri" panose="020F0502020204030204" pitchFamily="34" charset="0"/>
              </a:rPr>
              <a:t>Yhteisön sitoutuminen</a:t>
            </a:r>
          </a:p>
          <a:p>
            <a:pPr marL="285750" indent="-285750">
              <a:lnSpc>
                <a:spcPct val="100000"/>
              </a:lnSpc>
              <a:buFont typeface="Arial" panose="020B0604020202020204" pitchFamily="34" charset="0"/>
              <a:buChar char="•"/>
              <a:tabLst>
                <a:tab pos="457200" algn="l"/>
              </a:tabLst>
            </a:pPr>
            <a:r>
              <a:rPr lang="en-US" dirty="0">
                <a:solidFill>
                  <a:srgbClr val="09465E"/>
                </a:solidFill>
                <a:latin typeface="Calibri" panose="020F0502020204030204" pitchFamily="34" charset="0"/>
                <a:cs typeface="Calibri" panose="020F0502020204030204" pitchFamily="34" charset="0"/>
              </a:rPr>
              <a:t>Monimuotoisuus ja osallisuus. </a:t>
            </a:r>
          </a:p>
        </p:txBody>
      </p:sp>
      <p:sp>
        <p:nvSpPr>
          <p:cNvPr id="4" name="Freeform 247">
            <a:extLst>
              <a:ext uri="{FF2B5EF4-FFF2-40B4-BE49-F238E27FC236}">
                <a16:creationId xmlns:a16="http://schemas.microsoft.com/office/drawing/2014/main" id="{24817CE1-0BFC-AE06-50EC-B59A0FAEC203}"/>
              </a:ext>
            </a:extLst>
          </p:cNvPr>
          <p:cNvSpPr>
            <a:spLocks noChangeArrowheads="1"/>
          </p:cNvSpPr>
          <p:nvPr/>
        </p:nvSpPr>
        <p:spPr bwMode="auto">
          <a:xfrm>
            <a:off x="6301750" y="1863700"/>
            <a:ext cx="4280286"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E25684"/>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endParaRPr kumimoji="0" lang="en-US" sz="2000" b="0" i="0" u="none" strike="noStrike" kern="100" cap="none" spc="0" normalizeH="0" baseline="0" noProof="0" dirty="0">
              <a:ln>
                <a:noFill/>
              </a:ln>
              <a:solidFill>
                <a:srgbClr val="09465E"/>
              </a:solidFill>
              <a:effectLst/>
              <a:uLnTx/>
              <a:uFillTx/>
              <a:ea typeface="Aptos" panose="020B0004020202020204" pitchFamily="34" charset="0"/>
              <a:cs typeface="Times New Roman" panose="02020603050405020304" pitchFamily="18" charset="0"/>
            </a:endParaRPr>
          </a:p>
          <a:p>
            <a:pPr marL="0" marR="0" lvl="0" indent="0" fontAlgn="auto">
              <a:lnSpc>
                <a:spcPct val="100000"/>
              </a:lnSpc>
              <a:spcBef>
                <a:spcPts val="0"/>
              </a:spcBef>
              <a:spcAft>
                <a:spcPts val="0"/>
              </a:spcAft>
              <a:buClrTx/>
              <a:buSzTx/>
              <a:buFont typeface="Arial" panose="020B0604020202020204" pitchFamily="34" charset="0"/>
              <a:buNone/>
              <a:tabLst>
                <a:tab pos="457200" algn="l"/>
              </a:tabLst>
              <a:defRPr/>
            </a:pPr>
            <a:r>
              <a:rPr lang="en-US" dirty="0">
                <a:solidFill>
                  <a:srgbClr val="09465E"/>
                </a:solidFill>
                <a:latin typeface="Calibri" panose="020F0502020204030204" pitchFamily="34" charset="0"/>
                <a:cs typeface="Calibri" panose="020F0502020204030204" pitchFamily="34" charset="0"/>
              </a:rPr>
              <a:t>kuten </a:t>
            </a:r>
          </a:p>
          <a:p>
            <a:pPr marL="285750" marR="0" lvl="0" indent="-285750" fontAlgn="auto">
              <a:lnSpc>
                <a:spcPct val="100000"/>
              </a:lnSpc>
              <a:spcBef>
                <a:spcPts val="0"/>
              </a:spcBef>
              <a:spcAft>
                <a:spcPts val="0"/>
              </a:spcAft>
              <a:buClrTx/>
              <a:buSzTx/>
              <a:buFont typeface="Arial" panose="020B0604020202020204" pitchFamily="34" charset="0"/>
              <a:buChar char="•"/>
              <a:tabLst>
                <a:tab pos="457200" algn="l"/>
              </a:tabLst>
              <a:defRPr/>
            </a:pPr>
            <a:r>
              <a:rPr lang="en-US" dirty="0">
                <a:solidFill>
                  <a:srgbClr val="09465E"/>
                </a:solidFill>
                <a:latin typeface="Calibri" panose="020F0502020204030204" pitchFamily="34" charset="0"/>
                <a:cs typeface="Calibri" panose="020F0502020204030204" pitchFamily="34" charset="0"/>
              </a:rPr>
              <a:t>Ympäristölainsäädännön noudattaminen</a:t>
            </a:r>
          </a:p>
          <a:p>
            <a:pPr marL="285750" marR="0" lvl="0" indent="-285750" fontAlgn="auto">
              <a:lnSpc>
                <a:spcPct val="100000"/>
              </a:lnSpc>
              <a:spcBef>
                <a:spcPts val="0"/>
              </a:spcBef>
              <a:spcAft>
                <a:spcPts val="0"/>
              </a:spcAft>
              <a:buClrTx/>
              <a:buSzTx/>
              <a:buFont typeface="Arial" panose="020B0604020202020204" pitchFamily="34" charset="0"/>
              <a:buChar char="•"/>
              <a:tabLst>
                <a:tab pos="457200" algn="l"/>
              </a:tabLst>
              <a:defRPr/>
            </a:pPr>
            <a:r>
              <a:rPr lang="en-US" dirty="0">
                <a:solidFill>
                  <a:srgbClr val="09465E"/>
                </a:solidFill>
                <a:latin typeface="Calibri" panose="020F0502020204030204" pitchFamily="34" charset="0"/>
                <a:cs typeface="Calibri" panose="020F0502020204030204" pitchFamily="34" charset="0"/>
              </a:rPr>
              <a:t>Raportointi ja standardit</a:t>
            </a:r>
          </a:p>
          <a:p>
            <a:pPr marL="285750" marR="0" lvl="0" indent="-285750" fontAlgn="auto">
              <a:lnSpc>
                <a:spcPct val="100000"/>
              </a:lnSpc>
              <a:spcBef>
                <a:spcPts val="0"/>
              </a:spcBef>
              <a:spcAft>
                <a:spcPts val="0"/>
              </a:spcAft>
              <a:buClrTx/>
              <a:buSzTx/>
              <a:buFont typeface="Arial" panose="020B0604020202020204" pitchFamily="34" charset="0"/>
              <a:buChar char="•"/>
              <a:tabLst>
                <a:tab pos="457200" algn="l"/>
              </a:tabLst>
              <a:defRPr/>
            </a:pPr>
            <a:r>
              <a:rPr lang="en-US" dirty="0">
                <a:solidFill>
                  <a:srgbClr val="09465E"/>
                </a:solidFill>
                <a:latin typeface="Calibri" panose="020F0502020204030204" pitchFamily="34" charset="0"/>
                <a:cs typeface="Calibri" panose="020F0502020204030204" pitchFamily="34" charset="0"/>
              </a:rPr>
              <a:t>GRI, YK:n kestävän kehityksen tavoitteet.</a:t>
            </a:r>
          </a:p>
        </p:txBody>
      </p:sp>
      <p:grpSp>
        <p:nvGrpSpPr>
          <p:cNvPr id="7" name="Group 36">
            <a:extLst>
              <a:ext uri="{FF2B5EF4-FFF2-40B4-BE49-F238E27FC236}">
                <a16:creationId xmlns:a16="http://schemas.microsoft.com/office/drawing/2014/main" id="{C08EE766-B750-C969-8BEB-4BD06DEFA169}"/>
              </a:ext>
            </a:extLst>
          </p:cNvPr>
          <p:cNvGrpSpPr/>
          <p:nvPr/>
        </p:nvGrpSpPr>
        <p:grpSpPr>
          <a:xfrm>
            <a:off x="9739423" y="4498097"/>
            <a:ext cx="640998" cy="582633"/>
            <a:chOff x="3258209" y="1217582"/>
            <a:chExt cx="4712093" cy="4711281"/>
          </a:xfrm>
          <a:solidFill>
            <a:schemeClr val="bg1"/>
          </a:solidFill>
        </p:grpSpPr>
        <p:sp>
          <p:nvSpPr>
            <p:cNvPr id="10" name="Freeform 31">
              <a:extLst>
                <a:ext uri="{FF2B5EF4-FFF2-40B4-BE49-F238E27FC236}">
                  <a16:creationId xmlns:a16="http://schemas.microsoft.com/office/drawing/2014/main" id="{E6F268C0-FCA0-25B8-4426-DDF74E551527}"/>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1983D"/>
            </a:solidFill>
            <a:ln w="9514" cap="flat">
              <a:noFill/>
              <a:prstDash val="solid"/>
              <a:miter/>
            </a:ln>
          </p:spPr>
          <p:txBody>
            <a:bodyPr rtlCol="0" anchor="ctr"/>
            <a:lstStyle/>
            <a:p>
              <a:endParaRPr lang="en-US"/>
            </a:p>
          </p:txBody>
        </p:sp>
        <p:sp>
          <p:nvSpPr>
            <p:cNvPr id="12" name="Freeform 32">
              <a:extLst>
                <a:ext uri="{FF2B5EF4-FFF2-40B4-BE49-F238E27FC236}">
                  <a16:creationId xmlns:a16="http://schemas.microsoft.com/office/drawing/2014/main" id="{B0456B5E-C9E7-6757-CC95-7B1FC1898A9E}"/>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1983D"/>
            </a:solidFill>
            <a:ln w="9514" cap="flat">
              <a:noFill/>
              <a:prstDash val="solid"/>
              <a:miter/>
            </a:ln>
          </p:spPr>
          <p:txBody>
            <a:bodyPr rtlCol="0" anchor="ctr"/>
            <a:lstStyle/>
            <a:p>
              <a:endParaRPr lang="en-US"/>
            </a:p>
          </p:txBody>
        </p:sp>
        <p:grpSp>
          <p:nvGrpSpPr>
            <p:cNvPr id="13" name="Group 39">
              <a:extLst>
                <a:ext uri="{FF2B5EF4-FFF2-40B4-BE49-F238E27FC236}">
                  <a16:creationId xmlns:a16="http://schemas.microsoft.com/office/drawing/2014/main" id="{E13C2E59-BF9A-18E2-5FA7-C5D3F1F0367A}"/>
                </a:ext>
              </a:extLst>
            </p:cNvPr>
            <p:cNvGrpSpPr/>
            <p:nvPr/>
          </p:nvGrpSpPr>
          <p:grpSpPr>
            <a:xfrm>
              <a:off x="3258209" y="1217582"/>
              <a:ext cx="4712093" cy="4711281"/>
              <a:chOff x="3258209" y="1217582"/>
              <a:chExt cx="4712093" cy="4711281"/>
            </a:xfrm>
            <a:grpFill/>
          </p:grpSpPr>
          <p:sp>
            <p:nvSpPr>
              <p:cNvPr id="14" name="Freeform 16">
                <a:extLst>
                  <a:ext uri="{FF2B5EF4-FFF2-40B4-BE49-F238E27FC236}">
                    <a16:creationId xmlns:a16="http://schemas.microsoft.com/office/drawing/2014/main" id="{FD47E597-B343-B29D-8B0E-5D5921CCC54F}"/>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15" name="Freeform 18">
                <a:extLst>
                  <a:ext uri="{FF2B5EF4-FFF2-40B4-BE49-F238E27FC236}">
                    <a16:creationId xmlns:a16="http://schemas.microsoft.com/office/drawing/2014/main" id="{0EB5AA2F-B974-A9CD-166A-0C11A2B60AD3}"/>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16" name="Freeform 19">
                <a:extLst>
                  <a:ext uri="{FF2B5EF4-FFF2-40B4-BE49-F238E27FC236}">
                    <a16:creationId xmlns:a16="http://schemas.microsoft.com/office/drawing/2014/main" id="{C09C7E78-2FC0-F77C-B6D9-4E5D55E2E49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17" name="Freeform 20">
                <a:extLst>
                  <a:ext uri="{FF2B5EF4-FFF2-40B4-BE49-F238E27FC236}">
                    <a16:creationId xmlns:a16="http://schemas.microsoft.com/office/drawing/2014/main" id="{5ED6AE6F-2710-250C-FE48-BB5FC6BC0175}"/>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18" name="Freeform 21">
                <a:extLst>
                  <a:ext uri="{FF2B5EF4-FFF2-40B4-BE49-F238E27FC236}">
                    <a16:creationId xmlns:a16="http://schemas.microsoft.com/office/drawing/2014/main" id="{3EC493DD-1BDE-373B-C768-E1A64A0FB675}"/>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dirty="0"/>
              </a:p>
            </p:txBody>
          </p:sp>
          <p:sp>
            <p:nvSpPr>
              <p:cNvPr id="19" name="Freeform 22">
                <a:extLst>
                  <a:ext uri="{FF2B5EF4-FFF2-40B4-BE49-F238E27FC236}">
                    <a16:creationId xmlns:a16="http://schemas.microsoft.com/office/drawing/2014/main" id="{EB82CA54-8F09-9E68-FF7A-69F76FD6794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20" name="Freeform 23">
                <a:extLst>
                  <a:ext uri="{FF2B5EF4-FFF2-40B4-BE49-F238E27FC236}">
                    <a16:creationId xmlns:a16="http://schemas.microsoft.com/office/drawing/2014/main" id="{BCC25B9C-58DA-4976-3E5A-BFC94F98A510}"/>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21" name="Freeform 24">
                <a:extLst>
                  <a:ext uri="{FF2B5EF4-FFF2-40B4-BE49-F238E27FC236}">
                    <a16:creationId xmlns:a16="http://schemas.microsoft.com/office/drawing/2014/main" id="{3344C242-A5AC-A716-39E4-2897B43BF9BC}"/>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22" name="Freeform 25">
                <a:extLst>
                  <a:ext uri="{FF2B5EF4-FFF2-40B4-BE49-F238E27FC236}">
                    <a16:creationId xmlns:a16="http://schemas.microsoft.com/office/drawing/2014/main" id="{BE20F866-E1A9-4F5D-8149-E6B666BD8DB5}"/>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23" name="Freeform 26">
                <a:extLst>
                  <a:ext uri="{FF2B5EF4-FFF2-40B4-BE49-F238E27FC236}">
                    <a16:creationId xmlns:a16="http://schemas.microsoft.com/office/drawing/2014/main" id="{32ECC35D-130C-88F5-DDCA-D0BC84702ED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24" name="Freeform 27">
                <a:extLst>
                  <a:ext uri="{FF2B5EF4-FFF2-40B4-BE49-F238E27FC236}">
                    <a16:creationId xmlns:a16="http://schemas.microsoft.com/office/drawing/2014/main" id="{FCA1E132-8FE2-E015-C080-AD544847A43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25" name="Freeform 28">
                <a:extLst>
                  <a:ext uri="{FF2B5EF4-FFF2-40B4-BE49-F238E27FC236}">
                    <a16:creationId xmlns:a16="http://schemas.microsoft.com/office/drawing/2014/main" id="{042A6F76-4C3F-19D5-C83D-F90E51361EDE}"/>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26" name="Freeform 29">
                <a:extLst>
                  <a:ext uri="{FF2B5EF4-FFF2-40B4-BE49-F238E27FC236}">
                    <a16:creationId xmlns:a16="http://schemas.microsoft.com/office/drawing/2014/main" id="{954D7194-AC33-BDA1-8FFB-72A01DF40F28}"/>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27" name="Freeform 30">
                <a:extLst>
                  <a:ext uri="{FF2B5EF4-FFF2-40B4-BE49-F238E27FC236}">
                    <a16:creationId xmlns:a16="http://schemas.microsoft.com/office/drawing/2014/main" id="{97944B2A-A820-3B54-4031-2D582F8E4CF5}"/>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grpSp>
        <p:nvGrpSpPr>
          <p:cNvPr id="28" name="Group 54">
            <a:extLst>
              <a:ext uri="{FF2B5EF4-FFF2-40B4-BE49-F238E27FC236}">
                <a16:creationId xmlns:a16="http://schemas.microsoft.com/office/drawing/2014/main" id="{73E5BFD8-933A-0614-7281-7736B201A6AB}"/>
              </a:ext>
            </a:extLst>
          </p:cNvPr>
          <p:cNvGrpSpPr/>
          <p:nvPr/>
        </p:nvGrpSpPr>
        <p:grpSpPr>
          <a:xfrm>
            <a:off x="4061637" y="4284921"/>
            <a:ext cx="738744" cy="820113"/>
            <a:chOff x="8360213" y="3458151"/>
            <a:chExt cx="853935" cy="991043"/>
          </a:xfrm>
          <a:solidFill>
            <a:schemeClr val="bg1"/>
          </a:solidFill>
        </p:grpSpPr>
        <p:grpSp>
          <p:nvGrpSpPr>
            <p:cNvPr id="29" name="Graphic 2">
              <a:extLst>
                <a:ext uri="{FF2B5EF4-FFF2-40B4-BE49-F238E27FC236}">
                  <a16:creationId xmlns:a16="http://schemas.microsoft.com/office/drawing/2014/main" id="{56D74113-3C42-188C-FD48-3FBCC20B40BF}"/>
                </a:ext>
              </a:extLst>
            </p:cNvPr>
            <p:cNvGrpSpPr/>
            <p:nvPr userDrawn="1"/>
          </p:nvGrpSpPr>
          <p:grpSpPr>
            <a:xfrm>
              <a:off x="8599192" y="3595917"/>
              <a:ext cx="375982" cy="204367"/>
              <a:chOff x="2642504" y="3763150"/>
              <a:chExt cx="375982" cy="204367"/>
            </a:xfrm>
            <a:grpFill/>
          </p:grpSpPr>
          <p:sp>
            <p:nvSpPr>
              <p:cNvPr id="35" name="Freeform 102">
                <a:extLst>
                  <a:ext uri="{FF2B5EF4-FFF2-40B4-BE49-F238E27FC236}">
                    <a16:creationId xmlns:a16="http://schemas.microsoft.com/office/drawing/2014/main" id="{D5DCE694-623C-97E6-642E-9256E1B0C9B6}"/>
                  </a:ext>
                </a:extLst>
              </p:cNvPr>
              <p:cNvSpPr/>
              <p:nvPr/>
            </p:nvSpPr>
            <p:spPr>
              <a:xfrm>
                <a:off x="2813454" y="3763150"/>
                <a:ext cx="205031" cy="204367"/>
              </a:xfrm>
              <a:custGeom>
                <a:avLst/>
                <a:gdLst>
                  <a:gd name="connsiteX0" fmla="*/ 204168 w 205031"/>
                  <a:gd name="connsiteY0" fmla="*/ 204367 h 204367"/>
                  <a:gd name="connsiteX1" fmla="*/ 384 w 205031"/>
                  <a:gd name="connsiteY1" fmla="*/ 204367 h 204367"/>
                  <a:gd name="connsiteX2" fmla="*/ 0 w 205031"/>
                  <a:gd name="connsiteY2" fmla="*/ 193999 h 204367"/>
                  <a:gd name="connsiteX3" fmla="*/ 0 w 205031"/>
                  <a:gd name="connsiteY3" fmla="*/ 90707 h 204367"/>
                  <a:gd name="connsiteX4" fmla="*/ 90187 w 205031"/>
                  <a:gd name="connsiteY4" fmla="*/ 85 h 204367"/>
                  <a:gd name="connsiteX5" fmla="*/ 138159 w 205031"/>
                  <a:gd name="connsiteY5" fmla="*/ 2389 h 204367"/>
                  <a:gd name="connsiteX6" fmla="*/ 204552 w 205031"/>
                  <a:gd name="connsiteY6" fmla="*/ 82259 h 204367"/>
                  <a:gd name="connsiteX7" fmla="*/ 204936 w 205031"/>
                  <a:gd name="connsiteY7" fmla="*/ 199375 h 204367"/>
                  <a:gd name="connsiteX8" fmla="*/ 204168 w 205031"/>
                  <a:gd name="connsiteY8" fmla="*/ 204367 h 20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031" h="204367">
                    <a:moveTo>
                      <a:pt x="204168" y="204367"/>
                    </a:moveTo>
                    <a:cubicBezTo>
                      <a:pt x="135856" y="204367"/>
                      <a:pt x="68696" y="204367"/>
                      <a:pt x="384" y="204367"/>
                    </a:cubicBezTo>
                    <a:cubicBezTo>
                      <a:pt x="384" y="200527"/>
                      <a:pt x="0" y="197071"/>
                      <a:pt x="0" y="193999"/>
                    </a:cubicBezTo>
                    <a:cubicBezTo>
                      <a:pt x="0" y="159440"/>
                      <a:pt x="0" y="124882"/>
                      <a:pt x="0" y="90707"/>
                    </a:cubicBezTo>
                    <a:cubicBezTo>
                      <a:pt x="0" y="36564"/>
                      <a:pt x="36075" y="85"/>
                      <a:pt x="90187" y="85"/>
                    </a:cubicBezTo>
                    <a:cubicBezTo>
                      <a:pt x="106306" y="85"/>
                      <a:pt x="122808" y="-683"/>
                      <a:pt x="138159" y="2389"/>
                    </a:cubicBezTo>
                    <a:cubicBezTo>
                      <a:pt x="176153" y="9301"/>
                      <a:pt x="204168" y="43476"/>
                      <a:pt x="204552" y="82259"/>
                    </a:cubicBezTo>
                    <a:cubicBezTo>
                      <a:pt x="205320" y="121426"/>
                      <a:pt x="204936" y="160208"/>
                      <a:pt x="204936" y="199375"/>
                    </a:cubicBezTo>
                    <a:cubicBezTo>
                      <a:pt x="204936" y="200527"/>
                      <a:pt x="204552" y="202063"/>
                      <a:pt x="204168" y="204367"/>
                    </a:cubicBezTo>
                    <a:close/>
                  </a:path>
                </a:pathLst>
              </a:custGeom>
              <a:solidFill>
                <a:srgbClr val="E25684"/>
              </a:solidFill>
              <a:ln w="3834" cap="flat">
                <a:noFill/>
                <a:prstDash val="solid"/>
                <a:miter/>
              </a:ln>
            </p:spPr>
            <p:txBody>
              <a:bodyPr rtlCol="0" anchor="ctr"/>
              <a:lstStyle/>
              <a:p>
                <a:endParaRPr lang="en-US"/>
              </a:p>
            </p:txBody>
          </p:sp>
          <p:sp>
            <p:nvSpPr>
              <p:cNvPr id="36" name="Freeform 103">
                <a:extLst>
                  <a:ext uri="{FF2B5EF4-FFF2-40B4-BE49-F238E27FC236}">
                    <a16:creationId xmlns:a16="http://schemas.microsoft.com/office/drawing/2014/main" id="{17DB4D9E-2CCC-0155-47DF-AFDE8B803C91}"/>
                  </a:ext>
                </a:extLst>
              </p:cNvPr>
              <p:cNvSpPr/>
              <p:nvPr/>
            </p:nvSpPr>
            <p:spPr>
              <a:xfrm>
                <a:off x="2642504" y="3763235"/>
                <a:ext cx="161142" cy="204281"/>
              </a:xfrm>
              <a:custGeom>
                <a:avLst/>
                <a:gdLst>
                  <a:gd name="connsiteX0" fmla="*/ 137178 w 161142"/>
                  <a:gd name="connsiteY0" fmla="*/ 204282 h 204281"/>
                  <a:gd name="connsiteX1" fmla="*/ 938 w 161142"/>
                  <a:gd name="connsiteY1" fmla="*/ 204282 h 204281"/>
                  <a:gd name="connsiteX2" fmla="*/ 171 w 161142"/>
                  <a:gd name="connsiteY2" fmla="*/ 196602 h 204281"/>
                  <a:gd name="connsiteX3" fmla="*/ 171 w 161142"/>
                  <a:gd name="connsiteY3" fmla="*/ 86397 h 204281"/>
                  <a:gd name="connsiteX4" fmla="*/ 85753 w 161142"/>
                  <a:gd name="connsiteY4" fmla="*/ 0 h 204281"/>
                  <a:gd name="connsiteX5" fmla="*/ 137946 w 161142"/>
                  <a:gd name="connsiteY5" fmla="*/ 2304 h 204281"/>
                  <a:gd name="connsiteX6" fmla="*/ 160972 w 161142"/>
                  <a:gd name="connsiteY6" fmla="*/ 9984 h 204281"/>
                  <a:gd name="connsiteX7" fmla="*/ 160972 w 161142"/>
                  <a:gd name="connsiteY7" fmla="*/ 13440 h 204281"/>
                  <a:gd name="connsiteX8" fmla="*/ 137178 w 161142"/>
                  <a:gd name="connsiteY8" fmla="*/ 99069 h 204281"/>
                  <a:gd name="connsiteX9" fmla="*/ 137562 w 161142"/>
                  <a:gd name="connsiteY9" fmla="*/ 193146 h 204281"/>
                  <a:gd name="connsiteX10" fmla="*/ 137178 w 161142"/>
                  <a:gd name="connsiteY10" fmla="*/ 204282 h 204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142" h="204281">
                    <a:moveTo>
                      <a:pt x="137178" y="204282"/>
                    </a:moveTo>
                    <a:cubicBezTo>
                      <a:pt x="91125" y="204282"/>
                      <a:pt x="46224" y="204282"/>
                      <a:pt x="938" y="204282"/>
                    </a:cubicBezTo>
                    <a:cubicBezTo>
                      <a:pt x="554" y="201210"/>
                      <a:pt x="171" y="198906"/>
                      <a:pt x="171" y="196602"/>
                    </a:cubicBezTo>
                    <a:cubicBezTo>
                      <a:pt x="171" y="159739"/>
                      <a:pt x="-213" y="122876"/>
                      <a:pt x="171" y="86397"/>
                    </a:cubicBezTo>
                    <a:cubicBezTo>
                      <a:pt x="554" y="37631"/>
                      <a:pt x="37013" y="768"/>
                      <a:pt x="85753" y="0"/>
                    </a:cubicBezTo>
                    <a:cubicBezTo>
                      <a:pt x="103022" y="0"/>
                      <a:pt x="120676" y="384"/>
                      <a:pt x="137946" y="2304"/>
                    </a:cubicBezTo>
                    <a:cubicBezTo>
                      <a:pt x="146005" y="3072"/>
                      <a:pt x="153681" y="7296"/>
                      <a:pt x="160972" y="9984"/>
                    </a:cubicBezTo>
                    <a:cubicBezTo>
                      <a:pt x="160972" y="12288"/>
                      <a:pt x="161356" y="13056"/>
                      <a:pt x="160972" y="13440"/>
                    </a:cubicBezTo>
                    <a:cubicBezTo>
                      <a:pt x="142167" y="39167"/>
                      <a:pt x="136027" y="67966"/>
                      <a:pt x="137178" y="99069"/>
                    </a:cubicBezTo>
                    <a:cubicBezTo>
                      <a:pt x="137946" y="130172"/>
                      <a:pt x="137562" y="161659"/>
                      <a:pt x="137562" y="193146"/>
                    </a:cubicBezTo>
                    <a:cubicBezTo>
                      <a:pt x="137178" y="195834"/>
                      <a:pt x="137178" y="199674"/>
                      <a:pt x="137178" y="204282"/>
                    </a:cubicBezTo>
                    <a:close/>
                  </a:path>
                </a:pathLst>
              </a:custGeom>
              <a:solidFill>
                <a:srgbClr val="E25684"/>
              </a:solidFill>
              <a:ln w="3834"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5B1F0372-E6E8-9BAA-3827-E758CFCB700E}"/>
                </a:ext>
              </a:extLst>
            </p:cNvPr>
            <p:cNvGrpSpPr/>
            <p:nvPr userDrawn="1"/>
          </p:nvGrpSpPr>
          <p:grpSpPr>
            <a:xfrm>
              <a:off x="8360213" y="3458151"/>
              <a:ext cx="853935" cy="991043"/>
              <a:chOff x="2403525" y="3625384"/>
              <a:chExt cx="853935" cy="991043"/>
            </a:xfrm>
            <a:grpFill/>
          </p:grpSpPr>
          <p:sp>
            <p:nvSpPr>
              <p:cNvPr id="31" name="Freeform 98">
                <a:extLst>
                  <a:ext uri="{FF2B5EF4-FFF2-40B4-BE49-F238E27FC236}">
                    <a16:creationId xmlns:a16="http://schemas.microsoft.com/office/drawing/2014/main" id="{F193E4B1-4660-C83F-0E0B-96BC2482A34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a:p>
            </p:txBody>
          </p:sp>
          <p:sp>
            <p:nvSpPr>
              <p:cNvPr id="32" name="Freeform 99">
                <a:extLst>
                  <a:ext uri="{FF2B5EF4-FFF2-40B4-BE49-F238E27FC236}">
                    <a16:creationId xmlns:a16="http://schemas.microsoft.com/office/drawing/2014/main" id="{EC03CEDA-BBAE-8D25-9FB9-3D8DE6880F82}"/>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a:p>
            </p:txBody>
          </p:sp>
          <p:sp>
            <p:nvSpPr>
              <p:cNvPr id="33" name="Freeform 100">
                <a:extLst>
                  <a:ext uri="{FF2B5EF4-FFF2-40B4-BE49-F238E27FC236}">
                    <a16:creationId xmlns:a16="http://schemas.microsoft.com/office/drawing/2014/main" id="{07A7D623-E978-0537-FFC3-431FD9A2EB29}"/>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a:p>
            </p:txBody>
          </p:sp>
          <p:sp>
            <p:nvSpPr>
              <p:cNvPr id="34" name="Freeform 101">
                <a:extLst>
                  <a:ext uri="{FF2B5EF4-FFF2-40B4-BE49-F238E27FC236}">
                    <a16:creationId xmlns:a16="http://schemas.microsoft.com/office/drawing/2014/main" id="{6DB5B621-C047-696F-CF01-6AA115D4B777}"/>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dirty="0"/>
              </a:p>
            </p:txBody>
          </p:sp>
        </p:grpSp>
      </p:grpSp>
      <p:sp>
        <p:nvSpPr>
          <p:cNvPr id="37" name="Freeform 246">
            <a:extLst>
              <a:ext uri="{FF2B5EF4-FFF2-40B4-BE49-F238E27FC236}">
                <a16:creationId xmlns:a16="http://schemas.microsoft.com/office/drawing/2014/main" id="{1DF7FE6A-6C5C-1FA5-771D-BE32E16FD3A2}"/>
              </a:ext>
            </a:extLst>
          </p:cNvPr>
          <p:cNvSpPr>
            <a:spLocks noChangeArrowheads="1"/>
          </p:cNvSpPr>
          <p:nvPr/>
        </p:nvSpPr>
        <p:spPr bwMode="auto">
          <a:xfrm>
            <a:off x="1002281" y="1816104"/>
            <a:ext cx="4133245" cy="244361"/>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86575"/>
          </a:solidFill>
          <a:ln>
            <a:noFill/>
          </a:ln>
          <a:effectLst/>
        </p:spPr>
        <p:txBody>
          <a:bodyPr wrap="none" anchor="ctr"/>
          <a:lstStyle/>
          <a:p>
            <a:endParaRPr lang="en-US" sz="900"/>
          </a:p>
        </p:txBody>
      </p:sp>
      <p:sp>
        <p:nvSpPr>
          <p:cNvPr id="38" name="Freeform 249">
            <a:extLst>
              <a:ext uri="{FF2B5EF4-FFF2-40B4-BE49-F238E27FC236}">
                <a16:creationId xmlns:a16="http://schemas.microsoft.com/office/drawing/2014/main" id="{6999E450-FCDC-4A5C-928D-F77DD0913076}"/>
              </a:ext>
            </a:extLst>
          </p:cNvPr>
          <p:cNvSpPr>
            <a:spLocks noChangeArrowheads="1"/>
          </p:cNvSpPr>
          <p:nvPr/>
        </p:nvSpPr>
        <p:spPr bwMode="auto">
          <a:xfrm>
            <a:off x="6246802" y="5218324"/>
            <a:ext cx="4332944" cy="233173"/>
          </a:xfrm>
          <a:custGeom>
            <a:avLst/>
            <a:gdLst>
              <a:gd name="T0" fmla="*/ 4199 w 4200"/>
              <a:gd name="T1" fmla="*/ 0 h 253"/>
              <a:gd name="T2" fmla="*/ 126 w 4200"/>
              <a:gd name="T3" fmla="*/ 0 h 253"/>
              <a:gd name="T4" fmla="*/ 126 w 4200"/>
              <a:gd name="T5" fmla="*/ 0 h 253"/>
              <a:gd name="T6" fmla="*/ 0 w 4200"/>
              <a:gd name="T7" fmla="*/ 126 h 253"/>
              <a:gd name="T8" fmla="*/ 0 w 4200"/>
              <a:gd name="T9" fmla="*/ 126 h 253"/>
              <a:gd name="T10" fmla="*/ 126 w 4200"/>
              <a:gd name="T11" fmla="*/ 252 h 253"/>
              <a:gd name="T12" fmla="*/ 4199 w 4200"/>
              <a:gd name="T13" fmla="*/ 252 h 253"/>
              <a:gd name="T14" fmla="*/ 4199 w 4200"/>
              <a:gd name="T15" fmla="*/ 0 h 2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3">
                <a:moveTo>
                  <a:pt x="4199" y="0"/>
                </a:moveTo>
                <a:lnTo>
                  <a:pt x="126" y="0"/>
                </a:lnTo>
                <a:lnTo>
                  <a:pt x="126" y="0"/>
                </a:lnTo>
                <a:cubicBezTo>
                  <a:pt x="57" y="0"/>
                  <a:pt x="0" y="57"/>
                  <a:pt x="0" y="126"/>
                </a:cubicBezTo>
                <a:lnTo>
                  <a:pt x="0" y="126"/>
                </a:lnTo>
                <a:cubicBezTo>
                  <a:pt x="0" y="195"/>
                  <a:pt x="57" y="252"/>
                  <a:pt x="126" y="252"/>
                </a:cubicBezTo>
                <a:lnTo>
                  <a:pt x="4199" y="252"/>
                </a:lnTo>
                <a:lnTo>
                  <a:pt x="4199" y="0"/>
                </a:lnTo>
              </a:path>
            </a:pathLst>
          </a:custGeom>
          <a:solidFill>
            <a:srgbClr val="086575"/>
          </a:solidFill>
          <a:ln>
            <a:noFill/>
          </a:ln>
          <a:effectLst/>
        </p:spPr>
        <p:txBody>
          <a:bodyPr wrap="none" anchor="ctr"/>
          <a:lstStyle/>
          <a:p>
            <a:endParaRPr lang="en-US" sz="900"/>
          </a:p>
        </p:txBody>
      </p:sp>
      <p:sp>
        <p:nvSpPr>
          <p:cNvPr id="39" name="CuadroTexto 553">
            <a:extLst>
              <a:ext uri="{FF2B5EF4-FFF2-40B4-BE49-F238E27FC236}">
                <a16:creationId xmlns:a16="http://schemas.microsoft.com/office/drawing/2014/main" id="{F1AA4163-DFCC-24D5-54F7-B8C09ED27247}"/>
              </a:ext>
            </a:extLst>
          </p:cNvPr>
          <p:cNvSpPr txBox="1"/>
          <p:nvPr/>
        </p:nvSpPr>
        <p:spPr>
          <a:xfrm>
            <a:off x="1125760" y="2261283"/>
            <a:ext cx="3674621" cy="738664"/>
          </a:xfrm>
          <a:prstGeom prst="rect">
            <a:avLst/>
          </a:prstGeom>
          <a:noFill/>
        </p:spPr>
        <p:txBody>
          <a:bodyPr wrap="square" rtlCol="0">
            <a:spAutoFit/>
          </a:bodyPr>
          <a:lstStyle/>
          <a:p>
            <a:pPr marL="0" indent="0">
              <a:lnSpc>
                <a:spcPct val="100000"/>
              </a:lnSpc>
              <a:tabLst>
                <a:tab pos="457200" algn="l"/>
              </a:tabLst>
            </a:pPr>
            <a:r>
              <a:rPr lang="en-US" sz="2200" b="1" kern="100" dirty="0">
                <a:solidFill>
                  <a:schemeClr val="bg1"/>
                </a:solidFill>
                <a:cs typeface="Times New Roman" panose="02020603050405020304" pitchFamily="18" charset="0"/>
                <a:hlinkClick r:id="rId2">
                  <a:extLst>
                    <a:ext uri="{A12FA001-AC4F-418D-AE19-62706E023703}">
                      <ahyp:hlinkClr xmlns:ahyp="http://schemas.microsoft.com/office/drawing/2018/hyperlinkcolor" val="tx"/>
                    </a:ext>
                  </a:extLst>
                </a:hlinkClick>
              </a:rPr>
              <a:t>Sosiaalinen oikeudenmukaisuus ja vastuu </a:t>
            </a:r>
            <a:endParaRPr lang="en-US" sz="2200" b="1" kern="100" dirty="0">
              <a:solidFill>
                <a:schemeClr val="bg1"/>
              </a:solidFill>
              <a:cs typeface="Times New Roman" panose="02020603050405020304" pitchFamily="18" charset="0"/>
            </a:endParaRP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40" name="CuadroTexto 553">
            <a:extLst>
              <a:ext uri="{FF2B5EF4-FFF2-40B4-BE49-F238E27FC236}">
                <a16:creationId xmlns:a16="http://schemas.microsoft.com/office/drawing/2014/main" id="{7DF5D032-167F-ADAF-FA57-009550871DCD}"/>
              </a:ext>
            </a:extLst>
          </p:cNvPr>
          <p:cNvSpPr txBox="1"/>
          <p:nvPr/>
        </p:nvSpPr>
        <p:spPr>
          <a:xfrm>
            <a:off x="6400195" y="2226814"/>
            <a:ext cx="4179551" cy="677108"/>
          </a:xfrm>
          <a:prstGeom prst="rect">
            <a:avLst/>
          </a:prstGeom>
          <a:noFill/>
        </p:spPr>
        <p:txBody>
          <a:bodyPr wrap="square" rtlCol="0">
            <a:spAutoFit/>
          </a:bodyPr>
          <a:lstStyle/>
          <a:p>
            <a:pPr marR="0" lvl="0" fontAlgn="auto">
              <a:spcBef>
                <a:spcPts val="0"/>
              </a:spcBef>
              <a:spcAft>
                <a:spcPts val="0"/>
              </a:spcAft>
              <a:buClrTx/>
              <a:buSzTx/>
              <a:buFont typeface="Arial" panose="020B0604020202020204" pitchFamily="34" charset="0"/>
              <a:buNone/>
              <a:tabLst>
                <a:tab pos="457200" algn="l"/>
              </a:tabLst>
              <a:defRPr/>
            </a:pPr>
            <a:r>
              <a:rPr lang="en-US" sz="2200" b="1" kern="100" dirty="0">
                <a:solidFill>
                  <a:schemeClr val="bg1"/>
                </a:solidFill>
                <a:cs typeface="Times New Roman" panose="02020603050405020304" pitchFamily="18" charset="0"/>
                <a:hlinkClick r:id="rId3">
                  <a:extLst>
                    <a:ext uri="{A12FA001-AC4F-418D-AE19-62706E023703}">
                      <ahyp:hlinkClr xmlns:ahyp="http://schemas.microsoft.com/office/drawing/2018/hyperlinkcolor" val="tx"/>
                    </a:ext>
                  </a:extLst>
                </a:hlinkClick>
              </a:rPr>
              <a:t>Sääntelyn ja lainsäädännön noudattaminen </a:t>
            </a:r>
            <a:endParaRPr lang="en-US" sz="2200" b="1" kern="100" dirty="0">
              <a:solidFill>
                <a:schemeClr val="bg1"/>
              </a:solidFill>
              <a:cs typeface="Times New Roman" panose="02020603050405020304" pitchFamily="18" charset="0"/>
            </a:endParaRPr>
          </a:p>
          <a:p>
            <a:pPr algn="ctr"/>
            <a:endParaRPr lang="en-US" sz="1600" kern="100" dirty="0">
              <a:cs typeface="Times New Roman" panose="02020603050405020304" pitchFamily="18" charset="0"/>
            </a:endParaRPr>
          </a:p>
        </p:txBody>
      </p:sp>
      <p:sp>
        <p:nvSpPr>
          <p:cNvPr id="44" name="Tekstiruutu 43">
            <a:extLst>
              <a:ext uri="{FF2B5EF4-FFF2-40B4-BE49-F238E27FC236}">
                <a16:creationId xmlns:a16="http://schemas.microsoft.com/office/drawing/2014/main" id="{6DE9D207-FD9C-567F-1A04-F621BDB6ECC2}"/>
              </a:ext>
            </a:extLst>
          </p:cNvPr>
          <p:cNvSpPr txBox="1"/>
          <p:nvPr/>
        </p:nvSpPr>
        <p:spPr>
          <a:xfrm>
            <a:off x="510363" y="5761068"/>
            <a:ext cx="10791621" cy="461665"/>
          </a:xfrm>
          <a:prstGeom prst="rect">
            <a:avLst/>
          </a:prstGeom>
          <a:noFill/>
        </p:spPr>
        <p:txBody>
          <a:bodyPr wrap="square">
            <a:spAutoFit/>
          </a:bodyPr>
          <a:lstStyle/>
          <a:p>
            <a:r>
              <a:rPr lang="en-US" sz="2400" b="1" kern="0" dirty="0">
                <a:solidFill>
                  <a:srgbClr val="09465E"/>
                </a:solidFill>
                <a:highlight>
                  <a:srgbClr val="F1983D"/>
                </a:highlight>
                <a:cs typeface="Times New Roman" panose="02020603050405020304" pitchFamily="18" charset="0"/>
              </a:rPr>
              <a:t>HARJOITUS: </a:t>
            </a:r>
            <a:r>
              <a:rPr lang="en-US" sz="1600" b="1" dirty="0">
                <a:solidFill>
                  <a:srgbClr val="09465E"/>
                </a:solidFill>
                <a:latin typeface="Calibri" panose="020F0502020204030204" pitchFamily="34" charset="0"/>
                <a:cs typeface="Calibri" panose="020F0502020204030204" pitchFamily="34" charset="0"/>
              </a:rPr>
              <a:t>Etsi ja tutki muiden sinisellä merkittyjen kiertotalouden keskeisten termien linkittämättömät määritelmät.</a:t>
            </a:r>
          </a:p>
        </p:txBody>
      </p:sp>
      <p:grpSp>
        <p:nvGrpSpPr>
          <p:cNvPr id="6" name="Graphic 4">
            <a:extLst>
              <a:ext uri="{FF2B5EF4-FFF2-40B4-BE49-F238E27FC236}">
                <a16:creationId xmlns:a16="http://schemas.microsoft.com/office/drawing/2014/main" id="{0DA53075-7C2F-A583-07A2-88B0D79D4987}"/>
              </a:ext>
            </a:extLst>
          </p:cNvPr>
          <p:cNvGrpSpPr/>
          <p:nvPr/>
        </p:nvGrpSpPr>
        <p:grpSpPr>
          <a:xfrm rot="19582332">
            <a:off x="5396301" y="2611841"/>
            <a:ext cx="403667" cy="780438"/>
            <a:chOff x="9129274" y="2719113"/>
            <a:chExt cx="717139" cy="1386497"/>
          </a:xfrm>
          <a:solidFill>
            <a:srgbClr val="09465E"/>
          </a:solidFill>
        </p:grpSpPr>
        <p:grpSp>
          <p:nvGrpSpPr>
            <p:cNvPr id="8" name="Graphic 4">
              <a:extLst>
                <a:ext uri="{FF2B5EF4-FFF2-40B4-BE49-F238E27FC236}">
                  <a16:creationId xmlns:a16="http://schemas.microsoft.com/office/drawing/2014/main" id="{A7590DA6-BA8A-4189-26DB-A003C7AF04A5}"/>
                </a:ext>
              </a:extLst>
            </p:cNvPr>
            <p:cNvGrpSpPr/>
            <p:nvPr/>
          </p:nvGrpSpPr>
          <p:grpSpPr>
            <a:xfrm>
              <a:off x="9159507" y="2719113"/>
              <a:ext cx="446280" cy="440141"/>
              <a:chOff x="9159507" y="2719113"/>
              <a:chExt cx="446280" cy="440141"/>
            </a:xfrm>
            <a:grpFill/>
          </p:grpSpPr>
          <p:sp>
            <p:nvSpPr>
              <p:cNvPr id="48" name="Freeform 57">
                <a:extLst>
                  <a:ext uri="{FF2B5EF4-FFF2-40B4-BE49-F238E27FC236}">
                    <a16:creationId xmlns:a16="http://schemas.microsoft.com/office/drawing/2014/main" id="{027955B1-84A0-24CE-EE39-06CBD13B0052}"/>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49" name="Freeform 58">
                <a:extLst>
                  <a:ext uri="{FF2B5EF4-FFF2-40B4-BE49-F238E27FC236}">
                    <a16:creationId xmlns:a16="http://schemas.microsoft.com/office/drawing/2014/main" id="{7DBB57D2-56B6-6E23-26A3-4EFB65E57440}"/>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9" name="Graphic 4">
              <a:extLst>
                <a:ext uri="{FF2B5EF4-FFF2-40B4-BE49-F238E27FC236}">
                  <a16:creationId xmlns:a16="http://schemas.microsoft.com/office/drawing/2014/main" id="{EA132BEE-9B45-1640-77FA-6558DB48C9DF}"/>
                </a:ext>
              </a:extLst>
            </p:cNvPr>
            <p:cNvGrpSpPr/>
            <p:nvPr/>
          </p:nvGrpSpPr>
          <p:grpSpPr>
            <a:xfrm>
              <a:off x="9129274" y="2893887"/>
              <a:ext cx="717139" cy="1211724"/>
              <a:chOff x="9129274" y="2893887"/>
              <a:chExt cx="717139" cy="1211724"/>
            </a:xfrm>
            <a:grpFill/>
          </p:grpSpPr>
          <p:sp>
            <p:nvSpPr>
              <p:cNvPr id="11" name="Freeform 50">
                <a:extLst>
                  <a:ext uri="{FF2B5EF4-FFF2-40B4-BE49-F238E27FC236}">
                    <a16:creationId xmlns:a16="http://schemas.microsoft.com/office/drawing/2014/main" id="{5DD91945-ABC5-2732-4D8F-F4DEEF70EAD7}"/>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41" name="Freeform 51">
                <a:extLst>
                  <a:ext uri="{FF2B5EF4-FFF2-40B4-BE49-F238E27FC236}">
                    <a16:creationId xmlns:a16="http://schemas.microsoft.com/office/drawing/2014/main" id="{D36C7587-30CD-205E-CAF5-E1839C7BAC8B}"/>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42" name="Freeform 52">
                <a:extLst>
                  <a:ext uri="{FF2B5EF4-FFF2-40B4-BE49-F238E27FC236}">
                    <a16:creationId xmlns:a16="http://schemas.microsoft.com/office/drawing/2014/main" id="{52786F10-5624-B25F-9B7B-F0530FD3263A}"/>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43" name="Freeform 53">
                <a:extLst>
                  <a:ext uri="{FF2B5EF4-FFF2-40B4-BE49-F238E27FC236}">
                    <a16:creationId xmlns:a16="http://schemas.microsoft.com/office/drawing/2014/main" id="{2C56B14B-230F-7468-783B-14A677E93530}"/>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45" name="Freeform 54">
                <a:extLst>
                  <a:ext uri="{FF2B5EF4-FFF2-40B4-BE49-F238E27FC236}">
                    <a16:creationId xmlns:a16="http://schemas.microsoft.com/office/drawing/2014/main" id="{B9487631-A901-80CA-50FD-9C4DC635DC47}"/>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46" name="Freeform 55">
                <a:extLst>
                  <a:ext uri="{FF2B5EF4-FFF2-40B4-BE49-F238E27FC236}">
                    <a16:creationId xmlns:a16="http://schemas.microsoft.com/office/drawing/2014/main" id="{B3012F95-3AB3-8328-79D5-3B0773CD1F08}"/>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47" name="Freeform 56">
                <a:extLst>
                  <a:ext uri="{FF2B5EF4-FFF2-40B4-BE49-F238E27FC236}">
                    <a16:creationId xmlns:a16="http://schemas.microsoft.com/office/drawing/2014/main" id="{29DF955C-C30F-BED1-1614-1069B5C405C4}"/>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grpSp>
        <p:nvGrpSpPr>
          <p:cNvPr id="50" name="Graphic 4">
            <a:extLst>
              <a:ext uri="{FF2B5EF4-FFF2-40B4-BE49-F238E27FC236}">
                <a16:creationId xmlns:a16="http://schemas.microsoft.com/office/drawing/2014/main" id="{752B61DB-52F1-0C62-25FC-3C121B8911B1}"/>
              </a:ext>
            </a:extLst>
          </p:cNvPr>
          <p:cNvGrpSpPr/>
          <p:nvPr/>
        </p:nvGrpSpPr>
        <p:grpSpPr>
          <a:xfrm rot="19582332">
            <a:off x="10324913" y="2502241"/>
            <a:ext cx="403667" cy="780438"/>
            <a:chOff x="9129274" y="2719113"/>
            <a:chExt cx="717139" cy="1386497"/>
          </a:xfrm>
          <a:solidFill>
            <a:srgbClr val="09465E"/>
          </a:solidFill>
        </p:grpSpPr>
        <p:grpSp>
          <p:nvGrpSpPr>
            <p:cNvPr id="51" name="Graphic 4">
              <a:extLst>
                <a:ext uri="{FF2B5EF4-FFF2-40B4-BE49-F238E27FC236}">
                  <a16:creationId xmlns:a16="http://schemas.microsoft.com/office/drawing/2014/main" id="{84D4DCF4-29DF-6C67-DBD5-E244116BB695}"/>
                </a:ext>
              </a:extLst>
            </p:cNvPr>
            <p:cNvGrpSpPr/>
            <p:nvPr/>
          </p:nvGrpSpPr>
          <p:grpSpPr>
            <a:xfrm>
              <a:off x="9159507" y="2719113"/>
              <a:ext cx="446280" cy="440141"/>
              <a:chOff x="9159507" y="2719113"/>
              <a:chExt cx="446280" cy="440141"/>
            </a:xfrm>
            <a:grpFill/>
          </p:grpSpPr>
          <p:sp>
            <p:nvSpPr>
              <p:cNvPr id="60" name="Freeform 57">
                <a:extLst>
                  <a:ext uri="{FF2B5EF4-FFF2-40B4-BE49-F238E27FC236}">
                    <a16:creationId xmlns:a16="http://schemas.microsoft.com/office/drawing/2014/main" id="{F50564E9-FA6B-C824-6E58-1B9156EEE667}"/>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a:p>
            </p:txBody>
          </p:sp>
          <p:sp>
            <p:nvSpPr>
              <p:cNvPr id="61" name="Freeform 58">
                <a:extLst>
                  <a:ext uri="{FF2B5EF4-FFF2-40B4-BE49-F238E27FC236}">
                    <a16:creationId xmlns:a16="http://schemas.microsoft.com/office/drawing/2014/main" id="{4862D0D6-2314-0C8F-E335-2295119AD891}"/>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a:p>
            </p:txBody>
          </p:sp>
        </p:grpSp>
        <p:grpSp>
          <p:nvGrpSpPr>
            <p:cNvPr id="52" name="Graphic 4">
              <a:extLst>
                <a:ext uri="{FF2B5EF4-FFF2-40B4-BE49-F238E27FC236}">
                  <a16:creationId xmlns:a16="http://schemas.microsoft.com/office/drawing/2014/main" id="{374B8AD2-45F8-773C-B34D-A8C173452468}"/>
                </a:ext>
              </a:extLst>
            </p:cNvPr>
            <p:cNvGrpSpPr/>
            <p:nvPr/>
          </p:nvGrpSpPr>
          <p:grpSpPr>
            <a:xfrm>
              <a:off x="9129274" y="2893887"/>
              <a:ext cx="717139" cy="1211724"/>
              <a:chOff x="9129274" y="2893887"/>
              <a:chExt cx="717139" cy="1211724"/>
            </a:xfrm>
            <a:grpFill/>
          </p:grpSpPr>
          <p:sp>
            <p:nvSpPr>
              <p:cNvPr id="53" name="Freeform 50">
                <a:extLst>
                  <a:ext uri="{FF2B5EF4-FFF2-40B4-BE49-F238E27FC236}">
                    <a16:creationId xmlns:a16="http://schemas.microsoft.com/office/drawing/2014/main" id="{6749AF7D-F17C-15DA-A9E4-430495EC18F8}"/>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a:p>
            </p:txBody>
          </p:sp>
          <p:sp>
            <p:nvSpPr>
              <p:cNvPr id="54" name="Freeform 51">
                <a:extLst>
                  <a:ext uri="{FF2B5EF4-FFF2-40B4-BE49-F238E27FC236}">
                    <a16:creationId xmlns:a16="http://schemas.microsoft.com/office/drawing/2014/main" id="{99D057BD-C548-2DAC-6CEC-D366C61CBB6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a:p>
            </p:txBody>
          </p:sp>
          <p:sp>
            <p:nvSpPr>
              <p:cNvPr id="55" name="Freeform 52">
                <a:extLst>
                  <a:ext uri="{FF2B5EF4-FFF2-40B4-BE49-F238E27FC236}">
                    <a16:creationId xmlns:a16="http://schemas.microsoft.com/office/drawing/2014/main" id="{D9102729-29B6-00C8-6DC0-3EAE04CA5791}"/>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a:p>
            </p:txBody>
          </p:sp>
          <p:sp>
            <p:nvSpPr>
              <p:cNvPr id="56" name="Freeform 53">
                <a:extLst>
                  <a:ext uri="{FF2B5EF4-FFF2-40B4-BE49-F238E27FC236}">
                    <a16:creationId xmlns:a16="http://schemas.microsoft.com/office/drawing/2014/main" id="{0A2B0FA8-C60D-4CF1-5D2F-EA70427B123B}"/>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a:p>
            </p:txBody>
          </p:sp>
          <p:sp>
            <p:nvSpPr>
              <p:cNvPr id="57" name="Freeform 54">
                <a:extLst>
                  <a:ext uri="{FF2B5EF4-FFF2-40B4-BE49-F238E27FC236}">
                    <a16:creationId xmlns:a16="http://schemas.microsoft.com/office/drawing/2014/main" id="{B88CBA27-FA85-C373-6D54-2AE5090A09D9}"/>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a:p>
            </p:txBody>
          </p:sp>
          <p:sp>
            <p:nvSpPr>
              <p:cNvPr id="58" name="Freeform 55">
                <a:extLst>
                  <a:ext uri="{FF2B5EF4-FFF2-40B4-BE49-F238E27FC236}">
                    <a16:creationId xmlns:a16="http://schemas.microsoft.com/office/drawing/2014/main" id="{EC9E1256-DB9A-C4EB-3D10-1DF83E48B700}"/>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a:p>
            </p:txBody>
          </p:sp>
          <p:sp>
            <p:nvSpPr>
              <p:cNvPr id="59" name="Freeform 56">
                <a:extLst>
                  <a:ext uri="{FF2B5EF4-FFF2-40B4-BE49-F238E27FC236}">
                    <a16:creationId xmlns:a16="http://schemas.microsoft.com/office/drawing/2014/main" id="{FA118E81-E166-1196-7EF7-7F76C58F342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93301611"/>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a7d2cd-df7e-4745-bde0-17e5b7a43ab2" xsi:nil="true"/>
    <lcf76f155ced4ddcb4097134ff3c332f xmlns="c90da0c0-d638-440e-806c-9eaade8987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B1CF85-FD03-49DF-8D37-92E207B3E431}">
  <ds:schemaRefs>
    <ds:schemaRef ds:uri="c90da0c0-d638-440e-806c-9eaade8987c8"/>
    <ds:schemaRef ds:uri="d7a7d2cd-df7e-4745-bde0-17e5b7a43ab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DFA6794-60D8-423E-89AA-F479EADCB73D}">
  <ds:schemaRefs>
    <ds:schemaRef ds:uri="http://schemas.microsoft.com/sharepoint/v3/contenttype/forms"/>
  </ds:schemaRefs>
</ds:datastoreItem>
</file>

<file path=customXml/itemProps3.xml><?xml version="1.0" encoding="utf-8"?>
<ds:datastoreItem xmlns:ds="http://schemas.openxmlformats.org/officeDocument/2006/customXml" ds:itemID="{8856110E-70F8-44E8-BDBE-0AE046793507}">
  <ds:schemaRefs>
    <ds:schemaRef ds:uri="c90da0c0-d638-440e-806c-9eaade8987c8"/>
    <ds:schemaRef ds:uri="d7a7d2cd-df7e-4745-bde0-17e5b7a43a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5092</TotalTime>
  <Words>3121</Words>
  <Application>Microsoft Office PowerPoint</Application>
  <PresentationFormat>Widescreen</PresentationFormat>
  <Paragraphs>390</Paragraphs>
  <Slides>48</Slides>
  <Notes>8</Notes>
  <HiddenSlides>0</HiddenSlides>
  <MMClips>4</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docId:BD0E3F2FE0619E3E537E654248B6FA8D</cp:keywords>
  <cp:lastModifiedBy>Anna-Maria Saarela</cp:lastModifiedBy>
  <cp:revision>194</cp:revision>
  <dcterms:created xsi:type="dcterms:W3CDTF">2020-10-14T13:32:04Z</dcterms:created>
  <dcterms:modified xsi:type="dcterms:W3CDTF">2025-06-04T20:34:51Z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0x010100F947AC497626534B880599881CCBB6C8</vt:lpwstr>
  </property>
  <property fmtid="{D5CDD505-2E9C-101B-9397-08002B2CF9AE}" pid="3" name="MediaServiceImageTags">
    <vt:lpwstr/>
  </property>
</Properties>
</file>