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54"/>
  </p:notesMasterIdLst>
  <p:sldIdLst>
    <p:sldId id="4345" r:id="rId6"/>
    <p:sldId id="4404" r:id="rId7"/>
    <p:sldId id="4386" r:id="rId8"/>
    <p:sldId id="4352" r:id="rId9"/>
    <p:sldId id="4385" r:id="rId10"/>
    <p:sldId id="4411" r:id="rId11"/>
    <p:sldId id="4384" r:id="rId12"/>
    <p:sldId id="4405" r:id="rId13"/>
    <p:sldId id="4419" r:id="rId14"/>
    <p:sldId id="4406" r:id="rId15"/>
    <p:sldId id="4407" r:id="rId16"/>
    <p:sldId id="4434" r:id="rId17"/>
    <p:sldId id="4408" r:id="rId18"/>
    <p:sldId id="4409" r:id="rId19"/>
    <p:sldId id="4370" r:id="rId20"/>
    <p:sldId id="4366" r:id="rId21"/>
    <p:sldId id="4410" r:id="rId22"/>
    <p:sldId id="4420" r:id="rId23"/>
    <p:sldId id="4421" r:id="rId24"/>
    <p:sldId id="4413" r:id="rId25"/>
    <p:sldId id="4414" r:id="rId26"/>
    <p:sldId id="4415" r:id="rId27"/>
    <p:sldId id="4418" r:id="rId28"/>
    <p:sldId id="4422" r:id="rId29"/>
    <p:sldId id="4423" r:id="rId30"/>
    <p:sldId id="4430" r:id="rId31"/>
    <p:sldId id="4371" r:id="rId32"/>
    <p:sldId id="4340" r:id="rId33"/>
    <p:sldId id="4400" r:id="rId34"/>
    <p:sldId id="4392" r:id="rId35"/>
    <p:sldId id="4425" r:id="rId36"/>
    <p:sldId id="4424" r:id="rId37"/>
    <p:sldId id="4416" r:id="rId38"/>
    <p:sldId id="4393" r:id="rId39"/>
    <p:sldId id="4378" r:id="rId40"/>
    <p:sldId id="4401" r:id="rId41"/>
    <p:sldId id="4426" r:id="rId42"/>
    <p:sldId id="4417" r:id="rId43"/>
    <p:sldId id="4431" r:id="rId44"/>
    <p:sldId id="4427" r:id="rId45"/>
    <p:sldId id="4432" r:id="rId46"/>
    <p:sldId id="4428" r:id="rId47"/>
    <p:sldId id="4433" r:id="rId48"/>
    <p:sldId id="4398" r:id="rId49"/>
    <p:sldId id="4396" r:id="rId50"/>
    <p:sldId id="4429" r:id="rId51"/>
    <p:sldId id="4300"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83D"/>
    <a:srgbClr val="09465E"/>
    <a:srgbClr val="2094D2"/>
    <a:srgbClr val="60BA47"/>
    <a:srgbClr val="0B3A5B"/>
    <a:srgbClr val="F26650"/>
    <a:srgbClr val="B7250D"/>
    <a:srgbClr val="3CBEB3"/>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31E056-0B39-F040-A401-E3C46CC7F0AE}" v="20" dt="2025-06-04T20:34:42.0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4" autoAdjust="0"/>
    <p:restoredTop sz="85007" autoAdjust="0"/>
  </p:normalViewPr>
  <p:slideViewPr>
    <p:cSldViewPr snapToGrid="0">
      <p:cViewPr varScale="1">
        <p:scale>
          <a:sx n="71" d="100"/>
          <a:sy n="71" d="100"/>
        </p:scale>
        <p:origin x="907" y="53"/>
      </p:cViewPr>
      <p:guideLst/>
    </p:cSldViewPr>
  </p:slideViewPr>
  <p:notesTextViewPr>
    <p:cViewPr>
      <p:scale>
        <a:sx n="1" d="1"/>
        <a:sy n="1" d="1"/>
      </p:scale>
      <p:origin x="0" y="0"/>
    </p:cViewPr>
  </p:notesTextViewPr>
  <p:sorterViewPr>
    <p:cViewPr varScale="1">
      <p:scale>
        <a:sx n="100" d="100"/>
        <a:sy n="100" d="100"/>
      </p:scale>
      <p:origin x="0" y="-136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53FA6859-5EB9-05EC-C92F-241794F91E37}"/>
    <pc:docChg chg="delSld modSld">
      <pc:chgData name="Paula Whyte ( Momentum Consulting )" userId="S::paula_momentumconsulting.ie#ext#@biainnovatorcampus.onmicrosoft.com::f0db49ca-a56d-4261-b8a6-819acd09e0a3" providerId="AD" clId="Web-{53FA6859-5EB9-05EC-C92F-241794F91E37}" dt="2025-05-28T14:48:47.494" v="6"/>
      <pc:docMkLst>
        <pc:docMk/>
      </pc:docMkLst>
      <pc:sldChg chg="modSp">
        <pc:chgData name="Paula Whyte ( Momentum Consulting )" userId="S::paula_momentumconsulting.ie#ext#@biainnovatorcampus.onmicrosoft.com::f0db49ca-a56d-4261-b8a6-819acd09e0a3" providerId="AD" clId="Web-{53FA6859-5EB9-05EC-C92F-241794F91E37}" dt="2025-05-28T14:47:34.632" v="5" actId="14100"/>
        <pc:sldMkLst>
          <pc:docMk/>
          <pc:sldMk cId="2445639838" sldId="4345"/>
        </pc:sldMkLst>
        <pc:spChg chg="mod">
          <ac:chgData name="Paula Whyte ( Momentum Consulting )" userId="S::paula_momentumconsulting.ie#ext#@biainnovatorcampus.onmicrosoft.com::f0db49ca-a56d-4261-b8a6-819acd09e0a3" providerId="AD" clId="Web-{53FA6859-5EB9-05EC-C92F-241794F91E37}" dt="2025-05-28T14:47:34.632" v="5" actId="14100"/>
          <ac:spMkLst>
            <pc:docMk/>
            <pc:sldMk cId="2445639838" sldId="4345"/>
            <ac:spMk id="9" creationId="{1C649D26-280B-9DCA-8DAE-3F92754507FD}"/>
          </ac:spMkLst>
        </pc:spChg>
        <pc:spChg chg="mod">
          <ac:chgData name="Paula Whyte ( Momentum Consulting )" userId="S::paula_momentumconsulting.ie#ext#@biainnovatorcampus.onmicrosoft.com::f0db49ca-a56d-4261-b8a6-819acd09e0a3" providerId="AD" clId="Web-{53FA6859-5EB9-05EC-C92F-241794F91E37}" dt="2025-05-28T14:47:29.928" v="4" actId="20577"/>
          <ac:spMkLst>
            <pc:docMk/>
            <pc:sldMk cId="2445639838" sldId="4345"/>
            <ac:spMk id="14" creationId="{A10B8A40-3CA0-B8CA-33CE-C991B6732794}"/>
          </ac:spMkLst>
        </pc:spChg>
      </pc:sldChg>
      <pc:sldChg chg="del">
        <pc:chgData name="Paula Whyte ( Momentum Consulting )" userId="S::paula_momentumconsulting.ie#ext#@biainnovatorcampus.onmicrosoft.com::f0db49ca-a56d-4261-b8a6-819acd09e0a3" providerId="AD" clId="Web-{53FA6859-5EB9-05EC-C92F-241794F91E37}" dt="2025-05-28T14:48:47.494" v="6"/>
        <pc:sldMkLst>
          <pc:docMk/>
          <pc:sldMk cId="929762468" sldId="4363"/>
        </pc:sldMkLst>
      </pc:sldChg>
    </pc:docChg>
  </pc:docChgLst>
  <pc:docChgLst>
    <pc:chgData name="Anna-Maria Saarela" userId="S::anna-maria.saarela_savonia.fi#ext#@biainnovatorcampus.onmicrosoft.com::25308fda-0d44-48b5-9bfd-111b972a9e80" providerId="AD" clId="Web-{1031E056-0B39-F040-A401-E3C46CC7F0AE}"/>
    <pc:docChg chg="modSld">
      <pc:chgData name="Anna-Maria Saarela" userId="S::anna-maria.saarela_savonia.fi#ext#@biainnovatorcampus.onmicrosoft.com::25308fda-0d44-48b5-9bfd-111b972a9e80" providerId="AD" clId="Web-{1031E056-0B39-F040-A401-E3C46CC7F0AE}" dt="2025-06-04T20:34:42.057" v="14" actId="20577"/>
      <pc:docMkLst>
        <pc:docMk/>
      </pc:docMkLst>
      <pc:sldChg chg="modSp">
        <pc:chgData name="Anna-Maria Saarela" userId="S::anna-maria.saarela_savonia.fi#ext#@biainnovatorcampus.onmicrosoft.com::25308fda-0d44-48b5-9bfd-111b972a9e80" providerId="AD" clId="Web-{1031E056-0B39-F040-A401-E3C46CC7F0AE}" dt="2025-06-04T20:34:42.057" v="14" actId="20577"/>
        <pc:sldMkLst>
          <pc:docMk/>
          <pc:sldMk cId="4169825511" sldId="4263"/>
        </pc:sldMkLst>
        <pc:spChg chg="mod">
          <ac:chgData name="Anna-Maria Saarela" userId="S::anna-maria.saarela_savonia.fi#ext#@biainnovatorcampus.onmicrosoft.com::25308fda-0d44-48b5-9bfd-111b972a9e80" providerId="AD" clId="Web-{1031E056-0B39-F040-A401-E3C46CC7F0AE}" dt="2025-06-04T20:34:42.057" v="14" actId="20577"/>
          <ac:spMkLst>
            <pc:docMk/>
            <pc:sldMk cId="4169825511" sldId="4263"/>
            <ac:spMk id="60" creationId="{28330963-34C5-43FF-71FB-F1AEE4A0A333}"/>
          </ac:spMkLst>
        </pc:spChg>
      </pc:sldChg>
    </pc:docChg>
  </pc:docChgLst>
  <pc:docChgLst>
    <pc:chgData name="Anna-Maria Saarela" userId="c6fd2d3e-6063-45b1-b49c-2f057233427b" providerId="ADAL" clId="{DB6368E6-2022-4600-9A04-9851F6E1C38B}"/>
    <pc:docChg chg="undo custSel modSld">
      <pc:chgData name="Anna-Maria Saarela" userId="c6fd2d3e-6063-45b1-b49c-2f057233427b" providerId="ADAL" clId="{DB6368E6-2022-4600-9A04-9851F6E1C38B}" dt="2025-05-23T15:57:45.473" v="204" actId="20577"/>
      <pc:docMkLst>
        <pc:docMk/>
      </pc:docMkLst>
      <pc:sldChg chg="modSp mod">
        <pc:chgData name="Anna-Maria Saarela" userId="c6fd2d3e-6063-45b1-b49c-2f057233427b" providerId="ADAL" clId="{DB6368E6-2022-4600-9A04-9851F6E1C38B}" dt="2025-05-23T15:47:15.454" v="96" actId="20577"/>
        <pc:sldMkLst>
          <pc:docMk/>
          <pc:sldMk cId="3974310973" sldId="4370"/>
        </pc:sldMkLst>
        <pc:spChg chg="mod">
          <ac:chgData name="Anna-Maria Saarela" userId="c6fd2d3e-6063-45b1-b49c-2f057233427b" providerId="ADAL" clId="{DB6368E6-2022-4600-9A04-9851F6E1C38B}" dt="2025-05-23T15:47:15.454" v="96" actId="20577"/>
          <ac:spMkLst>
            <pc:docMk/>
            <pc:sldMk cId="3974310973" sldId="4370"/>
            <ac:spMk id="3" creationId="{03937741-7A77-26BB-2B30-508E209985A9}"/>
          </ac:spMkLst>
        </pc:spChg>
      </pc:sldChg>
      <pc:sldChg chg="modSp mod">
        <pc:chgData name="Anna-Maria Saarela" userId="c6fd2d3e-6063-45b1-b49c-2f057233427b" providerId="ADAL" clId="{DB6368E6-2022-4600-9A04-9851F6E1C38B}" dt="2025-05-23T15:52:36.725" v="148" actId="20577"/>
        <pc:sldMkLst>
          <pc:docMk/>
          <pc:sldMk cId="3844473901" sldId="4392"/>
        </pc:sldMkLst>
        <pc:spChg chg="mod">
          <ac:chgData name="Anna-Maria Saarela" userId="c6fd2d3e-6063-45b1-b49c-2f057233427b" providerId="ADAL" clId="{DB6368E6-2022-4600-9A04-9851F6E1C38B}" dt="2025-05-23T15:52:36.725" v="148" actId="20577"/>
          <ac:spMkLst>
            <pc:docMk/>
            <pc:sldMk cId="3844473901" sldId="4392"/>
            <ac:spMk id="3" creationId="{1584522D-3854-D216-64ED-A117F8EAAB8C}"/>
          </ac:spMkLst>
        </pc:spChg>
        <pc:spChg chg="mod">
          <ac:chgData name="Anna-Maria Saarela" userId="c6fd2d3e-6063-45b1-b49c-2f057233427b" providerId="ADAL" clId="{DB6368E6-2022-4600-9A04-9851F6E1C38B}" dt="2025-05-23T15:52:21.383" v="141" actId="1076"/>
          <ac:spMkLst>
            <pc:docMk/>
            <pc:sldMk cId="3844473901" sldId="4392"/>
            <ac:spMk id="4" creationId="{E310DA0F-C170-F252-A205-61A9D571199B}"/>
          </ac:spMkLst>
        </pc:spChg>
      </pc:sldChg>
      <pc:sldChg chg="modSp mod">
        <pc:chgData name="Anna-Maria Saarela" userId="c6fd2d3e-6063-45b1-b49c-2f057233427b" providerId="ADAL" clId="{DB6368E6-2022-4600-9A04-9851F6E1C38B}" dt="2025-05-23T15:52:07.488" v="140" actId="20577"/>
        <pc:sldMkLst>
          <pc:docMk/>
          <pc:sldMk cId="3718758492" sldId="4400"/>
        </pc:sldMkLst>
        <pc:spChg chg="mod">
          <ac:chgData name="Anna-Maria Saarela" userId="c6fd2d3e-6063-45b1-b49c-2f057233427b" providerId="ADAL" clId="{DB6368E6-2022-4600-9A04-9851F6E1C38B}" dt="2025-05-23T15:52:07.488" v="140" actId="20577"/>
          <ac:spMkLst>
            <pc:docMk/>
            <pc:sldMk cId="3718758492" sldId="4400"/>
            <ac:spMk id="3" creationId="{87E2C92B-6EA0-1297-14A1-D865E440DA4F}"/>
          </ac:spMkLst>
        </pc:spChg>
      </pc:sldChg>
      <pc:sldChg chg="modSp mod">
        <pc:chgData name="Anna-Maria Saarela" userId="c6fd2d3e-6063-45b1-b49c-2f057233427b" providerId="ADAL" clId="{DB6368E6-2022-4600-9A04-9851F6E1C38B}" dt="2025-05-23T15:44:44.690" v="30" actId="20577"/>
        <pc:sldMkLst>
          <pc:docMk/>
          <pc:sldMk cId="4145336788" sldId="4407"/>
        </pc:sldMkLst>
        <pc:spChg chg="mod">
          <ac:chgData name="Anna-Maria Saarela" userId="c6fd2d3e-6063-45b1-b49c-2f057233427b" providerId="ADAL" clId="{DB6368E6-2022-4600-9A04-9851F6E1C38B}" dt="2025-05-23T15:44:19.803" v="25" actId="20577"/>
          <ac:spMkLst>
            <pc:docMk/>
            <pc:sldMk cId="4145336788" sldId="4407"/>
            <ac:spMk id="2" creationId="{93DE1D88-1651-1B0B-8F85-5EDA03732574}"/>
          </ac:spMkLst>
        </pc:spChg>
        <pc:spChg chg="mod">
          <ac:chgData name="Anna-Maria Saarela" userId="c6fd2d3e-6063-45b1-b49c-2f057233427b" providerId="ADAL" clId="{DB6368E6-2022-4600-9A04-9851F6E1C38B}" dt="2025-05-23T15:44:44.690" v="30" actId="20577"/>
          <ac:spMkLst>
            <pc:docMk/>
            <pc:sldMk cId="4145336788" sldId="4407"/>
            <ac:spMk id="13" creationId="{5D6F9D27-063C-22A5-927E-C6393D287BA0}"/>
          </ac:spMkLst>
        </pc:spChg>
      </pc:sldChg>
      <pc:sldChg chg="modSp mod">
        <pc:chgData name="Anna-Maria Saarela" userId="c6fd2d3e-6063-45b1-b49c-2f057233427b" providerId="ADAL" clId="{DB6368E6-2022-4600-9A04-9851F6E1C38B}" dt="2025-05-23T15:50:50.351" v="114" actId="20577"/>
        <pc:sldMkLst>
          <pc:docMk/>
          <pc:sldMk cId="3816097189" sldId="4430"/>
        </pc:sldMkLst>
        <pc:spChg chg="mod">
          <ac:chgData name="Anna-Maria Saarela" userId="c6fd2d3e-6063-45b1-b49c-2f057233427b" providerId="ADAL" clId="{DB6368E6-2022-4600-9A04-9851F6E1C38B}" dt="2025-05-23T15:50:50.351" v="114" actId="20577"/>
          <ac:spMkLst>
            <pc:docMk/>
            <pc:sldMk cId="3816097189" sldId="4430"/>
            <ac:spMk id="3" creationId="{3E9F9328-3395-05D7-7631-C6296FC3F974}"/>
          </ac:spMkLst>
        </pc:spChg>
      </pc:sldChg>
      <pc:sldChg chg="modSp mod">
        <pc:chgData name="Anna-Maria Saarela" userId="c6fd2d3e-6063-45b1-b49c-2f057233427b" providerId="ADAL" clId="{DB6368E6-2022-4600-9A04-9851F6E1C38B}" dt="2025-05-23T15:57:45.473" v="204" actId="20577"/>
        <pc:sldMkLst>
          <pc:docMk/>
          <pc:sldMk cId="977931016" sldId="4431"/>
        </pc:sldMkLst>
        <pc:spChg chg="mod">
          <ac:chgData name="Anna-Maria Saarela" userId="c6fd2d3e-6063-45b1-b49c-2f057233427b" providerId="ADAL" clId="{DB6368E6-2022-4600-9A04-9851F6E1C38B}" dt="2025-05-23T15:57:45.473" v="204" actId="20577"/>
          <ac:spMkLst>
            <pc:docMk/>
            <pc:sldMk cId="977931016" sldId="4431"/>
            <ac:spMk id="22" creationId="{8A70A850-598B-B621-7AAE-5F7127FF9084}"/>
          </ac:spMkLst>
        </pc:spChg>
      </pc:sldChg>
      <pc:sldChg chg="modSp mod">
        <pc:chgData name="Anna-Maria Saarela" userId="c6fd2d3e-6063-45b1-b49c-2f057233427b" providerId="ADAL" clId="{DB6368E6-2022-4600-9A04-9851F6E1C38B}" dt="2025-05-23T15:45:25.139" v="56" actId="20577"/>
        <pc:sldMkLst>
          <pc:docMk/>
          <pc:sldMk cId="1528251853" sldId="4434"/>
        </pc:sldMkLst>
        <pc:spChg chg="mod">
          <ac:chgData name="Anna-Maria Saarela" userId="c6fd2d3e-6063-45b1-b49c-2f057233427b" providerId="ADAL" clId="{DB6368E6-2022-4600-9A04-9851F6E1C38B}" dt="2025-05-23T15:45:25.139" v="56" actId="20577"/>
          <ac:spMkLst>
            <pc:docMk/>
            <pc:sldMk cId="1528251853" sldId="4434"/>
            <ac:spMk id="2" creationId="{DF8FDF73-35F7-A4D0-F394-E25A125742B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2000" b="0" i="0" kern="1200" spc="0" dirty="0">
              <a:solidFill>
                <a:srgbClr val="0B3A5B"/>
              </a:solidFill>
              <a:latin typeface="+mn-lt"/>
              <a:ea typeface="+mn-ea"/>
              <a:cs typeface="+mn-cs"/>
            </a:endParaRPr>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636138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029E-2C08-C1B1-6D76-45ED7349A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7E577-15CA-2034-BB19-AE5A1CC5A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25829-C23D-EE8E-5138-D6F4E2D97C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776F65-6177-E09C-6F6B-C673E0C04E9D}"/>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417569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180110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7909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763980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1511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0983229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45731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19869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5716275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74258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52255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07569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2852207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2330956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5331229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74792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584669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116810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4390986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400090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965602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33067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033105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6673261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276898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920359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10.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922" r:id="rId11"/>
    <p:sldLayoutId id="2147483885" r:id="rId12"/>
    <p:sldLayoutId id="2147483886" r:id="rId13"/>
    <p:sldLayoutId id="2147483878" r:id="rId14"/>
    <p:sldLayoutId id="2147483861" r:id="rId15"/>
    <p:sldLayoutId id="2147483833" r:id="rId16"/>
    <p:sldLayoutId id="2147483847" r:id="rId17"/>
    <p:sldLayoutId id="2147483923" r:id="rId18"/>
    <p:sldLayoutId id="2147483853" r:id="rId19"/>
    <p:sldLayoutId id="2147483898" r:id="rId20"/>
    <p:sldLayoutId id="214748392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51365932"/>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12.xml"/><Relationship Id="rId7" Type="http://schemas.openxmlformats.org/officeDocument/2006/relationships/hyperlink" Target="https://www.youtube.com/watch?v=YONGuzom8VM" TargetMode="External"/><Relationship Id="rId2" Type="http://schemas.openxmlformats.org/officeDocument/2006/relationships/video" Target="https://www.youtube.com/embed/YONGuzom8VM?feature=oembed" TargetMode="External"/><Relationship Id="rId1" Type="http://schemas.openxmlformats.org/officeDocument/2006/relationships/video" Target="https://www.youtube.com/embed/y8T7iwlVulk?start=7&amp;feature=oembed" TargetMode="Externa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hyperlink" Target="https://www.youtube.com/watch?v=y8T7iwlVulk&amp;t=7s" TargetMode="External"/><Relationship Id="rId4" Type="http://schemas.openxmlformats.org/officeDocument/2006/relationships/hyperlink" Target="https://caul-cbua.pressbooks.pub/exploringsustainability/chapter/chapter-1-2/" TargetMode="External"/><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hyperlink" Target="https://www.researchgate.net/publication/307730138_The_Art_of_Interconnected_Thinking_Starting_with_the_Young" TargetMode="External"/><Relationship Id="rId2" Type="http://schemas.openxmlformats.org/officeDocument/2006/relationships/hyperlink" Target="https://study.com/academy/lesson/video/environmental-awareness-definition-history-importance.html" TargetMode="External"/><Relationship Id="rId1" Type="http://schemas.openxmlformats.org/officeDocument/2006/relationships/slideLayout" Target="../slideLayouts/slideLayout12.xml"/><Relationship Id="rId4" Type="http://schemas.openxmlformats.org/officeDocument/2006/relationships/hyperlink" Target="https://www.forbes.com/councils/forbescoachescouncil/2024/03/19/16-important-skills-professionals-need-to-build-future-proof-career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Social_responsibility" TargetMode="External"/><Relationship Id="rId2" Type="http://schemas.openxmlformats.org/officeDocument/2006/relationships/hyperlink" Target="https://documents1.worldbank.org/curated/en/350411468149663792/pdf/WPS6852.pdf" TargetMode="External"/><Relationship Id="rId1" Type="http://schemas.openxmlformats.org/officeDocument/2006/relationships/slideLayout" Target="../slideLayouts/slideLayout12.xml"/><Relationship Id="rId4" Type="http://schemas.openxmlformats.org/officeDocument/2006/relationships/hyperlink" Target="https://positivepsychology.com/self-empowermen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teknologiateollisuus.fi/circular-economy-playbook/" TargetMode="External"/><Relationship Id="rId2" Type="http://schemas.openxmlformats.org/officeDocument/2006/relationships/image" Target="../media/image29.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hyperlink" Target="https://teknologiateollisuus.fi/fi/circular-economy-playbook" TargetMode="Externa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aste2worth.eu/regional-community-maps-of-waste-streams/"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9.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1.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en/winner-tribute-podium-1019835/" TargetMode="External"/><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tieke.fi/palvelut/osaamisen-kehittaminen/kiertotalouden-osaamismerkisto/" TargetMode="External"/><Relationship Id="rId2" Type="http://schemas.openxmlformats.org/officeDocument/2006/relationships/image" Target="../media/image43.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47.jpeg"/><Relationship Id="rId2" Type="http://schemas.openxmlformats.org/officeDocument/2006/relationships/slideLayout" Target="../slideLayouts/slideLayout12.xml"/><Relationship Id="rId1" Type="http://schemas.openxmlformats.org/officeDocument/2006/relationships/video" Target="https://www.youtube.com/embed/yDJOCL1AQE8?feature=oembed" TargetMode="External"/><Relationship Id="rId6" Type="http://schemas.openxmlformats.org/officeDocument/2006/relationships/image" Target="../media/image46.png"/><Relationship Id="rId5" Type="http://schemas.openxmlformats.org/officeDocument/2006/relationships/hyperlink" Target="https://generationsworkingtogether.org/resources/european-map-of-intergenerational-learning-emil" TargetMode="External"/><Relationship Id="rId4" Type="http://schemas.openxmlformats.org/officeDocument/2006/relationships/hyperlink" Target="https://www.youtube.com/watch?v=yDJOCL1AQE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5.png"/><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hyperlink" Target="https://www.youtube.com/watch?v=1_ZgGPnjDgU"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n.wikipedia.org/wiki/Reinforcement" TargetMode="External"/><Relationship Id="rId7" Type="http://schemas.openxmlformats.org/officeDocument/2006/relationships/image" Target="../media/image51.PNG"/><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hyperlink" Target="https://www.youtube.com/watch?v=gQpHaWUXqMQ" TargetMode="External"/><Relationship Id="rId5" Type="http://schemas.openxmlformats.org/officeDocument/2006/relationships/image" Target="../media/image50.png"/><Relationship Id="rId4" Type="http://schemas.openxmlformats.org/officeDocument/2006/relationships/hyperlink" Target="https://circulareconomyalliance.com/cea-blogs/empowering-communities-for-sustainable-change-the-role-of-circular-economy/"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smartsortai.com/revolutionizing-recycling-smart-sort-technology-smart-bin/" TargetMode="External"/><Relationship Id="rId2" Type="http://schemas.openxmlformats.org/officeDocument/2006/relationships/image" Target="../media/image52.png"/><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hyperlink" Target="https://www.youtube.com/watch?v=6I-wbjtOKaE" TargetMode="Externa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zerowasteeurope.eu/our-work/zero-waste-cities/" TargetMode="External"/><Relationship Id="rId2" Type="http://schemas.openxmlformats.org/officeDocument/2006/relationships/hyperlink" Target="https://en.wikipedia.org/wiki/Pay_as_you_throw" TargetMode="Externa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citt.ufl.edu/resources/the-learning-process/types-of-learners/kolbs-four-stages-of-learning/" TargetMode="External"/><Relationship Id="rId2" Type="http://schemas.openxmlformats.org/officeDocument/2006/relationships/image" Target="../media/image57.jpe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hyperlink" Target="https://www.climateuniversity.fi/" TargetMode="External"/><Relationship Id="rId2" Type="http://schemas.openxmlformats.org/officeDocument/2006/relationships/hyperlink" Target="https://doi.org/10.1080/19397038.2023.2210592" TargetMode="Externa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hyperlink" Target="https://ethical-food.eu/" TargetMode="External"/><Relationship Id="rId2" Type="http://schemas.openxmlformats.org/officeDocument/2006/relationships/hyperlink" Target="https://waste2worth.eu/"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hyperlink" Target="https://www.kuluttajaliitto.fi/hankkeet/kuluttajien-havikkifoorumi-hanke/" TargetMode="External"/><Relationship Id="rId2" Type="http://schemas.openxmlformats.org/officeDocument/2006/relationships/hyperlink" Target="https://www.kuluttajaliitto.fi/materiaalit/ruokahavikki/" TargetMode="Externa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hyperlink" Target="https://havikkiviikko.fi/tietoa-ruokahavikista/"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kiertotaloussuomi.fi/taito-ja-tyokalut/kiertotalouden-tyokalut-ja-toimintamallit" TargetMode="External"/><Relationship Id="rId2" Type="http://schemas.openxmlformats.org/officeDocument/2006/relationships/hyperlink" Target="https://koulutustakiertotalouteen.turkuamk.fi/in-english/" TargetMode="Externa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hyperlink" Target="https://beyondwaste.podbean.com/" TargetMode="External"/><Relationship Id="rId7" Type="http://schemas.openxmlformats.org/officeDocument/2006/relationships/hyperlink" Target="https://www.youtube.com/watch?v=hB7DZOlmHIA" TargetMode="External"/><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s://www.eitfood.eu/podcast/spotlight-rethinkresource-on-creating-value-from-food-waste"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redirect?event=video_description&amp;redir_token=QUFFLUhqbmdfTDdPeENKc0M3cXBIMUEyMG0wTUlHcEduZ3xBQ3Jtc0tuWGUtbHBPVC1OTnA2MGpNam0ycDZEdVAwWGM3cHBxZXhlV2g3bkFQTVNvVDItMGFDSERndGNuYXdjUGJKNTN1dGFUSGNNcS12a1BfN1dZdUZWZ2FhSVhWRnZzOGxjLWlEUUdJNzZWZzJpb2twT1lFZw&amp;q=http%3A%2F%2Fon.unesco.org%2Fesd&amp;v=YUFqamr78Xk" TargetMode="External"/><Relationship Id="rId7" Type="http://schemas.openxmlformats.org/officeDocument/2006/relationships/hyperlink" Target="https://www.youtube.com/watch?v=YUFqamr78Xk" TargetMode="External"/><Relationship Id="rId2" Type="http://schemas.openxmlformats.org/officeDocument/2006/relationships/slideLayout" Target="../slideLayouts/slideLayout12.xml"/><Relationship Id="rId1" Type="http://schemas.openxmlformats.org/officeDocument/2006/relationships/video" Target="https://www.youtube.com/embed/YUFqamr78Xk?feature=oembed" TargetMode="Externa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hyperlink" Target="https://www.youtube.com/redirect?event=video_description&amp;redir_token=QUFFLUhqbFA0YWhvN01mMzE5N052bzVSOTFRbXRxbVhId3xBQ3Jtc0tsUEY5aUwxWEQ3ZjVQLTdwUW02TkRCSEJNZ3RpQ0ZCbWlaZmpJTUM5eGZBVEpKS1F4bUI0eDdUUzZta3pxNjRwZHRkUFZsaG1ROXJkTVJMX0ZtZDNYcGt1eEcwbzRSbzdXWFlIbFQwZnpvR2NXZ0F1Zw&amp;q=https%3A%2F%2Fwww.bne-portal.de%2Fen%2F&amp;v=YUFqamr78X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news.un.org/en/story/2024/01/1145772" TargetMode="External"/><Relationship Id="rId3" Type="http://schemas.openxmlformats.org/officeDocument/2006/relationships/hyperlink" Target="https://www.tandfonline.com/doi/abs/10.1080/0969160X.2019.1568276" TargetMode="External"/><Relationship Id="rId7" Type="http://schemas.openxmlformats.org/officeDocument/2006/relationships/hyperlink" Target="https://en.wikipedia.org/wiki/Carbon_footprint" TargetMode="External"/><Relationship Id="rId2" Type="http://schemas.openxmlformats.org/officeDocument/2006/relationships/hyperlink" Target="https://en.wikipedia.org/wiki/Corporate_environmental_responsibility" TargetMode="External"/><Relationship Id="rId1" Type="http://schemas.openxmlformats.org/officeDocument/2006/relationships/slideLayout" Target="../slideLayouts/slideLayout12.xml"/><Relationship Id="rId6" Type="http://schemas.openxmlformats.org/officeDocument/2006/relationships/hyperlink" Target="https://en.wikipedia.org/wiki/Resource_efficiency" TargetMode="External"/><Relationship Id="rId5" Type="http://schemas.openxmlformats.org/officeDocument/2006/relationships/hyperlink" Target="https://www.geeksforgeeks.org/consumer-awareness-meaning-need-and-importance/" TargetMode="External"/><Relationship Id="rId4" Type="http://schemas.openxmlformats.org/officeDocument/2006/relationships/hyperlink" Target="https://courses.mooc.fi/org/uh-inar/courses/introduction-to-sustainability/chapter-4/economic-sustainability-as-a-concep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YONGuzom8VM" TargetMode="External"/><Relationship Id="rId2" Type="http://schemas.openxmlformats.org/officeDocument/2006/relationships/hyperlink" Target="https://caul-cbua.pressbooks.pub/exploringsustainability/chapter/chapter-1-2/"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D28D0912-2856-B438-29D9-B2B521C8F260}"/>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sp>
        <p:nvSpPr>
          <p:cNvPr id="9" name="Rectangle 8">
            <a:extLst>
              <a:ext uri="{FF2B5EF4-FFF2-40B4-BE49-F238E27FC236}">
                <a16:creationId xmlns:a16="http://schemas.microsoft.com/office/drawing/2014/main" id="{1C649D26-280B-9DCA-8DAE-3F92754507FD}"/>
              </a:ext>
            </a:extLst>
          </p:cNvPr>
          <p:cNvSpPr/>
          <p:nvPr/>
        </p:nvSpPr>
        <p:spPr>
          <a:xfrm>
            <a:off x="1895495" y="4399806"/>
            <a:ext cx="7963537" cy="12891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1895495" y="4397379"/>
            <a:ext cx="7949399" cy="1200329"/>
          </a:xfrm>
          <a:prstGeom prst="rect">
            <a:avLst/>
          </a:prstGeom>
          <a:noFill/>
        </p:spPr>
        <p:txBody>
          <a:bodyPr wrap="square" lIns="91440" tIns="45720" rIns="91440" bIns="45720" rtlCol="0" anchor="t">
            <a:spAutoFit/>
          </a:bodyPr>
          <a:lstStyle/>
          <a:p>
            <a:r>
              <a:rPr lang="en-US" sz="3600" b="1" spc="324">
                <a:solidFill>
                  <a:srgbClr val="60BA47"/>
                </a:solidFill>
                <a:latin typeface="Calibri"/>
                <a:ea typeface="Calibri"/>
                <a:cs typeface="Calibri"/>
              </a:rPr>
              <a:t>TYÖNTEKIJÖIDEN JA ASIAKKAIDEN</a:t>
            </a:r>
            <a:endParaRPr lang="en-US">
              <a:latin typeface="Calibri"/>
              <a:ea typeface="Calibri"/>
              <a:cs typeface="Calibri"/>
            </a:endParaRPr>
          </a:p>
          <a:p>
            <a:r>
              <a:rPr lang="en-US" sz="3600" b="1" spc="324" dirty="0">
                <a:solidFill>
                  <a:srgbClr val="60BA47"/>
                </a:solidFill>
                <a:latin typeface="Calibri"/>
                <a:ea typeface="Calibri"/>
                <a:cs typeface="Calibri"/>
              </a:rPr>
              <a:t>KOULUTTAMINEN</a:t>
            </a:r>
            <a:endParaRPr lang="en-US" dirty="0">
              <a:latin typeface="Calibri"/>
              <a:ea typeface="Calibri"/>
              <a:cs typeface="Calibri"/>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203093" y="3433859"/>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MODUULI 9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9DFDA0-9DB4-0C3C-3385-6A20B6B3BE14}"/>
              </a:ext>
            </a:extLst>
          </p:cNvPr>
          <p:cNvSpPr>
            <a:spLocks noGrp="1"/>
          </p:cNvSpPr>
          <p:nvPr>
            <p:ph type="body" sz="quarter" idx="19"/>
          </p:nvPr>
        </p:nvSpPr>
        <p:spPr>
          <a:xfrm>
            <a:off x="817973" y="1382565"/>
            <a:ext cx="5191144" cy="1872842"/>
          </a:xfrm>
        </p:spPr>
        <p:txBody>
          <a:bodyPr/>
          <a:lstStyle/>
          <a:p>
            <a:r>
              <a:rPr lang="en-US" sz="2400" b="1" kern="100" dirty="0">
                <a:effectLst/>
                <a:ea typeface="Aptos" panose="020B0004020202020204" pitchFamily="34" charset="0"/>
                <a:cs typeface="Times New Roman" panose="02020603050405020304" pitchFamily="18" charset="0"/>
                <a:hlinkClick r:id="rId4"/>
              </a:rPr>
              <a:t>Sosiaalinen oikeudenmukaisuus ja vastuullisuus</a:t>
            </a:r>
            <a:r>
              <a:rPr lang="en-US" sz="2400" kern="100" dirty="0">
                <a:effectLst/>
                <a:ea typeface="Aptos" panose="020B0004020202020204" pitchFamily="34" charset="0"/>
                <a:cs typeface="Times New Roman" panose="02020603050405020304" pitchFamily="18" charset="0"/>
              </a:rPr>
              <a:t>, kuten oikeudenmukaiset </a:t>
            </a:r>
            <a:r>
              <a:rPr lang="en-US" sz="2400" kern="100" dirty="0" err="1">
                <a:effectLst/>
                <a:ea typeface="Aptos" panose="020B0004020202020204" pitchFamily="34" charset="0"/>
                <a:cs typeface="Times New Roman" panose="02020603050405020304" pitchFamily="18" charset="0"/>
              </a:rPr>
              <a:t>työelämän </a:t>
            </a:r>
            <a:r>
              <a:rPr lang="en-US" sz="2400" kern="100" dirty="0">
                <a:effectLst/>
                <a:ea typeface="Aptos" panose="020B0004020202020204" pitchFamily="34" charset="0"/>
                <a:cs typeface="Times New Roman" panose="02020603050405020304" pitchFamily="18" charset="0"/>
              </a:rPr>
              <a:t>käytännöt, yhteisön sitoutuminen, monimuotoisuus ja osallisuus.</a:t>
            </a:r>
            <a:endParaRPr lang="en-IE" dirty="0"/>
          </a:p>
        </p:txBody>
      </p:sp>
      <p:pic>
        <p:nvPicPr>
          <p:cNvPr id="4" name="Picture 3">
            <a:extLst>
              <a:ext uri="{FF2B5EF4-FFF2-40B4-BE49-F238E27FC236}">
                <a16:creationId xmlns:a16="http://schemas.microsoft.com/office/drawing/2014/main" id="{8E69EC08-B935-95DF-FEBF-95C4AFC283B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91"/>
          <a:stretch/>
        </p:blipFill>
        <p:spPr>
          <a:xfrm>
            <a:off x="6353175" y="1168839"/>
            <a:ext cx="4933015" cy="2929584"/>
          </a:xfrm>
          <a:prstGeom prst="rect">
            <a:avLst/>
          </a:prstGeom>
        </p:spPr>
      </p:pic>
      <p:pic>
        <p:nvPicPr>
          <p:cNvPr id="5" name="Picture 4">
            <a:extLst>
              <a:ext uri="{FF2B5EF4-FFF2-40B4-BE49-F238E27FC236}">
                <a16:creationId xmlns:a16="http://schemas.microsoft.com/office/drawing/2014/main" id="{89628B51-8CCA-33F4-93F4-332A82D1C51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291"/>
          <a:stretch/>
        </p:blipFill>
        <p:spPr>
          <a:xfrm>
            <a:off x="0" y="3337644"/>
            <a:ext cx="5393530" cy="3203071"/>
          </a:xfrm>
          <a:prstGeom prst="rect">
            <a:avLst/>
          </a:prstGeom>
        </p:spPr>
      </p:pic>
      <p:sp>
        <p:nvSpPr>
          <p:cNvPr id="6" name="Text Placeholder 4">
            <a:extLst>
              <a:ext uri="{FF2B5EF4-FFF2-40B4-BE49-F238E27FC236}">
                <a16:creationId xmlns:a16="http://schemas.microsoft.com/office/drawing/2014/main" id="{F37DA8C8-FA7F-A2D6-9614-82D0B272F0CE}"/>
              </a:ext>
            </a:extLst>
          </p:cNvPr>
          <p:cNvSpPr txBox="1">
            <a:spLocks/>
          </p:cNvSpPr>
          <p:nvPr/>
        </p:nvSpPr>
        <p:spPr>
          <a:xfrm>
            <a:off x="701082" y="601335"/>
            <a:ext cx="1045654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KESTÄVÄN LIIKETOIMINNAN KESKEISET NÄKÖKULMAT</a:t>
            </a:r>
          </a:p>
          <a:p>
            <a:endParaRPr lang="en-IE" dirty="0"/>
          </a:p>
        </p:txBody>
      </p:sp>
      <p:sp>
        <p:nvSpPr>
          <p:cNvPr id="8" name="TextBox 7">
            <a:extLst>
              <a:ext uri="{FF2B5EF4-FFF2-40B4-BE49-F238E27FC236}">
                <a16:creationId xmlns:a16="http://schemas.microsoft.com/office/drawing/2014/main" id="{8D4BC4A4-D6C3-649C-CAF5-7B9E551C0704}"/>
              </a:ext>
            </a:extLst>
          </p:cNvPr>
          <p:cNvSpPr txBox="1"/>
          <p:nvPr/>
        </p:nvSpPr>
        <p:spPr>
          <a:xfrm>
            <a:off x="5480150" y="4728538"/>
            <a:ext cx="5806040" cy="1569660"/>
          </a:xfrm>
          <a:prstGeom prst="rect">
            <a:avLst/>
          </a:prstGeom>
          <a:noFill/>
        </p:spPr>
        <p:txBody>
          <a:bodyPr wrap="square">
            <a:spAutoFit/>
          </a:bodyPr>
          <a:lstStyle/>
          <a:p>
            <a:r>
              <a:rPr lang="en-US" sz="2400" b="1" kern="100" dirty="0">
                <a:ea typeface="Aptos" panose="020B0004020202020204" pitchFamily="34" charset="0"/>
                <a:cs typeface="Times New Roman" panose="02020603050405020304" pitchFamily="18" charset="0"/>
                <a:hlinkClick r:id="rId7"/>
              </a:rPr>
              <a:t>Sääntelyn ja lainsäädännön noudattaminen</a:t>
            </a:r>
            <a:r>
              <a:rPr lang="en-US" sz="2400" kern="100" dirty="0">
                <a:solidFill>
                  <a:srgbClr val="0B3A5B"/>
                </a:solidFill>
                <a:ea typeface="Aptos" panose="020B0004020202020204" pitchFamily="34" charset="0"/>
                <a:cs typeface="Times New Roman" panose="02020603050405020304" pitchFamily="18" charset="0"/>
              </a:rPr>
              <a:t>, kuten ympäristölainsäädännön, raportoinnin ja standardien, GRI:n ja YK:n kehitystavoitteiden noudattaminen. </a:t>
            </a:r>
            <a:endParaRPr lang="en-IE" sz="2400" dirty="0">
              <a:solidFill>
                <a:srgbClr val="0B3A5B"/>
              </a:solidFill>
            </a:endParaRPr>
          </a:p>
        </p:txBody>
      </p:sp>
      <p:pic>
        <p:nvPicPr>
          <p:cNvPr id="9" name="Online Media 8" title="What Is Social Sustainability?">
            <a:hlinkClick r:id="" action="ppaction://media"/>
            <a:extLst>
              <a:ext uri="{FF2B5EF4-FFF2-40B4-BE49-F238E27FC236}">
                <a16:creationId xmlns:a16="http://schemas.microsoft.com/office/drawing/2014/main" id="{F02D3CA8-3260-0DEC-9355-1FEDB3A64631}"/>
              </a:ext>
            </a:extLst>
          </p:cNvPr>
          <p:cNvPicPr>
            <a:picLocks noRot="1" noChangeAspect="1"/>
          </p:cNvPicPr>
          <p:nvPr>
            <a:videoFile r:link="rId1"/>
          </p:nvPr>
        </p:nvPicPr>
        <p:blipFill>
          <a:blip r:embed="rId8"/>
          <a:stretch>
            <a:fillRect/>
          </a:stretch>
        </p:blipFill>
        <p:spPr>
          <a:xfrm>
            <a:off x="7200900" y="1578213"/>
            <a:ext cx="3479800" cy="1966087"/>
          </a:xfrm>
          <a:prstGeom prst="rect">
            <a:avLst/>
          </a:prstGeom>
        </p:spPr>
      </p:pic>
      <p:pic>
        <p:nvPicPr>
          <p:cNvPr id="10" name="Online Media 9" title="Regulatory Compliance - Essential Steps for Business Success (11 Minutes)">
            <a:hlinkClick r:id="" action="ppaction://media"/>
            <a:extLst>
              <a:ext uri="{FF2B5EF4-FFF2-40B4-BE49-F238E27FC236}">
                <a16:creationId xmlns:a16="http://schemas.microsoft.com/office/drawing/2014/main" id="{9ADA0287-91FD-FF28-1B14-6AAE5524B9EA}"/>
              </a:ext>
            </a:extLst>
          </p:cNvPr>
          <p:cNvPicPr>
            <a:picLocks noRot="1" noChangeAspect="1"/>
          </p:cNvPicPr>
          <p:nvPr>
            <a:videoFile r:link="rId2"/>
          </p:nvPr>
        </p:nvPicPr>
        <p:blipFill>
          <a:blip r:embed="rId9"/>
          <a:stretch>
            <a:fillRect/>
          </a:stretch>
        </p:blipFill>
        <p:spPr>
          <a:xfrm>
            <a:off x="905810" y="3770488"/>
            <a:ext cx="3828115" cy="2200777"/>
          </a:xfrm>
          <a:prstGeom prst="rect">
            <a:avLst/>
          </a:prstGeom>
        </p:spPr>
      </p:pic>
      <p:sp>
        <p:nvSpPr>
          <p:cNvPr id="12" name="TextBox 11">
            <a:extLst>
              <a:ext uri="{FF2B5EF4-FFF2-40B4-BE49-F238E27FC236}">
                <a16:creationId xmlns:a16="http://schemas.microsoft.com/office/drawing/2014/main" id="{FF60DC66-90D6-F44E-CE89-F7726C4CA7EB}"/>
              </a:ext>
            </a:extLst>
          </p:cNvPr>
          <p:cNvSpPr txBox="1"/>
          <p:nvPr/>
        </p:nvSpPr>
        <p:spPr>
          <a:xfrm>
            <a:off x="6204485" y="4022350"/>
            <a:ext cx="4953140" cy="523220"/>
          </a:xfrm>
          <a:prstGeom prst="rect">
            <a:avLst/>
          </a:prstGeom>
          <a:noFill/>
        </p:spPr>
        <p:txBody>
          <a:bodyPr wrap="square">
            <a:spAutoFit/>
          </a:bodyPr>
          <a:lstStyle/>
          <a:p>
            <a:r>
              <a:rPr lang="en-US" sz="1400" dirty="0">
                <a:hlinkClick r:id="rId7"/>
              </a:rPr>
              <a:t>Videolinkki: Lainsäädännön noudattaminen - olennaiset vaiheet liiketoiminnan menestykseen (11 minuuttia).</a:t>
            </a:r>
            <a:endParaRPr lang="en-IE" sz="1400" dirty="0"/>
          </a:p>
        </p:txBody>
      </p:sp>
      <p:grpSp>
        <p:nvGrpSpPr>
          <p:cNvPr id="13" name="Graphic 4">
            <a:extLst>
              <a:ext uri="{FF2B5EF4-FFF2-40B4-BE49-F238E27FC236}">
                <a16:creationId xmlns:a16="http://schemas.microsoft.com/office/drawing/2014/main" id="{B2C44E14-1C39-C4E0-9F77-15A939B51360}"/>
              </a:ext>
            </a:extLst>
          </p:cNvPr>
          <p:cNvGrpSpPr/>
          <p:nvPr/>
        </p:nvGrpSpPr>
        <p:grpSpPr>
          <a:xfrm rot="19582332">
            <a:off x="4974552" y="467579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FB6313B0-93AD-8741-781C-91768F878910}"/>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A5E62E6C-19C8-85F9-C373-00FA9479A84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949BCC9D-1ED8-D778-8123-329542035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97F63CCD-5A5F-FCE3-1D9C-18A620AB98A5}"/>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C47D61E7-9651-20C4-11BF-0E9F901FDF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A5F36CF0-0C9A-CEF6-56E7-D4341936E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002BBCC0-D263-7112-CBC8-BA7ACA2C5F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BCD94AD9-16E9-CC34-D3D3-706379846E1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8CB427A8-D4B5-527E-93BE-FE77EA139B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EB263F61-2EC6-7200-704C-6C18BA7F87E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D095FE9A-50E0-373F-3862-4ECB2BA7A52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5" name="Graphic 4">
            <a:extLst>
              <a:ext uri="{FF2B5EF4-FFF2-40B4-BE49-F238E27FC236}">
                <a16:creationId xmlns:a16="http://schemas.microsoft.com/office/drawing/2014/main" id="{E7F3CF88-2A44-24ED-7679-1857255822EC}"/>
              </a:ext>
            </a:extLst>
          </p:cNvPr>
          <p:cNvGrpSpPr/>
          <p:nvPr/>
        </p:nvGrpSpPr>
        <p:grpSpPr>
          <a:xfrm rot="2983100">
            <a:off x="6423579" y="2612884"/>
            <a:ext cx="403667" cy="780438"/>
            <a:chOff x="9129274" y="2719113"/>
            <a:chExt cx="717139" cy="1386497"/>
          </a:xfrm>
          <a:solidFill>
            <a:srgbClr val="09465E"/>
          </a:solidFill>
        </p:grpSpPr>
        <p:grpSp>
          <p:nvGrpSpPr>
            <p:cNvPr id="26" name="Graphic 4">
              <a:extLst>
                <a:ext uri="{FF2B5EF4-FFF2-40B4-BE49-F238E27FC236}">
                  <a16:creationId xmlns:a16="http://schemas.microsoft.com/office/drawing/2014/main" id="{EC3BFE06-DFBE-16A1-5295-CEED0FFCE4F6}"/>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D3B0C654-A42E-105E-F20C-7C76A19967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6" name="Freeform 58">
                <a:extLst>
                  <a:ext uri="{FF2B5EF4-FFF2-40B4-BE49-F238E27FC236}">
                    <a16:creationId xmlns:a16="http://schemas.microsoft.com/office/drawing/2014/main" id="{AD08805D-3556-CC84-7E50-062D72200BC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7" name="Graphic 4">
              <a:extLst>
                <a:ext uri="{FF2B5EF4-FFF2-40B4-BE49-F238E27FC236}">
                  <a16:creationId xmlns:a16="http://schemas.microsoft.com/office/drawing/2014/main" id="{98EC0FF2-CD2E-7572-C245-8455624F7E47}"/>
                </a:ext>
              </a:extLst>
            </p:cNvPr>
            <p:cNvGrpSpPr/>
            <p:nvPr/>
          </p:nvGrpSpPr>
          <p:grpSpPr>
            <a:xfrm>
              <a:off x="9129274" y="2893887"/>
              <a:ext cx="717139" cy="1211724"/>
              <a:chOff x="9129274" y="2893887"/>
              <a:chExt cx="717139" cy="1211724"/>
            </a:xfrm>
            <a:grpFill/>
          </p:grpSpPr>
          <p:sp>
            <p:nvSpPr>
              <p:cNvPr id="28" name="Freeform 50">
                <a:extLst>
                  <a:ext uri="{FF2B5EF4-FFF2-40B4-BE49-F238E27FC236}">
                    <a16:creationId xmlns:a16="http://schemas.microsoft.com/office/drawing/2014/main" id="{F696644A-6DA8-ADA5-CB9A-5748A83F445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9" name="Freeform 51">
                <a:extLst>
                  <a:ext uri="{FF2B5EF4-FFF2-40B4-BE49-F238E27FC236}">
                    <a16:creationId xmlns:a16="http://schemas.microsoft.com/office/drawing/2014/main" id="{061CF104-F174-BCFC-D419-0961600E347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0" name="Freeform 52">
                <a:extLst>
                  <a:ext uri="{FF2B5EF4-FFF2-40B4-BE49-F238E27FC236}">
                    <a16:creationId xmlns:a16="http://schemas.microsoft.com/office/drawing/2014/main" id="{6DDDA0D1-E231-822C-B0DE-22EC0E31D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1" name="Freeform 53">
                <a:extLst>
                  <a:ext uri="{FF2B5EF4-FFF2-40B4-BE49-F238E27FC236}">
                    <a16:creationId xmlns:a16="http://schemas.microsoft.com/office/drawing/2014/main" id="{0C009F1E-D8B8-3056-A0E1-D5778BA7DB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2" name="Freeform 54">
                <a:extLst>
                  <a:ext uri="{FF2B5EF4-FFF2-40B4-BE49-F238E27FC236}">
                    <a16:creationId xmlns:a16="http://schemas.microsoft.com/office/drawing/2014/main" id="{2AA3004C-19D9-2AE4-7DE1-7A0AC6C94E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3" name="Freeform 55">
                <a:extLst>
                  <a:ext uri="{FF2B5EF4-FFF2-40B4-BE49-F238E27FC236}">
                    <a16:creationId xmlns:a16="http://schemas.microsoft.com/office/drawing/2014/main" id="{9BC4DE23-66ED-F4EF-41C1-2709E994C40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4" name="Freeform 56">
                <a:extLst>
                  <a:ext uri="{FF2B5EF4-FFF2-40B4-BE49-F238E27FC236}">
                    <a16:creationId xmlns:a16="http://schemas.microsoft.com/office/drawing/2014/main" id="{2A1E8402-B9EB-ACC2-6998-F6375490527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8" name="TextBox 37">
            <a:extLst>
              <a:ext uri="{FF2B5EF4-FFF2-40B4-BE49-F238E27FC236}">
                <a16:creationId xmlns:a16="http://schemas.microsoft.com/office/drawing/2014/main" id="{BDF90537-8A78-75FA-AF32-B9CA4A8EF3AE}"/>
              </a:ext>
            </a:extLst>
          </p:cNvPr>
          <p:cNvSpPr txBox="1"/>
          <p:nvPr/>
        </p:nvSpPr>
        <p:spPr>
          <a:xfrm>
            <a:off x="987463" y="3115873"/>
            <a:ext cx="6096000" cy="307777"/>
          </a:xfrm>
          <a:prstGeom prst="rect">
            <a:avLst/>
          </a:prstGeom>
          <a:noFill/>
        </p:spPr>
        <p:txBody>
          <a:bodyPr wrap="square">
            <a:spAutoFit/>
          </a:bodyPr>
          <a:lstStyle/>
          <a:p>
            <a:r>
              <a:rPr lang="en-IE" sz="1400" dirty="0">
                <a:hlinkClick r:id="rId10"/>
              </a:rPr>
              <a:t>Videolinkki: </a:t>
            </a:r>
            <a:r>
              <a:rPr lang="en-IE" sz="1400" dirty="0" err="1">
                <a:hlinkClick r:id="rId10"/>
              </a:rPr>
              <a:t>Mitä</a:t>
            </a:r>
            <a:r>
              <a:rPr lang="en-IE" sz="1400" dirty="0">
                <a:hlinkClick r:id="rId10"/>
              </a:rPr>
              <a:t> on sosiaalinen kestävyys?</a:t>
            </a:r>
            <a:endParaRPr lang="en-IE" sz="1400" dirty="0"/>
          </a:p>
        </p:txBody>
      </p:sp>
    </p:spTree>
    <p:extLst>
      <p:ext uri="{BB962C8B-B14F-4D97-AF65-F5344CB8AC3E}">
        <p14:creationId xmlns:p14="http://schemas.microsoft.com/office/powerpoint/2010/main" val="97612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712948" y="711609"/>
            <a:ext cx="10542549" cy="803654"/>
          </a:xfrm>
        </p:spPr>
        <p:txBody>
          <a:bodyPr/>
          <a:lstStyle/>
          <a:p>
            <a:r>
              <a:rPr lang="en-IE" dirty="0">
                <a:ea typeface="+mn-lt"/>
                <a:cs typeface="+mn-lt"/>
              </a:rPr>
              <a:t>Johdatus koulutukseen ja tietoisuuteen liike-elämässä</a:t>
            </a:r>
          </a:p>
          <a:p>
            <a:r>
              <a:rPr lang="en-US" sz="2000" b="0" dirty="0"/>
              <a:t>Koulutuksen ja kestävän elintarvikealan </a:t>
            </a:r>
            <a:r>
              <a:rPr lang="en-US" sz="2000" b="0" dirty="0" err="1"/>
              <a:t>tietoisuuden</a:t>
            </a:r>
            <a:r>
              <a:rPr lang="en-US" sz="2000" b="0" dirty="0"/>
              <a:t> </a:t>
            </a:r>
            <a:r>
              <a:rPr lang="en-US" sz="2000" b="0" dirty="0" err="1"/>
              <a:t>lisääminen</a:t>
            </a:r>
            <a:r>
              <a:rPr lang="en-US" sz="2000" b="0" dirty="0"/>
              <a:t>:</a:t>
            </a:r>
          </a:p>
          <a:p>
            <a:endParaRPr lang="en-IE" dirty="0"/>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988572" y="2337119"/>
            <a:ext cx="2881523" cy="3670351"/>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539854" y="2349961"/>
            <a:ext cx="3170541" cy="370254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648290" y="1897117"/>
            <a:ext cx="2882710"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994754" y="2309150"/>
            <a:ext cx="2938372" cy="370254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1076970" y="201758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8193394" y="1897117"/>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1318470" y="2032677"/>
            <a:ext cx="2508144" cy="646331"/>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Ympäristötietoisuus</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878744" y="1916247"/>
            <a:ext cx="2242964" cy="369332"/>
          </a:xfrm>
          <a:prstGeom prst="rect">
            <a:avLst/>
          </a:prstGeom>
          <a:noFill/>
        </p:spPr>
        <p:txBody>
          <a:bodyPr wrap="square" rtlCol="0">
            <a:spAutoFit/>
          </a:bodyPr>
          <a:lstStyle/>
          <a:p>
            <a:r>
              <a:rPr lang="en-US" b="1" dirty="0" err="1">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Systeemiajattelu</a:t>
            </a:r>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437141" y="1897085"/>
            <a:ext cx="1934333"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Tulevaisuuden taitoja</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B702E9A2-BDFF-51EC-A752-54674D3A78F1}"/>
              </a:ext>
            </a:extLst>
          </p:cNvPr>
          <p:cNvSpPr/>
          <p:nvPr/>
        </p:nvSpPr>
        <p:spPr>
          <a:xfrm>
            <a:off x="1192801" y="3005109"/>
            <a:ext cx="2759481" cy="2862322"/>
          </a:xfrm>
          <a:prstGeom prst="rect">
            <a:avLst/>
          </a:prstGeom>
        </p:spPr>
        <p:txBody>
          <a:bodyPr wrap="square">
            <a:spAutoFit/>
          </a:bodyPr>
          <a:lstStyle/>
          <a:p>
            <a:r>
              <a:rPr lang="en-US" dirty="0">
                <a:solidFill>
                  <a:schemeClr val="bg1"/>
                </a:solidFill>
                <a:latin typeface="Calibri" panose="020F0502020204030204" pitchFamily="34" charset="0"/>
                <a:ea typeface="Lato" charset="0"/>
                <a:cs typeface="Calibri" panose="020F0502020204030204" pitchFamily="34" charset="0"/>
              </a:rPr>
              <a:t>Ilmastonmuutoksen ymmärtäminen</a:t>
            </a:r>
          </a:p>
          <a:p>
            <a:r>
              <a:rPr lang="en-US" dirty="0">
                <a:solidFill>
                  <a:schemeClr val="bg1"/>
                </a:solidFill>
                <a:latin typeface="Calibri" panose="020F0502020204030204" pitchFamily="34" charset="0"/>
                <a:ea typeface="Lato" charset="0"/>
                <a:cs typeface="Calibri" panose="020F0502020204030204" pitchFamily="34" charset="0"/>
              </a:rPr>
              <a:t>Biologisen monimuotoisuuden väheneminen</a:t>
            </a:r>
          </a:p>
          <a:p>
            <a:r>
              <a:rPr lang="en-US" dirty="0">
                <a:solidFill>
                  <a:schemeClr val="bg1"/>
                </a:solidFill>
                <a:latin typeface="Calibri" panose="020F0502020204030204" pitchFamily="34" charset="0"/>
                <a:ea typeface="Lato" charset="0"/>
                <a:cs typeface="Calibri" panose="020F0502020204030204" pitchFamily="34" charset="0"/>
              </a:rPr>
              <a:t>Saastuminen</a:t>
            </a:r>
          </a:p>
          <a:p>
            <a:r>
              <a:rPr lang="en-US" dirty="0">
                <a:solidFill>
                  <a:schemeClr val="bg1"/>
                </a:solidFill>
                <a:latin typeface="Calibri" panose="020F0502020204030204" pitchFamily="34" charset="0"/>
                <a:ea typeface="Lato" charset="0"/>
                <a:cs typeface="Calibri" panose="020F0502020204030204" pitchFamily="34" charset="0"/>
              </a:rPr>
              <a:t>Resurssien ehtyminen - voimaannuttaminen ekotietoisten päätösten tekemiseen.</a:t>
            </a:r>
          </a:p>
        </p:txBody>
      </p:sp>
      <p:sp>
        <p:nvSpPr>
          <p:cNvPr id="17" name="Rectángulo 602">
            <a:extLst>
              <a:ext uri="{FF2B5EF4-FFF2-40B4-BE49-F238E27FC236}">
                <a16:creationId xmlns:a16="http://schemas.microsoft.com/office/drawing/2014/main" id="{56D82E44-34D5-7F6C-B121-FE9B0B9419E1}"/>
              </a:ext>
            </a:extLst>
          </p:cNvPr>
          <p:cNvSpPr/>
          <p:nvPr/>
        </p:nvSpPr>
        <p:spPr>
          <a:xfrm>
            <a:off x="4690175" y="3094394"/>
            <a:ext cx="2798940" cy="2585323"/>
          </a:xfrm>
          <a:prstGeom prst="rect">
            <a:avLst/>
          </a:prstGeom>
        </p:spPr>
        <p:txBody>
          <a:bodyPr wrap="square">
            <a:spAutoFit/>
          </a:bodyPr>
          <a:lstStyle/>
          <a:p>
            <a:r>
              <a:rPr lang="en-US" dirty="0">
                <a:solidFill>
                  <a:schemeClr val="bg1"/>
                </a:solidFill>
                <a:latin typeface="Calibri" panose="020F0502020204030204" pitchFamily="34" charset="0"/>
                <a:ea typeface="Lato" charset="0"/>
                <a:cs typeface="Calibri" panose="020F0502020204030204" pitchFamily="34" charset="0"/>
              </a:rPr>
              <a:t>Kestävässä koulutuksessa korostetaan systeemiajattelua</a:t>
            </a:r>
          </a:p>
          <a:p>
            <a:r>
              <a:rPr lang="en-US" dirty="0">
                <a:solidFill>
                  <a:schemeClr val="bg1"/>
                </a:solidFill>
                <a:latin typeface="Calibri" panose="020F0502020204030204" pitchFamily="34" charset="0"/>
                <a:ea typeface="Lato" charset="0"/>
                <a:cs typeface="Calibri" panose="020F0502020204030204" pitchFamily="34" charset="0"/>
              </a:rPr>
              <a:t>Autetaan oppijoita näkemään, miten ympäristölliset, sosiaaliset ja taloudelliset järjestelmät liittyvät toisiinsa.</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8277483" y="3077952"/>
            <a:ext cx="2604960" cy="2585323"/>
          </a:xfrm>
          <a:prstGeom prst="rect">
            <a:avLst/>
          </a:prstGeom>
        </p:spPr>
        <p:txBody>
          <a:bodyPr wrap="square">
            <a:spAutoFit/>
          </a:bodyPr>
          <a:lstStyle/>
          <a:p>
            <a:r>
              <a:rPr lang="en-US" dirty="0">
                <a:solidFill>
                  <a:schemeClr val="bg1"/>
                </a:solidFill>
                <a:latin typeface="Calibri" panose="020F0502020204030204" pitchFamily="34" charset="0"/>
                <a:ea typeface="Lato" charset="0"/>
                <a:cs typeface="Calibri" panose="020F0502020204030204" pitchFamily="34" charset="0"/>
              </a:rPr>
              <a:t>Kriittisen ajattelun, ongelmanratkaisun ja innovaatioiden luomisen edistäminen, jotka ovat välttämättömiä kestävien elintarvikeyritysten, -</a:t>
            </a:r>
            <a:r>
              <a:rPr lang="en-US" dirty="0" err="1">
                <a:solidFill>
                  <a:schemeClr val="bg1"/>
                </a:solidFill>
                <a:latin typeface="Calibri" panose="020F0502020204030204" pitchFamily="34" charset="0"/>
                <a:ea typeface="Lato" charset="0"/>
                <a:cs typeface="Calibri" panose="020F0502020204030204" pitchFamily="34" charset="0"/>
              </a:rPr>
              <a:t>säännösten</a:t>
            </a:r>
            <a:r>
              <a:rPr lang="en-US" dirty="0">
                <a:solidFill>
                  <a:schemeClr val="bg1"/>
                </a:solidFill>
                <a:latin typeface="Calibri" panose="020F0502020204030204" pitchFamily="34" charset="0"/>
                <a:ea typeface="Lato" charset="0"/>
                <a:cs typeface="Calibri" panose="020F0502020204030204" pitchFamily="34" charset="0"/>
              </a:rPr>
              <a:t> ja -elämäntapojen edistämiseksi.</a:t>
            </a:r>
          </a:p>
        </p:txBody>
      </p:sp>
      <p:grpSp>
        <p:nvGrpSpPr>
          <p:cNvPr id="3" name="Graphic 4">
            <a:extLst>
              <a:ext uri="{FF2B5EF4-FFF2-40B4-BE49-F238E27FC236}">
                <a16:creationId xmlns:a16="http://schemas.microsoft.com/office/drawing/2014/main" id="{54413E9B-1738-701A-56F0-3FBD338AD2D7}"/>
              </a:ext>
            </a:extLst>
          </p:cNvPr>
          <p:cNvGrpSpPr/>
          <p:nvPr/>
        </p:nvGrpSpPr>
        <p:grpSpPr>
          <a:xfrm rot="19582332">
            <a:off x="10102433" y="2419721"/>
            <a:ext cx="388032" cy="596029"/>
            <a:chOff x="9129274" y="2719113"/>
            <a:chExt cx="717139" cy="1386497"/>
          </a:xfrm>
          <a:solidFill>
            <a:srgbClr val="09465E"/>
          </a:solidFill>
        </p:grpSpPr>
        <p:grpSp>
          <p:nvGrpSpPr>
            <p:cNvPr id="28" name="Graphic 4">
              <a:extLst>
                <a:ext uri="{FF2B5EF4-FFF2-40B4-BE49-F238E27FC236}">
                  <a16:creationId xmlns:a16="http://schemas.microsoft.com/office/drawing/2014/main" id="{A710D2E0-4820-1BDE-7358-801D69401171}"/>
                </a:ext>
              </a:extLst>
            </p:cNvPr>
            <p:cNvGrpSpPr/>
            <p:nvPr/>
          </p:nvGrpSpPr>
          <p:grpSpPr>
            <a:xfrm>
              <a:off x="9159507" y="2719113"/>
              <a:ext cx="446280" cy="440141"/>
              <a:chOff x="9159507" y="2719113"/>
              <a:chExt cx="446280" cy="440141"/>
            </a:xfrm>
            <a:grpFill/>
          </p:grpSpPr>
          <p:sp>
            <p:nvSpPr>
              <p:cNvPr id="37" name="Freeform 57">
                <a:extLst>
                  <a:ext uri="{FF2B5EF4-FFF2-40B4-BE49-F238E27FC236}">
                    <a16:creationId xmlns:a16="http://schemas.microsoft.com/office/drawing/2014/main" id="{B3658FB5-EEBA-53B7-5696-396F8B3D501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8" name="Freeform 58">
                <a:extLst>
                  <a:ext uri="{FF2B5EF4-FFF2-40B4-BE49-F238E27FC236}">
                    <a16:creationId xmlns:a16="http://schemas.microsoft.com/office/drawing/2014/main" id="{63526361-651B-C0E7-FA83-821F056AB2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9" name="Graphic 4">
              <a:extLst>
                <a:ext uri="{FF2B5EF4-FFF2-40B4-BE49-F238E27FC236}">
                  <a16:creationId xmlns:a16="http://schemas.microsoft.com/office/drawing/2014/main" id="{8EE96C95-AEE2-4B67-165F-6878619FAD21}"/>
                </a:ext>
              </a:extLst>
            </p:cNvPr>
            <p:cNvGrpSpPr/>
            <p:nvPr/>
          </p:nvGrpSpPr>
          <p:grpSpPr>
            <a:xfrm>
              <a:off x="9129274" y="2893887"/>
              <a:ext cx="717139" cy="1211724"/>
              <a:chOff x="9129274" y="2893887"/>
              <a:chExt cx="717139" cy="1211724"/>
            </a:xfrm>
            <a:grpFill/>
          </p:grpSpPr>
          <p:sp>
            <p:nvSpPr>
              <p:cNvPr id="30" name="Freeform 50">
                <a:extLst>
                  <a:ext uri="{FF2B5EF4-FFF2-40B4-BE49-F238E27FC236}">
                    <a16:creationId xmlns:a16="http://schemas.microsoft.com/office/drawing/2014/main" id="{7BA4C5F9-6E93-F808-853F-AA3F9D7E8E2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1" name="Freeform 51">
                <a:extLst>
                  <a:ext uri="{FF2B5EF4-FFF2-40B4-BE49-F238E27FC236}">
                    <a16:creationId xmlns:a16="http://schemas.microsoft.com/office/drawing/2014/main" id="{A9D53E52-2FF5-A802-DB35-B2DDC470C52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2" name="Freeform 52">
                <a:extLst>
                  <a:ext uri="{FF2B5EF4-FFF2-40B4-BE49-F238E27FC236}">
                    <a16:creationId xmlns:a16="http://schemas.microsoft.com/office/drawing/2014/main" id="{5105A0EF-591B-8249-1044-A35CBD2A68F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3" name="Freeform 53">
                <a:extLst>
                  <a:ext uri="{FF2B5EF4-FFF2-40B4-BE49-F238E27FC236}">
                    <a16:creationId xmlns:a16="http://schemas.microsoft.com/office/drawing/2014/main" id="{DDB16F7E-7CA3-E232-7FA4-C4F43F41B8E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4" name="Freeform 54">
                <a:extLst>
                  <a:ext uri="{FF2B5EF4-FFF2-40B4-BE49-F238E27FC236}">
                    <a16:creationId xmlns:a16="http://schemas.microsoft.com/office/drawing/2014/main" id="{247934EB-C414-C17D-7CB5-45DD05EFDA8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5" name="Freeform 55">
                <a:extLst>
                  <a:ext uri="{FF2B5EF4-FFF2-40B4-BE49-F238E27FC236}">
                    <a16:creationId xmlns:a16="http://schemas.microsoft.com/office/drawing/2014/main" id="{5CEA87BF-8873-CB08-6FF1-B1D8A4D580B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6" name="Freeform 56">
                <a:extLst>
                  <a:ext uri="{FF2B5EF4-FFF2-40B4-BE49-F238E27FC236}">
                    <a16:creationId xmlns:a16="http://schemas.microsoft.com/office/drawing/2014/main" id="{A60F4746-AB1E-D4BE-42CA-7D6F6FE42DE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63" name="Graphic 4">
            <a:extLst>
              <a:ext uri="{FF2B5EF4-FFF2-40B4-BE49-F238E27FC236}">
                <a16:creationId xmlns:a16="http://schemas.microsoft.com/office/drawing/2014/main" id="{66480E6E-F5FD-8195-B676-A8A33646E577}"/>
              </a:ext>
            </a:extLst>
          </p:cNvPr>
          <p:cNvGrpSpPr/>
          <p:nvPr/>
        </p:nvGrpSpPr>
        <p:grpSpPr>
          <a:xfrm rot="19582332">
            <a:off x="3192518" y="2377795"/>
            <a:ext cx="388032" cy="596029"/>
            <a:chOff x="9129274" y="2719113"/>
            <a:chExt cx="717139" cy="1386497"/>
          </a:xfrm>
          <a:solidFill>
            <a:srgbClr val="09465E"/>
          </a:solidFill>
        </p:grpSpPr>
        <p:grpSp>
          <p:nvGrpSpPr>
            <p:cNvPr id="64" name="Graphic 4">
              <a:extLst>
                <a:ext uri="{FF2B5EF4-FFF2-40B4-BE49-F238E27FC236}">
                  <a16:creationId xmlns:a16="http://schemas.microsoft.com/office/drawing/2014/main" id="{63135F5C-7C3B-E044-412C-080AE9CD01EC}"/>
                </a:ext>
              </a:extLst>
            </p:cNvPr>
            <p:cNvGrpSpPr/>
            <p:nvPr/>
          </p:nvGrpSpPr>
          <p:grpSpPr>
            <a:xfrm>
              <a:off x="9159507" y="2719113"/>
              <a:ext cx="446280" cy="440141"/>
              <a:chOff x="9159507" y="2719113"/>
              <a:chExt cx="446280" cy="440141"/>
            </a:xfrm>
            <a:grpFill/>
          </p:grpSpPr>
          <p:sp>
            <p:nvSpPr>
              <p:cNvPr id="73" name="Freeform 57">
                <a:extLst>
                  <a:ext uri="{FF2B5EF4-FFF2-40B4-BE49-F238E27FC236}">
                    <a16:creationId xmlns:a16="http://schemas.microsoft.com/office/drawing/2014/main" id="{A43E6519-E801-52A0-2B1C-6B3D9FADD92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74" name="Freeform 58">
                <a:extLst>
                  <a:ext uri="{FF2B5EF4-FFF2-40B4-BE49-F238E27FC236}">
                    <a16:creationId xmlns:a16="http://schemas.microsoft.com/office/drawing/2014/main" id="{A7FDA6B8-DCA3-4B34-F500-08B186DC85E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5" name="Graphic 4">
              <a:extLst>
                <a:ext uri="{FF2B5EF4-FFF2-40B4-BE49-F238E27FC236}">
                  <a16:creationId xmlns:a16="http://schemas.microsoft.com/office/drawing/2014/main" id="{E274FDC3-1EEE-BBE3-1834-4300E01CE1B5}"/>
                </a:ext>
              </a:extLst>
            </p:cNvPr>
            <p:cNvGrpSpPr/>
            <p:nvPr/>
          </p:nvGrpSpPr>
          <p:grpSpPr>
            <a:xfrm>
              <a:off x="9129274" y="2893887"/>
              <a:ext cx="717139" cy="1211724"/>
              <a:chOff x="9129274" y="2893887"/>
              <a:chExt cx="717139" cy="1211724"/>
            </a:xfrm>
            <a:grpFill/>
          </p:grpSpPr>
          <p:sp>
            <p:nvSpPr>
              <p:cNvPr id="66" name="Freeform 50">
                <a:extLst>
                  <a:ext uri="{FF2B5EF4-FFF2-40B4-BE49-F238E27FC236}">
                    <a16:creationId xmlns:a16="http://schemas.microsoft.com/office/drawing/2014/main" id="{4DDEF949-C403-4698-9F05-12700320DBC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7" name="Freeform 51">
                <a:extLst>
                  <a:ext uri="{FF2B5EF4-FFF2-40B4-BE49-F238E27FC236}">
                    <a16:creationId xmlns:a16="http://schemas.microsoft.com/office/drawing/2014/main" id="{691B6417-EA6C-F26F-194F-521DFF802DD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8" name="Freeform 52">
                <a:extLst>
                  <a:ext uri="{FF2B5EF4-FFF2-40B4-BE49-F238E27FC236}">
                    <a16:creationId xmlns:a16="http://schemas.microsoft.com/office/drawing/2014/main" id="{E1E20D4E-F604-6296-B092-7B93CE821FD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9" name="Freeform 53">
                <a:extLst>
                  <a:ext uri="{FF2B5EF4-FFF2-40B4-BE49-F238E27FC236}">
                    <a16:creationId xmlns:a16="http://schemas.microsoft.com/office/drawing/2014/main" id="{5A3D41F7-9321-E0E7-5CD3-C7E35A5009B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0" name="Freeform 54">
                <a:extLst>
                  <a:ext uri="{FF2B5EF4-FFF2-40B4-BE49-F238E27FC236}">
                    <a16:creationId xmlns:a16="http://schemas.microsoft.com/office/drawing/2014/main" id="{731026EC-7763-6239-3750-31BEB3B697B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1" name="Freeform 55">
                <a:extLst>
                  <a:ext uri="{FF2B5EF4-FFF2-40B4-BE49-F238E27FC236}">
                    <a16:creationId xmlns:a16="http://schemas.microsoft.com/office/drawing/2014/main" id="{CF50FB55-E026-5828-E8A3-BB8AFD648A5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2" name="Freeform 56">
                <a:extLst>
                  <a:ext uri="{FF2B5EF4-FFF2-40B4-BE49-F238E27FC236}">
                    <a16:creationId xmlns:a16="http://schemas.microsoft.com/office/drawing/2014/main" id="{B1C58FBA-BAE3-845C-F6EC-157435387CA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7" name="Graphic 4">
            <a:extLst>
              <a:ext uri="{FF2B5EF4-FFF2-40B4-BE49-F238E27FC236}">
                <a16:creationId xmlns:a16="http://schemas.microsoft.com/office/drawing/2014/main" id="{BF6390A6-BADC-F31D-8A8A-27872C924B21}"/>
              </a:ext>
            </a:extLst>
          </p:cNvPr>
          <p:cNvGrpSpPr/>
          <p:nvPr/>
        </p:nvGrpSpPr>
        <p:grpSpPr>
          <a:xfrm rot="19582332">
            <a:off x="7061228" y="2335747"/>
            <a:ext cx="388032" cy="596029"/>
            <a:chOff x="9129274" y="2719113"/>
            <a:chExt cx="717139" cy="1386497"/>
          </a:xfrm>
          <a:solidFill>
            <a:srgbClr val="09465E"/>
          </a:solidFill>
        </p:grpSpPr>
        <p:grpSp>
          <p:nvGrpSpPr>
            <p:cNvPr id="88" name="Graphic 4">
              <a:extLst>
                <a:ext uri="{FF2B5EF4-FFF2-40B4-BE49-F238E27FC236}">
                  <a16:creationId xmlns:a16="http://schemas.microsoft.com/office/drawing/2014/main" id="{E023DAA2-7BC2-D806-BB72-7CAE36AF879C}"/>
                </a:ext>
              </a:extLst>
            </p:cNvPr>
            <p:cNvGrpSpPr/>
            <p:nvPr/>
          </p:nvGrpSpPr>
          <p:grpSpPr>
            <a:xfrm>
              <a:off x="9159507" y="2719113"/>
              <a:ext cx="446280" cy="440141"/>
              <a:chOff x="9159507" y="2719113"/>
              <a:chExt cx="446280" cy="440141"/>
            </a:xfrm>
            <a:grpFill/>
          </p:grpSpPr>
          <p:sp>
            <p:nvSpPr>
              <p:cNvPr id="97" name="Freeform 57">
                <a:extLst>
                  <a:ext uri="{FF2B5EF4-FFF2-40B4-BE49-F238E27FC236}">
                    <a16:creationId xmlns:a16="http://schemas.microsoft.com/office/drawing/2014/main" id="{CF12EEAC-1557-1849-C40C-3C5D5289E8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8" name="Freeform 58">
                <a:extLst>
                  <a:ext uri="{FF2B5EF4-FFF2-40B4-BE49-F238E27FC236}">
                    <a16:creationId xmlns:a16="http://schemas.microsoft.com/office/drawing/2014/main" id="{98FF2FF1-5B01-1F32-5150-28B8798F8A7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9" name="Graphic 4">
              <a:extLst>
                <a:ext uri="{FF2B5EF4-FFF2-40B4-BE49-F238E27FC236}">
                  <a16:creationId xmlns:a16="http://schemas.microsoft.com/office/drawing/2014/main" id="{F0B5A78B-FB9C-E144-9BD1-B841C82A1929}"/>
                </a:ext>
              </a:extLst>
            </p:cNvPr>
            <p:cNvGrpSpPr/>
            <p:nvPr/>
          </p:nvGrpSpPr>
          <p:grpSpPr>
            <a:xfrm>
              <a:off x="9129274" y="2893887"/>
              <a:ext cx="717139" cy="1211724"/>
              <a:chOff x="9129274" y="2893887"/>
              <a:chExt cx="717139" cy="1211724"/>
            </a:xfrm>
            <a:grpFill/>
          </p:grpSpPr>
          <p:sp>
            <p:nvSpPr>
              <p:cNvPr id="90" name="Freeform 50">
                <a:extLst>
                  <a:ext uri="{FF2B5EF4-FFF2-40B4-BE49-F238E27FC236}">
                    <a16:creationId xmlns:a16="http://schemas.microsoft.com/office/drawing/2014/main" id="{0722343F-50C6-C6AE-F458-6A7D838F069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1" name="Freeform 51">
                <a:extLst>
                  <a:ext uri="{FF2B5EF4-FFF2-40B4-BE49-F238E27FC236}">
                    <a16:creationId xmlns:a16="http://schemas.microsoft.com/office/drawing/2014/main" id="{A482F997-7BDA-EAA0-EB9E-528F3DF2FA4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2" name="Freeform 52">
                <a:extLst>
                  <a:ext uri="{FF2B5EF4-FFF2-40B4-BE49-F238E27FC236}">
                    <a16:creationId xmlns:a16="http://schemas.microsoft.com/office/drawing/2014/main" id="{8315FC5E-64DF-1338-0B74-0F1A5FDFD75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3" name="Freeform 53">
                <a:extLst>
                  <a:ext uri="{FF2B5EF4-FFF2-40B4-BE49-F238E27FC236}">
                    <a16:creationId xmlns:a16="http://schemas.microsoft.com/office/drawing/2014/main" id="{27F02434-EEEE-7BD0-281B-0EDCF1C2D3E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94" name="Freeform 54">
                <a:extLst>
                  <a:ext uri="{FF2B5EF4-FFF2-40B4-BE49-F238E27FC236}">
                    <a16:creationId xmlns:a16="http://schemas.microsoft.com/office/drawing/2014/main" id="{CF41C571-D72A-39C5-2667-30501C32394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5" name="Freeform 55">
                <a:extLst>
                  <a:ext uri="{FF2B5EF4-FFF2-40B4-BE49-F238E27FC236}">
                    <a16:creationId xmlns:a16="http://schemas.microsoft.com/office/drawing/2014/main" id="{D106F88A-561D-93C2-618F-B93105418F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6" name="Freeform 56">
                <a:extLst>
                  <a:ext uri="{FF2B5EF4-FFF2-40B4-BE49-F238E27FC236}">
                    <a16:creationId xmlns:a16="http://schemas.microsoft.com/office/drawing/2014/main" id="{85BE3B56-C272-5D10-2894-FC862D386BE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45336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712948" y="711609"/>
            <a:ext cx="10542549" cy="803654"/>
          </a:xfrm>
        </p:spPr>
        <p:txBody>
          <a:bodyPr/>
          <a:lstStyle/>
          <a:p>
            <a:r>
              <a:rPr lang="en-IE" dirty="0">
                <a:ea typeface="+mn-lt"/>
                <a:cs typeface="+mn-lt"/>
              </a:rPr>
              <a:t>Johdatus koulutukseen ja tietoisuuteen liike-elämässä</a:t>
            </a:r>
          </a:p>
          <a:p>
            <a:r>
              <a:rPr lang="en-US" sz="2000" b="0" dirty="0"/>
              <a:t>Koulutuksen ja kestävän elintarvikealan </a:t>
            </a:r>
            <a:r>
              <a:rPr lang="en-US" sz="2000" b="0" dirty="0" err="1"/>
              <a:t>tietoisuuden</a:t>
            </a:r>
            <a:r>
              <a:rPr lang="en-US" sz="2000" b="0" dirty="0"/>
              <a:t> </a:t>
            </a:r>
            <a:r>
              <a:rPr lang="en-US" sz="2000" b="0" dirty="0" err="1"/>
              <a:t>lisääminen</a:t>
            </a:r>
            <a:r>
              <a:rPr lang="en-US" sz="2000" b="0" dirty="0"/>
              <a:t>:</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608368" y="2350687"/>
            <a:ext cx="3170541" cy="3709644"/>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716802" y="1942878"/>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961959" y="2050381"/>
            <a:ext cx="2580945" cy="1754326"/>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Taloudellinen kestävyys</a:t>
            </a:r>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a:p>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889245" y="3225430"/>
            <a:ext cx="2604960" cy="2246769"/>
          </a:xfrm>
          <a:prstGeom prst="rect">
            <a:avLst/>
          </a:prstGeom>
        </p:spPr>
        <p:txBody>
          <a:bodyPr wrap="square">
            <a:spAutoFit/>
          </a:bodyPr>
          <a:lstStyle/>
          <a:p>
            <a:pPr marL="0" indent="0">
              <a:lnSpc>
                <a:spcPct val="100000"/>
              </a:lnSpc>
            </a:pPr>
            <a:r>
              <a:rPr lang="en-US" sz="2000" dirty="0">
                <a:solidFill>
                  <a:schemeClr val="bg1"/>
                </a:solidFill>
                <a:latin typeface="Calibri" panose="020F0502020204030204" pitchFamily="34" charset="0"/>
                <a:ea typeface="Lato" charset="0"/>
                <a:cs typeface="Calibri" panose="020F0502020204030204" pitchFamily="34" charset="0"/>
              </a:rPr>
              <a:t>Kannustetaan vastuulliseen kulutukseen ja tuotantoon ja varmistetaan talouden vakaus pitkällä aikavälillä ilman resurssien ehtymistä.</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1063266" y="2350686"/>
            <a:ext cx="3170539" cy="3709645"/>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1171701" y="1942877"/>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447690" y="2019879"/>
            <a:ext cx="238896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Sosiaalinen vastuu </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3" name="Rectángulo 602">
            <a:extLst>
              <a:ext uri="{FF2B5EF4-FFF2-40B4-BE49-F238E27FC236}">
                <a16:creationId xmlns:a16="http://schemas.microsoft.com/office/drawing/2014/main" id="{8B87646D-852F-A567-B99C-49EB4BFFCD8E}"/>
              </a:ext>
            </a:extLst>
          </p:cNvPr>
          <p:cNvSpPr/>
          <p:nvPr/>
        </p:nvSpPr>
        <p:spPr>
          <a:xfrm>
            <a:off x="1384256" y="3226981"/>
            <a:ext cx="2604960" cy="1938992"/>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Edistetään tasa-arvoa, monimuotoisuutta ja osallisuutta korostamalla maailmanlaajuista eriarvoisuutta ja kestävien yhteisöjen tarvetta.</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053044" y="2352625"/>
            <a:ext cx="3075689" cy="370770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153472" y="1975623"/>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278067" y="1973137"/>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Henkilökohtainen voimaantuminen</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7" name="Rectángulo 602">
            <a:extLst>
              <a:ext uri="{FF2B5EF4-FFF2-40B4-BE49-F238E27FC236}">
                <a16:creationId xmlns:a16="http://schemas.microsoft.com/office/drawing/2014/main" id="{F2718D33-2BDB-385A-B432-9B81A4781EBF}"/>
              </a:ext>
            </a:extLst>
          </p:cNvPr>
          <p:cNvSpPr/>
          <p:nvPr/>
        </p:nvSpPr>
        <p:spPr>
          <a:xfrm>
            <a:off x="8213553" y="3225430"/>
            <a:ext cx="2740510" cy="2554545"/>
          </a:xfrm>
          <a:prstGeom prst="rect">
            <a:avLst/>
          </a:prstGeom>
        </p:spPr>
        <p:txBody>
          <a:bodyPr wrap="square">
            <a:spAutoFit/>
          </a:bodyPr>
          <a:lstStyle/>
          <a:p>
            <a:pPr marL="0" indent="0">
              <a:lnSpc>
                <a:spcPct val="100000"/>
              </a:lnSpc>
            </a:pPr>
            <a:r>
              <a:rPr lang="en-US" sz="2000" dirty="0" err="1">
                <a:solidFill>
                  <a:schemeClr val="bg1"/>
                </a:solidFill>
                <a:latin typeface="Calibri" panose="020F0502020204030204" pitchFamily="34" charset="0"/>
                <a:ea typeface="Lato" charset="0"/>
                <a:cs typeface="Calibri" panose="020F0502020204030204" pitchFamily="34" charset="0"/>
              </a:rPr>
              <a:t>Muuttumalla</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muutoksentekijäksi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omaksumalla</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ympäristöystävällisem-piä</a:t>
            </a:r>
            <a:r>
              <a:rPr lang="en-US" sz="2000" dirty="0">
                <a:solidFill>
                  <a:schemeClr val="bg1"/>
                </a:solidFill>
                <a:latin typeface="Calibri" panose="020F0502020204030204" pitchFamily="34" charset="0"/>
                <a:ea typeface="Lato" charset="0"/>
                <a:cs typeface="Calibri" panose="020F0502020204030204" pitchFamily="34" charset="0"/>
              </a:rPr>
              <a:t> tapoja tai vaikuttamalla kestävään politiikkaan työpaikoilla ja yhteisöissä.</a:t>
            </a:r>
          </a:p>
        </p:txBody>
      </p:sp>
      <p:grpSp>
        <p:nvGrpSpPr>
          <p:cNvPr id="39" name="Graphic 4">
            <a:extLst>
              <a:ext uri="{FF2B5EF4-FFF2-40B4-BE49-F238E27FC236}">
                <a16:creationId xmlns:a16="http://schemas.microsoft.com/office/drawing/2014/main" id="{14784810-DF35-D5DD-A253-9AF3795ECB0D}"/>
              </a:ext>
            </a:extLst>
          </p:cNvPr>
          <p:cNvGrpSpPr/>
          <p:nvPr/>
        </p:nvGrpSpPr>
        <p:grpSpPr>
          <a:xfrm rot="19582332">
            <a:off x="10213986" y="2630853"/>
            <a:ext cx="388032" cy="596029"/>
            <a:chOff x="9129274" y="2719113"/>
            <a:chExt cx="717139" cy="1386497"/>
          </a:xfrm>
          <a:solidFill>
            <a:srgbClr val="09465E"/>
          </a:solidFill>
        </p:grpSpPr>
        <p:grpSp>
          <p:nvGrpSpPr>
            <p:cNvPr id="40" name="Graphic 4">
              <a:extLst>
                <a:ext uri="{FF2B5EF4-FFF2-40B4-BE49-F238E27FC236}">
                  <a16:creationId xmlns:a16="http://schemas.microsoft.com/office/drawing/2014/main" id="{ABD4F809-234E-7BC0-3FFA-877984B95E63}"/>
                </a:ext>
              </a:extLst>
            </p:cNvPr>
            <p:cNvGrpSpPr/>
            <p:nvPr/>
          </p:nvGrpSpPr>
          <p:grpSpPr>
            <a:xfrm>
              <a:off x="9159507" y="2719113"/>
              <a:ext cx="446280" cy="440141"/>
              <a:chOff x="9159507" y="2719113"/>
              <a:chExt cx="446280" cy="440141"/>
            </a:xfrm>
            <a:grpFill/>
          </p:grpSpPr>
          <p:sp>
            <p:nvSpPr>
              <p:cNvPr id="49" name="Freeform 57">
                <a:extLst>
                  <a:ext uri="{FF2B5EF4-FFF2-40B4-BE49-F238E27FC236}">
                    <a16:creationId xmlns:a16="http://schemas.microsoft.com/office/drawing/2014/main" id="{FEE4F4C0-E10D-B1B5-1C3F-A78342D4F7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0" name="Freeform 58">
                <a:extLst>
                  <a:ext uri="{FF2B5EF4-FFF2-40B4-BE49-F238E27FC236}">
                    <a16:creationId xmlns:a16="http://schemas.microsoft.com/office/drawing/2014/main" id="{20E7055F-2D07-BF3B-35E0-D58F4C072E1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1" name="Graphic 4">
              <a:extLst>
                <a:ext uri="{FF2B5EF4-FFF2-40B4-BE49-F238E27FC236}">
                  <a16:creationId xmlns:a16="http://schemas.microsoft.com/office/drawing/2014/main" id="{FA370E1F-6701-9978-9223-43E788030D49}"/>
                </a:ext>
              </a:extLst>
            </p:cNvPr>
            <p:cNvGrpSpPr/>
            <p:nvPr/>
          </p:nvGrpSpPr>
          <p:grpSpPr>
            <a:xfrm>
              <a:off x="9129274" y="2893887"/>
              <a:ext cx="717139" cy="1211724"/>
              <a:chOff x="9129274" y="2893887"/>
              <a:chExt cx="717139" cy="1211724"/>
            </a:xfrm>
            <a:grpFill/>
          </p:grpSpPr>
          <p:sp>
            <p:nvSpPr>
              <p:cNvPr id="42" name="Freeform 50">
                <a:extLst>
                  <a:ext uri="{FF2B5EF4-FFF2-40B4-BE49-F238E27FC236}">
                    <a16:creationId xmlns:a16="http://schemas.microsoft.com/office/drawing/2014/main" id="{BF06D6CE-7A08-0264-3533-87912C7AC7F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3" name="Freeform 51">
                <a:extLst>
                  <a:ext uri="{FF2B5EF4-FFF2-40B4-BE49-F238E27FC236}">
                    <a16:creationId xmlns:a16="http://schemas.microsoft.com/office/drawing/2014/main" id="{E682E13C-EDD3-C67E-E3E4-9C35C44D6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4" name="Freeform 52">
                <a:extLst>
                  <a:ext uri="{FF2B5EF4-FFF2-40B4-BE49-F238E27FC236}">
                    <a16:creationId xmlns:a16="http://schemas.microsoft.com/office/drawing/2014/main" id="{C9E4F4E7-4E34-D0A9-EE5C-E51DA7E2C98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5" name="Freeform 53">
                <a:extLst>
                  <a:ext uri="{FF2B5EF4-FFF2-40B4-BE49-F238E27FC236}">
                    <a16:creationId xmlns:a16="http://schemas.microsoft.com/office/drawing/2014/main" id="{5C825EC3-CA8F-32FE-DC0F-28BCC6F7CF8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6" name="Freeform 54">
                <a:extLst>
                  <a:ext uri="{FF2B5EF4-FFF2-40B4-BE49-F238E27FC236}">
                    <a16:creationId xmlns:a16="http://schemas.microsoft.com/office/drawing/2014/main" id="{7A9919EB-DD1D-C90A-0ABA-29C5AE0618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7" name="Freeform 55">
                <a:extLst>
                  <a:ext uri="{FF2B5EF4-FFF2-40B4-BE49-F238E27FC236}">
                    <a16:creationId xmlns:a16="http://schemas.microsoft.com/office/drawing/2014/main" id="{6ED5AA84-9BEC-9048-E340-ADA69F0C0B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8" name="Freeform 56">
                <a:extLst>
                  <a:ext uri="{FF2B5EF4-FFF2-40B4-BE49-F238E27FC236}">
                    <a16:creationId xmlns:a16="http://schemas.microsoft.com/office/drawing/2014/main" id="{EF8569D3-9B7E-0369-346E-B7C4B5F839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1" name="Graphic 4">
            <a:extLst>
              <a:ext uri="{FF2B5EF4-FFF2-40B4-BE49-F238E27FC236}">
                <a16:creationId xmlns:a16="http://schemas.microsoft.com/office/drawing/2014/main" id="{99968626-5CE0-FBD8-4BDB-682616B6BA2B}"/>
              </a:ext>
            </a:extLst>
          </p:cNvPr>
          <p:cNvGrpSpPr/>
          <p:nvPr/>
        </p:nvGrpSpPr>
        <p:grpSpPr>
          <a:xfrm rot="19582332">
            <a:off x="3451534" y="2629261"/>
            <a:ext cx="388032" cy="596029"/>
            <a:chOff x="9129274" y="2719113"/>
            <a:chExt cx="717139" cy="1386497"/>
          </a:xfrm>
          <a:solidFill>
            <a:srgbClr val="09465E"/>
          </a:solidFill>
        </p:grpSpPr>
        <p:grpSp>
          <p:nvGrpSpPr>
            <p:cNvPr id="52" name="Graphic 4">
              <a:extLst>
                <a:ext uri="{FF2B5EF4-FFF2-40B4-BE49-F238E27FC236}">
                  <a16:creationId xmlns:a16="http://schemas.microsoft.com/office/drawing/2014/main" id="{85E4C0CF-947C-0319-37E0-DD0C56B81EA9}"/>
                </a:ext>
              </a:extLst>
            </p:cNvPr>
            <p:cNvGrpSpPr/>
            <p:nvPr/>
          </p:nvGrpSpPr>
          <p:grpSpPr>
            <a:xfrm>
              <a:off x="9159507" y="2719113"/>
              <a:ext cx="446280" cy="440141"/>
              <a:chOff x="9159507" y="2719113"/>
              <a:chExt cx="446280" cy="440141"/>
            </a:xfrm>
            <a:grpFill/>
          </p:grpSpPr>
          <p:sp>
            <p:nvSpPr>
              <p:cNvPr id="61" name="Freeform 57">
                <a:extLst>
                  <a:ext uri="{FF2B5EF4-FFF2-40B4-BE49-F238E27FC236}">
                    <a16:creationId xmlns:a16="http://schemas.microsoft.com/office/drawing/2014/main" id="{10D81AAC-7907-33FC-2D1F-45FD1C4B12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2" name="Freeform 58">
                <a:extLst>
                  <a:ext uri="{FF2B5EF4-FFF2-40B4-BE49-F238E27FC236}">
                    <a16:creationId xmlns:a16="http://schemas.microsoft.com/office/drawing/2014/main" id="{005F9363-9F00-2C4E-57D0-F00D874CF4F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3" name="Graphic 4">
              <a:extLst>
                <a:ext uri="{FF2B5EF4-FFF2-40B4-BE49-F238E27FC236}">
                  <a16:creationId xmlns:a16="http://schemas.microsoft.com/office/drawing/2014/main" id="{E4280158-CBC4-61C1-755E-59347234C257}"/>
                </a:ext>
              </a:extLst>
            </p:cNvPr>
            <p:cNvGrpSpPr/>
            <p:nvPr/>
          </p:nvGrpSpPr>
          <p:grpSpPr>
            <a:xfrm>
              <a:off x="9129274" y="2893887"/>
              <a:ext cx="717139" cy="1211724"/>
              <a:chOff x="9129274" y="2893887"/>
              <a:chExt cx="717139" cy="1211724"/>
            </a:xfrm>
            <a:grpFill/>
          </p:grpSpPr>
          <p:sp>
            <p:nvSpPr>
              <p:cNvPr id="54" name="Freeform 50">
                <a:extLst>
                  <a:ext uri="{FF2B5EF4-FFF2-40B4-BE49-F238E27FC236}">
                    <a16:creationId xmlns:a16="http://schemas.microsoft.com/office/drawing/2014/main" id="{20709D1A-4C5D-A76D-5FD3-892B691764E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5" name="Freeform 51">
                <a:extLst>
                  <a:ext uri="{FF2B5EF4-FFF2-40B4-BE49-F238E27FC236}">
                    <a16:creationId xmlns:a16="http://schemas.microsoft.com/office/drawing/2014/main" id="{54C58DC9-3CB4-EEE5-63B6-5868809E759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6" name="Freeform 52">
                <a:extLst>
                  <a:ext uri="{FF2B5EF4-FFF2-40B4-BE49-F238E27FC236}">
                    <a16:creationId xmlns:a16="http://schemas.microsoft.com/office/drawing/2014/main" id="{11F2BB3C-ECE5-C0DA-F24B-215B276BA9F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7" name="Freeform 53">
                <a:extLst>
                  <a:ext uri="{FF2B5EF4-FFF2-40B4-BE49-F238E27FC236}">
                    <a16:creationId xmlns:a16="http://schemas.microsoft.com/office/drawing/2014/main" id="{C22F5643-8FD4-5010-CE25-9897B064FAE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8" name="Freeform 54">
                <a:extLst>
                  <a:ext uri="{FF2B5EF4-FFF2-40B4-BE49-F238E27FC236}">
                    <a16:creationId xmlns:a16="http://schemas.microsoft.com/office/drawing/2014/main" id="{8A5FE2D4-63DF-C7B5-C8F7-033B8ED339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9" name="Freeform 55">
                <a:extLst>
                  <a:ext uri="{FF2B5EF4-FFF2-40B4-BE49-F238E27FC236}">
                    <a16:creationId xmlns:a16="http://schemas.microsoft.com/office/drawing/2014/main" id="{E1ABC4C5-6772-209F-21E9-D8EB645DF46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0" name="Freeform 56">
                <a:extLst>
                  <a:ext uri="{FF2B5EF4-FFF2-40B4-BE49-F238E27FC236}">
                    <a16:creationId xmlns:a16="http://schemas.microsoft.com/office/drawing/2014/main" id="{B149AB85-F765-6EEA-C251-41819235AF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5" name="Graphic 4">
            <a:extLst>
              <a:ext uri="{FF2B5EF4-FFF2-40B4-BE49-F238E27FC236}">
                <a16:creationId xmlns:a16="http://schemas.microsoft.com/office/drawing/2014/main" id="{617D2A97-91C0-8C0F-D474-6D0162D49035}"/>
              </a:ext>
            </a:extLst>
          </p:cNvPr>
          <p:cNvGrpSpPr/>
          <p:nvPr/>
        </p:nvGrpSpPr>
        <p:grpSpPr>
          <a:xfrm rot="19582332">
            <a:off x="6945311" y="2676683"/>
            <a:ext cx="388032" cy="596029"/>
            <a:chOff x="9129274" y="2719113"/>
            <a:chExt cx="717139" cy="1386497"/>
          </a:xfrm>
          <a:solidFill>
            <a:srgbClr val="09465E"/>
          </a:solidFill>
        </p:grpSpPr>
        <p:grpSp>
          <p:nvGrpSpPr>
            <p:cNvPr id="76" name="Graphic 4">
              <a:extLst>
                <a:ext uri="{FF2B5EF4-FFF2-40B4-BE49-F238E27FC236}">
                  <a16:creationId xmlns:a16="http://schemas.microsoft.com/office/drawing/2014/main" id="{033DFA40-8099-1557-5CAC-F673A7A6C098}"/>
                </a:ext>
              </a:extLst>
            </p:cNvPr>
            <p:cNvGrpSpPr/>
            <p:nvPr/>
          </p:nvGrpSpPr>
          <p:grpSpPr>
            <a:xfrm>
              <a:off x="9159507" y="2719113"/>
              <a:ext cx="446280" cy="440141"/>
              <a:chOff x="9159507" y="2719113"/>
              <a:chExt cx="446280" cy="440141"/>
            </a:xfrm>
            <a:grpFill/>
          </p:grpSpPr>
          <p:sp>
            <p:nvSpPr>
              <p:cNvPr id="85" name="Freeform 57">
                <a:extLst>
                  <a:ext uri="{FF2B5EF4-FFF2-40B4-BE49-F238E27FC236}">
                    <a16:creationId xmlns:a16="http://schemas.microsoft.com/office/drawing/2014/main" id="{BC754F51-F2FB-F0D2-1A85-A937C8F4803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6" name="Freeform 58">
                <a:extLst>
                  <a:ext uri="{FF2B5EF4-FFF2-40B4-BE49-F238E27FC236}">
                    <a16:creationId xmlns:a16="http://schemas.microsoft.com/office/drawing/2014/main" id="{47423BCB-965A-E892-7A0F-E1FC3A42282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7" name="Graphic 4">
              <a:extLst>
                <a:ext uri="{FF2B5EF4-FFF2-40B4-BE49-F238E27FC236}">
                  <a16:creationId xmlns:a16="http://schemas.microsoft.com/office/drawing/2014/main" id="{F21B773F-713B-8B0A-D96F-6DC1F1F759DC}"/>
                </a:ext>
              </a:extLst>
            </p:cNvPr>
            <p:cNvGrpSpPr/>
            <p:nvPr/>
          </p:nvGrpSpPr>
          <p:grpSpPr>
            <a:xfrm>
              <a:off x="9129274" y="2893887"/>
              <a:ext cx="717139" cy="1211724"/>
              <a:chOff x="9129274" y="2893887"/>
              <a:chExt cx="717139" cy="1211724"/>
            </a:xfrm>
            <a:grpFill/>
          </p:grpSpPr>
          <p:sp>
            <p:nvSpPr>
              <p:cNvPr id="78" name="Freeform 50">
                <a:extLst>
                  <a:ext uri="{FF2B5EF4-FFF2-40B4-BE49-F238E27FC236}">
                    <a16:creationId xmlns:a16="http://schemas.microsoft.com/office/drawing/2014/main" id="{78B6BFC2-B510-A7B7-D0E6-051851ACE73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9" name="Freeform 51">
                <a:extLst>
                  <a:ext uri="{FF2B5EF4-FFF2-40B4-BE49-F238E27FC236}">
                    <a16:creationId xmlns:a16="http://schemas.microsoft.com/office/drawing/2014/main" id="{08CA754A-641F-5601-D37E-BAE46B29F3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0" name="Freeform 52">
                <a:extLst>
                  <a:ext uri="{FF2B5EF4-FFF2-40B4-BE49-F238E27FC236}">
                    <a16:creationId xmlns:a16="http://schemas.microsoft.com/office/drawing/2014/main" id="{D234A0E7-BF0B-91F1-AAAD-D9A4CDA0BC2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1" name="Freeform 53">
                <a:extLst>
                  <a:ext uri="{FF2B5EF4-FFF2-40B4-BE49-F238E27FC236}">
                    <a16:creationId xmlns:a16="http://schemas.microsoft.com/office/drawing/2014/main" id="{DCE0BA2D-40CB-B428-44C9-AA259342A6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2" name="Freeform 54">
                <a:extLst>
                  <a:ext uri="{FF2B5EF4-FFF2-40B4-BE49-F238E27FC236}">
                    <a16:creationId xmlns:a16="http://schemas.microsoft.com/office/drawing/2014/main" id="{7F4A5847-E428-077E-DBFD-E2C73CE6B7C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83" name="Freeform 55">
                <a:extLst>
                  <a:ext uri="{FF2B5EF4-FFF2-40B4-BE49-F238E27FC236}">
                    <a16:creationId xmlns:a16="http://schemas.microsoft.com/office/drawing/2014/main" id="{A3A00FAA-5B8A-B4A3-0D12-EE080BE3157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84" name="Freeform 56">
                <a:extLst>
                  <a:ext uri="{FF2B5EF4-FFF2-40B4-BE49-F238E27FC236}">
                    <a16:creationId xmlns:a16="http://schemas.microsoft.com/office/drawing/2014/main" id="{D89BDCB5-9299-E41D-C7A2-102B9E2922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2825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746121" y="579492"/>
            <a:ext cx="10052954" cy="803654"/>
          </a:xfrm>
        </p:spPr>
        <p:txBody>
          <a:bodyPr/>
          <a:lstStyle/>
          <a:p>
            <a:r>
              <a:rPr lang="en-US" sz="3600" b="1" kern="100" dirty="0">
                <a:effectLst/>
                <a:latin typeface="Calibri" panose="020F0502020204030204" pitchFamily="34" charset="0"/>
                <a:ea typeface="Aptos" panose="020B0004020202020204" pitchFamily="34" charset="0"/>
                <a:cs typeface="Calibri" panose="020F0502020204030204" pitchFamily="34" charset="0"/>
              </a:rPr>
              <a:t>KESTÄVÄN KEHITYKSEN MUKAISEN KOULUTUKSEN HYÖDYT - KANSALAISNÄKÖKULMA</a:t>
            </a:r>
          </a:p>
          <a:p>
            <a:endParaRPr lang="en-IE" dirty="0"/>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350196" y="1866529"/>
            <a:ext cx="2791091" cy="2287567"/>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427315" y="1927257"/>
            <a:ext cx="2610778" cy="2348295"/>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488867" y="2023554"/>
            <a:ext cx="2629545"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076825" y="3888856"/>
            <a:ext cx="2561207" cy="2399204"/>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221584" y="3963949"/>
            <a:ext cx="2477176" cy="238483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181822" y="3963949"/>
            <a:ext cx="2580195" cy="2445567"/>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3803696" y="1805801"/>
            <a:ext cx="2516140" cy="2312726"/>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3531064" y="1542992"/>
            <a:ext cx="3074131" cy="269699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3724752" y="1664448"/>
            <a:ext cx="2716540" cy="25755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679347" y="3969344"/>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712325" y="3930631"/>
            <a:ext cx="2504926" cy="235143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8581871" y="3888856"/>
            <a:ext cx="2698638" cy="245394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512588" y="2399770"/>
            <a:ext cx="2440231" cy="1754326"/>
          </a:xfrm>
          <a:prstGeom prst="rect">
            <a:avLst/>
          </a:prstGeom>
          <a:noFill/>
        </p:spPr>
        <p:txBody>
          <a:bodyPr wrap="square" rtlCol="0">
            <a:spAutoFit/>
          </a:bodyPr>
          <a:lstStyle/>
          <a:p>
            <a:pPr marL="0" indent="0" algn="ctr">
              <a:lnSpc>
                <a:spcPct val="100000"/>
              </a:lnSpc>
            </a:pP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Ympäristöhyödyt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Edistää ekotietoista </a:t>
            </a:r>
            <a:r>
              <a:rPr lang="en-US"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käyttäytymistä</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tukee ilmastotoimia, säästää luonnonvaroja.</a:t>
            </a: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224895" y="4341267"/>
            <a:ext cx="2510613" cy="178510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Sosiaaliset hyödyt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Kehittää globaalia kansalaisuutta, Edistää tasa-arvoa ja osallisuutta, Parantaa hyvinvointia.</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3801186" y="1859099"/>
            <a:ext cx="2471999" cy="2031325"/>
          </a:xfrm>
          <a:prstGeom prst="rect">
            <a:avLst/>
          </a:prstGeom>
          <a:noFill/>
        </p:spPr>
        <p:txBody>
          <a:bodyPr wrap="square" rtlCol="0">
            <a:spAutoFit/>
          </a:bodyPr>
          <a:lstStyle/>
          <a:p>
            <a:pPr marL="0" indent="0" algn="ctr">
              <a:lnSpc>
                <a:spcPct val="100000"/>
              </a:lnSpc>
            </a:pP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Taloudelliset hyödyt </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 Valmistautuminen vihreisiin työpaikkoihin, </a:t>
            </a:r>
            <a:r>
              <a:rPr lang="en-US" kern="100" dirty="0" err="1">
                <a:solidFill>
                  <a:schemeClr val="bg1"/>
                </a:solidFill>
                <a:latin typeface="Calibri" panose="020F0502020204030204" pitchFamily="34" charset="0"/>
                <a:ea typeface="Aptos" panose="020B0004020202020204" pitchFamily="34" charset="0"/>
                <a:cs typeface="Calibri" panose="020F0502020204030204" pitchFamily="34" charset="0"/>
              </a:rPr>
              <a:t>Kestävien</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dirty="0" err="1">
                <a:solidFill>
                  <a:schemeClr val="bg1"/>
                </a:solidFill>
                <a:latin typeface="Calibri" panose="020F0502020204030204" pitchFamily="34" charset="0"/>
                <a:ea typeface="Aptos" panose="020B0004020202020204" pitchFamily="34" charset="0"/>
                <a:cs typeface="Calibri" panose="020F0502020204030204" pitchFamily="34" charset="0"/>
              </a:rPr>
              <a:t>yritysten</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 edistäminen, Taloudellisen </a:t>
            </a:r>
            <a:r>
              <a:rPr lang="en-US" kern="100" dirty="0" err="1">
                <a:solidFill>
                  <a:schemeClr val="bg1"/>
                </a:solidFill>
                <a:latin typeface="Calibri" panose="020F0502020204030204" pitchFamily="34" charset="0"/>
                <a:ea typeface="Aptos" panose="020B0004020202020204" pitchFamily="34" charset="0"/>
                <a:cs typeface="Calibri" panose="020F0502020204030204" pitchFamily="34" charset="0"/>
              </a:rPr>
              <a:t>kestävyyden</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dirty="0" err="1">
                <a:solidFill>
                  <a:schemeClr val="bg1"/>
                </a:solidFill>
                <a:latin typeface="Calibri" panose="020F0502020204030204" pitchFamily="34" charset="0"/>
                <a:ea typeface="Aptos" panose="020B0004020202020204" pitchFamily="34" charset="0"/>
                <a:cs typeface="Calibri" panose="020F0502020204030204" pitchFamily="34" charset="0"/>
              </a:rPr>
              <a:t>lisääminen</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a:t>
            </a: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761019" y="4436238"/>
            <a:ext cx="2470135" cy="1785104"/>
          </a:xfrm>
          <a:prstGeom prst="rect">
            <a:avLst/>
          </a:prstGeom>
          <a:noFill/>
        </p:spPr>
        <p:txBody>
          <a:bodyPr wrap="square" rtlCol="0">
            <a:spAutoFit/>
          </a:bodyPr>
          <a:lstStyle/>
          <a:p>
            <a:pPr algn="ctr"/>
            <a:r>
              <a:rPr lang="en-US" b="1" dirty="0">
                <a:solidFill>
                  <a:schemeClr val="bg1"/>
                </a:solidFill>
              </a:rPr>
              <a:t>HARJOITUS: ETSI ESIMERKKEJÄ TOTEUTETUISTA TULOKSISTA/TOIMISTA ALUEELLASI.</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400133" y="4034336"/>
            <a:ext cx="2477176"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237613" y="3907696"/>
            <a:ext cx="2921027" cy="2575536"/>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277005" y="3888856"/>
            <a:ext cx="2724290" cy="251893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450028" y="4376051"/>
            <a:ext cx="2470135" cy="2062103"/>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Koulutukselliset hyödyt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Kehittää kriittistä ajattelua, Innostaa elinikäiseen oppimiseen, Integroi reaalimaailman taitoja.</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034013" y="1716228"/>
            <a:ext cx="2565038" cy="238938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6941081" y="1579942"/>
            <a:ext cx="2790272" cy="253161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6956280" y="1664448"/>
            <a:ext cx="2660270" cy="242126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096006" y="2104434"/>
            <a:ext cx="2565038" cy="178510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Henkilökohtaisen kasvun hyödyt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Voimauttaa yksilöitä, Parantaa ongelmanratkaisutaitoja, Vahvistaa sietokykyä.</a:t>
            </a:r>
            <a:endParaRPr lang="fi-FI"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4104673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00A5-F3E3-0853-0380-555701199F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4C2BDF-221B-FBEC-88FD-46328230B20D}"/>
              </a:ext>
            </a:extLst>
          </p:cNvPr>
          <p:cNvSpPr>
            <a:spLocks noGrp="1"/>
          </p:cNvSpPr>
          <p:nvPr>
            <p:ph type="body" sz="quarter" idx="16"/>
          </p:nvPr>
        </p:nvSpPr>
        <p:spPr>
          <a:xfrm>
            <a:off x="746121" y="579492"/>
            <a:ext cx="10377286" cy="803654"/>
          </a:xfrm>
        </p:spPr>
        <p:txBody>
          <a:bodyPr/>
          <a:lstStyle/>
          <a:p>
            <a:r>
              <a:rPr lang="fi-FI" sz="3600" b="1" kern="100" dirty="0">
                <a:effectLst/>
                <a:latin typeface="Calibri" panose="020F0502020204030204" pitchFamily="34" charset="0"/>
                <a:ea typeface="Aptos" panose="020B0004020202020204" pitchFamily="34" charset="0"/>
                <a:cs typeface="Calibri" panose="020F0502020204030204" pitchFamily="34" charset="0"/>
              </a:rPr>
              <a:t>KESTÄVÄN LIIKETOIMINNAN TIETOISUUDEN HYÖDYT</a:t>
            </a:r>
          </a:p>
          <a:p>
            <a:endParaRPr lang="en-IE" dirty="0"/>
          </a:p>
        </p:txBody>
      </p:sp>
      <p:sp>
        <p:nvSpPr>
          <p:cNvPr id="4" name="Freeform 1">
            <a:extLst>
              <a:ext uri="{FF2B5EF4-FFF2-40B4-BE49-F238E27FC236}">
                <a16:creationId xmlns:a16="http://schemas.microsoft.com/office/drawing/2014/main" id="{07B4B777-6EAC-A034-EEE5-27F857B0CA30}"/>
              </a:ext>
            </a:extLst>
          </p:cNvPr>
          <p:cNvSpPr>
            <a:spLocks noChangeArrowheads="1"/>
          </p:cNvSpPr>
          <p:nvPr/>
        </p:nvSpPr>
        <p:spPr bwMode="auto">
          <a:xfrm>
            <a:off x="998597" y="1449502"/>
            <a:ext cx="2685986" cy="257358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E5F39439-A289-26F6-F6C0-548DF02BB2E1}"/>
              </a:ext>
            </a:extLst>
          </p:cNvPr>
          <p:cNvSpPr>
            <a:spLocks noChangeArrowheads="1"/>
          </p:cNvSpPr>
          <p:nvPr/>
        </p:nvSpPr>
        <p:spPr bwMode="auto">
          <a:xfrm>
            <a:off x="1059325" y="1519599"/>
            <a:ext cx="2685986" cy="2564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BABFC273-0C96-7062-9E74-912524EB6426}"/>
              </a:ext>
            </a:extLst>
          </p:cNvPr>
          <p:cNvSpPr>
            <a:spLocks noChangeArrowheads="1"/>
          </p:cNvSpPr>
          <p:nvPr/>
        </p:nvSpPr>
        <p:spPr bwMode="auto">
          <a:xfrm>
            <a:off x="924128" y="1383147"/>
            <a:ext cx="2756528" cy="264463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431637AF-8799-6612-AAB3-40124CDC4CE4}"/>
              </a:ext>
            </a:extLst>
          </p:cNvPr>
          <p:cNvSpPr>
            <a:spLocks noChangeArrowheads="1"/>
          </p:cNvSpPr>
          <p:nvPr/>
        </p:nvSpPr>
        <p:spPr bwMode="auto">
          <a:xfrm>
            <a:off x="2704919" y="3310555"/>
            <a:ext cx="2685986" cy="260509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E3DB8554-49D7-B7DD-BC00-CB59B8740B50}"/>
              </a:ext>
            </a:extLst>
          </p:cNvPr>
          <p:cNvSpPr>
            <a:spLocks noChangeArrowheads="1"/>
          </p:cNvSpPr>
          <p:nvPr/>
        </p:nvSpPr>
        <p:spPr bwMode="auto">
          <a:xfrm>
            <a:off x="2743248" y="3344527"/>
            <a:ext cx="3096262" cy="2658502"/>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0C01C945-7F4B-B1B5-2988-44BEA222DFD6}"/>
              </a:ext>
            </a:extLst>
          </p:cNvPr>
          <p:cNvSpPr>
            <a:spLocks noChangeArrowheads="1"/>
          </p:cNvSpPr>
          <p:nvPr/>
        </p:nvSpPr>
        <p:spPr bwMode="auto">
          <a:xfrm>
            <a:off x="2770790" y="3344528"/>
            <a:ext cx="2782183" cy="2690502"/>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C61F471D-C1C2-8CE9-143C-9996AAD87AEA}"/>
              </a:ext>
            </a:extLst>
          </p:cNvPr>
          <p:cNvSpPr>
            <a:spLocks noChangeArrowheads="1"/>
          </p:cNvSpPr>
          <p:nvPr/>
        </p:nvSpPr>
        <p:spPr bwMode="auto">
          <a:xfrm>
            <a:off x="4740117" y="1255606"/>
            <a:ext cx="2622727" cy="2550999"/>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DBFEE668-486A-8C80-AD94-61B9951DA468}"/>
              </a:ext>
            </a:extLst>
          </p:cNvPr>
          <p:cNvSpPr>
            <a:spLocks noChangeArrowheads="1"/>
          </p:cNvSpPr>
          <p:nvPr/>
        </p:nvSpPr>
        <p:spPr bwMode="auto">
          <a:xfrm>
            <a:off x="4725286" y="1214553"/>
            <a:ext cx="2659474" cy="259205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1F051599-ABB5-0524-7A5F-9EF04FDC1D38}"/>
              </a:ext>
            </a:extLst>
          </p:cNvPr>
          <p:cNvSpPr>
            <a:spLocks noChangeArrowheads="1"/>
          </p:cNvSpPr>
          <p:nvPr/>
        </p:nvSpPr>
        <p:spPr bwMode="auto">
          <a:xfrm>
            <a:off x="4735524" y="1120727"/>
            <a:ext cx="2618444" cy="2658502"/>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B1759BCE-03A3-31A9-60D0-013546CB2830}"/>
              </a:ext>
            </a:extLst>
          </p:cNvPr>
          <p:cNvSpPr txBox="1"/>
          <p:nvPr/>
        </p:nvSpPr>
        <p:spPr>
          <a:xfrm>
            <a:off x="1105966" y="2037235"/>
            <a:ext cx="2596459" cy="1477328"/>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Kilpailuetu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Yritykset, jotka omaksuvat kestäviä käytäntöjä, ovat usein kilpailijoita edellä.</a:t>
            </a:r>
          </a:p>
        </p:txBody>
      </p:sp>
      <p:sp>
        <p:nvSpPr>
          <p:cNvPr id="25" name="CuadroTexto 555">
            <a:extLst>
              <a:ext uri="{FF2B5EF4-FFF2-40B4-BE49-F238E27FC236}">
                <a16:creationId xmlns:a16="http://schemas.microsoft.com/office/drawing/2014/main" id="{DE5EE663-9D8B-6523-9787-5A34F48CFFCC}"/>
              </a:ext>
            </a:extLst>
          </p:cNvPr>
          <p:cNvSpPr txBox="1"/>
          <p:nvPr/>
        </p:nvSpPr>
        <p:spPr>
          <a:xfrm>
            <a:off x="2834856" y="3435295"/>
            <a:ext cx="2839933" cy="230832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Kustannussäästöt </a:t>
            </a: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Esimerkiksi energiankulutuksen vähentäminen voi pienentää käyttökustannuksia, ja vähemmillä raaka-aineilla voidaan pienentää käyttökustannuksia.</a:t>
            </a:r>
          </a:p>
        </p:txBody>
      </p:sp>
      <p:sp>
        <p:nvSpPr>
          <p:cNvPr id="26" name="CuadroTexto 557">
            <a:extLst>
              <a:ext uri="{FF2B5EF4-FFF2-40B4-BE49-F238E27FC236}">
                <a16:creationId xmlns:a16="http://schemas.microsoft.com/office/drawing/2014/main" id="{6455E9F7-4F7A-8BE3-68F8-F3FEC184CE8C}"/>
              </a:ext>
            </a:extLst>
          </p:cNvPr>
          <p:cNvSpPr txBox="1"/>
          <p:nvPr/>
        </p:nvSpPr>
        <p:spPr>
          <a:xfrm>
            <a:off x="4839734" y="1701001"/>
            <a:ext cx="2506023" cy="1508105"/>
          </a:xfrm>
          <a:prstGeom prst="rect">
            <a:avLst/>
          </a:prstGeom>
          <a:noFill/>
        </p:spPr>
        <p:txBody>
          <a:bodyPr wrap="square" rtlCol="0">
            <a:spAutoFit/>
          </a:bodyPr>
          <a:lstStyle/>
          <a:p>
            <a:pPr algn="ctr"/>
            <a:r>
              <a:rPr lang="en-US" b="1" kern="100" dirty="0">
                <a:solidFill>
                  <a:schemeClr val="bg1"/>
                </a:solidFill>
                <a:latin typeface="Calibri" panose="020F0502020204030204" pitchFamily="34" charset="0"/>
                <a:cs typeface="Calibri" panose="020F0502020204030204" pitchFamily="34" charset="0"/>
              </a:rPr>
              <a:t>Riskien vähentäminen - </a:t>
            </a:r>
            <a:r>
              <a:rPr lang="en-US" kern="100" dirty="0">
                <a:solidFill>
                  <a:schemeClr val="bg1"/>
                </a:solidFill>
                <a:latin typeface="Calibri" panose="020F0502020204030204" pitchFamily="34" charset="0"/>
                <a:cs typeface="Calibri" panose="020F0502020204030204" pitchFamily="34" charset="0"/>
              </a:rPr>
              <a:t>Ennakoiva lähestymistapa voi suojata elintarvikeyrityksiä tulevilta kriiseiltä.</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577AF1F9-AB4A-B0DE-0C2C-DF2D7976E401}"/>
              </a:ext>
            </a:extLst>
          </p:cNvPr>
          <p:cNvSpPr>
            <a:spLocks noChangeArrowheads="1"/>
          </p:cNvSpPr>
          <p:nvPr/>
        </p:nvSpPr>
        <p:spPr bwMode="auto">
          <a:xfrm>
            <a:off x="6156257" y="3514563"/>
            <a:ext cx="2830608" cy="2603205"/>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486EFA61-0302-103A-9AEE-74641B959C2A}"/>
              </a:ext>
            </a:extLst>
          </p:cNvPr>
          <p:cNvSpPr>
            <a:spLocks noChangeArrowheads="1"/>
          </p:cNvSpPr>
          <p:nvPr/>
        </p:nvSpPr>
        <p:spPr bwMode="auto">
          <a:xfrm>
            <a:off x="6244708" y="3568571"/>
            <a:ext cx="2652686" cy="262235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B59FDBC-B331-2AA9-9F04-D02C112DC276}"/>
              </a:ext>
            </a:extLst>
          </p:cNvPr>
          <p:cNvSpPr>
            <a:spLocks noChangeArrowheads="1"/>
          </p:cNvSpPr>
          <p:nvPr/>
        </p:nvSpPr>
        <p:spPr bwMode="auto">
          <a:xfrm>
            <a:off x="6254481" y="3482680"/>
            <a:ext cx="2652544" cy="255234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535A6CB8-9F91-F039-AC9E-1C6060A7D0AE}"/>
              </a:ext>
            </a:extLst>
          </p:cNvPr>
          <p:cNvSpPr txBox="1"/>
          <p:nvPr/>
        </p:nvSpPr>
        <p:spPr>
          <a:xfrm>
            <a:off x="6332628" y="3879768"/>
            <a:ext cx="2578990" cy="2339102"/>
          </a:xfrm>
          <a:prstGeom prst="rect">
            <a:avLst/>
          </a:prstGeom>
          <a:noFill/>
        </p:spPr>
        <p:txBody>
          <a:bodyPr wrap="square" rtlCol="0">
            <a:spAutoFit/>
          </a:bodyPr>
          <a:lstStyle/>
          <a:p>
            <a:pPr algn="ctr"/>
            <a:r>
              <a:rPr lang="en-US" b="1" kern="100" dirty="0">
                <a:solidFill>
                  <a:schemeClr val="bg1"/>
                </a:solidFill>
                <a:latin typeface="Calibri" panose="020F0502020204030204" pitchFamily="34" charset="0"/>
                <a:cs typeface="Calibri" panose="020F0502020204030204" pitchFamily="34" charset="0"/>
              </a:rPr>
              <a:t>Innovaatio ja kasvu - </a:t>
            </a:r>
            <a:r>
              <a:rPr lang="en-US" kern="100" dirty="0">
                <a:solidFill>
                  <a:schemeClr val="bg1"/>
                </a:solidFill>
                <a:latin typeface="Calibri" panose="020F0502020204030204" pitchFamily="34" charset="0"/>
                <a:cs typeface="Calibri" panose="020F0502020204030204" pitchFamily="34" charset="0"/>
              </a:rPr>
              <a:t>Kestävä kehitys kannustaa elintarvikeyrityksiä ajattelemaan laatikon ulkopuolella ja innovoimaan.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E7B8D3D4-9E89-C850-AB5E-2F8D3A25B626}"/>
              </a:ext>
            </a:extLst>
          </p:cNvPr>
          <p:cNvSpPr>
            <a:spLocks noChangeArrowheads="1"/>
          </p:cNvSpPr>
          <p:nvPr/>
        </p:nvSpPr>
        <p:spPr bwMode="auto">
          <a:xfrm>
            <a:off x="7597116" y="1355032"/>
            <a:ext cx="2830609" cy="261957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20CBC96B-13B2-3F6F-3860-25B8A83CDF86}"/>
              </a:ext>
            </a:extLst>
          </p:cNvPr>
          <p:cNvSpPr>
            <a:spLocks noChangeArrowheads="1"/>
          </p:cNvSpPr>
          <p:nvPr/>
        </p:nvSpPr>
        <p:spPr bwMode="auto">
          <a:xfrm>
            <a:off x="7751782" y="1214554"/>
            <a:ext cx="2888299" cy="2820776"/>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FCBC43E3-D717-83F5-F76B-F3A27F7F6377}"/>
              </a:ext>
            </a:extLst>
          </p:cNvPr>
          <p:cNvSpPr>
            <a:spLocks noChangeArrowheads="1"/>
          </p:cNvSpPr>
          <p:nvPr/>
        </p:nvSpPr>
        <p:spPr bwMode="auto">
          <a:xfrm>
            <a:off x="7650561" y="1343864"/>
            <a:ext cx="2901149" cy="275219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E1054516-723C-95B3-C2CC-7EB801F36471}"/>
              </a:ext>
            </a:extLst>
          </p:cNvPr>
          <p:cNvSpPr txBox="1"/>
          <p:nvPr/>
        </p:nvSpPr>
        <p:spPr>
          <a:xfrm>
            <a:off x="7967777" y="1468293"/>
            <a:ext cx="2504133" cy="1477328"/>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Myönteinen brändimielikuva </a:t>
            </a:r>
            <a:r>
              <a:rPr lang="en-US" b="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Kestävät käytännöt parantavat elintarvikealan pk-yrityksen mainetta ja vahvistavat brändiuskollisuutta. </a:t>
            </a:r>
            <a:endParaRPr lang="fi-FI"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8" name="Tekstiruutu 7">
            <a:extLst>
              <a:ext uri="{FF2B5EF4-FFF2-40B4-BE49-F238E27FC236}">
                <a16:creationId xmlns:a16="http://schemas.microsoft.com/office/drawing/2014/main" id="{E2CF1BF9-7535-3E04-D4BA-FCA32026F1B3}"/>
              </a:ext>
            </a:extLst>
          </p:cNvPr>
          <p:cNvSpPr txBox="1"/>
          <p:nvPr/>
        </p:nvSpPr>
        <p:spPr>
          <a:xfrm>
            <a:off x="826556" y="6076192"/>
            <a:ext cx="9892084" cy="400110"/>
          </a:xfrm>
          <a:prstGeom prst="rect">
            <a:avLst/>
          </a:prstGeom>
          <a:noFill/>
        </p:spPr>
        <p:txBody>
          <a:bodyPr wrap="square">
            <a:spAutoFit/>
          </a:bodyPr>
          <a:lstStyle/>
          <a:p>
            <a:r>
              <a:rPr lang="en-US" b="1" kern="0" dirty="0">
                <a:solidFill>
                  <a:srgbClr val="09465E"/>
                </a:solidFill>
                <a:highlight>
                  <a:srgbClr val="F1983D"/>
                </a:highlight>
                <a:cs typeface="Times New Roman" panose="02020603050405020304" pitchFamily="18" charset="0"/>
              </a:rPr>
              <a:t>HARJOITUS: </a:t>
            </a:r>
            <a:r>
              <a:rPr lang="en-US" sz="2000" b="1" kern="100" dirty="0">
                <a:solidFill>
                  <a:srgbClr val="09465E"/>
                </a:solidFill>
                <a:latin typeface="Calibri" panose="020F0502020204030204" pitchFamily="34" charset="0"/>
                <a:cs typeface="Calibri" panose="020F0502020204030204" pitchFamily="34" charset="0"/>
              </a:rPr>
              <a:t>Etsi esimerkkejä toteutetuista tuloksista/toimista alueellasi.</a:t>
            </a:r>
          </a:p>
        </p:txBody>
      </p:sp>
    </p:spTree>
    <p:extLst>
      <p:ext uri="{BB962C8B-B14F-4D97-AF65-F5344CB8AC3E}">
        <p14:creationId xmlns:p14="http://schemas.microsoft.com/office/powerpoint/2010/main" val="68346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66693" y="5402232"/>
            <a:ext cx="2238931" cy="97459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490184" y="639054"/>
            <a:ext cx="10907915" cy="803654"/>
          </a:xfrm>
          <a:prstGeom prst="rect">
            <a:avLst/>
          </a:prstGeom>
        </p:spPr>
        <p:txBody>
          <a:bodyPr/>
          <a:lstStyle/>
          <a:p>
            <a:r>
              <a:rPr lang="en-IE" sz="3200" dirty="0" err="1">
                <a:solidFill>
                  <a:schemeClr val="bg1"/>
                </a:solidFill>
                <a:highlight>
                  <a:srgbClr val="F1983D"/>
                </a:highlight>
                <a:ea typeface="+mn-lt"/>
                <a:cs typeface="+mn-lt"/>
              </a:rPr>
              <a:t>Esimerkki</a:t>
            </a:r>
            <a:r>
              <a:rPr lang="en-IE" sz="3200" dirty="0">
                <a:solidFill>
                  <a:schemeClr val="bg1"/>
                </a:solidFill>
                <a:highlight>
                  <a:srgbClr val="F1983D"/>
                </a:highlight>
                <a:ea typeface="+mn-lt"/>
                <a:cs typeface="+mn-lt"/>
              </a:rPr>
              <a:t> </a:t>
            </a:r>
            <a:r>
              <a:rPr lang="en-IE" sz="3200" dirty="0">
                <a:solidFill>
                  <a:srgbClr val="002060"/>
                </a:solidFill>
                <a:ea typeface="+mn-lt"/>
                <a:cs typeface="+mn-lt"/>
              </a:rPr>
              <a:t>- </a:t>
            </a:r>
            <a:r>
              <a:rPr lang="en-US" sz="2600" b="1" i="0" dirty="0">
                <a:solidFill>
                  <a:srgbClr val="0B3A5B"/>
                </a:solidFill>
                <a:effectLst/>
                <a:hlinkClick r:id="rId3">
                  <a:extLst>
                    <a:ext uri="{A12FA001-AC4F-418D-AE19-62706E023703}">
                      <ahyp:hlinkClr xmlns:ahyp="http://schemas.microsoft.com/office/drawing/2018/hyperlinkcolor" val="tx"/>
                    </a:ext>
                  </a:extLst>
                </a:hlinkClick>
              </a:rPr>
              <a:t>Käytännön kiertotalouden toimintakirja kunnianhimoisille yrityksille</a:t>
            </a:r>
            <a:endParaRPr lang="en-US" sz="2600" b="1" i="0" dirty="0">
              <a:solidFill>
                <a:srgbClr val="0B3A5B"/>
              </a:solidFill>
              <a:effectLst/>
            </a:endParaRPr>
          </a:p>
          <a:p>
            <a:endParaRPr lang="en-US" sz="3200" dirty="0"/>
          </a:p>
        </p:txBody>
      </p:sp>
      <p:pic>
        <p:nvPicPr>
          <p:cNvPr id="2" name="Kuva 1" descr="Kuva, joka sisältää kohteen teksti, Grafiikka, Fontti, ympyrä&#10;&#10;Kuvaus luotu automaattisesti">
            <a:extLst>
              <a:ext uri="{FF2B5EF4-FFF2-40B4-BE49-F238E27FC236}">
                <a16:creationId xmlns:a16="http://schemas.microsoft.com/office/drawing/2014/main" id="{C9A9EB07-6100-0CA8-B7EB-5EEFB0DBE4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56651" y="5331534"/>
            <a:ext cx="1630547" cy="1095458"/>
          </a:xfrm>
          <a:prstGeom prst="rect">
            <a:avLst/>
          </a:prstGeom>
        </p:spPr>
      </p:pic>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49407" y="1704679"/>
            <a:ext cx="10525143" cy="4510947"/>
          </a:xfrm>
          <a:prstGeom prst="rect">
            <a:avLst/>
          </a:prstGeom>
        </p:spPr>
        <p:txBody>
          <a:bodyPr/>
          <a:lstStyle/>
          <a:p>
            <a:pPr marL="0" indent="0">
              <a:lnSpc>
                <a:spcPct val="100000"/>
              </a:lnSpc>
              <a:spcAft>
                <a:spcPts val="1200"/>
              </a:spcAft>
            </a:pPr>
            <a:r>
              <a:rPr lang="en-US" sz="2000" b="0" i="0" dirty="0">
                <a:solidFill>
                  <a:srgbClr val="0B3A5B"/>
                </a:solidFill>
                <a:effectLst/>
              </a:rPr>
              <a:t>Sitran, Teknologiateollisuus ry:n ja Accenturen laatima </a:t>
            </a:r>
            <a:r>
              <a:rPr lang="en-US" sz="2000" b="0" i="0" u="sng" dirty="0">
                <a:solidFill>
                  <a:srgbClr val="000000"/>
                </a:solidFill>
                <a:effectLst/>
                <a:hlinkClick r:id="rId5"/>
              </a:rPr>
              <a:t>Kiertotalouden </a:t>
            </a:r>
            <a:r>
              <a:rPr lang="en-US" sz="2000" b="0" i="0" u="sng" dirty="0" err="1">
                <a:solidFill>
                  <a:srgbClr val="000000"/>
                </a:solidFill>
                <a:effectLst/>
                <a:hlinkClick r:id="rId5"/>
              </a:rPr>
              <a:t>opaskirja</a:t>
            </a:r>
            <a:r>
              <a:rPr lang="en-US" sz="2000" b="0" i="0" u="sng" dirty="0">
                <a:solidFill>
                  <a:srgbClr val="000000"/>
                </a:solidFill>
                <a:effectLst/>
                <a:hlinkClick r:id="rId5"/>
              </a:rPr>
              <a:t> </a:t>
            </a:r>
            <a:r>
              <a:rPr lang="en-US" sz="2000" b="0" i="0" dirty="0">
                <a:solidFill>
                  <a:srgbClr val="0B3A5B"/>
                </a:solidFill>
                <a:effectLst/>
              </a:rPr>
              <a:t>viitoittaa tietä kiertotalouteen valmistavan teollisuuden yrityksille </a:t>
            </a:r>
            <a:r>
              <a:rPr lang="en-US" sz="2000" dirty="0" err="1">
                <a:solidFill>
                  <a:srgbClr val="0B3A5B"/>
                </a:solidFill>
              </a:rPr>
              <a:t>esittelemällä</a:t>
            </a:r>
            <a:r>
              <a:rPr lang="en-US" sz="2000" dirty="0">
                <a:solidFill>
                  <a:srgbClr val="0B3A5B"/>
                </a:solidFill>
              </a:rPr>
              <a:t> </a:t>
            </a:r>
            <a:r>
              <a:rPr lang="en-US" sz="2000" b="0" i="0" dirty="0" err="1">
                <a:solidFill>
                  <a:srgbClr val="0B3A5B"/>
                </a:solidFill>
                <a:effectLst/>
              </a:rPr>
              <a:t>erilaisia</a:t>
            </a:r>
            <a:r>
              <a:rPr lang="en-US" sz="2000" b="0" i="0" dirty="0">
                <a:solidFill>
                  <a:srgbClr val="0B3A5B"/>
                </a:solidFill>
                <a:effectLst/>
              </a:rPr>
              <a:t> </a:t>
            </a:r>
            <a:r>
              <a:rPr lang="en-US" sz="2000" dirty="0">
                <a:solidFill>
                  <a:srgbClr val="0B3A5B"/>
                </a:solidFill>
              </a:rPr>
              <a:t>liiketoimintamalleja</a:t>
            </a:r>
            <a:r>
              <a:rPr lang="en-US" sz="2000" b="0" i="0" dirty="0">
                <a:solidFill>
                  <a:srgbClr val="0B3A5B"/>
                </a:solidFill>
                <a:effectLst/>
              </a:rPr>
              <a:t>:</a:t>
            </a:r>
          </a:p>
          <a:p>
            <a:pPr marL="285750" indent="-285750" algn="l">
              <a:lnSpc>
                <a:spcPct val="100000"/>
              </a:lnSpc>
              <a:buFont typeface="Arial" panose="020B0604020202020204" pitchFamily="34" charset="0"/>
              <a:buChar char="•"/>
            </a:pPr>
            <a:r>
              <a:rPr lang="en-US" sz="2000" b="1" dirty="0">
                <a:solidFill>
                  <a:srgbClr val="F1983D"/>
                </a:solidFill>
              </a:rPr>
              <a:t>Jakamisalustat: </a:t>
            </a:r>
            <a:r>
              <a:rPr lang="en-US" sz="2000" b="0" i="0" dirty="0" err="1">
                <a:solidFill>
                  <a:srgbClr val="0B3A5B"/>
                </a:solidFill>
                <a:effectLst/>
              </a:rPr>
              <a:t>alustojen</a:t>
            </a:r>
            <a:r>
              <a:rPr lang="en-US" sz="2000" b="0" i="0" dirty="0">
                <a:solidFill>
                  <a:srgbClr val="0B3A5B"/>
                </a:solidFill>
                <a:effectLst/>
              </a:rPr>
              <a:t> hyödyntäminen käytön, saatavuuden tai omistuksen osalta, esim. vajaakäytössä olevien koneiden ja tavaroiden vuokraaminen tai vaihtaminen.</a:t>
            </a:r>
          </a:p>
          <a:p>
            <a:pPr marL="285750" indent="-285750" algn="l">
              <a:lnSpc>
                <a:spcPct val="100000"/>
              </a:lnSpc>
              <a:buFont typeface="Arial" panose="020B0604020202020204" pitchFamily="34" charset="0"/>
              <a:buChar char="•"/>
            </a:pPr>
            <a:r>
              <a:rPr lang="en-US" sz="2000" b="1" dirty="0">
                <a:solidFill>
                  <a:srgbClr val="F1983D"/>
                </a:solidFill>
              </a:rPr>
              <a:t>Kiertävät toimitusketjut: </a:t>
            </a:r>
            <a:r>
              <a:rPr lang="en-US" sz="2000" b="0" i="0" dirty="0">
                <a:solidFill>
                  <a:srgbClr val="0B3A5B"/>
                </a:solidFill>
                <a:effectLst/>
              </a:rPr>
              <a:t>kierrätettävien materiaalien ja uusiutuvan energian käyttö sekä resurssitehokkaisiin sykleihin perustuvat ratkaisut.</a:t>
            </a:r>
          </a:p>
          <a:p>
            <a:pPr marL="285750" indent="-285750" algn="l">
              <a:lnSpc>
                <a:spcPct val="100000"/>
              </a:lnSpc>
              <a:buFont typeface="Arial" panose="020B0604020202020204" pitchFamily="34" charset="0"/>
              <a:buChar char="•"/>
            </a:pPr>
            <a:r>
              <a:rPr lang="en-US" sz="2000" b="1" dirty="0">
                <a:solidFill>
                  <a:srgbClr val="F1983D"/>
                </a:solidFill>
              </a:rPr>
              <a:t>Tuote palveluna: </a:t>
            </a:r>
            <a:r>
              <a:rPr lang="en-US" sz="2000" b="0" i="0" dirty="0">
                <a:solidFill>
                  <a:srgbClr val="0B3A5B"/>
                </a:solidFill>
                <a:effectLst/>
              </a:rPr>
              <a:t>palvelujen tarjoaminen tuotteiden sijaan.</a:t>
            </a:r>
          </a:p>
          <a:p>
            <a:pPr marL="285750" indent="-285750" algn="l">
              <a:lnSpc>
                <a:spcPct val="100000"/>
              </a:lnSpc>
              <a:buFont typeface="Arial" panose="020B0604020202020204" pitchFamily="34" charset="0"/>
              <a:buChar char="•"/>
            </a:pPr>
            <a:r>
              <a:rPr lang="en-US" sz="2000" b="1" dirty="0">
                <a:solidFill>
                  <a:srgbClr val="F1983D"/>
                </a:solidFill>
              </a:rPr>
              <a:t>Tuotteen elinkaaren pidentäminen: </a:t>
            </a:r>
            <a:r>
              <a:rPr lang="en-US" sz="2000" b="0" i="0" dirty="0" err="1">
                <a:solidFill>
                  <a:srgbClr val="0B3A5B"/>
                </a:solidFill>
                <a:effectLst/>
              </a:rPr>
              <a:t>ennakoivan</a:t>
            </a:r>
            <a:r>
              <a:rPr lang="en-US" sz="2000" b="0" i="0" dirty="0">
                <a:solidFill>
                  <a:srgbClr val="0B3A5B"/>
                </a:solidFill>
                <a:effectLst/>
              </a:rPr>
              <a:t> jälleenmyynnin ja uudelleenvalmistuksen avulla.</a:t>
            </a:r>
          </a:p>
          <a:p>
            <a:pPr marL="285750" indent="-285750" algn="l">
              <a:lnSpc>
                <a:spcPct val="100000"/>
              </a:lnSpc>
              <a:buFont typeface="Arial" panose="020B0604020202020204" pitchFamily="34" charset="0"/>
              <a:buChar char="•"/>
            </a:pPr>
            <a:r>
              <a:rPr lang="en-US" sz="2000" b="1" dirty="0">
                <a:solidFill>
                  <a:srgbClr val="F1983D"/>
                </a:solidFill>
              </a:rPr>
              <a:t>Hyödyntäminen ja kierrätys: </a:t>
            </a:r>
            <a:r>
              <a:rPr lang="en-US" sz="2000" b="0" i="0" dirty="0">
                <a:solidFill>
                  <a:srgbClr val="0B3A5B"/>
                </a:solidFill>
                <a:effectLst/>
              </a:rPr>
              <a:t>niiden tuotteiden ja raaka-aineiden hyödyntäminen ja uudelleenkäyttö, joiden käyttöikä on päättynyt.</a:t>
            </a:r>
            <a:endParaRPr lang="en-US" sz="2000" dirty="0"/>
          </a:p>
          <a:p>
            <a:endParaRPr lang="en-US" dirty="0"/>
          </a:p>
        </p:txBody>
      </p:sp>
      <p:pic>
        <p:nvPicPr>
          <p:cNvPr id="1026" name="Picture 2">
            <a:extLst>
              <a:ext uri="{FF2B5EF4-FFF2-40B4-BE49-F238E27FC236}">
                <a16:creationId xmlns:a16="http://schemas.microsoft.com/office/drawing/2014/main" id="{930A9079-6462-F772-BA20-22BA1A22E04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95999" y="5417735"/>
            <a:ext cx="2804583" cy="97459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C96D61D-DD6F-6D81-A3F8-2F982B1EA737}"/>
              </a:ext>
            </a:extLst>
          </p:cNvPr>
          <p:cNvGrpSpPr/>
          <p:nvPr/>
        </p:nvGrpSpPr>
        <p:grpSpPr>
          <a:xfrm rot="19582332">
            <a:off x="10621508" y="1098454"/>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05A5F46A-D41E-6714-20BB-23FA577F1BA1}"/>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5AE8E8D-B3BF-DF7A-84D7-8D2C92E9BB8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16D5E2D4-E351-7D40-A1E4-88F0A507D8B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D8C8FBF-455B-42A1-0C61-2DE712B0CF94}"/>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CD5B2E9C-73B3-0F6D-418B-B172BF0F9B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487CB899-51CE-3CE8-FE8B-E9918B34344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716875B6-E2D5-00DE-0B3F-B36C6EF694A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62FE23E-E1EC-D8A4-16CF-D5B3B835525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9BE03FF-FF56-F8D1-8887-5013086B567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FEF19AA-6468-1123-845F-018271774BF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4B391E4-97BB-D68C-80CE-732BED12C1E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5124" name="Picture 4">
            <a:extLst>
              <a:ext uri="{FF2B5EF4-FFF2-40B4-BE49-F238E27FC236}">
                <a16:creationId xmlns:a16="http://schemas.microsoft.com/office/drawing/2014/main" id="{919046FF-CE56-6743-8B79-9F469941435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3894" y="202019"/>
            <a:ext cx="6238653" cy="4159102"/>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3701667" y="3429000"/>
            <a:ext cx="592176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3770540" y="3429000"/>
            <a:ext cx="5757858" cy="646331"/>
          </a:xfrm>
          <a:prstGeom prst="rect">
            <a:avLst/>
          </a:prstGeom>
          <a:noFill/>
        </p:spPr>
        <p:txBody>
          <a:bodyPr wrap="none" rtlCol="0">
            <a:spAutoFit/>
          </a:bodyPr>
          <a:lstStyle/>
          <a:p>
            <a:r>
              <a:rPr lang="en-IE" sz="3600" b="1" spc="324" dirty="0" err="1">
                <a:solidFill>
                  <a:srgbClr val="60BA47"/>
                </a:solidFill>
                <a:latin typeface="Calibri" panose="020F0502020204030204" pitchFamily="34" charset="0"/>
                <a:cs typeface="Calibri" panose="020F0502020204030204" pitchFamily="34" charset="0"/>
              </a:rPr>
              <a:t>Työntekijöiden</a:t>
            </a:r>
            <a:r>
              <a:rPr lang="en-IE" sz="3600" b="1" spc="324" dirty="0">
                <a:solidFill>
                  <a:srgbClr val="60BA47"/>
                </a:solidFill>
                <a:latin typeface="Calibri" panose="020F0502020204030204" pitchFamily="34" charset="0"/>
                <a:cs typeface="Calibri" panose="020F0502020204030204" pitchFamily="34" charset="0"/>
              </a:rPr>
              <a:t> </a:t>
            </a:r>
            <a:r>
              <a:rPr lang="en-IE" sz="3600" b="1" spc="324" dirty="0" err="1">
                <a:solidFill>
                  <a:srgbClr val="60BA47"/>
                </a:solidFill>
                <a:latin typeface="Calibri" panose="020F0502020204030204" pitchFamily="34" charset="0"/>
                <a:cs typeface="Calibri" panose="020F0502020204030204" pitchFamily="34" charset="0"/>
              </a:rPr>
              <a:t>koulutus</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BB014615-1570-8B02-C121-738624182314}"/>
              </a:ext>
            </a:extLst>
          </p:cNvPr>
          <p:cNvSpPr/>
          <p:nvPr/>
        </p:nvSpPr>
        <p:spPr>
          <a:xfrm>
            <a:off x="3701667" y="4179165"/>
            <a:ext cx="592176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a:t>
            </a:r>
            <a:r>
              <a:rPr lang="en-IE" sz="3600" b="1" spc="324" dirty="0" err="1">
                <a:solidFill>
                  <a:srgbClr val="60BA47"/>
                </a:solidFill>
                <a:latin typeface="Calibri" panose="020F0502020204030204" pitchFamily="34" charset="0"/>
                <a:cs typeface="Calibri" panose="020F0502020204030204" pitchFamily="34" charset="0"/>
              </a:rPr>
              <a:t>Kehitysohjelmat</a:t>
            </a:r>
            <a:endParaRPr lang="en-IE"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885F72-3F1E-FF88-E7BD-B73FB6E2E4C2}"/>
              </a:ext>
            </a:extLst>
          </p:cNvPr>
          <p:cNvSpPr>
            <a:spLocks noGrp="1"/>
          </p:cNvSpPr>
          <p:nvPr>
            <p:ph type="body" sz="quarter" idx="35"/>
          </p:nvPr>
        </p:nvSpPr>
        <p:spPr>
          <a:xfrm>
            <a:off x="4816405" y="653804"/>
            <a:ext cx="6562677" cy="339415"/>
          </a:xfrm>
        </p:spPr>
        <p:txBody>
          <a:bodyPr/>
          <a:lstStyle/>
          <a:p>
            <a:r>
              <a:rPr lang="en-US" sz="2000" b="1" kern="0" dirty="0">
                <a:solidFill>
                  <a:srgbClr val="92D050"/>
                </a:solidFill>
                <a:cs typeface="Times New Roman" panose="02020603050405020304" pitchFamily="18" charset="0"/>
              </a:rPr>
              <a:t>JOHDANTO KIERTOTALOUTEEN - Moduuli 1</a:t>
            </a:r>
          </a:p>
          <a:p>
            <a:endParaRPr lang="en-IE" dirty="0"/>
          </a:p>
        </p:txBody>
      </p:sp>
      <p:sp>
        <p:nvSpPr>
          <p:cNvPr id="3" name="Text Placeholder 2">
            <a:extLst>
              <a:ext uri="{FF2B5EF4-FFF2-40B4-BE49-F238E27FC236}">
                <a16:creationId xmlns:a16="http://schemas.microsoft.com/office/drawing/2014/main" id="{6610F85E-F3B2-BDD1-950C-07A2A618BC07}"/>
              </a:ext>
            </a:extLst>
          </p:cNvPr>
          <p:cNvSpPr>
            <a:spLocks noGrp="1"/>
          </p:cNvSpPr>
          <p:nvPr>
            <p:ph type="body" sz="quarter" idx="36"/>
          </p:nvPr>
        </p:nvSpPr>
        <p:spPr>
          <a:xfrm>
            <a:off x="4852448" y="1016185"/>
            <a:ext cx="7339551"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Määritelmä </a:t>
            </a:r>
            <a:r>
              <a:rPr lang="en-US" sz="1600" b="1" kern="0" dirty="0">
                <a:ea typeface="Times New Roman" panose="02020603050405020304" pitchFamily="18" charset="0"/>
                <a:cs typeface="Times New Roman" panose="02020603050405020304" pitchFamily="18" charset="0"/>
              </a:rPr>
              <a:t>ja </a:t>
            </a:r>
            <a:r>
              <a:rPr lang="en-US" sz="1600" b="1" kern="0" dirty="0">
                <a:effectLst/>
                <a:ea typeface="Times New Roman" panose="02020603050405020304" pitchFamily="18" charset="0"/>
                <a:cs typeface="Times New Roman" panose="02020603050405020304" pitchFamily="18" charset="0"/>
              </a:rPr>
              <a:t>merkitys: </a:t>
            </a:r>
            <a:r>
              <a:rPr lang="en-US" sz="1600" kern="0" dirty="0">
                <a:effectLst/>
                <a:ea typeface="Times New Roman" panose="02020603050405020304" pitchFamily="18" charset="0"/>
                <a:cs typeface="Times New Roman" panose="02020603050405020304" pitchFamily="18" charset="0"/>
              </a:rPr>
              <a:t>Selitä kiertotalouden käsite verrattuna lineaariseen talouteen ja </a:t>
            </a:r>
            <a:r>
              <a:rPr lang="en-US" sz="1600" kern="0" dirty="0" err="1">
                <a:effectLst/>
                <a:ea typeface="Times New Roman" panose="02020603050405020304" pitchFamily="18" charset="0"/>
                <a:cs typeface="Times New Roman" panose="02020603050405020304" pitchFamily="18" charset="0"/>
              </a:rPr>
              <a:t>keskustele </a:t>
            </a:r>
            <a:r>
              <a:rPr lang="en-US" sz="1600" kern="0" dirty="0">
                <a:effectLst/>
                <a:ea typeface="Times New Roman" panose="02020603050405020304" pitchFamily="18" charset="0"/>
                <a:cs typeface="Times New Roman" panose="02020603050405020304" pitchFamily="18" charset="0"/>
              </a:rPr>
              <a:t>ympäristöön, talouteen, yhteiskuntaan ja henkilökohtaiseen kasvuun liittyvistä eduista.</a:t>
            </a:r>
          </a:p>
          <a:p>
            <a:pPr marL="0" indent="0">
              <a:lnSpc>
                <a:spcPct val="100000"/>
              </a:lnSpc>
            </a:pPr>
            <a:r>
              <a:rPr lang="en-US" sz="1600" b="1" kern="0" dirty="0">
                <a:ea typeface="Times New Roman" panose="02020603050405020304" pitchFamily="18" charset="0"/>
                <a:cs typeface="Times New Roman" panose="02020603050405020304" pitchFamily="18" charset="0"/>
              </a:rPr>
              <a:t>Vaatimustenmukaisuus ja sertifikaatit: </a:t>
            </a:r>
            <a:r>
              <a:rPr lang="en-US" sz="1600" kern="0" dirty="0" err="1">
                <a:ea typeface="Times New Roman" panose="02020603050405020304" pitchFamily="18" charset="0"/>
                <a:cs typeface="Times New Roman" panose="02020603050405020304" pitchFamily="18" charset="0"/>
              </a:rPr>
              <a:t>V</a:t>
            </a:r>
            <a:r>
              <a:rPr lang="en-US" sz="1600" kern="0" dirty="0" err="1">
                <a:cs typeface="Times New Roman" panose="02020603050405020304" pitchFamily="18" charset="0"/>
              </a:rPr>
              <a:t>armistetaan</a:t>
            </a:r>
            <a:r>
              <a:rPr lang="en-US" sz="1600" kern="0" dirty="0">
                <a:cs typeface="Times New Roman" panose="02020603050405020304" pitchFamily="18" charset="0"/>
              </a:rPr>
              <a:t> lainsäädännön ja toimialan vaatimustenmukaisuus, luodaan uskottavuutta ja asiakkaiden luottamusta, </a:t>
            </a:r>
            <a:r>
              <a:rPr lang="en-US" sz="1600" kern="0" dirty="0" err="1">
                <a:cs typeface="Times New Roman" panose="02020603050405020304" pitchFamily="18" charset="0"/>
              </a:rPr>
              <a:t>helpotetaan</a:t>
            </a:r>
            <a:r>
              <a:rPr lang="en-US" sz="1600" kern="0" dirty="0">
                <a:cs typeface="Times New Roman" panose="02020603050405020304" pitchFamily="18" charset="0"/>
              </a:rPr>
              <a:t> markkinoille pääsyä, vähennetään oikeudellisia riskejä ja parannetaan kilpailuetua. </a:t>
            </a:r>
          </a:p>
          <a:p>
            <a:endParaRPr lang="en-IE" dirty="0"/>
          </a:p>
        </p:txBody>
      </p:sp>
      <p:sp>
        <p:nvSpPr>
          <p:cNvPr id="5" name="Text Placeholder 4">
            <a:extLst>
              <a:ext uri="{FF2B5EF4-FFF2-40B4-BE49-F238E27FC236}">
                <a16:creationId xmlns:a16="http://schemas.microsoft.com/office/drawing/2014/main" id="{EB09D2CE-0BD8-B7EA-4E19-53DA85C25197}"/>
              </a:ext>
            </a:extLst>
          </p:cNvPr>
          <p:cNvSpPr>
            <a:spLocks noGrp="1"/>
          </p:cNvSpPr>
          <p:nvPr>
            <p:ph type="body" sz="quarter" idx="42"/>
          </p:nvPr>
        </p:nvSpPr>
        <p:spPr>
          <a:xfrm>
            <a:off x="4773591" y="2731715"/>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KIERTOTALOUDEN KESKEISET PERIAATTEET - Moduuli 2</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6" name="Text Placeholder 5">
            <a:extLst>
              <a:ext uri="{FF2B5EF4-FFF2-40B4-BE49-F238E27FC236}">
                <a16:creationId xmlns:a16="http://schemas.microsoft.com/office/drawing/2014/main" id="{8CA6FE82-81D0-BA9B-603F-898B190888F2}"/>
              </a:ext>
            </a:extLst>
          </p:cNvPr>
          <p:cNvSpPr>
            <a:spLocks noGrp="1"/>
          </p:cNvSpPr>
          <p:nvPr>
            <p:ph type="body" sz="quarter" idx="43"/>
          </p:nvPr>
        </p:nvSpPr>
        <p:spPr>
          <a:xfrm>
            <a:off x="4808250" y="3065142"/>
            <a:ext cx="7394143"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Suunnittelu pitkäikäiseksi</a:t>
            </a:r>
            <a:r>
              <a:rPr lang="en-US" sz="1600" kern="0" dirty="0">
                <a:effectLst/>
                <a:ea typeface="Times New Roman" panose="02020603050405020304" pitchFamily="18" charset="0"/>
                <a:cs typeface="Times New Roman" panose="02020603050405020304" pitchFamily="18" charset="0"/>
              </a:rPr>
              <a:t>: Kestävyyden ja sopeutumiskyvyn </a:t>
            </a:r>
            <a:r>
              <a:rPr lang="en-US" sz="1600" kern="0" dirty="0" err="1">
                <a:effectLst/>
                <a:ea typeface="Times New Roman" panose="02020603050405020304" pitchFamily="18" charset="0"/>
                <a:cs typeface="Times New Roman" panose="02020603050405020304" pitchFamily="18" charset="0"/>
              </a:rPr>
              <a:t>merkitys</a:t>
            </a:r>
            <a:r>
              <a:rPr lang="en-US" sz="1600" kern="0" dirty="0">
                <a:effectLst/>
                <a:ea typeface="Times New Roman" panose="02020603050405020304" pitchFamily="18" charset="0"/>
                <a:cs typeface="Times New Roman" panose="02020603050405020304" pitchFamily="18" charset="0"/>
              </a:rPr>
              <a:t> </a:t>
            </a:r>
            <a:r>
              <a:rPr lang="en-US" sz="1600" kern="0" dirty="0" err="1">
                <a:effectLst/>
                <a:ea typeface="Times New Roman" panose="02020603050405020304" pitchFamily="18" charset="0"/>
                <a:cs typeface="Times New Roman" panose="02020603050405020304" pitchFamily="18" charset="0"/>
              </a:rPr>
              <a:t>yrityksissä</a:t>
            </a:r>
            <a:r>
              <a:rPr lang="en-US" sz="1600" kern="0" dirty="0">
                <a:effectLst/>
                <a:ea typeface="Times New Roman" panose="02020603050405020304" pitchFamily="18" charset="0"/>
                <a:cs typeface="Times New Roman" panose="02020603050405020304" pitchFamily="18" charset="0"/>
              </a:rPr>
              <a:t>.</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Jätteiden vähentäminen</a:t>
            </a:r>
            <a:r>
              <a:rPr lang="en-US" sz="1600" kern="0" dirty="0">
                <a:effectLst/>
                <a:ea typeface="Times New Roman" panose="02020603050405020304" pitchFamily="18" charset="0"/>
                <a:cs typeface="Times New Roman" panose="02020603050405020304" pitchFamily="18" charset="0"/>
              </a:rPr>
              <a:t>: Strategiat jätteen minimoimiseksi kierrättämällä ja käyttämällä materiaaleja uudelleen.</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Resurssitehokkuus</a:t>
            </a:r>
            <a:r>
              <a:rPr lang="en-US" sz="1600" kern="0" dirty="0">
                <a:effectLst/>
                <a:ea typeface="Times New Roman" panose="02020603050405020304" pitchFamily="18" charset="0"/>
                <a:cs typeface="Times New Roman" panose="02020603050405020304" pitchFamily="18" charset="0"/>
              </a:rPr>
              <a:t>: Tekniikat resurssien käytön optimoimiseksi tuotannossa ja toiminnassa.</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Suljetun kierron järjestelmät</a:t>
            </a:r>
            <a:r>
              <a:rPr lang="en-US" sz="1600" kern="0" dirty="0">
                <a:effectLst/>
                <a:ea typeface="Times New Roman" panose="02020603050405020304" pitchFamily="18" charset="0"/>
                <a:cs typeface="Times New Roman" panose="02020603050405020304" pitchFamily="18" charset="0"/>
              </a:rPr>
              <a:t>: Tuotteiden takaisinottojärjestelmät ja uudelleenvalmistus.</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 </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89F8E1CB-933E-D216-31C9-795FAFD5EBD3}"/>
              </a:ext>
            </a:extLst>
          </p:cNvPr>
          <p:cNvSpPr>
            <a:spLocks noGrp="1"/>
          </p:cNvSpPr>
          <p:nvPr>
            <p:ph type="body" sz="quarter" idx="45"/>
          </p:nvPr>
        </p:nvSpPr>
        <p:spPr>
          <a:xfrm>
            <a:off x="4808250" y="4868600"/>
            <a:ext cx="6562677" cy="339415"/>
          </a:xfrm>
        </p:spPr>
        <p:txBody>
          <a:bodyPr/>
          <a:lstStyle/>
          <a:p>
            <a:r>
              <a:rPr lang="en-US" sz="2000" kern="0" dirty="0">
                <a:solidFill>
                  <a:srgbClr val="92D050"/>
                </a:solidFill>
                <a:cs typeface="Times New Roman" panose="02020603050405020304" pitchFamily="18" charset="0"/>
              </a:rPr>
              <a:t>TÄYTÄNTÖÖNPANOSTRATEGIAT - moduulit 3, 8, 10 ja 12.</a:t>
            </a:r>
            <a:endParaRPr lang="fi-FI" sz="2000" kern="0" dirty="0">
              <a:solidFill>
                <a:srgbClr val="92D050"/>
              </a:solidFill>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29BEB388-24BA-C7ED-1FA0-A1263FAEC534}"/>
              </a:ext>
            </a:extLst>
          </p:cNvPr>
          <p:cNvSpPr>
            <a:spLocks noGrp="1"/>
          </p:cNvSpPr>
          <p:nvPr>
            <p:ph type="body" sz="quarter" idx="46"/>
          </p:nvPr>
        </p:nvSpPr>
        <p:spPr>
          <a:xfrm>
            <a:off x="4852448" y="5208015"/>
            <a:ext cx="6739953"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Nykyisten käytäntöjen arviointi</a:t>
            </a:r>
            <a:r>
              <a:rPr lang="en-US" sz="1600" kern="0" dirty="0">
                <a:effectLst/>
                <a:ea typeface="Times New Roman" panose="02020603050405020304" pitchFamily="18" charset="0"/>
                <a:cs typeface="Times New Roman" panose="02020603050405020304" pitchFamily="18" charset="0"/>
              </a:rPr>
              <a:t>: Työkalut nykyisten prosessien arviointiin ja parannusalueiden tunnistamiseen.</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Innovatiiviset liiketoimintamallit</a:t>
            </a:r>
            <a:r>
              <a:rPr lang="en-US" sz="1600" kern="0" dirty="0">
                <a:effectLst/>
                <a:ea typeface="Times New Roman" panose="02020603050405020304" pitchFamily="18" charset="0"/>
                <a:cs typeface="Times New Roman" panose="02020603050405020304" pitchFamily="18" charset="0"/>
              </a:rPr>
              <a:t>: Yleiskatsaus tilauspalveluihin, tuote palveluna -palveluun, jakamistalouteen.</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Yhteistyö ja kumppanuudet</a:t>
            </a:r>
            <a:r>
              <a:rPr lang="en-US" sz="1600" kern="0" dirty="0">
                <a:effectLst/>
                <a:ea typeface="Times New Roman" panose="02020603050405020304" pitchFamily="18" charset="0"/>
                <a:cs typeface="Times New Roman" panose="02020603050405020304" pitchFamily="18" charset="0"/>
              </a:rPr>
              <a:t>: Toimittajien, asiakkaiden ja muiden sidosryhmien kanssa tehtävän yhteistyön merkitys.</a:t>
            </a: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9FFEF36-0673-14A5-7A51-7E8910888B9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9321EE03-EC9C-9B58-CDDC-BA727E9614E3}"/>
              </a:ext>
            </a:extLst>
          </p:cNvPr>
          <p:cNvSpPr txBox="1">
            <a:spLocks/>
          </p:cNvSpPr>
          <p:nvPr/>
        </p:nvSpPr>
        <p:spPr>
          <a:xfrm>
            <a:off x="4852448" y="113659"/>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Esimerkki: </a:t>
            </a:r>
            <a:r>
              <a:rPr lang="en-IE" sz="2400" b="1" dirty="0">
                <a:solidFill>
                  <a:schemeClr val="accent1">
                    <a:lumMod val="75000"/>
                  </a:schemeClr>
                </a:solidFill>
                <a:ea typeface="+mn-lt"/>
                <a:cs typeface="+mn-lt"/>
              </a:rPr>
              <a:t>Työntekijöiden koulutus- ja kehitysohjelmat</a:t>
            </a:r>
          </a:p>
          <a:p>
            <a:endParaRPr lang="en-IE" sz="2400" dirty="0">
              <a:ea typeface="+mn-lt"/>
              <a:cs typeface="+mn-lt"/>
            </a:endParaRPr>
          </a:p>
        </p:txBody>
      </p:sp>
      <p:grpSp>
        <p:nvGrpSpPr>
          <p:cNvPr id="31" name="Group 36">
            <a:extLst>
              <a:ext uri="{FF2B5EF4-FFF2-40B4-BE49-F238E27FC236}">
                <a16:creationId xmlns:a16="http://schemas.microsoft.com/office/drawing/2014/main" id="{9713C357-A321-666C-B2B5-B22B6A855409}"/>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7958DE9D-4A8C-6401-8DE3-9487FF9C391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ECC9562-5A3D-5BEA-FC6A-DE22A9CC74D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BBCDA423-795C-7396-BA0A-D1608784183D}"/>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602B49D6-6530-A71A-7496-7DD4DEA0FB5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DC982ED1-F9B8-1314-F67D-325E9209F99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FFAE7852-0658-DA81-502C-F4113CE0C42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3BE30924-8D84-A659-ABBC-1271FCACEF1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8CF01C4F-315B-1E81-7A12-26067B72B1A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0B802153-072B-D3A0-6455-DBD54D2A695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CFB6482-6587-AF02-D75E-79F0E15CB27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85A5DF71-A89D-1EB7-4463-A827A15CCC7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195DC810-9999-AB33-EFF1-EDFC43B0AF0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A5AD72AB-D17E-D610-63FE-ACE28BD2AAD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9DE9A9ED-D43D-7B19-18B1-4EEDEA2168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22FF6639-F650-FE14-5AB1-E18BC1FDF57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2641490-7296-C881-5A3D-26A2EA717F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75553CFC-DE32-D5DC-FA0F-4D11650A956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6140A47D-2D09-F1BA-8C75-BA06813FB236}"/>
              </a:ext>
            </a:extLst>
          </p:cNvPr>
          <p:cNvGrpSpPr/>
          <p:nvPr/>
        </p:nvGrpSpPr>
        <p:grpSpPr>
          <a:xfrm>
            <a:off x="3880796" y="2901423"/>
            <a:ext cx="686308" cy="643965"/>
            <a:chOff x="6615628" y="2116894"/>
            <a:chExt cx="1066935" cy="1001108"/>
          </a:xfrm>
          <a:solidFill>
            <a:schemeClr val="bg1"/>
          </a:solidFill>
        </p:grpSpPr>
        <p:sp>
          <p:nvSpPr>
            <p:cNvPr id="50" name="Freeform 1128">
              <a:extLst>
                <a:ext uri="{FF2B5EF4-FFF2-40B4-BE49-F238E27FC236}">
                  <a16:creationId xmlns:a16="http://schemas.microsoft.com/office/drawing/2014/main" id="{5EB960A0-25FC-32C3-4283-33289010561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BD172182-DF49-C425-E6FC-F6AC86F108F8}"/>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FFD2F659-7207-8FD6-B267-D1D0EBB3290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7BFE9BD0-5A1C-9B26-9DF1-3B6CE4DEE1A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72265767-9740-43E1-8CCA-225628689C2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1C4F08E2-B658-B5EA-04C2-2DA77BA2554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5545CD06-3087-AEA3-5AF3-D05112DF9BE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A049FFBD-14A4-80B6-7017-608529BACAA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3260168-90B7-1820-2C97-3439B5F61D7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FF5E9756-6E78-3947-C074-E442F4826FD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C36F5698-C453-E1F5-449B-225790A89FF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17B526B9-C5A0-97D0-CB28-987BEB6EA042}"/>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AC5ABE36-289B-5FCE-87F2-5AC13420FA16}"/>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866EB24A-8997-95D1-8AEE-9E43BE75F9F3}"/>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6C17B86E-AA61-06A5-94AB-32E5837B6A84}"/>
              </a:ext>
            </a:extLst>
          </p:cNvPr>
          <p:cNvGrpSpPr/>
          <p:nvPr/>
        </p:nvGrpSpPr>
        <p:grpSpPr>
          <a:xfrm>
            <a:off x="3855924" y="4973990"/>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4A4F97CC-3C02-BA72-3BB5-AC388C91A70F}"/>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145E18DC-9BEB-8134-858E-B7C43773A543}"/>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4585EBA-C369-4034-A0B0-1D1DBC549A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311A3148-8D9F-0C45-F4DE-21C6BD52C9FA}"/>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9092757A-46AE-6124-BC4C-8C9ADD86357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98761127-E639-8640-D272-5ACC0DF27A9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3618C49E-E253-EDCE-A6A8-4ABAD1426A7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A20665CC-8E39-2BB6-73CD-E995B0DE5DF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655942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758B-B7AF-A4B6-2589-6406048A6C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0737D32-340F-C393-AA48-78CFF5799CB3}"/>
              </a:ext>
            </a:extLst>
          </p:cNvPr>
          <p:cNvSpPr>
            <a:spLocks noGrp="1"/>
          </p:cNvSpPr>
          <p:nvPr>
            <p:ph type="body" sz="quarter" idx="35"/>
          </p:nvPr>
        </p:nvSpPr>
        <p:spPr>
          <a:xfrm>
            <a:off x="4902847" y="930247"/>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CASE STUDIES JA PARHAAT KÄYTÄNNÖT </a:t>
            </a:r>
            <a:r>
              <a:rPr lang="en-US" sz="2000" b="1" kern="0" dirty="0">
                <a:solidFill>
                  <a:srgbClr val="B7250D"/>
                </a:solidFill>
                <a:effectLst/>
                <a:ea typeface="Times New Roman" panose="02020603050405020304" pitchFamily="18" charset="0"/>
                <a:cs typeface="Times New Roman" panose="02020603050405020304" pitchFamily="18" charset="0"/>
              </a:rPr>
              <a:t>- </a:t>
            </a:r>
            <a:r>
              <a:rPr lang="en-US" sz="2000" b="1" kern="0" dirty="0">
                <a:solidFill>
                  <a:srgbClr val="B7250D"/>
                </a:solidFill>
                <a:effectLst/>
                <a:ea typeface="Times New Roman" panose="02020603050405020304" pitchFamily="18" charset="0"/>
                <a:cs typeface="Times New Roman" panose="02020603050405020304" pitchFamily="18" charset="0"/>
                <a:hlinkClick r:id="rId2"/>
              </a:rPr>
              <a:t>W2W Compendium</a:t>
            </a:r>
            <a:r>
              <a:rPr lang="en-US" sz="2000" b="1" kern="0" dirty="0">
                <a:solidFill>
                  <a:srgbClr val="B7250D"/>
                </a:solidFill>
                <a:effectLst/>
                <a:ea typeface="Times New Roman" panose="02020603050405020304" pitchFamily="18" charset="0"/>
                <a:cs typeface="Times New Roman" panose="02020603050405020304" pitchFamily="18" charset="0"/>
              </a:rPr>
              <a:t>, </a:t>
            </a:r>
            <a:r>
              <a:rPr lang="en-US" sz="2000" b="1" kern="0" dirty="0">
                <a:solidFill>
                  <a:srgbClr val="B7250D"/>
                </a:solidFill>
                <a:effectLst/>
                <a:ea typeface="Times New Roman" panose="02020603050405020304" pitchFamily="18" charset="0"/>
                <a:cs typeface="Times New Roman" panose="02020603050405020304" pitchFamily="18" charset="0"/>
                <a:hlinkClick r:id="rId3"/>
              </a:rPr>
              <a:t>jätevirtakartat</a:t>
            </a:r>
            <a:endParaRPr lang="fi-FI" sz="2000" kern="100" dirty="0">
              <a:solidFill>
                <a:srgbClr val="B7250D"/>
              </a:solidFill>
              <a:effectLst/>
              <a:ea typeface="Aptos" panose="020B0004020202020204" pitchFamily="34" charset="0"/>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90C2DDF2-A3E0-E183-16FB-3B87C1B81D9E}"/>
              </a:ext>
            </a:extLst>
          </p:cNvPr>
          <p:cNvSpPr>
            <a:spLocks noGrp="1"/>
          </p:cNvSpPr>
          <p:nvPr>
            <p:ph type="body" sz="quarter" idx="36"/>
          </p:nvPr>
        </p:nvSpPr>
        <p:spPr>
          <a:xfrm>
            <a:off x="4912291" y="1589360"/>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Onnistuneita kiertotalouden esimerkkejä: </a:t>
            </a:r>
            <a:r>
              <a:rPr lang="en-US" sz="1600" kern="0" dirty="0">
                <a:ea typeface="Times New Roman" panose="02020603050405020304" pitchFamily="18" charset="0"/>
                <a:cs typeface="Times New Roman" panose="02020603050405020304" pitchFamily="18" charset="0"/>
              </a:rPr>
              <a:t>Nosta </a:t>
            </a:r>
            <a:r>
              <a:rPr lang="en-US" sz="1600" kern="0" dirty="0" err="1">
                <a:ea typeface="Times New Roman" panose="02020603050405020304" pitchFamily="18" charset="0"/>
                <a:cs typeface="Times New Roman" panose="02020603050405020304" pitchFamily="18" charset="0"/>
              </a:rPr>
              <a:t>esille</a:t>
            </a:r>
            <a:r>
              <a:rPr lang="en-US" sz="1600" kern="0" dirty="0">
                <a:effectLst/>
                <a:ea typeface="Times New Roman" panose="02020603050405020304" pitchFamily="18" charset="0"/>
                <a:cs typeface="Times New Roman" panose="02020603050405020304" pitchFamily="18" charset="0"/>
              </a:rPr>
              <a:t> yrityksiä, jotka ovat menestyksekkäästi toteuttaneet kiertotalouden käytäntöjä.</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Opitut asiat</a:t>
            </a:r>
            <a:r>
              <a:rPr lang="en-US" sz="1600" kern="0" dirty="0">
                <a:effectLst/>
                <a:ea typeface="Times New Roman" panose="02020603050405020304" pitchFamily="18" charset="0"/>
                <a:cs typeface="Times New Roman" panose="02020603050405020304" pitchFamily="18" charset="0"/>
              </a:rPr>
              <a:t>: Keskustellaan yhteisistä haasteista ja ratkaisuista.</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5" name="Text Placeholder 4">
            <a:extLst>
              <a:ext uri="{FF2B5EF4-FFF2-40B4-BE49-F238E27FC236}">
                <a16:creationId xmlns:a16="http://schemas.microsoft.com/office/drawing/2014/main" id="{5022C1C5-0639-E8EF-F172-98AA50637CC7}"/>
              </a:ext>
            </a:extLst>
          </p:cNvPr>
          <p:cNvSpPr>
            <a:spLocks noGrp="1"/>
          </p:cNvSpPr>
          <p:nvPr>
            <p:ph type="body" sz="quarter" idx="42"/>
          </p:nvPr>
        </p:nvSpPr>
        <p:spPr>
          <a:xfrm>
            <a:off x="4902848" y="2571506"/>
            <a:ext cx="6562677" cy="339415"/>
          </a:xfrm>
        </p:spPr>
        <p:txBody>
          <a:bodyPr/>
          <a:lstStyle/>
          <a:p>
            <a:r>
              <a:rPr lang="en-US" sz="2000" b="1" kern="0" dirty="0">
                <a:solidFill>
                  <a:srgbClr val="92D050"/>
                </a:solidFill>
                <a:latin typeface="Calibri" panose="020F0502020204030204" pitchFamily="34" charset="0"/>
                <a:cs typeface="Times New Roman" panose="02020603050405020304" pitchFamily="18" charset="0"/>
              </a:rPr>
              <a:t>TYÖNTEKIJÖIDEN OSALLISTUMINEN JA KULTTUURIN MUUTOS - Moduuli 9: Luku 3</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6" name="Text Placeholder 5">
            <a:extLst>
              <a:ext uri="{FF2B5EF4-FFF2-40B4-BE49-F238E27FC236}">
                <a16:creationId xmlns:a16="http://schemas.microsoft.com/office/drawing/2014/main" id="{48F97761-8973-A1EF-6549-923934B2FAD0}"/>
              </a:ext>
            </a:extLst>
          </p:cNvPr>
          <p:cNvSpPr>
            <a:spLocks noGrp="1"/>
          </p:cNvSpPr>
          <p:nvPr>
            <p:ph type="body" sz="quarter" idx="43"/>
          </p:nvPr>
        </p:nvSpPr>
        <p:spPr>
          <a:xfrm>
            <a:off x="4923069" y="3240397"/>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Työntekijöiden osallistumisen edistäminen</a:t>
            </a:r>
            <a:r>
              <a:rPr lang="en-US" sz="1600" kern="0" dirty="0">
                <a:effectLst/>
                <a:ea typeface="Times New Roman" panose="02020603050405020304" pitchFamily="18" charset="0"/>
                <a:cs typeface="Times New Roman" panose="02020603050405020304" pitchFamily="18" charset="0"/>
              </a:rPr>
              <a:t>: Strategiat työntekijöiden motivoimiseksi ottamaan käyttöön kiertotalouden käytäntöjä.</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Kestävän kulttuurin edistäminen</a:t>
            </a:r>
            <a:r>
              <a:rPr lang="en-US" sz="1600" kern="0" dirty="0">
                <a:effectLst/>
                <a:ea typeface="Times New Roman" panose="02020603050405020304" pitchFamily="18" charset="0"/>
                <a:cs typeface="Times New Roman" panose="02020603050405020304" pitchFamily="18" charset="0"/>
              </a:rPr>
              <a:t>: Elintarvikealan pk-yritysten kulttuurin luominen, jossa kestävyys on etusijalla.</a:t>
            </a:r>
            <a:endParaRPr lang="fi-FI" sz="1600" kern="100" dirty="0">
              <a:effectLst/>
              <a:ea typeface="Aptos" panose="020B0004020202020204" pitchFamily="34" charset="0"/>
              <a:cs typeface="Times New Roman" panose="02020603050405020304" pitchFamily="18" charset="0"/>
            </a:endParaRPr>
          </a:p>
          <a:p>
            <a:endParaRPr lang="en-IE" dirty="0"/>
          </a:p>
        </p:txBody>
      </p:sp>
      <p:sp>
        <p:nvSpPr>
          <p:cNvPr id="7" name="Text Placeholder 6">
            <a:extLst>
              <a:ext uri="{FF2B5EF4-FFF2-40B4-BE49-F238E27FC236}">
                <a16:creationId xmlns:a16="http://schemas.microsoft.com/office/drawing/2014/main" id="{52766E12-9447-B645-2CA1-DE9B13EB923E}"/>
              </a:ext>
            </a:extLst>
          </p:cNvPr>
          <p:cNvSpPr>
            <a:spLocks noGrp="1"/>
          </p:cNvSpPr>
          <p:nvPr>
            <p:ph type="body" sz="quarter" idx="45"/>
          </p:nvPr>
        </p:nvSpPr>
        <p:spPr>
          <a:xfrm>
            <a:off x="4902846" y="4624010"/>
            <a:ext cx="6562677" cy="339415"/>
          </a:xfrm>
        </p:spPr>
        <p:txBody>
          <a:bodyPr/>
          <a:lstStyle/>
          <a:p>
            <a:pPr marL="0" indent="0">
              <a:lnSpc>
                <a:spcPct val="100000"/>
              </a:lnSpc>
            </a:pPr>
            <a:r>
              <a:rPr lang="en-US" sz="2000" b="1" kern="0" dirty="0">
                <a:solidFill>
                  <a:srgbClr val="92D050"/>
                </a:solidFill>
                <a:latin typeface="Calibri" panose="020F0502020204030204" pitchFamily="34" charset="0"/>
                <a:cs typeface="Times New Roman" panose="02020603050405020304" pitchFamily="18" charset="0"/>
              </a:rPr>
              <a:t>HARJOITTELUTOIMINTA JA TYÖPAJAT - Moduuli 9: 4 luku</a:t>
            </a:r>
            <a:endParaRPr lang="fi-FI" sz="2000" b="1" kern="0" dirty="0">
              <a:solidFill>
                <a:srgbClr val="92D050"/>
              </a:solidFill>
              <a:latin typeface="Calibri" panose="020F0502020204030204" pitchFamily="34" charset="0"/>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5C5713D6-4275-B0A4-7C1E-E0605C4D59FD}"/>
              </a:ext>
            </a:extLst>
          </p:cNvPr>
          <p:cNvSpPr>
            <a:spLocks noGrp="1"/>
          </p:cNvSpPr>
          <p:nvPr>
            <p:ph type="body" sz="quarter" idx="46"/>
          </p:nvPr>
        </p:nvSpPr>
        <p:spPr>
          <a:xfrm>
            <a:off x="4933116" y="5081347"/>
            <a:ext cx="6553234" cy="999383"/>
          </a:xfrm>
        </p:spPr>
        <p:txBody>
          <a:bodyPr/>
          <a:lstStyle/>
          <a:p>
            <a:pPr marL="0" indent="0">
              <a:lnSpc>
                <a:spcPct val="100000"/>
              </a:lnSpc>
            </a:pPr>
            <a:r>
              <a:rPr lang="en-US" sz="1600" b="1" kern="0" dirty="0">
                <a:effectLst/>
                <a:ea typeface="Times New Roman" panose="02020603050405020304" pitchFamily="18" charset="0"/>
                <a:cs typeface="Times New Roman" panose="02020603050405020304" pitchFamily="18" charset="0"/>
              </a:rPr>
              <a:t>Ryhmäkeskustelut</a:t>
            </a:r>
            <a:r>
              <a:rPr lang="en-US" sz="1600" b="1" kern="0" dirty="0">
                <a:ea typeface="Times New Roman" panose="02020603050405020304" pitchFamily="18" charset="0"/>
                <a:cs typeface="Times New Roman" panose="02020603050405020304" pitchFamily="18" charset="0"/>
              </a:rPr>
              <a:t>:</a:t>
            </a:r>
            <a:r>
              <a:rPr lang="en-US" sz="1600" kern="0" dirty="0">
                <a:effectLst/>
                <a:ea typeface="Times New Roman" panose="02020603050405020304" pitchFamily="18" charset="0"/>
                <a:cs typeface="Times New Roman" panose="02020603050405020304" pitchFamily="18" charset="0"/>
              </a:rPr>
              <a:t> Järjestetään aivoriihiistuntoja mahdollisista kiertotalousaloitteista.</a:t>
            </a:r>
            <a:endParaRPr lang="fi-FI" sz="1600" kern="100" dirty="0">
              <a:effectLst/>
              <a:ea typeface="Aptos" panose="020B0004020202020204" pitchFamily="34" charset="0"/>
              <a:cs typeface="Times New Roman" panose="02020603050405020304" pitchFamily="18" charset="0"/>
            </a:endParaRPr>
          </a:p>
          <a:p>
            <a:pPr marL="0" indent="0">
              <a:lnSpc>
                <a:spcPct val="100000"/>
              </a:lnSpc>
            </a:pPr>
            <a:r>
              <a:rPr lang="en-US" sz="1600" b="1" kern="0" dirty="0">
                <a:effectLst/>
                <a:ea typeface="Times New Roman" panose="02020603050405020304" pitchFamily="18" charset="0"/>
                <a:cs typeface="Times New Roman" panose="02020603050405020304" pitchFamily="18" charset="0"/>
              </a:rPr>
              <a:t>Käytännön hankkeet</a:t>
            </a:r>
            <a:r>
              <a:rPr lang="en-US" sz="1600" kern="0" dirty="0">
                <a:effectLst/>
                <a:ea typeface="Times New Roman" panose="02020603050405020304" pitchFamily="18" charset="0"/>
                <a:cs typeface="Times New Roman" panose="02020603050405020304" pitchFamily="18" charset="0"/>
              </a:rPr>
              <a:t>: Luo pieniä ryhmiä, jotka laativat ehdotuksia osastojensa kiertokäytännöistä.</a:t>
            </a: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D9D73FB0-A18A-D9F4-BF68-22FBF37A463E}"/>
              </a:ext>
            </a:extLst>
          </p:cNvPr>
          <p:cNvPicPr>
            <a:picLocks noGrp="1" noChangeAspect="1"/>
          </p:cNvPicPr>
          <p:nvPr>
            <p:ph type="pic" sz="quarter" idx="19"/>
          </p:nvPr>
        </p:nvPicPr>
        <p:blipFill>
          <a:blip r:embed="rId4" cstate="email">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A25B3EC7-4220-3052-603F-AE4421E06FC7}"/>
              </a:ext>
            </a:extLst>
          </p:cNvPr>
          <p:cNvSpPr txBox="1">
            <a:spLocks/>
          </p:cNvSpPr>
          <p:nvPr/>
        </p:nvSpPr>
        <p:spPr>
          <a:xfrm>
            <a:off x="4902847" y="22053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Esimerkki: </a:t>
            </a:r>
            <a:r>
              <a:rPr lang="en-IE" sz="2400" b="1" dirty="0">
                <a:solidFill>
                  <a:schemeClr val="accent1">
                    <a:lumMod val="75000"/>
                  </a:schemeClr>
                </a:solidFill>
                <a:ea typeface="+mn-lt"/>
                <a:cs typeface="+mn-lt"/>
              </a:rPr>
              <a:t>Työntekijöiden koulutus- ja kehitysohjelmat</a:t>
            </a:r>
          </a:p>
          <a:p>
            <a:pPr marL="0" indent="0">
              <a:buNone/>
            </a:pPr>
            <a:endParaRPr lang="en-IE" sz="2400" dirty="0">
              <a:ea typeface="+mn-lt"/>
              <a:cs typeface="+mn-lt"/>
            </a:endParaRPr>
          </a:p>
        </p:txBody>
      </p:sp>
      <p:grpSp>
        <p:nvGrpSpPr>
          <p:cNvPr id="51" name="Group 36">
            <a:extLst>
              <a:ext uri="{FF2B5EF4-FFF2-40B4-BE49-F238E27FC236}">
                <a16:creationId xmlns:a16="http://schemas.microsoft.com/office/drawing/2014/main" id="{1562190D-4540-B1A5-0F81-368315B80C0F}"/>
              </a:ext>
            </a:extLst>
          </p:cNvPr>
          <p:cNvGrpSpPr/>
          <p:nvPr/>
        </p:nvGrpSpPr>
        <p:grpSpPr>
          <a:xfrm>
            <a:off x="3999797" y="908330"/>
            <a:ext cx="554299" cy="554203"/>
            <a:chOff x="3258209" y="1217582"/>
            <a:chExt cx="4712093" cy="4711281"/>
          </a:xfrm>
          <a:solidFill>
            <a:schemeClr val="bg1"/>
          </a:solidFill>
        </p:grpSpPr>
        <p:sp>
          <p:nvSpPr>
            <p:cNvPr id="52" name="Freeform 31">
              <a:extLst>
                <a:ext uri="{FF2B5EF4-FFF2-40B4-BE49-F238E27FC236}">
                  <a16:creationId xmlns:a16="http://schemas.microsoft.com/office/drawing/2014/main" id="{D28CAA8E-BDD5-4F0E-CF4D-DE0CE91D727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53" name="Freeform 32">
              <a:extLst>
                <a:ext uri="{FF2B5EF4-FFF2-40B4-BE49-F238E27FC236}">
                  <a16:creationId xmlns:a16="http://schemas.microsoft.com/office/drawing/2014/main" id="{656EA002-17AA-7A39-7317-D3A79E536B38}"/>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54" name="Group 39">
              <a:extLst>
                <a:ext uri="{FF2B5EF4-FFF2-40B4-BE49-F238E27FC236}">
                  <a16:creationId xmlns:a16="http://schemas.microsoft.com/office/drawing/2014/main" id="{1146D2F8-9EF2-FA7D-6E55-E30FEB706B14}"/>
                </a:ext>
              </a:extLst>
            </p:cNvPr>
            <p:cNvGrpSpPr/>
            <p:nvPr/>
          </p:nvGrpSpPr>
          <p:grpSpPr>
            <a:xfrm>
              <a:off x="3258209" y="1217582"/>
              <a:ext cx="4712093" cy="4711281"/>
              <a:chOff x="3258209" y="1217582"/>
              <a:chExt cx="4712093" cy="4711281"/>
            </a:xfrm>
            <a:grpFill/>
          </p:grpSpPr>
          <p:sp>
            <p:nvSpPr>
              <p:cNvPr id="55" name="Freeform 16">
                <a:extLst>
                  <a:ext uri="{FF2B5EF4-FFF2-40B4-BE49-F238E27FC236}">
                    <a16:creationId xmlns:a16="http://schemas.microsoft.com/office/drawing/2014/main" id="{996F31CA-6CD3-C298-12E6-8A3E4CB8607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56" name="Freeform 18">
                <a:extLst>
                  <a:ext uri="{FF2B5EF4-FFF2-40B4-BE49-F238E27FC236}">
                    <a16:creationId xmlns:a16="http://schemas.microsoft.com/office/drawing/2014/main" id="{BB0403E0-54B4-DE30-99F0-E67942F5846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7" name="Freeform 19">
                <a:extLst>
                  <a:ext uri="{FF2B5EF4-FFF2-40B4-BE49-F238E27FC236}">
                    <a16:creationId xmlns:a16="http://schemas.microsoft.com/office/drawing/2014/main" id="{A74DEB2E-D7BB-239A-A7C2-A74FB5CC1C9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8" name="Freeform 20">
                <a:extLst>
                  <a:ext uri="{FF2B5EF4-FFF2-40B4-BE49-F238E27FC236}">
                    <a16:creationId xmlns:a16="http://schemas.microsoft.com/office/drawing/2014/main" id="{37D7CCD7-6A9D-7D4E-3396-5FFD63A4E51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9" name="Freeform 21">
                <a:extLst>
                  <a:ext uri="{FF2B5EF4-FFF2-40B4-BE49-F238E27FC236}">
                    <a16:creationId xmlns:a16="http://schemas.microsoft.com/office/drawing/2014/main" id="{1280F065-741F-C921-F7E8-9338A962656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0" name="Freeform 22">
                <a:extLst>
                  <a:ext uri="{FF2B5EF4-FFF2-40B4-BE49-F238E27FC236}">
                    <a16:creationId xmlns:a16="http://schemas.microsoft.com/office/drawing/2014/main" id="{5E47C35C-000E-2D1E-B9D1-6307209DB33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1" name="Freeform 23">
                <a:extLst>
                  <a:ext uri="{FF2B5EF4-FFF2-40B4-BE49-F238E27FC236}">
                    <a16:creationId xmlns:a16="http://schemas.microsoft.com/office/drawing/2014/main" id="{B506D50C-404C-83B8-2B63-FD650B05A1B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2" name="Freeform 24">
                <a:extLst>
                  <a:ext uri="{FF2B5EF4-FFF2-40B4-BE49-F238E27FC236}">
                    <a16:creationId xmlns:a16="http://schemas.microsoft.com/office/drawing/2014/main" id="{FEA037CB-F3E8-16B7-DA2A-433F1EC0093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3" name="Freeform 25">
                <a:extLst>
                  <a:ext uri="{FF2B5EF4-FFF2-40B4-BE49-F238E27FC236}">
                    <a16:creationId xmlns:a16="http://schemas.microsoft.com/office/drawing/2014/main" id="{A0406D1A-964E-0472-2AA7-3E031E325CD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4" name="Freeform 26">
                <a:extLst>
                  <a:ext uri="{FF2B5EF4-FFF2-40B4-BE49-F238E27FC236}">
                    <a16:creationId xmlns:a16="http://schemas.microsoft.com/office/drawing/2014/main" id="{F7DC4154-78EE-67E3-65ED-5C5B306D4CB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5" name="Freeform 27">
                <a:extLst>
                  <a:ext uri="{FF2B5EF4-FFF2-40B4-BE49-F238E27FC236}">
                    <a16:creationId xmlns:a16="http://schemas.microsoft.com/office/drawing/2014/main" id="{3BE35B11-8EC7-0B48-6AD8-B2A8F6D3CDE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6" name="Freeform 28">
                <a:extLst>
                  <a:ext uri="{FF2B5EF4-FFF2-40B4-BE49-F238E27FC236}">
                    <a16:creationId xmlns:a16="http://schemas.microsoft.com/office/drawing/2014/main" id="{0B9B2FBF-CDF9-E917-270E-D0857B41AB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7" name="Freeform 29">
                <a:extLst>
                  <a:ext uri="{FF2B5EF4-FFF2-40B4-BE49-F238E27FC236}">
                    <a16:creationId xmlns:a16="http://schemas.microsoft.com/office/drawing/2014/main" id="{82E4D3B1-AB25-BE92-126B-68D8DD3E6C0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8" name="Freeform 30">
                <a:extLst>
                  <a:ext uri="{FF2B5EF4-FFF2-40B4-BE49-F238E27FC236}">
                    <a16:creationId xmlns:a16="http://schemas.microsoft.com/office/drawing/2014/main" id="{6B35C0E1-EA40-57C2-3A29-3C28F5DA18C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23D85EC6-B43E-E0B7-1C5D-326C5AEB5F1A}"/>
              </a:ext>
            </a:extLst>
          </p:cNvPr>
          <p:cNvGrpSpPr/>
          <p:nvPr/>
        </p:nvGrpSpPr>
        <p:grpSpPr>
          <a:xfrm>
            <a:off x="3815165" y="4354583"/>
            <a:ext cx="686308" cy="643965"/>
            <a:chOff x="6615628" y="2116894"/>
            <a:chExt cx="1066935" cy="1001108"/>
          </a:xfrm>
          <a:solidFill>
            <a:schemeClr val="bg1"/>
          </a:solidFill>
        </p:grpSpPr>
        <p:sp>
          <p:nvSpPr>
            <p:cNvPr id="74" name="Freeform 1128">
              <a:extLst>
                <a:ext uri="{FF2B5EF4-FFF2-40B4-BE49-F238E27FC236}">
                  <a16:creationId xmlns:a16="http://schemas.microsoft.com/office/drawing/2014/main" id="{71D05CA1-4E9F-0BA2-BDA9-DF6DA602C8D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AECAB47-E889-CDD9-5317-EBA1C51C8E0F}"/>
                </a:ext>
              </a:extLst>
            </p:cNvPr>
            <p:cNvGrpSpPr/>
            <p:nvPr/>
          </p:nvGrpSpPr>
          <p:grpSpPr>
            <a:xfrm>
              <a:off x="6615628" y="2116894"/>
              <a:ext cx="1066935" cy="1001108"/>
              <a:chOff x="6615628" y="2116894"/>
              <a:chExt cx="1066935" cy="1001108"/>
            </a:xfrm>
            <a:grpFill/>
          </p:grpSpPr>
          <p:sp>
            <p:nvSpPr>
              <p:cNvPr id="76" name="Freeform 1130">
                <a:extLst>
                  <a:ext uri="{FF2B5EF4-FFF2-40B4-BE49-F238E27FC236}">
                    <a16:creationId xmlns:a16="http://schemas.microsoft.com/office/drawing/2014/main" id="{22477E94-A399-94A5-84AB-4A1ACAB71E4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7" name="Freeform 1131">
                <a:extLst>
                  <a:ext uri="{FF2B5EF4-FFF2-40B4-BE49-F238E27FC236}">
                    <a16:creationId xmlns:a16="http://schemas.microsoft.com/office/drawing/2014/main" id="{177BA7CE-50EF-CACA-8766-68C438DBE180}"/>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8" name="Freeform 1132">
                <a:extLst>
                  <a:ext uri="{FF2B5EF4-FFF2-40B4-BE49-F238E27FC236}">
                    <a16:creationId xmlns:a16="http://schemas.microsoft.com/office/drawing/2014/main" id="{3FD1D7E5-2F23-30E9-F731-4FCF70EB668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79" name="Freeform 1133">
                <a:extLst>
                  <a:ext uri="{FF2B5EF4-FFF2-40B4-BE49-F238E27FC236}">
                    <a16:creationId xmlns:a16="http://schemas.microsoft.com/office/drawing/2014/main" id="{6FEE11B7-0390-FB87-175C-81EA820DC32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0" name="Freeform 1134">
                <a:extLst>
                  <a:ext uri="{FF2B5EF4-FFF2-40B4-BE49-F238E27FC236}">
                    <a16:creationId xmlns:a16="http://schemas.microsoft.com/office/drawing/2014/main" id="{5D200250-44A7-AD04-765E-F650A0D6ECA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1" name="Freeform 1135">
                <a:extLst>
                  <a:ext uri="{FF2B5EF4-FFF2-40B4-BE49-F238E27FC236}">
                    <a16:creationId xmlns:a16="http://schemas.microsoft.com/office/drawing/2014/main" id="{9EBCCEA1-B5ED-91BD-51AA-36AE48287F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2" name="Freeform 1136">
                <a:extLst>
                  <a:ext uri="{FF2B5EF4-FFF2-40B4-BE49-F238E27FC236}">
                    <a16:creationId xmlns:a16="http://schemas.microsoft.com/office/drawing/2014/main" id="{144E697B-478A-0F9A-4AFA-AA21D25E9AD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3" name="Freeform 1137">
                <a:extLst>
                  <a:ext uri="{FF2B5EF4-FFF2-40B4-BE49-F238E27FC236}">
                    <a16:creationId xmlns:a16="http://schemas.microsoft.com/office/drawing/2014/main" id="{189433D4-C7F6-70ED-6972-4F54A89CE9C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4" name="Freeform 1138">
                <a:extLst>
                  <a:ext uri="{FF2B5EF4-FFF2-40B4-BE49-F238E27FC236}">
                    <a16:creationId xmlns:a16="http://schemas.microsoft.com/office/drawing/2014/main" id="{48BD2B28-583C-5DA3-3A5F-CE72992FBE76}"/>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5" name="Freeform 1139">
                <a:extLst>
                  <a:ext uri="{FF2B5EF4-FFF2-40B4-BE49-F238E27FC236}">
                    <a16:creationId xmlns:a16="http://schemas.microsoft.com/office/drawing/2014/main" id="{67C4FB4D-5CB4-CDBE-D241-08371C6E244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6" name="Freeform 1140">
                <a:extLst>
                  <a:ext uri="{FF2B5EF4-FFF2-40B4-BE49-F238E27FC236}">
                    <a16:creationId xmlns:a16="http://schemas.microsoft.com/office/drawing/2014/main" id="{1DEE9E11-B34E-65E2-4A0F-87A5DEC5D52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7" name="Freeform 1141">
                <a:extLst>
                  <a:ext uri="{FF2B5EF4-FFF2-40B4-BE49-F238E27FC236}">
                    <a16:creationId xmlns:a16="http://schemas.microsoft.com/office/drawing/2014/main" id="{E763E541-0292-91B5-0D7E-CBE7160B6A8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8" name="Graphic 3">
            <a:extLst>
              <a:ext uri="{FF2B5EF4-FFF2-40B4-BE49-F238E27FC236}">
                <a16:creationId xmlns:a16="http://schemas.microsoft.com/office/drawing/2014/main" id="{EEED653D-AF92-4AFF-3703-B632AE377528}"/>
              </a:ext>
            </a:extLst>
          </p:cNvPr>
          <p:cNvGrpSpPr/>
          <p:nvPr/>
        </p:nvGrpSpPr>
        <p:grpSpPr>
          <a:xfrm>
            <a:off x="3851527" y="2481963"/>
            <a:ext cx="632992" cy="714294"/>
            <a:chOff x="4643578" y="432838"/>
            <a:chExt cx="1028134" cy="1160188"/>
          </a:xfrm>
          <a:solidFill>
            <a:schemeClr val="bg1"/>
          </a:solidFill>
        </p:grpSpPr>
        <p:sp>
          <p:nvSpPr>
            <p:cNvPr id="89" name="Freeform 1033">
              <a:extLst>
                <a:ext uri="{FF2B5EF4-FFF2-40B4-BE49-F238E27FC236}">
                  <a16:creationId xmlns:a16="http://schemas.microsoft.com/office/drawing/2014/main" id="{A8B3FC94-F5ED-54FB-AD26-66A88B135FD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90" name="Graphic 3">
              <a:extLst>
                <a:ext uri="{FF2B5EF4-FFF2-40B4-BE49-F238E27FC236}">
                  <a16:creationId xmlns:a16="http://schemas.microsoft.com/office/drawing/2014/main" id="{B461B60C-9D00-981B-5701-5E98DECD4EFA}"/>
                </a:ext>
              </a:extLst>
            </p:cNvPr>
            <p:cNvGrpSpPr/>
            <p:nvPr/>
          </p:nvGrpSpPr>
          <p:grpSpPr>
            <a:xfrm>
              <a:off x="4643578" y="432838"/>
              <a:ext cx="1028134" cy="1160188"/>
              <a:chOff x="4643578" y="432838"/>
              <a:chExt cx="1028134" cy="1160188"/>
            </a:xfrm>
            <a:grpFill/>
          </p:grpSpPr>
          <p:sp>
            <p:nvSpPr>
              <p:cNvPr id="91" name="Freeform 1035">
                <a:extLst>
                  <a:ext uri="{FF2B5EF4-FFF2-40B4-BE49-F238E27FC236}">
                    <a16:creationId xmlns:a16="http://schemas.microsoft.com/office/drawing/2014/main" id="{8F3848DE-763C-DED6-A7FD-DF2870D083F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92" name="Graphic 3">
                <a:extLst>
                  <a:ext uri="{FF2B5EF4-FFF2-40B4-BE49-F238E27FC236}">
                    <a16:creationId xmlns:a16="http://schemas.microsoft.com/office/drawing/2014/main" id="{584F4723-57C6-8087-F5E4-457D11C52A61}"/>
                  </a:ext>
                </a:extLst>
              </p:cNvPr>
              <p:cNvGrpSpPr/>
              <p:nvPr/>
            </p:nvGrpSpPr>
            <p:grpSpPr>
              <a:xfrm>
                <a:off x="4643578" y="432838"/>
                <a:ext cx="1028134" cy="1160188"/>
                <a:chOff x="4643578" y="432838"/>
                <a:chExt cx="1028134" cy="1160188"/>
              </a:xfrm>
              <a:grpFill/>
            </p:grpSpPr>
            <p:sp>
              <p:nvSpPr>
                <p:cNvPr id="93" name="Freeform 1037">
                  <a:extLst>
                    <a:ext uri="{FF2B5EF4-FFF2-40B4-BE49-F238E27FC236}">
                      <a16:creationId xmlns:a16="http://schemas.microsoft.com/office/drawing/2014/main" id="{B6A3D658-2226-4F2D-4268-F2BBBE392CB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94" name="Freeform 1038">
                  <a:extLst>
                    <a:ext uri="{FF2B5EF4-FFF2-40B4-BE49-F238E27FC236}">
                      <a16:creationId xmlns:a16="http://schemas.microsoft.com/office/drawing/2014/main" id="{217C3509-9593-995E-9EF7-3183D9EEF3FE}"/>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 name="Graphic 4">
            <a:extLst>
              <a:ext uri="{FF2B5EF4-FFF2-40B4-BE49-F238E27FC236}">
                <a16:creationId xmlns:a16="http://schemas.microsoft.com/office/drawing/2014/main" id="{548E2A6A-30ED-0810-7727-F924E6B1633C}"/>
              </a:ext>
            </a:extLst>
          </p:cNvPr>
          <p:cNvGrpSpPr/>
          <p:nvPr/>
        </p:nvGrpSpPr>
        <p:grpSpPr>
          <a:xfrm rot="19582332">
            <a:off x="11291730" y="1038986"/>
            <a:ext cx="388032" cy="596029"/>
            <a:chOff x="9129274" y="2719113"/>
            <a:chExt cx="717139" cy="1386497"/>
          </a:xfrm>
          <a:solidFill>
            <a:srgbClr val="09465E"/>
          </a:solidFill>
        </p:grpSpPr>
        <p:grpSp>
          <p:nvGrpSpPr>
            <p:cNvPr id="10" name="Graphic 4">
              <a:extLst>
                <a:ext uri="{FF2B5EF4-FFF2-40B4-BE49-F238E27FC236}">
                  <a16:creationId xmlns:a16="http://schemas.microsoft.com/office/drawing/2014/main" id="{61F9D373-7C2A-0420-CDD3-597DD3E6F89E}"/>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6E97CDD7-A26C-7086-DCFC-BC22F2B2F1B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14B8E1A-DBB2-0362-6E34-FBB4512F3F2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D319BB1D-155A-6185-CCEE-EFBB79B63073}"/>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10515ECE-8D03-780C-C6AF-47AB6A9482C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3E3BA60-80C4-1E6D-51A0-4CD137D38FD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15A293E8-BE97-EA4E-892D-0BAA5DABC6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0A2F4AB-AD2B-93F8-032D-6FF204468E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B89BD58E-4FDC-D480-43F0-8A072C9B89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A3A28-068A-87AC-3522-970B59117D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02E5528B-87FE-A7B0-0DB4-1726C19117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16008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6339-0BD1-2143-6AE8-44602F9C90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0A3ECD7-74DE-81DE-1DEA-A9AF289161F7}"/>
              </a:ext>
            </a:extLst>
          </p:cNvPr>
          <p:cNvSpPr>
            <a:spLocks noGrp="1"/>
          </p:cNvSpPr>
          <p:nvPr>
            <p:ph type="body" sz="quarter" idx="35"/>
          </p:nvPr>
        </p:nvSpPr>
        <p:spPr>
          <a:xfrm>
            <a:off x="4974884" y="3016254"/>
            <a:ext cx="6562677" cy="339415"/>
          </a:xfrm>
        </p:spPr>
        <p:txBody>
          <a:bodyPr/>
          <a:lstStyle/>
          <a:p>
            <a:pPr marL="0" indent="0">
              <a:lnSpc>
                <a:spcPct val="100000"/>
              </a:lnSpc>
            </a:pPr>
            <a:r>
              <a:rPr lang="en-US" sz="2000" b="1" kern="0" dirty="0">
                <a:solidFill>
                  <a:srgbClr val="92D050"/>
                </a:solidFill>
                <a:latin typeface="Calibri" panose="020F0502020204030204" pitchFamily="34" charset="0"/>
                <a:cs typeface="Times New Roman" panose="02020603050405020304" pitchFamily="18" charset="0"/>
              </a:rPr>
              <a:t>RESURSSIT JA LISÄOPPIMINEN </a:t>
            </a:r>
            <a:r>
              <a:rPr lang="en-US" sz="2000" b="1" kern="0" dirty="0">
                <a:solidFill>
                  <a:srgbClr val="B7250D"/>
                </a:solidFill>
                <a:cs typeface="Times New Roman" panose="02020603050405020304" pitchFamily="18" charset="0"/>
              </a:rPr>
              <a:t>- </a:t>
            </a:r>
            <a:r>
              <a:rPr lang="en-US" sz="2000" b="1" kern="0" dirty="0">
                <a:solidFill>
                  <a:srgbClr val="B7250D"/>
                </a:solidFill>
                <a:cs typeface="Times New Roman" panose="02020603050405020304" pitchFamily="18" charset="0"/>
                <a:hlinkClick r:id="rId2"/>
              </a:rPr>
              <a:t>Waste2Worth</a:t>
            </a:r>
            <a:r>
              <a:rPr lang="en-US" sz="2000" b="1" kern="0" dirty="0">
                <a:solidFill>
                  <a:srgbClr val="B7250D"/>
                </a:solidFill>
                <a:cs typeface="Times New Roman" panose="02020603050405020304" pitchFamily="18" charset="0"/>
              </a:rPr>
              <a:t>, </a:t>
            </a:r>
            <a:r>
              <a:rPr lang="en-US" sz="2000" b="1" kern="0" dirty="0">
                <a:solidFill>
                  <a:srgbClr val="B7250D"/>
                </a:solidFill>
                <a:cs typeface="Times New Roman" panose="02020603050405020304" pitchFamily="18" charset="0"/>
                <a:hlinkClick r:id="rId3"/>
              </a:rPr>
              <a:t>eettinen elintarvikeyrittäjyys</a:t>
            </a:r>
            <a:endParaRPr lang="fi-FI" sz="2000" b="1" kern="0" dirty="0">
              <a:solidFill>
                <a:srgbClr val="B7250D"/>
              </a:solidFill>
              <a:cs typeface="Times New Roman" panose="02020603050405020304" pitchFamily="18" charset="0"/>
            </a:endParaRPr>
          </a:p>
          <a:p>
            <a:endParaRPr lang="en-IE" sz="2000" dirty="0"/>
          </a:p>
        </p:txBody>
      </p:sp>
      <p:sp>
        <p:nvSpPr>
          <p:cNvPr id="3" name="Text Placeholder 2">
            <a:extLst>
              <a:ext uri="{FF2B5EF4-FFF2-40B4-BE49-F238E27FC236}">
                <a16:creationId xmlns:a16="http://schemas.microsoft.com/office/drawing/2014/main" id="{9A0F359F-E358-DA22-F69C-4B5D388E83BD}"/>
              </a:ext>
            </a:extLst>
          </p:cNvPr>
          <p:cNvSpPr>
            <a:spLocks noGrp="1"/>
          </p:cNvSpPr>
          <p:nvPr>
            <p:ph type="body" sz="quarter" idx="36"/>
          </p:nvPr>
        </p:nvSpPr>
        <p:spPr>
          <a:xfrm>
            <a:off x="4974884" y="1440851"/>
            <a:ext cx="6553234" cy="999383"/>
          </a:xfrm>
        </p:spPr>
        <p:txBody>
          <a:bodyPr/>
          <a:lstStyle/>
          <a:p>
            <a:pPr marL="0" indent="0">
              <a:lnSpc>
                <a:spcPct val="100000"/>
              </a:lnSpc>
            </a:pPr>
            <a:r>
              <a:rPr lang="en-US" sz="1800" b="1" kern="0" dirty="0">
                <a:effectLst/>
                <a:ea typeface="Times New Roman" panose="02020603050405020304" pitchFamily="18" charset="0"/>
                <a:cs typeface="Times New Roman" panose="02020603050405020304" pitchFamily="18" charset="0"/>
              </a:rPr>
              <a:t>Vaikutusten mittaaminen</a:t>
            </a:r>
            <a:r>
              <a:rPr lang="en-US" sz="1800" kern="0" dirty="0">
                <a:effectLst/>
                <a:ea typeface="Times New Roman" panose="02020603050405020304" pitchFamily="18" charset="0"/>
                <a:cs typeface="Times New Roman" panose="02020603050405020304" pitchFamily="18" charset="0"/>
              </a:rPr>
              <a:t>: Kehitetään mittareita koulutuksen ja aloitteiden tehokkuuden arvioimiseksi.</a:t>
            </a:r>
            <a:endParaRPr lang="fi-FI" sz="1800" kern="100" dirty="0">
              <a:effectLst/>
              <a:ea typeface="Aptos" panose="020B0004020202020204" pitchFamily="34" charset="0"/>
              <a:cs typeface="Times New Roman" panose="02020603050405020304" pitchFamily="18" charset="0"/>
            </a:endParaRPr>
          </a:p>
          <a:p>
            <a:pPr marL="0" indent="0">
              <a:lnSpc>
                <a:spcPct val="100000"/>
              </a:lnSpc>
            </a:pPr>
            <a:r>
              <a:rPr lang="en-US" sz="1800" b="1" kern="0" dirty="0">
                <a:effectLst/>
                <a:ea typeface="Times New Roman" panose="02020603050405020304" pitchFamily="18" charset="0"/>
                <a:cs typeface="Times New Roman" panose="02020603050405020304" pitchFamily="18" charset="0"/>
              </a:rPr>
              <a:t>Jatkuva parantaminen</a:t>
            </a:r>
            <a:r>
              <a:rPr lang="en-US" sz="1800" kern="0" dirty="0">
                <a:effectLst/>
                <a:ea typeface="Times New Roman" panose="02020603050405020304" pitchFamily="18" charset="0"/>
                <a:cs typeface="Times New Roman" panose="02020603050405020304" pitchFamily="18" charset="0"/>
              </a:rPr>
              <a:t>: Kannustaa jatkuvaan palautteeseen ja käytäntöjen mukauttamiseen.</a:t>
            </a:r>
          </a:p>
          <a:p>
            <a:endParaRPr lang="en-IE" dirty="0"/>
          </a:p>
        </p:txBody>
      </p:sp>
      <p:sp>
        <p:nvSpPr>
          <p:cNvPr id="5" name="Text Placeholder 4">
            <a:extLst>
              <a:ext uri="{FF2B5EF4-FFF2-40B4-BE49-F238E27FC236}">
                <a16:creationId xmlns:a16="http://schemas.microsoft.com/office/drawing/2014/main" id="{8EDE9D8E-CDB6-03EE-0082-0BA8EE2A1801}"/>
              </a:ext>
            </a:extLst>
          </p:cNvPr>
          <p:cNvSpPr>
            <a:spLocks noGrp="1"/>
          </p:cNvSpPr>
          <p:nvPr>
            <p:ph type="body" sz="quarter" idx="42"/>
          </p:nvPr>
        </p:nvSpPr>
        <p:spPr>
          <a:xfrm>
            <a:off x="4974885" y="919527"/>
            <a:ext cx="6562677" cy="339415"/>
          </a:xfrm>
        </p:spPr>
        <p:txBody>
          <a:bodyPr/>
          <a:lstStyle/>
          <a:p>
            <a:pPr marL="0" indent="0">
              <a:lnSpc>
                <a:spcPct val="100000"/>
              </a:lnSpc>
            </a:pPr>
            <a:r>
              <a:rPr lang="en-US" sz="2000" b="1" kern="0" dirty="0">
                <a:solidFill>
                  <a:srgbClr val="92D050"/>
                </a:solidFill>
                <a:latin typeface="Calibri" panose="020F0502020204030204" pitchFamily="34" charset="0"/>
                <a:cs typeface="Times New Roman" panose="02020603050405020304" pitchFamily="18" charset="0"/>
              </a:rPr>
              <a:t>ARVIOINTI JA PALAUTE - Moduuli 12</a:t>
            </a:r>
            <a:endParaRPr lang="fi-FI" sz="2000" b="1" kern="0" dirty="0">
              <a:solidFill>
                <a:srgbClr val="92D050"/>
              </a:solidFill>
              <a:latin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7802BB02-CC5B-584B-A974-C964024708A5}"/>
              </a:ext>
            </a:extLst>
          </p:cNvPr>
          <p:cNvSpPr>
            <a:spLocks noGrp="1"/>
          </p:cNvSpPr>
          <p:nvPr>
            <p:ph type="body" sz="quarter" idx="43"/>
          </p:nvPr>
        </p:nvSpPr>
        <p:spPr>
          <a:xfrm>
            <a:off x="4984328" y="3809189"/>
            <a:ext cx="6553234" cy="999383"/>
          </a:xfrm>
        </p:spPr>
        <p:txBody>
          <a:bodyPr/>
          <a:lstStyle/>
          <a:p>
            <a:r>
              <a:rPr lang="en-US" sz="1800" kern="0" dirty="0">
                <a:cs typeface="Times New Roman" panose="02020603050405020304" pitchFamily="18" charset="0"/>
              </a:rPr>
              <a:t>Tarjoa materiaalia lisälukemista, verkkokursseja ja kiertotalouden periaatteisiin keskittyviä organisaatioita varten.</a:t>
            </a:r>
            <a:endParaRPr lang="fi-FI" sz="1800" kern="0" dirty="0">
              <a:cs typeface="Times New Roman" panose="02020603050405020304" pitchFamily="18" charset="0"/>
            </a:endParaRP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E5B7C092-1904-BD02-D121-0757494D5752}"/>
              </a:ext>
            </a:extLst>
          </p:cNvPr>
          <p:cNvPicPr>
            <a:picLocks noGrp="1" noChangeAspect="1"/>
          </p:cNvPicPr>
          <p:nvPr>
            <p:ph type="pic" sz="quarter" idx="19"/>
          </p:nvPr>
        </p:nvPicPr>
        <p:blipFill>
          <a:blip r:embed="rId4" cstate="email">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1FF07F1-6136-247B-C9E6-CBFAA8A3386A}"/>
              </a:ext>
            </a:extLst>
          </p:cNvPr>
          <p:cNvSpPr txBox="1">
            <a:spLocks/>
          </p:cNvSpPr>
          <p:nvPr/>
        </p:nvSpPr>
        <p:spPr>
          <a:xfrm>
            <a:off x="4794505" y="247365"/>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1">
                    <a:lumMod val="75000"/>
                  </a:schemeClr>
                </a:solidFill>
              </a:rPr>
              <a:t>Esimerkki: </a:t>
            </a:r>
            <a:r>
              <a:rPr lang="en-IE" sz="2400" b="1" dirty="0">
                <a:solidFill>
                  <a:schemeClr val="accent1">
                    <a:lumMod val="75000"/>
                  </a:schemeClr>
                </a:solidFill>
                <a:ea typeface="+mn-lt"/>
                <a:cs typeface="+mn-lt"/>
              </a:rPr>
              <a:t>Työntekijöiden koulutus- ja kehitysohjelmat</a:t>
            </a:r>
          </a:p>
          <a:p>
            <a:pPr marL="0" indent="0">
              <a:buNone/>
            </a:pPr>
            <a:endParaRPr lang="en-IE" sz="2400" dirty="0">
              <a:ea typeface="+mn-lt"/>
              <a:cs typeface="+mn-lt"/>
            </a:endParaRPr>
          </a:p>
        </p:txBody>
      </p:sp>
      <p:grpSp>
        <p:nvGrpSpPr>
          <p:cNvPr id="19" name="Graphic 3">
            <a:extLst>
              <a:ext uri="{FF2B5EF4-FFF2-40B4-BE49-F238E27FC236}">
                <a16:creationId xmlns:a16="http://schemas.microsoft.com/office/drawing/2014/main" id="{8FE8E127-C6D5-9B40-BF24-556E3887101C}"/>
              </a:ext>
            </a:extLst>
          </p:cNvPr>
          <p:cNvGrpSpPr/>
          <p:nvPr/>
        </p:nvGrpSpPr>
        <p:grpSpPr>
          <a:xfrm>
            <a:off x="3841823" y="1083704"/>
            <a:ext cx="632992" cy="714294"/>
            <a:chOff x="4643578" y="432838"/>
            <a:chExt cx="1028134" cy="1160188"/>
          </a:xfrm>
          <a:solidFill>
            <a:schemeClr val="bg1"/>
          </a:solidFill>
        </p:grpSpPr>
        <p:sp>
          <p:nvSpPr>
            <p:cNvPr id="20" name="Freeform 1033">
              <a:extLst>
                <a:ext uri="{FF2B5EF4-FFF2-40B4-BE49-F238E27FC236}">
                  <a16:creationId xmlns:a16="http://schemas.microsoft.com/office/drawing/2014/main" id="{6AF1DA12-2A38-8053-152F-44D1AE64CBF9}"/>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21" name="Graphic 3">
              <a:extLst>
                <a:ext uri="{FF2B5EF4-FFF2-40B4-BE49-F238E27FC236}">
                  <a16:creationId xmlns:a16="http://schemas.microsoft.com/office/drawing/2014/main" id="{D1D981B9-B639-C4A1-3555-C6ECDC77978B}"/>
                </a:ext>
              </a:extLst>
            </p:cNvPr>
            <p:cNvGrpSpPr/>
            <p:nvPr/>
          </p:nvGrpSpPr>
          <p:grpSpPr>
            <a:xfrm>
              <a:off x="4643578" y="432838"/>
              <a:ext cx="1028134" cy="1160188"/>
              <a:chOff x="4643578" y="432838"/>
              <a:chExt cx="1028134" cy="1160188"/>
            </a:xfrm>
            <a:grpFill/>
          </p:grpSpPr>
          <p:sp>
            <p:nvSpPr>
              <p:cNvPr id="22" name="Freeform 1035">
                <a:extLst>
                  <a:ext uri="{FF2B5EF4-FFF2-40B4-BE49-F238E27FC236}">
                    <a16:creationId xmlns:a16="http://schemas.microsoft.com/office/drawing/2014/main" id="{A30F90C1-606F-7067-F929-3784B2B46433}"/>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3" name="Graphic 3">
                <a:extLst>
                  <a:ext uri="{FF2B5EF4-FFF2-40B4-BE49-F238E27FC236}">
                    <a16:creationId xmlns:a16="http://schemas.microsoft.com/office/drawing/2014/main" id="{8746C093-BE76-5ED5-8A26-1A58A8E571EF}"/>
                  </a:ext>
                </a:extLst>
              </p:cNvPr>
              <p:cNvGrpSpPr/>
              <p:nvPr/>
            </p:nvGrpSpPr>
            <p:grpSpPr>
              <a:xfrm>
                <a:off x="4643578" y="432838"/>
                <a:ext cx="1028134" cy="1160188"/>
                <a:chOff x="4643578" y="432838"/>
                <a:chExt cx="1028134" cy="1160188"/>
              </a:xfrm>
              <a:grpFill/>
            </p:grpSpPr>
            <p:sp>
              <p:nvSpPr>
                <p:cNvPr id="24" name="Freeform 1037">
                  <a:extLst>
                    <a:ext uri="{FF2B5EF4-FFF2-40B4-BE49-F238E27FC236}">
                      <a16:creationId xmlns:a16="http://schemas.microsoft.com/office/drawing/2014/main" id="{7ACEC097-C1DF-79F6-99B3-C882588366C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5" name="Freeform 1038">
                  <a:extLst>
                    <a:ext uri="{FF2B5EF4-FFF2-40B4-BE49-F238E27FC236}">
                      <a16:creationId xmlns:a16="http://schemas.microsoft.com/office/drawing/2014/main" id="{12E1DFF8-DD09-8D7C-1270-04DE61D04D8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6" name="Group 54">
            <a:extLst>
              <a:ext uri="{FF2B5EF4-FFF2-40B4-BE49-F238E27FC236}">
                <a16:creationId xmlns:a16="http://schemas.microsoft.com/office/drawing/2014/main" id="{5C09ADD9-0AD9-FC8B-45A9-F6B4A093261C}"/>
              </a:ext>
            </a:extLst>
          </p:cNvPr>
          <p:cNvGrpSpPr/>
          <p:nvPr/>
        </p:nvGrpSpPr>
        <p:grpSpPr>
          <a:xfrm>
            <a:off x="3759712" y="2869247"/>
            <a:ext cx="715103" cy="829920"/>
            <a:chOff x="8360213" y="3458151"/>
            <a:chExt cx="853935" cy="991043"/>
          </a:xfrm>
          <a:solidFill>
            <a:schemeClr val="bg1"/>
          </a:solidFill>
        </p:grpSpPr>
        <p:grpSp>
          <p:nvGrpSpPr>
            <p:cNvPr id="27" name="Graphic 2">
              <a:extLst>
                <a:ext uri="{FF2B5EF4-FFF2-40B4-BE49-F238E27FC236}">
                  <a16:creationId xmlns:a16="http://schemas.microsoft.com/office/drawing/2014/main" id="{09577DC2-47A8-84A8-BFE8-72CBF23608DD}"/>
                </a:ext>
              </a:extLst>
            </p:cNvPr>
            <p:cNvGrpSpPr/>
            <p:nvPr userDrawn="1"/>
          </p:nvGrpSpPr>
          <p:grpSpPr>
            <a:xfrm>
              <a:off x="8599192" y="3595917"/>
              <a:ext cx="375982" cy="204367"/>
              <a:chOff x="2642504" y="3763150"/>
              <a:chExt cx="375982" cy="204367"/>
            </a:xfrm>
            <a:grpFill/>
          </p:grpSpPr>
          <p:sp>
            <p:nvSpPr>
              <p:cNvPr id="33" name="Freeform 102">
                <a:extLst>
                  <a:ext uri="{FF2B5EF4-FFF2-40B4-BE49-F238E27FC236}">
                    <a16:creationId xmlns:a16="http://schemas.microsoft.com/office/drawing/2014/main" id="{592F2864-11D5-5425-B23F-1025CD38C495}"/>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4" name="Freeform 103">
                <a:extLst>
                  <a:ext uri="{FF2B5EF4-FFF2-40B4-BE49-F238E27FC236}">
                    <a16:creationId xmlns:a16="http://schemas.microsoft.com/office/drawing/2014/main" id="{5206FA2E-8364-123F-811B-EB790F62F3C6}"/>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28" name="Graphic 2">
              <a:extLst>
                <a:ext uri="{FF2B5EF4-FFF2-40B4-BE49-F238E27FC236}">
                  <a16:creationId xmlns:a16="http://schemas.microsoft.com/office/drawing/2014/main" id="{652AB3B0-73C6-E01B-6D71-ABE47D0E8D06}"/>
                </a:ext>
              </a:extLst>
            </p:cNvPr>
            <p:cNvGrpSpPr/>
            <p:nvPr userDrawn="1"/>
          </p:nvGrpSpPr>
          <p:grpSpPr>
            <a:xfrm>
              <a:off x="8360213" y="3458151"/>
              <a:ext cx="853935" cy="991043"/>
              <a:chOff x="2403525" y="3625384"/>
              <a:chExt cx="853935" cy="991043"/>
            </a:xfrm>
            <a:grpFill/>
          </p:grpSpPr>
          <p:sp>
            <p:nvSpPr>
              <p:cNvPr id="29" name="Freeform 98">
                <a:extLst>
                  <a:ext uri="{FF2B5EF4-FFF2-40B4-BE49-F238E27FC236}">
                    <a16:creationId xmlns:a16="http://schemas.microsoft.com/office/drawing/2014/main" id="{03E7E1AA-6730-3F8C-111E-4984A4CA9C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0" name="Freeform 99">
                <a:extLst>
                  <a:ext uri="{FF2B5EF4-FFF2-40B4-BE49-F238E27FC236}">
                    <a16:creationId xmlns:a16="http://schemas.microsoft.com/office/drawing/2014/main" id="{45C26A3B-AE29-05EA-881C-12306DFE7831}"/>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1" name="Freeform 100">
                <a:extLst>
                  <a:ext uri="{FF2B5EF4-FFF2-40B4-BE49-F238E27FC236}">
                    <a16:creationId xmlns:a16="http://schemas.microsoft.com/office/drawing/2014/main" id="{4AC1BFC6-41B0-8CA8-65C1-0DA55DF2559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2" name="Freeform 101">
                <a:extLst>
                  <a:ext uri="{FF2B5EF4-FFF2-40B4-BE49-F238E27FC236}">
                    <a16:creationId xmlns:a16="http://schemas.microsoft.com/office/drawing/2014/main" id="{17DACD78-F76F-E46E-2ECB-D4381806052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pic>
        <p:nvPicPr>
          <p:cNvPr id="4" name="Kuva 3" descr="Kuva, joka sisältää kohteen teksti, Grafiikka, Fontti, ympyrä&#10;&#10;Kuvaus luotu automaattisesti">
            <a:extLst>
              <a:ext uri="{FF2B5EF4-FFF2-40B4-BE49-F238E27FC236}">
                <a16:creationId xmlns:a16="http://schemas.microsoft.com/office/drawing/2014/main" id="{A5FD0680-3E5C-E8A0-9D1F-C63121F9D08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412200" y="5305648"/>
            <a:ext cx="1683362" cy="1130940"/>
          </a:xfrm>
          <a:prstGeom prst="rect">
            <a:avLst/>
          </a:prstGeom>
        </p:spPr>
      </p:pic>
      <p:grpSp>
        <p:nvGrpSpPr>
          <p:cNvPr id="7" name="Graphic 4">
            <a:extLst>
              <a:ext uri="{FF2B5EF4-FFF2-40B4-BE49-F238E27FC236}">
                <a16:creationId xmlns:a16="http://schemas.microsoft.com/office/drawing/2014/main" id="{1FA171CC-1C92-C539-AE5F-729953D5C0B9}"/>
              </a:ext>
            </a:extLst>
          </p:cNvPr>
          <p:cNvGrpSpPr/>
          <p:nvPr/>
        </p:nvGrpSpPr>
        <p:grpSpPr>
          <a:xfrm rot="19582332">
            <a:off x="11016958" y="3213329"/>
            <a:ext cx="388032" cy="596029"/>
            <a:chOff x="9129274" y="2719113"/>
            <a:chExt cx="717139" cy="1386497"/>
          </a:xfrm>
          <a:solidFill>
            <a:srgbClr val="09465E"/>
          </a:solidFill>
        </p:grpSpPr>
        <p:grpSp>
          <p:nvGrpSpPr>
            <p:cNvPr id="8" name="Graphic 4">
              <a:extLst>
                <a:ext uri="{FF2B5EF4-FFF2-40B4-BE49-F238E27FC236}">
                  <a16:creationId xmlns:a16="http://schemas.microsoft.com/office/drawing/2014/main" id="{05B2E20D-10ED-FFF8-913B-1BE078BF7A85}"/>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99AFE1AC-B4A4-7102-50E7-9E64D37098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6" name="Freeform 58">
                <a:extLst>
                  <a:ext uri="{FF2B5EF4-FFF2-40B4-BE49-F238E27FC236}">
                    <a16:creationId xmlns:a16="http://schemas.microsoft.com/office/drawing/2014/main" id="{AD8A03C7-33B6-0BA5-7497-93DFC3F6645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AB27E64D-F79A-96C9-00BC-A963A1D5942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063941EB-084D-D8DC-CCA7-B406EBD3CA4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03C24202-5F30-FF57-6964-4A9A6F363E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246920FD-7BB1-2A8C-ECD6-AFE393D864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EBA98543-8BF6-62D2-634A-69A3DF90DCE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89F0D1EC-188B-58FA-889E-051282162D6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D3387BC2-FB80-BC0B-9B6F-A041CEBE917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0566524-72C9-EC25-07DC-4134FCDBC5B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0513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US" dirty="0">
                <a:ea typeface="Calibri"/>
                <a:cs typeface="Calibri"/>
              </a:rPr>
              <a:t>Moduulissa korostetaan koulutuksen ja tietoisuuden merkitystä ruokajätetoiminnassa ja sitä, miten yksilöitä </a:t>
            </a:r>
            <a:r>
              <a:rPr lang="en-US" dirty="0" err="1">
                <a:ea typeface="Calibri"/>
                <a:cs typeface="Calibri"/>
              </a:rPr>
              <a:t>voidaan</a:t>
            </a:r>
            <a:r>
              <a:rPr lang="en-US" dirty="0">
                <a:ea typeface="Calibri"/>
                <a:cs typeface="Calibri"/>
              </a:rPr>
              <a:t> </a:t>
            </a:r>
            <a:r>
              <a:rPr lang="en-US" dirty="0" err="1">
                <a:ea typeface="Calibri"/>
                <a:cs typeface="Calibri"/>
              </a:rPr>
              <a:t>valmentaa</a:t>
            </a:r>
            <a:r>
              <a:rPr lang="en-US" dirty="0">
                <a:ea typeface="Calibri"/>
                <a:cs typeface="Calibri"/>
              </a:rPr>
              <a:t> ymmärtämään ja käsittelemään </a:t>
            </a:r>
            <a:r>
              <a:rPr lang="en-US" dirty="0" err="1">
                <a:ea typeface="Calibri"/>
                <a:cs typeface="Calibri"/>
              </a:rPr>
              <a:t>monimutkaisia</a:t>
            </a:r>
            <a:r>
              <a:rPr lang="en-US" dirty="0">
                <a:ea typeface="Calibri"/>
                <a:cs typeface="Calibri"/>
              </a:rPr>
              <a:t> </a:t>
            </a:r>
            <a:r>
              <a:rPr lang="en-US" dirty="0" err="1">
                <a:ea typeface="Calibri"/>
                <a:cs typeface="Calibri"/>
              </a:rPr>
              <a:t>ekologisia</a:t>
            </a:r>
            <a:r>
              <a:rPr lang="en-US" dirty="0">
                <a:ea typeface="Calibri"/>
                <a:cs typeface="Calibri"/>
              </a:rPr>
              <a:t>, sosiaalisia ja taloudellisia haasteita, joita maailmamme kohtaa.</a:t>
            </a:r>
            <a:endParaRPr lang="en-US" dirty="0">
              <a:solidFill>
                <a:srgbClr val="086D6E"/>
              </a:solidFill>
              <a:ea typeface="Calibri"/>
              <a:cs typeface="Calibri"/>
            </a:endParaRPr>
          </a:p>
          <a:p>
            <a:pPr marL="0" indent="0"/>
            <a:r>
              <a:rPr lang="en-US" dirty="0">
                <a:ea typeface="Calibri"/>
                <a:cs typeface="Calibri"/>
              </a:rPr>
              <a:t>Visuaalisesti houkuttelevan sisällön, interaktiivisen materiaalin ja </a:t>
            </a:r>
            <a:r>
              <a:rPr lang="en-US" dirty="0" err="1">
                <a:ea typeface="Calibri"/>
                <a:cs typeface="Calibri"/>
              </a:rPr>
              <a:t>itsearviointityökalujen</a:t>
            </a:r>
            <a:r>
              <a:rPr lang="en-US" dirty="0">
                <a:ea typeface="Calibri"/>
                <a:cs typeface="Calibri"/>
              </a:rPr>
              <a:t> avulla tämä moduuli tarjoaa mielenkiintoisia ja arvokkaita oppimistuloksia. </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SISÄLTÖ</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6015992" y="1158252"/>
            <a:ext cx="6061968" cy="566444"/>
          </a:xfrm>
          <a:prstGeom prst="rect">
            <a:avLst/>
          </a:prstGeom>
        </p:spPr>
        <p:txBody>
          <a:bodyPr/>
          <a:lstStyle/>
          <a:p>
            <a:r>
              <a:rPr lang="en-IE" dirty="0">
                <a:ea typeface="+mn-lt"/>
                <a:cs typeface="+mn-lt"/>
              </a:rPr>
              <a:t>Johdatus koulutukseen ja tietoisuuteen liike-elämässä</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6015991" y="1977725"/>
            <a:ext cx="5937884" cy="566444"/>
          </a:xfrm>
          <a:prstGeom prst="rect">
            <a:avLst/>
          </a:prstGeom>
        </p:spPr>
        <p:txBody>
          <a:bodyPr/>
          <a:lstStyle/>
          <a:p>
            <a:r>
              <a:rPr lang="en-IE" dirty="0">
                <a:ea typeface="+mn-lt"/>
                <a:cs typeface="+mn-lt"/>
              </a:rPr>
              <a:t>Työntekijöiden koulutus- ja kehitysohjelmat </a:t>
            </a:r>
            <a:endParaRPr lang="en-US" dirty="0"/>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6015992" y="2796692"/>
            <a:ext cx="5871208" cy="566444"/>
          </a:xfrm>
          <a:prstGeom prst="rect">
            <a:avLst/>
          </a:prstGeom>
        </p:spPr>
        <p:txBody>
          <a:bodyPr/>
          <a:lstStyle/>
          <a:p>
            <a:r>
              <a:rPr lang="en-IE" dirty="0">
                <a:cs typeface="Calibri"/>
              </a:rPr>
              <a:t>Sukupolvien välinen oppiminen ja käyttäytymisen muutos</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6015992" y="3614649"/>
            <a:ext cx="4541325" cy="566444"/>
          </a:xfrm>
          <a:prstGeom prst="rect">
            <a:avLst/>
          </a:prstGeom>
        </p:spPr>
        <p:txBody>
          <a:bodyPr/>
          <a:lstStyle/>
          <a:p>
            <a:r>
              <a:rPr lang="en-IE" dirty="0" err="1">
                <a:cs typeface="Calibri"/>
              </a:rPr>
              <a:t>Menetelmät</a:t>
            </a:r>
            <a:r>
              <a:rPr lang="en-IE" dirty="0">
                <a:cs typeface="Calibri"/>
              </a:rPr>
              <a:t> </a:t>
            </a:r>
            <a:r>
              <a:rPr lang="en-IE" dirty="0" err="1">
                <a:cs typeface="Calibri"/>
              </a:rPr>
              <a:t>ja</a:t>
            </a:r>
            <a:r>
              <a:rPr lang="en-IE" dirty="0">
                <a:cs typeface="Calibri"/>
              </a:rPr>
              <a:t> </a:t>
            </a:r>
            <a:r>
              <a:rPr lang="en-IE" dirty="0" err="1">
                <a:cs typeface="Calibri"/>
              </a:rPr>
              <a:t>oppimisen</a:t>
            </a:r>
            <a:r>
              <a:rPr lang="en-IE" dirty="0">
                <a:cs typeface="Calibri"/>
              </a:rPr>
              <a:t> </a:t>
            </a:r>
            <a:r>
              <a:rPr lang="en-IE" dirty="0" err="1">
                <a:cs typeface="Calibri"/>
              </a:rPr>
              <a:t>vaiheet</a:t>
            </a:r>
            <a:endParaRPr lang="en-IE" dirty="0">
              <a:cs typeface="Calibri"/>
            </a:endParaRP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F4467-013A-240C-12A2-F52107BCD772}"/>
              </a:ext>
            </a:extLst>
          </p:cNvPr>
          <p:cNvSpPr>
            <a:spLocks noGrp="1"/>
          </p:cNvSpPr>
          <p:nvPr>
            <p:ph type="body" sz="quarter" idx="18"/>
          </p:nvPr>
        </p:nvSpPr>
        <p:spPr>
          <a:xfrm>
            <a:off x="315542" y="1454003"/>
            <a:ext cx="6480714" cy="3666574"/>
          </a:xfrm>
        </p:spPr>
        <p:txBody>
          <a:bodyPr/>
          <a:lstStyle/>
          <a:p>
            <a:pPr marL="0" indent="0">
              <a:buNone/>
            </a:pPr>
            <a:r>
              <a:rPr lang="en-US" sz="2200" dirty="0"/>
              <a:t>Tietoisuuden luominen on </a:t>
            </a:r>
            <a:r>
              <a:rPr lang="en-US" sz="2200" dirty="0" err="1"/>
              <a:t>merkityksellistä</a:t>
            </a:r>
            <a:r>
              <a:rPr lang="en-US" sz="2200" dirty="0"/>
              <a:t> vain silloin, kun se johtaa toimintaan. On ratkaisevan tärkeää keskittyä </a:t>
            </a:r>
            <a:r>
              <a:rPr lang="en-US" sz="2200" b="1" dirty="0">
                <a:solidFill>
                  <a:srgbClr val="F1983D"/>
                </a:solidFill>
              </a:rPr>
              <a:t>sellaisen </a:t>
            </a:r>
            <a:r>
              <a:rPr lang="en-US" sz="2200" b="1" dirty="0" err="1">
                <a:solidFill>
                  <a:srgbClr val="F1983D"/>
                </a:solidFill>
              </a:rPr>
              <a:t>työpaikkakulttuurin</a:t>
            </a:r>
            <a:r>
              <a:rPr lang="en-US" sz="2200" b="1" dirty="0">
                <a:solidFill>
                  <a:srgbClr val="F1983D"/>
                </a:solidFill>
              </a:rPr>
              <a:t> </a:t>
            </a:r>
            <a:r>
              <a:rPr lang="en-US" sz="2200" b="1" dirty="0" err="1">
                <a:solidFill>
                  <a:srgbClr val="F1983D"/>
                </a:solidFill>
              </a:rPr>
              <a:t>edistämiseen</a:t>
            </a:r>
            <a:r>
              <a:rPr lang="en-US" sz="2200" dirty="0"/>
              <a:t>, jossa jokainen tiimin jäsen ymmärtää oman roolinsa jätteen synnyn ehkäisemisessä. Siihen kuuluu mm:</a:t>
            </a:r>
          </a:p>
          <a:p>
            <a:pPr marL="342900" indent="-342900">
              <a:buFont typeface="Arial" panose="020B0604020202020204" pitchFamily="34" charset="0"/>
              <a:buChar char="•"/>
            </a:pPr>
            <a:r>
              <a:rPr lang="en-US" sz="2200" b="1" dirty="0">
                <a:solidFill>
                  <a:srgbClr val="60BA47"/>
                </a:solidFill>
              </a:rPr>
              <a:t>Viestintästrategiat</a:t>
            </a:r>
            <a:r>
              <a:rPr lang="en-US" sz="2200" dirty="0"/>
              <a:t>, kuten opasteet, työvuorotiedotukset ja tarinankerronta, jotta ruokahävikki pysyy esillä.</a:t>
            </a:r>
          </a:p>
          <a:p>
            <a:pPr marL="342900" indent="-342900">
              <a:buFont typeface="Arial" panose="020B0604020202020204" pitchFamily="34" charset="0"/>
              <a:buChar char="•"/>
            </a:pPr>
            <a:r>
              <a:rPr lang="en-US" sz="2200" b="1" dirty="0">
                <a:solidFill>
                  <a:srgbClr val="60BA47"/>
                </a:solidFill>
              </a:rPr>
              <a:t>Kannustetaan vastuunottoa </a:t>
            </a:r>
            <a:r>
              <a:rPr lang="en-US" sz="2200" dirty="0"/>
              <a:t>jätteen vähentämistehtävistä tiimin mestareiden tai nimettyjen roolien avulla.</a:t>
            </a:r>
          </a:p>
          <a:p>
            <a:pPr marL="342900" indent="-342900">
              <a:buFont typeface="Arial" panose="020B0604020202020204" pitchFamily="34" charset="0"/>
              <a:buChar char="•"/>
            </a:pPr>
            <a:r>
              <a:rPr lang="en-US" sz="2200" b="1" dirty="0">
                <a:solidFill>
                  <a:srgbClr val="60BA47"/>
                </a:solidFill>
              </a:rPr>
              <a:t>Tunnustus ja motivaatio</a:t>
            </a:r>
            <a:r>
              <a:rPr lang="en-US" sz="2200" dirty="0"/>
              <a:t>, mukaan lukien pienet palkinnot tai kiitokset kestävistä ideoista ja aloitteista.</a:t>
            </a:r>
          </a:p>
          <a:p>
            <a:pPr marL="0" indent="0"/>
            <a:endParaRPr lang="en-IE" dirty="0"/>
          </a:p>
        </p:txBody>
      </p:sp>
      <p:sp>
        <p:nvSpPr>
          <p:cNvPr id="3" name="Text Placeholder 2">
            <a:extLst>
              <a:ext uri="{FF2B5EF4-FFF2-40B4-BE49-F238E27FC236}">
                <a16:creationId xmlns:a16="http://schemas.microsoft.com/office/drawing/2014/main" id="{58474C6A-08BA-41B2-7A70-707060210EA1}"/>
              </a:ext>
            </a:extLst>
          </p:cNvPr>
          <p:cNvSpPr>
            <a:spLocks noGrp="1"/>
          </p:cNvSpPr>
          <p:nvPr>
            <p:ph type="body" sz="quarter" idx="16"/>
          </p:nvPr>
        </p:nvSpPr>
        <p:spPr>
          <a:xfrm>
            <a:off x="315542" y="235748"/>
            <a:ext cx="5780458" cy="992652"/>
          </a:xfrm>
        </p:spPr>
        <p:txBody>
          <a:bodyPr/>
          <a:lstStyle/>
          <a:p>
            <a:r>
              <a:rPr lang="en-US" dirty="0"/>
              <a:t>Henkilöstön </a:t>
            </a:r>
            <a:r>
              <a:rPr lang="en-US" dirty="0" err="1"/>
              <a:t>sitouttaminen</a:t>
            </a:r>
            <a:r>
              <a:rPr lang="en-US" dirty="0"/>
              <a:t> </a:t>
            </a:r>
            <a:r>
              <a:rPr lang="en-US" dirty="0" err="1"/>
              <a:t>jätetietoisuuteen</a:t>
            </a:r>
            <a:endParaRPr lang="en-US" dirty="0"/>
          </a:p>
          <a:p>
            <a:endParaRPr lang="en-IE" dirty="0"/>
          </a:p>
        </p:txBody>
      </p:sp>
      <p:pic>
        <p:nvPicPr>
          <p:cNvPr id="6" name="Picture Placeholder 5" descr="Woman in a factory with a tablet">
            <a:extLst>
              <a:ext uri="{FF2B5EF4-FFF2-40B4-BE49-F238E27FC236}">
                <a16:creationId xmlns:a16="http://schemas.microsoft.com/office/drawing/2014/main" id="{DD0EA0E8-B831-1577-D59D-474B6E72C048}"/>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7135906" y="0"/>
            <a:ext cx="4308836" cy="6858000"/>
          </a:xfrm>
        </p:spPr>
      </p:pic>
    </p:spTree>
    <p:extLst>
      <p:ext uri="{BB962C8B-B14F-4D97-AF65-F5344CB8AC3E}">
        <p14:creationId xmlns:p14="http://schemas.microsoft.com/office/powerpoint/2010/main" val="758395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3A5769-C292-7729-8112-C65D0C22686C}"/>
              </a:ext>
            </a:extLst>
          </p:cNvPr>
          <p:cNvSpPr>
            <a:spLocks noGrp="1"/>
          </p:cNvSpPr>
          <p:nvPr>
            <p:ph type="body" sz="quarter" idx="18"/>
          </p:nvPr>
        </p:nvSpPr>
        <p:spPr>
          <a:xfrm>
            <a:off x="415824" y="1516644"/>
            <a:ext cx="6472871" cy="3666574"/>
          </a:xfrm>
        </p:spPr>
        <p:txBody>
          <a:bodyPr/>
          <a:lstStyle/>
          <a:p>
            <a:pPr marL="0" indent="0">
              <a:spcBef>
                <a:spcPts val="600"/>
              </a:spcBef>
              <a:buNone/>
            </a:pPr>
            <a:r>
              <a:rPr lang="en-US" sz="2200" dirty="0"/>
              <a:t>On myös erittäin tärkeää kannustaa työntekijöitä </a:t>
            </a:r>
            <a:r>
              <a:rPr lang="en-US" sz="2200" b="1" dirty="0">
                <a:solidFill>
                  <a:srgbClr val="F1983D"/>
                </a:solidFill>
              </a:rPr>
              <a:t>muokkaamaan uudelleen sitä, miten he ajattelevat resursseja </a:t>
            </a:r>
            <a:r>
              <a:rPr lang="en-US" sz="2200" dirty="0"/>
              <a:t>ja valintoja </a:t>
            </a:r>
            <a:r>
              <a:rPr lang="en-US" sz="2200" dirty="0" err="1"/>
              <a:t>työpaikalla</a:t>
            </a:r>
            <a:r>
              <a:rPr lang="en-US" sz="2200" dirty="0"/>
              <a:t>:</a:t>
            </a:r>
          </a:p>
          <a:p>
            <a:pPr>
              <a:spcBef>
                <a:spcPts val="600"/>
              </a:spcBef>
              <a:buFont typeface="Arial" panose="020B0604020202020204" pitchFamily="34" charset="0"/>
              <a:buChar char="•"/>
            </a:pPr>
            <a:r>
              <a:rPr lang="en-US" sz="2200" b="1" dirty="0">
                <a:solidFill>
                  <a:srgbClr val="60BA47"/>
                </a:solidFill>
              </a:rPr>
              <a:t>Elinkaariajattelun </a:t>
            </a:r>
            <a:r>
              <a:rPr lang="en-US" sz="2200" dirty="0"/>
              <a:t>soveltaminen ainesosia, toimittajia tai laitteita valittaessa.</a:t>
            </a:r>
          </a:p>
          <a:p>
            <a:pPr>
              <a:spcBef>
                <a:spcPts val="600"/>
              </a:spcBef>
              <a:buFont typeface="Arial" panose="020B0604020202020204" pitchFamily="34" charset="0"/>
              <a:buChar char="•"/>
            </a:pPr>
            <a:r>
              <a:rPr lang="en-US" sz="2200" dirty="0"/>
              <a:t>Harkitaan </a:t>
            </a:r>
            <a:r>
              <a:rPr lang="en-US" sz="2200" b="1" dirty="0">
                <a:solidFill>
                  <a:srgbClr val="60BA47"/>
                </a:solidFill>
              </a:rPr>
              <a:t>uudelleenkäyttö-, vähentämis- tai </a:t>
            </a:r>
            <a:r>
              <a:rPr lang="en-US" sz="2200" dirty="0"/>
              <a:t>uudelleenkäyttövaihtoehtoja ennen hävittämistä.</a:t>
            </a:r>
          </a:p>
          <a:p>
            <a:pPr>
              <a:spcBef>
                <a:spcPts val="600"/>
              </a:spcBef>
              <a:buFont typeface="Arial" panose="020B0604020202020204" pitchFamily="34" charset="0"/>
              <a:buChar char="•"/>
            </a:pPr>
            <a:r>
              <a:rPr lang="en-US" sz="2200" dirty="0"/>
              <a:t>Ymmärtää, miten heidän yksittäiset päätöksensä voivat </a:t>
            </a:r>
            <a:r>
              <a:rPr lang="en-US" sz="2200" b="1" dirty="0">
                <a:solidFill>
                  <a:srgbClr val="60BA47"/>
                </a:solidFill>
              </a:rPr>
              <a:t>tukea kiertojärjestelmiä - </a:t>
            </a:r>
            <a:r>
              <a:rPr lang="en-US" sz="2200" dirty="0"/>
              <a:t>kertakäyttöpakkausten vähentämisestä paikallisten, kausiluonteisten tuotteiden </a:t>
            </a:r>
            <a:r>
              <a:rPr lang="en-US" sz="2200" dirty="0" err="1"/>
              <a:t>suosimiseen</a:t>
            </a:r>
            <a:r>
              <a:rPr lang="en-US" sz="2200" dirty="0"/>
              <a:t>.</a:t>
            </a:r>
          </a:p>
          <a:p>
            <a:pPr>
              <a:spcBef>
                <a:spcPts val="600"/>
              </a:spcBef>
              <a:buFont typeface="Arial" panose="020B0604020202020204" pitchFamily="34" charset="0"/>
              <a:buChar char="•"/>
            </a:pPr>
            <a:r>
              <a:rPr lang="en-US" sz="2200" dirty="0"/>
              <a:t>Edistetään </a:t>
            </a:r>
            <a:r>
              <a:rPr lang="en-US" sz="2200" b="1" dirty="0">
                <a:solidFill>
                  <a:srgbClr val="60BA47"/>
                </a:solidFill>
              </a:rPr>
              <a:t>osastojen välistä yhteistyötä </a:t>
            </a:r>
            <a:r>
              <a:rPr lang="en-US" sz="2200" dirty="0"/>
              <a:t>silmukoiden sulkemiseksi, esim. keittiö- ja kompostointiryhmien yhteistyö.</a:t>
            </a:r>
          </a:p>
          <a:p>
            <a:endParaRPr lang="en-IE" dirty="0"/>
          </a:p>
        </p:txBody>
      </p:sp>
      <p:sp>
        <p:nvSpPr>
          <p:cNvPr id="3" name="Text Placeholder 2">
            <a:extLst>
              <a:ext uri="{FF2B5EF4-FFF2-40B4-BE49-F238E27FC236}">
                <a16:creationId xmlns:a16="http://schemas.microsoft.com/office/drawing/2014/main" id="{0F1877AE-468A-CD25-6154-6462429E586F}"/>
              </a:ext>
            </a:extLst>
          </p:cNvPr>
          <p:cNvSpPr>
            <a:spLocks noGrp="1"/>
          </p:cNvSpPr>
          <p:nvPr>
            <p:ph type="body" sz="quarter" idx="16"/>
          </p:nvPr>
        </p:nvSpPr>
        <p:spPr>
          <a:xfrm>
            <a:off x="352632" y="218632"/>
            <a:ext cx="5918739" cy="992652"/>
          </a:xfrm>
        </p:spPr>
        <p:txBody>
          <a:bodyPr/>
          <a:lstStyle/>
          <a:p>
            <a:r>
              <a:rPr lang="en-US" dirty="0"/>
              <a:t>Kiertoajattelu jokapäiväisissä päätöksissä</a:t>
            </a:r>
            <a:endParaRPr lang="en-IE" dirty="0"/>
          </a:p>
        </p:txBody>
      </p:sp>
      <p:pic>
        <p:nvPicPr>
          <p:cNvPr id="12" name="Picture Placeholder 11" descr="Woman wearing glasses">
            <a:extLst>
              <a:ext uri="{FF2B5EF4-FFF2-40B4-BE49-F238E27FC236}">
                <a16:creationId xmlns:a16="http://schemas.microsoft.com/office/drawing/2014/main" id="{5A8D2279-A2C5-42E6-DE1A-D09555FDD8E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7135906" y="0"/>
            <a:ext cx="4308836" cy="6858000"/>
          </a:xfrm>
        </p:spPr>
      </p:pic>
      <p:pic>
        <p:nvPicPr>
          <p:cNvPr id="14" name="Graphic 13" descr="Thought bubble with solid fill">
            <a:extLst>
              <a:ext uri="{FF2B5EF4-FFF2-40B4-BE49-F238E27FC236}">
                <a16:creationId xmlns:a16="http://schemas.microsoft.com/office/drawing/2014/main" id="{67C95C9A-4984-7C5E-5F46-8654813393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523" y="-390640"/>
            <a:ext cx="3997695" cy="4118248"/>
          </a:xfrm>
          <a:prstGeom prst="rect">
            <a:avLst/>
          </a:prstGeom>
        </p:spPr>
      </p:pic>
      <p:pic>
        <p:nvPicPr>
          <p:cNvPr id="16" name="Graphic 15" descr="Arrow circle with solid fill">
            <a:extLst>
              <a:ext uri="{FF2B5EF4-FFF2-40B4-BE49-F238E27FC236}">
                <a16:creationId xmlns:a16="http://schemas.microsoft.com/office/drawing/2014/main" id="{0C2502C6-94C7-11B6-6327-382ECB3087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90324" y="392134"/>
            <a:ext cx="1638300" cy="1638300"/>
          </a:xfrm>
          <a:prstGeom prst="rect">
            <a:avLst/>
          </a:prstGeom>
        </p:spPr>
      </p:pic>
    </p:spTree>
    <p:extLst>
      <p:ext uri="{BB962C8B-B14F-4D97-AF65-F5344CB8AC3E}">
        <p14:creationId xmlns:p14="http://schemas.microsoft.com/office/powerpoint/2010/main" val="2377039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8BEF09-6D69-AF86-100D-895A1F43C839}"/>
              </a:ext>
            </a:extLst>
          </p:cNvPr>
          <p:cNvSpPr>
            <a:spLocks noGrp="1"/>
          </p:cNvSpPr>
          <p:nvPr>
            <p:ph type="body" sz="quarter" idx="18"/>
          </p:nvPr>
        </p:nvSpPr>
        <p:spPr>
          <a:xfrm>
            <a:off x="278897" y="1213908"/>
            <a:ext cx="6434771" cy="4430183"/>
          </a:xfrm>
        </p:spPr>
        <p:txBody>
          <a:bodyPr/>
          <a:lstStyle/>
          <a:p>
            <a:pPr marL="0" indent="0">
              <a:buNone/>
            </a:pPr>
            <a:r>
              <a:rPr lang="en-US" sz="2200" dirty="0" err="1"/>
              <a:t>Pitkän</a:t>
            </a:r>
            <a:r>
              <a:rPr lang="en-US" sz="2200" dirty="0"/>
              <a:t> </a:t>
            </a:r>
            <a:r>
              <a:rPr lang="en-US" sz="2200" dirty="0" err="1"/>
              <a:t>aikavälin</a:t>
            </a:r>
            <a:r>
              <a:rPr lang="en-US" sz="2200" dirty="0"/>
              <a:t> </a:t>
            </a:r>
            <a:r>
              <a:rPr lang="en-US" sz="2200" dirty="0" err="1"/>
              <a:t>vaikutusten</a:t>
            </a:r>
            <a:r>
              <a:rPr lang="en-US" sz="2200" dirty="0"/>
              <a:t> </a:t>
            </a:r>
            <a:r>
              <a:rPr lang="en-US" sz="2200" dirty="0" err="1"/>
              <a:t>varmistamiseksi</a:t>
            </a:r>
            <a:r>
              <a:rPr lang="en-US" sz="2200" dirty="0"/>
              <a:t> </a:t>
            </a:r>
            <a:r>
              <a:rPr lang="en-US" sz="2200" dirty="0" err="1"/>
              <a:t>koulutuksen</a:t>
            </a:r>
            <a:r>
              <a:rPr lang="en-US" sz="2200" dirty="0"/>
              <a:t> </a:t>
            </a:r>
            <a:r>
              <a:rPr lang="en-US" sz="2200" dirty="0" err="1"/>
              <a:t>olisi</a:t>
            </a:r>
            <a:r>
              <a:rPr lang="en-US" sz="2200" dirty="0"/>
              <a:t> </a:t>
            </a:r>
            <a:r>
              <a:rPr lang="en-US" sz="2200" dirty="0" err="1"/>
              <a:t>oltava</a:t>
            </a:r>
            <a:r>
              <a:rPr lang="en-US" sz="2200" dirty="0"/>
              <a:t> </a:t>
            </a:r>
            <a:r>
              <a:rPr lang="en-US" sz="2200" b="1" dirty="0" err="1">
                <a:solidFill>
                  <a:srgbClr val="F1983D"/>
                </a:solidFill>
              </a:rPr>
              <a:t>helposti</a:t>
            </a:r>
            <a:r>
              <a:rPr lang="en-US" sz="2200" b="1" dirty="0">
                <a:solidFill>
                  <a:srgbClr val="F1983D"/>
                </a:solidFill>
              </a:rPr>
              <a:t> </a:t>
            </a:r>
            <a:r>
              <a:rPr lang="en-US" sz="2200" b="1" dirty="0" err="1">
                <a:solidFill>
                  <a:srgbClr val="F1983D"/>
                </a:solidFill>
              </a:rPr>
              <a:t>saatavilla</a:t>
            </a:r>
            <a:r>
              <a:rPr lang="en-US" sz="2200" b="1" dirty="0">
                <a:solidFill>
                  <a:srgbClr val="F1983D"/>
                </a:solidFill>
              </a:rPr>
              <a:t>, </a:t>
            </a:r>
            <a:r>
              <a:rPr lang="en-US" sz="2200" b="1" dirty="0" err="1">
                <a:solidFill>
                  <a:srgbClr val="F1983D"/>
                </a:solidFill>
              </a:rPr>
              <a:t>osallistavaa</a:t>
            </a:r>
            <a:r>
              <a:rPr lang="en-US" sz="2200" b="1" dirty="0">
                <a:solidFill>
                  <a:srgbClr val="F1983D"/>
                </a:solidFill>
              </a:rPr>
              <a:t> ja </a:t>
            </a:r>
            <a:r>
              <a:rPr lang="en-US" sz="2200" b="1" dirty="0" err="1">
                <a:solidFill>
                  <a:srgbClr val="F1983D"/>
                </a:solidFill>
              </a:rPr>
              <a:t>jatkuvaa</a:t>
            </a:r>
            <a:r>
              <a:rPr lang="en-US" sz="2200" dirty="0"/>
              <a:t>. </a:t>
            </a:r>
            <a:r>
              <a:rPr lang="en-US" sz="2200" dirty="0" err="1"/>
              <a:t>Aloita</a:t>
            </a:r>
            <a:r>
              <a:rPr lang="en-US" sz="2200" dirty="0"/>
              <a:t> </a:t>
            </a:r>
            <a:r>
              <a:rPr lang="en-US" sz="2200" dirty="0" err="1"/>
              <a:t>suunnittelu</a:t>
            </a:r>
            <a:r>
              <a:rPr lang="en-US" sz="2200" dirty="0"/>
              <a:t> </a:t>
            </a:r>
            <a:r>
              <a:rPr lang="en-US" sz="2200" dirty="0" err="1"/>
              <a:t>siitä</a:t>
            </a:r>
            <a:r>
              <a:rPr lang="en-US" sz="2200" dirty="0"/>
              <a:t>, </a:t>
            </a:r>
            <a:r>
              <a:rPr lang="en-US" sz="2200" dirty="0" err="1"/>
              <a:t>miten</a:t>
            </a:r>
            <a:r>
              <a:rPr lang="en-US" sz="2200" dirty="0"/>
              <a:t> </a:t>
            </a:r>
            <a:r>
              <a:rPr lang="en-US" sz="2200" dirty="0" err="1"/>
              <a:t>oppiminen</a:t>
            </a:r>
            <a:r>
              <a:rPr lang="en-US" sz="2200" dirty="0"/>
              <a:t> </a:t>
            </a:r>
            <a:r>
              <a:rPr lang="en-US" sz="2200" dirty="0" err="1"/>
              <a:t>toteutetaan</a:t>
            </a:r>
            <a:r>
              <a:rPr lang="en-US" sz="2200" dirty="0"/>
              <a:t> ja </a:t>
            </a:r>
            <a:r>
              <a:rPr lang="en-US" sz="2200" dirty="0" err="1"/>
              <a:t>ylläpidetään</a:t>
            </a:r>
            <a:r>
              <a:rPr lang="en-US" sz="2200" dirty="0"/>
              <a:t>:</a:t>
            </a:r>
          </a:p>
          <a:p>
            <a:pPr>
              <a:buFont typeface="Arial" panose="020B0604020202020204" pitchFamily="34" charset="0"/>
              <a:buChar char="•"/>
            </a:pPr>
            <a:r>
              <a:rPr lang="en-US" sz="2200" b="1" dirty="0" err="1">
                <a:solidFill>
                  <a:srgbClr val="60BA47"/>
                </a:solidFill>
              </a:rPr>
              <a:t>Vuorovaikutteisia</a:t>
            </a:r>
            <a:r>
              <a:rPr lang="en-US" sz="2200" b="1" dirty="0">
                <a:solidFill>
                  <a:srgbClr val="60BA47"/>
                </a:solidFill>
              </a:rPr>
              <a:t> </a:t>
            </a:r>
            <a:r>
              <a:rPr lang="en-US" sz="2200" b="1" dirty="0" err="1">
                <a:solidFill>
                  <a:srgbClr val="60BA47"/>
                </a:solidFill>
              </a:rPr>
              <a:t>työpajoja</a:t>
            </a:r>
            <a:r>
              <a:rPr lang="en-US" sz="2200" dirty="0"/>
              <a:t>, </a:t>
            </a:r>
            <a:r>
              <a:rPr lang="en-US" sz="2200" dirty="0" err="1"/>
              <a:t>joihin</a:t>
            </a:r>
            <a:r>
              <a:rPr lang="en-US" sz="2200" dirty="0"/>
              <a:t> </a:t>
            </a:r>
            <a:r>
              <a:rPr lang="en-US" sz="2200" dirty="0" err="1"/>
              <a:t>sisältyy</a:t>
            </a:r>
            <a:r>
              <a:rPr lang="en-US" sz="2200" dirty="0"/>
              <a:t> </a:t>
            </a:r>
            <a:r>
              <a:rPr lang="en-US" sz="2200" dirty="0" err="1"/>
              <a:t>käytännön</a:t>
            </a:r>
            <a:r>
              <a:rPr lang="en-US" sz="2200" dirty="0"/>
              <a:t> </a:t>
            </a:r>
            <a:r>
              <a:rPr lang="en-US" sz="2200" dirty="0" err="1"/>
              <a:t>toimintaa</a:t>
            </a:r>
            <a:r>
              <a:rPr lang="en-US" sz="2200" dirty="0"/>
              <a:t>, </a:t>
            </a:r>
            <a:r>
              <a:rPr lang="en-US" sz="2200" dirty="0" err="1"/>
              <a:t>kuten</a:t>
            </a:r>
            <a:r>
              <a:rPr lang="en-US" sz="2200" dirty="0"/>
              <a:t> </a:t>
            </a:r>
            <a:r>
              <a:rPr lang="en-US" sz="2200" dirty="0" err="1"/>
              <a:t>jätteiden</a:t>
            </a:r>
            <a:r>
              <a:rPr lang="en-US" sz="2200" dirty="0"/>
              <a:t> </a:t>
            </a:r>
            <a:r>
              <a:rPr lang="en-US" sz="2200" dirty="0" err="1"/>
              <a:t>jäljittämistä</a:t>
            </a:r>
            <a:r>
              <a:rPr lang="en-US" sz="2200" dirty="0"/>
              <a:t> ja </a:t>
            </a:r>
            <a:r>
              <a:rPr lang="en-US" sz="2200" dirty="0" err="1"/>
              <a:t>lajittelua</a:t>
            </a:r>
            <a:r>
              <a:rPr lang="en-US" sz="2200" dirty="0"/>
              <a:t>.</a:t>
            </a:r>
          </a:p>
          <a:p>
            <a:pPr>
              <a:buFont typeface="Arial" panose="020B0604020202020204" pitchFamily="34" charset="0"/>
              <a:buChar char="•"/>
            </a:pPr>
            <a:r>
              <a:rPr lang="en-US" sz="2200" b="1" dirty="0" err="1">
                <a:solidFill>
                  <a:srgbClr val="60BA47"/>
                </a:solidFill>
              </a:rPr>
              <a:t>Pelillistäminen</a:t>
            </a:r>
            <a:r>
              <a:rPr lang="en-US" sz="2200" dirty="0"/>
              <a:t>, </a:t>
            </a:r>
            <a:r>
              <a:rPr lang="en-US" sz="2200" dirty="0" err="1"/>
              <a:t>kuten</a:t>
            </a:r>
            <a:r>
              <a:rPr lang="en-US" sz="2200" dirty="0"/>
              <a:t> </a:t>
            </a:r>
            <a:r>
              <a:rPr lang="en-US" sz="2200" dirty="0" err="1"/>
              <a:t>tiimihaasteet</a:t>
            </a:r>
            <a:r>
              <a:rPr lang="en-US" sz="2200" dirty="0"/>
              <a:t> tai </a:t>
            </a:r>
            <a:r>
              <a:rPr lang="en-US" sz="2200" dirty="0" err="1"/>
              <a:t>jätteiden</a:t>
            </a:r>
            <a:r>
              <a:rPr lang="en-US" sz="2200" dirty="0"/>
              <a:t> </a:t>
            </a:r>
            <a:r>
              <a:rPr lang="en-US" sz="2200" dirty="0" err="1"/>
              <a:t>vähentämisen</a:t>
            </a:r>
            <a:r>
              <a:rPr lang="en-US" sz="2200" dirty="0"/>
              <a:t> </a:t>
            </a:r>
            <a:r>
              <a:rPr lang="en-US" sz="2200" dirty="0" err="1"/>
              <a:t>tulostaulut</a:t>
            </a:r>
            <a:r>
              <a:rPr lang="en-US" sz="2200" dirty="0"/>
              <a:t>.</a:t>
            </a:r>
          </a:p>
          <a:p>
            <a:pPr>
              <a:buFont typeface="Arial" panose="020B0604020202020204" pitchFamily="34" charset="0"/>
              <a:buChar char="•"/>
            </a:pPr>
            <a:r>
              <a:rPr lang="en-US" sz="2200" b="1" dirty="0" err="1">
                <a:solidFill>
                  <a:srgbClr val="60BA47"/>
                </a:solidFill>
              </a:rPr>
              <a:t>Digitaaliset</a:t>
            </a:r>
            <a:r>
              <a:rPr lang="en-US" sz="2200" b="1" dirty="0">
                <a:solidFill>
                  <a:srgbClr val="60BA47"/>
                </a:solidFill>
              </a:rPr>
              <a:t> </a:t>
            </a:r>
            <a:r>
              <a:rPr lang="en-US" sz="2200" b="1" dirty="0" err="1">
                <a:solidFill>
                  <a:srgbClr val="60BA47"/>
                </a:solidFill>
              </a:rPr>
              <a:t>oppimisalustat</a:t>
            </a:r>
            <a:r>
              <a:rPr lang="en-US" sz="2200" b="1" dirty="0">
                <a:solidFill>
                  <a:srgbClr val="60BA47"/>
                </a:solidFill>
              </a:rPr>
              <a:t> </a:t>
            </a:r>
            <a:r>
              <a:rPr lang="en-US" sz="2200" dirty="0"/>
              <a:t>(</a:t>
            </a:r>
            <a:r>
              <a:rPr lang="en-US" sz="2200" dirty="0" err="1"/>
              <a:t>kuten</a:t>
            </a:r>
            <a:r>
              <a:rPr lang="en-US" sz="2200" dirty="0"/>
              <a:t> Waste2Worth) ja </a:t>
            </a:r>
            <a:r>
              <a:rPr lang="en-US" sz="2200" dirty="0" err="1"/>
              <a:t>pienimuotoinen</a:t>
            </a:r>
            <a:r>
              <a:rPr lang="en-US" sz="2200" dirty="0"/>
              <a:t> </a:t>
            </a:r>
            <a:r>
              <a:rPr lang="en-US" sz="2200" dirty="0" err="1"/>
              <a:t>mikrooppiminen</a:t>
            </a:r>
            <a:r>
              <a:rPr lang="en-US" sz="2200" dirty="0"/>
              <a:t>, jota </a:t>
            </a:r>
            <a:r>
              <a:rPr lang="en-US" sz="2200" dirty="0" err="1"/>
              <a:t>henkilöstö</a:t>
            </a:r>
            <a:r>
              <a:rPr lang="en-US" sz="2200" dirty="0"/>
              <a:t> </a:t>
            </a:r>
            <a:r>
              <a:rPr lang="en-US" sz="2200" dirty="0" err="1"/>
              <a:t>voi</a:t>
            </a:r>
            <a:r>
              <a:rPr lang="en-US" sz="2200" dirty="0"/>
              <a:t> </a:t>
            </a:r>
            <a:r>
              <a:rPr lang="en-US" sz="2200" dirty="0" err="1"/>
              <a:t>käyttää</a:t>
            </a:r>
            <a:r>
              <a:rPr lang="en-US" sz="2200" dirty="0"/>
              <a:t> </a:t>
            </a:r>
            <a:r>
              <a:rPr lang="en-US" sz="2200" dirty="0" err="1"/>
              <a:t>tarpeen</a:t>
            </a:r>
            <a:r>
              <a:rPr lang="en-US" sz="2200" dirty="0"/>
              <a:t> </a:t>
            </a:r>
            <a:r>
              <a:rPr lang="en-US" sz="2200" dirty="0" err="1"/>
              <a:t>mukaan</a:t>
            </a:r>
            <a:r>
              <a:rPr lang="en-US" sz="2200" dirty="0"/>
              <a:t>.</a:t>
            </a:r>
          </a:p>
          <a:p>
            <a:pPr>
              <a:buFont typeface="Arial" panose="020B0604020202020204" pitchFamily="34" charset="0"/>
              <a:buChar char="•"/>
            </a:pPr>
            <a:r>
              <a:rPr lang="en-US" sz="2200" b="1" dirty="0" err="1">
                <a:solidFill>
                  <a:srgbClr val="60BA47"/>
                </a:solidFill>
              </a:rPr>
              <a:t>Vertaisoppiminen</a:t>
            </a:r>
            <a:r>
              <a:rPr lang="en-US" sz="2200" dirty="0"/>
              <a:t>, </a:t>
            </a:r>
            <a:r>
              <a:rPr lang="en-US" sz="2200" dirty="0" err="1"/>
              <a:t>jossa</a:t>
            </a:r>
            <a:r>
              <a:rPr lang="en-US" sz="2200" dirty="0"/>
              <a:t> </a:t>
            </a:r>
            <a:r>
              <a:rPr lang="en-US" sz="2200" dirty="0" err="1"/>
              <a:t>kokenut</a:t>
            </a:r>
            <a:r>
              <a:rPr lang="en-US" sz="2200" dirty="0"/>
              <a:t> </a:t>
            </a:r>
            <a:r>
              <a:rPr lang="en-US" sz="2200" dirty="0" err="1"/>
              <a:t>henkilöstö</a:t>
            </a:r>
            <a:r>
              <a:rPr lang="en-US" sz="2200" dirty="0"/>
              <a:t> </a:t>
            </a:r>
            <a:r>
              <a:rPr lang="en-US" sz="2200" dirty="0" err="1"/>
              <a:t>opastaa</a:t>
            </a:r>
            <a:r>
              <a:rPr lang="en-US" sz="2200" dirty="0"/>
              <a:t> </a:t>
            </a:r>
            <a:r>
              <a:rPr lang="en-US" sz="2200" dirty="0" err="1"/>
              <a:t>muita</a:t>
            </a:r>
            <a:r>
              <a:rPr lang="en-US" sz="2200" dirty="0"/>
              <a:t> </a:t>
            </a:r>
            <a:r>
              <a:rPr lang="en-US" sz="2200" dirty="0" err="1"/>
              <a:t>kestävän</a:t>
            </a:r>
            <a:r>
              <a:rPr lang="en-US" sz="2200" dirty="0"/>
              <a:t> </a:t>
            </a:r>
            <a:r>
              <a:rPr lang="en-US" sz="2200" dirty="0" err="1"/>
              <a:t>kehityksen</a:t>
            </a:r>
            <a:r>
              <a:rPr lang="en-US" sz="2200" dirty="0"/>
              <a:t> </a:t>
            </a:r>
            <a:r>
              <a:rPr lang="en-US" sz="2200" dirty="0" err="1"/>
              <a:t>mukaisissa</a:t>
            </a:r>
            <a:r>
              <a:rPr lang="en-US" sz="2200" dirty="0"/>
              <a:t> </a:t>
            </a:r>
            <a:r>
              <a:rPr lang="en-US" sz="2200" dirty="0" err="1"/>
              <a:t>käytännöissä</a:t>
            </a:r>
            <a:r>
              <a:rPr lang="en-US" sz="2200" dirty="0"/>
              <a:t>.</a:t>
            </a:r>
          </a:p>
          <a:p>
            <a:endParaRPr lang="en-IE" dirty="0"/>
          </a:p>
        </p:txBody>
      </p:sp>
      <p:sp>
        <p:nvSpPr>
          <p:cNvPr id="3" name="Text Placeholder 2">
            <a:extLst>
              <a:ext uri="{FF2B5EF4-FFF2-40B4-BE49-F238E27FC236}">
                <a16:creationId xmlns:a16="http://schemas.microsoft.com/office/drawing/2014/main" id="{EDA0B74B-4B0A-47B7-1164-1A12536F007D}"/>
              </a:ext>
            </a:extLst>
          </p:cNvPr>
          <p:cNvSpPr>
            <a:spLocks noGrp="1"/>
          </p:cNvSpPr>
          <p:nvPr>
            <p:ph type="body" sz="quarter" idx="16"/>
          </p:nvPr>
        </p:nvSpPr>
        <p:spPr>
          <a:xfrm>
            <a:off x="193733" y="226448"/>
            <a:ext cx="6605100" cy="740060"/>
          </a:xfrm>
        </p:spPr>
        <p:txBody>
          <a:bodyPr/>
          <a:lstStyle/>
          <a:p>
            <a:r>
              <a:rPr lang="en-IE" dirty="0"/>
              <a:t>Koulutustyökalut ja -menetelmät</a:t>
            </a:r>
          </a:p>
        </p:txBody>
      </p:sp>
      <p:pic>
        <p:nvPicPr>
          <p:cNvPr id="6" name="Picture Placeholder 5" descr="A group of cartoon characters on a podium&#10;&#10;AI-generated content may be incorrect.">
            <a:extLst>
              <a:ext uri="{FF2B5EF4-FFF2-40B4-BE49-F238E27FC236}">
                <a16:creationId xmlns:a16="http://schemas.microsoft.com/office/drawing/2014/main" id="{9298E636-3C11-7414-AD19-EE9F0E219063}"/>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1271200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978497-4446-8BA9-9DE2-CE2AADBD6F64}"/>
              </a:ext>
            </a:extLst>
          </p:cNvPr>
          <p:cNvSpPr>
            <a:spLocks noGrp="1"/>
          </p:cNvSpPr>
          <p:nvPr>
            <p:ph type="body" sz="quarter" idx="18"/>
          </p:nvPr>
        </p:nvSpPr>
        <p:spPr>
          <a:xfrm>
            <a:off x="382681" y="1596726"/>
            <a:ext cx="6573931" cy="3972983"/>
          </a:xfrm>
        </p:spPr>
        <p:txBody>
          <a:bodyPr/>
          <a:lstStyle/>
          <a:p>
            <a:pPr marL="0" indent="0">
              <a:buNone/>
            </a:pPr>
            <a:r>
              <a:rPr lang="en-US" sz="2200" dirty="0"/>
              <a:t>Jatkuva mittaaminen ja pohdinta ovat avainasemassa muutoksen juurruttamisessa. </a:t>
            </a:r>
            <a:r>
              <a:rPr lang="en-US" sz="2200" b="1" dirty="0">
                <a:solidFill>
                  <a:srgbClr val="F1983D"/>
                </a:solidFill>
              </a:rPr>
              <a:t>Palautekierteen </a:t>
            </a:r>
            <a:r>
              <a:rPr lang="en-US" sz="2200" dirty="0"/>
              <a:t>luominen tukee jatkuvaa edistymistä:</a:t>
            </a:r>
          </a:p>
          <a:p>
            <a:pPr>
              <a:buFont typeface="Arial" panose="020B0604020202020204" pitchFamily="34" charset="0"/>
              <a:buChar char="•"/>
            </a:pPr>
            <a:r>
              <a:rPr lang="en-US" sz="2200" b="1" dirty="0">
                <a:solidFill>
                  <a:srgbClr val="2094D2"/>
                </a:solidFill>
              </a:rPr>
              <a:t>Hävikin seurantajärjestelmät</a:t>
            </a:r>
            <a:r>
              <a:rPr lang="en-US" sz="2200" dirty="0"/>
              <a:t>: päivittäiset lokit, visuaaliset säiliöt tai digitaaliset työkalut, joilla seurataan, mitä hukkaan menee ja miksi.</a:t>
            </a:r>
          </a:p>
          <a:p>
            <a:pPr>
              <a:buFont typeface="Arial" panose="020B0604020202020204" pitchFamily="34" charset="0"/>
              <a:buChar char="•"/>
            </a:pPr>
            <a:r>
              <a:rPr lang="en-US" sz="2200" b="1" dirty="0">
                <a:solidFill>
                  <a:srgbClr val="2094D2"/>
                </a:solidFill>
              </a:rPr>
              <a:t>Säännölliset tiimikatselmukset </a:t>
            </a:r>
            <a:r>
              <a:rPr lang="en-US" sz="2200" dirty="0"/>
              <a:t>edistymisestä, joissa henkilöstö voi kertoa, mikä toimii ja mikä ei.</a:t>
            </a:r>
          </a:p>
          <a:p>
            <a:pPr>
              <a:buFont typeface="Arial" panose="020B0604020202020204" pitchFamily="34" charset="0"/>
              <a:buChar char="•"/>
            </a:pPr>
            <a:r>
              <a:rPr lang="en-US" sz="2200" b="1" dirty="0">
                <a:solidFill>
                  <a:srgbClr val="2094D2"/>
                </a:solidFill>
              </a:rPr>
              <a:t>Tietoon perustuva päätöksenteko</a:t>
            </a:r>
            <a:r>
              <a:rPr lang="en-US" sz="2200" dirty="0"/>
              <a:t>, jossa hyödynnetään näyttöä jätteen vähentämisstrategioiden tarkentamiseksi.</a:t>
            </a:r>
          </a:p>
          <a:p>
            <a:pPr>
              <a:buFont typeface="Arial" panose="020B0604020202020204" pitchFamily="34" charset="0"/>
              <a:buChar char="•"/>
            </a:pPr>
            <a:r>
              <a:rPr lang="en-US" sz="2200" b="1" dirty="0">
                <a:solidFill>
                  <a:srgbClr val="2094D2"/>
                </a:solidFill>
              </a:rPr>
              <a:t>Testaa, opi ja paranna </a:t>
            </a:r>
            <a:r>
              <a:rPr lang="en-US" sz="2200" dirty="0"/>
              <a:t>-ajattelutavan luominen, jossa henkilöstöä kannustetaan innovointiin ja iterointiin.</a:t>
            </a:r>
          </a:p>
          <a:p>
            <a:endParaRPr lang="en-IE" dirty="0"/>
          </a:p>
        </p:txBody>
      </p:sp>
      <p:sp>
        <p:nvSpPr>
          <p:cNvPr id="3" name="Text Placeholder 2">
            <a:extLst>
              <a:ext uri="{FF2B5EF4-FFF2-40B4-BE49-F238E27FC236}">
                <a16:creationId xmlns:a16="http://schemas.microsoft.com/office/drawing/2014/main" id="{3A054AD8-3F40-0B37-8C28-06086345C980}"/>
              </a:ext>
            </a:extLst>
          </p:cNvPr>
          <p:cNvSpPr>
            <a:spLocks noGrp="1"/>
          </p:cNvSpPr>
          <p:nvPr>
            <p:ph type="body" sz="quarter" idx="16"/>
          </p:nvPr>
        </p:nvSpPr>
        <p:spPr>
          <a:xfrm>
            <a:off x="346822" y="198768"/>
            <a:ext cx="6430496" cy="992652"/>
          </a:xfrm>
        </p:spPr>
        <p:txBody>
          <a:bodyPr/>
          <a:lstStyle/>
          <a:p>
            <a:r>
              <a:rPr lang="en-IE" dirty="0"/>
              <a:t>Seuranta, palaute ja jatkuva parantaminen</a:t>
            </a:r>
          </a:p>
        </p:txBody>
      </p:sp>
      <p:pic>
        <p:nvPicPr>
          <p:cNvPr id="6" name="Picture Placeholder 5">
            <a:extLst>
              <a:ext uri="{FF2B5EF4-FFF2-40B4-BE49-F238E27FC236}">
                <a16:creationId xmlns:a16="http://schemas.microsoft.com/office/drawing/2014/main" id="{554A2275-37B0-078A-94F4-E5C26997536E}"/>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59459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3A012-E030-4BBF-3FC1-D974E0FFCC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4FFF2D-D9BE-92B6-B3D5-A08E4AEB274F}"/>
              </a:ext>
            </a:extLst>
          </p:cNvPr>
          <p:cNvSpPr>
            <a:spLocks noGrp="1"/>
          </p:cNvSpPr>
          <p:nvPr>
            <p:ph type="body" sz="quarter" idx="35"/>
          </p:nvPr>
        </p:nvSpPr>
        <p:spPr>
          <a:xfrm>
            <a:off x="4912292" y="756668"/>
            <a:ext cx="6562677" cy="339415"/>
          </a:xfrm>
        </p:spPr>
        <p:txBody>
          <a:bodyPr/>
          <a:lstStyle/>
          <a:p>
            <a:r>
              <a:rPr lang="en-US" sz="2000" b="1" kern="100" dirty="0">
                <a:effectLst/>
                <a:ea typeface="Aptos" panose="020B0004020202020204" pitchFamily="34" charset="0"/>
                <a:cs typeface="Times New Roman" panose="02020603050405020304" pitchFamily="18" charset="0"/>
              </a:rPr>
              <a:t>Yhteisöpohjaiset </a:t>
            </a:r>
            <a:r>
              <a:rPr lang="en-US" sz="2000" b="1" kern="100" dirty="0" err="1">
                <a:effectLst/>
                <a:ea typeface="Aptos" panose="020B0004020202020204" pitchFamily="34" charset="0"/>
                <a:cs typeface="Times New Roman" panose="02020603050405020304" pitchFamily="18" charset="0"/>
              </a:rPr>
              <a:t>jätehuolto-ohjelmat</a:t>
            </a:r>
            <a:endParaRPr lang="en-US" sz="2000" b="1" kern="0" dirty="0">
              <a:solidFill>
                <a:srgbClr val="92D050"/>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07A391E9-E584-F282-02C3-95FD091F9237}"/>
              </a:ext>
            </a:extLst>
          </p:cNvPr>
          <p:cNvSpPr>
            <a:spLocks noGrp="1"/>
          </p:cNvSpPr>
          <p:nvPr>
            <p:ph type="body" sz="quarter" idx="36"/>
          </p:nvPr>
        </p:nvSpPr>
        <p:spPr>
          <a:xfrm>
            <a:off x="4912292" y="1105004"/>
            <a:ext cx="7166930" cy="999383"/>
          </a:xfrm>
        </p:spPr>
        <p:txBody>
          <a:bodyPr/>
          <a:lstStyle/>
          <a:p>
            <a:pPr marL="0" indent="0">
              <a:lnSpc>
                <a:spcPct val="100000"/>
              </a:lnSpc>
            </a:pPr>
            <a:r>
              <a:rPr lang="en-US" sz="2000" kern="100" dirty="0">
                <a:effectLst/>
                <a:ea typeface="Aptos" panose="020B0004020202020204" pitchFamily="34" charset="0"/>
                <a:cs typeface="Times New Roman" panose="02020603050405020304" pitchFamily="18" charset="0"/>
              </a:rPr>
              <a:t>Tietoisuuskampanjat, paikalliset keräysjärjestelmät, yhteisön kierrätyskeskukset, kompostointialoitteet.</a:t>
            </a: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44E8086D-452A-BE76-3F2E-3320CC72B405}"/>
              </a:ext>
            </a:extLst>
          </p:cNvPr>
          <p:cNvSpPr>
            <a:spLocks noGrp="1"/>
          </p:cNvSpPr>
          <p:nvPr>
            <p:ph type="body" sz="quarter" idx="42"/>
          </p:nvPr>
        </p:nvSpPr>
        <p:spPr>
          <a:xfrm>
            <a:off x="4925767" y="2019815"/>
            <a:ext cx="6562677" cy="339415"/>
          </a:xfrm>
        </p:spPr>
        <p:txBody>
          <a:bodyPr/>
          <a:lstStyle/>
          <a:p>
            <a:r>
              <a:rPr lang="en-US" sz="2000" b="1" kern="100" dirty="0">
                <a:effectLst/>
                <a:ea typeface="Aptos" panose="020B0004020202020204" pitchFamily="34" charset="0"/>
                <a:cs typeface="Times New Roman" panose="02020603050405020304" pitchFamily="18" charset="0"/>
              </a:rPr>
              <a:t>Yritysten </a:t>
            </a:r>
            <a:r>
              <a:rPr lang="en-US" sz="2000" b="1" kern="100" dirty="0" err="1">
                <a:effectLst/>
                <a:ea typeface="Aptos" panose="020B0004020202020204" pitchFamily="34" charset="0"/>
                <a:cs typeface="Times New Roman" panose="02020603050405020304" pitchFamily="18" charset="0"/>
              </a:rPr>
              <a:t>jätehuolto-ohjelmat</a:t>
            </a:r>
            <a:endParaRPr lang="en-IE" sz="2000" dirty="0"/>
          </a:p>
        </p:txBody>
      </p:sp>
      <p:sp>
        <p:nvSpPr>
          <p:cNvPr id="6" name="Text Placeholder 5">
            <a:extLst>
              <a:ext uri="{FF2B5EF4-FFF2-40B4-BE49-F238E27FC236}">
                <a16:creationId xmlns:a16="http://schemas.microsoft.com/office/drawing/2014/main" id="{3375E2AD-B669-72B3-4814-832A4C89AB4E}"/>
              </a:ext>
            </a:extLst>
          </p:cNvPr>
          <p:cNvSpPr>
            <a:spLocks noGrp="1"/>
          </p:cNvSpPr>
          <p:nvPr>
            <p:ph type="body" sz="quarter" idx="43"/>
          </p:nvPr>
        </p:nvSpPr>
        <p:spPr>
          <a:xfrm>
            <a:off x="4925767" y="2402037"/>
            <a:ext cx="7066347" cy="729122"/>
          </a:xfrm>
        </p:spPr>
        <p:txBody>
          <a:bodyPr/>
          <a:lstStyle/>
          <a:p>
            <a:pPr marL="0" indent="0">
              <a:lnSpc>
                <a:spcPct val="100000"/>
              </a:lnSpc>
            </a:pPr>
            <a:r>
              <a:rPr lang="en-US" sz="2000" kern="100" dirty="0">
                <a:effectLst/>
                <a:ea typeface="Aptos" panose="020B0004020202020204" pitchFamily="34" charset="0"/>
                <a:cs typeface="Times New Roman" panose="02020603050405020304" pitchFamily="18" charset="0"/>
              </a:rPr>
              <a:t>Jätetarkastukset, jätteiden vähentämisstrategiat, kierrätysaloitteet, työntekijöiden koulutus.</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sp>
        <p:nvSpPr>
          <p:cNvPr id="7" name="Text Placeholder 6">
            <a:extLst>
              <a:ext uri="{FF2B5EF4-FFF2-40B4-BE49-F238E27FC236}">
                <a16:creationId xmlns:a16="http://schemas.microsoft.com/office/drawing/2014/main" id="{F1CD5C42-F06A-F47F-6CFF-7D7B80797CA7}"/>
              </a:ext>
            </a:extLst>
          </p:cNvPr>
          <p:cNvSpPr>
            <a:spLocks noGrp="1"/>
          </p:cNvSpPr>
          <p:nvPr>
            <p:ph type="body" sz="quarter" idx="45"/>
          </p:nvPr>
        </p:nvSpPr>
        <p:spPr>
          <a:xfrm>
            <a:off x="4912291" y="3193963"/>
            <a:ext cx="7066347" cy="339415"/>
          </a:xfrm>
        </p:spPr>
        <p:txBody>
          <a:bodyPr/>
          <a:lstStyle/>
          <a:p>
            <a:r>
              <a:rPr lang="en-US" sz="2000" b="1" kern="100" dirty="0">
                <a:effectLst/>
                <a:ea typeface="Aptos" panose="020B0004020202020204" pitchFamily="34" charset="0"/>
                <a:cs typeface="Times New Roman" panose="02020603050405020304" pitchFamily="18" charset="0"/>
              </a:rPr>
              <a:t>Hallituksen johtamat jätehuollon </a:t>
            </a:r>
            <a:r>
              <a:rPr lang="en-US" sz="2000" b="1" kern="100" dirty="0" err="1">
                <a:effectLst/>
                <a:ea typeface="Aptos" panose="020B0004020202020204" pitchFamily="34" charset="0"/>
                <a:cs typeface="Times New Roman" panose="02020603050405020304" pitchFamily="18" charset="0"/>
              </a:rPr>
              <a:t>kehittämisohjelmat</a:t>
            </a:r>
            <a:endParaRPr lang="en-IE" sz="2000" dirty="0"/>
          </a:p>
        </p:txBody>
      </p:sp>
      <p:sp>
        <p:nvSpPr>
          <p:cNvPr id="8" name="Text Placeholder 7">
            <a:extLst>
              <a:ext uri="{FF2B5EF4-FFF2-40B4-BE49-F238E27FC236}">
                <a16:creationId xmlns:a16="http://schemas.microsoft.com/office/drawing/2014/main" id="{537C4040-9312-C1F8-BFB7-C22FF9FC6962}"/>
              </a:ext>
            </a:extLst>
          </p:cNvPr>
          <p:cNvSpPr>
            <a:spLocks noGrp="1"/>
          </p:cNvSpPr>
          <p:nvPr>
            <p:ph type="body" sz="quarter" idx="46"/>
          </p:nvPr>
        </p:nvSpPr>
        <p:spPr>
          <a:xfrm>
            <a:off x="4925767" y="3589092"/>
            <a:ext cx="6739953" cy="999383"/>
          </a:xfrm>
        </p:spPr>
        <p:txBody>
          <a:bodyPr/>
          <a:lstStyle/>
          <a:p>
            <a:r>
              <a:rPr lang="en-US" sz="2000" kern="100" dirty="0">
                <a:effectLst/>
                <a:ea typeface="Aptos" panose="020B0004020202020204" pitchFamily="34" charset="0"/>
                <a:cs typeface="Times New Roman" panose="02020603050405020304" pitchFamily="18" charset="0"/>
              </a:rPr>
              <a:t>Sääntelypuitteet, julkiset jätteiden keräyspalvelut, kaatopaikkojen hallinta, jätteestä energiaa tuottavat hankkeet, laajennettu tuottajavastuu (EPR).</a:t>
            </a:r>
          </a:p>
          <a:p>
            <a:pPr marL="0" indent="0">
              <a:lnSpc>
                <a:spcPct val="100000"/>
              </a:lnSpc>
            </a:pPr>
            <a:endParaRPr lang="fi-FI" sz="16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B6ABA0CB-A6E8-9024-7631-E2EB4611ED0D}"/>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8EADDC11-F2C7-A257-26AB-DA6E0A36CB99}"/>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solidFill>
                  <a:schemeClr val="accent1">
                    <a:lumMod val="75000"/>
                  </a:schemeClr>
                </a:solidFill>
              </a:rPr>
              <a:t>JÄTEHUOLLON KEHITTÄMISOHJELMATYYPIT</a:t>
            </a:r>
          </a:p>
          <a:p>
            <a:endParaRPr lang="en-IE" sz="2400" dirty="0">
              <a:ea typeface="+mn-lt"/>
              <a:cs typeface="+mn-lt"/>
            </a:endParaRPr>
          </a:p>
        </p:txBody>
      </p:sp>
      <p:grpSp>
        <p:nvGrpSpPr>
          <p:cNvPr id="31" name="Group 36">
            <a:extLst>
              <a:ext uri="{FF2B5EF4-FFF2-40B4-BE49-F238E27FC236}">
                <a16:creationId xmlns:a16="http://schemas.microsoft.com/office/drawing/2014/main" id="{24E7D3BC-1B9C-8EC8-B74E-F29416696A93}"/>
              </a:ext>
            </a:extLst>
          </p:cNvPr>
          <p:cNvGrpSpPr/>
          <p:nvPr/>
        </p:nvGrpSpPr>
        <p:grpSpPr>
          <a:xfrm>
            <a:off x="4020879" y="972068"/>
            <a:ext cx="442957" cy="470104"/>
            <a:chOff x="3258209" y="1217582"/>
            <a:chExt cx="4712093" cy="4711281"/>
          </a:xfrm>
          <a:solidFill>
            <a:schemeClr val="bg1"/>
          </a:solidFill>
        </p:grpSpPr>
        <p:sp>
          <p:nvSpPr>
            <p:cNvPr id="32" name="Freeform 31">
              <a:extLst>
                <a:ext uri="{FF2B5EF4-FFF2-40B4-BE49-F238E27FC236}">
                  <a16:creationId xmlns:a16="http://schemas.microsoft.com/office/drawing/2014/main" id="{B1EB3F00-60B8-1FB6-66FC-A5C5335F8981}"/>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474172-7C0E-64FD-9161-60B04D7A077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5B432EF1-2C2C-1485-8CB3-246045AA41F3}"/>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5F0E665E-43AF-EA91-23B6-AEA30EBBA48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B6F996E-9C99-4994-BFF7-F5CE0F3AA34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dirty="0"/>
              </a:p>
            </p:txBody>
          </p:sp>
          <p:sp>
            <p:nvSpPr>
              <p:cNvPr id="37" name="Freeform 19">
                <a:extLst>
                  <a:ext uri="{FF2B5EF4-FFF2-40B4-BE49-F238E27FC236}">
                    <a16:creationId xmlns:a16="http://schemas.microsoft.com/office/drawing/2014/main" id="{381F2BC8-D3F7-4513-9BD1-D5790F2A593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2EF2EBF5-F745-734B-82D7-E61C97DF3F78}"/>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D577832B-CDDB-F4D0-0905-CD7F6DB7FA27}"/>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F2C8174-4378-2EDF-6567-5820D41BF703}"/>
                  </a:ext>
                </a:extLst>
              </p:cNvPr>
              <p:cNvSpPr/>
              <p:nvPr/>
            </p:nvSpPr>
            <p:spPr>
              <a:xfrm>
                <a:off x="4932335" y="4814471"/>
                <a:ext cx="1818789" cy="146599"/>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7C3257F1-E9A4-0466-46EA-63E29BF5941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D41471BB-0EA2-71ED-FEA2-85AF83A32F2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0073FCD2-917D-EBDF-DA5C-6A32F8FB8D36}"/>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1FF0A1A1-9960-D6E4-5DE2-02A16296324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307D53A0-C3A0-0ED8-95C7-E689327A3E5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B646203-E95A-4396-45F2-90D6972B1E35}"/>
                  </a:ext>
                </a:extLst>
              </p:cNvPr>
              <p:cNvSpPr/>
              <p:nvPr/>
            </p:nvSpPr>
            <p:spPr>
              <a:xfrm>
                <a:off x="5762254" y="3157459"/>
                <a:ext cx="451128" cy="449327"/>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2F5E8630-1BEF-F60D-DAC4-7BF808347EF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0C2211B9-DE26-DF23-0B72-A1B6708F763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5C6A7A1F-FBC8-7D0D-FF2E-3C38EE53A165}"/>
              </a:ext>
            </a:extLst>
          </p:cNvPr>
          <p:cNvGrpSpPr/>
          <p:nvPr/>
        </p:nvGrpSpPr>
        <p:grpSpPr>
          <a:xfrm>
            <a:off x="4006780" y="2216991"/>
            <a:ext cx="488322" cy="386627"/>
            <a:chOff x="6615628" y="2116894"/>
            <a:chExt cx="1066935" cy="1001108"/>
          </a:xfrm>
          <a:solidFill>
            <a:schemeClr val="bg1"/>
          </a:solidFill>
        </p:grpSpPr>
        <p:sp>
          <p:nvSpPr>
            <p:cNvPr id="50" name="Freeform 1128">
              <a:extLst>
                <a:ext uri="{FF2B5EF4-FFF2-40B4-BE49-F238E27FC236}">
                  <a16:creationId xmlns:a16="http://schemas.microsoft.com/office/drawing/2014/main" id="{97FDC32B-2293-1344-CF07-9B96CC451A5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9BCD4566-5957-474B-25DC-EDA42A8315CD}"/>
                </a:ext>
              </a:extLst>
            </p:cNvPr>
            <p:cNvGrpSpPr/>
            <p:nvPr/>
          </p:nvGrpSpPr>
          <p:grpSpPr>
            <a:xfrm>
              <a:off x="6615628" y="2116894"/>
              <a:ext cx="1066935" cy="1001108"/>
              <a:chOff x="6615628" y="2116894"/>
              <a:chExt cx="1066935" cy="1001108"/>
            </a:xfrm>
            <a:grpFill/>
          </p:grpSpPr>
          <p:sp>
            <p:nvSpPr>
              <p:cNvPr id="52" name="Freeform 1130">
                <a:extLst>
                  <a:ext uri="{FF2B5EF4-FFF2-40B4-BE49-F238E27FC236}">
                    <a16:creationId xmlns:a16="http://schemas.microsoft.com/office/drawing/2014/main" id="{66DB456D-68BC-8218-8944-6CB2C2EBF0D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dirty="0"/>
              </a:p>
            </p:txBody>
          </p:sp>
          <p:sp>
            <p:nvSpPr>
              <p:cNvPr id="53" name="Freeform 1131">
                <a:extLst>
                  <a:ext uri="{FF2B5EF4-FFF2-40B4-BE49-F238E27FC236}">
                    <a16:creationId xmlns:a16="http://schemas.microsoft.com/office/drawing/2014/main" id="{D96290B5-13C1-8123-71C0-5B7F093A9F9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DDF836B2-7C4C-0B72-0ED4-D6D1189E1FD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5E0604AE-DBF4-82B2-AE70-488C353837A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B81AAE09-47FC-9C90-A54C-835CA4D099F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5124B29C-80CF-9041-B7BB-200DC000D4F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D8546805-47B9-29A7-D6FA-AEC11A2683A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AB50A103-1EB7-41E9-9DCB-8BE79B2DD5D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3666C4C5-C8B5-7BCF-0286-9C78E1BAB62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253D7C46-0092-CC60-0C5D-96C5FB74970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EA62CD0A-7778-389C-7BE4-7D557E79158B}"/>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0A13E87-D418-EFE5-7A83-3195528747EE}"/>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64" name="Group 54">
            <a:extLst>
              <a:ext uri="{FF2B5EF4-FFF2-40B4-BE49-F238E27FC236}">
                <a16:creationId xmlns:a16="http://schemas.microsoft.com/office/drawing/2014/main" id="{CFF7E003-2F8A-999F-D60F-16BE6CF3F079}"/>
              </a:ext>
            </a:extLst>
          </p:cNvPr>
          <p:cNvGrpSpPr/>
          <p:nvPr/>
        </p:nvGrpSpPr>
        <p:grpSpPr>
          <a:xfrm>
            <a:off x="3949096" y="3497924"/>
            <a:ext cx="466250" cy="565978"/>
            <a:chOff x="8360213" y="3458151"/>
            <a:chExt cx="853935" cy="991043"/>
          </a:xfrm>
          <a:solidFill>
            <a:schemeClr val="bg1"/>
          </a:solidFill>
        </p:grpSpPr>
        <p:grpSp>
          <p:nvGrpSpPr>
            <p:cNvPr id="65" name="Graphic 2">
              <a:extLst>
                <a:ext uri="{FF2B5EF4-FFF2-40B4-BE49-F238E27FC236}">
                  <a16:creationId xmlns:a16="http://schemas.microsoft.com/office/drawing/2014/main" id="{9B41A47A-5724-419B-230B-F149C76B86D9}"/>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5D4DD48-62FB-DAB5-E0A4-92BE2681993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4E839393-67BE-D020-23F9-22FA65447F8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2784EA84-BC17-D19D-9ACD-3B8C33CD4657}"/>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5DF688F9-16E5-8704-FE50-1AA9CC8B5EB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E9F90679-3326-B5A9-E178-E1D14D8B55DB}"/>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11A55B4C-A4B2-1A02-BF58-F86A7CEFA7A5}"/>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1015F9E7-4727-E705-BC2D-DEC8DDF565B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4" name="Text Placeholder 7">
            <a:extLst>
              <a:ext uri="{FF2B5EF4-FFF2-40B4-BE49-F238E27FC236}">
                <a16:creationId xmlns:a16="http://schemas.microsoft.com/office/drawing/2014/main" id="{BB43A339-B333-1137-7363-3A29C9EDD5DF}"/>
              </a:ext>
            </a:extLst>
          </p:cNvPr>
          <p:cNvSpPr txBox="1">
            <a:spLocks/>
          </p:cNvSpPr>
          <p:nvPr/>
        </p:nvSpPr>
        <p:spPr>
          <a:xfrm>
            <a:off x="4925767" y="5101290"/>
            <a:ext cx="6739953" cy="41640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dirty="0">
                <a:effectLst/>
                <a:ea typeface="Aptos" panose="020B0004020202020204" pitchFamily="34" charset="0"/>
                <a:cs typeface="Times New Roman" panose="02020603050405020304" pitchFamily="18" charset="0"/>
              </a:rPr>
              <a:t>Työpajat ja koulutukset, tekninen apu, infrastruktuurin kehittäminen</a:t>
            </a:r>
          </a:p>
        </p:txBody>
      </p:sp>
      <p:sp>
        <p:nvSpPr>
          <p:cNvPr id="10" name="Text Placeholder 6">
            <a:extLst>
              <a:ext uri="{FF2B5EF4-FFF2-40B4-BE49-F238E27FC236}">
                <a16:creationId xmlns:a16="http://schemas.microsoft.com/office/drawing/2014/main" id="{03C5E960-F025-30CA-6140-9D97FC5D4AEA}"/>
              </a:ext>
            </a:extLst>
          </p:cNvPr>
          <p:cNvSpPr txBox="1">
            <a:spLocks/>
          </p:cNvSpPr>
          <p:nvPr/>
        </p:nvSpPr>
        <p:spPr>
          <a:xfrm>
            <a:off x="4962583" y="4735628"/>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b="1" kern="100" dirty="0" err="1">
                <a:effectLst/>
                <a:ea typeface="Aptos" panose="020B0004020202020204" pitchFamily="34" charset="0"/>
                <a:cs typeface="Times New Roman" panose="02020603050405020304" pitchFamily="18" charset="0"/>
              </a:rPr>
              <a:t>Nollajäteohjelmat</a:t>
            </a:r>
            <a:endParaRPr lang="en-IE" sz="2000" dirty="0"/>
          </a:p>
        </p:txBody>
      </p:sp>
      <p:sp>
        <p:nvSpPr>
          <p:cNvPr id="11" name="Text Placeholder 7">
            <a:extLst>
              <a:ext uri="{FF2B5EF4-FFF2-40B4-BE49-F238E27FC236}">
                <a16:creationId xmlns:a16="http://schemas.microsoft.com/office/drawing/2014/main" id="{AD1FCB5E-77D7-45EB-AEAC-21F520A2F30A}"/>
              </a:ext>
            </a:extLst>
          </p:cNvPr>
          <p:cNvSpPr txBox="1">
            <a:spLocks/>
          </p:cNvSpPr>
          <p:nvPr/>
        </p:nvSpPr>
        <p:spPr>
          <a:xfrm>
            <a:off x="4912291" y="6030512"/>
            <a:ext cx="6903151" cy="46872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kern="0">
                <a:solidFill>
                  <a:srgbClr val="09465E"/>
                </a:solidFill>
                <a:highlight>
                  <a:srgbClr val="F1983D"/>
                </a:highlight>
                <a:cs typeface="Times New Roman" panose="02020603050405020304" pitchFamily="18" charset="0"/>
              </a:rPr>
              <a:t>HARJOITUS: </a:t>
            </a:r>
            <a:r>
              <a:rPr lang="en-US" sz="2000" kern="0">
                <a:solidFill>
                  <a:srgbClr val="09465E"/>
                </a:solidFill>
                <a:latin typeface="Calibri" panose="020F0502020204030204" pitchFamily="34" charset="0"/>
                <a:cs typeface="Times New Roman" panose="02020603050405020304" pitchFamily="18" charset="0"/>
              </a:rPr>
              <a:t>Etsi esimerkkejä kehitysohjelmista alueeltasi.</a:t>
            </a:r>
            <a:endParaRPr lang="fi-FI" sz="2000" kern="0" dirty="0">
              <a:solidFill>
                <a:srgbClr val="09465E"/>
              </a:solidFill>
              <a:latin typeface="Calibri" panose="020F0502020204030204" pitchFamily="34" charset="0"/>
              <a:cs typeface="Times New Roman" panose="02020603050405020304" pitchFamily="18" charset="0"/>
            </a:endParaRPr>
          </a:p>
        </p:txBody>
      </p:sp>
      <p:grpSp>
        <p:nvGrpSpPr>
          <p:cNvPr id="14" name="Graphic 3">
            <a:extLst>
              <a:ext uri="{FF2B5EF4-FFF2-40B4-BE49-F238E27FC236}">
                <a16:creationId xmlns:a16="http://schemas.microsoft.com/office/drawing/2014/main" id="{559683FB-9A9F-843C-F863-437D377558E5}"/>
              </a:ext>
            </a:extLst>
          </p:cNvPr>
          <p:cNvGrpSpPr/>
          <p:nvPr/>
        </p:nvGrpSpPr>
        <p:grpSpPr>
          <a:xfrm>
            <a:off x="4064198" y="5000547"/>
            <a:ext cx="528800" cy="600209"/>
            <a:chOff x="4643578" y="432838"/>
            <a:chExt cx="1028134" cy="1160188"/>
          </a:xfrm>
          <a:solidFill>
            <a:schemeClr val="bg1"/>
          </a:solidFill>
        </p:grpSpPr>
        <p:sp>
          <p:nvSpPr>
            <p:cNvPr id="15" name="Freeform 1033">
              <a:extLst>
                <a:ext uri="{FF2B5EF4-FFF2-40B4-BE49-F238E27FC236}">
                  <a16:creationId xmlns:a16="http://schemas.microsoft.com/office/drawing/2014/main" id="{D7B818B3-39F1-380F-702B-44EA29C701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0D98A61E-81AB-2091-9B8B-F6B1F4BE1A03}"/>
                </a:ext>
              </a:extLst>
            </p:cNvPr>
            <p:cNvGrpSpPr/>
            <p:nvPr/>
          </p:nvGrpSpPr>
          <p:grpSpPr>
            <a:xfrm>
              <a:off x="4643578" y="432838"/>
              <a:ext cx="1028134" cy="1160188"/>
              <a:chOff x="4643578" y="432838"/>
              <a:chExt cx="1028134" cy="1160188"/>
            </a:xfrm>
            <a:grpFill/>
          </p:grpSpPr>
          <p:sp>
            <p:nvSpPr>
              <p:cNvPr id="17" name="Freeform 1035">
                <a:extLst>
                  <a:ext uri="{FF2B5EF4-FFF2-40B4-BE49-F238E27FC236}">
                    <a16:creationId xmlns:a16="http://schemas.microsoft.com/office/drawing/2014/main" id="{7A1BE547-F40F-0626-E5DF-52DACC0FD0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FAB9BCC7-4B0D-19B6-5E54-722BA9B9D0DE}"/>
                  </a:ext>
                </a:extLst>
              </p:cNvPr>
              <p:cNvGrpSpPr/>
              <p:nvPr/>
            </p:nvGrpSpPr>
            <p:grpSpPr>
              <a:xfrm>
                <a:off x="4643578" y="432838"/>
                <a:ext cx="1028134" cy="1160188"/>
                <a:chOff x="4643578" y="432838"/>
                <a:chExt cx="1028134" cy="1160188"/>
              </a:xfrm>
              <a:grpFill/>
            </p:grpSpPr>
            <p:sp>
              <p:nvSpPr>
                <p:cNvPr id="19" name="Freeform 1037">
                  <a:extLst>
                    <a:ext uri="{FF2B5EF4-FFF2-40B4-BE49-F238E27FC236}">
                      <a16:creationId xmlns:a16="http://schemas.microsoft.com/office/drawing/2014/main" id="{71411B9B-DA97-2A94-0238-32DD435FA47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0" name="Freeform 1038">
                  <a:extLst>
                    <a:ext uri="{FF2B5EF4-FFF2-40B4-BE49-F238E27FC236}">
                      <a16:creationId xmlns:a16="http://schemas.microsoft.com/office/drawing/2014/main" id="{720FBA32-7FC3-6AF9-C70A-9C66B3E4539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dirty="0"/>
                </a:p>
              </p:txBody>
            </p:sp>
          </p:grpSp>
        </p:grpSp>
      </p:grpSp>
    </p:spTree>
    <p:extLst>
      <p:ext uri="{BB962C8B-B14F-4D97-AF65-F5344CB8AC3E}">
        <p14:creationId xmlns:p14="http://schemas.microsoft.com/office/powerpoint/2010/main" val="3882788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D9260-5133-7DC3-3ED0-65E17DD444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65EF56-8A8F-A34B-8A92-D7C0A1860913}"/>
              </a:ext>
            </a:extLst>
          </p:cNvPr>
          <p:cNvSpPr>
            <a:spLocks noGrp="1"/>
          </p:cNvSpPr>
          <p:nvPr>
            <p:ph type="body" sz="quarter" idx="35"/>
          </p:nvPr>
        </p:nvSpPr>
        <p:spPr>
          <a:xfrm>
            <a:off x="4881173" y="2385109"/>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Nykyisten käytäntöjen arviointi</a:t>
            </a:r>
            <a:endParaRPr lang="en-US" sz="2000" b="1" kern="0" dirty="0">
              <a:solidFill>
                <a:srgbClr val="92D050"/>
              </a:solidFill>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E4FC19BD-6B29-4F76-3D5D-740B223893D8}"/>
              </a:ext>
            </a:extLst>
          </p:cNvPr>
          <p:cNvSpPr>
            <a:spLocks noGrp="1"/>
          </p:cNvSpPr>
          <p:nvPr>
            <p:ph type="body" sz="quarter" idx="36"/>
          </p:nvPr>
        </p:nvSpPr>
        <p:spPr>
          <a:xfrm>
            <a:off x="4953983" y="2759212"/>
            <a:ext cx="7166930" cy="671331"/>
          </a:xfrm>
        </p:spPr>
        <p:txBody>
          <a:bodyPr/>
          <a:lstStyle/>
          <a:p>
            <a:pPr marL="0" indent="0">
              <a:lnSpc>
                <a:spcPct val="100000"/>
              </a:lnSpc>
            </a:pPr>
            <a:r>
              <a:rPr lang="en-US" sz="2000" kern="0" dirty="0">
                <a:effectLst/>
                <a:ea typeface="Times New Roman" panose="02020603050405020304" pitchFamily="18" charset="0"/>
                <a:cs typeface="Times New Roman" panose="02020603050405020304" pitchFamily="18" charset="0"/>
              </a:rPr>
              <a:t>Työkalut nykyisten prosessien arviointiin ja parannusalueiden tunnistamiseen.</a:t>
            </a: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76E907CE-BF97-0261-3853-125F0A76CAB0}"/>
              </a:ext>
            </a:extLst>
          </p:cNvPr>
          <p:cNvSpPr>
            <a:spLocks noGrp="1"/>
          </p:cNvSpPr>
          <p:nvPr>
            <p:ph type="body" sz="quarter" idx="42"/>
          </p:nvPr>
        </p:nvSpPr>
        <p:spPr>
          <a:xfrm>
            <a:off x="4937044" y="3559560"/>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Innovatiiviset liiketoimintamallit</a:t>
            </a:r>
            <a:endParaRPr lang="en-IE" dirty="0"/>
          </a:p>
        </p:txBody>
      </p:sp>
      <p:sp>
        <p:nvSpPr>
          <p:cNvPr id="7" name="Text Placeholder 6">
            <a:extLst>
              <a:ext uri="{FF2B5EF4-FFF2-40B4-BE49-F238E27FC236}">
                <a16:creationId xmlns:a16="http://schemas.microsoft.com/office/drawing/2014/main" id="{635EBB36-6D19-3F8B-3513-9AB8D40C172A}"/>
              </a:ext>
            </a:extLst>
          </p:cNvPr>
          <p:cNvSpPr>
            <a:spLocks noGrp="1"/>
          </p:cNvSpPr>
          <p:nvPr>
            <p:ph type="body" sz="quarter" idx="45"/>
          </p:nvPr>
        </p:nvSpPr>
        <p:spPr>
          <a:xfrm>
            <a:off x="4881173" y="4764421"/>
            <a:ext cx="6562677" cy="339415"/>
          </a:xfrm>
        </p:spPr>
        <p:txBody>
          <a:bodyPr/>
          <a:lstStyle/>
          <a:p>
            <a:r>
              <a:rPr lang="en-US" sz="2000" b="1" kern="0" dirty="0">
                <a:effectLst/>
                <a:ea typeface="Times New Roman" panose="02020603050405020304" pitchFamily="18" charset="0"/>
                <a:cs typeface="Times New Roman" panose="02020603050405020304" pitchFamily="18" charset="0"/>
              </a:rPr>
              <a:t>Yhteistyö ja kumppanuudet</a:t>
            </a:r>
            <a:endParaRPr lang="fi-FI" sz="2000" kern="0" dirty="0">
              <a:solidFill>
                <a:srgbClr val="92D050"/>
              </a:solidFill>
              <a:cs typeface="Times New Roman" panose="02020603050405020304" pitchFamily="18" charset="0"/>
            </a:endParaRPr>
          </a:p>
          <a:p>
            <a:endParaRPr lang="en-IE" dirty="0"/>
          </a:p>
        </p:txBody>
      </p:sp>
      <p:sp>
        <p:nvSpPr>
          <p:cNvPr id="8" name="Text Placeholder 7">
            <a:extLst>
              <a:ext uri="{FF2B5EF4-FFF2-40B4-BE49-F238E27FC236}">
                <a16:creationId xmlns:a16="http://schemas.microsoft.com/office/drawing/2014/main" id="{2BF15B12-AE1D-A1A2-E36F-1733C9F5F67A}"/>
              </a:ext>
            </a:extLst>
          </p:cNvPr>
          <p:cNvSpPr>
            <a:spLocks noGrp="1"/>
          </p:cNvSpPr>
          <p:nvPr>
            <p:ph type="body" sz="quarter" idx="46"/>
          </p:nvPr>
        </p:nvSpPr>
        <p:spPr>
          <a:xfrm>
            <a:off x="4951064" y="5101065"/>
            <a:ext cx="6739953" cy="731382"/>
          </a:xfrm>
        </p:spPr>
        <p:txBody>
          <a:bodyPr/>
          <a:lstStyle/>
          <a:p>
            <a:pPr marL="0" indent="0">
              <a:lnSpc>
                <a:spcPct val="100000"/>
              </a:lnSpc>
            </a:pPr>
            <a:r>
              <a:rPr lang="en-US" sz="2000" kern="0" dirty="0">
                <a:effectLst/>
                <a:ea typeface="Times New Roman" panose="02020603050405020304" pitchFamily="18" charset="0"/>
                <a:cs typeface="Times New Roman" panose="02020603050405020304" pitchFamily="18" charset="0"/>
              </a:rPr>
              <a:t>Toimittajien, asiakkaiden ja muiden sidosryhmien kanssa työskentelyn merkitys.</a:t>
            </a:r>
            <a:endParaRPr lang="fi-FI" sz="2000" kern="100" dirty="0">
              <a:effectLst/>
              <a:ea typeface="Aptos" panose="020B0004020202020204" pitchFamily="34" charset="0"/>
              <a:cs typeface="Times New Roman" panose="02020603050405020304" pitchFamily="18" charset="0"/>
            </a:endParaRPr>
          </a:p>
        </p:txBody>
      </p:sp>
      <p:pic>
        <p:nvPicPr>
          <p:cNvPr id="13" name="Picture Placeholder 12" descr="A colorful circle with two cubes with recycle symbols on it with Rose Bowl in the background&#10;&#10;AI-generated content may be incorrect.">
            <a:extLst>
              <a:ext uri="{FF2B5EF4-FFF2-40B4-BE49-F238E27FC236}">
                <a16:creationId xmlns:a16="http://schemas.microsoft.com/office/drawing/2014/main" id="{8CCA7961-FD36-6DD5-B5A3-6BC67E00EF4A}"/>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9" name="Text Placeholder 3">
            <a:extLst>
              <a:ext uri="{FF2B5EF4-FFF2-40B4-BE49-F238E27FC236}">
                <a16:creationId xmlns:a16="http://schemas.microsoft.com/office/drawing/2014/main" id="{5A566019-8CB1-1516-1986-724B331616BC}"/>
              </a:ext>
            </a:extLst>
          </p:cNvPr>
          <p:cNvSpPr txBox="1">
            <a:spLocks/>
          </p:cNvSpPr>
          <p:nvPr/>
        </p:nvSpPr>
        <p:spPr>
          <a:xfrm>
            <a:off x="4794505" y="154542"/>
            <a:ext cx="7485887" cy="4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dirty="0">
                <a:solidFill>
                  <a:schemeClr val="accent1">
                    <a:lumMod val="75000"/>
                  </a:schemeClr>
                </a:solidFill>
              </a:rPr>
              <a:t>JÄTEHUOLLON KEHITTÄMISOHJELMATYYPIT</a:t>
            </a:r>
          </a:p>
          <a:p>
            <a:endParaRPr lang="en-IE" sz="2400" dirty="0">
              <a:ea typeface="+mn-lt"/>
              <a:cs typeface="+mn-lt"/>
            </a:endParaRPr>
          </a:p>
        </p:txBody>
      </p:sp>
      <p:grpSp>
        <p:nvGrpSpPr>
          <p:cNvPr id="31" name="Group 36">
            <a:extLst>
              <a:ext uri="{FF2B5EF4-FFF2-40B4-BE49-F238E27FC236}">
                <a16:creationId xmlns:a16="http://schemas.microsoft.com/office/drawing/2014/main" id="{0FDA30E8-F536-C7B5-7C40-471A1DA38941}"/>
              </a:ext>
            </a:extLst>
          </p:cNvPr>
          <p:cNvGrpSpPr/>
          <p:nvPr/>
        </p:nvGrpSpPr>
        <p:grpSpPr>
          <a:xfrm>
            <a:off x="4098866" y="926375"/>
            <a:ext cx="554299" cy="554203"/>
            <a:chOff x="3258209" y="1217582"/>
            <a:chExt cx="4712093" cy="4711281"/>
          </a:xfrm>
          <a:solidFill>
            <a:schemeClr val="bg1"/>
          </a:solidFill>
        </p:grpSpPr>
        <p:sp>
          <p:nvSpPr>
            <p:cNvPr id="32" name="Freeform 31">
              <a:extLst>
                <a:ext uri="{FF2B5EF4-FFF2-40B4-BE49-F238E27FC236}">
                  <a16:creationId xmlns:a16="http://schemas.microsoft.com/office/drawing/2014/main" id="{9CC623D5-2081-A38B-1542-2084729EB1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2F74BCF-863E-384F-7EC1-A4B7F1A9B06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34" name="Group 39">
              <a:extLst>
                <a:ext uri="{FF2B5EF4-FFF2-40B4-BE49-F238E27FC236}">
                  <a16:creationId xmlns:a16="http://schemas.microsoft.com/office/drawing/2014/main" id="{39F8DCC7-0CE4-1F80-DA87-380C0EB4D104}"/>
                </a:ext>
              </a:extLst>
            </p:cNvPr>
            <p:cNvGrpSpPr/>
            <p:nvPr/>
          </p:nvGrpSpPr>
          <p:grpSpPr>
            <a:xfrm>
              <a:off x="3258209" y="1217582"/>
              <a:ext cx="4712093" cy="4711281"/>
              <a:chOff x="3258209" y="1217582"/>
              <a:chExt cx="4712093" cy="4711281"/>
            </a:xfrm>
            <a:grpFill/>
          </p:grpSpPr>
          <p:sp>
            <p:nvSpPr>
              <p:cNvPr id="35" name="Freeform 16">
                <a:extLst>
                  <a:ext uri="{FF2B5EF4-FFF2-40B4-BE49-F238E27FC236}">
                    <a16:creationId xmlns:a16="http://schemas.microsoft.com/office/drawing/2014/main" id="{76826A3B-61E9-BE16-F0C6-F8F656EC75E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6" name="Freeform 18">
                <a:extLst>
                  <a:ext uri="{FF2B5EF4-FFF2-40B4-BE49-F238E27FC236}">
                    <a16:creationId xmlns:a16="http://schemas.microsoft.com/office/drawing/2014/main" id="{2190CA0F-D429-8D2F-BF7F-FE920DEC19AA}"/>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7" name="Freeform 19">
                <a:extLst>
                  <a:ext uri="{FF2B5EF4-FFF2-40B4-BE49-F238E27FC236}">
                    <a16:creationId xmlns:a16="http://schemas.microsoft.com/office/drawing/2014/main" id="{B8D179D5-17A9-6173-B2A2-9B4699406FF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8" name="Freeform 20">
                <a:extLst>
                  <a:ext uri="{FF2B5EF4-FFF2-40B4-BE49-F238E27FC236}">
                    <a16:creationId xmlns:a16="http://schemas.microsoft.com/office/drawing/2014/main" id="{DE916187-65AB-E9B0-D317-7846A7B09BC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9" name="Freeform 21">
                <a:extLst>
                  <a:ext uri="{FF2B5EF4-FFF2-40B4-BE49-F238E27FC236}">
                    <a16:creationId xmlns:a16="http://schemas.microsoft.com/office/drawing/2014/main" id="{22A046F4-A6EF-49CE-5CCD-7C3A280EE24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2">
                <a:extLst>
                  <a:ext uri="{FF2B5EF4-FFF2-40B4-BE49-F238E27FC236}">
                    <a16:creationId xmlns:a16="http://schemas.microsoft.com/office/drawing/2014/main" id="{99EC1CA6-A28B-FCA3-C69D-49F1B9337A1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1" name="Freeform 23">
                <a:extLst>
                  <a:ext uri="{FF2B5EF4-FFF2-40B4-BE49-F238E27FC236}">
                    <a16:creationId xmlns:a16="http://schemas.microsoft.com/office/drawing/2014/main" id="{9012C9F6-A633-E414-D934-F19E05084F8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2" name="Freeform 24">
                <a:extLst>
                  <a:ext uri="{FF2B5EF4-FFF2-40B4-BE49-F238E27FC236}">
                    <a16:creationId xmlns:a16="http://schemas.microsoft.com/office/drawing/2014/main" id="{167F901D-F36D-764A-268C-DDA700FEB20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3" name="Freeform 25">
                <a:extLst>
                  <a:ext uri="{FF2B5EF4-FFF2-40B4-BE49-F238E27FC236}">
                    <a16:creationId xmlns:a16="http://schemas.microsoft.com/office/drawing/2014/main" id="{627CA58B-4952-D76C-8A8F-A63122F111F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4" name="Freeform 26">
                <a:extLst>
                  <a:ext uri="{FF2B5EF4-FFF2-40B4-BE49-F238E27FC236}">
                    <a16:creationId xmlns:a16="http://schemas.microsoft.com/office/drawing/2014/main" id="{CEE2059B-60E7-7F73-E0CF-E64589C5918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5" name="Freeform 27">
                <a:extLst>
                  <a:ext uri="{FF2B5EF4-FFF2-40B4-BE49-F238E27FC236}">
                    <a16:creationId xmlns:a16="http://schemas.microsoft.com/office/drawing/2014/main" id="{EDA98E05-0096-DBCB-CCAE-925A4E1576A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6" name="Freeform 28">
                <a:extLst>
                  <a:ext uri="{FF2B5EF4-FFF2-40B4-BE49-F238E27FC236}">
                    <a16:creationId xmlns:a16="http://schemas.microsoft.com/office/drawing/2014/main" id="{D27D776F-3CF8-1603-CBA9-CD8A6E849E6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7" name="Freeform 29">
                <a:extLst>
                  <a:ext uri="{FF2B5EF4-FFF2-40B4-BE49-F238E27FC236}">
                    <a16:creationId xmlns:a16="http://schemas.microsoft.com/office/drawing/2014/main" id="{5C71DE30-95B8-23F5-19D4-8E34B32A9DB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8" name="Freeform 30">
                <a:extLst>
                  <a:ext uri="{FF2B5EF4-FFF2-40B4-BE49-F238E27FC236}">
                    <a16:creationId xmlns:a16="http://schemas.microsoft.com/office/drawing/2014/main" id="{C31B0C66-9149-3368-1878-DC2B2C89B41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9" name="Graphic 3">
            <a:extLst>
              <a:ext uri="{FF2B5EF4-FFF2-40B4-BE49-F238E27FC236}">
                <a16:creationId xmlns:a16="http://schemas.microsoft.com/office/drawing/2014/main" id="{1560B2FA-16D4-DA5E-D681-11BEA9153167}"/>
              </a:ext>
            </a:extLst>
          </p:cNvPr>
          <p:cNvGrpSpPr/>
          <p:nvPr/>
        </p:nvGrpSpPr>
        <p:grpSpPr>
          <a:xfrm>
            <a:off x="3883645" y="3594507"/>
            <a:ext cx="686308" cy="643964"/>
            <a:chOff x="6615628" y="2116894"/>
            <a:chExt cx="1066935" cy="1001107"/>
          </a:xfrm>
          <a:solidFill>
            <a:schemeClr val="bg1"/>
          </a:solidFill>
        </p:grpSpPr>
        <p:sp>
          <p:nvSpPr>
            <p:cNvPr id="50" name="Freeform 1128">
              <a:extLst>
                <a:ext uri="{FF2B5EF4-FFF2-40B4-BE49-F238E27FC236}">
                  <a16:creationId xmlns:a16="http://schemas.microsoft.com/office/drawing/2014/main" id="{8511D47A-5CCC-620D-F2A7-E9177EC8FD8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FCE6D069-327D-DDB3-418F-0F5EE97DDA50}"/>
                </a:ext>
              </a:extLst>
            </p:cNvPr>
            <p:cNvGrpSpPr/>
            <p:nvPr/>
          </p:nvGrpSpPr>
          <p:grpSpPr>
            <a:xfrm>
              <a:off x="6615628" y="2116894"/>
              <a:ext cx="1066935" cy="1001107"/>
              <a:chOff x="6615628" y="2116894"/>
              <a:chExt cx="1066935" cy="1001107"/>
            </a:xfrm>
            <a:grpFill/>
          </p:grpSpPr>
          <p:sp>
            <p:nvSpPr>
              <p:cNvPr id="52" name="Freeform 1130">
                <a:extLst>
                  <a:ext uri="{FF2B5EF4-FFF2-40B4-BE49-F238E27FC236}">
                    <a16:creationId xmlns:a16="http://schemas.microsoft.com/office/drawing/2014/main" id="{8438B20C-5D67-3174-1C86-6800D96649B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3" name="Freeform 1131">
                <a:extLst>
                  <a:ext uri="{FF2B5EF4-FFF2-40B4-BE49-F238E27FC236}">
                    <a16:creationId xmlns:a16="http://schemas.microsoft.com/office/drawing/2014/main" id="{1B61C22D-44BD-66A4-FFDF-423E297E0E24}"/>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4" name="Freeform 1132">
                <a:extLst>
                  <a:ext uri="{FF2B5EF4-FFF2-40B4-BE49-F238E27FC236}">
                    <a16:creationId xmlns:a16="http://schemas.microsoft.com/office/drawing/2014/main" id="{9F746D2F-A14C-2FE9-238A-FCA9D728ADE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5" name="Freeform 1133">
                <a:extLst>
                  <a:ext uri="{FF2B5EF4-FFF2-40B4-BE49-F238E27FC236}">
                    <a16:creationId xmlns:a16="http://schemas.microsoft.com/office/drawing/2014/main" id="{7DE9E11F-10A6-64E3-F902-7BA2B155743A}"/>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6" name="Freeform 1134">
                <a:extLst>
                  <a:ext uri="{FF2B5EF4-FFF2-40B4-BE49-F238E27FC236}">
                    <a16:creationId xmlns:a16="http://schemas.microsoft.com/office/drawing/2014/main" id="{C1A81158-D8F2-F5B9-EFA8-9CFB86B9933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7" name="Freeform 1135">
                <a:extLst>
                  <a:ext uri="{FF2B5EF4-FFF2-40B4-BE49-F238E27FC236}">
                    <a16:creationId xmlns:a16="http://schemas.microsoft.com/office/drawing/2014/main" id="{0140E867-41B5-61B6-FA0A-B950B32488E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8" name="Freeform 1136">
                <a:extLst>
                  <a:ext uri="{FF2B5EF4-FFF2-40B4-BE49-F238E27FC236}">
                    <a16:creationId xmlns:a16="http://schemas.microsoft.com/office/drawing/2014/main" id="{BE8AB25F-442E-8B5B-E361-C551DE16D9C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9" name="Freeform 1137">
                <a:extLst>
                  <a:ext uri="{FF2B5EF4-FFF2-40B4-BE49-F238E27FC236}">
                    <a16:creationId xmlns:a16="http://schemas.microsoft.com/office/drawing/2014/main" id="{43CF60D0-C4B2-8DAF-6291-402FFD5C8ECD}"/>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0" name="Freeform 1138">
                <a:extLst>
                  <a:ext uri="{FF2B5EF4-FFF2-40B4-BE49-F238E27FC236}">
                    <a16:creationId xmlns:a16="http://schemas.microsoft.com/office/drawing/2014/main" id="{A08E6A73-032D-3D2C-1FCA-698A5928DE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1" name="Freeform 1139">
                <a:extLst>
                  <a:ext uri="{FF2B5EF4-FFF2-40B4-BE49-F238E27FC236}">
                    <a16:creationId xmlns:a16="http://schemas.microsoft.com/office/drawing/2014/main" id="{9E0D35A4-632F-9DEA-8135-6C46929B1E14}"/>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2" name="Freeform 1140">
                <a:extLst>
                  <a:ext uri="{FF2B5EF4-FFF2-40B4-BE49-F238E27FC236}">
                    <a16:creationId xmlns:a16="http://schemas.microsoft.com/office/drawing/2014/main" id="{23DD01DC-6988-054B-292E-49D218A6D86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3" name="Freeform 1141">
                <a:extLst>
                  <a:ext uri="{FF2B5EF4-FFF2-40B4-BE49-F238E27FC236}">
                    <a16:creationId xmlns:a16="http://schemas.microsoft.com/office/drawing/2014/main" id="{F5F6BE3D-F1B4-5FBE-C897-9B93659BA18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grpSp>
        <p:nvGrpSpPr>
          <p:cNvPr id="64" name="Group 54">
            <a:extLst>
              <a:ext uri="{FF2B5EF4-FFF2-40B4-BE49-F238E27FC236}">
                <a16:creationId xmlns:a16="http://schemas.microsoft.com/office/drawing/2014/main" id="{D2F21C47-5E1A-4603-D2AA-47CCE525CA8D}"/>
              </a:ext>
            </a:extLst>
          </p:cNvPr>
          <p:cNvGrpSpPr/>
          <p:nvPr/>
        </p:nvGrpSpPr>
        <p:grpSpPr>
          <a:xfrm>
            <a:off x="3791644" y="4934129"/>
            <a:ext cx="715103" cy="829920"/>
            <a:chOff x="8360213" y="3458151"/>
            <a:chExt cx="853935" cy="991043"/>
          </a:xfrm>
          <a:solidFill>
            <a:schemeClr val="bg1"/>
          </a:solidFill>
        </p:grpSpPr>
        <p:grpSp>
          <p:nvGrpSpPr>
            <p:cNvPr id="65" name="Graphic 2">
              <a:extLst>
                <a:ext uri="{FF2B5EF4-FFF2-40B4-BE49-F238E27FC236}">
                  <a16:creationId xmlns:a16="http://schemas.microsoft.com/office/drawing/2014/main" id="{D2BA1E53-CE76-2DF5-1436-EDC23E8BCC86}"/>
                </a:ext>
              </a:extLst>
            </p:cNvPr>
            <p:cNvGrpSpPr/>
            <p:nvPr userDrawn="1"/>
          </p:nvGrpSpPr>
          <p:grpSpPr>
            <a:xfrm>
              <a:off x="8599192" y="3595917"/>
              <a:ext cx="375982" cy="204367"/>
              <a:chOff x="2642504" y="3763150"/>
              <a:chExt cx="375982" cy="204367"/>
            </a:xfrm>
            <a:grpFill/>
          </p:grpSpPr>
          <p:sp>
            <p:nvSpPr>
              <p:cNvPr id="71" name="Freeform 102">
                <a:extLst>
                  <a:ext uri="{FF2B5EF4-FFF2-40B4-BE49-F238E27FC236}">
                    <a16:creationId xmlns:a16="http://schemas.microsoft.com/office/drawing/2014/main" id="{E8D46851-FD42-046F-A0AE-9D509189117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2" name="Freeform 103">
                <a:extLst>
                  <a:ext uri="{FF2B5EF4-FFF2-40B4-BE49-F238E27FC236}">
                    <a16:creationId xmlns:a16="http://schemas.microsoft.com/office/drawing/2014/main" id="{76428F47-EF23-93B2-AA8D-191C351B98D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6" name="Graphic 2">
              <a:extLst>
                <a:ext uri="{FF2B5EF4-FFF2-40B4-BE49-F238E27FC236}">
                  <a16:creationId xmlns:a16="http://schemas.microsoft.com/office/drawing/2014/main" id="{82D8A0B4-F929-AEB3-C837-9DE5C71641B5}"/>
                </a:ext>
              </a:extLst>
            </p:cNvPr>
            <p:cNvGrpSpPr/>
            <p:nvPr userDrawn="1"/>
          </p:nvGrpSpPr>
          <p:grpSpPr>
            <a:xfrm>
              <a:off x="8360213" y="3458151"/>
              <a:ext cx="853935" cy="991043"/>
              <a:chOff x="2403525" y="3625384"/>
              <a:chExt cx="853935" cy="991043"/>
            </a:xfrm>
            <a:grpFill/>
          </p:grpSpPr>
          <p:sp>
            <p:nvSpPr>
              <p:cNvPr id="67" name="Freeform 98">
                <a:extLst>
                  <a:ext uri="{FF2B5EF4-FFF2-40B4-BE49-F238E27FC236}">
                    <a16:creationId xmlns:a16="http://schemas.microsoft.com/office/drawing/2014/main" id="{44786AB5-192D-03E6-859F-4CE979C4AC5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8" name="Freeform 99">
                <a:extLst>
                  <a:ext uri="{FF2B5EF4-FFF2-40B4-BE49-F238E27FC236}">
                    <a16:creationId xmlns:a16="http://schemas.microsoft.com/office/drawing/2014/main" id="{13032EDC-7995-8A67-6D91-B0068A9201E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9" name="Freeform 100">
                <a:extLst>
                  <a:ext uri="{FF2B5EF4-FFF2-40B4-BE49-F238E27FC236}">
                    <a16:creationId xmlns:a16="http://schemas.microsoft.com/office/drawing/2014/main" id="{FAB3070E-53CF-3FC5-F780-4C5EA41D33B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0" name="Freeform 101">
                <a:extLst>
                  <a:ext uri="{FF2B5EF4-FFF2-40B4-BE49-F238E27FC236}">
                    <a16:creationId xmlns:a16="http://schemas.microsoft.com/office/drawing/2014/main" id="{795C3F33-BE65-AD2A-3BEF-F6B3874858B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 name="Graphic 3">
            <a:extLst>
              <a:ext uri="{FF2B5EF4-FFF2-40B4-BE49-F238E27FC236}">
                <a16:creationId xmlns:a16="http://schemas.microsoft.com/office/drawing/2014/main" id="{2F1E4E0B-2DBB-A560-7971-3BE598462D8A}"/>
              </a:ext>
            </a:extLst>
          </p:cNvPr>
          <p:cNvGrpSpPr/>
          <p:nvPr/>
        </p:nvGrpSpPr>
        <p:grpSpPr>
          <a:xfrm>
            <a:off x="3937950" y="2265216"/>
            <a:ext cx="632992" cy="714294"/>
            <a:chOff x="4643578" y="432838"/>
            <a:chExt cx="1028134" cy="1160188"/>
          </a:xfrm>
          <a:solidFill>
            <a:schemeClr val="bg1"/>
          </a:solidFill>
        </p:grpSpPr>
        <p:sp>
          <p:nvSpPr>
            <p:cNvPr id="10" name="Freeform 1033">
              <a:extLst>
                <a:ext uri="{FF2B5EF4-FFF2-40B4-BE49-F238E27FC236}">
                  <a16:creationId xmlns:a16="http://schemas.microsoft.com/office/drawing/2014/main" id="{FF079225-67CB-84AA-B191-4C2F419A298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B7D6987A-28D2-BE66-74E8-AAA844DA7347}"/>
                </a:ext>
              </a:extLst>
            </p:cNvPr>
            <p:cNvGrpSpPr/>
            <p:nvPr/>
          </p:nvGrpSpPr>
          <p:grpSpPr>
            <a:xfrm>
              <a:off x="4643578" y="432838"/>
              <a:ext cx="1028134" cy="1160188"/>
              <a:chOff x="4643578" y="432838"/>
              <a:chExt cx="1028134" cy="1160188"/>
            </a:xfrm>
            <a:grpFill/>
          </p:grpSpPr>
          <p:sp>
            <p:nvSpPr>
              <p:cNvPr id="12" name="Freeform 1035">
                <a:extLst>
                  <a:ext uri="{FF2B5EF4-FFF2-40B4-BE49-F238E27FC236}">
                    <a16:creationId xmlns:a16="http://schemas.microsoft.com/office/drawing/2014/main" id="{12BE8385-1D13-9B0C-46C5-B467086C6B1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DB31163D-265F-53CE-9FA2-FB82826E77A2}"/>
                  </a:ext>
                </a:extLst>
              </p:cNvPr>
              <p:cNvGrpSpPr/>
              <p:nvPr/>
            </p:nvGrpSpPr>
            <p:grpSpPr>
              <a:xfrm>
                <a:off x="4643578" y="432838"/>
                <a:ext cx="1028134" cy="1160188"/>
                <a:chOff x="4643578" y="432838"/>
                <a:chExt cx="1028134" cy="1160188"/>
              </a:xfrm>
              <a:grpFill/>
            </p:grpSpPr>
            <p:sp>
              <p:nvSpPr>
                <p:cNvPr id="15" name="Freeform 1037">
                  <a:extLst>
                    <a:ext uri="{FF2B5EF4-FFF2-40B4-BE49-F238E27FC236}">
                      <a16:creationId xmlns:a16="http://schemas.microsoft.com/office/drawing/2014/main" id="{8A28D816-47B1-14EE-BF2F-F80EEF4C6CC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6" name="Freeform 1038">
                  <a:extLst>
                    <a:ext uri="{FF2B5EF4-FFF2-40B4-BE49-F238E27FC236}">
                      <a16:creationId xmlns:a16="http://schemas.microsoft.com/office/drawing/2014/main" id="{3778FB60-D20B-360E-9060-3C8ECD9464E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7" name="Group 36">
            <a:extLst>
              <a:ext uri="{FF2B5EF4-FFF2-40B4-BE49-F238E27FC236}">
                <a16:creationId xmlns:a16="http://schemas.microsoft.com/office/drawing/2014/main" id="{6040C49F-20B3-016F-0454-C72D372588DF}"/>
              </a:ext>
            </a:extLst>
          </p:cNvPr>
          <p:cNvGrpSpPr/>
          <p:nvPr/>
        </p:nvGrpSpPr>
        <p:grpSpPr>
          <a:xfrm>
            <a:off x="4098866" y="883398"/>
            <a:ext cx="364682" cy="386627"/>
            <a:chOff x="3258209" y="1217582"/>
            <a:chExt cx="4712093" cy="4711281"/>
          </a:xfrm>
          <a:solidFill>
            <a:schemeClr val="bg1"/>
          </a:solidFill>
        </p:grpSpPr>
        <p:sp>
          <p:nvSpPr>
            <p:cNvPr id="78" name="Freeform 31">
              <a:extLst>
                <a:ext uri="{FF2B5EF4-FFF2-40B4-BE49-F238E27FC236}">
                  <a16:creationId xmlns:a16="http://schemas.microsoft.com/office/drawing/2014/main" id="{3A2E84C3-EAB0-0486-BCD2-CE8954C3DBCE}"/>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9" name="Freeform 32">
              <a:extLst>
                <a:ext uri="{FF2B5EF4-FFF2-40B4-BE49-F238E27FC236}">
                  <a16:creationId xmlns:a16="http://schemas.microsoft.com/office/drawing/2014/main" id="{1A3C762A-3736-5154-A9E1-51E5AE9AD48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80" name="Group 39">
              <a:extLst>
                <a:ext uri="{FF2B5EF4-FFF2-40B4-BE49-F238E27FC236}">
                  <a16:creationId xmlns:a16="http://schemas.microsoft.com/office/drawing/2014/main" id="{D3821A16-49F4-0DC4-B79B-D2D3FF05D49A}"/>
                </a:ext>
              </a:extLst>
            </p:cNvPr>
            <p:cNvGrpSpPr/>
            <p:nvPr/>
          </p:nvGrpSpPr>
          <p:grpSpPr>
            <a:xfrm>
              <a:off x="3258209" y="1217582"/>
              <a:ext cx="4712093" cy="4711281"/>
              <a:chOff x="3258209" y="1217582"/>
              <a:chExt cx="4712093" cy="4711281"/>
            </a:xfrm>
            <a:grpFill/>
          </p:grpSpPr>
          <p:sp>
            <p:nvSpPr>
              <p:cNvPr id="81" name="Freeform 16">
                <a:extLst>
                  <a:ext uri="{FF2B5EF4-FFF2-40B4-BE49-F238E27FC236}">
                    <a16:creationId xmlns:a16="http://schemas.microsoft.com/office/drawing/2014/main" id="{F7E318A0-C1C7-3C49-6BE5-11BAC7DF380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82" name="Freeform 18">
                <a:extLst>
                  <a:ext uri="{FF2B5EF4-FFF2-40B4-BE49-F238E27FC236}">
                    <a16:creationId xmlns:a16="http://schemas.microsoft.com/office/drawing/2014/main" id="{F055AB4A-DF17-EF7C-9747-345CA926927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83" name="Freeform 19">
                <a:extLst>
                  <a:ext uri="{FF2B5EF4-FFF2-40B4-BE49-F238E27FC236}">
                    <a16:creationId xmlns:a16="http://schemas.microsoft.com/office/drawing/2014/main" id="{67542BF3-B242-52C6-3BCA-3A30AA7D8EA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84" name="Freeform 20">
                <a:extLst>
                  <a:ext uri="{FF2B5EF4-FFF2-40B4-BE49-F238E27FC236}">
                    <a16:creationId xmlns:a16="http://schemas.microsoft.com/office/drawing/2014/main" id="{0E54453E-4DB0-FC96-41A7-9B7E22C9531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5" name="Freeform 21">
                <a:extLst>
                  <a:ext uri="{FF2B5EF4-FFF2-40B4-BE49-F238E27FC236}">
                    <a16:creationId xmlns:a16="http://schemas.microsoft.com/office/drawing/2014/main" id="{B5C3E96A-0540-710D-7E20-CEC42D40D3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6" name="Freeform 22">
                <a:extLst>
                  <a:ext uri="{FF2B5EF4-FFF2-40B4-BE49-F238E27FC236}">
                    <a16:creationId xmlns:a16="http://schemas.microsoft.com/office/drawing/2014/main" id="{74097ABA-9270-5078-00C5-0CB1350A40E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7" name="Freeform 23">
                <a:extLst>
                  <a:ext uri="{FF2B5EF4-FFF2-40B4-BE49-F238E27FC236}">
                    <a16:creationId xmlns:a16="http://schemas.microsoft.com/office/drawing/2014/main" id="{0D5CDE6D-2575-FB1E-E031-E9064117652E}"/>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8" name="Freeform 24">
                <a:extLst>
                  <a:ext uri="{FF2B5EF4-FFF2-40B4-BE49-F238E27FC236}">
                    <a16:creationId xmlns:a16="http://schemas.microsoft.com/office/drawing/2014/main" id="{DE7E41B8-8B20-DAEC-E772-08441367AA3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9" name="Freeform 25">
                <a:extLst>
                  <a:ext uri="{FF2B5EF4-FFF2-40B4-BE49-F238E27FC236}">
                    <a16:creationId xmlns:a16="http://schemas.microsoft.com/office/drawing/2014/main" id="{C93D529F-8E6E-2DFD-8616-8D7C270CACC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90" name="Freeform 26">
                <a:extLst>
                  <a:ext uri="{FF2B5EF4-FFF2-40B4-BE49-F238E27FC236}">
                    <a16:creationId xmlns:a16="http://schemas.microsoft.com/office/drawing/2014/main" id="{667F69F9-8B01-43B3-8A1D-B59CF08904C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91" name="Freeform 27">
                <a:extLst>
                  <a:ext uri="{FF2B5EF4-FFF2-40B4-BE49-F238E27FC236}">
                    <a16:creationId xmlns:a16="http://schemas.microsoft.com/office/drawing/2014/main" id="{2088BAF9-AB6C-A6C4-C125-68FEB9B0387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92" name="Freeform 28">
                <a:extLst>
                  <a:ext uri="{FF2B5EF4-FFF2-40B4-BE49-F238E27FC236}">
                    <a16:creationId xmlns:a16="http://schemas.microsoft.com/office/drawing/2014/main" id="{0D217955-47ED-C982-5C45-488A4DB5C20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93" name="Freeform 29">
                <a:extLst>
                  <a:ext uri="{FF2B5EF4-FFF2-40B4-BE49-F238E27FC236}">
                    <a16:creationId xmlns:a16="http://schemas.microsoft.com/office/drawing/2014/main" id="{994CFFA6-165D-15C0-1B42-9EF20401045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94" name="Freeform 30">
                <a:extLst>
                  <a:ext uri="{FF2B5EF4-FFF2-40B4-BE49-F238E27FC236}">
                    <a16:creationId xmlns:a16="http://schemas.microsoft.com/office/drawing/2014/main" id="{37209357-31F4-C4FF-2EF0-7C12710ACFD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5" name="Text Placeholder 2">
            <a:extLst>
              <a:ext uri="{FF2B5EF4-FFF2-40B4-BE49-F238E27FC236}">
                <a16:creationId xmlns:a16="http://schemas.microsoft.com/office/drawing/2014/main" id="{BD984ACE-DE8D-006E-AD8E-C7B2C750073E}"/>
              </a:ext>
            </a:extLst>
          </p:cNvPr>
          <p:cNvSpPr txBox="1">
            <a:spLocks/>
          </p:cNvSpPr>
          <p:nvPr/>
        </p:nvSpPr>
        <p:spPr>
          <a:xfrm>
            <a:off x="4977968" y="3967673"/>
            <a:ext cx="7166930"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0" dirty="0">
                <a:effectLst/>
                <a:ea typeface="Times New Roman" panose="02020603050405020304" pitchFamily="18" charset="0"/>
                <a:cs typeface="Times New Roman" panose="02020603050405020304" pitchFamily="18" charset="0"/>
              </a:rPr>
              <a:t>Yleiskatsaus tilauspalveluihin, tuote palveluna -palveluun ja jakamistalouteen.</a:t>
            </a:r>
            <a:endParaRPr lang="en-US" sz="2000" kern="100" dirty="0">
              <a:ea typeface="Aptos" panose="020B0004020202020204" pitchFamily="34" charset="0"/>
              <a:cs typeface="Times New Roman" panose="02020603050405020304" pitchFamily="18" charset="0"/>
            </a:endParaRPr>
          </a:p>
          <a:p>
            <a:endParaRPr lang="en-US" sz="2000" kern="100" dirty="0">
              <a:ea typeface="Aptos" panose="020B0004020202020204" pitchFamily="34" charset="0"/>
              <a:cs typeface="Times New Roman" panose="02020603050405020304" pitchFamily="18" charset="0"/>
            </a:endParaRPr>
          </a:p>
        </p:txBody>
      </p:sp>
      <p:sp>
        <p:nvSpPr>
          <p:cNvPr id="96" name="Text Placeholder 6">
            <a:extLst>
              <a:ext uri="{FF2B5EF4-FFF2-40B4-BE49-F238E27FC236}">
                <a16:creationId xmlns:a16="http://schemas.microsoft.com/office/drawing/2014/main" id="{8FED2237-F262-227A-793E-A613128066C7}"/>
              </a:ext>
            </a:extLst>
          </p:cNvPr>
          <p:cNvSpPr txBox="1">
            <a:spLocks/>
          </p:cNvSpPr>
          <p:nvPr/>
        </p:nvSpPr>
        <p:spPr>
          <a:xfrm>
            <a:off x="4881173" y="921850"/>
            <a:ext cx="7066347" cy="33941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60BA47"/>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kern="100" dirty="0">
                <a:ea typeface="Aptos" panose="020B0004020202020204" pitchFamily="34" charset="0"/>
                <a:cs typeface="Times New Roman" panose="02020603050405020304" pitchFamily="18" charset="0"/>
              </a:rPr>
              <a:t>Hallituksen johtamat jätehuollon </a:t>
            </a:r>
            <a:r>
              <a:rPr lang="en-US" sz="2000" kern="100" dirty="0" err="1">
                <a:ea typeface="Aptos" panose="020B0004020202020204" pitchFamily="34" charset="0"/>
                <a:cs typeface="Times New Roman" panose="02020603050405020304" pitchFamily="18" charset="0"/>
              </a:rPr>
              <a:t>kehittämisohjelmat</a:t>
            </a:r>
            <a:endParaRPr lang="en-IE" sz="2000" dirty="0"/>
          </a:p>
        </p:txBody>
      </p:sp>
      <p:sp>
        <p:nvSpPr>
          <p:cNvPr id="98" name="Tekstiruutu 97">
            <a:extLst>
              <a:ext uri="{FF2B5EF4-FFF2-40B4-BE49-F238E27FC236}">
                <a16:creationId xmlns:a16="http://schemas.microsoft.com/office/drawing/2014/main" id="{D05F3AFB-EFD8-CC9C-14A3-B05DB4E829DA}"/>
              </a:ext>
            </a:extLst>
          </p:cNvPr>
          <p:cNvSpPr txBox="1"/>
          <p:nvPr/>
        </p:nvSpPr>
        <p:spPr>
          <a:xfrm>
            <a:off x="4931465" y="1251855"/>
            <a:ext cx="6936136" cy="707886"/>
          </a:xfrm>
          <a:prstGeom prst="rect">
            <a:avLst/>
          </a:prstGeom>
          <a:noFill/>
        </p:spPr>
        <p:txBody>
          <a:bodyPr wrap="square">
            <a:spAutoFit/>
          </a:bodyPr>
          <a:lstStyle/>
          <a:p>
            <a:pPr marL="0" indent="0">
              <a:lnSpc>
                <a:spcPct val="100000"/>
              </a:lnSpc>
            </a:pPr>
            <a:r>
              <a:rPr lang="en-US" sz="2000" kern="0" dirty="0">
                <a:solidFill>
                  <a:srgbClr val="09465E"/>
                </a:solidFill>
                <a:latin typeface="Calibri" panose="020F0502020204030204" pitchFamily="34" charset="0"/>
                <a:cs typeface="Times New Roman" panose="02020603050405020304" pitchFamily="18" charset="0"/>
              </a:rPr>
              <a:t>Tuotesuunnittelu: uudelleenkäyttö, korjaus tai kierrätys, Kiertotalousmallin edistäminen, Kansalaisten ottaminen mukaan jätteiden vähentämistoimiin.  </a:t>
            </a:r>
            <a:endParaRPr lang="fi-FI" sz="2000" kern="0" dirty="0">
              <a:solidFill>
                <a:srgbClr val="09465E"/>
              </a:solidFill>
              <a:latin typeface="Calibri" panose="020F0502020204030204" pitchFamily="34" charset="0"/>
              <a:cs typeface="Times New Roman" panose="02020603050405020304" pitchFamily="18" charset="0"/>
            </a:endParaRPr>
          </a:p>
        </p:txBody>
      </p:sp>
      <p:sp>
        <p:nvSpPr>
          <p:cNvPr id="102" name="Tekstiruutu 101">
            <a:extLst>
              <a:ext uri="{FF2B5EF4-FFF2-40B4-BE49-F238E27FC236}">
                <a16:creationId xmlns:a16="http://schemas.microsoft.com/office/drawing/2014/main" id="{8A656BEC-B2AF-29B7-E64E-473C0AB4CE02}"/>
              </a:ext>
            </a:extLst>
          </p:cNvPr>
          <p:cNvSpPr txBox="1"/>
          <p:nvPr/>
        </p:nvSpPr>
        <p:spPr>
          <a:xfrm>
            <a:off x="4881173" y="6057127"/>
            <a:ext cx="6809844" cy="769441"/>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HARJOITUS: </a:t>
            </a:r>
            <a:r>
              <a:rPr lang="en-US" sz="2000" kern="0" dirty="0">
                <a:solidFill>
                  <a:srgbClr val="09465E"/>
                </a:solidFill>
                <a:latin typeface="Calibri" panose="020F0502020204030204" pitchFamily="34" charset="0"/>
                <a:cs typeface="Times New Roman" panose="02020603050405020304" pitchFamily="18" charset="0"/>
              </a:rPr>
              <a:t>Etsi esimerkkejä </a:t>
            </a:r>
            <a:r>
              <a:rPr lang="en-US" sz="2000" kern="0" dirty="0" err="1">
                <a:solidFill>
                  <a:srgbClr val="09465E"/>
                </a:solidFill>
                <a:latin typeface="Calibri" panose="020F0502020204030204" pitchFamily="34" charset="0"/>
                <a:cs typeface="Times New Roman" panose="02020603050405020304" pitchFamily="18" charset="0"/>
              </a:rPr>
              <a:t>kehitysohjelmista </a:t>
            </a:r>
            <a:r>
              <a:rPr lang="en-US" sz="2000" kern="0" dirty="0">
                <a:solidFill>
                  <a:srgbClr val="09465E"/>
                </a:solidFill>
                <a:latin typeface="Calibri" panose="020F0502020204030204" pitchFamily="34" charset="0"/>
                <a:cs typeface="Times New Roman" panose="02020603050405020304" pitchFamily="18" charset="0"/>
              </a:rPr>
              <a:t>alueeltasi.</a:t>
            </a:r>
            <a:endParaRPr lang="fi-FI" sz="2000" kern="0" dirty="0">
              <a:solidFill>
                <a:srgbClr val="09465E"/>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792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1D529-9ACD-7469-B017-36F26E181632}"/>
            </a:ext>
          </a:extLst>
        </p:cNvPr>
        <p:cNvGrpSpPr/>
        <p:nvPr/>
      </p:nvGrpSpPr>
      <p:grpSpPr>
        <a:xfrm>
          <a:off x="0" y="0"/>
          <a:ext cx="0" cy="0"/>
          <a:chOff x="0" y="0"/>
          <a:chExt cx="0" cy="0"/>
        </a:xfrm>
      </p:grpSpPr>
      <p:pic>
        <p:nvPicPr>
          <p:cNvPr id="1030" name="Picture 6" descr="Tiedosto:A-tieke-logo-seisova-perus.pdf – Wikipedia">
            <a:extLst>
              <a:ext uri="{FF2B5EF4-FFF2-40B4-BE49-F238E27FC236}">
                <a16:creationId xmlns:a16="http://schemas.microsoft.com/office/drawing/2014/main" id="{364DE335-55A3-C6AA-5721-6A065ECC42D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494196" y="4704949"/>
            <a:ext cx="1796871" cy="17968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3E07D33D-B4C4-45C7-B904-3F44D2F6C2C1}"/>
              </a:ext>
            </a:extLst>
          </p:cNvPr>
          <p:cNvSpPr>
            <a:spLocks noGrp="1"/>
          </p:cNvSpPr>
          <p:nvPr>
            <p:ph type="body" sz="quarter" idx="16"/>
          </p:nvPr>
        </p:nvSpPr>
        <p:spPr>
          <a:xfrm>
            <a:off x="490184" y="639054"/>
            <a:ext cx="10907915" cy="803654"/>
          </a:xfrm>
          <a:prstGeom prst="rect">
            <a:avLst/>
          </a:prstGeom>
        </p:spPr>
        <p:txBody>
          <a:bodyPr/>
          <a:lstStyle/>
          <a:p>
            <a:r>
              <a:rPr lang="en-IE" sz="3200" dirty="0" err="1">
                <a:solidFill>
                  <a:schemeClr val="bg1"/>
                </a:solidFill>
                <a:highlight>
                  <a:srgbClr val="F1983D"/>
                </a:highlight>
                <a:ea typeface="+mn-lt"/>
                <a:cs typeface="+mn-lt"/>
              </a:rPr>
              <a:t>Esimerkki</a:t>
            </a:r>
            <a:r>
              <a:rPr lang="en-IE" sz="3200" dirty="0">
                <a:solidFill>
                  <a:schemeClr val="bg1"/>
                </a:solidFill>
                <a:highlight>
                  <a:srgbClr val="F1983D"/>
                </a:highlight>
                <a:ea typeface="+mn-lt"/>
                <a:cs typeface="+mn-lt"/>
              </a:rPr>
              <a:t> </a:t>
            </a:r>
            <a:r>
              <a:rPr lang="en-IE" sz="2800" dirty="0">
                <a:solidFill>
                  <a:srgbClr val="002060"/>
                </a:solidFill>
                <a:ea typeface="+mn-lt"/>
                <a:cs typeface="+mn-lt"/>
                <a:hlinkClick r:id="rId3"/>
              </a:rPr>
              <a:t>- </a:t>
            </a:r>
            <a:r>
              <a:rPr lang="en-US" sz="2800" dirty="0">
                <a:hlinkClick r:id="rId3"/>
              </a:rPr>
              <a:t>Kiertotalouden osaamismerkki</a:t>
            </a:r>
            <a:endParaRPr lang="en-US" sz="2800" b="1" i="0" dirty="0">
              <a:solidFill>
                <a:srgbClr val="0B3A5B"/>
              </a:solidFill>
              <a:effectLst/>
            </a:endParaRPr>
          </a:p>
          <a:p>
            <a:endParaRPr lang="en-US" sz="3200" dirty="0"/>
          </a:p>
        </p:txBody>
      </p:sp>
      <p:sp>
        <p:nvSpPr>
          <p:cNvPr id="3" name="Text Placeholder 2">
            <a:extLst>
              <a:ext uri="{FF2B5EF4-FFF2-40B4-BE49-F238E27FC236}">
                <a16:creationId xmlns:a16="http://schemas.microsoft.com/office/drawing/2014/main" id="{3E9F9328-3395-05D7-7631-C6296FC3F974}"/>
              </a:ext>
            </a:extLst>
          </p:cNvPr>
          <p:cNvSpPr>
            <a:spLocks noGrp="1"/>
          </p:cNvSpPr>
          <p:nvPr>
            <p:ph type="body" sz="quarter" idx="19"/>
          </p:nvPr>
        </p:nvSpPr>
        <p:spPr>
          <a:xfrm>
            <a:off x="573931" y="1314854"/>
            <a:ext cx="10824168" cy="3570591"/>
          </a:xfrm>
          <a:prstGeom prst="rect">
            <a:avLst/>
          </a:prstGeom>
        </p:spPr>
        <p:txBody>
          <a:bodyPr/>
          <a:lstStyle/>
          <a:p>
            <a:pPr marL="0" indent="0">
              <a:lnSpc>
                <a:spcPct val="100000"/>
              </a:lnSpc>
            </a:pPr>
            <a:r>
              <a:rPr lang="en-US" sz="2000" dirty="0" err="1"/>
              <a:t>Osaamismerkki</a:t>
            </a:r>
            <a:r>
              <a:rPr lang="en-US" sz="2000" dirty="0"/>
              <a:t> tarjoaa valmiin kansallisen mallin </a:t>
            </a:r>
            <a:r>
              <a:rPr lang="en-US" sz="2000" b="1" dirty="0"/>
              <a:t>asiantuntijatason </a:t>
            </a:r>
            <a:r>
              <a:rPr lang="en-US" sz="2000" dirty="0"/>
              <a:t>kiertotalousosaamisen </a:t>
            </a:r>
            <a:r>
              <a:rPr lang="en-US" sz="2000" b="1" dirty="0"/>
              <a:t>tunnistamiseen ja </a:t>
            </a:r>
            <a:r>
              <a:rPr lang="en-US" sz="2000" b="1" dirty="0" err="1"/>
              <a:t>tunnustamiseen</a:t>
            </a:r>
            <a:r>
              <a:rPr lang="en-US" sz="2000" dirty="0"/>
              <a:t>.</a:t>
            </a:r>
          </a:p>
          <a:p>
            <a:pPr marL="0" indent="0">
              <a:lnSpc>
                <a:spcPct val="100000"/>
              </a:lnSpc>
            </a:pPr>
            <a:endParaRPr lang="en-US" sz="2000" dirty="0"/>
          </a:p>
          <a:p>
            <a:pPr marL="0" indent="0">
              <a:lnSpc>
                <a:spcPct val="100000"/>
              </a:lnSpc>
            </a:pPr>
            <a:r>
              <a:rPr lang="en-US" sz="2000" dirty="0"/>
              <a:t>Kiertotalouden osaamiskehys on erityisen hyödyllinen työnantajille, jotka kehittävät organisaatiotaan kohti kiertotaloutta ja lisäävät siten oman organisaationsa kiertotalousosaamista. </a:t>
            </a:r>
          </a:p>
          <a:p>
            <a:pPr marL="0" indent="0">
              <a:lnSpc>
                <a:spcPct val="100000"/>
              </a:lnSpc>
            </a:pPr>
            <a:endParaRPr lang="en-US" sz="2000" dirty="0"/>
          </a:p>
          <a:p>
            <a:pPr marL="0" indent="0">
              <a:lnSpc>
                <a:spcPct val="100000"/>
              </a:lnSpc>
            </a:pPr>
            <a:r>
              <a:rPr lang="en-US" sz="2000" dirty="0"/>
              <a:t>Kehys antaa organisaatiolle kattavan kuvan </a:t>
            </a:r>
            <a:r>
              <a:rPr lang="en-US" sz="2000" b="1" dirty="0"/>
              <a:t>kiertotalousosaamisen</a:t>
            </a:r>
            <a:r>
              <a:rPr lang="en-US" sz="2000" dirty="0"/>
              <a:t> nykytilasta </a:t>
            </a:r>
            <a:r>
              <a:rPr lang="en-US" sz="2000" b="1" dirty="0"/>
              <a:t>ja kehittämistarpeista.</a:t>
            </a:r>
          </a:p>
          <a:p>
            <a:pPr marL="0" indent="0">
              <a:lnSpc>
                <a:spcPct val="100000"/>
              </a:lnSpc>
            </a:pPr>
            <a:endParaRPr lang="en-US" sz="2000" dirty="0"/>
          </a:p>
          <a:p>
            <a:pPr marL="0" indent="0">
              <a:lnSpc>
                <a:spcPct val="100000"/>
              </a:lnSpc>
            </a:pPr>
            <a:r>
              <a:rPr lang="en-US" sz="2000" dirty="0"/>
              <a:t>Lisäksi viitekehystä voidaan hyödyntää esimerkiksi ammattikorkeakouluissa, yliopistoissa ja muissa oppilaitoksissa sekä henkilöstön että opiskelijoiden osaamisen tunnistamisessa.</a:t>
            </a:r>
          </a:p>
        </p:txBody>
      </p:sp>
      <p:grpSp>
        <p:nvGrpSpPr>
          <p:cNvPr id="5" name="Graphic 4">
            <a:extLst>
              <a:ext uri="{FF2B5EF4-FFF2-40B4-BE49-F238E27FC236}">
                <a16:creationId xmlns:a16="http://schemas.microsoft.com/office/drawing/2014/main" id="{AB014042-E5DC-7FF5-7EA7-21270F823FC0}"/>
              </a:ext>
            </a:extLst>
          </p:cNvPr>
          <p:cNvGrpSpPr/>
          <p:nvPr/>
        </p:nvGrpSpPr>
        <p:grpSpPr>
          <a:xfrm rot="19582332">
            <a:off x="8549517" y="661252"/>
            <a:ext cx="388032" cy="596029"/>
            <a:chOff x="9129274" y="2719113"/>
            <a:chExt cx="717139" cy="1386497"/>
          </a:xfrm>
          <a:solidFill>
            <a:srgbClr val="09465E"/>
          </a:solidFill>
        </p:grpSpPr>
        <p:grpSp>
          <p:nvGrpSpPr>
            <p:cNvPr id="7" name="Graphic 4">
              <a:extLst>
                <a:ext uri="{FF2B5EF4-FFF2-40B4-BE49-F238E27FC236}">
                  <a16:creationId xmlns:a16="http://schemas.microsoft.com/office/drawing/2014/main" id="{85CE1D37-2817-51E0-1C6F-1D08B30B9A24}"/>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E013443-1E3F-084B-B800-9E483623CB2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CB470BA-A35E-25B9-69B3-E8B33B1399F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818F77F0-40A3-EDD3-A0D9-74384258BF72}"/>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3944E47-EEF7-005B-7790-38CF6B4099A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5CB12F-38AE-BAAE-E24E-752E7DA873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773865C-8CE2-BB87-FD87-75A863DFCFD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619C8316-61DD-163C-6421-5CEF38DC852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52E19EA-92F9-9083-CE79-7743F2AA7C8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991DDCE1-9975-AF98-0B7A-DA4827092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161650E-A328-BA1A-182F-8AC015FC927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0" name="Kuva 19" descr="Kuva, joka sisältää kohteen ympyrä&#10;&#10;Tekoälyn generoima sisältö voi olla virheellistä.">
            <a:extLst>
              <a:ext uri="{FF2B5EF4-FFF2-40B4-BE49-F238E27FC236}">
                <a16:creationId xmlns:a16="http://schemas.microsoft.com/office/drawing/2014/main" id="{ACEFA080-5167-CD7A-0399-6EAFAE9BC20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9256" y="5197869"/>
            <a:ext cx="8102544" cy="1167995"/>
          </a:xfrm>
          <a:prstGeom prst="rect">
            <a:avLst/>
          </a:prstGeom>
        </p:spPr>
      </p:pic>
    </p:spTree>
    <p:extLst>
      <p:ext uri="{BB962C8B-B14F-4D97-AF65-F5344CB8AC3E}">
        <p14:creationId xmlns:p14="http://schemas.microsoft.com/office/powerpoint/2010/main" val="3816097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3EADC8B8-20A9-5039-9B82-D3DA67178C2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265814" y="2259152"/>
            <a:ext cx="10122195" cy="4460625"/>
          </a:xfrm>
          <a:prstGeom prst="rect">
            <a:avLst/>
          </a:prstGeom>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3463962" y="3429001"/>
            <a:ext cx="7874677" cy="612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658948" y="3383450"/>
            <a:ext cx="6454909" cy="646331"/>
          </a:xfrm>
          <a:prstGeom prst="rect">
            <a:avLst/>
          </a:prstGeom>
          <a:noFill/>
        </p:spPr>
        <p:txBody>
          <a:bodyPr wrap="none" rtlCol="0">
            <a:spAutoFit/>
          </a:bodyPr>
          <a:lstStyle/>
          <a:p>
            <a:r>
              <a:rPr lang="en-IE" sz="3600" b="1" spc="324" dirty="0" err="1">
                <a:solidFill>
                  <a:srgbClr val="60BA47"/>
                </a:solidFill>
                <a:latin typeface="Calibri" panose="020F0502020204030204" pitchFamily="34" charset="0"/>
                <a:cs typeface="Calibri" panose="020F0502020204030204" pitchFamily="34" charset="0"/>
              </a:rPr>
              <a:t>Sukupolvien välinen </a:t>
            </a:r>
            <a:r>
              <a:rPr lang="en-IE" sz="3600" b="1" spc="324" dirty="0">
                <a:solidFill>
                  <a:srgbClr val="60BA47"/>
                </a:solidFill>
                <a:latin typeface="Calibri" panose="020F0502020204030204" pitchFamily="34" charset="0"/>
                <a:cs typeface="Calibri" panose="020F0502020204030204" pitchFamily="34" charset="0"/>
              </a:rPr>
              <a:t>oppiminen</a:t>
            </a:r>
          </a:p>
        </p:txBody>
      </p:sp>
      <p:sp>
        <p:nvSpPr>
          <p:cNvPr id="2" name="Rectangle 13">
            <a:extLst>
              <a:ext uri="{FF2B5EF4-FFF2-40B4-BE49-F238E27FC236}">
                <a16:creationId xmlns:a16="http://schemas.microsoft.com/office/drawing/2014/main" id="{A3A9A3FE-A272-17C6-262C-2BA623104096}"/>
              </a:ext>
            </a:extLst>
          </p:cNvPr>
          <p:cNvSpPr/>
          <p:nvPr/>
        </p:nvSpPr>
        <p:spPr>
          <a:xfrm>
            <a:off x="3463963" y="4325236"/>
            <a:ext cx="715468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Käyttäytymisen muutos</a:t>
            </a:r>
            <a:endParaRPr lang="en-US" sz="3600" dirty="0">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43398" y="1094734"/>
            <a:ext cx="6676222" cy="5541629"/>
          </a:xfrm>
          <a:prstGeom prst="rect">
            <a:avLst/>
          </a:prstGeom>
        </p:spPr>
        <p:txBody>
          <a:bodyPr/>
          <a:lstStyle/>
          <a:p>
            <a:pPr marL="0" indent="0">
              <a:lnSpc>
                <a:spcPct val="100000"/>
              </a:lnSpc>
            </a:pPr>
            <a:r>
              <a:rPr lang="en-US" sz="2000" kern="100" dirty="0" err="1">
                <a:ea typeface="Aptos" panose="020B0004020202020204" pitchFamily="34" charset="0"/>
                <a:cs typeface="Times New Roman" panose="02020603050405020304" pitchFamily="18" charset="0"/>
              </a:rPr>
              <a:t>Käyttäytymisen </a:t>
            </a:r>
            <a:r>
              <a:rPr lang="en-US" sz="2000" kern="100" dirty="0">
                <a:ea typeface="Aptos" panose="020B0004020202020204" pitchFamily="34" charset="0"/>
                <a:cs typeface="Times New Roman" panose="02020603050405020304" pitchFamily="18" charset="0"/>
              </a:rPr>
              <a:t>muuttaminen edellyttää </a:t>
            </a:r>
            <a:r>
              <a:rPr lang="en-US" sz="2000" b="1" kern="100" dirty="0">
                <a:ea typeface="Aptos" panose="020B0004020202020204" pitchFamily="34" charset="0"/>
                <a:cs typeface="Times New Roman" panose="02020603050405020304" pitchFamily="18" charset="0"/>
              </a:rPr>
              <a:t>koulutuksen, mukavuuden, kannustimien ja yhteisön osallistumisen </a:t>
            </a:r>
            <a:r>
              <a:rPr lang="en-US" sz="2000" kern="100" dirty="0">
                <a:ea typeface="Aptos" panose="020B0004020202020204" pitchFamily="34" charset="0"/>
                <a:cs typeface="Times New Roman" panose="02020603050405020304" pitchFamily="18" charset="0"/>
              </a:rPr>
              <a:t>yhdistelmää, jotta ihmisten asenteet ja toimet muuttuisivat. </a:t>
            </a:r>
          </a:p>
          <a:p>
            <a:pPr marL="0" indent="0">
              <a:lnSpc>
                <a:spcPct val="100000"/>
              </a:lnSpc>
            </a:pPr>
            <a:endParaRPr lang="en-US" sz="2000" kern="100" dirty="0">
              <a:ea typeface="Aptos" panose="020B0004020202020204" pitchFamily="34" charset="0"/>
              <a:cs typeface="Times New Roman" panose="02020603050405020304" pitchFamily="18" charset="0"/>
            </a:endParaRPr>
          </a:p>
          <a:p>
            <a:pPr marL="0" indent="0">
              <a:lnSpc>
                <a:spcPct val="100000"/>
              </a:lnSpc>
            </a:pPr>
            <a:r>
              <a:rPr lang="en-US" sz="2000" kern="100" dirty="0">
                <a:effectLst/>
                <a:ea typeface="Aptos" panose="020B0004020202020204" pitchFamily="34" charset="0"/>
                <a:cs typeface="Times New Roman" panose="02020603050405020304" pitchFamily="18" charset="0"/>
              </a:rPr>
              <a:t>Käyttäytymismuutoksella tarkoitetaan yksilöiden, yhteisöjen ja organisaatioiden </a:t>
            </a:r>
            <a:r>
              <a:rPr lang="en-US" sz="2000" b="1" kern="100" dirty="0">
                <a:effectLst/>
                <a:ea typeface="Aptos" panose="020B0004020202020204" pitchFamily="34" charset="0"/>
                <a:cs typeface="Times New Roman" panose="02020603050405020304" pitchFamily="18" charset="0"/>
              </a:rPr>
              <a:t>asenteiden, tapojen ja toimien </a:t>
            </a:r>
            <a:r>
              <a:rPr lang="en-US" sz="2000" kern="100" dirty="0">
                <a:effectLst/>
                <a:ea typeface="Aptos" panose="020B0004020202020204" pitchFamily="34" charset="0"/>
                <a:cs typeface="Times New Roman" panose="02020603050405020304" pitchFamily="18" charset="0"/>
              </a:rPr>
              <a:t>muuttamista esimerkiksi </a:t>
            </a:r>
            <a:r>
              <a:rPr lang="en-US" sz="2000" b="1" kern="100" dirty="0">
                <a:effectLst/>
                <a:ea typeface="Aptos" panose="020B0004020202020204" pitchFamily="34" charset="0"/>
                <a:cs typeface="Times New Roman" panose="02020603050405020304" pitchFamily="18" charset="0"/>
              </a:rPr>
              <a:t>jätteiden syntymisen vähentämiseksi, kierrätyksen parantamiseksi ja kestävämpien käytäntöjen omaksumiseksi</a:t>
            </a:r>
            <a:r>
              <a:rPr lang="en-US" sz="2000" kern="100" dirty="0">
                <a:effectLst/>
                <a:ea typeface="Aptos" panose="020B0004020202020204" pitchFamily="34" charset="0"/>
                <a:cs typeface="Times New Roman" panose="02020603050405020304" pitchFamily="18" charset="0"/>
              </a:rPr>
              <a:t>.</a:t>
            </a:r>
          </a:p>
          <a:p>
            <a:pPr marL="0" indent="0">
              <a:lnSpc>
                <a:spcPct val="100000"/>
              </a:lnSpc>
            </a:pPr>
            <a:endParaRPr lang="fi-FI" sz="2000" kern="100" dirty="0">
              <a:effectLst/>
              <a:ea typeface="Aptos" panose="020B0004020202020204" pitchFamily="34" charset="0"/>
              <a:cs typeface="Times New Roman" panose="02020603050405020304" pitchFamily="18" charset="0"/>
            </a:endParaRPr>
          </a:p>
          <a:p>
            <a:pPr marL="0" indent="0">
              <a:lnSpc>
                <a:spcPct val="100000"/>
              </a:lnSpc>
            </a:pPr>
            <a:r>
              <a:rPr lang="en-US" sz="2000" kern="100" dirty="0">
                <a:effectLst/>
                <a:ea typeface="Aptos" panose="020B0004020202020204" pitchFamily="34" charset="0"/>
                <a:cs typeface="Times New Roman" panose="02020603050405020304" pitchFamily="18" charset="0"/>
              </a:rPr>
              <a:t>Jätehuollon oppimismenetelmien tulisi olla </a:t>
            </a:r>
            <a:r>
              <a:rPr lang="en-US" sz="2000" b="1" kern="100" dirty="0">
                <a:effectLst/>
                <a:ea typeface="Aptos" panose="020B0004020202020204" pitchFamily="34" charset="0"/>
                <a:cs typeface="Times New Roman" panose="02020603050405020304" pitchFamily="18" charset="0"/>
              </a:rPr>
              <a:t>monipuolisia ja vuorovaikutteisia</a:t>
            </a:r>
            <a:r>
              <a:rPr lang="en-US" sz="2000" kern="100" dirty="0">
                <a:effectLst/>
                <a:ea typeface="Aptos" panose="020B0004020202020204" pitchFamily="34" charset="0"/>
                <a:cs typeface="Times New Roman" panose="02020603050405020304" pitchFamily="18" charset="0"/>
              </a:rPr>
              <a:t>, jotta voidaan varmistaa tehokas ja kestävä muutos.</a:t>
            </a:r>
            <a:endParaRPr lang="en-US" sz="2000" kern="100" dirty="0">
              <a:ea typeface="Aptos" panose="020B0004020202020204" pitchFamily="34" charset="0"/>
              <a:cs typeface="Times New Roman" panose="02020603050405020304" pitchFamily="18" charset="0"/>
            </a:endParaRPr>
          </a:p>
          <a:p>
            <a:pPr marL="0" indent="0">
              <a:lnSpc>
                <a:spcPct val="100000"/>
              </a:lnSpc>
            </a:pPr>
            <a:endParaRPr lang="en-US" sz="2000" kern="100" dirty="0">
              <a:effectLst/>
              <a:ea typeface="Aptos" panose="020B0004020202020204" pitchFamily="34" charset="0"/>
              <a:cs typeface="Times New Roman" panose="02020603050405020304" pitchFamily="18" charset="0"/>
            </a:endParaRPr>
          </a:p>
          <a:p>
            <a:pPr marL="0" indent="0">
              <a:lnSpc>
                <a:spcPct val="100000"/>
              </a:lnSpc>
            </a:pPr>
            <a:r>
              <a:rPr lang="en-US" sz="2000" kern="100" dirty="0">
                <a:effectLst/>
                <a:ea typeface="Aptos" panose="020B0004020202020204" pitchFamily="34" charset="0"/>
                <a:cs typeface="Times New Roman" panose="02020603050405020304" pitchFamily="18" charset="0"/>
              </a:rPr>
              <a:t>Yhdistämällä perinteistä opetusta, käytännön kokemuksia ja innovatiivisia digitaalisia välineitä voidaan </a:t>
            </a:r>
            <a:r>
              <a:rPr lang="en-US" sz="2000" b="1" kern="100" dirty="0">
                <a:effectLst/>
                <a:ea typeface="Aptos" panose="020B0004020202020204" pitchFamily="34" charset="0"/>
                <a:cs typeface="Times New Roman" panose="02020603050405020304" pitchFamily="18" charset="0"/>
              </a:rPr>
              <a:t>sitouttaa erilaisia yleisöjä </a:t>
            </a:r>
            <a:r>
              <a:rPr lang="en-US" sz="2000" kern="100" dirty="0">
                <a:effectLst/>
                <a:ea typeface="Aptos" panose="020B0004020202020204" pitchFamily="34" charset="0"/>
                <a:cs typeface="Times New Roman" panose="02020603050405020304" pitchFamily="18" charset="0"/>
              </a:rPr>
              <a:t>koululaisista työntekijöihin ja suurelle yleisölle.</a:t>
            </a:r>
            <a:endParaRPr lang="en-US" sz="200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94997"/>
            <a:ext cx="4360127" cy="1424096"/>
          </a:xfrm>
          <a:prstGeom prst="rect">
            <a:avLst/>
          </a:prstGeom>
          <a:solidFill>
            <a:srgbClr val="60BA47"/>
          </a:solidFill>
        </p:spPr>
        <p:txBody>
          <a:bodyPr anchor="ctr"/>
          <a:lstStyle/>
          <a:p>
            <a:pPr marL="411163"/>
            <a:r>
              <a:rPr lang="en-IE" sz="2400" dirty="0" err="1"/>
              <a:t>Sukupolvien välinen </a:t>
            </a:r>
            <a:r>
              <a:rPr lang="en-IE" sz="2400" dirty="0"/>
              <a:t>oppiminen </a:t>
            </a:r>
          </a:p>
          <a:p>
            <a:pPr marL="411163"/>
            <a:r>
              <a:rPr lang="en-US" sz="2400" dirty="0"/>
              <a:t>&amp; Käyttäytymisen muutos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838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2211-66F4-B477-B1B9-BD1E633812C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7713B6-2AF2-6120-FE69-BA4849D5A8DF}"/>
              </a:ext>
            </a:extLst>
          </p:cNvPr>
          <p:cNvSpPr>
            <a:spLocks noGrp="1"/>
          </p:cNvSpPr>
          <p:nvPr>
            <p:ph type="body" sz="quarter" idx="16"/>
          </p:nvPr>
        </p:nvSpPr>
        <p:spPr>
          <a:xfrm>
            <a:off x="8186569" y="4777504"/>
            <a:ext cx="3086167" cy="857159"/>
          </a:xfrm>
          <a:prstGeom prst="rect">
            <a:avLst/>
          </a:prstGeom>
        </p:spPr>
        <p:txBody>
          <a:bodyPr/>
          <a:lstStyle/>
          <a:p>
            <a:r>
              <a:rPr lang="en-US" sz="1800" dirty="0">
                <a:hlinkClick r:id="rId4"/>
              </a:rPr>
              <a:t>SUKUPOLVIEN VÄLINEN OPPIMINEN 2000-LUVULLA: MERKITYS, ROOLI, OMINAISUUDET JA TYYPIT.</a:t>
            </a:r>
            <a:endParaRPr lang="en-IE" sz="1800" b="1" dirty="0"/>
          </a:p>
        </p:txBody>
      </p:sp>
      <p:sp>
        <p:nvSpPr>
          <p:cNvPr id="3" name="Text Placeholder 2">
            <a:extLst>
              <a:ext uri="{FF2B5EF4-FFF2-40B4-BE49-F238E27FC236}">
                <a16:creationId xmlns:a16="http://schemas.microsoft.com/office/drawing/2014/main" id="{87E2C92B-6EA0-1297-14A1-D865E440DA4F}"/>
              </a:ext>
            </a:extLst>
          </p:cNvPr>
          <p:cNvSpPr>
            <a:spLocks noGrp="1"/>
          </p:cNvSpPr>
          <p:nvPr>
            <p:ph type="body" sz="quarter" idx="19"/>
          </p:nvPr>
        </p:nvSpPr>
        <p:spPr>
          <a:xfrm>
            <a:off x="648261" y="1527940"/>
            <a:ext cx="6993761" cy="4920937"/>
          </a:xfrm>
          <a:prstGeom prst="rect">
            <a:avLst/>
          </a:prstGeom>
        </p:spPr>
        <p:txBody>
          <a:bodyPr/>
          <a:lstStyle/>
          <a:p>
            <a:pPr marL="0" indent="0">
              <a:lnSpc>
                <a:spcPct val="100000"/>
              </a:lnSpc>
            </a:pPr>
            <a:r>
              <a:rPr lang="en-US" sz="2000" dirty="0">
                <a:solidFill>
                  <a:srgbClr val="0B3A5B"/>
                </a:solidFill>
              </a:rPr>
              <a:t>Sukupolvien välinen oppiminen (Intergenerational Learning, IL) määritellään </a:t>
            </a:r>
            <a:r>
              <a:rPr lang="en-US" sz="2000" b="0" i="0" dirty="0">
                <a:solidFill>
                  <a:srgbClr val="1F1F1F"/>
                </a:solidFill>
                <a:effectLst/>
                <a:hlinkClick r:id="rId5"/>
              </a:rPr>
              <a:t>Euroopan sukupolvien välisen oppimisen kartassa (European Map of Intergenerational Learning, EMIL</a:t>
            </a:r>
            <a:r>
              <a:rPr lang="en-US" sz="2000" dirty="0">
                <a:solidFill>
                  <a:srgbClr val="0B3A5B"/>
                </a:solidFill>
              </a:rPr>
              <a:t>) seuraavasti</a:t>
            </a:r>
            <a:r>
              <a:rPr lang="en-US" sz="2000" b="0" i="0" dirty="0">
                <a:solidFill>
                  <a:srgbClr val="1F1F1F"/>
                </a:solidFill>
                <a:effectLst/>
              </a:rPr>
              <a:t>: </a:t>
            </a:r>
          </a:p>
          <a:p>
            <a:pPr marL="0" indent="0">
              <a:lnSpc>
                <a:spcPct val="100000"/>
              </a:lnSpc>
            </a:pPr>
            <a:endParaRPr lang="en-US" sz="2000" dirty="0">
              <a:solidFill>
                <a:srgbClr val="1F1F1F"/>
              </a:solidFill>
            </a:endParaRPr>
          </a:p>
          <a:p>
            <a:pPr marL="0" indent="0">
              <a:lnSpc>
                <a:spcPct val="100000"/>
              </a:lnSpc>
            </a:pPr>
            <a:r>
              <a:rPr lang="en-US" sz="2000" b="1" i="1" dirty="0">
                <a:solidFill>
                  <a:srgbClr val="0B3A5B"/>
                </a:solidFill>
                <a:effectLst/>
              </a:rPr>
              <a:t>"Se, että kaikenikäiset ihmiset voivat oppia yhdessä ja toisiltaan. IL on tärkeä osa elinikäistä oppimista, jossa sukupolvet työskentelevät yhdessä hankkiakseen taitoja, arvoja ja tietoja."</a:t>
            </a:r>
          </a:p>
          <a:p>
            <a:pPr marL="0" indent="0">
              <a:lnSpc>
                <a:spcPct val="100000"/>
              </a:lnSpc>
            </a:pPr>
            <a:endParaRPr lang="en-US" sz="2000" i="1" kern="100" dirty="0">
              <a:solidFill>
                <a:srgbClr val="1F1F1F"/>
              </a:solidFill>
              <a:ea typeface="Aptos" panose="020B0004020202020204" pitchFamily="34" charset="0"/>
              <a:cs typeface="Times New Roman" panose="02020603050405020304" pitchFamily="18" charset="0"/>
            </a:endParaRPr>
          </a:p>
          <a:p>
            <a:pPr marL="0" indent="0">
              <a:lnSpc>
                <a:spcPct val="100000"/>
              </a:lnSpc>
            </a:pPr>
            <a:r>
              <a:rPr lang="en-US" sz="2000" dirty="0">
                <a:solidFill>
                  <a:srgbClr val="0B3A5B"/>
                </a:solidFill>
              </a:rPr>
              <a:t>Esimerkiksi kun vanhemmat, isovanhemmat ja lapset lähtevät yhdessä piknikille metsään ja opettavat samalla tarkkailemaan luontoa, keräämään syötävää ruokaa ympäristöstä, valmistamaan ruokaa </a:t>
            </a:r>
            <a:r>
              <a:rPr lang="en-US" sz="2000" dirty="0" err="1">
                <a:solidFill>
                  <a:srgbClr val="0B3A5B"/>
                </a:solidFill>
              </a:rPr>
              <a:t>nuotiopaikalla</a:t>
            </a:r>
            <a:r>
              <a:rPr lang="en-US" sz="2000" dirty="0">
                <a:solidFill>
                  <a:srgbClr val="0B3A5B"/>
                </a:solidFill>
              </a:rPr>
              <a:t> </a:t>
            </a:r>
            <a:r>
              <a:rPr lang="en-US" sz="2000" dirty="0" err="1">
                <a:solidFill>
                  <a:srgbClr val="0B3A5B"/>
                </a:solidFill>
              </a:rPr>
              <a:t>keskustellen</a:t>
            </a:r>
            <a:r>
              <a:rPr lang="en-US" sz="2000" dirty="0">
                <a:solidFill>
                  <a:srgbClr val="0B3A5B"/>
                </a:solidFill>
              </a:rPr>
              <a:t> perinteisistä elintarvikkeista ja siitä, miten ruokahävikin syntymistä voidaan välttää. Näin lapset kohtaavat uusia käsitteitä vuorovaikutuksessa toisten kanssa ja tallentavat nämä kokemukset ja ajatukset mieleensä.</a:t>
            </a:r>
          </a:p>
          <a:p>
            <a:pPr marL="0" indent="0">
              <a:lnSpc>
                <a:spcPct val="100000"/>
              </a:lnSpc>
            </a:pPr>
            <a:endParaRPr lang="en-US" sz="2000" kern="100" dirty="0">
              <a:solidFill>
                <a:srgbClr val="474747"/>
              </a:solidFill>
              <a:ea typeface="Aptos" panose="020B0004020202020204" pitchFamily="34" charset="0"/>
              <a:cs typeface="Times New Roman" panose="02020603050405020304" pitchFamily="18" charset="0"/>
            </a:endParaRPr>
          </a:p>
          <a:p>
            <a:pPr marL="0" indent="0">
              <a:lnSpc>
                <a:spcPct val="100000"/>
              </a:lnSpc>
            </a:pPr>
            <a:endParaRPr lang="fi-FI" sz="2000" i="1" kern="100" dirty="0">
              <a:effectLst/>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6532B90-7D3F-B2AA-C166-5DFCCFD5E7C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25867"/>
          <a:stretch/>
        </p:blipFill>
        <p:spPr>
          <a:xfrm>
            <a:off x="5400877" y="1046116"/>
            <a:ext cx="6791123" cy="4068027"/>
          </a:xfrm>
          <a:prstGeom prst="rect">
            <a:avLst/>
          </a:prstGeom>
        </p:spPr>
      </p:pic>
      <p:pic>
        <p:nvPicPr>
          <p:cNvPr id="6" name="Online Media 5" title="INTERGENERATIONAL LEARNING IN THE 21ST CENTURY: IMPORTANCE, ROLE, FEATURES, AND TYPES">
            <a:hlinkClick r:id="" action="ppaction://media"/>
            <a:extLst>
              <a:ext uri="{FF2B5EF4-FFF2-40B4-BE49-F238E27FC236}">
                <a16:creationId xmlns:a16="http://schemas.microsoft.com/office/drawing/2014/main" id="{6396BE15-DA12-D6A0-5D57-B59EC66A83E5}"/>
              </a:ext>
            </a:extLst>
          </p:cNvPr>
          <p:cNvPicPr>
            <a:picLocks noRot="1" noChangeAspect="1"/>
          </p:cNvPicPr>
          <p:nvPr>
            <a:videoFile r:link="rId1"/>
          </p:nvPr>
        </p:nvPicPr>
        <p:blipFill>
          <a:blip r:embed="rId7"/>
          <a:stretch>
            <a:fillRect/>
          </a:stretch>
        </p:blipFill>
        <p:spPr>
          <a:xfrm>
            <a:off x="7943850" y="1143732"/>
            <a:ext cx="4248150" cy="3041650"/>
          </a:xfrm>
          <a:prstGeom prst="rect">
            <a:avLst/>
          </a:prstGeom>
        </p:spPr>
      </p:pic>
      <p:sp>
        <p:nvSpPr>
          <p:cNvPr id="9" name="TextBox 8">
            <a:extLst>
              <a:ext uri="{FF2B5EF4-FFF2-40B4-BE49-F238E27FC236}">
                <a16:creationId xmlns:a16="http://schemas.microsoft.com/office/drawing/2014/main" id="{ABF18EE3-271C-E369-8E0C-2033EF7D3D48}"/>
              </a:ext>
            </a:extLst>
          </p:cNvPr>
          <p:cNvSpPr txBox="1"/>
          <p:nvPr/>
        </p:nvSpPr>
        <p:spPr>
          <a:xfrm>
            <a:off x="724103" y="497401"/>
            <a:ext cx="7462466" cy="646331"/>
          </a:xfrm>
          <a:prstGeom prst="rect">
            <a:avLst/>
          </a:prstGeom>
          <a:noFill/>
        </p:spPr>
        <p:txBody>
          <a:bodyPr wrap="square" rtlCol="0">
            <a:spAutoFit/>
          </a:bodyPr>
          <a:lstStyle/>
          <a:p>
            <a:r>
              <a:rPr lang="en-IE" sz="3600" b="1" dirty="0">
                <a:solidFill>
                  <a:srgbClr val="09465E"/>
                </a:solidFill>
              </a:rPr>
              <a:t>Sukupolvien välinen oppiminen</a:t>
            </a:r>
          </a:p>
        </p:txBody>
      </p:sp>
      <p:grpSp>
        <p:nvGrpSpPr>
          <p:cNvPr id="10" name="Graphic 4">
            <a:extLst>
              <a:ext uri="{FF2B5EF4-FFF2-40B4-BE49-F238E27FC236}">
                <a16:creationId xmlns:a16="http://schemas.microsoft.com/office/drawing/2014/main" id="{27D7C2D0-3B09-9993-5B43-36DDB9EE6951}"/>
              </a:ext>
            </a:extLst>
          </p:cNvPr>
          <p:cNvGrpSpPr/>
          <p:nvPr/>
        </p:nvGrpSpPr>
        <p:grpSpPr>
          <a:xfrm rot="19582332">
            <a:off x="10315374" y="2901548"/>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1D0E65E4-2A40-9E06-2B29-2A8E229163D2}"/>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02431BF0-4517-2E0F-8183-648F559305C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54D81ACF-B51F-2259-AB08-B19651AF83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E349847E-6E47-D1FE-3ED2-B5C014132904}"/>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6FD98115-BF77-AD33-D7A5-E34D6903526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EB55B02A-6F9F-7FF0-3137-C963DB3ACEC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FA23CE8F-0961-3887-C90C-6C344BD8CFB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3045736A-92B3-8323-F89C-5E3CDEC6C78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FDDBC7FC-1F42-B0D8-6BAA-7CF499E1952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F5D4BB28-E1D8-F35B-8E03-D9C658C43A4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CA1ADF73-D9F2-CC77-2885-C3156880BA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1" name="Graphic 4">
            <a:extLst>
              <a:ext uri="{FF2B5EF4-FFF2-40B4-BE49-F238E27FC236}">
                <a16:creationId xmlns:a16="http://schemas.microsoft.com/office/drawing/2014/main" id="{FDCE87A7-531D-F2D3-1A6B-B310E2FAA58F}"/>
              </a:ext>
            </a:extLst>
          </p:cNvPr>
          <p:cNvGrpSpPr/>
          <p:nvPr/>
        </p:nvGrpSpPr>
        <p:grpSpPr>
          <a:xfrm rot="19582332">
            <a:off x="7452263" y="1738919"/>
            <a:ext cx="403667" cy="780438"/>
            <a:chOff x="9129274" y="2719113"/>
            <a:chExt cx="717139" cy="1386497"/>
          </a:xfrm>
          <a:solidFill>
            <a:srgbClr val="09465E"/>
          </a:solidFill>
        </p:grpSpPr>
        <p:grpSp>
          <p:nvGrpSpPr>
            <p:cNvPr id="32" name="Graphic 4">
              <a:extLst>
                <a:ext uri="{FF2B5EF4-FFF2-40B4-BE49-F238E27FC236}">
                  <a16:creationId xmlns:a16="http://schemas.microsoft.com/office/drawing/2014/main" id="{7A491C26-C4C7-6708-07DA-530B447BD927}"/>
                </a:ext>
              </a:extLst>
            </p:cNvPr>
            <p:cNvGrpSpPr/>
            <p:nvPr/>
          </p:nvGrpSpPr>
          <p:grpSpPr>
            <a:xfrm>
              <a:off x="9159507" y="2719113"/>
              <a:ext cx="446280" cy="440141"/>
              <a:chOff x="9159507" y="2719113"/>
              <a:chExt cx="446280" cy="440141"/>
            </a:xfrm>
            <a:grpFill/>
          </p:grpSpPr>
          <p:sp>
            <p:nvSpPr>
              <p:cNvPr id="41" name="Freeform 57">
                <a:extLst>
                  <a:ext uri="{FF2B5EF4-FFF2-40B4-BE49-F238E27FC236}">
                    <a16:creationId xmlns:a16="http://schemas.microsoft.com/office/drawing/2014/main" id="{7913C296-7AD7-E941-32BB-5C0AB984F71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2" name="Freeform 58">
                <a:extLst>
                  <a:ext uri="{FF2B5EF4-FFF2-40B4-BE49-F238E27FC236}">
                    <a16:creationId xmlns:a16="http://schemas.microsoft.com/office/drawing/2014/main" id="{A6D6AC45-3EE6-93C1-C460-03348770F83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3" name="Graphic 4">
              <a:extLst>
                <a:ext uri="{FF2B5EF4-FFF2-40B4-BE49-F238E27FC236}">
                  <a16:creationId xmlns:a16="http://schemas.microsoft.com/office/drawing/2014/main" id="{EB8ED930-8AF9-7D50-857F-E420D2DFFE81}"/>
                </a:ext>
              </a:extLst>
            </p:cNvPr>
            <p:cNvGrpSpPr/>
            <p:nvPr/>
          </p:nvGrpSpPr>
          <p:grpSpPr>
            <a:xfrm>
              <a:off x="9129274" y="2893887"/>
              <a:ext cx="717139" cy="1211724"/>
              <a:chOff x="9129274" y="2893887"/>
              <a:chExt cx="717139" cy="1211724"/>
            </a:xfrm>
            <a:grpFill/>
          </p:grpSpPr>
          <p:sp>
            <p:nvSpPr>
              <p:cNvPr id="34" name="Freeform 50">
                <a:extLst>
                  <a:ext uri="{FF2B5EF4-FFF2-40B4-BE49-F238E27FC236}">
                    <a16:creationId xmlns:a16="http://schemas.microsoft.com/office/drawing/2014/main" id="{C3146A23-FCF8-74AD-5A32-F11FFE9F66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5" name="Freeform 51">
                <a:extLst>
                  <a:ext uri="{FF2B5EF4-FFF2-40B4-BE49-F238E27FC236}">
                    <a16:creationId xmlns:a16="http://schemas.microsoft.com/office/drawing/2014/main" id="{BA2BA6C0-1441-7C95-4E1E-FCEBD9A77F9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6" name="Freeform 52">
                <a:extLst>
                  <a:ext uri="{FF2B5EF4-FFF2-40B4-BE49-F238E27FC236}">
                    <a16:creationId xmlns:a16="http://schemas.microsoft.com/office/drawing/2014/main" id="{A9EFE211-4D15-40AE-448C-9DD3CE1F86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7" name="Freeform 53">
                <a:extLst>
                  <a:ext uri="{FF2B5EF4-FFF2-40B4-BE49-F238E27FC236}">
                    <a16:creationId xmlns:a16="http://schemas.microsoft.com/office/drawing/2014/main" id="{602FBD97-7DF5-1F13-3830-411F234A1E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8" name="Freeform 54">
                <a:extLst>
                  <a:ext uri="{FF2B5EF4-FFF2-40B4-BE49-F238E27FC236}">
                    <a16:creationId xmlns:a16="http://schemas.microsoft.com/office/drawing/2014/main" id="{167D4611-F5DF-A40E-28DE-0D09F68331F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9" name="Freeform 55">
                <a:extLst>
                  <a:ext uri="{FF2B5EF4-FFF2-40B4-BE49-F238E27FC236}">
                    <a16:creationId xmlns:a16="http://schemas.microsoft.com/office/drawing/2014/main" id="{B55F5331-81A6-1C99-979E-D15A4E8838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0" name="Freeform 56">
                <a:extLst>
                  <a:ext uri="{FF2B5EF4-FFF2-40B4-BE49-F238E27FC236}">
                    <a16:creationId xmlns:a16="http://schemas.microsoft.com/office/drawing/2014/main" id="{15DA6FF5-AE9E-E4CA-D839-98BD26F8CC4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875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FEADF-AA28-0071-BE90-8050E68DC2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2516BC-A435-E16C-5A1D-08AB49311CE3}"/>
              </a:ext>
            </a:extLst>
          </p:cNvPr>
          <p:cNvSpPr>
            <a:spLocks noGrp="1"/>
          </p:cNvSpPr>
          <p:nvPr>
            <p:ph type="body" sz="quarter" idx="18"/>
          </p:nvPr>
        </p:nvSpPr>
        <p:spPr>
          <a:xfrm>
            <a:off x="4627603" y="826895"/>
            <a:ext cx="6532484" cy="5166427"/>
          </a:xfrm>
          <a:prstGeom prst="rect">
            <a:avLst/>
          </a:prstGeom>
        </p:spPr>
        <p:txBody>
          <a:bodyPr/>
          <a:lstStyle/>
          <a:p>
            <a:pPr marL="0" indent="0">
              <a:lnSpc>
                <a:spcPct val="100000"/>
              </a:lnSpc>
            </a:pPr>
            <a:endParaRPr lang="en-US" kern="100" dirty="0">
              <a:cs typeface="Times New Roman" panose="02020603050405020304" pitchFamily="18" charset="0"/>
            </a:endParaRPr>
          </a:p>
          <a:p>
            <a:pPr marL="0" indent="0">
              <a:lnSpc>
                <a:spcPct val="100000"/>
              </a:lnSpc>
            </a:pPr>
            <a:r>
              <a:rPr lang="en-US" sz="2000" kern="100" dirty="0">
                <a:cs typeface="Times New Roman" panose="02020603050405020304" pitchFamily="18" charset="0"/>
              </a:rPr>
              <a:t>Waste2Worth-koulutusmateriaali kannustaa ajattelutapaan, jossa arvostetaan </a:t>
            </a:r>
            <a:r>
              <a:rPr lang="en-US" sz="2000" b="1" kern="100" dirty="0">
                <a:cs typeface="Times New Roman" panose="02020603050405020304" pitchFamily="18" charset="0"/>
              </a:rPr>
              <a:t>pitkän aikavälin ratkaisuja</a:t>
            </a:r>
            <a:r>
              <a:rPr lang="en-US" sz="2000" kern="100" dirty="0">
                <a:cs typeface="Times New Roman" panose="02020603050405020304" pitchFamily="18" charset="0"/>
              </a:rPr>
              <a:t>, ja </a:t>
            </a:r>
            <a:r>
              <a:rPr lang="en-US" sz="2000" b="1" kern="100" dirty="0">
                <a:cs typeface="Times New Roman" panose="02020603050405020304" pitchFamily="18" charset="0"/>
              </a:rPr>
              <a:t>valmistaa oppijat toimimaan johtajina </a:t>
            </a:r>
            <a:r>
              <a:rPr lang="en-US" sz="2000" kern="100" dirty="0">
                <a:cs typeface="Times New Roman" panose="02020603050405020304" pitchFamily="18" charset="0"/>
              </a:rPr>
              <a:t>ja aktiivisina osallistujina </a:t>
            </a:r>
            <a:r>
              <a:rPr lang="en-US" sz="2000" b="1" kern="100" dirty="0">
                <a:cs typeface="Times New Roman" panose="02020603050405020304" pitchFamily="18" charset="0"/>
              </a:rPr>
              <a:t>kestävän tulevaisuuden rakentamisessa kaikille</a:t>
            </a:r>
            <a:r>
              <a:rPr lang="en-US" sz="2000" kern="100" dirty="0">
                <a:cs typeface="Times New Roman" panose="02020603050405020304" pitchFamily="18" charset="0"/>
              </a:rPr>
              <a:t>.</a:t>
            </a:r>
          </a:p>
          <a:p>
            <a:pPr marL="0" indent="0">
              <a:lnSpc>
                <a:spcPct val="100000"/>
              </a:lnSpc>
            </a:pPr>
            <a:endParaRPr lang="en-US" sz="2000" kern="100" dirty="0">
              <a:cs typeface="Times New Roman" panose="02020603050405020304" pitchFamily="18" charset="0"/>
            </a:endParaRPr>
          </a:p>
          <a:p>
            <a:pPr marL="0" indent="0">
              <a:lnSpc>
                <a:spcPct val="100000"/>
              </a:lnSpc>
            </a:pPr>
            <a:r>
              <a:rPr lang="en-US" sz="2000" kern="100" dirty="0">
                <a:cs typeface="Times New Roman" panose="02020603050405020304" pitchFamily="18" charset="0"/>
              </a:rPr>
              <a:t>Toteuttamalla näitä kiertotalouden, kuten jätehuollon kehittämisohjelmia joko </a:t>
            </a:r>
            <a:r>
              <a:rPr lang="en-US" sz="2000" b="1" kern="100" dirty="0">
                <a:cs typeface="Times New Roman" panose="02020603050405020304" pitchFamily="18" charset="0"/>
              </a:rPr>
              <a:t>yhteisön, yritysten tai valtion tasolla</a:t>
            </a:r>
            <a:r>
              <a:rPr lang="en-US" sz="2000" kern="100" dirty="0">
                <a:cs typeface="Times New Roman" panose="02020603050405020304" pitchFamily="18" charset="0"/>
              </a:rPr>
              <a:t>, jätteen syntymistä voidaan minimoida, kierrätysastetta nostaa ja jätteen kokonaisympäristövaikutuksia vähentää.</a:t>
            </a:r>
          </a:p>
          <a:p>
            <a:pPr marL="0" indent="0">
              <a:lnSpc>
                <a:spcPct val="100000"/>
              </a:lnSpc>
            </a:pPr>
            <a:endParaRPr lang="en-US" sz="1800" kern="100" dirty="0">
              <a:latin typeface="Aptos" panose="020B0004020202020204" pitchFamily="34" charset="0"/>
              <a:cs typeface="Times New Roman" panose="02020603050405020304" pitchFamily="18" charset="0"/>
            </a:endParaRPr>
          </a:p>
          <a:p>
            <a:pPr marL="0" indent="0">
              <a:lnSpc>
                <a:spcPct val="100000"/>
              </a:lnSpc>
            </a:pPr>
            <a:endParaRPr lang="en-US" sz="1800" kern="100" dirty="0">
              <a:latin typeface="Aptos" panose="020B0004020202020204" pitchFamily="34" charset="0"/>
              <a:cs typeface="Times New Roman" panose="02020603050405020304" pitchFamily="18" charset="0"/>
            </a:endParaRPr>
          </a:p>
          <a:p>
            <a:endParaRPr lang="en-US" dirty="0"/>
          </a:p>
        </p:txBody>
      </p:sp>
      <p:sp>
        <p:nvSpPr>
          <p:cNvPr id="4" name="Text Placeholder 3">
            <a:extLst>
              <a:ext uri="{FF2B5EF4-FFF2-40B4-BE49-F238E27FC236}">
                <a16:creationId xmlns:a16="http://schemas.microsoft.com/office/drawing/2014/main" id="{CBC10B72-806B-2321-0CE1-67B65BEFF915}"/>
              </a:ext>
            </a:extLst>
          </p:cNvPr>
          <p:cNvSpPr>
            <a:spLocks noGrp="1"/>
          </p:cNvSpPr>
          <p:nvPr>
            <p:ph type="body" sz="quarter" idx="16"/>
          </p:nvPr>
        </p:nvSpPr>
        <p:spPr>
          <a:xfrm>
            <a:off x="0" y="826895"/>
            <a:ext cx="3726817" cy="1101296"/>
          </a:xfrm>
          <a:prstGeom prst="rect">
            <a:avLst/>
          </a:prstGeom>
          <a:solidFill>
            <a:srgbClr val="60BA47"/>
          </a:solidFill>
        </p:spPr>
        <p:txBody>
          <a:bodyPr anchor="ctr"/>
          <a:lstStyle/>
          <a:p>
            <a:pPr marL="411163"/>
            <a:r>
              <a:rPr lang="en-US" dirty="0"/>
              <a:t>Moduulin 9 painopiste</a:t>
            </a:r>
          </a:p>
        </p:txBody>
      </p:sp>
      <p:sp>
        <p:nvSpPr>
          <p:cNvPr id="2" name="Freeform 1">
            <a:extLst>
              <a:ext uri="{FF2B5EF4-FFF2-40B4-BE49-F238E27FC236}">
                <a16:creationId xmlns:a16="http://schemas.microsoft.com/office/drawing/2014/main" id="{9655CE79-3C95-B845-2428-8D0EEC7F4236}"/>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4DAC7865-2950-AD73-5072-8DD4B62CAD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11103" y="5115333"/>
            <a:ext cx="1832916" cy="1231415"/>
          </a:xfrm>
          <a:prstGeom prst="rect">
            <a:avLst/>
          </a:prstGeom>
        </p:spPr>
      </p:pic>
      <p:pic>
        <p:nvPicPr>
          <p:cNvPr id="11" name="Kuva 10">
            <a:extLst>
              <a:ext uri="{FF2B5EF4-FFF2-40B4-BE49-F238E27FC236}">
                <a16:creationId xmlns:a16="http://schemas.microsoft.com/office/drawing/2014/main" id="{D45C0966-0062-0824-0B03-0F267FEC45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43152" y="4674129"/>
            <a:ext cx="1916935" cy="1672619"/>
          </a:xfrm>
          <a:prstGeom prst="rect">
            <a:avLst/>
          </a:prstGeom>
        </p:spPr>
      </p:pic>
    </p:spTree>
    <p:extLst>
      <p:ext uri="{BB962C8B-B14F-4D97-AF65-F5344CB8AC3E}">
        <p14:creationId xmlns:p14="http://schemas.microsoft.com/office/powerpoint/2010/main" val="1672783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6D37F-B58F-5D17-8E0A-1C40BD4A49CE}"/>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31913410-A52B-4531-8F4B-8E7E3B5304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6280820" y="3429000"/>
            <a:ext cx="4933015" cy="2929584"/>
          </a:xfrm>
          <a:prstGeom prst="rect">
            <a:avLst/>
          </a:prstGeom>
        </p:spPr>
      </p:pic>
      <p:sp>
        <p:nvSpPr>
          <p:cNvPr id="4" name="Text Placeholder 3">
            <a:extLst>
              <a:ext uri="{FF2B5EF4-FFF2-40B4-BE49-F238E27FC236}">
                <a16:creationId xmlns:a16="http://schemas.microsoft.com/office/drawing/2014/main" id="{E310DA0F-C170-F252-A205-61A9D571199B}"/>
              </a:ext>
            </a:extLst>
          </p:cNvPr>
          <p:cNvSpPr>
            <a:spLocks noGrp="1"/>
          </p:cNvSpPr>
          <p:nvPr>
            <p:ph type="body" sz="quarter" idx="16"/>
          </p:nvPr>
        </p:nvSpPr>
        <p:spPr>
          <a:xfrm>
            <a:off x="632099" y="546100"/>
            <a:ext cx="10052954" cy="619134"/>
          </a:xfrm>
          <a:prstGeom prst="rect">
            <a:avLst/>
          </a:prstGeom>
        </p:spPr>
        <p:txBody>
          <a:bodyPr/>
          <a:lstStyle/>
          <a:p>
            <a:r>
              <a:rPr lang="en-IE" sz="3200" dirty="0">
                <a:cs typeface="Calibri"/>
              </a:rPr>
              <a:t>Sukupolvien välinen oppiminen ja käyttäytymisen muutos</a:t>
            </a:r>
          </a:p>
          <a:p>
            <a:endParaRPr lang="en-IE" b="1" dirty="0"/>
          </a:p>
        </p:txBody>
      </p:sp>
      <p:sp>
        <p:nvSpPr>
          <p:cNvPr id="3" name="Text Placeholder 2">
            <a:extLst>
              <a:ext uri="{FF2B5EF4-FFF2-40B4-BE49-F238E27FC236}">
                <a16:creationId xmlns:a16="http://schemas.microsoft.com/office/drawing/2014/main" id="{1584522D-3854-D216-64ED-A117F8EAAB8C}"/>
              </a:ext>
            </a:extLst>
          </p:cNvPr>
          <p:cNvSpPr>
            <a:spLocks noGrp="1"/>
          </p:cNvSpPr>
          <p:nvPr>
            <p:ph type="body" sz="quarter" idx="19"/>
          </p:nvPr>
        </p:nvSpPr>
        <p:spPr>
          <a:xfrm>
            <a:off x="632099" y="1311236"/>
            <a:ext cx="10546409" cy="4920937"/>
          </a:xfrm>
          <a:prstGeom prst="rect">
            <a:avLst/>
          </a:prstGeom>
        </p:spPr>
        <p:txBody>
          <a:bodyPr/>
          <a:lstStyle/>
          <a:p>
            <a:pPr marL="0" indent="0">
              <a:lnSpc>
                <a:spcPct val="100000"/>
              </a:lnSpc>
            </a:pPr>
            <a:r>
              <a:rPr lang="en-US" b="1" kern="100" dirty="0">
                <a:effectLst/>
                <a:ea typeface="Aptos" panose="020B0004020202020204" pitchFamily="34" charset="0"/>
                <a:cs typeface="Times New Roman" panose="02020603050405020304" pitchFamily="18" charset="0"/>
              </a:rPr>
              <a:t>Kiertotalouden käyttäytymismuutoksen </a:t>
            </a:r>
            <a:r>
              <a:rPr lang="en-US" b="1" kern="100" dirty="0" err="1">
                <a:effectLst/>
                <a:ea typeface="Aptos" panose="020B0004020202020204" pitchFamily="34" charset="0"/>
                <a:cs typeface="Times New Roman" panose="02020603050405020304" pitchFamily="18" charset="0"/>
              </a:rPr>
              <a:t>esteet</a:t>
            </a:r>
            <a:r>
              <a:rPr lang="en-US" b="1" kern="100" dirty="0">
                <a:effectLst/>
                <a:ea typeface="Aptos" panose="020B0004020202020204" pitchFamily="34" charset="0"/>
                <a:cs typeface="Times New Roman" panose="02020603050405020304" pitchFamily="18" charset="0"/>
              </a:rPr>
              <a:t> – </a:t>
            </a:r>
            <a:r>
              <a:rPr lang="en-US" b="1" kern="100" dirty="0" err="1">
                <a:effectLst/>
                <a:ea typeface="Aptos" panose="020B0004020202020204" pitchFamily="34" charset="0"/>
                <a:cs typeface="Times New Roman" panose="02020603050405020304" pitchFamily="18" charset="0"/>
              </a:rPr>
              <a:t>esim</a:t>
            </a:r>
            <a:r>
              <a:rPr lang="en-US" b="1" kern="100" dirty="0">
                <a:effectLst/>
                <a:ea typeface="Aptos" panose="020B0004020202020204" pitchFamily="34" charset="0"/>
                <a:cs typeface="Times New Roman" panose="02020603050405020304" pitchFamily="18" charset="0"/>
              </a:rPr>
              <a:t>. </a:t>
            </a:r>
            <a:r>
              <a:rPr lang="en-US" b="1" kern="100" dirty="0" err="1">
                <a:effectLst/>
                <a:ea typeface="Aptos" panose="020B0004020202020204" pitchFamily="34" charset="0"/>
                <a:cs typeface="Times New Roman" panose="02020603050405020304" pitchFamily="18" charset="0"/>
              </a:rPr>
              <a:t>jätehuolto</a:t>
            </a:r>
            <a:endParaRPr lang="en-US" b="1" kern="100" dirty="0">
              <a:effectLst/>
              <a:ea typeface="Aptos" panose="020B0004020202020204" pitchFamily="34" charset="0"/>
              <a:cs typeface="Times New Roman" panose="02020603050405020304" pitchFamily="18" charset="0"/>
            </a:endParaRPr>
          </a:p>
          <a:p>
            <a:pPr marL="0" indent="0">
              <a:lnSpc>
                <a:spcPct val="100000"/>
              </a:lnSpc>
            </a:pPr>
            <a:endParaRPr lang="en-US" b="1" kern="100" dirty="0">
              <a:effectLst/>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dirty="0">
                <a:effectLst/>
                <a:ea typeface="Aptos" panose="020B0004020202020204" pitchFamily="34" charset="0"/>
                <a:cs typeface="Times New Roman" panose="02020603050405020304" pitchFamily="18" charset="0"/>
              </a:rPr>
              <a:t>Tietämyksen ja palautteen puute</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Koettu vaiva ja aika, haitat</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Kulttuurinormit, ympäristön tai prosessin tuen puute</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Välittömän vaikutuksen puute</a:t>
            </a:r>
            <a:r>
              <a:rPr lang="fi-FI" kern="100" dirty="0">
                <a:cs typeface="Times New Roman" panose="02020603050405020304" pitchFamily="18" charset="0"/>
              </a:rPr>
              <a:t>, </a:t>
            </a:r>
            <a:r>
              <a:rPr lang="en-US" kern="100" dirty="0">
                <a:cs typeface="Times New Roman" panose="02020603050405020304" pitchFamily="18" charset="0"/>
              </a:rPr>
              <a:t>sosiaalinen näyttö</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Itsenäisyyden tai omistajuuden puute</a:t>
            </a:r>
          </a:p>
          <a:p>
            <a:pPr marL="0" indent="0">
              <a:lnSpc>
                <a:spcPct val="100000"/>
              </a:lnSpc>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510B0A4-5F63-C818-8157-01529BACD6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2545" y="4980305"/>
            <a:ext cx="1680534" cy="1129041"/>
          </a:xfrm>
          <a:prstGeom prst="rect">
            <a:avLst/>
          </a:prstGeom>
        </p:spPr>
      </p:pic>
      <p:pic>
        <p:nvPicPr>
          <p:cNvPr id="6" name="Kuva 5" descr="Kuva, joka sisältää kohteen teksti, Fontti, kuvakaappaus, logo&#10;&#10;Tekoälyn generoima sisältö voi olla virheellistä.">
            <a:hlinkClick r:id="rId4"/>
            <a:extLst>
              <a:ext uri="{FF2B5EF4-FFF2-40B4-BE49-F238E27FC236}">
                <a16:creationId xmlns:a16="http://schemas.microsoft.com/office/drawing/2014/main" id="{CC7FC47E-8E91-BCE1-B888-74D902A1A748}"/>
              </a:ext>
            </a:extLst>
          </p:cNvPr>
          <p:cNvPicPr>
            <a:picLocks noChangeAspect="1"/>
          </p:cNvPicPr>
          <p:nvPr/>
        </p:nvPicPr>
        <p:blipFill>
          <a:blip r:embed="rId5"/>
          <a:stretch>
            <a:fillRect/>
          </a:stretch>
        </p:blipFill>
        <p:spPr>
          <a:xfrm>
            <a:off x="7182200" y="3902863"/>
            <a:ext cx="3402246" cy="1948422"/>
          </a:xfrm>
          <a:prstGeom prst="rect">
            <a:avLst/>
          </a:prstGeom>
        </p:spPr>
      </p:pic>
      <p:grpSp>
        <p:nvGrpSpPr>
          <p:cNvPr id="8" name="Graphic 4">
            <a:extLst>
              <a:ext uri="{FF2B5EF4-FFF2-40B4-BE49-F238E27FC236}">
                <a16:creationId xmlns:a16="http://schemas.microsoft.com/office/drawing/2014/main" id="{C15374D8-5CBB-6414-F4AD-38677D427518}"/>
              </a:ext>
            </a:extLst>
          </p:cNvPr>
          <p:cNvGrpSpPr/>
          <p:nvPr/>
        </p:nvGrpSpPr>
        <p:grpSpPr>
          <a:xfrm rot="19582332">
            <a:off x="8626552" y="4785466"/>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0515B560-ECFF-F2C8-F168-4A0E7DFD48BC}"/>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BAAEE804-C95A-7D7D-81A2-60ED95ACE44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93C8E820-E9D6-8576-70ED-B0E46453B4B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770FAD0A-7DED-7895-3DD8-4CB73794264B}"/>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4BD03736-4DC5-CE93-07B2-55EF37636D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CB552437-3C2B-1AB4-BA73-CB0B430A88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8AA95A69-4332-2A0B-94F8-361A8D32B3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ED0B86D8-A783-3BBC-0095-5FB876A8187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0F72F989-F2CF-9361-F577-86CC01548D1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F2367528-4BCD-2422-1F84-4B62423217C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36A6108D-BEF1-880C-8D90-83F7FC21DC8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7E941CFD-D993-BB1F-F7AC-CF9319D99A08}"/>
              </a:ext>
            </a:extLst>
          </p:cNvPr>
          <p:cNvSpPr txBox="1"/>
          <p:nvPr/>
        </p:nvSpPr>
        <p:spPr>
          <a:xfrm>
            <a:off x="3185891" y="5002749"/>
            <a:ext cx="3402247" cy="1015663"/>
          </a:xfrm>
          <a:prstGeom prst="rect">
            <a:avLst/>
          </a:prstGeom>
          <a:noFill/>
        </p:spPr>
        <p:txBody>
          <a:bodyPr wrap="square">
            <a:spAutoFit/>
          </a:bodyPr>
          <a:lstStyle/>
          <a:p>
            <a:pPr marL="108000"/>
            <a:r>
              <a:rPr lang="en-US" sz="2000" kern="100" dirty="0">
                <a:solidFill>
                  <a:srgbClr val="09465E"/>
                </a:solidFill>
                <a:cs typeface="Times New Roman" panose="02020603050405020304" pitchFamily="18" charset="0"/>
                <a:hlinkClick r:id="rId4"/>
              </a:rPr>
              <a:t>Kiertotalousstrategioiden täytäntöönpanon esteet muoviteollisuudessa</a:t>
            </a:r>
            <a:endParaRPr lang="en-US" sz="2000" kern="100" dirty="0">
              <a:solidFill>
                <a:srgbClr val="09465E"/>
              </a:solidFill>
              <a:cs typeface="Times New Roman" panose="02020603050405020304" pitchFamily="18" charset="0"/>
            </a:endParaRPr>
          </a:p>
        </p:txBody>
      </p:sp>
    </p:spTree>
    <p:extLst>
      <p:ext uri="{BB962C8B-B14F-4D97-AF65-F5344CB8AC3E}">
        <p14:creationId xmlns:p14="http://schemas.microsoft.com/office/powerpoint/2010/main" val="3844473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B64-605E-9804-6C6B-EBC6846AD8DB}"/>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15AC2DA5-71DA-E1D8-9C37-F507021D7D4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5439889" y="3552709"/>
            <a:ext cx="4933015" cy="2929584"/>
          </a:xfrm>
          <a:prstGeom prst="rect">
            <a:avLst/>
          </a:prstGeom>
        </p:spPr>
      </p:pic>
      <p:sp>
        <p:nvSpPr>
          <p:cNvPr id="4" name="Text Placeholder 3">
            <a:extLst>
              <a:ext uri="{FF2B5EF4-FFF2-40B4-BE49-F238E27FC236}">
                <a16:creationId xmlns:a16="http://schemas.microsoft.com/office/drawing/2014/main" id="{170E59CF-5D68-CE45-BEAD-137B49705A61}"/>
              </a:ext>
            </a:extLst>
          </p:cNvPr>
          <p:cNvSpPr>
            <a:spLocks noGrp="1"/>
          </p:cNvSpPr>
          <p:nvPr>
            <p:ph type="body" sz="quarter" idx="16"/>
          </p:nvPr>
        </p:nvSpPr>
        <p:spPr>
          <a:xfrm>
            <a:off x="649674" y="498834"/>
            <a:ext cx="10052954" cy="619134"/>
          </a:xfrm>
          <a:prstGeom prst="rect">
            <a:avLst/>
          </a:prstGeom>
        </p:spPr>
        <p:txBody>
          <a:bodyPr/>
          <a:lstStyle/>
          <a:p>
            <a:r>
              <a:rPr lang="en-IE" sz="3200" dirty="0">
                <a:cs typeface="Calibri"/>
              </a:rPr>
              <a:t>Sukupolvien välinen oppiminen ja käyttäytymisen muutos</a:t>
            </a:r>
          </a:p>
          <a:p>
            <a:endParaRPr lang="en-IE" b="1" dirty="0"/>
          </a:p>
        </p:txBody>
      </p:sp>
      <p:sp>
        <p:nvSpPr>
          <p:cNvPr id="3" name="Text Placeholder 2">
            <a:extLst>
              <a:ext uri="{FF2B5EF4-FFF2-40B4-BE49-F238E27FC236}">
                <a16:creationId xmlns:a16="http://schemas.microsoft.com/office/drawing/2014/main" id="{3FED4AFC-3EAB-A564-3BBF-DD21B9749633}"/>
              </a:ext>
            </a:extLst>
          </p:cNvPr>
          <p:cNvSpPr>
            <a:spLocks noGrp="1"/>
          </p:cNvSpPr>
          <p:nvPr>
            <p:ph type="body" sz="quarter" idx="19"/>
          </p:nvPr>
        </p:nvSpPr>
        <p:spPr>
          <a:xfrm>
            <a:off x="649674" y="1095154"/>
            <a:ext cx="10546409" cy="4920937"/>
          </a:xfrm>
          <a:prstGeom prst="rect">
            <a:avLst/>
          </a:prstGeom>
        </p:spPr>
        <p:txBody>
          <a:bodyPr/>
          <a:lstStyle/>
          <a:p>
            <a:pPr marL="0" indent="0">
              <a:lnSpc>
                <a:spcPct val="100000"/>
              </a:lnSpc>
            </a:pPr>
            <a:endParaRPr lang="fi-FI" kern="100" dirty="0">
              <a:effectLst/>
              <a:ea typeface="Aptos" panose="020B0004020202020204" pitchFamily="34" charset="0"/>
              <a:cs typeface="Times New Roman" panose="02020603050405020304" pitchFamily="18" charset="0"/>
            </a:endParaRPr>
          </a:p>
          <a:p>
            <a:pPr marL="0" indent="0">
              <a:lnSpc>
                <a:spcPct val="100000"/>
              </a:lnSpc>
            </a:pPr>
            <a:r>
              <a:rPr lang="en-US" b="1" kern="100" dirty="0" err="1">
                <a:effectLst/>
                <a:ea typeface="Aptos" panose="020B0004020202020204" pitchFamily="34" charset="0"/>
                <a:cs typeface="Times New Roman" panose="02020603050405020304" pitchFamily="18" charset="0"/>
              </a:rPr>
              <a:t>Käyttäytymisen </a:t>
            </a:r>
            <a:r>
              <a:rPr lang="en-US" b="1" kern="100" dirty="0">
                <a:effectLst/>
                <a:ea typeface="Aptos" panose="020B0004020202020204" pitchFamily="34" charset="0"/>
                <a:cs typeface="Times New Roman" panose="02020603050405020304" pitchFamily="18" charset="0"/>
              </a:rPr>
              <a:t>muutoksen seuranta ja vahvistaminen</a:t>
            </a:r>
          </a:p>
          <a:p>
            <a:pPr marL="0" indent="0">
              <a:lnSpc>
                <a:spcPct val="100000"/>
              </a:lnSpc>
            </a:pPr>
            <a:endParaRPr lang="en-US" b="1" kern="100" dirty="0">
              <a:ea typeface="Aptos" panose="020B0004020202020204" pitchFamily="34" charset="0"/>
              <a:cs typeface="Times New Roman" panose="02020603050405020304" pitchFamily="18" charset="0"/>
            </a:endParaRPr>
          </a:p>
          <a:p>
            <a:pPr marL="450900" indent="-342900">
              <a:lnSpc>
                <a:spcPct val="100000"/>
              </a:lnSpc>
              <a:buFont typeface="Arial" panose="020B0604020202020204" pitchFamily="34" charset="0"/>
              <a:buChar char="•"/>
            </a:pPr>
            <a:r>
              <a:rPr lang="en-US" kern="100" dirty="0">
                <a:cs typeface="Times New Roman" panose="02020603050405020304" pitchFamily="18" charset="0"/>
              </a:rPr>
              <a:t>Edistymisen seuranta: säännölliset kyselyt, arvioinnit, valmentaja, navigaattori.</a:t>
            </a:r>
          </a:p>
          <a:p>
            <a:pPr marL="450900" indent="-342900">
              <a:lnSpc>
                <a:spcPct val="100000"/>
              </a:lnSpc>
              <a:buFont typeface="Arial" panose="020B0604020202020204" pitchFamily="34" charset="0"/>
              <a:buChar char="•"/>
            </a:pPr>
            <a:r>
              <a:rPr lang="en-US" kern="100" dirty="0">
                <a:cs typeface="Times New Roman" panose="02020603050405020304" pitchFamily="18" charset="0"/>
              </a:rPr>
              <a:t>Seurantakampanjat</a:t>
            </a:r>
          </a:p>
          <a:p>
            <a:pPr marL="450900" indent="-342900">
              <a:lnSpc>
                <a:spcPct val="100000"/>
              </a:lnSpc>
              <a:buFont typeface="Arial" panose="020B0604020202020204" pitchFamily="34" charset="0"/>
              <a:buChar char="•"/>
            </a:pPr>
            <a:r>
              <a:rPr lang="en-US" kern="100" dirty="0">
                <a:cs typeface="Times New Roman" panose="02020603050405020304" pitchFamily="18" charset="0"/>
                <a:hlinkClick r:id="rId3"/>
              </a:rPr>
              <a:t>Käyttäytymisen vahvistaminen</a:t>
            </a:r>
            <a:r>
              <a:rPr lang="en-US" kern="100" dirty="0">
                <a:cs typeface="Times New Roman" panose="02020603050405020304" pitchFamily="18" charset="0"/>
              </a:rPr>
              <a:t>: positiivinen vahvistaminen, välttämisoppiminen/negatiivinen vahvistaminen, sukupuuttoon kuoleminen, rankaiseminen. </a:t>
            </a:r>
          </a:p>
          <a:p>
            <a:pPr marL="450900" indent="-342900">
              <a:lnSpc>
                <a:spcPct val="100000"/>
              </a:lnSpc>
              <a:buFont typeface="Arial" panose="020B0604020202020204" pitchFamily="34" charset="0"/>
              <a:buChar char="•"/>
            </a:pPr>
            <a:r>
              <a:rPr lang="en-US" kern="100" dirty="0">
                <a:cs typeface="Times New Roman" panose="02020603050405020304" pitchFamily="18" charset="0"/>
                <a:hlinkClick r:id="rId4"/>
              </a:rPr>
              <a:t>Yhteisön sitoutuminen</a:t>
            </a:r>
            <a:endParaRPr lang="fi-FI" i="1" kern="100" dirty="0">
              <a:solidFill>
                <a:schemeClr val="accent4">
                  <a:lumMod val="50000"/>
                </a:schemeClr>
              </a:solidFill>
              <a:cs typeface="Times New Roman" panose="02020603050405020304" pitchFamily="18" charset="0"/>
            </a:endParaRPr>
          </a:p>
          <a:p>
            <a:pPr marL="0" indent="0">
              <a:lnSpc>
                <a:spcPct val="100000"/>
              </a:lnSpc>
            </a:pPr>
            <a:endParaRPr lang="fi-FI" sz="1800" kern="100" dirty="0">
              <a:effectLst/>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F6FBB10-CAAB-E30B-7A7E-DFD24CBD10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9674" y="5139214"/>
            <a:ext cx="1732019" cy="1163630"/>
          </a:xfrm>
          <a:prstGeom prst="rect">
            <a:avLst/>
          </a:prstGeom>
        </p:spPr>
      </p:pic>
      <p:pic>
        <p:nvPicPr>
          <p:cNvPr id="9" name="Kuva 8" descr="Kuva, joka sisältää kohteen kuvakaappaus, Kuulokkeet, henkilö&#10;&#10;Tekoälyn generoima sisältö voi olla virheellistä.">
            <a:hlinkClick r:id="rId6"/>
            <a:extLst>
              <a:ext uri="{FF2B5EF4-FFF2-40B4-BE49-F238E27FC236}">
                <a16:creationId xmlns:a16="http://schemas.microsoft.com/office/drawing/2014/main" id="{0A4851AA-A341-B3B0-1C4A-5FA0B955ECE6}"/>
              </a:ext>
            </a:extLst>
          </p:cNvPr>
          <p:cNvPicPr>
            <a:picLocks noChangeAspect="1"/>
          </p:cNvPicPr>
          <p:nvPr/>
        </p:nvPicPr>
        <p:blipFill>
          <a:blip r:embed="rId7"/>
          <a:stretch>
            <a:fillRect/>
          </a:stretch>
        </p:blipFill>
        <p:spPr>
          <a:xfrm>
            <a:off x="6299353" y="3962840"/>
            <a:ext cx="3487279" cy="1896590"/>
          </a:xfrm>
          <a:prstGeom prst="rect">
            <a:avLst/>
          </a:prstGeom>
        </p:spPr>
      </p:pic>
      <p:grpSp>
        <p:nvGrpSpPr>
          <p:cNvPr id="8" name="Graphic 4">
            <a:extLst>
              <a:ext uri="{FF2B5EF4-FFF2-40B4-BE49-F238E27FC236}">
                <a16:creationId xmlns:a16="http://schemas.microsoft.com/office/drawing/2014/main" id="{92F62C95-D339-150E-54AF-FE5CB2A8B024}"/>
              </a:ext>
            </a:extLst>
          </p:cNvPr>
          <p:cNvGrpSpPr/>
          <p:nvPr/>
        </p:nvGrpSpPr>
        <p:grpSpPr>
          <a:xfrm rot="19582332">
            <a:off x="10117431" y="4748994"/>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8C0B3D5B-F863-117E-C015-C829E346C7D4}"/>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18FCF6B-8235-8B3C-ACF8-AB4731435C8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C08F69B5-7A22-667D-BD1B-48F448AFDA1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690908C-3969-D9B4-9E72-5ED99772CAD2}"/>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559BBADA-B534-1847-3A7D-35270950400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55AEB16B-8970-E11A-59B6-AFDC606C64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F03E4A28-43C7-710C-A5F0-2C92DDEAF90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1BB6552-D716-4313-E924-D382C004CB2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54B15105-69F5-A240-4980-1034272517D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4895F1EA-5378-2B4B-A4DD-0AC9CBDB4F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17319F6B-CB8F-9E31-D28D-03975FB1A06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53FD3EF6-174D-6BF8-E0AD-C16430C9233B}"/>
              </a:ext>
            </a:extLst>
          </p:cNvPr>
          <p:cNvSpPr txBox="1"/>
          <p:nvPr/>
        </p:nvSpPr>
        <p:spPr>
          <a:xfrm>
            <a:off x="2803283" y="5297694"/>
            <a:ext cx="2795183" cy="1015663"/>
          </a:xfrm>
          <a:prstGeom prst="rect">
            <a:avLst/>
          </a:prstGeom>
          <a:noFill/>
        </p:spPr>
        <p:txBody>
          <a:bodyPr wrap="square">
            <a:spAutoFit/>
          </a:bodyPr>
          <a:lstStyle/>
          <a:p>
            <a:pPr algn="l"/>
            <a:r>
              <a:rPr lang="en-US" sz="2000" kern="100" dirty="0">
                <a:solidFill>
                  <a:srgbClr val="09465E"/>
                </a:solidFill>
                <a:cs typeface="Times New Roman" panose="02020603050405020304" pitchFamily="18" charset="0"/>
                <a:hlinkClick r:id="rId6"/>
              </a:rPr>
              <a:t>Systeemiajattelu ja </a:t>
            </a:r>
            <a:r>
              <a:rPr lang="en-US" sz="2000" kern="100" dirty="0" err="1">
                <a:solidFill>
                  <a:srgbClr val="09465E"/>
                </a:solidFill>
                <a:cs typeface="Times New Roman" panose="02020603050405020304" pitchFamily="18" charset="0"/>
                <a:hlinkClick r:id="rId6"/>
              </a:rPr>
              <a:t>käyttäytymisen </a:t>
            </a:r>
            <a:r>
              <a:rPr lang="en-US" sz="2000" kern="100" dirty="0">
                <a:solidFill>
                  <a:srgbClr val="09465E"/>
                </a:solidFill>
                <a:cs typeface="Times New Roman" panose="02020603050405020304" pitchFamily="18" charset="0"/>
                <a:hlinkClick r:id="rId6"/>
              </a:rPr>
              <a:t>muutos kiertotaloudessa</a:t>
            </a:r>
            <a:endParaRPr lang="en-US" sz="2000" kern="100" dirty="0">
              <a:solidFill>
                <a:srgbClr val="09465E"/>
              </a:solidFill>
              <a:cs typeface="Times New Roman" panose="02020603050405020304" pitchFamily="18" charset="0"/>
            </a:endParaRPr>
          </a:p>
        </p:txBody>
      </p:sp>
      <p:grpSp>
        <p:nvGrpSpPr>
          <p:cNvPr id="44" name="Graphic 4">
            <a:extLst>
              <a:ext uri="{FF2B5EF4-FFF2-40B4-BE49-F238E27FC236}">
                <a16:creationId xmlns:a16="http://schemas.microsoft.com/office/drawing/2014/main" id="{883F82BF-057B-B7F3-7B21-5C51CEE67837}"/>
              </a:ext>
            </a:extLst>
          </p:cNvPr>
          <p:cNvGrpSpPr/>
          <p:nvPr/>
        </p:nvGrpSpPr>
        <p:grpSpPr>
          <a:xfrm rot="19582332">
            <a:off x="4432306" y="3720335"/>
            <a:ext cx="403667" cy="780438"/>
            <a:chOff x="9129274" y="2719113"/>
            <a:chExt cx="717139" cy="1386497"/>
          </a:xfrm>
          <a:solidFill>
            <a:srgbClr val="09465E"/>
          </a:solidFill>
        </p:grpSpPr>
        <p:grpSp>
          <p:nvGrpSpPr>
            <p:cNvPr id="45" name="Graphic 4">
              <a:extLst>
                <a:ext uri="{FF2B5EF4-FFF2-40B4-BE49-F238E27FC236}">
                  <a16:creationId xmlns:a16="http://schemas.microsoft.com/office/drawing/2014/main" id="{BEEC83DC-1289-EBAD-8A6F-99EF85EC9B43}"/>
                </a:ext>
              </a:extLst>
            </p:cNvPr>
            <p:cNvGrpSpPr/>
            <p:nvPr/>
          </p:nvGrpSpPr>
          <p:grpSpPr>
            <a:xfrm>
              <a:off x="9159507" y="2719113"/>
              <a:ext cx="446280" cy="440141"/>
              <a:chOff x="9159507" y="2719113"/>
              <a:chExt cx="446280" cy="440141"/>
            </a:xfrm>
            <a:grpFill/>
          </p:grpSpPr>
          <p:sp>
            <p:nvSpPr>
              <p:cNvPr id="54" name="Freeform 57">
                <a:extLst>
                  <a:ext uri="{FF2B5EF4-FFF2-40B4-BE49-F238E27FC236}">
                    <a16:creationId xmlns:a16="http://schemas.microsoft.com/office/drawing/2014/main" id="{1D1B88C6-7099-AC92-79CF-DCB3146FFA5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5" name="Freeform 58">
                <a:extLst>
                  <a:ext uri="{FF2B5EF4-FFF2-40B4-BE49-F238E27FC236}">
                    <a16:creationId xmlns:a16="http://schemas.microsoft.com/office/drawing/2014/main" id="{4DBDEA3B-5974-693D-ABD5-1CD2B34769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6" name="Graphic 4">
              <a:extLst>
                <a:ext uri="{FF2B5EF4-FFF2-40B4-BE49-F238E27FC236}">
                  <a16:creationId xmlns:a16="http://schemas.microsoft.com/office/drawing/2014/main" id="{6898563A-073C-F09E-491B-345084046B7E}"/>
                </a:ext>
              </a:extLst>
            </p:cNvPr>
            <p:cNvGrpSpPr/>
            <p:nvPr/>
          </p:nvGrpSpPr>
          <p:grpSpPr>
            <a:xfrm>
              <a:off x="9129274" y="2893887"/>
              <a:ext cx="717139" cy="1211724"/>
              <a:chOff x="9129274" y="2893887"/>
              <a:chExt cx="717139" cy="1211724"/>
            </a:xfrm>
            <a:grpFill/>
          </p:grpSpPr>
          <p:sp>
            <p:nvSpPr>
              <p:cNvPr id="47" name="Freeform 50">
                <a:extLst>
                  <a:ext uri="{FF2B5EF4-FFF2-40B4-BE49-F238E27FC236}">
                    <a16:creationId xmlns:a16="http://schemas.microsoft.com/office/drawing/2014/main" id="{441742BB-1820-43F8-8EA7-049E1A3C27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8" name="Freeform 51">
                <a:extLst>
                  <a:ext uri="{FF2B5EF4-FFF2-40B4-BE49-F238E27FC236}">
                    <a16:creationId xmlns:a16="http://schemas.microsoft.com/office/drawing/2014/main" id="{E8B6BAC3-179A-3D36-C726-A3C47A58A99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9" name="Freeform 52">
                <a:extLst>
                  <a:ext uri="{FF2B5EF4-FFF2-40B4-BE49-F238E27FC236}">
                    <a16:creationId xmlns:a16="http://schemas.microsoft.com/office/drawing/2014/main" id="{195F917C-90BE-0C98-FC82-3A27AC45746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0" name="Freeform 53">
                <a:extLst>
                  <a:ext uri="{FF2B5EF4-FFF2-40B4-BE49-F238E27FC236}">
                    <a16:creationId xmlns:a16="http://schemas.microsoft.com/office/drawing/2014/main" id="{6D4B00FC-8393-76B5-C5CA-2C7A7BB17CF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1" name="Freeform 54">
                <a:extLst>
                  <a:ext uri="{FF2B5EF4-FFF2-40B4-BE49-F238E27FC236}">
                    <a16:creationId xmlns:a16="http://schemas.microsoft.com/office/drawing/2014/main" id="{748AFD65-EFE0-2C5F-6F42-1416D7004C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2" name="Freeform 55">
                <a:extLst>
                  <a:ext uri="{FF2B5EF4-FFF2-40B4-BE49-F238E27FC236}">
                    <a16:creationId xmlns:a16="http://schemas.microsoft.com/office/drawing/2014/main" id="{0151997B-C8E5-893E-BF57-375CAA20A20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3" name="Freeform 56">
                <a:extLst>
                  <a:ext uri="{FF2B5EF4-FFF2-40B4-BE49-F238E27FC236}">
                    <a16:creationId xmlns:a16="http://schemas.microsoft.com/office/drawing/2014/main" id="{2D75D367-BB2E-9087-65AD-9D8B49F8751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15862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8FFC-0D9F-F866-F1C3-50F534AF7975}"/>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41FA5F80-1D52-9A81-2CF5-F5DAF7BBF3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5450013" y="3593582"/>
            <a:ext cx="4869094" cy="2891623"/>
          </a:xfrm>
          <a:prstGeom prst="rect">
            <a:avLst/>
          </a:prstGeom>
        </p:spPr>
      </p:pic>
      <p:sp>
        <p:nvSpPr>
          <p:cNvPr id="4" name="Text Placeholder 3">
            <a:extLst>
              <a:ext uri="{FF2B5EF4-FFF2-40B4-BE49-F238E27FC236}">
                <a16:creationId xmlns:a16="http://schemas.microsoft.com/office/drawing/2014/main" id="{E258707C-73A2-4F38-A981-63F0A46D3681}"/>
              </a:ext>
            </a:extLst>
          </p:cNvPr>
          <p:cNvSpPr>
            <a:spLocks noGrp="1"/>
          </p:cNvSpPr>
          <p:nvPr>
            <p:ph type="body" sz="quarter" idx="16"/>
          </p:nvPr>
        </p:nvSpPr>
        <p:spPr>
          <a:xfrm>
            <a:off x="649674" y="518825"/>
            <a:ext cx="10052954" cy="619134"/>
          </a:xfrm>
          <a:prstGeom prst="rect">
            <a:avLst/>
          </a:prstGeom>
        </p:spPr>
        <p:txBody>
          <a:bodyPr/>
          <a:lstStyle/>
          <a:p>
            <a:r>
              <a:rPr lang="en-IE" sz="3200" dirty="0">
                <a:cs typeface="Calibri"/>
              </a:rPr>
              <a:t>Sukupolvien välinen oppiminen ja käyttäytymisen muutos</a:t>
            </a:r>
          </a:p>
          <a:p>
            <a:endParaRPr lang="en-IE" b="1" dirty="0"/>
          </a:p>
        </p:txBody>
      </p:sp>
      <p:sp>
        <p:nvSpPr>
          <p:cNvPr id="3" name="Text Placeholder 2">
            <a:extLst>
              <a:ext uri="{FF2B5EF4-FFF2-40B4-BE49-F238E27FC236}">
                <a16:creationId xmlns:a16="http://schemas.microsoft.com/office/drawing/2014/main" id="{53015262-4636-B753-EEF1-94412432C3DF}"/>
              </a:ext>
            </a:extLst>
          </p:cNvPr>
          <p:cNvSpPr>
            <a:spLocks noGrp="1"/>
          </p:cNvSpPr>
          <p:nvPr>
            <p:ph type="body" sz="quarter" idx="19"/>
          </p:nvPr>
        </p:nvSpPr>
        <p:spPr>
          <a:xfrm>
            <a:off x="649674" y="1095154"/>
            <a:ext cx="10546409" cy="4920937"/>
          </a:xfrm>
          <a:prstGeom prst="rect">
            <a:avLst/>
          </a:prstGeom>
        </p:spPr>
        <p:txBody>
          <a:bodyPr/>
          <a:lstStyle/>
          <a:p>
            <a:pPr marL="0" indent="0">
              <a:lnSpc>
                <a:spcPct val="100000"/>
              </a:lnSpc>
            </a:pPr>
            <a:r>
              <a:rPr lang="en-US" b="1" kern="100" dirty="0">
                <a:effectLst/>
                <a:ea typeface="Aptos" panose="020B0004020202020204" pitchFamily="34" charset="0"/>
                <a:cs typeface="Times New Roman" panose="02020603050405020304" pitchFamily="18" charset="0"/>
              </a:rPr>
              <a:t>Teknologian rooli </a:t>
            </a:r>
            <a:r>
              <a:rPr lang="en-US" b="1" kern="100" dirty="0" err="1">
                <a:effectLst/>
                <a:ea typeface="Aptos" panose="020B0004020202020204" pitchFamily="34" charset="0"/>
                <a:cs typeface="Times New Roman" panose="02020603050405020304" pitchFamily="18" charset="0"/>
              </a:rPr>
              <a:t>käyttäytymisen </a:t>
            </a:r>
            <a:r>
              <a:rPr lang="en-US" b="1" kern="100" dirty="0">
                <a:effectLst/>
                <a:ea typeface="Aptos" panose="020B0004020202020204" pitchFamily="34" charset="0"/>
                <a:cs typeface="Times New Roman" panose="02020603050405020304" pitchFamily="18" charset="0"/>
              </a:rPr>
              <a:t>muutoksessa, esimerkkejä:</a:t>
            </a:r>
          </a:p>
          <a:p>
            <a:pPr marL="0" indent="0">
              <a:lnSpc>
                <a:spcPct val="100000"/>
              </a:lnSpc>
            </a:pPr>
            <a:endParaRPr lang="en-US" b="1" kern="100" dirty="0">
              <a:effectLst/>
              <a:ea typeface="Aptos" panose="020B0004020202020204" pitchFamily="34" charset="0"/>
              <a:cs typeface="Times New Roman" panose="02020603050405020304" pitchFamily="18" charset="0"/>
            </a:endParaRPr>
          </a:p>
          <a:p>
            <a:pPr marL="393750" indent="-285750">
              <a:lnSpc>
                <a:spcPct val="100000"/>
              </a:lnSpc>
              <a:buFont typeface="Arial" panose="020B0604020202020204" pitchFamily="34" charset="0"/>
              <a:buChar char="•"/>
            </a:pPr>
            <a:r>
              <a:rPr lang="en-US" kern="100" dirty="0">
                <a:cs typeface="Times New Roman" panose="02020603050405020304" pitchFamily="18" charset="0"/>
              </a:rPr>
              <a:t>Mobiilisovellukset ja digitaaliset työkalut, jotka tarjoavat muistutuksia, koulutussisältöä tai jätehuoltovinkkejä.</a:t>
            </a:r>
          </a:p>
          <a:p>
            <a:pPr marL="393750" indent="-285750">
              <a:lnSpc>
                <a:spcPct val="100000"/>
              </a:lnSpc>
              <a:buFont typeface="Arial" panose="020B0604020202020204" pitchFamily="34" charset="0"/>
              <a:buChar char="•"/>
            </a:pPr>
            <a:r>
              <a:rPr lang="en-US" kern="100" dirty="0">
                <a:cs typeface="Times New Roman" panose="02020603050405020304" pitchFamily="18" charset="0"/>
                <a:hlinkClick r:id="rId3"/>
              </a:rPr>
              <a:t>Älykkäät roskikset </a:t>
            </a:r>
            <a:r>
              <a:rPr lang="en-US" kern="100" dirty="0">
                <a:cs typeface="Times New Roman" panose="02020603050405020304" pitchFamily="18" charset="0"/>
              </a:rPr>
              <a:t>lajittelevat kierrätettävät materiaalit automaattisesti ja antavat käyttäjille palautetta heidän jätteiden hävittämistottumuksistaan.</a:t>
            </a:r>
          </a:p>
          <a:p>
            <a:pPr marL="393750" indent="-285750">
              <a:lnSpc>
                <a:spcPct val="100000"/>
              </a:lnSpc>
              <a:buFont typeface="Arial" panose="020B0604020202020204" pitchFamily="34" charset="0"/>
              <a:buChar char="•"/>
            </a:pPr>
            <a:r>
              <a:rPr lang="en-US" kern="100" dirty="0">
                <a:cs typeface="Times New Roman" panose="02020603050405020304" pitchFamily="18" charset="0"/>
              </a:rPr>
              <a:t>Vinkkien, edistymisen ja menestystarinoiden jakaminen sosiaalisessa mediassa</a:t>
            </a:r>
            <a:endParaRPr lang="fi-FI" kern="100" dirty="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7DD816C8-B8BD-4200-5AED-CA3DCBFA9F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5849" y="5155359"/>
            <a:ext cx="1755413" cy="1179347"/>
          </a:xfrm>
          <a:prstGeom prst="rect">
            <a:avLst/>
          </a:prstGeom>
        </p:spPr>
      </p:pic>
      <p:pic>
        <p:nvPicPr>
          <p:cNvPr id="11" name="Kuva 10" descr="Kuva, joka sisältää kohteen teksti, kuvakaappaus, Fontti, logo&#10;&#10;Tekoälyn generoima sisältö voi olla virheellistä.">
            <a:hlinkClick r:id="rId5"/>
            <a:extLst>
              <a:ext uri="{FF2B5EF4-FFF2-40B4-BE49-F238E27FC236}">
                <a16:creationId xmlns:a16="http://schemas.microsoft.com/office/drawing/2014/main" id="{F57517EB-BEE9-FCE9-A430-A94EA44A630A}"/>
              </a:ext>
            </a:extLst>
          </p:cNvPr>
          <p:cNvPicPr>
            <a:picLocks noChangeAspect="1"/>
          </p:cNvPicPr>
          <p:nvPr/>
        </p:nvPicPr>
        <p:blipFill>
          <a:blip r:embed="rId6"/>
          <a:stretch>
            <a:fillRect/>
          </a:stretch>
        </p:blipFill>
        <p:spPr>
          <a:xfrm>
            <a:off x="6368175" y="4072269"/>
            <a:ext cx="3338685" cy="1828657"/>
          </a:xfrm>
          <a:prstGeom prst="rect">
            <a:avLst/>
          </a:prstGeom>
        </p:spPr>
      </p:pic>
      <p:grpSp>
        <p:nvGrpSpPr>
          <p:cNvPr id="8" name="Graphic 4">
            <a:extLst>
              <a:ext uri="{FF2B5EF4-FFF2-40B4-BE49-F238E27FC236}">
                <a16:creationId xmlns:a16="http://schemas.microsoft.com/office/drawing/2014/main" id="{687F7122-1F86-84AF-2466-D44572DCDD3A}"/>
              </a:ext>
            </a:extLst>
          </p:cNvPr>
          <p:cNvGrpSpPr/>
          <p:nvPr/>
        </p:nvGrpSpPr>
        <p:grpSpPr>
          <a:xfrm rot="19582332">
            <a:off x="8268356" y="481446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EA268259-04FB-F029-F4E8-C0EC3CF10B2B}"/>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F7815F2A-3643-6691-7BC4-E3E002A021C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6CBD12AD-032D-C7B0-A363-AFDC8DBE06A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B9E26FB4-1575-F185-5678-2E4D7453A8E0}"/>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EA640904-C6DE-74A6-F7D5-99604BAB73B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A1D457B5-EE92-AF81-AD71-B8957A62B0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A86A25AD-5759-AD27-1451-C549BE4D04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197049FF-8E97-BE93-F309-5CA78AD8A14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C838A1D5-4F5B-CB83-F167-11D0D55DD65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EBBD22B2-6107-4812-8B37-BD87273A26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D79B0229-C38D-66C6-3950-65E41EFD62D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3" name="Tekstiruutu 22">
            <a:extLst>
              <a:ext uri="{FF2B5EF4-FFF2-40B4-BE49-F238E27FC236}">
                <a16:creationId xmlns:a16="http://schemas.microsoft.com/office/drawing/2014/main" id="{C923180D-2AC6-9CD8-E986-ED22D49213F1}"/>
              </a:ext>
            </a:extLst>
          </p:cNvPr>
          <p:cNvSpPr txBox="1"/>
          <p:nvPr/>
        </p:nvSpPr>
        <p:spPr>
          <a:xfrm>
            <a:off x="2475826" y="5159735"/>
            <a:ext cx="3385350" cy="1015663"/>
          </a:xfrm>
          <a:prstGeom prst="rect">
            <a:avLst/>
          </a:prstGeom>
          <a:noFill/>
        </p:spPr>
        <p:txBody>
          <a:bodyPr wrap="square">
            <a:spAutoFit/>
          </a:bodyPr>
          <a:lstStyle/>
          <a:p>
            <a:pPr algn="l"/>
            <a:r>
              <a:rPr lang="en-US" sz="2000" kern="100" dirty="0">
                <a:solidFill>
                  <a:srgbClr val="09465E"/>
                </a:solidFill>
                <a:cs typeface="Times New Roman" panose="02020603050405020304" pitchFamily="18" charset="0"/>
                <a:hlinkClick r:id="rId5"/>
              </a:rPr>
              <a:t>Yhteisöpohjaisen sosiaalisen markkinoinnin käyttö </a:t>
            </a:r>
            <a:r>
              <a:rPr lang="en-US" sz="2000" kern="100" dirty="0" err="1">
                <a:solidFill>
                  <a:srgbClr val="09465E"/>
                </a:solidFill>
                <a:cs typeface="Times New Roman" panose="02020603050405020304" pitchFamily="18" charset="0"/>
                <a:hlinkClick r:id="rId5"/>
              </a:rPr>
              <a:t>käyttäytymisen </a:t>
            </a:r>
            <a:r>
              <a:rPr lang="en-US" sz="2000" kern="100" dirty="0">
                <a:solidFill>
                  <a:srgbClr val="09465E"/>
                </a:solidFill>
                <a:cs typeface="Times New Roman" panose="02020603050405020304" pitchFamily="18" charset="0"/>
                <a:hlinkClick r:id="rId5"/>
              </a:rPr>
              <a:t>muuttamiseksi</a:t>
            </a:r>
            <a:endParaRPr lang="en-US" sz="2000" kern="100" dirty="0">
              <a:solidFill>
                <a:srgbClr val="09465E"/>
              </a:solidFill>
              <a:cs typeface="Times New Roman" panose="02020603050405020304" pitchFamily="18" charset="0"/>
            </a:endParaRPr>
          </a:p>
        </p:txBody>
      </p:sp>
    </p:spTree>
    <p:extLst>
      <p:ext uri="{BB962C8B-B14F-4D97-AF65-F5344CB8AC3E}">
        <p14:creationId xmlns:p14="http://schemas.microsoft.com/office/powerpoint/2010/main" val="1485639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135C3-1580-17F2-314A-386C30DABE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203B53-2FA8-8784-051E-77B55DBD86E0}"/>
              </a:ext>
            </a:extLst>
          </p:cNvPr>
          <p:cNvSpPr>
            <a:spLocks noGrp="1"/>
          </p:cNvSpPr>
          <p:nvPr>
            <p:ph type="body" sz="quarter" idx="16"/>
          </p:nvPr>
        </p:nvSpPr>
        <p:spPr>
          <a:xfrm>
            <a:off x="746121" y="579492"/>
            <a:ext cx="10052954" cy="803654"/>
          </a:xfrm>
        </p:spPr>
        <p:txBody>
          <a:bodyPr/>
          <a:lstStyle/>
          <a:p>
            <a:r>
              <a:rPr lang="en-US" dirty="0">
                <a:cs typeface="Calibri"/>
              </a:rPr>
              <a:t>STRATEGIAT KÄYTTÄYTYMISEN MUUTTAMISEKSI KIERTOTALOUDESSA - JÄTEHUOLTO</a:t>
            </a:r>
          </a:p>
          <a:p>
            <a:endParaRPr lang="en-IE" dirty="0"/>
          </a:p>
        </p:txBody>
      </p:sp>
      <p:sp>
        <p:nvSpPr>
          <p:cNvPr id="4" name="Freeform 1">
            <a:extLst>
              <a:ext uri="{FF2B5EF4-FFF2-40B4-BE49-F238E27FC236}">
                <a16:creationId xmlns:a16="http://schemas.microsoft.com/office/drawing/2014/main" id="{4A174214-8D04-BC52-E91D-98B52B9445A6}"/>
              </a:ext>
            </a:extLst>
          </p:cNvPr>
          <p:cNvSpPr>
            <a:spLocks noChangeArrowheads="1"/>
          </p:cNvSpPr>
          <p:nvPr/>
        </p:nvSpPr>
        <p:spPr bwMode="auto">
          <a:xfrm>
            <a:off x="827744" y="183880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05051EDF-E1AD-86C9-5142-66CDFACE4B19}"/>
              </a:ext>
            </a:extLst>
          </p:cNvPr>
          <p:cNvSpPr>
            <a:spLocks noChangeArrowheads="1"/>
          </p:cNvSpPr>
          <p:nvPr/>
        </p:nvSpPr>
        <p:spPr bwMode="auto">
          <a:xfrm>
            <a:off x="909058" y="1874440"/>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2E07803F-8902-429B-40B2-55E6BFED168F}"/>
              </a:ext>
            </a:extLst>
          </p:cNvPr>
          <p:cNvSpPr>
            <a:spLocks noChangeArrowheads="1"/>
          </p:cNvSpPr>
          <p:nvPr/>
        </p:nvSpPr>
        <p:spPr bwMode="auto">
          <a:xfrm>
            <a:off x="835838" y="1729391"/>
            <a:ext cx="2347443" cy="24256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2BB15F21-8696-80B5-0139-14EF7F8889E8}"/>
              </a:ext>
            </a:extLst>
          </p:cNvPr>
          <p:cNvSpPr>
            <a:spLocks noChangeArrowheads="1"/>
          </p:cNvSpPr>
          <p:nvPr/>
        </p:nvSpPr>
        <p:spPr bwMode="auto">
          <a:xfrm>
            <a:off x="2724178" y="402651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874CA497-14A7-893B-C79B-D1B533D1F6DD}"/>
              </a:ext>
            </a:extLst>
          </p:cNvPr>
          <p:cNvSpPr>
            <a:spLocks noChangeArrowheads="1"/>
          </p:cNvSpPr>
          <p:nvPr/>
        </p:nvSpPr>
        <p:spPr bwMode="auto">
          <a:xfrm>
            <a:off x="2692549" y="407163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2C5834D2-D0DF-804F-F62F-4FE3096C17AE}"/>
              </a:ext>
            </a:extLst>
          </p:cNvPr>
          <p:cNvSpPr>
            <a:spLocks noChangeArrowheads="1"/>
          </p:cNvSpPr>
          <p:nvPr/>
        </p:nvSpPr>
        <p:spPr bwMode="auto">
          <a:xfrm>
            <a:off x="2648414" y="414796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A99F1258-D175-AB26-8685-F11855B25A72}"/>
              </a:ext>
            </a:extLst>
          </p:cNvPr>
          <p:cNvSpPr>
            <a:spLocks noChangeArrowheads="1"/>
          </p:cNvSpPr>
          <p:nvPr/>
        </p:nvSpPr>
        <p:spPr bwMode="auto">
          <a:xfrm>
            <a:off x="4067838" y="186652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4AB4AC5C-2A13-6BAC-99E4-E839E8F69E17}"/>
              </a:ext>
            </a:extLst>
          </p:cNvPr>
          <p:cNvSpPr>
            <a:spLocks noChangeArrowheads="1"/>
          </p:cNvSpPr>
          <p:nvPr/>
        </p:nvSpPr>
        <p:spPr bwMode="auto">
          <a:xfrm>
            <a:off x="3998492" y="1686574"/>
            <a:ext cx="2571935" cy="2385606"/>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EE800384-175F-ADDC-2A13-BCC7D96E8C05}"/>
              </a:ext>
            </a:extLst>
          </p:cNvPr>
          <p:cNvSpPr>
            <a:spLocks noChangeArrowheads="1"/>
          </p:cNvSpPr>
          <p:nvPr/>
        </p:nvSpPr>
        <p:spPr bwMode="auto">
          <a:xfrm>
            <a:off x="4189294" y="19879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4B05EEFB-D1C0-B40C-D36A-99CCB1E65086}"/>
              </a:ext>
            </a:extLst>
          </p:cNvPr>
          <p:cNvSpPr>
            <a:spLocks noChangeArrowheads="1"/>
          </p:cNvSpPr>
          <p:nvPr/>
        </p:nvSpPr>
        <p:spPr bwMode="auto">
          <a:xfrm>
            <a:off x="8904525" y="396934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408F8FE8-2D9E-54BF-8DCD-F4EDC8964B40}"/>
              </a:ext>
            </a:extLst>
          </p:cNvPr>
          <p:cNvSpPr>
            <a:spLocks noChangeArrowheads="1"/>
          </p:cNvSpPr>
          <p:nvPr/>
        </p:nvSpPr>
        <p:spPr bwMode="auto">
          <a:xfrm>
            <a:off x="8711101" y="3852157"/>
            <a:ext cx="2595323" cy="247147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0110A6AE-76E6-AECA-7F57-18DFA5FBF55D}"/>
              </a:ext>
            </a:extLst>
          </p:cNvPr>
          <p:cNvSpPr>
            <a:spLocks noChangeArrowheads="1"/>
          </p:cNvSpPr>
          <p:nvPr/>
        </p:nvSpPr>
        <p:spPr bwMode="auto">
          <a:xfrm>
            <a:off x="8607561" y="3872794"/>
            <a:ext cx="2675382" cy="2369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9B08AB4F-C47C-38A3-E049-D3B21DEA6302}"/>
              </a:ext>
            </a:extLst>
          </p:cNvPr>
          <p:cNvSpPr txBox="1"/>
          <p:nvPr/>
        </p:nvSpPr>
        <p:spPr>
          <a:xfrm>
            <a:off x="881277" y="2503119"/>
            <a:ext cx="2328391" cy="1077218"/>
          </a:xfrm>
          <a:prstGeom prst="rect">
            <a:avLst/>
          </a:prstGeom>
          <a:noFill/>
        </p:spPr>
        <p:txBody>
          <a:bodyPr wrap="square" rtlCol="0">
            <a:spAutoFit/>
          </a:bodyPr>
          <a:lstStyle/>
          <a:p>
            <a:pPr marL="0" indent="0" algn="ctr">
              <a:lnSpc>
                <a:spcPct val="100000"/>
              </a:lnSpc>
            </a:pPr>
            <a:r>
              <a:rPr lang="en-US" sz="1600" b="1" kern="100" dirty="0">
                <a:solidFill>
                  <a:schemeClr val="bg1"/>
                </a:solidFill>
                <a:effectLst/>
                <a:ea typeface="Aptos" panose="020B0004020202020204" pitchFamily="34" charset="0"/>
                <a:cs typeface="Times New Roman" panose="02020603050405020304" pitchFamily="18" charset="0"/>
              </a:rPr>
              <a:t>Koulutus- ja valistuskampanjat </a:t>
            </a:r>
            <a:r>
              <a:rPr lang="en-US" sz="1600" kern="100" dirty="0">
                <a:solidFill>
                  <a:schemeClr val="bg1"/>
                </a:solidFill>
                <a:effectLst/>
                <a:ea typeface="Aptos" panose="020B0004020202020204" pitchFamily="34" charset="0"/>
                <a:cs typeface="Times New Roman" panose="02020603050405020304" pitchFamily="18" charset="0"/>
              </a:rPr>
              <a:t>- Julkinen valistus, visuaaliset kampanjat</a:t>
            </a:r>
          </a:p>
        </p:txBody>
      </p:sp>
      <p:sp>
        <p:nvSpPr>
          <p:cNvPr id="25" name="CuadroTexto 555">
            <a:extLst>
              <a:ext uri="{FF2B5EF4-FFF2-40B4-BE49-F238E27FC236}">
                <a16:creationId xmlns:a16="http://schemas.microsoft.com/office/drawing/2014/main" id="{C50E23F7-5090-2FF4-6C6C-DD54002F92B5}"/>
              </a:ext>
            </a:extLst>
          </p:cNvPr>
          <p:cNvSpPr txBox="1"/>
          <p:nvPr/>
        </p:nvSpPr>
        <p:spPr>
          <a:xfrm>
            <a:off x="2681273" y="4683284"/>
            <a:ext cx="2282396" cy="830997"/>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Kannustimet ja palkkiot - </a:t>
            </a:r>
            <a:r>
              <a:rPr lang="en-US" sz="1600" kern="100" dirty="0">
                <a:solidFill>
                  <a:schemeClr val="bg1"/>
                </a:solidFill>
                <a:cs typeface="Times New Roman" panose="02020603050405020304" pitchFamily="18" charset="0"/>
              </a:rPr>
              <a:t>taloudelliset kannustimet, tunnustamisohjelmat</a:t>
            </a:r>
          </a:p>
        </p:txBody>
      </p:sp>
      <p:sp>
        <p:nvSpPr>
          <p:cNvPr id="26" name="CuadroTexto 557">
            <a:extLst>
              <a:ext uri="{FF2B5EF4-FFF2-40B4-BE49-F238E27FC236}">
                <a16:creationId xmlns:a16="http://schemas.microsoft.com/office/drawing/2014/main" id="{1E9D9B9B-C0C1-96FB-B233-584868E2F8C2}"/>
              </a:ext>
            </a:extLst>
          </p:cNvPr>
          <p:cNvSpPr txBox="1"/>
          <p:nvPr/>
        </p:nvSpPr>
        <p:spPr>
          <a:xfrm>
            <a:off x="4315456" y="2087143"/>
            <a:ext cx="2247292" cy="1815882"/>
          </a:xfrm>
          <a:prstGeom prst="rect">
            <a:avLst/>
          </a:prstGeom>
          <a:noFill/>
        </p:spPr>
        <p:txBody>
          <a:bodyPr wrap="square" rtlCol="0">
            <a:spAutoFit/>
          </a:bodyPr>
          <a:lstStyle/>
          <a:p>
            <a:pPr algn="ctr"/>
            <a:r>
              <a:rPr lang="en-US" sz="1600" b="1" kern="100" dirty="0">
                <a:solidFill>
                  <a:schemeClr val="bg1"/>
                </a:solidFill>
                <a:ea typeface="Aptos" panose="020B0004020202020204" pitchFamily="34" charset="0"/>
                <a:cs typeface="Times New Roman" panose="02020603050405020304" pitchFamily="18" charset="0"/>
              </a:rPr>
              <a:t>Mukavuus - </a:t>
            </a:r>
            <a:r>
              <a:rPr lang="en-US" sz="1600" b="1" kern="100" dirty="0">
                <a:solidFill>
                  <a:schemeClr val="bg1"/>
                </a:solidFill>
                <a:effectLst/>
                <a:ea typeface="Aptos" panose="020B0004020202020204" pitchFamily="34" charset="0"/>
                <a:cs typeface="Times New Roman" panose="02020603050405020304" pitchFamily="18" charset="0"/>
              </a:rPr>
              <a:t>prosessin yksinkertaistaminen - </a:t>
            </a:r>
            <a:r>
              <a:rPr lang="en-US" sz="1600" kern="100" dirty="0">
                <a:solidFill>
                  <a:schemeClr val="bg1"/>
                </a:solidFill>
                <a:effectLst/>
                <a:ea typeface="Aptos" panose="020B0004020202020204" pitchFamily="34" charset="0"/>
                <a:cs typeface="Times New Roman" panose="02020603050405020304" pitchFamily="18" charset="0"/>
              </a:rPr>
              <a:t>kestävien käytäntöjen omaksumisen helpottaminen, jätteiden lajittelu, kierrätyksen helppous.</a:t>
            </a:r>
          </a:p>
        </p:txBody>
      </p:sp>
      <p:sp>
        <p:nvSpPr>
          <p:cNvPr id="27" name="CuadroTexto 559">
            <a:extLst>
              <a:ext uri="{FF2B5EF4-FFF2-40B4-BE49-F238E27FC236}">
                <a16:creationId xmlns:a16="http://schemas.microsoft.com/office/drawing/2014/main" id="{A0CD5EF8-DDF2-0DE4-4CAC-A4E840A001DD}"/>
              </a:ext>
            </a:extLst>
          </p:cNvPr>
          <p:cNvSpPr txBox="1"/>
          <p:nvPr/>
        </p:nvSpPr>
        <p:spPr>
          <a:xfrm>
            <a:off x="8922666" y="4118527"/>
            <a:ext cx="2245597" cy="2123658"/>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Lasten ja nuorten osallistaminen </a:t>
            </a:r>
            <a:r>
              <a:rPr lang="en-US" sz="1600" kern="100" dirty="0">
                <a:solidFill>
                  <a:schemeClr val="bg1"/>
                </a:solidFill>
                <a:cs typeface="Times New Roman" panose="02020603050405020304" pitchFamily="18" charset="0"/>
              </a:rPr>
              <a:t>- </a:t>
            </a:r>
            <a:r>
              <a:rPr lang="en-US" sz="1600" kern="100" dirty="0" err="1">
                <a:solidFill>
                  <a:schemeClr val="bg1"/>
                </a:solidFill>
                <a:cs typeface="Times New Roman" panose="02020603050405020304" pitchFamily="18" charset="0"/>
              </a:rPr>
              <a:t>kouluohjelmat</a:t>
            </a:r>
            <a:r>
              <a:rPr lang="en-US" sz="1600" kern="100" dirty="0">
                <a:solidFill>
                  <a:schemeClr val="bg1"/>
                </a:solidFill>
                <a:cs typeface="Times New Roman" panose="02020603050405020304" pitchFamily="18" charset="0"/>
              </a:rPr>
              <a:t>, nuorisokerhot ja -työpajat, opetusmateriaalit, kuten pelit, sovellukset tai sarjakuvat.</a:t>
            </a:r>
            <a:endParaRPr lang="fi-FI" sz="1600" kern="100" dirty="0">
              <a:solidFill>
                <a:schemeClr val="bg1"/>
              </a:solidFill>
              <a:cs typeface="Times New Roman" panose="02020603050405020304" pitchFamily="18"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7" name="Freeform 185">
            <a:extLst>
              <a:ext uri="{FF2B5EF4-FFF2-40B4-BE49-F238E27FC236}">
                <a16:creationId xmlns:a16="http://schemas.microsoft.com/office/drawing/2014/main" id="{F06F6770-5536-B224-9EDC-2EC8B8A52080}"/>
              </a:ext>
            </a:extLst>
          </p:cNvPr>
          <p:cNvSpPr>
            <a:spLocks noChangeArrowheads="1"/>
          </p:cNvSpPr>
          <p:nvPr/>
        </p:nvSpPr>
        <p:spPr bwMode="auto">
          <a:xfrm>
            <a:off x="5625311" y="403433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D5315EA1-0099-D5FD-5340-C32192D3BC0E}"/>
              </a:ext>
            </a:extLst>
          </p:cNvPr>
          <p:cNvSpPr>
            <a:spLocks noChangeArrowheads="1"/>
          </p:cNvSpPr>
          <p:nvPr/>
        </p:nvSpPr>
        <p:spPr bwMode="auto">
          <a:xfrm>
            <a:off x="5686039" y="409506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DD7D5352-3998-8403-1CE0-8BAFF8E36F68}"/>
              </a:ext>
            </a:extLst>
          </p:cNvPr>
          <p:cNvSpPr>
            <a:spLocks noChangeArrowheads="1"/>
          </p:cNvSpPr>
          <p:nvPr/>
        </p:nvSpPr>
        <p:spPr bwMode="auto">
          <a:xfrm>
            <a:off x="5749296" y="415579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7A9D4A6-0E10-BBC8-B232-1FF126919096}"/>
              </a:ext>
            </a:extLst>
          </p:cNvPr>
          <p:cNvSpPr txBox="1"/>
          <p:nvPr/>
        </p:nvSpPr>
        <p:spPr>
          <a:xfrm>
            <a:off x="5681199" y="4668036"/>
            <a:ext cx="2245597" cy="1631216"/>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Sosiaaliset normit ja vertaisvaikuttaminen </a:t>
            </a:r>
            <a:r>
              <a:rPr lang="en-US" sz="1600" kern="100" dirty="0">
                <a:solidFill>
                  <a:schemeClr val="bg1"/>
                </a:solidFill>
                <a:cs typeface="Times New Roman" panose="02020603050405020304" pitchFamily="18" charset="0"/>
              </a:rPr>
              <a:t>- sosiaaliset kampanjat, vertaisvaikuttaminen, ryhmätoiminta</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B0116609-856C-7B0D-A018-EEAE5427B795}"/>
              </a:ext>
            </a:extLst>
          </p:cNvPr>
          <p:cNvSpPr>
            <a:spLocks noChangeArrowheads="1"/>
          </p:cNvSpPr>
          <p:nvPr/>
        </p:nvSpPr>
        <p:spPr bwMode="auto">
          <a:xfrm>
            <a:off x="7226919" y="1853611"/>
            <a:ext cx="2372131"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7E094E9-22D6-43D8-01D2-282AEB51568F}"/>
              </a:ext>
            </a:extLst>
          </p:cNvPr>
          <p:cNvSpPr>
            <a:spLocks noChangeArrowheads="1"/>
          </p:cNvSpPr>
          <p:nvPr/>
        </p:nvSpPr>
        <p:spPr bwMode="auto">
          <a:xfrm>
            <a:off x="7122056" y="1790336"/>
            <a:ext cx="2571936" cy="2471471"/>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60A84177-A762-3221-6959-6CBA1D1C5BA6}"/>
              </a:ext>
            </a:extLst>
          </p:cNvPr>
          <p:cNvSpPr>
            <a:spLocks noChangeArrowheads="1"/>
          </p:cNvSpPr>
          <p:nvPr/>
        </p:nvSpPr>
        <p:spPr bwMode="auto">
          <a:xfrm>
            <a:off x="7061328" y="1708103"/>
            <a:ext cx="2642805" cy="253188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BB2BB8A8-B413-0633-1A34-4BFC287017B7}"/>
              </a:ext>
            </a:extLst>
          </p:cNvPr>
          <p:cNvSpPr txBox="1"/>
          <p:nvPr/>
        </p:nvSpPr>
        <p:spPr>
          <a:xfrm>
            <a:off x="7325849" y="2224221"/>
            <a:ext cx="2245597" cy="2369880"/>
          </a:xfrm>
          <a:prstGeom prst="rect">
            <a:avLst/>
          </a:prstGeom>
          <a:noFill/>
        </p:spPr>
        <p:txBody>
          <a:bodyPr wrap="square" rtlCol="0">
            <a:spAutoFit/>
          </a:bodyPr>
          <a:lstStyle/>
          <a:p>
            <a:pPr algn="ctr"/>
            <a:r>
              <a:rPr lang="en-US" sz="1600" b="1" kern="100" dirty="0">
                <a:solidFill>
                  <a:schemeClr val="bg1"/>
                </a:solidFill>
                <a:cs typeface="Times New Roman" panose="02020603050405020304" pitchFamily="18" charset="0"/>
              </a:rPr>
              <a:t>Behavioral Nudges - valinta-arkkitehtuuri: </a:t>
            </a:r>
            <a:r>
              <a:rPr lang="en-US" sz="1600" kern="100" dirty="0">
                <a:solidFill>
                  <a:schemeClr val="bg1"/>
                </a:solidFill>
                <a:cs typeface="Times New Roman" panose="02020603050405020304" pitchFamily="18" charset="0"/>
              </a:rPr>
              <a:t>Social Proof: Kierrätetyn jätteen määrän julkinen esittäminen.</a:t>
            </a:r>
          </a:p>
          <a:p>
            <a:pPr algn="ctr"/>
            <a:endParaRPr lang="en-US" sz="1600" b="1" kern="100" dirty="0">
              <a:solidFill>
                <a:schemeClr val="bg1"/>
              </a:solidFill>
              <a:cs typeface="Times New Roman" panose="02020603050405020304" pitchFamily="18" charset="0"/>
            </a:endParaRPr>
          </a:p>
        </p:txBody>
      </p:sp>
      <p:sp>
        <p:nvSpPr>
          <p:cNvPr id="3" name="Tekstiruutu 2">
            <a:extLst>
              <a:ext uri="{FF2B5EF4-FFF2-40B4-BE49-F238E27FC236}">
                <a16:creationId xmlns:a16="http://schemas.microsoft.com/office/drawing/2014/main" id="{D70D6536-E6F9-3586-1B72-D5285F77D5D3}"/>
              </a:ext>
            </a:extLst>
          </p:cNvPr>
          <p:cNvSpPr txBox="1"/>
          <p:nvPr/>
        </p:nvSpPr>
        <p:spPr>
          <a:xfrm>
            <a:off x="622056" y="4670970"/>
            <a:ext cx="2018723" cy="1754326"/>
          </a:xfrm>
          <a:prstGeom prst="rect">
            <a:avLst/>
          </a:prstGeom>
          <a:noFill/>
        </p:spPr>
        <p:txBody>
          <a:bodyPr wrap="square">
            <a:spAutoFit/>
          </a:bodyPr>
          <a:lstStyle/>
          <a:p>
            <a:r>
              <a:rPr lang="en-US" b="1" kern="0" dirty="0">
                <a:solidFill>
                  <a:srgbClr val="09465E"/>
                </a:solidFill>
                <a:highlight>
                  <a:srgbClr val="F1983D"/>
                </a:highlight>
                <a:cs typeface="Times New Roman" panose="02020603050405020304" pitchFamily="18" charset="0"/>
              </a:rPr>
              <a:t>HARJOITUS: </a:t>
            </a:r>
          </a:p>
          <a:p>
            <a:r>
              <a:rPr lang="en-US" b="1" kern="0" dirty="0">
                <a:solidFill>
                  <a:srgbClr val="2094D2"/>
                </a:solidFill>
                <a:cs typeface="Times New Roman" panose="02020603050405020304" pitchFamily="18" charset="0"/>
              </a:rPr>
              <a:t>Löydät esimerkkejä alueellasi toteutetuista toimista.</a:t>
            </a:r>
          </a:p>
        </p:txBody>
      </p:sp>
    </p:spTree>
    <p:extLst>
      <p:ext uri="{BB962C8B-B14F-4D97-AF65-F5344CB8AC3E}">
        <p14:creationId xmlns:p14="http://schemas.microsoft.com/office/powerpoint/2010/main" val="1443596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7C128-B891-7F3F-CEE0-604916D0879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B29387-704E-07B5-6055-FE21CE0021C7}"/>
              </a:ext>
            </a:extLst>
          </p:cNvPr>
          <p:cNvSpPr>
            <a:spLocks noGrp="1"/>
          </p:cNvSpPr>
          <p:nvPr>
            <p:ph type="body" sz="quarter" idx="16"/>
          </p:nvPr>
        </p:nvSpPr>
        <p:spPr>
          <a:xfrm>
            <a:off x="668965" y="618626"/>
            <a:ext cx="10854069" cy="767990"/>
          </a:xfrm>
          <a:prstGeom prst="rect">
            <a:avLst/>
          </a:prstGeom>
        </p:spPr>
        <p:txBody>
          <a:bodyPr/>
          <a:lstStyle/>
          <a:p>
            <a:r>
              <a:rPr lang="en-US" sz="3200" dirty="0"/>
              <a:t>ONNISTUNEET KÄYTTÄYTYMISEN MUUTOSOHJELMAT</a:t>
            </a:r>
          </a:p>
          <a:p>
            <a:endParaRPr lang="en-IE" b="1" dirty="0"/>
          </a:p>
        </p:txBody>
      </p:sp>
      <p:sp>
        <p:nvSpPr>
          <p:cNvPr id="3" name="Text Placeholder 2">
            <a:extLst>
              <a:ext uri="{FF2B5EF4-FFF2-40B4-BE49-F238E27FC236}">
                <a16:creationId xmlns:a16="http://schemas.microsoft.com/office/drawing/2014/main" id="{A0FE3376-A3D1-21B0-B10D-A7337709870F}"/>
              </a:ext>
            </a:extLst>
          </p:cNvPr>
          <p:cNvSpPr>
            <a:spLocks noGrp="1"/>
          </p:cNvSpPr>
          <p:nvPr>
            <p:ph type="body" sz="quarter" idx="19"/>
          </p:nvPr>
        </p:nvSpPr>
        <p:spPr>
          <a:xfrm>
            <a:off x="668965" y="1386616"/>
            <a:ext cx="10312493" cy="2623409"/>
          </a:xfrm>
          <a:prstGeom prst="rect">
            <a:avLst/>
          </a:prstGeom>
        </p:spPr>
        <p:txBody>
          <a:bodyPr/>
          <a:lstStyle/>
          <a:p>
            <a:pPr marL="0" lvl="0" indent="0">
              <a:lnSpc>
                <a:spcPct val="100000"/>
              </a:lnSpc>
            </a:pPr>
            <a:endParaRPr lang="fi-FI" kern="100" dirty="0">
              <a:effectLst/>
              <a:ea typeface="Aptos" panose="020B0004020202020204" pitchFamily="34" charset="0"/>
              <a:cs typeface="Times New Roman" panose="02020603050405020304" pitchFamily="18" charset="0"/>
            </a:endParaRPr>
          </a:p>
          <a:p>
            <a:pPr marL="0" lvl="0" indent="0">
              <a:lnSpc>
                <a:spcPct val="100000"/>
              </a:lnSpc>
            </a:pPr>
            <a:r>
              <a:rPr lang="en-US" b="1" kern="100" dirty="0" err="1">
                <a:effectLst/>
                <a:ea typeface="Aptos" panose="020B0004020202020204" pitchFamily="34" charset="0"/>
                <a:cs typeface="Times New Roman" panose="02020603050405020304" pitchFamily="18" charset="0"/>
                <a:hlinkClick r:id="rId2"/>
              </a:rPr>
              <a:t>Pay-As-You-Throw-ohjelmat</a:t>
            </a:r>
            <a:r>
              <a:rPr lang="en-US" b="1" kern="100" dirty="0">
                <a:effectLst/>
                <a:ea typeface="Aptos" panose="020B0004020202020204" pitchFamily="34" charset="0"/>
                <a:cs typeface="Times New Roman" panose="02020603050405020304" pitchFamily="18" charset="0"/>
              </a:rPr>
              <a:t>: </a:t>
            </a:r>
            <a:r>
              <a:rPr lang="en-US" kern="100" dirty="0">
                <a:effectLst/>
                <a:ea typeface="Aptos" panose="020B0004020202020204" pitchFamily="34" charset="0"/>
                <a:cs typeface="Times New Roman" panose="02020603050405020304" pitchFamily="18" charset="0"/>
              </a:rPr>
              <a:t>kotitaloudet maksavat tuottamansa jätemäärän perusteella, mikä vähentää jätteen määrää ja lisää kierrätystä. </a:t>
            </a:r>
            <a:endParaRPr lang="fi-FI" kern="100" dirty="0">
              <a:effectLst/>
              <a:ea typeface="Aptos" panose="020B0004020202020204" pitchFamily="34" charset="0"/>
              <a:cs typeface="Times New Roman" panose="02020603050405020304" pitchFamily="18" charset="0"/>
            </a:endParaRPr>
          </a:p>
          <a:p>
            <a:pPr marL="0" indent="0">
              <a:lnSpc>
                <a:spcPct val="100000"/>
              </a:lnSpc>
            </a:pPr>
            <a:endParaRPr lang="en-US" b="1" kern="100" dirty="0">
              <a:effectLst/>
              <a:ea typeface="Aptos" panose="020B0004020202020204" pitchFamily="34" charset="0"/>
              <a:cs typeface="Times New Roman" panose="02020603050405020304" pitchFamily="18" charset="0"/>
              <a:hlinkClick r:id="rId3"/>
            </a:endParaRPr>
          </a:p>
          <a:p>
            <a:pPr marL="0" indent="0">
              <a:lnSpc>
                <a:spcPct val="100000"/>
              </a:lnSpc>
            </a:pPr>
            <a:r>
              <a:rPr lang="en-US" b="1" kern="100" dirty="0">
                <a:effectLst/>
                <a:ea typeface="Aptos" panose="020B0004020202020204" pitchFamily="34" charset="0"/>
                <a:cs typeface="Times New Roman" panose="02020603050405020304" pitchFamily="18" charset="0"/>
                <a:hlinkClick r:id="rId3"/>
              </a:rPr>
              <a:t>Zero Waste Communities (nollajätettä tuottavat yhteisöt</a:t>
            </a:r>
            <a:r>
              <a:rPr lang="en-US" b="1" kern="100" dirty="0">
                <a:effectLst/>
                <a:ea typeface="Aptos" panose="020B0004020202020204" pitchFamily="34" charset="0"/>
                <a:cs typeface="Times New Roman" panose="02020603050405020304" pitchFamily="18" charset="0"/>
              </a:rPr>
              <a:t>): </a:t>
            </a:r>
            <a:r>
              <a:rPr lang="en-US" kern="100" dirty="0">
                <a:effectLst/>
                <a:ea typeface="Aptos" panose="020B0004020202020204" pitchFamily="34" charset="0"/>
                <a:cs typeface="Times New Roman" panose="02020603050405020304" pitchFamily="18" charset="0"/>
              </a:rPr>
              <a:t>nollajätetavoitteet, joilla kannustetaan kansalaisia minimoimaan jätteen syntyminen ja ottamaan käyttöön kompostoinnin ja kierrätyksen kaltaisia käytäntöjä. </a:t>
            </a:r>
            <a:endParaRPr lang="en-US" kern="100" dirty="0">
              <a:ea typeface="Aptos" panose="020B0004020202020204" pitchFamily="34" charset="0"/>
              <a:cs typeface="Times New Roman" panose="02020603050405020304" pitchFamily="18" charset="0"/>
            </a:endParaRPr>
          </a:p>
          <a:p>
            <a:pPr marL="0" indent="0">
              <a:lnSpc>
                <a:spcPct val="100000"/>
              </a:lnSpc>
            </a:pPr>
            <a:endParaRPr lang="en-US" b="1" kern="0" dirty="0">
              <a:solidFill>
                <a:srgbClr val="002060"/>
              </a:solidFill>
              <a:cs typeface="Times New Roman" panose="02020603050405020304" pitchFamily="18" charset="0"/>
            </a:endParaRPr>
          </a:p>
          <a:p>
            <a:pPr marL="0" indent="0">
              <a:lnSpc>
                <a:spcPct val="100000"/>
              </a:lnSpc>
            </a:pPr>
            <a:endParaRPr lang="en-US" b="1" kern="0" dirty="0">
              <a:cs typeface="Times New Roman" panose="02020603050405020304" pitchFamily="18" charset="0"/>
            </a:endParaRPr>
          </a:p>
          <a:p>
            <a:pPr marL="0" lvl="0" indent="0">
              <a:lnSpc>
                <a:spcPct val="100000"/>
              </a:lnSpc>
            </a:pPr>
            <a:endParaRPr lang="fi-FI"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grpSp>
        <p:nvGrpSpPr>
          <p:cNvPr id="2" name="Group 1">
            <a:extLst>
              <a:ext uri="{FF2B5EF4-FFF2-40B4-BE49-F238E27FC236}">
                <a16:creationId xmlns:a16="http://schemas.microsoft.com/office/drawing/2014/main" id="{3C81633B-E255-7E72-BA7B-FEEBC15DEF18}"/>
              </a:ext>
            </a:extLst>
          </p:cNvPr>
          <p:cNvGrpSpPr/>
          <p:nvPr/>
        </p:nvGrpSpPr>
        <p:grpSpPr>
          <a:xfrm>
            <a:off x="10018842" y="618626"/>
            <a:ext cx="1296858" cy="1134511"/>
            <a:chOff x="-4712685" y="3328877"/>
            <a:chExt cx="3646852" cy="3163039"/>
          </a:xfrm>
          <a:solidFill>
            <a:srgbClr val="09465E"/>
          </a:solidFill>
        </p:grpSpPr>
        <p:sp>
          <p:nvSpPr>
            <p:cNvPr id="6" name="Freeform 4">
              <a:extLst>
                <a:ext uri="{FF2B5EF4-FFF2-40B4-BE49-F238E27FC236}">
                  <a16:creationId xmlns:a16="http://schemas.microsoft.com/office/drawing/2014/main" id="{16A2639B-83D6-4D80-A3E1-A47049C79F3A}"/>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60BA47"/>
            </a:solidFill>
            <a:ln w="9514"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B3F097F3-FB95-7C18-04D0-2785246EE4B4}"/>
                </a:ext>
              </a:extLst>
            </p:cNvPr>
            <p:cNvGrpSpPr/>
            <p:nvPr/>
          </p:nvGrpSpPr>
          <p:grpSpPr>
            <a:xfrm>
              <a:off x="-4712685" y="3328877"/>
              <a:ext cx="3646852" cy="3163039"/>
              <a:chOff x="3595127" y="1330866"/>
              <a:chExt cx="3646852" cy="3163039"/>
            </a:xfrm>
            <a:grpFill/>
          </p:grpSpPr>
          <p:sp>
            <p:nvSpPr>
              <p:cNvPr id="8" name="Freeform 6">
                <a:extLst>
                  <a:ext uri="{FF2B5EF4-FFF2-40B4-BE49-F238E27FC236}">
                    <a16:creationId xmlns:a16="http://schemas.microsoft.com/office/drawing/2014/main" id="{4CC9DE63-60E2-2B14-F8BA-CDE385070946}"/>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p>
            </p:txBody>
          </p:sp>
          <p:sp>
            <p:nvSpPr>
              <p:cNvPr id="9" name="Freeform 7">
                <a:extLst>
                  <a:ext uri="{FF2B5EF4-FFF2-40B4-BE49-F238E27FC236}">
                    <a16:creationId xmlns:a16="http://schemas.microsoft.com/office/drawing/2014/main" id="{942A5CCA-7B99-286A-916D-0B103DBC4A4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dirty="0"/>
              </a:p>
            </p:txBody>
          </p:sp>
          <p:sp>
            <p:nvSpPr>
              <p:cNvPr id="10" name="Freeform 8">
                <a:extLst>
                  <a:ext uri="{FF2B5EF4-FFF2-40B4-BE49-F238E27FC236}">
                    <a16:creationId xmlns:a16="http://schemas.microsoft.com/office/drawing/2014/main" id="{F0ABC6A8-2946-366B-4367-878D351AA601}"/>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11" name="Freeform 9">
                <a:extLst>
                  <a:ext uri="{FF2B5EF4-FFF2-40B4-BE49-F238E27FC236}">
                    <a16:creationId xmlns:a16="http://schemas.microsoft.com/office/drawing/2014/main" id="{3E2E3C45-A213-D42C-FD4F-E8D86305F6D4}"/>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12" name="Freeform 10">
                <a:extLst>
                  <a:ext uri="{FF2B5EF4-FFF2-40B4-BE49-F238E27FC236}">
                    <a16:creationId xmlns:a16="http://schemas.microsoft.com/office/drawing/2014/main" id="{90F97FD9-1C36-7D76-9A65-7C00FE3AD058}"/>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B5342B09-2E44-A0F8-8174-13BD4B8D9BCD}"/>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14" name="Freeform 12">
                <a:extLst>
                  <a:ext uri="{FF2B5EF4-FFF2-40B4-BE49-F238E27FC236}">
                    <a16:creationId xmlns:a16="http://schemas.microsoft.com/office/drawing/2014/main" id="{C066F1D6-2F51-DF4C-C715-12A684EE87E3}"/>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sp>
        <p:nvSpPr>
          <p:cNvPr id="16" name="TextBox 15">
            <a:extLst>
              <a:ext uri="{FF2B5EF4-FFF2-40B4-BE49-F238E27FC236}">
                <a16:creationId xmlns:a16="http://schemas.microsoft.com/office/drawing/2014/main" id="{586A6093-0ECC-BD9A-1179-335888D713B9}"/>
              </a:ext>
            </a:extLst>
          </p:cNvPr>
          <p:cNvSpPr txBox="1"/>
          <p:nvPr/>
        </p:nvSpPr>
        <p:spPr>
          <a:xfrm>
            <a:off x="4322425" y="4428372"/>
            <a:ext cx="6096000" cy="1384995"/>
          </a:xfrm>
          <a:prstGeom prst="rect">
            <a:avLst/>
          </a:prstGeom>
          <a:noFill/>
        </p:spPr>
        <p:txBody>
          <a:bodyPr wrap="square">
            <a:spAutoFit/>
          </a:bodyPr>
          <a:lstStyle/>
          <a:p>
            <a:pPr marL="0" indent="0">
              <a:lnSpc>
                <a:spcPct val="100000"/>
              </a:lnSpc>
            </a:pPr>
            <a:r>
              <a:rPr lang="en-US" sz="3600" b="1" kern="0" dirty="0">
                <a:solidFill>
                  <a:srgbClr val="09465E"/>
                </a:solidFill>
                <a:highlight>
                  <a:srgbClr val="F1983D"/>
                </a:highlight>
                <a:cs typeface="Times New Roman" panose="02020603050405020304" pitchFamily="18" charset="0"/>
              </a:rPr>
              <a:t>HARJOITUS: </a:t>
            </a:r>
          </a:p>
          <a:p>
            <a:pPr marL="0" indent="0">
              <a:lnSpc>
                <a:spcPct val="100000"/>
              </a:lnSpc>
            </a:pPr>
            <a:r>
              <a:rPr lang="en-US" sz="2400" b="1" kern="0" dirty="0">
                <a:solidFill>
                  <a:srgbClr val="2094D2"/>
                </a:solidFill>
                <a:cs typeface="Times New Roman" panose="02020603050405020304" pitchFamily="18" charset="0"/>
              </a:rPr>
              <a:t>Etsi esimerkkejä onnistuneista </a:t>
            </a:r>
            <a:r>
              <a:rPr lang="en-US" sz="2400" b="1" kern="0" dirty="0" err="1">
                <a:solidFill>
                  <a:srgbClr val="2094D2"/>
                </a:solidFill>
                <a:cs typeface="Times New Roman" panose="02020603050405020304" pitchFamily="18" charset="0"/>
              </a:rPr>
              <a:t>käyttäytymisen muutosohjelmista </a:t>
            </a:r>
            <a:r>
              <a:rPr lang="en-US" sz="2400" b="1" kern="0" dirty="0">
                <a:solidFill>
                  <a:srgbClr val="2094D2"/>
                </a:solidFill>
                <a:cs typeface="Times New Roman" panose="02020603050405020304" pitchFamily="18" charset="0"/>
              </a:rPr>
              <a:t>alueeltasi.</a:t>
            </a:r>
            <a:endParaRPr lang="fi-FI" sz="2400" b="1" kern="0" dirty="0">
              <a:solidFill>
                <a:srgbClr val="2094D2"/>
              </a:solidFill>
              <a:cs typeface="Times New Roman" panose="02020603050405020304" pitchFamily="18" charset="0"/>
            </a:endParaRPr>
          </a:p>
        </p:txBody>
      </p:sp>
      <p:grpSp>
        <p:nvGrpSpPr>
          <p:cNvPr id="17" name="Google Shape;518;p39">
            <a:extLst>
              <a:ext uri="{FF2B5EF4-FFF2-40B4-BE49-F238E27FC236}">
                <a16:creationId xmlns:a16="http://schemas.microsoft.com/office/drawing/2014/main" id="{B7C9F10D-218A-A2AB-EF45-1E613121DECB}"/>
              </a:ext>
            </a:extLst>
          </p:cNvPr>
          <p:cNvGrpSpPr/>
          <p:nvPr/>
        </p:nvGrpSpPr>
        <p:grpSpPr>
          <a:xfrm>
            <a:off x="1847850" y="4340961"/>
            <a:ext cx="1495425" cy="1484324"/>
            <a:chOff x="1923675" y="1633650"/>
            <a:chExt cx="436000" cy="435975"/>
          </a:xfrm>
          <a:solidFill>
            <a:srgbClr val="09465E"/>
          </a:solidFill>
        </p:grpSpPr>
        <p:sp>
          <p:nvSpPr>
            <p:cNvPr id="18" name="Google Shape;519;p39">
              <a:extLst>
                <a:ext uri="{FF2B5EF4-FFF2-40B4-BE49-F238E27FC236}">
                  <a16:creationId xmlns:a16="http://schemas.microsoft.com/office/drawing/2014/main" id="{E15001D7-174D-F847-3DDE-0B8FE335BBB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6262F6F2-29C8-2A6B-579F-F82B25AA3E79}"/>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A4054B20-FFE2-D301-A5EE-F212ADAB4CA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22F7BC44-CFFC-0E47-BACF-A909B15EBE3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4952A139-16AA-F6E7-D81A-4AC92A37247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9B99D555-1302-EE6D-2614-06202CC1645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aphic 4">
            <a:extLst>
              <a:ext uri="{FF2B5EF4-FFF2-40B4-BE49-F238E27FC236}">
                <a16:creationId xmlns:a16="http://schemas.microsoft.com/office/drawing/2014/main" id="{96D602B8-CEDE-2434-12EE-C1881B99C0A7}"/>
              </a:ext>
            </a:extLst>
          </p:cNvPr>
          <p:cNvGrpSpPr/>
          <p:nvPr/>
        </p:nvGrpSpPr>
        <p:grpSpPr>
          <a:xfrm rot="3307841">
            <a:off x="885981" y="4095163"/>
            <a:ext cx="388032" cy="596029"/>
            <a:chOff x="9129274" y="2719113"/>
            <a:chExt cx="717139" cy="1386497"/>
          </a:xfrm>
          <a:solidFill>
            <a:srgbClr val="09465E"/>
          </a:solidFill>
        </p:grpSpPr>
        <p:grpSp>
          <p:nvGrpSpPr>
            <p:cNvPr id="15" name="Graphic 4">
              <a:extLst>
                <a:ext uri="{FF2B5EF4-FFF2-40B4-BE49-F238E27FC236}">
                  <a16:creationId xmlns:a16="http://schemas.microsoft.com/office/drawing/2014/main" id="{8F69DC53-077F-EC0F-AA66-5E014252BB6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B07D2D37-F2B9-D98E-A2CD-16A65892E3C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275EEFFA-EBC3-C361-CA91-984DDADB96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D477AB08-3DD2-91DB-9540-E7A8D672ACE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ABF10A86-31CC-57F2-9729-6D47BE286B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3799C39F-35BF-0564-B52B-7F78A63BF6C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C169F91-77DA-003C-02D7-DE74C87B0BB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85E3CE14-1EB9-0C80-9C56-979E4E2C22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AB7F2B49-F78A-C0B5-C301-710BAC0079E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2E6468EE-4FA9-0C01-ABEA-C4455197056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D9EF0399-9372-5F29-D622-140E91A9BAC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5C31B1E8-6196-E7A9-9B50-71A98F1359F2}"/>
              </a:ext>
            </a:extLst>
          </p:cNvPr>
          <p:cNvGrpSpPr/>
          <p:nvPr/>
        </p:nvGrpSpPr>
        <p:grpSpPr>
          <a:xfrm rot="9189280">
            <a:off x="610004" y="1149530"/>
            <a:ext cx="388032" cy="596029"/>
            <a:chOff x="9129274" y="2719113"/>
            <a:chExt cx="717139" cy="1386497"/>
          </a:xfrm>
          <a:solidFill>
            <a:srgbClr val="09465E"/>
          </a:solidFill>
        </p:grpSpPr>
        <p:grpSp>
          <p:nvGrpSpPr>
            <p:cNvPr id="35" name="Graphic 4">
              <a:extLst>
                <a:ext uri="{FF2B5EF4-FFF2-40B4-BE49-F238E27FC236}">
                  <a16:creationId xmlns:a16="http://schemas.microsoft.com/office/drawing/2014/main" id="{300A7BD7-70AD-B9B1-1979-0CA0B1BEADA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326D3E5A-3629-9B99-0CEE-F9C2ADB8ED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8ED476E2-1CA0-26F2-4A8E-974F02C29AD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59CA1CE3-B7BC-6271-D380-4BC5A447C098}"/>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6E8B8E5C-4F78-5D84-2234-9514555EAB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906D9582-9311-47A0-437C-E45A30BC7C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AD1A5EB4-0708-1E78-4BA7-D0EDED1D3E0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77BECC29-DC3A-AD82-BA66-B13E02166D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DC9DA19B-BF9E-8BCD-D98F-869D4A5A8F7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970465D0-F67C-C913-4720-3B18D80D04B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162875C6-D8C4-BCEC-05AD-A3F2E3B9850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64383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44A3-6067-2C00-435F-E7605F294EA3}"/>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07E976D7-D1B8-D4CA-162D-E36517D413B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497" y="439689"/>
            <a:ext cx="6308650" cy="4731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D389D633-694D-BFB2-527C-2D7BEB6A29F3}"/>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AF37F09-909F-ACA2-DB86-3C425230144B}"/>
              </a:ext>
            </a:extLst>
          </p:cNvPr>
          <p:cNvSpPr/>
          <p:nvPr/>
        </p:nvSpPr>
        <p:spPr>
          <a:xfrm>
            <a:off x="5071731" y="3429000"/>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D44B60B5-F326-DB18-FF90-234C530F805E}"/>
              </a:ext>
            </a:extLst>
          </p:cNvPr>
          <p:cNvSpPr txBox="1"/>
          <p:nvPr/>
        </p:nvSpPr>
        <p:spPr>
          <a:xfrm>
            <a:off x="5134541" y="3429000"/>
            <a:ext cx="3193759"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Menetelmät ja</a:t>
            </a:r>
          </a:p>
        </p:txBody>
      </p:sp>
      <p:sp>
        <p:nvSpPr>
          <p:cNvPr id="3" name="Rectangle 13">
            <a:extLst>
              <a:ext uri="{FF2B5EF4-FFF2-40B4-BE49-F238E27FC236}">
                <a16:creationId xmlns:a16="http://schemas.microsoft.com/office/drawing/2014/main" id="{C95E142A-4A95-728E-1052-6A494E780C1F}"/>
              </a:ext>
            </a:extLst>
          </p:cNvPr>
          <p:cNvSpPr/>
          <p:nvPr/>
        </p:nvSpPr>
        <p:spPr>
          <a:xfrm>
            <a:off x="5071730" y="4231178"/>
            <a:ext cx="554691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Oppimisen vaiheet</a:t>
            </a:r>
            <a:endParaRPr lang="en-US" sz="3600" dirty="0">
              <a:latin typeface="Montserrat" panose="00000500000000000000" pitchFamily="50" charset="0"/>
            </a:endParaRPr>
          </a:p>
        </p:txBody>
      </p:sp>
    </p:spTree>
    <p:extLst>
      <p:ext uri="{BB962C8B-B14F-4D97-AF65-F5344CB8AC3E}">
        <p14:creationId xmlns:p14="http://schemas.microsoft.com/office/powerpoint/2010/main" val="1023917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BEF5-E10E-7C08-95EF-6528B6C385A9}"/>
            </a:ext>
          </a:extLst>
        </p:cNvPr>
        <p:cNvGrpSpPr/>
        <p:nvPr/>
      </p:nvGrpSpPr>
      <p:grpSpPr>
        <a:xfrm>
          <a:off x="0" y="0"/>
          <a:ext cx="0" cy="0"/>
          <a:chOff x="0" y="0"/>
          <a:chExt cx="0" cy="0"/>
        </a:xfrm>
      </p:grpSpPr>
      <p:sp>
        <p:nvSpPr>
          <p:cNvPr id="8" name="Freeform 177">
            <a:extLst>
              <a:ext uri="{FF2B5EF4-FFF2-40B4-BE49-F238E27FC236}">
                <a16:creationId xmlns:a16="http://schemas.microsoft.com/office/drawing/2014/main" id="{977A56E5-2911-6708-0EA6-EB6943B92736}"/>
              </a:ext>
            </a:extLst>
          </p:cNvPr>
          <p:cNvSpPr>
            <a:spLocks noChangeArrowheads="1"/>
          </p:cNvSpPr>
          <p:nvPr/>
        </p:nvSpPr>
        <p:spPr bwMode="auto">
          <a:xfrm>
            <a:off x="4084860" y="3573804"/>
            <a:ext cx="3288973" cy="129545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dirty="0"/>
          </a:p>
        </p:txBody>
      </p:sp>
      <p:sp>
        <p:nvSpPr>
          <p:cNvPr id="4" name="Text Placeholder 3">
            <a:extLst>
              <a:ext uri="{FF2B5EF4-FFF2-40B4-BE49-F238E27FC236}">
                <a16:creationId xmlns:a16="http://schemas.microsoft.com/office/drawing/2014/main" id="{6C415E78-9A6A-5170-AA2B-FE006B584AE4}"/>
              </a:ext>
            </a:extLst>
          </p:cNvPr>
          <p:cNvSpPr>
            <a:spLocks noGrp="1"/>
          </p:cNvSpPr>
          <p:nvPr>
            <p:ph type="body" sz="quarter" idx="16"/>
          </p:nvPr>
        </p:nvSpPr>
        <p:spPr>
          <a:xfrm>
            <a:off x="617777" y="420701"/>
            <a:ext cx="10052954" cy="395850"/>
          </a:xfrm>
          <a:prstGeom prst="rect">
            <a:avLst/>
          </a:prstGeom>
        </p:spPr>
        <p:txBody>
          <a:bodyPr/>
          <a:lstStyle/>
          <a:p>
            <a:r>
              <a:rPr lang="en-IE" dirty="0">
                <a:cs typeface="Calibri"/>
              </a:rPr>
              <a:t>Oppimisen menetelmät ja vaiheet</a:t>
            </a:r>
            <a:endParaRPr lang="en-IE" b="1" dirty="0"/>
          </a:p>
        </p:txBody>
      </p:sp>
      <p:sp>
        <p:nvSpPr>
          <p:cNvPr id="3" name="Text Placeholder 2">
            <a:extLst>
              <a:ext uri="{FF2B5EF4-FFF2-40B4-BE49-F238E27FC236}">
                <a16:creationId xmlns:a16="http://schemas.microsoft.com/office/drawing/2014/main" id="{1D5AF5FE-E65C-B8EB-300F-0CAFD4EFEB3D}"/>
              </a:ext>
            </a:extLst>
          </p:cNvPr>
          <p:cNvSpPr>
            <a:spLocks noGrp="1"/>
          </p:cNvSpPr>
          <p:nvPr>
            <p:ph type="body" sz="quarter" idx="19"/>
          </p:nvPr>
        </p:nvSpPr>
        <p:spPr>
          <a:xfrm>
            <a:off x="679938" y="1201479"/>
            <a:ext cx="10546905" cy="5050464"/>
          </a:xfrm>
          <a:prstGeom prst="rect">
            <a:avLst/>
          </a:prstGeom>
        </p:spPr>
        <p:txBody>
          <a:bodyPr/>
          <a:lstStyle/>
          <a:p>
            <a:pPr marL="0" indent="0" fontAlgn="base">
              <a:lnSpc>
                <a:spcPct val="100000"/>
              </a:lnSpc>
            </a:pPr>
            <a:r>
              <a:rPr lang="en-US" kern="100" dirty="0">
                <a:cs typeface="Times New Roman" panose="02020603050405020304" pitchFamily="18" charset="0"/>
              </a:rPr>
              <a:t>Nämä oppimisen vaiheet tai vaiheet kulkevat tyypillisesti syklin läpi, joka alkaa siitä, että oppilas saa konkreettisen kokemuksen, ja päättyy siihen, että hän kokeilee aktiivisesti saamaansa tietoa.</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sp>
        <p:nvSpPr>
          <p:cNvPr id="5" name="CuadroTexto 598">
            <a:extLst>
              <a:ext uri="{FF2B5EF4-FFF2-40B4-BE49-F238E27FC236}">
                <a16:creationId xmlns:a16="http://schemas.microsoft.com/office/drawing/2014/main" id="{17261313-6B2F-8A59-1E79-894ED1B4E6E8}"/>
              </a:ext>
            </a:extLst>
          </p:cNvPr>
          <p:cNvSpPr txBox="1"/>
          <p:nvPr/>
        </p:nvSpPr>
        <p:spPr>
          <a:xfrm>
            <a:off x="4401310" y="3952895"/>
            <a:ext cx="27985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Kolbin oppimismalli</a:t>
            </a:r>
          </a:p>
        </p:txBody>
      </p:sp>
      <p:sp>
        <p:nvSpPr>
          <p:cNvPr id="9" name="Freeform 176">
            <a:extLst>
              <a:ext uri="{FF2B5EF4-FFF2-40B4-BE49-F238E27FC236}">
                <a16:creationId xmlns:a16="http://schemas.microsoft.com/office/drawing/2014/main" id="{D1AF9589-23F1-C207-EB36-F0464156AACE}"/>
              </a:ext>
            </a:extLst>
          </p:cNvPr>
          <p:cNvSpPr>
            <a:spLocks noChangeArrowheads="1"/>
          </p:cNvSpPr>
          <p:nvPr/>
        </p:nvSpPr>
        <p:spPr bwMode="auto">
          <a:xfrm>
            <a:off x="4043694" y="2530869"/>
            <a:ext cx="320112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10" name="Freeform 176">
            <a:extLst>
              <a:ext uri="{FF2B5EF4-FFF2-40B4-BE49-F238E27FC236}">
                <a16:creationId xmlns:a16="http://schemas.microsoft.com/office/drawing/2014/main" id="{B331D12F-0166-5625-E033-F93AC84CE72C}"/>
              </a:ext>
            </a:extLst>
          </p:cNvPr>
          <p:cNvSpPr>
            <a:spLocks noChangeArrowheads="1"/>
          </p:cNvSpPr>
          <p:nvPr/>
        </p:nvSpPr>
        <p:spPr bwMode="auto">
          <a:xfrm>
            <a:off x="4150489" y="5494775"/>
            <a:ext cx="3300190" cy="65800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dirty="0"/>
          </a:p>
        </p:txBody>
      </p:sp>
      <p:sp>
        <p:nvSpPr>
          <p:cNvPr id="11" name="Rectángulo 602">
            <a:extLst>
              <a:ext uri="{FF2B5EF4-FFF2-40B4-BE49-F238E27FC236}">
                <a16:creationId xmlns:a16="http://schemas.microsoft.com/office/drawing/2014/main" id="{721DF485-C091-90C6-0D45-54602176187D}"/>
              </a:ext>
            </a:extLst>
          </p:cNvPr>
          <p:cNvSpPr/>
          <p:nvPr/>
        </p:nvSpPr>
        <p:spPr>
          <a:xfrm>
            <a:off x="4227755" y="2584801"/>
            <a:ext cx="2718979" cy="400110"/>
          </a:xfrm>
          <a:prstGeom prst="rect">
            <a:avLst/>
          </a:prstGeom>
        </p:spPr>
        <p:txBody>
          <a:bodyPr wrap="square">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Konkreettinen kokemus</a:t>
            </a:r>
          </a:p>
        </p:txBody>
      </p:sp>
      <p:sp>
        <p:nvSpPr>
          <p:cNvPr id="12" name="Rectángulo 602">
            <a:extLst>
              <a:ext uri="{FF2B5EF4-FFF2-40B4-BE49-F238E27FC236}">
                <a16:creationId xmlns:a16="http://schemas.microsoft.com/office/drawing/2014/main" id="{F8879C20-41C5-216D-1942-6F7901CC477C}"/>
              </a:ext>
            </a:extLst>
          </p:cNvPr>
          <p:cNvSpPr/>
          <p:nvPr/>
        </p:nvSpPr>
        <p:spPr>
          <a:xfrm>
            <a:off x="4287984" y="5481635"/>
            <a:ext cx="3025199" cy="400110"/>
          </a:xfrm>
          <a:prstGeom prst="rect">
            <a:avLst/>
          </a:prstGeom>
        </p:spPr>
        <p:txBody>
          <a:bodyPr wrap="square">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Abstrakti käsitteellistäminen</a:t>
            </a:r>
          </a:p>
        </p:txBody>
      </p:sp>
      <p:sp>
        <p:nvSpPr>
          <p:cNvPr id="13" name="Freeform 179">
            <a:extLst>
              <a:ext uri="{FF2B5EF4-FFF2-40B4-BE49-F238E27FC236}">
                <a16:creationId xmlns:a16="http://schemas.microsoft.com/office/drawing/2014/main" id="{6E886F0E-368C-9B68-500B-E9A050123D46}"/>
              </a:ext>
            </a:extLst>
          </p:cNvPr>
          <p:cNvSpPr>
            <a:spLocks noChangeArrowheads="1"/>
          </p:cNvSpPr>
          <p:nvPr/>
        </p:nvSpPr>
        <p:spPr bwMode="auto">
          <a:xfrm>
            <a:off x="744691" y="3725775"/>
            <a:ext cx="3201119" cy="658007"/>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dirty="0"/>
          </a:p>
        </p:txBody>
      </p:sp>
      <p:sp>
        <p:nvSpPr>
          <p:cNvPr id="14" name="Freeform 179">
            <a:extLst>
              <a:ext uri="{FF2B5EF4-FFF2-40B4-BE49-F238E27FC236}">
                <a16:creationId xmlns:a16="http://schemas.microsoft.com/office/drawing/2014/main" id="{C88DE4AC-302F-D3A6-2512-0CD2D0C086C8}"/>
              </a:ext>
            </a:extLst>
          </p:cNvPr>
          <p:cNvSpPr>
            <a:spLocks noChangeArrowheads="1"/>
          </p:cNvSpPr>
          <p:nvPr/>
        </p:nvSpPr>
        <p:spPr bwMode="auto">
          <a:xfrm>
            <a:off x="7723669" y="3787370"/>
            <a:ext cx="3296898" cy="62036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dirty="0"/>
          </a:p>
        </p:txBody>
      </p:sp>
      <p:sp>
        <p:nvSpPr>
          <p:cNvPr id="15" name="Rectángulo 602">
            <a:extLst>
              <a:ext uri="{FF2B5EF4-FFF2-40B4-BE49-F238E27FC236}">
                <a16:creationId xmlns:a16="http://schemas.microsoft.com/office/drawing/2014/main" id="{A530C0B6-CCFA-38EA-6C62-CFF75C01AFA4}"/>
              </a:ext>
            </a:extLst>
          </p:cNvPr>
          <p:cNvSpPr/>
          <p:nvPr/>
        </p:nvSpPr>
        <p:spPr>
          <a:xfrm>
            <a:off x="965156" y="3854723"/>
            <a:ext cx="2760188" cy="400110"/>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Aktiivinen kokeilu</a:t>
            </a:r>
          </a:p>
        </p:txBody>
      </p:sp>
      <p:sp>
        <p:nvSpPr>
          <p:cNvPr id="16" name="Rectángulo 602">
            <a:extLst>
              <a:ext uri="{FF2B5EF4-FFF2-40B4-BE49-F238E27FC236}">
                <a16:creationId xmlns:a16="http://schemas.microsoft.com/office/drawing/2014/main" id="{FCA8E2E4-1C22-8BAD-2D71-B68B2C9BA9AA}"/>
              </a:ext>
            </a:extLst>
          </p:cNvPr>
          <p:cNvSpPr/>
          <p:nvPr/>
        </p:nvSpPr>
        <p:spPr>
          <a:xfrm>
            <a:off x="7901713" y="3887757"/>
            <a:ext cx="3118854" cy="400110"/>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Reflektiivinen havainnointi</a:t>
            </a:r>
          </a:p>
        </p:txBody>
      </p:sp>
      <p:sp>
        <p:nvSpPr>
          <p:cNvPr id="17" name="Nuoli: Oikea 16">
            <a:extLst>
              <a:ext uri="{FF2B5EF4-FFF2-40B4-BE49-F238E27FC236}">
                <a16:creationId xmlns:a16="http://schemas.microsoft.com/office/drawing/2014/main" id="{BDA0A78C-BB44-AB22-A80F-990C27E9861C}"/>
              </a:ext>
            </a:extLst>
          </p:cNvPr>
          <p:cNvSpPr/>
          <p:nvPr/>
        </p:nvSpPr>
        <p:spPr>
          <a:xfrm rot="2560217">
            <a:off x="7576850" y="2994847"/>
            <a:ext cx="564279" cy="2412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8" name="Nuoli: Oikea 17">
            <a:extLst>
              <a:ext uri="{FF2B5EF4-FFF2-40B4-BE49-F238E27FC236}">
                <a16:creationId xmlns:a16="http://schemas.microsoft.com/office/drawing/2014/main" id="{AC2FC799-3175-3714-4FDF-38A31006C04C}"/>
              </a:ext>
            </a:extLst>
          </p:cNvPr>
          <p:cNvSpPr/>
          <p:nvPr/>
        </p:nvSpPr>
        <p:spPr>
          <a:xfrm rot="7833253">
            <a:off x="7543241" y="5013138"/>
            <a:ext cx="588887" cy="3134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Nuoli: Oikea 18">
            <a:extLst>
              <a:ext uri="{FF2B5EF4-FFF2-40B4-BE49-F238E27FC236}">
                <a16:creationId xmlns:a16="http://schemas.microsoft.com/office/drawing/2014/main" id="{52E12283-E941-5300-00EE-0EEB2140E704}"/>
              </a:ext>
            </a:extLst>
          </p:cNvPr>
          <p:cNvSpPr/>
          <p:nvPr/>
        </p:nvSpPr>
        <p:spPr>
          <a:xfrm rot="13960932">
            <a:off x="3245272" y="5022869"/>
            <a:ext cx="531875" cy="2940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0" name="Nuoli: Oikea 19">
            <a:extLst>
              <a:ext uri="{FF2B5EF4-FFF2-40B4-BE49-F238E27FC236}">
                <a16:creationId xmlns:a16="http://schemas.microsoft.com/office/drawing/2014/main" id="{C239C6C5-322D-E4F4-6648-79C42C66A367}"/>
              </a:ext>
            </a:extLst>
          </p:cNvPr>
          <p:cNvSpPr/>
          <p:nvPr/>
        </p:nvSpPr>
        <p:spPr>
          <a:xfrm rot="19185843">
            <a:off x="3290580" y="3047837"/>
            <a:ext cx="510245" cy="2454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21" name="Kuva 20" descr="Kuva, joka sisältää kohteen teksti, Grafiikka, Fontti, ympyrä&#10;&#10;Kuvaus luotu automaattisesti">
            <a:extLst>
              <a:ext uri="{FF2B5EF4-FFF2-40B4-BE49-F238E27FC236}">
                <a16:creationId xmlns:a16="http://schemas.microsoft.com/office/drawing/2014/main" id="{005D81EA-CE4D-810D-64F3-F26DF17694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51264" y="5305647"/>
            <a:ext cx="1637228" cy="1099946"/>
          </a:xfrm>
          <a:prstGeom prst="rect">
            <a:avLst/>
          </a:prstGeom>
        </p:spPr>
      </p:pic>
    </p:spTree>
    <p:extLst>
      <p:ext uri="{BB962C8B-B14F-4D97-AF65-F5344CB8AC3E}">
        <p14:creationId xmlns:p14="http://schemas.microsoft.com/office/powerpoint/2010/main" val="3020281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C9C88-2EF6-A206-0DA0-FBC806C508D3}"/>
            </a:ext>
          </a:extLst>
        </p:cNvPr>
        <p:cNvGrpSpPr/>
        <p:nvPr/>
      </p:nvGrpSpPr>
      <p:grpSpPr>
        <a:xfrm>
          <a:off x="0" y="0"/>
          <a:ext cx="0" cy="0"/>
          <a:chOff x="0" y="0"/>
          <a:chExt cx="0" cy="0"/>
        </a:xfrm>
      </p:grpSpPr>
      <p:pic>
        <p:nvPicPr>
          <p:cNvPr id="4100" name="Picture 4" descr="Education concept vector">
            <a:extLst>
              <a:ext uri="{FF2B5EF4-FFF2-40B4-BE49-F238E27FC236}">
                <a16:creationId xmlns:a16="http://schemas.microsoft.com/office/drawing/2014/main" id="{F825A32F-3E2B-033B-ECAC-CAF548047DD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97163" y="4261268"/>
            <a:ext cx="2067851" cy="206785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7281D537-F2A5-38F1-8DCB-A7A0DB8EA1AD}"/>
              </a:ext>
            </a:extLst>
          </p:cNvPr>
          <p:cNvSpPr>
            <a:spLocks noGrp="1"/>
          </p:cNvSpPr>
          <p:nvPr>
            <p:ph type="body" sz="quarter" idx="16"/>
          </p:nvPr>
        </p:nvSpPr>
        <p:spPr>
          <a:xfrm>
            <a:off x="617777" y="420701"/>
            <a:ext cx="10052954" cy="395850"/>
          </a:xfrm>
          <a:prstGeom prst="rect">
            <a:avLst/>
          </a:prstGeom>
        </p:spPr>
        <p:txBody>
          <a:bodyPr/>
          <a:lstStyle/>
          <a:p>
            <a:r>
              <a:rPr lang="en-IE" dirty="0">
                <a:cs typeface="Calibri"/>
              </a:rPr>
              <a:t>Oppimisen menetelmät ja vaiheet</a:t>
            </a:r>
            <a:endParaRPr lang="en-IE" b="1" dirty="0"/>
          </a:p>
        </p:txBody>
      </p:sp>
      <p:sp>
        <p:nvSpPr>
          <p:cNvPr id="3" name="Text Placeholder 2">
            <a:extLst>
              <a:ext uri="{FF2B5EF4-FFF2-40B4-BE49-F238E27FC236}">
                <a16:creationId xmlns:a16="http://schemas.microsoft.com/office/drawing/2014/main" id="{58DD1ABF-7F5B-3CF5-8DBC-BEB6C44A3278}"/>
              </a:ext>
            </a:extLst>
          </p:cNvPr>
          <p:cNvSpPr>
            <a:spLocks noGrp="1"/>
          </p:cNvSpPr>
          <p:nvPr>
            <p:ph type="body" sz="quarter" idx="19"/>
          </p:nvPr>
        </p:nvSpPr>
        <p:spPr>
          <a:xfrm>
            <a:off x="661412" y="1531713"/>
            <a:ext cx="10603602" cy="5134775"/>
          </a:xfrm>
          <a:prstGeom prst="rect">
            <a:avLst/>
          </a:prstGeom>
        </p:spPr>
        <p:txBody>
          <a:bodyPr/>
          <a:lstStyle/>
          <a:p>
            <a:pPr marL="0" indent="0" algn="l">
              <a:lnSpc>
                <a:spcPct val="100000"/>
              </a:lnSpc>
            </a:pPr>
            <a:r>
              <a:rPr lang="en-US" b="1" i="0" dirty="0">
                <a:solidFill>
                  <a:srgbClr val="002060"/>
                </a:solidFill>
                <a:effectLst/>
                <a:hlinkClick r:id="rId3"/>
              </a:rPr>
              <a:t>Oppimisen vaiheet kuvastavat sitä, miten oppijat käsittelevät ja omaksuvat </a:t>
            </a:r>
            <a:r>
              <a:rPr lang="en-US" b="1" i="0" dirty="0">
                <a:solidFill>
                  <a:schemeClr val="tx1"/>
                </a:solidFill>
                <a:effectLst/>
                <a:hlinkClick r:id="rId3"/>
              </a:rPr>
              <a:t>tietoa</a:t>
            </a:r>
            <a:r>
              <a:rPr lang="en-US" b="1" i="0" dirty="0">
                <a:solidFill>
                  <a:srgbClr val="002060"/>
                </a:solidFill>
                <a:effectLst/>
                <a:hlinkClick r:id="rId3"/>
              </a:rPr>
              <a:t>:</a:t>
            </a:r>
            <a:endParaRPr lang="en-US" b="0" i="0" dirty="0">
              <a:solidFill>
                <a:srgbClr val="002060"/>
              </a:solidFill>
              <a:effectLst/>
            </a:endParaRPr>
          </a:p>
          <a:p>
            <a:pPr marL="0" indent="0" algn="l">
              <a:lnSpc>
                <a:spcPct val="100000"/>
              </a:lnSpc>
            </a:pPr>
            <a:endParaRPr lang="en-US" b="0" i="0" dirty="0">
              <a:solidFill>
                <a:srgbClr val="1F1F1F"/>
              </a:solidFill>
              <a:effectLst/>
            </a:endParaRPr>
          </a:p>
          <a:p>
            <a:pPr marL="0" indent="0" algn="l">
              <a:lnSpc>
                <a:spcPct val="100000"/>
              </a:lnSpc>
            </a:pPr>
            <a:r>
              <a:rPr lang="en-US" b="1" kern="100" dirty="0">
                <a:cs typeface="Times New Roman" panose="02020603050405020304" pitchFamily="18" charset="0"/>
              </a:rPr>
              <a:t>Vaihe 1: </a:t>
            </a:r>
            <a:r>
              <a:rPr lang="en-US" kern="100" dirty="0">
                <a:cs typeface="Times New Roman" panose="02020603050405020304" pitchFamily="18" charset="0"/>
              </a:rPr>
              <a:t>Konkreettinen kokemus (CE) - tiedon omaksuminen - tunne</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Vaihe 2: </a:t>
            </a:r>
            <a:r>
              <a:rPr lang="en-US" kern="100" dirty="0">
                <a:cs typeface="Times New Roman" panose="02020603050405020304" pitchFamily="18" charset="0"/>
              </a:rPr>
              <a:t>Reflektiivinen havainnointi (RO) tiedon käsittely - tarkkailu.</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Vaihe 3: </a:t>
            </a:r>
            <a:r>
              <a:rPr lang="en-US" kern="100" dirty="0">
                <a:cs typeface="Times New Roman" panose="02020603050405020304" pitchFamily="18" charset="0"/>
              </a:rPr>
              <a:t>Abstrakti käsitteellistäminen (AC) tiedon omaksuminen - ajattelu.</a:t>
            </a:r>
          </a:p>
          <a:p>
            <a:pPr marL="0" indent="0" algn="l">
              <a:lnSpc>
                <a:spcPct val="100000"/>
              </a:lnSpc>
            </a:pPr>
            <a:endParaRPr lang="en-US" kern="100" dirty="0">
              <a:cs typeface="Times New Roman" panose="02020603050405020304" pitchFamily="18" charset="0"/>
            </a:endParaRPr>
          </a:p>
          <a:p>
            <a:pPr marL="0" indent="0" algn="l">
              <a:lnSpc>
                <a:spcPct val="100000"/>
              </a:lnSpc>
            </a:pPr>
            <a:r>
              <a:rPr lang="en-US" b="1" kern="100" dirty="0">
                <a:cs typeface="Times New Roman" panose="02020603050405020304" pitchFamily="18" charset="0"/>
              </a:rPr>
              <a:t>Vaihe 4: </a:t>
            </a:r>
            <a:r>
              <a:rPr lang="en-US" kern="100" dirty="0">
                <a:cs typeface="Times New Roman" panose="02020603050405020304" pitchFamily="18" charset="0"/>
              </a:rPr>
              <a:t>Aktiivinen kokeilu (AE) - tekeminen</a:t>
            </a:r>
          </a:p>
          <a:p>
            <a:pPr marL="0" indent="0" algn="l" fontAlgn="base">
              <a:lnSpc>
                <a:spcPct val="100000"/>
              </a:lnSpc>
            </a:pPr>
            <a:endParaRPr lang="en-US" sz="2000" b="0" i="0" dirty="0">
              <a:solidFill>
                <a:srgbClr val="333132"/>
              </a:solidFill>
              <a:effectLst/>
            </a:endParaRPr>
          </a:p>
          <a:p>
            <a:pPr marL="0" indent="0" algn="l" fontAlgn="base">
              <a:lnSpc>
                <a:spcPct val="100000"/>
              </a:lnSpc>
            </a:pPr>
            <a:endParaRPr lang="en-US" sz="2000" b="0" i="0" dirty="0">
              <a:solidFill>
                <a:srgbClr val="333132"/>
              </a:solidFill>
              <a:effectLst/>
            </a:endParaRPr>
          </a:p>
          <a:p>
            <a:pPr marL="0" indent="0" algn="l" fontAlgn="base">
              <a:lnSpc>
                <a:spcPct val="100000"/>
              </a:lnSpc>
            </a:pPr>
            <a:r>
              <a:rPr lang="en-US" sz="1600" i="1" kern="100" dirty="0">
                <a:cs typeface="Times New Roman" panose="02020603050405020304" pitchFamily="18" charset="0"/>
              </a:rPr>
              <a:t>Kokemuksellisessa oppimisessa: Experience as the Source of Learning and Development (1984).</a:t>
            </a:r>
          </a:p>
          <a:p>
            <a:pPr marL="0" indent="0" algn="l" fontAlgn="base">
              <a:lnSpc>
                <a:spcPct val="100000"/>
              </a:lnSpc>
            </a:pPr>
            <a:endParaRPr lang="en-US" sz="1400" b="0" i="0" dirty="0">
              <a:solidFill>
                <a:srgbClr val="333132"/>
              </a:solidFill>
              <a:effectLst/>
              <a:latin typeface="IBM Plex Sans" panose="020B0503050203000203" pitchFamily="34"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21601BA8-DD2B-784B-0743-7DDBFE1542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25787" y="420701"/>
            <a:ext cx="1362164" cy="915149"/>
          </a:xfrm>
          <a:prstGeom prst="rect">
            <a:avLst/>
          </a:prstGeom>
        </p:spPr>
      </p:pic>
      <p:grpSp>
        <p:nvGrpSpPr>
          <p:cNvPr id="5" name="Graphic 4">
            <a:extLst>
              <a:ext uri="{FF2B5EF4-FFF2-40B4-BE49-F238E27FC236}">
                <a16:creationId xmlns:a16="http://schemas.microsoft.com/office/drawing/2014/main" id="{E3437B3F-A8F5-86D3-27C9-91A559A472C8}"/>
              </a:ext>
            </a:extLst>
          </p:cNvPr>
          <p:cNvGrpSpPr/>
          <p:nvPr/>
        </p:nvGrpSpPr>
        <p:grpSpPr>
          <a:xfrm rot="19582332">
            <a:off x="10160956" y="2298717"/>
            <a:ext cx="388032" cy="596029"/>
            <a:chOff x="9129274" y="2719113"/>
            <a:chExt cx="717139" cy="1386497"/>
          </a:xfrm>
          <a:solidFill>
            <a:srgbClr val="09465E"/>
          </a:solidFill>
        </p:grpSpPr>
        <p:grpSp>
          <p:nvGrpSpPr>
            <p:cNvPr id="6" name="Graphic 4">
              <a:extLst>
                <a:ext uri="{FF2B5EF4-FFF2-40B4-BE49-F238E27FC236}">
                  <a16:creationId xmlns:a16="http://schemas.microsoft.com/office/drawing/2014/main" id="{02612DED-7313-13AE-AA32-9CAE10C9BEF4}"/>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59F74BD2-5238-0C88-4DC2-5F54C68E10F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84B98915-BDDC-351B-0732-95D1EA96B1F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2A4EF6A6-DF8B-237C-F9FB-1009E3849E1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9779981E-991A-453F-6C66-E1459D1ABDE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F443F22-DEC5-45F7-CF5B-0CE6447589A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59A5678-36AA-6325-649F-8C9E59C9146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124D77A5-BB30-F644-03DB-772BFBE6B21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4BF399D2-162B-DA90-72FA-6E3FA7CCBD6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43AA53A-45D0-48EE-73EB-BEE88F972B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37F344A8-983F-8FAA-97E9-36435FC3395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017021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C976E-6C57-0A30-63B9-5BC03FE34EDC}"/>
              </a:ext>
            </a:extLst>
          </p:cNvPr>
          <p:cNvSpPr>
            <a:spLocks noGrp="1"/>
          </p:cNvSpPr>
          <p:nvPr>
            <p:ph type="body" sz="quarter" idx="16"/>
          </p:nvPr>
        </p:nvSpPr>
        <p:spPr>
          <a:xfrm>
            <a:off x="568643" y="235343"/>
            <a:ext cx="7692595" cy="557998"/>
          </a:xfrm>
        </p:spPr>
        <p:txBody>
          <a:bodyPr/>
          <a:lstStyle/>
          <a:p>
            <a:r>
              <a:rPr lang="en-IE" dirty="0">
                <a:cs typeface="Calibri"/>
              </a:rPr>
              <a:t>Oppimisen menetelmät ja vaiheet</a:t>
            </a:r>
            <a:endParaRPr lang="en-IE" b="1" dirty="0"/>
          </a:p>
          <a:p>
            <a:endParaRPr lang="en-IE" dirty="0"/>
          </a:p>
        </p:txBody>
      </p:sp>
      <p:sp>
        <p:nvSpPr>
          <p:cNvPr id="5" name="Freeform 170">
            <a:extLst>
              <a:ext uri="{FF2B5EF4-FFF2-40B4-BE49-F238E27FC236}">
                <a16:creationId xmlns:a16="http://schemas.microsoft.com/office/drawing/2014/main" id="{A8EB48A7-DAFC-0BD0-E66D-4615637521CC}"/>
              </a:ext>
            </a:extLst>
          </p:cNvPr>
          <p:cNvSpPr>
            <a:spLocks noChangeArrowheads="1"/>
          </p:cNvSpPr>
          <p:nvPr/>
        </p:nvSpPr>
        <p:spPr bwMode="auto">
          <a:xfrm>
            <a:off x="379379" y="2632489"/>
            <a:ext cx="10603149" cy="342078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6" name="Freeform 171">
            <a:extLst>
              <a:ext uri="{FF2B5EF4-FFF2-40B4-BE49-F238E27FC236}">
                <a16:creationId xmlns:a16="http://schemas.microsoft.com/office/drawing/2014/main" id="{8D1A787D-60FF-B7A5-B8EE-3F58F4975177}"/>
              </a:ext>
            </a:extLst>
          </p:cNvPr>
          <p:cNvSpPr>
            <a:spLocks noChangeArrowheads="1"/>
          </p:cNvSpPr>
          <p:nvPr/>
        </p:nvSpPr>
        <p:spPr bwMode="auto">
          <a:xfrm>
            <a:off x="379379" y="1611670"/>
            <a:ext cx="10603149" cy="1014525"/>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F1983D"/>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E943F27-880B-FA59-CBAF-A548BFE65573}"/>
              </a:ext>
            </a:extLst>
          </p:cNvPr>
          <p:cNvSpPr txBox="1"/>
          <p:nvPr/>
        </p:nvSpPr>
        <p:spPr>
          <a:xfrm>
            <a:off x="862497" y="1750211"/>
            <a:ext cx="9449721" cy="830997"/>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OPPILAITOKSET - </a:t>
            </a:r>
          </a:p>
          <a:p>
            <a:pPr algn="ctr"/>
            <a:r>
              <a:rPr lang="en-US" sz="2400" b="1" kern="0" dirty="0">
                <a:solidFill>
                  <a:schemeClr val="bg1"/>
                </a:solidFill>
                <a:cs typeface="Times New Roman" panose="02020603050405020304" pitchFamily="18" charset="0"/>
              </a:rPr>
              <a:t>MUODOLLINEN KOULUTUS JA OPETUSSUUNNITELMIEN KEHITTÄMINEN</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21" name="Rectángulo 602">
            <a:extLst>
              <a:ext uri="{FF2B5EF4-FFF2-40B4-BE49-F238E27FC236}">
                <a16:creationId xmlns:a16="http://schemas.microsoft.com/office/drawing/2014/main" id="{47E98206-026C-B721-F741-2087AD818BEB}"/>
              </a:ext>
            </a:extLst>
          </p:cNvPr>
          <p:cNvSpPr/>
          <p:nvPr/>
        </p:nvSpPr>
        <p:spPr>
          <a:xfrm>
            <a:off x="478575" y="2760065"/>
            <a:ext cx="10503953" cy="3293209"/>
          </a:xfrm>
          <a:prstGeom prst="rect">
            <a:avLst/>
          </a:prstGeom>
          <a:solidFill>
            <a:srgbClr val="09465E"/>
          </a:solidFill>
        </p:spPr>
        <p:txBody>
          <a:bodyPr wrap="square">
            <a:spAutoFit/>
          </a:bodyPr>
          <a:lstStyle/>
          <a:p>
            <a:r>
              <a:rPr lang="en-US" sz="2400" b="1" kern="100" dirty="0" err="1">
                <a:solidFill>
                  <a:schemeClr val="bg1"/>
                </a:solidFill>
                <a:effectLst/>
                <a:ea typeface="Aptos" panose="020B0004020202020204" pitchFamily="34" charset="0"/>
                <a:cs typeface="Times New Roman" panose="02020603050405020304" pitchFamily="18" charset="0"/>
              </a:rPr>
              <a:t>Kouluohjelmat</a:t>
            </a:r>
            <a:r>
              <a:rPr lang="en-US" sz="2400" kern="100" dirty="0">
                <a:solidFill>
                  <a:schemeClr val="bg1"/>
                </a:solidFill>
                <a:effectLst/>
                <a:ea typeface="Aptos" panose="020B0004020202020204" pitchFamily="34" charset="0"/>
                <a:cs typeface="Times New Roman" panose="02020603050405020304" pitchFamily="18" charset="0"/>
              </a:rPr>
              <a:t>, joiden avulla ihmisiä koulutetaan jätehuollon, kierrätyksen ja kestävän kehityksen merkityksestä missä iässä tahansa, mutta erityisesti varhaisessa iässä.</a:t>
            </a:r>
            <a:r>
              <a:rPr lang="en-US" sz="2400" kern="0" dirty="0">
                <a:solidFill>
                  <a:schemeClr val="bg1"/>
                </a:solidFill>
                <a:cs typeface="Times New Roman" panose="02020603050405020304" pitchFamily="18" charset="0"/>
                <a:hlinkClick r:id="rId2"/>
              </a:rPr>
              <a:t> Katso artikkeli</a:t>
            </a:r>
            <a:endParaRPr lang="en-US"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4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Korkeakoulu- ja yliopisto-ohjelma</a:t>
            </a:r>
            <a:r>
              <a:rPr lang="en-US" sz="2400" kern="100" dirty="0">
                <a:solidFill>
                  <a:schemeClr val="bg1"/>
                </a:solidFill>
                <a:effectLst/>
                <a:ea typeface="Aptos" panose="020B0004020202020204" pitchFamily="34" charset="0"/>
                <a:cs typeface="Times New Roman" panose="02020603050405020304" pitchFamily="18" charset="0"/>
              </a:rPr>
              <a:t>, jonka tavoitteena on tarjota opiskelijoille erikoistuneempaa tietoa jätehuollosta tarjoamalla kursseja, käytännön oppimista harjoittelun, tutkimushankkeiden tai paikallisten jätehuolto-organisaatioiden kanssa tehtävän yhteistyön avulla. </a:t>
            </a:r>
            <a:r>
              <a:rPr lang="en-US" sz="2400" kern="100" dirty="0">
                <a:solidFill>
                  <a:schemeClr val="bg1"/>
                </a:solidFill>
                <a:ea typeface="Aptos" panose="020B0004020202020204" pitchFamily="34" charset="0"/>
                <a:cs typeface="Times New Roman" panose="02020603050405020304" pitchFamily="18" charset="0"/>
              </a:rPr>
              <a:t>Katso </a:t>
            </a:r>
            <a:r>
              <a:rPr lang="en-US" sz="2400" kern="100" dirty="0" err="1">
                <a:solidFill>
                  <a:schemeClr val="bg1"/>
                </a:solidFill>
                <a:ea typeface="Aptos" panose="020B0004020202020204" pitchFamily="34" charset="0"/>
                <a:cs typeface="Times New Roman" panose="02020603050405020304" pitchFamily="18" charset="0"/>
              </a:rPr>
              <a:t>myös</a:t>
            </a:r>
            <a:r>
              <a:rPr lang="en-US" sz="2400" kern="100" dirty="0">
                <a:solidFill>
                  <a:schemeClr val="bg1"/>
                </a:solidFill>
                <a:ea typeface="Aptos" panose="020B0004020202020204" pitchFamily="34" charset="0"/>
                <a:cs typeface="Times New Roman" panose="02020603050405020304" pitchFamily="18" charset="0"/>
              </a:rPr>
              <a:t> </a:t>
            </a:r>
            <a:r>
              <a:rPr lang="en-US" sz="2400" kern="100" dirty="0">
                <a:solidFill>
                  <a:schemeClr val="bg1"/>
                </a:solidFill>
                <a:ea typeface="Aptos" panose="020B0004020202020204" pitchFamily="34" charset="0"/>
                <a:cs typeface="Times New Roman" panose="02020603050405020304" pitchFamily="18" charset="0"/>
                <a:hlinkClick r:id="rId3"/>
              </a:rPr>
              <a:t>Climate University.</a:t>
            </a:r>
            <a:endParaRPr lang="fi-FI" sz="2400" kern="100" dirty="0">
              <a:solidFill>
                <a:schemeClr val="bg1"/>
              </a:solidFill>
              <a:effectLst/>
              <a:ea typeface="Aptos" panose="020B0004020202020204" pitchFamily="34" charset="0"/>
              <a:cs typeface="Times New Roman" panose="02020603050405020304" pitchFamily="18" charset="0"/>
            </a:endParaRP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556428F9-BE32-D0B1-3EA9-CBC67488E5B6}"/>
              </a:ext>
            </a:extLst>
          </p:cNvPr>
          <p:cNvGrpSpPr/>
          <p:nvPr/>
        </p:nvGrpSpPr>
        <p:grpSpPr>
          <a:xfrm>
            <a:off x="5077603" y="855163"/>
            <a:ext cx="753148" cy="676171"/>
            <a:chOff x="3258209" y="1217582"/>
            <a:chExt cx="4712093" cy="4711281"/>
          </a:xfrm>
          <a:solidFill>
            <a:srgbClr val="086575"/>
          </a:solidFill>
        </p:grpSpPr>
        <p:sp>
          <p:nvSpPr>
            <p:cNvPr id="48" name="Freeform 31">
              <a:extLst>
                <a:ext uri="{FF2B5EF4-FFF2-40B4-BE49-F238E27FC236}">
                  <a16:creationId xmlns:a16="http://schemas.microsoft.com/office/drawing/2014/main" id="{13E456CE-1156-A201-18B8-60CFCB82D76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49" name="Freeform 32">
              <a:extLst>
                <a:ext uri="{FF2B5EF4-FFF2-40B4-BE49-F238E27FC236}">
                  <a16:creationId xmlns:a16="http://schemas.microsoft.com/office/drawing/2014/main" id="{FCEB43D1-42A2-A973-4F36-1CD63242A07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dirty="0"/>
            </a:p>
          </p:txBody>
        </p:sp>
        <p:grpSp>
          <p:nvGrpSpPr>
            <p:cNvPr id="50" name="Group 49">
              <a:extLst>
                <a:ext uri="{FF2B5EF4-FFF2-40B4-BE49-F238E27FC236}">
                  <a16:creationId xmlns:a16="http://schemas.microsoft.com/office/drawing/2014/main" id="{31C98C48-5704-1FDD-EA7A-B97AF253D3D9}"/>
                </a:ext>
              </a:extLst>
            </p:cNvPr>
            <p:cNvGrpSpPr/>
            <p:nvPr/>
          </p:nvGrpSpPr>
          <p:grpSpPr>
            <a:xfrm>
              <a:off x="3258209" y="1217582"/>
              <a:ext cx="4712093" cy="4711281"/>
              <a:chOff x="3258209" y="1217582"/>
              <a:chExt cx="4712093" cy="4711281"/>
            </a:xfrm>
            <a:grpFill/>
          </p:grpSpPr>
          <p:sp>
            <p:nvSpPr>
              <p:cNvPr id="51" name="Freeform 16">
                <a:extLst>
                  <a:ext uri="{FF2B5EF4-FFF2-40B4-BE49-F238E27FC236}">
                    <a16:creationId xmlns:a16="http://schemas.microsoft.com/office/drawing/2014/main" id="{2CF449AC-FF9A-007D-48C1-C55DD43EB406}"/>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dirty="0"/>
              </a:p>
            </p:txBody>
          </p:sp>
          <p:sp>
            <p:nvSpPr>
              <p:cNvPr id="52" name="Freeform 18">
                <a:extLst>
                  <a:ext uri="{FF2B5EF4-FFF2-40B4-BE49-F238E27FC236}">
                    <a16:creationId xmlns:a16="http://schemas.microsoft.com/office/drawing/2014/main" id="{0588B53C-D9D2-4994-30CA-CADA2EEE7B7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3" name="Freeform 19">
                <a:extLst>
                  <a:ext uri="{FF2B5EF4-FFF2-40B4-BE49-F238E27FC236}">
                    <a16:creationId xmlns:a16="http://schemas.microsoft.com/office/drawing/2014/main" id="{C746BCA0-09FF-C610-2ACD-15D0FAAC3C5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4" name="Freeform 20">
                <a:extLst>
                  <a:ext uri="{FF2B5EF4-FFF2-40B4-BE49-F238E27FC236}">
                    <a16:creationId xmlns:a16="http://schemas.microsoft.com/office/drawing/2014/main" id="{15D8E96C-8FFF-C557-070A-81A69713DE6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5" name="Freeform 21">
                <a:extLst>
                  <a:ext uri="{FF2B5EF4-FFF2-40B4-BE49-F238E27FC236}">
                    <a16:creationId xmlns:a16="http://schemas.microsoft.com/office/drawing/2014/main" id="{22C27DB6-9A58-A385-04E0-62F7CEF180C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6" name="Freeform 22">
                <a:extLst>
                  <a:ext uri="{FF2B5EF4-FFF2-40B4-BE49-F238E27FC236}">
                    <a16:creationId xmlns:a16="http://schemas.microsoft.com/office/drawing/2014/main" id="{9760055B-54A3-2CA0-CDBE-59E0CD1ECE4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7" name="Freeform 23">
                <a:extLst>
                  <a:ext uri="{FF2B5EF4-FFF2-40B4-BE49-F238E27FC236}">
                    <a16:creationId xmlns:a16="http://schemas.microsoft.com/office/drawing/2014/main" id="{04C14199-EC89-362A-925D-C23CF536175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8" name="Freeform 24">
                <a:extLst>
                  <a:ext uri="{FF2B5EF4-FFF2-40B4-BE49-F238E27FC236}">
                    <a16:creationId xmlns:a16="http://schemas.microsoft.com/office/drawing/2014/main" id="{DA64EFD3-9120-B4EE-C1C4-9A6394BE8F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9" name="Freeform 25">
                <a:extLst>
                  <a:ext uri="{FF2B5EF4-FFF2-40B4-BE49-F238E27FC236}">
                    <a16:creationId xmlns:a16="http://schemas.microsoft.com/office/drawing/2014/main" id="{56BCBF24-F5D5-8E04-0DCD-C98A44C333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0" name="Freeform 26">
                <a:extLst>
                  <a:ext uri="{FF2B5EF4-FFF2-40B4-BE49-F238E27FC236}">
                    <a16:creationId xmlns:a16="http://schemas.microsoft.com/office/drawing/2014/main" id="{B40D1928-59BD-E0F4-3A5C-CA20A87D4A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61" name="Freeform 27">
                <a:extLst>
                  <a:ext uri="{FF2B5EF4-FFF2-40B4-BE49-F238E27FC236}">
                    <a16:creationId xmlns:a16="http://schemas.microsoft.com/office/drawing/2014/main" id="{BD3E0912-F18A-C1D1-BCCD-B5D0A84090A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62" name="Freeform 28">
                <a:extLst>
                  <a:ext uri="{FF2B5EF4-FFF2-40B4-BE49-F238E27FC236}">
                    <a16:creationId xmlns:a16="http://schemas.microsoft.com/office/drawing/2014/main" id="{59F4F07E-9E58-1AAB-A394-F985255A18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3" name="Freeform 29">
                <a:extLst>
                  <a:ext uri="{FF2B5EF4-FFF2-40B4-BE49-F238E27FC236}">
                    <a16:creationId xmlns:a16="http://schemas.microsoft.com/office/drawing/2014/main" id="{58488382-76BF-21BF-C6B1-B7D34D7418A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4" name="Freeform 30">
                <a:extLst>
                  <a:ext uri="{FF2B5EF4-FFF2-40B4-BE49-F238E27FC236}">
                    <a16:creationId xmlns:a16="http://schemas.microsoft.com/office/drawing/2014/main" id="{35959F6D-29E9-F88D-0B90-84DBB2EFDAF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75" name="Tekstiruutu 74">
            <a:extLst>
              <a:ext uri="{FF2B5EF4-FFF2-40B4-BE49-F238E27FC236}">
                <a16:creationId xmlns:a16="http://schemas.microsoft.com/office/drawing/2014/main" id="{764EF2F9-D43F-C974-259F-1F0064D1A42A}"/>
              </a:ext>
            </a:extLst>
          </p:cNvPr>
          <p:cNvSpPr txBox="1"/>
          <p:nvPr/>
        </p:nvSpPr>
        <p:spPr>
          <a:xfrm>
            <a:off x="339661" y="6180850"/>
            <a:ext cx="10003739"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b="1" kern="0" dirty="0">
                <a:solidFill>
                  <a:srgbClr val="2094D2"/>
                </a:solidFill>
                <a:cs typeface="Times New Roman" panose="02020603050405020304" pitchFamily="18" charset="0"/>
              </a:rPr>
              <a:t>ETSI ESIMERKKEJÄ KOULUTUSMAHDOLLISUUKSISTA ALUEELLASI.</a:t>
            </a:r>
          </a:p>
        </p:txBody>
      </p:sp>
    </p:spTree>
    <p:extLst>
      <p:ext uri="{BB962C8B-B14F-4D97-AF65-F5344CB8AC3E}">
        <p14:creationId xmlns:p14="http://schemas.microsoft.com/office/powerpoint/2010/main" val="1888272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AB096-956E-C80D-37B8-82204CEEF7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4CF171-4661-05EA-3710-23FCB25E1FED}"/>
              </a:ext>
            </a:extLst>
          </p:cNvPr>
          <p:cNvSpPr>
            <a:spLocks noGrp="1"/>
          </p:cNvSpPr>
          <p:nvPr>
            <p:ph type="body" sz="quarter" idx="16"/>
          </p:nvPr>
        </p:nvSpPr>
        <p:spPr>
          <a:xfrm>
            <a:off x="607554" y="288868"/>
            <a:ext cx="7692595" cy="557998"/>
          </a:xfrm>
        </p:spPr>
        <p:txBody>
          <a:bodyPr/>
          <a:lstStyle/>
          <a:p>
            <a:r>
              <a:rPr lang="en-IE" dirty="0">
                <a:cs typeface="Calibri"/>
              </a:rPr>
              <a:t>Oppimisen menetelmät ja vaiheet</a:t>
            </a:r>
            <a:endParaRPr lang="en-IE" b="1" dirty="0"/>
          </a:p>
          <a:p>
            <a:endParaRPr lang="en-IE" dirty="0"/>
          </a:p>
        </p:txBody>
      </p:sp>
      <p:sp>
        <p:nvSpPr>
          <p:cNvPr id="8" name="Freeform 246">
            <a:extLst>
              <a:ext uri="{FF2B5EF4-FFF2-40B4-BE49-F238E27FC236}">
                <a16:creationId xmlns:a16="http://schemas.microsoft.com/office/drawing/2014/main" id="{93FE14D4-0775-3752-70B0-337A11418A48}"/>
              </a:ext>
            </a:extLst>
          </p:cNvPr>
          <p:cNvSpPr>
            <a:spLocks noChangeArrowheads="1"/>
          </p:cNvSpPr>
          <p:nvPr/>
        </p:nvSpPr>
        <p:spPr bwMode="auto">
          <a:xfrm>
            <a:off x="721764" y="2795101"/>
            <a:ext cx="10376321" cy="3354681"/>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indent="0">
              <a:lnSpc>
                <a:spcPct val="100000"/>
              </a:lnSpc>
            </a:pPr>
            <a:endParaRPr lang="en-US" sz="900" b="1" kern="100" dirty="0">
              <a:effectLst/>
              <a:highlight>
                <a:srgbClr val="FFFF00"/>
              </a:highlight>
              <a:ea typeface="Aptos" panose="020B0004020202020204" pitchFamily="34" charset="0"/>
              <a:cs typeface="Times New Roman" panose="02020603050405020304" pitchFamily="18" charset="0"/>
            </a:endParaRPr>
          </a:p>
        </p:txBody>
      </p:sp>
      <p:sp>
        <p:nvSpPr>
          <p:cNvPr id="9" name="Freeform 247">
            <a:extLst>
              <a:ext uri="{FF2B5EF4-FFF2-40B4-BE49-F238E27FC236}">
                <a16:creationId xmlns:a16="http://schemas.microsoft.com/office/drawing/2014/main" id="{6A66C646-DCB1-EAA4-F074-874AFF6434EA}"/>
              </a:ext>
            </a:extLst>
          </p:cNvPr>
          <p:cNvSpPr>
            <a:spLocks noChangeArrowheads="1"/>
          </p:cNvSpPr>
          <p:nvPr/>
        </p:nvSpPr>
        <p:spPr bwMode="auto">
          <a:xfrm>
            <a:off x="721765" y="1784481"/>
            <a:ext cx="10381998"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9" name="CuadroTexto 600">
            <a:extLst>
              <a:ext uri="{FF2B5EF4-FFF2-40B4-BE49-F238E27FC236}">
                <a16:creationId xmlns:a16="http://schemas.microsoft.com/office/drawing/2014/main" id="{01D510DB-CAA9-FE97-299D-14B955C0173A}"/>
              </a:ext>
            </a:extLst>
          </p:cNvPr>
          <p:cNvSpPr txBox="1"/>
          <p:nvPr/>
        </p:nvSpPr>
        <p:spPr>
          <a:xfrm>
            <a:off x="1230228" y="1990055"/>
            <a:ext cx="8986810" cy="830997"/>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SEMINAARIT, TYÖPAJAT JA KOULUTUSTILAISUUDET </a:t>
            </a:r>
          </a:p>
          <a:p>
            <a:pPr algn="ctr"/>
            <a:r>
              <a:rPr lang="en-US" sz="2400" b="1" kern="0" dirty="0">
                <a:solidFill>
                  <a:schemeClr val="bg1"/>
                </a:solidFill>
                <a:cs typeface="Times New Roman" panose="02020603050405020304" pitchFamily="18" charset="0"/>
              </a:rPr>
              <a:t>YRITYKSILLE JA AMMATILLISELLE KOULUTUKSELLE</a:t>
            </a:r>
          </a:p>
        </p:txBody>
      </p:sp>
      <p:sp>
        <p:nvSpPr>
          <p:cNvPr id="22" name="Rectángulo 603">
            <a:extLst>
              <a:ext uri="{FF2B5EF4-FFF2-40B4-BE49-F238E27FC236}">
                <a16:creationId xmlns:a16="http://schemas.microsoft.com/office/drawing/2014/main" id="{8A70A850-598B-B621-7AAE-5F7127FF9084}"/>
              </a:ext>
            </a:extLst>
          </p:cNvPr>
          <p:cNvSpPr/>
          <p:nvPr/>
        </p:nvSpPr>
        <p:spPr>
          <a:xfrm>
            <a:off x="851333" y="2884206"/>
            <a:ext cx="10053528" cy="2800767"/>
          </a:xfrm>
          <a:prstGeom prst="rect">
            <a:avLst/>
          </a:prstGeom>
          <a:solidFill>
            <a:srgbClr val="09465E"/>
          </a:solidFill>
        </p:spPr>
        <p:txBody>
          <a:bodyPr wrap="square">
            <a:spAutoFit/>
          </a:bodyPr>
          <a:lstStyle/>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Paikan päällä tapahtuva koulutus </a:t>
            </a:r>
            <a:r>
              <a:rPr lang="fi-FI" sz="2200" b="1" kern="100" dirty="0">
                <a:solidFill>
                  <a:schemeClr val="bg1"/>
                </a:solidFill>
                <a:ea typeface="Aptos" panose="020B0004020202020204" pitchFamily="34" charset="0"/>
                <a:cs typeface="Times New Roman" panose="02020603050405020304" pitchFamily="18" charset="0"/>
              </a:rPr>
              <a:t>- työn seuranta ”</a:t>
            </a:r>
            <a:r>
              <a:rPr lang="fi-FI" sz="2200" b="1" kern="100" dirty="0" err="1">
                <a:solidFill>
                  <a:schemeClr val="bg1"/>
                </a:solidFill>
                <a:ea typeface="Aptos" panose="020B0004020202020204" pitchFamily="34" charset="0"/>
                <a:cs typeface="Times New Roman" panose="02020603050405020304" pitchFamily="18" charset="0"/>
              </a:rPr>
              <a:t>job</a:t>
            </a:r>
            <a:r>
              <a:rPr lang="fi-FI" sz="2200" b="1" kern="100" dirty="0">
                <a:solidFill>
                  <a:schemeClr val="bg1"/>
                </a:solidFill>
                <a:ea typeface="Aptos" panose="020B0004020202020204" pitchFamily="34" charset="0"/>
                <a:cs typeface="Times New Roman" panose="02020603050405020304" pitchFamily="18" charset="0"/>
              </a:rPr>
              <a:t> </a:t>
            </a:r>
            <a:r>
              <a:rPr lang="fi-FI" sz="2200" b="1" kern="100" dirty="0" err="1">
                <a:solidFill>
                  <a:schemeClr val="bg1"/>
                </a:solidFill>
                <a:ea typeface="Aptos" panose="020B0004020202020204" pitchFamily="34" charset="0"/>
                <a:cs typeface="Times New Roman" panose="02020603050405020304" pitchFamily="18" charset="0"/>
              </a:rPr>
              <a:t>shadowing</a:t>
            </a:r>
            <a:r>
              <a:rPr lang="fi-FI" sz="2200" b="1" kern="100" dirty="0">
                <a:solidFill>
                  <a:schemeClr val="bg1"/>
                </a:solidFill>
                <a:ea typeface="Aptos" panose="020B0004020202020204" pitchFamily="34" charset="0"/>
                <a:cs typeface="Times New Roman" panose="02020603050405020304" pitchFamily="18" charset="0"/>
              </a:rPr>
              <a:t>” - esikuva-analyysi (</a:t>
            </a:r>
            <a:r>
              <a:rPr lang="fi-FI" sz="2200" b="1" kern="100" dirty="0" err="1">
                <a:solidFill>
                  <a:schemeClr val="bg1"/>
                </a:solidFill>
                <a:ea typeface="Aptos" panose="020B0004020202020204" pitchFamily="34" charset="0"/>
                <a:cs typeface="Times New Roman" panose="02020603050405020304" pitchFamily="18" charset="0"/>
              </a:rPr>
              <a:t>benchmarking</a:t>
            </a:r>
            <a:r>
              <a:rPr lang="fi-FI" sz="2200" b="1" kern="100" dirty="0">
                <a:solidFill>
                  <a:schemeClr val="bg1"/>
                </a:solidFill>
                <a:ea typeface="Aptos" panose="020B0004020202020204" pitchFamily="34" charset="0"/>
                <a:cs typeface="Times New Roman" panose="02020603050405020304" pitchFamily="18" charset="0"/>
              </a:rPr>
              <a:t>) - </a:t>
            </a:r>
            <a:r>
              <a:rPr lang="en-US" sz="2200" kern="100" dirty="0" err="1">
                <a:solidFill>
                  <a:schemeClr val="bg1"/>
                </a:solidFill>
                <a:effectLst/>
                <a:ea typeface="Aptos" panose="020B0004020202020204" pitchFamily="34" charset="0"/>
                <a:cs typeface="Times New Roman" panose="02020603050405020304" pitchFamily="18" charset="0"/>
              </a:rPr>
              <a:t>Työntekijöiden</a:t>
            </a:r>
            <a:r>
              <a:rPr lang="en-US" sz="2200" kern="100" dirty="0">
                <a:solidFill>
                  <a:schemeClr val="bg1"/>
                </a:solidFill>
                <a:effectLst/>
                <a:ea typeface="Aptos" panose="020B0004020202020204" pitchFamily="34" charset="0"/>
                <a:cs typeface="Times New Roman" panose="02020603050405020304" pitchFamily="18" charset="0"/>
              </a:rPr>
              <a:t> annetaan tarkkailla ja osallistua </a:t>
            </a:r>
            <a:r>
              <a:rPr lang="en-US" sz="2200" kern="100" dirty="0" err="1">
                <a:solidFill>
                  <a:schemeClr val="bg1"/>
                </a:solidFill>
                <a:effectLst/>
                <a:ea typeface="Aptos" panose="020B0004020202020204" pitchFamily="34" charset="0"/>
                <a:cs typeface="Times New Roman" panose="02020603050405020304" pitchFamily="18" charset="0"/>
              </a:rPr>
              <a:t>työpaikoilla</a:t>
            </a:r>
            <a:r>
              <a:rPr lang="en-US" sz="2200" kern="100" dirty="0">
                <a:solidFill>
                  <a:schemeClr val="bg1"/>
                </a:solidFill>
                <a:effectLst/>
                <a:ea typeface="Aptos" panose="020B0004020202020204" pitchFamily="34" charset="0"/>
                <a:cs typeface="Times New Roman" panose="02020603050405020304" pitchFamily="18" charset="0"/>
              </a:rPr>
              <a:t> tapahtuviin todellisiin prosesseihin, jotta he voivat hankkia kokemusta todellisesta elämästä.</a:t>
            </a:r>
          </a:p>
          <a:p>
            <a:pPr marL="0" lvl="0" indent="0">
              <a:lnSpc>
                <a:spcPct val="100000"/>
              </a:lnSpc>
              <a:buSzPts val="1000"/>
              <a:tabLst>
                <a:tab pos="457200" algn="l"/>
              </a:tabLst>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fi-FI" sz="2200" b="1" kern="100" dirty="0" err="1">
                <a:solidFill>
                  <a:schemeClr val="bg1"/>
                </a:solidFill>
                <a:ea typeface="Aptos" panose="020B0004020202020204" pitchFamily="34" charset="0"/>
                <a:cs typeface="Times New Roman" panose="02020603050405020304" pitchFamily="18" charset="0"/>
              </a:rPr>
              <a:t>Säännölliset </a:t>
            </a:r>
            <a:r>
              <a:rPr lang="fi-FI" sz="2200" b="1" kern="100" dirty="0">
                <a:solidFill>
                  <a:schemeClr val="bg1"/>
                </a:solidFill>
                <a:ea typeface="Aptos" panose="020B0004020202020204" pitchFamily="34" charset="0"/>
                <a:cs typeface="Times New Roman" panose="02020603050405020304" pitchFamily="18" charset="0"/>
              </a:rPr>
              <a:t>täydennyskoulutuskurssit</a:t>
            </a:r>
            <a:r>
              <a:rPr lang="fi-FI" sz="2200" kern="100" dirty="0">
                <a:solidFill>
                  <a:schemeClr val="bg1"/>
                </a:solidFill>
                <a:ea typeface="Aptos" panose="020B0004020202020204" pitchFamily="34" charset="0"/>
                <a:cs typeface="Times New Roman" panose="02020603050405020304" pitchFamily="18" charset="0"/>
              </a:rPr>
              <a:t>, </a:t>
            </a:r>
            <a:r>
              <a:rPr lang="en-US" sz="2200" b="1" kern="100" dirty="0">
                <a:solidFill>
                  <a:schemeClr val="bg1"/>
                </a:solidFill>
                <a:effectLst/>
                <a:ea typeface="Aptos" panose="020B0004020202020204" pitchFamily="34" charset="0"/>
                <a:cs typeface="Times New Roman" panose="02020603050405020304" pitchFamily="18" charset="0"/>
              </a:rPr>
              <a:t>seminaarit, </a:t>
            </a:r>
            <a:r>
              <a:rPr lang="en-US" sz="2200" b="1" kern="100" dirty="0" err="1">
                <a:solidFill>
                  <a:schemeClr val="bg1"/>
                </a:solidFill>
                <a:effectLst/>
                <a:ea typeface="Aptos" panose="020B0004020202020204" pitchFamily="34" charset="0"/>
                <a:cs typeface="Times New Roman" panose="02020603050405020304" pitchFamily="18" charset="0"/>
              </a:rPr>
              <a:t>työpajat</a:t>
            </a:r>
            <a:r>
              <a:rPr lang="en-US" sz="2200" b="1" kern="100" dirty="0">
                <a:solidFill>
                  <a:schemeClr val="bg1"/>
                </a:solidFill>
                <a:effectLst/>
                <a:ea typeface="Aptos" panose="020B0004020202020204" pitchFamily="34" charset="0"/>
                <a:cs typeface="Times New Roman" panose="02020603050405020304" pitchFamily="18" charset="0"/>
              </a:rPr>
              <a:t> - </a:t>
            </a:r>
            <a:r>
              <a:rPr lang="en-US" sz="2200" kern="100" dirty="0" err="1">
                <a:solidFill>
                  <a:schemeClr val="bg1"/>
                </a:solidFill>
                <a:effectLst/>
                <a:ea typeface="Aptos" panose="020B0004020202020204" pitchFamily="34" charset="0"/>
                <a:cs typeface="Times New Roman" panose="02020603050405020304" pitchFamily="18" charset="0"/>
              </a:rPr>
              <a:t>Vuorovaikutteiset</a:t>
            </a:r>
            <a:r>
              <a:rPr lang="en-US" sz="2200" kern="100" dirty="0">
                <a:solidFill>
                  <a:schemeClr val="bg1"/>
                </a:solidFill>
                <a:effectLst/>
                <a:ea typeface="Aptos" panose="020B0004020202020204" pitchFamily="34" charset="0"/>
                <a:cs typeface="Times New Roman" panose="02020603050405020304" pitchFamily="18" charset="0"/>
              </a:rPr>
              <a:t> istunnot, käytännön harjoitukset, </a:t>
            </a:r>
            <a:r>
              <a:rPr lang="en-US" sz="2200" kern="100" dirty="0">
                <a:solidFill>
                  <a:schemeClr val="bg1"/>
                </a:solidFill>
                <a:ea typeface="Aptos" panose="020B0004020202020204" pitchFamily="34" charset="0"/>
                <a:cs typeface="Times New Roman" panose="02020603050405020304" pitchFamily="18" charset="0"/>
              </a:rPr>
              <a:t>esimerkiksi </a:t>
            </a:r>
            <a:r>
              <a:rPr lang="en-US" sz="2200" kern="100" dirty="0">
                <a:solidFill>
                  <a:schemeClr val="bg1"/>
                </a:solidFill>
                <a:effectLst/>
                <a:ea typeface="Aptos" panose="020B0004020202020204" pitchFamily="34" charset="0"/>
                <a:cs typeface="Times New Roman" panose="02020603050405020304" pitchFamily="18" charset="0"/>
              </a:rPr>
              <a:t>jätteiden lajitteluun, kierrätystekniikoihin, jätteiden vähentämisstrategioihin ja </a:t>
            </a:r>
            <a:r>
              <a:rPr lang="en-US" sz="2200" kern="100" dirty="0">
                <a:solidFill>
                  <a:schemeClr val="bg1"/>
                </a:solidFill>
                <a:ea typeface="Aptos" panose="020B0004020202020204" pitchFamily="34" charset="0"/>
                <a:cs typeface="Times New Roman" panose="02020603050405020304" pitchFamily="18" charset="0"/>
              </a:rPr>
              <a:t>jätetarkastuksiin liittyvät </a:t>
            </a:r>
            <a:r>
              <a:rPr lang="en-US" sz="2200" kern="100" dirty="0" err="1">
                <a:solidFill>
                  <a:schemeClr val="bg1"/>
                </a:solidFill>
                <a:ea typeface="Aptos" panose="020B0004020202020204" pitchFamily="34" charset="0"/>
                <a:cs typeface="Times New Roman" panose="02020603050405020304" pitchFamily="18" charset="0"/>
              </a:rPr>
              <a:t>harjoitukset</a:t>
            </a:r>
            <a:r>
              <a:rPr lang="en-US" sz="2200" kern="100" dirty="0">
                <a:solidFill>
                  <a:schemeClr val="bg1"/>
                </a:solidFill>
                <a:effectLst/>
                <a:ea typeface="Aptos" panose="020B0004020202020204" pitchFamily="34" charset="0"/>
                <a:cs typeface="Times New Roman" panose="02020603050405020304" pitchFamily="18" charset="0"/>
              </a:rPr>
              <a:t>.</a:t>
            </a:r>
          </a:p>
        </p:txBody>
      </p:sp>
      <p:grpSp>
        <p:nvGrpSpPr>
          <p:cNvPr id="25" name="Graphic 3">
            <a:extLst>
              <a:ext uri="{FF2B5EF4-FFF2-40B4-BE49-F238E27FC236}">
                <a16:creationId xmlns:a16="http://schemas.microsoft.com/office/drawing/2014/main" id="{AFB5CDAB-DBD9-3901-D3CA-5A531BBE129B}"/>
              </a:ext>
            </a:extLst>
          </p:cNvPr>
          <p:cNvGrpSpPr/>
          <p:nvPr/>
        </p:nvGrpSpPr>
        <p:grpSpPr>
          <a:xfrm>
            <a:off x="5613394" y="943728"/>
            <a:ext cx="674997" cy="670886"/>
            <a:chOff x="4643578" y="432838"/>
            <a:chExt cx="1028134" cy="1160188"/>
          </a:xfrm>
          <a:solidFill>
            <a:srgbClr val="086575"/>
          </a:solidFill>
        </p:grpSpPr>
        <p:sp>
          <p:nvSpPr>
            <p:cNvPr id="26" name="Freeform 1033">
              <a:extLst>
                <a:ext uri="{FF2B5EF4-FFF2-40B4-BE49-F238E27FC236}">
                  <a16:creationId xmlns:a16="http://schemas.microsoft.com/office/drawing/2014/main" id="{7AE204B0-A9B7-579C-EFAA-5FF762D4EE3B}"/>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dirty="0"/>
            </a:p>
          </p:txBody>
        </p:sp>
        <p:grpSp>
          <p:nvGrpSpPr>
            <p:cNvPr id="27" name="Graphic 3">
              <a:extLst>
                <a:ext uri="{FF2B5EF4-FFF2-40B4-BE49-F238E27FC236}">
                  <a16:creationId xmlns:a16="http://schemas.microsoft.com/office/drawing/2014/main" id="{7C2C0239-AB67-1982-10EB-C93FFC97B9D5}"/>
                </a:ext>
              </a:extLst>
            </p:cNvPr>
            <p:cNvGrpSpPr/>
            <p:nvPr/>
          </p:nvGrpSpPr>
          <p:grpSpPr>
            <a:xfrm>
              <a:off x="4643578" y="432838"/>
              <a:ext cx="1028134" cy="1160188"/>
              <a:chOff x="4643578" y="432838"/>
              <a:chExt cx="1028134" cy="1160188"/>
            </a:xfrm>
            <a:grpFill/>
          </p:grpSpPr>
          <p:sp>
            <p:nvSpPr>
              <p:cNvPr id="28" name="Freeform 1035">
                <a:extLst>
                  <a:ext uri="{FF2B5EF4-FFF2-40B4-BE49-F238E27FC236}">
                    <a16:creationId xmlns:a16="http://schemas.microsoft.com/office/drawing/2014/main" id="{574C6A0D-09E5-521B-05B7-B319FA2C31C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9" name="Graphic 3">
                <a:extLst>
                  <a:ext uri="{FF2B5EF4-FFF2-40B4-BE49-F238E27FC236}">
                    <a16:creationId xmlns:a16="http://schemas.microsoft.com/office/drawing/2014/main" id="{6336DE53-6EFB-4959-332C-FA97E39B2869}"/>
                  </a:ext>
                </a:extLst>
              </p:cNvPr>
              <p:cNvGrpSpPr/>
              <p:nvPr/>
            </p:nvGrpSpPr>
            <p:grpSpPr>
              <a:xfrm>
                <a:off x="4643578" y="432838"/>
                <a:ext cx="1028134" cy="1160188"/>
                <a:chOff x="4643578" y="432838"/>
                <a:chExt cx="1028134" cy="1160188"/>
              </a:xfrm>
              <a:grpFill/>
            </p:grpSpPr>
            <p:sp>
              <p:nvSpPr>
                <p:cNvPr id="30" name="Freeform 1037">
                  <a:extLst>
                    <a:ext uri="{FF2B5EF4-FFF2-40B4-BE49-F238E27FC236}">
                      <a16:creationId xmlns:a16="http://schemas.microsoft.com/office/drawing/2014/main" id="{87228720-C42F-A1D1-6305-C9E5F88B028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1" name="Freeform 1038">
                  <a:extLst>
                    <a:ext uri="{FF2B5EF4-FFF2-40B4-BE49-F238E27FC236}">
                      <a16:creationId xmlns:a16="http://schemas.microsoft.com/office/drawing/2014/main" id="{609BD511-7962-B8D5-1F34-C02BF2C9DFBC}"/>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75" name="Tekstiruutu 74">
            <a:extLst>
              <a:ext uri="{FF2B5EF4-FFF2-40B4-BE49-F238E27FC236}">
                <a16:creationId xmlns:a16="http://schemas.microsoft.com/office/drawing/2014/main" id="{F5EE6516-B7A1-15D9-D6EC-3B161A19DDB6}"/>
              </a:ext>
            </a:extLst>
          </p:cNvPr>
          <p:cNvSpPr txBox="1"/>
          <p:nvPr/>
        </p:nvSpPr>
        <p:spPr>
          <a:xfrm>
            <a:off x="611524" y="6260010"/>
            <a:ext cx="10003739"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b="1" kern="0" dirty="0">
                <a:solidFill>
                  <a:srgbClr val="2094D2"/>
                </a:solidFill>
                <a:cs typeface="Times New Roman" panose="02020603050405020304" pitchFamily="18" charset="0"/>
              </a:rPr>
              <a:t>ETSI ESIMERKKEJÄ KOULUTUSMAHDOLLISUUKSISTA ALUEELLASI.</a:t>
            </a:r>
          </a:p>
        </p:txBody>
      </p:sp>
    </p:spTree>
    <p:extLst>
      <p:ext uri="{BB962C8B-B14F-4D97-AF65-F5344CB8AC3E}">
        <p14:creationId xmlns:p14="http://schemas.microsoft.com/office/powerpoint/2010/main" val="977931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AA9309E-48EF-8651-32BC-B500923FC4C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439689"/>
            <a:ext cx="6351182" cy="4234121"/>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787397" y="3429000"/>
            <a:ext cx="6319139"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864514" y="3428999"/>
            <a:ext cx="6453566" cy="646331"/>
          </a:xfrm>
          <a:prstGeom prst="rect">
            <a:avLst/>
          </a:prstGeom>
          <a:noFill/>
        </p:spPr>
        <p:txBody>
          <a:bodyPr wrap="square" rtlCol="0">
            <a:spAutoFit/>
          </a:bodyPr>
          <a:lstStyle/>
          <a:p>
            <a:r>
              <a:rPr lang="en-IE" sz="3600" b="1" spc="324" dirty="0">
                <a:solidFill>
                  <a:srgbClr val="60BA47"/>
                </a:solidFill>
                <a:latin typeface="Calibri" panose="020F0502020204030204" pitchFamily="34" charset="0"/>
                <a:cs typeface="Calibri" panose="020F0502020204030204" pitchFamily="34" charset="0"/>
              </a:rPr>
              <a:t>Johdatus koulutukseen </a:t>
            </a:r>
          </a:p>
        </p:txBody>
      </p:sp>
      <p:sp>
        <p:nvSpPr>
          <p:cNvPr id="6" name="Rectangle 13">
            <a:extLst>
              <a:ext uri="{FF2B5EF4-FFF2-40B4-BE49-F238E27FC236}">
                <a16:creationId xmlns:a16="http://schemas.microsoft.com/office/drawing/2014/main" id="{3A399F7D-C886-0064-A56A-8EB38AAB33B5}"/>
              </a:ext>
            </a:extLst>
          </p:cNvPr>
          <p:cNvSpPr/>
          <p:nvPr/>
        </p:nvSpPr>
        <p:spPr>
          <a:xfrm>
            <a:off x="3745150" y="4231178"/>
            <a:ext cx="7438504"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spc="324" dirty="0">
                <a:solidFill>
                  <a:srgbClr val="60BA47"/>
                </a:solidFill>
                <a:latin typeface="Calibri" panose="020F0502020204030204" pitchFamily="34" charset="0"/>
                <a:cs typeface="Calibri" panose="020F0502020204030204" pitchFamily="34" charset="0"/>
              </a:rPr>
              <a:t>&amp; Tietoisuus liiketoiminnassa</a:t>
            </a:r>
            <a:endParaRPr lang="en-US" sz="3600" dirty="0">
              <a:latin typeface="Montserrat" panose="00000500000000000000" pitchFamily="50" charset="0"/>
            </a:endParaRPr>
          </a:p>
        </p:txBody>
      </p:sp>
    </p:spTree>
    <p:extLst>
      <p:ext uri="{BB962C8B-B14F-4D97-AF65-F5344CB8AC3E}">
        <p14:creationId xmlns:p14="http://schemas.microsoft.com/office/powerpoint/2010/main" val="3559636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A53B-40B3-405B-77B5-E303E03C99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C226DC-2779-6619-1745-59387987A8F4}"/>
              </a:ext>
            </a:extLst>
          </p:cNvPr>
          <p:cNvSpPr>
            <a:spLocks noGrp="1"/>
          </p:cNvSpPr>
          <p:nvPr>
            <p:ph type="body" sz="quarter" idx="16"/>
          </p:nvPr>
        </p:nvSpPr>
        <p:spPr>
          <a:xfrm>
            <a:off x="437434" y="165672"/>
            <a:ext cx="7449762" cy="502752"/>
          </a:xfrm>
        </p:spPr>
        <p:txBody>
          <a:bodyPr/>
          <a:lstStyle/>
          <a:p>
            <a:r>
              <a:rPr lang="en-IE" dirty="0">
                <a:cs typeface="Calibri"/>
              </a:rPr>
              <a:t>Oppimisen menetelmät ja vaiheet</a:t>
            </a:r>
            <a:endParaRPr lang="en-IE" b="1" dirty="0"/>
          </a:p>
          <a:p>
            <a:endParaRPr lang="en-IE" dirty="0"/>
          </a:p>
        </p:txBody>
      </p:sp>
      <p:sp>
        <p:nvSpPr>
          <p:cNvPr id="11" name="Freeform 324">
            <a:extLst>
              <a:ext uri="{FF2B5EF4-FFF2-40B4-BE49-F238E27FC236}">
                <a16:creationId xmlns:a16="http://schemas.microsoft.com/office/drawing/2014/main" id="{32B05AEB-381E-6B6D-BA4B-59D776C6BB20}"/>
              </a:ext>
            </a:extLst>
          </p:cNvPr>
          <p:cNvSpPr>
            <a:spLocks noChangeArrowheads="1"/>
          </p:cNvSpPr>
          <p:nvPr/>
        </p:nvSpPr>
        <p:spPr bwMode="auto">
          <a:xfrm>
            <a:off x="598073" y="2204937"/>
            <a:ext cx="10757573" cy="4005939"/>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DBD33CF9-7203-7354-BA4F-A819C897608B}"/>
              </a:ext>
            </a:extLst>
          </p:cNvPr>
          <p:cNvSpPr>
            <a:spLocks noChangeArrowheads="1"/>
          </p:cNvSpPr>
          <p:nvPr/>
        </p:nvSpPr>
        <p:spPr bwMode="auto">
          <a:xfrm>
            <a:off x="598074" y="1184613"/>
            <a:ext cx="10757573"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dirty="0"/>
          </a:p>
        </p:txBody>
      </p:sp>
      <p:sp>
        <p:nvSpPr>
          <p:cNvPr id="23" name="Rectángulo 604">
            <a:extLst>
              <a:ext uri="{FF2B5EF4-FFF2-40B4-BE49-F238E27FC236}">
                <a16:creationId xmlns:a16="http://schemas.microsoft.com/office/drawing/2014/main" id="{A1740F52-BB80-1DE7-4E67-8276B82CB8CC}"/>
              </a:ext>
            </a:extLst>
          </p:cNvPr>
          <p:cNvSpPr/>
          <p:nvPr/>
        </p:nvSpPr>
        <p:spPr>
          <a:xfrm>
            <a:off x="646710" y="2445527"/>
            <a:ext cx="10660297" cy="3477875"/>
          </a:xfrm>
          <a:prstGeom prst="rect">
            <a:avLst/>
          </a:prstGeom>
          <a:solidFill>
            <a:srgbClr val="09465E"/>
          </a:solidFill>
        </p:spPr>
        <p:txBody>
          <a:bodyPr wrap="square">
            <a:spAutoFit/>
          </a:bodyPr>
          <a:lstStyle/>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Verkko-opiskelu ja verkkokurssit</a:t>
            </a:r>
            <a:r>
              <a:rPr lang="en-US" sz="2200" kern="100" dirty="0">
                <a:solidFill>
                  <a:schemeClr val="bg1"/>
                </a:solidFill>
                <a:effectLst/>
                <a:ea typeface="Aptos" panose="020B0004020202020204" pitchFamily="34" charset="0"/>
                <a:cs typeface="Times New Roman" panose="02020603050405020304" pitchFamily="18" charset="0"/>
              </a:rPr>
              <a:t>, joilla tarjotaan joustavaa ja helposti saatavilla olevaa kiertotalouskoulutusta laajalle yleisölle tarjoamalla verkkokursseja ja -moduuleja digitaalisten alustojen avulla, kuten </a:t>
            </a:r>
            <a:r>
              <a:rPr lang="en-US" sz="2200" b="1" kern="0" dirty="0">
                <a:solidFill>
                  <a:schemeClr val="bg1"/>
                </a:solidFill>
                <a:cs typeface="Times New Roman" panose="02020603050405020304" pitchFamily="18" charset="0"/>
                <a:hlinkClick r:id="rId2"/>
              </a:rPr>
              <a:t>Waste2Worth</a:t>
            </a:r>
            <a:r>
              <a:rPr lang="en-US" sz="2200" b="1" kern="0" dirty="0">
                <a:solidFill>
                  <a:schemeClr val="bg1"/>
                </a:solidFill>
                <a:cs typeface="Times New Roman" panose="02020603050405020304" pitchFamily="18" charset="0"/>
              </a:rPr>
              <a:t>, </a:t>
            </a:r>
            <a:r>
              <a:rPr lang="en-US" sz="2200" b="1" kern="0" dirty="0">
                <a:solidFill>
                  <a:schemeClr val="bg1"/>
                </a:solidFill>
                <a:cs typeface="Times New Roman" panose="02020603050405020304" pitchFamily="18" charset="0"/>
                <a:hlinkClick r:id="rId3"/>
              </a:rPr>
              <a:t>Ethical Food Entrepreneurship</a:t>
            </a:r>
            <a:r>
              <a:rPr lang="en-US" sz="2200" b="1" kern="0" dirty="0">
                <a:solidFill>
                  <a:schemeClr val="bg1"/>
                </a:solidFill>
                <a:cs typeface="Times New Roman" panose="02020603050405020304" pitchFamily="18" charset="0"/>
              </a:rPr>
              <a:t>, jne.</a:t>
            </a:r>
            <a:endParaRPr lang="fi-FI" sz="2200" b="1" kern="0" dirty="0">
              <a:solidFill>
                <a:schemeClr val="bg1"/>
              </a:solidFill>
              <a:cs typeface="Times New Roman" panose="02020603050405020304" pitchFamily="18" charset="0"/>
            </a:endParaRPr>
          </a:p>
          <a:p>
            <a:pPr marL="0" indent="0">
              <a:lnSpc>
                <a:spcPct val="100000"/>
              </a:lnSpc>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Mobiilisovellukset ja digitaaliset työkalut</a:t>
            </a:r>
            <a:r>
              <a:rPr lang="en-US" sz="2200" kern="100" dirty="0">
                <a:solidFill>
                  <a:schemeClr val="bg1"/>
                </a:solidFill>
                <a:effectLst/>
                <a:ea typeface="Aptos" panose="020B0004020202020204" pitchFamily="34" charset="0"/>
                <a:cs typeface="Times New Roman" panose="02020603050405020304" pitchFamily="18" charset="0"/>
              </a:rPr>
              <a:t>, joilla ihmiset saadaan sitoutumaan kiertotalouteen teknologian avulla ja lisäämään heidän osallistumistaan kehittämällä sovelluksia, jotka auttavat käyttäjiä seuraamaan jätteitään, seuraamaan kierrätystottumuksiaan tai löytämään paikallisia kierrätyskeskuksia, ja käyttämällä sovelluksissa pelillistämistä, jotta käyttäjiä kannustetaan vähentämään jätteiden määrää tai kierrättämään useammin.</a:t>
            </a:r>
            <a:endParaRPr lang="fi-FI" sz="2200" kern="100" dirty="0">
              <a:solidFill>
                <a:schemeClr val="bg1"/>
              </a:solidFill>
              <a:effectLst/>
              <a:ea typeface="Aptos" panose="020B0004020202020204" pitchFamily="34" charset="0"/>
              <a:cs typeface="Times New Roman" panose="02020603050405020304" pitchFamily="18" charset="0"/>
            </a:endParaRPr>
          </a:p>
        </p:txBody>
      </p:sp>
      <p:grpSp>
        <p:nvGrpSpPr>
          <p:cNvPr id="32" name="Graphic 3">
            <a:extLst>
              <a:ext uri="{FF2B5EF4-FFF2-40B4-BE49-F238E27FC236}">
                <a16:creationId xmlns:a16="http://schemas.microsoft.com/office/drawing/2014/main" id="{8FEAA01D-87C5-4AC0-7FF9-79B133388CA5}"/>
              </a:ext>
            </a:extLst>
          </p:cNvPr>
          <p:cNvGrpSpPr/>
          <p:nvPr/>
        </p:nvGrpSpPr>
        <p:grpSpPr>
          <a:xfrm>
            <a:off x="10293485" y="800703"/>
            <a:ext cx="767205" cy="570243"/>
            <a:chOff x="6615628" y="2116894"/>
            <a:chExt cx="1066935" cy="1001108"/>
          </a:xfrm>
          <a:solidFill>
            <a:srgbClr val="086575"/>
          </a:solidFill>
        </p:grpSpPr>
        <p:sp>
          <p:nvSpPr>
            <p:cNvPr id="33" name="Freeform 1128">
              <a:extLst>
                <a:ext uri="{FF2B5EF4-FFF2-40B4-BE49-F238E27FC236}">
                  <a16:creationId xmlns:a16="http://schemas.microsoft.com/office/drawing/2014/main" id="{4A4E5DBB-BFFB-7460-A8BA-1C545EE469B3}"/>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3511EA6B-0994-DBE7-F458-094EAA646FD7}"/>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0CDE6F4C-6424-4C2E-E9FA-FB57699DCC9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9B74D0C1-CABB-52E2-3F59-9EFFBF2A37F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7" name="Freeform 1132">
                <a:extLst>
                  <a:ext uri="{FF2B5EF4-FFF2-40B4-BE49-F238E27FC236}">
                    <a16:creationId xmlns:a16="http://schemas.microsoft.com/office/drawing/2014/main" id="{EAB600EE-582E-8032-B40E-D2A649B81E9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95E6F674-EC04-3997-F0DC-87083D8DB9E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EE11813D-EF41-D1BF-86C5-D2F6DEBFE48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A82EF0AA-88B0-ED1A-DC22-BA95127CD3D3}"/>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245C22D9-8CDD-72B8-C422-38D1C67F91A4}"/>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E6872AEE-5D10-D92D-2AD9-D800669D32C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B4FC8127-A1A8-9AEB-6884-7EB53C1DED9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7610796A-F5B3-28E4-6AB9-A989D920A9D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EE46B7AD-BB94-F828-33B5-7316D4AD528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4B8DFE18-BDE0-DC37-97A3-EAED59CF0A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3" name="CuadroTexto 601">
            <a:extLst>
              <a:ext uri="{FF2B5EF4-FFF2-40B4-BE49-F238E27FC236}">
                <a16:creationId xmlns:a16="http://schemas.microsoft.com/office/drawing/2014/main" id="{D6C5948C-0F7D-F68F-3CA3-37E728280C32}"/>
              </a:ext>
            </a:extLst>
          </p:cNvPr>
          <p:cNvSpPr txBox="1"/>
          <p:nvPr/>
        </p:nvSpPr>
        <p:spPr>
          <a:xfrm>
            <a:off x="1161826" y="1615633"/>
            <a:ext cx="9217720"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TEKNOLOGIAPOHJAINEN OPPIMINEN </a:t>
            </a:r>
            <a:r>
              <a:rPr lang="fi-FI" sz="2400" b="1" kern="0" dirty="0">
                <a:solidFill>
                  <a:schemeClr val="bg1"/>
                </a:solidFill>
                <a:cs typeface="Times New Roman" panose="02020603050405020304" pitchFamily="18" charset="0"/>
              </a:rPr>
              <a:t>KANSALAISILLE JA YRITYKSILLE</a:t>
            </a:r>
            <a:endParaRPr lang="fi-FI" sz="2400" kern="100" dirty="0">
              <a:solidFill>
                <a:schemeClr val="bg1"/>
              </a:solidFill>
              <a:effectLst/>
              <a:ea typeface="Aptos" panose="020B0004020202020204" pitchFamily="34" charset="0"/>
              <a:cs typeface="Times New Roman" panose="02020603050405020304" pitchFamily="18" charset="0"/>
            </a:endParaRPr>
          </a:p>
        </p:txBody>
      </p:sp>
      <p:sp>
        <p:nvSpPr>
          <p:cNvPr id="74" name="Tekstiruutu 73">
            <a:extLst>
              <a:ext uri="{FF2B5EF4-FFF2-40B4-BE49-F238E27FC236}">
                <a16:creationId xmlns:a16="http://schemas.microsoft.com/office/drawing/2014/main" id="{FA58A6B3-0CB5-0B0C-5FAC-993F9AB28FC4}"/>
              </a:ext>
            </a:extLst>
          </p:cNvPr>
          <p:cNvSpPr txBox="1"/>
          <p:nvPr/>
        </p:nvSpPr>
        <p:spPr>
          <a:xfrm>
            <a:off x="361507" y="6039539"/>
            <a:ext cx="11265070" cy="707886"/>
          </a:xfrm>
          <a:prstGeom prst="rect">
            <a:avLst/>
          </a:prstGeom>
          <a:noFill/>
        </p:spPr>
        <p:txBody>
          <a:bodyPr wrap="square">
            <a:spAutoFit/>
          </a:bodyPr>
          <a:lstStyle/>
          <a:p>
            <a:pPr marL="0" indent="0">
              <a:lnSpc>
                <a:spcPct val="100000"/>
              </a:lnSpc>
            </a:pPr>
            <a:endParaRPr lang="en-US" sz="1600" kern="100" dirty="0">
              <a:ea typeface="Aptos" panose="020B0004020202020204" pitchFamily="34" charset="0"/>
              <a:cs typeface="Times New Roman" panose="02020603050405020304" pitchFamily="18" charset="0"/>
            </a:endParaRPr>
          </a:p>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sz="1600" b="1" dirty="0">
                <a:solidFill>
                  <a:srgbClr val="09465E"/>
                </a:solidFill>
                <a:cs typeface="Calibri"/>
              </a:rPr>
              <a:t>ESIMERKKEJÄ JÄTEHUOLLON TUEKSI KEHITETYISTÄ MOBIILISOVELLUKSISTA/DIGITAALISISTA TYÖKALUISTA</a:t>
            </a:r>
            <a:r>
              <a:rPr lang="en-US" sz="1600" b="1" dirty="0"/>
              <a:t>.</a:t>
            </a:r>
          </a:p>
        </p:txBody>
      </p:sp>
    </p:spTree>
    <p:extLst>
      <p:ext uri="{BB962C8B-B14F-4D97-AF65-F5344CB8AC3E}">
        <p14:creationId xmlns:p14="http://schemas.microsoft.com/office/powerpoint/2010/main" val="2638738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F4CE4-CE69-06B6-4D9D-2578D232C3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62956B6-E18F-1AFA-B24E-28DE16D5DED5}"/>
              </a:ext>
            </a:extLst>
          </p:cNvPr>
          <p:cNvSpPr>
            <a:spLocks noGrp="1"/>
          </p:cNvSpPr>
          <p:nvPr>
            <p:ph type="body" sz="quarter" idx="16"/>
          </p:nvPr>
        </p:nvSpPr>
        <p:spPr>
          <a:xfrm>
            <a:off x="437434" y="165672"/>
            <a:ext cx="7449762" cy="502752"/>
          </a:xfrm>
        </p:spPr>
        <p:txBody>
          <a:bodyPr/>
          <a:lstStyle/>
          <a:p>
            <a:r>
              <a:rPr lang="en-IE" dirty="0">
                <a:cs typeface="Calibri"/>
              </a:rPr>
              <a:t>Oppimisen menetelmät ja vaiheet</a:t>
            </a:r>
            <a:endParaRPr lang="en-IE" b="1" dirty="0"/>
          </a:p>
          <a:p>
            <a:endParaRPr lang="en-IE" dirty="0"/>
          </a:p>
        </p:txBody>
      </p:sp>
      <p:sp>
        <p:nvSpPr>
          <p:cNvPr id="14" name="Freeform 400">
            <a:extLst>
              <a:ext uri="{FF2B5EF4-FFF2-40B4-BE49-F238E27FC236}">
                <a16:creationId xmlns:a16="http://schemas.microsoft.com/office/drawing/2014/main" id="{E2DA27ED-1B1C-B2FC-141D-36B5316BC75D}"/>
              </a:ext>
            </a:extLst>
          </p:cNvPr>
          <p:cNvSpPr>
            <a:spLocks noChangeArrowheads="1"/>
          </p:cNvSpPr>
          <p:nvPr/>
        </p:nvSpPr>
        <p:spPr bwMode="auto">
          <a:xfrm>
            <a:off x="565424" y="2721164"/>
            <a:ext cx="10266044" cy="251231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5" name="Freeform 401">
            <a:extLst>
              <a:ext uri="{FF2B5EF4-FFF2-40B4-BE49-F238E27FC236}">
                <a16:creationId xmlns:a16="http://schemas.microsoft.com/office/drawing/2014/main" id="{7D873C63-4036-A21B-AE20-E80B5AD56805}"/>
              </a:ext>
            </a:extLst>
          </p:cNvPr>
          <p:cNvSpPr>
            <a:spLocks noChangeArrowheads="1"/>
          </p:cNvSpPr>
          <p:nvPr/>
        </p:nvSpPr>
        <p:spPr bwMode="auto">
          <a:xfrm>
            <a:off x="565424" y="1759368"/>
            <a:ext cx="10231589" cy="1012568"/>
          </a:xfrm>
          <a:custGeom>
            <a:avLst/>
            <a:gdLst>
              <a:gd name="T0" fmla="*/ 0 w 3506"/>
              <a:gd name="T1" fmla="*/ 1751 h 1752"/>
              <a:gd name="T2" fmla="*/ 0 w 3506"/>
              <a:gd name="T3" fmla="*/ 1751 h 1752"/>
              <a:gd name="T4" fmla="*/ 1753 w 3506"/>
              <a:gd name="T5" fmla="*/ 0 h 1752"/>
              <a:gd name="T6" fmla="*/ 1753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3" y="0"/>
                </a:cubicBezTo>
                <a:lnTo>
                  <a:pt x="1753"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F0A89F22-0DB3-2A40-15D1-8C08C713F9AF}"/>
              </a:ext>
            </a:extLst>
          </p:cNvPr>
          <p:cNvSpPr txBox="1"/>
          <p:nvPr/>
        </p:nvSpPr>
        <p:spPr>
          <a:xfrm>
            <a:off x="1996998" y="2069760"/>
            <a:ext cx="7616756"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KÄYTTÄYTYMISEN MUUTOSTEKNIIKAT </a:t>
            </a:r>
            <a:r>
              <a:rPr lang="fi-FI" sz="2400" b="1" kern="0" dirty="0">
                <a:solidFill>
                  <a:schemeClr val="bg1"/>
                </a:solidFill>
                <a:cs typeface="Times New Roman" panose="02020603050405020304" pitchFamily="18" charset="0"/>
              </a:rPr>
              <a:t>YRITYKSILLE</a:t>
            </a:r>
          </a:p>
        </p:txBody>
      </p:sp>
      <p:sp>
        <p:nvSpPr>
          <p:cNvPr id="24" name="Rectángulo 605">
            <a:extLst>
              <a:ext uri="{FF2B5EF4-FFF2-40B4-BE49-F238E27FC236}">
                <a16:creationId xmlns:a16="http://schemas.microsoft.com/office/drawing/2014/main" id="{F9E58409-65A8-EC63-B97D-570FEBF6D7EA}"/>
              </a:ext>
            </a:extLst>
          </p:cNvPr>
          <p:cNvSpPr/>
          <p:nvPr/>
        </p:nvSpPr>
        <p:spPr>
          <a:xfrm>
            <a:off x="914400" y="3053400"/>
            <a:ext cx="9781953" cy="1815882"/>
          </a:xfrm>
          <a:prstGeom prst="rect">
            <a:avLst/>
          </a:prstGeom>
          <a:solidFill>
            <a:srgbClr val="09465E"/>
          </a:solidFill>
        </p:spPr>
        <p:txBody>
          <a:bodyPr wrap="square">
            <a:spAutoFit/>
          </a:bodyPr>
          <a:lstStyle/>
          <a:p>
            <a:pPr marL="0" indent="0">
              <a:lnSpc>
                <a:spcPct val="100000"/>
              </a:lnSpc>
            </a:pPr>
            <a:r>
              <a:rPr lang="en-US" sz="2400" b="1" kern="100" dirty="0">
                <a:solidFill>
                  <a:schemeClr val="bg1"/>
                </a:solidFill>
                <a:effectLst/>
                <a:ea typeface="Aptos" panose="020B0004020202020204" pitchFamily="34" charset="0"/>
                <a:cs typeface="Times New Roman" panose="02020603050405020304" pitchFamily="18" charset="0"/>
              </a:rPr>
              <a:t>Käyttäytymisohjaus</a:t>
            </a:r>
            <a:r>
              <a:rPr lang="en-US" sz="2400" kern="100" dirty="0">
                <a:solidFill>
                  <a:schemeClr val="bg1"/>
                </a:solidFill>
                <a:effectLst/>
                <a:ea typeface="Aptos" panose="020B0004020202020204" pitchFamily="34" charset="0"/>
                <a:cs typeface="Times New Roman" panose="02020603050405020304" pitchFamily="18" charset="0"/>
              </a:rPr>
              <a:t>, jolla vaikutetaan ihmisten jätehuoltotottumuksiin suunnittelemalla ympäristöjä, joissa kierrätys on oletusvalinta, ja käyttämällä muistutuksia (esim. push-ilmoituksia tai julisteita), joilla kannustetaan ihmisiä lajittelemaan jätteet.</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65" name="Group 64">
            <a:extLst>
              <a:ext uri="{FF2B5EF4-FFF2-40B4-BE49-F238E27FC236}">
                <a16:creationId xmlns:a16="http://schemas.microsoft.com/office/drawing/2014/main" id="{B764B1F4-C4AB-3F2E-F603-6B61AA61401E}"/>
              </a:ext>
            </a:extLst>
          </p:cNvPr>
          <p:cNvGrpSpPr/>
          <p:nvPr/>
        </p:nvGrpSpPr>
        <p:grpSpPr>
          <a:xfrm>
            <a:off x="5145164" y="938836"/>
            <a:ext cx="950836" cy="685683"/>
            <a:chOff x="8360213" y="3458151"/>
            <a:chExt cx="853935" cy="991043"/>
          </a:xfrm>
          <a:solidFill>
            <a:srgbClr val="086575"/>
          </a:solidFill>
        </p:grpSpPr>
        <p:grpSp>
          <p:nvGrpSpPr>
            <p:cNvPr id="66" name="Graphic 2">
              <a:extLst>
                <a:ext uri="{FF2B5EF4-FFF2-40B4-BE49-F238E27FC236}">
                  <a16:creationId xmlns:a16="http://schemas.microsoft.com/office/drawing/2014/main" id="{B51F7393-73EE-8060-57A8-BC9D7734BFF7}"/>
                </a:ext>
              </a:extLst>
            </p:cNvPr>
            <p:cNvGrpSpPr/>
            <p:nvPr userDrawn="1"/>
          </p:nvGrpSpPr>
          <p:grpSpPr>
            <a:xfrm>
              <a:off x="8599192" y="3595917"/>
              <a:ext cx="375982" cy="204367"/>
              <a:chOff x="2642504" y="3763150"/>
              <a:chExt cx="375982" cy="204367"/>
            </a:xfrm>
            <a:grpFill/>
          </p:grpSpPr>
          <p:sp>
            <p:nvSpPr>
              <p:cNvPr id="72" name="Freeform 96">
                <a:extLst>
                  <a:ext uri="{FF2B5EF4-FFF2-40B4-BE49-F238E27FC236}">
                    <a16:creationId xmlns:a16="http://schemas.microsoft.com/office/drawing/2014/main" id="{C21069A0-83A8-40AE-42C8-8D3FD0F60941}"/>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73" name="Freeform 97">
                <a:extLst>
                  <a:ext uri="{FF2B5EF4-FFF2-40B4-BE49-F238E27FC236}">
                    <a16:creationId xmlns:a16="http://schemas.microsoft.com/office/drawing/2014/main" id="{9D6F4A84-01F3-1643-E3D8-DE263648D60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67" name="Graphic 2">
              <a:extLst>
                <a:ext uri="{FF2B5EF4-FFF2-40B4-BE49-F238E27FC236}">
                  <a16:creationId xmlns:a16="http://schemas.microsoft.com/office/drawing/2014/main" id="{7FB1C38C-D30B-57DE-130A-C7C3D3F0D5A5}"/>
                </a:ext>
              </a:extLst>
            </p:cNvPr>
            <p:cNvGrpSpPr/>
            <p:nvPr userDrawn="1"/>
          </p:nvGrpSpPr>
          <p:grpSpPr>
            <a:xfrm>
              <a:off x="8360213" y="3458151"/>
              <a:ext cx="853935" cy="991043"/>
              <a:chOff x="2403525" y="3625384"/>
              <a:chExt cx="853935" cy="991043"/>
            </a:xfrm>
            <a:grpFill/>
          </p:grpSpPr>
          <p:sp>
            <p:nvSpPr>
              <p:cNvPr id="68" name="Freeform 92">
                <a:extLst>
                  <a:ext uri="{FF2B5EF4-FFF2-40B4-BE49-F238E27FC236}">
                    <a16:creationId xmlns:a16="http://schemas.microsoft.com/office/drawing/2014/main" id="{BC0F3261-0118-974F-CFB9-128DB50EFF3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9" name="Freeform 93">
                <a:extLst>
                  <a:ext uri="{FF2B5EF4-FFF2-40B4-BE49-F238E27FC236}">
                    <a16:creationId xmlns:a16="http://schemas.microsoft.com/office/drawing/2014/main" id="{80F42E14-8C46-A972-5AD0-EAA5AD17126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70" name="Freeform 94">
                <a:extLst>
                  <a:ext uri="{FF2B5EF4-FFF2-40B4-BE49-F238E27FC236}">
                    <a16:creationId xmlns:a16="http://schemas.microsoft.com/office/drawing/2014/main" id="{C0DF44FF-454D-6201-AC8C-55D60D759487}"/>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71" name="Freeform 95">
                <a:extLst>
                  <a:ext uri="{FF2B5EF4-FFF2-40B4-BE49-F238E27FC236}">
                    <a16:creationId xmlns:a16="http://schemas.microsoft.com/office/drawing/2014/main" id="{58A7F943-0338-A92F-05E9-4154D41FC15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74" name="Tekstiruutu 73">
            <a:extLst>
              <a:ext uri="{FF2B5EF4-FFF2-40B4-BE49-F238E27FC236}">
                <a16:creationId xmlns:a16="http://schemas.microsoft.com/office/drawing/2014/main" id="{05F5D41F-1A1C-26A1-458C-5F130A6241E6}"/>
              </a:ext>
            </a:extLst>
          </p:cNvPr>
          <p:cNvSpPr txBox="1"/>
          <p:nvPr/>
        </p:nvSpPr>
        <p:spPr>
          <a:xfrm>
            <a:off x="437434" y="5469844"/>
            <a:ext cx="11265070" cy="1015663"/>
          </a:xfrm>
          <a:prstGeom prst="rect">
            <a:avLst/>
          </a:prstGeom>
          <a:noFill/>
        </p:spPr>
        <p:txBody>
          <a:bodyPr wrap="square">
            <a:spAutoFit/>
          </a:bodyPr>
          <a:lstStyle/>
          <a:p>
            <a:pPr marL="0" indent="0">
              <a:lnSpc>
                <a:spcPct val="100000"/>
              </a:lnSpc>
            </a:pPr>
            <a:endParaRPr lang="en-US" sz="1600" kern="100" dirty="0">
              <a:ea typeface="Aptos" panose="020B0004020202020204" pitchFamily="34" charset="0"/>
              <a:cs typeface="Times New Roman" panose="02020603050405020304" pitchFamily="18" charset="0"/>
            </a:endParaRPr>
          </a:p>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sz="2000" b="1" dirty="0">
                <a:solidFill>
                  <a:srgbClr val="09465E"/>
                </a:solidFill>
                <a:cs typeface="Calibri"/>
              </a:rPr>
              <a:t>ETSI ESIMERKKEJÄ KÄYTTÄYTYMISEN MUUTOSTEKNIIKOISTA JÄTEHUOLLON TUKEMISEKSI</a:t>
            </a:r>
            <a:r>
              <a:rPr lang="en-US" sz="2000" b="1" dirty="0"/>
              <a:t>.</a:t>
            </a:r>
          </a:p>
        </p:txBody>
      </p:sp>
    </p:spTree>
    <p:extLst>
      <p:ext uri="{BB962C8B-B14F-4D97-AF65-F5344CB8AC3E}">
        <p14:creationId xmlns:p14="http://schemas.microsoft.com/office/powerpoint/2010/main" val="1732116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BE4B8-8C94-7FDF-3B60-D2D6FDE7D1E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003637-2C09-2807-B7CB-0FA0F387E61B}"/>
              </a:ext>
            </a:extLst>
          </p:cNvPr>
          <p:cNvSpPr>
            <a:spLocks noGrp="1"/>
          </p:cNvSpPr>
          <p:nvPr>
            <p:ph type="body" sz="quarter" idx="16"/>
          </p:nvPr>
        </p:nvSpPr>
        <p:spPr>
          <a:xfrm>
            <a:off x="403210" y="215699"/>
            <a:ext cx="7992156" cy="529360"/>
          </a:xfrm>
        </p:spPr>
        <p:txBody>
          <a:bodyPr/>
          <a:lstStyle/>
          <a:p>
            <a:r>
              <a:rPr lang="en-IE" dirty="0">
                <a:cs typeface="Calibri"/>
              </a:rPr>
              <a:t>Oppimisen menetelmät ja vaiheet</a:t>
            </a:r>
            <a:endParaRPr lang="en-IE" b="1" dirty="0"/>
          </a:p>
          <a:p>
            <a:endParaRPr lang="en-IE" dirty="0"/>
          </a:p>
        </p:txBody>
      </p:sp>
      <p:sp>
        <p:nvSpPr>
          <p:cNvPr id="8" name="Freeform 246">
            <a:extLst>
              <a:ext uri="{FF2B5EF4-FFF2-40B4-BE49-F238E27FC236}">
                <a16:creationId xmlns:a16="http://schemas.microsoft.com/office/drawing/2014/main" id="{E4534E0F-DC58-54D2-5926-98E2DFA1F03C}"/>
              </a:ext>
            </a:extLst>
          </p:cNvPr>
          <p:cNvSpPr>
            <a:spLocks noChangeArrowheads="1"/>
          </p:cNvSpPr>
          <p:nvPr/>
        </p:nvSpPr>
        <p:spPr bwMode="auto">
          <a:xfrm>
            <a:off x="486987" y="2421893"/>
            <a:ext cx="10571572" cy="359388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9" name="Freeform 247">
            <a:extLst>
              <a:ext uri="{FF2B5EF4-FFF2-40B4-BE49-F238E27FC236}">
                <a16:creationId xmlns:a16="http://schemas.microsoft.com/office/drawing/2014/main" id="{19A605C1-A5C6-34EB-A162-5B695B165027}"/>
              </a:ext>
            </a:extLst>
          </p:cNvPr>
          <p:cNvSpPr>
            <a:spLocks noChangeArrowheads="1"/>
          </p:cNvSpPr>
          <p:nvPr/>
        </p:nvSpPr>
        <p:spPr bwMode="auto">
          <a:xfrm>
            <a:off x="494928" y="1407393"/>
            <a:ext cx="10571572"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7" name="CuadroTexto 598">
            <a:extLst>
              <a:ext uri="{FF2B5EF4-FFF2-40B4-BE49-F238E27FC236}">
                <a16:creationId xmlns:a16="http://schemas.microsoft.com/office/drawing/2014/main" id="{EC3E10AB-AAFA-0849-6890-B685CBDC11F7}"/>
              </a:ext>
            </a:extLst>
          </p:cNvPr>
          <p:cNvSpPr txBox="1"/>
          <p:nvPr/>
        </p:nvSpPr>
        <p:spPr>
          <a:xfrm>
            <a:off x="1333666" y="1624045"/>
            <a:ext cx="8946186" cy="461665"/>
          </a:xfrm>
          <a:prstGeom prst="rect">
            <a:avLst/>
          </a:prstGeom>
          <a:noFill/>
        </p:spPr>
        <p:txBody>
          <a:bodyPr wrap="square" rtlCol="0">
            <a:spAutoFit/>
          </a:bodyPr>
          <a:lstStyle/>
          <a:p>
            <a:pPr algn="ctr"/>
            <a:r>
              <a:rPr lang="en-US" sz="2400" b="1" kern="0" dirty="0">
                <a:solidFill>
                  <a:schemeClr val="bg1"/>
                </a:solidFill>
                <a:cs typeface="Times New Roman" panose="02020603050405020304" pitchFamily="18" charset="0"/>
              </a:rPr>
              <a:t>TIEDOTUSKAMPANJAT</a:t>
            </a:r>
            <a:endParaRPr lang="fi-FI" sz="2400" b="1" kern="0" dirty="0">
              <a:solidFill>
                <a:schemeClr val="bg1"/>
              </a:solidFill>
              <a:cs typeface="Times New Roman" panose="02020603050405020304" pitchFamily="18" charset="0"/>
            </a:endParaRPr>
          </a:p>
        </p:txBody>
      </p:sp>
      <p:sp>
        <p:nvSpPr>
          <p:cNvPr id="22" name="Rectángulo 603">
            <a:extLst>
              <a:ext uri="{FF2B5EF4-FFF2-40B4-BE49-F238E27FC236}">
                <a16:creationId xmlns:a16="http://schemas.microsoft.com/office/drawing/2014/main" id="{7BEA63C8-196B-1593-452A-F02B3F9DE6AC}"/>
              </a:ext>
            </a:extLst>
          </p:cNvPr>
          <p:cNvSpPr/>
          <p:nvPr/>
        </p:nvSpPr>
        <p:spPr>
          <a:xfrm>
            <a:off x="571622" y="2505924"/>
            <a:ext cx="10478415" cy="3385542"/>
          </a:xfrm>
          <a:prstGeom prst="rect">
            <a:avLst/>
          </a:prstGeom>
          <a:solidFill>
            <a:srgbClr val="09465E"/>
          </a:solidFill>
        </p:spPr>
        <p:txBody>
          <a:bodyPr wrap="square">
            <a:spAutoFit/>
          </a:bodyPr>
          <a:lstStyle/>
          <a:p>
            <a:pPr marL="0" indent="0">
              <a:lnSpc>
                <a:spcPct val="100000"/>
              </a:lnSpc>
            </a:pPr>
            <a:r>
              <a:rPr lang="en-US" sz="2000" b="1" kern="100" dirty="0">
                <a:solidFill>
                  <a:schemeClr val="bg1"/>
                </a:solidFill>
                <a:effectLst/>
                <a:ea typeface="Aptos" panose="020B0004020202020204" pitchFamily="34" charset="0"/>
                <a:cs typeface="Times New Roman" panose="02020603050405020304" pitchFamily="18" charset="0"/>
              </a:rPr>
              <a:t>Tiedottamiskampanjat</a:t>
            </a:r>
            <a:r>
              <a:rPr lang="en-US" sz="2000" kern="100" dirty="0">
                <a:solidFill>
                  <a:schemeClr val="bg1"/>
                </a:solidFill>
                <a:effectLst/>
                <a:ea typeface="Aptos" panose="020B0004020202020204" pitchFamily="34" charset="0"/>
                <a:cs typeface="Times New Roman" panose="02020603050405020304" pitchFamily="18" charset="0"/>
              </a:rPr>
              <a:t>, joilla tiedotetaan suurelle yleisölle järjestämällä mediakampanjoita, joissa </a:t>
            </a:r>
            <a:r>
              <a:rPr lang="en-US" sz="2000" kern="100" dirty="0" err="1">
                <a:solidFill>
                  <a:schemeClr val="bg1"/>
                </a:solidFill>
                <a:effectLst/>
                <a:ea typeface="Aptos" panose="020B0004020202020204" pitchFamily="34" charset="0"/>
                <a:cs typeface="Times New Roman" panose="02020603050405020304" pitchFamily="18" charset="0"/>
              </a:rPr>
              <a:t>selitetään</a:t>
            </a:r>
            <a:r>
              <a:rPr lang="en-US" sz="2000" kern="100" dirty="0">
                <a:solidFill>
                  <a:schemeClr val="bg1"/>
                </a:solidFill>
                <a:effectLst/>
                <a:ea typeface="Aptos" panose="020B0004020202020204" pitchFamily="34" charset="0"/>
                <a:cs typeface="Times New Roman" panose="02020603050405020304" pitchFamily="18" charset="0"/>
              </a:rPr>
              <a:t> </a:t>
            </a:r>
            <a:r>
              <a:rPr lang="en-US" sz="2000" kern="100" dirty="0" err="1">
                <a:solidFill>
                  <a:schemeClr val="bg1"/>
                </a:solidFill>
                <a:ea typeface="Aptos" panose="020B0004020202020204" pitchFamily="34" charset="0"/>
                <a:cs typeface="Times New Roman" panose="02020603050405020304" pitchFamily="18" charset="0"/>
              </a:rPr>
              <a:t>kehno</a:t>
            </a:r>
            <a:r>
              <a:rPr lang="en-US" sz="2000" kern="100" dirty="0" err="1">
                <a:solidFill>
                  <a:schemeClr val="bg1"/>
                </a:solidFill>
                <a:effectLst/>
                <a:ea typeface="Aptos" panose="020B0004020202020204" pitchFamily="34" charset="0"/>
                <a:cs typeface="Times New Roman" panose="02020603050405020304" pitchFamily="18" charset="0"/>
              </a:rPr>
              <a:t>n</a:t>
            </a:r>
            <a:r>
              <a:rPr lang="en-US" sz="2000" kern="100" dirty="0">
                <a:solidFill>
                  <a:schemeClr val="bg1"/>
                </a:solidFill>
                <a:effectLst/>
                <a:ea typeface="Aptos" panose="020B0004020202020204" pitchFamily="34" charset="0"/>
                <a:cs typeface="Times New Roman" panose="02020603050405020304" pitchFamily="18" charset="0"/>
              </a:rPr>
              <a:t> jätehuollon ympäristövaikutuksia, järjestämällä yhteisötapahtumia, kuten siivouspäiviä, jätteiden lajittelua käsitteleviä </a:t>
            </a:r>
            <a:r>
              <a:rPr lang="en-US" sz="2000" kern="100" dirty="0" err="1">
                <a:solidFill>
                  <a:schemeClr val="bg1"/>
                </a:solidFill>
                <a:effectLst/>
                <a:ea typeface="Aptos" panose="020B0004020202020204" pitchFamily="34" charset="0"/>
                <a:cs typeface="Times New Roman" panose="02020603050405020304" pitchFamily="18" charset="0"/>
              </a:rPr>
              <a:t>työpajoja</a:t>
            </a:r>
            <a:r>
              <a:rPr lang="en-US" sz="2000" kern="100" dirty="0">
                <a:solidFill>
                  <a:schemeClr val="bg1"/>
                </a:solidFill>
                <a:effectLst/>
                <a:ea typeface="Aptos" panose="020B0004020202020204" pitchFamily="34" charset="0"/>
                <a:cs typeface="Times New Roman" panose="02020603050405020304" pitchFamily="18" charset="0"/>
              </a:rPr>
              <a:t> ja</a:t>
            </a:r>
            <a:r>
              <a:rPr lang="en-US" sz="2000" kern="100" dirty="0">
                <a:solidFill>
                  <a:schemeClr val="bg1"/>
                </a:solidFill>
                <a:ea typeface="Aptos" panose="020B0004020202020204" pitchFamily="34" charset="0"/>
                <a:cs typeface="Times New Roman" panose="02020603050405020304" pitchFamily="18" charset="0"/>
              </a:rPr>
              <a:t> </a:t>
            </a:r>
            <a:r>
              <a:rPr lang="en-US" sz="2000" kern="100" dirty="0" err="1">
                <a:solidFill>
                  <a:schemeClr val="bg1"/>
                </a:solidFill>
                <a:ea typeface="Aptos" panose="020B0004020202020204" pitchFamily="34" charset="0"/>
                <a:cs typeface="Times New Roman" panose="02020603050405020304" pitchFamily="18" charset="0"/>
              </a:rPr>
              <a:t>infopisteitä</a:t>
            </a:r>
            <a:r>
              <a:rPr lang="en-US" sz="2000" kern="100" dirty="0">
                <a:solidFill>
                  <a:schemeClr val="bg1"/>
                </a:solidFill>
                <a:effectLst/>
                <a:ea typeface="Aptos" panose="020B0004020202020204" pitchFamily="34" charset="0"/>
                <a:cs typeface="Times New Roman" panose="02020603050405020304" pitchFamily="18" charset="0"/>
              </a:rPr>
              <a:t>, sekä käyttämällä julisteita, infografiikkaa ja sosiaalista mediaa yksinkertaisten jätehuoltovinkkien levittämiseksi.</a:t>
            </a:r>
          </a:p>
          <a:p>
            <a:pPr marL="0" indent="0">
              <a:lnSpc>
                <a:spcPct val="100000"/>
              </a:lnSpc>
            </a:pPr>
            <a:endParaRPr lang="fi-FI" sz="20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000" b="1" kern="100" dirty="0">
                <a:solidFill>
                  <a:schemeClr val="bg1"/>
                </a:solidFill>
                <a:effectLst/>
                <a:ea typeface="Aptos" panose="020B0004020202020204" pitchFamily="34" charset="0"/>
                <a:cs typeface="Times New Roman" panose="02020603050405020304" pitchFamily="18" charset="0"/>
              </a:rPr>
              <a:t>Sosiaalinen media ja digitaaliset kampanjat </a:t>
            </a:r>
            <a:r>
              <a:rPr lang="en-US" sz="2000" kern="100" dirty="0">
                <a:solidFill>
                  <a:schemeClr val="bg1"/>
                </a:solidFill>
                <a:effectLst/>
                <a:ea typeface="Aptos" panose="020B0004020202020204" pitchFamily="34" charset="0"/>
                <a:cs typeface="Times New Roman" panose="02020603050405020304" pitchFamily="18" charset="0"/>
              </a:rPr>
              <a:t>laajemman yleisön tavoittamiseksi ja ihmisten sitouttamiseksi verkossa jakamalla jätteen vähentämiseen ja kierrätykseen liittyviä vinkkejä, ohjeita ja menestystarinoita, luomalla haasteita tai kampanjoita, esim. "</a:t>
            </a:r>
            <a:r>
              <a:rPr lang="en-US" sz="2000" i="1" kern="100" dirty="0">
                <a:solidFill>
                  <a:schemeClr val="bg1"/>
                </a:solidFill>
                <a:effectLst/>
                <a:ea typeface="Aptos" panose="020B0004020202020204" pitchFamily="34" charset="0"/>
                <a:cs typeface="Times New Roman" panose="02020603050405020304" pitchFamily="18" charset="0"/>
              </a:rPr>
              <a:t>Zero Waste Week</a:t>
            </a:r>
            <a:r>
              <a:rPr lang="en-US" sz="2000" kern="100" dirty="0">
                <a:solidFill>
                  <a:schemeClr val="bg1"/>
                </a:solidFill>
                <a:effectLst/>
                <a:ea typeface="Aptos" panose="020B0004020202020204" pitchFamily="34" charset="0"/>
                <a:cs typeface="Times New Roman" panose="02020603050405020304" pitchFamily="18" charset="0"/>
              </a:rPr>
              <a:t>", "</a:t>
            </a:r>
            <a:r>
              <a:rPr lang="en-US" sz="2000" i="1" kern="100" dirty="0">
                <a:solidFill>
                  <a:schemeClr val="bg1"/>
                </a:solidFill>
                <a:effectLst/>
                <a:ea typeface="Aptos" panose="020B0004020202020204" pitchFamily="34" charset="0"/>
                <a:cs typeface="Times New Roman" panose="02020603050405020304" pitchFamily="18" charset="0"/>
              </a:rPr>
              <a:t>Muoviton heinäkuu</a:t>
            </a:r>
            <a:r>
              <a:rPr lang="en-US" sz="2000" kern="100" dirty="0">
                <a:solidFill>
                  <a:schemeClr val="bg1"/>
                </a:solidFill>
                <a:effectLst/>
                <a:ea typeface="Aptos" panose="020B0004020202020204" pitchFamily="34" charset="0"/>
                <a:cs typeface="Times New Roman" panose="02020603050405020304" pitchFamily="18" charset="0"/>
              </a:rPr>
              <a:t>", hyödyntämällä vaikuttajia tai paikallisia henkilöitä kestävien jätekäytäntöjen edistämiseksi.</a:t>
            </a:r>
            <a:endParaRPr lang="fi-FI" sz="2000" kern="100" dirty="0">
              <a:solidFill>
                <a:schemeClr val="bg1"/>
              </a:solidFill>
              <a:effectLst/>
              <a:ea typeface="Aptos" panose="020B0004020202020204" pitchFamily="34" charset="0"/>
              <a:cs typeface="Times New Roman" panose="02020603050405020304" pitchFamily="18" charset="0"/>
            </a:endParaRP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3" name="Group 46">
            <a:extLst>
              <a:ext uri="{FF2B5EF4-FFF2-40B4-BE49-F238E27FC236}">
                <a16:creationId xmlns:a16="http://schemas.microsoft.com/office/drawing/2014/main" id="{9CC538F7-7CC0-56F7-EB8D-278437D21E7D}"/>
              </a:ext>
            </a:extLst>
          </p:cNvPr>
          <p:cNvGrpSpPr/>
          <p:nvPr/>
        </p:nvGrpSpPr>
        <p:grpSpPr>
          <a:xfrm>
            <a:off x="10279853" y="851220"/>
            <a:ext cx="786648" cy="709240"/>
            <a:chOff x="3258209" y="1217582"/>
            <a:chExt cx="4712093" cy="4711281"/>
          </a:xfrm>
          <a:solidFill>
            <a:srgbClr val="086575"/>
          </a:solidFill>
        </p:grpSpPr>
        <p:sp>
          <p:nvSpPr>
            <p:cNvPr id="4" name="Freeform 31">
              <a:extLst>
                <a:ext uri="{FF2B5EF4-FFF2-40B4-BE49-F238E27FC236}">
                  <a16:creationId xmlns:a16="http://schemas.microsoft.com/office/drawing/2014/main" id="{2BE2E7F2-6293-75D7-2A3E-FA7722488FC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74" name="Freeform 32">
              <a:extLst>
                <a:ext uri="{FF2B5EF4-FFF2-40B4-BE49-F238E27FC236}">
                  <a16:creationId xmlns:a16="http://schemas.microsoft.com/office/drawing/2014/main" id="{C4602DAD-E3EF-6945-E551-BB57099A63B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dirty="0"/>
            </a:p>
          </p:txBody>
        </p:sp>
        <p:grpSp>
          <p:nvGrpSpPr>
            <p:cNvPr id="75" name="Group 49">
              <a:extLst>
                <a:ext uri="{FF2B5EF4-FFF2-40B4-BE49-F238E27FC236}">
                  <a16:creationId xmlns:a16="http://schemas.microsoft.com/office/drawing/2014/main" id="{5BFE8481-7AFF-F8D2-B43C-366418A748E1}"/>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9E4CF3D0-6E6F-7B05-D92F-5C7028080AA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7" name="Freeform 18">
                <a:extLst>
                  <a:ext uri="{FF2B5EF4-FFF2-40B4-BE49-F238E27FC236}">
                    <a16:creationId xmlns:a16="http://schemas.microsoft.com/office/drawing/2014/main" id="{1BE74682-2530-9FD2-A783-1C1BF6CC9DB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78" name="Freeform 19">
                <a:extLst>
                  <a:ext uri="{FF2B5EF4-FFF2-40B4-BE49-F238E27FC236}">
                    <a16:creationId xmlns:a16="http://schemas.microsoft.com/office/drawing/2014/main" id="{FB7CD057-94A8-1FCC-7DCA-1A6233B2C2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79" name="Freeform 20">
                <a:extLst>
                  <a:ext uri="{FF2B5EF4-FFF2-40B4-BE49-F238E27FC236}">
                    <a16:creationId xmlns:a16="http://schemas.microsoft.com/office/drawing/2014/main" id="{4E7E815B-54E5-4373-8F1D-ED553A46B30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0" name="Freeform 21">
                <a:extLst>
                  <a:ext uri="{FF2B5EF4-FFF2-40B4-BE49-F238E27FC236}">
                    <a16:creationId xmlns:a16="http://schemas.microsoft.com/office/drawing/2014/main" id="{670442B1-0BDE-8C86-5AEC-3817B6EA6F4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1" name="Freeform 22">
                <a:extLst>
                  <a:ext uri="{FF2B5EF4-FFF2-40B4-BE49-F238E27FC236}">
                    <a16:creationId xmlns:a16="http://schemas.microsoft.com/office/drawing/2014/main" id="{AE7722B8-2A03-2246-881B-90DC2CA461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2" name="Freeform 23">
                <a:extLst>
                  <a:ext uri="{FF2B5EF4-FFF2-40B4-BE49-F238E27FC236}">
                    <a16:creationId xmlns:a16="http://schemas.microsoft.com/office/drawing/2014/main" id="{472A79DD-7D70-D419-061C-B0F5D356234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3" name="Freeform 24">
                <a:extLst>
                  <a:ext uri="{FF2B5EF4-FFF2-40B4-BE49-F238E27FC236}">
                    <a16:creationId xmlns:a16="http://schemas.microsoft.com/office/drawing/2014/main" id="{1485945E-7098-4DF8-B58B-C211C0D6498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4" name="Freeform 25">
                <a:extLst>
                  <a:ext uri="{FF2B5EF4-FFF2-40B4-BE49-F238E27FC236}">
                    <a16:creationId xmlns:a16="http://schemas.microsoft.com/office/drawing/2014/main" id="{CFF0E1E6-B181-92C5-36C6-C2885D574FD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5" name="Freeform 26">
                <a:extLst>
                  <a:ext uri="{FF2B5EF4-FFF2-40B4-BE49-F238E27FC236}">
                    <a16:creationId xmlns:a16="http://schemas.microsoft.com/office/drawing/2014/main" id="{44F6556D-FD35-188C-6426-F5CCFA37D8B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86" name="Freeform 27">
                <a:extLst>
                  <a:ext uri="{FF2B5EF4-FFF2-40B4-BE49-F238E27FC236}">
                    <a16:creationId xmlns:a16="http://schemas.microsoft.com/office/drawing/2014/main" id="{C8212A9F-8577-74EE-D90C-2360B3551FF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87" name="Freeform 28">
                <a:extLst>
                  <a:ext uri="{FF2B5EF4-FFF2-40B4-BE49-F238E27FC236}">
                    <a16:creationId xmlns:a16="http://schemas.microsoft.com/office/drawing/2014/main" id="{FEB7D2C4-4E60-C5AA-BC9D-3ED2E96AB46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88" name="Freeform 29">
                <a:extLst>
                  <a:ext uri="{FF2B5EF4-FFF2-40B4-BE49-F238E27FC236}">
                    <a16:creationId xmlns:a16="http://schemas.microsoft.com/office/drawing/2014/main" id="{B8AC65DA-990B-1565-A023-62B5DE6E81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89" name="Freeform 30">
                <a:extLst>
                  <a:ext uri="{FF2B5EF4-FFF2-40B4-BE49-F238E27FC236}">
                    <a16:creationId xmlns:a16="http://schemas.microsoft.com/office/drawing/2014/main" id="{130A8DF6-A59B-CC68-D3C4-9126749CE18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91" name="Tekstiruutu 90">
            <a:extLst>
              <a:ext uri="{FF2B5EF4-FFF2-40B4-BE49-F238E27FC236}">
                <a16:creationId xmlns:a16="http://schemas.microsoft.com/office/drawing/2014/main" id="{A86049AC-920F-A59F-C28D-9F114B96B5FC}"/>
              </a:ext>
            </a:extLst>
          </p:cNvPr>
          <p:cNvSpPr txBox="1"/>
          <p:nvPr/>
        </p:nvSpPr>
        <p:spPr>
          <a:xfrm>
            <a:off x="404161" y="6180438"/>
            <a:ext cx="10645876"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b="1" dirty="0">
                <a:solidFill>
                  <a:srgbClr val="09465E"/>
                </a:solidFill>
                <a:cs typeface="Calibri"/>
              </a:rPr>
              <a:t>ETSI ESIMERKKEJÄ TIEDOTUSKAMPANJOISTA ALUEELLASI.</a:t>
            </a:r>
          </a:p>
        </p:txBody>
      </p:sp>
    </p:spTree>
    <p:extLst>
      <p:ext uri="{BB962C8B-B14F-4D97-AF65-F5344CB8AC3E}">
        <p14:creationId xmlns:p14="http://schemas.microsoft.com/office/powerpoint/2010/main" val="2270437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1302-7DE3-3BFB-02EF-091092DA89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5F5B26-82DA-3BEA-CB53-E0D6820D053D}"/>
              </a:ext>
            </a:extLst>
          </p:cNvPr>
          <p:cNvSpPr>
            <a:spLocks noGrp="1"/>
          </p:cNvSpPr>
          <p:nvPr>
            <p:ph type="body" sz="quarter" idx="16"/>
          </p:nvPr>
        </p:nvSpPr>
        <p:spPr>
          <a:xfrm>
            <a:off x="403210" y="215699"/>
            <a:ext cx="7992156" cy="529360"/>
          </a:xfrm>
        </p:spPr>
        <p:txBody>
          <a:bodyPr/>
          <a:lstStyle/>
          <a:p>
            <a:r>
              <a:rPr lang="en-IE" dirty="0">
                <a:cs typeface="Calibri"/>
              </a:rPr>
              <a:t>Oppimisen menetelmät ja vaiheet</a:t>
            </a:r>
            <a:endParaRPr lang="en-IE" b="1" dirty="0"/>
          </a:p>
          <a:p>
            <a:endParaRPr lang="en-IE" dirty="0"/>
          </a:p>
        </p:txBody>
      </p:sp>
      <p:sp>
        <p:nvSpPr>
          <p:cNvPr id="11" name="Freeform 324">
            <a:extLst>
              <a:ext uri="{FF2B5EF4-FFF2-40B4-BE49-F238E27FC236}">
                <a16:creationId xmlns:a16="http://schemas.microsoft.com/office/drawing/2014/main" id="{33615B2B-803F-52C8-8230-393039D82CF4}"/>
              </a:ext>
            </a:extLst>
          </p:cNvPr>
          <p:cNvSpPr>
            <a:spLocks noChangeArrowheads="1"/>
          </p:cNvSpPr>
          <p:nvPr/>
        </p:nvSpPr>
        <p:spPr bwMode="auto">
          <a:xfrm>
            <a:off x="515566" y="2548336"/>
            <a:ext cx="10786843" cy="3758424"/>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2" name="Freeform 325">
            <a:extLst>
              <a:ext uri="{FF2B5EF4-FFF2-40B4-BE49-F238E27FC236}">
                <a16:creationId xmlns:a16="http://schemas.microsoft.com/office/drawing/2014/main" id="{79C5BF1A-5865-06F7-6F05-E78656C0F881}"/>
              </a:ext>
            </a:extLst>
          </p:cNvPr>
          <p:cNvSpPr>
            <a:spLocks noChangeArrowheads="1"/>
          </p:cNvSpPr>
          <p:nvPr/>
        </p:nvSpPr>
        <p:spPr bwMode="auto">
          <a:xfrm>
            <a:off x="515566" y="1523674"/>
            <a:ext cx="1077185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2094D2"/>
          </a:solidFill>
          <a:ln>
            <a:noFill/>
          </a:ln>
          <a:effectLst/>
        </p:spPr>
        <p:txBody>
          <a:bodyPr wrap="none" anchor="ctr"/>
          <a:lstStyle/>
          <a:p>
            <a:endParaRPr lang="en-US" sz="900"/>
          </a:p>
        </p:txBody>
      </p:sp>
      <p:sp>
        <p:nvSpPr>
          <p:cNvPr id="20" name="CuadroTexto 601">
            <a:extLst>
              <a:ext uri="{FF2B5EF4-FFF2-40B4-BE49-F238E27FC236}">
                <a16:creationId xmlns:a16="http://schemas.microsoft.com/office/drawing/2014/main" id="{EBD04693-03CE-0965-FE6C-3B830B259855}"/>
              </a:ext>
            </a:extLst>
          </p:cNvPr>
          <p:cNvSpPr txBox="1"/>
          <p:nvPr/>
        </p:nvSpPr>
        <p:spPr>
          <a:xfrm>
            <a:off x="1828800" y="1865721"/>
            <a:ext cx="8385243" cy="461665"/>
          </a:xfrm>
          <a:prstGeom prst="rect">
            <a:avLst/>
          </a:prstGeom>
          <a:noFill/>
        </p:spPr>
        <p:txBody>
          <a:bodyPr wrap="square" rtlCol="0">
            <a:spAutoFit/>
          </a:bodyPr>
          <a:lstStyle/>
          <a:p>
            <a:pPr marL="0" indent="0" algn="ctr">
              <a:lnSpc>
                <a:spcPct val="100000"/>
              </a:lnSpc>
            </a:pPr>
            <a:r>
              <a:rPr lang="en-US" sz="2400" b="1" kern="0" dirty="0">
                <a:solidFill>
                  <a:schemeClr val="bg1"/>
                </a:solidFill>
                <a:cs typeface="Times New Roman" panose="02020603050405020304" pitchFamily="18" charset="0"/>
              </a:rPr>
              <a:t>KÄYTÄNNÖN KOKEMUSTA </a:t>
            </a:r>
            <a:r>
              <a:rPr lang="fi-FI" sz="2400" b="1" kern="0" dirty="0">
                <a:solidFill>
                  <a:schemeClr val="bg1"/>
                </a:solidFill>
                <a:cs typeface="Times New Roman" panose="02020603050405020304" pitchFamily="18" charset="0"/>
              </a:rPr>
              <a:t>YRITYKSILLE</a:t>
            </a:r>
          </a:p>
        </p:txBody>
      </p:sp>
      <p:sp>
        <p:nvSpPr>
          <p:cNvPr id="23" name="Rectángulo 604">
            <a:extLst>
              <a:ext uri="{FF2B5EF4-FFF2-40B4-BE49-F238E27FC236}">
                <a16:creationId xmlns:a16="http://schemas.microsoft.com/office/drawing/2014/main" id="{1A773D77-D04E-5FED-E5CE-E44F177A0431}"/>
              </a:ext>
            </a:extLst>
          </p:cNvPr>
          <p:cNvSpPr/>
          <p:nvPr/>
        </p:nvSpPr>
        <p:spPr>
          <a:xfrm>
            <a:off x="889591" y="2820694"/>
            <a:ext cx="10397829" cy="3385542"/>
          </a:xfrm>
          <a:prstGeom prst="rect">
            <a:avLst/>
          </a:prstGeom>
          <a:solidFill>
            <a:srgbClr val="09465E"/>
          </a:solidFill>
        </p:spPr>
        <p:txBody>
          <a:bodyPr wrap="square">
            <a:spAutoFit/>
          </a:bodyPr>
          <a:lstStyle/>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Yhteisöhankkeet</a:t>
            </a:r>
            <a:r>
              <a:rPr lang="en-US" sz="2200" kern="100" dirty="0">
                <a:solidFill>
                  <a:schemeClr val="bg1"/>
                </a:solidFill>
                <a:effectLst/>
                <a:ea typeface="Aptos" panose="020B0004020202020204" pitchFamily="34" charset="0"/>
                <a:cs typeface="Times New Roman" panose="02020603050405020304" pitchFamily="18" charset="0"/>
              </a:rPr>
              <a:t>, joilla ihmiset otetaan mukaan aktiiviseen jätehuoltoon järjestämällä säännöllisiä jätteiden keräys- ja kierrätysohjelmia lähiöissä tai kylissä, edistämällä yhteisön puutarhanhoito- ja kompostointialoitteita orgaanisen jätteen käsittelyä varten ja perustamalla kierrätyskeskuksia, joihin ihmiset voivat jättää kierrätysmateriaalia.</a:t>
            </a: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endParaRPr lang="fi-FI" sz="2200" kern="100" dirty="0">
              <a:solidFill>
                <a:schemeClr val="bg1"/>
              </a:solidFill>
              <a:effectLst/>
              <a:ea typeface="Aptos" panose="020B0004020202020204" pitchFamily="34" charset="0"/>
              <a:cs typeface="Times New Roman" panose="02020603050405020304" pitchFamily="18" charset="0"/>
            </a:endParaRPr>
          </a:p>
          <a:p>
            <a:pPr marL="0" indent="0">
              <a:lnSpc>
                <a:spcPct val="100000"/>
              </a:lnSpc>
            </a:pPr>
            <a:r>
              <a:rPr lang="en-US" sz="2200" b="1" kern="100" dirty="0">
                <a:solidFill>
                  <a:schemeClr val="bg1"/>
                </a:solidFill>
                <a:effectLst/>
                <a:ea typeface="Aptos" panose="020B0004020202020204" pitchFamily="34" charset="0"/>
                <a:cs typeface="Times New Roman" panose="02020603050405020304" pitchFamily="18" charset="0"/>
              </a:rPr>
              <a:t>"Zero Waste" -työpajat</a:t>
            </a:r>
            <a:r>
              <a:rPr lang="en-US" sz="2200" kern="100" dirty="0">
                <a:solidFill>
                  <a:schemeClr val="bg1"/>
                </a:solidFill>
                <a:effectLst/>
                <a:ea typeface="Aptos" panose="020B0004020202020204" pitchFamily="34" charset="0"/>
                <a:cs typeface="Times New Roman" panose="02020603050405020304" pitchFamily="18" charset="0"/>
              </a:rPr>
              <a:t>, joissa opetetaan yksilöille ja yhteisöille, miten jätettä voidaan vähentää jokapäiväisessä elämässä käytännön toiminnoilla, kuten kompostoimalla orgaanista jätettä ja tarjoamalla esittelyjä ympäristöystävällisten tuotteiden valmistuksesta.</a:t>
            </a:r>
          </a:p>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32" name="Graphic 3">
            <a:extLst>
              <a:ext uri="{FF2B5EF4-FFF2-40B4-BE49-F238E27FC236}">
                <a16:creationId xmlns:a16="http://schemas.microsoft.com/office/drawing/2014/main" id="{0B400F42-B5B1-97F4-F35F-3CC328272CCD}"/>
              </a:ext>
            </a:extLst>
          </p:cNvPr>
          <p:cNvGrpSpPr/>
          <p:nvPr/>
        </p:nvGrpSpPr>
        <p:grpSpPr>
          <a:xfrm>
            <a:off x="5475427" y="781493"/>
            <a:ext cx="620573" cy="582762"/>
            <a:chOff x="6615628" y="2012154"/>
            <a:chExt cx="1066935" cy="1105848"/>
          </a:xfrm>
          <a:solidFill>
            <a:srgbClr val="086575"/>
          </a:solidFill>
        </p:grpSpPr>
        <p:sp>
          <p:nvSpPr>
            <p:cNvPr id="33" name="Freeform 1128">
              <a:extLst>
                <a:ext uri="{FF2B5EF4-FFF2-40B4-BE49-F238E27FC236}">
                  <a16:creationId xmlns:a16="http://schemas.microsoft.com/office/drawing/2014/main" id="{47A0B5CB-8089-B068-834D-CDD936AEB144}"/>
                </a:ext>
              </a:extLst>
            </p:cNvPr>
            <p:cNvSpPr/>
            <p:nvPr/>
          </p:nvSpPr>
          <p:spPr>
            <a:xfrm>
              <a:off x="7205857" y="2012154"/>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C1DDB4EC-C679-C0A6-4217-CDD78166DA40}"/>
                </a:ext>
              </a:extLst>
            </p:cNvPr>
            <p:cNvGrpSpPr/>
            <p:nvPr/>
          </p:nvGrpSpPr>
          <p:grpSpPr>
            <a:xfrm>
              <a:off x="6615628" y="2116894"/>
              <a:ext cx="1066935" cy="1001108"/>
              <a:chOff x="6615628" y="2116894"/>
              <a:chExt cx="1066935" cy="1001108"/>
            </a:xfrm>
            <a:grpFill/>
          </p:grpSpPr>
          <p:sp>
            <p:nvSpPr>
              <p:cNvPr id="35" name="Freeform 1130">
                <a:extLst>
                  <a:ext uri="{FF2B5EF4-FFF2-40B4-BE49-F238E27FC236}">
                    <a16:creationId xmlns:a16="http://schemas.microsoft.com/office/drawing/2014/main" id="{B9D1981F-E1EC-59D7-F316-C3F51B032D1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6" name="Freeform 1131">
                <a:extLst>
                  <a:ext uri="{FF2B5EF4-FFF2-40B4-BE49-F238E27FC236}">
                    <a16:creationId xmlns:a16="http://schemas.microsoft.com/office/drawing/2014/main" id="{12F0741E-6AB8-959C-DCAC-AED731BDF20B}"/>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dirty="0"/>
              </a:p>
            </p:txBody>
          </p:sp>
          <p:sp>
            <p:nvSpPr>
              <p:cNvPr id="37" name="Freeform 1132">
                <a:extLst>
                  <a:ext uri="{FF2B5EF4-FFF2-40B4-BE49-F238E27FC236}">
                    <a16:creationId xmlns:a16="http://schemas.microsoft.com/office/drawing/2014/main" id="{6DC50900-41A5-CEBE-5B57-329855E3C8E3}"/>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8" name="Freeform 1133">
                <a:extLst>
                  <a:ext uri="{FF2B5EF4-FFF2-40B4-BE49-F238E27FC236}">
                    <a16:creationId xmlns:a16="http://schemas.microsoft.com/office/drawing/2014/main" id="{E911D712-9BA6-6A5A-051C-0F0B2F6D12B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9" name="Freeform 1134">
                <a:extLst>
                  <a:ext uri="{FF2B5EF4-FFF2-40B4-BE49-F238E27FC236}">
                    <a16:creationId xmlns:a16="http://schemas.microsoft.com/office/drawing/2014/main" id="{BFB18EA0-340B-C122-9109-DCC3139EB9E5}"/>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40" name="Freeform 1135">
                <a:extLst>
                  <a:ext uri="{FF2B5EF4-FFF2-40B4-BE49-F238E27FC236}">
                    <a16:creationId xmlns:a16="http://schemas.microsoft.com/office/drawing/2014/main" id="{E23D941E-6792-391F-0707-0EBC076108C5}"/>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41" name="Freeform 1136">
                <a:extLst>
                  <a:ext uri="{FF2B5EF4-FFF2-40B4-BE49-F238E27FC236}">
                    <a16:creationId xmlns:a16="http://schemas.microsoft.com/office/drawing/2014/main" id="{9EB2922E-1733-4682-5846-C39F1B8C4BAA}"/>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2" name="Freeform 1137">
                <a:extLst>
                  <a:ext uri="{FF2B5EF4-FFF2-40B4-BE49-F238E27FC236}">
                    <a16:creationId xmlns:a16="http://schemas.microsoft.com/office/drawing/2014/main" id="{2F7DF039-6555-A080-4870-07CE228D145A}"/>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3" name="Freeform 1138">
                <a:extLst>
                  <a:ext uri="{FF2B5EF4-FFF2-40B4-BE49-F238E27FC236}">
                    <a16:creationId xmlns:a16="http://schemas.microsoft.com/office/drawing/2014/main" id="{E777DA61-E164-CBAE-E779-FDAA681AA94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4" name="Freeform 1139">
                <a:extLst>
                  <a:ext uri="{FF2B5EF4-FFF2-40B4-BE49-F238E27FC236}">
                    <a16:creationId xmlns:a16="http://schemas.microsoft.com/office/drawing/2014/main" id="{9CC6F26F-B6AB-4451-1A61-ACAB55F3B34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5" name="Freeform 1140">
                <a:extLst>
                  <a:ext uri="{FF2B5EF4-FFF2-40B4-BE49-F238E27FC236}">
                    <a16:creationId xmlns:a16="http://schemas.microsoft.com/office/drawing/2014/main" id="{14199565-65D9-510B-5AB8-5D5B756369E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6" name="Freeform 1141">
                <a:extLst>
                  <a:ext uri="{FF2B5EF4-FFF2-40B4-BE49-F238E27FC236}">
                    <a16:creationId xmlns:a16="http://schemas.microsoft.com/office/drawing/2014/main" id="{E85F3169-CC3A-0D93-CC5D-ECF84E050DF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sp>
        <p:nvSpPr>
          <p:cNvPr id="91" name="Tekstiruutu 90">
            <a:extLst>
              <a:ext uri="{FF2B5EF4-FFF2-40B4-BE49-F238E27FC236}">
                <a16:creationId xmlns:a16="http://schemas.microsoft.com/office/drawing/2014/main" id="{869D3519-7384-AFE0-E690-233457BF4866}"/>
              </a:ext>
            </a:extLst>
          </p:cNvPr>
          <p:cNvSpPr txBox="1"/>
          <p:nvPr/>
        </p:nvSpPr>
        <p:spPr>
          <a:xfrm>
            <a:off x="404161" y="6372409"/>
            <a:ext cx="10645876"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b="1" dirty="0">
                <a:solidFill>
                  <a:srgbClr val="09465E"/>
                </a:solidFill>
                <a:cs typeface="Calibri"/>
              </a:rPr>
              <a:t>ETSI ESIMERKKEJÄ KOULUTUSTOIMINNASTA ALUEELLASI.</a:t>
            </a:r>
          </a:p>
        </p:txBody>
      </p:sp>
    </p:spTree>
    <p:extLst>
      <p:ext uri="{BB962C8B-B14F-4D97-AF65-F5344CB8AC3E}">
        <p14:creationId xmlns:p14="http://schemas.microsoft.com/office/powerpoint/2010/main" val="292252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E34B-3421-9EF9-15D7-15A2A61C16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A090C0-9E60-F612-1F23-698423F3A299}"/>
              </a:ext>
            </a:extLst>
          </p:cNvPr>
          <p:cNvSpPr>
            <a:spLocks noGrp="1"/>
          </p:cNvSpPr>
          <p:nvPr>
            <p:ph type="body" sz="quarter" idx="16"/>
          </p:nvPr>
        </p:nvSpPr>
        <p:spPr>
          <a:xfrm>
            <a:off x="505923" y="563117"/>
            <a:ext cx="10893961" cy="590383"/>
          </a:xfrm>
          <a:prstGeom prst="rect">
            <a:avLst/>
          </a:prstGeom>
        </p:spPr>
        <p:txBody>
          <a:bodyPr/>
          <a:lstStyle/>
          <a:p>
            <a:pPr marL="0" indent="0">
              <a:lnSpc>
                <a:spcPct val="100000"/>
              </a:lnSpc>
              <a:spcAft>
                <a:spcPts val="600"/>
              </a:spcAft>
            </a:pPr>
            <a:r>
              <a:rPr lang="en-IE" sz="2800" dirty="0" err="1">
                <a:solidFill>
                  <a:schemeClr val="bg1"/>
                </a:solidFill>
                <a:highlight>
                  <a:srgbClr val="F1983D"/>
                </a:highlight>
                <a:ea typeface="+mn-lt"/>
                <a:cs typeface="+mn-lt"/>
              </a:rPr>
              <a:t>Esimerkkejä</a:t>
            </a:r>
            <a:r>
              <a:rPr lang="en-IE" sz="2800" dirty="0">
                <a:solidFill>
                  <a:schemeClr val="bg1"/>
                </a:solidFill>
                <a:ea typeface="+mn-lt"/>
                <a:cs typeface="+mn-lt"/>
              </a:rPr>
              <a:t> </a:t>
            </a:r>
            <a:r>
              <a:rPr lang="en-IE" sz="2800" dirty="0">
                <a:solidFill>
                  <a:srgbClr val="002060"/>
                </a:solidFill>
                <a:ea typeface="+mn-lt"/>
                <a:cs typeface="+mn-lt"/>
              </a:rPr>
              <a:t>- </a:t>
            </a:r>
            <a:r>
              <a:rPr lang="en-IE" sz="2800" b="1" kern="100" dirty="0">
                <a:effectLst/>
                <a:ea typeface="Aptos" panose="020B0004020202020204" pitchFamily="34" charset="0"/>
                <a:cs typeface="Times New Roman" panose="02020603050405020304" pitchFamily="18" charset="0"/>
              </a:rPr>
              <a:t>Kuluttajien tietoisuuden lisääminen </a:t>
            </a:r>
            <a:r>
              <a:rPr lang="en-IE" sz="2800" b="1" kern="100" dirty="0" err="1">
                <a:effectLst/>
                <a:ea typeface="Aptos" panose="020B0004020202020204" pitchFamily="34" charset="0"/>
                <a:cs typeface="Times New Roman" panose="02020603050405020304" pitchFamily="18" charset="0"/>
              </a:rPr>
              <a:t>ja</a:t>
            </a:r>
            <a:r>
              <a:rPr lang="en-IE" sz="2800" b="1" kern="100" dirty="0">
                <a:effectLst/>
                <a:ea typeface="Aptos" panose="020B0004020202020204" pitchFamily="34" charset="0"/>
                <a:cs typeface="Times New Roman" panose="02020603050405020304" pitchFamily="18" charset="0"/>
              </a:rPr>
              <a:t> </a:t>
            </a:r>
            <a:r>
              <a:rPr lang="en-IE" sz="2800" b="1" kern="100" dirty="0" err="1">
                <a:effectLst/>
                <a:ea typeface="Aptos" panose="020B0004020202020204" pitchFamily="34" charset="0"/>
                <a:cs typeface="Times New Roman" panose="02020603050405020304" pitchFamily="18" charset="0"/>
              </a:rPr>
              <a:t>koulutus</a:t>
            </a:r>
            <a:endParaRPr lang="fi-FI" sz="2800" kern="100" dirty="0">
              <a:effectLs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39666BAC-B666-9ABE-5B80-8FE565A4A8B6}"/>
              </a:ext>
            </a:extLst>
          </p:cNvPr>
          <p:cNvSpPr>
            <a:spLocks noGrp="1"/>
          </p:cNvSpPr>
          <p:nvPr>
            <p:ph type="body" sz="quarter" idx="19"/>
          </p:nvPr>
        </p:nvSpPr>
        <p:spPr>
          <a:xfrm>
            <a:off x="2981324" y="2549583"/>
            <a:ext cx="8293638" cy="4250335"/>
          </a:xfrm>
          <a:prstGeom prst="rect">
            <a:avLst/>
          </a:prstGeom>
        </p:spPr>
        <p:txBody>
          <a:bodyPr/>
          <a:lstStyle/>
          <a:p>
            <a:pPr marL="0" indent="0">
              <a:lnSpc>
                <a:spcPct val="100000"/>
              </a:lnSpc>
            </a:pPr>
            <a:r>
              <a:rPr lang="en-US" sz="2000" b="1" u="sng" dirty="0">
                <a:solidFill>
                  <a:srgbClr val="000000"/>
                </a:solidFill>
                <a:effectLst/>
                <a:ea typeface="Times New Roman" panose="02020603050405020304" pitchFamily="18" charset="0"/>
                <a:hlinkClick r:id="rId2"/>
              </a:rPr>
              <a:t>Ruokahävikki (Kuluttajaliitto)</a:t>
            </a:r>
            <a:endParaRPr lang="fi-FI" sz="2000" dirty="0">
              <a:effectLst/>
              <a:ea typeface="Times New Roman" panose="02020603050405020304" pitchFamily="18" charset="0"/>
            </a:endParaRPr>
          </a:p>
          <a:p>
            <a:pPr marL="0" indent="0">
              <a:lnSpc>
                <a:spcPct val="100000"/>
              </a:lnSpc>
              <a:spcAft>
                <a:spcPts val="600"/>
              </a:spcAft>
            </a:pPr>
            <a:r>
              <a:rPr lang="en-US" sz="2000" kern="100" dirty="0">
                <a:cs typeface="Times New Roman" panose="02020603050405020304" pitchFamily="18" charset="0"/>
              </a:rPr>
              <a:t>Kuluttajaliiton materiaalipaketti jätteistä. Taustatietoa ja opetukseen soveltuvaa materiaalia.</a:t>
            </a:r>
            <a:endParaRPr lang="fi-FI" sz="2000" kern="100" dirty="0">
              <a:cs typeface="Times New Roman" panose="02020603050405020304" pitchFamily="18" charset="0"/>
            </a:endParaRPr>
          </a:p>
          <a:p>
            <a:pPr marL="0" indent="0">
              <a:lnSpc>
                <a:spcPct val="100000"/>
              </a:lnSpc>
            </a:pPr>
            <a:r>
              <a:rPr lang="en-US" sz="2000" b="1" u="sng" dirty="0">
                <a:solidFill>
                  <a:srgbClr val="000000"/>
                </a:solidFill>
                <a:effectLst/>
                <a:ea typeface="Times New Roman" panose="02020603050405020304" pitchFamily="18" charset="0"/>
                <a:hlinkClick r:id="rId3"/>
              </a:rPr>
              <a:t>Ruokahävikkifoorumi (Kuluttajaliitto)</a:t>
            </a:r>
            <a:endParaRPr lang="fi-FI" sz="2000" dirty="0">
              <a:effectLst/>
              <a:ea typeface="Times New Roman" panose="02020603050405020304" pitchFamily="18" charset="0"/>
            </a:endParaRPr>
          </a:p>
          <a:p>
            <a:pPr marL="0" indent="0">
              <a:lnSpc>
                <a:spcPct val="100000"/>
              </a:lnSpc>
              <a:spcAft>
                <a:spcPts val="600"/>
              </a:spcAft>
            </a:pPr>
            <a:r>
              <a:rPr lang="en-US" sz="2000" kern="100" dirty="0">
                <a:cs typeface="Times New Roman" panose="02020603050405020304" pitchFamily="18" charset="0"/>
              </a:rPr>
              <a:t>Kuluttajaliiton koordinoiman kansallisen jätefoorumin (2020-2023) tavoitteena on olla Suomen suurin ruokahävikkihanke, joka kokoaa yhteen kaikki kiinnostuneet elintarviketeollisuuden toimijat, yritykset, järjestöt, paikalliset ruohonjuuritason toimijat ja muut tahot tehokkaaseen yhteistyöhön ja viestintään kotitalouksien ruokahävikin puolittamiseksi.</a:t>
            </a:r>
            <a:endParaRPr lang="fi-FI" sz="2000" kern="100" dirty="0">
              <a:cs typeface="Times New Roman" panose="02020603050405020304" pitchFamily="18" charset="0"/>
            </a:endParaRPr>
          </a:p>
          <a:p>
            <a:pPr marL="0" indent="0">
              <a:lnSpc>
                <a:spcPct val="100000"/>
              </a:lnSpc>
            </a:pPr>
            <a:r>
              <a:rPr lang="en-US" sz="2000" b="1" u="sng" dirty="0">
                <a:solidFill>
                  <a:srgbClr val="000000"/>
                </a:solidFill>
                <a:effectLst/>
                <a:ea typeface="Times New Roman" panose="02020603050405020304" pitchFamily="18" charset="0"/>
                <a:hlinkClick r:id="rId4"/>
              </a:rPr>
              <a:t>Tietoa ruokajätteestä (jäteviikko)</a:t>
            </a:r>
            <a:endParaRPr lang="fi-FI" sz="2000" dirty="0">
              <a:effectLst/>
              <a:ea typeface="Times New Roman" panose="02020603050405020304" pitchFamily="18" charset="0"/>
            </a:endParaRPr>
          </a:p>
          <a:p>
            <a:pPr marL="0" indent="0">
              <a:lnSpc>
                <a:spcPct val="100000"/>
              </a:lnSpc>
              <a:spcAft>
                <a:spcPts val="600"/>
              </a:spcAft>
            </a:pPr>
            <a:r>
              <a:rPr lang="en-US" sz="2000" kern="100" dirty="0">
                <a:cs typeface="Times New Roman" panose="02020603050405020304" pitchFamily="18" charset="0"/>
              </a:rPr>
              <a:t>Ruokahävikkiviikon materiaali: Syyskuu 22. - 28. syyskuuta 2025.</a:t>
            </a:r>
            <a:endParaRPr lang="fi-FI" sz="2000" kern="100" dirty="0">
              <a:cs typeface="Times New Roman" panose="02020603050405020304" pitchFamily="18" charset="0"/>
            </a:endParaRPr>
          </a:p>
          <a:p>
            <a:pPr>
              <a:lnSpc>
                <a:spcPct val="107000"/>
              </a:lnSpc>
              <a:spcAft>
                <a:spcPts val="600"/>
              </a:spcAft>
            </a:pPr>
            <a:endParaRPr lang="fi-FI"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Consumers' Association">
            <a:extLst>
              <a:ext uri="{FF2B5EF4-FFF2-40B4-BE49-F238E27FC236}">
                <a16:creationId xmlns:a16="http://schemas.microsoft.com/office/drawing/2014/main" id="{20623368-DF72-7687-3F58-74D651357EC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17038" y="2556227"/>
            <a:ext cx="1835687" cy="752919"/>
          </a:xfrm>
          <a:prstGeom prst="rect">
            <a:avLst/>
          </a:prstGeom>
          <a:solidFill>
            <a:srgbClr val="09465E"/>
          </a:solidFill>
        </p:spPr>
      </p:pic>
      <p:pic>
        <p:nvPicPr>
          <p:cNvPr id="1028" name="Picture 4">
            <a:extLst>
              <a:ext uri="{FF2B5EF4-FFF2-40B4-BE49-F238E27FC236}">
                <a16:creationId xmlns:a16="http://schemas.microsoft.com/office/drawing/2014/main" id="{BF515565-DA14-700B-DF7B-480D7323F79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9331" y="3679153"/>
            <a:ext cx="2451100" cy="13976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B87770-F4F1-806C-4113-12DB227F2D90}"/>
              </a:ext>
            </a:extLst>
          </p:cNvPr>
          <p:cNvSpPr txBox="1"/>
          <p:nvPr/>
        </p:nvSpPr>
        <p:spPr>
          <a:xfrm>
            <a:off x="609331" y="1228316"/>
            <a:ext cx="10665631" cy="1107996"/>
          </a:xfrm>
          <a:prstGeom prst="rect">
            <a:avLst/>
          </a:prstGeom>
          <a:noFill/>
        </p:spPr>
        <p:txBody>
          <a:bodyPr wrap="square">
            <a:spAutoFit/>
          </a:bodyPr>
          <a:lstStyle/>
          <a:p>
            <a:pPr marL="0" indent="0">
              <a:lnSpc>
                <a:spcPct val="100000"/>
              </a:lnSpc>
              <a:spcAft>
                <a:spcPts val="600"/>
              </a:spcAft>
            </a:pPr>
            <a:r>
              <a:rPr lang="en-IE" sz="2200" kern="100" dirty="0">
                <a:solidFill>
                  <a:srgbClr val="09465E"/>
                </a:solidFill>
                <a:effectLst/>
                <a:ea typeface="Aptos" panose="020B0004020202020204" pitchFamily="34" charset="0"/>
                <a:cs typeface="Times New Roman" panose="02020603050405020304" pitchFamily="18" charset="0"/>
              </a:rPr>
              <a:t>Kuluttajien tietoisuus on ratkaisevassa asemassa ruokahävikin vähentämisessä, erityisesti kun on kyse elintarvikkeiden pakkausmerkintöjen ymmärtämisestä. Kuluttajaliitto tuottaa paljon hyödyllistä ja konkreettista tietoa siitä, miten ruokahävikkiä voi välttää.</a:t>
            </a:r>
            <a:endParaRPr lang="fi-FI" sz="2200" dirty="0">
              <a:solidFill>
                <a:srgbClr val="09465E"/>
              </a:solidFill>
              <a:effectLst/>
              <a:ea typeface="Times New Roman" panose="02020603050405020304" pitchFamily="18" charset="0"/>
            </a:endParaRPr>
          </a:p>
        </p:txBody>
      </p:sp>
    </p:spTree>
    <p:extLst>
      <p:ext uri="{BB962C8B-B14F-4D97-AF65-F5344CB8AC3E}">
        <p14:creationId xmlns:p14="http://schemas.microsoft.com/office/powerpoint/2010/main" val="1004005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A1D2D-CD57-FA11-BB71-AA3D67DA61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DA3069-0C6D-6CF8-1A36-B8813AD6BF8F}"/>
              </a:ext>
            </a:extLst>
          </p:cNvPr>
          <p:cNvSpPr>
            <a:spLocks noGrp="1"/>
          </p:cNvSpPr>
          <p:nvPr>
            <p:ph type="body" sz="quarter" idx="16"/>
          </p:nvPr>
        </p:nvSpPr>
        <p:spPr>
          <a:xfrm>
            <a:off x="626885" y="489427"/>
            <a:ext cx="10052954" cy="803654"/>
          </a:xfrm>
          <a:prstGeom prst="rect">
            <a:avLst/>
          </a:prstGeom>
        </p:spPr>
        <p:txBody>
          <a:bodyPr/>
          <a:lstStyle/>
          <a:p>
            <a:r>
              <a:rPr lang="en-IE" dirty="0" err="1">
                <a:solidFill>
                  <a:schemeClr val="bg1"/>
                </a:solidFill>
                <a:highlight>
                  <a:srgbClr val="F1983D"/>
                </a:highlight>
                <a:ea typeface="+mn-lt"/>
                <a:cs typeface="+mn-lt"/>
              </a:rPr>
              <a:t>Esimerkkejä</a:t>
            </a:r>
            <a:r>
              <a:rPr lang="en-IE" sz="3600" dirty="0">
                <a:solidFill>
                  <a:schemeClr val="bg1"/>
                </a:solidFill>
                <a:ea typeface="+mn-lt"/>
                <a:cs typeface="+mn-lt"/>
              </a:rPr>
              <a:t> </a:t>
            </a:r>
            <a:r>
              <a:rPr lang="en-IE" sz="3600" dirty="0">
                <a:solidFill>
                  <a:srgbClr val="002060"/>
                </a:solidFill>
                <a:ea typeface="+mn-lt"/>
                <a:cs typeface="+mn-lt"/>
              </a:rPr>
              <a:t>- </a:t>
            </a:r>
            <a:r>
              <a:rPr lang="en-IE" dirty="0">
                <a:cs typeface="Calibri"/>
              </a:rPr>
              <a:t>Oppimismenetelmät</a:t>
            </a:r>
          </a:p>
          <a:p>
            <a:endParaRPr lang="en-IE" b="1" dirty="0"/>
          </a:p>
        </p:txBody>
      </p:sp>
      <p:sp>
        <p:nvSpPr>
          <p:cNvPr id="3" name="Text Placeholder 2">
            <a:extLst>
              <a:ext uri="{FF2B5EF4-FFF2-40B4-BE49-F238E27FC236}">
                <a16:creationId xmlns:a16="http://schemas.microsoft.com/office/drawing/2014/main" id="{59D1641D-87AF-CC13-A9F7-BEB7624A988E}"/>
              </a:ext>
            </a:extLst>
          </p:cNvPr>
          <p:cNvSpPr>
            <a:spLocks noGrp="1"/>
          </p:cNvSpPr>
          <p:nvPr>
            <p:ph type="body" sz="quarter" idx="19"/>
          </p:nvPr>
        </p:nvSpPr>
        <p:spPr>
          <a:xfrm>
            <a:off x="781223" y="1443631"/>
            <a:ext cx="10052954" cy="4250335"/>
          </a:xfrm>
          <a:prstGeom prst="rect">
            <a:avLst/>
          </a:prstGeom>
        </p:spPr>
        <p:txBody>
          <a:bodyPr/>
          <a:lstStyle/>
          <a:p>
            <a:pPr marL="0" indent="0" algn="just">
              <a:lnSpc>
                <a:spcPct val="100000"/>
              </a:lnSpc>
            </a:pPr>
            <a:r>
              <a:rPr lang="en-US" dirty="0">
                <a:effectLst/>
                <a:ea typeface="Times New Roman" panose="02020603050405020304" pitchFamily="18" charset="0"/>
              </a:rPr>
              <a:t>KIERTOTALOUDEN TYÖKALUT JA MATERIAALIT</a:t>
            </a:r>
          </a:p>
          <a:p>
            <a:pPr marL="0" indent="0" algn="just">
              <a:lnSpc>
                <a:spcPct val="100000"/>
              </a:lnSpc>
            </a:pPr>
            <a:endParaRPr lang="en-US" dirty="0">
              <a:ea typeface="Times New Roman" panose="02020603050405020304" pitchFamily="18" charset="0"/>
            </a:endParaRPr>
          </a:p>
          <a:p>
            <a:pPr marL="0" indent="0" algn="just">
              <a:lnSpc>
                <a:spcPct val="100000"/>
              </a:lnSpc>
            </a:pPr>
            <a:r>
              <a:rPr lang="en-US" dirty="0">
                <a:ea typeface="Times New Roman" panose="02020603050405020304" pitchFamily="18" charset="0"/>
              </a:rPr>
              <a:t>Kiertotalouskoulutus Suomessa: Tämä sivusto kokoaa yhteen Suomessa järjestettävät kiertotalouskurssit ja -koulutukset. </a:t>
            </a:r>
            <a:endParaRPr lang="fi-FI" dirty="0">
              <a:ea typeface="Times New Roman" panose="02020603050405020304" pitchFamily="18" charset="0"/>
            </a:endParaRPr>
          </a:p>
          <a:p>
            <a:pPr marL="0" indent="0" algn="just">
              <a:lnSpc>
                <a:spcPct val="100000"/>
              </a:lnSpc>
            </a:pPr>
            <a:r>
              <a:rPr lang="fi-FI" sz="2000" dirty="0">
                <a:hlinkClick r:id="rId2"/>
              </a:rPr>
              <a:t>https://koulutustakiertotalouteen.turkuamk.fi/in-english/</a:t>
            </a:r>
            <a:endParaRPr lang="fi-FI" sz="2000" dirty="0"/>
          </a:p>
          <a:p>
            <a:pPr marL="0" indent="0" algn="just">
              <a:lnSpc>
                <a:spcPct val="100000"/>
              </a:lnSpc>
            </a:pPr>
            <a:endParaRPr lang="fi-FI" sz="2000" dirty="0"/>
          </a:p>
          <a:p>
            <a:pPr marL="0" indent="0" algn="just">
              <a:lnSpc>
                <a:spcPct val="100000"/>
              </a:lnSpc>
            </a:pPr>
            <a:r>
              <a:rPr lang="en-US" dirty="0">
                <a:effectLst/>
                <a:ea typeface="Times New Roman" panose="02020603050405020304" pitchFamily="18" charset="0"/>
              </a:rPr>
              <a:t>Suomen Kiertotalous </a:t>
            </a:r>
            <a:r>
              <a:rPr lang="en-US" dirty="0" err="1">
                <a:effectLst/>
                <a:ea typeface="Times New Roman" panose="02020603050405020304" pitchFamily="18" charset="0"/>
              </a:rPr>
              <a:t>(KiSu</a:t>
            </a:r>
            <a:r>
              <a:rPr lang="en-US" dirty="0">
                <a:effectLst/>
                <a:ea typeface="Times New Roman" panose="02020603050405020304" pitchFamily="18" charset="0"/>
              </a:rPr>
              <a:t>) on koonnut kiertotalouden työkaluja, toimintamalleja ja materiaaleja eri kohderyhmille.</a:t>
            </a:r>
          </a:p>
          <a:p>
            <a:pPr marL="0" indent="0" algn="just">
              <a:lnSpc>
                <a:spcPct val="100000"/>
              </a:lnSpc>
            </a:pPr>
            <a:r>
              <a:rPr lang="fi-FI" sz="2000" dirty="0">
                <a:hlinkClick r:id="rId3"/>
              </a:rPr>
              <a:t>https://kiertotaloussuomi.fi/taito-ja-tyokalut/kiertotalouden-tyokalut-ja-toimintamallit</a:t>
            </a:r>
            <a:endParaRPr lang="fi-FI" sz="2000" dirty="0"/>
          </a:p>
          <a:p>
            <a:pPr marL="0" indent="0" algn="just">
              <a:lnSpc>
                <a:spcPct val="100000"/>
              </a:lnSpc>
            </a:pPr>
            <a:endParaRPr lang="en-US" dirty="0">
              <a:ea typeface="Times New Roman" panose="02020603050405020304" pitchFamily="18" charset="0"/>
            </a:endParaRPr>
          </a:p>
          <a:p>
            <a:pPr marL="0" indent="0" algn="just">
              <a:lnSpc>
                <a:spcPct val="100000"/>
              </a:lnSpc>
            </a:pPr>
            <a:endParaRPr lang="fi-FI" sz="2000" dirty="0">
              <a:effectLst/>
              <a:ea typeface="Times New Roman" panose="02020603050405020304" pitchFamily="18" charset="0"/>
            </a:endParaRPr>
          </a:p>
          <a:p>
            <a:pPr algn="just">
              <a:lnSpc>
                <a:spcPct val="107000"/>
              </a:lnSpc>
              <a:spcAft>
                <a:spcPts val="8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8ACDDC64-900A-28A7-5DCD-22996608D3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6885" y="4915802"/>
            <a:ext cx="1895130" cy="1273213"/>
          </a:xfrm>
          <a:prstGeom prst="rect">
            <a:avLst/>
          </a:prstGeom>
        </p:spPr>
      </p:pic>
      <p:pic>
        <p:nvPicPr>
          <p:cNvPr id="2052" name="Picture 4" descr="Etusivu - Kiertotalous-Suomi">
            <a:extLst>
              <a:ext uri="{FF2B5EF4-FFF2-40B4-BE49-F238E27FC236}">
                <a16:creationId xmlns:a16="http://schemas.microsoft.com/office/drawing/2014/main" id="{812AE23E-8233-EAED-F6A7-B1788F21F3C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918316" y="4985610"/>
            <a:ext cx="2943408" cy="981136"/>
          </a:xfrm>
          <a:prstGeom prst="rect">
            <a:avLst/>
          </a:prstGeom>
          <a:noFill/>
          <a:extLst>
            <a:ext uri="{909E8E84-426E-40DD-AFC4-6F175D3DCCD1}">
              <a14:hiddenFill xmlns:a14="http://schemas.microsoft.com/office/drawing/2010/main">
                <a:solidFill>
                  <a:srgbClr val="FFFFFF"/>
                </a:solidFill>
              </a14:hiddenFill>
            </a:ext>
          </a:extLst>
        </p:spPr>
      </p:pic>
      <p:pic>
        <p:nvPicPr>
          <p:cNvPr id="6" name="Kuva 5">
            <a:extLst>
              <a:ext uri="{FF2B5EF4-FFF2-40B4-BE49-F238E27FC236}">
                <a16:creationId xmlns:a16="http://schemas.microsoft.com/office/drawing/2014/main" id="{A47D1838-41A7-3CD2-FBC8-F2EA225E9A3E}"/>
              </a:ext>
            </a:extLst>
          </p:cNvPr>
          <p:cNvPicPr>
            <a:picLocks noChangeAspect="1"/>
          </p:cNvPicPr>
          <p:nvPr/>
        </p:nvPicPr>
        <p:blipFill>
          <a:blip r:embed="rId6"/>
          <a:stretch>
            <a:fillRect/>
          </a:stretch>
        </p:blipFill>
        <p:spPr>
          <a:xfrm>
            <a:off x="3377078" y="4915802"/>
            <a:ext cx="3686175" cy="1238250"/>
          </a:xfrm>
          <a:prstGeom prst="rect">
            <a:avLst/>
          </a:prstGeom>
        </p:spPr>
      </p:pic>
    </p:spTree>
    <p:extLst>
      <p:ext uri="{BB962C8B-B14F-4D97-AF65-F5344CB8AC3E}">
        <p14:creationId xmlns:p14="http://schemas.microsoft.com/office/powerpoint/2010/main" val="172307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9CD27-8D36-E0D7-3FB3-3C2ED72F3226}"/>
            </a:ext>
          </a:extLst>
        </p:cNvPr>
        <p:cNvGrpSpPr/>
        <p:nvPr/>
      </p:nvGrpSpPr>
      <p:grpSpPr>
        <a:xfrm>
          <a:off x="0" y="0"/>
          <a:ext cx="0" cy="0"/>
          <a:chOff x="0" y="0"/>
          <a:chExt cx="0" cy="0"/>
        </a:xfrm>
      </p:grpSpPr>
      <p:pic>
        <p:nvPicPr>
          <p:cNvPr id="7" name="Picture 3">
            <a:extLst>
              <a:ext uri="{FF2B5EF4-FFF2-40B4-BE49-F238E27FC236}">
                <a16:creationId xmlns:a16="http://schemas.microsoft.com/office/drawing/2014/main" id="{4702B330-ABEC-2F60-795F-8B1D686DEC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5707324" y="3060834"/>
            <a:ext cx="4933015" cy="2929584"/>
          </a:xfrm>
          <a:prstGeom prst="rect">
            <a:avLst/>
          </a:prstGeom>
        </p:spPr>
      </p:pic>
      <p:pic>
        <p:nvPicPr>
          <p:cNvPr id="8" name="Picture 3">
            <a:extLst>
              <a:ext uri="{FF2B5EF4-FFF2-40B4-BE49-F238E27FC236}">
                <a16:creationId xmlns:a16="http://schemas.microsoft.com/office/drawing/2014/main" id="{225C6164-DA62-F0A9-2E09-326B59168F9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551026" y="3060834"/>
            <a:ext cx="4933015" cy="2929584"/>
          </a:xfrm>
          <a:prstGeom prst="rect">
            <a:avLst/>
          </a:prstGeom>
        </p:spPr>
      </p:pic>
      <p:sp>
        <p:nvSpPr>
          <p:cNvPr id="4" name="Text Placeholder 3">
            <a:extLst>
              <a:ext uri="{FF2B5EF4-FFF2-40B4-BE49-F238E27FC236}">
                <a16:creationId xmlns:a16="http://schemas.microsoft.com/office/drawing/2014/main" id="{F7AE33B4-C9B8-1F1A-EE60-CEDE3AD7D1F4}"/>
              </a:ext>
            </a:extLst>
          </p:cNvPr>
          <p:cNvSpPr>
            <a:spLocks noGrp="1"/>
          </p:cNvSpPr>
          <p:nvPr>
            <p:ph type="body" sz="quarter" idx="16"/>
          </p:nvPr>
        </p:nvSpPr>
        <p:spPr>
          <a:xfrm>
            <a:off x="1078260" y="600490"/>
            <a:ext cx="10052954" cy="803654"/>
          </a:xfrm>
          <a:prstGeom prst="rect">
            <a:avLst/>
          </a:prstGeom>
        </p:spPr>
        <p:txBody>
          <a:bodyPr/>
          <a:lstStyle/>
          <a:p>
            <a:r>
              <a:rPr lang="en-US" dirty="0">
                <a:highlight>
                  <a:srgbClr val="F1983D"/>
                </a:highlight>
              </a:rPr>
              <a:t>Podcastit</a:t>
            </a:r>
            <a:endParaRPr lang="en-IE" dirty="0">
              <a:highlight>
                <a:srgbClr val="F1983D"/>
              </a:highlight>
              <a:cs typeface="Calibri"/>
            </a:endParaRPr>
          </a:p>
          <a:p>
            <a:endParaRPr lang="en-IE" b="1" dirty="0"/>
          </a:p>
        </p:txBody>
      </p:sp>
      <p:sp>
        <p:nvSpPr>
          <p:cNvPr id="3" name="Text Placeholder 2">
            <a:extLst>
              <a:ext uri="{FF2B5EF4-FFF2-40B4-BE49-F238E27FC236}">
                <a16:creationId xmlns:a16="http://schemas.microsoft.com/office/drawing/2014/main" id="{68D71A64-46EF-2C88-7F01-76F9526949A1}"/>
              </a:ext>
            </a:extLst>
          </p:cNvPr>
          <p:cNvSpPr>
            <a:spLocks noGrp="1"/>
          </p:cNvSpPr>
          <p:nvPr>
            <p:ph type="body" sz="quarter" idx="19"/>
          </p:nvPr>
        </p:nvSpPr>
        <p:spPr>
          <a:xfrm>
            <a:off x="1078259" y="1428571"/>
            <a:ext cx="4747209" cy="4250335"/>
          </a:xfrm>
          <a:prstGeom prst="rect">
            <a:avLst/>
          </a:prstGeom>
        </p:spPr>
        <p:txBody>
          <a:bodyPr/>
          <a:lstStyle/>
          <a:p>
            <a:endParaRPr lang="en-US" sz="2400" dirty="0"/>
          </a:p>
          <a:p>
            <a:r>
              <a:rPr lang="en-US" b="1" dirty="0"/>
              <a:t>Podcast: </a:t>
            </a:r>
            <a:r>
              <a:rPr lang="fi-FI" b="0" i="0" dirty="0">
                <a:effectLst/>
                <a:hlinkClick r:id="rId3"/>
              </a:rPr>
              <a:t>Beyond Waste Podcast</a:t>
            </a:r>
            <a:endParaRPr lang="en-US" b="0" i="0" dirty="0">
              <a:solidFill>
                <a:srgbClr val="0B3A5B"/>
              </a:solidFill>
              <a:effectLst/>
            </a:endParaRPr>
          </a:p>
          <a:p>
            <a:pPr marL="0" indent="0">
              <a:lnSpc>
                <a:spcPct val="100000"/>
              </a:lnSpc>
            </a:pPr>
            <a:r>
              <a:rPr lang="en-US" dirty="0">
                <a:solidFill>
                  <a:srgbClr val="0B3A5B"/>
                </a:solidFill>
                <a:hlinkClick r:id="rId4"/>
              </a:rPr>
              <a:t>Spotlight: </a:t>
            </a:r>
            <a:r>
              <a:rPr lang="en-US" dirty="0" err="1">
                <a:solidFill>
                  <a:srgbClr val="0B3A5B"/>
                </a:solidFill>
                <a:hlinkClick r:id="rId4"/>
              </a:rPr>
              <a:t>RethinkResource</a:t>
            </a:r>
            <a:r>
              <a:rPr lang="en-US" dirty="0">
                <a:solidFill>
                  <a:srgbClr val="0B3A5B"/>
                </a:solidFill>
                <a:hlinkClick r:id="rId4"/>
              </a:rPr>
              <a:t>: Arvon </a:t>
            </a:r>
            <a:r>
              <a:rPr lang="en-US" dirty="0" err="1">
                <a:solidFill>
                  <a:srgbClr val="0B3A5B"/>
                </a:solidFill>
                <a:hlinkClick r:id="rId4"/>
              </a:rPr>
              <a:t>luominen</a:t>
            </a:r>
            <a:r>
              <a:rPr lang="en-US" dirty="0">
                <a:solidFill>
                  <a:srgbClr val="0B3A5B"/>
                </a:solidFill>
                <a:hlinkClick r:id="rId4"/>
              </a:rPr>
              <a:t> </a:t>
            </a:r>
            <a:r>
              <a:rPr lang="en-US" dirty="0" err="1">
                <a:solidFill>
                  <a:srgbClr val="0B3A5B"/>
                </a:solidFill>
                <a:hlinkClick r:id="rId4"/>
              </a:rPr>
              <a:t>ruokajätteestä</a:t>
            </a:r>
            <a:r>
              <a:rPr lang="en-US" dirty="0">
                <a:solidFill>
                  <a:srgbClr val="0B3A5B"/>
                </a:solidFill>
                <a:hlinkClick r:id="rId4"/>
              </a:rPr>
              <a:t> </a:t>
            </a:r>
            <a:endParaRPr lang="fi-FI" sz="18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Kuva 4" descr="Kuva, joka sisältää kohteen teksti, Fontti, keltainen, graafinen suunnittelu&#10;&#10;Tekoälyn generoima sisältö voi olla virheellistä.">
            <a:hlinkClick r:id="rId4"/>
            <a:extLst>
              <a:ext uri="{FF2B5EF4-FFF2-40B4-BE49-F238E27FC236}">
                <a16:creationId xmlns:a16="http://schemas.microsoft.com/office/drawing/2014/main" id="{8ECF536F-6FF7-8303-1A27-0DF8352E966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51660" y="3429000"/>
            <a:ext cx="3200687" cy="2000429"/>
          </a:xfrm>
          <a:prstGeom prst="rect">
            <a:avLst/>
          </a:prstGeom>
        </p:spPr>
      </p:pic>
      <p:pic>
        <p:nvPicPr>
          <p:cNvPr id="6" name="Kuva 5" descr="Kuva, joka sisältää kohteen Ihmisen kasvot, teksti, hymy, vaate&#10;&#10;Tekoälyn generoima sisältö voi olla virheellistä.">
            <a:extLst>
              <a:ext uri="{FF2B5EF4-FFF2-40B4-BE49-F238E27FC236}">
                <a16:creationId xmlns:a16="http://schemas.microsoft.com/office/drawing/2014/main" id="{2C8B3D56-7229-EB7C-7574-D554C2F69C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52084" y="3433207"/>
            <a:ext cx="3445091" cy="1957500"/>
          </a:xfrm>
          <a:prstGeom prst="rect">
            <a:avLst/>
          </a:prstGeom>
        </p:spPr>
      </p:pic>
      <p:sp>
        <p:nvSpPr>
          <p:cNvPr id="9" name="Text Placeholder 2">
            <a:extLst>
              <a:ext uri="{FF2B5EF4-FFF2-40B4-BE49-F238E27FC236}">
                <a16:creationId xmlns:a16="http://schemas.microsoft.com/office/drawing/2014/main" id="{45F606FC-25A0-A756-E046-13893471D73C}"/>
              </a:ext>
            </a:extLst>
          </p:cNvPr>
          <p:cNvSpPr txBox="1">
            <a:spLocks/>
          </p:cNvSpPr>
          <p:nvPr/>
        </p:nvSpPr>
        <p:spPr>
          <a:xfrm>
            <a:off x="5938435" y="1303832"/>
            <a:ext cx="4814871" cy="425033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dirty="0">
              <a:solidFill>
                <a:srgbClr val="0B3A5B"/>
              </a:solidFill>
            </a:endParaRPr>
          </a:p>
          <a:p>
            <a:pPr marL="0" indent="0">
              <a:lnSpc>
                <a:spcPct val="100000"/>
              </a:lnSpc>
            </a:pPr>
            <a:r>
              <a:rPr lang="en-US" b="1" dirty="0"/>
              <a:t>Podcast: </a:t>
            </a:r>
            <a:r>
              <a:rPr lang="en-US" dirty="0">
                <a:solidFill>
                  <a:srgbClr val="0F0F0F"/>
                </a:solidFill>
                <a:hlinkClick r:id="rId7"/>
              </a:rPr>
              <a:t>Millaisia ruokahävikin vähentämisstrategioita ihmiset todella toteuttaisivat</a:t>
            </a:r>
            <a:endParaRPr lang="en-US" dirty="0">
              <a:solidFill>
                <a:srgbClr val="0F0F0F"/>
              </a:solidFill>
            </a:endParaRPr>
          </a:p>
          <a:p>
            <a:pPr marL="0" indent="0">
              <a:lnSpc>
                <a:spcPct val="100000"/>
              </a:lnSpc>
            </a:pPr>
            <a:endParaRPr lang="en-US" sz="1800" dirty="0">
              <a:solidFill>
                <a:srgbClr val="0F0F0F"/>
              </a:solidFill>
            </a:endParaRPr>
          </a:p>
          <a:p>
            <a:pPr marL="0" indent="0">
              <a:lnSpc>
                <a:spcPct val="100000"/>
              </a:lnSpc>
            </a:pPr>
            <a:endParaRPr lang="en-US" dirty="0">
              <a:solidFill>
                <a:srgbClr val="0B3A5B"/>
              </a:solidFill>
            </a:endParaRPr>
          </a:p>
          <a:p>
            <a:endParaRPr lang="en-US" dirty="0">
              <a:solidFill>
                <a:srgbClr val="0B3A5B"/>
              </a:solidFill>
            </a:endParaRPr>
          </a:p>
          <a:p>
            <a:pPr marL="0" indent="0" algn="just">
              <a:lnSpc>
                <a:spcPct val="100000"/>
              </a:lnSpc>
            </a:pPr>
            <a:r>
              <a:rPr lang="en-US" sz="1800" dirty="0">
                <a:latin typeface="Arial" panose="020B0604020202020204" pitchFamily="34" charset="0"/>
                <a:ea typeface="Times New Roman" panose="02020603050405020304" pitchFamily="18" charset="0"/>
              </a:rPr>
              <a:t> </a:t>
            </a:r>
            <a:endParaRPr lang="fi-FI" sz="1800" dirty="0">
              <a:latin typeface="Times New Roman" panose="02020603050405020304" pitchFamily="18" charset="0"/>
              <a:ea typeface="Times New Roman" panose="02020603050405020304" pitchFamily="18" charset="0"/>
            </a:endParaRPr>
          </a:p>
          <a:p>
            <a:pPr algn="just">
              <a:lnSpc>
                <a:spcPct val="107000"/>
              </a:lnSpc>
              <a:spcAft>
                <a:spcPts val="800"/>
              </a:spcAft>
            </a:pPr>
            <a:endParaRPr lang="fi-FI" sz="1800" kern="100" dirty="0">
              <a:latin typeface="Aptos" panose="020B0004020202020204" pitchFamily="34" charset="0"/>
              <a:ea typeface="Aptos" panose="020B0004020202020204" pitchFamily="34" charset="0"/>
              <a:cs typeface="Times New Roman" panose="02020603050405020304" pitchFamily="18" charset="0"/>
            </a:endParaRPr>
          </a:p>
        </p:txBody>
      </p:sp>
      <p:grpSp>
        <p:nvGrpSpPr>
          <p:cNvPr id="10" name="Graphic 4">
            <a:extLst>
              <a:ext uri="{FF2B5EF4-FFF2-40B4-BE49-F238E27FC236}">
                <a16:creationId xmlns:a16="http://schemas.microsoft.com/office/drawing/2014/main" id="{44C51026-3176-1833-BDF6-FC25E9FE366F}"/>
              </a:ext>
            </a:extLst>
          </p:cNvPr>
          <p:cNvGrpSpPr/>
          <p:nvPr/>
        </p:nvGrpSpPr>
        <p:grpSpPr>
          <a:xfrm rot="19582332">
            <a:off x="10438505" y="4091926"/>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71DA7187-26A6-ABAD-0063-73FDCACA842A}"/>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D4A1EDBA-F714-B5B2-D9EC-8522D61C8D2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723B4832-E36B-182D-407B-3D7610389EE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2DD1838-9B9C-391E-D4D5-33B4BDE32C96}"/>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092663FE-9274-39E0-05C7-C795152F96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0DB3F57D-C396-FC4D-7270-F6FE42C9E3B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450C9313-2847-AABA-F82B-1DA53249D1F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CB68EBB3-4211-0EF9-FE00-B1D52890D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097A947-43FF-F8B0-4D55-5DE21118120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62E1D804-29C8-B1CE-EC4E-01C6BC43682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7D9E466C-47DF-A993-96E4-489B52F04BD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2" name="Graphic 4">
            <a:extLst>
              <a:ext uri="{FF2B5EF4-FFF2-40B4-BE49-F238E27FC236}">
                <a16:creationId xmlns:a16="http://schemas.microsoft.com/office/drawing/2014/main" id="{FE8759C4-BD5A-0C1E-6005-C95A03BDB5F7}"/>
              </a:ext>
            </a:extLst>
          </p:cNvPr>
          <p:cNvGrpSpPr/>
          <p:nvPr/>
        </p:nvGrpSpPr>
        <p:grpSpPr>
          <a:xfrm rot="19582332">
            <a:off x="5283822" y="4135406"/>
            <a:ext cx="403667" cy="780438"/>
            <a:chOff x="9129274" y="2719113"/>
            <a:chExt cx="717139" cy="1386497"/>
          </a:xfrm>
          <a:solidFill>
            <a:srgbClr val="09465E"/>
          </a:solidFill>
        </p:grpSpPr>
        <p:grpSp>
          <p:nvGrpSpPr>
            <p:cNvPr id="23" name="Graphic 4">
              <a:extLst>
                <a:ext uri="{FF2B5EF4-FFF2-40B4-BE49-F238E27FC236}">
                  <a16:creationId xmlns:a16="http://schemas.microsoft.com/office/drawing/2014/main" id="{C7EA8315-675B-1681-914B-1B8B2D8564C2}"/>
                </a:ext>
              </a:extLst>
            </p:cNvPr>
            <p:cNvGrpSpPr/>
            <p:nvPr/>
          </p:nvGrpSpPr>
          <p:grpSpPr>
            <a:xfrm>
              <a:off x="9159507" y="2719113"/>
              <a:ext cx="446280" cy="440141"/>
              <a:chOff x="9159507" y="2719113"/>
              <a:chExt cx="446280" cy="440141"/>
            </a:xfrm>
            <a:grpFill/>
          </p:grpSpPr>
          <p:sp>
            <p:nvSpPr>
              <p:cNvPr id="1024" name="Freeform 57">
                <a:extLst>
                  <a:ext uri="{FF2B5EF4-FFF2-40B4-BE49-F238E27FC236}">
                    <a16:creationId xmlns:a16="http://schemas.microsoft.com/office/drawing/2014/main" id="{7570BE48-B32D-568A-6802-708F3AE0411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25" name="Freeform 58">
                <a:extLst>
                  <a:ext uri="{FF2B5EF4-FFF2-40B4-BE49-F238E27FC236}">
                    <a16:creationId xmlns:a16="http://schemas.microsoft.com/office/drawing/2014/main" id="{959665EA-2C90-7C0F-7324-EF56A9AB01C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EB48A043-E39D-2D0F-4059-97059DC6C0D5}"/>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2CA4A3F3-7279-BE4E-C75E-4DC1B220871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2E83DBA-8C56-B44D-9C27-A7495635AE3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E7010E43-90CD-0CEB-94FD-1FCE5779DF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33B70221-1BCB-2382-2C84-3A71F6FD72F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11332789-205E-310D-4F0D-9C35406DE2D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1C2D4E36-6C71-E778-D833-DB209F023A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F5731115-0C57-730E-EF21-597BE484D6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Kuva 1" descr="Kuva, joka sisältää kohteen teksti, Grafiikka, Fontti, ympyrä&#10;&#10;Kuvaus luotu automaattisesti">
            <a:extLst>
              <a:ext uri="{FF2B5EF4-FFF2-40B4-BE49-F238E27FC236}">
                <a16:creationId xmlns:a16="http://schemas.microsoft.com/office/drawing/2014/main" id="{2A134B14-8D2D-8591-C871-73BACA80C82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482286" y="409778"/>
            <a:ext cx="1802726" cy="1211133"/>
          </a:xfrm>
          <a:prstGeom prst="rect">
            <a:avLst/>
          </a:prstGeom>
        </p:spPr>
      </p:pic>
    </p:spTree>
    <p:extLst>
      <p:ext uri="{BB962C8B-B14F-4D97-AF65-F5344CB8AC3E}">
        <p14:creationId xmlns:p14="http://schemas.microsoft.com/office/powerpoint/2010/main" val="4203345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PIENI EDISTYS JOKA PÄIVÄ TUOTTAA SUURIA TULOKSIA.</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lIns="91440" tIns="45720" rIns="91440" bIns="45720" rtlCol="0" anchor="t">
              <a:spAutoFit/>
            </a:bodyPr>
            <a:lstStyle/>
            <a:p>
              <a:endParaRPr lang="en-US" sz="2400">
                <a:solidFill>
                  <a:srgbClr val="0B3A5B"/>
                </a:solidFill>
                <a:ea typeface="Calibri"/>
                <a:cs typeface="Calibri"/>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4C677-9EB3-F078-1704-27EEA7BABD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458CF5-49B2-7A3D-3E85-7B776B3F953C}"/>
              </a:ext>
            </a:extLst>
          </p:cNvPr>
          <p:cNvSpPr>
            <a:spLocks noGrp="1"/>
          </p:cNvSpPr>
          <p:nvPr>
            <p:ph type="body" sz="quarter" idx="18"/>
          </p:nvPr>
        </p:nvSpPr>
        <p:spPr>
          <a:xfrm>
            <a:off x="4558312" y="454994"/>
            <a:ext cx="6762357" cy="5288242"/>
          </a:xfrm>
          <a:prstGeom prst="rect">
            <a:avLst/>
          </a:prstGeom>
        </p:spPr>
        <p:txBody>
          <a:bodyPr/>
          <a:lstStyle/>
          <a:p>
            <a:pPr marL="0">
              <a:lnSpc>
                <a:spcPct val="100000"/>
              </a:lnSpc>
            </a:pPr>
            <a:r>
              <a:rPr lang="en-US" sz="2000" kern="100" dirty="0" err="1">
                <a:cs typeface="Times New Roman" panose="02020603050405020304" pitchFamily="18" charset="0"/>
              </a:rPr>
              <a:t>Kestävällä</a:t>
            </a:r>
            <a:r>
              <a:rPr lang="en-US" sz="2000" kern="100" dirty="0">
                <a:cs typeface="Times New Roman" panose="02020603050405020304" pitchFamily="18" charset="0"/>
              </a:rPr>
              <a:t> koulutuksella on ratkaiseva rooli pyrittäessä vastaamaan maailmanlaajuisiin haasteisiin, kuten ilmastonmuutokseen, biologisen monimuotoisuuden köyhtymiseen ja kestävämpien yhteisöjen tarpeeseen. </a:t>
            </a:r>
          </a:p>
          <a:p>
            <a:pPr marL="0" indent="0">
              <a:lnSpc>
                <a:spcPct val="100000"/>
              </a:lnSpc>
            </a:pPr>
            <a:endParaRPr lang="en-US" sz="2000" kern="100" dirty="0">
              <a:cs typeface="Times New Roman" panose="02020603050405020304" pitchFamily="18" charset="0"/>
            </a:endParaRPr>
          </a:p>
          <a:p>
            <a:pPr marL="0" indent="0">
              <a:lnSpc>
                <a:spcPct val="100000"/>
              </a:lnSpc>
            </a:pPr>
            <a:r>
              <a:rPr lang="en-US" sz="2000" kern="100" dirty="0">
                <a:cs typeface="Times New Roman" panose="02020603050405020304" pitchFamily="18" charset="0"/>
              </a:rPr>
              <a:t>Kiertotaloustietoisuuden lisääminen elintarvikealan yrityksissä kaikilla tasoilla </a:t>
            </a:r>
            <a:r>
              <a:rPr lang="en-US" sz="2000" b="1" kern="100" dirty="0">
                <a:cs typeface="Times New Roman" panose="02020603050405020304" pitchFamily="18" charset="0"/>
              </a:rPr>
              <a:t>edistää muutosta </a:t>
            </a:r>
            <a:r>
              <a:rPr lang="en-US" sz="2000" kern="100" dirty="0">
                <a:cs typeface="Times New Roman" panose="02020603050405020304" pitchFamily="18" charset="0"/>
              </a:rPr>
              <a:t>kohti vastuullisempaa ja kestävämpää maailmantaloutta.</a:t>
            </a:r>
          </a:p>
          <a:p>
            <a:pPr marL="0" indent="0">
              <a:lnSpc>
                <a:spcPct val="100000"/>
              </a:lnSpc>
            </a:pPr>
            <a:endParaRPr lang="en-US" sz="2000" kern="100" dirty="0">
              <a:cs typeface="Times New Roman" panose="02020603050405020304" pitchFamily="18" charset="0"/>
            </a:endParaRPr>
          </a:p>
          <a:p>
            <a:pPr marL="0" indent="0">
              <a:lnSpc>
                <a:spcPct val="100000"/>
              </a:lnSpc>
            </a:pPr>
            <a:r>
              <a:rPr lang="en-US" sz="2000" kern="100" dirty="0">
                <a:cs typeface="Times New Roman" panose="02020603050405020304" pitchFamily="18" charset="0"/>
              </a:rPr>
              <a:t>Elintarvikealan pk-yritykset, jotka omaksuvat kestävän kehityksen, auttavat </a:t>
            </a:r>
            <a:r>
              <a:rPr lang="en-US" sz="2000" b="1" kern="100" dirty="0">
                <a:cs typeface="Times New Roman" panose="02020603050405020304" pitchFamily="18" charset="0"/>
              </a:rPr>
              <a:t>ratkaisemaan </a:t>
            </a:r>
            <a:r>
              <a:rPr lang="en-US" sz="2000" kern="100" dirty="0">
                <a:cs typeface="Times New Roman" panose="02020603050405020304" pitchFamily="18" charset="0"/>
              </a:rPr>
              <a:t>ilmastonmuutoksen ja eriarvoisuuden kaltaisia </a:t>
            </a:r>
            <a:r>
              <a:rPr lang="en-US" sz="2000" b="1" kern="100" dirty="0">
                <a:cs typeface="Times New Roman" panose="02020603050405020304" pitchFamily="18" charset="0"/>
              </a:rPr>
              <a:t>kriittisiä maailmanlaajuisia haasteita </a:t>
            </a:r>
            <a:r>
              <a:rPr lang="en-US" sz="2000" kern="100" dirty="0">
                <a:cs typeface="Times New Roman" panose="02020603050405020304" pitchFamily="18" charset="0"/>
              </a:rPr>
              <a:t>ja hyötyvät myös tehokkuuden parantumisesta, kustannussäästöistä ja asiakasuskollisuuden lisääntymisestä.</a:t>
            </a:r>
          </a:p>
        </p:txBody>
      </p:sp>
      <p:sp>
        <p:nvSpPr>
          <p:cNvPr id="4" name="Text Placeholder 3">
            <a:extLst>
              <a:ext uri="{FF2B5EF4-FFF2-40B4-BE49-F238E27FC236}">
                <a16:creationId xmlns:a16="http://schemas.microsoft.com/office/drawing/2014/main" id="{9907396C-9CF2-8BDA-CC99-501B7C460CFF}"/>
              </a:ext>
            </a:extLst>
          </p:cNvPr>
          <p:cNvSpPr>
            <a:spLocks noGrp="1"/>
          </p:cNvSpPr>
          <p:nvPr>
            <p:ph type="body" sz="quarter" idx="16"/>
          </p:nvPr>
        </p:nvSpPr>
        <p:spPr>
          <a:xfrm>
            <a:off x="0" y="826894"/>
            <a:ext cx="3891516" cy="1916305"/>
          </a:xfrm>
          <a:prstGeom prst="rect">
            <a:avLst/>
          </a:prstGeom>
          <a:solidFill>
            <a:srgbClr val="60BA47"/>
          </a:solidFill>
        </p:spPr>
        <p:txBody>
          <a:bodyPr anchor="ctr"/>
          <a:lstStyle/>
          <a:p>
            <a:pPr marL="411163"/>
            <a:r>
              <a:rPr lang="en-US" sz="2800" dirty="0"/>
              <a:t>Johdatus koulutukseen ja tietoisuuteen liike-elämässä</a:t>
            </a:r>
          </a:p>
        </p:txBody>
      </p:sp>
      <p:sp>
        <p:nvSpPr>
          <p:cNvPr id="2" name="Freeform 1">
            <a:extLst>
              <a:ext uri="{FF2B5EF4-FFF2-40B4-BE49-F238E27FC236}">
                <a16:creationId xmlns:a16="http://schemas.microsoft.com/office/drawing/2014/main" id="{A40DED1E-DAEF-6CAA-8684-055BD77D3E10}"/>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EA6F8CE4-848F-5044-6426-71637FCC62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58313" y="5286374"/>
            <a:ext cx="1662062" cy="1116631"/>
          </a:xfrm>
          <a:prstGeom prst="rect">
            <a:avLst/>
          </a:prstGeom>
        </p:spPr>
      </p:pic>
      <p:pic>
        <p:nvPicPr>
          <p:cNvPr id="1026" name="Picture 2" descr="february 17,, adobestock">
            <a:extLst>
              <a:ext uri="{FF2B5EF4-FFF2-40B4-BE49-F238E27FC236}">
                <a16:creationId xmlns:a16="http://schemas.microsoft.com/office/drawing/2014/main" id="{DABB81DB-F44C-4FA3-64A5-A9A02AB67E8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04043" y="4766532"/>
            <a:ext cx="3711788" cy="1636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319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68BF67-99E9-215E-2CB5-355B7D81944D}"/>
              </a:ext>
            </a:extLst>
          </p:cNvPr>
          <p:cNvSpPr txBox="1"/>
          <p:nvPr/>
        </p:nvSpPr>
        <p:spPr>
          <a:xfrm>
            <a:off x="11490467" y="3514342"/>
            <a:ext cx="593207" cy="3248285"/>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B65D6350-C9AF-7D05-3A21-139519FF20DF}"/>
              </a:ext>
            </a:extLst>
          </p:cNvPr>
          <p:cNvSpPr>
            <a:spLocks noGrp="1"/>
          </p:cNvSpPr>
          <p:nvPr>
            <p:ph type="body" sz="quarter" idx="35"/>
          </p:nvPr>
        </p:nvSpPr>
        <p:spPr>
          <a:xfrm>
            <a:off x="4909461" y="283213"/>
            <a:ext cx="6562677" cy="339415"/>
          </a:xfrm>
        </p:spPr>
        <p:txBody>
          <a:bodyPr/>
          <a:lstStyle/>
          <a:p>
            <a:r>
              <a:rPr lang="en-US" dirty="0"/>
              <a:t>Parantaa toiminnan tehokkuutta ja </a:t>
            </a:r>
            <a:r>
              <a:rPr lang="en-US" dirty="0" err="1"/>
              <a:t>vähentää</a:t>
            </a:r>
            <a:r>
              <a:rPr lang="en-US" dirty="0"/>
              <a:t> </a:t>
            </a:r>
            <a:r>
              <a:rPr lang="en-US" dirty="0" err="1"/>
              <a:t>kustannuksia</a:t>
            </a:r>
            <a:endParaRPr lang="en-IE" dirty="0"/>
          </a:p>
        </p:txBody>
      </p:sp>
      <p:sp>
        <p:nvSpPr>
          <p:cNvPr id="3" name="Text Placeholder 2">
            <a:extLst>
              <a:ext uri="{FF2B5EF4-FFF2-40B4-BE49-F238E27FC236}">
                <a16:creationId xmlns:a16="http://schemas.microsoft.com/office/drawing/2014/main" id="{CE1DD86C-5684-A55C-3C5B-C1A594105195}"/>
              </a:ext>
            </a:extLst>
          </p:cNvPr>
          <p:cNvSpPr>
            <a:spLocks noGrp="1"/>
          </p:cNvSpPr>
          <p:nvPr>
            <p:ph type="body" sz="quarter" idx="36"/>
          </p:nvPr>
        </p:nvSpPr>
        <p:spPr>
          <a:xfrm>
            <a:off x="4927790" y="1062743"/>
            <a:ext cx="7070156" cy="999383"/>
          </a:xfrm>
        </p:spPr>
        <p:txBody>
          <a:bodyPr/>
          <a:lstStyle/>
          <a:p>
            <a:r>
              <a:rPr lang="en-US" sz="2000" dirty="0"/>
              <a:t>Ruokahävikkiä koskevan koulutuksen avulla yritykset voivat tunnistaa tehottomuudet toimitusketjuissaan, tuotannossaan ja varastoinnissaan. Tämä johtaa parempaan resurssien hallintaan, pienempiin jätteiden hävittämiskustannuksiin ja parempiin voittomarginaaleihin</a:t>
            </a:r>
            <a:r>
              <a:rPr lang="en-US" dirty="0"/>
              <a:t>.</a:t>
            </a:r>
            <a:endParaRPr lang="en-IE" dirty="0"/>
          </a:p>
        </p:txBody>
      </p:sp>
      <p:sp>
        <p:nvSpPr>
          <p:cNvPr id="4" name="Text Placeholder 3">
            <a:extLst>
              <a:ext uri="{FF2B5EF4-FFF2-40B4-BE49-F238E27FC236}">
                <a16:creationId xmlns:a16="http://schemas.microsoft.com/office/drawing/2014/main" id="{C2D37B59-8B53-1ACA-C1A8-4F96460376E4}"/>
              </a:ext>
            </a:extLst>
          </p:cNvPr>
          <p:cNvSpPr>
            <a:spLocks noGrp="1"/>
          </p:cNvSpPr>
          <p:nvPr>
            <p:ph type="body" sz="quarter" idx="37"/>
          </p:nvPr>
        </p:nvSpPr>
        <p:spPr>
          <a:xfrm>
            <a:off x="3931502" y="107118"/>
            <a:ext cx="1232765" cy="955625"/>
          </a:xfrm>
        </p:spPr>
        <p:txBody>
          <a:bodyPr/>
          <a:lstStyle/>
          <a:p>
            <a:pPr algn="ctr"/>
            <a:r>
              <a:rPr lang="en-IE" dirty="0"/>
              <a:t>1</a:t>
            </a:r>
          </a:p>
        </p:txBody>
      </p:sp>
      <p:sp>
        <p:nvSpPr>
          <p:cNvPr id="5" name="Text Placeholder 4">
            <a:extLst>
              <a:ext uri="{FF2B5EF4-FFF2-40B4-BE49-F238E27FC236}">
                <a16:creationId xmlns:a16="http://schemas.microsoft.com/office/drawing/2014/main" id="{F74A7CC3-9409-1214-2551-A2A1D565CC9E}"/>
              </a:ext>
            </a:extLst>
          </p:cNvPr>
          <p:cNvSpPr>
            <a:spLocks noGrp="1"/>
          </p:cNvSpPr>
          <p:nvPr>
            <p:ph type="body" sz="quarter" idx="42"/>
          </p:nvPr>
        </p:nvSpPr>
        <p:spPr>
          <a:xfrm>
            <a:off x="4909460" y="2716350"/>
            <a:ext cx="6562677" cy="339415"/>
          </a:xfrm>
        </p:spPr>
        <p:txBody>
          <a:bodyPr/>
          <a:lstStyle/>
          <a:p>
            <a:r>
              <a:rPr lang="en-IE" dirty="0"/>
              <a:t>Tukee ympäristön kestävän kehityksen tavoitteita</a:t>
            </a:r>
          </a:p>
        </p:txBody>
      </p:sp>
      <p:sp>
        <p:nvSpPr>
          <p:cNvPr id="6" name="Text Placeholder 5">
            <a:extLst>
              <a:ext uri="{FF2B5EF4-FFF2-40B4-BE49-F238E27FC236}">
                <a16:creationId xmlns:a16="http://schemas.microsoft.com/office/drawing/2014/main" id="{6281AA3B-F17F-418A-914B-A10BFBE546C3}"/>
              </a:ext>
            </a:extLst>
          </p:cNvPr>
          <p:cNvSpPr>
            <a:spLocks noGrp="1"/>
          </p:cNvSpPr>
          <p:nvPr>
            <p:ph type="body" sz="quarter" idx="43"/>
          </p:nvPr>
        </p:nvSpPr>
        <p:spPr>
          <a:xfrm>
            <a:off x="4927790" y="3138446"/>
            <a:ext cx="6832115" cy="999383"/>
          </a:xfrm>
        </p:spPr>
        <p:txBody>
          <a:bodyPr/>
          <a:lstStyle/>
          <a:p>
            <a:r>
              <a:rPr lang="en-US" sz="2000" dirty="0"/>
              <a:t>Tietoisuus antaa yrityksille mahdollisuuden ottaa käyttöön kestäviä käytäntöjä, kuten elintarvikkeiden sivutuotteiden kierrättäminen tai osallistuminen kiertotalousaloitteisiin. Tämä vähentää ympäristövaikutuksia ja vastaa kuluttajien odotuksia ekologisesti vastuullisista tuotemerkeistä.</a:t>
            </a:r>
          </a:p>
          <a:p>
            <a:endParaRPr lang="en-IE" dirty="0"/>
          </a:p>
        </p:txBody>
      </p:sp>
      <p:sp>
        <p:nvSpPr>
          <p:cNvPr id="7" name="Text Placeholder 6">
            <a:extLst>
              <a:ext uri="{FF2B5EF4-FFF2-40B4-BE49-F238E27FC236}">
                <a16:creationId xmlns:a16="http://schemas.microsoft.com/office/drawing/2014/main" id="{7109F510-C263-50BE-3245-6D3F9000739E}"/>
              </a:ext>
            </a:extLst>
          </p:cNvPr>
          <p:cNvSpPr>
            <a:spLocks noGrp="1"/>
          </p:cNvSpPr>
          <p:nvPr>
            <p:ph type="body" sz="quarter" idx="45"/>
          </p:nvPr>
        </p:nvSpPr>
        <p:spPr>
          <a:xfrm>
            <a:off x="4909461" y="4888784"/>
            <a:ext cx="6562677" cy="339415"/>
          </a:xfrm>
        </p:spPr>
        <p:txBody>
          <a:bodyPr/>
          <a:lstStyle/>
          <a:p>
            <a:r>
              <a:rPr lang="en-IE" dirty="0"/>
              <a:t>Edistää innovointia ja markkinamahdollisuuksia</a:t>
            </a:r>
          </a:p>
        </p:txBody>
      </p:sp>
      <p:sp>
        <p:nvSpPr>
          <p:cNvPr id="8" name="Text Placeholder 7">
            <a:extLst>
              <a:ext uri="{FF2B5EF4-FFF2-40B4-BE49-F238E27FC236}">
                <a16:creationId xmlns:a16="http://schemas.microsoft.com/office/drawing/2014/main" id="{08743AD3-BF66-5E13-A0DF-59FF00DBEDDF}"/>
              </a:ext>
            </a:extLst>
          </p:cNvPr>
          <p:cNvSpPr>
            <a:spLocks noGrp="1"/>
          </p:cNvSpPr>
          <p:nvPr>
            <p:ph type="body" sz="quarter" idx="46"/>
          </p:nvPr>
        </p:nvSpPr>
        <p:spPr>
          <a:xfrm>
            <a:off x="4927791" y="5351995"/>
            <a:ext cx="7155883" cy="999383"/>
          </a:xfrm>
        </p:spPr>
        <p:txBody>
          <a:bodyPr/>
          <a:lstStyle/>
          <a:p>
            <a:r>
              <a:rPr lang="en-US" sz="2000" dirty="0"/>
              <a:t>Asiantuntevat yritykset innovoivat todennäköisemmin ja kehittävät uusia tuotteita, palveluita tai liiketoimintamalleja ruokajätevirroista. Tämä avaa uusia tulokanavia ja tuo yritykselle johtavan aseman kestävyyssuuntautuneilla markkinoilla.</a:t>
            </a:r>
            <a:endParaRPr lang="en-IE" sz="2000" dirty="0"/>
          </a:p>
        </p:txBody>
      </p:sp>
      <p:pic>
        <p:nvPicPr>
          <p:cNvPr id="14" name="Picture Placeholder 13" descr="People working on ideas">
            <a:extLst>
              <a:ext uri="{FF2B5EF4-FFF2-40B4-BE49-F238E27FC236}">
                <a16:creationId xmlns:a16="http://schemas.microsoft.com/office/drawing/2014/main" id="{92112DAF-A0CE-D051-4E4D-DD3975B8EA2F}"/>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48344" y="0"/>
            <a:ext cx="3570477" cy="6858000"/>
          </a:xfrm>
        </p:spPr>
      </p:pic>
      <p:sp>
        <p:nvSpPr>
          <p:cNvPr id="10" name="Text Placeholder 9">
            <a:extLst>
              <a:ext uri="{FF2B5EF4-FFF2-40B4-BE49-F238E27FC236}">
                <a16:creationId xmlns:a16="http://schemas.microsoft.com/office/drawing/2014/main" id="{9E03944B-73C7-6FB4-3719-25DFF6425DEB}"/>
              </a:ext>
            </a:extLst>
          </p:cNvPr>
          <p:cNvSpPr>
            <a:spLocks noGrp="1"/>
          </p:cNvSpPr>
          <p:nvPr>
            <p:ph type="body" sz="quarter" idx="47"/>
          </p:nvPr>
        </p:nvSpPr>
        <p:spPr>
          <a:xfrm>
            <a:off x="3931502" y="2473375"/>
            <a:ext cx="1232765" cy="955625"/>
          </a:xfrm>
        </p:spPr>
        <p:txBody>
          <a:bodyPr/>
          <a:lstStyle/>
          <a:p>
            <a:pPr algn="ctr"/>
            <a:r>
              <a:rPr lang="en-IE" dirty="0"/>
              <a:t>2</a:t>
            </a:r>
          </a:p>
        </p:txBody>
      </p:sp>
      <p:sp>
        <p:nvSpPr>
          <p:cNvPr id="11" name="Text Placeholder 10">
            <a:extLst>
              <a:ext uri="{FF2B5EF4-FFF2-40B4-BE49-F238E27FC236}">
                <a16:creationId xmlns:a16="http://schemas.microsoft.com/office/drawing/2014/main" id="{3A7DBB2F-AF05-2824-0DF6-E8C2FD2028A1}"/>
              </a:ext>
            </a:extLst>
          </p:cNvPr>
          <p:cNvSpPr>
            <a:spLocks noGrp="1"/>
          </p:cNvSpPr>
          <p:nvPr>
            <p:ph type="body" sz="quarter" idx="48"/>
          </p:nvPr>
        </p:nvSpPr>
        <p:spPr>
          <a:xfrm>
            <a:off x="3880330" y="4660671"/>
            <a:ext cx="1232765" cy="955625"/>
          </a:xfrm>
        </p:spPr>
        <p:txBody>
          <a:bodyPr/>
          <a:lstStyle/>
          <a:p>
            <a:pPr algn="ctr"/>
            <a:r>
              <a:rPr lang="en-IE" dirty="0"/>
              <a:t>3</a:t>
            </a:r>
          </a:p>
        </p:txBody>
      </p:sp>
      <p:sp>
        <p:nvSpPr>
          <p:cNvPr id="15" name="TextBox 14">
            <a:extLst>
              <a:ext uri="{FF2B5EF4-FFF2-40B4-BE49-F238E27FC236}">
                <a16:creationId xmlns:a16="http://schemas.microsoft.com/office/drawing/2014/main" id="{B6240A26-E887-0DA0-0A14-6124E700463F}"/>
              </a:ext>
            </a:extLst>
          </p:cNvPr>
          <p:cNvSpPr txBox="1"/>
          <p:nvPr/>
        </p:nvSpPr>
        <p:spPr>
          <a:xfrm>
            <a:off x="855374" y="853404"/>
            <a:ext cx="2428875" cy="1015663"/>
          </a:xfrm>
          <a:prstGeom prst="rect">
            <a:avLst/>
          </a:prstGeom>
          <a:solidFill>
            <a:schemeClr val="bg1"/>
          </a:solidFill>
        </p:spPr>
        <p:txBody>
          <a:bodyPr wrap="square" rtlCol="0">
            <a:spAutoFit/>
          </a:bodyPr>
          <a:lstStyle/>
          <a:p>
            <a:r>
              <a:rPr lang="en-IE" sz="6000" i="1" dirty="0">
                <a:solidFill>
                  <a:srgbClr val="0B3A5B"/>
                </a:solidFill>
              </a:rPr>
              <a:t>MIKSI?</a:t>
            </a:r>
          </a:p>
        </p:txBody>
      </p:sp>
    </p:spTree>
    <p:extLst>
      <p:ext uri="{BB962C8B-B14F-4D97-AF65-F5344CB8AC3E}">
        <p14:creationId xmlns:p14="http://schemas.microsoft.com/office/powerpoint/2010/main" val="3820277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D361-4275-3AE0-BDC3-479944C5FFC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E75D9B-40A8-E0CD-8B76-F959BABC4691}"/>
              </a:ext>
            </a:extLst>
          </p:cNvPr>
          <p:cNvSpPr>
            <a:spLocks noGrp="1"/>
          </p:cNvSpPr>
          <p:nvPr>
            <p:ph type="body" sz="quarter" idx="16"/>
          </p:nvPr>
        </p:nvSpPr>
        <p:spPr>
          <a:xfrm>
            <a:off x="541170" y="618626"/>
            <a:ext cx="10780325" cy="803654"/>
          </a:xfrm>
          <a:prstGeom prst="rect">
            <a:avLst/>
          </a:prstGeom>
        </p:spPr>
        <p:txBody>
          <a:bodyPr/>
          <a:lstStyle/>
          <a:p>
            <a:r>
              <a:rPr lang="en-IE" dirty="0">
                <a:ea typeface="+mn-lt"/>
                <a:cs typeface="+mn-lt"/>
              </a:rPr>
              <a:t>Johdatus koulutukseen ja tietoisuuteen liike-elämässä</a:t>
            </a:r>
          </a:p>
          <a:p>
            <a:endParaRPr lang="en-US" dirty="0"/>
          </a:p>
        </p:txBody>
      </p:sp>
      <p:sp>
        <p:nvSpPr>
          <p:cNvPr id="3" name="Text Placeholder 2">
            <a:extLst>
              <a:ext uri="{FF2B5EF4-FFF2-40B4-BE49-F238E27FC236}">
                <a16:creationId xmlns:a16="http://schemas.microsoft.com/office/drawing/2014/main" id="{13208E9D-10FF-9AD6-C23B-62A56DE0FED6}"/>
              </a:ext>
            </a:extLst>
          </p:cNvPr>
          <p:cNvSpPr>
            <a:spLocks noGrp="1"/>
          </p:cNvSpPr>
          <p:nvPr>
            <p:ph type="body" sz="quarter" idx="19"/>
          </p:nvPr>
        </p:nvSpPr>
        <p:spPr>
          <a:xfrm>
            <a:off x="1894482" y="5769035"/>
            <a:ext cx="8403033" cy="1092397"/>
          </a:xfrm>
          <a:prstGeom prst="rect">
            <a:avLst/>
          </a:prstGeom>
        </p:spPr>
        <p:txBody>
          <a:bodyPr/>
          <a:lstStyle/>
          <a:p>
            <a:pPr marL="0" indent="0">
              <a:lnSpc>
                <a:spcPct val="100000"/>
              </a:lnSpc>
            </a:pPr>
            <a:r>
              <a:rPr lang="en-US" sz="2000" b="0" i="0" dirty="0">
                <a:solidFill>
                  <a:srgbClr val="0B3A5B"/>
                </a:solidFill>
                <a:effectLst/>
                <a:latin typeface="Calibri" panose="020F0502020204030204" pitchFamily="34" charset="0"/>
                <a:cs typeface="Calibri" panose="020F0502020204030204" pitchFamily="34" charset="0"/>
              </a:rPr>
              <a:t>Lisätietoa kestävän kehityksen koulutuksesta löydät osoitteesta:</a:t>
            </a:r>
          </a:p>
          <a:p>
            <a:pPr marL="0" indent="0">
              <a:lnSpc>
                <a:spcPct val="100000"/>
              </a:lnSpc>
            </a:pPr>
            <a:r>
              <a:rPr lang="en-US" sz="2000" b="0" i="0" u="none" strike="noStrike" dirty="0">
                <a:solidFill>
                  <a:srgbClr val="065FD4"/>
                </a:solidFill>
                <a:effectLst/>
                <a:latin typeface="Calibri" panose="020F0502020204030204" pitchFamily="34" charset="0"/>
                <a:cs typeface="Calibri" panose="020F0502020204030204" pitchFamily="34" charset="0"/>
                <a:hlinkClick r:id="rId3"/>
              </a:rPr>
              <a:t> http://on.unesco.org/esd </a:t>
            </a:r>
            <a:r>
              <a:rPr lang="en-US" sz="2000" dirty="0">
                <a:solidFill>
                  <a:srgbClr val="0B3A5B"/>
                </a:solidFill>
                <a:latin typeface="Calibri" panose="020F0502020204030204" pitchFamily="34" charset="0"/>
                <a:cs typeface="Calibri" panose="020F0502020204030204" pitchFamily="34" charset="0"/>
              </a:rPr>
              <a:t>&amp; </a:t>
            </a:r>
            <a:r>
              <a:rPr lang="en-US" sz="2000" b="0" i="0" u="none" strike="noStrike" dirty="0">
                <a:solidFill>
                  <a:srgbClr val="065FD4"/>
                </a:solidFill>
                <a:effectLst/>
                <a:latin typeface="Calibri" panose="020F0502020204030204" pitchFamily="34" charset="0"/>
                <a:cs typeface="Calibri" panose="020F0502020204030204" pitchFamily="34" charset="0"/>
                <a:hlinkClick r:id="rId4"/>
              </a:rPr>
              <a:t>https://www.bne-portal.de/en/</a:t>
            </a:r>
            <a:endParaRPr lang="en-US"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0EB67AC-A81E-560F-448B-6EBA2463308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291"/>
          <a:stretch/>
        </p:blipFill>
        <p:spPr>
          <a:xfrm>
            <a:off x="2295122" y="1637414"/>
            <a:ext cx="7097455" cy="4214986"/>
          </a:xfrm>
          <a:prstGeom prst="rect">
            <a:avLst/>
          </a:prstGeom>
        </p:spPr>
      </p:pic>
      <p:pic>
        <p:nvPicPr>
          <p:cNvPr id="20" name="Online Media 19" title="Learning to change the world! What is Education for Sustainable Development?">
            <a:hlinkClick r:id="" action="ppaction://media"/>
            <a:extLst>
              <a:ext uri="{FF2B5EF4-FFF2-40B4-BE49-F238E27FC236}">
                <a16:creationId xmlns:a16="http://schemas.microsoft.com/office/drawing/2014/main" id="{B0BD876C-3B28-9BC2-B91C-8F3508767213}"/>
              </a:ext>
            </a:extLst>
          </p:cNvPr>
          <p:cNvPicPr>
            <a:picLocks noRot="1" noChangeAspect="1"/>
          </p:cNvPicPr>
          <p:nvPr>
            <a:videoFile r:link="rId1"/>
          </p:nvPr>
        </p:nvPicPr>
        <p:blipFill>
          <a:blip r:embed="rId6"/>
          <a:stretch>
            <a:fillRect/>
          </a:stretch>
        </p:blipFill>
        <p:spPr>
          <a:xfrm>
            <a:off x="3521461" y="2185970"/>
            <a:ext cx="4976778" cy="2946958"/>
          </a:xfrm>
          <a:prstGeom prst="rect">
            <a:avLst/>
          </a:prstGeom>
        </p:spPr>
      </p:pic>
      <p:grpSp>
        <p:nvGrpSpPr>
          <p:cNvPr id="21" name="Graphic 4">
            <a:extLst>
              <a:ext uri="{FF2B5EF4-FFF2-40B4-BE49-F238E27FC236}">
                <a16:creationId xmlns:a16="http://schemas.microsoft.com/office/drawing/2014/main" id="{06F82C27-4037-D803-C35B-87B04B178019}"/>
              </a:ext>
            </a:extLst>
          </p:cNvPr>
          <p:cNvGrpSpPr/>
          <p:nvPr/>
        </p:nvGrpSpPr>
        <p:grpSpPr>
          <a:xfrm rot="19582332">
            <a:off x="9321463" y="4306018"/>
            <a:ext cx="403667" cy="780438"/>
            <a:chOff x="9129274" y="2719113"/>
            <a:chExt cx="717139" cy="1386497"/>
          </a:xfrm>
          <a:solidFill>
            <a:srgbClr val="09465E"/>
          </a:solidFill>
        </p:grpSpPr>
        <p:grpSp>
          <p:nvGrpSpPr>
            <p:cNvPr id="22" name="Graphic 4">
              <a:extLst>
                <a:ext uri="{FF2B5EF4-FFF2-40B4-BE49-F238E27FC236}">
                  <a16:creationId xmlns:a16="http://schemas.microsoft.com/office/drawing/2014/main" id="{21D1C041-569C-E62F-1087-FF6B9E816286}"/>
                </a:ext>
              </a:extLst>
            </p:cNvPr>
            <p:cNvGrpSpPr/>
            <p:nvPr/>
          </p:nvGrpSpPr>
          <p:grpSpPr>
            <a:xfrm>
              <a:off x="9159507" y="2719113"/>
              <a:ext cx="446280" cy="440141"/>
              <a:chOff x="9159507" y="2719113"/>
              <a:chExt cx="446280" cy="440141"/>
            </a:xfrm>
            <a:grpFill/>
          </p:grpSpPr>
          <p:sp>
            <p:nvSpPr>
              <p:cNvPr id="31" name="Freeform 57">
                <a:extLst>
                  <a:ext uri="{FF2B5EF4-FFF2-40B4-BE49-F238E27FC236}">
                    <a16:creationId xmlns:a16="http://schemas.microsoft.com/office/drawing/2014/main" id="{8BD606FA-F177-816B-51FC-8A2340CFDA0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2" name="Freeform 58">
                <a:extLst>
                  <a:ext uri="{FF2B5EF4-FFF2-40B4-BE49-F238E27FC236}">
                    <a16:creationId xmlns:a16="http://schemas.microsoft.com/office/drawing/2014/main" id="{DE5A3FBA-4890-1C08-9DF9-DC09CA4AF3C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3" name="Graphic 4">
              <a:extLst>
                <a:ext uri="{FF2B5EF4-FFF2-40B4-BE49-F238E27FC236}">
                  <a16:creationId xmlns:a16="http://schemas.microsoft.com/office/drawing/2014/main" id="{9AF176B0-E2A7-CDF5-E064-EEEA12662A6E}"/>
                </a:ext>
              </a:extLst>
            </p:cNvPr>
            <p:cNvGrpSpPr/>
            <p:nvPr/>
          </p:nvGrpSpPr>
          <p:grpSpPr>
            <a:xfrm>
              <a:off x="9129274" y="2893887"/>
              <a:ext cx="717139" cy="1211724"/>
              <a:chOff x="9129274" y="2893887"/>
              <a:chExt cx="717139" cy="1211724"/>
            </a:xfrm>
            <a:grpFill/>
          </p:grpSpPr>
          <p:sp>
            <p:nvSpPr>
              <p:cNvPr id="24" name="Freeform 50">
                <a:extLst>
                  <a:ext uri="{FF2B5EF4-FFF2-40B4-BE49-F238E27FC236}">
                    <a16:creationId xmlns:a16="http://schemas.microsoft.com/office/drawing/2014/main" id="{9D677EB9-3EBE-3B4B-01E9-2CA0B3E96F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5" name="Freeform 51">
                <a:extLst>
                  <a:ext uri="{FF2B5EF4-FFF2-40B4-BE49-F238E27FC236}">
                    <a16:creationId xmlns:a16="http://schemas.microsoft.com/office/drawing/2014/main" id="{0EF2EF92-CC57-98CE-5189-9353653E24C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6" name="Freeform 52">
                <a:extLst>
                  <a:ext uri="{FF2B5EF4-FFF2-40B4-BE49-F238E27FC236}">
                    <a16:creationId xmlns:a16="http://schemas.microsoft.com/office/drawing/2014/main" id="{E8FBED11-3655-E3BC-92A3-054B52A61AF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7" name="Freeform 53">
                <a:extLst>
                  <a:ext uri="{FF2B5EF4-FFF2-40B4-BE49-F238E27FC236}">
                    <a16:creationId xmlns:a16="http://schemas.microsoft.com/office/drawing/2014/main" id="{4B78CDB6-C288-8FFF-53CC-4CC3610D47D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8" name="Freeform 54">
                <a:extLst>
                  <a:ext uri="{FF2B5EF4-FFF2-40B4-BE49-F238E27FC236}">
                    <a16:creationId xmlns:a16="http://schemas.microsoft.com/office/drawing/2014/main" id="{8CF25271-D442-FF83-3D3F-5769C8142B5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9" name="Freeform 55">
                <a:extLst>
                  <a:ext uri="{FF2B5EF4-FFF2-40B4-BE49-F238E27FC236}">
                    <a16:creationId xmlns:a16="http://schemas.microsoft.com/office/drawing/2014/main" id="{0105EC95-E71A-E81C-B944-9B45FC38B6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0" name="Freeform 56">
                <a:extLst>
                  <a:ext uri="{FF2B5EF4-FFF2-40B4-BE49-F238E27FC236}">
                    <a16:creationId xmlns:a16="http://schemas.microsoft.com/office/drawing/2014/main" id="{3DEB7E1C-99E3-6682-DA2C-197B9084497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2DF12090-2C24-DEBB-5F62-1FA05F88EF9B}"/>
              </a:ext>
            </a:extLst>
          </p:cNvPr>
          <p:cNvSpPr txBox="1"/>
          <p:nvPr/>
        </p:nvSpPr>
        <p:spPr>
          <a:xfrm>
            <a:off x="1001346" y="1261563"/>
            <a:ext cx="10189307" cy="461665"/>
          </a:xfrm>
          <a:prstGeom prst="rect">
            <a:avLst/>
          </a:prstGeom>
          <a:noFill/>
        </p:spPr>
        <p:txBody>
          <a:bodyPr wrap="square">
            <a:spAutoFit/>
          </a:bodyPr>
          <a:lstStyle/>
          <a:p>
            <a:r>
              <a:rPr lang="en-US" sz="2400" dirty="0">
                <a:hlinkClick r:id="rId7"/>
              </a:rPr>
              <a:t>Opitaan muuttamaan maailmaa! Mitä on kestävän kehityksen koulutus?</a:t>
            </a:r>
            <a:endParaRPr lang="en-IE" sz="2400" dirty="0"/>
          </a:p>
        </p:txBody>
      </p:sp>
    </p:spTree>
    <p:extLst>
      <p:ext uri="{BB962C8B-B14F-4D97-AF65-F5344CB8AC3E}">
        <p14:creationId xmlns:p14="http://schemas.microsoft.com/office/powerpoint/2010/main" val="304171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021B8C0-C3DA-D0A6-DF84-3D9292F5DAF5}"/>
              </a:ext>
            </a:extLst>
          </p:cNvPr>
          <p:cNvSpPr txBox="1">
            <a:spLocks/>
          </p:cNvSpPr>
          <p:nvPr/>
        </p:nvSpPr>
        <p:spPr>
          <a:xfrm>
            <a:off x="701083" y="601335"/>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KESTÄVÄN LIIKETOIMINNAN KESKEISET NÄKÖKULMAT</a:t>
            </a:r>
          </a:p>
          <a:p>
            <a:endParaRPr lang="en-IE" dirty="0"/>
          </a:p>
        </p:txBody>
      </p:sp>
      <p:sp>
        <p:nvSpPr>
          <p:cNvPr id="5" name="Freeform 1">
            <a:extLst>
              <a:ext uri="{FF2B5EF4-FFF2-40B4-BE49-F238E27FC236}">
                <a16:creationId xmlns:a16="http://schemas.microsoft.com/office/drawing/2014/main" id="{AB436E89-D197-C8FD-6BAB-33B46C048410}"/>
              </a:ext>
            </a:extLst>
          </p:cNvPr>
          <p:cNvSpPr>
            <a:spLocks noChangeArrowheads="1"/>
          </p:cNvSpPr>
          <p:nvPr/>
        </p:nvSpPr>
        <p:spPr bwMode="auto">
          <a:xfrm>
            <a:off x="918037" y="1539003"/>
            <a:ext cx="2387128"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C6A6A519-9586-21F9-FA9C-61391CE0F7A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7" name="Freeform 247">
            <a:extLst>
              <a:ext uri="{FF2B5EF4-FFF2-40B4-BE49-F238E27FC236}">
                <a16:creationId xmlns:a16="http://schemas.microsoft.com/office/drawing/2014/main" id="{82A9F147-5178-1BF0-40DE-1CE42AAC1802}"/>
              </a:ext>
            </a:extLst>
          </p:cNvPr>
          <p:cNvSpPr>
            <a:spLocks noChangeArrowheads="1"/>
          </p:cNvSpPr>
          <p:nvPr/>
        </p:nvSpPr>
        <p:spPr bwMode="auto">
          <a:xfrm>
            <a:off x="3581564" y="2428283"/>
            <a:ext cx="2323597"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dirty="0"/>
          </a:p>
        </p:txBody>
      </p:sp>
      <p:sp>
        <p:nvSpPr>
          <p:cNvPr id="8" name="Freeform 249">
            <a:extLst>
              <a:ext uri="{FF2B5EF4-FFF2-40B4-BE49-F238E27FC236}">
                <a16:creationId xmlns:a16="http://schemas.microsoft.com/office/drawing/2014/main" id="{422B7587-D754-CE9C-1AC3-0307FE3A497E}"/>
              </a:ext>
            </a:extLst>
          </p:cNvPr>
          <p:cNvSpPr>
            <a:spLocks noChangeArrowheads="1"/>
          </p:cNvSpPr>
          <p:nvPr/>
        </p:nvSpPr>
        <p:spPr bwMode="auto">
          <a:xfrm>
            <a:off x="3528329" y="5881413"/>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9" name="Freeform 250">
            <a:extLst>
              <a:ext uri="{FF2B5EF4-FFF2-40B4-BE49-F238E27FC236}">
                <a16:creationId xmlns:a16="http://schemas.microsoft.com/office/drawing/2014/main" id="{C675DF73-30C7-3159-2DA0-FA1A95309BA4}"/>
              </a:ext>
            </a:extLst>
          </p:cNvPr>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a:p>
        </p:txBody>
      </p:sp>
      <p:sp>
        <p:nvSpPr>
          <p:cNvPr id="10" name="Freeform 252">
            <a:extLst>
              <a:ext uri="{FF2B5EF4-FFF2-40B4-BE49-F238E27FC236}">
                <a16:creationId xmlns:a16="http://schemas.microsoft.com/office/drawing/2014/main" id="{6A5A3C69-75FB-64E3-9ACE-4454B0532C9A}"/>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11" name="Freeform 253">
            <a:extLst>
              <a:ext uri="{FF2B5EF4-FFF2-40B4-BE49-F238E27FC236}">
                <a16:creationId xmlns:a16="http://schemas.microsoft.com/office/drawing/2014/main" id="{926B8870-161A-AAE7-AD42-E2B3A2F4D7C0}"/>
              </a:ext>
            </a:extLst>
          </p:cNvPr>
          <p:cNvSpPr>
            <a:spLocks noChangeArrowheads="1"/>
          </p:cNvSpPr>
          <p:nvPr/>
        </p:nvSpPr>
        <p:spPr bwMode="auto">
          <a:xfrm>
            <a:off x="8888172" y="2436314"/>
            <a:ext cx="2353016"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E25684"/>
          </a:solidFill>
          <a:ln>
            <a:noFill/>
          </a:ln>
          <a:effectLst/>
        </p:spPr>
        <p:txBody>
          <a:bodyPr wrap="none" anchor="ctr"/>
          <a:lstStyle/>
          <a:p>
            <a:endParaRPr lang="en-US" sz="900" dirty="0"/>
          </a:p>
        </p:txBody>
      </p:sp>
      <p:sp>
        <p:nvSpPr>
          <p:cNvPr id="12" name="Freeform 255">
            <a:extLst>
              <a:ext uri="{FF2B5EF4-FFF2-40B4-BE49-F238E27FC236}">
                <a16:creationId xmlns:a16="http://schemas.microsoft.com/office/drawing/2014/main" id="{28C50914-EE1D-C9AF-B5B4-BF3FBC1690D0}"/>
              </a:ext>
            </a:extLst>
          </p:cNvPr>
          <p:cNvSpPr>
            <a:spLocks noChangeArrowheads="1"/>
          </p:cNvSpPr>
          <p:nvPr/>
        </p:nvSpPr>
        <p:spPr bwMode="auto">
          <a:xfrm>
            <a:off x="8843985" y="5888837"/>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085EF70E-0A94-E109-A3DF-BCA15185DC75}"/>
              </a:ext>
            </a:extLst>
          </p:cNvPr>
          <p:cNvSpPr txBox="1"/>
          <p:nvPr/>
        </p:nvSpPr>
        <p:spPr>
          <a:xfrm>
            <a:off x="1097843" y="572597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Ensimmäinen osasto</a:t>
            </a:r>
          </a:p>
        </p:txBody>
      </p:sp>
      <p:grpSp>
        <p:nvGrpSpPr>
          <p:cNvPr id="15" name="Graphic 3">
            <a:extLst>
              <a:ext uri="{FF2B5EF4-FFF2-40B4-BE49-F238E27FC236}">
                <a16:creationId xmlns:a16="http://schemas.microsoft.com/office/drawing/2014/main" id="{88CAAE78-1F89-B300-FBB3-0F059FF44E4A}"/>
              </a:ext>
            </a:extLst>
          </p:cNvPr>
          <p:cNvGrpSpPr/>
          <p:nvPr/>
        </p:nvGrpSpPr>
        <p:grpSpPr>
          <a:xfrm>
            <a:off x="5014777" y="5067880"/>
            <a:ext cx="632992" cy="714294"/>
            <a:chOff x="4643578" y="432838"/>
            <a:chExt cx="1028134" cy="1160188"/>
          </a:xfrm>
          <a:solidFill>
            <a:schemeClr val="bg1"/>
          </a:solidFill>
        </p:grpSpPr>
        <p:sp>
          <p:nvSpPr>
            <p:cNvPr id="16" name="Freeform 1033">
              <a:extLst>
                <a:ext uri="{FF2B5EF4-FFF2-40B4-BE49-F238E27FC236}">
                  <a16:creationId xmlns:a16="http://schemas.microsoft.com/office/drawing/2014/main" id="{07439C47-7DA4-179E-FC27-20D08360ACB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897B601F-7DD8-E33D-B025-C98B2D22CE76}"/>
                </a:ext>
              </a:extLst>
            </p:cNvPr>
            <p:cNvGrpSpPr/>
            <p:nvPr/>
          </p:nvGrpSpPr>
          <p:grpSpPr>
            <a:xfrm>
              <a:off x="4643578" y="432838"/>
              <a:ext cx="1028134" cy="1160188"/>
              <a:chOff x="4643578" y="432838"/>
              <a:chExt cx="1028134" cy="1160188"/>
            </a:xfrm>
            <a:grpFill/>
          </p:grpSpPr>
          <p:sp>
            <p:nvSpPr>
              <p:cNvPr id="18" name="Freeform 1035">
                <a:extLst>
                  <a:ext uri="{FF2B5EF4-FFF2-40B4-BE49-F238E27FC236}">
                    <a16:creationId xmlns:a16="http://schemas.microsoft.com/office/drawing/2014/main" id="{FE8DFA9E-5870-3D53-F32A-999BD4C518A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7436E40-5312-98D6-625C-A3F9C2B6AD02}"/>
                  </a:ext>
                </a:extLst>
              </p:cNvPr>
              <p:cNvGrpSpPr/>
              <p:nvPr/>
            </p:nvGrpSpPr>
            <p:grpSpPr>
              <a:xfrm>
                <a:off x="4643578" y="432838"/>
                <a:ext cx="1028134" cy="1160188"/>
                <a:chOff x="4643578" y="432838"/>
                <a:chExt cx="1028134" cy="1160188"/>
              </a:xfrm>
              <a:grpFill/>
            </p:grpSpPr>
            <p:sp>
              <p:nvSpPr>
                <p:cNvPr id="20" name="Freeform 1037">
                  <a:extLst>
                    <a:ext uri="{FF2B5EF4-FFF2-40B4-BE49-F238E27FC236}">
                      <a16:creationId xmlns:a16="http://schemas.microsoft.com/office/drawing/2014/main" id="{ED9F7B3C-2EE6-D511-EFB0-DDC750AD8C55}"/>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1" name="Freeform 1038">
                  <a:extLst>
                    <a:ext uri="{FF2B5EF4-FFF2-40B4-BE49-F238E27FC236}">
                      <a16:creationId xmlns:a16="http://schemas.microsoft.com/office/drawing/2014/main" id="{FA182E0C-7FDC-A418-B133-4332433E84F1}"/>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2" name="Graphic 3">
            <a:extLst>
              <a:ext uri="{FF2B5EF4-FFF2-40B4-BE49-F238E27FC236}">
                <a16:creationId xmlns:a16="http://schemas.microsoft.com/office/drawing/2014/main" id="{1DC42833-8710-4555-20F7-15C5871F33BD}"/>
              </a:ext>
            </a:extLst>
          </p:cNvPr>
          <p:cNvGrpSpPr/>
          <p:nvPr/>
        </p:nvGrpSpPr>
        <p:grpSpPr>
          <a:xfrm>
            <a:off x="7686772" y="4264396"/>
            <a:ext cx="686308" cy="643965"/>
            <a:chOff x="6615628" y="2116894"/>
            <a:chExt cx="1066935" cy="1001108"/>
          </a:xfrm>
          <a:solidFill>
            <a:schemeClr val="bg1"/>
          </a:solidFill>
        </p:grpSpPr>
        <p:sp>
          <p:nvSpPr>
            <p:cNvPr id="23" name="Freeform 1128">
              <a:extLst>
                <a:ext uri="{FF2B5EF4-FFF2-40B4-BE49-F238E27FC236}">
                  <a16:creationId xmlns:a16="http://schemas.microsoft.com/office/drawing/2014/main" id="{EEB45DF6-6293-B525-245F-82F1E94BAD80}"/>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24" name="Graphic 3">
              <a:extLst>
                <a:ext uri="{FF2B5EF4-FFF2-40B4-BE49-F238E27FC236}">
                  <a16:creationId xmlns:a16="http://schemas.microsoft.com/office/drawing/2014/main" id="{ED210677-638E-7A1F-F5A9-AE44034846F6}"/>
                </a:ext>
              </a:extLst>
            </p:cNvPr>
            <p:cNvGrpSpPr/>
            <p:nvPr/>
          </p:nvGrpSpPr>
          <p:grpSpPr>
            <a:xfrm>
              <a:off x="6615628" y="2116894"/>
              <a:ext cx="1066935" cy="1001108"/>
              <a:chOff x="6615628" y="2116894"/>
              <a:chExt cx="1066935" cy="1001108"/>
            </a:xfrm>
            <a:grpFill/>
          </p:grpSpPr>
          <p:sp>
            <p:nvSpPr>
              <p:cNvPr id="25" name="Freeform 1130">
                <a:extLst>
                  <a:ext uri="{FF2B5EF4-FFF2-40B4-BE49-F238E27FC236}">
                    <a16:creationId xmlns:a16="http://schemas.microsoft.com/office/drawing/2014/main" id="{D10C2F79-564F-6A9D-3450-48267925A73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6" name="Freeform 1131">
                <a:extLst>
                  <a:ext uri="{FF2B5EF4-FFF2-40B4-BE49-F238E27FC236}">
                    <a16:creationId xmlns:a16="http://schemas.microsoft.com/office/drawing/2014/main" id="{F9922C0F-97DF-C122-3300-EC81B667D92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7" name="Freeform 1132">
                <a:extLst>
                  <a:ext uri="{FF2B5EF4-FFF2-40B4-BE49-F238E27FC236}">
                    <a16:creationId xmlns:a16="http://schemas.microsoft.com/office/drawing/2014/main" id="{FC8485F8-EC39-7AE0-4F2F-A38369EEC555}"/>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8" name="Freeform 1133">
                <a:extLst>
                  <a:ext uri="{FF2B5EF4-FFF2-40B4-BE49-F238E27FC236}">
                    <a16:creationId xmlns:a16="http://schemas.microsoft.com/office/drawing/2014/main" id="{E478A7F6-47A3-B204-1565-05088B19023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9" name="Freeform 1134">
                <a:extLst>
                  <a:ext uri="{FF2B5EF4-FFF2-40B4-BE49-F238E27FC236}">
                    <a16:creationId xmlns:a16="http://schemas.microsoft.com/office/drawing/2014/main" id="{C32A7C84-7DF4-DDC4-B817-6BF8DB97729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0" name="Freeform 1135">
                <a:extLst>
                  <a:ext uri="{FF2B5EF4-FFF2-40B4-BE49-F238E27FC236}">
                    <a16:creationId xmlns:a16="http://schemas.microsoft.com/office/drawing/2014/main" id="{0283174B-ABB1-E847-FC5E-4608C7F2B78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1" name="Freeform 1136">
                <a:extLst>
                  <a:ext uri="{FF2B5EF4-FFF2-40B4-BE49-F238E27FC236}">
                    <a16:creationId xmlns:a16="http://schemas.microsoft.com/office/drawing/2014/main" id="{5B4680BC-A09A-7CEF-1444-88FD7762077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2" name="Freeform 1137">
                <a:extLst>
                  <a:ext uri="{FF2B5EF4-FFF2-40B4-BE49-F238E27FC236}">
                    <a16:creationId xmlns:a16="http://schemas.microsoft.com/office/drawing/2014/main" id="{5074E2C2-493A-08CB-9C34-2EB7916C976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3" name="Freeform 1138">
                <a:extLst>
                  <a:ext uri="{FF2B5EF4-FFF2-40B4-BE49-F238E27FC236}">
                    <a16:creationId xmlns:a16="http://schemas.microsoft.com/office/drawing/2014/main" id="{C756DDA4-93A9-7DEE-3726-8AECBF0C73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4" name="Freeform 1139">
                <a:extLst>
                  <a:ext uri="{FF2B5EF4-FFF2-40B4-BE49-F238E27FC236}">
                    <a16:creationId xmlns:a16="http://schemas.microsoft.com/office/drawing/2014/main" id="{5EE1C7E9-69AE-EB3A-6B10-A113BFCEFD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5" name="Freeform 1140">
                <a:extLst>
                  <a:ext uri="{FF2B5EF4-FFF2-40B4-BE49-F238E27FC236}">
                    <a16:creationId xmlns:a16="http://schemas.microsoft.com/office/drawing/2014/main" id="{33ED6536-595E-A3CD-FC50-4DC7A307C73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6" name="Freeform 1141">
                <a:extLst>
                  <a:ext uri="{FF2B5EF4-FFF2-40B4-BE49-F238E27FC236}">
                    <a16:creationId xmlns:a16="http://schemas.microsoft.com/office/drawing/2014/main" id="{8D3AF472-CB6D-CA38-1B72-A9AF46B4CC5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C3A0952A-C1A1-3F78-3CCE-476F981389E7}"/>
              </a:ext>
            </a:extLst>
          </p:cNvPr>
          <p:cNvGrpSpPr/>
          <p:nvPr/>
        </p:nvGrpSpPr>
        <p:grpSpPr>
          <a:xfrm>
            <a:off x="2471234" y="4408022"/>
            <a:ext cx="554299" cy="554203"/>
            <a:chOff x="3258209" y="1217582"/>
            <a:chExt cx="4712093" cy="4711281"/>
          </a:xfrm>
          <a:solidFill>
            <a:schemeClr val="bg1"/>
          </a:solidFill>
        </p:grpSpPr>
        <p:sp>
          <p:nvSpPr>
            <p:cNvPr id="38" name="Freeform 31">
              <a:extLst>
                <a:ext uri="{FF2B5EF4-FFF2-40B4-BE49-F238E27FC236}">
                  <a16:creationId xmlns:a16="http://schemas.microsoft.com/office/drawing/2014/main" id="{BB765738-5E94-7BAF-6B52-D3FADFF9AB5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39" name="Freeform 32">
              <a:extLst>
                <a:ext uri="{FF2B5EF4-FFF2-40B4-BE49-F238E27FC236}">
                  <a16:creationId xmlns:a16="http://schemas.microsoft.com/office/drawing/2014/main" id="{E41FDDD7-1BBB-F677-E291-9F3E654D88E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FF6089FF-B40B-C1A3-1D8A-5E1E48C12B20}"/>
                </a:ext>
              </a:extLst>
            </p:cNvPr>
            <p:cNvGrpSpPr/>
            <p:nvPr/>
          </p:nvGrpSpPr>
          <p:grpSpPr>
            <a:xfrm>
              <a:off x="3258209" y="1217582"/>
              <a:ext cx="4712093" cy="4711281"/>
              <a:chOff x="3258209" y="1217582"/>
              <a:chExt cx="4712093" cy="4711281"/>
            </a:xfrm>
            <a:grpFill/>
          </p:grpSpPr>
          <p:sp>
            <p:nvSpPr>
              <p:cNvPr id="41" name="Freeform 16">
                <a:extLst>
                  <a:ext uri="{FF2B5EF4-FFF2-40B4-BE49-F238E27FC236}">
                    <a16:creationId xmlns:a16="http://schemas.microsoft.com/office/drawing/2014/main" id="{09C0E281-A136-BCAB-A39A-B642AF4B42F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2" name="Freeform 18">
                <a:extLst>
                  <a:ext uri="{FF2B5EF4-FFF2-40B4-BE49-F238E27FC236}">
                    <a16:creationId xmlns:a16="http://schemas.microsoft.com/office/drawing/2014/main" id="{B2ABA8A4-8EAC-9CBB-F667-E301B4E84AF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43" name="Freeform 19">
                <a:extLst>
                  <a:ext uri="{FF2B5EF4-FFF2-40B4-BE49-F238E27FC236}">
                    <a16:creationId xmlns:a16="http://schemas.microsoft.com/office/drawing/2014/main" id="{86906BA0-AD46-4218-C194-F03266823083}"/>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44" name="Freeform 20">
                <a:extLst>
                  <a:ext uri="{FF2B5EF4-FFF2-40B4-BE49-F238E27FC236}">
                    <a16:creationId xmlns:a16="http://schemas.microsoft.com/office/drawing/2014/main" id="{FCA11960-A01E-7551-CC5B-1F6DF12360F1}"/>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45" name="Freeform 21">
                <a:extLst>
                  <a:ext uri="{FF2B5EF4-FFF2-40B4-BE49-F238E27FC236}">
                    <a16:creationId xmlns:a16="http://schemas.microsoft.com/office/drawing/2014/main" id="{C56D36DB-A74D-F9E1-E463-E61FA069191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6" name="Freeform 22">
                <a:extLst>
                  <a:ext uri="{FF2B5EF4-FFF2-40B4-BE49-F238E27FC236}">
                    <a16:creationId xmlns:a16="http://schemas.microsoft.com/office/drawing/2014/main" id="{AF7D8CD8-1E7C-7F67-44D5-B7F0A67FAB3C}"/>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7" name="Freeform 23">
                <a:extLst>
                  <a:ext uri="{FF2B5EF4-FFF2-40B4-BE49-F238E27FC236}">
                    <a16:creationId xmlns:a16="http://schemas.microsoft.com/office/drawing/2014/main" id="{E8BA5F4A-E101-4CE1-D4CB-C05C7D1E3A0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48" name="Freeform 24">
                <a:extLst>
                  <a:ext uri="{FF2B5EF4-FFF2-40B4-BE49-F238E27FC236}">
                    <a16:creationId xmlns:a16="http://schemas.microsoft.com/office/drawing/2014/main" id="{828A148F-875B-43A5-355F-03A26E5DD828}"/>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9" name="Freeform 25">
                <a:extLst>
                  <a:ext uri="{FF2B5EF4-FFF2-40B4-BE49-F238E27FC236}">
                    <a16:creationId xmlns:a16="http://schemas.microsoft.com/office/drawing/2014/main" id="{C944023E-8C68-14F0-4D9C-12ABA270DC00}"/>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0" name="Freeform 26">
                <a:extLst>
                  <a:ext uri="{FF2B5EF4-FFF2-40B4-BE49-F238E27FC236}">
                    <a16:creationId xmlns:a16="http://schemas.microsoft.com/office/drawing/2014/main" id="{58789DEC-2177-92A2-A30F-98FCD237DB2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1" name="Freeform 27">
                <a:extLst>
                  <a:ext uri="{FF2B5EF4-FFF2-40B4-BE49-F238E27FC236}">
                    <a16:creationId xmlns:a16="http://schemas.microsoft.com/office/drawing/2014/main" id="{CD1F015E-EAD0-AACF-5660-BB0403B4307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2" name="Freeform 28">
                <a:extLst>
                  <a:ext uri="{FF2B5EF4-FFF2-40B4-BE49-F238E27FC236}">
                    <a16:creationId xmlns:a16="http://schemas.microsoft.com/office/drawing/2014/main" id="{ED180629-B933-C44F-6740-EA4BF45EDC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53" name="Freeform 29">
                <a:extLst>
                  <a:ext uri="{FF2B5EF4-FFF2-40B4-BE49-F238E27FC236}">
                    <a16:creationId xmlns:a16="http://schemas.microsoft.com/office/drawing/2014/main" id="{CF702BD1-1041-9CD9-A35F-39FF2701731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54" name="Freeform 30">
                <a:extLst>
                  <a:ext uri="{FF2B5EF4-FFF2-40B4-BE49-F238E27FC236}">
                    <a16:creationId xmlns:a16="http://schemas.microsoft.com/office/drawing/2014/main" id="{74D8C3EE-26BC-85F3-1670-97930C13D306}"/>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55" name="Group 54">
            <a:extLst>
              <a:ext uri="{FF2B5EF4-FFF2-40B4-BE49-F238E27FC236}">
                <a16:creationId xmlns:a16="http://schemas.microsoft.com/office/drawing/2014/main" id="{63E61AA4-4629-D6BE-20B6-6A40474D12D1}"/>
              </a:ext>
            </a:extLst>
          </p:cNvPr>
          <p:cNvGrpSpPr/>
          <p:nvPr/>
        </p:nvGrpSpPr>
        <p:grpSpPr>
          <a:xfrm>
            <a:off x="10448343" y="5119960"/>
            <a:ext cx="645814" cy="664904"/>
            <a:chOff x="8360213" y="3458151"/>
            <a:chExt cx="853935" cy="991043"/>
          </a:xfrm>
          <a:solidFill>
            <a:schemeClr val="bg1"/>
          </a:solidFill>
        </p:grpSpPr>
        <p:grpSp>
          <p:nvGrpSpPr>
            <p:cNvPr id="56" name="Graphic 2">
              <a:extLst>
                <a:ext uri="{FF2B5EF4-FFF2-40B4-BE49-F238E27FC236}">
                  <a16:creationId xmlns:a16="http://schemas.microsoft.com/office/drawing/2014/main" id="{BCF0DAC6-95E0-0A11-80F7-3EAC2A398C68}"/>
                </a:ext>
              </a:extLst>
            </p:cNvPr>
            <p:cNvGrpSpPr/>
            <p:nvPr userDrawn="1"/>
          </p:nvGrpSpPr>
          <p:grpSpPr>
            <a:xfrm>
              <a:off x="8599192" y="3595917"/>
              <a:ext cx="375982" cy="204367"/>
              <a:chOff x="2642504" y="3763150"/>
              <a:chExt cx="375982" cy="204367"/>
            </a:xfrm>
            <a:grpFill/>
          </p:grpSpPr>
          <p:sp>
            <p:nvSpPr>
              <p:cNvPr id="62" name="Freeform 102">
                <a:extLst>
                  <a:ext uri="{FF2B5EF4-FFF2-40B4-BE49-F238E27FC236}">
                    <a16:creationId xmlns:a16="http://schemas.microsoft.com/office/drawing/2014/main" id="{C209D37B-4F79-5565-1708-34CB9DB660A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63" name="Freeform 103">
                <a:extLst>
                  <a:ext uri="{FF2B5EF4-FFF2-40B4-BE49-F238E27FC236}">
                    <a16:creationId xmlns:a16="http://schemas.microsoft.com/office/drawing/2014/main" id="{0DDE623F-B7D9-F22F-F2FD-A530E48177FC}"/>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57" name="Graphic 2">
              <a:extLst>
                <a:ext uri="{FF2B5EF4-FFF2-40B4-BE49-F238E27FC236}">
                  <a16:creationId xmlns:a16="http://schemas.microsoft.com/office/drawing/2014/main" id="{FC008A28-7EFF-B32E-3E47-F8E249CE61A0}"/>
                </a:ext>
              </a:extLst>
            </p:cNvPr>
            <p:cNvGrpSpPr/>
            <p:nvPr userDrawn="1"/>
          </p:nvGrpSpPr>
          <p:grpSpPr>
            <a:xfrm>
              <a:off x="8360213" y="3458151"/>
              <a:ext cx="853935" cy="991043"/>
              <a:chOff x="2403525" y="3625384"/>
              <a:chExt cx="853935" cy="991043"/>
            </a:xfrm>
            <a:grpFill/>
          </p:grpSpPr>
          <p:sp>
            <p:nvSpPr>
              <p:cNvPr id="58" name="Freeform 98">
                <a:extLst>
                  <a:ext uri="{FF2B5EF4-FFF2-40B4-BE49-F238E27FC236}">
                    <a16:creationId xmlns:a16="http://schemas.microsoft.com/office/drawing/2014/main" id="{6A66CA47-C6D1-C2F3-85BC-5EB27B79EAA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9" name="Freeform 99">
                <a:extLst>
                  <a:ext uri="{FF2B5EF4-FFF2-40B4-BE49-F238E27FC236}">
                    <a16:creationId xmlns:a16="http://schemas.microsoft.com/office/drawing/2014/main" id="{4346AAE1-1E16-B7E7-B9A0-034754DF14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0" name="Freeform 100">
                <a:extLst>
                  <a:ext uri="{FF2B5EF4-FFF2-40B4-BE49-F238E27FC236}">
                    <a16:creationId xmlns:a16="http://schemas.microsoft.com/office/drawing/2014/main" id="{5A7FC3AF-84A3-B909-7573-615BFB1FDF3F}"/>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1" name="Freeform 101">
                <a:extLst>
                  <a:ext uri="{FF2B5EF4-FFF2-40B4-BE49-F238E27FC236}">
                    <a16:creationId xmlns:a16="http://schemas.microsoft.com/office/drawing/2014/main" id="{15B4F82C-0C23-6007-AD44-2A0830B80FC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64" name="CuadroTexto 553">
            <a:extLst>
              <a:ext uri="{FF2B5EF4-FFF2-40B4-BE49-F238E27FC236}">
                <a16:creationId xmlns:a16="http://schemas.microsoft.com/office/drawing/2014/main" id="{4184291D-B174-A28B-55BC-64C2D749AD15}"/>
              </a:ext>
            </a:extLst>
          </p:cNvPr>
          <p:cNvSpPr txBox="1"/>
          <p:nvPr/>
        </p:nvSpPr>
        <p:spPr>
          <a:xfrm>
            <a:off x="918036" y="1580136"/>
            <a:ext cx="2291547"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Ympäristövastuu</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5" name="CuadroTexto 555">
            <a:extLst>
              <a:ext uri="{FF2B5EF4-FFF2-40B4-BE49-F238E27FC236}">
                <a16:creationId xmlns:a16="http://schemas.microsoft.com/office/drawing/2014/main" id="{838AC1AE-98ED-46E0-8A3E-7EFDCC315730}"/>
              </a:ext>
            </a:extLst>
          </p:cNvPr>
          <p:cNvSpPr txBox="1"/>
          <p:nvPr/>
        </p:nvSpPr>
        <p:spPr>
          <a:xfrm>
            <a:off x="3568686" y="2472761"/>
            <a:ext cx="2359072"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Eettinen hallintotapa ja avoimuus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6" name="CuadroTexto 557">
            <a:extLst>
              <a:ext uri="{FF2B5EF4-FFF2-40B4-BE49-F238E27FC236}">
                <a16:creationId xmlns:a16="http://schemas.microsoft.com/office/drawing/2014/main" id="{5A045DA0-7BD5-57A7-9749-D387392098A4}"/>
              </a:ext>
            </a:extLst>
          </p:cNvPr>
          <p:cNvSpPr txBox="1"/>
          <p:nvPr/>
        </p:nvSpPr>
        <p:spPr>
          <a:xfrm>
            <a:off x="6243939" y="1764875"/>
            <a:ext cx="2334470" cy="707886"/>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Taloudellinen kestävyys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7" name="CuadroTexto 559">
            <a:extLst>
              <a:ext uri="{FF2B5EF4-FFF2-40B4-BE49-F238E27FC236}">
                <a16:creationId xmlns:a16="http://schemas.microsoft.com/office/drawing/2014/main" id="{554A21FE-6D89-10FE-7D9E-5B68ACE73555}"/>
              </a:ext>
            </a:extLst>
          </p:cNvPr>
          <p:cNvSpPr txBox="1"/>
          <p:nvPr/>
        </p:nvSpPr>
        <p:spPr>
          <a:xfrm>
            <a:off x="8854060" y="2583085"/>
            <a:ext cx="2387128" cy="1015663"/>
          </a:xfrm>
          <a:prstGeom prst="rect">
            <a:avLst/>
          </a:prstGeom>
          <a:noFill/>
        </p:spPr>
        <p:txBody>
          <a:bodyPr wrap="square" rtlCol="0">
            <a:spAutoFit/>
          </a:bodyPr>
          <a:lstStyle/>
          <a:p>
            <a:pPr algn="ctr"/>
            <a:r>
              <a:rPr lang="en-US" sz="2000" b="1" kern="100" dirty="0">
                <a:solidFill>
                  <a:schemeClr val="bg1"/>
                </a:solidFill>
                <a:effectLs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Kuluttajien tietoisuus ja kysyntä</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8" name="Rectángulo 602">
            <a:extLst>
              <a:ext uri="{FF2B5EF4-FFF2-40B4-BE49-F238E27FC236}">
                <a16:creationId xmlns:a16="http://schemas.microsoft.com/office/drawing/2014/main" id="{4EEC5A85-C0E3-B18D-21D7-C78EC650FE3D}"/>
              </a:ext>
            </a:extLst>
          </p:cNvPr>
          <p:cNvSpPr/>
          <p:nvPr/>
        </p:nvSpPr>
        <p:spPr>
          <a:xfrm>
            <a:off x="1013618" y="2266137"/>
            <a:ext cx="2319828" cy="2062103"/>
          </a:xfrm>
          <a:prstGeom prst="rect">
            <a:avLst/>
          </a:prstGeom>
        </p:spPr>
        <p:txBody>
          <a:bodyPr wrap="square">
            <a:spAutoFit/>
          </a:bodyPr>
          <a:lstStyle/>
          <a:p>
            <a:r>
              <a:rPr lang="en-US" sz="2000" kern="100" dirty="0">
                <a:effectLst/>
                <a:ea typeface="Aptos" panose="020B0004020202020204" pitchFamily="34" charset="0"/>
                <a:cs typeface="Times New Roman" panose="02020603050405020304" pitchFamily="18" charset="0"/>
              </a:rPr>
              <a:t>kuten </a:t>
            </a:r>
          </a:p>
          <a:p>
            <a:pPr marL="285750" indent="-285750">
              <a:buFont typeface="Arial" panose="020B0604020202020204" pitchFamily="34" charset="0"/>
              <a:buChar char="•"/>
            </a:pPr>
            <a:r>
              <a:rPr lang="en-US" kern="100" dirty="0">
                <a:solidFill>
                  <a:schemeClr val="bg1"/>
                </a:solidFill>
                <a:effectLs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Resurssitehokkuus</a:t>
            </a:r>
            <a:r>
              <a:rPr lang="en-US" kern="100" dirty="0">
                <a:solidFill>
                  <a:schemeClr val="bg1"/>
                </a:solidFill>
                <a:effectLst/>
                <a:ea typeface="Aptos" panose="020B0004020202020204" pitchFamily="34" charset="0"/>
                <a:cs typeface="Times New Roman" panose="02020603050405020304" pitchFamily="18" charset="0"/>
              </a:rPr>
              <a:t>,</a:t>
            </a:r>
          </a:p>
          <a:p>
            <a:pPr marL="285750" indent="-285750">
              <a:buFont typeface="Arial" panose="020B0604020202020204" pitchFamily="34" charset="0"/>
              <a:buChar char="•"/>
            </a:pPr>
            <a:r>
              <a:rPr lang="en-US" kern="100" dirty="0">
                <a:solidFill>
                  <a:schemeClr val="bg1"/>
                </a:solidFill>
                <a:effectLs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Hiilijalanjäljen vähentäminen</a:t>
            </a:r>
            <a:r>
              <a:rPr lang="en-US" kern="100" dirty="0">
                <a:solidFill>
                  <a:schemeClr val="bg1"/>
                </a:solidFill>
                <a:effectLst/>
                <a:ea typeface="Aptos" panose="020B0004020202020204" pitchFamily="34" charset="0"/>
                <a:cs typeface="Times New Roman" panose="02020603050405020304" pitchFamily="18" charset="0"/>
              </a:rPr>
              <a:t>, </a:t>
            </a:r>
          </a:p>
          <a:p>
            <a:pPr marL="285750" indent="-285750">
              <a:buFont typeface="Arial" panose="020B0604020202020204" pitchFamily="34" charset="0"/>
              <a:buChar char="•"/>
            </a:pPr>
            <a:r>
              <a:rPr lang="en-US" kern="100" dirty="0">
                <a:solidFill>
                  <a:schemeClr val="bg1"/>
                </a:solidFill>
                <a:effectLs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Biologisen monimuotoisuuden suojelu</a:t>
            </a: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69" name="Rectángulo 603">
            <a:extLst>
              <a:ext uri="{FF2B5EF4-FFF2-40B4-BE49-F238E27FC236}">
                <a16:creationId xmlns:a16="http://schemas.microsoft.com/office/drawing/2014/main" id="{BEDF4894-4B96-3376-7567-6DCED5C42FB7}"/>
              </a:ext>
            </a:extLst>
          </p:cNvPr>
          <p:cNvSpPr/>
          <p:nvPr/>
        </p:nvSpPr>
        <p:spPr>
          <a:xfrm>
            <a:off x="3624580" y="3624680"/>
            <a:ext cx="2143922" cy="1200329"/>
          </a:xfrm>
          <a:prstGeom prst="rect">
            <a:avLst/>
          </a:prstGeom>
        </p:spPr>
        <p:txBody>
          <a:bodyPr wrap="square">
            <a:spAutoFit/>
          </a:bodyPr>
          <a:lstStyle/>
          <a:p>
            <a:r>
              <a:rPr lang="en-US" dirty="0">
                <a:solidFill>
                  <a:srgbClr val="09465E"/>
                </a:solidFill>
                <a:cs typeface="Calibri" panose="020F0502020204030204" pitchFamily="34" charset="0"/>
              </a:rPr>
              <a:t>kuten </a:t>
            </a:r>
          </a:p>
          <a:p>
            <a:pPr marL="284400" indent="-285750">
              <a:buFont typeface="Arial" panose="020B0604020202020204" pitchFamily="34" charset="0"/>
              <a:buChar char="•"/>
            </a:pPr>
            <a:r>
              <a:rPr lang="en-US" dirty="0">
                <a:solidFill>
                  <a:srgbClr val="09465E"/>
                </a:solidFill>
                <a:cs typeface="Calibri" panose="020F0502020204030204" pitchFamily="34" charset="0"/>
              </a:rPr>
              <a:t>Hallinto- ja </a:t>
            </a:r>
            <a:r>
              <a:rPr lang="en-US" dirty="0" err="1">
                <a:solidFill>
                  <a:srgbClr val="09465E"/>
                </a:solidFill>
                <a:cs typeface="Calibri" panose="020F0502020204030204" pitchFamily="34" charset="0"/>
              </a:rPr>
              <a:t>ohjausjärjestelmä</a:t>
            </a:r>
            <a:endParaRPr lang="en-US" dirty="0">
              <a:solidFill>
                <a:srgbClr val="09465E"/>
              </a:solidFill>
              <a:cs typeface="Calibri" panose="020F0502020204030204" pitchFamily="34" charset="0"/>
            </a:endParaRPr>
          </a:p>
          <a:p>
            <a:pPr indent="-285750">
              <a:buFont typeface="Arial" panose="020B0604020202020204" pitchFamily="34" charset="0"/>
              <a:buChar char="•"/>
            </a:pPr>
            <a:r>
              <a:rPr lang="en-US" dirty="0">
                <a:solidFill>
                  <a:srgbClr val="09465E"/>
                </a:solidFill>
                <a:cs typeface="Calibri" panose="020F0502020204030204" pitchFamily="34" charset="0"/>
              </a:rPr>
              <a:t>Avoimuus</a:t>
            </a:r>
          </a:p>
        </p:txBody>
      </p:sp>
      <p:sp>
        <p:nvSpPr>
          <p:cNvPr id="70" name="Rectángulo 604">
            <a:extLst>
              <a:ext uri="{FF2B5EF4-FFF2-40B4-BE49-F238E27FC236}">
                <a16:creationId xmlns:a16="http://schemas.microsoft.com/office/drawing/2014/main" id="{E190B6FF-9AAE-34DE-8171-E49C9291BAC2}"/>
              </a:ext>
            </a:extLst>
          </p:cNvPr>
          <p:cNvSpPr/>
          <p:nvPr/>
        </p:nvSpPr>
        <p:spPr>
          <a:xfrm>
            <a:off x="6272219" y="2634254"/>
            <a:ext cx="2396730" cy="1200329"/>
          </a:xfrm>
          <a:prstGeom prst="rect">
            <a:avLst/>
          </a:prstGeom>
        </p:spPr>
        <p:txBody>
          <a:bodyPr wrap="square">
            <a:spAutoFit/>
          </a:bodyPr>
          <a:lstStyle/>
          <a:p>
            <a:r>
              <a:rPr lang="en-US" dirty="0">
                <a:solidFill>
                  <a:srgbClr val="09465E"/>
                </a:solidFill>
                <a:latin typeface="Calibri" panose="020F0502020204030204" pitchFamily="34" charset="0"/>
                <a:cs typeface="Calibri" panose="020F0502020204030204" pitchFamily="34" charset="0"/>
              </a:rPr>
              <a:t>kuten </a:t>
            </a:r>
          </a:p>
          <a:p>
            <a:pPr marL="284400" indent="-285750">
              <a:buFont typeface="Arial" panose="020B0604020202020204" pitchFamily="34" charset="0"/>
              <a:buChar char="•"/>
            </a:pPr>
            <a:r>
              <a:rPr lang="en-US" dirty="0">
                <a:solidFill>
                  <a:srgbClr val="09465E"/>
                </a:solidFill>
                <a:latin typeface="Calibri" panose="020F0502020204030204" pitchFamily="34" charset="0"/>
                <a:cs typeface="Calibri" panose="020F0502020204030204" pitchFamily="34" charset="0"/>
              </a:rPr>
              <a:t>Pitkän aikavälin kannattavuus, </a:t>
            </a:r>
          </a:p>
          <a:p>
            <a:pPr indent="-285750">
              <a:buFont typeface="Arial" panose="020B0604020202020204" pitchFamily="34" charset="0"/>
              <a:buChar char="•"/>
            </a:pPr>
            <a:r>
              <a:rPr lang="en-US" dirty="0">
                <a:solidFill>
                  <a:srgbClr val="09465E"/>
                </a:solidFill>
                <a:latin typeface="Calibri" panose="020F0502020204030204" pitchFamily="34" charset="0"/>
                <a:cs typeface="Calibri" panose="020F0502020204030204" pitchFamily="34" charset="0"/>
              </a:rPr>
              <a:t>Vihreät innovaatiot</a:t>
            </a:r>
          </a:p>
        </p:txBody>
      </p:sp>
      <p:sp>
        <p:nvSpPr>
          <p:cNvPr id="71" name="Rectángulo 605">
            <a:extLst>
              <a:ext uri="{FF2B5EF4-FFF2-40B4-BE49-F238E27FC236}">
                <a16:creationId xmlns:a16="http://schemas.microsoft.com/office/drawing/2014/main" id="{E770FD52-C930-CAD4-CE2D-4E82DBC97233}"/>
              </a:ext>
            </a:extLst>
          </p:cNvPr>
          <p:cNvSpPr/>
          <p:nvPr/>
        </p:nvSpPr>
        <p:spPr>
          <a:xfrm>
            <a:off x="9015465" y="3497297"/>
            <a:ext cx="2215648" cy="1477328"/>
          </a:xfrm>
          <a:prstGeom prst="rect">
            <a:avLst/>
          </a:prstGeom>
        </p:spPr>
        <p:txBody>
          <a:bodyPr wrap="square">
            <a:spAutoFit/>
          </a:bodyPr>
          <a:lstStyle/>
          <a:p>
            <a:r>
              <a:rPr lang="en-US" dirty="0">
                <a:solidFill>
                  <a:srgbClr val="09465E"/>
                </a:solidFill>
                <a:latin typeface="Calibri" panose="020F0502020204030204" pitchFamily="34" charset="0"/>
                <a:cs typeface="Calibri" panose="020F0502020204030204" pitchFamily="34" charset="0"/>
              </a:rPr>
              <a:t>kuten </a:t>
            </a:r>
          </a:p>
          <a:p>
            <a:pPr marL="284400" indent="-285750">
              <a:buFont typeface="Arial" panose="020B0604020202020204" pitchFamily="34" charset="0"/>
              <a:buChar char="•"/>
            </a:pPr>
            <a:r>
              <a:rPr lang="en-US" dirty="0">
                <a:solidFill>
                  <a:srgbClr val="09465E"/>
                </a:solidFill>
                <a:latin typeface="Calibri" panose="020F0502020204030204" pitchFamily="34" charset="0"/>
                <a:cs typeface="Calibri" panose="020F0502020204030204" pitchFamily="34" charset="0"/>
              </a:rPr>
              <a:t>Eettinen kuluttajuus, </a:t>
            </a:r>
          </a:p>
          <a:p>
            <a:pPr marL="284400" indent="-285750">
              <a:buFont typeface="Arial" panose="020B0604020202020204" pitchFamily="34" charset="0"/>
              <a:buChar char="•"/>
            </a:pPr>
            <a:r>
              <a:rPr lang="en-US" dirty="0">
                <a:solidFill>
                  <a:srgbClr val="09465E"/>
                </a:solidFill>
                <a:latin typeface="Calibri" panose="020F0502020204030204" pitchFamily="34" charset="0"/>
                <a:cs typeface="Calibri" panose="020F0502020204030204" pitchFamily="34" charset="0"/>
              </a:rPr>
              <a:t>Kestävä markkinointi</a:t>
            </a: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2" name="Tekstiruutu 1">
            <a:extLst>
              <a:ext uri="{FF2B5EF4-FFF2-40B4-BE49-F238E27FC236}">
                <a16:creationId xmlns:a16="http://schemas.microsoft.com/office/drawing/2014/main" id="{A922F47E-7502-56E5-453E-C6D744764A70}"/>
              </a:ext>
            </a:extLst>
          </p:cNvPr>
          <p:cNvSpPr txBox="1"/>
          <p:nvPr/>
        </p:nvSpPr>
        <p:spPr>
          <a:xfrm>
            <a:off x="531629" y="6050001"/>
            <a:ext cx="10709560" cy="461665"/>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HARJOITUS: </a:t>
            </a:r>
            <a:r>
              <a:rPr lang="en-US" sz="1600" b="1" dirty="0">
                <a:solidFill>
                  <a:srgbClr val="09465E"/>
                </a:solidFill>
                <a:latin typeface="Calibri" panose="020F0502020204030204" pitchFamily="34" charset="0"/>
                <a:cs typeface="Calibri" panose="020F0502020204030204" pitchFamily="34" charset="0"/>
              </a:rPr>
              <a:t>Etsi ja tutki muiden sinisellä merkittyjen kiertotalouden keskeisten termien linkittämättömät määritelmät.</a:t>
            </a:r>
          </a:p>
        </p:txBody>
      </p:sp>
      <p:grpSp>
        <p:nvGrpSpPr>
          <p:cNvPr id="3" name="Graphic 4">
            <a:extLst>
              <a:ext uri="{FF2B5EF4-FFF2-40B4-BE49-F238E27FC236}">
                <a16:creationId xmlns:a16="http://schemas.microsoft.com/office/drawing/2014/main" id="{C125A2C7-C0A7-6AC6-C499-945D86303204}"/>
              </a:ext>
            </a:extLst>
          </p:cNvPr>
          <p:cNvGrpSpPr/>
          <p:nvPr/>
        </p:nvGrpSpPr>
        <p:grpSpPr>
          <a:xfrm rot="19582332">
            <a:off x="5538392" y="3092810"/>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3933C6A3-1DE9-B60E-9E23-7D40A194DEAD}"/>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8BCBDBB3-C8F1-5DED-4B30-213098CBB9F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9A3D0B61-C7CE-7D5C-C48B-C558DC649D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0A428571-AF17-00BC-2ECF-3A21E0DFA062}"/>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E1A2AA4D-3484-7EE0-F0E5-B09E4EF4CDB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D4FB5577-9BC9-036B-95C6-FFCA7FC54E2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C76A0BDF-086F-C0F9-9E04-C85123B2588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27428BE-34F8-1443-8EE9-002638CD22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6FF128D4-E217-AAA9-3D66-73C3108009C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32F31D2D-1AE1-89D7-A702-28669D16A9A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27499C79-5052-BCDE-5EA5-CCFE036AF6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82" name="Graphic 4">
            <a:extLst>
              <a:ext uri="{FF2B5EF4-FFF2-40B4-BE49-F238E27FC236}">
                <a16:creationId xmlns:a16="http://schemas.microsoft.com/office/drawing/2014/main" id="{0DE6B77C-4EB9-0C74-40BC-CEF6CD3F468B}"/>
              </a:ext>
            </a:extLst>
          </p:cNvPr>
          <p:cNvGrpSpPr/>
          <p:nvPr/>
        </p:nvGrpSpPr>
        <p:grpSpPr>
          <a:xfrm rot="19582332">
            <a:off x="10768428" y="3280367"/>
            <a:ext cx="403667" cy="780438"/>
            <a:chOff x="9129274" y="2719113"/>
            <a:chExt cx="717139" cy="1386497"/>
          </a:xfrm>
          <a:solidFill>
            <a:srgbClr val="09465E"/>
          </a:solidFill>
        </p:grpSpPr>
        <p:grpSp>
          <p:nvGrpSpPr>
            <p:cNvPr id="83" name="Graphic 4">
              <a:extLst>
                <a:ext uri="{FF2B5EF4-FFF2-40B4-BE49-F238E27FC236}">
                  <a16:creationId xmlns:a16="http://schemas.microsoft.com/office/drawing/2014/main" id="{BD400CD9-44E5-414D-09A2-E6A5241F687B}"/>
                </a:ext>
              </a:extLst>
            </p:cNvPr>
            <p:cNvGrpSpPr/>
            <p:nvPr/>
          </p:nvGrpSpPr>
          <p:grpSpPr>
            <a:xfrm>
              <a:off x="9159507" y="2719113"/>
              <a:ext cx="446280" cy="440141"/>
              <a:chOff x="9159507" y="2719113"/>
              <a:chExt cx="446280" cy="440141"/>
            </a:xfrm>
            <a:grpFill/>
          </p:grpSpPr>
          <p:sp>
            <p:nvSpPr>
              <p:cNvPr id="92" name="Freeform 57">
                <a:extLst>
                  <a:ext uri="{FF2B5EF4-FFF2-40B4-BE49-F238E27FC236}">
                    <a16:creationId xmlns:a16="http://schemas.microsoft.com/office/drawing/2014/main" id="{629B43D4-2BBE-ECA4-3C7D-BFEDF5F0E0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93" name="Freeform 58">
                <a:extLst>
                  <a:ext uri="{FF2B5EF4-FFF2-40B4-BE49-F238E27FC236}">
                    <a16:creationId xmlns:a16="http://schemas.microsoft.com/office/drawing/2014/main" id="{5D362B72-2230-4F56-1D50-680723D297C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4" name="Graphic 4">
              <a:extLst>
                <a:ext uri="{FF2B5EF4-FFF2-40B4-BE49-F238E27FC236}">
                  <a16:creationId xmlns:a16="http://schemas.microsoft.com/office/drawing/2014/main" id="{2F7B3CD6-231B-1FF0-145F-278385F2BD78}"/>
                </a:ext>
              </a:extLst>
            </p:cNvPr>
            <p:cNvGrpSpPr/>
            <p:nvPr/>
          </p:nvGrpSpPr>
          <p:grpSpPr>
            <a:xfrm>
              <a:off x="9129274" y="2893887"/>
              <a:ext cx="717139" cy="1211724"/>
              <a:chOff x="9129274" y="2893887"/>
              <a:chExt cx="717139" cy="1211724"/>
            </a:xfrm>
            <a:grpFill/>
          </p:grpSpPr>
          <p:sp>
            <p:nvSpPr>
              <p:cNvPr id="85" name="Freeform 50">
                <a:extLst>
                  <a:ext uri="{FF2B5EF4-FFF2-40B4-BE49-F238E27FC236}">
                    <a16:creationId xmlns:a16="http://schemas.microsoft.com/office/drawing/2014/main" id="{6816263C-7D19-1B7A-DE23-0B9C88B19E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86" name="Freeform 51">
                <a:extLst>
                  <a:ext uri="{FF2B5EF4-FFF2-40B4-BE49-F238E27FC236}">
                    <a16:creationId xmlns:a16="http://schemas.microsoft.com/office/drawing/2014/main" id="{A7DDE42C-8BF1-49D4-DC81-9C07ACDC40D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7" name="Freeform 52">
                <a:extLst>
                  <a:ext uri="{FF2B5EF4-FFF2-40B4-BE49-F238E27FC236}">
                    <a16:creationId xmlns:a16="http://schemas.microsoft.com/office/drawing/2014/main" id="{B17FC872-8DFF-DC24-23F2-31819D1F83C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8" name="Freeform 53">
                <a:extLst>
                  <a:ext uri="{FF2B5EF4-FFF2-40B4-BE49-F238E27FC236}">
                    <a16:creationId xmlns:a16="http://schemas.microsoft.com/office/drawing/2014/main" id="{650C07A4-2CFF-8551-F08C-0EC48F04B32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9" name="Freeform 54">
                <a:extLst>
                  <a:ext uri="{FF2B5EF4-FFF2-40B4-BE49-F238E27FC236}">
                    <a16:creationId xmlns:a16="http://schemas.microsoft.com/office/drawing/2014/main" id="{93878B6D-F2EC-372A-AAF5-B321EC2A8AA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0" name="Freeform 55">
                <a:extLst>
                  <a:ext uri="{FF2B5EF4-FFF2-40B4-BE49-F238E27FC236}">
                    <a16:creationId xmlns:a16="http://schemas.microsoft.com/office/drawing/2014/main" id="{431CF7D0-DF58-2C39-0EF0-A6A201E58B4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1" name="Freeform 56">
                <a:extLst>
                  <a:ext uri="{FF2B5EF4-FFF2-40B4-BE49-F238E27FC236}">
                    <a16:creationId xmlns:a16="http://schemas.microsoft.com/office/drawing/2014/main" id="{F9190DE7-AA3E-660E-7D1B-FAACECE0EA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94" name="Graphic 4">
            <a:extLst>
              <a:ext uri="{FF2B5EF4-FFF2-40B4-BE49-F238E27FC236}">
                <a16:creationId xmlns:a16="http://schemas.microsoft.com/office/drawing/2014/main" id="{2CF757EB-1D30-4834-9E0A-6BFE1F025326}"/>
              </a:ext>
            </a:extLst>
          </p:cNvPr>
          <p:cNvGrpSpPr/>
          <p:nvPr/>
        </p:nvGrpSpPr>
        <p:grpSpPr>
          <a:xfrm rot="2879611">
            <a:off x="644835" y="5034808"/>
            <a:ext cx="403667" cy="780438"/>
            <a:chOff x="9129274" y="2719113"/>
            <a:chExt cx="717139" cy="1386497"/>
          </a:xfrm>
          <a:solidFill>
            <a:srgbClr val="09465E"/>
          </a:solidFill>
        </p:grpSpPr>
        <p:grpSp>
          <p:nvGrpSpPr>
            <p:cNvPr id="95" name="Graphic 4">
              <a:extLst>
                <a:ext uri="{FF2B5EF4-FFF2-40B4-BE49-F238E27FC236}">
                  <a16:creationId xmlns:a16="http://schemas.microsoft.com/office/drawing/2014/main" id="{9A34B975-9EC8-BFFE-4C0C-1B7214C53FE6}"/>
                </a:ext>
              </a:extLst>
            </p:cNvPr>
            <p:cNvGrpSpPr/>
            <p:nvPr/>
          </p:nvGrpSpPr>
          <p:grpSpPr>
            <a:xfrm>
              <a:off x="9159507" y="2719113"/>
              <a:ext cx="446280" cy="440141"/>
              <a:chOff x="9159507" y="2719113"/>
              <a:chExt cx="446280" cy="440141"/>
            </a:xfrm>
            <a:grpFill/>
          </p:grpSpPr>
          <p:sp>
            <p:nvSpPr>
              <p:cNvPr id="104" name="Freeform 57">
                <a:extLst>
                  <a:ext uri="{FF2B5EF4-FFF2-40B4-BE49-F238E27FC236}">
                    <a16:creationId xmlns:a16="http://schemas.microsoft.com/office/drawing/2014/main" id="{32B81D18-16F0-7788-EF4E-898484228E6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05" name="Freeform 58">
                <a:extLst>
                  <a:ext uri="{FF2B5EF4-FFF2-40B4-BE49-F238E27FC236}">
                    <a16:creationId xmlns:a16="http://schemas.microsoft.com/office/drawing/2014/main" id="{529F3011-FF5A-ED6A-CB27-154EFFB793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6" name="Graphic 4">
              <a:extLst>
                <a:ext uri="{FF2B5EF4-FFF2-40B4-BE49-F238E27FC236}">
                  <a16:creationId xmlns:a16="http://schemas.microsoft.com/office/drawing/2014/main" id="{4EEED55A-8E5B-A813-38E0-8DB8434C5D9B}"/>
                </a:ext>
              </a:extLst>
            </p:cNvPr>
            <p:cNvGrpSpPr/>
            <p:nvPr/>
          </p:nvGrpSpPr>
          <p:grpSpPr>
            <a:xfrm>
              <a:off x="9129274" y="2893887"/>
              <a:ext cx="717139" cy="1211724"/>
              <a:chOff x="9129274" y="2893887"/>
              <a:chExt cx="717139" cy="1211724"/>
            </a:xfrm>
            <a:grpFill/>
          </p:grpSpPr>
          <p:sp>
            <p:nvSpPr>
              <p:cNvPr id="97" name="Freeform 50">
                <a:extLst>
                  <a:ext uri="{FF2B5EF4-FFF2-40B4-BE49-F238E27FC236}">
                    <a16:creationId xmlns:a16="http://schemas.microsoft.com/office/drawing/2014/main" id="{111EBE07-BA6D-2A7F-6016-566B02A4E1A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8" name="Freeform 51">
                <a:extLst>
                  <a:ext uri="{FF2B5EF4-FFF2-40B4-BE49-F238E27FC236}">
                    <a16:creationId xmlns:a16="http://schemas.microsoft.com/office/drawing/2014/main" id="{245C1BB3-0CFA-A2E9-E995-79FE44D8034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9" name="Freeform 52">
                <a:extLst>
                  <a:ext uri="{FF2B5EF4-FFF2-40B4-BE49-F238E27FC236}">
                    <a16:creationId xmlns:a16="http://schemas.microsoft.com/office/drawing/2014/main" id="{2710CC40-6918-A5F3-227D-5A59CB6D37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0" name="Freeform 53">
                <a:extLst>
                  <a:ext uri="{FF2B5EF4-FFF2-40B4-BE49-F238E27FC236}">
                    <a16:creationId xmlns:a16="http://schemas.microsoft.com/office/drawing/2014/main" id="{C6C52220-BF1E-8A19-957C-BC3EFB622E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1" name="Freeform 54">
                <a:extLst>
                  <a:ext uri="{FF2B5EF4-FFF2-40B4-BE49-F238E27FC236}">
                    <a16:creationId xmlns:a16="http://schemas.microsoft.com/office/drawing/2014/main" id="{3C014C3D-E86E-9DC0-F6B6-3CA4F3399A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02" name="Freeform 55">
                <a:extLst>
                  <a:ext uri="{FF2B5EF4-FFF2-40B4-BE49-F238E27FC236}">
                    <a16:creationId xmlns:a16="http://schemas.microsoft.com/office/drawing/2014/main" id="{3D03C428-3DDD-7153-E7ED-79B69A5ED82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03" name="Freeform 56">
                <a:extLst>
                  <a:ext uri="{FF2B5EF4-FFF2-40B4-BE49-F238E27FC236}">
                    <a16:creationId xmlns:a16="http://schemas.microsoft.com/office/drawing/2014/main" id="{B5D9ECD1-7288-1BC4-26DF-A23C8844EA2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06" name="Graphic 4">
            <a:extLst>
              <a:ext uri="{FF2B5EF4-FFF2-40B4-BE49-F238E27FC236}">
                <a16:creationId xmlns:a16="http://schemas.microsoft.com/office/drawing/2014/main" id="{B8B76851-207F-C933-3AA0-77F583E5BE9C}"/>
              </a:ext>
            </a:extLst>
          </p:cNvPr>
          <p:cNvGrpSpPr/>
          <p:nvPr/>
        </p:nvGrpSpPr>
        <p:grpSpPr>
          <a:xfrm rot="7573208">
            <a:off x="5628931" y="1595137"/>
            <a:ext cx="403667" cy="780438"/>
            <a:chOff x="9129274" y="2719113"/>
            <a:chExt cx="717139" cy="1386497"/>
          </a:xfrm>
          <a:solidFill>
            <a:srgbClr val="09465E"/>
          </a:solidFill>
        </p:grpSpPr>
        <p:grpSp>
          <p:nvGrpSpPr>
            <p:cNvPr id="107" name="Graphic 4">
              <a:extLst>
                <a:ext uri="{FF2B5EF4-FFF2-40B4-BE49-F238E27FC236}">
                  <a16:creationId xmlns:a16="http://schemas.microsoft.com/office/drawing/2014/main" id="{E5999A6F-D72C-7B97-1537-CDE31F76AB46}"/>
                </a:ext>
              </a:extLst>
            </p:cNvPr>
            <p:cNvGrpSpPr/>
            <p:nvPr/>
          </p:nvGrpSpPr>
          <p:grpSpPr>
            <a:xfrm>
              <a:off x="9159507" y="2719113"/>
              <a:ext cx="446280" cy="440141"/>
              <a:chOff x="9159507" y="2719113"/>
              <a:chExt cx="446280" cy="440141"/>
            </a:xfrm>
            <a:grpFill/>
          </p:grpSpPr>
          <p:sp>
            <p:nvSpPr>
              <p:cNvPr id="116" name="Freeform 57">
                <a:extLst>
                  <a:ext uri="{FF2B5EF4-FFF2-40B4-BE49-F238E27FC236}">
                    <a16:creationId xmlns:a16="http://schemas.microsoft.com/office/drawing/2014/main" id="{28EB1762-BAA4-64F2-95AE-BC15B58F19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17" name="Freeform 58">
                <a:extLst>
                  <a:ext uri="{FF2B5EF4-FFF2-40B4-BE49-F238E27FC236}">
                    <a16:creationId xmlns:a16="http://schemas.microsoft.com/office/drawing/2014/main" id="{B7865316-CCCA-4E85-489E-1A652212AD1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8" name="Graphic 4">
              <a:extLst>
                <a:ext uri="{FF2B5EF4-FFF2-40B4-BE49-F238E27FC236}">
                  <a16:creationId xmlns:a16="http://schemas.microsoft.com/office/drawing/2014/main" id="{69622476-57B8-E1F4-75D7-2BB96505B858}"/>
                </a:ext>
              </a:extLst>
            </p:cNvPr>
            <p:cNvGrpSpPr/>
            <p:nvPr/>
          </p:nvGrpSpPr>
          <p:grpSpPr>
            <a:xfrm>
              <a:off x="9129274" y="2893887"/>
              <a:ext cx="717139" cy="1211724"/>
              <a:chOff x="9129274" y="2893887"/>
              <a:chExt cx="717139" cy="1211724"/>
            </a:xfrm>
            <a:grpFill/>
          </p:grpSpPr>
          <p:sp>
            <p:nvSpPr>
              <p:cNvPr id="109" name="Freeform 50">
                <a:extLst>
                  <a:ext uri="{FF2B5EF4-FFF2-40B4-BE49-F238E27FC236}">
                    <a16:creationId xmlns:a16="http://schemas.microsoft.com/office/drawing/2014/main" id="{8BF1B437-E506-6886-6D2E-683593CEE8B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0" name="Freeform 51">
                <a:extLst>
                  <a:ext uri="{FF2B5EF4-FFF2-40B4-BE49-F238E27FC236}">
                    <a16:creationId xmlns:a16="http://schemas.microsoft.com/office/drawing/2014/main" id="{0AFE9C72-9828-5180-0FB1-124ED4EFC42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1" name="Freeform 52">
                <a:extLst>
                  <a:ext uri="{FF2B5EF4-FFF2-40B4-BE49-F238E27FC236}">
                    <a16:creationId xmlns:a16="http://schemas.microsoft.com/office/drawing/2014/main" id="{E7CD50F9-1C50-4C49-EFC3-0C186E0315C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2" name="Freeform 53">
                <a:extLst>
                  <a:ext uri="{FF2B5EF4-FFF2-40B4-BE49-F238E27FC236}">
                    <a16:creationId xmlns:a16="http://schemas.microsoft.com/office/drawing/2014/main" id="{6B9A13C7-4B6F-B064-D704-1C0C28184BD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3" name="Freeform 54">
                <a:extLst>
                  <a:ext uri="{FF2B5EF4-FFF2-40B4-BE49-F238E27FC236}">
                    <a16:creationId xmlns:a16="http://schemas.microsoft.com/office/drawing/2014/main" id="{E19BF0FC-75F7-DF96-B4D8-08135B76C5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4" name="Freeform 55">
                <a:extLst>
                  <a:ext uri="{FF2B5EF4-FFF2-40B4-BE49-F238E27FC236}">
                    <a16:creationId xmlns:a16="http://schemas.microsoft.com/office/drawing/2014/main" id="{46F36EAD-8485-8BE2-38FB-2C371131D9A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15" name="Freeform 56">
                <a:extLst>
                  <a:ext uri="{FF2B5EF4-FFF2-40B4-BE49-F238E27FC236}">
                    <a16:creationId xmlns:a16="http://schemas.microsoft.com/office/drawing/2014/main" id="{F229C595-034C-0881-0196-BE45D032CC7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6853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0E60-2CB4-1221-378E-538B3170044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5EC2D17-4C78-7335-8B9E-6FEECB30C27D}"/>
              </a:ext>
            </a:extLst>
          </p:cNvPr>
          <p:cNvSpPr>
            <a:spLocks noGrp="1"/>
          </p:cNvSpPr>
          <p:nvPr>
            <p:ph type="body" sz="quarter" idx="19"/>
          </p:nvPr>
        </p:nvSpPr>
        <p:spPr>
          <a:xfrm>
            <a:off x="860226" y="1404990"/>
            <a:ext cx="4511149" cy="3601328"/>
          </a:xfrm>
          <a:prstGeom prst="rect">
            <a:avLst/>
          </a:prstGeom>
        </p:spPr>
        <p:txBody>
          <a:bodyPr/>
          <a:lstStyle/>
          <a:p>
            <a:pPr marL="0" lvl="0" indent="0">
              <a:lnSpc>
                <a:spcPct val="100000"/>
              </a:lnSpc>
              <a:tabLst>
                <a:tab pos="457200" algn="l"/>
              </a:tabLst>
            </a:pPr>
            <a:endParaRPr lang="fi-FI" sz="16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6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ffectLst/>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a:p>
            <a:pPr marL="0" lvl="0" indent="0">
              <a:lnSpc>
                <a:spcPct val="100000"/>
              </a:lnSpc>
              <a:tabLst>
                <a:tab pos="457200" algn="l"/>
              </a:tabLst>
            </a:pPr>
            <a:endParaRPr lang="fi-FI" sz="1800" kern="100" dirty="0">
              <a:ea typeface="Aptos" panose="020B000402020202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B2BCA65D-CEB9-82C6-D4C3-1EA8FBCA52D4}"/>
              </a:ext>
            </a:extLst>
          </p:cNvPr>
          <p:cNvSpPr>
            <a:spLocks noGrp="1"/>
          </p:cNvSpPr>
          <p:nvPr>
            <p:ph type="body" sz="quarter" idx="16"/>
          </p:nvPr>
        </p:nvSpPr>
        <p:spPr>
          <a:xfrm>
            <a:off x="701083" y="601335"/>
            <a:ext cx="10052954" cy="803654"/>
          </a:xfrm>
        </p:spPr>
        <p:txBody>
          <a:bodyPr/>
          <a:lstStyle/>
          <a:p>
            <a:r>
              <a:rPr lang="en-US" dirty="0"/>
              <a:t>KESTÄVÄN LIIKETOIMINNAN KESKEISET EHDOT</a:t>
            </a:r>
          </a:p>
          <a:p>
            <a:endParaRPr lang="en-IE" dirty="0"/>
          </a:p>
        </p:txBody>
      </p:sp>
      <p:sp>
        <p:nvSpPr>
          <p:cNvPr id="2" name="Freeform 1">
            <a:extLst>
              <a:ext uri="{FF2B5EF4-FFF2-40B4-BE49-F238E27FC236}">
                <a16:creationId xmlns:a16="http://schemas.microsoft.com/office/drawing/2014/main" id="{34C1B254-57A7-DEAE-57F0-6A8F281B08DA}"/>
              </a:ext>
            </a:extLst>
          </p:cNvPr>
          <p:cNvSpPr>
            <a:spLocks noChangeArrowheads="1"/>
          </p:cNvSpPr>
          <p:nvPr/>
        </p:nvSpPr>
        <p:spPr bwMode="auto">
          <a:xfrm>
            <a:off x="1094137" y="2065517"/>
            <a:ext cx="4041389" cy="338597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pPr marL="0" indent="0">
              <a:lnSpc>
                <a:spcPct val="100000"/>
              </a:lnSpc>
              <a:tabLst>
                <a:tab pos="457200" algn="l"/>
              </a:tabLst>
            </a:pPr>
            <a:endParaRPr lang="en-US" sz="2000" kern="100" dirty="0">
              <a:effectLst/>
              <a:ea typeface="Aptos" panose="020B0004020202020204" pitchFamily="34" charset="0"/>
              <a:cs typeface="Times New Roman" panose="02020603050405020304" pitchFamily="18" charset="0"/>
            </a:endParaRPr>
          </a:p>
          <a:p>
            <a:pPr>
              <a:lnSpc>
                <a:spcPct val="100000"/>
              </a:lnSpc>
              <a:tabLst>
                <a:tab pos="457200" algn="l"/>
              </a:tabLst>
            </a:pPr>
            <a:r>
              <a:rPr lang="en-US" dirty="0">
                <a:solidFill>
                  <a:srgbClr val="09465E"/>
                </a:solidFill>
                <a:latin typeface="Calibri" panose="020F0502020204030204" pitchFamily="34" charset="0"/>
                <a:cs typeface="Calibri" panose="020F0502020204030204" pitchFamily="34" charset="0"/>
              </a:rPr>
              <a:t>kuten </a:t>
            </a:r>
          </a:p>
          <a:p>
            <a:pPr marL="285750" indent="-285750">
              <a:lnSpc>
                <a:spcPct val="100000"/>
              </a:lnSpc>
              <a:buFont typeface="Arial" panose="020B0604020202020204" pitchFamily="34" charset="0"/>
              <a:buChar char="•"/>
              <a:tabLst>
                <a:tab pos="457200" algn="l"/>
              </a:tabLst>
            </a:pPr>
            <a:r>
              <a:rPr lang="en-US" dirty="0">
                <a:solidFill>
                  <a:srgbClr val="09465E"/>
                </a:solidFill>
                <a:latin typeface="Calibri" panose="020F0502020204030204" pitchFamily="34" charset="0"/>
                <a:cs typeface="Calibri" panose="020F0502020204030204" pitchFamily="34" charset="0"/>
              </a:rPr>
              <a:t>Oikeudenmukaiset työkäytännöt</a:t>
            </a:r>
          </a:p>
          <a:p>
            <a:pPr marL="285750" indent="-285750">
              <a:lnSpc>
                <a:spcPct val="100000"/>
              </a:lnSpc>
              <a:buFont typeface="Arial" panose="020B0604020202020204" pitchFamily="34" charset="0"/>
              <a:buChar char="•"/>
              <a:tabLst>
                <a:tab pos="457200" algn="l"/>
              </a:tabLst>
            </a:pPr>
            <a:r>
              <a:rPr lang="en-US" dirty="0">
                <a:solidFill>
                  <a:srgbClr val="09465E"/>
                </a:solidFill>
                <a:latin typeface="Calibri" panose="020F0502020204030204" pitchFamily="34" charset="0"/>
                <a:cs typeface="Calibri" panose="020F0502020204030204" pitchFamily="34" charset="0"/>
              </a:rPr>
              <a:t>Yhteisön sitoutuminen</a:t>
            </a:r>
          </a:p>
          <a:p>
            <a:pPr marL="285750" indent="-285750">
              <a:lnSpc>
                <a:spcPct val="100000"/>
              </a:lnSpc>
              <a:buFont typeface="Arial" panose="020B0604020202020204" pitchFamily="34" charset="0"/>
              <a:buChar char="•"/>
              <a:tabLst>
                <a:tab pos="457200" algn="l"/>
              </a:tabLst>
            </a:pPr>
            <a:r>
              <a:rPr lang="en-US" dirty="0">
                <a:solidFill>
                  <a:srgbClr val="09465E"/>
                </a:solidFill>
                <a:latin typeface="Calibri" panose="020F0502020204030204" pitchFamily="34" charset="0"/>
                <a:cs typeface="Calibri" panose="020F0502020204030204" pitchFamily="34" charset="0"/>
              </a:rPr>
              <a:t>Monimuotoisuus ja osallisuus. </a:t>
            </a:r>
          </a:p>
        </p:txBody>
      </p:sp>
      <p:sp>
        <p:nvSpPr>
          <p:cNvPr id="4" name="Freeform 247">
            <a:extLst>
              <a:ext uri="{FF2B5EF4-FFF2-40B4-BE49-F238E27FC236}">
                <a16:creationId xmlns:a16="http://schemas.microsoft.com/office/drawing/2014/main" id="{24817CE1-0BFC-AE06-50EC-B59A0FAEC203}"/>
              </a:ext>
            </a:extLst>
          </p:cNvPr>
          <p:cNvSpPr>
            <a:spLocks noChangeArrowheads="1"/>
          </p:cNvSpPr>
          <p:nvPr/>
        </p:nvSpPr>
        <p:spPr bwMode="auto">
          <a:xfrm>
            <a:off x="6301750" y="1863700"/>
            <a:ext cx="4280286"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endParaRPr kumimoji="0" lang="en-US" sz="2000" b="0" i="0" u="none" strike="noStrike" kern="100" cap="none" spc="0" normalizeH="0" baseline="0" noProof="0" dirty="0">
              <a:ln>
                <a:noFill/>
              </a:ln>
              <a:solidFill>
                <a:srgbClr val="09465E"/>
              </a:solidFill>
              <a:effectLst/>
              <a:uLnTx/>
              <a:uFillTx/>
              <a:ea typeface="Aptos" panose="020B0004020202020204" pitchFamily="34" charset="0"/>
              <a:cs typeface="Times New Roman" panose="02020603050405020304" pitchFamily="18" charset="0"/>
            </a:endParaRPr>
          </a:p>
          <a:p>
            <a:pPr marL="0" marR="0" lvl="0" indent="0" fontAlgn="auto">
              <a:lnSpc>
                <a:spcPct val="100000"/>
              </a:lnSpc>
              <a:spcBef>
                <a:spcPts val="0"/>
              </a:spcBef>
              <a:spcAft>
                <a:spcPts val="0"/>
              </a:spcAft>
              <a:buClrTx/>
              <a:buSzTx/>
              <a:buFont typeface="Arial" panose="020B0604020202020204" pitchFamily="34" charset="0"/>
              <a:buNone/>
              <a:tabLst>
                <a:tab pos="457200" algn="l"/>
              </a:tabLst>
              <a:defRPr/>
            </a:pPr>
            <a:r>
              <a:rPr lang="en-US" dirty="0">
                <a:solidFill>
                  <a:srgbClr val="09465E"/>
                </a:solidFill>
                <a:latin typeface="Calibri" panose="020F0502020204030204" pitchFamily="34" charset="0"/>
                <a:cs typeface="Calibri" panose="020F0502020204030204" pitchFamily="34" charset="0"/>
              </a:rPr>
              <a:t>kuten </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dirty="0">
                <a:solidFill>
                  <a:srgbClr val="09465E"/>
                </a:solidFill>
                <a:latin typeface="Calibri" panose="020F0502020204030204" pitchFamily="34" charset="0"/>
                <a:cs typeface="Calibri" panose="020F0502020204030204" pitchFamily="34" charset="0"/>
              </a:rPr>
              <a:t>Ympäristölainsäädännön noudattaminen</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dirty="0">
                <a:solidFill>
                  <a:srgbClr val="09465E"/>
                </a:solidFill>
                <a:latin typeface="Calibri" panose="020F0502020204030204" pitchFamily="34" charset="0"/>
                <a:cs typeface="Calibri" panose="020F0502020204030204" pitchFamily="34" charset="0"/>
              </a:rPr>
              <a:t>Raportointi ja standardit</a:t>
            </a:r>
          </a:p>
          <a:p>
            <a:pPr marL="285750" marR="0" lvl="0" indent="-285750" fontAlgn="auto">
              <a:lnSpc>
                <a:spcPct val="100000"/>
              </a:lnSpc>
              <a:spcBef>
                <a:spcPts val="0"/>
              </a:spcBef>
              <a:spcAft>
                <a:spcPts val="0"/>
              </a:spcAft>
              <a:buClrTx/>
              <a:buSzTx/>
              <a:buFont typeface="Arial" panose="020B0604020202020204" pitchFamily="34" charset="0"/>
              <a:buChar char="•"/>
              <a:tabLst>
                <a:tab pos="457200" algn="l"/>
              </a:tabLst>
              <a:defRPr/>
            </a:pPr>
            <a:r>
              <a:rPr lang="en-US" dirty="0">
                <a:solidFill>
                  <a:srgbClr val="09465E"/>
                </a:solidFill>
                <a:latin typeface="Calibri" panose="020F0502020204030204" pitchFamily="34" charset="0"/>
                <a:cs typeface="Calibri" panose="020F0502020204030204" pitchFamily="34" charset="0"/>
              </a:rPr>
              <a:t>GRI, YK:n kestävän kehityksen tavoitteet.</a:t>
            </a:r>
          </a:p>
        </p:txBody>
      </p:sp>
      <p:grpSp>
        <p:nvGrpSpPr>
          <p:cNvPr id="7" name="Group 36">
            <a:extLst>
              <a:ext uri="{FF2B5EF4-FFF2-40B4-BE49-F238E27FC236}">
                <a16:creationId xmlns:a16="http://schemas.microsoft.com/office/drawing/2014/main" id="{C08EE766-B750-C969-8BEB-4BD06DEFA169}"/>
              </a:ext>
            </a:extLst>
          </p:cNvPr>
          <p:cNvGrpSpPr/>
          <p:nvPr/>
        </p:nvGrpSpPr>
        <p:grpSpPr>
          <a:xfrm>
            <a:off x="9739423" y="4498097"/>
            <a:ext cx="640998" cy="582633"/>
            <a:chOff x="3258209" y="1217582"/>
            <a:chExt cx="4712093" cy="4711281"/>
          </a:xfrm>
          <a:solidFill>
            <a:schemeClr val="bg1"/>
          </a:solidFill>
        </p:grpSpPr>
        <p:sp>
          <p:nvSpPr>
            <p:cNvPr id="10" name="Freeform 31">
              <a:extLst>
                <a:ext uri="{FF2B5EF4-FFF2-40B4-BE49-F238E27FC236}">
                  <a16:creationId xmlns:a16="http://schemas.microsoft.com/office/drawing/2014/main" id="{E6F268C0-FCA0-25B8-4426-DDF74E55152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B0456B5E-C9E7-6757-CC95-7B1FC1898A9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13" name="Group 39">
              <a:extLst>
                <a:ext uri="{FF2B5EF4-FFF2-40B4-BE49-F238E27FC236}">
                  <a16:creationId xmlns:a16="http://schemas.microsoft.com/office/drawing/2014/main" id="{E13C2E59-BF9A-18E2-5FA7-C5D3F1F0367A}"/>
                </a:ext>
              </a:extLst>
            </p:cNvPr>
            <p:cNvGrpSpPr/>
            <p:nvPr/>
          </p:nvGrpSpPr>
          <p:grpSpPr>
            <a:xfrm>
              <a:off x="3258209" y="1217582"/>
              <a:ext cx="4712093" cy="4711281"/>
              <a:chOff x="3258209" y="1217582"/>
              <a:chExt cx="4712093" cy="4711281"/>
            </a:xfrm>
            <a:grpFill/>
          </p:grpSpPr>
          <p:sp>
            <p:nvSpPr>
              <p:cNvPr id="14" name="Freeform 16">
                <a:extLst>
                  <a:ext uri="{FF2B5EF4-FFF2-40B4-BE49-F238E27FC236}">
                    <a16:creationId xmlns:a16="http://schemas.microsoft.com/office/drawing/2014/main" id="{FD47E597-B343-B29D-8B0E-5D5921CCC54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5" name="Freeform 18">
                <a:extLst>
                  <a:ext uri="{FF2B5EF4-FFF2-40B4-BE49-F238E27FC236}">
                    <a16:creationId xmlns:a16="http://schemas.microsoft.com/office/drawing/2014/main" id="{0EB5AA2F-B974-A9CD-166A-0C11A2B60AD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6" name="Freeform 19">
                <a:extLst>
                  <a:ext uri="{FF2B5EF4-FFF2-40B4-BE49-F238E27FC236}">
                    <a16:creationId xmlns:a16="http://schemas.microsoft.com/office/drawing/2014/main" id="{C09C7E78-2FC0-F77C-B6D9-4E5D55E2E4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7" name="Freeform 20">
                <a:extLst>
                  <a:ext uri="{FF2B5EF4-FFF2-40B4-BE49-F238E27FC236}">
                    <a16:creationId xmlns:a16="http://schemas.microsoft.com/office/drawing/2014/main" id="{5ED6AE6F-2710-250C-FE48-BB5FC6BC017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8" name="Freeform 21">
                <a:extLst>
                  <a:ext uri="{FF2B5EF4-FFF2-40B4-BE49-F238E27FC236}">
                    <a16:creationId xmlns:a16="http://schemas.microsoft.com/office/drawing/2014/main" id="{3EC493DD-1BDE-373B-C768-E1A64A0FB67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19" name="Freeform 22">
                <a:extLst>
                  <a:ext uri="{FF2B5EF4-FFF2-40B4-BE49-F238E27FC236}">
                    <a16:creationId xmlns:a16="http://schemas.microsoft.com/office/drawing/2014/main" id="{EB82CA54-8F09-9E68-FF7A-69F76FD6794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20" name="Freeform 23">
                <a:extLst>
                  <a:ext uri="{FF2B5EF4-FFF2-40B4-BE49-F238E27FC236}">
                    <a16:creationId xmlns:a16="http://schemas.microsoft.com/office/drawing/2014/main" id="{BCC25B9C-58DA-4976-3E5A-BFC94F98A510}"/>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21" name="Freeform 24">
                <a:extLst>
                  <a:ext uri="{FF2B5EF4-FFF2-40B4-BE49-F238E27FC236}">
                    <a16:creationId xmlns:a16="http://schemas.microsoft.com/office/drawing/2014/main" id="{3344C242-A5AC-A716-39E4-2897B43BF9B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2" name="Freeform 25">
                <a:extLst>
                  <a:ext uri="{FF2B5EF4-FFF2-40B4-BE49-F238E27FC236}">
                    <a16:creationId xmlns:a16="http://schemas.microsoft.com/office/drawing/2014/main" id="{BE20F866-E1A9-4F5D-8149-E6B666BD8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23" name="Freeform 26">
                <a:extLst>
                  <a:ext uri="{FF2B5EF4-FFF2-40B4-BE49-F238E27FC236}">
                    <a16:creationId xmlns:a16="http://schemas.microsoft.com/office/drawing/2014/main" id="{32ECC35D-130C-88F5-DDCA-D0BC84702ED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24" name="Freeform 27">
                <a:extLst>
                  <a:ext uri="{FF2B5EF4-FFF2-40B4-BE49-F238E27FC236}">
                    <a16:creationId xmlns:a16="http://schemas.microsoft.com/office/drawing/2014/main" id="{FCA1E132-8FE2-E015-C080-AD544847A43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5" name="Freeform 28">
                <a:extLst>
                  <a:ext uri="{FF2B5EF4-FFF2-40B4-BE49-F238E27FC236}">
                    <a16:creationId xmlns:a16="http://schemas.microsoft.com/office/drawing/2014/main" id="{042A6F76-4C3F-19D5-C83D-F90E51361ED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6" name="Freeform 29">
                <a:extLst>
                  <a:ext uri="{FF2B5EF4-FFF2-40B4-BE49-F238E27FC236}">
                    <a16:creationId xmlns:a16="http://schemas.microsoft.com/office/drawing/2014/main" id="{954D7194-AC33-BDA1-8FFB-72A01DF40F28}"/>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7" name="Freeform 30">
                <a:extLst>
                  <a:ext uri="{FF2B5EF4-FFF2-40B4-BE49-F238E27FC236}">
                    <a16:creationId xmlns:a16="http://schemas.microsoft.com/office/drawing/2014/main" id="{97944B2A-A820-3B54-4031-2D582F8E4CF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8" name="Group 54">
            <a:extLst>
              <a:ext uri="{FF2B5EF4-FFF2-40B4-BE49-F238E27FC236}">
                <a16:creationId xmlns:a16="http://schemas.microsoft.com/office/drawing/2014/main" id="{73E5BFD8-933A-0614-7281-7736B201A6AB}"/>
              </a:ext>
            </a:extLst>
          </p:cNvPr>
          <p:cNvGrpSpPr/>
          <p:nvPr/>
        </p:nvGrpSpPr>
        <p:grpSpPr>
          <a:xfrm>
            <a:off x="4061637" y="4284921"/>
            <a:ext cx="738744" cy="820113"/>
            <a:chOff x="8360213" y="3458151"/>
            <a:chExt cx="853935" cy="991043"/>
          </a:xfrm>
          <a:solidFill>
            <a:schemeClr val="bg1"/>
          </a:solidFill>
        </p:grpSpPr>
        <p:grpSp>
          <p:nvGrpSpPr>
            <p:cNvPr id="29" name="Graphic 2">
              <a:extLst>
                <a:ext uri="{FF2B5EF4-FFF2-40B4-BE49-F238E27FC236}">
                  <a16:creationId xmlns:a16="http://schemas.microsoft.com/office/drawing/2014/main" id="{56D74113-3C42-188C-FD48-3FBCC20B40BF}"/>
                </a:ext>
              </a:extLst>
            </p:cNvPr>
            <p:cNvGrpSpPr/>
            <p:nvPr userDrawn="1"/>
          </p:nvGrpSpPr>
          <p:grpSpPr>
            <a:xfrm>
              <a:off x="8599192" y="3595917"/>
              <a:ext cx="375982" cy="204367"/>
              <a:chOff x="2642504" y="3763150"/>
              <a:chExt cx="375982" cy="204367"/>
            </a:xfrm>
            <a:grpFill/>
          </p:grpSpPr>
          <p:sp>
            <p:nvSpPr>
              <p:cNvPr id="35" name="Freeform 102">
                <a:extLst>
                  <a:ext uri="{FF2B5EF4-FFF2-40B4-BE49-F238E27FC236}">
                    <a16:creationId xmlns:a16="http://schemas.microsoft.com/office/drawing/2014/main" id="{D5DCE694-623C-97E6-642E-9256E1B0C9B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36" name="Freeform 103">
                <a:extLst>
                  <a:ext uri="{FF2B5EF4-FFF2-40B4-BE49-F238E27FC236}">
                    <a16:creationId xmlns:a16="http://schemas.microsoft.com/office/drawing/2014/main" id="{17DB4D9E-2CCC-0155-47DF-AFDE8B803C91}"/>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30" name="Graphic 2">
              <a:extLst>
                <a:ext uri="{FF2B5EF4-FFF2-40B4-BE49-F238E27FC236}">
                  <a16:creationId xmlns:a16="http://schemas.microsoft.com/office/drawing/2014/main" id="{5B1F0372-E6E8-9BAA-3827-E758CFCB700E}"/>
                </a:ext>
              </a:extLst>
            </p:cNvPr>
            <p:cNvGrpSpPr/>
            <p:nvPr userDrawn="1"/>
          </p:nvGrpSpPr>
          <p:grpSpPr>
            <a:xfrm>
              <a:off x="8360213" y="3458151"/>
              <a:ext cx="853935" cy="991043"/>
              <a:chOff x="2403525" y="3625384"/>
              <a:chExt cx="853935" cy="991043"/>
            </a:xfrm>
            <a:grpFill/>
          </p:grpSpPr>
          <p:sp>
            <p:nvSpPr>
              <p:cNvPr id="31" name="Freeform 98">
                <a:extLst>
                  <a:ext uri="{FF2B5EF4-FFF2-40B4-BE49-F238E27FC236}">
                    <a16:creationId xmlns:a16="http://schemas.microsoft.com/office/drawing/2014/main" id="{F193E4B1-4660-C83F-0E0B-96BC2482A34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32" name="Freeform 99">
                <a:extLst>
                  <a:ext uri="{FF2B5EF4-FFF2-40B4-BE49-F238E27FC236}">
                    <a16:creationId xmlns:a16="http://schemas.microsoft.com/office/drawing/2014/main" id="{EC03CEDA-BBAE-8D25-9FB9-3D8DE6880F8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33" name="Freeform 100">
                <a:extLst>
                  <a:ext uri="{FF2B5EF4-FFF2-40B4-BE49-F238E27FC236}">
                    <a16:creationId xmlns:a16="http://schemas.microsoft.com/office/drawing/2014/main" id="{07A7D623-E978-0537-FFC3-431FD9A2EB29}"/>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34" name="Freeform 101">
                <a:extLst>
                  <a:ext uri="{FF2B5EF4-FFF2-40B4-BE49-F238E27FC236}">
                    <a16:creationId xmlns:a16="http://schemas.microsoft.com/office/drawing/2014/main" id="{6DB5B621-C047-696F-CF01-6AA115D4B77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grpSp>
      <p:sp>
        <p:nvSpPr>
          <p:cNvPr id="37" name="Freeform 246">
            <a:extLst>
              <a:ext uri="{FF2B5EF4-FFF2-40B4-BE49-F238E27FC236}">
                <a16:creationId xmlns:a16="http://schemas.microsoft.com/office/drawing/2014/main" id="{1DF7FE6A-6C5C-1FA5-771D-BE32E16FD3A2}"/>
              </a:ext>
            </a:extLst>
          </p:cNvPr>
          <p:cNvSpPr>
            <a:spLocks noChangeArrowheads="1"/>
          </p:cNvSpPr>
          <p:nvPr/>
        </p:nvSpPr>
        <p:spPr bwMode="auto">
          <a:xfrm>
            <a:off x="1002281" y="1816104"/>
            <a:ext cx="4133245" cy="244361"/>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8" name="Freeform 249">
            <a:extLst>
              <a:ext uri="{FF2B5EF4-FFF2-40B4-BE49-F238E27FC236}">
                <a16:creationId xmlns:a16="http://schemas.microsoft.com/office/drawing/2014/main" id="{6999E450-FCDC-4A5C-928D-F77DD0913076}"/>
              </a:ext>
            </a:extLst>
          </p:cNvPr>
          <p:cNvSpPr>
            <a:spLocks noChangeArrowheads="1"/>
          </p:cNvSpPr>
          <p:nvPr/>
        </p:nvSpPr>
        <p:spPr bwMode="auto">
          <a:xfrm>
            <a:off x="6246802" y="5218324"/>
            <a:ext cx="4332944" cy="233173"/>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9" name="CuadroTexto 553">
            <a:extLst>
              <a:ext uri="{FF2B5EF4-FFF2-40B4-BE49-F238E27FC236}">
                <a16:creationId xmlns:a16="http://schemas.microsoft.com/office/drawing/2014/main" id="{F1AA4163-DFCC-24D5-54F7-B8C09ED27247}"/>
              </a:ext>
            </a:extLst>
          </p:cNvPr>
          <p:cNvSpPr txBox="1"/>
          <p:nvPr/>
        </p:nvSpPr>
        <p:spPr>
          <a:xfrm>
            <a:off x="1125760" y="2261283"/>
            <a:ext cx="3674621" cy="738664"/>
          </a:xfrm>
          <a:prstGeom prst="rect">
            <a:avLst/>
          </a:prstGeom>
          <a:noFill/>
        </p:spPr>
        <p:txBody>
          <a:bodyPr wrap="square" rtlCol="0">
            <a:spAutoFit/>
          </a:bodyPr>
          <a:lstStyle/>
          <a:p>
            <a:pPr marL="0" indent="0">
              <a:lnSpc>
                <a:spcPct val="100000"/>
              </a:lnSpc>
              <a:tabLst>
                <a:tab pos="457200" algn="l"/>
              </a:tabLst>
            </a:pPr>
            <a:r>
              <a:rPr lang="en-US" sz="2200" b="1" kern="100" dirty="0">
                <a:solidFill>
                  <a:schemeClr val="bg1"/>
                </a:solidFill>
                <a:cs typeface="Times New Roman" panose="02020603050405020304" pitchFamily="18" charset="0"/>
                <a:hlinkClick r:id="rId2">
                  <a:extLst>
                    <a:ext uri="{A12FA001-AC4F-418D-AE19-62706E023703}">
                      <ahyp:hlinkClr xmlns:ahyp="http://schemas.microsoft.com/office/drawing/2018/hyperlinkcolor" val="tx"/>
                    </a:ext>
                  </a:extLst>
                </a:hlinkClick>
              </a:rPr>
              <a:t>Sosiaalinen oikeudenmukaisuus ja vastuu </a:t>
            </a:r>
            <a:endParaRPr lang="en-US" sz="2200" b="1" kern="100" dirty="0">
              <a:solidFill>
                <a:schemeClr val="bg1"/>
              </a:solidFill>
              <a:cs typeface="Times New Roman" panose="02020603050405020304" pitchFamily="18"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0" name="CuadroTexto 553">
            <a:extLst>
              <a:ext uri="{FF2B5EF4-FFF2-40B4-BE49-F238E27FC236}">
                <a16:creationId xmlns:a16="http://schemas.microsoft.com/office/drawing/2014/main" id="{7DF5D032-167F-ADAF-FA57-009550871DCD}"/>
              </a:ext>
            </a:extLst>
          </p:cNvPr>
          <p:cNvSpPr txBox="1"/>
          <p:nvPr/>
        </p:nvSpPr>
        <p:spPr>
          <a:xfrm>
            <a:off x="6400195" y="2226814"/>
            <a:ext cx="4179551" cy="677108"/>
          </a:xfrm>
          <a:prstGeom prst="rect">
            <a:avLst/>
          </a:prstGeom>
          <a:noFill/>
        </p:spPr>
        <p:txBody>
          <a:bodyPr wrap="square" rtlCol="0">
            <a:spAutoFit/>
          </a:bodyPr>
          <a:lstStyle/>
          <a:p>
            <a:pPr marR="0" lvl="0" fontAlgn="auto">
              <a:spcBef>
                <a:spcPts val="0"/>
              </a:spcBef>
              <a:spcAft>
                <a:spcPts val="0"/>
              </a:spcAft>
              <a:buClrTx/>
              <a:buSzTx/>
              <a:buFont typeface="Arial" panose="020B0604020202020204" pitchFamily="34" charset="0"/>
              <a:buNone/>
              <a:tabLst>
                <a:tab pos="457200" algn="l"/>
              </a:tabLst>
              <a:defRPr/>
            </a:pPr>
            <a:r>
              <a:rPr lang="en-US" sz="2200" b="1" kern="100" dirty="0">
                <a:solidFill>
                  <a:schemeClr val="bg1"/>
                </a:solidFill>
                <a:cs typeface="Times New Roman" panose="02020603050405020304" pitchFamily="18" charset="0"/>
                <a:hlinkClick r:id="rId3">
                  <a:extLst>
                    <a:ext uri="{A12FA001-AC4F-418D-AE19-62706E023703}">
                      <ahyp:hlinkClr xmlns:ahyp="http://schemas.microsoft.com/office/drawing/2018/hyperlinkcolor" val="tx"/>
                    </a:ext>
                  </a:extLst>
                </a:hlinkClick>
              </a:rPr>
              <a:t>Sääntelyn ja lainsäädännön noudattaminen </a:t>
            </a:r>
            <a:endParaRPr lang="en-US" sz="2200" b="1" kern="100" dirty="0">
              <a:solidFill>
                <a:schemeClr val="bg1"/>
              </a:solidFill>
              <a:cs typeface="Times New Roman" panose="02020603050405020304" pitchFamily="18" charset="0"/>
            </a:endParaRPr>
          </a:p>
          <a:p>
            <a:pPr algn="ctr"/>
            <a:endParaRPr lang="en-US" sz="1600" kern="100" dirty="0">
              <a:cs typeface="Times New Roman" panose="02020603050405020304" pitchFamily="18" charset="0"/>
            </a:endParaRPr>
          </a:p>
        </p:txBody>
      </p:sp>
      <p:sp>
        <p:nvSpPr>
          <p:cNvPr id="44" name="Tekstiruutu 43">
            <a:extLst>
              <a:ext uri="{FF2B5EF4-FFF2-40B4-BE49-F238E27FC236}">
                <a16:creationId xmlns:a16="http://schemas.microsoft.com/office/drawing/2014/main" id="{6DE9D207-FD9C-567F-1A04-F621BDB6ECC2}"/>
              </a:ext>
            </a:extLst>
          </p:cNvPr>
          <p:cNvSpPr txBox="1"/>
          <p:nvPr/>
        </p:nvSpPr>
        <p:spPr>
          <a:xfrm>
            <a:off x="510363" y="5761068"/>
            <a:ext cx="10791621" cy="461665"/>
          </a:xfrm>
          <a:prstGeom prst="rect">
            <a:avLst/>
          </a:prstGeom>
          <a:noFill/>
        </p:spPr>
        <p:txBody>
          <a:bodyPr wrap="square">
            <a:spAutoFit/>
          </a:bodyPr>
          <a:lstStyle/>
          <a:p>
            <a:r>
              <a:rPr lang="en-US" sz="2400" b="1" kern="0" dirty="0">
                <a:solidFill>
                  <a:srgbClr val="09465E"/>
                </a:solidFill>
                <a:highlight>
                  <a:srgbClr val="F1983D"/>
                </a:highlight>
                <a:cs typeface="Times New Roman" panose="02020603050405020304" pitchFamily="18" charset="0"/>
              </a:rPr>
              <a:t>HARJOITUS: </a:t>
            </a:r>
            <a:r>
              <a:rPr lang="en-US" sz="1600" b="1" dirty="0">
                <a:solidFill>
                  <a:srgbClr val="09465E"/>
                </a:solidFill>
                <a:latin typeface="Calibri" panose="020F0502020204030204" pitchFamily="34" charset="0"/>
                <a:cs typeface="Calibri" panose="020F0502020204030204" pitchFamily="34" charset="0"/>
              </a:rPr>
              <a:t>Etsi ja tutki muiden sinisellä merkittyjen kiertotalouden keskeisten termien linkittämättömät määritelmät.</a:t>
            </a:r>
          </a:p>
        </p:txBody>
      </p:sp>
      <p:grpSp>
        <p:nvGrpSpPr>
          <p:cNvPr id="6" name="Graphic 4">
            <a:extLst>
              <a:ext uri="{FF2B5EF4-FFF2-40B4-BE49-F238E27FC236}">
                <a16:creationId xmlns:a16="http://schemas.microsoft.com/office/drawing/2014/main" id="{0DA53075-7C2F-A583-07A2-88B0D79D4987}"/>
              </a:ext>
            </a:extLst>
          </p:cNvPr>
          <p:cNvGrpSpPr/>
          <p:nvPr/>
        </p:nvGrpSpPr>
        <p:grpSpPr>
          <a:xfrm rot="19582332">
            <a:off x="5396301" y="2611841"/>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A7590DA6-BA8A-4189-26DB-A003C7AF04A5}"/>
                </a:ext>
              </a:extLst>
            </p:cNvPr>
            <p:cNvGrpSpPr/>
            <p:nvPr/>
          </p:nvGrpSpPr>
          <p:grpSpPr>
            <a:xfrm>
              <a:off x="9159507" y="2719113"/>
              <a:ext cx="446280" cy="440141"/>
              <a:chOff x="9159507" y="2719113"/>
              <a:chExt cx="446280" cy="440141"/>
            </a:xfrm>
            <a:grpFill/>
          </p:grpSpPr>
          <p:sp>
            <p:nvSpPr>
              <p:cNvPr id="48" name="Freeform 57">
                <a:extLst>
                  <a:ext uri="{FF2B5EF4-FFF2-40B4-BE49-F238E27FC236}">
                    <a16:creationId xmlns:a16="http://schemas.microsoft.com/office/drawing/2014/main" id="{027955B1-84A0-24CE-EE39-06CBD13B005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9" name="Freeform 58">
                <a:extLst>
                  <a:ext uri="{FF2B5EF4-FFF2-40B4-BE49-F238E27FC236}">
                    <a16:creationId xmlns:a16="http://schemas.microsoft.com/office/drawing/2014/main" id="{7DBB57D2-56B6-6E23-26A3-4EFB65E5744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EA132BEE-9B45-1640-77FA-6558DB48C9DF}"/>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5DD91945-ABC5-2732-4D8F-F4DEEF70EAD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1" name="Freeform 51">
                <a:extLst>
                  <a:ext uri="{FF2B5EF4-FFF2-40B4-BE49-F238E27FC236}">
                    <a16:creationId xmlns:a16="http://schemas.microsoft.com/office/drawing/2014/main" id="{D36C7587-30CD-205E-CAF5-E1839C7BAC8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2" name="Freeform 52">
                <a:extLst>
                  <a:ext uri="{FF2B5EF4-FFF2-40B4-BE49-F238E27FC236}">
                    <a16:creationId xmlns:a16="http://schemas.microsoft.com/office/drawing/2014/main" id="{52786F10-5624-B25F-9B7B-F0530FD3263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3" name="Freeform 53">
                <a:extLst>
                  <a:ext uri="{FF2B5EF4-FFF2-40B4-BE49-F238E27FC236}">
                    <a16:creationId xmlns:a16="http://schemas.microsoft.com/office/drawing/2014/main" id="{2C56B14B-230F-7468-783B-14A677E935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5" name="Freeform 54">
                <a:extLst>
                  <a:ext uri="{FF2B5EF4-FFF2-40B4-BE49-F238E27FC236}">
                    <a16:creationId xmlns:a16="http://schemas.microsoft.com/office/drawing/2014/main" id="{B9487631-A901-80CA-50FD-9C4DC635DC4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6" name="Freeform 55">
                <a:extLst>
                  <a:ext uri="{FF2B5EF4-FFF2-40B4-BE49-F238E27FC236}">
                    <a16:creationId xmlns:a16="http://schemas.microsoft.com/office/drawing/2014/main" id="{B3012F95-3AB3-8328-79D5-3B0773CD1F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7" name="Freeform 56">
                <a:extLst>
                  <a:ext uri="{FF2B5EF4-FFF2-40B4-BE49-F238E27FC236}">
                    <a16:creationId xmlns:a16="http://schemas.microsoft.com/office/drawing/2014/main" id="{29DF955C-C30F-BED1-1614-1069B5C405C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0" name="Graphic 4">
            <a:extLst>
              <a:ext uri="{FF2B5EF4-FFF2-40B4-BE49-F238E27FC236}">
                <a16:creationId xmlns:a16="http://schemas.microsoft.com/office/drawing/2014/main" id="{752B61DB-52F1-0C62-25FC-3C121B8911B1}"/>
              </a:ext>
            </a:extLst>
          </p:cNvPr>
          <p:cNvGrpSpPr/>
          <p:nvPr/>
        </p:nvGrpSpPr>
        <p:grpSpPr>
          <a:xfrm rot="19582332">
            <a:off x="10324913" y="2502241"/>
            <a:ext cx="403667" cy="780438"/>
            <a:chOff x="9129274" y="2719113"/>
            <a:chExt cx="717139" cy="1386497"/>
          </a:xfrm>
          <a:solidFill>
            <a:srgbClr val="09465E"/>
          </a:solidFill>
        </p:grpSpPr>
        <p:grpSp>
          <p:nvGrpSpPr>
            <p:cNvPr id="51" name="Graphic 4">
              <a:extLst>
                <a:ext uri="{FF2B5EF4-FFF2-40B4-BE49-F238E27FC236}">
                  <a16:creationId xmlns:a16="http://schemas.microsoft.com/office/drawing/2014/main" id="{84D4DCF4-29DF-6C67-DBD5-E244116BB695}"/>
                </a:ext>
              </a:extLst>
            </p:cNvPr>
            <p:cNvGrpSpPr/>
            <p:nvPr/>
          </p:nvGrpSpPr>
          <p:grpSpPr>
            <a:xfrm>
              <a:off x="9159507" y="2719113"/>
              <a:ext cx="446280" cy="440141"/>
              <a:chOff x="9159507" y="2719113"/>
              <a:chExt cx="446280" cy="440141"/>
            </a:xfrm>
            <a:grpFill/>
          </p:grpSpPr>
          <p:sp>
            <p:nvSpPr>
              <p:cNvPr id="60" name="Freeform 57">
                <a:extLst>
                  <a:ext uri="{FF2B5EF4-FFF2-40B4-BE49-F238E27FC236}">
                    <a16:creationId xmlns:a16="http://schemas.microsoft.com/office/drawing/2014/main" id="{F50564E9-FA6B-C824-6E58-1B9156EEE66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1" name="Freeform 58">
                <a:extLst>
                  <a:ext uri="{FF2B5EF4-FFF2-40B4-BE49-F238E27FC236}">
                    <a16:creationId xmlns:a16="http://schemas.microsoft.com/office/drawing/2014/main" id="{4862D0D6-2314-0C8F-E335-2295119AD89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2" name="Graphic 4">
              <a:extLst>
                <a:ext uri="{FF2B5EF4-FFF2-40B4-BE49-F238E27FC236}">
                  <a16:creationId xmlns:a16="http://schemas.microsoft.com/office/drawing/2014/main" id="{374B8AD2-45F8-773C-B34D-A8C173452468}"/>
                </a:ext>
              </a:extLst>
            </p:cNvPr>
            <p:cNvGrpSpPr/>
            <p:nvPr/>
          </p:nvGrpSpPr>
          <p:grpSpPr>
            <a:xfrm>
              <a:off x="9129274" y="2893887"/>
              <a:ext cx="717139" cy="1211724"/>
              <a:chOff x="9129274" y="2893887"/>
              <a:chExt cx="717139" cy="1211724"/>
            </a:xfrm>
            <a:grpFill/>
          </p:grpSpPr>
          <p:sp>
            <p:nvSpPr>
              <p:cNvPr id="53" name="Freeform 50">
                <a:extLst>
                  <a:ext uri="{FF2B5EF4-FFF2-40B4-BE49-F238E27FC236}">
                    <a16:creationId xmlns:a16="http://schemas.microsoft.com/office/drawing/2014/main" id="{6749AF7D-F17C-15DA-A9E4-430495EC18F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4" name="Freeform 51">
                <a:extLst>
                  <a:ext uri="{FF2B5EF4-FFF2-40B4-BE49-F238E27FC236}">
                    <a16:creationId xmlns:a16="http://schemas.microsoft.com/office/drawing/2014/main" id="{99D057BD-C548-2DAC-6CEC-D366C61CBB6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5" name="Freeform 52">
                <a:extLst>
                  <a:ext uri="{FF2B5EF4-FFF2-40B4-BE49-F238E27FC236}">
                    <a16:creationId xmlns:a16="http://schemas.microsoft.com/office/drawing/2014/main" id="{D9102729-29B6-00C8-6DC0-3EAE04CA579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6" name="Freeform 53">
                <a:extLst>
                  <a:ext uri="{FF2B5EF4-FFF2-40B4-BE49-F238E27FC236}">
                    <a16:creationId xmlns:a16="http://schemas.microsoft.com/office/drawing/2014/main" id="{0A2B0FA8-C60D-4CF1-5D2F-EA70427B123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7" name="Freeform 54">
                <a:extLst>
                  <a:ext uri="{FF2B5EF4-FFF2-40B4-BE49-F238E27FC236}">
                    <a16:creationId xmlns:a16="http://schemas.microsoft.com/office/drawing/2014/main" id="{B88CBA27-FA85-C373-6D54-2AE5090A09D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8" name="Freeform 55">
                <a:extLst>
                  <a:ext uri="{FF2B5EF4-FFF2-40B4-BE49-F238E27FC236}">
                    <a16:creationId xmlns:a16="http://schemas.microsoft.com/office/drawing/2014/main" id="{EC9E1256-DB9A-C4EB-3D10-1DF83E48B7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9" name="Freeform 56">
                <a:extLst>
                  <a:ext uri="{FF2B5EF4-FFF2-40B4-BE49-F238E27FC236}">
                    <a16:creationId xmlns:a16="http://schemas.microsoft.com/office/drawing/2014/main" id="{FA118E81-E166-1196-7EF7-7F76C58F342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33016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B1CF85-FD03-49DF-8D37-92E207B3E431}">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5092</TotalTime>
  <Words>3121</Words>
  <Application>Microsoft Office PowerPoint</Application>
  <PresentationFormat>Widescreen</PresentationFormat>
  <Paragraphs>390</Paragraphs>
  <Slides>48</Slides>
  <Notes>8</Notes>
  <HiddenSlides>0</HiddenSlides>
  <MMClips>4</MMClips>
  <ScaleCrop>false</ScaleCrop>
  <HeadingPairs>
    <vt:vector size="4" baseType="variant">
      <vt:variant>
        <vt:lpstr>Theme</vt:lpstr>
      </vt:variant>
      <vt:variant>
        <vt:i4>2</vt:i4>
      </vt:variant>
      <vt:variant>
        <vt:lpstr>Slide Titles</vt:lpstr>
      </vt:variant>
      <vt:variant>
        <vt:i4>48</vt:i4>
      </vt:variant>
    </vt:vector>
  </HeadingPairs>
  <TitlesOfParts>
    <vt:vector size="50"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docId:BD0E3F2FE0619E3E537E654248B6FA8D</cp:keywords>
  <cp:lastModifiedBy>Anna-Maria Saarela</cp:lastModifiedBy>
  <cp:revision>194</cp:revision>
  <dcterms:created xsi:type="dcterms:W3CDTF">2020-10-14T13:32:04Z</dcterms:created>
  <dcterms:modified xsi:type="dcterms:W3CDTF">2025-06-04T20:34:51Z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