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2"/>
  </p:notesMasterIdLst>
  <p:sldIdLst>
    <p:sldId id="4345" r:id="rId5"/>
    <p:sldId id="4404" r:id="rId6"/>
    <p:sldId id="4352" r:id="rId7"/>
    <p:sldId id="4350" r:id="rId8"/>
    <p:sldId id="4364" r:id="rId9"/>
    <p:sldId id="4386" r:id="rId10"/>
    <p:sldId id="4388" r:id="rId11"/>
    <p:sldId id="4377" r:id="rId12"/>
    <p:sldId id="4365" r:id="rId13"/>
    <p:sldId id="4390" r:id="rId14"/>
    <p:sldId id="4387" r:id="rId15"/>
    <p:sldId id="4363" r:id="rId16"/>
    <p:sldId id="4378" r:id="rId17"/>
    <p:sldId id="4366" r:id="rId18"/>
    <p:sldId id="4389" r:id="rId19"/>
    <p:sldId id="4406" r:id="rId20"/>
    <p:sldId id="4407" r:id="rId21"/>
    <p:sldId id="4368" r:id="rId22"/>
    <p:sldId id="4385" r:id="rId23"/>
    <p:sldId id="4371" r:id="rId24"/>
    <p:sldId id="4405" r:id="rId25"/>
    <p:sldId id="4410" r:id="rId26"/>
    <p:sldId id="4411" r:id="rId27"/>
    <p:sldId id="4409" r:id="rId28"/>
    <p:sldId id="4340" r:id="rId29"/>
    <p:sldId id="4300" r:id="rId30"/>
    <p:sldId id="426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26650"/>
    <a:srgbClr val="E25684"/>
    <a:srgbClr val="1D4C60"/>
    <a:srgbClr val="60BA47"/>
    <a:srgbClr val="012A2A"/>
    <a:srgbClr val="2094D2"/>
    <a:srgbClr val="0B3A5B"/>
    <a:srgbClr val="3CBEB3"/>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62A723-578B-4DDA-A3E7-7D20EE11E3A6}" v="31" dt="2025-05-19T13:53:37.5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85062" autoAdjust="0"/>
  </p:normalViewPr>
  <p:slideViewPr>
    <p:cSldViewPr snapToGrid="0" snapToObjects="1">
      <p:cViewPr varScale="1">
        <p:scale>
          <a:sx n="69" d="100"/>
          <a:sy n="69" d="100"/>
        </p:scale>
        <p:origin x="230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nva.com/design/DAGgN4sssJ0/O2KWmcIH0_7bkzgFbaYQbQ/edit?utm_content=DAGgN4sssJ0&amp;utm_campaign=designshare&amp;utm_medium=link2&amp;utm_source=sharebutt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EBA5-B263-7DC0-9E69-DC75A33C8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9FCFA-47EC-752D-2A8D-173390767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51CF5-D1AC-7544-7DEC-4669A7323178}"/>
              </a:ext>
            </a:extLst>
          </p:cNvPr>
          <p:cNvSpPr>
            <a:spLocks noGrp="1"/>
          </p:cNvSpPr>
          <p:nvPr>
            <p:ph type="body" idx="1"/>
          </p:nvPr>
        </p:nvSpPr>
        <p:spPr/>
        <p:txBody>
          <a:bodyPr/>
          <a:lstStyle/>
          <a:p>
            <a:r>
              <a:rPr lang="en-GB" dirty="0"/>
              <a:t>Ratkaisut. </a:t>
            </a:r>
          </a:p>
          <a:p>
            <a:r>
              <a:rPr lang="en-GB" dirty="0"/>
              <a:t>1 - c</a:t>
            </a:r>
          </a:p>
          <a:p>
            <a:r>
              <a:rPr lang="en-GB" dirty="0"/>
              <a:t>2 - a</a:t>
            </a:r>
          </a:p>
          <a:p>
            <a:r>
              <a:rPr lang="en-GB" dirty="0"/>
              <a:t>3 - c</a:t>
            </a:r>
          </a:p>
          <a:p>
            <a:endParaRPr lang="en-GB" dirty="0"/>
          </a:p>
        </p:txBody>
      </p:sp>
      <p:sp>
        <p:nvSpPr>
          <p:cNvPr id="4" name="Slide Number Placeholder 3">
            <a:extLst>
              <a:ext uri="{FF2B5EF4-FFF2-40B4-BE49-F238E27FC236}">
                <a16:creationId xmlns:a16="http://schemas.microsoft.com/office/drawing/2014/main" id="{E61E1D41-A7F7-134E-F51C-D21B22AD66B3}"/>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547547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31A22-D845-1DCC-36D6-61CCCDB92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EAED9-240B-69B2-8E31-A76490E59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A1A75-483E-35DE-454F-D60DDC6F20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93A138-BD87-6FAA-931F-60E8420EEBF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871045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Linkki käännökseen: </a:t>
            </a:r>
            <a:r>
              <a:rPr lang="en-US" dirty="0">
                <a:hlinkClick r:id="rId3"/>
              </a:rPr>
              <a:t>https://www.canva.com/design/DAGgN4sssJ0/O2KWmcIH0_7bkzgFbaYQbQ/edit?utm_content=DAGgN4sssJ0&amp;utm_campaign=designshare&amp;utm_medium=link2&amp;utm_source=sharebutton</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21192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9FE72-19EC-DA83-4B18-5169E22CC9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B1B09-28BA-3151-9EAC-95FFB3E7E9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2275EF-3BBF-E3FA-93EA-A3E0F771CF74}"/>
              </a:ext>
            </a:extLst>
          </p:cNvPr>
          <p:cNvSpPr>
            <a:spLocks noGrp="1"/>
          </p:cNvSpPr>
          <p:nvPr>
            <p:ph type="body" idx="1"/>
          </p:nvPr>
        </p:nvSpPr>
        <p:spPr/>
        <p:txBody>
          <a:bodyPr/>
          <a:lstStyle/>
          <a:p>
            <a:r>
              <a:rPr lang="en-GB" dirty="0"/>
              <a:t>Ratkaisut. </a:t>
            </a:r>
          </a:p>
          <a:p>
            <a:r>
              <a:rPr lang="en-GB" dirty="0"/>
              <a:t>1 - c</a:t>
            </a:r>
          </a:p>
          <a:p>
            <a:r>
              <a:rPr lang="en-GB" dirty="0"/>
              <a:t>2 - a</a:t>
            </a:r>
          </a:p>
          <a:p>
            <a:r>
              <a:rPr lang="en-GB" dirty="0"/>
              <a:t>3 - c</a:t>
            </a:r>
          </a:p>
        </p:txBody>
      </p:sp>
      <p:sp>
        <p:nvSpPr>
          <p:cNvPr id="4" name="Slide Number Placeholder 3">
            <a:extLst>
              <a:ext uri="{FF2B5EF4-FFF2-40B4-BE49-F238E27FC236}">
                <a16:creationId xmlns:a16="http://schemas.microsoft.com/office/drawing/2014/main" id="{852CAB85-EB0A-4BA3-F3DD-7FFD424DA80E}"/>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8426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Ratkaisut. </a:t>
            </a:r>
          </a:p>
          <a:p>
            <a:r>
              <a:rPr lang="en-GB" dirty="0"/>
              <a:t>1 - c</a:t>
            </a:r>
          </a:p>
          <a:p>
            <a:r>
              <a:rPr lang="en-GB" dirty="0"/>
              <a:t>2 - a</a:t>
            </a:r>
          </a:p>
          <a:p>
            <a:r>
              <a:rPr lang="en-GB" dirty="0"/>
              <a:t>3 - c</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22615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386083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C448A626-EA8C-3582-37D5-3A90FEA161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6465AC-D00A-A9C5-7750-58373FA4C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hyperlink" Target="https://creativecommons.org/licenses/by-nc-sa/3.0/" TargetMode="External"/><Relationship Id="rId4" Type="http://schemas.openxmlformats.org/officeDocument/2006/relationships/hyperlink" Target="https://technofaq.org/posts/2020/09/top-reasons-why-seo-optimisation-is-necessary-to-enhance-your-local-busines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5.xml"/><Relationship Id="rId1" Type="http://schemas.openxmlformats.org/officeDocument/2006/relationships/video" Target="https://www.youtube.com/embed/fkWIbLc8l1U?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5.xml"/><Relationship Id="rId1" Type="http://schemas.openxmlformats.org/officeDocument/2006/relationships/video" Target="https://www.youtube.com/embed/4EDYfSl-fmc?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5.xml"/><Relationship Id="rId1" Type="http://schemas.openxmlformats.org/officeDocument/2006/relationships/video" Target="https://www.youtube.com/embed/s2HCrhNVfak?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www.accesstraininguk.co.uk/blended-training-cours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www.labmanager.com/food-labs-offer-a-cozy-sense-of-community-22483"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 working on fruit packing line">
            <a:extLst>
              <a:ext uri="{FF2B5EF4-FFF2-40B4-BE49-F238E27FC236}">
                <a16:creationId xmlns:a16="http://schemas.microsoft.com/office/drawing/2014/main" id="{4CD6076F-E3A1-B768-41D3-F237490F460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583957" cy="1318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5091325"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TUOTANTOPROSESSIEN OPTIMOINTI</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MODUULI 7</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9AF03-97DE-4B1D-8E92-BC0B48F8AFA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734384-B579-2323-86DA-81E3ECFFECF8}"/>
              </a:ext>
            </a:extLst>
          </p:cNvPr>
          <p:cNvSpPr>
            <a:spLocks noGrp="1"/>
          </p:cNvSpPr>
          <p:nvPr>
            <p:ph type="body" sz="quarter" idx="16"/>
          </p:nvPr>
        </p:nvSpPr>
        <p:spPr>
          <a:xfrm>
            <a:off x="626655" y="566250"/>
            <a:ext cx="12130205" cy="1294928"/>
          </a:xfrm>
          <a:prstGeom prst="rect">
            <a:avLst/>
          </a:prstGeom>
        </p:spPr>
        <p:txBody>
          <a:bodyPr/>
          <a:lstStyle/>
          <a:p>
            <a:r>
              <a:rPr lang="en-GB" sz="2800" dirty="0"/>
              <a:t>Miksi jätettä syntyy?</a:t>
            </a:r>
            <a:endParaRPr lang="en-US" sz="2800" dirty="0"/>
          </a:p>
        </p:txBody>
      </p:sp>
      <p:sp>
        <p:nvSpPr>
          <p:cNvPr id="2" name="Text Placeholder 2">
            <a:extLst>
              <a:ext uri="{FF2B5EF4-FFF2-40B4-BE49-F238E27FC236}">
                <a16:creationId xmlns:a16="http://schemas.microsoft.com/office/drawing/2014/main" id="{463D47DB-E3B7-04F8-413E-ABE34356CD08}"/>
              </a:ext>
            </a:extLst>
          </p:cNvPr>
          <p:cNvSpPr txBox="1">
            <a:spLocks/>
          </p:cNvSpPr>
          <p:nvPr/>
        </p:nvSpPr>
        <p:spPr>
          <a:xfrm>
            <a:off x="631622" y="1516285"/>
            <a:ext cx="3501775" cy="282025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u="sng" dirty="0">
                <a:solidFill>
                  <a:srgbClr val="E25684"/>
                </a:solidFill>
              </a:rPr>
              <a:t>     Hankinnat</a:t>
            </a:r>
          </a:p>
          <a:p>
            <a:pPr marL="285750" indent="-285750">
              <a:buFont typeface="Arial" panose="020B0604020202020204" pitchFamily="34" charset="0"/>
              <a:buChar char="•"/>
            </a:pPr>
            <a:r>
              <a:rPr lang="en-US" sz="2200" dirty="0"/>
              <a:t>Epätarkka kysynnän ennustaminen</a:t>
            </a:r>
          </a:p>
          <a:p>
            <a:pPr marL="285750" indent="-285750">
              <a:buFont typeface="Arial" panose="020B0604020202020204" pitchFamily="34" charset="0"/>
              <a:buChar char="•"/>
            </a:pPr>
            <a:r>
              <a:rPr lang="en-US" sz="2200" dirty="0"/>
              <a:t>Suunnittelemattoman irtotavaran ennustaminen </a:t>
            </a:r>
          </a:p>
          <a:p>
            <a:pPr marL="285750" indent="-285750">
              <a:buFont typeface="Arial" panose="020B0604020202020204" pitchFamily="34" charset="0"/>
              <a:buChar char="•"/>
            </a:pPr>
            <a:r>
              <a:rPr lang="en-US" sz="2200" dirty="0"/>
              <a:t>Toimittajalähtöinen ylitilaus</a:t>
            </a:r>
          </a:p>
        </p:txBody>
      </p:sp>
      <p:sp>
        <p:nvSpPr>
          <p:cNvPr id="5" name="Text Placeholder 2">
            <a:extLst>
              <a:ext uri="{FF2B5EF4-FFF2-40B4-BE49-F238E27FC236}">
                <a16:creationId xmlns:a16="http://schemas.microsoft.com/office/drawing/2014/main" id="{40671986-0BD1-CBD8-A2FD-5B313EFD99D0}"/>
              </a:ext>
            </a:extLst>
          </p:cNvPr>
          <p:cNvSpPr txBox="1">
            <a:spLocks/>
          </p:cNvSpPr>
          <p:nvPr/>
        </p:nvSpPr>
        <p:spPr>
          <a:xfrm>
            <a:off x="8180347" y="1530883"/>
            <a:ext cx="3155601" cy="2820252"/>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u="sng" dirty="0">
                <a:solidFill>
                  <a:srgbClr val="E25684"/>
                </a:solidFill>
              </a:rPr>
              <a:t>     </a:t>
            </a:r>
            <a:r>
              <a:rPr lang="en-US" sz="2200" b="1" u="sng" dirty="0" err="1">
                <a:solidFill>
                  <a:srgbClr val="E25684"/>
                </a:solidFill>
              </a:rPr>
              <a:t>Valmistelu</a:t>
            </a:r>
            <a:endParaRPr lang="en-US" sz="2200" b="1" u="sng" dirty="0">
              <a:solidFill>
                <a:srgbClr val="E25684"/>
              </a:solidFill>
            </a:endParaRPr>
          </a:p>
          <a:p>
            <a:pPr marL="285750" indent="-285750">
              <a:buFont typeface="Arial" panose="020B0604020202020204" pitchFamily="34" charset="0"/>
              <a:buChar char="•"/>
            </a:pPr>
            <a:r>
              <a:rPr lang="en-US" sz="2200" dirty="0" err="1"/>
              <a:t>Liiallinen</a:t>
            </a:r>
            <a:r>
              <a:rPr lang="en-US" sz="2200" dirty="0"/>
              <a:t> </a:t>
            </a:r>
            <a:r>
              <a:rPr lang="en-US" sz="2200" dirty="0" err="1"/>
              <a:t>leikkaaminen</a:t>
            </a:r>
            <a:endParaRPr lang="en-US" sz="2200" dirty="0"/>
          </a:p>
          <a:p>
            <a:pPr marL="285750" indent="-285750">
              <a:buFont typeface="Arial" panose="020B0604020202020204" pitchFamily="34" charset="0"/>
              <a:buChar char="•"/>
            </a:pPr>
            <a:r>
              <a:rPr lang="en-US" sz="2200" dirty="0" err="1"/>
              <a:t>Ylituotanto</a:t>
            </a:r>
            <a:endParaRPr lang="en-US" sz="2200" dirty="0"/>
          </a:p>
          <a:p>
            <a:pPr marL="285750" indent="-285750">
              <a:buFont typeface="Arial" panose="020B0604020202020204" pitchFamily="34" charset="0"/>
              <a:buChar char="•"/>
            </a:pPr>
            <a:r>
              <a:rPr lang="en-US" sz="2200" dirty="0" err="1"/>
              <a:t>Epäjohdonmukainen</a:t>
            </a:r>
            <a:r>
              <a:rPr lang="en-US" sz="2200" dirty="0"/>
              <a:t> </a:t>
            </a:r>
            <a:r>
              <a:rPr lang="en-US" sz="2200" dirty="0" err="1"/>
              <a:t>annostelu</a:t>
            </a:r>
            <a:endParaRPr lang="en-US" sz="2200" dirty="0"/>
          </a:p>
          <a:p>
            <a:pPr marL="0" indent="0"/>
            <a:endParaRPr lang="en-US" u="sng" dirty="0"/>
          </a:p>
        </p:txBody>
      </p:sp>
      <p:sp>
        <p:nvSpPr>
          <p:cNvPr id="6" name="Text Placeholder 2">
            <a:extLst>
              <a:ext uri="{FF2B5EF4-FFF2-40B4-BE49-F238E27FC236}">
                <a16:creationId xmlns:a16="http://schemas.microsoft.com/office/drawing/2014/main" id="{35839A66-1302-D6F3-26EC-28B7462F3237}"/>
              </a:ext>
            </a:extLst>
          </p:cNvPr>
          <p:cNvSpPr txBox="1">
            <a:spLocks/>
          </p:cNvSpPr>
          <p:nvPr/>
        </p:nvSpPr>
        <p:spPr>
          <a:xfrm>
            <a:off x="4362149" y="876471"/>
            <a:ext cx="3598510" cy="282025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u="sng" dirty="0">
                <a:solidFill>
                  <a:srgbClr val="E25684"/>
                </a:solidFill>
              </a:rPr>
              <a:t>     Varastointi</a:t>
            </a:r>
          </a:p>
          <a:p>
            <a:pPr marL="285750" indent="-285750">
              <a:buFont typeface="Arial" panose="020B0604020202020204" pitchFamily="34" charset="0"/>
              <a:buChar char="•"/>
            </a:pPr>
            <a:r>
              <a:rPr lang="en-US" sz="2200" dirty="0"/>
              <a:t>Virheellinen lämpötilan säätö</a:t>
            </a:r>
          </a:p>
          <a:p>
            <a:pPr marL="285750" indent="-285750">
              <a:buFont typeface="Arial" panose="020B0604020202020204" pitchFamily="34" charset="0"/>
              <a:buChar char="•"/>
            </a:pPr>
            <a:r>
              <a:rPr lang="en-US" sz="2200" dirty="0" err="1"/>
              <a:t>Organisaation </a:t>
            </a:r>
            <a:r>
              <a:rPr lang="en-US" sz="2200" dirty="0"/>
              <a:t>puute</a:t>
            </a:r>
          </a:p>
          <a:p>
            <a:pPr marL="285750" indent="-285750">
              <a:buFont typeface="Arial" panose="020B0604020202020204" pitchFamily="34" charset="0"/>
              <a:buChar char="•"/>
            </a:pPr>
            <a:r>
              <a:rPr lang="en-US" sz="2200" dirty="0"/>
              <a:t>Vanhentumispäivämäärien seurannan laiminlyönti </a:t>
            </a:r>
          </a:p>
        </p:txBody>
      </p:sp>
      <p:cxnSp>
        <p:nvCxnSpPr>
          <p:cNvPr id="8" name="Straight Arrow Connector 7">
            <a:extLst>
              <a:ext uri="{FF2B5EF4-FFF2-40B4-BE49-F238E27FC236}">
                <a16:creationId xmlns:a16="http://schemas.microsoft.com/office/drawing/2014/main" id="{7F1C5E62-7FA2-33FD-540E-09F0D9A07233}"/>
              </a:ext>
            </a:extLst>
          </p:cNvPr>
          <p:cNvCxnSpPr>
            <a:cxnSpLocks/>
          </p:cNvCxnSpPr>
          <p:nvPr/>
        </p:nvCxnSpPr>
        <p:spPr>
          <a:xfrm>
            <a:off x="2127421" y="3838137"/>
            <a:ext cx="0" cy="395127"/>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2AF783D4-76A2-CAE5-A56C-86AF69383E84}"/>
              </a:ext>
            </a:extLst>
          </p:cNvPr>
          <p:cNvSpPr txBox="1">
            <a:spLocks/>
          </p:cNvSpPr>
          <p:nvPr/>
        </p:nvSpPr>
        <p:spPr>
          <a:xfrm>
            <a:off x="544074" y="4228650"/>
            <a:ext cx="2827776"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Ostojen ja kulutuksen yhteensovittamatta jättäminen</a:t>
            </a:r>
          </a:p>
        </p:txBody>
      </p:sp>
      <p:cxnSp>
        <p:nvCxnSpPr>
          <p:cNvPr id="11" name="Straight Arrow Connector 10">
            <a:extLst>
              <a:ext uri="{FF2B5EF4-FFF2-40B4-BE49-F238E27FC236}">
                <a16:creationId xmlns:a16="http://schemas.microsoft.com/office/drawing/2014/main" id="{DB86B0ED-B6DA-663C-85DA-3EA7B6036B9C}"/>
              </a:ext>
            </a:extLst>
          </p:cNvPr>
          <p:cNvCxnSpPr>
            <a:cxnSpLocks/>
          </p:cNvCxnSpPr>
          <p:nvPr/>
        </p:nvCxnSpPr>
        <p:spPr>
          <a:xfrm>
            <a:off x="2127421" y="5033844"/>
            <a:ext cx="0" cy="41597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39583AD6-5D3F-89A9-70D9-247B8BEECB44}"/>
              </a:ext>
            </a:extLst>
          </p:cNvPr>
          <p:cNvSpPr txBox="1">
            <a:spLocks/>
          </p:cNvSpPr>
          <p:nvPr/>
        </p:nvSpPr>
        <p:spPr>
          <a:xfrm>
            <a:off x="679859" y="5540425"/>
            <a:ext cx="3092752"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b="1" dirty="0"/>
              <a:t>Käyttämättömät </a:t>
            </a:r>
            <a:r>
              <a:rPr lang="en-US" sz="2000" dirty="0"/>
              <a:t>tuotteet </a:t>
            </a:r>
          </a:p>
        </p:txBody>
      </p:sp>
      <p:cxnSp>
        <p:nvCxnSpPr>
          <p:cNvPr id="13" name="Straight Arrow Connector 12">
            <a:extLst>
              <a:ext uri="{FF2B5EF4-FFF2-40B4-BE49-F238E27FC236}">
                <a16:creationId xmlns:a16="http://schemas.microsoft.com/office/drawing/2014/main" id="{820110B4-5282-FCE6-FBD3-8EE747115746}"/>
              </a:ext>
            </a:extLst>
          </p:cNvPr>
          <p:cNvCxnSpPr>
            <a:cxnSpLocks/>
          </p:cNvCxnSpPr>
          <p:nvPr/>
        </p:nvCxnSpPr>
        <p:spPr>
          <a:xfrm>
            <a:off x="5585569" y="2895509"/>
            <a:ext cx="0" cy="32193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E4A35C74-8415-DF2E-B545-2CA4AA0AA53C}"/>
              </a:ext>
            </a:extLst>
          </p:cNvPr>
          <p:cNvSpPr txBox="1">
            <a:spLocks/>
          </p:cNvSpPr>
          <p:nvPr/>
        </p:nvSpPr>
        <p:spPr>
          <a:xfrm>
            <a:off x="3271980" y="3217445"/>
            <a:ext cx="4612980"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Ostettujen tuotteiden kohdistaminen/hallinta on puutteellista.</a:t>
            </a:r>
          </a:p>
        </p:txBody>
      </p:sp>
      <p:cxnSp>
        <p:nvCxnSpPr>
          <p:cNvPr id="15" name="Straight Arrow Connector 14">
            <a:extLst>
              <a:ext uri="{FF2B5EF4-FFF2-40B4-BE49-F238E27FC236}">
                <a16:creationId xmlns:a16="http://schemas.microsoft.com/office/drawing/2014/main" id="{1E230BD8-C386-9BFE-2B56-38F7D27AA255}"/>
              </a:ext>
            </a:extLst>
          </p:cNvPr>
          <p:cNvCxnSpPr>
            <a:cxnSpLocks/>
          </p:cNvCxnSpPr>
          <p:nvPr/>
        </p:nvCxnSpPr>
        <p:spPr>
          <a:xfrm>
            <a:off x="5585569" y="4011907"/>
            <a:ext cx="0" cy="433485"/>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32199B08-B910-1670-019B-62C61017A0A4}"/>
              </a:ext>
            </a:extLst>
          </p:cNvPr>
          <p:cNvSpPr txBox="1">
            <a:spLocks/>
          </p:cNvSpPr>
          <p:nvPr/>
        </p:nvSpPr>
        <p:spPr>
          <a:xfrm>
            <a:off x="3371851" y="4554392"/>
            <a:ext cx="4513108"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Vanhojen tavaroiden unohtaminen ja </a:t>
            </a:r>
            <a:r>
              <a:rPr lang="en-US" sz="2000" b="1" dirty="0"/>
              <a:t>hävittäminen</a:t>
            </a:r>
          </a:p>
        </p:txBody>
      </p:sp>
      <p:sp>
        <p:nvSpPr>
          <p:cNvPr id="17" name="Text Placeholder 2">
            <a:extLst>
              <a:ext uri="{FF2B5EF4-FFF2-40B4-BE49-F238E27FC236}">
                <a16:creationId xmlns:a16="http://schemas.microsoft.com/office/drawing/2014/main" id="{F56D0EAE-7AE9-C297-7CD5-16370F597A5A}"/>
              </a:ext>
            </a:extLst>
          </p:cNvPr>
          <p:cNvSpPr txBox="1">
            <a:spLocks/>
          </p:cNvSpPr>
          <p:nvPr/>
        </p:nvSpPr>
        <p:spPr>
          <a:xfrm>
            <a:off x="7562629" y="5269554"/>
            <a:ext cx="3809242"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Tuoretuotteet</a:t>
            </a:r>
            <a:r>
              <a:rPr lang="en-US" sz="2000" b="1" dirty="0"/>
              <a:t>, joita ei kuluteta </a:t>
            </a:r>
          </a:p>
        </p:txBody>
      </p:sp>
      <p:sp>
        <p:nvSpPr>
          <p:cNvPr id="18" name="Text Placeholder 2">
            <a:extLst>
              <a:ext uri="{FF2B5EF4-FFF2-40B4-BE49-F238E27FC236}">
                <a16:creationId xmlns:a16="http://schemas.microsoft.com/office/drawing/2014/main" id="{6A0CD983-0828-7DEA-0C6C-3B485E3A73E1}"/>
              </a:ext>
            </a:extLst>
          </p:cNvPr>
          <p:cNvSpPr txBox="1">
            <a:spLocks/>
          </p:cNvSpPr>
          <p:nvPr/>
        </p:nvSpPr>
        <p:spPr>
          <a:xfrm>
            <a:off x="8134746" y="3676013"/>
            <a:ext cx="3155601"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Tuotannon mukauttamatta jätt</a:t>
            </a:r>
            <a:r>
              <a:rPr lang="en-US" sz="2000" b="1" dirty="0"/>
              <a:t>äminen </a:t>
            </a:r>
            <a:r>
              <a:rPr lang="en-US" sz="2000" dirty="0"/>
              <a:t>kulutukseen</a:t>
            </a:r>
          </a:p>
        </p:txBody>
      </p:sp>
      <p:cxnSp>
        <p:nvCxnSpPr>
          <p:cNvPr id="19" name="Straight Arrow Connector 18">
            <a:extLst>
              <a:ext uri="{FF2B5EF4-FFF2-40B4-BE49-F238E27FC236}">
                <a16:creationId xmlns:a16="http://schemas.microsoft.com/office/drawing/2014/main" id="{DF5AAE99-FC10-1F38-17A3-C6F336A5FAD4}"/>
              </a:ext>
            </a:extLst>
          </p:cNvPr>
          <p:cNvCxnSpPr>
            <a:cxnSpLocks/>
          </p:cNvCxnSpPr>
          <p:nvPr/>
        </p:nvCxnSpPr>
        <p:spPr>
          <a:xfrm>
            <a:off x="9826229" y="3229816"/>
            <a:ext cx="0" cy="466909"/>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CF6CF8C-AE41-F9AA-E995-2FA0DF7DFFBF}"/>
              </a:ext>
            </a:extLst>
          </p:cNvPr>
          <p:cNvCxnSpPr>
            <a:cxnSpLocks/>
          </p:cNvCxnSpPr>
          <p:nvPr/>
        </p:nvCxnSpPr>
        <p:spPr>
          <a:xfrm>
            <a:off x="9852241" y="4481207"/>
            <a:ext cx="0" cy="550612"/>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DF87C693-FA01-CC42-4AA7-B54E60D55BBA}"/>
              </a:ext>
            </a:extLst>
          </p:cNvPr>
          <p:cNvSpPr txBox="1">
            <a:spLocks/>
          </p:cNvSpPr>
          <p:nvPr/>
        </p:nvSpPr>
        <p:spPr>
          <a:xfrm>
            <a:off x="5085305" y="5861702"/>
            <a:ext cx="1825118" cy="107370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solidFill>
                  <a:srgbClr val="FFC000"/>
                </a:solidFill>
                <a:effectLst>
                  <a:outerShdw blurRad="38100" dist="38100" dir="2700000" algn="tl">
                    <a:srgbClr val="000000">
                      <a:alpha val="43137"/>
                    </a:srgbClr>
                  </a:outerShdw>
                </a:effectLst>
              </a:rPr>
              <a:t>Jätteet</a:t>
            </a:r>
            <a:endParaRPr lang="en-US" sz="2400" dirty="0">
              <a:solidFill>
                <a:srgbClr val="FFC000"/>
              </a:solidFill>
              <a:effectLst>
                <a:outerShdw blurRad="38100" dist="38100" dir="2700000" algn="tl">
                  <a:srgbClr val="000000">
                    <a:alpha val="43137"/>
                  </a:srgbClr>
                </a:outerShdw>
              </a:effectLst>
            </a:endParaRPr>
          </a:p>
        </p:txBody>
      </p:sp>
      <p:sp>
        <p:nvSpPr>
          <p:cNvPr id="27" name="Arrow: Right 26">
            <a:extLst>
              <a:ext uri="{FF2B5EF4-FFF2-40B4-BE49-F238E27FC236}">
                <a16:creationId xmlns:a16="http://schemas.microsoft.com/office/drawing/2014/main" id="{032F6144-CC2F-0840-0BD0-3358A6446D46}"/>
              </a:ext>
            </a:extLst>
          </p:cNvPr>
          <p:cNvSpPr/>
          <p:nvPr/>
        </p:nvSpPr>
        <p:spPr>
          <a:xfrm rot="10800000">
            <a:off x="7223787" y="6001151"/>
            <a:ext cx="1984965" cy="333740"/>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
        <p:nvSpPr>
          <p:cNvPr id="38" name="Arrow: Right 37">
            <a:extLst>
              <a:ext uri="{FF2B5EF4-FFF2-40B4-BE49-F238E27FC236}">
                <a16:creationId xmlns:a16="http://schemas.microsoft.com/office/drawing/2014/main" id="{EE971092-3DB5-A042-92E5-A7C4BDC7FED2}"/>
              </a:ext>
            </a:extLst>
          </p:cNvPr>
          <p:cNvSpPr/>
          <p:nvPr/>
        </p:nvSpPr>
        <p:spPr>
          <a:xfrm>
            <a:off x="2574460" y="5968194"/>
            <a:ext cx="1984965" cy="333740"/>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
        <p:nvSpPr>
          <p:cNvPr id="40" name="Arrow: Right 39">
            <a:extLst>
              <a:ext uri="{FF2B5EF4-FFF2-40B4-BE49-F238E27FC236}">
                <a16:creationId xmlns:a16="http://schemas.microsoft.com/office/drawing/2014/main" id="{7F579BA9-73B0-0FF3-F03C-96E89DD6311E}"/>
              </a:ext>
            </a:extLst>
          </p:cNvPr>
          <p:cNvSpPr/>
          <p:nvPr/>
        </p:nvSpPr>
        <p:spPr>
          <a:xfrm rot="5400000">
            <a:off x="5629607" y="5338347"/>
            <a:ext cx="471326" cy="333741"/>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Tree>
    <p:extLst>
      <p:ext uri="{BB962C8B-B14F-4D97-AF65-F5344CB8AC3E}">
        <p14:creationId xmlns:p14="http://schemas.microsoft.com/office/powerpoint/2010/main" val="2557629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DAF45-4EB5-5522-0C52-E119F66FAE86}"/>
            </a:ext>
          </a:extLst>
        </p:cNvPr>
        <p:cNvGrpSpPr/>
        <p:nvPr/>
      </p:nvGrpSpPr>
      <p:grpSpPr>
        <a:xfrm>
          <a:off x="0" y="0"/>
          <a:ext cx="0" cy="0"/>
          <a:chOff x="0" y="0"/>
          <a:chExt cx="0" cy="0"/>
        </a:xfrm>
      </p:grpSpPr>
      <p:sp>
        <p:nvSpPr>
          <p:cNvPr id="13" name="CuadroTexto 599">
            <a:extLst>
              <a:ext uri="{FF2B5EF4-FFF2-40B4-BE49-F238E27FC236}">
                <a16:creationId xmlns:a16="http://schemas.microsoft.com/office/drawing/2014/main" id="{299B91C0-A48A-BA31-7D60-E7D3EDD65AC8}"/>
              </a:ext>
            </a:extLst>
          </p:cNvPr>
          <p:cNvSpPr txBox="1"/>
          <p:nvPr/>
        </p:nvSpPr>
        <p:spPr>
          <a:xfrm>
            <a:off x="6961290" y="3929035"/>
            <a:ext cx="202779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Toinen osasto</a:t>
            </a:r>
          </a:p>
        </p:txBody>
      </p:sp>
      <p:sp>
        <p:nvSpPr>
          <p:cNvPr id="15" name="CuadroTexto 601">
            <a:extLst>
              <a:ext uri="{FF2B5EF4-FFF2-40B4-BE49-F238E27FC236}">
                <a16:creationId xmlns:a16="http://schemas.microsoft.com/office/drawing/2014/main" id="{03800239-D676-6D89-B7FC-AD9EB29289A1}"/>
              </a:ext>
            </a:extLst>
          </p:cNvPr>
          <p:cNvSpPr txBox="1"/>
          <p:nvPr/>
        </p:nvSpPr>
        <p:spPr>
          <a:xfrm>
            <a:off x="9006497" y="4837921"/>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Neljäs osasto</a:t>
            </a:r>
          </a:p>
        </p:txBody>
      </p:sp>
      <p:sp>
        <p:nvSpPr>
          <p:cNvPr id="17" name="Rectángulo 602">
            <a:extLst>
              <a:ext uri="{FF2B5EF4-FFF2-40B4-BE49-F238E27FC236}">
                <a16:creationId xmlns:a16="http://schemas.microsoft.com/office/drawing/2014/main" id="{7646F716-48BC-4FDD-F3DA-3B2EA3AA68F2}"/>
              </a:ext>
            </a:extLst>
          </p:cNvPr>
          <p:cNvSpPr/>
          <p:nvPr/>
        </p:nvSpPr>
        <p:spPr>
          <a:xfrm>
            <a:off x="680361" y="1243357"/>
            <a:ext cx="6731658" cy="4832092"/>
          </a:xfrm>
          <a:prstGeom prst="rect">
            <a:avLst/>
          </a:prstGeom>
        </p:spPr>
        <p:txBody>
          <a:bodyPr wrap="square" lIns="91440" tIns="45720" rIns="91440" bIns="45720" anchor="t">
            <a:spAutoFit/>
          </a:bodyPr>
          <a:lstStyle/>
          <a:p>
            <a:pPr algn="just"/>
            <a:r>
              <a:rPr lang="en-GB" sz="2200" b="1" dirty="0">
                <a:solidFill>
                  <a:srgbClr val="09465E"/>
                </a:solidFill>
                <a:ea typeface="Lato"/>
                <a:cs typeface="Calibri"/>
              </a:rPr>
              <a:t>Jätehuollossa </a:t>
            </a:r>
            <a:r>
              <a:rPr lang="en-GB" sz="2200" dirty="0">
                <a:solidFill>
                  <a:srgbClr val="09465E"/>
                </a:solidFill>
                <a:ea typeface="Lato"/>
                <a:cs typeface="Calibri"/>
              </a:rPr>
              <a:t>keskitytään jätteiden seurantaan ja käsittelyyn määriteltyjen järjestelmien ja vaiheiden kautta (jätevirta), joita käytetään usein teknisissä yhteyksissä.</a:t>
            </a:r>
          </a:p>
          <a:p>
            <a:pPr algn="just"/>
            <a:endParaRPr lang="en-GB" sz="2200" dirty="0">
              <a:solidFill>
                <a:srgbClr val="09465E"/>
              </a:solidFill>
              <a:ea typeface="Lato"/>
              <a:cs typeface="Calibri"/>
            </a:endParaRPr>
          </a:p>
          <a:p>
            <a:pPr algn="just"/>
            <a:r>
              <a:rPr lang="en-GB" sz="2200" b="1" dirty="0">
                <a:solidFill>
                  <a:srgbClr val="09465E"/>
                </a:solidFill>
                <a:ea typeface="Lato"/>
                <a:cs typeface="Calibri"/>
              </a:rPr>
              <a:t>Optimointi </a:t>
            </a:r>
            <a:r>
              <a:rPr lang="en-GB" sz="2200" dirty="0">
                <a:solidFill>
                  <a:srgbClr val="09465E"/>
                </a:solidFill>
                <a:ea typeface="Lato"/>
                <a:cs typeface="Calibri"/>
              </a:rPr>
              <a:t>taas on laajempi ja joustavampi lähestymistapa, jota voidaan soveltaa eri tilanteissa kokonaistehokkuuden </a:t>
            </a:r>
            <a:r>
              <a:rPr lang="en-GB" sz="2200" dirty="0" err="1">
                <a:solidFill>
                  <a:srgbClr val="09465E"/>
                </a:solidFill>
                <a:ea typeface="Lato"/>
                <a:cs typeface="Calibri"/>
              </a:rPr>
              <a:t>parantamiseksi</a:t>
            </a:r>
            <a:r>
              <a:rPr lang="en-GB" sz="2200" dirty="0">
                <a:solidFill>
                  <a:srgbClr val="09465E"/>
                </a:solidFill>
                <a:ea typeface="Lato"/>
                <a:cs typeface="Calibri"/>
              </a:rPr>
              <a:t>.</a:t>
            </a:r>
          </a:p>
          <a:p>
            <a:pPr algn="just"/>
            <a:endParaRPr lang="en-GB" sz="2200" dirty="0">
              <a:solidFill>
                <a:srgbClr val="09465E"/>
              </a:solidFill>
              <a:ea typeface="Lato"/>
              <a:cs typeface="Calibri"/>
            </a:endParaRPr>
          </a:p>
          <a:p>
            <a:pPr algn="just"/>
            <a:r>
              <a:rPr lang="en-GB" sz="2200" dirty="0">
                <a:solidFill>
                  <a:srgbClr val="09465E"/>
                </a:solidFill>
                <a:ea typeface="Lato"/>
                <a:cs typeface="Calibri"/>
              </a:rPr>
              <a:t>Optimointi luo perustan mukautuvammille jätehuoltostrategioille, kun taas jätehuolto on parempi erityisiin teknisiin jätehaasteisiin. Molempien ymmärtäminen auttaa elintarvikealan pk-yrityksiä suunnittelemaan tehokkaasti ja vähentämään jätettä käytännöllisillä ja hallittavissa olevilla tavoilla.</a:t>
            </a:r>
          </a:p>
        </p:txBody>
      </p:sp>
      <p:sp>
        <p:nvSpPr>
          <p:cNvPr id="19" name="Rectángulo 602">
            <a:extLst>
              <a:ext uri="{FF2B5EF4-FFF2-40B4-BE49-F238E27FC236}">
                <a16:creationId xmlns:a16="http://schemas.microsoft.com/office/drawing/2014/main" id="{C4703548-424F-E33D-C1AD-CF9E470D7F0E}"/>
              </a:ext>
            </a:extLst>
          </p:cNvPr>
          <p:cNvSpPr/>
          <p:nvPr/>
        </p:nvSpPr>
        <p:spPr>
          <a:xfrm>
            <a:off x="8935695" y="5507340"/>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 name="Text Placeholder 3">
            <a:extLst>
              <a:ext uri="{FF2B5EF4-FFF2-40B4-BE49-F238E27FC236}">
                <a16:creationId xmlns:a16="http://schemas.microsoft.com/office/drawing/2014/main" id="{D2C9BADB-E6F5-B72F-A048-4591C118BE99}"/>
              </a:ext>
            </a:extLst>
          </p:cNvPr>
          <p:cNvSpPr>
            <a:spLocks noGrp="1"/>
          </p:cNvSpPr>
          <p:nvPr>
            <p:ph type="body" sz="quarter" idx="16"/>
          </p:nvPr>
        </p:nvSpPr>
        <p:spPr>
          <a:xfrm>
            <a:off x="712740" y="472841"/>
            <a:ext cx="10642831" cy="351991"/>
          </a:xfrm>
          <a:prstGeom prst="rect">
            <a:avLst/>
          </a:prstGeom>
        </p:spPr>
        <p:txBody>
          <a:bodyPr/>
          <a:lstStyle/>
          <a:p>
            <a:r>
              <a:rPr lang="en-GB" dirty="0"/>
              <a:t>Optimointiprosessi vs. jätehuoltojärjestelmä</a:t>
            </a:r>
            <a:endParaRPr lang="en-US" dirty="0"/>
          </a:p>
        </p:txBody>
      </p:sp>
      <p:sp>
        <p:nvSpPr>
          <p:cNvPr id="31" name="CuadroTexto 601">
            <a:extLst>
              <a:ext uri="{FF2B5EF4-FFF2-40B4-BE49-F238E27FC236}">
                <a16:creationId xmlns:a16="http://schemas.microsoft.com/office/drawing/2014/main" id="{FE7C042C-C481-94AE-EC90-44A7A5143B7E}"/>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Neljäs osasto</a:t>
            </a:r>
          </a:p>
        </p:txBody>
      </p:sp>
      <p:sp>
        <p:nvSpPr>
          <p:cNvPr id="33" name="Rectángulo 602">
            <a:extLst>
              <a:ext uri="{FF2B5EF4-FFF2-40B4-BE49-F238E27FC236}">
                <a16:creationId xmlns:a16="http://schemas.microsoft.com/office/drawing/2014/main" id="{C5BD524A-622E-2B16-EBC2-8ED963617CE1}"/>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4" name="Rectángulo 602">
            <a:extLst>
              <a:ext uri="{FF2B5EF4-FFF2-40B4-BE49-F238E27FC236}">
                <a16:creationId xmlns:a16="http://schemas.microsoft.com/office/drawing/2014/main" id="{A3E5F6DE-77D3-7CEC-9144-895BD0681B08}"/>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pic>
        <p:nvPicPr>
          <p:cNvPr id="4" name="Kuva 3" descr="Kuva, joka sisältää kohteen teksti, ympyrä, Fontti, logo&#10;&#10;Tekoälyn generoima sisältö voi olla virheellistä.">
            <a:extLst>
              <a:ext uri="{FF2B5EF4-FFF2-40B4-BE49-F238E27FC236}">
                <a16:creationId xmlns:a16="http://schemas.microsoft.com/office/drawing/2014/main" id="{DA82588C-0B82-1785-8E33-7F155DFC8BC5}"/>
              </a:ext>
            </a:extLst>
          </p:cNvPr>
          <p:cNvPicPr>
            <a:picLocks noChangeAspect="1"/>
          </p:cNvPicPr>
          <p:nvPr/>
        </p:nvPicPr>
        <p:blipFill>
          <a:blip r:embed="rId3"/>
          <a:stretch>
            <a:fillRect/>
          </a:stretch>
        </p:blipFill>
        <p:spPr>
          <a:xfrm>
            <a:off x="7638896" y="1383545"/>
            <a:ext cx="3641372" cy="4551715"/>
          </a:xfrm>
          <a:prstGeom prst="rect">
            <a:avLst/>
          </a:prstGeom>
        </p:spPr>
      </p:pic>
    </p:spTree>
    <p:extLst>
      <p:ext uri="{BB962C8B-B14F-4D97-AF65-F5344CB8AC3E}">
        <p14:creationId xmlns:p14="http://schemas.microsoft.com/office/powerpoint/2010/main" val="1301157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3B7C0-3D4F-F7BA-CA64-252FD7AE411A}"/>
            </a:ext>
          </a:extLst>
        </p:cNvPr>
        <p:cNvGrpSpPr/>
        <p:nvPr/>
      </p:nvGrpSpPr>
      <p:grpSpPr>
        <a:xfrm>
          <a:off x="0" y="0"/>
          <a:ext cx="0" cy="0"/>
          <a:chOff x="0" y="0"/>
          <a:chExt cx="0" cy="0"/>
        </a:xfrm>
      </p:grpSpPr>
      <p:sp>
        <p:nvSpPr>
          <p:cNvPr id="2" name="Freeform 176">
            <a:extLst>
              <a:ext uri="{FF2B5EF4-FFF2-40B4-BE49-F238E27FC236}">
                <a16:creationId xmlns:a16="http://schemas.microsoft.com/office/drawing/2014/main" id="{982A0AC8-7294-415F-686D-0FBFA04400CA}"/>
              </a:ext>
            </a:extLst>
          </p:cNvPr>
          <p:cNvSpPr>
            <a:spLocks noChangeArrowheads="1"/>
          </p:cNvSpPr>
          <p:nvPr/>
        </p:nvSpPr>
        <p:spPr bwMode="auto">
          <a:xfrm>
            <a:off x="6071754" y="1496148"/>
            <a:ext cx="533182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7FAB3D39-E0BC-0F23-C141-40CB0A76E10D}"/>
              </a:ext>
            </a:extLst>
          </p:cNvPr>
          <p:cNvSpPr>
            <a:spLocks noChangeArrowheads="1"/>
          </p:cNvSpPr>
          <p:nvPr/>
        </p:nvSpPr>
        <p:spPr bwMode="auto">
          <a:xfrm>
            <a:off x="637346" y="1493857"/>
            <a:ext cx="533182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96AF8DA8-6DD2-6863-8890-2BC344251534}"/>
              </a:ext>
            </a:extLst>
          </p:cNvPr>
          <p:cNvSpPr>
            <a:spLocks noChangeArrowheads="1"/>
          </p:cNvSpPr>
          <p:nvPr/>
        </p:nvSpPr>
        <p:spPr bwMode="auto">
          <a:xfrm>
            <a:off x="1120976" y="1294631"/>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47CEE5A-9E74-7B0A-87E7-93372EB5144F}"/>
              </a:ext>
            </a:extLst>
          </p:cNvPr>
          <p:cNvSpPr txBox="1"/>
          <p:nvPr/>
        </p:nvSpPr>
        <p:spPr>
          <a:xfrm>
            <a:off x="1362031" y="1391413"/>
            <a:ext cx="564504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Määritelmä ja tiedonkeruu</a:t>
            </a:r>
          </a:p>
        </p:txBody>
      </p:sp>
      <p:sp>
        <p:nvSpPr>
          <p:cNvPr id="13" name="CuadroTexto 599">
            <a:extLst>
              <a:ext uri="{FF2B5EF4-FFF2-40B4-BE49-F238E27FC236}">
                <a16:creationId xmlns:a16="http://schemas.microsoft.com/office/drawing/2014/main" id="{5233031F-7BA8-D219-11D3-FD1836CD8FE5}"/>
              </a:ext>
            </a:extLst>
          </p:cNvPr>
          <p:cNvSpPr txBox="1"/>
          <p:nvPr/>
        </p:nvSpPr>
        <p:spPr>
          <a:xfrm>
            <a:off x="6961290" y="3929035"/>
            <a:ext cx="202779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Toinen osasto</a:t>
            </a:r>
          </a:p>
        </p:txBody>
      </p:sp>
      <p:sp>
        <p:nvSpPr>
          <p:cNvPr id="15" name="CuadroTexto 601">
            <a:extLst>
              <a:ext uri="{FF2B5EF4-FFF2-40B4-BE49-F238E27FC236}">
                <a16:creationId xmlns:a16="http://schemas.microsoft.com/office/drawing/2014/main" id="{41861AF5-A680-A1CE-955F-3052DA579103}"/>
              </a:ext>
            </a:extLst>
          </p:cNvPr>
          <p:cNvSpPr txBox="1"/>
          <p:nvPr/>
        </p:nvSpPr>
        <p:spPr>
          <a:xfrm>
            <a:off x="9006497" y="4837921"/>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Neljäs osasto</a:t>
            </a:r>
          </a:p>
        </p:txBody>
      </p:sp>
      <p:sp>
        <p:nvSpPr>
          <p:cNvPr id="17" name="Rectángulo 602">
            <a:extLst>
              <a:ext uri="{FF2B5EF4-FFF2-40B4-BE49-F238E27FC236}">
                <a16:creationId xmlns:a16="http://schemas.microsoft.com/office/drawing/2014/main" id="{C8B50979-E38D-4AE1-1DE7-B3DC7B7E9F0C}"/>
              </a:ext>
            </a:extLst>
          </p:cNvPr>
          <p:cNvSpPr/>
          <p:nvPr/>
        </p:nvSpPr>
        <p:spPr>
          <a:xfrm>
            <a:off x="1071190" y="1919528"/>
            <a:ext cx="4880494" cy="1631216"/>
          </a:xfrm>
          <a:prstGeom prst="rect">
            <a:avLst/>
          </a:prstGeom>
        </p:spPr>
        <p:txBody>
          <a:bodyPr wrap="square">
            <a:spAutoFit/>
          </a:bodyPr>
          <a:lstStyle/>
          <a:p>
            <a:r>
              <a:rPr lang="en-GB" sz="2000" dirty="0">
                <a:solidFill>
                  <a:schemeClr val="bg1"/>
                </a:solidFill>
                <a:latin typeface="Calibri" panose="020F0502020204030204" pitchFamily="34" charset="0"/>
                <a:ea typeface="Lato" charset="0"/>
                <a:cs typeface="Calibri" panose="020F0502020204030204" pitchFamily="34" charset="0"/>
              </a:rPr>
              <a:t>Ensimmäinen askel optimoinnissa on sen tunnistaminen, mitä on parannettava. Kun tiedämme, missä hukkaa syntyy, meidän on kerättävä ja analysoitava tietoja kunkin osan toiminnan ymmärtämiseksi.</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4999A548-ADDD-B8EF-67F8-88D12E2052D4}"/>
              </a:ext>
            </a:extLst>
          </p:cNvPr>
          <p:cNvSpPr/>
          <p:nvPr/>
        </p:nvSpPr>
        <p:spPr>
          <a:xfrm>
            <a:off x="5612783" y="5468259"/>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9" name="Rectángulo 602">
            <a:extLst>
              <a:ext uri="{FF2B5EF4-FFF2-40B4-BE49-F238E27FC236}">
                <a16:creationId xmlns:a16="http://schemas.microsoft.com/office/drawing/2014/main" id="{D2DF770F-E775-B5D6-95FC-C3852D553939}"/>
              </a:ext>
            </a:extLst>
          </p:cNvPr>
          <p:cNvSpPr/>
          <p:nvPr/>
        </p:nvSpPr>
        <p:spPr>
          <a:xfrm>
            <a:off x="8935695" y="5507340"/>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 name="Text Placeholder 3">
            <a:extLst>
              <a:ext uri="{FF2B5EF4-FFF2-40B4-BE49-F238E27FC236}">
                <a16:creationId xmlns:a16="http://schemas.microsoft.com/office/drawing/2014/main" id="{F2C510D2-12A9-3BA6-CE8E-EB0ADEDD97EE}"/>
              </a:ext>
            </a:extLst>
          </p:cNvPr>
          <p:cNvSpPr>
            <a:spLocks noGrp="1"/>
          </p:cNvSpPr>
          <p:nvPr>
            <p:ph type="body" sz="quarter" idx="16"/>
          </p:nvPr>
        </p:nvSpPr>
        <p:spPr>
          <a:xfrm>
            <a:off x="712741" y="472841"/>
            <a:ext cx="10096086" cy="653915"/>
          </a:xfrm>
          <a:prstGeom prst="rect">
            <a:avLst/>
          </a:prstGeom>
        </p:spPr>
        <p:txBody>
          <a:bodyPr lIns="91440" tIns="45720" rIns="91440" bIns="45720" anchor="t">
            <a:noAutofit/>
          </a:bodyPr>
          <a:lstStyle/>
          <a:p>
            <a:r>
              <a:rPr lang="en-GB" dirty="0"/>
              <a:t>Optimointiprosessi - Yleiset vaiheet</a:t>
            </a:r>
            <a:endParaRPr lang="en-US" dirty="0"/>
          </a:p>
        </p:txBody>
      </p:sp>
      <p:sp>
        <p:nvSpPr>
          <p:cNvPr id="22" name="Rectángulo 602">
            <a:extLst>
              <a:ext uri="{FF2B5EF4-FFF2-40B4-BE49-F238E27FC236}">
                <a16:creationId xmlns:a16="http://schemas.microsoft.com/office/drawing/2014/main" id="{9DF46860-39F6-037B-85E7-5C2310F8F774}"/>
              </a:ext>
            </a:extLst>
          </p:cNvPr>
          <p:cNvSpPr/>
          <p:nvPr/>
        </p:nvSpPr>
        <p:spPr>
          <a:xfrm>
            <a:off x="1708359" y="3699809"/>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24" name="Rectángulo 602">
            <a:extLst>
              <a:ext uri="{FF2B5EF4-FFF2-40B4-BE49-F238E27FC236}">
                <a16:creationId xmlns:a16="http://schemas.microsoft.com/office/drawing/2014/main" id="{BFB7C1A3-090E-D6DA-706D-113520677037}"/>
              </a:ext>
            </a:extLst>
          </p:cNvPr>
          <p:cNvSpPr/>
          <p:nvPr/>
        </p:nvSpPr>
        <p:spPr>
          <a:xfrm>
            <a:off x="6286561" y="1762838"/>
            <a:ext cx="4976695" cy="1754326"/>
          </a:xfrm>
          <a:prstGeom prst="rect">
            <a:avLst/>
          </a:prstGeom>
        </p:spPr>
        <p:txBody>
          <a:bodyPr wrap="square">
            <a:spAutoFit/>
          </a:bodyPr>
          <a:lstStyle/>
          <a:p>
            <a:pPr algn="just"/>
            <a:r>
              <a:rPr lang="en-GB" dirty="0">
                <a:solidFill>
                  <a:schemeClr val="bg1"/>
                </a:solidFill>
              </a:rPr>
              <a:t>Jos emme ole varmoja siitä, missä jätettä syntyy, meidän on ensin kerättävä tietoja sen tunnistamiseksi. Kaikissa tapauksissa ongelman, järjestelmän ja nykyisen suorituskyvyn ymmärtäminen on avainasemassa, kun prosessin hallintaan nimetään oikea asiantuntija.</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27" name="Freeform 176">
            <a:extLst>
              <a:ext uri="{FF2B5EF4-FFF2-40B4-BE49-F238E27FC236}">
                <a16:creationId xmlns:a16="http://schemas.microsoft.com/office/drawing/2014/main" id="{90675602-33EE-EC0B-6C0A-F02FA5B652D8}"/>
              </a:ext>
            </a:extLst>
          </p:cNvPr>
          <p:cNvSpPr>
            <a:spLocks noChangeArrowheads="1"/>
          </p:cNvSpPr>
          <p:nvPr/>
        </p:nvSpPr>
        <p:spPr bwMode="auto">
          <a:xfrm>
            <a:off x="623967" y="3950189"/>
            <a:ext cx="5170472"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28" name="Freeform 177">
            <a:extLst>
              <a:ext uri="{FF2B5EF4-FFF2-40B4-BE49-F238E27FC236}">
                <a16:creationId xmlns:a16="http://schemas.microsoft.com/office/drawing/2014/main" id="{CBC2C977-1CAD-58FA-A320-F2BBE7F159D3}"/>
              </a:ext>
            </a:extLst>
          </p:cNvPr>
          <p:cNvSpPr>
            <a:spLocks noChangeArrowheads="1"/>
          </p:cNvSpPr>
          <p:nvPr/>
        </p:nvSpPr>
        <p:spPr bwMode="auto">
          <a:xfrm>
            <a:off x="712741" y="3867190"/>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29" name="CuadroTexto 598">
            <a:extLst>
              <a:ext uri="{FF2B5EF4-FFF2-40B4-BE49-F238E27FC236}">
                <a16:creationId xmlns:a16="http://schemas.microsoft.com/office/drawing/2014/main" id="{A2E68611-28EC-10A6-03A8-866CB50392EF}"/>
              </a:ext>
            </a:extLst>
          </p:cNvPr>
          <p:cNvSpPr txBox="1"/>
          <p:nvPr/>
        </p:nvSpPr>
        <p:spPr>
          <a:xfrm>
            <a:off x="984539" y="3952472"/>
            <a:ext cx="564504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Menetelmän valitseminen</a:t>
            </a:r>
          </a:p>
        </p:txBody>
      </p:sp>
      <p:sp>
        <p:nvSpPr>
          <p:cNvPr id="31" name="CuadroTexto 601">
            <a:extLst>
              <a:ext uri="{FF2B5EF4-FFF2-40B4-BE49-F238E27FC236}">
                <a16:creationId xmlns:a16="http://schemas.microsoft.com/office/drawing/2014/main" id="{817CC659-5F00-BD37-81C8-DDDAEFA955F3}"/>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Neljäs osasto</a:t>
            </a:r>
          </a:p>
        </p:txBody>
      </p:sp>
      <p:sp>
        <p:nvSpPr>
          <p:cNvPr id="32" name="Rectángulo 602">
            <a:extLst>
              <a:ext uri="{FF2B5EF4-FFF2-40B4-BE49-F238E27FC236}">
                <a16:creationId xmlns:a16="http://schemas.microsoft.com/office/drawing/2014/main" id="{0DD7BA35-993D-554C-6AA8-8BC318A89438}"/>
              </a:ext>
            </a:extLst>
          </p:cNvPr>
          <p:cNvSpPr/>
          <p:nvPr/>
        </p:nvSpPr>
        <p:spPr>
          <a:xfrm>
            <a:off x="833001" y="4508877"/>
            <a:ext cx="4845122" cy="1323439"/>
          </a:xfrm>
          <a:prstGeom prst="rect">
            <a:avLst/>
          </a:prstGeom>
        </p:spPr>
        <p:txBody>
          <a:bodyPr wrap="square">
            <a:spAutoFit/>
          </a:bodyPr>
          <a:lstStyle/>
          <a:p>
            <a:r>
              <a:rPr lang="en-GB" sz="2000" noProof="0" dirty="0">
                <a:solidFill>
                  <a:schemeClr val="bg1"/>
                </a:solidFill>
                <a:latin typeface="Calibri" panose="020F0502020204030204" pitchFamily="34" charset="0"/>
                <a:ea typeface="Lato" charset="0"/>
                <a:cs typeface="Calibri" panose="020F0502020204030204" pitchFamily="34" charset="0"/>
              </a:rPr>
              <a:t>Optimointimenetelmät vaihtelevat yrityskohtaisesti, joten jokaisen yrityksen on laadittava oma suunnitelmansa seuraavien yleisten suuntaviivojen pohjalta:</a:t>
            </a:r>
          </a:p>
        </p:txBody>
      </p:sp>
      <p:sp>
        <p:nvSpPr>
          <p:cNvPr id="33" name="Rectángulo 602">
            <a:extLst>
              <a:ext uri="{FF2B5EF4-FFF2-40B4-BE49-F238E27FC236}">
                <a16:creationId xmlns:a16="http://schemas.microsoft.com/office/drawing/2014/main" id="{A8C77B8A-8BBA-3C05-C151-F59188E28C93}"/>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4" name="Rectángulo 602">
            <a:extLst>
              <a:ext uri="{FF2B5EF4-FFF2-40B4-BE49-F238E27FC236}">
                <a16:creationId xmlns:a16="http://schemas.microsoft.com/office/drawing/2014/main" id="{B5A51810-46E8-9268-934C-3AE5B06AD652}"/>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5" name="Rectángulo 602">
            <a:extLst>
              <a:ext uri="{FF2B5EF4-FFF2-40B4-BE49-F238E27FC236}">
                <a16:creationId xmlns:a16="http://schemas.microsoft.com/office/drawing/2014/main" id="{247A1786-643E-4F09-A5BA-79F74169D2DF}"/>
              </a:ext>
            </a:extLst>
          </p:cNvPr>
          <p:cNvSpPr/>
          <p:nvPr/>
        </p:nvSpPr>
        <p:spPr>
          <a:xfrm>
            <a:off x="1297997" y="6137671"/>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4" name="Freeform 176">
            <a:extLst>
              <a:ext uri="{FF2B5EF4-FFF2-40B4-BE49-F238E27FC236}">
                <a16:creationId xmlns:a16="http://schemas.microsoft.com/office/drawing/2014/main" id="{47278D81-E7CA-97C5-35E8-27149AA4181C}"/>
              </a:ext>
            </a:extLst>
          </p:cNvPr>
          <p:cNvSpPr>
            <a:spLocks noChangeArrowheads="1"/>
          </p:cNvSpPr>
          <p:nvPr/>
        </p:nvSpPr>
        <p:spPr bwMode="auto">
          <a:xfrm>
            <a:off x="5951684" y="3867190"/>
            <a:ext cx="5407315"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36" name="Rectángulo 602">
            <a:extLst>
              <a:ext uri="{FF2B5EF4-FFF2-40B4-BE49-F238E27FC236}">
                <a16:creationId xmlns:a16="http://schemas.microsoft.com/office/drawing/2014/main" id="{F3A60A08-68AE-7099-F8C3-C34272C9EE01}"/>
              </a:ext>
            </a:extLst>
          </p:cNvPr>
          <p:cNvSpPr/>
          <p:nvPr/>
        </p:nvSpPr>
        <p:spPr>
          <a:xfrm>
            <a:off x="6196159" y="4078942"/>
            <a:ext cx="4902724" cy="1631216"/>
          </a:xfrm>
          <a:prstGeom prst="rect">
            <a:avLst/>
          </a:prstGeom>
        </p:spPr>
        <p:txBody>
          <a:bodyPr wrap="square">
            <a:spAutoFit/>
          </a:bodyPr>
          <a:lstStyle/>
          <a:p>
            <a:r>
              <a:rPr lang="en-GB" sz="2000" b="1" noProof="0" dirty="0">
                <a:solidFill>
                  <a:schemeClr val="bg1"/>
                </a:solidFill>
                <a:latin typeface="Calibri" panose="020F0502020204030204" pitchFamily="34" charset="0"/>
                <a:ea typeface="Lato" charset="0"/>
                <a:cs typeface="Calibri" panose="020F0502020204030204" pitchFamily="34" charset="0"/>
              </a:rPr>
              <a:t>Kesto: </a:t>
            </a:r>
            <a:r>
              <a:rPr lang="en-GB" sz="2000" noProof="0" dirty="0">
                <a:solidFill>
                  <a:schemeClr val="bg1"/>
                </a:solidFill>
                <a:latin typeface="Calibri" panose="020F0502020204030204" pitchFamily="34" charset="0"/>
                <a:ea typeface="Lato" charset="0"/>
                <a:cs typeface="Calibri" panose="020F0502020204030204" pitchFamily="34" charset="0"/>
              </a:rPr>
              <a:t>Viivästykset heikentävät optimointia.</a:t>
            </a:r>
          </a:p>
          <a:p>
            <a:r>
              <a:rPr lang="en-GB" sz="2000" b="1" noProof="0" dirty="0">
                <a:solidFill>
                  <a:schemeClr val="bg1"/>
                </a:solidFill>
                <a:latin typeface="Calibri" panose="020F0502020204030204" pitchFamily="34" charset="0"/>
                <a:ea typeface="Lato" charset="0"/>
                <a:cs typeface="Calibri" panose="020F0502020204030204" pitchFamily="34" charset="0"/>
              </a:rPr>
              <a:t>KPI:t</a:t>
            </a:r>
            <a:r>
              <a:rPr lang="en-GB" sz="2000" noProof="0" dirty="0">
                <a:solidFill>
                  <a:schemeClr val="bg1"/>
                </a:solidFill>
                <a:latin typeface="Calibri" panose="020F0502020204030204" pitchFamily="34" charset="0"/>
                <a:ea typeface="Lato" charset="0"/>
                <a:cs typeface="Calibri" panose="020F0502020204030204" pitchFamily="34" charset="0"/>
              </a:rPr>
              <a:t>: Määrittele SMART-tavoitteet edistymisen seuraamiseksi.</a:t>
            </a:r>
          </a:p>
          <a:p>
            <a:r>
              <a:rPr lang="en-GB" sz="2000" b="1" noProof="0" dirty="0">
                <a:solidFill>
                  <a:schemeClr val="bg1"/>
                </a:solidFill>
                <a:latin typeface="Calibri" panose="020F0502020204030204" pitchFamily="34" charset="0"/>
                <a:ea typeface="Lato" charset="0"/>
                <a:cs typeface="Calibri" panose="020F0502020204030204" pitchFamily="34" charset="0"/>
              </a:rPr>
              <a:t>Riskit ja valvonta: </a:t>
            </a:r>
            <a:r>
              <a:rPr lang="en-GB" sz="2000" noProof="0" dirty="0">
                <a:solidFill>
                  <a:schemeClr val="bg1"/>
                </a:solidFill>
                <a:latin typeface="Calibri" panose="020F0502020204030204" pitchFamily="34" charset="0"/>
                <a:ea typeface="Lato" charset="0"/>
                <a:cs typeface="Calibri" panose="020F0502020204030204" pitchFamily="34" charset="0"/>
              </a:rPr>
              <a:t>Tunnista mahdolliset riskit ja hahmottele, miten niitä hallitaan.</a:t>
            </a:r>
          </a:p>
        </p:txBody>
      </p:sp>
    </p:spTree>
    <p:extLst>
      <p:ext uri="{BB962C8B-B14F-4D97-AF65-F5344CB8AC3E}">
        <p14:creationId xmlns:p14="http://schemas.microsoft.com/office/powerpoint/2010/main" val="4218110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025A8-458A-2B2E-5399-1DECC2C02812}"/>
            </a:ext>
          </a:extLst>
        </p:cNvPr>
        <p:cNvGrpSpPr/>
        <p:nvPr/>
      </p:nvGrpSpPr>
      <p:grpSpPr>
        <a:xfrm>
          <a:off x="0" y="0"/>
          <a:ext cx="0" cy="0"/>
          <a:chOff x="0" y="0"/>
          <a:chExt cx="0" cy="0"/>
        </a:xfrm>
      </p:grpSpPr>
      <p:sp>
        <p:nvSpPr>
          <p:cNvPr id="5" name="Freeform 176">
            <a:extLst>
              <a:ext uri="{FF2B5EF4-FFF2-40B4-BE49-F238E27FC236}">
                <a16:creationId xmlns:a16="http://schemas.microsoft.com/office/drawing/2014/main" id="{B630A147-54A6-E459-5F13-54D75A333F60}"/>
              </a:ext>
            </a:extLst>
          </p:cNvPr>
          <p:cNvSpPr>
            <a:spLocks noChangeArrowheads="1"/>
          </p:cNvSpPr>
          <p:nvPr/>
        </p:nvSpPr>
        <p:spPr bwMode="auto">
          <a:xfrm>
            <a:off x="5553794" y="3799503"/>
            <a:ext cx="573140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4" name="Freeform 176">
            <a:extLst>
              <a:ext uri="{FF2B5EF4-FFF2-40B4-BE49-F238E27FC236}">
                <a16:creationId xmlns:a16="http://schemas.microsoft.com/office/drawing/2014/main" id="{3660A2AA-E8D6-34F6-03E5-0840AA680C75}"/>
              </a:ext>
            </a:extLst>
          </p:cNvPr>
          <p:cNvSpPr>
            <a:spLocks noChangeArrowheads="1"/>
          </p:cNvSpPr>
          <p:nvPr/>
        </p:nvSpPr>
        <p:spPr bwMode="auto">
          <a:xfrm>
            <a:off x="5512133" y="1350859"/>
            <a:ext cx="5773068" cy="2299700"/>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F31DB13A-6715-21C4-39E5-39665E6F333E}"/>
              </a:ext>
            </a:extLst>
          </p:cNvPr>
          <p:cNvSpPr>
            <a:spLocks noChangeArrowheads="1"/>
          </p:cNvSpPr>
          <p:nvPr/>
        </p:nvSpPr>
        <p:spPr bwMode="auto">
          <a:xfrm>
            <a:off x="591485" y="1359628"/>
            <a:ext cx="4838708" cy="2299700"/>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9E09E145-9B2A-A6A5-98F1-991F74F0C750}"/>
              </a:ext>
            </a:extLst>
          </p:cNvPr>
          <p:cNvSpPr>
            <a:spLocks noChangeArrowheads="1"/>
          </p:cNvSpPr>
          <p:nvPr/>
        </p:nvSpPr>
        <p:spPr bwMode="auto">
          <a:xfrm>
            <a:off x="824860" y="1331231"/>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17" name="Rectángulo 602">
            <a:extLst>
              <a:ext uri="{FF2B5EF4-FFF2-40B4-BE49-F238E27FC236}">
                <a16:creationId xmlns:a16="http://schemas.microsoft.com/office/drawing/2014/main" id="{9029DF8E-C11F-D493-63EF-EBF9D82BFAC5}"/>
              </a:ext>
            </a:extLst>
          </p:cNvPr>
          <p:cNvSpPr/>
          <p:nvPr/>
        </p:nvSpPr>
        <p:spPr>
          <a:xfrm>
            <a:off x="906800" y="1978428"/>
            <a:ext cx="4366999" cy="1200329"/>
          </a:xfrm>
          <a:prstGeom prst="rect">
            <a:avLst/>
          </a:prstGeom>
        </p:spPr>
        <p:txBody>
          <a:bodyPr wrap="square">
            <a:spAutoFit/>
          </a:bodyPr>
          <a:lstStyle/>
          <a:p>
            <a:pPr algn="just"/>
            <a:r>
              <a:rPr lang="en-GB" dirty="0">
                <a:solidFill>
                  <a:schemeClr val="bg1"/>
                </a:solidFill>
                <a:latin typeface="Calibri" panose="020F0502020204030204" pitchFamily="34" charset="0"/>
                <a:ea typeface="Lato" charset="0"/>
                <a:cs typeface="Calibri" panose="020F0502020204030204" pitchFamily="34" charset="0"/>
              </a:rPr>
              <a:t>Kun suunnitelma ja tiimi ovat valmiina, on aloitettava toimet, joissa keskitytään usein jätehuollon taloudelliseen parantamiseen ja pullonkaulojen vähentämiseen. </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3" name="Text Placeholder 3">
            <a:extLst>
              <a:ext uri="{FF2B5EF4-FFF2-40B4-BE49-F238E27FC236}">
                <a16:creationId xmlns:a16="http://schemas.microsoft.com/office/drawing/2014/main" id="{7AB36102-5DE2-E508-9531-23B80D6BF46F}"/>
              </a:ext>
            </a:extLst>
          </p:cNvPr>
          <p:cNvSpPr>
            <a:spLocks noGrp="1"/>
          </p:cNvSpPr>
          <p:nvPr>
            <p:ph type="body" sz="quarter" idx="16"/>
          </p:nvPr>
        </p:nvSpPr>
        <p:spPr>
          <a:xfrm>
            <a:off x="712741" y="472841"/>
            <a:ext cx="10096086" cy="567651"/>
          </a:xfrm>
          <a:prstGeom prst="rect">
            <a:avLst/>
          </a:prstGeom>
        </p:spPr>
        <p:txBody>
          <a:bodyPr lIns="91440" tIns="45720" rIns="91440" bIns="45720" anchor="t">
            <a:noAutofit/>
          </a:bodyPr>
          <a:lstStyle/>
          <a:p>
            <a:r>
              <a:rPr lang="en-GB" dirty="0"/>
              <a:t>Optimointiprosessi - Yleiset vaiheet</a:t>
            </a:r>
            <a:endParaRPr lang="en-US" dirty="0"/>
          </a:p>
        </p:txBody>
      </p:sp>
      <p:sp>
        <p:nvSpPr>
          <p:cNvPr id="22" name="Rectángulo 602">
            <a:extLst>
              <a:ext uri="{FF2B5EF4-FFF2-40B4-BE49-F238E27FC236}">
                <a16:creationId xmlns:a16="http://schemas.microsoft.com/office/drawing/2014/main" id="{C3CB9AFB-1F79-937F-7F6A-C0C3C1AAF29B}"/>
              </a:ext>
            </a:extLst>
          </p:cNvPr>
          <p:cNvSpPr/>
          <p:nvPr/>
        </p:nvSpPr>
        <p:spPr>
          <a:xfrm>
            <a:off x="1708359" y="3699809"/>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24" name="Rectángulo 602">
            <a:extLst>
              <a:ext uri="{FF2B5EF4-FFF2-40B4-BE49-F238E27FC236}">
                <a16:creationId xmlns:a16="http://schemas.microsoft.com/office/drawing/2014/main" id="{AB73E700-DE72-B761-81F0-47CE838FC0A3}"/>
              </a:ext>
            </a:extLst>
          </p:cNvPr>
          <p:cNvSpPr/>
          <p:nvPr/>
        </p:nvSpPr>
        <p:spPr>
          <a:xfrm>
            <a:off x="5672582" y="1485046"/>
            <a:ext cx="5694558" cy="2031325"/>
          </a:xfrm>
          <a:prstGeom prst="rect">
            <a:avLst/>
          </a:prstGeom>
        </p:spPr>
        <p:txBody>
          <a:bodyPr wrap="square">
            <a:spAutoFit/>
          </a:bodyPr>
          <a:lstStyle/>
          <a:p>
            <a:r>
              <a:rPr lang="en-GB" dirty="0">
                <a:solidFill>
                  <a:schemeClr val="bg1"/>
                </a:solidFill>
                <a:latin typeface="Calibri" panose="020F0502020204030204" pitchFamily="34" charset="0"/>
                <a:ea typeface="Lato" charset="0"/>
                <a:cs typeface="Calibri" panose="020F0502020204030204" pitchFamily="34" charset="0"/>
              </a:rPr>
              <a:t>Taloudelliset vaikutukset ovat yleisiä, mutta toimet voivat kohdistua myös laatuun tai hyvinvointiin. Toimilla on kuitenkin pyrittävä optimointiin, olipa kyse sitten kustannussäästöistä, investoinneista koneisiin, henkilöstön palkkaamisesta tai korvaamisesta, uusien tuotteiden kehittämisestä tai tehottomien tuotteiden karsimisesta. Kaikki toimet alkavat tästä.</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27" name="Freeform 176">
            <a:extLst>
              <a:ext uri="{FF2B5EF4-FFF2-40B4-BE49-F238E27FC236}">
                <a16:creationId xmlns:a16="http://schemas.microsoft.com/office/drawing/2014/main" id="{7C7CE7D6-2177-1077-EB1D-F6E0B1B456A1}"/>
              </a:ext>
            </a:extLst>
          </p:cNvPr>
          <p:cNvSpPr>
            <a:spLocks noChangeArrowheads="1"/>
          </p:cNvSpPr>
          <p:nvPr/>
        </p:nvSpPr>
        <p:spPr bwMode="auto">
          <a:xfrm>
            <a:off x="637346" y="3850450"/>
            <a:ext cx="479284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28" name="Freeform 177">
            <a:extLst>
              <a:ext uri="{FF2B5EF4-FFF2-40B4-BE49-F238E27FC236}">
                <a16:creationId xmlns:a16="http://schemas.microsoft.com/office/drawing/2014/main" id="{94E59BBE-8842-D677-6E33-6852B1583BC3}"/>
              </a:ext>
            </a:extLst>
          </p:cNvPr>
          <p:cNvSpPr>
            <a:spLocks noChangeArrowheads="1"/>
          </p:cNvSpPr>
          <p:nvPr/>
        </p:nvSpPr>
        <p:spPr bwMode="auto">
          <a:xfrm>
            <a:off x="760947" y="3788936"/>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29" name="CuadroTexto 598">
            <a:extLst>
              <a:ext uri="{FF2B5EF4-FFF2-40B4-BE49-F238E27FC236}">
                <a16:creationId xmlns:a16="http://schemas.microsoft.com/office/drawing/2014/main" id="{6F4D12A6-1501-4930-BC79-D80BFE866C38}"/>
              </a:ext>
            </a:extLst>
          </p:cNvPr>
          <p:cNvSpPr txBox="1"/>
          <p:nvPr/>
        </p:nvSpPr>
        <p:spPr>
          <a:xfrm>
            <a:off x="1183264" y="1411618"/>
            <a:ext cx="3237510"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Täytäntöönpanotoimet</a:t>
            </a:r>
          </a:p>
        </p:txBody>
      </p:sp>
      <p:sp>
        <p:nvSpPr>
          <p:cNvPr id="31" name="CuadroTexto 601">
            <a:extLst>
              <a:ext uri="{FF2B5EF4-FFF2-40B4-BE49-F238E27FC236}">
                <a16:creationId xmlns:a16="http://schemas.microsoft.com/office/drawing/2014/main" id="{53DB4A53-FC77-7AE9-2CBB-01AE7E085A9F}"/>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Neljäs osasto</a:t>
            </a:r>
          </a:p>
        </p:txBody>
      </p:sp>
      <p:sp>
        <p:nvSpPr>
          <p:cNvPr id="32" name="Rectángulo 602">
            <a:extLst>
              <a:ext uri="{FF2B5EF4-FFF2-40B4-BE49-F238E27FC236}">
                <a16:creationId xmlns:a16="http://schemas.microsoft.com/office/drawing/2014/main" id="{E447C4A6-8CC6-3AE0-D01D-BAB967E7DE76}"/>
              </a:ext>
            </a:extLst>
          </p:cNvPr>
          <p:cNvSpPr/>
          <p:nvPr/>
        </p:nvSpPr>
        <p:spPr>
          <a:xfrm>
            <a:off x="824860" y="4646629"/>
            <a:ext cx="4230931" cy="923330"/>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Optimoinnin aikana </a:t>
            </a:r>
            <a:r>
              <a:rPr lang="en-GB" b="1" noProof="0" dirty="0">
                <a:solidFill>
                  <a:schemeClr val="bg1"/>
                </a:solidFill>
                <a:latin typeface="Calibri" panose="020F0502020204030204" pitchFamily="34" charset="0"/>
                <a:ea typeface="Lato" charset="0"/>
                <a:cs typeface="Calibri" panose="020F0502020204030204" pitchFamily="34" charset="0"/>
              </a:rPr>
              <a:t>tarkkailu ja </a:t>
            </a:r>
            <a:r>
              <a:rPr lang="en-GB" noProof="0" dirty="0">
                <a:solidFill>
                  <a:schemeClr val="bg1"/>
                </a:solidFill>
                <a:latin typeface="Calibri" panose="020F0502020204030204" pitchFamily="34" charset="0"/>
                <a:ea typeface="Lato" charset="0"/>
                <a:cs typeface="Calibri" panose="020F0502020204030204" pitchFamily="34" charset="0"/>
              </a:rPr>
              <a:t>tiimin </a:t>
            </a:r>
            <a:r>
              <a:rPr lang="en-GB" b="1" noProof="0" dirty="0">
                <a:solidFill>
                  <a:schemeClr val="bg1"/>
                </a:solidFill>
                <a:latin typeface="Calibri" panose="020F0502020204030204" pitchFamily="34" charset="0"/>
                <a:ea typeface="Lato" charset="0"/>
                <a:cs typeface="Calibri" panose="020F0502020204030204" pitchFamily="34" charset="0"/>
              </a:rPr>
              <a:t>tiivis yhteydenpito </a:t>
            </a:r>
            <a:r>
              <a:rPr lang="en-GB" noProof="0" dirty="0">
                <a:solidFill>
                  <a:schemeClr val="bg1"/>
                </a:solidFill>
                <a:latin typeface="Calibri" panose="020F0502020204030204" pitchFamily="34" charset="0"/>
                <a:ea typeface="Lato" charset="0"/>
                <a:cs typeface="Calibri" panose="020F0502020204030204" pitchFamily="34" charset="0"/>
              </a:rPr>
              <a:t>ovat avainasemassa, ja ne ovat suorin valvontamuoto</a:t>
            </a:r>
            <a:r>
              <a:rPr lang="en-GB" dirty="0">
                <a:solidFill>
                  <a:schemeClr val="bg1"/>
                </a:solidFill>
                <a:latin typeface="Calibri" panose="020F0502020204030204" pitchFamily="34" charset="0"/>
                <a:ea typeface="Lato" charset="0"/>
                <a:cs typeface="Calibri" panose="020F0502020204030204" pitchFamily="34" charset="0"/>
              </a:rPr>
              <a:t>. </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33" name="Rectángulo 602">
            <a:extLst>
              <a:ext uri="{FF2B5EF4-FFF2-40B4-BE49-F238E27FC236}">
                <a16:creationId xmlns:a16="http://schemas.microsoft.com/office/drawing/2014/main" id="{651C869E-F745-9088-4D6B-C27EE591B94F}"/>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4" name="Rectángulo 602">
            <a:extLst>
              <a:ext uri="{FF2B5EF4-FFF2-40B4-BE49-F238E27FC236}">
                <a16:creationId xmlns:a16="http://schemas.microsoft.com/office/drawing/2014/main" id="{9F9DC484-078C-EC55-BF40-54F86662EE47}"/>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5" name="Rectángulo 602">
            <a:extLst>
              <a:ext uri="{FF2B5EF4-FFF2-40B4-BE49-F238E27FC236}">
                <a16:creationId xmlns:a16="http://schemas.microsoft.com/office/drawing/2014/main" id="{AC5D0DD9-950C-1A26-31B3-1290FAC2ECE0}"/>
              </a:ext>
            </a:extLst>
          </p:cNvPr>
          <p:cNvSpPr/>
          <p:nvPr/>
        </p:nvSpPr>
        <p:spPr>
          <a:xfrm>
            <a:off x="1297997" y="6137671"/>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6" name="Rectángulo 602">
            <a:extLst>
              <a:ext uri="{FF2B5EF4-FFF2-40B4-BE49-F238E27FC236}">
                <a16:creationId xmlns:a16="http://schemas.microsoft.com/office/drawing/2014/main" id="{611B9B23-7523-4A85-B074-F4852A327D8A}"/>
              </a:ext>
            </a:extLst>
          </p:cNvPr>
          <p:cNvSpPr/>
          <p:nvPr/>
        </p:nvSpPr>
        <p:spPr>
          <a:xfrm>
            <a:off x="5672582" y="4095625"/>
            <a:ext cx="5667247" cy="1508105"/>
          </a:xfrm>
          <a:prstGeom prst="rect">
            <a:avLst/>
          </a:prstGeom>
        </p:spPr>
        <p:txBody>
          <a:bodyPr wrap="square">
            <a:spAutoFit/>
          </a:bodyPr>
          <a:lstStyle/>
          <a:p>
            <a:r>
              <a:rPr lang="en-GB" dirty="0">
                <a:solidFill>
                  <a:schemeClr val="bg1"/>
                </a:solidFill>
              </a:rPr>
              <a:t>Useimmat keskeiset suorituskykyindikaattorit ja tavoitteet, varmista, että toimet ovat linjassa aikataulujen, indikaattoreiden ja riskienhallinnan kanssa. Tekniset tarkastukset ja tietojen arvioinnit ovat olennaisen tärkeitä, jotta voidaan varmistaa, että todellista muutosta tapahtuu</a:t>
            </a:r>
            <a:r>
              <a:rPr lang="en-GB" sz="2000" dirty="0">
                <a:solidFill>
                  <a:schemeClr val="bg1"/>
                </a:solidFill>
              </a:rPr>
              <a:t>.</a:t>
            </a:r>
            <a:endParaRPr lang="en-IE" sz="2000" dirty="0">
              <a:solidFill>
                <a:schemeClr val="bg1"/>
              </a:solidFill>
              <a:latin typeface="Calibri" panose="020F0502020204030204" pitchFamily="34" charset="0"/>
              <a:ea typeface="Lato" charset="0"/>
              <a:cs typeface="Calibri" panose="020F0502020204030204" pitchFamily="34" charset="0"/>
            </a:endParaRPr>
          </a:p>
        </p:txBody>
      </p:sp>
      <p:sp>
        <p:nvSpPr>
          <p:cNvPr id="2" name="CuadroTexto 598">
            <a:extLst>
              <a:ext uri="{FF2B5EF4-FFF2-40B4-BE49-F238E27FC236}">
                <a16:creationId xmlns:a16="http://schemas.microsoft.com/office/drawing/2014/main" id="{BD3391AC-8812-BD1D-F396-23E945B6A2BD}"/>
              </a:ext>
            </a:extLst>
          </p:cNvPr>
          <p:cNvSpPr txBox="1"/>
          <p:nvPr/>
        </p:nvSpPr>
        <p:spPr>
          <a:xfrm>
            <a:off x="1266116" y="3894335"/>
            <a:ext cx="3237510"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Jatkuva tarkkailu</a:t>
            </a:r>
          </a:p>
        </p:txBody>
      </p:sp>
    </p:spTree>
    <p:extLst>
      <p:ext uri="{BB962C8B-B14F-4D97-AF65-F5344CB8AC3E}">
        <p14:creationId xmlns:p14="http://schemas.microsoft.com/office/powerpoint/2010/main" val="3652586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8" name="Picture Placeholder 7" descr="A magnifying glass over a graph&#10;&#10;AI-generated content may be incorrect.">
            <a:extLst>
              <a:ext uri="{FF2B5EF4-FFF2-40B4-BE49-F238E27FC236}">
                <a16:creationId xmlns:a16="http://schemas.microsoft.com/office/drawing/2014/main" id="{987DF2D4-54B7-7DCD-5FAB-6EC11ADD3C3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1800172"/>
          </a:xfrm>
        </p:spPr>
        <p:txBody>
          <a:bodyPr/>
          <a:lstStyle/>
          <a:p>
            <a:r>
              <a:rPr lang="en-US" dirty="0"/>
              <a:t>03</a:t>
            </a:r>
          </a:p>
        </p:txBody>
      </p:sp>
      <p:sp>
        <p:nvSpPr>
          <p:cNvPr id="14" name="Rectangle 13">
            <a:extLst>
              <a:ext uri="{FF2B5EF4-FFF2-40B4-BE49-F238E27FC236}">
                <a16:creationId xmlns:a16="http://schemas.microsoft.com/office/drawing/2014/main" id="{72562939-738E-FB21-A25D-599F65FCBD3E}"/>
              </a:ext>
            </a:extLst>
          </p:cNvPr>
          <p:cNvSpPr/>
          <p:nvPr/>
        </p:nvSpPr>
        <p:spPr>
          <a:xfrm>
            <a:off x="4356847" y="3429000"/>
            <a:ext cx="5579633" cy="133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TextBox 1">
            <a:extLst>
              <a:ext uri="{FF2B5EF4-FFF2-40B4-BE49-F238E27FC236}">
                <a16:creationId xmlns:a16="http://schemas.microsoft.com/office/drawing/2014/main" id="{8C1CA686-FD67-C631-0610-BDC1F5936AB4}"/>
              </a:ext>
            </a:extLst>
          </p:cNvPr>
          <p:cNvSpPr txBox="1"/>
          <p:nvPr/>
        </p:nvSpPr>
        <p:spPr>
          <a:xfrm>
            <a:off x="4356847" y="3678905"/>
            <a:ext cx="6020696" cy="646331"/>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OPTIMOINTISTRATEGIAT</a:t>
            </a:r>
          </a:p>
        </p:txBody>
      </p:sp>
      <p:sp>
        <p:nvSpPr>
          <p:cNvPr id="9" name="TextBox 8">
            <a:extLst>
              <a:ext uri="{FF2B5EF4-FFF2-40B4-BE49-F238E27FC236}">
                <a16:creationId xmlns:a16="http://schemas.microsoft.com/office/drawing/2014/main" id="{C5A64DE4-C47A-D7ED-7286-2A3AA1C0F976}"/>
              </a:ext>
            </a:extLst>
          </p:cNvPr>
          <p:cNvSpPr txBox="1"/>
          <p:nvPr/>
        </p:nvSpPr>
        <p:spPr>
          <a:xfrm>
            <a:off x="238772" y="6023651"/>
            <a:ext cx="7708195" cy="230832"/>
          </a:xfrm>
          <a:prstGeom prst="rect">
            <a:avLst/>
          </a:prstGeom>
          <a:noFill/>
        </p:spPr>
        <p:txBody>
          <a:bodyPr wrap="square" rtlCol="0">
            <a:spAutoFit/>
          </a:bodyPr>
          <a:lstStyle/>
          <a:p>
            <a:r>
              <a:rPr lang="en-GB" sz="900">
                <a:hlinkClick r:id="rId4" tooltip="https://technofaq.org/posts/2020/09/top-reasons-why-seo-optimisation-is-necessary-to-enhance-your-local-business/"/>
              </a:rPr>
              <a:t>Tämä </a:t>
            </a:r>
            <a:r>
              <a:rPr lang="en-GB" sz="900"/>
              <a:t>Tuntemattoman tekijän </a:t>
            </a:r>
            <a:r>
              <a:rPr lang="en-GB" sz="900">
                <a:hlinkClick r:id="rId4" tooltip="https://technofaq.org/posts/2020/09/top-reasons-why-seo-optimisation-is-necessary-to-enhance-your-local-business/"/>
              </a:rPr>
              <a:t>kuva </a:t>
            </a:r>
            <a:r>
              <a:rPr lang="en-GB" sz="900"/>
              <a:t>on lisensoitu </a:t>
            </a:r>
            <a:r>
              <a:rPr lang="en-GB" sz="900">
                <a:hlinkClick r:id="rId5" tooltip="https://creativecommons.org/licenses/by-nc-sa/3.0/"/>
              </a:rPr>
              <a:t>CC BY-SA-NC</a:t>
            </a:r>
            <a:r>
              <a:rPr lang="en-GB" sz="900"/>
              <a:t>:llä</a:t>
            </a:r>
          </a:p>
        </p:txBody>
      </p:sp>
    </p:spTree>
    <p:extLst>
      <p:ext uri="{BB962C8B-B14F-4D97-AF65-F5344CB8AC3E}">
        <p14:creationId xmlns:p14="http://schemas.microsoft.com/office/powerpoint/2010/main" val="2840469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257BB-E4D2-2F88-A18A-8CC4AE82C305}"/>
              </a:ext>
            </a:extLst>
          </p:cNvPr>
          <p:cNvSpPr>
            <a:spLocks noGrp="1"/>
          </p:cNvSpPr>
          <p:nvPr>
            <p:ph type="body" sz="quarter" idx="16"/>
          </p:nvPr>
        </p:nvSpPr>
        <p:spPr>
          <a:xfrm>
            <a:off x="1732484" y="593866"/>
            <a:ext cx="9837386" cy="992652"/>
          </a:xfrm>
        </p:spPr>
        <p:txBody>
          <a:bodyPr/>
          <a:lstStyle/>
          <a:p>
            <a:r>
              <a:rPr lang="en-US" sz="3600" b="1" dirty="0" err="1"/>
              <a:t>Valmistusteollisuus</a:t>
            </a:r>
            <a:r>
              <a:rPr lang="en-US" sz="3600" b="1" dirty="0"/>
              <a:t> </a:t>
            </a:r>
            <a:r>
              <a:rPr lang="en-US" sz="3600" b="1" dirty="0" err="1"/>
              <a:t>yleiskatsaus</a:t>
            </a:r>
            <a:r>
              <a:rPr lang="en-US" sz="3600" b="1" dirty="0"/>
              <a:t> - </a:t>
            </a:r>
            <a:r>
              <a:rPr lang="en-US" sz="3600" b="1" dirty="0" err="1"/>
              <a:t>Optimointi</a:t>
            </a:r>
            <a:endParaRPr lang="en-US" sz="3600" b="1" dirty="0"/>
          </a:p>
          <a:p>
            <a:endParaRPr lang="en-US" dirty="0"/>
          </a:p>
        </p:txBody>
      </p:sp>
      <p:sp>
        <p:nvSpPr>
          <p:cNvPr id="3" name="Picture Placeholder 2">
            <a:extLst>
              <a:ext uri="{FF2B5EF4-FFF2-40B4-BE49-F238E27FC236}">
                <a16:creationId xmlns:a16="http://schemas.microsoft.com/office/drawing/2014/main" id="{B5DFD73D-2371-3641-874E-12FCF1A39A3E}"/>
              </a:ext>
            </a:extLst>
          </p:cNvPr>
          <p:cNvSpPr>
            <a:spLocks noGrp="1"/>
          </p:cNvSpPr>
          <p:nvPr>
            <p:ph type="pic" sz="quarter" idx="10"/>
          </p:nvPr>
        </p:nvSpPr>
        <p:spPr/>
        <p:txBody>
          <a:bodyPr/>
          <a:lstStyle/>
          <a:p>
            <a:endParaRPr lang="fi-FI"/>
          </a:p>
        </p:txBody>
      </p:sp>
      <p:sp>
        <p:nvSpPr>
          <p:cNvPr id="4" name="Text Placeholder 3">
            <a:extLst>
              <a:ext uri="{FF2B5EF4-FFF2-40B4-BE49-F238E27FC236}">
                <a16:creationId xmlns:a16="http://schemas.microsoft.com/office/drawing/2014/main" id="{B46C6030-4815-4EF6-062E-3C37990F2CFD}"/>
              </a:ext>
            </a:extLst>
          </p:cNvPr>
          <p:cNvSpPr>
            <a:spLocks noGrp="1"/>
          </p:cNvSpPr>
          <p:nvPr>
            <p:ph type="body" sz="quarter" idx="19"/>
          </p:nvPr>
        </p:nvSpPr>
        <p:spPr>
          <a:xfrm>
            <a:off x="6647793" y="1904667"/>
            <a:ext cx="4990998" cy="4102937"/>
          </a:xfrm>
        </p:spPr>
        <p:txBody>
          <a:bodyPr/>
          <a:lstStyle/>
          <a:p>
            <a:pPr>
              <a:lnSpc>
                <a:spcPct val="100000"/>
              </a:lnSpc>
            </a:pPr>
            <a:r>
              <a:rPr lang="en-GB" dirty="0"/>
              <a:t>Tässä videossa tarkastellaan ja selitetään toiminnan optimointistrategioita, joissa keskitytään Leanin, Six Sigman, Total Quality Managementin jne. kaltaisiin menetelmiin, jotka on räätälöity tehokkuuden parantamiseen ja hukan vähentämiseen, mukaan lukien toimitusketjun optimointi, prosessien parantaminen ja käytännön esimerkit.</a:t>
            </a:r>
          </a:p>
          <a:p>
            <a:endParaRPr lang="en-US" dirty="0"/>
          </a:p>
        </p:txBody>
      </p:sp>
      <p:pic>
        <p:nvPicPr>
          <p:cNvPr id="17" name="Online Media 16" title="Manufacturing Industry Overview - Optimization">
            <a:hlinkClick r:id="" action="ppaction://media"/>
            <a:extLst>
              <a:ext uri="{FF2B5EF4-FFF2-40B4-BE49-F238E27FC236}">
                <a16:creationId xmlns:a16="http://schemas.microsoft.com/office/drawing/2014/main" id="{429F0A1C-5916-6A9F-2736-2F531BC67765}"/>
              </a:ext>
            </a:extLst>
          </p:cNvPr>
          <p:cNvPicPr>
            <a:picLocks noRot="1" noChangeAspect="1"/>
          </p:cNvPicPr>
          <p:nvPr>
            <a:videoFile r:link="rId1"/>
          </p:nvPr>
        </p:nvPicPr>
        <p:blipFill>
          <a:blip r:embed="rId3"/>
          <a:stretch>
            <a:fillRect/>
          </a:stretch>
        </p:blipFill>
        <p:spPr>
          <a:xfrm>
            <a:off x="635271" y="2169117"/>
            <a:ext cx="4990999" cy="3839656"/>
          </a:xfrm>
          <a:prstGeom prst="rect">
            <a:avLst/>
          </a:prstGeom>
        </p:spPr>
      </p:pic>
      <p:grpSp>
        <p:nvGrpSpPr>
          <p:cNvPr id="18" name="Graphic 4">
            <a:extLst>
              <a:ext uri="{FF2B5EF4-FFF2-40B4-BE49-F238E27FC236}">
                <a16:creationId xmlns:a16="http://schemas.microsoft.com/office/drawing/2014/main" id="{8F25743B-D9F4-A5FC-40CC-6710B855E354}"/>
              </a:ext>
            </a:extLst>
          </p:cNvPr>
          <p:cNvGrpSpPr/>
          <p:nvPr/>
        </p:nvGrpSpPr>
        <p:grpSpPr>
          <a:xfrm rot="19582332">
            <a:off x="6306158" y="5109752"/>
            <a:ext cx="403667" cy="780438"/>
            <a:chOff x="9129274" y="2719113"/>
            <a:chExt cx="717139" cy="1386497"/>
          </a:xfrm>
          <a:solidFill>
            <a:srgbClr val="09465E"/>
          </a:solidFill>
        </p:grpSpPr>
        <p:grpSp>
          <p:nvGrpSpPr>
            <p:cNvPr id="19" name="Graphic 4">
              <a:extLst>
                <a:ext uri="{FF2B5EF4-FFF2-40B4-BE49-F238E27FC236}">
                  <a16:creationId xmlns:a16="http://schemas.microsoft.com/office/drawing/2014/main" id="{CF90B2EC-5694-436F-0979-6E5D81D045A0}"/>
                </a:ext>
              </a:extLst>
            </p:cNvPr>
            <p:cNvGrpSpPr/>
            <p:nvPr/>
          </p:nvGrpSpPr>
          <p:grpSpPr>
            <a:xfrm>
              <a:off x="9159507" y="2719113"/>
              <a:ext cx="446280" cy="440141"/>
              <a:chOff x="9159507" y="2719113"/>
              <a:chExt cx="446280" cy="440141"/>
            </a:xfrm>
            <a:grpFill/>
          </p:grpSpPr>
          <p:sp>
            <p:nvSpPr>
              <p:cNvPr id="28" name="Freeform 57">
                <a:extLst>
                  <a:ext uri="{FF2B5EF4-FFF2-40B4-BE49-F238E27FC236}">
                    <a16:creationId xmlns:a16="http://schemas.microsoft.com/office/drawing/2014/main" id="{BD958234-5FBC-F17C-C640-8551DF4C3C1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9" name="Freeform 58">
                <a:extLst>
                  <a:ext uri="{FF2B5EF4-FFF2-40B4-BE49-F238E27FC236}">
                    <a16:creationId xmlns:a16="http://schemas.microsoft.com/office/drawing/2014/main" id="{DA7C6B6A-A378-FE01-BE6F-552A5454003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AB9613B0-0D62-5CB0-1EC7-C018540D2699}"/>
                </a:ext>
              </a:extLst>
            </p:cNvPr>
            <p:cNvGrpSpPr/>
            <p:nvPr/>
          </p:nvGrpSpPr>
          <p:grpSpPr>
            <a:xfrm>
              <a:off x="9129274" y="2893887"/>
              <a:ext cx="717139" cy="1211724"/>
              <a:chOff x="9129274" y="2893887"/>
              <a:chExt cx="717139" cy="1211724"/>
            </a:xfrm>
            <a:grpFill/>
          </p:grpSpPr>
          <p:sp>
            <p:nvSpPr>
              <p:cNvPr id="21" name="Freeform 50">
                <a:extLst>
                  <a:ext uri="{FF2B5EF4-FFF2-40B4-BE49-F238E27FC236}">
                    <a16:creationId xmlns:a16="http://schemas.microsoft.com/office/drawing/2014/main" id="{99E72753-0DDD-C44C-B927-0A968C7CC06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51">
                <a:extLst>
                  <a:ext uri="{FF2B5EF4-FFF2-40B4-BE49-F238E27FC236}">
                    <a16:creationId xmlns:a16="http://schemas.microsoft.com/office/drawing/2014/main" id="{832D203B-2AD5-EED1-0EB1-13BE1093914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52">
                <a:extLst>
                  <a:ext uri="{FF2B5EF4-FFF2-40B4-BE49-F238E27FC236}">
                    <a16:creationId xmlns:a16="http://schemas.microsoft.com/office/drawing/2014/main" id="{2DF96E05-B780-456D-3718-80B21834C29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53">
                <a:extLst>
                  <a:ext uri="{FF2B5EF4-FFF2-40B4-BE49-F238E27FC236}">
                    <a16:creationId xmlns:a16="http://schemas.microsoft.com/office/drawing/2014/main" id="{79AE1EDB-095E-F026-952F-236BA97CD4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54">
                <a:extLst>
                  <a:ext uri="{FF2B5EF4-FFF2-40B4-BE49-F238E27FC236}">
                    <a16:creationId xmlns:a16="http://schemas.microsoft.com/office/drawing/2014/main" id="{1130165F-62ED-41EA-B5AA-4D045856403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55">
                <a:extLst>
                  <a:ext uri="{FF2B5EF4-FFF2-40B4-BE49-F238E27FC236}">
                    <a16:creationId xmlns:a16="http://schemas.microsoft.com/office/drawing/2014/main" id="{352DD753-B8F4-DB01-1C61-B935D888155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56">
                <a:extLst>
                  <a:ext uri="{FF2B5EF4-FFF2-40B4-BE49-F238E27FC236}">
                    <a16:creationId xmlns:a16="http://schemas.microsoft.com/office/drawing/2014/main" id="{6080074E-675E-6280-98C3-A3884207A9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6491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07229-5D47-3201-789F-C03AA6CFBC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209427-5006-C4A9-C57F-1826F7813160}"/>
              </a:ext>
            </a:extLst>
          </p:cNvPr>
          <p:cNvSpPr>
            <a:spLocks noGrp="1"/>
          </p:cNvSpPr>
          <p:nvPr>
            <p:ph type="body" sz="quarter" idx="16"/>
          </p:nvPr>
        </p:nvSpPr>
        <p:spPr>
          <a:xfrm>
            <a:off x="1732484" y="593866"/>
            <a:ext cx="9837386" cy="992652"/>
          </a:xfrm>
        </p:spPr>
        <p:txBody>
          <a:bodyPr/>
          <a:lstStyle/>
          <a:p>
            <a:r>
              <a:rPr lang="en-US" dirty="0"/>
              <a:t>Mikä on Six Sigma?</a:t>
            </a:r>
            <a:endParaRPr lang="en-US" sz="3600" b="1" dirty="0"/>
          </a:p>
          <a:p>
            <a:endParaRPr lang="en-US" dirty="0"/>
          </a:p>
        </p:txBody>
      </p:sp>
      <p:sp>
        <p:nvSpPr>
          <p:cNvPr id="3" name="Picture Placeholder 2">
            <a:extLst>
              <a:ext uri="{FF2B5EF4-FFF2-40B4-BE49-F238E27FC236}">
                <a16:creationId xmlns:a16="http://schemas.microsoft.com/office/drawing/2014/main" id="{47F2B891-8961-5BF9-CA60-6BE7409ACB86}"/>
              </a:ext>
            </a:extLst>
          </p:cNvPr>
          <p:cNvSpPr>
            <a:spLocks noGrp="1"/>
          </p:cNvSpPr>
          <p:nvPr>
            <p:ph type="pic" sz="quarter" idx="10"/>
          </p:nvPr>
        </p:nvSpPr>
        <p:spPr/>
        <p:txBody>
          <a:bodyPr/>
          <a:lstStyle/>
          <a:p>
            <a:endParaRPr lang="fi-FI"/>
          </a:p>
        </p:txBody>
      </p:sp>
      <p:sp>
        <p:nvSpPr>
          <p:cNvPr id="4" name="Text Placeholder 3">
            <a:extLst>
              <a:ext uri="{FF2B5EF4-FFF2-40B4-BE49-F238E27FC236}">
                <a16:creationId xmlns:a16="http://schemas.microsoft.com/office/drawing/2014/main" id="{07584F14-89EA-D7CB-1242-E65AE10E0890}"/>
              </a:ext>
            </a:extLst>
          </p:cNvPr>
          <p:cNvSpPr>
            <a:spLocks noGrp="1"/>
          </p:cNvSpPr>
          <p:nvPr>
            <p:ph type="body" sz="quarter" idx="19"/>
          </p:nvPr>
        </p:nvSpPr>
        <p:spPr>
          <a:xfrm>
            <a:off x="6874091" y="1574021"/>
            <a:ext cx="5039875" cy="4102937"/>
          </a:xfrm>
        </p:spPr>
        <p:txBody>
          <a:bodyPr/>
          <a:lstStyle/>
          <a:p>
            <a:pPr>
              <a:lnSpc>
                <a:spcPct val="100000"/>
              </a:lnSpc>
            </a:pPr>
            <a:r>
              <a:rPr lang="en-GB" dirty="0"/>
              <a:t>Tässä 8 minuutin videossa selitetään optimointistrategian </a:t>
            </a:r>
            <a:r>
              <a:rPr lang="en-GB" b="1" dirty="0"/>
              <a:t>Six Sigma </a:t>
            </a:r>
            <a:r>
              <a:rPr lang="en-GB" dirty="0"/>
              <a:t>taustalla oleva käsite. </a:t>
            </a:r>
          </a:p>
          <a:p>
            <a:pPr>
              <a:lnSpc>
                <a:spcPct val="100000"/>
              </a:lnSpc>
            </a:pPr>
            <a:endParaRPr lang="en-GB" sz="1000" dirty="0"/>
          </a:p>
          <a:p>
            <a:pPr>
              <a:lnSpc>
                <a:spcPct val="100000"/>
              </a:lnSpc>
            </a:pPr>
            <a:r>
              <a:rPr lang="en-GB" dirty="0"/>
              <a:t>Six Sigma on tietoon perustuva menetelmä, jolla pyritään vähentämään vaihtelua ja poistamaan virheitä, mukaan lukien hukkaa missä tahansa prosessissa. </a:t>
            </a:r>
          </a:p>
          <a:p>
            <a:pPr>
              <a:lnSpc>
                <a:spcPct val="100000"/>
              </a:lnSpc>
            </a:pPr>
            <a:endParaRPr lang="en-GB" sz="1000" dirty="0"/>
          </a:p>
          <a:p>
            <a:pPr>
              <a:lnSpc>
                <a:spcPct val="100000"/>
              </a:lnSpc>
            </a:pPr>
            <a:r>
              <a:rPr lang="en-GB" dirty="0"/>
              <a:t>Elintarvikebisnekseen sovellettuna Six Sigmaa kuvataan tehokkaaksi menetelmäksi, jolla parannetaan laatua.</a:t>
            </a:r>
          </a:p>
          <a:p>
            <a:endParaRPr lang="en-US" dirty="0"/>
          </a:p>
        </p:txBody>
      </p:sp>
      <p:pic>
        <p:nvPicPr>
          <p:cNvPr id="18" name="Online Media 17" title="Six Sigma In 9 Minutes | What Is Six Sigma? | Six Sigma Explained | Six Sigma Training | Simplilearn">
            <a:hlinkClick r:id="" action="ppaction://media"/>
            <a:extLst>
              <a:ext uri="{FF2B5EF4-FFF2-40B4-BE49-F238E27FC236}">
                <a16:creationId xmlns:a16="http://schemas.microsoft.com/office/drawing/2014/main" id="{AC3D7C18-EB20-CC2C-F495-83C32F06BAE6}"/>
              </a:ext>
            </a:extLst>
          </p:cNvPr>
          <p:cNvPicPr>
            <a:picLocks noRot="1" noChangeAspect="1"/>
          </p:cNvPicPr>
          <p:nvPr>
            <a:videoFile r:link="rId1"/>
          </p:nvPr>
        </p:nvPicPr>
        <p:blipFill>
          <a:blip r:embed="rId3"/>
          <a:stretch>
            <a:fillRect/>
          </a:stretch>
        </p:blipFill>
        <p:spPr>
          <a:xfrm>
            <a:off x="601404" y="2044742"/>
            <a:ext cx="5164667" cy="3962862"/>
          </a:xfrm>
          <a:prstGeom prst="rect">
            <a:avLst/>
          </a:prstGeom>
        </p:spPr>
      </p:pic>
      <p:grpSp>
        <p:nvGrpSpPr>
          <p:cNvPr id="17" name="Graphic 4">
            <a:extLst>
              <a:ext uri="{FF2B5EF4-FFF2-40B4-BE49-F238E27FC236}">
                <a16:creationId xmlns:a16="http://schemas.microsoft.com/office/drawing/2014/main" id="{4BA5FCFF-1943-6587-99D8-75DD5DAC0826}"/>
              </a:ext>
            </a:extLst>
          </p:cNvPr>
          <p:cNvGrpSpPr/>
          <p:nvPr/>
        </p:nvGrpSpPr>
        <p:grpSpPr>
          <a:xfrm rot="19582332">
            <a:off x="6278324" y="5211562"/>
            <a:ext cx="403667" cy="780438"/>
            <a:chOff x="9129274" y="2719113"/>
            <a:chExt cx="717139" cy="1386497"/>
          </a:xfrm>
          <a:solidFill>
            <a:srgbClr val="09465E"/>
          </a:solidFill>
        </p:grpSpPr>
        <p:grpSp>
          <p:nvGrpSpPr>
            <p:cNvPr id="19" name="Graphic 4">
              <a:extLst>
                <a:ext uri="{FF2B5EF4-FFF2-40B4-BE49-F238E27FC236}">
                  <a16:creationId xmlns:a16="http://schemas.microsoft.com/office/drawing/2014/main" id="{66820801-D4A5-52F3-F18F-C3E244C15ED7}"/>
                </a:ext>
              </a:extLst>
            </p:cNvPr>
            <p:cNvGrpSpPr/>
            <p:nvPr/>
          </p:nvGrpSpPr>
          <p:grpSpPr>
            <a:xfrm>
              <a:off x="9159507" y="2719113"/>
              <a:ext cx="446280" cy="440141"/>
              <a:chOff x="9159507" y="2719113"/>
              <a:chExt cx="446280" cy="440141"/>
            </a:xfrm>
            <a:grpFill/>
          </p:grpSpPr>
          <p:sp>
            <p:nvSpPr>
              <p:cNvPr id="28" name="Freeform 57">
                <a:extLst>
                  <a:ext uri="{FF2B5EF4-FFF2-40B4-BE49-F238E27FC236}">
                    <a16:creationId xmlns:a16="http://schemas.microsoft.com/office/drawing/2014/main" id="{D010A6AC-5C07-69F2-DBD0-F8714473E94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9" name="Freeform 58">
                <a:extLst>
                  <a:ext uri="{FF2B5EF4-FFF2-40B4-BE49-F238E27FC236}">
                    <a16:creationId xmlns:a16="http://schemas.microsoft.com/office/drawing/2014/main" id="{41A69089-988B-50F4-2C36-B39FF525141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D795CE6D-DDBA-192C-17E5-D457E1F3A680}"/>
                </a:ext>
              </a:extLst>
            </p:cNvPr>
            <p:cNvGrpSpPr/>
            <p:nvPr/>
          </p:nvGrpSpPr>
          <p:grpSpPr>
            <a:xfrm>
              <a:off x="9129274" y="2893887"/>
              <a:ext cx="717139" cy="1211724"/>
              <a:chOff x="9129274" y="2893887"/>
              <a:chExt cx="717139" cy="1211724"/>
            </a:xfrm>
            <a:grpFill/>
          </p:grpSpPr>
          <p:sp>
            <p:nvSpPr>
              <p:cNvPr id="21" name="Freeform 50">
                <a:extLst>
                  <a:ext uri="{FF2B5EF4-FFF2-40B4-BE49-F238E27FC236}">
                    <a16:creationId xmlns:a16="http://schemas.microsoft.com/office/drawing/2014/main" id="{4380B62D-520E-C862-7AA0-7DD4E06BD02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51">
                <a:extLst>
                  <a:ext uri="{FF2B5EF4-FFF2-40B4-BE49-F238E27FC236}">
                    <a16:creationId xmlns:a16="http://schemas.microsoft.com/office/drawing/2014/main" id="{32D2245F-5484-045E-BC41-6D2C99EB120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52">
                <a:extLst>
                  <a:ext uri="{FF2B5EF4-FFF2-40B4-BE49-F238E27FC236}">
                    <a16:creationId xmlns:a16="http://schemas.microsoft.com/office/drawing/2014/main" id="{4108D982-D7DB-4707-A4E4-3D56DED82ED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53">
                <a:extLst>
                  <a:ext uri="{FF2B5EF4-FFF2-40B4-BE49-F238E27FC236}">
                    <a16:creationId xmlns:a16="http://schemas.microsoft.com/office/drawing/2014/main" id="{E1E2BBDD-EA99-B1F6-48DC-65693F8E664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54">
                <a:extLst>
                  <a:ext uri="{FF2B5EF4-FFF2-40B4-BE49-F238E27FC236}">
                    <a16:creationId xmlns:a16="http://schemas.microsoft.com/office/drawing/2014/main" id="{08F02A74-0CEB-9309-F1A1-01DA0F7E15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55">
                <a:extLst>
                  <a:ext uri="{FF2B5EF4-FFF2-40B4-BE49-F238E27FC236}">
                    <a16:creationId xmlns:a16="http://schemas.microsoft.com/office/drawing/2014/main" id="{0D268CD5-A103-6AAA-CA00-ABA29872228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56">
                <a:extLst>
                  <a:ext uri="{FF2B5EF4-FFF2-40B4-BE49-F238E27FC236}">
                    <a16:creationId xmlns:a16="http://schemas.microsoft.com/office/drawing/2014/main" id="{4060EC9F-2104-3CAD-4FCF-F562339D60B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3705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3AE3A-8C1A-9838-6C11-734C8493EB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C7EE70-7C9B-5A8E-DF6A-E5BEEDE39C3F}"/>
              </a:ext>
            </a:extLst>
          </p:cNvPr>
          <p:cNvSpPr>
            <a:spLocks noGrp="1"/>
          </p:cNvSpPr>
          <p:nvPr>
            <p:ph type="body" sz="quarter" idx="16"/>
          </p:nvPr>
        </p:nvSpPr>
        <p:spPr>
          <a:xfrm>
            <a:off x="1732484" y="593866"/>
            <a:ext cx="9837386" cy="992652"/>
          </a:xfrm>
        </p:spPr>
        <p:txBody>
          <a:bodyPr/>
          <a:lstStyle/>
          <a:p>
            <a:r>
              <a:rPr lang="en-US" dirty="0"/>
              <a:t>Mikä on Lean Six Sigma?</a:t>
            </a:r>
            <a:endParaRPr lang="en-US" sz="3600" b="1" dirty="0"/>
          </a:p>
          <a:p>
            <a:endParaRPr lang="en-US" dirty="0"/>
          </a:p>
        </p:txBody>
      </p:sp>
      <p:sp>
        <p:nvSpPr>
          <p:cNvPr id="4" name="Text Placeholder 3">
            <a:extLst>
              <a:ext uri="{FF2B5EF4-FFF2-40B4-BE49-F238E27FC236}">
                <a16:creationId xmlns:a16="http://schemas.microsoft.com/office/drawing/2014/main" id="{A65FF907-6A72-3144-E384-00EBA44283EC}"/>
              </a:ext>
            </a:extLst>
          </p:cNvPr>
          <p:cNvSpPr>
            <a:spLocks noGrp="1"/>
          </p:cNvSpPr>
          <p:nvPr>
            <p:ph type="body" sz="quarter" idx="19"/>
          </p:nvPr>
        </p:nvSpPr>
        <p:spPr>
          <a:xfrm>
            <a:off x="6647793" y="1904667"/>
            <a:ext cx="4990998" cy="4102937"/>
          </a:xfrm>
        </p:spPr>
        <p:txBody>
          <a:bodyPr/>
          <a:lstStyle/>
          <a:p>
            <a:pPr>
              <a:lnSpc>
                <a:spcPct val="100000"/>
              </a:lnSpc>
            </a:pPr>
            <a:r>
              <a:rPr lang="en-GB" dirty="0"/>
              <a:t>Tämä video on muunnelma Six Sigma -optimointiprosessista, jota voidaan soveltaa paremmin elintarvikealan yrityksiin hukan torjumiseksi. </a:t>
            </a:r>
          </a:p>
          <a:p>
            <a:pPr>
              <a:lnSpc>
                <a:spcPct val="100000"/>
              </a:lnSpc>
            </a:pPr>
            <a:endParaRPr lang="en-GB" dirty="0"/>
          </a:p>
          <a:p>
            <a:pPr>
              <a:lnSpc>
                <a:spcPct val="100000"/>
              </a:lnSpc>
            </a:pPr>
            <a:r>
              <a:rPr lang="en-GB" dirty="0"/>
              <a:t>Tämä johtuu siitä, että </a:t>
            </a:r>
            <a:r>
              <a:rPr lang="en-GB" b="1" dirty="0"/>
              <a:t>Lean Six Sigma </a:t>
            </a:r>
            <a:r>
              <a:rPr lang="en-GB" dirty="0"/>
              <a:t>-menetelmässä keskitytään erityisesti hukan poistamiseen ja virtauksen parantamiseen tuotantoprosesseissa. </a:t>
            </a:r>
          </a:p>
          <a:p>
            <a:pPr>
              <a:lnSpc>
                <a:spcPct val="100000"/>
              </a:lnSpc>
            </a:pPr>
            <a:endParaRPr lang="en-GB" dirty="0"/>
          </a:p>
          <a:p>
            <a:endParaRPr lang="en-US" dirty="0"/>
          </a:p>
        </p:txBody>
      </p:sp>
      <p:pic>
        <p:nvPicPr>
          <p:cNvPr id="18" name="Online Media 17" title="Lean Six Sigma In 8 Minutes | What Is Lean Six Sigma? | Lean Six Sigma Explained | Simplilearn">
            <a:hlinkClick r:id="" action="ppaction://media"/>
            <a:extLst>
              <a:ext uri="{FF2B5EF4-FFF2-40B4-BE49-F238E27FC236}">
                <a16:creationId xmlns:a16="http://schemas.microsoft.com/office/drawing/2014/main" id="{3C336074-B959-8EB7-5219-8F116452AA7A}"/>
              </a:ext>
            </a:extLst>
          </p:cNvPr>
          <p:cNvPicPr>
            <a:picLocks noRot="1" noChangeAspect="1"/>
          </p:cNvPicPr>
          <p:nvPr>
            <a:videoFile r:link="rId1"/>
          </p:nvPr>
        </p:nvPicPr>
        <p:blipFill>
          <a:blip r:embed="rId3"/>
          <a:stretch>
            <a:fillRect/>
          </a:stretch>
        </p:blipFill>
        <p:spPr>
          <a:xfrm>
            <a:off x="641427" y="2068979"/>
            <a:ext cx="5262375" cy="3870471"/>
          </a:xfrm>
          <a:prstGeom prst="rect">
            <a:avLst/>
          </a:prstGeom>
        </p:spPr>
      </p:pic>
      <p:grpSp>
        <p:nvGrpSpPr>
          <p:cNvPr id="3" name="Graphic 4">
            <a:extLst>
              <a:ext uri="{FF2B5EF4-FFF2-40B4-BE49-F238E27FC236}">
                <a16:creationId xmlns:a16="http://schemas.microsoft.com/office/drawing/2014/main" id="{4EA925FA-639A-3A57-9C11-8234ADF81F79}"/>
              </a:ext>
            </a:extLst>
          </p:cNvPr>
          <p:cNvGrpSpPr/>
          <p:nvPr/>
        </p:nvGrpSpPr>
        <p:grpSpPr>
          <a:xfrm rot="19582332">
            <a:off x="6289689" y="5148488"/>
            <a:ext cx="403667" cy="780438"/>
            <a:chOff x="9129274" y="2719113"/>
            <a:chExt cx="717139" cy="1386497"/>
          </a:xfrm>
          <a:solidFill>
            <a:srgbClr val="09465E"/>
          </a:solidFill>
        </p:grpSpPr>
        <p:grpSp>
          <p:nvGrpSpPr>
            <p:cNvPr id="17" name="Graphic 4">
              <a:extLst>
                <a:ext uri="{FF2B5EF4-FFF2-40B4-BE49-F238E27FC236}">
                  <a16:creationId xmlns:a16="http://schemas.microsoft.com/office/drawing/2014/main" id="{B36885B7-747A-12CD-2DF6-8D0B1651E66F}"/>
                </a:ext>
              </a:extLst>
            </p:cNvPr>
            <p:cNvGrpSpPr/>
            <p:nvPr/>
          </p:nvGrpSpPr>
          <p:grpSpPr>
            <a:xfrm>
              <a:off x="9159507" y="2719113"/>
              <a:ext cx="446280" cy="440141"/>
              <a:chOff x="9159507" y="2719113"/>
              <a:chExt cx="446280" cy="440141"/>
            </a:xfrm>
            <a:grpFill/>
          </p:grpSpPr>
          <p:sp>
            <p:nvSpPr>
              <p:cNvPr id="27" name="Freeform 57">
                <a:extLst>
                  <a:ext uri="{FF2B5EF4-FFF2-40B4-BE49-F238E27FC236}">
                    <a16:creationId xmlns:a16="http://schemas.microsoft.com/office/drawing/2014/main" id="{E65CA562-CC75-83F6-6F1B-BCAE4DC50EA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8" name="Freeform 58">
                <a:extLst>
                  <a:ext uri="{FF2B5EF4-FFF2-40B4-BE49-F238E27FC236}">
                    <a16:creationId xmlns:a16="http://schemas.microsoft.com/office/drawing/2014/main" id="{8224ED35-C09E-E3AF-4643-272FD71D671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9" name="Graphic 4">
              <a:extLst>
                <a:ext uri="{FF2B5EF4-FFF2-40B4-BE49-F238E27FC236}">
                  <a16:creationId xmlns:a16="http://schemas.microsoft.com/office/drawing/2014/main" id="{3CD4A639-BE94-1BCB-CC5E-1CEE2F8688DC}"/>
                </a:ext>
              </a:extLst>
            </p:cNvPr>
            <p:cNvGrpSpPr/>
            <p:nvPr/>
          </p:nvGrpSpPr>
          <p:grpSpPr>
            <a:xfrm>
              <a:off x="9129274" y="2893887"/>
              <a:ext cx="717139" cy="1211724"/>
              <a:chOff x="9129274" y="2893887"/>
              <a:chExt cx="717139" cy="1211724"/>
            </a:xfrm>
            <a:grpFill/>
          </p:grpSpPr>
          <p:sp>
            <p:nvSpPr>
              <p:cNvPr id="20" name="Freeform 50">
                <a:extLst>
                  <a:ext uri="{FF2B5EF4-FFF2-40B4-BE49-F238E27FC236}">
                    <a16:creationId xmlns:a16="http://schemas.microsoft.com/office/drawing/2014/main" id="{CF185A3E-894C-7EE2-99AD-0688C423754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1" name="Freeform 51">
                <a:extLst>
                  <a:ext uri="{FF2B5EF4-FFF2-40B4-BE49-F238E27FC236}">
                    <a16:creationId xmlns:a16="http://schemas.microsoft.com/office/drawing/2014/main" id="{69AA7F9F-F371-A88F-37A3-C14544F1F37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2" name="Freeform 52">
                <a:extLst>
                  <a:ext uri="{FF2B5EF4-FFF2-40B4-BE49-F238E27FC236}">
                    <a16:creationId xmlns:a16="http://schemas.microsoft.com/office/drawing/2014/main" id="{B1414ECF-9989-1F37-6A78-0C20E1D1BA7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3" name="Freeform 53">
                <a:extLst>
                  <a:ext uri="{FF2B5EF4-FFF2-40B4-BE49-F238E27FC236}">
                    <a16:creationId xmlns:a16="http://schemas.microsoft.com/office/drawing/2014/main" id="{B4989D6D-07D8-C6FC-0EFD-1FEFE15391F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4" name="Freeform 54">
                <a:extLst>
                  <a:ext uri="{FF2B5EF4-FFF2-40B4-BE49-F238E27FC236}">
                    <a16:creationId xmlns:a16="http://schemas.microsoft.com/office/drawing/2014/main" id="{1E7A8F64-B1A5-1E44-08AF-1EE0613465A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5" name="Freeform 55">
                <a:extLst>
                  <a:ext uri="{FF2B5EF4-FFF2-40B4-BE49-F238E27FC236}">
                    <a16:creationId xmlns:a16="http://schemas.microsoft.com/office/drawing/2014/main" id="{392F59BF-DF8F-ADD3-3062-FD5B58AC1D6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6" name="Freeform 56">
                <a:extLst>
                  <a:ext uri="{FF2B5EF4-FFF2-40B4-BE49-F238E27FC236}">
                    <a16:creationId xmlns:a16="http://schemas.microsoft.com/office/drawing/2014/main" id="{61E01B37-9359-B983-C07E-6D76EDDF4C3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1716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CFB-73DD-8DC6-BC6F-DA9D01736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8B2B-BEDB-1ED4-9B9D-BB97017F1AF2}"/>
              </a:ext>
            </a:extLst>
          </p:cNvPr>
          <p:cNvSpPr>
            <a:spLocks noGrp="1"/>
          </p:cNvSpPr>
          <p:nvPr>
            <p:ph type="body" sz="quarter" idx="16"/>
          </p:nvPr>
        </p:nvSpPr>
        <p:spPr>
          <a:xfrm>
            <a:off x="472280" y="615058"/>
            <a:ext cx="4997487" cy="803654"/>
          </a:xfrm>
          <a:prstGeom prst="rect">
            <a:avLst/>
          </a:prstGeom>
        </p:spPr>
        <p:txBody>
          <a:bodyPr/>
          <a:lstStyle/>
          <a:p>
            <a:r>
              <a:rPr lang="en-IE" dirty="0"/>
              <a:t>Optimointistrategiat </a:t>
            </a:r>
            <a:endParaRPr lang="en-US" dirty="0"/>
          </a:p>
        </p:txBody>
      </p:sp>
      <p:sp>
        <p:nvSpPr>
          <p:cNvPr id="5" name="Freeform 1">
            <a:extLst>
              <a:ext uri="{FF2B5EF4-FFF2-40B4-BE49-F238E27FC236}">
                <a16:creationId xmlns:a16="http://schemas.microsoft.com/office/drawing/2014/main" id="{429D42E8-DDBB-11D1-A929-B6B134158A4D}"/>
              </a:ext>
            </a:extLst>
          </p:cNvPr>
          <p:cNvSpPr>
            <a:spLocks noChangeArrowheads="1"/>
          </p:cNvSpPr>
          <p:nvPr/>
        </p:nvSpPr>
        <p:spPr bwMode="auto">
          <a:xfrm>
            <a:off x="4092970" y="1021977"/>
            <a:ext cx="3684966" cy="5391344"/>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1983D"/>
          </a:solidFill>
          <a:ln>
            <a:noFill/>
          </a:ln>
          <a:effectLst/>
        </p:spPr>
        <p:txBody>
          <a:bodyPr wrap="none" anchor="ctr"/>
          <a:lstStyle/>
          <a:p>
            <a:endParaRPr lang="en-US" sz="900"/>
          </a:p>
        </p:txBody>
      </p:sp>
      <p:sp>
        <p:nvSpPr>
          <p:cNvPr id="10" name="Text Placeholder 9">
            <a:extLst>
              <a:ext uri="{FF2B5EF4-FFF2-40B4-BE49-F238E27FC236}">
                <a16:creationId xmlns:a16="http://schemas.microsoft.com/office/drawing/2014/main" id="{52BEF958-8B96-D3A1-EF5E-6139FAA89CE2}"/>
              </a:ext>
            </a:extLst>
          </p:cNvPr>
          <p:cNvSpPr>
            <a:spLocks noGrp="1"/>
          </p:cNvSpPr>
          <p:nvPr>
            <p:ph type="body" sz="quarter" idx="19"/>
          </p:nvPr>
        </p:nvSpPr>
        <p:spPr>
          <a:xfrm>
            <a:off x="4224126" y="1957939"/>
            <a:ext cx="3451644" cy="4604306"/>
          </a:xfrm>
        </p:spPr>
        <p:txBody>
          <a:bodyPr/>
          <a:lstStyle/>
          <a:p>
            <a:pPr marL="0" indent="0">
              <a:lnSpc>
                <a:spcPct val="100000"/>
              </a:lnSpc>
            </a:pPr>
            <a:r>
              <a:rPr lang="en-IE" sz="1800" b="1" dirty="0" err="1"/>
              <a:t>Tilankäyttö</a:t>
            </a:r>
            <a:r>
              <a:rPr lang="en-IE" sz="1800" b="1" dirty="0"/>
              <a:t>: </a:t>
            </a:r>
            <a:r>
              <a:rPr lang="en-IE" sz="1800" dirty="0">
                <a:solidFill>
                  <a:schemeClr val="bg1"/>
                </a:solidFill>
              </a:rPr>
              <a:t>Tilan maksimointi vertikaalisen varastoinnin, dynaamisten hyllyjen, cross-dockingin jne. avulla. </a:t>
            </a:r>
          </a:p>
          <a:p>
            <a:pPr marL="0" indent="0">
              <a:lnSpc>
                <a:spcPct val="100000"/>
              </a:lnSpc>
            </a:pPr>
            <a:r>
              <a:rPr lang="en-IE" sz="1800" b="1" dirty="0"/>
              <a:t>Varastojen säännölliset tarkastukset</a:t>
            </a:r>
            <a:r>
              <a:rPr lang="en-IE" sz="1800" dirty="0"/>
              <a:t>: </a:t>
            </a:r>
            <a:r>
              <a:rPr lang="en-IE" sz="1800" dirty="0">
                <a:solidFill>
                  <a:schemeClr val="bg1"/>
                </a:solidFill>
              </a:rPr>
              <a:t>Pilaantuvien tuotteiden osalta viikoittain, raaka-aineiden osalta kuukausittain, kaikkien varastojen osalta neljännesvuosittain. </a:t>
            </a:r>
            <a:r>
              <a:rPr lang="en-IE" sz="1800" dirty="0" err="1">
                <a:solidFill>
                  <a:schemeClr val="bg1"/>
                </a:solidFill>
              </a:rPr>
              <a:t>Päivittäiset</a:t>
            </a:r>
            <a:r>
              <a:rPr lang="en-IE" sz="1800" dirty="0">
                <a:solidFill>
                  <a:schemeClr val="bg1"/>
                </a:solidFill>
              </a:rPr>
              <a:t> </a:t>
            </a:r>
            <a:r>
              <a:rPr lang="en-IE" sz="1800" dirty="0" err="1">
                <a:solidFill>
                  <a:schemeClr val="bg1"/>
                </a:solidFill>
              </a:rPr>
              <a:t>päivitykset</a:t>
            </a:r>
            <a:endParaRPr lang="en-IE" sz="1800" dirty="0">
              <a:solidFill>
                <a:schemeClr val="bg1"/>
              </a:solidFill>
            </a:endParaRPr>
          </a:p>
          <a:p>
            <a:pPr marL="0" indent="0">
              <a:lnSpc>
                <a:spcPct val="100000"/>
              </a:lnSpc>
            </a:pPr>
            <a:r>
              <a:rPr lang="en-IE" sz="1800" b="1" dirty="0" err="1"/>
              <a:t>Ensimmäinen</a:t>
            </a:r>
            <a:r>
              <a:rPr lang="en-IE" sz="1800" b="1" dirty="0"/>
              <a:t> sisään, ensimmäinen ulos: </a:t>
            </a:r>
            <a:r>
              <a:rPr lang="en-IE" sz="1800" dirty="0">
                <a:solidFill>
                  <a:schemeClr val="bg1"/>
                </a:solidFill>
              </a:rPr>
              <a:t>Vanhemmat tuotteet olisi asetettava etusijalle uusiin nähden.</a:t>
            </a:r>
            <a:endParaRPr lang="en-GB" dirty="0"/>
          </a:p>
        </p:txBody>
      </p:sp>
      <p:sp>
        <p:nvSpPr>
          <p:cNvPr id="69" name="Freeform 1">
            <a:extLst>
              <a:ext uri="{FF2B5EF4-FFF2-40B4-BE49-F238E27FC236}">
                <a16:creationId xmlns:a16="http://schemas.microsoft.com/office/drawing/2014/main" id="{025FBF88-E205-8560-C3D6-4EC90E2B52CE}"/>
              </a:ext>
            </a:extLst>
          </p:cNvPr>
          <p:cNvSpPr>
            <a:spLocks noChangeArrowheads="1"/>
          </p:cNvSpPr>
          <p:nvPr/>
        </p:nvSpPr>
        <p:spPr bwMode="auto">
          <a:xfrm>
            <a:off x="609878" y="2411822"/>
            <a:ext cx="3395493" cy="4021111"/>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70" name="Text Placeholder 9">
            <a:extLst>
              <a:ext uri="{FF2B5EF4-FFF2-40B4-BE49-F238E27FC236}">
                <a16:creationId xmlns:a16="http://schemas.microsoft.com/office/drawing/2014/main" id="{F1C62612-03F4-4511-287F-FFED80862CD5}"/>
              </a:ext>
            </a:extLst>
          </p:cNvPr>
          <p:cNvSpPr txBox="1">
            <a:spLocks/>
          </p:cNvSpPr>
          <p:nvPr/>
        </p:nvSpPr>
        <p:spPr>
          <a:xfrm>
            <a:off x="658595" y="3123881"/>
            <a:ext cx="3248061" cy="339259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IE" sz="1800" b="1" dirty="0"/>
              <a:t>Strategiset kumppanuudet</a:t>
            </a:r>
            <a:r>
              <a:rPr lang="en-IE" sz="1800" dirty="0"/>
              <a:t>: </a:t>
            </a:r>
            <a:r>
              <a:rPr lang="en-IE" sz="1800" dirty="0">
                <a:solidFill>
                  <a:schemeClr val="bg1"/>
                </a:solidFill>
              </a:rPr>
              <a:t>Pitkäaikaiset suhteet voivat johtaa parempiin ehtoihin, kuten </a:t>
            </a:r>
            <a:r>
              <a:rPr lang="en-IE" sz="1800" dirty="0" err="1">
                <a:solidFill>
                  <a:schemeClr val="bg1"/>
                </a:solidFill>
              </a:rPr>
              <a:t>alennuksiin</a:t>
            </a:r>
            <a:r>
              <a:rPr lang="en-IE" sz="1800" dirty="0">
                <a:solidFill>
                  <a:schemeClr val="bg1"/>
                </a:solidFill>
              </a:rPr>
              <a:t>.</a:t>
            </a:r>
          </a:p>
          <a:p>
            <a:pPr marL="0" indent="0">
              <a:lnSpc>
                <a:spcPct val="100000"/>
              </a:lnSpc>
            </a:pPr>
            <a:endParaRPr lang="en-IE" sz="1800" dirty="0">
              <a:solidFill>
                <a:schemeClr val="bg1"/>
              </a:solidFill>
            </a:endParaRPr>
          </a:p>
          <a:p>
            <a:pPr marL="0" indent="0">
              <a:lnSpc>
                <a:spcPct val="100000"/>
              </a:lnSpc>
            </a:pPr>
            <a:r>
              <a:rPr lang="en-IE" sz="1800" b="1" dirty="0" err="1"/>
              <a:t>Ennustettu</a:t>
            </a:r>
            <a:r>
              <a:rPr lang="en-IE" sz="1800" b="1" dirty="0"/>
              <a:t> </a:t>
            </a:r>
            <a:r>
              <a:rPr lang="en-IE" sz="1800" b="1" dirty="0" err="1"/>
              <a:t>kysyntä</a:t>
            </a:r>
            <a:r>
              <a:rPr lang="en-IE" sz="1800" b="1" dirty="0"/>
              <a:t>:</a:t>
            </a:r>
            <a:r>
              <a:rPr lang="en-IE" sz="1800" b="1" dirty="0">
                <a:solidFill>
                  <a:schemeClr val="bg1"/>
                </a:solidFill>
              </a:rPr>
              <a:t> </a:t>
            </a:r>
            <a:r>
              <a:rPr lang="en-IE" sz="1800" dirty="0">
                <a:solidFill>
                  <a:schemeClr val="bg1"/>
                </a:solidFill>
              </a:rPr>
              <a:t>Tekoälyn ja erikoistyökalujen/tietämyksen käyttö kysynnän ennustamiseen ja sen </a:t>
            </a:r>
            <a:r>
              <a:rPr lang="en-IE" sz="1800" dirty="0" err="1">
                <a:solidFill>
                  <a:schemeClr val="bg1"/>
                </a:solidFill>
              </a:rPr>
              <a:t>sovittaminen</a:t>
            </a:r>
            <a:r>
              <a:rPr lang="en-IE" sz="1800" dirty="0">
                <a:solidFill>
                  <a:schemeClr val="bg1"/>
                </a:solidFill>
              </a:rPr>
              <a:t> </a:t>
            </a:r>
            <a:r>
              <a:rPr lang="en-IE" sz="1800" dirty="0" err="1">
                <a:solidFill>
                  <a:schemeClr val="bg1"/>
                </a:solidFill>
              </a:rPr>
              <a:t>yhteen</a:t>
            </a:r>
            <a:r>
              <a:rPr lang="en-IE" sz="1800" dirty="0">
                <a:solidFill>
                  <a:schemeClr val="bg1"/>
                </a:solidFill>
              </a:rPr>
              <a:t> suunnitellun hankinnan kanssa.</a:t>
            </a:r>
          </a:p>
          <a:p>
            <a:pPr marL="0" indent="0">
              <a:lnSpc>
                <a:spcPct val="100000"/>
              </a:lnSpc>
            </a:pPr>
            <a:r>
              <a:rPr lang="en-IE" sz="1800" dirty="0"/>
              <a:t> </a:t>
            </a:r>
            <a:endParaRPr lang="en-GB" dirty="0"/>
          </a:p>
        </p:txBody>
      </p:sp>
      <p:sp>
        <p:nvSpPr>
          <p:cNvPr id="72" name="Freeform 243">
            <a:extLst>
              <a:ext uri="{FF2B5EF4-FFF2-40B4-BE49-F238E27FC236}">
                <a16:creationId xmlns:a16="http://schemas.microsoft.com/office/drawing/2014/main" id="{7934C309-9843-B782-D087-7760B47EFD46}"/>
              </a:ext>
            </a:extLst>
          </p:cNvPr>
          <p:cNvSpPr>
            <a:spLocks noChangeArrowheads="1"/>
          </p:cNvSpPr>
          <p:nvPr/>
        </p:nvSpPr>
        <p:spPr bwMode="auto">
          <a:xfrm>
            <a:off x="5178416" y="324566"/>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86575"/>
          </a:solidFill>
          <a:ln>
            <a:noFill/>
          </a:ln>
          <a:effectLst/>
        </p:spPr>
        <p:txBody>
          <a:bodyPr wrap="none" anchor="ctr"/>
          <a:lstStyle/>
          <a:p>
            <a:endParaRPr lang="en-US" sz="900" dirty="0"/>
          </a:p>
        </p:txBody>
      </p:sp>
      <p:sp>
        <p:nvSpPr>
          <p:cNvPr id="6" name="Freeform 243">
            <a:extLst>
              <a:ext uri="{FF2B5EF4-FFF2-40B4-BE49-F238E27FC236}">
                <a16:creationId xmlns:a16="http://schemas.microsoft.com/office/drawing/2014/main" id="{94551345-7EA7-1361-C095-232E723F1D3F}"/>
              </a:ext>
            </a:extLst>
          </p:cNvPr>
          <p:cNvSpPr>
            <a:spLocks noChangeArrowheads="1"/>
          </p:cNvSpPr>
          <p:nvPr/>
        </p:nvSpPr>
        <p:spPr bwMode="auto">
          <a:xfrm>
            <a:off x="1566225" y="1349708"/>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1D4C60"/>
          </a:solidFill>
          <a:ln>
            <a:noFill/>
          </a:ln>
          <a:effectLst/>
        </p:spPr>
        <p:txBody>
          <a:bodyPr wrap="none" anchor="ctr"/>
          <a:lstStyle/>
          <a:p>
            <a:endParaRPr lang="en-US" sz="900">
              <a:solidFill>
                <a:srgbClr val="1D4C60"/>
              </a:solidFill>
            </a:endParaRPr>
          </a:p>
        </p:txBody>
      </p:sp>
      <p:pic>
        <p:nvPicPr>
          <p:cNvPr id="68" name="Picture 67">
            <a:extLst>
              <a:ext uri="{FF2B5EF4-FFF2-40B4-BE49-F238E27FC236}">
                <a16:creationId xmlns:a16="http://schemas.microsoft.com/office/drawing/2014/main" id="{896DAFD4-BCD4-C87A-C2F5-3B1B2A93A343}"/>
              </a:ext>
            </a:extLst>
          </p:cNvPr>
          <p:cNvPicPr>
            <a:picLocks noChangeAspect="1"/>
          </p:cNvPicPr>
          <p:nvPr/>
        </p:nvPicPr>
        <p:blipFill>
          <a:blip r:embed="rId2" cstate="screen">
            <a:extLst>
              <a:ext uri="{28A0092B-C50C-407E-A947-70E740481C1C}">
                <a14:useLocalDpi xmlns:a14="http://schemas.microsoft.com/office/drawing/2010/main"/>
              </a:ext>
            </a:extLst>
          </a:blip>
          <a:srcRect r="-12839"/>
          <a:stretch/>
        </p:blipFill>
        <p:spPr>
          <a:xfrm>
            <a:off x="1572017" y="1465578"/>
            <a:ext cx="1182676" cy="1279353"/>
          </a:xfrm>
          <a:prstGeom prst="rect">
            <a:avLst/>
          </a:prstGeom>
        </p:spPr>
      </p:pic>
      <p:pic>
        <p:nvPicPr>
          <p:cNvPr id="73" name="Picture 72">
            <a:extLst>
              <a:ext uri="{FF2B5EF4-FFF2-40B4-BE49-F238E27FC236}">
                <a16:creationId xmlns:a16="http://schemas.microsoft.com/office/drawing/2014/main" id="{7C838524-35AE-3338-3031-34F20FFC2A2A}"/>
              </a:ext>
            </a:extLst>
          </p:cNvPr>
          <p:cNvPicPr>
            <a:picLocks noChangeAspect="1"/>
          </p:cNvPicPr>
          <p:nvPr/>
        </p:nvPicPr>
        <p:blipFill>
          <a:blip r:embed="rId3" cstate="screen">
            <a:extLst>
              <a:ext uri="{28A0092B-C50C-407E-A947-70E740481C1C}">
                <a14:useLocalDpi xmlns:a14="http://schemas.microsoft.com/office/drawing/2010/main"/>
              </a:ext>
            </a:extLst>
          </a:blip>
          <a:srcRect l="-27884" t="-11908"/>
          <a:stretch/>
        </p:blipFill>
        <p:spPr>
          <a:xfrm>
            <a:off x="5155982" y="369438"/>
            <a:ext cx="1213761" cy="1312979"/>
          </a:xfrm>
          <a:prstGeom prst="rect">
            <a:avLst/>
          </a:prstGeom>
        </p:spPr>
      </p:pic>
      <p:sp>
        <p:nvSpPr>
          <p:cNvPr id="75" name="Freeform 1">
            <a:extLst>
              <a:ext uri="{FF2B5EF4-FFF2-40B4-BE49-F238E27FC236}">
                <a16:creationId xmlns:a16="http://schemas.microsoft.com/office/drawing/2014/main" id="{5AACAEFD-75E5-1153-B820-25050EED0F3E}"/>
              </a:ext>
            </a:extLst>
          </p:cNvPr>
          <p:cNvSpPr>
            <a:spLocks noChangeArrowheads="1"/>
          </p:cNvSpPr>
          <p:nvPr/>
        </p:nvSpPr>
        <p:spPr bwMode="auto">
          <a:xfrm>
            <a:off x="7865535" y="1603262"/>
            <a:ext cx="3343933" cy="481006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76" name="Text Placeholder 9">
            <a:extLst>
              <a:ext uri="{FF2B5EF4-FFF2-40B4-BE49-F238E27FC236}">
                <a16:creationId xmlns:a16="http://schemas.microsoft.com/office/drawing/2014/main" id="{49D93069-D58A-5130-1C81-3DD1E3C166FD}"/>
              </a:ext>
            </a:extLst>
          </p:cNvPr>
          <p:cNvSpPr txBox="1">
            <a:spLocks/>
          </p:cNvSpPr>
          <p:nvPr/>
        </p:nvSpPr>
        <p:spPr>
          <a:xfrm>
            <a:off x="8008222" y="2708838"/>
            <a:ext cx="3143119" cy="318878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IE" sz="1800" b="1" dirty="0"/>
              <a:t>Säädä </a:t>
            </a:r>
            <a:r>
              <a:rPr lang="en-IE" sz="1800" b="1" dirty="0" err="1"/>
              <a:t>erän</a:t>
            </a:r>
            <a:r>
              <a:rPr lang="en-IE" sz="1800" b="1" dirty="0"/>
              <a:t> </a:t>
            </a:r>
            <a:r>
              <a:rPr lang="en-IE" sz="1800" b="1" dirty="0" err="1"/>
              <a:t>ajoitus</a:t>
            </a:r>
            <a:r>
              <a:rPr lang="en-IE" sz="1800" b="1" dirty="0"/>
              <a:t>:</a:t>
            </a:r>
            <a:r>
              <a:rPr lang="en-IE" sz="1800" b="1" dirty="0">
                <a:solidFill>
                  <a:schemeClr val="bg1"/>
                </a:solidFill>
              </a:rPr>
              <a:t> </a:t>
            </a:r>
            <a:r>
              <a:rPr lang="en-IE" sz="1800" dirty="0">
                <a:solidFill>
                  <a:schemeClr val="bg1"/>
                </a:solidFill>
              </a:rPr>
              <a:t>Minimoi ylijäämävarasto ja varmista tuoreus. </a:t>
            </a:r>
          </a:p>
          <a:p>
            <a:pPr marL="0" indent="0">
              <a:lnSpc>
                <a:spcPct val="100000"/>
              </a:lnSpc>
            </a:pPr>
            <a:endParaRPr lang="en-IE" sz="1800" dirty="0">
              <a:solidFill>
                <a:schemeClr val="bg1"/>
              </a:solidFill>
            </a:endParaRPr>
          </a:p>
          <a:p>
            <a:pPr marL="0" indent="0">
              <a:lnSpc>
                <a:spcPct val="100000"/>
              </a:lnSpc>
            </a:pPr>
            <a:r>
              <a:rPr lang="en-IE" sz="1800" b="1" dirty="0"/>
              <a:t>Seuraa kysyntää: </a:t>
            </a:r>
            <a:r>
              <a:rPr lang="en-IE" sz="1800" dirty="0">
                <a:solidFill>
                  <a:schemeClr val="bg1"/>
                </a:solidFill>
              </a:rPr>
              <a:t>Tuotannon sovittaminen yhteen työaikataulujen ja todellisen kysynnän </a:t>
            </a:r>
            <a:r>
              <a:rPr lang="en-IE" sz="1800" dirty="0" err="1">
                <a:solidFill>
                  <a:schemeClr val="bg1"/>
                </a:solidFill>
              </a:rPr>
              <a:t>kanssa</a:t>
            </a:r>
            <a:r>
              <a:rPr lang="en-IE" sz="1800" dirty="0">
                <a:solidFill>
                  <a:schemeClr val="bg1"/>
                </a:solidFill>
              </a:rPr>
              <a:t>.</a:t>
            </a:r>
          </a:p>
          <a:p>
            <a:pPr marL="0" indent="0">
              <a:lnSpc>
                <a:spcPct val="100000"/>
              </a:lnSpc>
            </a:pPr>
            <a:endParaRPr lang="en-IE" sz="1800" dirty="0">
              <a:solidFill>
                <a:schemeClr val="bg1"/>
              </a:solidFill>
            </a:endParaRPr>
          </a:p>
          <a:p>
            <a:pPr marL="0" indent="0">
              <a:lnSpc>
                <a:spcPct val="100000"/>
              </a:lnSpc>
            </a:pPr>
            <a:r>
              <a:rPr lang="en-IE" sz="1800" b="1" dirty="0" err="1"/>
              <a:t>Optimointi</a:t>
            </a:r>
            <a:r>
              <a:rPr lang="en-IE" sz="1800" b="1" dirty="0"/>
              <a:t> ajattelutapa: </a:t>
            </a:r>
            <a:r>
              <a:rPr lang="en-IE" sz="1800" dirty="0">
                <a:solidFill>
                  <a:schemeClr val="bg1"/>
                </a:solidFill>
              </a:rPr>
              <a:t>Sisäisen jatkuvan parantamisen kulttuurin edistäminen </a:t>
            </a:r>
            <a:endParaRPr lang="en-GB" dirty="0"/>
          </a:p>
        </p:txBody>
      </p:sp>
      <p:sp>
        <p:nvSpPr>
          <p:cNvPr id="77" name="Freeform 243">
            <a:extLst>
              <a:ext uri="{FF2B5EF4-FFF2-40B4-BE49-F238E27FC236}">
                <a16:creationId xmlns:a16="http://schemas.microsoft.com/office/drawing/2014/main" id="{E35F5969-0DB3-7D6A-253B-BBA5ED3385FE}"/>
              </a:ext>
            </a:extLst>
          </p:cNvPr>
          <p:cNvSpPr>
            <a:spLocks noChangeArrowheads="1"/>
          </p:cNvSpPr>
          <p:nvPr/>
        </p:nvSpPr>
        <p:spPr bwMode="auto">
          <a:xfrm>
            <a:off x="8818761" y="932729"/>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86575"/>
          </a:solidFill>
          <a:ln>
            <a:noFill/>
          </a:ln>
          <a:effectLst/>
        </p:spPr>
        <p:txBody>
          <a:bodyPr wrap="none" anchor="ctr"/>
          <a:lstStyle/>
          <a:p>
            <a:endParaRPr lang="en-US" sz="900"/>
          </a:p>
        </p:txBody>
      </p:sp>
      <p:pic>
        <p:nvPicPr>
          <p:cNvPr id="74" name="Picture 73">
            <a:extLst>
              <a:ext uri="{FF2B5EF4-FFF2-40B4-BE49-F238E27FC236}">
                <a16:creationId xmlns:a16="http://schemas.microsoft.com/office/drawing/2014/main" id="{A5AADA57-422A-20B5-E9A5-5ACA5EB780E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936843" y="1188558"/>
            <a:ext cx="1194439" cy="987719"/>
          </a:xfrm>
          <a:prstGeom prst="rect">
            <a:avLst/>
          </a:prstGeom>
        </p:spPr>
      </p:pic>
      <p:sp>
        <p:nvSpPr>
          <p:cNvPr id="78" name="Text Placeholder 3">
            <a:extLst>
              <a:ext uri="{FF2B5EF4-FFF2-40B4-BE49-F238E27FC236}">
                <a16:creationId xmlns:a16="http://schemas.microsoft.com/office/drawing/2014/main" id="{450EDEB7-59F5-A12A-49FC-8CCB002BF352}"/>
              </a:ext>
            </a:extLst>
          </p:cNvPr>
          <p:cNvSpPr txBox="1">
            <a:spLocks/>
          </p:cNvSpPr>
          <p:nvPr/>
        </p:nvSpPr>
        <p:spPr>
          <a:xfrm>
            <a:off x="1433000" y="2544438"/>
            <a:ext cx="2073779" cy="32880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FFC000"/>
                </a:solidFill>
                <a:effectLst>
                  <a:outerShdw blurRad="38100" dist="38100" dir="2700000" algn="tl">
                    <a:srgbClr val="000000">
                      <a:alpha val="43137"/>
                    </a:srgbClr>
                  </a:outerShdw>
                </a:effectLst>
              </a:rPr>
              <a:t>Hankinnat</a:t>
            </a:r>
            <a:endParaRPr lang="en-US" sz="2400" dirty="0">
              <a:solidFill>
                <a:srgbClr val="FFC000"/>
              </a:solidFill>
              <a:effectLst>
                <a:outerShdw blurRad="38100" dist="38100" dir="2700000" algn="tl">
                  <a:srgbClr val="000000">
                    <a:alpha val="43137"/>
                  </a:srgbClr>
                </a:outerShdw>
              </a:effectLst>
            </a:endParaRPr>
          </a:p>
        </p:txBody>
      </p:sp>
      <p:sp>
        <p:nvSpPr>
          <p:cNvPr id="79" name="Text Placeholder 3">
            <a:extLst>
              <a:ext uri="{FF2B5EF4-FFF2-40B4-BE49-F238E27FC236}">
                <a16:creationId xmlns:a16="http://schemas.microsoft.com/office/drawing/2014/main" id="{CBF44E20-CF36-EE91-5BCB-EC00AEDA2487}"/>
              </a:ext>
            </a:extLst>
          </p:cNvPr>
          <p:cNvSpPr txBox="1">
            <a:spLocks/>
          </p:cNvSpPr>
          <p:nvPr/>
        </p:nvSpPr>
        <p:spPr>
          <a:xfrm>
            <a:off x="5252918" y="1492668"/>
            <a:ext cx="1484024" cy="34332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err="1">
                <a:solidFill>
                  <a:srgbClr val="E25684"/>
                </a:solidFill>
                <a:effectLst>
                  <a:outerShdw blurRad="38100" dist="38100" dir="2700000" algn="tl">
                    <a:srgbClr val="000000">
                      <a:alpha val="43137"/>
                    </a:srgbClr>
                  </a:outerShdw>
                </a:effectLst>
              </a:rPr>
              <a:t>Varasto</a:t>
            </a:r>
            <a:r>
              <a:rPr lang="en-IE" sz="2400" dirty="0">
                <a:solidFill>
                  <a:srgbClr val="E25684"/>
                </a:solidFill>
                <a:effectLst>
                  <a:outerShdw blurRad="38100" dist="38100" dir="2700000" algn="tl">
                    <a:srgbClr val="000000">
                      <a:alpha val="43137"/>
                    </a:srgbClr>
                  </a:outerShdw>
                </a:effectLst>
              </a:rPr>
              <a:t> </a:t>
            </a:r>
            <a:endParaRPr lang="en-US" sz="2400" dirty="0">
              <a:solidFill>
                <a:srgbClr val="E25684"/>
              </a:solidFill>
              <a:effectLst>
                <a:outerShdw blurRad="38100" dist="38100" dir="2700000" algn="tl">
                  <a:srgbClr val="000000">
                    <a:alpha val="43137"/>
                  </a:srgbClr>
                </a:outerShdw>
              </a:effectLst>
            </a:endParaRPr>
          </a:p>
        </p:txBody>
      </p:sp>
      <p:sp>
        <p:nvSpPr>
          <p:cNvPr id="80" name="Text Placeholder 3">
            <a:extLst>
              <a:ext uri="{FF2B5EF4-FFF2-40B4-BE49-F238E27FC236}">
                <a16:creationId xmlns:a16="http://schemas.microsoft.com/office/drawing/2014/main" id="{30134814-C9A6-8879-89FD-72E476BCDF0C}"/>
              </a:ext>
            </a:extLst>
          </p:cNvPr>
          <p:cNvSpPr txBox="1">
            <a:spLocks/>
          </p:cNvSpPr>
          <p:nvPr/>
        </p:nvSpPr>
        <p:spPr>
          <a:xfrm>
            <a:off x="8845794" y="2176277"/>
            <a:ext cx="1727127" cy="3182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err="1">
                <a:solidFill>
                  <a:srgbClr val="FFC000"/>
                </a:solidFill>
                <a:effectLst>
                  <a:outerShdw blurRad="38100" dist="38100" dir="2700000" algn="tl">
                    <a:srgbClr val="000000">
                      <a:alpha val="43137"/>
                    </a:srgbClr>
                  </a:outerShdw>
                </a:effectLst>
              </a:rPr>
              <a:t>Tuotanto</a:t>
            </a:r>
            <a:r>
              <a:rPr lang="en-IE" sz="2400" dirty="0">
                <a:solidFill>
                  <a:srgbClr val="FFC000"/>
                </a:solidFill>
                <a:effectLst>
                  <a:outerShdw blurRad="38100" dist="38100" dir="2700000" algn="tl">
                    <a:srgbClr val="000000">
                      <a:alpha val="43137"/>
                    </a:srgbClr>
                  </a:outerShdw>
                </a:effectLst>
              </a:rPr>
              <a:t> </a:t>
            </a:r>
            <a:endParaRPr lang="en-US" sz="2400"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7418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C6305-9D9B-FDD4-E3F2-D1F464C06BB2}"/>
            </a:ext>
          </a:extLst>
        </p:cNvPr>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7B30FCFA-DC26-4AA0-15C0-83F8BF01DDB7}"/>
              </a:ext>
            </a:extLst>
          </p:cNvPr>
          <p:cNvGraphicFramePr>
            <a:graphicFrameLocks noGrp="1"/>
          </p:cNvGraphicFramePr>
          <p:nvPr>
            <p:extLst>
              <p:ext uri="{D42A27DB-BD31-4B8C-83A1-F6EECF244321}">
                <p14:modId xmlns:p14="http://schemas.microsoft.com/office/powerpoint/2010/main" val="638861560"/>
              </p:ext>
            </p:extLst>
          </p:nvPr>
        </p:nvGraphicFramePr>
        <p:xfrm>
          <a:off x="2184400" y="624840"/>
          <a:ext cx="9169398" cy="5608320"/>
        </p:xfrm>
        <a:graphic>
          <a:graphicData uri="http://schemas.openxmlformats.org/drawingml/2006/table">
            <a:tbl>
              <a:tblPr firstRow="1" bandRow="1">
                <a:tableStyleId>{5C22544A-7EE6-4342-B048-85BDC9FD1C3A}</a:tableStyleId>
              </a:tblPr>
              <a:tblGrid>
                <a:gridCol w="3076133">
                  <a:extLst>
                    <a:ext uri="{9D8B030D-6E8A-4147-A177-3AD203B41FA5}">
                      <a16:colId xmlns:a16="http://schemas.microsoft.com/office/drawing/2014/main" val="4015929642"/>
                    </a:ext>
                  </a:extLst>
                </a:gridCol>
                <a:gridCol w="3036799">
                  <a:extLst>
                    <a:ext uri="{9D8B030D-6E8A-4147-A177-3AD203B41FA5}">
                      <a16:colId xmlns:a16="http://schemas.microsoft.com/office/drawing/2014/main" val="2002786399"/>
                    </a:ext>
                  </a:extLst>
                </a:gridCol>
                <a:gridCol w="3056466">
                  <a:extLst>
                    <a:ext uri="{9D8B030D-6E8A-4147-A177-3AD203B41FA5}">
                      <a16:colId xmlns:a16="http://schemas.microsoft.com/office/drawing/2014/main" val="1739550577"/>
                    </a:ext>
                  </a:extLst>
                </a:gridCol>
              </a:tblGrid>
              <a:tr h="290214">
                <a:tc>
                  <a:txBody>
                    <a:bodyPr/>
                    <a:lstStyle/>
                    <a:p>
                      <a:r>
                        <a:rPr lang="en-GB" dirty="0"/>
                        <a:t>Hankinnat </a:t>
                      </a:r>
                    </a:p>
                  </a:txBody>
                  <a:tcPr/>
                </a:tc>
                <a:tc>
                  <a:txBody>
                    <a:bodyPr/>
                    <a:lstStyle/>
                    <a:p>
                      <a:r>
                        <a:rPr lang="en-GB" dirty="0"/>
                        <a:t>Varasto</a:t>
                      </a:r>
                    </a:p>
                  </a:txBody>
                  <a:tcPr/>
                </a:tc>
                <a:tc>
                  <a:txBody>
                    <a:bodyPr/>
                    <a:lstStyle/>
                    <a:p>
                      <a:r>
                        <a:rPr lang="en-GB" dirty="0"/>
                        <a:t>Tuotanto</a:t>
                      </a:r>
                    </a:p>
                  </a:txBody>
                  <a:tcPr/>
                </a:tc>
                <a:extLst>
                  <a:ext uri="{0D108BD9-81ED-4DB2-BD59-A6C34878D82A}">
                    <a16:rowId xmlns:a16="http://schemas.microsoft.com/office/drawing/2014/main" val="2266994767"/>
                  </a:ext>
                </a:extLst>
              </a:tr>
              <a:tr h="1003891">
                <a:tc>
                  <a:txBody>
                    <a:bodyPr/>
                    <a:lstStyle/>
                    <a:p>
                      <a:r>
                        <a:rPr lang="en-GB" sz="1600" dirty="0"/>
                        <a:t>Paikallisten </a:t>
                      </a:r>
                      <a:r>
                        <a:rPr lang="en-GB" sz="1600" dirty="0" err="1"/>
                        <a:t>toimittajien</a:t>
                      </a:r>
                      <a:r>
                        <a:rPr lang="en-GB" sz="1600" dirty="0"/>
                        <a:t> </a:t>
                      </a:r>
                      <a:r>
                        <a:rPr lang="en-GB" sz="1600" dirty="0" err="1"/>
                        <a:t>hankinta</a:t>
                      </a:r>
                      <a:endParaRPr lang="en-GB" sz="1600" dirty="0"/>
                    </a:p>
                    <a:p>
                      <a:r>
                        <a:rPr lang="en-GB" sz="1600" dirty="0"/>
                        <a:t>AI Data-analytiikka kysynnän ennustamiseksi</a:t>
                      </a:r>
                    </a:p>
                  </a:txBody>
                  <a:tcPr/>
                </a:tc>
                <a:tc>
                  <a:txBody>
                    <a:bodyPr/>
                    <a:lstStyle/>
                    <a:p>
                      <a:r>
                        <a:rPr lang="en-GB" sz="1600" dirty="0"/>
                        <a:t>Ensimmäinen sisään, </a:t>
                      </a:r>
                      <a:r>
                        <a:rPr lang="en-GB" sz="1600" dirty="0" err="1"/>
                        <a:t>ensimmäinen</a:t>
                      </a:r>
                      <a:r>
                        <a:rPr lang="en-GB" sz="1600" dirty="0"/>
                        <a:t> ulos</a:t>
                      </a:r>
                    </a:p>
                    <a:p>
                      <a:r>
                        <a:rPr lang="en-GB" sz="1600" dirty="0"/>
                        <a:t>Keskitetty varastointi, joka helpottaa varastojen seurantaa </a:t>
                      </a:r>
                    </a:p>
                  </a:txBody>
                  <a:tcPr/>
                </a:tc>
                <a:tc>
                  <a:txBody>
                    <a:bodyPr/>
                    <a:lstStyle/>
                    <a:p>
                      <a:r>
                        <a:rPr lang="en-GB" sz="1600" dirty="0"/>
                        <a:t>Kierrätys ja valmistamattomien tuotteiden </a:t>
                      </a:r>
                      <a:r>
                        <a:rPr lang="en-GB" sz="1600" dirty="0" err="1"/>
                        <a:t>uudelleenkäyttö</a:t>
                      </a:r>
                      <a:r>
                        <a:rPr lang="en-GB" sz="1600" dirty="0"/>
                        <a:t>.</a:t>
                      </a:r>
                    </a:p>
                    <a:p>
                      <a:r>
                        <a:rPr lang="en-GB" sz="1600" dirty="0"/>
                        <a:t>Pakkausten standardointi</a:t>
                      </a:r>
                    </a:p>
                  </a:txBody>
                  <a:tcPr/>
                </a:tc>
                <a:extLst>
                  <a:ext uri="{0D108BD9-81ED-4DB2-BD59-A6C34878D82A}">
                    <a16:rowId xmlns:a16="http://schemas.microsoft.com/office/drawing/2014/main" val="361076303"/>
                  </a:ext>
                </a:extLst>
              </a:tr>
              <a:tr h="909522">
                <a:tc>
                  <a:txBody>
                    <a:bodyPr/>
                    <a:lstStyle/>
                    <a:p>
                      <a:r>
                        <a:rPr lang="en-GB" sz="1600" dirty="0"/>
                        <a:t>Paikallisten </a:t>
                      </a:r>
                      <a:r>
                        <a:rPr lang="en-GB" sz="1600" dirty="0" err="1"/>
                        <a:t>toimittajien</a:t>
                      </a:r>
                      <a:r>
                        <a:rPr lang="en-GB" sz="1600" dirty="0"/>
                        <a:t> </a:t>
                      </a:r>
                      <a:r>
                        <a:rPr lang="en-GB" sz="1600" dirty="0" err="1"/>
                        <a:t>hankinta</a:t>
                      </a:r>
                      <a:endParaRPr lang="en-GB" sz="1600" dirty="0"/>
                    </a:p>
                    <a:p>
                      <a:r>
                        <a:rPr lang="en-GB" sz="1600" dirty="0" err="1"/>
                        <a:t>Joukkohankinnat</a:t>
                      </a:r>
                      <a:r>
                        <a:rPr lang="en-GB" sz="1600" dirty="0"/>
                        <a:t>, jotka perustuvat aiempaan/tavalliseen kysyntään.</a:t>
                      </a:r>
                    </a:p>
                  </a:txBody>
                  <a:tcPr/>
                </a:tc>
                <a:tc>
                  <a:txBody>
                    <a:bodyPr/>
                    <a:lstStyle/>
                    <a:p>
                      <a:r>
                        <a:rPr lang="en-GB" sz="1600" dirty="0"/>
                        <a:t>Pilaantuvien sukkien määrää vähennetty, pilaantumattomien varastojen määrää lisätty.</a:t>
                      </a:r>
                    </a:p>
                    <a:p>
                      <a:r>
                        <a:rPr lang="en-GB" sz="1600" dirty="0"/>
                        <a:t>Tuotannossa uudelleen käytettävät tähteet</a:t>
                      </a:r>
                    </a:p>
                    <a:p>
                      <a:endParaRPr lang="en-GB" sz="1600" dirty="0"/>
                    </a:p>
                  </a:txBody>
                  <a:tcPr/>
                </a:tc>
                <a:tc>
                  <a:txBody>
                    <a:bodyPr/>
                    <a:lstStyle/>
                    <a:p>
                      <a:r>
                        <a:rPr lang="en-GB" sz="1600" dirty="0"/>
                        <a:t>Eräkeitto</a:t>
                      </a:r>
                    </a:p>
                    <a:p>
                      <a:r>
                        <a:rPr lang="en-GB" sz="1600" dirty="0"/>
                        <a:t>Markkinointistrategioiden luominen muita kuin kulutustavaroita varten (erikoislaatat, luomutuotteet).</a:t>
                      </a:r>
                    </a:p>
                    <a:p>
                      <a:endParaRPr lang="en-GB" sz="1600" dirty="0"/>
                    </a:p>
                  </a:txBody>
                  <a:tcPr/>
                </a:tc>
                <a:extLst>
                  <a:ext uri="{0D108BD9-81ED-4DB2-BD59-A6C34878D82A}">
                    <a16:rowId xmlns:a16="http://schemas.microsoft.com/office/drawing/2014/main" val="2052762313"/>
                  </a:ext>
                </a:extLst>
              </a:tr>
              <a:tr h="1175636">
                <a:tc>
                  <a:txBody>
                    <a:bodyPr/>
                    <a:lstStyle/>
                    <a:p>
                      <a:r>
                        <a:rPr lang="en-GB" sz="1600" dirty="0"/>
                        <a:t>Muiden kuin pilaantuvien tuotteiden toimittajien seuranta ja vaihtaminen parempien tarjousten </a:t>
                      </a:r>
                      <a:r>
                        <a:rPr lang="en-GB" sz="1600" dirty="0" err="1"/>
                        <a:t>ilmaantuessa</a:t>
                      </a:r>
                      <a:r>
                        <a:rPr lang="en-GB" sz="1600" dirty="0"/>
                        <a:t>.</a:t>
                      </a:r>
                    </a:p>
                    <a:p>
                      <a:r>
                        <a:rPr lang="en-GB" sz="1600" dirty="0"/>
                        <a:t>Suurhankinnat</a:t>
                      </a:r>
                    </a:p>
                  </a:txBody>
                  <a:tcPr/>
                </a:tc>
                <a:tc>
                  <a:txBody>
                    <a:bodyPr/>
                    <a:lstStyle/>
                    <a:p>
                      <a:r>
                        <a:rPr lang="en-GB" sz="1600" dirty="0"/>
                        <a:t>First in first out</a:t>
                      </a:r>
                    </a:p>
                    <a:p>
                      <a:endParaRPr lang="en-GB" sz="1600" dirty="0"/>
                    </a:p>
                    <a:p>
                      <a:r>
                        <a:rPr lang="en-GB" sz="1600" dirty="0"/>
                        <a:t>Varastojen jakamisen mukauttaminen kysyntään</a:t>
                      </a:r>
                    </a:p>
                  </a:txBody>
                  <a:tcPr/>
                </a:tc>
                <a:tc>
                  <a:txBody>
                    <a:bodyPr/>
                    <a:lstStyle/>
                    <a:p>
                      <a:r>
                        <a:rPr lang="en-GB" sz="1600" dirty="0"/>
                        <a:t>Alennukset 'vanhentumassa'</a:t>
                      </a:r>
                    </a:p>
                    <a:p>
                      <a:r>
                        <a:rPr lang="en-GB" sz="1600" dirty="0"/>
                        <a:t>Tuoreet ainesosat tarjotaan kysynnän perusteella</a:t>
                      </a:r>
                    </a:p>
                    <a:p>
                      <a:r>
                        <a:rPr lang="en-GB" sz="1600" dirty="0"/>
                        <a:t>Energian optimointi tuoreissa ainesosissa</a:t>
                      </a:r>
                    </a:p>
                  </a:txBody>
                  <a:tcPr/>
                </a:tc>
                <a:extLst>
                  <a:ext uri="{0D108BD9-81ED-4DB2-BD59-A6C34878D82A}">
                    <a16:rowId xmlns:a16="http://schemas.microsoft.com/office/drawing/2014/main" val="3607535716"/>
                  </a:ext>
                </a:extLst>
              </a:tr>
              <a:tr h="974100">
                <a:tc>
                  <a:txBody>
                    <a:bodyPr/>
                    <a:lstStyle/>
                    <a:p>
                      <a:r>
                        <a:rPr lang="en-GB" sz="1600" dirty="0"/>
                        <a:t>Viikoittaisten aterioiden valmistelu</a:t>
                      </a:r>
                    </a:p>
                    <a:p>
                      <a:r>
                        <a:rPr lang="en-GB" sz="1600" dirty="0"/>
                        <a:t>Lisää ei-pilaantuvien tuotteiden ostoksia</a:t>
                      </a:r>
                    </a:p>
                    <a:p>
                      <a:r>
                        <a:rPr lang="en-GB" sz="1600" dirty="0"/>
                        <a:t>Kausittaiset ja paikalliset raaka-aineet</a:t>
                      </a:r>
                    </a:p>
                  </a:txBody>
                  <a:tcPr/>
                </a:tc>
                <a:tc>
                  <a:txBody>
                    <a:bodyPr/>
                    <a:lstStyle/>
                    <a:p>
                      <a:r>
                        <a:rPr lang="en-GB" sz="1600" dirty="0"/>
                        <a:t>First in first out</a:t>
                      </a:r>
                    </a:p>
                    <a:p>
                      <a:r>
                        <a:rPr lang="en-GB" sz="1600" dirty="0"/>
                        <a:t>Merkinnät, joiden voimassaoloaika päättyy</a:t>
                      </a:r>
                    </a:p>
                    <a:p>
                      <a:r>
                        <a:rPr lang="en-GB" sz="1600" dirty="0"/>
                        <a:t>Ruoan jäädyttämisen lisääminen</a:t>
                      </a:r>
                    </a:p>
                  </a:txBody>
                  <a:tcPr/>
                </a:tc>
                <a:tc>
                  <a:txBody>
                    <a:bodyPr/>
                    <a:lstStyle/>
                    <a:p>
                      <a:r>
                        <a:rPr lang="en-GB" sz="1600" dirty="0"/>
                        <a:t>Jäämien uudelleenkäyttö</a:t>
                      </a:r>
                    </a:p>
                    <a:p>
                      <a:r>
                        <a:rPr lang="en-GB" sz="1600" dirty="0"/>
                        <a:t>Annosten hallinta</a:t>
                      </a:r>
                    </a:p>
                    <a:p>
                      <a:r>
                        <a:rPr lang="en-GB" sz="1600" dirty="0"/>
                        <a:t>Energiankäytön valvonta ja tehokkuus</a:t>
                      </a:r>
                    </a:p>
                  </a:txBody>
                  <a:tcPr/>
                </a:tc>
                <a:extLst>
                  <a:ext uri="{0D108BD9-81ED-4DB2-BD59-A6C34878D82A}">
                    <a16:rowId xmlns:a16="http://schemas.microsoft.com/office/drawing/2014/main" val="3297921246"/>
                  </a:ext>
                </a:extLst>
              </a:tr>
            </a:tbl>
          </a:graphicData>
        </a:graphic>
      </p:graphicFrame>
      <p:sp>
        <p:nvSpPr>
          <p:cNvPr id="12" name="Text Placeholder 2">
            <a:extLst>
              <a:ext uri="{FF2B5EF4-FFF2-40B4-BE49-F238E27FC236}">
                <a16:creationId xmlns:a16="http://schemas.microsoft.com/office/drawing/2014/main" id="{32BB8156-67FA-452A-A082-87AB1A9972EB}"/>
              </a:ext>
            </a:extLst>
          </p:cNvPr>
          <p:cNvSpPr txBox="1">
            <a:spLocks/>
          </p:cNvSpPr>
          <p:nvPr/>
        </p:nvSpPr>
        <p:spPr>
          <a:xfrm>
            <a:off x="506922" y="1114458"/>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Elintarvikkeiden jalostus</a:t>
            </a:r>
          </a:p>
        </p:txBody>
      </p:sp>
      <p:sp>
        <p:nvSpPr>
          <p:cNvPr id="13" name="Text Placeholder 2">
            <a:extLst>
              <a:ext uri="{FF2B5EF4-FFF2-40B4-BE49-F238E27FC236}">
                <a16:creationId xmlns:a16="http://schemas.microsoft.com/office/drawing/2014/main" id="{EB5FBD74-F8FF-1A7D-707C-737B1D134DD6}"/>
              </a:ext>
            </a:extLst>
          </p:cNvPr>
          <p:cNvSpPr txBox="1">
            <a:spLocks/>
          </p:cNvSpPr>
          <p:nvPr/>
        </p:nvSpPr>
        <p:spPr>
          <a:xfrm>
            <a:off x="574655" y="2561403"/>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Ravintolat</a:t>
            </a:r>
          </a:p>
        </p:txBody>
      </p:sp>
      <p:sp>
        <p:nvSpPr>
          <p:cNvPr id="14" name="Text Placeholder 2">
            <a:extLst>
              <a:ext uri="{FF2B5EF4-FFF2-40B4-BE49-F238E27FC236}">
                <a16:creationId xmlns:a16="http://schemas.microsoft.com/office/drawing/2014/main" id="{60FE0007-5B2A-C078-D3DC-2397A70038AE}"/>
              </a:ext>
            </a:extLst>
          </p:cNvPr>
          <p:cNvSpPr txBox="1">
            <a:spLocks/>
          </p:cNvSpPr>
          <p:nvPr/>
        </p:nvSpPr>
        <p:spPr>
          <a:xfrm>
            <a:off x="574653" y="4000308"/>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Supermarketit</a:t>
            </a:r>
          </a:p>
        </p:txBody>
      </p:sp>
      <p:sp>
        <p:nvSpPr>
          <p:cNvPr id="15" name="Text Placeholder 2">
            <a:extLst>
              <a:ext uri="{FF2B5EF4-FFF2-40B4-BE49-F238E27FC236}">
                <a16:creationId xmlns:a16="http://schemas.microsoft.com/office/drawing/2014/main" id="{1501EE3C-7821-7A6F-7341-860FA5D63CF5}"/>
              </a:ext>
            </a:extLst>
          </p:cNvPr>
          <p:cNvSpPr txBox="1">
            <a:spLocks/>
          </p:cNvSpPr>
          <p:nvPr/>
        </p:nvSpPr>
        <p:spPr>
          <a:xfrm>
            <a:off x="574654" y="5233682"/>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Kotitaloudet</a:t>
            </a:r>
          </a:p>
        </p:txBody>
      </p:sp>
    </p:spTree>
    <p:extLst>
      <p:ext uri="{BB962C8B-B14F-4D97-AF65-F5344CB8AC3E}">
        <p14:creationId xmlns:p14="http://schemas.microsoft.com/office/powerpoint/2010/main" val="2761171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557889" cy="5026945"/>
          </a:xfrm>
        </p:spPr>
        <p:txBody>
          <a:bodyPr/>
          <a:lstStyle/>
          <a:p>
            <a:pPr marL="0" indent="0">
              <a:lnSpc>
                <a:spcPct val="100000"/>
              </a:lnSpc>
              <a:spcBef>
                <a:spcPts val="0"/>
              </a:spcBef>
            </a:pPr>
            <a:r>
              <a:rPr lang="en-GB" sz="2400" dirty="0">
                <a:solidFill>
                  <a:srgbClr val="FFFFFF"/>
                </a:solidFill>
                <a:latin typeface="Calibri" panose="020F0502020204030204" pitchFamily="34" charset="0"/>
              </a:rPr>
              <a:t>Tässä moduulissa keskitytään optimoinnin käsitteeseen ja siihen, miten sitä voidaan soveltaa elintarvikealalla jätteen syntymisen estämiseksi ja hallitsemiseksi. Optimointistrategiat ovat olennaisen tärkeitä jätteen käsittelyssä kaikissa vaiheissa. </a:t>
            </a:r>
          </a:p>
          <a:p>
            <a:pPr marL="0" indent="0">
              <a:lnSpc>
                <a:spcPct val="100000"/>
              </a:lnSpc>
              <a:spcBef>
                <a:spcPts val="0"/>
              </a:spcBef>
            </a:pPr>
            <a:r>
              <a:rPr lang="en-GB" sz="2400" dirty="0">
                <a:solidFill>
                  <a:srgbClr val="FFFFFF"/>
                </a:solidFill>
                <a:latin typeface="Calibri" panose="020F0502020204030204" pitchFamily="34" charset="0"/>
              </a:rPr>
              <a:t>Tässä moduulissa tarkastellaan käsitteellistä kehystä, tarkistetaan keskeisiä käsitteitä ja käsitellään visuaalisesti houkuttelevalla tavalla sitä, miten yritys voi optimoida prosessejaan ja tehostaa niitä</a:t>
            </a:r>
            <a:r>
              <a:rPr lang="en-US" sz="2400" dirty="0">
                <a:solidFill>
                  <a:srgbClr val="FFFFFF"/>
                </a:solidFill>
                <a:latin typeface="Calibri" panose="020F0502020204030204" pitchFamily="34" charset="0"/>
              </a:rPr>
              <a:t>.</a:t>
            </a:r>
          </a:p>
          <a:p>
            <a:pPr marL="0" indent="0">
              <a:lnSpc>
                <a:spcPct val="100000"/>
              </a:lnSpc>
              <a:spcBef>
                <a:spcPts val="0"/>
              </a:spcBef>
            </a:pPr>
            <a:endParaRPr lang="en-US" sz="2400" b="0" i="0" u="none" strike="noStrike" dirty="0">
              <a:solidFill>
                <a:srgbClr val="FFFFFF"/>
              </a:solidFill>
              <a:effectLst/>
              <a:latin typeface="Calibri" panose="020F0502020204030204" pitchFamily="34" charset="0"/>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SISÄLTÖ</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529052" y="1158252"/>
            <a:ext cx="700387" cy="566443"/>
          </a:xfrm>
        </p:spPr>
        <p:txBody>
          <a:bodyPr/>
          <a:lstStyle/>
          <a:p>
            <a:r>
              <a:rPr lang="en-GB" noProof="0" dirty="0"/>
              <a:t>01</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529052"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6254116" y="1185977"/>
            <a:ext cx="5937884" cy="566444"/>
          </a:xfrm>
          <a:prstGeom prst="rect">
            <a:avLst/>
          </a:prstGeom>
        </p:spPr>
        <p:txBody>
          <a:bodyPr/>
          <a:lstStyle/>
          <a:p>
            <a:r>
              <a:rPr lang="en-US" sz="2400" b="1" dirty="0"/>
              <a:t>Käsite ja määritelmä</a:t>
            </a:r>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529052"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6224008" y="1977724"/>
            <a:ext cx="6385575" cy="566444"/>
          </a:xfrm>
          <a:prstGeom prst="rect">
            <a:avLst/>
          </a:prstGeom>
        </p:spPr>
        <p:txBody>
          <a:bodyPr/>
          <a:lstStyle/>
          <a:p>
            <a:r>
              <a:rPr lang="en-US" sz="2400" b="1" dirty="0"/>
              <a:t>Optimointiprosessit</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529052"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6224008" y="2809152"/>
            <a:ext cx="5355642" cy="566444"/>
          </a:xfrm>
          <a:prstGeom prst="rect">
            <a:avLst/>
          </a:prstGeom>
        </p:spPr>
        <p:txBody>
          <a:bodyPr/>
          <a:lstStyle/>
          <a:p>
            <a:r>
              <a:rPr lang="en-US" sz="2400" b="1" dirty="0" err="1"/>
              <a:t>Optimointistrategiat</a:t>
            </a:r>
            <a:endParaRPr lang="en-US" sz="2400" b="1" dirty="0"/>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529052" y="1836413"/>
            <a:ext cx="6088790"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03549B37-7D7A-7EF9-E7BF-9016A6802B53}"/>
              </a:ext>
            </a:extLst>
          </p:cNvPr>
          <p:cNvSpPr txBox="1"/>
          <p:nvPr/>
        </p:nvSpPr>
        <p:spPr>
          <a:xfrm>
            <a:off x="11617841" y="3778874"/>
            <a:ext cx="439404" cy="295279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 Placeholder 17">
            <a:extLst>
              <a:ext uri="{FF2B5EF4-FFF2-40B4-BE49-F238E27FC236}">
                <a16:creationId xmlns:a16="http://schemas.microsoft.com/office/drawing/2014/main" id="{5B8F01F1-DB74-D7B0-CEE5-FFF823F28E65}"/>
              </a:ext>
            </a:extLst>
          </p:cNvPr>
          <p:cNvSpPr txBox="1">
            <a:spLocks/>
          </p:cNvSpPr>
          <p:nvPr/>
        </p:nvSpPr>
        <p:spPr>
          <a:xfrm>
            <a:off x="6224008" y="3610889"/>
            <a:ext cx="7646734"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Itsearviointi </a:t>
            </a:r>
          </a:p>
        </p:txBody>
      </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1632302"/>
          </a:xfrm>
        </p:spPr>
        <p:txBody>
          <a:bodyPr/>
          <a:lstStyle/>
          <a:p>
            <a:r>
              <a:rPr lang="en-US" dirty="0"/>
              <a:t>04</a:t>
            </a:r>
          </a:p>
        </p:txBody>
      </p:sp>
      <p:pic>
        <p:nvPicPr>
          <p:cNvPr id="7" name="Picture Placeholder 6" descr="A person wearing headphones and holding a pen&#10;&#10;AI-generated content may be incorrect.">
            <a:extLst>
              <a:ext uri="{FF2B5EF4-FFF2-40B4-BE49-F238E27FC236}">
                <a16:creationId xmlns:a16="http://schemas.microsoft.com/office/drawing/2014/main" id="{281CBC19-6767-0B7E-20E5-FF04BFCCF7D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78191" y="2626822"/>
            <a:ext cx="7708195" cy="3396829"/>
          </a:xfrm>
        </p:spPr>
      </p:pic>
      <p:sp>
        <p:nvSpPr>
          <p:cNvPr id="14" name="Rectangle 13">
            <a:extLst>
              <a:ext uri="{FF2B5EF4-FFF2-40B4-BE49-F238E27FC236}">
                <a16:creationId xmlns:a16="http://schemas.microsoft.com/office/drawing/2014/main" id="{613D110F-884D-9B57-6509-66D0F82728B5}"/>
              </a:ext>
            </a:extLst>
          </p:cNvPr>
          <p:cNvSpPr/>
          <p:nvPr/>
        </p:nvSpPr>
        <p:spPr>
          <a:xfrm>
            <a:off x="5722296" y="3429000"/>
            <a:ext cx="433323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598255" y="3455148"/>
            <a:ext cx="4333238"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ITSEARVIOINTI</a:t>
            </a:r>
          </a:p>
        </p:txBody>
      </p:sp>
    </p:spTree>
    <p:extLst>
      <p:ext uri="{BB962C8B-B14F-4D97-AF65-F5344CB8AC3E}">
        <p14:creationId xmlns:p14="http://schemas.microsoft.com/office/powerpoint/2010/main" val="2167932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9685FF-670B-A129-C466-B12F020B9DF6}"/>
              </a:ext>
            </a:extLst>
          </p:cNvPr>
          <p:cNvSpPr>
            <a:spLocks noGrp="1"/>
          </p:cNvSpPr>
          <p:nvPr>
            <p:ph type="body" sz="quarter" idx="18"/>
          </p:nvPr>
        </p:nvSpPr>
        <p:spPr/>
        <p:txBody>
          <a:bodyPr/>
          <a:lstStyle/>
          <a:p>
            <a:r>
              <a:rPr lang="en-GB" dirty="0"/>
              <a:t>Ajattele jotakin elintarviketuotetta ja pohdi jätevirtaa seuraavien ohjeiden mukaisesti: </a:t>
            </a:r>
          </a:p>
          <a:p>
            <a:pPr marL="342900" indent="-342900">
              <a:buFont typeface="Arial" panose="020B0604020202020204" pitchFamily="34" charset="0"/>
              <a:buChar char="•"/>
            </a:pPr>
            <a:r>
              <a:rPr lang="en-GB" dirty="0"/>
              <a:t>Liiketoimintaprosessi</a:t>
            </a:r>
          </a:p>
          <a:p>
            <a:pPr marL="342900" indent="-342900">
              <a:buFont typeface="Arial" panose="020B0604020202020204" pitchFamily="34" charset="0"/>
              <a:buChar char="•"/>
            </a:pPr>
            <a:r>
              <a:rPr lang="en-GB" dirty="0"/>
              <a:t>Jätelajit</a:t>
            </a:r>
          </a:p>
          <a:p>
            <a:pPr marL="342900" indent="-342900">
              <a:buFont typeface="Arial" panose="020B0604020202020204" pitchFamily="34" charset="0"/>
              <a:buChar char="•"/>
            </a:pPr>
            <a:r>
              <a:rPr lang="en-GB" dirty="0"/>
              <a:t>Onko se vältettävissä?</a:t>
            </a:r>
          </a:p>
          <a:p>
            <a:pPr marL="342900" indent="-342900">
              <a:buFont typeface="Arial" panose="020B0604020202020204" pitchFamily="34" charset="0"/>
              <a:buChar char="•"/>
            </a:pPr>
            <a:r>
              <a:rPr lang="en-GB" dirty="0"/>
              <a:t>Hävittämis-/uudelleenkäyttömenetelmä</a:t>
            </a:r>
          </a:p>
          <a:p>
            <a:pPr marL="342900" indent="-342900">
              <a:buFont typeface="Arial" panose="020B0604020202020204" pitchFamily="34" charset="0"/>
              <a:buChar char="•"/>
            </a:pPr>
            <a:endParaRPr lang="en-GB" dirty="0"/>
          </a:p>
          <a:p>
            <a:pPr marL="0" indent="0"/>
            <a:r>
              <a:rPr lang="en-GB" dirty="0"/>
              <a:t>Esimerkiksi: </a:t>
            </a:r>
            <a:r>
              <a:rPr lang="en-GB" dirty="0" err="1"/>
              <a:t>Tuote</a:t>
            </a:r>
            <a:r>
              <a:rPr lang="en-GB" dirty="0"/>
              <a:t> - Juusto</a:t>
            </a:r>
          </a:p>
          <a:p>
            <a:pPr marL="0" indent="0"/>
            <a:endParaRPr lang="en-GB" dirty="0"/>
          </a:p>
          <a:p>
            <a:pPr marL="342900" indent="-342900">
              <a:buFont typeface="Arial" panose="020B0604020202020204" pitchFamily="34" charset="0"/>
              <a:buChar char="•"/>
            </a:pPr>
            <a:r>
              <a:rPr lang="en-GB" dirty="0"/>
              <a:t>Liiketoimintaprosessi: </a:t>
            </a:r>
            <a:r>
              <a:rPr lang="en-GB" i="1" dirty="0"/>
              <a:t>Juuston leikkaaminen</a:t>
            </a:r>
          </a:p>
          <a:p>
            <a:pPr marL="342900" indent="-342900">
              <a:buFont typeface="Arial" panose="020B0604020202020204" pitchFamily="34" charset="0"/>
              <a:buChar char="•"/>
            </a:pPr>
            <a:r>
              <a:rPr lang="en-GB" dirty="0"/>
              <a:t>Jätelajit: </a:t>
            </a:r>
            <a:r>
              <a:rPr lang="en-GB" i="1" dirty="0"/>
              <a:t>Herahävikki, heran sisältämä juustomassan hienoaines</a:t>
            </a:r>
          </a:p>
          <a:p>
            <a:pPr marL="342900" indent="-342900">
              <a:buFont typeface="Arial" panose="020B0604020202020204" pitchFamily="34" charset="0"/>
              <a:buChar char="•"/>
            </a:pPr>
            <a:r>
              <a:rPr lang="en-GB" dirty="0"/>
              <a:t>Onko se vältettävissä? </a:t>
            </a:r>
            <a:r>
              <a:rPr lang="en-GB" i="1" dirty="0"/>
              <a:t>Kyllä</a:t>
            </a:r>
          </a:p>
          <a:p>
            <a:pPr marL="342900" indent="-342900">
              <a:buFont typeface="Arial" panose="020B0604020202020204" pitchFamily="34" charset="0"/>
              <a:buChar char="•"/>
            </a:pPr>
            <a:r>
              <a:rPr lang="en-GB" dirty="0"/>
              <a:t>Hävittämis-/uudelleenkäyttömenetelmä: </a:t>
            </a:r>
            <a:r>
              <a:rPr lang="en-GB" i="1" dirty="0"/>
              <a:t>Käyttötarkoitus: Käytä eläinten ruokintaan</a:t>
            </a:r>
          </a:p>
          <a:p>
            <a:endParaRPr lang="en-GB" dirty="0"/>
          </a:p>
        </p:txBody>
      </p:sp>
      <p:sp>
        <p:nvSpPr>
          <p:cNvPr id="4" name="Rectangle 3">
            <a:extLst>
              <a:ext uri="{FF2B5EF4-FFF2-40B4-BE49-F238E27FC236}">
                <a16:creationId xmlns:a16="http://schemas.microsoft.com/office/drawing/2014/main" id="{CD25F917-363F-7A97-13FB-C466181917C7}"/>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208BF330-F0FA-83B6-8F65-52462C675E8F}"/>
              </a:ext>
            </a:extLst>
          </p:cNvPr>
          <p:cNvSpPr>
            <a:spLocks noGrp="1"/>
          </p:cNvSpPr>
          <p:nvPr>
            <p:ph type="body" sz="quarter" idx="16"/>
          </p:nvPr>
        </p:nvSpPr>
        <p:spPr/>
        <p:txBody>
          <a:bodyPr/>
          <a:lstStyle/>
          <a:p>
            <a:r>
              <a:rPr lang="en-GB" dirty="0"/>
              <a:t>HARJOITUS</a:t>
            </a:r>
          </a:p>
        </p:txBody>
      </p:sp>
      <p:grpSp>
        <p:nvGrpSpPr>
          <p:cNvPr id="6" name="Google Shape;518;p39">
            <a:extLst>
              <a:ext uri="{FF2B5EF4-FFF2-40B4-BE49-F238E27FC236}">
                <a16:creationId xmlns:a16="http://schemas.microsoft.com/office/drawing/2014/main" id="{FB1DA840-63B3-D701-B435-DC3A2E6E8163}"/>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075518D4-C3BD-9DA8-9A6D-C0A52271663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6A270B85-0929-0F58-09F2-D49269673CF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52958B57-9F98-0B3B-CA2F-1F4927C65A85}"/>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34592569-D881-5611-FD0B-6D9D7CAB02F8}"/>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A6BB3403-D02D-C8FD-C82E-724E33BF87D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ADBB284-7AD6-82E1-B35C-D5B675316B1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719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4008E-DDB8-1046-3918-C423D9BB96D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8870F7-DFFA-B5E6-15C6-61577EFFCFCF}"/>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C18B9CBB-FEA6-6D99-26F8-90DD5AC3810C}"/>
              </a:ext>
            </a:extLst>
          </p:cNvPr>
          <p:cNvSpPr>
            <a:spLocks noGrp="1"/>
          </p:cNvSpPr>
          <p:nvPr>
            <p:ph type="body" sz="quarter" idx="16"/>
          </p:nvPr>
        </p:nvSpPr>
        <p:spPr/>
        <p:txBody>
          <a:bodyPr/>
          <a:lstStyle/>
          <a:p>
            <a:r>
              <a:rPr lang="en-GB" dirty="0"/>
              <a:t>HARJOITUS</a:t>
            </a:r>
          </a:p>
        </p:txBody>
      </p:sp>
      <p:grpSp>
        <p:nvGrpSpPr>
          <p:cNvPr id="6" name="Google Shape;518;p39">
            <a:extLst>
              <a:ext uri="{FF2B5EF4-FFF2-40B4-BE49-F238E27FC236}">
                <a16:creationId xmlns:a16="http://schemas.microsoft.com/office/drawing/2014/main" id="{8FC1C997-FD24-79C1-74B9-E5C8FA48AE12}"/>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0D499786-EB3E-7A53-691C-822D1A994D2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784B2D9E-9EEB-DFEE-DFE1-FE0544EEEE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392D711C-540E-E26B-D7BA-6549309943F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4382C406-EB45-FC9B-C192-DF9F71B39BE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69812202-7FE9-43DA-A066-76712800A5F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25821AD3-3549-C85F-71FF-A2CA6D48615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 Placeholder 2">
            <a:extLst>
              <a:ext uri="{FF2B5EF4-FFF2-40B4-BE49-F238E27FC236}">
                <a16:creationId xmlns:a16="http://schemas.microsoft.com/office/drawing/2014/main" id="{3D924E35-7FA8-63A4-BAC1-0E0A98C0DD38}"/>
              </a:ext>
            </a:extLst>
          </p:cNvPr>
          <p:cNvSpPr>
            <a:spLocks noGrp="1"/>
          </p:cNvSpPr>
          <p:nvPr>
            <p:ph type="body" sz="quarter" idx="18"/>
          </p:nvPr>
        </p:nvSpPr>
        <p:spPr>
          <a:xfrm>
            <a:off x="4675557" y="649453"/>
            <a:ext cx="6692864" cy="5165725"/>
          </a:xfrm>
          <a:prstGeom prst="rect">
            <a:avLst/>
          </a:prstGeom>
        </p:spPr>
        <p:txBody>
          <a:bodyPr/>
          <a:lstStyle/>
          <a:p>
            <a:pPr marL="457200" indent="-457200">
              <a:buAutoNum type="arabicPeriod"/>
            </a:pPr>
            <a:r>
              <a:rPr lang="en-US" dirty="0"/>
              <a:t>Missä suurin osa ruokahävikistä on </a:t>
            </a:r>
            <a:r>
              <a:rPr lang="en-US" dirty="0" err="1"/>
              <a:t>tehotonta</a:t>
            </a:r>
            <a:r>
              <a:rPr lang="en-US" dirty="0"/>
              <a:t>?</a:t>
            </a:r>
          </a:p>
          <a:p>
            <a:pPr marL="0" indent="0"/>
            <a:r>
              <a:rPr lang="en-US" dirty="0"/>
              <a:t> </a:t>
            </a:r>
          </a:p>
          <a:p>
            <a:pPr marL="457200" indent="-457200">
              <a:buAutoNum type="alphaLcParenR"/>
            </a:pPr>
            <a:r>
              <a:rPr lang="en-US" dirty="0"/>
              <a:t>Markkinointi, asiakaspalvelu ja toimitus</a:t>
            </a:r>
          </a:p>
          <a:p>
            <a:pPr marL="457200" indent="-457200">
              <a:buAutoNum type="alphaLcParenR"/>
            </a:pPr>
            <a:r>
              <a:rPr lang="en-US" dirty="0"/>
              <a:t>Hankinnat, varastointi ja tuotanto</a:t>
            </a:r>
          </a:p>
          <a:p>
            <a:pPr marL="457200" indent="-457200">
              <a:buAutoNum type="alphaLcParenR"/>
            </a:pPr>
            <a:r>
              <a:rPr lang="en-US" dirty="0"/>
              <a:t>Hankinnat, varastointi ja valmistelu</a:t>
            </a:r>
          </a:p>
          <a:p>
            <a:pPr marL="0" indent="0"/>
            <a:endParaRPr lang="en-US" dirty="0"/>
          </a:p>
          <a:p>
            <a:pPr marL="457200" indent="-457200">
              <a:buAutoNum type="arabicPeriod" startAt="2"/>
            </a:pPr>
            <a:r>
              <a:rPr lang="en-US" dirty="0"/>
              <a:t>Mikä seuraavista on yleinen virhe </a:t>
            </a:r>
            <a:r>
              <a:rPr lang="en-US" dirty="0" err="1"/>
              <a:t>hankinnoissa</a:t>
            </a:r>
            <a:r>
              <a:rPr lang="en-US" dirty="0"/>
              <a:t>?</a:t>
            </a:r>
          </a:p>
          <a:p>
            <a:pPr marL="0" indent="0"/>
            <a:endParaRPr lang="en-US" dirty="0"/>
          </a:p>
          <a:p>
            <a:pPr marL="457200" indent="-457200">
              <a:buAutoNum type="alphaLcParenR"/>
            </a:pPr>
            <a:r>
              <a:rPr lang="en-US" dirty="0"/>
              <a:t>Ostaminen ennen tilaamista</a:t>
            </a:r>
          </a:p>
          <a:p>
            <a:pPr marL="457200" indent="-457200">
              <a:buAutoNum type="alphaLcParenR"/>
            </a:pPr>
            <a:r>
              <a:rPr lang="en-US" dirty="0"/>
              <a:t>Varaston tarkistaminen ennen tilaamista</a:t>
            </a:r>
          </a:p>
          <a:p>
            <a:pPr marL="457200" indent="-457200">
              <a:buAutoNum type="alphaLcParenR"/>
            </a:pPr>
            <a:r>
              <a:rPr lang="en-US" dirty="0"/>
              <a:t>Huonoista ennusteista johtuva ylitilaus</a:t>
            </a:r>
          </a:p>
          <a:p>
            <a:pPr marL="0" indent="0"/>
            <a:endParaRPr lang="en-US" dirty="0"/>
          </a:p>
          <a:p>
            <a:pPr marL="457200" indent="-457200">
              <a:buAutoNum type="arabicPeriod" startAt="3"/>
            </a:pPr>
            <a:r>
              <a:rPr lang="en-US" dirty="0"/>
              <a:t>Miten ruoanvalmistus aiheuttaa </a:t>
            </a:r>
            <a:r>
              <a:rPr lang="en-US" dirty="0" err="1"/>
              <a:t>jätettä</a:t>
            </a:r>
            <a:r>
              <a:rPr lang="en-US" dirty="0"/>
              <a:t>?</a:t>
            </a:r>
          </a:p>
          <a:p>
            <a:pPr marL="0" indent="0"/>
            <a:endParaRPr lang="en-US" dirty="0"/>
          </a:p>
          <a:p>
            <a:pPr marL="457200" indent="-457200">
              <a:buAutoNum type="alphaLcParenR"/>
            </a:pPr>
            <a:r>
              <a:rPr lang="en-US" dirty="0"/>
              <a:t>Annosten hallinta </a:t>
            </a:r>
          </a:p>
          <a:p>
            <a:pPr marL="457200" indent="-457200">
              <a:buAutoNum type="alphaLcParenR"/>
            </a:pPr>
            <a:r>
              <a:rPr lang="en-US" dirty="0"/>
              <a:t>Ainesosien kaikkien syötävien osien käyttö</a:t>
            </a:r>
          </a:p>
          <a:p>
            <a:pPr marL="457200" indent="-457200">
              <a:buAutoNum type="alphaLcParenR"/>
            </a:pPr>
            <a:r>
              <a:rPr lang="en-US" dirty="0"/>
              <a:t>Ylituotanto </a:t>
            </a:r>
          </a:p>
          <a:p>
            <a:endParaRPr lang="en-US" dirty="0"/>
          </a:p>
        </p:txBody>
      </p:sp>
    </p:spTree>
    <p:extLst>
      <p:ext uri="{BB962C8B-B14F-4D97-AF65-F5344CB8AC3E}">
        <p14:creationId xmlns:p14="http://schemas.microsoft.com/office/powerpoint/2010/main" val="4007526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759ED-B502-7B7A-C0EB-77B87743839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E902507-F08A-6480-E528-39ACC7EF8655}"/>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6DECBE83-D8DC-207D-B0A6-9E4CA3F18E23}"/>
              </a:ext>
            </a:extLst>
          </p:cNvPr>
          <p:cNvSpPr>
            <a:spLocks noGrp="1"/>
          </p:cNvSpPr>
          <p:nvPr>
            <p:ph type="body" sz="quarter" idx="16"/>
          </p:nvPr>
        </p:nvSpPr>
        <p:spPr/>
        <p:txBody>
          <a:bodyPr/>
          <a:lstStyle/>
          <a:p>
            <a:r>
              <a:rPr lang="en-GB" dirty="0"/>
              <a:t> </a:t>
            </a:r>
          </a:p>
          <a:p>
            <a:r>
              <a:rPr lang="en-GB" dirty="0"/>
              <a:t>HARJOITUS</a:t>
            </a:r>
          </a:p>
        </p:txBody>
      </p:sp>
      <p:grpSp>
        <p:nvGrpSpPr>
          <p:cNvPr id="6" name="Google Shape;518;p39">
            <a:extLst>
              <a:ext uri="{FF2B5EF4-FFF2-40B4-BE49-F238E27FC236}">
                <a16:creationId xmlns:a16="http://schemas.microsoft.com/office/drawing/2014/main" id="{8B306E35-0FD0-C130-8826-903FD349B421}"/>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5C48B22B-00B6-8CC4-87BB-262507F8102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8FA59837-5444-C3C2-6B7F-D8840E7C62F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40209660-8775-F7D7-1298-49D54B382A54}"/>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8803F513-8883-184F-A71F-F6B33B2127C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FC7277DC-412B-AF37-F211-803C5233667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1E50BF01-75F8-6728-2D00-7D808E6173B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Placeholder 2">
            <a:extLst>
              <a:ext uri="{FF2B5EF4-FFF2-40B4-BE49-F238E27FC236}">
                <a16:creationId xmlns:a16="http://schemas.microsoft.com/office/drawing/2014/main" id="{1334B2AB-011C-054B-40A8-C1B8922BAFD8}"/>
              </a:ext>
            </a:extLst>
          </p:cNvPr>
          <p:cNvSpPr>
            <a:spLocks noGrp="1"/>
          </p:cNvSpPr>
          <p:nvPr>
            <p:ph type="body" sz="quarter" idx="18"/>
          </p:nvPr>
        </p:nvSpPr>
        <p:spPr>
          <a:xfrm>
            <a:off x="4675188" y="649288"/>
            <a:ext cx="6342062" cy="5848350"/>
          </a:xfrm>
          <a:prstGeom prst="rect">
            <a:avLst/>
          </a:prstGeom>
        </p:spPr>
        <p:txBody>
          <a:bodyPr/>
          <a:lstStyle/>
          <a:p>
            <a:r>
              <a:rPr lang="en-US" dirty="0"/>
              <a:t>Tässä tilanteessa: </a:t>
            </a:r>
          </a:p>
          <a:p>
            <a:endParaRPr lang="en-US" dirty="0"/>
          </a:p>
          <a:p>
            <a:r>
              <a:rPr lang="en-US" dirty="0"/>
              <a:t>"Ravintolassa syntyy paljon ruokahävikkiä. Omistaja huomaa, että ainekset pilaantuvat usein ennen kuin ne kulutetaan ja että ne valmistetaan usein liikaa ja että varastointi on usein </a:t>
            </a:r>
            <a:r>
              <a:rPr lang="en-US" dirty="0" err="1"/>
              <a:t>epäjärjestyksessä</a:t>
            </a:r>
            <a:r>
              <a:rPr lang="en-US" dirty="0"/>
              <a:t>.</a:t>
            </a:r>
          </a:p>
          <a:p>
            <a:endParaRPr lang="en-US" dirty="0"/>
          </a:p>
          <a:p>
            <a:r>
              <a:rPr lang="en-US" dirty="0"/>
              <a:t>Missä mielestäsi on suurin pullonkaula? Valitse todennäköisin: </a:t>
            </a:r>
          </a:p>
          <a:p>
            <a:endParaRPr lang="en-US" dirty="0"/>
          </a:p>
          <a:p>
            <a:pPr marL="457200" indent="-457200">
              <a:buAutoNum type="alphaLcParenR"/>
            </a:pPr>
            <a:r>
              <a:rPr lang="en-US" dirty="0"/>
              <a:t>Tilataan liikaa ruokaa ennakoimatta kysyntää</a:t>
            </a:r>
          </a:p>
          <a:p>
            <a:pPr marL="457200" indent="-457200">
              <a:buAutoNum type="alphaLcParenR"/>
            </a:pPr>
            <a:r>
              <a:rPr lang="en-US" dirty="0" err="1"/>
              <a:t>Järjestelyt </a:t>
            </a:r>
            <a:r>
              <a:rPr lang="en-US" dirty="0"/>
              <a:t>huonosti, vanhenemispäivämäärien seuraamatta jättäminen.</a:t>
            </a:r>
          </a:p>
          <a:p>
            <a:pPr marL="457200" indent="-457200">
              <a:buAutoNum type="alphaLcParenR"/>
            </a:pPr>
            <a:r>
              <a:rPr lang="en-US" dirty="0" err="1"/>
              <a:t>Ylimitoitus </a:t>
            </a:r>
            <a:r>
              <a:rPr lang="en-US" dirty="0"/>
              <a:t>lopullisissa ruokalajeissa</a:t>
            </a:r>
          </a:p>
          <a:p>
            <a:pPr marL="457200" indent="-457200">
              <a:buAutoNum type="alphaLcParenR"/>
            </a:pPr>
            <a:endParaRPr lang="en-US" dirty="0"/>
          </a:p>
          <a:p>
            <a:endParaRPr lang="en-US" dirty="0"/>
          </a:p>
        </p:txBody>
      </p:sp>
    </p:spTree>
    <p:extLst>
      <p:ext uri="{BB962C8B-B14F-4D97-AF65-F5344CB8AC3E}">
        <p14:creationId xmlns:p14="http://schemas.microsoft.com/office/powerpoint/2010/main" val="2172857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C7A4E-00E1-7627-BC12-0ADA2312674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0095A7-FF81-97D0-4431-F91AE0B3910F}"/>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DB33F8C-8CDB-F63C-A8C5-E2D6D3D38115}"/>
              </a:ext>
            </a:extLst>
          </p:cNvPr>
          <p:cNvSpPr>
            <a:spLocks noGrp="1"/>
          </p:cNvSpPr>
          <p:nvPr>
            <p:ph type="body" sz="quarter" idx="16"/>
          </p:nvPr>
        </p:nvSpPr>
        <p:spPr/>
        <p:txBody>
          <a:bodyPr/>
          <a:lstStyle/>
          <a:p>
            <a:r>
              <a:rPr lang="en-GB" dirty="0"/>
              <a:t> </a:t>
            </a:r>
          </a:p>
          <a:p>
            <a:r>
              <a:rPr lang="en-GB" dirty="0"/>
              <a:t>HARJOITUS</a:t>
            </a:r>
          </a:p>
        </p:txBody>
      </p:sp>
      <p:grpSp>
        <p:nvGrpSpPr>
          <p:cNvPr id="6" name="Google Shape;518;p39">
            <a:extLst>
              <a:ext uri="{FF2B5EF4-FFF2-40B4-BE49-F238E27FC236}">
                <a16:creationId xmlns:a16="http://schemas.microsoft.com/office/drawing/2014/main" id="{0CB37FF1-896F-2122-E8B2-DC8DCF94261A}"/>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E2B4B00C-F386-892E-0ED7-835846F349C2}"/>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D7DB7637-9B81-AAD4-750D-0C968AF7EC4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4F8EDF86-EB54-F0FD-D285-82ABFACEA00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3EBC5E0B-7E3C-6DA8-AB36-6340BD7E0CE8}"/>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54764AFB-AFA2-4154-7FFA-300E636E4633}"/>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CE2CC7A-38B3-50FE-48AD-1E796D1939B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 Placeholder 2">
            <a:extLst>
              <a:ext uri="{FF2B5EF4-FFF2-40B4-BE49-F238E27FC236}">
                <a16:creationId xmlns:a16="http://schemas.microsoft.com/office/drawing/2014/main" id="{E67BC112-B525-BCF0-D860-FFF8DC8F6B1C}"/>
              </a:ext>
            </a:extLst>
          </p:cNvPr>
          <p:cNvSpPr>
            <a:spLocks noGrp="1"/>
          </p:cNvSpPr>
          <p:nvPr>
            <p:ph type="body" sz="quarter" idx="18"/>
          </p:nvPr>
        </p:nvSpPr>
        <p:spPr>
          <a:xfrm>
            <a:off x="4826000" y="827088"/>
            <a:ext cx="6542421" cy="5165725"/>
          </a:xfrm>
          <a:prstGeom prst="rect">
            <a:avLst/>
          </a:prstGeom>
        </p:spPr>
        <p:txBody>
          <a:bodyPr/>
          <a:lstStyle/>
          <a:p>
            <a:r>
              <a:rPr lang="en-US" b="1" dirty="0"/>
              <a:t>Toimintasuunnitelma</a:t>
            </a:r>
          </a:p>
          <a:p>
            <a:endParaRPr lang="en-US" dirty="0"/>
          </a:p>
          <a:p>
            <a:r>
              <a:rPr lang="en-US" dirty="0"/>
              <a:t>Luo yksinkertainen toimintasuunnitelma ruokahävikin vähentämiseksi ja tuotannon </a:t>
            </a:r>
            <a:r>
              <a:rPr lang="en-US" dirty="0" err="1"/>
              <a:t>optimoimiseksi </a:t>
            </a:r>
            <a:r>
              <a:rPr lang="en-US" dirty="0"/>
              <a:t>työpaikallasi, joka perustuu aiemmin havaittuun hankinnan, varastoinnin ja tuotannon käsitteeseen: </a:t>
            </a:r>
          </a:p>
          <a:p>
            <a:endParaRPr lang="en-US" dirty="0"/>
          </a:p>
          <a:p>
            <a:pPr marL="342900" indent="-342900">
              <a:buFontTx/>
              <a:buChar char="-"/>
            </a:pPr>
            <a:r>
              <a:rPr lang="en-US" dirty="0"/>
              <a:t>Miten voit varmistaa, että hankit oikean määrän?</a:t>
            </a:r>
          </a:p>
          <a:p>
            <a:pPr marL="342900" indent="-342900">
              <a:buFontTx/>
              <a:buChar char="-"/>
            </a:pPr>
            <a:r>
              <a:rPr lang="en-US" dirty="0"/>
              <a:t>Mitä muutoksia voit tehdä varastointiprosessissa?</a:t>
            </a:r>
          </a:p>
          <a:p>
            <a:pPr marL="342900" indent="-342900">
              <a:buFontTx/>
              <a:buChar char="-"/>
            </a:pPr>
            <a:r>
              <a:rPr lang="en-US" dirty="0"/>
              <a:t>Miten tuotantoa voidaan </a:t>
            </a:r>
            <a:r>
              <a:rPr lang="en-US" dirty="0" err="1"/>
              <a:t>optimoida</a:t>
            </a:r>
            <a:r>
              <a:rPr lang="en-US" dirty="0"/>
              <a:t>?</a:t>
            </a:r>
          </a:p>
          <a:p>
            <a:endParaRPr lang="en-US" dirty="0"/>
          </a:p>
        </p:txBody>
      </p:sp>
    </p:spTree>
    <p:extLst>
      <p:ext uri="{BB962C8B-B14F-4D97-AF65-F5344CB8AC3E}">
        <p14:creationId xmlns:p14="http://schemas.microsoft.com/office/powerpoint/2010/main" val="3097640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r>
              <a:rPr lang="en-US" dirty="0"/>
              <a:t>Tämä moduuli tarjoaa tietoa </a:t>
            </a:r>
            <a:r>
              <a:rPr lang="en-US" dirty="0" err="1"/>
              <a:t>optimoinnista </a:t>
            </a:r>
            <a:r>
              <a:rPr lang="en-US" dirty="0"/>
              <a:t>ja keskeisistä strategioista ja käsitteistä tehokkuuden lisäämiseksi. Keskeisiä käsitteitä, kuten pullonkauloja, jätehuoltojärjestelmiä, optimointimenetelmiä ja -strategioita, käsiteltiin ja selitettiin käytännön esimerkkien avulla, ja </a:t>
            </a:r>
            <a:r>
              <a:rPr lang="en-US" dirty="0" err="1"/>
              <a:t>esiteltiin</a:t>
            </a:r>
            <a:r>
              <a:rPr lang="en-US" dirty="0"/>
              <a:t> </a:t>
            </a:r>
            <a:r>
              <a:rPr lang="en-US" dirty="0" err="1"/>
              <a:t>niiden</a:t>
            </a:r>
            <a:r>
              <a:rPr lang="en-US" dirty="0"/>
              <a:t> </a:t>
            </a:r>
            <a:r>
              <a:rPr lang="en-US" dirty="0" err="1"/>
              <a:t>soveltamista</a:t>
            </a:r>
            <a:r>
              <a:rPr lang="en-US" dirty="0"/>
              <a:t> </a:t>
            </a:r>
            <a:r>
              <a:rPr lang="en-US" dirty="0" err="1"/>
              <a:t>tosielämässä</a:t>
            </a:r>
            <a:r>
              <a:rPr lang="en-US" dirty="0"/>
              <a:t>. </a:t>
            </a:r>
          </a:p>
          <a:p>
            <a:endParaRPr lang="en-US" dirty="0"/>
          </a:p>
          <a:p>
            <a:r>
              <a:rPr lang="en-US" dirty="0" err="1"/>
              <a:t>Optimointia</a:t>
            </a:r>
            <a:r>
              <a:rPr lang="en-US" dirty="0"/>
              <a:t> on kehitettävä nimenomaan kutakin konkreettista tapausta varten, sillä kullakin yrityksellä ja </a:t>
            </a:r>
            <a:r>
              <a:rPr lang="en-US" dirty="0" err="1"/>
              <a:t>järjestelmällä</a:t>
            </a:r>
            <a:r>
              <a:rPr lang="en-US" dirty="0"/>
              <a:t> </a:t>
            </a:r>
            <a:r>
              <a:rPr lang="en-US" dirty="0" err="1"/>
              <a:t>ovat</a:t>
            </a:r>
            <a:r>
              <a:rPr lang="en-US" dirty="0"/>
              <a:t> omat erityispiirteensä. </a:t>
            </a:r>
            <a:r>
              <a:rPr lang="en-US" dirty="0" err="1"/>
              <a:t>Optimointia </a:t>
            </a:r>
            <a:r>
              <a:rPr lang="en-US" dirty="0"/>
              <a:t>voidaan kuitenkin lähestyä useiden yleisten vaiheiden avulla, joita voidaan muotoilla edelleen konkreettisen tapauksen mukaan. </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err="1"/>
              <a:t>Yhteenveto</a:t>
            </a:r>
            <a:endParaRPr lang="en-US"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PIENI EDISTYS JOKA PÄIVÄ TUOTTAA SUURIA TULOKSIA.</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holding tablet in dairy factory">
            <a:extLst>
              <a:ext uri="{FF2B5EF4-FFF2-40B4-BE49-F238E27FC236}">
                <a16:creationId xmlns:a16="http://schemas.microsoft.com/office/drawing/2014/main" id="{FC65BD5B-9034-AB11-8B6E-90E39C78CD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722297" y="3545408"/>
            <a:ext cx="5660202"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5597110"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KÄSITE JA MÄÄRITELMÄ</a:t>
            </a:r>
          </a:p>
        </p:txBody>
      </p:sp>
    </p:spTree>
    <p:extLst>
      <p:ext uri="{BB962C8B-B14F-4D97-AF65-F5344CB8AC3E}">
        <p14:creationId xmlns:p14="http://schemas.microsoft.com/office/powerpoint/2010/main" val="3559636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701136" y="1595713"/>
            <a:ext cx="4990998" cy="3666574"/>
          </a:xfrm>
        </p:spPr>
        <p:txBody>
          <a:bodyPr lIns="91440" tIns="45720" rIns="91440" bIns="45720">
            <a:noAutofit/>
          </a:bodyPr>
          <a:lstStyle/>
          <a:p>
            <a:pPr>
              <a:lnSpc>
                <a:spcPct val="110000"/>
              </a:lnSpc>
              <a:spcBef>
                <a:spcPts val="1200"/>
              </a:spcBef>
            </a:pPr>
            <a:r>
              <a:rPr lang="en-GB" sz="2200" dirty="0"/>
              <a:t>Optimointi tarkoittaa, että jokin saadaan toimimaan parhaalla mahdollisella tavalla. Elintarviketuotannossa se tarkoittaa, että parannetaan tehtävien ja prosessien suorittamista ja niitä tukevia järjestelmiä. </a:t>
            </a:r>
          </a:p>
          <a:p>
            <a:pPr>
              <a:lnSpc>
                <a:spcPct val="110000"/>
              </a:lnSpc>
              <a:spcBef>
                <a:spcPts val="1200"/>
              </a:spcBef>
            </a:pPr>
            <a:r>
              <a:rPr lang="en-GB" sz="2200" dirty="0"/>
              <a:t>Tavoitteena on nostaa tuotantostandardeja sekä laadun että määrän osalta. Se, miten hyvin tässä onnistutaan, riippuu usein siitä, miten hyvin eri toimia koordinoidaan.</a:t>
            </a:r>
            <a:endParaRPr lang="en-US" sz="2200" dirty="0"/>
          </a:p>
          <a:p>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01136" y="650590"/>
            <a:ext cx="4990998" cy="992652"/>
          </a:xfrm>
        </p:spPr>
        <p:txBody>
          <a:bodyPr>
            <a:normAutofit/>
          </a:bodyPr>
          <a:lstStyle/>
          <a:p>
            <a:r>
              <a:rPr lang="en-GB" dirty="0"/>
              <a:t>Optimointi</a:t>
            </a:r>
            <a:endParaRPr lang="en-US" dirty="0"/>
          </a:p>
        </p:txBody>
      </p:sp>
      <p:pic>
        <p:nvPicPr>
          <p:cNvPr id="2050" name="Picture 2" descr="Manufacturing process optimization: the role of Artificial Intelligence -  Cefriel">
            <a:extLst>
              <a:ext uri="{FF2B5EF4-FFF2-40B4-BE49-F238E27FC236}">
                <a16:creationId xmlns:a16="http://schemas.microsoft.com/office/drawing/2014/main" id="{62562BB5-29A7-CCBB-7514-82D92E2CEEA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b="-1"/>
          <a:stretch/>
        </p:blipFill>
        <p:spPr bwMode="auto">
          <a:xfrm>
            <a:off x="6083676" y="10"/>
            <a:ext cx="5361066" cy="6857990"/>
          </a:xfrm>
          <a:prstGeom prst="rect">
            <a:avLst/>
          </a:prstGeom>
          <a:solidFill>
            <a:srgbClr val="FFFFFF"/>
          </a:solidFill>
        </p:spPr>
      </p:pic>
    </p:spTree>
    <p:extLst>
      <p:ext uri="{BB962C8B-B14F-4D97-AF65-F5344CB8AC3E}">
        <p14:creationId xmlns:p14="http://schemas.microsoft.com/office/powerpoint/2010/main" val="8403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0E60-2CB4-1221-378E-538B3170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6DA0F4-59E6-5200-E3D7-55894445541C}"/>
              </a:ext>
            </a:extLst>
          </p:cNvPr>
          <p:cNvSpPr>
            <a:spLocks noGrp="1"/>
          </p:cNvSpPr>
          <p:nvPr>
            <p:ph type="body" sz="quarter" idx="16"/>
          </p:nvPr>
        </p:nvSpPr>
        <p:spPr>
          <a:xfrm>
            <a:off x="577686" y="425067"/>
            <a:ext cx="10052954" cy="803654"/>
          </a:xfrm>
          <a:prstGeom prst="rect">
            <a:avLst/>
          </a:prstGeom>
        </p:spPr>
        <p:txBody>
          <a:bodyPr/>
          <a:lstStyle/>
          <a:p>
            <a:r>
              <a:rPr lang="en-GB" dirty="0"/>
              <a:t>Pullonkaulan tunnistaminen</a:t>
            </a:r>
            <a:endParaRPr lang="en-US" dirty="0"/>
          </a:p>
        </p:txBody>
      </p:sp>
      <p:sp>
        <p:nvSpPr>
          <p:cNvPr id="3" name="Text Placeholder 2">
            <a:extLst>
              <a:ext uri="{FF2B5EF4-FFF2-40B4-BE49-F238E27FC236}">
                <a16:creationId xmlns:a16="http://schemas.microsoft.com/office/drawing/2014/main" id="{75EC2D17-4C78-7335-8B9E-6FEECB30C27D}"/>
              </a:ext>
            </a:extLst>
          </p:cNvPr>
          <p:cNvSpPr>
            <a:spLocks noGrp="1"/>
          </p:cNvSpPr>
          <p:nvPr>
            <p:ph type="body" sz="quarter" idx="19"/>
          </p:nvPr>
        </p:nvSpPr>
        <p:spPr>
          <a:xfrm>
            <a:off x="577686" y="1153439"/>
            <a:ext cx="10747452" cy="1960422"/>
          </a:xfrm>
          <a:prstGeom prst="rect">
            <a:avLst/>
          </a:prstGeom>
        </p:spPr>
        <p:txBody>
          <a:bodyPr lIns="91440" tIns="45720" rIns="91440" bIns="45720" anchor="t"/>
          <a:lstStyle/>
          <a:p>
            <a:pPr>
              <a:lnSpc>
                <a:spcPct val="100000"/>
              </a:lnSpc>
            </a:pPr>
            <a:r>
              <a:rPr lang="en-US" dirty="0"/>
              <a:t>Pullonkaulalla tarkoitetaan ketjun tuotannossa sitä prosessia, jonka rajallinen kapasiteetti vähentää koko ketjun kapasiteettia (</a:t>
            </a:r>
            <a:r>
              <a:rPr lang="en-US" err="1"/>
              <a:t>Grznar </a:t>
            </a:r>
            <a:r>
              <a:rPr lang="en-US" dirty="0"/>
              <a:t>et. Al, 2019). Pullonkaulat ovat normaaleja, sillä mikään järjestelmä ei ole täydellinen. Pullonkaulojen </a:t>
            </a:r>
            <a:r>
              <a:rPr lang="en-US"/>
              <a:t>vaikutuksen </a:t>
            </a:r>
            <a:r>
              <a:rPr lang="en-US" err="1"/>
              <a:t>minimoiminen </a:t>
            </a:r>
            <a:r>
              <a:rPr lang="en-US" dirty="0"/>
              <a:t>lopulliseen suorituskykyyn on kuitenkin olennaisen tärkeää. Muuten lopputuote ei koskaan heijastaisi sijoitettuja resursseja:</a:t>
            </a:r>
          </a:p>
          <a:p>
            <a:endParaRPr lang="en-US" dirty="0"/>
          </a:p>
        </p:txBody>
      </p:sp>
      <p:pic>
        <p:nvPicPr>
          <p:cNvPr id="5" name="Picture 4" descr="A blue bottle with dots&#10;&#10;AI-generated content may be incorrect.">
            <a:extLst>
              <a:ext uri="{FF2B5EF4-FFF2-40B4-BE49-F238E27FC236}">
                <a16:creationId xmlns:a16="http://schemas.microsoft.com/office/drawing/2014/main" id="{5C927425-93AD-1B17-A878-412A1CA3CD7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5400000">
            <a:off x="5399076" y="1847468"/>
            <a:ext cx="2155968" cy="6858000"/>
          </a:xfrm>
          <a:prstGeom prst="rect">
            <a:avLst/>
          </a:prstGeom>
        </p:spPr>
      </p:pic>
      <p:pic>
        <p:nvPicPr>
          <p:cNvPr id="6" name="Picture 5" descr="A blue bottle with dots&#10;&#10;AI-generated content may be incorrect.">
            <a:extLst>
              <a:ext uri="{FF2B5EF4-FFF2-40B4-BE49-F238E27FC236}">
                <a16:creationId xmlns:a16="http://schemas.microsoft.com/office/drawing/2014/main" id="{03AA411C-D488-43C2-DED2-9DEC1B1945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1761750" y="5047231"/>
            <a:ext cx="2155968" cy="458476"/>
          </a:xfrm>
          <a:prstGeom prst="rect">
            <a:avLst/>
          </a:prstGeom>
        </p:spPr>
      </p:pic>
      <p:pic>
        <p:nvPicPr>
          <p:cNvPr id="7" name="Picture 6" descr="A blue bottle with dots&#10;&#10;AI-generated content may be incorrect.">
            <a:extLst>
              <a:ext uri="{FF2B5EF4-FFF2-40B4-BE49-F238E27FC236}">
                <a16:creationId xmlns:a16="http://schemas.microsoft.com/office/drawing/2014/main" id="{AFE4E862-2ABE-F14A-6BB1-63281B31A0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1328717" y="5047227"/>
            <a:ext cx="2155968" cy="458476"/>
          </a:xfrm>
          <a:prstGeom prst="rect">
            <a:avLst/>
          </a:prstGeom>
        </p:spPr>
      </p:pic>
      <p:pic>
        <p:nvPicPr>
          <p:cNvPr id="8" name="Picture 7" descr="A blue bottle with dots&#10;&#10;AI-generated content may be incorrect.">
            <a:extLst>
              <a:ext uri="{FF2B5EF4-FFF2-40B4-BE49-F238E27FC236}">
                <a16:creationId xmlns:a16="http://schemas.microsoft.com/office/drawing/2014/main" id="{0AF473FB-18DB-8E7C-EA68-C0C1005337E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5400000">
            <a:off x="9828811" y="4943860"/>
            <a:ext cx="571149" cy="458476"/>
          </a:xfrm>
          <a:prstGeom prst="rect">
            <a:avLst/>
          </a:prstGeom>
        </p:spPr>
      </p:pic>
      <p:sp>
        <p:nvSpPr>
          <p:cNvPr id="10" name="Rectangle 9">
            <a:extLst>
              <a:ext uri="{FF2B5EF4-FFF2-40B4-BE49-F238E27FC236}">
                <a16:creationId xmlns:a16="http://schemas.microsoft.com/office/drawing/2014/main" id="{EDDBAE1F-58C9-86A2-C413-AA99B6920EB4}"/>
              </a:ext>
            </a:extLst>
          </p:cNvPr>
          <p:cNvSpPr/>
          <p:nvPr/>
        </p:nvSpPr>
        <p:spPr>
          <a:xfrm>
            <a:off x="6645416" y="4155324"/>
            <a:ext cx="1817177" cy="219913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5124E8-2552-F5F1-C6CC-C6B9D2A1A139}"/>
              </a:ext>
            </a:extLst>
          </p:cNvPr>
          <p:cNvSpPr/>
          <p:nvPr/>
        </p:nvSpPr>
        <p:spPr>
          <a:xfrm>
            <a:off x="2145927" y="4322513"/>
            <a:ext cx="496105" cy="411060"/>
          </a:xfrm>
          <a:prstGeom prst="rect">
            <a:avLst/>
          </a:prstGeom>
          <a:noFill/>
          <a:ln w="19050">
            <a:solidFill>
              <a:srgbClr val="2094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3" name="Straight Connector 12">
            <a:extLst>
              <a:ext uri="{FF2B5EF4-FFF2-40B4-BE49-F238E27FC236}">
                <a16:creationId xmlns:a16="http://schemas.microsoft.com/office/drawing/2014/main" id="{C05583BC-2697-E23D-9F54-7C882B39EC00}"/>
              </a:ext>
            </a:extLst>
          </p:cNvPr>
          <p:cNvCxnSpPr>
            <a:cxnSpLocks/>
          </p:cNvCxnSpPr>
          <p:nvPr/>
        </p:nvCxnSpPr>
        <p:spPr>
          <a:xfrm flipH="1" flipV="1">
            <a:off x="1922415" y="3924464"/>
            <a:ext cx="456038" cy="398049"/>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9DB06064-F05B-A29C-59E0-43DE26DE9584}"/>
              </a:ext>
            </a:extLst>
          </p:cNvPr>
          <p:cNvSpPr txBox="1">
            <a:spLocks/>
          </p:cNvSpPr>
          <p:nvPr/>
        </p:nvSpPr>
        <p:spPr>
          <a:xfrm>
            <a:off x="1069538" y="3556481"/>
            <a:ext cx="2618542"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2094D2"/>
                </a:solidFill>
              </a:rPr>
              <a:t>Tuotantotoiminta</a:t>
            </a:r>
            <a:endParaRPr lang="en-US" sz="3600" dirty="0">
              <a:solidFill>
                <a:srgbClr val="2094D2"/>
              </a:solidFill>
            </a:endParaRPr>
          </a:p>
        </p:txBody>
      </p:sp>
      <p:cxnSp>
        <p:nvCxnSpPr>
          <p:cNvPr id="17" name="Straight Connector 16">
            <a:extLst>
              <a:ext uri="{FF2B5EF4-FFF2-40B4-BE49-F238E27FC236}">
                <a16:creationId xmlns:a16="http://schemas.microsoft.com/office/drawing/2014/main" id="{4115259F-7CD5-3C67-C581-9175640DEBBE}"/>
              </a:ext>
            </a:extLst>
          </p:cNvPr>
          <p:cNvCxnSpPr>
            <a:cxnSpLocks/>
          </p:cNvCxnSpPr>
          <p:nvPr/>
        </p:nvCxnSpPr>
        <p:spPr>
          <a:xfrm flipV="1">
            <a:off x="7638225" y="3734108"/>
            <a:ext cx="0" cy="421216"/>
          </a:xfrm>
          <a:prstGeom prst="line">
            <a:avLst/>
          </a:prstGeom>
          <a:ln>
            <a:solidFill>
              <a:srgbClr val="012A2A"/>
            </a:solidFill>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2CF164CD-F23C-7F47-57F2-15642DB7F12A}"/>
              </a:ext>
            </a:extLst>
          </p:cNvPr>
          <p:cNvSpPr txBox="1">
            <a:spLocks/>
          </p:cNvSpPr>
          <p:nvPr/>
        </p:nvSpPr>
        <p:spPr>
          <a:xfrm>
            <a:off x="7077700" y="3418460"/>
            <a:ext cx="1542043"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012A2A"/>
                </a:solidFill>
              </a:rPr>
              <a:t>Pullonkaula</a:t>
            </a:r>
            <a:endParaRPr lang="en-US" dirty="0">
              <a:solidFill>
                <a:srgbClr val="012A2A"/>
              </a:solidFill>
            </a:endParaRPr>
          </a:p>
        </p:txBody>
      </p:sp>
      <p:sp>
        <p:nvSpPr>
          <p:cNvPr id="21" name="Text Placeholder 2">
            <a:extLst>
              <a:ext uri="{FF2B5EF4-FFF2-40B4-BE49-F238E27FC236}">
                <a16:creationId xmlns:a16="http://schemas.microsoft.com/office/drawing/2014/main" id="{1BB10CB8-68EC-06D7-A49B-D24FBE59A3D8}"/>
              </a:ext>
            </a:extLst>
          </p:cNvPr>
          <p:cNvSpPr txBox="1">
            <a:spLocks/>
          </p:cNvSpPr>
          <p:nvPr/>
        </p:nvSpPr>
        <p:spPr>
          <a:xfrm>
            <a:off x="4061651" y="3503248"/>
            <a:ext cx="2492998"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Ketjutuotanto</a:t>
            </a:r>
            <a:endParaRPr lang="en-US" sz="3600" b="1" dirty="0"/>
          </a:p>
        </p:txBody>
      </p:sp>
      <p:sp>
        <p:nvSpPr>
          <p:cNvPr id="22" name="Arrow: Right 21">
            <a:extLst>
              <a:ext uri="{FF2B5EF4-FFF2-40B4-BE49-F238E27FC236}">
                <a16:creationId xmlns:a16="http://schemas.microsoft.com/office/drawing/2014/main" id="{11BC548A-6024-E6F1-6D8B-46CCE176A184}"/>
              </a:ext>
            </a:extLst>
          </p:cNvPr>
          <p:cNvSpPr/>
          <p:nvPr/>
        </p:nvSpPr>
        <p:spPr>
          <a:xfrm>
            <a:off x="4585635" y="3893539"/>
            <a:ext cx="977219" cy="163173"/>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FFC000"/>
              </a:solidFill>
            </a:endParaRPr>
          </a:p>
        </p:txBody>
      </p:sp>
      <p:sp>
        <p:nvSpPr>
          <p:cNvPr id="23" name="Rectangle 22">
            <a:extLst>
              <a:ext uri="{FF2B5EF4-FFF2-40B4-BE49-F238E27FC236}">
                <a16:creationId xmlns:a16="http://schemas.microsoft.com/office/drawing/2014/main" id="{75E8D1EC-3BF4-F414-6753-7076DBD80E29}"/>
              </a:ext>
            </a:extLst>
          </p:cNvPr>
          <p:cNvSpPr/>
          <p:nvPr/>
        </p:nvSpPr>
        <p:spPr>
          <a:xfrm>
            <a:off x="2075162" y="4073533"/>
            <a:ext cx="1529591" cy="2199130"/>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D253FE1-EA48-D3BD-E70C-0BB21CF42FBB}"/>
              </a:ext>
            </a:extLst>
          </p:cNvPr>
          <p:cNvSpPr/>
          <p:nvPr/>
        </p:nvSpPr>
        <p:spPr>
          <a:xfrm>
            <a:off x="8868622" y="4901042"/>
            <a:ext cx="1529591" cy="699545"/>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a:extLst>
              <a:ext uri="{FF2B5EF4-FFF2-40B4-BE49-F238E27FC236}">
                <a16:creationId xmlns:a16="http://schemas.microsoft.com/office/drawing/2014/main" id="{8503141D-53E7-C4A1-1A40-04E61BE3629B}"/>
              </a:ext>
            </a:extLst>
          </p:cNvPr>
          <p:cNvCxnSpPr>
            <a:cxnSpLocks/>
          </p:cNvCxnSpPr>
          <p:nvPr/>
        </p:nvCxnSpPr>
        <p:spPr>
          <a:xfrm flipH="1">
            <a:off x="1391648" y="4942760"/>
            <a:ext cx="683514"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F5F4500-B785-87E2-4307-F2A62714B87F}"/>
              </a:ext>
            </a:extLst>
          </p:cNvPr>
          <p:cNvCxnSpPr>
            <a:cxnSpLocks/>
          </p:cNvCxnSpPr>
          <p:nvPr/>
        </p:nvCxnSpPr>
        <p:spPr>
          <a:xfrm flipV="1">
            <a:off x="9865553" y="4068144"/>
            <a:ext cx="446535" cy="83289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DD83F9DF-C40A-D0EF-F7DE-0D6887A7712F}"/>
              </a:ext>
            </a:extLst>
          </p:cNvPr>
          <p:cNvSpPr txBox="1">
            <a:spLocks/>
          </p:cNvSpPr>
          <p:nvPr/>
        </p:nvSpPr>
        <p:spPr>
          <a:xfrm>
            <a:off x="834046" y="4690434"/>
            <a:ext cx="758238" cy="421216"/>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Tulo</a:t>
            </a:r>
            <a:endParaRPr lang="en-US" b="1" dirty="0"/>
          </a:p>
        </p:txBody>
      </p:sp>
      <p:sp>
        <p:nvSpPr>
          <p:cNvPr id="30" name="Text Placeholder 2">
            <a:extLst>
              <a:ext uri="{FF2B5EF4-FFF2-40B4-BE49-F238E27FC236}">
                <a16:creationId xmlns:a16="http://schemas.microsoft.com/office/drawing/2014/main" id="{B732D973-AD9A-DEEE-DBBF-94811EC2995F}"/>
              </a:ext>
            </a:extLst>
          </p:cNvPr>
          <p:cNvSpPr txBox="1">
            <a:spLocks/>
          </p:cNvSpPr>
          <p:nvPr/>
        </p:nvSpPr>
        <p:spPr>
          <a:xfrm>
            <a:off x="9987362" y="3767089"/>
            <a:ext cx="1083577"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FFC000"/>
                </a:solidFill>
              </a:rPr>
              <a:t>Lähtö</a:t>
            </a:r>
            <a:endParaRPr lang="en-US" dirty="0">
              <a:solidFill>
                <a:srgbClr val="FFC000"/>
              </a:solidFill>
            </a:endParaRPr>
          </a:p>
        </p:txBody>
      </p:sp>
    </p:spTree>
    <p:extLst>
      <p:ext uri="{BB962C8B-B14F-4D97-AF65-F5344CB8AC3E}">
        <p14:creationId xmlns:p14="http://schemas.microsoft.com/office/powerpoint/2010/main" val="3563630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640B2-1175-82DA-8BF0-C898C82C8F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3E4E59C-C212-E20F-361B-4F600076E735}"/>
              </a:ext>
            </a:extLst>
          </p:cNvPr>
          <p:cNvSpPr>
            <a:spLocks noGrp="1"/>
          </p:cNvSpPr>
          <p:nvPr>
            <p:ph type="body" sz="quarter" idx="16"/>
          </p:nvPr>
        </p:nvSpPr>
        <p:spPr>
          <a:xfrm>
            <a:off x="577215" y="420271"/>
            <a:ext cx="10052954" cy="803654"/>
          </a:xfrm>
          <a:prstGeom prst="rect">
            <a:avLst/>
          </a:prstGeom>
        </p:spPr>
        <p:txBody>
          <a:bodyPr lIns="91440" tIns="45720" rIns="91440" bIns="45720" anchor="t">
            <a:noAutofit/>
          </a:bodyPr>
          <a:lstStyle/>
          <a:p>
            <a:r>
              <a:rPr lang="en-GB" dirty="0"/>
              <a:t>Jätehuoltojärjestelmät</a:t>
            </a:r>
          </a:p>
          <a:p>
            <a:endParaRPr lang="en-GB" dirty="0">
              <a:ea typeface="Calibri"/>
              <a:cs typeface="Calibri"/>
            </a:endParaRPr>
          </a:p>
        </p:txBody>
      </p:sp>
      <p:sp>
        <p:nvSpPr>
          <p:cNvPr id="3" name="Text Placeholder 2">
            <a:extLst>
              <a:ext uri="{FF2B5EF4-FFF2-40B4-BE49-F238E27FC236}">
                <a16:creationId xmlns:a16="http://schemas.microsoft.com/office/drawing/2014/main" id="{7FCA3C94-58FA-4FD1-83D5-3D4B3DC20C3B}"/>
              </a:ext>
            </a:extLst>
          </p:cNvPr>
          <p:cNvSpPr>
            <a:spLocks noGrp="1"/>
          </p:cNvSpPr>
          <p:nvPr>
            <p:ph type="body" sz="quarter" idx="19"/>
          </p:nvPr>
        </p:nvSpPr>
        <p:spPr>
          <a:xfrm>
            <a:off x="663592" y="1192564"/>
            <a:ext cx="10579671" cy="5107772"/>
          </a:xfrm>
          <a:prstGeom prst="rect">
            <a:avLst/>
          </a:prstGeom>
        </p:spPr>
        <p:txBody>
          <a:bodyPr/>
          <a:lstStyle/>
          <a:p>
            <a:pPr>
              <a:lnSpc>
                <a:spcPct val="150000"/>
              </a:lnSpc>
            </a:pPr>
            <a:endParaRPr lang="en-US" dirty="0"/>
          </a:p>
          <a:p>
            <a:endParaRPr lang="en-US" dirty="0"/>
          </a:p>
        </p:txBody>
      </p:sp>
      <p:sp>
        <p:nvSpPr>
          <p:cNvPr id="2" name="Text Placeholder 2">
            <a:extLst>
              <a:ext uri="{FF2B5EF4-FFF2-40B4-BE49-F238E27FC236}">
                <a16:creationId xmlns:a16="http://schemas.microsoft.com/office/drawing/2014/main" id="{8EAD1F78-479B-E472-3FEA-5DA8DEA0520F}"/>
              </a:ext>
            </a:extLst>
          </p:cNvPr>
          <p:cNvSpPr txBox="1">
            <a:spLocks/>
          </p:cNvSpPr>
          <p:nvPr/>
        </p:nvSpPr>
        <p:spPr>
          <a:xfrm>
            <a:off x="577686" y="966576"/>
            <a:ext cx="10751954" cy="5471153"/>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200" dirty="0"/>
              <a:t>Elintarvikealalla hävikki voi hidastaa toimintaa ja maksaa rahaa. Siksi monet pientuottajat käyttävät jätehuoltojärjestelmiä havaitakseen ongelmat (pullonkaulat) ja löytääkseen parempia tapoja käsitellä jätettä. </a:t>
            </a:r>
          </a:p>
          <a:p>
            <a:pPr>
              <a:lnSpc>
                <a:spcPct val="100000"/>
              </a:lnSpc>
            </a:pPr>
            <a:endParaRPr lang="en-GB" sz="2200" dirty="0"/>
          </a:p>
          <a:p>
            <a:pPr>
              <a:lnSpc>
                <a:spcPct val="100000"/>
              </a:lnSpc>
            </a:pPr>
            <a:r>
              <a:rPr lang="en-GB" sz="2200" dirty="0"/>
              <a:t>Näiden järjestelmien avulla voidaan vähentää käyttämättömien ainesosien määrää tai muuttaa ylijäämämateriaalit arvokkaiksi.</a:t>
            </a:r>
          </a:p>
          <a:p>
            <a:pPr>
              <a:lnSpc>
                <a:spcPct val="100000"/>
              </a:lnSpc>
            </a:pPr>
            <a:r>
              <a:rPr lang="en-GB" sz="2200" dirty="0"/>
              <a:t>Tärkeä osa tätä on </a:t>
            </a:r>
            <a:r>
              <a:rPr lang="en-GB" sz="2200" b="1" dirty="0"/>
              <a:t>jätevirran </a:t>
            </a:r>
            <a:r>
              <a:rPr lang="en-GB" sz="2200" dirty="0"/>
              <a:t>tunteminen </a:t>
            </a:r>
            <a:r>
              <a:rPr lang="en-GB" sz="2200" b="1" dirty="0"/>
              <a:t>- se </a:t>
            </a:r>
            <a:r>
              <a:rPr lang="en-GB" sz="2200" dirty="0"/>
              <a:t>tarkoittaa koko jätteen kulkua siitä, mistä se alkaa ja mihin se päätyy. Kun ymmärrät tämän, voit tehdä älykkäämpiä päätöksiä, leikata kustannuksia ja pyörittää tuotantoasi tehokkaammin.</a:t>
            </a:r>
          </a:p>
          <a:p>
            <a:pPr>
              <a:lnSpc>
                <a:spcPct val="100000"/>
              </a:lnSpc>
            </a:pPr>
            <a:endParaRPr lang="en-US" sz="2200" dirty="0"/>
          </a:p>
          <a:p>
            <a:pPr marL="342900" indent="-342900">
              <a:lnSpc>
                <a:spcPct val="100000"/>
              </a:lnSpc>
              <a:buFont typeface="Arial" panose="020B0604020202020204" pitchFamily="34" charset="0"/>
              <a:buChar char="•"/>
            </a:pPr>
            <a:r>
              <a:rPr lang="en-US" sz="2200" dirty="0"/>
              <a:t>Jätevirran kartoitus</a:t>
            </a:r>
          </a:p>
          <a:p>
            <a:pPr marL="342900" indent="-342900">
              <a:lnSpc>
                <a:spcPct val="100000"/>
              </a:lnSpc>
              <a:buFont typeface="Arial" panose="020B0604020202020204" pitchFamily="34" charset="0"/>
              <a:buChar char="•"/>
            </a:pPr>
            <a:r>
              <a:rPr lang="en-US" sz="2200" dirty="0"/>
              <a:t>Jätteen painon mittaaminen</a:t>
            </a:r>
          </a:p>
          <a:p>
            <a:pPr marL="342900" indent="-342900">
              <a:lnSpc>
                <a:spcPct val="100000"/>
              </a:lnSpc>
              <a:buFont typeface="Arial" panose="020B0604020202020204" pitchFamily="34" charset="0"/>
              <a:buChar char="•"/>
            </a:pPr>
            <a:r>
              <a:rPr lang="en-US" sz="2200" dirty="0"/>
              <a:t>Jätteiden syiden tunnistaminen</a:t>
            </a:r>
          </a:p>
          <a:p>
            <a:pPr marL="342900" indent="-342900">
              <a:lnSpc>
                <a:spcPct val="100000"/>
              </a:lnSpc>
              <a:buFont typeface="Arial" panose="020B0604020202020204" pitchFamily="34" charset="0"/>
              <a:buChar char="•"/>
            </a:pPr>
            <a:r>
              <a:rPr lang="en-US" sz="2200" dirty="0"/>
              <a:t>Analyysi ja päätelmät toteutettavista toimista</a:t>
            </a:r>
          </a:p>
          <a:p>
            <a:pPr marL="342900" indent="-342900">
              <a:lnSpc>
                <a:spcPct val="100000"/>
              </a:lnSpc>
              <a:buFont typeface="Arial" panose="020B0604020202020204" pitchFamily="34" charset="0"/>
              <a:buChar char="•"/>
            </a:pPr>
            <a:r>
              <a:rPr lang="en-US" sz="2200" dirty="0"/>
              <a:t>Täytäntöönpano</a:t>
            </a:r>
          </a:p>
          <a:p>
            <a:pPr marL="342900" indent="-342900">
              <a:lnSpc>
                <a:spcPct val="100000"/>
              </a:lnSpc>
              <a:buFont typeface="Arial" panose="020B0604020202020204" pitchFamily="34" charset="0"/>
              <a:buChar char="•"/>
            </a:pPr>
            <a:r>
              <a:rPr lang="en-US" sz="2200" dirty="0"/>
              <a:t>Tulevien jätevirtojen seuranta ja kartoitus</a:t>
            </a:r>
          </a:p>
        </p:txBody>
      </p:sp>
      <p:pic>
        <p:nvPicPr>
          <p:cNvPr id="3074" name="Picture 2" descr="Food processing | Definition, Purpose, Examples, &amp; Facts | Britannica">
            <a:extLst>
              <a:ext uri="{FF2B5EF4-FFF2-40B4-BE49-F238E27FC236}">
                <a16:creationId xmlns:a16="http://schemas.microsoft.com/office/drawing/2014/main" id="{CA17E451-53D5-872B-86F4-0DA61B37810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42842" y="4388886"/>
            <a:ext cx="2953107" cy="201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55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74E5A1-7E43-42F3-6EBF-4DEC450A2487}"/>
              </a:ext>
            </a:extLst>
          </p:cNvPr>
          <p:cNvSpPr>
            <a:spLocks noGrp="1"/>
          </p:cNvSpPr>
          <p:nvPr>
            <p:ph type="body" sz="quarter" idx="16"/>
          </p:nvPr>
        </p:nvSpPr>
        <p:spPr>
          <a:xfrm>
            <a:off x="2143243" y="472317"/>
            <a:ext cx="8040508" cy="803654"/>
          </a:xfrm>
        </p:spPr>
        <p:txBody>
          <a:bodyPr/>
          <a:lstStyle/>
          <a:p>
            <a:r>
              <a:rPr lang="en-US" dirty="0"/>
              <a:t>Jätevirran ymmärtäminen</a:t>
            </a:r>
          </a:p>
        </p:txBody>
      </p:sp>
      <p:sp>
        <p:nvSpPr>
          <p:cNvPr id="4" name="Arrow: Pentagon 3">
            <a:extLst>
              <a:ext uri="{FF2B5EF4-FFF2-40B4-BE49-F238E27FC236}">
                <a16:creationId xmlns:a16="http://schemas.microsoft.com/office/drawing/2014/main" id="{A2621288-9DB5-C537-AD8B-A6AB88F9EA28}"/>
              </a:ext>
            </a:extLst>
          </p:cNvPr>
          <p:cNvSpPr/>
          <p:nvPr/>
        </p:nvSpPr>
        <p:spPr>
          <a:xfrm>
            <a:off x="609363" y="3750482"/>
            <a:ext cx="2521494" cy="2150805"/>
          </a:xfrm>
          <a:prstGeom prst="homePlat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Chevron 4">
            <a:extLst>
              <a:ext uri="{FF2B5EF4-FFF2-40B4-BE49-F238E27FC236}">
                <a16:creationId xmlns:a16="http://schemas.microsoft.com/office/drawing/2014/main" id="{DD9028BB-B6FA-1D0B-A48F-E16BC53B2A4B}"/>
              </a:ext>
            </a:extLst>
          </p:cNvPr>
          <p:cNvSpPr/>
          <p:nvPr/>
        </p:nvSpPr>
        <p:spPr>
          <a:xfrm>
            <a:off x="2127219" y="3740641"/>
            <a:ext cx="2396611" cy="2150805"/>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Arrow: Chevron 5">
            <a:extLst>
              <a:ext uri="{FF2B5EF4-FFF2-40B4-BE49-F238E27FC236}">
                <a16:creationId xmlns:a16="http://schemas.microsoft.com/office/drawing/2014/main" id="{EC751608-B5E7-A507-0CB6-64D05E0D6CA7}"/>
              </a:ext>
            </a:extLst>
          </p:cNvPr>
          <p:cNvSpPr/>
          <p:nvPr/>
        </p:nvSpPr>
        <p:spPr>
          <a:xfrm>
            <a:off x="3528966" y="3740640"/>
            <a:ext cx="2359739" cy="2150805"/>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Arrow: Chevron 6">
            <a:extLst>
              <a:ext uri="{FF2B5EF4-FFF2-40B4-BE49-F238E27FC236}">
                <a16:creationId xmlns:a16="http://schemas.microsoft.com/office/drawing/2014/main" id="{3F65EB2E-110A-61F6-96D5-C19569E49E7D}"/>
              </a:ext>
            </a:extLst>
          </p:cNvPr>
          <p:cNvSpPr/>
          <p:nvPr/>
        </p:nvSpPr>
        <p:spPr>
          <a:xfrm>
            <a:off x="4898345" y="3731182"/>
            <a:ext cx="2605547" cy="2150803"/>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Arrow: Chevron 7">
            <a:extLst>
              <a:ext uri="{FF2B5EF4-FFF2-40B4-BE49-F238E27FC236}">
                <a16:creationId xmlns:a16="http://schemas.microsoft.com/office/drawing/2014/main" id="{5203057E-AA65-82AE-4A8E-1A846B5722B3}"/>
              </a:ext>
            </a:extLst>
          </p:cNvPr>
          <p:cNvSpPr/>
          <p:nvPr/>
        </p:nvSpPr>
        <p:spPr>
          <a:xfrm>
            <a:off x="6513532" y="3740640"/>
            <a:ext cx="2605547" cy="2150804"/>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hevron 8">
            <a:extLst>
              <a:ext uri="{FF2B5EF4-FFF2-40B4-BE49-F238E27FC236}">
                <a16:creationId xmlns:a16="http://schemas.microsoft.com/office/drawing/2014/main" id="{5B47474E-EAFC-9191-A428-DC4042C5DDDD}"/>
              </a:ext>
            </a:extLst>
          </p:cNvPr>
          <p:cNvSpPr/>
          <p:nvPr/>
        </p:nvSpPr>
        <p:spPr>
          <a:xfrm>
            <a:off x="8128719" y="3740642"/>
            <a:ext cx="3118605" cy="2150804"/>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58A2C146-8DC3-01AB-ADE4-5DCBC1CF53F3}"/>
              </a:ext>
            </a:extLst>
          </p:cNvPr>
          <p:cNvSpPr txBox="1"/>
          <p:nvPr/>
        </p:nvSpPr>
        <p:spPr>
          <a:xfrm>
            <a:off x="944676" y="4234162"/>
            <a:ext cx="150823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2"/>
                </a:solidFill>
                <a:ea typeface="Calibri"/>
                <a:cs typeface="Calibri"/>
              </a:rPr>
              <a:t>Jätevirran kartoitus</a:t>
            </a:r>
            <a:endParaRPr lang="en-US" b="1" dirty="0">
              <a:solidFill>
                <a:schemeClr val="bg2"/>
              </a:solidFill>
            </a:endParaRPr>
          </a:p>
        </p:txBody>
      </p:sp>
      <p:sp>
        <p:nvSpPr>
          <p:cNvPr id="11" name="TextBox 10">
            <a:extLst>
              <a:ext uri="{FF2B5EF4-FFF2-40B4-BE49-F238E27FC236}">
                <a16:creationId xmlns:a16="http://schemas.microsoft.com/office/drawing/2014/main" id="{C55026C5-9D40-E241-AE24-155892F2F985}"/>
              </a:ext>
            </a:extLst>
          </p:cNvPr>
          <p:cNvSpPr txBox="1"/>
          <p:nvPr/>
        </p:nvSpPr>
        <p:spPr>
          <a:xfrm>
            <a:off x="9158630" y="4226600"/>
            <a:ext cx="189772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2"/>
                </a:solidFill>
                <a:ea typeface="Calibri"/>
                <a:cs typeface="Calibri"/>
              </a:rPr>
              <a:t>Tulevien jätevirtojen seuranta ja kartoitus</a:t>
            </a:r>
            <a:endParaRPr lang="en-US" b="1" dirty="0">
              <a:solidFill>
                <a:schemeClr val="bg2"/>
              </a:solidFill>
            </a:endParaRPr>
          </a:p>
        </p:txBody>
      </p:sp>
      <p:sp>
        <p:nvSpPr>
          <p:cNvPr id="12" name="TextBox 11">
            <a:extLst>
              <a:ext uri="{FF2B5EF4-FFF2-40B4-BE49-F238E27FC236}">
                <a16:creationId xmlns:a16="http://schemas.microsoft.com/office/drawing/2014/main" id="{98CBBED3-43AE-3916-F831-B4A19DA2668A}"/>
              </a:ext>
            </a:extLst>
          </p:cNvPr>
          <p:cNvSpPr txBox="1"/>
          <p:nvPr/>
        </p:nvSpPr>
        <p:spPr>
          <a:xfrm>
            <a:off x="6513532" y="5938705"/>
            <a:ext cx="24079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09465E"/>
                </a:solidFill>
                <a:ea typeface="Calibri"/>
                <a:cs typeface="Calibri"/>
              </a:rPr>
              <a:t>Täytäntöönpano</a:t>
            </a:r>
            <a:endParaRPr lang="en-US" b="1" dirty="0"/>
          </a:p>
        </p:txBody>
      </p:sp>
      <p:sp>
        <p:nvSpPr>
          <p:cNvPr id="13" name="TextBox 12">
            <a:extLst>
              <a:ext uri="{FF2B5EF4-FFF2-40B4-BE49-F238E27FC236}">
                <a16:creationId xmlns:a16="http://schemas.microsoft.com/office/drawing/2014/main" id="{28FA03C8-3563-5E25-CAD2-72EE755DF279}"/>
              </a:ext>
            </a:extLst>
          </p:cNvPr>
          <p:cNvSpPr txBox="1"/>
          <p:nvPr/>
        </p:nvSpPr>
        <p:spPr>
          <a:xfrm>
            <a:off x="4473754" y="2801281"/>
            <a:ext cx="28021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Analyysi ja päätelmät toteutettavista toimista</a:t>
            </a:r>
            <a:endParaRPr lang="en-US" b="1" dirty="0"/>
          </a:p>
        </p:txBody>
      </p:sp>
      <p:sp>
        <p:nvSpPr>
          <p:cNvPr id="14" name="TextBox 13">
            <a:extLst>
              <a:ext uri="{FF2B5EF4-FFF2-40B4-BE49-F238E27FC236}">
                <a16:creationId xmlns:a16="http://schemas.microsoft.com/office/drawing/2014/main" id="{9C026559-48B7-6646-87D6-059523746DF5}"/>
              </a:ext>
            </a:extLst>
          </p:cNvPr>
          <p:cNvSpPr txBox="1"/>
          <p:nvPr/>
        </p:nvSpPr>
        <p:spPr>
          <a:xfrm>
            <a:off x="2759582" y="6008197"/>
            <a:ext cx="346859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Tunnistetaan jätteen syyt</a:t>
            </a:r>
            <a:endParaRPr lang="en-US" b="1" dirty="0"/>
          </a:p>
        </p:txBody>
      </p:sp>
      <p:sp>
        <p:nvSpPr>
          <p:cNvPr id="15" name="TextBox 14">
            <a:extLst>
              <a:ext uri="{FF2B5EF4-FFF2-40B4-BE49-F238E27FC236}">
                <a16:creationId xmlns:a16="http://schemas.microsoft.com/office/drawing/2014/main" id="{B94C7C59-C3A3-4795-4466-9BE9355A791B}"/>
              </a:ext>
            </a:extLst>
          </p:cNvPr>
          <p:cNvSpPr txBox="1"/>
          <p:nvPr/>
        </p:nvSpPr>
        <p:spPr>
          <a:xfrm>
            <a:off x="2002787" y="2756800"/>
            <a:ext cx="209042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Jätteen painon mittaaminen</a:t>
            </a:r>
            <a:endParaRPr lang="en-US" b="1" dirty="0"/>
          </a:p>
        </p:txBody>
      </p:sp>
      <p:cxnSp>
        <p:nvCxnSpPr>
          <p:cNvPr id="17" name="Straight Connector 16">
            <a:extLst>
              <a:ext uri="{FF2B5EF4-FFF2-40B4-BE49-F238E27FC236}">
                <a16:creationId xmlns:a16="http://schemas.microsoft.com/office/drawing/2014/main" id="{B3D286B4-7367-D5A0-351D-464A861FF643}"/>
              </a:ext>
            </a:extLst>
          </p:cNvPr>
          <p:cNvCxnSpPr>
            <a:cxnSpLocks/>
            <a:stCxn id="15" idx="2"/>
          </p:cNvCxnSpPr>
          <p:nvPr/>
        </p:nvCxnSpPr>
        <p:spPr>
          <a:xfrm>
            <a:off x="3048000" y="3464686"/>
            <a:ext cx="0" cy="10450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0D7AD8E-291B-44A6-A8BD-C703C5312D8E}"/>
              </a:ext>
            </a:extLst>
          </p:cNvPr>
          <p:cNvCxnSpPr>
            <a:cxnSpLocks/>
          </p:cNvCxnSpPr>
          <p:nvPr/>
        </p:nvCxnSpPr>
        <p:spPr>
          <a:xfrm>
            <a:off x="4473754" y="5201473"/>
            <a:ext cx="26482" cy="937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A910109-E3B5-EB81-543D-DE34D874A620}"/>
              </a:ext>
            </a:extLst>
          </p:cNvPr>
          <p:cNvCxnSpPr>
            <a:cxnSpLocks/>
            <a:stCxn id="13" idx="2"/>
          </p:cNvCxnSpPr>
          <p:nvPr/>
        </p:nvCxnSpPr>
        <p:spPr>
          <a:xfrm>
            <a:off x="5874850" y="3509167"/>
            <a:ext cx="56483" cy="893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397C543-DE34-4ED5-C6BE-B8C4428601EB}"/>
              </a:ext>
            </a:extLst>
          </p:cNvPr>
          <p:cNvCxnSpPr/>
          <p:nvPr/>
        </p:nvCxnSpPr>
        <p:spPr>
          <a:xfrm>
            <a:off x="7843361" y="5300201"/>
            <a:ext cx="0" cy="737232"/>
          </a:xfrm>
          <a:prstGeom prst="line">
            <a:avLst/>
          </a:prstGeom>
        </p:spPr>
        <p:style>
          <a:lnRef idx="1">
            <a:schemeClr val="accent1"/>
          </a:lnRef>
          <a:fillRef idx="0">
            <a:schemeClr val="accent1"/>
          </a:fillRef>
          <a:effectRef idx="0">
            <a:schemeClr val="accent1"/>
          </a:effectRef>
          <a:fontRef idx="minor">
            <a:schemeClr val="tx1"/>
          </a:fontRef>
        </p:style>
      </p:cxnSp>
      <p:pic>
        <p:nvPicPr>
          <p:cNvPr id="22" name="Picture 21" descr="A black background with a person holding a light bulb&#10;&#10;AI-generated content may be incorrect.">
            <a:extLst>
              <a:ext uri="{FF2B5EF4-FFF2-40B4-BE49-F238E27FC236}">
                <a16:creationId xmlns:a16="http://schemas.microsoft.com/office/drawing/2014/main" id="{53AE9DCD-713F-1398-568B-CF4AE5A9062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73641" y="4356113"/>
            <a:ext cx="1260028" cy="803654"/>
          </a:xfrm>
          <a:prstGeom prst="rect">
            <a:avLst/>
          </a:prstGeom>
        </p:spPr>
      </p:pic>
      <p:pic>
        <p:nvPicPr>
          <p:cNvPr id="23" name="Picture 22" descr="A black background with a person holding a light bulb&#10;&#10;AI-generated content may be incorrect.">
            <a:extLst>
              <a:ext uri="{FF2B5EF4-FFF2-40B4-BE49-F238E27FC236}">
                <a16:creationId xmlns:a16="http://schemas.microsoft.com/office/drawing/2014/main" id="{E0D59B0D-32B6-29AC-54F5-822BDE4C12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73754" y="4470975"/>
            <a:ext cx="1260028" cy="737232"/>
          </a:xfrm>
          <a:prstGeom prst="rect">
            <a:avLst/>
          </a:prstGeom>
        </p:spPr>
      </p:pic>
      <p:pic>
        <p:nvPicPr>
          <p:cNvPr id="24" name="Picture 23" descr="A black background with a person holding a light bulb&#10;&#10;AI-generated content may be incorrect.">
            <a:extLst>
              <a:ext uri="{FF2B5EF4-FFF2-40B4-BE49-F238E27FC236}">
                <a16:creationId xmlns:a16="http://schemas.microsoft.com/office/drawing/2014/main" id="{3EA9D1A0-BAF4-AA0D-CBE2-499ED82DC15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940508" y="4228359"/>
            <a:ext cx="1054948" cy="1128816"/>
          </a:xfrm>
          <a:prstGeom prst="rect">
            <a:avLst/>
          </a:prstGeom>
        </p:spPr>
      </p:pic>
      <p:pic>
        <p:nvPicPr>
          <p:cNvPr id="25" name="Picture 24" descr="A black background with a person holding a light bulb&#10;&#10;AI-generated content may be incorrect.">
            <a:extLst>
              <a:ext uri="{FF2B5EF4-FFF2-40B4-BE49-F238E27FC236}">
                <a16:creationId xmlns:a16="http://schemas.microsoft.com/office/drawing/2014/main" id="{56D6C8CE-7720-92B7-10CC-73C0C0EA2D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668169" y="4250912"/>
            <a:ext cx="1029911" cy="1083710"/>
          </a:xfrm>
          <a:prstGeom prst="rect">
            <a:avLst/>
          </a:prstGeom>
        </p:spPr>
      </p:pic>
      <p:sp>
        <p:nvSpPr>
          <p:cNvPr id="27" name="TextBox 26">
            <a:extLst>
              <a:ext uri="{FF2B5EF4-FFF2-40B4-BE49-F238E27FC236}">
                <a16:creationId xmlns:a16="http://schemas.microsoft.com/office/drawing/2014/main" id="{6B1BF15D-F21F-07BB-3B1E-AEA304235C10}"/>
              </a:ext>
            </a:extLst>
          </p:cNvPr>
          <p:cNvSpPr txBox="1"/>
          <p:nvPr/>
        </p:nvSpPr>
        <p:spPr>
          <a:xfrm>
            <a:off x="609363" y="1185000"/>
            <a:ext cx="10156675" cy="1200329"/>
          </a:xfrm>
          <a:prstGeom prst="rect">
            <a:avLst/>
          </a:prstGeom>
          <a:noFill/>
        </p:spPr>
        <p:txBody>
          <a:bodyPr wrap="square">
            <a:spAutoFit/>
          </a:bodyPr>
          <a:lstStyle/>
          <a:p>
            <a:pPr algn="just"/>
            <a:r>
              <a:rPr lang="en-GB" sz="2400" dirty="0">
                <a:solidFill>
                  <a:srgbClr val="09465E"/>
                </a:solidFill>
              </a:rPr>
              <a:t>Jätevirran ymmärtäminen on olennaisen tärkeää, koska sen avulla voit tunnistaa mahdollisuuksia vähentää kustannuksia, parantaa resurssitehokkuutta, minimoida ympäristövaikutuksia ja löytää mahdollisuuksia uudelleenkäyttöön tai hyödyntämiseen.</a:t>
            </a:r>
          </a:p>
        </p:txBody>
      </p:sp>
    </p:spTree>
    <p:extLst>
      <p:ext uri="{BB962C8B-B14F-4D97-AF65-F5344CB8AC3E}">
        <p14:creationId xmlns:p14="http://schemas.microsoft.com/office/powerpoint/2010/main" val="3694891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0F6B-5922-ADB6-B4EC-54C885850751}"/>
            </a:ext>
          </a:extLst>
        </p:cNvPr>
        <p:cNvGrpSpPr/>
        <p:nvPr/>
      </p:nvGrpSpPr>
      <p:grpSpPr>
        <a:xfrm>
          <a:off x="0" y="0"/>
          <a:ext cx="0" cy="0"/>
          <a:chOff x="0" y="0"/>
          <a:chExt cx="0" cy="0"/>
        </a:xfrm>
      </p:grpSpPr>
      <p:pic>
        <p:nvPicPr>
          <p:cNvPr id="7" name="Picture Placeholder 6" descr="A group of people in a lab&#10;&#10;AI-generated content may be incorrect.">
            <a:extLst>
              <a:ext uri="{FF2B5EF4-FFF2-40B4-BE49-F238E27FC236}">
                <a16:creationId xmlns:a16="http://schemas.microsoft.com/office/drawing/2014/main" id="{D5D7FDCD-F52C-60B3-AB89-7718E03221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423669" cy="3396829"/>
          </a:xfrm>
        </p:spPr>
      </p:pic>
      <p:sp>
        <p:nvSpPr>
          <p:cNvPr id="5" name="Text Placeholder 4">
            <a:extLst>
              <a:ext uri="{FF2B5EF4-FFF2-40B4-BE49-F238E27FC236}">
                <a16:creationId xmlns:a16="http://schemas.microsoft.com/office/drawing/2014/main" id="{5D61970A-B083-34CB-3D43-3819E037AD9F}"/>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F3C2AB1D-A0BC-F694-5245-3BEC16853489}"/>
              </a:ext>
            </a:extLst>
          </p:cNvPr>
          <p:cNvSpPr/>
          <p:nvPr/>
        </p:nvSpPr>
        <p:spPr>
          <a:xfrm>
            <a:off x="5135337" y="3429000"/>
            <a:ext cx="6038800"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D2207E37-7932-3D5C-0445-FB323DEFA0C9}"/>
              </a:ext>
            </a:extLst>
          </p:cNvPr>
          <p:cNvSpPr txBox="1"/>
          <p:nvPr/>
        </p:nvSpPr>
        <p:spPr>
          <a:xfrm>
            <a:off x="5135337" y="3481298"/>
            <a:ext cx="6216702"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OPTIMOINTIPROSESSIT</a:t>
            </a:r>
          </a:p>
        </p:txBody>
      </p:sp>
    </p:spTree>
    <p:extLst>
      <p:ext uri="{BB962C8B-B14F-4D97-AF65-F5344CB8AC3E}">
        <p14:creationId xmlns:p14="http://schemas.microsoft.com/office/powerpoint/2010/main" val="247653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8"/>
          </p:nvPr>
        </p:nvSpPr>
        <p:spPr>
          <a:xfrm>
            <a:off x="403528" y="979755"/>
            <a:ext cx="5680147" cy="5085358"/>
          </a:xfrm>
        </p:spPr>
        <p:txBody>
          <a:bodyPr lIns="91440" tIns="45720" rIns="91440" bIns="45720">
            <a:noAutofit/>
          </a:bodyPr>
          <a:lstStyle/>
          <a:p>
            <a:pPr>
              <a:lnSpc>
                <a:spcPct val="110000"/>
              </a:lnSpc>
            </a:pPr>
            <a:r>
              <a:rPr lang="en-US" dirty="0"/>
              <a:t>Tuotannon </a:t>
            </a:r>
            <a:r>
              <a:rPr lang="en-US" dirty="0" err="1"/>
              <a:t>maksimointi </a:t>
            </a:r>
            <a:r>
              <a:rPr lang="en-US" dirty="0"/>
              <a:t>edellyttää konkreettisia strategioita, mutta on olennaisen tärkeää sitoutua prosessien </a:t>
            </a:r>
            <a:r>
              <a:rPr lang="en-US" dirty="0" err="1"/>
              <a:t>optimointiin </a:t>
            </a:r>
            <a:r>
              <a:rPr lang="en-US" dirty="0"/>
              <a:t>kestävän ja tehokkaan elintarvikehallinnon varmistamiseksi, jotta voidaan välttää jätettä ja tehostaa panosten käyttöä. </a:t>
            </a:r>
          </a:p>
          <a:p>
            <a:pPr>
              <a:lnSpc>
                <a:spcPct val="110000"/>
              </a:lnSpc>
            </a:pPr>
            <a:r>
              <a:rPr lang="en-US" dirty="0"/>
              <a:t>Ensin on tärkeää selvittää, missä ja miten jätettä syntyy, jotta toteutetut ratkaisut perustuisivat niiden erityistapauksiin ja räätälöityihin tapauksiin. Suurin osa tehottomuudesta esiintyy kriittisissä vaiheissa (Dewi et.al, 2021):   </a:t>
            </a:r>
          </a:p>
        </p:txBody>
      </p:sp>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403529" y="291082"/>
            <a:ext cx="4990998" cy="992652"/>
          </a:xfrm>
        </p:spPr>
        <p:txBody>
          <a:bodyPr>
            <a:normAutofit/>
          </a:bodyPr>
          <a:lstStyle/>
          <a:p>
            <a:r>
              <a:rPr lang="en-GB" dirty="0"/>
              <a:t>Miksi jätettä syntyy?</a:t>
            </a:r>
            <a:endParaRPr lang="en-US" dirty="0"/>
          </a:p>
        </p:txBody>
      </p:sp>
      <p:pic>
        <p:nvPicPr>
          <p:cNvPr id="4098" name="Picture 2" descr="Food is waste in American restaurants – How to solve a super-sized problem?  - Recycle Track Systems">
            <a:extLst>
              <a:ext uri="{FF2B5EF4-FFF2-40B4-BE49-F238E27FC236}">
                <a16:creationId xmlns:a16="http://schemas.microsoft.com/office/drawing/2014/main" id="{80311B6E-5AFC-F801-775F-8250A8E1EBF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083676" y="10"/>
            <a:ext cx="5361066" cy="6857990"/>
          </a:xfrm>
          <a:prstGeom prst="rect">
            <a:avLst/>
          </a:prstGeom>
          <a:solidFill>
            <a:srgbClr val="FFFFFF"/>
          </a:solidFill>
        </p:spPr>
      </p:pic>
    </p:spTree>
    <p:extLst>
      <p:ext uri="{BB962C8B-B14F-4D97-AF65-F5344CB8AC3E}">
        <p14:creationId xmlns:p14="http://schemas.microsoft.com/office/powerpoint/2010/main" val="2261573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C694AF-FF7F-4AAA-9F78-44F6B83EA027}">
  <ds:schemaRefs>
    <ds:schemaRef ds:uri="http://purl.org/dc/terms/"/>
    <ds:schemaRef ds:uri="http://schemas.microsoft.com/office/2006/documentManagement/types"/>
    <ds:schemaRef ds:uri="http://purl.org/dc/dcmitype/"/>
    <ds:schemaRef ds:uri="c90da0c0-d638-440e-806c-9eaade8987c8"/>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d7a7d2cd-df7e-4745-bde0-17e5b7a43ab2"/>
    <ds:schemaRef ds:uri="http://www.w3.org/XML/1998/namespace"/>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8856110E-70F8-44E8-BDBE-0AE0467935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5597</TotalTime>
  <Words>1612</Words>
  <Application>Microsoft Office PowerPoint</Application>
  <PresentationFormat>Laajakuva</PresentationFormat>
  <Paragraphs>265</Paragraphs>
  <Slides>27</Slides>
  <Notes>11</Notes>
  <HiddenSlides>0</HiddenSlides>
  <MMClips>3</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27</vt:i4>
      </vt:variant>
    </vt:vector>
  </HeadingPairs>
  <TitlesOfParts>
    <vt:vector size="33" baseType="lpstr">
      <vt:lpstr>Arial</vt:lpstr>
      <vt:lpstr>Calibri</vt:lpstr>
      <vt:lpstr>Lato</vt:lpstr>
      <vt:lpstr>Montserrat</vt:lpstr>
      <vt:lpstr>Montserrat Light</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docId:9FAF4C825335538F79A74F4A2459323C</cp:keywords>
  <cp:lastModifiedBy>Anna-Maria Saarela</cp:lastModifiedBy>
  <cp:revision>459</cp:revision>
  <dcterms:created xsi:type="dcterms:W3CDTF">2020-10-14T13:32:04Z</dcterms:created>
  <dcterms:modified xsi:type="dcterms:W3CDTF">2025-05-26T16:43:33Z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