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717" r:id="rId6"/>
    <p:sldMasterId id="2147483724" r:id="rId7"/>
    <p:sldMasterId id="2147483746" r:id="rId8"/>
  </p:sldMasterIdLst>
  <p:notesMasterIdLst>
    <p:notesMasterId r:id="rId45"/>
  </p:notesMasterIdLst>
  <p:sldIdLst>
    <p:sldId id="4418" r:id="rId9"/>
    <p:sldId id="4404" r:id="rId10"/>
    <p:sldId id="259" r:id="rId11"/>
    <p:sldId id="4481" r:id="rId12"/>
    <p:sldId id="282" r:id="rId13"/>
    <p:sldId id="285" r:id="rId14"/>
    <p:sldId id="4394" r:id="rId15"/>
    <p:sldId id="286" r:id="rId16"/>
    <p:sldId id="4395" r:id="rId17"/>
    <p:sldId id="4396" r:id="rId18"/>
    <p:sldId id="4478" r:id="rId19"/>
    <p:sldId id="4479" r:id="rId20"/>
    <p:sldId id="4352" r:id="rId21"/>
    <p:sldId id="4471" r:id="rId22"/>
    <p:sldId id="4473" r:id="rId23"/>
    <p:sldId id="4474" r:id="rId24"/>
    <p:sldId id="4477" r:id="rId25"/>
    <p:sldId id="4475" r:id="rId26"/>
    <p:sldId id="4476" r:id="rId27"/>
    <p:sldId id="4414" r:id="rId28"/>
    <p:sldId id="269" r:id="rId29"/>
    <p:sldId id="4482" r:id="rId30"/>
    <p:sldId id="4399" r:id="rId31"/>
    <p:sldId id="4400" r:id="rId32"/>
    <p:sldId id="4401" r:id="rId33"/>
    <p:sldId id="4402" r:id="rId34"/>
    <p:sldId id="4403" r:id="rId35"/>
    <p:sldId id="4415" r:id="rId36"/>
    <p:sldId id="4483" r:id="rId37"/>
    <p:sldId id="4439" r:id="rId38"/>
    <p:sldId id="4440" r:id="rId39"/>
    <p:sldId id="4413" r:id="rId40"/>
    <p:sldId id="4480" r:id="rId41"/>
    <p:sldId id="4340" r:id="rId42"/>
    <p:sldId id="4417" r:id="rId43"/>
    <p:sldId id="4263" r:id="rId4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4A7BE-E75B-5654-140B-A0CA8295EFA3}" name="Irida Tase" initials="IT" userId="S-1-5-21-2071598336-1086135306-134157935-33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833"/>
    <a:srgbClr val="2094D2"/>
    <a:srgbClr val="09465E"/>
    <a:srgbClr val="DF2D64"/>
    <a:srgbClr val="F1983D"/>
    <a:srgbClr val="60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6FDBE-7E88-4714-897D-8D466AE5BB8D}" v="5" dt="2025-05-27T16:20:59.130"/>
    <p1510:client id="{B9F1A21D-76DC-9F57-B81C-9CAE1ED7C6DD}" v="49" dt="2025-05-27T09:45:21.6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718" y="67"/>
      </p:cViewPr>
      <p:guideLst>
        <p:guide orient="horz" pos="2880"/>
        <p:guide pos="216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BCA0C81-B982-4E0B-8F51-4FDF809D7554}" type="datetimeFigureOut">
              <a:rPr lang="es-ES" smtClean="0"/>
              <a:t>27/05/2025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0C52C55-EDB8-4A06-8144-B794ECC2385A}" type="slidenum">
              <a:rPr lang="es-ES" smtClean="0"/>
              <a:t>‹#›</a:t>
            </a:fld>
            <a:endParaRPr lang="es-ES"/>
          </a:p>
        </p:txBody>
      </p:sp>
    </p:spTree>
    <p:extLst>
      <p:ext uri="{BB962C8B-B14F-4D97-AF65-F5344CB8AC3E}">
        <p14:creationId xmlns:p14="http://schemas.microsoft.com/office/powerpoint/2010/main" val="58745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BF4159-2ACB-BF1C-446E-D5D6D228BBF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7E8E3CD5-B83D-81FD-B147-C7EE7098C80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rPr>
              <a:t>23</a:t>
            </a:fld>
            <a:endPar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endParaRPr>
          </a:p>
        </p:txBody>
      </p:sp>
      <p:sp>
        <p:nvSpPr>
          <p:cNvPr id="4099" name="Text Box 1">
            <a:extLst>
              <a:ext uri="{FF2B5EF4-FFF2-40B4-BE49-F238E27FC236}">
                <a16:creationId xmlns:a16="http://schemas.microsoft.com/office/drawing/2014/main" id="{E4FB2A18-96A4-AAC2-AC94-DEF74F3D82F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12639F0-0207-B4A0-E579-8D8811B7E861}"/>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2736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D4AD2F-57A0-B17F-D091-8134CEF746BB}"/>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65A796BB-87A1-0EB0-8E66-9A796BE09DE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24</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CE569614-7E97-0D0F-DC10-F65048749136}"/>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FA57054-91AB-B021-C896-75CBC65B38C3}"/>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68929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116860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5637-827C-E1FE-1B20-22CE768C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AA899-9055-0522-088D-7DA66E9F9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CBC1D-FC47-1A05-D424-E455AD8DE1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6709EB-60AE-E0C8-6DFE-3559CE53B5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1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C52C55-EDB8-4A06-8144-B794ECC2385A}" type="slidenum">
              <a:rPr lang="es-ES" smtClean="0"/>
              <a:t>11</a:t>
            </a:fld>
            <a:endParaRPr lang="es-ES"/>
          </a:p>
        </p:txBody>
      </p:sp>
    </p:spTree>
    <p:extLst>
      <p:ext uri="{BB962C8B-B14F-4D97-AF65-F5344CB8AC3E}">
        <p14:creationId xmlns:p14="http://schemas.microsoft.com/office/powerpoint/2010/main" val="381201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0E7E-1F33-216F-CA68-7C7DC62CA2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5FF5AC-467D-0E38-D9D3-63649A5FF3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D15860-9F15-0C91-5498-F662E8EFFA0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FFD9A4A-8AED-EAC4-4690-764405E366C4}"/>
              </a:ext>
            </a:extLst>
          </p:cNvPr>
          <p:cNvSpPr>
            <a:spLocks noGrp="1"/>
          </p:cNvSpPr>
          <p:nvPr>
            <p:ph type="sldNum" sz="quarter" idx="5"/>
          </p:nvPr>
        </p:nvSpPr>
        <p:spPr/>
        <p:txBody>
          <a:bodyPr/>
          <a:lstStyle/>
          <a:p>
            <a:fld id="{30C52C55-EDB8-4A06-8144-B794ECC2385A}" type="slidenum">
              <a:rPr lang="es-ES" smtClean="0"/>
              <a:t>12</a:t>
            </a:fld>
            <a:endParaRPr lang="es-ES"/>
          </a:p>
        </p:txBody>
      </p:sp>
    </p:spTree>
    <p:extLst>
      <p:ext uri="{BB962C8B-B14F-4D97-AF65-F5344CB8AC3E}">
        <p14:creationId xmlns:p14="http://schemas.microsoft.com/office/powerpoint/2010/main" val="23792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02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F106-AA3F-A38D-9054-C2A314A5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F3E74-683A-7561-27AF-DF64ED632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2BDD0-EC76-1B2C-BBF2-90E371337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A2B862-CAA3-26AB-3EA3-052116E9C39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939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58B30-9573-CCA5-605C-76F775FE0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A4493-8D8B-C331-D7FB-CFACACD1F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4108F-6507-144A-E918-B3979A2BC2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CBAF74-298D-345D-7332-4D04EA0C5DC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680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D24A-F86B-1EC8-7957-4A788FEF8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37292-6A27-FADB-9164-071D0123D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67EE6-C161-1FD9-670F-20AD70F2E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29215-D8EB-4945-8183-97B09F25232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233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7F19-2076-E303-0273-90E91661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A280D-4318-88F0-558B-00A296507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2122F-14AA-10C0-E856-86003633A4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ACD351-A71C-58FB-29FE-7AD00F1C02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0936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56201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9408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3147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78767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389385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00685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58050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5999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79049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22846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3244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9556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766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0219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6119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29921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2172197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317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0101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35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49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130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163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077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96262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5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25356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665255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15655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4070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15822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689935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148349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3653808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77451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498476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5514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92268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3340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132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337981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42724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550210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20006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99952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064083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30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9D30D7D1-A205-2529-241A-AF0F778598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957EC4B0-708C-B271-7A86-06A99271CD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
        <p:nvSpPr>
          <p:cNvPr id="6" name="TextBox 5">
            <a:extLst>
              <a:ext uri="{FF2B5EF4-FFF2-40B4-BE49-F238E27FC236}">
                <a16:creationId xmlns:a16="http://schemas.microsoft.com/office/drawing/2014/main" id="{FF543D52-2135-3A66-A772-5F145D66A4D1}"/>
              </a:ext>
            </a:extLst>
          </p:cNvPr>
          <p:cNvSpPr txBox="1"/>
          <p:nvPr userDrawn="1"/>
        </p:nvSpPr>
        <p:spPr>
          <a:xfrm>
            <a:off x="11536218" y="5861706"/>
            <a:ext cx="535709" cy="862367"/>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2739015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73861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79879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07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0779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51925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978401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99218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441141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66077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37759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5945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76861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1929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6752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862817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23534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304728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960059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057913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364359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79053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60603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5.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5.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24300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2" r:id="rId21"/>
    <p:sldLayoutId id="2147483693" r:id="rId22"/>
    <p:sldLayoutId id="214748369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53628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5636543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985093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hyperlink" Target="https://rexcatering.com/Web/Rexcatering/Rexcatering.aspx" TargetMode="External"/><Relationship Id="rId7" Type="http://schemas.openxmlformats.org/officeDocument/2006/relationships/hyperlink" Target="https://info.mercadona.es/en/lets-protect-the-planet/our-actions/plastic/new-tag#:~:text=By%202025%2C%20Mercadona%20will%20have,in%20this%20plan%20by%202025." TargetMode="External"/><Relationship Id="rId12" Type="http://schemas.openxmlformats.org/officeDocument/2006/relationships/image" Target="../media/image44.jpeg"/><Relationship Id="rId2" Type="http://schemas.openxmlformats.org/officeDocument/2006/relationships/hyperlink" Target="https://www.fesbal.org.es/quienes-somos?utm_source=chatgpt.com" TargetMode="External"/><Relationship Id="rId1" Type="http://schemas.openxmlformats.org/officeDocument/2006/relationships/slideLayout" Target="../slideLayouts/slideLayout27.xml"/><Relationship Id="rId6" Type="http://schemas.openxmlformats.org/officeDocument/2006/relationships/hyperlink" Target="https://financialfood.es/eroski-refuerza-su-lucha-contra-el-desperdicio-alimentario" TargetMode="External"/><Relationship Id="rId11" Type="http://schemas.openxmlformats.org/officeDocument/2006/relationships/image" Target="../media/image43.png"/><Relationship Id="rId5" Type="http://schemas.openxmlformats.org/officeDocument/2006/relationships/hyperlink" Target="https://yonodesperdicio.org/guia-para-reducir-las-perdidas-desperdicio-alimentos" TargetMode="External"/><Relationship Id="rId10" Type="http://schemas.openxmlformats.org/officeDocument/2006/relationships/image" Target="../media/image42.jpeg"/><Relationship Id="rId4" Type="http://schemas.openxmlformats.org/officeDocument/2006/relationships/hyperlink" Target="https://www.linkedin.com/company/olio-share-more-waste-less/" TargetMode="Externa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boe.es/diario_boe/txt.php?id=BOE-A-2025-6597" TargetMode="External"/><Relationship Id="rId7" Type="http://schemas.openxmlformats.org/officeDocument/2006/relationships/image" Target="../media/image47.png"/><Relationship Id="rId2" Type="http://schemas.openxmlformats.org/officeDocument/2006/relationships/hyperlink" Target="https://www.aecoc.es/" TargetMode="Externa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hyperlink" Target="https://food.cloud/" TargetMode="External"/><Relationship Id="rId4" Type="http://schemas.openxmlformats.org/officeDocument/2006/relationships/hyperlink" Target="https://www.wasteless.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epa.gov/sustainable-management-food/food-too-good-waste" TargetMode="External"/><Relationship Id="rId3" Type="http://schemas.openxmlformats.org/officeDocument/2006/relationships/hyperlink" Target="https://espigoladors.cat/en/" TargetMode="External"/><Relationship Id="rId7" Type="http://schemas.openxmlformats.org/officeDocument/2006/relationships/hyperlink" Target="https://www.fao.org/sustainable-development-goals/food-waste/toolkit"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27.xml"/><Relationship Id="rId6" Type="http://schemas.openxmlformats.org/officeDocument/2006/relationships/hyperlink" Target="https://food.ec.europa.eu/safety/food-waste_en" TargetMode="External"/><Relationship Id="rId5" Type="http://schemas.openxmlformats.org/officeDocument/2006/relationships/hyperlink" Target="https://feedbackglobal.org/the-label-to-end-food-waste/" TargetMode="External"/><Relationship Id="rId10" Type="http://schemas.openxmlformats.org/officeDocument/2006/relationships/image" Target="../media/image49.png"/><Relationship Id="rId4" Type="http://schemas.openxmlformats.org/officeDocument/2006/relationships/hyperlink" Target="https://food.ec.europa.eu/safety/food-waste/date-marking_en" TargetMode="Externa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zerodespilfarro.elika.eus/es/"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recircular.net/recursos/agroalimentacion-y-bebidas"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51.jpg"/><Relationship Id="rId4" Type="http://schemas.openxmlformats.org/officeDocument/2006/relationships/hyperlink" Target="https://recircular.net/sobre-nosotro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JPr7jO2L7LE&amp;t=29s" TargetMode="External"/><Relationship Id="rId3" Type="http://schemas.openxmlformats.org/officeDocument/2006/relationships/notesSlide" Target="../notesSlides/notesSlide8.xml"/><Relationship Id="rId7" Type="http://schemas.openxmlformats.org/officeDocument/2006/relationships/image" Target="../media/image53.jpeg"/><Relationship Id="rId2" Type="http://schemas.openxmlformats.org/officeDocument/2006/relationships/slideLayout" Target="../slideLayouts/slideLayout24.xml"/><Relationship Id="rId1" Type="http://schemas.openxmlformats.org/officeDocument/2006/relationships/video" Target="https://www.youtube.com/embed/JPr7jO2L7LE?start=29&amp;feature=oembed" TargetMode="Externa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hyperlink" Target="https://planb.org.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aste2worth.eu/regional-community-maps-of-waste-streams/" TargetMode="External"/><Relationship Id="rId2"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hyperlink" Target="https://waste2worth.eu/sme-food-waste-community-exploration-guide/" TargetMode="Externa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asgowdeclaration.org/about"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s://paturpat.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europadecentraal.nl/voorrangsbeginsel-europees-recht-staat-boven-het-nationale-rech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53.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Waste" TargetMode="External"/><Relationship Id="rId7" Type="http://schemas.openxmlformats.org/officeDocument/2006/relationships/image" Target="../media/image31.png"/><Relationship Id="rId2" Type="http://schemas.openxmlformats.org/officeDocument/2006/relationships/hyperlink" Target="https://ec.europa.eu/eurostat/statistics-explained/index.php?title=Glossary:European_Union_(EU)" TargetMode="External"/><Relationship Id="rId1" Type="http://schemas.openxmlformats.org/officeDocument/2006/relationships/slideLayout" Target="../slideLayouts/slideLayout2.xml"/><Relationship Id="rId6" Type="http://schemas.openxmlformats.org/officeDocument/2006/relationships/hyperlink" Target="https://ec.europa.eu/eurostat/web/products-eurostat-news/w/ddn-20240927-2" TargetMode="External"/><Relationship Id="rId5" Type="http://schemas.openxmlformats.org/officeDocument/2006/relationships/image" Target="../media/image30.png"/><Relationship Id="rId4" Type="http://schemas.openxmlformats.org/officeDocument/2006/relationships/hyperlink" Target="https://ec.europa.eu/eurostat/statistics-explained/index.php?title=Glossary:Foo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Close-up of rows of produce in boxes: Roma tomatoes, string beans, jalapeños, plums">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332632"/>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2" y="4370239"/>
            <a:ext cx="9994447" cy="71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29" b="0" i="0" u="none" strike="noStrike" kern="0" cap="none" spc="0" normalizeH="0" baseline="0" noProof="0" dirty="0">
                <a:ln>
                  <a:noFill/>
                </a:ln>
                <a:solidFill>
                  <a:prstClr val="white"/>
                </a:solidFill>
                <a:effectLst/>
                <a:uLnTx/>
                <a:uFillTx/>
                <a:latin typeface="Montserrat" panose="00000500000000000000" pitchFamily="50" charset="0"/>
                <a:ea typeface="+mn-ea"/>
                <a:cs typeface="+mn-cs"/>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2" y="3804463"/>
            <a:ext cx="10289308"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60BA47"/>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60BA47"/>
                </a:solidFill>
                <a:effectLst/>
                <a:uLnTx/>
                <a:uFillTx/>
                <a:latin typeface="Calibri" panose="020F0502020204030204" pitchFamily="34" charset="0"/>
                <a:cs typeface="Calibri" panose="020F0502020204030204" pitchFamily="34" charset="0"/>
              </a:rPr>
              <a:t>ELINTARVIKEYLIJÄÄMÄN UUDELLEENOHJAUS</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29" b="0" i="0" u="none" strike="noStrike" kern="0" cap="none" spc="0" normalizeH="0" baseline="0" noProof="0" dirty="0">
              <a:ln>
                <a:noFill/>
              </a:ln>
              <a:solidFill>
                <a:prstClr val="white"/>
              </a:solidFill>
              <a:effectLst/>
              <a:uLnTx/>
              <a:uFillTx/>
              <a:latin typeface="Montserrat" panose="00000500000000000000" pitchFamily="50" charset="0"/>
              <a:ea typeface="+mn-ea"/>
              <a:cs typeface="+mn-cs"/>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324" normalizeH="0" baseline="0" noProof="0" dirty="0">
                <a:ln>
                  <a:noFill/>
                </a:ln>
                <a:solidFill>
                  <a:srgbClr val="60BA47"/>
                </a:solidFill>
                <a:effectLst/>
                <a:uLnTx/>
                <a:uFillTx/>
                <a:latin typeface="Calibri" panose="020F0502020204030204" pitchFamily="34" charset="0"/>
                <a:cs typeface="Calibri" panose="020F0502020204030204" pitchFamily="34" charset="0"/>
              </a:rPr>
              <a:t>MODUULI 6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612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9AC3-3558-AA3B-9D6F-474B9D1C806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950B92-2243-6601-F6A8-C1525ADB5436}"/>
              </a:ext>
            </a:extLst>
          </p:cNvPr>
          <p:cNvSpPr/>
          <p:nvPr/>
        </p:nvSpPr>
        <p:spPr>
          <a:xfrm>
            <a:off x="485775" y="358457"/>
            <a:ext cx="1105566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5D6F98DD-036C-DD1D-F592-4FC5FF64223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2EC9268E-1794-860C-8B1A-697A38589B1A}"/>
              </a:ext>
            </a:extLst>
          </p:cNvPr>
          <p:cNvSpPr txBox="1">
            <a:spLocks noGrp="1"/>
          </p:cNvSpPr>
          <p:nvPr>
            <p:ph type="title"/>
          </p:nvPr>
        </p:nvSpPr>
        <p:spPr>
          <a:xfrm>
            <a:off x="885824" y="614679"/>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a:t>Ylijäämätyypit</a:t>
            </a:r>
            <a:endParaRPr i="1" spc="-10" dirty="0"/>
          </a:p>
        </p:txBody>
      </p:sp>
      <p:sp>
        <p:nvSpPr>
          <p:cNvPr id="5" name="object 5">
            <a:extLst>
              <a:ext uri="{FF2B5EF4-FFF2-40B4-BE49-F238E27FC236}">
                <a16:creationId xmlns:a16="http://schemas.microsoft.com/office/drawing/2014/main" id="{8100EE14-5D5A-13B3-95AF-9B83B15AF97A}"/>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65F48ECC-3E1D-932E-7DD5-846A176A624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10" name="CuadroTexto 9">
            <a:extLst>
              <a:ext uri="{FF2B5EF4-FFF2-40B4-BE49-F238E27FC236}">
                <a16:creationId xmlns:a16="http://schemas.microsoft.com/office/drawing/2014/main" id="{F3DDA634-DD2C-A055-D61C-B4972770B19F}"/>
              </a:ext>
            </a:extLst>
          </p:cNvPr>
          <p:cNvSpPr txBox="1"/>
          <p:nvPr/>
        </p:nvSpPr>
        <p:spPr>
          <a:xfrm>
            <a:off x="734606" y="2054392"/>
            <a:ext cx="5080406" cy="3170099"/>
          </a:xfrm>
          <a:prstGeom prst="rect">
            <a:avLst/>
          </a:prstGeom>
          <a:noFill/>
        </p:spPr>
        <p:txBody>
          <a:bodyPr wrap="square" rtlCol="0">
            <a:spAutoFit/>
          </a:bodyPr>
          <a:lstStyle/>
          <a:p>
            <a:pPr marL="108000" marR="0" lvl="1" indent="0" defTabSz="914400" eaLnBrk="1" fontAlgn="auto" latinLnBrk="0" hangingPunct="1">
              <a:spcBef>
                <a:spcPts val="0"/>
              </a:spcBef>
              <a:buClrTx/>
              <a:buSzPts val="1000"/>
              <a:buFontTx/>
              <a:buNone/>
              <a:tabLst>
                <a:tab pos="914400" algn="l"/>
              </a:tabLst>
              <a:defRPr/>
            </a:pPr>
            <a:r>
              <a:rPr lang="en-US" sz="2200" dirty="0" err="1">
                <a:solidFill>
                  <a:srgbClr val="09465E"/>
                </a:solidFill>
                <a:latin typeface="+mn-lt"/>
                <a:cs typeface="Calibri"/>
              </a:rPr>
              <a:t>Yksittäisten</a:t>
            </a:r>
            <a:r>
              <a:rPr lang="en-US" sz="2200" dirty="0">
                <a:solidFill>
                  <a:srgbClr val="09465E"/>
                </a:solidFill>
                <a:latin typeface="+mn-lt"/>
                <a:cs typeface="Calibri"/>
              </a:rPr>
              <a:t> </a:t>
            </a:r>
            <a:r>
              <a:rPr lang="en-US" sz="2200" dirty="0" err="1">
                <a:solidFill>
                  <a:srgbClr val="09465E"/>
                </a:solidFill>
                <a:latin typeface="+mn-lt"/>
                <a:cs typeface="Calibri"/>
              </a:rPr>
              <a:t>henkilöiden</a:t>
            </a:r>
            <a:r>
              <a:rPr lang="en-US" sz="2200" dirty="0">
                <a:solidFill>
                  <a:srgbClr val="09465E"/>
                </a:solidFill>
                <a:latin typeface="+mn-lt"/>
                <a:cs typeface="Calibri"/>
              </a:rPr>
              <a:t> tai </a:t>
            </a:r>
            <a:r>
              <a:rPr lang="en-US" sz="2200" dirty="0" err="1">
                <a:solidFill>
                  <a:srgbClr val="09465E"/>
                </a:solidFill>
                <a:latin typeface="+mn-lt"/>
                <a:cs typeface="Calibri"/>
              </a:rPr>
              <a:t>perheiden</a:t>
            </a:r>
            <a:r>
              <a:rPr lang="en-US" sz="2200" dirty="0">
                <a:solidFill>
                  <a:srgbClr val="09465E"/>
                </a:solidFill>
                <a:latin typeface="+mn-lt"/>
                <a:cs typeface="Calibri"/>
              </a:rPr>
              <a:t> </a:t>
            </a:r>
            <a:r>
              <a:rPr lang="en-US" sz="2200" dirty="0" err="1">
                <a:solidFill>
                  <a:srgbClr val="09465E"/>
                </a:solidFill>
                <a:latin typeface="+mn-lt"/>
                <a:cs typeface="Calibri"/>
              </a:rPr>
              <a:t>ostamat</a:t>
            </a:r>
            <a:r>
              <a:rPr lang="en-US" sz="2200" dirty="0">
                <a:solidFill>
                  <a:srgbClr val="09465E"/>
                </a:solidFill>
                <a:latin typeface="+mn-lt"/>
                <a:cs typeface="Calibri"/>
              </a:rPr>
              <a:t> </a:t>
            </a:r>
            <a:r>
              <a:rPr lang="en-US" sz="2200" dirty="0" err="1">
                <a:solidFill>
                  <a:srgbClr val="09465E"/>
                </a:solidFill>
                <a:latin typeface="+mn-lt"/>
                <a:cs typeface="Calibri"/>
              </a:rPr>
              <a:t>mutta</a:t>
            </a:r>
            <a:r>
              <a:rPr lang="en-US" sz="2200" dirty="0">
                <a:solidFill>
                  <a:srgbClr val="09465E"/>
                </a:solidFill>
                <a:latin typeface="+mn-lt"/>
                <a:cs typeface="Calibri"/>
              </a:rPr>
              <a:t> </a:t>
            </a:r>
            <a:r>
              <a:rPr lang="en-US" sz="2200" dirty="0" err="1">
                <a:solidFill>
                  <a:srgbClr val="09465E"/>
                </a:solidFill>
                <a:latin typeface="+mn-lt"/>
                <a:cs typeface="Calibri"/>
              </a:rPr>
              <a:t>kuluttamattomat</a:t>
            </a:r>
            <a:r>
              <a:rPr lang="en-US" sz="2200" dirty="0">
                <a:solidFill>
                  <a:srgbClr val="09465E"/>
                </a:solidFill>
                <a:latin typeface="+mn-lt"/>
                <a:cs typeface="Calibri"/>
              </a:rPr>
              <a:t> </a:t>
            </a:r>
            <a:r>
              <a:rPr lang="en-US" sz="2200" dirty="0" err="1">
                <a:solidFill>
                  <a:srgbClr val="09465E"/>
                </a:solidFill>
                <a:latin typeface="+mn-lt"/>
                <a:cs typeface="Calibri"/>
              </a:rPr>
              <a:t>elintarvikkeet</a:t>
            </a:r>
            <a:r>
              <a:rPr lang="en-US" sz="2200" dirty="0">
                <a:solidFill>
                  <a:srgbClr val="09465E"/>
                </a:solidFill>
                <a:latin typeface="+mn-lt"/>
                <a:cs typeface="Calibri"/>
              </a:rPr>
              <a:t>.</a:t>
            </a:r>
          </a:p>
          <a:p>
            <a:pPr marL="108000" marR="0" lvl="1" indent="0" defTabSz="914400" eaLnBrk="1" fontAlgn="auto" latinLnBrk="0" hangingPunct="1">
              <a:spcBef>
                <a:spcPts val="0"/>
              </a:spcBef>
              <a:buClrTx/>
              <a:buSzPts val="1000"/>
              <a:buFontTx/>
              <a:buNone/>
              <a:tabLst>
                <a:tab pos="914400" algn="l"/>
              </a:tabLst>
              <a:defRPr/>
            </a:pPr>
            <a:endParaRPr lang="es-ES" sz="2200" dirty="0">
              <a:solidFill>
                <a:srgbClr val="09465E"/>
              </a:solidFill>
              <a:latin typeface="+mn-lt"/>
              <a:cs typeface="Calibri"/>
            </a:endParaRPr>
          </a:p>
          <a:p>
            <a:pPr marL="108000" marR="0" lvl="1" indent="0" defTabSz="914400" eaLnBrk="1" fontAlgn="auto" latinLnBrk="0" hangingPunct="1">
              <a:spcBef>
                <a:spcPts val="0"/>
              </a:spcBef>
              <a:buClrTx/>
              <a:buSzPts val="1000"/>
              <a:buFontTx/>
              <a:buNone/>
              <a:tabLst>
                <a:tab pos="914400" algn="l"/>
              </a:tabLst>
              <a:defRPr/>
            </a:pPr>
            <a:r>
              <a:rPr lang="en-US" sz="2200" b="1" dirty="0" err="1">
                <a:solidFill>
                  <a:srgbClr val="09465E"/>
                </a:solidFill>
                <a:latin typeface="+mn-lt"/>
                <a:cs typeface="Calibri"/>
              </a:rPr>
              <a:t>Sisältää</a:t>
            </a:r>
            <a:r>
              <a:rPr lang="en-US" sz="2200" b="1" dirty="0">
                <a:solidFill>
                  <a:srgbClr val="09465E"/>
                </a:solidFill>
                <a:latin typeface="+mn-lt"/>
                <a:cs typeface="Calibri"/>
              </a:rPr>
              <a:t>: </a:t>
            </a:r>
            <a:r>
              <a:rPr lang="en-US" sz="2200" dirty="0" err="1">
                <a:solidFill>
                  <a:srgbClr val="09465E"/>
                </a:solidFill>
                <a:latin typeface="+mn-lt"/>
                <a:cs typeface="Calibri"/>
              </a:rPr>
              <a:t>Vanhentuneet</a:t>
            </a:r>
            <a:r>
              <a:rPr lang="en-US" sz="2200" dirty="0">
                <a:solidFill>
                  <a:srgbClr val="09465E"/>
                </a:solidFill>
                <a:latin typeface="+mn-lt"/>
                <a:cs typeface="Calibri"/>
              </a:rPr>
              <a:t> </a:t>
            </a:r>
            <a:r>
              <a:rPr lang="en-US" sz="2200" dirty="0" err="1">
                <a:solidFill>
                  <a:srgbClr val="09465E"/>
                </a:solidFill>
                <a:latin typeface="+mn-lt"/>
                <a:cs typeface="Calibri"/>
              </a:rPr>
              <a:t>tuotteet</a:t>
            </a:r>
            <a:r>
              <a:rPr lang="en-US" sz="2200" dirty="0">
                <a:solidFill>
                  <a:srgbClr val="09465E"/>
                </a:solidFill>
                <a:latin typeface="+mn-lt"/>
                <a:cs typeface="Calibri"/>
              </a:rPr>
              <a:t>, </a:t>
            </a:r>
            <a:r>
              <a:rPr lang="en-US" sz="2200" dirty="0" err="1">
                <a:solidFill>
                  <a:srgbClr val="09465E"/>
                </a:solidFill>
                <a:latin typeface="+mn-lt"/>
                <a:cs typeface="Calibri"/>
              </a:rPr>
              <a:t>tähteet</a:t>
            </a:r>
            <a:r>
              <a:rPr lang="en-US" sz="2200" dirty="0">
                <a:solidFill>
                  <a:srgbClr val="09465E"/>
                </a:solidFill>
                <a:latin typeface="+mn-lt"/>
                <a:cs typeface="Calibri"/>
              </a:rPr>
              <a:t> tai </a:t>
            </a:r>
            <a:r>
              <a:rPr lang="en-US" sz="2200" dirty="0" err="1">
                <a:solidFill>
                  <a:srgbClr val="09465E"/>
                </a:solidFill>
                <a:latin typeface="+mn-lt"/>
                <a:cs typeface="Calibri"/>
              </a:rPr>
              <a:t>irtotavarana</a:t>
            </a:r>
            <a:r>
              <a:rPr lang="en-US" sz="2200" dirty="0">
                <a:solidFill>
                  <a:srgbClr val="09465E"/>
                </a:solidFill>
                <a:latin typeface="+mn-lt"/>
                <a:cs typeface="Calibri"/>
              </a:rPr>
              <a:t> </a:t>
            </a:r>
            <a:r>
              <a:rPr lang="en-US" sz="2200" dirty="0" err="1">
                <a:solidFill>
                  <a:srgbClr val="09465E"/>
                </a:solidFill>
                <a:latin typeface="+mn-lt"/>
                <a:cs typeface="Calibri"/>
              </a:rPr>
              <a:t>ostetut</a:t>
            </a:r>
            <a:r>
              <a:rPr lang="en-US" sz="2200" dirty="0">
                <a:solidFill>
                  <a:srgbClr val="09465E"/>
                </a:solidFill>
                <a:latin typeface="+mn-lt"/>
                <a:cs typeface="Calibri"/>
              </a:rPr>
              <a:t> </a:t>
            </a:r>
            <a:r>
              <a:rPr lang="en-US" sz="2200" dirty="0" err="1">
                <a:solidFill>
                  <a:srgbClr val="09465E"/>
                </a:solidFill>
                <a:latin typeface="+mn-lt"/>
                <a:cs typeface="Calibri"/>
              </a:rPr>
              <a:t>ainesosat</a:t>
            </a:r>
            <a:r>
              <a:rPr lang="en-US" sz="2200" dirty="0">
                <a:solidFill>
                  <a:srgbClr val="09465E"/>
                </a:solidFill>
                <a:latin typeface="+mn-lt"/>
                <a:cs typeface="Calibri"/>
              </a:rPr>
              <a:t>.</a:t>
            </a:r>
          </a:p>
          <a:p>
            <a:pPr marL="108000" marR="0" lvl="1" indent="0" defTabSz="914400" eaLnBrk="1" fontAlgn="auto" latinLnBrk="0" hangingPunct="1">
              <a:spcBef>
                <a:spcPts val="0"/>
              </a:spcBef>
              <a:buClrTx/>
              <a:buSzPts val="1000"/>
              <a:buFontTx/>
              <a:buNone/>
              <a:tabLst>
                <a:tab pos="914400" algn="l"/>
              </a:tabLst>
              <a:defRPr/>
            </a:pPr>
            <a:endParaRPr kumimoji="0" lang="es-ES" sz="2200" b="0" i="0" u="none" strike="noStrike" kern="1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endParaRPr>
          </a:p>
          <a:p>
            <a:pPr marL="108000" marR="0" lvl="1" indent="0" defTabSz="914400" eaLnBrk="1" fontAlgn="auto" latinLnBrk="0" hangingPunct="1">
              <a:spcBef>
                <a:spcPts val="0"/>
              </a:spcBef>
              <a:buClrTx/>
              <a:buSzPts val="1000"/>
              <a:buFontTx/>
              <a:buNone/>
              <a:tabLst>
                <a:tab pos="457200" algn="l"/>
              </a:tabLst>
              <a:defRPr/>
            </a:pPr>
            <a:r>
              <a:rPr lang="es-ES" sz="2200" b="1" dirty="0">
                <a:solidFill>
                  <a:srgbClr val="09465E"/>
                </a:solidFill>
                <a:latin typeface="+mn-lt"/>
                <a:cs typeface="Calibri"/>
              </a:rPr>
              <a:t>Syitä: </a:t>
            </a:r>
          </a:p>
          <a:p>
            <a:pPr marL="108000" marR="0" lvl="1" indent="0" defTabSz="914400" eaLnBrk="1" fontAlgn="auto" latinLnBrk="0" hangingPunct="1">
              <a:spcBef>
                <a:spcPts val="0"/>
              </a:spcBef>
              <a:buClrTx/>
              <a:buSzPts val="1000"/>
              <a:buFontTx/>
              <a:buNone/>
              <a:tabLst>
                <a:tab pos="457200" algn="l"/>
              </a:tabLst>
              <a:defRPr/>
            </a:pPr>
            <a:endParaRPr lang="es-ES" sz="2400" dirty="0">
              <a:solidFill>
                <a:srgbClr val="09465E"/>
              </a:solidFill>
              <a:latin typeface="+mn-lt"/>
              <a:cs typeface="Calibri"/>
            </a:endParaRPr>
          </a:p>
        </p:txBody>
      </p:sp>
      <p:pic>
        <p:nvPicPr>
          <p:cNvPr id="4098" name="Picture 2" descr="Surplus food: The key to boosting household food security">
            <a:extLst>
              <a:ext uri="{FF2B5EF4-FFF2-40B4-BE49-F238E27FC236}">
                <a16:creationId xmlns:a16="http://schemas.microsoft.com/office/drawing/2014/main" id="{40246830-22D6-D9AA-E672-93929C7682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6990" y="614679"/>
            <a:ext cx="4950534" cy="372190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E5E53C1-2411-672E-E6B1-921179161F44}"/>
              </a:ext>
            </a:extLst>
          </p:cNvPr>
          <p:cNvSpPr txBox="1"/>
          <p:nvPr/>
        </p:nvSpPr>
        <p:spPr>
          <a:xfrm>
            <a:off x="2225759" y="4450866"/>
            <a:ext cx="6692023" cy="1875898"/>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tabLst>
                <a:tab pos="457200" algn="l"/>
              </a:tabLst>
              <a:defRPr/>
            </a:pPr>
            <a:r>
              <a:rPr lang="es-ES" sz="2200" b="1" dirty="0">
                <a:solidFill>
                  <a:srgbClr val="09465E"/>
                </a:solidFill>
                <a:latin typeface="Calibri"/>
                <a:cs typeface="Calibri"/>
              </a:rPr>
              <a:t>Huono ateriasuunnittelu </a:t>
            </a:r>
          </a:p>
          <a:p>
            <a:pPr marL="342900" indent="-342900">
              <a:lnSpc>
                <a:spcPct val="115000"/>
              </a:lnSpc>
              <a:spcAft>
                <a:spcPts val="800"/>
              </a:spcAft>
              <a:buFont typeface="Arial" panose="020B0604020202020204" pitchFamily="34" charset="0"/>
              <a:buChar char="•"/>
              <a:tabLst>
                <a:tab pos="457200" algn="l"/>
              </a:tabLst>
              <a:defRPr/>
            </a:pPr>
            <a:r>
              <a:rPr lang="en-US" sz="2200" b="1" dirty="0">
                <a:solidFill>
                  <a:srgbClr val="09465E"/>
                </a:solidFill>
                <a:latin typeface="Calibri"/>
                <a:cs typeface="Calibri"/>
              </a:rPr>
              <a:t>Vanhenemisaikamerkintöjen väärinymmärrys </a:t>
            </a:r>
          </a:p>
          <a:p>
            <a:pPr>
              <a:lnSpc>
                <a:spcPct val="115000"/>
              </a:lnSpc>
              <a:spcAft>
                <a:spcPts val="800"/>
              </a:spcAft>
              <a:tabLst>
                <a:tab pos="457200" algn="l"/>
              </a:tabLst>
              <a:defRPr/>
            </a:pPr>
            <a:r>
              <a:rPr lang="en-US" sz="2200" b="1" dirty="0">
                <a:solidFill>
                  <a:srgbClr val="09465E"/>
                </a:solidFill>
                <a:latin typeface="Calibri"/>
                <a:cs typeface="Calibri"/>
              </a:rPr>
              <a:t>       (esim. "parasta ennen" vs. </a:t>
            </a:r>
            <a:r>
              <a:rPr lang="es-ES" sz="2200" b="1" dirty="0">
                <a:solidFill>
                  <a:srgbClr val="09465E"/>
                </a:solidFill>
                <a:latin typeface="Calibri"/>
                <a:cs typeface="Calibri"/>
              </a:rPr>
              <a:t>"</a:t>
            </a:r>
            <a:r>
              <a:rPr lang="es-ES" sz="2200" b="1" dirty="0" err="1">
                <a:solidFill>
                  <a:srgbClr val="09465E"/>
                </a:solidFill>
                <a:latin typeface="Calibri"/>
                <a:cs typeface="Calibri"/>
              </a:rPr>
              <a:t>käyttöpäivä</a:t>
            </a:r>
            <a:r>
              <a:rPr lang="es-ES" sz="2200" b="1" dirty="0">
                <a:solidFill>
                  <a:srgbClr val="09465E"/>
                </a:solidFill>
                <a:latin typeface="Calibri"/>
                <a:cs typeface="Calibri"/>
              </a:rPr>
              <a:t>").</a:t>
            </a:r>
          </a:p>
          <a:p>
            <a:endParaRPr lang="es-ES" sz="2000" b="1" dirty="0"/>
          </a:p>
        </p:txBody>
      </p:sp>
      <p:sp>
        <p:nvSpPr>
          <p:cNvPr id="9" name="CuadroTexto 8">
            <a:extLst>
              <a:ext uri="{FF2B5EF4-FFF2-40B4-BE49-F238E27FC236}">
                <a16:creationId xmlns:a16="http://schemas.microsoft.com/office/drawing/2014/main" id="{1FBE7E65-7B01-7C71-66F2-F413899580C4}"/>
              </a:ext>
            </a:extLst>
          </p:cNvPr>
          <p:cNvSpPr txBox="1"/>
          <p:nvPr/>
        </p:nvSpPr>
        <p:spPr>
          <a:xfrm>
            <a:off x="885824" y="1428057"/>
            <a:ext cx="4094738"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dirty="0" err="1">
                <a:solidFill>
                  <a:schemeClr val="bg1"/>
                </a:solidFill>
                <a:latin typeface="Calibri"/>
                <a:cs typeface="Calibri"/>
              </a:rPr>
              <a:t>Kotitalouksien </a:t>
            </a:r>
            <a:r>
              <a:rPr lang="es-ES" sz="2800" b="1" dirty="0">
                <a:solidFill>
                  <a:schemeClr val="bg1"/>
                </a:solidFill>
                <a:latin typeface="Calibri"/>
                <a:cs typeface="Calibri"/>
              </a:rPr>
              <a:t>ylijäämä</a:t>
            </a:r>
          </a:p>
        </p:txBody>
      </p:sp>
    </p:spTree>
    <p:extLst>
      <p:ext uri="{BB962C8B-B14F-4D97-AF65-F5344CB8AC3E}">
        <p14:creationId xmlns:p14="http://schemas.microsoft.com/office/powerpoint/2010/main" val="377772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60B5-50A0-D421-C816-DCC1CA34A2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D78441E-4364-D99C-A83B-2D04005C903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573A5C04-DFFF-16DE-A046-306CA130CE21}"/>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CAA3EEDC-2F90-ADF4-0638-E88A82F7F891}"/>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71F0A6AD-86C4-26DF-EBF6-845DDA420182}"/>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75E70BD7-03A6-3FCD-DAF5-DB6AC1BC581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0DC65370-1651-A429-31F9-584889F8F9FF}"/>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809FAA80-F107-F072-F73E-4FA23646BB3A}"/>
              </a:ext>
            </a:extLst>
          </p:cNvPr>
          <p:cNvSpPr txBox="1"/>
          <p:nvPr/>
        </p:nvSpPr>
        <p:spPr>
          <a:xfrm>
            <a:off x="656079" y="728055"/>
            <a:ext cx="3821429"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Pohdintaharjoitus:</a:t>
            </a:r>
            <a:endParaRPr sz="3700" dirty="0">
              <a:latin typeface="Calibri"/>
              <a:cs typeface="Calibri"/>
            </a:endParaRPr>
          </a:p>
        </p:txBody>
      </p:sp>
      <p:sp>
        <p:nvSpPr>
          <p:cNvPr id="9" name="object 9">
            <a:extLst>
              <a:ext uri="{FF2B5EF4-FFF2-40B4-BE49-F238E27FC236}">
                <a16:creationId xmlns:a16="http://schemas.microsoft.com/office/drawing/2014/main" id="{2FE1C13B-7634-95AB-E0EB-E308E38B4322}"/>
              </a:ext>
            </a:extLst>
          </p:cNvPr>
          <p:cNvSpPr txBox="1"/>
          <p:nvPr/>
        </p:nvSpPr>
        <p:spPr>
          <a:xfrm>
            <a:off x="656079" y="1686907"/>
            <a:ext cx="10726750" cy="5182188"/>
          </a:xfrm>
          <a:prstGeom prst="rect">
            <a:avLst/>
          </a:prstGeom>
        </p:spPr>
        <p:txBody>
          <a:bodyPr vert="horz" wrap="square" lIns="0" tIns="11430" rIns="0" bIns="0" rtlCol="0">
            <a:spAutoFit/>
          </a:bodyPr>
          <a:lstStyle/>
          <a:p>
            <a:pPr>
              <a:buNone/>
            </a:pPr>
            <a:r>
              <a:rPr lang="en-US" sz="2400" b="1" dirty="0">
                <a:solidFill>
                  <a:srgbClr val="09465E"/>
                </a:solidFill>
                <a:latin typeface="Calibri"/>
                <a:cs typeface="Calibri"/>
              </a:rPr>
              <a:t>Q1. Mikä seuraavista ei ole elintarvikeylijäämän tyyppi?</a:t>
            </a:r>
            <a:br>
              <a:rPr lang="en-US" sz="2400" dirty="0">
                <a:solidFill>
                  <a:srgbClr val="09465E"/>
                </a:solidFill>
                <a:latin typeface="Calibri"/>
                <a:cs typeface="Calibri"/>
              </a:rPr>
            </a:br>
            <a:r>
              <a:rPr lang="en-US" sz="2400" dirty="0">
                <a:solidFill>
                  <a:srgbClr val="09465E"/>
                </a:solidFill>
                <a:latin typeface="Calibri"/>
                <a:cs typeface="Calibri"/>
              </a:rPr>
              <a:t>A. Maatalouden ylijäämä</a:t>
            </a:r>
            <a:br>
              <a:rPr lang="en-US" sz="2400" dirty="0">
                <a:solidFill>
                  <a:srgbClr val="09465E"/>
                </a:solidFill>
                <a:latin typeface="Calibri"/>
                <a:cs typeface="Calibri"/>
              </a:rPr>
            </a:br>
            <a:r>
              <a:rPr lang="en-US" sz="2400" dirty="0">
                <a:solidFill>
                  <a:srgbClr val="09465E"/>
                </a:solidFill>
                <a:latin typeface="Calibri"/>
                <a:cs typeface="Calibri"/>
              </a:rPr>
              <a:t>B. Jalostusylijäämä</a:t>
            </a:r>
            <a:br>
              <a:rPr lang="en-US" sz="2400" dirty="0">
                <a:solidFill>
                  <a:srgbClr val="09465E"/>
                </a:solidFill>
                <a:latin typeface="Calibri"/>
                <a:cs typeface="Calibri"/>
              </a:rPr>
            </a:br>
            <a:r>
              <a:rPr lang="en-US" sz="2400" dirty="0">
                <a:solidFill>
                  <a:srgbClr val="09465E"/>
                </a:solidFill>
                <a:latin typeface="Calibri"/>
                <a:cs typeface="Calibri"/>
              </a:rPr>
              <a:t>C. Koulutusalan ylijäämä</a:t>
            </a:r>
            <a:br>
              <a:rPr lang="en-US" sz="2400" dirty="0">
                <a:solidFill>
                  <a:srgbClr val="09465E"/>
                </a:solidFill>
                <a:latin typeface="Calibri"/>
                <a:cs typeface="Calibri"/>
              </a:rPr>
            </a:br>
            <a:r>
              <a:rPr lang="en-US" sz="2400" dirty="0">
                <a:solidFill>
                  <a:srgbClr val="09465E"/>
                </a:solidFill>
                <a:latin typeface="Calibri"/>
                <a:cs typeface="Calibri"/>
              </a:rPr>
              <a:t>D. Majoitus- ja ravitsemistoiminnan ylijäämä</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r>
              <a:rPr lang="en-US" sz="2400" b="1" dirty="0">
                <a:solidFill>
                  <a:srgbClr val="09465E"/>
                </a:solidFill>
                <a:latin typeface="Calibri"/>
                <a:cs typeface="Calibri"/>
              </a:rPr>
              <a:t>Q2. Kuinka suuri osuus EU:n ruokajätteestä aiheutui kotitalouksista vuonna 2022?</a:t>
            </a:r>
            <a:br>
              <a:rPr lang="en-US" sz="2400" dirty="0">
                <a:solidFill>
                  <a:srgbClr val="09465E"/>
                </a:solidFill>
                <a:latin typeface="Calibri"/>
                <a:cs typeface="Calibri"/>
              </a:rPr>
            </a:br>
            <a:r>
              <a:rPr lang="en-US" sz="2400" dirty="0">
                <a:solidFill>
                  <a:srgbClr val="09465E"/>
                </a:solidFill>
                <a:latin typeface="Calibri"/>
                <a:cs typeface="Calibri"/>
              </a:rPr>
              <a:t>A. 25%</a:t>
            </a:r>
            <a:br>
              <a:rPr lang="en-US" sz="2400" dirty="0">
                <a:solidFill>
                  <a:srgbClr val="09465E"/>
                </a:solidFill>
                <a:latin typeface="Calibri"/>
                <a:cs typeface="Calibri"/>
              </a:rPr>
            </a:br>
            <a:r>
              <a:rPr lang="en-US" sz="2400" dirty="0">
                <a:solidFill>
                  <a:srgbClr val="09465E"/>
                </a:solidFill>
                <a:latin typeface="Calibri"/>
                <a:cs typeface="Calibri"/>
              </a:rPr>
              <a:t>B. 54%</a:t>
            </a:r>
            <a:br>
              <a:rPr lang="en-US" sz="2400" dirty="0">
                <a:solidFill>
                  <a:srgbClr val="09465E"/>
                </a:solidFill>
                <a:latin typeface="Calibri"/>
                <a:cs typeface="Calibri"/>
              </a:rPr>
            </a:br>
            <a:r>
              <a:rPr lang="en-US" sz="2400" dirty="0">
                <a:solidFill>
                  <a:srgbClr val="09465E"/>
                </a:solidFill>
                <a:latin typeface="Calibri"/>
                <a:cs typeface="Calibri"/>
              </a:rPr>
              <a:t>C. 11%</a:t>
            </a:r>
            <a:br>
              <a:rPr lang="en-US" sz="2400" dirty="0">
                <a:solidFill>
                  <a:srgbClr val="09465E"/>
                </a:solidFill>
                <a:latin typeface="Calibri"/>
                <a:cs typeface="Calibri"/>
              </a:rPr>
            </a:br>
            <a:r>
              <a:rPr lang="en-US" sz="2400" dirty="0">
                <a:solidFill>
                  <a:srgbClr val="09465E"/>
                </a:solidFill>
                <a:latin typeface="Calibri"/>
                <a:cs typeface="Calibri"/>
              </a:rPr>
              <a:t>D. 8%</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br>
              <a:rPr lang="en-US" sz="2400" dirty="0">
                <a:latin typeface="+mn-lt"/>
              </a:rPr>
            </a:br>
            <a:endParaRPr lang="en-US" sz="2400" dirty="0">
              <a:latin typeface="+mn-lt"/>
            </a:endParaRPr>
          </a:p>
        </p:txBody>
      </p:sp>
    </p:spTree>
    <p:extLst>
      <p:ext uri="{BB962C8B-B14F-4D97-AF65-F5344CB8AC3E}">
        <p14:creationId xmlns:p14="http://schemas.microsoft.com/office/powerpoint/2010/main" val="10323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B90E-5FC4-307F-C4D2-C65A456CE07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C0295AE-D9C5-051C-6530-4D2FAFACBA43}"/>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18D4BC62-A0CF-BFBD-A3F2-941F240EC49B}"/>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A5BADDBB-F847-3525-3A3A-705EC9D8849D}"/>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6CCDDE8-56F5-6539-C7AF-DE0DDD904987}"/>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467D7E6B-83B7-9559-90E7-26A895B44929}"/>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1A32EB78-ACA0-9597-EF25-EEA87F1EA990}"/>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DE10DEE0-86F7-113A-7C69-E36C8D695CA8}"/>
              </a:ext>
            </a:extLst>
          </p:cNvPr>
          <p:cNvSpPr txBox="1"/>
          <p:nvPr/>
        </p:nvSpPr>
        <p:spPr>
          <a:xfrm>
            <a:off x="977264" y="789038"/>
            <a:ext cx="3821429"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Pohdintaharjoitus:</a:t>
            </a:r>
            <a:endParaRPr sz="3700" dirty="0">
              <a:latin typeface="Calibri"/>
              <a:cs typeface="Calibri"/>
            </a:endParaRPr>
          </a:p>
        </p:txBody>
      </p:sp>
      <p:graphicFrame>
        <p:nvGraphicFramePr>
          <p:cNvPr id="10" name="Tabla 9">
            <a:extLst>
              <a:ext uri="{FF2B5EF4-FFF2-40B4-BE49-F238E27FC236}">
                <a16:creationId xmlns:a16="http://schemas.microsoft.com/office/drawing/2014/main" id="{416587B3-693B-5BCB-F664-B3A1196E72E7}"/>
              </a:ext>
            </a:extLst>
          </p:cNvPr>
          <p:cNvGraphicFramePr>
            <a:graphicFrameLocks noGrp="1"/>
          </p:cNvGraphicFramePr>
          <p:nvPr>
            <p:extLst>
              <p:ext uri="{D42A27DB-BD31-4B8C-83A1-F6EECF244321}">
                <p14:modId xmlns:p14="http://schemas.microsoft.com/office/powerpoint/2010/main" val="3591051286"/>
              </p:ext>
            </p:extLst>
          </p:nvPr>
        </p:nvGraphicFramePr>
        <p:xfrm>
          <a:off x="1119677" y="3145165"/>
          <a:ext cx="9020176" cy="2468880"/>
        </p:xfrm>
        <a:graphic>
          <a:graphicData uri="http://schemas.openxmlformats.org/drawingml/2006/table">
            <a:tbl>
              <a:tblPr>
                <a:tableStyleId>{08FB837D-C827-4EFA-A057-4D05807E0F7C}</a:tableStyleId>
              </a:tblPr>
              <a:tblGrid>
                <a:gridCol w="4510088">
                  <a:extLst>
                    <a:ext uri="{9D8B030D-6E8A-4147-A177-3AD203B41FA5}">
                      <a16:colId xmlns:a16="http://schemas.microsoft.com/office/drawing/2014/main" val="141950746"/>
                    </a:ext>
                  </a:extLst>
                </a:gridCol>
                <a:gridCol w="4510088">
                  <a:extLst>
                    <a:ext uri="{9D8B030D-6E8A-4147-A177-3AD203B41FA5}">
                      <a16:colId xmlns:a16="http://schemas.microsoft.com/office/drawing/2014/main" val="3786068049"/>
                    </a:ext>
                  </a:extLst>
                </a:gridCol>
              </a:tblGrid>
              <a:tr h="0">
                <a:tc>
                  <a:txBody>
                    <a:bodyPr/>
                    <a:lstStyle/>
                    <a:p>
                      <a:pPr>
                        <a:buNone/>
                      </a:pPr>
                      <a:r>
                        <a:rPr lang="es-ES" b="1">
                          <a:solidFill>
                            <a:srgbClr val="09465E"/>
                          </a:solidFill>
                        </a:rPr>
                        <a:t>Ylijäämätyyppi</a:t>
                      </a:r>
                      <a:endParaRPr lang="es-ES" b="1">
                        <a:solidFill>
                          <a:srgbClr val="09465E"/>
                        </a:solidFill>
                        <a:latin typeface="Calibri"/>
                        <a:cs typeface="Calibri"/>
                      </a:endParaRPr>
                    </a:p>
                  </a:txBody>
                  <a:tcPr anchor="ctr"/>
                </a:tc>
                <a:tc>
                  <a:txBody>
                    <a:bodyPr/>
                    <a:lstStyle/>
                    <a:p>
                      <a:pPr>
                        <a:buNone/>
                      </a:pPr>
                      <a:r>
                        <a:rPr lang="es-ES" b="1" dirty="0">
                          <a:solidFill>
                            <a:srgbClr val="09465E"/>
                          </a:solidFill>
                        </a:rPr>
                        <a:t>Syyt</a:t>
                      </a:r>
                      <a:endParaRPr lang="es-ES" b="1" dirty="0">
                        <a:solidFill>
                          <a:srgbClr val="09465E"/>
                        </a:solidFill>
                        <a:latin typeface="Calibri"/>
                        <a:cs typeface="Calibri"/>
                      </a:endParaRPr>
                    </a:p>
                  </a:txBody>
                  <a:tcPr anchor="ctr"/>
                </a:tc>
                <a:extLst>
                  <a:ext uri="{0D108BD9-81ED-4DB2-BD59-A6C34878D82A}">
                    <a16:rowId xmlns:a16="http://schemas.microsoft.com/office/drawing/2014/main" val="2594257299"/>
                  </a:ext>
                </a:extLst>
              </a:tr>
              <a:tr h="0">
                <a:tc>
                  <a:txBody>
                    <a:bodyPr/>
                    <a:lstStyle/>
                    <a:p>
                      <a:pPr>
                        <a:buNone/>
                      </a:pPr>
                      <a:r>
                        <a:rPr lang="es-ES">
                          <a:solidFill>
                            <a:srgbClr val="09465E"/>
                          </a:solidFill>
                        </a:rPr>
                        <a:t>A. Maatalouden ylijäämä</a:t>
                      </a:r>
                      <a:endParaRPr lang="es-ES">
                        <a:solidFill>
                          <a:srgbClr val="09465E"/>
                        </a:solidFill>
                        <a:latin typeface="Calibri"/>
                        <a:cs typeface="Calibri"/>
                      </a:endParaRPr>
                    </a:p>
                  </a:txBody>
                  <a:tcPr anchor="ctr"/>
                </a:tc>
                <a:tc>
                  <a:txBody>
                    <a:bodyPr/>
                    <a:lstStyle/>
                    <a:p>
                      <a:pPr>
                        <a:buNone/>
                      </a:pPr>
                      <a:r>
                        <a:rPr lang="en-US">
                          <a:solidFill>
                            <a:srgbClr val="09465E"/>
                          </a:solidFill>
                        </a:rPr>
                        <a:t>1. Yliostaminen, huono etikettien ymmärtäminen</a:t>
                      </a:r>
                      <a:endParaRPr lang="en-US">
                        <a:solidFill>
                          <a:srgbClr val="09465E"/>
                        </a:solidFill>
                        <a:latin typeface="Calibri"/>
                        <a:cs typeface="Calibri"/>
                      </a:endParaRPr>
                    </a:p>
                  </a:txBody>
                  <a:tcPr anchor="ctr"/>
                </a:tc>
                <a:extLst>
                  <a:ext uri="{0D108BD9-81ED-4DB2-BD59-A6C34878D82A}">
                    <a16:rowId xmlns:a16="http://schemas.microsoft.com/office/drawing/2014/main" val="3678644702"/>
                  </a:ext>
                </a:extLst>
              </a:tr>
              <a:tr h="0">
                <a:tc>
                  <a:txBody>
                    <a:bodyPr/>
                    <a:lstStyle/>
                    <a:p>
                      <a:pPr>
                        <a:buNone/>
                      </a:pPr>
                      <a:r>
                        <a:rPr lang="es-ES">
                          <a:solidFill>
                            <a:srgbClr val="09465E"/>
                          </a:solidFill>
                        </a:rPr>
                        <a:t>B. Jalostusylijäämä</a:t>
                      </a:r>
                      <a:endParaRPr lang="es-ES">
                        <a:solidFill>
                          <a:srgbClr val="09465E"/>
                        </a:solidFill>
                        <a:latin typeface="Calibri"/>
                        <a:cs typeface="Calibri"/>
                      </a:endParaRPr>
                    </a:p>
                  </a:txBody>
                  <a:tcPr anchor="ctr"/>
                </a:tc>
                <a:tc>
                  <a:txBody>
                    <a:bodyPr/>
                    <a:lstStyle/>
                    <a:p>
                      <a:pPr>
                        <a:buNone/>
                      </a:pPr>
                      <a:r>
                        <a:rPr lang="es-ES" dirty="0">
                          <a:solidFill>
                            <a:srgbClr val="09465E"/>
                          </a:solidFill>
                        </a:rPr>
                        <a:t>2. </a:t>
                      </a:r>
                      <a:r>
                        <a:rPr lang="es-ES" dirty="0" err="1">
                          <a:solidFill>
                            <a:srgbClr val="09465E"/>
                          </a:solidFill>
                        </a:rPr>
                        <a:t>Kosmeettiset standardit</a:t>
                      </a:r>
                      <a:r>
                        <a:rPr lang="es-ES" dirty="0">
                          <a:solidFill>
                            <a:srgbClr val="09465E"/>
                          </a:solidFill>
                        </a:rPr>
                        <a:t>, </a:t>
                      </a:r>
                      <a:r>
                        <a:rPr lang="es-ES" dirty="0" err="1">
                          <a:solidFill>
                            <a:srgbClr val="09465E"/>
                          </a:solidFill>
                        </a:rPr>
                        <a:t>ylivarastointi</a:t>
                      </a:r>
                      <a:endParaRPr lang="es-ES" dirty="0">
                        <a:solidFill>
                          <a:srgbClr val="09465E"/>
                        </a:solidFill>
                        <a:latin typeface="Calibri"/>
                        <a:cs typeface="Calibri"/>
                      </a:endParaRPr>
                    </a:p>
                  </a:txBody>
                  <a:tcPr anchor="ctr"/>
                </a:tc>
                <a:extLst>
                  <a:ext uri="{0D108BD9-81ED-4DB2-BD59-A6C34878D82A}">
                    <a16:rowId xmlns:a16="http://schemas.microsoft.com/office/drawing/2014/main" val="74893300"/>
                  </a:ext>
                </a:extLst>
              </a:tr>
              <a:tr h="0">
                <a:tc>
                  <a:txBody>
                    <a:bodyPr/>
                    <a:lstStyle/>
                    <a:p>
                      <a:pPr>
                        <a:buNone/>
                      </a:pPr>
                      <a:r>
                        <a:rPr lang="es-ES">
                          <a:solidFill>
                            <a:srgbClr val="09465E"/>
                          </a:solidFill>
                        </a:rPr>
                        <a:t>C. </a:t>
                      </a:r>
                      <a:r>
                        <a:rPr lang="es-ES" err="1">
                          <a:solidFill>
                            <a:srgbClr val="09465E"/>
                          </a:solidFill>
                        </a:rPr>
                        <a:t>Vieraanvaraisuuden </a:t>
                      </a:r>
                      <a:r>
                        <a:rPr lang="es-ES">
                          <a:solidFill>
                            <a:srgbClr val="09465E"/>
                          </a:solidFill>
                        </a:rPr>
                        <a:t>ylijäämä</a:t>
                      </a:r>
                      <a:endParaRPr lang="es-ES">
                        <a:solidFill>
                          <a:srgbClr val="09465E"/>
                        </a:solidFill>
                        <a:latin typeface="Calibri"/>
                        <a:cs typeface="Calibri"/>
                      </a:endParaRPr>
                    </a:p>
                  </a:txBody>
                  <a:tcPr anchor="ctr"/>
                </a:tc>
                <a:tc>
                  <a:txBody>
                    <a:bodyPr/>
                    <a:lstStyle/>
                    <a:p>
                      <a:pPr>
                        <a:buNone/>
                      </a:pPr>
                      <a:r>
                        <a:rPr lang="en-US">
                          <a:solidFill>
                            <a:srgbClr val="09465E"/>
                          </a:solidFill>
                        </a:rPr>
                        <a:t>3. Tehoton tuotanto, ennustevirheet</a:t>
                      </a:r>
                      <a:endParaRPr lang="en-US">
                        <a:solidFill>
                          <a:srgbClr val="09465E"/>
                        </a:solidFill>
                        <a:latin typeface="Calibri"/>
                        <a:cs typeface="Calibri"/>
                      </a:endParaRPr>
                    </a:p>
                  </a:txBody>
                  <a:tcPr anchor="ctr"/>
                </a:tc>
                <a:extLst>
                  <a:ext uri="{0D108BD9-81ED-4DB2-BD59-A6C34878D82A}">
                    <a16:rowId xmlns:a16="http://schemas.microsoft.com/office/drawing/2014/main" val="728273020"/>
                  </a:ext>
                </a:extLst>
              </a:tr>
              <a:tr h="0">
                <a:tc>
                  <a:txBody>
                    <a:bodyPr/>
                    <a:lstStyle/>
                    <a:p>
                      <a:pPr>
                        <a:buNone/>
                      </a:pPr>
                      <a:r>
                        <a:rPr lang="es-ES">
                          <a:solidFill>
                            <a:srgbClr val="09465E"/>
                          </a:solidFill>
                        </a:rPr>
                        <a:t>D. Vähittäiskaupan ylijäämä</a:t>
                      </a:r>
                      <a:endParaRPr lang="es-ES">
                        <a:solidFill>
                          <a:srgbClr val="09465E"/>
                        </a:solidFill>
                        <a:latin typeface="Calibri"/>
                        <a:cs typeface="Calibri"/>
                      </a:endParaRPr>
                    </a:p>
                  </a:txBody>
                  <a:tcPr anchor="ctr"/>
                </a:tc>
                <a:tc>
                  <a:txBody>
                    <a:bodyPr/>
                    <a:lstStyle/>
                    <a:p>
                      <a:pPr>
                        <a:buNone/>
                      </a:pPr>
                      <a:r>
                        <a:rPr lang="en-US">
                          <a:solidFill>
                            <a:srgbClr val="09465E"/>
                          </a:solidFill>
                        </a:rPr>
                        <a:t>4. Ravintoloiden ja buffettien tähteet</a:t>
                      </a:r>
                      <a:endParaRPr lang="en-US">
                        <a:solidFill>
                          <a:srgbClr val="09465E"/>
                        </a:solidFill>
                        <a:latin typeface="Calibri"/>
                        <a:cs typeface="Calibri"/>
                      </a:endParaRPr>
                    </a:p>
                  </a:txBody>
                  <a:tcPr anchor="ctr"/>
                </a:tc>
                <a:extLst>
                  <a:ext uri="{0D108BD9-81ED-4DB2-BD59-A6C34878D82A}">
                    <a16:rowId xmlns:a16="http://schemas.microsoft.com/office/drawing/2014/main" val="1966276758"/>
                  </a:ext>
                </a:extLst>
              </a:tr>
              <a:tr h="0">
                <a:tc>
                  <a:txBody>
                    <a:bodyPr/>
                    <a:lstStyle/>
                    <a:p>
                      <a:pPr>
                        <a:buNone/>
                      </a:pPr>
                      <a:r>
                        <a:rPr lang="es-ES">
                          <a:solidFill>
                            <a:srgbClr val="09465E"/>
                          </a:solidFill>
                        </a:rPr>
                        <a:t>E. Kotitalouksien ylijäämä</a:t>
                      </a:r>
                      <a:endParaRPr lang="es-ES">
                        <a:solidFill>
                          <a:srgbClr val="09465E"/>
                        </a:solidFill>
                        <a:latin typeface="Calibri"/>
                        <a:cs typeface="Calibri"/>
                      </a:endParaRPr>
                    </a:p>
                  </a:txBody>
                  <a:tcPr anchor="ctr"/>
                </a:tc>
                <a:tc>
                  <a:txBody>
                    <a:bodyPr/>
                    <a:lstStyle/>
                    <a:p>
                      <a:pPr>
                        <a:buNone/>
                      </a:pPr>
                      <a:r>
                        <a:rPr lang="es-ES" dirty="0">
                          <a:solidFill>
                            <a:srgbClr val="09465E"/>
                          </a:solidFill>
                        </a:rPr>
                        <a:t>5. </a:t>
                      </a:r>
                      <a:r>
                        <a:rPr lang="es-ES" dirty="0" err="1">
                          <a:solidFill>
                            <a:srgbClr val="09465E"/>
                          </a:solidFill>
                        </a:rPr>
                        <a:t>Ylituotanto</a:t>
                      </a:r>
                      <a:r>
                        <a:rPr lang="es-ES" dirty="0">
                          <a:solidFill>
                            <a:srgbClr val="09465E"/>
                          </a:solidFill>
                        </a:rPr>
                        <a:t>, </a:t>
                      </a:r>
                      <a:r>
                        <a:rPr lang="es-ES" dirty="0" err="1">
                          <a:solidFill>
                            <a:srgbClr val="09465E"/>
                          </a:solidFill>
                        </a:rPr>
                        <a:t>hintojen lasku</a:t>
                      </a:r>
                      <a:endParaRPr lang="es-ES" dirty="0">
                        <a:solidFill>
                          <a:srgbClr val="09465E"/>
                        </a:solidFill>
                        <a:latin typeface="Calibri"/>
                        <a:cs typeface="Calibri"/>
                      </a:endParaRPr>
                    </a:p>
                  </a:txBody>
                  <a:tcPr anchor="ctr"/>
                </a:tc>
                <a:extLst>
                  <a:ext uri="{0D108BD9-81ED-4DB2-BD59-A6C34878D82A}">
                    <a16:rowId xmlns:a16="http://schemas.microsoft.com/office/drawing/2014/main" val="248786715"/>
                  </a:ext>
                </a:extLst>
              </a:tr>
            </a:tbl>
          </a:graphicData>
        </a:graphic>
      </p:graphicFrame>
      <p:sp>
        <p:nvSpPr>
          <p:cNvPr id="11" name="Rectangle 1">
            <a:extLst>
              <a:ext uri="{FF2B5EF4-FFF2-40B4-BE49-F238E27FC236}">
                <a16:creationId xmlns:a16="http://schemas.microsoft.com/office/drawing/2014/main" id="{74E2A399-43AA-3444-BE39-7F59624AE8CA}"/>
              </a:ext>
            </a:extLst>
          </p:cNvPr>
          <p:cNvSpPr>
            <a:spLocks noChangeArrowheads="1"/>
          </p:cNvSpPr>
          <p:nvPr/>
        </p:nvSpPr>
        <p:spPr bwMode="auto">
          <a:xfrm>
            <a:off x="1095375" y="1842570"/>
            <a:ext cx="66239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2400" dirty="0">
                <a:solidFill>
                  <a:srgbClr val="09465E"/>
                </a:solidFill>
                <a:latin typeface="Calibri"/>
                <a:cs typeface="Calibri"/>
              </a:rPr>
              <a:t>Yhdistä </a:t>
            </a:r>
            <a:r>
              <a:rPr lang="es-ES" altLang="es-ES" sz="2400" dirty="0" err="1">
                <a:solidFill>
                  <a:srgbClr val="09465E"/>
                </a:solidFill>
                <a:latin typeface="Calibri"/>
                <a:cs typeface="Calibri"/>
              </a:rPr>
              <a:t>elintarvikeylijäämätyyppi ja sen ensisijainen </a:t>
            </a:r>
            <a:r>
              <a:rPr lang="es-ES" altLang="es-ES" sz="2400" dirty="0">
                <a:solidFill>
                  <a:srgbClr val="09465E"/>
                </a:solidFill>
                <a:latin typeface="Calibri"/>
                <a:cs typeface="Calibri"/>
              </a:rPr>
              <a:t>syy: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69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ubrania, ściana, osoba, w pomieszczeniu&#10;&#10;Zawartość wygenerowana przez sztuczną inteligencję może być niepoprawna.">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BE59536B-CB14-6A49-9925-C70C0915408D}"/>
              </a:ext>
            </a:extLst>
          </p:cNvPr>
          <p:cNvSpPr/>
          <p:nvPr/>
        </p:nvSpPr>
        <p:spPr>
          <a:xfrm>
            <a:off x="4289898" y="2828835"/>
            <a:ext cx="6035202"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Aloitteet elintarvikeylijäämien vähentämiseksi</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472A-4C9E-EB40-7C4D-9E44D65B45B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E264E6-98AC-1A09-E9BE-FBD8D2933E7A}"/>
              </a:ext>
            </a:extLst>
          </p:cNvPr>
          <p:cNvSpPr txBox="1">
            <a:spLocks/>
          </p:cNvSpPr>
          <p:nvPr/>
        </p:nvSpPr>
        <p:spPr>
          <a:xfrm>
            <a:off x="689610" y="205637"/>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nSpc>
                <a:spcPct val="100000"/>
              </a:lnSpc>
              <a:spcBef>
                <a:spcPts val="0"/>
              </a:spcBef>
              <a:defRPr/>
            </a:pPr>
            <a:r>
              <a:rPr lang="en-US" sz="3600"/>
              <a:t>Erilaiset aloitteet </a:t>
            </a:r>
            <a:r>
              <a:rPr lang="en-US" sz="3600" spc="-10"/>
              <a:t>elintarvikeylijäämien </a:t>
            </a:r>
            <a:r>
              <a:rPr lang="en-US" sz="3600"/>
              <a:t>vähentämiseksi</a:t>
            </a:r>
            <a:endParaRPr lang="es-ES" sz="2000"/>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0232A653-E853-BB03-CD3E-25C3F3F061B3}"/>
              </a:ext>
            </a:extLst>
          </p:cNvPr>
          <p:cNvSpPr txBox="1"/>
          <p:nvPr/>
        </p:nvSpPr>
        <p:spPr>
          <a:xfrm>
            <a:off x="1418071" y="1140155"/>
            <a:ext cx="10147118" cy="5675656"/>
          </a:xfrm>
          <a:prstGeom prst="rect">
            <a:avLst/>
          </a:prstGeom>
          <a:noFill/>
        </p:spPr>
        <p:txBody>
          <a:bodyPr wrap="square">
            <a:spAutoFit/>
          </a:bodyPr>
          <a:lstStyle/>
          <a:p>
            <a:pPr>
              <a:buSzPts val="1000"/>
              <a:tabLst>
                <a:tab pos="457200" algn="l"/>
              </a:tabLst>
            </a:pPr>
            <a:r>
              <a:rPr lang="es-ES" b="1" dirty="0">
                <a:solidFill>
                  <a:srgbClr val="2094D2"/>
                </a:solidFill>
                <a:latin typeface="+mn-lt"/>
                <a:cs typeface="Times New Roman" panose="02020603050405020304" pitchFamily="18" charset="0"/>
              </a:rPr>
              <a:t>Elintarvikeylijäämän </a:t>
            </a:r>
            <a:r>
              <a:rPr lang="es-ES" b="1" dirty="0" err="1">
                <a:solidFill>
                  <a:srgbClr val="2094D2"/>
                </a:solidFill>
                <a:latin typeface="+mn-lt"/>
                <a:cs typeface="Times New Roman" panose="02020603050405020304" pitchFamily="18" charset="0"/>
              </a:rPr>
              <a:t>uudelleenjako</a:t>
            </a:r>
          </a:p>
          <a:p>
            <a:pPr>
              <a:buSzPts val="1000"/>
              <a:tabLst>
                <a:tab pos="457200" algn="l"/>
              </a:tabLst>
            </a:pPr>
            <a:r>
              <a:rPr lang="en-US" kern="0" spc="-10" dirty="0" err="1">
                <a:solidFill>
                  <a:srgbClr val="09465E"/>
                </a:solidFill>
                <a:latin typeface="+mn-lt"/>
                <a:cs typeface="Calibri"/>
              </a:rPr>
              <a:t>Federación </a:t>
            </a:r>
            <a:r>
              <a:rPr lang="en-US" kern="0" spc="-10" dirty="0">
                <a:solidFill>
                  <a:srgbClr val="09465E"/>
                </a:solidFill>
                <a:latin typeface="+mn-lt"/>
                <a:cs typeface="Calibri"/>
              </a:rPr>
              <a:t>Española de </a:t>
            </a:r>
            <a:r>
              <a:rPr lang="en-US" kern="0" spc="-10" dirty="0" err="1">
                <a:solidFill>
                  <a:srgbClr val="09465E"/>
                </a:solidFill>
                <a:latin typeface="+mn-lt"/>
                <a:cs typeface="Calibri"/>
              </a:rPr>
              <a:t>Bancos </a:t>
            </a:r>
            <a:r>
              <a:rPr lang="en-US" kern="0" spc="-10" dirty="0">
                <a:solidFill>
                  <a:srgbClr val="09465E"/>
                </a:solidFill>
                <a:latin typeface="+mn-lt"/>
                <a:cs typeface="Calibri"/>
              </a:rPr>
              <a:t>de Alimentos </a:t>
            </a:r>
            <a:r>
              <a:rPr lang="en-US" kern="0" spc="-10" dirty="0">
                <a:solidFill>
                  <a:srgbClr val="09465E"/>
                </a:solidFill>
                <a:latin typeface="+mn-lt"/>
                <a:cs typeface="Calibri"/>
                <a:hlinkClick r:id="rId2"/>
              </a:rPr>
              <a:t>(FESBAL): </a:t>
            </a:r>
            <a:r>
              <a:rPr lang="en-US" kern="0" spc="-10" dirty="0">
                <a:solidFill>
                  <a:srgbClr val="09465E"/>
                </a:solidFill>
                <a:latin typeface="+mn-lt"/>
                <a:cs typeface="Calibri"/>
              </a:rPr>
              <a:t>Espanjan ruokapankkien maanlaajuinen verkosto, joka jakaa supermarketeista, ravintoloista ja tuottajilta ylijääneet elintarvikkeet niitä tarvitseville.</a:t>
            </a:r>
          </a:p>
          <a:p>
            <a:pPr>
              <a:spcAft>
                <a:spcPts val="600"/>
              </a:spcAft>
              <a:buSzPts val="1000"/>
              <a:tabLst>
                <a:tab pos="457200" algn="l"/>
              </a:tabLst>
            </a:pPr>
            <a:r>
              <a:rPr lang="en-US" dirty="0" err="1">
                <a:solidFill>
                  <a:srgbClr val="09465E"/>
                </a:solidFill>
                <a:latin typeface="+mn-lt"/>
                <a:cs typeface="Calibri"/>
                <a:hlinkClick r:id="rId3"/>
              </a:rPr>
              <a:t>Rexcatering</a:t>
            </a:r>
            <a:r>
              <a:rPr lang="en-US" dirty="0">
                <a:solidFill>
                  <a:srgbClr val="09465E"/>
                </a:solidFill>
                <a:latin typeface="+mn-lt"/>
                <a:cs typeface="Calibri"/>
                <a:hlinkClick r:id="rId3"/>
              </a:rPr>
              <a:t> </a:t>
            </a:r>
            <a:r>
              <a:rPr lang="en-US" spc="-10" dirty="0">
                <a:solidFill>
                  <a:srgbClr val="09465E"/>
                </a:solidFill>
                <a:latin typeface="+mn-lt"/>
                <a:cs typeface="Calibri"/>
              </a:rPr>
              <a:t>on kattava </a:t>
            </a:r>
            <a:r>
              <a:rPr lang="en-US" dirty="0">
                <a:solidFill>
                  <a:srgbClr val="09465E"/>
                </a:solidFill>
                <a:latin typeface="+mn-lt"/>
                <a:cs typeface="Calibri"/>
              </a:rPr>
              <a:t>hanke, </a:t>
            </a:r>
            <a:r>
              <a:rPr lang="en-US" spc="-25" dirty="0">
                <a:solidFill>
                  <a:srgbClr val="09465E"/>
                </a:solidFill>
                <a:latin typeface="+mn-lt"/>
                <a:cs typeface="Calibri"/>
              </a:rPr>
              <a:t>jossa kesk</a:t>
            </a:r>
            <a:r>
              <a:rPr lang="en-US" dirty="0">
                <a:solidFill>
                  <a:srgbClr val="09465E"/>
                </a:solidFill>
                <a:latin typeface="+mn-lt"/>
                <a:cs typeface="Calibri"/>
              </a:rPr>
              <a:t>itytään </a:t>
            </a:r>
            <a:r>
              <a:rPr lang="en-US" spc="-10" dirty="0">
                <a:solidFill>
                  <a:srgbClr val="09465E"/>
                </a:solidFill>
                <a:latin typeface="+mn-lt"/>
                <a:cs typeface="Calibri"/>
              </a:rPr>
              <a:t>keskuskeittiöiden </a:t>
            </a:r>
            <a:r>
              <a:rPr lang="en-US" dirty="0">
                <a:solidFill>
                  <a:srgbClr val="09465E"/>
                </a:solidFill>
                <a:latin typeface="+mn-lt"/>
                <a:cs typeface="Calibri"/>
              </a:rPr>
              <a:t>ja kollektiivisten </a:t>
            </a:r>
            <a:r>
              <a:rPr lang="en-US" spc="-10" dirty="0">
                <a:solidFill>
                  <a:srgbClr val="09465E"/>
                </a:solidFill>
                <a:latin typeface="+mn-lt"/>
                <a:cs typeface="Calibri"/>
              </a:rPr>
              <a:t>ruokaloiden </a:t>
            </a:r>
            <a:r>
              <a:rPr lang="en-US" dirty="0">
                <a:solidFill>
                  <a:srgbClr val="09465E"/>
                </a:solidFill>
                <a:latin typeface="+mn-lt"/>
                <a:cs typeface="Calibri"/>
              </a:rPr>
              <a:t>ylijäämäruoan </a:t>
            </a:r>
            <a:r>
              <a:rPr lang="en-US" dirty="0" err="1">
                <a:solidFill>
                  <a:srgbClr val="09465E"/>
                </a:solidFill>
                <a:latin typeface="+mn-lt"/>
                <a:cs typeface="Calibri"/>
              </a:rPr>
              <a:t>hyödyntämiseen</a:t>
            </a:r>
            <a:r>
              <a:rPr lang="en-US" spc="-10" dirty="0">
                <a:solidFill>
                  <a:srgbClr val="09465E"/>
                </a:solidFill>
                <a:latin typeface="+mn-lt"/>
                <a:cs typeface="Calibri"/>
              </a:rPr>
              <a:t>.</a:t>
            </a:r>
          </a:p>
          <a:p>
            <a:pPr>
              <a:spcAft>
                <a:spcPts val="600"/>
              </a:spcAft>
              <a:buSzPts val="1000"/>
              <a:tabLst>
                <a:tab pos="457200" algn="l"/>
              </a:tabLst>
            </a:pPr>
            <a:endParaRPr lang="en-US" spc="-10" dirty="0">
              <a:solidFill>
                <a:srgbClr val="09465E"/>
              </a:solidFill>
              <a:latin typeface="+mn-lt"/>
              <a:cs typeface="Calibri"/>
            </a:endParaRPr>
          </a:p>
          <a:p>
            <a:pPr>
              <a:spcAft>
                <a:spcPts val="600"/>
              </a:spcAft>
              <a:buSzPts val="1000"/>
              <a:tabLst>
                <a:tab pos="457200" algn="l"/>
              </a:tabLst>
            </a:pPr>
            <a:r>
              <a:rPr lang="es-ES" b="1" dirty="0">
                <a:solidFill>
                  <a:srgbClr val="2094D2"/>
                </a:solidFill>
                <a:latin typeface="+mn-lt"/>
                <a:cs typeface="Times New Roman" panose="02020603050405020304" pitchFamily="18" charset="0"/>
              </a:rPr>
              <a:t>Elintarvikkeiden </a:t>
            </a:r>
            <a:r>
              <a:rPr lang="es-ES" b="1" dirty="0" err="1">
                <a:solidFill>
                  <a:srgbClr val="2094D2"/>
                </a:solidFill>
                <a:latin typeface="+mn-lt"/>
                <a:cs typeface="Times New Roman" panose="02020603050405020304" pitchFamily="18" charset="0"/>
              </a:rPr>
              <a:t>jakamisalustat</a:t>
            </a:r>
            <a:endParaRPr lang="es-ES" b="1" dirty="0">
              <a:solidFill>
                <a:srgbClr val="2094D2"/>
              </a:solidFill>
              <a:latin typeface="+mn-lt"/>
              <a:cs typeface="Times New Roman" panose="02020603050405020304" pitchFamily="18" charset="0"/>
            </a:endParaRPr>
          </a:p>
          <a:p>
            <a:pPr lvl="0">
              <a:buSzPts val="1000"/>
              <a:tabLst>
                <a:tab pos="457200" algn="l"/>
              </a:tabLst>
            </a:pPr>
            <a:r>
              <a:rPr lang="es-ES" b="1" dirty="0">
                <a:latin typeface="+mn-lt"/>
                <a:ea typeface="Times New Roman" panose="02020603050405020304" pitchFamily="18" charset="0"/>
                <a:cs typeface="Times New Roman" panose="02020603050405020304" pitchFamily="18" charset="0"/>
                <a:hlinkClick r:id="rId4"/>
              </a:rPr>
              <a:t>OLIO </a:t>
            </a:r>
            <a:r>
              <a:rPr lang="en-US" spc="-10" dirty="0">
                <a:solidFill>
                  <a:srgbClr val="09465E"/>
                </a:solidFill>
                <a:latin typeface="+mn-lt"/>
                <a:cs typeface="Calibri"/>
              </a:rPr>
              <a:t>Maailmanlaajuinen sovellus, jonka avulla yksityishenkilöt ja yritykset voivat jakaa ylijäämäruokaa ilmaiseksi. </a:t>
            </a:r>
          </a:p>
          <a:p>
            <a:pPr>
              <a:buSzPts val="1000"/>
              <a:tabLst>
                <a:tab pos="457200" algn="l"/>
              </a:tabLst>
            </a:pPr>
            <a:r>
              <a:rPr lang="es-ES" b="1" kern="0" dirty="0">
                <a:effectLst/>
                <a:latin typeface="+mn-lt"/>
                <a:ea typeface="Times New Roman" panose="02020603050405020304" pitchFamily="18" charset="0"/>
                <a:cs typeface="Times New Roman" panose="02020603050405020304" pitchFamily="18" charset="0"/>
                <a:hlinkClick r:id="rId5"/>
              </a:rPr>
              <a:t>Yo No Desperdicio (</a:t>
            </a:r>
            <a:r>
              <a:rPr lang="es-ES" spc="-10" dirty="0" err="1">
                <a:solidFill>
                  <a:srgbClr val="09465E"/>
                </a:solidFill>
                <a:latin typeface="+mn-lt"/>
                <a:cs typeface="Calibri"/>
              </a:rPr>
              <a:t>En tuhlaa</a:t>
            </a:r>
            <a:r>
              <a:rPr lang="es-ES" spc="-10" dirty="0">
                <a:solidFill>
                  <a:srgbClr val="09465E"/>
                </a:solidFill>
                <a:latin typeface="+mn-lt"/>
                <a:cs typeface="Calibri"/>
              </a:rPr>
              <a:t>): </a:t>
            </a:r>
            <a:r>
              <a:rPr lang="en-US" spc="-10" dirty="0">
                <a:solidFill>
                  <a:srgbClr val="09465E"/>
                </a:solidFill>
                <a:latin typeface="+mn-lt"/>
                <a:cs typeface="Calibri"/>
              </a:rPr>
              <a:t>Espanjalainen aloite, jossa kannustetaan ihmisiä jakamaan ylimääräistä ruokaa paikallisesti. </a:t>
            </a:r>
          </a:p>
          <a:p>
            <a:pPr>
              <a:buSzPts val="1000"/>
              <a:tabLst>
                <a:tab pos="457200" algn="l"/>
              </a:tabLst>
            </a:pPr>
            <a:endParaRPr lang="en-US" spc="-10" dirty="0">
              <a:solidFill>
                <a:srgbClr val="09465E"/>
              </a:solidFill>
              <a:latin typeface="+mn-lt"/>
              <a:cs typeface="Calibri"/>
            </a:endParaRPr>
          </a:p>
          <a:p>
            <a:pPr>
              <a:lnSpc>
                <a:spcPct val="115000"/>
              </a:lnSpc>
              <a:buSzPts val="1000"/>
              <a:tabLst>
                <a:tab pos="457200" algn="l"/>
              </a:tabLst>
            </a:pPr>
            <a:r>
              <a:rPr lang="es-ES" b="1" dirty="0" err="1">
                <a:solidFill>
                  <a:srgbClr val="2094D2"/>
                </a:solidFill>
                <a:latin typeface="+mn-lt"/>
                <a:cs typeface="Times New Roman" panose="02020603050405020304" pitchFamily="18" charset="0"/>
              </a:rPr>
              <a:t>Kumppanuudet supermarkettien </a:t>
            </a:r>
            <a:r>
              <a:rPr lang="es-ES" b="1" dirty="0">
                <a:solidFill>
                  <a:srgbClr val="2094D2"/>
                </a:solidFill>
                <a:latin typeface="+mn-lt"/>
                <a:cs typeface="Times New Roman" panose="02020603050405020304" pitchFamily="18" charset="0"/>
              </a:rPr>
              <a:t>ja ravintoloiden </a:t>
            </a:r>
            <a:r>
              <a:rPr lang="es-ES" b="1" dirty="0" err="1">
                <a:solidFill>
                  <a:srgbClr val="2094D2"/>
                </a:solidFill>
                <a:latin typeface="+mn-lt"/>
                <a:cs typeface="Times New Roman" panose="02020603050405020304" pitchFamily="18" charset="0"/>
              </a:rPr>
              <a:t>kanssa</a:t>
            </a:r>
          </a:p>
          <a:p>
            <a:pPr marL="0" marR="0" lvl="0" indent="0" defTabSz="914400" eaLnBrk="1" fontAlgn="auto" latinLnBrk="0" hangingPunct="1">
              <a:lnSpc>
                <a:spcPct val="115000"/>
              </a:lnSpc>
              <a:spcBef>
                <a:spcPts val="0"/>
              </a:spcBef>
              <a:buClrTx/>
              <a:buSzPts val="1000"/>
              <a:buFontTx/>
              <a:buNone/>
              <a:tabLst>
                <a:tab pos="457200" algn="l"/>
              </a:tabLst>
              <a:defRPr/>
            </a:pPr>
            <a:r>
              <a:rPr lang="es-ES" b="1" kern="0" dirty="0">
                <a:effectLst/>
                <a:latin typeface="+mn-lt"/>
                <a:ea typeface="Times New Roman" panose="02020603050405020304" pitchFamily="18" charset="0"/>
                <a:cs typeface="Times New Roman" panose="02020603050405020304" pitchFamily="18" charset="0"/>
                <a:hlinkClick r:id="rId6"/>
              </a:rPr>
              <a:t>Eroski </a:t>
            </a:r>
            <a:r>
              <a:rPr lang="es-ES" spc="-10" dirty="0">
                <a:solidFill>
                  <a:srgbClr val="09465E"/>
                </a:solidFill>
                <a:latin typeface="+mn-lt"/>
                <a:cs typeface="Calibri"/>
              </a:rPr>
              <a:t>(Baskimaa</a:t>
            </a:r>
            <a:r>
              <a:rPr lang="en-US" spc="-10" dirty="0">
                <a:solidFill>
                  <a:srgbClr val="09465E"/>
                </a:solidFill>
                <a:latin typeface="+mn-lt"/>
                <a:cs typeface="Calibri"/>
              </a:rPr>
              <a:t>) Baskimaassa toimiva supermarketketju, joka toteuttaa ruokajätteen vähentämisstrategioita.</a:t>
            </a: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kern="0" dirty="0" err="1">
                <a:effectLst/>
                <a:latin typeface="+mn-lt"/>
                <a:ea typeface="Times New Roman" panose="02020603050405020304" pitchFamily="18" charset="0"/>
                <a:cs typeface="Times New Roman" panose="02020603050405020304" pitchFamily="18" charset="0"/>
                <a:hlinkClick r:id="rId7"/>
              </a:rPr>
              <a:t>Mercadona </a:t>
            </a:r>
            <a:r>
              <a:rPr lang="en-US" dirty="0">
                <a:solidFill>
                  <a:srgbClr val="09465E"/>
                </a:solidFill>
                <a:latin typeface="+mn-lt"/>
                <a:cs typeface="Calibri"/>
              </a:rPr>
              <a:t>tekee yhteistyötä ruokapankkien ja kansalaisjärjestöjen kanssa varmistaakseen, että ylijäämäruoka lahjoitetaan eikä heitetä pois.</a:t>
            </a:r>
            <a:endParaRPr lang="es-ES" dirty="0">
              <a:solidFill>
                <a:srgbClr val="09465E"/>
              </a:solidFill>
              <a:latin typeface="+mn-lt"/>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100" cap="none" spc="0" normalizeH="0" baseline="0" noProof="0" dirty="0">
              <a:ln>
                <a:noFill/>
              </a:ln>
              <a:solidFill>
                <a:sysClr val="windowText" lastClr="000000"/>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41" name="object 5">
            <a:extLst>
              <a:ext uri="{FF2B5EF4-FFF2-40B4-BE49-F238E27FC236}">
                <a16:creationId xmlns:a16="http://schemas.microsoft.com/office/drawing/2014/main" id="{C514AEA7-30DE-5CE6-78CD-EAA8091A04C5}"/>
              </a:ext>
            </a:extLst>
          </p:cNvPr>
          <p:cNvPicPr/>
          <p:nvPr/>
        </p:nvPicPr>
        <p:blipFill>
          <a:blip r:embed="rId8" cstate="screen">
            <a:extLst>
              <a:ext uri="{28A0092B-C50C-407E-A947-70E740481C1C}">
                <a14:useLocalDpi xmlns:a14="http://schemas.microsoft.com/office/drawing/2010/main"/>
              </a:ext>
            </a:extLst>
          </a:blip>
          <a:stretch>
            <a:fillRect/>
          </a:stretch>
        </p:blipFill>
        <p:spPr>
          <a:xfrm>
            <a:off x="363842" y="1086220"/>
            <a:ext cx="960172" cy="1008914"/>
          </a:xfrm>
          <a:prstGeom prst="rect">
            <a:avLst/>
          </a:prstGeom>
        </p:spPr>
      </p:pic>
      <p:pic>
        <p:nvPicPr>
          <p:cNvPr id="46" name="object 5"/>
          <p:cNvPicPr/>
          <p:nvPr/>
        </p:nvPicPr>
        <p:blipFill>
          <a:blip r:embed="rId9" cstate="screen">
            <a:extLst>
              <a:ext uri="{28A0092B-C50C-407E-A947-70E740481C1C}">
                <a14:useLocalDpi xmlns:a14="http://schemas.microsoft.com/office/drawing/2010/main"/>
              </a:ext>
            </a:extLst>
          </a:blip>
          <a:stretch>
            <a:fillRect/>
          </a:stretch>
        </p:blipFill>
        <p:spPr>
          <a:xfrm>
            <a:off x="247705" y="2306284"/>
            <a:ext cx="1170366" cy="607637"/>
          </a:xfrm>
          <a:prstGeom prst="rect">
            <a:avLst/>
          </a:prstGeom>
        </p:spPr>
      </p:pic>
      <p:pic>
        <p:nvPicPr>
          <p:cNvPr id="2" name="Imagen 1">
            <a:extLst>
              <a:ext uri="{FF2B5EF4-FFF2-40B4-BE49-F238E27FC236}">
                <a16:creationId xmlns:a16="http://schemas.microsoft.com/office/drawing/2014/main" id="{83A00EC4-FA34-4CEF-48D8-0076171EE1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7703" y="3152709"/>
            <a:ext cx="550370" cy="539471"/>
          </a:xfrm>
          <a:prstGeom prst="rect">
            <a:avLst/>
          </a:prstGeom>
        </p:spPr>
      </p:pic>
      <p:pic>
        <p:nvPicPr>
          <p:cNvPr id="4" name="Imagen 3">
            <a:extLst>
              <a:ext uri="{FF2B5EF4-FFF2-40B4-BE49-F238E27FC236}">
                <a16:creationId xmlns:a16="http://schemas.microsoft.com/office/drawing/2014/main" id="{678CE034-C979-D973-9EE9-013C446AD7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8490" y="3797755"/>
            <a:ext cx="530877" cy="567239"/>
          </a:xfrm>
          <a:prstGeom prst="rect">
            <a:avLst/>
          </a:prstGeom>
        </p:spPr>
      </p:pic>
      <p:pic>
        <p:nvPicPr>
          <p:cNvPr id="5" name="Imagen 4">
            <a:extLst>
              <a:ext uri="{FF2B5EF4-FFF2-40B4-BE49-F238E27FC236}">
                <a16:creationId xmlns:a16="http://schemas.microsoft.com/office/drawing/2014/main" id="{9627926C-C503-412E-10BE-559B99C821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5719" y="4895576"/>
            <a:ext cx="674338" cy="539471"/>
          </a:xfrm>
          <a:prstGeom prst="rect">
            <a:avLst/>
          </a:prstGeom>
        </p:spPr>
      </p:pic>
      <p:pic>
        <p:nvPicPr>
          <p:cNvPr id="8" name="Imagen 7">
            <a:extLst>
              <a:ext uri="{FF2B5EF4-FFF2-40B4-BE49-F238E27FC236}">
                <a16:creationId xmlns:a16="http://schemas.microsoft.com/office/drawing/2014/main" id="{129A0CDB-82A4-30AD-D6C2-384F53BE6A1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7898" y="5646197"/>
            <a:ext cx="1170366" cy="306442"/>
          </a:xfrm>
          <a:prstGeom prst="rect">
            <a:avLst/>
          </a:prstGeom>
        </p:spPr>
      </p:pic>
    </p:spTree>
    <p:extLst>
      <p:ext uri="{BB962C8B-B14F-4D97-AF65-F5344CB8AC3E}">
        <p14:creationId xmlns:p14="http://schemas.microsoft.com/office/powerpoint/2010/main" val="40603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0D7A-31A8-C5E3-A450-78D5BD547B2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58F35E3-8ADC-2FCF-1E31-316DE868C688}"/>
              </a:ext>
            </a:extLst>
          </p:cNvPr>
          <p:cNvSpPr txBox="1">
            <a:spLocks/>
          </p:cNvSpPr>
          <p:nvPr/>
        </p:nvSpPr>
        <p:spPr>
          <a:xfrm>
            <a:off x="700243" y="321292"/>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9465E"/>
                </a:solidFill>
                <a:effectLst/>
                <a:uLnTx/>
                <a:uFillTx/>
                <a:latin typeface="Calibri"/>
                <a:ea typeface="+mj-ea"/>
                <a:cs typeface="Calibri"/>
              </a:rPr>
              <a:t>Erilaiset aloitteet </a:t>
            </a:r>
            <a:r>
              <a:rPr kumimoji="0" lang="en-US" sz="3600" b="1" i="0" u="none" strike="noStrike" kern="0" cap="none" spc="-10" normalizeH="0" baseline="0" noProof="0">
                <a:ln>
                  <a:noFill/>
                </a:ln>
                <a:solidFill>
                  <a:srgbClr val="09465E"/>
                </a:solidFill>
                <a:effectLst/>
                <a:uLnTx/>
                <a:uFillTx/>
                <a:latin typeface="Calibri"/>
                <a:ea typeface="+mj-ea"/>
                <a:cs typeface="Calibri"/>
              </a:rPr>
              <a:t>elintarvikeylijäämien </a:t>
            </a:r>
            <a:r>
              <a:rPr kumimoji="0" lang="en-US" sz="3600" b="1" i="0" u="none" strike="noStrike" kern="0" cap="none" spc="0" normalizeH="0" baseline="0" noProof="0">
                <a:ln>
                  <a:noFill/>
                </a:ln>
                <a:solidFill>
                  <a:srgbClr val="09465E"/>
                </a:solidFill>
                <a:effectLst/>
                <a:uLnTx/>
                <a:uFillTx/>
                <a:latin typeface="Calibri"/>
                <a:ea typeface="+mj-ea"/>
                <a:cs typeface="Calibri"/>
              </a:rPr>
              <a:t>vähentämiseksi</a:t>
            </a:r>
            <a:endParaRPr kumimoji="0" lang="es-ES" sz="2000" b="1" i="0" u="none" strike="noStrike" kern="0" cap="none" spc="0" normalizeH="0" baseline="0" noProof="0">
              <a:ln>
                <a:noFill/>
              </a:ln>
              <a:solidFill>
                <a:srgbClr val="09465E"/>
              </a:solidFill>
              <a:effectLst/>
              <a:uLnTx/>
              <a:uFillTx/>
              <a:latin typeface="Calibri"/>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90372994-E90A-5230-7F63-78EA36D7300F}"/>
              </a:ext>
            </a:extLst>
          </p:cNvPr>
          <p:cNvSpPr txBox="1"/>
          <p:nvPr/>
        </p:nvSpPr>
        <p:spPr>
          <a:xfrm>
            <a:off x="1371600" y="1235692"/>
            <a:ext cx="10286999" cy="4863896"/>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Koulutuskampanjat </a:t>
            </a:r>
            <a:r>
              <a:rPr kumimoji="0" lang="es-ES"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ja </a:t>
            </a:r>
            <a:r>
              <a:rPr kumimoji="0" lang="es-ES"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tietoisuuden lisääminen</a:t>
            </a:r>
            <a:endParaRPr kumimoji="0" lang="es-ES"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b="0" i="0" u="none" strike="noStrike" kern="0" cap="none" spc="-10" normalizeH="0" baseline="0" noProof="0" dirty="0">
                <a:ln>
                  <a:noFill/>
                </a:ln>
                <a:solidFill>
                  <a:srgbClr val="09465E"/>
                </a:solidFill>
                <a:effectLst/>
                <a:uLnTx/>
                <a:uFillTx/>
                <a:latin typeface="Calibri" panose="020F0502020204030204"/>
                <a:cs typeface="Calibri"/>
              </a:rPr>
              <a:t>"La Alimentación No Tiene Desperdicio" (Ruokaa </a:t>
            </a:r>
            <a:r>
              <a:rPr kumimoji="0" lang="es-ES" b="0" i="0" u="none" strike="noStrike" kern="0" cap="none" spc="-10" normalizeH="0" baseline="0" noProof="0" dirty="0" err="1">
                <a:ln>
                  <a:noFill/>
                </a:ln>
                <a:solidFill>
                  <a:srgbClr val="09465E"/>
                </a:solidFill>
                <a:effectLst/>
                <a:uLnTx/>
                <a:uFillTx/>
                <a:latin typeface="Calibri" panose="020F0502020204030204"/>
                <a:cs typeface="Calibri"/>
              </a:rPr>
              <a:t>ei </a:t>
            </a:r>
            <a:r>
              <a:rPr kumimoji="0" lang="es-ES" b="0" i="0" u="none" strike="noStrike" kern="0" cap="none" spc="-10" normalizeH="0" baseline="0" noProof="0" dirty="0">
                <a:ln>
                  <a:noFill/>
                </a:ln>
                <a:solidFill>
                  <a:srgbClr val="09465E"/>
                </a:solidFill>
                <a:effectLst/>
                <a:uLnTx/>
                <a:uFillTx/>
                <a:latin typeface="Calibri" panose="020F0502020204030204"/>
                <a:cs typeface="Calibri"/>
              </a:rPr>
              <a:t>saa </a:t>
            </a:r>
            <a:r>
              <a:rPr kumimoji="0" lang="es-ES" b="0" i="0" u="none" strike="noStrike" kern="0" cap="none" spc="-10" normalizeH="0" baseline="0" noProof="0" dirty="0" err="1">
                <a:ln>
                  <a:noFill/>
                </a:ln>
                <a:solidFill>
                  <a:srgbClr val="09465E"/>
                </a:solidFill>
                <a:effectLst/>
                <a:uLnTx/>
                <a:uFillTx/>
                <a:latin typeface="Calibri" panose="020F0502020204030204"/>
                <a:cs typeface="Calibri"/>
              </a:rPr>
              <a:t>tuhlata</a:t>
            </a:r>
            <a:r>
              <a:rPr kumimoji="0" lang="es-ES" b="0" i="0" u="none" strike="noStrike" kern="0" cap="none" spc="-10" normalizeH="0" baseline="0" noProof="0" dirty="0">
                <a:ln>
                  <a:noFill/>
                </a:ln>
                <a:solidFill>
                  <a:srgbClr val="09465E"/>
                </a:solidFill>
                <a:effectLst/>
                <a:uLnTx/>
                <a:uFillTx/>
                <a:latin typeface="Calibri" panose="020F0502020204030204"/>
                <a:cs typeface="Calibri"/>
              </a:rPr>
              <a:t>): </a:t>
            </a:r>
            <a:r>
              <a:rPr kumimoji="0" lang="en-US" b="0" i="0" u="none" strike="noStrike" kern="0" cap="none" spc="-10" normalizeH="0" baseline="0" noProof="0" dirty="0">
                <a:ln>
                  <a:noFill/>
                </a:ln>
                <a:solidFill>
                  <a:srgbClr val="09465E"/>
                </a:solidFill>
                <a:effectLst/>
                <a:uLnTx/>
                <a:uFillTx/>
                <a:latin typeface="Calibri" panose="020F0502020204030204"/>
                <a:cs typeface="Calibri"/>
                <a:hlinkClick r:id="rId2">
                  <a:extLst>
                    <a:ext uri="{A12FA001-AC4F-418D-AE19-62706E023703}">
                      <ahyp:hlinkClr xmlns:ahyp="http://schemas.microsoft.com/office/drawing/2018/hyperlinkcolor" val="tx"/>
                    </a:ext>
                  </a:extLst>
                </a:hlinkClick>
              </a:rPr>
              <a:t>AECOC</a:t>
            </a:r>
            <a:r>
              <a:rPr kumimoji="0" lang="en-US" b="0" i="0" u="none" strike="noStrike" kern="0" cap="none" spc="-10" normalizeH="0" baseline="0" noProof="0" dirty="0">
                <a:ln>
                  <a:noFill/>
                </a:ln>
                <a:solidFill>
                  <a:srgbClr val="09465E"/>
                </a:solidFill>
                <a:effectLst/>
                <a:uLnTx/>
                <a:uFillTx/>
                <a:latin typeface="Calibri" panose="020F0502020204030204"/>
                <a:cs typeface="Calibri"/>
              </a:rPr>
              <a:t>:n (Espanjan valmistajien ja jakelijoiden yhdistys) kampanja, jolla edistetään vastuullista ruoankulutusta kotitalouksissa ja yrityksissä.</a:t>
            </a:r>
          </a:p>
          <a:p>
            <a:pPr marL="0" marR="0" lvl="0" indent="0"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Politiikka </a:t>
            </a:r>
            <a:r>
              <a:rPr kumimoji="0" lang="es-ES"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ja </a:t>
            </a:r>
            <a:r>
              <a:rPr kumimoji="0" lang="es-ES"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lainsäädäntö</a:t>
            </a:r>
            <a:endParaRPr kumimoji="0" lang="es-ES"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Ley de Prevención de Pérdidas y Desperdicio Alimentario (</a:t>
            </a:r>
            <a:r>
              <a:rPr kumimoji="0" lang="es-ES"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laki</a:t>
            </a:r>
            <a:r>
              <a:rPr kumimoji="0" lang="es-ES"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t>
            </a:r>
            <a:r>
              <a:rPr kumimoji="0" lang="es-ES"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elintarvikehävikin </a:t>
            </a:r>
            <a:r>
              <a:rPr kumimoji="0" lang="es-ES"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ja </a:t>
            </a:r>
            <a:r>
              <a:rPr kumimoji="0" lang="es-ES"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-jätteen ehkäisemisestä</a:t>
            </a:r>
            <a:r>
              <a:rPr kumimoji="0" lang="es-ES"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t>
            </a:r>
            <a:r>
              <a:rPr kumimoji="0" lang="en-US" b="0" i="0" u="none" strike="noStrike" kern="0" cap="none" spc="-10" normalizeH="0" baseline="0" noProof="0" dirty="0">
                <a:ln>
                  <a:noFill/>
                </a:ln>
                <a:solidFill>
                  <a:srgbClr val="09465E"/>
                </a:solidFill>
                <a:effectLst/>
                <a:uLnTx/>
                <a:uFillTx/>
                <a:latin typeface="Calibri" panose="020F0502020204030204"/>
                <a:cs typeface="Calibri"/>
              </a:rPr>
              <a:t>Tämä Espanjassa säädetty laki velvoittaa yrityksiä lahjoittamaan ylijäämäruokaa ja toteuttamaan toimenpiteitä jätteen minimoimiseksi.</a:t>
            </a: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Tutkimus </a:t>
            </a:r>
            <a:r>
              <a:rPr kumimoji="0" lang="es-ES"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ja </a:t>
            </a:r>
            <a:r>
              <a:rPr kumimoji="0" lang="es-ES"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innovointi</a:t>
            </a:r>
            <a:endParaRPr kumimoji="0" lang="es-ES"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10" normalizeH="0" baseline="0" noProof="0" dirty="0">
                <a:ln>
                  <a:noFill/>
                </a:ln>
                <a:solidFill>
                  <a:srgbClr val="09465E"/>
                </a:solidFill>
                <a:effectLst/>
                <a:uLnTx/>
                <a:uFillTx/>
                <a:latin typeface="Calibri" panose="020F0502020204030204"/>
                <a:cs typeface="Calibri"/>
              </a:rPr>
              <a:t>Tekoälypohjaiset varastointijärjestelmät ja -sovellukset auttavat yrityksiä ennustamaan kysyntää tarkemmin, mikä vähentää ylituotantoa ja hukkaa: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Calibri" panose="020F0502020204030204"/>
                <a:hlinkClick r:id="rId4">
                  <a:extLst>
                    <a:ext uri="{A12FA001-AC4F-418D-AE19-62706E023703}">
                      <ahyp:hlinkClr xmlns:ahyp="http://schemas.microsoft.com/office/drawing/2018/hyperlinkcolor" val="tx"/>
                    </a:ext>
                  </a:extLst>
                </a:hlinkClick>
              </a:rPr>
              <a:t>Häviämätön </a:t>
            </a:r>
            <a:r>
              <a:rPr kumimoji="0" lang="en-US" b="0" i="0" u="none" strike="noStrike" kern="0" cap="none" spc="-10" normalizeH="0" baseline="0" noProof="0" dirty="0">
                <a:ln>
                  <a:noFill/>
                </a:ln>
                <a:solidFill>
                  <a:srgbClr val="09465E"/>
                </a:solidFill>
                <a:effectLst/>
                <a:uLnTx/>
                <a:uFillTx/>
                <a:latin typeface="Calibri" panose="020F0502020204030204"/>
                <a:cs typeface="Calibri"/>
              </a:rPr>
              <a:t>tekoälyhinnoittelualusta supermarketeille; mukauttaa hintoja dynaamisesti vanhentumispäivämäärien perusteella.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b="0" i="0" u="none" strike="noStrike" kern="0" cap="none" spc="0" normalizeH="0" baseline="0" noProof="0" dirty="0">
                <a:ln>
                  <a:noFill/>
                </a:ln>
                <a:solidFill>
                  <a:srgbClr val="002060"/>
                </a:solidFill>
                <a:effectLst/>
                <a:uLnTx/>
                <a:uFillTx/>
                <a:latin typeface="Calibri" panose="020F0502020204030204"/>
                <a:hlinkClick r:id="rId5"/>
              </a:rPr>
              <a:t>FoodCloud &amp; KPMG AI Labs </a:t>
            </a:r>
            <a:r>
              <a:rPr kumimoji="0" lang="es-ES" altLang="es-ES" b="0" i="0" u="none" strike="noStrike" kern="0" cap="none" spc="-10" normalizeH="0" baseline="0" noProof="0" dirty="0">
                <a:ln>
                  <a:noFill/>
                </a:ln>
                <a:solidFill>
                  <a:srgbClr val="09465E"/>
                </a:solidFill>
                <a:effectLst/>
                <a:uLnTx/>
                <a:uFillTx/>
                <a:latin typeface="Calibri" panose="020F0502020204030204"/>
                <a:cs typeface="Calibri"/>
              </a:rPr>
              <a:t>Irlantilainen voittoa tavoittelematon järjestö käyttää tekoälyä sovittaakseen ylijäämäruokaa hyväntekeväisyysjärjestöjen kanssa; tekoälymoottori suosittelee parhaita reittejä ja aikatauluja.</a:t>
            </a:r>
          </a:p>
        </p:txBody>
      </p:sp>
      <p:pic>
        <p:nvPicPr>
          <p:cNvPr id="2" name="Imagen 1">
            <a:extLst>
              <a:ext uri="{FF2B5EF4-FFF2-40B4-BE49-F238E27FC236}">
                <a16:creationId xmlns:a16="http://schemas.microsoft.com/office/drawing/2014/main" id="{603D428E-ABD2-7497-D286-70604DB1138E}"/>
              </a:ext>
            </a:extLst>
          </p:cNvPr>
          <p:cNvPicPr>
            <a:picLocks noChangeAspect="1"/>
          </p:cNvPicPr>
          <p:nvPr/>
        </p:nvPicPr>
        <p:blipFill>
          <a:blip r:embed="rId6"/>
          <a:stretch>
            <a:fillRect/>
          </a:stretch>
        </p:blipFill>
        <p:spPr>
          <a:xfrm>
            <a:off x="238884" y="4959414"/>
            <a:ext cx="1129172" cy="433441"/>
          </a:xfrm>
          <a:prstGeom prst="rect">
            <a:avLst/>
          </a:prstGeom>
        </p:spPr>
      </p:pic>
      <p:pic>
        <p:nvPicPr>
          <p:cNvPr id="10" name="Imagen 9">
            <a:extLst>
              <a:ext uri="{FF2B5EF4-FFF2-40B4-BE49-F238E27FC236}">
                <a16:creationId xmlns:a16="http://schemas.microsoft.com/office/drawing/2014/main" id="{AD3D2D4B-F1DB-CC3F-09DE-743F1BD048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5657" y="5876499"/>
            <a:ext cx="1129172" cy="433440"/>
          </a:xfrm>
          <a:prstGeom prst="rect">
            <a:avLst/>
          </a:prstGeom>
        </p:spPr>
      </p:pic>
      <p:pic>
        <p:nvPicPr>
          <p:cNvPr id="3" name="Imagen 2">
            <a:extLst>
              <a:ext uri="{FF2B5EF4-FFF2-40B4-BE49-F238E27FC236}">
                <a16:creationId xmlns:a16="http://schemas.microsoft.com/office/drawing/2014/main" id="{E78B99AC-B610-B3B6-1B9E-574CD7C4E216}"/>
              </a:ext>
            </a:extLst>
          </p:cNvPr>
          <p:cNvPicPr>
            <a:picLocks noChangeAspect="1"/>
          </p:cNvPicPr>
          <p:nvPr/>
        </p:nvPicPr>
        <p:blipFill>
          <a:blip r:embed="rId8"/>
          <a:stretch>
            <a:fillRect/>
          </a:stretch>
        </p:blipFill>
        <p:spPr>
          <a:xfrm rot="20334553">
            <a:off x="34680" y="2571910"/>
            <a:ext cx="1908213" cy="1908213"/>
          </a:xfrm>
          <a:prstGeom prst="rect">
            <a:avLst/>
          </a:prstGeom>
        </p:spPr>
      </p:pic>
    </p:spTree>
    <p:extLst>
      <p:ext uri="{BB962C8B-B14F-4D97-AF65-F5344CB8AC3E}">
        <p14:creationId xmlns:p14="http://schemas.microsoft.com/office/powerpoint/2010/main" val="15381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ADA9-7C28-F949-6666-3A24A34F676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37938E-9571-DB44-A432-81216E746B62}"/>
              </a:ext>
            </a:extLst>
          </p:cNvPr>
          <p:cNvSpPr txBox="1">
            <a:spLocks/>
          </p:cNvSpPr>
          <p:nvPr/>
        </p:nvSpPr>
        <p:spPr>
          <a:xfrm>
            <a:off x="700243" y="321292"/>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9465E"/>
                </a:solidFill>
                <a:effectLst/>
                <a:uLnTx/>
                <a:uFillTx/>
                <a:latin typeface="Calibri"/>
                <a:ea typeface="+mj-ea"/>
                <a:cs typeface="Calibri"/>
              </a:rPr>
              <a:t>Erilaiset aloitteet </a:t>
            </a:r>
            <a:r>
              <a:rPr kumimoji="0" lang="en-US" sz="3600" b="1" i="0" u="none" strike="noStrike" kern="0" cap="none" spc="-10" normalizeH="0" baseline="0" noProof="0">
                <a:ln>
                  <a:noFill/>
                </a:ln>
                <a:solidFill>
                  <a:srgbClr val="09465E"/>
                </a:solidFill>
                <a:effectLst/>
                <a:uLnTx/>
                <a:uFillTx/>
                <a:latin typeface="Calibri"/>
                <a:ea typeface="+mj-ea"/>
                <a:cs typeface="Calibri"/>
              </a:rPr>
              <a:t>elintarvikeylijäämien </a:t>
            </a:r>
            <a:r>
              <a:rPr kumimoji="0" lang="en-US" sz="3600" b="1" i="0" u="none" strike="noStrike" kern="0" cap="none" spc="0" normalizeH="0" baseline="0" noProof="0">
                <a:ln>
                  <a:noFill/>
                </a:ln>
                <a:solidFill>
                  <a:srgbClr val="09465E"/>
                </a:solidFill>
                <a:effectLst/>
                <a:uLnTx/>
                <a:uFillTx/>
                <a:latin typeface="Calibri"/>
                <a:ea typeface="+mj-ea"/>
                <a:cs typeface="Calibri"/>
              </a:rPr>
              <a:t>vähentämiseksi</a:t>
            </a:r>
            <a:endParaRPr kumimoji="0" lang="es-ES" sz="2000" b="1" i="0" u="none" strike="noStrike" kern="0" cap="none" spc="0" normalizeH="0" baseline="0" noProof="0">
              <a:ln>
                <a:noFill/>
              </a:ln>
              <a:solidFill>
                <a:srgbClr val="09465E"/>
              </a:solidFill>
              <a:effectLst/>
              <a:uLnTx/>
              <a:uFillTx/>
              <a:latin typeface="Calibri"/>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939D214-4A21-E212-21B5-0C98206DE6C5}"/>
              </a:ext>
            </a:extLst>
          </p:cNvPr>
          <p:cNvSpPr txBox="1"/>
          <p:nvPr/>
        </p:nvSpPr>
        <p:spPr>
          <a:xfrm>
            <a:off x="1369828" y="892095"/>
            <a:ext cx="10286999" cy="5295809"/>
          </a:xfrm>
          <a:prstGeom prst="rect">
            <a:avLst/>
          </a:prstGeom>
          <a:noFill/>
        </p:spPr>
        <p:txBody>
          <a:bodyPr wrap="square">
            <a:spAutoFit/>
          </a:bodyPr>
          <a:lstStyle/>
          <a:p>
            <a:r>
              <a:rPr lang="es-ES" b="1" dirty="0" err="1">
                <a:solidFill>
                  <a:srgbClr val="2094D2"/>
                </a:solidFill>
                <a:latin typeface="Calibri" panose="020F0502020204030204" pitchFamily="34" charset="0"/>
                <a:cs typeface="Times New Roman" panose="02020603050405020304" pitchFamily="18" charset="0"/>
              </a:rPr>
              <a:t>Kiertotalouden lähestymistavat</a:t>
            </a:r>
            <a:endParaRPr lang="es-ES" b="1" dirty="0">
              <a:solidFill>
                <a:srgbClr val="2094D2"/>
              </a:solidFill>
              <a:latin typeface="Calibri" panose="020F0502020204030204" pitchFamily="34" charset="0"/>
              <a:cs typeface="Times New Roman" panose="02020603050405020304" pitchFamily="18" charset="0"/>
            </a:endParaRPr>
          </a:p>
          <a:p>
            <a:pPr>
              <a:lnSpc>
                <a:spcPct val="115000"/>
              </a:lnSpc>
              <a:spcAft>
                <a:spcPts val="800"/>
              </a:spcAft>
              <a:buSzPts val="1000"/>
              <a:tabLst>
                <a:tab pos="457200" algn="l"/>
              </a:tabLst>
            </a:pPr>
            <a:r>
              <a:rPr lang="es-ES" spc="-10" dirty="0" err="1">
                <a:solidFill>
                  <a:srgbClr val="09465E"/>
                </a:solidFill>
                <a:latin typeface="Calibri" panose="020F0502020204030204"/>
                <a:cs typeface="Calibri"/>
              </a:rPr>
              <a:t>Kompostointi </a:t>
            </a:r>
            <a:r>
              <a:rPr lang="es-ES" spc="-10" dirty="0">
                <a:solidFill>
                  <a:srgbClr val="09465E"/>
                </a:solidFill>
                <a:latin typeface="Calibri" panose="020F0502020204030204"/>
                <a:cs typeface="Calibri"/>
              </a:rPr>
              <a:t>ja </a:t>
            </a:r>
            <a:r>
              <a:rPr lang="es-ES" spc="-10" dirty="0" err="1">
                <a:solidFill>
                  <a:srgbClr val="09465E"/>
                </a:solidFill>
                <a:latin typeface="Calibri" panose="020F0502020204030204"/>
                <a:cs typeface="Calibri"/>
              </a:rPr>
              <a:t>kierrätys</a:t>
            </a:r>
            <a:r>
              <a:rPr lang="es-ES" spc="-10" dirty="0">
                <a:solidFill>
                  <a:srgbClr val="09465E"/>
                </a:solidFill>
                <a:latin typeface="Calibri" panose="020F0502020204030204"/>
                <a:cs typeface="Calibri"/>
              </a:rPr>
              <a:t>: </a:t>
            </a:r>
            <a:r>
              <a:rPr lang="en-US" spc="-10" dirty="0">
                <a:solidFill>
                  <a:srgbClr val="09465E"/>
                </a:solidFill>
                <a:latin typeface="Calibri" panose="020F0502020204030204"/>
                <a:cs typeface="Calibri"/>
              </a:rPr>
              <a:t>Näin edistetään kiertotalouden käytäntöjä, kuten </a:t>
            </a:r>
            <a:r>
              <a:rPr lang="en-US" spc="-10" dirty="0">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hyvien käytänteiden kokoelmassa </a:t>
            </a:r>
            <a:r>
              <a:rPr lang="en-US" spc="-10" dirty="0">
                <a:solidFill>
                  <a:srgbClr val="09465E"/>
                </a:solidFill>
                <a:latin typeface="Calibri" panose="020F0502020204030204"/>
                <a:cs typeface="Calibri"/>
              </a:rPr>
              <a:t>esitellään.</a:t>
            </a:r>
          </a:p>
          <a:p>
            <a:pPr lvl="0">
              <a:buSzPts val="1000"/>
              <a:tabLst>
                <a:tab pos="457200" algn="l"/>
              </a:tabLst>
            </a:pPr>
            <a:r>
              <a:rPr lang="es-ES" spc="-10" dirty="0">
                <a:solidFill>
                  <a:srgbClr val="09465E"/>
                </a:solidFill>
                <a:latin typeface="Calibri" panose="020F0502020204030204"/>
                <a:cs typeface="Calibri"/>
              </a:rPr>
              <a:t>Sosiaaliset </a:t>
            </a:r>
            <a:r>
              <a:rPr lang="es-ES" spc="-10" dirty="0" err="1">
                <a:solidFill>
                  <a:srgbClr val="09465E"/>
                </a:solidFill>
                <a:latin typeface="Calibri" panose="020F0502020204030204"/>
                <a:cs typeface="Calibri"/>
              </a:rPr>
              <a:t>yritykset</a:t>
            </a:r>
            <a:r>
              <a:rPr lang="es-ES" spc="-10" dirty="0">
                <a:solidFill>
                  <a:srgbClr val="09465E"/>
                </a:solidFill>
                <a:latin typeface="Calibri" panose="020F0502020204030204"/>
                <a:cs typeface="Calibri"/>
              </a:rPr>
              <a:t>: </a:t>
            </a:r>
            <a:r>
              <a:rPr lang="en-US" spc="-10" dirty="0" err="1">
                <a:solidFill>
                  <a:srgbClr val="09465E"/>
                </a:solidFill>
                <a:latin typeface="Calibri" panose="020F0502020204030204"/>
                <a:cs typeface="Calibri"/>
              </a:rPr>
              <a:t>Järjestöt</a:t>
            </a:r>
            <a:r>
              <a:rPr lang="en-US" spc="-10" dirty="0">
                <a:solidFill>
                  <a:srgbClr val="09465E"/>
                </a:solidFill>
                <a:latin typeface="Calibri" panose="020F0502020204030204"/>
                <a:cs typeface="Calibri"/>
              </a:rPr>
              <a:t>, kuten Kataloniassa toimiva </a:t>
            </a:r>
            <a:r>
              <a:rPr lang="en-US" spc="-10" dirty="0" err="1">
                <a:solidFill>
                  <a:srgbClr val="09465E"/>
                </a:solidFill>
                <a:latin typeface="Calibri" panose="020F0502020204030204"/>
                <a:cs typeface="Calibri"/>
                <a:hlinkClick r:id="rId3">
                  <a:extLst>
                    <a:ext uri="{A12FA001-AC4F-418D-AE19-62706E023703}">
                      <ahyp:hlinkClr xmlns:ahyp="http://schemas.microsoft.com/office/drawing/2018/hyperlinkcolor" val="tx"/>
                    </a:ext>
                  </a:extLst>
                </a:hlinkClick>
              </a:rPr>
              <a:t>Espigoladors</a:t>
            </a:r>
            <a:r>
              <a:rPr lang="en-US" spc="-10" dirty="0">
                <a:solidFill>
                  <a:srgbClr val="09465E"/>
                </a:solidFill>
                <a:latin typeface="Calibri" panose="020F0502020204030204"/>
                <a:cs typeface="Calibri"/>
              </a:rPr>
              <a:t>, keräävät ylijäämäruoan suoraan maatiloilta ja jakavat sen uudelleen yhteisöille tai jalostavat sen uusiksi tuotteiksi.</a:t>
            </a:r>
            <a:endParaRPr lang="es-ES" spc="-10" dirty="0">
              <a:solidFill>
                <a:srgbClr val="09465E"/>
              </a:solidFill>
              <a:latin typeface="Calibri" panose="020F0502020204030204"/>
              <a:cs typeface="Calibri"/>
            </a:endParaRPr>
          </a:p>
          <a:p>
            <a:pPr lvl="0">
              <a:buSzPts val="1000"/>
              <a:tabLst>
                <a:tab pos="457200" algn="l"/>
              </a:tabLst>
            </a:pPr>
            <a:endParaRPr lang="es-ES"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Kuluttajien tietoisuus</a:t>
            </a:r>
          </a:p>
          <a:p>
            <a:pPr lvl="0">
              <a:buSzPts val="1000"/>
              <a:tabLst>
                <a:tab pos="457200" algn="l"/>
              </a:tabLst>
            </a:pPr>
            <a:r>
              <a:rPr lang="es-ES" spc="-10" dirty="0" err="1">
                <a:solidFill>
                  <a:srgbClr val="09465E"/>
                </a:solidFill>
                <a:latin typeface="Calibri" panose="020F0502020204030204"/>
                <a:cs typeface="Calibri"/>
              </a:rPr>
              <a:t>Päivämäärämerkintäkoulutus</a:t>
            </a:r>
            <a:r>
              <a:rPr lang="es-ES" spc="-10" dirty="0">
                <a:solidFill>
                  <a:srgbClr val="09465E"/>
                </a:solidFill>
                <a:latin typeface="Calibri" panose="020F0502020204030204"/>
                <a:cs typeface="Calibri"/>
              </a:rPr>
              <a:t>: </a:t>
            </a:r>
            <a:r>
              <a:rPr lang="en-US" spc="-10" dirty="0">
                <a:solidFill>
                  <a:srgbClr val="09465E"/>
                </a:solidFill>
                <a:latin typeface="Calibri" panose="020F0502020204030204"/>
                <a:cs typeface="Calibri"/>
              </a:rPr>
              <a:t>Aloitteet, joilla pyritään valistamaan kuluttajia parasta ennen- ja viimeinen käyttöpäivä -päiväysten eroista tarpeettoman jätteen vähentämiseksi.</a:t>
            </a:r>
          </a:p>
          <a:p>
            <a:pPr lvl="0">
              <a:buSzPts val="1000"/>
              <a:tabLst>
                <a:tab pos="457200" algn="l"/>
              </a:tabLst>
            </a:pPr>
            <a:endParaRPr lang="es-ES"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Työpajat ja tapahtumat</a:t>
            </a:r>
          </a:p>
          <a:p>
            <a:pPr>
              <a:lnSpc>
                <a:spcPct val="115000"/>
              </a:lnSpc>
              <a:spcAft>
                <a:spcPts val="800"/>
              </a:spcAft>
              <a:buSzPts val="1000"/>
              <a:tabLst>
                <a:tab pos="457200" algn="l"/>
              </a:tabLst>
            </a:pPr>
            <a:r>
              <a:rPr lang="en-US" spc="-10" dirty="0">
                <a:solidFill>
                  <a:srgbClr val="09465E"/>
                </a:solidFill>
                <a:latin typeface="Calibri" panose="020F0502020204030204"/>
                <a:cs typeface="Calibri"/>
              </a:rPr>
              <a:t>Ammatilliset koulutuskeskukset ja kansalaisjärjestöt järjestävät säännöllisesti työpajoja, joissa lisätään tietoisuutta ruoan ylijäämästä ja annetaan käytännön vinkkejä kestävään kulutukseen.</a:t>
            </a:r>
            <a:endParaRPr lang="en-US" b="1" dirty="0">
              <a:solidFill>
                <a:srgbClr val="2094D2"/>
              </a:solidFill>
              <a:latin typeface="Calibri" panose="020F0502020204030204" pitchFamily="34" charset="0"/>
              <a:cs typeface="Times New Roman" panose="02020603050405020304" pitchFamily="18" charset="0"/>
            </a:endParaRPr>
          </a:p>
          <a:p>
            <a:pPr>
              <a:buNone/>
            </a:pPr>
            <a:r>
              <a:rPr lang="en-US" sz="1600" b="1" dirty="0">
                <a:hlinkClick r:id="rId4"/>
              </a:rPr>
              <a:t>Euroopan komissio - Päivämäärämerkintä Selitys</a:t>
            </a:r>
            <a:endParaRPr lang="en-US" sz="1600" b="1" dirty="0"/>
          </a:p>
          <a:p>
            <a:pPr>
              <a:buNone/>
            </a:pPr>
            <a:endParaRPr lang="en-US" sz="1600" b="1" kern="0" dirty="0">
              <a:effectLst/>
              <a:latin typeface="+mn-lt"/>
              <a:ea typeface="Times New Roman" panose="02020603050405020304" pitchFamily="18" charset="0"/>
              <a:cs typeface="Times New Roman" panose="02020603050405020304" pitchFamily="18" charset="0"/>
            </a:endParaRPr>
          </a:p>
          <a:p>
            <a:r>
              <a:rPr lang="es-ES" sz="1600" b="1" dirty="0" err="1">
                <a:hlinkClick r:id="rId5"/>
              </a:rPr>
              <a:t>Feedback </a:t>
            </a:r>
            <a:r>
              <a:rPr lang="es-ES" sz="1600" b="1" dirty="0">
                <a:hlinkClick r:id="rId5"/>
              </a:rPr>
              <a:t>Global - Tiedotuskampanjat </a:t>
            </a:r>
            <a:endParaRPr lang="es-ES" sz="1600" b="1" dirty="0"/>
          </a:p>
          <a:p>
            <a:pPr>
              <a:buNone/>
            </a:pPr>
            <a:endParaRPr lang="en-US" sz="1600" b="1" kern="0" dirty="0">
              <a:effectLst/>
              <a:latin typeface="+mn-lt"/>
              <a:ea typeface="Times New Roman" panose="02020603050405020304" pitchFamily="18" charset="0"/>
              <a:cs typeface="Times New Roman" panose="02020603050405020304" pitchFamily="18" charset="0"/>
            </a:endParaRPr>
          </a:p>
          <a:p>
            <a:pPr>
              <a:buNone/>
            </a:pPr>
            <a:r>
              <a:rPr lang="en-US" sz="1600" b="1" dirty="0">
                <a:hlinkClick r:id="rId6"/>
              </a:rPr>
              <a:t>Ruokahävikki ja koulutus</a:t>
            </a:r>
            <a:endParaRPr lang="en-US" sz="1600" b="1" kern="0" dirty="0">
              <a:effectLst/>
              <a:latin typeface="+mn-lt"/>
              <a:ea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CB8E2213-C2A1-F3F6-F52E-2F8ADDBBBE23}"/>
              </a:ext>
            </a:extLst>
          </p:cNvPr>
          <p:cNvSpPr txBox="1"/>
          <p:nvPr/>
        </p:nvSpPr>
        <p:spPr>
          <a:xfrm>
            <a:off x="6627629" y="5059380"/>
            <a:ext cx="5029198"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FAO:n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"Tee hyvää: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Save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Food!"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Työkalupakki</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Räätälöity kouluille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ja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nuorisoryhmille</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EPA:n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ruoka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on liian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hyvää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haaskattavaksi</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Ilmainen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opetussuunnitelma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ja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yhteisön mallit</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p:txBody>
      </p:sp>
      <p:pic>
        <p:nvPicPr>
          <p:cNvPr id="3" name="Imagen 2">
            <a:extLst>
              <a:ext uri="{FF2B5EF4-FFF2-40B4-BE49-F238E27FC236}">
                <a16:creationId xmlns:a16="http://schemas.microsoft.com/office/drawing/2014/main" id="{C210DF85-0243-39E3-029B-6572C236DCA5}"/>
              </a:ext>
            </a:extLst>
          </p:cNvPr>
          <p:cNvPicPr>
            <a:picLocks noChangeAspect="1"/>
          </p:cNvPicPr>
          <p:nvPr/>
        </p:nvPicPr>
        <p:blipFill>
          <a:blip r:embed="rId9"/>
          <a:stretch>
            <a:fillRect/>
          </a:stretch>
        </p:blipFill>
        <p:spPr>
          <a:xfrm rot="6425397">
            <a:off x="271779" y="4771065"/>
            <a:ext cx="1347333" cy="1341236"/>
          </a:xfrm>
          <a:prstGeom prst="rect">
            <a:avLst/>
          </a:prstGeom>
        </p:spPr>
      </p:pic>
      <p:pic>
        <p:nvPicPr>
          <p:cNvPr id="10" name="Imagen 9">
            <a:extLst>
              <a:ext uri="{FF2B5EF4-FFF2-40B4-BE49-F238E27FC236}">
                <a16:creationId xmlns:a16="http://schemas.microsoft.com/office/drawing/2014/main" id="{329D330A-C5E2-4BE6-C94D-AF0AA16778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429" y="2305979"/>
            <a:ext cx="1380286" cy="890243"/>
          </a:xfrm>
          <a:prstGeom prst="rect">
            <a:avLst/>
          </a:prstGeom>
        </p:spPr>
      </p:pic>
      <p:cxnSp>
        <p:nvCxnSpPr>
          <p:cNvPr id="12" name="Straight Connector 11">
            <a:extLst>
              <a:ext uri="{FF2B5EF4-FFF2-40B4-BE49-F238E27FC236}">
                <a16:creationId xmlns:a16="http://schemas.microsoft.com/office/drawing/2014/main" id="{28F71C99-5601-8606-0492-52893A7C43D4}"/>
              </a:ext>
            </a:extLst>
          </p:cNvPr>
          <p:cNvCxnSpPr>
            <a:cxnSpLocks/>
            <a:endCxn id="7" idx="2"/>
          </p:cNvCxnSpPr>
          <p:nvPr/>
        </p:nvCxnSpPr>
        <p:spPr>
          <a:xfrm flipH="1">
            <a:off x="6513328" y="5257800"/>
            <a:ext cx="11297" cy="930104"/>
          </a:xfrm>
          <a:prstGeom prst="line">
            <a:avLst/>
          </a:prstGeom>
          <a:ln w="28575">
            <a:solidFill>
              <a:srgbClr val="F198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1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1A5A-FB04-7265-B849-3F31A8382AE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F659D5-6397-8D11-F2C4-20E7A8B00D7A}"/>
              </a:ext>
            </a:extLst>
          </p:cNvPr>
          <p:cNvSpPr>
            <a:spLocks noGrp="1"/>
          </p:cNvSpPr>
          <p:nvPr>
            <p:ph type="body" sz="quarter" idx="16"/>
          </p:nvPr>
        </p:nvSpPr>
        <p:spPr>
          <a:xfrm>
            <a:off x="398834" y="572035"/>
            <a:ext cx="3203954" cy="557831"/>
          </a:xfrm>
          <a:prstGeom prst="rect">
            <a:avLst/>
          </a:prstGeom>
          <a:solidFill>
            <a:srgbClr val="60BA47"/>
          </a:solidFill>
        </p:spPr>
        <p:txBody>
          <a:bodyPr/>
          <a:lstStyle/>
          <a:p>
            <a:r>
              <a:rPr lang="en-GB" noProof="0"/>
              <a:t>Inspiroidu...</a:t>
            </a:r>
          </a:p>
        </p:txBody>
      </p:sp>
      <p:grpSp>
        <p:nvGrpSpPr>
          <p:cNvPr id="3" name="Graphic 4">
            <a:extLst>
              <a:ext uri="{FF2B5EF4-FFF2-40B4-BE49-F238E27FC236}">
                <a16:creationId xmlns:a16="http://schemas.microsoft.com/office/drawing/2014/main" id="{399F5925-344B-7E58-0EBC-27D8489BBE17}"/>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150BD117-D21B-998E-2B12-640F5E2A4D6B}"/>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631FCCF-BA19-B637-5F80-8759354DAEA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BE77BD6-0C67-2824-417A-6EB47A74962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B012E3F-619A-64EE-CE8A-50F9727C2A00}"/>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4D3B71B-49D2-CCD7-A863-AA951EF6703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3DA18361-17F5-567E-4F16-1F458ECC4C6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8F06618D-1AA2-1167-5798-C4C8E8585E3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7A00A825-0EB9-3471-4272-CD929D46079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5382ACA-3943-E19E-20E4-66E9916AEDB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EA2AC394-0803-BC26-1519-B56D3D4CF4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BC65001-98F4-8959-A2F9-87234861EC0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2FD64ADA-4C0E-0589-4473-5713BBDD2DDF}"/>
              </a:ext>
            </a:extLst>
          </p:cNvPr>
          <p:cNvSpPr txBox="1"/>
          <p:nvPr/>
        </p:nvSpPr>
        <p:spPr>
          <a:xfrm>
            <a:off x="398834" y="1468469"/>
            <a:ext cx="6191496" cy="4925066"/>
          </a:xfrm>
          <a:prstGeom prst="rect">
            <a:avLst/>
          </a:prstGeom>
        </p:spPr>
        <p:txBody>
          <a:bodyPr vert="horz" wrap="square" lIns="0" tIns="635" rIns="0" bIns="0" rtlCol="0">
            <a:spAutoFit/>
          </a:bodyPr>
          <a:lstStyle/>
          <a:p>
            <a:pPr algn="l">
              <a:spcAft>
                <a:spcPts val="600"/>
              </a:spcAft>
              <a:buNone/>
            </a:pPr>
            <a:r>
              <a:rPr lang="en-US" sz="2000" dirty="0">
                <a:solidFill>
                  <a:srgbClr val="09465E"/>
                </a:solidFill>
                <a:latin typeface="Calibri"/>
                <a:cs typeface="Calibri"/>
                <a:hlinkClick r:id="rId3"/>
              </a:rPr>
              <a:t>ELIKA No Desperdicio -ohjelma</a:t>
            </a:r>
            <a:r>
              <a:rPr lang="en-US" sz="2000" dirty="0">
                <a:solidFill>
                  <a:srgbClr val="09465E"/>
                </a:solidFill>
                <a:latin typeface="Calibri"/>
                <a:cs typeface="Calibri"/>
              </a:rPr>
              <a:t>, joka tunnetaan myös nimellä </a:t>
            </a:r>
            <a:r>
              <a:rPr lang="en-US" sz="2000" dirty="0" err="1">
                <a:solidFill>
                  <a:srgbClr val="09465E"/>
                </a:solidFill>
                <a:latin typeface="Calibri"/>
                <a:cs typeface="Calibri"/>
              </a:rPr>
              <a:t>Zerodespilfarro</a:t>
            </a:r>
            <a:r>
              <a:rPr lang="en-US" sz="2000" dirty="0">
                <a:solidFill>
                  <a:srgbClr val="09465E"/>
                </a:solidFill>
                <a:latin typeface="Calibri"/>
                <a:cs typeface="Calibri"/>
              </a:rPr>
              <a:t>, on aloite, jota ELIKA </a:t>
            </a:r>
            <a:r>
              <a:rPr lang="en-US" sz="2000" dirty="0" err="1">
                <a:solidFill>
                  <a:srgbClr val="09465E"/>
                </a:solidFill>
                <a:latin typeface="Calibri"/>
                <a:cs typeface="Calibri"/>
              </a:rPr>
              <a:t>Fundazioa </a:t>
            </a:r>
            <a:r>
              <a:rPr lang="en-US" sz="2000" dirty="0">
                <a:solidFill>
                  <a:srgbClr val="09465E"/>
                </a:solidFill>
                <a:latin typeface="Calibri"/>
                <a:cs typeface="Calibri"/>
              </a:rPr>
              <a:t>edistää yhteistyössä Baskimaan hallituksen kanssa. Sen päätavoitteena on torjua ruokahävikkiä Baskimaassa edistämällä kestävämpää ja tehokkaampaa ruokajärjestelmää.</a:t>
            </a:r>
          </a:p>
          <a:p>
            <a:pPr algn="l">
              <a:spcAft>
                <a:spcPts val="600"/>
              </a:spcAft>
              <a:buNone/>
            </a:pPr>
            <a:endParaRPr lang="en-US" sz="2000" dirty="0">
              <a:solidFill>
                <a:srgbClr val="09465E"/>
              </a:solidFill>
              <a:latin typeface="Calibri"/>
              <a:cs typeface="Calibri"/>
            </a:endParaRPr>
          </a:p>
          <a:p>
            <a:pPr algn="l">
              <a:spcAft>
                <a:spcPts val="600"/>
              </a:spcAft>
              <a:buNone/>
            </a:pPr>
            <a:r>
              <a:rPr lang="en-US" sz="2000" dirty="0" err="1">
                <a:solidFill>
                  <a:srgbClr val="09465E"/>
                </a:solidFill>
                <a:latin typeface="Calibri"/>
                <a:cs typeface="Calibri"/>
              </a:rPr>
              <a:t>Strategia</a:t>
            </a:r>
            <a:r>
              <a:rPr lang="en-US" sz="2000" dirty="0">
                <a:solidFill>
                  <a:srgbClr val="09465E"/>
                </a:solidFill>
                <a:latin typeface="Calibri"/>
                <a:cs typeface="Calibri"/>
              </a:rPr>
              <a:t> perustuu 4R-periaatteeseen: </a:t>
            </a:r>
            <a:r>
              <a:rPr lang="en-US" sz="2000" b="1" dirty="0">
                <a:solidFill>
                  <a:srgbClr val="09465E"/>
                </a:solidFill>
                <a:latin typeface="Calibri"/>
                <a:cs typeface="Calibri"/>
              </a:rPr>
              <a:t>Reduce (vähennä), Reuse (käytä uudelleen), Redistribute (jaa uudelleen) ja Revvalue (arvosta uudelleen)</a:t>
            </a:r>
            <a:r>
              <a:rPr lang="en-US" sz="2000" dirty="0">
                <a:solidFill>
                  <a:srgbClr val="09465E"/>
                </a:solidFill>
                <a:latin typeface="Calibri"/>
                <a:cs typeface="Calibri"/>
              </a:rPr>
              <a:t>. </a:t>
            </a:r>
          </a:p>
          <a:p>
            <a:pPr algn="l">
              <a:spcAft>
                <a:spcPts val="600"/>
              </a:spcAft>
              <a:buNone/>
            </a:pPr>
            <a:endParaRPr lang="en-US" sz="2000" dirty="0">
              <a:solidFill>
                <a:srgbClr val="09465E"/>
              </a:solidFill>
              <a:latin typeface="Calibri"/>
              <a:cs typeface="Calibri"/>
            </a:endParaRPr>
          </a:p>
          <a:p>
            <a:pPr algn="l">
              <a:spcAft>
                <a:spcPts val="600"/>
              </a:spcAft>
              <a:buNone/>
            </a:pPr>
            <a:r>
              <a:rPr lang="en-US" sz="2000" dirty="0" err="1">
                <a:solidFill>
                  <a:srgbClr val="09465E"/>
                </a:solidFill>
                <a:latin typeface="Calibri"/>
                <a:cs typeface="Calibri"/>
              </a:rPr>
              <a:t>Tämä</a:t>
            </a:r>
            <a:r>
              <a:rPr lang="en-US" sz="2000" dirty="0">
                <a:solidFill>
                  <a:srgbClr val="09465E"/>
                </a:solidFill>
                <a:latin typeface="Calibri"/>
                <a:cs typeface="Calibri"/>
              </a:rPr>
              <a:t> edellyttää toimintaa maatalouselintarvikeketjun kaikissa vaiheissa tuotannosta loppukulutukseen, ja siihen osallistuvat kaikki Baskimaan elintarvikejärjestelmän toimijat. </a:t>
            </a:r>
            <a:endParaRPr lang="es-ES" sz="200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1EA8103-7617-55F6-0B0B-8498A3C3A226}"/>
              </a:ext>
            </a:extLst>
          </p:cNvPr>
          <p:cNvSpPr txBox="1"/>
          <p:nvPr/>
        </p:nvSpPr>
        <p:spPr>
          <a:xfrm>
            <a:off x="7391400" y="587575"/>
            <a:ext cx="3733800" cy="611802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24" name="Imagen 23">
            <a:extLst>
              <a:ext uri="{FF2B5EF4-FFF2-40B4-BE49-F238E27FC236}">
                <a16:creationId xmlns:a16="http://schemas.microsoft.com/office/drawing/2014/main" id="{5CE5D4D3-BC44-8D29-01A1-F82A14A5D4DD}"/>
              </a:ext>
            </a:extLst>
          </p:cNvPr>
          <p:cNvPicPr>
            <a:picLocks noChangeAspect="1"/>
          </p:cNvPicPr>
          <p:nvPr/>
        </p:nvPicPr>
        <p:blipFill>
          <a:blip r:embed="rId4"/>
          <a:stretch>
            <a:fillRect/>
          </a:stretch>
        </p:blipFill>
        <p:spPr>
          <a:xfrm rot="5400000">
            <a:off x="6813270" y="4224693"/>
            <a:ext cx="1347333" cy="1341236"/>
          </a:xfrm>
          <a:prstGeom prst="rect">
            <a:avLst/>
          </a:prstGeom>
        </p:spPr>
      </p:pic>
      <p:pic>
        <p:nvPicPr>
          <p:cNvPr id="13" name="Imagen 12">
            <a:hlinkClick r:id="rId3"/>
            <a:extLst>
              <a:ext uri="{FF2B5EF4-FFF2-40B4-BE49-F238E27FC236}">
                <a16:creationId xmlns:a16="http://schemas.microsoft.com/office/drawing/2014/main" id="{A920EA17-B74D-EE36-E7A3-0AE39BA211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6316" y="1886774"/>
            <a:ext cx="4509739" cy="2383004"/>
          </a:xfrm>
          <a:prstGeom prst="rect">
            <a:avLst/>
          </a:prstGeom>
        </p:spPr>
      </p:pic>
    </p:spTree>
    <p:extLst>
      <p:ext uri="{BB962C8B-B14F-4D97-AF65-F5344CB8AC3E}">
        <p14:creationId xmlns:p14="http://schemas.microsoft.com/office/powerpoint/2010/main" val="309222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FAF3-59BE-3E83-A751-2234CBBCB1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D2AD118-7A4E-036E-74D0-D7C5072C9C40}"/>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Inspiroidu...</a:t>
            </a:r>
          </a:p>
        </p:txBody>
      </p:sp>
      <p:grpSp>
        <p:nvGrpSpPr>
          <p:cNvPr id="3" name="Graphic 4">
            <a:extLst>
              <a:ext uri="{FF2B5EF4-FFF2-40B4-BE49-F238E27FC236}">
                <a16:creationId xmlns:a16="http://schemas.microsoft.com/office/drawing/2014/main" id="{6BD27DE1-26C2-B0AF-8229-ED963869ECA6}"/>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FA2D9A4-A7C8-2683-D51D-6668C6B76E4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DD4B4B94-659D-FF43-D08C-3BAC3998287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06A6768D-02D4-1F10-1808-233FA72E826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029AA458-B07F-07F7-BE62-D82BFCA6B6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3D008A5-9F3F-7EC3-E9D8-5E61C8CEE1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5D7BD70E-F8CF-0541-6730-0B95D52AC8E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21EF30A4-4782-295F-4C80-43B0E5DC055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F6293972-E1D9-9F32-8104-16C82E6C129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FEA7D47F-213C-F751-CBCC-0D8EC5936A3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09B11A4C-11B6-2090-B3D8-800476FF99B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F81E143-B7B7-1883-9341-3346CD061C9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C3988A4A-B835-48C7-739D-39AE91AC44EB}"/>
              </a:ext>
            </a:extLst>
          </p:cNvPr>
          <p:cNvSpPr txBox="1"/>
          <p:nvPr/>
        </p:nvSpPr>
        <p:spPr>
          <a:xfrm>
            <a:off x="607555" y="1676400"/>
            <a:ext cx="5872059" cy="4551887"/>
          </a:xfrm>
          <a:prstGeom prst="rect">
            <a:avLst/>
          </a:prstGeom>
        </p:spPr>
        <p:txBody>
          <a:bodyPr vert="horz" wrap="square" lIns="0" tIns="635" rIns="0" bIns="0" rtlCol="0">
            <a:spAutoFit/>
          </a:bodyPr>
          <a:lstStyle/>
          <a:p>
            <a:pPr marL="12700" marR="5080" algn="l">
              <a:lnSpc>
                <a:spcPct val="103400"/>
              </a:lnSpc>
              <a:spcBef>
                <a:spcPts val="5"/>
              </a:spcBef>
            </a:pPr>
            <a:r>
              <a:rPr sz="2400" b="1" dirty="0">
                <a:solidFill>
                  <a:srgbClr val="09465E"/>
                </a:solidFill>
                <a:latin typeface="Calibri"/>
                <a:cs typeface="Calibri"/>
              </a:rPr>
              <a:t>Recircular-alusta</a:t>
            </a:r>
            <a:r>
              <a:rPr sz="2400" dirty="0">
                <a:solidFill>
                  <a:srgbClr val="09465E"/>
                </a:solidFill>
                <a:latin typeface="Calibri"/>
                <a:cs typeface="Calibri"/>
              </a:rPr>
              <a:t> tarjoaa tilan, jossa eri </a:t>
            </a:r>
            <a:r>
              <a:rPr sz="2400" spc="-10" dirty="0">
                <a:solidFill>
                  <a:srgbClr val="09465E"/>
                </a:solidFill>
                <a:latin typeface="Calibri"/>
                <a:cs typeface="Calibri"/>
              </a:rPr>
              <a:t>yritykset </a:t>
            </a:r>
            <a:r>
              <a:rPr sz="2400" dirty="0">
                <a:solidFill>
                  <a:srgbClr val="09465E"/>
                </a:solidFill>
                <a:latin typeface="Calibri"/>
                <a:cs typeface="Calibri"/>
              </a:rPr>
              <a:t>voivat rekisteröityä ja ladata ylijäämänsä ilmaiseksi. </a:t>
            </a:r>
            <a:endParaRPr lang="en-US" sz="2400" dirty="0">
              <a:solidFill>
                <a:srgbClr val="09465E"/>
              </a:solidFill>
              <a:latin typeface="Calibri"/>
              <a:cs typeface="Calibri"/>
            </a:endParaRPr>
          </a:p>
          <a:p>
            <a:pPr marL="12700" marR="5080" algn="l">
              <a:lnSpc>
                <a:spcPct val="103400"/>
              </a:lnSpc>
              <a:spcBef>
                <a:spcPts val="5"/>
              </a:spcBef>
            </a:pPr>
            <a:endParaRPr lang="en-US" sz="2400" dirty="0">
              <a:solidFill>
                <a:srgbClr val="09465E"/>
              </a:solidFill>
              <a:latin typeface="Calibri"/>
              <a:cs typeface="Calibri"/>
            </a:endParaRPr>
          </a:p>
          <a:p>
            <a:pPr marL="12700" marR="5080" algn="l">
              <a:lnSpc>
                <a:spcPct val="103400"/>
              </a:lnSpc>
              <a:spcBef>
                <a:spcPts val="5"/>
              </a:spcBef>
            </a:pPr>
            <a:r>
              <a:rPr sz="2400" dirty="0" err="1">
                <a:solidFill>
                  <a:srgbClr val="09465E"/>
                </a:solidFill>
                <a:latin typeface="Calibri"/>
                <a:cs typeface="Calibri"/>
              </a:rPr>
              <a:t>Tekoälyn</a:t>
            </a:r>
            <a:r>
              <a:rPr sz="2400" dirty="0">
                <a:solidFill>
                  <a:srgbClr val="09465E"/>
                </a:solidFill>
                <a:latin typeface="Calibri"/>
                <a:cs typeface="Calibri"/>
              </a:rPr>
              <a:t> avulla se analysoi käytettävissä olevia resursseja </a:t>
            </a:r>
            <a:r>
              <a:rPr sz="2400" spc="-25" dirty="0">
                <a:solidFill>
                  <a:srgbClr val="09465E"/>
                </a:solidFill>
                <a:latin typeface="Calibri"/>
                <a:cs typeface="Calibri"/>
              </a:rPr>
              <a:t>ja </a:t>
            </a:r>
            <a:r>
              <a:rPr sz="2400" dirty="0">
                <a:solidFill>
                  <a:srgbClr val="09465E"/>
                </a:solidFill>
                <a:latin typeface="Calibri"/>
                <a:cs typeface="Calibri"/>
              </a:rPr>
              <a:t>tunnistaa automaattisesti uudelleenkäyttö- </a:t>
            </a:r>
            <a:r>
              <a:rPr sz="2400" spc="-25" dirty="0">
                <a:solidFill>
                  <a:srgbClr val="09465E"/>
                </a:solidFill>
                <a:latin typeface="Calibri"/>
                <a:cs typeface="Calibri"/>
              </a:rPr>
              <a:t>ja </a:t>
            </a:r>
            <a:r>
              <a:rPr sz="2400" dirty="0">
                <a:solidFill>
                  <a:srgbClr val="09465E"/>
                </a:solidFill>
                <a:latin typeface="Calibri"/>
                <a:cs typeface="Calibri"/>
              </a:rPr>
              <a:t>kierrätysmahdollisuudet ja ilmoittaa niistä </a:t>
            </a:r>
            <a:r>
              <a:rPr sz="2400" spc="-20" dirty="0">
                <a:solidFill>
                  <a:srgbClr val="09465E"/>
                </a:solidFill>
                <a:latin typeface="Calibri"/>
                <a:cs typeface="Calibri"/>
              </a:rPr>
              <a:t>hyötyville </a:t>
            </a:r>
            <a:r>
              <a:rPr sz="2400" dirty="0">
                <a:solidFill>
                  <a:srgbClr val="09465E"/>
                </a:solidFill>
                <a:latin typeface="Calibri"/>
                <a:cs typeface="Calibri"/>
              </a:rPr>
              <a:t>yrityksille</a:t>
            </a:r>
            <a:r>
              <a:rPr sz="2400" spc="-80" dirty="0">
                <a:solidFill>
                  <a:srgbClr val="09465E"/>
                </a:solidFill>
                <a:latin typeface="Calibri"/>
                <a:cs typeface="Calibri"/>
              </a:rPr>
              <a:t>. </a:t>
            </a:r>
            <a:endParaRPr lang="en-U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r>
              <a:rPr lang="en-US" sz="2400" dirty="0">
                <a:solidFill>
                  <a:srgbClr val="09465E"/>
                </a:solidFill>
                <a:latin typeface="Calibri"/>
                <a:cs typeface="Calibri"/>
              </a:rPr>
              <a:t>Lisäksi yritykset saavat aikaan taloudellisia säästöjä sekä ympäristö- ja sosiaalisia hyötyjä.</a:t>
            </a:r>
            <a:endParaRPr lang="en-US" sz="2400" dirty="0">
              <a:solidFill>
                <a:srgbClr val="09465E"/>
              </a:solidFill>
              <a:latin typeface="Calibri"/>
              <a:cs typeface="Calibri"/>
              <a:hlinkClick r:id="rId3">
                <a:extLst>
                  <a:ext uri="{A12FA001-AC4F-418D-AE19-62706E023703}">
                    <ahyp:hlinkClr xmlns:ahyp="http://schemas.microsoft.com/office/drawing/2018/hyperlinkcolor" val="tx"/>
                  </a:ext>
                </a:extLst>
              </a:hlinkClick>
            </a:endParaRPr>
          </a:p>
          <a:p>
            <a:pPr marL="12700" marR="5080" algn="l">
              <a:lnSpc>
                <a:spcPct val="103400"/>
              </a:lnSpc>
              <a:spcBef>
                <a:spcPts val="5"/>
              </a:spcBef>
            </a:pPr>
            <a:endParaRPr lang="es-ES" sz="2400" spc="-8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DD30409-F8D7-36EF-0F62-FF1B9C68BEE2}"/>
              </a:ext>
            </a:extLst>
          </p:cNvPr>
          <p:cNvSpPr txBox="1"/>
          <p:nvPr/>
        </p:nvSpPr>
        <p:spPr>
          <a:xfrm>
            <a:off x="7391400" y="587575"/>
            <a:ext cx="3733800" cy="6118025"/>
          </a:xfrm>
          <a:prstGeom prst="rect">
            <a:avLst/>
          </a:prstGeom>
          <a:solidFill>
            <a:schemeClr val="bg1"/>
          </a:solidFill>
        </p:spPr>
        <p:txBody>
          <a:bodyPr wrap="square" rtlCol="0">
            <a:spAutoFit/>
          </a:bodyPr>
          <a:lstStyle/>
          <a:p>
            <a:endParaRPr lang="es-ES"/>
          </a:p>
        </p:txBody>
      </p:sp>
      <p:pic>
        <p:nvPicPr>
          <p:cNvPr id="23" name="object 5">
            <a:hlinkClick r:id="rId4"/>
            <a:extLst>
              <a:ext uri="{FF2B5EF4-FFF2-40B4-BE49-F238E27FC236}">
                <a16:creationId xmlns:a16="http://schemas.microsoft.com/office/drawing/2014/main" id="{F3EC179A-6D6F-5D79-7DF8-448FA742D2A1}"/>
              </a:ext>
            </a:extLst>
          </p:cNvPr>
          <p:cNvPicPr/>
          <p:nvPr/>
        </p:nvPicPr>
        <p:blipFill>
          <a:blip r:embed="rId5" cstate="print"/>
          <a:stretch>
            <a:fillRect/>
          </a:stretch>
        </p:blipFill>
        <p:spPr>
          <a:xfrm>
            <a:off x="6705600" y="1801248"/>
            <a:ext cx="4495799" cy="2701856"/>
          </a:xfrm>
          <a:prstGeom prst="rect">
            <a:avLst/>
          </a:prstGeom>
        </p:spPr>
      </p:pic>
      <p:pic>
        <p:nvPicPr>
          <p:cNvPr id="24" name="Imagen 23">
            <a:extLst>
              <a:ext uri="{FF2B5EF4-FFF2-40B4-BE49-F238E27FC236}">
                <a16:creationId xmlns:a16="http://schemas.microsoft.com/office/drawing/2014/main" id="{63908615-34EF-1AA6-B13C-6730D465E1DE}"/>
              </a:ext>
            </a:extLst>
          </p:cNvPr>
          <p:cNvPicPr>
            <a:picLocks noChangeAspect="1"/>
          </p:cNvPicPr>
          <p:nvPr/>
        </p:nvPicPr>
        <p:blipFill>
          <a:blip r:embed="rId6"/>
          <a:stretch>
            <a:fillRect/>
          </a:stretch>
        </p:blipFill>
        <p:spPr>
          <a:xfrm rot="5400000">
            <a:off x="6854300" y="4441638"/>
            <a:ext cx="1347333" cy="1341236"/>
          </a:xfrm>
          <a:prstGeom prst="rect">
            <a:avLst/>
          </a:prstGeom>
        </p:spPr>
      </p:pic>
    </p:spTree>
    <p:extLst>
      <p:ext uri="{BB962C8B-B14F-4D97-AF65-F5344CB8AC3E}">
        <p14:creationId xmlns:p14="http://schemas.microsoft.com/office/powerpoint/2010/main" val="173154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9108-D627-8CC2-F3D8-407F3ADB60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7B6C-6E33-1FE6-4FA0-38784226A347}"/>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Inspiroidu...</a:t>
            </a:r>
          </a:p>
        </p:txBody>
      </p:sp>
      <p:grpSp>
        <p:nvGrpSpPr>
          <p:cNvPr id="3" name="Graphic 4">
            <a:extLst>
              <a:ext uri="{FF2B5EF4-FFF2-40B4-BE49-F238E27FC236}">
                <a16:creationId xmlns:a16="http://schemas.microsoft.com/office/drawing/2014/main" id="{100A4D52-F7F5-E78D-7A41-E38598470474}"/>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B1A47EEF-145B-7A11-A2C4-61F43F767D6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BD41799-EAA9-0D70-502F-BDDFB3758D7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22B85A3-87B6-7FA4-46EF-6D20106AD0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DA019D4E-9D81-C539-4073-2520168B4205}"/>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69943F7A-9CE2-08FD-F3FC-CD5F3348915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8CDC45AB-2239-801E-D73B-C4ADA0F11AC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3F90838F-6F14-EB33-9BA1-4CCA9395471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5667D3B5-052F-35A2-263E-D0BD548396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B058A06D-0882-F3B3-2AAD-9F34EE0842A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5CF7257D-2A2A-EA2B-F8F0-2D2AD242F24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D4082F64-B1DD-7AB1-4CC6-F533B2239DB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22" name="CuadroTexto 21">
            <a:extLst>
              <a:ext uri="{FF2B5EF4-FFF2-40B4-BE49-F238E27FC236}">
                <a16:creationId xmlns:a16="http://schemas.microsoft.com/office/drawing/2014/main" id="{3DCC2A64-81E5-F5C6-8309-2DA11B3B947A}"/>
              </a:ext>
            </a:extLst>
          </p:cNvPr>
          <p:cNvSpPr txBox="1"/>
          <p:nvPr/>
        </p:nvSpPr>
        <p:spPr>
          <a:xfrm>
            <a:off x="7420800" y="587575"/>
            <a:ext cx="3733800" cy="6118025"/>
          </a:xfrm>
          <a:prstGeom prst="rect">
            <a:avLst/>
          </a:prstGeom>
          <a:solidFill>
            <a:schemeClr val="bg1"/>
          </a:solidFill>
        </p:spPr>
        <p:txBody>
          <a:bodyPr wrap="square" rtlCol="0">
            <a:spAutoFit/>
          </a:bodyPr>
          <a:lstStyle/>
          <a:p>
            <a:endParaRPr lang="es-ES"/>
          </a:p>
        </p:txBody>
      </p:sp>
      <p:sp>
        <p:nvSpPr>
          <p:cNvPr id="2" name="object 7">
            <a:extLst>
              <a:ext uri="{FF2B5EF4-FFF2-40B4-BE49-F238E27FC236}">
                <a16:creationId xmlns:a16="http://schemas.microsoft.com/office/drawing/2014/main" id="{2A2ADB2A-1A9A-449F-7083-53C8917A8865}"/>
              </a:ext>
            </a:extLst>
          </p:cNvPr>
          <p:cNvSpPr txBox="1"/>
          <p:nvPr/>
        </p:nvSpPr>
        <p:spPr>
          <a:xfrm>
            <a:off x="586954" y="1682636"/>
            <a:ext cx="5180573" cy="4931671"/>
          </a:xfrm>
          <a:prstGeom prst="rect">
            <a:avLst/>
          </a:prstGeom>
        </p:spPr>
        <p:txBody>
          <a:bodyPr vert="horz" wrap="square" lIns="0" tIns="0" rIns="0" bIns="0" rtlCol="0">
            <a:spAutoFit/>
          </a:bodyPr>
          <a:lstStyle/>
          <a:p>
            <a:pPr marL="12700" marR="75565" algn="l">
              <a:lnSpc>
                <a:spcPct val="103400"/>
              </a:lnSpc>
            </a:pPr>
            <a:r>
              <a:rPr sz="2400" b="1" dirty="0">
                <a:solidFill>
                  <a:srgbClr val="09465E"/>
                </a:solidFill>
                <a:latin typeface="Calibri"/>
                <a:cs typeface="Calibri"/>
                <a:hlinkClick r:id="rId4"/>
              </a:rPr>
              <a:t>Plan B </a:t>
            </a:r>
            <a:r>
              <a:rPr lang="en-US" sz="2400" dirty="0">
                <a:solidFill>
                  <a:srgbClr val="09465E"/>
                </a:solidFill>
                <a:latin typeface="Calibri"/>
                <a:cs typeface="Calibri"/>
              </a:rPr>
              <a:t>on innovatiivinen aloite, jonka </a:t>
            </a:r>
            <a:r>
              <a:rPr lang="en-US" sz="2400" dirty="0" err="1">
                <a:solidFill>
                  <a:srgbClr val="09465E"/>
                </a:solidFill>
                <a:latin typeface="Calibri"/>
                <a:cs typeface="Calibri"/>
              </a:rPr>
              <a:t>Federación</a:t>
            </a:r>
            <a:r>
              <a:rPr lang="en-US" sz="2400" dirty="0">
                <a:solidFill>
                  <a:srgbClr val="09465E"/>
                </a:solidFill>
                <a:latin typeface="Calibri"/>
                <a:cs typeface="Calibri"/>
              </a:rPr>
              <a:t> Española de </a:t>
            </a:r>
            <a:r>
              <a:rPr lang="en-US" sz="2400" dirty="0" err="1">
                <a:solidFill>
                  <a:srgbClr val="09465E"/>
                </a:solidFill>
                <a:latin typeface="Calibri"/>
                <a:cs typeface="Calibri"/>
              </a:rPr>
              <a:t>Bancos</a:t>
            </a:r>
            <a:r>
              <a:rPr lang="en-US" sz="2400" dirty="0">
                <a:solidFill>
                  <a:srgbClr val="09465E"/>
                </a:solidFill>
                <a:latin typeface="Calibri"/>
                <a:cs typeface="Calibri"/>
              </a:rPr>
              <a:t> de Alimentos (FESBAL) on käynnistänyt tehostaakseen ruokapankkien toimintaa kaikkialla Espanjassa. </a:t>
            </a:r>
          </a:p>
          <a:p>
            <a:pPr marL="12700" marR="75565" algn="l">
              <a:lnSpc>
                <a:spcPct val="103400"/>
              </a:lnSpc>
            </a:pPr>
            <a:endParaRPr lang="en-US" sz="2400" dirty="0">
              <a:solidFill>
                <a:srgbClr val="09465E"/>
              </a:solidFill>
              <a:latin typeface="Calibri"/>
              <a:cs typeface="Calibri"/>
            </a:endParaRPr>
          </a:p>
          <a:p>
            <a:pPr marL="12700" marR="75565" algn="l">
              <a:lnSpc>
                <a:spcPct val="103400"/>
              </a:lnSpc>
            </a:pPr>
            <a:r>
              <a:rPr lang="en-US" sz="2400" dirty="0" err="1">
                <a:solidFill>
                  <a:srgbClr val="09465E"/>
                </a:solidFill>
                <a:latin typeface="Calibri"/>
                <a:cs typeface="Calibri"/>
              </a:rPr>
              <a:t>Hankkeen</a:t>
            </a:r>
            <a:r>
              <a:rPr lang="en-US" sz="2400" dirty="0">
                <a:solidFill>
                  <a:srgbClr val="09465E"/>
                </a:solidFill>
                <a:latin typeface="Calibri"/>
                <a:cs typeface="Calibri"/>
              </a:rPr>
              <a:t> tavoitteena on </a:t>
            </a:r>
            <a:r>
              <a:rPr lang="en-US" sz="2400" dirty="0" err="1">
                <a:solidFill>
                  <a:srgbClr val="09465E"/>
                </a:solidFill>
                <a:latin typeface="Calibri"/>
                <a:cs typeface="Calibri"/>
              </a:rPr>
              <a:t>uudenaikaistaa</a:t>
            </a:r>
            <a:r>
              <a:rPr lang="en-US" sz="2400" dirty="0">
                <a:solidFill>
                  <a:srgbClr val="09465E"/>
                </a:solidFill>
                <a:latin typeface="Calibri"/>
                <a:cs typeface="Calibri"/>
              </a:rPr>
              <a:t> elintarvikkeiden lahjoitusprosesseja, parantaa ylijäämäruoan hallintaa ja varmistaa, että apu saavuttaa apua tarvitsevat tehokkaammin.</a:t>
            </a:r>
          </a:p>
          <a:p>
            <a:pPr marL="12700" marR="75565" algn="l">
              <a:lnSpc>
                <a:spcPct val="103400"/>
              </a:lnSpc>
            </a:pPr>
            <a:endParaRPr lang="en-US" sz="2400" dirty="0">
              <a:solidFill>
                <a:srgbClr val="09465E"/>
              </a:solidFill>
              <a:latin typeface="Calibri"/>
              <a:cs typeface="Calibri"/>
            </a:endParaRPr>
          </a:p>
          <a:p>
            <a:pPr marL="12700" marR="75565" algn="l">
              <a:lnSpc>
                <a:spcPct val="103400"/>
              </a:lnSpc>
            </a:pPr>
            <a:r>
              <a:rPr lang="es-ES" sz="2400" dirty="0">
                <a:solidFill>
                  <a:srgbClr val="09465E"/>
                </a:solidFill>
                <a:latin typeface="Calibri"/>
                <a:cs typeface="Calibri"/>
              </a:rPr>
              <a:t> </a:t>
            </a:r>
            <a:endParaRPr sz="2400" dirty="0">
              <a:solidFill>
                <a:srgbClr val="92D050"/>
              </a:solidFill>
              <a:latin typeface="Calibri"/>
              <a:cs typeface="Calibri"/>
            </a:endParaRPr>
          </a:p>
        </p:txBody>
      </p:sp>
      <p:pic>
        <p:nvPicPr>
          <p:cNvPr id="19" name="Imagen 18">
            <a:extLst>
              <a:ext uri="{FF2B5EF4-FFF2-40B4-BE49-F238E27FC236}">
                <a16:creationId xmlns:a16="http://schemas.microsoft.com/office/drawing/2014/main" id="{C40008B4-5B40-06EB-D8A9-7C532AF58058}"/>
              </a:ext>
            </a:extLst>
          </p:cNvPr>
          <p:cNvPicPr>
            <a:picLocks noChangeAspect="1"/>
          </p:cNvPicPr>
          <p:nvPr/>
        </p:nvPicPr>
        <p:blipFill>
          <a:blip r:embed="rId5"/>
          <a:stretch>
            <a:fillRect/>
          </a:stretch>
        </p:blipFill>
        <p:spPr>
          <a:xfrm rot="5400000">
            <a:off x="5394828" y="5138217"/>
            <a:ext cx="1347333" cy="1341236"/>
          </a:xfrm>
          <a:prstGeom prst="rect">
            <a:avLst/>
          </a:prstGeom>
        </p:spPr>
      </p:pic>
      <p:pic>
        <p:nvPicPr>
          <p:cNvPr id="7" name="Picture 6">
            <a:extLst>
              <a:ext uri="{FF2B5EF4-FFF2-40B4-BE49-F238E27FC236}">
                <a16:creationId xmlns:a16="http://schemas.microsoft.com/office/drawing/2014/main" id="{A6890707-18D9-3201-E89B-764FD6C766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4994276" y="1244581"/>
            <a:ext cx="7402286" cy="4396017"/>
          </a:xfrm>
          <a:prstGeom prst="rect">
            <a:avLst/>
          </a:prstGeom>
        </p:spPr>
      </p:pic>
      <p:pic>
        <p:nvPicPr>
          <p:cNvPr id="13" name="Online Media 12" title="Lanzamiento PLANB">
            <a:hlinkClick r:id="" action="ppaction://media"/>
            <a:extLst>
              <a:ext uri="{FF2B5EF4-FFF2-40B4-BE49-F238E27FC236}">
                <a16:creationId xmlns:a16="http://schemas.microsoft.com/office/drawing/2014/main" id="{705D697A-4C7B-4196-78FB-5C564D1C318C}"/>
              </a:ext>
            </a:extLst>
          </p:cNvPr>
          <p:cNvPicPr>
            <a:picLocks noRot="1" noChangeAspect="1"/>
          </p:cNvPicPr>
          <p:nvPr>
            <a:videoFile r:link="rId1"/>
          </p:nvPr>
        </p:nvPicPr>
        <p:blipFill>
          <a:blip r:embed="rId7"/>
          <a:stretch>
            <a:fillRect/>
          </a:stretch>
        </p:blipFill>
        <p:spPr>
          <a:xfrm>
            <a:off x="6334125" y="1740979"/>
            <a:ext cx="5080000" cy="3202496"/>
          </a:xfrm>
          <a:prstGeom prst="rect">
            <a:avLst/>
          </a:prstGeom>
        </p:spPr>
      </p:pic>
      <p:sp>
        <p:nvSpPr>
          <p:cNvPr id="21" name="TextBox 20">
            <a:extLst>
              <a:ext uri="{FF2B5EF4-FFF2-40B4-BE49-F238E27FC236}">
                <a16:creationId xmlns:a16="http://schemas.microsoft.com/office/drawing/2014/main" id="{AAA19A1C-AEF0-C3A6-8BA4-6A82CD38C013}"/>
              </a:ext>
            </a:extLst>
          </p:cNvPr>
          <p:cNvSpPr txBox="1"/>
          <p:nvPr/>
        </p:nvSpPr>
        <p:spPr>
          <a:xfrm>
            <a:off x="6645242" y="5568102"/>
            <a:ext cx="3584608" cy="369332"/>
          </a:xfrm>
          <a:prstGeom prst="rect">
            <a:avLst/>
          </a:prstGeom>
          <a:noFill/>
        </p:spPr>
        <p:txBody>
          <a:bodyPr wrap="square">
            <a:spAutoFit/>
          </a:bodyPr>
          <a:lstStyle/>
          <a:p>
            <a:r>
              <a:rPr lang="en-IE" dirty="0" err="1">
                <a:hlinkClick r:id="rId8"/>
              </a:rPr>
              <a:t>Lanzamiento </a:t>
            </a:r>
            <a:r>
              <a:rPr lang="en-IE" dirty="0">
                <a:hlinkClick r:id="rId8"/>
              </a:rPr>
              <a:t>PLANB - YouTube</a:t>
            </a:r>
            <a:endParaRPr lang="en-IE" dirty="0"/>
          </a:p>
        </p:txBody>
      </p:sp>
    </p:spTree>
    <p:extLst>
      <p:ext uri="{BB962C8B-B14F-4D97-AF65-F5344CB8AC3E}">
        <p14:creationId xmlns:p14="http://schemas.microsoft.com/office/powerpoint/2010/main" val="37194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05E8B-E98D-B2D2-5D08-F29F12CFC557}"/>
              </a:ext>
            </a:extLst>
          </p:cNvPr>
          <p:cNvSpPr txBox="1"/>
          <p:nvPr/>
        </p:nvSpPr>
        <p:spPr>
          <a:xfrm>
            <a:off x="11706018" y="3800475"/>
            <a:ext cx="476488" cy="2733675"/>
          </a:xfrm>
          <a:prstGeom prst="rect">
            <a:avLst/>
          </a:prstGeom>
          <a:solidFill>
            <a:schemeClr val="bg1"/>
          </a:solidFill>
        </p:spPr>
        <p:txBody>
          <a:bodyPr wrap="square" rtlCol="0">
            <a:spAutoFit/>
          </a:bodyPr>
          <a:lstStyle/>
          <a:p>
            <a:endParaRPr lang="en-IE" dirty="0"/>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667619"/>
            <a:ext cx="4732107" cy="5026945"/>
          </a:xfrm>
        </p:spPr>
        <p:txBody>
          <a:bodyPr/>
          <a:lstStyle/>
          <a:p>
            <a:pPr marL="0" indent="0"/>
            <a:r>
              <a:rPr lang="en-US" sz="2000" dirty="0">
                <a:ea typeface="Calibri"/>
                <a:cs typeface="Calibri"/>
              </a:rPr>
              <a:t>Tämän moduulin tavoitteena on auttaa oppijoita ymmärtämään elintarvikeylijäämän käsitettä, sen tyyppejä ja syitä sekä sen merkittävää roolia ruokahävikin syntymisessä. </a:t>
            </a:r>
          </a:p>
          <a:p>
            <a:pPr marL="0" indent="0"/>
            <a:r>
              <a:rPr lang="en-US" sz="2000" dirty="0" err="1">
                <a:ea typeface="Calibri"/>
                <a:cs typeface="Calibri"/>
              </a:rPr>
              <a:t>Siinä</a:t>
            </a:r>
            <a:r>
              <a:rPr lang="en-US" sz="2000" dirty="0">
                <a:ea typeface="Calibri"/>
                <a:cs typeface="Calibri"/>
              </a:rPr>
              <a:t> tarkastellaan käytännön strategioita ja innovatiivisia aloitteita, joiden avulla ylijäämäruokaa voidaan suunnata uudelleen elintarvikejärjestelmässä kiertotalouden periaatteiden mukaisesti. </a:t>
            </a:r>
          </a:p>
          <a:p>
            <a:pPr marL="0" indent="0"/>
            <a:r>
              <a:rPr lang="en-US" sz="2000" dirty="0" err="1">
                <a:ea typeface="Calibri"/>
                <a:cs typeface="Calibri"/>
              </a:rPr>
              <a:t>Oppijat</a:t>
            </a:r>
            <a:r>
              <a:rPr lang="en-US" sz="2000" dirty="0">
                <a:ea typeface="Calibri"/>
                <a:cs typeface="Calibri"/>
              </a:rPr>
              <a:t> saavat tietoa ylijäämän uudelleenjakamisen ympäristöllisistä ja sosiaalisista hyödyistä ja tarkastelevat samalla elintarvikesäännösten asettamia haasteita.</a:t>
            </a:r>
            <a:endParaRPr lang="en-US" sz="200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SISÄLTÖ</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dirty="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09397" y="1176289"/>
            <a:ext cx="6273109" cy="566444"/>
          </a:xfrm>
          <a:prstGeom prst="rect">
            <a:avLst/>
          </a:prstGeom>
        </p:spPr>
        <p:txBody>
          <a:bodyPr/>
          <a:lstStyle/>
          <a:p>
            <a:r>
              <a:rPr lang="en-IE" b="1" dirty="0">
                <a:ea typeface="+mn-lt"/>
                <a:cs typeface="+mn-lt"/>
              </a:rPr>
              <a:t>Mitä on </a:t>
            </a:r>
            <a:r>
              <a:rPr lang="en-IE" b="1" dirty="0" err="1">
                <a:ea typeface="+mn-lt"/>
                <a:cs typeface="+mn-lt"/>
              </a:rPr>
              <a:t>ylijäämäruoka</a:t>
            </a:r>
            <a:r>
              <a:rPr lang="en-IE" b="1" dirty="0">
                <a:ea typeface="+mn-lt"/>
                <a:cs typeface="+mn-lt"/>
              </a:rPr>
              <a:t>?</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09396" y="1995762"/>
            <a:ext cx="6144703" cy="566444"/>
          </a:xfrm>
          <a:prstGeom prst="rect">
            <a:avLst/>
          </a:prstGeom>
        </p:spPr>
        <p:txBody>
          <a:bodyPr/>
          <a:lstStyle/>
          <a:p>
            <a:r>
              <a:rPr lang="en-US" b="1" dirty="0">
                <a:ea typeface="+mn-lt"/>
                <a:cs typeface="+mn-lt"/>
              </a:rPr>
              <a:t>Aloitteet elintarvikeylijäämän vähentämiseksi</a:t>
            </a:r>
            <a:endParaRPr lang="en-US" b="1" dirty="0"/>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09397" y="2814729"/>
            <a:ext cx="6075705" cy="566444"/>
          </a:xfrm>
          <a:prstGeom prst="rect">
            <a:avLst/>
          </a:prstGeom>
        </p:spPr>
        <p:txBody>
          <a:bodyPr/>
          <a:lstStyle/>
          <a:p>
            <a:r>
              <a:rPr lang="en-IE" b="1" dirty="0">
                <a:cs typeface="Calibri"/>
              </a:rPr>
              <a:t>Ilmastonmuutos ja haasteet</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09398" y="3632686"/>
            <a:ext cx="5996852" cy="566444"/>
          </a:xfrm>
          <a:prstGeom prst="rect">
            <a:avLst/>
          </a:prstGeom>
        </p:spPr>
        <p:txBody>
          <a:bodyPr/>
          <a:lstStyle/>
          <a:p>
            <a:r>
              <a:rPr lang="en-US" b="1" dirty="0" err="1">
                <a:cs typeface="Calibri"/>
              </a:rPr>
              <a:t>Tiukkoja</a:t>
            </a:r>
            <a:r>
              <a:rPr lang="en-US" b="1" dirty="0">
                <a:cs typeface="Calibri"/>
              </a:rPr>
              <a:t> elintarvikestandardeja koskevien säännösten haitat</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E9CB9-001A-41B9-7E44-C11AF1339D04}"/>
              </a:ext>
            </a:extLst>
          </p:cNvPr>
          <p:cNvSpPr>
            <a:spLocks noGrp="1"/>
          </p:cNvSpPr>
          <p:nvPr>
            <p:ph type="body" sz="quarter" idx="16"/>
          </p:nvPr>
        </p:nvSpPr>
        <p:spPr>
          <a:xfrm>
            <a:off x="904855" y="657355"/>
            <a:ext cx="2897599" cy="648821"/>
          </a:xfrm>
          <a:solidFill>
            <a:srgbClr val="60BA47"/>
          </a:solidFill>
        </p:spPr>
        <p:txBody>
          <a:bodyPr/>
          <a:lstStyle/>
          <a:p>
            <a:r>
              <a:rPr lang="en-IE"/>
              <a:t>Inspiroidu...</a:t>
            </a:r>
          </a:p>
        </p:txBody>
      </p:sp>
      <p:sp>
        <p:nvSpPr>
          <p:cNvPr id="3" name="Text Placeholder 2">
            <a:extLst>
              <a:ext uri="{FF2B5EF4-FFF2-40B4-BE49-F238E27FC236}">
                <a16:creationId xmlns:a16="http://schemas.microsoft.com/office/drawing/2014/main" id="{0B12EB5A-158D-47F1-E611-301D54434DEA}"/>
              </a:ext>
            </a:extLst>
          </p:cNvPr>
          <p:cNvSpPr>
            <a:spLocks noGrp="1"/>
          </p:cNvSpPr>
          <p:nvPr>
            <p:ph type="body" sz="quarter" idx="19"/>
          </p:nvPr>
        </p:nvSpPr>
        <p:spPr>
          <a:xfrm>
            <a:off x="917101" y="1430510"/>
            <a:ext cx="10425813" cy="416704"/>
          </a:xfrm>
        </p:spPr>
        <p:txBody>
          <a:bodyPr/>
          <a:lstStyle/>
          <a:p>
            <a:r>
              <a:rPr lang="en-IE" dirty="0"/>
              <a:t>Tutustu Waste2Worth-sivustoon ja tutustu pk-yritysten elintarvikejätteen tutkimusoppaaseen ja alueellisiin yhteisökarttoihin, joiden tarkoituksena on lisätä tietoisuutta ja motivaatiota kiertokulkuyhteisöjen hyödyistä.</a:t>
            </a:r>
          </a:p>
        </p:txBody>
      </p:sp>
      <p:pic>
        <p:nvPicPr>
          <p:cNvPr id="6" name="Picture 5">
            <a:extLst>
              <a:ext uri="{FF2B5EF4-FFF2-40B4-BE49-F238E27FC236}">
                <a16:creationId xmlns:a16="http://schemas.microsoft.com/office/drawing/2014/main" id="{E45EDA11-FBBE-0389-B120-0C12621A6F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4865914" y="2190118"/>
            <a:ext cx="7050316" cy="4186992"/>
          </a:xfrm>
          <a:prstGeom prst="rect">
            <a:avLst/>
          </a:prstGeom>
        </p:spPr>
      </p:pic>
      <p:pic>
        <p:nvPicPr>
          <p:cNvPr id="5" name="Picture 4">
            <a:hlinkClick r:id="rId3"/>
            <a:extLst>
              <a:ext uri="{FF2B5EF4-FFF2-40B4-BE49-F238E27FC236}">
                <a16:creationId xmlns:a16="http://schemas.microsoft.com/office/drawing/2014/main" id="{D37B6833-7320-329C-2609-9ED8C186BC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5999" y="2841846"/>
            <a:ext cx="4985657" cy="2854061"/>
          </a:xfrm>
          <a:prstGeom prst="rect">
            <a:avLst/>
          </a:prstGeom>
        </p:spPr>
      </p:pic>
      <p:pic>
        <p:nvPicPr>
          <p:cNvPr id="8" name="Picture 7" descr="A brochure with a person working on plants&#10;&#10;AI-generated content may be incorrect.">
            <a:hlinkClick r:id="rId5"/>
            <a:extLst>
              <a:ext uri="{FF2B5EF4-FFF2-40B4-BE49-F238E27FC236}">
                <a16:creationId xmlns:a16="http://schemas.microsoft.com/office/drawing/2014/main" id="{D6EBCFA2-6425-3BF2-877C-E7906C4DE430}"/>
              </a:ext>
            </a:extLst>
          </p:cNvPr>
          <p:cNvPicPr>
            <a:picLocks noChangeAspect="1"/>
          </p:cNvPicPr>
          <p:nvPr/>
        </p:nvPicPr>
        <p:blipFill>
          <a:blip r:embed="rId6"/>
          <a:stretch>
            <a:fillRect/>
          </a:stretch>
        </p:blipFill>
        <p:spPr>
          <a:xfrm>
            <a:off x="1915884" y="2633210"/>
            <a:ext cx="3249601" cy="3249601"/>
          </a:xfrm>
          <a:prstGeom prst="rect">
            <a:avLst/>
          </a:prstGeom>
        </p:spPr>
      </p:pic>
      <p:grpSp>
        <p:nvGrpSpPr>
          <p:cNvPr id="9" name="Graphic 4">
            <a:extLst>
              <a:ext uri="{FF2B5EF4-FFF2-40B4-BE49-F238E27FC236}">
                <a16:creationId xmlns:a16="http://schemas.microsoft.com/office/drawing/2014/main" id="{323DBF7B-EB92-CC3A-AC3A-71BE156675C5}"/>
              </a:ext>
            </a:extLst>
          </p:cNvPr>
          <p:cNvGrpSpPr/>
          <p:nvPr/>
        </p:nvGrpSpPr>
        <p:grpSpPr>
          <a:xfrm rot="21360002">
            <a:off x="5428908" y="490234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7DB91342-A74A-3376-A296-7D164E61B844}"/>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C9140C16-B45B-0782-DE3C-E05E8D69563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094C619D-B0CD-3EF5-F61D-FF9679A1FC6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01A7E7B8-6DEB-2E9B-6F41-2569297B6714}"/>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9EE5CD68-13F9-FA79-9E09-EC08F34540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3" name="Freeform 51">
                <a:extLst>
                  <a:ext uri="{FF2B5EF4-FFF2-40B4-BE49-F238E27FC236}">
                    <a16:creationId xmlns:a16="http://schemas.microsoft.com/office/drawing/2014/main" id="{E68F233D-EAA9-2775-4553-F1234B98AF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4" name="Freeform 52">
                <a:extLst>
                  <a:ext uri="{FF2B5EF4-FFF2-40B4-BE49-F238E27FC236}">
                    <a16:creationId xmlns:a16="http://schemas.microsoft.com/office/drawing/2014/main" id="{056FEE8F-6981-2490-5C37-771F25CD516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5" name="Freeform 53">
                <a:extLst>
                  <a:ext uri="{FF2B5EF4-FFF2-40B4-BE49-F238E27FC236}">
                    <a16:creationId xmlns:a16="http://schemas.microsoft.com/office/drawing/2014/main" id="{D93F8B52-5238-C04F-3AA6-1F2CB20A645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7CEE4BB-917A-2369-D1F7-E7CA2BAD878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214BF0FD-F957-2589-EAA7-FAACC736EAF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C41CCC7F-9D78-A75D-8261-221FEE9B054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5406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p:cNvGrpSpPr/>
          <p:nvPr/>
        </p:nvGrpSpPr>
        <p:grpSpPr>
          <a:xfrm>
            <a:off x="473481" y="358482"/>
            <a:ext cx="10911205" cy="6141085"/>
            <a:chOff x="473481" y="358482"/>
            <a:chExt cx="10911205" cy="6141085"/>
          </a:xfrm>
        </p:grpSpPr>
        <p:sp>
          <p:nvSpPr>
            <p:cNvPr id="4" name="object 4"/>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4642600" y="3824615"/>
              <a:ext cx="2245702" cy="2245701"/>
            </a:xfrm>
            <a:prstGeom prst="rect">
              <a:avLst/>
            </a:prstGeom>
          </p:spPr>
        </p:pic>
      </p:gr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p:cNvSpPr txBox="1"/>
          <p:nvPr/>
        </p:nvSpPr>
        <p:spPr>
          <a:xfrm>
            <a:off x="977264" y="789038"/>
            <a:ext cx="3821429"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Pohdintaharjoitus:</a:t>
            </a:r>
            <a:endParaRPr sz="3700" dirty="0">
              <a:solidFill>
                <a:srgbClr val="09465E"/>
              </a:solidFill>
              <a:latin typeface="Calibri"/>
              <a:cs typeface="Calibri"/>
            </a:endParaRPr>
          </a:p>
        </p:txBody>
      </p:sp>
      <p:sp>
        <p:nvSpPr>
          <p:cNvPr id="9" name="object 9"/>
          <p:cNvSpPr txBox="1"/>
          <p:nvPr/>
        </p:nvSpPr>
        <p:spPr>
          <a:xfrm>
            <a:off x="1205864" y="2312606"/>
            <a:ext cx="9202732" cy="878205"/>
          </a:xfrm>
          <a:prstGeom prst="rect">
            <a:avLst/>
          </a:prstGeom>
        </p:spPr>
        <p:txBody>
          <a:bodyPr vert="horz" wrap="square" lIns="0" tIns="11430" rIns="0" bIns="0" rtlCol="0">
            <a:spAutoFit/>
          </a:bodyPr>
          <a:lstStyle/>
          <a:p>
            <a:pPr marL="12700" marR="5080">
              <a:lnSpc>
                <a:spcPts val="3410"/>
              </a:lnSpc>
              <a:spcBef>
                <a:spcPts val="90"/>
              </a:spcBef>
            </a:pPr>
            <a:r>
              <a:rPr sz="2750" dirty="0" err="1">
                <a:solidFill>
                  <a:srgbClr val="09465E"/>
                </a:solidFill>
                <a:latin typeface="Calibri"/>
                <a:cs typeface="Calibri"/>
              </a:rPr>
              <a:t>Minkälaista</a:t>
            </a:r>
            <a:r>
              <a:rPr sz="2750" dirty="0">
                <a:solidFill>
                  <a:srgbClr val="09465E"/>
                </a:solidFill>
                <a:latin typeface="Calibri"/>
                <a:cs typeface="Calibri"/>
              </a:rPr>
              <a:t> </a:t>
            </a:r>
            <a:r>
              <a:rPr sz="2750" dirty="0" err="1">
                <a:solidFill>
                  <a:srgbClr val="09465E"/>
                </a:solidFill>
                <a:latin typeface="Calibri"/>
                <a:cs typeface="Calibri"/>
              </a:rPr>
              <a:t>aloitetta</a:t>
            </a:r>
            <a:r>
              <a:rPr sz="2750" dirty="0">
                <a:solidFill>
                  <a:srgbClr val="09465E"/>
                </a:solidFill>
                <a:latin typeface="Calibri"/>
                <a:cs typeface="Calibri"/>
              </a:rPr>
              <a:t> </a:t>
            </a:r>
            <a:r>
              <a:rPr sz="2750" dirty="0" err="1">
                <a:solidFill>
                  <a:srgbClr val="09465E"/>
                </a:solidFill>
                <a:latin typeface="Calibri"/>
                <a:cs typeface="Calibri"/>
              </a:rPr>
              <a:t>ehdottaisitte</a:t>
            </a:r>
            <a:r>
              <a:rPr sz="2750" dirty="0">
                <a:solidFill>
                  <a:srgbClr val="09465E"/>
                </a:solidFill>
                <a:latin typeface="Calibri"/>
                <a:cs typeface="Calibri"/>
              </a:rPr>
              <a:t> </a:t>
            </a:r>
            <a:r>
              <a:rPr sz="2750" dirty="0" err="1">
                <a:solidFill>
                  <a:srgbClr val="09465E"/>
                </a:solidFill>
                <a:latin typeface="Calibri"/>
                <a:cs typeface="Calibri"/>
              </a:rPr>
              <a:t>elintarvikkeiden</a:t>
            </a:r>
            <a:r>
              <a:rPr sz="2750" dirty="0">
                <a:solidFill>
                  <a:srgbClr val="09465E"/>
                </a:solidFill>
                <a:latin typeface="Calibri"/>
                <a:cs typeface="Calibri"/>
              </a:rPr>
              <a:t> </a:t>
            </a:r>
            <a:r>
              <a:rPr sz="2750" dirty="0" err="1">
                <a:solidFill>
                  <a:srgbClr val="09465E"/>
                </a:solidFill>
                <a:latin typeface="Calibri"/>
                <a:cs typeface="Calibri"/>
              </a:rPr>
              <a:t>ylijäämien</a:t>
            </a:r>
            <a:r>
              <a:rPr sz="2750" dirty="0">
                <a:solidFill>
                  <a:srgbClr val="09465E"/>
                </a:solidFill>
                <a:latin typeface="Calibri"/>
                <a:cs typeface="Calibri"/>
              </a:rPr>
              <a:t> </a:t>
            </a:r>
            <a:r>
              <a:rPr sz="2750" dirty="0" err="1">
                <a:solidFill>
                  <a:srgbClr val="09465E"/>
                </a:solidFill>
                <a:latin typeface="Calibri"/>
                <a:cs typeface="Calibri"/>
              </a:rPr>
              <a:t>välttämiseksi</a:t>
            </a:r>
            <a:r>
              <a:rPr sz="2750" dirty="0">
                <a:solidFill>
                  <a:srgbClr val="09465E"/>
                </a:solidFill>
                <a:latin typeface="Calibri"/>
                <a:cs typeface="Calibri"/>
              </a:rPr>
              <a:t> tai </a:t>
            </a:r>
            <a:r>
              <a:rPr sz="2750" spc="-10" dirty="0" err="1">
                <a:solidFill>
                  <a:srgbClr val="09465E"/>
                </a:solidFill>
                <a:latin typeface="Calibri"/>
                <a:cs typeface="Calibri"/>
              </a:rPr>
              <a:t>vähentämiseksi</a:t>
            </a:r>
            <a:r>
              <a:rPr sz="2750" spc="-10" dirty="0">
                <a:solidFill>
                  <a:srgbClr val="09465E"/>
                </a:solidFill>
                <a:latin typeface="Calibri"/>
                <a:cs typeface="Calibri"/>
              </a:rPr>
              <a:t> </a:t>
            </a:r>
            <a:r>
              <a:rPr sz="2750" spc="-10" dirty="0" err="1">
                <a:solidFill>
                  <a:srgbClr val="09465E"/>
                </a:solidFill>
                <a:latin typeface="Calibri"/>
                <a:cs typeface="Calibri"/>
              </a:rPr>
              <a:t>koko</a:t>
            </a:r>
            <a:r>
              <a:rPr sz="2750" spc="-10" dirty="0">
                <a:solidFill>
                  <a:srgbClr val="09465E"/>
                </a:solidFill>
                <a:latin typeface="Calibri"/>
                <a:cs typeface="Calibri"/>
              </a:rPr>
              <a:t> </a:t>
            </a:r>
            <a:r>
              <a:rPr sz="2750" spc="-10" dirty="0" err="1">
                <a:solidFill>
                  <a:srgbClr val="09465E"/>
                </a:solidFill>
                <a:latin typeface="Calibri"/>
                <a:cs typeface="Calibri"/>
              </a:rPr>
              <a:t>elintarvikeketjussa</a:t>
            </a:r>
            <a:r>
              <a:rPr sz="2750" spc="-10" dirty="0">
                <a:solidFill>
                  <a:srgbClr val="09465E"/>
                </a:solidFill>
                <a:latin typeface="Calibri"/>
                <a:cs typeface="Calibri"/>
              </a:rPr>
              <a:t>?</a:t>
            </a:r>
            <a:endParaRPr sz="275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5400-57C0-1F76-57EA-5787037695FC}"/>
            </a:ext>
          </a:extLst>
        </p:cNvPr>
        <p:cNvGrpSpPr/>
        <p:nvPr/>
      </p:nvGrpSpPr>
      <p:grpSpPr>
        <a:xfrm>
          <a:off x="0" y="0"/>
          <a:ext cx="0" cy="0"/>
          <a:chOff x="0" y="0"/>
          <a:chExt cx="0" cy="0"/>
        </a:xfrm>
      </p:grpSpPr>
      <p:pic>
        <p:nvPicPr>
          <p:cNvPr id="8" name="Symbol zastępczy obrazu 7" descr="Person holding grassy sphere">
            <a:extLst>
              <a:ext uri="{FF2B5EF4-FFF2-40B4-BE49-F238E27FC236}">
                <a16:creationId xmlns:a16="http://schemas.microsoft.com/office/drawing/2014/main" id="{3056C428-4AC1-1EC6-C8F5-79135CD310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5" name="Text Placeholder 4">
            <a:extLst>
              <a:ext uri="{FF2B5EF4-FFF2-40B4-BE49-F238E27FC236}">
                <a16:creationId xmlns:a16="http://schemas.microsoft.com/office/drawing/2014/main" id="{D21B993D-4904-6603-C710-8E23BA426049}"/>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B26C9886-5E3D-2389-D740-A3F8DB70F98F}"/>
              </a:ext>
            </a:extLst>
          </p:cNvPr>
          <p:cNvSpPr/>
          <p:nvPr/>
        </p:nvSpPr>
        <p:spPr>
          <a:xfrm>
            <a:off x="5543550" y="2828835"/>
            <a:ext cx="4781550"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Ilmastonmuutos ja haasteet</a:t>
            </a:r>
          </a:p>
        </p:txBody>
      </p:sp>
      <p:sp>
        <p:nvSpPr>
          <p:cNvPr id="15" name="TextBox 14">
            <a:extLst>
              <a:ext uri="{FF2B5EF4-FFF2-40B4-BE49-F238E27FC236}">
                <a16:creationId xmlns:a16="http://schemas.microsoft.com/office/drawing/2014/main" id="{78FA74E8-3103-1808-9BEE-821C9FD31B1F}"/>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602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0BBB-69A0-8718-31A2-5B74D6BBC5B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0F6243D4-774E-F896-C4B7-94EE9D44DEEC}"/>
              </a:ext>
            </a:extLst>
          </p:cNvPr>
          <p:cNvSpPr>
            <a:spLocks noChangeArrowheads="1"/>
          </p:cNvSpPr>
          <p:nvPr/>
        </p:nvSpPr>
        <p:spPr bwMode="auto">
          <a:xfrm>
            <a:off x="895350" y="1564440"/>
            <a:ext cx="2815223" cy="5090397"/>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47833"/>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59" name="Freeform 246">
            <a:extLst>
              <a:ext uri="{FF2B5EF4-FFF2-40B4-BE49-F238E27FC236}">
                <a16:creationId xmlns:a16="http://schemas.microsoft.com/office/drawing/2014/main" id="{9B51F252-06F2-3804-5ACE-455605A965B4}"/>
              </a:ext>
            </a:extLst>
          </p:cNvPr>
          <p:cNvSpPr>
            <a:spLocks noChangeArrowheads="1"/>
          </p:cNvSpPr>
          <p:nvPr/>
        </p:nvSpPr>
        <p:spPr bwMode="auto">
          <a:xfrm>
            <a:off x="831848" y="1445871"/>
            <a:ext cx="2878725" cy="742205"/>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63" name="Freeform 250">
            <a:extLst>
              <a:ext uri="{FF2B5EF4-FFF2-40B4-BE49-F238E27FC236}">
                <a16:creationId xmlns:a16="http://schemas.microsoft.com/office/drawing/2014/main" id="{A26AC501-3835-D181-B884-8C281989EA65}"/>
              </a:ext>
            </a:extLst>
          </p:cNvPr>
          <p:cNvSpPr>
            <a:spLocks noChangeArrowheads="1"/>
          </p:cNvSpPr>
          <p:nvPr/>
        </p:nvSpPr>
        <p:spPr bwMode="auto">
          <a:xfrm>
            <a:off x="7018484" y="1587294"/>
            <a:ext cx="2815223" cy="5018934"/>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65" name="Freeform 252">
            <a:extLst>
              <a:ext uri="{FF2B5EF4-FFF2-40B4-BE49-F238E27FC236}">
                <a16:creationId xmlns:a16="http://schemas.microsoft.com/office/drawing/2014/main" id="{14AA2DFE-EAE3-4C31-2B05-F846D7A2DF92}"/>
              </a:ext>
            </a:extLst>
          </p:cNvPr>
          <p:cNvSpPr>
            <a:spLocks noChangeArrowheads="1"/>
          </p:cNvSpPr>
          <p:nvPr/>
        </p:nvSpPr>
        <p:spPr bwMode="auto">
          <a:xfrm>
            <a:off x="6955670" y="1457408"/>
            <a:ext cx="2878725" cy="730667"/>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5" name="CuadroTexto 553">
            <a:extLst>
              <a:ext uri="{FF2B5EF4-FFF2-40B4-BE49-F238E27FC236}">
                <a16:creationId xmlns:a16="http://schemas.microsoft.com/office/drawing/2014/main" id="{A12707EC-AE3F-1EEE-0043-9F2D60E1633E}"/>
              </a:ext>
            </a:extLst>
          </p:cNvPr>
          <p:cNvSpPr txBox="1"/>
          <p:nvPr/>
        </p:nvSpPr>
        <p:spPr>
          <a:xfrm>
            <a:off x="885267" y="1467261"/>
            <a:ext cx="2763461" cy="707886"/>
          </a:xfrm>
          <a:prstGeom prst="rect">
            <a:avLst/>
          </a:prstGeom>
          <a:noFill/>
        </p:spPr>
        <p:txBody>
          <a:bodyPr wrap="square" rtlCol="0">
            <a:spAutoFit/>
          </a:bodyPr>
          <a:lstStyle/>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Vähennetty </a:t>
            </a: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maatalous </a:t>
            </a:r>
          </a:p>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Tuottavuus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7" name="CuadroTexto 557">
            <a:extLst>
              <a:ext uri="{FF2B5EF4-FFF2-40B4-BE49-F238E27FC236}">
                <a16:creationId xmlns:a16="http://schemas.microsoft.com/office/drawing/2014/main" id="{3ACE430E-E4DA-DE5C-1BBB-1CD5A4C28B03}"/>
              </a:ext>
            </a:extLst>
          </p:cNvPr>
          <p:cNvSpPr txBox="1"/>
          <p:nvPr/>
        </p:nvSpPr>
        <p:spPr>
          <a:xfrm>
            <a:off x="7342756" y="1500709"/>
            <a:ext cx="2166678" cy="707886"/>
          </a:xfrm>
          <a:prstGeom prst="rect">
            <a:avLst/>
          </a:prstGeom>
          <a:noFill/>
        </p:spPr>
        <p:txBody>
          <a:bodyPr wrap="square" rtlCol="0">
            <a:spAutoFit/>
          </a:bodyPr>
          <a:lstStyle/>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Ympäristö-kustannukset</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9" name="Rectángulo 602">
            <a:extLst>
              <a:ext uri="{FF2B5EF4-FFF2-40B4-BE49-F238E27FC236}">
                <a16:creationId xmlns:a16="http://schemas.microsoft.com/office/drawing/2014/main" id="{A7DE80AF-82CA-B34A-8F2F-1B534CCAB15E}"/>
              </a:ext>
            </a:extLst>
          </p:cNvPr>
          <p:cNvSpPr/>
          <p:nvPr/>
        </p:nvSpPr>
        <p:spPr>
          <a:xfrm>
            <a:off x="956727" y="2266790"/>
            <a:ext cx="2763461" cy="3970318"/>
          </a:xfrm>
          <a:prstGeom prst="rect">
            <a:avLst/>
          </a:prstGeom>
        </p:spPr>
        <p:txBody>
          <a:bodyPr wrap="square">
            <a:spAutoFit/>
          </a:bodyPr>
          <a:lstStyle/>
          <a:p>
            <a:pPr marL="108000" indent="-108000">
              <a:buSzPts val="1000"/>
              <a:buFont typeface="Wingdings" panose="05000000000000000000" pitchFamily="2" charset="2"/>
              <a:buChar char="§"/>
              <a:tabLst>
                <a:tab pos="457200" algn="l"/>
              </a:tabLst>
            </a:pPr>
            <a:r>
              <a:rPr lang="es-ES" b="1" dirty="0">
                <a:solidFill>
                  <a:schemeClr val="accent1">
                    <a:lumMod val="50000"/>
                  </a:schemeClr>
                </a:solidFill>
                <a:latin typeface="Calibri" panose="020F0502020204030204" pitchFamily="34" charset="0"/>
                <a:cs typeface="Times New Roman" panose="02020603050405020304" pitchFamily="18" charset="0"/>
              </a:rPr>
              <a:t>Äärimmäiset sääilmiöt</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b="1" dirty="0">
                <a:solidFill>
                  <a:schemeClr val="bg1"/>
                </a:solidFill>
                <a:latin typeface="Calibri" panose="020F0502020204030204" pitchFamily="34"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Kuivuus, tulvat ja helleaallot häiritsevät sadonkorjuuta ja kotieläintuotantoa, mikä johtaa epätasapainoon elintarvikkeiden saatavuudessa ja ylijäämässä.</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Arvaamattomat kasvukaudet</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Tämä lisää ruokahävikkiä kysynnän ja tarjonnan epäsuhdan vuoksi.</a:t>
            </a:r>
            <a:endParaRPr lang="es-ES" dirty="0">
              <a:solidFill>
                <a:schemeClr val="bg1"/>
              </a:solidFill>
            </a:endParaRPr>
          </a:p>
        </p:txBody>
      </p:sp>
      <p:sp>
        <p:nvSpPr>
          <p:cNvPr id="111" name="Rectángulo 604">
            <a:extLst>
              <a:ext uri="{FF2B5EF4-FFF2-40B4-BE49-F238E27FC236}">
                <a16:creationId xmlns:a16="http://schemas.microsoft.com/office/drawing/2014/main" id="{5E539935-3D62-41D4-3552-BF6E1EF43103}"/>
              </a:ext>
            </a:extLst>
          </p:cNvPr>
          <p:cNvSpPr/>
          <p:nvPr/>
        </p:nvSpPr>
        <p:spPr>
          <a:xfrm>
            <a:off x="7017796" y="2308658"/>
            <a:ext cx="2815911" cy="3970318"/>
          </a:xfrm>
          <a:prstGeom prst="rect">
            <a:avLst/>
          </a:prstGeom>
        </p:spPr>
        <p:txBody>
          <a:bodyPr wrap="square">
            <a:spAutoFit/>
          </a:bodyPr>
          <a:lstStyle/>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Lisääntyneet päästöt</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Hävikkiin menevä ylijäämäruoka lisää kasvihuonekaasupäästöjä hajotessaan kaatopaikoilla.</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Resurssihävikki</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Ylijäämäruoan tuottaminen, joka menee hukkaan, kuluttaa tarpeettomasti vettä, energiaa ja maata ja pahentaa ympäristön tilan heikkenemistä.</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EE4006C-F5DD-57DE-8DED-EBE08B9F6D6C}"/>
              </a:ext>
            </a:extLst>
          </p:cNvPr>
          <p:cNvSpPr txBox="1"/>
          <p:nvPr/>
        </p:nvSpPr>
        <p:spPr>
          <a:xfrm>
            <a:off x="76200" y="136188"/>
            <a:ext cx="12039600" cy="1129220"/>
          </a:xfrm>
          <a:prstGeom prst="rect">
            <a:avLst/>
          </a:prstGeom>
          <a:noFill/>
        </p:spPr>
        <p:txBody>
          <a:bodyPr wrap="square" rtlCol="0">
            <a:spAutoFit/>
          </a:bodyPr>
          <a:lstStyle/>
          <a:p>
            <a:pPr marL="457200" lvl="1">
              <a:lnSpc>
                <a:spcPct val="115000"/>
              </a:lnSpc>
              <a:spcAft>
                <a:spcPts val="800"/>
              </a:spcAft>
              <a:buSzPts val="1000"/>
              <a:tabLst>
                <a:tab pos="914400" algn="l"/>
              </a:tabLst>
            </a:pPr>
            <a:r>
              <a:rPr lang="en-US" sz="3600" b="1" kern="1200" dirty="0">
                <a:solidFill>
                  <a:srgbClr val="09465E"/>
                </a:solidFill>
                <a:latin typeface="+mn-lt"/>
                <a:ea typeface="+mn-ea"/>
                <a:cs typeface="+mn-cs"/>
              </a:rPr>
              <a:t>Ilmastonmuutos </a:t>
            </a:r>
            <a:r>
              <a:rPr lang="en-US" sz="2400" kern="1200" dirty="0">
                <a:solidFill>
                  <a:srgbClr val="09465E"/>
                </a:solidFill>
                <a:latin typeface="+mn-lt"/>
                <a:ea typeface="+mn-ea"/>
                <a:cs typeface="+mn-cs"/>
              </a:rPr>
              <a:t>vaikuttaa merkittävästi elintarvikkeiden tuotantoon, jakeluun ja ylijäämän hallintaan, mikä johtaa lukuisiin haasteisiin, joista kolme tärkeintä ovat:</a:t>
            </a:r>
            <a:endParaRPr lang="es-ES" sz="2400" kern="1200" dirty="0">
              <a:solidFill>
                <a:srgbClr val="09465E"/>
              </a:solidFill>
              <a:latin typeface="+mn-lt"/>
              <a:ea typeface="+mn-ea"/>
              <a:cs typeface="+mn-cs"/>
            </a:endParaRPr>
          </a:p>
        </p:txBody>
      </p:sp>
      <p:sp>
        <p:nvSpPr>
          <p:cNvPr id="2" name="Freeform 250">
            <a:extLst>
              <a:ext uri="{FF2B5EF4-FFF2-40B4-BE49-F238E27FC236}">
                <a16:creationId xmlns:a16="http://schemas.microsoft.com/office/drawing/2014/main" id="{76184E8F-F9B3-6A3F-E9D5-F2C33B863BB8}"/>
              </a:ext>
            </a:extLst>
          </p:cNvPr>
          <p:cNvSpPr>
            <a:spLocks noChangeArrowheads="1"/>
          </p:cNvSpPr>
          <p:nvPr/>
        </p:nvSpPr>
        <p:spPr bwMode="auto">
          <a:xfrm>
            <a:off x="3956918" y="1464708"/>
            <a:ext cx="2815223" cy="514151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 name="Freeform 252">
            <a:extLst>
              <a:ext uri="{FF2B5EF4-FFF2-40B4-BE49-F238E27FC236}">
                <a16:creationId xmlns:a16="http://schemas.microsoft.com/office/drawing/2014/main" id="{616AA12A-BBCC-526F-4684-9CF130B641AA}"/>
              </a:ext>
            </a:extLst>
          </p:cNvPr>
          <p:cNvSpPr>
            <a:spLocks noChangeArrowheads="1"/>
          </p:cNvSpPr>
          <p:nvPr/>
        </p:nvSpPr>
        <p:spPr bwMode="auto">
          <a:xfrm>
            <a:off x="3863320" y="1457408"/>
            <a:ext cx="2940572" cy="746679"/>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4" name="CuadroTexto 555">
            <a:extLst>
              <a:ext uri="{FF2B5EF4-FFF2-40B4-BE49-F238E27FC236}">
                <a16:creationId xmlns:a16="http://schemas.microsoft.com/office/drawing/2014/main" id="{F77666DF-0C22-A98F-1D8D-B0E71A1E4150}"/>
              </a:ext>
            </a:extLst>
          </p:cNvPr>
          <p:cNvSpPr txBox="1"/>
          <p:nvPr/>
        </p:nvSpPr>
        <p:spPr>
          <a:xfrm>
            <a:off x="3844059" y="1500709"/>
            <a:ext cx="2815223" cy="707886"/>
          </a:xfrm>
          <a:prstGeom prst="rect">
            <a:avLst/>
          </a:prstGeom>
          <a:noFill/>
        </p:spPr>
        <p:txBody>
          <a:bodyPr wrap="square" rtlCol="0">
            <a:spAutoFit/>
          </a:bodyPr>
          <a:lstStyle/>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Elintarvikkeiden jakelun </a:t>
            </a:r>
          </a:p>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Haasteet</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0" name="Rectángulo 603">
            <a:extLst>
              <a:ext uri="{FF2B5EF4-FFF2-40B4-BE49-F238E27FC236}">
                <a16:creationId xmlns:a16="http://schemas.microsoft.com/office/drawing/2014/main" id="{307AEB46-DD16-8E85-588C-4CBA3909FD54}"/>
              </a:ext>
            </a:extLst>
          </p:cNvPr>
          <p:cNvSpPr/>
          <p:nvPr/>
        </p:nvSpPr>
        <p:spPr>
          <a:xfrm>
            <a:off x="3925165" y="2266790"/>
            <a:ext cx="2815223" cy="4324261"/>
          </a:xfrm>
          <a:prstGeom prst="rect">
            <a:avLst/>
          </a:prstGeom>
        </p:spPr>
        <p:txBody>
          <a:bodyPr wrap="square">
            <a:spAutoFit/>
          </a:bodyPr>
          <a:lstStyle/>
          <a:p>
            <a:pPr marL="144000" lvl="0" indent="-144000">
              <a:spcAft>
                <a:spcPts val="600"/>
              </a:spcAft>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Toimitusketjun häiriöt</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Äärimmäiset sääolot vahingoittavat infrastruktuuria, mikä vaikeuttaa ylijäämäruoan kuljettamista sinne, missä sitä tarvitaan.</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44000" lvl="0" indent="-144000">
              <a:spcAft>
                <a:spcPts val="600"/>
              </a:spcAft>
              <a:buSzPts val="1000"/>
              <a:buFont typeface="Wingdings" panose="05000000000000000000" pitchFamily="2" charset="2"/>
              <a:buChar char="§"/>
              <a:tabLst>
                <a:tab pos="457200" algn="l"/>
              </a:tabLst>
            </a:pP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Varastointiongelmat:</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Korkeat lämpötilat ja kosteus lyhentävät elintarvikkeiden säilyvyyttä, mikä lisää hävikkiä erityisesti alueilla, joilla ei ole kylmävarastoja.</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1079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B9C7-E454-4C6D-6601-0093F8B01D05}"/>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CD915C05-8E70-4116-B563-7D4BFC145124}"/>
              </a:ext>
            </a:extLst>
          </p:cNvPr>
          <p:cNvSpPr>
            <a:spLocks noChangeArrowheads="1"/>
          </p:cNvSpPr>
          <p:nvPr/>
        </p:nvSpPr>
        <p:spPr bwMode="auto">
          <a:xfrm>
            <a:off x="6825118" y="700527"/>
            <a:ext cx="4990535" cy="1340132"/>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4AA6A653-DD99-59F2-9CBF-B369C8D3ACF3}"/>
              </a:ext>
            </a:extLst>
          </p:cNvPr>
          <p:cNvSpPr>
            <a:spLocks noChangeArrowheads="1"/>
          </p:cNvSpPr>
          <p:nvPr/>
        </p:nvSpPr>
        <p:spPr bwMode="auto">
          <a:xfrm>
            <a:off x="5932007" y="655275"/>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D0D3D112-DF9E-BDF5-D371-90A91A170697}"/>
              </a:ext>
            </a:extLst>
          </p:cNvPr>
          <p:cNvSpPr>
            <a:spLocks noChangeArrowheads="1"/>
          </p:cNvSpPr>
          <p:nvPr/>
        </p:nvSpPr>
        <p:spPr bwMode="auto">
          <a:xfrm>
            <a:off x="5421322" y="2248387"/>
            <a:ext cx="5658482" cy="129036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37D7277A-A828-294A-541A-7CAE585385A0}"/>
              </a:ext>
            </a:extLst>
          </p:cNvPr>
          <p:cNvSpPr>
            <a:spLocks noChangeArrowheads="1"/>
          </p:cNvSpPr>
          <p:nvPr/>
        </p:nvSpPr>
        <p:spPr bwMode="auto">
          <a:xfrm>
            <a:off x="4469470" y="218659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897E74A2-CDEC-C94A-38CB-0D00EF97573B}"/>
              </a:ext>
            </a:extLst>
          </p:cNvPr>
          <p:cNvSpPr>
            <a:spLocks noChangeArrowheads="1"/>
          </p:cNvSpPr>
          <p:nvPr/>
        </p:nvSpPr>
        <p:spPr bwMode="auto">
          <a:xfrm>
            <a:off x="7135572" y="3745572"/>
            <a:ext cx="4509314" cy="1276699"/>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A35E0F6-8E43-A1A9-F037-688928304EF8}"/>
              </a:ext>
            </a:extLst>
          </p:cNvPr>
          <p:cNvSpPr>
            <a:spLocks noChangeArrowheads="1"/>
          </p:cNvSpPr>
          <p:nvPr/>
        </p:nvSpPr>
        <p:spPr bwMode="auto">
          <a:xfrm>
            <a:off x="5916241" y="3707946"/>
            <a:ext cx="1462323" cy="1353276"/>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1604631C-6B22-979B-EBDD-BD0640FAB53B}"/>
              </a:ext>
            </a:extLst>
          </p:cNvPr>
          <p:cNvSpPr>
            <a:spLocks noChangeArrowheads="1"/>
          </p:cNvSpPr>
          <p:nvPr/>
        </p:nvSpPr>
        <p:spPr bwMode="auto">
          <a:xfrm>
            <a:off x="5368304" y="5229092"/>
            <a:ext cx="5621747" cy="1353276"/>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C2F44EA0-0AD1-3FBC-1663-605A3D660A02}"/>
              </a:ext>
            </a:extLst>
          </p:cNvPr>
          <p:cNvSpPr>
            <a:spLocks noChangeArrowheads="1"/>
          </p:cNvSpPr>
          <p:nvPr/>
        </p:nvSpPr>
        <p:spPr bwMode="auto">
          <a:xfrm>
            <a:off x="4475193" y="5192068"/>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0" name="CuadroTexto 569">
            <a:extLst>
              <a:ext uri="{FF2B5EF4-FFF2-40B4-BE49-F238E27FC236}">
                <a16:creationId xmlns:a16="http://schemas.microsoft.com/office/drawing/2014/main" id="{6EA86656-731F-84F1-1162-002FF3531294}"/>
              </a:ext>
            </a:extLst>
          </p:cNvPr>
          <p:cNvSpPr txBox="1"/>
          <p:nvPr/>
        </p:nvSpPr>
        <p:spPr>
          <a:xfrm>
            <a:off x="1201949" y="1910213"/>
            <a:ext cx="2481770"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Banneri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Infografiikka</a:t>
            </a:r>
          </a:p>
        </p:txBody>
      </p:sp>
      <p:sp>
        <p:nvSpPr>
          <p:cNvPr id="2" name="Text Placeholder 1">
            <a:extLst>
              <a:ext uri="{FF2B5EF4-FFF2-40B4-BE49-F238E27FC236}">
                <a16:creationId xmlns:a16="http://schemas.microsoft.com/office/drawing/2014/main" id="{F0B50BC8-99EF-D5A1-E500-EEA289958E6B}"/>
              </a:ext>
            </a:extLst>
          </p:cNvPr>
          <p:cNvSpPr>
            <a:spLocks noGrp="1"/>
          </p:cNvSpPr>
          <p:nvPr>
            <p:ph type="body" sz="quarter" idx="16"/>
          </p:nvPr>
        </p:nvSpPr>
        <p:spPr>
          <a:xfrm>
            <a:off x="74789" y="73962"/>
            <a:ext cx="11005015" cy="1029528"/>
          </a:xfrm>
        </p:spPr>
        <p:txBody>
          <a:bodyPr/>
          <a:lstStyle/>
          <a:p>
            <a:pPr>
              <a:lnSpc>
                <a:spcPct val="100000"/>
              </a:lnSpc>
              <a:spcBef>
                <a:spcPts val="0"/>
              </a:spcBef>
              <a:buNone/>
            </a:pP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Elintarvikeylijäämän hallintaan liittyvät haasteet</a:t>
            </a:r>
            <a:endParaRPr lang="es-ES" sz="4000" kern="100" dirty="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A499B149-2C70-623E-8552-1C28895D1425}"/>
              </a:ext>
            </a:extLst>
          </p:cNvPr>
          <p:cNvSpPr txBox="1"/>
          <p:nvPr/>
        </p:nvSpPr>
        <p:spPr>
          <a:xfrm>
            <a:off x="7274258" y="815943"/>
            <a:ext cx="4370628" cy="1323439"/>
          </a:xfrm>
          <a:prstGeom prst="rect">
            <a:avLst/>
          </a:prstGeom>
          <a:noFill/>
        </p:spPr>
        <p:txBody>
          <a:bodyPr wrap="square" rtlCol="0" anchor="ctr">
            <a:spAutoFit/>
          </a:bodyPr>
          <a:lstStyle/>
          <a:p>
            <a:pPr algn="l" rtl="0">
              <a:defRPr/>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Riittämättömät järjestelmät ylijäämäruoan keräämiseksi, varastoimiseksi ja uudelleen jakamiseksi johtavat suureen jätemäärään, erityisesti pilaantuvien tuotteiden osalta.</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rPr>
              <a:t>.</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4" name="CuadroTexto 553">
            <a:extLst>
              <a:ext uri="{FF2B5EF4-FFF2-40B4-BE49-F238E27FC236}">
                <a16:creationId xmlns:a16="http://schemas.microsoft.com/office/drawing/2014/main" id="{4563BFBD-59B7-D504-94DF-291B91C48802}"/>
              </a:ext>
            </a:extLst>
          </p:cNvPr>
          <p:cNvSpPr txBox="1"/>
          <p:nvPr/>
        </p:nvSpPr>
        <p:spPr>
          <a:xfrm>
            <a:off x="5803131" y="2493391"/>
            <a:ext cx="4975115" cy="830997"/>
          </a:xfrm>
          <a:prstGeom prst="rect">
            <a:avLst/>
          </a:prstGeom>
          <a:noFill/>
        </p:spPr>
        <p:txBody>
          <a:bodyPr wrap="square" rtlCol="0" anchor="ctr">
            <a:spAutoFit/>
          </a:bodyPr>
          <a:lstStyle/>
          <a:p>
            <a:pPr lvl="0">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Elintarviketurvallisuutta koskevat säännökset voivat rajoittaa ylijäämäruoan lahjoittamista ja uudelleenjakelua, vaikka se olisikin vielä kulutuskelpoista.</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uadroTexto 553">
            <a:extLst>
              <a:ext uri="{FF2B5EF4-FFF2-40B4-BE49-F238E27FC236}">
                <a16:creationId xmlns:a16="http://schemas.microsoft.com/office/drawing/2014/main" id="{4BB809F8-5E2A-58CD-83FC-4D3D14AF3AAB}"/>
              </a:ext>
            </a:extLst>
          </p:cNvPr>
          <p:cNvSpPr txBox="1"/>
          <p:nvPr/>
        </p:nvSpPr>
        <p:spPr>
          <a:xfrm>
            <a:off x="7270762" y="3775825"/>
            <a:ext cx="2478402" cy="1169551"/>
          </a:xfrm>
          <a:prstGeom prst="rect">
            <a:avLst/>
          </a:prstGeom>
          <a:noFill/>
        </p:spPr>
        <p:txBody>
          <a:bodyPr wrap="square" rtlCol="0" anchor="ctr">
            <a:spAutoFit/>
          </a:bodyPr>
          <a:lstStyle/>
          <a:p>
            <a:pPr lvl="0">
              <a:buSzPts val="1000"/>
              <a:tabLst>
                <a:tab pos="457200" algn="l"/>
              </a:tabLst>
            </a:pP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Väärää tietoa parasta ennen- ja viimeinen käyttöpäivämäärästä johtaa siihen, että elintarvikkeita heitetään pois ennenaikaisesti.</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643E2752-EA1C-B4EA-2B7A-34A60F0514B7}"/>
              </a:ext>
            </a:extLst>
          </p:cNvPr>
          <p:cNvSpPr txBox="1"/>
          <p:nvPr/>
        </p:nvSpPr>
        <p:spPr>
          <a:xfrm>
            <a:off x="5826528" y="5367120"/>
            <a:ext cx="5019811"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Rikkaiden maiden elintarvikeylijäämät ovat usein rinnakkain pienituloisten alueiden elintarvikepulan kanssa, mikä korostaa maailmanlaajuisten elintarvikejärjestelmien tehottomuutta.</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7" name="CuadroTexto 553">
            <a:extLst>
              <a:ext uri="{FF2B5EF4-FFF2-40B4-BE49-F238E27FC236}">
                <a16:creationId xmlns:a16="http://schemas.microsoft.com/office/drawing/2014/main" id="{8D4D7225-A90E-005B-012E-FD981F28523D}"/>
              </a:ext>
            </a:extLst>
          </p:cNvPr>
          <p:cNvSpPr txBox="1"/>
          <p:nvPr/>
        </p:nvSpPr>
        <p:spPr>
          <a:xfrm>
            <a:off x="5966885" y="1071208"/>
            <a:ext cx="1307373" cy="609590"/>
          </a:xfrm>
          <a:prstGeom prst="rect">
            <a:avLst/>
          </a:prstGeom>
          <a:noFill/>
        </p:spPr>
        <p:txBody>
          <a:bodyPr wrap="square" rtlCol="0" anchor="ctr">
            <a:spAutoFit/>
          </a:bodyPr>
          <a:lstStyle/>
          <a:p>
            <a:pPr>
              <a:lnSpc>
                <a:spcPct val="115000"/>
              </a:lnSpc>
              <a:spcAft>
                <a:spcPts val="800"/>
              </a:spcAft>
              <a:buNone/>
            </a:pPr>
            <a:r>
              <a:rPr lang="en-US" sz="15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Infrastruk-tuurin</a:t>
            </a:r>
            <a:r>
              <a:rPr lang="en-US" sz="15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5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puute</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1" name="CuadroTexto 553">
            <a:extLst>
              <a:ext uri="{FF2B5EF4-FFF2-40B4-BE49-F238E27FC236}">
                <a16:creationId xmlns:a16="http://schemas.microsoft.com/office/drawing/2014/main" id="{0ACBE7D7-70A5-B1C1-BA5C-A0DC80AF9028}"/>
              </a:ext>
            </a:extLst>
          </p:cNvPr>
          <p:cNvSpPr txBox="1"/>
          <p:nvPr/>
        </p:nvSpPr>
        <p:spPr>
          <a:xfrm>
            <a:off x="4475390" y="2598671"/>
            <a:ext cx="1261620" cy="609590"/>
          </a:xfrm>
          <a:prstGeom prst="rect">
            <a:avLst/>
          </a:prstGeom>
          <a:noFill/>
        </p:spPr>
        <p:txBody>
          <a:bodyPr wrap="square" rtlCol="0" anchor="ctr">
            <a:spAutoFit/>
          </a:bodyPr>
          <a:lstStyle/>
          <a:p>
            <a:pPr>
              <a:lnSpc>
                <a:spcPct val="115000"/>
              </a:lnSpc>
              <a:spcAft>
                <a:spcPts val="800"/>
              </a:spcAft>
              <a:buNone/>
            </a:pPr>
            <a:r>
              <a:rPr lang="es-ES" sz="15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Sääntelyyn liittyvät esteet</a:t>
            </a:r>
            <a:endParaRPr lang="es-ES" sz="15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2" name="CuadroTexto 553">
            <a:extLst>
              <a:ext uri="{FF2B5EF4-FFF2-40B4-BE49-F238E27FC236}">
                <a16:creationId xmlns:a16="http://schemas.microsoft.com/office/drawing/2014/main" id="{9320A3E2-76FA-5158-CB23-97D52F8A030D}"/>
              </a:ext>
            </a:extLst>
          </p:cNvPr>
          <p:cNvSpPr txBox="1"/>
          <p:nvPr/>
        </p:nvSpPr>
        <p:spPr>
          <a:xfrm>
            <a:off x="4564909" y="5568191"/>
            <a:ext cx="1261620" cy="609590"/>
          </a:xfrm>
          <a:prstGeom prst="rect">
            <a:avLst/>
          </a:prstGeom>
          <a:noFill/>
        </p:spPr>
        <p:txBody>
          <a:bodyPr wrap="square" rtlCol="0" anchor="ctr">
            <a:spAutoFit/>
          </a:bodyPr>
          <a:lstStyle/>
          <a:p>
            <a:pPr>
              <a:lnSpc>
                <a:spcPct val="115000"/>
              </a:lnSpc>
              <a:spcAft>
                <a:spcPts val="800"/>
              </a:spcAft>
              <a:buNone/>
            </a:pPr>
            <a:r>
              <a:rPr lang="es-ES" sz="15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Maailmanlaajuinen </a:t>
            </a:r>
            <a:r>
              <a:rPr lang="es-ES" sz="15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eriarvoisuus</a:t>
            </a:r>
            <a:endParaRPr lang="es-ES" sz="15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CuadroTexto 553">
            <a:extLst>
              <a:ext uri="{FF2B5EF4-FFF2-40B4-BE49-F238E27FC236}">
                <a16:creationId xmlns:a16="http://schemas.microsoft.com/office/drawing/2014/main" id="{0293DA05-60B3-0E9C-9F49-8324042D23FE}"/>
              </a:ext>
            </a:extLst>
          </p:cNvPr>
          <p:cNvSpPr txBox="1"/>
          <p:nvPr/>
        </p:nvSpPr>
        <p:spPr>
          <a:xfrm>
            <a:off x="5911687" y="4079788"/>
            <a:ext cx="1261620" cy="609590"/>
          </a:xfrm>
          <a:prstGeom prst="rect">
            <a:avLst/>
          </a:prstGeom>
          <a:noFill/>
        </p:spPr>
        <p:txBody>
          <a:bodyPr wrap="square" rtlCol="0" anchor="ctr">
            <a:spAutoFit/>
          </a:bodyPr>
          <a:lstStyle/>
          <a:p>
            <a:pPr>
              <a:lnSpc>
                <a:spcPct val="115000"/>
              </a:lnSpc>
              <a:spcAft>
                <a:spcPts val="800"/>
              </a:spcAft>
              <a:buNone/>
            </a:pPr>
            <a:r>
              <a:rPr lang="es-ES" sz="15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Kuluttajakäyttäytyminen</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C1A46E3F-34ED-22B1-15B0-ED421106F1CB}"/>
              </a:ext>
            </a:extLst>
          </p:cNvPr>
          <p:cNvSpPr txBox="1"/>
          <p:nvPr/>
        </p:nvSpPr>
        <p:spPr>
          <a:xfrm>
            <a:off x="9749164" y="3872195"/>
            <a:ext cx="1758657" cy="1169551"/>
          </a:xfrm>
          <a:prstGeom prst="rect">
            <a:avLst/>
          </a:prstGeom>
          <a:noFill/>
        </p:spPr>
        <p:txBody>
          <a:bodyPr wrap="square" rtlCol="0">
            <a:spAutoFit/>
          </a:bodyPr>
          <a:lstStyle/>
          <a:p>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Yliostotottumukset pahentavat kotitalouksien ruokahävikkiä.</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s-ES" sz="1400" dirty="0"/>
          </a:p>
        </p:txBody>
      </p:sp>
      <p:sp>
        <p:nvSpPr>
          <p:cNvPr id="13" name="Marcador de texto 12">
            <a:extLst>
              <a:ext uri="{FF2B5EF4-FFF2-40B4-BE49-F238E27FC236}">
                <a16:creationId xmlns:a16="http://schemas.microsoft.com/office/drawing/2014/main" id="{B35EAA8E-26E9-C92A-CA17-356D831158A8}"/>
              </a:ext>
            </a:extLst>
          </p:cNvPr>
          <p:cNvSpPr>
            <a:spLocks noGrp="1"/>
          </p:cNvSpPr>
          <p:nvPr>
            <p:ph type="body" sz="quarter" idx="18"/>
          </p:nvPr>
        </p:nvSpPr>
        <p:spPr>
          <a:xfrm>
            <a:off x="302957" y="1071208"/>
            <a:ext cx="4022801" cy="4474827"/>
          </a:xfrm>
        </p:spPr>
        <p:txBody>
          <a:bodyPr/>
          <a:lstStyle/>
          <a:p>
            <a:pPr marL="0" indent="0">
              <a:lnSpc>
                <a:spcPct val="100000"/>
              </a:lnSpc>
              <a:spcBef>
                <a:spcPts val="0"/>
              </a:spcBef>
            </a:pPr>
            <a:r>
              <a:rPr lang="en-US" sz="2000" dirty="0">
                <a:solidFill>
                  <a:srgbClr val="09465E"/>
                </a:solidFill>
              </a:rPr>
              <a:t>Elintarvikeylijäämän hallintaan liittyy ainutlaatuisia haasteita, jotka liittyvät </a:t>
            </a:r>
            <a:r>
              <a:rPr lang="en-US" sz="2000" b="1" dirty="0">
                <a:solidFill>
                  <a:srgbClr val="09465E"/>
                </a:solidFill>
              </a:rPr>
              <a:t>logistisiin, taloudellisiin, lainsäädännöllisiin ja </a:t>
            </a:r>
            <a:r>
              <a:rPr lang="en-US" sz="2000" b="1" dirty="0" err="1">
                <a:solidFill>
                  <a:srgbClr val="09465E"/>
                </a:solidFill>
              </a:rPr>
              <a:t>käyttäytymiseen</a:t>
            </a:r>
            <a:r>
              <a:rPr lang="en-US" sz="2000" b="1" dirty="0">
                <a:solidFill>
                  <a:srgbClr val="09465E"/>
                </a:solidFill>
              </a:rPr>
              <a:t> liittyviin ulottuvuuksiin</a:t>
            </a:r>
            <a:r>
              <a:rPr lang="en-US" sz="2000" dirty="0">
                <a:solidFill>
                  <a:srgbClr val="09465E"/>
                </a:solidFill>
              </a:rPr>
              <a:t>. </a:t>
            </a:r>
          </a:p>
          <a:p>
            <a:pPr marL="0" indent="0">
              <a:lnSpc>
                <a:spcPct val="100000"/>
              </a:lnSpc>
              <a:spcBef>
                <a:spcPts val="0"/>
              </a:spcBef>
            </a:pPr>
            <a:endParaRPr lang="en-US" sz="2000" dirty="0">
              <a:solidFill>
                <a:srgbClr val="09465E"/>
              </a:solidFill>
            </a:endParaRPr>
          </a:p>
          <a:p>
            <a:pPr marL="0" indent="0">
              <a:lnSpc>
                <a:spcPct val="100000"/>
              </a:lnSpc>
              <a:spcBef>
                <a:spcPts val="0"/>
              </a:spcBef>
            </a:pPr>
            <a:r>
              <a:rPr lang="en-US" sz="2000" dirty="0" err="1">
                <a:solidFill>
                  <a:srgbClr val="09465E"/>
                </a:solidFill>
              </a:rPr>
              <a:t>Vaikka</a:t>
            </a:r>
            <a:r>
              <a:rPr lang="en-US" sz="2000" dirty="0">
                <a:solidFill>
                  <a:srgbClr val="09465E"/>
                </a:solidFill>
              </a:rPr>
              <a:t> ylijäämäruokaan liittyy merkittäviä mahdollisuuksia vähentää elintarviketurvaa ja ympäristövaikutuksia, tehokas käsittely edellyttää koordinoituja toimia koko toimitusketjussa. </a:t>
            </a:r>
            <a:endParaRPr lang="es-ES" sz="2000" dirty="0">
              <a:solidFill>
                <a:srgbClr val="09465E"/>
              </a:solidFill>
            </a:endParaRPr>
          </a:p>
        </p:txBody>
      </p:sp>
    </p:spTree>
    <p:extLst>
      <p:ext uri="{BB962C8B-B14F-4D97-AF65-F5344CB8AC3E}">
        <p14:creationId xmlns:p14="http://schemas.microsoft.com/office/powerpoint/2010/main" val="3800854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7713-B326-10B1-3E64-7CF1E4675C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39419DB-37C3-D942-0F73-0E63FFB10223}"/>
              </a:ext>
            </a:extLst>
          </p:cNvPr>
          <p:cNvSpPr>
            <a:spLocks noGrp="1"/>
          </p:cNvSpPr>
          <p:nvPr>
            <p:ph type="body" sz="quarter" idx="16"/>
          </p:nvPr>
        </p:nvSpPr>
        <p:spPr>
          <a:xfrm>
            <a:off x="3352800" y="445395"/>
            <a:ext cx="7259868" cy="1008915"/>
          </a:xfrm>
          <a:prstGeom prst="rect">
            <a:avLst/>
          </a:prstGeom>
        </p:spPr>
        <p:txBody>
          <a:bodyPr/>
          <a:lstStyle/>
          <a:p>
            <a:pPr>
              <a:lnSpc>
                <a:spcPct val="115000"/>
              </a:lnSpc>
              <a:spcAft>
                <a:spcPts val="800"/>
              </a:spcAft>
              <a:buNone/>
            </a:pP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Haasteisiin vastaaminen</a:t>
            </a:r>
            <a:endParaRPr lang="es-E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73">
            <a:extLst>
              <a:ext uri="{FF2B5EF4-FFF2-40B4-BE49-F238E27FC236}">
                <a16:creationId xmlns:a16="http://schemas.microsoft.com/office/drawing/2014/main" id="{2C198C75-A833-284C-CF31-8C9072CD0DF7}"/>
              </a:ext>
            </a:extLst>
          </p:cNvPr>
          <p:cNvSpPr>
            <a:spLocks noChangeArrowheads="1"/>
          </p:cNvSpPr>
          <p:nvPr/>
        </p:nvSpPr>
        <p:spPr bwMode="auto">
          <a:xfrm>
            <a:off x="1098036" y="3474996"/>
            <a:ext cx="4750392" cy="2901893"/>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E7819362-9A7C-5989-529A-C973B2D140D6}"/>
              </a:ext>
            </a:extLst>
          </p:cNvPr>
          <p:cNvSpPr>
            <a:spLocks noChangeArrowheads="1"/>
          </p:cNvSpPr>
          <p:nvPr/>
        </p:nvSpPr>
        <p:spPr bwMode="auto">
          <a:xfrm>
            <a:off x="1206472" y="2892222"/>
            <a:ext cx="4210102" cy="887034"/>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F47833"/>
          </a:solidFill>
          <a:ln>
            <a:noFill/>
          </a:ln>
          <a:effectLst/>
        </p:spPr>
        <p:txBody>
          <a:bodyPr wrap="none" anchor="ctr"/>
          <a:lstStyle/>
          <a:p>
            <a:endParaRPr lang="en-GB" sz="900" noProof="0"/>
          </a:p>
        </p:txBody>
      </p:sp>
      <p:sp>
        <p:nvSpPr>
          <p:cNvPr id="6" name="Freeform 176">
            <a:extLst>
              <a:ext uri="{FF2B5EF4-FFF2-40B4-BE49-F238E27FC236}">
                <a16:creationId xmlns:a16="http://schemas.microsoft.com/office/drawing/2014/main" id="{9007E769-A900-3652-29BF-2EF8DE41A8F5}"/>
              </a:ext>
            </a:extLst>
          </p:cNvPr>
          <p:cNvSpPr>
            <a:spLocks noChangeArrowheads="1"/>
          </p:cNvSpPr>
          <p:nvPr/>
        </p:nvSpPr>
        <p:spPr bwMode="auto">
          <a:xfrm>
            <a:off x="6286391" y="3544449"/>
            <a:ext cx="4968511" cy="283121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DF2D64"/>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8D7D610B-3A9E-0F71-9B07-5D3026F4BCF1}"/>
              </a:ext>
            </a:extLst>
          </p:cNvPr>
          <p:cNvSpPr>
            <a:spLocks noChangeArrowheads="1"/>
          </p:cNvSpPr>
          <p:nvPr/>
        </p:nvSpPr>
        <p:spPr bwMode="auto">
          <a:xfrm>
            <a:off x="6343573" y="2892222"/>
            <a:ext cx="4207744" cy="91261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solidFill>
                <a:schemeClr val="bg1"/>
              </a:solidFill>
            </a:endParaRPr>
          </a:p>
        </p:txBody>
      </p:sp>
      <p:sp>
        <p:nvSpPr>
          <p:cNvPr id="8" name="CuadroTexto 598">
            <a:extLst>
              <a:ext uri="{FF2B5EF4-FFF2-40B4-BE49-F238E27FC236}">
                <a16:creationId xmlns:a16="http://schemas.microsoft.com/office/drawing/2014/main" id="{0B0330DE-AF54-C247-1798-2C9EA540A351}"/>
              </a:ext>
            </a:extLst>
          </p:cNvPr>
          <p:cNvSpPr txBox="1"/>
          <p:nvPr/>
        </p:nvSpPr>
        <p:spPr>
          <a:xfrm>
            <a:off x="6595172" y="3065951"/>
            <a:ext cx="3704546" cy="495200"/>
          </a:xfrm>
          <a:prstGeom prst="rect">
            <a:avLst/>
          </a:prstGeom>
          <a:noFill/>
        </p:spPr>
        <p:txBody>
          <a:bodyPr wrap="square" rtlCol="0">
            <a:spAutoFit/>
          </a:bodyPr>
          <a:lstStyle/>
          <a:p>
            <a:pPr>
              <a:lnSpc>
                <a:spcPct val="115000"/>
              </a:lnSpc>
              <a:spcAft>
                <a:spcPts val="800"/>
              </a:spcAft>
              <a:buNone/>
            </a:pPr>
            <a:r>
              <a:rPr lang="es-E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Teknologia ja innovaatio</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13D08E20-B4B6-6CED-A909-DEA07FCCE785}"/>
              </a:ext>
            </a:extLst>
          </p:cNvPr>
          <p:cNvSpPr txBox="1"/>
          <p:nvPr/>
        </p:nvSpPr>
        <p:spPr>
          <a:xfrm>
            <a:off x="1601049" y="3049248"/>
            <a:ext cx="3420947" cy="495200"/>
          </a:xfrm>
          <a:prstGeom prst="rect">
            <a:avLst/>
          </a:prstGeom>
          <a:noFill/>
        </p:spPr>
        <p:txBody>
          <a:bodyPr wrap="square" rtlCol="0">
            <a:spAutoFit/>
          </a:bodyPr>
          <a:lstStyle/>
          <a:p>
            <a:pPr>
              <a:lnSpc>
                <a:spcPct val="115000"/>
              </a:lnSpc>
              <a:spcAft>
                <a:spcPts val="800"/>
              </a:spcAft>
              <a:buNone/>
            </a:pPr>
            <a:r>
              <a:rPr lang="en-U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Politiikka ja lainsäädäntö</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77D5D020-7B1D-8F4B-80C4-CE5CD20F2EA5}"/>
              </a:ext>
            </a:extLst>
          </p:cNvPr>
          <p:cNvSpPr/>
          <p:nvPr/>
        </p:nvSpPr>
        <p:spPr>
          <a:xfrm>
            <a:off x="6343573" y="3804839"/>
            <a:ext cx="4911329" cy="2554545"/>
          </a:xfrm>
          <a:prstGeom prst="rect">
            <a:avLst/>
          </a:prstGeom>
        </p:spPr>
        <p:txBody>
          <a:bodyPr wrap="square">
            <a:spAutoFit/>
          </a:bodyPr>
          <a:lstStyle/>
          <a:p>
            <a:pPr marL="108000" lvl="0" indent="108000">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Tekoäly ja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esineiden internet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Tekoälyn kaltaiset työkalut voivat ennustaa ruoan ylituotantoa, mikä auttaa toimittajia mukauttamaan tuotantoa ja ehkäisemään hävikkiä.</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Esineiden internetin (IoT) laitteet valvovat elintarvikkeiden tuoreutta varastotiloissa ja pidentävät niiden säilyvyyttä.</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Ruoanjakosovellukset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Too Good To Gon ja Olion kaltaiset alustat yhdistävät kuluttajat yritysten ylijäämäruokiin.</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5ADA07E0-BBDC-D196-DC96-80DDD7CDADF3}"/>
              </a:ext>
            </a:extLst>
          </p:cNvPr>
          <p:cNvSpPr/>
          <p:nvPr/>
        </p:nvSpPr>
        <p:spPr>
          <a:xfrm>
            <a:off x="1123663" y="3804839"/>
            <a:ext cx="4429412" cy="2046714"/>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Elintarvikelahjoituksia koskevat </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kannustimet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Kannustetaan yrityksiä lahjoittamaan ylijäämäruokaa verohelpotuksilla tai alennetuilla hävittämismaksuilla.</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Jätteiden </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vähentämistavoitteet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Toteutetaan kansalliset ja alueelliset tavoitteet ruokajätteen vähentämiseksi YK:n kestävän kehityksen tavoitteen 12.3 mukaisesti.</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2">
            <a:extLst>
              <a:ext uri="{FF2B5EF4-FFF2-40B4-BE49-F238E27FC236}">
                <a16:creationId xmlns:a16="http://schemas.microsoft.com/office/drawing/2014/main" id="{B2F82A61-E542-9F03-D6F2-5F976E5B1D85}"/>
              </a:ext>
            </a:extLst>
          </p:cNvPr>
          <p:cNvSpPr txBox="1">
            <a:spLocks/>
          </p:cNvSpPr>
          <p:nvPr/>
        </p:nvSpPr>
        <p:spPr>
          <a:xfrm>
            <a:off x="676275" y="1155460"/>
            <a:ext cx="10677524" cy="1474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US" sz="20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Ilmastonmuutos pahentaa ruokaylijäämään liittyviä haasteita häiritsemällä tuotanto- ja jakelujärjestelmiä</a:t>
            </a:r>
            <a:r>
              <a:rPr lang="en-US" sz="20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mutta innovatiivisilla politiikoilla, teknologioilla ja yhteisöllisillä toimilla voidaan lieventää näitä vaikutuksia.</a:t>
            </a:r>
            <a:r>
              <a:rPr lang="en-US" sz="20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Kun näihin haasteisiin puututaan, voimme vähentää jätettä, lisätä kestävyyttä ja varmistaa elintarvikkeiden oikeudenmukaisen jakelun maailmanlaajuisesti.</a:t>
            </a:r>
            <a:endParaRPr lang="es-ES" sz="2000"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298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7EFF-89CF-AFF1-A506-84F4434FE715}"/>
            </a:ext>
          </a:extLst>
        </p:cNvPr>
        <p:cNvGrpSpPr/>
        <p:nvPr/>
      </p:nvGrpSpPr>
      <p:grpSpPr>
        <a:xfrm>
          <a:off x="0" y="0"/>
          <a:ext cx="0" cy="0"/>
          <a:chOff x="0" y="0"/>
          <a:chExt cx="0" cy="0"/>
        </a:xfrm>
      </p:grpSpPr>
      <p:sp>
        <p:nvSpPr>
          <p:cNvPr id="2" name="Freeform 173">
            <a:extLst>
              <a:ext uri="{FF2B5EF4-FFF2-40B4-BE49-F238E27FC236}">
                <a16:creationId xmlns:a16="http://schemas.microsoft.com/office/drawing/2014/main" id="{5C5D6495-8901-F854-6EE4-DF76837E60CC}"/>
              </a:ext>
            </a:extLst>
          </p:cNvPr>
          <p:cNvSpPr>
            <a:spLocks noChangeArrowheads="1"/>
          </p:cNvSpPr>
          <p:nvPr/>
        </p:nvSpPr>
        <p:spPr bwMode="auto">
          <a:xfrm>
            <a:off x="6501318" y="2139520"/>
            <a:ext cx="4741690" cy="2578959"/>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1C431BC4-0D80-F5F7-CD2C-7EDAB42FBD45}"/>
              </a:ext>
            </a:extLst>
          </p:cNvPr>
          <p:cNvSpPr>
            <a:spLocks noChangeArrowheads="1"/>
          </p:cNvSpPr>
          <p:nvPr/>
        </p:nvSpPr>
        <p:spPr bwMode="auto">
          <a:xfrm>
            <a:off x="6526449" y="1762974"/>
            <a:ext cx="4210102" cy="100891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DF2D64"/>
          </a:solidFill>
          <a:ln>
            <a:noFill/>
          </a:ln>
          <a:effectLst/>
        </p:spPr>
        <p:txBody>
          <a:bodyPr wrap="none" anchor="ctr"/>
          <a:lstStyle/>
          <a:p>
            <a:endParaRPr lang="en-GB" sz="900" noProof="0">
              <a:solidFill>
                <a:schemeClr val="bg1"/>
              </a:solidFill>
            </a:endParaRPr>
          </a:p>
        </p:txBody>
      </p:sp>
      <p:sp>
        <p:nvSpPr>
          <p:cNvPr id="6" name="Freeform 176">
            <a:extLst>
              <a:ext uri="{FF2B5EF4-FFF2-40B4-BE49-F238E27FC236}">
                <a16:creationId xmlns:a16="http://schemas.microsoft.com/office/drawing/2014/main" id="{04C36489-4E8C-616B-795B-2D02B7283E16}"/>
              </a:ext>
            </a:extLst>
          </p:cNvPr>
          <p:cNvSpPr>
            <a:spLocks noChangeArrowheads="1"/>
          </p:cNvSpPr>
          <p:nvPr/>
        </p:nvSpPr>
        <p:spPr bwMode="auto">
          <a:xfrm>
            <a:off x="758003" y="2469754"/>
            <a:ext cx="4932679" cy="237949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251ACA3D-D85C-DC8C-EEBA-C70A7F4745E4}"/>
              </a:ext>
            </a:extLst>
          </p:cNvPr>
          <p:cNvSpPr>
            <a:spLocks noChangeArrowheads="1"/>
          </p:cNvSpPr>
          <p:nvPr/>
        </p:nvSpPr>
        <p:spPr bwMode="auto">
          <a:xfrm>
            <a:off x="948992" y="1744930"/>
            <a:ext cx="4207744" cy="100891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8" name="CuadroTexto 598">
            <a:extLst>
              <a:ext uri="{FF2B5EF4-FFF2-40B4-BE49-F238E27FC236}">
                <a16:creationId xmlns:a16="http://schemas.microsoft.com/office/drawing/2014/main" id="{9010DB72-D3E1-5F98-4AF3-F8C398699F7A}"/>
              </a:ext>
            </a:extLst>
          </p:cNvPr>
          <p:cNvSpPr txBox="1"/>
          <p:nvPr/>
        </p:nvSpPr>
        <p:spPr>
          <a:xfrm>
            <a:off x="1122622" y="1993085"/>
            <a:ext cx="4223830"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Yhteisöpohjaiset ratkaisut</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0F154A2F-EC9B-13B6-EBD7-F878CD0F5069}"/>
              </a:ext>
            </a:extLst>
          </p:cNvPr>
          <p:cNvSpPr txBox="1"/>
          <p:nvPr/>
        </p:nvSpPr>
        <p:spPr>
          <a:xfrm>
            <a:off x="6627404" y="1976454"/>
            <a:ext cx="4210102"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Kestävät maatalouskäytännöt</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98EE87FD-5200-141B-4BFA-53A67B02EDE7}"/>
              </a:ext>
            </a:extLst>
          </p:cNvPr>
          <p:cNvSpPr/>
          <p:nvPr/>
        </p:nvSpPr>
        <p:spPr>
          <a:xfrm>
            <a:off x="930118" y="2761617"/>
            <a:ext cx="4588448" cy="1800493"/>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Ruokapankit ja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uudelleenjako</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Vahvistetaan ruokapankkien verkostoja, jotta varmistetaan, että ylijäämäruoka päätyy heikossa asemassa oleville väestöryhmille.</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Koulutuskampanjat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Lisätään tietoisuutta kestävästä kulutuksesta ja elintarvikkeiden pakkausmerkintöjen tulkinnasta.</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09BC8D45-F49F-3818-8528-135B84176C9D}"/>
              </a:ext>
            </a:extLst>
          </p:cNvPr>
          <p:cNvSpPr/>
          <p:nvPr/>
        </p:nvSpPr>
        <p:spPr>
          <a:xfrm>
            <a:off x="6599907" y="2989903"/>
            <a:ext cx="4136644" cy="927242"/>
          </a:xfrm>
          <a:prstGeom prst="rect">
            <a:avLst/>
          </a:prstGeom>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Edistetään agroekologiaa ja uudistuvaa maataloutta ilmastonmuutoksen vaikutusten vähentämiseksi elintarviketuotannossa.</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3">
            <a:extLst>
              <a:ext uri="{FF2B5EF4-FFF2-40B4-BE49-F238E27FC236}">
                <a16:creationId xmlns:a16="http://schemas.microsoft.com/office/drawing/2014/main" id="{CF4FC8F6-48EA-B5B5-3E23-0D11884AB6E9}"/>
              </a:ext>
            </a:extLst>
          </p:cNvPr>
          <p:cNvSpPr txBox="1">
            <a:spLocks/>
          </p:cNvSpPr>
          <p:nvPr/>
        </p:nvSpPr>
        <p:spPr>
          <a:xfrm>
            <a:off x="2934615" y="515333"/>
            <a:ext cx="7259868" cy="10089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dirty="0">
                <a:latin typeface="Calibri" panose="020F0502020204030204" pitchFamily="34" charset="0"/>
                <a:ea typeface="Times New Roman" panose="02020603050405020304" pitchFamily="18" charset="0"/>
                <a:cs typeface="Times New Roman" panose="02020603050405020304" pitchFamily="18" charset="0"/>
              </a:rPr>
              <a:t>Haasteisiin vastaaminen </a:t>
            </a:r>
            <a:r>
              <a:rPr lang="en-US" i="1" kern="0" dirty="0">
                <a:latin typeface="Calibri" panose="020F0502020204030204" pitchFamily="34" charset="0"/>
                <a:ea typeface="Times New Roman" panose="02020603050405020304" pitchFamily="18" charset="0"/>
                <a:cs typeface="Times New Roman" panose="02020603050405020304" pitchFamily="18" charset="0"/>
              </a:rPr>
              <a:t>(jatkoa)</a:t>
            </a:r>
            <a:endParaRPr lang="es-ES" i="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FD2E1FB6-D5EC-ECAD-ED9E-BE3B231403AA}"/>
              </a:ext>
            </a:extLst>
          </p:cNvPr>
          <p:cNvSpPr txBox="1"/>
          <p:nvPr/>
        </p:nvSpPr>
        <p:spPr>
          <a:xfrm>
            <a:off x="762000" y="5020077"/>
            <a:ext cx="10075506" cy="1107996"/>
          </a:xfrm>
          <a:prstGeom prst="rect">
            <a:avLst/>
          </a:prstGeom>
          <a:noFill/>
        </p:spPr>
        <p:txBody>
          <a:bodyPr wrap="square" rtlCol="0">
            <a:spAutoFit/>
          </a:bodyPr>
          <a:lstStyle/>
          <a:p>
            <a:pPr marL="12700" marR="41275" algn="l">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spc="-10" dirty="0">
                <a:solidFill>
                  <a:srgbClr val="09465E"/>
                </a:solidFill>
                <a:latin typeface="Calibri"/>
                <a:cs typeface="Calibri"/>
              </a:rPr>
              <a:t>Nämä haasteet edellyttävät kestäviä </a:t>
            </a:r>
            <a:r>
              <a:rPr lang="en-US" sz="2200" spc="-25" dirty="0">
                <a:solidFill>
                  <a:srgbClr val="09465E"/>
                </a:solidFill>
                <a:latin typeface="Calibri"/>
                <a:cs typeface="Calibri"/>
              </a:rPr>
              <a:t>strategioita </a:t>
            </a:r>
            <a:r>
              <a:rPr lang="en-US" sz="2200" spc="-10" dirty="0">
                <a:solidFill>
                  <a:srgbClr val="09465E"/>
                </a:solidFill>
                <a:latin typeface="Calibri"/>
                <a:cs typeface="Calibri"/>
              </a:rPr>
              <a:t>jätteen vähentämiseksi, jakelun </a:t>
            </a:r>
            <a:r>
              <a:rPr lang="en-US" sz="2200" spc="-10" dirty="0" err="1">
                <a:solidFill>
                  <a:srgbClr val="09465E"/>
                </a:solidFill>
                <a:latin typeface="Calibri"/>
                <a:cs typeface="Calibri"/>
              </a:rPr>
              <a:t>optimoimiseksi </a:t>
            </a:r>
            <a:r>
              <a:rPr lang="en-US" sz="2200" spc="-25" dirty="0">
                <a:solidFill>
                  <a:srgbClr val="09465E"/>
                </a:solidFill>
                <a:latin typeface="Calibri"/>
                <a:cs typeface="Calibri"/>
              </a:rPr>
              <a:t>ja </a:t>
            </a:r>
            <a:r>
              <a:rPr lang="en-US" sz="2200" dirty="0">
                <a:solidFill>
                  <a:srgbClr val="09465E"/>
                </a:solidFill>
                <a:latin typeface="Calibri"/>
                <a:cs typeface="Calibri"/>
              </a:rPr>
              <a:t>elintarvikejärjestelmän </a:t>
            </a:r>
            <a:r>
              <a:rPr lang="en-US" sz="2200" spc="-10" dirty="0">
                <a:solidFill>
                  <a:srgbClr val="09465E"/>
                </a:solidFill>
                <a:latin typeface="Calibri"/>
                <a:cs typeface="Calibri"/>
              </a:rPr>
              <a:t>ilmastonmuutoksen sietokyvyn </a:t>
            </a:r>
            <a:r>
              <a:rPr lang="en-US" sz="2200" spc="-25" dirty="0">
                <a:solidFill>
                  <a:srgbClr val="09465E"/>
                </a:solidFill>
                <a:latin typeface="Calibri"/>
                <a:cs typeface="Calibri"/>
              </a:rPr>
              <a:t>parantamiseksi</a:t>
            </a:r>
            <a:r>
              <a:rPr lang="en-US" sz="2200" spc="-10" dirty="0">
                <a:solidFill>
                  <a:srgbClr val="09465E"/>
                </a:solidFill>
                <a:latin typeface="Calibri"/>
                <a:cs typeface="Calibri"/>
              </a:rPr>
              <a:t>.</a:t>
            </a:r>
            <a:endParaRPr lang="en-US" sz="2200" dirty="0">
              <a:latin typeface="Calibri"/>
              <a:cs typeface="Calibri"/>
            </a:endParaRPr>
          </a:p>
          <a:p>
            <a:pPr algn="l"/>
            <a:endParaRPr lang="es-ES" sz="2200" dirty="0"/>
          </a:p>
        </p:txBody>
      </p:sp>
    </p:spTree>
    <p:extLst>
      <p:ext uri="{BB962C8B-B14F-4D97-AF65-F5344CB8AC3E}">
        <p14:creationId xmlns:p14="http://schemas.microsoft.com/office/powerpoint/2010/main" val="44127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5A00-D58B-C2F1-C760-573C07F008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3DEE3D-1AC9-341C-0143-CBCBFA6E04FC}"/>
              </a:ext>
            </a:extLst>
          </p:cNvPr>
          <p:cNvSpPr>
            <a:spLocks noGrp="1"/>
          </p:cNvSpPr>
          <p:nvPr>
            <p:ph type="body" sz="quarter" idx="16"/>
          </p:nvPr>
        </p:nvSpPr>
        <p:spPr>
          <a:xfrm>
            <a:off x="293038" y="719426"/>
            <a:ext cx="11092874" cy="803654"/>
          </a:xfrm>
          <a:prstGeom prst="rect">
            <a:avLst/>
          </a:prstGeom>
        </p:spPr>
        <p:txBody>
          <a:bodyPr/>
          <a:lstStyle/>
          <a:p>
            <a:pPr>
              <a:lnSpc>
                <a:spcPct val="115000"/>
              </a:lnSpc>
              <a:spcAft>
                <a:spcPts val="800"/>
              </a:spcAft>
              <a:buNone/>
            </a:pP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Elintarvikeylijäämä</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mahdollisuuksia</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haasteiden</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keskellä</a:t>
            </a:r>
            <a:endParaRPr lang="es-E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
            <a:extLst>
              <a:ext uri="{FF2B5EF4-FFF2-40B4-BE49-F238E27FC236}">
                <a16:creationId xmlns:a16="http://schemas.microsoft.com/office/drawing/2014/main" id="{7658B11D-6EBB-E91E-34C6-88FCB384AEE0}"/>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69ADA0DD-FBED-A88C-794F-061B40393D5F}"/>
              </a:ext>
            </a:extLst>
          </p:cNvPr>
          <p:cNvSpPr>
            <a:spLocks noGrp="1"/>
          </p:cNvSpPr>
          <p:nvPr>
            <p:ph type="body" sz="quarter" idx="19"/>
          </p:nvPr>
        </p:nvSpPr>
        <p:spPr>
          <a:xfrm>
            <a:off x="489526" y="2141059"/>
            <a:ext cx="11443855" cy="544477"/>
          </a:xfrm>
        </p:spPr>
        <p:txBody>
          <a:bodyPr/>
          <a:lstStyle/>
          <a:p>
            <a:pPr>
              <a:lnSpc>
                <a:spcPct val="115000"/>
              </a:lnSpc>
              <a:spcAft>
                <a:spcPts val="800"/>
              </a:spcAft>
              <a:buNone/>
            </a:pPr>
            <a:r>
              <a:rPr lang="en-US" sz="2400" kern="0" dirty="0">
                <a:effectLst/>
                <a:latin typeface="Calibri" panose="020F0502020204030204" pitchFamily="34" charset="0"/>
                <a:ea typeface="Times New Roman" panose="02020603050405020304" pitchFamily="18" charset="0"/>
                <a:cs typeface="Times New Roman" panose="02020603050405020304" pitchFamily="18" charset="0"/>
              </a:rPr>
              <a:t>Haasteista huolimatta elintarvikeylijäämä voi olla resurssi, jos sitä hallinnoidaan oikein:</a:t>
            </a:r>
            <a:endParaRPr lang="es-E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
            <a:extLst>
              <a:ext uri="{FF2B5EF4-FFF2-40B4-BE49-F238E27FC236}">
                <a16:creationId xmlns:a16="http://schemas.microsoft.com/office/drawing/2014/main" id="{9B038828-5CE5-4765-030D-A94B67461B67}"/>
              </a:ext>
            </a:extLst>
          </p:cNvPr>
          <p:cNvSpPr>
            <a:spLocks noChangeArrowheads="1"/>
          </p:cNvSpPr>
          <p:nvPr/>
        </p:nvSpPr>
        <p:spPr bwMode="auto">
          <a:xfrm>
            <a:off x="905413" y="2717806"/>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337EFB86-33C1-DB16-DEFF-E81B8D1575F0}"/>
              </a:ext>
            </a:extLst>
          </p:cNvPr>
          <p:cNvSpPr>
            <a:spLocks noChangeArrowheads="1"/>
          </p:cNvSpPr>
          <p:nvPr/>
        </p:nvSpPr>
        <p:spPr bwMode="auto">
          <a:xfrm>
            <a:off x="919012" y="2786063"/>
            <a:ext cx="2726839" cy="2547500"/>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7BEF99F0-E756-30CB-6657-9677DC4E81A7}"/>
              </a:ext>
            </a:extLst>
          </p:cNvPr>
          <p:cNvSpPr>
            <a:spLocks noChangeArrowheads="1"/>
          </p:cNvSpPr>
          <p:nvPr/>
        </p:nvSpPr>
        <p:spPr bwMode="auto">
          <a:xfrm>
            <a:off x="894972" y="2786063"/>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3A6C9CDE-6B46-F7A5-B534-7DCAA639B71C}"/>
              </a:ext>
            </a:extLst>
          </p:cNvPr>
          <p:cNvSpPr>
            <a:spLocks noChangeArrowheads="1"/>
          </p:cNvSpPr>
          <p:nvPr/>
        </p:nvSpPr>
        <p:spPr bwMode="auto">
          <a:xfrm>
            <a:off x="152358" y="2693902"/>
            <a:ext cx="1089103" cy="1114455"/>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5A50AF91-19DE-E76B-C78E-AA59B381AAFD}"/>
              </a:ext>
            </a:extLst>
          </p:cNvPr>
          <p:cNvSpPr>
            <a:spLocks noChangeArrowheads="1"/>
          </p:cNvSpPr>
          <p:nvPr/>
        </p:nvSpPr>
        <p:spPr bwMode="auto">
          <a:xfrm>
            <a:off x="86780" y="2649550"/>
            <a:ext cx="1210773" cy="12389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08DEE89E-A31D-20E1-81B7-57A7E282240E}"/>
              </a:ext>
            </a:extLst>
          </p:cNvPr>
          <p:cNvSpPr>
            <a:spLocks noChangeArrowheads="1"/>
          </p:cNvSpPr>
          <p:nvPr/>
        </p:nvSpPr>
        <p:spPr bwMode="auto">
          <a:xfrm>
            <a:off x="4692685" y="2939507"/>
            <a:ext cx="2663836" cy="24704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CD19EB0A-33FE-8649-50A9-7BC1CE611657}"/>
              </a:ext>
            </a:extLst>
          </p:cNvPr>
          <p:cNvSpPr>
            <a:spLocks noChangeArrowheads="1"/>
          </p:cNvSpPr>
          <p:nvPr/>
        </p:nvSpPr>
        <p:spPr bwMode="auto">
          <a:xfrm>
            <a:off x="4640643" y="2933274"/>
            <a:ext cx="2663836" cy="24704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809F69AD-A975-A39F-84E3-D1F9C4F3D444}"/>
              </a:ext>
            </a:extLst>
          </p:cNvPr>
          <p:cNvSpPr>
            <a:spLocks noChangeArrowheads="1"/>
          </p:cNvSpPr>
          <p:nvPr/>
        </p:nvSpPr>
        <p:spPr bwMode="auto">
          <a:xfrm>
            <a:off x="4507557" y="2894703"/>
            <a:ext cx="2663836" cy="24704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62DEBBBD-14B1-93EF-3DE9-F5DD0E730D97}"/>
              </a:ext>
            </a:extLst>
          </p:cNvPr>
          <p:cNvSpPr>
            <a:spLocks noChangeArrowheads="1"/>
          </p:cNvSpPr>
          <p:nvPr/>
        </p:nvSpPr>
        <p:spPr bwMode="auto">
          <a:xfrm>
            <a:off x="3590152" y="2709440"/>
            <a:ext cx="1297371" cy="1251204"/>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21690023-E3B0-00AA-0868-BB6F021DFF9F}"/>
              </a:ext>
            </a:extLst>
          </p:cNvPr>
          <p:cNvSpPr>
            <a:spLocks noChangeArrowheads="1"/>
          </p:cNvSpPr>
          <p:nvPr/>
        </p:nvSpPr>
        <p:spPr bwMode="auto">
          <a:xfrm>
            <a:off x="3729399" y="2764426"/>
            <a:ext cx="1241615" cy="124283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E3CB8E7A-B203-BA76-2D13-741C7066CCCD}"/>
              </a:ext>
            </a:extLst>
          </p:cNvPr>
          <p:cNvSpPr>
            <a:spLocks noChangeArrowheads="1"/>
          </p:cNvSpPr>
          <p:nvPr/>
        </p:nvSpPr>
        <p:spPr bwMode="auto">
          <a:xfrm>
            <a:off x="8071237" y="2856133"/>
            <a:ext cx="2787953" cy="2477430"/>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9F1411F4-D383-5656-81E0-F42B3C5D6D59}"/>
              </a:ext>
            </a:extLst>
          </p:cNvPr>
          <p:cNvSpPr>
            <a:spLocks noChangeArrowheads="1"/>
          </p:cNvSpPr>
          <p:nvPr/>
        </p:nvSpPr>
        <p:spPr bwMode="auto">
          <a:xfrm>
            <a:off x="8046103" y="2875095"/>
            <a:ext cx="2787953" cy="2477430"/>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3A7C41C4-B320-B1FB-41E2-247A86DC79B1}"/>
              </a:ext>
            </a:extLst>
          </p:cNvPr>
          <p:cNvSpPr>
            <a:spLocks noChangeArrowheads="1"/>
          </p:cNvSpPr>
          <p:nvPr/>
        </p:nvSpPr>
        <p:spPr bwMode="auto">
          <a:xfrm>
            <a:off x="8020969" y="2926277"/>
            <a:ext cx="2787953" cy="247743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23E96EC4-B590-BBA0-158C-1CFA512C80C9}"/>
              </a:ext>
            </a:extLst>
          </p:cNvPr>
          <p:cNvSpPr>
            <a:spLocks noChangeArrowheads="1"/>
          </p:cNvSpPr>
          <p:nvPr/>
        </p:nvSpPr>
        <p:spPr bwMode="auto">
          <a:xfrm>
            <a:off x="7214105" y="2710908"/>
            <a:ext cx="1145929" cy="1068154"/>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AF06CFEE-5E89-B526-547D-96B135E2855D}"/>
              </a:ext>
            </a:extLst>
          </p:cNvPr>
          <p:cNvSpPr>
            <a:spLocks noChangeArrowheads="1"/>
          </p:cNvSpPr>
          <p:nvPr/>
        </p:nvSpPr>
        <p:spPr bwMode="auto">
          <a:xfrm>
            <a:off x="7136696" y="2643449"/>
            <a:ext cx="1273947" cy="1187486"/>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A701203-06C7-45AB-D820-105125639ADF}"/>
              </a:ext>
            </a:extLst>
          </p:cNvPr>
          <p:cNvSpPr txBox="1"/>
          <p:nvPr/>
        </p:nvSpPr>
        <p:spPr>
          <a:xfrm>
            <a:off x="160343" y="2931962"/>
            <a:ext cx="107039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Eläinten </a:t>
            </a: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rehu</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EA06D261-391C-4D23-8E94-D2D743EA0915}"/>
              </a:ext>
            </a:extLst>
          </p:cNvPr>
          <p:cNvSpPr txBox="1"/>
          <p:nvPr/>
        </p:nvSpPr>
        <p:spPr>
          <a:xfrm>
            <a:off x="1094727" y="3355888"/>
            <a:ext cx="2429632" cy="1754326"/>
          </a:xfrm>
          <a:prstGeom prst="rect">
            <a:avLst/>
          </a:prstGeom>
          <a:noFill/>
        </p:spPr>
        <p:txBody>
          <a:bodyPr wrap="square" rtlCol="0">
            <a:spAutoFit/>
          </a:bodyPr>
          <a:lstStyle/>
          <a:p>
            <a:pPr lvl="1" algn="ctr">
              <a:buSzPts val="1000"/>
              <a:tabLst>
                <a:tab pos="914400" algn="l"/>
              </a:tabLst>
            </a:pP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Ylijäämäruoan ohjaaminen kotieläimille voi vähentää hävikkiä ja alentaa rehukustannuksia.</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60044FF2-DB11-2A88-4060-16D149700B9A}"/>
              </a:ext>
            </a:extLst>
          </p:cNvPr>
          <p:cNvSpPr txBox="1"/>
          <p:nvPr/>
        </p:nvSpPr>
        <p:spPr>
          <a:xfrm>
            <a:off x="3578488" y="3146185"/>
            <a:ext cx="1342476" cy="3495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Kompostointi</a:t>
            </a:r>
            <a:endParaRPr kumimoji="0" lang="en-GB" sz="16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796FC9CF-D445-DA9E-EBFE-63BD4D6E1224}"/>
              </a:ext>
            </a:extLst>
          </p:cNvPr>
          <p:cNvSpPr txBox="1"/>
          <p:nvPr/>
        </p:nvSpPr>
        <p:spPr>
          <a:xfrm>
            <a:off x="7133440" y="3011099"/>
            <a:ext cx="12739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Kiertotalous</a:t>
            </a:r>
            <a:endParaRPr kumimoji="0" lang="en-GB" sz="16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8B5FED60-3295-2DF3-E29F-71841EF7E96E}"/>
              </a:ext>
            </a:extLst>
          </p:cNvPr>
          <p:cNvSpPr txBox="1"/>
          <p:nvPr/>
        </p:nvSpPr>
        <p:spPr>
          <a:xfrm>
            <a:off x="4679830" y="3303868"/>
            <a:ext cx="2537499" cy="1754326"/>
          </a:xfrm>
          <a:prstGeom prst="rect">
            <a:avLst/>
          </a:prstGeom>
          <a:noFill/>
        </p:spPr>
        <p:txBody>
          <a:bodyPr wrap="square" rtlCol="0">
            <a:spAutoFit/>
          </a:bodyPr>
          <a:lstStyle/>
          <a:p>
            <a:pPr lvl="1" algn="ctr">
              <a:buSzPts val="1000"/>
              <a:tabLst>
                <a:tab pos="914400" algn="l"/>
              </a:tabLst>
            </a:pP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Ruokajätteen muuttaminen kompostiksi parantaa maaperän terveyttä ja vähentää kaatopaikkapäästöjä.</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A3B93B02-CA56-92DD-7582-DA960A3631A7}"/>
              </a:ext>
            </a:extLst>
          </p:cNvPr>
          <p:cNvSpPr txBox="1"/>
          <p:nvPr/>
        </p:nvSpPr>
        <p:spPr>
          <a:xfrm>
            <a:off x="8198979" y="3211535"/>
            <a:ext cx="2635077" cy="2031325"/>
          </a:xfrm>
          <a:prstGeom prst="rect">
            <a:avLst/>
          </a:prstGeom>
          <a:noFill/>
        </p:spPr>
        <p:txBody>
          <a:bodyPr wrap="square" rtlCol="0">
            <a:spAutoFit/>
          </a:bodyPr>
          <a:lstStyle/>
          <a:p>
            <a:pPr lvl="1" algn="ctr">
              <a:buSzPts val="1000"/>
              <a:tabLst>
                <a:tab pos="914400" algn="l"/>
              </a:tabLst>
            </a:pP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Innovaatiot, kuten ylijäämäruoan kierrättäminen uusiksi tuotteiksi (esim. hillot, keitot), luovat arvoa ja vähentävät samalla jätettä.</a:t>
            </a:r>
          </a:p>
        </p:txBody>
      </p:sp>
      <p:sp>
        <p:nvSpPr>
          <p:cNvPr id="21" name="CuadroTexto 20">
            <a:extLst>
              <a:ext uri="{FF2B5EF4-FFF2-40B4-BE49-F238E27FC236}">
                <a16:creationId xmlns:a16="http://schemas.microsoft.com/office/drawing/2014/main" id="{9D524D2F-2DE9-63EE-3C16-57FCF2E1EA1E}"/>
              </a:ext>
            </a:extLst>
          </p:cNvPr>
          <p:cNvSpPr txBox="1"/>
          <p:nvPr/>
        </p:nvSpPr>
        <p:spPr>
          <a:xfrm>
            <a:off x="411298" y="5712997"/>
            <a:ext cx="11171102" cy="923330"/>
          </a:xfrm>
          <a:prstGeom prst="rect">
            <a:avLst/>
          </a:prstGeom>
          <a:noFill/>
        </p:spPr>
        <p:txBody>
          <a:bodyPr wrap="square" rtlCol="0">
            <a:spAutoFit/>
          </a:bodyPr>
          <a:lstStyle/>
          <a:p>
            <a:pPr marL="12700" marR="113030">
              <a:spcBef>
                <a:spcPts val="5"/>
              </a:spcBef>
              <a:buSzPct val="97959"/>
              <a:tabLst>
                <a:tab pos="546100" algn="l"/>
                <a:tab pos="989965" algn="l"/>
                <a:tab pos="2101215" algn="l"/>
                <a:tab pos="2690495" algn="l"/>
                <a:tab pos="4481195" algn="l"/>
                <a:tab pos="5939790" algn="l"/>
                <a:tab pos="7874634" algn="l"/>
                <a:tab pos="8409940" algn="l"/>
                <a:tab pos="9284970" algn="l"/>
              </a:tabLst>
            </a:pPr>
            <a:r>
              <a:rPr lang="en-US" sz="1800" b="1" spc="-10" dirty="0">
                <a:solidFill>
                  <a:srgbClr val="09465E"/>
                </a:solidFill>
                <a:latin typeface="Calibri"/>
                <a:cs typeface="Calibri"/>
                <a:hlinkClick r:id="rId2"/>
              </a:rPr>
              <a:t>GLASGOW'n julistuksessa </a:t>
            </a:r>
            <a:r>
              <a:rPr lang="en-US" sz="1800" b="1" spc="-20" dirty="0">
                <a:solidFill>
                  <a:srgbClr val="09465E"/>
                </a:solidFill>
                <a:latin typeface="Calibri"/>
                <a:cs typeface="Calibri"/>
                <a:hlinkClick r:id="rId2"/>
              </a:rPr>
              <a:t>elintarvikkeista </a:t>
            </a:r>
            <a:r>
              <a:rPr lang="en-US" sz="1800" b="1" spc="-25" dirty="0">
                <a:solidFill>
                  <a:srgbClr val="09465E"/>
                </a:solidFill>
                <a:latin typeface="Calibri"/>
                <a:cs typeface="Calibri"/>
                <a:hlinkClick r:id="rId2"/>
              </a:rPr>
              <a:t>ja </a:t>
            </a:r>
            <a:r>
              <a:rPr lang="en-US" sz="1800" b="1" spc="-10" dirty="0">
                <a:solidFill>
                  <a:srgbClr val="09465E"/>
                </a:solidFill>
                <a:latin typeface="Calibri"/>
                <a:cs typeface="Calibri"/>
                <a:hlinkClick r:id="rId2"/>
              </a:rPr>
              <a:t>ilmastosta </a:t>
            </a:r>
            <a:r>
              <a:rPr lang="en-US" sz="1800" spc="-10" dirty="0">
                <a:solidFill>
                  <a:srgbClr val="09465E"/>
                </a:solidFill>
                <a:latin typeface="Calibri"/>
                <a:cs typeface="Calibri"/>
              </a:rPr>
              <a:t>todetaan: </a:t>
            </a:r>
            <a:r>
              <a:rPr lang="en-US" sz="1800" i="1" dirty="0">
                <a:solidFill>
                  <a:srgbClr val="09465E"/>
                </a:solidFill>
                <a:latin typeface="Calibri"/>
                <a:cs typeface="Calibri"/>
              </a:rPr>
              <a:t>"Paikallis- ja aluehallinnot on sitouduttava puuttumaan ilmastohätätilanteeseen yhdennetyn elintarvikepolitiikan avulla ja kehotettava </a:t>
            </a:r>
            <a:r>
              <a:rPr lang="en-US" sz="1800" i="1" spc="-10" dirty="0">
                <a:solidFill>
                  <a:srgbClr val="09465E"/>
                </a:solidFill>
                <a:latin typeface="Calibri"/>
                <a:cs typeface="Calibri"/>
              </a:rPr>
              <a:t>kansallisia </a:t>
            </a:r>
            <a:r>
              <a:rPr lang="en-US" sz="1800" i="1" dirty="0">
                <a:solidFill>
                  <a:srgbClr val="09465E"/>
                </a:solidFill>
                <a:latin typeface="Calibri"/>
                <a:cs typeface="Calibri"/>
              </a:rPr>
              <a:t>hallituksia ryhtymään </a:t>
            </a:r>
            <a:r>
              <a:rPr lang="en-US" sz="1800" i="1" spc="-10" dirty="0">
                <a:solidFill>
                  <a:srgbClr val="09465E"/>
                </a:solidFill>
                <a:latin typeface="Calibri"/>
                <a:cs typeface="Calibri"/>
              </a:rPr>
              <a:t>toimiin".</a:t>
            </a:r>
            <a:endParaRPr lang="en-US" sz="1800" dirty="0">
              <a:latin typeface="Calibri"/>
              <a:cs typeface="Calibri"/>
            </a:endParaRPr>
          </a:p>
        </p:txBody>
      </p:sp>
    </p:spTree>
    <p:extLst>
      <p:ext uri="{BB962C8B-B14F-4D97-AF65-F5344CB8AC3E}">
        <p14:creationId xmlns:p14="http://schemas.microsoft.com/office/powerpoint/2010/main" val="96806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Inspiroidu...</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607555" y="1373925"/>
            <a:ext cx="6986292" cy="5440921"/>
          </a:xfrm>
          <a:prstGeom prst="rect">
            <a:avLst/>
          </a:prstGeo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800" b="1" dirty="0" err="1">
                <a:solidFill>
                  <a:srgbClr val="09465E"/>
                </a:solidFill>
                <a:latin typeface="Calibri"/>
                <a:ea typeface="Open Sans"/>
                <a:cs typeface="Calibri"/>
              </a:rPr>
              <a:t>Paturpat</a:t>
            </a:r>
            <a:r>
              <a:rPr lang="en-US" sz="1800" dirty="0" err="1">
                <a:solidFill>
                  <a:srgbClr val="09465E"/>
                </a:solidFill>
                <a:latin typeface="Calibri"/>
                <a:ea typeface="Open Sans"/>
                <a:cs typeface="Calibri"/>
              </a:rPr>
              <a:t> </a:t>
            </a:r>
            <a:r>
              <a:rPr lang="en-US" sz="1800" dirty="0">
                <a:solidFill>
                  <a:srgbClr val="09465E"/>
                </a:solidFill>
                <a:latin typeface="Calibri"/>
                <a:ea typeface="Open Sans"/>
                <a:cs typeface="Calibri"/>
              </a:rPr>
              <a:t>kehittää valmisruokatuotteita, joissa käytetään "</a:t>
            </a:r>
            <a:r>
              <a:rPr lang="en-US" sz="1800" dirty="0" err="1">
                <a:solidFill>
                  <a:srgbClr val="09465E"/>
                </a:solidFill>
                <a:latin typeface="Calibri"/>
                <a:ea typeface="Open Sans"/>
                <a:cs typeface="Calibri"/>
              </a:rPr>
              <a:t>ei-kiinnostavia</a:t>
            </a:r>
            <a:r>
              <a:rPr lang="en-US" sz="1800" dirty="0">
                <a:solidFill>
                  <a:srgbClr val="09465E"/>
                </a:solidFill>
                <a:latin typeface="Calibri"/>
                <a:ea typeface="Open Sans"/>
                <a:cs typeface="Calibri"/>
              </a:rPr>
              <a:t>" perunoita, eli niin sanottuja 5. tuotesarjan tuotteita vähittäiskauppaa, </a:t>
            </a:r>
            <a:r>
              <a:rPr lang="en-US" sz="1800" dirty="0" err="1">
                <a:solidFill>
                  <a:srgbClr val="09465E"/>
                </a:solidFill>
                <a:latin typeface="Calibri"/>
                <a:ea typeface="Open Sans"/>
                <a:cs typeface="Calibri"/>
              </a:rPr>
              <a:t>ravintoloita</a:t>
            </a:r>
            <a:r>
              <a:rPr lang="en-US" sz="1800" dirty="0">
                <a:solidFill>
                  <a:srgbClr val="09465E"/>
                </a:solidFill>
                <a:latin typeface="Calibri"/>
                <a:ea typeface="Open Sans"/>
                <a:cs typeface="Calibri"/>
              </a:rPr>
              <a:t> ja elintarviketeollisuutta varten</a:t>
            </a:r>
            <a:r>
              <a:rPr lang="en-US" sz="1800" dirty="0">
                <a:latin typeface="Calibri"/>
                <a:ea typeface="Open Sans"/>
                <a:cs typeface="Calibri"/>
              </a:rPr>
              <a:t>. </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800" dirty="0">
              <a:latin typeface="Calibri"/>
              <a:ea typeface="Open Sans"/>
              <a:cs typeface="Calibri"/>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800" dirty="0">
                <a:latin typeface="Calibri"/>
                <a:ea typeface="Open Sans"/>
                <a:cs typeface="Calibri"/>
              </a:rPr>
              <a:t>Se mukautuu markkinoiden tarpeisiin ja trendeihin ja asettaa innovaation ja kestävyyden mittapuuksi, sillä sen tuotteet tarjoavat kuluttajille mukavuutta ja terveyshyötyjä ja ratkaisevat samalla ruokahävikkiongelman, sillä ne arvostavat uudelleen niitä mukuloita, jotka ovat ravitsevia, mutta jotka heitetään pois, koska ne eivät täytä esteettisiä vaatimuksia.</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spc="0" dirty="0">
                <a:solidFill>
                  <a:srgbClr val="09465E"/>
                </a:solidFill>
                <a:latin typeface="Calibri"/>
                <a:ea typeface="Open Sans"/>
                <a:cs typeface="Calibri"/>
              </a:rPr>
              <a:t>Tämä </a:t>
            </a:r>
            <a:r>
              <a:rPr lang="en-US" sz="18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hyvien käytänteiden kokoelmassa </a:t>
            </a:r>
            <a:r>
              <a:rPr lang="en-US" sz="1800" spc="0" dirty="0">
                <a:solidFill>
                  <a:srgbClr val="09465E"/>
                </a:solidFill>
                <a:latin typeface="Calibri"/>
                <a:ea typeface="Open Sans"/>
                <a:cs typeface="Calibri"/>
              </a:rPr>
              <a:t>mainittu aloite on osa innovaatioita, kuten </a:t>
            </a:r>
            <a:r>
              <a:rPr lang="en-US" sz="1800" b="1" spc="0" dirty="0">
                <a:solidFill>
                  <a:srgbClr val="09465E"/>
                </a:solidFill>
                <a:latin typeface="Calibri"/>
                <a:ea typeface="Open Sans"/>
                <a:cs typeface="Calibri"/>
              </a:rPr>
              <a:t>ylijäämäruoan kierrättämistä uusiksi tuotteiksi</a:t>
            </a:r>
            <a:r>
              <a:rPr lang="en-US" sz="1800" spc="0" dirty="0">
                <a:solidFill>
                  <a:srgbClr val="09465E"/>
                </a:solidFill>
                <a:latin typeface="Calibri"/>
                <a:ea typeface="Open Sans"/>
                <a:cs typeface="Calibri"/>
              </a:rPr>
              <a:t>, joilla pyritään luomaan arvoa ja vähentämään samalla jätettä.</a:t>
            </a:r>
          </a:p>
          <a:p>
            <a:pPr marL="0" indent="0">
              <a:lnSpc>
                <a:spcPct val="100000"/>
              </a:lnSpc>
            </a:pPr>
            <a:endParaRPr lang="en-GB" sz="1800" noProof="0" dirty="0"/>
          </a:p>
          <a:p>
            <a:pPr marL="0" indent="0">
              <a:lnSpc>
                <a:spcPct val="100000"/>
              </a:lnSpc>
            </a:pPr>
            <a:r>
              <a:rPr lang="en-GB" sz="1800" noProof="0" dirty="0"/>
              <a:t>Käy heidän </a:t>
            </a:r>
            <a:r>
              <a:rPr lang="en-GB" sz="1800" noProof="0" dirty="0">
                <a:hlinkClick r:id="rId4"/>
              </a:rPr>
              <a:t>verkkosivustollaan </a:t>
            </a:r>
            <a:r>
              <a:rPr lang="en-GB" sz="1800" noProof="0" dirty="0"/>
              <a:t>saadaksesi lisätietoja!</a:t>
            </a:r>
          </a:p>
        </p:txBody>
      </p:sp>
      <p:pic>
        <p:nvPicPr>
          <p:cNvPr id="13" name="Grafika 12" descr="Internet z wypełnieniem pełnym">
            <a:extLst>
              <a:ext uri="{FF2B5EF4-FFF2-40B4-BE49-F238E27FC236}">
                <a16:creationId xmlns:a16="http://schemas.microsoft.com/office/drawing/2014/main" id="{459FDC35-731A-1EBC-5EFC-E3802FCF9B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7512" y="5744397"/>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10993083" y="5320693"/>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4" name="Marcador de posición de imagen 23">
            <a:hlinkClick r:id="rId3"/>
            <a:extLst>
              <a:ext uri="{FF2B5EF4-FFF2-40B4-BE49-F238E27FC236}">
                <a16:creationId xmlns:a16="http://schemas.microsoft.com/office/drawing/2014/main" id="{789CD3EA-0D92-F833-BC7B-C7785C730AD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665" r="2789"/>
          <a:stretch>
            <a:fillRect/>
          </a:stretch>
        </p:blipFill>
        <p:spPr>
          <a:xfrm>
            <a:off x="7715250" y="1373925"/>
            <a:ext cx="2768024" cy="4336988"/>
          </a:xfrm>
        </p:spPr>
      </p:pic>
    </p:spTree>
    <p:extLst>
      <p:ext uri="{BB962C8B-B14F-4D97-AF65-F5344CB8AC3E}">
        <p14:creationId xmlns:p14="http://schemas.microsoft.com/office/powerpoint/2010/main" val="51267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322B-31E4-889C-76EC-BD03EB8CC9AF}"/>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A8FD27BD-70A6-56B3-0462-6880CC3BB59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E2B27DFC-5D34-F5D8-ABBB-9CCD3F8900E8}"/>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D9BE3454-B2D4-C839-31AB-E9938337787C}"/>
              </a:ext>
            </a:extLst>
          </p:cNvPr>
          <p:cNvSpPr/>
          <p:nvPr/>
        </p:nvSpPr>
        <p:spPr>
          <a:xfrm>
            <a:off x="3618689" y="2828835"/>
            <a:ext cx="6915961"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Tiukkoja</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elintarvikestandardeja</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koskevien asetusten haitat</a:t>
            </a:r>
          </a:p>
        </p:txBody>
      </p:sp>
      <p:sp>
        <p:nvSpPr>
          <p:cNvPr id="15" name="TextBox 14">
            <a:extLst>
              <a:ext uri="{FF2B5EF4-FFF2-40B4-BE49-F238E27FC236}">
                <a16:creationId xmlns:a16="http://schemas.microsoft.com/office/drawing/2014/main" id="{E3A001F8-53EC-A443-631E-2C0A7349E984}"/>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53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5839" y="403173"/>
            <a:ext cx="11302365" cy="6270625"/>
            <a:chOff x="185839" y="403173"/>
            <a:chExt cx="11302365" cy="6270625"/>
          </a:xfrm>
        </p:grpSpPr>
        <p:sp>
          <p:nvSpPr>
            <p:cNvPr id="3" name="object 3"/>
            <p:cNvSpPr/>
            <p:nvPr/>
          </p:nvSpPr>
          <p:spPr>
            <a:xfrm>
              <a:off x="6334290"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4" name="object 4"/>
            <p:cNvSpPr/>
            <p:nvPr/>
          </p:nvSpPr>
          <p:spPr>
            <a:xfrm>
              <a:off x="9189631" y="2342756"/>
              <a:ext cx="2298700" cy="4331335"/>
            </a:xfrm>
            <a:custGeom>
              <a:avLst/>
              <a:gdLst/>
              <a:ahLst/>
              <a:cxnLst/>
              <a:rect l="l" t="t" r="r" b="b"/>
              <a:pathLst>
                <a:path w="2298700" h="4331334">
                  <a:moveTo>
                    <a:pt x="283768" y="3849662"/>
                  </a:moveTo>
                  <a:lnTo>
                    <a:pt x="252742" y="3818534"/>
                  </a:lnTo>
                  <a:lnTo>
                    <a:pt x="221272" y="3786136"/>
                  </a:lnTo>
                  <a:lnTo>
                    <a:pt x="190665" y="3752900"/>
                  </a:lnTo>
                  <a:lnTo>
                    <a:pt x="162153" y="3719233"/>
                  </a:lnTo>
                  <a:lnTo>
                    <a:pt x="0" y="3849662"/>
                  </a:lnTo>
                  <a:lnTo>
                    <a:pt x="34620" y="3891965"/>
                  </a:lnTo>
                  <a:lnTo>
                    <a:pt x="70942" y="3931729"/>
                  </a:lnTo>
                  <a:lnTo>
                    <a:pt x="108953" y="3969816"/>
                  </a:lnTo>
                  <a:lnTo>
                    <a:pt x="148640" y="4007066"/>
                  </a:lnTo>
                  <a:lnTo>
                    <a:pt x="283768" y="3849662"/>
                  </a:lnTo>
                  <a:close/>
                </a:path>
                <a:path w="2298700" h="4331334">
                  <a:moveTo>
                    <a:pt x="396379" y="431800"/>
                  </a:moveTo>
                  <a:lnTo>
                    <a:pt x="315302" y="292100"/>
                  </a:lnTo>
                  <a:lnTo>
                    <a:pt x="272643" y="317500"/>
                  </a:lnTo>
                  <a:lnTo>
                    <a:pt x="231267" y="342900"/>
                  </a:lnTo>
                  <a:lnTo>
                    <a:pt x="191414" y="381000"/>
                  </a:lnTo>
                  <a:lnTo>
                    <a:pt x="153289" y="419100"/>
                  </a:lnTo>
                  <a:lnTo>
                    <a:pt x="117106" y="444500"/>
                  </a:lnTo>
                  <a:lnTo>
                    <a:pt x="234226" y="558800"/>
                  </a:lnTo>
                  <a:lnTo>
                    <a:pt x="272237" y="533400"/>
                  </a:lnTo>
                  <a:lnTo>
                    <a:pt x="311924" y="495300"/>
                  </a:lnTo>
                  <a:lnTo>
                    <a:pt x="353314" y="469900"/>
                  </a:lnTo>
                  <a:lnTo>
                    <a:pt x="396379" y="431800"/>
                  </a:lnTo>
                  <a:close/>
                </a:path>
                <a:path w="2298700" h="4331334">
                  <a:moveTo>
                    <a:pt x="648627" y="825500"/>
                  </a:moveTo>
                  <a:lnTo>
                    <a:pt x="522503" y="660400"/>
                  </a:lnTo>
                  <a:lnTo>
                    <a:pt x="479361" y="685800"/>
                  </a:lnTo>
                  <a:lnTo>
                    <a:pt x="437489" y="723900"/>
                  </a:lnTo>
                  <a:lnTo>
                    <a:pt x="355841" y="800100"/>
                  </a:lnTo>
                  <a:lnTo>
                    <a:pt x="508990" y="952500"/>
                  </a:lnTo>
                  <a:lnTo>
                    <a:pt x="542848" y="914400"/>
                  </a:lnTo>
                  <a:lnTo>
                    <a:pt x="577126" y="889000"/>
                  </a:lnTo>
                  <a:lnTo>
                    <a:pt x="612241" y="863600"/>
                  </a:lnTo>
                  <a:lnTo>
                    <a:pt x="648627" y="825500"/>
                  </a:lnTo>
                  <a:close/>
                </a:path>
                <a:path w="2298700" h="4331334">
                  <a:moveTo>
                    <a:pt x="999972" y="4168965"/>
                  </a:moveTo>
                  <a:lnTo>
                    <a:pt x="950137" y="4151185"/>
                  </a:lnTo>
                  <a:lnTo>
                    <a:pt x="902004" y="4131297"/>
                  </a:lnTo>
                  <a:lnTo>
                    <a:pt x="855548" y="4108881"/>
                  </a:lnTo>
                  <a:lnTo>
                    <a:pt x="810793" y="4083520"/>
                  </a:lnTo>
                  <a:lnTo>
                    <a:pt x="720699" y="4227436"/>
                  </a:lnTo>
                  <a:lnTo>
                    <a:pt x="764489" y="4251147"/>
                  </a:lnTo>
                  <a:lnTo>
                    <a:pt x="809345" y="4273562"/>
                  </a:lnTo>
                  <a:lnTo>
                    <a:pt x="855294" y="4294454"/>
                  </a:lnTo>
                  <a:lnTo>
                    <a:pt x="902322" y="4313631"/>
                  </a:lnTo>
                  <a:lnTo>
                    <a:pt x="950417" y="4330865"/>
                  </a:lnTo>
                  <a:lnTo>
                    <a:pt x="999972" y="4168965"/>
                  </a:lnTo>
                  <a:close/>
                </a:path>
                <a:path w="2298700" h="4331334">
                  <a:moveTo>
                    <a:pt x="1256715" y="558800"/>
                  </a:moveTo>
                  <a:lnTo>
                    <a:pt x="1193660" y="266700"/>
                  </a:lnTo>
                  <a:lnTo>
                    <a:pt x="1005814" y="317500"/>
                  </a:lnTo>
                  <a:lnTo>
                    <a:pt x="960120" y="342900"/>
                  </a:lnTo>
                  <a:lnTo>
                    <a:pt x="914971" y="355600"/>
                  </a:lnTo>
                  <a:lnTo>
                    <a:pt x="870394" y="381000"/>
                  </a:lnTo>
                  <a:lnTo>
                    <a:pt x="826401" y="393700"/>
                  </a:lnTo>
                  <a:lnTo>
                    <a:pt x="740283" y="444500"/>
                  </a:lnTo>
                  <a:lnTo>
                    <a:pt x="698182" y="457200"/>
                  </a:lnTo>
                  <a:lnTo>
                    <a:pt x="846823" y="723900"/>
                  </a:lnTo>
                  <a:lnTo>
                    <a:pt x="889355" y="698500"/>
                  </a:lnTo>
                  <a:lnTo>
                    <a:pt x="932815" y="673100"/>
                  </a:lnTo>
                  <a:lnTo>
                    <a:pt x="977112" y="660400"/>
                  </a:lnTo>
                  <a:lnTo>
                    <a:pt x="1022210" y="635000"/>
                  </a:lnTo>
                  <a:lnTo>
                    <a:pt x="1067993" y="622300"/>
                  </a:lnTo>
                  <a:lnTo>
                    <a:pt x="1114425"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17" y="825500"/>
                  </a:lnTo>
                  <a:lnTo>
                    <a:pt x="909891" y="876300"/>
                  </a:lnTo>
                  <a:lnTo>
                    <a:pt x="1063040" y="1143000"/>
                  </a:lnTo>
                  <a:lnTo>
                    <a:pt x="1159129" y="1092200"/>
                  </a:lnTo>
                  <a:lnTo>
                    <a:pt x="1208303" y="1079500"/>
                  </a:lnTo>
                  <a:lnTo>
                    <a:pt x="1258227" y="1054100"/>
                  </a:lnTo>
                  <a:lnTo>
                    <a:pt x="1360322" y="1028700"/>
                  </a:lnTo>
                  <a:close/>
                </a:path>
                <a:path w="2298700" h="4331334">
                  <a:moveTo>
                    <a:pt x="1576539" y="4029545"/>
                  </a:moveTo>
                  <a:lnTo>
                    <a:pt x="1525092" y="4023969"/>
                  </a:lnTo>
                  <a:lnTo>
                    <a:pt x="1474266" y="4016387"/>
                  </a:lnTo>
                  <a:lnTo>
                    <a:pt x="1423949" y="4007066"/>
                  </a:lnTo>
                  <a:lnTo>
                    <a:pt x="1374000" y="3996232"/>
                  </a:lnTo>
                  <a:lnTo>
                    <a:pt x="1324305" y="3984167"/>
                  </a:lnTo>
                  <a:lnTo>
                    <a:pt x="1274737" y="3971086"/>
                  </a:lnTo>
                  <a:lnTo>
                    <a:pt x="1184656" y="4254411"/>
                  </a:lnTo>
                  <a:lnTo>
                    <a:pt x="1235367" y="4269029"/>
                  </a:lnTo>
                  <a:lnTo>
                    <a:pt x="1287030" y="4282059"/>
                  </a:lnTo>
                  <a:lnTo>
                    <a:pt x="1339481" y="4293590"/>
                  </a:lnTo>
                  <a:lnTo>
                    <a:pt x="1392567" y="4303712"/>
                  </a:lnTo>
                  <a:lnTo>
                    <a:pt x="1446110" y="4312501"/>
                  </a:lnTo>
                  <a:lnTo>
                    <a:pt x="1499984" y="4320019"/>
                  </a:lnTo>
                  <a:lnTo>
                    <a:pt x="1554010" y="4326369"/>
                  </a:lnTo>
                  <a:lnTo>
                    <a:pt x="1576539" y="4029545"/>
                  </a:lnTo>
                  <a:close/>
                </a:path>
                <a:path w="2298700" h="4331334">
                  <a:moveTo>
                    <a:pt x="1666621" y="0"/>
                  </a:moveTo>
                  <a:lnTo>
                    <a:pt x="1477149" y="0"/>
                  </a:lnTo>
                  <a:lnTo>
                    <a:pt x="1384147" y="25400"/>
                  </a:lnTo>
                  <a:lnTo>
                    <a:pt x="1337805" y="25400"/>
                  </a:lnTo>
                  <a:lnTo>
                    <a:pt x="1391856" y="266700"/>
                  </a:lnTo>
                  <a:lnTo>
                    <a:pt x="1445945" y="266700"/>
                  </a:lnTo>
                  <a:lnTo>
                    <a:pt x="1554988" y="241300"/>
                  </a:lnTo>
                  <a:lnTo>
                    <a:pt x="1666621" y="241300"/>
                  </a:lnTo>
                  <a:lnTo>
                    <a:pt x="1666621" y="0"/>
                  </a:lnTo>
                  <a:close/>
                </a:path>
                <a:path w="2298700" h="4331334">
                  <a:moveTo>
                    <a:pt x="2008962" y="609600"/>
                  </a:moveTo>
                  <a:lnTo>
                    <a:pt x="1908530" y="584200"/>
                  </a:lnTo>
                  <a:lnTo>
                    <a:pt x="1857502" y="584200"/>
                  </a:lnTo>
                  <a:lnTo>
                    <a:pt x="1806092" y="571500"/>
                  </a:lnTo>
                  <a:lnTo>
                    <a:pt x="1607134" y="571500"/>
                  </a:lnTo>
                  <a:lnTo>
                    <a:pt x="1560004" y="584200"/>
                  </a:lnTo>
                  <a:lnTo>
                    <a:pt x="1513179" y="584200"/>
                  </a:lnTo>
                  <a:lnTo>
                    <a:pt x="1466608" y="596900"/>
                  </a:lnTo>
                  <a:lnTo>
                    <a:pt x="1420177" y="596900"/>
                  </a:lnTo>
                  <a:lnTo>
                    <a:pt x="1373835" y="609600"/>
                  </a:lnTo>
                  <a:lnTo>
                    <a:pt x="1441399" y="914400"/>
                  </a:lnTo>
                  <a:lnTo>
                    <a:pt x="1542440" y="889000"/>
                  </a:lnTo>
                  <a:lnTo>
                    <a:pt x="1944331" y="889000"/>
                  </a:lnTo>
                  <a:lnTo>
                    <a:pt x="2008962" y="609600"/>
                  </a:lnTo>
                  <a:close/>
                </a:path>
                <a:path w="2298700" h="4331334">
                  <a:moveTo>
                    <a:pt x="2035987" y="266700"/>
                  </a:moveTo>
                  <a:lnTo>
                    <a:pt x="1984590" y="266700"/>
                  </a:lnTo>
                  <a:lnTo>
                    <a:pt x="1932990" y="254000"/>
                  </a:lnTo>
                  <a:lnTo>
                    <a:pt x="1880958" y="254000"/>
                  </a:lnTo>
                  <a:lnTo>
                    <a:pt x="1828279" y="241300"/>
                  </a:lnTo>
                  <a:lnTo>
                    <a:pt x="1774723" y="241300"/>
                  </a:lnTo>
                  <a:lnTo>
                    <a:pt x="1774723" y="444500"/>
                  </a:lnTo>
                  <a:lnTo>
                    <a:pt x="1828774" y="444500"/>
                  </a:lnTo>
                  <a:lnTo>
                    <a:pt x="1882838" y="457200"/>
                  </a:lnTo>
                  <a:lnTo>
                    <a:pt x="1936889" y="457200"/>
                  </a:lnTo>
                  <a:lnTo>
                    <a:pt x="1990940" y="469900"/>
                  </a:lnTo>
                  <a:lnTo>
                    <a:pt x="2035987" y="266700"/>
                  </a:lnTo>
                  <a:close/>
                </a:path>
                <a:path w="2298700" h="4331334">
                  <a:moveTo>
                    <a:pt x="2298560" y="3919296"/>
                  </a:moveTo>
                  <a:lnTo>
                    <a:pt x="2234171" y="3942981"/>
                  </a:lnTo>
                  <a:lnTo>
                    <a:pt x="2186609" y="3957815"/>
                  </a:lnTo>
                  <a:lnTo>
                    <a:pt x="2138502" y="3971239"/>
                  </a:lnTo>
                  <a:lnTo>
                    <a:pt x="2089861" y="3983215"/>
                  </a:lnTo>
                  <a:lnTo>
                    <a:pt x="2040661" y="3993667"/>
                  </a:lnTo>
                  <a:lnTo>
                    <a:pt x="1990940" y="4002570"/>
                  </a:lnTo>
                  <a:lnTo>
                    <a:pt x="2031479" y="4299394"/>
                  </a:lnTo>
                  <a:lnTo>
                    <a:pt x="2105355" y="4284840"/>
                  </a:lnTo>
                  <a:lnTo>
                    <a:pt x="2178291" y="4268114"/>
                  </a:lnTo>
                  <a:lnTo>
                    <a:pt x="2298560" y="4234281"/>
                  </a:lnTo>
                  <a:lnTo>
                    <a:pt x="2298560" y="3919296"/>
                  </a:lnTo>
                  <a:close/>
                </a:path>
                <a:path w="2298700" h="4331334">
                  <a:moveTo>
                    <a:pt x="2298560" y="825500"/>
                  </a:moveTo>
                  <a:lnTo>
                    <a:pt x="2288222" y="825500"/>
                  </a:lnTo>
                  <a:lnTo>
                    <a:pt x="2236774" y="800100"/>
                  </a:lnTo>
                  <a:lnTo>
                    <a:pt x="2076526" y="762000"/>
                  </a:lnTo>
                  <a:lnTo>
                    <a:pt x="2008962" y="1054100"/>
                  </a:lnTo>
                  <a:lnTo>
                    <a:pt x="2113750" y="1079500"/>
                  </a:lnTo>
                  <a:lnTo>
                    <a:pt x="2163749" y="1104900"/>
                  </a:lnTo>
                  <a:lnTo>
                    <a:pt x="2212213" y="1117600"/>
                  </a:lnTo>
                  <a:lnTo>
                    <a:pt x="2298560" y="1168400"/>
                  </a:lnTo>
                  <a:lnTo>
                    <a:pt x="2298560" y="825500"/>
                  </a:lnTo>
                  <a:close/>
                </a:path>
                <a:path w="2298700" h="4331334">
                  <a:moveTo>
                    <a:pt x="2298560" y="381000"/>
                  </a:moveTo>
                  <a:lnTo>
                    <a:pt x="2198141" y="355600"/>
                  </a:lnTo>
                  <a:lnTo>
                    <a:pt x="2144090" y="596900"/>
                  </a:lnTo>
                  <a:lnTo>
                    <a:pt x="2167737" y="609600"/>
                  </a:lnTo>
                  <a:lnTo>
                    <a:pt x="2191385" y="609600"/>
                  </a:lnTo>
                  <a:lnTo>
                    <a:pt x="2215032" y="622300"/>
                  </a:lnTo>
                  <a:lnTo>
                    <a:pt x="2238679" y="622300"/>
                  </a:lnTo>
                  <a:lnTo>
                    <a:pt x="2298560" y="647700"/>
                  </a:lnTo>
                  <a:lnTo>
                    <a:pt x="2298560" y="381000"/>
                  </a:lnTo>
                  <a:close/>
                </a:path>
              </a:pathLst>
            </a:custGeom>
            <a:solidFill>
              <a:srgbClr val="FFFFFF">
                <a:alpha val="20391"/>
              </a:srgbClr>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8667127" y="3180943"/>
              <a:ext cx="148643" cy="152400"/>
            </a:xfrm>
            <a:prstGeom prst="rect">
              <a:avLst/>
            </a:prstGeom>
          </p:spPr>
        </p:pic>
        <p:sp>
          <p:nvSpPr>
            <p:cNvPr id="6" name="object 6"/>
            <p:cNvSpPr/>
            <p:nvPr/>
          </p:nvSpPr>
          <p:spPr>
            <a:xfrm>
              <a:off x="8892337" y="3219056"/>
              <a:ext cx="2595880" cy="1117600"/>
            </a:xfrm>
            <a:custGeom>
              <a:avLst/>
              <a:gdLst/>
              <a:ahLst/>
              <a:cxnLst/>
              <a:rect l="l" t="t" r="r" b="b"/>
              <a:pathLst>
                <a:path w="2595879" h="1117600">
                  <a:moveTo>
                    <a:pt x="576567" y="190500"/>
                  </a:moveTo>
                  <a:lnTo>
                    <a:pt x="378371" y="0"/>
                  </a:lnTo>
                  <a:lnTo>
                    <a:pt x="343281" y="38100"/>
                  </a:lnTo>
                  <a:lnTo>
                    <a:pt x="309422" y="76200"/>
                  </a:lnTo>
                  <a:lnTo>
                    <a:pt x="276821" y="114300"/>
                  </a:lnTo>
                  <a:lnTo>
                    <a:pt x="245452" y="165100"/>
                  </a:lnTo>
                  <a:lnTo>
                    <a:pt x="215315" y="203200"/>
                  </a:lnTo>
                  <a:lnTo>
                    <a:pt x="186436" y="241300"/>
                  </a:lnTo>
                  <a:lnTo>
                    <a:pt x="158788" y="292100"/>
                  </a:lnTo>
                  <a:lnTo>
                    <a:pt x="132372" y="330200"/>
                  </a:lnTo>
                  <a:lnTo>
                    <a:pt x="107213" y="381000"/>
                  </a:lnTo>
                  <a:lnTo>
                    <a:pt x="83286" y="419100"/>
                  </a:lnTo>
                  <a:lnTo>
                    <a:pt x="60604" y="469900"/>
                  </a:lnTo>
                  <a:lnTo>
                    <a:pt x="39166" y="520700"/>
                  </a:lnTo>
                  <a:lnTo>
                    <a:pt x="18961" y="571500"/>
                  </a:lnTo>
                  <a:lnTo>
                    <a:pt x="0" y="609600"/>
                  </a:lnTo>
                  <a:lnTo>
                    <a:pt x="261264" y="711200"/>
                  </a:lnTo>
                  <a:lnTo>
                    <a:pt x="280022" y="660400"/>
                  </a:lnTo>
                  <a:lnTo>
                    <a:pt x="300253" y="609600"/>
                  </a:lnTo>
                  <a:lnTo>
                    <a:pt x="321932" y="558800"/>
                  </a:lnTo>
                  <a:lnTo>
                    <a:pt x="345008" y="520700"/>
                  </a:lnTo>
                  <a:lnTo>
                    <a:pt x="369468" y="469900"/>
                  </a:lnTo>
                  <a:lnTo>
                    <a:pt x="395262" y="431800"/>
                  </a:lnTo>
                  <a:lnTo>
                    <a:pt x="422376" y="393700"/>
                  </a:lnTo>
                  <a:lnTo>
                    <a:pt x="450773" y="342900"/>
                  </a:lnTo>
                  <a:lnTo>
                    <a:pt x="480428" y="304800"/>
                  </a:lnTo>
                  <a:lnTo>
                    <a:pt x="511289" y="266700"/>
                  </a:lnTo>
                  <a:lnTo>
                    <a:pt x="543344" y="228600"/>
                  </a:lnTo>
                  <a:lnTo>
                    <a:pt x="576567" y="190500"/>
                  </a:lnTo>
                  <a:close/>
                </a:path>
                <a:path w="2595879" h="1117600">
                  <a:moveTo>
                    <a:pt x="941412" y="546100"/>
                  </a:moveTo>
                  <a:lnTo>
                    <a:pt x="747725" y="368300"/>
                  </a:lnTo>
                  <a:lnTo>
                    <a:pt x="715137" y="406400"/>
                  </a:lnTo>
                  <a:lnTo>
                    <a:pt x="683704" y="444500"/>
                  </a:lnTo>
                  <a:lnTo>
                    <a:pt x="653529" y="482600"/>
                  </a:lnTo>
                  <a:lnTo>
                    <a:pt x="624636" y="520700"/>
                  </a:lnTo>
                  <a:lnTo>
                    <a:pt x="597115" y="558800"/>
                  </a:lnTo>
                  <a:lnTo>
                    <a:pt x="571017" y="596900"/>
                  </a:lnTo>
                  <a:lnTo>
                    <a:pt x="546392" y="647700"/>
                  </a:lnTo>
                  <a:lnTo>
                    <a:pt x="523316" y="685800"/>
                  </a:lnTo>
                  <a:lnTo>
                    <a:pt x="501853" y="736600"/>
                  </a:lnTo>
                  <a:lnTo>
                    <a:pt x="482041" y="774700"/>
                  </a:lnTo>
                  <a:lnTo>
                    <a:pt x="463956" y="825500"/>
                  </a:lnTo>
                  <a:lnTo>
                    <a:pt x="720712" y="914400"/>
                  </a:lnTo>
                  <a:lnTo>
                    <a:pt x="740537" y="863600"/>
                  </a:lnTo>
                  <a:lnTo>
                    <a:pt x="762800" y="812800"/>
                  </a:lnTo>
                  <a:lnTo>
                    <a:pt x="787374" y="762000"/>
                  </a:lnTo>
                  <a:lnTo>
                    <a:pt x="814171" y="723900"/>
                  </a:lnTo>
                  <a:lnTo>
                    <a:pt x="843076" y="673100"/>
                  </a:lnTo>
                  <a:lnTo>
                    <a:pt x="874001" y="635000"/>
                  </a:lnTo>
                  <a:lnTo>
                    <a:pt x="906805" y="596900"/>
                  </a:lnTo>
                  <a:lnTo>
                    <a:pt x="941412" y="546100"/>
                  </a:lnTo>
                  <a:close/>
                </a:path>
                <a:path w="2595879" h="1117600">
                  <a:moveTo>
                    <a:pt x="1243215" y="355600"/>
                  </a:moveTo>
                  <a:lnTo>
                    <a:pt x="1067549" y="114300"/>
                  </a:lnTo>
                  <a:lnTo>
                    <a:pt x="1030249" y="139700"/>
                  </a:lnTo>
                  <a:lnTo>
                    <a:pt x="994029" y="165100"/>
                  </a:lnTo>
                  <a:lnTo>
                    <a:pt x="958900" y="203200"/>
                  </a:lnTo>
                  <a:lnTo>
                    <a:pt x="924839" y="228600"/>
                  </a:lnTo>
                  <a:lnTo>
                    <a:pt x="891870" y="266700"/>
                  </a:lnTo>
                  <a:lnTo>
                    <a:pt x="1108087" y="469900"/>
                  </a:lnTo>
                  <a:lnTo>
                    <a:pt x="1139329" y="444500"/>
                  </a:lnTo>
                  <a:lnTo>
                    <a:pt x="1172273" y="419100"/>
                  </a:lnTo>
                  <a:lnTo>
                    <a:pt x="1206893" y="381000"/>
                  </a:lnTo>
                  <a:lnTo>
                    <a:pt x="1243215" y="355600"/>
                  </a:lnTo>
                  <a:close/>
                </a:path>
                <a:path w="2595879" h="1117600">
                  <a:moveTo>
                    <a:pt x="1333296" y="850900"/>
                  </a:moveTo>
                  <a:lnTo>
                    <a:pt x="1117092" y="647700"/>
                  </a:lnTo>
                  <a:lnTo>
                    <a:pt x="1084897" y="673100"/>
                  </a:lnTo>
                  <a:lnTo>
                    <a:pt x="1054366" y="711200"/>
                  </a:lnTo>
                  <a:lnTo>
                    <a:pt x="1025499" y="762000"/>
                  </a:lnTo>
                  <a:lnTo>
                    <a:pt x="998308" y="800100"/>
                  </a:lnTo>
                  <a:lnTo>
                    <a:pt x="972781" y="838200"/>
                  </a:lnTo>
                  <a:lnTo>
                    <a:pt x="948931" y="876300"/>
                  </a:lnTo>
                  <a:lnTo>
                    <a:pt x="926744" y="927100"/>
                  </a:lnTo>
                  <a:lnTo>
                    <a:pt x="906221" y="965200"/>
                  </a:lnTo>
                  <a:lnTo>
                    <a:pt x="887374" y="1016000"/>
                  </a:lnTo>
                  <a:lnTo>
                    <a:pt x="900887" y="1016000"/>
                  </a:lnTo>
                  <a:lnTo>
                    <a:pt x="1171143" y="1117600"/>
                  </a:lnTo>
                  <a:lnTo>
                    <a:pt x="1190980"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62" y="444500"/>
                  </a:lnTo>
                  <a:lnTo>
                    <a:pt x="1255318" y="469900"/>
                  </a:lnTo>
                  <a:lnTo>
                    <a:pt x="1224076" y="495300"/>
                  </a:lnTo>
                  <a:lnTo>
                    <a:pt x="1194511" y="520700"/>
                  </a:lnTo>
                  <a:lnTo>
                    <a:pt x="1166634" y="546100"/>
                  </a:lnTo>
                  <a:lnTo>
                    <a:pt x="1382852" y="749300"/>
                  </a:lnTo>
                  <a:lnTo>
                    <a:pt x="1400517" y="736600"/>
                  </a:lnTo>
                  <a:lnTo>
                    <a:pt x="1419453" y="723900"/>
                  </a:lnTo>
                  <a:lnTo>
                    <a:pt x="1439227" y="698500"/>
                  </a:lnTo>
                  <a:lnTo>
                    <a:pt x="1459420" y="685800"/>
                  </a:lnTo>
                  <a:close/>
                </a:path>
                <a:path w="2595879" h="1117600">
                  <a:moveTo>
                    <a:pt x="1765719" y="571500"/>
                  </a:moveTo>
                  <a:lnTo>
                    <a:pt x="1707159" y="304800"/>
                  </a:lnTo>
                  <a:lnTo>
                    <a:pt x="1702663" y="292100"/>
                  </a:lnTo>
                  <a:lnTo>
                    <a:pt x="1564157" y="330200"/>
                  </a:lnTo>
                  <a:lnTo>
                    <a:pt x="1519491" y="355600"/>
                  </a:lnTo>
                  <a:lnTo>
                    <a:pt x="1475562" y="368300"/>
                  </a:lnTo>
                  <a:lnTo>
                    <a:pt x="1432394" y="393700"/>
                  </a:lnTo>
                  <a:lnTo>
                    <a:pt x="1576539" y="647700"/>
                  </a:lnTo>
                  <a:lnTo>
                    <a:pt x="1621307" y="622300"/>
                  </a:lnTo>
                  <a:lnTo>
                    <a:pt x="1667751" y="609600"/>
                  </a:lnTo>
                  <a:lnTo>
                    <a:pt x="1715897" y="584200"/>
                  </a:lnTo>
                  <a:lnTo>
                    <a:pt x="1765719" y="571500"/>
                  </a:lnTo>
                  <a:close/>
                </a:path>
                <a:path w="2595879" h="1117600">
                  <a:moveTo>
                    <a:pt x="2220671" y="254000"/>
                  </a:moveTo>
                  <a:lnTo>
                    <a:pt x="2169083" y="254000"/>
                  </a:lnTo>
                  <a:lnTo>
                    <a:pt x="2115375" y="241300"/>
                  </a:lnTo>
                  <a:lnTo>
                    <a:pt x="1953539" y="241300"/>
                  </a:lnTo>
                  <a:lnTo>
                    <a:pt x="1906473" y="254000"/>
                  </a:lnTo>
                  <a:lnTo>
                    <a:pt x="1859203" y="254000"/>
                  </a:lnTo>
                  <a:lnTo>
                    <a:pt x="1812137" y="266700"/>
                  </a:lnTo>
                  <a:lnTo>
                    <a:pt x="1765719" y="266700"/>
                  </a:lnTo>
                  <a:lnTo>
                    <a:pt x="1770227" y="292100"/>
                  </a:lnTo>
                  <a:lnTo>
                    <a:pt x="1828787" y="558800"/>
                  </a:lnTo>
                  <a:lnTo>
                    <a:pt x="1872703" y="546100"/>
                  </a:lnTo>
                  <a:lnTo>
                    <a:pt x="1916620" y="546100"/>
                  </a:lnTo>
                  <a:lnTo>
                    <a:pt x="1960537" y="533400"/>
                  </a:lnTo>
                  <a:lnTo>
                    <a:pt x="2044852" y="533400"/>
                  </a:lnTo>
                  <a:lnTo>
                    <a:pt x="2084412" y="546100"/>
                  </a:lnTo>
                  <a:lnTo>
                    <a:pt x="2157603" y="546100"/>
                  </a:lnTo>
                  <a:lnTo>
                    <a:pt x="2160536" y="533400"/>
                  </a:lnTo>
                  <a:lnTo>
                    <a:pt x="2216162" y="292100"/>
                  </a:lnTo>
                  <a:lnTo>
                    <a:pt x="2220671" y="254000"/>
                  </a:lnTo>
                  <a:close/>
                </a:path>
                <a:path w="2595879" h="1117600">
                  <a:moveTo>
                    <a:pt x="2241626" y="12700"/>
                  </a:moveTo>
                  <a:lnTo>
                    <a:pt x="2192667" y="12700"/>
                  </a:lnTo>
                  <a:lnTo>
                    <a:pt x="2238692" y="25400"/>
                  </a:lnTo>
                  <a:lnTo>
                    <a:pt x="2241626" y="12700"/>
                  </a:lnTo>
                  <a:close/>
                </a:path>
                <a:path w="2595879" h="1117600">
                  <a:moveTo>
                    <a:pt x="2595854" y="406400"/>
                  </a:moveTo>
                  <a:lnTo>
                    <a:pt x="2559342" y="381000"/>
                  </a:lnTo>
                  <a:lnTo>
                    <a:pt x="2517330" y="355600"/>
                  </a:lnTo>
                  <a:lnTo>
                    <a:pt x="2474036" y="342900"/>
                  </a:lnTo>
                  <a:lnTo>
                    <a:pt x="2429484" y="317500"/>
                  </a:lnTo>
                  <a:lnTo>
                    <a:pt x="2383675" y="304800"/>
                  </a:lnTo>
                  <a:lnTo>
                    <a:pt x="2288235" y="279400"/>
                  </a:lnTo>
                  <a:lnTo>
                    <a:pt x="2283726" y="304800"/>
                  </a:lnTo>
                  <a:lnTo>
                    <a:pt x="2225167" y="571500"/>
                  </a:lnTo>
                  <a:lnTo>
                    <a:pt x="2316759" y="596900"/>
                  </a:lnTo>
                  <a:lnTo>
                    <a:pt x="2360307" y="622300"/>
                  </a:lnTo>
                  <a:lnTo>
                    <a:pt x="2402344" y="635000"/>
                  </a:lnTo>
                  <a:lnTo>
                    <a:pt x="2442883" y="660400"/>
                  </a:lnTo>
                  <a:lnTo>
                    <a:pt x="2481923" y="685800"/>
                  </a:lnTo>
                  <a:lnTo>
                    <a:pt x="2595854" y="495300"/>
                  </a:lnTo>
                  <a:lnTo>
                    <a:pt x="2595854" y="406400"/>
                  </a:lnTo>
                  <a:close/>
                </a:path>
              </a:pathLst>
            </a:custGeom>
            <a:solidFill>
              <a:srgbClr val="FFFFFF">
                <a:alpha val="20391"/>
              </a:srgbClr>
            </a:solidFill>
          </p:spPr>
          <p:txBody>
            <a:bodyPr wrap="square" lIns="0" tIns="0" rIns="0" bIns="0" rtlCol="0"/>
            <a:lstStyle/>
            <a:p>
              <a:endParaRPr/>
            </a:p>
          </p:txBody>
        </p:sp>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8545507" y="3968343"/>
              <a:ext cx="252244" cy="254000"/>
            </a:xfrm>
            <a:prstGeom prst="rect">
              <a:avLst/>
            </a:prstGeom>
          </p:spPr>
        </p:pic>
        <p:sp>
          <p:nvSpPr>
            <p:cNvPr id="8" name="object 8"/>
            <p:cNvSpPr/>
            <p:nvPr/>
          </p:nvSpPr>
          <p:spPr>
            <a:xfrm>
              <a:off x="9171610" y="4108056"/>
              <a:ext cx="820419" cy="368300"/>
            </a:xfrm>
            <a:custGeom>
              <a:avLst/>
              <a:gdLst/>
              <a:ahLst/>
              <a:cxnLst/>
              <a:rect l="l" t="t" r="r" b="b"/>
              <a:pathLst>
                <a:path w="820420" h="368300">
                  <a:moveTo>
                    <a:pt x="346837" y="101600"/>
                  </a:moveTo>
                  <a:lnTo>
                    <a:pt x="58559" y="0"/>
                  </a:lnTo>
                  <a:lnTo>
                    <a:pt x="45123" y="50800"/>
                  </a:lnTo>
                  <a:lnTo>
                    <a:pt x="32105" y="101600"/>
                  </a:lnTo>
                  <a:lnTo>
                    <a:pt x="19964" y="152400"/>
                  </a:lnTo>
                  <a:lnTo>
                    <a:pt x="9118" y="203200"/>
                  </a:lnTo>
                  <a:lnTo>
                    <a:pt x="0" y="241300"/>
                  </a:lnTo>
                  <a:lnTo>
                    <a:pt x="301790" y="292100"/>
                  </a:lnTo>
                  <a:lnTo>
                    <a:pt x="310095" y="241300"/>
                  </a:lnTo>
                  <a:lnTo>
                    <a:pt x="320941" y="190500"/>
                  </a:lnTo>
                  <a:lnTo>
                    <a:pt x="333463" y="152400"/>
                  </a:lnTo>
                  <a:lnTo>
                    <a:pt x="346837" y="101600"/>
                  </a:lnTo>
                  <a:close/>
                </a:path>
                <a:path w="820420" h="368300">
                  <a:moveTo>
                    <a:pt x="819797" y="266700"/>
                  </a:moveTo>
                  <a:lnTo>
                    <a:pt x="549541" y="165100"/>
                  </a:lnTo>
                  <a:lnTo>
                    <a:pt x="540524" y="165100"/>
                  </a:lnTo>
                  <a:lnTo>
                    <a:pt x="529755" y="203200"/>
                  </a:lnTo>
                  <a:lnTo>
                    <a:pt x="518566" y="241300"/>
                  </a:lnTo>
                  <a:lnTo>
                    <a:pt x="508228" y="292100"/>
                  </a:lnTo>
                  <a:lnTo>
                    <a:pt x="499986" y="330200"/>
                  </a:lnTo>
                  <a:lnTo>
                    <a:pt x="792772" y="368300"/>
                  </a:lnTo>
                  <a:lnTo>
                    <a:pt x="797636"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428392" y="4362043"/>
              <a:ext cx="135131" cy="139700"/>
            </a:xfrm>
            <a:prstGeom prst="rect">
              <a:avLst/>
            </a:prstGeom>
          </p:spPr>
        </p:pic>
        <p:sp>
          <p:nvSpPr>
            <p:cNvPr id="10" name="object 10"/>
            <p:cNvSpPr/>
            <p:nvPr/>
          </p:nvSpPr>
          <p:spPr>
            <a:xfrm>
              <a:off x="8667115" y="4400156"/>
              <a:ext cx="2821305" cy="1600200"/>
            </a:xfrm>
            <a:custGeom>
              <a:avLst/>
              <a:gdLst/>
              <a:ahLst/>
              <a:cxnLst/>
              <a:rect l="l" t="t" r="r" b="b"/>
              <a:pathLst>
                <a:path w="2821304" h="1600200">
                  <a:moveTo>
                    <a:pt x="256755" y="838200"/>
                  </a:moveTo>
                  <a:lnTo>
                    <a:pt x="243814" y="787400"/>
                  </a:lnTo>
                  <a:lnTo>
                    <a:pt x="232181" y="736600"/>
                  </a:lnTo>
                  <a:lnTo>
                    <a:pt x="222059" y="698500"/>
                  </a:lnTo>
                  <a:lnTo>
                    <a:pt x="213652" y="647700"/>
                  </a:lnTo>
                  <a:lnTo>
                    <a:pt x="207213" y="596900"/>
                  </a:lnTo>
                  <a:lnTo>
                    <a:pt x="0" y="622300"/>
                  </a:lnTo>
                  <a:lnTo>
                    <a:pt x="5600" y="673100"/>
                  </a:lnTo>
                  <a:lnTo>
                    <a:pt x="13182" y="711200"/>
                  </a:lnTo>
                  <a:lnTo>
                    <a:pt x="22529" y="762000"/>
                  </a:lnTo>
                  <a:lnTo>
                    <a:pt x="33375" y="800100"/>
                  </a:lnTo>
                  <a:lnTo>
                    <a:pt x="45466" y="850900"/>
                  </a:lnTo>
                  <a:lnTo>
                    <a:pt x="58559" y="901700"/>
                  </a:lnTo>
                  <a:lnTo>
                    <a:pt x="256755" y="838200"/>
                  </a:lnTo>
                  <a:close/>
                </a:path>
                <a:path w="2821304" h="1600200">
                  <a:moveTo>
                    <a:pt x="572058" y="50800"/>
                  </a:moveTo>
                  <a:lnTo>
                    <a:pt x="279273" y="0"/>
                  </a:lnTo>
                  <a:lnTo>
                    <a:pt x="272211" y="50800"/>
                  </a:lnTo>
                  <a:lnTo>
                    <a:pt x="267093" y="101600"/>
                  </a:lnTo>
                  <a:lnTo>
                    <a:pt x="263715" y="152400"/>
                  </a:lnTo>
                  <a:lnTo>
                    <a:pt x="261835" y="203200"/>
                  </a:lnTo>
                  <a:lnTo>
                    <a:pt x="261264" y="254000"/>
                  </a:lnTo>
                  <a:lnTo>
                    <a:pt x="261327" y="292100"/>
                  </a:lnTo>
                  <a:lnTo>
                    <a:pt x="261454" y="304800"/>
                  </a:lnTo>
                  <a:lnTo>
                    <a:pt x="261581" y="317500"/>
                  </a:lnTo>
                  <a:lnTo>
                    <a:pt x="261696" y="330200"/>
                  </a:lnTo>
                  <a:lnTo>
                    <a:pt x="261823" y="342900"/>
                  </a:lnTo>
                  <a:lnTo>
                    <a:pt x="263156" y="381000"/>
                  </a:lnTo>
                  <a:lnTo>
                    <a:pt x="265760" y="419100"/>
                  </a:lnTo>
                  <a:lnTo>
                    <a:pt x="563054" y="381000"/>
                  </a:lnTo>
                  <a:lnTo>
                    <a:pt x="560451" y="355600"/>
                  </a:lnTo>
                  <a:lnTo>
                    <a:pt x="559117" y="317500"/>
                  </a:lnTo>
                  <a:lnTo>
                    <a:pt x="558622" y="292100"/>
                  </a:lnTo>
                  <a:lnTo>
                    <a:pt x="558546" y="254000"/>
                  </a:lnTo>
                  <a:lnTo>
                    <a:pt x="559396" y="203200"/>
                  </a:lnTo>
                  <a:lnTo>
                    <a:pt x="561924" y="152400"/>
                  </a:lnTo>
                  <a:lnTo>
                    <a:pt x="566153" y="101600"/>
                  </a:lnTo>
                  <a:lnTo>
                    <a:pt x="572058" y="50800"/>
                  </a:lnTo>
                  <a:close/>
                </a:path>
                <a:path w="2821304" h="1600200">
                  <a:moveTo>
                    <a:pt x="833310" y="685800"/>
                  </a:moveTo>
                  <a:lnTo>
                    <a:pt x="820381"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901"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600" y="1028700"/>
                  </a:lnTo>
                  <a:lnTo>
                    <a:pt x="717524" y="977900"/>
                  </a:lnTo>
                  <a:lnTo>
                    <a:pt x="695985" y="927100"/>
                  </a:lnTo>
                  <a:lnTo>
                    <a:pt x="676021" y="876300"/>
                  </a:lnTo>
                  <a:lnTo>
                    <a:pt x="657644" y="838200"/>
                  </a:lnTo>
                  <a:lnTo>
                    <a:pt x="373862" y="927100"/>
                  </a:lnTo>
                  <a:lnTo>
                    <a:pt x="392531" y="977900"/>
                  </a:lnTo>
                  <a:lnTo>
                    <a:pt x="412483" y="1028700"/>
                  </a:lnTo>
                  <a:lnTo>
                    <a:pt x="433692" y="1079500"/>
                  </a:lnTo>
                  <a:lnTo>
                    <a:pt x="456120" y="1117600"/>
                  </a:lnTo>
                  <a:lnTo>
                    <a:pt x="479729" y="1168400"/>
                  </a:lnTo>
                  <a:lnTo>
                    <a:pt x="504494" y="1219200"/>
                  </a:lnTo>
                  <a:lnTo>
                    <a:pt x="530390" y="1257300"/>
                  </a:lnTo>
                  <a:lnTo>
                    <a:pt x="557377" y="1308100"/>
                  </a:lnTo>
                  <a:lnTo>
                    <a:pt x="585431" y="1346200"/>
                  </a:lnTo>
                  <a:lnTo>
                    <a:pt x="614527" y="1397000"/>
                  </a:lnTo>
                  <a:lnTo>
                    <a:pt x="644613" y="1435100"/>
                  </a:lnTo>
                  <a:lnTo>
                    <a:pt x="675665" y="1473200"/>
                  </a:lnTo>
                  <a:lnTo>
                    <a:pt x="909891" y="1295400"/>
                  </a:lnTo>
                  <a:close/>
                </a:path>
                <a:path w="2821304" h="1600200">
                  <a:moveTo>
                    <a:pt x="972947" y="101600"/>
                  </a:moveTo>
                  <a:lnTo>
                    <a:pt x="671156" y="63500"/>
                  </a:lnTo>
                  <a:lnTo>
                    <a:pt x="665251" y="114300"/>
                  </a:lnTo>
                  <a:lnTo>
                    <a:pt x="661022" y="152400"/>
                  </a:lnTo>
                  <a:lnTo>
                    <a:pt x="658495" y="203200"/>
                  </a:lnTo>
                  <a:lnTo>
                    <a:pt x="657644" y="254000"/>
                  </a:lnTo>
                  <a:lnTo>
                    <a:pt x="657720" y="292100"/>
                  </a:lnTo>
                  <a:lnTo>
                    <a:pt x="658215" y="317500"/>
                  </a:lnTo>
                  <a:lnTo>
                    <a:pt x="659549" y="342900"/>
                  </a:lnTo>
                  <a:lnTo>
                    <a:pt x="662152" y="381000"/>
                  </a:lnTo>
                  <a:lnTo>
                    <a:pt x="968451" y="355600"/>
                  </a:lnTo>
                  <a:lnTo>
                    <a:pt x="965847" y="330200"/>
                  </a:lnTo>
                  <a:lnTo>
                    <a:pt x="964514" y="304800"/>
                  </a:lnTo>
                  <a:lnTo>
                    <a:pt x="964018" y="279400"/>
                  </a:lnTo>
                  <a:lnTo>
                    <a:pt x="963942" y="254000"/>
                  </a:lnTo>
                  <a:lnTo>
                    <a:pt x="964717" y="215900"/>
                  </a:lnTo>
                  <a:lnTo>
                    <a:pt x="966762" y="177800"/>
                  </a:lnTo>
                  <a:lnTo>
                    <a:pt x="969645" y="139700"/>
                  </a:lnTo>
                  <a:lnTo>
                    <a:pt x="972947" y="101600"/>
                  </a:lnTo>
                  <a:close/>
                </a:path>
                <a:path w="2821304" h="1600200">
                  <a:moveTo>
                    <a:pt x="1225194" y="1028700"/>
                  </a:moveTo>
                  <a:lnTo>
                    <a:pt x="1197127" y="1003300"/>
                  </a:lnTo>
                  <a:lnTo>
                    <a:pt x="1170368" y="952500"/>
                  </a:lnTo>
                  <a:lnTo>
                    <a:pt x="1144993" y="914400"/>
                  </a:lnTo>
                  <a:lnTo>
                    <a:pt x="1121029" y="876300"/>
                  </a:lnTo>
                  <a:lnTo>
                    <a:pt x="1098550" y="838200"/>
                  </a:lnTo>
                  <a:lnTo>
                    <a:pt x="1077607" y="787400"/>
                  </a:lnTo>
                  <a:lnTo>
                    <a:pt x="1058240" y="749300"/>
                  </a:lnTo>
                  <a:lnTo>
                    <a:pt x="1040523" y="698500"/>
                  </a:lnTo>
                  <a:lnTo>
                    <a:pt x="752233" y="800100"/>
                  </a:lnTo>
                  <a:lnTo>
                    <a:pt x="769251" y="850900"/>
                  </a:lnTo>
                  <a:lnTo>
                    <a:pt x="787844" y="889000"/>
                  </a:lnTo>
                  <a:lnTo>
                    <a:pt x="807935" y="939800"/>
                  </a:lnTo>
                  <a:lnTo>
                    <a:pt x="829500" y="977900"/>
                  </a:lnTo>
                  <a:lnTo>
                    <a:pt x="852462" y="1028700"/>
                  </a:lnTo>
                  <a:lnTo>
                    <a:pt x="876769" y="1066800"/>
                  </a:lnTo>
                  <a:lnTo>
                    <a:pt x="902385" y="1104900"/>
                  </a:lnTo>
                  <a:lnTo>
                    <a:pt x="929246" y="1143000"/>
                  </a:lnTo>
                  <a:lnTo>
                    <a:pt x="957287"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706" y="1397000"/>
                  </a:lnTo>
                  <a:lnTo>
                    <a:pt x="1012050" y="1435100"/>
                  </a:lnTo>
                  <a:lnTo>
                    <a:pt x="1044486" y="1460500"/>
                  </a:lnTo>
                  <a:lnTo>
                    <a:pt x="1078001" y="1498600"/>
                  </a:lnTo>
                  <a:lnTo>
                    <a:pt x="1112583" y="1524000"/>
                  </a:lnTo>
                  <a:lnTo>
                    <a:pt x="1310779" y="1295400"/>
                  </a:lnTo>
                  <a:close/>
                </a:path>
                <a:path w="2821304" h="1600200">
                  <a:moveTo>
                    <a:pt x="1319784" y="533400"/>
                  </a:moveTo>
                  <a:lnTo>
                    <a:pt x="1309801" y="495300"/>
                  </a:lnTo>
                  <a:lnTo>
                    <a:pt x="1300645" y="469900"/>
                  </a:lnTo>
                  <a:lnTo>
                    <a:pt x="1293190" y="431800"/>
                  </a:lnTo>
                  <a:lnTo>
                    <a:pt x="1288262" y="393700"/>
                  </a:lnTo>
                  <a:lnTo>
                    <a:pt x="1004481" y="419100"/>
                  </a:lnTo>
                  <a:lnTo>
                    <a:pt x="995476" y="419100"/>
                  </a:lnTo>
                  <a:lnTo>
                    <a:pt x="1003147" y="469900"/>
                  </a:lnTo>
                  <a:lnTo>
                    <a:pt x="1012926" y="520700"/>
                  </a:lnTo>
                  <a:lnTo>
                    <a:pt x="1025245" y="584200"/>
                  </a:lnTo>
                  <a:lnTo>
                    <a:pt x="1040523" y="635000"/>
                  </a:lnTo>
                  <a:lnTo>
                    <a:pt x="1319784" y="533400"/>
                  </a:lnTo>
                  <a:close/>
                </a:path>
                <a:path w="2821304" h="1600200">
                  <a:moveTo>
                    <a:pt x="1364830" y="165100"/>
                  </a:moveTo>
                  <a:lnTo>
                    <a:pt x="1072045" y="127000"/>
                  </a:lnTo>
                  <a:lnTo>
                    <a:pt x="1068743" y="152400"/>
                  </a:lnTo>
                  <a:lnTo>
                    <a:pt x="1065860" y="190500"/>
                  </a:lnTo>
                  <a:lnTo>
                    <a:pt x="1063815" y="228600"/>
                  </a:lnTo>
                  <a:lnTo>
                    <a:pt x="1063739" y="279400"/>
                  </a:lnTo>
                  <a:lnTo>
                    <a:pt x="1066838" y="317500"/>
                  </a:lnTo>
                  <a:lnTo>
                    <a:pt x="1067549" y="342900"/>
                  </a:lnTo>
                  <a:lnTo>
                    <a:pt x="1076553" y="342900"/>
                  </a:lnTo>
                  <a:lnTo>
                    <a:pt x="1360335" y="304800"/>
                  </a:lnTo>
                  <a:lnTo>
                    <a:pt x="1360398" y="228600"/>
                  </a:lnTo>
                  <a:lnTo>
                    <a:pt x="1360893" y="215900"/>
                  </a:lnTo>
                  <a:lnTo>
                    <a:pt x="1362227" y="190500"/>
                  </a:lnTo>
                  <a:lnTo>
                    <a:pt x="1364830" y="165100"/>
                  </a:lnTo>
                  <a:close/>
                </a:path>
                <a:path w="2821304" h="1600200">
                  <a:moveTo>
                    <a:pt x="1531493" y="787400"/>
                  </a:moveTo>
                  <a:lnTo>
                    <a:pt x="1503324" y="749300"/>
                  </a:lnTo>
                  <a:lnTo>
                    <a:pt x="1477949" y="711200"/>
                  </a:lnTo>
                  <a:lnTo>
                    <a:pt x="1454962" y="660400"/>
                  </a:lnTo>
                  <a:lnTo>
                    <a:pt x="1433918" y="622300"/>
                  </a:lnTo>
                  <a:lnTo>
                    <a:pt x="1414386" y="571500"/>
                  </a:lnTo>
                  <a:lnTo>
                    <a:pt x="1130604" y="673100"/>
                  </a:lnTo>
                  <a:lnTo>
                    <a:pt x="1150721" y="723900"/>
                  </a:lnTo>
                  <a:lnTo>
                    <a:pt x="1172413" y="762000"/>
                  </a:lnTo>
                  <a:lnTo>
                    <a:pt x="1195616" y="812800"/>
                  </a:lnTo>
                  <a:lnTo>
                    <a:pt x="1220216" y="850900"/>
                  </a:lnTo>
                  <a:lnTo>
                    <a:pt x="1246174" y="889000"/>
                  </a:lnTo>
                  <a:lnTo>
                    <a:pt x="1273378" y="939800"/>
                  </a:lnTo>
                  <a:lnTo>
                    <a:pt x="1301775" y="977900"/>
                  </a:lnTo>
                  <a:lnTo>
                    <a:pt x="1328801"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63" y="1574800"/>
                  </a:lnTo>
                  <a:lnTo>
                    <a:pt x="1382852" y="1600200"/>
                  </a:lnTo>
                  <a:lnTo>
                    <a:pt x="1545005" y="1333500"/>
                  </a:lnTo>
                  <a:close/>
                </a:path>
                <a:path w="2821304" h="1600200">
                  <a:moveTo>
                    <a:pt x="1644103" y="914400"/>
                  </a:moveTo>
                  <a:lnTo>
                    <a:pt x="1624609" y="889000"/>
                  </a:lnTo>
                  <a:lnTo>
                    <a:pt x="1606384" y="876300"/>
                  </a:lnTo>
                  <a:lnTo>
                    <a:pt x="1588998" y="850900"/>
                  </a:lnTo>
                  <a:lnTo>
                    <a:pt x="1572031" y="838200"/>
                  </a:lnTo>
                  <a:lnTo>
                    <a:pt x="1369339" y="1003300"/>
                  </a:lnTo>
                  <a:lnTo>
                    <a:pt x="1342313" y="1016000"/>
                  </a:lnTo>
                  <a:lnTo>
                    <a:pt x="1369415" y="1054100"/>
                  </a:lnTo>
                  <a:lnTo>
                    <a:pt x="1396923" y="1079500"/>
                  </a:lnTo>
                  <a:lnTo>
                    <a:pt x="1425295" y="1104900"/>
                  </a:lnTo>
                  <a:lnTo>
                    <a:pt x="1454924"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83" y="1333500"/>
                  </a:lnTo>
                  <a:lnTo>
                    <a:pt x="1774812" y="1346200"/>
                  </a:lnTo>
                  <a:lnTo>
                    <a:pt x="1819376" y="1371600"/>
                  </a:lnTo>
                  <a:lnTo>
                    <a:pt x="1864817" y="1384300"/>
                  </a:lnTo>
                  <a:lnTo>
                    <a:pt x="1869325" y="1371600"/>
                  </a:lnTo>
                  <a:lnTo>
                    <a:pt x="1950402" y="1104900"/>
                  </a:lnTo>
                  <a:close/>
                </a:path>
                <a:path w="2821304" h="1600200">
                  <a:moveTo>
                    <a:pt x="2310752" y="1320800"/>
                  </a:moveTo>
                  <a:lnTo>
                    <a:pt x="2306256" y="1295400"/>
                  </a:lnTo>
                  <a:lnTo>
                    <a:pt x="2283726" y="1130300"/>
                  </a:lnTo>
                  <a:lnTo>
                    <a:pt x="2155914" y="1130300"/>
                  </a:lnTo>
                  <a:lnTo>
                    <a:pt x="2118258" y="1117600"/>
                  </a:lnTo>
                  <a:lnTo>
                    <a:pt x="2081034" y="1117600"/>
                  </a:lnTo>
                  <a:lnTo>
                    <a:pt x="2031479" y="1282700"/>
                  </a:lnTo>
                  <a:lnTo>
                    <a:pt x="2026983" y="1295400"/>
                  </a:lnTo>
                  <a:lnTo>
                    <a:pt x="2128888" y="1320800"/>
                  </a:lnTo>
                  <a:lnTo>
                    <a:pt x="2310752" y="1320800"/>
                  </a:lnTo>
                  <a:close/>
                </a:path>
                <a:path w="2821304" h="1600200">
                  <a:moveTo>
                    <a:pt x="2779217" y="1333500"/>
                  </a:moveTo>
                  <a:lnTo>
                    <a:pt x="2653093" y="1066800"/>
                  </a:lnTo>
                  <a:lnTo>
                    <a:pt x="2606141" y="1092200"/>
                  </a:lnTo>
                  <a:lnTo>
                    <a:pt x="2405354" y="1143000"/>
                  </a:lnTo>
                  <a:lnTo>
                    <a:pt x="2441384" y="1409700"/>
                  </a:lnTo>
                  <a:lnTo>
                    <a:pt x="2445880" y="1435100"/>
                  </a:lnTo>
                  <a:lnTo>
                    <a:pt x="2495791" y="1435100"/>
                  </a:lnTo>
                  <a:lnTo>
                    <a:pt x="2641396" y="1397000"/>
                  </a:lnTo>
                  <a:lnTo>
                    <a:pt x="2688310" y="1371600"/>
                  </a:lnTo>
                  <a:lnTo>
                    <a:pt x="2734272" y="1358900"/>
                  </a:lnTo>
                  <a:lnTo>
                    <a:pt x="2779217" y="1333500"/>
                  </a:lnTo>
                  <a:close/>
                </a:path>
                <a:path w="2821304" h="1600200">
                  <a:moveTo>
                    <a:pt x="2821076" y="952500"/>
                  </a:moveTo>
                  <a:lnTo>
                    <a:pt x="2803423" y="965200"/>
                  </a:lnTo>
                  <a:lnTo>
                    <a:pt x="2784310" y="990600"/>
                  </a:lnTo>
                  <a:lnTo>
                    <a:pt x="2764929" y="1003300"/>
                  </a:lnTo>
                  <a:lnTo>
                    <a:pt x="2745232" y="1016000"/>
                  </a:lnTo>
                  <a:lnTo>
                    <a:pt x="2725153" y="1028700"/>
                  </a:lnTo>
                  <a:lnTo>
                    <a:pt x="2819755" y="1231900"/>
                  </a:lnTo>
                  <a:lnTo>
                    <a:pt x="2821076" y="1231900"/>
                  </a:lnTo>
                  <a:lnTo>
                    <a:pt x="2821076" y="952500"/>
                  </a:lnTo>
                  <a:close/>
                </a:path>
              </a:pathLst>
            </a:custGeom>
            <a:solidFill>
              <a:srgbClr val="FFFFFF">
                <a:alpha val="20391"/>
              </a:srgbClr>
            </a:solidFill>
          </p:spPr>
          <p:txBody>
            <a:bodyPr wrap="square" lIns="0" tIns="0" rIns="0" bIns="0" rtlCol="0"/>
            <a:lstStyle/>
            <a:p>
              <a:endParaRPr/>
            </a:p>
          </p:txBody>
        </p:sp>
        <p:pic>
          <p:nvPicPr>
            <p:cNvPr id="11" name="object 11"/>
            <p:cNvPicPr/>
            <p:nvPr/>
          </p:nvPicPr>
          <p:blipFill>
            <a:blip r:embed="rId5" cstate="screen">
              <a:extLst>
                <a:ext uri="{28A0092B-C50C-407E-A947-70E740481C1C}">
                  <a14:useLocalDpi xmlns:a14="http://schemas.microsoft.com/office/drawing/2010/main"/>
                </a:ext>
              </a:extLst>
            </a:blip>
            <a:stretch>
              <a:fillRect/>
            </a:stretch>
          </p:blipFill>
          <p:spPr>
            <a:xfrm>
              <a:off x="8595057" y="5682844"/>
              <a:ext cx="157650" cy="165100"/>
            </a:xfrm>
            <a:prstGeom prst="rect">
              <a:avLst/>
            </a:prstGeom>
          </p:spPr>
        </p:pic>
        <p:sp>
          <p:nvSpPr>
            <p:cNvPr id="12" name="object 12"/>
            <p:cNvSpPr/>
            <p:nvPr/>
          </p:nvSpPr>
          <p:spPr>
            <a:xfrm>
              <a:off x="9644571" y="5771756"/>
              <a:ext cx="1844039" cy="558800"/>
            </a:xfrm>
            <a:custGeom>
              <a:avLst/>
              <a:gdLst/>
              <a:ahLst/>
              <a:cxnLst/>
              <a:rect l="l" t="t" r="r" b="b"/>
              <a:pathLst>
                <a:path w="1844040" h="558800">
                  <a:moveTo>
                    <a:pt x="351345" y="304800"/>
                  </a:moveTo>
                  <a:lnTo>
                    <a:pt x="270827" y="254000"/>
                  </a:lnTo>
                  <a:lnTo>
                    <a:pt x="231622" y="228600"/>
                  </a:lnTo>
                  <a:lnTo>
                    <a:pt x="193687" y="190500"/>
                  </a:lnTo>
                  <a:lnTo>
                    <a:pt x="0" y="419100"/>
                  </a:lnTo>
                  <a:lnTo>
                    <a:pt x="37871" y="444500"/>
                  </a:lnTo>
                  <a:lnTo>
                    <a:pt x="75958" y="482600"/>
                  </a:lnTo>
                  <a:lnTo>
                    <a:pt x="114490" y="508000"/>
                  </a:lnTo>
                  <a:lnTo>
                    <a:pt x="153657" y="533400"/>
                  </a:lnTo>
                  <a:lnTo>
                    <a:pt x="193687" y="558800"/>
                  </a:lnTo>
                  <a:lnTo>
                    <a:pt x="351345" y="304800"/>
                  </a:lnTo>
                  <a:close/>
                </a:path>
                <a:path w="1844040" h="558800">
                  <a:moveTo>
                    <a:pt x="860336" y="114300"/>
                  </a:moveTo>
                  <a:lnTo>
                    <a:pt x="809536" y="88900"/>
                  </a:lnTo>
                  <a:lnTo>
                    <a:pt x="759802" y="63500"/>
                  </a:lnTo>
                  <a:lnTo>
                    <a:pt x="711149" y="50800"/>
                  </a:lnTo>
                  <a:lnTo>
                    <a:pt x="663587" y="25400"/>
                  </a:lnTo>
                  <a:lnTo>
                    <a:pt x="617105" y="0"/>
                  </a:lnTo>
                  <a:lnTo>
                    <a:pt x="454952" y="254000"/>
                  </a:lnTo>
                  <a:lnTo>
                    <a:pt x="541096" y="304800"/>
                  </a:lnTo>
                  <a:lnTo>
                    <a:pt x="585190" y="330200"/>
                  </a:lnTo>
                  <a:lnTo>
                    <a:pt x="630072" y="342900"/>
                  </a:lnTo>
                  <a:lnTo>
                    <a:pt x="675830" y="368300"/>
                  </a:lnTo>
                  <a:lnTo>
                    <a:pt x="722528" y="381000"/>
                  </a:lnTo>
                  <a:lnTo>
                    <a:pt x="770255" y="406400"/>
                  </a:lnTo>
                  <a:lnTo>
                    <a:pt x="860336" y="114300"/>
                  </a:lnTo>
                  <a:close/>
                </a:path>
                <a:path w="1844040" h="558800">
                  <a:moveTo>
                    <a:pt x="1463929" y="482600"/>
                  </a:moveTo>
                  <a:lnTo>
                    <a:pt x="1418882" y="177800"/>
                  </a:lnTo>
                  <a:lnTo>
                    <a:pt x="1176756" y="177800"/>
                  </a:lnTo>
                  <a:lnTo>
                    <a:pt x="1124077" y="165100"/>
                  </a:lnTo>
                  <a:lnTo>
                    <a:pt x="1071956" y="165100"/>
                  </a:lnTo>
                  <a:lnTo>
                    <a:pt x="918895" y="127000"/>
                  </a:lnTo>
                  <a:lnTo>
                    <a:pt x="828814" y="419100"/>
                  </a:lnTo>
                  <a:lnTo>
                    <a:pt x="1025944" y="469900"/>
                  </a:lnTo>
                  <a:lnTo>
                    <a:pt x="1076617" y="469900"/>
                  </a:lnTo>
                  <a:lnTo>
                    <a:pt x="1127772" y="482600"/>
                  </a:lnTo>
                  <a:lnTo>
                    <a:pt x="1463929" y="482600"/>
                  </a:lnTo>
                  <a:close/>
                </a:path>
                <a:path w="1844040" h="558800">
                  <a:moveTo>
                    <a:pt x="1843620" y="152400"/>
                  </a:moveTo>
                  <a:lnTo>
                    <a:pt x="1819770" y="101600"/>
                  </a:lnTo>
                  <a:lnTo>
                    <a:pt x="1774355" y="127000"/>
                  </a:lnTo>
                  <a:lnTo>
                    <a:pt x="1585175" y="177800"/>
                  </a:lnTo>
                  <a:lnTo>
                    <a:pt x="1536001" y="190500"/>
                  </a:lnTo>
                  <a:lnTo>
                    <a:pt x="1567522" y="419100"/>
                  </a:lnTo>
                  <a:lnTo>
                    <a:pt x="1612912" y="419100"/>
                  </a:lnTo>
                  <a:lnTo>
                    <a:pt x="1746021" y="381000"/>
                  </a:lnTo>
                  <a:lnTo>
                    <a:pt x="1843620" y="342900"/>
                  </a:lnTo>
                  <a:lnTo>
                    <a:pt x="1843620" y="152400"/>
                  </a:lnTo>
                  <a:close/>
                </a:path>
              </a:pathLst>
            </a:custGeom>
            <a:solidFill>
              <a:srgbClr val="FFFFFF">
                <a:alpha val="20391"/>
              </a:srgbClr>
            </a:solidFill>
          </p:spPr>
          <p:txBody>
            <a:bodyPr wrap="square" lIns="0" tIns="0" rIns="0" bIns="0" rtlCol="0"/>
            <a:lstStyle/>
            <a:p>
              <a:endParaRPr/>
            </a:p>
          </p:txBody>
        </p:sp>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8077050" y="4600376"/>
              <a:ext cx="130629" cy="139415"/>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9613049" y="2140366"/>
              <a:ext cx="153149" cy="152907"/>
            </a:xfrm>
            <a:prstGeom prst="rect">
              <a:avLst/>
            </a:prstGeom>
          </p:spPr>
        </p:pic>
        <p:pic>
          <p:nvPicPr>
            <p:cNvPr id="15" name="object 15"/>
            <p:cNvPicPr/>
            <p:nvPr/>
          </p:nvPicPr>
          <p:blipFill>
            <a:blip r:embed="rId8" cstate="screen">
              <a:extLst>
                <a:ext uri="{28A0092B-C50C-407E-A947-70E740481C1C}">
                  <a14:useLocalDpi xmlns:a14="http://schemas.microsoft.com/office/drawing/2010/main"/>
                </a:ext>
              </a:extLst>
            </a:blip>
            <a:stretch>
              <a:fillRect/>
            </a:stretch>
          </p:blipFill>
          <p:spPr>
            <a:xfrm>
              <a:off x="185839" y="2521722"/>
              <a:ext cx="7708193" cy="3396827"/>
            </a:xfrm>
            <a:prstGeom prst="rect">
              <a:avLst/>
            </a:prstGeom>
          </p:spPr>
        </p:pic>
        <p:sp>
          <p:nvSpPr>
            <p:cNvPr id="16" name="object 16"/>
            <p:cNvSpPr/>
            <p:nvPr/>
          </p:nvSpPr>
          <p:spPr>
            <a:xfrm>
              <a:off x="5885786" y="3372306"/>
              <a:ext cx="5160645" cy="653415"/>
            </a:xfrm>
            <a:custGeom>
              <a:avLst/>
              <a:gdLst/>
              <a:ahLst/>
              <a:cxnLst/>
              <a:rect l="l" t="t" r="r" b="b"/>
              <a:pathLst>
                <a:path w="5160645" h="653414">
                  <a:moveTo>
                    <a:pt x="5160579" y="653159"/>
                  </a:moveTo>
                  <a:lnTo>
                    <a:pt x="0" y="653159"/>
                  </a:lnTo>
                  <a:lnTo>
                    <a:pt x="0" y="0"/>
                  </a:lnTo>
                  <a:lnTo>
                    <a:pt x="5160579" y="0"/>
                  </a:lnTo>
                  <a:lnTo>
                    <a:pt x="5160579" y="653159"/>
                  </a:lnTo>
                  <a:close/>
                </a:path>
              </a:pathLst>
            </a:custGeom>
            <a:solidFill>
              <a:srgbClr val="FFFFFF"/>
            </a:solidFill>
          </p:spPr>
          <p:txBody>
            <a:bodyPr wrap="square" lIns="0" tIns="0" rIns="0" bIns="0" rtlCol="0"/>
            <a:lstStyle/>
            <a:p>
              <a:endParaRPr/>
            </a:p>
          </p:txBody>
        </p:sp>
      </p:grpSp>
      <p:sp>
        <p:nvSpPr>
          <p:cNvPr id="17" name="object 17"/>
          <p:cNvSpPr/>
          <p:nvPr/>
        </p:nvSpPr>
        <p:spPr>
          <a:xfrm>
            <a:off x="11656046" y="6644385"/>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18" name="object 18"/>
          <p:cNvSpPr txBox="1"/>
          <p:nvPr/>
        </p:nvSpPr>
        <p:spPr>
          <a:xfrm>
            <a:off x="6780085" y="278891"/>
            <a:ext cx="1876425" cy="2219960"/>
          </a:xfrm>
          <a:prstGeom prst="rect">
            <a:avLst/>
          </a:prstGeom>
        </p:spPr>
        <p:txBody>
          <a:bodyPr vert="horz" wrap="square" lIns="0" tIns="12700" rIns="0" bIns="0" rtlCol="0">
            <a:spAutoFit/>
          </a:bodyPr>
          <a:lstStyle/>
          <a:p>
            <a:pPr marL="12700">
              <a:lnSpc>
                <a:spcPct val="100000"/>
              </a:lnSpc>
              <a:spcBef>
                <a:spcPts val="100"/>
              </a:spcBef>
            </a:pPr>
            <a:r>
              <a:rPr sz="14400" b="1" spc="-25">
                <a:solidFill>
                  <a:srgbClr val="FFFFFF"/>
                </a:solidFill>
                <a:latin typeface="Calibri"/>
                <a:cs typeface="Calibri"/>
              </a:rPr>
              <a:t>01</a:t>
            </a:r>
            <a:endParaRPr sz="14400">
              <a:latin typeface="Calibri"/>
              <a:cs typeface="Calibri"/>
            </a:endParaRPr>
          </a:p>
        </p:txBody>
      </p:sp>
      <p:sp>
        <p:nvSpPr>
          <p:cNvPr id="19" name="object 19"/>
          <p:cNvSpPr txBox="1"/>
          <p:nvPr/>
        </p:nvSpPr>
        <p:spPr>
          <a:xfrm>
            <a:off x="6039299" y="3389217"/>
            <a:ext cx="4710074" cy="582211"/>
          </a:xfrm>
          <a:prstGeom prst="rect">
            <a:avLst/>
          </a:prstGeom>
        </p:spPr>
        <p:txBody>
          <a:bodyPr vert="horz" wrap="square" lIns="0" tIns="12700" rIns="0" bIns="0" rtlCol="0">
            <a:spAutoFit/>
          </a:bodyPr>
          <a:lstStyle/>
          <a:p>
            <a:pPr marL="12700">
              <a:lnSpc>
                <a:spcPct val="100000"/>
              </a:lnSpc>
              <a:spcBef>
                <a:spcPts val="100"/>
              </a:spcBef>
            </a:pPr>
            <a:r>
              <a:rPr lang="en-IE" sz="3700" b="1" dirty="0">
                <a:solidFill>
                  <a:srgbClr val="60BA47"/>
                </a:solidFill>
                <a:latin typeface="Calibri"/>
                <a:cs typeface="Calibri"/>
              </a:rPr>
              <a:t>Mitä on </a:t>
            </a:r>
            <a:r>
              <a:rPr lang="en-IE" sz="3700" b="1" spc="-10" dirty="0">
                <a:solidFill>
                  <a:srgbClr val="60BA47"/>
                </a:solidFill>
                <a:latin typeface="Calibri"/>
                <a:cs typeface="Calibri"/>
              </a:rPr>
              <a:t>ylijäämäruoka?</a:t>
            </a:r>
            <a:endParaRPr sz="3700" dirty="0">
              <a:latin typeface="Calibri"/>
              <a:cs typeface="Calibri"/>
            </a:endParaRPr>
          </a:p>
        </p:txBody>
      </p:sp>
      <p:pic>
        <p:nvPicPr>
          <p:cNvPr id="20" name="object 20"/>
          <p:cNvPicPr/>
          <p:nvPr/>
        </p:nvPicPr>
        <p:blipFill>
          <a:blip r:embed="rId9" cstate="screen">
            <a:extLst>
              <a:ext uri="{28A0092B-C50C-407E-A947-70E740481C1C}">
                <a14:useLocalDpi xmlns:a14="http://schemas.microsoft.com/office/drawing/2010/main"/>
              </a:ext>
            </a:extLst>
          </a:blip>
          <a:stretch>
            <a:fillRect/>
          </a:stretch>
        </p:blipFill>
        <p:spPr>
          <a:xfrm>
            <a:off x="11698223" y="3880789"/>
            <a:ext cx="222536" cy="26704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381000" y="158573"/>
            <a:ext cx="117617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gn="l" rtl="0">
              <a:defRPr/>
            </a:pP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Tiukkojen</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elintarvikestandardeja</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koskevien</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asetusten</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haitat</a:t>
            </a:r>
            <a:endParaRPr kumimoji="0" lang="es-ES" sz="3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dirty="0">
                <a:ln>
                  <a:noFill/>
                </a:ln>
                <a:solidFill>
                  <a:srgbClr val="09465E"/>
                </a:solidFill>
                <a:effectLst/>
                <a:uLnTx/>
                <a:uFillTx/>
                <a:latin typeface="Calibri"/>
                <a:ea typeface="+mj-ea"/>
                <a:cs typeface="Calibri"/>
              </a:rPr>
            </a:br>
            <a:br>
              <a:rPr kumimoji="0" lang="es-ES" sz="3600" b="1"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271513" y="1975314"/>
            <a:ext cx="10339144" cy="4549964"/>
          </a:xfrm>
          <a:prstGeom prst="rect">
            <a:avLst/>
          </a:prstGeom>
          <a:noFill/>
        </p:spPr>
        <p:txBody>
          <a:bodyPr wrap="square">
            <a:spAutoFit/>
          </a:bodyPr>
          <a:lstStyle/>
          <a:p>
            <a:pPr lvl="0">
              <a:lnSpc>
                <a:spcPct val="115000"/>
              </a:lnSpc>
              <a:buSzPts val="1000"/>
              <a:tabLst>
                <a:tab pos="457200" algn="l"/>
              </a:tabLst>
            </a:pPr>
            <a:r>
              <a:rPr lang="en-US" sz="2000" b="1" dirty="0">
                <a:solidFill>
                  <a:srgbClr val="2094D2"/>
                </a:solidFill>
                <a:latin typeface="Calibri" panose="020F0502020204030204" pitchFamily="34" charset="0"/>
                <a:cs typeface="Times New Roman" panose="02020603050405020304" pitchFamily="18" charset="0"/>
              </a:rPr>
              <a:t>Tuottajien kustannusten kasvu</a:t>
            </a:r>
            <a:endParaRPr kumimoji="0" lang="es-ES" sz="2000" b="0"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lvl="0" algn="l">
              <a:buSzPts val="1000"/>
              <a:tabLst>
                <a:tab pos="457200" algn="l"/>
              </a:tabLst>
            </a:pPr>
            <a:r>
              <a:rPr lang="en-US" sz="2000" b="1" dirty="0">
                <a:solidFill>
                  <a:srgbClr val="09465E"/>
                </a:solidFill>
                <a:latin typeface="Calibri" panose="020F0502020204030204" pitchFamily="34" charset="0"/>
                <a:cs typeface="Times New Roman" panose="02020603050405020304" pitchFamily="18" charset="0"/>
              </a:rPr>
              <a:t>Vaatimusten noudattamisesta aiheutuvat kulut</a:t>
            </a:r>
            <a:r>
              <a:rPr lang="en-US" sz="2000" dirty="0">
                <a:solidFill>
                  <a:srgbClr val="09465E"/>
                </a:solidFill>
                <a:latin typeface="Calibri" panose="020F0502020204030204" pitchFamily="34" charset="0"/>
                <a:cs typeface="Times New Roman" panose="02020603050405020304" pitchFamily="18" charset="0"/>
              </a:rPr>
              <a:t>: Tuottajien on investoitava infrastruktuuriin, sertifiointiprosesseihin ja testaukseen täyttääkseen tiukat EU:n standardit. </a:t>
            </a:r>
            <a:r>
              <a:rPr lang="en-US" sz="2000" dirty="0" err="1">
                <a:solidFill>
                  <a:srgbClr val="09465E"/>
                </a:solidFill>
                <a:latin typeface="Calibri" panose="020F0502020204030204" pitchFamily="34" charset="0"/>
                <a:cs typeface="Times New Roman" panose="02020603050405020304" pitchFamily="18" charset="0"/>
              </a:rPr>
              <a:t>Esim. </a:t>
            </a:r>
            <a:r>
              <a:rPr lang="en-US" sz="2000" dirty="0">
                <a:solidFill>
                  <a:srgbClr val="09465E"/>
                </a:solidFill>
                <a:latin typeface="Calibri" panose="020F0502020204030204" pitchFamily="34" charset="0"/>
                <a:cs typeface="Times New Roman" panose="02020603050405020304" pitchFamily="18" charset="0"/>
              </a:rPr>
              <a:t>viljelijöiden ja elintarvikevalmistajien voi olla tarpeen päivittää laitteita tai ottaa käyttöön uusia viljelymenetelmiä, mikä lisää toimintakustannuksia.</a:t>
            </a:r>
          </a:p>
          <a:p>
            <a:pPr algn="l">
              <a:spcAft>
                <a:spcPts val="800"/>
              </a:spcAft>
              <a:buSzPts val="1000"/>
              <a:tabLst>
                <a:tab pos="457200" algn="l"/>
              </a:tabLst>
            </a:pPr>
            <a:r>
              <a:rPr lang="en-US" sz="2000" b="1" dirty="0">
                <a:solidFill>
                  <a:srgbClr val="09465E"/>
                </a:solidFill>
                <a:latin typeface="Calibri" panose="020F0502020204030204" pitchFamily="34" charset="0"/>
                <a:cs typeface="Times New Roman" panose="02020603050405020304" pitchFamily="18" charset="0"/>
              </a:rPr>
              <a:t>Vaikutukset pientuottajiin: </a:t>
            </a:r>
            <a:r>
              <a:rPr lang="en-US" sz="2000" dirty="0">
                <a:solidFill>
                  <a:srgbClr val="09465E"/>
                </a:solidFill>
                <a:latin typeface="Calibri" panose="020F0502020204030204" pitchFamily="34" charset="0"/>
                <a:cs typeface="Times New Roman" panose="02020603050405020304" pitchFamily="18" charset="0"/>
              </a:rPr>
              <a:t>Pienten ja keskisuurten yritysten (pk-yritykset) voi olla vaikea maksaa näitä vaatimustenmukaisuustoimenpiteitä, mikä asettaa ne epäedulliseen asemaan suuriin </a:t>
            </a:r>
            <a:r>
              <a:rPr lang="en-US" sz="2000" dirty="0" err="1">
                <a:solidFill>
                  <a:srgbClr val="09465E"/>
                </a:solidFill>
                <a:latin typeface="Calibri" panose="020F0502020204030204" pitchFamily="34" charset="0"/>
                <a:cs typeface="Times New Roman" panose="02020603050405020304" pitchFamily="18" charset="0"/>
              </a:rPr>
              <a:t>kilpailijoihin</a:t>
            </a:r>
            <a:r>
              <a:rPr lang="en-US" sz="2000" dirty="0">
                <a:solidFill>
                  <a:srgbClr val="09465E"/>
                </a:solidFill>
                <a:latin typeface="Calibri" panose="020F0502020204030204" pitchFamily="34" charset="0"/>
                <a:cs typeface="Times New Roman" panose="02020603050405020304" pitchFamily="18" charset="0"/>
              </a:rPr>
              <a:t> </a:t>
            </a:r>
            <a:r>
              <a:rPr lang="en-US" sz="2000" dirty="0" err="1">
                <a:solidFill>
                  <a:srgbClr val="09465E"/>
                </a:solidFill>
                <a:latin typeface="Calibri" panose="020F0502020204030204" pitchFamily="34" charset="0"/>
                <a:cs typeface="Times New Roman" panose="02020603050405020304" pitchFamily="18" charset="0"/>
              </a:rPr>
              <a:t>nähden</a:t>
            </a:r>
            <a:r>
              <a:rPr lang="en-US" sz="2000" dirty="0">
                <a:solidFill>
                  <a:srgbClr val="09465E"/>
                </a:solidFill>
                <a:latin typeface="Calibri" panose="020F0502020204030204" pitchFamily="34" charset="0"/>
                <a:cs typeface="Times New Roman" panose="02020603050405020304" pitchFamily="18" charset="0"/>
              </a:rPr>
              <a:t>.</a:t>
            </a:r>
            <a:endParaRPr lang="es-ES" sz="2000" dirty="0">
              <a:solidFill>
                <a:srgbClr val="09465E"/>
              </a:solidFill>
              <a:latin typeface="Calibri" panose="020F0502020204030204" pitchFamily="34" charset="0"/>
              <a:cs typeface="Times New Roman" panose="02020603050405020304" pitchFamily="18" charset="0"/>
            </a:endParaRPr>
          </a:p>
          <a:p>
            <a:pPr lvl="0">
              <a:buSzPts val="1000"/>
              <a:tabLst>
                <a:tab pos="457200" algn="l"/>
              </a:tabLst>
            </a:pPr>
            <a:r>
              <a:rPr lang="es-ES" sz="2000" b="1" dirty="0">
                <a:solidFill>
                  <a:srgbClr val="2094D2"/>
                </a:solidFill>
                <a:latin typeface="Calibri" panose="020F0502020204030204" pitchFamily="34" charset="0"/>
                <a:cs typeface="Times New Roman" panose="02020603050405020304" pitchFamily="18" charset="0"/>
              </a:rPr>
              <a:t>Markkinoille pääsyn esteet</a:t>
            </a:r>
          </a:p>
          <a:p>
            <a:pPr lvl="0">
              <a:buSzPts val="1000"/>
              <a:tabLst>
                <a:tab pos="457200" algn="l"/>
              </a:tabLst>
            </a:pPr>
            <a:r>
              <a:rPr lang="es-ES" sz="2000" b="1" dirty="0" err="1">
                <a:solidFill>
                  <a:srgbClr val="09465E"/>
                </a:solidFill>
                <a:latin typeface="Calibri" panose="020F0502020204030204" pitchFamily="34" charset="0"/>
                <a:cs typeface="Times New Roman" panose="02020603050405020304" pitchFamily="18" charset="0"/>
              </a:rPr>
              <a:t>Tuonnin haasteet</a:t>
            </a:r>
            <a:r>
              <a:rPr lang="es-ES" sz="2000" dirty="0">
                <a:solidFill>
                  <a:srgbClr val="09465E"/>
                </a:solidFill>
                <a:latin typeface="Calibri" panose="020F0502020204030204" pitchFamily="34" charset="0"/>
                <a:cs typeface="Times New Roman" panose="02020603050405020304" pitchFamily="18" charset="0"/>
              </a:rPr>
              <a:t>: </a:t>
            </a:r>
            <a:r>
              <a:rPr lang="en-US" sz="2000" dirty="0">
                <a:solidFill>
                  <a:srgbClr val="09465E"/>
                </a:solidFill>
                <a:latin typeface="Calibri" panose="020F0502020204030204" pitchFamily="34" charset="0"/>
                <a:cs typeface="Times New Roman" panose="02020603050405020304" pitchFamily="18" charset="0"/>
              </a:rPr>
              <a:t>EU:n ulkopuoliset maat kohtaavat huomattavia haasteita EU:hun suuntautuvassa viennissä monimutkaisten säädösten vuoksi, joihin voi sisältyä EU:n standardeja vastaamattomien tuotteiden kieltäminen tai lisätestaaminen. </a:t>
            </a:r>
            <a:r>
              <a:rPr lang="en-US" sz="2000" dirty="0" err="1">
                <a:solidFill>
                  <a:srgbClr val="09465E"/>
                </a:solidFill>
                <a:latin typeface="Calibri" panose="020F0502020204030204" pitchFamily="34" charset="0"/>
                <a:cs typeface="Times New Roman" panose="02020603050405020304" pitchFamily="18" charset="0"/>
              </a:rPr>
              <a:t>Esimerkiksi </a:t>
            </a:r>
            <a:r>
              <a:rPr lang="en-US" sz="2000" dirty="0">
                <a:solidFill>
                  <a:srgbClr val="09465E"/>
                </a:solidFill>
                <a:latin typeface="Calibri" panose="020F0502020204030204" pitchFamily="34" charset="0"/>
                <a:cs typeface="Times New Roman" panose="02020603050405020304" pitchFamily="18" charset="0"/>
              </a:rPr>
              <a:t>kehitysmaiden on usein vaikea täyttää EU:n torjunta-ainejäämien raja-arvoja, mikä heikentää niiden kilpailukykyä EU:n markkinoilla.</a:t>
            </a:r>
            <a:endParaRPr lang="es-ES" sz="2000" dirty="0">
              <a:solidFill>
                <a:srgbClr val="09465E"/>
              </a:solidFill>
              <a:latin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638A4E6F-037B-4E22-3417-F7F4FC03EF55}"/>
              </a:ext>
            </a:extLst>
          </p:cNvPr>
          <p:cNvSpPr txBox="1"/>
          <p:nvPr/>
        </p:nvSpPr>
        <p:spPr>
          <a:xfrm>
            <a:off x="534322" y="762000"/>
            <a:ext cx="11276678" cy="1384995"/>
          </a:xfrm>
          <a:prstGeom prst="rect">
            <a:avLst/>
          </a:prstGeom>
          <a:noFill/>
        </p:spPr>
        <p:txBody>
          <a:bodyPr wrap="square" rtlCol="0">
            <a:spAutoFit/>
          </a:bodyPr>
          <a:lstStyle/>
          <a:p>
            <a:r>
              <a:rPr lang="en-US" sz="2200" dirty="0">
                <a:solidFill>
                  <a:srgbClr val="09465E"/>
                </a:solidFill>
                <a:latin typeface="Calibri" panose="020F0502020204030204" pitchFamily="34" charset="0"/>
                <a:cs typeface="Times New Roman" panose="02020603050405020304" pitchFamily="18" charset="0"/>
              </a:rPr>
              <a:t>EU:n tai kansallisen tason tiukoilla elintarvikestandardeja koskevilla säännöksillä </a:t>
            </a:r>
            <a:r>
              <a:rPr lang="en-US" sz="2200" b="1" dirty="0">
                <a:solidFill>
                  <a:srgbClr val="09465E"/>
                </a:solidFill>
                <a:latin typeface="Calibri" panose="020F0502020204030204" pitchFamily="34" charset="0"/>
                <a:cs typeface="Times New Roman" panose="02020603050405020304" pitchFamily="18" charset="0"/>
              </a:rPr>
              <a:t>pyritään varmistamaan elintarvikkeiden turvallisuus, laatu ja ympäristön kestävyys</a:t>
            </a:r>
            <a:r>
              <a:rPr lang="en-US" sz="2200" dirty="0">
                <a:solidFill>
                  <a:srgbClr val="09465E"/>
                </a:solidFill>
                <a:latin typeface="Calibri" panose="020F0502020204030204" pitchFamily="34" charset="0"/>
                <a:cs typeface="Times New Roman" panose="02020603050405020304" pitchFamily="18" charset="0"/>
              </a:rPr>
              <a:t>. Niihin liittyy kuitenkin joitakin haittoja, jotka vaikuttavat yrityksiin, kuluttajiin ja talouksiin:</a:t>
            </a:r>
            <a:endParaRPr lang="es-ES" sz="2200" dirty="0">
              <a:solidFill>
                <a:srgbClr val="09465E"/>
              </a:solidFill>
              <a:latin typeface="Calibri" panose="020F0502020204030204" pitchFamily="34" charset="0"/>
              <a:cs typeface="Times New Roman" panose="02020603050405020304" pitchFamily="18" charset="0"/>
            </a:endParaRPr>
          </a:p>
          <a:p>
            <a:endParaRPr lang="es-ES" dirty="0"/>
          </a:p>
        </p:txBody>
      </p:sp>
      <p:grpSp>
        <p:nvGrpSpPr>
          <p:cNvPr id="3" name="Group 2">
            <a:extLst>
              <a:ext uri="{FF2B5EF4-FFF2-40B4-BE49-F238E27FC236}">
                <a16:creationId xmlns:a16="http://schemas.microsoft.com/office/drawing/2014/main" id="{F0F6949F-F6DC-E9A6-C166-F08CC27CF4ED}"/>
              </a:ext>
            </a:extLst>
          </p:cNvPr>
          <p:cNvGrpSpPr/>
          <p:nvPr/>
        </p:nvGrpSpPr>
        <p:grpSpPr>
          <a:xfrm>
            <a:off x="256396" y="2174298"/>
            <a:ext cx="936783" cy="883227"/>
            <a:chOff x="4417506" y="446113"/>
            <a:chExt cx="1094363" cy="943510"/>
          </a:xfrm>
          <a:solidFill>
            <a:srgbClr val="09465E"/>
          </a:solidFill>
        </p:grpSpPr>
        <p:sp>
          <p:nvSpPr>
            <p:cNvPr id="4" name="Freeform 1341">
              <a:extLst>
                <a:ext uri="{FF2B5EF4-FFF2-40B4-BE49-F238E27FC236}">
                  <a16:creationId xmlns:a16="http://schemas.microsoft.com/office/drawing/2014/main" id="{BBD1B967-B384-6647-A1F0-086D339CBA55}"/>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FCC52539-BB5F-DA44-06B2-3607B523C9F0}"/>
                </a:ext>
              </a:extLst>
            </p:cNvPr>
            <p:cNvGrpSpPr/>
            <p:nvPr/>
          </p:nvGrpSpPr>
          <p:grpSpPr>
            <a:xfrm>
              <a:off x="4417506" y="446113"/>
              <a:ext cx="1023051" cy="943510"/>
              <a:chOff x="4417506" y="446113"/>
              <a:chExt cx="1023051" cy="943510"/>
            </a:xfrm>
            <a:grpFill/>
          </p:grpSpPr>
          <p:sp>
            <p:nvSpPr>
              <p:cNvPr id="27" name="Freeform 1344">
                <a:extLst>
                  <a:ext uri="{FF2B5EF4-FFF2-40B4-BE49-F238E27FC236}">
                    <a16:creationId xmlns:a16="http://schemas.microsoft.com/office/drawing/2014/main" id="{ABD83639-97C3-E615-2050-CF19D56B0227}"/>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28" name="Freeform 1345">
                <a:extLst>
                  <a:ext uri="{FF2B5EF4-FFF2-40B4-BE49-F238E27FC236}">
                    <a16:creationId xmlns:a16="http://schemas.microsoft.com/office/drawing/2014/main" id="{4AA1D739-EF43-863A-F647-EC450CAE8AF9}"/>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39A0341F-0EB9-B0FC-3C9C-F43932B2A0C5}"/>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2094D2"/>
            </a:solidFill>
            <a:ln w="27426"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7D62A5FE-3819-6AA4-FCFC-5E2550195422}"/>
              </a:ext>
            </a:extLst>
          </p:cNvPr>
          <p:cNvGrpSpPr/>
          <p:nvPr/>
        </p:nvGrpSpPr>
        <p:grpSpPr>
          <a:xfrm>
            <a:off x="224970" y="4602939"/>
            <a:ext cx="907165" cy="967920"/>
            <a:chOff x="5834687" y="3140849"/>
            <a:chExt cx="1290933" cy="1314614"/>
          </a:xfrm>
          <a:solidFill>
            <a:srgbClr val="09465E"/>
          </a:solidFill>
        </p:grpSpPr>
        <p:sp>
          <p:nvSpPr>
            <p:cNvPr id="44" name="Freeform 155">
              <a:extLst>
                <a:ext uri="{FF2B5EF4-FFF2-40B4-BE49-F238E27FC236}">
                  <a16:creationId xmlns:a16="http://schemas.microsoft.com/office/drawing/2014/main" id="{0E881DCB-0EF4-AFBA-3BDC-923826908842}"/>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2094D2"/>
            </a:solidFill>
            <a:ln w="13404"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nvGrpSpPr>
            <p:cNvPr id="45" name="Graphic 8">
              <a:extLst>
                <a:ext uri="{FF2B5EF4-FFF2-40B4-BE49-F238E27FC236}">
                  <a16:creationId xmlns:a16="http://schemas.microsoft.com/office/drawing/2014/main" id="{FEFAB0CE-E7EE-BB5B-BCD8-AC03CD16FE3E}"/>
                </a:ext>
              </a:extLst>
            </p:cNvPr>
            <p:cNvGrpSpPr/>
            <p:nvPr/>
          </p:nvGrpSpPr>
          <p:grpSpPr>
            <a:xfrm>
              <a:off x="5834687" y="3140849"/>
              <a:ext cx="1290933" cy="1314614"/>
              <a:chOff x="5197376" y="5607922"/>
              <a:chExt cx="687857" cy="700475"/>
            </a:xfrm>
            <a:grpFill/>
          </p:grpSpPr>
          <p:grpSp>
            <p:nvGrpSpPr>
              <p:cNvPr id="46" name="Graphic 8">
                <a:extLst>
                  <a:ext uri="{FF2B5EF4-FFF2-40B4-BE49-F238E27FC236}">
                    <a16:creationId xmlns:a16="http://schemas.microsoft.com/office/drawing/2014/main" id="{FACFC676-0FB4-E8F5-85B5-F630DB66CBD5}"/>
                  </a:ext>
                </a:extLst>
              </p:cNvPr>
              <p:cNvGrpSpPr/>
              <p:nvPr/>
            </p:nvGrpSpPr>
            <p:grpSpPr>
              <a:xfrm>
                <a:off x="5234593" y="5645191"/>
                <a:ext cx="612999" cy="540390"/>
                <a:chOff x="5234593" y="5645191"/>
                <a:chExt cx="612999" cy="540390"/>
              </a:xfrm>
              <a:grpFill/>
            </p:grpSpPr>
            <p:grpSp>
              <p:nvGrpSpPr>
                <p:cNvPr id="50" name="Graphic 8">
                  <a:extLst>
                    <a:ext uri="{FF2B5EF4-FFF2-40B4-BE49-F238E27FC236}">
                      <a16:creationId xmlns:a16="http://schemas.microsoft.com/office/drawing/2014/main" id="{3FDB5000-FF55-BCCA-3878-730FD6B0D061}"/>
                    </a:ext>
                  </a:extLst>
                </p:cNvPr>
                <p:cNvGrpSpPr/>
                <p:nvPr/>
              </p:nvGrpSpPr>
              <p:grpSpPr>
                <a:xfrm>
                  <a:off x="5234593" y="5645191"/>
                  <a:ext cx="612999" cy="540390"/>
                  <a:chOff x="5234593" y="5645191"/>
                  <a:chExt cx="612999" cy="540390"/>
                </a:xfrm>
                <a:grpFill/>
              </p:grpSpPr>
              <p:sp>
                <p:nvSpPr>
                  <p:cNvPr id="54" name="Freeform 165">
                    <a:extLst>
                      <a:ext uri="{FF2B5EF4-FFF2-40B4-BE49-F238E27FC236}">
                        <a16:creationId xmlns:a16="http://schemas.microsoft.com/office/drawing/2014/main" id="{6CBD2194-A072-5E88-2E81-78B8A89BA52C}"/>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5" name="Freeform 166">
                    <a:extLst>
                      <a:ext uri="{FF2B5EF4-FFF2-40B4-BE49-F238E27FC236}">
                        <a16:creationId xmlns:a16="http://schemas.microsoft.com/office/drawing/2014/main" id="{8C450818-0E7C-A09C-1F95-BDB9BA54EDAE}"/>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6" name="Freeform 167">
                    <a:extLst>
                      <a:ext uri="{FF2B5EF4-FFF2-40B4-BE49-F238E27FC236}">
                        <a16:creationId xmlns:a16="http://schemas.microsoft.com/office/drawing/2014/main" id="{903660C9-B22C-1A3B-4DD1-496DCF18D362}"/>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51" name="Freeform 162">
                  <a:extLst>
                    <a:ext uri="{FF2B5EF4-FFF2-40B4-BE49-F238E27FC236}">
                      <a16:creationId xmlns:a16="http://schemas.microsoft.com/office/drawing/2014/main" id="{2E37565B-ADFC-5D91-E38D-3342D007595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2" name="Freeform 163">
                  <a:extLst>
                    <a:ext uri="{FF2B5EF4-FFF2-40B4-BE49-F238E27FC236}">
                      <a16:creationId xmlns:a16="http://schemas.microsoft.com/office/drawing/2014/main" id="{375B1623-8B98-EDE7-B0F9-3C7BCFBDFFB3}"/>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3" name="Freeform 164">
                  <a:extLst>
                    <a:ext uri="{FF2B5EF4-FFF2-40B4-BE49-F238E27FC236}">
                      <a16:creationId xmlns:a16="http://schemas.microsoft.com/office/drawing/2014/main" id="{6E86AE41-CFAD-528A-A379-566D6B6CD2C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47" name="Freeform 158">
                <a:extLst>
                  <a:ext uri="{FF2B5EF4-FFF2-40B4-BE49-F238E27FC236}">
                    <a16:creationId xmlns:a16="http://schemas.microsoft.com/office/drawing/2014/main" id="{525CBC67-1B0B-7536-8031-95568DAD9F25}"/>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48" name="Freeform 159">
                <a:extLst>
                  <a:ext uri="{FF2B5EF4-FFF2-40B4-BE49-F238E27FC236}">
                    <a16:creationId xmlns:a16="http://schemas.microsoft.com/office/drawing/2014/main" id="{3ECDEA87-E1F6-E151-29C3-D167115AEF1D}"/>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49" name="Freeform 160">
                <a:extLst>
                  <a:ext uri="{FF2B5EF4-FFF2-40B4-BE49-F238E27FC236}">
                    <a16:creationId xmlns:a16="http://schemas.microsoft.com/office/drawing/2014/main" id="{44D1041C-53BA-B9CD-45C2-C085E6CFC8B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grpSp>
    </p:spTree>
    <p:extLst>
      <p:ext uri="{BB962C8B-B14F-4D97-AF65-F5344CB8AC3E}">
        <p14:creationId xmlns:p14="http://schemas.microsoft.com/office/powerpoint/2010/main" val="35064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7E6E2-926B-712D-02A8-5A43E359A6A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452E125-DA87-1AF8-0729-978B50170C90}"/>
              </a:ext>
            </a:extLst>
          </p:cNvPr>
          <p:cNvSpPr txBox="1">
            <a:spLocks/>
          </p:cNvSpPr>
          <p:nvPr/>
        </p:nvSpPr>
        <p:spPr>
          <a:xfrm>
            <a:off x="667112" y="148875"/>
            <a:ext cx="11245994" cy="1969770"/>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Tiukkojen elintarvikestandardeja koskevien asetusten haitat</a:t>
            </a:r>
            <a:endParaRPr kumimoji="0" lang="es-ES" sz="3200" b="0" i="0" u="none" strike="noStrike" kern="0" cap="none" spc="0" normalizeH="0" baseline="0" noProof="0" dirty="0">
              <a:ln>
                <a:noFill/>
              </a:ln>
              <a:solidFill>
                <a:sysClr val="windowText" lastClr="000000"/>
              </a:solidFill>
              <a:effectLst/>
              <a:uLnTx/>
              <a:uFillTx/>
              <a:latin typeface="Calibri" panose="020F0502020204030204"/>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200" b="1" i="0" u="none" strike="noStrike" kern="0" cap="none" spc="0" normalizeH="0" baseline="0" noProof="0" dirty="0">
                <a:ln>
                  <a:noFill/>
                </a:ln>
                <a:solidFill>
                  <a:srgbClr val="09465E"/>
                </a:solidFill>
                <a:effectLst/>
                <a:uLnTx/>
                <a:uFillTx/>
                <a:latin typeface="Calibri"/>
                <a:ea typeface="+mj-ea"/>
                <a:cs typeface="Calibri"/>
              </a:rPr>
            </a:br>
            <a:br>
              <a:rPr kumimoji="0" lang="es-ES" sz="3200" b="1"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2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88DC6213-CCF9-76DD-6759-E50843527F5C}"/>
              </a:ext>
            </a:extLst>
          </p:cNvPr>
          <p:cNvSpPr txBox="1"/>
          <p:nvPr/>
        </p:nvSpPr>
        <p:spPr>
          <a:xfrm>
            <a:off x="1346149" y="803027"/>
            <a:ext cx="10379571" cy="5811847"/>
          </a:xfrm>
          <a:prstGeom prst="rect">
            <a:avLst/>
          </a:prstGeom>
          <a:noFill/>
        </p:spPr>
        <p:txBody>
          <a:bodyPr wrap="square">
            <a:spAutoFit/>
          </a:bodyPr>
          <a:lstStyle/>
          <a:p>
            <a:pPr>
              <a:buSzPts val="1000"/>
              <a:buNone/>
              <a:tabLst>
                <a:tab pos="457200" algn="l"/>
              </a:tabLst>
            </a:pPr>
            <a:r>
              <a:rPr lang="es-ES" sz="2000" b="1" dirty="0" err="1">
                <a:solidFill>
                  <a:srgbClr val="2094D2"/>
                </a:solidFill>
                <a:latin typeface="Calibri" panose="020F0502020204030204" pitchFamily="34" charset="0"/>
                <a:cs typeface="Times New Roman" panose="02020603050405020304" pitchFamily="18" charset="0"/>
              </a:rPr>
              <a:t>Monimutkaisuus </a:t>
            </a:r>
            <a:r>
              <a:rPr lang="es-ES" sz="2000" b="1" dirty="0">
                <a:solidFill>
                  <a:srgbClr val="2094D2"/>
                </a:solidFill>
                <a:latin typeface="Calibri" panose="020F0502020204030204" pitchFamily="34" charset="0"/>
                <a:cs typeface="Times New Roman" panose="02020603050405020304" pitchFamily="18" charset="0"/>
              </a:rPr>
              <a:t>ja byrokratia </a:t>
            </a:r>
          </a:p>
          <a:p>
            <a:pPr>
              <a:buNone/>
            </a:pPr>
            <a:r>
              <a:rPr lang="es-ES" sz="2000" b="1" dirty="0">
                <a:solidFill>
                  <a:srgbClr val="09465E"/>
                </a:solidFill>
                <a:latin typeface="Calibri" panose="020F0502020204030204" pitchFamily="34" charset="0"/>
                <a:cs typeface="Times New Roman" panose="02020603050405020304" pitchFamily="18" charset="0"/>
              </a:rPr>
              <a:t>Hallinnollinen </a:t>
            </a:r>
            <a:r>
              <a:rPr lang="es-ES" sz="2000" b="1" dirty="0" err="1">
                <a:solidFill>
                  <a:srgbClr val="09465E"/>
                </a:solidFill>
                <a:latin typeface="Calibri" panose="020F0502020204030204" pitchFamily="34" charset="0"/>
                <a:cs typeface="Times New Roman" panose="02020603050405020304" pitchFamily="18" charset="0"/>
              </a:rPr>
              <a:t>taakka</a:t>
            </a:r>
            <a:r>
              <a:rPr lang="en-US" sz="2000" b="1" dirty="0">
                <a:solidFill>
                  <a:srgbClr val="09465E"/>
                </a:solidFill>
                <a:latin typeface="Calibri" panose="020F0502020204030204" pitchFamily="34" charset="0"/>
                <a:cs typeface="Times New Roman" panose="02020603050405020304" pitchFamily="18" charset="0"/>
              </a:rPr>
              <a:t>: </a:t>
            </a:r>
            <a:r>
              <a:rPr lang="en-US" sz="2000" dirty="0">
                <a:solidFill>
                  <a:srgbClr val="09465E"/>
                </a:solidFill>
                <a:latin typeface="Calibri" panose="020F0502020204030204" pitchFamily="34" charset="0"/>
                <a:cs typeface="Times New Roman" panose="02020603050405020304" pitchFamily="18" charset="0"/>
              </a:rPr>
              <a:t>Tuottajat joutuvat tekemään runsaasti paperityötä, suorittamaan tarkastuksia ja raportoimaan, jotta he voivat osoittaa EU:n standardien noudattamisen. Tämä on erityisen vaikeaa yrityksille, jotka toimivat useissa EU:n jäsenvaltioissa, koska niiden tulkinnoissa on eroja.</a:t>
            </a:r>
            <a:endParaRPr lang="es-ES" sz="2000" dirty="0">
              <a:solidFill>
                <a:srgbClr val="09465E"/>
              </a:solidFill>
              <a:latin typeface="Calibri" panose="020F0502020204030204" pitchFamily="34" charset="0"/>
              <a:cs typeface="Times New Roman" panose="02020603050405020304" pitchFamily="18" charset="0"/>
            </a:endParaRPr>
          </a:p>
          <a:p>
            <a:pPr marR="0" lvl="0" defTabSz="914400" eaLnBrk="1" fontAlgn="auto" latinLnBrk="0" hangingPunct="1">
              <a:spcBef>
                <a:spcPts val="0"/>
              </a:spcBef>
              <a:spcAft>
                <a:spcPts val="800"/>
              </a:spcAft>
              <a:buClrTx/>
              <a:buSzTx/>
              <a:buFontTx/>
              <a:buNone/>
              <a:tabLst>
                <a:tab pos="457200" algn="l"/>
              </a:tabLst>
              <a:defRPr/>
            </a:pPr>
            <a:r>
              <a:rPr lang="en-US" sz="2000" b="1" dirty="0">
                <a:solidFill>
                  <a:srgbClr val="09465E"/>
                </a:solidFill>
                <a:latin typeface="Calibri" panose="020F0502020204030204" pitchFamily="34" charset="0"/>
                <a:cs typeface="Times New Roman" panose="02020603050405020304" pitchFamily="18" charset="0"/>
              </a:rPr>
              <a:t>Vaikutukset pientuottajiin: </a:t>
            </a:r>
            <a:r>
              <a:rPr lang="en-US" sz="2000" dirty="0">
                <a:solidFill>
                  <a:srgbClr val="09465E"/>
                </a:solidFill>
                <a:latin typeface="Calibri" panose="020F0502020204030204" pitchFamily="34" charset="0"/>
                <a:cs typeface="Times New Roman" panose="02020603050405020304" pitchFamily="18" charset="0"/>
              </a:rPr>
              <a:t>Pienten ja keskisuurten yritysten (pk-yritykset) voi olla vaikea maksaa näitä vaatimustenmukaisuustoimenpiteitä, mikä asettaa ne epäedulliseen asemaan suuriin kilpailijoihin nähden.</a:t>
            </a:r>
            <a:endParaRPr lang="es-ES" sz="2000" dirty="0">
              <a:solidFill>
                <a:srgbClr val="09465E"/>
              </a:solidFill>
              <a:latin typeface="Calibri" panose="020F0502020204030204" pitchFamily="34" charset="0"/>
              <a:cs typeface="Times New Roman" panose="02020603050405020304" pitchFamily="18" charset="0"/>
            </a:endParaRPr>
          </a:p>
          <a:p>
            <a:pPr>
              <a:buSzPts val="1000"/>
              <a:tabLst>
                <a:tab pos="457200" algn="l"/>
              </a:tabLst>
            </a:pPr>
            <a:r>
              <a:rPr lang="es-ES" sz="2000" b="1" dirty="0">
                <a:solidFill>
                  <a:srgbClr val="2094D2"/>
                </a:solidFill>
                <a:latin typeface="Calibri" panose="020F0502020204030204" pitchFamily="34" charset="0"/>
                <a:cs typeface="Times New Roman" panose="02020603050405020304" pitchFamily="18" charset="0"/>
              </a:rPr>
              <a:t>Kauppariidat</a:t>
            </a:r>
          </a:p>
          <a:p>
            <a:pPr>
              <a:spcAft>
                <a:spcPts val="600"/>
              </a:spcAft>
              <a:buSzPts val="1000"/>
              <a:tabLst>
                <a:tab pos="457200" algn="l"/>
              </a:tabLst>
            </a:pPr>
            <a:r>
              <a:rPr lang="en-US" sz="2000" b="1" dirty="0">
                <a:solidFill>
                  <a:srgbClr val="09465E"/>
                </a:solidFill>
                <a:latin typeface="Calibri" panose="020F0502020204030204" pitchFamily="34" charset="0"/>
                <a:cs typeface="Times New Roman" panose="02020603050405020304" pitchFamily="18" charset="0"/>
              </a:rPr>
              <a:t>Ristiriita EU:n ulkopuolisten standardien kanssa</a:t>
            </a:r>
            <a:r>
              <a:rPr lang="en-US" sz="2000" dirty="0">
                <a:solidFill>
                  <a:srgbClr val="09465E"/>
                </a:solidFill>
                <a:latin typeface="Calibri" panose="020F0502020204030204" pitchFamily="34" charset="0"/>
                <a:cs typeface="Times New Roman" panose="02020603050405020304" pitchFamily="18" charset="0"/>
              </a:rPr>
              <a:t>: EU:n tiukat säädökset ovat joskus ristiriidassa kansainvälisten standardien kanssa, mikä johtaa kaupan jännitteisiin. </a:t>
            </a:r>
            <a:r>
              <a:rPr lang="en-US" sz="2000" dirty="0" err="1">
                <a:solidFill>
                  <a:srgbClr val="09465E"/>
                </a:solidFill>
                <a:latin typeface="Calibri" panose="020F0502020204030204" pitchFamily="34" charset="0"/>
                <a:cs typeface="Times New Roman" panose="02020603050405020304" pitchFamily="18" charset="0"/>
              </a:rPr>
              <a:t>Esimerkiksi </a:t>
            </a:r>
            <a:r>
              <a:rPr lang="en-US" sz="2000" dirty="0">
                <a:solidFill>
                  <a:srgbClr val="09465E"/>
                </a:solidFill>
                <a:latin typeface="Calibri" panose="020F0502020204030204" pitchFamily="34" charset="0"/>
                <a:cs typeface="Times New Roman" panose="02020603050405020304" pitchFamily="18" charset="0"/>
              </a:rPr>
              <a:t>EU:n kielto kieltää tietyt geneettisesti muunnetut organismit (GMO) on aiheuttanut kitkaa Yhdysvaltojen kaltaisten maiden kanssa.</a:t>
            </a:r>
          </a:p>
          <a:p>
            <a:pPr>
              <a:buSzPts val="1000"/>
              <a:tabLst>
                <a:tab pos="457200" algn="l"/>
              </a:tabLst>
            </a:pPr>
            <a:r>
              <a:rPr lang="es-ES" sz="2000" b="1" dirty="0" err="1">
                <a:solidFill>
                  <a:srgbClr val="2094D2"/>
                </a:solidFill>
                <a:latin typeface="Calibri" panose="020F0502020204030204" pitchFamily="34" charset="0"/>
                <a:cs typeface="Times New Roman" panose="02020603050405020304" pitchFamily="18" charset="0"/>
              </a:rPr>
              <a:t>Mahdollinen ruokahävikki</a:t>
            </a:r>
            <a:endParaRPr lang="es-ES" sz="2000" b="1" dirty="0">
              <a:solidFill>
                <a:srgbClr val="2094D2"/>
              </a:solidFill>
              <a:latin typeface="Calibri" panose="020F0502020204030204" pitchFamily="34" charset="0"/>
              <a:cs typeface="Times New Roman" panose="02020603050405020304" pitchFamily="18" charset="0"/>
            </a:endParaRPr>
          </a:p>
          <a:p>
            <a:pPr>
              <a:buSzPts val="1000"/>
              <a:tabLst>
                <a:tab pos="457200" algn="l"/>
              </a:tabLst>
            </a:pPr>
            <a:r>
              <a:rPr lang="es-ES" sz="2000" b="1" dirty="0" err="1">
                <a:solidFill>
                  <a:srgbClr val="09465E"/>
                </a:solidFill>
                <a:latin typeface="Calibri" panose="020F0502020204030204" pitchFamily="34" charset="0"/>
                <a:cs typeface="Times New Roman" panose="02020603050405020304" pitchFamily="18" charset="0"/>
              </a:rPr>
              <a:t>Tiukat laatukriteerit</a:t>
            </a:r>
            <a:r>
              <a:rPr lang="es-ES" sz="2000" b="1" dirty="0">
                <a:solidFill>
                  <a:srgbClr val="09465E"/>
                </a:solidFill>
                <a:latin typeface="Calibri" panose="020F0502020204030204" pitchFamily="34" charset="0"/>
                <a:cs typeface="Times New Roman" panose="02020603050405020304" pitchFamily="18" charset="0"/>
              </a:rPr>
              <a:t>: </a:t>
            </a:r>
            <a:r>
              <a:rPr lang="en-US" sz="2000" dirty="0">
                <a:solidFill>
                  <a:srgbClr val="09465E"/>
                </a:solidFill>
                <a:latin typeface="Calibri" panose="020F0502020204030204" pitchFamily="34" charset="0"/>
                <a:cs typeface="Times New Roman" panose="02020603050405020304" pitchFamily="18" charset="0"/>
              </a:rPr>
              <a:t>Hedelmien ja vihannesten kosmeettista ulkonäköä tai kokoa koskevat tiukat vaatimukset johtavat usein siihen, että täysin syömäkelpoiset elintarvikkeet heitetään pois. </a:t>
            </a:r>
            <a:r>
              <a:rPr lang="en-US" sz="2000" dirty="0" err="1">
                <a:solidFill>
                  <a:srgbClr val="09465E"/>
                </a:solidFill>
                <a:latin typeface="Calibri" panose="020F0502020204030204" pitchFamily="34" charset="0"/>
                <a:cs typeface="Times New Roman" panose="02020603050405020304" pitchFamily="18" charset="0"/>
              </a:rPr>
              <a:t>Esimerkiksi </a:t>
            </a:r>
            <a:r>
              <a:rPr lang="en-US" sz="2000" dirty="0">
                <a:solidFill>
                  <a:srgbClr val="09465E"/>
                </a:solidFill>
                <a:latin typeface="Calibri" panose="020F0502020204030204" pitchFamily="34" charset="0"/>
                <a:cs typeface="Times New Roman" panose="02020603050405020304" pitchFamily="18" charset="0"/>
              </a:rPr>
              <a:t>epätäydellisen muotoiset tuotteet eivät välttämättä pääse markkinoille, mikä lisää ruokahävikkiä.</a:t>
            </a:r>
            <a:endParaRPr lang="es-ES" sz="2000" dirty="0">
              <a:solidFill>
                <a:srgbClr val="09465E"/>
              </a:solidFill>
              <a:latin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D6DD335-E2E9-19E0-B466-C245A7D9DC20}"/>
              </a:ext>
            </a:extLst>
          </p:cNvPr>
          <p:cNvGrpSpPr/>
          <p:nvPr/>
        </p:nvGrpSpPr>
        <p:grpSpPr>
          <a:xfrm>
            <a:off x="259762" y="725940"/>
            <a:ext cx="1011571" cy="1113617"/>
            <a:chOff x="7284496" y="2127428"/>
            <a:chExt cx="2245645" cy="2249982"/>
          </a:xfrm>
          <a:solidFill>
            <a:srgbClr val="09465E"/>
          </a:solidFill>
        </p:grpSpPr>
        <p:grpSp>
          <p:nvGrpSpPr>
            <p:cNvPr id="4" name="Graphic 3">
              <a:extLst>
                <a:ext uri="{FF2B5EF4-FFF2-40B4-BE49-F238E27FC236}">
                  <a16:creationId xmlns:a16="http://schemas.microsoft.com/office/drawing/2014/main" id="{6DF7F609-B3F5-8C18-6896-31BC5B748442}"/>
                </a:ext>
              </a:extLst>
            </p:cNvPr>
            <p:cNvGrpSpPr/>
            <p:nvPr/>
          </p:nvGrpSpPr>
          <p:grpSpPr>
            <a:xfrm>
              <a:off x="7284496" y="2127428"/>
              <a:ext cx="2245645" cy="2249982"/>
              <a:chOff x="5098317" y="2100784"/>
              <a:chExt cx="2245645" cy="2249982"/>
            </a:xfrm>
            <a:grpFill/>
          </p:grpSpPr>
          <p:sp>
            <p:nvSpPr>
              <p:cNvPr id="28" name="Freeform 8">
                <a:extLst>
                  <a:ext uri="{FF2B5EF4-FFF2-40B4-BE49-F238E27FC236}">
                    <a16:creationId xmlns:a16="http://schemas.microsoft.com/office/drawing/2014/main" id="{D9D91D4D-04E6-9FD6-C6A2-8F8B983825A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9" name="Freeform 9">
                <a:extLst>
                  <a:ext uri="{FF2B5EF4-FFF2-40B4-BE49-F238E27FC236}">
                    <a16:creationId xmlns:a16="http://schemas.microsoft.com/office/drawing/2014/main" id="{7B5AC50D-DEF6-0F72-8A0D-8F2801B35276}"/>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30" name="Freeform 10">
                <a:extLst>
                  <a:ext uri="{FF2B5EF4-FFF2-40B4-BE49-F238E27FC236}">
                    <a16:creationId xmlns:a16="http://schemas.microsoft.com/office/drawing/2014/main" id="{4539272D-ED58-6FE7-99A0-60B191FDB38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31" name="Freeform 11">
                <a:extLst>
                  <a:ext uri="{FF2B5EF4-FFF2-40B4-BE49-F238E27FC236}">
                    <a16:creationId xmlns:a16="http://schemas.microsoft.com/office/drawing/2014/main" id="{189EDE16-AE6D-879B-138B-913CC533179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32" name="Freeform 12">
                <a:extLst>
                  <a:ext uri="{FF2B5EF4-FFF2-40B4-BE49-F238E27FC236}">
                    <a16:creationId xmlns:a16="http://schemas.microsoft.com/office/drawing/2014/main" id="{6D27E5D8-E044-0A69-88BB-2DEA70BD87A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33" name="Freeform 13">
                <a:extLst>
                  <a:ext uri="{FF2B5EF4-FFF2-40B4-BE49-F238E27FC236}">
                    <a16:creationId xmlns:a16="http://schemas.microsoft.com/office/drawing/2014/main" id="{A07C2167-6AD3-B3BC-8AA6-6EB984018B31}"/>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5" name="Graphic 3">
              <a:extLst>
                <a:ext uri="{FF2B5EF4-FFF2-40B4-BE49-F238E27FC236}">
                  <a16:creationId xmlns:a16="http://schemas.microsoft.com/office/drawing/2014/main" id="{49E86D27-DB3A-BBA9-9758-12B697F0085A}"/>
                </a:ext>
              </a:extLst>
            </p:cNvPr>
            <p:cNvGrpSpPr/>
            <p:nvPr/>
          </p:nvGrpSpPr>
          <p:grpSpPr>
            <a:xfrm>
              <a:off x="8878245" y="2200268"/>
              <a:ext cx="144167" cy="725714"/>
              <a:chOff x="6692066" y="2173624"/>
              <a:chExt cx="144167" cy="725714"/>
            </a:xfrm>
            <a:grpFill/>
          </p:grpSpPr>
          <p:sp>
            <p:nvSpPr>
              <p:cNvPr id="8" name="Freeform 15">
                <a:extLst>
                  <a:ext uri="{FF2B5EF4-FFF2-40B4-BE49-F238E27FC236}">
                    <a16:creationId xmlns:a16="http://schemas.microsoft.com/office/drawing/2014/main" id="{A0F88BED-9C0A-0E63-96EE-215032B70299}"/>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27" name="Freeform 16">
                <a:extLst>
                  <a:ext uri="{FF2B5EF4-FFF2-40B4-BE49-F238E27FC236}">
                    <a16:creationId xmlns:a16="http://schemas.microsoft.com/office/drawing/2014/main" id="{73FAA635-7212-4270-07FF-C750A05FE9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386D4403-A9F6-DE66-FADD-3427BE2669C5}"/>
              </a:ext>
            </a:extLst>
          </p:cNvPr>
          <p:cNvGrpSpPr/>
          <p:nvPr/>
        </p:nvGrpSpPr>
        <p:grpSpPr>
          <a:xfrm>
            <a:off x="195746" y="3305174"/>
            <a:ext cx="1011025" cy="957021"/>
            <a:chOff x="2357946" y="2285562"/>
            <a:chExt cx="1034323" cy="1032970"/>
          </a:xfrm>
          <a:solidFill>
            <a:srgbClr val="09465E"/>
          </a:solidFill>
        </p:grpSpPr>
        <p:sp>
          <p:nvSpPr>
            <p:cNvPr id="35" name="Freeform 33">
              <a:extLst>
                <a:ext uri="{FF2B5EF4-FFF2-40B4-BE49-F238E27FC236}">
                  <a16:creationId xmlns:a16="http://schemas.microsoft.com/office/drawing/2014/main" id="{80C5AE66-AAE5-D075-BAED-E8D7E05A84F9}"/>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2094D2"/>
            </a:solidFill>
            <a:ln w="9502" cap="flat">
              <a:noFill/>
              <a:prstDash val="solid"/>
              <a:miter/>
            </a:ln>
          </p:spPr>
          <p:txBody>
            <a:bodyPr rtlCol="0" anchor="ctr"/>
            <a:lstStyle/>
            <a:p>
              <a:endParaRPr lang="en-US"/>
            </a:p>
          </p:txBody>
        </p:sp>
        <p:grpSp>
          <p:nvGrpSpPr>
            <p:cNvPr id="36" name="Graphic 37">
              <a:extLst>
                <a:ext uri="{FF2B5EF4-FFF2-40B4-BE49-F238E27FC236}">
                  <a16:creationId xmlns:a16="http://schemas.microsoft.com/office/drawing/2014/main" id="{C04B6A67-8A94-C2DC-379B-9922B689EE45}"/>
                </a:ext>
              </a:extLst>
            </p:cNvPr>
            <p:cNvGrpSpPr/>
            <p:nvPr/>
          </p:nvGrpSpPr>
          <p:grpSpPr>
            <a:xfrm>
              <a:off x="2357946" y="2285562"/>
              <a:ext cx="1034323" cy="1032970"/>
              <a:chOff x="5737725" y="2862443"/>
              <a:chExt cx="1034323" cy="1032970"/>
            </a:xfrm>
            <a:grpFill/>
          </p:grpSpPr>
          <p:sp>
            <p:nvSpPr>
              <p:cNvPr id="37" name="Freeform 35">
                <a:extLst>
                  <a:ext uri="{FF2B5EF4-FFF2-40B4-BE49-F238E27FC236}">
                    <a16:creationId xmlns:a16="http://schemas.microsoft.com/office/drawing/2014/main" id="{AF722231-B83E-467E-AE63-E40481020BCA}"/>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2E026424-822E-D080-69FE-3B8AE28A003C}"/>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8FC3D154-FB4D-BFAC-4BCB-8B07EEA8114A}"/>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18E10128-2ED6-75C6-DE3F-D983883040DE}"/>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16BA1C61-DD16-A9E2-DC00-8AFA31C4CA60}"/>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1322DDA1-3580-F850-70AA-45101D1B080B}"/>
              </a:ext>
            </a:extLst>
          </p:cNvPr>
          <p:cNvGrpSpPr/>
          <p:nvPr/>
        </p:nvGrpSpPr>
        <p:grpSpPr>
          <a:xfrm>
            <a:off x="250104" y="5025398"/>
            <a:ext cx="861714" cy="861565"/>
            <a:chOff x="3258209" y="1217582"/>
            <a:chExt cx="4712093" cy="4711281"/>
          </a:xfrm>
          <a:solidFill>
            <a:srgbClr val="09465E"/>
          </a:solidFill>
        </p:grpSpPr>
        <p:sp>
          <p:nvSpPr>
            <p:cNvPr id="43" name="Freeform 31">
              <a:extLst>
                <a:ext uri="{FF2B5EF4-FFF2-40B4-BE49-F238E27FC236}">
                  <a16:creationId xmlns:a16="http://schemas.microsoft.com/office/drawing/2014/main" id="{DFCA667A-0BDD-17B9-3D22-EB4064638B3F}"/>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2094D2"/>
            </a:solidFill>
            <a:ln w="951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32">
              <a:extLst>
                <a:ext uri="{FF2B5EF4-FFF2-40B4-BE49-F238E27FC236}">
                  <a16:creationId xmlns:a16="http://schemas.microsoft.com/office/drawing/2014/main" id="{07DD7CCB-2E23-E2AD-59E4-FE2DEDC5EC1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2094D2"/>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312C77EE-EC34-9854-0AAD-2EEDD0CCA3EC}"/>
                </a:ext>
              </a:extLst>
            </p:cNvPr>
            <p:cNvGrpSpPr/>
            <p:nvPr/>
          </p:nvGrpSpPr>
          <p:grpSpPr>
            <a:xfrm>
              <a:off x="3258209" y="1217582"/>
              <a:ext cx="4712093" cy="4711281"/>
              <a:chOff x="3258209" y="1217582"/>
              <a:chExt cx="4712093" cy="4711281"/>
            </a:xfrm>
            <a:grpFill/>
          </p:grpSpPr>
          <p:sp>
            <p:nvSpPr>
              <p:cNvPr id="46" name="Freeform 16">
                <a:extLst>
                  <a:ext uri="{FF2B5EF4-FFF2-40B4-BE49-F238E27FC236}">
                    <a16:creationId xmlns:a16="http://schemas.microsoft.com/office/drawing/2014/main" id="{DF665C3C-0424-F7EB-7281-4B8A6F07A4B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17">
                <a:extLst>
                  <a:ext uri="{FF2B5EF4-FFF2-40B4-BE49-F238E27FC236}">
                    <a16:creationId xmlns:a16="http://schemas.microsoft.com/office/drawing/2014/main" id="{84FF3661-32EE-608B-EB03-4A605319B3C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chemeClr val="bg1"/>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18">
                <a:extLst>
                  <a:ext uri="{FF2B5EF4-FFF2-40B4-BE49-F238E27FC236}">
                    <a16:creationId xmlns:a16="http://schemas.microsoft.com/office/drawing/2014/main" id="{03292B53-79D2-4F0E-2E41-5040ECCE27F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19">
                <a:extLst>
                  <a:ext uri="{FF2B5EF4-FFF2-40B4-BE49-F238E27FC236}">
                    <a16:creationId xmlns:a16="http://schemas.microsoft.com/office/drawing/2014/main" id="{973507B6-A0D7-D4AD-18DE-B7D85BD8505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0">
                <a:extLst>
                  <a:ext uri="{FF2B5EF4-FFF2-40B4-BE49-F238E27FC236}">
                    <a16:creationId xmlns:a16="http://schemas.microsoft.com/office/drawing/2014/main" id="{3BFA5BA1-A738-8D65-851E-9EF91D32C7B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21">
                <a:extLst>
                  <a:ext uri="{FF2B5EF4-FFF2-40B4-BE49-F238E27FC236}">
                    <a16:creationId xmlns:a16="http://schemas.microsoft.com/office/drawing/2014/main" id="{CB02058F-A26B-7250-CD58-4CCFF929A85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22">
                <a:extLst>
                  <a:ext uri="{FF2B5EF4-FFF2-40B4-BE49-F238E27FC236}">
                    <a16:creationId xmlns:a16="http://schemas.microsoft.com/office/drawing/2014/main" id="{DE9747CF-E5A9-3E01-65DE-54E14398C22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23">
                <a:extLst>
                  <a:ext uri="{FF2B5EF4-FFF2-40B4-BE49-F238E27FC236}">
                    <a16:creationId xmlns:a16="http://schemas.microsoft.com/office/drawing/2014/main" id="{6C30FA0E-77E4-E581-2D3C-9918CC516AD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24">
                <a:extLst>
                  <a:ext uri="{FF2B5EF4-FFF2-40B4-BE49-F238E27FC236}">
                    <a16:creationId xmlns:a16="http://schemas.microsoft.com/office/drawing/2014/main" id="{194F1051-C500-000B-3F13-1735D162364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25">
                <a:extLst>
                  <a:ext uri="{FF2B5EF4-FFF2-40B4-BE49-F238E27FC236}">
                    <a16:creationId xmlns:a16="http://schemas.microsoft.com/office/drawing/2014/main" id="{03655FFD-90DC-0FD0-510E-70AAF036FA1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26">
                <a:extLst>
                  <a:ext uri="{FF2B5EF4-FFF2-40B4-BE49-F238E27FC236}">
                    <a16:creationId xmlns:a16="http://schemas.microsoft.com/office/drawing/2014/main" id="{C64CF4B3-323F-7479-8EA0-086F2073D0A2}"/>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27">
                <a:extLst>
                  <a:ext uri="{FF2B5EF4-FFF2-40B4-BE49-F238E27FC236}">
                    <a16:creationId xmlns:a16="http://schemas.microsoft.com/office/drawing/2014/main" id="{E580CCF0-D7E8-A794-F4A9-9B17E03E558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28">
                <a:extLst>
                  <a:ext uri="{FF2B5EF4-FFF2-40B4-BE49-F238E27FC236}">
                    <a16:creationId xmlns:a16="http://schemas.microsoft.com/office/drawing/2014/main" id="{21F9B2F5-1386-F0F5-3CF3-372F6CB2328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29">
                <a:extLst>
                  <a:ext uri="{FF2B5EF4-FFF2-40B4-BE49-F238E27FC236}">
                    <a16:creationId xmlns:a16="http://schemas.microsoft.com/office/drawing/2014/main" id="{216B249D-B319-486F-7A89-3EC343BB5C1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30">
                <a:extLst>
                  <a:ext uri="{FF2B5EF4-FFF2-40B4-BE49-F238E27FC236}">
                    <a16:creationId xmlns:a16="http://schemas.microsoft.com/office/drawing/2014/main" id="{BAA54340-A998-EF24-2AD3-E4CDC3D1A703}"/>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5362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057A-3FB3-3E71-D894-2DFBC31CA4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488DB6-1FE9-3C74-7337-6156989DEBE2}"/>
              </a:ext>
            </a:extLst>
          </p:cNvPr>
          <p:cNvSpPr>
            <a:spLocks noGrp="1"/>
          </p:cNvSpPr>
          <p:nvPr>
            <p:ph type="body" sz="quarter" idx="16"/>
          </p:nvPr>
        </p:nvSpPr>
        <p:spPr>
          <a:xfrm>
            <a:off x="489526" y="738575"/>
            <a:ext cx="10479218" cy="80365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EU:n elintarvikestandardeja koskevat asetukset</a:t>
            </a:r>
            <a:endParaRPr kumimoji="0" lang="es-ES" sz="3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Freeform 1">
            <a:extLst>
              <a:ext uri="{FF2B5EF4-FFF2-40B4-BE49-F238E27FC236}">
                <a16:creationId xmlns:a16="http://schemas.microsoft.com/office/drawing/2014/main" id="{1C65D815-51AD-88C7-6135-FD2E2DE6CDA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3FA6A6D1-C9AB-C48B-618A-8C6AEF76FCCF}"/>
              </a:ext>
            </a:extLst>
          </p:cNvPr>
          <p:cNvSpPr>
            <a:spLocks noGrp="1"/>
          </p:cNvSpPr>
          <p:nvPr>
            <p:ph type="body" sz="quarter" idx="19"/>
          </p:nvPr>
        </p:nvSpPr>
        <p:spPr>
          <a:xfrm>
            <a:off x="359063" y="5115728"/>
            <a:ext cx="11473874" cy="1127220"/>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Vaikka tiukat elintarvikestandardeja koskevat määräykset edistävät turvallisuutta, kestävyyttä ja kuluttajien luottamusta, ne luovat myös haasteita tuottajille, talouksille ja kaupalle. Turvallisuuden ja taloudellisen toteutettavuuden välisen tasapainon löytäminen on ratkaisevan tärkeää, jotta voidaan varmistaa, että sääntelyllä suojellaan kansanterveyttä tukahduttamatta innovointia, markkinoille pääsyä tai kohtuuhintaisuutta... ja myös ruokahävikki on otettava huomioon.</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reeform 171">
            <a:extLst>
              <a:ext uri="{FF2B5EF4-FFF2-40B4-BE49-F238E27FC236}">
                <a16:creationId xmlns:a16="http://schemas.microsoft.com/office/drawing/2014/main" id="{61ED3AA9-7A15-799E-F7FD-4F8238092F45}"/>
              </a:ext>
            </a:extLst>
          </p:cNvPr>
          <p:cNvSpPr>
            <a:spLocks noChangeArrowheads="1"/>
          </p:cNvSpPr>
          <p:nvPr/>
        </p:nvSpPr>
        <p:spPr bwMode="auto">
          <a:xfrm>
            <a:off x="489527" y="2230680"/>
            <a:ext cx="4162550" cy="287634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E8282182-4DE6-C148-B769-F2880B83A698}"/>
              </a:ext>
            </a:extLst>
          </p:cNvPr>
          <p:cNvSpPr>
            <a:spLocks noChangeArrowheads="1"/>
          </p:cNvSpPr>
          <p:nvPr/>
        </p:nvSpPr>
        <p:spPr bwMode="auto">
          <a:xfrm>
            <a:off x="4102330" y="2221063"/>
            <a:ext cx="3922636" cy="288504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2DC5D978-456F-D341-27D8-4F7D46A8D603}"/>
              </a:ext>
            </a:extLst>
          </p:cNvPr>
          <p:cNvSpPr>
            <a:spLocks noChangeArrowheads="1"/>
          </p:cNvSpPr>
          <p:nvPr/>
        </p:nvSpPr>
        <p:spPr bwMode="auto">
          <a:xfrm>
            <a:off x="7515071" y="2221063"/>
            <a:ext cx="3817651" cy="288504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6" name="CuadroTexto 553">
            <a:extLst>
              <a:ext uri="{FF2B5EF4-FFF2-40B4-BE49-F238E27FC236}">
                <a16:creationId xmlns:a16="http://schemas.microsoft.com/office/drawing/2014/main" id="{ED9B8555-CC89-E817-B4BF-C2B0B56F7FEC}"/>
              </a:ext>
            </a:extLst>
          </p:cNvPr>
          <p:cNvSpPr txBox="1"/>
          <p:nvPr/>
        </p:nvSpPr>
        <p:spPr>
          <a:xfrm>
            <a:off x="859279" y="2618685"/>
            <a:ext cx="3243052" cy="159614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6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Torjunta-ainejäämien raja-arvot</a:t>
            </a:r>
            <a:r>
              <a:rPr lang="en-US" sz="16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EU:ssa sovelletaan tiukkoja torjunta-ainejäämien enimmäismääriä, joita monet EU:n ulkopuoliset tuottajat eivät pysty noudattamaan.</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CuadroTexto 553">
            <a:extLst>
              <a:ext uri="{FF2B5EF4-FFF2-40B4-BE49-F238E27FC236}">
                <a16:creationId xmlns:a16="http://schemas.microsoft.com/office/drawing/2014/main" id="{A6EF0804-7869-E72C-B582-3BD8AE59A43E}"/>
              </a:ext>
            </a:extLst>
          </p:cNvPr>
          <p:cNvSpPr txBox="1"/>
          <p:nvPr/>
        </p:nvSpPr>
        <p:spPr>
          <a:xfrm>
            <a:off x="4448536" y="2457445"/>
            <a:ext cx="3102448" cy="2162451"/>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6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Geneettisesti muunnetut organismit (GMO)</a:t>
            </a:r>
            <a:r>
              <a:rPr lang="en-US" sz="16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p>
            <a:pPr lvl="0" algn="ctr">
              <a:lnSpc>
                <a:spcPct val="115000"/>
              </a:lnSpc>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EU:lla on tiukat GMO:eja koskevat säännökset, jotka rajoittavat niiden käyttöä elintarviketuotannossa maailmanlaajuisiin standardeihin verrattuna.</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67D2CC-6A5D-F5C1-D8EA-B4E988E16C64}"/>
              </a:ext>
            </a:extLst>
          </p:cNvPr>
          <p:cNvSpPr txBox="1"/>
          <p:nvPr/>
        </p:nvSpPr>
        <p:spPr>
          <a:xfrm>
            <a:off x="7971942" y="2629302"/>
            <a:ext cx="3027696" cy="159614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600" b="1" kern="0"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Eläinten</a:t>
            </a:r>
            <a:r>
              <a:rPr lang="en-US" sz="16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1" kern="0"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hyvinvointinormit</a:t>
            </a:r>
            <a:r>
              <a:rPr lang="en-US" sz="16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ctr">
              <a:lnSpc>
                <a:spcPct val="115000"/>
              </a:lnSpc>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EU:n säädökset edellyttävät tiukempia hyvinvointinormeja, mikä lisää lihan- ja maidontuottajien kustannuksia.</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112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DC78-24B2-583B-9C5B-AC9E6D21A5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2F55DD-C3A4-EB77-013D-F5D91AF05DB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D7EA9919-9591-C81F-84A3-62A538221B9F}"/>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84AA0E15-5EF2-C348-0E3A-665910307D98}"/>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4EDA596-9560-3CAD-3C5B-BC742CF5DE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9017414" y="600075"/>
              <a:ext cx="2245702" cy="2245701"/>
            </a:xfrm>
            <a:prstGeom prst="rect">
              <a:avLst/>
            </a:prstGeom>
          </p:spPr>
        </p:pic>
      </p:grpSp>
      <p:pic>
        <p:nvPicPr>
          <p:cNvPr id="6" name="object 6">
            <a:extLst>
              <a:ext uri="{FF2B5EF4-FFF2-40B4-BE49-F238E27FC236}">
                <a16:creationId xmlns:a16="http://schemas.microsoft.com/office/drawing/2014/main" id="{A82753B8-D8FC-04EF-8A61-EA60378F805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923CB4D2-32BE-2980-E99D-DBFC252459B7}"/>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9149F22B-5CBA-7776-A50A-C4EE35973D1E}"/>
              </a:ext>
            </a:extLst>
          </p:cNvPr>
          <p:cNvSpPr txBox="1"/>
          <p:nvPr/>
        </p:nvSpPr>
        <p:spPr>
          <a:xfrm>
            <a:off x="739139" y="694822"/>
            <a:ext cx="6740184" cy="582211"/>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lang="en-IE" sz="3700" b="1" spc="-10" dirty="0">
                <a:solidFill>
                  <a:srgbClr val="09465E"/>
                </a:solidFill>
                <a:latin typeface="Calibri"/>
                <a:cs typeface="Calibri"/>
              </a:rPr>
              <a:t>P</a:t>
            </a:r>
            <a:r>
              <a:rPr sz="3700" b="1" spc="-10" dirty="0" err="1">
                <a:solidFill>
                  <a:srgbClr val="09465E"/>
                </a:solidFill>
                <a:latin typeface="Calibri"/>
                <a:cs typeface="Calibri"/>
              </a:rPr>
              <a:t>ohdintaharjoitus</a:t>
            </a:r>
            <a:r>
              <a:rPr sz="3700" b="1" spc="-10" dirty="0">
                <a:solidFill>
                  <a:srgbClr val="09465E"/>
                </a:solidFill>
                <a:latin typeface="Calibri"/>
                <a:cs typeface="Calibri"/>
              </a:rPr>
              <a:t>:</a:t>
            </a:r>
            <a:endParaRPr sz="3700" dirty="0">
              <a:latin typeface="Calibri"/>
              <a:cs typeface="Calibri"/>
            </a:endParaRPr>
          </a:p>
        </p:txBody>
      </p:sp>
      <p:sp>
        <p:nvSpPr>
          <p:cNvPr id="11" name="CuadroTexto 10">
            <a:extLst>
              <a:ext uri="{FF2B5EF4-FFF2-40B4-BE49-F238E27FC236}">
                <a16:creationId xmlns:a16="http://schemas.microsoft.com/office/drawing/2014/main" id="{94BDA784-9CEB-7202-4C26-3D89F2D672AA}"/>
              </a:ext>
            </a:extLst>
          </p:cNvPr>
          <p:cNvSpPr txBox="1"/>
          <p:nvPr/>
        </p:nvSpPr>
        <p:spPr>
          <a:xfrm>
            <a:off x="739139" y="1620441"/>
            <a:ext cx="8985886" cy="4154984"/>
          </a:xfrm>
          <a:prstGeom prst="rect">
            <a:avLst/>
          </a:prstGeom>
          <a:noFill/>
        </p:spPr>
        <p:txBody>
          <a:bodyPr wrap="square">
            <a:spAutoFit/>
          </a:bodyPr>
          <a:lstStyle/>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Ehdota aloitetta:</a:t>
            </a:r>
          </a:p>
          <a:p>
            <a:pPr marL="457200" lvl="1"/>
            <a:r>
              <a:rPr lang="en-US" sz="2400" dirty="0">
                <a:solidFill>
                  <a:srgbClr val="09465E"/>
                </a:solidFill>
                <a:latin typeface="Calibri" panose="020F0502020204030204" pitchFamily="34" charset="0"/>
                <a:cs typeface="Times New Roman" panose="02020603050405020304" pitchFamily="18" charset="0"/>
              </a:rPr>
              <a:t>Pohdi omaa paikallista toimintaympäristöäsi. Millainen aloite voitaisiin realistisesti toteuttaa elintarvikkeiden ylijäämän vähentämiseksi yhteisön tai kunnan tasolla?</a:t>
            </a:r>
          </a:p>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Sääntelykeskustelu:</a:t>
            </a:r>
          </a:p>
          <a:p>
            <a:pPr marL="457200" lvl="1"/>
            <a:r>
              <a:rPr lang="en-US" sz="2400" dirty="0">
                <a:solidFill>
                  <a:srgbClr val="09465E"/>
                </a:solidFill>
                <a:latin typeface="Calibri" panose="020F0502020204030204" pitchFamily="34" charset="0"/>
                <a:cs typeface="Times New Roman" panose="02020603050405020304" pitchFamily="18" charset="0"/>
              </a:rPr>
              <a:t>Ovatko EU:n nykyiset elintarviketurvallisuutta koskevat säännökset mielestänne oikeassa tasapainossa turvallisuuden ja jätteiden vähentämisen välillä? Miksi vai miksi ei?</a:t>
            </a:r>
          </a:p>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Ilmastoyhteys:</a:t>
            </a:r>
          </a:p>
          <a:p>
            <a:pPr marL="457200" lvl="1"/>
            <a:r>
              <a:rPr lang="en-US" sz="2400" dirty="0">
                <a:solidFill>
                  <a:srgbClr val="09465E"/>
                </a:solidFill>
                <a:latin typeface="Calibri" panose="020F0502020204030204" pitchFamily="34" charset="0"/>
                <a:cs typeface="Times New Roman" panose="02020603050405020304" pitchFamily="18" charset="0"/>
              </a:rPr>
              <a:t>Kuvaile, miten ilmastonmuutos voi sekä lisätä että vähentää elintarvikkeiden ylijäämää alueesta ja infrastruktuurista riippuen.</a:t>
            </a:r>
          </a:p>
        </p:txBody>
      </p:sp>
    </p:spTree>
    <p:extLst>
      <p:ext uri="{BB962C8B-B14F-4D97-AF65-F5344CB8AC3E}">
        <p14:creationId xmlns:p14="http://schemas.microsoft.com/office/powerpoint/2010/main" val="129687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8073" y="599471"/>
            <a:ext cx="6664687" cy="5166427"/>
          </a:xfrm>
          <a:prstGeom prst="rect">
            <a:avLst/>
          </a:prstGeom>
        </p:spPr>
        <p:txBody>
          <a:bodyPr lIns="91440" tIns="45720" rIns="91440" bIns="45720" anchor="t"/>
          <a:lstStyle/>
          <a:p>
            <a:pPr marL="0" indent="0">
              <a:lnSpc>
                <a:spcPct val="100000"/>
              </a:lnSpc>
              <a:spcAft>
                <a:spcPts val="600"/>
              </a:spcAft>
            </a:pPr>
            <a:r>
              <a:rPr lang="en-US" sz="2200" kern="100" dirty="0">
                <a:latin typeface="Calibri" panose="020F0502020204030204" pitchFamily="34" charset="0"/>
                <a:ea typeface="Aptos" panose="020B0004020202020204" pitchFamily="34" charset="0"/>
                <a:cs typeface="Calibri" panose="020F0502020204030204" pitchFamily="34" charset="0"/>
              </a:rPr>
              <a:t>Tässä moduulissa perehdyttiin elintarvikeylijäämien uudelleenkohdentamiseen ja ilmastonmuutokseen sekä määriteltiin ja tutkittiin erilaisia strategioita näiden ylijäämien uudelleenjakamiseksi </a:t>
            </a:r>
            <a:r>
              <a:rPr lang="en-US" sz="2200" kern="100" dirty="0" err="1">
                <a:latin typeface="Calibri" panose="020F0502020204030204" pitchFamily="34" charset="0"/>
                <a:ea typeface="Aptos" panose="020B0004020202020204" pitchFamily="34" charset="0"/>
                <a:cs typeface="Calibri" panose="020F0502020204030204" pitchFamily="34" charset="0"/>
              </a:rPr>
              <a:t>liiketoimintaympäristössä</a:t>
            </a:r>
            <a:r>
              <a:rPr lang="en-US" sz="2200" kern="100" dirty="0">
                <a:latin typeface="Calibri" panose="020F0502020204030204" pitchFamily="34" charset="0"/>
                <a:ea typeface="Aptos" panose="020B0004020202020204" pitchFamily="34" charset="0"/>
                <a:cs typeface="Calibri" panose="020F0502020204030204" pitchFamily="34" charset="0"/>
              </a:rPr>
              <a:t>.</a:t>
            </a:r>
          </a:p>
          <a:p>
            <a:pPr marL="0" indent="0">
              <a:lnSpc>
                <a:spcPct val="100000"/>
              </a:lnSpc>
              <a:spcAft>
                <a:spcPts val="600"/>
              </a:spcAft>
            </a:pPr>
            <a:endParaRPr lang="en-US" sz="2200" kern="100" dirty="0">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spcAft>
                <a:spcPts val="600"/>
              </a:spcAft>
            </a:pPr>
            <a:r>
              <a:rPr lang="en-US" sz="2200" kern="100" dirty="0">
                <a:latin typeface="Calibri" panose="020F0502020204030204" pitchFamily="34" charset="0"/>
                <a:ea typeface="Aptos" panose="020B0004020202020204" pitchFamily="34" charset="0"/>
                <a:cs typeface="Calibri" panose="020F0502020204030204" pitchFamily="34" charset="0"/>
              </a:rPr>
              <a:t>Siinä esitellään erilaisia aloitteita, joita on toteutettu ruokahävikin vähentämiseksi ja joilla edistetään innovatiivisia ja kestäviä ratkaisuja, joilla kannustetaan ylijäämien uudelleenkäyttöä ja uudelleenjakoa kiertotalouden ja kestävyyden periaatteiden </a:t>
            </a:r>
            <a:r>
              <a:rPr lang="en-US" sz="2200" kern="100" dirty="0" err="1">
                <a:latin typeface="Calibri" panose="020F0502020204030204" pitchFamily="34" charset="0"/>
                <a:ea typeface="Aptos" panose="020B0004020202020204" pitchFamily="34" charset="0"/>
                <a:cs typeface="Calibri" panose="020F0502020204030204" pitchFamily="34" charset="0"/>
              </a:rPr>
              <a:t>mukaisesti</a:t>
            </a:r>
            <a:r>
              <a:rPr lang="en-US" sz="2200" kern="100" dirty="0">
                <a:latin typeface="Calibri" panose="020F0502020204030204" pitchFamily="34" charset="0"/>
                <a:ea typeface="Aptos" panose="020B0004020202020204" pitchFamily="34" charset="0"/>
                <a:cs typeface="Calibri" panose="020F0502020204030204" pitchFamily="34" charset="0"/>
              </a:rPr>
              <a:t>.</a:t>
            </a:r>
          </a:p>
          <a:p>
            <a:pPr marL="0" indent="0">
              <a:lnSpc>
                <a:spcPct val="100000"/>
              </a:lnSpc>
              <a:spcAft>
                <a:spcPts val="600"/>
              </a:spcAft>
            </a:pPr>
            <a:endParaRPr lang="en-US" sz="2200" kern="100" dirty="0">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spcAft>
                <a:spcPts val="600"/>
              </a:spcAft>
            </a:pPr>
            <a:r>
              <a:rPr lang="en-US" sz="2200" kern="100" dirty="0">
                <a:latin typeface="Calibri" panose="020F0502020204030204" pitchFamily="34" charset="0"/>
                <a:ea typeface="Aptos" panose="020B0004020202020204" pitchFamily="34" charset="0"/>
                <a:cs typeface="Calibri" panose="020F0502020204030204" pitchFamily="34" charset="0"/>
              </a:rPr>
              <a:t>Siinä tuodaan esiin myös tähän prosessiin liittyvät haasteet ja tiukkojen elintarvikesäännösten haitat sekä Euroopan tasolla että kansallisella </a:t>
            </a:r>
            <a:r>
              <a:rPr lang="en-US" sz="2200" kern="100" dirty="0" err="1">
                <a:latin typeface="Calibri" panose="020F0502020204030204" pitchFamily="34" charset="0"/>
                <a:ea typeface="Aptos" panose="020B0004020202020204" pitchFamily="34" charset="0"/>
                <a:cs typeface="Calibri" panose="020F0502020204030204" pitchFamily="34" charset="0"/>
              </a:rPr>
              <a:t>tasolla</a:t>
            </a:r>
            <a:r>
              <a:rPr lang="en-US" sz="2200" kern="100" dirty="0">
                <a:latin typeface="Calibri" panose="020F0502020204030204" pitchFamily="34" charset="0"/>
                <a:ea typeface="Aptos" panose="020B0004020202020204" pitchFamily="34" charset="0"/>
                <a:cs typeface="Calibri" panose="020F0502020204030204" pitchFamily="34" charset="0"/>
              </a:rPr>
              <a:t>.</a:t>
            </a:r>
            <a:endParaRPr lang="en-US" sz="2200" kern="100" dirty="0">
              <a:latin typeface="Calibri" panose="020F0502020204030204" pitchFamily="34" charset="0"/>
              <a:cs typeface="Calibri" panose="020F0502020204030204" pitchFamily="34" charset="0"/>
            </a:endParaRPr>
          </a:p>
          <a:p>
            <a:pPr marL="0" indent="0" algn="just">
              <a:lnSpc>
                <a:spcPct val="100000"/>
              </a:lnSpc>
              <a:spcAft>
                <a:spcPts val="600"/>
              </a:spcAft>
            </a:pPr>
            <a:endParaRPr lang="fi-FI" kern="1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dirty="0" err="1"/>
              <a:t>Yhteenveto</a:t>
            </a:r>
            <a:endParaRPr lang="en-US"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21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542C46-C453-5118-1D8D-0128A9D403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934920-66D3-9C18-C623-DB8B91FCBC1E}"/>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7D0163E7-2697-542C-C081-53D6C9097322}"/>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a:extLst>
              <a:ext uri="{FF2B5EF4-FFF2-40B4-BE49-F238E27FC236}">
                <a16:creationId xmlns:a16="http://schemas.microsoft.com/office/drawing/2014/main" id="{CA6B2FA6-B6BB-186A-423B-740B0C2C801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5528F0C9-A359-90B5-9285-ABD52330656A}"/>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80C15609-5AAD-92F9-6547-28CF9A6D195F}"/>
              </a:ext>
            </a:extLst>
          </p:cNvPr>
          <p:cNvSpPr txBox="1"/>
          <p:nvPr/>
        </p:nvSpPr>
        <p:spPr>
          <a:xfrm>
            <a:off x="1205864" y="2312606"/>
            <a:ext cx="8665210" cy="431657"/>
          </a:xfrm>
          <a:prstGeom prst="rect">
            <a:avLst/>
          </a:prstGeom>
        </p:spPr>
        <p:txBody>
          <a:bodyPr vert="horz" wrap="square" lIns="0" tIns="11430" rIns="0" bIns="0" rtlCol="0">
            <a:spAutoFit/>
          </a:bodyPr>
          <a:lstStyle/>
          <a:p>
            <a:pPr marL="12700" marR="5080" lvl="0" indent="0" defTabSz="914400" eaLnBrk="1" fontAlgn="auto" latinLnBrk="0" hangingPunct="1">
              <a:lnSpc>
                <a:spcPts val="3410"/>
              </a:lnSpc>
              <a:spcBef>
                <a:spcPts val="90"/>
              </a:spcBef>
              <a:spcAft>
                <a:spcPts val="0"/>
              </a:spcAft>
              <a:buClrTx/>
              <a:buSzTx/>
              <a:buFontTx/>
              <a:buNone/>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p:txBody>
      </p:sp>
      <p:pic>
        <p:nvPicPr>
          <p:cNvPr id="3" name="Imagen 2">
            <a:extLst>
              <a:ext uri="{FF2B5EF4-FFF2-40B4-BE49-F238E27FC236}">
                <a16:creationId xmlns:a16="http://schemas.microsoft.com/office/drawing/2014/main" id="{3BED57AF-EA56-41BB-F665-2CA367E0F137}"/>
              </a:ext>
            </a:extLst>
          </p:cNvPr>
          <p:cNvPicPr>
            <a:picLocks noChangeAspect="1"/>
          </p:cNvPicPr>
          <p:nvPr/>
        </p:nvPicPr>
        <p:blipFill>
          <a:blip r:embed="rId3"/>
          <a:stretch>
            <a:fillRect/>
          </a:stretch>
        </p:blipFill>
        <p:spPr>
          <a:xfrm>
            <a:off x="463001" y="358432"/>
            <a:ext cx="10921685" cy="6153903"/>
          </a:xfrm>
          <a:prstGeom prst="rect">
            <a:avLst/>
          </a:prstGeom>
        </p:spPr>
      </p:pic>
    </p:spTree>
    <p:extLst>
      <p:ext uri="{BB962C8B-B14F-4D97-AF65-F5344CB8AC3E}">
        <p14:creationId xmlns:p14="http://schemas.microsoft.com/office/powerpoint/2010/main" val="521630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2BC46-3DCB-B55B-AFE2-8924B0D2097C}"/>
              </a:ext>
            </a:extLst>
          </p:cNvPr>
          <p:cNvSpPr>
            <a:spLocks noGrp="1"/>
          </p:cNvSpPr>
          <p:nvPr>
            <p:ph type="body" sz="quarter" idx="16"/>
          </p:nvPr>
        </p:nvSpPr>
        <p:spPr>
          <a:xfrm>
            <a:off x="904856" y="618626"/>
            <a:ext cx="10052954" cy="803654"/>
          </a:xfrm>
        </p:spPr>
        <p:txBody>
          <a:bodyPr/>
          <a:lstStyle/>
          <a:p>
            <a:r>
              <a:rPr lang="es-ES" dirty="0"/>
              <a:t>Elintarvikeylijäämän </a:t>
            </a:r>
            <a:r>
              <a:rPr lang="es-ES" dirty="0" err="1"/>
              <a:t>määritelmä</a:t>
            </a:r>
            <a:endParaRPr lang="en-IE" dirty="0"/>
          </a:p>
        </p:txBody>
      </p:sp>
      <p:sp>
        <p:nvSpPr>
          <p:cNvPr id="3" name="Text Placeholder 2">
            <a:extLst>
              <a:ext uri="{FF2B5EF4-FFF2-40B4-BE49-F238E27FC236}">
                <a16:creationId xmlns:a16="http://schemas.microsoft.com/office/drawing/2014/main" id="{679FD726-F056-48B2-0165-9FAFAA4B8C3B}"/>
              </a:ext>
            </a:extLst>
          </p:cNvPr>
          <p:cNvSpPr>
            <a:spLocks noGrp="1"/>
          </p:cNvSpPr>
          <p:nvPr>
            <p:ph type="body" sz="quarter" idx="19"/>
          </p:nvPr>
        </p:nvSpPr>
        <p:spPr>
          <a:xfrm>
            <a:off x="904856" y="1422280"/>
            <a:ext cx="10052954" cy="1058961"/>
          </a:xfrm>
        </p:spPr>
        <p:txBody>
          <a:bodyPr/>
          <a:lstStyle/>
          <a:p>
            <a:pPr marL="0" indent="0"/>
            <a:r>
              <a:rPr kumimoji="0" lang="en-US" sz="2000" b="1" i="0" u="none" strike="noStrike" kern="0" cap="none" spc="0" normalizeH="0" baseline="0" noProof="0" dirty="0">
                <a:ln>
                  <a:noFill/>
                </a:ln>
                <a:solidFill>
                  <a:srgbClr val="09465E"/>
                </a:solidFill>
                <a:effectLst/>
                <a:uLnTx/>
                <a:uFillTx/>
                <a:latin typeface="Calibri"/>
                <a:cs typeface="Calibri"/>
              </a:rPr>
              <a:t>Elintarvikeylijäämällä </a:t>
            </a:r>
            <a:r>
              <a:rPr kumimoji="0" lang="en-US" sz="2000" b="0" i="0" u="none" strike="noStrike" kern="0" cap="none" spc="0" normalizeH="0" baseline="0" noProof="0" dirty="0">
                <a:ln>
                  <a:noFill/>
                </a:ln>
                <a:solidFill>
                  <a:srgbClr val="09465E"/>
                </a:solidFill>
                <a:effectLst/>
                <a:uLnTx/>
                <a:uFillTx/>
                <a:latin typeface="Calibri"/>
                <a:cs typeface="Calibri"/>
              </a:rPr>
              <a:t>tarkoitetaan syötävää ruokaa, joka on tuotettu, korjattu tai valmistettu, mutta jota ei eri syistä kuluteta. Siihen sisältyy yleensä </a:t>
            </a:r>
            <a:r>
              <a:rPr kumimoji="0" lang="en-US" sz="2000" b="1" i="0" u="none" strike="noStrike" kern="0" cap="none" spc="0" normalizeH="0" baseline="0" noProof="0" dirty="0">
                <a:ln>
                  <a:noFill/>
                </a:ln>
                <a:solidFill>
                  <a:srgbClr val="09465E"/>
                </a:solidFill>
                <a:effectLst/>
                <a:uLnTx/>
                <a:uFillTx/>
                <a:latin typeface="Calibri"/>
                <a:cs typeface="Calibri"/>
              </a:rPr>
              <a:t>ylimääräinen ruoka, joka syntyy koko toimitusketjussa </a:t>
            </a:r>
            <a:r>
              <a:rPr kumimoji="0" lang="en-US" sz="2000" b="0" i="0" u="none" strike="noStrike" kern="0" cap="none" spc="0" normalizeH="0" baseline="0" noProof="0" dirty="0">
                <a:ln>
                  <a:noFill/>
                </a:ln>
                <a:solidFill>
                  <a:srgbClr val="09465E"/>
                </a:solidFill>
                <a:effectLst/>
                <a:uLnTx/>
                <a:uFillTx/>
                <a:latin typeface="Calibri"/>
                <a:cs typeface="Calibri"/>
              </a:rPr>
              <a:t>tuotannosta ja jalostuksesta vähittäismyyntiin ja kulutukseen.</a:t>
            </a:r>
            <a:endParaRPr lang="en-IE" sz="2000" dirty="0"/>
          </a:p>
        </p:txBody>
      </p:sp>
      <p:sp>
        <p:nvSpPr>
          <p:cNvPr id="5" name="object 5"/>
          <p:cNvSpPr txBox="1"/>
          <p:nvPr/>
        </p:nvSpPr>
        <p:spPr>
          <a:xfrm>
            <a:off x="990784" y="2683989"/>
            <a:ext cx="5400288" cy="3385542"/>
          </a:xfrm>
          <a:prstGeom prst="rect">
            <a:avLst/>
          </a:prstGeom>
        </p:spPr>
        <p:txBody>
          <a:bodyPr vert="horz" wrap="square" lIns="0" tIns="0" rIns="0" bIns="0" rtlCol="0">
            <a:spAutoFit/>
          </a:bodyPr>
          <a:lstStyle/>
          <a:p>
            <a:pPr marR="645160" algn="l"/>
            <a:r>
              <a:rPr lang="en-US" sz="2000" dirty="0">
                <a:solidFill>
                  <a:srgbClr val="09465E"/>
                </a:solidFill>
                <a:latin typeface="Calibri"/>
                <a:cs typeface="Calibri"/>
              </a:rPr>
              <a:t>Vaikka ylijäämäruoka kelpaa edelleen kulutukseen, se menee usein hukkaan, ellei sitä ohjata tai käytetä uudelleen.</a:t>
            </a:r>
            <a:endParaRPr sz="2000" dirty="0">
              <a:latin typeface="Calibri"/>
              <a:cs typeface="Calibri"/>
            </a:endParaRPr>
          </a:p>
          <a:p>
            <a:pPr algn="l">
              <a:spcBef>
                <a:spcPts val="5"/>
              </a:spcBef>
            </a:pPr>
            <a:r>
              <a:rPr sz="2000" dirty="0">
                <a:solidFill>
                  <a:srgbClr val="09465E"/>
                </a:solidFill>
                <a:latin typeface="Calibri"/>
                <a:cs typeface="Calibri"/>
              </a:rPr>
              <a:t>Tämän </a:t>
            </a:r>
            <a:r>
              <a:rPr sz="2000" spc="-10" dirty="0">
                <a:solidFill>
                  <a:srgbClr val="09465E"/>
                </a:solidFill>
                <a:latin typeface="Calibri"/>
                <a:cs typeface="Calibri"/>
              </a:rPr>
              <a:t>jätteen </a:t>
            </a:r>
            <a:r>
              <a:rPr lang="en-IE" sz="2000" dirty="0" err="1">
                <a:solidFill>
                  <a:srgbClr val="09465E"/>
                </a:solidFill>
                <a:latin typeface="Calibri"/>
                <a:cs typeface="Calibri"/>
              </a:rPr>
              <a:t>käsittely </a:t>
            </a:r>
            <a:r>
              <a:rPr sz="2000" dirty="0">
                <a:solidFill>
                  <a:srgbClr val="09465E"/>
                </a:solidFill>
                <a:latin typeface="Calibri"/>
                <a:cs typeface="Calibri"/>
              </a:rPr>
              <a:t>on keskeinen strategia </a:t>
            </a:r>
            <a:r>
              <a:rPr sz="2000" spc="-10" dirty="0">
                <a:solidFill>
                  <a:srgbClr val="09465E"/>
                </a:solidFill>
                <a:latin typeface="Calibri"/>
                <a:cs typeface="Calibri"/>
              </a:rPr>
              <a:t>ihmisravinnoksi </a:t>
            </a:r>
            <a:r>
              <a:rPr sz="2000" dirty="0">
                <a:solidFill>
                  <a:srgbClr val="09465E"/>
                </a:solidFill>
                <a:latin typeface="Calibri"/>
                <a:cs typeface="Calibri"/>
              </a:rPr>
              <a:t>tarkoitettujen elintarvikkeiden käytön ehkäisemiseksi ja uudelleenkäytön edistämiseksi</a:t>
            </a:r>
            <a:r>
              <a:rPr lang="es-ES" sz="2000" spc="-10" dirty="0">
                <a:solidFill>
                  <a:srgbClr val="09465E"/>
                </a:solidFill>
                <a:latin typeface="Calibri"/>
                <a:cs typeface="Calibri"/>
              </a:rPr>
              <a:t>. </a:t>
            </a:r>
            <a:r>
              <a:rPr lang="en-US" sz="2000" dirty="0">
                <a:solidFill>
                  <a:srgbClr val="09465E"/>
                </a:solidFill>
                <a:latin typeface="Calibri"/>
                <a:cs typeface="Calibri"/>
              </a:rPr>
              <a:t>Näiden ylijäämien asianmukainen hallinta on ratkaisevan tärkeää ruokahävikin vähentämiseksi ja </a:t>
            </a:r>
            <a:r>
              <a:rPr lang="en-US" sz="2000" spc="-30" dirty="0">
                <a:solidFill>
                  <a:srgbClr val="09465E"/>
                </a:solidFill>
                <a:latin typeface="Calibri"/>
                <a:cs typeface="Calibri"/>
              </a:rPr>
              <a:t>elintarvikejärjestelmän </a:t>
            </a:r>
            <a:r>
              <a:rPr lang="en-US" sz="2000" spc="-10" dirty="0">
                <a:solidFill>
                  <a:srgbClr val="09465E"/>
                </a:solidFill>
                <a:latin typeface="Calibri"/>
                <a:cs typeface="Calibri"/>
              </a:rPr>
              <a:t>kestävyyden </a:t>
            </a:r>
            <a:r>
              <a:rPr lang="en-US" sz="2000" dirty="0">
                <a:solidFill>
                  <a:srgbClr val="09465E"/>
                </a:solidFill>
                <a:latin typeface="Calibri"/>
                <a:cs typeface="Calibri"/>
              </a:rPr>
              <a:t>edistämiseksi</a:t>
            </a:r>
            <a:r>
              <a:rPr lang="en-US" sz="2000" spc="-10" dirty="0">
                <a:solidFill>
                  <a:srgbClr val="09465E"/>
                </a:solidFill>
                <a:latin typeface="Calibri"/>
                <a:cs typeface="Calibri"/>
              </a:rPr>
              <a:t>.</a:t>
            </a:r>
            <a:endParaRPr lang="en-US" sz="2000" dirty="0">
              <a:latin typeface="Calibri"/>
              <a:cs typeface="Calibri"/>
            </a:endParaRPr>
          </a:p>
          <a:p>
            <a:pPr algn="l">
              <a:spcBef>
                <a:spcPts val="5"/>
              </a:spcBef>
            </a:pPr>
            <a:endParaRPr sz="2200" dirty="0">
              <a:latin typeface="Calibri"/>
              <a:cs typeface="Calibri"/>
            </a:endParaRPr>
          </a:p>
        </p:txBody>
      </p:sp>
      <p:pic>
        <p:nvPicPr>
          <p:cNvPr id="7" name="Imagen 6">
            <a:extLst>
              <a:ext uri="{FF2B5EF4-FFF2-40B4-BE49-F238E27FC236}">
                <a16:creationId xmlns:a16="http://schemas.microsoft.com/office/drawing/2014/main" id="{ABFAF981-1D61-D97F-7604-D6E416B153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7983" y="2653676"/>
            <a:ext cx="4819661" cy="3213107"/>
          </a:xfrm>
          <a:prstGeom prst="rect">
            <a:avLst/>
          </a:prstGeom>
        </p:spPr>
      </p:pic>
    </p:spTree>
    <p:extLst>
      <p:ext uri="{BB962C8B-B14F-4D97-AF65-F5344CB8AC3E}">
        <p14:creationId xmlns:p14="http://schemas.microsoft.com/office/powerpoint/2010/main" val="375658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239-BCEB-F243-D93B-458F2CD050A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61235C3-F547-C647-94E8-B6D54FB71033}"/>
              </a:ext>
            </a:extLst>
          </p:cNvPr>
          <p:cNvSpPr/>
          <p:nvPr/>
        </p:nvSpPr>
        <p:spPr>
          <a:xfrm>
            <a:off x="390525" y="358457"/>
            <a:ext cx="110941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algn="l">
              <a:buNone/>
            </a:pPr>
            <a:endParaRPr lang="en-US">
              <a:solidFill>
                <a:srgbClr val="515560"/>
              </a:solidFill>
              <a:effectLst/>
            </a:endParaRPr>
          </a:p>
        </p:txBody>
      </p:sp>
      <p:sp>
        <p:nvSpPr>
          <p:cNvPr id="6" name="object 6">
            <a:extLst>
              <a:ext uri="{FF2B5EF4-FFF2-40B4-BE49-F238E27FC236}">
                <a16:creationId xmlns:a16="http://schemas.microsoft.com/office/drawing/2014/main" id="{F3A4692E-3EEE-0E2F-2E4D-DAF2A11958D4}"/>
              </a:ext>
            </a:extLst>
          </p:cNvPr>
          <p:cNvSpPr txBox="1">
            <a:spLocks noGrp="1"/>
          </p:cNvSpPr>
          <p:nvPr>
            <p:ph type="title"/>
          </p:nvPr>
        </p:nvSpPr>
        <p:spPr>
          <a:xfrm>
            <a:off x="573424" y="634238"/>
            <a:ext cx="7152779" cy="582211"/>
          </a:xfrm>
          <a:prstGeom prst="rect">
            <a:avLst/>
          </a:prstGeom>
        </p:spPr>
        <p:txBody>
          <a:bodyPr vert="horz" wrap="square" lIns="0" tIns="12700" rIns="0" bIns="0" rtlCol="0">
            <a:spAutoFit/>
          </a:bodyPr>
          <a:lstStyle/>
          <a:p>
            <a:pPr marL="12700">
              <a:lnSpc>
                <a:spcPct val="100000"/>
              </a:lnSpc>
              <a:spcBef>
                <a:spcPts val="100"/>
              </a:spcBef>
            </a:pPr>
            <a:r>
              <a:rPr lang="es-ES" dirty="0"/>
              <a:t>Ylijäämäruokaa </a:t>
            </a:r>
            <a:r>
              <a:rPr lang="es-ES" dirty="0" err="1"/>
              <a:t>koskevat </a:t>
            </a:r>
            <a:r>
              <a:rPr lang="es-ES" dirty="0"/>
              <a:t>tiedot</a:t>
            </a:r>
            <a:endParaRPr sz="3200" i="1" spc="-10" dirty="0"/>
          </a:p>
        </p:txBody>
      </p:sp>
      <p:sp>
        <p:nvSpPr>
          <p:cNvPr id="5" name="CuadroTexto 4">
            <a:extLst>
              <a:ext uri="{FF2B5EF4-FFF2-40B4-BE49-F238E27FC236}">
                <a16:creationId xmlns:a16="http://schemas.microsoft.com/office/drawing/2014/main" id="{3B597F7D-48E4-B817-45AF-C644D1424AFC}"/>
              </a:ext>
            </a:extLst>
          </p:cNvPr>
          <p:cNvSpPr txBox="1"/>
          <p:nvPr/>
        </p:nvSpPr>
        <p:spPr>
          <a:xfrm>
            <a:off x="548949" y="1492230"/>
            <a:ext cx="6235372" cy="4524315"/>
          </a:xfrm>
          <a:prstGeom prst="rect">
            <a:avLst/>
          </a:prstGeom>
          <a:noFill/>
        </p:spPr>
        <p:txBody>
          <a:bodyPr wrap="square" rtlCol="0">
            <a:spAutoFit/>
          </a:bodyPr>
          <a:lstStyle/>
          <a:p>
            <a:pPr algn="l">
              <a:buNone/>
            </a:pPr>
            <a:r>
              <a:rPr lang="en-US" dirty="0">
                <a:solidFill>
                  <a:srgbClr val="09465E"/>
                </a:solidFill>
                <a:latin typeface="Calibri"/>
                <a:cs typeface="Calibri"/>
              </a:rPr>
              <a:t>Vuonna 2022 </a:t>
            </a:r>
            <a:r>
              <a:rPr lang="en-US" dirty="0">
                <a:solidFill>
                  <a:srgbClr val="09465E"/>
                </a:solidFill>
                <a:latin typeface="Calibri"/>
                <a:cs typeface="Calibri"/>
                <a:hlinkClick r:id="rId2">
                  <a:extLst>
                    <a:ext uri="{A12FA001-AC4F-418D-AE19-62706E023703}">
                      <ahyp:hlinkClr xmlns:ahyp="http://schemas.microsoft.com/office/drawing/2018/hyperlinkcolor" val="tx"/>
                    </a:ext>
                  </a:extLst>
                </a:hlinkClick>
              </a:rPr>
              <a:t>EU:ssa </a:t>
            </a:r>
            <a:r>
              <a:rPr lang="en-US" dirty="0">
                <a:solidFill>
                  <a:srgbClr val="09465E"/>
                </a:solidFill>
                <a:latin typeface="Calibri"/>
                <a:cs typeface="Calibri"/>
                <a:hlinkClick r:id="rId3">
                  <a:extLst>
                    <a:ext uri="{A12FA001-AC4F-418D-AE19-62706E023703}">
                      <ahyp:hlinkClr xmlns:ahyp="http://schemas.microsoft.com/office/drawing/2018/hyperlinkcolor" val="tx"/>
                    </a:ext>
                  </a:extLst>
                </a:hlinkClick>
              </a:rPr>
              <a:t>hukattiin </a:t>
            </a:r>
            <a:r>
              <a:rPr lang="en-US" dirty="0">
                <a:solidFill>
                  <a:srgbClr val="09465E"/>
                </a:solidFill>
                <a:latin typeface="Calibri"/>
                <a:cs typeface="Calibri"/>
              </a:rPr>
              <a:t>noin 132 kiloa </a:t>
            </a:r>
            <a:r>
              <a:rPr lang="en-US" dirty="0">
                <a:solidFill>
                  <a:srgbClr val="09465E"/>
                </a:solidFill>
                <a:latin typeface="Calibri"/>
                <a:cs typeface="Calibri"/>
                <a:hlinkClick r:id="rId4">
                  <a:extLst>
                    <a:ext uri="{A12FA001-AC4F-418D-AE19-62706E023703}">
                      <ahyp:hlinkClr xmlns:ahyp="http://schemas.microsoft.com/office/drawing/2018/hyperlinkcolor" val="tx"/>
                    </a:ext>
                  </a:extLst>
                </a:hlinkClick>
              </a:rPr>
              <a:t>ruokaa </a:t>
            </a:r>
            <a:r>
              <a:rPr lang="en-US" dirty="0">
                <a:solidFill>
                  <a:srgbClr val="09465E"/>
                </a:solidFill>
                <a:latin typeface="Calibri"/>
                <a:cs typeface="Calibri"/>
              </a:rPr>
              <a:t>asukasta kohti. EU:ssa syntyi yhteensä 59,2 miljoonaa tonnia ruokajätettä, joka sisältää syötävät ja syömäkelvottomat </a:t>
            </a:r>
            <a:r>
              <a:rPr lang="en-US" dirty="0" err="1">
                <a:solidFill>
                  <a:srgbClr val="09465E"/>
                </a:solidFill>
                <a:latin typeface="Calibri"/>
                <a:cs typeface="Calibri"/>
              </a:rPr>
              <a:t>osat</a:t>
            </a:r>
            <a:r>
              <a:rPr lang="en-US" dirty="0">
                <a:solidFill>
                  <a:srgbClr val="09465E"/>
                </a:solidFill>
                <a:latin typeface="Calibri"/>
                <a:cs typeface="Calibri"/>
              </a:rPr>
              <a:t>.</a:t>
            </a:r>
          </a:p>
          <a:p>
            <a:pPr algn="l">
              <a:buNone/>
            </a:pPr>
            <a:endParaRPr lang="en-US" dirty="0">
              <a:solidFill>
                <a:srgbClr val="09465E"/>
              </a:solidFill>
              <a:latin typeface="Calibri"/>
              <a:cs typeface="Calibri"/>
            </a:endParaRPr>
          </a:p>
          <a:p>
            <a:pPr algn="l"/>
            <a:r>
              <a:rPr lang="en-US" dirty="0">
                <a:solidFill>
                  <a:srgbClr val="09465E"/>
                </a:solidFill>
                <a:latin typeface="Calibri"/>
                <a:cs typeface="Calibri"/>
              </a:rPr>
              <a:t>Kotitalousjätteen osuus kaikesta ruokajätteestä oli 54 prosenttia, mikä vastaa 72 kiloa asukasta kohti. </a:t>
            </a:r>
          </a:p>
          <a:p>
            <a:pPr algn="l"/>
            <a:endParaRPr lang="en-US" dirty="0">
              <a:solidFill>
                <a:srgbClr val="09465E"/>
              </a:solidFill>
              <a:latin typeface="Calibri"/>
              <a:cs typeface="Calibri"/>
            </a:endParaRPr>
          </a:p>
          <a:p>
            <a:pPr algn="l"/>
            <a:r>
              <a:rPr lang="en-US" dirty="0" err="1">
                <a:solidFill>
                  <a:srgbClr val="09465E"/>
                </a:solidFill>
                <a:latin typeface="Calibri"/>
                <a:cs typeface="Calibri"/>
              </a:rPr>
              <a:t>Loput</a:t>
            </a:r>
            <a:r>
              <a:rPr lang="en-US" dirty="0">
                <a:solidFill>
                  <a:srgbClr val="09465E"/>
                </a:solidFill>
                <a:latin typeface="Calibri"/>
                <a:cs typeface="Calibri"/>
              </a:rPr>
              <a:t> 46 prosenttia oli elintarvikkeiden toimitusketjussa ylöspäin syntyvää jätettä: </a:t>
            </a:r>
          </a:p>
          <a:p>
            <a:pPr algn="l"/>
            <a:endParaRPr lang="en-US" dirty="0">
              <a:solidFill>
                <a:srgbClr val="09465E"/>
              </a:solidFill>
              <a:latin typeface="Calibri"/>
              <a:cs typeface="Calibri"/>
            </a:endParaRPr>
          </a:p>
          <a:p>
            <a:pPr marL="342900" indent="-342900" algn="l">
              <a:buFont typeface="Arial" panose="020B0604020202020204" pitchFamily="34" charset="0"/>
              <a:buChar char="•"/>
            </a:pPr>
            <a:r>
              <a:rPr lang="en-US" dirty="0">
                <a:solidFill>
                  <a:srgbClr val="09465E"/>
                </a:solidFill>
                <a:latin typeface="Calibri"/>
                <a:cs typeface="Calibri"/>
              </a:rPr>
              <a:t>19% </a:t>
            </a:r>
            <a:r>
              <a:rPr lang="en-US" dirty="0" err="1">
                <a:solidFill>
                  <a:srgbClr val="09465E"/>
                </a:solidFill>
                <a:latin typeface="Calibri"/>
                <a:cs typeface="Calibri"/>
              </a:rPr>
              <a:t>elintarvikkeiden</a:t>
            </a:r>
            <a:r>
              <a:rPr lang="en-US" dirty="0">
                <a:solidFill>
                  <a:srgbClr val="09465E"/>
                </a:solidFill>
                <a:latin typeface="Calibri"/>
                <a:cs typeface="Calibri"/>
              </a:rPr>
              <a:t> ja juomien valmistuksessa (25 kg asukasta kohti), </a:t>
            </a:r>
          </a:p>
          <a:p>
            <a:pPr marL="342900" indent="-342900" algn="l">
              <a:buFont typeface="Arial" panose="020B0604020202020204" pitchFamily="34" charset="0"/>
              <a:buChar char="•"/>
            </a:pPr>
            <a:r>
              <a:rPr lang="en-US" dirty="0">
                <a:solidFill>
                  <a:srgbClr val="09465E"/>
                </a:solidFill>
                <a:latin typeface="Calibri"/>
                <a:cs typeface="Calibri"/>
              </a:rPr>
              <a:t>11% </a:t>
            </a:r>
            <a:r>
              <a:rPr lang="en-US" dirty="0" err="1">
                <a:solidFill>
                  <a:srgbClr val="09465E"/>
                </a:solidFill>
                <a:latin typeface="Calibri"/>
                <a:cs typeface="Calibri"/>
              </a:rPr>
              <a:t>ravintoloissa</a:t>
            </a:r>
            <a:r>
              <a:rPr lang="en-US" dirty="0">
                <a:solidFill>
                  <a:srgbClr val="09465E"/>
                </a:solidFill>
                <a:latin typeface="Calibri"/>
                <a:cs typeface="Calibri"/>
              </a:rPr>
              <a:t> ja ruokapalveluissa (15 kg asukasta kohti), </a:t>
            </a:r>
          </a:p>
          <a:p>
            <a:pPr marL="342900" indent="-342900" algn="l">
              <a:buFont typeface="Arial" panose="020B0604020202020204" pitchFamily="34" charset="0"/>
              <a:buChar char="•"/>
            </a:pPr>
            <a:r>
              <a:rPr lang="en-US" dirty="0">
                <a:solidFill>
                  <a:srgbClr val="09465E"/>
                </a:solidFill>
                <a:latin typeface="Calibri"/>
                <a:cs typeface="Calibri"/>
              </a:rPr>
              <a:t>8% elintarvikkeiden vähittäiskaupassa ja muussa jakelussa (11 kg asukasta kohti) ja </a:t>
            </a:r>
          </a:p>
          <a:p>
            <a:pPr marL="342900" indent="-342900" algn="l">
              <a:buFont typeface="Arial" panose="020B0604020202020204" pitchFamily="34" charset="0"/>
              <a:buChar char="•"/>
            </a:pPr>
            <a:r>
              <a:rPr lang="en-US" dirty="0">
                <a:solidFill>
                  <a:srgbClr val="09465E"/>
                </a:solidFill>
                <a:latin typeface="Calibri"/>
                <a:cs typeface="Calibri"/>
              </a:rPr>
              <a:t>8% alkutuotannossa (10 kg asukasta kohti). </a:t>
            </a:r>
          </a:p>
        </p:txBody>
      </p:sp>
      <p:pic>
        <p:nvPicPr>
          <p:cNvPr id="8" name="Imagen 7">
            <a:extLst>
              <a:ext uri="{FF2B5EF4-FFF2-40B4-BE49-F238E27FC236}">
                <a16:creationId xmlns:a16="http://schemas.microsoft.com/office/drawing/2014/main" id="{BC995D32-D8DA-ECA0-1C6C-AA40BFB32EA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22550" y="1699954"/>
            <a:ext cx="4662080" cy="3043731"/>
          </a:xfrm>
          <a:prstGeom prst="rect">
            <a:avLst/>
          </a:prstGeom>
        </p:spPr>
      </p:pic>
      <p:sp>
        <p:nvSpPr>
          <p:cNvPr id="9" name="CuadroTexto 8">
            <a:extLst>
              <a:ext uri="{FF2B5EF4-FFF2-40B4-BE49-F238E27FC236}">
                <a16:creationId xmlns:a16="http://schemas.microsoft.com/office/drawing/2014/main" id="{8FBA597B-E365-8224-8B8E-398FB0382E14}"/>
              </a:ext>
            </a:extLst>
          </p:cNvPr>
          <p:cNvSpPr txBox="1"/>
          <p:nvPr/>
        </p:nvSpPr>
        <p:spPr>
          <a:xfrm>
            <a:off x="7210425" y="4895304"/>
            <a:ext cx="3848100" cy="369332"/>
          </a:xfrm>
          <a:prstGeom prst="rect">
            <a:avLst/>
          </a:prstGeom>
          <a:noFill/>
        </p:spPr>
        <p:txBody>
          <a:bodyPr wrap="square" rtlCol="0">
            <a:spAutoFit/>
          </a:bodyPr>
          <a:lstStyle/>
          <a:p>
            <a:pPr algn="ctr"/>
            <a:r>
              <a:rPr lang="es-ES" dirty="0">
                <a:solidFill>
                  <a:srgbClr val="09465E"/>
                </a:solidFill>
                <a:latin typeface="Calibri"/>
                <a:cs typeface="Calibri"/>
              </a:rPr>
              <a:t>Lisätietoja </a:t>
            </a:r>
            <a:r>
              <a:rPr lang="es-ES" dirty="0" err="1">
                <a:solidFill>
                  <a:srgbClr val="09465E"/>
                </a:solidFill>
                <a:latin typeface="Calibri"/>
                <a:cs typeface="Calibri"/>
              </a:rPr>
              <a:t>osoitteessa </a:t>
            </a:r>
            <a:r>
              <a:rPr lang="es-ES" sz="1600" dirty="0">
                <a:solidFill>
                  <a:schemeClr val="tx2"/>
                </a:solidFill>
                <a:latin typeface="+mj-lt"/>
                <a:hlinkClick r:id="rId6"/>
              </a:rPr>
              <a:t>ec.europa.eu/</a:t>
            </a:r>
            <a:endParaRPr lang="es-ES" sz="1600" dirty="0">
              <a:solidFill>
                <a:schemeClr val="tx2"/>
              </a:solidFill>
              <a:latin typeface="+mj-lt"/>
            </a:endParaRPr>
          </a:p>
        </p:txBody>
      </p:sp>
      <p:pic>
        <p:nvPicPr>
          <p:cNvPr id="4" name="Imagen 3">
            <a:extLst>
              <a:ext uri="{FF2B5EF4-FFF2-40B4-BE49-F238E27FC236}">
                <a16:creationId xmlns:a16="http://schemas.microsoft.com/office/drawing/2014/main" id="{C60623C9-9CD6-63DF-A4B1-EF8D107253E0}"/>
              </a:ext>
            </a:extLst>
          </p:cNvPr>
          <p:cNvPicPr>
            <a:picLocks noChangeAspect="1"/>
          </p:cNvPicPr>
          <p:nvPr/>
        </p:nvPicPr>
        <p:blipFill>
          <a:blip r:embed="rId7"/>
          <a:stretch>
            <a:fillRect/>
          </a:stretch>
        </p:blipFill>
        <p:spPr>
          <a:xfrm rot="21241605">
            <a:off x="10205113" y="4658530"/>
            <a:ext cx="1347333" cy="1341236"/>
          </a:xfrm>
          <a:prstGeom prst="rect">
            <a:avLst/>
          </a:prstGeom>
        </p:spPr>
      </p:pic>
    </p:spTree>
    <p:extLst>
      <p:ext uri="{BB962C8B-B14F-4D97-AF65-F5344CB8AC3E}">
        <p14:creationId xmlns:p14="http://schemas.microsoft.com/office/powerpoint/2010/main" val="8502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7C92-CD78-756F-06EC-FE05CC9F26C5}"/>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E761615A-1203-7031-2E5C-BB5C9A9602B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2DAC4F8-91F8-DC25-15A9-C099CC2C3A8B}"/>
              </a:ext>
            </a:extLst>
          </p:cNvPr>
          <p:cNvSpPr/>
          <p:nvPr/>
        </p:nvSpPr>
        <p:spPr>
          <a:xfrm>
            <a:off x="447675" y="358457"/>
            <a:ext cx="1110392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3B75A4E7-93CC-739F-F604-5DD75BB4C05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F5E7D35E-8842-1466-8953-EE593C68A23E}"/>
              </a:ext>
            </a:extLst>
          </p:cNvPr>
          <p:cNvSpPr txBox="1">
            <a:spLocks noGrp="1"/>
          </p:cNvSpPr>
          <p:nvPr>
            <p:ph type="title"/>
          </p:nvPr>
        </p:nvSpPr>
        <p:spPr>
          <a:xfrm>
            <a:off x="896489" y="522677"/>
            <a:ext cx="6652175" cy="582211"/>
          </a:xfrm>
          <a:prstGeom prst="rect">
            <a:avLst/>
          </a:prstGeom>
        </p:spPr>
        <p:txBody>
          <a:bodyPr vert="horz" wrap="square" lIns="0" tIns="12700" rIns="0" bIns="0" rtlCol="0">
            <a:spAutoFit/>
          </a:bodyPr>
          <a:lstStyle/>
          <a:p>
            <a:pPr marL="12700">
              <a:lnSpc>
                <a:spcPct val="100000"/>
              </a:lnSpc>
              <a:spcBef>
                <a:spcPts val="100"/>
              </a:spcBef>
            </a:pPr>
            <a:r>
              <a:rPr lang="es-ES" spc="-10" dirty="0"/>
              <a:t>Elintarvikeylijäämän tyypit</a:t>
            </a:r>
            <a:endParaRPr spc="-10" dirty="0"/>
          </a:p>
        </p:txBody>
      </p:sp>
      <p:sp>
        <p:nvSpPr>
          <p:cNvPr id="5" name="object 5">
            <a:extLst>
              <a:ext uri="{FF2B5EF4-FFF2-40B4-BE49-F238E27FC236}">
                <a16:creationId xmlns:a16="http://schemas.microsoft.com/office/drawing/2014/main" id="{CEF43B33-83C1-F8EF-4118-F7DCF3ADB53C}"/>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31FCCAA5-6E25-9E5A-B69C-02408A8FE6F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E1ECF84C-D7E3-7CF0-07D0-D9ACC96A63FA}"/>
              </a:ext>
            </a:extLst>
          </p:cNvPr>
          <p:cNvSpPr txBox="1"/>
          <p:nvPr/>
        </p:nvSpPr>
        <p:spPr>
          <a:xfrm>
            <a:off x="757671" y="1846659"/>
            <a:ext cx="5146122" cy="3419526"/>
          </a:xfrm>
          <a:prstGeom prst="rect">
            <a:avLst/>
          </a:prstGeom>
        </p:spPr>
        <p:txBody>
          <a:bodyPr vert="horz" wrap="square" lIns="0" tIns="3175" rIns="0" bIns="0" rtlCol="0">
            <a:spAutoFit/>
          </a:bodyPr>
          <a:lstStyle/>
          <a:p>
            <a:pPr marL="144000" lvl="1" algn="l">
              <a:buSzPts val="1000"/>
              <a:tabLst>
                <a:tab pos="914400" algn="l"/>
              </a:tabLst>
              <a:defRPr/>
            </a:pPr>
            <a:r>
              <a:rPr lang="en-US" sz="2200" dirty="0">
                <a:solidFill>
                  <a:srgbClr val="09465E"/>
                </a:solidFill>
                <a:latin typeface="Calibri"/>
                <a:cs typeface="Calibri"/>
              </a:rPr>
              <a:t>Maatiloilla tuotetut viljelykasvit, jotka ylittävät markkinakysynnän tai joita ei voida myydä puutteiden tai ylituotannon </a:t>
            </a:r>
            <a:r>
              <a:rPr lang="en-US" sz="2200" dirty="0" err="1">
                <a:solidFill>
                  <a:srgbClr val="09465E"/>
                </a:solidFill>
                <a:latin typeface="Calibri"/>
                <a:cs typeface="Calibri"/>
              </a:rPr>
              <a:t>vuoksi</a:t>
            </a:r>
            <a:r>
              <a:rPr lang="en-US" sz="2200" dirty="0">
                <a:solidFill>
                  <a:srgbClr val="09465E"/>
                </a:solidFill>
                <a:latin typeface="Calibri"/>
                <a:cs typeface="Calibri"/>
              </a:rPr>
              <a:t>.</a:t>
            </a:r>
            <a:endParaRPr lang="es-ES" sz="2200" dirty="0">
              <a:solidFill>
                <a:srgbClr val="09465E"/>
              </a:solidFill>
              <a:latin typeface="Calibri"/>
              <a:cs typeface="Calibri"/>
            </a:endParaRPr>
          </a:p>
          <a:p>
            <a:pPr marL="144000" lvl="1" algn="l">
              <a:buSzPts val="1000"/>
              <a:tabLst>
                <a:tab pos="914400" algn="l"/>
              </a:tabLst>
              <a:defRPr/>
            </a:pPr>
            <a:endParaRPr lang="en-US" sz="2200" b="1" dirty="0">
              <a:solidFill>
                <a:srgbClr val="09465E"/>
              </a:solidFill>
              <a:latin typeface="Calibri"/>
              <a:cs typeface="Calibri"/>
            </a:endParaRPr>
          </a:p>
          <a:p>
            <a:pPr marL="144000" lvl="1" algn="l">
              <a:buSzPts val="1000"/>
              <a:tabLst>
                <a:tab pos="914400" algn="l"/>
              </a:tabLst>
              <a:defRPr/>
            </a:pPr>
            <a:r>
              <a:rPr lang="en-US" sz="2200" b="1" dirty="0" err="1">
                <a:solidFill>
                  <a:srgbClr val="09465E"/>
                </a:solidFill>
                <a:latin typeface="Calibri"/>
                <a:cs typeface="Calibri"/>
              </a:rPr>
              <a:t>Sisältää</a:t>
            </a:r>
            <a:r>
              <a:rPr lang="en-US" sz="2200" b="1" dirty="0">
                <a:solidFill>
                  <a:srgbClr val="09465E"/>
                </a:solidFill>
                <a:latin typeface="Calibri"/>
                <a:cs typeface="Calibri"/>
              </a:rPr>
              <a:t>: </a:t>
            </a:r>
            <a:r>
              <a:rPr lang="en-US" sz="2200" dirty="0">
                <a:solidFill>
                  <a:srgbClr val="09465E"/>
                </a:solidFill>
                <a:latin typeface="Calibri"/>
                <a:cs typeface="Calibri"/>
              </a:rPr>
              <a:t>Hedelmät, vihannekset tai viljat, jotka jätetään korjaamatta tai hylätään koon, muodon tai laatuvaatimusten vuoksi.</a:t>
            </a:r>
          </a:p>
          <a:p>
            <a:pPr marL="144000" lvl="1">
              <a:buSzPts val="1000"/>
              <a:tabLst>
                <a:tab pos="914400" algn="l"/>
              </a:tabLst>
            </a:pPr>
            <a:endParaRPr lang="es-ES" sz="2200" b="1" dirty="0">
              <a:solidFill>
                <a:srgbClr val="09465E"/>
              </a:solidFill>
              <a:latin typeface="Calibri"/>
              <a:cs typeface="Calibri"/>
            </a:endParaRPr>
          </a:p>
          <a:p>
            <a:pPr marL="144000" lvl="1">
              <a:buSzPts val="1000"/>
              <a:tabLst>
                <a:tab pos="914400" algn="l"/>
              </a:tabLst>
            </a:pPr>
            <a:r>
              <a:rPr lang="es-ES" sz="2200" b="1" dirty="0">
                <a:solidFill>
                  <a:srgbClr val="09465E"/>
                </a:solidFill>
                <a:latin typeface="Calibri"/>
                <a:cs typeface="Calibri"/>
              </a:rPr>
              <a:t>Syitä:  </a:t>
            </a:r>
          </a:p>
          <a:p>
            <a:pPr marL="144000" lvl="1">
              <a:buSzPts val="1000"/>
              <a:tabLst>
                <a:tab pos="914400" algn="l"/>
              </a:tabLst>
            </a:pPr>
            <a:endParaRPr lang="es-ES" sz="2400" kern="100" dirty="0">
              <a:solidFill>
                <a:srgbClr val="002060"/>
              </a:solidFill>
              <a:latin typeface="+mn-lt"/>
              <a:ea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05947573-B523-9FA2-C95A-91DCE95958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4176" y="1311265"/>
            <a:ext cx="5047043" cy="4249733"/>
          </a:xfrm>
          <a:prstGeom prst="rect">
            <a:avLst/>
          </a:prstGeom>
        </p:spPr>
      </p:pic>
      <p:sp>
        <p:nvSpPr>
          <p:cNvPr id="8" name="CuadroTexto 7">
            <a:extLst>
              <a:ext uri="{FF2B5EF4-FFF2-40B4-BE49-F238E27FC236}">
                <a16:creationId xmlns:a16="http://schemas.microsoft.com/office/drawing/2014/main" id="{7BEA8C6D-A6BF-2335-22DE-094305E541F8}"/>
              </a:ext>
            </a:extLst>
          </p:cNvPr>
          <p:cNvSpPr txBox="1"/>
          <p:nvPr/>
        </p:nvSpPr>
        <p:spPr>
          <a:xfrm>
            <a:off x="1608809" y="4358019"/>
            <a:ext cx="4379016" cy="2431435"/>
          </a:xfrm>
          <a:prstGeom prst="rect">
            <a:avLst/>
          </a:prstGeom>
          <a:noFill/>
        </p:spPr>
        <p:txBody>
          <a:bodyPr wrap="square" rtlCol="0">
            <a:spAutoFit/>
          </a:bodyPr>
          <a:lstStyle/>
          <a:p>
            <a:pPr marL="285750" indent="-285750" algn="l">
              <a:lnSpc>
                <a:spcPct val="150000"/>
              </a:lnSpc>
              <a:buFont typeface="Arial" panose="020B0604020202020204" pitchFamily="34" charset="0"/>
              <a:buChar char="•"/>
              <a:defRPr/>
            </a:pPr>
            <a:r>
              <a:rPr lang="es-ES" sz="2200" b="1" dirty="0" err="1">
                <a:solidFill>
                  <a:srgbClr val="09465E"/>
                </a:solidFill>
                <a:latin typeface="Calibri"/>
                <a:cs typeface="Calibri"/>
              </a:rPr>
              <a:t>Ylituotanto</a:t>
            </a:r>
            <a:endParaRPr lang="es-ES" sz="2200" b="1" dirty="0">
              <a:solidFill>
                <a:srgbClr val="09465E"/>
              </a:solidFill>
              <a:latin typeface="Calibri"/>
              <a:cs typeface="Calibri"/>
            </a:endParaRPr>
          </a:p>
          <a:p>
            <a:pPr marL="285750" indent="-285750" algn="l">
              <a:lnSpc>
                <a:spcPct val="150000"/>
              </a:lnSpc>
              <a:buFont typeface="Arial" panose="020B0604020202020204" pitchFamily="34" charset="0"/>
              <a:buChar char="•"/>
              <a:defRPr/>
            </a:pPr>
            <a:r>
              <a:rPr lang="en-US" sz="2200" b="1" dirty="0">
                <a:solidFill>
                  <a:srgbClr val="09465E"/>
                </a:solidFill>
                <a:latin typeface="Calibri"/>
                <a:cs typeface="Calibri"/>
              </a:rPr>
              <a:t>Markkinahintojen lasku tekee sadonkorjuusta kannattamatonta</a:t>
            </a:r>
          </a:p>
          <a:p>
            <a:pPr marL="285750" indent="-285750" algn="l">
              <a:lnSpc>
                <a:spcPct val="150000"/>
              </a:lnSpc>
              <a:buFont typeface="Arial" panose="020B0604020202020204" pitchFamily="34" charset="0"/>
              <a:buChar char="•"/>
              <a:defRPr/>
            </a:pPr>
            <a:r>
              <a:rPr lang="es-ES" sz="2200" b="1" dirty="0" err="1">
                <a:solidFill>
                  <a:srgbClr val="09465E"/>
                </a:solidFill>
                <a:latin typeface="Calibri"/>
                <a:cs typeface="Calibri"/>
              </a:rPr>
              <a:t>Säästä johtuva ylitarjonta</a:t>
            </a:r>
            <a:r>
              <a:rPr lang="es-ES" sz="2200" b="1" dirty="0">
                <a:solidFill>
                  <a:srgbClr val="09465E"/>
                </a:solidFill>
                <a:latin typeface="Calibri"/>
                <a:cs typeface="Calibri"/>
              </a:rPr>
              <a:t>.</a:t>
            </a:r>
          </a:p>
          <a:p>
            <a:endParaRPr lang="es-ES" sz="2000" b="1" dirty="0"/>
          </a:p>
        </p:txBody>
      </p:sp>
      <p:sp>
        <p:nvSpPr>
          <p:cNvPr id="9" name="CuadroTexto 8">
            <a:extLst>
              <a:ext uri="{FF2B5EF4-FFF2-40B4-BE49-F238E27FC236}">
                <a16:creationId xmlns:a16="http://schemas.microsoft.com/office/drawing/2014/main" id="{B1FFB043-8801-7E5C-2A66-7969C9197676}"/>
              </a:ext>
            </a:extLst>
          </p:cNvPr>
          <p:cNvSpPr txBox="1"/>
          <p:nvPr/>
        </p:nvSpPr>
        <p:spPr>
          <a:xfrm>
            <a:off x="841428" y="1226773"/>
            <a:ext cx="4039533" cy="523220"/>
          </a:xfrm>
          <a:prstGeom prst="rect">
            <a:avLst/>
          </a:prstGeom>
          <a:solidFill>
            <a:srgbClr val="60BA47"/>
          </a:solidFill>
        </p:spPr>
        <p:txBody>
          <a:bodyPr wrap="square" rtlCol="0">
            <a:spAutoFit/>
          </a:bodyPr>
          <a:lstStyle/>
          <a:p>
            <a:r>
              <a:rPr lang="es-ES" sz="2800" b="1" dirty="0" err="1">
                <a:solidFill>
                  <a:schemeClr val="bg1"/>
                </a:solidFill>
                <a:latin typeface="Calibri"/>
                <a:cs typeface="Calibri"/>
              </a:rPr>
              <a:t>Maatalouden </a:t>
            </a:r>
            <a:r>
              <a:rPr lang="es-ES" sz="2800" b="1" dirty="0">
                <a:solidFill>
                  <a:schemeClr val="bg1"/>
                </a:solidFill>
                <a:latin typeface="Calibri"/>
                <a:cs typeface="Calibri"/>
              </a:rPr>
              <a:t>ylijäämä</a:t>
            </a:r>
          </a:p>
        </p:txBody>
      </p:sp>
    </p:spTree>
    <p:extLst>
      <p:ext uri="{BB962C8B-B14F-4D97-AF65-F5344CB8AC3E}">
        <p14:creationId xmlns:p14="http://schemas.microsoft.com/office/powerpoint/2010/main" val="15719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14FB-26E1-B9B7-F54D-2B4A20E80261}"/>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745D4056-F9DE-F076-D18D-1E9EA06217C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1CD6B6D-BBFB-DF66-6EDF-DFD1029B369A}"/>
              </a:ext>
            </a:extLst>
          </p:cNvPr>
          <p:cNvSpPr/>
          <p:nvPr/>
        </p:nvSpPr>
        <p:spPr>
          <a:xfrm>
            <a:off x="335597" y="194238"/>
            <a:ext cx="11084878"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F833D2A4-5F95-3677-A365-A8D998E369E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E26AECDF-6BBD-539D-CEEC-33C00CA20FFB}"/>
              </a:ext>
            </a:extLst>
          </p:cNvPr>
          <p:cNvSpPr txBox="1">
            <a:spLocks noGrp="1"/>
          </p:cNvSpPr>
          <p:nvPr>
            <p:ph type="title"/>
          </p:nvPr>
        </p:nvSpPr>
        <p:spPr>
          <a:xfrm>
            <a:off x="896489" y="522677"/>
            <a:ext cx="5864234" cy="582211"/>
          </a:xfrm>
          <a:prstGeom prst="rect">
            <a:avLst/>
          </a:prstGeom>
        </p:spPr>
        <p:txBody>
          <a:bodyPr vert="horz" wrap="square" lIns="0" tIns="12700" rIns="0" bIns="0" rtlCol="0">
            <a:spAutoFit/>
          </a:bodyPr>
          <a:lstStyle/>
          <a:p>
            <a:pPr marL="12700">
              <a:lnSpc>
                <a:spcPct val="100000"/>
              </a:lnSpc>
              <a:spcBef>
                <a:spcPts val="100"/>
              </a:spcBef>
            </a:pPr>
            <a:r>
              <a:rPr lang="es-ES" spc="-10" dirty="0"/>
              <a:t>Elintarvikeylijäämän tyypit</a:t>
            </a:r>
            <a:endParaRPr spc="-10" dirty="0"/>
          </a:p>
        </p:txBody>
      </p:sp>
      <p:sp>
        <p:nvSpPr>
          <p:cNvPr id="5" name="object 5">
            <a:extLst>
              <a:ext uri="{FF2B5EF4-FFF2-40B4-BE49-F238E27FC236}">
                <a16:creationId xmlns:a16="http://schemas.microsoft.com/office/drawing/2014/main" id="{3E5BE78C-6F16-D5F9-7533-759211565784}"/>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C91B02FE-2DB3-36F8-F93C-773A6E15693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1B59F5EB-0268-EBD5-F69A-664C3B8A1A3C}"/>
              </a:ext>
            </a:extLst>
          </p:cNvPr>
          <p:cNvSpPr txBox="1"/>
          <p:nvPr/>
        </p:nvSpPr>
        <p:spPr>
          <a:xfrm>
            <a:off x="771525" y="2198680"/>
            <a:ext cx="5084526" cy="3050194"/>
          </a:xfrm>
          <a:prstGeom prst="rect">
            <a:avLst/>
          </a:prstGeom>
        </p:spPr>
        <p:txBody>
          <a:bodyPr vert="horz" wrap="square" lIns="0" tIns="3175" rIns="0" bIns="0" rtlCol="0">
            <a:spAutoFit/>
          </a:bodyPr>
          <a:lstStyle/>
          <a:p>
            <a:pPr marL="108000" lvl="0" algn="l">
              <a:buNone/>
              <a:tabLst>
                <a:tab pos="457200" algn="l"/>
              </a:tabLst>
            </a:pPr>
            <a:r>
              <a:rPr lang="en-US" sz="2200" dirty="0">
                <a:solidFill>
                  <a:srgbClr val="09465E"/>
                </a:solidFill>
                <a:latin typeface="Calibri"/>
                <a:cs typeface="Calibri"/>
              </a:rPr>
              <a:t>Elintarvikkeet, jotka jäävät jäljelle tuotannon tai jalostuksen jälkeen, usein tehottomuuden tai ylituotannon </a:t>
            </a:r>
            <a:r>
              <a:rPr lang="en-US" sz="2200" dirty="0" err="1">
                <a:solidFill>
                  <a:srgbClr val="09465E"/>
                </a:solidFill>
                <a:latin typeface="Calibri"/>
                <a:cs typeface="Calibri"/>
              </a:rPr>
              <a:t>vuoksi</a:t>
            </a:r>
            <a:r>
              <a:rPr lang="en-US" sz="2200" dirty="0">
                <a:solidFill>
                  <a:srgbClr val="09465E"/>
                </a:solidFill>
                <a:latin typeface="Calibri"/>
                <a:cs typeface="Calibri"/>
              </a:rPr>
              <a:t>.</a:t>
            </a:r>
            <a:endParaRPr lang="es-ES" sz="2200" dirty="0">
              <a:solidFill>
                <a:srgbClr val="09465E"/>
              </a:solidFill>
              <a:latin typeface="Calibri"/>
              <a:cs typeface="Calibri"/>
            </a:endParaRPr>
          </a:p>
          <a:p>
            <a:pPr marL="108000" lvl="0" algn="l">
              <a:buNone/>
              <a:tabLst>
                <a:tab pos="457200" algn="l"/>
              </a:tabLst>
            </a:pPr>
            <a:endParaRPr lang="en-US" sz="2200" b="1" dirty="0">
              <a:solidFill>
                <a:srgbClr val="09465E"/>
              </a:solidFill>
              <a:latin typeface="Calibri"/>
              <a:cs typeface="Calibri"/>
            </a:endParaRPr>
          </a:p>
          <a:p>
            <a:pPr marL="108000" lvl="0" algn="l">
              <a:buNone/>
              <a:tabLst>
                <a:tab pos="457200" algn="l"/>
              </a:tabLst>
            </a:pPr>
            <a:r>
              <a:rPr lang="en-US" sz="2200" b="1" dirty="0" err="1">
                <a:solidFill>
                  <a:srgbClr val="09465E"/>
                </a:solidFill>
                <a:latin typeface="Calibri"/>
                <a:cs typeface="Calibri"/>
              </a:rPr>
              <a:t>Sisältää</a:t>
            </a:r>
            <a:r>
              <a:rPr lang="en-US" sz="2200" b="1" dirty="0">
                <a:solidFill>
                  <a:srgbClr val="09465E"/>
                </a:solidFill>
                <a:latin typeface="Calibri"/>
                <a:cs typeface="Calibri"/>
              </a:rPr>
              <a:t>: </a:t>
            </a:r>
            <a:r>
              <a:rPr lang="en-US" sz="2200" dirty="0">
                <a:solidFill>
                  <a:srgbClr val="09465E"/>
                </a:solidFill>
                <a:latin typeface="Calibri"/>
                <a:cs typeface="Calibri"/>
              </a:rPr>
              <a:t>Poistot, ylijäämätaikina tai sivutuotteet, kuten hera juuston </a:t>
            </a:r>
            <a:r>
              <a:rPr lang="en-US" sz="2200" dirty="0" err="1">
                <a:solidFill>
                  <a:srgbClr val="09465E"/>
                </a:solidFill>
                <a:latin typeface="Calibri"/>
                <a:cs typeface="Calibri"/>
              </a:rPr>
              <a:t>tuotannossa</a:t>
            </a:r>
            <a:r>
              <a:rPr lang="en-US" sz="2200" dirty="0">
                <a:solidFill>
                  <a:srgbClr val="09465E"/>
                </a:solidFill>
                <a:latin typeface="Calibri"/>
                <a:cs typeface="Calibri"/>
              </a:rPr>
              <a:t>. </a:t>
            </a:r>
          </a:p>
          <a:p>
            <a:pPr marL="108000" lvl="0" algn="l">
              <a:buNone/>
              <a:tabLst>
                <a:tab pos="457200" algn="l"/>
              </a:tabLst>
            </a:pPr>
            <a:endParaRPr lang="es-ES" sz="2200" b="1" dirty="0">
              <a:solidFill>
                <a:srgbClr val="09465E"/>
              </a:solidFill>
              <a:latin typeface="Calibri"/>
              <a:cs typeface="Calibri"/>
            </a:endParaRPr>
          </a:p>
          <a:p>
            <a:pPr marL="108000" lvl="0" algn="l">
              <a:buNone/>
              <a:tabLst>
                <a:tab pos="457200" algn="l"/>
              </a:tabLst>
            </a:pPr>
            <a:r>
              <a:rPr lang="es-ES" sz="2200" b="1" dirty="0">
                <a:solidFill>
                  <a:srgbClr val="09465E"/>
                </a:solidFill>
                <a:latin typeface="Calibri"/>
                <a:cs typeface="Calibri"/>
              </a:rPr>
              <a:t>Syitä: </a:t>
            </a:r>
          </a:p>
        </p:txBody>
      </p:sp>
      <p:pic>
        <p:nvPicPr>
          <p:cNvPr id="1026" name="Picture 2" descr="Reduce Food Waste | Yume's Surplus Food Solutions — Yume Food Australia">
            <a:extLst>
              <a:ext uri="{FF2B5EF4-FFF2-40B4-BE49-F238E27FC236}">
                <a16:creationId xmlns:a16="http://schemas.microsoft.com/office/drawing/2014/main" id="{DA017441-289C-8077-EA01-3ECAF973E7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9165" y="1466932"/>
            <a:ext cx="5339247" cy="41751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4A034CC-587C-46A6-CC28-BA7612C839EC}"/>
              </a:ext>
            </a:extLst>
          </p:cNvPr>
          <p:cNvSpPr txBox="1"/>
          <p:nvPr/>
        </p:nvSpPr>
        <p:spPr>
          <a:xfrm>
            <a:off x="1657961" y="4815452"/>
            <a:ext cx="4620946" cy="1773306"/>
          </a:xfrm>
          <a:prstGeom prst="rect">
            <a:avLst/>
          </a:prstGeom>
          <a:noFill/>
        </p:spPr>
        <p:txBody>
          <a:bodyPr wrap="square" rtlCol="0">
            <a:spAutoFit/>
          </a:bodyPr>
          <a:lstStyle/>
          <a:p>
            <a:pPr marL="342900" indent="-342900" algn="l">
              <a:lnSpc>
                <a:spcPct val="115000"/>
              </a:lnSpc>
              <a:spcAft>
                <a:spcPts val="800"/>
              </a:spcAft>
              <a:buFont typeface="Arial" panose="020B0604020202020204" pitchFamily="34" charset="0"/>
              <a:buChar char="•"/>
              <a:tabLst>
                <a:tab pos="457200" algn="l"/>
              </a:tabLst>
              <a:defRPr/>
            </a:pPr>
            <a:r>
              <a:rPr lang="es-ES" sz="2200" b="1" dirty="0" err="1">
                <a:solidFill>
                  <a:srgbClr val="09465E"/>
                </a:solidFill>
                <a:latin typeface="Calibri"/>
                <a:cs typeface="Calibri"/>
              </a:rPr>
              <a:t>Tehottomat </a:t>
            </a:r>
            <a:r>
              <a:rPr lang="es-ES" sz="2200" b="1" dirty="0">
                <a:solidFill>
                  <a:srgbClr val="09465E"/>
                </a:solidFill>
                <a:latin typeface="Calibri"/>
                <a:cs typeface="Calibri"/>
              </a:rPr>
              <a:t>tuotantolinjat/käytännöt </a:t>
            </a:r>
          </a:p>
          <a:p>
            <a:pPr marL="342900" indent="-342900" algn="l">
              <a:lnSpc>
                <a:spcPct val="115000"/>
              </a:lnSpc>
              <a:spcAft>
                <a:spcPts val="800"/>
              </a:spcAft>
              <a:buFont typeface="Arial" panose="020B0604020202020204" pitchFamily="34" charset="0"/>
              <a:buChar char="•"/>
              <a:tabLst>
                <a:tab pos="457200" algn="l"/>
              </a:tabLst>
              <a:defRPr/>
            </a:pPr>
            <a:r>
              <a:rPr lang="es-ES" sz="2200" b="1" dirty="0" err="1">
                <a:solidFill>
                  <a:srgbClr val="09465E"/>
                </a:solidFill>
                <a:latin typeface="Calibri"/>
                <a:cs typeface="Calibri"/>
              </a:rPr>
              <a:t>Kuluttajien kysynnän yliarviointi</a:t>
            </a:r>
            <a:r>
              <a:rPr lang="es-ES" sz="2200" b="1" dirty="0">
                <a:solidFill>
                  <a:srgbClr val="09465E"/>
                </a:solidFill>
                <a:latin typeface="Calibri"/>
                <a:cs typeface="Calibri"/>
              </a:rPr>
              <a:t>.</a:t>
            </a:r>
          </a:p>
          <a:p>
            <a:endParaRPr lang="es-ES" sz="2000" b="1" dirty="0"/>
          </a:p>
        </p:txBody>
      </p:sp>
      <p:sp>
        <p:nvSpPr>
          <p:cNvPr id="11" name="CuadroTexto 10">
            <a:extLst>
              <a:ext uri="{FF2B5EF4-FFF2-40B4-BE49-F238E27FC236}">
                <a16:creationId xmlns:a16="http://schemas.microsoft.com/office/drawing/2014/main" id="{0B7B0439-295D-9056-D685-99D730EA83BD}"/>
              </a:ext>
            </a:extLst>
          </p:cNvPr>
          <p:cNvSpPr txBox="1"/>
          <p:nvPr/>
        </p:nvSpPr>
        <p:spPr>
          <a:xfrm>
            <a:off x="896489" y="1342897"/>
            <a:ext cx="3256411"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dirty="0">
                <a:solidFill>
                  <a:schemeClr val="bg1"/>
                </a:solidFill>
                <a:latin typeface="Calibri"/>
                <a:cs typeface="Calibri"/>
              </a:rPr>
              <a:t>Jalostuksen ylijäämä</a:t>
            </a:r>
          </a:p>
        </p:txBody>
      </p:sp>
    </p:spTree>
    <p:extLst>
      <p:ext uri="{BB962C8B-B14F-4D97-AF65-F5344CB8AC3E}">
        <p14:creationId xmlns:p14="http://schemas.microsoft.com/office/powerpoint/2010/main" val="366316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F392-8BA3-8AB6-EFA5-27020CC29C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8F9B3FB-A759-249D-EEBA-2D32DBB512ED}"/>
              </a:ext>
            </a:extLst>
          </p:cNvPr>
          <p:cNvSpPr/>
          <p:nvPr/>
        </p:nvSpPr>
        <p:spPr>
          <a:xfrm>
            <a:off x="485776" y="358457"/>
            <a:ext cx="1108056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DD5A1991-7144-0CD2-F8F1-D7641343E52C}"/>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AE74B90D-68DD-EC3D-785E-F0DE2364ECC0}"/>
              </a:ext>
            </a:extLst>
          </p:cNvPr>
          <p:cNvSpPr txBox="1">
            <a:spLocks noGrp="1"/>
          </p:cNvSpPr>
          <p:nvPr>
            <p:ph type="title"/>
          </p:nvPr>
        </p:nvSpPr>
        <p:spPr>
          <a:xfrm>
            <a:off x="885824" y="614679"/>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a:t>Ylijäämätyypit</a:t>
            </a:r>
            <a:endParaRPr i="1" spc="-10" dirty="0"/>
          </a:p>
        </p:txBody>
      </p:sp>
      <p:sp>
        <p:nvSpPr>
          <p:cNvPr id="5" name="object 5">
            <a:extLst>
              <a:ext uri="{FF2B5EF4-FFF2-40B4-BE49-F238E27FC236}">
                <a16:creationId xmlns:a16="http://schemas.microsoft.com/office/drawing/2014/main" id="{43E24189-C0A0-7E07-2D82-BA75D69F79B3}"/>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06142D43-E0F8-8C00-F4E2-C8F9FDF0B17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22055D21-714F-85F4-7AA9-2FB8DEA01B4B}"/>
              </a:ext>
            </a:extLst>
          </p:cNvPr>
          <p:cNvSpPr txBox="1"/>
          <p:nvPr/>
        </p:nvSpPr>
        <p:spPr>
          <a:xfrm>
            <a:off x="885824" y="2024889"/>
            <a:ext cx="5204144" cy="3450304"/>
          </a:xfrm>
          <a:prstGeom prst="rect">
            <a:avLst/>
          </a:prstGeom>
        </p:spPr>
        <p:txBody>
          <a:bodyPr vert="horz" wrap="square" lIns="0" tIns="3175" rIns="0" bIns="0" rtlCol="0">
            <a:spAutoFit/>
          </a:bodyPr>
          <a:lstStyle/>
          <a:p>
            <a:pPr marL="108000" lvl="1">
              <a:buSzPts val="1000"/>
              <a:tabLst>
                <a:tab pos="914400" algn="l"/>
              </a:tabLst>
            </a:pPr>
            <a:r>
              <a:rPr lang="en-US" sz="2200" dirty="0">
                <a:solidFill>
                  <a:srgbClr val="09465E"/>
                </a:solidFill>
                <a:latin typeface="Calibri"/>
                <a:cs typeface="Calibri"/>
              </a:rPr>
              <a:t>Ravintoloista, hotelleista tai ateriapalveluista peräisin olevat käyttämättömät tai ylijääneet elintarvikkeet.</a:t>
            </a:r>
            <a:endParaRPr lang="es-ES" sz="2200" dirty="0">
              <a:solidFill>
                <a:srgbClr val="09465E"/>
              </a:solidFill>
              <a:latin typeface="Calibri"/>
              <a:cs typeface="Calibri"/>
            </a:endParaRPr>
          </a:p>
          <a:p>
            <a:pPr marL="108000" lvl="1">
              <a:buSzPts val="1000"/>
              <a:tabLst>
                <a:tab pos="914400" algn="l"/>
              </a:tabLst>
            </a:pPr>
            <a:endParaRPr lang="en-US" sz="2200" b="1" dirty="0">
              <a:solidFill>
                <a:srgbClr val="09465E"/>
              </a:solidFill>
              <a:latin typeface="Calibri"/>
              <a:cs typeface="Calibri"/>
            </a:endParaRPr>
          </a:p>
          <a:p>
            <a:pPr marL="108000" lvl="1">
              <a:buSzPts val="1000"/>
              <a:tabLst>
                <a:tab pos="914400" algn="l"/>
              </a:tabLst>
            </a:pPr>
            <a:r>
              <a:rPr lang="en-US" sz="2200" b="1" dirty="0" err="1">
                <a:solidFill>
                  <a:srgbClr val="09465E"/>
                </a:solidFill>
                <a:latin typeface="Calibri"/>
                <a:cs typeface="Calibri"/>
              </a:rPr>
              <a:t>Sisältää</a:t>
            </a:r>
            <a:r>
              <a:rPr lang="en-US" sz="2200" b="1" dirty="0">
                <a:solidFill>
                  <a:srgbClr val="09465E"/>
                </a:solidFill>
                <a:latin typeface="Calibri"/>
                <a:cs typeface="Calibri"/>
              </a:rPr>
              <a:t>: </a:t>
            </a:r>
            <a:r>
              <a:rPr lang="en-US" sz="2200" dirty="0">
                <a:solidFill>
                  <a:srgbClr val="09465E"/>
                </a:solidFill>
                <a:latin typeface="Calibri"/>
                <a:cs typeface="Calibri"/>
              </a:rPr>
              <a:t>Buffetit, liian valmiit ateriat tai myymättömät </a:t>
            </a:r>
            <a:r>
              <a:rPr lang="en-US" sz="2200" dirty="0" err="1">
                <a:solidFill>
                  <a:srgbClr val="09465E"/>
                </a:solidFill>
                <a:latin typeface="Calibri"/>
                <a:cs typeface="Calibri"/>
              </a:rPr>
              <a:t>annokset</a:t>
            </a:r>
            <a:r>
              <a:rPr lang="en-US" sz="2200" dirty="0">
                <a:solidFill>
                  <a:srgbClr val="09465E"/>
                </a:solidFill>
                <a:latin typeface="Calibri"/>
                <a:cs typeface="Calibri"/>
              </a:rPr>
              <a:t>. </a:t>
            </a:r>
          </a:p>
          <a:p>
            <a:pPr marL="108000" lvl="1">
              <a:buSzPts val="1000"/>
              <a:tabLst>
                <a:tab pos="914400" algn="l"/>
              </a:tabLst>
            </a:pPr>
            <a:endParaRPr lang="en-US" sz="2200" b="1" dirty="0">
              <a:solidFill>
                <a:srgbClr val="09465E"/>
              </a:solidFill>
              <a:latin typeface="Calibri"/>
              <a:cs typeface="Calibri"/>
            </a:endParaRPr>
          </a:p>
          <a:p>
            <a:pPr marL="108000" lvl="1">
              <a:buSzPts val="1000"/>
              <a:tabLst>
                <a:tab pos="914400" algn="l"/>
              </a:tabLst>
            </a:pPr>
            <a:r>
              <a:rPr lang="en-US" sz="2200" b="1" dirty="0" err="1">
                <a:solidFill>
                  <a:srgbClr val="09465E"/>
                </a:solidFill>
                <a:latin typeface="Calibri"/>
                <a:cs typeface="Calibri"/>
              </a:rPr>
              <a:t>Syitä</a:t>
            </a:r>
            <a:r>
              <a:rPr lang="es-ES" sz="2200" b="1" dirty="0">
                <a:solidFill>
                  <a:srgbClr val="09465E"/>
                </a:solidFill>
                <a:latin typeface="Calibri"/>
                <a:cs typeface="Calibri"/>
              </a:rPr>
              <a:t>: </a:t>
            </a:r>
          </a:p>
          <a:p>
            <a:pPr marL="108000" lvl="1">
              <a:buSzPts val="1000"/>
              <a:tabLst>
                <a:tab pos="914400" algn="l"/>
              </a:tabLst>
            </a:pPr>
            <a:endParaRPr lang="es-ES" sz="2400" dirty="0">
              <a:solidFill>
                <a:srgbClr val="09465E"/>
              </a:solidFill>
              <a:latin typeface="Calibri"/>
              <a:cs typeface="Calibri"/>
            </a:endParaRPr>
          </a:p>
          <a:p>
            <a:pPr marL="108000" marR="0" lvl="1" indent="0" defTabSz="914400" eaLnBrk="1" fontAlgn="auto" latinLnBrk="0" hangingPunct="1">
              <a:spcBef>
                <a:spcPts val="0"/>
              </a:spcBef>
              <a:buClrTx/>
              <a:buSzPts val="1000"/>
              <a:buFontTx/>
              <a:buNone/>
              <a:tabLst>
                <a:tab pos="914400" algn="l"/>
              </a:tabLst>
              <a:defRPr/>
            </a:pPr>
            <a:endParaRPr kumimoji="0" lang="es-ES" sz="2400" b="0" i="0" u="none" strike="noStrike" kern="100" cap="none" spc="0" normalizeH="0" baseline="0" noProof="0" dirty="0">
              <a:ln>
                <a:noFill/>
              </a:ln>
              <a:solidFill>
                <a:sysClr val="windowText" lastClr="000000"/>
              </a:solidFill>
              <a:effectLst/>
              <a:uLnTx/>
              <a:uFillTx/>
              <a:latin typeface="Calibri"/>
              <a:ea typeface="Aptos" panose="020B0004020202020204" pitchFamily="34" charset="0"/>
              <a:cs typeface="Times New Roman" panose="02020603050405020304" pitchFamily="18" charset="0"/>
            </a:endParaRPr>
          </a:p>
        </p:txBody>
      </p:sp>
      <p:pic>
        <p:nvPicPr>
          <p:cNvPr id="2050" name="Picture 2" descr="Hospitality Food Waste: Challenges &amp; Solutions | Shapiro">
            <a:extLst>
              <a:ext uri="{FF2B5EF4-FFF2-40B4-BE49-F238E27FC236}">
                <a16:creationId xmlns:a16="http://schemas.microsoft.com/office/drawing/2014/main" id="{6516268E-8F53-F62A-3D5A-DA845A5154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6975" y="2035221"/>
            <a:ext cx="5017136" cy="38890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DC5A0D4-C277-544F-8570-A13EA0DF1384}"/>
              </a:ext>
            </a:extLst>
          </p:cNvPr>
          <p:cNvSpPr txBox="1"/>
          <p:nvPr/>
        </p:nvSpPr>
        <p:spPr>
          <a:xfrm>
            <a:off x="1642352" y="4336899"/>
            <a:ext cx="4924427" cy="1702517"/>
          </a:xfrm>
          <a:prstGeom prst="rect">
            <a:avLst/>
          </a:prstGeom>
          <a:noFill/>
        </p:spPr>
        <p:txBody>
          <a:bodyPr wrap="square" rtlCol="0">
            <a:spAutoFit/>
          </a:bodyPr>
          <a:lstStyle/>
          <a:p>
            <a:pPr algn="l">
              <a:lnSpc>
                <a:spcPct val="115000"/>
              </a:lnSpc>
              <a:spcAft>
                <a:spcPts val="800"/>
              </a:spcAft>
              <a:tabLst>
                <a:tab pos="457200" algn="l"/>
              </a:tabLst>
              <a:defRPr/>
            </a:pPr>
            <a:r>
              <a:rPr lang="es-ES" sz="2000" b="1" dirty="0">
                <a:solidFill>
                  <a:srgbClr val="09465E"/>
                </a:solidFill>
                <a:latin typeface="Calibri"/>
                <a:cs typeface="Calibri"/>
              </a:rPr>
              <a:t>Asiakkaiden kysynnän yliarviointi</a:t>
            </a:r>
          </a:p>
          <a:p>
            <a:pPr algn="l">
              <a:lnSpc>
                <a:spcPct val="115000"/>
              </a:lnSpc>
              <a:spcAft>
                <a:spcPts val="800"/>
              </a:spcAft>
              <a:tabLst>
                <a:tab pos="457200" algn="l"/>
              </a:tabLst>
              <a:defRPr/>
            </a:pPr>
            <a:r>
              <a:rPr lang="en-US" sz="2000" b="1" dirty="0">
                <a:solidFill>
                  <a:srgbClr val="09465E"/>
                </a:solidFill>
                <a:latin typeface="Calibri"/>
                <a:cs typeface="Calibri"/>
              </a:rPr>
              <a:t>Elintarvikkeiden jakelua </a:t>
            </a:r>
            <a:r>
              <a:rPr lang="en-US" sz="2000" b="1" dirty="0" err="1">
                <a:solidFill>
                  <a:srgbClr val="09465E"/>
                </a:solidFill>
                <a:latin typeface="Calibri"/>
                <a:cs typeface="Calibri"/>
              </a:rPr>
              <a:t>rajoittavat</a:t>
            </a:r>
            <a:r>
              <a:rPr lang="en-US" sz="2000" b="1" dirty="0">
                <a:solidFill>
                  <a:srgbClr val="09465E"/>
                </a:solidFill>
                <a:latin typeface="Calibri"/>
                <a:cs typeface="Calibri"/>
              </a:rPr>
              <a:t> </a:t>
            </a:r>
            <a:r>
              <a:rPr lang="en-US" sz="2000" b="1" dirty="0" err="1">
                <a:solidFill>
                  <a:srgbClr val="09465E"/>
                </a:solidFill>
                <a:latin typeface="Calibri"/>
                <a:cs typeface="Calibri"/>
              </a:rPr>
              <a:t>tiukat</a:t>
            </a:r>
            <a:r>
              <a:rPr lang="en-US" sz="2000" b="1" dirty="0">
                <a:solidFill>
                  <a:srgbClr val="09465E"/>
                </a:solidFill>
                <a:latin typeface="Calibri"/>
                <a:cs typeface="Calibri"/>
              </a:rPr>
              <a:t> </a:t>
            </a:r>
            <a:r>
              <a:rPr lang="en-US" sz="2000" b="1" dirty="0" err="1">
                <a:solidFill>
                  <a:srgbClr val="09465E"/>
                </a:solidFill>
                <a:latin typeface="Calibri"/>
                <a:cs typeface="Calibri"/>
              </a:rPr>
              <a:t>elintarviketurvallisuusmääräykset</a:t>
            </a:r>
            <a:r>
              <a:rPr lang="en-US" sz="2200" b="1" dirty="0">
                <a:solidFill>
                  <a:srgbClr val="09465E"/>
                </a:solidFill>
                <a:latin typeface="Calibri"/>
                <a:cs typeface="Calibri"/>
              </a:rPr>
              <a:t>.</a:t>
            </a:r>
            <a:endParaRPr lang="es-ES" sz="2200" b="1" dirty="0">
              <a:solidFill>
                <a:srgbClr val="09465E"/>
              </a:solidFill>
              <a:latin typeface="Calibri"/>
              <a:cs typeface="Calibri"/>
            </a:endParaRPr>
          </a:p>
          <a:p>
            <a:pPr algn="l"/>
            <a:endParaRPr lang="es-ES" sz="2000" b="1" dirty="0"/>
          </a:p>
        </p:txBody>
      </p:sp>
      <p:sp>
        <p:nvSpPr>
          <p:cNvPr id="10" name="CuadroTexto 9">
            <a:extLst>
              <a:ext uri="{FF2B5EF4-FFF2-40B4-BE49-F238E27FC236}">
                <a16:creationId xmlns:a16="http://schemas.microsoft.com/office/drawing/2014/main" id="{10B40906-3559-6684-728E-0F95E1536FAC}"/>
              </a:ext>
            </a:extLst>
          </p:cNvPr>
          <p:cNvSpPr txBox="1"/>
          <p:nvPr/>
        </p:nvSpPr>
        <p:spPr>
          <a:xfrm>
            <a:off x="885823" y="1331518"/>
            <a:ext cx="6808755" cy="558743"/>
          </a:xfrm>
          <a:prstGeom prst="rect">
            <a:avLst/>
          </a:prstGeom>
          <a:solidFill>
            <a:srgbClr val="60BA47"/>
          </a:solidFill>
        </p:spPr>
        <p:txBody>
          <a:bodyPr wrap="square" anchor="ctr">
            <a:spAutoFit/>
          </a:bodyPr>
          <a:lstStyle/>
          <a:p>
            <a:pPr marL="342900" indent="-342900">
              <a:lnSpc>
                <a:spcPct val="115000"/>
              </a:lnSpc>
              <a:spcAft>
                <a:spcPts val="800"/>
              </a:spcAft>
              <a:tabLst>
                <a:tab pos="457200" algn="l"/>
              </a:tabLst>
              <a:defRPr/>
            </a:pPr>
            <a:r>
              <a:rPr lang="en-US" sz="2800" b="1" dirty="0">
                <a:solidFill>
                  <a:schemeClr val="bg1"/>
                </a:solidFill>
                <a:latin typeface="Calibri"/>
                <a:cs typeface="Calibri"/>
              </a:rPr>
              <a:t>Majoitus- ja ravitsemistoiminnan ylijäämä</a:t>
            </a:r>
            <a:endParaRPr lang="es-ES" sz="2800" b="1" dirty="0">
              <a:solidFill>
                <a:schemeClr val="bg1"/>
              </a:solidFill>
              <a:latin typeface="Calibri"/>
              <a:cs typeface="Calibri"/>
            </a:endParaRPr>
          </a:p>
        </p:txBody>
      </p:sp>
    </p:spTree>
    <p:extLst>
      <p:ext uri="{BB962C8B-B14F-4D97-AF65-F5344CB8AC3E}">
        <p14:creationId xmlns:p14="http://schemas.microsoft.com/office/powerpoint/2010/main" val="151939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518E-EAB6-F26B-69D4-C519AE696C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E5F76-9854-CE91-7F78-FFB4E1DEB2D9}"/>
              </a:ext>
            </a:extLst>
          </p:cNvPr>
          <p:cNvSpPr/>
          <p:nvPr/>
        </p:nvSpPr>
        <p:spPr>
          <a:xfrm>
            <a:off x="466726" y="369728"/>
            <a:ext cx="11139448" cy="6118543"/>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7FD53F93-214C-6A0D-087D-9D623DFB739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9B957506-DDE6-6E7B-1347-33885DF11532}"/>
              </a:ext>
            </a:extLst>
          </p:cNvPr>
          <p:cNvSpPr txBox="1">
            <a:spLocks noGrp="1"/>
          </p:cNvSpPr>
          <p:nvPr>
            <p:ph type="title"/>
          </p:nvPr>
        </p:nvSpPr>
        <p:spPr>
          <a:xfrm>
            <a:off x="883305" y="577346"/>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a:t>Ylijäämätyypit</a:t>
            </a:r>
            <a:endParaRPr i="1" spc="-10" dirty="0"/>
          </a:p>
        </p:txBody>
      </p:sp>
      <p:sp>
        <p:nvSpPr>
          <p:cNvPr id="5" name="object 5">
            <a:extLst>
              <a:ext uri="{FF2B5EF4-FFF2-40B4-BE49-F238E27FC236}">
                <a16:creationId xmlns:a16="http://schemas.microsoft.com/office/drawing/2014/main" id="{BF2FC85C-39C0-B9F3-1ED1-3FF9CAFBCBEF}"/>
              </a:ext>
            </a:extLst>
          </p:cNvPr>
          <p:cNvSpPr txBox="1"/>
          <p:nvPr/>
        </p:nvSpPr>
        <p:spPr>
          <a:xfrm>
            <a:off x="883305" y="1235228"/>
            <a:ext cx="6159521" cy="427681"/>
          </a:xfrm>
          <a:prstGeom prst="rect">
            <a:avLst/>
          </a:prstGeom>
          <a:solidFill>
            <a:srgbClr val="60BA47"/>
          </a:solidFill>
        </p:spPr>
        <p:txBody>
          <a:bodyPr vert="horz" wrap="square" lIns="0" tIns="0" rIns="0" bIns="0" rtlCol="0">
            <a:spAutoFit/>
          </a:bodyPr>
          <a:lstStyle/>
          <a:p>
            <a:pPr marL="12700" marR="645160" algn="l">
              <a:lnSpc>
                <a:spcPct val="103400"/>
              </a:lnSpc>
              <a:defRPr/>
            </a:pPr>
            <a:r>
              <a:rPr lang="es-ES" sz="2800" b="1" dirty="0" err="1">
                <a:solidFill>
                  <a:schemeClr val="bg1"/>
                </a:solidFill>
                <a:latin typeface="Calibri"/>
                <a:cs typeface="Calibri"/>
              </a:rPr>
              <a:t>Vähittäiskaupan </a:t>
            </a:r>
            <a:r>
              <a:rPr lang="es-ES" sz="2800" b="1" dirty="0">
                <a:solidFill>
                  <a:schemeClr val="bg1"/>
                </a:solidFill>
                <a:latin typeface="Calibri"/>
                <a:cs typeface="Calibri"/>
              </a:rPr>
              <a:t>ja </a:t>
            </a:r>
            <a:r>
              <a:rPr lang="es-ES" sz="2800" b="1" dirty="0" err="1">
                <a:solidFill>
                  <a:schemeClr val="bg1"/>
                </a:solidFill>
                <a:latin typeface="Calibri"/>
                <a:cs typeface="Calibri"/>
              </a:rPr>
              <a:t>jakelun </a:t>
            </a:r>
            <a:r>
              <a:rPr lang="es-ES" sz="2800" b="1" dirty="0">
                <a:solidFill>
                  <a:schemeClr val="bg1"/>
                </a:solidFill>
                <a:latin typeface="Calibri"/>
                <a:cs typeface="Calibri"/>
              </a:rPr>
              <a:t>ylijäämä</a:t>
            </a:r>
            <a:endParaRPr kumimoji="0" sz="2450" b="1" i="0" u="none" strike="noStrike" kern="0" cap="none" spc="0" normalizeH="0" baseline="0" noProof="0" dirty="0">
              <a:ln>
                <a:noFill/>
              </a:ln>
              <a:solidFill>
                <a:schemeClr val="bg1"/>
              </a:solidFill>
              <a:effectLst/>
              <a:uLnTx/>
              <a:uFillTx/>
              <a:latin typeface="Calibri"/>
              <a:cs typeface="Calibri"/>
            </a:endParaRPr>
          </a:p>
        </p:txBody>
      </p:sp>
      <p:pic>
        <p:nvPicPr>
          <p:cNvPr id="6" name="object 6">
            <a:extLst>
              <a:ext uri="{FF2B5EF4-FFF2-40B4-BE49-F238E27FC236}">
                <a16:creationId xmlns:a16="http://schemas.microsoft.com/office/drawing/2014/main" id="{7BE27C0B-D244-6ECF-2747-A1FE8C027B6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20" name="CuadroTexto 19">
            <a:extLst>
              <a:ext uri="{FF2B5EF4-FFF2-40B4-BE49-F238E27FC236}">
                <a16:creationId xmlns:a16="http://schemas.microsoft.com/office/drawing/2014/main" id="{9B0BF99E-4846-FD4D-ACA9-4E722469222D}"/>
              </a:ext>
            </a:extLst>
          </p:cNvPr>
          <p:cNvSpPr txBox="1"/>
          <p:nvPr/>
        </p:nvSpPr>
        <p:spPr>
          <a:xfrm>
            <a:off x="670807" y="1936282"/>
            <a:ext cx="5273455" cy="3293209"/>
          </a:xfrm>
          <a:prstGeom prst="rect">
            <a:avLst/>
          </a:prstGeom>
          <a:noFill/>
        </p:spPr>
        <p:txBody>
          <a:bodyPr wrap="square" rtlCol="0">
            <a:spAutoFit/>
          </a:bodyPr>
          <a:lstStyle/>
          <a:p>
            <a:pPr marL="108000" marR="0" lvl="0" defTabSz="914400" eaLnBrk="1" fontAlgn="auto" latinLnBrk="0" hangingPunct="1">
              <a:spcBef>
                <a:spcPts val="0"/>
              </a:spcBef>
              <a:buClrTx/>
              <a:buSzTx/>
              <a:buFontTx/>
              <a:buNone/>
              <a:tabLst>
                <a:tab pos="457200" algn="l"/>
              </a:tabLst>
              <a:defRPr/>
            </a:pPr>
            <a:r>
              <a:rPr lang="en-US" sz="2000" dirty="0" err="1">
                <a:solidFill>
                  <a:srgbClr val="09465E"/>
                </a:solidFill>
                <a:latin typeface="Calibri"/>
                <a:cs typeface="Calibri"/>
              </a:rPr>
              <a:t>Supermarketteihin</a:t>
            </a:r>
            <a:r>
              <a:rPr lang="en-US" sz="2000" dirty="0">
                <a:solidFill>
                  <a:srgbClr val="09465E"/>
                </a:solidFill>
                <a:latin typeface="Calibri"/>
                <a:cs typeface="Calibri"/>
              </a:rPr>
              <a:t>, </a:t>
            </a:r>
            <a:r>
              <a:rPr lang="en-US" sz="2000" dirty="0" err="1">
                <a:solidFill>
                  <a:srgbClr val="09465E"/>
                </a:solidFill>
                <a:latin typeface="Calibri"/>
                <a:cs typeface="Calibri"/>
              </a:rPr>
              <a:t>ruokakauppoihin</a:t>
            </a:r>
            <a:r>
              <a:rPr lang="en-US" sz="2000" dirty="0">
                <a:solidFill>
                  <a:srgbClr val="09465E"/>
                </a:solidFill>
                <a:latin typeface="Calibri"/>
                <a:cs typeface="Calibri"/>
              </a:rPr>
              <a:t> tai </a:t>
            </a:r>
            <a:r>
              <a:rPr lang="en-US" sz="2000" dirty="0" err="1">
                <a:solidFill>
                  <a:srgbClr val="09465E"/>
                </a:solidFill>
                <a:latin typeface="Calibri"/>
                <a:cs typeface="Calibri"/>
              </a:rPr>
              <a:t>varastoihin</a:t>
            </a:r>
            <a:r>
              <a:rPr lang="en-US" sz="2000" dirty="0">
                <a:solidFill>
                  <a:srgbClr val="09465E"/>
                </a:solidFill>
                <a:latin typeface="Calibri"/>
                <a:cs typeface="Calibri"/>
              </a:rPr>
              <a:t> </a:t>
            </a:r>
            <a:r>
              <a:rPr lang="en-US" sz="2000" dirty="0" err="1">
                <a:solidFill>
                  <a:srgbClr val="09465E"/>
                </a:solidFill>
                <a:latin typeface="Calibri"/>
                <a:cs typeface="Calibri"/>
              </a:rPr>
              <a:t>myymättä</a:t>
            </a:r>
            <a:r>
              <a:rPr lang="en-US" sz="2000" dirty="0">
                <a:solidFill>
                  <a:srgbClr val="09465E"/>
                </a:solidFill>
                <a:latin typeface="Calibri"/>
                <a:cs typeface="Calibri"/>
              </a:rPr>
              <a:t> </a:t>
            </a:r>
            <a:r>
              <a:rPr lang="en-US" sz="2000" dirty="0" err="1">
                <a:solidFill>
                  <a:srgbClr val="09465E"/>
                </a:solidFill>
                <a:latin typeface="Calibri"/>
                <a:cs typeface="Calibri"/>
              </a:rPr>
              <a:t>jätetyt</a:t>
            </a:r>
            <a:r>
              <a:rPr lang="en-US" sz="2000" dirty="0">
                <a:solidFill>
                  <a:srgbClr val="09465E"/>
                </a:solidFill>
                <a:latin typeface="Calibri"/>
                <a:cs typeface="Calibri"/>
              </a:rPr>
              <a:t> </a:t>
            </a:r>
            <a:r>
              <a:rPr lang="en-US" sz="2000" dirty="0" err="1">
                <a:solidFill>
                  <a:srgbClr val="09465E"/>
                </a:solidFill>
                <a:latin typeface="Calibri"/>
                <a:cs typeface="Calibri"/>
              </a:rPr>
              <a:t>syötävät</a:t>
            </a:r>
            <a:r>
              <a:rPr lang="en-US" sz="2000" dirty="0">
                <a:solidFill>
                  <a:srgbClr val="09465E"/>
                </a:solidFill>
                <a:latin typeface="Calibri"/>
                <a:cs typeface="Calibri"/>
              </a:rPr>
              <a:t> </a:t>
            </a:r>
            <a:r>
              <a:rPr lang="en-US" sz="2000" dirty="0" err="1">
                <a:solidFill>
                  <a:srgbClr val="09465E"/>
                </a:solidFill>
                <a:latin typeface="Calibri"/>
                <a:cs typeface="Calibri"/>
              </a:rPr>
              <a:t>elintarvikkeet</a:t>
            </a:r>
            <a:r>
              <a:rPr lang="en-US" sz="2000" dirty="0">
                <a:solidFill>
                  <a:srgbClr val="09465E"/>
                </a:solidFill>
                <a:latin typeface="Calibri"/>
                <a:cs typeface="Calibri"/>
              </a:rPr>
              <a:t>.</a:t>
            </a:r>
            <a:endParaRPr lang="es-ES" sz="20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endParaRPr lang="en-US" sz="20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n-US" sz="2000" b="1" dirty="0" err="1">
                <a:solidFill>
                  <a:srgbClr val="09465E"/>
                </a:solidFill>
                <a:latin typeface="Calibri"/>
                <a:cs typeface="Calibri"/>
              </a:rPr>
              <a:t>Sisältää</a:t>
            </a:r>
            <a:r>
              <a:rPr lang="en-US" sz="2000" b="1" dirty="0">
                <a:solidFill>
                  <a:srgbClr val="09465E"/>
                </a:solidFill>
                <a:latin typeface="Calibri"/>
                <a:cs typeface="Calibri"/>
              </a:rPr>
              <a:t>: </a:t>
            </a:r>
            <a:r>
              <a:rPr lang="en-US" sz="2000" dirty="0" err="1">
                <a:solidFill>
                  <a:srgbClr val="09465E"/>
                </a:solidFill>
                <a:latin typeface="Calibri"/>
                <a:cs typeface="Calibri"/>
              </a:rPr>
              <a:t>Tuoretuotteet</a:t>
            </a:r>
            <a:r>
              <a:rPr lang="en-US" sz="2000" dirty="0">
                <a:solidFill>
                  <a:srgbClr val="09465E"/>
                </a:solidFill>
                <a:latin typeface="Calibri"/>
                <a:cs typeface="Calibri"/>
              </a:rPr>
              <a:t>, </a:t>
            </a:r>
            <a:r>
              <a:rPr lang="en-US" sz="2000" dirty="0" err="1">
                <a:solidFill>
                  <a:srgbClr val="09465E"/>
                </a:solidFill>
                <a:latin typeface="Calibri"/>
                <a:cs typeface="Calibri"/>
              </a:rPr>
              <a:t>joissa</a:t>
            </a:r>
            <a:r>
              <a:rPr lang="en-US" sz="2000" dirty="0">
                <a:solidFill>
                  <a:srgbClr val="09465E"/>
                </a:solidFill>
                <a:latin typeface="Calibri"/>
                <a:cs typeface="Calibri"/>
              </a:rPr>
              <a:t> on </a:t>
            </a:r>
            <a:r>
              <a:rPr lang="en-US" sz="2000" dirty="0" err="1">
                <a:solidFill>
                  <a:srgbClr val="09465E"/>
                </a:solidFill>
                <a:latin typeface="Calibri"/>
                <a:cs typeface="Calibri"/>
              </a:rPr>
              <a:t>kosmeettisia</a:t>
            </a:r>
            <a:r>
              <a:rPr lang="en-US" sz="2000" dirty="0">
                <a:solidFill>
                  <a:srgbClr val="09465E"/>
                </a:solidFill>
                <a:latin typeface="Calibri"/>
                <a:cs typeface="Calibri"/>
              </a:rPr>
              <a:t> </a:t>
            </a:r>
            <a:r>
              <a:rPr lang="en-US" sz="2000" dirty="0" err="1">
                <a:solidFill>
                  <a:srgbClr val="09465E"/>
                </a:solidFill>
                <a:latin typeface="Calibri"/>
                <a:cs typeface="Calibri"/>
              </a:rPr>
              <a:t>puutteita</a:t>
            </a:r>
            <a:r>
              <a:rPr lang="en-US" sz="2000" dirty="0">
                <a:solidFill>
                  <a:srgbClr val="09465E"/>
                </a:solidFill>
                <a:latin typeface="Calibri"/>
                <a:cs typeface="Calibri"/>
              </a:rPr>
              <a:t>, tai </a:t>
            </a:r>
            <a:r>
              <a:rPr lang="en-US" sz="2000" dirty="0" err="1">
                <a:solidFill>
                  <a:srgbClr val="09465E"/>
                </a:solidFill>
                <a:latin typeface="Calibri"/>
                <a:cs typeface="Calibri"/>
              </a:rPr>
              <a:t>ylimääräiset</a:t>
            </a:r>
            <a:r>
              <a:rPr lang="en-US" sz="2000" dirty="0">
                <a:solidFill>
                  <a:srgbClr val="09465E"/>
                </a:solidFill>
                <a:latin typeface="Calibri"/>
                <a:cs typeface="Calibri"/>
              </a:rPr>
              <a:t> </a:t>
            </a:r>
            <a:r>
              <a:rPr lang="en-US" sz="2000" dirty="0" err="1">
                <a:solidFill>
                  <a:srgbClr val="09465E"/>
                </a:solidFill>
                <a:latin typeface="Calibri"/>
                <a:cs typeface="Calibri"/>
              </a:rPr>
              <a:t>kausituotteet</a:t>
            </a:r>
            <a:r>
              <a:rPr lang="es-ES" sz="2000" dirty="0">
                <a:solidFill>
                  <a:srgbClr val="09465E"/>
                </a:solidFill>
                <a:latin typeface="Calibri"/>
                <a:cs typeface="Calibri"/>
              </a:rPr>
              <a:t>. </a:t>
            </a:r>
          </a:p>
          <a:p>
            <a:pPr marL="108000" marR="0" lvl="0" defTabSz="914400" eaLnBrk="1" fontAlgn="auto" latinLnBrk="0" hangingPunct="1">
              <a:spcBef>
                <a:spcPts val="0"/>
              </a:spcBef>
              <a:buClrTx/>
              <a:buSzTx/>
              <a:buFontTx/>
              <a:buNone/>
              <a:tabLst>
                <a:tab pos="457200" algn="l"/>
              </a:tabLst>
              <a:defRPr/>
            </a:pPr>
            <a:endParaRPr lang="es-ES" sz="2000" b="1"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s-ES" sz="2000" b="1" dirty="0">
                <a:solidFill>
                  <a:srgbClr val="09465E"/>
                </a:solidFill>
                <a:latin typeface="Calibri"/>
                <a:cs typeface="Calibri"/>
              </a:rPr>
              <a:t>Syitä: </a:t>
            </a:r>
          </a:p>
          <a:p>
            <a:pPr marL="108000" marR="0" lvl="0" defTabSz="914400" eaLnBrk="1" fontAlgn="auto" latinLnBrk="0" hangingPunct="1">
              <a:spcBef>
                <a:spcPts val="0"/>
              </a:spcBef>
              <a:buClrTx/>
              <a:buSzTx/>
              <a:buFontTx/>
              <a:buNone/>
              <a:tabLst>
                <a:tab pos="457200" algn="l"/>
              </a:tabLst>
              <a:defRPr/>
            </a:pPr>
            <a:endParaRPr lang="es-ES" sz="24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s-ES" sz="24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rPr>
              <a:t>      </a:t>
            </a:r>
            <a:endParaRPr kumimoji="0" lang="es-ES"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descr="Charity asks for more donations of surplus food from supermarkets | The  Independent | The Independent">
            <a:extLst>
              <a:ext uri="{FF2B5EF4-FFF2-40B4-BE49-F238E27FC236}">
                <a16:creationId xmlns:a16="http://schemas.microsoft.com/office/drawing/2014/main" id="{E55AD44B-34F4-3929-E9B5-7A0C43B5C6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4262" y="1928738"/>
            <a:ext cx="5276118" cy="39570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DCE2763-3ADF-7F99-00B4-A1E20768A24C}"/>
              </a:ext>
            </a:extLst>
          </p:cNvPr>
          <p:cNvSpPr txBox="1"/>
          <p:nvPr/>
        </p:nvSpPr>
        <p:spPr>
          <a:xfrm>
            <a:off x="1485470" y="4063391"/>
            <a:ext cx="4366743" cy="2123658"/>
          </a:xfrm>
          <a:prstGeom prst="rect">
            <a:avLst/>
          </a:prstGeom>
          <a:noFill/>
        </p:spPr>
        <p:txBody>
          <a:bodyPr wrap="square" rtlCol="0">
            <a:spAutoFit/>
          </a:bodyPr>
          <a:lstStyle/>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s-ES" sz="2000" b="1" dirty="0">
                <a:solidFill>
                  <a:srgbClr val="09465E"/>
                </a:solidFill>
                <a:latin typeface="Calibri"/>
                <a:cs typeface="Calibri"/>
              </a:rPr>
              <a:t>Vähittäiskauppiaiden </a:t>
            </a:r>
            <a:r>
              <a:rPr lang="es-ES" sz="2000" b="1" dirty="0" err="1">
                <a:solidFill>
                  <a:srgbClr val="09465E"/>
                </a:solidFill>
                <a:latin typeface="Calibri"/>
                <a:cs typeface="Calibri"/>
              </a:rPr>
              <a:t>ylitilaukset </a:t>
            </a:r>
          </a:p>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s-ES" sz="2000" b="1" dirty="0">
                <a:solidFill>
                  <a:srgbClr val="09465E"/>
                </a:solidFill>
                <a:latin typeface="Calibri"/>
                <a:cs typeface="Calibri"/>
              </a:rPr>
              <a:t>Varastojen </a:t>
            </a:r>
            <a:r>
              <a:rPr lang="es-ES" sz="2000" b="1" dirty="0" err="1">
                <a:solidFill>
                  <a:srgbClr val="09465E"/>
                </a:solidFill>
                <a:latin typeface="Calibri"/>
                <a:cs typeface="Calibri"/>
              </a:rPr>
              <a:t>huono</a:t>
            </a:r>
            <a:r>
              <a:rPr lang="es-ES" sz="2000" b="1" dirty="0">
                <a:solidFill>
                  <a:srgbClr val="09465E"/>
                </a:solidFill>
                <a:latin typeface="Calibri"/>
                <a:cs typeface="Calibri"/>
              </a:rPr>
              <a:t> hallinnointi</a:t>
            </a:r>
          </a:p>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n-US" sz="2000" b="1" dirty="0">
                <a:solidFill>
                  <a:srgbClr val="09465E"/>
                </a:solidFill>
                <a:latin typeface="Calibri"/>
                <a:cs typeface="Calibri"/>
              </a:rPr>
              <a:t>Kuluttajien mieltymykset esteettisesti täydellisiin tuotteisiin.</a:t>
            </a:r>
            <a:endParaRPr lang="es-ES" sz="2000" b="1" dirty="0">
              <a:solidFill>
                <a:srgbClr val="09465E"/>
              </a:solidFill>
              <a:latin typeface="Calibri"/>
              <a:cs typeface="Calibri"/>
            </a:endParaRPr>
          </a:p>
          <a:p>
            <a:pPr algn="l"/>
            <a:endParaRPr lang="es-ES" sz="2000" b="1" dirty="0"/>
          </a:p>
        </p:txBody>
      </p:sp>
    </p:spTree>
    <p:extLst>
      <p:ext uri="{BB962C8B-B14F-4D97-AF65-F5344CB8AC3E}">
        <p14:creationId xmlns:p14="http://schemas.microsoft.com/office/powerpoint/2010/main" val="415367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1B57D-BA02-40B0-8A7E-2AD8885F6A12}">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3171B8-84E5-44F2-A332-59625CE79228}">
  <ds:schemaRefs>
    <ds:schemaRef ds:uri="http://schemas.microsoft.com/sharepoint/v3/contenttype/forms"/>
  </ds:schemaRefs>
</ds:datastoreItem>
</file>

<file path=customXml/itemProps3.xml><?xml version="1.0" encoding="utf-8"?>
<ds:datastoreItem xmlns:ds="http://schemas.openxmlformats.org/officeDocument/2006/customXml" ds:itemID="{40025AAB-CB7C-4FD6-AFC6-15E79D0FE558}">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105</TotalTime>
  <Words>2509</Words>
  <Application>Microsoft Office PowerPoint</Application>
  <PresentationFormat>Laajakuva</PresentationFormat>
  <Paragraphs>297</Paragraphs>
  <Slides>36</Slides>
  <Notes>14</Notes>
  <HiddenSlides>0</HiddenSlides>
  <MMClips>1</MMClips>
  <ScaleCrop>false</ScaleCrop>
  <HeadingPairs>
    <vt:vector size="6" baseType="variant">
      <vt:variant>
        <vt:lpstr>Käytetyt fontit</vt:lpstr>
      </vt:variant>
      <vt:variant>
        <vt:i4>10</vt:i4>
      </vt:variant>
      <vt:variant>
        <vt:lpstr>Teema</vt:lpstr>
      </vt:variant>
      <vt:variant>
        <vt:i4>5</vt:i4>
      </vt:variant>
      <vt:variant>
        <vt:lpstr>Dian otsikot</vt:lpstr>
      </vt:variant>
      <vt:variant>
        <vt:i4>36</vt:i4>
      </vt:variant>
    </vt:vector>
  </HeadingPairs>
  <TitlesOfParts>
    <vt:vector size="51" baseType="lpstr">
      <vt:lpstr>Aptos</vt:lpstr>
      <vt:lpstr>Arial</vt:lpstr>
      <vt:lpstr>Calibri</vt:lpstr>
      <vt:lpstr>Lato Heavy</vt:lpstr>
      <vt:lpstr>Montserrat</vt:lpstr>
      <vt:lpstr>Montserrat Light</vt:lpstr>
      <vt:lpstr>Roboto</vt:lpstr>
      <vt:lpstr>Symbol</vt:lpstr>
      <vt:lpstr>Times New Roman</vt:lpstr>
      <vt:lpstr>Wingdings</vt:lpstr>
      <vt:lpstr>Office Theme</vt:lpstr>
      <vt:lpstr>2_Office Theme</vt:lpstr>
      <vt:lpstr>3_Office Theme</vt:lpstr>
      <vt:lpstr>1_Office Theme</vt:lpstr>
      <vt:lpstr>4_Office Theme</vt:lpstr>
      <vt:lpstr>PowerPoint-esitys</vt:lpstr>
      <vt:lpstr>PowerPoint-esitys</vt:lpstr>
      <vt:lpstr>PowerPoint-esitys</vt:lpstr>
      <vt:lpstr>PowerPoint-esitys</vt:lpstr>
      <vt:lpstr>Ylijäämäruokaa koskevat tiedot</vt:lpstr>
      <vt:lpstr>Elintarvikeylijäämän tyypit</vt:lpstr>
      <vt:lpstr>Elintarvikeylijäämän tyypit</vt:lpstr>
      <vt:lpstr>Ylijäämätyypit</vt:lpstr>
      <vt:lpstr>Ylijäämätyypit</vt:lpstr>
      <vt:lpstr>Ylijäämätyypit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8.pptx</dc:title>
  <dc:creator>Anna-Maria Saarela</dc:creator>
  <cp:keywords>docId:4624F1357AA8F4DA98A1411365AB65F0</cp:keywords>
  <cp:lastModifiedBy>Anna-Maria Saarela</cp:lastModifiedBy>
  <cp:revision>27</cp:revision>
  <dcterms:created xsi:type="dcterms:W3CDTF">2025-04-16T17:34:17Z</dcterms:created>
  <dcterms:modified xsi:type="dcterms:W3CDTF">2025-05-27T18:30:07Z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