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28" r:id="rId4"/>
  </p:sldMasterIdLst>
  <p:notesMasterIdLst>
    <p:notesMasterId r:id="rId38"/>
  </p:notesMasterIdLst>
  <p:sldIdLst>
    <p:sldId id="4345" r:id="rId5"/>
    <p:sldId id="4392" r:id="rId6"/>
    <p:sldId id="4391" r:id="rId7"/>
    <p:sldId id="4390" r:id="rId8"/>
    <p:sldId id="4433" r:id="rId9"/>
    <p:sldId id="4417" r:id="rId10"/>
    <p:sldId id="4420" r:id="rId11"/>
    <p:sldId id="4386" r:id="rId12"/>
    <p:sldId id="4422" r:id="rId13"/>
    <p:sldId id="4360" r:id="rId14"/>
    <p:sldId id="4423" r:id="rId15"/>
    <p:sldId id="4425" r:id="rId16"/>
    <p:sldId id="4426" r:id="rId17"/>
    <p:sldId id="4427" r:id="rId18"/>
    <p:sldId id="4355" r:id="rId19"/>
    <p:sldId id="4381" r:id="rId20"/>
    <p:sldId id="4365" r:id="rId21"/>
    <p:sldId id="4383" r:id="rId22"/>
    <p:sldId id="4366" r:id="rId23"/>
    <p:sldId id="4421" r:id="rId24"/>
    <p:sldId id="275" r:id="rId25"/>
    <p:sldId id="4435" r:id="rId26"/>
    <p:sldId id="4436" r:id="rId27"/>
    <p:sldId id="4352" r:id="rId28"/>
    <p:sldId id="4428" r:id="rId29"/>
    <p:sldId id="4430" r:id="rId30"/>
    <p:sldId id="4440" r:id="rId31"/>
    <p:sldId id="276" r:id="rId32"/>
    <p:sldId id="4441" r:id="rId33"/>
    <p:sldId id="4442" r:id="rId34"/>
    <p:sldId id="4340" r:id="rId35"/>
    <p:sldId id="4300" r:id="rId36"/>
    <p:sldId id="4263"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9C9AC9B-AC04-B40A-D827-74D2F9A498AA}" name="Paula Whyte ( Momentum Consulting )" initials="P)" userId="S::paula_momentumconsulting.ie#ext#@biainnovatorcampus.onmicrosoft.com::f0db49ca-a56d-4261-b8a6-819acd09e0a3" providerId="AD"/>
  <p188:author id="{D4AC3FBA-4C38-C4F8-6F13-31740F22B3B3}" name="NADIA GLAESERER" initials="NG" userId="S::n.glaeserer@clerici.lombardia.it::8e95a992-59e0-41ab-b5fc-69d04a8fba9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465E"/>
    <a:srgbClr val="F1983D"/>
    <a:srgbClr val="60BA47"/>
    <a:srgbClr val="5FBB47"/>
    <a:srgbClr val="E25684"/>
    <a:srgbClr val="000000"/>
    <a:srgbClr val="FFFFFF"/>
    <a:srgbClr val="1D4C60"/>
    <a:srgbClr val="086D6E"/>
    <a:srgbClr val="88D1D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15D0001-9A1B-458D-B45C-0AD909A846BC}" v="1" dt="2025-05-27T16:19:57.25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8603FDC-E32A-4AB5-989C-0864C3EAD2B8}" styleName="Stile con tema 2 - Colore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A488322-F2BA-4B5B-9748-0D474271808F}" styleName="Stile medio 3 - Colore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FABFCF23-3B69-468F-B69F-88F6DE6A72F2}" styleName="Stile medio 1 - Color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25" autoAdjust="0"/>
    <p:restoredTop sz="94649"/>
  </p:normalViewPr>
  <p:slideViewPr>
    <p:cSldViewPr snapToGrid="0">
      <p:cViewPr varScale="1">
        <p:scale>
          <a:sx n="77" d="100"/>
          <a:sy n="77" d="100"/>
        </p:scale>
        <p:origin x="2587"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8/10/relationships/authors" Target="author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5/10/relationships/revisionInfo" Target="revisionInfo.xml"/></Relationships>
</file>

<file path=ppt/diagrams/colors1.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noFill/>
        <a:ln w="38100">
          <a:solidFill>
            <a:srgbClr val="09465E"/>
          </a:solidFill>
        </a:ln>
      </dgm:spPr>
      <dgm:t>
        <a:bodyPr/>
        <a:lstStyle/>
        <a:p>
          <a:pPr algn="ctr"/>
          <a:r>
            <a:rPr lang="it-IT" sz="2400" b="1" kern="1200" dirty="0">
              <a:solidFill>
                <a:srgbClr val="09465E"/>
              </a:solidFill>
            </a:rPr>
            <a:t>1</a:t>
          </a:r>
          <a:r>
            <a:rPr lang="it-IT" sz="2400" b="1" kern="1200" dirty="0">
              <a:solidFill>
                <a:srgbClr val="09465E"/>
              </a:solidFill>
              <a:latin typeface="Calibri" panose="020F0502020204030204"/>
              <a:ea typeface="+mn-ea"/>
              <a:cs typeface="+mn-cs"/>
            </a:rPr>
            <a:t>. Perusainekset</a:t>
          </a:r>
          <a:r>
            <a:rPr lang="it-IT" sz="2000" b="1" kern="1200" dirty="0">
              <a:solidFill>
                <a:schemeClr val="bg1"/>
              </a:solidFill>
            </a:rPr>
            <a:t>📦casting</a:t>
          </a:r>
        </a:p>
      </dgm:t>
    </dgm:pt>
    <dgm:pt modelId="{5132D955-BC0D-4B98-B048-49B30B235D82}" type="parTrans" cxnId="{8D524065-DE3A-4FA4-9D70-0DFAF5C6852A}">
      <dgm:prSet/>
      <dgm:spPr/>
      <dgm:t>
        <a:bodyPr/>
        <a:lstStyle/>
        <a:p>
          <a:pPr algn="ctr"/>
          <a:endParaRPr lang="it-IT" sz="1800"/>
        </a:p>
      </dgm:t>
    </dgm:pt>
    <dgm:pt modelId="{3B73E67F-88AE-4013-B471-236C677245F9}" type="sibTrans" cxnId="{8D524065-DE3A-4FA4-9D70-0DFAF5C6852A}">
      <dgm:prSet/>
      <dgm:spPr/>
      <dgm:t>
        <a:bodyPr/>
        <a:lstStyle/>
        <a:p>
          <a:pPr algn="ctr"/>
          <a:endParaRPr lang="it-IT" sz="1800"/>
        </a:p>
      </dgm:t>
    </dgm:pt>
    <dgm:pt modelId="{2E0ACB91-72E9-4039-BF06-E940F1FA6478}">
      <dgm:prSet phldrT="[Testo]" custT="1"/>
      <dgm:spPr/>
      <dgm:t>
        <a:bodyPr/>
        <a:lstStyle/>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Nämä ovat ainekset, jotka tulevat toimittajilta ja joita käytetään ruoanlaittoon tai tuotantoon.</a:t>
          </a:r>
          <a:endParaRPr lang="it-IT" sz="2400" b="0" i="0" kern="1200" spc="0" dirty="0">
            <a:solidFill>
              <a:srgbClr val="09465E"/>
            </a:solidFill>
            <a:latin typeface="Calibri" panose="020F0502020204030204"/>
            <a:ea typeface="+mn-ea"/>
            <a:cs typeface="+mn-cs"/>
          </a:endParaRPr>
        </a:p>
      </dgm:t>
    </dgm:pt>
    <dgm:pt modelId="{E96AC36B-8A00-4F7D-BDB8-0538DEBB37A9}" type="parTrans" cxnId="{A95886F2-245B-4BFE-B0F8-5DB780FB0B26}">
      <dgm:prSet/>
      <dgm:spPr/>
      <dgm:t>
        <a:bodyPr/>
        <a:lstStyle/>
        <a:p>
          <a:pPr algn="ctr"/>
          <a:endParaRPr lang="it-IT" sz="1800"/>
        </a:p>
      </dgm:t>
    </dgm:pt>
    <dgm:pt modelId="{305D63E2-48AD-4EAA-B77F-0BA3DA473DAE}" type="sibTrans" cxnId="{A95886F2-245B-4BFE-B0F8-5DB780FB0B26}">
      <dgm:prSet/>
      <dgm:spPr/>
      <dgm:t>
        <a:bodyPr/>
        <a:lstStyle/>
        <a:p>
          <a:pPr algn="ctr"/>
          <a:endParaRPr lang="it-IT" sz="1800"/>
        </a:p>
      </dgm:t>
    </dgm:pt>
    <dgm:pt modelId="{C82108F5-AF92-4471-81E5-F7F242FB5A32}">
      <dgm:prSet phldrT="[Testo]" custT="1"/>
      <dgm:spPr/>
      <dgm:t>
        <a:bodyPr/>
        <a:lstStyle/>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Nämä ovat ruokia, joiden valmistamisen olet aloittanut, mutta et ole vielä saanut niitä valmiiksi.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pPr algn="ctr"/>
          <a:endParaRPr lang="it-IT" sz="1800"/>
        </a:p>
      </dgm:t>
    </dgm:pt>
    <dgm:pt modelId="{5B465C03-B19D-4CB9-86D1-2F5E310326C3}" type="sibTrans" cxnId="{B7611A57-07D4-4948-A2A5-CD76206F24D8}">
      <dgm:prSet/>
      <dgm:spPr/>
      <dgm:t>
        <a:bodyPr/>
        <a:lstStyle/>
        <a:p>
          <a:pPr algn="ctr"/>
          <a:endParaRPr lang="it-IT" sz="1800"/>
        </a:p>
      </dgm:t>
    </dgm:pt>
    <dgm:pt modelId="{01D38C03-CABA-47E0-8D8C-987C60D40B66}">
      <dgm:prSet phldrT="[Testo]" custT="1"/>
      <dgm:spPr/>
      <dgm:t>
        <a:bodyPr/>
        <a:lstStyle/>
        <a:p>
          <a:pPr marL="0" lvl="0" indent="0" algn="ctr" defTabSz="1066800">
            <a:lnSpc>
              <a:spcPct val="90000"/>
            </a:lnSpc>
            <a:spcBef>
              <a:spcPct val="0"/>
            </a:spcBef>
            <a:spcAft>
              <a:spcPct val="35000"/>
            </a:spcAft>
            <a:buNone/>
          </a:pPr>
          <a:r>
            <a:rPr lang="it-IT" sz="2400" b="0" i="0" kern="1200" spc="0" dirty="0" err="1">
              <a:solidFill>
                <a:srgbClr val="09465E"/>
              </a:solidFill>
              <a:latin typeface="Calibri" panose="020F0502020204030204"/>
              <a:ea typeface="+mn-ea"/>
              <a:cs typeface="+mn-cs"/>
            </a:rPr>
            <a:t>jauhot</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maito</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munat</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liha</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tuoreet vihannekset</a:t>
          </a:r>
          <a:r>
            <a:rPr lang="it-IT" sz="2000" b="0" i="0" kern="1200" spc="0" dirty="0">
              <a:solidFill>
                <a:srgbClr val="09465E"/>
              </a:solidFill>
              <a:latin typeface="Calibri" panose="020F0502020204030204"/>
              <a:ea typeface="+mn-ea"/>
              <a:cs typeface="+mn-cs"/>
            </a:rPr>
            <a:t>.</a:t>
          </a:r>
        </a:p>
      </dgm:t>
    </dgm:pt>
    <dgm:pt modelId="{4B0BFCC1-EF60-4F4A-A99C-31D565391162}" type="parTrans" cxnId="{0BFC3608-FF1C-480B-B62A-D46EC82C9D72}">
      <dgm:prSet/>
      <dgm:spPr/>
      <dgm:t>
        <a:bodyPr/>
        <a:lstStyle/>
        <a:p>
          <a:pPr algn="ctr"/>
          <a:endParaRPr lang="it-IT"/>
        </a:p>
      </dgm:t>
    </dgm:pt>
    <dgm:pt modelId="{C9B035E7-78C6-4178-A616-5725F64156B9}" type="sibTrans" cxnId="{0BFC3608-FF1C-480B-B62A-D46EC82C9D72}">
      <dgm:prSet/>
      <dgm:spPr/>
      <dgm:t>
        <a:bodyPr/>
        <a:lstStyle/>
        <a:p>
          <a:pPr algn="ctr"/>
          <a:endParaRPr lang="it-IT"/>
        </a:p>
      </dgm:t>
    </dgm:pt>
    <dgm:pt modelId="{0C8BB7BE-5F3F-476A-82AC-65D942F1626A}">
      <dgm:prSet phldrT="[Testo]" custT="1"/>
      <dgm:spPr>
        <a:noFill/>
        <a:ln w="38100">
          <a:solidFill>
            <a:srgbClr val="60BA47"/>
          </a:solidFill>
        </a:ln>
      </dgm:spPr>
      <dgm:t>
        <a:bodyPr/>
        <a:lstStyle/>
        <a:p>
          <a:pPr algn="ctr">
            <a:buFont typeface="+mj-lt"/>
            <a:buAutoNum type="arabicPeriod"/>
          </a:pPr>
          <a:r>
            <a:rPr lang="it-IT" sz="2400" b="1" kern="1200" dirty="0">
              <a:solidFill>
                <a:srgbClr val="09465E"/>
              </a:solidFill>
              <a:latin typeface="Calibri" panose="020F0502020204030204"/>
              <a:ea typeface="+mn-ea"/>
              <a:cs typeface="+mn-cs"/>
            </a:rPr>
            <a:t>2. Valmistuksessa olevat tuotteet </a:t>
          </a:r>
          <a:r>
            <a:rPr lang="it-IT" sz="3400" b="1" kern="1200" dirty="0"/>
            <a:t>🥘</a:t>
          </a:r>
          <a:endParaRPr lang="it-IT" sz="3400" b="1" kern="1200" dirty="0">
            <a:solidFill>
              <a:srgbClr val="086D6E">
                <a:hueOff val="0"/>
                <a:satOff val="0"/>
                <a:lumOff val="0"/>
                <a:alphaOff val="0"/>
              </a:srgbClr>
            </a:solidFill>
            <a:latin typeface="Calibri" panose="020F0502020204030204"/>
            <a:ea typeface="+mn-ea"/>
            <a:cs typeface="+mn-cs"/>
          </a:endParaRPr>
        </a:p>
      </dgm:t>
    </dgm:pt>
    <dgm:pt modelId="{C4D101B0-8B85-41E0-80C9-4BB5158F8761}" type="sibTrans" cxnId="{1C5D2AAA-307F-4B11-868B-B7BAA7063A1F}">
      <dgm:prSet/>
      <dgm:spPr/>
      <dgm:t>
        <a:bodyPr/>
        <a:lstStyle/>
        <a:p>
          <a:pPr algn="ctr"/>
          <a:endParaRPr lang="it-IT" sz="1800"/>
        </a:p>
      </dgm:t>
    </dgm:pt>
    <dgm:pt modelId="{7EB17D65-33A1-4409-8B5D-FD24C35AD3FC}" type="parTrans" cxnId="{1C5D2AAA-307F-4B11-868B-B7BAA7063A1F}">
      <dgm:prSet/>
      <dgm:spPr/>
      <dgm:t>
        <a:bodyPr/>
        <a:lstStyle/>
        <a:p>
          <a:pPr algn="ctr"/>
          <a:endParaRPr lang="it-IT" sz="1800"/>
        </a:p>
      </dgm:t>
    </dgm:pt>
    <dgm:pt modelId="{850F4BF5-B9A8-4C11-8D66-47CF6A27173F}">
      <dgm:prSet phldrT="[Testo]" custT="1"/>
      <dgm:spPr/>
      <dgm:t>
        <a:bodyPr/>
        <a:lstStyle/>
        <a:p>
          <a:pPr marL="0" lvl="0" indent="0" algn="ctr" defTabSz="1066800">
            <a:lnSpc>
              <a:spcPct val="90000"/>
            </a:lnSpc>
            <a:spcBef>
              <a:spcPct val="0"/>
            </a:spcBef>
            <a:spcAft>
              <a:spcPct val="35000"/>
            </a:spcAft>
            <a:buNone/>
          </a:pPr>
          <a:endParaRPr lang="it-IT" sz="2000" b="0" i="0" kern="1200" spc="0" dirty="0">
            <a:solidFill>
              <a:srgbClr val="09465E"/>
            </a:solidFill>
            <a:latin typeface="Calibri" panose="020F0502020204030204"/>
            <a:ea typeface="+mn-ea"/>
            <a:cs typeface="+mn-cs"/>
          </a:endParaRPr>
        </a:p>
      </dgm:t>
    </dgm:pt>
    <dgm:pt modelId="{D4D90359-037B-4474-934C-2417AD5AF9B6}" type="parTrans" cxnId="{02930037-9E4E-4338-AAD5-7C664CA69595}">
      <dgm:prSet/>
      <dgm:spPr/>
      <dgm:t>
        <a:bodyPr/>
        <a:lstStyle/>
        <a:p>
          <a:endParaRPr lang="it-IT"/>
        </a:p>
      </dgm:t>
    </dgm:pt>
    <dgm:pt modelId="{61CBADCB-5C9E-43BE-8F53-B4FDE27C2669}" type="sibTrans" cxnId="{02930037-9E4E-4338-AAD5-7C664CA69595}">
      <dgm:prSet/>
      <dgm:spPr/>
      <dgm:t>
        <a:bodyPr/>
        <a:lstStyle/>
        <a:p>
          <a:endParaRPr lang="it-IT"/>
        </a:p>
      </dgm:t>
    </dgm:pt>
    <dgm:pt modelId="{8AC4C5DF-A435-4FEB-AA54-D2CB819F934E}">
      <dgm:prSet phldrT="[Testo]" custT="1"/>
      <dgm:spPr/>
      <dgm:t>
        <a:bodyPr/>
        <a:lstStyle/>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 </a:t>
          </a:r>
          <a:r>
            <a:rPr lang="en-US" sz="2400" b="0" i="0" kern="1200" spc="0" dirty="0" err="1">
              <a:solidFill>
                <a:srgbClr val="09465E"/>
              </a:solidFill>
              <a:latin typeface="Calibri" panose="020F0502020204030204"/>
              <a:ea typeface="+mn-ea"/>
              <a:cs typeface="+mn-cs"/>
            </a:rPr>
            <a:t>tuore</a:t>
          </a:r>
          <a:r>
            <a:rPr lang="en-US" sz="2400" b="0" i="0" kern="1200" spc="0" dirty="0">
              <a:solidFill>
                <a:srgbClr val="09465E"/>
              </a:solidFill>
              <a:latin typeface="Calibri" panose="020F0502020204030204"/>
              <a:ea typeface="+mn-ea"/>
              <a:cs typeface="+mn-cs"/>
            </a:rPr>
            <a:t> pasta, taikinat kohoamassa, vihanneksia leikattu päiväksi.</a:t>
          </a:r>
          <a:endParaRPr lang="it-IT" sz="2400" b="0" i="0" kern="1200" spc="0" dirty="0">
            <a:solidFill>
              <a:srgbClr val="09465E"/>
            </a:solidFill>
            <a:latin typeface="Calibri" panose="020F0502020204030204"/>
            <a:ea typeface="+mn-ea"/>
            <a:cs typeface="+mn-cs"/>
          </a:endParaRPr>
        </a:p>
      </dgm:t>
    </dgm:pt>
    <dgm:pt modelId="{FE31C191-3A9C-4224-B69C-9DB27AB61ED8}" type="parTrans" cxnId="{DEA264EA-96D4-4356-B155-612D7C73546A}">
      <dgm:prSet/>
      <dgm:spPr/>
      <dgm:t>
        <a:bodyPr/>
        <a:lstStyle/>
        <a:p>
          <a:endParaRPr lang="it-IT"/>
        </a:p>
      </dgm:t>
    </dgm:pt>
    <dgm:pt modelId="{5539C228-6F56-4F3C-B1A3-4D1DE5F94305}" type="sibTrans" cxnId="{DEA264EA-96D4-4356-B155-612D7C73546A}">
      <dgm:prSet/>
      <dgm:spPr/>
      <dgm:t>
        <a:bodyPr/>
        <a:lstStyle/>
        <a:p>
          <a:endParaRPr lang="it-IT"/>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6290"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Y="1235">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X="-179" custLinFactNeighborY="-9776">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X="523" custLinFactNeighborY="4547">
        <dgm:presLayoutVars>
          <dgm:bulletEnabled val="1"/>
        </dgm:presLayoutVars>
      </dgm:prSet>
      <dgm:spPr/>
    </dgm:pt>
  </dgm:ptLst>
  <dgm:cxnLst>
    <dgm:cxn modelId="{0BFC3608-FF1C-480B-B62A-D46EC82C9D72}" srcId="{2F6A53BA-BEBB-41BF-81A2-9A16868435A8}" destId="{01D38C03-CABA-47E0-8D8C-987C60D40B66}" srcOrd="1" destOrd="0" parTransId="{4B0BFCC1-EF60-4F4A-A99C-31D565391162}" sibTransId="{C9B035E7-78C6-4178-A616-5725F64156B9}"/>
    <dgm:cxn modelId="{9EE09528-CDB9-4A32-BD20-64D1E41B44DF}" type="presOf" srcId="{850F4BF5-B9A8-4C11-8D66-47CF6A27173F}" destId="{831A6CAD-F0D6-4344-B3E1-A1486490A320}" srcOrd="0" destOrd="2" presId="urn:microsoft.com/office/officeart/2005/8/layout/vList2"/>
    <dgm:cxn modelId="{57D5532F-BE48-4C39-9E66-62081092C569}" type="presOf" srcId="{01D38C03-CABA-47E0-8D8C-987C60D40B66}" destId="{831A6CAD-F0D6-4344-B3E1-A1486490A320}" srcOrd="0" destOrd="1" presId="urn:microsoft.com/office/officeart/2005/8/layout/vList2"/>
    <dgm:cxn modelId="{02930037-9E4E-4338-AAD5-7C664CA69595}" srcId="{2F6A53BA-BEBB-41BF-81A2-9A16868435A8}" destId="{850F4BF5-B9A8-4C11-8D66-47CF6A27173F}" srcOrd="2" destOrd="0" parTransId="{D4D90359-037B-4474-934C-2417AD5AF9B6}" sibTransId="{61CBADCB-5C9E-43BE-8F53-B4FDE27C2669}"/>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7BF9D671-F975-4772-A10A-B3427FD13691}" type="presOf" srcId="{8AC4C5DF-A435-4FEB-AA54-D2CB819F934E}" destId="{7F3365E0-0AD7-4839-AE8C-ACA31A600A75}" srcOrd="0" destOrd="1"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DEA264EA-96D4-4356-B155-612D7C73546A}" srcId="{0C8BB7BE-5F3F-476A-82AC-65D942F1626A}" destId="{8AC4C5DF-A435-4FEB-AA54-D2CB819F934E}" srcOrd="1" destOrd="0" parTransId="{FE31C191-3A9C-4224-B69C-9DB27AB61ED8}" sibTransId="{5539C228-6F56-4F3C-B1A3-4D1DE5F94305}"/>
    <dgm:cxn modelId="{A95886F2-245B-4BFE-B0F8-5DB780FB0B26}" srcId="{2F6A53BA-BEBB-41BF-81A2-9A16868435A8}" destId="{2E0ACB91-72E9-4039-BF06-E940F1FA6478}" srcOrd="0" destOrd="0" parTransId="{E96AC36B-8A00-4F7D-BDB8-0538DEBB37A9}" sibTransId="{305D63E2-48AD-4EAA-B77F-0BA3DA473DAE}"/>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69485D4-A63D-4C22-B727-765AC27E1F61}" type="doc">
      <dgm:prSet loTypeId="urn:microsoft.com/office/officeart/2005/8/layout/vList2" loCatId="list" qsTypeId="urn:microsoft.com/office/officeart/2005/8/quickstyle/simple1" qsCatId="simple" csTypeId="urn:microsoft.com/office/officeart/2005/8/colors/accent1_1" csCatId="accent1" phldr="1"/>
      <dgm:spPr/>
      <dgm:t>
        <a:bodyPr/>
        <a:lstStyle/>
        <a:p>
          <a:endParaRPr lang="it-IT"/>
        </a:p>
      </dgm:t>
    </dgm:pt>
    <dgm:pt modelId="{2F6A53BA-BEBB-41BF-81A2-9A16868435A8}">
      <dgm:prSet phldrT="[Testo]" custT="1"/>
      <dgm:spPr>
        <a:noFill/>
        <a:ln w="38100">
          <a:solidFill>
            <a:srgbClr val="09465E"/>
          </a:solidFill>
        </a:ln>
      </dgm:spPr>
      <dgm:t>
        <a:bodyPr/>
        <a:lstStyle/>
        <a:p>
          <a:pPr algn="ctr"/>
          <a:r>
            <a:rPr lang="it-IT" sz="2400" b="1" kern="1200" dirty="0">
              <a:solidFill>
                <a:srgbClr val="09465E"/>
              </a:solidFill>
            </a:rPr>
            <a:t>3. </a:t>
          </a:r>
          <a:r>
            <a:rPr lang="en-US" sz="2400" b="1" kern="1200" dirty="0" err="1">
              <a:solidFill>
                <a:srgbClr val="09465E"/>
              </a:solidFill>
              <a:latin typeface="Calibri" panose="020F0502020204030204"/>
              <a:ea typeface="+mn-ea"/>
              <a:cs typeface="+mn-cs"/>
            </a:rPr>
            <a:t>Valmiit</a:t>
          </a:r>
          <a:r>
            <a:rPr lang="en-US" sz="2400" b="1" kern="1200" dirty="0">
              <a:solidFill>
                <a:srgbClr val="09465E"/>
              </a:solidFill>
              <a:latin typeface="Calibri" panose="020F0502020204030204"/>
              <a:ea typeface="+mn-ea"/>
              <a:cs typeface="+mn-cs"/>
            </a:rPr>
            <a:t> </a:t>
          </a:r>
          <a:r>
            <a:rPr lang="en-US" sz="2400" b="1" kern="1200" dirty="0" err="1">
              <a:solidFill>
                <a:srgbClr val="09465E"/>
              </a:solidFill>
              <a:latin typeface="Calibri" panose="020F0502020204030204"/>
              <a:ea typeface="+mn-ea"/>
              <a:cs typeface="+mn-cs"/>
            </a:rPr>
            <a:t>tuotteet</a:t>
          </a:r>
          <a:endParaRPr lang="it-IT" sz="2400" b="1" kern="1200" dirty="0">
            <a:solidFill>
              <a:srgbClr val="09465E"/>
            </a:solidFill>
            <a:latin typeface="Calibri" panose="020F0502020204030204"/>
            <a:ea typeface="+mn-ea"/>
            <a:cs typeface="+mn-cs"/>
          </a:endParaRPr>
        </a:p>
      </dgm:t>
    </dgm:pt>
    <dgm:pt modelId="{5132D955-BC0D-4B98-B048-49B30B235D82}" type="parTrans" cxnId="{8D524065-DE3A-4FA4-9D70-0DFAF5C6852A}">
      <dgm:prSet/>
      <dgm:spPr/>
      <dgm:t>
        <a:bodyPr/>
        <a:lstStyle/>
        <a:p>
          <a:pPr algn="ctr"/>
          <a:endParaRPr lang="it-IT" sz="1800"/>
        </a:p>
      </dgm:t>
    </dgm:pt>
    <dgm:pt modelId="{3B73E67F-88AE-4013-B471-236C677245F9}" type="sibTrans" cxnId="{8D524065-DE3A-4FA4-9D70-0DFAF5C6852A}">
      <dgm:prSet/>
      <dgm:spPr/>
      <dgm:t>
        <a:bodyPr/>
        <a:lstStyle/>
        <a:p>
          <a:pPr algn="ctr"/>
          <a:endParaRPr lang="it-IT" sz="1800"/>
        </a:p>
      </dgm:t>
    </dgm:pt>
    <dgm:pt modelId="{2E0ACB91-72E9-4039-BF06-E940F1FA6478}">
      <dgm:prSet phldrT="[Testo]" custT="1"/>
      <dgm:spPr/>
      <dgm:t>
        <a:bodyPr/>
        <a:lstStyle/>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 Nämä ovat tarjoiluvalmiita tai varastoitavia ruokia. </a:t>
          </a:r>
          <a:endParaRPr lang="it-IT" sz="2400" b="0" i="0" kern="1200" spc="0" dirty="0">
            <a:solidFill>
              <a:srgbClr val="09465E"/>
            </a:solidFill>
            <a:latin typeface="Calibri" panose="020F0502020204030204"/>
            <a:ea typeface="+mn-ea"/>
            <a:cs typeface="+mn-cs"/>
          </a:endParaRPr>
        </a:p>
      </dgm:t>
    </dgm:pt>
    <dgm:pt modelId="{E96AC36B-8A00-4F7D-BDB8-0538DEBB37A9}" type="parTrans" cxnId="{A95886F2-245B-4BFE-B0F8-5DB780FB0B26}">
      <dgm:prSet/>
      <dgm:spPr/>
      <dgm:t>
        <a:bodyPr/>
        <a:lstStyle/>
        <a:p>
          <a:pPr algn="ctr"/>
          <a:endParaRPr lang="it-IT" sz="1800"/>
        </a:p>
      </dgm:t>
    </dgm:pt>
    <dgm:pt modelId="{305D63E2-48AD-4EAA-B77F-0BA3DA473DAE}" type="sibTrans" cxnId="{A95886F2-245B-4BFE-B0F8-5DB780FB0B26}">
      <dgm:prSet/>
      <dgm:spPr/>
      <dgm:t>
        <a:bodyPr/>
        <a:lstStyle/>
        <a:p>
          <a:pPr algn="ctr"/>
          <a:endParaRPr lang="it-IT" sz="1800"/>
        </a:p>
      </dgm:t>
    </dgm:pt>
    <dgm:pt modelId="{C82108F5-AF92-4471-81E5-F7F242FB5A32}">
      <dgm:prSet phldrT="[Testo]" custT="1"/>
      <dgm:spPr/>
      <dgm:t>
        <a:bodyPr/>
        <a:lstStyle/>
        <a:p>
          <a:pPr marL="0" lvl="0" indent="0" algn="ctr" defTabSz="1066800">
            <a:lnSpc>
              <a:spcPct val="90000"/>
            </a:lnSpc>
            <a:spcBef>
              <a:spcPct val="0"/>
            </a:spcBef>
            <a:spcAft>
              <a:spcPct val="35000"/>
            </a:spcAft>
            <a:buFont typeface="+mj-lt"/>
            <a:buNone/>
          </a:pPr>
          <a:r>
            <a:rPr lang="en-US" sz="2400" b="0" i="0" kern="1200" spc="0" dirty="0" err="1">
              <a:solidFill>
                <a:srgbClr val="09465E"/>
              </a:solidFill>
              <a:latin typeface="Calibri" panose="020F0502020204030204"/>
              <a:ea typeface="+mn-ea"/>
              <a:cs typeface="+mn-cs"/>
            </a:rPr>
            <a:t>Tuotteita</a:t>
          </a:r>
          <a:r>
            <a:rPr lang="en-US" sz="2400" b="0" i="0" kern="1200" spc="0" dirty="0">
              <a:solidFill>
                <a:srgbClr val="09465E"/>
              </a:solidFill>
              <a:latin typeface="Calibri" panose="020F0502020204030204"/>
              <a:ea typeface="+mn-ea"/>
              <a:cs typeface="+mn-cs"/>
            </a:rPr>
            <a:t>, joita ei syödä, mutta joita tarvitaan päivittäin työssä. </a:t>
          </a:r>
          <a:endParaRPr lang="it-IT" sz="2400" b="0" i="0" kern="1200" spc="0" dirty="0">
            <a:solidFill>
              <a:srgbClr val="09465E"/>
            </a:solidFill>
            <a:latin typeface="Calibri" panose="020F0502020204030204"/>
            <a:ea typeface="+mn-ea"/>
            <a:cs typeface="+mn-cs"/>
          </a:endParaRPr>
        </a:p>
      </dgm:t>
    </dgm:pt>
    <dgm:pt modelId="{A428CA1B-74AF-47A2-AE5E-030D9F2308D1}" type="parTrans" cxnId="{B7611A57-07D4-4948-A2A5-CD76206F24D8}">
      <dgm:prSet/>
      <dgm:spPr/>
      <dgm:t>
        <a:bodyPr/>
        <a:lstStyle/>
        <a:p>
          <a:pPr algn="ctr"/>
          <a:endParaRPr lang="it-IT" sz="1800"/>
        </a:p>
      </dgm:t>
    </dgm:pt>
    <dgm:pt modelId="{5B465C03-B19D-4CB9-86D1-2F5E310326C3}" type="sibTrans" cxnId="{B7611A57-07D4-4948-A2A5-CD76206F24D8}">
      <dgm:prSet/>
      <dgm:spPr/>
      <dgm:t>
        <a:bodyPr/>
        <a:lstStyle/>
        <a:p>
          <a:pPr algn="ctr"/>
          <a:endParaRPr lang="it-IT" sz="1800"/>
        </a:p>
      </dgm:t>
    </dgm:pt>
    <dgm:pt modelId="{0C8BB7BE-5F3F-476A-82AC-65D942F1626A}">
      <dgm:prSet phldrT="[Testo]" custT="1"/>
      <dgm:spPr>
        <a:noFill/>
        <a:ln w="38100">
          <a:solidFill>
            <a:srgbClr val="60BA47"/>
          </a:solidFill>
        </a:ln>
      </dgm:spPr>
      <dgm:t>
        <a:bodyPr/>
        <a:lstStyle/>
        <a:p>
          <a:pPr algn="ctr">
            <a:buFont typeface="+mj-lt"/>
            <a:buAutoNum type="arabicPeriod"/>
          </a:pPr>
          <a:r>
            <a:rPr lang="en-US" sz="2400" b="1" kern="1200" dirty="0">
              <a:solidFill>
                <a:srgbClr val="09465E"/>
              </a:solidFill>
              <a:latin typeface="Calibri" panose="020F0502020204030204"/>
              <a:ea typeface="+mn-ea"/>
              <a:cs typeface="+mn-cs"/>
            </a:rPr>
            <a:t>4. Päivittäiseen käyttöön tarkoitetut </a:t>
          </a:r>
          <a:r>
            <a:rPr lang="it-IT" sz="2400" b="1" kern="1200" dirty="0">
              <a:solidFill>
                <a:srgbClr val="09465E"/>
              </a:solidFill>
              <a:latin typeface="Calibri" panose="020F0502020204030204"/>
              <a:ea typeface="+mn-ea"/>
              <a:cs typeface="+mn-cs"/>
            </a:rPr>
            <a:t>materiaalit </a:t>
          </a:r>
          <a:endParaRPr lang="it-IT" sz="3400" b="1" kern="1200" dirty="0">
            <a:solidFill>
              <a:srgbClr val="09465E"/>
            </a:solidFill>
            <a:latin typeface="Calibri" panose="020F0502020204030204"/>
            <a:ea typeface="+mn-ea"/>
            <a:cs typeface="+mn-cs"/>
          </a:endParaRPr>
        </a:p>
      </dgm:t>
    </dgm:pt>
    <dgm:pt modelId="{C4D101B0-8B85-41E0-80C9-4BB5158F8761}" type="sibTrans" cxnId="{1C5D2AAA-307F-4B11-868B-B7BAA7063A1F}">
      <dgm:prSet/>
      <dgm:spPr/>
      <dgm:t>
        <a:bodyPr/>
        <a:lstStyle/>
        <a:p>
          <a:pPr algn="ctr"/>
          <a:endParaRPr lang="it-IT" sz="1800"/>
        </a:p>
      </dgm:t>
    </dgm:pt>
    <dgm:pt modelId="{7EB17D65-33A1-4409-8B5D-FD24C35AD3FC}" type="parTrans" cxnId="{1C5D2AAA-307F-4B11-868B-B7BAA7063A1F}">
      <dgm:prSet/>
      <dgm:spPr/>
      <dgm:t>
        <a:bodyPr/>
        <a:lstStyle/>
        <a:p>
          <a:pPr algn="ctr"/>
          <a:endParaRPr lang="it-IT" sz="1800"/>
        </a:p>
      </dgm:t>
    </dgm:pt>
    <dgm:pt modelId="{414C5FD0-F918-4719-9918-0AEB2266740F}">
      <dgm:prSet phldrT="[Testo]" custT="1"/>
      <dgm:spPr/>
      <dgm:t>
        <a:bodyPr/>
        <a:lstStyle/>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pakatut ateriat, valmiit kastikkeet, käärityt voileivät</a:t>
          </a:r>
          <a:r>
            <a:rPr lang="en-US" sz="2000" b="0" i="0" kern="1200" spc="0" dirty="0">
              <a:solidFill>
                <a:srgbClr val="09465E"/>
              </a:solidFill>
              <a:latin typeface="Calibri" panose="020F0502020204030204"/>
              <a:ea typeface="+mn-ea"/>
              <a:cs typeface="+mn-cs"/>
            </a:rPr>
            <a:t>.</a:t>
          </a:r>
          <a:endParaRPr lang="it-IT" sz="2000" b="0" i="0" kern="1200" spc="0" dirty="0">
            <a:solidFill>
              <a:srgbClr val="09465E"/>
            </a:solidFill>
            <a:latin typeface="Calibri" panose="020F0502020204030204"/>
            <a:ea typeface="+mn-ea"/>
            <a:cs typeface="+mn-cs"/>
          </a:endParaRPr>
        </a:p>
      </dgm:t>
    </dgm:pt>
    <dgm:pt modelId="{21606AAC-28DF-49DA-99AE-C73433B95D89}" type="parTrans" cxnId="{575D4C36-CA5C-43D2-A754-4BE59B4E8170}">
      <dgm:prSet/>
      <dgm:spPr/>
      <dgm:t>
        <a:bodyPr/>
        <a:lstStyle/>
        <a:p>
          <a:endParaRPr lang="it-IT"/>
        </a:p>
      </dgm:t>
    </dgm:pt>
    <dgm:pt modelId="{69C84635-BD94-4575-8271-FEC8DA99C6C1}" type="sibTrans" cxnId="{575D4C36-CA5C-43D2-A754-4BE59B4E8170}">
      <dgm:prSet/>
      <dgm:spPr/>
      <dgm:t>
        <a:bodyPr/>
        <a:lstStyle/>
        <a:p>
          <a:endParaRPr lang="it-IT"/>
        </a:p>
      </dgm:t>
    </dgm:pt>
    <dgm:pt modelId="{D435DB59-5441-4D77-8667-AA631959F9CD}">
      <dgm:prSet phldrT="[Testo]" custT="1"/>
      <dgm:spPr/>
      <dgm:t>
        <a:bodyPr/>
        <a:lstStyle/>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käsineet, kelmu, leivinpaperi, pesuaineet.</a:t>
          </a:r>
          <a:endParaRPr lang="it-IT" sz="2400" b="0" i="0" kern="1200" spc="0" dirty="0">
            <a:solidFill>
              <a:srgbClr val="09465E"/>
            </a:solidFill>
            <a:latin typeface="Calibri" panose="020F0502020204030204"/>
            <a:ea typeface="+mn-ea"/>
            <a:cs typeface="+mn-cs"/>
          </a:endParaRPr>
        </a:p>
      </dgm:t>
    </dgm:pt>
    <dgm:pt modelId="{B8779D8E-9C77-4F27-9FBA-7D5D5839B816}" type="parTrans" cxnId="{1F9D7FFB-D319-4599-9948-DE61E754A81B}">
      <dgm:prSet/>
      <dgm:spPr/>
      <dgm:t>
        <a:bodyPr/>
        <a:lstStyle/>
        <a:p>
          <a:endParaRPr lang="it-IT"/>
        </a:p>
      </dgm:t>
    </dgm:pt>
    <dgm:pt modelId="{875F124B-C2B3-419B-8F40-1CEAEB1FDC7C}" type="sibTrans" cxnId="{1F9D7FFB-D319-4599-9948-DE61E754A81B}">
      <dgm:prSet/>
      <dgm:spPr/>
      <dgm:t>
        <a:bodyPr/>
        <a:lstStyle/>
        <a:p>
          <a:endParaRPr lang="it-IT"/>
        </a:p>
      </dgm:t>
    </dgm:pt>
    <dgm:pt modelId="{F0F6C722-B543-4EA9-A92C-D8690A93E926}" type="pres">
      <dgm:prSet presAssocID="{669485D4-A63D-4C22-B727-765AC27E1F61}" presName="linear" presStyleCnt="0">
        <dgm:presLayoutVars>
          <dgm:animLvl val="lvl"/>
          <dgm:resizeHandles val="exact"/>
        </dgm:presLayoutVars>
      </dgm:prSet>
      <dgm:spPr/>
    </dgm:pt>
    <dgm:pt modelId="{28855C03-43F7-45AA-A194-C57AE2D8419F}" type="pres">
      <dgm:prSet presAssocID="{2F6A53BA-BEBB-41BF-81A2-9A16868435A8}" presName="parentText" presStyleLbl="node1" presStyleIdx="0" presStyleCnt="2" custScaleY="58826" custLinFactNeighborX="-7657" custLinFactNeighborY="-13519">
        <dgm:presLayoutVars>
          <dgm:chMax val="0"/>
          <dgm:bulletEnabled val="1"/>
        </dgm:presLayoutVars>
      </dgm:prSet>
      <dgm:spPr/>
    </dgm:pt>
    <dgm:pt modelId="{831A6CAD-F0D6-4344-B3E1-A1486490A320}" type="pres">
      <dgm:prSet presAssocID="{2F6A53BA-BEBB-41BF-81A2-9A16868435A8}" presName="childText" presStyleLbl="revTx" presStyleIdx="0" presStyleCnt="2" custLinFactNeighborX="-115" custLinFactNeighborY="-6061">
        <dgm:presLayoutVars>
          <dgm:bulletEnabled val="1"/>
        </dgm:presLayoutVars>
      </dgm:prSet>
      <dgm:spPr/>
    </dgm:pt>
    <dgm:pt modelId="{10BCDA17-0D1F-4C31-96E0-43C799880F25}" type="pres">
      <dgm:prSet presAssocID="{0C8BB7BE-5F3F-476A-82AC-65D942F1626A}" presName="parentText" presStyleLbl="node1" presStyleIdx="1" presStyleCnt="2" custScaleY="52334" custLinFactNeighborX="-179" custLinFactNeighborY="-9776">
        <dgm:presLayoutVars>
          <dgm:chMax val="0"/>
          <dgm:bulletEnabled val="1"/>
        </dgm:presLayoutVars>
      </dgm:prSet>
      <dgm:spPr/>
    </dgm:pt>
    <dgm:pt modelId="{7F3365E0-0AD7-4839-AE8C-ACA31A600A75}" type="pres">
      <dgm:prSet presAssocID="{0C8BB7BE-5F3F-476A-82AC-65D942F1626A}" presName="childText" presStyleLbl="revTx" presStyleIdx="1" presStyleCnt="2" custLinFactNeighborX="523" custLinFactNeighborY="4547">
        <dgm:presLayoutVars>
          <dgm:bulletEnabled val="1"/>
        </dgm:presLayoutVars>
      </dgm:prSet>
      <dgm:spPr/>
    </dgm:pt>
  </dgm:ptLst>
  <dgm:cxnLst>
    <dgm:cxn modelId="{575D4C36-CA5C-43D2-A754-4BE59B4E8170}" srcId="{2F6A53BA-BEBB-41BF-81A2-9A16868435A8}" destId="{414C5FD0-F918-4719-9918-0AEB2266740F}" srcOrd="1" destOrd="0" parTransId="{21606AAC-28DF-49DA-99AE-C73433B95D89}" sibTransId="{69C84635-BD94-4575-8271-FEC8DA99C6C1}"/>
    <dgm:cxn modelId="{6DFBFE37-401A-4FC6-9230-3471D64C9EA3}" type="presOf" srcId="{414C5FD0-F918-4719-9918-0AEB2266740F}" destId="{831A6CAD-F0D6-4344-B3E1-A1486490A320}" srcOrd="0" destOrd="1" presId="urn:microsoft.com/office/officeart/2005/8/layout/vList2"/>
    <dgm:cxn modelId="{8D524065-DE3A-4FA4-9D70-0DFAF5C6852A}" srcId="{669485D4-A63D-4C22-B727-765AC27E1F61}" destId="{2F6A53BA-BEBB-41BF-81A2-9A16868435A8}" srcOrd="0" destOrd="0" parTransId="{5132D955-BC0D-4B98-B048-49B30B235D82}" sibTransId="{3B73E67F-88AE-4013-B471-236C677245F9}"/>
    <dgm:cxn modelId="{37239867-2D0E-448A-8D4D-12CFB24B84AB}" type="presOf" srcId="{669485D4-A63D-4C22-B727-765AC27E1F61}" destId="{F0F6C722-B543-4EA9-A92C-D8690A93E926}" srcOrd="0" destOrd="0" presId="urn:microsoft.com/office/officeart/2005/8/layout/vList2"/>
    <dgm:cxn modelId="{08944B71-0E2F-4339-962D-B32733919074}" type="presOf" srcId="{0C8BB7BE-5F3F-476A-82AC-65D942F1626A}" destId="{10BCDA17-0D1F-4C31-96E0-43C799880F25}" srcOrd="0" destOrd="0" presId="urn:microsoft.com/office/officeart/2005/8/layout/vList2"/>
    <dgm:cxn modelId="{B7611A57-07D4-4948-A2A5-CD76206F24D8}" srcId="{0C8BB7BE-5F3F-476A-82AC-65D942F1626A}" destId="{C82108F5-AF92-4471-81E5-F7F242FB5A32}" srcOrd="0" destOrd="0" parTransId="{A428CA1B-74AF-47A2-AE5E-030D9F2308D1}" sibTransId="{5B465C03-B19D-4CB9-86D1-2F5E310326C3}"/>
    <dgm:cxn modelId="{3B906859-58AA-449A-B658-566108C87298}" type="presOf" srcId="{2F6A53BA-BEBB-41BF-81A2-9A16868435A8}" destId="{28855C03-43F7-45AA-A194-C57AE2D8419F}" srcOrd="0" destOrd="0" presId="urn:microsoft.com/office/officeart/2005/8/layout/vList2"/>
    <dgm:cxn modelId="{3606478F-2F3B-4DF9-B84A-608B5B818D7F}" type="presOf" srcId="{2E0ACB91-72E9-4039-BF06-E940F1FA6478}" destId="{831A6CAD-F0D6-4344-B3E1-A1486490A320}" srcOrd="0" destOrd="0" presId="urn:microsoft.com/office/officeart/2005/8/layout/vList2"/>
    <dgm:cxn modelId="{C909F693-47E3-4523-8879-F1D6DA63C57E}" type="presOf" srcId="{D435DB59-5441-4D77-8667-AA631959F9CD}" destId="{7F3365E0-0AD7-4839-AE8C-ACA31A600A75}" srcOrd="0" destOrd="1" presId="urn:microsoft.com/office/officeart/2005/8/layout/vList2"/>
    <dgm:cxn modelId="{1C5D2AAA-307F-4B11-868B-B7BAA7063A1F}" srcId="{669485D4-A63D-4C22-B727-765AC27E1F61}" destId="{0C8BB7BE-5F3F-476A-82AC-65D942F1626A}" srcOrd="1" destOrd="0" parTransId="{7EB17D65-33A1-4409-8B5D-FD24C35AD3FC}" sibTransId="{C4D101B0-8B85-41E0-80C9-4BB5158F8761}"/>
    <dgm:cxn modelId="{B7C42CBB-7C29-4581-B327-8BEB84B0FDAE}" type="presOf" srcId="{C82108F5-AF92-4471-81E5-F7F242FB5A32}" destId="{7F3365E0-0AD7-4839-AE8C-ACA31A600A75}" srcOrd="0" destOrd="0" presId="urn:microsoft.com/office/officeart/2005/8/layout/vList2"/>
    <dgm:cxn modelId="{A95886F2-245B-4BFE-B0F8-5DB780FB0B26}" srcId="{2F6A53BA-BEBB-41BF-81A2-9A16868435A8}" destId="{2E0ACB91-72E9-4039-BF06-E940F1FA6478}" srcOrd="0" destOrd="0" parTransId="{E96AC36B-8A00-4F7D-BDB8-0538DEBB37A9}" sibTransId="{305D63E2-48AD-4EAA-B77F-0BA3DA473DAE}"/>
    <dgm:cxn modelId="{1F9D7FFB-D319-4599-9948-DE61E754A81B}" srcId="{0C8BB7BE-5F3F-476A-82AC-65D942F1626A}" destId="{D435DB59-5441-4D77-8667-AA631959F9CD}" srcOrd="1" destOrd="0" parTransId="{B8779D8E-9C77-4F27-9FBA-7D5D5839B816}" sibTransId="{875F124B-C2B3-419B-8F40-1CEAEB1FDC7C}"/>
    <dgm:cxn modelId="{BDFEFA45-E015-4907-9743-C8DE8E770F1F}" type="presParOf" srcId="{F0F6C722-B543-4EA9-A92C-D8690A93E926}" destId="{28855C03-43F7-45AA-A194-C57AE2D8419F}" srcOrd="0" destOrd="0" presId="urn:microsoft.com/office/officeart/2005/8/layout/vList2"/>
    <dgm:cxn modelId="{2A2F8A08-85CF-4BFB-8BCB-3F747832D1E5}" type="presParOf" srcId="{F0F6C722-B543-4EA9-A92C-D8690A93E926}" destId="{831A6CAD-F0D6-4344-B3E1-A1486490A320}" srcOrd="1" destOrd="0" presId="urn:microsoft.com/office/officeart/2005/8/layout/vList2"/>
    <dgm:cxn modelId="{0E35333E-2820-4F0A-9531-73A9B6A4C4EE}" type="presParOf" srcId="{F0F6C722-B543-4EA9-A92C-D8690A93E926}" destId="{10BCDA17-0D1F-4C31-96E0-43C799880F25}" srcOrd="2" destOrd="0" presId="urn:microsoft.com/office/officeart/2005/8/layout/vList2"/>
    <dgm:cxn modelId="{95808CFF-F397-47BE-89FB-95F70F193AE6}" type="presParOf" srcId="{F0F6C722-B543-4EA9-A92C-D8690A93E926}" destId="{7F3365E0-0AD7-4839-AE8C-ACA31A600A75}" srcOrd="3" destOrd="0" presId="urn:microsoft.com/office/officeart/2005/8/layout/vList2"/>
  </dgm:cxnLst>
  <dgm:bg>
    <a:noFill/>
  </dgm:bg>
  <dgm:whole>
    <a:ln w="28575"/>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en-US" sz="2400" b="0" i="0" dirty="0">
              <a:solidFill>
                <a:schemeClr val="bg1"/>
              </a:solidFill>
              <a:effectLst/>
              <a:latin typeface="+mn-lt"/>
              <a:ea typeface="+mn-ea"/>
              <a:cs typeface="+mn-cs"/>
            </a:rPr>
            <a:t>Varaston tarkistamatta jättäminen ennen tilaamista</a:t>
          </a:r>
          <a:endParaRPr lang="it-IT" sz="2400" dirty="0">
            <a:solidFill>
              <a:schemeClr val="bg1"/>
            </a:solidFill>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Riski, että ostetaan jo olemassa olevia tuotteita → tarpeettoman varaston kertyminen.</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it-IT" sz="2400" dirty="0" err="1">
              <a:solidFill>
                <a:schemeClr val="bg1"/>
              </a:solidFill>
            </a:rPr>
            <a:t>Vanhentumispäivämäärien huomiotta jättäminen</a:t>
          </a:r>
          <a:endParaRPr lang="it-IT" sz="2400" dirty="0">
            <a:solidFill>
              <a:schemeClr val="bg1"/>
            </a:solidFill>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Tuotteet vanhentuvat ennen kuin niitä käytetään → jätteiden ja kustannusten lisääntyminen.</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en-US" sz="2400" b="0" i="0" kern="1200" dirty="0">
              <a:solidFill>
                <a:srgbClr val="FFFFFF"/>
              </a:solidFill>
              <a:effectLst/>
              <a:latin typeface="Calibri" panose="020F0502020204030204"/>
              <a:ea typeface="+mn-ea"/>
              <a:cs typeface="+mn-cs"/>
            </a:rPr>
            <a:t>Ei noudata loogista järjestystä (FIFO/FEFO).</a:t>
          </a:r>
          <a:endParaRPr lang="it-IT" sz="2400" b="0" i="0" kern="1200" dirty="0">
            <a:solidFill>
              <a:srgbClr val="FFFFFF"/>
            </a:solidFill>
            <a:effectLst/>
            <a:latin typeface="Calibri" panose="020F0502020204030204"/>
            <a:ea typeface="+mn-ea"/>
            <a:cs typeface="+mn-cs"/>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Vanhoja tuotteita jää jäljelle ja ne on heitettävä pois.</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it-IT" sz="2400" b="0" i="0" dirty="0">
              <a:solidFill>
                <a:schemeClr val="bg1"/>
              </a:solidFill>
              <a:effectLst/>
              <a:latin typeface="+mn-lt"/>
              <a:ea typeface="+mn-ea"/>
              <a:cs typeface="+mn-cs"/>
            </a:rPr>
            <a:t>Unohda päivittää </a:t>
          </a:r>
          <a:r>
            <a:rPr lang="it-IT" sz="2400" b="0" i="0" dirty="0" err="1">
              <a:solidFill>
                <a:schemeClr val="bg1"/>
              </a:solidFill>
              <a:effectLst/>
              <a:latin typeface="+mn-lt"/>
              <a:ea typeface="+mn-ea"/>
              <a:cs typeface="+mn-cs"/>
            </a:rPr>
            <a:t>inventaario</a:t>
          </a:r>
          <a:endParaRPr lang="it-IT" sz="2400" dirty="0">
            <a:solidFill>
              <a:schemeClr val="bg1"/>
            </a:solidFill>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Tiedot ovat epäluotettavia → vaikea tietää, mitä todella tarvitaan."</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en-US" sz="2400" b="0" i="0" dirty="0">
              <a:solidFill>
                <a:schemeClr val="bg1"/>
              </a:solidFill>
              <a:effectLst/>
              <a:latin typeface="+mn-lt"/>
              <a:ea typeface="+mn-ea"/>
              <a:cs typeface="+mn-cs"/>
            </a:rPr>
            <a:t>Huono viestintä keittiön ja varaston välillä</a:t>
          </a:r>
          <a:endParaRPr lang="it-IT" sz="2400" dirty="0">
            <a:solidFill>
              <a:schemeClr val="bg1"/>
            </a:solidFill>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Tilaukset eivät vastaa todellisia tarpeita → tuhlausta tai ainesosien loppumista.</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35155A3-B1EE-46DF-858D-E5EA98C94ABB}" type="doc">
      <dgm:prSet loTypeId="urn:microsoft.com/office/officeart/2005/8/layout/process1" loCatId="process" qsTypeId="urn:microsoft.com/office/officeart/2005/8/quickstyle/simple1" qsCatId="simple" csTypeId="urn:microsoft.com/office/officeart/2005/8/colors/colorful1" csCatId="colorful" phldr="1"/>
      <dgm:spPr/>
    </dgm:pt>
    <dgm:pt modelId="{E174F2D4-FBDF-4408-ABFB-B1816525A85A}">
      <dgm:prSet phldrT="[Testo]" custT="1"/>
      <dgm:spPr>
        <a:solidFill>
          <a:srgbClr val="09465E"/>
        </a:solidFill>
      </dgm:spPr>
      <dgm:t>
        <a:bodyPr/>
        <a:lstStyle/>
        <a:p>
          <a:r>
            <a:rPr lang="en-US" sz="2400" b="0" i="0" kern="1200" dirty="0">
              <a:solidFill>
                <a:schemeClr val="bg1"/>
              </a:solidFill>
              <a:effectLst/>
              <a:latin typeface="+mn-lt"/>
              <a:ea typeface="+mn-ea"/>
              <a:cs typeface="+mn-cs"/>
            </a:rPr>
            <a:t>Impulsiiviset tai "kaiken varalta" -ostokset.</a:t>
          </a:r>
          <a:endParaRPr lang="it-IT" sz="2400" b="0" i="0" kern="1200" dirty="0">
            <a:solidFill>
              <a:schemeClr val="bg1"/>
            </a:solidFill>
            <a:effectLst/>
            <a:latin typeface="Calibri" panose="020F0502020204030204"/>
            <a:ea typeface="+mn-ea"/>
            <a:cs typeface="+mn-cs"/>
          </a:endParaRPr>
        </a:p>
      </dgm:t>
    </dgm:pt>
    <dgm:pt modelId="{9B5A0D43-5319-4C6C-B906-56FE66ADA5FC}" type="parTrans" cxnId="{F01A499E-9777-4A72-82CA-1D8F7F6B55E8}">
      <dgm:prSet/>
      <dgm:spPr/>
      <dgm:t>
        <a:bodyPr/>
        <a:lstStyle/>
        <a:p>
          <a:endParaRPr lang="it-IT"/>
        </a:p>
      </dgm:t>
    </dgm:pt>
    <dgm:pt modelId="{DCA9F264-3C3E-4463-B053-DABC7C675D67}" type="sibTrans" cxnId="{F01A499E-9777-4A72-82CA-1D8F7F6B55E8}">
      <dgm:prSet/>
      <dgm:spPr/>
      <dgm:t>
        <a:bodyPr/>
        <a:lstStyle/>
        <a:p>
          <a:endParaRPr lang="it-IT"/>
        </a:p>
      </dgm:t>
    </dgm:pt>
    <dgm:pt modelId="{9006E16E-BEB9-4F6A-85F0-D9808E978B32}">
      <dgm:prSet phldrT="[Testo]" custT="1"/>
      <dgm:spPr>
        <a:solidFill>
          <a:srgbClr val="E25684"/>
        </a:solidFill>
      </dgm:spPr>
      <dgm:t>
        <a:bodyPr/>
        <a:lstStyle/>
        <a:p>
          <a:pPr>
            <a:buNone/>
          </a:pPr>
          <a:r>
            <a:rPr lang="en-US" sz="2400" b="0" i="0" dirty="0"/>
            <a:t>Kauppa täyttyy tarpeettomista tavaroista, jotka sitten rappeutuvat.</a:t>
          </a:r>
          <a:endParaRPr lang="it-IT" sz="2400" dirty="0"/>
        </a:p>
      </dgm:t>
    </dgm:pt>
    <dgm:pt modelId="{40E7C609-5417-43A2-8382-03944D3D3A9E}" type="parTrans" cxnId="{1FDBDDB6-AF27-443C-8530-DDE70C717912}">
      <dgm:prSet/>
      <dgm:spPr/>
      <dgm:t>
        <a:bodyPr/>
        <a:lstStyle/>
        <a:p>
          <a:endParaRPr lang="it-IT"/>
        </a:p>
      </dgm:t>
    </dgm:pt>
    <dgm:pt modelId="{8309D5C5-E325-43E0-AA25-D772C5518D44}" type="sibTrans" cxnId="{1FDBDDB6-AF27-443C-8530-DDE70C717912}">
      <dgm:prSet/>
      <dgm:spPr/>
      <dgm:t>
        <a:bodyPr/>
        <a:lstStyle/>
        <a:p>
          <a:endParaRPr lang="it-IT"/>
        </a:p>
      </dgm:t>
    </dgm:pt>
    <dgm:pt modelId="{92E29D83-83FC-4B7B-BB04-FDD74691C44B}" type="pres">
      <dgm:prSet presAssocID="{335155A3-B1EE-46DF-858D-E5EA98C94ABB}" presName="Name0" presStyleCnt="0">
        <dgm:presLayoutVars>
          <dgm:dir/>
          <dgm:resizeHandles val="exact"/>
        </dgm:presLayoutVars>
      </dgm:prSet>
      <dgm:spPr/>
    </dgm:pt>
    <dgm:pt modelId="{A91B2E3A-A520-41C8-B221-B734AF73E63E}" type="pres">
      <dgm:prSet presAssocID="{E174F2D4-FBDF-4408-ABFB-B1816525A85A}" presName="node" presStyleLbl="node1" presStyleIdx="0" presStyleCnt="2" custScaleY="60979" custLinFactNeighborX="-117" custLinFactNeighborY="-45214">
        <dgm:presLayoutVars>
          <dgm:bulletEnabled val="1"/>
        </dgm:presLayoutVars>
      </dgm:prSet>
      <dgm:spPr/>
    </dgm:pt>
    <dgm:pt modelId="{18217099-782D-473D-9837-6DE9D6F79797}" type="pres">
      <dgm:prSet presAssocID="{DCA9F264-3C3E-4463-B053-DABC7C675D67}" presName="sibTrans" presStyleLbl="sibTrans2D1" presStyleIdx="0" presStyleCnt="1"/>
      <dgm:spPr/>
    </dgm:pt>
    <dgm:pt modelId="{EE427B3E-55E6-4952-B71B-7DC17C97776D}" type="pres">
      <dgm:prSet presAssocID="{DCA9F264-3C3E-4463-B053-DABC7C675D67}" presName="connectorText" presStyleLbl="sibTrans2D1" presStyleIdx="0" presStyleCnt="1"/>
      <dgm:spPr/>
    </dgm:pt>
    <dgm:pt modelId="{899EA880-496C-4B6F-9D0A-767C501C902D}" type="pres">
      <dgm:prSet presAssocID="{9006E16E-BEB9-4F6A-85F0-D9808E978B32}" presName="node" presStyleLbl="node1" presStyleIdx="1" presStyleCnt="2" custScaleY="60979" custLinFactNeighborX="-1262" custLinFactNeighborY="-45214">
        <dgm:presLayoutVars>
          <dgm:bulletEnabled val="1"/>
        </dgm:presLayoutVars>
      </dgm:prSet>
      <dgm:spPr/>
    </dgm:pt>
  </dgm:ptLst>
  <dgm:cxnLst>
    <dgm:cxn modelId="{F01A499E-9777-4A72-82CA-1D8F7F6B55E8}" srcId="{335155A3-B1EE-46DF-858D-E5EA98C94ABB}" destId="{E174F2D4-FBDF-4408-ABFB-B1816525A85A}" srcOrd="0" destOrd="0" parTransId="{9B5A0D43-5319-4C6C-B906-56FE66ADA5FC}" sibTransId="{DCA9F264-3C3E-4463-B053-DABC7C675D67}"/>
    <dgm:cxn modelId="{8DC0F7AD-D8A3-4DF6-A44E-B51CBD34AAE0}" type="presOf" srcId="{9006E16E-BEB9-4F6A-85F0-D9808E978B32}" destId="{899EA880-496C-4B6F-9D0A-767C501C902D}" srcOrd="0" destOrd="0" presId="urn:microsoft.com/office/officeart/2005/8/layout/process1"/>
    <dgm:cxn modelId="{621EB7AE-8C4D-4F64-8972-F8D73B7B6156}" type="presOf" srcId="{DCA9F264-3C3E-4463-B053-DABC7C675D67}" destId="{18217099-782D-473D-9837-6DE9D6F79797}" srcOrd="0" destOrd="0" presId="urn:microsoft.com/office/officeart/2005/8/layout/process1"/>
    <dgm:cxn modelId="{A72287B5-8600-4FA1-959D-F7415C7487C6}" type="presOf" srcId="{E174F2D4-FBDF-4408-ABFB-B1816525A85A}" destId="{A91B2E3A-A520-41C8-B221-B734AF73E63E}" srcOrd="0" destOrd="0" presId="urn:microsoft.com/office/officeart/2005/8/layout/process1"/>
    <dgm:cxn modelId="{1FDBDDB6-AF27-443C-8530-DDE70C717912}" srcId="{335155A3-B1EE-46DF-858D-E5EA98C94ABB}" destId="{9006E16E-BEB9-4F6A-85F0-D9808E978B32}" srcOrd="1" destOrd="0" parTransId="{40E7C609-5417-43A2-8382-03944D3D3A9E}" sibTransId="{8309D5C5-E325-43E0-AA25-D772C5518D44}"/>
    <dgm:cxn modelId="{0B50D1B8-A5BE-4D03-99B9-104FBF779976}" type="presOf" srcId="{DCA9F264-3C3E-4463-B053-DABC7C675D67}" destId="{EE427B3E-55E6-4952-B71B-7DC17C97776D}" srcOrd="1" destOrd="0" presId="urn:microsoft.com/office/officeart/2005/8/layout/process1"/>
    <dgm:cxn modelId="{B7D517CD-FEC9-4B31-9D98-94A866289CB9}" type="presOf" srcId="{335155A3-B1EE-46DF-858D-E5EA98C94ABB}" destId="{92E29D83-83FC-4B7B-BB04-FDD74691C44B}" srcOrd="0" destOrd="0" presId="urn:microsoft.com/office/officeart/2005/8/layout/process1"/>
    <dgm:cxn modelId="{68155455-D0FB-464E-9D73-5CB27B001293}" type="presParOf" srcId="{92E29D83-83FC-4B7B-BB04-FDD74691C44B}" destId="{A91B2E3A-A520-41C8-B221-B734AF73E63E}" srcOrd="0" destOrd="0" presId="urn:microsoft.com/office/officeart/2005/8/layout/process1"/>
    <dgm:cxn modelId="{3965FDB3-B740-4FF8-88DA-9CA326FCE737}" type="presParOf" srcId="{92E29D83-83FC-4B7B-BB04-FDD74691C44B}" destId="{18217099-782D-473D-9837-6DE9D6F79797}" srcOrd="1" destOrd="0" presId="urn:microsoft.com/office/officeart/2005/8/layout/process1"/>
    <dgm:cxn modelId="{D259799D-6666-486D-9C96-F0383556EF46}" type="presParOf" srcId="{18217099-782D-473D-9837-6DE9D6F79797}" destId="{EE427B3E-55E6-4952-B71B-7DC17C97776D}" srcOrd="0" destOrd="0" presId="urn:microsoft.com/office/officeart/2005/8/layout/process1"/>
    <dgm:cxn modelId="{C52F9FA8-09A9-4C8D-9774-D7D2ADB94A22}" type="presParOf" srcId="{92E29D83-83FC-4B7B-BB04-FDD74691C44B}" destId="{899EA880-496C-4B6F-9D0A-767C501C902D}" srcOrd="2" destOrd="0" presId="urn:microsoft.com/office/officeart/2005/8/layout/process1"/>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0"/>
          <a:ext cx="8876609" cy="674399"/>
        </a:xfrm>
        <a:prstGeom prst="roundRect">
          <a:avLst/>
        </a:prstGeom>
        <a:noFill/>
        <a:ln w="381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09465E"/>
              </a:solidFill>
            </a:rPr>
            <a:t>1</a:t>
          </a:r>
          <a:r>
            <a:rPr lang="it-IT" sz="2400" b="1" kern="1200" dirty="0">
              <a:solidFill>
                <a:srgbClr val="09465E"/>
              </a:solidFill>
              <a:latin typeface="Calibri" panose="020F0502020204030204"/>
              <a:ea typeface="+mn-ea"/>
              <a:cs typeface="+mn-cs"/>
            </a:rPr>
            <a:t>. Perusainekset</a:t>
          </a:r>
          <a:r>
            <a:rPr lang="it-IT" sz="2000" b="1" kern="1200" dirty="0">
              <a:solidFill>
                <a:schemeClr val="bg1"/>
              </a:solidFill>
            </a:rPr>
            <a:t>📦casting</a:t>
          </a:r>
        </a:p>
      </dsp:txBody>
      <dsp:txXfrm>
        <a:off x="32921" y="32921"/>
        <a:ext cx="8810767" cy="608557"/>
      </dsp:txXfrm>
    </dsp:sp>
    <dsp:sp modelId="{831A6CAD-F0D6-4344-B3E1-A1486490A320}">
      <dsp:nvSpPr>
        <dsp:cNvPr id="0" name=""/>
        <dsp:cNvSpPr/>
      </dsp:nvSpPr>
      <dsp:spPr>
        <a:xfrm>
          <a:off x="0" y="893614"/>
          <a:ext cx="8876609" cy="16228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832" tIns="30480" rIns="170688" bIns="30480" numCol="1" spcCol="1270" anchor="t" anchorCtr="0">
          <a:noAutofit/>
        </a:bodyPr>
        <a:lstStyle/>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Nämä ovat ainekset, jotka tulevat toimittajilta ja joita käytetään ruoanlaittoon tai tuotantoon.</a:t>
          </a:r>
          <a:endParaRPr lang="it-IT" sz="2400" b="0" i="0" kern="1200" spc="0" dirty="0">
            <a:solidFill>
              <a:srgbClr val="09465E"/>
            </a:solidFill>
            <a:latin typeface="Calibri" panose="020F0502020204030204"/>
            <a:ea typeface="+mn-ea"/>
            <a:cs typeface="+mn-cs"/>
          </a:endParaRPr>
        </a:p>
        <a:p>
          <a:pPr marL="0" lvl="0" indent="0" algn="ctr" defTabSz="1066800">
            <a:lnSpc>
              <a:spcPct val="90000"/>
            </a:lnSpc>
            <a:spcBef>
              <a:spcPct val="0"/>
            </a:spcBef>
            <a:spcAft>
              <a:spcPct val="35000"/>
            </a:spcAft>
            <a:buNone/>
          </a:pPr>
          <a:r>
            <a:rPr lang="it-IT" sz="2400" b="0" i="0" kern="1200" spc="0" dirty="0" err="1">
              <a:solidFill>
                <a:srgbClr val="09465E"/>
              </a:solidFill>
              <a:latin typeface="Calibri" panose="020F0502020204030204"/>
              <a:ea typeface="+mn-ea"/>
              <a:cs typeface="+mn-cs"/>
            </a:rPr>
            <a:t>jauhot</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maito</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munat</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liha</a:t>
          </a:r>
          <a:r>
            <a:rPr lang="it-IT" sz="2400" b="0" i="0" kern="1200" spc="0" dirty="0">
              <a:solidFill>
                <a:srgbClr val="09465E"/>
              </a:solidFill>
              <a:latin typeface="Calibri" panose="020F0502020204030204"/>
              <a:ea typeface="+mn-ea"/>
              <a:cs typeface="+mn-cs"/>
            </a:rPr>
            <a:t>, </a:t>
          </a:r>
          <a:r>
            <a:rPr lang="it-IT" sz="2400" b="0" i="0" kern="1200" spc="0" dirty="0" err="1">
              <a:solidFill>
                <a:srgbClr val="09465E"/>
              </a:solidFill>
              <a:latin typeface="Calibri" panose="020F0502020204030204"/>
              <a:ea typeface="+mn-ea"/>
              <a:cs typeface="+mn-cs"/>
            </a:rPr>
            <a:t>tuoreet vihannekset</a:t>
          </a:r>
          <a:r>
            <a:rPr lang="it-IT" sz="2000" b="0" i="0" kern="1200" spc="0" dirty="0">
              <a:solidFill>
                <a:srgbClr val="09465E"/>
              </a:solidFill>
              <a:latin typeface="Calibri" panose="020F0502020204030204"/>
              <a:ea typeface="+mn-ea"/>
              <a:cs typeface="+mn-cs"/>
            </a:rPr>
            <a:t>.</a:t>
          </a:r>
        </a:p>
        <a:p>
          <a:pPr marL="0" lvl="0" indent="0" algn="ctr" defTabSz="1066800">
            <a:lnSpc>
              <a:spcPct val="90000"/>
            </a:lnSpc>
            <a:spcBef>
              <a:spcPct val="0"/>
            </a:spcBef>
            <a:spcAft>
              <a:spcPct val="35000"/>
            </a:spcAft>
            <a:buNone/>
          </a:pPr>
          <a:endParaRPr lang="it-IT" sz="2000" b="0" i="0" kern="1200" spc="0" dirty="0">
            <a:solidFill>
              <a:srgbClr val="09465E"/>
            </a:solidFill>
            <a:latin typeface="Calibri" panose="020F0502020204030204"/>
            <a:ea typeface="+mn-ea"/>
            <a:cs typeface="+mn-cs"/>
          </a:endParaRPr>
        </a:p>
      </dsp:txBody>
      <dsp:txXfrm>
        <a:off x="0" y="893614"/>
        <a:ext cx="8876609" cy="1622880"/>
      </dsp:txXfrm>
    </dsp:sp>
    <dsp:sp modelId="{10BCDA17-0D1F-4C31-96E0-43C799880F25}">
      <dsp:nvSpPr>
        <dsp:cNvPr id="0" name=""/>
        <dsp:cNvSpPr/>
      </dsp:nvSpPr>
      <dsp:spPr>
        <a:xfrm>
          <a:off x="0" y="2381899"/>
          <a:ext cx="8876609" cy="627003"/>
        </a:xfrm>
        <a:prstGeom prst="roundRect">
          <a:avLst/>
        </a:prstGeom>
        <a:noFill/>
        <a:ln w="38100" cap="flat" cmpd="sng" algn="ctr">
          <a:solidFill>
            <a:srgbClr val="60BA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it-IT" sz="2400" b="1" kern="1200" dirty="0">
              <a:solidFill>
                <a:srgbClr val="09465E"/>
              </a:solidFill>
              <a:latin typeface="Calibri" panose="020F0502020204030204"/>
              <a:ea typeface="+mn-ea"/>
              <a:cs typeface="+mn-cs"/>
            </a:rPr>
            <a:t>2. Valmistuksessa olevat tuotteet </a:t>
          </a:r>
          <a:r>
            <a:rPr lang="it-IT" sz="3400" b="1" kern="1200" dirty="0"/>
            <a:t>🥘</a:t>
          </a:r>
          <a:endParaRPr lang="it-IT" sz="3400" b="1" kern="1200" dirty="0">
            <a:solidFill>
              <a:srgbClr val="086D6E">
                <a:hueOff val="0"/>
                <a:satOff val="0"/>
                <a:lumOff val="0"/>
                <a:alphaOff val="0"/>
              </a:srgbClr>
            </a:solidFill>
            <a:latin typeface="Calibri" panose="020F0502020204030204"/>
            <a:ea typeface="+mn-ea"/>
            <a:cs typeface="+mn-cs"/>
          </a:endParaRPr>
        </a:p>
      </dsp:txBody>
      <dsp:txXfrm>
        <a:off x="30608" y="2412507"/>
        <a:ext cx="8815393" cy="565787"/>
      </dsp:txXfrm>
    </dsp:sp>
    <dsp:sp modelId="{7F3365E0-0AD7-4839-AE8C-ACA31A600A75}">
      <dsp:nvSpPr>
        <dsp:cNvPr id="0" name=""/>
        <dsp:cNvSpPr/>
      </dsp:nvSpPr>
      <dsp:spPr>
        <a:xfrm>
          <a:off x="0" y="3183177"/>
          <a:ext cx="8876609" cy="12254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81832" tIns="30480" rIns="170688" bIns="30480" numCol="1" spcCol="1270" anchor="t" anchorCtr="0">
          <a:noAutofit/>
        </a:bodyPr>
        <a:lstStyle/>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Nämä ovat ruokia, joiden valmistamisen olet aloittanut, mutta et ole vielä saanut niitä valmiiksi. </a:t>
          </a:r>
          <a:endParaRPr lang="it-IT" sz="2400" b="0" i="0" kern="1200" spc="0" dirty="0">
            <a:solidFill>
              <a:srgbClr val="09465E"/>
            </a:solidFill>
            <a:latin typeface="Calibri" panose="020F0502020204030204"/>
            <a:ea typeface="+mn-ea"/>
            <a:cs typeface="+mn-cs"/>
          </a:endParaRPr>
        </a:p>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 </a:t>
          </a:r>
          <a:r>
            <a:rPr lang="en-US" sz="2400" b="0" i="0" kern="1200" spc="0" dirty="0" err="1">
              <a:solidFill>
                <a:srgbClr val="09465E"/>
              </a:solidFill>
              <a:latin typeface="Calibri" panose="020F0502020204030204"/>
              <a:ea typeface="+mn-ea"/>
              <a:cs typeface="+mn-cs"/>
            </a:rPr>
            <a:t>tuore</a:t>
          </a:r>
          <a:r>
            <a:rPr lang="en-US" sz="2400" b="0" i="0" kern="1200" spc="0" dirty="0">
              <a:solidFill>
                <a:srgbClr val="09465E"/>
              </a:solidFill>
              <a:latin typeface="Calibri" panose="020F0502020204030204"/>
              <a:ea typeface="+mn-ea"/>
              <a:cs typeface="+mn-cs"/>
            </a:rPr>
            <a:t> pasta, taikinat kohoamassa, vihanneksia leikattu päiväksi.</a:t>
          </a:r>
          <a:endParaRPr lang="it-IT" sz="2400" b="0" i="0" kern="1200" spc="0" dirty="0">
            <a:solidFill>
              <a:srgbClr val="09465E"/>
            </a:solidFill>
            <a:latin typeface="Calibri" panose="020F0502020204030204"/>
            <a:ea typeface="+mn-ea"/>
            <a:cs typeface="+mn-cs"/>
          </a:endParaRPr>
        </a:p>
      </dsp:txBody>
      <dsp:txXfrm>
        <a:off x="0" y="3183177"/>
        <a:ext cx="8876609" cy="122544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855C03-43F7-45AA-A194-C57AE2D8419F}">
      <dsp:nvSpPr>
        <dsp:cNvPr id="0" name=""/>
        <dsp:cNvSpPr/>
      </dsp:nvSpPr>
      <dsp:spPr>
        <a:xfrm>
          <a:off x="0" y="99913"/>
          <a:ext cx="9390728" cy="715794"/>
        </a:xfrm>
        <a:prstGeom prst="roundRect">
          <a:avLst/>
        </a:prstGeom>
        <a:noFill/>
        <a:ln w="38100" cap="flat" cmpd="sng" algn="ctr">
          <a:solidFill>
            <a:srgbClr val="09465E"/>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1" kern="1200" dirty="0">
              <a:solidFill>
                <a:srgbClr val="09465E"/>
              </a:solidFill>
            </a:rPr>
            <a:t>3. </a:t>
          </a:r>
          <a:r>
            <a:rPr lang="en-US" sz="2400" b="1" kern="1200" dirty="0" err="1">
              <a:solidFill>
                <a:srgbClr val="09465E"/>
              </a:solidFill>
              <a:latin typeface="Calibri" panose="020F0502020204030204"/>
              <a:ea typeface="+mn-ea"/>
              <a:cs typeface="+mn-cs"/>
            </a:rPr>
            <a:t>Valmiit</a:t>
          </a:r>
          <a:r>
            <a:rPr lang="en-US" sz="2400" b="1" kern="1200" dirty="0">
              <a:solidFill>
                <a:srgbClr val="09465E"/>
              </a:solidFill>
              <a:latin typeface="Calibri" panose="020F0502020204030204"/>
              <a:ea typeface="+mn-ea"/>
              <a:cs typeface="+mn-cs"/>
            </a:rPr>
            <a:t> </a:t>
          </a:r>
          <a:r>
            <a:rPr lang="en-US" sz="2400" b="1" kern="1200" dirty="0" err="1">
              <a:solidFill>
                <a:srgbClr val="09465E"/>
              </a:solidFill>
              <a:latin typeface="Calibri" panose="020F0502020204030204"/>
              <a:ea typeface="+mn-ea"/>
              <a:cs typeface="+mn-cs"/>
            </a:rPr>
            <a:t>tuotteet</a:t>
          </a:r>
          <a:endParaRPr lang="it-IT" sz="2400" b="1" kern="1200" dirty="0">
            <a:solidFill>
              <a:srgbClr val="09465E"/>
            </a:solidFill>
            <a:latin typeface="Calibri" panose="020F0502020204030204"/>
            <a:ea typeface="+mn-ea"/>
            <a:cs typeface="+mn-cs"/>
          </a:endParaRPr>
        </a:p>
      </dsp:txBody>
      <dsp:txXfrm>
        <a:off x="34942" y="134855"/>
        <a:ext cx="9320844" cy="645910"/>
      </dsp:txXfrm>
    </dsp:sp>
    <dsp:sp modelId="{831A6CAD-F0D6-4344-B3E1-A1486490A320}">
      <dsp:nvSpPr>
        <dsp:cNvPr id="0" name=""/>
        <dsp:cNvSpPr/>
      </dsp:nvSpPr>
      <dsp:spPr>
        <a:xfrm>
          <a:off x="0" y="887476"/>
          <a:ext cx="93907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56" tIns="30480" rIns="170688" bIns="30480" numCol="1" spcCol="1270" anchor="t" anchorCtr="0">
          <a:noAutofit/>
        </a:bodyPr>
        <a:lstStyle/>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 Nämä ovat tarjoiluvalmiita tai varastoitavia ruokia. </a:t>
          </a:r>
          <a:endParaRPr lang="it-IT" sz="2400" b="0" i="0" kern="1200" spc="0" dirty="0">
            <a:solidFill>
              <a:srgbClr val="09465E"/>
            </a:solidFill>
            <a:latin typeface="Calibri" panose="020F0502020204030204"/>
            <a:ea typeface="+mn-ea"/>
            <a:cs typeface="+mn-cs"/>
          </a:endParaRPr>
        </a:p>
        <a:p>
          <a:pPr marL="0" lvl="0" indent="0" algn="ctr" defTabSz="1066800">
            <a:lnSpc>
              <a:spcPct val="90000"/>
            </a:lnSpc>
            <a:spcBef>
              <a:spcPct val="0"/>
            </a:spcBef>
            <a:spcAft>
              <a:spcPct val="35000"/>
            </a:spcAft>
            <a:buNone/>
          </a:pPr>
          <a:r>
            <a:rPr lang="en-US" sz="2400" b="0" i="0" kern="1200" spc="0" dirty="0">
              <a:solidFill>
                <a:srgbClr val="09465E"/>
              </a:solidFill>
              <a:latin typeface="Calibri" panose="020F0502020204030204"/>
              <a:ea typeface="+mn-ea"/>
              <a:cs typeface="+mn-cs"/>
            </a:rPr>
            <a:t>pakatut ateriat, valmiit kastikkeet, käärityt voileivät</a:t>
          </a:r>
          <a:r>
            <a:rPr lang="en-US" sz="2000" b="0" i="0" kern="1200" spc="0" dirty="0">
              <a:solidFill>
                <a:srgbClr val="09465E"/>
              </a:solidFill>
              <a:latin typeface="Calibri" panose="020F0502020204030204"/>
              <a:ea typeface="+mn-ea"/>
              <a:cs typeface="+mn-cs"/>
            </a:rPr>
            <a:t>.</a:t>
          </a:r>
          <a:endParaRPr lang="it-IT" sz="2000" b="0" i="0" kern="1200" spc="0" dirty="0">
            <a:solidFill>
              <a:srgbClr val="09465E"/>
            </a:solidFill>
            <a:latin typeface="Calibri" panose="020F0502020204030204"/>
            <a:ea typeface="+mn-ea"/>
            <a:cs typeface="+mn-cs"/>
          </a:endParaRPr>
        </a:p>
      </dsp:txBody>
      <dsp:txXfrm>
        <a:off x="0" y="887476"/>
        <a:ext cx="9390728" cy="1076400"/>
      </dsp:txXfrm>
    </dsp:sp>
    <dsp:sp modelId="{10BCDA17-0D1F-4C31-96E0-43C799880F25}">
      <dsp:nvSpPr>
        <dsp:cNvPr id="0" name=""/>
        <dsp:cNvSpPr/>
      </dsp:nvSpPr>
      <dsp:spPr>
        <a:xfrm>
          <a:off x="0" y="1932397"/>
          <a:ext cx="9390728" cy="636800"/>
        </a:xfrm>
        <a:prstGeom prst="roundRect">
          <a:avLst/>
        </a:prstGeom>
        <a:noFill/>
        <a:ln w="38100" cap="flat" cmpd="sng" algn="ctr">
          <a:solidFill>
            <a:srgbClr val="60BA4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Font typeface="+mj-lt"/>
            <a:buNone/>
          </a:pPr>
          <a:r>
            <a:rPr lang="en-US" sz="2400" b="1" kern="1200" dirty="0">
              <a:solidFill>
                <a:srgbClr val="09465E"/>
              </a:solidFill>
              <a:latin typeface="Calibri" panose="020F0502020204030204"/>
              <a:ea typeface="+mn-ea"/>
              <a:cs typeface="+mn-cs"/>
            </a:rPr>
            <a:t>4. Päivittäiseen käyttöön tarkoitetut </a:t>
          </a:r>
          <a:r>
            <a:rPr lang="it-IT" sz="2400" b="1" kern="1200" dirty="0">
              <a:solidFill>
                <a:srgbClr val="09465E"/>
              </a:solidFill>
              <a:latin typeface="Calibri" panose="020F0502020204030204"/>
              <a:ea typeface="+mn-ea"/>
              <a:cs typeface="+mn-cs"/>
            </a:rPr>
            <a:t>materiaalit </a:t>
          </a:r>
          <a:endParaRPr lang="it-IT" sz="3400" b="1" kern="1200" dirty="0">
            <a:solidFill>
              <a:srgbClr val="09465E"/>
            </a:solidFill>
            <a:latin typeface="Calibri" panose="020F0502020204030204"/>
            <a:ea typeface="+mn-ea"/>
            <a:cs typeface="+mn-cs"/>
          </a:endParaRPr>
        </a:p>
      </dsp:txBody>
      <dsp:txXfrm>
        <a:off x="31086" y="1963483"/>
        <a:ext cx="9328556" cy="574628"/>
      </dsp:txXfrm>
    </dsp:sp>
    <dsp:sp modelId="{7F3365E0-0AD7-4839-AE8C-ACA31A600A75}">
      <dsp:nvSpPr>
        <dsp:cNvPr id="0" name=""/>
        <dsp:cNvSpPr/>
      </dsp:nvSpPr>
      <dsp:spPr>
        <a:xfrm>
          <a:off x="0" y="2729754"/>
          <a:ext cx="9390728" cy="1076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98156" tIns="30480" rIns="170688" bIns="30480" numCol="1" spcCol="1270" anchor="t" anchorCtr="0">
          <a:noAutofit/>
        </a:bodyPr>
        <a:lstStyle/>
        <a:p>
          <a:pPr marL="0" lvl="0" indent="0" algn="ctr" defTabSz="1066800">
            <a:lnSpc>
              <a:spcPct val="90000"/>
            </a:lnSpc>
            <a:spcBef>
              <a:spcPct val="0"/>
            </a:spcBef>
            <a:spcAft>
              <a:spcPct val="35000"/>
            </a:spcAft>
            <a:buFont typeface="+mj-lt"/>
            <a:buNone/>
          </a:pPr>
          <a:r>
            <a:rPr lang="en-US" sz="2400" b="0" i="0" kern="1200" spc="0" dirty="0" err="1">
              <a:solidFill>
                <a:srgbClr val="09465E"/>
              </a:solidFill>
              <a:latin typeface="Calibri" panose="020F0502020204030204"/>
              <a:ea typeface="+mn-ea"/>
              <a:cs typeface="+mn-cs"/>
            </a:rPr>
            <a:t>Tuotteita</a:t>
          </a:r>
          <a:r>
            <a:rPr lang="en-US" sz="2400" b="0" i="0" kern="1200" spc="0" dirty="0">
              <a:solidFill>
                <a:srgbClr val="09465E"/>
              </a:solidFill>
              <a:latin typeface="Calibri" panose="020F0502020204030204"/>
              <a:ea typeface="+mn-ea"/>
              <a:cs typeface="+mn-cs"/>
            </a:rPr>
            <a:t>, joita ei syödä, mutta joita tarvitaan päivittäin työssä. </a:t>
          </a:r>
          <a:endParaRPr lang="it-IT" sz="2400" b="0" i="0" kern="1200" spc="0" dirty="0">
            <a:solidFill>
              <a:srgbClr val="09465E"/>
            </a:solidFill>
            <a:latin typeface="Calibri" panose="020F0502020204030204"/>
            <a:ea typeface="+mn-ea"/>
            <a:cs typeface="+mn-cs"/>
          </a:endParaRPr>
        </a:p>
        <a:p>
          <a:pPr marL="0" lvl="0" indent="0" algn="ctr" defTabSz="1066800">
            <a:lnSpc>
              <a:spcPct val="90000"/>
            </a:lnSpc>
            <a:spcBef>
              <a:spcPct val="0"/>
            </a:spcBef>
            <a:spcAft>
              <a:spcPct val="35000"/>
            </a:spcAft>
            <a:buFont typeface="+mj-lt"/>
            <a:buNone/>
          </a:pPr>
          <a:r>
            <a:rPr lang="en-US" sz="2400" b="0" i="0" kern="1200" spc="0" dirty="0">
              <a:solidFill>
                <a:srgbClr val="09465E"/>
              </a:solidFill>
              <a:latin typeface="Calibri" panose="020F0502020204030204"/>
              <a:ea typeface="+mn-ea"/>
              <a:cs typeface="+mn-cs"/>
            </a:rPr>
            <a:t>käsineet, kelmu, leivinpaperi, pesuaineet.</a:t>
          </a:r>
          <a:endParaRPr lang="it-IT" sz="2400" b="0" i="0" kern="1200" spc="0" dirty="0">
            <a:solidFill>
              <a:srgbClr val="09465E"/>
            </a:solidFill>
            <a:latin typeface="Calibri" panose="020F0502020204030204"/>
            <a:ea typeface="+mn-ea"/>
            <a:cs typeface="+mn-cs"/>
          </a:endParaRPr>
        </a:p>
      </dsp:txBody>
      <dsp:txXfrm>
        <a:off x="0" y="2729754"/>
        <a:ext cx="9390728" cy="107640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4724" y="1057507"/>
          <a:ext cx="4022615" cy="1591061"/>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effectLst/>
              <a:latin typeface="+mn-lt"/>
              <a:ea typeface="+mn-ea"/>
              <a:cs typeface="+mn-cs"/>
            </a:rPr>
            <a:t>Varaston tarkistamatta jättäminen ennen tilaamista</a:t>
          </a:r>
          <a:endParaRPr lang="it-IT" sz="2400" kern="1200" dirty="0">
            <a:solidFill>
              <a:schemeClr val="bg1"/>
            </a:solidFill>
          </a:endParaRPr>
        </a:p>
      </dsp:txBody>
      <dsp:txXfrm>
        <a:off x="51325" y="1104108"/>
        <a:ext cx="3929413" cy="1497859"/>
      </dsp:txXfrm>
    </dsp:sp>
    <dsp:sp modelId="{18217099-782D-473D-9837-6DE9D6F79797}">
      <dsp:nvSpPr>
        <dsp:cNvPr id="0" name=""/>
        <dsp:cNvSpPr/>
      </dsp:nvSpPr>
      <dsp:spPr>
        <a:xfrm>
          <a:off x="4424995" y="1354234"/>
          <a:ext cx="843029" cy="9976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995" y="1553756"/>
        <a:ext cx="590120" cy="598564"/>
      </dsp:txXfrm>
    </dsp:sp>
    <dsp:sp modelId="{899EA880-496C-4B6F-9D0A-767C501C902D}">
      <dsp:nvSpPr>
        <dsp:cNvPr id="0" name=""/>
        <dsp:cNvSpPr/>
      </dsp:nvSpPr>
      <dsp:spPr>
        <a:xfrm>
          <a:off x="5617961" y="1057507"/>
          <a:ext cx="4022615" cy="1591061"/>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Riski, että ostetaan jo olemassa olevia tuotteita → tarpeettoman varaston kertyminen.</a:t>
          </a:r>
          <a:endParaRPr lang="it-IT" sz="2400" kern="1200" dirty="0"/>
        </a:p>
      </dsp:txBody>
      <dsp:txXfrm>
        <a:off x="5664562" y="1104108"/>
        <a:ext cx="3929413" cy="149785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4724" y="1057507"/>
          <a:ext cx="4022615" cy="1591061"/>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kern="1200" dirty="0" err="1">
              <a:solidFill>
                <a:schemeClr val="bg1"/>
              </a:solidFill>
            </a:rPr>
            <a:t>Vanhentumispäivämäärien huomiotta jättäminen</a:t>
          </a:r>
          <a:endParaRPr lang="it-IT" sz="2400" kern="1200" dirty="0">
            <a:solidFill>
              <a:schemeClr val="bg1"/>
            </a:solidFill>
          </a:endParaRPr>
        </a:p>
      </dsp:txBody>
      <dsp:txXfrm>
        <a:off x="51325" y="1104108"/>
        <a:ext cx="3929413" cy="1497859"/>
      </dsp:txXfrm>
    </dsp:sp>
    <dsp:sp modelId="{18217099-782D-473D-9837-6DE9D6F79797}">
      <dsp:nvSpPr>
        <dsp:cNvPr id="0" name=""/>
        <dsp:cNvSpPr/>
      </dsp:nvSpPr>
      <dsp:spPr>
        <a:xfrm>
          <a:off x="4424995" y="1354234"/>
          <a:ext cx="843029" cy="997608"/>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995" y="1553756"/>
        <a:ext cx="590120" cy="598564"/>
      </dsp:txXfrm>
    </dsp:sp>
    <dsp:sp modelId="{899EA880-496C-4B6F-9D0A-767C501C902D}">
      <dsp:nvSpPr>
        <dsp:cNvPr id="0" name=""/>
        <dsp:cNvSpPr/>
      </dsp:nvSpPr>
      <dsp:spPr>
        <a:xfrm>
          <a:off x="5617961" y="1057507"/>
          <a:ext cx="4022615" cy="1591061"/>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Tuotteet vanhentuvat ennen kuin niitä käytetään → jätteiden ja kustannusten lisääntyminen.</a:t>
          </a:r>
          <a:endParaRPr lang="it-IT" sz="2400" kern="1200" dirty="0"/>
        </a:p>
      </dsp:txBody>
      <dsp:txXfrm>
        <a:off x="5664562" y="1104108"/>
        <a:ext cx="3929413" cy="149785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3" y="1203817"/>
          <a:ext cx="4026547" cy="1473208"/>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rgbClr val="FFFFFF"/>
              </a:solidFill>
              <a:effectLst/>
              <a:latin typeface="Calibri" panose="020F0502020204030204"/>
              <a:ea typeface="+mn-ea"/>
              <a:cs typeface="+mn-cs"/>
            </a:rPr>
            <a:t>Ei noudata loogista järjestystä (FIFO/FEFO).</a:t>
          </a:r>
          <a:endParaRPr lang="it-IT" sz="2400" b="0" i="0" kern="1200" dirty="0">
            <a:solidFill>
              <a:srgbClr val="FFFFFF"/>
            </a:solidFill>
            <a:effectLst/>
            <a:latin typeface="Calibri" panose="020F0502020204030204"/>
            <a:ea typeface="+mn-ea"/>
            <a:cs typeface="+mn-cs"/>
          </a:endParaRPr>
        </a:p>
      </dsp:txBody>
      <dsp:txXfrm>
        <a:off x="43152" y="1246966"/>
        <a:ext cx="3940249" cy="1386910"/>
      </dsp:txXfrm>
    </dsp:sp>
    <dsp:sp modelId="{18217099-782D-473D-9837-6DE9D6F79797}">
      <dsp:nvSpPr>
        <dsp:cNvPr id="0" name=""/>
        <dsp:cNvSpPr/>
      </dsp:nvSpPr>
      <dsp:spPr>
        <a:xfrm>
          <a:off x="4424595" y="1441130"/>
          <a:ext cx="843853" cy="9985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595" y="1640847"/>
        <a:ext cx="590697" cy="599149"/>
      </dsp:txXfrm>
    </dsp:sp>
    <dsp:sp modelId="{899EA880-496C-4B6F-9D0A-767C501C902D}">
      <dsp:nvSpPr>
        <dsp:cNvPr id="0" name=""/>
        <dsp:cNvSpPr/>
      </dsp:nvSpPr>
      <dsp:spPr>
        <a:xfrm>
          <a:off x="5618728" y="1203817"/>
          <a:ext cx="4026547" cy="1473208"/>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Vanhoja tuotteita jää jäljelle ja ne on heitettävä pois.</a:t>
          </a:r>
          <a:endParaRPr lang="it-IT" sz="2400" kern="1200" dirty="0"/>
        </a:p>
      </dsp:txBody>
      <dsp:txXfrm>
        <a:off x="5661877" y="1246966"/>
        <a:ext cx="3940249" cy="138691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3" y="1203817"/>
          <a:ext cx="4026547" cy="1473208"/>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it-IT" sz="2400" b="0" i="0" kern="1200" dirty="0">
              <a:solidFill>
                <a:schemeClr val="bg1"/>
              </a:solidFill>
              <a:effectLst/>
              <a:latin typeface="+mn-lt"/>
              <a:ea typeface="+mn-ea"/>
              <a:cs typeface="+mn-cs"/>
            </a:rPr>
            <a:t>Unohda päivittää </a:t>
          </a:r>
          <a:r>
            <a:rPr lang="it-IT" sz="2400" b="0" i="0" kern="1200" dirty="0" err="1">
              <a:solidFill>
                <a:schemeClr val="bg1"/>
              </a:solidFill>
              <a:effectLst/>
              <a:latin typeface="+mn-lt"/>
              <a:ea typeface="+mn-ea"/>
              <a:cs typeface="+mn-cs"/>
            </a:rPr>
            <a:t>inventaario</a:t>
          </a:r>
          <a:endParaRPr lang="it-IT" sz="2400" kern="1200" dirty="0">
            <a:solidFill>
              <a:schemeClr val="bg1"/>
            </a:solidFill>
          </a:endParaRPr>
        </a:p>
      </dsp:txBody>
      <dsp:txXfrm>
        <a:off x="43152" y="1246966"/>
        <a:ext cx="3940249" cy="1386910"/>
      </dsp:txXfrm>
    </dsp:sp>
    <dsp:sp modelId="{18217099-782D-473D-9837-6DE9D6F79797}">
      <dsp:nvSpPr>
        <dsp:cNvPr id="0" name=""/>
        <dsp:cNvSpPr/>
      </dsp:nvSpPr>
      <dsp:spPr>
        <a:xfrm>
          <a:off x="4424595" y="1441130"/>
          <a:ext cx="843853" cy="9985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595" y="1640847"/>
        <a:ext cx="590697" cy="599149"/>
      </dsp:txXfrm>
    </dsp:sp>
    <dsp:sp modelId="{899EA880-496C-4B6F-9D0A-767C501C902D}">
      <dsp:nvSpPr>
        <dsp:cNvPr id="0" name=""/>
        <dsp:cNvSpPr/>
      </dsp:nvSpPr>
      <dsp:spPr>
        <a:xfrm>
          <a:off x="5618728" y="1203817"/>
          <a:ext cx="4026547" cy="1473208"/>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Tiedot ovat epäluotettavia → vaikea tietää, mitä todella tarvitaan."</a:t>
          </a:r>
          <a:endParaRPr lang="it-IT" sz="2400" kern="1200" dirty="0"/>
        </a:p>
      </dsp:txBody>
      <dsp:txXfrm>
        <a:off x="5661877" y="1246966"/>
        <a:ext cx="3940249" cy="138691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3" y="1203817"/>
          <a:ext cx="4026547" cy="1473208"/>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effectLst/>
              <a:latin typeface="+mn-lt"/>
              <a:ea typeface="+mn-ea"/>
              <a:cs typeface="+mn-cs"/>
            </a:rPr>
            <a:t>Huono viestintä keittiön ja varaston välillä</a:t>
          </a:r>
          <a:endParaRPr lang="it-IT" sz="2400" kern="1200" dirty="0">
            <a:solidFill>
              <a:schemeClr val="bg1"/>
            </a:solidFill>
          </a:endParaRPr>
        </a:p>
      </dsp:txBody>
      <dsp:txXfrm>
        <a:off x="43152" y="1246966"/>
        <a:ext cx="3940249" cy="1386910"/>
      </dsp:txXfrm>
    </dsp:sp>
    <dsp:sp modelId="{18217099-782D-473D-9837-6DE9D6F79797}">
      <dsp:nvSpPr>
        <dsp:cNvPr id="0" name=""/>
        <dsp:cNvSpPr/>
      </dsp:nvSpPr>
      <dsp:spPr>
        <a:xfrm>
          <a:off x="4424595" y="1441130"/>
          <a:ext cx="843853" cy="9985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595" y="1640847"/>
        <a:ext cx="590697" cy="599149"/>
      </dsp:txXfrm>
    </dsp:sp>
    <dsp:sp modelId="{899EA880-496C-4B6F-9D0A-767C501C902D}">
      <dsp:nvSpPr>
        <dsp:cNvPr id="0" name=""/>
        <dsp:cNvSpPr/>
      </dsp:nvSpPr>
      <dsp:spPr>
        <a:xfrm>
          <a:off x="5618728" y="1203817"/>
          <a:ext cx="4026547" cy="1473208"/>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Tilaukset eivät vastaa todellisia tarpeita → tuhlausta tai ainesosien loppumista.</a:t>
          </a:r>
          <a:endParaRPr lang="it-IT" sz="2400" kern="1200" dirty="0"/>
        </a:p>
      </dsp:txBody>
      <dsp:txXfrm>
        <a:off x="5661877" y="1246966"/>
        <a:ext cx="3940249" cy="138691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1B2E3A-A520-41C8-B221-B734AF73E63E}">
      <dsp:nvSpPr>
        <dsp:cNvPr id="0" name=""/>
        <dsp:cNvSpPr/>
      </dsp:nvSpPr>
      <dsp:spPr>
        <a:xfrm>
          <a:off x="3" y="1203817"/>
          <a:ext cx="4026547" cy="1473208"/>
        </a:xfrm>
        <a:prstGeom prst="roundRect">
          <a:avLst>
            <a:gd name="adj" fmla="val 10000"/>
          </a:avLst>
        </a:prstGeom>
        <a:solidFill>
          <a:srgbClr val="09465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solidFill>
                <a:schemeClr val="bg1"/>
              </a:solidFill>
              <a:effectLst/>
              <a:latin typeface="+mn-lt"/>
              <a:ea typeface="+mn-ea"/>
              <a:cs typeface="+mn-cs"/>
            </a:rPr>
            <a:t>Impulsiiviset tai "kaiken varalta" -ostokset.</a:t>
          </a:r>
          <a:endParaRPr lang="it-IT" sz="2400" b="0" i="0" kern="1200" dirty="0">
            <a:solidFill>
              <a:schemeClr val="bg1"/>
            </a:solidFill>
            <a:effectLst/>
            <a:latin typeface="Calibri" panose="020F0502020204030204"/>
            <a:ea typeface="+mn-ea"/>
            <a:cs typeface="+mn-cs"/>
          </a:endParaRPr>
        </a:p>
      </dsp:txBody>
      <dsp:txXfrm>
        <a:off x="43152" y="1246966"/>
        <a:ext cx="3940249" cy="1386910"/>
      </dsp:txXfrm>
    </dsp:sp>
    <dsp:sp modelId="{18217099-782D-473D-9837-6DE9D6F79797}">
      <dsp:nvSpPr>
        <dsp:cNvPr id="0" name=""/>
        <dsp:cNvSpPr/>
      </dsp:nvSpPr>
      <dsp:spPr>
        <a:xfrm>
          <a:off x="4424595" y="1441130"/>
          <a:ext cx="843853" cy="998583"/>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866900">
            <a:lnSpc>
              <a:spcPct val="90000"/>
            </a:lnSpc>
            <a:spcBef>
              <a:spcPct val="0"/>
            </a:spcBef>
            <a:spcAft>
              <a:spcPct val="35000"/>
            </a:spcAft>
            <a:buNone/>
          </a:pPr>
          <a:endParaRPr lang="it-IT" sz="4200" kern="1200"/>
        </a:p>
      </dsp:txBody>
      <dsp:txXfrm>
        <a:off x="4424595" y="1640847"/>
        <a:ext cx="590697" cy="599149"/>
      </dsp:txXfrm>
    </dsp:sp>
    <dsp:sp modelId="{899EA880-496C-4B6F-9D0A-767C501C902D}">
      <dsp:nvSpPr>
        <dsp:cNvPr id="0" name=""/>
        <dsp:cNvSpPr/>
      </dsp:nvSpPr>
      <dsp:spPr>
        <a:xfrm>
          <a:off x="5618728" y="1203817"/>
          <a:ext cx="4026547" cy="1473208"/>
        </a:xfrm>
        <a:prstGeom prst="roundRect">
          <a:avLst>
            <a:gd name="adj" fmla="val 10000"/>
          </a:avLst>
        </a:prstGeom>
        <a:solidFill>
          <a:srgbClr val="E2568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0" i="0" kern="1200" dirty="0"/>
            <a:t>Kauppa täyttyy tarpeettomista tavaroista, jotka sitten rappeutuvat.</a:t>
          </a:r>
          <a:endParaRPr lang="it-IT" sz="2400" kern="1200" dirty="0"/>
        </a:p>
      </dsp:txBody>
      <dsp:txXfrm>
        <a:off x="5661877" y="1246966"/>
        <a:ext cx="3940249" cy="138691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6B282E-B117-B940-84DA-9267D4C22CBD}" type="datetimeFigureOut">
              <a:rPr lang="en-US" smtClean="0"/>
              <a:t>5/27/2025</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Muokkaa Master-tekstityylejä napsauttamalla tätä</a:t>
            </a:r>
          </a:p>
          <a:p>
            <a:pPr lvl="1"/>
            <a:r>
              <a:rPr lang="en-GB"/>
              <a:t>Toinen taso</a:t>
            </a:r>
          </a:p>
          <a:p>
            <a:pPr lvl="2"/>
            <a:r>
              <a:rPr lang="en-GB"/>
              <a:t>Kolmas taso</a:t>
            </a:r>
          </a:p>
          <a:p>
            <a:pPr lvl="3"/>
            <a:r>
              <a:rPr lang="en-GB"/>
              <a:t>Neljäs taso</a:t>
            </a:r>
          </a:p>
          <a:p>
            <a:pPr lvl="4"/>
            <a:r>
              <a:rPr lang="en-GB"/>
              <a:t>Viides taso</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E5DE82-CF29-044D-9158-06A811149881}" type="slidenum">
              <a:rPr lang="en-US" smtClean="0"/>
              <a:t>‹#›</a:t>
            </a:fld>
            <a:endParaRPr lang="en-US" dirty="0"/>
          </a:p>
        </p:txBody>
      </p:sp>
    </p:spTree>
    <p:extLst>
      <p:ext uri="{BB962C8B-B14F-4D97-AF65-F5344CB8AC3E}">
        <p14:creationId xmlns:p14="http://schemas.microsoft.com/office/powerpoint/2010/main" val="1761987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a:t>
            </a:fld>
            <a:endParaRPr lang="en-US" dirty="0"/>
          </a:p>
        </p:txBody>
      </p:sp>
    </p:spTree>
    <p:extLst>
      <p:ext uri="{BB962C8B-B14F-4D97-AF65-F5344CB8AC3E}">
        <p14:creationId xmlns:p14="http://schemas.microsoft.com/office/powerpoint/2010/main" val="98008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D8B2F9CB-2C9A-DE60-04A4-1593C3D8589C}"/>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0F355538-FBEB-6FA4-01F0-0998F1447BF2}"/>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22</a:t>
            </a:fld>
            <a:endParaRPr lang="en-US" altLang="en-US" dirty="0">
              <a:solidFill>
                <a:srgbClr val="000000"/>
              </a:solidFill>
              <a:latin typeface="Times New Roman" charset="0"/>
            </a:endParaRPr>
          </a:p>
        </p:txBody>
      </p:sp>
      <p:sp>
        <p:nvSpPr>
          <p:cNvPr id="4099" name="Text Box 1">
            <a:extLst>
              <a:ext uri="{FF2B5EF4-FFF2-40B4-BE49-F238E27FC236}">
                <a16:creationId xmlns:a16="http://schemas.microsoft.com/office/drawing/2014/main" id="{6C7DC8D3-151F-12D3-537A-83FF5A1356AB}"/>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30D10528-E9F8-5814-91AA-F44B86E93734}"/>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37932780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4AD4CBFA-F334-0E47-5BF4-A56DC8F892B9}"/>
            </a:ext>
          </a:extLst>
        </p:cNvPr>
        <p:cNvGrpSpPr/>
        <p:nvPr/>
      </p:nvGrpSpPr>
      <p:grpSpPr>
        <a:xfrm>
          <a:off x="0" y="0"/>
          <a:ext cx="0" cy="0"/>
          <a:chOff x="0" y="0"/>
          <a:chExt cx="0" cy="0"/>
        </a:xfrm>
      </p:grpSpPr>
      <p:sp>
        <p:nvSpPr>
          <p:cNvPr id="4098" name="Rectangle 6">
            <a:extLst>
              <a:ext uri="{FF2B5EF4-FFF2-40B4-BE49-F238E27FC236}">
                <a16:creationId xmlns:a16="http://schemas.microsoft.com/office/drawing/2014/main" id="{376C4F38-4681-1AC8-B6D9-5E9D4A39C7B5}"/>
              </a:ext>
            </a:extLst>
          </p:cNvPr>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23</a:t>
            </a:fld>
            <a:endParaRPr lang="en-US" altLang="en-US" dirty="0">
              <a:solidFill>
                <a:srgbClr val="000000"/>
              </a:solidFill>
              <a:latin typeface="Times New Roman" charset="0"/>
            </a:endParaRPr>
          </a:p>
        </p:txBody>
      </p:sp>
      <p:sp>
        <p:nvSpPr>
          <p:cNvPr id="4099" name="Text Box 1">
            <a:extLst>
              <a:ext uri="{FF2B5EF4-FFF2-40B4-BE49-F238E27FC236}">
                <a16:creationId xmlns:a16="http://schemas.microsoft.com/office/drawing/2014/main" id="{2CCE7AA7-C871-0A0D-3107-6D99221B8A51}"/>
              </a:ext>
            </a:extLst>
          </p:cNvPr>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a:extLst>
              <a:ext uri="{FF2B5EF4-FFF2-40B4-BE49-F238E27FC236}">
                <a16:creationId xmlns:a16="http://schemas.microsoft.com/office/drawing/2014/main" id="{9AEEB677-4195-631F-3D47-66C5B7963485}"/>
              </a:ext>
            </a:extLst>
          </p:cNvPr>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6="http://schemas.microsoft.com/office/drawing/2014/main" xmlns:a14="http://schemas.microsoft.com/office/drawing/2010/main" xmlns:p14="http://schemas.microsoft.com/office/powerpoint/2010/main"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290106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Linkki käännökseen: https://www.canva.com/design/DAGebkF7Ofs/Xb_KCkuG0tbOmXIsJ4TxDg/edit?utm_content=DAGebkF7Ofs&amp;utm_campaign=designshare&amp;utm_medium=link2&amp;utm_source=sharebutton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24</a:t>
            </a:fld>
            <a:endParaRPr lang="en-US" dirty="0"/>
          </a:p>
        </p:txBody>
      </p:sp>
    </p:spTree>
    <p:extLst>
      <p:ext uri="{BB962C8B-B14F-4D97-AF65-F5344CB8AC3E}">
        <p14:creationId xmlns:p14="http://schemas.microsoft.com/office/powerpoint/2010/main" val="31980282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28</a:t>
            </a:fld>
            <a:endParaRPr lang="en-US" altLang="en-US" dirty="0">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24326456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33</a:t>
            </a:fld>
            <a:endParaRPr lang="en-US" dirty="0"/>
          </a:p>
        </p:txBody>
      </p:sp>
    </p:spTree>
    <p:extLst>
      <p:ext uri="{BB962C8B-B14F-4D97-AF65-F5344CB8AC3E}">
        <p14:creationId xmlns:p14="http://schemas.microsoft.com/office/powerpoint/2010/main" val="7172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2</a:t>
            </a:fld>
            <a:endParaRPr lang="en-US" dirty="0"/>
          </a:p>
        </p:txBody>
      </p:sp>
    </p:spTree>
    <p:extLst>
      <p:ext uri="{BB962C8B-B14F-4D97-AF65-F5344CB8AC3E}">
        <p14:creationId xmlns:p14="http://schemas.microsoft.com/office/powerpoint/2010/main" val="42264682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295D8A-90B1-C115-04E1-95B8174888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574EE0-C982-FA11-1CCD-DE3CE05F6B3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874219D-7443-9E86-2A95-39659AAF2CF0}"/>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03533A15-B30A-7D60-D5F2-D7036B5C4EAD}"/>
              </a:ext>
            </a:extLst>
          </p:cNvPr>
          <p:cNvSpPr>
            <a:spLocks noGrp="1"/>
          </p:cNvSpPr>
          <p:nvPr>
            <p:ph type="sldNum" sz="quarter" idx="5"/>
          </p:nvPr>
        </p:nvSpPr>
        <p:spPr/>
        <p:txBody>
          <a:bodyPr/>
          <a:lstStyle/>
          <a:p>
            <a:fld id="{4BE5DE82-CF29-044D-9158-06A811149881}" type="slidenum">
              <a:rPr lang="en-US" smtClean="0"/>
              <a:t>3</a:t>
            </a:fld>
            <a:endParaRPr lang="en-US" dirty="0"/>
          </a:p>
        </p:txBody>
      </p:sp>
    </p:spTree>
    <p:extLst>
      <p:ext uri="{BB962C8B-B14F-4D97-AF65-F5344CB8AC3E}">
        <p14:creationId xmlns:p14="http://schemas.microsoft.com/office/powerpoint/2010/main" val="25279361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DC14F22-08A8-CD0F-B4D0-B04CF978E6B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67BB3F-D8DA-95C4-7EC1-89657F96BC0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FCA697-6863-53EB-2214-90F8B2B1C58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080012F-E126-46F8-A85B-E80E820A1155}"/>
              </a:ext>
            </a:extLst>
          </p:cNvPr>
          <p:cNvSpPr>
            <a:spLocks noGrp="1"/>
          </p:cNvSpPr>
          <p:nvPr>
            <p:ph type="sldNum" sz="quarter" idx="5"/>
          </p:nvPr>
        </p:nvSpPr>
        <p:spPr/>
        <p:txBody>
          <a:bodyPr/>
          <a:lstStyle/>
          <a:p>
            <a:fld id="{4BE5DE82-CF29-044D-9158-06A811149881}" type="slidenum">
              <a:rPr lang="en-US" smtClean="0"/>
              <a:t>9</a:t>
            </a:fld>
            <a:endParaRPr lang="en-US" dirty="0"/>
          </a:p>
        </p:txBody>
      </p:sp>
    </p:spTree>
    <p:extLst>
      <p:ext uri="{BB962C8B-B14F-4D97-AF65-F5344CB8AC3E}">
        <p14:creationId xmlns:p14="http://schemas.microsoft.com/office/powerpoint/2010/main" val="40787039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F67FF4-E152-1A31-20F5-191D21541D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6E7458-D691-A928-ADE3-3826E367485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2EA1429-4844-1922-1AF0-10C76B94D1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F5CF2CB5-8958-77A0-0D9D-CB64C33ED7EF}"/>
              </a:ext>
            </a:extLst>
          </p:cNvPr>
          <p:cNvSpPr>
            <a:spLocks noGrp="1"/>
          </p:cNvSpPr>
          <p:nvPr>
            <p:ph type="sldNum" sz="quarter" idx="5"/>
          </p:nvPr>
        </p:nvSpPr>
        <p:spPr/>
        <p:txBody>
          <a:bodyPr/>
          <a:lstStyle/>
          <a:p>
            <a:fld id="{4BE5DE82-CF29-044D-9158-06A811149881}" type="slidenum">
              <a:rPr lang="en-US" smtClean="0"/>
              <a:t>10</a:t>
            </a:fld>
            <a:endParaRPr lang="en-US" dirty="0"/>
          </a:p>
        </p:txBody>
      </p:sp>
    </p:spTree>
    <p:extLst>
      <p:ext uri="{BB962C8B-B14F-4D97-AF65-F5344CB8AC3E}">
        <p14:creationId xmlns:p14="http://schemas.microsoft.com/office/powerpoint/2010/main" val="33482343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E5DE82-CF29-044D-9158-06A811149881}" type="slidenum">
              <a:rPr lang="en-US" smtClean="0"/>
              <a:t>15</a:t>
            </a:fld>
            <a:endParaRPr lang="en-US" dirty="0"/>
          </a:p>
        </p:txBody>
      </p:sp>
    </p:spTree>
    <p:extLst>
      <p:ext uri="{BB962C8B-B14F-4D97-AF65-F5344CB8AC3E}">
        <p14:creationId xmlns:p14="http://schemas.microsoft.com/office/powerpoint/2010/main" val="29239730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Linkki käännökseen: https://www.canva.com/design/DAGey6-xMwA/6giDlpIERgcaupUW5V8qQg/edit?utm_content=DAGey6-xMwA&amp;utm_campaign=designshare&amp;utm_medium=link2&amp;utm_source=sharebutton</a:t>
            </a:r>
          </a:p>
        </p:txBody>
      </p:sp>
      <p:sp>
        <p:nvSpPr>
          <p:cNvPr id="4" name="Slide Number Placeholder 3"/>
          <p:cNvSpPr>
            <a:spLocks noGrp="1"/>
          </p:cNvSpPr>
          <p:nvPr>
            <p:ph type="sldNum" sz="quarter" idx="5"/>
          </p:nvPr>
        </p:nvSpPr>
        <p:spPr/>
        <p:txBody>
          <a:bodyPr/>
          <a:lstStyle/>
          <a:p>
            <a:fld id="{4BE5DE82-CF29-044D-9158-06A811149881}" type="slidenum">
              <a:rPr lang="en-US" smtClean="0"/>
              <a:t>16</a:t>
            </a:fld>
            <a:endParaRPr lang="en-US" dirty="0"/>
          </a:p>
        </p:txBody>
      </p:sp>
    </p:spTree>
    <p:extLst>
      <p:ext uri="{BB962C8B-B14F-4D97-AF65-F5344CB8AC3E}">
        <p14:creationId xmlns:p14="http://schemas.microsoft.com/office/powerpoint/2010/main" val="460213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ED721-B42E-C59B-AAC8-A7DA0C2DDE3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C8BBC61-2941-39AB-040D-79066D47B8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B78F52E-83B3-E869-B9C9-F24CD5A7228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88813CEF-D2F3-4D6A-4ACF-887498E0E8A9}"/>
              </a:ext>
            </a:extLst>
          </p:cNvPr>
          <p:cNvSpPr>
            <a:spLocks noGrp="1"/>
          </p:cNvSpPr>
          <p:nvPr>
            <p:ph type="sldNum" sz="quarter" idx="5"/>
          </p:nvPr>
        </p:nvSpPr>
        <p:spPr/>
        <p:txBody>
          <a:bodyPr/>
          <a:lstStyle/>
          <a:p>
            <a:fld id="{4BE5DE82-CF29-044D-9158-06A811149881}" type="slidenum">
              <a:rPr lang="en-US" smtClean="0"/>
              <a:t>19</a:t>
            </a:fld>
            <a:endParaRPr lang="en-US" dirty="0"/>
          </a:p>
        </p:txBody>
      </p:sp>
    </p:spTree>
    <p:extLst>
      <p:ext uri="{BB962C8B-B14F-4D97-AF65-F5344CB8AC3E}">
        <p14:creationId xmlns:p14="http://schemas.microsoft.com/office/powerpoint/2010/main" val="6500364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8" name="Rectangle 6"/>
          <p:cNvSpPr>
            <a:spLocks noGrp="1" noChangeArrowheads="1"/>
          </p:cNvSpPr>
          <p:nvPr>
            <p:ph type="sldNum" sz="quarter"/>
          </p:nvPr>
        </p:nvSpPr>
        <p:spPr>
          <a:noFill/>
          <a:extLs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1pPr>
            <a:lvl2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2pPr>
            <a:lvl3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3pPr>
            <a:lvl4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4pPr>
            <a:lvl5pPr>
              <a:lnSpc>
                <a:spcPct val="93000"/>
              </a:lnSpc>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5pPr>
            <a:lvl6pPr marL="25146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6pPr>
            <a:lvl7pPr marL="29718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7pPr>
            <a:lvl8pPr marL="34290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8pPr>
            <a:lvl9pPr marL="3886200" indent="-228600" defTabSz="457200" eaLnBrk="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chemeClr val="tx1"/>
                </a:solidFill>
                <a:latin typeface="Arial" charset="0"/>
                <a:ea typeface="Arial Unicode MS" charset="0"/>
              </a:defRPr>
            </a:lvl9pPr>
          </a:lstStyle>
          <a:p>
            <a:fld id="{B10E75A7-B0F9-5642-96AB-06237E68FE07}" type="slidenum">
              <a:rPr lang="en-US" altLang="en-US">
                <a:solidFill>
                  <a:srgbClr val="000000"/>
                </a:solidFill>
                <a:latin typeface="Times New Roman" charset="0"/>
              </a:rPr>
              <a:t>21</a:t>
            </a:fld>
            <a:endParaRPr lang="en-US" altLang="en-US" dirty="0">
              <a:solidFill>
                <a:srgbClr val="000000"/>
              </a:solidFill>
              <a:latin typeface="Times New Roman" charset="0"/>
            </a:endParaRPr>
          </a:p>
        </p:txBody>
      </p:sp>
      <p:sp>
        <p:nvSpPr>
          <p:cNvPr id="4099" name="Text Box 1"/>
          <p:cNvSpPr txBox="1">
            <a:spLocks noGrp="1" noRot="1" noChangeAspect="1" noChangeArrowheads="1" noTextEdit="1"/>
          </p:cNvSpPr>
          <p:nvPr>
            <p:ph type="sldImg"/>
          </p:nvPr>
        </p:nvSpPr>
        <p:spPr>
          <a:xfrm>
            <a:off x="533400" y="763588"/>
            <a:ext cx="6705600" cy="37719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100" name="Text Box 2"/>
          <p:cNvSpPr txBox="1">
            <a:spLocks noGrp="1" noChangeArrowheads="1"/>
          </p:cNvSpPr>
          <p:nvPr>
            <p:ph type="body" idx="1"/>
          </p:nvPr>
        </p:nvSpPr>
        <p:spPr>
          <a:xfrm>
            <a:off x="777875" y="4776788"/>
            <a:ext cx="6218238" cy="4525962"/>
          </a:xfrm>
          <a:noFill/>
          <a:extLst>
            <a:ext uri="{AF507438-7753-43E0-B8FC-AC1667EBCBE1}">
              <a14:hiddenEffects xmlns:a14="http://schemas.microsoft.com/office/drawing/2010/main">
                <a:effectLst>
                  <a:outerShdw dist="35921" dir="2700000" algn="ctr" rotWithShape="0">
                    <a:srgbClr val="808080"/>
                  </a:outerShdw>
                </a:effectLst>
              </a14:hiddenEffects>
            </a:ext>
            <a:ext uri="{FAA26D3D-D897-4be2-8F04-BA451C77F1D7}">
              <ma14:placeholderFlag xmlns="" xmlns:a14="http://schemas.microsoft.com/office/drawing/2010/main" xmlns:p14="http://schemas.microsoft.com/office/powerpoint/2010/main" xmlns:ma14="http://schemas.microsoft.com/office/mac/drawingml/2011/main" val="1"/>
            </a:ext>
          </a:extLst>
        </p:spPr>
        <p:txBody>
          <a:bodyPr wrap="none" anchor="ctr"/>
          <a:lstStyle/>
          <a:p>
            <a:endParaRPr lang="en-US" altLang="en-US" dirty="0">
              <a:latin typeface="Times New Roman" charset="0"/>
            </a:endParaRPr>
          </a:p>
        </p:txBody>
      </p:sp>
    </p:spTree>
    <p:extLst>
      <p:ext uri="{BB962C8B-B14F-4D97-AF65-F5344CB8AC3E}">
        <p14:creationId xmlns:p14="http://schemas.microsoft.com/office/powerpoint/2010/main" val="13870144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2" y="-2"/>
            <a:ext cx="12192000" cy="6858001"/>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chemeClr val="bg1"/>
                </a:solidFill>
                <a:effectLst/>
                <a:latin typeface="+mn-lt"/>
                <a:ea typeface="+mn-ea"/>
                <a:cs typeface="+mn-cs"/>
                <a:sym typeface="Quattrocento Sans"/>
              </a:rPr>
              <a:t>FONT TYPEFACE &amp; SIZE</a:t>
            </a:r>
            <a:endParaRPr lang="en-IE" sz="3600" baseline="0" dirty="0">
              <a:solidFill>
                <a:schemeClr val="bg1"/>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chemeClr val="bg1"/>
                </a:solidFill>
                <a:effectLst/>
                <a:latin typeface="+mn-lt"/>
                <a:ea typeface="+mn-ea"/>
                <a:cs typeface="+mn-cs"/>
              </a:rPr>
              <a:t>PLEASE</a:t>
            </a:r>
            <a:r>
              <a:rPr lang="en-IE" sz="3000" b="0" i="0" u="none" strike="noStrike" kern="1200" baseline="0" dirty="0">
                <a:solidFill>
                  <a:schemeClr val="bg1"/>
                </a:solidFill>
                <a:effectLst/>
                <a:latin typeface="+mn-lt"/>
                <a:ea typeface="+mn-ea"/>
                <a:cs typeface="+mn-cs"/>
              </a:rPr>
              <a:t> ENSURE TO KEEP FONTS AS PER THE LAYOUT</a:t>
            </a:r>
            <a:endParaRPr lang="en-IE" sz="3000" b="0" i="0" u="none" strike="noStrike" kern="1200" dirty="0">
              <a:solidFill>
                <a:schemeClr val="bg1"/>
              </a:solidFill>
              <a:effectLst/>
              <a:latin typeface="+mn-lt"/>
              <a:ea typeface="+mn-ea"/>
              <a:cs typeface="+mn-cs"/>
            </a:endParaRPr>
          </a:p>
          <a:p>
            <a:pPr fontAlgn="base"/>
            <a:endParaRPr lang="en-IE" sz="3000" b="0" i="0" u="none" strike="noStrike" kern="1200" dirty="0">
              <a:solidFill>
                <a:schemeClr val="bg1"/>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chemeClr val="bg1"/>
                </a:solidFill>
                <a:effectLst/>
                <a:latin typeface="+mn-lt"/>
                <a:ea typeface="+mn-ea"/>
                <a:cs typeface="+mn-cs"/>
              </a:rPr>
              <a:t>48 point </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Divider</a:t>
            </a:r>
            <a:r>
              <a:rPr lang="en-IE" sz="3000" b="0" i="0" u="none" strike="noStrike" kern="1200" baseline="0" dirty="0">
                <a:solidFill>
                  <a:schemeClr val="bg1"/>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chemeClr val="bg1"/>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36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30 point</a:t>
            </a:r>
            <a:r>
              <a:rPr lang="en-IE" sz="3000" b="0" i="0" u="none" strike="noStrike" kern="1200" baseline="0" dirty="0">
                <a:solidFill>
                  <a:schemeClr val="bg1"/>
                </a:solidFill>
                <a:effectLst/>
                <a:latin typeface="+mn-lt"/>
                <a:ea typeface="+mn-ea"/>
                <a:cs typeface="+mn-cs"/>
              </a:rPr>
              <a:t>  -  </a:t>
            </a:r>
            <a:r>
              <a:rPr lang="en-IE" sz="3000" b="0" i="0" u="none" strike="noStrike" kern="1200" dirty="0">
                <a:solidFill>
                  <a:schemeClr val="bg1"/>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	</a:t>
            </a:r>
            <a:r>
              <a:rPr lang="en-IE" sz="3000" b="0" i="0" u="none" strike="noStrike" kern="1200" baseline="0" dirty="0">
                <a:solidFill>
                  <a:schemeClr val="bg1"/>
                </a:solidFill>
                <a:effectLst/>
                <a:latin typeface="+mn-lt"/>
                <a:ea typeface="+mn-ea"/>
                <a:cs typeface="+mn-cs"/>
              </a:rPr>
              <a:t>       </a:t>
            </a:r>
            <a:r>
              <a:rPr lang="en-IE" sz="3000" b="0" i="0" u="none" strike="noStrike" kern="1200" dirty="0">
                <a:solidFill>
                  <a:schemeClr val="bg1"/>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chemeClr val="bg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chemeClr val="bg1"/>
                </a:solidFill>
                <a:effectLst/>
                <a:latin typeface="+mn-lt"/>
                <a:ea typeface="+mn-ea"/>
                <a:cs typeface="+mn-cs"/>
              </a:rPr>
              <a:t>24 point</a:t>
            </a:r>
            <a:r>
              <a:rPr lang="en-IE" sz="3000" b="0" i="0" u="none" strike="noStrike" kern="1200" baseline="0" dirty="0">
                <a:solidFill>
                  <a:schemeClr val="bg1"/>
                </a:solidFill>
                <a:effectLst/>
                <a:latin typeface="+mn-lt"/>
                <a:ea typeface="+mn-ea"/>
                <a:cs typeface="+mn-cs"/>
              </a:rPr>
              <a:t>  -  </a:t>
            </a:r>
            <a:r>
              <a:rPr lang="en-IE" sz="3000" b="0" i="0" u="none" strike="noStrike" kern="1200" baseline="0" dirty="0">
                <a:solidFill>
                  <a:schemeClr val="bg1"/>
                </a:solidFill>
                <a:effectLst/>
                <a:latin typeface="+mn-lt"/>
                <a:ea typeface="Quattrocento Sans"/>
                <a:cs typeface="Quattrocento Sans"/>
                <a:sym typeface="Quattrocento Sans"/>
              </a:rPr>
              <a:t>Main </a:t>
            </a:r>
            <a:r>
              <a:rPr lang="en-IE" sz="3000" b="0" i="0" u="none" strike="noStrike" kern="1200" dirty="0">
                <a:solidFill>
                  <a:schemeClr val="bg1"/>
                </a:solidFill>
                <a:effectLst/>
                <a:latin typeface="+mn-lt"/>
                <a:ea typeface="+mn-ea"/>
                <a:cs typeface="+mn-cs"/>
              </a:rPr>
              <a:t>Text Body </a:t>
            </a:r>
            <a:endParaRPr lang="en-US" sz="3000" dirty="0">
              <a:solidFill>
                <a:schemeClr val="bg1"/>
              </a:solidFill>
            </a:endParaRPr>
          </a:p>
          <a:p>
            <a:pPr fontAlgn="base"/>
            <a:endParaRPr lang="en-IE" sz="3000" b="0" i="0" u="none" strike="noStrike" kern="1200" dirty="0">
              <a:solidFill>
                <a:schemeClr val="bg1"/>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chemeClr val="bg1"/>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chemeClr val="bg1"/>
                </a:solidFill>
                <a:effectLst/>
                <a:latin typeface="+mn-lt"/>
                <a:ea typeface="+mn-ea"/>
                <a:cs typeface="+mn-cs"/>
                <a:sym typeface="Quattrocento Sans"/>
              </a:rPr>
              <a:t>waste2worth </a:t>
            </a:r>
            <a:r>
              <a:rPr lang="en-IE" sz="2400" b="0" i="0" u="none" strike="noStrike" kern="1200" baseline="0" dirty="0">
                <a:solidFill>
                  <a:schemeClr val="bg1"/>
                </a:solidFill>
                <a:effectLst/>
                <a:latin typeface="+mn-lt"/>
                <a:ea typeface="+mn-ea"/>
                <a:cs typeface="+mn-cs"/>
                <a:sym typeface="Quattrocento Sans"/>
              </a:rPr>
              <a:t>PowerPoint is</a:t>
            </a:r>
            <a:r>
              <a:rPr lang="is-IS" sz="2400" b="0" i="0" u="none" strike="noStrike" kern="1200" baseline="0">
                <a:solidFill>
                  <a:schemeClr val="bg1"/>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chemeClr val="bg1"/>
              </a:solidFill>
              <a:effectLst/>
              <a:latin typeface="+mn-lt"/>
              <a:ea typeface="+mn-ea"/>
              <a:cs typeface="+mn-cs"/>
              <a:sym typeface="Quattrocento Sans"/>
            </a:endParaRPr>
          </a:p>
          <a:p>
            <a:pPr fontAlgn="base"/>
            <a:endParaRPr lang="en-IE" sz="2400" b="0" i="0" u="none" strike="noStrike" kern="1200" baseline="0" dirty="0">
              <a:solidFill>
                <a:schemeClr val="bg1"/>
              </a:solidFill>
              <a:effectLst/>
              <a:latin typeface="+mn-lt"/>
              <a:ea typeface="+mn-ea"/>
              <a:cs typeface="+mn-cs"/>
              <a:sym typeface="Quattrocento Sans"/>
            </a:endParaRPr>
          </a:p>
          <a:p>
            <a:pPr fontAlgn="base"/>
            <a:r>
              <a:rPr lang="en-IE" sz="3600" b="1" i="1" baseline="0" dirty="0">
                <a:solidFill>
                  <a:schemeClr val="bg1"/>
                </a:solidFill>
                <a:latin typeface="+mn-lt"/>
                <a:ea typeface="Quattrocento Sans"/>
                <a:cs typeface="Quattrocento Sans"/>
                <a:sym typeface="Quattrocento Sans"/>
              </a:rPr>
              <a:t>Calibri</a:t>
            </a:r>
            <a:endParaRPr lang="en-IE" sz="3600" baseline="0" dirty="0">
              <a:solidFill>
                <a:schemeClr val="bg1"/>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chemeClr val="bg1"/>
                </a:solidFill>
                <a:effectLst/>
                <a:latin typeface="+mn-lt"/>
                <a:ea typeface="+mn-ea"/>
                <a:cs typeface="+mn-cs"/>
              </a:rPr>
              <a:t>*** </a:t>
            </a:r>
            <a:r>
              <a:rPr lang="en-IE" sz="2400" b="1" kern="1200" dirty="0">
                <a:solidFill>
                  <a:schemeClr val="bg1"/>
                </a:solidFill>
                <a:effectLst/>
                <a:latin typeface="+mn-lt"/>
                <a:ea typeface="+mn-ea"/>
                <a:cs typeface="+mn-cs"/>
              </a:rPr>
              <a:t>PLEASE DELETE THIS INSTRUCTION SLIDE BEFORE PRESENTING FINAL PRESENTATION </a:t>
            </a:r>
            <a:r>
              <a:rPr lang="en-IE" sz="2400" kern="1200" dirty="0">
                <a:solidFill>
                  <a:schemeClr val="bg1"/>
                </a:solidFill>
                <a:effectLst/>
                <a:latin typeface="+mn-lt"/>
                <a:ea typeface="+mn-ea"/>
                <a:cs typeface="+mn-cs"/>
              </a:rPr>
              <a:t>*** </a:t>
            </a:r>
            <a:endParaRPr lang="en-US" sz="2400" kern="1200" dirty="0">
              <a:solidFill>
                <a:schemeClr val="bg1"/>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21654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hoto Slide - Navy">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93AAFE1C-CAAB-FF42-B37C-D72BBC37E445}"/>
              </a:ext>
            </a:extLst>
          </p:cNvPr>
          <p:cNvSpPr/>
          <p:nvPr userDrawn="1"/>
        </p:nvSpPr>
        <p:spPr>
          <a:xfrm>
            <a:off x="0" y="-1"/>
            <a:ext cx="6096000" cy="6844027"/>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 Placeholder 17">
            <a:extLst>
              <a:ext uri="{FF2B5EF4-FFF2-40B4-BE49-F238E27FC236}">
                <a16:creationId xmlns:a16="http://schemas.microsoft.com/office/drawing/2014/main" id="{3333EE0C-C40D-F34B-991A-191081D0246E}"/>
              </a:ext>
            </a:extLst>
          </p:cNvPr>
          <p:cNvSpPr>
            <a:spLocks noGrp="1"/>
          </p:cNvSpPr>
          <p:nvPr userDrawn="1">
            <p:ph type="body" sz="quarter" idx="18" hasCustomPrompt="1"/>
          </p:nvPr>
        </p:nvSpPr>
        <p:spPr>
          <a:xfrm>
            <a:off x="701135" y="2344759"/>
            <a:ext cx="4867011" cy="3666574"/>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4" name="Text Placeholder 23">
            <a:extLst>
              <a:ext uri="{FF2B5EF4-FFF2-40B4-BE49-F238E27FC236}">
                <a16:creationId xmlns:a16="http://schemas.microsoft.com/office/drawing/2014/main" id="{DE6190BE-8380-7B4A-9311-9BD61AE07324}"/>
              </a:ext>
            </a:extLst>
          </p:cNvPr>
          <p:cNvSpPr>
            <a:spLocks noGrp="1"/>
          </p:cNvSpPr>
          <p:nvPr userDrawn="1">
            <p:ph type="body" sz="quarter" idx="16" hasCustomPrompt="1"/>
          </p:nvPr>
        </p:nvSpPr>
        <p:spPr>
          <a:xfrm>
            <a:off x="701136" y="650590"/>
            <a:ext cx="4990998" cy="992652"/>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3" name="Picture Placeholder 2">
            <a:extLst>
              <a:ext uri="{FF2B5EF4-FFF2-40B4-BE49-F238E27FC236}">
                <a16:creationId xmlns:a16="http://schemas.microsoft.com/office/drawing/2014/main" id="{C43A9F2C-1870-B24C-AB88-FDD223351489}"/>
              </a:ext>
            </a:extLst>
          </p:cNvPr>
          <p:cNvSpPr>
            <a:spLocks noGrp="1"/>
          </p:cNvSpPr>
          <p:nvPr userDrawn="1">
            <p:ph type="pic" sz="quarter" idx="19"/>
          </p:nvPr>
        </p:nvSpPr>
        <p:spPr>
          <a:xfrm>
            <a:off x="6083676"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49209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Slide 01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2858269" y="-2026298"/>
            <a:ext cx="6141020" cy="109105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052954" cy="803654"/>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0" name="Text Placeholder 17">
            <a:extLst>
              <a:ext uri="{FF2B5EF4-FFF2-40B4-BE49-F238E27FC236}">
                <a16:creationId xmlns:a16="http://schemas.microsoft.com/office/drawing/2014/main" id="{71025D5F-47AA-FBBA-2FE0-7693F9B58131}"/>
              </a:ext>
            </a:extLst>
          </p:cNvPr>
          <p:cNvSpPr>
            <a:spLocks noGrp="1"/>
          </p:cNvSpPr>
          <p:nvPr>
            <p:ph type="body" sz="quarter" idx="19" hasCustomPrompt="1"/>
          </p:nvPr>
        </p:nvSpPr>
        <p:spPr>
          <a:xfrm>
            <a:off x="904856" y="1989039"/>
            <a:ext cx="10052954" cy="4250335"/>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2" name="Group 1">
            <a:extLst>
              <a:ext uri="{FF2B5EF4-FFF2-40B4-BE49-F238E27FC236}">
                <a16:creationId xmlns:a16="http://schemas.microsoft.com/office/drawing/2014/main" id="{4012C1F7-9DB5-D4A1-4CA8-2FE36416B1FD}"/>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F6E18385-AA0E-B54F-6007-CDB2202690B7}"/>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5F2F393F-BDAA-1B2F-FA95-938377142D01}"/>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27615240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02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5088466" y="-5088468"/>
            <a:ext cx="2015069"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904856" y="826894"/>
            <a:ext cx="10479218" cy="803654"/>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sp>
        <p:nvSpPr>
          <p:cNvPr id="9" name="Text Placeholder 17">
            <a:extLst>
              <a:ext uri="{FF2B5EF4-FFF2-40B4-BE49-F238E27FC236}">
                <a16:creationId xmlns:a16="http://schemas.microsoft.com/office/drawing/2014/main" id="{F5EF1E6A-D856-4FE0-238B-7C2B7B463D34}"/>
              </a:ext>
            </a:extLst>
          </p:cNvPr>
          <p:cNvSpPr>
            <a:spLocks noGrp="1"/>
          </p:cNvSpPr>
          <p:nvPr>
            <p:ph type="body" sz="quarter" idx="19" hasCustomPrompt="1"/>
          </p:nvPr>
        </p:nvSpPr>
        <p:spPr>
          <a:xfrm>
            <a:off x="904856" y="2457445"/>
            <a:ext cx="10479218" cy="3781929"/>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32448100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Slide 03 - Navy">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B12430D4-5A20-E34A-B453-C45916527BDD}"/>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E8CBC38E-5719-244A-86E1-80B051FD2826}"/>
              </a:ext>
            </a:extLst>
          </p:cNvPr>
          <p:cNvSpPr/>
          <p:nvPr userDrawn="1"/>
        </p:nvSpPr>
        <p:spPr>
          <a:xfrm rot="16200000">
            <a:off x="4865194" y="-19370"/>
            <a:ext cx="6141020" cy="6896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16" name="Text Placeholder 17">
            <a:extLst>
              <a:ext uri="{FF2B5EF4-FFF2-40B4-BE49-F238E27FC236}">
                <a16:creationId xmlns:a16="http://schemas.microsoft.com/office/drawing/2014/main" id="{D0B40E03-4D53-DB4A-A30A-ADFB290F4B3E}"/>
              </a:ext>
            </a:extLst>
          </p:cNvPr>
          <p:cNvSpPr>
            <a:spLocks noGrp="1"/>
          </p:cNvSpPr>
          <p:nvPr>
            <p:ph type="body" sz="quarter" idx="18" hasCustomPrompt="1"/>
          </p:nvPr>
        </p:nvSpPr>
        <p:spPr>
          <a:xfrm>
            <a:off x="4825907" y="826894"/>
            <a:ext cx="6341766" cy="516642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
        <p:nvSpPr>
          <p:cNvPr id="17" name="Text Placeholder 23">
            <a:extLst>
              <a:ext uri="{FF2B5EF4-FFF2-40B4-BE49-F238E27FC236}">
                <a16:creationId xmlns:a16="http://schemas.microsoft.com/office/drawing/2014/main" id="{4E9CBE7F-838E-544D-B6D4-7D62C67F9194}"/>
              </a:ext>
            </a:extLst>
          </p:cNvPr>
          <p:cNvSpPr>
            <a:spLocks noGrp="1"/>
          </p:cNvSpPr>
          <p:nvPr>
            <p:ph type="body" sz="quarter" idx="16" hasCustomPrompt="1"/>
          </p:nvPr>
        </p:nvSpPr>
        <p:spPr>
          <a:xfrm>
            <a:off x="600999" y="835090"/>
            <a:ext cx="3125818" cy="1774519"/>
          </a:xfrm>
          <a:prstGeom prst="rect">
            <a:avLst/>
          </a:prstGeom>
        </p:spPr>
        <p:txBody>
          <a:bodyPr>
            <a:noAutofit/>
          </a:bodyPr>
          <a:lstStyle>
            <a:lvl1pPr marL="0" indent="0" algn="l">
              <a:buNone/>
              <a:defRPr sz="3600" b="1" i="0">
                <a:solidFill>
                  <a:schemeClr val="bg1"/>
                </a:solidFill>
                <a:latin typeface="+mn-lt"/>
              </a:defRPr>
            </a:lvl1pPr>
          </a:lstStyle>
          <a:p>
            <a:pPr lvl="0"/>
            <a:r>
              <a:rPr lang="en-US"/>
              <a:t>HEADING</a:t>
            </a:r>
          </a:p>
        </p:txBody>
      </p:sp>
      <p:grpSp>
        <p:nvGrpSpPr>
          <p:cNvPr id="2" name="Group 1">
            <a:extLst>
              <a:ext uri="{FF2B5EF4-FFF2-40B4-BE49-F238E27FC236}">
                <a16:creationId xmlns:a16="http://schemas.microsoft.com/office/drawing/2014/main" id="{D9E23762-66D8-6BC5-63EA-7A1ECAE76A2F}"/>
              </a:ext>
            </a:extLst>
          </p:cNvPr>
          <p:cNvGrpSpPr/>
          <p:nvPr userDrawn="1"/>
        </p:nvGrpSpPr>
        <p:grpSpPr>
          <a:xfrm>
            <a:off x="11656052" y="3880526"/>
            <a:ext cx="281949" cy="2748511"/>
            <a:chOff x="7176656" y="8423488"/>
            <a:chExt cx="190704" cy="1859031"/>
          </a:xfrm>
        </p:grpSpPr>
        <p:cxnSp>
          <p:nvCxnSpPr>
            <p:cNvPr id="3" name="Straight Connector 2">
              <a:extLst>
                <a:ext uri="{FF2B5EF4-FFF2-40B4-BE49-F238E27FC236}">
                  <a16:creationId xmlns:a16="http://schemas.microsoft.com/office/drawing/2014/main" id="{1A070FB4-8E71-B357-273F-A554648909F8}"/>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E38D991D-B7C0-7411-82B9-61467E105644}"/>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806024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 Navy">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76A8053-B208-E74B-BC0F-4142FA0CD2B7}"/>
              </a:ext>
            </a:extLst>
          </p:cNvPr>
          <p:cNvSpPr/>
          <p:nvPr userDrawn="1"/>
        </p:nvSpPr>
        <p:spPr>
          <a:xfrm>
            <a:off x="6334298" y="403168"/>
            <a:ext cx="5136791" cy="6051665"/>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Text Placeholder 23">
            <a:extLst>
              <a:ext uri="{FF2B5EF4-FFF2-40B4-BE49-F238E27FC236}">
                <a16:creationId xmlns:a16="http://schemas.microsoft.com/office/drawing/2014/main" id="{AE77B303-149B-3242-B9F9-CA4AA9DCA5E4}"/>
              </a:ext>
            </a:extLst>
          </p:cNvPr>
          <p:cNvSpPr>
            <a:spLocks noGrp="1"/>
          </p:cNvSpPr>
          <p:nvPr userDrawn="1">
            <p:ph type="body" sz="quarter" idx="17" hasCustomPrompt="1"/>
          </p:nvPr>
        </p:nvSpPr>
        <p:spPr>
          <a:xfrm>
            <a:off x="6777598" y="543238"/>
            <a:ext cx="2066906" cy="582221"/>
          </a:xfrm>
          <a:prstGeom prst="rect">
            <a:avLst/>
          </a:prstGeom>
        </p:spPr>
        <p:txBody>
          <a:bodyPr>
            <a:noAutofit/>
          </a:bodyPr>
          <a:lstStyle>
            <a:lvl1pPr marL="0" indent="0" algn="l">
              <a:buNone/>
              <a:defRPr sz="14000" b="1" i="0">
                <a:solidFill>
                  <a:schemeClr val="bg1"/>
                </a:solidFill>
                <a:latin typeface="+mn-lt"/>
              </a:defRPr>
            </a:lvl1pPr>
          </a:lstStyle>
          <a:p>
            <a:pPr lvl="0"/>
            <a:r>
              <a:rPr lang="en-US"/>
              <a:t>01</a:t>
            </a:r>
          </a:p>
        </p:txBody>
      </p:sp>
      <p:sp>
        <p:nvSpPr>
          <p:cNvPr id="11" name="Picture Placeholder 3">
            <a:extLst>
              <a:ext uri="{FF2B5EF4-FFF2-40B4-BE49-F238E27FC236}">
                <a16:creationId xmlns:a16="http://schemas.microsoft.com/office/drawing/2014/main" id="{D2C6DE8A-E952-944B-9B9D-C0257D5D8CB9}"/>
              </a:ext>
            </a:extLst>
          </p:cNvPr>
          <p:cNvSpPr>
            <a:spLocks noGrp="1"/>
          </p:cNvSpPr>
          <p:nvPr>
            <p:ph type="pic" sz="quarter" idx="10"/>
          </p:nvPr>
        </p:nvSpPr>
        <p:spPr>
          <a:xfrm>
            <a:off x="238772" y="2626822"/>
            <a:ext cx="7708195" cy="339682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2" name="Freeform 1">
            <a:extLst>
              <a:ext uri="{FF2B5EF4-FFF2-40B4-BE49-F238E27FC236}">
                <a16:creationId xmlns:a16="http://schemas.microsoft.com/office/drawing/2014/main" id="{4377A738-8E05-503D-0864-000E7F18977E}"/>
              </a:ext>
            </a:extLst>
          </p:cNvPr>
          <p:cNvSpPr/>
          <p:nvPr userDrawn="1"/>
        </p:nvSpPr>
        <p:spPr>
          <a:xfrm>
            <a:off x="8077058" y="214036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204121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Laptop Slide - Navy">
    <p:spTree>
      <p:nvGrpSpPr>
        <p:cNvPr id="1" name=""/>
        <p:cNvGrpSpPr/>
        <p:nvPr/>
      </p:nvGrpSpPr>
      <p:grpSpPr>
        <a:xfrm>
          <a:off x="0" y="0"/>
          <a:ext cx="0" cy="0"/>
          <a:chOff x="0" y="0"/>
          <a:chExt cx="0" cy="0"/>
        </a:xfrm>
      </p:grpSpPr>
      <p:sp>
        <p:nvSpPr>
          <p:cNvPr id="22" name="Text Placeholder 23">
            <a:extLst>
              <a:ext uri="{FF2B5EF4-FFF2-40B4-BE49-F238E27FC236}">
                <a16:creationId xmlns:a16="http://schemas.microsoft.com/office/drawing/2014/main" id="{5380F4A5-BE24-5E4F-BBB9-1E4A144A55E0}"/>
              </a:ext>
            </a:extLst>
          </p:cNvPr>
          <p:cNvSpPr>
            <a:spLocks noGrp="1"/>
          </p:cNvSpPr>
          <p:nvPr>
            <p:ph type="body" sz="quarter" idx="16" hasCustomPrompt="1"/>
          </p:nvPr>
        </p:nvSpPr>
        <p:spPr>
          <a:xfrm>
            <a:off x="6578872" y="593866"/>
            <a:ext cx="4990998"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26" name="Rectangle 25">
            <a:extLst>
              <a:ext uri="{FF2B5EF4-FFF2-40B4-BE49-F238E27FC236}">
                <a16:creationId xmlns:a16="http://schemas.microsoft.com/office/drawing/2014/main" id="{62984C29-67DD-DD45-969D-9EB0BBF9D138}"/>
              </a:ext>
            </a:extLst>
          </p:cNvPr>
          <p:cNvSpPr/>
          <p:nvPr userDrawn="1"/>
        </p:nvSpPr>
        <p:spPr>
          <a:xfrm flipV="1">
            <a:off x="0" y="0"/>
            <a:ext cx="601405"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3" name="Picture 32">
            <a:extLst>
              <a:ext uri="{FF2B5EF4-FFF2-40B4-BE49-F238E27FC236}">
                <a16:creationId xmlns:a16="http://schemas.microsoft.com/office/drawing/2014/main" id="{ABF8D6F4-3016-8645-8F98-165F5336ABBF}"/>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l="-25867"/>
          <a:stretch/>
        </p:blipFill>
        <p:spPr>
          <a:xfrm flipH="1">
            <a:off x="608794" y="1890384"/>
            <a:ext cx="8439100" cy="5375657"/>
          </a:xfrm>
          <a:prstGeom prst="rect">
            <a:avLst/>
          </a:prstGeom>
        </p:spPr>
      </p:pic>
      <p:sp>
        <p:nvSpPr>
          <p:cNvPr id="34" name="Picture Placeholder 17">
            <a:extLst>
              <a:ext uri="{FF2B5EF4-FFF2-40B4-BE49-F238E27FC236}">
                <a16:creationId xmlns:a16="http://schemas.microsoft.com/office/drawing/2014/main" id="{90E9DF56-261E-6140-A484-1D99EF871998}"/>
              </a:ext>
            </a:extLst>
          </p:cNvPr>
          <p:cNvSpPr>
            <a:spLocks noGrp="1"/>
          </p:cNvSpPr>
          <p:nvPr>
            <p:ph type="pic" sz="quarter" idx="10"/>
          </p:nvPr>
        </p:nvSpPr>
        <p:spPr>
          <a:xfrm>
            <a:off x="635271" y="2095585"/>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9" name="Text Placeholder 17">
            <a:extLst>
              <a:ext uri="{FF2B5EF4-FFF2-40B4-BE49-F238E27FC236}">
                <a16:creationId xmlns:a16="http://schemas.microsoft.com/office/drawing/2014/main" id="{890B8B12-A0F4-0D1D-B782-294ACBC16B93}"/>
              </a:ext>
            </a:extLst>
          </p:cNvPr>
          <p:cNvSpPr>
            <a:spLocks noGrp="1"/>
          </p:cNvSpPr>
          <p:nvPr>
            <p:ph type="body" sz="quarter" idx="19" hasCustomPrompt="1"/>
          </p:nvPr>
        </p:nvSpPr>
        <p:spPr>
          <a:xfrm>
            <a:off x="6578871" y="1890384"/>
            <a:ext cx="4990998"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A0CA810E-D2C6-FA47-4DD1-CBA18E3BCB2C}"/>
              </a:ext>
            </a:extLst>
          </p:cNvPr>
          <p:cNvGrpSpPr/>
          <p:nvPr userDrawn="1"/>
        </p:nvGrpSpPr>
        <p:grpSpPr>
          <a:xfrm>
            <a:off x="138149" y="3764148"/>
            <a:ext cx="281949" cy="2748511"/>
            <a:chOff x="7176656" y="8423488"/>
            <a:chExt cx="190704" cy="1859031"/>
          </a:xfrm>
        </p:grpSpPr>
        <p:cxnSp>
          <p:nvCxnSpPr>
            <p:cNvPr id="5" name="Straight Connector 4">
              <a:extLst>
                <a:ext uri="{FF2B5EF4-FFF2-40B4-BE49-F238E27FC236}">
                  <a16:creationId xmlns:a16="http://schemas.microsoft.com/office/drawing/2014/main" id="{26751B12-CD17-EAC5-5083-72746B4D3099}"/>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1324B1C9-1C53-303F-BD21-10CF286F55D9}"/>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9566428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hone Slide - Navy">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881764"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iPhone6_mockup_front_white.png">
            <a:extLst>
              <a:ext uri="{FF2B5EF4-FFF2-40B4-BE49-F238E27FC236}">
                <a16:creationId xmlns:a16="http://schemas.microsoft.com/office/drawing/2014/main" id="{2E93F037-6935-B341-918A-EA899250876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6920581" y="354148"/>
            <a:ext cx="4094254" cy="6404164"/>
          </a:xfrm>
          <a:prstGeom prst="rect">
            <a:avLst/>
          </a:prstGeom>
        </p:spPr>
      </p:pic>
      <p:sp>
        <p:nvSpPr>
          <p:cNvPr id="29" name="Picture Placeholder 17">
            <a:extLst>
              <a:ext uri="{FF2B5EF4-FFF2-40B4-BE49-F238E27FC236}">
                <a16:creationId xmlns:a16="http://schemas.microsoft.com/office/drawing/2014/main" id="{004A5DED-3F17-794E-9C41-7AB99A6F7EC3}"/>
              </a:ext>
            </a:extLst>
          </p:cNvPr>
          <p:cNvSpPr>
            <a:spLocks noGrp="1"/>
          </p:cNvSpPr>
          <p:nvPr>
            <p:ph type="pic" sz="quarter" idx="10"/>
          </p:nvPr>
        </p:nvSpPr>
        <p:spPr>
          <a:xfrm>
            <a:off x="7735037" y="1373925"/>
            <a:ext cx="2444127" cy="4336988"/>
          </a:xfrm>
          <a:prstGeom prst="rect">
            <a:avLst/>
          </a:prstGeom>
          <a:solidFill>
            <a:schemeClr val="bg1">
              <a:lumMod val="85000"/>
            </a:schemeClr>
          </a:solidFill>
          <a:ln>
            <a:noFill/>
          </a:ln>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3" y="2016633"/>
            <a:ext cx="5881763"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3" cstate="screen">
              <a:biLevel thresh="25000"/>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41087756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F1089737-A92C-2C8D-8446-C3C90AD74B99}"/>
              </a:ext>
            </a:extLst>
          </p:cNvPr>
          <p:cNvSpPr/>
          <p:nvPr userDrawn="1"/>
        </p:nvSpPr>
        <p:spPr>
          <a:xfrm>
            <a:off x="7396842" y="5431639"/>
            <a:ext cx="4795157" cy="697353"/>
          </a:xfrm>
          <a:prstGeom prst="rect">
            <a:avLst/>
          </a:prstGeom>
          <a:solidFill>
            <a:srgbClr val="60BA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5" name="Freeform 4">
            <a:extLst>
              <a:ext uri="{FF2B5EF4-FFF2-40B4-BE49-F238E27FC236}">
                <a16:creationId xmlns:a16="http://schemas.microsoft.com/office/drawing/2014/main" id="{9B088922-55C8-EFEA-F4CD-3D58220ED3F5}"/>
              </a:ext>
            </a:extLst>
          </p:cNvPr>
          <p:cNvSpPr>
            <a:spLocks noGrp="1"/>
          </p:cNvSpPr>
          <p:nvPr>
            <p:ph type="pic" sz="quarter" idx="11"/>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solidFill>
            <a:schemeClr val="bg1">
              <a:lumMod val="85000"/>
            </a:schemeClr>
          </a:solidFill>
        </p:spPr>
        <p:txBody>
          <a:bodyPr wrap="square">
            <a:noAutofit/>
          </a:bodyPr>
          <a:lstStyle>
            <a:lvl1pPr marL="0" indent="0" algn="ctr">
              <a:buNone/>
              <a:defRPr sz="1000">
                <a:solidFill>
                  <a:srgbClr val="000000"/>
                </a:solidFill>
              </a:defRPr>
            </a:lvl1pPr>
          </a:lstStyle>
          <a:p>
            <a:endParaRPr lang="en-US" dirty="0"/>
          </a:p>
        </p:txBody>
      </p:sp>
      <p:sp>
        <p:nvSpPr>
          <p:cNvPr id="145" name="Text Placeholder 32">
            <a:extLst>
              <a:ext uri="{FF2B5EF4-FFF2-40B4-BE49-F238E27FC236}">
                <a16:creationId xmlns:a16="http://schemas.microsoft.com/office/drawing/2014/main" id="{A4B843D6-D64E-B84C-9B42-CB0537BA840E}"/>
              </a:ext>
            </a:extLst>
          </p:cNvPr>
          <p:cNvSpPr>
            <a:spLocks noGrp="1"/>
          </p:cNvSpPr>
          <p:nvPr>
            <p:ph type="body" sz="quarter" idx="13" hasCustomPrompt="1"/>
          </p:nvPr>
        </p:nvSpPr>
        <p:spPr>
          <a:xfrm>
            <a:off x="7551945" y="5547251"/>
            <a:ext cx="4381736" cy="466127"/>
          </a:xfrm>
          <a:prstGeom prst="rect">
            <a:avLst/>
          </a:prstGeom>
        </p:spPr>
        <p:txBody>
          <a:bodyPr>
            <a:noAutofit/>
          </a:bodyPr>
          <a:lstStyle>
            <a:lvl1pPr marL="0" indent="0" algn="r">
              <a:lnSpc>
                <a:spcPct val="100000"/>
              </a:lnSpc>
              <a:spcBef>
                <a:spcPts val="0"/>
              </a:spcBef>
              <a:buNone/>
              <a:defRPr sz="2400" b="0" i="0">
                <a:solidFill>
                  <a:schemeClr val="bg1"/>
                </a:solidFill>
                <a:latin typeface="Calibri" panose="020F0502020204030204" pitchFamily="34" charset="0"/>
                <a:cs typeface="Calibri" panose="020F0502020204030204" pitchFamily="34" charset="0"/>
              </a:defRPr>
            </a:lvl1pPr>
            <a:lvl2pPr marL="377967" indent="0">
              <a:buNone/>
              <a:defRPr sz="3200">
                <a:solidFill>
                  <a:srgbClr val="011E3B"/>
                </a:solidFill>
                <a:latin typeface="Montserrat" pitchFamily="2" charset="77"/>
              </a:defRPr>
            </a:lvl2pPr>
            <a:lvl3pPr marL="755934" indent="0">
              <a:buNone/>
              <a:defRPr sz="3200">
                <a:solidFill>
                  <a:srgbClr val="011E3B"/>
                </a:solidFill>
                <a:latin typeface="Montserrat" pitchFamily="2" charset="77"/>
              </a:defRPr>
            </a:lvl3pPr>
            <a:lvl4pPr marL="1133901" indent="0">
              <a:buNone/>
              <a:defRPr sz="3200">
                <a:solidFill>
                  <a:srgbClr val="011E3B"/>
                </a:solidFill>
                <a:latin typeface="Montserrat" pitchFamily="2" charset="77"/>
              </a:defRPr>
            </a:lvl4pPr>
            <a:lvl5pPr marL="1511869" indent="0">
              <a:buNone/>
              <a:defRPr sz="3200">
                <a:solidFill>
                  <a:srgbClr val="011E3B"/>
                </a:solidFill>
                <a:latin typeface="Montserrat" pitchFamily="2" charset="77"/>
              </a:defRPr>
            </a:lvl5pPr>
          </a:lstStyle>
          <a:p>
            <a:pPr lvl="0"/>
            <a:r>
              <a:rPr lang="en-GB" err="1"/>
              <a:t>www.website.eu</a:t>
            </a:r>
            <a:endParaRPr lang="en-US"/>
          </a:p>
        </p:txBody>
      </p:sp>
      <p:sp>
        <p:nvSpPr>
          <p:cNvPr id="46" name="Text Placeholder 23">
            <a:extLst>
              <a:ext uri="{FF2B5EF4-FFF2-40B4-BE49-F238E27FC236}">
                <a16:creationId xmlns:a16="http://schemas.microsoft.com/office/drawing/2014/main" id="{A533C557-EAB9-A644-A91D-5D8749DF0882}"/>
              </a:ext>
            </a:extLst>
          </p:cNvPr>
          <p:cNvSpPr>
            <a:spLocks noGrp="1"/>
          </p:cNvSpPr>
          <p:nvPr>
            <p:ph type="body" sz="quarter" idx="16" hasCustomPrompt="1"/>
          </p:nvPr>
        </p:nvSpPr>
        <p:spPr>
          <a:xfrm>
            <a:off x="639015" y="3790144"/>
            <a:ext cx="5881764" cy="634242"/>
          </a:xfrm>
          <a:prstGeom prst="rect">
            <a:avLst/>
          </a:prstGeom>
        </p:spPr>
        <p:txBody>
          <a:bodyPr>
            <a:noAutofit/>
          </a:bodyPr>
          <a:lstStyle>
            <a:lvl1pPr marL="0" indent="0" algn="l">
              <a:buNone/>
              <a:defRPr sz="3600" b="1" i="0">
                <a:solidFill>
                  <a:schemeClr val="bg1"/>
                </a:solidFill>
                <a:latin typeface="+mn-lt"/>
              </a:defRPr>
            </a:lvl1pPr>
          </a:lstStyle>
          <a:p>
            <a:pPr lvl="0"/>
            <a:r>
              <a:rPr lang="en-US"/>
              <a:t>Follow Our Journey</a:t>
            </a:r>
          </a:p>
        </p:txBody>
      </p:sp>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65420" y="5916072"/>
            <a:ext cx="2054262" cy="457426"/>
          </a:xfrm>
          <a:prstGeom prst="rect">
            <a:avLst/>
          </a:prstGeom>
        </p:spPr>
      </p:pic>
      <p:pic>
        <p:nvPicPr>
          <p:cNvPr id="9" name="Picture 8">
            <a:extLst>
              <a:ext uri="{FF2B5EF4-FFF2-40B4-BE49-F238E27FC236}">
                <a16:creationId xmlns:a16="http://schemas.microsoft.com/office/drawing/2014/main" id="{3070DF7C-4D66-007C-C0F8-59C34562A2A3}"/>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309706829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1" y="-2"/>
            <a:ext cx="5214939"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5796203" y="77390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6631499" y="773910"/>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5796203" y="135177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6631499" y="1351772"/>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5796203" y="19308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6631499" y="19308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5796203" y="25131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6631499" y="25131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5796203" y="30922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6631499" y="30922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 name="Freeform 1">
            <a:extLst>
              <a:ext uri="{FF2B5EF4-FFF2-40B4-BE49-F238E27FC236}">
                <a16:creationId xmlns:a16="http://schemas.microsoft.com/office/drawing/2014/main" id="{8D6DEE65-4255-40E0-1424-3FAEA4533AF2}"/>
              </a:ext>
            </a:extLst>
          </p:cNvPr>
          <p:cNvSpPr/>
          <p:nvPr userDrawn="1"/>
        </p:nvSpPr>
        <p:spPr>
          <a:xfrm rot="9654881">
            <a:off x="-2205634" y="3301232"/>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dirty="0"/>
          </a:p>
        </p:txBody>
      </p:sp>
      <p:sp>
        <p:nvSpPr>
          <p:cNvPr id="6" name="Text Placeholder 25">
            <a:extLst>
              <a:ext uri="{FF2B5EF4-FFF2-40B4-BE49-F238E27FC236}">
                <a16:creationId xmlns:a16="http://schemas.microsoft.com/office/drawing/2014/main" id="{AD61217D-D3A7-8E93-6AF9-E48FE0C42D37}"/>
              </a:ext>
            </a:extLst>
          </p:cNvPr>
          <p:cNvSpPr>
            <a:spLocks noGrp="1"/>
          </p:cNvSpPr>
          <p:nvPr>
            <p:ph type="body" sz="quarter" idx="37" hasCustomPrompt="1"/>
          </p:nvPr>
        </p:nvSpPr>
        <p:spPr>
          <a:xfrm>
            <a:off x="5791440" y="368344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7" name="Text Placeholder 25">
            <a:extLst>
              <a:ext uri="{FF2B5EF4-FFF2-40B4-BE49-F238E27FC236}">
                <a16:creationId xmlns:a16="http://schemas.microsoft.com/office/drawing/2014/main" id="{53F0C958-3A48-AC04-7378-96CA88E4D290}"/>
              </a:ext>
            </a:extLst>
          </p:cNvPr>
          <p:cNvSpPr>
            <a:spLocks noGrp="1"/>
          </p:cNvSpPr>
          <p:nvPr>
            <p:ph type="body" sz="quarter" idx="38" hasCustomPrompt="1"/>
          </p:nvPr>
        </p:nvSpPr>
        <p:spPr>
          <a:xfrm>
            <a:off x="6626736" y="3683441"/>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8" name="Text Placeholder 25">
            <a:extLst>
              <a:ext uri="{FF2B5EF4-FFF2-40B4-BE49-F238E27FC236}">
                <a16:creationId xmlns:a16="http://schemas.microsoft.com/office/drawing/2014/main" id="{C72BD1BD-4041-36A1-3441-02AF7AA7E5D1}"/>
              </a:ext>
            </a:extLst>
          </p:cNvPr>
          <p:cNvSpPr>
            <a:spLocks noGrp="1"/>
          </p:cNvSpPr>
          <p:nvPr>
            <p:ph type="body" sz="quarter" idx="39" hasCustomPrompt="1"/>
          </p:nvPr>
        </p:nvSpPr>
        <p:spPr>
          <a:xfrm>
            <a:off x="5791440" y="426576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9" name="Text Placeholder 25">
            <a:extLst>
              <a:ext uri="{FF2B5EF4-FFF2-40B4-BE49-F238E27FC236}">
                <a16:creationId xmlns:a16="http://schemas.microsoft.com/office/drawing/2014/main" id="{7D86A38E-F98E-16CE-B993-045E36A6F65C}"/>
              </a:ext>
            </a:extLst>
          </p:cNvPr>
          <p:cNvSpPr>
            <a:spLocks noGrp="1"/>
          </p:cNvSpPr>
          <p:nvPr>
            <p:ph type="body" sz="quarter" idx="40" hasCustomPrompt="1"/>
          </p:nvPr>
        </p:nvSpPr>
        <p:spPr>
          <a:xfrm>
            <a:off x="6626736" y="4265767"/>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10" name="Text Placeholder 25">
            <a:extLst>
              <a:ext uri="{FF2B5EF4-FFF2-40B4-BE49-F238E27FC236}">
                <a16:creationId xmlns:a16="http://schemas.microsoft.com/office/drawing/2014/main" id="{9639DD67-C9E4-F4F9-0963-B3F5AE296FC4}"/>
              </a:ext>
            </a:extLst>
          </p:cNvPr>
          <p:cNvSpPr>
            <a:spLocks noGrp="1"/>
          </p:cNvSpPr>
          <p:nvPr>
            <p:ph type="body" sz="quarter" idx="41" hasCustomPrompt="1"/>
          </p:nvPr>
        </p:nvSpPr>
        <p:spPr>
          <a:xfrm>
            <a:off x="5791440" y="484486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14" name="Text Placeholder 25">
            <a:extLst>
              <a:ext uri="{FF2B5EF4-FFF2-40B4-BE49-F238E27FC236}">
                <a16:creationId xmlns:a16="http://schemas.microsoft.com/office/drawing/2014/main" id="{05F38C23-D687-5609-D846-15F4D82A98A9}"/>
              </a:ext>
            </a:extLst>
          </p:cNvPr>
          <p:cNvSpPr>
            <a:spLocks noGrp="1"/>
          </p:cNvSpPr>
          <p:nvPr>
            <p:ph type="body" sz="quarter" idx="42" hasCustomPrompt="1"/>
          </p:nvPr>
        </p:nvSpPr>
        <p:spPr>
          <a:xfrm>
            <a:off x="6626736" y="4844866"/>
            <a:ext cx="4541325"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17">
            <a:extLst>
              <a:ext uri="{FF2B5EF4-FFF2-40B4-BE49-F238E27FC236}">
                <a16:creationId xmlns:a16="http://schemas.microsoft.com/office/drawing/2014/main" id="{575752C6-6689-9483-15F3-9BE36042DFAB}"/>
              </a:ext>
            </a:extLst>
          </p:cNvPr>
          <p:cNvSpPr>
            <a:spLocks noGrp="1"/>
          </p:cNvSpPr>
          <p:nvPr>
            <p:ph type="body" sz="quarter" idx="18" hasCustomPrompt="1"/>
          </p:nvPr>
        </p:nvSpPr>
        <p:spPr>
          <a:xfrm>
            <a:off x="482925" y="1785938"/>
            <a:ext cx="4360537" cy="4057649"/>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 name="TextBox 2">
            <a:extLst>
              <a:ext uri="{FF2B5EF4-FFF2-40B4-BE49-F238E27FC236}">
                <a16:creationId xmlns:a16="http://schemas.microsoft.com/office/drawing/2014/main" id="{930B4724-D2C6-C6FC-4ABB-045976CE5004}"/>
              </a:ext>
            </a:extLst>
          </p:cNvPr>
          <p:cNvSpPr txBox="1"/>
          <p:nvPr userDrawn="1"/>
        </p:nvSpPr>
        <p:spPr>
          <a:xfrm>
            <a:off x="7141497" y="5674814"/>
            <a:ext cx="4346692" cy="364587"/>
          </a:xfrm>
          <a:prstGeom prst="rect">
            <a:avLst/>
          </a:prstGeom>
          <a:noFill/>
        </p:spPr>
        <p:txBody>
          <a:bodyPr wrap="square">
            <a:spAutoFit/>
          </a:bodyPr>
          <a:lstStyle/>
          <a:p>
            <a:pPr marL="0" marR="0" indent="0" algn="just" defTabSz="457200" rtl="0" eaLnBrk="1" fontAlgn="auto" latinLnBrk="0" hangingPunct="0">
              <a:lnSpc>
                <a:spcPts val="660"/>
              </a:lnSpc>
              <a:spcBef>
                <a:spcPts val="0"/>
              </a:spcBef>
              <a:spcAft>
                <a:spcPts val="0"/>
              </a:spcAft>
              <a:buClrTx/>
              <a:buSzTx/>
              <a:buFontTx/>
              <a:buNone/>
              <a:tabLst/>
              <a:defRPr/>
            </a:pPr>
            <a:r>
              <a:rPr lang="en-US" sz="600" kern="1200" dirty="0">
                <a:solidFill>
                  <a:srgbClr val="0C4659"/>
                </a:solidFill>
                <a:effectLst/>
                <a:latin typeface="Calibri" panose="020F0502020204030204" pitchFamily="34" charset="0"/>
                <a:ea typeface="Open Sans" panose="020B0606030504020204" pitchFamily="34" charset="0"/>
                <a:cs typeface="Calibri" panose="020F0502020204030204" pitchFamily="34"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IE" sz="600" dirty="0">
              <a:solidFill>
                <a:srgbClr val="0C4659"/>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3947B1FC-03B4-3FC1-7B84-AF8ADE24AA4D}"/>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470902" y="5674812"/>
            <a:ext cx="1667896" cy="371393"/>
          </a:xfrm>
          <a:prstGeom prst="rect">
            <a:avLst/>
          </a:prstGeom>
        </p:spPr>
      </p:pic>
      <p:pic>
        <p:nvPicPr>
          <p:cNvPr id="11" name="Picture 10" descr="A grey and black sign with a person in a circle&#10;&#10;AI-generated content may be incorrect.">
            <a:extLst>
              <a:ext uri="{FF2B5EF4-FFF2-40B4-BE49-F238E27FC236}">
                <a16:creationId xmlns:a16="http://schemas.microsoft.com/office/drawing/2014/main" id="{2F01E11F-BBA5-1D41-84B6-A2DFB4A9CB76}"/>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512370" y="6181436"/>
            <a:ext cx="869046" cy="317063"/>
          </a:xfrm>
          <a:prstGeom prst="rect">
            <a:avLst/>
          </a:prstGeom>
        </p:spPr>
      </p:pic>
      <p:sp>
        <p:nvSpPr>
          <p:cNvPr id="12" name="TextBox 11">
            <a:extLst>
              <a:ext uri="{FF2B5EF4-FFF2-40B4-BE49-F238E27FC236}">
                <a16:creationId xmlns:a16="http://schemas.microsoft.com/office/drawing/2014/main" id="{A4BAAF58-D18C-B615-597D-17F11BF233E4}"/>
              </a:ext>
            </a:extLst>
          </p:cNvPr>
          <p:cNvSpPr txBox="1"/>
          <p:nvPr userDrawn="1"/>
        </p:nvSpPr>
        <p:spPr>
          <a:xfrm>
            <a:off x="7138798" y="6117122"/>
            <a:ext cx="4325243"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just"/>
            <a:r>
              <a:rPr lang="en-IE" sz="600" dirty="0">
                <a:solidFill>
                  <a:srgbClr val="0B3A5B"/>
                </a:solidFill>
              </a:rPr>
              <a:t>This license enables reusers to distribute, remix, adapt, and build upon the material in any medium or format, so long as </a:t>
            </a:r>
            <a:r>
              <a:rPr lang="en-US" sz="600" dirty="0">
                <a:solidFill>
                  <a:srgbClr val="0B3A5B"/>
                </a:solidFill>
              </a:rPr>
              <a:t>attribution is given to the creator. The license allows for commercial use. CC BY includes the following elements:</a:t>
            </a:r>
          </a:p>
          <a:p>
            <a:pPr algn="just"/>
            <a:r>
              <a:rPr lang="en-US" sz="600" dirty="0">
                <a:solidFill>
                  <a:srgbClr val="0B3A5B"/>
                </a:solidFill>
              </a:rPr>
              <a:t>BY: credit must be given to the creator.</a:t>
            </a:r>
            <a:endParaRPr lang="en-US" sz="600" dirty="0">
              <a:solidFill>
                <a:srgbClr val="0B3A5B"/>
              </a:solidFill>
              <a:ea typeface="Calibri"/>
              <a:cs typeface="Calibri"/>
            </a:endParaRPr>
          </a:p>
        </p:txBody>
      </p:sp>
    </p:spTree>
    <p:extLst>
      <p:ext uri="{BB962C8B-B14F-4D97-AF65-F5344CB8AC3E}">
        <p14:creationId xmlns:p14="http://schemas.microsoft.com/office/powerpoint/2010/main" val="21073767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RHS Photo with text">
    <p:spTree>
      <p:nvGrpSpPr>
        <p:cNvPr id="1" name=""/>
        <p:cNvGrpSpPr/>
        <p:nvPr/>
      </p:nvGrpSpPr>
      <p:grpSpPr>
        <a:xfrm>
          <a:off x="0" y="0"/>
          <a:ext cx="0" cy="0"/>
          <a:chOff x="0" y="0"/>
          <a:chExt cx="0" cy="0"/>
        </a:xfrm>
      </p:grpSpPr>
      <p:sp>
        <p:nvSpPr>
          <p:cNvPr id="17" name="Text Placeholder 23">
            <a:extLst>
              <a:ext uri="{FF2B5EF4-FFF2-40B4-BE49-F238E27FC236}">
                <a16:creationId xmlns:a16="http://schemas.microsoft.com/office/drawing/2014/main" id="{DA633199-CEB9-C642-96B5-B07AD16E5C73}"/>
              </a:ext>
            </a:extLst>
          </p:cNvPr>
          <p:cNvSpPr>
            <a:spLocks noGrp="1"/>
          </p:cNvSpPr>
          <p:nvPr>
            <p:ph type="body" sz="quarter" idx="16" hasCustomPrompt="1"/>
          </p:nvPr>
        </p:nvSpPr>
        <p:spPr>
          <a:xfrm>
            <a:off x="607555" y="587575"/>
            <a:ext cx="5293183" cy="992652"/>
          </a:xfrm>
          <a:prstGeom prst="rect">
            <a:avLst/>
          </a:prstGeom>
        </p:spPr>
        <p:txBody>
          <a:bodyPr>
            <a:noAutofit/>
          </a:bodyPr>
          <a:lstStyle>
            <a:lvl1pPr marL="0" indent="0" algn="l">
              <a:buNone/>
              <a:defRPr sz="3600" b="1" i="0">
                <a:solidFill>
                  <a:srgbClr val="09465E"/>
                </a:solidFill>
                <a:latin typeface="+mn-lt"/>
              </a:defRPr>
            </a:lvl1pPr>
          </a:lstStyle>
          <a:p>
            <a:pPr lvl="0"/>
            <a:r>
              <a:rPr lang="en-US"/>
              <a:t>HEADING</a:t>
            </a:r>
          </a:p>
        </p:txBody>
      </p:sp>
      <p:sp>
        <p:nvSpPr>
          <p:cNvPr id="19" name="Rectangle 18">
            <a:extLst>
              <a:ext uri="{FF2B5EF4-FFF2-40B4-BE49-F238E27FC236}">
                <a16:creationId xmlns:a16="http://schemas.microsoft.com/office/drawing/2014/main" id="{7CB33894-6B85-A64A-8194-AD204557A483}"/>
              </a:ext>
            </a:extLst>
          </p:cNvPr>
          <p:cNvSpPr/>
          <p:nvPr userDrawn="1"/>
        </p:nvSpPr>
        <p:spPr>
          <a:xfrm flipV="1">
            <a:off x="11584445" y="0"/>
            <a:ext cx="601406"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 Placeholder 17">
            <a:extLst>
              <a:ext uri="{FF2B5EF4-FFF2-40B4-BE49-F238E27FC236}">
                <a16:creationId xmlns:a16="http://schemas.microsoft.com/office/drawing/2014/main" id="{7EC3E4A8-A83C-B536-DE22-6FE3CFA337B4}"/>
              </a:ext>
            </a:extLst>
          </p:cNvPr>
          <p:cNvSpPr>
            <a:spLocks noGrp="1"/>
          </p:cNvSpPr>
          <p:nvPr>
            <p:ph type="body" sz="quarter" idx="19" hasCustomPrompt="1"/>
          </p:nvPr>
        </p:nvSpPr>
        <p:spPr>
          <a:xfrm>
            <a:off x="607554" y="2016633"/>
            <a:ext cx="5293182" cy="4102937"/>
          </a:xfrm>
          <a:prstGeom prst="rect">
            <a:avLst/>
          </a:prstGeom>
        </p:spPr>
        <p:txBody>
          <a:bodyPr/>
          <a:lstStyle>
            <a:lvl1pPr algn="l">
              <a:lnSpc>
                <a:spcPts val="2480"/>
              </a:lnSpc>
              <a:spcBef>
                <a:spcPts val="0"/>
              </a:spcBef>
              <a:buNone/>
              <a:defRPr sz="24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grpSp>
        <p:nvGrpSpPr>
          <p:cNvPr id="4" name="Group 3">
            <a:extLst>
              <a:ext uri="{FF2B5EF4-FFF2-40B4-BE49-F238E27FC236}">
                <a16:creationId xmlns:a16="http://schemas.microsoft.com/office/drawing/2014/main" id="{28473166-3A54-28F0-C997-9BB46936AD3E}"/>
              </a:ext>
            </a:extLst>
          </p:cNvPr>
          <p:cNvGrpSpPr/>
          <p:nvPr userDrawn="1"/>
        </p:nvGrpSpPr>
        <p:grpSpPr>
          <a:xfrm>
            <a:off x="11744173" y="3880526"/>
            <a:ext cx="281949" cy="2748511"/>
            <a:chOff x="7176656" y="8423488"/>
            <a:chExt cx="190704" cy="1859031"/>
          </a:xfrm>
        </p:grpSpPr>
        <p:cxnSp>
          <p:nvCxnSpPr>
            <p:cNvPr id="5" name="Straight Connector 4">
              <a:extLst>
                <a:ext uri="{FF2B5EF4-FFF2-40B4-BE49-F238E27FC236}">
                  <a16:creationId xmlns:a16="http://schemas.microsoft.com/office/drawing/2014/main" id="{FC037DF0-859C-8CD7-3AD1-2F529F4B15EB}"/>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9078EE86-DDDC-AF9F-4B8F-C3314DAC35D3}"/>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
        <p:nvSpPr>
          <p:cNvPr id="2" name="Picture Placeholder 2">
            <a:extLst>
              <a:ext uri="{FF2B5EF4-FFF2-40B4-BE49-F238E27FC236}">
                <a16:creationId xmlns:a16="http://schemas.microsoft.com/office/drawing/2014/main" id="{BBDEEB1B-B72B-A723-F4BA-79DE3F6B1B97}"/>
              </a:ext>
            </a:extLst>
          </p:cNvPr>
          <p:cNvSpPr>
            <a:spLocks noGrp="1"/>
          </p:cNvSpPr>
          <p:nvPr>
            <p:ph type="pic" sz="quarter" idx="20"/>
          </p:nvPr>
        </p:nvSpPr>
        <p:spPr>
          <a:xfrm>
            <a:off x="6297989" y="0"/>
            <a:ext cx="5361066"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Tree>
    <p:extLst>
      <p:ext uri="{BB962C8B-B14F-4D97-AF65-F5344CB8AC3E}">
        <p14:creationId xmlns:p14="http://schemas.microsoft.com/office/powerpoint/2010/main" val="21209421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01">
    <p:spTree>
      <p:nvGrpSpPr>
        <p:cNvPr id="1" name=""/>
        <p:cNvGrpSpPr/>
        <p:nvPr/>
      </p:nvGrpSpPr>
      <p:grpSpPr>
        <a:xfrm>
          <a:off x="0" y="0"/>
          <a:ext cx="0" cy="0"/>
          <a:chOff x="0" y="0"/>
          <a:chExt cx="0" cy="0"/>
        </a:xfrm>
      </p:grpSpPr>
      <p:sp>
        <p:nvSpPr>
          <p:cNvPr id="126" name="Rectangle 125">
            <a:extLst>
              <a:ext uri="{FF2B5EF4-FFF2-40B4-BE49-F238E27FC236}">
                <a16:creationId xmlns:a16="http://schemas.microsoft.com/office/drawing/2014/main" id="{83944EB6-3CB0-F145-A637-E3DB7CD725F9}"/>
              </a:ext>
            </a:extLst>
          </p:cNvPr>
          <p:cNvSpPr/>
          <p:nvPr userDrawn="1"/>
        </p:nvSpPr>
        <p:spPr>
          <a:xfrm>
            <a:off x="-1218514" y="-6377384"/>
            <a:ext cx="16024759" cy="5895581"/>
          </a:xfrm>
          <a:prstGeom prst="rect">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a:extLst>
              <a:ext uri="{FF2B5EF4-FFF2-40B4-BE49-F238E27FC236}">
                <a16:creationId xmlns:a16="http://schemas.microsoft.com/office/drawing/2014/main" id="{545CB842-9E13-7CA3-0A51-6059107FE7F8}"/>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
        <p:nvSpPr>
          <p:cNvPr id="10" name="Freeform 9">
            <a:extLst>
              <a:ext uri="{FF2B5EF4-FFF2-40B4-BE49-F238E27FC236}">
                <a16:creationId xmlns:a16="http://schemas.microsoft.com/office/drawing/2014/main" id="{C45C8739-346C-53FB-617A-7C85CCD85AA0}"/>
              </a:ext>
            </a:extLst>
          </p:cNvPr>
          <p:cNvSpPr>
            <a:spLocks noGrp="1"/>
          </p:cNvSpPr>
          <p:nvPr>
            <p:ph type="pic" sz="quarter" idx="12"/>
          </p:nvPr>
        </p:nvSpPr>
        <p:spPr>
          <a:xfrm>
            <a:off x="0" y="2271713"/>
            <a:ext cx="12192000" cy="3589993"/>
          </a:xfrm>
          <a:custGeom>
            <a:avLst/>
            <a:gdLst>
              <a:gd name="connsiteX0" fmla="*/ 0 w 12192000"/>
              <a:gd name="connsiteY0" fmla="*/ 0 h 3589993"/>
              <a:gd name="connsiteX1" fmla="*/ 12192000 w 12192000"/>
              <a:gd name="connsiteY1" fmla="*/ 0 h 3589993"/>
              <a:gd name="connsiteX2" fmla="*/ 12192000 w 12192000"/>
              <a:gd name="connsiteY2" fmla="*/ 3589993 h 3589993"/>
              <a:gd name="connsiteX3" fmla="*/ 4883406 w 12192000"/>
              <a:gd name="connsiteY3" fmla="*/ 3589993 h 3589993"/>
              <a:gd name="connsiteX4" fmla="*/ 4883406 w 12192000"/>
              <a:gd name="connsiteY4" fmla="*/ 1431353 h 3589993"/>
              <a:gd name="connsiteX5" fmla="*/ 0 w 12192000"/>
              <a:gd name="connsiteY5" fmla="*/ 1431353 h 35899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2000" h="3589993">
                <a:moveTo>
                  <a:pt x="0" y="0"/>
                </a:moveTo>
                <a:lnTo>
                  <a:pt x="12192000" y="0"/>
                </a:lnTo>
                <a:lnTo>
                  <a:pt x="12192000" y="3589993"/>
                </a:lnTo>
                <a:lnTo>
                  <a:pt x="4883406" y="3589993"/>
                </a:lnTo>
                <a:lnTo>
                  <a:pt x="4883406" y="1431353"/>
                </a:lnTo>
                <a:lnTo>
                  <a:pt x="0" y="1431353"/>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11" name="Rectangle 10">
            <a:extLst>
              <a:ext uri="{FF2B5EF4-FFF2-40B4-BE49-F238E27FC236}">
                <a16:creationId xmlns:a16="http://schemas.microsoft.com/office/drawing/2014/main" id="{86081D7E-7037-5426-0E0B-333F821E7116}"/>
              </a:ext>
            </a:extLst>
          </p:cNvPr>
          <p:cNvSpPr/>
          <p:nvPr userDrawn="1"/>
        </p:nvSpPr>
        <p:spPr>
          <a:xfrm>
            <a:off x="0" y="3703066"/>
            <a:ext cx="4883406" cy="2856914"/>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49347" tIns="24673" rIns="49347" bIns="24673" numCol="1" spcCol="0" rtlCol="0" fromWordArt="0" anchor="ctr" anchorCtr="0" forceAA="0" compatLnSpc="1">
            <a:prstTxWarp prst="textNoShape">
              <a:avLst/>
            </a:prstTxWarp>
            <a:noAutofit/>
          </a:bodyPr>
          <a:lstStyle/>
          <a:p>
            <a:endParaRPr lang="en-GB" sz="529" dirty="0"/>
          </a:p>
        </p:txBody>
      </p:sp>
      <p:pic>
        <p:nvPicPr>
          <p:cNvPr id="4" name="Picture 3">
            <a:extLst>
              <a:ext uri="{FF2B5EF4-FFF2-40B4-BE49-F238E27FC236}">
                <a16:creationId xmlns:a16="http://schemas.microsoft.com/office/drawing/2014/main" id="{4C8153E9-AE00-5CA9-D4B8-4B554BEB817B}"/>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254334" y="6102554"/>
            <a:ext cx="2054262" cy="457426"/>
          </a:xfrm>
          <a:prstGeom prst="rect">
            <a:avLst/>
          </a:prstGeom>
        </p:spPr>
      </p:pic>
      <p:pic>
        <p:nvPicPr>
          <p:cNvPr id="5" name="Picture 4" descr="A grey and black sign with a person in a circle&#10;&#10;AI-generated content may be incorrect.">
            <a:extLst>
              <a:ext uri="{FF2B5EF4-FFF2-40B4-BE49-F238E27FC236}">
                <a16:creationId xmlns:a16="http://schemas.microsoft.com/office/drawing/2014/main" id="{15E12C21-6389-84C8-C99F-A7FCF0B9C02D}"/>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8328248" y="6110791"/>
            <a:ext cx="1061410" cy="387245"/>
          </a:xfrm>
          <a:prstGeom prst="rect">
            <a:avLst/>
          </a:prstGeom>
        </p:spPr>
      </p:pic>
    </p:spTree>
    <p:extLst>
      <p:ext uri="{BB962C8B-B14F-4D97-AF65-F5344CB8AC3E}">
        <p14:creationId xmlns:p14="http://schemas.microsoft.com/office/powerpoint/2010/main" val="38458300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Master">
    <p:spTree>
      <p:nvGrpSpPr>
        <p:cNvPr id="1" name=""/>
        <p:cNvGrpSpPr/>
        <p:nvPr/>
      </p:nvGrpSpPr>
      <p:grpSpPr>
        <a:xfrm>
          <a:off x="0" y="0"/>
          <a:ext cx="0" cy="0"/>
          <a:chOff x="0" y="0"/>
          <a:chExt cx="0" cy="0"/>
        </a:xfrm>
      </p:grpSpPr>
      <p:sp>
        <p:nvSpPr>
          <p:cNvPr id="3" name="Text Placeholder 23">
            <a:extLst>
              <a:ext uri="{FF2B5EF4-FFF2-40B4-BE49-F238E27FC236}">
                <a16:creationId xmlns:a16="http://schemas.microsoft.com/office/drawing/2014/main" id="{770B68B2-B174-95DD-0F39-0B68D890419B}"/>
              </a:ext>
            </a:extLst>
          </p:cNvPr>
          <p:cNvSpPr>
            <a:spLocks noGrp="1"/>
          </p:cNvSpPr>
          <p:nvPr>
            <p:ph type="body" sz="quarter" idx="16" hasCustomPrompt="1"/>
          </p:nvPr>
        </p:nvSpPr>
        <p:spPr>
          <a:xfrm>
            <a:off x="-2" y="375841"/>
            <a:ext cx="12191999" cy="803654"/>
          </a:xfrm>
          <a:prstGeom prst="rect">
            <a:avLst/>
          </a:prstGeom>
        </p:spPr>
        <p:txBody>
          <a:bodyPr>
            <a:noAutofit/>
          </a:bodyPr>
          <a:lstStyle>
            <a:lvl1pPr marL="0" indent="0" algn="ctr">
              <a:buNone/>
              <a:defRPr sz="3600" b="1" i="0">
                <a:solidFill>
                  <a:srgbClr val="086575"/>
                </a:solidFill>
                <a:latin typeface="+mn-lt"/>
              </a:defRPr>
            </a:lvl1pPr>
          </a:lstStyle>
          <a:p>
            <a:pPr lvl="0"/>
            <a:r>
              <a:rPr lang="en-US" dirty="0"/>
              <a:t>Heading</a:t>
            </a:r>
          </a:p>
        </p:txBody>
      </p:sp>
    </p:spTree>
    <p:extLst>
      <p:ext uri="{BB962C8B-B14F-4D97-AF65-F5344CB8AC3E}">
        <p14:creationId xmlns:p14="http://schemas.microsoft.com/office/powerpoint/2010/main" val="38860104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02">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ED8AB1AA-16D1-B600-B5BC-CFCEF003D9C6}"/>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0106" y="6030484"/>
            <a:ext cx="2054262" cy="457426"/>
          </a:xfrm>
          <a:prstGeom prst="rect">
            <a:avLst/>
          </a:prstGeom>
        </p:spPr>
      </p:pic>
      <p:sp>
        <p:nvSpPr>
          <p:cNvPr id="2" name="Picture Placeholder 3">
            <a:extLst>
              <a:ext uri="{FF2B5EF4-FFF2-40B4-BE49-F238E27FC236}">
                <a16:creationId xmlns:a16="http://schemas.microsoft.com/office/drawing/2014/main" id="{452F375B-3C38-D5D7-426A-5036F173DC4C}"/>
              </a:ext>
            </a:extLst>
          </p:cNvPr>
          <p:cNvSpPr>
            <a:spLocks noGrp="1"/>
          </p:cNvSpPr>
          <p:nvPr>
            <p:ph type="pic" sz="quarter" idx="11"/>
          </p:nvPr>
        </p:nvSpPr>
        <p:spPr>
          <a:xfrm>
            <a:off x="0" y="2271713"/>
            <a:ext cx="12192000" cy="3543422"/>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8EFE9B15-C1FC-51F8-04C3-66A1510F133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8538735" y="50994"/>
            <a:ext cx="3196954" cy="2271519"/>
          </a:xfrm>
          <a:prstGeom prst="rect">
            <a:avLst/>
          </a:prstGeom>
        </p:spPr>
      </p:pic>
    </p:spTree>
    <p:extLst>
      <p:ext uri="{BB962C8B-B14F-4D97-AF65-F5344CB8AC3E}">
        <p14:creationId xmlns:p14="http://schemas.microsoft.com/office/powerpoint/2010/main" val="40675972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verview/Intro - Navy ">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151BFCDB-CADF-EC47-BAA7-197F619A3BA2}"/>
              </a:ext>
            </a:extLst>
          </p:cNvPr>
          <p:cNvSpPr/>
          <p:nvPr userDrawn="1"/>
        </p:nvSpPr>
        <p:spPr>
          <a:xfrm>
            <a:off x="2167324" y="772370"/>
            <a:ext cx="9320865" cy="5212793"/>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Calibri" panose="020F0502020204030204" pitchFamily="34" charset="0"/>
              <a:cs typeface="Calibri" panose="020F0502020204030204" pitchFamily="34" charset="0"/>
            </a:endParaRPr>
          </a:p>
        </p:txBody>
      </p:sp>
      <p:sp>
        <p:nvSpPr>
          <p:cNvPr id="47" name="Picture Placeholder 3">
            <a:extLst>
              <a:ext uri="{FF2B5EF4-FFF2-40B4-BE49-F238E27FC236}">
                <a16:creationId xmlns:a16="http://schemas.microsoft.com/office/drawing/2014/main" id="{CFFAA2CE-68E3-2F4C-B815-5E56A1944D9F}"/>
              </a:ext>
            </a:extLst>
          </p:cNvPr>
          <p:cNvSpPr>
            <a:spLocks noGrp="1"/>
          </p:cNvSpPr>
          <p:nvPr>
            <p:ph type="pic" sz="quarter" idx="10"/>
          </p:nvPr>
        </p:nvSpPr>
        <p:spPr>
          <a:xfrm>
            <a:off x="388401" y="385460"/>
            <a:ext cx="4107750" cy="608707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49" name="Text Placeholder 17">
            <a:extLst>
              <a:ext uri="{FF2B5EF4-FFF2-40B4-BE49-F238E27FC236}">
                <a16:creationId xmlns:a16="http://schemas.microsoft.com/office/drawing/2014/main" id="{69A6005D-0B69-4B46-8775-6C9D41A6536B}"/>
              </a:ext>
            </a:extLst>
          </p:cNvPr>
          <p:cNvSpPr>
            <a:spLocks noGrp="1"/>
          </p:cNvSpPr>
          <p:nvPr>
            <p:ph type="body" sz="quarter" idx="18" hasCustomPrompt="1"/>
          </p:nvPr>
        </p:nvSpPr>
        <p:spPr>
          <a:xfrm>
            <a:off x="4940627" y="3429001"/>
            <a:ext cx="6331432" cy="2123902"/>
          </a:xfrm>
          <a:prstGeom prst="rect">
            <a:avLst/>
          </a:prstGeom>
        </p:spPr>
        <p:txBody>
          <a:bodyPr/>
          <a:lstStyle>
            <a:lvl1pPr algn="l">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Click to type…</a:t>
            </a:r>
            <a:endParaRPr lang="en-US"/>
          </a:p>
        </p:txBody>
      </p:sp>
    </p:spTree>
    <p:extLst>
      <p:ext uri="{BB962C8B-B14F-4D97-AF65-F5344CB8AC3E}">
        <p14:creationId xmlns:p14="http://schemas.microsoft.com/office/powerpoint/2010/main" val="612293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Slide - Navy">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28A2B8D5-B1A8-DD47-B5C1-C990227310BE}"/>
              </a:ext>
            </a:extLst>
          </p:cNvPr>
          <p:cNvSpPr/>
          <p:nvPr userDrawn="1"/>
        </p:nvSpPr>
        <p:spPr>
          <a:xfrm flipV="1">
            <a:off x="0" y="-2"/>
            <a:ext cx="1378111" cy="6858002"/>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Placeholder 25">
            <a:extLst>
              <a:ext uri="{FF2B5EF4-FFF2-40B4-BE49-F238E27FC236}">
                <a16:creationId xmlns:a16="http://schemas.microsoft.com/office/drawing/2014/main" id="{B6FBFE60-B12C-7249-80E7-36657FB982C5}"/>
              </a:ext>
            </a:extLst>
          </p:cNvPr>
          <p:cNvSpPr>
            <a:spLocks noGrp="1"/>
          </p:cNvSpPr>
          <p:nvPr userDrawn="1">
            <p:ph type="body" sz="quarter" idx="15" hasCustomPrompt="1"/>
          </p:nvPr>
        </p:nvSpPr>
        <p:spPr>
          <a:xfrm>
            <a:off x="2267191" y="2545559"/>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userDrawn="1">
            <p:ph type="body" sz="quarter" idx="14" hasCustomPrompt="1"/>
          </p:nvPr>
        </p:nvSpPr>
        <p:spPr>
          <a:xfrm>
            <a:off x="3102488" y="2545560"/>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1" name="Text Placeholder 25">
            <a:extLst>
              <a:ext uri="{FF2B5EF4-FFF2-40B4-BE49-F238E27FC236}">
                <a16:creationId xmlns:a16="http://schemas.microsoft.com/office/drawing/2014/main" id="{F594FF25-E151-F942-926C-A77F810C7632}"/>
              </a:ext>
            </a:extLst>
          </p:cNvPr>
          <p:cNvSpPr>
            <a:spLocks noGrp="1"/>
          </p:cNvSpPr>
          <p:nvPr userDrawn="1">
            <p:ph type="body" sz="quarter" idx="29" hasCustomPrompt="1"/>
          </p:nvPr>
        </p:nvSpPr>
        <p:spPr>
          <a:xfrm>
            <a:off x="2267191" y="3123421"/>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userDrawn="1">
            <p:ph type="body" sz="quarter" idx="30" hasCustomPrompt="1"/>
          </p:nvPr>
        </p:nvSpPr>
        <p:spPr>
          <a:xfrm>
            <a:off x="3102488" y="3123422"/>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userDrawn="1">
            <p:ph type="body" sz="quarter" idx="31" hasCustomPrompt="1"/>
          </p:nvPr>
        </p:nvSpPr>
        <p:spPr>
          <a:xfrm>
            <a:off x="2267191" y="3702490"/>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userDrawn="1">
            <p:ph type="body" sz="quarter" idx="32" hasCustomPrompt="1"/>
          </p:nvPr>
        </p:nvSpPr>
        <p:spPr>
          <a:xfrm>
            <a:off x="3102488" y="3702491"/>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userDrawn="1">
            <p:ph type="body" sz="quarter" idx="33" hasCustomPrompt="1"/>
          </p:nvPr>
        </p:nvSpPr>
        <p:spPr>
          <a:xfrm>
            <a:off x="2267191" y="4284816"/>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userDrawn="1">
            <p:ph type="body" sz="quarter" idx="34" hasCustomPrompt="1"/>
          </p:nvPr>
        </p:nvSpPr>
        <p:spPr>
          <a:xfrm>
            <a:off x="3102488" y="4284817"/>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userDrawn="1">
            <p:ph type="body" sz="quarter" idx="35" hasCustomPrompt="1"/>
          </p:nvPr>
        </p:nvSpPr>
        <p:spPr>
          <a:xfrm>
            <a:off x="2267191" y="4863915"/>
            <a:ext cx="700387" cy="566443"/>
          </a:xfrm>
          <a:prstGeom prst="rect">
            <a:avLst/>
          </a:prstGeom>
          <a:noFill/>
        </p:spPr>
        <p:txBody>
          <a:bodyPr anchor="ctr">
            <a:noAutofit/>
          </a:bodyPr>
          <a:lstStyle>
            <a:lvl1pPr marL="0" indent="0" algn="ctr">
              <a:buNone/>
              <a:defRPr sz="3200" b="1" baseline="0">
                <a:solidFill>
                  <a:srgbClr val="60BA47"/>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userDrawn="1">
            <p:ph type="body" sz="quarter" idx="36" hasCustomPrompt="1"/>
          </p:nvPr>
        </p:nvSpPr>
        <p:spPr>
          <a:xfrm>
            <a:off x="3102488" y="4863916"/>
            <a:ext cx="7646734" cy="566444"/>
          </a:xfrm>
          <a:prstGeom prst="rect">
            <a:avLst/>
          </a:prstGeom>
        </p:spPr>
        <p:txBody>
          <a:bodyPr anchor="ctr">
            <a:noAutofit/>
          </a:bodyPr>
          <a:lstStyle>
            <a:lvl1pPr marL="0" indent="0" algn="l">
              <a:lnSpc>
                <a:spcPct val="100000"/>
              </a:lnSpc>
              <a:spcBef>
                <a:spcPts val="0"/>
              </a:spcBef>
              <a:buNone/>
              <a:defRPr sz="2200" baseline="0">
                <a:solidFill>
                  <a:srgbClr val="09465E"/>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a:t>Main Body Text</a:t>
            </a:r>
          </a:p>
        </p:txBody>
      </p:sp>
      <p:sp>
        <p:nvSpPr>
          <p:cNvPr id="36" name="Rectangle 35">
            <a:extLst>
              <a:ext uri="{FF2B5EF4-FFF2-40B4-BE49-F238E27FC236}">
                <a16:creationId xmlns:a16="http://schemas.microsoft.com/office/drawing/2014/main" id="{27BC3113-E3C6-5349-8D68-5760D4A8C23B}"/>
              </a:ext>
            </a:extLst>
          </p:cNvPr>
          <p:cNvSpPr/>
          <p:nvPr userDrawn="1"/>
        </p:nvSpPr>
        <p:spPr>
          <a:xfrm>
            <a:off x="4388307" y="5855031"/>
            <a:ext cx="7016293" cy="615553"/>
          </a:xfrm>
          <a:prstGeom prst="rect">
            <a:avLst/>
          </a:prstGeom>
        </p:spPr>
        <p:txBody>
          <a:bodyPr wrap="square">
            <a:spAutoFit/>
          </a:bodyPr>
          <a:lstStyle/>
          <a:p>
            <a:pPr marL="0" marR="0" lvl="0" indent="0" algn="just" defTabSz="181904" rtl="0" eaLnBrk="1" fontAlgn="auto" latinLnBrk="0" hangingPunct="0">
              <a:lnSpc>
                <a:spcPct val="100000"/>
              </a:lnSpc>
              <a:spcBef>
                <a:spcPts val="0"/>
              </a:spcBef>
              <a:spcAft>
                <a:spcPts val="0"/>
              </a:spcAft>
              <a:buClrTx/>
              <a:buSzTx/>
              <a:buFontTx/>
              <a:buNone/>
              <a:tabLst/>
              <a:defRPr/>
            </a:pPr>
            <a:r>
              <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rPr>
              <a:t>This project has been funded with support from the European Commission. The author is solely responsible for this publication (communication) and the Commission accepts no responsibility for any use may be made of the information contained therein. In compliance of the new GDPR framework, please note that the Partnership will only process your personal data in the sole interest and purpose of the project and without any prejudice to your rights.</a:t>
            </a:r>
          </a:p>
          <a:p>
            <a:pPr marL="0" marR="0" lvl="0" indent="0" algn="just" defTabSz="181904" rtl="0" eaLnBrk="1" fontAlgn="auto" latinLnBrk="0" hangingPunct="0">
              <a:lnSpc>
                <a:spcPct val="100000"/>
              </a:lnSpc>
              <a:spcBef>
                <a:spcPts val="0"/>
              </a:spcBef>
              <a:spcAft>
                <a:spcPts val="0"/>
              </a:spcAft>
              <a:buClrTx/>
              <a:buSzTx/>
              <a:buFontTx/>
              <a:buNone/>
              <a:tabLst/>
              <a:defRPr/>
            </a:pPr>
            <a:endParaRPr lang="en-US" sz="850" b="0" i="0" dirty="0">
              <a:solidFill>
                <a:srgbClr val="09465E"/>
              </a:solidFill>
              <a:latin typeface="Calibri" panose="020F0502020204030204" pitchFamily="34" charset="0"/>
              <a:ea typeface="Open Sans" panose="020B0606030504020204" pitchFamily="34" charset="0"/>
              <a:cs typeface="Calibri" panose="020F0502020204030204" pitchFamily="34" charset="0"/>
            </a:endParaRPr>
          </a:p>
        </p:txBody>
      </p:sp>
      <p:sp>
        <p:nvSpPr>
          <p:cNvPr id="3" name="Picture Placeholder 3">
            <a:extLst>
              <a:ext uri="{FF2B5EF4-FFF2-40B4-BE49-F238E27FC236}">
                <a16:creationId xmlns:a16="http://schemas.microsoft.com/office/drawing/2014/main" id="{EF376128-3D56-39EB-B878-881E313032D4}"/>
              </a:ext>
            </a:extLst>
          </p:cNvPr>
          <p:cNvSpPr>
            <a:spLocks noGrp="1"/>
          </p:cNvSpPr>
          <p:nvPr>
            <p:ph type="pic" sz="quarter" idx="11"/>
          </p:nvPr>
        </p:nvSpPr>
        <p:spPr>
          <a:xfrm>
            <a:off x="788894" y="340862"/>
            <a:ext cx="11403106" cy="1903699"/>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pic>
        <p:nvPicPr>
          <p:cNvPr id="4" name="Picture 3">
            <a:extLst>
              <a:ext uri="{FF2B5EF4-FFF2-40B4-BE49-F238E27FC236}">
                <a16:creationId xmlns:a16="http://schemas.microsoft.com/office/drawing/2014/main" id="{D704BAEF-03F0-744A-90FB-0A1EF03B5F62}"/>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303050" y="5867924"/>
            <a:ext cx="2054262" cy="457426"/>
          </a:xfrm>
          <a:prstGeom prst="rect">
            <a:avLst/>
          </a:prstGeom>
        </p:spPr>
      </p:pic>
      <p:cxnSp>
        <p:nvCxnSpPr>
          <p:cNvPr id="11" name="Straight Connector 10">
            <a:extLst>
              <a:ext uri="{FF2B5EF4-FFF2-40B4-BE49-F238E27FC236}">
                <a16:creationId xmlns:a16="http://schemas.microsoft.com/office/drawing/2014/main" id="{4344D256-A31B-BC2F-4B9A-43E1183BF608}"/>
              </a:ext>
            </a:extLst>
          </p:cNvPr>
          <p:cNvCxnSpPr>
            <a:cxnSpLocks/>
          </p:cNvCxnSpPr>
          <p:nvPr userDrawn="1"/>
        </p:nvCxnSpPr>
        <p:spPr>
          <a:xfrm flipV="1">
            <a:off x="2156224" y="3114739"/>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37184EE-77EA-7EB6-556C-9284576B774E}"/>
              </a:ext>
            </a:extLst>
          </p:cNvPr>
          <p:cNvCxnSpPr>
            <a:cxnSpLocks/>
          </p:cNvCxnSpPr>
          <p:nvPr userDrawn="1"/>
        </p:nvCxnSpPr>
        <p:spPr>
          <a:xfrm flipV="1">
            <a:off x="2156224" y="3692562"/>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3E695D3F-90BB-714D-905E-359A8A6F977A}"/>
              </a:ext>
            </a:extLst>
          </p:cNvPr>
          <p:cNvCxnSpPr>
            <a:cxnSpLocks/>
          </p:cNvCxnSpPr>
          <p:nvPr userDrawn="1"/>
        </p:nvCxnSpPr>
        <p:spPr>
          <a:xfrm flipV="1">
            <a:off x="2156224" y="4270385"/>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30A6276-CB75-B53D-5CED-F7679BCF3899}"/>
              </a:ext>
            </a:extLst>
          </p:cNvPr>
          <p:cNvCxnSpPr>
            <a:cxnSpLocks/>
          </p:cNvCxnSpPr>
          <p:nvPr userDrawn="1"/>
        </p:nvCxnSpPr>
        <p:spPr>
          <a:xfrm flipV="1">
            <a:off x="2156224" y="4848208"/>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sp>
        <p:nvSpPr>
          <p:cNvPr id="2" name="Freeform 1">
            <a:extLst>
              <a:ext uri="{FF2B5EF4-FFF2-40B4-BE49-F238E27FC236}">
                <a16:creationId xmlns:a16="http://schemas.microsoft.com/office/drawing/2014/main" id="{8D6DEE65-4255-40E0-1424-3FAEA4533AF2}"/>
              </a:ext>
            </a:extLst>
          </p:cNvPr>
          <p:cNvSpPr/>
          <p:nvPr userDrawn="1"/>
        </p:nvSpPr>
        <p:spPr>
          <a:xfrm rot="9654881">
            <a:off x="-1705571" y="2672583"/>
            <a:ext cx="3411143" cy="4717638"/>
          </a:xfrm>
          <a:custGeom>
            <a:avLst/>
            <a:gdLst>
              <a:gd name="connsiteX0" fmla="*/ 2995421 w 3411143"/>
              <a:gd name="connsiteY0" fmla="*/ 4533254 h 4717638"/>
              <a:gd name="connsiteX1" fmla="*/ 3013438 w 3411143"/>
              <a:gd name="connsiteY1" fmla="*/ 4708644 h 4717638"/>
              <a:gd name="connsiteX2" fmla="*/ 2914342 w 3411143"/>
              <a:gd name="connsiteY2" fmla="*/ 4717638 h 4717638"/>
              <a:gd name="connsiteX3" fmla="*/ 2909835 w 3411143"/>
              <a:gd name="connsiteY3" fmla="*/ 4717638 h 4717638"/>
              <a:gd name="connsiteX4" fmla="*/ 2896324 w 3411143"/>
              <a:gd name="connsiteY4" fmla="*/ 4717638 h 4717638"/>
              <a:gd name="connsiteX5" fmla="*/ 2878307 w 3411143"/>
              <a:gd name="connsiteY5" fmla="*/ 4717638 h 4717638"/>
              <a:gd name="connsiteX6" fmla="*/ 2801730 w 3411143"/>
              <a:gd name="connsiteY6" fmla="*/ 4713141 h 4717638"/>
              <a:gd name="connsiteX7" fmla="*/ 2815245 w 3411143"/>
              <a:gd name="connsiteY7" fmla="*/ 4537751 h 4717638"/>
              <a:gd name="connsiteX8" fmla="*/ 2878307 w 3411143"/>
              <a:gd name="connsiteY8" fmla="*/ 4537751 h 4717638"/>
              <a:gd name="connsiteX9" fmla="*/ 2896324 w 3411143"/>
              <a:gd name="connsiteY9" fmla="*/ 4537751 h 4717638"/>
              <a:gd name="connsiteX10" fmla="*/ 2909835 w 3411143"/>
              <a:gd name="connsiteY10" fmla="*/ 4537751 h 4717638"/>
              <a:gd name="connsiteX11" fmla="*/ 2914342 w 3411143"/>
              <a:gd name="connsiteY11" fmla="*/ 4537751 h 4717638"/>
              <a:gd name="connsiteX12" fmla="*/ 2995421 w 3411143"/>
              <a:gd name="connsiteY12" fmla="*/ 4533254 h 4717638"/>
              <a:gd name="connsiteX13" fmla="*/ 1229700 w 3411143"/>
              <a:gd name="connsiteY13" fmla="*/ 4362357 h 4717638"/>
              <a:gd name="connsiteX14" fmla="*/ 1319788 w 3411143"/>
              <a:gd name="connsiteY14" fmla="*/ 4434313 h 4717638"/>
              <a:gd name="connsiteX15" fmla="*/ 1247718 w 3411143"/>
              <a:gd name="connsiteY15" fmla="*/ 4542249 h 4717638"/>
              <a:gd name="connsiteX16" fmla="*/ 1139613 w 3411143"/>
              <a:gd name="connsiteY16" fmla="*/ 4452303 h 4717638"/>
              <a:gd name="connsiteX17" fmla="*/ 1923376 w 3411143"/>
              <a:gd name="connsiteY17" fmla="*/ 4285903 h 4717638"/>
              <a:gd name="connsiteX18" fmla="*/ 2112561 w 3411143"/>
              <a:gd name="connsiteY18" fmla="*/ 4371351 h 4717638"/>
              <a:gd name="connsiteX19" fmla="*/ 2063010 w 3411143"/>
              <a:gd name="connsiteY19" fmla="*/ 4533254 h 4717638"/>
              <a:gd name="connsiteX20" fmla="*/ 1833288 w 3411143"/>
              <a:gd name="connsiteY20" fmla="*/ 4429816 h 4717638"/>
              <a:gd name="connsiteX21" fmla="*/ 2387326 w 3411143"/>
              <a:gd name="connsiteY21" fmla="*/ 4173470 h 4717638"/>
              <a:gd name="connsiteX22" fmla="*/ 2689122 w 3411143"/>
              <a:gd name="connsiteY22" fmla="*/ 4231935 h 4717638"/>
              <a:gd name="connsiteX23" fmla="*/ 2666598 w 3411143"/>
              <a:gd name="connsiteY23" fmla="*/ 4528752 h 4717638"/>
              <a:gd name="connsiteX24" fmla="*/ 2297238 w 3411143"/>
              <a:gd name="connsiteY24" fmla="*/ 4456800 h 4717638"/>
              <a:gd name="connsiteX25" fmla="*/ 3411143 w 3411143"/>
              <a:gd name="connsiteY25" fmla="*/ 4121685 h 4717638"/>
              <a:gd name="connsiteX26" fmla="*/ 3411143 w 3411143"/>
              <a:gd name="connsiteY26" fmla="*/ 4436662 h 4717638"/>
              <a:gd name="connsiteX27" fmla="*/ 3290878 w 3411143"/>
              <a:gd name="connsiteY27" fmla="*/ 4470503 h 4717638"/>
              <a:gd name="connsiteX28" fmla="*/ 3144063 w 3411143"/>
              <a:gd name="connsiteY28" fmla="*/ 4501773 h 4717638"/>
              <a:gd name="connsiteX29" fmla="*/ 3103526 w 3411143"/>
              <a:gd name="connsiteY29" fmla="*/ 4204951 h 4717638"/>
              <a:gd name="connsiteX30" fmla="*/ 3346762 w 3411143"/>
              <a:gd name="connsiteY30" fmla="*/ 4145363 h 4717638"/>
              <a:gd name="connsiteX31" fmla="*/ 1274744 w 3411143"/>
              <a:gd name="connsiteY31" fmla="*/ 3921622 h 4717638"/>
              <a:gd name="connsiteX32" fmla="*/ 1396361 w 3411143"/>
              <a:gd name="connsiteY32" fmla="*/ 4052043 h 4717638"/>
              <a:gd name="connsiteX33" fmla="*/ 1261229 w 3411143"/>
              <a:gd name="connsiteY33" fmla="*/ 4209449 h 4717638"/>
              <a:gd name="connsiteX34" fmla="*/ 1112586 w 3411143"/>
              <a:gd name="connsiteY34" fmla="*/ 4052043 h 4717638"/>
              <a:gd name="connsiteX35" fmla="*/ 1761218 w 3411143"/>
              <a:gd name="connsiteY35" fmla="*/ 3831676 h 4717638"/>
              <a:gd name="connsiteX36" fmla="*/ 1918870 w 3411143"/>
              <a:gd name="connsiteY36" fmla="*/ 3948606 h 4717638"/>
              <a:gd name="connsiteX37" fmla="*/ 1761218 w 3411143"/>
              <a:gd name="connsiteY37" fmla="*/ 4200454 h 4717638"/>
              <a:gd name="connsiteX38" fmla="*/ 1567527 w 3411143"/>
              <a:gd name="connsiteY38" fmla="*/ 4056541 h 4717638"/>
              <a:gd name="connsiteX39" fmla="*/ 2486422 w 3411143"/>
              <a:gd name="connsiteY39" fmla="*/ 3764217 h 4717638"/>
              <a:gd name="connsiteX40" fmla="*/ 2851280 w 3411143"/>
              <a:gd name="connsiteY40" fmla="*/ 3818184 h 4717638"/>
              <a:gd name="connsiteX41" fmla="*/ 2986412 w 3411143"/>
              <a:gd name="connsiteY41" fmla="*/ 3809189 h 4717638"/>
              <a:gd name="connsiteX42" fmla="*/ 3031456 w 3411143"/>
              <a:gd name="connsiteY42" fmla="*/ 4115005 h 4717638"/>
              <a:gd name="connsiteX43" fmla="*/ 2900826 w 3411143"/>
              <a:gd name="connsiteY43" fmla="*/ 4124000 h 4717638"/>
              <a:gd name="connsiteX44" fmla="*/ 2896324 w 3411143"/>
              <a:gd name="connsiteY44" fmla="*/ 4124000 h 4717638"/>
              <a:gd name="connsiteX45" fmla="*/ 2878307 w 3411143"/>
              <a:gd name="connsiteY45" fmla="*/ 4124000 h 4717638"/>
              <a:gd name="connsiteX46" fmla="*/ 2851280 w 3411143"/>
              <a:gd name="connsiteY46" fmla="*/ 4124000 h 4717638"/>
              <a:gd name="connsiteX47" fmla="*/ 2396335 w 3411143"/>
              <a:gd name="connsiteY47" fmla="*/ 4056541 h 4717638"/>
              <a:gd name="connsiteX48" fmla="*/ 3387300 w 3411143"/>
              <a:gd name="connsiteY48" fmla="*/ 3741730 h 4717638"/>
              <a:gd name="connsiteX49" fmla="*/ 3411143 w 3411143"/>
              <a:gd name="connsiteY49" fmla="*/ 3793873 h 4717638"/>
              <a:gd name="connsiteX50" fmla="*/ 3411143 w 3411143"/>
              <a:gd name="connsiteY50" fmla="*/ 3977193 h 4717638"/>
              <a:gd name="connsiteX51" fmla="*/ 3313543 w 3411143"/>
              <a:gd name="connsiteY51" fmla="*/ 4016627 h 4717638"/>
              <a:gd name="connsiteX52" fmla="*/ 3135054 w 3411143"/>
              <a:gd name="connsiteY52" fmla="*/ 4061038 h 4717638"/>
              <a:gd name="connsiteX53" fmla="*/ 3103526 w 3411143"/>
              <a:gd name="connsiteY53" fmla="*/ 3827179 h 4717638"/>
              <a:gd name="connsiteX54" fmla="*/ 3387300 w 3411143"/>
              <a:gd name="connsiteY54" fmla="*/ 3741730 h 4717638"/>
              <a:gd name="connsiteX55" fmla="*/ 2184631 w 3411143"/>
              <a:gd name="connsiteY55" fmla="*/ 3633795 h 4717638"/>
              <a:gd name="connsiteX56" fmla="*/ 2427868 w 3411143"/>
              <a:gd name="connsiteY56" fmla="*/ 3746227 h 4717638"/>
              <a:gd name="connsiteX57" fmla="*/ 2337780 w 3411143"/>
              <a:gd name="connsiteY57" fmla="*/ 4038551 h 4717638"/>
              <a:gd name="connsiteX58" fmla="*/ 2022473 w 3411143"/>
              <a:gd name="connsiteY58" fmla="*/ 3894638 h 4717638"/>
              <a:gd name="connsiteX59" fmla="*/ 639623 w 3411143"/>
              <a:gd name="connsiteY59" fmla="*/ 3552848 h 4717638"/>
              <a:gd name="connsiteX60" fmla="*/ 675658 w 3411143"/>
              <a:gd name="connsiteY60" fmla="*/ 3660779 h 4717638"/>
              <a:gd name="connsiteX61" fmla="*/ 558544 w 3411143"/>
              <a:gd name="connsiteY61" fmla="*/ 3714746 h 4717638"/>
              <a:gd name="connsiteX62" fmla="*/ 518007 w 3411143"/>
              <a:gd name="connsiteY62" fmla="*/ 3579832 h 4717638"/>
              <a:gd name="connsiteX63" fmla="*/ 2026975 w 3411143"/>
              <a:gd name="connsiteY63" fmla="*/ 3521367 h 4717638"/>
              <a:gd name="connsiteX64" fmla="*/ 2135080 w 3411143"/>
              <a:gd name="connsiteY64" fmla="*/ 3602314 h 4717638"/>
              <a:gd name="connsiteX65" fmla="*/ 1972922 w 3411143"/>
              <a:gd name="connsiteY65" fmla="*/ 3863157 h 4717638"/>
              <a:gd name="connsiteX66" fmla="*/ 1828782 w 3411143"/>
              <a:gd name="connsiteY66" fmla="*/ 3755222 h 4717638"/>
              <a:gd name="connsiteX67" fmla="*/ 1779236 w 3411143"/>
              <a:gd name="connsiteY67" fmla="*/ 3431421 h 4717638"/>
              <a:gd name="connsiteX68" fmla="*/ 1900852 w 3411143"/>
              <a:gd name="connsiteY68" fmla="*/ 3561843 h 4717638"/>
              <a:gd name="connsiteX69" fmla="*/ 1702659 w 3411143"/>
              <a:gd name="connsiteY69" fmla="*/ 3795698 h 4717638"/>
              <a:gd name="connsiteX70" fmla="*/ 1540501 w 3411143"/>
              <a:gd name="connsiteY70" fmla="*/ 3624800 h 4717638"/>
              <a:gd name="connsiteX71" fmla="*/ 2671105 w 3411143"/>
              <a:gd name="connsiteY71" fmla="*/ 3377454 h 4717638"/>
              <a:gd name="connsiteX72" fmla="*/ 2824254 w 3411143"/>
              <a:gd name="connsiteY72" fmla="*/ 3399940 h 4717638"/>
              <a:gd name="connsiteX73" fmla="*/ 2873800 w 3411143"/>
              <a:gd name="connsiteY73" fmla="*/ 3399940 h 4717638"/>
              <a:gd name="connsiteX74" fmla="*/ 2896324 w 3411143"/>
              <a:gd name="connsiteY74" fmla="*/ 3566340 h 4717638"/>
              <a:gd name="connsiteX75" fmla="*/ 2900826 w 3411143"/>
              <a:gd name="connsiteY75" fmla="*/ 3584325 h 4717638"/>
              <a:gd name="connsiteX76" fmla="*/ 2824254 w 3411143"/>
              <a:gd name="connsiteY76" fmla="*/ 3588827 h 4717638"/>
              <a:gd name="connsiteX77" fmla="*/ 2617052 w 3411143"/>
              <a:gd name="connsiteY77" fmla="*/ 3557346 h 4717638"/>
              <a:gd name="connsiteX78" fmla="*/ 2621554 w 3411143"/>
              <a:gd name="connsiteY78" fmla="*/ 3543854 h 4717638"/>
              <a:gd name="connsiteX79" fmla="*/ 3243160 w 3411143"/>
              <a:gd name="connsiteY79" fmla="*/ 3332481 h 4717638"/>
              <a:gd name="connsiteX80" fmla="*/ 3369282 w 3411143"/>
              <a:gd name="connsiteY80" fmla="*/ 3602314 h 4717638"/>
              <a:gd name="connsiteX81" fmla="*/ 3035958 w 3411143"/>
              <a:gd name="connsiteY81" fmla="*/ 3705752 h 4717638"/>
              <a:gd name="connsiteX82" fmla="*/ 3031456 w 3411143"/>
              <a:gd name="connsiteY82" fmla="*/ 3678768 h 4717638"/>
              <a:gd name="connsiteX83" fmla="*/ 2995421 w 3411143"/>
              <a:gd name="connsiteY83" fmla="*/ 3408935 h 4717638"/>
              <a:gd name="connsiteX84" fmla="*/ 3243160 w 3411143"/>
              <a:gd name="connsiteY84" fmla="*/ 3332481 h 4717638"/>
              <a:gd name="connsiteX85" fmla="*/ 2391833 w 3411143"/>
              <a:gd name="connsiteY85" fmla="*/ 3296503 h 4717638"/>
              <a:gd name="connsiteX86" fmla="*/ 2540475 w 3411143"/>
              <a:gd name="connsiteY86" fmla="*/ 3368459 h 4717638"/>
              <a:gd name="connsiteX87" fmla="*/ 2459396 w 3411143"/>
              <a:gd name="connsiteY87" fmla="*/ 3633795 h 4717638"/>
              <a:gd name="connsiteX88" fmla="*/ 2454894 w 3411143"/>
              <a:gd name="connsiteY88" fmla="*/ 3651784 h 4717638"/>
              <a:gd name="connsiteX89" fmla="*/ 2234177 w 3411143"/>
              <a:gd name="connsiteY89" fmla="*/ 3548351 h 4717638"/>
              <a:gd name="connsiteX90" fmla="*/ 3411143 w 3411143"/>
              <a:gd name="connsiteY90" fmla="*/ 3219361 h 4717638"/>
              <a:gd name="connsiteX91" fmla="*/ 3411143 w 3411143"/>
              <a:gd name="connsiteY91" fmla="*/ 3493594 h 4717638"/>
              <a:gd name="connsiteX92" fmla="*/ 3409824 w 3411143"/>
              <a:gd name="connsiteY92" fmla="*/ 3494384 h 4717638"/>
              <a:gd name="connsiteX93" fmla="*/ 3315230 w 3411143"/>
              <a:gd name="connsiteY93" fmla="*/ 3292005 h 4717638"/>
              <a:gd name="connsiteX94" fmla="*/ 3393495 w 3411143"/>
              <a:gd name="connsiteY94" fmla="*/ 3235789 h 4717638"/>
              <a:gd name="connsiteX95" fmla="*/ 2162106 w 3411143"/>
              <a:gd name="connsiteY95" fmla="*/ 3103119 h 4717638"/>
              <a:gd name="connsiteX96" fmla="*/ 2234177 w 3411143"/>
              <a:gd name="connsiteY96" fmla="*/ 3179573 h 4717638"/>
              <a:gd name="connsiteX97" fmla="*/ 2067517 w 3411143"/>
              <a:gd name="connsiteY97" fmla="*/ 3377454 h 4717638"/>
              <a:gd name="connsiteX98" fmla="*/ 2044992 w 3411143"/>
              <a:gd name="connsiteY98" fmla="*/ 3404438 h 4717638"/>
              <a:gd name="connsiteX99" fmla="*/ 1932385 w 3411143"/>
              <a:gd name="connsiteY99" fmla="*/ 3287508 h 4717638"/>
              <a:gd name="connsiteX100" fmla="*/ 1959411 w 3411143"/>
              <a:gd name="connsiteY100" fmla="*/ 3265022 h 4717638"/>
              <a:gd name="connsiteX101" fmla="*/ 1247718 w 3411143"/>
              <a:gd name="connsiteY101" fmla="*/ 3098622 h 4717638"/>
              <a:gd name="connsiteX102" fmla="*/ 1499964 w 3411143"/>
              <a:gd name="connsiteY102" fmla="*/ 3557346 h 4717638"/>
              <a:gd name="connsiteX103" fmla="*/ 1265736 w 3411143"/>
              <a:gd name="connsiteY103" fmla="*/ 3741730 h 4717638"/>
              <a:gd name="connsiteX104" fmla="*/ 963939 w 3411143"/>
              <a:gd name="connsiteY104" fmla="*/ 3193065 h 4717638"/>
              <a:gd name="connsiteX105" fmla="*/ 1630589 w 3411143"/>
              <a:gd name="connsiteY105" fmla="*/ 2968200 h 4717638"/>
              <a:gd name="connsiteX106" fmla="*/ 1815271 w 3411143"/>
              <a:gd name="connsiteY106" fmla="*/ 3301000 h 4717638"/>
              <a:gd name="connsiteX107" fmla="*/ 1576536 w 3411143"/>
              <a:gd name="connsiteY107" fmla="*/ 3494384 h 4717638"/>
              <a:gd name="connsiteX108" fmla="*/ 1342308 w 3411143"/>
              <a:gd name="connsiteY108" fmla="*/ 3067141 h 4717638"/>
              <a:gd name="connsiteX109" fmla="*/ 797279 w 3411143"/>
              <a:gd name="connsiteY109" fmla="*/ 2869260 h 4717638"/>
              <a:gd name="connsiteX110" fmla="*/ 846825 w 3411143"/>
              <a:gd name="connsiteY110" fmla="*/ 3098622 h 4717638"/>
              <a:gd name="connsiteX111" fmla="*/ 648632 w 3411143"/>
              <a:gd name="connsiteY111" fmla="*/ 3161584 h 4717638"/>
              <a:gd name="connsiteX112" fmla="*/ 590077 w 3411143"/>
              <a:gd name="connsiteY112" fmla="*/ 2887249 h 4717638"/>
              <a:gd name="connsiteX113" fmla="*/ 2004455 w 3411143"/>
              <a:gd name="connsiteY113" fmla="*/ 2842276 h 4717638"/>
              <a:gd name="connsiteX114" fmla="*/ 2121569 w 3411143"/>
              <a:gd name="connsiteY114" fmla="*/ 3058146 h 4717638"/>
              <a:gd name="connsiteX115" fmla="*/ 1918870 w 3411143"/>
              <a:gd name="connsiteY115" fmla="*/ 3220049 h 4717638"/>
              <a:gd name="connsiteX116" fmla="*/ 1891843 w 3411143"/>
              <a:gd name="connsiteY116" fmla="*/ 3242535 h 4717638"/>
              <a:gd name="connsiteX117" fmla="*/ 1720677 w 3411143"/>
              <a:gd name="connsiteY117" fmla="*/ 2936719 h 4717638"/>
              <a:gd name="connsiteX118" fmla="*/ 1373841 w 3411143"/>
              <a:gd name="connsiteY118" fmla="*/ 2711854 h 4717638"/>
              <a:gd name="connsiteX119" fmla="*/ 1423387 w 3411143"/>
              <a:gd name="connsiteY119" fmla="*/ 2945714 h 4717638"/>
              <a:gd name="connsiteX120" fmla="*/ 1135106 w 3411143"/>
              <a:gd name="connsiteY120" fmla="*/ 3044654 h 4717638"/>
              <a:gd name="connsiteX121" fmla="*/ 1067543 w 3411143"/>
              <a:gd name="connsiteY121" fmla="*/ 2743335 h 4717638"/>
              <a:gd name="connsiteX122" fmla="*/ 1878332 w 3411143"/>
              <a:gd name="connsiteY122" fmla="*/ 2657887 h 4717638"/>
              <a:gd name="connsiteX123" fmla="*/ 1909861 w 3411143"/>
              <a:gd name="connsiteY123" fmla="*/ 2801800 h 4717638"/>
              <a:gd name="connsiteX124" fmla="*/ 1630589 w 3411143"/>
              <a:gd name="connsiteY124" fmla="*/ 2896243 h 4717638"/>
              <a:gd name="connsiteX125" fmla="*/ 1585545 w 3411143"/>
              <a:gd name="connsiteY125" fmla="*/ 2684871 h 4717638"/>
              <a:gd name="connsiteX126" fmla="*/ 1594554 w 3411143"/>
              <a:gd name="connsiteY126" fmla="*/ 2684871 h 4717638"/>
              <a:gd name="connsiteX127" fmla="*/ 0 w 3411143"/>
              <a:gd name="connsiteY127" fmla="*/ 2460011 h 4717638"/>
              <a:gd name="connsiteX128" fmla="*/ 126123 w 3411143"/>
              <a:gd name="connsiteY128" fmla="*/ 2469005 h 4717638"/>
              <a:gd name="connsiteX129" fmla="*/ 130630 w 3411143"/>
              <a:gd name="connsiteY129" fmla="*/ 2585935 h 4717638"/>
              <a:gd name="connsiteX130" fmla="*/ 4507 w 3411143"/>
              <a:gd name="connsiteY130" fmla="*/ 2599427 h 4717638"/>
              <a:gd name="connsiteX131" fmla="*/ 0 w 3411143"/>
              <a:gd name="connsiteY131" fmla="*/ 2460011 h 4717638"/>
              <a:gd name="connsiteX132" fmla="*/ 1662122 w 3411143"/>
              <a:gd name="connsiteY132" fmla="*/ 2388054 h 4717638"/>
              <a:gd name="connsiteX133" fmla="*/ 1954905 w 3411143"/>
              <a:gd name="connsiteY133" fmla="*/ 2428530 h 4717638"/>
              <a:gd name="connsiteX134" fmla="*/ 1950403 w 3411143"/>
              <a:gd name="connsiteY134" fmla="*/ 2522973 h 4717638"/>
              <a:gd name="connsiteX135" fmla="*/ 1950403 w 3411143"/>
              <a:gd name="connsiteY135" fmla="*/ 2576940 h 4717638"/>
              <a:gd name="connsiteX136" fmla="*/ 1666624 w 3411143"/>
              <a:gd name="connsiteY136" fmla="*/ 2603924 h 4717638"/>
              <a:gd name="connsiteX137" fmla="*/ 1657615 w 3411143"/>
              <a:gd name="connsiteY137" fmla="*/ 2608421 h 4717638"/>
              <a:gd name="connsiteX138" fmla="*/ 1653113 w 3411143"/>
              <a:gd name="connsiteY138" fmla="*/ 2527470 h 4717638"/>
              <a:gd name="connsiteX139" fmla="*/ 1662122 w 3411143"/>
              <a:gd name="connsiteY139" fmla="*/ 2388054 h 4717638"/>
              <a:gd name="connsiteX140" fmla="*/ 1261229 w 3411143"/>
              <a:gd name="connsiteY140" fmla="*/ 2325092 h 4717638"/>
              <a:gd name="connsiteX141" fmla="*/ 1563025 w 3411143"/>
              <a:gd name="connsiteY141" fmla="*/ 2370065 h 4717638"/>
              <a:gd name="connsiteX142" fmla="*/ 1554016 w 3411143"/>
              <a:gd name="connsiteY142" fmla="*/ 2522973 h 4717638"/>
              <a:gd name="connsiteX143" fmla="*/ 1558519 w 3411143"/>
              <a:gd name="connsiteY143" fmla="*/ 2617411 h 4717638"/>
              <a:gd name="connsiteX144" fmla="*/ 1252220 w 3411143"/>
              <a:gd name="connsiteY144" fmla="*/ 2644400 h 4717638"/>
              <a:gd name="connsiteX145" fmla="*/ 1247718 w 3411143"/>
              <a:gd name="connsiteY145" fmla="*/ 2522973 h 4717638"/>
              <a:gd name="connsiteX146" fmla="*/ 1261229 w 3411143"/>
              <a:gd name="connsiteY146" fmla="*/ 2325092 h 4717638"/>
              <a:gd name="connsiteX147" fmla="*/ 869349 w 3411143"/>
              <a:gd name="connsiteY147" fmla="*/ 2271124 h 4717638"/>
              <a:gd name="connsiteX148" fmla="*/ 1162132 w 3411143"/>
              <a:gd name="connsiteY148" fmla="*/ 2311600 h 4717638"/>
              <a:gd name="connsiteX149" fmla="*/ 1148621 w 3411143"/>
              <a:gd name="connsiteY149" fmla="*/ 2522973 h 4717638"/>
              <a:gd name="connsiteX150" fmla="*/ 1153124 w 3411143"/>
              <a:gd name="connsiteY150" fmla="*/ 2653390 h 4717638"/>
              <a:gd name="connsiteX151" fmla="*/ 855834 w 3411143"/>
              <a:gd name="connsiteY151" fmla="*/ 2684871 h 4717638"/>
              <a:gd name="connsiteX152" fmla="*/ 851332 w 3411143"/>
              <a:gd name="connsiteY152" fmla="*/ 2522973 h 4717638"/>
              <a:gd name="connsiteX153" fmla="*/ 869349 w 3411143"/>
              <a:gd name="connsiteY153" fmla="*/ 2271124 h 4717638"/>
              <a:gd name="connsiteX154" fmla="*/ 360351 w 3411143"/>
              <a:gd name="connsiteY154" fmla="*/ 2230649 h 4717638"/>
              <a:gd name="connsiteX155" fmla="*/ 486474 w 3411143"/>
              <a:gd name="connsiteY155" fmla="*/ 2253135 h 4717638"/>
              <a:gd name="connsiteX156" fmla="*/ 477465 w 3411143"/>
              <a:gd name="connsiteY156" fmla="*/ 2370065 h 4717638"/>
              <a:gd name="connsiteX157" fmla="*/ 351342 w 3411143"/>
              <a:gd name="connsiteY157" fmla="*/ 2370065 h 4717638"/>
              <a:gd name="connsiteX158" fmla="*/ 360351 w 3411143"/>
              <a:gd name="connsiteY158" fmla="*/ 2230649 h 4717638"/>
              <a:gd name="connsiteX159" fmla="*/ 1635096 w 3411143"/>
              <a:gd name="connsiteY159" fmla="*/ 2136206 h 4717638"/>
              <a:gd name="connsiteX160" fmla="*/ 1644104 w 3411143"/>
              <a:gd name="connsiteY160" fmla="*/ 2140703 h 4717638"/>
              <a:gd name="connsiteX161" fmla="*/ 1914368 w 3411143"/>
              <a:gd name="connsiteY161" fmla="*/ 2235146 h 4717638"/>
              <a:gd name="connsiteX162" fmla="*/ 1887341 w 3411143"/>
              <a:gd name="connsiteY162" fmla="*/ 2347578 h 4717638"/>
              <a:gd name="connsiteX163" fmla="*/ 1594554 w 3411143"/>
              <a:gd name="connsiteY163" fmla="*/ 2307103 h 4717638"/>
              <a:gd name="connsiteX164" fmla="*/ 1635096 w 3411143"/>
              <a:gd name="connsiteY164" fmla="*/ 2136206 h 4717638"/>
              <a:gd name="connsiteX165" fmla="*/ 1153124 w 3411143"/>
              <a:gd name="connsiteY165" fmla="*/ 1974303 h 4717638"/>
              <a:gd name="connsiteX166" fmla="*/ 1441404 w 3411143"/>
              <a:gd name="connsiteY166" fmla="*/ 2077741 h 4717638"/>
              <a:gd name="connsiteX167" fmla="*/ 1396361 w 3411143"/>
              <a:gd name="connsiteY167" fmla="*/ 2266627 h 4717638"/>
              <a:gd name="connsiteX168" fmla="*/ 1094569 w 3411143"/>
              <a:gd name="connsiteY168" fmla="*/ 2221654 h 4717638"/>
              <a:gd name="connsiteX169" fmla="*/ 1153124 w 3411143"/>
              <a:gd name="connsiteY169" fmla="*/ 1974303 h 4717638"/>
              <a:gd name="connsiteX170" fmla="*/ 522509 w 3411143"/>
              <a:gd name="connsiteY170" fmla="*/ 1834887 h 4717638"/>
              <a:gd name="connsiteX171" fmla="*/ 720702 w 3411143"/>
              <a:gd name="connsiteY171" fmla="*/ 1906844 h 4717638"/>
              <a:gd name="connsiteX172" fmla="*/ 675658 w 3411143"/>
              <a:gd name="connsiteY172" fmla="*/ 2091233 h 4717638"/>
              <a:gd name="connsiteX173" fmla="*/ 468457 w 3411143"/>
              <a:gd name="connsiteY173" fmla="*/ 2059752 h 4717638"/>
              <a:gd name="connsiteX174" fmla="*/ 522509 w 3411143"/>
              <a:gd name="connsiteY174" fmla="*/ 1834887 h 4717638"/>
              <a:gd name="connsiteX175" fmla="*/ 3411143 w 3411143"/>
              <a:gd name="connsiteY175" fmla="*/ 1772380 h 4717638"/>
              <a:gd name="connsiteX176" fmla="*/ 3411143 w 3411143"/>
              <a:gd name="connsiteY176" fmla="*/ 1821235 h 4717638"/>
              <a:gd name="connsiteX177" fmla="*/ 3391807 w 3411143"/>
              <a:gd name="connsiteY177" fmla="*/ 1803406 h 4717638"/>
              <a:gd name="connsiteX178" fmla="*/ 1932385 w 3411143"/>
              <a:gd name="connsiteY178" fmla="*/ 1726952 h 4717638"/>
              <a:gd name="connsiteX179" fmla="*/ 1959411 w 3411143"/>
              <a:gd name="connsiteY179" fmla="*/ 1753936 h 4717638"/>
              <a:gd name="connsiteX180" fmla="*/ 2148595 w 3411143"/>
              <a:gd name="connsiteY180" fmla="*/ 1933827 h 4717638"/>
              <a:gd name="connsiteX181" fmla="*/ 1986438 w 3411143"/>
              <a:gd name="connsiteY181" fmla="*/ 2199168 h 4717638"/>
              <a:gd name="connsiteX182" fmla="*/ 1716174 w 3411143"/>
              <a:gd name="connsiteY182" fmla="*/ 2104725 h 4717638"/>
              <a:gd name="connsiteX183" fmla="*/ 1702663 w 3411143"/>
              <a:gd name="connsiteY183" fmla="*/ 2100227 h 4717638"/>
              <a:gd name="connsiteX184" fmla="*/ 1932385 w 3411143"/>
              <a:gd name="connsiteY184" fmla="*/ 1726952 h 4717638"/>
              <a:gd name="connsiteX185" fmla="*/ 2103552 w 3411143"/>
              <a:gd name="connsiteY185" fmla="*/ 1529071 h 4717638"/>
              <a:gd name="connsiteX186" fmla="*/ 2126076 w 3411143"/>
              <a:gd name="connsiteY186" fmla="*/ 1560552 h 4717638"/>
              <a:gd name="connsiteX187" fmla="*/ 2274718 w 3411143"/>
              <a:gd name="connsiteY187" fmla="*/ 1771925 h 4717638"/>
              <a:gd name="connsiteX188" fmla="*/ 2198146 w 3411143"/>
              <a:gd name="connsiteY188" fmla="*/ 1839384 h 4717638"/>
              <a:gd name="connsiteX189" fmla="*/ 2008957 w 3411143"/>
              <a:gd name="connsiteY189" fmla="*/ 1659492 h 4717638"/>
              <a:gd name="connsiteX190" fmla="*/ 1981931 w 3411143"/>
              <a:gd name="connsiteY190" fmla="*/ 1632509 h 4717638"/>
              <a:gd name="connsiteX191" fmla="*/ 2103552 w 3411143"/>
              <a:gd name="connsiteY191" fmla="*/ 1529071 h 4717638"/>
              <a:gd name="connsiteX192" fmla="*/ 1563025 w 3411143"/>
              <a:gd name="connsiteY192" fmla="*/ 1448120 h 4717638"/>
              <a:gd name="connsiteX193" fmla="*/ 1756711 w 3411143"/>
              <a:gd name="connsiteY193" fmla="*/ 1637006 h 4717638"/>
              <a:gd name="connsiteX194" fmla="*/ 1535999 w 3411143"/>
              <a:gd name="connsiteY194" fmla="*/ 1996789 h 4717638"/>
              <a:gd name="connsiteX195" fmla="*/ 1279251 w 3411143"/>
              <a:gd name="connsiteY195" fmla="*/ 1906844 h 4717638"/>
              <a:gd name="connsiteX196" fmla="*/ 1563025 w 3411143"/>
              <a:gd name="connsiteY196" fmla="*/ 1448120 h 4717638"/>
              <a:gd name="connsiteX197" fmla="*/ 2517955 w 3411143"/>
              <a:gd name="connsiteY197" fmla="*/ 1371670 h 4717638"/>
              <a:gd name="connsiteX198" fmla="*/ 2522457 w 3411143"/>
              <a:gd name="connsiteY198" fmla="*/ 1389659 h 4717638"/>
              <a:gd name="connsiteX199" fmla="*/ 2581017 w 3411143"/>
              <a:gd name="connsiteY199" fmla="*/ 1659492 h 4717638"/>
              <a:gd name="connsiteX200" fmla="*/ 2391833 w 3411143"/>
              <a:gd name="connsiteY200" fmla="*/ 1735946 h 4717638"/>
              <a:gd name="connsiteX201" fmla="*/ 2247692 w 3411143"/>
              <a:gd name="connsiteY201" fmla="*/ 1479601 h 4717638"/>
              <a:gd name="connsiteX202" fmla="*/ 2517955 w 3411143"/>
              <a:gd name="connsiteY202" fmla="*/ 1371670 h 4717638"/>
              <a:gd name="connsiteX203" fmla="*/ 3103526 w 3411143"/>
              <a:gd name="connsiteY203" fmla="*/ 1362676 h 4717638"/>
              <a:gd name="connsiteX204" fmla="*/ 3374636 w 3411143"/>
              <a:gd name="connsiteY204" fmla="*/ 1465758 h 4717638"/>
              <a:gd name="connsiteX205" fmla="*/ 3411143 w 3411143"/>
              <a:gd name="connsiteY205" fmla="*/ 1488428 h 4717638"/>
              <a:gd name="connsiteX206" fmla="*/ 3411143 w 3411143"/>
              <a:gd name="connsiteY206" fmla="*/ 1585431 h 4717638"/>
              <a:gd name="connsiteX207" fmla="*/ 3297217 w 3411143"/>
              <a:gd name="connsiteY207" fmla="*/ 1767427 h 4717638"/>
              <a:gd name="connsiteX208" fmla="*/ 3040464 w 3411143"/>
              <a:gd name="connsiteY208" fmla="*/ 1654995 h 4717638"/>
              <a:gd name="connsiteX209" fmla="*/ 3099024 w 3411143"/>
              <a:gd name="connsiteY209" fmla="*/ 1394157 h 4717638"/>
              <a:gd name="connsiteX210" fmla="*/ 2815245 w 3411143"/>
              <a:gd name="connsiteY210" fmla="*/ 1326697 h 4717638"/>
              <a:gd name="connsiteX211" fmla="*/ 3035962 w 3411143"/>
              <a:gd name="connsiteY211" fmla="*/ 1344687 h 4717638"/>
              <a:gd name="connsiteX212" fmla="*/ 3031455 w 3411143"/>
              <a:gd name="connsiteY212" fmla="*/ 1371670 h 4717638"/>
              <a:gd name="connsiteX213" fmla="*/ 2972896 w 3411143"/>
              <a:gd name="connsiteY213" fmla="*/ 1637006 h 4717638"/>
              <a:gd name="connsiteX214" fmla="*/ 2819747 w 3411143"/>
              <a:gd name="connsiteY214" fmla="*/ 1623514 h 4717638"/>
              <a:gd name="connsiteX215" fmla="*/ 2644078 w 3411143"/>
              <a:gd name="connsiteY215" fmla="*/ 1641503 h 4717638"/>
              <a:gd name="connsiteX216" fmla="*/ 2585523 w 3411143"/>
              <a:gd name="connsiteY216" fmla="*/ 1371670 h 4717638"/>
              <a:gd name="connsiteX217" fmla="*/ 2581017 w 3411143"/>
              <a:gd name="connsiteY217" fmla="*/ 1353681 h 4717638"/>
              <a:gd name="connsiteX218" fmla="*/ 2815245 w 3411143"/>
              <a:gd name="connsiteY218" fmla="*/ 1326697 h 4717638"/>
              <a:gd name="connsiteX219" fmla="*/ 1882839 w 3411143"/>
              <a:gd name="connsiteY219" fmla="*/ 1196276 h 4717638"/>
              <a:gd name="connsiteX220" fmla="*/ 2058508 w 3411143"/>
              <a:gd name="connsiteY220" fmla="*/ 1443622 h 4717638"/>
              <a:gd name="connsiteX221" fmla="*/ 1923376 w 3411143"/>
              <a:gd name="connsiteY221" fmla="*/ 1560552 h 4717638"/>
              <a:gd name="connsiteX222" fmla="*/ 1707166 w 3411143"/>
              <a:gd name="connsiteY222" fmla="*/ 1349184 h 4717638"/>
              <a:gd name="connsiteX223" fmla="*/ 1882839 w 3411143"/>
              <a:gd name="connsiteY223" fmla="*/ 1196276 h 4717638"/>
              <a:gd name="connsiteX224" fmla="*/ 1193665 w 3411143"/>
              <a:gd name="connsiteY224" fmla="*/ 1088341 h 4717638"/>
              <a:gd name="connsiteX225" fmla="*/ 1391858 w 3411143"/>
              <a:gd name="connsiteY225" fmla="*/ 1277227 h 4717638"/>
              <a:gd name="connsiteX226" fmla="*/ 1076551 w 3411143"/>
              <a:gd name="connsiteY226" fmla="*/ 1789914 h 4717638"/>
              <a:gd name="connsiteX227" fmla="*/ 815297 w 3411143"/>
              <a:gd name="connsiteY227" fmla="*/ 1699968 h 4717638"/>
              <a:gd name="connsiteX228" fmla="*/ 1193665 w 3411143"/>
              <a:gd name="connsiteY228" fmla="*/ 1088341 h 4717638"/>
              <a:gd name="connsiteX229" fmla="*/ 648632 w 3411143"/>
              <a:gd name="connsiteY229" fmla="*/ 1052362 h 4717638"/>
              <a:gd name="connsiteX230" fmla="*/ 738720 w 3411143"/>
              <a:gd name="connsiteY230" fmla="*/ 1115325 h 4717638"/>
              <a:gd name="connsiteX231" fmla="*/ 689174 w 3411143"/>
              <a:gd name="connsiteY231" fmla="*/ 1205270 h 4717638"/>
              <a:gd name="connsiteX232" fmla="*/ 590077 w 3411143"/>
              <a:gd name="connsiteY232" fmla="*/ 1160297 h 4717638"/>
              <a:gd name="connsiteX233" fmla="*/ 648632 w 3411143"/>
              <a:gd name="connsiteY233" fmla="*/ 1052362 h 4717638"/>
              <a:gd name="connsiteX234" fmla="*/ 3189112 w 3411143"/>
              <a:gd name="connsiteY234" fmla="*/ 966914 h 4717638"/>
              <a:gd name="connsiteX235" fmla="*/ 3400815 w 3411143"/>
              <a:gd name="connsiteY235" fmla="*/ 1034373 h 4717638"/>
              <a:gd name="connsiteX236" fmla="*/ 3411143 w 3411143"/>
              <a:gd name="connsiteY236" fmla="*/ 1039057 h 4717638"/>
              <a:gd name="connsiteX237" fmla="*/ 3411143 w 3411143"/>
              <a:gd name="connsiteY237" fmla="*/ 1373204 h 4717638"/>
              <a:gd name="connsiteX238" fmla="*/ 3324805 w 3411143"/>
              <a:gd name="connsiteY238" fmla="*/ 1330071 h 4717638"/>
              <a:gd name="connsiteX239" fmla="*/ 3121543 w 3411143"/>
              <a:gd name="connsiteY239" fmla="*/ 1263735 h 4717638"/>
              <a:gd name="connsiteX240" fmla="*/ 2405348 w 3411143"/>
              <a:gd name="connsiteY240" fmla="*/ 935433 h 4717638"/>
              <a:gd name="connsiteX241" fmla="*/ 2472911 w 3411143"/>
              <a:gd name="connsiteY241" fmla="*/ 1232254 h 4717638"/>
              <a:gd name="connsiteX242" fmla="*/ 2175622 w 3411143"/>
              <a:gd name="connsiteY242" fmla="*/ 1349184 h 4717638"/>
              <a:gd name="connsiteX243" fmla="*/ 2022473 w 3411143"/>
              <a:gd name="connsiteY243" fmla="*/ 1083843 h 4717638"/>
              <a:gd name="connsiteX244" fmla="*/ 2405348 w 3411143"/>
              <a:gd name="connsiteY244" fmla="*/ 935433 h 4717638"/>
              <a:gd name="connsiteX245" fmla="*/ 1635095 w 3411143"/>
              <a:gd name="connsiteY245" fmla="*/ 863476 h 4717638"/>
              <a:gd name="connsiteX246" fmla="*/ 1761218 w 3411143"/>
              <a:gd name="connsiteY246" fmla="*/ 1038871 h 4717638"/>
              <a:gd name="connsiteX247" fmla="*/ 1621580 w 3411143"/>
              <a:gd name="connsiteY247" fmla="*/ 1160297 h 4717638"/>
              <a:gd name="connsiteX248" fmla="*/ 1468430 w 3411143"/>
              <a:gd name="connsiteY248" fmla="*/ 1011887 h 4717638"/>
              <a:gd name="connsiteX249" fmla="*/ 1635095 w 3411143"/>
              <a:gd name="connsiteY249" fmla="*/ 863476 h 4717638"/>
              <a:gd name="connsiteX250" fmla="*/ 2815245 w 3411143"/>
              <a:gd name="connsiteY250" fmla="*/ 782525 h 4717638"/>
              <a:gd name="connsiteX251" fmla="*/ 3121543 w 3411143"/>
              <a:gd name="connsiteY251" fmla="*/ 814006 h 4717638"/>
              <a:gd name="connsiteX252" fmla="*/ 3053980 w 3411143"/>
              <a:gd name="connsiteY252" fmla="*/ 1110827 h 4717638"/>
              <a:gd name="connsiteX253" fmla="*/ 2815245 w 3411143"/>
              <a:gd name="connsiteY253" fmla="*/ 1092838 h 4717638"/>
              <a:gd name="connsiteX254" fmla="*/ 2553990 w 3411143"/>
              <a:gd name="connsiteY254" fmla="*/ 1119822 h 4717638"/>
              <a:gd name="connsiteX255" fmla="*/ 2486427 w 3411143"/>
              <a:gd name="connsiteY255" fmla="*/ 818503 h 4717638"/>
              <a:gd name="connsiteX256" fmla="*/ 2815245 w 3411143"/>
              <a:gd name="connsiteY256" fmla="*/ 782525 h 4717638"/>
              <a:gd name="connsiteX257" fmla="*/ 3310728 w 3411143"/>
              <a:gd name="connsiteY257" fmla="*/ 562157 h 4717638"/>
              <a:gd name="connsiteX258" fmla="*/ 3411143 w 3411143"/>
              <a:gd name="connsiteY258" fmla="*/ 589187 h 4717638"/>
              <a:gd name="connsiteX259" fmla="*/ 3411143 w 3411143"/>
              <a:gd name="connsiteY259" fmla="*/ 856007 h 4717638"/>
              <a:gd name="connsiteX260" fmla="*/ 3351268 w 3411143"/>
              <a:gd name="connsiteY260" fmla="*/ 835368 h 4717638"/>
              <a:gd name="connsiteX261" fmla="*/ 3256675 w 3411143"/>
              <a:gd name="connsiteY261" fmla="*/ 809508 h 4717638"/>
              <a:gd name="connsiteX262" fmla="*/ 1427894 w 3411143"/>
              <a:gd name="connsiteY262" fmla="*/ 499195 h 4717638"/>
              <a:gd name="connsiteX263" fmla="*/ 1508972 w 3411143"/>
              <a:gd name="connsiteY263" fmla="*/ 643109 h 4717638"/>
              <a:gd name="connsiteX264" fmla="*/ 1346814 w 3411143"/>
              <a:gd name="connsiteY264" fmla="*/ 773530 h 4717638"/>
              <a:gd name="connsiteX265" fmla="*/ 1229700 w 3411143"/>
              <a:gd name="connsiteY265" fmla="*/ 656600 h 4717638"/>
              <a:gd name="connsiteX266" fmla="*/ 1427894 w 3411143"/>
              <a:gd name="connsiteY266" fmla="*/ 499195 h 4717638"/>
              <a:gd name="connsiteX267" fmla="*/ 2306251 w 3411143"/>
              <a:gd name="connsiteY267" fmla="*/ 476709 h 4717638"/>
              <a:gd name="connsiteX268" fmla="*/ 2369308 w 3411143"/>
              <a:gd name="connsiteY268" fmla="*/ 769033 h 4717638"/>
              <a:gd name="connsiteX269" fmla="*/ 1959411 w 3411143"/>
              <a:gd name="connsiteY269" fmla="*/ 930935 h 4717638"/>
              <a:gd name="connsiteX270" fmla="*/ 1810769 w 3411143"/>
              <a:gd name="connsiteY270" fmla="*/ 670092 h 4717638"/>
              <a:gd name="connsiteX271" fmla="*/ 2306251 w 3411143"/>
              <a:gd name="connsiteY271" fmla="*/ 476709 h 4717638"/>
              <a:gd name="connsiteX272" fmla="*/ 2887315 w 3411143"/>
              <a:gd name="connsiteY272" fmla="*/ 454227 h 4717638"/>
              <a:gd name="connsiteX273" fmla="*/ 3148570 w 3411143"/>
              <a:gd name="connsiteY273" fmla="*/ 481211 h 4717638"/>
              <a:gd name="connsiteX274" fmla="*/ 3103526 w 3411143"/>
              <a:gd name="connsiteY274" fmla="*/ 679087 h 4717638"/>
              <a:gd name="connsiteX275" fmla="*/ 2887315 w 3411143"/>
              <a:gd name="connsiteY275" fmla="*/ 656600 h 4717638"/>
              <a:gd name="connsiteX276" fmla="*/ 2779210 w 3411143"/>
              <a:gd name="connsiteY276" fmla="*/ 202378 h 4717638"/>
              <a:gd name="connsiteX277" fmla="*/ 2779210 w 3411143"/>
              <a:gd name="connsiteY277" fmla="*/ 449730 h 4717638"/>
              <a:gd name="connsiteX278" fmla="*/ 2504440 w 3411143"/>
              <a:gd name="connsiteY278" fmla="*/ 481211 h 4717638"/>
              <a:gd name="connsiteX279" fmla="*/ 2450392 w 3411143"/>
              <a:gd name="connsiteY279" fmla="*/ 238357 h 4717638"/>
              <a:gd name="connsiteX280" fmla="*/ 2779210 w 3411143"/>
              <a:gd name="connsiteY280" fmla="*/ 202378 h 4717638"/>
              <a:gd name="connsiteX281" fmla="*/ 1639602 w 3411143"/>
              <a:gd name="connsiteY281" fmla="*/ 0 h 4717638"/>
              <a:gd name="connsiteX282" fmla="*/ 1689148 w 3411143"/>
              <a:gd name="connsiteY282" fmla="*/ 98941 h 4717638"/>
              <a:gd name="connsiteX283" fmla="*/ 1603562 w 3411143"/>
              <a:gd name="connsiteY283" fmla="*/ 152908 h 4717638"/>
              <a:gd name="connsiteX284" fmla="*/ 1535999 w 3411143"/>
              <a:gd name="connsiteY284" fmla="*/ 62962 h 4717638"/>
              <a:gd name="connsiteX285" fmla="*/ 1639602 w 3411143"/>
              <a:gd name="connsiteY285" fmla="*/ 0 h 471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Lst>
            <a:rect l="l" t="t" r="r" b="b"/>
            <a:pathLst>
              <a:path w="3411143" h="4717638">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3411143" y="4121685"/>
                </a:moveTo>
                <a:lnTo>
                  <a:pt x="3411143" y="4436662"/>
                </a:lnTo>
                <a:lnTo>
                  <a:pt x="3290878" y="4470503"/>
                </a:lnTo>
                <a:cubicBezTo>
                  <a:pt x="3242597" y="4482379"/>
                  <a:pt x="3193612" y="4492779"/>
                  <a:pt x="3144063" y="4501773"/>
                </a:cubicBezTo>
                <a:lnTo>
                  <a:pt x="3103526" y="4204951"/>
                </a:lnTo>
                <a:cubicBezTo>
                  <a:pt x="3186856" y="4191460"/>
                  <a:pt x="3267935" y="4171222"/>
                  <a:pt x="3346762" y="4145363"/>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11143" y="3793873"/>
                </a:lnTo>
                <a:lnTo>
                  <a:pt x="3411143" y="3977193"/>
                </a:lnTo>
                <a:lnTo>
                  <a:pt x="3313543" y="4016627"/>
                </a:lnTo>
                <a:cubicBezTo>
                  <a:pt x="3255549" y="4035178"/>
                  <a:pt x="3195865" y="4049795"/>
                  <a:pt x="3135054" y="4061038"/>
                </a:cubicBezTo>
                <a:lnTo>
                  <a:pt x="3103526" y="3827179"/>
                </a:lnTo>
                <a:cubicBezTo>
                  <a:pt x="3202623" y="3813687"/>
                  <a:pt x="3297212" y="3782206"/>
                  <a:pt x="3387300" y="3741730"/>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3411143" y="3219361"/>
                </a:moveTo>
                <a:lnTo>
                  <a:pt x="3411143" y="3493594"/>
                </a:lnTo>
                <a:lnTo>
                  <a:pt x="3409824" y="3494384"/>
                </a:lnTo>
                <a:lnTo>
                  <a:pt x="3315230" y="3292005"/>
                </a:lnTo>
                <a:cubicBezTo>
                  <a:pt x="3342256" y="3276265"/>
                  <a:pt x="3368157" y="3257151"/>
                  <a:pt x="3393495" y="3235789"/>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797279" y="2869260"/>
                </a:moveTo>
                <a:cubicBezTo>
                  <a:pt x="806288" y="2945714"/>
                  <a:pt x="824306" y="3022168"/>
                  <a:pt x="846825" y="3098622"/>
                </a:cubicBezTo>
                <a:lnTo>
                  <a:pt x="648632" y="3161584"/>
                </a:lnTo>
                <a:cubicBezTo>
                  <a:pt x="621606" y="3071638"/>
                  <a:pt x="599086" y="2981692"/>
                  <a:pt x="590077" y="2887249"/>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3411143" y="1772380"/>
                </a:moveTo>
                <a:lnTo>
                  <a:pt x="3411143" y="1821235"/>
                </a:lnTo>
                <a:lnTo>
                  <a:pt x="3391807" y="1803406"/>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01499" y="1386287"/>
                  <a:pt x="3291869" y="1420014"/>
                  <a:pt x="3374636" y="1465758"/>
                </a:cubicBezTo>
                <a:lnTo>
                  <a:pt x="3411143" y="1488428"/>
                </a:lnTo>
                <a:lnTo>
                  <a:pt x="3411143" y="1585431"/>
                </a:lnTo>
                <a:lnTo>
                  <a:pt x="3297217" y="1767427"/>
                </a:lnTo>
                <a:cubicBezTo>
                  <a:pt x="3220641" y="1717957"/>
                  <a:pt x="3135054" y="1677482"/>
                  <a:pt x="3040464" y="1654995"/>
                </a:cubicBezTo>
                <a:lnTo>
                  <a:pt x="3099024" y="1394157"/>
                </a:ln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3189112" y="966914"/>
                </a:moveTo>
                <a:cubicBezTo>
                  <a:pt x="3261182" y="984903"/>
                  <a:pt x="3333252" y="1007389"/>
                  <a:pt x="3400815" y="1034373"/>
                </a:cubicBezTo>
                <a:lnTo>
                  <a:pt x="3411143" y="1039057"/>
                </a:lnTo>
                <a:lnTo>
                  <a:pt x="3411143" y="1373204"/>
                </a:lnTo>
                <a:lnTo>
                  <a:pt x="3324805" y="1330071"/>
                </a:lnTo>
                <a:cubicBezTo>
                  <a:pt x="3261180" y="1301962"/>
                  <a:pt x="3193614" y="127947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3310728" y="562157"/>
                </a:moveTo>
                <a:lnTo>
                  <a:pt x="3411143" y="589187"/>
                </a:lnTo>
                <a:lnTo>
                  <a:pt x="3411143" y="856007"/>
                </a:lnTo>
                <a:lnTo>
                  <a:pt x="3351268" y="835368"/>
                </a:lnTo>
                <a:cubicBezTo>
                  <a:pt x="3319737" y="825249"/>
                  <a:pt x="3288206" y="816254"/>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20538"/>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4765027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Photo Slide 01 - Navy">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BE1630F-ABE3-454E-AF33-B76A322BEE73}"/>
              </a:ext>
            </a:extLst>
          </p:cNvPr>
          <p:cNvSpPr/>
          <p:nvPr userDrawn="1"/>
        </p:nvSpPr>
        <p:spPr>
          <a:xfrm rot="16200000">
            <a:off x="2667000" y="-2667000"/>
            <a:ext cx="6858001" cy="1219199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F6A92F6-7AEB-B44D-810F-0ECFA12BA532}"/>
              </a:ext>
            </a:extLst>
          </p:cNvPr>
          <p:cNvSpPr/>
          <p:nvPr userDrawn="1"/>
        </p:nvSpPr>
        <p:spPr>
          <a:xfrm rot="16200000">
            <a:off x="2862666" y="-2030696"/>
            <a:ext cx="6141020" cy="109193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a:t>
            </a:r>
          </a:p>
        </p:txBody>
      </p:sp>
      <p:sp>
        <p:nvSpPr>
          <p:cNvPr id="31" name="Picture Placeholder 3">
            <a:extLst>
              <a:ext uri="{FF2B5EF4-FFF2-40B4-BE49-F238E27FC236}">
                <a16:creationId xmlns:a16="http://schemas.microsoft.com/office/drawing/2014/main" id="{E95453CA-7B4E-0746-91B4-37426B27DE91}"/>
              </a:ext>
            </a:extLst>
          </p:cNvPr>
          <p:cNvSpPr>
            <a:spLocks noGrp="1"/>
          </p:cNvSpPr>
          <p:nvPr>
            <p:ph type="pic" sz="quarter" idx="11"/>
          </p:nvPr>
        </p:nvSpPr>
        <p:spPr>
          <a:xfrm>
            <a:off x="799128" y="746272"/>
            <a:ext cx="10203652" cy="5365455"/>
          </a:xfrm>
          <a:custGeom>
            <a:avLst/>
            <a:gdLst>
              <a:gd name="connsiteX0" fmla="*/ 0 w 10896612"/>
              <a:gd name="connsiteY0" fmla="*/ 0 h 16992612"/>
              <a:gd name="connsiteX1" fmla="*/ 10896612 w 10896612"/>
              <a:gd name="connsiteY1" fmla="*/ 0 h 16992612"/>
              <a:gd name="connsiteX2" fmla="*/ 10896612 w 10896612"/>
              <a:gd name="connsiteY2" fmla="*/ 16992612 h 16992612"/>
              <a:gd name="connsiteX3" fmla="*/ 0 w 10896612"/>
              <a:gd name="connsiteY3" fmla="*/ 16992612 h 16992612"/>
            </a:gdLst>
            <a:ahLst/>
            <a:cxnLst>
              <a:cxn ang="0">
                <a:pos x="connsiteX0" y="connsiteY0"/>
              </a:cxn>
              <a:cxn ang="0">
                <a:pos x="connsiteX1" y="connsiteY1"/>
              </a:cxn>
              <a:cxn ang="0">
                <a:pos x="connsiteX2" y="connsiteY2"/>
              </a:cxn>
              <a:cxn ang="0">
                <a:pos x="connsiteX3" y="connsiteY3"/>
              </a:cxn>
            </a:cxnLst>
            <a:rect l="l" t="t" r="r" b="b"/>
            <a:pathLst>
              <a:path w="10896612" h="16992612">
                <a:moveTo>
                  <a:pt x="0" y="0"/>
                </a:moveTo>
                <a:lnTo>
                  <a:pt x="10896612" y="0"/>
                </a:lnTo>
                <a:lnTo>
                  <a:pt x="10896612" y="16992612"/>
                </a:lnTo>
                <a:lnTo>
                  <a:pt x="0" y="16992612"/>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grpSp>
        <p:nvGrpSpPr>
          <p:cNvPr id="4" name="Group 3">
            <a:extLst>
              <a:ext uri="{FF2B5EF4-FFF2-40B4-BE49-F238E27FC236}">
                <a16:creationId xmlns:a16="http://schemas.microsoft.com/office/drawing/2014/main" id="{51446C6C-3DF1-7233-DD14-F4717C528CEC}"/>
              </a:ext>
            </a:extLst>
          </p:cNvPr>
          <p:cNvGrpSpPr/>
          <p:nvPr userDrawn="1"/>
        </p:nvGrpSpPr>
        <p:grpSpPr>
          <a:xfrm>
            <a:off x="11656052" y="3880526"/>
            <a:ext cx="281949" cy="2748511"/>
            <a:chOff x="7176656" y="8423488"/>
            <a:chExt cx="190704" cy="1859031"/>
          </a:xfrm>
        </p:grpSpPr>
        <p:cxnSp>
          <p:nvCxnSpPr>
            <p:cNvPr id="5" name="Straight Connector 4">
              <a:extLst>
                <a:ext uri="{FF2B5EF4-FFF2-40B4-BE49-F238E27FC236}">
                  <a16:creationId xmlns:a16="http://schemas.microsoft.com/office/drawing/2014/main" id="{2F05E96D-09C7-6275-A582-448D736A922F}"/>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30C52D9-085E-AF3B-5EA4-90697739943A}"/>
                </a:ext>
              </a:extLst>
            </p:cNvPr>
            <p:cNvPicPr>
              <a:picLocks noChangeAspect="1"/>
            </p:cNvPicPr>
            <p:nvPr userDrawn="1"/>
          </p:nvPicPr>
          <p:blipFill rotWithShape="1">
            <a:blip r:embed="rId2" cstate="screen">
              <a:biLevel thresh="25000"/>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649323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Photo Slide 02 - Navy">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A64D667-BE72-C24D-B0CC-AD31B56CD27C}"/>
              </a:ext>
            </a:extLst>
          </p:cNvPr>
          <p:cNvSpPr/>
          <p:nvPr userDrawn="1"/>
        </p:nvSpPr>
        <p:spPr>
          <a:xfrm rot="16200000">
            <a:off x="4192375" y="-642572"/>
            <a:ext cx="3807250" cy="8129849"/>
          </a:xfrm>
          <a:prstGeom prst="rect">
            <a:avLst/>
          </a:prstGeom>
          <a:solidFill>
            <a:srgbClr val="0946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 Placeholder 17">
            <a:extLst>
              <a:ext uri="{FF2B5EF4-FFF2-40B4-BE49-F238E27FC236}">
                <a16:creationId xmlns:a16="http://schemas.microsoft.com/office/drawing/2014/main" id="{B6E1D271-A54F-3142-9810-88EAA303CC9C}"/>
              </a:ext>
            </a:extLst>
          </p:cNvPr>
          <p:cNvSpPr>
            <a:spLocks noGrp="1"/>
          </p:cNvSpPr>
          <p:nvPr>
            <p:ph type="body" sz="quarter" idx="18" hasCustomPrompt="1"/>
          </p:nvPr>
        </p:nvSpPr>
        <p:spPr>
          <a:xfrm>
            <a:off x="4063536" y="4285031"/>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18" name="Text Placeholder 17">
            <a:extLst>
              <a:ext uri="{FF2B5EF4-FFF2-40B4-BE49-F238E27FC236}">
                <a16:creationId xmlns:a16="http://schemas.microsoft.com/office/drawing/2014/main" id="{4CD73164-A5CD-B44E-851C-2983ED5519FA}"/>
              </a:ext>
            </a:extLst>
          </p:cNvPr>
          <p:cNvSpPr>
            <a:spLocks noGrp="1"/>
          </p:cNvSpPr>
          <p:nvPr>
            <p:ph type="body" sz="quarter" idx="19" hasCustomPrompt="1"/>
          </p:nvPr>
        </p:nvSpPr>
        <p:spPr>
          <a:xfrm>
            <a:off x="2031074" y="2022793"/>
            <a:ext cx="8129850" cy="1985691"/>
          </a:xfrm>
          <a:prstGeom prst="rect">
            <a:avLst/>
          </a:prstGeom>
          <a:noFill/>
          <a:ln>
            <a:noFill/>
          </a:ln>
        </p:spPr>
        <p:txBody>
          <a:bodyPr anchor="ctr"/>
          <a:lstStyle>
            <a:lvl1pPr algn="ctr">
              <a:buNone/>
              <a:defRPr sz="30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
        <p:nvSpPr>
          <p:cNvPr id="30" name="Picture Placeholder 29">
            <a:extLst>
              <a:ext uri="{FF2B5EF4-FFF2-40B4-BE49-F238E27FC236}">
                <a16:creationId xmlns:a16="http://schemas.microsoft.com/office/drawing/2014/main" id="{C6C7483F-9D23-2345-991A-9E887BE50E14}"/>
              </a:ext>
            </a:extLst>
          </p:cNvPr>
          <p:cNvSpPr>
            <a:spLocks noGrp="1"/>
          </p:cNvSpPr>
          <p:nvPr>
            <p:ph type="pic" sz="quarter" idx="20"/>
          </p:nvPr>
        </p:nvSpPr>
        <p:spPr>
          <a:xfrm>
            <a:off x="-2" y="-7299"/>
            <a:ext cx="12192002" cy="6865298"/>
          </a:xfrm>
          <a:custGeom>
            <a:avLst/>
            <a:gdLst>
              <a:gd name="connsiteX0" fmla="*/ 2031077 w 12192002"/>
              <a:gd name="connsiteY0" fmla="*/ 1509985 h 6865298"/>
              <a:gd name="connsiteX1" fmla="*/ 2031077 w 12192002"/>
              <a:gd name="connsiteY1" fmla="*/ 5275310 h 6865298"/>
              <a:gd name="connsiteX2" fmla="*/ 10160926 w 12192002"/>
              <a:gd name="connsiteY2" fmla="*/ 5275310 h 6865298"/>
              <a:gd name="connsiteX3" fmla="*/ 10160926 w 12192002"/>
              <a:gd name="connsiteY3" fmla="*/ 1509985 h 6865298"/>
              <a:gd name="connsiteX4" fmla="*/ 0 w 12192002"/>
              <a:gd name="connsiteY4" fmla="*/ 0 h 6865298"/>
              <a:gd name="connsiteX5" fmla="*/ 12192002 w 12192002"/>
              <a:gd name="connsiteY5" fmla="*/ 0 h 6865298"/>
              <a:gd name="connsiteX6" fmla="*/ 12192002 w 12192002"/>
              <a:gd name="connsiteY6" fmla="*/ 5795417 h 6865298"/>
              <a:gd name="connsiteX7" fmla="*/ 12192002 w 12192002"/>
              <a:gd name="connsiteY7" fmla="*/ 6785294 h 6865298"/>
              <a:gd name="connsiteX8" fmla="*/ 12192002 w 12192002"/>
              <a:gd name="connsiteY8" fmla="*/ 6865298 h 6865298"/>
              <a:gd name="connsiteX9" fmla="*/ 0 w 12192002"/>
              <a:gd name="connsiteY9" fmla="*/ 6865298 h 6865298"/>
              <a:gd name="connsiteX10" fmla="*/ 0 w 12192002"/>
              <a:gd name="connsiteY10" fmla="*/ 6785294 h 6865298"/>
              <a:gd name="connsiteX11" fmla="*/ 0 w 12192002"/>
              <a:gd name="connsiteY11" fmla="*/ 5795417 h 6865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2" h="6865298">
                <a:moveTo>
                  <a:pt x="2031077" y="1509985"/>
                </a:moveTo>
                <a:lnTo>
                  <a:pt x="2031077" y="5275310"/>
                </a:lnTo>
                <a:lnTo>
                  <a:pt x="10160926" y="5275310"/>
                </a:lnTo>
                <a:lnTo>
                  <a:pt x="10160926" y="1509985"/>
                </a:lnTo>
                <a:close/>
                <a:moveTo>
                  <a:pt x="0" y="0"/>
                </a:moveTo>
                <a:lnTo>
                  <a:pt x="12192002" y="0"/>
                </a:lnTo>
                <a:lnTo>
                  <a:pt x="12192002" y="5795417"/>
                </a:lnTo>
                <a:lnTo>
                  <a:pt x="12192002" y="6785294"/>
                </a:lnTo>
                <a:lnTo>
                  <a:pt x="12192002" y="6865298"/>
                </a:lnTo>
                <a:lnTo>
                  <a:pt x="0" y="6865298"/>
                </a:lnTo>
                <a:lnTo>
                  <a:pt x="0" y="6785294"/>
                </a:lnTo>
                <a:lnTo>
                  <a:pt x="0" y="5795417"/>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Tree>
    <p:extLst>
      <p:ext uri="{BB962C8B-B14F-4D97-AF65-F5344CB8AC3E}">
        <p14:creationId xmlns:p14="http://schemas.microsoft.com/office/powerpoint/2010/main" val="3819129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e/Photo Slide 03">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C25ED91B-E72D-454A-96A2-6160C2712A09}"/>
              </a:ext>
            </a:extLst>
          </p:cNvPr>
          <p:cNvSpPr>
            <a:spLocks noGrp="1"/>
          </p:cNvSpPr>
          <p:nvPr>
            <p:ph type="pic" sz="quarter" idx="11"/>
          </p:nvPr>
        </p:nvSpPr>
        <p:spPr>
          <a:xfrm>
            <a:off x="0" y="-12469"/>
            <a:ext cx="12192000" cy="6870469"/>
          </a:xfrm>
          <a:custGeom>
            <a:avLst/>
            <a:gdLst>
              <a:gd name="connsiteX0" fmla="*/ 593490 w 12192000"/>
              <a:gd name="connsiteY0" fmla="*/ 490474 h 6870469"/>
              <a:gd name="connsiteX1" fmla="*/ 593490 w 12192000"/>
              <a:gd name="connsiteY1" fmla="*/ 6379996 h 6870469"/>
              <a:gd name="connsiteX2" fmla="*/ 11598512 w 12192000"/>
              <a:gd name="connsiteY2" fmla="*/ 6379996 h 6870469"/>
              <a:gd name="connsiteX3" fmla="*/ 11598512 w 12192000"/>
              <a:gd name="connsiteY3" fmla="*/ 490474 h 6870469"/>
              <a:gd name="connsiteX4" fmla="*/ 0 w 12192000"/>
              <a:gd name="connsiteY4" fmla="*/ 0 h 6870469"/>
              <a:gd name="connsiteX5" fmla="*/ 12192000 w 12192000"/>
              <a:gd name="connsiteY5" fmla="*/ 0 h 6870469"/>
              <a:gd name="connsiteX6" fmla="*/ 12192000 w 12192000"/>
              <a:gd name="connsiteY6" fmla="*/ 6870469 h 6870469"/>
              <a:gd name="connsiteX7" fmla="*/ 0 w 12192000"/>
              <a:gd name="connsiteY7" fmla="*/ 6870469 h 6870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70469">
                <a:moveTo>
                  <a:pt x="593490" y="490474"/>
                </a:moveTo>
                <a:lnTo>
                  <a:pt x="593490" y="6379996"/>
                </a:lnTo>
                <a:lnTo>
                  <a:pt x="11598512" y="6379996"/>
                </a:lnTo>
                <a:lnTo>
                  <a:pt x="11598512" y="490474"/>
                </a:lnTo>
                <a:close/>
                <a:moveTo>
                  <a:pt x="0" y="0"/>
                </a:moveTo>
                <a:lnTo>
                  <a:pt x="12192000" y="0"/>
                </a:lnTo>
                <a:lnTo>
                  <a:pt x="12192000" y="6870469"/>
                </a:lnTo>
                <a:lnTo>
                  <a:pt x="0" y="6870469"/>
                </a:lnTo>
                <a:close/>
              </a:path>
            </a:pathLst>
          </a:custGeom>
          <a:solidFill>
            <a:schemeClr val="bg1">
              <a:lumMod val="75000"/>
            </a:schemeClr>
          </a:solidFill>
        </p:spPr>
        <p:txBody>
          <a:bodyPr wrap="square">
            <a:noAutofit/>
          </a:bodyPr>
          <a:lstStyle>
            <a:lvl1pPr marL="0" indent="0" algn="ctr">
              <a:buFontTx/>
              <a:buNone/>
              <a:defRPr sz="1727">
                <a:solidFill>
                  <a:srgbClr val="000000"/>
                </a:solidFill>
                <a:latin typeface="Calibri" panose="020F0502020204030204" pitchFamily="34" charset="0"/>
                <a:cs typeface="Calibri" panose="020F0502020204030204" pitchFamily="34" charset="0"/>
              </a:defRPr>
            </a:lvl1pPr>
          </a:lstStyle>
          <a:p>
            <a:endParaRPr lang="en-US" dirty="0"/>
          </a:p>
          <a:p>
            <a:r>
              <a:rPr lang="en-US" dirty="0"/>
              <a:t>Drag Your Image Here</a:t>
            </a:r>
          </a:p>
        </p:txBody>
      </p:sp>
      <p:sp>
        <p:nvSpPr>
          <p:cNvPr id="7" name="Text Placeholder 17">
            <a:extLst>
              <a:ext uri="{FF2B5EF4-FFF2-40B4-BE49-F238E27FC236}">
                <a16:creationId xmlns:a16="http://schemas.microsoft.com/office/drawing/2014/main" id="{074C7853-7CB6-7746-BAFE-C9DCDB2DED13}"/>
              </a:ext>
            </a:extLst>
          </p:cNvPr>
          <p:cNvSpPr>
            <a:spLocks noGrp="1"/>
          </p:cNvSpPr>
          <p:nvPr>
            <p:ph type="body" sz="quarter" idx="18" hasCustomPrompt="1"/>
          </p:nvPr>
        </p:nvSpPr>
        <p:spPr>
          <a:xfrm>
            <a:off x="4063536" y="4333157"/>
            <a:ext cx="4064926" cy="577734"/>
          </a:xfrm>
          <a:prstGeom prst="rect">
            <a:avLst/>
          </a:prstGeom>
          <a:solidFill>
            <a:srgbClr val="60BA47"/>
          </a:solidFill>
          <a:ln>
            <a:noFill/>
          </a:ln>
        </p:spPr>
        <p:txBody>
          <a:bodyPr anchor="ctr"/>
          <a:lstStyle>
            <a:lvl1pPr algn="ctr">
              <a:buNone/>
              <a:defRPr sz="2400" b="0" i="0" spc="0">
                <a:solidFill>
                  <a:schemeClr val="bg1"/>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Name</a:t>
            </a:r>
            <a:endParaRPr lang="en-US"/>
          </a:p>
        </p:txBody>
      </p:sp>
      <p:sp>
        <p:nvSpPr>
          <p:cNvPr id="8" name="Text Placeholder 17">
            <a:extLst>
              <a:ext uri="{FF2B5EF4-FFF2-40B4-BE49-F238E27FC236}">
                <a16:creationId xmlns:a16="http://schemas.microsoft.com/office/drawing/2014/main" id="{B7076A1A-EEF6-B84F-88E3-91A2A97935FC}"/>
              </a:ext>
            </a:extLst>
          </p:cNvPr>
          <p:cNvSpPr>
            <a:spLocks noGrp="1"/>
          </p:cNvSpPr>
          <p:nvPr>
            <p:ph type="body" sz="quarter" idx="19" hasCustomPrompt="1"/>
          </p:nvPr>
        </p:nvSpPr>
        <p:spPr>
          <a:xfrm>
            <a:off x="2031074" y="2070919"/>
            <a:ext cx="8129850" cy="1985691"/>
          </a:xfrm>
          <a:prstGeom prst="rect">
            <a:avLst/>
          </a:prstGeom>
          <a:noFill/>
          <a:ln>
            <a:noFill/>
          </a:ln>
        </p:spPr>
        <p:txBody>
          <a:bodyPr anchor="ctr"/>
          <a:lstStyle>
            <a:lvl1pPr algn="ctr">
              <a:buNone/>
              <a:defRPr sz="3000" b="0" i="0" spc="0">
                <a:solidFill>
                  <a:srgbClr val="09465E"/>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a:t>QUOTE</a:t>
            </a:r>
            <a:endParaRPr lang="en-US"/>
          </a:p>
        </p:txBody>
      </p:sp>
    </p:spTree>
    <p:extLst>
      <p:ext uri="{BB962C8B-B14F-4D97-AF65-F5344CB8AC3E}">
        <p14:creationId xmlns:p14="http://schemas.microsoft.com/office/powerpoint/2010/main" val="15769583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 Navy">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B7E66DD-F23B-014C-B0A0-143429C57BC5}"/>
              </a:ext>
            </a:extLst>
          </p:cNvPr>
          <p:cNvSpPr/>
          <p:nvPr userDrawn="1"/>
        </p:nvSpPr>
        <p:spPr>
          <a:xfrm>
            <a:off x="0" y="16329"/>
            <a:ext cx="4780547" cy="6858000"/>
          </a:xfrm>
          <a:prstGeom prst="rect">
            <a:avLst/>
          </a:prstGeom>
          <a:solidFill>
            <a:srgbClr val="09465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912293" y="84690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912294" y="134561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880331" y="614396"/>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01</a:t>
            </a:r>
          </a:p>
        </p:txBody>
      </p: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912292" y="2770036"/>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912293" y="3268749"/>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27790" y="4633833"/>
            <a:ext cx="6562677" cy="339415"/>
          </a:xfrm>
          <a:prstGeom prst="rect">
            <a:avLst/>
          </a:prstGeom>
        </p:spPr>
        <p:txBody>
          <a:bodyPr>
            <a:noAutofit/>
          </a:bodyPr>
          <a:lstStyle>
            <a:lvl1pPr marL="0" indent="0" algn="l">
              <a:lnSpc>
                <a:spcPct val="100000"/>
              </a:lnSpc>
              <a:spcBef>
                <a:spcPts val="0"/>
              </a:spcBef>
              <a:buNone/>
              <a:defRPr sz="2400" b="1" i="0">
                <a:solidFill>
                  <a:srgbClr val="60BA47"/>
                </a:solidFill>
                <a:latin typeface="Calibri" panose="020F0502020204030204" pitchFamily="34" charset="0"/>
                <a:cs typeface="Calibri" panose="020F0502020204030204" pitchFamily="34" charset="0"/>
              </a:defRPr>
            </a:lvl1pPr>
          </a:lstStyle>
          <a:p>
            <a:pPr lvl="0"/>
            <a:r>
              <a:rPr lang="en-US"/>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27791" y="5132546"/>
            <a:ext cx="6553234" cy="999383"/>
          </a:xfrm>
          <a:prstGeom prst="rect">
            <a:avLst/>
          </a:prstGeom>
        </p:spPr>
        <p:txBody>
          <a:bodyPr>
            <a:noAutofit/>
          </a:bodyPr>
          <a:lstStyle>
            <a:lvl1pPr marL="0" indent="0" algn="l">
              <a:lnSpc>
                <a:spcPct val="100000"/>
              </a:lnSpc>
              <a:spcBef>
                <a:spcPts val="0"/>
              </a:spcBef>
              <a:buNone/>
              <a:defRPr lang="en-US" sz="2200" b="0" i="0" smtClean="0">
                <a:solidFill>
                  <a:srgbClr val="09465E"/>
                </a:solidFill>
                <a:effectLst/>
                <a:latin typeface="Calibri" panose="020F0502020204030204" pitchFamily="34" charset="0"/>
                <a:cs typeface="Calibri" panose="020F0502020204030204" pitchFamily="34" charset="0"/>
              </a:defRPr>
            </a:lvl1pPr>
          </a:lstStyle>
          <a:p>
            <a:pPr lvl="0"/>
            <a:r>
              <a:rPr lang="en-US"/>
              <a:t>Click to type</a:t>
            </a:r>
          </a:p>
        </p:txBody>
      </p:sp>
      <p:sp>
        <p:nvSpPr>
          <p:cNvPr id="35" name="Picture Placeholder 2">
            <a:extLst>
              <a:ext uri="{FF2B5EF4-FFF2-40B4-BE49-F238E27FC236}">
                <a16:creationId xmlns:a16="http://schemas.microsoft.com/office/drawing/2014/main" id="{BD59DABF-111E-2D4A-BE64-98DAA5D97CFE}"/>
              </a:ext>
            </a:extLst>
          </p:cNvPr>
          <p:cNvSpPr>
            <a:spLocks noGrp="1"/>
          </p:cNvSpPr>
          <p:nvPr>
            <p:ph type="pic" sz="quarter" idx="19"/>
          </p:nvPr>
        </p:nvSpPr>
        <p:spPr>
          <a:xfrm>
            <a:off x="-48344" y="0"/>
            <a:ext cx="3570477" cy="6858000"/>
          </a:xfrm>
          <a:prstGeom prst="rect">
            <a:avLst/>
          </a:prstGeom>
          <a:solidFill>
            <a:schemeClr val="bg1">
              <a:lumMod val="85000"/>
            </a:schemeClr>
          </a:solidFill>
        </p:spPr>
        <p:txBody>
          <a:bodyPr/>
          <a:lstStyle>
            <a:lvl1pPr marL="0" indent="0" algn="ctr">
              <a:buNone/>
              <a:defRPr>
                <a:solidFill>
                  <a:srgbClr val="000000"/>
                </a:solidFill>
              </a:defRPr>
            </a:lvl1pPr>
          </a:lstStyle>
          <a:p>
            <a:endParaRPr lang="en-US" dirty="0"/>
          </a:p>
        </p:txBody>
      </p:sp>
      <p:sp>
        <p:nvSpPr>
          <p:cNvPr id="36" name="Text Placeholder 8">
            <a:extLst>
              <a:ext uri="{FF2B5EF4-FFF2-40B4-BE49-F238E27FC236}">
                <a16:creationId xmlns:a16="http://schemas.microsoft.com/office/drawing/2014/main" id="{E363E5FA-4BBA-1F46-9E5A-62305F8A9CF0}"/>
              </a:ext>
            </a:extLst>
          </p:cNvPr>
          <p:cNvSpPr>
            <a:spLocks noGrp="1"/>
          </p:cNvSpPr>
          <p:nvPr>
            <p:ph type="body" sz="quarter" idx="47" hasCustomPrompt="1"/>
          </p:nvPr>
        </p:nvSpPr>
        <p:spPr>
          <a:xfrm>
            <a:off x="3918849" y="2558717"/>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02</a:t>
            </a:r>
          </a:p>
        </p:txBody>
      </p:sp>
      <p:sp>
        <p:nvSpPr>
          <p:cNvPr id="37" name="Text Placeholder 8">
            <a:extLst>
              <a:ext uri="{FF2B5EF4-FFF2-40B4-BE49-F238E27FC236}">
                <a16:creationId xmlns:a16="http://schemas.microsoft.com/office/drawing/2014/main" id="{0F5BA730-D07C-7641-9007-3F26BB35EE73}"/>
              </a:ext>
            </a:extLst>
          </p:cNvPr>
          <p:cNvSpPr>
            <a:spLocks noGrp="1"/>
          </p:cNvSpPr>
          <p:nvPr>
            <p:ph type="body" sz="quarter" idx="48" hasCustomPrompt="1"/>
          </p:nvPr>
        </p:nvSpPr>
        <p:spPr>
          <a:xfrm>
            <a:off x="3918849" y="4410972"/>
            <a:ext cx="1232765" cy="955625"/>
          </a:xfrm>
          <a:prstGeom prst="rect">
            <a:avLst/>
          </a:prstGeom>
          <a:noFill/>
        </p:spPr>
        <p:txBody>
          <a:bodyPr anchor="t">
            <a:noAutofit/>
          </a:bodyPr>
          <a:lstStyle>
            <a:lvl1pPr marL="0" indent="0" algn="l">
              <a:lnSpc>
                <a:spcPct val="130000"/>
              </a:lnSpc>
              <a:buNone/>
              <a:defRPr sz="4400" b="1" i="0">
                <a:solidFill>
                  <a:schemeClr val="bg1"/>
                </a:solidFill>
                <a:latin typeface="Calibri" panose="020F0502020204030204" pitchFamily="34" charset="0"/>
                <a:cs typeface="Calibri" panose="020F0502020204030204" pitchFamily="34" charset="0"/>
              </a:defRPr>
            </a:lvl1pPr>
          </a:lstStyle>
          <a:p>
            <a:pPr lvl="0"/>
            <a:r>
              <a:rPr lang="en-US"/>
              <a:t>03</a:t>
            </a:r>
          </a:p>
        </p:txBody>
      </p:sp>
    </p:spTree>
    <p:extLst>
      <p:ext uri="{BB962C8B-B14F-4D97-AF65-F5344CB8AC3E}">
        <p14:creationId xmlns:p14="http://schemas.microsoft.com/office/powerpoint/2010/main" val="19964546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2256D6CF-386B-B54A-4AAD-4FF4FFCC1229}"/>
              </a:ext>
            </a:extLst>
          </p:cNvPr>
          <p:cNvGrpSpPr/>
          <p:nvPr userDrawn="1"/>
        </p:nvGrpSpPr>
        <p:grpSpPr>
          <a:xfrm>
            <a:off x="11656052" y="3880526"/>
            <a:ext cx="281949" cy="2748511"/>
            <a:chOff x="7176656" y="8423488"/>
            <a:chExt cx="190704" cy="1859031"/>
          </a:xfrm>
        </p:grpSpPr>
        <p:cxnSp>
          <p:nvCxnSpPr>
            <p:cNvPr id="4" name="Straight Connector 3">
              <a:extLst>
                <a:ext uri="{FF2B5EF4-FFF2-40B4-BE49-F238E27FC236}">
                  <a16:creationId xmlns:a16="http://schemas.microsoft.com/office/drawing/2014/main" id="{A3E32C6B-46A7-8A55-1D08-634583AE0C02}"/>
                </a:ext>
              </a:extLst>
            </p:cNvPr>
            <p:cNvCxnSpPr/>
            <p:nvPr userDrawn="1"/>
          </p:nvCxnSpPr>
          <p:spPr>
            <a:xfrm>
              <a:off x="7176656" y="10282519"/>
              <a:ext cx="190704" cy="0"/>
            </a:xfrm>
            <a:prstGeom prst="line">
              <a:avLst/>
            </a:prstGeom>
            <a:ln w="12700">
              <a:solidFill>
                <a:srgbClr val="60BA47"/>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8B3DF025-C9E1-DAD9-2F51-F83B7D60A85C}"/>
                </a:ext>
              </a:extLst>
            </p:cNvPr>
            <p:cNvPicPr>
              <a:picLocks noChangeAspect="1"/>
            </p:cNvPicPr>
            <p:nvPr userDrawn="1"/>
          </p:nvPicPr>
          <p:blipFill rotWithShape="1">
            <a:blip r:embed="rId22" cstate="screen">
              <a:extLst>
                <a:ext uri="{28A0092B-C50C-407E-A947-70E740481C1C}">
                  <a14:useLocalDpi xmlns:a14="http://schemas.microsoft.com/office/drawing/2010/main"/>
                </a:ext>
              </a:extLst>
            </a:blip>
            <a:srcRect/>
            <a:stretch/>
          </p:blipFill>
          <p:spPr>
            <a:xfrm rot="16200000">
              <a:off x="6377328" y="9251339"/>
              <a:ext cx="1806222" cy="150519"/>
            </a:xfrm>
            <a:prstGeom prst="rect">
              <a:avLst/>
            </a:prstGeom>
          </p:spPr>
        </p:pic>
      </p:grpSp>
    </p:spTree>
    <p:extLst>
      <p:ext uri="{BB962C8B-B14F-4D97-AF65-F5344CB8AC3E}">
        <p14:creationId xmlns:p14="http://schemas.microsoft.com/office/powerpoint/2010/main" val="580465908"/>
      </p:ext>
    </p:extLst>
  </p:cSld>
  <p:clrMap bg1="lt1" tx1="dk1" bg2="lt2" tx2="dk2" accent1="accent1" accent2="accent2" accent3="accent3" accent4="accent4" accent5="accent5" accent6="accent6" hlink="hlink" folHlink="folHlink"/>
  <p:sldLayoutIdLst>
    <p:sldLayoutId id="2147483867" r:id="rId1"/>
    <p:sldLayoutId id="2147483881" r:id="rId2"/>
    <p:sldLayoutId id="2147483897" r:id="rId3"/>
    <p:sldLayoutId id="2147483882" r:id="rId4"/>
    <p:sldLayoutId id="2147483842" r:id="rId5"/>
    <p:sldLayoutId id="2147483840" r:id="rId6"/>
    <p:sldLayoutId id="2147483884" r:id="rId7"/>
    <p:sldLayoutId id="2147483883" r:id="rId8"/>
    <p:sldLayoutId id="2147483877" r:id="rId9"/>
    <p:sldLayoutId id="2147483841" r:id="rId10"/>
    <p:sldLayoutId id="2147483885" r:id="rId11"/>
    <p:sldLayoutId id="2147483886" r:id="rId12"/>
    <p:sldLayoutId id="2147483878" r:id="rId13"/>
    <p:sldLayoutId id="2147483861" r:id="rId14"/>
    <p:sldLayoutId id="2147483833" r:id="rId15"/>
    <p:sldLayoutId id="2147483847" r:id="rId16"/>
    <p:sldLayoutId id="2147483853" r:id="rId17"/>
    <p:sldLayoutId id="2147483898" r:id="rId18"/>
    <p:sldLayoutId id="2147483899" r:id="rId19"/>
    <p:sldLayoutId id="214748390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jp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1.xml"/></Relationships>
</file>

<file path=ppt/slides/_rels/slide15.xml.rels><?xml version="1.0" encoding="UTF-8" standalone="yes"?>
<Relationships xmlns="http://schemas.openxmlformats.org/package/2006/relationships"><Relationship Id="rId3" Type="http://schemas.openxmlformats.org/officeDocument/2006/relationships/hyperlink" Target="https://flevy.com/topic/just-in-time/case-food-services-firm-tackles-waste-delays-just-time-strategy" TargetMode="External"/><Relationship Id="rId2" Type="http://schemas.openxmlformats.org/officeDocument/2006/relationships/notesSlide" Target="../notesSlides/notesSlide6.xml"/><Relationship Id="rId1" Type="http://schemas.openxmlformats.org/officeDocument/2006/relationships/slideLayout" Target="../slideLayouts/slideLayout16.xml"/><Relationship Id="rId4" Type="http://schemas.openxmlformats.org/officeDocument/2006/relationships/image" Target="../media/image27.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hyperlink" Target="https://turnloader.com/products-turnloader/" TargetMode="External"/><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5.xml"/><Relationship Id="rId1" Type="http://schemas.openxmlformats.org/officeDocument/2006/relationships/video" Target="https://www.youtube.com/embed/MMJRVdn5_lk?feature=oembed"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0.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0.xml"/><Relationship Id="rId1" Type="http://schemas.openxmlformats.org/officeDocument/2006/relationships/slideLayout" Target="../slideLayouts/slideLayout20.xml"/><Relationship Id="rId5" Type="http://schemas.openxmlformats.org/officeDocument/2006/relationships/image" Target="../media/image37.png"/><Relationship Id="rId4" Type="http://schemas.openxmlformats.org/officeDocument/2006/relationships/image" Target="../media/image36.png"/></Relationships>
</file>

<file path=ppt/slides/_rels/slide2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1.xml"/><Relationship Id="rId1" Type="http://schemas.openxmlformats.org/officeDocument/2006/relationships/slideLayout" Target="../slideLayouts/slideLayout20.xml"/><Relationship Id="rId5" Type="http://schemas.openxmlformats.org/officeDocument/2006/relationships/image" Target="../media/image40.png"/><Relationship Id="rId4" Type="http://schemas.openxmlformats.org/officeDocument/2006/relationships/image" Target="../media/image39.png"/></Relationships>
</file>

<file path=ppt/slides/_rels/slide24.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8" Type="http://schemas.openxmlformats.org/officeDocument/2006/relationships/hyperlink" Target="https://www.marketman.com/" TargetMode="External"/><Relationship Id="rId3" Type="http://schemas.openxmlformats.org/officeDocument/2006/relationships/hyperlink" Target="https://6262239.extforms.netsuite.com/app/site/crm/externalleadpage.nl/compid.6262239/.f?formid=3172&amp;h=AAFdikaI0BFWVz2HR8V-APcb54Kh8v4bkQ79ju9IoU5szzHxgxQ&amp;leadsource=MSNUK_erp_Sitelink_BrandKW_MJ&amp;cid=ppc_MSNUK_erp&amp;msclkid=852c87013f4f13c43351ef3594771295&amp;redirect_count=1&amp;did_javascript_redirect=T" TargetMode="External"/><Relationship Id="rId7" Type="http://schemas.openxmlformats.org/officeDocument/2006/relationships/hyperlink" Target="https://pos.toasttab.com/integrations" TargetMode="External"/><Relationship Id="rId2" Type="http://schemas.openxmlformats.org/officeDocument/2006/relationships/hyperlink" Target="https://www.sap.com/products/erp.html" TargetMode="External"/><Relationship Id="rId1" Type="http://schemas.openxmlformats.org/officeDocument/2006/relationships/slideLayout" Target="../slideLayouts/slideLayout11.xml"/><Relationship Id="rId6" Type="http://schemas.openxmlformats.org/officeDocument/2006/relationships/hyperlink" Target="https://www.lightspeedhq.co.uk/pos/restaurant/integrations/" TargetMode="External"/><Relationship Id="rId5" Type="http://schemas.openxmlformats.org/officeDocument/2006/relationships/hyperlink" Target="https://squareup.com/ie/en/point-of-sale/restaurants" TargetMode="External"/><Relationship Id="rId10" Type="http://schemas.openxmlformats.org/officeDocument/2006/relationships/hyperlink" Target="https://www.bluecart.com/" TargetMode="External"/><Relationship Id="rId4" Type="http://schemas.openxmlformats.org/officeDocument/2006/relationships/hyperlink" Target="https://www.microsoft.com/en-us/dynamics-365/products/business-central" TargetMode="External"/><Relationship Id="rId9" Type="http://schemas.openxmlformats.org/officeDocument/2006/relationships/hyperlink" Target="https://get.apicbase.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s://www.kitro.ch/" TargetMode="External"/><Relationship Id="rId3" Type="http://schemas.openxmlformats.org/officeDocument/2006/relationships/hyperlink" Target="https://www.honeywell.com/us/en/industries/warehouse-logistics" TargetMode="External"/><Relationship Id="rId7" Type="http://schemas.openxmlformats.org/officeDocument/2006/relationships/hyperlink" Target="https://clearspider.net/solutions/inventory-management-and-control/" TargetMode="External"/><Relationship Id="rId2" Type="http://schemas.openxmlformats.org/officeDocument/2006/relationships/hyperlink" Target="https://www.zebra.com/gb/en/resource-library/faq/what-is-an-rfid-label.html" TargetMode="External"/><Relationship Id="rId1" Type="http://schemas.openxmlformats.org/officeDocument/2006/relationships/slideLayout" Target="../slideLayouts/slideLayout11.xml"/><Relationship Id="rId6" Type="http://schemas.openxmlformats.org/officeDocument/2006/relationships/hyperlink" Target="https://www.predicthq.com/products" TargetMode="External"/><Relationship Id="rId5" Type="http://schemas.openxmlformats.org/officeDocument/2006/relationships/hyperlink" Target="https://turnloader.com/products-rotoshelf/" TargetMode="External"/><Relationship Id="rId4" Type="http://schemas.openxmlformats.org/officeDocument/2006/relationships/hyperlink" Target="https://easyfill.se/en-us/"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www.wasteless.com/" TargetMode="External"/><Relationship Id="rId2" Type="http://schemas.openxmlformats.org/officeDocument/2006/relationships/slideLayout" Target="../slideLayouts/slideLayout15.xml"/><Relationship Id="rId1" Type="http://schemas.openxmlformats.org/officeDocument/2006/relationships/video" Target="https://www.youtube.com/embed/7G5rrlNDH08?feature=oembed" TargetMode="External"/><Relationship Id="rId5" Type="http://schemas.openxmlformats.org/officeDocument/2006/relationships/image" Target="../media/image42.jpeg"/><Relationship Id="rId4" Type="http://schemas.openxmlformats.org/officeDocument/2006/relationships/hyperlink" Target="https://www.wasteless.com/abou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diagramLayout" Target="../diagrams/layout5.xml"/><Relationship Id="rId3" Type="http://schemas.openxmlformats.org/officeDocument/2006/relationships/diagramLayout" Target="../diagrams/layout3.xml"/><Relationship Id="rId7" Type="http://schemas.openxmlformats.org/officeDocument/2006/relationships/diagramData" Target="../diagrams/data4.xml"/><Relationship Id="rId12" Type="http://schemas.openxmlformats.org/officeDocument/2006/relationships/diagramData" Target="../diagrams/data5.xml"/><Relationship Id="rId2" Type="http://schemas.openxmlformats.org/officeDocument/2006/relationships/diagramData" Target="../diagrams/data3.xml"/><Relationship Id="rId16" Type="http://schemas.microsoft.com/office/2007/relationships/diagramDrawing" Target="../diagrams/drawing5.xml"/><Relationship Id="rId1" Type="http://schemas.openxmlformats.org/officeDocument/2006/relationships/slideLayout" Target="../slideLayouts/slideLayout11.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5" Type="http://schemas.openxmlformats.org/officeDocument/2006/relationships/diagramColors" Target="../diagrams/colors5.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 Id="rId14" Type="http://schemas.openxmlformats.org/officeDocument/2006/relationships/diagramQuickStyle" Target="../diagrams/quickStyle5.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diagramLayout" Target="../diagrams/layout6.xml"/><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diagramData" Target="../diagrams/data6.xml"/><Relationship Id="rId16" Type="http://schemas.microsoft.com/office/2007/relationships/diagramDrawing" Target="../diagrams/drawing8.xml"/><Relationship Id="rId1" Type="http://schemas.openxmlformats.org/officeDocument/2006/relationships/slideLayout" Target="../slideLayouts/slideLayout11.xml"/><Relationship Id="rId6" Type="http://schemas.microsoft.com/office/2007/relationships/diagramDrawing" Target="../diagrams/drawing6.xml"/><Relationship Id="rId11" Type="http://schemas.microsoft.com/office/2007/relationships/diagramDrawing" Target="../diagrams/drawing7.xml"/><Relationship Id="rId5" Type="http://schemas.openxmlformats.org/officeDocument/2006/relationships/diagramColors" Target="../diagrams/colors6.xml"/><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diagramQuickStyle" Target="../diagrams/quickStyle6.xml"/><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17.xml"/><Relationship Id="rId5" Type="http://schemas.openxmlformats.org/officeDocument/2006/relationships/hyperlink" Target="https://www.linkedin.com/company/cooperation-in-education-gateway" TargetMode="External"/><Relationship Id="rId4" Type="http://schemas.openxmlformats.org/officeDocument/2006/relationships/hyperlink" Target="https://www.youtube.com/@CiEGateway"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15.xml"/><Relationship Id="rId1" Type="http://schemas.openxmlformats.org/officeDocument/2006/relationships/video" Target="https://www.youtube.com/embed/0NOER-Lle-0?feature=oembed" TargetMode="Externa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3.png"/><Relationship Id="rId2" Type="http://schemas.openxmlformats.org/officeDocument/2006/relationships/diagramData" Target="../diagrams/data1.xml"/><Relationship Id="rId1" Type="http://schemas.openxmlformats.org/officeDocument/2006/relationships/slideLayout" Target="../slideLayouts/slideLayout1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Layout" Target="../diagrams/layout2.xml"/><Relationship Id="rId7" Type="http://schemas.openxmlformats.org/officeDocument/2006/relationships/image" Target="../media/image14.png"/><Relationship Id="rId2" Type="http://schemas.openxmlformats.org/officeDocument/2006/relationships/diagramData" Target="../diagrams/data2.xml"/><Relationship Id="rId1" Type="http://schemas.openxmlformats.org/officeDocument/2006/relationships/slideLayout" Target="../slideLayouts/slideLayout1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1.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Placeholder 7" descr="Person using tablet in grocery store">
            <a:extLst>
              <a:ext uri="{FF2B5EF4-FFF2-40B4-BE49-F238E27FC236}">
                <a16:creationId xmlns:a16="http://schemas.microsoft.com/office/drawing/2014/main" id="{204198C6-A157-36B1-AFE0-5FA057999C1F}"/>
              </a:ext>
            </a:extLst>
          </p:cNvPr>
          <p:cNvPicPr>
            <a:picLocks noGrp="1" noChangeAspect="1"/>
          </p:cNvPicPr>
          <p:nvPr>
            <p:ph type="pic" sz="quarter" idx="12"/>
          </p:nvPr>
        </p:nvPicPr>
        <p:blipFill>
          <a:blip r:embed="rId3" cstate="screen">
            <a:extLst>
              <a:ext uri="{28A0092B-C50C-407E-A947-70E740481C1C}">
                <a14:useLocalDpi xmlns:a14="http://schemas.microsoft.com/office/drawing/2010/main"/>
              </a:ext>
            </a:extLst>
          </a:blip>
          <a:srcRect/>
          <a:stretch>
            <a:fillRect/>
          </a:stretch>
        </p:blipFill>
        <p:spPr>
          <a:xfrm>
            <a:off x="0" y="2271713"/>
            <a:ext cx="12192000" cy="3589993"/>
          </a:xfrm>
        </p:spPr>
      </p:pic>
      <p:sp>
        <p:nvSpPr>
          <p:cNvPr id="9" name="Rectangle 8">
            <a:extLst>
              <a:ext uri="{FF2B5EF4-FFF2-40B4-BE49-F238E27FC236}">
                <a16:creationId xmlns:a16="http://schemas.microsoft.com/office/drawing/2014/main" id="{1C649D26-280B-9DCA-8DAE-3F92754507FD}"/>
              </a:ext>
            </a:extLst>
          </p:cNvPr>
          <p:cNvSpPr/>
          <p:nvPr/>
        </p:nvSpPr>
        <p:spPr>
          <a:xfrm>
            <a:off x="1902693" y="4267059"/>
            <a:ext cx="5581472"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4" name="TextBox 13">
            <a:extLst>
              <a:ext uri="{FF2B5EF4-FFF2-40B4-BE49-F238E27FC236}">
                <a16:creationId xmlns:a16="http://schemas.microsoft.com/office/drawing/2014/main" id="{A10B8A40-3CA0-B8CA-33CE-C991B6732794}"/>
              </a:ext>
            </a:extLst>
          </p:cNvPr>
          <p:cNvSpPr txBox="1"/>
          <p:nvPr/>
        </p:nvSpPr>
        <p:spPr>
          <a:xfrm>
            <a:off x="1902693" y="4265797"/>
            <a:ext cx="5484835" cy="1200329"/>
          </a:xfrm>
          <a:prstGeom prst="rect">
            <a:avLst/>
          </a:prstGeom>
          <a:noFill/>
        </p:spPr>
        <p:txBody>
          <a:bodyPr wrap="none" rtlCol="0">
            <a:spAutoFit/>
          </a:bodyPr>
          <a:lstStyle/>
          <a:p>
            <a:r>
              <a:rPr lang="en-US" sz="3600" b="1" dirty="0">
                <a:solidFill>
                  <a:srgbClr val="60BA47"/>
                </a:solidFill>
                <a:latin typeface="Calibri" panose="020F0502020204030204" pitchFamily="34" charset="0"/>
                <a:cs typeface="Calibri" panose="020F0502020204030204" pitchFamily="34" charset="0"/>
              </a:rPr>
              <a:t>VARASTONHALLINTA</a:t>
            </a:r>
          </a:p>
          <a:p>
            <a:endParaRPr lang="en-US" sz="3600" b="1" dirty="0">
              <a:solidFill>
                <a:srgbClr val="60BA47"/>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99497C1B-B593-0A46-5D9E-2FB78AA921C2}"/>
              </a:ext>
            </a:extLst>
          </p:cNvPr>
          <p:cNvSpPr/>
          <p:nvPr/>
        </p:nvSpPr>
        <p:spPr>
          <a:xfrm>
            <a:off x="1902693" y="3429000"/>
            <a:ext cx="3457226"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8" name="TextBox 27">
            <a:extLst>
              <a:ext uri="{FF2B5EF4-FFF2-40B4-BE49-F238E27FC236}">
                <a16:creationId xmlns:a16="http://schemas.microsoft.com/office/drawing/2014/main" id="{373DC257-EF49-02BB-E048-4BF67B408B01}"/>
              </a:ext>
            </a:extLst>
          </p:cNvPr>
          <p:cNvSpPr txBox="1"/>
          <p:nvPr/>
        </p:nvSpPr>
        <p:spPr>
          <a:xfrm>
            <a:off x="2086715" y="3481298"/>
            <a:ext cx="2730684" cy="646331"/>
          </a:xfrm>
          <a:prstGeom prst="rect">
            <a:avLst/>
          </a:prstGeom>
          <a:noFill/>
        </p:spPr>
        <p:txBody>
          <a:bodyPr wrap="none" rtlCol="0">
            <a:spAutoFit/>
          </a:bodyPr>
          <a:lstStyle/>
          <a:p>
            <a:r>
              <a:rPr lang="en-US" sz="3600" b="1" spc="324" dirty="0">
                <a:solidFill>
                  <a:srgbClr val="60BA47"/>
                </a:solidFill>
                <a:latin typeface="Calibri" panose="020F0502020204030204" pitchFamily="34" charset="0"/>
                <a:cs typeface="Calibri" panose="020F0502020204030204" pitchFamily="34" charset="0"/>
              </a:rPr>
              <a:t>MODUULI 5 </a:t>
            </a:r>
          </a:p>
        </p:txBody>
      </p:sp>
      <p:sp>
        <p:nvSpPr>
          <p:cNvPr id="7" name="Freeform 6">
            <a:extLst>
              <a:ext uri="{FF2B5EF4-FFF2-40B4-BE49-F238E27FC236}">
                <a16:creationId xmlns:a16="http://schemas.microsoft.com/office/drawing/2014/main" id="{C40B9A60-FED6-6A69-5E46-BF9D97A5548F}"/>
              </a:ext>
            </a:extLst>
          </p:cNvPr>
          <p:cNvSpPr/>
          <p:nvPr/>
        </p:nvSpPr>
        <p:spPr>
          <a:xfrm>
            <a:off x="-7084955" y="286644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4456398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12C37-851F-57A0-7D98-84D8DE35A85A}"/>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ABA5F75-9B95-B10B-1971-F65D196486C4}"/>
              </a:ext>
            </a:extLst>
          </p:cNvPr>
          <p:cNvSpPr>
            <a:spLocks noGrp="1"/>
          </p:cNvSpPr>
          <p:nvPr>
            <p:ph type="body" sz="quarter" idx="19"/>
          </p:nvPr>
        </p:nvSpPr>
        <p:spPr>
          <a:xfrm>
            <a:off x="281162" y="1578445"/>
            <a:ext cx="5814838" cy="4606457"/>
          </a:xfrm>
        </p:spPr>
        <p:txBody>
          <a:bodyPr/>
          <a:lstStyle/>
          <a:p>
            <a:pPr>
              <a:spcBef>
                <a:spcPts val="450"/>
              </a:spcBef>
              <a:spcAft>
                <a:spcPts val="1200"/>
              </a:spcAft>
              <a:buNone/>
            </a:pPr>
            <a:r>
              <a:rPr lang="en-US" dirty="0">
                <a:cs typeface="Arial" panose="020B0604020202020204" pitchFamily="34" charset="0"/>
              </a:rPr>
              <a:t>Elintarviketeollisuuden varastonhallintaan kuuluu ainesosien ja tuotteiden tarjonnan, varastoinnin ja saatavuuden valvonta elintarvikeyrityksessäsi. Tämä prosessi takaa optimaaliset varastotasot, vähentää hävikkiä ja parantaa tehokkuutta, mikä on tärkeää kuluttajien kysyntään vastaamiseksi ja tuoreuden säilyttämiseksi.</a:t>
            </a:r>
          </a:p>
          <a:p>
            <a:pPr>
              <a:spcBef>
                <a:spcPts val="450"/>
              </a:spcBef>
              <a:buNone/>
            </a:pPr>
            <a:r>
              <a:rPr lang="en-US" dirty="0">
                <a:cs typeface="Arial" panose="020B0604020202020204" pitchFamily="34" charset="0"/>
              </a:rPr>
              <a:t>Ottamalla käyttöön tehokkaita varastonhallintakäytäntöjä yritykset voivat saada aikaan tasapainoisemman ja tehokkaamman varastojärjestelmän, mikä viime kädessä edistää niiden yleistä menestystä ja kasvua.</a:t>
            </a:r>
          </a:p>
          <a:p>
            <a:pPr>
              <a:spcBef>
                <a:spcPts val="450"/>
              </a:spcBef>
              <a:buNone/>
            </a:pPr>
            <a:endParaRPr lang="en-US" sz="2000" dirty="0">
              <a:latin typeface="Arial" panose="020B0604020202020204" pitchFamily="34" charset="0"/>
              <a:cs typeface="Arial" panose="020B0604020202020204" pitchFamily="34" charset="0"/>
            </a:endParaRPr>
          </a:p>
          <a:p>
            <a:pPr>
              <a:spcBef>
                <a:spcPts val="450"/>
              </a:spcBef>
              <a:buNone/>
            </a:pPr>
            <a:endParaRPr lang="en-US" sz="2000" dirty="0">
              <a:latin typeface="Arial" panose="020B0604020202020204" pitchFamily="34" charset="0"/>
              <a:cs typeface="Arial" panose="020B0604020202020204" pitchFamily="34" charset="0"/>
            </a:endParaRPr>
          </a:p>
          <a:p>
            <a:pPr>
              <a:spcBef>
                <a:spcPts val="450"/>
              </a:spcBef>
              <a:buNone/>
            </a:pPr>
            <a:endParaRPr lang="en-US" sz="2000" dirty="0">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A6CFD801-0026-5C2C-83C8-4CB96AB01008}"/>
              </a:ext>
            </a:extLst>
          </p:cNvPr>
          <p:cNvSpPr/>
          <p:nvPr/>
        </p:nvSpPr>
        <p:spPr>
          <a:xfrm>
            <a:off x="276013" y="334432"/>
            <a:ext cx="5295054" cy="1045635"/>
          </a:xfrm>
          <a:prstGeom prst="rect">
            <a:avLst/>
          </a:prstGeom>
          <a:solidFill>
            <a:srgbClr val="5FBB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b="1" dirty="0">
                <a:solidFill>
                  <a:schemeClr val="bg1"/>
                </a:solidFill>
                <a:latin typeface="Calibri" panose="020F0502020204030204" pitchFamily="34" charset="0"/>
                <a:cs typeface="Calibri" panose="020F0502020204030204" pitchFamily="34" charset="0"/>
              </a:rPr>
              <a:t>Varastonhallinta</a:t>
            </a:r>
            <a:endParaRPr lang="en-GB" sz="3600" b="1" noProof="0" dirty="0">
              <a:solidFill>
                <a:schemeClr val="bg1"/>
              </a:solidFill>
              <a:latin typeface="Calibri" panose="020F0502020204030204" pitchFamily="34" charset="0"/>
              <a:cs typeface="Calibri" panose="020F0502020204030204" pitchFamily="34" charset="0"/>
            </a:endParaRPr>
          </a:p>
          <a:p>
            <a:pPr algn="ctr"/>
            <a:endParaRPr lang="en-GB" sz="529" noProof="0" dirty="0">
              <a:latin typeface="Montserrat" panose="00000500000000000000" pitchFamily="50" charset="0"/>
            </a:endParaRPr>
          </a:p>
        </p:txBody>
      </p:sp>
      <p:sp>
        <p:nvSpPr>
          <p:cNvPr id="8" name="Freeform 7">
            <a:extLst>
              <a:ext uri="{FF2B5EF4-FFF2-40B4-BE49-F238E27FC236}">
                <a16:creationId xmlns:a16="http://schemas.microsoft.com/office/drawing/2014/main" id="{EB75D48A-6990-9604-D59E-082F9660515C}"/>
              </a:ext>
            </a:extLst>
          </p:cNvPr>
          <p:cNvSpPr/>
          <p:nvPr/>
        </p:nvSpPr>
        <p:spPr>
          <a:xfrm>
            <a:off x="9373287" y="-119575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GB" noProof="0" dirty="0"/>
          </a:p>
        </p:txBody>
      </p:sp>
      <p:pic>
        <p:nvPicPr>
          <p:cNvPr id="10" name="Segnaposto immagine 9" descr="Immagine che contiene Cibo naturale, Cibo locale, Alimenti biologici, frutto&#10;&#10;Il contenuto generato dall'IA potrebbe non essere corretto.">
            <a:extLst>
              <a:ext uri="{FF2B5EF4-FFF2-40B4-BE49-F238E27FC236}">
                <a16:creationId xmlns:a16="http://schemas.microsoft.com/office/drawing/2014/main" id="{3B7C0437-73C5-4EC2-0E34-0FE8C02955CD}"/>
              </a:ext>
            </a:extLst>
          </p:cNvPr>
          <p:cNvPicPr>
            <a:picLocks noGrp="1" noChangeAspect="1"/>
          </p:cNvPicPr>
          <p:nvPr>
            <p:ph type="pic" sz="quarter" idx="20"/>
          </p:nvPr>
        </p:nvPicPr>
        <p:blipFill>
          <a:blip r:embed="rId3" cstate="screen">
            <a:extLst>
              <a:ext uri="{28A0092B-C50C-407E-A947-70E740481C1C}">
                <a14:useLocalDpi xmlns:a14="http://schemas.microsoft.com/office/drawing/2010/main"/>
              </a:ext>
            </a:extLst>
          </a:blip>
          <a:srcRect/>
          <a:stretch>
            <a:fillRect/>
          </a:stretch>
        </p:blipFill>
        <p:spPr>
          <a:xfrm>
            <a:off x="6257474" y="0"/>
            <a:ext cx="5361066" cy="6858000"/>
          </a:xfrm>
        </p:spPr>
      </p:pic>
    </p:spTree>
    <p:extLst>
      <p:ext uri="{BB962C8B-B14F-4D97-AF65-F5344CB8AC3E}">
        <p14:creationId xmlns:p14="http://schemas.microsoft.com/office/powerpoint/2010/main" val="32792892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88C15C-08A7-0E50-57D4-D62D84AAE4F3}"/>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388BB174-798C-C1A3-1EC7-515A03E418D9}"/>
              </a:ext>
            </a:extLst>
          </p:cNvPr>
          <p:cNvSpPr>
            <a:spLocks noGrp="1"/>
          </p:cNvSpPr>
          <p:nvPr>
            <p:ph type="body" sz="quarter" idx="16"/>
          </p:nvPr>
        </p:nvSpPr>
        <p:spPr>
          <a:xfrm>
            <a:off x="822605" y="486534"/>
            <a:ext cx="10121620" cy="723142"/>
          </a:xfrm>
          <a:prstGeom prst="rect">
            <a:avLst/>
          </a:prstGeom>
          <a:solidFill>
            <a:srgbClr val="5FBB47"/>
          </a:solidFill>
        </p:spPr>
        <p:txBody>
          <a:bodyPr anchor="ctr"/>
          <a:lstStyle/>
          <a:p>
            <a:pPr algn="ctr"/>
            <a:r>
              <a:rPr lang="en-IE" dirty="0">
                <a:solidFill>
                  <a:schemeClr val="bg1"/>
                </a:solidFill>
              </a:rPr>
              <a:t>Varastonhallinnan edut</a:t>
            </a:r>
            <a:endParaRPr lang="en-US" dirty="0">
              <a:solidFill>
                <a:schemeClr val="bg1"/>
              </a:solidFill>
            </a:endParaRPr>
          </a:p>
        </p:txBody>
      </p:sp>
      <p:sp>
        <p:nvSpPr>
          <p:cNvPr id="3" name="Text Placeholder 2">
            <a:extLst>
              <a:ext uri="{FF2B5EF4-FFF2-40B4-BE49-F238E27FC236}">
                <a16:creationId xmlns:a16="http://schemas.microsoft.com/office/drawing/2014/main" id="{2BDA7255-CE79-5346-81C3-4F57F3DC8720}"/>
              </a:ext>
            </a:extLst>
          </p:cNvPr>
          <p:cNvSpPr>
            <a:spLocks noGrp="1"/>
          </p:cNvSpPr>
          <p:nvPr>
            <p:ph type="body" sz="quarter" idx="19"/>
          </p:nvPr>
        </p:nvSpPr>
        <p:spPr>
          <a:xfrm>
            <a:off x="1590674" y="1394151"/>
            <a:ext cx="9959340" cy="6261026"/>
          </a:xfrm>
          <a:prstGeom prst="rect">
            <a:avLst/>
          </a:prstGeom>
        </p:spPr>
        <p:txBody>
          <a:bodyPr/>
          <a:lstStyle/>
          <a:p>
            <a:pPr marL="0" indent="0" algn="l">
              <a:spcAft>
                <a:spcPts val="600"/>
              </a:spcAft>
            </a:pPr>
            <a:r>
              <a:rPr lang="en-US" sz="2000" b="1" dirty="0">
                <a:latin typeface="Arial" panose="020B0604020202020204" pitchFamily="34" charset="0"/>
                <a:cs typeface="Arial" panose="020B0604020202020204" pitchFamily="34" charset="0"/>
              </a:rPr>
              <a:t>1.  </a:t>
            </a:r>
            <a:r>
              <a:rPr lang="en-US" sz="2000" b="1" dirty="0">
                <a:cs typeface="Arial" panose="020B0604020202020204" pitchFamily="34" charset="0"/>
              </a:rPr>
              <a:t>Kustannustehokkuus: </a:t>
            </a:r>
          </a:p>
          <a:p>
            <a:pPr marL="355600" indent="0" algn="l">
              <a:spcAft>
                <a:spcPts val="1800"/>
              </a:spcAft>
            </a:pPr>
            <a:r>
              <a:rPr lang="en-US" sz="2000" dirty="0">
                <a:cs typeface="Arial" panose="020B0604020202020204" pitchFamily="34" charset="0"/>
              </a:rPr>
              <a:t>Asianmukainen varastonhallinta auttaa vähentämään varastointikustannuksia, minimoimaan hävikkiä ja välttämään ylivarastointia tai varastovajeita, mikä johtaa merkittäviin kustannussäästöihin.</a:t>
            </a:r>
          </a:p>
          <a:p>
            <a:pPr marL="538163" indent="-538163">
              <a:spcAft>
                <a:spcPts val="600"/>
              </a:spcAft>
            </a:pPr>
            <a:r>
              <a:rPr lang="en-US" sz="2000" b="1" dirty="0">
                <a:cs typeface="Arial" panose="020B0604020202020204" pitchFamily="34" charset="0"/>
              </a:rPr>
              <a:t>2. Asiakastyytyväisyys: </a:t>
            </a:r>
          </a:p>
          <a:p>
            <a:pPr marL="263525" indent="0">
              <a:spcAft>
                <a:spcPts val="1800"/>
              </a:spcAft>
            </a:pPr>
            <a:r>
              <a:rPr lang="en-US" sz="2000" dirty="0">
                <a:cs typeface="Arial" panose="020B0604020202020204" pitchFamily="34" charset="0"/>
              </a:rPr>
              <a:t>Kun varmistetaan, että oikeat tuotteet ovat saatavilla silloin, kun asiakkaat niitä pyytävät, parannetaan palvelutasoa ja asiakastyytyväisyyttä.</a:t>
            </a:r>
          </a:p>
          <a:p>
            <a:pPr marL="0" indent="0" algn="l">
              <a:spcAft>
                <a:spcPts val="600"/>
              </a:spcAft>
            </a:pPr>
            <a:r>
              <a:rPr lang="en-US" sz="2000" b="1" dirty="0">
                <a:cs typeface="Arial" panose="020B0604020202020204" pitchFamily="34" charset="0"/>
              </a:rPr>
              <a:t>3. Parempi kassavirta: </a:t>
            </a:r>
          </a:p>
          <a:p>
            <a:pPr marL="263525" indent="0" algn="l">
              <a:spcAft>
                <a:spcPts val="1800"/>
              </a:spcAft>
            </a:pPr>
            <a:r>
              <a:rPr lang="en-US" sz="2000" dirty="0">
                <a:cs typeface="Arial" panose="020B0604020202020204" pitchFamily="34" charset="0"/>
              </a:rPr>
              <a:t>Pitämällä varastotasot optimaalisena yritykset voivat vapauttaa käteisvaroja, jotka muuten olisivat sidottuja ylimääräisiin varastoihin.</a:t>
            </a:r>
          </a:p>
          <a:p>
            <a:pPr marL="263525" indent="-263525" algn="l"/>
            <a:r>
              <a:rPr lang="en-US" sz="2000" b="1" dirty="0">
                <a:cs typeface="Arial" panose="020B0604020202020204" pitchFamily="34" charset="0"/>
              </a:rPr>
              <a:t>4. Parempi päätöksenteko: </a:t>
            </a:r>
          </a:p>
          <a:p>
            <a:pPr marL="263525" indent="0">
              <a:spcAft>
                <a:spcPts val="1800"/>
              </a:spcAft>
            </a:pPr>
            <a:r>
              <a:rPr lang="en-US" sz="2000" dirty="0">
                <a:cs typeface="Arial" panose="020B0604020202020204" pitchFamily="34" charset="0"/>
              </a:rPr>
              <a:t>Reaaliaikaiset tiedot ja analyysit antavat paremman käsityksen varaston suuntauksista ja suorituskyvystä.</a:t>
            </a:r>
          </a:p>
          <a:p>
            <a:pPr marL="0" indent="0"/>
            <a:endParaRPr lang="it-IT" dirty="0"/>
          </a:p>
        </p:txBody>
      </p:sp>
      <p:grpSp>
        <p:nvGrpSpPr>
          <p:cNvPr id="2" name="Graphic 2">
            <a:extLst>
              <a:ext uri="{FF2B5EF4-FFF2-40B4-BE49-F238E27FC236}">
                <a16:creationId xmlns:a16="http://schemas.microsoft.com/office/drawing/2014/main" id="{71DEAF7D-F067-547D-9E72-833BF94369D0}"/>
              </a:ext>
            </a:extLst>
          </p:cNvPr>
          <p:cNvGrpSpPr/>
          <p:nvPr/>
        </p:nvGrpSpPr>
        <p:grpSpPr>
          <a:xfrm>
            <a:off x="641986" y="1610196"/>
            <a:ext cx="948690" cy="723142"/>
            <a:chOff x="8782406" y="5397193"/>
            <a:chExt cx="872121" cy="595289"/>
          </a:xfrm>
          <a:solidFill>
            <a:srgbClr val="5FBB47"/>
          </a:solidFill>
        </p:grpSpPr>
        <p:sp>
          <p:nvSpPr>
            <p:cNvPr id="5" name="Freeform 388">
              <a:extLst>
                <a:ext uri="{FF2B5EF4-FFF2-40B4-BE49-F238E27FC236}">
                  <a16:creationId xmlns:a16="http://schemas.microsoft.com/office/drawing/2014/main" id="{68AEE6DA-9468-86B7-1AD7-BBDC1C8D379C}"/>
                </a:ext>
              </a:extLst>
            </p:cNvPr>
            <p:cNvSpPr/>
            <p:nvPr/>
          </p:nvSpPr>
          <p:spPr>
            <a:xfrm>
              <a:off x="8782406" y="5635670"/>
              <a:ext cx="125561" cy="294482"/>
            </a:xfrm>
            <a:custGeom>
              <a:avLst/>
              <a:gdLst>
                <a:gd name="connsiteX0" fmla="*/ 0 w 125561"/>
                <a:gd name="connsiteY0" fmla="*/ 0 h 294482"/>
                <a:gd name="connsiteX1" fmla="*/ 125562 w 125561"/>
                <a:gd name="connsiteY1" fmla="*/ 0 h 294482"/>
                <a:gd name="connsiteX2" fmla="*/ 125562 w 125561"/>
                <a:gd name="connsiteY2" fmla="*/ 294483 h 294482"/>
                <a:gd name="connsiteX3" fmla="*/ 0 w 125561"/>
                <a:gd name="connsiteY3" fmla="*/ 294483 h 294482"/>
              </a:gdLst>
              <a:ahLst/>
              <a:cxnLst>
                <a:cxn ang="0">
                  <a:pos x="connsiteX0" y="connsiteY0"/>
                </a:cxn>
                <a:cxn ang="0">
                  <a:pos x="connsiteX1" y="connsiteY1"/>
                </a:cxn>
                <a:cxn ang="0">
                  <a:pos x="connsiteX2" y="connsiteY2"/>
                </a:cxn>
                <a:cxn ang="0">
                  <a:pos x="connsiteX3" y="connsiteY3"/>
                </a:cxn>
              </a:cxnLst>
              <a:rect l="l" t="t" r="r" b="b"/>
              <a:pathLst>
                <a:path w="125561" h="294482">
                  <a:moveTo>
                    <a:pt x="0" y="0"/>
                  </a:moveTo>
                  <a:lnTo>
                    <a:pt x="125562" y="0"/>
                  </a:lnTo>
                  <a:lnTo>
                    <a:pt x="125562" y="294483"/>
                  </a:lnTo>
                  <a:lnTo>
                    <a:pt x="0" y="294483"/>
                  </a:lnTo>
                  <a:close/>
                </a:path>
              </a:pathLst>
            </a:custGeom>
            <a:solidFill>
              <a:srgbClr val="F1983D"/>
            </a:solid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6" name="Freeform 389">
              <a:extLst>
                <a:ext uri="{FF2B5EF4-FFF2-40B4-BE49-F238E27FC236}">
                  <a16:creationId xmlns:a16="http://schemas.microsoft.com/office/drawing/2014/main" id="{BF42FDBD-61C7-A4EB-091E-EC61C926B931}"/>
                </a:ext>
              </a:extLst>
            </p:cNvPr>
            <p:cNvSpPr/>
            <p:nvPr/>
          </p:nvSpPr>
          <p:spPr>
            <a:xfrm>
              <a:off x="8782406" y="5623023"/>
              <a:ext cx="872121" cy="369458"/>
            </a:xfrm>
            <a:custGeom>
              <a:avLst/>
              <a:gdLst>
                <a:gd name="connsiteX0" fmla="*/ 820216 w 872121"/>
                <a:gd name="connsiteY0" fmla="*/ 125562 h 369458"/>
                <a:gd name="connsiteX1" fmla="*/ 494117 w 872121"/>
                <a:gd name="connsiteY1" fmla="*/ 315259 h 369458"/>
                <a:gd name="connsiteX2" fmla="*/ 470630 w 872121"/>
                <a:gd name="connsiteY2" fmla="*/ 320679 h 369458"/>
                <a:gd name="connsiteX3" fmla="*/ 343262 w 872121"/>
                <a:gd name="connsiteY3" fmla="*/ 320679 h 369458"/>
                <a:gd name="connsiteX4" fmla="*/ 331519 w 872121"/>
                <a:gd name="connsiteY4" fmla="*/ 320679 h 369458"/>
                <a:gd name="connsiteX5" fmla="*/ 224927 w 872121"/>
                <a:gd name="connsiteY5" fmla="*/ 294483 h 369458"/>
                <a:gd name="connsiteX6" fmla="*/ 207764 w 872121"/>
                <a:gd name="connsiteY6" fmla="*/ 291773 h 369458"/>
                <a:gd name="connsiteX7" fmla="*/ 184277 w 872121"/>
                <a:gd name="connsiteY7" fmla="*/ 291773 h 369458"/>
                <a:gd name="connsiteX8" fmla="*/ 184277 w 872121"/>
                <a:gd name="connsiteY8" fmla="*/ 93946 h 369458"/>
                <a:gd name="connsiteX9" fmla="*/ 236670 w 872121"/>
                <a:gd name="connsiteY9" fmla="*/ 93946 h 369458"/>
                <a:gd name="connsiteX10" fmla="*/ 260156 w 872121"/>
                <a:gd name="connsiteY10" fmla="*/ 91235 h 369458"/>
                <a:gd name="connsiteX11" fmla="*/ 323389 w 872121"/>
                <a:gd name="connsiteY11" fmla="*/ 70460 h 369458"/>
                <a:gd name="connsiteX12" fmla="*/ 349586 w 872121"/>
                <a:gd name="connsiteY12" fmla="*/ 70460 h 369458"/>
                <a:gd name="connsiteX13" fmla="*/ 537476 w 872121"/>
                <a:gd name="connsiteY13" fmla="*/ 120142 h 369458"/>
                <a:gd name="connsiteX14" fmla="*/ 569093 w 872121"/>
                <a:gd name="connsiteY14" fmla="*/ 175245 h 369458"/>
                <a:gd name="connsiteX15" fmla="*/ 513990 w 872121"/>
                <a:gd name="connsiteY15" fmla="*/ 206861 h 369458"/>
                <a:gd name="connsiteX16" fmla="*/ 369458 w 872121"/>
                <a:gd name="connsiteY16" fmla="*/ 171631 h 369458"/>
                <a:gd name="connsiteX17" fmla="*/ 364038 w 872121"/>
                <a:gd name="connsiteY17" fmla="*/ 200537 h 369458"/>
                <a:gd name="connsiteX18" fmla="*/ 505860 w 872121"/>
                <a:gd name="connsiteY18" fmla="*/ 235767 h 369458"/>
                <a:gd name="connsiteX19" fmla="*/ 580836 w 872121"/>
                <a:gd name="connsiteY19" fmla="*/ 214991 h 369458"/>
                <a:gd name="connsiteX20" fmla="*/ 597999 w 872121"/>
                <a:gd name="connsiteY20" fmla="*/ 139112 h 369458"/>
                <a:gd name="connsiteX21" fmla="*/ 776856 w 872121"/>
                <a:gd name="connsiteY21" fmla="*/ 46069 h 369458"/>
                <a:gd name="connsiteX22" fmla="*/ 822926 w 872121"/>
                <a:gd name="connsiteY22" fmla="*/ 46069 h 369458"/>
                <a:gd name="connsiteX23" fmla="*/ 846412 w 872121"/>
                <a:gd name="connsiteY23" fmla="*/ 86719 h 369458"/>
                <a:gd name="connsiteX24" fmla="*/ 820216 w 872121"/>
                <a:gd name="connsiteY24" fmla="*/ 125562 h 369458"/>
                <a:gd name="connsiteX25" fmla="*/ 863575 w 872121"/>
                <a:gd name="connsiteY25" fmla="*/ 46972 h 369458"/>
                <a:gd name="connsiteX26" fmla="*/ 759693 w 872121"/>
                <a:gd name="connsiteY26" fmla="*/ 18066 h 369458"/>
                <a:gd name="connsiteX27" fmla="*/ 580836 w 872121"/>
                <a:gd name="connsiteY27" fmla="*/ 111109 h 369458"/>
                <a:gd name="connsiteX28" fmla="*/ 542896 w 872121"/>
                <a:gd name="connsiteY28" fmla="*/ 87622 h 369458"/>
                <a:gd name="connsiteX29" fmla="*/ 355005 w 872121"/>
                <a:gd name="connsiteY29" fmla="*/ 37939 h 369458"/>
                <a:gd name="connsiteX30" fmla="*/ 311646 w 872121"/>
                <a:gd name="connsiteY30" fmla="*/ 37939 h 369458"/>
                <a:gd name="connsiteX31" fmla="*/ 248413 w 872121"/>
                <a:gd name="connsiteY31" fmla="*/ 58716 h 369458"/>
                <a:gd name="connsiteX32" fmla="*/ 233960 w 872121"/>
                <a:gd name="connsiteY32" fmla="*/ 61426 h 369458"/>
                <a:gd name="connsiteX33" fmla="*/ 181567 w 872121"/>
                <a:gd name="connsiteY33" fmla="*/ 61426 h 369458"/>
                <a:gd name="connsiteX34" fmla="*/ 181567 w 872121"/>
                <a:gd name="connsiteY34" fmla="*/ 0 h 369458"/>
                <a:gd name="connsiteX35" fmla="*/ 0 w 872121"/>
                <a:gd name="connsiteY35" fmla="*/ 0 h 369458"/>
                <a:gd name="connsiteX36" fmla="*/ 0 w 872121"/>
                <a:gd name="connsiteY36" fmla="*/ 31616 h 369458"/>
                <a:gd name="connsiteX37" fmla="*/ 152661 w 872121"/>
                <a:gd name="connsiteY37" fmla="*/ 31616 h 369458"/>
                <a:gd name="connsiteX38" fmla="*/ 152661 w 872121"/>
                <a:gd name="connsiteY38" fmla="*/ 337842 h 369458"/>
                <a:gd name="connsiteX39" fmla="*/ 0 w 872121"/>
                <a:gd name="connsiteY39" fmla="*/ 337842 h 369458"/>
                <a:gd name="connsiteX40" fmla="*/ 0 w 872121"/>
                <a:gd name="connsiteY40" fmla="*/ 369459 h 369458"/>
                <a:gd name="connsiteX41" fmla="*/ 181567 w 872121"/>
                <a:gd name="connsiteY41" fmla="*/ 369459 h 369458"/>
                <a:gd name="connsiteX42" fmla="*/ 181567 w 872121"/>
                <a:gd name="connsiteY42" fmla="*/ 322485 h 369458"/>
                <a:gd name="connsiteX43" fmla="*/ 205054 w 872121"/>
                <a:gd name="connsiteY43" fmla="*/ 322485 h 369458"/>
                <a:gd name="connsiteX44" fmla="*/ 216797 w 872121"/>
                <a:gd name="connsiteY44" fmla="*/ 322485 h 369458"/>
                <a:gd name="connsiteX45" fmla="*/ 323389 w 872121"/>
                <a:gd name="connsiteY45" fmla="*/ 348682 h 369458"/>
                <a:gd name="connsiteX46" fmla="*/ 340552 w 872121"/>
                <a:gd name="connsiteY46" fmla="*/ 351392 h 369458"/>
                <a:gd name="connsiteX47" fmla="*/ 467920 w 872121"/>
                <a:gd name="connsiteY47" fmla="*/ 351392 h 369458"/>
                <a:gd name="connsiteX48" fmla="*/ 505860 w 872121"/>
                <a:gd name="connsiteY48" fmla="*/ 339649 h 369458"/>
                <a:gd name="connsiteX49" fmla="*/ 831959 w 872121"/>
                <a:gd name="connsiteY49" fmla="*/ 149951 h 369458"/>
                <a:gd name="connsiteX50" fmla="*/ 869898 w 872121"/>
                <a:gd name="connsiteY50" fmla="*/ 83105 h 369458"/>
                <a:gd name="connsiteX51" fmla="*/ 863575 w 872121"/>
                <a:gd name="connsiteY51" fmla="*/ 46972 h 369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72121" h="369458">
                  <a:moveTo>
                    <a:pt x="820216" y="125562"/>
                  </a:moveTo>
                  <a:lnTo>
                    <a:pt x="494117" y="315259"/>
                  </a:lnTo>
                  <a:cubicBezTo>
                    <a:pt x="488697" y="317969"/>
                    <a:pt x="479663" y="320679"/>
                    <a:pt x="470630" y="320679"/>
                  </a:cubicBezTo>
                  <a:lnTo>
                    <a:pt x="343262" y="320679"/>
                  </a:lnTo>
                  <a:cubicBezTo>
                    <a:pt x="340552" y="320679"/>
                    <a:pt x="334229" y="320679"/>
                    <a:pt x="331519" y="320679"/>
                  </a:cubicBezTo>
                  <a:lnTo>
                    <a:pt x="224927" y="294483"/>
                  </a:lnTo>
                  <a:cubicBezTo>
                    <a:pt x="219507" y="291773"/>
                    <a:pt x="213184" y="291773"/>
                    <a:pt x="207764" y="291773"/>
                  </a:cubicBezTo>
                  <a:lnTo>
                    <a:pt x="184277" y="291773"/>
                  </a:lnTo>
                  <a:lnTo>
                    <a:pt x="184277" y="93946"/>
                  </a:lnTo>
                  <a:lnTo>
                    <a:pt x="236670" y="93946"/>
                  </a:lnTo>
                  <a:cubicBezTo>
                    <a:pt x="245704" y="93946"/>
                    <a:pt x="253833" y="93946"/>
                    <a:pt x="260156" y="91235"/>
                  </a:cubicBezTo>
                  <a:lnTo>
                    <a:pt x="323389" y="70460"/>
                  </a:lnTo>
                  <a:cubicBezTo>
                    <a:pt x="332422" y="67749"/>
                    <a:pt x="340552" y="67749"/>
                    <a:pt x="349586" y="70460"/>
                  </a:cubicBezTo>
                  <a:lnTo>
                    <a:pt x="537476" y="120142"/>
                  </a:lnTo>
                  <a:cubicBezTo>
                    <a:pt x="560962" y="125562"/>
                    <a:pt x="575416" y="151758"/>
                    <a:pt x="569093" y="175245"/>
                  </a:cubicBezTo>
                  <a:cubicBezTo>
                    <a:pt x="563672" y="198731"/>
                    <a:pt x="537476" y="213184"/>
                    <a:pt x="513990" y="206861"/>
                  </a:cubicBezTo>
                  <a:lnTo>
                    <a:pt x="369458" y="171631"/>
                  </a:lnTo>
                  <a:lnTo>
                    <a:pt x="364038" y="200537"/>
                  </a:lnTo>
                  <a:lnTo>
                    <a:pt x="505860" y="235767"/>
                  </a:lnTo>
                  <a:cubicBezTo>
                    <a:pt x="532056" y="241186"/>
                    <a:pt x="560962" y="235767"/>
                    <a:pt x="580836" y="214991"/>
                  </a:cubicBezTo>
                  <a:cubicBezTo>
                    <a:pt x="600709" y="194214"/>
                    <a:pt x="607032" y="165308"/>
                    <a:pt x="597999" y="139112"/>
                  </a:cubicBezTo>
                  <a:lnTo>
                    <a:pt x="776856" y="46069"/>
                  </a:lnTo>
                  <a:cubicBezTo>
                    <a:pt x="791309" y="37036"/>
                    <a:pt x="808473" y="37036"/>
                    <a:pt x="822926" y="46069"/>
                  </a:cubicBezTo>
                  <a:cubicBezTo>
                    <a:pt x="837379" y="55102"/>
                    <a:pt x="846412" y="69555"/>
                    <a:pt x="846412" y="86719"/>
                  </a:cubicBezTo>
                  <a:cubicBezTo>
                    <a:pt x="843702" y="102076"/>
                    <a:pt x="834669" y="116529"/>
                    <a:pt x="820216" y="125562"/>
                  </a:cubicBezTo>
                  <a:close/>
                  <a:moveTo>
                    <a:pt x="863575" y="46972"/>
                  </a:moveTo>
                  <a:cubicBezTo>
                    <a:pt x="843702" y="11744"/>
                    <a:pt x="796730" y="-2710"/>
                    <a:pt x="759693" y="18066"/>
                  </a:cubicBezTo>
                  <a:lnTo>
                    <a:pt x="580836" y="111109"/>
                  </a:lnTo>
                  <a:cubicBezTo>
                    <a:pt x="571802" y="99365"/>
                    <a:pt x="557349" y="90332"/>
                    <a:pt x="542896" y="87622"/>
                  </a:cubicBezTo>
                  <a:lnTo>
                    <a:pt x="355005" y="37939"/>
                  </a:lnTo>
                  <a:cubicBezTo>
                    <a:pt x="340552" y="35230"/>
                    <a:pt x="326099" y="35230"/>
                    <a:pt x="311646" y="37939"/>
                  </a:cubicBezTo>
                  <a:lnTo>
                    <a:pt x="248413" y="58716"/>
                  </a:lnTo>
                  <a:cubicBezTo>
                    <a:pt x="242993" y="61426"/>
                    <a:pt x="239380" y="61426"/>
                    <a:pt x="233960" y="61426"/>
                  </a:cubicBezTo>
                  <a:lnTo>
                    <a:pt x="181567" y="61426"/>
                  </a:lnTo>
                  <a:lnTo>
                    <a:pt x="181567" y="0"/>
                  </a:lnTo>
                  <a:lnTo>
                    <a:pt x="0" y="0"/>
                  </a:lnTo>
                  <a:lnTo>
                    <a:pt x="0" y="31616"/>
                  </a:lnTo>
                  <a:lnTo>
                    <a:pt x="152661" y="31616"/>
                  </a:lnTo>
                  <a:lnTo>
                    <a:pt x="152661" y="337842"/>
                  </a:lnTo>
                  <a:lnTo>
                    <a:pt x="0" y="337842"/>
                  </a:lnTo>
                  <a:lnTo>
                    <a:pt x="0" y="369459"/>
                  </a:lnTo>
                  <a:lnTo>
                    <a:pt x="181567" y="369459"/>
                  </a:lnTo>
                  <a:lnTo>
                    <a:pt x="181567" y="322485"/>
                  </a:lnTo>
                  <a:lnTo>
                    <a:pt x="205054" y="322485"/>
                  </a:lnTo>
                  <a:cubicBezTo>
                    <a:pt x="207764" y="322485"/>
                    <a:pt x="214087" y="322485"/>
                    <a:pt x="216797" y="322485"/>
                  </a:cubicBezTo>
                  <a:lnTo>
                    <a:pt x="323389" y="348682"/>
                  </a:lnTo>
                  <a:cubicBezTo>
                    <a:pt x="328809" y="351392"/>
                    <a:pt x="335132" y="351392"/>
                    <a:pt x="340552" y="351392"/>
                  </a:cubicBezTo>
                  <a:lnTo>
                    <a:pt x="467920" y="351392"/>
                  </a:lnTo>
                  <a:cubicBezTo>
                    <a:pt x="482373" y="351392"/>
                    <a:pt x="494117" y="348682"/>
                    <a:pt x="505860" y="339649"/>
                  </a:cubicBezTo>
                  <a:lnTo>
                    <a:pt x="831959" y="149951"/>
                  </a:lnTo>
                  <a:cubicBezTo>
                    <a:pt x="855446" y="135498"/>
                    <a:pt x="869898" y="112012"/>
                    <a:pt x="869898" y="83105"/>
                  </a:cubicBezTo>
                  <a:cubicBezTo>
                    <a:pt x="875318" y="73169"/>
                    <a:pt x="869898" y="58716"/>
                    <a:pt x="863575" y="46972"/>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7" name="Freeform 390">
              <a:extLst>
                <a:ext uri="{FF2B5EF4-FFF2-40B4-BE49-F238E27FC236}">
                  <a16:creationId xmlns:a16="http://schemas.microsoft.com/office/drawing/2014/main" id="{9D242A0C-D51A-1B2E-6598-409A4B47F970}"/>
                </a:ext>
              </a:extLst>
            </p:cNvPr>
            <p:cNvSpPr/>
            <p:nvPr/>
          </p:nvSpPr>
          <p:spPr>
            <a:xfrm>
              <a:off x="9178060" y="5397193"/>
              <a:ext cx="281836" cy="289062"/>
            </a:xfrm>
            <a:custGeom>
              <a:avLst/>
              <a:gdLst>
                <a:gd name="connsiteX0" fmla="*/ 140918 w 281836"/>
                <a:gd name="connsiteY0" fmla="*/ 264674 h 289062"/>
                <a:gd name="connsiteX1" fmla="*/ 22583 w 281836"/>
                <a:gd name="connsiteY1" fmla="*/ 143628 h 289062"/>
                <a:gd name="connsiteX2" fmla="*/ 140918 w 281836"/>
                <a:gd name="connsiteY2" fmla="*/ 22583 h 289062"/>
                <a:gd name="connsiteX3" fmla="*/ 259253 w 281836"/>
                <a:gd name="connsiteY3" fmla="*/ 143628 h 289062"/>
                <a:gd name="connsiteX4" fmla="*/ 140918 w 281836"/>
                <a:gd name="connsiteY4" fmla="*/ 264674 h 289062"/>
                <a:gd name="connsiteX5" fmla="*/ 140918 w 281836"/>
                <a:gd name="connsiteY5" fmla="*/ 0 h 289062"/>
                <a:gd name="connsiteX6" fmla="*/ 0 w 281836"/>
                <a:gd name="connsiteY6" fmla="*/ 144531 h 289062"/>
                <a:gd name="connsiteX7" fmla="*/ 140918 w 281836"/>
                <a:gd name="connsiteY7" fmla="*/ 289063 h 289062"/>
                <a:gd name="connsiteX8" fmla="*/ 281836 w 281836"/>
                <a:gd name="connsiteY8" fmla="*/ 144531 h 289062"/>
                <a:gd name="connsiteX9" fmla="*/ 140918 w 281836"/>
                <a:gd name="connsiteY9" fmla="*/ 0 h 2890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1836" h="289062">
                  <a:moveTo>
                    <a:pt x="140918" y="264674"/>
                  </a:moveTo>
                  <a:cubicBezTo>
                    <a:pt x="77685" y="264674"/>
                    <a:pt x="22583" y="211377"/>
                    <a:pt x="22583" y="143628"/>
                  </a:cubicBezTo>
                  <a:cubicBezTo>
                    <a:pt x="22583" y="75879"/>
                    <a:pt x="74072" y="22583"/>
                    <a:pt x="140918" y="22583"/>
                  </a:cubicBezTo>
                  <a:cubicBezTo>
                    <a:pt x="204150" y="22583"/>
                    <a:pt x="259253" y="75879"/>
                    <a:pt x="259253" y="143628"/>
                  </a:cubicBezTo>
                  <a:cubicBezTo>
                    <a:pt x="259253" y="211377"/>
                    <a:pt x="204150" y="264674"/>
                    <a:pt x="140918" y="264674"/>
                  </a:cubicBezTo>
                  <a:close/>
                  <a:moveTo>
                    <a:pt x="140918" y="0"/>
                  </a:moveTo>
                  <a:cubicBezTo>
                    <a:pt x="63233" y="0"/>
                    <a:pt x="0" y="65039"/>
                    <a:pt x="0" y="144531"/>
                  </a:cubicBezTo>
                  <a:cubicBezTo>
                    <a:pt x="0" y="224024"/>
                    <a:pt x="63233" y="289063"/>
                    <a:pt x="140918" y="289063"/>
                  </a:cubicBezTo>
                  <a:cubicBezTo>
                    <a:pt x="218604" y="289063"/>
                    <a:pt x="281836" y="224024"/>
                    <a:pt x="281836" y="144531"/>
                  </a:cubicBezTo>
                  <a:cubicBezTo>
                    <a:pt x="281836" y="65039"/>
                    <a:pt x="218604" y="0"/>
                    <a:pt x="140918" y="0"/>
                  </a:cubicBez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sp>
          <p:nvSpPr>
            <p:cNvPr id="8" name="Freeform 391">
              <a:extLst>
                <a:ext uri="{FF2B5EF4-FFF2-40B4-BE49-F238E27FC236}">
                  <a16:creationId xmlns:a16="http://schemas.microsoft.com/office/drawing/2014/main" id="{B7CCC957-A3AC-5306-7E4F-9CE08912B912}"/>
                </a:ext>
              </a:extLst>
            </p:cNvPr>
            <p:cNvSpPr/>
            <p:nvPr/>
          </p:nvSpPr>
          <p:spPr>
            <a:xfrm>
              <a:off x="9240390" y="5465845"/>
              <a:ext cx="125561" cy="149048"/>
            </a:xfrm>
            <a:custGeom>
              <a:avLst/>
              <a:gdLst>
                <a:gd name="connsiteX0" fmla="*/ 2710 w 125561"/>
                <a:gd name="connsiteY0" fmla="*/ 54199 h 149048"/>
                <a:gd name="connsiteX1" fmla="*/ 2710 w 125561"/>
                <a:gd name="connsiteY1" fmla="*/ 54199 h 149048"/>
                <a:gd name="connsiteX2" fmla="*/ 17163 w 125561"/>
                <a:gd name="connsiteY2" fmla="*/ 51490 h 149048"/>
                <a:gd name="connsiteX3" fmla="*/ 90332 w 125561"/>
                <a:gd name="connsiteY3" fmla="*/ 0 h 149048"/>
                <a:gd name="connsiteX4" fmla="*/ 125561 w 125561"/>
                <a:gd name="connsiteY4" fmla="*/ 8130 h 149048"/>
                <a:gd name="connsiteX5" fmla="*/ 125561 w 125561"/>
                <a:gd name="connsiteY5" fmla="*/ 10840 h 149048"/>
                <a:gd name="connsiteX6" fmla="*/ 113818 w 125561"/>
                <a:gd name="connsiteY6" fmla="*/ 33424 h 149048"/>
                <a:gd name="connsiteX7" fmla="*/ 111108 w 125561"/>
                <a:gd name="connsiteY7" fmla="*/ 33424 h 149048"/>
                <a:gd name="connsiteX8" fmla="*/ 90332 w 125561"/>
                <a:gd name="connsiteY8" fmla="*/ 28003 h 149048"/>
                <a:gd name="connsiteX9" fmla="*/ 49683 w 125561"/>
                <a:gd name="connsiteY9" fmla="*/ 50586 h 149048"/>
                <a:gd name="connsiteX10" fmla="*/ 84912 w 125561"/>
                <a:gd name="connsiteY10" fmla="*/ 50586 h 149048"/>
                <a:gd name="connsiteX11" fmla="*/ 87622 w 125561"/>
                <a:gd name="connsiteY11" fmla="*/ 53296 h 149048"/>
                <a:gd name="connsiteX12" fmla="*/ 87622 w 125561"/>
                <a:gd name="connsiteY12" fmla="*/ 70460 h 149048"/>
                <a:gd name="connsiteX13" fmla="*/ 84912 w 125561"/>
                <a:gd name="connsiteY13" fmla="*/ 73169 h 149048"/>
                <a:gd name="connsiteX14" fmla="*/ 44262 w 125561"/>
                <a:gd name="connsiteY14" fmla="*/ 73169 h 149048"/>
                <a:gd name="connsiteX15" fmla="*/ 44262 w 125561"/>
                <a:gd name="connsiteY15" fmla="*/ 81299 h 149048"/>
                <a:gd name="connsiteX16" fmla="*/ 84912 w 125561"/>
                <a:gd name="connsiteY16" fmla="*/ 81299 h 149048"/>
                <a:gd name="connsiteX17" fmla="*/ 87622 w 125561"/>
                <a:gd name="connsiteY17" fmla="*/ 84009 h 149048"/>
                <a:gd name="connsiteX18" fmla="*/ 87622 w 125561"/>
                <a:gd name="connsiteY18" fmla="*/ 101173 h 149048"/>
                <a:gd name="connsiteX19" fmla="*/ 84912 w 125561"/>
                <a:gd name="connsiteY19" fmla="*/ 103882 h 149048"/>
                <a:gd name="connsiteX20" fmla="*/ 52393 w 125561"/>
                <a:gd name="connsiteY20" fmla="*/ 103882 h 149048"/>
                <a:gd name="connsiteX21" fmla="*/ 90332 w 125561"/>
                <a:gd name="connsiteY21" fmla="*/ 123756 h 149048"/>
                <a:gd name="connsiteX22" fmla="*/ 113818 w 125561"/>
                <a:gd name="connsiteY22" fmla="*/ 118335 h 149048"/>
                <a:gd name="connsiteX23" fmla="*/ 116528 w 125561"/>
                <a:gd name="connsiteY23" fmla="*/ 118335 h 149048"/>
                <a:gd name="connsiteX24" fmla="*/ 125561 w 125561"/>
                <a:gd name="connsiteY24" fmla="*/ 140918 h 149048"/>
                <a:gd name="connsiteX25" fmla="*/ 125561 w 125561"/>
                <a:gd name="connsiteY25" fmla="*/ 143628 h 149048"/>
                <a:gd name="connsiteX26" fmla="*/ 93042 w 125561"/>
                <a:gd name="connsiteY26" fmla="*/ 149048 h 149048"/>
                <a:gd name="connsiteX27" fmla="*/ 19873 w 125561"/>
                <a:gd name="connsiteY27" fmla="*/ 101173 h 149048"/>
                <a:gd name="connsiteX28" fmla="*/ 2710 w 125561"/>
                <a:gd name="connsiteY28" fmla="*/ 101173 h 149048"/>
                <a:gd name="connsiteX29" fmla="*/ 0 w 125561"/>
                <a:gd name="connsiteY29" fmla="*/ 98462 h 149048"/>
                <a:gd name="connsiteX30" fmla="*/ 0 w 125561"/>
                <a:gd name="connsiteY30" fmla="*/ 81299 h 149048"/>
                <a:gd name="connsiteX31" fmla="*/ 2710 w 125561"/>
                <a:gd name="connsiteY31" fmla="*/ 78590 h 149048"/>
                <a:gd name="connsiteX32" fmla="*/ 11743 w 125561"/>
                <a:gd name="connsiteY32" fmla="*/ 78590 h 149048"/>
                <a:gd name="connsiteX33" fmla="*/ 11743 w 125561"/>
                <a:gd name="connsiteY33" fmla="*/ 70460 h 149048"/>
                <a:gd name="connsiteX34" fmla="*/ 2710 w 125561"/>
                <a:gd name="connsiteY34" fmla="*/ 70460 h 149048"/>
                <a:gd name="connsiteX35" fmla="*/ 0 w 125561"/>
                <a:gd name="connsiteY35" fmla="*/ 67749 h 149048"/>
                <a:gd name="connsiteX36" fmla="*/ 0 w 125561"/>
                <a:gd name="connsiteY36" fmla="*/ 53296 h 149048"/>
                <a:gd name="connsiteX37" fmla="*/ 2710 w 125561"/>
                <a:gd name="connsiteY37" fmla="*/ 53296 h 149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5561" h="149048">
                  <a:moveTo>
                    <a:pt x="2710" y="54199"/>
                  </a:moveTo>
                  <a:lnTo>
                    <a:pt x="2710" y="54199"/>
                  </a:lnTo>
                  <a:lnTo>
                    <a:pt x="17163" y="51490"/>
                  </a:lnTo>
                  <a:cubicBezTo>
                    <a:pt x="26196" y="23487"/>
                    <a:pt x="49683" y="0"/>
                    <a:pt x="90332" y="0"/>
                  </a:cubicBezTo>
                  <a:cubicBezTo>
                    <a:pt x="104785" y="0"/>
                    <a:pt x="113818" y="2710"/>
                    <a:pt x="125561" y="8130"/>
                  </a:cubicBezTo>
                  <a:lnTo>
                    <a:pt x="125561" y="10840"/>
                  </a:lnTo>
                  <a:lnTo>
                    <a:pt x="113818" y="33424"/>
                  </a:lnTo>
                  <a:lnTo>
                    <a:pt x="111108" y="33424"/>
                  </a:lnTo>
                  <a:cubicBezTo>
                    <a:pt x="105688" y="30713"/>
                    <a:pt x="99365" y="28003"/>
                    <a:pt x="90332" y="28003"/>
                  </a:cubicBezTo>
                  <a:cubicBezTo>
                    <a:pt x="69555" y="28003"/>
                    <a:pt x="57812" y="36133"/>
                    <a:pt x="49683" y="50586"/>
                  </a:cubicBezTo>
                  <a:lnTo>
                    <a:pt x="84912" y="50586"/>
                  </a:lnTo>
                  <a:cubicBezTo>
                    <a:pt x="84912" y="50586"/>
                    <a:pt x="87622" y="50586"/>
                    <a:pt x="87622" y="53296"/>
                  </a:cubicBezTo>
                  <a:lnTo>
                    <a:pt x="87622" y="70460"/>
                  </a:lnTo>
                  <a:cubicBezTo>
                    <a:pt x="87622" y="70460"/>
                    <a:pt x="87622" y="73169"/>
                    <a:pt x="84912" y="73169"/>
                  </a:cubicBezTo>
                  <a:lnTo>
                    <a:pt x="44262" y="73169"/>
                  </a:lnTo>
                  <a:cubicBezTo>
                    <a:pt x="44262" y="75879"/>
                    <a:pt x="44262" y="78590"/>
                    <a:pt x="44262" y="81299"/>
                  </a:cubicBezTo>
                  <a:lnTo>
                    <a:pt x="84912" y="81299"/>
                  </a:lnTo>
                  <a:cubicBezTo>
                    <a:pt x="84912" y="81299"/>
                    <a:pt x="87622" y="81299"/>
                    <a:pt x="87622" y="84009"/>
                  </a:cubicBezTo>
                  <a:lnTo>
                    <a:pt x="87622" y="101173"/>
                  </a:lnTo>
                  <a:cubicBezTo>
                    <a:pt x="87622" y="101173"/>
                    <a:pt x="87622" y="103882"/>
                    <a:pt x="84912" y="103882"/>
                  </a:cubicBezTo>
                  <a:lnTo>
                    <a:pt x="52393" y="103882"/>
                  </a:lnTo>
                  <a:cubicBezTo>
                    <a:pt x="61426" y="115626"/>
                    <a:pt x="73169" y="123756"/>
                    <a:pt x="90332" y="123756"/>
                  </a:cubicBezTo>
                  <a:cubicBezTo>
                    <a:pt x="99365" y="123756"/>
                    <a:pt x="107495" y="121045"/>
                    <a:pt x="113818" y="118335"/>
                  </a:cubicBezTo>
                  <a:lnTo>
                    <a:pt x="116528" y="118335"/>
                  </a:lnTo>
                  <a:lnTo>
                    <a:pt x="125561" y="140918"/>
                  </a:lnTo>
                  <a:lnTo>
                    <a:pt x="125561" y="143628"/>
                  </a:lnTo>
                  <a:cubicBezTo>
                    <a:pt x="116528" y="149048"/>
                    <a:pt x="102075" y="149048"/>
                    <a:pt x="93042" y="149048"/>
                  </a:cubicBezTo>
                  <a:cubicBezTo>
                    <a:pt x="52393" y="149048"/>
                    <a:pt x="31616" y="129175"/>
                    <a:pt x="19873" y="101173"/>
                  </a:cubicBezTo>
                  <a:lnTo>
                    <a:pt x="2710" y="101173"/>
                  </a:lnTo>
                  <a:cubicBezTo>
                    <a:pt x="2710" y="101173"/>
                    <a:pt x="0" y="101173"/>
                    <a:pt x="0" y="98462"/>
                  </a:cubicBezTo>
                  <a:lnTo>
                    <a:pt x="0" y="81299"/>
                  </a:lnTo>
                  <a:cubicBezTo>
                    <a:pt x="0" y="81299"/>
                    <a:pt x="0" y="78590"/>
                    <a:pt x="2710" y="78590"/>
                  </a:cubicBezTo>
                  <a:lnTo>
                    <a:pt x="11743" y="78590"/>
                  </a:lnTo>
                  <a:cubicBezTo>
                    <a:pt x="11743" y="75879"/>
                    <a:pt x="11743" y="73169"/>
                    <a:pt x="11743" y="70460"/>
                  </a:cubicBezTo>
                  <a:lnTo>
                    <a:pt x="2710" y="70460"/>
                  </a:lnTo>
                  <a:cubicBezTo>
                    <a:pt x="2710" y="70460"/>
                    <a:pt x="0" y="70460"/>
                    <a:pt x="0" y="67749"/>
                  </a:cubicBezTo>
                  <a:lnTo>
                    <a:pt x="0" y="53296"/>
                  </a:lnTo>
                  <a:lnTo>
                    <a:pt x="2710" y="53296"/>
                  </a:lnTo>
                  <a:close/>
                </a:path>
              </a:pathLst>
            </a:custGeom>
            <a:grpFill/>
            <a:ln w="9028" cap="flat">
              <a:noFill/>
              <a:prstDash val="solid"/>
              <a:miter/>
            </a:ln>
          </p:spPr>
          <p:txBody>
            <a:bodyPr rtlCol="0" anchor="ctr"/>
            <a:lstStyle/>
            <a:p>
              <a:endParaRPr lang="en-US" dirty="0">
                <a:latin typeface="Calibri" panose="020F0502020204030204" pitchFamily="34" charset="0"/>
                <a:cs typeface="Calibri" panose="020F0502020204030204" pitchFamily="34" charset="0"/>
              </a:endParaRPr>
            </a:p>
          </p:txBody>
        </p:sp>
      </p:grpSp>
      <p:grpSp>
        <p:nvGrpSpPr>
          <p:cNvPr id="14" name="Graphic 3">
            <a:extLst>
              <a:ext uri="{FF2B5EF4-FFF2-40B4-BE49-F238E27FC236}">
                <a16:creationId xmlns:a16="http://schemas.microsoft.com/office/drawing/2014/main" id="{717F4543-279B-385C-7A58-A5D3F8F12071}"/>
              </a:ext>
            </a:extLst>
          </p:cNvPr>
          <p:cNvGrpSpPr/>
          <p:nvPr/>
        </p:nvGrpSpPr>
        <p:grpSpPr>
          <a:xfrm>
            <a:off x="691578" y="4155228"/>
            <a:ext cx="852456" cy="1009179"/>
            <a:chOff x="2453684" y="1880578"/>
            <a:chExt cx="1089670" cy="1206815"/>
          </a:xfrm>
          <a:solidFill>
            <a:srgbClr val="5FBB47"/>
          </a:solidFill>
        </p:grpSpPr>
        <p:sp>
          <p:nvSpPr>
            <p:cNvPr id="15" name="Freeform 1379">
              <a:extLst>
                <a:ext uri="{FF2B5EF4-FFF2-40B4-BE49-F238E27FC236}">
                  <a16:creationId xmlns:a16="http://schemas.microsoft.com/office/drawing/2014/main" id="{ECB23AD0-D540-A3C7-AC02-B2A7C16F53F8}"/>
                </a:ext>
              </a:extLst>
            </p:cNvPr>
            <p:cNvSpPr/>
            <p:nvPr/>
          </p:nvSpPr>
          <p:spPr>
            <a:xfrm>
              <a:off x="2463532" y="2012230"/>
              <a:ext cx="1079822" cy="1075163"/>
            </a:xfrm>
            <a:custGeom>
              <a:avLst/>
              <a:gdLst>
                <a:gd name="connsiteX0" fmla="*/ 1054346 w 1079822"/>
                <a:gd name="connsiteY0" fmla="*/ 496440 h 1075163"/>
                <a:gd name="connsiteX1" fmla="*/ 936407 w 1079822"/>
                <a:gd name="connsiteY1" fmla="*/ 493697 h 1075163"/>
                <a:gd name="connsiteX2" fmla="*/ 936407 w 1079822"/>
                <a:gd name="connsiteY2" fmla="*/ 202965 h 1075163"/>
                <a:gd name="connsiteX3" fmla="*/ 919950 w 1079822"/>
                <a:gd name="connsiteY3" fmla="*/ 186508 h 1075163"/>
                <a:gd name="connsiteX4" fmla="*/ 903494 w 1079822"/>
                <a:gd name="connsiteY4" fmla="*/ 202965 h 1075163"/>
                <a:gd name="connsiteX5" fmla="*/ 903494 w 1079822"/>
                <a:gd name="connsiteY5" fmla="*/ 518382 h 1075163"/>
                <a:gd name="connsiteX6" fmla="*/ 782812 w 1079822"/>
                <a:gd name="connsiteY6" fmla="*/ 600665 h 1075163"/>
                <a:gd name="connsiteX7" fmla="*/ 782812 w 1079822"/>
                <a:gd name="connsiteY7" fmla="*/ 79540 h 1075163"/>
                <a:gd name="connsiteX8" fmla="*/ 826696 w 1079822"/>
                <a:gd name="connsiteY8" fmla="*/ 35656 h 1075163"/>
                <a:gd name="connsiteX9" fmla="*/ 859610 w 1079822"/>
                <a:gd name="connsiteY9" fmla="*/ 35656 h 1075163"/>
                <a:gd name="connsiteX10" fmla="*/ 903494 w 1079822"/>
                <a:gd name="connsiteY10" fmla="*/ 79540 h 1075163"/>
                <a:gd name="connsiteX11" fmla="*/ 903494 w 1079822"/>
                <a:gd name="connsiteY11" fmla="*/ 131653 h 1075163"/>
                <a:gd name="connsiteX12" fmla="*/ 919950 w 1079822"/>
                <a:gd name="connsiteY12" fmla="*/ 148109 h 1075163"/>
                <a:gd name="connsiteX13" fmla="*/ 936407 w 1079822"/>
                <a:gd name="connsiteY13" fmla="*/ 131653 h 1075163"/>
                <a:gd name="connsiteX14" fmla="*/ 936407 w 1079822"/>
                <a:gd name="connsiteY14" fmla="*/ 79540 h 1075163"/>
                <a:gd name="connsiteX15" fmla="*/ 856867 w 1079822"/>
                <a:gd name="connsiteY15" fmla="*/ 0 h 1075163"/>
                <a:gd name="connsiteX16" fmla="*/ 823954 w 1079822"/>
                <a:gd name="connsiteY16" fmla="*/ 0 h 1075163"/>
                <a:gd name="connsiteX17" fmla="*/ 744413 w 1079822"/>
                <a:gd name="connsiteY17" fmla="*/ 79540 h 1075163"/>
                <a:gd name="connsiteX18" fmla="*/ 744413 w 1079822"/>
                <a:gd name="connsiteY18" fmla="*/ 614379 h 1075163"/>
                <a:gd name="connsiteX19" fmla="*/ 711500 w 1079822"/>
                <a:gd name="connsiteY19" fmla="*/ 619864 h 1075163"/>
                <a:gd name="connsiteX20" fmla="*/ 711500 w 1079822"/>
                <a:gd name="connsiteY20" fmla="*/ 249592 h 1075163"/>
                <a:gd name="connsiteX21" fmla="*/ 631960 w 1079822"/>
                <a:gd name="connsiteY21" fmla="*/ 170052 h 1075163"/>
                <a:gd name="connsiteX22" fmla="*/ 601789 w 1079822"/>
                <a:gd name="connsiteY22" fmla="*/ 170052 h 1075163"/>
                <a:gd name="connsiteX23" fmla="*/ 522249 w 1079822"/>
                <a:gd name="connsiteY23" fmla="*/ 249592 h 1075163"/>
                <a:gd name="connsiteX24" fmla="*/ 522249 w 1079822"/>
                <a:gd name="connsiteY24" fmla="*/ 430614 h 1075163"/>
                <a:gd name="connsiteX25" fmla="*/ 489336 w 1079822"/>
                <a:gd name="connsiteY25" fmla="*/ 447070 h 1075163"/>
                <a:gd name="connsiteX26" fmla="*/ 489336 w 1079822"/>
                <a:gd name="connsiteY26" fmla="*/ 386730 h 1075163"/>
                <a:gd name="connsiteX27" fmla="*/ 418024 w 1079822"/>
                <a:gd name="connsiteY27" fmla="*/ 315418 h 1075163"/>
                <a:gd name="connsiteX28" fmla="*/ 371397 w 1079822"/>
                <a:gd name="connsiteY28" fmla="*/ 315418 h 1075163"/>
                <a:gd name="connsiteX29" fmla="*/ 300085 w 1079822"/>
                <a:gd name="connsiteY29" fmla="*/ 386730 h 1075163"/>
                <a:gd name="connsiteX30" fmla="*/ 300085 w 1079822"/>
                <a:gd name="connsiteY30" fmla="*/ 548552 h 1075163"/>
                <a:gd name="connsiteX31" fmla="*/ 242487 w 1079822"/>
                <a:gd name="connsiteY31" fmla="*/ 578723 h 1075163"/>
                <a:gd name="connsiteX32" fmla="*/ 80663 w 1079822"/>
                <a:gd name="connsiteY32" fmla="*/ 625350 h 1075163"/>
                <a:gd name="connsiteX33" fmla="*/ 14837 w 1079822"/>
                <a:gd name="connsiteY33" fmla="*/ 677463 h 1075163"/>
                <a:gd name="connsiteX34" fmla="*/ 3866 w 1079822"/>
                <a:gd name="connsiteY34" fmla="*/ 759745 h 1075163"/>
                <a:gd name="connsiteX35" fmla="*/ 23066 w 1079822"/>
                <a:gd name="connsiteY35" fmla="*/ 828315 h 1075163"/>
                <a:gd name="connsiteX36" fmla="*/ 45007 w 1079822"/>
                <a:gd name="connsiteY36" fmla="*/ 842028 h 1075163"/>
                <a:gd name="connsiteX37" fmla="*/ 58721 w 1079822"/>
                <a:gd name="connsiteY37" fmla="*/ 820086 h 1075163"/>
                <a:gd name="connsiteX38" fmla="*/ 39522 w 1079822"/>
                <a:gd name="connsiteY38" fmla="*/ 751517 h 1075163"/>
                <a:gd name="connsiteX39" fmla="*/ 91635 w 1079822"/>
                <a:gd name="connsiteY39" fmla="*/ 658263 h 1075163"/>
                <a:gd name="connsiteX40" fmla="*/ 239744 w 1079822"/>
                <a:gd name="connsiteY40" fmla="*/ 617122 h 1075163"/>
                <a:gd name="connsiteX41" fmla="*/ 352198 w 1079822"/>
                <a:gd name="connsiteY41" fmla="*/ 913340 h 1075163"/>
                <a:gd name="connsiteX42" fmla="*/ 300085 w 1079822"/>
                <a:gd name="connsiteY42" fmla="*/ 1012080 h 1075163"/>
                <a:gd name="connsiteX43" fmla="*/ 187632 w 1079822"/>
                <a:gd name="connsiteY43" fmla="*/ 1036764 h 1075163"/>
                <a:gd name="connsiteX44" fmla="*/ 99863 w 1079822"/>
                <a:gd name="connsiteY44" fmla="*/ 984652 h 1075163"/>
                <a:gd name="connsiteX45" fmla="*/ 77921 w 1079822"/>
                <a:gd name="connsiteY45" fmla="*/ 896884 h 1075163"/>
                <a:gd name="connsiteX46" fmla="*/ 55979 w 1079822"/>
                <a:gd name="connsiteY46" fmla="*/ 883170 h 1075163"/>
                <a:gd name="connsiteX47" fmla="*/ 42265 w 1079822"/>
                <a:gd name="connsiteY47" fmla="*/ 905112 h 1075163"/>
                <a:gd name="connsiteX48" fmla="*/ 64207 w 1079822"/>
                <a:gd name="connsiteY48" fmla="*/ 992880 h 1075163"/>
                <a:gd name="connsiteX49" fmla="*/ 168432 w 1079822"/>
                <a:gd name="connsiteY49" fmla="*/ 1075163 h 1075163"/>
                <a:gd name="connsiteX50" fmla="*/ 305570 w 1079822"/>
                <a:gd name="connsiteY50" fmla="*/ 1047736 h 1075163"/>
                <a:gd name="connsiteX51" fmla="*/ 376882 w 1079822"/>
                <a:gd name="connsiteY51" fmla="*/ 992880 h 1075163"/>
                <a:gd name="connsiteX52" fmla="*/ 387853 w 1079822"/>
                <a:gd name="connsiteY52" fmla="*/ 918825 h 1075163"/>
                <a:gd name="connsiteX53" fmla="*/ 774584 w 1079822"/>
                <a:gd name="connsiteY53" fmla="*/ 825572 h 1075163"/>
                <a:gd name="connsiteX54" fmla="*/ 862352 w 1079822"/>
                <a:gd name="connsiteY54" fmla="*/ 781687 h 1075163"/>
                <a:gd name="connsiteX55" fmla="*/ 1051603 w 1079822"/>
                <a:gd name="connsiteY55" fmla="*/ 628093 h 1075163"/>
                <a:gd name="connsiteX56" fmla="*/ 1054346 w 1079822"/>
                <a:gd name="connsiteY56" fmla="*/ 496440 h 1075163"/>
                <a:gd name="connsiteX57" fmla="*/ 1054346 w 1079822"/>
                <a:gd name="connsiteY57" fmla="*/ 496440 h 1075163"/>
                <a:gd name="connsiteX58" fmla="*/ 599047 w 1079822"/>
                <a:gd name="connsiteY58" fmla="*/ 202965 h 1075163"/>
                <a:gd name="connsiteX59" fmla="*/ 629217 w 1079822"/>
                <a:gd name="connsiteY59" fmla="*/ 202965 h 1075163"/>
                <a:gd name="connsiteX60" fmla="*/ 673101 w 1079822"/>
                <a:gd name="connsiteY60" fmla="*/ 246849 h 1075163"/>
                <a:gd name="connsiteX61" fmla="*/ 673101 w 1079822"/>
                <a:gd name="connsiteY61" fmla="*/ 619864 h 1075163"/>
                <a:gd name="connsiteX62" fmla="*/ 560648 w 1079822"/>
                <a:gd name="connsiteY62" fmla="*/ 619864 h 1075163"/>
                <a:gd name="connsiteX63" fmla="*/ 557905 w 1079822"/>
                <a:gd name="connsiteY63" fmla="*/ 611636 h 1075163"/>
                <a:gd name="connsiteX64" fmla="*/ 590818 w 1079822"/>
                <a:gd name="connsiteY64" fmla="*/ 586951 h 1075163"/>
                <a:gd name="connsiteX65" fmla="*/ 648416 w 1079822"/>
                <a:gd name="connsiteY65" fmla="*/ 488212 h 1075163"/>
                <a:gd name="connsiteX66" fmla="*/ 620989 w 1079822"/>
                <a:gd name="connsiteY66" fmla="*/ 416900 h 1075163"/>
                <a:gd name="connsiteX67" fmla="*/ 552419 w 1079822"/>
                <a:gd name="connsiteY67" fmla="*/ 408672 h 1075163"/>
                <a:gd name="connsiteX68" fmla="*/ 552419 w 1079822"/>
                <a:gd name="connsiteY68" fmla="*/ 249592 h 1075163"/>
                <a:gd name="connsiteX69" fmla="*/ 599047 w 1079822"/>
                <a:gd name="connsiteY69" fmla="*/ 202965 h 1075163"/>
                <a:gd name="connsiteX70" fmla="*/ 599047 w 1079822"/>
                <a:gd name="connsiteY70" fmla="*/ 202965 h 1075163"/>
                <a:gd name="connsiteX71" fmla="*/ 332998 w 1079822"/>
                <a:gd name="connsiteY71" fmla="*/ 386730 h 1075163"/>
                <a:gd name="connsiteX72" fmla="*/ 368654 w 1079822"/>
                <a:gd name="connsiteY72" fmla="*/ 351074 h 1075163"/>
                <a:gd name="connsiteX73" fmla="*/ 415281 w 1079822"/>
                <a:gd name="connsiteY73" fmla="*/ 351074 h 1075163"/>
                <a:gd name="connsiteX74" fmla="*/ 450937 w 1079822"/>
                <a:gd name="connsiteY74" fmla="*/ 386730 h 1075163"/>
                <a:gd name="connsiteX75" fmla="*/ 450937 w 1079822"/>
                <a:gd name="connsiteY75" fmla="*/ 466270 h 1075163"/>
                <a:gd name="connsiteX76" fmla="*/ 330255 w 1079822"/>
                <a:gd name="connsiteY76" fmla="*/ 529353 h 1075163"/>
                <a:gd name="connsiteX77" fmla="*/ 332998 w 1079822"/>
                <a:gd name="connsiteY77" fmla="*/ 386730 h 1075163"/>
                <a:gd name="connsiteX78" fmla="*/ 332998 w 1079822"/>
                <a:gd name="connsiteY78" fmla="*/ 386730 h 1075163"/>
                <a:gd name="connsiteX79" fmla="*/ 1024176 w 1079822"/>
                <a:gd name="connsiteY79" fmla="*/ 595180 h 1075163"/>
                <a:gd name="connsiteX80" fmla="*/ 834924 w 1079822"/>
                <a:gd name="connsiteY80" fmla="*/ 748774 h 1075163"/>
                <a:gd name="connsiteX81" fmla="*/ 760870 w 1079822"/>
                <a:gd name="connsiteY81" fmla="*/ 784430 h 1075163"/>
                <a:gd name="connsiteX82" fmla="*/ 371397 w 1079822"/>
                <a:gd name="connsiteY82" fmla="*/ 880427 h 1075163"/>
                <a:gd name="connsiteX83" fmla="*/ 267172 w 1079822"/>
                <a:gd name="connsiteY83" fmla="*/ 600665 h 1075163"/>
                <a:gd name="connsiteX84" fmla="*/ 566133 w 1079822"/>
                <a:gd name="connsiteY84" fmla="*/ 441585 h 1075163"/>
                <a:gd name="connsiteX85" fmla="*/ 601789 w 1079822"/>
                <a:gd name="connsiteY85" fmla="*/ 444328 h 1075163"/>
                <a:gd name="connsiteX86" fmla="*/ 615503 w 1079822"/>
                <a:gd name="connsiteY86" fmla="*/ 479983 h 1075163"/>
                <a:gd name="connsiteX87" fmla="*/ 568876 w 1079822"/>
                <a:gd name="connsiteY87" fmla="*/ 559524 h 1075163"/>
                <a:gd name="connsiteX88" fmla="*/ 535963 w 1079822"/>
                <a:gd name="connsiteY88" fmla="*/ 584208 h 1075163"/>
                <a:gd name="connsiteX89" fmla="*/ 524992 w 1079822"/>
                <a:gd name="connsiteY89" fmla="*/ 628093 h 1075163"/>
                <a:gd name="connsiteX90" fmla="*/ 563391 w 1079822"/>
                <a:gd name="connsiteY90" fmla="*/ 655520 h 1075163"/>
                <a:gd name="connsiteX91" fmla="*/ 692301 w 1079822"/>
                <a:gd name="connsiteY91" fmla="*/ 655520 h 1075163"/>
                <a:gd name="connsiteX92" fmla="*/ 692301 w 1079822"/>
                <a:gd name="connsiteY92" fmla="*/ 655520 h 1075163"/>
                <a:gd name="connsiteX93" fmla="*/ 818468 w 1079822"/>
                <a:gd name="connsiteY93" fmla="*/ 614379 h 1075163"/>
                <a:gd name="connsiteX94" fmla="*/ 961092 w 1079822"/>
                <a:gd name="connsiteY94" fmla="*/ 512897 h 1075163"/>
                <a:gd name="connsiteX95" fmla="*/ 1024176 w 1079822"/>
                <a:gd name="connsiteY95" fmla="*/ 518382 h 1075163"/>
                <a:gd name="connsiteX96" fmla="*/ 1024176 w 1079822"/>
                <a:gd name="connsiteY96" fmla="*/ 595180 h 1075163"/>
                <a:gd name="connsiteX97" fmla="*/ 1024176 w 1079822"/>
                <a:gd name="connsiteY97" fmla="*/ 595180 h 10751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1079822" h="1075163">
                  <a:moveTo>
                    <a:pt x="1054346" y="496440"/>
                  </a:moveTo>
                  <a:cubicBezTo>
                    <a:pt x="999490" y="441585"/>
                    <a:pt x="936407" y="493697"/>
                    <a:pt x="936407" y="493697"/>
                  </a:cubicBezTo>
                  <a:lnTo>
                    <a:pt x="936407" y="202965"/>
                  </a:lnTo>
                  <a:cubicBezTo>
                    <a:pt x="936407" y="191993"/>
                    <a:pt x="928179" y="186508"/>
                    <a:pt x="919950" y="186508"/>
                  </a:cubicBezTo>
                  <a:cubicBezTo>
                    <a:pt x="908979" y="186508"/>
                    <a:pt x="903494" y="194736"/>
                    <a:pt x="903494" y="202965"/>
                  </a:cubicBezTo>
                  <a:lnTo>
                    <a:pt x="903494" y="518382"/>
                  </a:lnTo>
                  <a:cubicBezTo>
                    <a:pt x="903494" y="518382"/>
                    <a:pt x="818468" y="584208"/>
                    <a:pt x="782812" y="600665"/>
                  </a:cubicBezTo>
                  <a:lnTo>
                    <a:pt x="782812" y="79540"/>
                  </a:lnTo>
                  <a:cubicBezTo>
                    <a:pt x="782812" y="54855"/>
                    <a:pt x="802011" y="35656"/>
                    <a:pt x="826696" y="35656"/>
                  </a:cubicBezTo>
                  <a:lnTo>
                    <a:pt x="859610" y="35656"/>
                  </a:lnTo>
                  <a:cubicBezTo>
                    <a:pt x="884294" y="35656"/>
                    <a:pt x="903494" y="54855"/>
                    <a:pt x="903494" y="79540"/>
                  </a:cubicBezTo>
                  <a:lnTo>
                    <a:pt x="903494" y="131653"/>
                  </a:lnTo>
                  <a:cubicBezTo>
                    <a:pt x="903494" y="142624"/>
                    <a:pt x="911722" y="148109"/>
                    <a:pt x="919950" y="148109"/>
                  </a:cubicBezTo>
                  <a:cubicBezTo>
                    <a:pt x="930921" y="148109"/>
                    <a:pt x="936407" y="139881"/>
                    <a:pt x="936407" y="131653"/>
                  </a:cubicBezTo>
                  <a:lnTo>
                    <a:pt x="936407" y="79540"/>
                  </a:lnTo>
                  <a:cubicBezTo>
                    <a:pt x="936407" y="35656"/>
                    <a:pt x="900751" y="0"/>
                    <a:pt x="856867" y="0"/>
                  </a:cubicBezTo>
                  <a:lnTo>
                    <a:pt x="823954" y="0"/>
                  </a:lnTo>
                  <a:cubicBezTo>
                    <a:pt x="780069" y="0"/>
                    <a:pt x="744413" y="35656"/>
                    <a:pt x="744413" y="79540"/>
                  </a:cubicBezTo>
                  <a:lnTo>
                    <a:pt x="744413" y="614379"/>
                  </a:lnTo>
                  <a:cubicBezTo>
                    <a:pt x="733442" y="617122"/>
                    <a:pt x="722471" y="619864"/>
                    <a:pt x="711500" y="619864"/>
                  </a:cubicBezTo>
                  <a:lnTo>
                    <a:pt x="711500" y="249592"/>
                  </a:lnTo>
                  <a:cubicBezTo>
                    <a:pt x="711500" y="205707"/>
                    <a:pt x="675844" y="170052"/>
                    <a:pt x="631960" y="170052"/>
                  </a:cubicBezTo>
                  <a:lnTo>
                    <a:pt x="601789" y="170052"/>
                  </a:lnTo>
                  <a:cubicBezTo>
                    <a:pt x="557905" y="170052"/>
                    <a:pt x="522249" y="205707"/>
                    <a:pt x="522249" y="249592"/>
                  </a:cubicBezTo>
                  <a:lnTo>
                    <a:pt x="522249" y="430614"/>
                  </a:lnTo>
                  <a:lnTo>
                    <a:pt x="489336" y="447070"/>
                  </a:lnTo>
                  <a:lnTo>
                    <a:pt x="489336" y="386730"/>
                  </a:lnTo>
                  <a:cubicBezTo>
                    <a:pt x="489336" y="348331"/>
                    <a:pt x="456422" y="315418"/>
                    <a:pt x="418024" y="315418"/>
                  </a:cubicBezTo>
                  <a:lnTo>
                    <a:pt x="371397" y="315418"/>
                  </a:lnTo>
                  <a:cubicBezTo>
                    <a:pt x="332998" y="315418"/>
                    <a:pt x="300085" y="348331"/>
                    <a:pt x="300085" y="386730"/>
                  </a:cubicBezTo>
                  <a:lnTo>
                    <a:pt x="300085" y="548552"/>
                  </a:lnTo>
                  <a:lnTo>
                    <a:pt x="242487" y="578723"/>
                  </a:lnTo>
                  <a:lnTo>
                    <a:pt x="80663" y="625350"/>
                  </a:lnTo>
                  <a:cubicBezTo>
                    <a:pt x="53236" y="633578"/>
                    <a:pt x="28551" y="652778"/>
                    <a:pt x="14837" y="677463"/>
                  </a:cubicBezTo>
                  <a:cubicBezTo>
                    <a:pt x="1123" y="702147"/>
                    <a:pt x="-4362" y="732318"/>
                    <a:pt x="3866" y="759745"/>
                  </a:cubicBezTo>
                  <a:lnTo>
                    <a:pt x="23066" y="828315"/>
                  </a:lnTo>
                  <a:cubicBezTo>
                    <a:pt x="25808" y="836542"/>
                    <a:pt x="34036" y="842028"/>
                    <a:pt x="45007" y="842028"/>
                  </a:cubicBezTo>
                  <a:cubicBezTo>
                    <a:pt x="53236" y="839285"/>
                    <a:pt x="58721" y="831057"/>
                    <a:pt x="58721" y="820086"/>
                  </a:cubicBezTo>
                  <a:lnTo>
                    <a:pt x="39522" y="751517"/>
                  </a:lnTo>
                  <a:cubicBezTo>
                    <a:pt x="28551" y="710376"/>
                    <a:pt x="53236" y="669234"/>
                    <a:pt x="91635" y="658263"/>
                  </a:cubicBezTo>
                  <a:lnTo>
                    <a:pt x="239744" y="617122"/>
                  </a:lnTo>
                  <a:lnTo>
                    <a:pt x="352198" y="913340"/>
                  </a:lnTo>
                  <a:cubicBezTo>
                    <a:pt x="360426" y="932539"/>
                    <a:pt x="357683" y="990137"/>
                    <a:pt x="300085" y="1012080"/>
                  </a:cubicBezTo>
                  <a:lnTo>
                    <a:pt x="187632" y="1036764"/>
                  </a:lnTo>
                  <a:cubicBezTo>
                    <a:pt x="149233" y="1044993"/>
                    <a:pt x="110834" y="1023050"/>
                    <a:pt x="99863" y="984652"/>
                  </a:cubicBezTo>
                  <a:lnTo>
                    <a:pt x="77921" y="896884"/>
                  </a:lnTo>
                  <a:cubicBezTo>
                    <a:pt x="75178" y="888655"/>
                    <a:pt x="66950" y="883170"/>
                    <a:pt x="55979" y="883170"/>
                  </a:cubicBezTo>
                  <a:cubicBezTo>
                    <a:pt x="47750" y="885912"/>
                    <a:pt x="42265" y="894141"/>
                    <a:pt x="42265" y="905112"/>
                  </a:cubicBezTo>
                  <a:lnTo>
                    <a:pt x="64207" y="992880"/>
                  </a:lnTo>
                  <a:cubicBezTo>
                    <a:pt x="77921" y="1042250"/>
                    <a:pt x="121805" y="1075163"/>
                    <a:pt x="168432" y="1075163"/>
                  </a:cubicBezTo>
                  <a:cubicBezTo>
                    <a:pt x="204088" y="1075163"/>
                    <a:pt x="305570" y="1047736"/>
                    <a:pt x="305570" y="1047736"/>
                  </a:cubicBezTo>
                  <a:cubicBezTo>
                    <a:pt x="335741" y="1039507"/>
                    <a:pt x="363169" y="1020308"/>
                    <a:pt x="376882" y="992880"/>
                  </a:cubicBezTo>
                  <a:cubicBezTo>
                    <a:pt x="387853" y="970938"/>
                    <a:pt x="393339" y="943510"/>
                    <a:pt x="387853" y="918825"/>
                  </a:cubicBezTo>
                  <a:lnTo>
                    <a:pt x="774584" y="825572"/>
                  </a:lnTo>
                  <a:cubicBezTo>
                    <a:pt x="807497" y="817343"/>
                    <a:pt x="837667" y="803629"/>
                    <a:pt x="862352" y="781687"/>
                  </a:cubicBezTo>
                  <a:lnTo>
                    <a:pt x="1051603" y="628093"/>
                  </a:lnTo>
                  <a:cubicBezTo>
                    <a:pt x="1103716" y="570495"/>
                    <a:pt x="1070803" y="512897"/>
                    <a:pt x="1054346" y="496440"/>
                  </a:cubicBezTo>
                  <a:lnTo>
                    <a:pt x="1054346" y="496440"/>
                  </a:lnTo>
                  <a:close/>
                  <a:moveTo>
                    <a:pt x="599047" y="202965"/>
                  </a:moveTo>
                  <a:lnTo>
                    <a:pt x="629217" y="202965"/>
                  </a:lnTo>
                  <a:cubicBezTo>
                    <a:pt x="653902" y="202965"/>
                    <a:pt x="673101" y="222164"/>
                    <a:pt x="673101" y="246849"/>
                  </a:cubicBezTo>
                  <a:lnTo>
                    <a:pt x="673101" y="619864"/>
                  </a:lnTo>
                  <a:lnTo>
                    <a:pt x="560648" y="619864"/>
                  </a:lnTo>
                  <a:cubicBezTo>
                    <a:pt x="549677" y="619864"/>
                    <a:pt x="557905" y="614379"/>
                    <a:pt x="557905" y="611636"/>
                  </a:cubicBezTo>
                  <a:lnTo>
                    <a:pt x="590818" y="586951"/>
                  </a:lnTo>
                  <a:cubicBezTo>
                    <a:pt x="620989" y="562266"/>
                    <a:pt x="640188" y="529353"/>
                    <a:pt x="648416" y="488212"/>
                  </a:cubicBezTo>
                  <a:cubicBezTo>
                    <a:pt x="653902" y="460784"/>
                    <a:pt x="642931" y="433357"/>
                    <a:pt x="620989" y="416900"/>
                  </a:cubicBezTo>
                  <a:cubicBezTo>
                    <a:pt x="601789" y="400443"/>
                    <a:pt x="574362" y="397701"/>
                    <a:pt x="552419" y="408672"/>
                  </a:cubicBezTo>
                  <a:lnTo>
                    <a:pt x="552419" y="249592"/>
                  </a:lnTo>
                  <a:cubicBezTo>
                    <a:pt x="555162" y="224907"/>
                    <a:pt x="574362" y="202965"/>
                    <a:pt x="599047" y="202965"/>
                  </a:cubicBezTo>
                  <a:lnTo>
                    <a:pt x="599047" y="202965"/>
                  </a:lnTo>
                  <a:close/>
                  <a:moveTo>
                    <a:pt x="332998" y="386730"/>
                  </a:moveTo>
                  <a:cubicBezTo>
                    <a:pt x="332998" y="367530"/>
                    <a:pt x="349455" y="351074"/>
                    <a:pt x="368654" y="351074"/>
                  </a:cubicBezTo>
                  <a:lnTo>
                    <a:pt x="415281" y="351074"/>
                  </a:lnTo>
                  <a:cubicBezTo>
                    <a:pt x="434481" y="351074"/>
                    <a:pt x="450937" y="367530"/>
                    <a:pt x="450937" y="386730"/>
                  </a:cubicBezTo>
                  <a:lnTo>
                    <a:pt x="450937" y="466270"/>
                  </a:lnTo>
                  <a:lnTo>
                    <a:pt x="330255" y="529353"/>
                  </a:lnTo>
                  <a:lnTo>
                    <a:pt x="332998" y="386730"/>
                  </a:lnTo>
                  <a:lnTo>
                    <a:pt x="332998" y="386730"/>
                  </a:lnTo>
                  <a:close/>
                  <a:moveTo>
                    <a:pt x="1024176" y="595180"/>
                  </a:moveTo>
                  <a:lnTo>
                    <a:pt x="834924" y="748774"/>
                  </a:lnTo>
                  <a:cubicBezTo>
                    <a:pt x="812982" y="765231"/>
                    <a:pt x="788297" y="778945"/>
                    <a:pt x="760870" y="784430"/>
                  </a:cubicBezTo>
                  <a:lnTo>
                    <a:pt x="371397" y="880427"/>
                  </a:lnTo>
                  <a:lnTo>
                    <a:pt x="267172" y="600665"/>
                  </a:lnTo>
                  <a:lnTo>
                    <a:pt x="566133" y="441585"/>
                  </a:lnTo>
                  <a:cubicBezTo>
                    <a:pt x="577104" y="436099"/>
                    <a:pt x="590818" y="436099"/>
                    <a:pt x="601789" y="444328"/>
                  </a:cubicBezTo>
                  <a:cubicBezTo>
                    <a:pt x="612761" y="452556"/>
                    <a:pt x="618246" y="466270"/>
                    <a:pt x="615503" y="479983"/>
                  </a:cubicBezTo>
                  <a:cubicBezTo>
                    <a:pt x="607275" y="512897"/>
                    <a:pt x="593561" y="540325"/>
                    <a:pt x="568876" y="559524"/>
                  </a:cubicBezTo>
                  <a:lnTo>
                    <a:pt x="535963" y="584208"/>
                  </a:lnTo>
                  <a:cubicBezTo>
                    <a:pt x="522249" y="595180"/>
                    <a:pt x="516764" y="611636"/>
                    <a:pt x="524992" y="628093"/>
                  </a:cubicBezTo>
                  <a:cubicBezTo>
                    <a:pt x="530478" y="644549"/>
                    <a:pt x="544191" y="655520"/>
                    <a:pt x="563391" y="655520"/>
                  </a:cubicBezTo>
                  <a:lnTo>
                    <a:pt x="692301" y="655520"/>
                  </a:lnTo>
                  <a:lnTo>
                    <a:pt x="692301" y="655520"/>
                  </a:lnTo>
                  <a:cubicBezTo>
                    <a:pt x="738928" y="655520"/>
                    <a:pt x="782812" y="641807"/>
                    <a:pt x="818468" y="614379"/>
                  </a:cubicBezTo>
                  <a:lnTo>
                    <a:pt x="961092" y="512897"/>
                  </a:lnTo>
                  <a:cubicBezTo>
                    <a:pt x="980291" y="499183"/>
                    <a:pt x="1007719" y="501926"/>
                    <a:pt x="1024176" y="518382"/>
                  </a:cubicBezTo>
                  <a:cubicBezTo>
                    <a:pt x="1037889" y="532096"/>
                    <a:pt x="1057089" y="562266"/>
                    <a:pt x="1024176" y="595180"/>
                  </a:cubicBezTo>
                  <a:lnTo>
                    <a:pt x="1024176" y="595180"/>
                  </a:lnTo>
                  <a:close/>
                </a:path>
              </a:pathLst>
            </a:custGeom>
            <a:grpFill/>
            <a:ln w="27426" cap="flat">
              <a:noFill/>
              <a:prstDash val="solid"/>
              <a:miter/>
            </a:ln>
          </p:spPr>
          <p:txBody>
            <a:bodyPr rtlCol="0" anchor="ctr"/>
            <a:lstStyle/>
            <a:p>
              <a:endParaRPr lang="en-US" dirty="0"/>
            </a:p>
          </p:txBody>
        </p:sp>
        <p:sp>
          <p:nvSpPr>
            <p:cNvPr id="16" name="Freeform 1380">
              <a:extLst>
                <a:ext uri="{FF2B5EF4-FFF2-40B4-BE49-F238E27FC236}">
                  <a16:creationId xmlns:a16="http://schemas.microsoft.com/office/drawing/2014/main" id="{380572FF-7DB0-0373-430A-D98DA5F2D605}"/>
                </a:ext>
              </a:extLst>
            </p:cNvPr>
            <p:cNvSpPr/>
            <p:nvPr/>
          </p:nvSpPr>
          <p:spPr>
            <a:xfrm>
              <a:off x="2453684" y="1880578"/>
              <a:ext cx="718605" cy="569469"/>
            </a:xfrm>
            <a:custGeom>
              <a:avLst/>
              <a:gdLst>
                <a:gd name="connsiteX0" fmla="*/ 93254 w 718605"/>
                <a:gd name="connsiteY0" fmla="*/ 554038 h 569469"/>
                <a:gd name="connsiteX1" fmla="*/ 348332 w 718605"/>
                <a:gd name="connsiteY1" fmla="*/ 296218 h 569469"/>
                <a:gd name="connsiteX2" fmla="*/ 405930 w 718605"/>
                <a:gd name="connsiteY2" fmla="*/ 326389 h 569469"/>
                <a:gd name="connsiteX3" fmla="*/ 469013 w 718605"/>
                <a:gd name="connsiteY3" fmla="*/ 318160 h 569469"/>
                <a:gd name="connsiteX4" fmla="*/ 608895 w 718605"/>
                <a:gd name="connsiteY4" fmla="*/ 183765 h 569469"/>
                <a:gd name="connsiteX5" fmla="*/ 663750 w 718605"/>
                <a:gd name="connsiteY5" fmla="*/ 252334 h 569469"/>
                <a:gd name="connsiteX6" fmla="*/ 718605 w 718605"/>
                <a:gd name="connsiteY6" fmla="*/ 197479 h 569469"/>
                <a:gd name="connsiteX7" fmla="*/ 718605 w 718605"/>
                <a:gd name="connsiteY7" fmla="*/ 54855 h 569469"/>
                <a:gd name="connsiteX8" fmla="*/ 718605 w 718605"/>
                <a:gd name="connsiteY8" fmla="*/ 54855 h 569469"/>
                <a:gd name="connsiteX9" fmla="*/ 663750 w 718605"/>
                <a:gd name="connsiteY9" fmla="*/ 0 h 569469"/>
                <a:gd name="connsiteX10" fmla="*/ 523869 w 718605"/>
                <a:gd name="connsiteY10" fmla="*/ 0 h 569469"/>
                <a:gd name="connsiteX11" fmla="*/ 469013 w 718605"/>
                <a:gd name="connsiteY11" fmla="*/ 54855 h 569469"/>
                <a:gd name="connsiteX12" fmla="*/ 529354 w 718605"/>
                <a:gd name="connsiteY12" fmla="*/ 109710 h 569469"/>
                <a:gd name="connsiteX13" fmla="*/ 422386 w 718605"/>
                <a:gd name="connsiteY13" fmla="*/ 211193 h 569469"/>
                <a:gd name="connsiteX14" fmla="*/ 364788 w 718605"/>
                <a:gd name="connsiteY14" fmla="*/ 181022 h 569469"/>
                <a:gd name="connsiteX15" fmla="*/ 301704 w 718605"/>
                <a:gd name="connsiteY15" fmla="*/ 191993 h 569469"/>
                <a:gd name="connsiteX16" fmla="*/ 16457 w 718605"/>
                <a:gd name="connsiteY16" fmla="*/ 477240 h 569469"/>
                <a:gd name="connsiteX17" fmla="*/ 16457 w 718605"/>
                <a:gd name="connsiteY17" fmla="*/ 554038 h 569469"/>
                <a:gd name="connsiteX18" fmla="*/ 93254 w 718605"/>
                <a:gd name="connsiteY18" fmla="*/ 554038 h 569469"/>
                <a:gd name="connsiteX19" fmla="*/ 93254 w 718605"/>
                <a:gd name="connsiteY19" fmla="*/ 554038 h 569469"/>
                <a:gd name="connsiteX20" fmla="*/ 41141 w 718605"/>
                <a:gd name="connsiteY20" fmla="*/ 501925 h 569469"/>
                <a:gd name="connsiteX21" fmla="*/ 326389 w 718605"/>
                <a:gd name="connsiteY21" fmla="*/ 216678 h 569469"/>
                <a:gd name="connsiteX22" fmla="*/ 348332 w 718605"/>
                <a:gd name="connsiteY22" fmla="*/ 213935 h 569469"/>
                <a:gd name="connsiteX23" fmla="*/ 416901 w 718605"/>
                <a:gd name="connsiteY23" fmla="*/ 249591 h 569469"/>
                <a:gd name="connsiteX24" fmla="*/ 436100 w 718605"/>
                <a:gd name="connsiteY24" fmla="*/ 246849 h 569469"/>
                <a:gd name="connsiteX25" fmla="*/ 584209 w 718605"/>
                <a:gd name="connsiteY25" fmla="*/ 104225 h 569469"/>
                <a:gd name="connsiteX26" fmla="*/ 589695 w 718605"/>
                <a:gd name="connsiteY26" fmla="*/ 85025 h 569469"/>
                <a:gd name="connsiteX27" fmla="*/ 573239 w 718605"/>
                <a:gd name="connsiteY27" fmla="*/ 74054 h 569469"/>
                <a:gd name="connsiteX28" fmla="*/ 523869 w 718605"/>
                <a:gd name="connsiteY28" fmla="*/ 74054 h 569469"/>
                <a:gd name="connsiteX29" fmla="*/ 504669 w 718605"/>
                <a:gd name="connsiteY29" fmla="*/ 54855 h 569469"/>
                <a:gd name="connsiteX30" fmla="*/ 523869 w 718605"/>
                <a:gd name="connsiteY30" fmla="*/ 35656 h 569469"/>
                <a:gd name="connsiteX31" fmla="*/ 663750 w 718605"/>
                <a:gd name="connsiteY31" fmla="*/ 35656 h 569469"/>
                <a:gd name="connsiteX32" fmla="*/ 682949 w 718605"/>
                <a:gd name="connsiteY32" fmla="*/ 54855 h 569469"/>
                <a:gd name="connsiteX33" fmla="*/ 682949 w 718605"/>
                <a:gd name="connsiteY33" fmla="*/ 54855 h 569469"/>
                <a:gd name="connsiteX34" fmla="*/ 682949 w 718605"/>
                <a:gd name="connsiteY34" fmla="*/ 197479 h 569469"/>
                <a:gd name="connsiteX35" fmla="*/ 663750 w 718605"/>
                <a:gd name="connsiteY35" fmla="*/ 216678 h 569469"/>
                <a:gd name="connsiteX36" fmla="*/ 644550 w 718605"/>
                <a:gd name="connsiteY36" fmla="*/ 197479 h 569469"/>
                <a:gd name="connsiteX37" fmla="*/ 644550 w 718605"/>
                <a:gd name="connsiteY37" fmla="*/ 142624 h 569469"/>
                <a:gd name="connsiteX38" fmla="*/ 633579 w 718605"/>
                <a:gd name="connsiteY38" fmla="*/ 126167 h 569469"/>
                <a:gd name="connsiteX39" fmla="*/ 614380 w 718605"/>
                <a:gd name="connsiteY39" fmla="*/ 128910 h 569469"/>
                <a:gd name="connsiteX40" fmla="*/ 444329 w 718605"/>
                <a:gd name="connsiteY40" fmla="*/ 290733 h 569469"/>
                <a:gd name="connsiteX41" fmla="*/ 422386 w 718605"/>
                <a:gd name="connsiteY41" fmla="*/ 293475 h 569469"/>
                <a:gd name="connsiteX42" fmla="*/ 353817 w 718605"/>
                <a:gd name="connsiteY42" fmla="*/ 257819 h 569469"/>
                <a:gd name="connsiteX43" fmla="*/ 331875 w 718605"/>
                <a:gd name="connsiteY43" fmla="*/ 260562 h 569469"/>
                <a:gd name="connsiteX44" fmla="*/ 65827 w 718605"/>
                <a:gd name="connsiteY44" fmla="*/ 529353 h 569469"/>
                <a:gd name="connsiteX45" fmla="*/ 38399 w 718605"/>
                <a:gd name="connsiteY45" fmla="*/ 529353 h 569469"/>
                <a:gd name="connsiteX46" fmla="*/ 41141 w 718605"/>
                <a:gd name="connsiteY46" fmla="*/ 501925 h 569469"/>
                <a:gd name="connsiteX47" fmla="*/ 41141 w 718605"/>
                <a:gd name="connsiteY47" fmla="*/ 501925 h 5694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718605" h="569469">
                  <a:moveTo>
                    <a:pt x="93254" y="554038"/>
                  </a:moveTo>
                  <a:lnTo>
                    <a:pt x="348332" y="296218"/>
                  </a:lnTo>
                  <a:lnTo>
                    <a:pt x="405930" y="326389"/>
                  </a:lnTo>
                  <a:cubicBezTo>
                    <a:pt x="427872" y="337359"/>
                    <a:pt x="452557" y="334617"/>
                    <a:pt x="469013" y="318160"/>
                  </a:cubicBezTo>
                  <a:lnTo>
                    <a:pt x="608895" y="183765"/>
                  </a:lnTo>
                  <a:cubicBezTo>
                    <a:pt x="608895" y="183765"/>
                    <a:pt x="606152" y="252334"/>
                    <a:pt x="663750" y="252334"/>
                  </a:cubicBezTo>
                  <a:cubicBezTo>
                    <a:pt x="693920" y="252334"/>
                    <a:pt x="718605" y="227649"/>
                    <a:pt x="718605" y="197479"/>
                  </a:cubicBezTo>
                  <a:lnTo>
                    <a:pt x="718605" y="54855"/>
                  </a:lnTo>
                  <a:cubicBezTo>
                    <a:pt x="718605" y="54855"/>
                    <a:pt x="718605" y="54855"/>
                    <a:pt x="718605" y="54855"/>
                  </a:cubicBezTo>
                  <a:cubicBezTo>
                    <a:pt x="718605" y="16456"/>
                    <a:pt x="691178" y="0"/>
                    <a:pt x="663750" y="0"/>
                  </a:cubicBezTo>
                  <a:lnTo>
                    <a:pt x="523869" y="0"/>
                  </a:lnTo>
                  <a:cubicBezTo>
                    <a:pt x="493698" y="0"/>
                    <a:pt x="469013" y="24685"/>
                    <a:pt x="469013" y="54855"/>
                  </a:cubicBezTo>
                  <a:cubicBezTo>
                    <a:pt x="469013" y="115196"/>
                    <a:pt x="529354" y="109710"/>
                    <a:pt x="529354" y="109710"/>
                  </a:cubicBezTo>
                  <a:lnTo>
                    <a:pt x="422386" y="211193"/>
                  </a:lnTo>
                  <a:lnTo>
                    <a:pt x="364788" y="181022"/>
                  </a:lnTo>
                  <a:cubicBezTo>
                    <a:pt x="342846" y="170051"/>
                    <a:pt x="318161" y="172794"/>
                    <a:pt x="301704" y="191993"/>
                  </a:cubicBezTo>
                  <a:lnTo>
                    <a:pt x="16457" y="477240"/>
                  </a:lnTo>
                  <a:cubicBezTo>
                    <a:pt x="-5486" y="499183"/>
                    <a:pt x="-5486" y="532096"/>
                    <a:pt x="16457" y="554038"/>
                  </a:cubicBezTo>
                  <a:cubicBezTo>
                    <a:pt x="24685" y="562266"/>
                    <a:pt x="60341" y="584208"/>
                    <a:pt x="93254" y="554038"/>
                  </a:cubicBezTo>
                  <a:lnTo>
                    <a:pt x="93254" y="554038"/>
                  </a:lnTo>
                  <a:close/>
                  <a:moveTo>
                    <a:pt x="41141" y="501925"/>
                  </a:moveTo>
                  <a:lnTo>
                    <a:pt x="326389" y="216678"/>
                  </a:lnTo>
                  <a:cubicBezTo>
                    <a:pt x="329132" y="213935"/>
                    <a:pt x="334618" y="205707"/>
                    <a:pt x="348332" y="213935"/>
                  </a:cubicBezTo>
                  <a:lnTo>
                    <a:pt x="416901" y="249591"/>
                  </a:lnTo>
                  <a:cubicBezTo>
                    <a:pt x="422386" y="252334"/>
                    <a:pt x="430615" y="252334"/>
                    <a:pt x="436100" y="246849"/>
                  </a:cubicBezTo>
                  <a:lnTo>
                    <a:pt x="584209" y="104225"/>
                  </a:lnTo>
                  <a:cubicBezTo>
                    <a:pt x="589695" y="98739"/>
                    <a:pt x="589695" y="90511"/>
                    <a:pt x="589695" y="85025"/>
                  </a:cubicBezTo>
                  <a:cubicBezTo>
                    <a:pt x="586952" y="79540"/>
                    <a:pt x="581467" y="74054"/>
                    <a:pt x="573239" y="74054"/>
                  </a:cubicBezTo>
                  <a:lnTo>
                    <a:pt x="523869" y="74054"/>
                  </a:lnTo>
                  <a:cubicBezTo>
                    <a:pt x="512898" y="74054"/>
                    <a:pt x="504669" y="65826"/>
                    <a:pt x="504669" y="54855"/>
                  </a:cubicBezTo>
                  <a:cubicBezTo>
                    <a:pt x="504669" y="43884"/>
                    <a:pt x="512898" y="35656"/>
                    <a:pt x="523869" y="35656"/>
                  </a:cubicBezTo>
                  <a:lnTo>
                    <a:pt x="663750" y="35656"/>
                  </a:lnTo>
                  <a:cubicBezTo>
                    <a:pt x="669235" y="35656"/>
                    <a:pt x="682949" y="35656"/>
                    <a:pt x="682949" y="54855"/>
                  </a:cubicBezTo>
                  <a:cubicBezTo>
                    <a:pt x="682949" y="54855"/>
                    <a:pt x="682949" y="54855"/>
                    <a:pt x="682949" y="54855"/>
                  </a:cubicBezTo>
                  <a:lnTo>
                    <a:pt x="682949" y="197479"/>
                  </a:lnTo>
                  <a:cubicBezTo>
                    <a:pt x="682949" y="208450"/>
                    <a:pt x="674721" y="216678"/>
                    <a:pt x="663750" y="216678"/>
                  </a:cubicBezTo>
                  <a:cubicBezTo>
                    <a:pt x="652779" y="216678"/>
                    <a:pt x="644550" y="208450"/>
                    <a:pt x="644550" y="197479"/>
                  </a:cubicBezTo>
                  <a:lnTo>
                    <a:pt x="644550" y="142624"/>
                  </a:lnTo>
                  <a:cubicBezTo>
                    <a:pt x="644550" y="134395"/>
                    <a:pt x="639065" y="128910"/>
                    <a:pt x="633579" y="126167"/>
                  </a:cubicBezTo>
                  <a:cubicBezTo>
                    <a:pt x="628094" y="123424"/>
                    <a:pt x="619866" y="123424"/>
                    <a:pt x="614380" y="128910"/>
                  </a:cubicBezTo>
                  <a:lnTo>
                    <a:pt x="444329" y="290733"/>
                  </a:lnTo>
                  <a:cubicBezTo>
                    <a:pt x="438843" y="296218"/>
                    <a:pt x="430615" y="298961"/>
                    <a:pt x="422386" y="293475"/>
                  </a:cubicBezTo>
                  <a:lnTo>
                    <a:pt x="353817" y="257819"/>
                  </a:lnTo>
                  <a:cubicBezTo>
                    <a:pt x="348332" y="255077"/>
                    <a:pt x="337360" y="255077"/>
                    <a:pt x="331875" y="260562"/>
                  </a:cubicBezTo>
                  <a:lnTo>
                    <a:pt x="65827" y="529353"/>
                  </a:lnTo>
                  <a:cubicBezTo>
                    <a:pt x="54855" y="540324"/>
                    <a:pt x="43884" y="532096"/>
                    <a:pt x="38399" y="529353"/>
                  </a:cubicBezTo>
                  <a:cubicBezTo>
                    <a:pt x="32913" y="521125"/>
                    <a:pt x="32913" y="510154"/>
                    <a:pt x="41141" y="501925"/>
                  </a:cubicBezTo>
                  <a:lnTo>
                    <a:pt x="41141" y="501925"/>
                  </a:lnTo>
                  <a:close/>
                </a:path>
              </a:pathLst>
            </a:custGeom>
            <a:solidFill>
              <a:srgbClr val="F1983D"/>
            </a:solidFill>
            <a:ln w="27426" cap="flat">
              <a:noFill/>
              <a:prstDash val="solid"/>
              <a:miter/>
            </a:ln>
          </p:spPr>
          <p:txBody>
            <a:bodyPr rtlCol="0" anchor="ctr"/>
            <a:lstStyle/>
            <a:p>
              <a:endParaRPr lang="en-US" dirty="0"/>
            </a:p>
          </p:txBody>
        </p:sp>
      </p:grpSp>
      <p:grpSp>
        <p:nvGrpSpPr>
          <p:cNvPr id="17" name="Group 16">
            <a:extLst>
              <a:ext uri="{FF2B5EF4-FFF2-40B4-BE49-F238E27FC236}">
                <a16:creationId xmlns:a16="http://schemas.microsoft.com/office/drawing/2014/main" id="{B3BD5CAC-DAFF-1B18-1FC3-8B443EB72CCE}"/>
              </a:ext>
            </a:extLst>
          </p:cNvPr>
          <p:cNvGrpSpPr/>
          <p:nvPr/>
        </p:nvGrpSpPr>
        <p:grpSpPr>
          <a:xfrm>
            <a:off x="536126" y="2781416"/>
            <a:ext cx="948690" cy="840842"/>
            <a:chOff x="461015" y="3669140"/>
            <a:chExt cx="1204012" cy="1209761"/>
          </a:xfrm>
          <a:solidFill>
            <a:srgbClr val="5FBB47"/>
          </a:solidFill>
        </p:grpSpPr>
        <p:sp>
          <p:nvSpPr>
            <p:cNvPr id="18" name="Graphic 178">
              <a:extLst>
                <a:ext uri="{FF2B5EF4-FFF2-40B4-BE49-F238E27FC236}">
                  <a16:creationId xmlns:a16="http://schemas.microsoft.com/office/drawing/2014/main" id="{077AEFBD-922A-D39A-EBA1-E29833059762}"/>
                </a:ext>
              </a:extLst>
            </p:cNvPr>
            <p:cNvSpPr/>
            <p:nvPr/>
          </p:nvSpPr>
          <p:spPr>
            <a:xfrm>
              <a:off x="1010873" y="3669140"/>
              <a:ext cx="347280" cy="346433"/>
            </a:xfrm>
            <a:custGeom>
              <a:avLst/>
              <a:gdLst>
                <a:gd name="connsiteX0" fmla="*/ 0 w 1279207"/>
                <a:gd name="connsiteY0" fmla="*/ 959168 h 1276088"/>
                <a:gd name="connsiteX1" fmla="*/ 0 w 1279207"/>
                <a:gd name="connsiteY1" fmla="*/ 492442 h 1276088"/>
                <a:gd name="connsiteX2" fmla="*/ 20955 w 1279207"/>
                <a:gd name="connsiteY2" fmla="*/ 0 h 1276088"/>
                <a:gd name="connsiteX3" fmla="*/ 1279208 w 1279207"/>
                <a:gd name="connsiteY3" fmla="*/ 0 h 1276088"/>
                <a:gd name="connsiteX4" fmla="*/ 1279208 w 1279207"/>
                <a:gd name="connsiteY4" fmla="*/ 959168 h 1276088"/>
                <a:gd name="connsiteX5" fmla="*/ 719138 w 1279207"/>
                <a:gd name="connsiteY5" fmla="*/ 959168 h 1276088"/>
                <a:gd name="connsiteX6" fmla="*/ 661988 w 1279207"/>
                <a:gd name="connsiteY6" fmla="*/ 982027 h 1276088"/>
                <a:gd name="connsiteX7" fmla="*/ 375285 w 1279207"/>
                <a:gd name="connsiteY7" fmla="*/ 1268730 h 1276088"/>
                <a:gd name="connsiteX8" fmla="*/ 340043 w 1279207"/>
                <a:gd name="connsiteY8" fmla="*/ 1273493 h 1276088"/>
                <a:gd name="connsiteX9" fmla="*/ 319088 w 1279207"/>
                <a:gd name="connsiteY9" fmla="*/ 1244918 h 1276088"/>
                <a:gd name="connsiteX10" fmla="*/ 319088 w 1279207"/>
                <a:gd name="connsiteY10" fmla="*/ 1038225 h 1276088"/>
                <a:gd name="connsiteX11" fmla="*/ 239078 w 1279207"/>
                <a:gd name="connsiteY11" fmla="*/ 958215 h 1276088"/>
                <a:gd name="connsiteX12" fmla="*/ 0 w 1279207"/>
                <a:gd name="connsiteY12" fmla="*/ 958215 h 12760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79207" h="1276088">
                  <a:moveTo>
                    <a:pt x="0" y="959168"/>
                  </a:moveTo>
                  <a:lnTo>
                    <a:pt x="0" y="492442"/>
                  </a:lnTo>
                  <a:cubicBezTo>
                    <a:pt x="99060" y="344805"/>
                    <a:pt x="106680" y="155258"/>
                    <a:pt x="20955" y="0"/>
                  </a:cubicBezTo>
                  <a:lnTo>
                    <a:pt x="1279208" y="0"/>
                  </a:lnTo>
                  <a:lnTo>
                    <a:pt x="1279208" y="959168"/>
                  </a:lnTo>
                  <a:lnTo>
                    <a:pt x="719138" y="959168"/>
                  </a:lnTo>
                  <a:cubicBezTo>
                    <a:pt x="698183" y="959168"/>
                    <a:pt x="677228" y="967740"/>
                    <a:pt x="661988" y="982027"/>
                  </a:cubicBezTo>
                  <a:lnTo>
                    <a:pt x="375285" y="1268730"/>
                  </a:lnTo>
                  <a:cubicBezTo>
                    <a:pt x="365760" y="1276350"/>
                    <a:pt x="352425" y="1278255"/>
                    <a:pt x="340043" y="1273493"/>
                  </a:cubicBezTo>
                  <a:cubicBezTo>
                    <a:pt x="327660" y="1268730"/>
                    <a:pt x="320040" y="1257300"/>
                    <a:pt x="319088" y="1244918"/>
                  </a:cubicBezTo>
                  <a:lnTo>
                    <a:pt x="319088" y="1038225"/>
                  </a:lnTo>
                  <a:cubicBezTo>
                    <a:pt x="319088" y="994410"/>
                    <a:pt x="282893" y="958215"/>
                    <a:pt x="239078" y="958215"/>
                  </a:cubicBezTo>
                  <a:lnTo>
                    <a:pt x="0" y="958215"/>
                  </a:lnTo>
                  <a:close/>
                </a:path>
              </a:pathLst>
            </a:custGeom>
            <a:solidFill>
              <a:srgbClr val="F1983D"/>
            </a:solidFill>
            <a:ln w="9525" cap="flat">
              <a:noFill/>
              <a:prstDash val="solid"/>
              <a:miter/>
            </a:ln>
          </p:spPr>
          <p:txBody>
            <a:bodyPr rtlCol="0" anchor="ctr"/>
            <a:lstStyle/>
            <a:p>
              <a:endParaRPr lang="en-US" dirty="0"/>
            </a:p>
          </p:txBody>
        </p:sp>
        <p:pic>
          <p:nvPicPr>
            <p:cNvPr id="19" name="Graphic 18">
              <a:extLst>
                <a:ext uri="{FF2B5EF4-FFF2-40B4-BE49-F238E27FC236}">
                  <a16:creationId xmlns:a16="http://schemas.microsoft.com/office/drawing/2014/main" id="{8AE3BE22-92FD-3B8C-D30B-84E04B78C1A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61015" y="3674890"/>
              <a:ext cx="1204012" cy="1204011"/>
            </a:xfrm>
            <a:prstGeom prst="rect">
              <a:avLst/>
            </a:prstGeom>
          </p:spPr>
        </p:pic>
      </p:grpSp>
      <p:grpSp>
        <p:nvGrpSpPr>
          <p:cNvPr id="20" name="Group 19">
            <a:extLst>
              <a:ext uri="{FF2B5EF4-FFF2-40B4-BE49-F238E27FC236}">
                <a16:creationId xmlns:a16="http://schemas.microsoft.com/office/drawing/2014/main" id="{4FE2CF84-48FE-8559-6AB8-A76DFD597FD9}"/>
              </a:ext>
            </a:extLst>
          </p:cNvPr>
          <p:cNvGrpSpPr/>
          <p:nvPr/>
        </p:nvGrpSpPr>
        <p:grpSpPr>
          <a:xfrm>
            <a:off x="716747" y="5476875"/>
            <a:ext cx="768069" cy="797093"/>
            <a:chOff x="10307935" y="5202509"/>
            <a:chExt cx="982080" cy="952049"/>
          </a:xfrm>
          <a:solidFill>
            <a:srgbClr val="5FBB47"/>
          </a:solidFill>
        </p:grpSpPr>
        <p:grpSp>
          <p:nvGrpSpPr>
            <p:cNvPr id="21" name="Graphic 2">
              <a:extLst>
                <a:ext uri="{FF2B5EF4-FFF2-40B4-BE49-F238E27FC236}">
                  <a16:creationId xmlns:a16="http://schemas.microsoft.com/office/drawing/2014/main" id="{384031D5-D8ED-2802-5DF9-8875B2C66BC3}"/>
                </a:ext>
              </a:extLst>
            </p:cNvPr>
            <p:cNvGrpSpPr/>
            <p:nvPr userDrawn="1"/>
          </p:nvGrpSpPr>
          <p:grpSpPr>
            <a:xfrm>
              <a:off x="10555087" y="5332591"/>
              <a:ext cx="706050" cy="650900"/>
              <a:chOff x="5526360" y="5154425"/>
              <a:chExt cx="706050" cy="650900"/>
            </a:xfrm>
            <a:grpFill/>
          </p:grpSpPr>
          <p:sp>
            <p:nvSpPr>
              <p:cNvPr id="32" name="Freeform 212">
                <a:extLst>
                  <a:ext uri="{FF2B5EF4-FFF2-40B4-BE49-F238E27FC236}">
                    <a16:creationId xmlns:a16="http://schemas.microsoft.com/office/drawing/2014/main" id="{DB00AD16-514E-8F8A-56B9-43680B307D2F}"/>
                  </a:ext>
                </a:extLst>
              </p:cNvPr>
              <p:cNvSpPr/>
              <p:nvPr/>
            </p:nvSpPr>
            <p:spPr>
              <a:xfrm>
                <a:off x="5681789" y="5154425"/>
                <a:ext cx="119353" cy="79869"/>
              </a:xfrm>
              <a:custGeom>
                <a:avLst/>
                <a:gdLst>
                  <a:gd name="connsiteX0" fmla="*/ 59869 w 119353"/>
                  <a:gd name="connsiteY0" fmla="*/ 0 h 79869"/>
                  <a:gd name="connsiteX1" fmla="*/ 105154 w 119353"/>
                  <a:gd name="connsiteY1" fmla="*/ 4224 h 79869"/>
                  <a:gd name="connsiteX2" fmla="*/ 119354 w 119353"/>
                  <a:gd name="connsiteY2" fmla="*/ 18431 h 79869"/>
                  <a:gd name="connsiteX3" fmla="*/ 59485 w 119353"/>
                  <a:gd name="connsiteY3" fmla="*/ 79870 h 79869"/>
                  <a:gd name="connsiteX4" fmla="*/ 0 w 119353"/>
                  <a:gd name="connsiteY4" fmla="*/ 16895 h 79869"/>
                  <a:gd name="connsiteX5" fmla="*/ 15351 w 119353"/>
                  <a:gd name="connsiteY5" fmla="*/ 3456 h 79869"/>
                  <a:gd name="connsiteX6" fmla="*/ 59869 w 119353"/>
                  <a:gd name="connsiteY6" fmla="*/ 0 h 79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9353" h="79869">
                    <a:moveTo>
                      <a:pt x="59869" y="0"/>
                    </a:moveTo>
                    <a:cubicBezTo>
                      <a:pt x="85582" y="16895"/>
                      <a:pt x="89036" y="17279"/>
                      <a:pt x="105154" y="4224"/>
                    </a:cubicBezTo>
                    <a:cubicBezTo>
                      <a:pt x="110143" y="9216"/>
                      <a:pt x="115133" y="14207"/>
                      <a:pt x="119354" y="18431"/>
                    </a:cubicBezTo>
                    <a:cubicBezTo>
                      <a:pt x="100165" y="38399"/>
                      <a:pt x="80209" y="58750"/>
                      <a:pt x="59485" y="79870"/>
                    </a:cubicBezTo>
                    <a:cubicBezTo>
                      <a:pt x="39913" y="59134"/>
                      <a:pt x="20340" y="38399"/>
                      <a:pt x="0" y="16895"/>
                    </a:cubicBezTo>
                    <a:cubicBezTo>
                      <a:pt x="3454" y="13823"/>
                      <a:pt x="9211" y="8832"/>
                      <a:pt x="15351" y="3456"/>
                    </a:cubicBezTo>
                    <a:cubicBezTo>
                      <a:pt x="31086" y="21503"/>
                      <a:pt x="45669" y="11520"/>
                      <a:pt x="59869" y="0"/>
                    </a:cubicBezTo>
                    <a:close/>
                  </a:path>
                </a:pathLst>
              </a:custGeom>
              <a:solidFill>
                <a:srgbClr val="F1983D"/>
              </a:solidFill>
              <a:ln w="3834" cap="flat">
                <a:noFill/>
                <a:prstDash val="solid"/>
                <a:miter/>
              </a:ln>
            </p:spPr>
            <p:txBody>
              <a:bodyPr rtlCol="0" anchor="ctr"/>
              <a:lstStyle/>
              <a:p>
                <a:endParaRPr lang="en-US" dirty="0"/>
              </a:p>
            </p:txBody>
          </p:sp>
          <p:sp>
            <p:nvSpPr>
              <p:cNvPr id="33" name="Freeform 213">
                <a:extLst>
                  <a:ext uri="{FF2B5EF4-FFF2-40B4-BE49-F238E27FC236}">
                    <a16:creationId xmlns:a16="http://schemas.microsoft.com/office/drawing/2014/main" id="{09440D02-D3DB-5091-7218-DF5E8C8C08D4}"/>
                  </a:ext>
                </a:extLst>
              </p:cNvPr>
              <p:cNvSpPr/>
              <p:nvPr/>
            </p:nvSpPr>
            <p:spPr>
              <a:xfrm>
                <a:off x="5672431" y="5404401"/>
                <a:ext cx="138017" cy="28799"/>
              </a:xfrm>
              <a:custGeom>
                <a:avLst/>
                <a:gdLst>
                  <a:gd name="connsiteX0" fmla="*/ 2065 w 138017"/>
                  <a:gd name="connsiteY0" fmla="*/ 0 h 28799"/>
                  <a:gd name="connsiteX1" fmla="*/ 137922 w 138017"/>
                  <a:gd name="connsiteY1" fmla="*/ 0 h 28799"/>
                  <a:gd name="connsiteX2" fmla="*/ 137538 w 138017"/>
                  <a:gd name="connsiteY2" fmla="*/ 24191 h 28799"/>
                  <a:gd name="connsiteX3" fmla="*/ 128711 w 138017"/>
                  <a:gd name="connsiteY3" fmla="*/ 28415 h 28799"/>
                  <a:gd name="connsiteX4" fmla="*/ 30081 w 138017"/>
                  <a:gd name="connsiteY4" fmla="*/ 28799 h 28799"/>
                  <a:gd name="connsiteX5" fmla="*/ 24325 w 138017"/>
                  <a:gd name="connsiteY5" fmla="*/ 28799 h 28799"/>
                  <a:gd name="connsiteX6" fmla="*/ 2065 w 138017"/>
                  <a:gd name="connsiteY6" fmla="*/ 0 h 28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017" h="28799">
                    <a:moveTo>
                      <a:pt x="2065" y="0"/>
                    </a:moveTo>
                    <a:cubicBezTo>
                      <a:pt x="46967" y="0"/>
                      <a:pt x="91869" y="0"/>
                      <a:pt x="137922" y="0"/>
                    </a:cubicBezTo>
                    <a:cubicBezTo>
                      <a:pt x="137922" y="8064"/>
                      <a:pt x="138306" y="16128"/>
                      <a:pt x="137538" y="24191"/>
                    </a:cubicBezTo>
                    <a:cubicBezTo>
                      <a:pt x="137154" y="26111"/>
                      <a:pt x="131782" y="28415"/>
                      <a:pt x="128711" y="28415"/>
                    </a:cubicBezTo>
                    <a:cubicBezTo>
                      <a:pt x="95707" y="28799"/>
                      <a:pt x="63086" y="28799"/>
                      <a:pt x="30081" y="28799"/>
                    </a:cubicBezTo>
                    <a:cubicBezTo>
                      <a:pt x="28162" y="28799"/>
                      <a:pt x="26243" y="28799"/>
                      <a:pt x="24325" y="28799"/>
                    </a:cubicBezTo>
                    <a:cubicBezTo>
                      <a:pt x="-2156" y="28415"/>
                      <a:pt x="-2156" y="28415"/>
                      <a:pt x="2065" y="0"/>
                    </a:cubicBezTo>
                    <a:close/>
                  </a:path>
                </a:pathLst>
              </a:custGeom>
              <a:grpFill/>
              <a:ln w="3834" cap="flat">
                <a:noFill/>
                <a:prstDash val="solid"/>
                <a:miter/>
              </a:ln>
            </p:spPr>
            <p:txBody>
              <a:bodyPr rtlCol="0" anchor="ctr"/>
              <a:lstStyle/>
              <a:p>
                <a:endParaRPr lang="en-US" dirty="0"/>
              </a:p>
            </p:txBody>
          </p:sp>
          <p:sp>
            <p:nvSpPr>
              <p:cNvPr id="34" name="Freeform 214">
                <a:extLst>
                  <a:ext uri="{FF2B5EF4-FFF2-40B4-BE49-F238E27FC236}">
                    <a16:creationId xmlns:a16="http://schemas.microsoft.com/office/drawing/2014/main" id="{2A7BCAE6-2554-86C3-7DD2-5F4041CD810A}"/>
                  </a:ext>
                </a:extLst>
              </p:cNvPr>
              <p:cNvSpPr/>
              <p:nvPr/>
            </p:nvSpPr>
            <p:spPr>
              <a:xfrm>
                <a:off x="5706734" y="5463536"/>
                <a:ext cx="70259" cy="31669"/>
              </a:xfrm>
              <a:custGeom>
                <a:avLst/>
                <a:gdLst>
                  <a:gd name="connsiteX0" fmla="*/ 0 w 70259"/>
                  <a:gd name="connsiteY0" fmla="*/ 0 h 31669"/>
                  <a:gd name="connsiteX1" fmla="*/ 70231 w 70259"/>
                  <a:gd name="connsiteY1" fmla="*/ 0 h 31669"/>
                  <a:gd name="connsiteX2" fmla="*/ 38761 w 70259"/>
                  <a:gd name="connsiteY2" fmla="*/ 31487 h 31669"/>
                  <a:gd name="connsiteX3" fmla="*/ 0 w 70259"/>
                  <a:gd name="connsiteY3" fmla="*/ 0 h 31669"/>
                </a:gdLst>
                <a:ahLst/>
                <a:cxnLst>
                  <a:cxn ang="0">
                    <a:pos x="connsiteX0" y="connsiteY0"/>
                  </a:cxn>
                  <a:cxn ang="0">
                    <a:pos x="connsiteX1" y="connsiteY1"/>
                  </a:cxn>
                  <a:cxn ang="0">
                    <a:pos x="connsiteX2" y="connsiteY2"/>
                  </a:cxn>
                  <a:cxn ang="0">
                    <a:pos x="connsiteX3" y="connsiteY3"/>
                  </a:cxn>
                </a:cxnLst>
                <a:rect l="l" t="t" r="r" b="b"/>
                <a:pathLst>
                  <a:path w="70259" h="31669">
                    <a:moveTo>
                      <a:pt x="0" y="0"/>
                    </a:moveTo>
                    <a:cubicBezTo>
                      <a:pt x="23794" y="0"/>
                      <a:pt x="46820" y="0"/>
                      <a:pt x="70231" y="0"/>
                    </a:cubicBezTo>
                    <a:cubicBezTo>
                      <a:pt x="70998" y="15360"/>
                      <a:pt x="56415" y="29951"/>
                      <a:pt x="38761" y="31487"/>
                    </a:cubicBezTo>
                    <a:cubicBezTo>
                      <a:pt x="19956" y="33407"/>
                      <a:pt x="2686" y="19967"/>
                      <a:pt x="0" y="0"/>
                    </a:cubicBezTo>
                    <a:close/>
                  </a:path>
                </a:pathLst>
              </a:custGeom>
              <a:grpFill/>
              <a:ln w="3834" cap="flat">
                <a:noFill/>
                <a:prstDash val="solid"/>
                <a:miter/>
              </a:ln>
            </p:spPr>
            <p:txBody>
              <a:bodyPr rtlCol="0" anchor="ctr"/>
              <a:lstStyle/>
              <a:p>
                <a:endParaRPr lang="en-US" dirty="0"/>
              </a:p>
            </p:txBody>
          </p:sp>
          <p:sp>
            <p:nvSpPr>
              <p:cNvPr id="35" name="Freeform 215">
                <a:extLst>
                  <a:ext uri="{FF2B5EF4-FFF2-40B4-BE49-F238E27FC236}">
                    <a16:creationId xmlns:a16="http://schemas.microsoft.com/office/drawing/2014/main" id="{C01D4C81-ECC3-BB05-1AB3-CA74553FC946}"/>
                  </a:ext>
                </a:extLst>
              </p:cNvPr>
              <p:cNvSpPr/>
              <p:nvPr/>
            </p:nvSpPr>
            <p:spPr>
              <a:xfrm>
                <a:off x="6150378" y="5714797"/>
                <a:ext cx="82032" cy="90274"/>
              </a:xfrm>
              <a:custGeom>
                <a:avLst/>
                <a:gdLst>
                  <a:gd name="connsiteX0" fmla="*/ 0 w 82032"/>
                  <a:gd name="connsiteY0" fmla="*/ 90104 h 90274"/>
                  <a:gd name="connsiteX1" fmla="*/ 0 w 82032"/>
                  <a:gd name="connsiteY1" fmla="*/ 251 h 90274"/>
                  <a:gd name="connsiteX2" fmla="*/ 65625 w 82032"/>
                  <a:gd name="connsiteY2" fmla="*/ 635 h 90274"/>
                  <a:gd name="connsiteX3" fmla="*/ 81744 w 82032"/>
                  <a:gd name="connsiteY3" fmla="*/ 22906 h 90274"/>
                  <a:gd name="connsiteX4" fmla="*/ 81744 w 82032"/>
                  <a:gd name="connsiteY4" fmla="*/ 67065 h 90274"/>
                  <a:gd name="connsiteX5" fmla="*/ 58718 w 82032"/>
                  <a:gd name="connsiteY5" fmla="*/ 90104 h 90274"/>
                  <a:gd name="connsiteX6" fmla="*/ 0 w 82032"/>
                  <a:gd name="connsiteY6" fmla="*/ 90104 h 90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2032" h="90274">
                    <a:moveTo>
                      <a:pt x="0" y="90104"/>
                    </a:moveTo>
                    <a:cubicBezTo>
                      <a:pt x="0" y="59385"/>
                      <a:pt x="0" y="29818"/>
                      <a:pt x="0" y="251"/>
                    </a:cubicBezTo>
                    <a:cubicBezTo>
                      <a:pt x="21875" y="251"/>
                      <a:pt x="43750" y="-517"/>
                      <a:pt x="65625" y="635"/>
                    </a:cubicBezTo>
                    <a:cubicBezTo>
                      <a:pt x="75220" y="1019"/>
                      <a:pt x="81361" y="11770"/>
                      <a:pt x="81744" y="22906"/>
                    </a:cubicBezTo>
                    <a:cubicBezTo>
                      <a:pt x="82128" y="37497"/>
                      <a:pt x="82128" y="52473"/>
                      <a:pt x="81744" y="67065"/>
                    </a:cubicBezTo>
                    <a:cubicBezTo>
                      <a:pt x="81361" y="80888"/>
                      <a:pt x="72534" y="90104"/>
                      <a:pt x="58718" y="90104"/>
                    </a:cubicBezTo>
                    <a:cubicBezTo>
                      <a:pt x="39913" y="90488"/>
                      <a:pt x="20724" y="90104"/>
                      <a:pt x="0" y="90104"/>
                    </a:cubicBezTo>
                    <a:close/>
                  </a:path>
                </a:pathLst>
              </a:custGeom>
              <a:solidFill>
                <a:srgbClr val="F1983D"/>
              </a:solidFill>
              <a:ln w="3834" cap="flat">
                <a:noFill/>
                <a:prstDash val="solid"/>
                <a:miter/>
              </a:ln>
            </p:spPr>
            <p:txBody>
              <a:bodyPr rtlCol="0" anchor="ctr"/>
              <a:lstStyle/>
              <a:p>
                <a:endParaRPr lang="en-US" dirty="0"/>
              </a:p>
            </p:txBody>
          </p:sp>
          <p:sp>
            <p:nvSpPr>
              <p:cNvPr id="36" name="Freeform 216">
                <a:extLst>
                  <a:ext uri="{FF2B5EF4-FFF2-40B4-BE49-F238E27FC236}">
                    <a16:creationId xmlns:a16="http://schemas.microsoft.com/office/drawing/2014/main" id="{61DF4CBD-1880-7E77-6167-B91F5B3B02C9}"/>
                  </a:ext>
                </a:extLst>
              </p:cNvPr>
              <p:cNvSpPr/>
              <p:nvPr/>
            </p:nvSpPr>
            <p:spPr>
              <a:xfrm>
                <a:off x="6088206" y="5713512"/>
                <a:ext cx="32237" cy="91813"/>
              </a:xfrm>
              <a:custGeom>
                <a:avLst/>
                <a:gdLst>
                  <a:gd name="connsiteX0" fmla="*/ 0 w 32237"/>
                  <a:gd name="connsiteY0" fmla="*/ 91389 h 91813"/>
                  <a:gd name="connsiteX1" fmla="*/ 0 w 32237"/>
                  <a:gd name="connsiteY1" fmla="*/ 54142 h 91813"/>
                  <a:gd name="connsiteX2" fmla="*/ 0 w 32237"/>
                  <a:gd name="connsiteY2" fmla="*/ 7296 h 91813"/>
                  <a:gd name="connsiteX3" fmla="*/ 7292 w 32237"/>
                  <a:gd name="connsiteY3" fmla="*/ 0 h 91813"/>
                  <a:gd name="connsiteX4" fmla="*/ 32237 w 32237"/>
                  <a:gd name="connsiteY4" fmla="*/ 0 h 91813"/>
                  <a:gd name="connsiteX5" fmla="*/ 32237 w 32237"/>
                  <a:gd name="connsiteY5" fmla="*/ 53758 h 91813"/>
                  <a:gd name="connsiteX6" fmla="*/ 31853 w 32237"/>
                  <a:gd name="connsiteY6" fmla="*/ 82557 h 91813"/>
                  <a:gd name="connsiteX7" fmla="*/ 22259 w 32237"/>
                  <a:gd name="connsiteY7" fmla="*/ 91773 h 91813"/>
                  <a:gd name="connsiteX8" fmla="*/ 0 w 32237"/>
                  <a:gd name="connsiteY8" fmla="*/ 91389 h 91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237" h="91813">
                    <a:moveTo>
                      <a:pt x="0" y="91389"/>
                    </a:moveTo>
                    <a:cubicBezTo>
                      <a:pt x="0" y="78334"/>
                      <a:pt x="0" y="66046"/>
                      <a:pt x="0" y="54142"/>
                    </a:cubicBezTo>
                    <a:cubicBezTo>
                      <a:pt x="0" y="38399"/>
                      <a:pt x="0" y="23039"/>
                      <a:pt x="0" y="7296"/>
                    </a:cubicBezTo>
                    <a:cubicBezTo>
                      <a:pt x="0" y="1920"/>
                      <a:pt x="1919" y="0"/>
                      <a:pt x="7292" y="0"/>
                    </a:cubicBezTo>
                    <a:cubicBezTo>
                      <a:pt x="14967" y="384"/>
                      <a:pt x="23027" y="0"/>
                      <a:pt x="32237" y="0"/>
                    </a:cubicBezTo>
                    <a:cubicBezTo>
                      <a:pt x="32237" y="18816"/>
                      <a:pt x="32237" y="36095"/>
                      <a:pt x="32237" y="53758"/>
                    </a:cubicBezTo>
                    <a:cubicBezTo>
                      <a:pt x="32237" y="63358"/>
                      <a:pt x="31469" y="72958"/>
                      <a:pt x="31853" y="82557"/>
                    </a:cubicBezTo>
                    <a:cubicBezTo>
                      <a:pt x="32237" y="89853"/>
                      <a:pt x="29550" y="92157"/>
                      <a:pt x="22259" y="91773"/>
                    </a:cubicBezTo>
                    <a:cubicBezTo>
                      <a:pt x="15351" y="91005"/>
                      <a:pt x="8443" y="91389"/>
                      <a:pt x="0" y="91389"/>
                    </a:cubicBezTo>
                    <a:close/>
                  </a:path>
                </a:pathLst>
              </a:custGeom>
              <a:solidFill>
                <a:srgbClr val="F1983D"/>
              </a:solidFill>
              <a:ln w="3834" cap="flat">
                <a:noFill/>
                <a:prstDash val="solid"/>
                <a:miter/>
              </a:ln>
            </p:spPr>
            <p:txBody>
              <a:bodyPr rtlCol="0" anchor="ctr"/>
              <a:lstStyle/>
              <a:p>
                <a:endParaRPr lang="en-US" dirty="0"/>
              </a:p>
            </p:txBody>
          </p:sp>
          <p:sp>
            <p:nvSpPr>
              <p:cNvPr id="37" name="Freeform 217">
                <a:extLst>
                  <a:ext uri="{FF2B5EF4-FFF2-40B4-BE49-F238E27FC236}">
                    <a16:creationId xmlns:a16="http://schemas.microsoft.com/office/drawing/2014/main" id="{BF607705-65EB-2367-2BDC-667C724648C5}"/>
                  </a:ext>
                </a:extLst>
              </p:cNvPr>
              <p:cNvSpPr/>
              <p:nvPr/>
            </p:nvSpPr>
            <p:spPr>
              <a:xfrm>
                <a:off x="5526360" y="5724648"/>
                <a:ext cx="64090" cy="70269"/>
              </a:xfrm>
              <a:custGeom>
                <a:avLst/>
                <a:gdLst>
                  <a:gd name="connsiteX0" fmla="*/ 64090 w 64090"/>
                  <a:gd name="connsiteY0" fmla="*/ 70270 h 70269"/>
                  <a:gd name="connsiteX1" fmla="*/ 0 w 64090"/>
                  <a:gd name="connsiteY1" fmla="*/ 35327 h 70269"/>
                  <a:gd name="connsiteX2" fmla="*/ 64090 w 64090"/>
                  <a:gd name="connsiteY2" fmla="*/ 0 h 70269"/>
                  <a:gd name="connsiteX3" fmla="*/ 64090 w 64090"/>
                  <a:gd name="connsiteY3" fmla="*/ 70270 h 70269"/>
                </a:gdLst>
                <a:ahLst/>
                <a:cxnLst>
                  <a:cxn ang="0">
                    <a:pos x="connsiteX0" y="connsiteY0"/>
                  </a:cxn>
                  <a:cxn ang="0">
                    <a:pos x="connsiteX1" y="connsiteY1"/>
                  </a:cxn>
                  <a:cxn ang="0">
                    <a:pos x="connsiteX2" y="connsiteY2"/>
                  </a:cxn>
                  <a:cxn ang="0">
                    <a:pos x="connsiteX3" y="connsiteY3"/>
                  </a:cxn>
                </a:cxnLst>
                <a:rect l="l" t="t" r="r" b="b"/>
                <a:pathLst>
                  <a:path w="64090" h="70269">
                    <a:moveTo>
                      <a:pt x="64090" y="70270"/>
                    </a:moveTo>
                    <a:cubicBezTo>
                      <a:pt x="42215" y="58366"/>
                      <a:pt x="21491" y="46846"/>
                      <a:pt x="0" y="35327"/>
                    </a:cubicBezTo>
                    <a:cubicBezTo>
                      <a:pt x="21491" y="23423"/>
                      <a:pt x="42599" y="11904"/>
                      <a:pt x="64090" y="0"/>
                    </a:cubicBezTo>
                    <a:cubicBezTo>
                      <a:pt x="64090" y="23423"/>
                      <a:pt x="64090" y="46079"/>
                      <a:pt x="64090" y="70270"/>
                    </a:cubicBezTo>
                    <a:close/>
                  </a:path>
                </a:pathLst>
              </a:custGeom>
              <a:solidFill>
                <a:srgbClr val="F1983D"/>
              </a:solidFill>
              <a:ln w="3834" cap="flat">
                <a:noFill/>
                <a:prstDash val="solid"/>
                <a:miter/>
              </a:ln>
            </p:spPr>
            <p:txBody>
              <a:bodyPr rtlCol="0" anchor="ctr"/>
              <a:lstStyle/>
              <a:p>
                <a:endParaRPr lang="en-US" dirty="0"/>
              </a:p>
            </p:txBody>
          </p:sp>
        </p:grpSp>
        <p:grpSp>
          <p:nvGrpSpPr>
            <p:cNvPr id="22" name="Graphic 2">
              <a:extLst>
                <a:ext uri="{FF2B5EF4-FFF2-40B4-BE49-F238E27FC236}">
                  <a16:creationId xmlns:a16="http://schemas.microsoft.com/office/drawing/2014/main" id="{6A103937-8795-8216-CE5B-AB2A6248211F}"/>
                </a:ext>
              </a:extLst>
            </p:cNvPr>
            <p:cNvGrpSpPr/>
            <p:nvPr userDrawn="1"/>
          </p:nvGrpSpPr>
          <p:grpSpPr>
            <a:xfrm>
              <a:off x="10307935" y="5202509"/>
              <a:ext cx="982080" cy="952049"/>
              <a:chOff x="5279208" y="5014127"/>
              <a:chExt cx="982080" cy="952049"/>
            </a:xfrm>
            <a:grpFill/>
          </p:grpSpPr>
          <p:sp>
            <p:nvSpPr>
              <p:cNvPr id="23" name="Freeform 203">
                <a:extLst>
                  <a:ext uri="{FF2B5EF4-FFF2-40B4-BE49-F238E27FC236}">
                    <a16:creationId xmlns:a16="http://schemas.microsoft.com/office/drawing/2014/main" id="{0B407726-3744-1FE5-7941-3107E83333FD}"/>
                  </a:ext>
                </a:extLst>
              </p:cNvPr>
              <p:cNvSpPr/>
              <p:nvPr/>
            </p:nvSpPr>
            <p:spPr>
              <a:xfrm>
                <a:off x="5279208" y="5222238"/>
                <a:ext cx="906819" cy="743938"/>
              </a:xfrm>
              <a:custGeom>
                <a:avLst/>
                <a:gdLst>
                  <a:gd name="connsiteX0" fmla="*/ 0 w 906819"/>
                  <a:gd name="connsiteY0" fmla="*/ 102678 h 743938"/>
                  <a:gd name="connsiteX1" fmla="*/ 17654 w 906819"/>
                  <a:gd name="connsiteY1" fmla="*/ 57751 h 743938"/>
                  <a:gd name="connsiteX2" fmla="*/ 136624 w 906819"/>
                  <a:gd name="connsiteY2" fmla="*/ 537 h 743938"/>
                  <a:gd name="connsiteX3" fmla="*/ 157731 w 906819"/>
                  <a:gd name="connsiteY3" fmla="*/ 23576 h 743938"/>
                  <a:gd name="connsiteX4" fmla="*/ 157731 w 906819"/>
                  <a:gd name="connsiteY4" fmla="*/ 58903 h 743938"/>
                  <a:gd name="connsiteX5" fmla="*/ 169245 w 906819"/>
                  <a:gd name="connsiteY5" fmla="*/ 58903 h 743938"/>
                  <a:gd name="connsiteX6" fmla="*/ 290134 w 906819"/>
                  <a:gd name="connsiteY6" fmla="*/ 58903 h 743938"/>
                  <a:gd name="connsiteX7" fmla="*/ 308172 w 906819"/>
                  <a:gd name="connsiteY7" fmla="*/ 72727 h 743938"/>
                  <a:gd name="connsiteX8" fmla="*/ 289750 w 906819"/>
                  <a:gd name="connsiteY8" fmla="*/ 87702 h 743938"/>
                  <a:gd name="connsiteX9" fmla="*/ 168861 w 906819"/>
                  <a:gd name="connsiteY9" fmla="*/ 87702 h 743938"/>
                  <a:gd name="connsiteX10" fmla="*/ 157348 w 906819"/>
                  <a:gd name="connsiteY10" fmla="*/ 87702 h 743938"/>
                  <a:gd name="connsiteX11" fmla="*/ 157348 w 906819"/>
                  <a:gd name="connsiteY11" fmla="*/ 126869 h 743938"/>
                  <a:gd name="connsiteX12" fmla="*/ 157348 w 906819"/>
                  <a:gd name="connsiteY12" fmla="*/ 159508 h 743938"/>
                  <a:gd name="connsiteX13" fmla="*/ 143532 w 906819"/>
                  <a:gd name="connsiteY13" fmla="*/ 173716 h 743938"/>
                  <a:gd name="connsiteX14" fmla="*/ 128948 w 906819"/>
                  <a:gd name="connsiteY14" fmla="*/ 161044 h 743938"/>
                  <a:gd name="connsiteX15" fmla="*/ 128565 w 906819"/>
                  <a:gd name="connsiteY15" fmla="*/ 151444 h 743938"/>
                  <a:gd name="connsiteX16" fmla="*/ 128565 w 906819"/>
                  <a:gd name="connsiteY16" fmla="*/ 41240 h 743938"/>
                  <a:gd name="connsiteX17" fmla="*/ 128565 w 906819"/>
                  <a:gd name="connsiteY17" fmla="*/ 31256 h 743938"/>
                  <a:gd name="connsiteX18" fmla="*/ 30318 w 906819"/>
                  <a:gd name="connsiteY18" fmla="*/ 101142 h 743938"/>
                  <a:gd name="connsiteX19" fmla="*/ 28399 w 906819"/>
                  <a:gd name="connsiteY19" fmla="*/ 120341 h 743938"/>
                  <a:gd name="connsiteX20" fmla="*/ 28399 w 906819"/>
                  <a:gd name="connsiteY20" fmla="*/ 539656 h 743938"/>
                  <a:gd name="connsiteX21" fmla="*/ 28399 w 906819"/>
                  <a:gd name="connsiteY21" fmla="*/ 547720 h 743938"/>
                  <a:gd name="connsiteX22" fmla="*/ 128565 w 906819"/>
                  <a:gd name="connsiteY22" fmla="*/ 506634 h 743938"/>
                  <a:gd name="connsiteX23" fmla="*/ 128565 w 906819"/>
                  <a:gd name="connsiteY23" fmla="*/ 495498 h 743938"/>
                  <a:gd name="connsiteX24" fmla="*/ 128565 w 906819"/>
                  <a:gd name="connsiteY24" fmla="*/ 228626 h 743938"/>
                  <a:gd name="connsiteX25" fmla="*/ 129716 w 906819"/>
                  <a:gd name="connsiteY25" fmla="*/ 217106 h 743938"/>
                  <a:gd name="connsiteX26" fmla="*/ 144683 w 906819"/>
                  <a:gd name="connsiteY26" fmla="*/ 206739 h 743938"/>
                  <a:gd name="connsiteX27" fmla="*/ 157348 w 906819"/>
                  <a:gd name="connsiteY27" fmla="*/ 219794 h 743938"/>
                  <a:gd name="connsiteX28" fmla="*/ 157348 w 906819"/>
                  <a:gd name="connsiteY28" fmla="*/ 230162 h 743938"/>
                  <a:gd name="connsiteX29" fmla="*/ 157348 w 906819"/>
                  <a:gd name="connsiteY29" fmla="*/ 502794 h 743938"/>
                  <a:gd name="connsiteX30" fmla="*/ 124343 w 906819"/>
                  <a:gd name="connsiteY30" fmla="*/ 536201 h 743938"/>
                  <a:gd name="connsiteX31" fmla="*/ 31470 w 906819"/>
                  <a:gd name="connsiteY31" fmla="*/ 603015 h 743938"/>
                  <a:gd name="connsiteX32" fmla="*/ 113981 w 906819"/>
                  <a:gd name="connsiteY32" fmla="*/ 715139 h 743938"/>
                  <a:gd name="connsiteX33" fmla="*/ 871553 w 906819"/>
                  <a:gd name="connsiteY33" fmla="*/ 715139 h 743938"/>
                  <a:gd name="connsiteX34" fmla="*/ 877694 w 906819"/>
                  <a:gd name="connsiteY34" fmla="*/ 714755 h 743938"/>
                  <a:gd name="connsiteX35" fmla="*/ 877694 w 906819"/>
                  <a:gd name="connsiteY35" fmla="*/ 672900 h 743938"/>
                  <a:gd name="connsiteX36" fmla="*/ 877694 w 906819"/>
                  <a:gd name="connsiteY36" fmla="*/ 655621 h 743938"/>
                  <a:gd name="connsiteX37" fmla="*/ 891510 w 906819"/>
                  <a:gd name="connsiteY37" fmla="*/ 641413 h 743938"/>
                  <a:gd name="connsiteX38" fmla="*/ 906093 w 906819"/>
                  <a:gd name="connsiteY38" fmla="*/ 653701 h 743938"/>
                  <a:gd name="connsiteX39" fmla="*/ 906093 w 906819"/>
                  <a:gd name="connsiteY39" fmla="*/ 720899 h 743938"/>
                  <a:gd name="connsiteX40" fmla="*/ 879996 w 906819"/>
                  <a:gd name="connsiteY40" fmla="*/ 743938 h 743938"/>
                  <a:gd name="connsiteX41" fmla="*/ 872321 w 906819"/>
                  <a:gd name="connsiteY41" fmla="*/ 743938 h 743938"/>
                  <a:gd name="connsiteX42" fmla="*/ 122424 w 906819"/>
                  <a:gd name="connsiteY42" fmla="*/ 743938 h 743938"/>
                  <a:gd name="connsiteX43" fmla="*/ 7292 w 906819"/>
                  <a:gd name="connsiteY43" fmla="*/ 666373 h 743938"/>
                  <a:gd name="connsiteX44" fmla="*/ 0 w 906819"/>
                  <a:gd name="connsiteY44" fmla="*/ 641798 h 743938"/>
                  <a:gd name="connsiteX45" fmla="*/ 0 w 906819"/>
                  <a:gd name="connsiteY45" fmla="*/ 102678 h 7439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906819" h="743938">
                    <a:moveTo>
                      <a:pt x="0" y="102678"/>
                    </a:moveTo>
                    <a:cubicBezTo>
                      <a:pt x="5757" y="87702"/>
                      <a:pt x="9594" y="71191"/>
                      <a:pt x="17654" y="57751"/>
                    </a:cubicBezTo>
                    <a:cubicBezTo>
                      <a:pt x="44518" y="13209"/>
                      <a:pt x="86349" y="-3303"/>
                      <a:pt x="136624" y="537"/>
                    </a:cubicBezTo>
                    <a:cubicBezTo>
                      <a:pt x="149672" y="1305"/>
                      <a:pt x="156964" y="9753"/>
                      <a:pt x="157731" y="23576"/>
                    </a:cubicBezTo>
                    <a:cubicBezTo>
                      <a:pt x="158116" y="35096"/>
                      <a:pt x="157731" y="46616"/>
                      <a:pt x="157731" y="58903"/>
                    </a:cubicBezTo>
                    <a:cubicBezTo>
                      <a:pt x="162337" y="58903"/>
                      <a:pt x="165791" y="58903"/>
                      <a:pt x="169245" y="58903"/>
                    </a:cubicBezTo>
                    <a:cubicBezTo>
                      <a:pt x="209541" y="58903"/>
                      <a:pt x="249837" y="58903"/>
                      <a:pt x="290134" y="58903"/>
                    </a:cubicBezTo>
                    <a:cubicBezTo>
                      <a:pt x="301263" y="58903"/>
                      <a:pt x="308172" y="64279"/>
                      <a:pt x="308172" y="72727"/>
                    </a:cubicBezTo>
                    <a:cubicBezTo>
                      <a:pt x="308172" y="81943"/>
                      <a:pt x="301263" y="87702"/>
                      <a:pt x="289750" y="87702"/>
                    </a:cubicBezTo>
                    <a:cubicBezTo>
                      <a:pt x="249454" y="87702"/>
                      <a:pt x="209157" y="87702"/>
                      <a:pt x="168861" y="87702"/>
                    </a:cubicBezTo>
                    <a:cubicBezTo>
                      <a:pt x="165407" y="87702"/>
                      <a:pt x="161953" y="87702"/>
                      <a:pt x="157348" y="87702"/>
                    </a:cubicBezTo>
                    <a:cubicBezTo>
                      <a:pt x="157348" y="101142"/>
                      <a:pt x="157348" y="114198"/>
                      <a:pt x="157348" y="126869"/>
                    </a:cubicBezTo>
                    <a:cubicBezTo>
                      <a:pt x="157348" y="137621"/>
                      <a:pt x="157348" y="148756"/>
                      <a:pt x="157348" y="159508"/>
                    </a:cubicBezTo>
                    <a:cubicBezTo>
                      <a:pt x="156964" y="167956"/>
                      <a:pt x="151207" y="174100"/>
                      <a:pt x="143532" y="173716"/>
                    </a:cubicBezTo>
                    <a:cubicBezTo>
                      <a:pt x="135473" y="173332"/>
                      <a:pt x="130484" y="168724"/>
                      <a:pt x="128948" y="161044"/>
                    </a:cubicBezTo>
                    <a:cubicBezTo>
                      <a:pt x="128181" y="157972"/>
                      <a:pt x="128565" y="154516"/>
                      <a:pt x="128565" y="151444"/>
                    </a:cubicBezTo>
                    <a:cubicBezTo>
                      <a:pt x="128565" y="114582"/>
                      <a:pt x="128565" y="77719"/>
                      <a:pt x="128565" y="41240"/>
                    </a:cubicBezTo>
                    <a:cubicBezTo>
                      <a:pt x="128565" y="37784"/>
                      <a:pt x="128565" y="34328"/>
                      <a:pt x="128565" y="31256"/>
                    </a:cubicBezTo>
                    <a:cubicBezTo>
                      <a:pt x="85582" y="23192"/>
                      <a:pt x="38761" y="56983"/>
                      <a:pt x="30318" y="101142"/>
                    </a:cubicBezTo>
                    <a:cubicBezTo>
                      <a:pt x="29167" y="107286"/>
                      <a:pt x="28399" y="113814"/>
                      <a:pt x="28399" y="120341"/>
                    </a:cubicBezTo>
                    <a:cubicBezTo>
                      <a:pt x="28399" y="260113"/>
                      <a:pt x="28399" y="399885"/>
                      <a:pt x="28399" y="539656"/>
                    </a:cubicBezTo>
                    <a:cubicBezTo>
                      <a:pt x="28399" y="541961"/>
                      <a:pt x="28399" y="544649"/>
                      <a:pt x="28399" y="547720"/>
                    </a:cubicBezTo>
                    <a:cubicBezTo>
                      <a:pt x="61788" y="519305"/>
                      <a:pt x="72150" y="511241"/>
                      <a:pt x="128565" y="506634"/>
                    </a:cubicBezTo>
                    <a:cubicBezTo>
                      <a:pt x="128565" y="503178"/>
                      <a:pt x="128565" y="499338"/>
                      <a:pt x="128565" y="495498"/>
                    </a:cubicBezTo>
                    <a:cubicBezTo>
                      <a:pt x="128565" y="406413"/>
                      <a:pt x="128565" y="317711"/>
                      <a:pt x="128565" y="228626"/>
                    </a:cubicBezTo>
                    <a:cubicBezTo>
                      <a:pt x="128565" y="224786"/>
                      <a:pt x="128565" y="220946"/>
                      <a:pt x="129716" y="217106"/>
                    </a:cubicBezTo>
                    <a:cubicBezTo>
                      <a:pt x="131635" y="209427"/>
                      <a:pt x="137008" y="205971"/>
                      <a:pt x="144683" y="206739"/>
                    </a:cubicBezTo>
                    <a:cubicBezTo>
                      <a:pt x="152359" y="207507"/>
                      <a:pt x="156580" y="212115"/>
                      <a:pt x="157348" y="219794"/>
                    </a:cubicBezTo>
                    <a:cubicBezTo>
                      <a:pt x="157731" y="223250"/>
                      <a:pt x="157348" y="226706"/>
                      <a:pt x="157348" y="230162"/>
                    </a:cubicBezTo>
                    <a:cubicBezTo>
                      <a:pt x="157348" y="321167"/>
                      <a:pt x="157348" y="411788"/>
                      <a:pt x="157348" y="502794"/>
                    </a:cubicBezTo>
                    <a:cubicBezTo>
                      <a:pt x="157348" y="530057"/>
                      <a:pt x="151591" y="536201"/>
                      <a:pt x="124343" y="536201"/>
                    </a:cubicBezTo>
                    <a:cubicBezTo>
                      <a:pt x="78290" y="536585"/>
                      <a:pt x="42983" y="561928"/>
                      <a:pt x="31470" y="603015"/>
                    </a:cubicBezTo>
                    <a:cubicBezTo>
                      <a:pt x="16119" y="657157"/>
                      <a:pt x="58334" y="715139"/>
                      <a:pt x="113981" y="715139"/>
                    </a:cubicBezTo>
                    <a:cubicBezTo>
                      <a:pt x="366505" y="715523"/>
                      <a:pt x="619029" y="715139"/>
                      <a:pt x="871553" y="715139"/>
                    </a:cubicBezTo>
                    <a:cubicBezTo>
                      <a:pt x="873088" y="715139"/>
                      <a:pt x="874623" y="714755"/>
                      <a:pt x="877694" y="714755"/>
                    </a:cubicBezTo>
                    <a:cubicBezTo>
                      <a:pt x="877694" y="700932"/>
                      <a:pt x="877694" y="686724"/>
                      <a:pt x="877694" y="672900"/>
                    </a:cubicBezTo>
                    <a:cubicBezTo>
                      <a:pt x="877694" y="667141"/>
                      <a:pt x="877694" y="661381"/>
                      <a:pt x="877694" y="655621"/>
                    </a:cubicBezTo>
                    <a:cubicBezTo>
                      <a:pt x="878077" y="647173"/>
                      <a:pt x="883450" y="641798"/>
                      <a:pt x="891510" y="641413"/>
                    </a:cubicBezTo>
                    <a:cubicBezTo>
                      <a:pt x="899952" y="641413"/>
                      <a:pt x="905709" y="646021"/>
                      <a:pt x="906093" y="653701"/>
                    </a:cubicBezTo>
                    <a:cubicBezTo>
                      <a:pt x="906861" y="675972"/>
                      <a:pt x="907244" y="698628"/>
                      <a:pt x="906093" y="720899"/>
                    </a:cubicBezTo>
                    <a:cubicBezTo>
                      <a:pt x="905325" y="734339"/>
                      <a:pt x="893812" y="743554"/>
                      <a:pt x="879996" y="743938"/>
                    </a:cubicBezTo>
                    <a:cubicBezTo>
                      <a:pt x="877310" y="743938"/>
                      <a:pt x="875007" y="743938"/>
                      <a:pt x="872321" y="743938"/>
                    </a:cubicBezTo>
                    <a:cubicBezTo>
                      <a:pt x="622483" y="743938"/>
                      <a:pt x="372645" y="743938"/>
                      <a:pt x="122424" y="743938"/>
                    </a:cubicBezTo>
                    <a:cubicBezTo>
                      <a:pt x="68312" y="743938"/>
                      <a:pt x="24945" y="714755"/>
                      <a:pt x="7292" y="666373"/>
                    </a:cubicBezTo>
                    <a:cubicBezTo>
                      <a:pt x="4221" y="658309"/>
                      <a:pt x="2303" y="649861"/>
                      <a:pt x="0" y="641798"/>
                    </a:cubicBezTo>
                    <a:cubicBezTo>
                      <a:pt x="0" y="462475"/>
                      <a:pt x="0" y="282384"/>
                      <a:pt x="0" y="102678"/>
                    </a:cubicBezTo>
                    <a:close/>
                  </a:path>
                </a:pathLst>
              </a:custGeom>
              <a:grpFill/>
              <a:ln w="3834" cap="flat">
                <a:noFill/>
                <a:prstDash val="solid"/>
                <a:miter/>
              </a:ln>
            </p:spPr>
            <p:txBody>
              <a:bodyPr rtlCol="0" anchor="ctr"/>
              <a:lstStyle/>
              <a:p>
                <a:endParaRPr lang="en-US" dirty="0"/>
              </a:p>
            </p:txBody>
          </p:sp>
          <p:sp>
            <p:nvSpPr>
              <p:cNvPr id="24" name="Freeform 204">
                <a:extLst>
                  <a:ext uri="{FF2B5EF4-FFF2-40B4-BE49-F238E27FC236}">
                    <a16:creationId xmlns:a16="http://schemas.microsoft.com/office/drawing/2014/main" id="{49D76BF9-9570-88FE-2F74-C26724BD84D1}"/>
                  </a:ext>
                </a:extLst>
              </p:cNvPr>
              <p:cNvSpPr/>
              <p:nvPr/>
            </p:nvSpPr>
            <p:spPr>
              <a:xfrm>
                <a:off x="5578705" y="5014127"/>
                <a:ext cx="325069" cy="510851"/>
              </a:xfrm>
              <a:custGeom>
                <a:avLst/>
                <a:gdLst>
                  <a:gd name="connsiteX0" fmla="*/ 110759 w 325069"/>
                  <a:gd name="connsiteY0" fmla="*/ 360323 h 510851"/>
                  <a:gd name="connsiteX1" fmla="*/ 142996 w 325069"/>
                  <a:gd name="connsiteY1" fmla="*/ 359939 h 510851"/>
                  <a:gd name="connsiteX2" fmla="*/ 148369 w 325069"/>
                  <a:gd name="connsiteY2" fmla="*/ 354564 h 510851"/>
                  <a:gd name="connsiteX3" fmla="*/ 148753 w 325069"/>
                  <a:gd name="connsiteY3" fmla="*/ 252039 h 510851"/>
                  <a:gd name="connsiteX4" fmla="*/ 144147 w 325069"/>
                  <a:gd name="connsiteY4" fmla="*/ 243207 h 510851"/>
                  <a:gd name="connsiteX5" fmla="*/ 80824 w 325069"/>
                  <a:gd name="connsiteY5" fmla="*/ 180617 h 510851"/>
                  <a:gd name="connsiteX6" fmla="*/ 80057 w 325069"/>
                  <a:gd name="connsiteY6" fmla="*/ 139146 h 510851"/>
                  <a:gd name="connsiteX7" fmla="*/ 98478 w 325069"/>
                  <a:gd name="connsiteY7" fmla="*/ 121099 h 510851"/>
                  <a:gd name="connsiteX8" fmla="*/ 135321 w 325069"/>
                  <a:gd name="connsiteY8" fmla="*/ 119563 h 510851"/>
                  <a:gd name="connsiteX9" fmla="*/ 139158 w 325069"/>
                  <a:gd name="connsiteY9" fmla="*/ 122635 h 510851"/>
                  <a:gd name="connsiteX10" fmla="*/ 187130 w 325069"/>
                  <a:gd name="connsiteY10" fmla="*/ 122251 h 510851"/>
                  <a:gd name="connsiteX11" fmla="*/ 203632 w 325069"/>
                  <a:gd name="connsiteY11" fmla="*/ 112651 h 510851"/>
                  <a:gd name="connsiteX12" fmla="*/ 225508 w 325069"/>
                  <a:gd name="connsiteY12" fmla="*/ 119179 h 510851"/>
                  <a:gd name="connsiteX13" fmla="*/ 249302 w 325069"/>
                  <a:gd name="connsiteY13" fmla="*/ 142986 h 510851"/>
                  <a:gd name="connsiteX14" fmla="*/ 248918 w 325069"/>
                  <a:gd name="connsiteY14" fmla="*/ 178313 h 510851"/>
                  <a:gd name="connsiteX15" fmla="*/ 183292 w 325069"/>
                  <a:gd name="connsiteY15" fmla="*/ 243207 h 510851"/>
                  <a:gd name="connsiteX16" fmla="*/ 178303 w 325069"/>
                  <a:gd name="connsiteY16" fmla="*/ 251655 h 510851"/>
                  <a:gd name="connsiteX17" fmla="*/ 177919 w 325069"/>
                  <a:gd name="connsiteY17" fmla="*/ 360707 h 510851"/>
                  <a:gd name="connsiteX18" fmla="*/ 218600 w 325069"/>
                  <a:gd name="connsiteY18" fmla="*/ 360707 h 510851"/>
                  <a:gd name="connsiteX19" fmla="*/ 219367 w 325069"/>
                  <a:gd name="connsiteY19" fmla="*/ 356099 h 510851"/>
                  <a:gd name="connsiteX20" fmla="*/ 232799 w 325069"/>
                  <a:gd name="connsiteY20" fmla="*/ 310405 h 510851"/>
                  <a:gd name="connsiteX21" fmla="*/ 277701 w 325069"/>
                  <a:gd name="connsiteY21" fmla="*/ 231303 h 510851"/>
                  <a:gd name="connsiteX22" fmla="*/ 295355 w 325069"/>
                  <a:gd name="connsiteY22" fmla="*/ 177929 h 510851"/>
                  <a:gd name="connsiteX23" fmla="*/ 296122 w 325069"/>
                  <a:gd name="connsiteY23" fmla="*/ 172169 h 510851"/>
                  <a:gd name="connsiteX24" fmla="*/ 312624 w 325069"/>
                  <a:gd name="connsiteY24" fmla="*/ 157962 h 510851"/>
                  <a:gd name="connsiteX25" fmla="*/ 324905 w 325069"/>
                  <a:gd name="connsiteY25" fmla="*/ 176393 h 510851"/>
                  <a:gd name="connsiteX26" fmla="*/ 303414 w 325069"/>
                  <a:gd name="connsiteY26" fmla="*/ 244359 h 510851"/>
                  <a:gd name="connsiteX27" fmla="*/ 252756 w 325069"/>
                  <a:gd name="connsiteY27" fmla="*/ 333444 h 510851"/>
                  <a:gd name="connsiteX28" fmla="*/ 254291 w 325069"/>
                  <a:gd name="connsiteY28" fmla="*/ 372995 h 510851"/>
                  <a:gd name="connsiteX29" fmla="*/ 259664 w 325069"/>
                  <a:gd name="connsiteY29" fmla="*/ 388738 h 510851"/>
                  <a:gd name="connsiteX30" fmla="*/ 260047 w 325069"/>
                  <a:gd name="connsiteY30" fmla="*/ 418306 h 510851"/>
                  <a:gd name="connsiteX31" fmla="*/ 235102 w 325069"/>
                  <a:gd name="connsiteY31" fmla="*/ 448641 h 510851"/>
                  <a:gd name="connsiteX32" fmla="*/ 228578 w 325069"/>
                  <a:gd name="connsiteY32" fmla="*/ 449793 h 510851"/>
                  <a:gd name="connsiteX33" fmla="*/ 162185 w 325069"/>
                  <a:gd name="connsiteY33" fmla="*/ 510847 h 510851"/>
                  <a:gd name="connsiteX34" fmla="*/ 96175 w 325069"/>
                  <a:gd name="connsiteY34" fmla="*/ 449793 h 510851"/>
                  <a:gd name="connsiteX35" fmla="*/ 66625 w 325069"/>
                  <a:gd name="connsiteY35" fmla="*/ 428289 h 510851"/>
                  <a:gd name="connsiteX36" fmla="*/ 66241 w 325069"/>
                  <a:gd name="connsiteY36" fmla="*/ 381827 h 510851"/>
                  <a:gd name="connsiteX37" fmla="*/ 69695 w 325069"/>
                  <a:gd name="connsiteY37" fmla="*/ 374147 h 510851"/>
                  <a:gd name="connsiteX38" fmla="*/ 71230 w 325069"/>
                  <a:gd name="connsiteY38" fmla="*/ 331524 h 510851"/>
                  <a:gd name="connsiteX39" fmla="*/ 21723 w 325069"/>
                  <a:gd name="connsiteY39" fmla="*/ 243975 h 510851"/>
                  <a:gd name="connsiteX40" fmla="*/ 128796 w 325069"/>
                  <a:gd name="connsiteY40" fmla="*/ 3598 h 510851"/>
                  <a:gd name="connsiteX41" fmla="*/ 313392 w 325069"/>
                  <a:gd name="connsiteY41" fmla="*/ 103435 h 510851"/>
                  <a:gd name="connsiteX42" fmla="*/ 305717 w 325069"/>
                  <a:gd name="connsiteY42" fmla="*/ 123786 h 510851"/>
                  <a:gd name="connsiteX43" fmla="*/ 286144 w 325069"/>
                  <a:gd name="connsiteY43" fmla="*/ 113419 h 510851"/>
                  <a:gd name="connsiteX44" fmla="*/ 189816 w 325069"/>
                  <a:gd name="connsiteY44" fmla="*/ 32013 h 510851"/>
                  <a:gd name="connsiteX45" fmla="*/ 29399 w 325069"/>
                  <a:gd name="connsiteY45" fmla="*/ 157194 h 510851"/>
                  <a:gd name="connsiteX46" fmla="*/ 48203 w 325069"/>
                  <a:gd name="connsiteY46" fmla="*/ 231303 h 510851"/>
                  <a:gd name="connsiteX47" fmla="*/ 98478 w 325069"/>
                  <a:gd name="connsiteY47" fmla="*/ 320773 h 510851"/>
                  <a:gd name="connsiteX48" fmla="*/ 110759 w 325069"/>
                  <a:gd name="connsiteY48" fmla="*/ 360323 h 510851"/>
                  <a:gd name="connsiteX49" fmla="*/ 162952 w 325069"/>
                  <a:gd name="connsiteY49" fmla="*/ 140298 h 510851"/>
                  <a:gd name="connsiteX50" fmla="*/ 118818 w 325069"/>
                  <a:gd name="connsiteY50" fmla="*/ 144522 h 510851"/>
                  <a:gd name="connsiteX51" fmla="*/ 103467 w 325069"/>
                  <a:gd name="connsiteY51" fmla="*/ 157962 h 510851"/>
                  <a:gd name="connsiteX52" fmla="*/ 162952 w 325069"/>
                  <a:gd name="connsiteY52" fmla="*/ 220936 h 510851"/>
                  <a:gd name="connsiteX53" fmla="*/ 222821 w 325069"/>
                  <a:gd name="connsiteY53" fmla="*/ 159498 h 510851"/>
                  <a:gd name="connsiteX54" fmla="*/ 208621 w 325069"/>
                  <a:gd name="connsiteY54" fmla="*/ 145290 h 510851"/>
                  <a:gd name="connsiteX55" fmla="*/ 162952 w 325069"/>
                  <a:gd name="connsiteY55" fmla="*/ 140298 h 510851"/>
                  <a:gd name="connsiteX56" fmla="*/ 95792 w 325069"/>
                  <a:gd name="connsiteY56" fmla="*/ 390274 h 510851"/>
                  <a:gd name="connsiteX57" fmla="*/ 118051 w 325069"/>
                  <a:gd name="connsiteY57" fmla="*/ 419074 h 510851"/>
                  <a:gd name="connsiteX58" fmla="*/ 123807 w 325069"/>
                  <a:gd name="connsiteY58" fmla="*/ 419074 h 510851"/>
                  <a:gd name="connsiteX59" fmla="*/ 222437 w 325069"/>
                  <a:gd name="connsiteY59" fmla="*/ 418690 h 510851"/>
                  <a:gd name="connsiteX60" fmla="*/ 231264 w 325069"/>
                  <a:gd name="connsiteY60" fmla="*/ 414466 h 510851"/>
                  <a:gd name="connsiteX61" fmla="*/ 231648 w 325069"/>
                  <a:gd name="connsiteY61" fmla="*/ 390274 h 510851"/>
                  <a:gd name="connsiteX62" fmla="*/ 95792 w 325069"/>
                  <a:gd name="connsiteY62" fmla="*/ 390274 h 510851"/>
                  <a:gd name="connsiteX63" fmla="*/ 128029 w 325069"/>
                  <a:gd name="connsiteY63" fmla="*/ 449409 h 510851"/>
                  <a:gd name="connsiteX64" fmla="*/ 166790 w 325069"/>
                  <a:gd name="connsiteY64" fmla="*/ 480896 h 510851"/>
                  <a:gd name="connsiteX65" fmla="*/ 198260 w 325069"/>
                  <a:gd name="connsiteY65" fmla="*/ 449409 h 510851"/>
                  <a:gd name="connsiteX66" fmla="*/ 128029 w 325069"/>
                  <a:gd name="connsiteY66" fmla="*/ 449409 h 5108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25069" h="510851">
                    <a:moveTo>
                      <a:pt x="110759" y="360323"/>
                    </a:moveTo>
                    <a:cubicBezTo>
                      <a:pt x="119970" y="360323"/>
                      <a:pt x="131483" y="360707"/>
                      <a:pt x="142996" y="359939"/>
                    </a:cubicBezTo>
                    <a:cubicBezTo>
                      <a:pt x="144915" y="359939"/>
                      <a:pt x="148369" y="356484"/>
                      <a:pt x="148369" y="354564"/>
                    </a:cubicBezTo>
                    <a:cubicBezTo>
                      <a:pt x="148753" y="320389"/>
                      <a:pt x="148753" y="286214"/>
                      <a:pt x="148753" y="252039"/>
                    </a:cubicBezTo>
                    <a:cubicBezTo>
                      <a:pt x="148753" y="248967"/>
                      <a:pt x="146450" y="245511"/>
                      <a:pt x="144147" y="243207"/>
                    </a:cubicBezTo>
                    <a:cubicBezTo>
                      <a:pt x="123039" y="222088"/>
                      <a:pt x="101932" y="201352"/>
                      <a:pt x="80824" y="180617"/>
                    </a:cubicBezTo>
                    <a:cubicBezTo>
                      <a:pt x="65090" y="165257"/>
                      <a:pt x="65090" y="154122"/>
                      <a:pt x="80057" y="139146"/>
                    </a:cubicBezTo>
                    <a:cubicBezTo>
                      <a:pt x="86197" y="133002"/>
                      <a:pt x="92337" y="126859"/>
                      <a:pt x="98478" y="121099"/>
                    </a:cubicBezTo>
                    <a:cubicBezTo>
                      <a:pt x="111526" y="108427"/>
                      <a:pt x="121505" y="107659"/>
                      <a:pt x="135321" y="119563"/>
                    </a:cubicBezTo>
                    <a:cubicBezTo>
                      <a:pt x="136088" y="120331"/>
                      <a:pt x="137239" y="121099"/>
                      <a:pt x="139158" y="122635"/>
                    </a:cubicBezTo>
                    <a:cubicBezTo>
                      <a:pt x="155277" y="105355"/>
                      <a:pt x="171779" y="106507"/>
                      <a:pt x="187130" y="122251"/>
                    </a:cubicBezTo>
                    <a:cubicBezTo>
                      <a:pt x="193270" y="118411"/>
                      <a:pt x="198260" y="114187"/>
                      <a:pt x="203632" y="112651"/>
                    </a:cubicBezTo>
                    <a:cubicBezTo>
                      <a:pt x="211692" y="109963"/>
                      <a:pt x="219367" y="113035"/>
                      <a:pt x="225508" y="119179"/>
                    </a:cubicBezTo>
                    <a:cubicBezTo>
                      <a:pt x="233567" y="127242"/>
                      <a:pt x="241626" y="134922"/>
                      <a:pt x="249302" y="142986"/>
                    </a:cubicBezTo>
                    <a:cubicBezTo>
                      <a:pt x="260431" y="154890"/>
                      <a:pt x="260431" y="166793"/>
                      <a:pt x="248918" y="178313"/>
                    </a:cubicBezTo>
                    <a:cubicBezTo>
                      <a:pt x="227043" y="199816"/>
                      <a:pt x="205167" y="221320"/>
                      <a:pt x="183292" y="243207"/>
                    </a:cubicBezTo>
                    <a:cubicBezTo>
                      <a:pt x="180990" y="245511"/>
                      <a:pt x="178303" y="248967"/>
                      <a:pt x="178303" y="251655"/>
                    </a:cubicBezTo>
                    <a:cubicBezTo>
                      <a:pt x="177919" y="287750"/>
                      <a:pt x="177919" y="323845"/>
                      <a:pt x="177919" y="360707"/>
                    </a:cubicBezTo>
                    <a:cubicBezTo>
                      <a:pt x="191735" y="360707"/>
                      <a:pt x="205167" y="360707"/>
                      <a:pt x="218600" y="360707"/>
                    </a:cubicBezTo>
                    <a:cubicBezTo>
                      <a:pt x="218983" y="359171"/>
                      <a:pt x="219751" y="357252"/>
                      <a:pt x="219367" y="356099"/>
                    </a:cubicBezTo>
                    <a:cubicBezTo>
                      <a:pt x="217064" y="338820"/>
                      <a:pt x="224356" y="324613"/>
                      <a:pt x="232799" y="310405"/>
                    </a:cubicBezTo>
                    <a:cubicBezTo>
                      <a:pt x="248150" y="284294"/>
                      <a:pt x="262734" y="257798"/>
                      <a:pt x="277701" y="231303"/>
                    </a:cubicBezTo>
                    <a:cubicBezTo>
                      <a:pt x="287295" y="214792"/>
                      <a:pt x="293436" y="197128"/>
                      <a:pt x="295355" y="177929"/>
                    </a:cubicBezTo>
                    <a:cubicBezTo>
                      <a:pt x="295355" y="176009"/>
                      <a:pt x="296122" y="174089"/>
                      <a:pt x="296122" y="172169"/>
                    </a:cubicBezTo>
                    <a:cubicBezTo>
                      <a:pt x="298041" y="161418"/>
                      <a:pt x="303414" y="156810"/>
                      <a:pt x="312624" y="157962"/>
                    </a:cubicBezTo>
                    <a:cubicBezTo>
                      <a:pt x="321068" y="159113"/>
                      <a:pt x="326057" y="166025"/>
                      <a:pt x="324905" y="176393"/>
                    </a:cubicBezTo>
                    <a:cubicBezTo>
                      <a:pt x="322602" y="200584"/>
                      <a:pt x="315695" y="223240"/>
                      <a:pt x="303414" y="244359"/>
                    </a:cubicBezTo>
                    <a:cubicBezTo>
                      <a:pt x="286528" y="273926"/>
                      <a:pt x="269258" y="303493"/>
                      <a:pt x="252756" y="333444"/>
                    </a:cubicBezTo>
                    <a:cubicBezTo>
                      <a:pt x="245847" y="346500"/>
                      <a:pt x="243929" y="359939"/>
                      <a:pt x="254291" y="372995"/>
                    </a:cubicBezTo>
                    <a:cubicBezTo>
                      <a:pt x="257745" y="377219"/>
                      <a:pt x="259280" y="383363"/>
                      <a:pt x="259664" y="388738"/>
                    </a:cubicBezTo>
                    <a:cubicBezTo>
                      <a:pt x="260431" y="398722"/>
                      <a:pt x="260047" y="408706"/>
                      <a:pt x="260047" y="418306"/>
                    </a:cubicBezTo>
                    <a:cubicBezTo>
                      <a:pt x="259664" y="434817"/>
                      <a:pt x="251220" y="445185"/>
                      <a:pt x="235102" y="448641"/>
                    </a:cubicBezTo>
                    <a:cubicBezTo>
                      <a:pt x="232799" y="449025"/>
                      <a:pt x="230881" y="449409"/>
                      <a:pt x="228578" y="449793"/>
                    </a:cubicBezTo>
                    <a:cubicBezTo>
                      <a:pt x="224356" y="482048"/>
                      <a:pt x="201330" y="510079"/>
                      <a:pt x="162185" y="510847"/>
                    </a:cubicBezTo>
                    <a:cubicBezTo>
                      <a:pt x="128796" y="511231"/>
                      <a:pt x="105386" y="489343"/>
                      <a:pt x="96175" y="449793"/>
                    </a:cubicBezTo>
                    <a:cubicBezTo>
                      <a:pt x="82359" y="448641"/>
                      <a:pt x="68927" y="443265"/>
                      <a:pt x="66625" y="428289"/>
                    </a:cubicBezTo>
                    <a:cubicBezTo>
                      <a:pt x="64322" y="413314"/>
                      <a:pt x="65857" y="397186"/>
                      <a:pt x="66241" y="381827"/>
                    </a:cubicBezTo>
                    <a:cubicBezTo>
                      <a:pt x="66241" y="379139"/>
                      <a:pt x="68160" y="376067"/>
                      <a:pt x="69695" y="374147"/>
                    </a:cubicBezTo>
                    <a:cubicBezTo>
                      <a:pt x="82359" y="360323"/>
                      <a:pt x="79289" y="345732"/>
                      <a:pt x="71230" y="331524"/>
                    </a:cubicBezTo>
                    <a:cubicBezTo>
                      <a:pt x="54728" y="302341"/>
                      <a:pt x="37842" y="273158"/>
                      <a:pt x="21723" y="243975"/>
                    </a:cubicBezTo>
                    <a:cubicBezTo>
                      <a:pt x="-32773" y="146442"/>
                      <a:pt x="19804" y="28557"/>
                      <a:pt x="128796" y="3598"/>
                    </a:cubicBezTo>
                    <a:cubicBezTo>
                      <a:pt x="204016" y="-13297"/>
                      <a:pt x="286144" y="30862"/>
                      <a:pt x="313392" y="103435"/>
                    </a:cubicBezTo>
                    <a:cubicBezTo>
                      <a:pt x="316846" y="113035"/>
                      <a:pt x="314160" y="120331"/>
                      <a:pt x="305717" y="123786"/>
                    </a:cubicBezTo>
                    <a:cubicBezTo>
                      <a:pt x="297657" y="127242"/>
                      <a:pt x="290749" y="123786"/>
                      <a:pt x="286144" y="113419"/>
                    </a:cubicBezTo>
                    <a:cubicBezTo>
                      <a:pt x="267339" y="70412"/>
                      <a:pt x="235486" y="42765"/>
                      <a:pt x="189816" y="32013"/>
                    </a:cubicBezTo>
                    <a:cubicBezTo>
                      <a:pt x="110759" y="13582"/>
                      <a:pt x="31318" y="76172"/>
                      <a:pt x="29399" y="157194"/>
                    </a:cubicBezTo>
                    <a:cubicBezTo>
                      <a:pt x="28631" y="183689"/>
                      <a:pt x="35155" y="208264"/>
                      <a:pt x="48203" y="231303"/>
                    </a:cubicBezTo>
                    <a:cubicBezTo>
                      <a:pt x="65090" y="260870"/>
                      <a:pt x="82743" y="290437"/>
                      <a:pt x="98478" y="320773"/>
                    </a:cubicBezTo>
                    <a:cubicBezTo>
                      <a:pt x="105386" y="331908"/>
                      <a:pt x="106921" y="345348"/>
                      <a:pt x="110759" y="360323"/>
                    </a:cubicBezTo>
                    <a:close/>
                    <a:moveTo>
                      <a:pt x="162952" y="140298"/>
                    </a:moveTo>
                    <a:cubicBezTo>
                      <a:pt x="148753" y="152202"/>
                      <a:pt x="134169" y="161801"/>
                      <a:pt x="118818" y="144522"/>
                    </a:cubicBezTo>
                    <a:cubicBezTo>
                      <a:pt x="112678" y="149898"/>
                      <a:pt x="106921" y="154506"/>
                      <a:pt x="103467" y="157962"/>
                    </a:cubicBezTo>
                    <a:cubicBezTo>
                      <a:pt x="123807" y="179465"/>
                      <a:pt x="143380" y="200200"/>
                      <a:pt x="162952" y="220936"/>
                    </a:cubicBezTo>
                    <a:cubicBezTo>
                      <a:pt x="183292" y="199816"/>
                      <a:pt x="203249" y="179081"/>
                      <a:pt x="222821" y="159498"/>
                    </a:cubicBezTo>
                    <a:cubicBezTo>
                      <a:pt x="218600" y="155274"/>
                      <a:pt x="213611" y="150282"/>
                      <a:pt x="208621" y="145290"/>
                    </a:cubicBezTo>
                    <a:cubicBezTo>
                      <a:pt x="192119" y="157194"/>
                      <a:pt x="188665" y="157194"/>
                      <a:pt x="162952" y="140298"/>
                    </a:cubicBezTo>
                    <a:close/>
                    <a:moveTo>
                      <a:pt x="95792" y="390274"/>
                    </a:moveTo>
                    <a:cubicBezTo>
                      <a:pt x="91570" y="419074"/>
                      <a:pt x="91570" y="419074"/>
                      <a:pt x="118051" y="419074"/>
                    </a:cubicBezTo>
                    <a:cubicBezTo>
                      <a:pt x="119970" y="419074"/>
                      <a:pt x="121888" y="419074"/>
                      <a:pt x="123807" y="419074"/>
                    </a:cubicBezTo>
                    <a:cubicBezTo>
                      <a:pt x="156812" y="419074"/>
                      <a:pt x="189433" y="419074"/>
                      <a:pt x="222437" y="418690"/>
                    </a:cubicBezTo>
                    <a:cubicBezTo>
                      <a:pt x="225508" y="418690"/>
                      <a:pt x="230881" y="416386"/>
                      <a:pt x="231264" y="414466"/>
                    </a:cubicBezTo>
                    <a:cubicBezTo>
                      <a:pt x="232032" y="406402"/>
                      <a:pt x="231648" y="398338"/>
                      <a:pt x="231648" y="390274"/>
                    </a:cubicBezTo>
                    <a:cubicBezTo>
                      <a:pt x="185211" y="390274"/>
                      <a:pt x="140693" y="390274"/>
                      <a:pt x="95792" y="390274"/>
                    </a:cubicBezTo>
                    <a:close/>
                    <a:moveTo>
                      <a:pt x="128029" y="449409"/>
                    </a:moveTo>
                    <a:cubicBezTo>
                      <a:pt x="131099" y="469376"/>
                      <a:pt x="147985" y="482816"/>
                      <a:pt x="166790" y="480896"/>
                    </a:cubicBezTo>
                    <a:cubicBezTo>
                      <a:pt x="184443" y="478976"/>
                      <a:pt x="199027" y="464384"/>
                      <a:pt x="198260" y="449409"/>
                    </a:cubicBezTo>
                    <a:cubicBezTo>
                      <a:pt x="174849" y="449409"/>
                      <a:pt x="151823" y="449409"/>
                      <a:pt x="128029" y="449409"/>
                    </a:cubicBezTo>
                    <a:close/>
                  </a:path>
                </a:pathLst>
              </a:custGeom>
              <a:grpFill/>
              <a:ln w="3834" cap="flat">
                <a:noFill/>
                <a:prstDash val="solid"/>
                <a:miter/>
              </a:ln>
            </p:spPr>
            <p:txBody>
              <a:bodyPr rtlCol="0" anchor="ctr"/>
              <a:lstStyle/>
              <a:p>
                <a:endParaRPr lang="en-US" dirty="0"/>
              </a:p>
            </p:txBody>
          </p:sp>
          <p:sp>
            <p:nvSpPr>
              <p:cNvPr id="25" name="Freeform 205">
                <a:extLst>
                  <a:ext uri="{FF2B5EF4-FFF2-40B4-BE49-F238E27FC236}">
                    <a16:creationId xmlns:a16="http://schemas.microsoft.com/office/drawing/2014/main" id="{24621300-1CC1-8CDA-EB3F-7604547BF7FA}"/>
                  </a:ext>
                </a:extLst>
              </p:cNvPr>
              <p:cNvSpPr/>
              <p:nvPr/>
            </p:nvSpPr>
            <p:spPr>
              <a:xfrm>
                <a:off x="5488366" y="5683945"/>
                <a:ext cx="772922" cy="151078"/>
              </a:xfrm>
              <a:custGeom>
                <a:avLst/>
                <a:gdLst>
                  <a:gd name="connsiteX0" fmla="*/ 569522 w 772922"/>
                  <a:gd name="connsiteY0" fmla="*/ 121340 h 151078"/>
                  <a:gd name="connsiteX1" fmla="*/ 569522 w 772922"/>
                  <a:gd name="connsiteY1" fmla="*/ 30335 h 151078"/>
                  <a:gd name="connsiteX2" fmla="*/ 133170 w 772922"/>
                  <a:gd name="connsiteY2" fmla="*/ 30335 h 151078"/>
                  <a:gd name="connsiteX3" fmla="*/ 133170 w 772922"/>
                  <a:gd name="connsiteY3" fmla="*/ 121340 h 151078"/>
                  <a:gd name="connsiteX4" fmla="*/ 192655 w 772922"/>
                  <a:gd name="connsiteY4" fmla="*/ 121340 h 151078"/>
                  <a:gd name="connsiteX5" fmla="*/ 206087 w 772922"/>
                  <a:gd name="connsiteY5" fmla="*/ 122492 h 151078"/>
                  <a:gd name="connsiteX6" fmla="*/ 216833 w 772922"/>
                  <a:gd name="connsiteY6" fmla="*/ 136316 h 151078"/>
                  <a:gd name="connsiteX7" fmla="*/ 205703 w 772922"/>
                  <a:gd name="connsiteY7" fmla="*/ 150140 h 151078"/>
                  <a:gd name="connsiteX8" fmla="*/ 196109 w 772922"/>
                  <a:gd name="connsiteY8" fmla="*/ 150907 h 151078"/>
                  <a:gd name="connsiteX9" fmla="*/ 124343 w 772922"/>
                  <a:gd name="connsiteY9" fmla="*/ 150907 h 151078"/>
                  <a:gd name="connsiteX10" fmla="*/ 105154 w 772922"/>
                  <a:gd name="connsiteY10" fmla="*/ 145916 h 151078"/>
                  <a:gd name="connsiteX11" fmla="*/ 14584 w 772922"/>
                  <a:gd name="connsiteY11" fmla="*/ 96381 h 151078"/>
                  <a:gd name="connsiteX12" fmla="*/ 0 w 772922"/>
                  <a:gd name="connsiteY12" fmla="*/ 75646 h 151078"/>
                  <a:gd name="connsiteX13" fmla="*/ 14584 w 772922"/>
                  <a:gd name="connsiteY13" fmla="*/ 54910 h 151078"/>
                  <a:gd name="connsiteX14" fmla="*/ 106306 w 772922"/>
                  <a:gd name="connsiteY14" fmla="*/ 4992 h 151078"/>
                  <a:gd name="connsiteX15" fmla="*/ 126262 w 772922"/>
                  <a:gd name="connsiteY15" fmla="*/ 384 h 151078"/>
                  <a:gd name="connsiteX16" fmla="*/ 652418 w 772922"/>
                  <a:gd name="connsiteY16" fmla="*/ 0 h 151078"/>
                  <a:gd name="connsiteX17" fmla="*/ 717659 w 772922"/>
                  <a:gd name="connsiteY17" fmla="*/ 0 h 151078"/>
                  <a:gd name="connsiteX18" fmla="*/ 772923 w 772922"/>
                  <a:gd name="connsiteY18" fmla="*/ 55678 h 151078"/>
                  <a:gd name="connsiteX19" fmla="*/ 772923 w 772922"/>
                  <a:gd name="connsiteY19" fmla="*/ 95997 h 151078"/>
                  <a:gd name="connsiteX20" fmla="*/ 718811 w 772922"/>
                  <a:gd name="connsiteY20" fmla="*/ 150907 h 151078"/>
                  <a:gd name="connsiteX21" fmla="*/ 671990 w 772922"/>
                  <a:gd name="connsiteY21" fmla="*/ 150907 h 151078"/>
                  <a:gd name="connsiteX22" fmla="*/ 273248 w 772922"/>
                  <a:gd name="connsiteY22" fmla="*/ 150907 h 151078"/>
                  <a:gd name="connsiteX23" fmla="*/ 260967 w 772922"/>
                  <a:gd name="connsiteY23" fmla="*/ 150140 h 151078"/>
                  <a:gd name="connsiteX24" fmla="*/ 249454 w 772922"/>
                  <a:gd name="connsiteY24" fmla="*/ 135932 h 151078"/>
                  <a:gd name="connsiteX25" fmla="*/ 260583 w 772922"/>
                  <a:gd name="connsiteY25" fmla="*/ 122492 h 151078"/>
                  <a:gd name="connsiteX26" fmla="*/ 274015 w 772922"/>
                  <a:gd name="connsiteY26" fmla="*/ 121340 h 151078"/>
                  <a:gd name="connsiteX27" fmla="*/ 556857 w 772922"/>
                  <a:gd name="connsiteY27" fmla="*/ 121340 h 151078"/>
                  <a:gd name="connsiteX28" fmla="*/ 569522 w 772922"/>
                  <a:gd name="connsiteY28" fmla="*/ 121340 h 151078"/>
                  <a:gd name="connsiteX29" fmla="*/ 662012 w 772922"/>
                  <a:gd name="connsiteY29" fmla="*/ 120956 h 151078"/>
                  <a:gd name="connsiteX30" fmla="*/ 720730 w 772922"/>
                  <a:gd name="connsiteY30" fmla="*/ 120956 h 151078"/>
                  <a:gd name="connsiteX31" fmla="*/ 743756 w 772922"/>
                  <a:gd name="connsiteY31" fmla="*/ 97917 h 151078"/>
                  <a:gd name="connsiteX32" fmla="*/ 743756 w 772922"/>
                  <a:gd name="connsiteY32" fmla="*/ 53758 h 151078"/>
                  <a:gd name="connsiteX33" fmla="*/ 727637 w 772922"/>
                  <a:gd name="connsiteY33" fmla="*/ 31487 h 151078"/>
                  <a:gd name="connsiteX34" fmla="*/ 662012 w 772922"/>
                  <a:gd name="connsiteY34" fmla="*/ 31103 h 151078"/>
                  <a:gd name="connsiteX35" fmla="*/ 662012 w 772922"/>
                  <a:gd name="connsiteY35" fmla="*/ 120956 h 151078"/>
                  <a:gd name="connsiteX36" fmla="*/ 599841 w 772922"/>
                  <a:gd name="connsiteY36" fmla="*/ 120956 h 151078"/>
                  <a:gd name="connsiteX37" fmla="*/ 622099 w 772922"/>
                  <a:gd name="connsiteY37" fmla="*/ 120956 h 151078"/>
                  <a:gd name="connsiteX38" fmla="*/ 631694 w 772922"/>
                  <a:gd name="connsiteY38" fmla="*/ 111741 h 151078"/>
                  <a:gd name="connsiteX39" fmla="*/ 632078 w 772922"/>
                  <a:gd name="connsiteY39" fmla="*/ 82942 h 151078"/>
                  <a:gd name="connsiteX40" fmla="*/ 632078 w 772922"/>
                  <a:gd name="connsiteY40" fmla="*/ 29183 h 151078"/>
                  <a:gd name="connsiteX41" fmla="*/ 607132 w 772922"/>
                  <a:gd name="connsiteY41" fmla="*/ 29183 h 151078"/>
                  <a:gd name="connsiteX42" fmla="*/ 599841 w 772922"/>
                  <a:gd name="connsiteY42" fmla="*/ 36479 h 151078"/>
                  <a:gd name="connsiteX43" fmla="*/ 599841 w 772922"/>
                  <a:gd name="connsiteY43" fmla="*/ 83326 h 151078"/>
                  <a:gd name="connsiteX44" fmla="*/ 599841 w 772922"/>
                  <a:gd name="connsiteY44" fmla="*/ 120956 h 151078"/>
                  <a:gd name="connsiteX45" fmla="*/ 102084 w 772922"/>
                  <a:gd name="connsiteY45" fmla="*/ 110973 h 151078"/>
                  <a:gd name="connsiteX46" fmla="*/ 102084 w 772922"/>
                  <a:gd name="connsiteY46" fmla="*/ 40319 h 151078"/>
                  <a:gd name="connsiteX47" fmla="*/ 37994 w 772922"/>
                  <a:gd name="connsiteY47" fmla="*/ 75646 h 151078"/>
                  <a:gd name="connsiteX48" fmla="*/ 102084 w 772922"/>
                  <a:gd name="connsiteY48" fmla="*/ 110973 h 1510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772922" h="151078">
                    <a:moveTo>
                      <a:pt x="569522" y="121340"/>
                    </a:moveTo>
                    <a:cubicBezTo>
                      <a:pt x="569522" y="90237"/>
                      <a:pt x="569522" y="60670"/>
                      <a:pt x="569522" y="30335"/>
                    </a:cubicBezTo>
                    <a:cubicBezTo>
                      <a:pt x="424071" y="30335"/>
                      <a:pt x="279005" y="30335"/>
                      <a:pt x="133170" y="30335"/>
                    </a:cubicBezTo>
                    <a:cubicBezTo>
                      <a:pt x="133170" y="60286"/>
                      <a:pt x="133170" y="90237"/>
                      <a:pt x="133170" y="121340"/>
                    </a:cubicBezTo>
                    <a:cubicBezTo>
                      <a:pt x="153510" y="121340"/>
                      <a:pt x="173082" y="121340"/>
                      <a:pt x="192655" y="121340"/>
                    </a:cubicBezTo>
                    <a:cubicBezTo>
                      <a:pt x="197260" y="121340"/>
                      <a:pt x="201482" y="121340"/>
                      <a:pt x="206087" y="122492"/>
                    </a:cubicBezTo>
                    <a:cubicBezTo>
                      <a:pt x="212995" y="124028"/>
                      <a:pt x="217217" y="129020"/>
                      <a:pt x="216833" y="136316"/>
                    </a:cubicBezTo>
                    <a:cubicBezTo>
                      <a:pt x="216449" y="143228"/>
                      <a:pt x="212995" y="148604"/>
                      <a:pt x="205703" y="150140"/>
                    </a:cubicBezTo>
                    <a:cubicBezTo>
                      <a:pt x="202633" y="150907"/>
                      <a:pt x="199563" y="150907"/>
                      <a:pt x="196109" y="150907"/>
                    </a:cubicBezTo>
                    <a:cubicBezTo>
                      <a:pt x="172315" y="150907"/>
                      <a:pt x="148137" y="151291"/>
                      <a:pt x="124343" y="150907"/>
                    </a:cubicBezTo>
                    <a:cubicBezTo>
                      <a:pt x="117819" y="150907"/>
                      <a:pt x="110911" y="148987"/>
                      <a:pt x="105154" y="145916"/>
                    </a:cubicBezTo>
                    <a:cubicBezTo>
                      <a:pt x="74836" y="129788"/>
                      <a:pt x="44902" y="112893"/>
                      <a:pt x="14584" y="96381"/>
                    </a:cubicBezTo>
                    <a:cubicBezTo>
                      <a:pt x="6140" y="91773"/>
                      <a:pt x="0" y="86013"/>
                      <a:pt x="0" y="75646"/>
                    </a:cubicBezTo>
                    <a:cubicBezTo>
                      <a:pt x="0" y="65278"/>
                      <a:pt x="6140" y="59518"/>
                      <a:pt x="14584" y="54910"/>
                    </a:cubicBezTo>
                    <a:cubicBezTo>
                      <a:pt x="45286" y="38399"/>
                      <a:pt x="75604" y="21119"/>
                      <a:pt x="106306" y="4992"/>
                    </a:cubicBezTo>
                    <a:cubicBezTo>
                      <a:pt x="112063" y="1920"/>
                      <a:pt x="119738" y="384"/>
                      <a:pt x="126262" y="384"/>
                    </a:cubicBezTo>
                    <a:cubicBezTo>
                      <a:pt x="301647" y="0"/>
                      <a:pt x="477033" y="384"/>
                      <a:pt x="652418" y="0"/>
                    </a:cubicBezTo>
                    <a:cubicBezTo>
                      <a:pt x="674293" y="0"/>
                      <a:pt x="695784" y="0"/>
                      <a:pt x="717659" y="0"/>
                    </a:cubicBezTo>
                    <a:cubicBezTo>
                      <a:pt x="750664" y="0"/>
                      <a:pt x="772539" y="22655"/>
                      <a:pt x="772923" y="55678"/>
                    </a:cubicBezTo>
                    <a:cubicBezTo>
                      <a:pt x="772923" y="69118"/>
                      <a:pt x="772923" y="82557"/>
                      <a:pt x="772923" y="95997"/>
                    </a:cubicBezTo>
                    <a:cubicBezTo>
                      <a:pt x="772923" y="127868"/>
                      <a:pt x="751048" y="150140"/>
                      <a:pt x="718811" y="150907"/>
                    </a:cubicBezTo>
                    <a:cubicBezTo>
                      <a:pt x="703076" y="151291"/>
                      <a:pt x="687341" y="150907"/>
                      <a:pt x="671990" y="150907"/>
                    </a:cubicBezTo>
                    <a:cubicBezTo>
                      <a:pt x="539204" y="150907"/>
                      <a:pt x="406034" y="150907"/>
                      <a:pt x="273248" y="150907"/>
                    </a:cubicBezTo>
                    <a:cubicBezTo>
                      <a:pt x="269026" y="150907"/>
                      <a:pt x="264805" y="150907"/>
                      <a:pt x="260967" y="150140"/>
                    </a:cubicBezTo>
                    <a:cubicBezTo>
                      <a:pt x="253292" y="148604"/>
                      <a:pt x="249454" y="143612"/>
                      <a:pt x="249454" y="135932"/>
                    </a:cubicBezTo>
                    <a:cubicBezTo>
                      <a:pt x="249454" y="128636"/>
                      <a:pt x="253292" y="124028"/>
                      <a:pt x="260583" y="122492"/>
                    </a:cubicBezTo>
                    <a:cubicBezTo>
                      <a:pt x="264805" y="121724"/>
                      <a:pt x="269410" y="121340"/>
                      <a:pt x="274015" y="121340"/>
                    </a:cubicBezTo>
                    <a:cubicBezTo>
                      <a:pt x="368424" y="121340"/>
                      <a:pt x="462449" y="121340"/>
                      <a:pt x="556857" y="121340"/>
                    </a:cubicBezTo>
                    <a:cubicBezTo>
                      <a:pt x="560312" y="121340"/>
                      <a:pt x="564533" y="121340"/>
                      <a:pt x="569522" y="121340"/>
                    </a:cubicBezTo>
                    <a:close/>
                    <a:moveTo>
                      <a:pt x="662012" y="120956"/>
                    </a:moveTo>
                    <a:cubicBezTo>
                      <a:pt x="682352" y="120956"/>
                      <a:pt x="701541" y="121340"/>
                      <a:pt x="720730" y="120956"/>
                    </a:cubicBezTo>
                    <a:cubicBezTo>
                      <a:pt x="734162" y="120572"/>
                      <a:pt x="742988" y="111741"/>
                      <a:pt x="743756" y="97917"/>
                    </a:cubicBezTo>
                    <a:cubicBezTo>
                      <a:pt x="744140" y="83326"/>
                      <a:pt x="744140" y="68350"/>
                      <a:pt x="743756" y="53758"/>
                    </a:cubicBezTo>
                    <a:cubicBezTo>
                      <a:pt x="743373" y="42623"/>
                      <a:pt x="737232" y="32255"/>
                      <a:pt x="727637" y="31487"/>
                    </a:cubicBezTo>
                    <a:cubicBezTo>
                      <a:pt x="705762" y="30335"/>
                      <a:pt x="683887" y="31103"/>
                      <a:pt x="662012" y="31103"/>
                    </a:cubicBezTo>
                    <a:cubicBezTo>
                      <a:pt x="662012" y="60670"/>
                      <a:pt x="662012" y="90237"/>
                      <a:pt x="662012" y="120956"/>
                    </a:cubicBezTo>
                    <a:close/>
                    <a:moveTo>
                      <a:pt x="599841" y="120956"/>
                    </a:moveTo>
                    <a:cubicBezTo>
                      <a:pt x="608283" y="120956"/>
                      <a:pt x="615192" y="120572"/>
                      <a:pt x="622099" y="120956"/>
                    </a:cubicBezTo>
                    <a:cubicBezTo>
                      <a:pt x="629007" y="121340"/>
                      <a:pt x="631694" y="119420"/>
                      <a:pt x="631694" y="111741"/>
                    </a:cubicBezTo>
                    <a:cubicBezTo>
                      <a:pt x="631310" y="102141"/>
                      <a:pt x="631694" y="92541"/>
                      <a:pt x="632078" y="82942"/>
                    </a:cubicBezTo>
                    <a:cubicBezTo>
                      <a:pt x="632078" y="65662"/>
                      <a:pt x="632078" y="47999"/>
                      <a:pt x="632078" y="29183"/>
                    </a:cubicBezTo>
                    <a:cubicBezTo>
                      <a:pt x="622867" y="29183"/>
                      <a:pt x="615192" y="29567"/>
                      <a:pt x="607132" y="29183"/>
                    </a:cubicBezTo>
                    <a:cubicBezTo>
                      <a:pt x="601759" y="29183"/>
                      <a:pt x="599841" y="31103"/>
                      <a:pt x="599841" y="36479"/>
                    </a:cubicBezTo>
                    <a:cubicBezTo>
                      <a:pt x="600224" y="52223"/>
                      <a:pt x="599841" y="67582"/>
                      <a:pt x="599841" y="83326"/>
                    </a:cubicBezTo>
                    <a:cubicBezTo>
                      <a:pt x="599841" y="95613"/>
                      <a:pt x="599841" y="107901"/>
                      <a:pt x="599841" y="120956"/>
                    </a:cubicBezTo>
                    <a:close/>
                    <a:moveTo>
                      <a:pt x="102084" y="110973"/>
                    </a:moveTo>
                    <a:cubicBezTo>
                      <a:pt x="102084" y="86781"/>
                      <a:pt x="102084" y="64126"/>
                      <a:pt x="102084" y="40319"/>
                    </a:cubicBezTo>
                    <a:cubicBezTo>
                      <a:pt x="80593" y="52223"/>
                      <a:pt x="59869" y="63742"/>
                      <a:pt x="37994" y="75646"/>
                    </a:cubicBezTo>
                    <a:cubicBezTo>
                      <a:pt x="59869" y="87549"/>
                      <a:pt x="80209" y="98685"/>
                      <a:pt x="102084" y="110973"/>
                    </a:cubicBezTo>
                    <a:close/>
                  </a:path>
                </a:pathLst>
              </a:custGeom>
              <a:grpFill/>
              <a:ln w="3834" cap="flat">
                <a:noFill/>
                <a:prstDash val="solid"/>
                <a:miter/>
              </a:ln>
            </p:spPr>
            <p:txBody>
              <a:bodyPr rtlCol="0" anchor="ctr"/>
              <a:lstStyle/>
              <a:p>
                <a:endParaRPr lang="en-US" dirty="0"/>
              </a:p>
            </p:txBody>
          </p:sp>
          <p:sp>
            <p:nvSpPr>
              <p:cNvPr id="26" name="Freeform 206">
                <a:extLst>
                  <a:ext uri="{FF2B5EF4-FFF2-40B4-BE49-F238E27FC236}">
                    <a16:creationId xmlns:a16="http://schemas.microsoft.com/office/drawing/2014/main" id="{09F448E7-20FF-E6DF-B378-42B9BFDAFE6A}"/>
                  </a:ext>
                </a:extLst>
              </p:cNvPr>
              <p:cNvSpPr/>
              <p:nvPr/>
            </p:nvSpPr>
            <p:spPr>
              <a:xfrm>
                <a:off x="5487423" y="5453381"/>
                <a:ext cx="603967" cy="237553"/>
              </a:xfrm>
              <a:custGeom>
                <a:avLst/>
                <a:gdLst>
                  <a:gd name="connsiteX0" fmla="*/ 302974 w 603967"/>
                  <a:gd name="connsiteY0" fmla="*/ 126887 h 237553"/>
                  <a:gd name="connsiteX1" fmla="*/ 525563 w 603967"/>
                  <a:gd name="connsiteY1" fmla="*/ 126887 h 237553"/>
                  <a:gd name="connsiteX2" fmla="*/ 570081 w 603967"/>
                  <a:gd name="connsiteY2" fmla="*/ 99240 h 237553"/>
                  <a:gd name="connsiteX3" fmla="*/ 565092 w 603967"/>
                  <a:gd name="connsiteY3" fmla="*/ 48553 h 237553"/>
                  <a:gd name="connsiteX4" fmla="*/ 524412 w 603967"/>
                  <a:gd name="connsiteY4" fmla="*/ 28970 h 237553"/>
                  <a:gd name="connsiteX5" fmla="*/ 395080 w 603967"/>
                  <a:gd name="connsiteY5" fmla="*/ 28970 h 237553"/>
                  <a:gd name="connsiteX6" fmla="*/ 387404 w 603967"/>
                  <a:gd name="connsiteY6" fmla="*/ 28970 h 237553"/>
                  <a:gd name="connsiteX7" fmla="*/ 373204 w 603967"/>
                  <a:gd name="connsiteY7" fmla="*/ 15914 h 237553"/>
                  <a:gd name="connsiteX8" fmla="*/ 385485 w 603967"/>
                  <a:gd name="connsiteY8" fmla="*/ 555 h 237553"/>
                  <a:gd name="connsiteX9" fmla="*/ 395080 w 603967"/>
                  <a:gd name="connsiteY9" fmla="*/ 171 h 237553"/>
                  <a:gd name="connsiteX10" fmla="*/ 525563 w 603967"/>
                  <a:gd name="connsiteY10" fmla="*/ 171 h 237553"/>
                  <a:gd name="connsiteX11" fmla="*/ 601167 w 603967"/>
                  <a:gd name="connsiteY11" fmla="*/ 57001 h 237553"/>
                  <a:gd name="connsiteX12" fmla="*/ 525563 w 603967"/>
                  <a:gd name="connsiteY12" fmla="*/ 155302 h 237553"/>
                  <a:gd name="connsiteX13" fmla="*/ 326000 w 603967"/>
                  <a:gd name="connsiteY13" fmla="*/ 155302 h 237553"/>
                  <a:gd name="connsiteX14" fmla="*/ 90362 w 603967"/>
                  <a:gd name="connsiteY14" fmla="*/ 154918 h 237553"/>
                  <a:gd name="connsiteX15" fmla="*/ 29342 w 603967"/>
                  <a:gd name="connsiteY15" fmla="*/ 215972 h 237553"/>
                  <a:gd name="connsiteX16" fmla="*/ 28958 w 603967"/>
                  <a:gd name="connsiteY16" fmla="*/ 225572 h 237553"/>
                  <a:gd name="connsiteX17" fmla="*/ 13991 w 603967"/>
                  <a:gd name="connsiteY17" fmla="*/ 237475 h 237553"/>
                  <a:gd name="connsiteX18" fmla="*/ 559 w 603967"/>
                  <a:gd name="connsiteY18" fmla="*/ 224804 h 237553"/>
                  <a:gd name="connsiteX19" fmla="*/ 68871 w 603967"/>
                  <a:gd name="connsiteY19" fmla="*/ 128039 h 237553"/>
                  <a:gd name="connsiteX20" fmla="*/ 88060 w 603967"/>
                  <a:gd name="connsiteY20" fmla="*/ 126887 h 237553"/>
                  <a:gd name="connsiteX21" fmla="*/ 302974 w 603967"/>
                  <a:gd name="connsiteY21" fmla="*/ 126887 h 237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03967" h="237553">
                    <a:moveTo>
                      <a:pt x="302974" y="126887"/>
                    </a:moveTo>
                    <a:cubicBezTo>
                      <a:pt x="377042" y="126887"/>
                      <a:pt x="451111" y="126887"/>
                      <a:pt x="525563" y="126887"/>
                    </a:cubicBezTo>
                    <a:cubicBezTo>
                      <a:pt x="545903" y="126887"/>
                      <a:pt x="561638" y="117671"/>
                      <a:pt x="570081" y="99240"/>
                    </a:cubicBezTo>
                    <a:cubicBezTo>
                      <a:pt x="578524" y="81576"/>
                      <a:pt x="576989" y="64297"/>
                      <a:pt x="565092" y="48553"/>
                    </a:cubicBezTo>
                    <a:cubicBezTo>
                      <a:pt x="555114" y="35114"/>
                      <a:pt x="540914" y="29354"/>
                      <a:pt x="524412" y="28970"/>
                    </a:cubicBezTo>
                    <a:cubicBezTo>
                      <a:pt x="481429" y="28970"/>
                      <a:pt x="438062" y="28970"/>
                      <a:pt x="395080" y="28970"/>
                    </a:cubicBezTo>
                    <a:cubicBezTo>
                      <a:pt x="392393" y="28970"/>
                      <a:pt x="390091" y="28970"/>
                      <a:pt x="387404" y="28970"/>
                    </a:cubicBezTo>
                    <a:cubicBezTo>
                      <a:pt x="378961" y="28586"/>
                      <a:pt x="374356" y="23978"/>
                      <a:pt x="373204" y="15914"/>
                    </a:cubicBezTo>
                    <a:cubicBezTo>
                      <a:pt x="372053" y="8235"/>
                      <a:pt x="377426" y="1707"/>
                      <a:pt x="385485" y="555"/>
                    </a:cubicBezTo>
                    <a:cubicBezTo>
                      <a:pt x="388555" y="171"/>
                      <a:pt x="392009" y="171"/>
                      <a:pt x="395080" y="171"/>
                    </a:cubicBezTo>
                    <a:cubicBezTo>
                      <a:pt x="438446" y="171"/>
                      <a:pt x="481813" y="-213"/>
                      <a:pt x="525563" y="171"/>
                    </a:cubicBezTo>
                    <a:cubicBezTo>
                      <a:pt x="561638" y="555"/>
                      <a:pt x="591956" y="23594"/>
                      <a:pt x="601167" y="57001"/>
                    </a:cubicBezTo>
                    <a:cubicBezTo>
                      <a:pt x="614599" y="106919"/>
                      <a:pt x="578140" y="155302"/>
                      <a:pt x="525563" y="155302"/>
                    </a:cubicBezTo>
                    <a:cubicBezTo>
                      <a:pt x="459170" y="155686"/>
                      <a:pt x="392777" y="155302"/>
                      <a:pt x="326000" y="155302"/>
                    </a:cubicBezTo>
                    <a:cubicBezTo>
                      <a:pt x="247326" y="155302"/>
                      <a:pt x="168653" y="156454"/>
                      <a:pt x="90362" y="154918"/>
                    </a:cubicBezTo>
                    <a:cubicBezTo>
                      <a:pt x="52369" y="154150"/>
                      <a:pt x="26272" y="181413"/>
                      <a:pt x="29342" y="215972"/>
                    </a:cubicBezTo>
                    <a:cubicBezTo>
                      <a:pt x="29726" y="219044"/>
                      <a:pt x="29726" y="222500"/>
                      <a:pt x="28958" y="225572"/>
                    </a:cubicBezTo>
                    <a:cubicBezTo>
                      <a:pt x="27040" y="233252"/>
                      <a:pt x="22050" y="238243"/>
                      <a:pt x="13991" y="237475"/>
                    </a:cubicBezTo>
                    <a:cubicBezTo>
                      <a:pt x="6699" y="237091"/>
                      <a:pt x="1326" y="232484"/>
                      <a:pt x="559" y="224804"/>
                    </a:cubicBezTo>
                    <a:cubicBezTo>
                      <a:pt x="-4814" y="168357"/>
                      <a:pt x="29342" y="134567"/>
                      <a:pt x="68871" y="128039"/>
                    </a:cubicBezTo>
                    <a:cubicBezTo>
                      <a:pt x="75011" y="126887"/>
                      <a:pt x="81535" y="126887"/>
                      <a:pt x="88060" y="126887"/>
                    </a:cubicBezTo>
                    <a:cubicBezTo>
                      <a:pt x="159826" y="126887"/>
                      <a:pt x="231591" y="126887"/>
                      <a:pt x="302974" y="126887"/>
                    </a:cubicBezTo>
                    <a:close/>
                  </a:path>
                </a:pathLst>
              </a:custGeom>
              <a:grpFill/>
              <a:ln w="3834" cap="flat">
                <a:noFill/>
                <a:prstDash val="solid"/>
                <a:miter/>
              </a:ln>
            </p:spPr>
            <p:txBody>
              <a:bodyPr rtlCol="0" anchor="ctr"/>
              <a:lstStyle/>
              <a:p>
                <a:endParaRPr lang="en-US" dirty="0"/>
              </a:p>
            </p:txBody>
          </p:sp>
          <p:sp>
            <p:nvSpPr>
              <p:cNvPr id="27" name="Freeform 207">
                <a:extLst>
                  <a:ext uri="{FF2B5EF4-FFF2-40B4-BE49-F238E27FC236}">
                    <a16:creationId xmlns:a16="http://schemas.microsoft.com/office/drawing/2014/main" id="{E9279AEC-61E9-0FC6-5A44-E431BD057AFD}"/>
                  </a:ext>
                </a:extLst>
              </p:cNvPr>
              <p:cNvSpPr/>
              <p:nvPr/>
            </p:nvSpPr>
            <p:spPr>
              <a:xfrm>
                <a:off x="5896625" y="5280586"/>
                <a:ext cx="289443" cy="374776"/>
              </a:xfrm>
              <a:custGeom>
                <a:avLst/>
                <a:gdLst>
                  <a:gd name="connsiteX0" fmla="*/ 261044 w 289443"/>
                  <a:gd name="connsiteY0" fmla="*/ 28970 h 374776"/>
                  <a:gd name="connsiteX1" fmla="*/ 248380 w 289443"/>
                  <a:gd name="connsiteY1" fmla="*/ 28970 h 374776"/>
                  <a:gd name="connsiteX2" fmla="*/ 18115 w 289443"/>
                  <a:gd name="connsiteY2" fmla="*/ 28970 h 374776"/>
                  <a:gd name="connsiteX3" fmla="*/ 77 w 289443"/>
                  <a:gd name="connsiteY3" fmla="*/ 15914 h 374776"/>
                  <a:gd name="connsiteX4" fmla="*/ 12742 w 289443"/>
                  <a:gd name="connsiteY4" fmla="*/ 171 h 374776"/>
                  <a:gd name="connsiteX5" fmla="*/ 20418 w 289443"/>
                  <a:gd name="connsiteY5" fmla="*/ 171 h 374776"/>
                  <a:gd name="connsiteX6" fmla="*/ 256055 w 289443"/>
                  <a:gd name="connsiteY6" fmla="*/ 171 h 374776"/>
                  <a:gd name="connsiteX7" fmla="*/ 289444 w 289443"/>
                  <a:gd name="connsiteY7" fmla="*/ 33194 h 374776"/>
                  <a:gd name="connsiteX8" fmla="*/ 289444 w 289443"/>
                  <a:gd name="connsiteY8" fmla="*/ 354592 h 374776"/>
                  <a:gd name="connsiteX9" fmla="*/ 288676 w 289443"/>
                  <a:gd name="connsiteY9" fmla="*/ 364959 h 374776"/>
                  <a:gd name="connsiteX10" fmla="*/ 273325 w 289443"/>
                  <a:gd name="connsiteY10" fmla="*/ 374559 h 374776"/>
                  <a:gd name="connsiteX11" fmla="*/ 261044 w 289443"/>
                  <a:gd name="connsiteY11" fmla="*/ 361888 h 374776"/>
                  <a:gd name="connsiteX12" fmla="*/ 261044 w 289443"/>
                  <a:gd name="connsiteY12" fmla="*/ 352288 h 374776"/>
                  <a:gd name="connsiteX13" fmla="*/ 261044 w 289443"/>
                  <a:gd name="connsiteY13" fmla="*/ 41641 h 374776"/>
                  <a:gd name="connsiteX14" fmla="*/ 261044 w 289443"/>
                  <a:gd name="connsiteY14" fmla="*/ 28970 h 3747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89443" h="374776">
                    <a:moveTo>
                      <a:pt x="261044" y="28970"/>
                    </a:moveTo>
                    <a:cubicBezTo>
                      <a:pt x="256055" y="28970"/>
                      <a:pt x="252217" y="28970"/>
                      <a:pt x="248380" y="28970"/>
                    </a:cubicBezTo>
                    <a:cubicBezTo>
                      <a:pt x="171625" y="28970"/>
                      <a:pt x="94870" y="28970"/>
                      <a:pt x="18115" y="28970"/>
                    </a:cubicBezTo>
                    <a:cubicBezTo>
                      <a:pt x="6986" y="28970"/>
                      <a:pt x="845" y="24746"/>
                      <a:pt x="77" y="15914"/>
                    </a:cubicBezTo>
                    <a:cubicBezTo>
                      <a:pt x="-690" y="7466"/>
                      <a:pt x="4299" y="939"/>
                      <a:pt x="12742" y="171"/>
                    </a:cubicBezTo>
                    <a:cubicBezTo>
                      <a:pt x="15428" y="-213"/>
                      <a:pt x="17731" y="171"/>
                      <a:pt x="20418" y="171"/>
                    </a:cubicBezTo>
                    <a:cubicBezTo>
                      <a:pt x="99092" y="171"/>
                      <a:pt x="177765" y="171"/>
                      <a:pt x="256055" y="171"/>
                    </a:cubicBezTo>
                    <a:cubicBezTo>
                      <a:pt x="279466" y="171"/>
                      <a:pt x="289444" y="10154"/>
                      <a:pt x="289444" y="33194"/>
                    </a:cubicBezTo>
                    <a:cubicBezTo>
                      <a:pt x="289444" y="140326"/>
                      <a:pt x="289444" y="247459"/>
                      <a:pt x="289444" y="354592"/>
                    </a:cubicBezTo>
                    <a:cubicBezTo>
                      <a:pt x="289444" y="358048"/>
                      <a:pt x="289444" y="361888"/>
                      <a:pt x="288676" y="364959"/>
                    </a:cubicBezTo>
                    <a:cubicBezTo>
                      <a:pt x="286374" y="372255"/>
                      <a:pt x="281001" y="375711"/>
                      <a:pt x="273325" y="374559"/>
                    </a:cubicBezTo>
                    <a:cubicBezTo>
                      <a:pt x="266034" y="373407"/>
                      <a:pt x="261812" y="369183"/>
                      <a:pt x="261044" y="361888"/>
                    </a:cubicBezTo>
                    <a:cubicBezTo>
                      <a:pt x="260661" y="358816"/>
                      <a:pt x="261044" y="355360"/>
                      <a:pt x="261044" y="352288"/>
                    </a:cubicBezTo>
                    <a:cubicBezTo>
                      <a:pt x="261044" y="248611"/>
                      <a:pt x="261044" y="144934"/>
                      <a:pt x="261044" y="41641"/>
                    </a:cubicBezTo>
                    <a:cubicBezTo>
                      <a:pt x="261044" y="38186"/>
                      <a:pt x="261044" y="34346"/>
                      <a:pt x="261044" y="28970"/>
                    </a:cubicBezTo>
                    <a:close/>
                  </a:path>
                </a:pathLst>
              </a:custGeom>
              <a:grpFill/>
              <a:ln w="3834" cap="flat">
                <a:noFill/>
                <a:prstDash val="solid"/>
                <a:miter/>
              </a:ln>
            </p:spPr>
            <p:txBody>
              <a:bodyPr rtlCol="0" anchor="ctr"/>
              <a:lstStyle/>
              <a:p>
                <a:endParaRPr lang="en-US" dirty="0"/>
              </a:p>
            </p:txBody>
          </p:sp>
          <p:sp>
            <p:nvSpPr>
              <p:cNvPr id="28" name="Freeform 208">
                <a:extLst>
                  <a:ext uri="{FF2B5EF4-FFF2-40B4-BE49-F238E27FC236}">
                    <a16:creationId xmlns:a16="http://schemas.microsoft.com/office/drawing/2014/main" id="{3EEA1D52-243C-E9E9-1DD0-3164C15E1D37}"/>
                  </a:ext>
                </a:extLst>
              </p:cNvPr>
              <p:cNvSpPr/>
              <p:nvPr/>
            </p:nvSpPr>
            <p:spPr>
              <a:xfrm>
                <a:off x="5508974" y="5181964"/>
                <a:ext cx="48416" cy="39658"/>
              </a:xfrm>
              <a:custGeom>
                <a:avLst/>
                <a:gdLst>
                  <a:gd name="connsiteX0" fmla="*/ 13548 w 48416"/>
                  <a:gd name="connsiteY0" fmla="*/ 39659 h 39658"/>
                  <a:gd name="connsiteX1" fmla="*/ 1267 w 48416"/>
                  <a:gd name="connsiteY1" fmla="*/ 26987 h 39658"/>
                  <a:gd name="connsiteX2" fmla="*/ 7408 w 48416"/>
                  <a:gd name="connsiteY2" fmla="*/ 10475 h 39658"/>
                  <a:gd name="connsiteX3" fmla="*/ 31969 w 48416"/>
                  <a:gd name="connsiteY3" fmla="*/ 108 h 39658"/>
                  <a:gd name="connsiteX4" fmla="*/ 46936 w 48416"/>
                  <a:gd name="connsiteY4" fmla="*/ 6636 h 39658"/>
                  <a:gd name="connsiteX5" fmla="*/ 45785 w 48416"/>
                  <a:gd name="connsiteY5" fmla="*/ 22763 h 39658"/>
                  <a:gd name="connsiteX6" fmla="*/ 13548 w 48416"/>
                  <a:gd name="connsiteY6" fmla="*/ 39659 h 39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16" h="39658">
                    <a:moveTo>
                      <a:pt x="13548" y="39659"/>
                    </a:moveTo>
                    <a:cubicBezTo>
                      <a:pt x="8943" y="35051"/>
                      <a:pt x="3570" y="31595"/>
                      <a:pt x="1267" y="26987"/>
                    </a:cubicBezTo>
                    <a:cubicBezTo>
                      <a:pt x="-1803" y="20843"/>
                      <a:pt x="883" y="13931"/>
                      <a:pt x="7408" y="10475"/>
                    </a:cubicBezTo>
                    <a:cubicBezTo>
                      <a:pt x="15083" y="6252"/>
                      <a:pt x="23526" y="1644"/>
                      <a:pt x="31969" y="108"/>
                    </a:cubicBezTo>
                    <a:cubicBezTo>
                      <a:pt x="36574" y="-660"/>
                      <a:pt x="44634" y="2796"/>
                      <a:pt x="46936" y="6636"/>
                    </a:cubicBezTo>
                    <a:cubicBezTo>
                      <a:pt x="49239" y="10475"/>
                      <a:pt x="48855" y="20459"/>
                      <a:pt x="45785" y="22763"/>
                    </a:cubicBezTo>
                    <a:cubicBezTo>
                      <a:pt x="36574" y="29291"/>
                      <a:pt x="25445" y="33515"/>
                      <a:pt x="13548" y="39659"/>
                    </a:cubicBezTo>
                    <a:close/>
                  </a:path>
                </a:pathLst>
              </a:custGeom>
              <a:grpFill/>
              <a:ln w="3834" cap="flat">
                <a:noFill/>
                <a:prstDash val="solid"/>
                <a:miter/>
              </a:ln>
            </p:spPr>
            <p:txBody>
              <a:bodyPr rtlCol="0" anchor="ctr"/>
              <a:lstStyle/>
              <a:p>
                <a:endParaRPr lang="en-US" dirty="0"/>
              </a:p>
            </p:txBody>
          </p:sp>
          <p:sp>
            <p:nvSpPr>
              <p:cNvPr id="29" name="Freeform 209">
                <a:extLst>
                  <a:ext uri="{FF2B5EF4-FFF2-40B4-BE49-F238E27FC236}">
                    <a16:creationId xmlns:a16="http://schemas.microsoft.com/office/drawing/2014/main" id="{53A4E2EE-C3A5-BA86-05EE-4A31DCC9DD1E}"/>
                  </a:ext>
                </a:extLst>
              </p:cNvPr>
              <p:cNvSpPr/>
              <p:nvPr/>
            </p:nvSpPr>
            <p:spPr>
              <a:xfrm>
                <a:off x="5927113" y="5179000"/>
                <a:ext cx="50264" cy="39274"/>
              </a:xfrm>
              <a:custGeom>
                <a:avLst/>
                <a:gdLst>
                  <a:gd name="connsiteX0" fmla="*/ 13724 w 50264"/>
                  <a:gd name="connsiteY0" fmla="*/ 0 h 39274"/>
                  <a:gd name="connsiteX1" fmla="*/ 45193 w 50264"/>
                  <a:gd name="connsiteY1" fmla="*/ 15744 h 39274"/>
                  <a:gd name="connsiteX2" fmla="*/ 47112 w 50264"/>
                  <a:gd name="connsiteY2" fmla="*/ 32639 h 39274"/>
                  <a:gd name="connsiteX3" fmla="*/ 31761 w 50264"/>
                  <a:gd name="connsiteY3" fmla="*/ 39167 h 39274"/>
                  <a:gd name="connsiteX4" fmla="*/ 7200 w 50264"/>
                  <a:gd name="connsiteY4" fmla="*/ 28799 h 39274"/>
                  <a:gd name="connsiteX5" fmla="*/ 1443 w 50264"/>
                  <a:gd name="connsiteY5" fmla="*/ 12288 h 39274"/>
                  <a:gd name="connsiteX6" fmla="*/ 13724 w 50264"/>
                  <a:gd name="connsiteY6" fmla="*/ 0 h 39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264" h="39274">
                    <a:moveTo>
                      <a:pt x="13724" y="0"/>
                    </a:moveTo>
                    <a:cubicBezTo>
                      <a:pt x="25621" y="5760"/>
                      <a:pt x="35983" y="9600"/>
                      <a:pt x="45193" y="15744"/>
                    </a:cubicBezTo>
                    <a:cubicBezTo>
                      <a:pt x="50950" y="19584"/>
                      <a:pt x="52102" y="27647"/>
                      <a:pt x="47112" y="32639"/>
                    </a:cubicBezTo>
                    <a:cubicBezTo>
                      <a:pt x="43659" y="36479"/>
                      <a:pt x="36367" y="39935"/>
                      <a:pt x="31761" y="39167"/>
                    </a:cubicBezTo>
                    <a:cubicBezTo>
                      <a:pt x="23318" y="37631"/>
                      <a:pt x="15259" y="33023"/>
                      <a:pt x="7200" y="28799"/>
                    </a:cubicBezTo>
                    <a:cubicBezTo>
                      <a:pt x="1059" y="25343"/>
                      <a:pt x="-2011" y="18816"/>
                      <a:pt x="1443" y="12288"/>
                    </a:cubicBezTo>
                    <a:cubicBezTo>
                      <a:pt x="3746" y="7680"/>
                      <a:pt x="9119" y="4224"/>
                      <a:pt x="13724" y="0"/>
                    </a:cubicBezTo>
                    <a:close/>
                  </a:path>
                </a:pathLst>
              </a:custGeom>
              <a:grpFill/>
              <a:ln w="3834" cap="flat">
                <a:noFill/>
                <a:prstDash val="solid"/>
                <a:miter/>
              </a:ln>
            </p:spPr>
            <p:txBody>
              <a:bodyPr rtlCol="0" anchor="ctr"/>
              <a:lstStyle/>
              <a:p>
                <a:endParaRPr lang="en-US" dirty="0"/>
              </a:p>
            </p:txBody>
          </p:sp>
          <p:sp>
            <p:nvSpPr>
              <p:cNvPr id="30" name="Freeform 210">
                <a:extLst>
                  <a:ext uri="{FF2B5EF4-FFF2-40B4-BE49-F238E27FC236}">
                    <a16:creationId xmlns:a16="http://schemas.microsoft.com/office/drawing/2014/main" id="{79418D4C-78CD-12F4-8763-BFCE08A00A4B}"/>
                  </a:ext>
                </a:extLst>
              </p:cNvPr>
              <p:cNvSpPr/>
              <p:nvPr/>
            </p:nvSpPr>
            <p:spPr>
              <a:xfrm>
                <a:off x="5914365" y="5043597"/>
                <a:ext cx="45671" cy="38115"/>
              </a:xfrm>
              <a:custGeom>
                <a:avLst/>
                <a:gdLst>
                  <a:gd name="connsiteX0" fmla="*/ 45660 w 45671"/>
                  <a:gd name="connsiteY0" fmla="*/ 14831 h 38115"/>
                  <a:gd name="connsiteX1" fmla="*/ 7283 w 45671"/>
                  <a:gd name="connsiteY1" fmla="*/ 36718 h 38115"/>
                  <a:gd name="connsiteX2" fmla="*/ 5748 w 45671"/>
                  <a:gd name="connsiteY2" fmla="*/ 13295 h 38115"/>
                  <a:gd name="connsiteX3" fmla="*/ 27239 w 45671"/>
                  <a:gd name="connsiteY3" fmla="*/ 1008 h 38115"/>
                  <a:gd name="connsiteX4" fmla="*/ 45660 w 45671"/>
                  <a:gd name="connsiteY4" fmla="*/ 14831 h 38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671" h="38115">
                    <a:moveTo>
                      <a:pt x="45660" y="14831"/>
                    </a:moveTo>
                    <a:cubicBezTo>
                      <a:pt x="45277" y="27503"/>
                      <a:pt x="18029" y="42862"/>
                      <a:pt x="7283" y="36718"/>
                    </a:cubicBezTo>
                    <a:cubicBezTo>
                      <a:pt x="-1544" y="31343"/>
                      <a:pt x="-2695" y="19823"/>
                      <a:pt x="5748" y="13295"/>
                    </a:cubicBezTo>
                    <a:cubicBezTo>
                      <a:pt x="12272" y="8303"/>
                      <a:pt x="19563" y="4079"/>
                      <a:pt x="27239" y="1008"/>
                    </a:cubicBezTo>
                    <a:cubicBezTo>
                      <a:pt x="36450" y="-2832"/>
                      <a:pt x="46044" y="4847"/>
                      <a:pt x="45660" y="14831"/>
                    </a:cubicBezTo>
                    <a:close/>
                  </a:path>
                </a:pathLst>
              </a:custGeom>
              <a:grpFill/>
              <a:ln w="3834" cap="flat">
                <a:noFill/>
                <a:prstDash val="solid"/>
                <a:miter/>
              </a:ln>
            </p:spPr>
            <p:txBody>
              <a:bodyPr rtlCol="0" anchor="ctr"/>
              <a:lstStyle/>
              <a:p>
                <a:endParaRPr lang="en-US" dirty="0"/>
              </a:p>
            </p:txBody>
          </p:sp>
          <p:sp>
            <p:nvSpPr>
              <p:cNvPr id="31" name="Freeform 211">
                <a:extLst>
                  <a:ext uri="{FF2B5EF4-FFF2-40B4-BE49-F238E27FC236}">
                    <a16:creationId xmlns:a16="http://schemas.microsoft.com/office/drawing/2014/main" id="{9D8D818C-50F8-FF34-02F6-CAFC81F32BFB}"/>
                  </a:ext>
                </a:extLst>
              </p:cNvPr>
              <p:cNvSpPr/>
              <p:nvPr/>
            </p:nvSpPr>
            <p:spPr>
              <a:xfrm>
                <a:off x="5525301" y="5043395"/>
                <a:ext cx="45971" cy="38715"/>
              </a:xfrm>
              <a:custGeom>
                <a:avLst/>
                <a:gdLst>
                  <a:gd name="connsiteX0" fmla="*/ 45961 w 45971"/>
                  <a:gd name="connsiteY0" fmla="*/ 21945 h 38715"/>
                  <a:gd name="connsiteX1" fmla="*/ 27156 w 45971"/>
                  <a:gd name="connsiteY1" fmla="*/ 37688 h 38715"/>
                  <a:gd name="connsiteX2" fmla="*/ 5664 w 45971"/>
                  <a:gd name="connsiteY2" fmla="*/ 25400 h 38715"/>
                  <a:gd name="connsiteX3" fmla="*/ 1826 w 45971"/>
                  <a:gd name="connsiteY3" fmla="*/ 8505 h 38715"/>
                  <a:gd name="connsiteX4" fmla="*/ 17562 w 45971"/>
                  <a:gd name="connsiteY4" fmla="*/ 825 h 38715"/>
                  <a:gd name="connsiteX5" fmla="*/ 42123 w 45971"/>
                  <a:gd name="connsiteY5" fmla="*/ 14649 h 38715"/>
                  <a:gd name="connsiteX6" fmla="*/ 45961 w 45971"/>
                  <a:gd name="connsiteY6" fmla="*/ 21945 h 387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5971" h="38715">
                    <a:moveTo>
                      <a:pt x="45961" y="21945"/>
                    </a:moveTo>
                    <a:cubicBezTo>
                      <a:pt x="46345" y="34232"/>
                      <a:pt x="36750" y="41528"/>
                      <a:pt x="27156" y="37688"/>
                    </a:cubicBezTo>
                    <a:cubicBezTo>
                      <a:pt x="19480" y="34616"/>
                      <a:pt x="12572" y="30392"/>
                      <a:pt x="5664" y="25400"/>
                    </a:cubicBezTo>
                    <a:cubicBezTo>
                      <a:pt x="-92" y="21177"/>
                      <a:pt x="-1627" y="14649"/>
                      <a:pt x="1826" y="8505"/>
                    </a:cubicBezTo>
                    <a:cubicBezTo>
                      <a:pt x="4897" y="2361"/>
                      <a:pt x="10653" y="-1863"/>
                      <a:pt x="17562" y="825"/>
                    </a:cubicBezTo>
                    <a:cubicBezTo>
                      <a:pt x="26388" y="4281"/>
                      <a:pt x="34447" y="9657"/>
                      <a:pt x="42123" y="14649"/>
                    </a:cubicBezTo>
                    <a:cubicBezTo>
                      <a:pt x="44426" y="16569"/>
                      <a:pt x="45193" y="20793"/>
                      <a:pt x="45961" y="21945"/>
                    </a:cubicBezTo>
                    <a:close/>
                  </a:path>
                </a:pathLst>
              </a:custGeom>
              <a:grpFill/>
              <a:ln w="3834" cap="flat">
                <a:noFill/>
                <a:prstDash val="solid"/>
                <a:miter/>
              </a:ln>
            </p:spPr>
            <p:txBody>
              <a:bodyPr rtlCol="0" anchor="ctr"/>
              <a:lstStyle/>
              <a:p>
                <a:endParaRPr lang="en-US" dirty="0"/>
              </a:p>
            </p:txBody>
          </p:sp>
        </p:grpSp>
      </p:grpSp>
    </p:spTree>
    <p:extLst>
      <p:ext uri="{BB962C8B-B14F-4D97-AF65-F5344CB8AC3E}">
        <p14:creationId xmlns:p14="http://schemas.microsoft.com/office/powerpoint/2010/main" val="4936232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C445B2-0323-131B-7DD0-3129CEC4BDA9}"/>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920A647F-DB08-1815-7FE5-378210B1BBEE}"/>
              </a:ext>
            </a:extLst>
          </p:cNvPr>
          <p:cNvSpPr>
            <a:spLocks noGrp="1"/>
          </p:cNvSpPr>
          <p:nvPr>
            <p:ph type="body" sz="quarter" idx="16"/>
          </p:nvPr>
        </p:nvSpPr>
        <p:spPr>
          <a:xfrm>
            <a:off x="708640" y="596974"/>
            <a:ext cx="10302259" cy="733352"/>
          </a:xfrm>
          <a:prstGeom prst="rect">
            <a:avLst/>
          </a:prstGeom>
          <a:solidFill>
            <a:srgbClr val="5FBB47"/>
          </a:solidFill>
        </p:spPr>
        <p:txBody>
          <a:bodyPr anchor="ctr"/>
          <a:lstStyle/>
          <a:p>
            <a:pPr algn="ctr"/>
            <a:r>
              <a:rPr lang="en-IE" dirty="0">
                <a:solidFill>
                  <a:schemeClr val="bg1"/>
                </a:solidFill>
              </a:rPr>
              <a:t>Varastonhallinnan edut</a:t>
            </a:r>
            <a:endParaRPr lang="en-US" dirty="0">
              <a:solidFill>
                <a:schemeClr val="bg1"/>
              </a:solidFill>
            </a:endParaRPr>
          </a:p>
        </p:txBody>
      </p:sp>
      <p:sp>
        <p:nvSpPr>
          <p:cNvPr id="3" name="Text Placeholder 2">
            <a:extLst>
              <a:ext uri="{FF2B5EF4-FFF2-40B4-BE49-F238E27FC236}">
                <a16:creationId xmlns:a16="http://schemas.microsoft.com/office/drawing/2014/main" id="{7471F516-2071-2340-A7F0-07FE9C67F3FB}"/>
              </a:ext>
            </a:extLst>
          </p:cNvPr>
          <p:cNvSpPr>
            <a:spLocks noGrp="1"/>
          </p:cNvSpPr>
          <p:nvPr>
            <p:ph type="body" sz="quarter" idx="19"/>
          </p:nvPr>
        </p:nvSpPr>
        <p:spPr>
          <a:xfrm>
            <a:off x="1781518" y="1600550"/>
            <a:ext cx="9483090" cy="4413176"/>
          </a:xfrm>
          <a:prstGeom prst="rect">
            <a:avLst/>
          </a:prstGeom>
        </p:spPr>
        <p:txBody>
          <a:bodyPr/>
          <a:lstStyle/>
          <a:p>
            <a:pPr marL="447675" indent="-447675"/>
            <a:r>
              <a:rPr lang="en-US" sz="2000" b="1" dirty="0">
                <a:latin typeface="Calibir"/>
                <a:cs typeface="Arial" panose="020B0604020202020204" pitchFamily="34" charset="0"/>
              </a:rPr>
              <a:t>5. 	</a:t>
            </a:r>
            <a:r>
              <a:rPr lang="en-US" sz="2000" b="1" dirty="0">
                <a:cs typeface="Arial" panose="020B0604020202020204" pitchFamily="34" charset="0"/>
              </a:rPr>
              <a:t>Toiminnallinen tehokkuus: </a:t>
            </a:r>
          </a:p>
          <a:p>
            <a:pPr marL="447675" indent="0">
              <a:spcAft>
                <a:spcPts val="1800"/>
              </a:spcAft>
            </a:pPr>
            <a:r>
              <a:rPr lang="en-US" sz="2000" dirty="0">
                <a:cs typeface="Arial" panose="020B0604020202020204" pitchFamily="34" charset="0"/>
              </a:rPr>
              <a:t>Virtaviivaistetut varastointiprosessit vähentävät varastojen hallintaan tarvittavaa aikaa ja vaivaa.</a:t>
            </a:r>
          </a:p>
          <a:p>
            <a:pPr marL="0" indent="0"/>
            <a:r>
              <a:rPr lang="en-US" sz="2000" b="1" dirty="0">
                <a:cs typeface="Arial" panose="020B0604020202020204" pitchFamily="34" charset="0"/>
              </a:rPr>
              <a:t>6.   Riskien lieventäminen: </a:t>
            </a:r>
          </a:p>
          <a:p>
            <a:pPr marL="447675" indent="0">
              <a:spcAft>
                <a:spcPts val="1800"/>
              </a:spcAft>
            </a:pPr>
            <a:r>
              <a:rPr lang="en-US" sz="2000" dirty="0">
                <a:cs typeface="Arial" panose="020B0604020202020204" pitchFamily="34" charset="0"/>
              </a:rPr>
              <a:t>Varastojen pitäminen turvallisena ja yhteistyö luotettavien toimittajien kanssa auttaa vähentämään toimitusketjun häiriöihin ja kysynnän vaihteluihin liittyviä riskejä.</a:t>
            </a:r>
          </a:p>
          <a:p>
            <a:pPr marL="447675" indent="-447675">
              <a:spcAft>
                <a:spcPts val="600"/>
              </a:spcAft>
            </a:pPr>
            <a:r>
              <a:rPr lang="en-US" sz="2000" b="1" dirty="0">
                <a:cs typeface="Arial" panose="020B0604020202020204" pitchFamily="34" charset="0"/>
              </a:rPr>
              <a:t>7. Kilpailuetu:</a:t>
            </a:r>
          </a:p>
          <a:p>
            <a:pPr marL="447675" indent="0">
              <a:spcAft>
                <a:spcPts val="1800"/>
              </a:spcAft>
            </a:pPr>
            <a:r>
              <a:rPr lang="en-US" sz="2000" dirty="0">
                <a:cs typeface="Arial" panose="020B0604020202020204" pitchFamily="34" charset="0"/>
              </a:rPr>
              <a:t>Tehokas varastonhallinta voi tarjota kilpailuetua nopeuttamalla vasteaikoja, parantamalla tuotteiden saatavuutta ja alentamalla toimintakustannuksia.</a:t>
            </a:r>
          </a:p>
        </p:txBody>
      </p:sp>
      <p:grpSp>
        <p:nvGrpSpPr>
          <p:cNvPr id="2" name="Group 1">
            <a:extLst>
              <a:ext uri="{FF2B5EF4-FFF2-40B4-BE49-F238E27FC236}">
                <a16:creationId xmlns:a16="http://schemas.microsoft.com/office/drawing/2014/main" id="{57F1ACF9-38B0-5481-8DBD-C6DA369F4534}"/>
              </a:ext>
            </a:extLst>
          </p:cNvPr>
          <p:cNvGrpSpPr/>
          <p:nvPr/>
        </p:nvGrpSpPr>
        <p:grpSpPr>
          <a:xfrm>
            <a:off x="548044" y="3097777"/>
            <a:ext cx="1242656" cy="803654"/>
            <a:chOff x="6614781" y="787326"/>
            <a:chExt cx="1679152" cy="1050182"/>
          </a:xfrm>
          <a:solidFill>
            <a:srgbClr val="5FBB47"/>
          </a:solidFill>
        </p:grpSpPr>
        <p:sp>
          <p:nvSpPr>
            <p:cNvPr id="5" name="Freeform 45">
              <a:extLst>
                <a:ext uri="{FF2B5EF4-FFF2-40B4-BE49-F238E27FC236}">
                  <a16:creationId xmlns:a16="http://schemas.microsoft.com/office/drawing/2014/main" id="{5DAA3266-F41C-F4CE-BF70-296CD7EAF98D}"/>
                </a:ext>
              </a:extLst>
            </p:cNvPr>
            <p:cNvSpPr/>
            <p:nvPr/>
          </p:nvSpPr>
          <p:spPr>
            <a:xfrm>
              <a:off x="7278458" y="1304819"/>
              <a:ext cx="524419" cy="530187"/>
            </a:xfrm>
            <a:custGeom>
              <a:avLst/>
              <a:gdLst>
                <a:gd name="connsiteX0" fmla="*/ 145298 w 524419"/>
                <a:gd name="connsiteY0" fmla="*/ 514449 h 530187"/>
                <a:gd name="connsiteX1" fmla="*/ 161368 w 524419"/>
                <a:gd name="connsiteY1" fmla="*/ 521663 h 530187"/>
                <a:gd name="connsiteX2" fmla="*/ 165632 w 524419"/>
                <a:gd name="connsiteY2" fmla="*/ 528876 h 530187"/>
                <a:gd name="connsiteX3" fmla="*/ 242374 w 524419"/>
                <a:gd name="connsiteY3" fmla="*/ 530188 h 530187"/>
                <a:gd name="connsiteX4" fmla="*/ 259428 w 524419"/>
                <a:gd name="connsiteY4" fmla="*/ 518712 h 530187"/>
                <a:gd name="connsiteX5" fmla="*/ 363391 w 524419"/>
                <a:gd name="connsiteY5" fmla="*/ 456414 h 530187"/>
                <a:gd name="connsiteX6" fmla="*/ 409306 w 524419"/>
                <a:gd name="connsiteY6" fmla="*/ 374115 h 530187"/>
                <a:gd name="connsiteX7" fmla="*/ 521468 w 524419"/>
                <a:gd name="connsiteY7" fmla="*/ 11476 h 530187"/>
                <a:gd name="connsiteX8" fmla="*/ 524419 w 524419"/>
                <a:gd name="connsiteY8" fmla="*/ 0 h 530187"/>
                <a:gd name="connsiteX9" fmla="*/ 452596 w 524419"/>
                <a:gd name="connsiteY9" fmla="*/ 21968 h 530187"/>
                <a:gd name="connsiteX10" fmla="*/ 150873 w 524419"/>
                <a:gd name="connsiteY10" fmla="*/ 115415 h 530187"/>
                <a:gd name="connsiteX11" fmla="*/ 12 w 524419"/>
                <a:gd name="connsiteY11" fmla="*/ 317064 h 530187"/>
                <a:gd name="connsiteX12" fmla="*/ 145298 w 524419"/>
                <a:gd name="connsiteY12" fmla="*/ 514449 h 530187"/>
                <a:gd name="connsiteX13" fmla="*/ 82330 w 524419"/>
                <a:gd name="connsiteY13" fmla="*/ 307555 h 530187"/>
                <a:gd name="connsiteX14" fmla="*/ 188589 w 524419"/>
                <a:gd name="connsiteY14" fmla="*/ 195091 h 530187"/>
                <a:gd name="connsiteX15" fmla="*/ 205643 w 524419"/>
                <a:gd name="connsiteY15" fmla="*/ 194107 h 530187"/>
                <a:gd name="connsiteX16" fmla="*/ 306326 w 524419"/>
                <a:gd name="connsiteY16" fmla="*/ 244929 h 530187"/>
                <a:gd name="connsiteX17" fmla="*/ 304686 w 524419"/>
                <a:gd name="connsiteY17" fmla="*/ 279029 h 530187"/>
                <a:gd name="connsiteX18" fmla="*/ 269923 w 524419"/>
                <a:gd name="connsiteY18" fmla="*/ 276734 h 530187"/>
                <a:gd name="connsiteX19" fmla="*/ 203675 w 524419"/>
                <a:gd name="connsiteY19" fmla="*/ 243618 h 530187"/>
                <a:gd name="connsiteX20" fmla="*/ 133164 w 524419"/>
                <a:gd name="connsiteY20" fmla="*/ 301325 h 530187"/>
                <a:gd name="connsiteX21" fmla="*/ 168583 w 524419"/>
                <a:gd name="connsiteY21" fmla="*/ 383952 h 530187"/>
                <a:gd name="connsiteX22" fmla="*/ 259100 w 524419"/>
                <a:gd name="connsiteY22" fmla="*/ 372476 h 530187"/>
                <a:gd name="connsiteX23" fmla="*/ 271235 w 524419"/>
                <a:gd name="connsiteY23" fmla="*/ 359360 h 530187"/>
                <a:gd name="connsiteX24" fmla="*/ 303703 w 524419"/>
                <a:gd name="connsiteY24" fmla="*/ 357721 h 530187"/>
                <a:gd name="connsiteX25" fmla="*/ 306982 w 524419"/>
                <a:gd name="connsiteY25" fmla="*/ 391493 h 530187"/>
                <a:gd name="connsiteX26" fmla="*/ 159728 w 524419"/>
                <a:gd name="connsiteY26" fmla="*/ 434118 h 530187"/>
                <a:gd name="connsiteX27" fmla="*/ 82330 w 524419"/>
                <a:gd name="connsiteY27" fmla="*/ 307555 h 5301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524419" h="530187">
                  <a:moveTo>
                    <a:pt x="145298" y="514449"/>
                  </a:moveTo>
                  <a:cubicBezTo>
                    <a:pt x="150873" y="516417"/>
                    <a:pt x="158744" y="517400"/>
                    <a:pt x="161368" y="521663"/>
                  </a:cubicBezTo>
                  <a:cubicBezTo>
                    <a:pt x="162680" y="523958"/>
                    <a:pt x="164320" y="526253"/>
                    <a:pt x="165632" y="528876"/>
                  </a:cubicBezTo>
                  <a:cubicBezTo>
                    <a:pt x="191212" y="529204"/>
                    <a:pt x="216793" y="529860"/>
                    <a:pt x="242374" y="530188"/>
                  </a:cubicBezTo>
                  <a:cubicBezTo>
                    <a:pt x="245654" y="524942"/>
                    <a:pt x="251557" y="521007"/>
                    <a:pt x="259428" y="518712"/>
                  </a:cubicBezTo>
                  <a:cubicBezTo>
                    <a:pt x="299439" y="506908"/>
                    <a:pt x="334859" y="487563"/>
                    <a:pt x="363391" y="456414"/>
                  </a:cubicBezTo>
                  <a:cubicBezTo>
                    <a:pt x="385037" y="432478"/>
                    <a:pt x="399795" y="404936"/>
                    <a:pt x="409306" y="374115"/>
                  </a:cubicBezTo>
                  <a:cubicBezTo>
                    <a:pt x="446693" y="253126"/>
                    <a:pt x="484080" y="132465"/>
                    <a:pt x="521468" y="11476"/>
                  </a:cubicBezTo>
                  <a:cubicBezTo>
                    <a:pt x="522452" y="8525"/>
                    <a:pt x="522780" y="5574"/>
                    <a:pt x="524419" y="0"/>
                  </a:cubicBezTo>
                  <a:cubicBezTo>
                    <a:pt x="498839" y="7869"/>
                    <a:pt x="475553" y="14755"/>
                    <a:pt x="452596" y="21968"/>
                  </a:cubicBezTo>
                  <a:cubicBezTo>
                    <a:pt x="351913" y="53117"/>
                    <a:pt x="251557" y="84266"/>
                    <a:pt x="150873" y="115415"/>
                  </a:cubicBezTo>
                  <a:cubicBezTo>
                    <a:pt x="59373" y="143613"/>
                    <a:pt x="668" y="221977"/>
                    <a:pt x="12" y="317064"/>
                  </a:cubicBezTo>
                  <a:cubicBezTo>
                    <a:pt x="-972" y="404281"/>
                    <a:pt x="58061" y="484284"/>
                    <a:pt x="145298" y="514449"/>
                  </a:cubicBezTo>
                  <a:close/>
                  <a:moveTo>
                    <a:pt x="82330" y="307555"/>
                  </a:moveTo>
                  <a:cubicBezTo>
                    <a:pt x="89217" y="248208"/>
                    <a:pt x="129884" y="204927"/>
                    <a:pt x="188589" y="195091"/>
                  </a:cubicBezTo>
                  <a:cubicBezTo>
                    <a:pt x="193836" y="194107"/>
                    <a:pt x="199411" y="194435"/>
                    <a:pt x="205643" y="194107"/>
                  </a:cubicBezTo>
                  <a:cubicBezTo>
                    <a:pt x="246966" y="194435"/>
                    <a:pt x="280745" y="211813"/>
                    <a:pt x="306326" y="244929"/>
                  </a:cubicBezTo>
                  <a:cubicBezTo>
                    <a:pt x="315181" y="256405"/>
                    <a:pt x="314197" y="269848"/>
                    <a:pt x="304686" y="279029"/>
                  </a:cubicBezTo>
                  <a:cubicBezTo>
                    <a:pt x="294192" y="288865"/>
                    <a:pt x="280745" y="288865"/>
                    <a:pt x="269923" y="276734"/>
                  </a:cubicBezTo>
                  <a:cubicBezTo>
                    <a:pt x="252213" y="256405"/>
                    <a:pt x="231879" y="242962"/>
                    <a:pt x="203675" y="243618"/>
                  </a:cubicBezTo>
                  <a:cubicBezTo>
                    <a:pt x="169895" y="244601"/>
                    <a:pt x="141363" y="267553"/>
                    <a:pt x="133164" y="301325"/>
                  </a:cubicBezTo>
                  <a:cubicBezTo>
                    <a:pt x="125293" y="333458"/>
                    <a:pt x="139723" y="367558"/>
                    <a:pt x="168583" y="383952"/>
                  </a:cubicBezTo>
                  <a:cubicBezTo>
                    <a:pt x="198100" y="401002"/>
                    <a:pt x="235487" y="396083"/>
                    <a:pt x="259100" y="372476"/>
                  </a:cubicBezTo>
                  <a:cubicBezTo>
                    <a:pt x="263364" y="368213"/>
                    <a:pt x="266971" y="363295"/>
                    <a:pt x="271235" y="359360"/>
                  </a:cubicBezTo>
                  <a:cubicBezTo>
                    <a:pt x="281401" y="349852"/>
                    <a:pt x="292552" y="349196"/>
                    <a:pt x="303703" y="357721"/>
                  </a:cubicBezTo>
                  <a:cubicBezTo>
                    <a:pt x="313869" y="365590"/>
                    <a:pt x="315181" y="379689"/>
                    <a:pt x="306982" y="391493"/>
                  </a:cubicBezTo>
                  <a:cubicBezTo>
                    <a:pt x="276154" y="436741"/>
                    <a:pt x="209906" y="455758"/>
                    <a:pt x="159728" y="434118"/>
                  </a:cubicBezTo>
                  <a:cubicBezTo>
                    <a:pt x="107583" y="411166"/>
                    <a:pt x="76099" y="360016"/>
                    <a:pt x="82330" y="307555"/>
                  </a:cubicBezTo>
                  <a:close/>
                </a:path>
              </a:pathLst>
            </a:custGeom>
            <a:solidFill>
              <a:srgbClr val="F1983D"/>
            </a:solidFill>
            <a:ln w="3266" cap="flat">
              <a:noFill/>
              <a:prstDash val="solid"/>
              <a:miter/>
            </a:ln>
          </p:spPr>
          <p:txBody>
            <a:bodyPr rtlCol="0" anchor="ctr"/>
            <a:lstStyle/>
            <a:p>
              <a:endParaRPr lang="en-US" dirty="0"/>
            </a:p>
          </p:txBody>
        </p:sp>
        <p:grpSp>
          <p:nvGrpSpPr>
            <p:cNvPr id="6" name="Graphic 43">
              <a:extLst>
                <a:ext uri="{FF2B5EF4-FFF2-40B4-BE49-F238E27FC236}">
                  <a16:creationId xmlns:a16="http://schemas.microsoft.com/office/drawing/2014/main" id="{4028329F-2AB2-B3E2-7DCB-E38185A22171}"/>
                </a:ext>
              </a:extLst>
            </p:cNvPr>
            <p:cNvGrpSpPr/>
            <p:nvPr/>
          </p:nvGrpSpPr>
          <p:grpSpPr>
            <a:xfrm>
              <a:off x="6614781" y="787326"/>
              <a:ext cx="1679152" cy="1050182"/>
              <a:chOff x="6614781" y="787326"/>
              <a:chExt cx="1679152" cy="1050182"/>
            </a:xfrm>
            <a:grpFill/>
          </p:grpSpPr>
          <p:sp>
            <p:nvSpPr>
              <p:cNvPr id="7" name="Freeform 47">
                <a:extLst>
                  <a:ext uri="{FF2B5EF4-FFF2-40B4-BE49-F238E27FC236}">
                    <a16:creationId xmlns:a16="http://schemas.microsoft.com/office/drawing/2014/main" id="{A2F339B2-C3CE-CCBE-8F6A-EBB93E4389BC}"/>
                  </a:ext>
                </a:extLst>
              </p:cNvPr>
              <p:cNvSpPr/>
              <p:nvPr/>
            </p:nvSpPr>
            <p:spPr>
              <a:xfrm>
                <a:off x="6614781" y="787326"/>
                <a:ext cx="1679152" cy="1050182"/>
              </a:xfrm>
              <a:custGeom>
                <a:avLst/>
                <a:gdLst>
                  <a:gd name="connsiteX0" fmla="*/ 0 w 1679152"/>
                  <a:gd name="connsiteY0" fmla="*/ 789830 h 1050182"/>
                  <a:gd name="connsiteX1" fmla="*/ 11807 w 1679152"/>
                  <a:gd name="connsiteY1" fmla="*/ 702613 h 1050182"/>
                  <a:gd name="connsiteX2" fmla="*/ 586392 w 1679152"/>
                  <a:gd name="connsiteY2" fmla="*/ 44223 h 1050182"/>
                  <a:gd name="connsiteX3" fmla="*/ 1378086 w 1679152"/>
                  <a:gd name="connsiteY3" fmla="*/ 199312 h 1050182"/>
                  <a:gd name="connsiteX4" fmla="*/ 1667674 w 1679152"/>
                  <a:gd name="connsiteY4" fmla="*/ 703924 h 1050182"/>
                  <a:gd name="connsiteX5" fmla="*/ 1679153 w 1679152"/>
                  <a:gd name="connsiteY5" fmla="*/ 789502 h 1050182"/>
                  <a:gd name="connsiteX6" fmla="*/ 1679153 w 1679152"/>
                  <a:gd name="connsiteY6" fmla="*/ 835406 h 1050182"/>
                  <a:gd name="connsiteX7" fmla="*/ 1624383 w 1679152"/>
                  <a:gd name="connsiteY7" fmla="*/ 864915 h 1050182"/>
                  <a:gd name="connsiteX8" fmla="*/ 1127525 w 1679152"/>
                  <a:gd name="connsiteY8" fmla="*/ 864587 h 1050182"/>
                  <a:gd name="connsiteX9" fmla="*/ 1111127 w 1679152"/>
                  <a:gd name="connsiteY9" fmla="*/ 864587 h 1050182"/>
                  <a:gd name="connsiteX10" fmla="*/ 1062261 w 1679152"/>
                  <a:gd name="connsiteY10" fmla="*/ 953116 h 1050182"/>
                  <a:gd name="connsiteX11" fmla="*/ 919926 w 1679152"/>
                  <a:gd name="connsiteY11" fmla="*/ 1048858 h 1050182"/>
                  <a:gd name="connsiteX12" fmla="*/ 887130 w 1679152"/>
                  <a:gd name="connsiteY12" fmla="*/ 1033120 h 1050182"/>
                  <a:gd name="connsiteX13" fmla="*/ 906480 w 1679152"/>
                  <a:gd name="connsiteY13" fmla="*/ 1002299 h 1050182"/>
                  <a:gd name="connsiteX14" fmla="*/ 1010443 w 1679152"/>
                  <a:gd name="connsiteY14" fmla="*/ 940001 h 1050182"/>
                  <a:gd name="connsiteX15" fmla="*/ 1056358 w 1679152"/>
                  <a:gd name="connsiteY15" fmla="*/ 857702 h 1050182"/>
                  <a:gd name="connsiteX16" fmla="*/ 1168520 w 1679152"/>
                  <a:gd name="connsiteY16" fmla="*/ 495063 h 1050182"/>
                  <a:gd name="connsiteX17" fmla="*/ 1171471 w 1679152"/>
                  <a:gd name="connsiteY17" fmla="*/ 483587 h 1050182"/>
                  <a:gd name="connsiteX18" fmla="*/ 1099648 w 1679152"/>
                  <a:gd name="connsiteY18" fmla="*/ 505555 h 1050182"/>
                  <a:gd name="connsiteX19" fmla="*/ 797926 w 1679152"/>
                  <a:gd name="connsiteY19" fmla="*/ 599002 h 1050182"/>
                  <a:gd name="connsiteX20" fmla="*/ 647064 w 1679152"/>
                  <a:gd name="connsiteY20" fmla="*/ 800650 h 1050182"/>
                  <a:gd name="connsiteX21" fmla="*/ 792350 w 1679152"/>
                  <a:gd name="connsiteY21" fmla="*/ 998364 h 1050182"/>
                  <a:gd name="connsiteX22" fmla="*/ 808420 w 1679152"/>
                  <a:gd name="connsiteY22" fmla="*/ 1005577 h 1050182"/>
                  <a:gd name="connsiteX23" fmla="*/ 817603 w 1679152"/>
                  <a:gd name="connsiteY23" fmla="*/ 1032136 h 1050182"/>
                  <a:gd name="connsiteX24" fmla="*/ 794974 w 1679152"/>
                  <a:gd name="connsiteY24" fmla="*/ 1048858 h 1050182"/>
                  <a:gd name="connsiteX25" fmla="*/ 780872 w 1679152"/>
                  <a:gd name="connsiteY25" fmla="*/ 1046235 h 1050182"/>
                  <a:gd name="connsiteX26" fmla="*/ 610333 w 1679152"/>
                  <a:gd name="connsiteY26" fmla="*/ 878359 h 1050182"/>
                  <a:gd name="connsiteX27" fmla="*/ 607709 w 1679152"/>
                  <a:gd name="connsiteY27" fmla="*/ 870489 h 1050182"/>
                  <a:gd name="connsiteX28" fmla="*/ 605085 w 1679152"/>
                  <a:gd name="connsiteY28" fmla="*/ 864587 h 1050182"/>
                  <a:gd name="connsiteX29" fmla="*/ 586064 w 1679152"/>
                  <a:gd name="connsiteY29" fmla="*/ 864587 h 1050182"/>
                  <a:gd name="connsiteX30" fmla="*/ 54769 w 1679152"/>
                  <a:gd name="connsiteY30" fmla="*/ 864915 h 1050182"/>
                  <a:gd name="connsiteX31" fmla="*/ 0 w 1679152"/>
                  <a:gd name="connsiteY31" fmla="*/ 835406 h 1050182"/>
                  <a:gd name="connsiteX32" fmla="*/ 0 w 1679152"/>
                  <a:gd name="connsiteY32" fmla="*/ 789830 h 1050182"/>
                  <a:gd name="connsiteX33" fmla="*/ 1121949 w 1679152"/>
                  <a:gd name="connsiteY33" fmla="*/ 814421 h 1050182"/>
                  <a:gd name="connsiteX34" fmla="*/ 1406618 w 1679152"/>
                  <a:gd name="connsiteY34" fmla="*/ 814421 h 1050182"/>
                  <a:gd name="connsiteX35" fmla="*/ 808420 w 1679152"/>
                  <a:gd name="connsiteY35" fmla="*/ 275381 h 1050182"/>
                  <a:gd name="connsiteX36" fmla="*/ 273846 w 1679152"/>
                  <a:gd name="connsiteY36" fmla="*/ 814421 h 1050182"/>
                  <a:gd name="connsiteX37" fmla="*/ 598526 w 1679152"/>
                  <a:gd name="connsiteY37" fmla="*/ 814421 h 1050182"/>
                  <a:gd name="connsiteX38" fmla="*/ 598526 w 1679152"/>
                  <a:gd name="connsiteY38" fmla="*/ 792125 h 1050182"/>
                  <a:gd name="connsiteX39" fmla="*/ 771689 w 1679152"/>
                  <a:gd name="connsiteY39" fmla="*/ 557033 h 1050182"/>
                  <a:gd name="connsiteX40" fmla="*/ 1155729 w 1679152"/>
                  <a:gd name="connsiteY40" fmla="*/ 436699 h 1050182"/>
                  <a:gd name="connsiteX41" fmla="*/ 1210499 w 1679152"/>
                  <a:gd name="connsiteY41" fmla="*/ 445880 h 1050182"/>
                  <a:gd name="connsiteX42" fmla="*/ 1219026 w 1679152"/>
                  <a:gd name="connsiteY42" fmla="*/ 500637 h 1050182"/>
                  <a:gd name="connsiteX43" fmla="*/ 1156057 w 1679152"/>
                  <a:gd name="connsiteY43" fmla="*/ 703597 h 1050182"/>
                  <a:gd name="connsiteX44" fmla="*/ 1121949 w 1679152"/>
                  <a:gd name="connsiteY44" fmla="*/ 814421 h 1050182"/>
                  <a:gd name="connsiteX45" fmla="*/ 865485 w 1679152"/>
                  <a:gd name="connsiteY45" fmla="*/ 225214 h 1050182"/>
                  <a:gd name="connsiteX46" fmla="*/ 1257069 w 1679152"/>
                  <a:gd name="connsiteY46" fmla="*/ 386861 h 1050182"/>
                  <a:gd name="connsiteX47" fmla="*/ 1378742 w 1679152"/>
                  <a:gd name="connsiteY47" fmla="*/ 264888 h 1050182"/>
                  <a:gd name="connsiteX48" fmla="*/ 865485 w 1679152"/>
                  <a:gd name="connsiteY48" fmla="*/ 52748 h 1050182"/>
                  <a:gd name="connsiteX49" fmla="*/ 865485 w 1679152"/>
                  <a:gd name="connsiteY49" fmla="*/ 225214 h 1050182"/>
                  <a:gd name="connsiteX50" fmla="*/ 222357 w 1679152"/>
                  <a:gd name="connsiteY50" fmla="*/ 814749 h 1050182"/>
                  <a:gd name="connsiteX51" fmla="*/ 384041 w 1679152"/>
                  <a:gd name="connsiteY51" fmla="*/ 424895 h 1050182"/>
                  <a:gd name="connsiteX52" fmla="*/ 262368 w 1679152"/>
                  <a:gd name="connsiteY52" fmla="*/ 302923 h 1050182"/>
                  <a:gd name="connsiteX53" fmla="*/ 49850 w 1679152"/>
                  <a:gd name="connsiteY53" fmla="*/ 814749 h 1050182"/>
                  <a:gd name="connsiteX54" fmla="*/ 222357 w 1679152"/>
                  <a:gd name="connsiteY54" fmla="*/ 814749 h 1050182"/>
                  <a:gd name="connsiteX55" fmla="*/ 1629631 w 1679152"/>
                  <a:gd name="connsiteY55" fmla="*/ 815077 h 1050182"/>
                  <a:gd name="connsiteX56" fmla="*/ 1417769 w 1679152"/>
                  <a:gd name="connsiteY56" fmla="*/ 303906 h 1050182"/>
                  <a:gd name="connsiteX57" fmla="*/ 1295768 w 1679152"/>
                  <a:gd name="connsiteY57" fmla="*/ 425551 h 1050182"/>
                  <a:gd name="connsiteX58" fmla="*/ 1457124 w 1679152"/>
                  <a:gd name="connsiteY58" fmla="*/ 815077 h 1050182"/>
                  <a:gd name="connsiteX59" fmla="*/ 1629631 w 1679152"/>
                  <a:gd name="connsiteY59" fmla="*/ 815077 h 1050182"/>
                  <a:gd name="connsiteX60" fmla="*/ 422084 w 1679152"/>
                  <a:gd name="connsiteY60" fmla="*/ 387189 h 1050182"/>
                  <a:gd name="connsiteX61" fmla="*/ 603118 w 1679152"/>
                  <a:gd name="connsiteY61" fmla="*/ 271446 h 1050182"/>
                  <a:gd name="connsiteX62" fmla="*/ 813340 w 1679152"/>
                  <a:gd name="connsiteY62" fmla="*/ 225214 h 1050182"/>
                  <a:gd name="connsiteX63" fmla="*/ 813340 w 1679152"/>
                  <a:gd name="connsiteY63" fmla="*/ 52748 h 1050182"/>
                  <a:gd name="connsiteX64" fmla="*/ 300411 w 1679152"/>
                  <a:gd name="connsiteY64" fmla="*/ 265544 h 1050182"/>
                  <a:gd name="connsiteX65" fmla="*/ 422084 w 1679152"/>
                  <a:gd name="connsiteY65" fmla="*/ 387189 h 1050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1679152" h="1050182">
                    <a:moveTo>
                      <a:pt x="0" y="789830"/>
                    </a:moveTo>
                    <a:cubicBezTo>
                      <a:pt x="3936" y="760648"/>
                      <a:pt x="5903" y="731139"/>
                      <a:pt x="11807" y="702613"/>
                    </a:cubicBezTo>
                    <a:cubicBezTo>
                      <a:pt x="77070" y="373090"/>
                      <a:pt x="267943" y="147834"/>
                      <a:pt x="586392" y="44223"/>
                    </a:cubicBezTo>
                    <a:cubicBezTo>
                      <a:pt x="874668" y="-49552"/>
                      <a:pt x="1142939" y="7500"/>
                      <a:pt x="1378086" y="199312"/>
                    </a:cubicBezTo>
                    <a:cubicBezTo>
                      <a:pt x="1537802" y="329809"/>
                      <a:pt x="1632254" y="500637"/>
                      <a:pt x="1667674" y="703924"/>
                    </a:cubicBezTo>
                    <a:cubicBezTo>
                      <a:pt x="1672593" y="732450"/>
                      <a:pt x="1675217" y="760976"/>
                      <a:pt x="1679153" y="789502"/>
                    </a:cubicBezTo>
                    <a:cubicBezTo>
                      <a:pt x="1679153" y="804913"/>
                      <a:pt x="1679153" y="819995"/>
                      <a:pt x="1679153" y="835406"/>
                    </a:cubicBezTo>
                    <a:cubicBezTo>
                      <a:pt x="1668002" y="858686"/>
                      <a:pt x="1649308" y="864915"/>
                      <a:pt x="1624383" y="864915"/>
                    </a:cubicBezTo>
                    <a:cubicBezTo>
                      <a:pt x="1458764" y="864260"/>
                      <a:pt x="1293144" y="864587"/>
                      <a:pt x="1127525" y="864587"/>
                    </a:cubicBezTo>
                    <a:cubicBezTo>
                      <a:pt x="1120966" y="864587"/>
                      <a:pt x="1114406" y="864587"/>
                      <a:pt x="1111127" y="864587"/>
                    </a:cubicBezTo>
                    <a:cubicBezTo>
                      <a:pt x="1094401" y="895408"/>
                      <a:pt x="1080955" y="926230"/>
                      <a:pt x="1062261" y="953116"/>
                    </a:cubicBezTo>
                    <a:cubicBezTo>
                      <a:pt x="1027825" y="1003282"/>
                      <a:pt x="978631" y="1033448"/>
                      <a:pt x="919926" y="1048858"/>
                    </a:cubicBezTo>
                    <a:cubicBezTo>
                      <a:pt x="903528" y="1053121"/>
                      <a:pt x="891394" y="1046891"/>
                      <a:pt x="887130" y="1033120"/>
                    </a:cubicBezTo>
                    <a:cubicBezTo>
                      <a:pt x="882867" y="1019676"/>
                      <a:pt x="889754" y="1007217"/>
                      <a:pt x="906480" y="1002299"/>
                    </a:cubicBezTo>
                    <a:cubicBezTo>
                      <a:pt x="946491" y="990495"/>
                      <a:pt x="981911" y="971150"/>
                      <a:pt x="1010443" y="940001"/>
                    </a:cubicBezTo>
                    <a:cubicBezTo>
                      <a:pt x="1032089" y="916065"/>
                      <a:pt x="1046847" y="888523"/>
                      <a:pt x="1056358" y="857702"/>
                    </a:cubicBezTo>
                    <a:cubicBezTo>
                      <a:pt x="1093745" y="736713"/>
                      <a:pt x="1131132" y="616052"/>
                      <a:pt x="1168520" y="495063"/>
                    </a:cubicBezTo>
                    <a:cubicBezTo>
                      <a:pt x="1169504" y="492112"/>
                      <a:pt x="1169832" y="489161"/>
                      <a:pt x="1171471" y="483587"/>
                    </a:cubicBezTo>
                    <a:cubicBezTo>
                      <a:pt x="1145891" y="491456"/>
                      <a:pt x="1122605" y="498341"/>
                      <a:pt x="1099648" y="505555"/>
                    </a:cubicBezTo>
                    <a:cubicBezTo>
                      <a:pt x="998965" y="536704"/>
                      <a:pt x="898609" y="567853"/>
                      <a:pt x="797926" y="599002"/>
                    </a:cubicBezTo>
                    <a:cubicBezTo>
                      <a:pt x="706425" y="627200"/>
                      <a:pt x="647720" y="705564"/>
                      <a:pt x="647064" y="800650"/>
                    </a:cubicBezTo>
                    <a:cubicBezTo>
                      <a:pt x="646408" y="888523"/>
                      <a:pt x="705113" y="968526"/>
                      <a:pt x="792350" y="998364"/>
                    </a:cubicBezTo>
                    <a:cubicBezTo>
                      <a:pt x="797926" y="1000331"/>
                      <a:pt x="805797" y="1001315"/>
                      <a:pt x="808420" y="1005577"/>
                    </a:cubicBezTo>
                    <a:cubicBezTo>
                      <a:pt x="813668" y="1013447"/>
                      <a:pt x="819899" y="1024595"/>
                      <a:pt x="817603" y="1032136"/>
                    </a:cubicBezTo>
                    <a:cubicBezTo>
                      <a:pt x="815307" y="1039349"/>
                      <a:pt x="803501" y="1044596"/>
                      <a:pt x="794974" y="1048858"/>
                    </a:cubicBezTo>
                    <a:cubicBezTo>
                      <a:pt x="791694" y="1050497"/>
                      <a:pt x="785463" y="1047874"/>
                      <a:pt x="780872" y="1046235"/>
                    </a:cubicBezTo>
                    <a:cubicBezTo>
                      <a:pt x="696258" y="1018365"/>
                      <a:pt x="639521" y="962625"/>
                      <a:pt x="610333" y="878359"/>
                    </a:cubicBezTo>
                    <a:cubicBezTo>
                      <a:pt x="609349" y="875735"/>
                      <a:pt x="608693" y="873112"/>
                      <a:pt x="607709" y="870489"/>
                    </a:cubicBezTo>
                    <a:cubicBezTo>
                      <a:pt x="607053" y="868850"/>
                      <a:pt x="606397" y="867538"/>
                      <a:pt x="605085" y="864587"/>
                    </a:cubicBezTo>
                    <a:cubicBezTo>
                      <a:pt x="599182" y="864587"/>
                      <a:pt x="592623" y="864587"/>
                      <a:pt x="586064" y="864587"/>
                    </a:cubicBezTo>
                    <a:cubicBezTo>
                      <a:pt x="408966" y="864587"/>
                      <a:pt x="231867" y="864260"/>
                      <a:pt x="54769" y="864915"/>
                    </a:cubicBezTo>
                    <a:cubicBezTo>
                      <a:pt x="29844" y="864915"/>
                      <a:pt x="11151" y="858686"/>
                      <a:pt x="0" y="835406"/>
                    </a:cubicBezTo>
                    <a:cubicBezTo>
                      <a:pt x="0" y="820323"/>
                      <a:pt x="0" y="805240"/>
                      <a:pt x="0" y="789830"/>
                    </a:cubicBezTo>
                    <a:close/>
                    <a:moveTo>
                      <a:pt x="1121949" y="814421"/>
                    </a:moveTo>
                    <a:cubicBezTo>
                      <a:pt x="1218042" y="814421"/>
                      <a:pt x="1312166" y="814421"/>
                      <a:pt x="1406618" y="814421"/>
                    </a:cubicBezTo>
                    <a:cubicBezTo>
                      <a:pt x="1398747" y="533425"/>
                      <a:pt x="1153762" y="257019"/>
                      <a:pt x="808420" y="275381"/>
                    </a:cubicBezTo>
                    <a:cubicBezTo>
                      <a:pt x="489971" y="292103"/>
                      <a:pt x="277454" y="560311"/>
                      <a:pt x="273846" y="814421"/>
                    </a:cubicBezTo>
                    <a:cubicBezTo>
                      <a:pt x="381745" y="814421"/>
                      <a:pt x="489316" y="814421"/>
                      <a:pt x="598526" y="814421"/>
                    </a:cubicBezTo>
                    <a:cubicBezTo>
                      <a:pt x="598526" y="806224"/>
                      <a:pt x="598526" y="799011"/>
                      <a:pt x="598526" y="792125"/>
                    </a:cubicBezTo>
                    <a:cubicBezTo>
                      <a:pt x="600822" y="686219"/>
                      <a:pt x="671005" y="589493"/>
                      <a:pt x="771689" y="557033"/>
                    </a:cubicBezTo>
                    <a:cubicBezTo>
                      <a:pt x="899265" y="516047"/>
                      <a:pt x="1027825" y="477029"/>
                      <a:pt x="1155729" y="436699"/>
                    </a:cubicBezTo>
                    <a:cubicBezTo>
                      <a:pt x="1175735" y="430470"/>
                      <a:pt x="1194429" y="429814"/>
                      <a:pt x="1210499" y="445880"/>
                    </a:cubicBezTo>
                    <a:cubicBezTo>
                      <a:pt x="1226569" y="461946"/>
                      <a:pt x="1225257" y="480636"/>
                      <a:pt x="1219026" y="500637"/>
                    </a:cubicBezTo>
                    <a:cubicBezTo>
                      <a:pt x="1197708" y="568181"/>
                      <a:pt x="1177047" y="636053"/>
                      <a:pt x="1156057" y="703597"/>
                    </a:cubicBezTo>
                    <a:cubicBezTo>
                      <a:pt x="1144579" y="740647"/>
                      <a:pt x="1133428" y="777370"/>
                      <a:pt x="1121949" y="814421"/>
                    </a:cubicBezTo>
                    <a:close/>
                    <a:moveTo>
                      <a:pt x="865485" y="225214"/>
                    </a:moveTo>
                    <a:cubicBezTo>
                      <a:pt x="1016019" y="233084"/>
                      <a:pt x="1146874" y="287512"/>
                      <a:pt x="1257069" y="386861"/>
                    </a:cubicBezTo>
                    <a:cubicBezTo>
                      <a:pt x="1298392" y="345548"/>
                      <a:pt x="1338403" y="305546"/>
                      <a:pt x="1378742" y="264888"/>
                    </a:cubicBezTo>
                    <a:cubicBezTo>
                      <a:pt x="1234440" y="132095"/>
                      <a:pt x="1063573" y="61273"/>
                      <a:pt x="865485" y="52748"/>
                    </a:cubicBezTo>
                    <a:cubicBezTo>
                      <a:pt x="865485" y="111111"/>
                      <a:pt x="865485" y="167507"/>
                      <a:pt x="865485" y="225214"/>
                    </a:cubicBezTo>
                    <a:close/>
                    <a:moveTo>
                      <a:pt x="222357" y="814749"/>
                    </a:moveTo>
                    <a:cubicBezTo>
                      <a:pt x="230883" y="664578"/>
                      <a:pt x="285325" y="534736"/>
                      <a:pt x="384041" y="424895"/>
                    </a:cubicBezTo>
                    <a:cubicBezTo>
                      <a:pt x="343046" y="383582"/>
                      <a:pt x="303035" y="343580"/>
                      <a:pt x="262368" y="302923"/>
                    </a:cubicBezTo>
                    <a:cubicBezTo>
                      <a:pt x="129872" y="447192"/>
                      <a:pt x="59033" y="617363"/>
                      <a:pt x="49850" y="814749"/>
                    </a:cubicBezTo>
                    <a:cubicBezTo>
                      <a:pt x="107571" y="814749"/>
                      <a:pt x="163980" y="814749"/>
                      <a:pt x="222357" y="814749"/>
                    </a:cubicBezTo>
                    <a:close/>
                    <a:moveTo>
                      <a:pt x="1629631" y="815077"/>
                    </a:moveTo>
                    <a:cubicBezTo>
                      <a:pt x="1620120" y="617035"/>
                      <a:pt x="1549281" y="446864"/>
                      <a:pt x="1417769" y="303906"/>
                    </a:cubicBezTo>
                    <a:cubicBezTo>
                      <a:pt x="1376774" y="344564"/>
                      <a:pt x="1336763" y="384894"/>
                      <a:pt x="1295768" y="425551"/>
                    </a:cubicBezTo>
                    <a:cubicBezTo>
                      <a:pt x="1394812" y="535392"/>
                      <a:pt x="1448925" y="665562"/>
                      <a:pt x="1457124" y="815077"/>
                    </a:cubicBezTo>
                    <a:cubicBezTo>
                      <a:pt x="1515501" y="815077"/>
                      <a:pt x="1571582" y="815077"/>
                      <a:pt x="1629631" y="815077"/>
                    </a:cubicBezTo>
                    <a:close/>
                    <a:moveTo>
                      <a:pt x="422084" y="387189"/>
                    </a:moveTo>
                    <a:cubicBezTo>
                      <a:pt x="475541" y="338334"/>
                      <a:pt x="536214" y="299316"/>
                      <a:pt x="603118" y="271446"/>
                    </a:cubicBezTo>
                    <a:cubicBezTo>
                      <a:pt x="670021" y="243576"/>
                      <a:pt x="740205" y="228821"/>
                      <a:pt x="813340" y="225214"/>
                    </a:cubicBezTo>
                    <a:cubicBezTo>
                      <a:pt x="813340" y="166851"/>
                      <a:pt x="813340" y="110127"/>
                      <a:pt x="813340" y="52748"/>
                    </a:cubicBezTo>
                    <a:cubicBezTo>
                      <a:pt x="614268" y="59633"/>
                      <a:pt x="444713" y="134063"/>
                      <a:pt x="300411" y="265544"/>
                    </a:cubicBezTo>
                    <a:cubicBezTo>
                      <a:pt x="341078" y="306202"/>
                      <a:pt x="380761" y="345876"/>
                      <a:pt x="422084" y="387189"/>
                    </a:cubicBezTo>
                    <a:close/>
                  </a:path>
                </a:pathLst>
              </a:custGeom>
              <a:grpFill/>
              <a:ln w="3266" cap="flat">
                <a:noFill/>
                <a:prstDash val="solid"/>
                <a:miter/>
              </a:ln>
            </p:spPr>
            <p:txBody>
              <a:bodyPr rtlCol="0" anchor="ctr"/>
              <a:lstStyle/>
              <a:p>
                <a:endParaRPr lang="en-US" dirty="0"/>
              </a:p>
            </p:txBody>
          </p:sp>
          <p:sp>
            <p:nvSpPr>
              <p:cNvPr id="8" name="Freeform 48">
                <a:extLst>
                  <a:ext uri="{FF2B5EF4-FFF2-40B4-BE49-F238E27FC236}">
                    <a16:creationId xmlns:a16="http://schemas.microsoft.com/office/drawing/2014/main" id="{484A99AE-E85D-170F-4126-B94CF0804D47}"/>
                  </a:ext>
                </a:extLst>
              </p:cNvPr>
              <p:cNvSpPr/>
              <p:nvPr/>
            </p:nvSpPr>
            <p:spPr>
              <a:xfrm>
                <a:off x="7343053" y="1465348"/>
                <a:ext cx="230880" cy="248942"/>
              </a:xfrm>
              <a:custGeom>
                <a:avLst/>
                <a:gdLst>
                  <a:gd name="connsiteX0" fmla="*/ 124095 w 230880"/>
                  <a:gd name="connsiteY0" fmla="*/ 0 h 248942"/>
                  <a:gd name="connsiteX1" fmla="*/ 224778 w 230880"/>
                  <a:gd name="connsiteY1" fmla="*/ 50822 h 248942"/>
                  <a:gd name="connsiteX2" fmla="*/ 223139 w 230880"/>
                  <a:gd name="connsiteY2" fmla="*/ 84922 h 248942"/>
                  <a:gd name="connsiteX3" fmla="*/ 188375 w 230880"/>
                  <a:gd name="connsiteY3" fmla="*/ 82627 h 248942"/>
                  <a:gd name="connsiteX4" fmla="*/ 122127 w 230880"/>
                  <a:gd name="connsiteY4" fmla="*/ 49510 h 248942"/>
                  <a:gd name="connsiteX5" fmla="*/ 51616 w 230880"/>
                  <a:gd name="connsiteY5" fmla="*/ 107218 h 248942"/>
                  <a:gd name="connsiteX6" fmla="*/ 87035 w 230880"/>
                  <a:gd name="connsiteY6" fmla="*/ 189845 h 248942"/>
                  <a:gd name="connsiteX7" fmla="*/ 177552 w 230880"/>
                  <a:gd name="connsiteY7" fmla="*/ 178369 h 248942"/>
                  <a:gd name="connsiteX8" fmla="*/ 189687 w 230880"/>
                  <a:gd name="connsiteY8" fmla="*/ 165253 h 248942"/>
                  <a:gd name="connsiteX9" fmla="*/ 222155 w 230880"/>
                  <a:gd name="connsiteY9" fmla="*/ 163614 h 248942"/>
                  <a:gd name="connsiteX10" fmla="*/ 225434 w 230880"/>
                  <a:gd name="connsiteY10" fmla="*/ 197386 h 248942"/>
                  <a:gd name="connsiteX11" fmla="*/ 78180 w 230880"/>
                  <a:gd name="connsiteY11" fmla="*/ 240011 h 248942"/>
                  <a:gd name="connsiteX12" fmla="*/ 782 w 230880"/>
                  <a:gd name="connsiteY12" fmla="*/ 113776 h 248942"/>
                  <a:gd name="connsiteX13" fmla="*/ 107041 w 230880"/>
                  <a:gd name="connsiteY13" fmla="*/ 1312 h 248942"/>
                  <a:gd name="connsiteX14" fmla="*/ 124095 w 230880"/>
                  <a:gd name="connsiteY14" fmla="*/ 0 h 248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30880" h="248942">
                    <a:moveTo>
                      <a:pt x="124095" y="0"/>
                    </a:moveTo>
                    <a:cubicBezTo>
                      <a:pt x="165418" y="328"/>
                      <a:pt x="199198" y="17706"/>
                      <a:pt x="224778" y="50822"/>
                    </a:cubicBezTo>
                    <a:cubicBezTo>
                      <a:pt x="233633" y="62298"/>
                      <a:pt x="232649" y="75741"/>
                      <a:pt x="223139" y="84922"/>
                    </a:cubicBezTo>
                    <a:cubicBezTo>
                      <a:pt x="212644" y="94758"/>
                      <a:pt x="199198" y="94758"/>
                      <a:pt x="188375" y="82627"/>
                    </a:cubicBezTo>
                    <a:cubicBezTo>
                      <a:pt x="170665" y="62298"/>
                      <a:pt x="150332" y="48855"/>
                      <a:pt x="122127" y="49510"/>
                    </a:cubicBezTo>
                    <a:cubicBezTo>
                      <a:pt x="88347" y="50494"/>
                      <a:pt x="59815" y="73446"/>
                      <a:pt x="51616" y="107218"/>
                    </a:cubicBezTo>
                    <a:cubicBezTo>
                      <a:pt x="43745" y="139351"/>
                      <a:pt x="58175" y="173450"/>
                      <a:pt x="87035" y="189845"/>
                    </a:cubicBezTo>
                    <a:cubicBezTo>
                      <a:pt x="116552" y="206895"/>
                      <a:pt x="153939" y="201976"/>
                      <a:pt x="177552" y="178369"/>
                    </a:cubicBezTo>
                    <a:cubicBezTo>
                      <a:pt x="181816" y="174106"/>
                      <a:pt x="185423" y="169188"/>
                      <a:pt x="189687" y="165253"/>
                    </a:cubicBezTo>
                    <a:cubicBezTo>
                      <a:pt x="199853" y="155745"/>
                      <a:pt x="211004" y="155089"/>
                      <a:pt x="222155" y="163614"/>
                    </a:cubicBezTo>
                    <a:cubicBezTo>
                      <a:pt x="232321" y="171483"/>
                      <a:pt x="233633" y="185582"/>
                      <a:pt x="225434" y="197386"/>
                    </a:cubicBezTo>
                    <a:cubicBezTo>
                      <a:pt x="194606" y="242634"/>
                      <a:pt x="128358" y="261651"/>
                      <a:pt x="78180" y="240011"/>
                    </a:cubicBezTo>
                    <a:cubicBezTo>
                      <a:pt x="26035" y="217387"/>
                      <a:pt x="-5449" y="166237"/>
                      <a:pt x="782" y="113776"/>
                    </a:cubicBezTo>
                    <a:cubicBezTo>
                      <a:pt x="7669" y="54429"/>
                      <a:pt x="48336" y="11148"/>
                      <a:pt x="107041" y="1312"/>
                    </a:cubicBezTo>
                    <a:cubicBezTo>
                      <a:pt x="112616" y="328"/>
                      <a:pt x="118191" y="328"/>
                      <a:pt x="124095" y="0"/>
                    </a:cubicBezTo>
                    <a:close/>
                  </a:path>
                </a:pathLst>
              </a:custGeom>
              <a:grpFill/>
              <a:ln w="3266" cap="flat">
                <a:noFill/>
                <a:prstDash val="solid"/>
                <a:miter/>
              </a:ln>
            </p:spPr>
            <p:txBody>
              <a:bodyPr rtlCol="0" anchor="ctr"/>
              <a:lstStyle/>
              <a:p>
                <a:endParaRPr lang="en-US" dirty="0"/>
              </a:p>
            </p:txBody>
          </p:sp>
        </p:grpSp>
      </p:grpSp>
      <p:grpSp>
        <p:nvGrpSpPr>
          <p:cNvPr id="14" name="Group 13">
            <a:extLst>
              <a:ext uri="{FF2B5EF4-FFF2-40B4-BE49-F238E27FC236}">
                <a16:creationId xmlns:a16="http://schemas.microsoft.com/office/drawing/2014/main" id="{40E54256-FD64-3C38-241D-6F1393D37874}"/>
              </a:ext>
            </a:extLst>
          </p:cNvPr>
          <p:cNvGrpSpPr/>
          <p:nvPr/>
        </p:nvGrpSpPr>
        <p:grpSpPr>
          <a:xfrm>
            <a:off x="630378" y="4540205"/>
            <a:ext cx="1077987" cy="871429"/>
            <a:chOff x="3842434" y="3202919"/>
            <a:chExt cx="1320350" cy="1067352"/>
          </a:xfrm>
          <a:solidFill>
            <a:srgbClr val="5FBB47"/>
          </a:solidFill>
        </p:grpSpPr>
        <p:grpSp>
          <p:nvGrpSpPr>
            <p:cNvPr id="15" name="Group 14">
              <a:extLst>
                <a:ext uri="{FF2B5EF4-FFF2-40B4-BE49-F238E27FC236}">
                  <a16:creationId xmlns:a16="http://schemas.microsoft.com/office/drawing/2014/main" id="{8613E210-07C3-BAD1-9D56-0C7D376095EC}"/>
                </a:ext>
              </a:extLst>
            </p:cNvPr>
            <p:cNvGrpSpPr/>
            <p:nvPr/>
          </p:nvGrpSpPr>
          <p:grpSpPr>
            <a:xfrm>
              <a:off x="3842434" y="3202919"/>
              <a:ext cx="1320348" cy="1066304"/>
              <a:chOff x="3549260" y="3020816"/>
              <a:chExt cx="1387740" cy="1120729"/>
            </a:xfrm>
            <a:grpFill/>
          </p:grpSpPr>
          <p:sp>
            <p:nvSpPr>
              <p:cNvPr id="28" name="Freeform 182">
                <a:extLst>
                  <a:ext uri="{FF2B5EF4-FFF2-40B4-BE49-F238E27FC236}">
                    <a16:creationId xmlns:a16="http://schemas.microsoft.com/office/drawing/2014/main" id="{AB0C6C65-0A36-2F45-969F-C6F88EB95A79}"/>
                  </a:ext>
                </a:extLst>
              </p:cNvPr>
              <p:cNvSpPr/>
              <p:nvPr/>
            </p:nvSpPr>
            <p:spPr>
              <a:xfrm>
                <a:off x="3549260" y="3101562"/>
                <a:ext cx="128367" cy="154121"/>
              </a:xfrm>
              <a:custGeom>
                <a:avLst/>
                <a:gdLst>
                  <a:gd name="connsiteX0" fmla="*/ 34979 w 128367"/>
                  <a:gd name="connsiteY0" fmla="*/ 125977 h 154121"/>
                  <a:gd name="connsiteX1" fmla="*/ 91289 w 128367"/>
                  <a:gd name="connsiteY1" fmla="*/ 125977 h 154121"/>
                  <a:gd name="connsiteX2" fmla="*/ 63134 w 128367"/>
                  <a:gd name="connsiteY2" fmla="*/ 54947 h 154121"/>
                  <a:gd name="connsiteX3" fmla="*/ 34979 w 128367"/>
                  <a:gd name="connsiteY3" fmla="*/ 125977 h 154121"/>
                  <a:gd name="connsiteX4" fmla="*/ 112740 w 128367"/>
                  <a:gd name="connsiteY4" fmla="*/ 154121 h 154121"/>
                  <a:gd name="connsiteX5" fmla="*/ 14868 w 128367"/>
                  <a:gd name="connsiteY5" fmla="*/ 154121 h 154121"/>
                  <a:gd name="connsiteX6" fmla="*/ 2803 w 128367"/>
                  <a:gd name="connsiteY6" fmla="*/ 147420 h 154121"/>
                  <a:gd name="connsiteX7" fmla="*/ 1461 w 128367"/>
                  <a:gd name="connsiteY7" fmla="*/ 134018 h 154121"/>
                  <a:gd name="connsiteX8" fmla="*/ 51068 w 128367"/>
                  <a:gd name="connsiteY8" fmla="*/ 9381 h 154121"/>
                  <a:gd name="connsiteX9" fmla="*/ 64475 w 128367"/>
                  <a:gd name="connsiteY9" fmla="*/ 0 h 154121"/>
                  <a:gd name="connsiteX10" fmla="*/ 77882 w 128367"/>
                  <a:gd name="connsiteY10" fmla="*/ 9381 h 154121"/>
                  <a:gd name="connsiteX11" fmla="*/ 127487 w 128367"/>
                  <a:gd name="connsiteY11" fmla="*/ 134018 h 154121"/>
                  <a:gd name="connsiteX12" fmla="*/ 126146 w 128367"/>
                  <a:gd name="connsiteY12" fmla="*/ 147420 h 154121"/>
                  <a:gd name="connsiteX13" fmla="*/ 112740 w 128367"/>
                  <a:gd name="connsiteY13" fmla="*/ 154121 h 1541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367" h="154121">
                    <a:moveTo>
                      <a:pt x="34979" y="125977"/>
                    </a:moveTo>
                    <a:lnTo>
                      <a:pt x="91289" y="125977"/>
                    </a:lnTo>
                    <a:lnTo>
                      <a:pt x="63134" y="54947"/>
                    </a:lnTo>
                    <a:lnTo>
                      <a:pt x="34979" y="125977"/>
                    </a:lnTo>
                    <a:close/>
                    <a:moveTo>
                      <a:pt x="112740" y="154121"/>
                    </a:moveTo>
                    <a:lnTo>
                      <a:pt x="14868" y="154121"/>
                    </a:lnTo>
                    <a:cubicBezTo>
                      <a:pt x="9507" y="154121"/>
                      <a:pt x="5484" y="151441"/>
                      <a:pt x="2803" y="147420"/>
                    </a:cubicBezTo>
                    <a:cubicBezTo>
                      <a:pt x="121" y="143400"/>
                      <a:pt x="-1220" y="138039"/>
                      <a:pt x="1461" y="134018"/>
                    </a:cubicBezTo>
                    <a:lnTo>
                      <a:pt x="51068" y="9381"/>
                    </a:lnTo>
                    <a:cubicBezTo>
                      <a:pt x="52408" y="4020"/>
                      <a:pt x="59112" y="0"/>
                      <a:pt x="64475" y="0"/>
                    </a:cubicBezTo>
                    <a:cubicBezTo>
                      <a:pt x="69838" y="0"/>
                      <a:pt x="76541" y="4020"/>
                      <a:pt x="77882" y="9381"/>
                    </a:cubicBezTo>
                    <a:lnTo>
                      <a:pt x="127487" y="134018"/>
                    </a:lnTo>
                    <a:cubicBezTo>
                      <a:pt x="128827" y="138039"/>
                      <a:pt x="128827" y="143400"/>
                      <a:pt x="126146" y="147420"/>
                    </a:cubicBezTo>
                    <a:cubicBezTo>
                      <a:pt x="122124" y="151441"/>
                      <a:pt x="118103" y="154121"/>
                      <a:pt x="112740" y="154121"/>
                    </a:cubicBezTo>
                    <a:close/>
                  </a:path>
                </a:pathLst>
              </a:custGeom>
              <a:grpFill/>
              <a:ln w="13404" cap="flat">
                <a:noFill/>
                <a:prstDash val="solid"/>
                <a:miter/>
              </a:ln>
            </p:spPr>
            <p:txBody>
              <a:bodyPr rtlCol="0" anchor="ctr"/>
              <a:lstStyle/>
              <a:p>
                <a:endParaRPr lang="en-US" dirty="0"/>
              </a:p>
            </p:txBody>
          </p:sp>
          <p:sp>
            <p:nvSpPr>
              <p:cNvPr id="29" name="Freeform 183">
                <a:extLst>
                  <a:ext uri="{FF2B5EF4-FFF2-40B4-BE49-F238E27FC236}">
                    <a16:creationId xmlns:a16="http://schemas.microsoft.com/office/drawing/2014/main" id="{C89A9AF6-55A9-60E8-68A0-334265D8906D}"/>
                  </a:ext>
                </a:extLst>
              </p:cNvPr>
              <p:cNvSpPr/>
              <p:nvPr/>
            </p:nvSpPr>
            <p:spPr>
              <a:xfrm>
                <a:off x="3584238" y="3156510"/>
                <a:ext cx="56310" cy="71029"/>
              </a:xfrm>
              <a:custGeom>
                <a:avLst/>
                <a:gdLst>
                  <a:gd name="connsiteX0" fmla="*/ 0 w 56310"/>
                  <a:gd name="connsiteY0" fmla="*/ 71030 h 71029"/>
                  <a:gd name="connsiteX1" fmla="*/ 56310 w 56310"/>
                  <a:gd name="connsiteY1" fmla="*/ 71030 h 71029"/>
                  <a:gd name="connsiteX2" fmla="*/ 28156 w 56310"/>
                  <a:gd name="connsiteY2" fmla="*/ 0 h 71029"/>
                  <a:gd name="connsiteX3" fmla="*/ 0 w 56310"/>
                  <a:gd name="connsiteY3" fmla="*/ 71030 h 71029"/>
                </a:gdLst>
                <a:ahLst/>
                <a:cxnLst>
                  <a:cxn ang="0">
                    <a:pos x="connsiteX0" y="connsiteY0"/>
                  </a:cxn>
                  <a:cxn ang="0">
                    <a:pos x="connsiteX1" y="connsiteY1"/>
                  </a:cxn>
                  <a:cxn ang="0">
                    <a:pos x="connsiteX2" y="connsiteY2"/>
                  </a:cxn>
                  <a:cxn ang="0">
                    <a:pos x="connsiteX3" y="connsiteY3"/>
                  </a:cxn>
                </a:cxnLst>
                <a:rect l="l" t="t" r="r" b="b"/>
                <a:pathLst>
                  <a:path w="56310" h="71029">
                    <a:moveTo>
                      <a:pt x="0" y="71030"/>
                    </a:moveTo>
                    <a:lnTo>
                      <a:pt x="56310" y="71030"/>
                    </a:lnTo>
                    <a:lnTo>
                      <a:pt x="28156" y="0"/>
                    </a:lnTo>
                    <a:lnTo>
                      <a:pt x="0" y="71030"/>
                    </a:lnTo>
                    <a:close/>
                  </a:path>
                </a:pathLst>
              </a:custGeom>
              <a:solidFill>
                <a:srgbClr val="F1983D"/>
              </a:solidFill>
              <a:ln w="40211" cap="flat">
                <a:solidFill>
                  <a:srgbClr val="00BADE"/>
                </a:solidFill>
                <a:prstDash val="solid"/>
                <a:miter/>
              </a:ln>
            </p:spPr>
            <p:txBody>
              <a:bodyPr rtlCol="0" anchor="ctr"/>
              <a:lstStyle/>
              <a:p>
                <a:endParaRPr lang="en-US" dirty="0"/>
              </a:p>
            </p:txBody>
          </p:sp>
          <p:sp>
            <p:nvSpPr>
              <p:cNvPr id="30" name="Freeform 184">
                <a:extLst>
                  <a:ext uri="{FF2B5EF4-FFF2-40B4-BE49-F238E27FC236}">
                    <a16:creationId xmlns:a16="http://schemas.microsoft.com/office/drawing/2014/main" id="{EEAF2B09-A34E-861E-FB1E-284A37E00CC8}"/>
                  </a:ext>
                </a:extLst>
              </p:cNvPr>
              <p:cNvSpPr/>
              <p:nvPr/>
            </p:nvSpPr>
            <p:spPr>
              <a:xfrm>
                <a:off x="4782821" y="4020049"/>
                <a:ext cx="154179" cy="121496"/>
              </a:xfrm>
              <a:custGeom>
                <a:avLst/>
                <a:gdLst>
                  <a:gd name="connsiteX0" fmla="*/ 28154 w 154179"/>
                  <a:gd name="connsiteY0" fmla="*/ 33045 h 121496"/>
                  <a:gd name="connsiteX1" fmla="*/ 28154 w 154179"/>
                  <a:gd name="connsiteY1" fmla="*/ 85312 h 121496"/>
                  <a:gd name="connsiteX2" fmla="*/ 99212 w 154179"/>
                  <a:gd name="connsiteY2" fmla="*/ 58508 h 121496"/>
                  <a:gd name="connsiteX3" fmla="*/ 28154 w 154179"/>
                  <a:gd name="connsiteY3" fmla="*/ 33045 h 121496"/>
                  <a:gd name="connsiteX4" fmla="*/ 13407 w 154179"/>
                  <a:gd name="connsiteY4" fmla="*/ 120157 h 121496"/>
                  <a:gd name="connsiteX5" fmla="*/ 5363 w 154179"/>
                  <a:gd name="connsiteY5" fmla="*/ 117476 h 121496"/>
                  <a:gd name="connsiteX6" fmla="*/ 0 w 154179"/>
                  <a:gd name="connsiteY6" fmla="*/ 106755 h 121496"/>
                  <a:gd name="connsiteX7" fmla="*/ 0 w 154179"/>
                  <a:gd name="connsiteY7" fmla="*/ 12942 h 121496"/>
                  <a:gd name="connsiteX8" fmla="*/ 5363 w 154179"/>
                  <a:gd name="connsiteY8" fmla="*/ 2221 h 121496"/>
                  <a:gd name="connsiteX9" fmla="*/ 18770 w 154179"/>
                  <a:gd name="connsiteY9" fmla="*/ 880 h 121496"/>
                  <a:gd name="connsiteX10" fmla="*/ 144796 w 154179"/>
                  <a:gd name="connsiteY10" fmla="*/ 47786 h 121496"/>
                  <a:gd name="connsiteX11" fmla="*/ 154180 w 154179"/>
                  <a:gd name="connsiteY11" fmla="*/ 61188 h 121496"/>
                  <a:gd name="connsiteX12" fmla="*/ 144796 w 154179"/>
                  <a:gd name="connsiteY12" fmla="*/ 74590 h 121496"/>
                  <a:gd name="connsiteX13" fmla="*/ 18770 w 154179"/>
                  <a:gd name="connsiteY13" fmla="*/ 121497 h 121496"/>
                  <a:gd name="connsiteX14" fmla="*/ 13407 w 154179"/>
                  <a:gd name="connsiteY14" fmla="*/ 120157 h 1214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54179" h="121496">
                    <a:moveTo>
                      <a:pt x="28154" y="33045"/>
                    </a:moveTo>
                    <a:lnTo>
                      <a:pt x="28154" y="85312"/>
                    </a:lnTo>
                    <a:lnTo>
                      <a:pt x="99212" y="58508"/>
                    </a:lnTo>
                    <a:lnTo>
                      <a:pt x="28154" y="33045"/>
                    </a:lnTo>
                    <a:close/>
                    <a:moveTo>
                      <a:pt x="13407" y="120157"/>
                    </a:moveTo>
                    <a:cubicBezTo>
                      <a:pt x="10726" y="120157"/>
                      <a:pt x="8044" y="118816"/>
                      <a:pt x="5363" y="117476"/>
                    </a:cubicBezTo>
                    <a:cubicBezTo>
                      <a:pt x="1340" y="114796"/>
                      <a:pt x="0" y="110775"/>
                      <a:pt x="0" y="106755"/>
                    </a:cubicBezTo>
                    <a:lnTo>
                      <a:pt x="0" y="12942"/>
                    </a:lnTo>
                    <a:cubicBezTo>
                      <a:pt x="0" y="7581"/>
                      <a:pt x="2682" y="3561"/>
                      <a:pt x="5363" y="2221"/>
                    </a:cubicBezTo>
                    <a:cubicBezTo>
                      <a:pt x="9386" y="-460"/>
                      <a:pt x="14747" y="-460"/>
                      <a:pt x="18770" y="880"/>
                    </a:cubicBezTo>
                    <a:lnTo>
                      <a:pt x="144796" y="47786"/>
                    </a:lnTo>
                    <a:cubicBezTo>
                      <a:pt x="150159" y="50467"/>
                      <a:pt x="154180" y="54487"/>
                      <a:pt x="154180" y="61188"/>
                    </a:cubicBezTo>
                    <a:cubicBezTo>
                      <a:pt x="154180" y="66549"/>
                      <a:pt x="151499" y="71910"/>
                      <a:pt x="144796" y="74590"/>
                    </a:cubicBezTo>
                    <a:lnTo>
                      <a:pt x="18770" y="121497"/>
                    </a:lnTo>
                    <a:cubicBezTo>
                      <a:pt x="17430" y="120157"/>
                      <a:pt x="14747" y="120157"/>
                      <a:pt x="13407" y="120157"/>
                    </a:cubicBezTo>
                    <a:close/>
                  </a:path>
                </a:pathLst>
              </a:custGeom>
              <a:grpFill/>
              <a:ln w="13404" cap="flat">
                <a:noFill/>
                <a:prstDash val="solid"/>
                <a:miter/>
              </a:ln>
            </p:spPr>
            <p:txBody>
              <a:bodyPr rtlCol="0" anchor="ctr"/>
              <a:lstStyle/>
              <a:p>
                <a:endParaRPr lang="en-US" dirty="0"/>
              </a:p>
            </p:txBody>
          </p:sp>
          <p:sp>
            <p:nvSpPr>
              <p:cNvPr id="31" name="Freeform 185">
                <a:extLst>
                  <a:ext uri="{FF2B5EF4-FFF2-40B4-BE49-F238E27FC236}">
                    <a16:creationId xmlns:a16="http://schemas.microsoft.com/office/drawing/2014/main" id="{13B56AE5-A351-0862-F5AC-51CEE0E8833B}"/>
                  </a:ext>
                </a:extLst>
              </p:cNvPr>
              <p:cNvSpPr/>
              <p:nvPr/>
            </p:nvSpPr>
            <p:spPr>
              <a:xfrm>
                <a:off x="4810975" y="4053093"/>
                <a:ext cx="71057" cy="52266"/>
              </a:xfrm>
              <a:custGeom>
                <a:avLst/>
                <a:gdLst>
                  <a:gd name="connsiteX0" fmla="*/ 0 w 71057"/>
                  <a:gd name="connsiteY0" fmla="*/ 0 h 52266"/>
                  <a:gd name="connsiteX1" fmla="*/ 0 w 71057"/>
                  <a:gd name="connsiteY1" fmla="*/ 52267 h 52266"/>
                  <a:gd name="connsiteX2" fmla="*/ 71058 w 71057"/>
                  <a:gd name="connsiteY2" fmla="*/ 25463 h 52266"/>
                  <a:gd name="connsiteX3" fmla="*/ 0 w 71057"/>
                  <a:gd name="connsiteY3" fmla="*/ 0 h 52266"/>
                </a:gdLst>
                <a:ahLst/>
                <a:cxnLst>
                  <a:cxn ang="0">
                    <a:pos x="connsiteX0" y="connsiteY0"/>
                  </a:cxn>
                  <a:cxn ang="0">
                    <a:pos x="connsiteX1" y="connsiteY1"/>
                  </a:cxn>
                  <a:cxn ang="0">
                    <a:pos x="connsiteX2" y="connsiteY2"/>
                  </a:cxn>
                  <a:cxn ang="0">
                    <a:pos x="connsiteX3" y="connsiteY3"/>
                  </a:cxn>
                </a:cxnLst>
                <a:rect l="l" t="t" r="r" b="b"/>
                <a:pathLst>
                  <a:path w="71057" h="52266">
                    <a:moveTo>
                      <a:pt x="0" y="0"/>
                    </a:moveTo>
                    <a:lnTo>
                      <a:pt x="0" y="52267"/>
                    </a:lnTo>
                    <a:lnTo>
                      <a:pt x="71058" y="25463"/>
                    </a:lnTo>
                    <a:lnTo>
                      <a:pt x="0" y="0"/>
                    </a:lnTo>
                    <a:close/>
                  </a:path>
                </a:pathLst>
              </a:custGeom>
              <a:grpFill/>
              <a:ln w="40211" cap="flat">
                <a:solidFill>
                  <a:srgbClr val="00BADE"/>
                </a:solidFill>
                <a:prstDash val="solid"/>
                <a:miter/>
              </a:ln>
            </p:spPr>
            <p:txBody>
              <a:bodyPr rtlCol="0" anchor="ctr"/>
              <a:lstStyle/>
              <a:p>
                <a:endParaRPr lang="en-US" dirty="0"/>
              </a:p>
            </p:txBody>
          </p:sp>
          <p:sp>
            <p:nvSpPr>
              <p:cNvPr id="32" name="Freeform 186">
                <a:extLst>
                  <a:ext uri="{FF2B5EF4-FFF2-40B4-BE49-F238E27FC236}">
                    <a16:creationId xmlns:a16="http://schemas.microsoft.com/office/drawing/2014/main" id="{33F0D918-6371-B51E-6B5E-43B970F42D6F}"/>
                  </a:ext>
                </a:extLst>
              </p:cNvPr>
              <p:cNvSpPr/>
              <p:nvPr/>
            </p:nvSpPr>
            <p:spPr>
              <a:xfrm>
                <a:off x="4514681" y="3020816"/>
                <a:ext cx="141114" cy="167858"/>
              </a:xfrm>
              <a:custGeom>
                <a:avLst/>
                <a:gdLst>
                  <a:gd name="connsiteX0" fmla="*/ 40221 w 141114"/>
                  <a:gd name="connsiteY0" fmla="*/ 96829 h 167858"/>
                  <a:gd name="connsiteX1" fmla="*/ 87145 w 141114"/>
                  <a:gd name="connsiteY1" fmla="*/ 127653 h 167858"/>
                  <a:gd name="connsiteX2" fmla="*/ 104575 w 141114"/>
                  <a:gd name="connsiteY2" fmla="*/ 49922 h 167858"/>
                  <a:gd name="connsiteX3" fmla="*/ 40221 w 141114"/>
                  <a:gd name="connsiteY3" fmla="*/ 96829 h 167858"/>
                  <a:gd name="connsiteX4" fmla="*/ 96531 w 141114"/>
                  <a:gd name="connsiteY4" fmla="*/ 167858 h 167858"/>
                  <a:gd name="connsiteX5" fmla="*/ 88486 w 141114"/>
                  <a:gd name="connsiteY5" fmla="*/ 165178 h 167858"/>
                  <a:gd name="connsiteX6" fmla="*/ 6703 w 141114"/>
                  <a:gd name="connsiteY6" fmla="*/ 110231 h 167858"/>
                  <a:gd name="connsiteX7" fmla="*/ 0 w 141114"/>
                  <a:gd name="connsiteY7" fmla="*/ 98169 h 167858"/>
                  <a:gd name="connsiteX8" fmla="*/ 5363 w 141114"/>
                  <a:gd name="connsiteY8" fmla="*/ 86107 h 167858"/>
                  <a:gd name="connsiteX9" fmla="*/ 116641 w 141114"/>
                  <a:gd name="connsiteY9" fmla="*/ 3016 h 167858"/>
                  <a:gd name="connsiteX10" fmla="*/ 134070 w 141114"/>
                  <a:gd name="connsiteY10" fmla="*/ 3016 h 167858"/>
                  <a:gd name="connsiteX11" fmla="*/ 140773 w 141114"/>
                  <a:gd name="connsiteY11" fmla="*/ 19097 h 167858"/>
                  <a:gd name="connsiteX12" fmla="*/ 111278 w 141114"/>
                  <a:gd name="connsiteY12" fmla="*/ 157137 h 167858"/>
                  <a:gd name="connsiteX13" fmla="*/ 103235 w 141114"/>
                  <a:gd name="connsiteY13" fmla="*/ 167858 h 167858"/>
                  <a:gd name="connsiteX14" fmla="*/ 96531 w 141114"/>
                  <a:gd name="connsiteY14" fmla="*/ 167858 h 167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114" h="167858">
                    <a:moveTo>
                      <a:pt x="40221" y="96829"/>
                    </a:moveTo>
                    <a:lnTo>
                      <a:pt x="87145" y="127653"/>
                    </a:lnTo>
                    <a:lnTo>
                      <a:pt x="104575" y="49922"/>
                    </a:lnTo>
                    <a:lnTo>
                      <a:pt x="40221" y="96829"/>
                    </a:lnTo>
                    <a:close/>
                    <a:moveTo>
                      <a:pt x="96531" y="167858"/>
                    </a:moveTo>
                    <a:cubicBezTo>
                      <a:pt x="93849" y="167858"/>
                      <a:pt x="91168" y="166518"/>
                      <a:pt x="88486" y="165178"/>
                    </a:cubicBezTo>
                    <a:lnTo>
                      <a:pt x="6703" y="110231"/>
                    </a:lnTo>
                    <a:cubicBezTo>
                      <a:pt x="2682" y="107550"/>
                      <a:pt x="0" y="103530"/>
                      <a:pt x="0" y="98169"/>
                    </a:cubicBezTo>
                    <a:cubicBezTo>
                      <a:pt x="0" y="92808"/>
                      <a:pt x="2682" y="88787"/>
                      <a:pt x="5363" y="86107"/>
                    </a:cubicBezTo>
                    <a:lnTo>
                      <a:pt x="116641" y="3016"/>
                    </a:lnTo>
                    <a:cubicBezTo>
                      <a:pt x="122003" y="-1005"/>
                      <a:pt x="128706" y="-1005"/>
                      <a:pt x="134070" y="3016"/>
                    </a:cubicBezTo>
                    <a:cubicBezTo>
                      <a:pt x="139433" y="7036"/>
                      <a:pt x="142113" y="12397"/>
                      <a:pt x="140773" y="19097"/>
                    </a:cubicBezTo>
                    <a:lnTo>
                      <a:pt x="111278" y="157137"/>
                    </a:lnTo>
                    <a:cubicBezTo>
                      <a:pt x="109938" y="162497"/>
                      <a:pt x="107256" y="165178"/>
                      <a:pt x="103235" y="167858"/>
                    </a:cubicBezTo>
                    <a:cubicBezTo>
                      <a:pt x="100552" y="167858"/>
                      <a:pt x="99212" y="167858"/>
                      <a:pt x="96531" y="167858"/>
                    </a:cubicBezTo>
                    <a:close/>
                  </a:path>
                </a:pathLst>
              </a:custGeom>
              <a:grpFill/>
              <a:ln w="13404" cap="flat">
                <a:noFill/>
                <a:prstDash val="solid"/>
                <a:miter/>
              </a:ln>
            </p:spPr>
            <p:txBody>
              <a:bodyPr rtlCol="0" anchor="ctr"/>
              <a:lstStyle/>
              <a:p>
                <a:endParaRPr lang="en-US" dirty="0"/>
              </a:p>
            </p:txBody>
          </p:sp>
          <p:sp>
            <p:nvSpPr>
              <p:cNvPr id="33" name="Freeform 187">
                <a:extLst>
                  <a:ext uri="{FF2B5EF4-FFF2-40B4-BE49-F238E27FC236}">
                    <a16:creationId xmlns:a16="http://schemas.microsoft.com/office/drawing/2014/main" id="{56809B9E-0BEA-E2DA-5012-DE9B0895CB0C}"/>
                  </a:ext>
                </a:extLst>
              </p:cNvPr>
              <p:cNvSpPr/>
              <p:nvPr/>
            </p:nvSpPr>
            <p:spPr>
              <a:xfrm>
                <a:off x="4554902" y="3070738"/>
                <a:ext cx="64354" cy="77730"/>
              </a:xfrm>
              <a:custGeom>
                <a:avLst/>
                <a:gdLst>
                  <a:gd name="connsiteX0" fmla="*/ 0 w 64354"/>
                  <a:gd name="connsiteY0" fmla="*/ 46906 h 77730"/>
                  <a:gd name="connsiteX1" fmla="*/ 46924 w 64354"/>
                  <a:gd name="connsiteY1" fmla="*/ 77731 h 77730"/>
                  <a:gd name="connsiteX2" fmla="*/ 64354 w 64354"/>
                  <a:gd name="connsiteY2" fmla="*/ 0 h 77730"/>
                  <a:gd name="connsiteX3" fmla="*/ 0 w 64354"/>
                  <a:gd name="connsiteY3" fmla="*/ 46906 h 77730"/>
                </a:gdLst>
                <a:ahLst/>
                <a:cxnLst>
                  <a:cxn ang="0">
                    <a:pos x="connsiteX0" y="connsiteY0"/>
                  </a:cxn>
                  <a:cxn ang="0">
                    <a:pos x="connsiteX1" y="connsiteY1"/>
                  </a:cxn>
                  <a:cxn ang="0">
                    <a:pos x="connsiteX2" y="connsiteY2"/>
                  </a:cxn>
                  <a:cxn ang="0">
                    <a:pos x="connsiteX3" y="connsiteY3"/>
                  </a:cxn>
                </a:cxnLst>
                <a:rect l="l" t="t" r="r" b="b"/>
                <a:pathLst>
                  <a:path w="64354" h="77730">
                    <a:moveTo>
                      <a:pt x="0" y="46906"/>
                    </a:moveTo>
                    <a:lnTo>
                      <a:pt x="46924" y="77731"/>
                    </a:lnTo>
                    <a:lnTo>
                      <a:pt x="64354" y="0"/>
                    </a:lnTo>
                    <a:lnTo>
                      <a:pt x="0" y="46906"/>
                    </a:lnTo>
                    <a:close/>
                  </a:path>
                </a:pathLst>
              </a:custGeom>
              <a:solidFill>
                <a:srgbClr val="F1983D"/>
              </a:solidFill>
              <a:ln w="40211" cap="flat">
                <a:solidFill>
                  <a:srgbClr val="00BADE"/>
                </a:solidFill>
                <a:prstDash val="solid"/>
                <a:miter/>
              </a:ln>
            </p:spPr>
            <p:txBody>
              <a:bodyPr rtlCol="0" anchor="ctr"/>
              <a:lstStyle/>
              <a:p>
                <a:endParaRPr lang="en-US" dirty="0"/>
              </a:p>
            </p:txBody>
          </p:sp>
        </p:grpSp>
        <p:grpSp>
          <p:nvGrpSpPr>
            <p:cNvPr id="16" name="Graphic 8">
              <a:extLst>
                <a:ext uri="{FF2B5EF4-FFF2-40B4-BE49-F238E27FC236}">
                  <a16:creationId xmlns:a16="http://schemas.microsoft.com/office/drawing/2014/main" id="{C077F3AB-5002-C798-A7F2-8ABCC855B794}"/>
                </a:ext>
              </a:extLst>
            </p:cNvPr>
            <p:cNvGrpSpPr/>
            <p:nvPr/>
          </p:nvGrpSpPr>
          <p:grpSpPr>
            <a:xfrm>
              <a:off x="3849227" y="3209202"/>
              <a:ext cx="1313557" cy="1061069"/>
              <a:chOff x="6348158" y="4262027"/>
              <a:chExt cx="699912" cy="565377"/>
            </a:xfrm>
            <a:grpFill/>
          </p:grpSpPr>
          <p:grpSp>
            <p:nvGrpSpPr>
              <p:cNvPr id="17" name="Graphic 8">
                <a:extLst>
                  <a:ext uri="{FF2B5EF4-FFF2-40B4-BE49-F238E27FC236}">
                    <a16:creationId xmlns:a16="http://schemas.microsoft.com/office/drawing/2014/main" id="{FCD09142-C6BA-044C-5000-6E231D260932}"/>
                  </a:ext>
                </a:extLst>
              </p:cNvPr>
              <p:cNvGrpSpPr/>
              <p:nvPr/>
            </p:nvGrpSpPr>
            <p:grpSpPr>
              <a:xfrm>
                <a:off x="6348158" y="4300143"/>
                <a:ext cx="699912" cy="527261"/>
                <a:chOff x="6348158" y="4300143"/>
                <a:chExt cx="699912" cy="527261"/>
              </a:xfrm>
              <a:grpFill/>
            </p:grpSpPr>
            <p:grpSp>
              <p:nvGrpSpPr>
                <p:cNvPr id="22" name="Graphic 8">
                  <a:extLst>
                    <a:ext uri="{FF2B5EF4-FFF2-40B4-BE49-F238E27FC236}">
                      <a16:creationId xmlns:a16="http://schemas.microsoft.com/office/drawing/2014/main" id="{E82085D1-727C-2EE2-20DD-59F5F5B86472}"/>
                    </a:ext>
                  </a:extLst>
                </p:cNvPr>
                <p:cNvGrpSpPr/>
                <p:nvPr/>
              </p:nvGrpSpPr>
              <p:grpSpPr>
                <a:xfrm>
                  <a:off x="6348158" y="4300143"/>
                  <a:ext cx="63584" cy="502698"/>
                  <a:chOff x="6348158" y="4300143"/>
                  <a:chExt cx="63584" cy="502698"/>
                </a:xfrm>
                <a:grpFill/>
              </p:grpSpPr>
              <p:sp>
                <p:nvSpPr>
                  <p:cNvPr id="26" name="Freeform 180">
                    <a:extLst>
                      <a:ext uri="{FF2B5EF4-FFF2-40B4-BE49-F238E27FC236}">
                        <a16:creationId xmlns:a16="http://schemas.microsoft.com/office/drawing/2014/main" id="{7C2D32DA-0084-9E01-8271-A8874534E010}"/>
                      </a:ext>
                    </a:extLst>
                  </p:cNvPr>
                  <p:cNvSpPr/>
                  <p:nvPr/>
                </p:nvSpPr>
                <p:spPr>
                  <a:xfrm>
                    <a:off x="6372748" y="4364939"/>
                    <a:ext cx="14440" cy="437902"/>
                  </a:xfrm>
                  <a:custGeom>
                    <a:avLst/>
                    <a:gdLst>
                      <a:gd name="connsiteX0" fmla="*/ 7202 w 14440"/>
                      <a:gd name="connsiteY0" fmla="*/ 437903 h 437902"/>
                      <a:gd name="connsiteX1" fmla="*/ 0 w 14440"/>
                      <a:gd name="connsiteY1" fmla="*/ 430703 h 437902"/>
                      <a:gd name="connsiteX2" fmla="*/ 0 w 14440"/>
                      <a:gd name="connsiteY2" fmla="*/ 7199 h 437902"/>
                      <a:gd name="connsiteX3" fmla="*/ 7202 w 14440"/>
                      <a:gd name="connsiteY3" fmla="*/ 0 h 437902"/>
                      <a:gd name="connsiteX4" fmla="*/ 14405 w 14440"/>
                      <a:gd name="connsiteY4" fmla="*/ 7199 h 437902"/>
                      <a:gd name="connsiteX5" fmla="*/ 14405 w 14440"/>
                      <a:gd name="connsiteY5" fmla="*/ 430703 h 437902"/>
                      <a:gd name="connsiteX6" fmla="*/ 7202 w 14440"/>
                      <a:gd name="connsiteY6" fmla="*/ 437903 h 437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440" h="437902">
                        <a:moveTo>
                          <a:pt x="7202" y="437903"/>
                        </a:moveTo>
                        <a:cubicBezTo>
                          <a:pt x="2965" y="437903"/>
                          <a:pt x="0" y="434515"/>
                          <a:pt x="0" y="430703"/>
                        </a:cubicBezTo>
                        <a:lnTo>
                          <a:pt x="0" y="7199"/>
                        </a:lnTo>
                        <a:cubicBezTo>
                          <a:pt x="0" y="2964"/>
                          <a:pt x="3390" y="0"/>
                          <a:pt x="7202" y="0"/>
                        </a:cubicBezTo>
                        <a:cubicBezTo>
                          <a:pt x="11439" y="0"/>
                          <a:pt x="14405" y="3388"/>
                          <a:pt x="14405" y="7199"/>
                        </a:cubicBezTo>
                        <a:lnTo>
                          <a:pt x="14405" y="430703"/>
                        </a:lnTo>
                        <a:cubicBezTo>
                          <a:pt x="14828" y="434515"/>
                          <a:pt x="11439" y="437903"/>
                          <a:pt x="7202" y="437903"/>
                        </a:cubicBezTo>
                        <a:close/>
                      </a:path>
                    </a:pathLst>
                  </a:custGeom>
                  <a:grpFill/>
                  <a:ln w="4233" cap="flat">
                    <a:noFill/>
                    <a:prstDash val="solid"/>
                    <a:miter/>
                  </a:ln>
                </p:spPr>
                <p:txBody>
                  <a:bodyPr rtlCol="0" anchor="ctr"/>
                  <a:lstStyle/>
                  <a:p>
                    <a:endParaRPr lang="en-US" dirty="0"/>
                  </a:p>
                </p:txBody>
              </p:sp>
              <p:sp>
                <p:nvSpPr>
                  <p:cNvPr id="27" name="Freeform 181">
                    <a:extLst>
                      <a:ext uri="{FF2B5EF4-FFF2-40B4-BE49-F238E27FC236}">
                        <a16:creationId xmlns:a16="http://schemas.microsoft.com/office/drawing/2014/main" id="{AFBE1002-447C-45F9-EA5B-0A4737781B28}"/>
                      </a:ext>
                    </a:extLst>
                  </p:cNvPr>
                  <p:cNvSpPr/>
                  <p:nvPr/>
                </p:nvSpPr>
                <p:spPr>
                  <a:xfrm>
                    <a:off x="6348158" y="4300143"/>
                    <a:ext cx="63584" cy="79195"/>
                  </a:xfrm>
                  <a:custGeom>
                    <a:avLst/>
                    <a:gdLst>
                      <a:gd name="connsiteX0" fmla="*/ 56365 w 63584"/>
                      <a:gd name="connsiteY0" fmla="*/ 79195 h 79195"/>
                      <a:gd name="connsiteX1" fmla="*/ 7220 w 63584"/>
                      <a:gd name="connsiteY1" fmla="*/ 79195 h 79195"/>
                      <a:gd name="connsiteX2" fmla="*/ 1288 w 63584"/>
                      <a:gd name="connsiteY2" fmla="*/ 75807 h 79195"/>
                      <a:gd name="connsiteX3" fmla="*/ 441 w 63584"/>
                      <a:gd name="connsiteY3" fmla="*/ 69031 h 79195"/>
                      <a:gd name="connsiteX4" fmla="*/ 25013 w 63584"/>
                      <a:gd name="connsiteY4" fmla="*/ 4658 h 79195"/>
                      <a:gd name="connsiteX5" fmla="*/ 31792 w 63584"/>
                      <a:gd name="connsiteY5" fmla="*/ 0 h 79195"/>
                      <a:gd name="connsiteX6" fmla="*/ 38571 w 63584"/>
                      <a:gd name="connsiteY6" fmla="*/ 4658 h 79195"/>
                      <a:gd name="connsiteX7" fmla="*/ 63143 w 63584"/>
                      <a:gd name="connsiteY7" fmla="*/ 69031 h 79195"/>
                      <a:gd name="connsiteX8" fmla="*/ 62296 w 63584"/>
                      <a:gd name="connsiteY8" fmla="*/ 75807 h 79195"/>
                      <a:gd name="connsiteX9" fmla="*/ 56365 w 63584"/>
                      <a:gd name="connsiteY9" fmla="*/ 79195 h 79195"/>
                      <a:gd name="connsiteX10" fmla="*/ 17811 w 63584"/>
                      <a:gd name="connsiteY10" fmla="*/ 64373 h 79195"/>
                      <a:gd name="connsiteX11" fmla="*/ 45773 w 63584"/>
                      <a:gd name="connsiteY11" fmla="*/ 64373 h 79195"/>
                      <a:gd name="connsiteX12" fmla="*/ 31792 w 63584"/>
                      <a:gd name="connsiteY12" fmla="*/ 27951 h 79195"/>
                      <a:gd name="connsiteX13" fmla="*/ 17811 w 63584"/>
                      <a:gd name="connsiteY13" fmla="*/ 64373 h 7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3584" h="79195">
                        <a:moveTo>
                          <a:pt x="56365" y="79195"/>
                        </a:moveTo>
                        <a:lnTo>
                          <a:pt x="7220" y="79195"/>
                        </a:lnTo>
                        <a:cubicBezTo>
                          <a:pt x="4678" y="79195"/>
                          <a:pt x="2559" y="77925"/>
                          <a:pt x="1288" y="75807"/>
                        </a:cubicBezTo>
                        <a:cubicBezTo>
                          <a:pt x="17" y="73689"/>
                          <a:pt x="-407" y="71149"/>
                          <a:pt x="441" y="69031"/>
                        </a:cubicBezTo>
                        <a:lnTo>
                          <a:pt x="25013" y="4658"/>
                        </a:lnTo>
                        <a:cubicBezTo>
                          <a:pt x="25861" y="1694"/>
                          <a:pt x="28826" y="0"/>
                          <a:pt x="31792" y="0"/>
                        </a:cubicBezTo>
                        <a:cubicBezTo>
                          <a:pt x="34758" y="0"/>
                          <a:pt x="37723" y="2118"/>
                          <a:pt x="38571" y="4658"/>
                        </a:cubicBezTo>
                        <a:lnTo>
                          <a:pt x="63143" y="69031"/>
                        </a:lnTo>
                        <a:cubicBezTo>
                          <a:pt x="63991" y="71149"/>
                          <a:pt x="63567" y="73689"/>
                          <a:pt x="62296" y="75807"/>
                        </a:cubicBezTo>
                        <a:cubicBezTo>
                          <a:pt x="61025" y="77925"/>
                          <a:pt x="58907" y="79195"/>
                          <a:pt x="56365" y="79195"/>
                        </a:cubicBezTo>
                        <a:close/>
                        <a:moveTo>
                          <a:pt x="17811" y="64373"/>
                        </a:moveTo>
                        <a:lnTo>
                          <a:pt x="45773" y="64373"/>
                        </a:lnTo>
                        <a:lnTo>
                          <a:pt x="31792" y="27951"/>
                        </a:lnTo>
                        <a:lnTo>
                          <a:pt x="17811" y="64373"/>
                        </a:lnTo>
                        <a:close/>
                      </a:path>
                    </a:pathLst>
                  </a:custGeom>
                  <a:solidFill>
                    <a:srgbClr val="F1983D"/>
                  </a:solidFill>
                  <a:ln w="4233" cap="flat">
                    <a:noFill/>
                    <a:prstDash val="solid"/>
                    <a:miter/>
                  </a:ln>
                </p:spPr>
                <p:txBody>
                  <a:bodyPr rtlCol="0" anchor="ctr"/>
                  <a:lstStyle/>
                  <a:p>
                    <a:endParaRPr lang="en-US" dirty="0"/>
                  </a:p>
                </p:txBody>
              </p:sp>
            </p:grpSp>
            <p:grpSp>
              <p:nvGrpSpPr>
                <p:cNvPr id="23" name="Graphic 8">
                  <a:extLst>
                    <a:ext uri="{FF2B5EF4-FFF2-40B4-BE49-F238E27FC236}">
                      <a16:creationId xmlns:a16="http://schemas.microsoft.com/office/drawing/2014/main" id="{8B41B766-7525-5448-EA81-1E143C55B996}"/>
                    </a:ext>
                  </a:extLst>
                </p:cNvPr>
                <p:cNvGrpSpPr/>
                <p:nvPr/>
              </p:nvGrpSpPr>
              <p:grpSpPr>
                <a:xfrm>
                  <a:off x="6372748" y="4763862"/>
                  <a:ext cx="675322" cy="63542"/>
                  <a:chOff x="6372748" y="4763862"/>
                  <a:chExt cx="675322" cy="63542"/>
                </a:xfrm>
                <a:grpFill/>
              </p:grpSpPr>
              <p:sp>
                <p:nvSpPr>
                  <p:cNvPr id="24" name="Freeform 178">
                    <a:extLst>
                      <a:ext uri="{FF2B5EF4-FFF2-40B4-BE49-F238E27FC236}">
                        <a16:creationId xmlns:a16="http://schemas.microsoft.com/office/drawing/2014/main" id="{FA0EF3EE-5E3A-E16C-AB22-7D8F126B5E76}"/>
                      </a:ext>
                    </a:extLst>
                  </p:cNvPr>
                  <p:cNvSpPr/>
                  <p:nvPr/>
                </p:nvSpPr>
                <p:spPr>
                  <a:xfrm>
                    <a:off x="6372748" y="4788443"/>
                    <a:ext cx="610960" cy="14399"/>
                  </a:xfrm>
                  <a:custGeom>
                    <a:avLst/>
                    <a:gdLst>
                      <a:gd name="connsiteX0" fmla="*/ 603723 w 610960"/>
                      <a:gd name="connsiteY0" fmla="*/ 14399 h 14399"/>
                      <a:gd name="connsiteX1" fmla="*/ 7202 w 610960"/>
                      <a:gd name="connsiteY1" fmla="*/ 14399 h 14399"/>
                      <a:gd name="connsiteX2" fmla="*/ 0 w 610960"/>
                      <a:gd name="connsiteY2" fmla="*/ 7199 h 14399"/>
                      <a:gd name="connsiteX3" fmla="*/ 7202 w 610960"/>
                      <a:gd name="connsiteY3" fmla="*/ 0 h 14399"/>
                      <a:gd name="connsiteX4" fmla="*/ 603723 w 610960"/>
                      <a:gd name="connsiteY4" fmla="*/ 0 h 14399"/>
                      <a:gd name="connsiteX5" fmla="*/ 610925 w 610960"/>
                      <a:gd name="connsiteY5" fmla="*/ 7199 h 14399"/>
                      <a:gd name="connsiteX6" fmla="*/ 603723 w 610960"/>
                      <a:gd name="connsiteY6" fmla="*/ 14399 h 143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10960" h="14399">
                        <a:moveTo>
                          <a:pt x="603723" y="14399"/>
                        </a:moveTo>
                        <a:lnTo>
                          <a:pt x="7202" y="14399"/>
                        </a:lnTo>
                        <a:cubicBezTo>
                          <a:pt x="2965" y="14399"/>
                          <a:pt x="0" y="11011"/>
                          <a:pt x="0" y="7199"/>
                        </a:cubicBezTo>
                        <a:cubicBezTo>
                          <a:pt x="0" y="2964"/>
                          <a:pt x="3390" y="0"/>
                          <a:pt x="7202" y="0"/>
                        </a:cubicBezTo>
                        <a:lnTo>
                          <a:pt x="603723" y="0"/>
                        </a:lnTo>
                        <a:cubicBezTo>
                          <a:pt x="607959" y="0"/>
                          <a:pt x="610925" y="3388"/>
                          <a:pt x="610925" y="7199"/>
                        </a:cubicBezTo>
                        <a:cubicBezTo>
                          <a:pt x="611349" y="11011"/>
                          <a:pt x="607959" y="14399"/>
                          <a:pt x="603723" y="14399"/>
                        </a:cubicBezTo>
                        <a:close/>
                      </a:path>
                    </a:pathLst>
                  </a:custGeom>
                  <a:grpFill/>
                  <a:ln w="4233" cap="flat">
                    <a:noFill/>
                    <a:prstDash val="solid"/>
                    <a:miter/>
                  </a:ln>
                </p:spPr>
                <p:txBody>
                  <a:bodyPr rtlCol="0" anchor="ctr"/>
                  <a:lstStyle/>
                  <a:p>
                    <a:endParaRPr lang="en-US" dirty="0"/>
                  </a:p>
                </p:txBody>
              </p:sp>
              <p:sp>
                <p:nvSpPr>
                  <p:cNvPr id="25" name="Freeform 179">
                    <a:extLst>
                      <a:ext uri="{FF2B5EF4-FFF2-40B4-BE49-F238E27FC236}">
                        <a16:creationId xmlns:a16="http://schemas.microsoft.com/office/drawing/2014/main" id="{F1A01E0C-AA2F-B72F-F7F1-AFD84843AEC6}"/>
                      </a:ext>
                    </a:extLst>
                  </p:cNvPr>
                  <p:cNvSpPr/>
                  <p:nvPr/>
                </p:nvSpPr>
                <p:spPr>
                  <a:xfrm>
                    <a:off x="6969268" y="4763862"/>
                    <a:ext cx="78801" cy="63542"/>
                  </a:xfrm>
                  <a:custGeom>
                    <a:avLst/>
                    <a:gdLst>
                      <a:gd name="connsiteX0" fmla="*/ 7202 w 78801"/>
                      <a:gd name="connsiteY0" fmla="*/ 63543 h 63542"/>
                      <a:gd name="connsiteX1" fmla="*/ 2965 w 78801"/>
                      <a:gd name="connsiteY1" fmla="*/ 62272 h 63542"/>
                      <a:gd name="connsiteX2" fmla="*/ 0 w 78801"/>
                      <a:gd name="connsiteY2" fmla="*/ 56343 h 63542"/>
                      <a:gd name="connsiteX3" fmla="*/ 0 w 78801"/>
                      <a:gd name="connsiteY3" fmla="*/ 7217 h 63542"/>
                      <a:gd name="connsiteX4" fmla="*/ 2965 w 78801"/>
                      <a:gd name="connsiteY4" fmla="*/ 1288 h 63542"/>
                      <a:gd name="connsiteX5" fmla="*/ 9744 w 78801"/>
                      <a:gd name="connsiteY5" fmla="*/ 441 h 63542"/>
                      <a:gd name="connsiteX6" fmla="*/ 74141 w 78801"/>
                      <a:gd name="connsiteY6" fmla="*/ 25004 h 63542"/>
                      <a:gd name="connsiteX7" fmla="*/ 78802 w 78801"/>
                      <a:gd name="connsiteY7" fmla="*/ 31780 h 63542"/>
                      <a:gd name="connsiteX8" fmla="*/ 74141 w 78801"/>
                      <a:gd name="connsiteY8" fmla="*/ 38556 h 63542"/>
                      <a:gd name="connsiteX9" fmla="*/ 9744 w 78801"/>
                      <a:gd name="connsiteY9" fmla="*/ 63119 h 63542"/>
                      <a:gd name="connsiteX10" fmla="*/ 7202 w 78801"/>
                      <a:gd name="connsiteY10" fmla="*/ 63543 h 63542"/>
                      <a:gd name="connsiteX11" fmla="*/ 14828 w 78801"/>
                      <a:gd name="connsiteY11" fmla="*/ 17804 h 63542"/>
                      <a:gd name="connsiteX12" fmla="*/ 14828 w 78801"/>
                      <a:gd name="connsiteY12" fmla="*/ 45332 h 63542"/>
                      <a:gd name="connsiteX13" fmla="*/ 51263 w 78801"/>
                      <a:gd name="connsiteY13" fmla="*/ 31356 h 63542"/>
                      <a:gd name="connsiteX14" fmla="*/ 14828 w 78801"/>
                      <a:gd name="connsiteY14" fmla="*/ 17804 h 635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8801" h="63542">
                        <a:moveTo>
                          <a:pt x="7202" y="63543"/>
                        </a:moveTo>
                        <a:cubicBezTo>
                          <a:pt x="5931" y="63543"/>
                          <a:pt x="4237" y="63119"/>
                          <a:pt x="2965" y="62272"/>
                        </a:cubicBezTo>
                        <a:cubicBezTo>
                          <a:pt x="847" y="61002"/>
                          <a:pt x="0" y="58461"/>
                          <a:pt x="0" y="56343"/>
                        </a:cubicBezTo>
                        <a:lnTo>
                          <a:pt x="0" y="7217"/>
                        </a:lnTo>
                        <a:cubicBezTo>
                          <a:pt x="0" y="4676"/>
                          <a:pt x="1271" y="2558"/>
                          <a:pt x="2965" y="1288"/>
                        </a:cubicBezTo>
                        <a:cubicBezTo>
                          <a:pt x="5084" y="17"/>
                          <a:pt x="7626" y="-406"/>
                          <a:pt x="9744" y="441"/>
                        </a:cubicBezTo>
                        <a:lnTo>
                          <a:pt x="74141" y="25004"/>
                        </a:lnTo>
                        <a:cubicBezTo>
                          <a:pt x="77107" y="26275"/>
                          <a:pt x="78802" y="28815"/>
                          <a:pt x="78802" y="31780"/>
                        </a:cubicBezTo>
                        <a:cubicBezTo>
                          <a:pt x="78802" y="34745"/>
                          <a:pt x="77107" y="37709"/>
                          <a:pt x="74141" y="38556"/>
                        </a:cubicBezTo>
                        <a:lnTo>
                          <a:pt x="9744" y="63119"/>
                        </a:lnTo>
                        <a:cubicBezTo>
                          <a:pt x="8897" y="63119"/>
                          <a:pt x="8049" y="63543"/>
                          <a:pt x="7202" y="63543"/>
                        </a:cubicBezTo>
                        <a:close/>
                        <a:moveTo>
                          <a:pt x="14828" y="17804"/>
                        </a:moveTo>
                        <a:lnTo>
                          <a:pt x="14828" y="45332"/>
                        </a:lnTo>
                        <a:lnTo>
                          <a:pt x="51263" y="31356"/>
                        </a:lnTo>
                        <a:lnTo>
                          <a:pt x="14828" y="17804"/>
                        </a:lnTo>
                        <a:close/>
                      </a:path>
                    </a:pathLst>
                  </a:custGeom>
                  <a:solidFill>
                    <a:srgbClr val="F1983D"/>
                  </a:solidFill>
                  <a:ln w="4233" cap="flat">
                    <a:noFill/>
                    <a:prstDash val="solid"/>
                    <a:miter/>
                  </a:ln>
                </p:spPr>
                <p:txBody>
                  <a:bodyPr rtlCol="0" anchor="ctr"/>
                  <a:lstStyle/>
                  <a:p>
                    <a:endParaRPr lang="en-US" dirty="0"/>
                  </a:p>
                </p:txBody>
              </p:sp>
            </p:grpSp>
          </p:grpSp>
          <p:sp>
            <p:nvSpPr>
              <p:cNvPr id="18" name="Freeform 172">
                <a:extLst>
                  <a:ext uri="{FF2B5EF4-FFF2-40B4-BE49-F238E27FC236}">
                    <a16:creationId xmlns:a16="http://schemas.microsoft.com/office/drawing/2014/main" id="{D04C0820-4B51-483E-4C38-E3FAC0D4B3DC}"/>
                  </a:ext>
                </a:extLst>
              </p:cNvPr>
              <p:cNvSpPr/>
              <p:nvPr/>
            </p:nvSpPr>
            <p:spPr>
              <a:xfrm>
                <a:off x="6410454" y="4392890"/>
                <a:ext cx="537631" cy="365907"/>
              </a:xfrm>
              <a:custGeom>
                <a:avLst/>
                <a:gdLst>
                  <a:gd name="connsiteX0" fmla="*/ 530429 w 537631"/>
                  <a:gd name="connsiteY0" fmla="*/ 365907 h 365907"/>
                  <a:gd name="connsiteX1" fmla="*/ 487638 w 537631"/>
                  <a:gd name="connsiteY1" fmla="*/ 365907 h 365907"/>
                  <a:gd name="connsiteX2" fmla="*/ 480012 w 537631"/>
                  <a:gd name="connsiteY2" fmla="*/ 358708 h 365907"/>
                  <a:gd name="connsiteX3" fmla="*/ 480012 w 537631"/>
                  <a:gd name="connsiteY3" fmla="*/ 14399 h 365907"/>
                  <a:gd name="connsiteX4" fmla="*/ 445695 w 537631"/>
                  <a:gd name="connsiteY4" fmla="*/ 14399 h 365907"/>
                  <a:gd name="connsiteX5" fmla="*/ 445695 w 537631"/>
                  <a:gd name="connsiteY5" fmla="*/ 358708 h 365907"/>
                  <a:gd name="connsiteX6" fmla="*/ 438493 w 537631"/>
                  <a:gd name="connsiteY6" fmla="*/ 365907 h 365907"/>
                  <a:gd name="connsiteX7" fmla="*/ 390195 w 537631"/>
                  <a:gd name="connsiteY7" fmla="*/ 365907 h 365907"/>
                  <a:gd name="connsiteX8" fmla="*/ 382993 w 537631"/>
                  <a:gd name="connsiteY8" fmla="*/ 358708 h 365907"/>
                  <a:gd name="connsiteX9" fmla="*/ 382993 w 537631"/>
                  <a:gd name="connsiteY9" fmla="*/ 79619 h 365907"/>
                  <a:gd name="connsiteX10" fmla="*/ 348676 w 537631"/>
                  <a:gd name="connsiteY10" fmla="*/ 79619 h 365907"/>
                  <a:gd name="connsiteX11" fmla="*/ 348676 w 537631"/>
                  <a:gd name="connsiteY11" fmla="*/ 358708 h 365907"/>
                  <a:gd name="connsiteX12" fmla="*/ 341474 w 537631"/>
                  <a:gd name="connsiteY12" fmla="*/ 365907 h 365907"/>
                  <a:gd name="connsiteX13" fmla="*/ 292752 w 537631"/>
                  <a:gd name="connsiteY13" fmla="*/ 365907 h 365907"/>
                  <a:gd name="connsiteX14" fmla="*/ 285550 w 537631"/>
                  <a:gd name="connsiteY14" fmla="*/ 358708 h 365907"/>
                  <a:gd name="connsiteX15" fmla="*/ 285550 w 537631"/>
                  <a:gd name="connsiteY15" fmla="*/ 132980 h 365907"/>
                  <a:gd name="connsiteX16" fmla="*/ 251233 w 537631"/>
                  <a:gd name="connsiteY16" fmla="*/ 132980 h 365907"/>
                  <a:gd name="connsiteX17" fmla="*/ 251233 w 537631"/>
                  <a:gd name="connsiteY17" fmla="*/ 358708 h 365907"/>
                  <a:gd name="connsiteX18" fmla="*/ 244031 w 537631"/>
                  <a:gd name="connsiteY18" fmla="*/ 365907 h 365907"/>
                  <a:gd name="connsiteX19" fmla="*/ 195733 w 537631"/>
                  <a:gd name="connsiteY19" fmla="*/ 365907 h 365907"/>
                  <a:gd name="connsiteX20" fmla="*/ 188531 w 537631"/>
                  <a:gd name="connsiteY20" fmla="*/ 358708 h 365907"/>
                  <a:gd name="connsiteX21" fmla="*/ 188531 w 537631"/>
                  <a:gd name="connsiteY21" fmla="*/ 212599 h 365907"/>
                  <a:gd name="connsiteX22" fmla="*/ 154214 w 537631"/>
                  <a:gd name="connsiteY22" fmla="*/ 212599 h 365907"/>
                  <a:gd name="connsiteX23" fmla="*/ 154214 w 537631"/>
                  <a:gd name="connsiteY23" fmla="*/ 358708 h 365907"/>
                  <a:gd name="connsiteX24" fmla="*/ 146588 w 537631"/>
                  <a:gd name="connsiteY24" fmla="*/ 365907 h 365907"/>
                  <a:gd name="connsiteX25" fmla="*/ 98714 w 537631"/>
                  <a:gd name="connsiteY25" fmla="*/ 365907 h 365907"/>
                  <a:gd name="connsiteX26" fmla="*/ 91512 w 537631"/>
                  <a:gd name="connsiteY26" fmla="*/ 358708 h 365907"/>
                  <a:gd name="connsiteX27" fmla="*/ 91512 w 537631"/>
                  <a:gd name="connsiteY27" fmla="*/ 174484 h 365907"/>
                  <a:gd name="connsiteX28" fmla="*/ 57195 w 537631"/>
                  <a:gd name="connsiteY28" fmla="*/ 174484 h 365907"/>
                  <a:gd name="connsiteX29" fmla="*/ 57195 w 537631"/>
                  <a:gd name="connsiteY29" fmla="*/ 358708 h 365907"/>
                  <a:gd name="connsiteX30" fmla="*/ 49992 w 537631"/>
                  <a:gd name="connsiteY30" fmla="*/ 365907 h 365907"/>
                  <a:gd name="connsiteX31" fmla="*/ 7202 w 537631"/>
                  <a:gd name="connsiteY31" fmla="*/ 365907 h 365907"/>
                  <a:gd name="connsiteX32" fmla="*/ 0 w 537631"/>
                  <a:gd name="connsiteY32" fmla="*/ 358708 h 365907"/>
                  <a:gd name="connsiteX33" fmla="*/ 7202 w 537631"/>
                  <a:gd name="connsiteY33" fmla="*/ 351508 h 365907"/>
                  <a:gd name="connsiteX34" fmla="*/ 42790 w 537631"/>
                  <a:gd name="connsiteY34" fmla="*/ 351508 h 365907"/>
                  <a:gd name="connsiteX35" fmla="*/ 42790 w 537631"/>
                  <a:gd name="connsiteY35" fmla="*/ 167284 h 365907"/>
                  <a:gd name="connsiteX36" fmla="*/ 49992 w 537631"/>
                  <a:gd name="connsiteY36" fmla="*/ 160085 h 365907"/>
                  <a:gd name="connsiteX37" fmla="*/ 99138 w 537631"/>
                  <a:gd name="connsiteY37" fmla="*/ 160085 h 365907"/>
                  <a:gd name="connsiteX38" fmla="*/ 106340 w 537631"/>
                  <a:gd name="connsiteY38" fmla="*/ 167284 h 365907"/>
                  <a:gd name="connsiteX39" fmla="*/ 106340 w 537631"/>
                  <a:gd name="connsiteY39" fmla="*/ 351508 h 365907"/>
                  <a:gd name="connsiteX40" fmla="*/ 139809 w 537631"/>
                  <a:gd name="connsiteY40" fmla="*/ 351508 h 365907"/>
                  <a:gd name="connsiteX41" fmla="*/ 139809 w 537631"/>
                  <a:gd name="connsiteY41" fmla="*/ 205399 h 365907"/>
                  <a:gd name="connsiteX42" fmla="*/ 147012 w 537631"/>
                  <a:gd name="connsiteY42" fmla="*/ 198200 h 365907"/>
                  <a:gd name="connsiteX43" fmla="*/ 196157 w 537631"/>
                  <a:gd name="connsiteY43" fmla="*/ 198200 h 365907"/>
                  <a:gd name="connsiteX44" fmla="*/ 203359 w 537631"/>
                  <a:gd name="connsiteY44" fmla="*/ 205399 h 365907"/>
                  <a:gd name="connsiteX45" fmla="*/ 203359 w 537631"/>
                  <a:gd name="connsiteY45" fmla="*/ 351508 h 365907"/>
                  <a:gd name="connsiteX46" fmla="*/ 236829 w 537631"/>
                  <a:gd name="connsiteY46" fmla="*/ 351508 h 365907"/>
                  <a:gd name="connsiteX47" fmla="*/ 236829 w 537631"/>
                  <a:gd name="connsiteY47" fmla="*/ 125781 h 365907"/>
                  <a:gd name="connsiteX48" fmla="*/ 244031 w 537631"/>
                  <a:gd name="connsiteY48" fmla="*/ 118581 h 365907"/>
                  <a:gd name="connsiteX49" fmla="*/ 293176 w 537631"/>
                  <a:gd name="connsiteY49" fmla="*/ 118581 h 365907"/>
                  <a:gd name="connsiteX50" fmla="*/ 300379 w 537631"/>
                  <a:gd name="connsiteY50" fmla="*/ 125781 h 365907"/>
                  <a:gd name="connsiteX51" fmla="*/ 300379 w 537631"/>
                  <a:gd name="connsiteY51" fmla="*/ 351508 h 365907"/>
                  <a:gd name="connsiteX52" fmla="*/ 333848 w 537631"/>
                  <a:gd name="connsiteY52" fmla="*/ 351508 h 365907"/>
                  <a:gd name="connsiteX53" fmla="*/ 333848 w 537631"/>
                  <a:gd name="connsiteY53" fmla="*/ 72419 h 365907"/>
                  <a:gd name="connsiteX54" fmla="*/ 341050 w 537631"/>
                  <a:gd name="connsiteY54" fmla="*/ 65220 h 365907"/>
                  <a:gd name="connsiteX55" fmla="*/ 390195 w 537631"/>
                  <a:gd name="connsiteY55" fmla="*/ 65220 h 365907"/>
                  <a:gd name="connsiteX56" fmla="*/ 397398 w 537631"/>
                  <a:gd name="connsiteY56" fmla="*/ 72419 h 365907"/>
                  <a:gd name="connsiteX57" fmla="*/ 397398 w 537631"/>
                  <a:gd name="connsiteY57" fmla="*/ 351508 h 365907"/>
                  <a:gd name="connsiteX58" fmla="*/ 430867 w 537631"/>
                  <a:gd name="connsiteY58" fmla="*/ 351508 h 365907"/>
                  <a:gd name="connsiteX59" fmla="*/ 430867 w 537631"/>
                  <a:gd name="connsiteY59" fmla="*/ 7200 h 365907"/>
                  <a:gd name="connsiteX60" fmla="*/ 438070 w 537631"/>
                  <a:gd name="connsiteY60" fmla="*/ 0 h 365907"/>
                  <a:gd name="connsiteX61" fmla="*/ 487215 w 537631"/>
                  <a:gd name="connsiteY61" fmla="*/ 0 h 365907"/>
                  <a:gd name="connsiteX62" fmla="*/ 494417 w 537631"/>
                  <a:gd name="connsiteY62" fmla="*/ 7200 h 365907"/>
                  <a:gd name="connsiteX63" fmla="*/ 494417 w 537631"/>
                  <a:gd name="connsiteY63" fmla="*/ 351508 h 365907"/>
                  <a:gd name="connsiteX64" fmla="*/ 530005 w 537631"/>
                  <a:gd name="connsiteY64" fmla="*/ 351508 h 365907"/>
                  <a:gd name="connsiteX65" fmla="*/ 537631 w 537631"/>
                  <a:gd name="connsiteY65" fmla="*/ 358708 h 365907"/>
                  <a:gd name="connsiteX66" fmla="*/ 530429 w 537631"/>
                  <a:gd name="connsiteY66" fmla="*/ 365907 h 3659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537631" h="365907">
                    <a:moveTo>
                      <a:pt x="530429" y="365907"/>
                    </a:moveTo>
                    <a:lnTo>
                      <a:pt x="487638" y="365907"/>
                    </a:lnTo>
                    <a:cubicBezTo>
                      <a:pt x="483402" y="365907"/>
                      <a:pt x="480012" y="362519"/>
                      <a:pt x="480012" y="358708"/>
                    </a:cubicBezTo>
                    <a:lnTo>
                      <a:pt x="480012" y="14399"/>
                    </a:lnTo>
                    <a:lnTo>
                      <a:pt x="445695" y="14399"/>
                    </a:lnTo>
                    <a:lnTo>
                      <a:pt x="445695" y="358708"/>
                    </a:lnTo>
                    <a:cubicBezTo>
                      <a:pt x="445695" y="362943"/>
                      <a:pt x="442306" y="365907"/>
                      <a:pt x="438493" y="365907"/>
                    </a:cubicBezTo>
                    <a:lnTo>
                      <a:pt x="390195" y="365907"/>
                    </a:lnTo>
                    <a:cubicBezTo>
                      <a:pt x="385959" y="365907"/>
                      <a:pt x="382993" y="362519"/>
                      <a:pt x="382993" y="358708"/>
                    </a:cubicBezTo>
                    <a:lnTo>
                      <a:pt x="382993" y="79619"/>
                    </a:lnTo>
                    <a:lnTo>
                      <a:pt x="348676" y="79619"/>
                    </a:lnTo>
                    <a:lnTo>
                      <a:pt x="348676" y="358708"/>
                    </a:lnTo>
                    <a:cubicBezTo>
                      <a:pt x="348676" y="362943"/>
                      <a:pt x="345287" y="365907"/>
                      <a:pt x="341474" y="365907"/>
                    </a:cubicBezTo>
                    <a:lnTo>
                      <a:pt x="292752" y="365907"/>
                    </a:lnTo>
                    <a:cubicBezTo>
                      <a:pt x="288516" y="365907"/>
                      <a:pt x="285550" y="362519"/>
                      <a:pt x="285550" y="358708"/>
                    </a:cubicBezTo>
                    <a:lnTo>
                      <a:pt x="285550" y="132980"/>
                    </a:lnTo>
                    <a:lnTo>
                      <a:pt x="251233" y="132980"/>
                    </a:lnTo>
                    <a:lnTo>
                      <a:pt x="251233" y="358708"/>
                    </a:lnTo>
                    <a:cubicBezTo>
                      <a:pt x="251233" y="362943"/>
                      <a:pt x="247844" y="365907"/>
                      <a:pt x="244031" y="365907"/>
                    </a:cubicBezTo>
                    <a:lnTo>
                      <a:pt x="195733" y="365907"/>
                    </a:lnTo>
                    <a:cubicBezTo>
                      <a:pt x="191496" y="365907"/>
                      <a:pt x="188531" y="362519"/>
                      <a:pt x="188531" y="358708"/>
                    </a:cubicBezTo>
                    <a:lnTo>
                      <a:pt x="188531" y="212599"/>
                    </a:lnTo>
                    <a:lnTo>
                      <a:pt x="154214" y="212599"/>
                    </a:lnTo>
                    <a:lnTo>
                      <a:pt x="154214" y="358708"/>
                    </a:lnTo>
                    <a:cubicBezTo>
                      <a:pt x="154214" y="362943"/>
                      <a:pt x="150825" y="365907"/>
                      <a:pt x="146588" y="365907"/>
                    </a:cubicBezTo>
                    <a:lnTo>
                      <a:pt x="98714" y="365907"/>
                    </a:lnTo>
                    <a:cubicBezTo>
                      <a:pt x="94477" y="365907"/>
                      <a:pt x="91512" y="362519"/>
                      <a:pt x="91512" y="358708"/>
                    </a:cubicBezTo>
                    <a:lnTo>
                      <a:pt x="91512" y="174484"/>
                    </a:lnTo>
                    <a:lnTo>
                      <a:pt x="57195" y="174484"/>
                    </a:lnTo>
                    <a:lnTo>
                      <a:pt x="57195" y="358708"/>
                    </a:lnTo>
                    <a:cubicBezTo>
                      <a:pt x="57195" y="362943"/>
                      <a:pt x="53805" y="365907"/>
                      <a:pt x="49992" y="365907"/>
                    </a:cubicBezTo>
                    <a:lnTo>
                      <a:pt x="7202" y="365907"/>
                    </a:lnTo>
                    <a:cubicBezTo>
                      <a:pt x="2965" y="365907"/>
                      <a:pt x="0" y="362519"/>
                      <a:pt x="0" y="358708"/>
                    </a:cubicBezTo>
                    <a:cubicBezTo>
                      <a:pt x="0" y="354896"/>
                      <a:pt x="3389" y="351508"/>
                      <a:pt x="7202" y="351508"/>
                    </a:cubicBezTo>
                    <a:lnTo>
                      <a:pt x="42790" y="351508"/>
                    </a:lnTo>
                    <a:lnTo>
                      <a:pt x="42790" y="167284"/>
                    </a:lnTo>
                    <a:cubicBezTo>
                      <a:pt x="42790" y="163049"/>
                      <a:pt x="46180" y="160085"/>
                      <a:pt x="49992" y="160085"/>
                    </a:cubicBezTo>
                    <a:lnTo>
                      <a:pt x="99138" y="160085"/>
                    </a:lnTo>
                    <a:cubicBezTo>
                      <a:pt x="102950" y="160085"/>
                      <a:pt x="106340" y="163472"/>
                      <a:pt x="106340" y="167284"/>
                    </a:cubicBezTo>
                    <a:lnTo>
                      <a:pt x="106340" y="351508"/>
                    </a:lnTo>
                    <a:lnTo>
                      <a:pt x="139809" y="351508"/>
                    </a:lnTo>
                    <a:lnTo>
                      <a:pt x="139809" y="205399"/>
                    </a:lnTo>
                    <a:cubicBezTo>
                      <a:pt x="139809" y="201164"/>
                      <a:pt x="143198" y="198200"/>
                      <a:pt x="147012" y="198200"/>
                    </a:cubicBezTo>
                    <a:lnTo>
                      <a:pt x="196157" y="198200"/>
                    </a:lnTo>
                    <a:cubicBezTo>
                      <a:pt x="199970" y="198200"/>
                      <a:pt x="203359" y="201588"/>
                      <a:pt x="203359" y="205399"/>
                    </a:cubicBezTo>
                    <a:lnTo>
                      <a:pt x="203359" y="351508"/>
                    </a:lnTo>
                    <a:lnTo>
                      <a:pt x="236829" y="351508"/>
                    </a:lnTo>
                    <a:lnTo>
                      <a:pt x="236829" y="125781"/>
                    </a:lnTo>
                    <a:cubicBezTo>
                      <a:pt x="236829" y="121546"/>
                      <a:pt x="240218" y="118581"/>
                      <a:pt x="244031" y="118581"/>
                    </a:cubicBezTo>
                    <a:lnTo>
                      <a:pt x="293176" y="118581"/>
                    </a:lnTo>
                    <a:cubicBezTo>
                      <a:pt x="297413" y="118581"/>
                      <a:pt x="300379" y="121969"/>
                      <a:pt x="300379" y="125781"/>
                    </a:cubicBezTo>
                    <a:lnTo>
                      <a:pt x="300379" y="351508"/>
                    </a:lnTo>
                    <a:lnTo>
                      <a:pt x="333848" y="351508"/>
                    </a:lnTo>
                    <a:lnTo>
                      <a:pt x="333848" y="72419"/>
                    </a:lnTo>
                    <a:cubicBezTo>
                      <a:pt x="333848" y="68184"/>
                      <a:pt x="337237" y="65220"/>
                      <a:pt x="341050" y="65220"/>
                    </a:cubicBezTo>
                    <a:lnTo>
                      <a:pt x="390195" y="65220"/>
                    </a:lnTo>
                    <a:cubicBezTo>
                      <a:pt x="394432" y="65220"/>
                      <a:pt x="397398" y="68608"/>
                      <a:pt x="397398" y="72419"/>
                    </a:cubicBezTo>
                    <a:lnTo>
                      <a:pt x="397398" y="351508"/>
                    </a:lnTo>
                    <a:lnTo>
                      <a:pt x="430867" y="351508"/>
                    </a:lnTo>
                    <a:lnTo>
                      <a:pt x="430867" y="7200"/>
                    </a:lnTo>
                    <a:cubicBezTo>
                      <a:pt x="430867" y="2965"/>
                      <a:pt x="434257" y="0"/>
                      <a:pt x="438070" y="0"/>
                    </a:cubicBezTo>
                    <a:lnTo>
                      <a:pt x="487215" y="0"/>
                    </a:lnTo>
                    <a:cubicBezTo>
                      <a:pt x="491028" y="0"/>
                      <a:pt x="494417" y="3388"/>
                      <a:pt x="494417" y="7200"/>
                    </a:cubicBezTo>
                    <a:lnTo>
                      <a:pt x="494417" y="351508"/>
                    </a:lnTo>
                    <a:lnTo>
                      <a:pt x="530005" y="351508"/>
                    </a:lnTo>
                    <a:cubicBezTo>
                      <a:pt x="534242" y="351508"/>
                      <a:pt x="537631" y="354896"/>
                      <a:pt x="537631" y="358708"/>
                    </a:cubicBezTo>
                    <a:cubicBezTo>
                      <a:pt x="537631" y="362519"/>
                      <a:pt x="534242" y="365907"/>
                      <a:pt x="530429" y="365907"/>
                    </a:cubicBezTo>
                    <a:close/>
                  </a:path>
                </a:pathLst>
              </a:custGeom>
              <a:grpFill/>
              <a:ln w="4233" cap="flat">
                <a:noFill/>
                <a:prstDash val="solid"/>
                <a:miter/>
              </a:ln>
            </p:spPr>
            <p:txBody>
              <a:bodyPr rtlCol="0" anchor="ctr"/>
              <a:lstStyle/>
              <a:p>
                <a:endParaRPr lang="en-US" dirty="0"/>
              </a:p>
            </p:txBody>
          </p:sp>
          <p:grpSp>
            <p:nvGrpSpPr>
              <p:cNvPr id="19" name="Graphic 8">
                <a:extLst>
                  <a:ext uri="{FF2B5EF4-FFF2-40B4-BE49-F238E27FC236}">
                    <a16:creationId xmlns:a16="http://schemas.microsoft.com/office/drawing/2014/main" id="{3F735B66-A442-51FE-30E8-EB92685A56E0}"/>
                  </a:ext>
                </a:extLst>
              </p:cNvPr>
              <p:cNvGrpSpPr/>
              <p:nvPr/>
            </p:nvGrpSpPr>
            <p:grpSpPr>
              <a:xfrm>
                <a:off x="6452821" y="4262027"/>
                <a:ext cx="452130" cy="238009"/>
                <a:chOff x="6452821" y="4262027"/>
                <a:chExt cx="452130" cy="238009"/>
              </a:xfrm>
              <a:grpFill/>
            </p:grpSpPr>
            <p:sp>
              <p:nvSpPr>
                <p:cNvPr id="20" name="Freeform 174">
                  <a:extLst>
                    <a:ext uri="{FF2B5EF4-FFF2-40B4-BE49-F238E27FC236}">
                      <a16:creationId xmlns:a16="http://schemas.microsoft.com/office/drawing/2014/main" id="{5ADD5F72-2BC5-40CC-3F3E-690EE9B1B527}"/>
                    </a:ext>
                  </a:extLst>
                </p:cNvPr>
                <p:cNvSpPr/>
                <p:nvPr/>
              </p:nvSpPr>
              <p:spPr>
                <a:xfrm>
                  <a:off x="6834119" y="4262027"/>
                  <a:ext cx="70832" cy="81736"/>
                </a:xfrm>
                <a:custGeom>
                  <a:avLst/>
                  <a:gdLst>
                    <a:gd name="connsiteX0" fmla="*/ 48721 w 70832"/>
                    <a:gd name="connsiteY0" fmla="*/ 81736 h 81736"/>
                    <a:gd name="connsiteX1" fmla="*/ 44485 w 70832"/>
                    <a:gd name="connsiteY1" fmla="*/ 80466 h 81736"/>
                    <a:gd name="connsiteX2" fmla="*/ 3389 w 70832"/>
                    <a:gd name="connsiteY2" fmla="*/ 53362 h 81736"/>
                    <a:gd name="connsiteX3" fmla="*/ 0 w 70832"/>
                    <a:gd name="connsiteY3" fmla="*/ 47433 h 81736"/>
                    <a:gd name="connsiteX4" fmla="*/ 2965 w 70832"/>
                    <a:gd name="connsiteY4" fmla="*/ 41503 h 81736"/>
                    <a:gd name="connsiteX5" fmla="*/ 58890 w 70832"/>
                    <a:gd name="connsiteY5" fmla="*/ 1271 h 81736"/>
                    <a:gd name="connsiteX6" fmla="*/ 67363 w 70832"/>
                    <a:gd name="connsiteY6" fmla="*/ 1271 h 81736"/>
                    <a:gd name="connsiteX7" fmla="*/ 70752 w 70832"/>
                    <a:gd name="connsiteY7" fmla="*/ 8894 h 81736"/>
                    <a:gd name="connsiteX8" fmla="*/ 55924 w 70832"/>
                    <a:gd name="connsiteY8" fmla="*/ 76231 h 81736"/>
                    <a:gd name="connsiteX9" fmla="*/ 51687 w 70832"/>
                    <a:gd name="connsiteY9" fmla="*/ 81313 h 81736"/>
                    <a:gd name="connsiteX10" fmla="*/ 48721 w 70832"/>
                    <a:gd name="connsiteY10" fmla="*/ 81736 h 81736"/>
                    <a:gd name="connsiteX11" fmla="*/ 20760 w 70832"/>
                    <a:gd name="connsiteY11" fmla="*/ 47009 h 81736"/>
                    <a:gd name="connsiteX12" fmla="*/ 44061 w 70832"/>
                    <a:gd name="connsiteY12" fmla="*/ 62255 h 81736"/>
                    <a:gd name="connsiteX13" fmla="*/ 52535 w 70832"/>
                    <a:gd name="connsiteY13" fmla="*/ 24140 h 81736"/>
                    <a:gd name="connsiteX14" fmla="*/ 20760 w 70832"/>
                    <a:gd name="connsiteY14" fmla="*/ 47009 h 81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70832" h="81736">
                      <a:moveTo>
                        <a:pt x="48721" y="81736"/>
                      </a:moveTo>
                      <a:cubicBezTo>
                        <a:pt x="47450" y="81736"/>
                        <a:pt x="45756" y="81313"/>
                        <a:pt x="44485" y="80466"/>
                      </a:cubicBezTo>
                      <a:lnTo>
                        <a:pt x="3389" y="53362"/>
                      </a:lnTo>
                      <a:cubicBezTo>
                        <a:pt x="1271" y="52091"/>
                        <a:pt x="0" y="49974"/>
                        <a:pt x="0" y="47433"/>
                      </a:cubicBezTo>
                      <a:cubicBezTo>
                        <a:pt x="0" y="44891"/>
                        <a:pt x="1271" y="42774"/>
                        <a:pt x="2965" y="41503"/>
                      </a:cubicBezTo>
                      <a:lnTo>
                        <a:pt x="58890" y="1271"/>
                      </a:lnTo>
                      <a:cubicBezTo>
                        <a:pt x="61431" y="-424"/>
                        <a:pt x="64820" y="-424"/>
                        <a:pt x="67363" y="1271"/>
                      </a:cubicBezTo>
                      <a:cubicBezTo>
                        <a:pt x="69905" y="2965"/>
                        <a:pt x="71175" y="5929"/>
                        <a:pt x="70752" y="8894"/>
                      </a:cubicBezTo>
                      <a:lnTo>
                        <a:pt x="55924" y="76231"/>
                      </a:lnTo>
                      <a:cubicBezTo>
                        <a:pt x="55076" y="78772"/>
                        <a:pt x="53805" y="80466"/>
                        <a:pt x="51687" y="81313"/>
                      </a:cubicBezTo>
                      <a:cubicBezTo>
                        <a:pt x="50840" y="81736"/>
                        <a:pt x="49992" y="81736"/>
                        <a:pt x="48721" y="81736"/>
                      </a:cubicBezTo>
                      <a:close/>
                      <a:moveTo>
                        <a:pt x="20760" y="47009"/>
                      </a:moveTo>
                      <a:lnTo>
                        <a:pt x="44061" y="62255"/>
                      </a:lnTo>
                      <a:lnTo>
                        <a:pt x="52535" y="24140"/>
                      </a:lnTo>
                      <a:lnTo>
                        <a:pt x="20760" y="47009"/>
                      </a:lnTo>
                      <a:close/>
                    </a:path>
                  </a:pathLst>
                </a:custGeom>
                <a:solidFill>
                  <a:srgbClr val="F1983D"/>
                </a:solidFill>
                <a:ln w="4233" cap="flat">
                  <a:noFill/>
                  <a:prstDash val="solid"/>
                  <a:miter/>
                </a:ln>
              </p:spPr>
              <p:txBody>
                <a:bodyPr rtlCol="0" anchor="ctr"/>
                <a:lstStyle/>
                <a:p>
                  <a:endParaRPr lang="en-US" dirty="0"/>
                </a:p>
              </p:txBody>
            </p:sp>
            <p:sp>
              <p:nvSpPr>
                <p:cNvPr id="21" name="Freeform 175">
                  <a:extLst>
                    <a:ext uri="{FF2B5EF4-FFF2-40B4-BE49-F238E27FC236}">
                      <a16:creationId xmlns:a16="http://schemas.microsoft.com/office/drawing/2014/main" id="{76319A8D-D379-3B6A-A08B-7F74DD169913}"/>
                    </a:ext>
                  </a:extLst>
                </p:cNvPr>
                <p:cNvSpPr/>
                <p:nvPr/>
              </p:nvSpPr>
              <p:spPr>
                <a:xfrm>
                  <a:off x="6452821" y="4315505"/>
                  <a:ext cx="417617" cy="184531"/>
                </a:xfrm>
                <a:custGeom>
                  <a:avLst/>
                  <a:gdLst>
                    <a:gd name="connsiteX0" fmla="*/ 7202 w 417617"/>
                    <a:gd name="connsiteY0" fmla="*/ 184532 h 184531"/>
                    <a:gd name="connsiteX1" fmla="*/ 0 w 417617"/>
                    <a:gd name="connsiteY1" fmla="*/ 177332 h 184531"/>
                    <a:gd name="connsiteX2" fmla="*/ 7202 w 417617"/>
                    <a:gd name="connsiteY2" fmla="*/ 169709 h 184531"/>
                    <a:gd name="connsiteX3" fmla="*/ 221153 w 417617"/>
                    <a:gd name="connsiteY3" fmla="*/ 132017 h 184531"/>
                    <a:gd name="connsiteX4" fmla="*/ 404177 w 417617"/>
                    <a:gd name="connsiteY4" fmla="*/ 3272 h 184531"/>
                    <a:gd name="connsiteX5" fmla="*/ 414344 w 417617"/>
                    <a:gd name="connsiteY5" fmla="*/ 1154 h 184531"/>
                    <a:gd name="connsiteX6" fmla="*/ 416462 w 417617"/>
                    <a:gd name="connsiteY6" fmla="*/ 11319 h 184531"/>
                    <a:gd name="connsiteX7" fmla="*/ 226661 w 417617"/>
                    <a:gd name="connsiteY7" fmla="*/ 145569 h 184531"/>
                    <a:gd name="connsiteX8" fmla="*/ 7202 w 417617"/>
                    <a:gd name="connsiteY8" fmla="*/ 184532 h 184531"/>
                    <a:gd name="connsiteX9" fmla="*/ 7202 w 417617"/>
                    <a:gd name="connsiteY9" fmla="*/ 184532 h 18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7617" h="184531">
                      <a:moveTo>
                        <a:pt x="7202" y="184532"/>
                      </a:moveTo>
                      <a:cubicBezTo>
                        <a:pt x="3389" y="184532"/>
                        <a:pt x="0" y="181567"/>
                        <a:pt x="0" y="177332"/>
                      </a:cubicBezTo>
                      <a:cubicBezTo>
                        <a:pt x="0" y="173097"/>
                        <a:pt x="2965" y="169709"/>
                        <a:pt x="7202" y="169709"/>
                      </a:cubicBezTo>
                      <a:cubicBezTo>
                        <a:pt x="8473" y="169709"/>
                        <a:pt x="139386" y="165051"/>
                        <a:pt x="221153" y="132017"/>
                      </a:cubicBezTo>
                      <a:cubicBezTo>
                        <a:pt x="299107" y="100678"/>
                        <a:pt x="376214" y="46470"/>
                        <a:pt x="404177" y="3272"/>
                      </a:cubicBezTo>
                      <a:cubicBezTo>
                        <a:pt x="406295" y="-116"/>
                        <a:pt x="410955" y="-963"/>
                        <a:pt x="414344" y="1154"/>
                      </a:cubicBezTo>
                      <a:cubicBezTo>
                        <a:pt x="417734" y="3272"/>
                        <a:pt x="418581" y="7930"/>
                        <a:pt x="416462" y="11319"/>
                      </a:cubicBezTo>
                      <a:cubicBezTo>
                        <a:pt x="387230" y="56633"/>
                        <a:pt x="307157" y="113383"/>
                        <a:pt x="226661" y="145569"/>
                      </a:cubicBezTo>
                      <a:cubicBezTo>
                        <a:pt x="142351" y="179873"/>
                        <a:pt x="12710" y="184532"/>
                        <a:pt x="7202" y="184532"/>
                      </a:cubicBezTo>
                      <a:cubicBezTo>
                        <a:pt x="7202" y="184532"/>
                        <a:pt x="7202" y="184532"/>
                        <a:pt x="7202" y="184532"/>
                      </a:cubicBezTo>
                      <a:close/>
                    </a:path>
                  </a:pathLst>
                </a:custGeom>
                <a:grpFill/>
                <a:ln w="4233" cap="flat">
                  <a:noFill/>
                  <a:prstDash val="solid"/>
                  <a:miter/>
                </a:ln>
              </p:spPr>
              <p:txBody>
                <a:bodyPr rtlCol="0" anchor="ctr"/>
                <a:lstStyle/>
                <a:p>
                  <a:endParaRPr lang="en-US" dirty="0"/>
                </a:p>
              </p:txBody>
            </p:sp>
          </p:grpSp>
        </p:grpSp>
      </p:grpSp>
      <p:grpSp>
        <p:nvGrpSpPr>
          <p:cNvPr id="47" name="Graphic 2">
            <a:extLst>
              <a:ext uri="{FF2B5EF4-FFF2-40B4-BE49-F238E27FC236}">
                <a16:creationId xmlns:a16="http://schemas.microsoft.com/office/drawing/2014/main" id="{43C7A5B0-3DDF-1E54-0E42-BDF8A8EBBAED}"/>
              </a:ext>
            </a:extLst>
          </p:cNvPr>
          <p:cNvGrpSpPr/>
          <p:nvPr/>
        </p:nvGrpSpPr>
        <p:grpSpPr>
          <a:xfrm>
            <a:off x="635018" y="1587574"/>
            <a:ext cx="1013312" cy="1012711"/>
            <a:chOff x="7355453" y="523275"/>
            <a:chExt cx="1013312" cy="1012711"/>
          </a:xfrm>
          <a:solidFill>
            <a:srgbClr val="5FBB47"/>
          </a:solidFill>
        </p:grpSpPr>
        <p:sp>
          <p:nvSpPr>
            <p:cNvPr id="48" name="Freeform 52">
              <a:extLst>
                <a:ext uri="{FF2B5EF4-FFF2-40B4-BE49-F238E27FC236}">
                  <a16:creationId xmlns:a16="http://schemas.microsoft.com/office/drawing/2014/main" id="{C5CEDC66-AFA2-B128-6969-7F3A9B4F5D0C}"/>
                </a:ext>
              </a:extLst>
            </p:cNvPr>
            <p:cNvSpPr/>
            <p:nvPr/>
          </p:nvSpPr>
          <p:spPr>
            <a:xfrm>
              <a:off x="7355453" y="523275"/>
              <a:ext cx="1013312" cy="1012711"/>
            </a:xfrm>
            <a:custGeom>
              <a:avLst/>
              <a:gdLst>
                <a:gd name="connsiteX0" fmla="*/ 116241 w 1013312"/>
                <a:gd name="connsiteY0" fmla="*/ 82950 h 1012711"/>
                <a:gd name="connsiteX1" fmla="*/ 116241 w 1013312"/>
                <a:gd name="connsiteY1" fmla="*/ 49381 h 1012711"/>
                <a:gd name="connsiteX2" fmla="*/ 165899 w 1013312"/>
                <a:gd name="connsiteY2" fmla="*/ 0 h 1012711"/>
                <a:gd name="connsiteX3" fmla="*/ 215836 w 1013312"/>
                <a:gd name="connsiteY3" fmla="*/ 49381 h 1012711"/>
                <a:gd name="connsiteX4" fmla="*/ 215836 w 1013312"/>
                <a:gd name="connsiteY4" fmla="*/ 82395 h 1012711"/>
                <a:gd name="connsiteX5" fmla="*/ 299063 w 1013312"/>
                <a:gd name="connsiteY5" fmla="*/ 82395 h 1012711"/>
                <a:gd name="connsiteX6" fmla="*/ 299063 w 1013312"/>
                <a:gd name="connsiteY6" fmla="*/ 51601 h 1012711"/>
                <a:gd name="connsiteX7" fmla="*/ 348722 w 1013312"/>
                <a:gd name="connsiteY7" fmla="*/ 0 h 1012711"/>
                <a:gd name="connsiteX8" fmla="*/ 398658 w 1013312"/>
                <a:gd name="connsiteY8" fmla="*/ 51323 h 1012711"/>
                <a:gd name="connsiteX9" fmla="*/ 398658 w 1013312"/>
                <a:gd name="connsiteY9" fmla="*/ 82117 h 1012711"/>
                <a:gd name="connsiteX10" fmla="*/ 498253 w 1013312"/>
                <a:gd name="connsiteY10" fmla="*/ 82117 h 1012711"/>
                <a:gd name="connsiteX11" fmla="*/ 498253 w 1013312"/>
                <a:gd name="connsiteY11" fmla="*/ 51601 h 1012711"/>
                <a:gd name="connsiteX12" fmla="*/ 547912 w 1013312"/>
                <a:gd name="connsiteY12" fmla="*/ 0 h 1012711"/>
                <a:gd name="connsiteX13" fmla="*/ 597849 w 1013312"/>
                <a:gd name="connsiteY13" fmla="*/ 51323 h 1012711"/>
                <a:gd name="connsiteX14" fmla="*/ 597849 w 1013312"/>
                <a:gd name="connsiteY14" fmla="*/ 82117 h 1012711"/>
                <a:gd name="connsiteX15" fmla="*/ 680798 w 1013312"/>
                <a:gd name="connsiteY15" fmla="*/ 82117 h 1012711"/>
                <a:gd name="connsiteX16" fmla="*/ 680798 w 1013312"/>
                <a:gd name="connsiteY16" fmla="*/ 52711 h 1012711"/>
                <a:gd name="connsiteX17" fmla="*/ 730457 w 1013312"/>
                <a:gd name="connsiteY17" fmla="*/ 0 h 1012711"/>
                <a:gd name="connsiteX18" fmla="*/ 780671 w 1013312"/>
                <a:gd name="connsiteY18" fmla="*/ 52156 h 1012711"/>
                <a:gd name="connsiteX19" fmla="*/ 780671 w 1013312"/>
                <a:gd name="connsiteY19" fmla="*/ 82950 h 1012711"/>
                <a:gd name="connsiteX20" fmla="*/ 809523 w 1013312"/>
                <a:gd name="connsiteY20" fmla="*/ 82950 h 1012711"/>
                <a:gd name="connsiteX21" fmla="*/ 896912 w 1013312"/>
                <a:gd name="connsiteY21" fmla="*/ 170061 h 1012711"/>
                <a:gd name="connsiteX22" fmla="*/ 896634 w 1013312"/>
                <a:gd name="connsiteY22" fmla="*/ 619488 h 1012711"/>
                <a:gd name="connsiteX23" fmla="*/ 907731 w 1013312"/>
                <a:gd name="connsiteY23" fmla="*/ 638630 h 1012711"/>
                <a:gd name="connsiteX24" fmla="*/ 1010655 w 1013312"/>
                <a:gd name="connsiteY24" fmla="*/ 845588 h 1012711"/>
                <a:gd name="connsiteX25" fmla="*/ 845866 w 1013312"/>
                <a:gd name="connsiteY25" fmla="*/ 1010101 h 1012711"/>
                <a:gd name="connsiteX26" fmla="*/ 647230 w 1013312"/>
                <a:gd name="connsiteY26" fmla="*/ 921880 h 1012711"/>
                <a:gd name="connsiteX27" fmla="*/ 630585 w 1013312"/>
                <a:gd name="connsiteY27" fmla="*/ 913002 h 1012711"/>
                <a:gd name="connsiteX28" fmla="*/ 86556 w 1013312"/>
                <a:gd name="connsiteY28" fmla="*/ 913002 h 1012711"/>
                <a:gd name="connsiteX29" fmla="*/ 832 w 1013312"/>
                <a:gd name="connsiteY29" fmla="*/ 841427 h 1012711"/>
                <a:gd name="connsiteX30" fmla="*/ 0 w 1013312"/>
                <a:gd name="connsiteY30" fmla="*/ 824781 h 1012711"/>
                <a:gd name="connsiteX31" fmla="*/ 0 w 1013312"/>
                <a:gd name="connsiteY31" fmla="*/ 169783 h 1012711"/>
                <a:gd name="connsiteX32" fmla="*/ 87111 w 1013312"/>
                <a:gd name="connsiteY32" fmla="*/ 82117 h 1012711"/>
                <a:gd name="connsiteX33" fmla="*/ 116241 w 1013312"/>
                <a:gd name="connsiteY33" fmla="*/ 82950 h 1012711"/>
                <a:gd name="connsiteX34" fmla="*/ 702160 w 1013312"/>
                <a:gd name="connsiteY34" fmla="*/ 647785 h 1012711"/>
                <a:gd name="connsiteX35" fmla="*/ 668592 w 1013312"/>
                <a:gd name="connsiteY35" fmla="*/ 647785 h 1012711"/>
                <a:gd name="connsiteX36" fmla="*/ 647785 w 1013312"/>
                <a:gd name="connsiteY36" fmla="*/ 626978 h 1012711"/>
                <a:gd name="connsiteX37" fmla="*/ 647785 w 1013312"/>
                <a:gd name="connsiteY37" fmla="*/ 535706 h 1012711"/>
                <a:gd name="connsiteX38" fmla="*/ 668592 w 1013312"/>
                <a:gd name="connsiteY38" fmla="*/ 514899 h 1012711"/>
                <a:gd name="connsiteX39" fmla="*/ 746548 w 1013312"/>
                <a:gd name="connsiteY39" fmla="*/ 514899 h 1012711"/>
                <a:gd name="connsiteX40" fmla="*/ 780948 w 1013312"/>
                <a:gd name="connsiteY40" fmla="*/ 549299 h 1012711"/>
                <a:gd name="connsiteX41" fmla="*/ 780948 w 1013312"/>
                <a:gd name="connsiteY41" fmla="*/ 614771 h 1012711"/>
                <a:gd name="connsiteX42" fmla="*/ 822285 w 1013312"/>
                <a:gd name="connsiteY42" fmla="*/ 615049 h 1012711"/>
                <a:gd name="connsiteX43" fmla="*/ 863343 w 1013312"/>
                <a:gd name="connsiteY43" fmla="*/ 620043 h 1012711"/>
                <a:gd name="connsiteX44" fmla="*/ 863343 w 1013312"/>
                <a:gd name="connsiteY44" fmla="*/ 283250 h 1012711"/>
                <a:gd name="connsiteX45" fmla="*/ 33291 w 1013312"/>
                <a:gd name="connsiteY45" fmla="*/ 283250 h 1012711"/>
                <a:gd name="connsiteX46" fmla="*/ 33291 w 1013312"/>
                <a:gd name="connsiteY46" fmla="*/ 294347 h 1012711"/>
                <a:gd name="connsiteX47" fmla="*/ 33291 w 1013312"/>
                <a:gd name="connsiteY47" fmla="*/ 824781 h 1012711"/>
                <a:gd name="connsiteX48" fmla="*/ 89053 w 1013312"/>
                <a:gd name="connsiteY48" fmla="*/ 880544 h 1012711"/>
                <a:gd name="connsiteX49" fmla="*/ 613384 w 1013312"/>
                <a:gd name="connsiteY49" fmla="*/ 880544 h 1012711"/>
                <a:gd name="connsiteX50" fmla="*/ 625314 w 1013312"/>
                <a:gd name="connsiteY50" fmla="*/ 880544 h 1012711"/>
                <a:gd name="connsiteX51" fmla="*/ 702160 w 1013312"/>
                <a:gd name="connsiteY51" fmla="*/ 647785 h 1012711"/>
                <a:gd name="connsiteX52" fmla="*/ 780671 w 1013312"/>
                <a:gd name="connsiteY52" fmla="*/ 116518 h 1012711"/>
                <a:gd name="connsiteX53" fmla="*/ 780671 w 1013312"/>
                <a:gd name="connsiteY53" fmla="*/ 148699 h 1012711"/>
                <a:gd name="connsiteX54" fmla="*/ 731012 w 1013312"/>
                <a:gd name="connsiteY54" fmla="*/ 199468 h 1012711"/>
                <a:gd name="connsiteX55" fmla="*/ 680798 w 1013312"/>
                <a:gd name="connsiteY55" fmla="*/ 148144 h 1012711"/>
                <a:gd name="connsiteX56" fmla="*/ 680798 w 1013312"/>
                <a:gd name="connsiteY56" fmla="*/ 116795 h 1012711"/>
                <a:gd name="connsiteX57" fmla="*/ 597849 w 1013312"/>
                <a:gd name="connsiteY57" fmla="*/ 116795 h 1012711"/>
                <a:gd name="connsiteX58" fmla="*/ 597849 w 1013312"/>
                <a:gd name="connsiteY58" fmla="*/ 146202 h 1012711"/>
                <a:gd name="connsiteX59" fmla="*/ 548467 w 1013312"/>
                <a:gd name="connsiteY59" fmla="*/ 199190 h 1012711"/>
                <a:gd name="connsiteX60" fmla="*/ 498253 w 1013312"/>
                <a:gd name="connsiteY60" fmla="*/ 145925 h 1012711"/>
                <a:gd name="connsiteX61" fmla="*/ 498253 w 1013312"/>
                <a:gd name="connsiteY61" fmla="*/ 116518 h 1012711"/>
                <a:gd name="connsiteX62" fmla="*/ 398658 w 1013312"/>
                <a:gd name="connsiteY62" fmla="*/ 116518 h 1012711"/>
                <a:gd name="connsiteX63" fmla="*/ 398658 w 1013312"/>
                <a:gd name="connsiteY63" fmla="*/ 145925 h 1012711"/>
                <a:gd name="connsiteX64" fmla="*/ 348444 w 1013312"/>
                <a:gd name="connsiteY64" fmla="*/ 198913 h 1012711"/>
                <a:gd name="connsiteX65" fmla="*/ 299063 w 1013312"/>
                <a:gd name="connsiteY65" fmla="*/ 145925 h 1012711"/>
                <a:gd name="connsiteX66" fmla="*/ 299063 w 1013312"/>
                <a:gd name="connsiteY66" fmla="*/ 116518 h 1012711"/>
                <a:gd name="connsiteX67" fmla="*/ 216113 w 1013312"/>
                <a:gd name="connsiteY67" fmla="*/ 116518 h 1012711"/>
                <a:gd name="connsiteX68" fmla="*/ 216113 w 1013312"/>
                <a:gd name="connsiteY68" fmla="*/ 145925 h 1012711"/>
                <a:gd name="connsiteX69" fmla="*/ 165899 w 1013312"/>
                <a:gd name="connsiteY69" fmla="*/ 199190 h 1012711"/>
                <a:gd name="connsiteX70" fmla="*/ 116518 w 1013312"/>
                <a:gd name="connsiteY70" fmla="*/ 146202 h 1012711"/>
                <a:gd name="connsiteX71" fmla="*/ 116518 w 1013312"/>
                <a:gd name="connsiteY71" fmla="*/ 115963 h 1012711"/>
                <a:gd name="connsiteX72" fmla="*/ 82950 w 1013312"/>
                <a:gd name="connsiteY72" fmla="*/ 115963 h 1012711"/>
                <a:gd name="connsiteX73" fmla="*/ 33568 w 1013312"/>
                <a:gd name="connsiteY73" fmla="*/ 165622 h 1012711"/>
                <a:gd name="connsiteX74" fmla="*/ 33568 w 1013312"/>
                <a:gd name="connsiteY74" fmla="*/ 225823 h 1012711"/>
                <a:gd name="connsiteX75" fmla="*/ 33568 w 1013312"/>
                <a:gd name="connsiteY75" fmla="*/ 248017 h 1012711"/>
                <a:gd name="connsiteX76" fmla="*/ 864176 w 1013312"/>
                <a:gd name="connsiteY76" fmla="*/ 248017 h 1012711"/>
                <a:gd name="connsiteX77" fmla="*/ 863898 w 1013312"/>
                <a:gd name="connsiteY77" fmla="*/ 161183 h 1012711"/>
                <a:gd name="connsiteX78" fmla="*/ 818956 w 1013312"/>
                <a:gd name="connsiteY78" fmla="*/ 115963 h 1012711"/>
                <a:gd name="connsiteX79" fmla="*/ 780671 w 1013312"/>
                <a:gd name="connsiteY79" fmla="*/ 116518 h 1012711"/>
                <a:gd name="connsiteX80" fmla="*/ 814517 w 1013312"/>
                <a:gd name="connsiteY80" fmla="*/ 647785 h 1012711"/>
                <a:gd name="connsiteX81" fmla="*/ 647785 w 1013312"/>
                <a:gd name="connsiteY81" fmla="*/ 812852 h 1012711"/>
                <a:gd name="connsiteX82" fmla="*/ 813407 w 1013312"/>
                <a:gd name="connsiteY82" fmla="*/ 980139 h 1012711"/>
                <a:gd name="connsiteX83" fmla="*/ 980139 w 1013312"/>
                <a:gd name="connsiteY83" fmla="*/ 815071 h 1012711"/>
                <a:gd name="connsiteX84" fmla="*/ 814517 w 1013312"/>
                <a:gd name="connsiteY84" fmla="*/ 647785 h 1012711"/>
                <a:gd name="connsiteX85" fmla="*/ 681908 w 1013312"/>
                <a:gd name="connsiteY85" fmla="*/ 548467 h 1012711"/>
                <a:gd name="connsiteX86" fmla="*/ 681908 w 1013312"/>
                <a:gd name="connsiteY86" fmla="*/ 613939 h 1012711"/>
                <a:gd name="connsiteX87" fmla="*/ 746825 w 1013312"/>
                <a:gd name="connsiteY87" fmla="*/ 613939 h 1012711"/>
                <a:gd name="connsiteX88" fmla="*/ 746825 w 1013312"/>
                <a:gd name="connsiteY88" fmla="*/ 548467 h 1012711"/>
                <a:gd name="connsiteX89" fmla="*/ 681908 w 1013312"/>
                <a:gd name="connsiteY89" fmla="*/ 548467 h 1012711"/>
                <a:gd name="connsiteX90" fmla="*/ 714367 w 1013312"/>
                <a:gd name="connsiteY90" fmla="*/ 99040 h 1012711"/>
                <a:gd name="connsiteX91" fmla="*/ 714367 w 1013312"/>
                <a:gd name="connsiteY91" fmla="*/ 146757 h 1012711"/>
                <a:gd name="connsiteX92" fmla="*/ 730457 w 1013312"/>
                <a:gd name="connsiteY92" fmla="*/ 165899 h 1012711"/>
                <a:gd name="connsiteX93" fmla="*/ 747380 w 1013312"/>
                <a:gd name="connsiteY93" fmla="*/ 146757 h 1012711"/>
                <a:gd name="connsiteX94" fmla="*/ 747380 w 1013312"/>
                <a:gd name="connsiteY94" fmla="*/ 52156 h 1012711"/>
                <a:gd name="connsiteX95" fmla="*/ 731289 w 1013312"/>
                <a:gd name="connsiteY95" fmla="*/ 33014 h 1012711"/>
                <a:gd name="connsiteX96" fmla="*/ 714367 w 1013312"/>
                <a:gd name="connsiteY96" fmla="*/ 52156 h 1012711"/>
                <a:gd name="connsiteX97" fmla="*/ 714367 w 1013312"/>
                <a:gd name="connsiteY97" fmla="*/ 99040 h 1012711"/>
                <a:gd name="connsiteX98" fmla="*/ 564835 w 1013312"/>
                <a:gd name="connsiteY98" fmla="*/ 100427 h 1012711"/>
                <a:gd name="connsiteX99" fmla="*/ 564835 w 1013312"/>
                <a:gd name="connsiteY99" fmla="*/ 52711 h 1012711"/>
                <a:gd name="connsiteX100" fmla="*/ 547912 w 1013312"/>
                <a:gd name="connsiteY100" fmla="*/ 33568 h 1012711"/>
                <a:gd name="connsiteX101" fmla="*/ 531822 w 1013312"/>
                <a:gd name="connsiteY101" fmla="*/ 52433 h 1012711"/>
                <a:gd name="connsiteX102" fmla="*/ 531822 w 1013312"/>
                <a:gd name="connsiteY102" fmla="*/ 147035 h 1012711"/>
                <a:gd name="connsiteX103" fmla="*/ 548745 w 1013312"/>
                <a:gd name="connsiteY103" fmla="*/ 166177 h 1012711"/>
                <a:gd name="connsiteX104" fmla="*/ 564835 w 1013312"/>
                <a:gd name="connsiteY104" fmla="*/ 147035 h 1012711"/>
                <a:gd name="connsiteX105" fmla="*/ 564835 w 1013312"/>
                <a:gd name="connsiteY105" fmla="*/ 100427 h 1012711"/>
                <a:gd name="connsiteX106" fmla="*/ 332077 w 1013312"/>
                <a:gd name="connsiteY106" fmla="*/ 98486 h 1012711"/>
                <a:gd name="connsiteX107" fmla="*/ 332077 w 1013312"/>
                <a:gd name="connsiteY107" fmla="*/ 146202 h 1012711"/>
                <a:gd name="connsiteX108" fmla="*/ 348722 w 1013312"/>
                <a:gd name="connsiteY108" fmla="*/ 165899 h 1012711"/>
                <a:gd name="connsiteX109" fmla="*/ 365367 w 1013312"/>
                <a:gd name="connsiteY109" fmla="*/ 146202 h 1012711"/>
                <a:gd name="connsiteX110" fmla="*/ 365367 w 1013312"/>
                <a:gd name="connsiteY110" fmla="*/ 52711 h 1012711"/>
                <a:gd name="connsiteX111" fmla="*/ 348722 w 1013312"/>
                <a:gd name="connsiteY111" fmla="*/ 33014 h 1012711"/>
                <a:gd name="connsiteX112" fmla="*/ 332077 w 1013312"/>
                <a:gd name="connsiteY112" fmla="*/ 52711 h 1012711"/>
                <a:gd name="connsiteX113" fmla="*/ 332077 w 1013312"/>
                <a:gd name="connsiteY113" fmla="*/ 98486 h 1012711"/>
                <a:gd name="connsiteX114" fmla="*/ 182545 w 1013312"/>
                <a:gd name="connsiteY114" fmla="*/ 100150 h 1012711"/>
                <a:gd name="connsiteX115" fmla="*/ 182545 w 1013312"/>
                <a:gd name="connsiteY115" fmla="*/ 52433 h 1012711"/>
                <a:gd name="connsiteX116" fmla="*/ 166454 w 1013312"/>
                <a:gd name="connsiteY116" fmla="*/ 33568 h 1012711"/>
                <a:gd name="connsiteX117" fmla="*/ 149531 w 1013312"/>
                <a:gd name="connsiteY117" fmla="*/ 52711 h 1012711"/>
                <a:gd name="connsiteX118" fmla="*/ 149531 w 1013312"/>
                <a:gd name="connsiteY118" fmla="*/ 147312 h 1012711"/>
                <a:gd name="connsiteX119" fmla="*/ 165622 w 1013312"/>
                <a:gd name="connsiteY119" fmla="*/ 166454 h 1012711"/>
                <a:gd name="connsiteX120" fmla="*/ 182545 w 1013312"/>
                <a:gd name="connsiteY120" fmla="*/ 147312 h 1012711"/>
                <a:gd name="connsiteX121" fmla="*/ 182545 w 1013312"/>
                <a:gd name="connsiteY121" fmla="*/ 100150 h 101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Lst>
              <a:rect l="l" t="t" r="r" b="b"/>
              <a:pathLst>
                <a:path w="1013312" h="1012711">
                  <a:moveTo>
                    <a:pt x="116241" y="82950"/>
                  </a:moveTo>
                  <a:cubicBezTo>
                    <a:pt x="116241" y="70743"/>
                    <a:pt x="115963" y="59924"/>
                    <a:pt x="116241" y="49381"/>
                  </a:cubicBezTo>
                  <a:cubicBezTo>
                    <a:pt x="116795" y="21639"/>
                    <a:pt x="138712" y="0"/>
                    <a:pt x="165899" y="0"/>
                  </a:cubicBezTo>
                  <a:cubicBezTo>
                    <a:pt x="193087" y="0"/>
                    <a:pt x="215004" y="21639"/>
                    <a:pt x="215836" y="49381"/>
                  </a:cubicBezTo>
                  <a:cubicBezTo>
                    <a:pt x="216113" y="60201"/>
                    <a:pt x="215836" y="70743"/>
                    <a:pt x="215836" y="82395"/>
                  </a:cubicBezTo>
                  <a:cubicBezTo>
                    <a:pt x="243301" y="82395"/>
                    <a:pt x="270488" y="82395"/>
                    <a:pt x="299063" y="82395"/>
                  </a:cubicBezTo>
                  <a:cubicBezTo>
                    <a:pt x="299063" y="72130"/>
                    <a:pt x="299063" y="61865"/>
                    <a:pt x="299063" y="51601"/>
                  </a:cubicBezTo>
                  <a:cubicBezTo>
                    <a:pt x="299340" y="22471"/>
                    <a:pt x="320702" y="0"/>
                    <a:pt x="348722" y="0"/>
                  </a:cubicBezTo>
                  <a:cubicBezTo>
                    <a:pt x="376742" y="0"/>
                    <a:pt x="398381" y="22194"/>
                    <a:pt x="398658" y="51323"/>
                  </a:cubicBezTo>
                  <a:cubicBezTo>
                    <a:pt x="398658" y="61311"/>
                    <a:pt x="398658" y="71298"/>
                    <a:pt x="398658" y="82117"/>
                  </a:cubicBezTo>
                  <a:cubicBezTo>
                    <a:pt x="431672" y="82117"/>
                    <a:pt x="464408" y="82117"/>
                    <a:pt x="498253" y="82117"/>
                  </a:cubicBezTo>
                  <a:cubicBezTo>
                    <a:pt x="498253" y="72130"/>
                    <a:pt x="498253" y="61865"/>
                    <a:pt x="498253" y="51601"/>
                  </a:cubicBezTo>
                  <a:cubicBezTo>
                    <a:pt x="498531" y="22194"/>
                    <a:pt x="519892" y="0"/>
                    <a:pt x="547912" y="0"/>
                  </a:cubicBezTo>
                  <a:cubicBezTo>
                    <a:pt x="575932" y="0"/>
                    <a:pt x="597571" y="22194"/>
                    <a:pt x="597849" y="51323"/>
                  </a:cubicBezTo>
                  <a:cubicBezTo>
                    <a:pt x="597849" y="61311"/>
                    <a:pt x="597849" y="71298"/>
                    <a:pt x="597849" y="82117"/>
                  </a:cubicBezTo>
                  <a:cubicBezTo>
                    <a:pt x="625314" y="82117"/>
                    <a:pt x="652501" y="82117"/>
                    <a:pt x="680798" y="82117"/>
                  </a:cubicBezTo>
                  <a:cubicBezTo>
                    <a:pt x="680798" y="72408"/>
                    <a:pt x="680798" y="62698"/>
                    <a:pt x="680798" y="52711"/>
                  </a:cubicBezTo>
                  <a:cubicBezTo>
                    <a:pt x="681076" y="22471"/>
                    <a:pt x="702160" y="0"/>
                    <a:pt x="730457" y="0"/>
                  </a:cubicBezTo>
                  <a:cubicBezTo>
                    <a:pt x="758755" y="0"/>
                    <a:pt x="780394" y="22194"/>
                    <a:pt x="780671" y="52156"/>
                  </a:cubicBezTo>
                  <a:cubicBezTo>
                    <a:pt x="780671" y="62143"/>
                    <a:pt x="780671" y="72130"/>
                    <a:pt x="780671" y="82950"/>
                  </a:cubicBezTo>
                  <a:cubicBezTo>
                    <a:pt x="790936" y="82950"/>
                    <a:pt x="800091" y="82950"/>
                    <a:pt x="809523" y="82950"/>
                  </a:cubicBezTo>
                  <a:cubicBezTo>
                    <a:pt x="861401" y="82950"/>
                    <a:pt x="896912" y="118183"/>
                    <a:pt x="896912" y="170061"/>
                  </a:cubicBezTo>
                  <a:cubicBezTo>
                    <a:pt x="896912" y="319870"/>
                    <a:pt x="896912" y="469679"/>
                    <a:pt x="896634" y="619488"/>
                  </a:cubicBezTo>
                  <a:cubicBezTo>
                    <a:pt x="896634" y="628920"/>
                    <a:pt x="898854" y="633914"/>
                    <a:pt x="907731" y="638630"/>
                  </a:cubicBezTo>
                  <a:cubicBezTo>
                    <a:pt x="983190" y="678579"/>
                    <a:pt x="1024527" y="762361"/>
                    <a:pt x="1010655" y="845588"/>
                  </a:cubicBezTo>
                  <a:cubicBezTo>
                    <a:pt x="996784" y="929925"/>
                    <a:pt x="930480" y="997894"/>
                    <a:pt x="845866" y="1010101"/>
                  </a:cubicBezTo>
                  <a:cubicBezTo>
                    <a:pt x="762084" y="1022307"/>
                    <a:pt x="695502" y="991513"/>
                    <a:pt x="647230" y="921880"/>
                  </a:cubicBezTo>
                  <a:cubicBezTo>
                    <a:pt x="642514" y="915222"/>
                    <a:pt x="638352" y="913002"/>
                    <a:pt x="630585" y="913002"/>
                  </a:cubicBezTo>
                  <a:cubicBezTo>
                    <a:pt x="449149" y="913280"/>
                    <a:pt x="267991" y="913280"/>
                    <a:pt x="86556" y="913002"/>
                  </a:cubicBezTo>
                  <a:cubicBezTo>
                    <a:pt x="41614" y="913002"/>
                    <a:pt x="7768" y="884982"/>
                    <a:pt x="832" y="841427"/>
                  </a:cubicBezTo>
                  <a:cubicBezTo>
                    <a:pt x="0" y="835878"/>
                    <a:pt x="0" y="830330"/>
                    <a:pt x="0" y="824781"/>
                  </a:cubicBezTo>
                  <a:cubicBezTo>
                    <a:pt x="0" y="606449"/>
                    <a:pt x="0" y="388116"/>
                    <a:pt x="0" y="169783"/>
                  </a:cubicBezTo>
                  <a:cubicBezTo>
                    <a:pt x="0" y="117905"/>
                    <a:pt x="35233" y="82395"/>
                    <a:pt x="87111" y="82117"/>
                  </a:cubicBezTo>
                  <a:cubicBezTo>
                    <a:pt x="96266" y="82950"/>
                    <a:pt x="105698" y="82950"/>
                    <a:pt x="116241" y="82950"/>
                  </a:cubicBezTo>
                  <a:close/>
                  <a:moveTo>
                    <a:pt x="702160" y="647785"/>
                  </a:moveTo>
                  <a:cubicBezTo>
                    <a:pt x="689676" y="647785"/>
                    <a:pt x="679134" y="647785"/>
                    <a:pt x="668592" y="647785"/>
                  </a:cubicBezTo>
                  <a:cubicBezTo>
                    <a:pt x="653611" y="647785"/>
                    <a:pt x="647785" y="641959"/>
                    <a:pt x="647785" y="626978"/>
                  </a:cubicBezTo>
                  <a:cubicBezTo>
                    <a:pt x="647785" y="596462"/>
                    <a:pt x="647785" y="565945"/>
                    <a:pt x="647785" y="535706"/>
                  </a:cubicBezTo>
                  <a:cubicBezTo>
                    <a:pt x="647785" y="520725"/>
                    <a:pt x="653611" y="514899"/>
                    <a:pt x="668592" y="514899"/>
                  </a:cubicBezTo>
                  <a:cubicBezTo>
                    <a:pt x="694670" y="514899"/>
                    <a:pt x="720470" y="514899"/>
                    <a:pt x="746548" y="514899"/>
                  </a:cubicBezTo>
                  <a:cubicBezTo>
                    <a:pt x="779839" y="514899"/>
                    <a:pt x="780948" y="516009"/>
                    <a:pt x="780948" y="549299"/>
                  </a:cubicBezTo>
                  <a:cubicBezTo>
                    <a:pt x="780948" y="571771"/>
                    <a:pt x="780948" y="594242"/>
                    <a:pt x="780948" y="614771"/>
                  </a:cubicBezTo>
                  <a:cubicBezTo>
                    <a:pt x="795652" y="614771"/>
                    <a:pt x="808968" y="614217"/>
                    <a:pt x="822285" y="615049"/>
                  </a:cubicBezTo>
                  <a:cubicBezTo>
                    <a:pt x="835878" y="615881"/>
                    <a:pt x="849472" y="618378"/>
                    <a:pt x="863343" y="620043"/>
                  </a:cubicBezTo>
                  <a:cubicBezTo>
                    <a:pt x="863343" y="507963"/>
                    <a:pt x="863343" y="395607"/>
                    <a:pt x="863343" y="283250"/>
                  </a:cubicBezTo>
                  <a:cubicBezTo>
                    <a:pt x="586474" y="283250"/>
                    <a:pt x="310160" y="283250"/>
                    <a:pt x="33291" y="283250"/>
                  </a:cubicBezTo>
                  <a:cubicBezTo>
                    <a:pt x="33291" y="287411"/>
                    <a:pt x="33291" y="290740"/>
                    <a:pt x="33291" y="294347"/>
                  </a:cubicBezTo>
                  <a:cubicBezTo>
                    <a:pt x="33291" y="471066"/>
                    <a:pt x="33291" y="648062"/>
                    <a:pt x="33291" y="824781"/>
                  </a:cubicBezTo>
                  <a:cubicBezTo>
                    <a:pt x="33291" y="860846"/>
                    <a:pt x="53265" y="880544"/>
                    <a:pt x="89053" y="880544"/>
                  </a:cubicBezTo>
                  <a:cubicBezTo>
                    <a:pt x="263830" y="880544"/>
                    <a:pt x="438607" y="880544"/>
                    <a:pt x="613384" y="880544"/>
                  </a:cubicBezTo>
                  <a:cubicBezTo>
                    <a:pt x="617268" y="880544"/>
                    <a:pt x="620875" y="880544"/>
                    <a:pt x="625314" y="880544"/>
                  </a:cubicBezTo>
                  <a:cubicBezTo>
                    <a:pt x="598681" y="786220"/>
                    <a:pt x="623926" y="709650"/>
                    <a:pt x="702160" y="647785"/>
                  </a:cubicBezTo>
                  <a:close/>
                  <a:moveTo>
                    <a:pt x="780671" y="116518"/>
                  </a:moveTo>
                  <a:cubicBezTo>
                    <a:pt x="780671" y="127892"/>
                    <a:pt x="780671" y="138435"/>
                    <a:pt x="780671" y="148699"/>
                  </a:cubicBezTo>
                  <a:cubicBezTo>
                    <a:pt x="780394" y="177274"/>
                    <a:pt x="758755" y="199190"/>
                    <a:pt x="731012" y="199468"/>
                  </a:cubicBezTo>
                  <a:cubicBezTo>
                    <a:pt x="702992" y="199468"/>
                    <a:pt x="681353" y="177274"/>
                    <a:pt x="680798" y="148144"/>
                  </a:cubicBezTo>
                  <a:cubicBezTo>
                    <a:pt x="680798" y="137880"/>
                    <a:pt x="680798" y="127615"/>
                    <a:pt x="680798" y="116795"/>
                  </a:cubicBezTo>
                  <a:cubicBezTo>
                    <a:pt x="652779" y="116795"/>
                    <a:pt x="625591" y="116795"/>
                    <a:pt x="597849" y="116795"/>
                  </a:cubicBezTo>
                  <a:cubicBezTo>
                    <a:pt x="597849" y="127060"/>
                    <a:pt x="597849" y="136770"/>
                    <a:pt x="597849" y="146202"/>
                  </a:cubicBezTo>
                  <a:cubicBezTo>
                    <a:pt x="597571" y="176442"/>
                    <a:pt x="576764" y="198913"/>
                    <a:pt x="548467" y="199190"/>
                  </a:cubicBezTo>
                  <a:cubicBezTo>
                    <a:pt x="519615" y="199468"/>
                    <a:pt x="498253" y="176719"/>
                    <a:pt x="498253" y="145925"/>
                  </a:cubicBezTo>
                  <a:cubicBezTo>
                    <a:pt x="498253" y="135938"/>
                    <a:pt x="498253" y="126228"/>
                    <a:pt x="498253" y="116518"/>
                  </a:cubicBezTo>
                  <a:cubicBezTo>
                    <a:pt x="464130" y="116518"/>
                    <a:pt x="431949" y="116518"/>
                    <a:pt x="398658" y="116518"/>
                  </a:cubicBezTo>
                  <a:cubicBezTo>
                    <a:pt x="398658" y="126783"/>
                    <a:pt x="398658" y="136215"/>
                    <a:pt x="398658" y="145925"/>
                  </a:cubicBezTo>
                  <a:cubicBezTo>
                    <a:pt x="398381" y="176719"/>
                    <a:pt x="377019" y="199190"/>
                    <a:pt x="348444" y="198913"/>
                  </a:cubicBezTo>
                  <a:cubicBezTo>
                    <a:pt x="320147" y="198635"/>
                    <a:pt x="299340" y="176164"/>
                    <a:pt x="299063" y="145925"/>
                  </a:cubicBezTo>
                  <a:cubicBezTo>
                    <a:pt x="299063" y="135938"/>
                    <a:pt x="299063" y="126228"/>
                    <a:pt x="299063" y="116518"/>
                  </a:cubicBezTo>
                  <a:cubicBezTo>
                    <a:pt x="270766" y="116518"/>
                    <a:pt x="243856" y="116518"/>
                    <a:pt x="216113" y="116518"/>
                  </a:cubicBezTo>
                  <a:cubicBezTo>
                    <a:pt x="216113" y="126505"/>
                    <a:pt x="216113" y="136215"/>
                    <a:pt x="216113" y="145925"/>
                  </a:cubicBezTo>
                  <a:cubicBezTo>
                    <a:pt x="215836" y="176719"/>
                    <a:pt x="194752" y="199190"/>
                    <a:pt x="165899" y="199190"/>
                  </a:cubicBezTo>
                  <a:cubicBezTo>
                    <a:pt x="137602" y="198913"/>
                    <a:pt x="116518" y="176442"/>
                    <a:pt x="116518" y="146202"/>
                  </a:cubicBezTo>
                  <a:cubicBezTo>
                    <a:pt x="116518" y="136215"/>
                    <a:pt x="116518" y="126505"/>
                    <a:pt x="116518" y="115963"/>
                  </a:cubicBezTo>
                  <a:cubicBezTo>
                    <a:pt x="104311" y="115963"/>
                    <a:pt x="93769" y="115686"/>
                    <a:pt x="82950" y="115963"/>
                  </a:cubicBezTo>
                  <a:cubicBezTo>
                    <a:pt x="55207" y="116518"/>
                    <a:pt x="33846" y="137880"/>
                    <a:pt x="33568" y="165622"/>
                  </a:cubicBezTo>
                  <a:cubicBezTo>
                    <a:pt x="33291" y="185597"/>
                    <a:pt x="33568" y="205848"/>
                    <a:pt x="33568" y="225823"/>
                  </a:cubicBezTo>
                  <a:cubicBezTo>
                    <a:pt x="33568" y="233313"/>
                    <a:pt x="33568" y="240804"/>
                    <a:pt x="33568" y="248017"/>
                  </a:cubicBezTo>
                  <a:cubicBezTo>
                    <a:pt x="311270" y="248017"/>
                    <a:pt x="587307" y="248017"/>
                    <a:pt x="864176" y="248017"/>
                  </a:cubicBezTo>
                  <a:cubicBezTo>
                    <a:pt x="864176" y="218610"/>
                    <a:pt x="865008" y="190035"/>
                    <a:pt x="863898" y="161183"/>
                  </a:cubicBezTo>
                  <a:cubicBezTo>
                    <a:pt x="863066" y="137325"/>
                    <a:pt x="842814" y="117628"/>
                    <a:pt x="818956" y="115963"/>
                  </a:cubicBezTo>
                  <a:cubicBezTo>
                    <a:pt x="806194" y="115686"/>
                    <a:pt x="794265" y="116518"/>
                    <a:pt x="780671" y="116518"/>
                  </a:cubicBezTo>
                  <a:close/>
                  <a:moveTo>
                    <a:pt x="814517" y="647785"/>
                  </a:moveTo>
                  <a:cubicBezTo>
                    <a:pt x="722967" y="647508"/>
                    <a:pt x="648340" y="721580"/>
                    <a:pt x="647785" y="812852"/>
                  </a:cubicBezTo>
                  <a:cubicBezTo>
                    <a:pt x="647507" y="904679"/>
                    <a:pt x="721857" y="979861"/>
                    <a:pt x="813407" y="980139"/>
                  </a:cubicBezTo>
                  <a:cubicBezTo>
                    <a:pt x="904679" y="980416"/>
                    <a:pt x="979584" y="906067"/>
                    <a:pt x="980139" y="815071"/>
                  </a:cubicBezTo>
                  <a:cubicBezTo>
                    <a:pt x="980416" y="723244"/>
                    <a:pt x="906067" y="648062"/>
                    <a:pt x="814517" y="647785"/>
                  </a:cubicBezTo>
                  <a:close/>
                  <a:moveTo>
                    <a:pt x="681908" y="548467"/>
                  </a:moveTo>
                  <a:cubicBezTo>
                    <a:pt x="681908" y="570384"/>
                    <a:pt x="681908" y="592023"/>
                    <a:pt x="681908" y="613939"/>
                  </a:cubicBezTo>
                  <a:cubicBezTo>
                    <a:pt x="703825" y="613939"/>
                    <a:pt x="725464" y="613939"/>
                    <a:pt x="746825" y="613939"/>
                  </a:cubicBezTo>
                  <a:cubicBezTo>
                    <a:pt x="746825" y="591745"/>
                    <a:pt x="746825" y="570106"/>
                    <a:pt x="746825" y="548467"/>
                  </a:cubicBezTo>
                  <a:cubicBezTo>
                    <a:pt x="724909" y="548467"/>
                    <a:pt x="703825" y="548467"/>
                    <a:pt x="681908" y="548467"/>
                  </a:cubicBezTo>
                  <a:close/>
                  <a:moveTo>
                    <a:pt x="714367" y="99040"/>
                  </a:moveTo>
                  <a:cubicBezTo>
                    <a:pt x="714367" y="114854"/>
                    <a:pt x="714367" y="130944"/>
                    <a:pt x="714367" y="146757"/>
                  </a:cubicBezTo>
                  <a:cubicBezTo>
                    <a:pt x="714367" y="158409"/>
                    <a:pt x="720747" y="165622"/>
                    <a:pt x="730457" y="165899"/>
                  </a:cubicBezTo>
                  <a:cubicBezTo>
                    <a:pt x="740444" y="166177"/>
                    <a:pt x="747380" y="158686"/>
                    <a:pt x="747380" y="146757"/>
                  </a:cubicBezTo>
                  <a:cubicBezTo>
                    <a:pt x="747380" y="115408"/>
                    <a:pt x="747380" y="83782"/>
                    <a:pt x="747380" y="52156"/>
                  </a:cubicBezTo>
                  <a:cubicBezTo>
                    <a:pt x="747380" y="40504"/>
                    <a:pt x="740999" y="33291"/>
                    <a:pt x="731289" y="33014"/>
                  </a:cubicBezTo>
                  <a:cubicBezTo>
                    <a:pt x="721302" y="32736"/>
                    <a:pt x="714367" y="40226"/>
                    <a:pt x="714367" y="52156"/>
                  </a:cubicBezTo>
                  <a:cubicBezTo>
                    <a:pt x="714089" y="67969"/>
                    <a:pt x="714367" y="83505"/>
                    <a:pt x="714367" y="99040"/>
                  </a:cubicBezTo>
                  <a:close/>
                  <a:moveTo>
                    <a:pt x="564835" y="100427"/>
                  </a:moveTo>
                  <a:cubicBezTo>
                    <a:pt x="564835" y="84614"/>
                    <a:pt x="564835" y="68524"/>
                    <a:pt x="564835" y="52711"/>
                  </a:cubicBezTo>
                  <a:cubicBezTo>
                    <a:pt x="564835" y="40781"/>
                    <a:pt x="557900" y="33291"/>
                    <a:pt x="547912" y="33568"/>
                  </a:cubicBezTo>
                  <a:cubicBezTo>
                    <a:pt x="538202" y="33846"/>
                    <a:pt x="531822" y="41059"/>
                    <a:pt x="531822" y="52433"/>
                  </a:cubicBezTo>
                  <a:cubicBezTo>
                    <a:pt x="531822" y="83782"/>
                    <a:pt x="531822" y="115408"/>
                    <a:pt x="531822" y="147035"/>
                  </a:cubicBezTo>
                  <a:cubicBezTo>
                    <a:pt x="531822" y="158964"/>
                    <a:pt x="538757" y="166454"/>
                    <a:pt x="548745" y="166177"/>
                  </a:cubicBezTo>
                  <a:cubicBezTo>
                    <a:pt x="558454" y="165899"/>
                    <a:pt x="564835" y="158686"/>
                    <a:pt x="564835" y="147035"/>
                  </a:cubicBezTo>
                  <a:cubicBezTo>
                    <a:pt x="564835" y="131499"/>
                    <a:pt x="564835" y="115963"/>
                    <a:pt x="564835" y="100427"/>
                  </a:cubicBezTo>
                  <a:close/>
                  <a:moveTo>
                    <a:pt x="332077" y="98486"/>
                  </a:moveTo>
                  <a:cubicBezTo>
                    <a:pt x="332077" y="114299"/>
                    <a:pt x="332077" y="130389"/>
                    <a:pt x="332077" y="146202"/>
                  </a:cubicBezTo>
                  <a:cubicBezTo>
                    <a:pt x="332077" y="158409"/>
                    <a:pt x="338735" y="165899"/>
                    <a:pt x="348722" y="165899"/>
                  </a:cubicBezTo>
                  <a:cubicBezTo>
                    <a:pt x="358709" y="165899"/>
                    <a:pt x="365367" y="158409"/>
                    <a:pt x="365367" y="146202"/>
                  </a:cubicBezTo>
                  <a:cubicBezTo>
                    <a:pt x="365367" y="115131"/>
                    <a:pt x="365367" y="83782"/>
                    <a:pt x="365367" y="52711"/>
                  </a:cubicBezTo>
                  <a:cubicBezTo>
                    <a:pt x="365367" y="40504"/>
                    <a:pt x="358709" y="33014"/>
                    <a:pt x="348722" y="33014"/>
                  </a:cubicBezTo>
                  <a:cubicBezTo>
                    <a:pt x="338735" y="33014"/>
                    <a:pt x="332354" y="40504"/>
                    <a:pt x="332077" y="52711"/>
                  </a:cubicBezTo>
                  <a:cubicBezTo>
                    <a:pt x="332077" y="68246"/>
                    <a:pt x="332077" y="83505"/>
                    <a:pt x="332077" y="98486"/>
                  </a:cubicBezTo>
                  <a:close/>
                  <a:moveTo>
                    <a:pt x="182545" y="100150"/>
                  </a:moveTo>
                  <a:cubicBezTo>
                    <a:pt x="182545" y="84337"/>
                    <a:pt x="182545" y="68246"/>
                    <a:pt x="182545" y="52433"/>
                  </a:cubicBezTo>
                  <a:cubicBezTo>
                    <a:pt x="182545" y="40781"/>
                    <a:pt x="176164" y="33568"/>
                    <a:pt x="166454" y="33568"/>
                  </a:cubicBezTo>
                  <a:cubicBezTo>
                    <a:pt x="156467" y="33291"/>
                    <a:pt x="149531" y="40781"/>
                    <a:pt x="149531" y="52711"/>
                  </a:cubicBezTo>
                  <a:cubicBezTo>
                    <a:pt x="149531" y="84059"/>
                    <a:pt x="149531" y="115686"/>
                    <a:pt x="149531" y="147312"/>
                  </a:cubicBezTo>
                  <a:cubicBezTo>
                    <a:pt x="149531" y="158686"/>
                    <a:pt x="155912" y="166177"/>
                    <a:pt x="165622" y="166454"/>
                  </a:cubicBezTo>
                  <a:cubicBezTo>
                    <a:pt x="175609" y="166732"/>
                    <a:pt x="182545" y="159241"/>
                    <a:pt x="182545" y="147312"/>
                  </a:cubicBezTo>
                  <a:cubicBezTo>
                    <a:pt x="182822" y="131221"/>
                    <a:pt x="182545" y="115686"/>
                    <a:pt x="182545" y="100150"/>
                  </a:cubicBezTo>
                  <a:close/>
                </a:path>
              </a:pathLst>
            </a:custGeom>
            <a:grpFill/>
            <a:ln w="2772" cap="flat">
              <a:noFill/>
              <a:prstDash val="solid"/>
              <a:miter/>
            </a:ln>
          </p:spPr>
          <p:txBody>
            <a:bodyPr rtlCol="0" anchor="ctr"/>
            <a:lstStyle/>
            <a:p>
              <a:endParaRPr lang="en-US" dirty="0"/>
            </a:p>
          </p:txBody>
        </p:sp>
        <p:sp>
          <p:nvSpPr>
            <p:cNvPr id="49" name="Freeform 53">
              <a:extLst>
                <a:ext uri="{FF2B5EF4-FFF2-40B4-BE49-F238E27FC236}">
                  <a16:creationId xmlns:a16="http://schemas.microsoft.com/office/drawing/2014/main" id="{AF828D8D-C786-A59F-078D-E0E6E8A0B53E}"/>
                </a:ext>
              </a:extLst>
            </p:cNvPr>
            <p:cNvSpPr/>
            <p:nvPr/>
          </p:nvSpPr>
          <p:spPr>
            <a:xfrm>
              <a:off x="7820416" y="1221273"/>
              <a:ext cx="132886" cy="132886"/>
            </a:xfrm>
            <a:custGeom>
              <a:avLst/>
              <a:gdLst>
                <a:gd name="connsiteX0" fmla="*/ 0 w 132886"/>
                <a:gd name="connsiteY0" fmla="*/ 66304 h 132886"/>
                <a:gd name="connsiteX1" fmla="*/ 0 w 132886"/>
                <a:gd name="connsiteY1" fmla="*/ 19697 h 132886"/>
                <a:gd name="connsiteX2" fmla="*/ 19697 w 132886"/>
                <a:gd name="connsiteY2" fmla="*/ 0 h 132886"/>
                <a:gd name="connsiteX3" fmla="*/ 113189 w 132886"/>
                <a:gd name="connsiteY3" fmla="*/ 0 h 132886"/>
                <a:gd name="connsiteX4" fmla="*/ 132886 w 132886"/>
                <a:gd name="connsiteY4" fmla="*/ 19697 h 132886"/>
                <a:gd name="connsiteX5" fmla="*/ 132886 w 132886"/>
                <a:gd name="connsiteY5" fmla="*/ 113189 h 132886"/>
                <a:gd name="connsiteX6" fmla="*/ 113189 w 132886"/>
                <a:gd name="connsiteY6" fmla="*/ 132886 h 132886"/>
                <a:gd name="connsiteX7" fmla="*/ 19697 w 132886"/>
                <a:gd name="connsiteY7" fmla="*/ 132886 h 132886"/>
                <a:gd name="connsiteX8" fmla="*/ 0 w 132886"/>
                <a:gd name="connsiteY8" fmla="*/ 113189 h 132886"/>
                <a:gd name="connsiteX9" fmla="*/ 0 w 132886"/>
                <a:gd name="connsiteY9" fmla="*/ 66304 h 132886"/>
                <a:gd name="connsiteX10" fmla="*/ 99040 w 132886"/>
                <a:gd name="connsiteY10" fmla="*/ 99040 h 132886"/>
                <a:gd name="connsiteX11" fmla="*/ 99040 w 132886"/>
                <a:gd name="connsiteY11" fmla="*/ 33846 h 132886"/>
                <a:gd name="connsiteX12" fmla="*/ 33846 w 132886"/>
                <a:gd name="connsiteY12" fmla="*/ 33846 h 132886"/>
                <a:gd name="connsiteX13" fmla="*/ 33846 w 132886"/>
                <a:gd name="connsiteY13" fmla="*/ 99040 h 132886"/>
                <a:gd name="connsiteX14" fmla="*/ 99040 w 132886"/>
                <a:gd name="connsiteY14" fmla="*/ 99040 h 1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6" h="132886">
                  <a:moveTo>
                    <a:pt x="0" y="66304"/>
                  </a:moveTo>
                  <a:cubicBezTo>
                    <a:pt x="0" y="50769"/>
                    <a:pt x="0" y="35233"/>
                    <a:pt x="0" y="19697"/>
                  </a:cubicBezTo>
                  <a:cubicBezTo>
                    <a:pt x="0" y="6103"/>
                    <a:pt x="6103" y="0"/>
                    <a:pt x="19697" y="0"/>
                  </a:cubicBezTo>
                  <a:cubicBezTo>
                    <a:pt x="50769" y="0"/>
                    <a:pt x="82118" y="0"/>
                    <a:pt x="113189" y="0"/>
                  </a:cubicBezTo>
                  <a:cubicBezTo>
                    <a:pt x="126783" y="0"/>
                    <a:pt x="132886" y="6103"/>
                    <a:pt x="132886" y="19697"/>
                  </a:cubicBezTo>
                  <a:cubicBezTo>
                    <a:pt x="132886" y="50769"/>
                    <a:pt x="132886" y="82117"/>
                    <a:pt x="132886" y="113189"/>
                  </a:cubicBezTo>
                  <a:cubicBezTo>
                    <a:pt x="132886" y="126783"/>
                    <a:pt x="126783" y="132886"/>
                    <a:pt x="113189" y="132886"/>
                  </a:cubicBezTo>
                  <a:cubicBezTo>
                    <a:pt x="82118" y="132886"/>
                    <a:pt x="50769" y="132886"/>
                    <a:pt x="19697" y="132886"/>
                  </a:cubicBezTo>
                  <a:cubicBezTo>
                    <a:pt x="6103" y="132886"/>
                    <a:pt x="0" y="126783"/>
                    <a:pt x="0" y="113189"/>
                  </a:cubicBezTo>
                  <a:cubicBezTo>
                    <a:pt x="0" y="97376"/>
                    <a:pt x="0" y="81840"/>
                    <a:pt x="0" y="66304"/>
                  </a:cubicBezTo>
                  <a:close/>
                  <a:moveTo>
                    <a:pt x="99040" y="99040"/>
                  </a:moveTo>
                  <a:cubicBezTo>
                    <a:pt x="99040" y="76569"/>
                    <a:pt x="99040" y="55207"/>
                    <a:pt x="99040" y="33846"/>
                  </a:cubicBezTo>
                  <a:cubicBezTo>
                    <a:pt x="76846" y="33846"/>
                    <a:pt x="55207" y="33846"/>
                    <a:pt x="33846" y="33846"/>
                  </a:cubicBezTo>
                  <a:cubicBezTo>
                    <a:pt x="33846" y="56040"/>
                    <a:pt x="33846" y="77401"/>
                    <a:pt x="33846" y="99040"/>
                  </a:cubicBezTo>
                  <a:cubicBezTo>
                    <a:pt x="55762" y="99040"/>
                    <a:pt x="77124" y="99040"/>
                    <a:pt x="99040" y="99040"/>
                  </a:cubicBezTo>
                  <a:close/>
                </a:path>
              </a:pathLst>
            </a:custGeom>
            <a:grpFill/>
            <a:ln w="2772" cap="flat">
              <a:noFill/>
              <a:prstDash val="solid"/>
              <a:miter/>
            </a:ln>
          </p:spPr>
          <p:txBody>
            <a:bodyPr rtlCol="0" anchor="ctr"/>
            <a:lstStyle/>
            <a:p>
              <a:endParaRPr lang="en-US" dirty="0"/>
            </a:p>
          </p:txBody>
        </p:sp>
        <p:sp>
          <p:nvSpPr>
            <p:cNvPr id="50" name="Freeform 54">
              <a:extLst>
                <a:ext uri="{FF2B5EF4-FFF2-40B4-BE49-F238E27FC236}">
                  <a16:creationId xmlns:a16="http://schemas.microsoft.com/office/drawing/2014/main" id="{FF143602-CAB0-3518-3962-581324EA5095}"/>
                </a:ext>
              </a:extLst>
            </p:cNvPr>
            <p:cNvSpPr/>
            <p:nvPr/>
          </p:nvSpPr>
          <p:spPr>
            <a:xfrm>
              <a:off x="7637747" y="1220595"/>
              <a:ext cx="133009" cy="133217"/>
            </a:xfrm>
            <a:custGeom>
              <a:avLst/>
              <a:gdLst>
                <a:gd name="connsiteX0" fmla="*/ 133009 w 133009"/>
                <a:gd name="connsiteY0" fmla="*/ 66427 h 133217"/>
                <a:gd name="connsiteX1" fmla="*/ 133009 w 133009"/>
                <a:gd name="connsiteY1" fmla="*/ 113035 h 133217"/>
                <a:gd name="connsiteX2" fmla="*/ 113590 w 133009"/>
                <a:gd name="connsiteY2" fmla="*/ 133009 h 133217"/>
                <a:gd name="connsiteX3" fmla="*/ 18988 w 133009"/>
                <a:gd name="connsiteY3" fmla="*/ 133009 h 133217"/>
                <a:gd name="connsiteX4" fmla="*/ 123 w 133009"/>
                <a:gd name="connsiteY4" fmla="*/ 113590 h 133217"/>
                <a:gd name="connsiteX5" fmla="*/ 123 w 133009"/>
                <a:gd name="connsiteY5" fmla="*/ 18988 h 133217"/>
                <a:gd name="connsiteX6" fmla="*/ 19543 w 133009"/>
                <a:gd name="connsiteY6" fmla="*/ 123 h 133217"/>
                <a:gd name="connsiteX7" fmla="*/ 114144 w 133009"/>
                <a:gd name="connsiteY7" fmla="*/ 123 h 133217"/>
                <a:gd name="connsiteX8" fmla="*/ 133009 w 133009"/>
                <a:gd name="connsiteY8" fmla="*/ 19543 h 133217"/>
                <a:gd name="connsiteX9" fmla="*/ 133009 w 133009"/>
                <a:gd name="connsiteY9" fmla="*/ 66427 h 133217"/>
                <a:gd name="connsiteX10" fmla="*/ 33692 w 133009"/>
                <a:gd name="connsiteY10" fmla="*/ 99441 h 133217"/>
                <a:gd name="connsiteX11" fmla="*/ 98886 w 133009"/>
                <a:gd name="connsiteY11" fmla="*/ 99441 h 133217"/>
                <a:gd name="connsiteX12" fmla="*/ 98886 w 133009"/>
                <a:gd name="connsiteY12" fmla="*/ 34246 h 133217"/>
                <a:gd name="connsiteX13" fmla="*/ 33692 w 133009"/>
                <a:gd name="connsiteY13" fmla="*/ 34246 h 133217"/>
                <a:gd name="connsiteX14" fmla="*/ 33692 w 133009"/>
                <a:gd name="connsiteY14" fmla="*/ 99441 h 133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009" h="133217">
                  <a:moveTo>
                    <a:pt x="133009" y="66427"/>
                  </a:moveTo>
                  <a:cubicBezTo>
                    <a:pt x="133009" y="81963"/>
                    <a:pt x="133009" y="97499"/>
                    <a:pt x="133009" y="113035"/>
                  </a:cubicBezTo>
                  <a:cubicBezTo>
                    <a:pt x="133009" y="126906"/>
                    <a:pt x="126906" y="133009"/>
                    <a:pt x="113590" y="133009"/>
                  </a:cubicBezTo>
                  <a:cubicBezTo>
                    <a:pt x="81963" y="133287"/>
                    <a:pt x="50614" y="133287"/>
                    <a:pt x="18988" y="133009"/>
                  </a:cubicBezTo>
                  <a:cubicBezTo>
                    <a:pt x="6227" y="133009"/>
                    <a:pt x="123" y="126629"/>
                    <a:pt x="123" y="113590"/>
                  </a:cubicBezTo>
                  <a:cubicBezTo>
                    <a:pt x="123" y="81963"/>
                    <a:pt x="-154" y="50614"/>
                    <a:pt x="123" y="18988"/>
                  </a:cubicBezTo>
                  <a:cubicBezTo>
                    <a:pt x="123" y="6227"/>
                    <a:pt x="6504" y="123"/>
                    <a:pt x="19543" y="123"/>
                  </a:cubicBezTo>
                  <a:cubicBezTo>
                    <a:pt x="51169" y="123"/>
                    <a:pt x="82518" y="-154"/>
                    <a:pt x="114144" y="123"/>
                  </a:cubicBezTo>
                  <a:cubicBezTo>
                    <a:pt x="126906" y="123"/>
                    <a:pt x="133009" y="6504"/>
                    <a:pt x="133009" y="19543"/>
                  </a:cubicBezTo>
                  <a:cubicBezTo>
                    <a:pt x="133009" y="35356"/>
                    <a:pt x="133009" y="50892"/>
                    <a:pt x="133009" y="66427"/>
                  </a:cubicBezTo>
                  <a:close/>
                  <a:moveTo>
                    <a:pt x="33692" y="99441"/>
                  </a:moveTo>
                  <a:cubicBezTo>
                    <a:pt x="56163" y="99441"/>
                    <a:pt x="77525" y="99441"/>
                    <a:pt x="98886" y="99441"/>
                  </a:cubicBezTo>
                  <a:cubicBezTo>
                    <a:pt x="98886" y="77247"/>
                    <a:pt x="98886" y="55608"/>
                    <a:pt x="98886" y="34246"/>
                  </a:cubicBezTo>
                  <a:cubicBezTo>
                    <a:pt x="76692" y="34246"/>
                    <a:pt x="55331" y="34246"/>
                    <a:pt x="33692" y="34246"/>
                  </a:cubicBezTo>
                  <a:cubicBezTo>
                    <a:pt x="33692" y="56163"/>
                    <a:pt x="33692" y="77247"/>
                    <a:pt x="33692" y="99441"/>
                  </a:cubicBezTo>
                  <a:close/>
                </a:path>
              </a:pathLst>
            </a:custGeom>
            <a:grpFill/>
            <a:ln w="2772" cap="flat">
              <a:noFill/>
              <a:prstDash val="solid"/>
              <a:miter/>
            </a:ln>
          </p:spPr>
          <p:txBody>
            <a:bodyPr rtlCol="0" anchor="ctr"/>
            <a:lstStyle/>
            <a:p>
              <a:endParaRPr lang="en-US" dirty="0"/>
            </a:p>
          </p:txBody>
        </p:sp>
        <p:sp>
          <p:nvSpPr>
            <p:cNvPr id="51" name="Freeform 55">
              <a:extLst>
                <a:ext uri="{FF2B5EF4-FFF2-40B4-BE49-F238E27FC236}">
                  <a16:creationId xmlns:a16="http://schemas.microsoft.com/office/drawing/2014/main" id="{AF9680D0-E983-2B1C-5911-4A927EA549A3}"/>
                </a:ext>
              </a:extLst>
            </p:cNvPr>
            <p:cNvSpPr/>
            <p:nvPr/>
          </p:nvSpPr>
          <p:spPr>
            <a:xfrm>
              <a:off x="7455048" y="1220996"/>
              <a:ext cx="132886" cy="132886"/>
            </a:xfrm>
            <a:custGeom>
              <a:avLst/>
              <a:gdLst>
                <a:gd name="connsiteX0" fmla="*/ 65472 w 132886"/>
                <a:gd name="connsiteY0" fmla="*/ 132886 h 132886"/>
                <a:gd name="connsiteX1" fmla="*/ 19697 w 132886"/>
                <a:gd name="connsiteY1" fmla="*/ 132886 h 132886"/>
                <a:gd name="connsiteX2" fmla="*/ 0 w 132886"/>
                <a:gd name="connsiteY2" fmla="*/ 113189 h 132886"/>
                <a:gd name="connsiteX3" fmla="*/ 0 w 132886"/>
                <a:gd name="connsiteY3" fmla="*/ 19697 h 132886"/>
                <a:gd name="connsiteX4" fmla="*/ 19697 w 132886"/>
                <a:gd name="connsiteY4" fmla="*/ 0 h 132886"/>
                <a:gd name="connsiteX5" fmla="*/ 113189 w 132886"/>
                <a:gd name="connsiteY5" fmla="*/ 0 h 132886"/>
                <a:gd name="connsiteX6" fmla="*/ 132886 w 132886"/>
                <a:gd name="connsiteY6" fmla="*/ 19697 h 132886"/>
                <a:gd name="connsiteX7" fmla="*/ 132886 w 132886"/>
                <a:gd name="connsiteY7" fmla="*/ 113189 h 132886"/>
                <a:gd name="connsiteX8" fmla="*/ 113189 w 132886"/>
                <a:gd name="connsiteY8" fmla="*/ 132886 h 132886"/>
                <a:gd name="connsiteX9" fmla="*/ 65472 w 132886"/>
                <a:gd name="connsiteY9" fmla="*/ 132886 h 132886"/>
                <a:gd name="connsiteX10" fmla="*/ 99040 w 132886"/>
                <a:gd name="connsiteY10" fmla="*/ 33846 h 132886"/>
                <a:gd name="connsiteX11" fmla="*/ 33846 w 132886"/>
                <a:gd name="connsiteY11" fmla="*/ 33846 h 132886"/>
                <a:gd name="connsiteX12" fmla="*/ 33846 w 132886"/>
                <a:gd name="connsiteY12" fmla="*/ 99040 h 132886"/>
                <a:gd name="connsiteX13" fmla="*/ 99040 w 132886"/>
                <a:gd name="connsiteY13" fmla="*/ 99040 h 132886"/>
                <a:gd name="connsiteX14" fmla="*/ 99040 w 132886"/>
                <a:gd name="connsiteY14" fmla="*/ 33846 h 1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6" h="132886">
                  <a:moveTo>
                    <a:pt x="65472" y="132886"/>
                  </a:moveTo>
                  <a:cubicBezTo>
                    <a:pt x="50214" y="132886"/>
                    <a:pt x="34956" y="132886"/>
                    <a:pt x="19697" y="132886"/>
                  </a:cubicBezTo>
                  <a:cubicBezTo>
                    <a:pt x="6103" y="132886"/>
                    <a:pt x="0" y="126783"/>
                    <a:pt x="0" y="113189"/>
                  </a:cubicBezTo>
                  <a:cubicBezTo>
                    <a:pt x="0" y="82117"/>
                    <a:pt x="0" y="50768"/>
                    <a:pt x="0" y="19697"/>
                  </a:cubicBezTo>
                  <a:cubicBezTo>
                    <a:pt x="0" y="6103"/>
                    <a:pt x="6103" y="0"/>
                    <a:pt x="19697" y="0"/>
                  </a:cubicBezTo>
                  <a:cubicBezTo>
                    <a:pt x="50769" y="0"/>
                    <a:pt x="82118" y="0"/>
                    <a:pt x="113189" y="0"/>
                  </a:cubicBezTo>
                  <a:cubicBezTo>
                    <a:pt x="126783" y="0"/>
                    <a:pt x="132886" y="6103"/>
                    <a:pt x="132886" y="19697"/>
                  </a:cubicBezTo>
                  <a:cubicBezTo>
                    <a:pt x="132886" y="50768"/>
                    <a:pt x="132886" y="82117"/>
                    <a:pt x="132886" y="113189"/>
                  </a:cubicBezTo>
                  <a:cubicBezTo>
                    <a:pt x="132886" y="126783"/>
                    <a:pt x="126783" y="132886"/>
                    <a:pt x="113189" y="132886"/>
                  </a:cubicBezTo>
                  <a:cubicBezTo>
                    <a:pt x="97376" y="132886"/>
                    <a:pt x="81285" y="132886"/>
                    <a:pt x="65472" y="132886"/>
                  </a:cubicBezTo>
                  <a:close/>
                  <a:moveTo>
                    <a:pt x="99040" y="33846"/>
                  </a:moveTo>
                  <a:cubicBezTo>
                    <a:pt x="76846" y="33846"/>
                    <a:pt x="55207" y="33846"/>
                    <a:pt x="33846" y="33846"/>
                  </a:cubicBezTo>
                  <a:cubicBezTo>
                    <a:pt x="33846" y="56040"/>
                    <a:pt x="33846" y="77679"/>
                    <a:pt x="33846" y="99040"/>
                  </a:cubicBezTo>
                  <a:cubicBezTo>
                    <a:pt x="56040" y="99040"/>
                    <a:pt x="77124" y="99040"/>
                    <a:pt x="99040" y="99040"/>
                  </a:cubicBezTo>
                  <a:cubicBezTo>
                    <a:pt x="99040" y="77401"/>
                    <a:pt x="99040" y="56040"/>
                    <a:pt x="99040" y="33846"/>
                  </a:cubicBezTo>
                  <a:close/>
                </a:path>
              </a:pathLst>
            </a:custGeom>
            <a:grpFill/>
            <a:ln w="2772" cap="flat">
              <a:noFill/>
              <a:prstDash val="solid"/>
              <a:miter/>
            </a:ln>
          </p:spPr>
          <p:txBody>
            <a:bodyPr rtlCol="0" anchor="ctr"/>
            <a:lstStyle/>
            <a:p>
              <a:endParaRPr lang="en-US" dirty="0"/>
            </a:p>
          </p:txBody>
        </p:sp>
        <p:sp>
          <p:nvSpPr>
            <p:cNvPr id="52" name="Freeform 56">
              <a:extLst>
                <a:ext uri="{FF2B5EF4-FFF2-40B4-BE49-F238E27FC236}">
                  <a16:creationId xmlns:a16="http://schemas.microsoft.com/office/drawing/2014/main" id="{F9C44BD6-9942-DF48-48F3-BAC00A0D5919}"/>
                </a:ext>
              </a:extLst>
            </p:cNvPr>
            <p:cNvSpPr/>
            <p:nvPr/>
          </p:nvSpPr>
          <p:spPr>
            <a:xfrm>
              <a:off x="7454840" y="855143"/>
              <a:ext cx="133371" cy="133302"/>
            </a:xfrm>
            <a:custGeom>
              <a:avLst/>
              <a:gdLst>
                <a:gd name="connsiteX0" fmla="*/ 133094 w 133371"/>
                <a:gd name="connsiteY0" fmla="*/ 67345 h 133302"/>
                <a:gd name="connsiteX1" fmla="*/ 133094 w 133371"/>
                <a:gd name="connsiteY1" fmla="*/ 113952 h 133302"/>
                <a:gd name="connsiteX2" fmla="*/ 113952 w 133371"/>
                <a:gd name="connsiteY2" fmla="*/ 133094 h 133302"/>
                <a:gd name="connsiteX3" fmla="*/ 19350 w 133371"/>
                <a:gd name="connsiteY3" fmla="*/ 133094 h 133302"/>
                <a:gd name="connsiteX4" fmla="*/ 208 w 133371"/>
                <a:gd name="connsiteY4" fmla="*/ 113952 h 133302"/>
                <a:gd name="connsiteX5" fmla="*/ 208 w 133371"/>
                <a:gd name="connsiteY5" fmla="*/ 19350 h 133302"/>
                <a:gd name="connsiteX6" fmla="*/ 19350 w 133371"/>
                <a:gd name="connsiteY6" fmla="*/ 208 h 133302"/>
                <a:gd name="connsiteX7" fmla="*/ 113952 w 133371"/>
                <a:gd name="connsiteY7" fmla="*/ 208 h 133302"/>
                <a:gd name="connsiteX8" fmla="*/ 133372 w 133371"/>
                <a:gd name="connsiteY8" fmla="*/ 19350 h 133302"/>
                <a:gd name="connsiteX9" fmla="*/ 133094 w 133371"/>
                <a:gd name="connsiteY9" fmla="*/ 67345 h 133302"/>
                <a:gd name="connsiteX10" fmla="*/ 99248 w 133371"/>
                <a:gd name="connsiteY10" fmla="*/ 99526 h 133302"/>
                <a:gd name="connsiteX11" fmla="*/ 99248 w 133371"/>
                <a:gd name="connsiteY11" fmla="*/ 34331 h 133302"/>
                <a:gd name="connsiteX12" fmla="*/ 34054 w 133371"/>
                <a:gd name="connsiteY12" fmla="*/ 34331 h 133302"/>
                <a:gd name="connsiteX13" fmla="*/ 34054 w 133371"/>
                <a:gd name="connsiteY13" fmla="*/ 99526 h 133302"/>
                <a:gd name="connsiteX14" fmla="*/ 99248 w 133371"/>
                <a:gd name="connsiteY14" fmla="*/ 99526 h 133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371" h="133302">
                  <a:moveTo>
                    <a:pt x="133094" y="67345"/>
                  </a:moveTo>
                  <a:cubicBezTo>
                    <a:pt x="133094" y="82880"/>
                    <a:pt x="133094" y="98416"/>
                    <a:pt x="133094" y="113952"/>
                  </a:cubicBezTo>
                  <a:cubicBezTo>
                    <a:pt x="132817" y="126991"/>
                    <a:pt x="126991" y="133094"/>
                    <a:pt x="113952" y="133094"/>
                  </a:cubicBezTo>
                  <a:cubicBezTo>
                    <a:pt x="82326" y="133372"/>
                    <a:pt x="50977" y="133372"/>
                    <a:pt x="19350" y="133094"/>
                  </a:cubicBezTo>
                  <a:cubicBezTo>
                    <a:pt x="6311" y="133094"/>
                    <a:pt x="208" y="126991"/>
                    <a:pt x="208" y="113952"/>
                  </a:cubicBezTo>
                  <a:cubicBezTo>
                    <a:pt x="-69" y="82325"/>
                    <a:pt x="-69" y="50977"/>
                    <a:pt x="208" y="19350"/>
                  </a:cubicBezTo>
                  <a:cubicBezTo>
                    <a:pt x="208" y="6312"/>
                    <a:pt x="6311" y="208"/>
                    <a:pt x="19350" y="208"/>
                  </a:cubicBezTo>
                  <a:cubicBezTo>
                    <a:pt x="50977" y="-69"/>
                    <a:pt x="82326" y="-69"/>
                    <a:pt x="113952" y="208"/>
                  </a:cubicBezTo>
                  <a:cubicBezTo>
                    <a:pt x="126991" y="208"/>
                    <a:pt x="133094" y="6312"/>
                    <a:pt x="133372" y="19350"/>
                  </a:cubicBezTo>
                  <a:cubicBezTo>
                    <a:pt x="133372" y="35441"/>
                    <a:pt x="133094" y="51254"/>
                    <a:pt x="133094" y="67345"/>
                  </a:cubicBezTo>
                  <a:close/>
                  <a:moveTo>
                    <a:pt x="99248" y="99526"/>
                  </a:moveTo>
                  <a:cubicBezTo>
                    <a:pt x="99248" y="77609"/>
                    <a:pt x="99248" y="55970"/>
                    <a:pt x="99248" y="34331"/>
                  </a:cubicBezTo>
                  <a:cubicBezTo>
                    <a:pt x="77054" y="34331"/>
                    <a:pt x="55693" y="34331"/>
                    <a:pt x="34054" y="34331"/>
                  </a:cubicBezTo>
                  <a:cubicBezTo>
                    <a:pt x="34054" y="56525"/>
                    <a:pt x="34054" y="78164"/>
                    <a:pt x="34054" y="99526"/>
                  </a:cubicBezTo>
                  <a:cubicBezTo>
                    <a:pt x="56248" y="99526"/>
                    <a:pt x="77609" y="99526"/>
                    <a:pt x="99248" y="99526"/>
                  </a:cubicBezTo>
                  <a:close/>
                </a:path>
              </a:pathLst>
            </a:custGeom>
            <a:grpFill/>
            <a:ln w="2772" cap="flat">
              <a:noFill/>
              <a:prstDash val="solid"/>
              <a:miter/>
            </a:ln>
          </p:spPr>
          <p:txBody>
            <a:bodyPr rtlCol="0" anchor="ctr"/>
            <a:lstStyle/>
            <a:p>
              <a:endParaRPr lang="en-US" dirty="0"/>
            </a:p>
          </p:txBody>
        </p:sp>
        <p:sp>
          <p:nvSpPr>
            <p:cNvPr id="53" name="Freeform 57">
              <a:extLst>
                <a:ext uri="{FF2B5EF4-FFF2-40B4-BE49-F238E27FC236}">
                  <a16:creationId xmlns:a16="http://schemas.microsoft.com/office/drawing/2014/main" id="{2EABC685-3434-7C1F-3972-9FA72F2ECAF9}"/>
                </a:ext>
              </a:extLst>
            </p:cNvPr>
            <p:cNvSpPr/>
            <p:nvPr/>
          </p:nvSpPr>
          <p:spPr>
            <a:xfrm>
              <a:off x="7637747" y="855351"/>
              <a:ext cx="133009" cy="132886"/>
            </a:xfrm>
            <a:custGeom>
              <a:avLst/>
              <a:gdLst>
                <a:gd name="connsiteX0" fmla="*/ 123 w 133009"/>
                <a:gd name="connsiteY0" fmla="*/ 65472 h 132886"/>
                <a:gd name="connsiteX1" fmla="*/ 123 w 133009"/>
                <a:gd name="connsiteY1" fmla="*/ 19697 h 132886"/>
                <a:gd name="connsiteX2" fmla="*/ 19820 w 133009"/>
                <a:gd name="connsiteY2" fmla="*/ 0 h 132886"/>
                <a:gd name="connsiteX3" fmla="*/ 113312 w 133009"/>
                <a:gd name="connsiteY3" fmla="*/ 0 h 132886"/>
                <a:gd name="connsiteX4" fmla="*/ 133009 w 133009"/>
                <a:gd name="connsiteY4" fmla="*/ 19697 h 132886"/>
                <a:gd name="connsiteX5" fmla="*/ 133009 w 133009"/>
                <a:gd name="connsiteY5" fmla="*/ 113189 h 132886"/>
                <a:gd name="connsiteX6" fmla="*/ 113312 w 133009"/>
                <a:gd name="connsiteY6" fmla="*/ 132886 h 132886"/>
                <a:gd name="connsiteX7" fmla="*/ 19820 w 133009"/>
                <a:gd name="connsiteY7" fmla="*/ 132886 h 132886"/>
                <a:gd name="connsiteX8" fmla="*/ 123 w 133009"/>
                <a:gd name="connsiteY8" fmla="*/ 113189 h 132886"/>
                <a:gd name="connsiteX9" fmla="*/ 123 w 133009"/>
                <a:gd name="connsiteY9" fmla="*/ 65472 h 132886"/>
                <a:gd name="connsiteX10" fmla="*/ 99441 w 133009"/>
                <a:gd name="connsiteY10" fmla="*/ 34123 h 132886"/>
                <a:gd name="connsiteX11" fmla="*/ 33969 w 133009"/>
                <a:gd name="connsiteY11" fmla="*/ 34123 h 132886"/>
                <a:gd name="connsiteX12" fmla="*/ 33969 w 133009"/>
                <a:gd name="connsiteY12" fmla="*/ 99041 h 132886"/>
                <a:gd name="connsiteX13" fmla="*/ 99441 w 133009"/>
                <a:gd name="connsiteY13" fmla="*/ 99041 h 132886"/>
                <a:gd name="connsiteX14" fmla="*/ 99441 w 133009"/>
                <a:gd name="connsiteY14" fmla="*/ 34123 h 1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009" h="132886">
                  <a:moveTo>
                    <a:pt x="123" y="65472"/>
                  </a:moveTo>
                  <a:cubicBezTo>
                    <a:pt x="123" y="50214"/>
                    <a:pt x="123" y="34955"/>
                    <a:pt x="123" y="19697"/>
                  </a:cubicBezTo>
                  <a:cubicBezTo>
                    <a:pt x="123" y="6104"/>
                    <a:pt x="6227" y="0"/>
                    <a:pt x="19820" y="0"/>
                  </a:cubicBezTo>
                  <a:cubicBezTo>
                    <a:pt x="50892" y="0"/>
                    <a:pt x="82241" y="0"/>
                    <a:pt x="113312" y="0"/>
                  </a:cubicBezTo>
                  <a:cubicBezTo>
                    <a:pt x="126906" y="0"/>
                    <a:pt x="133009" y="6104"/>
                    <a:pt x="133009" y="19697"/>
                  </a:cubicBezTo>
                  <a:cubicBezTo>
                    <a:pt x="133009" y="50769"/>
                    <a:pt x="133009" y="82117"/>
                    <a:pt x="133009" y="113189"/>
                  </a:cubicBezTo>
                  <a:cubicBezTo>
                    <a:pt x="133009" y="126783"/>
                    <a:pt x="126906" y="132886"/>
                    <a:pt x="113312" y="132886"/>
                  </a:cubicBezTo>
                  <a:cubicBezTo>
                    <a:pt x="82241" y="132886"/>
                    <a:pt x="50892" y="132886"/>
                    <a:pt x="19820" y="132886"/>
                  </a:cubicBezTo>
                  <a:cubicBezTo>
                    <a:pt x="6227" y="132886"/>
                    <a:pt x="123" y="126783"/>
                    <a:pt x="123" y="113189"/>
                  </a:cubicBezTo>
                  <a:cubicBezTo>
                    <a:pt x="-154" y="97376"/>
                    <a:pt x="123" y="81563"/>
                    <a:pt x="123" y="65472"/>
                  </a:cubicBezTo>
                  <a:close/>
                  <a:moveTo>
                    <a:pt x="99441" y="34123"/>
                  </a:moveTo>
                  <a:cubicBezTo>
                    <a:pt x="76692" y="34123"/>
                    <a:pt x="55331" y="34123"/>
                    <a:pt x="33969" y="34123"/>
                  </a:cubicBezTo>
                  <a:cubicBezTo>
                    <a:pt x="33969" y="56317"/>
                    <a:pt x="33969" y="77679"/>
                    <a:pt x="33969" y="99041"/>
                  </a:cubicBezTo>
                  <a:cubicBezTo>
                    <a:pt x="56163" y="99041"/>
                    <a:pt x="77525" y="99041"/>
                    <a:pt x="99441" y="99041"/>
                  </a:cubicBezTo>
                  <a:cubicBezTo>
                    <a:pt x="99441" y="77124"/>
                    <a:pt x="99441" y="56040"/>
                    <a:pt x="99441" y="34123"/>
                  </a:cubicBezTo>
                  <a:close/>
                </a:path>
              </a:pathLst>
            </a:custGeom>
            <a:grpFill/>
            <a:ln w="2772" cap="flat">
              <a:noFill/>
              <a:prstDash val="solid"/>
              <a:miter/>
            </a:ln>
          </p:spPr>
          <p:txBody>
            <a:bodyPr rtlCol="0" anchor="ctr"/>
            <a:lstStyle/>
            <a:p>
              <a:endParaRPr lang="en-US" dirty="0"/>
            </a:p>
          </p:txBody>
        </p:sp>
        <p:sp>
          <p:nvSpPr>
            <p:cNvPr id="54" name="Freeform 58">
              <a:extLst>
                <a:ext uri="{FF2B5EF4-FFF2-40B4-BE49-F238E27FC236}">
                  <a16:creationId xmlns:a16="http://schemas.microsoft.com/office/drawing/2014/main" id="{DBCD91EC-22E2-3204-DF3C-D5A4359424B0}"/>
                </a:ext>
              </a:extLst>
            </p:cNvPr>
            <p:cNvSpPr/>
            <p:nvPr/>
          </p:nvSpPr>
          <p:spPr>
            <a:xfrm>
              <a:off x="7820693" y="855505"/>
              <a:ext cx="132885" cy="133009"/>
            </a:xfrm>
            <a:custGeom>
              <a:avLst/>
              <a:gdLst>
                <a:gd name="connsiteX0" fmla="*/ 66582 w 132885"/>
                <a:gd name="connsiteY0" fmla="*/ 123 h 133009"/>
                <a:gd name="connsiteX1" fmla="*/ 112357 w 132885"/>
                <a:gd name="connsiteY1" fmla="*/ 123 h 133009"/>
                <a:gd name="connsiteX2" fmla="*/ 132886 w 132885"/>
                <a:gd name="connsiteY2" fmla="*/ 20098 h 133009"/>
                <a:gd name="connsiteX3" fmla="*/ 132886 w 132885"/>
                <a:gd name="connsiteY3" fmla="*/ 113590 h 133009"/>
                <a:gd name="connsiteX4" fmla="*/ 112911 w 132885"/>
                <a:gd name="connsiteY4" fmla="*/ 133009 h 133009"/>
                <a:gd name="connsiteX5" fmla="*/ 19420 w 132885"/>
                <a:gd name="connsiteY5" fmla="*/ 133009 h 133009"/>
                <a:gd name="connsiteX6" fmla="*/ 0 w 132885"/>
                <a:gd name="connsiteY6" fmla="*/ 113035 h 133009"/>
                <a:gd name="connsiteX7" fmla="*/ 0 w 132885"/>
                <a:gd name="connsiteY7" fmla="*/ 19543 h 133009"/>
                <a:gd name="connsiteX8" fmla="*/ 19974 w 132885"/>
                <a:gd name="connsiteY8" fmla="*/ 123 h 133009"/>
                <a:gd name="connsiteX9" fmla="*/ 66582 w 132885"/>
                <a:gd name="connsiteY9" fmla="*/ 123 h 133009"/>
                <a:gd name="connsiteX10" fmla="*/ 99040 w 132885"/>
                <a:gd name="connsiteY10" fmla="*/ 33692 h 133009"/>
                <a:gd name="connsiteX11" fmla="*/ 33846 w 132885"/>
                <a:gd name="connsiteY11" fmla="*/ 33692 h 133009"/>
                <a:gd name="connsiteX12" fmla="*/ 33846 w 132885"/>
                <a:gd name="connsiteY12" fmla="*/ 98886 h 133009"/>
                <a:gd name="connsiteX13" fmla="*/ 99040 w 132885"/>
                <a:gd name="connsiteY13" fmla="*/ 98886 h 133009"/>
                <a:gd name="connsiteX14" fmla="*/ 99040 w 132885"/>
                <a:gd name="connsiteY14" fmla="*/ 33692 h 13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5" h="133009">
                  <a:moveTo>
                    <a:pt x="66582" y="123"/>
                  </a:moveTo>
                  <a:cubicBezTo>
                    <a:pt x="81840" y="123"/>
                    <a:pt x="97098" y="123"/>
                    <a:pt x="112357" y="123"/>
                  </a:cubicBezTo>
                  <a:cubicBezTo>
                    <a:pt x="126783" y="123"/>
                    <a:pt x="132886" y="5949"/>
                    <a:pt x="132886" y="20098"/>
                  </a:cubicBezTo>
                  <a:cubicBezTo>
                    <a:pt x="132886" y="51169"/>
                    <a:pt x="132886" y="82518"/>
                    <a:pt x="132886" y="113590"/>
                  </a:cubicBezTo>
                  <a:cubicBezTo>
                    <a:pt x="132886" y="126906"/>
                    <a:pt x="126783" y="133009"/>
                    <a:pt x="112911" y="133009"/>
                  </a:cubicBezTo>
                  <a:cubicBezTo>
                    <a:pt x="81840" y="133009"/>
                    <a:pt x="50491" y="133009"/>
                    <a:pt x="19420" y="133009"/>
                  </a:cubicBezTo>
                  <a:cubicBezTo>
                    <a:pt x="6103" y="133009"/>
                    <a:pt x="0" y="126906"/>
                    <a:pt x="0" y="113035"/>
                  </a:cubicBezTo>
                  <a:cubicBezTo>
                    <a:pt x="0" y="81963"/>
                    <a:pt x="0" y="50615"/>
                    <a:pt x="0" y="19543"/>
                  </a:cubicBezTo>
                  <a:cubicBezTo>
                    <a:pt x="0" y="5949"/>
                    <a:pt x="6103" y="123"/>
                    <a:pt x="19974" y="123"/>
                  </a:cubicBezTo>
                  <a:cubicBezTo>
                    <a:pt x="35233" y="-154"/>
                    <a:pt x="51046" y="123"/>
                    <a:pt x="66582" y="123"/>
                  </a:cubicBezTo>
                  <a:close/>
                  <a:moveTo>
                    <a:pt x="99040" y="33692"/>
                  </a:moveTo>
                  <a:cubicBezTo>
                    <a:pt x="77124" y="33692"/>
                    <a:pt x="55485" y="33692"/>
                    <a:pt x="33846" y="33692"/>
                  </a:cubicBezTo>
                  <a:cubicBezTo>
                    <a:pt x="33846" y="55886"/>
                    <a:pt x="33846" y="77247"/>
                    <a:pt x="33846" y="98886"/>
                  </a:cubicBezTo>
                  <a:cubicBezTo>
                    <a:pt x="56040" y="98886"/>
                    <a:pt x="77679" y="98886"/>
                    <a:pt x="99040" y="98886"/>
                  </a:cubicBezTo>
                  <a:cubicBezTo>
                    <a:pt x="99040" y="76970"/>
                    <a:pt x="99040" y="55608"/>
                    <a:pt x="99040" y="33692"/>
                  </a:cubicBezTo>
                  <a:close/>
                </a:path>
              </a:pathLst>
            </a:custGeom>
            <a:grpFill/>
            <a:ln w="2772" cap="flat">
              <a:noFill/>
              <a:prstDash val="solid"/>
              <a:miter/>
            </a:ln>
          </p:spPr>
          <p:txBody>
            <a:bodyPr rtlCol="0" anchor="ctr"/>
            <a:lstStyle/>
            <a:p>
              <a:endParaRPr lang="en-US" dirty="0"/>
            </a:p>
          </p:txBody>
        </p:sp>
        <p:sp>
          <p:nvSpPr>
            <p:cNvPr id="55" name="Freeform 59">
              <a:extLst>
                <a:ext uri="{FF2B5EF4-FFF2-40B4-BE49-F238E27FC236}">
                  <a16:creationId xmlns:a16="http://schemas.microsoft.com/office/drawing/2014/main" id="{093DDC80-5863-2BD4-2481-7EA29D35D5D1}"/>
                </a:ext>
              </a:extLst>
            </p:cNvPr>
            <p:cNvSpPr/>
            <p:nvPr/>
          </p:nvSpPr>
          <p:spPr>
            <a:xfrm>
              <a:off x="8003238" y="855505"/>
              <a:ext cx="132885" cy="133009"/>
            </a:xfrm>
            <a:custGeom>
              <a:avLst/>
              <a:gdLst>
                <a:gd name="connsiteX0" fmla="*/ 66582 w 132885"/>
                <a:gd name="connsiteY0" fmla="*/ 123 h 133009"/>
                <a:gd name="connsiteX1" fmla="*/ 112357 w 132885"/>
                <a:gd name="connsiteY1" fmla="*/ 123 h 133009"/>
                <a:gd name="connsiteX2" fmla="*/ 132886 w 132885"/>
                <a:gd name="connsiteY2" fmla="*/ 20098 h 133009"/>
                <a:gd name="connsiteX3" fmla="*/ 132886 w 132885"/>
                <a:gd name="connsiteY3" fmla="*/ 113590 h 133009"/>
                <a:gd name="connsiteX4" fmla="*/ 112912 w 132885"/>
                <a:gd name="connsiteY4" fmla="*/ 133009 h 133009"/>
                <a:gd name="connsiteX5" fmla="*/ 19420 w 132885"/>
                <a:gd name="connsiteY5" fmla="*/ 133009 h 133009"/>
                <a:gd name="connsiteX6" fmla="*/ 0 w 132885"/>
                <a:gd name="connsiteY6" fmla="*/ 113035 h 133009"/>
                <a:gd name="connsiteX7" fmla="*/ 0 w 132885"/>
                <a:gd name="connsiteY7" fmla="*/ 19543 h 133009"/>
                <a:gd name="connsiteX8" fmla="*/ 19975 w 132885"/>
                <a:gd name="connsiteY8" fmla="*/ 123 h 133009"/>
                <a:gd name="connsiteX9" fmla="*/ 66582 w 132885"/>
                <a:gd name="connsiteY9" fmla="*/ 123 h 133009"/>
                <a:gd name="connsiteX10" fmla="*/ 34123 w 132885"/>
                <a:gd name="connsiteY10" fmla="*/ 33692 h 133009"/>
                <a:gd name="connsiteX11" fmla="*/ 34123 w 132885"/>
                <a:gd name="connsiteY11" fmla="*/ 99164 h 133009"/>
                <a:gd name="connsiteX12" fmla="*/ 99040 w 132885"/>
                <a:gd name="connsiteY12" fmla="*/ 99164 h 133009"/>
                <a:gd name="connsiteX13" fmla="*/ 99040 w 132885"/>
                <a:gd name="connsiteY13" fmla="*/ 33692 h 133009"/>
                <a:gd name="connsiteX14" fmla="*/ 34123 w 132885"/>
                <a:gd name="connsiteY14" fmla="*/ 33692 h 13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5" h="133009">
                  <a:moveTo>
                    <a:pt x="66582" y="123"/>
                  </a:moveTo>
                  <a:cubicBezTo>
                    <a:pt x="81840" y="123"/>
                    <a:pt x="97098" y="123"/>
                    <a:pt x="112357" y="123"/>
                  </a:cubicBezTo>
                  <a:cubicBezTo>
                    <a:pt x="126783" y="123"/>
                    <a:pt x="132886" y="5949"/>
                    <a:pt x="132886" y="20098"/>
                  </a:cubicBezTo>
                  <a:cubicBezTo>
                    <a:pt x="132886" y="51169"/>
                    <a:pt x="132886" y="82518"/>
                    <a:pt x="132886" y="113590"/>
                  </a:cubicBezTo>
                  <a:cubicBezTo>
                    <a:pt x="132886" y="126906"/>
                    <a:pt x="126783" y="133009"/>
                    <a:pt x="112912" y="133009"/>
                  </a:cubicBezTo>
                  <a:cubicBezTo>
                    <a:pt x="81840" y="133009"/>
                    <a:pt x="50491" y="133009"/>
                    <a:pt x="19420" y="133009"/>
                  </a:cubicBezTo>
                  <a:cubicBezTo>
                    <a:pt x="6103" y="133009"/>
                    <a:pt x="0" y="126906"/>
                    <a:pt x="0" y="113035"/>
                  </a:cubicBezTo>
                  <a:cubicBezTo>
                    <a:pt x="0" y="81963"/>
                    <a:pt x="0" y="50615"/>
                    <a:pt x="0" y="19543"/>
                  </a:cubicBezTo>
                  <a:cubicBezTo>
                    <a:pt x="0" y="5949"/>
                    <a:pt x="6103" y="123"/>
                    <a:pt x="19975" y="123"/>
                  </a:cubicBezTo>
                  <a:cubicBezTo>
                    <a:pt x="35510" y="-154"/>
                    <a:pt x="51046" y="123"/>
                    <a:pt x="66582" y="123"/>
                  </a:cubicBezTo>
                  <a:close/>
                  <a:moveTo>
                    <a:pt x="34123" y="33692"/>
                  </a:moveTo>
                  <a:cubicBezTo>
                    <a:pt x="34123" y="56163"/>
                    <a:pt x="34123" y="77802"/>
                    <a:pt x="34123" y="99164"/>
                  </a:cubicBezTo>
                  <a:cubicBezTo>
                    <a:pt x="56317" y="99164"/>
                    <a:pt x="77401" y="99164"/>
                    <a:pt x="99040" y="99164"/>
                  </a:cubicBezTo>
                  <a:cubicBezTo>
                    <a:pt x="99040" y="76970"/>
                    <a:pt x="99040" y="55608"/>
                    <a:pt x="99040" y="33692"/>
                  </a:cubicBezTo>
                  <a:cubicBezTo>
                    <a:pt x="77124" y="33692"/>
                    <a:pt x="55762" y="33692"/>
                    <a:pt x="34123" y="33692"/>
                  </a:cubicBezTo>
                  <a:close/>
                </a:path>
              </a:pathLst>
            </a:custGeom>
            <a:grpFill/>
            <a:ln w="2772" cap="flat">
              <a:noFill/>
              <a:prstDash val="solid"/>
              <a:miter/>
            </a:ln>
          </p:spPr>
          <p:txBody>
            <a:bodyPr rtlCol="0" anchor="ctr"/>
            <a:lstStyle/>
            <a:p>
              <a:endParaRPr lang="en-US" dirty="0"/>
            </a:p>
          </p:txBody>
        </p:sp>
        <p:sp>
          <p:nvSpPr>
            <p:cNvPr id="56" name="Freeform 60">
              <a:extLst>
                <a:ext uri="{FF2B5EF4-FFF2-40B4-BE49-F238E27FC236}">
                  <a16:creationId xmlns:a16="http://schemas.microsoft.com/office/drawing/2014/main" id="{7A3D76F6-1301-0264-1B79-FF33B984AF3F}"/>
                </a:ext>
              </a:extLst>
            </p:cNvPr>
            <p:cNvSpPr/>
            <p:nvPr/>
          </p:nvSpPr>
          <p:spPr>
            <a:xfrm>
              <a:off x="7820416" y="1038174"/>
              <a:ext cx="133009" cy="133009"/>
            </a:xfrm>
            <a:custGeom>
              <a:avLst/>
              <a:gdLst>
                <a:gd name="connsiteX0" fmla="*/ 65750 w 133009"/>
                <a:gd name="connsiteY0" fmla="*/ 132886 h 133009"/>
                <a:gd name="connsiteX1" fmla="*/ 19975 w 133009"/>
                <a:gd name="connsiteY1" fmla="*/ 132886 h 133009"/>
                <a:gd name="connsiteX2" fmla="*/ 0 w 133009"/>
                <a:gd name="connsiteY2" fmla="*/ 113466 h 133009"/>
                <a:gd name="connsiteX3" fmla="*/ 0 w 133009"/>
                <a:gd name="connsiteY3" fmla="*/ 19974 h 133009"/>
                <a:gd name="connsiteX4" fmla="*/ 19420 w 133009"/>
                <a:gd name="connsiteY4" fmla="*/ 0 h 133009"/>
                <a:gd name="connsiteX5" fmla="*/ 112912 w 133009"/>
                <a:gd name="connsiteY5" fmla="*/ 0 h 133009"/>
                <a:gd name="connsiteX6" fmla="*/ 132886 w 133009"/>
                <a:gd name="connsiteY6" fmla="*/ 19420 h 133009"/>
                <a:gd name="connsiteX7" fmla="*/ 132886 w 133009"/>
                <a:gd name="connsiteY7" fmla="*/ 112911 h 133009"/>
                <a:gd name="connsiteX8" fmla="*/ 112357 w 133009"/>
                <a:gd name="connsiteY8" fmla="*/ 132886 h 133009"/>
                <a:gd name="connsiteX9" fmla="*/ 65750 w 133009"/>
                <a:gd name="connsiteY9" fmla="*/ 132886 h 133009"/>
                <a:gd name="connsiteX10" fmla="*/ 34123 w 133009"/>
                <a:gd name="connsiteY10" fmla="*/ 33846 h 133009"/>
                <a:gd name="connsiteX11" fmla="*/ 34123 w 133009"/>
                <a:gd name="connsiteY11" fmla="*/ 99040 h 133009"/>
                <a:gd name="connsiteX12" fmla="*/ 99318 w 133009"/>
                <a:gd name="connsiteY12" fmla="*/ 99040 h 133009"/>
                <a:gd name="connsiteX13" fmla="*/ 99318 w 133009"/>
                <a:gd name="connsiteY13" fmla="*/ 33846 h 133009"/>
                <a:gd name="connsiteX14" fmla="*/ 34123 w 133009"/>
                <a:gd name="connsiteY14" fmla="*/ 33846 h 1330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3009" h="133009">
                  <a:moveTo>
                    <a:pt x="65750" y="132886"/>
                  </a:moveTo>
                  <a:cubicBezTo>
                    <a:pt x="50491" y="132886"/>
                    <a:pt x="35233" y="132886"/>
                    <a:pt x="19975" y="132886"/>
                  </a:cubicBezTo>
                  <a:cubicBezTo>
                    <a:pt x="6381" y="132886"/>
                    <a:pt x="0" y="126783"/>
                    <a:pt x="0" y="113466"/>
                  </a:cubicBezTo>
                  <a:cubicBezTo>
                    <a:pt x="0" y="82395"/>
                    <a:pt x="0" y="51046"/>
                    <a:pt x="0" y="19974"/>
                  </a:cubicBezTo>
                  <a:cubicBezTo>
                    <a:pt x="0" y="6381"/>
                    <a:pt x="6103" y="0"/>
                    <a:pt x="19420" y="0"/>
                  </a:cubicBezTo>
                  <a:cubicBezTo>
                    <a:pt x="50491" y="0"/>
                    <a:pt x="81840" y="0"/>
                    <a:pt x="112912" y="0"/>
                  </a:cubicBezTo>
                  <a:cubicBezTo>
                    <a:pt x="126505" y="0"/>
                    <a:pt x="132886" y="6103"/>
                    <a:pt x="132886" y="19420"/>
                  </a:cubicBezTo>
                  <a:cubicBezTo>
                    <a:pt x="133164" y="50491"/>
                    <a:pt x="132886" y="81840"/>
                    <a:pt x="132886" y="112911"/>
                  </a:cubicBezTo>
                  <a:cubicBezTo>
                    <a:pt x="132886" y="127060"/>
                    <a:pt x="126783" y="132886"/>
                    <a:pt x="112357" y="132886"/>
                  </a:cubicBezTo>
                  <a:cubicBezTo>
                    <a:pt x="96821" y="133164"/>
                    <a:pt x="81285" y="132886"/>
                    <a:pt x="65750" y="132886"/>
                  </a:cubicBezTo>
                  <a:close/>
                  <a:moveTo>
                    <a:pt x="34123" y="33846"/>
                  </a:moveTo>
                  <a:cubicBezTo>
                    <a:pt x="34123" y="56317"/>
                    <a:pt x="34123" y="77956"/>
                    <a:pt x="34123" y="99040"/>
                  </a:cubicBezTo>
                  <a:cubicBezTo>
                    <a:pt x="56317" y="99040"/>
                    <a:pt x="77956" y="99040"/>
                    <a:pt x="99318" y="99040"/>
                  </a:cubicBezTo>
                  <a:cubicBezTo>
                    <a:pt x="99318" y="76846"/>
                    <a:pt x="99318" y="55485"/>
                    <a:pt x="99318" y="33846"/>
                  </a:cubicBezTo>
                  <a:cubicBezTo>
                    <a:pt x="77401" y="33846"/>
                    <a:pt x="56040" y="33846"/>
                    <a:pt x="34123" y="33846"/>
                  </a:cubicBezTo>
                  <a:close/>
                </a:path>
              </a:pathLst>
            </a:custGeom>
            <a:grpFill/>
            <a:ln w="2772" cap="flat">
              <a:noFill/>
              <a:prstDash val="solid"/>
              <a:miter/>
            </a:ln>
          </p:spPr>
          <p:txBody>
            <a:bodyPr rtlCol="0" anchor="ctr"/>
            <a:lstStyle/>
            <a:p>
              <a:endParaRPr lang="en-US" dirty="0"/>
            </a:p>
          </p:txBody>
        </p:sp>
        <p:sp>
          <p:nvSpPr>
            <p:cNvPr id="57" name="Freeform 61">
              <a:extLst>
                <a:ext uri="{FF2B5EF4-FFF2-40B4-BE49-F238E27FC236}">
                  <a16:creationId xmlns:a16="http://schemas.microsoft.com/office/drawing/2014/main" id="{3E2FEE86-4FDE-2B88-6CB4-A72BD0A11F6F}"/>
                </a:ext>
              </a:extLst>
            </p:cNvPr>
            <p:cNvSpPr/>
            <p:nvPr/>
          </p:nvSpPr>
          <p:spPr>
            <a:xfrm>
              <a:off x="7637593" y="1037896"/>
              <a:ext cx="132885" cy="132886"/>
            </a:xfrm>
            <a:custGeom>
              <a:avLst/>
              <a:gdLst>
                <a:gd name="connsiteX0" fmla="*/ 66582 w 132885"/>
                <a:gd name="connsiteY0" fmla="*/ 277 h 132886"/>
                <a:gd name="connsiteX1" fmla="*/ 113189 w 132885"/>
                <a:gd name="connsiteY1" fmla="*/ 277 h 132886"/>
                <a:gd name="connsiteX2" fmla="*/ 132886 w 132885"/>
                <a:gd name="connsiteY2" fmla="*/ 19697 h 132886"/>
                <a:gd name="connsiteX3" fmla="*/ 132886 w 132885"/>
                <a:gd name="connsiteY3" fmla="*/ 113189 h 132886"/>
                <a:gd name="connsiteX4" fmla="*/ 113189 w 132885"/>
                <a:gd name="connsiteY4" fmla="*/ 132886 h 132886"/>
                <a:gd name="connsiteX5" fmla="*/ 19697 w 132885"/>
                <a:gd name="connsiteY5" fmla="*/ 132886 h 132886"/>
                <a:gd name="connsiteX6" fmla="*/ 0 w 132885"/>
                <a:gd name="connsiteY6" fmla="*/ 113189 h 132886"/>
                <a:gd name="connsiteX7" fmla="*/ 0 w 132885"/>
                <a:gd name="connsiteY7" fmla="*/ 19697 h 132886"/>
                <a:gd name="connsiteX8" fmla="*/ 19420 w 132885"/>
                <a:gd name="connsiteY8" fmla="*/ 0 h 132886"/>
                <a:gd name="connsiteX9" fmla="*/ 66582 w 132885"/>
                <a:gd name="connsiteY9" fmla="*/ 277 h 132886"/>
                <a:gd name="connsiteX10" fmla="*/ 99318 w 132885"/>
                <a:gd name="connsiteY10" fmla="*/ 34401 h 132886"/>
                <a:gd name="connsiteX11" fmla="*/ 34123 w 132885"/>
                <a:gd name="connsiteY11" fmla="*/ 34401 h 132886"/>
                <a:gd name="connsiteX12" fmla="*/ 34123 w 132885"/>
                <a:gd name="connsiteY12" fmla="*/ 99595 h 132886"/>
                <a:gd name="connsiteX13" fmla="*/ 99318 w 132885"/>
                <a:gd name="connsiteY13" fmla="*/ 99595 h 132886"/>
                <a:gd name="connsiteX14" fmla="*/ 99318 w 132885"/>
                <a:gd name="connsiteY14" fmla="*/ 34401 h 1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5" h="132886">
                  <a:moveTo>
                    <a:pt x="66582" y="277"/>
                  </a:moveTo>
                  <a:cubicBezTo>
                    <a:pt x="82117" y="277"/>
                    <a:pt x="97653" y="277"/>
                    <a:pt x="113189" y="277"/>
                  </a:cubicBezTo>
                  <a:cubicBezTo>
                    <a:pt x="126783" y="277"/>
                    <a:pt x="132886" y="6381"/>
                    <a:pt x="132886" y="19697"/>
                  </a:cubicBezTo>
                  <a:cubicBezTo>
                    <a:pt x="132886" y="50768"/>
                    <a:pt x="132886" y="82117"/>
                    <a:pt x="132886" y="113189"/>
                  </a:cubicBezTo>
                  <a:cubicBezTo>
                    <a:pt x="132886" y="126783"/>
                    <a:pt x="126783" y="132886"/>
                    <a:pt x="113189" y="132886"/>
                  </a:cubicBezTo>
                  <a:cubicBezTo>
                    <a:pt x="82117" y="132886"/>
                    <a:pt x="50769" y="132886"/>
                    <a:pt x="19697" y="132886"/>
                  </a:cubicBezTo>
                  <a:cubicBezTo>
                    <a:pt x="6103" y="132886"/>
                    <a:pt x="0" y="126783"/>
                    <a:pt x="0" y="113189"/>
                  </a:cubicBezTo>
                  <a:cubicBezTo>
                    <a:pt x="0" y="82117"/>
                    <a:pt x="0" y="50768"/>
                    <a:pt x="0" y="19697"/>
                  </a:cubicBezTo>
                  <a:cubicBezTo>
                    <a:pt x="0" y="6103"/>
                    <a:pt x="6103" y="0"/>
                    <a:pt x="19420" y="0"/>
                  </a:cubicBezTo>
                  <a:cubicBezTo>
                    <a:pt x="35233" y="277"/>
                    <a:pt x="51046" y="277"/>
                    <a:pt x="66582" y="277"/>
                  </a:cubicBezTo>
                  <a:close/>
                  <a:moveTo>
                    <a:pt x="99318" y="34401"/>
                  </a:moveTo>
                  <a:cubicBezTo>
                    <a:pt x="76846" y="34401"/>
                    <a:pt x="55485" y="34401"/>
                    <a:pt x="34123" y="34401"/>
                  </a:cubicBezTo>
                  <a:cubicBezTo>
                    <a:pt x="34123" y="56595"/>
                    <a:pt x="34123" y="78233"/>
                    <a:pt x="34123" y="99595"/>
                  </a:cubicBezTo>
                  <a:cubicBezTo>
                    <a:pt x="56317" y="99595"/>
                    <a:pt x="77679" y="99595"/>
                    <a:pt x="99318" y="99595"/>
                  </a:cubicBezTo>
                  <a:cubicBezTo>
                    <a:pt x="99318" y="77679"/>
                    <a:pt x="99318" y="56317"/>
                    <a:pt x="99318" y="34401"/>
                  </a:cubicBezTo>
                  <a:close/>
                </a:path>
              </a:pathLst>
            </a:custGeom>
            <a:grpFill/>
            <a:ln w="2772" cap="flat">
              <a:noFill/>
              <a:prstDash val="solid"/>
              <a:miter/>
            </a:ln>
          </p:spPr>
          <p:txBody>
            <a:bodyPr rtlCol="0" anchor="ctr"/>
            <a:lstStyle/>
            <a:p>
              <a:endParaRPr lang="en-US" dirty="0"/>
            </a:p>
          </p:txBody>
        </p:sp>
        <p:sp>
          <p:nvSpPr>
            <p:cNvPr id="58" name="Freeform 62">
              <a:extLst>
                <a:ext uri="{FF2B5EF4-FFF2-40B4-BE49-F238E27FC236}">
                  <a16:creationId xmlns:a16="http://schemas.microsoft.com/office/drawing/2014/main" id="{D48AD48D-1A85-BC2F-F062-230A0D1B3AF6}"/>
                </a:ext>
              </a:extLst>
            </p:cNvPr>
            <p:cNvSpPr/>
            <p:nvPr/>
          </p:nvSpPr>
          <p:spPr>
            <a:xfrm>
              <a:off x="7455048" y="1038174"/>
              <a:ext cx="132886" cy="132886"/>
            </a:xfrm>
            <a:custGeom>
              <a:avLst/>
              <a:gdLst>
                <a:gd name="connsiteX0" fmla="*/ 132886 w 132886"/>
                <a:gd name="connsiteY0" fmla="*/ 67414 h 132886"/>
                <a:gd name="connsiteX1" fmla="*/ 132886 w 132886"/>
                <a:gd name="connsiteY1" fmla="*/ 113189 h 132886"/>
                <a:gd name="connsiteX2" fmla="*/ 113189 w 132886"/>
                <a:gd name="connsiteY2" fmla="*/ 132886 h 132886"/>
                <a:gd name="connsiteX3" fmla="*/ 19697 w 132886"/>
                <a:gd name="connsiteY3" fmla="*/ 132886 h 132886"/>
                <a:gd name="connsiteX4" fmla="*/ 0 w 132886"/>
                <a:gd name="connsiteY4" fmla="*/ 113189 h 132886"/>
                <a:gd name="connsiteX5" fmla="*/ 0 w 132886"/>
                <a:gd name="connsiteY5" fmla="*/ 19697 h 132886"/>
                <a:gd name="connsiteX6" fmla="*/ 19697 w 132886"/>
                <a:gd name="connsiteY6" fmla="*/ 0 h 132886"/>
                <a:gd name="connsiteX7" fmla="*/ 113189 w 132886"/>
                <a:gd name="connsiteY7" fmla="*/ 0 h 132886"/>
                <a:gd name="connsiteX8" fmla="*/ 132886 w 132886"/>
                <a:gd name="connsiteY8" fmla="*/ 19697 h 132886"/>
                <a:gd name="connsiteX9" fmla="*/ 132886 w 132886"/>
                <a:gd name="connsiteY9" fmla="*/ 67414 h 132886"/>
                <a:gd name="connsiteX10" fmla="*/ 33846 w 132886"/>
                <a:gd name="connsiteY10" fmla="*/ 33846 h 132886"/>
                <a:gd name="connsiteX11" fmla="*/ 33846 w 132886"/>
                <a:gd name="connsiteY11" fmla="*/ 99040 h 132886"/>
                <a:gd name="connsiteX12" fmla="*/ 99040 w 132886"/>
                <a:gd name="connsiteY12" fmla="*/ 99040 h 132886"/>
                <a:gd name="connsiteX13" fmla="*/ 99040 w 132886"/>
                <a:gd name="connsiteY13" fmla="*/ 33846 h 132886"/>
                <a:gd name="connsiteX14" fmla="*/ 33846 w 132886"/>
                <a:gd name="connsiteY14" fmla="*/ 33846 h 132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2886" h="132886">
                  <a:moveTo>
                    <a:pt x="132886" y="67414"/>
                  </a:moveTo>
                  <a:cubicBezTo>
                    <a:pt x="132886" y="82672"/>
                    <a:pt x="132886" y="97931"/>
                    <a:pt x="132886" y="113189"/>
                  </a:cubicBezTo>
                  <a:cubicBezTo>
                    <a:pt x="132886" y="126783"/>
                    <a:pt x="126783" y="132886"/>
                    <a:pt x="113189" y="132886"/>
                  </a:cubicBezTo>
                  <a:cubicBezTo>
                    <a:pt x="82118" y="132886"/>
                    <a:pt x="50769" y="132886"/>
                    <a:pt x="19697" y="132886"/>
                  </a:cubicBezTo>
                  <a:cubicBezTo>
                    <a:pt x="6103" y="132886"/>
                    <a:pt x="0" y="126783"/>
                    <a:pt x="0" y="113189"/>
                  </a:cubicBezTo>
                  <a:cubicBezTo>
                    <a:pt x="0" y="82117"/>
                    <a:pt x="0" y="50769"/>
                    <a:pt x="0" y="19697"/>
                  </a:cubicBezTo>
                  <a:cubicBezTo>
                    <a:pt x="0" y="6103"/>
                    <a:pt x="6103" y="0"/>
                    <a:pt x="19697" y="0"/>
                  </a:cubicBezTo>
                  <a:cubicBezTo>
                    <a:pt x="50769" y="0"/>
                    <a:pt x="82118" y="0"/>
                    <a:pt x="113189" y="0"/>
                  </a:cubicBezTo>
                  <a:cubicBezTo>
                    <a:pt x="126783" y="0"/>
                    <a:pt x="132886" y="6103"/>
                    <a:pt x="132886" y="19697"/>
                  </a:cubicBezTo>
                  <a:cubicBezTo>
                    <a:pt x="132886" y="35788"/>
                    <a:pt x="132886" y="51601"/>
                    <a:pt x="132886" y="67414"/>
                  </a:cubicBezTo>
                  <a:close/>
                  <a:moveTo>
                    <a:pt x="33846" y="33846"/>
                  </a:moveTo>
                  <a:cubicBezTo>
                    <a:pt x="33846" y="56317"/>
                    <a:pt x="33846" y="77679"/>
                    <a:pt x="33846" y="99040"/>
                  </a:cubicBezTo>
                  <a:cubicBezTo>
                    <a:pt x="56040" y="99040"/>
                    <a:pt x="77679" y="99040"/>
                    <a:pt x="99040" y="99040"/>
                  </a:cubicBezTo>
                  <a:cubicBezTo>
                    <a:pt x="99040" y="76846"/>
                    <a:pt x="99040" y="55485"/>
                    <a:pt x="99040" y="33846"/>
                  </a:cubicBezTo>
                  <a:cubicBezTo>
                    <a:pt x="77124" y="33846"/>
                    <a:pt x="56040" y="33846"/>
                    <a:pt x="33846" y="33846"/>
                  </a:cubicBezTo>
                  <a:close/>
                </a:path>
              </a:pathLst>
            </a:custGeom>
            <a:grpFill/>
            <a:ln w="2772" cap="flat">
              <a:noFill/>
              <a:prstDash val="solid"/>
              <a:miter/>
            </a:ln>
          </p:spPr>
          <p:txBody>
            <a:bodyPr rtlCol="0" anchor="ctr"/>
            <a:lstStyle/>
            <a:p>
              <a:endParaRPr lang="en-US" dirty="0"/>
            </a:p>
          </p:txBody>
        </p:sp>
        <p:sp>
          <p:nvSpPr>
            <p:cNvPr id="59" name="Freeform 255">
              <a:extLst>
                <a:ext uri="{FF2B5EF4-FFF2-40B4-BE49-F238E27FC236}">
                  <a16:creationId xmlns:a16="http://schemas.microsoft.com/office/drawing/2014/main" id="{1DC8CE0A-5F78-6E28-3221-66497D09CCB7}"/>
                </a:ext>
              </a:extLst>
            </p:cNvPr>
            <p:cNvSpPr/>
            <p:nvPr/>
          </p:nvSpPr>
          <p:spPr>
            <a:xfrm>
              <a:off x="8075923" y="1205183"/>
              <a:ext cx="126338" cy="211397"/>
            </a:xfrm>
            <a:custGeom>
              <a:avLst/>
              <a:gdLst>
                <a:gd name="connsiteX0" fmla="*/ 20807 w 126338"/>
                <a:gd name="connsiteY0" fmla="*/ 211397 h 211397"/>
                <a:gd name="connsiteX1" fmla="*/ 0 w 126338"/>
                <a:gd name="connsiteY1" fmla="*/ 185597 h 211397"/>
                <a:gd name="connsiteX2" fmla="*/ 53265 w 126338"/>
                <a:gd name="connsiteY2" fmla="*/ 142596 h 211397"/>
                <a:gd name="connsiteX3" fmla="*/ 60201 w 126338"/>
                <a:gd name="connsiteY3" fmla="*/ 130112 h 211397"/>
                <a:gd name="connsiteX4" fmla="*/ 71298 w 126338"/>
                <a:gd name="connsiteY4" fmla="*/ 107363 h 211397"/>
                <a:gd name="connsiteX5" fmla="*/ 76292 w 126338"/>
                <a:gd name="connsiteY5" fmla="*/ 95157 h 211397"/>
                <a:gd name="connsiteX6" fmla="*/ 76569 w 126338"/>
                <a:gd name="connsiteY6" fmla="*/ 0 h 211397"/>
                <a:gd name="connsiteX7" fmla="*/ 109305 w 126338"/>
                <a:gd name="connsiteY7" fmla="*/ 0 h 211397"/>
                <a:gd name="connsiteX8" fmla="*/ 109860 w 126338"/>
                <a:gd name="connsiteY8" fmla="*/ 9710 h 211397"/>
                <a:gd name="connsiteX9" fmla="*/ 110137 w 126338"/>
                <a:gd name="connsiteY9" fmla="*/ 94602 h 211397"/>
                <a:gd name="connsiteX10" fmla="*/ 115686 w 126338"/>
                <a:gd name="connsiteY10" fmla="*/ 107641 h 211397"/>
                <a:gd name="connsiteX11" fmla="*/ 122899 w 126338"/>
                <a:gd name="connsiteY11" fmla="*/ 146757 h 211397"/>
                <a:gd name="connsiteX12" fmla="*/ 86556 w 126338"/>
                <a:gd name="connsiteY12" fmla="*/ 165067 h 211397"/>
                <a:gd name="connsiteX13" fmla="*/ 74904 w 126338"/>
                <a:gd name="connsiteY13" fmla="*/ 168397 h 211397"/>
                <a:gd name="connsiteX14" fmla="*/ 20807 w 126338"/>
                <a:gd name="connsiteY14" fmla="*/ 211397 h 21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6338" h="211397">
                  <a:moveTo>
                    <a:pt x="20807" y="211397"/>
                  </a:moveTo>
                  <a:cubicBezTo>
                    <a:pt x="13594" y="202519"/>
                    <a:pt x="7213" y="194474"/>
                    <a:pt x="0" y="185597"/>
                  </a:cubicBezTo>
                  <a:cubicBezTo>
                    <a:pt x="18033" y="170893"/>
                    <a:pt x="36065" y="157022"/>
                    <a:pt x="53265" y="142596"/>
                  </a:cubicBezTo>
                  <a:cubicBezTo>
                    <a:pt x="56594" y="139822"/>
                    <a:pt x="57982" y="134273"/>
                    <a:pt x="60201" y="130112"/>
                  </a:cubicBezTo>
                  <a:cubicBezTo>
                    <a:pt x="64085" y="122622"/>
                    <a:pt x="67691" y="115131"/>
                    <a:pt x="71298" y="107363"/>
                  </a:cubicBezTo>
                  <a:cubicBezTo>
                    <a:pt x="73240" y="103479"/>
                    <a:pt x="76292" y="99318"/>
                    <a:pt x="76292" y="95157"/>
                  </a:cubicBezTo>
                  <a:cubicBezTo>
                    <a:pt x="76846" y="63808"/>
                    <a:pt x="76569" y="32181"/>
                    <a:pt x="76569" y="0"/>
                  </a:cubicBezTo>
                  <a:cubicBezTo>
                    <a:pt x="87389" y="0"/>
                    <a:pt x="97931" y="0"/>
                    <a:pt x="109305" y="0"/>
                  </a:cubicBezTo>
                  <a:cubicBezTo>
                    <a:pt x="109582" y="3052"/>
                    <a:pt x="109860" y="6381"/>
                    <a:pt x="109860" y="9710"/>
                  </a:cubicBezTo>
                  <a:cubicBezTo>
                    <a:pt x="109860" y="38007"/>
                    <a:pt x="109582" y="66304"/>
                    <a:pt x="110137" y="94602"/>
                  </a:cubicBezTo>
                  <a:cubicBezTo>
                    <a:pt x="110137" y="99041"/>
                    <a:pt x="112634" y="104312"/>
                    <a:pt x="115686" y="107641"/>
                  </a:cubicBezTo>
                  <a:cubicBezTo>
                    <a:pt x="126228" y="118738"/>
                    <a:pt x="129557" y="133441"/>
                    <a:pt x="122899" y="146757"/>
                  </a:cubicBezTo>
                  <a:cubicBezTo>
                    <a:pt x="116241" y="160351"/>
                    <a:pt x="102092" y="167009"/>
                    <a:pt x="86556" y="165067"/>
                  </a:cubicBezTo>
                  <a:cubicBezTo>
                    <a:pt x="82950" y="164513"/>
                    <a:pt x="77956" y="166177"/>
                    <a:pt x="74904" y="168397"/>
                  </a:cubicBezTo>
                  <a:cubicBezTo>
                    <a:pt x="57149" y="181990"/>
                    <a:pt x="39672" y="196416"/>
                    <a:pt x="20807" y="211397"/>
                  </a:cubicBezTo>
                  <a:close/>
                </a:path>
              </a:pathLst>
            </a:custGeom>
            <a:solidFill>
              <a:srgbClr val="F1983D"/>
            </a:solidFill>
            <a:ln w="2772" cap="flat">
              <a:noFill/>
              <a:prstDash val="solid"/>
              <a:miter/>
            </a:ln>
          </p:spPr>
          <p:txBody>
            <a:bodyPr rtlCol="0" anchor="ctr"/>
            <a:lstStyle/>
            <a:p>
              <a:endParaRPr lang="en-US" dirty="0"/>
            </a:p>
          </p:txBody>
        </p:sp>
      </p:grpSp>
    </p:spTree>
    <p:extLst>
      <p:ext uri="{BB962C8B-B14F-4D97-AF65-F5344CB8AC3E}">
        <p14:creationId xmlns:p14="http://schemas.microsoft.com/office/powerpoint/2010/main" val="13641611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C70E-FD02-4EFE-4F6B-908F3A0FB1B1}"/>
            </a:ext>
          </a:extLst>
        </p:cNvPr>
        <p:cNvGrpSpPr/>
        <p:nvPr/>
      </p:nvGrpSpPr>
      <p:grpSpPr>
        <a:xfrm>
          <a:off x="0" y="0"/>
          <a:ext cx="0" cy="0"/>
          <a:chOff x="0" y="0"/>
          <a:chExt cx="0" cy="0"/>
        </a:xfrm>
      </p:grpSpPr>
      <p:sp>
        <p:nvSpPr>
          <p:cNvPr id="6" name="CasellaDiTesto 5">
            <a:extLst>
              <a:ext uri="{FF2B5EF4-FFF2-40B4-BE49-F238E27FC236}">
                <a16:creationId xmlns:a16="http://schemas.microsoft.com/office/drawing/2014/main" id="{FFE19020-D03F-EBC2-A55B-FE891C9DEC36}"/>
              </a:ext>
            </a:extLst>
          </p:cNvPr>
          <p:cNvSpPr txBox="1"/>
          <p:nvPr/>
        </p:nvSpPr>
        <p:spPr>
          <a:xfrm>
            <a:off x="4410128" y="1499439"/>
            <a:ext cx="6807662" cy="2462213"/>
          </a:xfrm>
          <a:prstGeom prst="rect">
            <a:avLst/>
          </a:prstGeom>
          <a:noFill/>
        </p:spPr>
        <p:txBody>
          <a:bodyPr wrap="square">
            <a:spAutoFit/>
          </a:bodyPr>
          <a:lstStyle/>
          <a:p>
            <a:pPr>
              <a:spcAft>
                <a:spcPts val="1200"/>
              </a:spcAft>
            </a:pPr>
            <a:r>
              <a:rPr lang="en-US" sz="2200" dirty="0">
                <a:solidFill>
                  <a:srgbClr val="09465E"/>
                </a:solidFill>
                <a:cs typeface="Arial" panose="020B0604020202020204" pitchFamily="34" charset="0"/>
              </a:rPr>
              <a:t>Menetelmä, jota kaikki ruokapalveluyritykset käyttävät tavaroiden kierrättämiseen: vanhemmat tuotteet käytetään tai myydään ensin. Ihanteellinen kuiville ja pitkään säilyville elintarvikkeille, mutta myös hedelmille ja vihanneksille, joilla ei ole varsinaista viimeistä käyttöpäivää, mutta joiden luonnollinen pilaantuminen ajan myötä on estettävä</a:t>
            </a:r>
            <a:r>
              <a:rPr lang="en-US" sz="2200" dirty="0">
                <a:solidFill>
                  <a:srgbClr val="09465E"/>
                </a:solidFill>
                <a:latin typeface="Arial" panose="020B0604020202020204" pitchFamily="34" charset="0"/>
                <a:cs typeface="Arial" panose="020B0604020202020204" pitchFamily="34" charset="0"/>
              </a:rPr>
              <a:t>.</a:t>
            </a:r>
          </a:p>
        </p:txBody>
      </p:sp>
      <p:sp>
        <p:nvSpPr>
          <p:cNvPr id="4" name="Text Placeholder 3">
            <a:extLst>
              <a:ext uri="{FF2B5EF4-FFF2-40B4-BE49-F238E27FC236}">
                <a16:creationId xmlns:a16="http://schemas.microsoft.com/office/drawing/2014/main" id="{7E99DA12-3116-05E8-5DAB-90EFCBEC3890}"/>
              </a:ext>
            </a:extLst>
          </p:cNvPr>
          <p:cNvSpPr>
            <a:spLocks noGrp="1"/>
          </p:cNvSpPr>
          <p:nvPr>
            <p:ph type="body" sz="quarter" idx="16"/>
          </p:nvPr>
        </p:nvSpPr>
        <p:spPr>
          <a:xfrm>
            <a:off x="813415" y="584635"/>
            <a:ext cx="10207009" cy="757692"/>
          </a:xfrm>
          <a:prstGeom prst="rect">
            <a:avLst/>
          </a:prstGeom>
          <a:solidFill>
            <a:srgbClr val="5FBB47"/>
          </a:solidFill>
        </p:spPr>
        <p:txBody>
          <a:bodyPr anchor="ctr"/>
          <a:lstStyle/>
          <a:p>
            <a:r>
              <a:rPr lang="en-US" b="1" dirty="0">
                <a:solidFill>
                  <a:schemeClr val="bg1"/>
                </a:solidFill>
              </a:rPr>
              <a:t>Varastonhallinnan perusmenetelmät </a:t>
            </a:r>
            <a:endParaRPr lang="en-US" dirty="0">
              <a:solidFill>
                <a:schemeClr val="bg1"/>
              </a:solidFill>
            </a:endParaRPr>
          </a:p>
        </p:txBody>
      </p:sp>
      <p:sp>
        <p:nvSpPr>
          <p:cNvPr id="8" name="CasellaDiTesto 7">
            <a:extLst>
              <a:ext uri="{FF2B5EF4-FFF2-40B4-BE49-F238E27FC236}">
                <a16:creationId xmlns:a16="http://schemas.microsoft.com/office/drawing/2014/main" id="{B7DC5BF8-7444-6A13-857D-85647375028E}"/>
              </a:ext>
            </a:extLst>
          </p:cNvPr>
          <p:cNvSpPr txBox="1"/>
          <p:nvPr/>
        </p:nvSpPr>
        <p:spPr>
          <a:xfrm>
            <a:off x="813417" y="4118764"/>
            <a:ext cx="5606434" cy="1785104"/>
          </a:xfrm>
          <a:prstGeom prst="rect">
            <a:avLst/>
          </a:prstGeom>
          <a:noFill/>
        </p:spPr>
        <p:txBody>
          <a:bodyPr wrap="square">
            <a:spAutoFit/>
          </a:bodyPr>
          <a:lstStyle/>
          <a:p>
            <a:r>
              <a:rPr lang="en-US" sz="2200" dirty="0">
                <a:solidFill>
                  <a:srgbClr val="09465E"/>
                </a:solidFill>
                <a:cs typeface="Arial" panose="020B0604020202020204" pitchFamily="34" charset="0"/>
              </a:rPr>
              <a:t>Tuotteet, joiden viimeinen käyttöpäivä on aikaisintaan, ovat etusijalla. Olennaista tuoreille ja helposti pilaantuville tuotteille. Saapumispäivästä riippumatta aikaisimmat viimeinen käyttöpäivä on käytettävä ensin.</a:t>
            </a:r>
            <a:endParaRPr lang="it-IT" sz="2200" dirty="0">
              <a:solidFill>
                <a:srgbClr val="09465E"/>
              </a:solidFill>
              <a:cs typeface="Arial" panose="020B0604020202020204" pitchFamily="34" charset="0"/>
            </a:endParaRPr>
          </a:p>
        </p:txBody>
      </p:sp>
      <p:sp>
        <p:nvSpPr>
          <p:cNvPr id="10" name="AutoShape 8" descr="Landing Page">
            <a:extLst>
              <a:ext uri="{FF2B5EF4-FFF2-40B4-BE49-F238E27FC236}">
                <a16:creationId xmlns:a16="http://schemas.microsoft.com/office/drawing/2014/main" id="{1E051822-6F27-C66C-0997-59C4EEAEF92B}"/>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Freeform 179">
            <a:extLst>
              <a:ext uri="{FF2B5EF4-FFF2-40B4-BE49-F238E27FC236}">
                <a16:creationId xmlns:a16="http://schemas.microsoft.com/office/drawing/2014/main" id="{F99673AD-4C16-D3AC-58A7-ED0D70255D98}"/>
              </a:ext>
            </a:extLst>
          </p:cNvPr>
          <p:cNvSpPr>
            <a:spLocks noChangeArrowheads="1"/>
          </p:cNvSpPr>
          <p:nvPr/>
        </p:nvSpPr>
        <p:spPr bwMode="auto">
          <a:xfrm>
            <a:off x="935299" y="1992404"/>
            <a:ext cx="3481275" cy="179216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blipFill dpi="0" rotWithShape="1">
            <a:blip r:embed="rId2">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sz="900" dirty="0"/>
          </a:p>
        </p:txBody>
      </p:sp>
      <p:sp>
        <p:nvSpPr>
          <p:cNvPr id="3" name="Freeform 180">
            <a:extLst>
              <a:ext uri="{FF2B5EF4-FFF2-40B4-BE49-F238E27FC236}">
                <a16:creationId xmlns:a16="http://schemas.microsoft.com/office/drawing/2014/main" id="{276D344D-A790-5D76-E952-FB1A056F03C8}"/>
              </a:ext>
            </a:extLst>
          </p:cNvPr>
          <p:cNvSpPr>
            <a:spLocks noChangeArrowheads="1"/>
          </p:cNvSpPr>
          <p:nvPr/>
        </p:nvSpPr>
        <p:spPr bwMode="auto">
          <a:xfrm>
            <a:off x="1238015" y="1576906"/>
            <a:ext cx="2753960" cy="962853"/>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pPr algn="ctr"/>
            <a:endParaRPr lang="en-US" sz="900" dirty="0"/>
          </a:p>
        </p:txBody>
      </p:sp>
      <p:sp>
        <p:nvSpPr>
          <p:cNvPr id="5" name="CuadroTexto 601">
            <a:extLst>
              <a:ext uri="{FF2B5EF4-FFF2-40B4-BE49-F238E27FC236}">
                <a16:creationId xmlns:a16="http://schemas.microsoft.com/office/drawing/2014/main" id="{86DBE7EF-1209-893C-7080-5F3F8B70C370}"/>
              </a:ext>
            </a:extLst>
          </p:cNvPr>
          <p:cNvSpPr txBox="1"/>
          <p:nvPr/>
        </p:nvSpPr>
        <p:spPr>
          <a:xfrm>
            <a:off x="1296554" y="1576906"/>
            <a:ext cx="234221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FIFO</a:t>
            </a:r>
          </a:p>
          <a:p>
            <a:pPr algn="ctr"/>
            <a:r>
              <a:rPr lang="en-US" sz="2400" b="1" dirty="0">
                <a:solidFill>
                  <a:schemeClr val="bg1"/>
                </a:solidFill>
                <a:latin typeface="Calibri" panose="020F0502020204030204" pitchFamily="34" charset="0"/>
                <a:ea typeface="Lato" charset="0"/>
                <a:cs typeface="Calibri" panose="020F0502020204030204" pitchFamily="34" charset="0"/>
              </a:rPr>
              <a:t>First in, First out</a:t>
            </a:r>
          </a:p>
        </p:txBody>
      </p:sp>
      <p:sp>
        <p:nvSpPr>
          <p:cNvPr id="7" name="Freeform 179">
            <a:extLst>
              <a:ext uri="{FF2B5EF4-FFF2-40B4-BE49-F238E27FC236}">
                <a16:creationId xmlns:a16="http://schemas.microsoft.com/office/drawing/2014/main" id="{5CD2FEDF-5807-AF15-BAC6-384A92E28D4A}"/>
              </a:ext>
            </a:extLst>
          </p:cNvPr>
          <p:cNvSpPr>
            <a:spLocks noChangeArrowheads="1"/>
          </p:cNvSpPr>
          <p:nvPr/>
        </p:nvSpPr>
        <p:spPr bwMode="auto">
          <a:xfrm>
            <a:off x="6982890" y="4692218"/>
            <a:ext cx="3481275" cy="179216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blipFill dpi="0" rotWithShape="1">
            <a:blip r:embed="rId3">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sz="900" dirty="0"/>
          </a:p>
        </p:txBody>
      </p:sp>
      <p:sp>
        <p:nvSpPr>
          <p:cNvPr id="9" name="Freeform 180">
            <a:extLst>
              <a:ext uri="{FF2B5EF4-FFF2-40B4-BE49-F238E27FC236}">
                <a16:creationId xmlns:a16="http://schemas.microsoft.com/office/drawing/2014/main" id="{7CFD10C8-CF51-23AE-B25C-BDD7AC202955}"/>
              </a:ext>
            </a:extLst>
          </p:cNvPr>
          <p:cNvSpPr>
            <a:spLocks noChangeArrowheads="1"/>
          </p:cNvSpPr>
          <p:nvPr/>
        </p:nvSpPr>
        <p:spPr bwMode="auto">
          <a:xfrm>
            <a:off x="6972036" y="4063431"/>
            <a:ext cx="3481274" cy="962853"/>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dirty="0"/>
          </a:p>
        </p:txBody>
      </p:sp>
      <p:sp>
        <p:nvSpPr>
          <p:cNvPr id="11" name="CuadroTexto 601">
            <a:extLst>
              <a:ext uri="{FF2B5EF4-FFF2-40B4-BE49-F238E27FC236}">
                <a16:creationId xmlns:a16="http://schemas.microsoft.com/office/drawing/2014/main" id="{F20BB660-1A3C-A903-919C-2B19182959CB}"/>
              </a:ext>
            </a:extLst>
          </p:cNvPr>
          <p:cNvSpPr txBox="1"/>
          <p:nvPr/>
        </p:nvSpPr>
        <p:spPr>
          <a:xfrm>
            <a:off x="6982891" y="4072597"/>
            <a:ext cx="3235218"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FEFO</a:t>
            </a:r>
          </a:p>
          <a:p>
            <a:pPr algn="ctr"/>
            <a:r>
              <a:rPr lang="en-US" sz="2400" b="1" dirty="0">
                <a:solidFill>
                  <a:schemeClr val="bg1"/>
                </a:solidFill>
                <a:latin typeface="Calibri" panose="020F0502020204030204" pitchFamily="34" charset="0"/>
                <a:ea typeface="Lato" charset="0"/>
                <a:cs typeface="Calibri" panose="020F0502020204030204" pitchFamily="34" charset="0"/>
              </a:rPr>
              <a:t>First Expired, First Out</a:t>
            </a:r>
          </a:p>
        </p:txBody>
      </p:sp>
    </p:spTree>
    <p:extLst>
      <p:ext uri="{BB962C8B-B14F-4D97-AF65-F5344CB8AC3E}">
        <p14:creationId xmlns:p14="http://schemas.microsoft.com/office/powerpoint/2010/main" val="16829737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80878E-3A78-5D5F-47B5-FB9C3A979F1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F7D25F6D-64F3-5D0B-FD9E-7961DC3030B7}"/>
              </a:ext>
            </a:extLst>
          </p:cNvPr>
          <p:cNvSpPr>
            <a:spLocks noGrp="1"/>
          </p:cNvSpPr>
          <p:nvPr>
            <p:ph type="body" sz="quarter" idx="16"/>
          </p:nvPr>
        </p:nvSpPr>
        <p:spPr>
          <a:xfrm>
            <a:off x="813416" y="644014"/>
            <a:ext cx="10052954" cy="803654"/>
          </a:xfrm>
          <a:prstGeom prst="rect">
            <a:avLst/>
          </a:prstGeom>
        </p:spPr>
        <p:txBody>
          <a:bodyPr/>
          <a:lstStyle/>
          <a:p>
            <a:r>
              <a:rPr lang="en-US" b="1" dirty="0"/>
              <a:t>Varastonhallinnan perusmenetelmät </a:t>
            </a:r>
            <a:endParaRPr lang="en-US" dirty="0"/>
          </a:p>
        </p:txBody>
      </p:sp>
      <p:sp>
        <p:nvSpPr>
          <p:cNvPr id="6" name="CasellaDiTesto 5">
            <a:extLst>
              <a:ext uri="{FF2B5EF4-FFF2-40B4-BE49-F238E27FC236}">
                <a16:creationId xmlns:a16="http://schemas.microsoft.com/office/drawing/2014/main" id="{D4C3DFE1-5E91-2EFA-BE18-03437BB87D0E}"/>
              </a:ext>
            </a:extLst>
          </p:cNvPr>
          <p:cNvSpPr txBox="1"/>
          <p:nvPr/>
        </p:nvSpPr>
        <p:spPr>
          <a:xfrm>
            <a:off x="4828323" y="1433634"/>
            <a:ext cx="6357837" cy="1508105"/>
          </a:xfrm>
          <a:prstGeom prst="rect">
            <a:avLst/>
          </a:prstGeom>
          <a:noFill/>
        </p:spPr>
        <p:txBody>
          <a:bodyPr wrap="square">
            <a:spAutoFit/>
          </a:bodyPr>
          <a:lstStyle/>
          <a:p>
            <a:r>
              <a:rPr lang="en-US" sz="2400" dirty="0">
                <a:solidFill>
                  <a:srgbClr val="09465E"/>
                </a:solidFill>
                <a:cs typeface="Arial" panose="020B0604020202020204" pitchFamily="34" charset="0"/>
              </a:rPr>
              <a:t>Tuotteita vastaanotetaan ja käytetään vain tarpeen mukaan, eikä niitä kerätä varastoon. Tämä menetelmä on yleinen teollisessa tuotannossa ja tilausravintoloissa.</a:t>
            </a:r>
          </a:p>
          <a:p>
            <a:pPr>
              <a:spcAft>
                <a:spcPts val="1200"/>
              </a:spcAft>
            </a:pPr>
            <a:r>
              <a:rPr lang="en-US" sz="2000" dirty="0">
                <a:solidFill>
                  <a:srgbClr val="09465E"/>
                </a:solidFill>
                <a:latin typeface="Arial" panose="020B0604020202020204" pitchFamily="34" charset="0"/>
                <a:cs typeface="Arial" panose="020B0604020202020204" pitchFamily="34" charset="0"/>
              </a:rPr>
              <a:t>.</a:t>
            </a:r>
          </a:p>
        </p:txBody>
      </p:sp>
      <p:sp>
        <p:nvSpPr>
          <p:cNvPr id="8" name="CasellaDiTesto 7">
            <a:extLst>
              <a:ext uri="{FF2B5EF4-FFF2-40B4-BE49-F238E27FC236}">
                <a16:creationId xmlns:a16="http://schemas.microsoft.com/office/drawing/2014/main" id="{1A9047F7-6BF7-0D8F-8717-0FC5F1268CCD}"/>
              </a:ext>
            </a:extLst>
          </p:cNvPr>
          <p:cNvSpPr txBox="1"/>
          <p:nvPr/>
        </p:nvSpPr>
        <p:spPr>
          <a:xfrm>
            <a:off x="567378" y="3690264"/>
            <a:ext cx="6778513" cy="2677656"/>
          </a:xfrm>
          <a:prstGeom prst="rect">
            <a:avLst/>
          </a:prstGeom>
          <a:noFill/>
        </p:spPr>
        <p:txBody>
          <a:bodyPr wrap="square">
            <a:spAutoFit/>
          </a:bodyPr>
          <a:lstStyle/>
          <a:p>
            <a:r>
              <a:rPr lang="en-US" sz="2400" dirty="0">
                <a:solidFill>
                  <a:srgbClr val="09465E"/>
                </a:solidFill>
                <a:cs typeface="Arial" panose="020B0604020202020204" pitchFamily="34" charset="0"/>
              </a:rPr>
              <a:t>Menetelmä perustuu oletukseen, että viimeisenä tuotetut tai hankitut hyödykkeet kirjataan ensimmäisenä kuluksi: viimeisenä hankitut tai tuotetut hyödykkeet kirjataan ensimmäisenä kuluksi. Näin ollen vanhat vaihto-omaisuuden menot jäävät taseeseen, kun taas uusimmat vaihto-omaisuuden menot kirjataan ensin kuluksi.</a:t>
            </a:r>
            <a:endParaRPr lang="it-IT" sz="2400" dirty="0">
              <a:solidFill>
                <a:srgbClr val="09465E"/>
              </a:solidFill>
              <a:cs typeface="Arial" panose="020B0604020202020204" pitchFamily="34" charset="0"/>
            </a:endParaRPr>
          </a:p>
        </p:txBody>
      </p:sp>
      <p:sp>
        <p:nvSpPr>
          <p:cNvPr id="10" name="AutoShape 8" descr="Landing Page">
            <a:extLst>
              <a:ext uri="{FF2B5EF4-FFF2-40B4-BE49-F238E27FC236}">
                <a16:creationId xmlns:a16="http://schemas.microsoft.com/office/drawing/2014/main" id="{0BDD62DD-FBCA-37D6-00E0-1E07080706C8}"/>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2" name="Freeform 179">
            <a:extLst>
              <a:ext uri="{FF2B5EF4-FFF2-40B4-BE49-F238E27FC236}">
                <a16:creationId xmlns:a16="http://schemas.microsoft.com/office/drawing/2014/main" id="{C7D0DE10-0DE6-D028-34CB-CFAB9C49D63E}"/>
              </a:ext>
            </a:extLst>
          </p:cNvPr>
          <p:cNvSpPr>
            <a:spLocks noChangeArrowheads="1"/>
          </p:cNvSpPr>
          <p:nvPr/>
        </p:nvSpPr>
        <p:spPr bwMode="auto">
          <a:xfrm>
            <a:off x="642182" y="1532930"/>
            <a:ext cx="3481275" cy="179216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blipFill dpi="0" rotWithShape="1">
            <a:blip r:embed="rId2">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sz="900" dirty="0"/>
          </a:p>
        </p:txBody>
      </p:sp>
      <p:sp>
        <p:nvSpPr>
          <p:cNvPr id="3" name="Freeform 180">
            <a:extLst>
              <a:ext uri="{FF2B5EF4-FFF2-40B4-BE49-F238E27FC236}">
                <a16:creationId xmlns:a16="http://schemas.microsoft.com/office/drawing/2014/main" id="{25B0D7CE-47CB-C23F-3476-919B68BCE8FD}"/>
              </a:ext>
            </a:extLst>
          </p:cNvPr>
          <p:cNvSpPr>
            <a:spLocks noChangeArrowheads="1"/>
          </p:cNvSpPr>
          <p:nvPr/>
        </p:nvSpPr>
        <p:spPr bwMode="auto">
          <a:xfrm>
            <a:off x="1005840" y="1511840"/>
            <a:ext cx="2753960" cy="962853"/>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dirty="0"/>
          </a:p>
        </p:txBody>
      </p:sp>
      <p:sp>
        <p:nvSpPr>
          <p:cNvPr id="5" name="CuadroTexto 601">
            <a:extLst>
              <a:ext uri="{FF2B5EF4-FFF2-40B4-BE49-F238E27FC236}">
                <a16:creationId xmlns:a16="http://schemas.microsoft.com/office/drawing/2014/main" id="{E8DBC921-EAE2-DE41-DF4B-CFCC7C47FA39}"/>
              </a:ext>
            </a:extLst>
          </p:cNvPr>
          <p:cNvSpPr txBox="1"/>
          <p:nvPr/>
        </p:nvSpPr>
        <p:spPr>
          <a:xfrm>
            <a:off x="1090680" y="1531136"/>
            <a:ext cx="2342211" cy="830997"/>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JIT</a:t>
            </a:r>
          </a:p>
          <a:p>
            <a:pPr algn="ctr"/>
            <a:r>
              <a:rPr lang="en-US" sz="2400" b="1" dirty="0">
                <a:solidFill>
                  <a:schemeClr val="bg1"/>
                </a:solidFill>
                <a:latin typeface="Calibri" panose="020F0502020204030204" pitchFamily="34" charset="0"/>
                <a:ea typeface="Lato" charset="0"/>
                <a:cs typeface="Calibri" panose="020F0502020204030204" pitchFamily="34" charset="0"/>
              </a:rPr>
              <a:t>Juuri ajoissa</a:t>
            </a:r>
          </a:p>
        </p:txBody>
      </p:sp>
      <p:sp>
        <p:nvSpPr>
          <p:cNvPr id="7" name="Freeform 179">
            <a:extLst>
              <a:ext uri="{FF2B5EF4-FFF2-40B4-BE49-F238E27FC236}">
                <a16:creationId xmlns:a16="http://schemas.microsoft.com/office/drawing/2014/main" id="{AA75CF4E-585D-BF23-143D-7B1E07796CF6}"/>
              </a:ext>
            </a:extLst>
          </p:cNvPr>
          <p:cNvSpPr>
            <a:spLocks noChangeArrowheads="1"/>
          </p:cNvSpPr>
          <p:nvPr/>
        </p:nvSpPr>
        <p:spPr bwMode="auto">
          <a:xfrm>
            <a:off x="7512403" y="4295478"/>
            <a:ext cx="3481275" cy="1792169"/>
          </a:xfrm>
          <a:custGeom>
            <a:avLst/>
            <a:gdLst>
              <a:gd name="T0" fmla="*/ 5131 w 5929"/>
              <a:gd name="T1" fmla="*/ 2250 h 2251"/>
              <a:gd name="T2" fmla="*/ 797 w 5929"/>
              <a:gd name="T3" fmla="*/ 2250 h 2251"/>
              <a:gd name="T4" fmla="*/ 797 w 5929"/>
              <a:gd name="T5" fmla="*/ 2250 h 2251"/>
              <a:gd name="T6" fmla="*/ 0 w 5929"/>
              <a:gd name="T7" fmla="*/ 1454 h 2251"/>
              <a:gd name="T8" fmla="*/ 0 w 5929"/>
              <a:gd name="T9" fmla="*/ 796 h 2251"/>
              <a:gd name="T10" fmla="*/ 0 w 5929"/>
              <a:gd name="T11" fmla="*/ 796 h 2251"/>
              <a:gd name="T12" fmla="*/ 797 w 5929"/>
              <a:gd name="T13" fmla="*/ 0 h 2251"/>
              <a:gd name="T14" fmla="*/ 5131 w 5929"/>
              <a:gd name="T15" fmla="*/ 0 h 2251"/>
              <a:gd name="T16" fmla="*/ 5131 w 5929"/>
              <a:gd name="T17" fmla="*/ 0 h 2251"/>
              <a:gd name="T18" fmla="*/ 5928 w 5929"/>
              <a:gd name="T19" fmla="*/ 796 h 2251"/>
              <a:gd name="T20" fmla="*/ 5928 w 5929"/>
              <a:gd name="T21" fmla="*/ 1454 h 2251"/>
              <a:gd name="T22" fmla="*/ 5928 w 5929"/>
              <a:gd name="T23" fmla="*/ 1454 h 2251"/>
              <a:gd name="T24" fmla="*/ 5131 w 5929"/>
              <a:gd name="T25" fmla="*/ 2250 h 2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29" h="2251">
                <a:moveTo>
                  <a:pt x="5131" y="2250"/>
                </a:moveTo>
                <a:lnTo>
                  <a:pt x="797" y="2250"/>
                </a:lnTo>
                <a:lnTo>
                  <a:pt x="797" y="2250"/>
                </a:lnTo>
                <a:cubicBezTo>
                  <a:pt x="357" y="2250"/>
                  <a:pt x="0" y="1894"/>
                  <a:pt x="0" y="1454"/>
                </a:cubicBezTo>
                <a:lnTo>
                  <a:pt x="0" y="796"/>
                </a:lnTo>
                <a:lnTo>
                  <a:pt x="0" y="796"/>
                </a:lnTo>
                <a:cubicBezTo>
                  <a:pt x="0" y="356"/>
                  <a:pt x="357" y="0"/>
                  <a:pt x="797" y="0"/>
                </a:cubicBezTo>
                <a:lnTo>
                  <a:pt x="5131" y="0"/>
                </a:lnTo>
                <a:lnTo>
                  <a:pt x="5131" y="0"/>
                </a:lnTo>
                <a:cubicBezTo>
                  <a:pt x="5571" y="0"/>
                  <a:pt x="5928" y="356"/>
                  <a:pt x="5928" y="796"/>
                </a:cubicBezTo>
                <a:lnTo>
                  <a:pt x="5928" y="1454"/>
                </a:lnTo>
                <a:lnTo>
                  <a:pt x="5928" y="1454"/>
                </a:lnTo>
                <a:cubicBezTo>
                  <a:pt x="5928" y="1894"/>
                  <a:pt x="5571" y="2250"/>
                  <a:pt x="5131" y="2250"/>
                </a:cubicBezTo>
              </a:path>
            </a:pathLst>
          </a:custGeom>
          <a:blipFill dpi="0" rotWithShape="1">
            <a:blip r:embed="rId3">
              <a:extLst>
                <a:ext uri="{28A0092B-C50C-407E-A947-70E740481C1C}">
                  <a14:useLocalDpi xmlns:a14="http://schemas.microsoft.com/office/drawing/2010/main"/>
                </a:ext>
              </a:extLst>
            </a:blip>
            <a:srcRect/>
            <a:stretch>
              <a:fillRect/>
            </a:stretch>
          </a:blipFill>
          <a:ln>
            <a:noFill/>
          </a:ln>
          <a:effectLst/>
        </p:spPr>
        <p:txBody>
          <a:bodyPr wrap="none" anchor="ctr"/>
          <a:lstStyle/>
          <a:p>
            <a:endParaRPr lang="en-US" sz="900" dirty="0"/>
          </a:p>
        </p:txBody>
      </p:sp>
      <p:sp>
        <p:nvSpPr>
          <p:cNvPr id="9" name="Freeform 180">
            <a:extLst>
              <a:ext uri="{FF2B5EF4-FFF2-40B4-BE49-F238E27FC236}">
                <a16:creationId xmlns:a16="http://schemas.microsoft.com/office/drawing/2014/main" id="{C0E7C998-3164-8272-B996-669C2385DA7B}"/>
              </a:ext>
            </a:extLst>
          </p:cNvPr>
          <p:cNvSpPr>
            <a:spLocks noChangeArrowheads="1"/>
          </p:cNvSpPr>
          <p:nvPr/>
        </p:nvSpPr>
        <p:spPr bwMode="auto">
          <a:xfrm>
            <a:off x="6875535" y="3115545"/>
            <a:ext cx="3481275" cy="1270829"/>
          </a:xfrm>
          <a:custGeom>
            <a:avLst/>
            <a:gdLst>
              <a:gd name="T0" fmla="*/ 4085 w 4690"/>
              <a:gd name="T1" fmla="*/ 1207 h 1208"/>
              <a:gd name="T2" fmla="*/ 604 w 4690"/>
              <a:gd name="T3" fmla="*/ 1207 h 1208"/>
              <a:gd name="T4" fmla="*/ 604 w 4690"/>
              <a:gd name="T5" fmla="*/ 1207 h 1208"/>
              <a:gd name="T6" fmla="*/ 0 w 4690"/>
              <a:gd name="T7" fmla="*/ 603 h 1208"/>
              <a:gd name="T8" fmla="*/ 0 w 4690"/>
              <a:gd name="T9" fmla="*/ 603 h 1208"/>
              <a:gd name="T10" fmla="*/ 604 w 4690"/>
              <a:gd name="T11" fmla="*/ 0 h 1208"/>
              <a:gd name="T12" fmla="*/ 4085 w 4690"/>
              <a:gd name="T13" fmla="*/ 0 h 1208"/>
              <a:gd name="T14" fmla="*/ 4085 w 4690"/>
              <a:gd name="T15" fmla="*/ 0 h 1208"/>
              <a:gd name="T16" fmla="*/ 4689 w 4690"/>
              <a:gd name="T17" fmla="*/ 603 h 1208"/>
              <a:gd name="T18" fmla="*/ 4689 w 4690"/>
              <a:gd name="T19" fmla="*/ 603 h 1208"/>
              <a:gd name="T20" fmla="*/ 4085 w 4690"/>
              <a:gd name="T21" fmla="*/ 1207 h 1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90" h="1208">
                <a:moveTo>
                  <a:pt x="4085" y="1207"/>
                </a:moveTo>
                <a:lnTo>
                  <a:pt x="604" y="1207"/>
                </a:lnTo>
                <a:lnTo>
                  <a:pt x="604" y="1207"/>
                </a:lnTo>
                <a:cubicBezTo>
                  <a:pt x="271" y="1207"/>
                  <a:pt x="0" y="937"/>
                  <a:pt x="0" y="603"/>
                </a:cubicBezTo>
                <a:lnTo>
                  <a:pt x="0" y="603"/>
                </a:lnTo>
                <a:cubicBezTo>
                  <a:pt x="0" y="270"/>
                  <a:pt x="271" y="0"/>
                  <a:pt x="604" y="0"/>
                </a:cubicBezTo>
                <a:lnTo>
                  <a:pt x="4085" y="0"/>
                </a:lnTo>
                <a:lnTo>
                  <a:pt x="4085" y="0"/>
                </a:lnTo>
                <a:cubicBezTo>
                  <a:pt x="4418" y="0"/>
                  <a:pt x="4689" y="270"/>
                  <a:pt x="4689" y="603"/>
                </a:cubicBezTo>
                <a:lnTo>
                  <a:pt x="4689" y="603"/>
                </a:lnTo>
                <a:cubicBezTo>
                  <a:pt x="4689" y="937"/>
                  <a:pt x="4418" y="1207"/>
                  <a:pt x="4085" y="1207"/>
                </a:cubicBezTo>
              </a:path>
            </a:pathLst>
          </a:custGeom>
          <a:solidFill>
            <a:srgbClr val="09465E"/>
          </a:solidFill>
          <a:ln>
            <a:noFill/>
          </a:ln>
          <a:effectLst/>
        </p:spPr>
        <p:txBody>
          <a:bodyPr wrap="none" anchor="ctr"/>
          <a:lstStyle/>
          <a:p>
            <a:endParaRPr lang="en-US" sz="900" dirty="0"/>
          </a:p>
        </p:txBody>
      </p:sp>
      <p:sp>
        <p:nvSpPr>
          <p:cNvPr id="11" name="CuadroTexto 601">
            <a:extLst>
              <a:ext uri="{FF2B5EF4-FFF2-40B4-BE49-F238E27FC236}">
                <a16:creationId xmlns:a16="http://schemas.microsoft.com/office/drawing/2014/main" id="{33DBDACA-4A24-50C5-9D74-E10A22C0174F}"/>
              </a:ext>
            </a:extLst>
          </p:cNvPr>
          <p:cNvSpPr txBox="1"/>
          <p:nvPr/>
        </p:nvSpPr>
        <p:spPr>
          <a:xfrm>
            <a:off x="7104711" y="3116226"/>
            <a:ext cx="2847828" cy="1200329"/>
          </a:xfrm>
          <a:prstGeom prst="rect">
            <a:avLst/>
          </a:prstGeom>
          <a:noFill/>
        </p:spPr>
        <p:txBody>
          <a:bodyPr wrap="square" rtlCol="0">
            <a:spAutoFit/>
          </a:bodyPr>
          <a:lstStyle/>
          <a:p>
            <a:pPr algn="ctr"/>
            <a:r>
              <a:rPr lang="en-US" sz="2400" b="1" dirty="0">
                <a:solidFill>
                  <a:schemeClr val="bg1"/>
                </a:solidFill>
                <a:latin typeface="Calibri" panose="020F0502020204030204" pitchFamily="34" charset="0"/>
                <a:ea typeface="Lato" charset="0"/>
                <a:cs typeface="Calibri" panose="020F0502020204030204" pitchFamily="34" charset="0"/>
              </a:rPr>
              <a:t>LIFO</a:t>
            </a:r>
          </a:p>
          <a:p>
            <a:pPr algn="ctr"/>
            <a:r>
              <a:rPr lang="en-US" sz="2400" b="1" dirty="0">
                <a:solidFill>
                  <a:schemeClr val="bg1"/>
                </a:solidFill>
                <a:latin typeface="Calibri" panose="020F0502020204030204" pitchFamily="34" charset="0"/>
                <a:ea typeface="Lato" charset="0"/>
                <a:cs typeface="Calibri" panose="020F0502020204030204" pitchFamily="34" charset="0"/>
              </a:rPr>
              <a:t>Viimeisenä sisään, ensimmäisenä ulos</a:t>
            </a:r>
          </a:p>
        </p:txBody>
      </p:sp>
    </p:spTree>
    <p:extLst>
      <p:ext uri="{BB962C8B-B14F-4D97-AF65-F5344CB8AC3E}">
        <p14:creationId xmlns:p14="http://schemas.microsoft.com/office/powerpoint/2010/main" val="390227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Prostokąt: zaokrąglone rogi 19">
            <a:extLst>
              <a:ext uri="{FF2B5EF4-FFF2-40B4-BE49-F238E27FC236}">
                <a16:creationId xmlns:a16="http://schemas.microsoft.com/office/drawing/2014/main" id="{CE3B7790-CC44-B9E7-2910-62392C63F838}"/>
              </a:ext>
            </a:extLst>
          </p:cNvPr>
          <p:cNvSpPr/>
          <p:nvPr/>
        </p:nvSpPr>
        <p:spPr>
          <a:xfrm>
            <a:off x="3609758" y="589927"/>
            <a:ext cx="3435733" cy="964827"/>
          </a:xfrm>
          <a:prstGeom prst="roundRect">
            <a:avLst/>
          </a:prstGeom>
          <a:solidFill>
            <a:srgbClr val="1D4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Text Placeholder 4">
            <a:extLst>
              <a:ext uri="{FF2B5EF4-FFF2-40B4-BE49-F238E27FC236}">
                <a16:creationId xmlns:a16="http://schemas.microsoft.com/office/drawing/2014/main" id="{85241DAC-738A-2446-AED5-50E6EF776372}"/>
              </a:ext>
            </a:extLst>
          </p:cNvPr>
          <p:cNvSpPr>
            <a:spLocks noGrp="1"/>
          </p:cNvSpPr>
          <p:nvPr>
            <p:ph type="body" sz="quarter" idx="16"/>
          </p:nvPr>
        </p:nvSpPr>
        <p:spPr>
          <a:xfrm>
            <a:off x="531355" y="461282"/>
            <a:ext cx="5881764" cy="557831"/>
          </a:xfrm>
          <a:prstGeom prst="rect">
            <a:avLst/>
          </a:prstGeom>
        </p:spPr>
        <p:txBody>
          <a:bodyPr/>
          <a:lstStyle/>
          <a:p>
            <a:r>
              <a:rPr lang="en-GB" noProof="0" dirty="0">
                <a:highlight>
                  <a:srgbClr val="5FBB47"/>
                </a:highlight>
              </a:rPr>
              <a:t>Inspiroidu...</a:t>
            </a:r>
          </a:p>
        </p:txBody>
      </p:sp>
      <p:sp>
        <p:nvSpPr>
          <p:cNvPr id="2" name="Text Placeholder 1">
            <a:extLst>
              <a:ext uri="{FF2B5EF4-FFF2-40B4-BE49-F238E27FC236}">
                <a16:creationId xmlns:a16="http://schemas.microsoft.com/office/drawing/2014/main" id="{A3609859-F9E5-1140-8DE2-548E2441BEF9}"/>
              </a:ext>
            </a:extLst>
          </p:cNvPr>
          <p:cNvSpPr>
            <a:spLocks noGrp="1"/>
          </p:cNvSpPr>
          <p:nvPr>
            <p:ph type="body" sz="quarter" idx="19"/>
          </p:nvPr>
        </p:nvSpPr>
        <p:spPr>
          <a:xfrm>
            <a:off x="684497" y="1781005"/>
            <a:ext cx="6720954" cy="4896500"/>
          </a:xfrm>
          <a:prstGeom prst="rect">
            <a:avLst/>
          </a:prstGeom>
        </p:spPr>
        <p:txBody>
          <a:bodyPr/>
          <a:lstStyle/>
          <a:p>
            <a:pPr marL="0" indent="0">
              <a:spcAft>
                <a:spcPts val="1200"/>
              </a:spcAft>
            </a:pPr>
            <a:r>
              <a:rPr lang="en-US" b="1" dirty="0">
                <a:cs typeface="Arial" panose="020B0604020202020204" pitchFamily="34" charset="0"/>
              </a:rPr>
              <a:t>Taustaa: </a:t>
            </a:r>
            <a:r>
              <a:rPr lang="en-US" dirty="0">
                <a:cs typeface="Arial" panose="020B0604020202020204" pitchFamily="34" charset="0"/>
              </a:rPr>
              <a:t>Keskikokoinen ruokapalveluyritys otti käyttöön </a:t>
            </a:r>
            <a:r>
              <a:rPr lang="en-US" b="1" dirty="0">
                <a:cs typeface="Arial" panose="020B0604020202020204" pitchFamily="34" charset="0"/>
              </a:rPr>
              <a:t>Just in Time </a:t>
            </a:r>
            <a:r>
              <a:rPr lang="en-US" dirty="0">
                <a:cs typeface="Arial" panose="020B0604020202020204" pitchFamily="34" charset="0"/>
              </a:rPr>
              <a:t>-strategian puuttuakseen varastojen hallinnassa ja toimitusketjun koordinoinnissa esiintyvään merkittävään tehottomuuteen. Organisaation ruokahävikki kasvoi 20 prosenttia ja asiakastyytyväisyys laski 15 prosenttia varastohävikkien ja toimitusviivästysten vuoksi. </a:t>
            </a:r>
          </a:p>
          <a:p>
            <a:pPr marL="0" indent="0"/>
            <a:r>
              <a:rPr lang="en-US" dirty="0">
                <a:cs typeface="Arial" panose="020B0604020202020204" pitchFamily="34" charset="0"/>
              </a:rPr>
              <a:t>Lisäksi yritys kamppaili ylisuurista varastoista ja pilaantumisesta johtuvien kasvavien toimintakustannusten kanssa. </a:t>
            </a:r>
          </a:p>
          <a:p>
            <a:pPr marL="0" indent="0"/>
            <a:endParaRPr lang="pl-PL" dirty="0"/>
          </a:p>
          <a:p>
            <a:pPr marL="358775" indent="360363" algn="ctr"/>
            <a:r>
              <a:rPr lang="en-GB" dirty="0"/>
              <a:t>Tutustu koko </a:t>
            </a:r>
            <a:r>
              <a:rPr lang="en-GB" b="1" dirty="0">
                <a:hlinkClick r:id="rId3"/>
              </a:rPr>
              <a:t>tapaustutkimukseen</a:t>
            </a:r>
            <a:r>
              <a:rPr lang="en-GB" dirty="0"/>
              <a:t>!</a:t>
            </a:r>
            <a:endParaRPr lang="en-GB" noProof="0" dirty="0"/>
          </a:p>
        </p:txBody>
      </p:sp>
      <p:grpSp>
        <p:nvGrpSpPr>
          <p:cNvPr id="3" name="Graphic 4">
            <a:extLst>
              <a:ext uri="{FF2B5EF4-FFF2-40B4-BE49-F238E27FC236}">
                <a16:creationId xmlns:a16="http://schemas.microsoft.com/office/drawing/2014/main" id="{86C0C128-EB60-6CD7-5D85-3969E76E2671}"/>
              </a:ext>
            </a:extLst>
          </p:cNvPr>
          <p:cNvGrpSpPr/>
          <p:nvPr/>
        </p:nvGrpSpPr>
        <p:grpSpPr>
          <a:xfrm rot="2688917">
            <a:off x="6945782" y="5093854"/>
            <a:ext cx="403667" cy="780438"/>
            <a:chOff x="9129274" y="2719113"/>
            <a:chExt cx="717139" cy="1386497"/>
          </a:xfrm>
          <a:solidFill>
            <a:srgbClr val="09465E"/>
          </a:solidFill>
        </p:grpSpPr>
        <p:grpSp>
          <p:nvGrpSpPr>
            <p:cNvPr id="4" name="Graphic 4">
              <a:extLst>
                <a:ext uri="{FF2B5EF4-FFF2-40B4-BE49-F238E27FC236}">
                  <a16:creationId xmlns:a16="http://schemas.microsoft.com/office/drawing/2014/main" id="{9E72BAFD-3B47-7D47-9F77-1416C8824839}"/>
                </a:ext>
              </a:extLst>
            </p:cNvPr>
            <p:cNvGrpSpPr/>
            <p:nvPr/>
          </p:nvGrpSpPr>
          <p:grpSpPr>
            <a:xfrm>
              <a:off x="9159507" y="2719113"/>
              <a:ext cx="446280" cy="440141"/>
              <a:chOff x="9159507" y="2719113"/>
              <a:chExt cx="446280" cy="440141"/>
            </a:xfrm>
            <a:grpFill/>
          </p:grpSpPr>
          <p:sp>
            <p:nvSpPr>
              <p:cNvPr id="16" name="Freeform 57">
                <a:extLst>
                  <a:ext uri="{FF2B5EF4-FFF2-40B4-BE49-F238E27FC236}">
                    <a16:creationId xmlns:a16="http://schemas.microsoft.com/office/drawing/2014/main" id="{417B0CD6-32E7-39B0-C91E-19938DDD3C0F}"/>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dirty="0"/>
              </a:p>
            </p:txBody>
          </p:sp>
          <p:sp>
            <p:nvSpPr>
              <p:cNvPr id="17" name="Freeform 58">
                <a:extLst>
                  <a:ext uri="{FF2B5EF4-FFF2-40B4-BE49-F238E27FC236}">
                    <a16:creationId xmlns:a16="http://schemas.microsoft.com/office/drawing/2014/main" id="{754515C9-C6EA-9251-B0E6-505926F97E32}"/>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6" name="Graphic 4">
              <a:extLst>
                <a:ext uri="{FF2B5EF4-FFF2-40B4-BE49-F238E27FC236}">
                  <a16:creationId xmlns:a16="http://schemas.microsoft.com/office/drawing/2014/main" id="{1155D048-59F4-A0FC-C59D-AFAD1AEE4371}"/>
                </a:ext>
              </a:extLst>
            </p:cNvPr>
            <p:cNvGrpSpPr/>
            <p:nvPr/>
          </p:nvGrpSpPr>
          <p:grpSpPr>
            <a:xfrm>
              <a:off x="9129274" y="2893887"/>
              <a:ext cx="717139" cy="1211724"/>
              <a:chOff x="9129274" y="2893887"/>
              <a:chExt cx="717139" cy="1211724"/>
            </a:xfrm>
            <a:grpFill/>
          </p:grpSpPr>
          <p:sp>
            <p:nvSpPr>
              <p:cNvPr id="8" name="Freeform 50">
                <a:extLst>
                  <a:ext uri="{FF2B5EF4-FFF2-40B4-BE49-F238E27FC236}">
                    <a16:creationId xmlns:a16="http://schemas.microsoft.com/office/drawing/2014/main" id="{735446AF-8ADB-A757-97BE-9BD45E34298C}"/>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9" name="Freeform 51">
                <a:extLst>
                  <a:ext uri="{FF2B5EF4-FFF2-40B4-BE49-F238E27FC236}">
                    <a16:creationId xmlns:a16="http://schemas.microsoft.com/office/drawing/2014/main" id="{C9DFF3B7-18D6-4FAE-A7FA-C97365076993}"/>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10" name="Freeform 52">
                <a:extLst>
                  <a:ext uri="{FF2B5EF4-FFF2-40B4-BE49-F238E27FC236}">
                    <a16:creationId xmlns:a16="http://schemas.microsoft.com/office/drawing/2014/main" id="{04C62675-E9F9-D549-266C-5EAF63B2CA09}"/>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11" name="Freeform 53">
                <a:extLst>
                  <a:ext uri="{FF2B5EF4-FFF2-40B4-BE49-F238E27FC236}">
                    <a16:creationId xmlns:a16="http://schemas.microsoft.com/office/drawing/2014/main" id="{54B3C5CC-FADC-95D4-A9E9-DCE8996937D2}"/>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12" name="Freeform 54">
                <a:extLst>
                  <a:ext uri="{FF2B5EF4-FFF2-40B4-BE49-F238E27FC236}">
                    <a16:creationId xmlns:a16="http://schemas.microsoft.com/office/drawing/2014/main" id="{CE38DCFB-5B1C-58E9-4EC3-593E4B220CF1}"/>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4" name="Freeform 55">
                <a:extLst>
                  <a:ext uri="{FF2B5EF4-FFF2-40B4-BE49-F238E27FC236}">
                    <a16:creationId xmlns:a16="http://schemas.microsoft.com/office/drawing/2014/main" id="{C268ADA0-DD7D-2C9A-252F-899CAD186631}"/>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5" name="Freeform 56">
                <a:extLst>
                  <a:ext uri="{FF2B5EF4-FFF2-40B4-BE49-F238E27FC236}">
                    <a16:creationId xmlns:a16="http://schemas.microsoft.com/office/drawing/2014/main" id="{DE4D361D-1ED7-87BF-4C07-2773798BFBCF}"/>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sp>
        <p:nvSpPr>
          <p:cNvPr id="26" name="CasellaDiTesto 25">
            <a:extLst>
              <a:ext uri="{FF2B5EF4-FFF2-40B4-BE49-F238E27FC236}">
                <a16:creationId xmlns:a16="http://schemas.microsoft.com/office/drawing/2014/main" id="{887F7C2F-9FAF-5C04-9FFF-04B9860CD93D}"/>
              </a:ext>
            </a:extLst>
          </p:cNvPr>
          <p:cNvSpPr txBox="1"/>
          <p:nvPr/>
        </p:nvSpPr>
        <p:spPr>
          <a:xfrm>
            <a:off x="4156910" y="733331"/>
            <a:ext cx="2623243" cy="646331"/>
          </a:xfrm>
          <a:prstGeom prst="rect">
            <a:avLst/>
          </a:prstGeom>
          <a:noFill/>
        </p:spPr>
        <p:txBody>
          <a:bodyPr wrap="square" rtlCol="0">
            <a:spAutoFit/>
          </a:bodyPr>
          <a:lstStyle/>
          <a:p>
            <a:r>
              <a:rPr lang="it-IT" sz="3600" dirty="0">
                <a:solidFill>
                  <a:schemeClr val="bg1"/>
                </a:solidFill>
              </a:rPr>
              <a:t>Juuri ajoissa</a:t>
            </a:r>
          </a:p>
        </p:txBody>
      </p:sp>
      <p:pic>
        <p:nvPicPr>
          <p:cNvPr id="24" name="Segnaposto immagine 23">
            <a:hlinkClick r:id="rId3"/>
            <a:extLst>
              <a:ext uri="{FF2B5EF4-FFF2-40B4-BE49-F238E27FC236}">
                <a16:creationId xmlns:a16="http://schemas.microsoft.com/office/drawing/2014/main" id="{FF6947E3-D51E-4001-7144-7A3253D3EC39}"/>
              </a:ext>
            </a:extLst>
          </p:cNvPr>
          <p:cNvPicPr>
            <a:picLocks noGrp="1" noChangeAspect="1"/>
          </p:cNvPicPr>
          <p:nvPr>
            <p:ph type="pic" sz="quarter" idx="10"/>
          </p:nvPr>
        </p:nvPicPr>
        <p:blipFill>
          <a:blip r:embed="rId4" cstate="screen">
            <a:extLst>
              <a:ext uri="{28A0092B-C50C-407E-A947-70E740481C1C}">
                <a14:useLocalDpi xmlns:a14="http://schemas.microsoft.com/office/drawing/2010/main"/>
              </a:ext>
            </a:extLst>
          </a:blip>
          <a:srcRect l="-1456" r="6236"/>
          <a:stretch>
            <a:fillRect/>
          </a:stretch>
        </p:blipFill>
        <p:spPr>
          <a:xfrm>
            <a:off x="7735037" y="1373925"/>
            <a:ext cx="2444127" cy="4336988"/>
          </a:xfrm>
        </p:spPr>
      </p:pic>
    </p:spTree>
    <p:extLst>
      <p:ext uri="{BB962C8B-B14F-4D97-AF65-F5344CB8AC3E}">
        <p14:creationId xmlns:p14="http://schemas.microsoft.com/office/powerpoint/2010/main" val="1934515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1CD42-93FB-09F4-68B7-EFFC1BCEFC50}"/>
            </a:ext>
          </a:extLst>
        </p:cNvPr>
        <p:cNvGrpSpPr/>
        <p:nvPr/>
      </p:nvGrpSpPr>
      <p:grpSpPr>
        <a:xfrm>
          <a:off x="0" y="0"/>
          <a:ext cx="0" cy="0"/>
          <a:chOff x="0" y="0"/>
          <a:chExt cx="0" cy="0"/>
        </a:xfrm>
      </p:grpSpPr>
      <p:sp>
        <p:nvSpPr>
          <p:cNvPr id="5" name="Segnaposto testo 4">
            <a:extLst>
              <a:ext uri="{FF2B5EF4-FFF2-40B4-BE49-F238E27FC236}">
                <a16:creationId xmlns:a16="http://schemas.microsoft.com/office/drawing/2014/main" id="{C671CC40-EB2B-E907-E7DF-8D28C1AC1CD2}"/>
              </a:ext>
            </a:extLst>
          </p:cNvPr>
          <p:cNvSpPr>
            <a:spLocks noGrp="1"/>
          </p:cNvSpPr>
          <p:nvPr>
            <p:ph type="body" sz="quarter" idx="16"/>
          </p:nvPr>
        </p:nvSpPr>
        <p:spPr>
          <a:xfrm>
            <a:off x="653678" y="567751"/>
            <a:ext cx="10713179" cy="1093346"/>
          </a:xfrm>
        </p:spPr>
        <p:txBody>
          <a:bodyPr/>
          <a:lstStyle/>
          <a:p>
            <a:r>
              <a:rPr lang="en-US" sz="3200" dirty="0">
                <a:highlight>
                  <a:srgbClr val="F1983D"/>
                </a:highlight>
              </a:rPr>
              <a:t>HARJOITUS: </a:t>
            </a:r>
            <a:r>
              <a:rPr lang="en-US" sz="3200" dirty="0"/>
              <a:t>FIFON JA FEFON </a:t>
            </a:r>
            <a:r>
              <a:rPr lang="en-US" sz="3200" b="0" dirty="0"/>
              <a:t>MERKITYKSEN YMMÄRTÄMINEN</a:t>
            </a:r>
            <a:endParaRPr lang="it-IT" sz="3200" dirty="0"/>
          </a:p>
        </p:txBody>
      </p:sp>
      <p:sp>
        <p:nvSpPr>
          <p:cNvPr id="8" name="CasellaDiTesto 7">
            <a:extLst>
              <a:ext uri="{FF2B5EF4-FFF2-40B4-BE49-F238E27FC236}">
                <a16:creationId xmlns:a16="http://schemas.microsoft.com/office/drawing/2014/main" id="{5656916B-E773-ECB1-4BC8-DAE2D7CFB033}"/>
              </a:ext>
            </a:extLst>
          </p:cNvPr>
          <p:cNvSpPr txBox="1"/>
          <p:nvPr/>
        </p:nvSpPr>
        <p:spPr>
          <a:xfrm>
            <a:off x="856035" y="1751974"/>
            <a:ext cx="4819716" cy="4462760"/>
          </a:xfrm>
          <a:prstGeom prst="rect">
            <a:avLst/>
          </a:prstGeom>
          <a:noFill/>
        </p:spPr>
        <p:txBody>
          <a:bodyPr wrap="square" rtlCol="0">
            <a:spAutoFit/>
          </a:bodyPr>
          <a:lstStyle/>
          <a:p>
            <a:r>
              <a:rPr lang="en-US" sz="2400" b="1" dirty="0">
                <a:solidFill>
                  <a:srgbClr val="09465E"/>
                </a:solidFill>
              </a:rPr>
              <a:t>	 1: FIFO käytännössä</a:t>
            </a:r>
          </a:p>
          <a:p>
            <a:endParaRPr lang="en-US" sz="2000" b="1" dirty="0">
              <a:solidFill>
                <a:srgbClr val="09465E"/>
              </a:solidFill>
            </a:endParaRPr>
          </a:p>
          <a:p>
            <a:r>
              <a:rPr lang="en-US" sz="2000" b="1" dirty="0">
                <a:solidFill>
                  <a:srgbClr val="09465E"/>
                </a:solidFill>
              </a:rPr>
              <a:t>Skenaario: </a:t>
            </a:r>
            <a:r>
              <a:rPr lang="en-US" sz="2000" dirty="0">
                <a:solidFill>
                  <a:srgbClr val="09465E"/>
                </a:solidFill>
              </a:rPr>
              <a:t>Olet vastuussa koulun ruokalan varastosta. Tänään saapuu uusi UHT-maitotoimitus, jonka viimeinen käyttöpäivä on 15. syyskuuta 2025, kun taas sinulla on vielä pakkauksia, joiden viimeinen käyttöpäivä on 30. kesäkuuta 2025.</a:t>
            </a:r>
          </a:p>
          <a:p>
            <a:endParaRPr lang="en-US" sz="2000" b="1" dirty="0">
              <a:solidFill>
                <a:srgbClr val="09465E"/>
              </a:solidFill>
            </a:endParaRPr>
          </a:p>
          <a:p>
            <a:r>
              <a:rPr lang="en-US" sz="2000" b="1" dirty="0" err="1">
                <a:solidFill>
                  <a:srgbClr val="09465E"/>
                </a:solidFill>
              </a:rPr>
              <a:t>Kysymyksiä</a:t>
            </a:r>
            <a:r>
              <a:rPr lang="en-US" sz="2000" b="1" dirty="0">
                <a:solidFill>
                  <a:srgbClr val="09465E"/>
                </a:solidFill>
              </a:rPr>
              <a:t>: </a:t>
            </a:r>
          </a:p>
          <a:p>
            <a:pPr marL="457200" indent="-457200">
              <a:buAutoNum type="arabicPeriod"/>
            </a:pPr>
            <a:r>
              <a:rPr lang="en-US" sz="2000" dirty="0">
                <a:solidFill>
                  <a:srgbClr val="09465E"/>
                </a:solidFill>
              </a:rPr>
              <a:t>Miten varasto olisi järjestettävä FIFO-järjestelmän soveltamiseksi?</a:t>
            </a:r>
          </a:p>
          <a:p>
            <a:pPr marL="457200" indent="-457200">
              <a:buAutoNum type="arabicPeriod"/>
            </a:pPr>
            <a:r>
              <a:rPr lang="en-US" sz="2000" dirty="0">
                <a:solidFill>
                  <a:srgbClr val="09465E"/>
                </a:solidFill>
              </a:rPr>
              <a:t>Mitä voi tapahtua, jos uusi varasto asetetaan vanhan varaston eteen?</a:t>
            </a:r>
            <a:endParaRPr lang="it-IT" sz="2000" dirty="0">
              <a:solidFill>
                <a:srgbClr val="09465E"/>
              </a:solidFill>
            </a:endParaRPr>
          </a:p>
        </p:txBody>
      </p:sp>
      <p:sp>
        <p:nvSpPr>
          <p:cNvPr id="9" name="CasellaDiTesto 8">
            <a:extLst>
              <a:ext uri="{FF2B5EF4-FFF2-40B4-BE49-F238E27FC236}">
                <a16:creationId xmlns:a16="http://schemas.microsoft.com/office/drawing/2014/main" id="{EDC8E297-2B85-25FC-D8A8-B5FA873AC3C2}"/>
              </a:ext>
            </a:extLst>
          </p:cNvPr>
          <p:cNvSpPr txBox="1"/>
          <p:nvPr/>
        </p:nvSpPr>
        <p:spPr>
          <a:xfrm>
            <a:off x="6026987" y="1238095"/>
            <a:ext cx="5189004" cy="4832092"/>
          </a:xfrm>
          <a:prstGeom prst="rect">
            <a:avLst/>
          </a:prstGeom>
          <a:noFill/>
        </p:spPr>
        <p:txBody>
          <a:bodyPr wrap="square" rtlCol="0">
            <a:spAutoFit/>
          </a:bodyPr>
          <a:lstStyle/>
          <a:p>
            <a:r>
              <a:rPr lang="en-US" sz="2400" b="1" dirty="0">
                <a:solidFill>
                  <a:srgbClr val="09465E"/>
                </a:solidFill>
              </a:rPr>
              <a:t>	2: FEFO jätteiden välttämiseksi</a:t>
            </a:r>
          </a:p>
          <a:p>
            <a:endParaRPr lang="en-US" sz="2400" b="1" dirty="0">
              <a:solidFill>
                <a:srgbClr val="09465E"/>
              </a:solidFill>
            </a:endParaRPr>
          </a:p>
          <a:p>
            <a:r>
              <a:rPr lang="en-US" sz="2000" b="1" dirty="0">
                <a:solidFill>
                  <a:srgbClr val="09465E"/>
                </a:solidFill>
              </a:rPr>
              <a:t>Skenaario: </a:t>
            </a:r>
            <a:r>
              <a:rPr lang="en-US" sz="2000" dirty="0">
                <a:solidFill>
                  <a:srgbClr val="09465E"/>
                </a:solidFill>
              </a:rPr>
              <a:t>Johdat ravintolan ruokakomeroa. Sinulla on useita eriä jogurttia, joiden viimeinen käyttöpäivä on seuraava.</a:t>
            </a:r>
          </a:p>
          <a:p>
            <a:r>
              <a:rPr lang="en-US" sz="2000" dirty="0">
                <a:solidFill>
                  <a:srgbClr val="09465E"/>
                </a:solidFill>
              </a:rPr>
              <a:t>Erä A: </a:t>
            </a:r>
            <a:r>
              <a:rPr lang="en-US" sz="2000" b="1" dirty="0">
                <a:solidFill>
                  <a:srgbClr val="09465E"/>
                </a:solidFill>
              </a:rPr>
              <a:t>huhtikuuta 2025</a:t>
            </a:r>
          </a:p>
          <a:p>
            <a:r>
              <a:rPr lang="en-US" sz="2000" dirty="0">
                <a:solidFill>
                  <a:srgbClr val="09465E"/>
                </a:solidFill>
              </a:rPr>
              <a:t>Erä B: </a:t>
            </a:r>
            <a:r>
              <a:rPr lang="en-US" sz="2000" b="1" dirty="0">
                <a:solidFill>
                  <a:srgbClr val="09465E"/>
                </a:solidFill>
              </a:rPr>
              <a:t>25. maaliskuuta 2025</a:t>
            </a:r>
          </a:p>
          <a:p>
            <a:r>
              <a:rPr lang="en-US" sz="2000" dirty="0">
                <a:solidFill>
                  <a:srgbClr val="09465E"/>
                </a:solidFill>
              </a:rPr>
              <a:t>Erä C: </a:t>
            </a:r>
            <a:r>
              <a:rPr lang="en-US" sz="2000" b="1" dirty="0">
                <a:solidFill>
                  <a:srgbClr val="09465E"/>
                </a:solidFill>
              </a:rPr>
              <a:t>5. huhtikuuta 2025</a:t>
            </a:r>
          </a:p>
          <a:p>
            <a:endParaRPr lang="en-US" sz="2000" b="1" dirty="0">
              <a:solidFill>
                <a:srgbClr val="09465E"/>
              </a:solidFill>
            </a:endParaRPr>
          </a:p>
          <a:p>
            <a:r>
              <a:rPr lang="en-US" sz="2000" b="1" dirty="0" err="1">
                <a:solidFill>
                  <a:srgbClr val="09465E"/>
                </a:solidFill>
              </a:rPr>
              <a:t>Kysymyksiä</a:t>
            </a:r>
            <a:r>
              <a:rPr lang="en-US" sz="2000" b="1" dirty="0">
                <a:solidFill>
                  <a:srgbClr val="09465E"/>
                </a:solidFill>
              </a:rPr>
              <a:t>:</a:t>
            </a:r>
          </a:p>
          <a:p>
            <a:pPr marL="342900" indent="-342900">
              <a:buAutoNum type="arabicPeriod"/>
            </a:pPr>
            <a:r>
              <a:rPr lang="en-US" sz="2000" dirty="0">
                <a:solidFill>
                  <a:srgbClr val="09465E"/>
                </a:solidFill>
              </a:rPr>
              <a:t>Kumpi erä olisi käytettävä ensin FEFO-periaatetta soveltaen?</a:t>
            </a:r>
          </a:p>
          <a:p>
            <a:pPr marL="342900" indent="-342900">
              <a:buAutoNum type="arabicPeriod"/>
            </a:pPr>
            <a:r>
              <a:rPr lang="en-US" sz="2000" dirty="0">
                <a:solidFill>
                  <a:srgbClr val="09465E"/>
                </a:solidFill>
              </a:rPr>
              <a:t>Jos käyttäisin sen sijaan FIFO-järjestelmää, voisiko hukkaantumisriski olla olemassa? Miksi?</a:t>
            </a:r>
            <a:endParaRPr lang="it-IT" sz="2000" dirty="0">
              <a:solidFill>
                <a:srgbClr val="09465E"/>
              </a:solidFill>
            </a:endParaRPr>
          </a:p>
        </p:txBody>
      </p:sp>
      <p:grpSp>
        <p:nvGrpSpPr>
          <p:cNvPr id="2" name="Google Shape;518;p39">
            <a:extLst>
              <a:ext uri="{FF2B5EF4-FFF2-40B4-BE49-F238E27FC236}">
                <a16:creationId xmlns:a16="http://schemas.microsoft.com/office/drawing/2014/main" id="{A6C07159-F4D1-2DA2-208F-5F6EC5B6C848}"/>
              </a:ext>
            </a:extLst>
          </p:cNvPr>
          <p:cNvGrpSpPr/>
          <p:nvPr/>
        </p:nvGrpSpPr>
        <p:grpSpPr>
          <a:xfrm>
            <a:off x="956448" y="1421027"/>
            <a:ext cx="879847" cy="780400"/>
            <a:chOff x="1923675" y="1633650"/>
            <a:chExt cx="436000" cy="435975"/>
          </a:xfrm>
          <a:solidFill>
            <a:srgbClr val="09465E"/>
          </a:solidFill>
        </p:grpSpPr>
        <p:sp>
          <p:nvSpPr>
            <p:cNvPr id="3" name="Google Shape;519;p39">
              <a:extLst>
                <a:ext uri="{FF2B5EF4-FFF2-40B4-BE49-F238E27FC236}">
                  <a16:creationId xmlns:a16="http://schemas.microsoft.com/office/drawing/2014/main" id="{5712C4CC-4B5C-421F-EBF2-C7EF43CCF631}"/>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4" name="Google Shape;520;p39">
              <a:extLst>
                <a:ext uri="{FF2B5EF4-FFF2-40B4-BE49-F238E27FC236}">
                  <a16:creationId xmlns:a16="http://schemas.microsoft.com/office/drawing/2014/main" id="{477F7ACE-BDB5-E041-93E4-B4868BB36ACC}"/>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6" name="Google Shape;521;p39">
              <a:extLst>
                <a:ext uri="{FF2B5EF4-FFF2-40B4-BE49-F238E27FC236}">
                  <a16:creationId xmlns:a16="http://schemas.microsoft.com/office/drawing/2014/main" id="{F52F0025-52D2-1B5D-1E89-3C560702AF37}"/>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22;p39">
              <a:extLst>
                <a:ext uri="{FF2B5EF4-FFF2-40B4-BE49-F238E27FC236}">
                  <a16:creationId xmlns:a16="http://schemas.microsoft.com/office/drawing/2014/main" id="{906100E0-17C5-A936-A86A-F41217D4BE0E}"/>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23;p39">
              <a:extLst>
                <a:ext uri="{FF2B5EF4-FFF2-40B4-BE49-F238E27FC236}">
                  <a16:creationId xmlns:a16="http://schemas.microsoft.com/office/drawing/2014/main" id="{C69B988F-B5F2-A529-6DE1-95D322070CFD}"/>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524;p39">
              <a:extLst>
                <a:ext uri="{FF2B5EF4-FFF2-40B4-BE49-F238E27FC236}">
                  <a16:creationId xmlns:a16="http://schemas.microsoft.com/office/drawing/2014/main" id="{392E6460-0631-5452-1E75-141FD2113101}"/>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12" name="Google Shape;518;p39">
            <a:extLst>
              <a:ext uri="{FF2B5EF4-FFF2-40B4-BE49-F238E27FC236}">
                <a16:creationId xmlns:a16="http://schemas.microsoft.com/office/drawing/2014/main" id="{9FE9A0B0-B340-D807-99B9-FEDF123D859E}"/>
              </a:ext>
            </a:extLst>
          </p:cNvPr>
          <p:cNvGrpSpPr/>
          <p:nvPr/>
        </p:nvGrpSpPr>
        <p:grpSpPr>
          <a:xfrm>
            <a:off x="5788905" y="1158902"/>
            <a:ext cx="879847" cy="780400"/>
            <a:chOff x="1923675" y="1633650"/>
            <a:chExt cx="436000" cy="435975"/>
          </a:xfrm>
          <a:solidFill>
            <a:srgbClr val="09465E"/>
          </a:solidFill>
        </p:grpSpPr>
        <p:sp>
          <p:nvSpPr>
            <p:cNvPr id="13" name="Google Shape;519;p39">
              <a:extLst>
                <a:ext uri="{FF2B5EF4-FFF2-40B4-BE49-F238E27FC236}">
                  <a16:creationId xmlns:a16="http://schemas.microsoft.com/office/drawing/2014/main" id="{AF2437CD-45F0-C7C9-CD3E-F909F691FDEE}"/>
                </a:ext>
              </a:extLst>
            </p:cNvPr>
            <p:cNvSpPr/>
            <p:nvPr/>
          </p:nvSpPr>
          <p:spPr>
            <a:xfrm>
              <a:off x="2209250" y="1633650"/>
              <a:ext cx="150425" cy="150425"/>
            </a:xfrm>
            <a:custGeom>
              <a:avLst/>
              <a:gdLst/>
              <a:ahLst/>
              <a:cxnLst/>
              <a:rect l="l" t="t" r="r" b="b"/>
              <a:pathLst>
                <a:path w="6017" h="6017" fill="none" extrusionOk="0">
                  <a:moveTo>
                    <a:pt x="5846" y="3605"/>
                  </a:moveTo>
                  <a:lnTo>
                    <a:pt x="2412" y="171"/>
                  </a:lnTo>
                  <a:lnTo>
                    <a:pt x="2412" y="171"/>
                  </a:lnTo>
                  <a:lnTo>
                    <a:pt x="2314" y="98"/>
                  </a:lnTo>
                  <a:lnTo>
                    <a:pt x="2217" y="49"/>
                  </a:lnTo>
                  <a:lnTo>
                    <a:pt x="2095" y="25"/>
                  </a:lnTo>
                  <a:lnTo>
                    <a:pt x="1997" y="1"/>
                  </a:lnTo>
                  <a:lnTo>
                    <a:pt x="1876" y="25"/>
                  </a:lnTo>
                  <a:lnTo>
                    <a:pt x="1778" y="49"/>
                  </a:lnTo>
                  <a:lnTo>
                    <a:pt x="1681" y="98"/>
                  </a:lnTo>
                  <a:lnTo>
                    <a:pt x="1583" y="171"/>
                  </a:lnTo>
                  <a:lnTo>
                    <a:pt x="0" y="1778"/>
                  </a:lnTo>
                  <a:lnTo>
                    <a:pt x="4238" y="6016"/>
                  </a:lnTo>
                  <a:lnTo>
                    <a:pt x="5846" y="4433"/>
                  </a:lnTo>
                  <a:lnTo>
                    <a:pt x="5846" y="4433"/>
                  </a:lnTo>
                  <a:lnTo>
                    <a:pt x="5919" y="4336"/>
                  </a:lnTo>
                  <a:lnTo>
                    <a:pt x="5967" y="4238"/>
                  </a:lnTo>
                  <a:lnTo>
                    <a:pt x="5992" y="4141"/>
                  </a:lnTo>
                  <a:lnTo>
                    <a:pt x="6016" y="4019"/>
                  </a:lnTo>
                  <a:lnTo>
                    <a:pt x="5992" y="3922"/>
                  </a:lnTo>
                  <a:lnTo>
                    <a:pt x="5967" y="3800"/>
                  </a:lnTo>
                  <a:lnTo>
                    <a:pt x="5919" y="3703"/>
                  </a:lnTo>
                  <a:lnTo>
                    <a:pt x="5846" y="3605"/>
                  </a:lnTo>
                  <a:lnTo>
                    <a:pt x="5846" y="3605"/>
                  </a:lnTo>
                  <a:close/>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4" name="Google Shape;520;p39">
              <a:extLst>
                <a:ext uri="{FF2B5EF4-FFF2-40B4-BE49-F238E27FC236}">
                  <a16:creationId xmlns:a16="http://schemas.microsoft.com/office/drawing/2014/main" id="{5362C070-5FEA-794B-5EF9-0E78BAD81E1A}"/>
                </a:ext>
              </a:extLst>
            </p:cNvPr>
            <p:cNvSpPr/>
            <p:nvPr/>
          </p:nvSpPr>
          <p:spPr>
            <a:xfrm>
              <a:off x="2019900" y="1757250"/>
              <a:ext cx="261825" cy="261850"/>
            </a:xfrm>
            <a:custGeom>
              <a:avLst/>
              <a:gdLst/>
              <a:ahLst/>
              <a:cxnLst/>
              <a:rect l="l" t="t" r="r" b="b"/>
              <a:pathLst>
                <a:path w="10473" h="10474" fill="none" extrusionOk="0">
                  <a:moveTo>
                    <a:pt x="10473" y="1"/>
                  </a:moveTo>
                  <a:lnTo>
                    <a:pt x="0" y="10473"/>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 name="Google Shape;521;p39">
              <a:extLst>
                <a:ext uri="{FF2B5EF4-FFF2-40B4-BE49-F238E27FC236}">
                  <a16:creationId xmlns:a16="http://schemas.microsoft.com/office/drawing/2014/main" id="{FCE23B5E-4C35-6AA5-6054-F17D223F2361}"/>
                </a:ext>
              </a:extLst>
            </p:cNvPr>
            <p:cNvSpPr/>
            <p:nvPr/>
          </p:nvSpPr>
          <p:spPr>
            <a:xfrm>
              <a:off x="1923675" y="1681150"/>
              <a:ext cx="388500" cy="388475"/>
            </a:xfrm>
            <a:custGeom>
              <a:avLst/>
              <a:gdLst/>
              <a:ahLst/>
              <a:cxnLst/>
              <a:rect l="l" t="t" r="r" b="b"/>
              <a:pathLst>
                <a:path w="15540" h="15539" fill="none" extrusionOk="0">
                  <a:moveTo>
                    <a:pt x="11277" y="0"/>
                  </a:moveTo>
                  <a:lnTo>
                    <a:pt x="756" y="10546"/>
                  </a:lnTo>
                  <a:lnTo>
                    <a:pt x="756" y="10546"/>
                  </a:lnTo>
                  <a:lnTo>
                    <a:pt x="683" y="10619"/>
                  </a:lnTo>
                  <a:lnTo>
                    <a:pt x="634" y="10692"/>
                  </a:lnTo>
                  <a:lnTo>
                    <a:pt x="610" y="10765"/>
                  </a:lnTo>
                  <a:lnTo>
                    <a:pt x="585" y="10863"/>
                  </a:lnTo>
                  <a:lnTo>
                    <a:pt x="1" y="14881"/>
                  </a:lnTo>
                  <a:lnTo>
                    <a:pt x="1" y="14881"/>
                  </a:lnTo>
                  <a:lnTo>
                    <a:pt x="1" y="15003"/>
                  </a:lnTo>
                  <a:lnTo>
                    <a:pt x="25" y="15149"/>
                  </a:lnTo>
                  <a:lnTo>
                    <a:pt x="98" y="15271"/>
                  </a:lnTo>
                  <a:lnTo>
                    <a:pt x="171" y="15368"/>
                  </a:lnTo>
                  <a:lnTo>
                    <a:pt x="171" y="15368"/>
                  </a:lnTo>
                  <a:lnTo>
                    <a:pt x="269" y="15441"/>
                  </a:lnTo>
                  <a:lnTo>
                    <a:pt x="366" y="15490"/>
                  </a:lnTo>
                  <a:lnTo>
                    <a:pt x="464" y="15514"/>
                  </a:lnTo>
                  <a:lnTo>
                    <a:pt x="585" y="15539"/>
                  </a:lnTo>
                  <a:lnTo>
                    <a:pt x="585" y="15539"/>
                  </a:lnTo>
                  <a:lnTo>
                    <a:pt x="659" y="15539"/>
                  </a:lnTo>
                  <a:lnTo>
                    <a:pt x="4677" y="14954"/>
                  </a:lnTo>
                  <a:lnTo>
                    <a:pt x="4677" y="14954"/>
                  </a:lnTo>
                  <a:lnTo>
                    <a:pt x="4848" y="14905"/>
                  </a:lnTo>
                  <a:lnTo>
                    <a:pt x="4921" y="14857"/>
                  </a:lnTo>
                  <a:lnTo>
                    <a:pt x="4994" y="14784"/>
                  </a:lnTo>
                  <a:lnTo>
                    <a:pt x="15539" y="4262"/>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6" name="Google Shape;522;p39">
              <a:extLst>
                <a:ext uri="{FF2B5EF4-FFF2-40B4-BE49-F238E27FC236}">
                  <a16:creationId xmlns:a16="http://schemas.microsoft.com/office/drawing/2014/main" id="{B83DFB36-0446-A4A3-F3AC-A736A9321CFA}"/>
                </a:ext>
              </a:extLst>
            </p:cNvPr>
            <p:cNvSpPr/>
            <p:nvPr/>
          </p:nvSpPr>
          <p:spPr>
            <a:xfrm>
              <a:off x="1974225" y="1711575"/>
              <a:ext cx="261825" cy="261850"/>
            </a:xfrm>
            <a:custGeom>
              <a:avLst/>
              <a:gdLst/>
              <a:ahLst/>
              <a:cxnLst/>
              <a:rect l="l" t="t" r="r" b="b"/>
              <a:pathLst>
                <a:path w="10473" h="10474" fill="none" extrusionOk="0">
                  <a:moveTo>
                    <a:pt x="0" y="10474"/>
                  </a:moveTo>
                  <a:lnTo>
                    <a:pt x="10473" y="1"/>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7" name="Google Shape;523;p39">
              <a:extLst>
                <a:ext uri="{FF2B5EF4-FFF2-40B4-BE49-F238E27FC236}">
                  <a16:creationId xmlns:a16="http://schemas.microsoft.com/office/drawing/2014/main" id="{D8441AC4-7B24-3372-1743-4FC91BEB62CE}"/>
                </a:ext>
              </a:extLst>
            </p:cNvPr>
            <p:cNvSpPr/>
            <p:nvPr/>
          </p:nvSpPr>
          <p:spPr>
            <a:xfrm>
              <a:off x="1934650" y="2014200"/>
              <a:ext cx="44475" cy="44475"/>
            </a:xfrm>
            <a:custGeom>
              <a:avLst/>
              <a:gdLst/>
              <a:ahLst/>
              <a:cxnLst/>
              <a:rect l="l" t="t" r="r" b="b"/>
              <a:pathLst>
                <a:path w="1779" h="1779" fill="none" extrusionOk="0">
                  <a:moveTo>
                    <a:pt x="1778" y="1778"/>
                  </a:moveTo>
                  <a:lnTo>
                    <a:pt x="0" y="0"/>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 name="Google Shape;524;p39">
              <a:extLst>
                <a:ext uri="{FF2B5EF4-FFF2-40B4-BE49-F238E27FC236}">
                  <a16:creationId xmlns:a16="http://schemas.microsoft.com/office/drawing/2014/main" id="{2D283A37-0A0A-171A-AF3E-D4FA9BA0B3DE}"/>
                </a:ext>
              </a:extLst>
            </p:cNvPr>
            <p:cNvSpPr/>
            <p:nvPr/>
          </p:nvSpPr>
          <p:spPr>
            <a:xfrm>
              <a:off x="1944375" y="1947225"/>
              <a:ext cx="101725" cy="101700"/>
            </a:xfrm>
            <a:custGeom>
              <a:avLst/>
              <a:gdLst/>
              <a:ahLst/>
              <a:cxnLst/>
              <a:rect l="l" t="t" r="r" b="b"/>
              <a:pathLst>
                <a:path w="4069" h="4068" fill="none" extrusionOk="0">
                  <a:moveTo>
                    <a:pt x="1" y="49"/>
                  </a:moveTo>
                  <a:lnTo>
                    <a:pt x="1" y="49"/>
                  </a:lnTo>
                  <a:lnTo>
                    <a:pt x="25" y="0"/>
                  </a:lnTo>
                  <a:lnTo>
                    <a:pt x="25" y="0"/>
                  </a:lnTo>
                  <a:lnTo>
                    <a:pt x="4068" y="4043"/>
                  </a:lnTo>
                  <a:lnTo>
                    <a:pt x="4068" y="4043"/>
                  </a:lnTo>
                  <a:lnTo>
                    <a:pt x="4068" y="4043"/>
                  </a:lnTo>
                  <a:lnTo>
                    <a:pt x="4020" y="4068"/>
                  </a:lnTo>
                </a:path>
              </a:pathLst>
            </a:custGeom>
            <a:grpFill/>
            <a:ln w="28575" cap="rnd" cmpd="sng">
              <a:solidFill>
                <a:srgbClr val="0B3A5B"/>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Tree>
    <p:extLst>
      <p:ext uri="{BB962C8B-B14F-4D97-AF65-F5344CB8AC3E}">
        <p14:creationId xmlns:p14="http://schemas.microsoft.com/office/powerpoint/2010/main" val="789287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D98E83-BB3D-41B0-F2FE-D96A1E74767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E34EB32-20A2-4D9D-FC28-98DFB01B66D7}"/>
              </a:ext>
            </a:extLst>
          </p:cNvPr>
          <p:cNvSpPr>
            <a:spLocks noGrp="1"/>
          </p:cNvSpPr>
          <p:nvPr>
            <p:ph type="body" sz="quarter" idx="16"/>
          </p:nvPr>
        </p:nvSpPr>
        <p:spPr>
          <a:xfrm>
            <a:off x="827567" y="618048"/>
            <a:ext cx="6700993" cy="803654"/>
          </a:xfrm>
          <a:prstGeom prst="rect">
            <a:avLst/>
          </a:prstGeom>
        </p:spPr>
        <p:txBody>
          <a:bodyPr/>
          <a:lstStyle/>
          <a:p>
            <a:r>
              <a:rPr lang="en-GB" dirty="0">
                <a:highlight>
                  <a:srgbClr val="60BA47"/>
                </a:highlight>
              </a:rPr>
              <a:t>Tapaustutkimus: </a:t>
            </a:r>
            <a:r>
              <a:rPr lang="en-GB" dirty="0"/>
              <a:t>TurnLoader</a:t>
            </a:r>
            <a:endParaRPr lang="en-US" dirty="0"/>
          </a:p>
        </p:txBody>
      </p:sp>
      <p:sp>
        <p:nvSpPr>
          <p:cNvPr id="3" name="Text Placeholder 2">
            <a:extLst>
              <a:ext uri="{FF2B5EF4-FFF2-40B4-BE49-F238E27FC236}">
                <a16:creationId xmlns:a16="http://schemas.microsoft.com/office/drawing/2014/main" id="{C8F4AD15-DA61-32B4-EAE3-672DF784038A}"/>
              </a:ext>
            </a:extLst>
          </p:cNvPr>
          <p:cNvSpPr>
            <a:spLocks noGrp="1"/>
          </p:cNvSpPr>
          <p:nvPr>
            <p:ph type="body" sz="quarter" idx="19"/>
          </p:nvPr>
        </p:nvSpPr>
        <p:spPr>
          <a:xfrm>
            <a:off x="627292" y="1421702"/>
            <a:ext cx="10453084" cy="2759773"/>
          </a:xfrm>
          <a:prstGeom prst="rect">
            <a:avLst/>
          </a:prstGeom>
        </p:spPr>
        <p:txBody>
          <a:bodyPr/>
          <a:lstStyle/>
          <a:p>
            <a:pPr>
              <a:spcAft>
                <a:spcPts val="1200"/>
              </a:spcAft>
            </a:pPr>
            <a:r>
              <a:rPr lang="en-US" sz="1800" b="1" dirty="0"/>
              <a:t>EasyFill TurnLoader </a:t>
            </a:r>
            <a:r>
              <a:rPr lang="en-US" sz="1800" dirty="0"/>
              <a:t>on kiertävä hyllyjärjestelmä, joka on suunniteltu tehokkaaseen varastonhallintaan supermarketeissa ja päivittäistavarakaupoissa. Sen päätavoitteena on vähentää ruokahävikkiä ja parantaa tuotteiden kiertoa hyllyissä helpottamalla </a:t>
            </a:r>
            <a:r>
              <a:rPr lang="en-US" sz="1800" b="1" dirty="0"/>
              <a:t>FIFO-menetelmän (First In, First Out</a:t>
            </a:r>
            <a:r>
              <a:rPr lang="en-US" sz="1800" dirty="0"/>
              <a:t>) soveltamista</a:t>
            </a:r>
            <a:r>
              <a:rPr lang="en-US" sz="1800" b="1" dirty="0"/>
              <a:t>. </a:t>
            </a:r>
            <a:endParaRPr lang="it-IT" sz="1800" dirty="0"/>
          </a:p>
          <a:p>
            <a:r>
              <a:rPr lang="it-IT" sz="1800" b="1" dirty="0" err="1"/>
              <a:t>Miten se </a:t>
            </a:r>
            <a:r>
              <a:rPr lang="it-IT" sz="1800" b="1" dirty="0"/>
              <a:t>toimii?</a:t>
            </a:r>
          </a:p>
          <a:p>
            <a:pPr>
              <a:buFont typeface="Arial" panose="020B0604020202020204" pitchFamily="34" charset="0"/>
              <a:buChar char="•"/>
            </a:pPr>
            <a:r>
              <a:rPr lang="en-US" sz="1800" dirty="0"/>
              <a:t>Hyllyt pyörivät itsekseen, jolloin käyttäjät voivat täydentää tuotteita takaa. </a:t>
            </a:r>
          </a:p>
          <a:p>
            <a:pPr>
              <a:buFont typeface="Arial" panose="020B0604020202020204" pitchFamily="34" charset="0"/>
              <a:buChar char="•"/>
            </a:pPr>
            <a:r>
              <a:rPr lang="en-US" sz="1800" dirty="0"/>
              <a:t>Asiakkaat noutavat tuotteet edestä. Näin varmistetaan, että vanhemmat tuotteet myydään ensin.</a:t>
            </a:r>
          </a:p>
          <a:p>
            <a:pPr>
              <a:spcAft>
                <a:spcPts val="1200"/>
              </a:spcAft>
              <a:buFont typeface="Arial" panose="020B0604020202020204" pitchFamily="34" charset="0"/>
              <a:buChar char="•"/>
            </a:pPr>
            <a:r>
              <a:rPr lang="en-US" sz="1800" dirty="0"/>
              <a:t>Tämä järjestelmä auttaa vähentämään vanhentuneita vanhentumispäivämääriä ja hyllyjen pohjalle unohtuneista tuotteista johtuvaa hävikkiä.</a:t>
            </a:r>
          </a:p>
          <a:p>
            <a:endParaRPr lang="en-US" sz="1800" dirty="0"/>
          </a:p>
        </p:txBody>
      </p:sp>
      <p:pic>
        <p:nvPicPr>
          <p:cNvPr id="7" name="Immagine 6">
            <a:hlinkClick r:id="rId2"/>
            <a:extLst>
              <a:ext uri="{FF2B5EF4-FFF2-40B4-BE49-F238E27FC236}">
                <a16:creationId xmlns:a16="http://schemas.microsoft.com/office/drawing/2014/main" id="{AC4B3AEC-8BC1-E3A6-6613-08156A7E0F4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9574306" y="426105"/>
            <a:ext cx="1053481" cy="995598"/>
          </a:xfrm>
          <a:prstGeom prst="rect">
            <a:avLst/>
          </a:prstGeom>
        </p:spPr>
      </p:pic>
      <p:sp>
        <p:nvSpPr>
          <p:cNvPr id="5" name="TextBox 4">
            <a:extLst>
              <a:ext uri="{FF2B5EF4-FFF2-40B4-BE49-F238E27FC236}">
                <a16:creationId xmlns:a16="http://schemas.microsoft.com/office/drawing/2014/main" id="{D4F56036-FC6F-CB55-6EFD-72182A6A78DC}"/>
              </a:ext>
            </a:extLst>
          </p:cNvPr>
          <p:cNvSpPr txBox="1"/>
          <p:nvPr/>
        </p:nvSpPr>
        <p:spPr>
          <a:xfrm>
            <a:off x="2219325" y="4272677"/>
            <a:ext cx="9163050" cy="1754326"/>
          </a:xfrm>
          <a:prstGeom prst="rect">
            <a:avLst/>
          </a:prstGeom>
          <a:noFill/>
        </p:spPr>
        <p:txBody>
          <a:bodyPr wrap="square">
            <a:spAutoFit/>
          </a:bodyPr>
          <a:lstStyle/>
          <a:p>
            <a:pPr marL="0" indent="0"/>
            <a:r>
              <a:rPr lang="en-US" b="1" dirty="0">
                <a:solidFill>
                  <a:srgbClr val="09465E"/>
                </a:solidFill>
              </a:rPr>
              <a:t>Edut </a:t>
            </a:r>
          </a:p>
          <a:p>
            <a:r>
              <a:rPr lang="en-US" dirty="0">
                <a:solidFill>
                  <a:srgbClr val="09465E"/>
                </a:solidFill>
              </a:rPr>
              <a:t>✅ </a:t>
            </a:r>
            <a:r>
              <a:rPr lang="en-US" b="1" dirty="0">
                <a:solidFill>
                  <a:srgbClr val="09465E"/>
                </a:solidFill>
              </a:rPr>
              <a:t>Vähentää ruokahävikkiä </a:t>
            </a:r>
            <a:r>
              <a:rPr lang="en-US" dirty="0">
                <a:solidFill>
                  <a:srgbClr val="09465E"/>
                </a:solidFill>
              </a:rPr>
              <a:t>→ Auttaa varmistamaan, että vanhemmat tuotteet myydään ensin.</a:t>
            </a:r>
            <a:endParaRPr lang="it-IT" dirty="0">
              <a:solidFill>
                <a:srgbClr val="09465E"/>
              </a:solidFill>
            </a:endParaRPr>
          </a:p>
          <a:p>
            <a:r>
              <a:rPr lang="it-IT" dirty="0">
                <a:solidFill>
                  <a:srgbClr val="09465E"/>
                </a:solidFill>
              </a:rPr>
              <a:t>✅ </a:t>
            </a:r>
            <a:r>
              <a:rPr lang="en-US" b="1" dirty="0">
                <a:solidFill>
                  <a:srgbClr val="09465E"/>
                </a:solidFill>
              </a:rPr>
              <a:t>Tehokas täydennys </a:t>
            </a:r>
            <a:r>
              <a:rPr lang="en-US" dirty="0">
                <a:solidFill>
                  <a:srgbClr val="09465E"/>
                </a:solidFill>
              </a:rPr>
              <a:t>→ Täydennys on nopeampaa ja vähemmän häiritsevää asiakkaille.</a:t>
            </a:r>
            <a:endParaRPr lang="it-IT" dirty="0">
              <a:solidFill>
                <a:srgbClr val="09465E"/>
              </a:solidFill>
            </a:endParaRPr>
          </a:p>
          <a:p>
            <a:r>
              <a:rPr lang="it-IT" dirty="0">
                <a:solidFill>
                  <a:srgbClr val="09465E"/>
                </a:solidFill>
              </a:rPr>
              <a:t>✅ </a:t>
            </a:r>
            <a:r>
              <a:rPr lang="en-US" b="1" dirty="0">
                <a:solidFill>
                  <a:srgbClr val="09465E"/>
                </a:solidFill>
              </a:rPr>
              <a:t>Parempi hyllyjen järjestäminen </a:t>
            </a:r>
            <a:r>
              <a:rPr lang="en-US" dirty="0">
                <a:solidFill>
                  <a:srgbClr val="09465E"/>
                </a:solidFill>
              </a:rPr>
              <a:t>→ Vähemmän sotkua ja parempi näkyvyys tuotteille.</a:t>
            </a:r>
            <a:endParaRPr lang="it-IT" dirty="0">
              <a:solidFill>
                <a:srgbClr val="09465E"/>
              </a:solidFill>
            </a:endParaRPr>
          </a:p>
          <a:p>
            <a:r>
              <a:rPr lang="it-IT" dirty="0">
                <a:solidFill>
                  <a:srgbClr val="09465E"/>
                </a:solidFill>
              </a:rPr>
              <a:t>✅ </a:t>
            </a:r>
            <a:r>
              <a:rPr lang="en-US" b="1" dirty="0">
                <a:solidFill>
                  <a:srgbClr val="09465E"/>
                </a:solidFill>
              </a:rPr>
              <a:t>Parempi hygienia </a:t>
            </a:r>
            <a:r>
              <a:rPr lang="en-US" dirty="0">
                <a:solidFill>
                  <a:srgbClr val="09465E"/>
                </a:solidFill>
              </a:rPr>
              <a:t>→ Vähentää tarvetta siirtää tuotteita manuaalisesti, mikä minimoi kontaminaatioriskin. </a:t>
            </a:r>
          </a:p>
        </p:txBody>
      </p:sp>
      <p:grpSp>
        <p:nvGrpSpPr>
          <p:cNvPr id="6" name="Graphic 3">
            <a:extLst>
              <a:ext uri="{FF2B5EF4-FFF2-40B4-BE49-F238E27FC236}">
                <a16:creationId xmlns:a16="http://schemas.microsoft.com/office/drawing/2014/main" id="{58A2EC1F-2F81-236D-CD47-31AB308DE10B}"/>
              </a:ext>
            </a:extLst>
          </p:cNvPr>
          <p:cNvGrpSpPr/>
          <p:nvPr/>
        </p:nvGrpSpPr>
        <p:grpSpPr>
          <a:xfrm>
            <a:off x="809625" y="4606219"/>
            <a:ext cx="1075434" cy="1271907"/>
            <a:chOff x="9107830" y="8701374"/>
            <a:chExt cx="1075714" cy="1272238"/>
          </a:xfrm>
          <a:solidFill>
            <a:srgbClr val="09465E"/>
          </a:solidFill>
        </p:grpSpPr>
        <p:sp>
          <p:nvSpPr>
            <p:cNvPr id="8" name="Freeform 272">
              <a:extLst>
                <a:ext uri="{FF2B5EF4-FFF2-40B4-BE49-F238E27FC236}">
                  <a16:creationId xmlns:a16="http://schemas.microsoft.com/office/drawing/2014/main" id="{9E954E37-B400-BE1B-DE33-C6BF65528A0F}"/>
                </a:ext>
              </a:extLst>
            </p:cNvPr>
            <p:cNvSpPr/>
            <p:nvPr/>
          </p:nvSpPr>
          <p:spPr>
            <a:xfrm>
              <a:off x="9550606" y="9266248"/>
              <a:ext cx="322440" cy="286678"/>
            </a:xfrm>
            <a:custGeom>
              <a:avLst/>
              <a:gdLst>
                <a:gd name="connsiteX0" fmla="*/ 296990 w 322440"/>
                <a:gd name="connsiteY0" fmla="*/ 286678 h 286678"/>
                <a:gd name="connsiteX1" fmla="*/ 285113 w 322440"/>
                <a:gd name="connsiteY1" fmla="*/ 283285 h 286678"/>
                <a:gd name="connsiteX2" fmla="*/ 173130 w 322440"/>
                <a:gd name="connsiteY2" fmla="*/ 218825 h 286678"/>
                <a:gd name="connsiteX3" fmla="*/ 162949 w 322440"/>
                <a:gd name="connsiteY3" fmla="*/ 184899 h 286678"/>
                <a:gd name="connsiteX4" fmla="*/ 196884 w 322440"/>
                <a:gd name="connsiteY4" fmla="*/ 174722 h 286678"/>
                <a:gd name="connsiteX5" fmla="*/ 269842 w 322440"/>
                <a:gd name="connsiteY5" fmla="*/ 217129 h 286678"/>
                <a:gd name="connsiteX6" fmla="*/ 269842 w 322440"/>
                <a:gd name="connsiteY6" fmla="*/ 166240 h 286678"/>
                <a:gd name="connsiteX7" fmla="*/ 240999 w 322440"/>
                <a:gd name="connsiteY7" fmla="*/ 162847 h 286678"/>
                <a:gd name="connsiteX8" fmla="*/ 186704 w 322440"/>
                <a:gd name="connsiteY8" fmla="*/ 122135 h 286678"/>
                <a:gd name="connsiteX9" fmla="*/ 162949 w 322440"/>
                <a:gd name="connsiteY9" fmla="*/ 81424 h 286678"/>
                <a:gd name="connsiteX10" fmla="*/ 59451 w 322440"/>
                <a:gd name="connsiteY10" fmla="*/ 81424 h 286678"/>
                <a:gd name="connsiteX11" fmla="*/ 47573 w 322440"/>
                <a:gd name="connsiteY11" fmla="*/ 98387 h 286678"/>
                <a:gd name="connsiteX12" fmla="*/ 11943 w 322440"/>
                <a:gd name="connsiteY12" fmla="*/ 106869 h 286678"/>
                <a:gd name="connsiteX13" fmla="*/ 3459 w 322440"/>
                <a:gd name="connsiteY13" fmla="*/ 71246 h 286678"/>
                <a:gd name="connsiteX14" fmla="*/ 13639 w 322440"/>
                <a:gd name="connsiteY14" fmla="*/ 54282 h 286678"/>
                <a:gd name="connsiteX15" fmla="*/ 110352 w 322440"/>
                <a:gd name="connsiteY15" fmla="*/ 0 h 286678"/>
                <a:gd name="connsiteX16" fmla="*/ 205367 w 322440"/>
                <a:gd name="connsiteY16" fmla="*/ 55979 h 286678"/>
                <a:gd name="connsiteX17" fmla="*/ 229122 w 322440"/>
                <a:gd name="connsiteY17" fmla="*/ 94994 h 286678"/>
                <a:gd name="connsiteX18" fmla="*/ 252875 w 322440"/>
                <a:gd name="connsiteY18" fmla="*/ 113653 h 286678"/>
                <a:gd name="connsiteX19" fmla="*/ 280023 w 322440"/>
                <a:gd name="connsiteY19" fmla="*/ 111958 h 286678"/>
                <a:gd name="connsiteX20" fmla="*/ 295293 w 322440"/>
                <a:gd name="connsiteY20" fmla="*/ 106869 h 286678"/>
                <a:gd name="connsiteX21" fmla="*/ 320743 w 322440"/>
                <a:gd name="connsiteY21" fmla="*/ 130617 h 286678"/>
                <a:gd name="connsiteX22" fmla="*/ 322441 w 322440"/>
                <a:gd name="connsiteY22" fmla="*/ 261233 h 286678"/>
                <a:gd name="connsiteX23" fmla="*/ 310563 w 322440"/>
                <a:gd name="connsiteY23" fmla="*/ 283285 h 286678"/>
                <a:gd name="connsiteX24" fmla="*/ 296990 w 322440"/>
                <a:gd name="connsiteY24" fmla="*/ 286678 h 286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2440" h="286678">
                  <a:moveTo>
                    <a:pt x="296990" y="286678"/>
                  </a:moveTo>
                  <a:cubicBezTo>
                    <a:pt x="291900" y="286678"/>
                    <a:pt x="288506" y="284982"/>
                    <a:pt x="285113" y="283285"/>
                  </a:cubicBezTo>
                  <a:lnTo>
                    <a:pt x="173130" y="218825"/>
                  </a:lnTo>
                  <a:cubicBezTo>
                    <a:pt x="161253" y="212040"/>
                    <a:pt x="156163" y="196773"/>
                    <a:pt x="162949" y="184899"/>
                  </a:cubicBezTo>
                  <a:cubicBezTo>
                    <a:pt x="169737" y="173025"/>
                    <a:pt x="185006" y="167936"/>
                    <a:pt x="196884" y="174722"/>
                  </a:cubicBezTo>
                  <a:lnTo>
                    <a:pt x="269842" y="217129"/>
                  </a:lnTo>
                  <a:lnTo>
                    <a:pt x="269842" y="166240"/>
                  </a:lnTo>
                  <a:cubicBezTo>
                    <a:pt x="259662" y="166240"/>
                    <a:pt x="249482" y="166240"/>
                    <a:pt x="240999" y="162847"/>
                  </a:cubicBezTo>
                  <a:cubicBezTo>
                    <a:pt x="217244" y="157758"/>
                    <a:pt x="200277" y="144187"/>
                    <a:pt x="186704" y="122135"/>
                  </a:cubicBezTo>
                  <a:lnTo>
                    <a:pt x="162949" y="81424"/>
                  </a:lnTo>
                  <a:cubicBezTo>
                    <a:pt x="140892" y="40712"/>
                    <a:pt x="79811" y="42408"/>
                    <a:pt x="59451" y="81424"/>
                  </a:cubicBezTo>
                  <a:lnTo>
                    <a:pt x="47573" y="98387"/>
                  </a:lnTo>
                  <a:cubicBezTo>
                    <a:pt x="40786" y="110261"/>
                    <a:pt x="23819" y="113653"/>
                    <a:pt x="11943" y="106869"/>
                  </a:cubicBezTo>
                  <a:cubicBezTo>
                    <a:pt x="66" y="100083"/>
                    <a:pt x="-3328" y="83120"/>
                    <a:pt x="3459" y="71246"/>
                  </a:cubicBezTo>
                  <a:lnTo>
                    <a:pt x="13639" y="54282"/>
                  </a:lnTo>
                  <a:cubicBezTo>
                    <a:pt x="32303" y="20356"/>
                    <a:pt x="67934" y="0"/>
                    <a:pt x="110352" y="0"/>
                  </a:cubicBezTo>
                  <a:cubicBezTo>
                    <a:pt x="151072" y="0"/>
                    <a:pt x="186704" y="20356"/>
                    <a:pt x="205367" y="55979"/>
                  </a:cubicBezTo>
                  <a:lnTo>
                    <a:pt x="229122" y="94994"/>
                  </a:lnTo>
                  <a:cubicBezTo>
                    <a:pt x="235908" y="105172"/>
                    <a:pt x="242695" y="110261"/>
                    <a:pt x="252875" y="113653"/>
                  </a:cubicBezTo>
                  <a:cubicBezTo>
                    <a:pt x="261358" y="115350"/>
                    <a:pt x="269842" y="115350"/>
                    <a:pt x="280023" y="111958"/>
                  </a:cubicBezTo>
                  <a:cubicBezTo>
                    <a:pt x="283416" y="108565"/>
                    <a:pt x="288506" y="108565"/>
                    <a:pt x="295293" y="106869"/>
                  </a:cubicBezTo>
                  <a:cubicBezTo>
                    <a:pt x="308867" y="106869"/>
                    <a:pt x="320743" y="117046"/>
                    <a:pt x="320743" y="130617"/>
                  </a:cubicBezTo>
                  <a:lnTo>
                    <a:pt x="322441" y="261233"/>
                  </a:lnTo>
                  <a:cubicBezTo>
                    <a:pt x="322441" y="269715"/>
                    <a:pt x="317351" y="278196"/>
                    <a:pt x="310563" y="283285"/>
                  </a:cubicBezTo>
                  <a:cubicBezTo>
                    <a:pt x="305474" y="284982"/>
                    <a:pt x="300384" y="286678"/>
                    <a:pt x="296990" y="286678"/>
                  </a:cubicBezTo>
                  <a:close/>
                </a:path>
              </a:pathLst>
            </a:custGeom>
            <a:grpFill/>
            <a:ln w="16953" cap="flat">
              <a:noFill/>
              <a:prstDash val="solid"/>
              <a:miter/>
            </a:ln>
          </p:spPr>
          <p:txBody>
            <a:bodyPr rtlCol="0" anchor="ctr"/>
            <a:lstStyle/>
            <a:p>
              <a:endParaRPr lang="en-US" sz="1799" dirty="0">
                <a:solidFill>
                  <a:srgbClr val="09465E"/>
                </a:solidFill>
              </a:endParaRPr>
            </a:p>
          </p:txBody>
        </p:sp>
        <p:sp>
          <p:nvSpPr>
            <p:cNvPr id="9" name="Freeform 273">
              <a:extLst>
                <a:ext uri="{FF2B5EF4-FFF2-40B4-BE49-F238E27FC236}">
                  <a16:creationId xmlns:a16="http://schemas.microsoft.com/office/drawing/2014/main" id="{73801427-895A-3F2D-01F2-732B66245BC1}"/>
                </a:ext>
              </a:extLst>
            </p:cNvPr>
            <p:cNvSpPr/>
            <p:nvPr/>
          </p:nvSpPr>
          <p:spPr>
            <a:xfrm>
              <a:off x="9389908" y="9389655"/>
              <a:ext cx="174337" cy="373614"/>
            </a:xfrm>
            <a:custGeom>
              <a:avLst/>
              <a:gdLst>
                <a:gd name="connsiteX0" fmla="*/ 131919 w 174337"/>
                <a:gd name="connsiteY0" fmla="*/ 373615 h 373614"/>
                <a:gd name="connsiteX1" fmla="*/ 113255 w 174337"/>
                <a:gd name="connsiteY1" fmla="*/ 373615 h 373614"/>
                <a:gd name="connsiteX2" fmla="*/ 16543 w 174337"/>
                <a:gd name="connsiteY2" fmla="*/ 317635 h 373614"/>
                <a:gd name="connsiteX3" fmla="*/ 16543 w 174337"/>
                <a:gd name="connsiteY3" fmla="*/ 205679 h 373614"/>
                <a:gd name="connsiteX4" fmla="*/ 38600 w 174337"/>
                <a:gd name="connsiteY4" fmla="*/ 164967 h 373614"/>
                <a:gd name="connsiteX5" fmla="*/ 43690 w 174337"/>
                <a:gd name="connsiteY5" fmla="*/ 136130 h 373614"/>
                <a:gd name="connsiteX6" fmla="*/ 26723 w 174337"/>
                <a:gd name="connsiteY6" fmla="*/ 114077 h 373614"/>
                <a:gd name="connsiteX7" fmla="*/ 13150 w 174337"/>
                <a:gd name="connsiteY7" fmla="*/ 97114 h 373614"/>
                <a:gd name="connsiteX8" fmla="*/ 25027 w 174337"/>
                <a:gd name="connsiteY8" fmla="*/ 68277 h 373614"/>
                <a:gd name="connsiteX9" fmla="*/ 137009 w 174337"/>
                <a:gd name="connsiteY9" fmla="*/ 3817 h 373614"/>
                <a:gd name="connsiteX10" fmla="*/ 162460 w 174337"/>
                <a:gd name="connsiteY10" fmla="*/ 3817 h 373614"/>
                <a:gd name="connsiteX11" fmla="*/ 174337 w 174337"/>
                <a:gd name="connsiteY11" fmla="*/ 25870 h 373614"/>
                <a:gd name="connsiteX12" fmla="*/ 174337 w 174337"/>
                <a:gd name="connsiteY12" fmla="*/ 154789 h 373614"/>
                <a:gd name="connsiteX13" fmla="*/ 148886 w 174337"/>
                <a:gd name="connsiteY13" fmla="*/ 180234 h 373614"/>
                <a:gd name="connsiteX14" fmla="*/ 123436 w 174337"/>
                <a:gd name="connsiteY14" fmla="*/ 154789 h 373614"/>
                <a:gd name="connsiteX15" fmla="*/ 123436 w 174337"/>
                <a:gd name="connsiteY15" fmla="*/ 69973 h 373614"/>
                <a:gd name="connsiteX16" fmla="*/ 79321 w 174337"/>
                <a:gd name="connsiteY16" fmla="*/ 95418 h 373614"/>
                <a:gd name="connsiteX17" fmla="*/ 92895 w 174337"/>
                <a:gd name="connsiteY17" fmla="*/ 122559 h 373614"/>
                <a:gd name="connsiteX18" fmla="*/ 82715 w 174337"/>
                <a:gd name="connsiteY18" fmla="*/ 190411 h 373614"/>
                <a:gd name="connsiteX19" fmla="*/ 60657 w 174337"/>
                <a:gd name="connsiteY19" fmla="*/ 229428 h 373614"/>
                <a:gd name="connsiteX20" fmla="*/ 60657 w 174337"/>
                <a:gd name="connsiteY20" fmla="*/ 290495 h 373614"/>
                <a:gd name="connsiteX21" fmla="*/ 113255 w 174337"/>
                <a:gd name="connsiteY21" fmla="*/ 321028 h 373614"/>
                <a:gd name="connsiteX22" fmla="*/ 131919 w 174337"/>
                <a:gd name="connsiteY22" fmla="*/ 321028 h 373614"/>
                <a:gd name="connsiteX23" fmla="*/ 157370 w 174337"/>
                <a:gd name="connsiteY23" fmla="*/ 346473 h 373614"/>
                <a:gd name="connsiteX24" fmla="*/ 131919 w 174337"/>
                <a:gd name="connsiteY24" fmla="*/ 373615 h 3736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74337" h="373614">
                  <a:moveTo>
                    <a:pt x="131919" y="373615"/>
                  </a:moveTo>
                  <a:lnTo>
                    <a:pt x="113255" y="373615"/>
                  </a:lnTo>
                  <a:cubicBezTo>
                    <a:pt x="74231" y="373615"/>
                    <a:pt x="38600" y="353259"/>
                    <a:pt x="16543" y="317635"/>
                  </a:cubicBezTo>
                  <a:cubicBezTo>
                    <a:pt x="-5514" y="282013"/>
                    <a:pt x="-5514" y="241301"/>
                    <a:pt x="16543" y="205679"/>
                  </a:cubicBezTo>
                  <a:lnTo>
                    <a:pt x="38600" y="164967"/>
                  </a:lnTo>
                  <a:cubicBezTo>
                    <a:pt x="45387" y="154789"/>
                    <a:pt x="47084" y="144612"/>
                    <a:pt x="43690" y="136130"/>
                  </a:cubicBezTo>
                  <a:cubicBezTo>
                    <a:pt x="40297" y="125952"/>
                    <a:pt x="35207" y="119167"/>
                    <a:pt x="26723" y="114077"/>
                  </a:cubicBezTo>
                  <a:cubicBezTo>
                    <a:pt x="19936" y="110685"/>
                    <a:pt x="14846" y="105596"/>
                    <a:pt x="13150" y="97114"/>
                  </a:cubicBezTo>
                  <a:cubicBezTo>
                    <a:pt x="9756" y="85241"/>
                    <a:pt x="14846" y="75062"/>
                    <a:pt x="25027" y="68277"/>
                  </a:cubicBezTo>
                  <a:lnTo>
                    <a:pt x="137009" y="3817"/>
                  </a:lnTo>
                  <a:cubicBezTo>
                    <a:pt x="145493" y="-1272"/>
                    <a:pt x="153976" y="-1272"/>
                    <a:pt x="162460" y="3817"/>
                  </a:cubicBezTo>
                  <a:cubicBezTo>
                    <a:pt x="170943" y="8906"/>
                    <a:pt x="174337" y="17388"/>
                    <a:pt x="174337" y="25870"/>
                  </a:cubicBezTo>
                  <a:lnTo>
                    <a:pt x="174337" y="154789"/>
                  </a:lnTo>
                  <a:cubicBezTo>
                    <a:pt x="174337" y="168360"/>
                    <a:pt x="162460" y="180234"/>
                    <a:pt x="148886" y="180234"/>
                  </a:cubicBezTo>
                  <a:cubicBezTo>
                    <a:pt x="135313" y="180234"/>
                    <a:pt x="123436" y="168360"/>
                    <a:pt x="123436" y="154789"/>
                  </a:cubicBezTo>
                  <a:lnTo>
                    <a:pt x="123436" y="69973"/>
                  </a:lnTo>
                  <a:lnTo>
                    <a:pt x="79321" y="95418"/>
                  </a:lnTo>
                  <a:cubicBezTo>
                    <a:pt x="84412" y="103900"/>
                    <a:pt x="89501" y="112381"/>
                    <a:pt x="92895" y="122559"/>
                  </a:cubicBezTo>
                  <a:cubicBezTo>
                    <a:pt x="99682" y="144612"/>
                    <a:pt x="96288" y="168360"/>
                    <a:pt x="82715" y="190411"/>
                  </a:cubicBezTo>
                  <a:lnTo>
                    <a:pt x="60657" y="229428"/>
                  </a:lnTo>
                  <a:cubicBezTo>
                    <a:pt x="48781" y="249783"/>
                    <a:pt x="48781" y="271836"/>
                    <a:pt x="60657" y="290495"/>
                  </a:cubicBezTo>
                  <a:cubicBezTo>
                    <a:pt x="72534" y="310851"/>
                    <a:pt x="91198" y="321028"/>
                    <a:pt x="113255" y="321028"/>
                  </a:cubicBezTo>
                  <a:lnTo>
                    <a:pt x="131919" y="321028"/>
                  </a:lnTo>
                  <a:cubicBezTo>
                    <a:pt x="145493" y="321028"/>
                    <a:pt x="157370" y="332903"/>
                    <a:pt x="157370" y="346473"/>
                  </a:cubicBezTo>
                  <a:cubicBezTo>
                    <a:pt x="157370" y="360043"/>
                    <a:pt x="147190" y="373615"/>
                    <a:pt x="131919" y="373615"/>
                  </a:cubicBezTo>
                  <a:close/>
                </a:path>
              </a:pathLst>
            </a:custGeom>
            <a:grpFill/>
            <a:ln w="16953" cap="flat">
              <a:noFill/>
              <a:prstDash val="solid"/>
              <a:miter/>
            </a:ln>
          </p:spPr>
          <p:txBody>
            <a:bodyPr rtlCol="0" anchor="ctr"/>
            <a:lstStyle/>
            <a:p>
              <a:endParaRPr lang="en-US" sz="1799" dirty="0">
                <a:solidFill>
                  <a:srgbClr val="09465E"/>
                </a:solidFill>
              </a:endParaRPr>
            </a:p>
          </p:txBody>
        </p:sp>
        <p:sp>
          <p:nvSpPr>
            <p:cNvPr id="10" name="Freeform 274">
              <a:extLst>
                <a:ext uri="{FF2B5EF4-FFF2-40B4-BE49-F238E27FC236}">
                  <a16:creationId xmlns:a16="http://schemas.microsoft.com/office/drawing/2014/main" id="{E4B1E006-DDFA-78C3-265A-85F02C77A887}"/>
                </a:ext>
              </a:extLst>
            </p:cNvPr>
            <p:cNvSpPr/>
            <p:nvPr/>
          </p:nvSpPr>
          <p:spPr>
            <a:xfrm>
              <a:off x="9571032" y="9566850"/>
              <a:ext cx="358005" cy="260879"/>
            </a:xfrm>
            <a:custGeom>
              <a:avLst/>
              <a:gdLst>
                <a:gd name="connsiteX0" fmla="*/ 137433 w 358005"/>
                <a:gd name="connsiteY0" fmla="*/ 260880 h 260879"/>
                <a:gd name="connsiteX1" fmla="*/ 125556 w 358005"/>
                <a:gd name="connsiteY1" fmla="*/ 257487 h 260879"/>
                <a:gd name="connsiteX2" fmla="*/ 13573 w 358005"/>
                <a:gd name="connsiteY2" fmla="*/ 193027 h 260879"/>
                <a:gd name="connsiteX3" fmla="*/ 0 w 358005"/>
                <a:gd name="connsiteY3" fmla="*/ 170975 h 260879"/>
                <a:gd name="connsiteX4" fmla="*/ 11876 w 358005"/>
                <a:gd name="connsiteY4" fmla="*/ 148922 h 260879"/>
                <a:gd name="connsiteX5" fmla="*/ 122162 w 358005"/>
                <a:gd name="connsiteY5" fmla="*/ 82766 h 260879"/>
                <a:gd name="connsiteX6" fmla="*/ 157794 w 358005"/>
                <a:gd name="connsiteY6" fmla="*/ 91248 h 260879"/>
                <a:gd name="connsiteX7" fmla="*/ 149310 w 358005"/>
                <a:gd name="connsiteY7" fmla="*/ 126870 h 260879"/>
                <a:gd name="connsiteX8" fmla="*/ 76352 w 358005"/>
                <a:gd name="connsiteY8" fmla="*/ 170975 h 260879"/>
                <a:gd name="connsiteX9" fmla="*/ 120466 w 358005"/>
                <a:gd name="connsiteY9" fmla="*/ 196420 h 260879"/>
                <a:gd name="connsiteX10" fmla="*/ 137433 w 358005"/>
                <a:gd name="connsiteY10" fmla="*/ 170975 h 260879"/>
                <a:gd name="connsiteX11" fmla="*/ 200212 w 358005"/>
                <a:gd name="connsiteY11" fmla="*/ 145530 h 260879"/>
                <a:gd name="connsiteX12" fmla="*/ 246023 w 358005"/>
                <a:gd name="connsiteY12" fmla="*/ 145530 h 260879"/>
                <a:gd name="connsiteX13" fmla="*/ 298621 w 358005"/>
                <a:gd name="connsiteY13" fmla="*/ 114996 h 260879"/>
                <a:gd name="connsiteX14" fmla="*/ 298621 w 358005"/>
                <a:gd name="connsiteY14" fmla="*/ 53929 h 260879"/>
                <a:gd name="connsiteX15" fmla="*/ 290137 w 358005"/>
                <a:gd name="connsiteY15" fmla="*/ 36966 h 260879"/>
                <a:gd name="connsiteX16" fmla="*/ 300317 w 358005"/>
                <a:gd name="connsiteY16" fmla="*/ 3039 h 260879"/>
                <a:gd name="connsiteX17" fmla="*/ 334251 w 358005"/>
                <a:gd name="connsiteY17" fmla="*/ 13217 h 260879"/>
                <a:gd name="connsiteX18" fmla="*/ 342735 w 358005"/>
                <a:gd name="connsiteY18" fmla="*/ 30180 h 260879"/>
                <a:gd name="connsiteX19" fmla="*/ 342735 w 358005"/>
                <a:gd name="connsiteY19" fmla="*/ 142137 h 260879"/>
                <a:gd name="connsiteX20" fmla="*/ 246023 w 358005"/>
                <a:gd name="connsiteY20" fmla="*/ 198116 h 260879"/>
                <a:gd name="connsiteX21" fmla="*/ 200212 w 358005"/>
                <a:gd name="connsiteY21" fmla="*/ 198116 h 260879"/>
                <a:gd name="connsiteX22" fmla="*/ 173064 w 358005"/>
                <a:gd name="connsiteY22" fmla="*/ 208293 h 260879"/>
                <a:gd name="connsiteX23" fmla="*/ 162884 w 358005"/>
                <a:gd name="connsiteY23" fmla="*/ 235435 h 260879"/>
                <a:gd name="connsiteX24" fmla="*/ 151007 w 358005"/>
                <a:gd name="connsiteY24" fmla="*/ 257487 h 260879"/>
                <a:gd name="connsiteX25" fmla="*/ 137433 w 358005"/>
                <a:gd name="connsiteY25" fmla="*/ 260880 h 260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58005" h="260879">
                  <a:moveTo>
                    <a:pt x="137433" y="260880"/>
                  </a:moveTo>
                  <a:cubicBezTo>
                    <a:pt x="134039" y="260880"/>
                    <a:pt x="128950" y="259183"/>
                    <a:pt x="125556" y="257487"/>
                  </a:cubicBezTo>
                  <a:lnTo>
                    <a:pt x="13573" y="193027"/>
                  </a:lnTo>
                  <a:cubicBezTo>
                    <a:pt x="5090" y="187938"/>
                    <a:pt x="1696" y="179457"/>
                    <a:pt x="0" y="170975"/>
                  </a:cubicBezTo>
                  <a:cubicBezTo>
                    <a:pt x="0" y="162493"/>
                    <a:pt x="5090" y="154012"/>
                    <a:pt x="11876" y="148922"/>
                  </a:cubicBezTo>
                  <a:lnTo>
                    <a:pt x="122162" y="82766"/>
                  </a:lnTo>
                  <a:cubicBezTo>
                    <a:pt x="134039" y="75981"/>
                    <a:pt x="149310" y="79374"/>
                    <a:pt x="157794" y="91248"/>
                  </a:cubicBezTo>
                  <a:cubicBezTo>
                    <a:pt x="164580" y="103122"/>
                    <a:pt x="161187" y="118389"/>
                    <a:pt x="149310" y="126870"/>
                  </a:cubicBezTo>
                  <a:lnTo>
                    <a:pt x="76352" y="170975"/>
                  </a:lnTo>
                  <a:lnTo>
                    <a:pt x="120466" y="196420"/>
                  </a:lnTo>
                  <a:cubicBezTo>
                    <a:pt x="123860" y="186241"/>
                    <a:pt x="130646" y="177760"/>
                    <a:pt x="137433" y="170975"/>
                  </a:cubicBezTo>
                  <a:cubicBezTo>
                    <a:pt x="154400" y="154012"/>
                    <a:pt x="174761" y="145530"/>
                    <a:pt x="200212" y="145530"/>
                  </a:cubicBezTo>
                  <a:lnTo>
                    <a:pt x="246023" y="145530"/>
                  </a:lnTo>
                  <a:cubicBezTo>
                    <a:pt x="268080" y="145530"/>
                    <a:pt x="288441" y="133656"/>
                    <a:pt x="298621" y="114996"/>
                  </a:cubicBezTo>
                  <a:cubicBezTo>
                    <a:pt x="310498" y="94641"/>
                    <a:pt x="310498" y="74285"/>
                    <a:pt x="298621" y="53929"/>
                  </a:cubicBezTo>
                  <a:lnTo>
                    <a:pt x="290137" y="36966"/>
                  </a:lnTo>
                  <a:cubicBezTo>
                    <a:pt x="283350" y="25091"/>
                    <a:pt x="288441" y="9825"/>
                    <a:pt x="300317" y="3039"/>
                  </a:cubicBezTo>
                  <a:cubicBezTo>
                    <a:pt x="312194" y="-3746"/>
                    <a:pt x="327465" y="1343"/>
                    <a:pt x="334251" y="13217"/>
                  </a:cubicBezTo>
                  <a:lnTo>
                    <a:pt x="342735" y="30180"/>
                  </a:lnTo>
                  <a:cubicBezTo>
                    <a:pt x="363095" y="65803"/>
                    <a:pt x="363095" y="106514"/>
                    <a:pt x="342735" y="142137"/>
                  </a:cubicBezTo>
                  <a:cubicBezTo>
                    <a:pt x="324071" y="176064"/>
                    <a:pt x="286743" y="198116"/>
                    <a:pt x="246023" y="198116"/>
                  </a:cubicBezTo>
                  <a:lnTo>
                    <a:pt x="200212" y="198116"/>
                  </a:lnTo>
                  <a:cubicBezTo>
                    <a:pt x="188334" y="198116"/>
                    <a:pt x="179851" y="201509"/>
                    <a:pt x="173064" y="208293"/>
                  </a:cubicBezTo>
                  <a:cubicBezTo>
                    <a:pt x="166277" y="215079"/>
                    <a:pt x="162884" y="225256"/>
                    <a:pt x="162884" y="235435"/>
                  </a:cubicBezTo>
                  <a:cubicBezTo>
                    <a:pt x="162884" y="243917"/>
                    <a:pt x="157794" y="254094"/>
                    <a:pt x="151007" y="257487"/>
                  </a:cubicBezTo>
                  <a:cubicBezTo>
                    <a:pt x="145917" y="259183"/>
                    <a:pt x="142523" y="260880"/>
                    <a:pt x="137433" y="260880"/>
                  </a:cubicBezTo>
                  <a:close/>
                </a:path>
              </a:pathLst>
            </a:custGeom>
            <a:grpFill/>
            <a:ln w="16953" cap="flat">
              <a:noFill/>
              <a:prstDash val="solid"/>
              <a:miter/>
            </a:ln>
          </p:spPr>
          <p:txBody>
            <a:bodyPr rtlCol="0" anchor="ctr"/>
            <a:lstStyle/>
            <a:p>
              <a:endParaRPr lang="en-US" sz="1799" dirty="0">
                <a:solidFill>
                  <a:srgbClr val="09465E"/>
                </a:solidFill>
              </a:endParaRPr>
            </a:p>
          </p:txBody>
        </p:sp>
        <p:sp>
          <p:nvSpPr>
            <p:cNvPr id="11" name="Freeform 275">
              <a:extLst>
                <a:ext uri="{FF2B5EF4-FFF2-40B4-BE49-F238E27FC236}">
                  <a16:creationId xmlns:a16="http://schemas.microsoft.com/office/drawing/2014/main" id="{A4EFD46C-1627-9DEF-7BBB-D325BD4B262E}"/>
                </a:ext>
              </a:extLst>
            </p:cNvPr>
            <p:cNvSpPr/>
            <p:nvPr/>
          </p:nvSpPr>
          <p:spPr>
            <a:xfrm>
              <a:off x="9107830" y="8882696"/>
              <a:ext cx="626085" cy="1090916"/>
            </a:xfrm>
            <a:custGeom>
              <a:avLst/>
              <a:gdLst>
                <a:gd name="connsiteX0" fmla="*/ 490349 w 626085"/>
                <a:gd name="connsiteY0" fmla="*/ 1090916 h 1090916"/>
                <a:gd name="connsiteX1" fmla="*/ 135737 w 626085"/>
                <a:gd name="connsiteY1" fmla="*/ 1090916 h 1090916"/>
                <a:gd name="connsiteX2" fmla="*/ 0 w 626085"/>
                <a:gd name="connsiteY2" fmla="*/ 955211 h 1090916"/>
                <a:gd name="connsiteX3" fmla="*/ 0 w 626085"/>
                <a:gd name="connsiteY3" fmla="*/ 290254 h 1090916"/>
                <a:gd name="connsiteX4" fmla="*/ 103499 w 626085"/>
                <a:gd name="connsiteY4" fmla="*/ 120622 h 1090916"/>
                <a:gd name="connsiteX5" fmla="*/ 167974 w 626085"/>
                <a:gd name="connsiteY5" fmla="*/ 23933 h 1090916"/>
                <a:gd name="connsiteX6" fmla="*/ 195122 w 626085"/>
                <a:gd name="connsiteY6" fmla="*/ 184 h 1090916"/>
                <a:gd name="connsiteX7" fmla="*/ 218876 w 626085"/>
                <a:gd name="connsiteY7" fmla="*/ 27325 h 1090916"/>
                <a:gd name="connsiteX8" fmla="*/ 127253 w 626085"/>
                <a:gd name="connsiteY8" fmla="*/ 164727 h 1090916"/>
                <a:gd name="connsiteX9" fmla="*/ 50901 w 626085"/>
                <a:gd name="connsiteY9" fmla="*/ 290254 h 1090916"/>
                <a:gd name="connsiteX10" fmla="*/ 50901 w 626085"/>
                <a:gd name="connsiteY10" fmla="*/ 955211 h 1090916"/>
                <a:gd name="connsiteX11" fmla="*/ 135737 w 626085"/>
                <a:gd name="connsiteY11" fmla="*/ 1040027 h 1090916"/>
                <a:gd name="connsiteX12" fmla="*/ 490349 w 626085"/>
                <a:gd name="connsiteY12" fmla="*/ 1040027 h 1090916"/>
                <a:gd name="connsiteX13" fmla="*/ 563308 w 626085"/>
                <a:gd name="connsiteY13" fmla="*/ 999316 h 1090916"/>
                <a:gd name="connsiteX14" fmla="*/ 598939 w 626085"/>
                <a:gd name="connsiteY14" fmla="*/ 990834 h 1090916"/>
                <a:gd name="connsiteX15" fmla="*/ 607423 w 626085"/>
                <a:gd name="connsiteY15" fmla="*/ 1026456 h 1090916"/>
                <a:gd name="connsiteX16" fmla="*/ 490349 w 626085"/>
                <a:gd name="connsiteY16" fmla="*/ 1090916 h 1090916"/>
                <a:gd name="connsiteX17" fmla="*/ 600635 w 626085"/>
                <a:gd name="connsiteY17" fmla="*/ 339448 h 1090916"/>
                <a:gd name="connsiteX18" fmla="*/ 575185 w 626085"/>
                <a:gd name="connsiteY18" fmla="*/ 314003 h 1090916"/>
                <a:gd name="connsiteX19" fmla="*/ 575185 w 626085"/>
                <a:gd name="connsiteY19" fmla="*/ 290254 h 1090916"/>
                <a:gd name="connsiteX20" fmla="*/ 498833 w 626085"/>
                <a:gd name="connsiteY20" fmla="*/ 164727 h 1090916"/>
                <a:gd name="connsiteX21" fmla="*/ 407210 w 626085"/>
                <a:gd name="connsiteY21" fmla="*/ 27325 h 1090916"/>
                <a:gd name="connsiteX22" fmla="*/ 430964 w 626085"/>
                <a:gd name="connsiteY22" fmla="*/ 184 h 1090916"/>
                <a:gd name="connsiteX23" fmla="*/ 458111 w 626085"/>
                <a:gd name="connsiteY23" fmla="*/ 23933 h 1090916"/>
                <a:gd name="connsiteX24" fmla="*/ 522587 w 626085"/>
                <a:gd name="connsiteY24" fmla="*/ 120622 h 1090916"/>
                <a:gd name="connsiteX25" fmla="*/ 626086 w 626085"/>
                <a:gd name="connsiteY25" fmla="*/ 291951 h 1090916"/>
                <a:gd name="connsiteX26" fmla="*/ 626086 w 626085"/>
                <a:gd name="connsiteY26" fmla="*/ 315699 h 1090916"/>
                <a:gd name="connsiteX27" fmla="*/ 600635 w 626085"/>
                <a:gd name="connsiteY27" fmla="*/ 339448 h 1090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626085" h="1090916">
                  <a:moveTo>
                    <a:pt x="490349" y="1090916"/>
                  </a:moveTo>
                  <a:lnTo>
                    <a:pt x="135737" y="1090916"/>
                  </a:lnTo>
                  <a:cubicBezTo>
                    <a:pt x="61082" y="1090916"/>
                    <a:pt x="0" y="1029849"/>
                    <a:pt x="0" y="955211"/>
                  </a:cubicBezTo>
                  <a:lnTo>
                    <a:pt x="0" y="290254"/>
                  </a:lnTo>
                  <a:cubicBezTo>
                    <a:pt x="0" y="219010"/>
                    <a:pt x="39024" y="154549"/>
                    <a:pt x="103499" y="120622"/>
                  </a:cubicBezTo>
                  <a:cubicBezTo>
                    <a:pt x="140827" y="100267"/>
                    <a:pt x="164581" y="66341"/>
                    <a:pt x="167974" y="23933"/>
                  </a:cubicBezTo>
                  <a:cubicBezTo>
                    <a:pt x="169671" y="10362"/>
                    <a:pt x="181548" y="-1512"/>
                    <a:pt x="195122" y="184"/>
                  </a:cubicBezTo>
                  <a:cubicBezTo>
                    <a:pt x="208695" y="1880"/>
                    <a:pt x="218876" y="13755"/>
                    <a:pt x="218876" y="27325"/>
                  </a:cubicBezTo>
                  <a:cubicBezTo>
                    <a:pt x="213786" y="85000"/>
                    <a:pt x="179851" y="135890"/>
                    <a:pt x="127253" y="164727"/>
                  </a:cubicBezTo>
                  <a:cubicBezTo>
                    <a:pt x="79745" y="190172"/>
                    <a:pt x="50901" y="237669"/>
                    <a:pt x="50901" y="290254"/>
                  </a:cubicBezTo>
                  <a:lnTo>
                    <a:pt x="50901" y="955211"/>
                  </a:lnTo>
                  <a:cubicBezTo>
                    <a:pt x="50901" y="1002707"/>
                    <a:pt x="89925" y="1040027"/>
                    <a:pt x="135737" y="1040027"/>
                  </a:cubicBezTo>
                  <a:lnTo>
                    <a:pt x="490349" y="1040027"/>
                  </a:lnTo>
                  <a:cubicBezTo>
                    <a:pt x="520890" y="1040027"/>
                    <a:pt x="548038" y="1024760"/>
                    <a:pt x="563308" y="999316"/>
                  </a:cubicBezTo>
                  <a:cubicBezTo>
                    <a:pt x="570095" y="987441"/>
                    <a:pt x="587062" y="984048"/>
                    <a:pt x="598939" y="990834"/>
                  </a:cubicBezTo>
                  <a:cubicBezTo>
                    <a:pt x="610815" y="997619"/>
                    <a:pt x="614209" y="1014582"/>
                    <a:pt x="607423" y="1026456"/>
                  </a:cubicBezTo>
                  <a:cubicBezTo>
                    <a:pt x="581972" y="1067168"/>
                    <a:pt x="537857" y="1090916"/>
                    <a:pt x="490349" y="1090916"/>
                  </a:cubicBezTo>
                  <a:close/>
                  <a:moveTo>
                    <a:pt x="600635" y="339448"/>
                  </a:moveTo>
                  <a:cubicBezTo>
                    <a:pt x="587062" y="339448"/>
                    <a:pt x="575185" y="327573"/>
                    <a:pt x="575185" y="314003"/>
                  </a:cubicBezTo>
                  <a:lnTo>
                    <a:pt x="575185" y="290254"/>
                  </a:lnTo>
                  <a:cubicBezTo>
                    <a:pt x="575185" y="237669"/>
                    <a:pt x="546340" y="190172"/>
                    <a:pt x="498833" y="164727"/>
                  </a:cubicBezTo>
                  <a:cubicBezTo>
                    <a:pt x="447931" y="137586"/>
                    <a:pt x="412300" y="86696"/>
                    <a:pt x="407210" y="27325"/>
                  </a:cubicBezTo>
                  <a:cubicBezTo>
                    <a:pt x="405514" y="13755"/>
                    <a:pt x="415694" y="184"/>
                    <a:pt x="430964" y="184"/>
                  </a:cubicBezTo>
                  <a:cubicBezTo>
                    <a:pt x="444538" y="-1512"/>
                    <a:pt x="458111" y="8666"/>
                    <a:pt x="458111" y="23933"/>
                  </a:cubicBezTo>
                  <a:cubicBezTo>
                    <a:pt x="461505" y="64644"/>
                    <a:pt x="485259" y="100267"/>
                    <a:pt x="522587" y="120622"/>
                  </a:cubicBezTo>
                  <a:cubicBezTo>
                    <a:pt x="587062" y="154549"/>
                    <a:pt x="626086" y="220705"/>
                    <a:pt x="626086" y="291951"/>
                  </a:cubicBezTo>
                  <a:lnTo>
                    <a:pt x="626086" y="315699"/>
                  </a:lnTo>
                  <a:cubicBezTo>
                    <a:pt x="626086" y="327573"/>
                    <a:pt x="615906" y="339448"/>
                    <a:pt x="600635" y="339448"/>
                  </a:cubicBezTo>
                  <a:close/>
                </a:path>
              </a:pathLst>
            </a:custGeom>
            <a:grpFill/>
            <a:ln w="16953" cap="flat">
              <a:noFill/>
              <a:prstDash val="solid"/>
              <a:miter/>
            </a:ln>
          </p:spPr>
          <p:txBody>
            <a:bodyPr rtlCol="0" anchor="ctr"/>
            <a:lstStyle/>
            <a:p>
              <a:endParaRPr lang="en-US" sz="1799" dirty="0">
                <a:solidFill>
                  <a:srgbClr val="09465E"/>
                </a:solidFill>
              </a:endParaRPr>
            </a:p>
          </p:txBody>
        </p:sp>
        <p:sp>
          <p:nvSpPr>
            <p:cNvPr id="12" name="Freeform 276">
              <a:extLst>
                <a:ext uri="{FF2B5EF4-FFF2-40B4-BE49-F238E27FC236}">
                  <a16:creationId xmlns:a16="http://schemas.microsoft.com/office/drawing/2014/main" id="{AC786377-D678-FEAE-2180-FEAB772DB18D}"/>
                </a:ext>
              </a:extLst>
            </p:cNvPr>
            <p:cNvSpPr/>
            <p:nvPr/>
          </p:nvSpPr>
          <p:spPr>
            <a:xfrm>
              <a:off x="9253747" y="8701374"/>
              <a:ext cx="335948" cy="156061"/>
            </a:xfrm>
            <a:custGeom>
              <a:avLst/>
              <a:gdLst>
                <a:gd name="connsiteX0" fmla="*/ 310498 w 335948"/>
                <a:gd name="connsiteY0" fmla="*/ 156061 h 156061"/>
                <a:gd name="connsiteX1" fmla="*/ 25451 w 335948"/>
                <a:gd name="connsiteY1" fmla="*/ 156061 h 156061"/>
                <a:gd name="connsiteX2" fmla="*/ 0 w 335948"/>
                <a:gd name="connsiteY2" fmla="*/ 130617 h 156061"/>
                <a:gd name="connsiteX3" fmla="*/ 0 w 335948"/>
                <a:gd name="connsiteY3" fmla="*/ 25445 h 156061"/>
                <a:gd name="connsiteX4" fmla="*/ 25451 w 335948"/>
                <a:gd name="connsiteY4" fmla="*/ 0 h 156061"/>
                <a:gd name="connsiteX5" fmla="*/ 310498 w 335948"/>
                <a:gd name="connsiteY5" fmla="*/ 0 h 156061"/>
                <a:gd name="connsiteX6" fmla="*/ 335948 w 335948"/>
                <a:gd name="connsiteY6" fmla="*/ 25445 h 156061"/>
                <a:gd name="connsiteX7" fmla="*/ 335948 w 335948"/>
                <a:gd name="connsiteY7" fmla="*/ 130617 h 156061"/>
                <a:gd name="connsiteX8" fmla="*/ 310498 w 335948"/>
                <a:gd name="connsiteY8" fmla="*/ 156061 h 156061"/>
                <a:gd name="connsiteX9" fmla="*/ 50901 w 335948"/>
                <a:gd name="connsiteY9" fmla="*/ 105172 h 156061"/>
                <a:gd name="connsiteX10" fmla="*/ 285047 w 335948"/>
                <a:gd name="connsiteY10" fmla="*/ 105172 h 156061"/>
                <a:gd name="connsiteX11" fmla="*/ 285047 w 335948"/>
                <a:gd name="connsiteY11" fmla="*/ 50890 h 156061"/>
                <a:gd name="connsiteX12" fmla="*/ 50901 w 335948"/>
                <a:gd name="connsiteY12" fmla="*/ 50890 h 156061"/>
                <a:gd name="connsiteX13" fmla="*/ 50901 w 335948"/>
                <a:gd name="connsiteY13" fmla="*/ 105172 h 156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35948" h="156061">
                  <a:moveTo>
                    <a:pt x="310498" y="156061"/>
                  </a:moveTo>
                  <a:lnTo>
                    <a:pt x="25451" y="156061"/>
                  </a:lnTo>
                  <a:cubicBezTo>
                    <a:pt x="11877" y="156061"/>
                    <a:pt x="0" y="144187"/>
                    <a:pt x="0" y="130617"/>
                  </a:cubicBezTo>
                  <a:lnTo>
                    <a:pt x="0" y="25445"/>
                  </a:lnTo>
                  <a:cubicBezTo>
                    <a:pt x="0" y="11874"/>
                    <a:pt x="11877" y="0"/>
                    <a:pt x="25451" y="0"/>
                  </a:cubicBezTo>
                  <a:lnTo>
                    <a:pt x="310498" y="0"/>
                  </a:lnTo>
                  <a:cubicBezTo>
                    <a:pt x="324071" y="0"/>
                    <a:pt x="335948" y="11874"/>
                    <a:pt x="335948" y="25445"/>
                  </a:cubicBezTo>
                  <a:lnTo>
                    <a:pt x="335948" y="130617"/>
                  </a:lnTo>
                  <a:cubicBezTo>
                    <a:pt x="335948" y="144187"/>
                    <a:pt x="324071" y="156061"/>
                    <a:pt x="310498" y="156061"/>
                  </a:cubicBezTo>
                  <a:close/>
                  <a:moveTo>
                    <a:pt x="50901" y="105172"/>
                  </a:moveTo>
                  <a:lnTo>
                    <a:pt x="285047" y="105172"/>
                  </a:lnTo>
                  <a:lnTo>
                    <a:pt x="285047" y="50890"/>
                  </a:lnTo>
                  <a:lnTo>
                    <a:pt x="50901" y="50890"/>
                  </a:lnTo>
                  <a:lnTo>
                    <a:pt x="50901" y="105172"/>
                  </a:lnTo>
                  <a:close/>
                </a:path>
              </a:pathLst>
            </a:custGeom>
            <a:grpFill/>
            <a:ln w="16953" cap="flat">
              <a:noFill/>
              <a:prstDash val="solid"/>
              <a:miter/>
            </a:ln>
          </p:spPr>
          <p:txBody>
            <a:bodyPr rtlCol="0" anchor="ctr"/>
            <a:lstStyle/>
            <a:p>
              <a:endParaRPr lang="en-US" sz="1799" dirty="0">
                <a:solidFill>
                  <a:srgbClr val="09465E"/>
                </a:solidFill>
              </a:endParaRPr>
            </a:p>
          </p:txBody>
        </p:sp>
        <p:sp>
          <p:nvSpPr>
            <p:cNvPr id="13" name="Freeform 277">
              <a:extLst>
                <a:ext uri="{FF2B5EF4-FFF2-40B4-BE49-F238E27FC236}">
                  <a16:creationId xmlns:a16="http://schemas.microsoft.com/office/drawing/2014/main" id="{C1289968-3967-59B3-1DA4-D798C61BC847}"/>
                </a:ext>
              </a:extLst>
            </p:cNvPr>
            <p:cNvSpPr/>
            <p:nvPr/>
          </p:nvSpPr>
          <p:spPr>
            <a:xfrm>
              <a:off x="9737310" y="8995876"/>
              <a:ext cx="446234" cy="977736"/>
            </a:xfrm>
            <a:custGeom>
              <a:avLst/>
              <a:gdLst>
                <a:gd name="connsiteX0" fmla="*/ 322375 w 446234"/>
                <a:gd name="connsiteY0" fmla="*/ 977736 h 977736"/>
                <a:gd name="connsiteX1" fmla="*/ 25451 w 446234"/>
                <a:gd name="connsiteY1" fmla="*/ 977736 h 977736"/>
                <a:gd name="connsiteX2" fmla="*/ 0 w 446234"/>
                <a:gd name="connsiteY2" fmla="*/ 952291 h 977736"/>
                <a:gd name="connsiteX3" fmla="*/ 25451 w 446234"/>
                <a:gd name="connsiteY3" fmla="*/ 926847 h 977736"/>
                <a:gd name="connsiteX4" fmla="*/ 322375 w 446234"/>
                <a:gd name="connsiteY4" fmla="*/ 926847 h 977736"/>
                <a:gd name="connsiteX5" fmla="*/ 395333 w 446234"/>
                <a:gd name="connsiteY5" fmla="*/ 853905 h 977736"/>
                <a:gd name="connsiteX6" fmla="*/ 395333 w 446234"/>
                <a:gd name="connsiteY6" fmla="*/ 255105 h 977736"/>
                <a:gd name="connsiteX7" fmla="*/ 327465 w 446234"/>
                <a:gd name="connsiteY7" fmla="*/ 144845 h 977736"/>
                <a:gd name="connsiteX8" fmla="*/ 246023 w 446234"/>
                <a:gd name="connsiteY8" fmla="*/ 29495 h 977736"/>
                <a:gd name="connsiteX9" fmla="*/ 268080 w 446234"/>
                <a:gd name="connsiteY9" fmla="*/ 658 h 977736"/>
                <a:gd name="connsiteX10" fmla="*/ 296924 w 446234"/>
                <a:gd name="connsiteY10" fmla="*/ 22710 h 977736"/>
                <a:gd name="connsiteX11" fmla="*/ 351219 w 446234"/>
                <a:gd name="connsiteY11" fmla="*/ 100740 h 977736"/>
                <a:gd name="connsiteX12" fmla="*/ 446235 w 446234"/>
                <a:gd name="connsiteY12" fmla="*/ 256801 h 977736"/>
                <a:gd name="connsiteX13" fmla="*/ 446235 w 446234"/>
                <a:gd name="connsiteY13" fmla="*/ 853905 h 977736"/>
                <a:gd name="connsiteX14" fmla="*/ 322375 w 446234"/>
                <a:gd name="connsiteY14" fmla="*/ 977736 h 977736"/>
                <a:gd name="connsiteX15" fmla="*/ 35631 w 446234"/>
                <a:gd name="connsiteY15" fmla="*/ 99044 h 977736"/>
                <a:gd name="connsiteX16" fmla="*/ 22057 w 446234"/>
                <a:gd name="connsiteY16" fmla="*/ 95651 h 977736"/>
                <a:gd name="connsiteX17" fmla="*/ 13573 w 446234"/>
                <a:gd name="connsiteY17" fmla="*/ 60029 h 977736"/>
                <a:gd name="connsiteX18" fmla="*/ 27147 w 446234"/>
                <a:gd name="connsiteY18" fmla="*/ 21014 h 977736"/>
                <a:gd name="connsiteX19" fmla="*/ 55991 w 446234"/>
                <a:gd name="connsiteY19" fmla="*/ 658 h 977736"/>
                <a:gd name="connsiteX20" fmla="*/ 76352 w 446234"/>
                <a:gd name="connsiteY20" fmla="*/ 29495 h 977736"/>
                <a:gd name="connsiteX21" fmla="*/ 55991 w 446234"/>
                <a:gd name="connsiteY21" fmla="*/ 85474 h 977736"/>
                <a:gd name="connsiteX22" fmla="*/ 35631 w 446234"/>
                <a:gd name="connsiteY22" fmla="*/ 99044 h 9777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46234" h="977736">
                  <a:moveTo>
                    <a:pt x="322375" y="977736"/>
                  </a:moveTo>
                  <a:lnTo>
                    <a:pt x="25451" y="977736"/>
                  </a:lnTo>
                  <a:cubicBezTo>
                    <a:pt x="11877" y="977736"/>
                    <a:pt x="0" y="965862"/>
                    <a:pt x="0" y="952291"/>
                  </a:cubicBezTo>
                  <a:cubicBezTo>
                    <a:pt x="0" y="938721"/>
                    <a:pt x="11877" y="926847"/>
                    <a:pt x="25451" y="926847"/>
                  </a:cubicBezTo>
                  <a:lnTo>
                    <a:pt x="322375" y="926847"/>
                  </a:lnTo>
                  <a:cubicBezTo>
                    <a:pt x="361399" y="926847"/>
                    <a:pt x="395333" y="892920"/>
                    <a:pt x="395333" y="853905"/>
                  </a:cubicBezTo>
                  <a:lnTo>
                    <a:pt x="395333" y="255105"/>
                  </a:lnTo>
                  <a:cubicBezTo>
                    <a:pt x="395333" y="209304"/>
                    <a:pt x="368186" y="166897"/>
                    <a:pt x="327465" y="144845"/>
                  </a:cubicBezTo>
                  <a:cubicBezTo>
                    <a:pt x="283351" y="122793"/>
                    <a:pt x="252809" y="80385"/>
                    <a:pt x="246023" y="29495"/>
                  </a:cubicBezTo>
                  <a:cubicBezTo>
                    <a:pt x="244326" y="15924"/>
                    <a:pt x="254507" y="2354"/>
                    <a:pt x="268080" y="658"/>
                  </a:cubicBezTo>
                  <a:cubicBezTo>
                    <a:pt x="281654" y="-1039"/>
                    <a:pt x="295227" y="9139"/>
                    <a:pt x="296924" y="22710"/>
                  </a:cubicBezTo>
                  <a:cubicBezTo>
                    <a:pt x="302014" y="58332"/>
                    <a:pt x="320678" y="85474"/>
                    <a:pt x="351219" y="100740"/>
                  </a:cubicBezTo>
                  <a:cubicBezTo>
                    <a:pt x="410604" y="131274"/>
                    <a:pt x="446235" y="192341"/>
                    <a:pt x="446235" y="256801"/>
                  </a:cubicBezTo>
                  <a:lnTo>
                    <a:pt x="446235" y="853905"/>
                  </a:lnTo>
                  <a:cubicBezTo>
                    <a:pt x="446235" y="923454"/>
                    <a:pt x="390243" y="977736"/>
                    <a:pt x="322375" y="977736"/>
                  </a:cubicBezTo>
                  <a:close/>
                  <a:moveTo>
                    <a:pt x="35631" y="99044"/>
                  </a:moveTo>
                  <a:cubicBezTo>
                    <a:pt x="30541" y="99044"/>
                    <a:pt x="27147" y="97348"/>
                    <a:pt x="22057" y="95651"/>
                  </a:cubicBezTo>
                  <a:cubicBezTo>
                    <a:pt x="10180" y="88866"/>
                    <a:pt x="6786" y="73599"/>
                    <a:pt x="13573" y="60029"/>
                  </a:cubicBezTo>
                  <a:cubicBezTo>
                    <a:pt x="20361" y="49850"/>
                    <a:pt x="23753" y="37977"/>
                    <a:pt x="27147" y="21014"/>
                  </a:cubicBezTo>
                  <a:cubicBezTo>
                    <a:pt x="28844" y="7442"/>
                    <a:pt x="42418" y="-2735"/>
                    <a:pt x="55991" y="658"/>
                  </a:cubicBezTo>
                  <a:cubicBezTo>
                    <a:pt x="69565" y="2354"/>
                    <a:pt x="79746" y="15924"/>
                    <a:pt x="76352" y="29495"/>
                  </a:cubicBezTo>
                  <a:cubicBezTo>
                    <a:pt x="72958" y="51547"/>
                    <a:pt x="66171" y="70206"/>
                    <a:pt x="55991" y="85474"/>
                  </a:cubicBezTo>
                  <a:cubicBezTo>
                    <a:pt x="52598" y="93955"/>
                    <a:pt x="44114" y="99044"/>
                    <a:pt x="35631" y="99044"/>
                  </a:cubicBezTo>
                  <a:close/>
                </a:path>
              </a:pathLst>
            </a:custGeom>
            <a:grpFill/>
            <a:ln w="16953" cap="flat">
              <a:noFill/>
              <a:prstDash val="solid"/>
              <a:miter/>
            </a:ln>
          </p:spPr>
          <p:txBody>
            <a:bodyPr rtlCol="0" anchor="ctr"/>
            <a:lstStyle/>
            <a:p>
              <a:endParaRPr lang="en-US" sz="1799" dirty="0">
                <a:solidFill>
                  <a:srgbClr val="09465E"/>
                </a:solidFill>
              </a:endParaRPr>
            </a:p>
          </p:txBody>
        </p:sp>
        <p:sp>
          <p:nvSpPr>
            <p:cNvPr id="14" name="Freeform 278">
              <a:extLst>
                <a:ext uri="{FF2B5EF4-FFF2-40B4-BE49-F238E27FC236}">
                  <a16:creationId xmlns:a16="http://schemas.microsoft.com/office/drawing/2014/main" id="{3BD53DCD-DDCC-0052-B113-7E172E49D2C4}"/>
                </a:ext>
              </a:extLst>
            </p:cNvPr>
            <p:cNvSpPr/>
            <p:nvPr/>
          </p:nvSpPr>
          <p:spPr>
            <a:xfrm>
              <a:off x="9744096" y="8826902"/>
              <a:ext cx="308801" cy="145882"/>
            </a:xfrm>
            <a:custGeom>
              <a:avLst/>
              <a:gdLst>
                <a:gd name="connsiteX0" fmla="*/ 283351 w 308801"/>
                <a:gd name="connsiteY0" fmla="*/ 145883 h 145882"/>
                <a:gd name="connsiteX1" fmla="*/ 25451 w 308801"/>
                <a:gd name="connsiteY1" fmla="*/ 145883 h 145882"/>
                <a:gd name="connsiteX2" fmla="*/ 0 w 308801"/>
                <a:gd name="connsiteY2" fmla="*/ 120438 h 145882"/>
                <a:gd name="connsiteX3" fmla="*/ 0 w 308801"/>
                <a:gd name="connsiteY3" fmla="*/ 25445 h 145882"/>
                <a:gd name="connsiteX4" fmla="*/ 25451 w 308801"/>
                <a:gd name="connsiteY4" fmla="*/ 0 h 145882"/>
                <a:gd name="connsiteX5" fmla="*/ 283351 w 308801"/>
                <a:gd name="connsiteY5" fmla="*/ 0 h 145882"/>
                <a:gd name="connsiteX6" fmla="*/ 308801 w 308801"/>
                <a:gd name="connsiteY6" fmla="*/ 25445 h 145882"/>
                <a:gd name="connsiteX7" fmla="*/ 308801 w 308801"/>
                <a:gd name="connsiteY7" fmla="*/ 120438 h 145882"/>
                <a:gd name="connsiteX8" fmla="*/ 283351 w 308801"/>
                <a:gd name="connsiteY8" fmla="*/ 145883 h 145882"/>
                <a:gd name="connsiteX9" fmla="*/ 52599 w 308801"/>
                <a:gd name="connsiteY9" fmla="*/ 94993 h 145882"/>
                <a:gd name="connsiteX10" fmla="*/ 259598 w 308801"/>
                <a:gd name="connsiteY10" fmla="*/ 94993 h 145882"/>
                <a:gd name="connsiteX11" fmla="*/ 259598 w 308801"/>
                <a:gd name="connsiteY11" fmla="*/ 50890 h 145882"/>
                <a:gd name="connsiteX12" fmla="*/ 52599 w 308801"/>
                <a:gd name="connsiteY12" fmla="*/ 50890 h 145882"/>
                <a:gd name="connsiteX13" fmla="*/ 52599 w 308801"/>
                <a:gd name="connsiteY13" fmla="*/ 94993 h 145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8801" h="145882">
                  <a:moveTo>
                    <a:pt x="283351" y="145883"/>
                  </a:moveTo>
                  <a:lnTo>
                    <a:pt x="25451" y="145883"/>
                  </a:lnTo>
                  <a:cubicBezTo>
                    <a:pt x="11877" y="145883"/>
                    <a:pt x="0" y="134008"/>
                    <a:pt x="0" y="120438"/>
                  </a:cubicBezTo>
                  <a:lnTo>
                    <a:pt x="0" y="25445"/>
                  </a:lnTo>
                  <a:cubicBezTo>
                    <a:pt x="0" y="11874"/>
                    <a:pt x="11877" y="0"/>
                    <a:pt x="25451" y="0"/>
                  </a:cubicBezTo>
                  <a:lnTo>
                    <a:pt x="283351" y="0"/>
                  </a:lnTo>
                  <a:cubicBezTo>
                    <a:pt x="296924" y="0"/>
                    <a:pt x="308801" y="11874"/>
                    <a:pt x="308801" y="25445"/>
                  </a:cubicBezTo>
                  <a:lnTo>
                    <a:pt x="308801" y="120438"/>
                  </a:lnTo>
                  <a:cubicBezTo>
                    <a:pt x="308801" y="134008"/>
                    <a:pt x="298622" y="145883"/>
                    <a:pt x="283351" y="145883"/>
                  </a:cubicBezTo>
                  <a:close/>
                  <a:moveTo>
                    <a:pt x="52599" y="94993"/>
                  </a:moveTo>
                  <a:lnTo>
                    <a:pt x="259598" y="94993"/>
                  </a:lnTo>
                  <a:lnTo>
                    <a:pt x="259598" y="50890"/>
                  </a:lnTo>
                  <a:lnTo>
                    <a:pt x="52599" y="50890"/>
                  </a:lnTo>
                  <a:lnTo>
                    <a:pt x="52599" y="94993"/>
                  </a:lnTo>
                  <a:close/>
                </a:path>
              </a:pathLst>
            </a:custGeom>
            <a:grpFill/>
            <a:ln w="16953" cap="flat">
              <a:noFill/>
              <a:prstDash val="solid"/>
              <a:miter/>
            </a:ln>
          </p:spPr>
          <p:txBody>
            <a:bodyPr rtlCol="0" anchor="ctr"/>
            <a:lstStyle/>
            <a:p>
              <a:endParaRPr lang="en-US" sz="1799" dirty="0">
                <a:solidFill>
                  <a:srgbClr val="09465E"/>
                </a:solidFill>
              </a:endParaRPr>
            </a:p>
          </p:txBody>
        </p:sp>
      </p:grpSp>
    </p:spTree>
    <p:extLst>
      <p:ext uri="{BB962C8B-B14F-4D97-AF65-F5344CB8AC3E}">
        <p14:creationId xmlns:p14="http://schemas.microsoft.com/office/powerpoint/2010/main" val="2261573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284CE9-9DEC-B5D6-D130-0B56AEDC2311}"/>
              </a:ext>
            </a:extLst>
          </p:cNvPr>
          <p:cNvSpPr>
            <a:spLocks noGrp="1"/>
          </p:cNvSpPr>
          <p:nvPr>
            <p:ph type="body" sz="quarter" idx="16"/>
          </p:nvPr>
        </p:nvSpPr>
        <p:spPr>
          <a:xfrm>
            <a:off x="1296585" y="352986"/>
            <a:ext cx="9598830" cy="992652"/>
          </a:xfrm>
        </p:spPr>
        <p:txBody>
          <a:bodyPr/>
          <a:lstStyle/>
          <a:p>
            <a:pPr algn="ctr"/>
            <a:r>
              <a:rPr lang="it-IT" dirty="0"/>
              <a:t>TurnLoader™ </a:t>
            </a:r>
            <a:r>
              <a:rPr lang="it-IT" dirty="0" err="1"/>
              <a:t>Multideck </a:t>
            </a:r>
            <a:r>
              <a:rPr lang="it-IT" dirty="0"/>
              <a:t>FIFO </a:t>
            </a:r>
            <a:r>
              <a:rPr lang="it-IT" dirty="0" err="1"/>
              <a:t>-hyllystöt</a:t>
            </a:r>
            <a:endParaRPr lang="it-IT" dirty="0"/>
          </a:p>
          <a:p>
            <a:pPr algn="ctr"/>
            <a:endParaRPr lang="en-US" dirty="0"/>
          </a:p>
        </p:txBody>
      </p:sp>
      <p:sp>
        <p:nvSpPr>
          <p:cNvPr id="4" name="Text Placeholder 3">
            <a:extLst>
              <a:ext uri="{FF2B5EF4-FFF2-40B4-BE49-F238E27FC236}">
                <a16:creationId xmlns:a16="http://schemas.microsoft.com/office/drawing/2014/main" id="{449E8354-433E-11FF-E784-1B650886D56E}"/>
              </a:ext>
            </a:extLst>
          </p:cNvPr>
          <p:cNvSpPr>
            <a:spLocks noGrp="1"/>
          </p:cNvSpPr>
          <p:nvPr>
            <p:ph type="body" sz="quarter" idx="19"/>
          </p:nvPr>
        </p:nvSpPr>
        <p:spPr>
          <a:xfrm>
            <a:off x="6426202" y="2755063"/>
            <a:ext cx="5344266" cy="2604877"/>
          </a:xfrm>
        </p:spPr>
        <p:txBody>
          <a:bodyPr/>
          <a:lstStyle/>
          <a:p>
            <a:pPr>
              <a:spcAft>
                <a:spcPts val="1200"/>
              </a:spcAft>
              <a:buFont typeface="Arial" panose="020B0604020202020204" pitchFamily="34" charset="0"/>
              <a:buChar char="•"/>
            </a:pPr>
            <a:endParaRPr lang="en-US" dirty="0"/>
          </a:p>
          <a:p>
            <a:pPr marL="0" indent="0" algn="ctr">
              <a:spcAft>
                <a:spcPts val="1200"/>
              </a:spcAft>
            </a:pPr>
            <a:r>
              <a:rPr lang="en-US" sz="2800" dirty="0"/>
              <a:t>Tämä video näyttää mielenkiintoisen ratkaisun FIFO:n suorittamiseen hyllyjä pyörittämällä.</a:t>
            </a:r>
          </a:p>
          <a:p>
            <a:endParaRPr lang="en-US" dirty="0"/>
          </a:p>
        </p:txBody>
      </p:sp>
      <p:pic>
        <p:nvPicPr>
          <p:cNvPr id="5" name="Elementi multimediali online 2" title="TurnLoader™ Multideck FIFO merchandising shelving">
            <a:hlinkClick r:id="" action="ppaction://media"/>
            <a:extLst>
              <a:ext uri="{FF2B5EF4-FFF2-40B4-BE49-F238E27FC236}">
                <a16:creationId xmlns:a16="http://schemas.microsoft.com/office/drawing/2014/main" id="{D52F1D77-61F4-9932-2977-BD6A9AAA7763}"/>
              </a:ext>
            </a:extLst>
          </p:cNvPr>
          <p:cNvPicPr>
            <a:picLocks noGrp="1" noRot="1" noChangeAspect="1"/>
          </p:cNvPicPr>
          <p:nvPr>
            <p:ph type="pic" sz="quarter" idx="10"/>
            <a:videoFile r:link="rId1"/>
          </p:nvPr>
        </p:nvPicPr>
        <p:blipFill>
          <a:blip r:embed="rId3"/>
          <a:srcRect l="12987" r="12987"/>
          <a:stretch>
            <a:fillRect/>
          </a:stretch>
        </p:blipFill>
        <p:spPr>
          <a:xfrm>
            <a:off x="635000" y="2095500"/>
            <a:ext cx="5130800" cy="3913188"/>
          </a:xfrm>
          <a:prstGeom prst="rect">
            <a:avLst/>
          </a:prstGeom>
        </p:spPr>
      </p:pic>
    </p:spTree>
    <p:extLst>
      <p:ext uri="{BB962C8B-B14F-4D97-AF65-F5344CB8AC3E}">
        <p14:creationId xmlns:p14="http://schemas.microsoft.com/office/powerpoint/2010/main" val="1502468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5"/>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5"/>
                                        </p:tgtEl>
                                      </p:cBhvr>
                                    </p:cmd>
                                  </p:childTnLst>
                                </p:cTn>
                              </p:par>
                            </p:childTnLst>
                          </p:cTn>
                        </p:par>
                      </p:childTnLst>
                    </p:cTn>
                  </p:par>
                </p:childTnLst>
              </p:cTn>
              <p:nextCondLst>
                <p:cond evt="onClick" delay="0">
                  <p:tgtEl>
                    <p:spTgt spid="5"/>
                  </p:tgtEl>
                </p:cond>
              </p:nextCondLst>
            </p:seq>
            <p:video>
              <p:cMediaNode vol="80000">
                <p:cTn id="12" fill="hold" display="0">
                  <p:stCondLst>
                    <p:cond delay="indefinite"/>
                  </p:stCondLst>
                </p:cTn>
                <p:tgtEl>
                  <p:spTgt spid="5"/>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533722-5F39-DBC0-CF78-C359C1731A1B}"/>
            </a:ext>
          </a:extLst>
        </p:cNvPr>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F71AA450-D686-769C-3D8F-E1CBEC65A802}"/>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t="7461" b="7461"/>
          <a:stretch/>
        </p:blipFill>
        <p:spPr>
          <a:xfrm>
            <a:off x="185846" y="2542038"/>
            <a:ext cx="7708195" cy="3396829"/>
          </a:xfrm>
        </p:spPr>
      </p:pic>
      <p:sp>
        <p:nvSpPr>
          <p:cNvPr id="5" name="Text Placeholder 4">
            <a:extLst>
              <a:ext uri="{FF2B5EF4-FFF2-40B4-BE49-F238E27FC236}">
                <a16:creationId xmlns:a16="http://schemas.microsoft.com/office/drawing/2014/main" id="{A9191C76-42B3-0222-8A11-1D19ED945C11}"/>
              </a:ext>
            </a:extLst>
          </p:cNvPr>
          <p:cNvSpPr>
            <a:spLocks noGrp="1"/>
          </p:cNvSpPr>
          <p:nvPr>
            <p:ph type="body" sz="quarter" idx="17"/>
          </p:nvPr>
        </p:nvSpPr>
        <p:spPr>
          <a:xfrm>
            <a:off x="6731421" y="439689"/>
            <a:ext cx="2066906" cy="582221"/>
          </a:xfrm>
        </p:spPr>
        <p:txBody>
          <a:bodyPr/>
          <a:lstStyle/>
          <a:p>
            <a:r>
              <a:rPr lang="en-US" dirty="0"/>
              <a:t>03</a:t>
            </a:r>
          </a:p>
        </p:txBody>
      </p:sp>
      <p:sp>
        <p:nvSpPr>
          <p:cNvPr id="14" name="Rectangle 13">
            <a:extLst>
              <a:ext uri="{FF2B5EF4-FFF2-40B4-BE49-F238E27FC236}">
                <a16:creationId xmlns:a16="http://schemas.microsoft.com/office/drawing/2014/main" id="{72562939-738E-FB21-A25D-599F65FCBD3E}"/>
              </a:ext>
            </a:extLst>
          </p:cNvPr>
          <p:cNvSpPr/>
          <p:nvPr/>
        </p:nvSpPr>
        <p:spPr>
          <a:xfrm>
            <a:off x="5514974" y="3372301"/>
            <a:ext cx="5531400" cy="65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A1880C5C-3AD2-941C-FE3F-69A3CC1F8610}"/>
              </a:ext>
            </a:extLst>
          </p:cNvPr>
          <p:cNvSpPr txBox="1"/>
          <p:nvPr/>
        </p:nvSpPr>
        <p:spPr>
          <a:xfrm>
            <a:off x="5600699" y="3372301"/>
            <a:ext cx="5655049"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Optimointistrategiat</a:t>
            </a:r>
          </a:p>
          <a:p>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404690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12A291-E2E3-3013-9297-8712A596307B}"/>
              </a:ext>
            </a:extLst>
          </p:cNvPr>
          <p:cNvSpPr txBox="1"/>
          <p:nvPr/>
        </p:nvSpPr>
        <p:spPr>
          <a:xfrm>
            <a:off x="11676345" y="3219449"/>
            <a:ext cx="437956" cy="3400365"/>
          </a:xfrm>
          <a:prstGeom prst="rect">
            <a:avLst/>
          </a:prstGeom>
          <a:solidFill>
            <a:schemeClr val="bg1"/>
          </a:solidFill>
        </p:spPr>
        <p:txBody>
          <a:bodyPr wrap="square" rtlCol="0">
            <a:spAutoFit/>
          </a:bodyPr>
          <a:lstStyle/>
          <a:p>
            <a:endParaRPr lang="en-IE" dirty="0"/>
          </a:p>
        </p:txBody>
      </p:sp>
      <p:sp>
        <p:nvSpPr>
          <p:cNvPr id="27" name="Text Placeholder 26">
            <a:extLst>
              <a:ext uri="{FF2B5EF4-FFF2-40B4-BE49-F238E27FC236}">
                <a16:creationId xmlns:a16="http://schemas.microsoft.com/office/drawing/2014/main" id="{BB67A639-2553-DCB0-D8DF-506873DE99F2}"/>
              </a:ext>
            </a:extLst>
          </p:cNvPr>
          <p:cNvSpPr>
            <a:spLocks noGrp="1"/>
          </p:cNvSpPr>
          <p:nvPr>
            <p:ph type="body" sz="quarter" idx="29"/>
          </p:nvPr>
        </p:nvSpPr>
        <p:spPr>
          <a:xfrm>
            <a:off x="5291138" y="2962776"/>
            <a:ext cx="700387" cy="566443"/>
          </a:xfrm>
        </p:spPr>
        <p:txBody>
          <a:bodyPr/>
          <a:lstStyle/>
          <a:p>
            <a:r>
              <a:rPr lang="en-GB" noProof="0" dirty="0"/>
              <a:t>03</a:t>
            </a:r>
          </a:p>
        </p:txBody>
      </p:sp>
      <p:sp>
        <p:nvSpPr>
          <p:cNvPr id="21" name="Text Placeholder 20">
            <a:extLst>
              <a:ext uri="{FF2B5EF4-FFF2-40B4-BE49-F238E27FC236}">
                <a16:creationId xmlns:a16="http://schemas.microsoft.com/office/drawing/2014/main" id="{E66C7987-60BB-DC47-A0C2-99C652EF4EF7}"/>
              </a:ext>
            </a:extLst>
          </p:cNvPr>
          <p:cNvSpPr>
            <a:spLocks noGrp="1"/>
          </p:cNvSpPr>
          <p:nvPr>
            <p:ph type="body" sz="quarter" idx="30"/>
          </p:nvPr>
        </p:nvSpPr>
        <p:spPr>
          <a:xfrm>
            <a:off x="6018158" y="2969097"/>
            <a:ext cx="4386836" cy="566444"/>
          </a:xfrm>
          <a:prstGeom prst="rect">
            <a:avLst/>
          </a:prstGeom>
        </p:spPr>
        <p:txBody>
          <a:bodyPr/>
          <a:lstStyle/>
          <a:p>
            <a:pPr>
              <a:lnSpc>
                <a:spcPct val="115000"/>
              </a:lnSpc>
              <a:spcAft>
                <a:spcPts val="800"/>
              </a:spcAft>
            </a:pPr>
            <a:r>
              <a:rPr lang="en-US" sz="2100" b="1" dirty="0"/>
              <a:t>Optimointistrategiat</a:t>
            </a:r>
            <a:endParaRPr lang="en-US" sz="2100" b="1" noProof="0" dirty="0"/>
          </a:p>
        </p:txBody>
      </p:sp>
      <p:sp>
        <p:nvSpPr>
          <p:cNvPr id="28" name="Text Placeholder 27">
            <a:extLst>
              <a:ext uri="{FF2B5EF4-FFF2-40B4-BE49-F238E27FC236}">
                <a16:creationId xmlns:a16="http://schemas.microsoft.com/office/drawing/2014/main" id="{A6F82535-C6F2-8913-C7B3-6863E989B118}"/>
              </a:ext>
            </a:extLst>
          </p:cNvPr>
          <p:cNvSpPr>
            <a:spLocks noGrp="1"/>
          </p:cNvSpPr>
          <p:nvPr>
            <p:ph type="body" sz="quarter" idx="31"/>
          </p:nvPr>
        </p:nvSpPr>
        <p:spPr>
          <a:xfrm>
            <a:off x="5291138" y="3823886"/>
            <a:ext cx="700387" cy="566443"/>
          </a:xfrm>
        </p:spPr>
        <p:txBody>
          <a:bodyPr/>
          <a:lstStyle/>
          <a:p>
            <a:r>
              <a:rPr lang="en-GB" noProof="0" dirty="0"/>
              <a:t>04</a:t>
            </a:r>
          </a:p>
        </p:txBody>
      </p:sp>
      <p:sp>
        <p:nvSpPr>
          <p:cNvPr id="23" name="Text Placeholder 22">
            <a:extLst>
              <a:ext uri="{FF2B5EF4-FFF2-40B4-BE49-F238E27FC236}">
                <a16:creationId xmlns:a16="http://schemas.microsoft.com/office/drawing/2014/main" id="{8343CF12-FDE6-8849-AC52-1E26D392F86A}"/>
              </a:ext>
            </a:extLst>
          </p:cNvPr>
          <p:cNvSpPr>
            <a:spLocks noGrp="1"/>
          </p:cNvSpPr>
          <p:nvPr>
            <p:ph type="body" sz="quarter" idx="32"/>
          </p:nvPr>
        </p:nvSpPr>
        <p:spPr>
          <a:xfrm>
            <a:off x="6018158" y="3787055"/>
            <a:ext cx="6069509" cy="564425"/>
          </a:xfrm>
          <a:prstGeom prst="rect">
            <a:avLst/>
          </a:prstGeom>
        </p:spPr>
        <p:txBody>
          <a:bodyPr/>
          <a:lstStyle/>
          <a:p>
            <a:pPr>
              <a:lnSpc>
                <a:spcPct val="115000"/>
              </a:lnSpc>
            </a:pPr>
            <a:r>
              <a:rPr lang="en-GB" sz="2100" b="1" dirty="0"/>
              <a:t>Varastonhallinnan optimointiin tarkoitetut teknologiat</a:t>
            </a:r>
            <a:endParaRPr lang="en-GB" sz="2100" b="1" noProof="0" dirty="0"/>
          </a:p>
        </p:txBody>
      </p:sp>
      <p:sp>
        <p:nvSpPr>
          <p:cNvPr id="26" name="Text Placeholder 25">
            <a:extLst>
              <a:ext uri="{FF2B5EF4-FFF2-40B4-BE49-F238E27FC236}">
                <a16:creationId xmlns:a16="http://schemas.microsoft.com/office/drawing/2014/main" id="{137A20F1-B484-01B2-C346-5B746EF4DD20}"/>
              </a:ext>
            </a:extLst>
          </p:cNvPr>
          <p:cNvSpPr>
            <a:spLocks noGrp="1"/>
          </p:cNvSpPr>
          <p:nvPr>
            <p:ph type="body" sz="quarter" idx="18"/>
          </p:nvPr>
        </p:nvSpPr>
        <p:spPr>
          <a:xfrm>
            <a:off x="316143" y="1285318"/>
            <a:ext cx="4813452" cy="4839488"/>
          </a:xfrm>
        </p:spPr>
        <p:txBody>
          <a:bodyPr/>
          <a:lstStyle/>
          <a:p>
            <a:pPr marL="0" indent="0"/>
            <a:r>
              <a:rPr lang="en-US" sz="2400" dirty="0"/>
              <a:t>Tässä moduulissa tarkastelemme asianmukaisen varaston ja varastojen hallinnan merkitystä ruokahävikin torjunnassa.</a:t>
            </a:r>
          </a:p>
          <a:p>
            <a:pPr marL="0" indent="0"/>
            <a:r>
              <a:rPr lang="en-US" sz="2400" dirty="0"/>
              <a:t>Keskitymme erityisesti FIFO:n ja FEFO:n kaltaisten tehokkaiden strategioiden toteuttamiseen sekä uusiin teknologioihin, joilla automatisoidaan kaikki prosessit ja seurataan varastossa olevia tavaroita.</a:t>
            </a:r>
          </a:p>
          <a:p>
            <a:endParaRPr lang="en-GB" noProof="0" dirty="0"/>
          </a:p>
        </p:txBody>
      </p:sp>
      <p:sp>
        <p:nvSpPr>
          <p:cNvPr id="12" name="Rectangle 11">
            <a:extLst>
              <a:ext uri="{FF2B5EF4-FFF2-40B4-BE49-F238E27FC236}">
                <a16:creationId xmlns:a16="http://schemas.microsoft.com/office/drawing/2014/main" id="{FD1AE6A7-36AA-0C4F-0261-5C67EE120960}"/>
              </a:ext>
            </a:extLst>
          </p:cNvPr>
          <p:cNvSpPr/>
          <p:nvPr/>
        </p:nvSpPr>
        <p:spPr>
          <a:xfrm>
            <a:off x="316143" y="344657"/>
            <a:ext cx="297438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529" noProof="0" dirty="0">
              <a:latin typeface="Montserrat" panose="00000500000000000000" pitchFamily="50" charset="0"/>
            </a:endParaRPr>
          </a:p>
        </p:txBody>
      </p:sp>
      <p:sp>
        <p:nvSpPr>
          <p:cNvPr id="13" name="TextBox 12">
            <a:extLst>
              <a:ext uri="{FF2B5EF4-FFF2-40B4-BE49-F238E27FC236}">
                <a16:creationId xmlns:a16="http://schemas.microsoft.com/office/drawing/2014/main" id="{2F2EA0EE-50C1-B895-20F5-E74005289B90}"/>
              </a:ext>
            </a:extLst>
          </p:cNvPr>
          <p:cNvSpPr txBox="1"/>
          <p:nvPr/>
        </p:nvSpPr>
        <p:spPr>
          <a:xfrm>
            <a:off x="500166" y="376497"/>
            <a:ext cx="2577693" cy="646331"/>
          </a:xfrm>
          <a:prstGeom prst="rect">
            <a:avLst/>
          </a:prstGeom>
          <a:noFill/>
        </p:spPr>
        <p:txBody>
          <a:bodyPr wrap="none" rtlCol="0">
            <a:spAutoFit/>
          </a:bodyPr>
          <a:lstStyle/>
          <a:p>
            <a:r>
              <a:rPr lang="en-GB" sz="3600" b="1" spc="324" noProof="0" dirty="0">
                <a:solidFill>
                  <a:srgbClr val="60BA47"/>
                </a:solidFill>
                <a:latin typeface="Calibri" panose="020F0502020204030204" pitchFamily="34" charset="0"/>
                <a:cs typeface="Calibri" panose="020F0502020204030204" pitchFamily="34" charset="0"/>
              </a:rPr>
              <a:t>SISÄLTÖ</a:t>
            </a:r>
          </a:p>
        </p:txBody>
      </p:sp>
      <p:grpSp>
        <p:nvGrpSpPr>
          <p:cNvPr id="9" name="Group 8">
            <a:extLst>
              <a:ext uri="{FF2B5EF4-FFF2-40B4-BE49-F238E27FC236}">
                <a16:creationId xmlns:a16="http://schemas.microsoft.com/office/drawing/2014/main" id="{4B2B097B-E908-F239-EDE3-718FB026E7C2}"/>
              </a:ext>
            </a:extLst>
          </p:cNvPr>
          <p:cNvGrpSpPr/>
          <p:nvPr/>
        </p:nvGrpSpPr>
        <p:grpSpPr>
          <a:xfrm>
            <a:off x="5385202" y="2032355"/>
            <a:ext cx="6023787" cy="2469219"/>
            <a:chOff x="2156220" y="3404184"/>
            <a:chExt cx="8902925" cy="2469219"/>
          </a:xfrm>
        </p:grpSpPr>
        <p:cxnSp>
          <p:nvCxnSpPr>
            <p:cNvPr id="10" name="Straight Connector 9">
              <a:extLst>
                <a:ext uri="{FF2B5EF4-FFF2-40B4-BE49-F238E27FC236}">
                  <a16:creationId xmlns:a16="http://schemas.microsoft.com/office/drawing/2014/main" id="{7A49ABF7-6FCA-AB21-4DF0-808254C08F12}"/>
                </a:ext>
              </a:extLst>
            </p:cNvPr>
            <p:cNvCxnSpPr>
              <a:cxnSpLocks/>
            </p:cNvCxnSpPr>
            <p:nvPr userDrawn="1"/>
          </p:nvCxnSpPr>
          <p:spPr>
            <a:xfrm flipV="1">
              <a:off x="2191919" y="3404184"/>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69BEF7EB-2AEA-21AB-5476-1ABF21895381}"/>
                </a:ext>
              </a:extLst>
            </p:cNvPr>
            <p:cNvCxnSpPr>
              <a:cxnSpLocks/>
            </p:cNvCxnSpPr>
            <p:nvPr userDrawn="1"/>
          </p:nvCxnSpPr>
          <p:spPr>
            <a:xfrm flipV="1">
              <a:off x="2156220" y="4223152"/>
              <a:ext cx="8867226"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4DC0782-03D6-0C0E-7516-BFBA9CEDA1C8}"/>
                </a:ext>
              </a:extLst>
            </p:cNvPr>
            <p:cNvCxnSpPr>
              <a:cxnSpLocks/>
            </p:cNvCxnSpPr>
            <p:nvPr userDrawn="1"/>
          </p:nvCxnSpPr>
          <p:spPr>
            <a:xfrm flipV="1">
              <a:off x="2156220" y="504111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F80F65C-10FB-2453-ED89-45A156B2C3B9}"/>
                </a:ext>
              </a:extLst>
            </p:cNvPr>
            <p:cNvCxnSpPr>
              <a:cxnSpLocks/>
            </p:cNvCxnSpPr>
            <p:nvPr userDrawn="1"/>
          </p:nvCxnSpPr>
          <p:spPr>
            <a:xfrm flipV="1">
              <a:off x="2156222" y="5858860"/>
              <a:ext cx="8867227" cy="14543"/>
            </a:xfrm>
            <a:prstGeom prst="line">
              <a:avLst/>
            </a:prstGeom>
            <a:ln w="19050">
              <a:solidFill>
                <a:srgbClr val="60BA47"/>
              </a:solidFill>
            </a:ln>
          </p:spPr>
          <p:style>
            <a:lnRef idx="1">
              <a:schemeClr val="accent1"/>
            </a:lnRef>
            <a:fillRef idx="0">
              <a:schemeClr val="accent1"/>
            </a:fillRef>
            <a:effectRef idx="0">
              <a:schemeClr val="accent1"/>
            </a:effectRef>
            <a:fontRef idx="minor">
              <a:schemeClr val="tx1"/>
            </a:fontRef>
          </p:style>
        </p:cxnSp>
      </p:grpSp>
      <p:sp>
        <p:nvSpPr>
          <p:cNvPr id="3" name="Segnaposto testo 2">
            <a:extLst>
              <a:ext uri="{FF2B5EF4-FFF2-40B4-BE49-F238E27FC236}">
                <a16:creationId xmlns:a16="http://schemas.microsoft.com/office/drawing/2014/main" id="{533475C3-829C-D8DD-7D23-7804F9EC11F7}"/>
              </a:ext>
            </a:extLst>
          </p:cNvPr>
          <p:cNvSpPr>
            <a:spLocks noGrp="1"/>
          </p:cNvSpPr>
          <p:nvPr>
            <p:ph type="body" sz="quarter" idx="15"/>
          </p:nvPr>
        </p:nvSpPr>
        <p:spPr>
          <a:xfrm>
            <a:off x="5291138" y="2159569"/>
            <a:ext cx="700387" cy="566443"/>
          </a:xfrm>
        </p:spPr>
        <p:txBody>
          <a:bodyPr/>
          <a:lstStyle/>
          <a:p>
            <a:r>
              <a:rPr lang="it-IT" dirty="0"/>
              <a:t>02</a:t>
            </a:r>
          </a:p>
        </p:txBody>
      </p:sp>
      <p:sp>
        <p:nvSpPr>
          <p:cNvPr id="5" name="Segnaposto testo 4">
            <a:extLst>
              <a:ext uri="{FF2B5EF4-FFF2-40B4-BE49-F238E27FC236}">
                <a16:creationId xmlns:a16="http://schemas.microsoft.com/office/drawing/2014/main" id="{71994912-1325-FC2A-5C53-0AE6EFED1DA6}"/>
              </a:ext>
            </a:extLst>
          </p:cNvPr>
          <p:cNvSpPr>
            <a:spLocks noGrp="1"/>
          </p:cNvSpPr>
          <p:nvPr>
            <p:ph type="body" sz="quarter" idx="14"/>
          </p:nvPr>
        </p:nvSpPr>
        <p:spPr>
          <a:xfrm>
            <a:off x="5991525" y="2163871"/>
            <a:ext cx="4912290" cy="566444"/>
          </a:xfrm>
        </p:spPr>
        <p:txBody>
          <a:bodyPr/>
          <a:lstStyle/>
          <a:p>
            <a:r>
              <a:rPr lang="it-IT" sz="2100" b="1" dirty="0"/>
              <a:t>Varastonhallintatekniikat</a:t>
            </a:r>
          </a:p>
        </p:txBody>
      </p:sp>
      <p:sp>
        <p:nvSpPr>
          <p:cNvPr id="6" name="Text Placeholder 16">
            <a:extLst>
              <a:ext uri="{FF2B5EF4-FFF2-40B4-BE49-F238E27FC236}">
                <a16:creationId xmlns:a16="http://schemas.microsoft.com/office/drawing/2014/main" id="{2ADECA8B-2098-A646-FDB6-D0A1719B257A}"/>
              </a:ext>
            </a:extLst>
          </p:cNvPr>
          <p:cNvSpPr txBox="1">
            <a:spLocks/>
          </p:cNvSpPr>
          <p:nvPr/>
        </p:nvSpPr>
        <p:spPr>
          <a:xfrm>
            <a:off x="5291138" y="1465912"/>
            <a:ext cx="700387" cy="566443"/>
          </a:xfrm>
          <a:prstGeom prst="rect">
            <a:avLst/>
          </a:prstGeom>
          <a:noFill/>
        </p:spPr>
        <p:txBody>
          <a:bodyPr anchor="ctr">
            <a:noAutofit/>
          </a:bodyPr>
          <a:lstStyle>
            <a:lvl1pPr marL="0" indent="0" algn="ctr" defTabSz="914400" rtl="0" eaLnBrk="1" latinLnBrk="0" hangingPunct="1">
              <a:lnSpc>
                <a:spcPct val="90000"/>
              </a:lnSpc>
              <a:spcBef>
                <a:spcPts val="1000"/>
              </a:spcBef>
              <a:buFont typeface="Arial" panose="020B0604020202020204" pitchFamily="34" charset="0"/>
              <a:buNone/>
              <a:defRPr sz="3200" b="1" kern="1200" baseline="0">
                <a:solidFill>
                  <a:srgbClr val="60BA47"/>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01</a:t>
            </a:r>
          </a:p>
        </p:txBody>
      </p:sp>
      <p:sp>
        <p:nvSpPr>
          <p:cNvPr id="7" name="Text Placeholder 14">
            <a:extLst>
              <a:ext uri="{FF2B5EF4-FFF2-40B4-BE49-F238E27FC236}">
                <a16:creationId xmlns:a16="http://schemas.microsoft.com/office/drawing/2014/main" id="{C4E048F0-9773-C54B-A71E-3C9CFEB59C8E}"/>
              </a:ext>
            </a:extLst>
          </p:cNvPr>
          <p:cNvSpPr txBox="1">
            <a:spLocks/>
          </p:cNvSpPr>
          <p:nvPr/>
        </p:nvSpPr>
        <p:spPr>
          <a:xfrm>
            <a:off x="5991525" y="1425485"/>
            <a:ext cx="5028900" cy="566444"/>
          </a:xfrm>
          <a:prstGeom prst="rect">
            <a:avLst/>
          </a:prstGeom>
        </p:spPr>
        <p:txBody>
          <a:bodyPr anchor="ctr">
            <a:noAutofit/>
          </a:bodyPr>
          <a:lstStyle>
            <a:lvl1pPr marL="0" indent="0" algn="l" defTabSz="914400" rtl="0" eaLnBrk="1" latinLnBrk="0" hangingPunct="1">
              <a:lnSpc>
                <a:spcPct val="100000"/>
              </a:lnSpc>
              <a:spcBef>
                <a:spcPts val="0"/>
              </a:spcBef>
              <a:buFont typeface="Arial" panose="020B0604020202020204" pitchFamily="34" charset="0"/>
              <a:buNone/>
              <a:defRPr sz="2200" kern="1200" baseline="0">
                <a:solidFill>
                  <a:srgbClr val="09465E"/>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2400" kern="1200">
                <a:solidFill>
                  <a:srgbClr val="4D4D4C"/>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100" b="1" dirty="0"/>
              <a:t>Johdatus varastonhallintaan</a:t>
            </a:r>
          </a:p>
        </p:txBody>
      </p:sp>
    </p:spTree>
    <p:extLst>
      <p:ext uri="{BB962C8B-B14F-4D97-AF65-F5344CB8AC3E}">
        <p14:creationId xmlns:p14="http://schemas.microsoft.com/office/powerpoint/2010/main" val="16751497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189DC6-2AA6-04E7-27FC-0A0711C293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9D171D-6DB9-402B-5E84-C1C78AFFA3BE}"/>
              </a:ext>
            </a:extLst>
          </p:cNvPr>
          <p:cNvSpPr>
            <a:spLocks noGrp="1"/>
          </p:cNvSpPr>
          <p:nvPr>
            <p:ph type="body" sz="quarter" idx="18"/>
          </p:nvPr>
        </p:nvSpPr>
        <p:spPr>
          <a:xfrm>
            <a:off x="609695" y="1897718"/>
            <a:ext cx="4990998" cy="4127479"/>
          </a:xfrm>
        </p:spPr>
        <p:txBody>
          <a:bodyPr/>
          <a:lstStyle/>
          <a:p>
            <a:pPr marL="0" indent="0" algn="l">
              <a:spcAft>
                <a:spcPts val="600"/>
              </a:spcAft>
            </a:pPr>
            <a:r>
              <a:rPr lang="en-US" dirty="0"/>
              <a:t>Varastonhallinnan optimointi on ratkaisevan tärkeää, kun halutaan ylläpitää optimaalisia varastotasoja, vähentää kustannuksia ja parantaa toimitusketjun tehokkuutta. </a:t>
            </a:r>
          </a:p>
          <a:p>
            <a:pPr marL="0" indent="0" algn="l">
              <a:spcAft>
                <a:spcPts val="600"/>
              </a:spcAft>
            </a:pPr>
            <a:r>
              <a:rPr lang="en-US" dirty="0"/>
              <a:t>Optimointistrategioiden toteuttaminen voi parantaa merkittävästi varastonhallintaa, jolloin varmistetaan, että oikeat tuotteet ovat saatavilla oikeaan aikaan ja kustannukset ovat mahdollisimman pienet.</a:t>
            </a:r>
          </a:p>
        </p:txBody>
      </p:sp>
      <p:sp>
        <p:nvSpPr>
          <p:cNvPr id="3" name="Text Placeholder 2">
            <a:extLst>
              <a:ext uri="{FF2B5EF4-FFF2-40B4-BE49-F238E27FC236}">
                <a16:creationId xmlns:a16="http://schemas.microsoft.com/office/drawing/2014/main" id="{782D1CDC-F249-C1C5-AEC3-C5E5E7DCFB0B}"/>
              </a:ext>
            </a:extLst>
          </p:cNvPr>
          <p:cNvSpPr>
            <a:spLocks noGrp="1"/>
          </p:cNvSpPr>
          <p:nvPr>
            <p:ph type="body" sz="quarter" idx="16"/>
          </p:nvPr>
        </p:nvSpPr>
        <p:spPr>
          <a:xfrm>
            <a:off x="609695" y="650590"/>
            <a:ext cx="5261514" cy="992652"/>
          </a:xfrm>
        </p:spPr>
        <p:txBody>
          <a:bodyPr/>
          <a:lstStyle/>
          <a:p>
            <a:r>
              <a:rPr lang="en-IE" dirty="0"/>
              <a:t>Varaston optimointi</a:t>
            </a:r>
          </a:p>
        </p:txBody>
      </p:sp>
      <p:pic>
        <p:nvPicPr>
          <p:cNvPr id="1026" name="Picture 2">
            <a:extLst>
              <a:ext uri="{FF2B5EF4-FFF2-40B4-BE49-F238E27FC236}">
                <a16:creationId xmlns:a16="http://schemas.microsoft.com/office/drawing/2014/main" id="{7608BB6B-3A14-C7FC-E805-EBE95C254D29}"/>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13192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9" name="Graphic 2">
            <a:extLst>
              <a:ext uri="{FF2B5EF4-FFF2-40B4-BE49-F238E27FC236}">
                <a16:creationId xmlns:a16="http://schemas.microsoft.com/office/drawing/2014/main" id="{14BE1FF8-2EE7-CDD7-E392-F824C4E7D493}"/>
              </a:ext>
            </a:extLst>
          </p:cNvPr>
          <p:cNvGrpSpPr/>
          <p:nvPr userDrawn="1"/>
        </p:nvGrpSpPr>
        <p:grpSpPr>
          <a:xfrm>
            <a:off x="9644516" y="3105948"/>
            <a:ext cx="872482" cy="1012568"/>
            <a:chOff x="2403525" y="3625384"/>
            <a:chExt cx="853935" cy="991043"/>
          </a:xfrm>
          <a:solidFill>
            <a:schemeClr val="bg1"/>
          </a:solidFill>
        </p:grpSpPr>
        <p:sp>
          <p:nvSpPr>
            <p:cNvPr id="80" name="Freeform 79">
              <a:extLst>
                <a:ext uri="{FF2B5EF4-FFF2-40B4-BE49-F238E27FC236}">
                  <a16:creationId xmlns:a16="http://schemas.microsoft.com/office/drawing/2014/main" id="{50768210-4AE0-F86F-C68D-76DE31F1EE21}"/>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81" name="Freeform 80">
              <a:extLst>
                <a:ext uri="{FF2B5EF4-FFF2-40B4-BE49-F238E27FC236}">
                  <a16:creationId xmlns:a16="http://schemas.microsoft.com/office/drawing/2014/main" id="{547CB863-697D-414B-FB26-7B85572E93F5}"/>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dirty="0"/>
            </a:p>
          </p:txBody>
        </p:sp>
        <p:sp>
          <p:nvSpPr>
            <p:cNvPr id="82" name="Freeform 81">
              <a:extLst>
                <a:ext uri="{FF2B5EF4-FFF2-40B4-BE49-F238E27FC236}">
                  <a16:creationId xmlns:a16="http://schemas.microsoft.com/office/drawing/2014/main" id="{950EC150-B46D-9088-B769-B5AD58E148CB}"/>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dirty="0"/>
            </a:p>
          </p:txBody>
        </p:sp>
        <p:sp>
          <p:nvSpPr>
            <p:cNvPr id="83" name="Freeform 82">
              <a:extLst>
                <a:ext uri="{FF2B5EF4-FFF2-40B4-BE49-F238E27FC236}">
                  <a16:creationId xmlns:a16="http://schemas.microsoft.com/office/drawing/2014/main" id="{766B9DC2-E592-F5C1-56EF-BCA6BE2E0937}"/>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sp>
        <p:nvSpPr>
          <p:cNvPr id="375" name="Freeform 320"/>
          <p:cNvSpPr>
            <a:spLocks noChangeArrowheads="1"/>
          </p:cNvSpPr>
          <p:nvPr/>
        </p:nvSpPr>
        <p:spPr bwMode="auto">
          <a:xfrm>
            <a:off x="6247689" y="2182827"/>
            <a:ext cx="2513093" cy="448213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dirty="0"/>
          </a:p>
        </p:txBody>
      </p:sp>
      <p:sp>
        <p:nvSpPr>
          <p:cNvPr id="299" name="Freeform 244"/>
          <p:cNvSpPr>
            <a:spLocks noChangeArrowheads="1"/>
          </p:cNvSpPr>
          <p:nvPr/>
        </p:nvSpPr>
        <p:spPr bwMode="auto">
          <a:xfrm>
            <a:off x="3607948" y="2235465"/>
            <a:ext cx="2513094" cy="4429494"/>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dirty="0"/>
          </a:p>
        </p:txBody>
      </p:sp>
      <p:sp>
        <p:nvSpPr>
          <p:cNvPr id="48" name="Freeform 1"/>
          <p:cNvSpPr>
            <a:spLocks noChangeArrowheads="1"/>
          </p:cNvSpPr>
          <p:nvPr/>
        </p:nvSpPr>
        <p:spPr bwMode="auto">
          <a:xfrm>
            <a:off x="907682" y="2182826"/>
            <a:ext cx="2513093" cy="4482133"/>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dirty="0"/>
          </a:p>
        </p:txBody>
      </p:sp>
      <p:sp>
        <p:nvSpPr>
          <p:cNvPr id="298" name="Freeform 243"/>
          <p:cNvSpPr>
            <a:spLocks noChangeArrowheads="1"/>
          </p:cNvSpPr>
          <p:nvPr/>
        </p:nvSpPr>
        <p:spPr bwMode="auto">
          <a:xfrm>
            <a:off x="1373351" y="1132541"/>
            <a:ext cx="1581755"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dirty="0"/>
          </a:p>
        </p:txBody>
      </p:sp>
      <p:sp>
        <p:nvSpPr>
          <p:cNvPr id="374" name="Freeform 319"/>
          <p:cNvSpPr>
            <a:spLocks noChangeArrowheads="1"/>
          </p:cNvSpPr>
          <p:nvPr/>
        </p:nvSpPr>
        <p:spPr bwMode="auto">
          <a:xfrm>
            <a:off x="4083846" y="1132541"/>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dirty="0"/>
          </a:p>
        </p:txBody>
      </p:sp>
      <p:sp>
        <p:nvSpPr>
          <p:cNvPr id="448" name="Freeform 393"/>
          <p:cNvSpPr>
            <a:spLocks noChangeArrowheads="1"/>
          </p:cNvSpPr>
          <p:nvPr/>
        </p:nvSpPr>
        <p:spPr bwMode="auto">
          <a:xfrm>
            <a:off x="6713358" y="1132541"/>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dirty="0"/>
          </a:p>
        </p:txBody>
      </p:sp>
      <p:sp>
        <p:nvSpPr>
          <p:cNvPr id="449" name="Freeform 394"/>
          <p:cNvSpPr>
            <a:spLocks noChangeArrowheads="1"/>
          </p:cNvSpPr>
          <p:nvPr/>
        </p:nvSpPr>
        <p:spPr bwMode="auto">
          <a:xfrm>
            <a:off x="8877198" y="2182826"/>
            <a:ext cx="2513094" cy="448213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dirty="0"/>
          </a:p>
        </p:txBody>
      </p:sp>
      <p:sp>
        <p:nvSpPr>
          <p:cNvPr id="524" name="Freeform 469"/>
          <p:cNvSpPr>
            <a:spLocks noChangeArrowheads="1"/>
          </p:cNvSpPr>
          <p:nvPr/>
        </p:nvSpPr>
        <p:spPr bwMode="auto">
          <a:xfrm>
            <a:off x="9345399" y="1132541"/>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dirty="0"/>
          </a:p>
        </p:txBody>
      </p:sp>
      <p:sp>
        <p:nvSpPr>
          <p:cNvPr id="554" name="CuadroTexto 553"/>
          <p:cNvSpPr txBox="1"/>
          <p:nvPr/>
        </p:nvSpPr>
        <p:spPr>
          <a:xfrm>
            <a:off x="971437" y="2833245"/>
            <a:ext cx="2466886" cy="4001095"/>
          </a:xfrm>
          <a:prstGeom prst="rect">
            <a:avLst/>
          </a:prstGeom>
          <a:noFill/>
        </p:spPr>
        <p:txBody>
          <a:bodyPr wrap="square" rtlCol="0">
            <a:spAutoFit/>
          </a:bodyPr>
          <a:lstStyle/>
          <a:p>
            <a:pPr algn="ctr"/>
            <a:r>
              <a:rPr lang="en-US" b="1" i="0" dirty="0">
                <a:solidFill>
                  <a:schemeClr val="bg1"/>
                </a:solidFill>
                <a:effectLst/>
              </a:rPr>
              <a:t>Kysynnän ennustaminen</a:t>
            </a:r>
            <a:r>
              <a:rPr lang="en-US" b="0" i="0" dirty="0">
                <a:solidFill>
                  <a:schemeClr val="bg1"/>
                </a:solidFill>
                <a:effectLst/>
              </a:rPr>
              <a:t>: </a:t>
            </a:r>
          </a:p>
          <a:p>
            <a:pPr algn="ctr"/>
            <a:endParaRPr lang="en-US" b="0" i="0" dirty="0">
              <a:solidFill>
                <a:schemeClr val="bg1"/>
              </a:solidFill>
              <a:effectLst/>
            </a:endParaRPr>
          </a:p>
          <a:p>
            <a:pPr algn="ctr"/>
            <a:r>
              <a:rPr lang="en-US" b="0" i="0" dirty="0">
                <a:solidFill>
                  <a:schemeClr val="bg1"/>
                </a:solidFill>
                <a:effectLst/>
              </a:rPr>
              <a:t>Käytä historiatietoja ja ennakoivaa analytiikkaa tulevan kysynnän ennakoimiseksi. Tämä auttaa ylläpitämään optimaalisia varastotasoja ja välttämään ylivarastointia tai varastovajeita. </a:t>
            </a:r>
          </a:p>
          <a:p>
            <a:pPr algn="ctr"/>
            <a:endParaRPr lang="en-US" sz="2000" b="1" dirty="0">
              <a:solidFill>
                <a:schemeClr val="bg1"/>
              </a:solidFill>
              <a:ea typeface="Lato" charset="0"/>
              <a:cs typeface="Calibri" panose="020F0502020204030204" pitchFamily="34" charset="0"/>
            </a:endParaRPr>
          </a:p>
        </p:txBody>
      </p:sp>
      <p:sp>
        <p:nvSpPr>
          <p:cNvPr id="556" name="CuadroTexto 555"/>
          <p:cNvSpPr txBox="1"/>
          <p:nvPr/>
        </p:nvSpPr>
        <p:spPr>
          <a:xfrm>
            <a:off x="3647715" y="2931945"/>
            <a:ext cx="2483557" cy="2585323"/>
          </a:xfrm>
          <a:prstGeom prst="rect">
            <a:avLst/>
          </a:prstGeom>
          <a:noFill/>
        </p:spPr>
        <p:txBody>
          <a:bodyPr wrap="square" rtlCol="0">
            <a:spAutoFit/>
          </a:bodyPr>
          <a:lstStyle/>
          <a:p>
            <a:pPr algn="ctr"/>
            <a:r>
              <a:rPr lang="en-US" b="1" dirty="0">
                <a:solidFill>
                  <a:schemeClr val="bg1"/>
                </a:solidFill>
              </a:rPr>
              <a:t>ABC-analyysi: </a:t>
            </a:r>
          </a:p>
          <a:p>
            <a:pPr algn="ctr"/>
            <a:endParaRPr lang="en-US" b="1" dirty="0">
              <a:solidFill>
                <a:schemeClr val="bg1"/>
              </a:solidFill>
            </a:endParaRPr>
          </a:p>
          <a:p>
            <a:pPr algn="ctr"/>
            <a:r>
              <a:rPr lang="en-US" dirty="0" err="1">
                <a:solidFill>
                  <a:schemeClr val="bg1"/>
                </a:solidFill>
              </a:rPr>
              <a:t>Luokittele</a:t>
            </a:r>
            <a:r>
              <a:rPr lang="en-US" dirty="0">
                <a:solidFill>
                  <a:schemeClr val="bg1"/>
                </a:solidFill>
              </a:rPr>
              <a:t> varastot kolmeen ryhmään (A, B ja C) niiden tärkeyden ja arvon perusteella. Keskity kriittisimpien nimikkeiden (A) tarkempaan hallintaan. </a:t>
            </a:r>
          </a:p>
        </p:txBody>
      </p:sp>
      <p:sp>
        <p:nvSpPr>
          <p:cNvPr id="558" name="CuadroTexto 557"/>
          <p:cNvSpPr txBox="1"/>
          <p:nvPr/>
        </p:nvSpPr>
        <p:spPr>
          <a:xfrm>
            <a:off x="6247688" y="2931945"/>
            <a:ext cx="2513093" cy="2585323"/>
          </a:xfrm>
          <a:prstGeom prst="rect">
            <a:avLst/>
          </a:prstGeom>
          <a:noFill/>
        </p:spPr>
        <p:txBody>
          <a:bodyPr wrap="square" rtlCol="0">
            <a:spAutoFit/>
          </a:bodyPr>
          <a:lstStyle/>
          <a:p>
            <a:pPr algn="ctr"/>
            <a:r>
              <a:rPr lang="en-US" b="1" dirty="0">
                <a:solidFill>
                  <a:schemeClr val="bg1"/>
                </a:solidFill>
              </a:rPr>
              <a:t>Just-In-Time (JIT) -varastointi: </a:t>
            </a:r>
          </a:p>
          <a:p>
            <a:pPr algn="ctr"/>
            <a:endParaRPr lang="en-US" b="1" dirty="0">
              <a:solidFill>
                <a:schemeClr val="bg1"/>
              </a:solidFill>
            </a:endParaRPr>
          </a:p>
          <a:p>
            <a:pPr algn="ctr"/>
            <a:r>
              <a:rPr lang="en-US" dirty="0">
                <a:solidFill>
                  <a:schemeClr val="bg1"/>
                </a:solidFill>
              </a:rPr>
              <a:t>Vähentää varastointikustannuksia vastaanottamalla tavaroita vain silloin, kun niitä tarvitaan tuotantoprosessissa. </a:t>
            </a:r>
          </a:p>
        </p:txBody>
      </p:sp>
      <p:sp>
        <p:nvSpPr>
          <p:cNvPr id="560" name="CuadroTexto 559"/>
          <p:cNvSpPr txBox="1"/>
          <p:nvPr/>
        </p:nvSpPr>
        <p:spPr>
          <a:xfrm>
            <a:off x="8877197" y="2931945"/>
            <a:ext cx="2513094" cy="2031325"/>
          </a:xfrm>
          <a:prstGeom prst="rect">
            <a:avLst/>
          </a:prstGeom>
          <a:noFill/>
        </p:spPr>
        <p:txBody>
          <a:bodyPr wrap="square" rtlCol="0">
            <a:spAutoFit/>
          </a:bodyPr>
          <a:lstStyle/>
          <a:p>
            <a:pPr algn="ctr"/>
            <a:r>
              <a:rPr lang="en-US" b="1" dirty="0" err="1">
                <a:solidFill>
                  <a:schemeClr val="bg1"/>
                </a:solidFill>
              </a:rPr>
              <a:t>Turvavarasto</a:t>
            </a:r>
            <a:r>
              <a:rPr lang="en-US" b="1" dirty="0">
                <a:solidFill>
                  <a:schemeClr val="bg1"/>
                </a:solidFill>
              </a:rPr>
              <a:t>:</a:t>
            </a:r>
          </a:p>
          <a:p>
            <a:pPr algn="ctr"/>
            <a:r>
              <a:rPr lang="en-US" b="1" dirty="0">
                <a:solidFill>
                  <a:schemeClr val="bg1"/>
                </a:solidFill>
              </a:rPr>
              <a:t> </a:t>
            </a:r>
          </a:p>
          <a:p>
            <a:pPr algn="ctr"/>
            <a:r>
              <a:rPr lang="en-US" dirty="0" err="1">
                <a:solidFill>
                  <a:schemeClr val="bg1"/>
                </a:solidFill>
              </a:rPr>
              <a:t>Puskurivaraston</a:t>
            </a:r>
            <a:r>
              <a:rPr lang="en-US" dirty="0">
                <a:solidFill>
                  <a:schemeClr val="bg1"/>
                </a:solidFill>
              </a:rPr>
              <a:t> ylläpitäminen kysynnän vaihtelun ja toimitusketjun häiriöiden varalta. </a:t>
            </a:r>
          </a:p>
        </p:txBody>
      </p:sp>
      <p:sp>
        <p:nvSpPr>
          <p:cNvPr id="2" name="Text Placeholder 1">
            <a:extLst>
              <a:ext uri="{FF2B5EF4-FFF2-40B4-BE49-F238E27FC236}">
                <a16:creationId xmlns:a16="http://schemas.microsoft.com/office/drawing/2014/main" id="{365120D3-12A4-9D48-61B9-F362EDBCBB97}"/>
              </a:ext>
            </a:extLst>
          </p:cNvPr>
          <p:cNvSpPr>
            <a:spLocks noGrp="1"/>
          </p:cNvSpPr>
          <p:nvPr>
            <p:ph type="body" sz="quarter" idx="16"/>
          </p:nvPr>
        </p:nvSpPr>
        <p:spPr/>
        <p:txBody>
          <a:bodyPr/>
          <a:lstStyle/>
          <a:p>
            <a:r>
              <a:rPr lang="en-US" dirty="0">
                <a:solidFill>
                  <a:srgbClr val="09465E"/>
                </a:solidFill>
              </a:rPr>
              <a:t>Optimointistrategiat</a:t>
            </a:r>
          </a:p>
        </p:txBody>
      </p:sp>
      <p:pic>
        <p:nvPicPr>
          <p:cNvPr id="4098" name="Picture 2" descr="Supply ">
            <a:extLst>
              <a:ext uri="{FF2B5EF4-FFF2-40B4-BE49-F238E27FC236}">
                <a16:creationId xmlns:a16="http://schemas.microsoft.com/office/drawing/2014/main" id="{69D0DA63-486D-8979-5132-6DD09132CCAB}"/>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647525" y="1412880"/>
            <a:ext cx="1016463" cy="10164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Abc ">
            <a:extLst>
              <a:ext uri="{FF2B5EF4-FFF2-40B4-BE49-F238E27FC236}">
                <a16:creationId xmlns:a16="http://schemas.microsoft.com/office/drawing/2014/main" id="{F3876FBA-C6AB-EB40-C7A7-C225DBE0AB0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4375087" y="1361569"/>
            <a:ext cx="1028812" cy="1028812"/>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ffective ">
            <a:extLst>
              <a:ext uri="{FF2B5EF4-FFF2-40B4-BE49-F238E27FC236}">
                <a16:creationId xmlns:a16="http://schemas.microsoft.com/office/drawing/2014/main" id="{86778D69-64D3-9550-9156-3DD3E8FDAE65}"/>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7000917" y="1350875"/>
            <a:ext cx="1017177" cy="1017177"/>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Shield ">
            <a:extLst>
              <a:ext uri="{FF2B5EF4-FFF2-40B4-BE49-F238E27FC236}">
                <a16:creationId xmlns:a16="http://schemas.microsoft.com/office/drawing/2014/main" id="{6609F1D8-C6F6-6699-3EFD-07ADD156CE42}"/>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a:off x="9644516" y="1426317"/>
            <a:ext cx="1019755" cy="10197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16321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EB368-6413-685F-EAAC-3F595BC8F036}"/>
            </a:ext>
          </a:extLst>
        </p:cNvPr>
        <p:cNvGrpSpPr/>
        <p:nvPr/>
      </p:nvGrpSpPr>
      <p:grpSpPr>
        <a:xfrm>
          <a:off x="0" y="0"/>
          <a:ext cx="0" cy="0"/>
          <a:chOff x="0" y="0"/>
          <a:chExt cx="0" cy="0"/>
        </a:xfrm>
      </p:grpSpPr>
      <p:sp>
        <p:nvSpPr>
          <p:cNvPr id="375" name="Freeform 320">
            <a:extLst>
              <a:ext uri="{FF2B5EF4-FFF2-40B4-BE49-F238E27FC236}">
                <a16:creationId xmlns:a16="http://schemas.microsoft.com/office/drawing/2014/main" id="{C791B3A2-DE8F-E50B-1624-BCA46F469F30}"/>
              </a:ext>
            </a:extLst>
          </p:cNvPr>
          <p:cNvSpPr>
            <a:spLocks noChangeArrowheads="1"/>
          </p:cNvSpPr>
          <p:nvPr/>
        </p:nvSpPr>
        <p:spPr bwMode="auto">
          <a:xfrm>
            <a:off x="7533564" y="2087577"/>
            <a:ext cx="2513093" cy="4482132"/>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1" y="0"/>
                  <a:pt x="4380" y="118"/>
                  <a:pt x="4380" y="264"/>
                </a:cubicBezTo>
                <a:lnTo>
                  <a:pt x="4380" y="3155"/>
                </a:lnTo>
                <a:lnTo>
                  <a:pt x="4380" y="3155"/>
                </a:lnTo>
                <a:cubicBezTo>
                  <a:pt x="4380" y="3302"/>
                  <a:pt x="4261" y="3420"/>
                  <a:pt x="4115" y="3420"/>
                </a:cubicBezTo>
              </a:path>
            </a:pathLst>
          </a:custGeom>
          <a:solidFill>
            <a:srgbClr val="60BA47"/>
          </a:solidFill>
          <a:ln>
            <a:noFill/>
          </a:ln>
          <a:effectLst/>
        </p:spPr>
        <p:txBody>
          <a:bodyPr wrap="none" anchor="ctr"/>
          <a:lstStyle/>
          <a:p>
            <a:endParaRPr lang="en-US" sz="900" dirty="0"/>
          </a:p>
        </p:txBody>
      </p:sp>
      <p:sp>
        <p:nvSpPr>
          <p:cNvPr id="299" name="Freeform 244">
            <a:extLst>
              <a:ext uri="{FF2B5EF4-FFF2-40B4-BE49-F238E27FC236}">
                <a16:creationId xmlns:a16="http://schemas.microsoft.com/office/drawing/2014/main" id="{05588F26-AA70-326D-00B5-A1C1B454E843}"/>
              </a:ext>
            </a:extLst>
          </p:cNvPr>
          <p:cNvSpPr>
            <a:spLocks noChangeArrowheads="1"/>
          </p:cNvSpPr>
          <p:nvPr/>
        </p:nvSpPr>
        <p:spPr bwMode="auto">
          <a:xfrm>
            <a:off x="4893823" y="2140215"/>
            <a:ext cx="2513094" cy="4429494"/>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dirty="0"/>
          </a:p>
        </p:txBody>
      </p:sp>
      <p:sp>
        <p:nvSpPr>
          <p:cNvPr id="48" name="Freeform 1">
            <a:extLst>
              <a:ext uri="{FF2B5EF4-FFF2-40B4-BE49-F238E27FC236}">
                <a16:creationId xmlns:a16="http://schemas.microsoft.com/office/drawing/2014/main" id="{8094D881-060E-D343-6F22-CE5E10B07708}"/>
              </a:ext>
            </a:extLst>
          </p:cNvPr>
          <p:cNvSpPr>
            <a:spLocks noChangeArrowheads="1"/>
          </p:cNvSpPr>
          <p:nvPr/>
        </p:nvSpPr>
        <p:spPr bwMode="auto">
          <a:xfrm>
            <a:off x="2193557" y="2087576"/>
            <a:ext cx="2513093" cy="4482133"/>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dirty="0"/>
          </a:p>
        </p:txBody>
      </p:sp>
      <p:sp>
        <p:nvSpPr>
          <p:cNvPr id="298" name="Freeform 243">
            <a:extLst>
              <a:ext uri="{FF2B5EF4-FFF2-40B4-BE49-F238E27FC236}">
                <a16:creationId xmlns:a16="http://schemas.microsoft.com/office/drawing/2014/main" id="{ABD98DD5-E18A-484C-5C97-1944450EAFF6}"/>
              </a:ext>
            </a:extLst>
          </p:cNvPr>
          <p:cNvSpPr>
            <a:spLocks noChangeArrowheads="1"/>
          </p:cNvSpPr>
          <p:nvPr/>
        </p:nvSpPr>
        <p:spPr bwMode="auto">
          <a:xfrm>
            <a:off x="2659226" y="1037291"/>
            <a:ext cx="1467283"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dirty="0"/>
          </a:p>
        </p:txBody>
      </p:sp>
      <p:sp>
        <p:nvSpPr>
          <p:cNvPr id="374" name="Freeform 319">
            <a:extLst>
              <a:ext uri="{FF2B5EF4-FFF2-40B4-BE49-F238E27FC236}">
                <a16:creationId xmlns:a16="http://schemas.microsoft.com/office/drawing/2014/main" id="{1C94C327-0CA1-6B4F-B97F-D74BAF09D50E}"/>
              </a:ext>
            </a:extLst>
          </p:cNvPr>
          <p:cNvSpPr>
            <a:spLocks noChangeArrowheads="1"/>
          </p:cNvSpPr>
          <p:nvPr/>
        </p:nvSpPr>
        <p:spPr bwMode="auto">
          <a:xfrm>
            <a:off x="5369721" y="1037291"/>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dirty="0"/>
          </a:p>
        </p:txBody>
      </p:sp>
      <p:sp>
        <p:nvSpPr>
          <p:cNvPr id="448" name="Freeform 393">
            <a:extLst>
              <a:ext uri="{FF2B5EF4-FFF2-40B4-BE49-F238E27FC236}">
                <a16:creationId xmlns:a16="http://schemas.microsoft.com/office/drawing/2014/main" id="{B523B792-84B3-7234-9016-F8E040F30788}"/>
              </a:ext>
            </a:extLst>
          </p:cNvPr>
          <p:cNvSpPr>
            <a:spLocks noChangeArrowheads="1"/>
          </p:cNvSpPr>
          <p:nvPr/>
        </p:nvSpPr>
        <p:spPr bwMode="auto">
          <a:xfrm>
            <a:off x="7999233" y="1037291"/>
            <a:ext cx="1581755" cy="1700704"/>
          </a:xfrm>
          <a:custGeom>
            <a:avLst/>
            <a:gdLst>
              <a:gd name="T0" fmla="*/ 1087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2 w 2756"/>
              <a:gd name="T13" fmla="*/ 417 h 2964"/>
              <a:gd name="T14" fmla="*/ 2339 w 2756"/>
              <a:gd name="T15" fmla="*/ 624 h 2964"/>
              <a:gd name="T16" fmla="*/ 2339 w 2756"/>
              <a:gd name="T17" fmla="*/ 624 h 2964"/>
              <a:gd name="T18" fmla="*/ 2339 w 2756"/>
              <a:gd name="T19" fmla="*/ 2131 h 2964"/>
              <a:gd name="T20" fmla="*/ 1668 w 2756"/>
              <a:gd name="T21" fmla="*/ 2802 h 2964"/>
              <a:gd name="T22" fmla="*/ 1668 w 2756"/>
              <a:gd name="T23" fmla="*/ 2802 h 2964"/>
              <a:gd name="T24" fmla="*/ 1087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5" y="1041"/>
                  <a:pt x="2755" y="1715"/>
                  <a:pt x="2339" y="2131"/>
                </a:cubicBezTo>
                <a:lnTo>
                  <a:pt x="1668" y="2802"/>
                </a:lnTo>
                <a:lnTo>
                  <a:pt x="1668" y="2802"/>
                </a:lnTo>
                <a:cubicBezTo>
                  <a:pt x="1508" y="2963"/>
                  <a:pt x="1247" y="2963"/>
                  <a:pt x="1087" y="2802"/>
                </a:cubicBezTo>
              </a:path>
            </a:pathLst>
          </a:custGeom>
          <a:solidFill>
            <a:srgbClr val="09465E"/>
          </a:solidFill>
          <a:ln>
            <a:noFill/>
          </a:ln>
          <a:effectLst/>
        </p:spPr>
        <p:txBody>
          <a:bodyPr wrap="none" anchor="ctr"/>
          <a:lstStyle/>
          <a:p>
            <a:endParaRPr lang="en-US" sz="900" dirty="0"/>
          </a:p>
        </p:txBody>
      </p:sp>
      <p:sp>
        <p:nvSpPr>
          <p:cNvPr id="554" name="CuadroTexto 553">
            <a:extLst>
              <a:ext uri="{FF2B5EF4-FFF2-40B4-BE49-F238E27FC236}">
                <a16:creationId xmlns:a16="http://schemas.microsoft.com/office/drawing/2014/main" id="{32BAF711-04E9-B3F9-8C2D-B1E9E5BC50EF}"/>
              </a:ext>
            </a:extLst>
          </p:cNvPr>
          <p:cNvSpPr txBox="1"/>
          <p:nvPr/>
        </p:nvSpPr>
        <p:spPr>
          <a:xfrm>
            <a:off x="2145343" y="2737995"/>
            <a:ext cx="2578855" cy="3447098"/>
          </a:xfrm>
          <a:prstGeom prst="rect">
            <a:avLst/>
          </a:prstGeom>
          <a:noFill/>
        </p:spPr>
        <p:txBody>
          <a:bodyPr wrap="square" rtlCol="0">
            <a:spAutoFit/>
          </a:bodyPr>
          <a:lstStyle/>
          <a:p>
            <a:pPr algn="ctr"/>
            <a:r>
              <a:rPr lang="en-US" b="1" i="0" dirty="0" err="1">
                <a:solidFill>
                  <a:schemeClr val="bg1"/>
                </a:solidFill>
                <a:effectLst/>
              </a:rPr>
              <a:t>Automaattinen</a:t>
            </a:r>
            <a:r>
              <a:rPr lang="en-US" b="1" i="0" dirty="0">
                <a:solidFill>
                  <a:schemeClr val="bg1"/>
                </a:solidFill>
                <a:effectLst/>
              </a:rPr>
              <a:t> </a:t>
            </a:r>
            <a:r>
              <a:rPr lang="en-US" b="1" i="0" dirty="0" err="1">
                <a:solidFill>
                  <a:schemeClr val="bg1"/>
                </a:solidFill>
                <a:effectLst/>
              </a:rPr>
              <a:t>uudelleenjärjestäminen</a:t>
            </a:r>
            <a:r>
              <a:rPr lang="en-US" b="0" i="0" dirty="0">
                <a:solidFill>
                  <a:schemeClr val="bg1"/>
                </a:solidFill>
                <a:effectLst/>
              </a:rPr>
              <a:t>:</a:t>
            </a:r>
          </a:p>
          <a:p>
            <a:pPr algn="ctr"/>
            <a:endParaRPr lang="en-US" b="0" i="0" dirty="0">
              <a:solidFill>
                <a:schemeClr val="bg1"/>
              </a:solidFill>
              <a:effectLst/>
            </a:endParaRPr>
          </a:p>
          <a:p>
            <a:pPr algn="ctr"/>
            <a:r>
              <a:rPr lang="en-US" b="0" i="0" dirty="0">
                <a:solidFill>
                  <a:schemeClr val="bg1"/>
                </a:solidFill>
                <a:effectLst/>
              </a:rPr>
              <a:t> Ota käyttöön järjestelmiä, jotka tilaavat varastot automaattisesti uudelleen, kun ne saavuttavat tietyn tason, jotta välttämättömät tuotteet eivät koskaan lopu kesken. </a:t>
            </a:r>
          </a:p>
          <a:p>
            <a:pPr algn="ctr"/>
            <a:endParaRPr lang="en-US" sz="2000" b="1" dirty="0">
              <a:solidFill>
                <a:schemeClr val="bg1"/>
              </a:solidFill>
              <a:ea typeface="Lato" charset="0"/>
              <a:cs typeface="Calibri" panose="020F0502020204030204" pitchFamily="34" charset="0"/>
            </a:endParaRPr>
          </a:p>
        </p:txBody>
      </p:sp>
      <p:sp>
        <p:nvSpPr>
          <p:cNvPr id="556" name="CuadroTexto 555">
            <a:extLst>
              <a:ext uri="{FF2B5EF4-FFF2-40B4-BE49-F238E27FC236}">
                <a16:creationId xmlns:a16="http://schemas.microsoft.com/office/drawing/2014/main" id="{DD811F2D-D6FE-2646-B032-DB747900382E}"/>
              </a:ext>
            </a:extLst>
          </p:cNvPr>
          <p:cNvSpPr txBox="1"/>
          <p:nvPr/>
        </p:nvSpPr>
        <p:spPr>
          <a:xfrm>
            <a:off x="4933590" y="2836695"/>
            <a:ext cx="2483557" cy="2585323"/>
          </a:xfrm>
          <a:prstGeom prst="rect">
            <a:avLst/>
          </a:prstGeom>
          <a:noFill/>
        </p:spPr>
        <p:txBody>
          <a:bodyPr wrap="square" rtlCol="0">
            <a:spAutoFit/>
          </a:bodyPr>
          <a:lstStyle/>
          <a:p>
            <a:pPr algn="ctr"/>
            <a:r>
              <a:rPr lang="en-US" b="1" i="0" dirty="0">
                <a:solidFill>
                  <a:schemeClr val="bg1"/>
                </a:solidFill>
                <a:effectLst/>
              </a:rPr>
              <a:t>Varaston </a:t>
            </a:r>
            <a:r>
              <a:rPr lang="en-US" b="1" i="0" dirty="0" err="1">
                <a:solidFill>
                  <a:schemeClr val="bg1"/>
                </a:solidFill>
                <a:effectLst/>
              </a:rPr>
              <a:t>kiertonopeus</a:t>
            </a:r>
            <a:r>
              <a:rPr lang="en-US" b="0" i="0" dirty="0">
                <a:solidFill>
                  <a:schemeClr val="bg1"/>
                </a:solidFill>
                <a:effectLst/>
              </a:rPr>
              <a:t>:</a:t>
            </a:r>
          </a:p>
          <a:p>
            <a:pPr algn="ctr"/>
            <a:endParaRPr lang="en-US" b="0" i="0" dirty="0">
              <a:solidFill>
                <a:schemeClr val="bg1"/>
              </a:solidFill>
              <a:effectLst/>
            </a:endParaRPr>
          </a:p>
          <a:p>
            <a:pPr algn="ctr"/>
            <a:r>
              <a:rPr lang="en-US" b="0" i="0" dirty="0">
                <a:solidFill>
                  <a:schemeClr val="bg1"/>
                </a:solidFill>
                <a:effectLst/>
              </a:rPr>
              <a:t> Seuraa, kuinka usein varastoa myydään ja korvataan tietyn ajanjakson aikana. Korkeampi kiertonopeus kertoo tehokkaasta varastonhallinnasta </a:t>
            </a:r>
          </a:p>
        </p:txBody>
      </p:sp>
      <p:sp>
        <p:nvSpPr>
          <p:cNvPr id="558" name="CuadroTexto 557">
            <a:extLst>
              <a:ext uri="{FF2B5EF4-FFF2-40B4-BE49-F238E27FC236}">
                <a16:creationId xmlns:a16="http://schemas.microsoft.com/office/drawing/2014/main" id="{4B4D74A9-27B1-13D3-D311-0523E40DA611}"/>
              </a:ext>
            </a:extLst>
          </p:cNvPr>
          <p:cNvSpPr txBox="1"/>
          <p:nvPr/>
        </p:nvSpPr>
        <p:spPr>
          <a:xfrm>
            <a:off x="7533563" y="2836695"/>
            <a:ext cx="2513093" cy="2616101"/>
          </a:xfrm>
          <a:prstGeom prst="rect">
            <a:avLst/>
          </a:prstGeom>
          <a:noFill/>
        </p:spPr>
        <p:txBody>
          <a:bodyPr wrap="square" rtlCol="0">
            <a:spAutoFit/>
          </a:bodyPr>
          <a:lstStyle/>
          <a:p>
            <a:pPr algn="ctr"/>
            <a:r>
              <a:rPr lang="en-US" b="1" i="0" dirty="0">
                <a:solidFill>
                  <a:schemeClr val="bg1"/>
                </a:solidFill>
                <a:effectLst/>
              </a:rPr>
              <a:t>Toimittajasuhteiden hallinta</a:t>
            </a:r>
            <a:r>
              <a:rPr lang="en-US" b="0" i="0" dirty="0">
                <a:solidFill>
                  <a:schemeClr val="bg1"/>
                </a:solidFill>
                <a:effectLst/>
              </a:rPr>
              <a:t>: </a:t>
            </a:r>
          </a:p>
          <a:p>
            <a:pPr algn="ctr"/>
            <a:endParaRPr lang="en-US" b="0" i="0" dirty="0">
              <a:solidFill>
                <a:schemeClr val="bg1"/>
              </a:solidFill>
              <a:effectLst/>
            </a:endParaRPr>
          </a:p>
          <a:p>
            <a:pPr algn="ctr"/>
            <a:r>
              <a:rPr lang="en-US" dirty="0">
                <a:solidFill>
                  <a:schemeClr val="bg1"/>
                </a:solidFill>
              </a:rPr>
              <a:t>Luo </a:t>
            </a:r>
            <a:r>
              <a:rPr lang="en-US" b="0" i="0" dirty="0">
                <a:solidFill>
                  <a:schemeClr val="bg1"/>
                </a:solidFill>
                <a:effectLst/>
              </a:rPr>
              <a:t>vahvat suhteet tavarantoimittajiin varmistaaksesi oikea-aikaiset toimitukset ja neuvotellaksesi paremmista ehdoista</a:t>
            </a:r>
            <a:r>
              <a:rPr lang="en-US" sz="2000" b="0" i="0" dirty="0">
                <a:solidFill>
                  <a:schemeClr val="bg1"/>
                </a:solidFill>
                <a:effectLst/>
              </a:rPr>
              <a:t>. </a:t>
            </a:r>
          </a:p>
        </p:txBody>
      </p:sp>
      <p:sp>
        <p:nvSpPr>
          <p:cNvPr id="2" name="Text Placeholder 1">
            <a:extLst>
              <a:ext uri="{FF2B5EF4-FFF2-40B4-BE49-F238E27FC236}">
                <a16:creationId xmlns:a16="http://schemas.microsoft.com/office/drawing/2014/main" id="{9E0AB5C1-D5C0-CECB-815C-EF12A0B7D60A}"/>
              </a:ext>
            </a:extLst>
          </p:cNvPr>
          <p:cNvSpPr>
            <a:spLocks noGrp="1"/>
          </p:cNvSpPr>
          <p:nvPr>
            <p:ph type="body" sz="quarter" idx="16"/>
          </p:nvPr>
        </p:nvSpPr>
        <p:spPr/>
        <p:txBody>
          <a:bodyPr/>
          <a:lstStyle/>
          <a:p>
            <a:r>
              <a:rPr lang="en-US" dirty="0">
                <a:solidFill>
                  <a:srgbClr val="09465E"/>
                </a:solidFill>
              </a:rPr>
              <a:t>Optimointistrategiat</a:t>
            </a:r>
          </a:p>
        </p:txBody>
      </p:sp>
      <p:pic>
        <p:nvPicPr>
          <p:cNvPr id="6148" name="Picture 4" descr="Automated ">
            <a:extLst>
              <a:ext uri="{FF2B5EF4-FFF2-40B4-BE49-F238E27FC236}">
                <a16:creationId xmlns:a16="http://schemas.microsoft.com/office/drawing/2014/main" id="{BB484A3C-5993-1DE1-74B1-B17C32C70DEF}"/>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012331" y="1351280"/>
            <a:ext cx="875544" cy="94385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urnover ">
            <a:extLst>
              <a:ext uri="{FF2B5EF4-FFF2-40B4-BE49-F238E27FC236}">
                <a16:creationId xmlns:a16="http://schemas.microsoft.com/office/drawing/2014/main" id="{BF225012-6F76-400F-AD20-FFFB6B8E07DA}"/>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773943" y="1455917"/>
            <a:ext cx="803654" cy="80365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Relationships ">
            <a:extLst>
              <a:ext uri="{FF2B5EF4-FFF2-40B4-BE49-F238E27FC236}">
                <a16:creationId xmlns:a16="http://schemas.microsoft.com/office/drawing/2014/main" id="{AD286E74-EBBF-DBBC-C9A1-D69C5FC4A6E9}"/>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8340042" y="1407677"/>
            <a:ext cx="900134" cy="90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698930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2C7954-C26D-4939-8C30-64DFBA34A65C}"/>
            </a:ext>
          </a:extLst>
        </p:cNvPr>
        <p:cNvGrpSpPr/>
        <p:nvPr/>
      </p:nvGrpSpPr>
      <p:grpSpPr>
        <a:xfrm>
          <a:off x="0" y="0"/>
          <a:ext cx="0" cy="0"/>
          <a:chOff x="0" y="0"/>
          <a:chExt cx="0" cy="0"/>
        </a:xfrm>
      </p:grpSpPr>
      <p:sp>
        <p:nvSpPr>
          <p:cNvPr id="299" name="Freeform 244">
            <a:extLst>
              <a:ext uri="{FF2B5EF4-FFF2-40B4-BE49-F238E27FC236}">
                <a16:creationId xmlns:a16="http://schemas.microsoft.com/office/drawing/2014/main" id="{1EBA8BEB-E99B-42B1-8628-9EB021E1978D}"/>
              </a:ext>
            </a:extLst>
          </p:cNvPr>
          <p:cNvSpPr>
            <a:spLocks noChangeArrowheads="1"/>
          </p:cNvSpPr>
          <p:nvPr/>
        </p:nvSpPr>
        <p:spPr bwMode="auto">
          <a:xfrm>
            <a:off x="7647183" y="2084970"/>
            <a:ext cx="2513094" cy="4429494"/>
          </a:xfrm>
          <a:custGeom>
            <a:avLst/>
            <a:gdLst>
              <a:gd name="T0" fmla="*/ 4115 w 4381"/>
              <a:gd name="T1" fmla="*/ 3420 h 3421"/>
              <a:gd name="T2" fmla="*/ 265 w 4381"/>
              <a:gd name="T3" fmla="*/ 3420 h 3421"/>
              <a:gd name="T4" fmla="*/ 265 w 4381"/>
              <a:gd name="T5" fmla="*/ 3420 h 3421"/>
              <a:gd name="T6" fmla="*/ 0 w 4381"/>
              <a:gd name="T7" fmla="*/ 3155 h 3421"/>
              <a:gd name="T8" fmla="*/ 0 w 4381"/>
              <a:gd name="T9" fmla="*/ 264 h 3421"/>
              <a:gd name="T10" fmla="*/ 0 w 4381"/>
              <a:gd name="T11" fmla="*/ 264 h 3421"/>
              <a:gd name="T12" fmla="*/ 265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5" y="3420"/>
                </a:lnTo>
                <a:lnTo>
                  <a:pt x="265" y="3420"/>
                </a:lnTo>
                <a:cubicBezTo>
                  <a:pt x="118" y="3420"/>
                  <a:pt x="0" y="3302"/>
                  <a:pt x="0" y="3155"/>
                </a:cubicBezTo>
                <a:lnTo>
                  <a:pt x="0" y="264"/>
                </a:lnTo>
                <a:lnTo>
                  <a:pt x="0" y="264"/>
                </a:lnTo>
                <a:cubicBezTo>
                  <a:pt x="0" y="118"/>
                  <a:pt x="118" y="0"/>
                  <a:pt x="265"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dirty="0"/>
          </a:p>
        </p:txBody>
      </p:sp>
      <p:sp>
        <p:nvSpPr>
          <p:cNvPr id="48" name="Freeform 1">
            <a:extLst>
              <a:ext uri="{FF2B5EF4-FFF2-40B4-BE49-F238E27FC236}">
                <a16:creationId xmlns:a16="http://schemas.microsoft.com/office/drawing/2014/main" id="{194344F7-91F1-1BCB-2382-1ADA82ED6D3F}"/>
              </a:ext>
            </a:extLst>
          </p:cNvPr>
          <p:cNvSpPr>
            <a:spLocks noChangeArrowheads="1"/>
          </p:cNvSpPr>
          <p:nvPr/>
        </p:nvSpPr>
        <p:spPr bwMode="auto">
          <a:xfrm>
            <a:off x="4946917" y="2032331"/>
            <a:ext cx="2513093" cy="4482133"/>
          </a:xfrm>
          <a:custGeom>
            <a:avLst/>
            <a:gdLst>
              <a:gd name="T0" fmla="*/ 4116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6 w 4381"/>
              <a:gd name="T15" fmla="*/ 0 h 3421"/>
              <a:gd name="T16" fmla="*/ 4116 w 4381"/>
              <a:gd name="T17" fmla="*/ 0 h 3421"/>
              <a:gd name="T18" fmla="*/ 4380 w 4381"/>
              <a:gd name="T19" fmla="*/ 264 h 3421"/>
              <a:gd name="T20" fmla="*/ 4380 w 4381"/>
              <a:gd name="T21" fmla="*/ 3155 h 3421"/>
              <a:gd name="T22" fmla="*/ 4380 w 4381"/>
              <a:gd name="T23" fmla="*/ 3155 h 3421"/>
              <a:gd name="T24" fmla="*/ 4116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6" y="3420"/>
                </a:moveTo>
                <a:lnTo>
                  <a:pt x="264" y="3420"/>
                </a:lnTo>
                <a:lnTo>
                  <a:pt x="264" y="3420"/>
                </a:lnTo>
                <a:cubicBezTo>
                  <a:pt x="118" y="3420"/>
                  <a:pt x="0" y="3302"/>
                  <a:pt x="0" y="3155"/>
                </a:cubicBezTo>
                <a:lnTo>
                  <a:pt x="0" y="264"/>
                </a:lnTo>
                <a:lnTo>
                  <a:pt x="0" y="264"/>
                </a:lnTo>
                <a:cubicBezTo>
                  <a:pt x="0" y="118"/>
                  <a:pt x="118" y="0"/>
                  <a:pt x="264" y="0"/>
                </a:cubicBezTo>
                <a:lnTo>
                  <a:pt x="4116" y="0"/>
                </a:lnTo>
                <a:lnTo>
                  <a:pt x="4116" y="0"/>
                </a:lnTo>
                <a:cubicBezTo>
                  <a:pt x="4262" y="0"/>
                  <a:pt x="4380" y="118"/>
                  <a:pt x="4380" y="264"/>
                </a:cubicBezTo>
                <a:lnTo>
                  <a:pt x="4380" y="3155"/>
                </a:lnTo>
                <a:lnTo>
                  <a:pt x="4380" y="3155"/>
                </a:lnTo>
                <a:cubicBezTo>
                  <a:pt x="4380" y="3302"/>
                  <a:pt x="4262" y="3420"/>
                  <a:pt x="4116" y="3420"/>
                </a:cubicBezTo>
              </a:path>
            </a:pathLst>
          </a:custGeom>
          <a:solidFill>
            <a:srgbClr val="60BA47"/>
          </a:solidFill>
          <a:ln>
            <a:noFill/>
          </a:ln>
          <a:effectLst/>
        </p:spPr>
        <p:txBody>
          <a:bodyPr wrap="none" anchor="ctr"/>
          <a:lstStyle/>
          <a:p>
            <a:endParaRPr lang="en-US" sz="900" dirty="0"/>
          </a:p>
        </p:txBody>
      </p:sp>
      <p:sp>
        <p:nvSpPr>
          <p:cNvPr id="298" name="Freeform 243">
            <a:extLst>
              <a:ext uri="{FF2B5EF4-FFF2-40B4-BE49-F238E27FC236}">
                <a16:creationId xmlns:a16="http://schemas.microsoft.com/office/drawing/2014/main" id="{560B0931-AD5A-DA6F-84E6-77B4B9FD481C}"/>
              </a:ext>
            </a:extLst>
          </p:cNvPr>
          <p:cNvSpPr>
            <a:spLocks noChangeArrowheads="1"/>
          </p:cNvSpPr>
          <p:nvPr/>
        </p:nvSpPr>
        <p:spPr bwMode="auto">
          <a:xfrm>
            <a:off x="5412586" y="982046"/>
            <a:ext cx="1467283" cy="1700704"/>
          </a:xfrm>
          <a:custGeom>
            <a:avLst/>
            <a:gdLst>
              <a:gd name="T0" fmla="*/ 1088 w 2757"/>
              <a:gd name="T1" fmla="*/ 2802 h 2964"/>
              <a:gd name="T2" fmla="*/ 417 w 2757"/>
              <a:gd name="T3" fmla="*/ 2131 h 2964"/>
              <a:gd name="T4" fmla="*/ 417 w 2757"/>
              <a:gd name="T5" fmla="*/ 2131 h 2964"/>
              <a:gd name="T6" fmla="*/ 417 w 2757"/>
              <a:gd name="T7" fmla="*/ 624 h 2964"/>
              <a:gd name="T8" fmla="*/ 624 w 2757"/>
              <a:gd name="T9" fmla="*/ 417 h 2964"/>
              <a:gd name="T10" fmla="*/ 624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8 w 2757"/>
              <a:gd name="T21" fmla="*/ 2802 h 2964"/>
              <a:gd name="T22" fmla="*/ 1668 w 2757"/>
              <a:gd name="T23" fmla="*/ 2802 h 2964"/>
              <a:gd name="T24" fmla="*/ 1088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8" y="2802"/>
                </a:moveTo>
                <a:lnTo>
                  <a:pt x="417" y="2131"/>
                </a:lnTo>
                <a:lnTo>
                  <a:pt x="417" y="2131"/>
                </a:lnTo>
                <a:cubicBezTo>
                  <a:pt x="0" y="1715"/>
                  <a:pt x="0" y="1041"/>
                  <a:pt x="417" y="624"/>
                </a:cubicBezTo>
                <a:lnTo>
                  <a:pt x="624" y="417"/>
                </a:lnTo>
                <a:lnTo>
                  <a:pt x="624" y="417"/>
                </a:lnTo>
                <a:cubicBezTo>
                  <a:pt x="1040" y="0"/>
                  <a:pt x="1715" y="0"/>
                  <a:pt x="2132" y="417"/>
                </a:cubicBezTo>
                <a:lnTo>
                  <a:pt x="2339" y="624"/>
                </a:lnTo>
                <a:lnTo>
                  <a:pt x="2339" y="624"/>
                </a:lnTo>
                <a:cubicBezTo>
                  <a:pt x="2756" y="1041"/>
                  <a:pt x="2756" y="1715"/>
                  <a:pt x="2339" y="2131"/>
                </a:cubicBezTo>
                <a:lnTo>
                  <a:pt x="1668" y="2802"/>
                </a:lnTo>
                <a:lnTo>
                  <a:pt x="1668" y="2802"/>
                </a:lnTo>
                <a:cubicBezTo>
                  <a:pt x="1508" y="2963"/>
                  <a:pt x="1248" y="2963"/>
                  <a:pt x="1088" y="2802"/>
                </a:cubicBezTo>
              </a:path>
            </a:pathLst>
          </a:custGeom>
          <a:solidFill>
            <a:srgbClr val="09465E"/>
          </a:solidFill>
          <a:ln>
            <a:noFill/>
          </a:ln>
          <a:effectLst/>
        </p:spPr>
        <p:txBody>
          <a:bodyPr wrap="none" anchor="ctr"/>
          <a:lstStyle/>
          <a:p>
            <a:endParaRPr lang="en-US" sz="900" dirty="0"/>
          </a:p>
        </p:txBody>
      </p:sp>
      <p:sp>
        <p:nvSpPr>
          <p:cNvPr id="374" name="Freeform 319">
            <a:extLst>
              <a:ext uri="{FF2B5EF4-FFF2-40B4-BE49-F238E27FC236}">
                <a16:creationId xmlns:a16="http://schemas.microsoft.com/office/drawing/2014/main" id="{DA8AE3C6-2038-44C5-D7A2-DB564DCABD7C}"/>
              </a:ext>
            </a:extLst>
          </p:cNvPr>
          <p:cNvSpPr>
            <a:spLocks noChangeArrowheads="1"/>
          </p:cNvSpPr>
          <p:nvPr/>
        </p:nvSpPr>
        <p:spPr bwMode="auto">
          <a:xfrm>
            <a:off x="8083589" y="982046"/>
            <a:ext cx="1581757" cy="1700704"/>
          </a:xfrm>
          <a:custGeom>
            <a:avLst/>
            <a:gdLst>
              <a:gd name="T0" fmla="*/ 1086 w 2756"/>
              <a:gd name="T1" fmla="*/ 2802 h 2964"/>
              <a:gd name="T2" fmla="*/ 416 w 2756"/>
              <a:gd name="T3" fmla="*/ 2131 h 2964"/>
              <a:gd name="T4" fmla="*/ 416 w 2756"/>
              <a:gd name="T5" fmla="*/ 2131 h 2964"/>
              <a:gd name="T6" fmla="*/ 416 w 2756"/>
              <a:gd name="T7" fmla="*/ 624 h 2964"/>
              <a:gd name="T8" fmla="*/ 623 w 2756"/>
              <a:gd name="T9" fmla="*/ 417 h 2964"/>
              <a:gd name="T10" fmla="*/ 623 w 2756"/>
              <a:gd name="T11" fmla="*/ 417 h 2964"/>
              <a:gd name="T12" fmla="*/ 2131 w 2756"/>
              <a:gd name="T13" fmla="*/ 417 h 2964"/>
              <a:gd name="T14" fmla="*/ 2338 w 2756"/>
              <a:gd name="T15" fmla="*/ 624 h 2964"/>
              <a:gd name="T16" fmla="*/ 2338 w 2756"/>
              <a:gd name="T17" fmla="*/ 624 h 2964"/>
              <a:gd name="T18" fmla="*/ 2338 w 2756"/>
              <a:gd name="T19" fmla="*/ 2131 h 2964"/>
              <a:gd name="T20" fmla="*/ 1668 w 2756"/>
              <a:gd name="T21" fmla="*/ 2802 h 2964"/>
              <a:gd name="T22" fmla="*/ 1668 w 2756"/>
              <a:gd name="T23" fmla="*/ 2802 h 2964"/>
              <a:gd name="T24" fmla="*/ 1086 w 2756"/>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6" h="2964">
                <a:moveTo>
                  <a:pt x="1086" y="2802"/>
                </a:moveTo>
                <a:lnTo>
                  <a:pt x="416" y="2131"/>
                </a:lnTo>
                <a:lnTo>
                  <a:pt x="416" y="2131"/>
                </a:lnTo>
                <a:cubicBezTo>
                  <a:pt x="0" y="1715"/>
                  <a:pt x="0" y="1041"/>
                  <a:pt x="416" y="624"/>
                </a:cubicBezTo>
                <a:lnTo>
                  <a:pt x="623" y="417"/>
                </a:lnTo>
                <a:lnTo>
                  <a:pt x="623" y="417"/>
                </a:lnTo>
                <a:cubicBezTo>
                  <a:pt x="1040" y="0"/>
                  <a:pt x="1715" y="0"/>
                  <a:pt x="2131" y="417"/>
                </a:cubicBezTo>
                <a:lnTo>
                  <a:pt x="2338" y="624"/>
                </a:lnTo>
                <a:lnTo>
                  <a:pt x="2338" y="624"/>
                </a:lnTo>
                <a:cubicBezTo>
                  <a:pt x="2755" y="1041"/>
                  <a:pt x="2755" y="1715"/>
                  <a:pt x="2338" y="2131"/>
                </a:cubicBezTo>
                <a:lnTo>
                  <a:pt x="1668" y="2802"/>
                </a:lnTo>
                <a:lnTo>
                  <a:pt x="1668" y="2802"/>
                </a:lnTo>
                <a:cubicBezTo>
                  <a:pt x="1507" y="2963"/>
                  <a:pt x="1247" y="2963"/>
                  <a:pt x="1086" y="2802"/>
                </a:cubicBezTo>
              </a:path>
            </a:pathLst>
          </a:custGeom>
          <a:solidFill>
            <a:srgbClr val="09465E"/>
          </a:solidFill>
          <a:ln>
            <a:noFill/>
          </a:ln>
          <a:effectLst/>
        </p:spPr>
        <p:txBody>
          <a:bodyPr wrap="none" anchor="ctr"/>
          <a:lstStyle/>
          <a:p>
            <a:endParaRPr lang="en-US" sz="900" dirty="0"/>
          </a:p>
        </p:txBody>
      </p:sp>
      <p:sp>
        <p:nvSpPr>
          <p:cNvPr id="554" name="CuadroTexto 553">
            <a:extLst>
              <a:ext uri="{FF2B5EF4-FFF2-40B4-BE49-F238E27FC236}">
                <a16:creationId xmlns:a16="http://schemas.microsoft.com/office/drawing/2014/main" id="{41C0D5B2-E009-0D23-7E67-B3A4984722E0}"/>
              </a:ext>
            </a:extLst>
          </p:cNvPr>
          <p:cNvSpPr txBox="1"/>
          <p:nvPr/>
        </p:nvSpPr>
        <p:spPr>
          <a:xfrm>
            <a:off x="5010672" y="2682750"/>
            <a:ext cx="2466886" cy="3170099"/>
          </a:xfrm>
          <a:prstGeom prst="rect">
            <a:avLst/>
          </a:prstGeom>
          <a:noFill/>
        </p:spPr>
        <p:txBody>
          <a:bodyPr wrap="square" rtlCol="0">
            <a:spAutoFit/>
          </a:bodyPr>
          <a:lstStyle/>
          <a:p>
            <a:pPr algn="ctr"/>
            <a:r>
              <a:rPr lang="en-US" b="1" i="0" dirty="0">
                <a:solidFill>
                  <a:schemeClr val="bg1"/>
                </a:solidFill>
                <a:effectLst/>
              </a:rPr>
              <a:t>Säännölliset tarkastukset</a:t>
            </a:r>
            <a:r>
              <a:rPr lang="en-US" b="0" i="0" dirty="0">
                <a:solidFill>
                  <a:schemeClr val="bg1"/>
                </a:solidFill>
                <a:effectLst/>
              </a:rPr>
              <a:t>: </a:t>
            </a:r>
          </a:p>
          <a:p>
            <a:pPr algn="ctr"/>
            <a:endParaRPr lang="en-US" dirty="0">
              <a:solidFill>
                <a:schemeClr val="bg1"/>
              </a:solidFill>
            </a:endParaRPr>
          </a:p>
          <a:p>
            <a:pPr algn="ctr"/>
            <a:r>
              <a:rPr lang="en-US" b="0" i="0" dirty="0" err="1">
                <a:solidFill>
                  <a:schemeClr val="bg1"/>
                </a:solidFill>
                <a:effectLst/>
              </a:rPr>
              <a:t>Suorita</a:t>
            </a:r>
            <a:r>
              <a:rPr lang="en-US" b="0" i="0" dirty="0">
                <a:solidFill>
                  <a:schemeClr val="bg1"/>
                </a:solidFill>
                <a:effectLst/>
              </a:rPr>
              <a:t> säännöllisiä inventaariotarkastuksia tarkkuuden varmistamiseksi ja mahdollisten poikkeamien havaitsemiseksi. </a:t>
            </a:r>
          </a:p>
          <a:p>
            <a:pPr algn="ctr"/>
            <a:endParaRPr lang="en-US" sz="2000" b="1" dirty="0">
              <a:solidFill>
                <a:schemeClr val="bg1"/>
              </a:solidFill>
              <a:ea typeface="Lato" charset="0"/>
              <a:cs typeface="Calibri" panose="020F0502020204030204" pitchFamily="34" charset="0"/>
            </a:endParaRPr>
          </a:p>
        </p:txBody>
      </p:sp>
      <p:sp>
        <p:nvSpPr>
          <p:cNvPr id="556" name="CuadroTexto 555">
            <a:extLst>
              <a:ext uri="{FF2B5EF4-FFF2-40B4-BE49-F238E27FC236}">
                <a16:creationId xmlns:a16="http://schemas.microsoft.com/office/drawing/2014/main" id="{7460E5FF-9477-8E13-6693-B1F3012728F1}"/>
              </a:ext>
            </a:extLst>
          </p:cNvPr>
          <p:cNvSpPr txBox="1"/>
          <p:nvPr/>
        </p:nvSpPr>
        <p:spPr>
          <a:xfrm>
            <a:off x="7686951" y="2781450"/>
            <a:ext cx="2364524" cy="2585323"/>
          </a:xfrm>
          <a:prstGeom prst="rect">
            <a:avLst/>
          </a:prstGeom>
          <a:noFill/>
        </p:spPr>
        <p:txBody>
          <a:bodyPr wrap="square" rtlCol="0">
            <a:spAutoFit/>
          </a:bodyPr>
          <a:lstStyle/>
          <a:p>
            <a:pPr algn="ctr"/>
            <a:r>
              <a:rPr lang="en-US" b="1" i="0" dirty="0">
                <a:solidFill>
                  <a:schemeClr val="bg1"/>
                </a:solidFill>
                <a:effectLst/>
              </a:rPr>
              <a:t>Teknologian integrointi</a:t>
            </a:r>
            <a:r>
              <a:rPr lang="en-US" b="0" i="0" dirty="0">
                <a:solidFill>
                  <a:schemeClr val="bg1"/>
                </a:solidFill>
                <a:effectLst/>
              </a:rPr>
              <a:t>: </a:t>
            </a:r>
          </a:p>
          <a:p>
            <a:pPr algn="ctr"/>
            <a:endParaRPr lang="en-US" dirty="0">
              <a:solidFill>
                <a:schemeClr val="bg1"/>
              </a:solidFill>
            </a:endParaRPr>
          </a:p>
          <a:p>
            <a:pPr algn="ctr"/>
            <a:r>
              <a:rPr lang="en-US" b="0" i="0" dirty="0" err="1">
                <a:solidFill>
                  <a:schemeClr val="bg1"/>
                </a:solidFill>
                <a:effectLst/>
              </a:rPr>
              <a:t>Käytä</a:t>
            </a:r>
            <a:r>
              <a:rPr lang="en-US" b="0" i="0" dirty="0">
                <a:solidFill>
                  <a:schemeClr val="bg1"/>
                </a:solidFill>
                <a:effectLst/>
              </a:rPr>
              <a:t> kehittynyttä varastonhallintaohjelmistoa varaston reaaliaikaiseen seurantaan ja hallintaan.</a:t>
            </a:r>
          </a:p>
        </p:txBody>
      </p:sp>
      <p:sp>
        <p:nvSpPr>
          <p:cNvPr id="2" name="Text Placeholder 1">
            <a:extLst>
              <a:ext uri="{FF2B5EF4-FFF2-40B4-BE49-F238E27FC236}">
                <a16:creationId xmlns:a16="http://schemas.microsoft.com/office/drawing/2014/main" id="{21D9F994-CBE0-2EC9-FAB6-2332867175D4}"/>
              </a:ext>
            </a:extLst>
          </p:cNvPr>
          <p:cNvSpPr>
            <a:spLocks noGrp="1"/>
          </p:cNvSpPr>
          <p:nvPr>
            <p:ph type="body" sz="quarter" idx="16"/>
          </p:nvPr>
        </p:nvSpPr>
        <p:spPr>
          <a:xfrm>
            <a:off x="-209117" y="253342"/>
            <a:ext cx="12191999" cy="803654"/>
          </a:xfrm>
        </p:spPr>
        <p:txBody>
          <a:bodyPr/>
          <a:lstStyle/>
          <a:p>
            <a:r>
              <a:rPr lang="en-US" dirty="0">
                <a:solidFill>
                  <a:srgbClr val="09465E"/>
                </a:solidFill>
              </a:rPr>
              <a:t>Optimointistrategiat</a:t>
            </a:r>
          </a:p>
        </p:txBody>
      </p:sp>
      <p:pic>
        <p:nvPicPr>
          <p:cNvPr id="7170" name="Picture 2" descr="Audit ">
            <a:extLst>
              <a:ext uri="{FF2B5EF4-FFF2-40B4-BE49-F238E27FC236}">
                <a16:creationId xmlns:a16="http://schemas.microsoft.com/office/drawing/2014/main" id="{2C538778-82D0-633D-EB1F-EAB8105AF38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777421" y="1248337"/>
            <a:ext cx="955989" cy="955989"/>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igital ">
            <a:extLst>
              <a:ext uri="{FF2B5EF4-FFF2-40B4-BE49-F238E27FC236}">
                <a16:creationId xmlns:a16="http://schemas.microsoft.com/office/drawing/2014/main" id="{47FE11E5-C5C6-1DCA-4E02-794328FB229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8450247" y="1371653"/>
            <a:ext cx="906965" cy="906965"/>
          </a:xfrm>
          <a:prstGeom prst="rect">
            <a:avLst/>
          </a:prstGeom>
          <a:noFill/>
          <a:extLst>
            <a:ext uri="{909E8E84-426E-40DD-AFC4-6F175D3DCCD1}">
              <a14:hiddenFill xmlns:a14="http://schemas.microsoft.com/office/drawing/2010/main">
                <a:solidFill>
                  <a:srgbClr val="FFFFFF"/>
                </a:solidFill>
              </a14:hiddenFill>
            </a:ext>
          </a:extLst>
        </p:spPr>
      </p:pic>
      <p:grpSp>
        <p:nvGrpSpPr>
          <p:cNvPr id="9" name="Graphic 2">
            <a:extLst>
              <a:ext uri="{FF2B5EF4-FFF2-40B4-BE49-F238E27FC236}">
                <a16:creationId xmlns:a16="http://schemas.microsoft.com/office/drawing/2014/main" id="{107D6BD7-DFA1-7EE5-722B-FF0FC25278B5}"/>
              </a:ext>
            </a:extLst>
          </p:cNvPr>
          <p:cNvGrpSpPr/>
          <p:nvPr/>
        </p:nvGrpSpPr>
        <p:grpSpPr>
          <a:xfrm>
            <a:off x="2907844" y="2968444"/>
            <a:ext cx="872482" cy="1012568"/>
            <a:chOff x="2403525" y="3625384"/>
            <a:chExt cx="853935" cy="991043"/>
          </a:xfrm>
          <a:solidFill>
            <a:schemeClr val="bg1"/>
          </a:solidFill>
        </p:grpSpPr>
        <p:sp>
          <p:nvSpPr>
            <p:cNvPr id="10" name="Freeform 79">
              <a:extLst>
                <a:ext uri="{FF2B5EF4-FFF2-40B4-BE49-F238E27FC236}">
                  <a16:creationId xmlns:a16="http://schemas.microsoft.com/office/drawing/2014/main" id="{B9DA666F-1843-02E2-ABEA-EA02D9EF612C}"/>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11" name="Freeform 80">
              <a:extLst>
                <a:ext uri="{FF2B5EF4-FFF2-40B4-BE49-F238E27FC236}">
                  <a16:creationId xmlns:a16="http://schemas.microsoft.com/office/drawing/2014/main" id="{28405F84-377C-177A-F10B-0A4B08AA49FD}"/>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dirty="0"/>
            </a:p>
          </p:txBody>
        </p:sp>
        <p:sp>
          <p:nvSpPr>
            <p:cNvPr id="12" name="Freeform 81">
              <a:extLst>
                <a:ext uri="{FF2B5EF4-FFF2-40B4-BE49-F238E27FC236}">
                  <a16:creationId xmlns:a16="http://schemas.microsoft.com/office/drawing/2014/main" id="{CDE17422-4684-3EC5-92A4-D00000373EE3}"/>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dirty="0"/>
            </a:p>
          </p:txBody>
        </p:sp>
        <p:sp>
          <p:nvSpPr>
            <p:cNvPr id="13" name="Freeform 82">
              <a:extLst>
                <a:ext uri="{FF2B5EF4-FFF2-40B4-BE49-F238E27FC236}">
                  <a16:creationId xmlns:a16="http://schemas.microsoft.com/office/drawing/2014/main" id="{52170F20-AB32-FEDD-A997-F34637137B92}"/>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sp>
        <p:nvSpPr>
          <p:cNvPr id="14" name="CuadroTexto 559">
            <a:extLst>
              <a:ext uri="{FF2B5EF4-FFF2-40B4-BE49-F238E27FC236}">
                <a16:creationId xmlns:a16="http://schemas.microsoft.com/office/drawing/2014/main" id="{37FC428E-0298-1DAD-E464-D55224F4D8E9}"/>
              </a:ext>
            </a:extLst>
          </p:cNvPr>
          <p:cNvSpPr txBox="1"/>
          <p:nvPr/>
        </p:nvSpPr>
        <p:spPr>
          <a:xfrm>
            <a:off x="2140525" y="2794441"/>
            <a:ext cx="2513094" cy="1938992"/>
          </a:xfrm>
          <a:prstGeom prst="rect">
            <a:avLst/>
          </a:prstGeom>
          <a:noFill/>
        </p:spPr>
        <p:txBody>
          <a:bodyPr wrap="square" rtlCol="0">
            <a:spAutoFit/>
          </a:bodyPr>
          <a:lstStyle/>
          <a:p>
            <a:pPr algn="ctr"/>
            <a:r>
              <a:rPr lang="en-US" sz="2000" b="1" i="0" dirty="0">
                <a:solidFill>
                  <a:schemeClr val="bg1"/>
                </a:solidFill>
                <a:effectLst/>
              </a:rPr>
              <a:t>Lean Inventory</a:t>
            </a:r>
            <a:r>
              <a:rPr lang="en-US" sz="2000" b="0" i="0" dirty="0">
                <a:solidFill>
                  <a:schemeClr val="bg1"/>
                </a:solidFill>
                <a:effectLst/>
              </a:rPr>
              <a:t>: Hävikin minimoimiseksi ja tehokkuuden parantamiseksi. </a:t>
            </a:r>
          </a:p>
        </p:txBody>
      </p:sp>
      <p:grpSp>
        <p:nvGrpSpPr>
          <p:cNvPr id="15" name="Graphic 2">
            <a:extLst>
              <a:ext uri="{FF2B5EF4-FFF2-40B4-BE49-F238E27FC236}">
                <a16:creationId xmlns:a16="http://schemas.microsoft.com/office/drawing/2014/main" id="{C08EE384-7AF0-6220-F029-054672D876ED}"/>
              </a:ext>
            </a:extLst>
          </p:cNvPr>
          <p:cNvGrpSpPr/>
          <p:nvPr/>
        </p:nvGrpSpPr>
        <p:grpSpPr>
          <a:xfrm>
            <a:off x="2907844" y="2968444"/>
            <a:ext cx="872482" cy="1012568"/>
            <a:chOff x="2403525" y="3625384"/>
            <a:chExt cx="853935" cy="991043"/>
          </a:xfrm>
          <a:solidFill>
            <a:schemeClr val="bg1"/>
          </a:solidFill>
        </p:grpSpPr>
        <p:sp>
          <p:nvSpPr>
            <p:cNvPr id="16" name="Freeform 79">
              <a:extLst>
                <a:ext uri="{FF2B5EF4-FFF2-40B4-BE49-F238E27FC236}">
                  <a16:creationId xmlns:a16="http://schemas.microsoft.com/office/drawing/2014/main" id="{4A8766B8-E236-C0A9-BCD6-0DA19808D2F6}"/>
                </a:ext>
              </a:extLst>
            </p:cNvPr>
            <p:cNvSpPr/>
            <p:nvPr/>
          </p:nvSpPr>
          <p:spPr>
            <a:xfrm>
              <a:off x="2403525" y="3625384"/>
              <a:ext cx="853935" cy="991043"/>
            </a:xfrm>
            <a:custGeom>
              <a:avLst/>
              <a:gdLst>
                <a:gd name="connsiteX0" fmla="*/ 521608 w 853935"/>
                <a:gd name="connsiteY0" fmla="*/ 0 h 991043"/>
                <a:gd name="connsiteX1" fmla="*/ 526980 w 853935"/>
                <a:gd name="connsiteY1" fmla="*/ 1920 h 991043"/>
                <a:gd name="connsiteX2" fmla="*/ 571498 w 853935"/>
                <a:gd name="connsiteY2" fmla="*/ 102909 h 991043"/>
                <a:gd name="connsiteX3" fmla="*/ 568044 w 853935"/>
                <a:gd name="connsiteY3" fmla="*/ 108669 h 991043"/>
                <a:gd name="connsiteX4" fmla="*/ 573801 w 853935"/>
                <a:gd name="connsiteY4" fmla="*/ 111741 h 991043"/>
                <a:gd name="connsiteX5" fmla="*/ 649021 w 853935"/>
                <a:gd name="connsiteY5" fmla="*/ 223481 h 991043"/>
                <a:gd name="connsiteX6" fmla="*/ 649021 w 853935"/>
                <a:gd name="connsiteY6" fmla="*/ 289143 h 991043"/>
                <a:gd name="connsiteX7" fmla="*/ 711192 w 853935"/>
                <a:gd name="connsiteY7" fmla="*/ 304119 h 991043"/>
                <a:gd name="connsiteX8" fmla="*/ 761851 w 853935"/>
                <a:gd name="connsiteY8" fmla="*/ 324854 h 991043"/>
                <a:gd name="connsiteX9" fmla="*/ 785645 w 853935"/>
                <a:gd name="connsiteY9" fmla="*/ 366709 h 991043"/>
                <a:gd name="connsiteX10" fmla="*/ 785645 w 853935"/>
                <a:gd name="connsiteY10" fmla="*/ 455794 h 991043"/>
                <a:gd name="connsiteX11" fmla="*/ 790634 w 853935"/>
                <a:gd name="connsiteY11" fmla="*/ 465010 h 991043"/>
                <a:gd name="connsiteX12" fmla="*/ 851654 w 853935"/>
                <a:gd name="connsiteY12" fmla="*/ 542575 h 991043"/>
                <a:gd name="connsiteX13" fmla="*/ 827476 w 853935"/>
                <a:gd name="connsiteY13" fmla="*/ 637804 h 991043"/>
                <a:gd name="connsiteX14" fmla="*/ 790250 w 853935"/>
                <a:gd name="connsiteY14" fmla="*/ 662764 h 991043"/>
                <a:gd name="connsiteX15" fmla="*/ 782575 w 853935"/>
                <a:gd name="connsiteY15" fmla="*/ 673131 h 991043"/>
                <a:gd name="connsiteX16" fmla="*/ 499349 w 853935"/>
                <a:gd name="connsiteY16" fmla="*/ 983778 h 991043"/>
                <a:gd name="connsiteX17" fmla="*/ 77196 w 853935"/>
                <a:gd name="connsiteY17" fmla="*/ 711530 h 991043"/>
                <a:gd name="connsiteX18" fmla="*/ 70288 w 853935"/>
                <a:gd name="connsiteY18" fmla="*/ 671596 h 991043"/>
                <a:gd name="connsiteX19" fmla="*/ 64915 w 853935"/>
                <a:gd name="connsiteY19" fmla="*/ 664300 h 991043"/>
                <a:gd name="connsiteX20" fmla="*/ 57 w 853935"/>
                <a:gd name="connsiteY20" fmla="*/ 562159 h 991043"/>
                <a:gd name="connsiteX21" fmla="*/ 41505 w 853935"/>
                <a:gd name="connsiteY21" fmla="*/ 476529 h 991043"/>
                <a:gd name="connsiteX22" fmla="*/ 60310 w 853935"/>
                <a:gd name="connsiteY22" fmla="*/ 466930 h 991043"/>
                <a:gd name="connsiteX23" fmla="*/ 68369 w 853935"/>
                <a:gd name="connsiteY23" fmla="*/ 454258 h 991043"/>
                <a:gd name="connsiteX24" fmla="*/ 67985 w 853935"/>
                <a:gd name="connsiteY24" fmla="*/ 364405 h 991043"/>
                <a:gd name="connsiteX25" fmla="*/ 87942 w 853935"/>
                <a:gd name="connsiteY25" fmla="*/ 327542 h 991043"/>
                <a:gd name="connsiteX26" fmla="*/ 163162 w 853935"/>
                <a:gd name="connsiteY26" fmla="*/ 298743 h 991043"/>
                <a:gd name="connsiteX27" fmla="*/ 204226 w 853935"/>
                <a:gd name="connsiteY27" fmla="*/ 290295 h 991043"/>
                <a:gd name="connsiteX28" fmla="*/ 204226 w 853935"/>
                <a:gd name="connsiteY28" fmla="*/ 278391 h 991043"/>
                <a:gd name="connsiteX29" fmla="*/ 206528 w 853935"/>
                <a:gd name="connsiteY29" fmla="*/ 203130 h 991043"/>
                <a:gd name="connsiteX30" fmla="*/ 278294 w 853935"/>
                <a:gd name="connsiteY30" fmla="*/ 112893 h 991043"/>
                <a:gd name="connsiteX31" fmla="*/ 282899 w 853935"/>
                <a:gd name="connsiteY31" fmla="*/ 110973 h 991043"/>
                <a:gd name="connsiteX32" fmla="*/ 272921 w 853935"/>
                <a:gd name="connsiteY32" fmla="*/ 73726 h 991043"/>
                <a:gd name="connsiteX33" fmla="*/ 323580 w 853935"/>
                <a:gd name="connsiteY33" fmla="*/ 3072 h 991043"/>
                <a:gd name="connsiteX34" fmla="*/ 328952 w 853935"/>
                <a:gd name="connsiteY34" fmla="*/ 1152 h 991043"/>
                <a:gd name="connsiteX35" fmla="*/ 352363 w 853935"/>
                <a:gd name="connsiteY35" fmla="*/ 1152 h 991043"/>
                <a:gd name="connsiteX36" fmla="*/ 357736 w 853935"/>
                <a:gd name="connsiteY36" fmla="*/ 3072 h 991043"/>
                <a:gd name="connsiteX37" fmla="*/ 408394 w 853935"/>
                <a:gd name="connsiteY37" fmla="*/ 72574 h 991043"/>
                <a:gd name="connsiteX38" fmla="*/ 398800 w 853935"/>
                <a:gd name="connsiteY38" fmla="*/ 110589 h 991043"/>
                <a:gd name="connsiteX39" fmla="*/ 422977 w 853935"/>
                <a:gd name="connsiteY39" fmla="*/ 122876 h 991043"/>
                <a:gd name="connsiteX40" fmla="*/ 429885 w 853935"/>
                <a:gd name="connsiteY40" fmla="*/ 122876 h 991043"/>
                <a:gd name="connsiteX41" fmla="*/ 455982 w 853935"/>
                <a:gd name="connsiteY41" fmla="*/ 109437 h 991043"/>
                <a:gd name="connsiteX42" fmla="*/ 451760 w 853935"/>
                <a:gd name="connsiteY42" fmla="*/ 101373 h 991043"/>
                <a:gd name="connsiteX43" fmla="*/ 481311 w 853935"/>
                <a:gd name="connsiteY43" fmla="*/ 9216 h 991043"/>
                <a:gd name="connsiteX44" fmla="*/ 503954 w 853935"/>
                <a:gd name="connsiteY44" fmla="*/ 1152 h 991043"/>
                <a:gd name="connsiteX45" fmla="*/ 521608 w 853935"/>
                <a:gd name="connsiteY45" fmla="*/ 0 h 991043"/>
                <a:gd name="connsiteX46" fmla="*/ 751489 w 853935"/>
                <a:gd name="connsiteY46" fmla="*/ 401268 h 991043"/>
                <a:gd name="connsiteX47" fmla="*/ 748035 w 853935"/>
                <a:gd name="connsiteY47" fmla="*/ 401652 h 991043"/>
                <a:gd name="connsiteX48" fmla="*/ 637891 w 853935"/>
                <a:gd name="connsiteY48" fmla="*/ 430067 h 991043"/>
                <a:gd name="connsiteX49" fmla="*/ 383065 w 853935"/>
                <a:gd name="connsiteY49" fmla="*/ 443890 h 991043"/>
                <a:gd name="connsiteX50" fmla="*/ 165080 w 853935"/>
                <a:gd name="connsiteY50" fmla="*/ 420467 h 991043"/>
                <a:gd name="connsiteX51" fmla="*/ 102909 w 853935"/>
                <a:gd name="connsiteY51" fmla="*/ 402420 h 991043"/>
                <a:gd name="connsiteX52" fmla="*/ 102525 w 853935"/>
                <a:gd name="connsiteY52" fmla="*/ 410099 h 991043"/>
                <a:gd name="connsiteX53" fmla="*/ 102909 w 853935"/>
                <a:gd name="connsiteY53" fmla="*/ 629741 h 991043"/>
                <a:gd name="connsiteX54" fmla="*/ 111736 w 853935"/>
                <a:gd name="connsiteY54" fmla="*/ 708458 h 991043"/>
                <a:gd name="connsiteX55" fmla="*/ 496662 w 853935"/>
                <a:gd name="connsiteY55" fmla="*/ 949987 h 991043"/>
                <a:gd name="connsiteX56" fmla="*/ 751873 w 853935"/>
                <a:gd name="connsiteY56" fmla="*/ 628973 h 991043"/>
                <a:gd name="connsiteX57" fmla="*/ 751873 w 853935"/>
                <a:gd name="connsiteY57" fmla="*/ 411251 h 991043"/>
                <a:gd name="connsiteX58" fmla="*/ 751489 w 853935"/>
                <a:gd name="connsiteY58" fmla="*/ 401268 h 991043"/>
                <a:gd name="connsiteX59" fmla="*/ 614097 w 853935"/>
                <a:gd name="connsiteY59" fmla="*/ 342134 h 991043"/>
                <a:gd name="connsiteX60" fmla="*/ 614865 w 853935"/>
                <a:gd name="connsiteY60" fmla="*/ 336758 h 991043"/>
                <a:gd name="connsiteX61" fmla="*/ 614481 w 853935"/>
                <a:gd name="connsiteY61" fmla="*/ 219641 h 991043"/>
                <a:gd name="connsiteX62" fmla="*/ 548088 w 853935"/>
                <a:gd name="connsiteY62" fmla="*/ 139772 h 991043"/>
                <a:gd name="connsiteX63" fmla="*/ 500116 w 853935"/>
                <a:gd name="connsiteY63" fmla="*/ 137468 h 991043"/>
                <a:gd name="connsiteX64" fmla="*/ 409929 w 853935"/>
                <a:gd name="connsiteY64" fmla="*/ 228089 h 991043"/>
                <a:gd name="connsiteX65" fmla="*/ 409929 w 853935"/>
                <a:gd name="connsiteY65" fmla="*/ 331382 h 991043"/>
                <a:gd name="connsiteX66" fmla="*/ 410313 w 853935"/>
                <a:gd name="connsiteY66" fmla="*/ 341750 h 991043"/>
                <a:gd name="connsiteX67" fmla="*/ 614097 w 853935"/>
                <a:gd name="connsiteY67" fmla="*/ 342134 h 991043"/>
                <a:gd name="connsiteX68" fmla="*/ 376157 w 853935"/>
                <a:gd name="connsiteY68" fmla="*/ 342134 h 991043"/>
                <a:gd name="connsiteX69" fmla="*/ 376157 w 853935"/>
                <a:gd name="connsiteY69" fmla="*/ 330614 h 991043"/>
                <a:gd name="connsiteX70" fmla="*/ 375773 w 853935"/>
                <a:gd name="connsiteY70" fmla="*/ 236537 h 991043"/>
                <a:gd name="connsiteX71" fmla="*/ 399567 w 853935"/>
                <a:gd name="connsiteY71" fmla="*/ 150907 h 991043"/>
                <a:gd name="connsiteX72" fmla="*/ 399567 w 853935"/>
                <a:gd name="connsiteY72" fmla="*/ 147452 h 991043"/>
                <a:gd name="connsiteX73" fmla="*/ 376541 w 853935"/>
                <a:gd name="connsiteY73" fmla="*/ 139772 h 991043"/>
                <a:gd name="connsiteX74" fmla="*/ 324347 w 853935"/>
                <a:gd name="connsiteY74" fmla="*/ 137468 h 991043"/>
                <a:gd name="connsiteX75" fmla="*/ 238765 w 853935"/>
                <a:gd name="connsiteY75" fmla="*/ 223865 h 991043"/>
                <a:gd name="connsiteX76" fmla="*/ 238765 w 853935"/>
                <a:gd name="connsiteY76" fmla="*/ 334070 h 991043"/>
                <a:gd name="connsiteX77" fmla="*/ 239533 w 853935"/>
                <a:gd name="connsiteY77" fmla="*/ 341750 h 991043"/>
                <a:gd name="connsiteX78" fmla="*/ 376157 w 853935"/>
                <a:gd name="connsiteY78" fmla="*/ 342134 h 991043"/>
                <a:gd name="connsiteX79" fmla="*/ 204993 w 853935"/>
                <a:gd name="connsiteY79" fmla="*/ 325238 h 991043"/>
                <a:gd name="connsiteX80" fmla="*/ 190793 w 853935"/>
                <a:gd name="connsiteY80" fmla="*/ 327926 h 991043"/>
                <a:gd name="connsiteX81" fmla="*/ 118644 w 853935"/>
                <a:gd name="connsiteY81" fmla="*/ 349429 h 991043"/>
                <a:gd name="connsiteX82" fmla="*/ 99839 w 853935"/>
                <a:gd name="connsiteY82" fmla="*/ 360949 h 991043"/>
                <a:gd name="connsiteX83" fmla="*/ 119795 w 853935"/>
                <a:gd name="connsiteY83" fmla="*/ 372085 h 991043"/>
                <a:gd name="connsiteX84" fmla="*/ 189642 w 853935"/>
                <a:gd name="connsiteY84" fmla="*/ 391284 h 991043"/>
                <a:gd name="connsiteX85" fmla="*/ 371168 w 853935"/>
                <a:gd name="connsiteY85" fmla="*/ 409715 h 991043"/>
                <a:gd name="connsiteX86" fmla="*/ 653626 w 853935"/>
                <a:gd name="connsiteY86" fmla="*/ 392820 h 991043"/>
                <a:gd name="connsiteX87" fmla="*/ 732684 w 853935"/>
                <a:gd name="connsiteY87" fmla="*/ 371317 h 991043"/>
                <a:gd name="connsiteX88" fmla="*/ 752256 w 853935"/>
                <a:gd name="connsiteY88" fmla="*/ 359797 h 991043"/>
                <a:gd name="connsiteX89" fmla="*/ 649021 w 853935"/>
                <a:gd name="connsiteY89" fmla="*/ 325622 h 991043"/>
                <a:gd name="connsiteX90" fmla="*/ 649021 w 853935"/>
                <a:gd name="connsiteY90" fmla="*/ 356341 h 991043"/>
                <a:gd name="connsiteX91" fmla="*/ 629448 w 853935"/>
                <a:gd name="connsiteY91" fmla="*/ 375925 h 991043"/>
                <a:gd name="connsiteX92" fmla="*/ 224950 w 853935"/>
                <a:gd name="connsiteY92" fmla="*/ 375925 h 991043"/>
                <a:gd name="connsiteX93" fmla="*/ 204993 w 853935"/>
                <a:gd name="connsiteY93" fmla="*/ 355573 h 991043"/>
                <a:gd name="connsiteX94" fmla="*/ 204993 w 853935"/>
                <a:gd name="connsiteY94" fmla="*/ 325238 h 991043"/>
                <a:gd name="connsiteX95" fmla="*/ 341233 w 853935"/>
                <a:gd name="connsiteY95" fmla="*/ 102909 h 991043"/>
                <a:gd name="connsiteX96" fmla="*/ 375773 w 853935"/>
                <a:gd name="connsiteY96" fmla="*/ 68734 h 991043"/>
                <a:gd name="connsiteX97" fmla="*/ 342001 w 853935"/>
                <a:gd name="connsiteY97" fmla="*/ 34943 h 991043"/>
                <a:gd name="connsiteX98" fmla="*/ 307461 w 853935"/>
                <a:gd name="connsiteY98" fmla="*/ 69118 h 991043"/>
                <a:gd name="connsiteX99" fmla="*/ 341233 w 853935"/>
                <a:gd name="connsiteY99" fmla="*/ 102909 h 991043"/>
                <a:gd name="connsiteX100" fmla="*/ 512013 w 853935"/>
                <a:gd name="connsiteY100" fmla="*/ 102909 h 991043"/>
                <a:gd name="connsiteX101" fmla="*/ 546553 w 853935"/>
                <a:gd name="connsiteY101" fmla="*/ 68734 h 991043"/>
                <a:gd name="connsiteX102" fmla="*/ 512781 w 853935"/>
                <a:gd name="connsiteY102" fmla="*/ 34943 h 991043"/>
                <a:gd name="connsiteX103" fmla="*/ 478241 w 853935"/>
                <a:gd name="connsiteY103" fmla="*/ 69118 h 991043"/>
                <a:gd name="connsiteX104" fmla="*/ 512013 w 853935"/>
                <a:gd name="connsiteY104" fmla="*/ 102909 h 991043"/>
                <a:gd name="connsiteX105" fmla="*/ 786412 w 853935"/>
                <a:gd name="connsiteY105" fmla="*/ 500721 h 991043"/>
                <a:gd name="connsiteX106" fmla="*/ 786412 w 853935"/>
                <a:gd name="connsiteY106" fmla="*/ 627053 h 991043"/>
                <a:gd name="connsiteX107" fmla="*/ 820184 w 853935"/>
                <a:gd name="connsiteY107" fmla="*/ 571375 h 991043"/>
                <a:gd name="connsiteX108" fmla="*/ 786412 w 853935"/>
                <a:gd name="connsiteY108" fmla="*/ 500721 h 991043"/>
                <a:gd name="connsiteX109" fmla="*/ 68753 w 853935"/>
                <a:gd name="connsiteY109" fmla="*/ 499953 h 991043"/>
                <a:gd name="connsiteX110" fmla="*/ 34597 w 853935"/>
                <a:gd name="connsiteY110" fmla="*/ 571759 h 991043"/>
                <a:gd name="connsiteX111" fmla="*/ 68753 w 853935"/>
                <a:gd name="connsiteY111" fmla="*/ 628205 h 991043"/>
                <a:gd name="connsiteX112" fmla="*/ 68753 w 853935"/>
                <a:gd name="connsiteY112" fmla="*/ 618989 h 991043"/>
                <a:gd name="connsiteX113" fmla="*/ 68753 w 853935"/>
                <a:gd name="connsiteY113" fmla="*/ 499953 h 9910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853935" h="991043">
                  <a:moveTo>
                    <a:pt x="521608" y="0"/>
                  </a:moveTo>
                  <a:cubicBezTo>
                    <a:pt x="523526" y="768"/>
                    <a:pt x="525061" y="1536"/>
                    <a:pt x="526980" y="1920"/>
                  </a:cubicBezTo>
                  <a:cubicBezTo>
                    <a:pt x="572650" y="12672"/>
                    <a:pt x="594525" y="62206"/>
                    <a:pt x="571498" y="102909"/>
                  </a:cubicBezTo>
                  <a:cubicBezTo>
                    <a:pt x="570731" y="104445"/>
                    <a:pt x="569579" y="106365"/>
                    <a:pt x="568044" y="108669"/>
                  </a:cubicBezTo>
                  <a:cubicBezTo>
                    <a:pt x="570347" y="109821"/>
                    <a:pt x="571882" y="110973"/>
                    <a:pt x="573801" y="111741"/>
                  </a:cubicBezTo>
                  <a:cubicBezTo>
                    <a:pt x="622540" y="133244"/>
                    <a:pt x="647102" y="170875"/>
                    <a:pt x="649021" y="223481"/>
                  </a:cubicBezTo>
                  <a:cubicBezTo>
                    <a:pt x="649788" y="245369"/>
                    <a:pt x="649021" y="267256"/>
                    <a:pt x="649021" y="289143"/>
                  </a:cubicBezTo>
                  <a:cubicBezTo>
                    <a:pt x="670129" y="294135"/>
                    <a:pt x="691236" y="297975"/>
                    <a:pt x="711192" y="304119"/>
                  </a:cubicBezTo>
                  <a:cubicBezTo>
                    <a:pt x="728462" y="309495"/>
                    <a:pt x="745732" y="316790"/>
                    <a:pt x="761851" y="324854"/>
                  </a:cubicBezTo>
                  <a:cubicBezTo>
                    <a:pt x="778353" y="333302"/>
                    <a:pt x="786412" y="347125"/>
                    <a:pt x="785645" y="366709"/>
                  </a:cubicBezTo>
                  <a:cubicBezTo>
                    <a:pt x="784493" y="396276"/>
                    <a:pt x="785261" y="426227"/>
                    <a:pt x="785645" y="455794"/>
                  </a:cubicBezTo>
                  <a:cubicBezTo>
                    <a:pt x="785645" y="458866"/>
                    <a:pt x="788331" y="463858"/>
                    <a:pt x="790634" y="465010"/>
                  </a:cubicBezTo>
                  <a:cubicBezTo>
                    <a:pt x="826325" y="478833"/>
                    <a:pt x="844746" y="506481"/>
                    <a:pt x="851654" y="542575"/>
                  </a:cubicBezTo>
                  <a:cubicBezTo>
                    <a:pt x="858178" y="577518"/>
                    <a:pt x="850886" y="609773"/>
                    <a:pt x="827476" y="637804"/>
                  </a:cubicBezTo>
                  <a:cubicBezTo>
                    <a:pt x="817498" y="649708"/>
                    <a:pt x="805217" y="658540"/>
                    <a:pt x="790250" y="662764"/>
                  </a:cubicBezTo>
                  <a:cubicBezTo>
                    <a:pt x="784493" y="664300"/>
                    <a:pt x="782958" y="667756"/>
                    <a:pt x="782575" y="673131"/>
                  </a:cubicBezTo>
                  <a:cubicBezTo>
                    <a:pt x="767224" y="824807"/>
                    <a:pt x="650172" y="953059"/>
                    <a:pt x="499349" y="983778"/>
                  </a:cubicBezTo>
                  <a:cubicBezTo>
                    <a:pt x="307077" y="1022561"/>
                    <a:pt x="120563" y="902372"/>
                    <a:pt x="77196" y="711530"/>
                  </a:cubicBezTo>
                  <a:cubicBezTo>
                    <a:pt x="74126" y="698475"/>
                    <a:pt x="72974" y="684651"/>
                    <a:pt x="70288" y="671596"/>
                  </a:cubicBezTo>
                  <a:cubicBezTo>
                    <a:pt x="69904" y="668908"/>
                    <a:pt x="67218" y="664684"/>
                    <a:pt x="64915" y="664300"/>
                  </a:cubicBezTo>
                  <a:cubicBezTo>
                    <a:pt x="28073" y="653548"/>
                    <a:pt x="-1478" y="612461"/>
                    <a:pt x="57" y="562159"/>
                  </a:cubicBezTo>
                  <a:cubicBezTo>
                    <a:pt x="825" y="527600"/>
                    <a:pt x="13106" y="498033"/>
                    <a:pt x="41505" y="476529"/>
                  </a:cubicBezTo>
                  <a:cubicBezTo>
                    <a:pt x="47261" y="472306"/>
                    <a:pt x="53402" y="468466"/>
                    <a:pt x="60310" y="466930"/>
                  </a:cubicBezTo>
                  <a:cubicBezTo>
                    <a:pt x="67602" y="465010"/>
                    <a:pt x="68369" y="460786"/>
                    <a:pt x="68369" y="454258"/>
                  </a:cubicBezTo>
                  <a:cubicBezTo>
                    <a:pt x="67985" y="424307"/>
                    <a:pt x="68753" y="394356"/>
                    <a:pt x="67985" y="364405"/>
                  </a:cubicBezTo>
                  <a:cubicBezTo>
                    <a:pt x="67602" y="347509"/>
                    <a:pt x="74893" y="335990"/>
                    <a:pt x="87942" y="327542"/>
                  </a:cubicBezTo>
                  <a:cubicBezTo>
                    <a:pt x="110968" y="312182"/>
                    <a:pt x="137065" y="305271"/>
                    <a:pt x="163162" y="298743"/>
                  </a:cubicBezTo>
                  <a:cubicBezTo>
                    <a:pt x="176210" y="295671"/>
                    <a:pt x="189642" y="293367"/>
                    <a:pt x="204226" y="290295"/>
                  </a:cubicBezTo>
                  <a:cubicBezTo>
                    <a:pt x="204226" y="286455"/>
                    <a:pt x="204226" y="282231"/>
                    <a:pt x="204226" y="278391"/>
                  </a:cubicBezTo>
                  <a:cubicBezTo>
                    <a:pt x="204609" y="253432"/>
                    <a:pt x="202690" y="227705"/>
                    <a:pt x="206528" y="203130"/>
                  </a:cubicBezTo>
                  <a:cubicBezTo>
                    <a:pt x="213052" y="160123"/>
                    <a:pt x="238382" y="130172"/>
                    <a:pt x="278294" y="112893"/>
                  </a:cubicBezTo>
                  <a:cubicBezTo>
                    <a:pt x="280213" y="112125"/>
                    <a:pt x="282516" y="110973"/>
                    <a:pt x="282899" y="110973"/>
                  </a:cubicBezTo>
                  <a:cubicBezTo>
                    <a:pt x="279445" y="98301"/>
                    <a:pt x="274073" y="86013"/>
                    <a:pt x="272921" y="73726"/>
                  </a:cubicBezTo>
                  <a:cubicBezTo>
                    <a:pt x="270235" y="39935"/>
                    <a:pt x="290959" y="11904"/>
                    <a:pt x="323580" y="3072"/>
                  </a:cubicBezTo>
                  <a:cubicBezTo>
                    <a:pt x="325498" y="2688"/>
                    <a:pt x="327034" y="1536"/>
                    <a:pt x="328952" y="1152"/>
                  </a:cubicBezTo>
                  <a:cubicBezTo>
                    <a:pt x="336628" y="1152"/>
                    <a:pt x="344303" y="1152"/>
                    <a:pt x="352363" y="1152"/>
                  </a:cubicBezTo>
                  <a:cubicBezTo>
                    <a:pt x="353898" y="1920"/>
                    <a:pt x="355817" y="2688"/>
                    <a:pt x="357736" y="3072"/>
                  </a:cubicBezTo>
                  <a:cubicBezTo>
                    <a:pt x="389973" y="11904"/>
                    <a:pt x="410696" y="39551"/>
                    <a:pt x="408394" y="72574"/>
                  </a:cubicBezTo>
                  <a:cubicBezTo>
                    <a:pt x="407626" y="85245"/>
                    <a:pt x="402253" y="97533"/>
                    <a:pt x="398800" y="110589"/>
                  </a:cubicBezTo>
                  <a:cubicBezTo>
                    <a:pt x="405707" y="114429"/>
                    <a:pt x="414151" y="119036"/>
                    <a:pt x="422977" y="122876"/>
                  </a:cubicBezTo>
                  <a:cubicBezTo>
                    <a:pt x="424896" y="123644"/>
                    <a:pt x="427966" y="124028"/>
                    <a:pt x="429885" y="122876"/>
                  </a:cubicBezTo>
                  <a:cubicBezTo>
                    <a:pt x="438328" y="118652"/>
                    <a:pt x="446771" y="114045"/>
                    <a:pt x="455982" y="109437"/>
                  </a:cubicBezTo>
                  <a:cubicBezTo>
                    <a:pt x="454447" y="106749"/>
                    <a:pt x="452912" y="104061"/>
                    <a:pt x="451760" y="101373"/>
                  </a:cubicBezTo>
                  <a:cubicBezTo>
                    <a:pt x="434107" y="67582"/>
                    <a:pt x="447155" y="25727"/>
                    <a:pt x="481311" y="9216"/>
                  </a:cubicBezTo>
                  <a:cubicBezTo>
                    <a:pt x="488219" y="5760"/>
                    <a:pt x="496278" y="3840"/>
                    <a:pt x="503954" y="1152"/>
                  </a:cubicBezTo>
                  <a:cubicBezTo>
                    <a:pt x="510094" y="0"/>
                    <a:pt x="515851" y="0"/>
                    <a:pt x="521608" y="0"/>
                  </a:cubicBezTo>
                  <a:close/>
                  <a:moveTo>
                    <a:pt x="751489" y="401268"/>
                  </a:moveTo>
                  <a:cubicBezTo>
                    <a:pt x="749954" y="401268"/>
                    <a:pt x="748802" y="401268"/>
                    <a:pt x="748035" y="401652"/>
                  </a:cubicBezTo>
                  <a:cubicBezTo>
                    <a:pt x="713111" y="417395"/>
                    <a:pt x="675501" y="424691"/>
                    <a:pt x="637891" y="430067"/>
                  </a:cubicBezTo>
                  <a:cubicBezTo>
                    <a:pt x="553461" y="442354"/>
                    <a:pt x="468647" y="446578"/>
                    <a:pt x="383065" y="443890"/>
                  </a:cubicBezTo>
                  <a:cubicBezTo>
                    <a:pt x="309764" y="441587"/>
                    <a:pt x="236846" y="436595"/>
                    <a:pt x="165080" y="420467"/>
                  </a:cubicBezTo>
                  <a:cubicBezTo>
                    <a:pt x="144357" y="415859"/>
                    <a:pt x="124016" y="408564"/>
                    <a:pt x="102909" y="402420"/>
                  </a:cubicBezTo>
                  <a:cubicBezTo>
                    <a:pt x="102909" y="404724"/>
                    <a:pt x="102525" y="407412"/>
                    <a:pt x="102525" y="410099"/>
                  </a:cubicBezTo>
                  <a:cubicBezTo>
                    <a:pt x="102525" y="483441"/>
                    <a:pt x="101758" y="556783"/>
                    <a:pt x="102909" y="629741"/>
                  </a:cubicBezTo>
                  <a:cubicBezTo>
                    <a:pt x="103293" y="655852"/>
                    <a:pt x="105979" y="682731"/>
                    <a:pt x="111736" y="708458"/>
                  </a:cubicBezTo>
                  <a:cubicBezTo>
                    <a:pt x="148962" y="878181"/>
                    <a:pt x="327417" y="989922"/>
                    <a:pt x="496662" y="949987"/>
                  </a:cubicBezTo>
                  <a:cubicBezTo>
                    <a:pt x="649405" y="913892"/>
                    <a:pt x="751489" y="786024"/>
                    <a:pt x="751873" y="628973"/>
                  </a:cubicBezTo>
                  <a:cubicBezTo>
                    <a:pt x="751873" y="556399"/>
                    <a:pt x="751873" y="483825"/>
                    <a:pt x="751873" y="411251"/>
                  </a:cubicBezTo>
                  <a:cubicBezTo>
                    <a:pt x="751873" y="407796"/>
                    <a:pt x="751489" y="404724"/>
                    <a:pt x="751489" y="401268"/>
                  </a:cubicBezTo>
                  <a:close/>
                  <a:moveTo>
                    <a:pt x="614097" y="342134"/>
                  </a:moveTo>
                  <a:cubicBezTo>
                    <a:pt x="614481" y="339830"/>
                    <a:pt x="614865" y="338294"/>
                    <a:pt x="614865" y="336758"/>
                  </a:cubicBezTo>
                  <a:cubicBezTo>
                    <a:pt x="614865" y="297591"/>
                    <a:pt x="615249" y="258808"/>
                    <a:pt x="614481" y="219641"/>
                  </a:cubicBezTo>
                  <a:cubicBezTo>
                    <a:pt x="613714" y="181242"/>
                    <a:pt x="585698" y="147068"/>
                    <a:pt x="548088" y="139772"/>
                  </a:cubicBezTo>
                  <a:cubicBezTo>
                    <a:pt x="532353" y="136700"/>
                    <a:pt x="516235" y="137468"/>
                    <a:pt x="500116" y="137468"/>
                  </a:cubicBezTo>
                  <a:cubicBezTo>
                    <a:pt x="446004" y="137468"/>
                    <a:pt x="409929" y="173563"/>
                    <a:pt x="409929" y="228089"/>
                  </a:cubicBezTo>
                  <a:cubicBezTo>
                    <a:pt x="409929" y="262648"/>
                    <a:pt x="409929" y="297207"/>
                    <a:pt x="409929" y="331382"/>
                  </a:cubicBezTo>
                  <a:cubicBezTo>
                    <a:pt x="409929" y="334838"/>
                    <a:pt x="410313" y="338294"/>
                    <a:pt x="410313" y="341750"/>
                  </a:cubicBezTo>
                  <a:cubicBezTo>
                    <a:pt x="478625" y="342134"/>
                    <a:pt x="546169" y="342134"/>
                    <a:pt x="614097" y="342134"/>
                  </a:cubicBezTo>
                  <a:close/>
                  <a:moveTo>
                    <a:pt x="376157" y="342134"/>
                  </a:moveTo>
                  <a:cubicBezTo>
                    <a:pt x="376157" y="337526"/>
                    <a:pt x="376157" y="334070"/>
                    <a:pt x="376157" y="330614"/>
                  </a:cubicBezTo>
                  <a:cubicBezTo>
                    <a:pt x="376157" y="299127"/>
                    <a:pt x="376924" y="268024"/>
                    <a:pt x="375773" y="236537"/>
                  </a:cubicBezTo>
                  <a:cubicBezTo>
                    <a:pt x="375005" y="205050"/>
                    <a:pt x="381146" y="176251"/>
                    <a:pt x="399567" y="150907"/>
                  </a:cubicBezTo>
                  <a:cubicBezTo>
                    <a:pt x="399951" y="150523"/>
                    <a:pt x="399567" y="149755"/>
                    <a:pt x="399567" y="147452"/>
                  </a:cubicBezTo>
                  <a:cubicBezTo>
                    <a:pt x="392275" y="144764"/>
                    <a:pt x="384600" y="140540"/>
                    <a:pt x="376541" y="139772"/>
                  </a:cubicBezTo>
                  <a:cubicBezTo>
                    <a:pt x="359271" y="138236"/>
                    <a:pt x="342001" y="137468"/>
                    <a:pt x="324347" y="137468"/>
                  </a:cubicBezTo>
                  <a:cubicBezTo>
                    <a:pt x="275608" y="137852"/>
                    <a:pt x="239149" y="174715"/>
                    <a:pt x="238765" y="223865"/>
                  </a:cubicBezTo>
                  <a:cubicBezTo>
                    <a:pt x="238382" y="260728"/>
                    <a:pt x="238765" y="297591"/>
                    <a:pt x="238765" y="334070"/>
                  </a:cubicBezTo>
                  <a:cubicBezTo>
                    <a:pt x="238765" y="336374"/>
                    <a:pt x="239149" y="339062"/>
                    <a:pt x="239533" y="341750"/>
                  </a:cubicBezTo>
                  <a:cubicBezTo>
                    <a:pt x="285202" y="342134"/>
                    <a:pt x="329720" y="342134"/>
                    <a:pt x="376157" y="342134"/>
                  </a:cubicBezTo>
                  <a:close/>
                  <a:moveTo>
                    <a:pt x="204993" y="325238"/>
                  </a:moveTo>
                  <a:cubicBezTo>
                    <a:pt x="198853" y="326390"/>
                    <a:pt x="195015" y="326774"/>
                    <a:pt x="190793" y="327926"/>
                  </a:cubicBezTo>
                  <a:cubicBezTo>
                    <a:pt x="166616" y="334838"/>
                    <a:pt x="142438" y="341750"/>
                    <a:pt x="118644" y="349429"/>
                  </a:cubicBezTo>
                  <a:cubicBezTo>
                    <a:pt x="112503" y="351349"/>
                    <a:pt x="107514" y="355957"/>
                    <a:pt x="99839" y="360949"/>
                  </a:cubicBezTo>
                  <a:cubicBezTo>
                    <a:pt x="108282" y="365941"/>
                    <a:pt x="113655" y="370165"/>
                    <a:pt x="119795" y="372085"/>
                  </a:cubicBezTo>
                  <a:cubicBezTo>
                    <a:pt x="142822" y="378996"/>
                    <a:pt x="165848" y="386676"/>
                    <a:pt x="189642" y="391284"/>
                  </a:cubicBezTo>
                  <a:cubicBezTo>
                    <a:pt x="249511" y="403572"/>
                    <a:pt x="310147" y="407796"/>
                    <a:pt x="371168" y="409715"/>
                  </a:cubicBezTo>
                  <a:cubicBezTo>
                    <a:pt x="465960" y="412787"/>
                    <a:pt x="559985" y="409715"/>
                    <a:pt x="653626" y="392820"/>
                  </a:cubicBezTo>
                  <a:cubicBezTo>
                    <a:pt x="680490" y="387828"/>
                    <a:pt x="706587" y="379380"/>
                    <a:pt x="732684" y="371317"/>
                  </a:cubicBezTo>
                  <a:cubicBezTo>
                    <a:pt x="739592" y="369397"/>
                    <a:pt x="745348" y="364021"/>
                    <a:pt x="752256" y="359797"/>
                  </a:cubicBezTo>
                  <a:cubicBezTo>
                    <a:pt x="738057" y="345590"/>
                    <a:pt x="677804" y="326006"/>
                    <a:pt x="649021" y="325622"/>
                  </a:cubicBezTo>
                  <a:cubicBezTo>
                    <a:pt x="649021" y="335990"/>
                    <a:pt x="649021" y="345973"/>
                    <a:pt x="649021" y="356341"/>
                  </a:cubicBezTo>
                  <a:cubicBezTo>
                    <a:pt x="648637" y="369781"/>
                    <a:pt x="642497" y="375925"/>
                    <a:pt x="629448" y="375925"/>
                  </a:cubicBezTo>
                  <a:cubicBezTo>
                    <a:pt x="494743" y="375925"/>
                    <a:pt x="360038" y="375925"/>
                    <a:pt x="224950" y="375925"/>
                  </a:cubicBezTo>
                  <a:cubicBezTo>
                    <a:pt x="211133" y="375925"/>
                    <a:pt x="204993" y="369781"/>
                    <a:pt x="204993" y="355573"/>
                  </a:cubicBezTo>
                  <a:cubicBezTo>
                    <a:pt x="204993" y="345973"/>
                    <a:pt x="204993" y="336374"/>
                    <a:pt x="204993" y="325238"/>
                  </a:cubicBezTo>
                  <a:close/>
                  <a:moveTo>
                    <a:pt x="341233" y="102909"/>
                  </a:moveTo>
                  <a:cubicBezTo>
                    <a:pt x="360422" y="102909"/>
                    <a:pt x="375773" y="87933"/>
                    <a:pt x="375773" y="68734"/>
                  </a:cubicBezTo>
                  <a:cubicBezTo>
                    <a:pt x="375773" y="50302"/>
                    <a:pt x="360422" y="34943"/>
                    <a:pt x="342001" y="34943"/>
                  </a:cubicBezTo>
                  <a:cubicBezTo>
                    <a:pt x="322812" y="34943"/>
                    <a:pt x="307461" y="49918"/>
                    <a:pt x="307461" y="69118"/>
                  </a:cubicBezTo>
                  <a:cubicBezTo>
                    <a:pt x="307461" y="87549"/>
                    <a:pt x="322812" y="102909"/>
                    <a:pt x="341233" y="102909"/>
                  </a:cubicBezTo>
                  <a:close/>
                  <a:moveTo>
                    <a:pt x="512013" y="102909"/>
                  </a:moveTo>
                  <a:cubicBezTo>
                    <a:pt x="531202" y="102909"/>
                    <a:pt x="546553" y="87549"/>
                    <a:pt x="546553" y="68734"/>
                  </a:cubicBezTo>
                  <a:cubicBezTo>
                    <a:pt x="546553" y="50302"/>
                    <a:pt x="531202" y="34943"/>
                    <a:pt x="512781" y="34943"/>
                  </a:cubicBezTo>
                  <a:cubicBezTo>
                    <a:pt x="493592" y="34559"/>
                    <a:pt x="478241" y="49918"/>
                    <a:pt x="478241" y="69118"/>
                  </a:cubicBezTo>
                  <a:cubicBezTo>
                    <a:pt x="478625" y="87933"/>
                    <a:pt x="493208" y="102909"/>
                    <a:pt x="512013" y="102909"/>
                  </a:cubicBezTo>
                  <a:close/>
                  <a:moveTo>
                    <a:pt x="786412" y="500721"/>
                  </a:moveTo>
                  <a:cubicBezTo>
                    <a:pt x="786412" y="544111"/>
                    <a:pt x="786412" y="585198"/>
                    <a:pt x="786412" y="627053"/>
                  </a:cubicBezTo>
                  <a:cubicBezTo>
                    <a:pt x="805217" y="618221"/>
                    <a:pt x="819033" y="594414"/>
                    <a:pt x="820184" y="571375"/>
                  </a:cubicBezTo>
                  <a:cubicBezTo>
                    <a:pt x="821336" y="542191"/>
                    <a:pt x="812893" y="518384"/>
                    <a:pt x="786412" y="500721"/>
                  </a:cubicBezTo>
                  <a:close/>
                  <a:moveTo>
                    <a:pt x="68753" y="499953"/>
                  </a:moveTo>
                  <a:cubicBezTo>
                    <a:pt x="41505" y="518384"/>
                    <a:pt x="32294" y="542575"/>
                    <a:pt x="34597" y="571759"/>
                  </a:cubicBezTo>
                  <a:cubicBezTo>
                    <a:pt x="36516" y="595566"/>
                    <a:pt x="46878" y="613997"/>
                    <a:pt x="68753" y="628205"/>
                  </a:cubicBezTo>
                  <a:cubicBezTo>
                    <a:pt x="68753" y="623981"/>
                    <a:pt x="68753" y="621293"/>
                    <a:pt x="68753" y="618989"/>
                  </a:cubicBezTo>
                  <a:cubicBezTo>
                    <a:pt x="68753" y="580206"/>
                    <a:pt x="68753" y="541424"/>
                    <a:pt x="68753" y="499953"/>
                  </a:cubicBezTo>
                  <a:close/>
                </a:path>
              </a:pathLst>
            </a:custGeom>
            <a:grpFill/>
            <a:ln w="3834" cap="flat">
              <a:noFill/>
              <a:prstDash val="solid"/>
              <a:miter/>
            </a:ln>
          </p:spPr>
          <p:txBody>
            <a:bodyPr rtlCol="0" anchor="ctr"/>
            <a:lstStyle/>
            <a:p>
              <a:endParaRPr lang="en-US" dirty="0"/>
            </a:p>
          </p:txBody>
        </p:sp>
        <p:sp>
          <p:nvSpPr>
            <p:cNvPr id="17" name="Freeform 80">
              <a:extLst>
                <a:ext uri="{FF2B5EF4-FFF2-40B4-BE49-F238E27FC236}">
                  <a16:creationId xmlns:a16="http://schemas.microsoft.com/office/drawing/2014/main" id="{19867D0F-B951-AE65-ED2C-16722420E190}"/>
                </a:ext>
              </a:extLst>
            </p:cNvPr>
            <p:cNvSpPr/>
            <p:nvPr/>
          </p:nvSpPr>
          <p:spPr>
            <a:xfrm>
              <a:off x="2592262" y="4172728"/>
              <a:ext cx="170086" cy="102379"/>
            </a:xfrm>
            <a:custGeom>
              <a:avLst/>
              <a:gdLst>
                <a:gd name="connsiteX0" fmla="*/ 77277 w 170086"/>
                <a:gd name="connsiteY0" fmla="*/ 102363 h 102379"/>
                <a:gd name="connsiteX1" fmla="*/ 36213 w 170086"/>
                <a:gd name="connsiteY1" fmla="*/ 83548 h 102379"/>
                <a:gd name="connsiteX2" fmla="*/ 906 w 170086"/>
                <a:gd name="connsiteY2" fmla="*/ 23646 h 102379"/>
                <a:gd name="connsiteX3" fmla="*/ 12035 w 170086"/>
                <a:gd name="connsiteY3" fmla="*/ 990 h 102379"/>
                <a:gd name="connsiteX4" fmla="*/ 33910 w 170086"/>
                <a:gd name="connsiteY4" fmla="*/ 13662 h 102379"/>
                <a:gd name="connsiteX5" fmla="*/ 53867 w 170086"/>
                <a:gd name="connsiteY5" fmla="*/ 51677 h 102379"/>
                <a:gd name="connsiteX6" fmla="*/ 115654 w 170086"/>
                <a:gd name="connsiteY6" fmla="*/ 52445 h 102379"/>
                <a:gd name="connsiteX7" fmla="*/ 135611 w 170086"/>
                <a:gd name="connsiteY7" fmla="*/ 15582 h 102379"/>
                <a:gd name="connsiteX8" fmla="*/ 159021 w 170086"/>
                <a:gd name="connsiteY8" fmla="*/ 990 h 102379"/>
                <a:gd name="connsiteX9" fmla="*/ 168615 w 170086"/>
                <a:gd name="connsiteY9" fmla="*/ 25950 h 102379"/>
                <a:gd name="connsiteX10" fmla="*/ 134076 w 170086"/>
                <a:gd name="connsiteY10" fmla="*/ 83164 h 102379"/>
                <a:gd name="connsiteX11" fmla="*/ 77277 w 170086"/>
                <a:gd name="connsiteY11" fmla="*/ 102363 h 1023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70086" h="102379">
                  <a:moveTo>
                    <a:pt x="77277" y="102363"/>
                  </a:moveTo>
                  <a:cubicBezTo>
                    <a:pt x="65380" y="102363"/>
                    <a:pt x="49261" y="95836"/>
                    <a:pt x="36213" y="83548"/>
                  </a:cubicBezTo>
                  <a:cubicBezTo>
                    <a:pt x="18176" y="67036"/>
                    <a:pt x="7430" y="46301"/>
                    <a:pt x="906" y="23646"/>
                  </a:cubicBezTo>
                  <a:cubicBezTo>
                    <a:pt x="-2164" y="12894"/>
                    <a:pt x="2825" y="3678"/>
                    <a:pt x="12035" y="990"/>
                  </a:cubicBezTo>
                  <a:cubicBezTo>
                    <a:pt x="21629" y="-1698"/>
                    <a:pt x="28921" y="3294"/>
                    <a:pt x="33910" y="13662"/>
                  </a:cubicBezTo>
                  <a:cubicBezTo>
                    <a:pt x="39667" y="26718"/>
                    <a:pt x="45424" y="40541"/>
                    <a:pt x="53867" y="51677"/>
                  </a:cubicBezTo>
                  <a:cubicBezTo>
                    <a:pt x="71136" y="74332"/>
                    <a:pt x="98001" y="74332"/>
                    <a:pt x="115654" y="52445"/>
                  </a:cubicBezTo>
                  <a:cubicBezTo>
                    <a:pt x="124481" y="41693"/>
                    <a:pt x="130238" y="28254"/>
                    <a:pt x="135611" y="15582"/>
                  </a:cubicBezTo>
                  <a:cubicBezTo>
                    <a:pt x="140984" y="3294"/>
                    <a:pt x="148659" y="-2465"/>
                    <a:pt x="159021" y="990"/>
                  </a:cubicBezTo>
                  <a:cubicBezTo>
                    <a:pt x="168615" y="4062"/>
                    <a:pt x="172453" y="14046"/>
                    <a:pt x="168615" y="25950"/>
                  </a:cubicBezTo>
                  <a:cubicBezTo>
                    <a:pt x="161324" y="47837"/>
                    <a:pt x="151346" y="67420"/>
                    <a:pt x="134076" y="83164"/>
                  </a:cubicBezTo>
                  <a:cubicBezTo>
                    <a:pt x="119492" y="96219"/>
                    <a:pt x="102606" y="102747"/>
                    <a:pt x="77277" y="102363"/>
                  </a:cubicBezTo>
                  <a:close/>
                </a:path>
              </a:pathLst>
            </a:custGeom>
            <a:grpFill/>
            <a:ln w="3834" cap="flat">
              <a:noFill/>
              <a:prstDash val="solid"/>
              <a:miter/>
            </a:ln>
          </p:spPr>
          <p:txBody>
            <a:bodyPr rtlCol="0" anchor="ctr"/>
            <a:lstStyle/>
            <a:p>
              <a:endParaRPr lang="en-US" dirty="0"/>
            </a:p>
          </p:txBody>
        </p:sp>
        <p:sp>
          <p:nvSpPr>
            <p:cNvPr id="18" name="Freeform 81">
              <a:extLst>
                <a:ext uri="{FF2B5EF4-FFF2-40B4-BE49-F238E27FC236}">
                  <a16:creationId xmlns:a16="http://schemas.microsoft.com/office/drawing/2014/main" id="{C6D7AEF4-CD59-DCC7-D460-A4EA183BF020}"/>
                </a:ext>
              </a:extLst>
            </p:cNvPr>
            <p:cNvSpPr/>
            <p:nvPr/>
          </p:nvSpPr>
          <p:spPr>
            <a:xfrm>
              <a:off x="2779628" y="4206241"/>
              <a:ext cx="102434" cy="171023"/>
            </a:xfrm>
            <a:custGeom>
              <a:avLst/>
              <a:gdLst>
                <a:gd name="connsiteX0" fmla="*/ 40734 w 102434"/>
                <a:gd name="connsiteY0" fmla="*/ 130673 h 171023"/>
                <a:gd name="connsiteX1" fmla="*/ 78728 w 102434"/>
                <a:gd name="connsiteY1" fmla="*/ 121073 h 171023"/>
                <a:gd name="connsiteX2" fmla="*/ 101754 w 102434"/>
                <a:gd name="connsiteY2" fmla="*/ 132593 h 171023"/>
                <a:gd name="connsiteX3" fmla="*/ 87554 w 102434"/>
                <a:gd name="connsiteY3" fmla="*/ 154096 h 171023"/>
                <a:gd name="connsiteX4" fmla="*/ 23080 w 102434"/>
                <a:gd name="connsiteY4" fmla="*/ 170223 h 171023"/>
                <a:gd name="connsiteX5" fmla="*/ 821 w 102434"/>
                <a:gd name="connsiteY5" fmla="*/ 147568 h 171023"/>
                <a:gd name="connsiteX6" fmla="*/ 33826 w 102434"/>
                <a:gd name="connsiteY6" fmla="*/ 15476 h 171023"/>
                <a:gd name="connsiteX7" fmla="*/ 54934 w 102434"/>
                <a:gd name="connsiteY7" fmla="*/ 501 h 171023"/>
                <a:gd name="connsiteX8" fmla="*/ 66831 w 102434"/>
                <a:gd name="connsiteY8" fmla="*/ 24308 h 171023"/>
                <a:gd name="connsiteX9" fmla="*/ 42269 w 102434"/>
                <a:gd name="connsiteY9" fmla="*/ 123377 h 171023"/>
                <a:gd name="connsiteX10" fmla="*/ 40734 w 102434"/>
                <a:gd name="connsiteY10" fmla="*/ 130673 h 171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2434" h="171023">
                  <a:moveTo>
                    <a:pt x="40734" y="130673"/>
                  </a:moveTo>
                  <a:cubicBezTo>
                    <a:pt x="54550" y="127217"/>
                    <a:pt x="66831" y="124145"/>
                    <a:pt x="78728" y="121073"/>
                  </a:cubicBezTo>
                  <a:cubicBezTo>
                    <a:pt x="90241" y="118385"/>
                    <a:pt x="98684" y="122609"/>
                    <a:pt x="101754" y="132593"/>
                  </a:cubicBezTo>
                  <a:cubicBezTo>
                    <a:pt x="104441" y="142192"/>
                    <a:pt x="99068" y="151024"/>
                    <a:pt x="87554" y="154096"/>
                  </a:cubicBezTo>
                  <a:cubicBezTo>
                    <a:pt x="66063" y="159856"/>
                    <a:pt x="44572" y="165232"/>
                    <a:pt x="23080" y="170223"/>
                  </a:cubicBezTo>
                  <a:cubicBezTo>
                    <a:pt x="6962" y="174063"/>
                    <a:pt x="-3016" y="163696"/>
                    <a:pt x="821" y="147568"/>
                  </a:cubicBezTo>
                  <a:cubicBezTo>
                    <a:pt x="11567" y="103409"/>
                    <a:pt x="22697" y="59635"/>
                    <a:pt x="33826" y="15476"/>
                  </a:cubicBezTo>
                  <a:cubicBezTo>
                    <a:pt x="36896" y="3957"/>
                    <a:pt x="45723" y="-1803"/>
                    <a:pt x="54934" y="501"/>
                  </a:cubicBezTo>
                  <a:cubicBezTo>
                    <a:pt x="65296" y="3188"/>
                    <a:pt x="69901" y="12020"/>
                    <a:pt x="66831" y="24308"/>
                  </a:cubicBezTo>
                  <a:cubicBezTo>
                    <a:pt x="58771" y="57331"/>
                    <a:pt x="50328" y="90354"/>
                    <a:pt x="42269" y="123377"/>
                  </a:cubicBezTo>
                  <a:cubicBezTo>
                    <a:pt x="41885" y="125297"/>
                    <a:pt x="41501" y="127217"/>
                    <a:pt x="40734" y="130673"/>
                  </a:cubicBezTo>
                  <a:close/>
                </a:path>
              </a:pathLst>
            </a:custGeom>
            <a:grpFill/>
            <a:ln w="3834" cap="flat">
              <a:noFill/>
              <a:prstDash val="solid"/>
              <a:miter/>
            </a:ln>
          </p:spPr>
          <p:txBody>
            <a:bodyPr rtlCol="0" anchor="ctr"/>
            <a:lstStyle/>
            <a:p>
              <a:endParaRPr lang="en-US" dirty="0"/>
            </a:p>
          </p:txBody>
        </p:sp>
        <p:sp>
          <p:nvSpPr>
            <p:cNvPr id="19" name="Freeform 82">
              <a:extLst>
                <a:ext uri="{FF2B5EF4-FFF2-40B4-BE49-F238E27FC236}">
                  <a16:creationId xmlns:a16="http://schemas.microsoft.com/office/drawing/2014/main" id="{A9113D22-31E9-BDB7-1904-59F818DD4AC9}"/>
                </a:ext>
              </a:extLst>
            </p:cNvPr>
            <p:cNvSpPr/>
            <p:nvPr/>
          </p:nvSpPr>
          <p:spPr>
            <a:xfrm>
              <a:off x="2899237" y="4173246"/>
              <a:ext cx="169747" cy="101861"/>
            </a:xfrm>
            <a:custGeom>
              <a:avLst/>
              <a:gdLst>
                <a:gd name="connsiteX0" fmla="*/ 80008 w 169747"/>
                <a:gd name="connsiteY0" fmla="*/ 101846 h 101861"/>
                <a:gd name="connsiteX1" fmla="*/ 30501 w 169747"/>
                <a:gd name="connsiteY1" fmla="*/ 77271 h 101861"/>
                <a:gd name="connsiteX2" fmla="*/ 951 w 169747"/>
                <a:gd name="connsiteY2" fmla="*/ 23513 h 101861"/>
                <a:gd name="connsiteX3" fmla="*/ 11313 w 169747"/>
                <a:gd name="connsiteY3" fmla="*/ 857 h 101861"/>
                <a:gd name="connsiteX4" fmla="*/ 33572 w 169747"/>
                <a:gd name="connsiteY4" fmla="*/ 13913 h 101861"/>
                <a:gd name="connsiteX5" fmla="*/ 54295 w 169747"/>
                <a:gd name="connsiteY5" fmla="*/ 52696 h 101861"/>
                <a:gd name="connsiteX6" fmla="*/ 115699 w 169747"/>
                <a:gd name="connsiteY6" fmla="*/ 52696 h 101861"/>
                <a:gd name="connsiteX7" fmla="*/ 135656 w 169747"/>
                <a:gd name="connsiteY7" fmla="*/ 15833 h 101861"/>
                <a:gd name="connsiteX8" fmla="*/ 158682 w 169747"/>
                <a:gd name="connsiteY8" fmla="*/ 1241 h 101861"/>
                <a:gd name="connsiteX9" fmla="*/ 168277 w 169747"/>
                <a:gd name="connsiteY9" fmla="*/ 26201 h 101861"/>
                <a:gd name="connsiteX10" fmla="*/ 134504 w 169747"/>
                <a:gd name="connsiteY10" fmla="*/ 82647 h 101861"/>
                <a:gd name="connsiteX11" fmla="*/ 80008 w 169747"/>
                <a:gd name="connsiteY11" fmla="*/ 101846 h 1018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9747" h="101861">
                  <a:moveTo>
                    <a:pt x="80008" y="101846"/>
                  </a:moveTo>
                  <a:cubicBezTo>
                    <a:pt x="62738" y="101846"/>
                    <a:pt x="45085" y="92630"/>
                    <a:pt x="30501" y="77271"/>
                  </a:cubicBezTo>
                  <a:cubicBezTo>
                    <a:pt x="16302" y="61911"/>
                    <a:pt x="7091" y="43480"/>
                    <a:pt x="951" y="23513"/>
                  </a:cubicBezTo>
                  <a:cubicBezTo>
                    <a:pt x="-2119" y="12761"/>
                    <a:pt x="2486" y="3545"/>
                    <a:pt x="11313" y="857"/>
                  </a:cubicBezTo>
                  <a:cubicBezTo>
                    <a:pt x="21291" y="-2215"/>
                    <a:pt x="28966" y="3161"/>
                    <a:pt x="33572" y="13913"/>
                  </a:cubicBezTo>
                  <a:cubicBezTo>
                    <a:pt x="39712" y="27352"/>
                    <a:pt x="45469" y="41560"/>
                    <a:pt x="54295" y="52696"/>
                  </a:cubicBezTo>
                  <a:cubicBezTo>
                    <a:pt x="71565" y="74583"/>
                    <a:pt x="98046" y="74199"/>
                    <a:pt x="115699" y="52696"/>
                  </a:cubicBezTo>
                  <a:cubicBezTo>
                    <a:pt x="124526" y="41944"/>
                    <a:pt x="130283" y="28504"/>
                    <a:pt x="135656" y="15833"/>
                  </a:cubicBezTo>
                  <a:cubicBezTo>
                    <a:pt x="141029" y="3545"/>
                    <a:pt x="148320" y="-1831"/>
                    <a:pt x="158682" y="1241"/>
                  </a:cubicBezTo>
                  <a:cubicBezTo>
                    <a:pt x="168277" y="4313"/>
                    <a:pt x="172114" y="14297"/>
                    <a:pt x="168277" y="26201"/>
                  </a:cubicBezTo>
                  <a:cubicBezTo>
                    <a:pt x="161369" y="47704"/>
                    <a:pt x="151007" y="67287"/>
                    <a:pt x="134504" y="82647"/>
                  </a:cubicBezTo>
                  <a:cubicBezTo>
                    <a:pt x="120689" y="95318"/>
                    <a:pt x="103802" y="102230"/>
                    <a:pt x="80008" y="101846"/>
                  </a:cubicBezTo>
                  <a:close/>
                </a:path>
              </a:pathLst>
            </a:custGeom>
            <a:grpFill/>
            <a:ln w="3834" cap="flat">
              <a:noFill/>
              <a:prstDash val="solid"/>
              <a:miter/>
            </a:ln>
          </p:spPr>
          <p:txBody>
            <a:bodyPr rtlCol="0" anchor="ctr"/>
            <a:lstStyle/>
            <a:p>
              <a:endParaRPr lang="en-US" dirty="0"/>
            </a:p>
          </p:txBody>
        </p:sp>
      </p:grpSp>
      <p:sp>
        <p:nvSpPr>
          <p:cNvPr id="20" name="Freeform 394">
            <a:extLst>
              <a:ext uri="{FF2B5EF4-FFF2-40B4-BE49-F238E27FC236}">
                <a16:creationId xmlns:a16="http://schemas.microsoft.com/office/drawing/2014/main" id="{125603D8-A486-28B1-5D3F-D729AFAC081C}"/>
              </a:ext>
            </a:extLst>
          </p:cNvPr>
          <p:cNvSpPr>
            <a:spLocks noChangeArrowheads="1"/>
          </p:cNvSpPr>
          <p:nvPr/>
        </p:nvSpPr>
        <p:spPr bwMode="auto">
          <a:xfrm>
            <a:off x="2140526" y="2045322"/>
            <a:ext cx="2513094" cy="4482131"/>
          </a:xfrm>
          <a:custGeom>
            <a:avLst/>
            <a:gdLst>
              <a:gd name="T0" fmla="*/ 4115 w 4381"/>
              <a:gd name="T1" fmla="*/ 3420 h 3421"/>
              <a:gd name="T2" fmla="*/ 264 w 4381"/>
              <a:gd name="T3" fmla="*/ 3420 h 3421"/>
              <a:gd name="T4" fmla="*/ 264 w 4381"/>
              <a:gd name="T5" fmla="*/ 3420 h 3421"/>
              <a:gd name="T6" fmla="*/ 0 w 4381"/>
              <a:gd name="T7" fmla="*/ 3155 h 3421"/>
              <a:gd name="T8" fmla="*/ 0 w 4381"/>
              <a:gd name="T9" fmla="*/ 264 h 3421"/>
              <a:gd name="T10" fmla="*/ 0 w 4381"/>
              <a:gd name="T11" fmla="*/ 264 h 3421"/>
              <a:gd name="T12" fmla="*/ 264 w 4381"/>
              <a:gd name="T13" fmla="*/ 0 h 3421"/>
              <a:gd name="T14" fmla="*/ 4115 w 4381"/>
              <a:gd name="T15" fmla="*/ 0 h 3421"/>
              <a:gd name="T16" fmla="*/ 4115 w 4381"/>
              <a:gd name="T17" fmla="*/ 0 h 3421"/>
              <a:gd name="T18" fmla="*/ 4380 w 4381"/>
              <a:gd name="T19" fmla="*/ 264 h 3421"/>
              <a:gd name="T20" fmla="*/ 4380 w 4381"/>
              <a:gd name="T21" fmla="*/ 3155 h 3421"/>
              <a:gd name="T22" fmla="*/ 4380 w 4381"/>
              <a:gd name="T23" fmla="*/ 3155 h 3421"/>
              <a:gd name="T24" fmla="*/ 4115 w 4381"/>
              <a:gd name="T25" fmla="*/ 3420 h 34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381" h="3421">
                <a:moveTo>
                  <a:pt x="4115" y="3420"/>
                </a:moveTo>
                <a:lnTo>
                  <a:pt x="264" y="3420"/>
                </a:lnTo>
                <a:lnTo>
                  <a:pt x="264" y="3420"/>
                </a:lnTo>
                <a:cubicBezTo>
                  <a:pt x="118" y="3420"/>
                  <a:pt x="0" y="3302"/>
                  <a:pt x="0" y="3155"/>
                </a:cubicBezTo>
                <a:lnTo>
                  <a:pt x="0" y="264"/>
                </a:lnTo>
                <a:lnTo>
                  <a:pt x="0" y="264"/>
                </a:lnTo>
                <a:cubicBezTo>
                  <a:pt x="0" y="118"/>
                  <a:pt x="118" y="0"/>
                  <a:pt x="264" y="0"/>
                </a:cubicBezTo>
                <a:lnTo>
                  <a:pt x="4115" y="0"/>
                </a:lnTo>
                <a:lnTo>
                  <a:pt x="4115" y="0"/>
                </a:lnTo>
                <a:cubicBezTo>
                  <a:pt x="4262" y="0"/>
                  <a:pt x="4380" y="118"/>
                  <a:pt x="4380" y="264"/>
                </a:cubicBezTo>
                <a:lnTo>
                  <a:pt x="4380" y="3155"/>
                </a:lnTo>
                <a:lnTo>
                  <a:pt x="4380" y="3155"/>
                </a:lnTo>
                <a:cubicBezTo>
                  <a:pt x="4380" y="3302"/>
                  <a:pt x="4262" y="3420"/>
                  <a:pt x="4115" y="3420"/>
                </a:cubicBezTo>
              </a:path>
            </a:pathLst>
          </a:custGeom>
          <a:solidFill>
            <a:srgbClr val="2094D2"/>
          </a:solidFill>
          <a:ln>
            <a:noFill/>
          </a:ln>
          <a:effectLst/>
        </p:spPr>
        <p:txBody>
          <a:bodyPr wrap="none" anchor="ctr"/>
          <a:lstStyle/>
          <a:p>
            <a:endParaRPr lang="en-US" sz="900" dirty="0"/>
          </a:p>
        </p:txBody>
      </p:sp>
      <p:sp>
        <p:nvSpPr>
          <p:cNvPr id="21" name="Freeform 469">
            <a:extLst>
              <a:ext uri="{FF2B5EF4-FFF2-40B4-BE49-F238E27FC236}">
                <a16:creationId xmlns:a16="http://schemas.microsoft.com/office/drawing/2014/main" id="{AE65A5AF-64E3-335A-46E8-E2B3465FD29B}"/>
              </a:ext>
            </a:extLst>
          </p:cNvPr>
          <p:cNvSpPr>
            <a:spLocks noChangeArrowheads="1"/>
          </p:cNvSpPr>
          <p:nvPr/>
        </p:nvSpPr>
        <p:spPr bwMode="auto">
          <a:xfrm>
            <a:off x="2608727" y="995037"/>
            <a:ext cx="1581755" cy="1700704"/>
          </a:xfrm>
          <a:custGeom>
            <a:avLst/>
            <a:gdLst>
              <a:gd name="T0" fmla="*/ 1087 w 2757"/>
              <a:gd name="T1" fmla="*/ 2802 h 2964"/>
              <a:gd name="T2" fmla="*/ 416 w 2757"/>
              <a:gd name="T3" fmla="*/ 2131 h 2964"/>
              <a:gd name="T4" fmla="*/ 416 w 2757"/>
              <a:gd name="T5" fmla="*/ 2131 h 2964"/>
              <a:gd name="T6" fmla="*/ 416 w 2757"/>
              <a:gd name="T7" fmla="*/ 624 h 2964"/>
              <a:gd name="T8" fmla="*/ 623 w 2757"/>
              <a:gd name="T9" fmla="*/ 417 h 2964"/>
              <a:gd name="T10" fmla="*/ 623 w 2757"/>
              <a:gd name="T11" fmla="*/ 417 h 2964"/>
              <a:gd name="T12" fmla="*/ 2132 w 2757"/>
              <a:gd name="T13" fmla="*/ 417 h 2964"/>
              <a:gd name="T14" fmla="*/ 2339 w 2757"/>
              <a:gd name="T15" fmla="*/ 624 h 2964"/>
              <a:gd name="T16" fmla="*/ 2339 w 2757"/>
              <a:gd name="T17" fmla="*/ 624 h 2964"/>
              <a:gd name="T18" fmla="*/ 2339 w 2757"/>
              <a:gd name="T19" fmla="*/ 2131 h 2964"/>
              <a:gd name="T20" fmla="*/ 1669 w 2757"/>
              <a:gd name="T21" fmla="*/ 2802 h 2964"/>
              <a:gd name="T22" fmla="*/ 1669 w 2757"/>
              <a:gd name="T23" fmla="*/ 2802 h 2964"/>
              <a:gd name="T24" fmla="*/ 1087 w 2757"/>
              <a:gd name="T25" fmla="*/ 2802 h 2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757" h="2964">
                <a:moveTo>
                  <a:pt x="1087" y="2802"/>
                </a:moveTo>
                <a:lnTo>
                  <a:pt x="416" y="2131"/>
                </a:lnTo>
                <a:lnTo>
                  <a:pt x="416" y="2131"/>
                </a:lnTo>
                <a:cubicBezTo>
                  <a:pt x="0" y="1715"/>
                  <a:pt x="0" y="1041"/>
                  <a:pt x="416" y="624"/>
                </a:cubicBezTo>
                <a:lnTo>
                  <a:pt x="623" y="417"/>
                </a:lnTo>
                <a:lnTo>
                  <a:pt x="623" y="417"/>
                </a:lnTo>
                <a:cubicBezTo>
                  <a:pt x="1040" y="0"/>
                  <a:pt x="1715" y="0"/>
                  <a:pt x="2132" y="417"/>
                </a:cubicBezTo>
                <a:lnTo>
                  <a:pt x="2339" y="624"/>
                </a:lnTo>
                <a:lnTo>
                  <a:pt x="2339" y="624"/>
                </a:lnTo>
                <a:cubicBezTo>
                  <a:pt x="2756" y="1041"/>
                  <a:pt x="2756" y="1715"/>
                  <a:pt x="2339" y="2131"/>
                </a:cubicBezTo>
                <a:lnTo>
                  <a:pt x="1669" y="2802"/>
                </a:lnTo>
                <a:lnTo>
                  <a:pt x="1669" y="2802"/>
                </a:lnTo>
                <a:cubicBezTo>
                  <a:pt x="1508" y="2963"/>
                  <a:pt x="1248" y="2963"/>
                  <a:pt x="1087" y="2802"/>
                </a:cubicBezTo>
              </a:path>
            </a:pathLst>
          </a:custGeom>
          <a:solidFill>
            <a:srgbClr val="09465E"/>
          </a:solidFill>
          <a:ln>
            <a:noFill/>
          </a:ln>
          <a:effectLst/>
        </p:spPr>
        <p:txBody>
          <a:bodyPr wrap="none" anchor="ctr"/>
          <a:lstStyle/>
          <a:p>
            <a:endParaRPr lang="en-US" sz="900" dirty="0"/>
          </a:p>
        </p:txBody>
      </p:sp>
      <p:sp>
        <p:nvSpPr>
          <p:cNvPr id="22" name="CuadroTexto 559">
            <a:extLst>
              <a:ext uri="{FF2B5EF4-FFF2-40B4-BE49-F238E27FC236}">
                <a16:creationId xmlns:a16="http://schemas.microsoft.com/office/drawing/2014/main" id="{74093140-12AA-5C32-48EC-267B00D8451F}"/>
              </a:ext>
            </a:extLst>
          </p:cNvPr>
          <p:cNvSpPr txBox="1"/>
          <p:nvPr/>
        </p:nvSpPr>
        <p:spPr>
          <a:xfrm>
            <a:off x="2081141" y="2948733"/>
            <a:ext cx="2421950" cy="1477328"/>
          </a:xfrm>
          <a:prstGeom prst="rect">
            <a:avLst/>
          </a:prstGeom>
          <a:noFill/>
        </p:spPr>
        <p:txBody>
          <a:bodyPr wrap="square" rtlCol="0">
            <a:spAutoFit/>
          </a:bodyPr>
          <a:lstStyle/>
          <a:p>
            <a:pPr algn="ctr"/>
            <a:r>
              <a:rPr lang="en-US" b="1" i="0" dirty="0">
                <a:solidFill>
                  <a:schemeClr val="bg1"/>
                </a:solidFill>
                <a:effectLst/>
              </a:rPr>
              <a:t>Lean Inventory</a:t>
            </a:r>
            <a:r>
              <a:rPr lang="en-US" b="0" i="0" dirty="0">
                <a:solidFill>
                  <a:schemeClr val="bg1"/>
                </a:solidFill>
                <a:effectLst/>
              </a:rPr>
              <a:t>: </a:t>
            </a:r>
          </a:p>
          <a:p>
            <a:pPr algn="ctr"/>
            <a:endParaRPr lang="en-US" b="0" i="0" dirty="0">
              <a:solidFill>
                <a:schemeClr val="bg1"/>
              </a:solidFill>
              <a:effectLst/>
            </a:endParaRPr>
          </a:p>
          <a:p>
            <a:pPr algn="ctr"/>
            <a:r>
              <a:rPr lang="en-US" b="0" i="0" dirty="0" err="1">
                <a:solidFill>
                  <a:schemeClr val="bg1"/>
                </a:solidFill>
                <a:effectLst/>
              </a:rPr>
              <a:t>Hävikin</a:t>
            </a:r>
            <a:r>
              <a:rPr lang="en-US" b="0" i="0" dirty="0">
                <a:solidFill>
                  <a:schemeClr val="bg1"/>
                </a:solidFill>
                <a:effectLst/>
              </a:rPr>
              <a:t> minimoimiseksi ja tehokkuuden parantamiseksi. </a:t>
            </a:r>
          </a:p>
        </p:txBody>
      </p:sp>
      <p:pic>
        <p:nvPicPr>
          <p:cNvPr id="23" name="Picture 10" descr="Lean ">
            <a:extLst>
              <a:ext uri="{FF2B5EF4-FFF2-40B4-BE49-F238E27FC236}">
                <a16:creationId xmlns:a16="http://schemas.microsoft.com/office/drawing/2014/main" id="{42967A05-B35F-97F3-5991-37B5435FEF07}"/>
              </a:ext>
            </a:extLst>
          </p:cNvPr>
          <p:cNvPicPr>
            <a:picLocks noChangeAspect="1" noChangeArrowheads="1"/>
          </p:cNvPicPr>
          <p:nvPr/>
        </p:nvPicPr>
        <p:blipFill>
          <a:blip r:embed="rId5">
            <a:extLst>
              <a:ext uri="{28A0092B-C50C-407E-A947-70E740481C1C}">
                <a14:useLocalDpi xmlns:a14="http://schemas.microsoft.com/office/drawing/2010/main"/>
              </a:ext>
            </a:extLst>
          </a:blip>
          <a:srcRect/>
          <a:stretch>
            <a:fillRect/>
          </a:stretch>
        </p:blipFill>
        <p:spPr bwMode="auto">
          <a:xfrm>
            <a:off x="2940100" y="1342016"/>
            <a:ext cx="913350" cy="913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3130723"/>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Placeholder 9">
            <a:extLst>
              <a:ext uri="{FF2B5EF4-FFF2-40B4-BE49-F238E27FC236}">
                <a16:creationId xmlns:a16="http://schemas.microsoft.com/office/drawing/2014/main" id="{7A806EE0-9AF2-2B5D-2341-353BF5AA93AD}"/>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a:xfrm>
            <a:off x="6731421" y="439689"/>
            <a:ext cx="2066906" cy="582221"/>
          </a:xfrm>
        </p:spPr>
        <p:txBody>
          <a:bodyPr/>
          <a:lstStyle/>
          <a:p>
            <a:r>
              <a:rPr lang="en-US" dirty="0"/>
              <a:t>04</a:t>
            </a:r>
          </a:p>
        </p:txBody>
      </p:sp>
      <p:sp>
        <p:nvSpPr>
          <p:cNvPr id="14" name="Rectangle 13">
            <a:extLst>
              <a:ext uri="{FF2B5EF4-FFF2-40B4-BE49-F238E27FC236}">
                <a16:creationId xmlns:a16="http://schemas.microsoft.com/office/drawing/2014/main" id="{BE59536B-CB14-6A49-9925-C70C0915408D}"/>
              </a:ext>
            </a:extLst>
          </p:cNvPr>
          <p:cNvSpPr/>
          <p:nvPr/>
        </p:nvSpPr>
        <p:spPr>
          <a:xfrm>
            <a:off x="4573135" y="3262050"/>
            <a:ext cx="6124019"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2" name="Rectangle 13">
            <a:extLst>
              <a:ext uri="{FF2B5EF4-FFF2-40B4-BE49-F238E27FC236}">
                <a16:creationId xmlns:a16="http://schemas.microsoft.com/office/drawing/2014/main" id="{1D2E109B-F365-3631-A3A9-6814025B55D8}"/>
              </a:ext>
            </a:extLst>
          </p:cNvPr>
          <p:cNvSpPr/>
          <p:nvPr/>
        </p:nvSpPr>
        <p:spPr>
          <a:xfrm>
            <a:off x="4573135" y="3862215"/>
            <a:ext cx="5037033" cy="6986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04695EEA-D075-3642-8CB0-45ED61E791B1}"/>
              </a:ext>
            </a:extLst>
          </p:cNvPr>
          <p:cNvSpPr txBox="1"/>
          <p:nvPr/>
        </p:nvSpPr>
        <p:spPr>
          <a:xfrm>
            <a:off x="4575646" y="3262050"/>
            <a:ext cx="5882803"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Optimoinnin teknologiat </a:t>
            </a:r>
          </a:p>
          <a:p>
            <a:r>
              <a:rPr lang="en-US" sz="3600" b="1" dirty="0">
                <a:solidFill>
                  <a:srgbClr val="60BA47"/>
                </a:solidFill>
                <a:latin typeface="Calibri" panose="020F0502020204030204" pitchFamily="34" charset="0"/>
                <a:cs typeface="Calibri" panose="020F0502020204030204" pitchFamily="34" charset="0"/>
              </a:rPr>
              <a:t>Varastonhallinta</a:t>
            </a:r>
          </a:p>
        </p:txBody>
      </p:sp>
    </p:spTree>
    <p:extLst>
      <p:ext uri="{BB962C8B-B14F-4D97-AF65-F5344CB8AC3E}">
        <p14:creationId xmlns:p14="http://schemas.microsoft.com/office/powerpoint/2010/main" val="3559636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CFF3DB-DC54-CBC5-2F56-428D603CC81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F30F372-A90E-A647-7F3B-71F375BE6461}"/>
              </a:ext>
            </a:extLst>
          </p:cNvPr>
          <p:cNvSpPr>
            <a:spLocks noGrp="1"/>
          </p:cNvSpPr>
          <p:nvPr>
            <p:ph type="body" sz="quarter" idx="16"/>
          </p:nvPr>
        </p:nvSpPr>
        <p:spPr>
          <a:xfrm>
            <a:off x="813416" y="644014"/>
            <a:ext cx="10052954" cy="803654"/>
          </a:xfrm>
          <a:prstGeom prst="rect">
            <a:avLst/>
          </a:prstGeom>
        </p:spPr>
        <p:txBody>
          <a:bodyPr/>
          <a:lstStyle/>
          <a:p>
            <a:r>
              <a:rPr lang="en-US" dirty="0"/>
              <a:t>Varastonhallinnan avainteknologiat</a:t>
            </a:r>
          </a:p>
        </p:txBody>
      </p:sp>
      <p:graphicFrame>
        <p:nvGraphicFramePr>
          <p:cNvPr id="2" name="Tabella 1">
            <a:extLst>
              <a:ext uri="{FF2B5EF4-FFF2-40B4-BE49-F238E27FC236}">
                <a16:creationId xmlns:a16="http://schemas.microsoft.com/office/drawing/2014/main" id="{557CF03A-31A2-FC98-EFFF-64DF39C1DDB5}"/>
              </a:ext>
            </a:extLst>
          </p:cNvPr>
          <p:cNvGraphicFramePr>
            <a:graphicFrameLocks noGrp="1"/>
          </p:cNvGraphicFramePr>
          <p:nvPr>
            <p:extLst>
              <p:ext uri="{D42A27DB-BD31-4B8C-83A1-F6EECF244321}">
                <p14:modId xmlns:p14="http://schemas.microsoft.com/office/powerpoint/2010/main" val="1185829094"/>
              </p:ext>
            </p:extLst>
          </p:nvPr>
        </p:nvGraphicFramePr>
        <p:xfrm>
          <a:off x="813416" y="1768680"/>
          <a:ext cx="10151946" cy="4490344"/>
        </p:xfrm>
        <a:graphic>
          <a:graphicData uri="http://schemas.openxmlformats.org/drawingml/2006/table">
            <a:tbl>
              <a:tblPr>
                <a:tableStyleId>{FABFCF23-3B69-468F-B69F-88F6DE6A72F2}</a:tableStyleId>
              </a:tblPr>
              <a:tblGrid>
                <a:gridCol w="2863234">
                  <a:extLst>
                    <a:ext uri="{9D8B030D-6E8A-4147-A177-3AD203B41FA5}">
                      <a16:colId xmlns:a16="http://schemas.microsoft.com/office/drawing/2014/main" val="1327902943"/>
                    </a:ext>
                  </a:extLst>
                </a:gridCol>
                <a:gridCol w="2914650">
                  <a:extLst>
                    <a:ext uri="{9D8B030D-6E8A-4147-A177-3AD203B41FA5}">
                      <a16:colId xmlns:a16="http://schemas.microsoft.com/office/drawing/2014/main" val="1432252373"/>
                    </a:ext>
                  </a:extLst>
                </a:gridCol>
                <a:gridCol w="4374062">
                  <a:extLst>
                    <a:ext uri="{9D8B030D-6E8A-4147-A177-3AD203B41FA5}">
                      <a16:colId xmlns:a16="http://schemas.microsoft.com/office/drawing/2014/main" val="3127748424"/>
                    </a:ext>
                  </a:extLst>
                </a:gridCol>
              </a:tblGrid>
              <a:tr h="223146">
                <a:tc>
                  <a:txBody>
                    <a:bodyPr/>
                    <a:lstStyle/>
                    <a:p>
                      <a:pPr algn="l"/>
                      <a:r>
                        <a:rPr lang="it-IT" sz="2000" b="1" dirty="0">
                          <a:solidFill>
                            <a:srgbClr val="09465E"/>
                          </a:solidFill>
                        </a:rPr>
                        <a:t>Työkalun </a:t>
                      </a:r>
                      <a:r>
                        <a:rPr lang="it-IT" sz="2000" b="1" dirty="0" err="1">
                          <a:solidFill>
                            <a:srgbClr val="09465E"/>
                          </a:solidFill>
                        </a:rPr>
                        <a:t>tyyppi</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algn="l"/>
                      <a:r>
                        <a:rPr lang="it-IT" sz="2000" b="1" dirty="0" err="1">
                          <a:solidFill>
                            <a:srgbClr val="09465E"/>
                          </a:solidFill>
                        </a:rPr>
                        <a:t>Esimerkkejä</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algn="l"/>
                      <a:r>
                        <a:rPr lang="it-IT" sz="2000" b="1" dirty="0" err="1">
                          <a:solidFill>
                            <a:srgbClr val="09465E"/>
                          </a:solidFill>
                        </a:rPr>
                        <a:t>Tärkeimmät toiminnot </a:t>
                      </a:r>
                      <a:r>
                        <a:rPr lang="it-IT" sz="2000" b="1" dirty="0">
                          <a:solidFill>
                            <a:srgbClr val="09465E"/>
                          </a:solidFill>
                        </a:rPr>
                        <a:t>ja edut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1857736339"/>
                  </a:ext>
                </a:extLst>
              </a:tr>
              <a:tr h="892582">
                <a:tc>
                  <a:txBody>
                    <a:bodyPr/>
                    <a:lstStyle/>
                    <a:p>
                      <a:pPr algn="l"/>
                      <a:r>
                        <a:rPr lang="it-IT" sz="2000" b="1" dirty="0">
                          <a:solidFill>
                            <a:srgbClr val="09465E"/>
                          </a:solidFill>
                        </a:rPr>
                        <a:t>Ohjelmisto ERP (Enterprise Resource Planning)</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algn="l"/>
                      <a:r>
                        <a:rPr lang="it-IT" sz="2000" dirty="0">
                          <a:solidFill>
                            <a:srgbClr val="09465E"/>
                          </a:solidFill>
                          <a:hlinkClick r:id="rId2"/>
                        </a:rPr>
                        <a:t>SAP</a:t>
                      </a:r>
                      <a:r>
                        <a:rPr lang="it-IT" sz="2000" dirty="0">
                          <a:solidFill>
                            <a:srgbClr val="09465E"/>
                          </a:solidFill>
                        </a:rPr>
                        <a:t>, </a:t>
                      </a:r>
                      <a:r>
                        <a:rPr lang="it-IT" sz="2000" dirty="0">
                          <a:solidFill>
                            <a:srgbClr val="09465E"/>
                          </a:solidFill>
                          <a:hlinkClick r:id="rId3"/>
                        </a:rPr>
                        <a:t>Oracle NetSuite</a:t>
                      </a:r>
                      <a:r>
                        <a:rPr lang="it-IT" sz="2000" dirty="0">
                          <a:solidFill>
                            <a:srgbClr val="09465E"/>
                          </a:solidFill>
                        </a:rPr>
                        <a:t>, </a:t>
                      </a:r>
                      <a:r>
                        <a:rPr lang="it-IT" sz="2000" dirty="0">
                          <a:solidFill>
                            <a:srgbClr val="09465E"/>
                          </a:solidFill>
                          <a:hlinkClick r:id="rId4"/>
                        </a:rPr>
                        <a:t>Microsoft Dynamics</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sz="2000" kern="1200" dirty="0">
                          <a:solidFill>
                            <a:srgbClr val="09465E"/>
                          </a:solidFill>
                          <a:latin typeface="+mn-lt"/>
                          <a:ea typeface="+mn-ea"/>
                          <a:cs typeface="+mn-cs"/>
                        </a:rPr>
                        <a:t>Ne mahdollistavat varaston, tilausten, kirjanpidon ja tarvikkeiden integroidun hallinnan. Ne parantavat prosessien näkyvyyttä ja valvontaa.</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1668907829"/>
                  </a:ext>
                </a:extLst>
              </a:tr>
              <a:tr h="105877">
                <a:tc>
                  <a:txBody>
                    <a:bodyPr/>
                    <a:lstStyle/>
                    <a:p>
                      <a:pPr algn="l"/>
                      <a:r>
                        <a:rPr lang="it-IT" sz="2000" b="1" dirty="0">
                          <a:solidFill>
                            <a:srgbClr val="09465E"/>
                          </a:solidFill>
                        </a:rPr>
                        <a:t>POS (Point of Sale) integroidut järjestelmät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algn="l"/>
                      <a:r>
                        <a:rPr lang="it-IT" sz="2000" dirty="0">
                          <a:solidFill>
                            <a:srgbClr val="09465E"/>
                          </a:solidFill>
                          <a:hlinkClick r:id="rId5"/>
                        </a:rPr>
                        <a:t>Square</a:t>
                      </a:r>
                      <a:r>
                        <a:rPr lang="it-IT" sz="2000" dirty="0">
                          <a:solidFill>
                            <a:srgbClr val="09465E"/>
                          </a:solidFill>
                        </a:rPr>
                        <a:t>, </a:t>
                      </a:r>
                      <a:r>
                        <a:rPr lang="it-IT" sz="2000" dirty="0">
                          <a:solidFill>
                            <a:srgbClr val="09465E"/>
                          </a:solidFill>
                          <a:hlinkClick r:id="rId6"/>
                        </a:rPr>
                        <a:t>Lightspeed</a:t>
                      </a:r>
                      <a:r>
                        <a:rPr lang="it-IT" sz="2000" dirty="0">
                          <a:solidFill>
                            <a:srgbClr val="09465E"/>
                          </a:solidFill>
                        </a:rPr>
                        <a:t>, </a:t>
                      </a:r>
                      <a:r>
                        <a:rPr lang="it-IT" sz="2000" dirty="0">
                          <a:solidFill>
                            <a:srgbClr val="09465E"/>
                          </a:solidFill>
                          <a:hlinkClick r:id="rId7"/>
                        </a:rPr>
                        <a:t>Toast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algn="l"/>
                      <a:r>
                        <a:rPr lang="en-US" sz="2000" kern="1200" dirty="0">
                          <a:solidFill>
                            <a:srgbClr val="09465E"/>
                          </a:solidFill>
                          <a:latin typeface="+mn-lt"/>
                          <a:ea typeface="+mn-ea"/>
                          <a:cs typeface="+mn-cs"/>
                        </a:rPr>
                        <a:t>Ne yhdistävät myynnin ja varaston reaaliaikaisesti: jokainen myynti päivittää varastotasot automaattisesti. Ne optimoivat uudelleentilaukset.</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2507609251"/>
                  </a:ext>
                </a:extLst>
              </a:tr>
              <a:tr h="105877">
                <a:tc>
                  <a:txBody>
                    <a:bodyPr/>
                    <a:lstStyle/>
                    <a:p>
                      <a:r>
                        <a:rPr lang="it-IT" sz="2000" b="1" dirty="0">
                          <a:solidFill>
                            <a:srgbClr val="09465E"/>
                          </a:solidFill>
                        </a:rPr>
                        <a:t>App cloud for Food Inventory </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dirty="0">
                          <a:solidFill>
                            <a:srgbClr val="09465E"/>
                          </a:solidFill>
                          <a:hlinkClick r:id="rId8"/>
                        </a:rPr>
                        <a:t>MarketMan</a:t>
                      </a:r>
                      <a:r>
                        <a:rPr lang="it-IT" sz="2000" dirty="0">
                          <a:solidFill>
                            <a:srgbClr val="09465E"/>
                          </a:solidFill>
                        </a:rPr>
                        <a:t>, </a:t>
                      </a:r>
                      <a:r>
                        <a:rPr lang="it-IT" sz="2000" dirty="0">
                          <a:solidFill>
                            <a:srgbClr val="09465E"/>
                          </a:solidFill>
                          <a:hlinkClick r:id="rId9"/>
                        </a:rPr>
                        <a:t>Apicbase</a:t>
                      </a:r>
                      <a:r>
                        <a:rPr lang="it-IT" sz="2000" dirty="0">
                          <a:solidFill>
                            <a:srgbClr val="09465E"/>
                          </a:solidFill>
                        </a:rPr>
                        <a:t>, </a:t>
                      </a:r>
                      <a:r>
                        <a:rPr lang="it-IT" sz="2000" dirty="0">
                          <a:solidFill>
                            <a:srgbClr val="09465E"/>
                          </a:solidFill>
                          <a:hlinkClick r:id="rId10"/>
                        </a:rPr>
                        <a:t>BlueCart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en-US" sz="2000" kern="1200" dirty="0">
                          <a:solidFill>
                            <a:srgbClr val="09465E"/>
                          </a:solidFill>
                          <a:latin typeface="+mn-lt"/>
                          <a:ea typeface="+mn-ea"/>
                          <a:cs typeface="+mn-cs"/>
                        </a:rPr>
                        <a:t>Ne mahdollistavat varastojen seurannan millä tahansa laitteella. Hyödyllisiä ammattikeittiöille ja ruoanlaittokeskuksille. Ne helpottavat jakamista tavarantoimittajien kanssa.</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2986830355"/>
                  </a:ext>
                </a:extLst>
              </a:tr>
            </a:tbl>
          </a:graphicData>
        </a:graphic>
      </p:graphicFrame>
    </p:spTree>
    <p:extLst>
      <p:ext uri="{BB962C8B-B14F-4D97-AF65-F5344CB8AC3E}">
        <p14:creationId xmlns:p14="http://schemas.microsoft.com/office/powerpoint/2010/main" val="28180919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3AC3FD-7B75-F6D8-B9DB-D6450EAE2907}"/>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48A2377A-E42D-94BB-2C44-0F2FB7DFA948}"/>
              </a:ext>
            </a:extLst>
          </p:cNvPr>
          <p:cNvSpPr>
            <a:spLocks noGrp="1"/>
          </p:cNvSpPr>
          <p:nvPr>
            <p:ph type="body" sz="quarter" idx="16"/>
          </p:nvPr>
        </p:nvSpPr>
        <p:spPr>
          <a:xfrm>
            <a:off x="714424" y="507522"/>
            <a:ext cx="10052954" cy="803654"/>
          </a:xfrm>
          <a:prstGeom prst="rect">
            <a:avLst/>
          </a:prstGeom>
        </p:spPr>
        <p:txBody>
          <a:bodyPr/>
          <a:lstStyle/>
          <a:p>
            <a:r>
              <a:rPr lang="en-US" dirty="0"/>
              <a:t>Varastonhallinnan avainteknologiat</a:t>
            </a:r>
          </a:p>
        </p:txBody>
      </p:sp>
      <p:graphicFrame>
        <p:nvGraphicFramePr>
          <p:cNvPr id="2" name="Tabella 1">
            <a:extLst>
              <a:ext uri="{FF2B5EF4-FFF2-40B4-BE49-F238E27FC236}">
                <a16:creationId xmlns:a16="http://schemas.microsoft.com/office/drawing/2014/main" id="{2D1F4DE2-ED0B-2A59-BC7D-6859FCA888DA}"/>
              </a:ext>
            </a:extLst>
          </p:cNvPr>
          <p:cNvGraphicFramePr>
            <a:graphicFrameLocks noGrp="1"/>
          </p:cNvGraphicFramePr>
          <p:nvPr>
            <p:extLst>
              <p:ext uri="{D42A27DB-BD31-4B8C-83A1-F6EECF244321}">
                <p14:modId xmlns:p14="http://schemas.microsoft.com/office/powerpoint/2010/main" val="1538532"/>
              </p:ext>
            </p:extLst>
          </p:nvPr>
        </p:nvGraphicFramePr>
        <p:xfrm>
          <a:off x="714424" y="1194748"/>
          <a:ext cx="10151946" cy="5155730"/>
        </p:xfrm>
        <a:graphic>
          <a:graphicData uri="http://schemas.openxmlformats.org/drawingml/2006/table">
            <a:tbl>
              <a:tblPr>
                <a:tableStyleId>{FABFCF23-3B69-468F-B69F-88F6DE6A72F2}</a:tableStyleId>
              </a:tblPr>
              <a:tblGrid>
                <a:gridCol w="2520334">
                  <a:extLst>
                    <a:ext uri="{9D8B030D-6E8A-4147-A177-3AD203B41FA5}">
                      <a16:colId xmlns:a16="http://schemas.microsoft.com/office/drawing/2014/main" val="1327902943"/>
                    </a:ext>
                  </a:extLst>
                </a:gridCol>
                <a:gridCol w="2905125">
                  <a:extLst>
                    <a:ext uri="{9D8B030D-6E8A-4147-A177-3AD203B41FA5}">
                      <a16:colId xmlns:a16="http://schemas.microsoft.com/office/drawing/2014/main" val="1432252373"/>
                    </a:ext>
                  </a:extLst>
                </a:gridCol>
                <a:gridCol w="4726487">
                  <a:extLst>
                    <a:ext uri="{9D8B030D-6E8A-4147-A177-3AD203B41FA5}">
                      <a16:colId xmlns:a16="http://schemas.microsoft.com/office/drawing/2014/main" val="3127748424"/>
                    </a:ext>
                  </a:extLst>
                </a:gridCol>
              </a:tblGrid>
              <a:tr h="223146">
                <a:tc>
                  <a:txBody>
                    <a:bodyPr/>
                    <a:lstStyle/>
                    <a:p>
                      <a:r>
                        <a:rPr lang="it-IT" sz="2000" b="1" dirty="0">
                          <a:solidFill>
                            <a:srgbClr val="09465E"/>
                          </a:solidFill>
                        </a:rPr>
                        <a:t>Työkalun </a:t>
                      </a:r>
                      <a:r>
                        <a:rPr lang="it-IT" sz="2000" b="1" dirty="0" err="1">
                          <a:solidFill>
                            <a:srgbClr val="09465E"/>
                          </a:solidFill>
                        </a:rPr>
                        <a:t>tyyppi</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b="1" dirty="0" err="1">
                          <a:solidFill>
                            <a:srgbClr val="09465E"/>
                          </a:solidFill>
                        </a:rPr>
                        <a:t>Esimerkkejä</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b="1" dirty="0" err="1">
                          <a:solidFill>
                            <a:srgbClr val="09465E"/>
                          </a:solidFill>
                        </a:rPr>
                        <a:t>Tärkeimmät toiminnot </a:t>
                      </a:r>
                      <a:r>
                        <a:rPr lang="it-IT" sz="2000" b="1" dirty="0">
                          <a:solidFill>
                            <a:srgbClr val="09465E"/>
                          </a:solidFill>
                        </a:rPr>
                        <a:t>ja edut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1857736339"/>
                  </a:ext>
                </a:extLst>
              </a:tr>
              <a:tr h="72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9465E"/>
                          </a:solidFill>
                        </a:rPr>
                        <a:t>RFID-</a:t>
                      </a:r>
                      <a:r>
                        <a:rPr lang="en-US" sz="2000" b="1" dirty="0" err="1">
                          <a:solidFill>
                            <a:srgbClr val="09465E"/>
                          </a:solidFill>
                        </a:rPr>
                        <a:t>tarrat</a:t>
                      </a:r>
                      <a:r>
                        <a:rPr lang="en-US" sz="2000" b="1" dirty="0">
                          <a:solidFill>
                            <a:srgbClr val="09465E"/>
                          </a:solidFill>
                        </a:rPr>
                        <a:t> ja viivakoodit</a:t>
                      </a:r>
                      <a:endParaRPr lang="it-IT" sz="2000" b="1" dirty="0">
                        <a:solidFill>
                          <a:srgbClr val="09465E"/>
                        </a:solidFill>
                      </a:endParaRPr>
                    </a:p>
                    <a:p>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dirty="0">
                          <a:solidFill>
                            <a:srgbClr val="09465E"/>
                          </a:solidFill>
                          <a:hlinkClick r:id="rId2"/>
                        </a:rPr>
                        <a:t>Zebra Technologies</a:t>
                      </a:r>
                      <a:r>
                        <a:rPr lang="it-IT" sz="2000" dirty="0">
                          <a:solidFill>
                            <a:srgbClr val="09465E"/>
                          </a:solidFill>
                        </a:rPr>
                        <a:t>, </a:t>
                      </a:r>
                      <a:r>
                        <a:rPr lang="it-IT" sz="2000" dirty="0">
                          <a:solidFill>
                            <a:srgbClr val="09465E"/>
                          </a:solidFill>
                          <a:hlinkClick r:id="rId3"/>
                        </a:rPr>
                        <a:t>Honeywell</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kern="1200" dirty="0">
                          <a:solidFill>
                            <a:srgbClr val="09465E"/>
                          </a:solidFill>
                          <a:latin typeface="+mn-lt"/>
                          <a:ea typeface="+mn-ea"/>
                          <a:cs typeface="+mn-cs"/>
                        </a:rPr>
                        <a:t>Ne automatisoivat tuotteiden sisään- ja ulostulon seurannan. Ne parantavat varaston tarkkuutta ja vähentävät inhimillisiä virheitä.</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2507609251"/>
                  </a:ext>
                </a:extLst>
              </a:tr>
              <a:tr h="725223">
                <a:tc>
                  <a:txBody>
                    <a:bodyPr/>
                    <a:lstStyle/>
                    <a:p>
                      <a:pPr>
                        <a:buFont typeface="+mj-lt"/>
                        <a:buNone/>
                      </a:pPr>
                      <a:r>
                        <a:rPr lang="en-US" sz="2000" b="1" kern="1200" dirty="0">
                          <a:solidFill>
                            <a:srgbClr val="09465E"/>
                          </a:solidFill>
                          <a:latin typeface="+mn-lt"/>
                          <a:ea typeface="+mn-ea"/>
                          <a:cs typeface="+mn-cs"/>
                        </a:rPr>
                        <a:t>Älykkäät hyllyjärjestelmät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en-US" sz="2000" b="0" dirty="0">
                          <a:solidFill>
                            <a:srgbClr val="09465E"/>
                          </a:solidFill>
                          <a:hlinkClick r:id="rId4"/>
                        </a:rPr>
                        <a:t>EasyFill</a:t>
                      </a:r>
                      <a:r>
                        <a:rPr lang="en-US" sz="2000" b="0" dirty="0">
                          <a:solidFill>
                            <a:srgbClr val="09465E"/>
                          </a:solidFill>
                        </a:rPr>
                        <a:t>, </a:t>
                      </a:r>
                      <a:r>
                        <a:rPr lang="en-US" sz="2000" b="0" dirty="0">
                          <a:solidFill>
                            <a:srgbClr val="09465E"/>
                          </a:solidFill>
                          <a:hlinkClick r:id="rId5"/>
                        </a:rPr>
                        <a:t>TurnLoader</a:t>
                      </a:r>
                      <a:endParaRPr lang="it-IT" sz="2000" b="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marL="0" lvl="1" indent="0">
                        <a:buFont typeface="+mj-lt"/>
                        <a:buNone/>
                      </a:pPr>
                      <a:r>
                        <a:rPr lang="en-US" sz="2000" kern="1200" dirty="0">
                          <a:solidFill>
                            <a:srgbClr val="09465E"/>
                          </a:solidFill>
                          <a:latin typeface="+mn-lt"/>
                          <a:ea typeface="+mn-ea"/>
                          <a:cs typeface="+mn-cs"/>
                        </a:rPr>
                        <a:t>Ne automatisoivat varastojen kierron FIFO-periaatteen mukaisesti. Ne nopeuttavat ja tehostavat täydennystoimintaa.</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301360753"/>
                  </a:ext>
                </a:extLst>
              </a:tr>
              <a:tr h="725223">
                <a:tc>
                  <a:txBody>
                    <a:bodyPr/>
                    <a:lstStyle/>
                    <a:p>
                      <a:r>
                        <a:rPr lang="it-IT" sz="2000" b="1" dirty="0" err="1">
                          <a:solidFill>
                            <a:srgbClr val="09465E"/>
                          </a:solidFill>
                        </a:rPr>
                        <a:t>Keinoälyyn </a:t>
                      </a:r>
                      <a:r>
                        <a:rPr lang="it-IT" sz="2000" b="1" dirty="0">
                          <a:solidFill>
                            <a:srgbClr val="09465E"/>
                          </a:solidFill>
                        </a:rPr>
                        <a:t>perustuvat työkalut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dirty="0">
                          <a:solidFill>
                            <a:srgbClr val="09465E"/>
                          </a:solidFill>
                          <a:hlinkClick r:id="rId6"/>
                        </a:rPr>
                        <a:t>PredictHQ</a:t>
                      </a:r>
                      <a:r>
                        <a:rPr lang="it-IT" sz="2000" dirty="0">
                          <a:solidFill>
                            <a:srgbClr val="09465E"/>
                          </a:solidFill>
                        </a:rPr>
                        <a:t>, </a:t>
                      </a:r>
                      <a:r>
                        <a:rPr lang="it-IT" sz="2000" dirty="0">
                          <a:solidFill>
                            <a:srgbClr val="09465E"/>
                          </a:solidFill>
                          <a:hlinkClick r:id="rId7"/>
                        </a:rPr>
                        <a:t>ClearSpider</a:t>
                      </a:r>
                      <a:r>
                        <a:rPr lang="it-IT" sz="2000" dirty="0">
                          <a:solidFill>
                            <a:srgbClr val="09465E"/>
                          </a:solidFill>
                        </a:rPr>
                        <a:t>, </a:t>
                      </a:r>
                      <a:r>
                        <a:rPr lang="it-IT" sz="2000" dirty="0">
                          <a:solidFill>
                            <a:srgbClr val="09465E"/>
                          </a:solidFill>
                          <a:hlinkClick r:id="rId8"/>
                        </a:rPr>
                        <a:t>Kitro</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en-US" sz="2000" kern="1200" dirty="0">
                          <a:solidFill>
                            <a:srgbClr val="09465E"/>
                          </a:solidFill>
                          <a:latin typeface="+mn-lt"/>
                          <a:ea typeface="+mn-ea"/>
                          <a:cs typeface="+mn-cs"/>
                        </a:rPr>
                        <a:t>Ne </a:t>
                      </a:r>
                      <a:r>
                        <a:rPr lang="en-US" sz="2000" kern="1200" dirty="0" err="1">
                          <a:solidFill>
                            <a:srgbClr val="09465E"/>
                          </a:solidFill>
                          <a:latin typeface="+mn-lt"/>
                          <a:ea typeface="+mn-ea"/>
                          <a:cs typeface="+mn-cs"/>
                        </a:rPr>
                        <a:t>analysoivat </a:t>
                      </a:r>
                      <a:r>
                        <a:rPr lang="en-US" sz="2000" kern="1200" dirty="0">
                          <a:solidFill>
                            <a:srgbClr val="09465E"/>
                          </a:solidFill>
                          <a:latin typeface="+mn-lt"/>
                          <a:ea typeface="+mn-ea"/>
                          <a:cs typeface="+mn-cs"/>
                        </a:rPr>
                        <a:t>historiatietoja ja ulkoisia olosuhteita (esim. sää, tapahtumat) kysynnän ennustamiseksi ja optimaalisten ostomäärien ehdottamiseksi.</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3313288345"/>
                  </a:ext>
                </a:extLst>
              </a:tr>
              <a:tr h="72522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solidFill>
                            <a:srgbClr val="09465E"/>
                          </a:solidFill>
                        </a:rPr>
                        <a:t>IoT-anturit tuoreuden seurantaan</a:t>
                      </a:r>
                      <a:endParaRPr lang="it-IT" sz="2000" b="1"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r>
                        <a:rPr lang="it-IT" sz="2000" dirty="0" err="1">
                          <a:solidFill>
                            <a:srgbClr val="09465E"/>
                          </a:solidFill>
                        </a:rPr>
                        <a:t>Lämpötila-anturit</a:t>
                      </a:r>
                      <a:r>
                        <a:rPr lang="it-IT" sz="2000" dirty="0">
                          <a:solidFill>
                            <a:srgbClr val="09465E"/>
                          </a:solidFill>
                        </a:rPr>
                        <a:t>, </a:t>
                      </a:r>
                      <a:r>
                        <a:rPr lang="it-IT" sz="2000" dirty="0" err="1">
                          <a:solidFill>
                            <a:srgbClr val="09465E"/>
                          </a:solidFill>
                        </a:rPr>
                        <a:t>kosteusanturit</a:t>
                      </a:r>
                      <a:endParaRPr lang="it-IT" sz="2000" dirty="0">
                        <a:solidFill>
                          <a:srgbClr val="09465E"/>
                        </a:solidFill>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tc>
                  <a:txBody>
                    <a:bodyPr/>
                    <a:lstStyle/>
                    <a:p>
                      <a:pPr marL="0" lvl="1" indent="0" algn="l" defTabSz="914400" rtl="0" eaLnBrk="1" latinLnBrk="0" hangingPunct="1">
                        <a:buFont typeface="+mj-lt"/>
                        <a:buNone/>
                      </a:pPr>
                      <a:r>
                        <a:rPr lang="en-US" sz="2000" kern="1200" dirty="0">
                          <a:solidFill>
                            <a:srgbClr val="09465E"/>
                          </a:solidFill>
                          <a:latin typeface="+mn-lt"/>
                          <a:ea typeface="+mn-ea"/>
                          <a:cs typeface="+mn-cs"/>
                        </a:rPr>
                        <a:t>Ne mittaavat lämpötilaa, kosteutta ja tuotteen tilaa reaaliaikaisesti. Ohjelmistoon integroituna ne lähettävät hälytyksiä tuotteista, jotka ovat vaarassa pilaantua. </a:t>
                      </a:r>
                      <a:endParaRPr lang="it-IT" sz="2000" kern="1200" dirty="0">
                        <a:solidFill>
                          <a:srgbClr val="09465E"/>
                        </a:solidFill>
                        <a:latin typeface="+mn-lt"/>
                        <a:ea typeface="+mn-ea"/>
                        <a:cs typeface="+mn-cs"/>
                      </a:endParaRPr>
                    </a:p>
                  </a:txBody>
                  <a:tcPr marL="55786" marR="55786" marT="27893" marB="27893" anchor="ctr">
                    <a:lnL w="12700" cap="flat" cmpd="sng" algn="ctr">
                      <a:solidFill>
                        <a:srgbClr val="09465E"/>
                      </a:solidFill>
                      <a:prstDash val="solid"/>
                      <a:round/>
                      <a:headEnd type="none" w="med" len="med"/>
                      <a:tailEnd type="none" w="med" len="med"/>
                    </a:lnL>
                    <a:lnR w="12700" cap="flat" cmpd="sng" algn="ctr">
                      <a:solidFill>
                        <a:srgbClr val="09465E"/>
                      </a:solidFill>
                      <a:prstDash val="solid"/>
                      <a:round/>
                      <a:headEnd type="none" w="med" len="med"/>
                      <a:tailEnd type="none" w="med" len="med"/>
                    </a:lnR>
                    <a:lnT w="12700" cap="flat" cmpd="sng" algn="ctr">
                      <a:solidFill>
                        <a:srgbClr val="09465E"/>
                      </a:solidFill>
                      <a:prstDash val="solid"/>
                      <a:round/>
                      <a:headEnd type="none" w="med" len="med"/>
                      <a:tailEnd type="none" w="med" len="med"/>
                    </a:lnT>
                    <a:lnB w="12700" cap="flat" cmpd="sng" algn="ctr">
                      <a:solidFill>
                        <a:srgbClr val="09465E"/>
                      </a:solidFill>
                      <a:prstDash val="solid"/>
                      <a:round/>
                      <a:headEnd type="none" w="med" len="med"/>
                      <a:tailEnd type="none" w="med" len="med"/>
                    </a:lnB>
                  </a:tcPr>
                </a:tc>
                <a:extLst>
                  <a:ext uri="{0D108BD9-81ED-4DB2-BD59-A6C34878D82A}">
                    <a16:rowId xmlns:a16="http://schemas.microsoft.com/office/drawing/2014/main" val="2298779783"/>
                  </a:ext>
                </a:extLst>
              </a:tr>
            </a:tbl>
          </a:graphicData>
        </a:graphic>
      </p:graphicFrame>
    </p:spTree>
    <p:extLst>
      <p:ext uri="{BB962C8B-B14F-4D97-AF65-F5344CB8AC3E}">
        <p14:creationId xmlns:p14="http://schemas.microsoft.com/office/powerpoint/2010/main" val="3694172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06106-F114-13EA-CB7A-1FB5FB9F5FBE}"/>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1CB0F004-FCCA-2A0F-2FD4-8DC9238CF8CB}"/>
              </a:ext>
            </a:extLst>
          </p:cNvPr>
          <p:cNvSpPr>
            <a:spLocks noGrp="1"/>
          </p:cNvSpPr>
          <p:nvPr>
            <p:ph type="body" sz="quarter" idx="19"/>
          </p:nvPr>
        </p:nvSpPr>
        <p:spPr>
          <a:xfrm>
            <a:off x="6489319" y="1948745"/>
            <a:ext cx="5331206" cy="4102937"/>
          </a:xfrm>
        </p:spPr>
        <p:txBody>
          <a:bodyPr/>
          <a:lstStyle/>
          <a:p>
            <a:pPr marL="0" indent="0">
              <a:spcAft>
                <a:spcPts val="1200"/>
              </a:spcAft>
            </a:pPr>
            <a:r>
              <a:rPr lang="en-US" sz="2100" dirty="0">
                <a:hlinkClick r:id="rId3"/>
              </a:rPr>
              <a:t>Wasteless </a:t>
            </a:r>
            <a:r>
              <a:rPr lang="en-US" sz="2100" dirty="0"/>
              <a:t>on start-up-yritys, joka on kehittänyt tekoälyyn perustuvan ratkaisun ruokahävikin vähentämiseksi supermarketeissa dynaamisen hinnoittelun avulla. </a:t>
            </a:r>
          </a:p>
          <a:p>
            <a:pPr marL="0" indent="0">
              <a:spcAft>
                <a:spcPts val="1200"/>
              </a:spcAft>
            </a:pPr>
            <a:r>
              <a:rPr lang="en-US" sz="2100" dirty="0"/>
              <a:t>Järjestelmä mukauttaa tuotteiden hintoja dynaamisesti muuttujien, kuten viimeisen käyttöpäivän, kysynnän ja tarjonnan, perusteella, mikä kannustaa ostamaan tuotteita lähellä viimeistä käyttöpäivää ja optimoi varastojen hallinnan. </a:t>
            </a:r>
            <a:endParaRPr lang="en-US" sz="2100" dirty="0">
              <a:cs typeface="Arial" panose="020B0604020202020204" pitchFamily="34" charset="0"/>
            </a:endParaRPr>
          </a:p>
        </p:txBody>
      </p:sp>
      <p:sp>
        <p:nvSpPr>
          <p:cNvPr id="6" name="Text Placeholder 4">
            <a:extLst>
              <a:ext uri="{FF2B5EF4-FFF2-40B4-BE49-F238E27FC236}">
                <a16:creationId xmlns:a16="http://schemas.microsoft.com/office/drawing/2014/main" id="{E41C0136-D4AE-F599-45AF-EE85D0CBB48E}"/>
              </a:ext>
            </a:extLst>
          </p:cNvPr>
          <p:cNvSpPr txBox="1">
            <a:spLocks/>
          </p:cNvSpPr>
          <p:nvPr/>
        </p:nvSpPr>
        <p:spPr>
          <a:xfrm>
            <a:off x="607555" y="587575"/>
            <a:ext cx="5881764" cy="557831"/>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highlight>
                  <a:srgbClr val="5FBB47"/>
                </a:highlight>
              </a:rPr>
              <a:t>Inspiroidu...</a:t>
            </a:r>
          </a:p>
        </p:txBody>
      </p:sp>
      <p:sp>
        <p:nvSpPr>
          <p:cNvPr id="20" name="Prostokąt: zaokrąglone rogi 19">
            <a:extLst>
              <a:ext uri="{FF2B5EF4-FFF2-40B4-BE49-F238E27FC236}">
                <a16:creationId xmlns:a16="http://schemas.microsoft.com/office/drawing/2014/main" id="{203EB53E-222A-EF10-D9CD-45E752B4EF0B}"/>
              </a:ext>
            </a:extLst>
          </p:cNvPr>
          <p:cNvSpPr/>
          <p:nvPr/>
        </p:nvSpPr>
        <p:spPr>
          <a:xfrm>
            <a:off x="6823209" y="662992"/>
            <a:ext cx="3435733" cy="964827"/>
          </a:xfrm>
          <a:prstGeom prst="roundRect">
            <a:avLst/>
          </a:prstGeom>
          <a:solidFill>
            <a:srgbClr val="1D4C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CasellaDiTesto 25">
            <a:extLst>
              <a:ext uri="{FF2B5EF4-FFF2-40B4-BE49-F238E27FC236}">
                <a16:creationId xmlns:a16="http://schemas.microsoft.com/office/drawing/2014/main" id="{91707C0A-94C9-76B2-3442-262C4850367B}"/>
              </a:ext>
            </a:extLst>
          </p:cNvPr>
          <p:cNvSpPr txBox="1"/>
          <p:nvPr/>
        </p:nvSpPr>
        <p:spPr>
          <a:xfrm>
            <a:off x="7387506" y="755483"/>
            <a:ext cx="2623243" cy="646331"/>
          </a:xfrm>
          <a:prstGeom prst="rect">
            <a:avLst/>
          </a:prstGeom>
          <a:noFill/>
        </p:spPr>
        <p:txBody>
          <a:bodyPr wrap="square" rtlCol="0">
            <a:spAutoFit/>
          </a:bodyPr>
          <a:lstStyle/>
          <a:p>
            <a:r>
              <a:rPr lang="it-IT" sz="3600" dirty="0">
                <a:solidFill>
                  <a:schemeClr val="bg1"/>
                </a:solidFill>
              </a:rPr>
              <a:t>Wasteless</a:t>
            </a:r>
          </a:p>
        </p:txBody>
      </p:sp>
      <p:sp>
        <p:nvSpPr>
          <p:cNvPr id="9" name="CasellaDiTesto 8">
            <a:extLst>
              <a:ext uri="{FF2B5EF4-FFF2-40B4-BE49-F238E27FC236}">
                <a16:creationId xmlns:a16="http://schemas.microsoft.com/office/drawing/2014/main" id="{966E0BEC-D3B2-2F92-78A1-54649D28F765}"/>
              </a:ext>
            </a:extLst>
          </p:cNvPr>
          <p:cNvSpPr txBox="1"/>
          <p:nvPr/>
        </p:nvSpPr>
        <p:spPr>
          <a:xfrm>
            <a:off x="5080000" y="5702407"/>
            <a:ext cx="6096000" cy="400110"/>
          </a:xfrm>
          <a:prstGeom prst="rect">
            <a:avLst/>
          </a:prstGeom>
          <a:noFill/>
        </p:spPr>
        <p:txBody>
          <a:bodyPr wrap="square">
            <a:spAutoFit/>
          </a:bodyPr>
          <a:lstStyle/>
          <a:p>
            <a:pPr marL="358775" indent="360363" algn="ctr"/>
            <a:r>
              <a:rPr lang="en-GB" sz="2000" dirty="0">
                <a:solidFill>
                  <a:srgbClr val="09465E"/>
                </a:solidFill>
              </a:rPr>
              <a:t>Tutustu koko tapaustutkimukseen!</a:t>
            </a:r>
          </a:p>
        </p:txBody>
      </p:sp>
      <p:grpSp>
        <p:nvGrpSpPr>
          <p:cNvPr id="10" name="Graphic 4">
            <a:extLst>
              <a:ext uri="{FF2B5EF4-FFF2-40B4-BE49-F238E27FC236}">
                <a16:creationId xmlns:a16="http://schemas.microsoft.com/office/drawing/2014/main" id="{47EB8628-7744-62F6-28BB-B9101188BA81}"/>
              </a:ext>
            </a:extLst>
          </p:cNvPr>
          <p:cNvGrpSpPr/>
          <p:nvPr/>
        </p:nvGrpSpPr>
        <p:grpSpPr>
          <a:xfrm rot="19582332">
            <a:off x="10730928" y="5879351"/>
            <a:ext cx="403667" cy="780438"/>
            <a:chOff x="9129274" y="2719113"/>
            <a:chExt cx="717139" cy="1386497"/>
          </a:xfrm>
          <a:solidFill>
            <a:srgbClr val="09465E"/>
          </a:solidFill>
        </p:grpSpPr>
        <p:grpSp>
          <p:nvGrpSpPr>
            <p:cNvPr id="11" name="Graphic 4">
              <a:extLst>
                <a:ext uri="{FF2B5EF4-FFF2-40B4-BE49-F238E27FC236}">
                  <a16:creationId xmlns:a16="http://schemas.microsoft.com/office/drawing/2014/main" id="{0AF882FC-7A2F-8958-A8B5-5D6381681AAB}"/>
                </a:ext>
              </a:extLst>
            </p:cNvPr>
            <p:cNvGrpSpPr/>
            <p:nvPr/>
          </p:nvGrpSpPr>
          <p:grpSpPr>
            <a:xfrm>
              <a:off x="9159507" y="2719113"/>
              <a:ext cx="446280" cy="440141"/>
              <a:chOff x="9159507" y="2719113"/>
              <a:chExt cx="446280" cy="440141"/>
            </a:xfrm>
            <a:grpFill/>
          </p:grpSpPr>
          <p:sp>
            <p:nvSpPr>
              <p:cNvPr id="21" name="Freeform 57">
                <a:extLst>
                  <a:ext uri="{FF2B5EF4-FFF2-40B4-BE49-F238E27FC236}">
                    <a16:creationId xmlns:a16="http://schemas.microsoft.com/office/drawing/2014/main" id="{F81B7FB3-510F-DBAA-3466-BADCC1AABE6A}"/>
                  </a:ext>
                </a:extLst>
              </p:cNvPr>
              <p:cNvSpPr/>
              <p:nvPr/>
            </p:nvSpPr>
            <p:spPr>
              <a:xfrm>
                <a:off x="9159507" y="2719113"/>
                <a:ext cx="446280" cy="440141"/>
              </a:xfrm>
              <a:custGeom>
                <a:avLst/>
                <a:gdLst>
                  <a:gd name="connsiteX0" fmla="*/ 275519 w 446280"/>
                  <a:gd name="connsiteY0" fmla="*/ 440141 h 440141"/>
                  <a:gd name="connsiteX1" fmla="*/ 256120 w 446280"/>
                  <a:gd name="connsiteY1" fmla="*/ 425920 h 440141"/>
                  <a:gd name="connsiteX2" fmla="*/ 270345 w 446280"/>
                  <a:gd name="connsiteY2" fmla="*/ 402649 h 440141"/>
                  <a:gd name="connsiteX3" fmla="*/ 384154 w 446280"/>
                  <a:gd name="connsiteY3" fmla="*/ 316029 h 440141"/>
                  <a:gd name="connsiteX4" fmla="*/ 402261 w 446280"/>
                  <a:gd name="connsiteY4" fmla="*/ 176402 h 440141"/>
                  <a:gd name="connsiteX5" fmla="*/ 316903 w 446280"/>
                  <a:gd name="connsiteY5" fmla="*/ 63925 h 440141"/>
                  <a:gd name="connsiteX6" fmla="*/ 64713 w 446280"/>
                  <a:gd name="connsiteY6" fmla="*/ 131153 h 440141"/>
                  <a:gd name="connsiteX7" fmla="*/ 46607 w 446280"/>
                  <a:gd name="connsiteY7" fmla="*/ 270779 h 440141"/>
                  <a:gd name="connsiteX8" fmla="*/ 131964 w 446280"/>
                  <a:gd name="connsiteY8" fmla="*/ 383256 h 440141"/>
                  <a:gd name="connsiteX9" fmla="*/ 174642 w 446280"/>
                  <a:gd name="connsiteY9" fmla="*/ 401356 h 440141"/>
                  <a:gd name="connsiteX10" fmla="*/ 187575 w 446280"/>
                  <a:gd name="connsiteY10" fmla="*/ 425920 h 440141"/>
                  <a:gd name="connsiteX11" fmla="*/ 163003 w 446280"/>
                  <a:gd name="connsiteY11" fmla="*/ 438848 h 440141"/>
                  <a:gd name="connsiteX12" fmla="*/ 111271 w 446280"/>
                  <a:gd name="connsiteY12" fmla="*/ 416870 h 440141"/>
                  <a:gd name="connsiteX13" fmla="*/ 7808 w 446280"/>
                  <a:gd name="connsiteY13" fmla="*/ 281122 h 440141"/>
                  <a:gd name="connsiteX14" fmla="*/ 29794 w 446280"/>
                  <a:gd name="connsiteY14" fmla="*/ 111760 h 440141"/>
                  <a:gd name="connsiteX15" fmla="*/ 335010 w 446280"/>
                  <a:gd name="connsiteY15" fmla="*/ 30311 h 440141"/>
                  <a:gd name="connsiteX16" fmla="*/ 438473 w 446280"/>
                  <a:gd name="connsiteY16" fmla="*/ 166059 h 440141"/>
                  <a:gd name="connsiteX17" fmla="*/ 416487 w 446280"/>
                  <a:gd name="connsiteY17" fmla="*/ 335421 h 440141"/>
                  <a:gd name="connsiteX18" fmla="*/ 278105 w 446280"/>
                  <a:gd name="connsiteY18" fmla="*/ 440141 h 440141"/>
                  <a:gd name="connsiteX19" fmla="*/ 275519 w 446280"/>
                  <a:gd name="connsiteY19" fmla="*/ 440141 h 4401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46280" h="440141">
                    <a:moveTo>
                      <a:pt x="275519" y="440141"/>
                    </a:moveTo>
                    <a:cubicBezTo>
                      <a:pt x="266466" y="440141"/>
                      <a:pt x="258705" y="433677"/>
                      <a:pt x="256120" y="425920"/>
                    </a:cubicBezTo>
                    <a:cubicBezTo>
                      <a:pt x="253533" y="415577"/>
                      <a:pt x="259999" y="405234"/>
                      <a:pt x="270345" y="402649"/>
                    </a:cubicBezTo>
                    <a:cubicBezTo>
                      <a:pt x="318197" y="389720"/>
                      <a:pt x="359582" y="359985"/>
                      <a:pt x="384154" y="316029"/>
                    </a:cubicBezTo>
                    <a:cubicBezTo>
                      <a:pt x="408727" y="273365"/>
                      <a:pt x="415194" y="222944"/>
                      <a:pt x="402261" y="176402"/>
                    </a:cubicBezTo>
                    <a:cubicBezTo>
                      <a:pt x="389328" y="128567"/>
                      <a:pt x="359582" y="88489"/>
                      <a:pt x="316903" y="63925"/>
                    </a:cubicBezTo>
                    <a:cubicBezTo>
                      <a:pt x="228960" y="12212"/>
                      <a:pt x="115151" y="43240"/>
                      <a:pt x="64713" y="131153"/>
                    </a:cubicBezTo>
                    <a:cubicBezTo>
                      <a:pt x="40141" y="173816"/>
                      <a:pt x="33674" y="224237"/>
                      <a:pt x="46607" y="270779"/>
                    </a:cubicBezTo>
                    <a:cubicBezTo>
                      <a:pt x="59540" y="318614"/>
                      <a:pt x="89285" y="358692"/>
                      <a:pt x="131964" y="383256"/>
                    </a:cubicBezTo>
                    <a:cubicBezTo>
                      <a:pt x="144896" y="391013"/>
                      <a:pt x="159123" y="397477"/>
                      <a:pt x="174642" y="401356"/>
                    </a:cubicBezTo>
                    <a:cubicBezTo>
                      <a:pt x="184989" y="403942"/>
                      <a:pt x="191455" y="415577"/>
                      <a:pt x="187575" y="425920"/>
                    </a:cubicBezTo>
                    <a:cubicBezTo>
                      <a:pt x="184989" y="436262"/>
                      <a:pt x="173349" y="442727"/>
                      <a:pt x="163003" y="438848"/>
                    </a:cubicBezTo>
                    <a:cubicBezTo>
                      <a:pt x="144896" y="433677"/>
                      <a:pt x="128084" y="425920"/>
                      <a:pt x="111271" y="416870"/>
                    </a:cubicBezTo>
                    <a:cubicBezTo>
                      <a:pt x="59540" y="387135"/>
                      <a:pt x="22034" y="338007"/>
                      <a:pt x="7808" y="281122"/>
                    </a:cubicBezTo>
                    <a:cubicBezTo>
                      <a:pt x="-7711" y="222944"/>
                      <a:pt x="48" y="163474"/>
                      <a:pt x="29794" y="111760"/>
                    </a:cubicBezTo>
                    <a:cubicBezTo>
                      <a:pt x="91872" y="4455"/>
                      <a:pt x="228960" y="-31745"/>
                      <a:pt x="335010" y="30311"/>
                    </a:cubicBezTo>
                    <a:cubicBezTo>
                      <a:pt x="386741" y="60047"/>
                      <a:pt x="424247" y="109175"/>
                      <a:pt x="438473" y="166059"/>
                    </a:cubicBezTo>
                    <a:cubicBezTo>
                      <a:pt x="453992" y="224237"/>
                      <a:pt x="446232" y="283708"/>
                      <a:pt x="416487" y="335421"/>
                    </a:cubicBezTo>
                    <a:cubicBezTo>
                      <a:pt x="386741" y="387135"/>
                      <a:pt x="337596" y="424627"/>
                      <a:pt x="278105" y="440141"/>
                    </a:cubicBezTo>
                    <a:cubicBezTo>
                      <a:pt x="278105" y="438848"/>
                      <a:pt x="276812" y="440141"/>
                      <a:pt x="275519" y="440141"/>
                    </a:cubicBezTo>
                    <a:close/>
                  </a:path>
                </a:pathLst>
              </a:custGeom>
              <a:solidFill>
                <a:srgbClr val="F99F27"/>
              </a:solidFill>
              <a:ln w="12931" cap="flat">
                <a:noFill/>
                <a:prstDash val="solid"/>
                <a:miter/>
              </a:ln>
            </p:spPr>
            <p:txBody>
              <a:bodyPr rtlCol="0" anchor="ctr"/>
              <a:lstStyle/>
              <a:p>
                <a:endParaRPr lang="en-US" dirty="0"/>
              </a:p>
            </p:txBody>
          </p:sp>
          <p:sp>
            <p:nvSpPr>
              <p:cNvPr id="22" name="Freeform 58">
                <a:extLst>
                  <a:ext uri="{FF2B5EF4-FFF2-40B4-BE49-F238E27FC236}">
                    <a16:creationId xmlns:a16="http://schemas.microsoft.com/office/drawing/2014/main" id="{4634919F-27BB-6B5E-0BCA-014B6DE0DAF7}"/>
                  </a:ext>
                </a:extLst>
              </p:cNvPr>
              <p:cNvSpPr/>
              <p:nvPr/>
            </p:nvSpPr>
            <p:spPr>
              <a:xfrm>
                <a:off x="9245200" y="2800133"/>
                <a:ext cx="280068" cy="273794"/>
              </a:xfrm>
              <a:custGeom>
                <a:avLst/>
                <a:gdLst>
                  <a:gd name="connsiteX0" fmla="*/ 182066 w 280068"/>
                  <a:gd name="connsiteY0" fmla="*/ 273794 h 273794"/>
                  <a:gd name="connsiteX1" fmla="*/ 163960 w 280068"/>
                  <a:gd name="connsiteY1" fmla="*/ 260866 h 273794"/>
                  <a:gd name="connsiteX2" fmla="*/ 175599 w 280068"/>
                  <a:gd name="connsiteY2" fmla="*/ 236302 h 273794"/>
                  <a:gd name="connsiteX3" fmla="*/ 227331 w 280068"/>
                  <a:gd name="connsiteY3" fmla="*/ 192345 h 273794"/>
                  <a:gd name="connsiteX4" fmla="*/ 191119 w 280068"/>
                  <a:gd name="connsiteY4" fmla="*/ 54012 h 273794"/>
                  <a:gd name="connsiteX5" fmla="*/ 52737 w 280068"/>
                  <a:gd name="connsiteY5" fmla="*/ 90211 h 273794"/>
                  <a:gd name="connsiteX6" fmla="*/ 88949 w 280068"/>
                  <a:gd name="connsiteY6" fmla="*/ 228545 h 273794"/>
                  <a:gd name="connsiteX7" fmla="*/ 95415 w 280068"/>
                  <a:gd name="connsiteY7" fmla="*/ 254402 h 273794"/>
                  <a:gd name="connsiteX8" fmla="*/ 69550 w 280068"/>
                  <a:gd name="connsiteY8" fmla="*/ 260866 h 273794"/>
                  <a:gd name="connsiteX9" fmla="*/ 19112 w 280068"/>
                  <a:gd name="connsiteY9" fmla="*/ 69526 h 273794"/>
                  <a:gd name="connsiteX10" fmla="*/ 210518 w 280068"/>
                  <a:gd name="connsiteY10" fmla="*/ 19105 h 273794"/>
                  <a:gd name="connsiteX11" fmla="*/ 260957 w 280068"/>
                  <a:gd name="connsiteY11" fmla="*/ 210445 h 273794"/>
                  <a:gd name="connsiteX12" fmla="*/ 189826 w 280068"/>
                  <a:gd name="connsiteY12" fmla="*/ 271209 h 273794"/>
                  <a:gd name="connsiteX13" fmla="*/ 182066 w 280068"/>
                  <a:gd name="connsiteY13" fmla="*/ 273794 h 2737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0068" h="273794">
                    <a:moveTo>
                      <a:pt x="182066" y="273794"/>
                    </a:moveTo>
                    <a:cubicBezTo>
                      <a:pt x="174306" y="273794"/>
                      <a:pt x="166546" y="268623"/>
                      <a:pt x="163960" y="260866"/>
                    </a:cubicBezTo>
                    <a:cubicBezTo>
                      <a:pt x="160080" y="250523"/>
                      <a:pt x="165253" y="240180"/>
                      <a:pt x="175599" y="236302"/>
                    </a:cubicBezTo>
                    <a:cubicBezTo>
                      <a:pt x="197585" y="228545"/>
                      <a:pt x="215692" y="213031"/>
                      <a:pt x="227331" y="192345"/>
                    </a:cubicBezTo>
                    <a:cubicBezTo>
                      <a:pt x="255783" y="144510"/>
                      <a:pt x="238971" y="82454"/>
                      <a:pt x="191119" y="54012"/>
                    </a:cubicBezTo>
                    <a:cubicBezTo>
                      <a:pt x="143267" y="25569"/>
                      <a:pt x="81189" y="42376"/>
                      <a:pt x="52737" y="90211"/>
                    </a:cubicBezTo>
                    <a:cubicBezTo>
                      <a:pt x="24285" y="138046"/>
                      <a:pt x="41098" y="200103"/>
                      <a:pt x="88949" y="228545"/>
                    </a:cubicBezTo>
                    <a:cubicBezTo>
                      <a:pt x="98002" y="233716"/>
                      <a:pt x="101882" y="245352"/>
                      <a:pt x="95415" y="254402"/>
                    </a:cubicBezTo>
                    <a:cubicBezTo>
                      <a:pt x="90243" y="263452"/>
                      <a:pt x="78603" y="267330"/>
                      <a:pt x="69550" y="260866"/>
                    </a:cubicBezTo>
                    <a:cubicBezTo>
                      <a:pt x="2299" y="222081"/>
                      <a:pt x="-19687" y="136753"/>
                      <a:pt x="19112" y="69526"/>
                    </a:cubicBezTo>
                    <a:cubicBezTo>
                      <a:pt x="57910" y="2298"/>
                      <a:pt x="143267" y="-19680"/>
                      <a:pt x="210518" y="19105"/>
                    </a:cubicBezTo>
                    <a:cubicBezTo>
                      <a:pt x="277769" y="57890"/>
                      <a:pt x="299755" y="143218"/>
                      <a:pt x="260957" y="210445"/>
                    </a:cubicBezTo>
                    <a:cubicBezTo>
                      <a:pt x="245437" y="237595"/>
                      <a:pt x="219571" y="259573"/>
                      <a:pt x="189826" y="271209"/>
                    </a:cubicBezTo>
                    <a:cubicBezTo>
                      <a:pt x="185945" y="272501"/>
                      <a:pt x="183359" y="273794"/>
                      <a:pt x="182066" y="273794"/>
                    </a:cubicBezTo>
                    <a:close/>
                  </a:path>
                </a:pathLst>
              </a:custGeom>
              <a:solidFill>
                <a:srgbClr val="F99F27"/>
              </a:solidFill>
              <a:ln w="12931" cap="flat">
                <a:noFill/>
                <a:prstDash val="solid"/>
                <a:miter/>
              </a:ln>
            </p:spPr>
            <p:txBody>
              <a:bodyPr rtlCol="0" anchor="ctr"/>
              <a:lstStyle/>
              <a:p>
                <a:endParaRPr lang="en-US" dirty="0"/>
              </a:p>
            </p:txBody>
          </p:sp>
        </p:grpSp>
        <p:grpSp>
          <p:nvGrpSpPr>
            <p:cNvPr id="12" name="Graphic 4">
              <a:extLst>
                <a:ext uri="{FF2B5EF4-FFF2-40B4-BE49-F238E27FC236}">
                  <a16:creationId xmlns:a16="http://schemas.microsoft.com/office/drawing/2014/main" id="{8B2A1E7B-A260-D3B3-C6E6-AEA2902FDA01}"/>
                </a:ext>
              </a:extLst>
            </p:cNvPr>
            <p:cNvGrpSpPr/>
            <p:nvPr/>
          </p:nvGrpSpPr>
          <p:grpSpPr>
            <a:xfrm>
              <a:off x="9129274" y="2893887"/>
              <a:ext cx="717139" cy="1211724"/>
              <a:chOff x="9129274" y="2893887"/>
              <a:chExt cx="717139" cy="1211724"/>
            </a:xfrm>
            <a:grpFill/>
          </p:grpSpPr>
          <p:sp>
            <p:nvSpPr>
              <p:cNvPr id="13" name="Freeform 50">
                <a:extLst>
                  <a:ext uri="{FF2B5EF4-FFF2-40B4-BE49-F238E27FC236}">
                    <a16:creationId xmlns:a16="http://schemas.microsoft.com/office/drawing/2014/main" id="{B5880275-C06D-0491-39C2-B9853F4374B9}"/>
                  </a:ext>
                </a:extLst>
              </p:cNvPr>
              <p:cNvSpPr/>
              <p:nvPr/>
            </p:nvSpPr>
            <p:spPr>
              <a:xfrm>
                <a:off x="9129274" y="3281518"/>
                <a:ext cx="222449" cy="606896"/>
              </a:xfrm>
              <a:custGeom>
                <a:avLst/>
                <a:gdLst>
                  <a:gd name="connsiteX0" fmla="*/ 200995 w 222449"/>
                  <a:gd name="connsiteY0" fmla="*/ 606896 h 606896"/>
                  <a:gd name="connsiteX1" fmla="*/ 193235 w 222449"/>
                  <a:gd name="connsiteY1" fmla="*/ 605603 h 606896"/>
                  <a:gd name="connsiteX2" fmla="*/ 173836 w 222449"/>
                  <a:gd name="connsiteY2" fmla="*/ 593968 h 606896"/>
                  <a:gd name="connsiteX3" fmla="*/ 169956 w 222449"/>
                  <a:gd name="connsiteY3" fmla="*/ 591382 h 606896"/>
                  <a:gd name="connsiteX4" fmla="*/ 107878 w 222449"/>
                  <a:gd name="connsiteY4" fmla="*/ 531912 h 606896"/>
                  <a:gd name="connsiteX5" fmla="*/ 62613 w 222449"/>
                  <a:gd name="connsiteY5" fmla="*/ 465977 h 606896"/>
                  <a:gd name="connsiteX6" fmla="*/ 8296 w 222449"/>
                  <a:gd name="connsiteY6" fmla="*/ 326350 h 606896"/>
                  <a:gd name="connsiteX7" fmla="*/ 4415 w 222449"/>
                  <a:gd name="connsiteY7" fmla="*/ 306958 h 606896"/>
                  <a:gd name="connsiteX8" fmla="*/ 3122 w 222449"/>
                  <a:gd name="connsiteY8" fmla="*/ 303079 h 606896"/>
                  <a:gd name="connsiteX9" fmla="*/ 1829 w 222449"/>
                  <a:gd name="connsiteY9" fmla="*/ 295322 h 606896"/>
                  <a:gd name="connsiteX10" fmla="*/ 536 w 222449"/>
                  <a:gd name="connsiteY10" fmla="*/ 279808 h 606896"/>
                  <a:gd name="connsiteX11" fmla="*/ 1829 w 222449"/>
                  <a:gd name="connsiteY11" fmla="*/ 243609 h 606896"/>
                  <a:gd name="connsiteX12" fmla="*/ 1829 w 222449"/>
                  <a:gd name="connsiteY12" fmla="*/ 238437 h 606896"/>
                  <a:gd name="connsiteX13" fmla="*/ 7002 w 222449"/>
                  <a:gd name="connsiteY13" fmla="*/ 197067 h 606896"/>
                  <a:gd name="connsiteX14" fmla="*/ 9589 w 222449"/>
                  <a:gd name="connsiteY14" fmla="*/ 175088 h 606896"/>
                  <a:gd name="connsiteX15" fmla="*/ 13468 w 222449"/>
                  <a:gd name="connsiteY15" fmla="*/ 66490 h 606896"/>
                  <a:gd name="connsiteX16" fmla="*/ 13468 w 222449"/>
                  <a:gd name="connsiteY16" fmla="*/ 65197 h 606896"/>
                  <a:gd name="connsiteX17" fmla="*/ 63907 w 222449"/>
                  <a:gd name="connsiteY17" fmla="*/ 555 h 606896"/>
                  <a:gd name="connsiteX18" fmla="*/ 125984 w 222449"/>
                  <a:gd name="connsiteY18" fmla="*/ 39341 h 606896"/>
                  <a:gd name="connsiteX19" fmla="*/ 153143 w 222449"/>
                  <a:gd name="connsiteY19" fmla="*/ 177674 h 606896"/>
                  <a:gd name="connsiteX20" fmla="*/ 155730 w 222449"/>
                  <a:gd name="connsiteY20" fmla="*/ 200945 h 606896"/>
                  <a:gd name="connsiteX21" fmla="*/ 159610 w 222449"/>
                  <a:gd name="connsiteY21" fmla="*/ 238437 h 606896"/>
                  <a:gd name="connsiteX22" fmla="*/ 191942 w 222449"/>
                  <a:gd name="connsiteY22" fmla="*/ 314715 h 606896"/>
                  <a:gd name="connsiteX23" fmla="*/ 193235 w 222449"/>
                  <a:gd name="connsiteY23" fmla="*/ 341864 h 606896"/>
                  <a:gd name="connsiteX24" fmla="*/ 166076 w 222449"/>
                  <a:gd name="connsiteY24" fmla="*/ 343157 h 606896"/>
                  <a:gd name="connsiteX25" fmla="*/ 120811 w 222449"/>
                  <a:gd name="connsiteY25" fmla="*/ 243609 h 606896"/>
                  <a:gd name="connsiteX26" fmla="*/ 116931 w 222449"/>
                  <a:gd name="connsiteY26" fmla="*/ 204824 h 606896"/>
                  <a:gd name="connsiteX27" fmla="*/ 114345 w 222449"/>
                  <a:gd name="connsiteY27" fmla="*/ 181553 h 606896"/>
                  <a:gd name="connsiteX28" fmla="*/ 89773 w 222449"/>
                  <a:gd name="connsiteY28" fmla="*/ 52269 h 606896"/>
                  <a:gd name="connsiteX29" fmla="*/ 69080 w 222449"/>
                  <a:gd name="connsiteY29" fmla="*/ 39341 h 606896"/>
                  <a:gd name="connsiteX30" fmla="*/ 52267 w 222449"/>
                  <a:gd name="connsiteY30" fmla="*/ 61319 h 606896"/>
                  <a:gd name="connsiteX31" fmla="*/ 52267 w 222449"/>
                  <a:gd name="connsiteY31" fmla="*/ 62611 h 606896"/>
                  <a:gd name="connsiteX32" fmla="*/ 48387 w 222449"/>
                  <a:gd name="connsiteY32" fmla="*/ 180260 h 606896"/>
                  <a:gd name="connsiteX33" fmla="*/ 45801 w 222449"/>
                  <a:gd name="connsiteY33" fmla="*/ 202238 h 606896"/>
                  <a:gd name="connsiteX34" fmla="*/ 40628 w 222449"/>
                  <a:gd name="connsiteY34" fmla="*/ 242316 h 606896"/>
                  <a:gd name="connsiteX35" fmla="*/ 40628 w 222449"/>
                  <a:gd name="connsiteY35" fmla="*/ 246195 h 606896"/>
                  <a:gd name="connsiteX36" fmla="*/ 39334 w 222449"/>
                  <a:gd name="connsiteY36" fmla="*/ 277223 h 606896"/>
                  <a:gd name="connsiteX37" fmla="*/ 40628 w 222449"/>
                  <a:gd name="connsiteY37" fmla="*/ 288858 h 606896"/>
                  <a:gd name="connsiteX38" fmla="*/ 41921 w 222449"/>
                  <a:gd name="connsiteY38" fmla="*/ 296615 h 606896"/>
                  <a:gd name="connsiteX39" fmla="*/ 43214 w 222449"/>
                  <a:gd name="connsiteY39" fmla="*/ 300494 h 606896"/>
                  <a:gd name="connsiteX40" fmla="*/ 47094 w 222449"/>
                  <a:gd name="connsiteY40" fmla="*/ 317301 h 606896"/>
                  <a:gd name="connsiteX41" fmla="*/ 97532 w 222449"/>
                  <a:gd name="connsiteY41" fmla="*/ 446584 h 606896"/>
                  <a:gd name="connsiteX42" fmla="*/ 138917 w 222449"/>
                  <a:gd name="connsiteY42" fmla="*/ 507348 h 606896"/>
                  <a:gd name="connsiteX43" fmla="*/ 194528 w 222449"/>
                  <a:gd name="connsiteY43" fmla="*/ 561647 h 606896"/>
                  <a:gd name="connsiteX44" fmla="*/ 198408 w 222449"/>
                  <a:gd name="connsiteY44" fmla="*/ 564233 h 606896"/>
                  <a:gd name="connsiteX45" fmla="*/ 211341 w 222449"/>
                  <a:gd name="connsiteY45" fmla="*/ 571990 h 606896"/>
                  <a:gd name="connsiteX46" fmla="*/ 220394 w 222449"/>
                  <a:gd name="connsiteY46" fmla="*/ 597846 h 606896"/>
                  <a:gd name="connsiteX47" fmla="*/ 200995 w 222449"/>
                  <a:gd name="connsiteY47" fmla="*/ 606896 h 606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22449" h="606896">
                    <a:moveTo>
                      <a:pt x="200995" y="606896"/>
                    </a:moveTo>
                    <a:cubicBezTo>
                      <a:pt x="198408" y="606896"/>
                      <a:pt x="195822" y="606896"/>
                      <a:pt x="193235" y="605603"/>
                    </a:cubicBezTo>
                    <a:cubicBezTo>
                      <a:pt x="186769" y="601725"/>
                      <a:pt x="180303" y="597846"/>
                      <a:pt x="173836" y="593968"/>
                    </a:cubicBezTo>
                    <a:lnTo>
                      <a:pt x="169956" y="591382"/>
                    </a:lnTo>
                    <a:cubicBezTo>
                      <a:pt x="147970" y="574575"/>
                      <a:pt x="125984" y="553890"/>
                      <a:pt x="107878" y="531912"/>
                    </a:cubicBezTo>
                    <a:cubicBezTo>
                      <a:pt x="91066" y="511226"/>
                      <a:pt x="75546" y="489248"/>
                      <a:pt x="62613" y="465977"/>
                    </a:cubicBezTo>
                    <a:cubicBezTo>
                      <a:pt x="38041" y="422020"/>
                      <a:pt x="21229" y="376771"/>
                      <a:pt x="8296" y="326350"/>
                    </a:cubicBezTo>
                    <a:cubicBezTo>
                      <a:pt x="7002" y="319886"/>
                      <a:pt x="5709" y="313422"/>
                      <a:pt x="4415" y="306958"/>
                    </a:cubicBezTo>
                    <a:lnTo>
                      <a:pt x="3122" y="303079"/>
                    </a:lnTo>
                    <a:cubicBezTo>
                      <a:pt x="3122" y="300494"/>
                      <a:pt x="1829" y="297908"/>
                      <a:pt x="1829" y="295322"/>
                    </a:cubicBezTo>
                    <a:cubicBezTo>
                      <a:pt x="536" y="288858"/>
                      <a:pt x="536" y="283687"/>
                      <a:pt x="536" y="279808"/>
                    </a:cubicBezTo>
                    <a:cubicBezTo>
                      <a:pt x="-757" y="264294"/>
                      <a:pt x="536" y="253951"/>
                      <a:pt x="1829" y="243609"/>
                    </a:cubicBezTo>
                    <a:lnTo>
                      <a:pt x="1829" y="238437"/>
                    </a:lnTo>
                    <a:cubicBezTo>
                      <a:pt x="3122" y="222923"/>
                      <a:pt x="4415" y="209995"/>
                      <a:pt x="7002" y="197067"/>
                    </a:cubicBezTo>
                    <a:cubicBezTo>
                      <a:pt x="8296" y="189310"/>
                      <a:pt x="8296" y="182845"/>
                      <a:pt x="9589" y="175088"/>
                    </a:cubicBezTo>
                    <a:cubicBezTo>
                      <a:pt x="14762" y="132425"/>
                      <a:pt x="17348" y="97518"/>
                      <a:pt x="13468" y="66490"/>
                    </a:cubicBezTo>
                    <a:lnTo>
                      <a:pt x="13468" y="65197"/>
                    </a:lnTo>
                    <a:cubicBezTo>
                      <a:pt x="9589" y="32876"/>
                      <a:pt x="32868" y="4434"/>
                      <a:pt x="63907" y="555"/>
                    </a:cubicBezTo>
                    <a:cubicBezTo>
                      <a:pt x="91066" y="-3323"/>
                      <a:pt x="116931" y="13484"/>
                      <a:pt x="125984" y="39341"/>
                    </a:cubicBezTo>
                    <a:cubicBezTo>
                      <a:pt x="142797" y="85883"/>
                      <a:pt x="147970" y="131132"/>
                      <a:pt x="153143" y="177674"/>
                    </a:cubicBezTo>
                    <a:cubicBezTo>
                      <a:pt x="154437" y="185431"/>
                      <a:pt x="154437" y="193188"/>
                      <a:pt x="155730" y="200945"/>
                    </a:cubicBezTo>
                    <a:cubicBezTo>
                      <a:pt x="157024" y="213874"/>
                      <a:pt x="158317" y="226802"/>
                      <a:pt x="159610" y="238437"/>
                    </a:cubicBezTo>
                    <a:cubicBezTo>
                      <a:pt x="166076" y="284980"/>
                      <a:pt x="185475" y="306958"/>
                      <a:pt x="191942" y="314715"/>
                    </a:cubicBezTo>
                    <a:cubicBezTo>
                      <a:pt x="199702" y="322472"/>
                      <a:pt x="199702" y="334107"/>
                      <a:pt x="193235" y="341864"/>
                    </a:cubicBezTo>
                    <a:cubicBezTo>
                      <a:pt x="185475" y="349622"/>
                      <a:pt x="173836" y="349622"/>
                      <a:pt x="166076" y="343157"/>
                    </a:cubicBezTo>
                    <a:cubicBezTo>
                      <a:pt x="153143" y="330229"/>
                      <a:pt x="129864" y="301786"/>
                      <a:pt x="120811" y="243609"/>
                    </a:cubicBezTo>
                    <a:cubicBezTo>
                      <a:pt x="119518" y="230680"/>
                      <a:pt x="118225" y="217752"/>
                      <a:pt x="116931" y="204824"/>
                    </a:cubicBezTo>
                    <a:cubicBezTo>
                      <a:pt x="115638" y="197067"/>
                      <a:pt x="115638" y="189310"/>
                      <a:pt x="114345" y="181553"/>
                    </a:cubicBezTo>
                    <a:cubicBezTo>
                      <a:pt x="109172" y="136303"/>
                      <a:pt x="103998" y="94932"/>
                      <a:pt x="89773" y="52269"/>
                    </a:cubicBezTo>
                    <a:cubicBezTo>
                      <a:pt x="87186" y="43219"/>
                      <a:pt x="78133" y="38048"/>
                      <a:pt x="69080" y="39341"/>
                    </a:cubicBezTo>
                    <a:cubicBezTo>
                      <a:pt x="58733" y="40633"/>
                      <a:pt x="50974" y="50976"/>
                      <a:pt x="52267" y="61319"/>
                    </a:cubicBezTo>
                    <a:lnTo>
                      <a:pt x="52267" y="62611"/>
                    </a:lnTo>
                    <a:cubicBezTo>
                      <a:pt x="56147" y="97518"/>
                      <a:pt x="53561" y="135010"/>
                      <a:pt x="48387" y="180260"/>
                    </a:cubicBezTo>
                    <a:cubicBezTo>
                      <a:pt x="47094" y="188017"/>
                      <a:pt x="47094" y="194481"/>
                      <a:pt x="45801" y="202238"/>
                    </a:cubicBezTo>
                    <a:cubicBezTo>
                      <a:pt x="44508" y="215166"/>
                      <a:pt x="41921" y="228095"/>
                      <a:pt x="40628" y="242316"/>
                    </a:cubicBezTo>
                    <a:lnTo>
                      <a:pt x="40628" y="246195"/>
                    </a:lnTo>
                    <a:cubicBezTo>
                      <a:pt x="39334" y="256537"/>
                      <a:pt x="39334" y="265587"/>
                      <a:pt x="39334" y="277223"/>
                    </a:cubicBezTo>
                    <a:cubicBezTo>
                      <a:pt x="39334" y="279808"/>
                      <a:pt x="40628" y="284980"/>
                      <a:pt x="40628" y="288858"/>
                    </a:cubicBezTo>
                    <a:cubicBezTo>
                      <a:pt x="40628" y="292737"/>
                      <a:pt x="41921" y="294030"/>
                      <a:pt x="41921" y="296615"/>
                    </a:cubicBezTo>
                    <a:lnTo>
                      <a:pt x="43214" y="300494"/>
                    </a:lnTo>
                    <a:cubicBezTo>
                      <a:pt x="44508" y="305665"/>
                      <a:pt x="45801" y="312129"/>
                      <a:pt x="47094" y="317301"/>
                    </a:cubicBezTo>
                    <a:cubicBezTo>
                      <a:pt x="58733" y="363843"/>
                      <a:pt x="75546" y="406506"/>
                      <a:pt x="97532" y="446584"/>
                    </a:cubicBezTo>
                    <a:cubicBezTo>
                      <a:pt x="109172" y="468563"/>
                      <a:pt x="123398" y="487955"/>
                      <a:pt x="138917" y="507348"/>
                    </a:cubicBezTo>
                    <a:cubicBezTo>
                      <a:pt x="155730" y="526740"/>
                      <a:pt x="175129" y="544840"/>
                      <a:pt x="194528" y="561647"/>
                    </a:cubicBezTo>
                    <a:lnTo>
                      <a:pt x="198408" y="564233"/>
                    </a:lnTo>
                    <a:cubicBezTo>
                      <a:pt x="202289" y="566818"/>
                      <a:pt x="206168" y="569404"/>
                      <a:pt x="211341" y="571990"/>
                    </a:cubicBezTo>
                    <a:cubicBezTo>
                      <a:pt x="220394" y="577161"/>
                      <a:pt x="225568" y="587504"/>
                      <a:pt x="220394" y="597846"/>
                    </a:cubicBezTo>
                    <a:cubicBezTo>
                      <a:pt x="215222" y="603018"/>
                      <a:pt x="207461" y="606896"/>
                      <a:pt x="200995" y="606896"/>
                    </a:cubicBezTo>
                    <a:close/>
                  </a:path>
                </a:pathLst>
              </a:custGeom>
              <a:grpFill/>
              <a:ln w="12931" cap="flat">
                <a:noFill/>
                <a:prstDash val="solid"/>
                <a:miter/>
              </a:ln>
            </p:spPr>
            <p:txBody>
              <a:bodyPr rtlCol="0" anchor="ctr"/>
              <a:lstStyle/>
              <a:p>
                <a:endParaRPr lang="en-US" dirty="0"/>
              </a:p>
            </p:txBody>
          </p:sp>
          <p:sp>
            <p:nvSpPr>
              <p:cNvPr id="14" name="Freeform 51">
                <a:extLst>
                  <a:ext uri="{FF2B5EF4-FFF2-40B4-BE49-F238E27FC236}">
                    <a16:creationId xmlns:a16="http://schemas.microsoft.com/office/drawing/2014/main" id="{5D7130D4-5F8E-E6B5-A440-C3B3BAD426C8}"/>
                  </a:ext>
                </a:extLst>
              </p:cNvPr>
              <p:cNvSpPr/>
              <p:nvPr/>
            </p:nvSpPr>
            <p:spPr>
              <a:xfrm>
                <a:off x="9683286" y="3335599"/>
                <a:ext cx="163004" cy="201164"/>
              </a:xfrm>
              <a:custGeom>
                <a:avLst/>
                <a:gdLst>
                  <a:gd name="connsiteX0" fmla="*/ 143605 w 163004"/>
                  <a:gd name="connsiteY0" fmla="*/ 201164 h 201164"/>
                  <a:gd name="connsiteX1" fmla="*/ 124206 w 163004"/>
                  <a:gd name="connsiteY1" fmla="*/ 181772 h 201164"/>
                  <a:gd name="connsiteX2" fmla="*/ 82820 w 163004"/>
                  <a:gd name="connsiteY2" fmla="*/ 57659 h 201164"/>
                  <a:gd name="connsiteX3" fmla="*/ 29796 w 163004"/>
                  <a:gd name="connsiteY3" fmla="*/ 44731 h 201164"/>
                  <a:gd name="connsiteX4" fmla="*/ 2636 w 163004"/>
                  <a:gd name="connsiteY4" fmla="*/ 38266 h 201164"/>
                  <a:gd name="connsiteX5" fmla="*/ 9103 w 163004"/>
                  <a:gd name="connsiteY5" fmla="*/ 11117 h 201164"/>
                  <a:gd name="connsiteX6" fmla="*/ 116445 w 163004"/>
                  <a:gd name="connsiteY6" fmla="*/ 36974 h 201164"/>
                  <a:gd name="connsiteX7" fmla="*/ 163004 w 163004"/>
                  <a:gd name="connsiteY7" fmla="*/ 181772 h 201164"/>
                  <a:gd name="connsiteX8" fmla="*/ 143605 w 163004"/>
                  <a:gd name="connsiteY8" fmla="*/ 201164 h 201164"/>
                  <a:gd name="connsiteX9" fmla="*/ 143605 w 163004"/>
                  <a:gd name="connsiteY9" fmla="*/ 201164 h 201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3004" h="201164">
                    <a:moveTo>
                      <a:pt x="143605" y="201164"/>
                    </a:moveTo>
                    <a:cubicBezTo>
                      <a:pt x="133259" y="201164"/>
                      <a:pt x="124206" y="192114"/>
                      <a:pt x="124206" y="181772"/>
                    </a:cubicBezTo>
                    <a:cubicBezTo>
                      <a:pt x="124206" y="132644"/>
                      <a:pt x="108686" y="99030"/>
                      <a:pt x="82820" y="57659"/>
                    </a:cubicBezTo>
                    <a:cubicBezTo>
                      <a:pt x="71180" y="39559"/>
                      <a:pt x="47901" y="33095"/>
                      <a:pt x="29796" y="44731"/>
                    </a:cubicBezTo>
                    <a:cubicBezTo>
                      <a:pt x="20743" y="49902"/>
                      <a:pt x="9103" y="47316"/>
                      <a:pt x="2636" y="38266"/>
                    </a:cubicBezTo>
                    <a:cubicBezTo>
                      <a:pt x="-2536" y="29217"/>
                      <a:pt x="50" y="17581"/>
                      <a:pt x="9103" y="11117"/>
                    </a:cubicBezTo>
                    <a:cubicBezTo>
                      <a:pt x="45315" y="-10861"/>
                      <a:pt x="93166" y="774"/>
                      <a:pt x="116445" y="36974"/>
                    </a:cubicBezTo>
                    <a:cubicBezTo>
                      <a:pt x="144898" y="83516"/>
                      <a:pt x="163004" y="123594"/>
                      <a:pt x="163004" y="181772"/>
                    </a:cubicBezTo>
                    <a:cubicBezTo>
                      <a:pt x="163004" y="192114"/>
                      <a:pt x="155244" y="201164"/>
                      <a:pt x="143605" y="201164"/>
                    </a:cubicBezTo>
                    <a:cubicBezTo>
                      <a:pt x="143605" y="201164"/>
                      <a:pt x="143605" y="201164"/>
                      <a:pt x="143605" y="201164"/>
                    </a:cubicBezTo>
                    <a:close/>
                  </a:path>
                </a:pathLst>
              </a:custGeom>
              <a:grpFill/>
              <a:ln w="12931" cap="flat">
                <a:noFill/>
                <a:prstDash val="solid"/>
                <a:miter/>
              </a:ln>
            </p:spPr>
            <p:txBody>
              <a:bodyPr rtlCol="0" anchor="ctr"/>
              <a:lstStyle/>
              <a:p>
                <a:endParaRPr lang="en-US" dirty="0"/>
              </a:p>
            </p:txBody>
          </p:sp>
          <p:sp>
            <p:nvSpPr>
              <p:cNvPr id="15" name="Freeform 52">
                <a:extLst>
                  <a:ext uri="{FF2B5EF4-FFF2-40B4-BE49-F238E27FC236}">
                    <a16:creationId xmlns:a16="http://schemas.microsoft.com/office/drawing/2014/main" id="{3B95EDB9-5AC8-75D5-47E6-7A77C83FC115}"/>
                  </a:ext>
                </a:extLst>
              </p:cNvPr>
              <p:cNvSpPr/>
              <p:nvPr/>
            </p:nvSpPr>
            <p:spPr>
              <a:xfrm>
                <a:off x="9546086" y="3281250"/>
                <a:ext cx="205957" cy="241291"/>
              </a:xfrm>
              <a:custGeom>
                <a:avLst/>
                <a:gdLst>
                  <a:gd name="connsiteX0" fmla="*/ 187688 w 205957"/>
                  <a:gd name="connsiteY0" fmla="*/ 241292 h 241291"/>
                  <a:gd name="connsiteX1" fmla="*/ 168289 w 205957"/>
                  <a:gd name="connsiteY1" fmla="*/ 224485 h 241291"/>
                  <a:gd name="connsiteX2" fmla="*/ 135957 w 205957"/>
                  <a:gd name="connsiteY2" fmla="*/ 132693 h 241291"/>
                  <a:gd name="connsiteX3" fmla="*/ 108798 w 205957"/>
                  <a:gd name="connsiteY3" fmla="*/ 69344 h 241291"/>
                  <a:gd name="connsiteX4" fmla="*/ 75172 w 205957"/>
                  <a:gd name="connsiteY4" fmla="*/ 39609 h 241291"/>
                  <a:gd name="connsiteX5" fmla="*/ 35081 w 205957"/>
                  <a:gd name="connsiteY5" fmla="*/ 61587 h 241291"/>
                  <a:gd name="connsiteX6" fmla="*/ 7921 w 205957"/>
                  <a:gd name="connsiteY6" fmla="*/ 65466 h 241291"/>
                  <a:gd name="connsiteX7" fmla="*/ 4041 w 205957"/>
                  <a:gd name="connsiteY7" fmla="*/ 38316 h 241291"/>
                  <a:gd name="connsiteX8" fmla="*/ 81639 w 205957"/>
                  <a:gd name="connsiteY8" fmla="*/ 824 h 241291"/>
                  <a:gd name="connsiteX9" fmla="*/ 146303 w 205957"/>
                  <a:gd name="connsiteY9" fmla="*/ 56416 h 241291"/>
                  <a:gd name="connsiteX10" fmla="*/ 170876 w 205957"/>
                  <a:gd name="connsiteY10" fmla="*/ 115887 h 241291"/>
                  <a:gd name="connsiteX11" fmla="*/ 205794 w 205957"/>
                  <a:gd name="connsiteY11" fmla="*/ 218021 h 241291"/>
                  <a:gd name="connsiteX12" fmla="*/ 188981 w 205957"/>
                  <a:gd name="connsiteY12" fmla="*/ 239999 h 241291"/>
                  <a:gd name="connsiteX13" fmla="*/ 187688 w 205957"/>
                  <a:gd name="connsiteY13" fmla="*/ 241292 h 241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5957" h="241291">
                    <a:moveTo>
                      <a:pt x="187688" y="241292"/>
                    </a:moveTo>
                    <a:cubicBezTo>
                      <a:pt x="178635" y="241292"/>
                      <a:pt x="169582" y="234828"/>
                      <a:pt x="168289" y="224485"/>
                    </a:cubicBezTo>
                    <a:cubicBezTo>
                      <a:pt x="163115" y="189578"/>
                      <a:pt x="148890" y="161136"/>
                      <a:pt x="135957" y="132693"/>
                    </a:cubicBezTo>
                    <a:cubicBezTo>
                      <a:pt x="126904" y="113301"/>
                      <a:pt x="116557" y="92615"/>
                      <a:pt x="108798" y="69344"/>
                    </a:cubicBezTo>
                    <a:cubicBezTo>
                      <a:pt x="104918" y="59002"/>
                      <a:pt x="91985" y="42195"/>
                      <a:pt x="75172" y="39609"/>
                    </a:cubicBezTo>
                    <a:cubicBezTo>
                      <a:pt x="62239" y="37023"/>
                      <a:pt x="48013" y="44780"/>
                      <a:pt x="35081" y="61587"/>
                    </a:cubicBezTo>
                    <a:cubicBezTo>
                      <a:pt x="28614" y="70637"/>
                      <a:pt x="16974" y="71930"/>
                      <a:pt x="7921" y="65466"/>
                    </a:cubicBezTo>
                    <a:cubicBezTo>
                      <a:pt x="-1131" y="59002"/>
                      <a:pt x="-2425" y="47366"/>
                      <a:pt x="4041" y="38316"/>
                    </a:cubicBezTo>
                    <a:cubicBezTo>
                      <a:pt x="32494" y="-469"/>
                      <a:pt x="64826" y="-1762"/>
                      <a:pt x="81639" y="824"/>
                    </a:cubicBezTo>
                    <a:cubicBezTo>
                      <a:pt x="113971" y="5995"/>
                      <a:pt x="138543" y="33145"/>
                      <a:pt x="146303" y="56416"/>
                    </a:cubicBezTo>
                    <a:cubicBezTo>
                      <a:pt x="154063" y="78394"/>
                      <a:pt x="163115" y="97787"/>
                      <a:pt x="170876" y="115887"/>
                    </a:cubicBezTo>
                    <a:cubicBezTo>
                      <a:pt x="185101" y="145622"/>
                      <a:pt x="200621" y="177943"/>
                      <a:pt x="205794" y="218021"/>
                    </a:cubicBezTo>
                    <a:cubicBezTo>
                      <a:pt x="207087" y="228363"/>
                      <a:pt x="200621" y="238706"/>
                      <a:pt x="188981" y="239999"/>
                    </a:cubicBezTo>
                    <a:cubicBezTo>
                      <a:pt x="188981" y="241292"/>
                      <a:pt x="188981" y="241292"/>
                      <a:pt x="187688" y="241292"/>
                    </a:cubicBezTo>
                    <a:close/>
                  </a:path>
                </a:pathLst>
              </a:custGeom>
              <a:grpFill/>
              <a:ln w="12931" cap="flat">
                <a:noFill/>
                <a:prstDash val="solid"/>
                <a:miter/>
              </a:ln>
            </p:spPr>
            <p:txBody>
              <a:bodyPr rtlCol="0" anchor="ctr"/>
              <a:lstStyle/>
              <a:p>
                <a:endParaRPr lang="en-US" dirty="0"/>
              </a:p>
            </p:txBody>
          </p:sp>
          <p:sp>
            <p:nvSpPr>
              <p:cNvPr id="16" name="Freeform 53">
                <a:extLst>
                  <a:ext uri="{FF2B5EF4-FFF2-40B4-BE49-F238E27FC236}">
                    <a16:creationId xmlns:a16="http://schemas.microsoft.com/office/drawing/2014/main" id="{A61DBFC3-6A0A-577F-2EDC-47AF3B375AF7}"/>
                  </a:ext>
                </a:extLst>
              </p:cNvPr>
              <p:cNvSpPr/>
              <p:nvPr/>
            </p:nvSpPr>
            <p:spPr>
              <a:xfrm>
                <a:off x="9432178" y="3236028"/>
                <a:ext cx="185859" cy="216700"/>
              </a:xfrm>
              <a:custGeom>
                <a:avLst/>
                <a:gdLst>
                  <a:gd name="connsiteX0" fmla="*/ 165801 w 185859"/>
                  <a:gd name="connsiteY0" fmla="*/ 216700 h 216700"/>
                  <a:gd name="connsiteX1" fmla="*/ 147695 w 185859"/>
                  <a:gd name="connsiteY1" fmla="*/ 202479 h 216700"/>
                  <a:gd name="connsiteX2" fmla="*/ 141228 w 185859"/>
                  <a:gd name="connsiteY2" fmla="*/ 179208 h 216700"/>
                  <a:gd name="connsiteX3" fmla="*/ 139935 w 185859"/>
                  <a:gd name="connsiteY3" fmla="*/ 176622 h 216700"/>
                  <a:gd name="connsiteX4" fmla="*/ 102430 w 185859"/>
                  <a:gd name="connsiteY4" fmla="*/ 64146 h 216700"/>
                  <a:gd name="connsiteX5" fmla="*/ 68805 w 185859"/>
                  <a:gd name="connsiteY5" fmla="*/ 38289 h 216700"/>
                  <a:gd name="connsiteX6" fmla="*/ 33886 w 185859"/>
                  <a:gd name="connsiteY6" fmla="*/ 55096 h 216700"/>
                  <a:gd name="connsiteX7" fmla="*/ 6727 w 185859"/>
                  <a:gd name="connsiteY7" fmla="*/ 57681 h 216700"/>
                  <a:gd name="connsiteX8" fmla="*/ 4140 w 185859"/>
                  <a:gd name="connsiteY8" fmla="*/ 30532 h 216700"/>
                  <a:gd name="connsiteX9" fmla="*/ 75271 w 185859"/>
                  <a:gd name="connsiteY9" fmla="*/ 797 h 216700"/>
                  <a:gd name="connsiteX10" fmla="*/ 138642 w 185859"/>
                  <a:gd name="connsiteY10" fmla="*/ 49924 h 216700"/>
                  <a:gd name="connsiteX11" fmla="*/ 177441 w 185859"/>
                  <a:gd name="connsiteY11" fmla="*/ 166280 h 216700"/>
                  <a:gd name="connsiteX12" fmla="*/ 178734 w 185859"/>
                  <a:gd name="connsiteY12" fmla="*/ 168866 h 216700"/>
                  <a:gd name="connsiteX13" fmla="*/ 185200 w 185859"/>
                  <a:gd name="connsiteY13" fmla="*/ 192136 h 216700"/>
                  <a:gd name="connsiteX14" fmla="*/ 172268 w 185859"/>
                  <a:gd name="connsiteY14" fmla="*/ 216700 h 216700"/>
                  <a:gd name="connsiteX15" fmla="*/ 165801 w 185859"/>
                  <a:gd name="connsiteY15" fmla="*/ 216700 h 21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85859" h="216700">
                    <a:moveTo>
                      <a:pt x="165801" y="216700"/>
                    </a:moveTo>
                    <a:cubicBezTo>
                      <a:pt x="158042" y="216700"/>
                      <a:pt x="150282" y="211529"/>
                      <a:pt x="147695" y="202479"/>
                    </a:cubicBezTo>
                    <a:cubicBezTo>
                      <a:pt x="145109" y="194722"/>
                      <a:pt x="142522" y="186965"/>
                      <a:pt x="141228" y="179208"/>
                    </a:cubicBezTo>
                    <a:lnTo>
                      <a:pt x="139935" y="176622"/>
                    </a:lnTo>
                    <a:cubicBezTo>
                      <a:pt x="129589" y="141716"/>
                      <a:pt x="123123" y="114566"/>
                      <a:pt x="102430" y="64146"/>
                    </a:cubicBezTo>
                    <a:cubicBezTo>
                      <a:pt x="98550" y="53803"/>
                      <a:pt x="84324" y="40875"/>
                      <a:pt x="68805" y="38289"/>
                    </a:cubicBezTo>
                    <a:cubicBezTo>
                      <a:pt x="55872" y="35703"/>
                      <a:pt x="44232" y="42167"/>
                      <a:pt x="33886" y="55096"/>
                    </a:cubicBezTo>
                    <a:cubicBezTo>
                      <a:pt x="27419" y="62853"/>
                      <a:pt x="14487" y="64146"/>
                      <a:pt x="6727" y="57681"/>
                    </a:cubicBezTo>
                    <a:cubicBezTo>
                      <a:pt x="-1033" y="51217"/>
                      <a:pt x="-2326" y="38289"/>
                      <a:pt x="4140" y="30532"/>
                    </a:cubicBezTo>
                    <a:cubicBezTo>
                      <a:pt x="23540" y="7261"/>
                      <a:pt x="49405" y="-3082"/>
                      <a:pt x="75271" y="797"/>
                    </a:cubicBezTo>
                    <a:cubicBezTo>
                      <a:pt x="102430" y="4675"/>
                      <a:pt x="128296" y="25360"/>
                      <a:pt x="138642" y="49924"/>
                    </a:cubicBezTo>
                    <a:cubicBezTo>
                      <a:pt x="159335" y="102931"/>
                      <a:pt x="167094" y="130080"/>
                      <a:pt x="177441" y="166280"/>
                    </a:cubicBezTo>
                    <a:lnTo>
                      <a:pt x="178734" y="168866"/>
                    </a:lnTo>
                    <a:cubicBezTo>
                      <a:pt x="181321" y="175330"/>
                      <a:pt x="182614" y="183087"/>
                      <a:pt x="185200" y="192136"/>
                    </a:cubicBezTo>
                    <a:cubicBezTo>
                      <a:pt x="187787" y="202479"/>
                      <a:pt x="182614" y="212822"/>
                      <a:pt x="172268" y="216700"/>
                    </a:cubicBezTo>
                    <a:cubicBezTo>
                      <a:pt x="168388" y="215408"/>
                      <a:pt x="167094" y="216700"/>
                      <a:pt x="165801" y="216700"/>
                    </a:cubicBezTo>
                    <a:close/>
                  </a:path>
                </a:pathLst>
              </a:custGeom>
              <a:grpFill/>
              <a:ln w="12931" cap="flat">
                <a:noFill/>
                <a:prstDash val="solid"/>
                <a:miter/>
              </a:ln>
            </p:spPr>
            <p:txBody>
              <a:bodyPr rtlCol="0" anchor="ctr"/>
              <a:lstStyle/>
              <a:p>
                <a:endParaRPr lang="en-US" dirty="0"/>
              </a:p>
            </p:txBody>
          </p:sp>
          <p:sp>
            <p:nvSpPr>
              <p:cNvPr id="17" name="Freeform 54">
                <a:extLst>
                  <a:ext uri="{FF2B5EF4-FFF2-40B4-BE49-F238E27FC236}">
                    <a16:creationId xmlns:a16="http://schemas.microsoft.com/office/drawing/2014/main" id="{86296BEC-BF80-FBE0-62C1-6EB3D9822E96}"/>
                  </a:ext>
                </a:extLst>
              </p:cNvPr>
              <p:cNvSpPr/>
              <p:nvPr/>
            </p:nvSpPr>
            <p:spPr>
              <a:xfrm>
                <a:off x="9312890" y="3851649"/>
                <a:ext cx="85195" cy="252669"/>
              </a:xfrm>
              <a:custGeom>
                <a:avLst/>
                <a:gdLst>
                  <a:gd name="connsiteX0" fmla="*/ 65230 w 85195"/>
                  <a:gd name="connsiteY0" fmla="*/ 252669 h 252669"/>
                  <a:gd name="connsiteX1" fmla="*/ 45831 w 85195"/>
                  <a:gd name="connsiteY1" fmla="*/ 237155 h 252669"/>
                  <a:gd name="connsiteX2" fmla="*/ 566 w 85195"/>
                  <a:gd name="connsiteY2" fmla="*/ 23837 h 252669"/>
                  <a:gd name="connsiteX3" fmla="*/ 16086 w 85195"/>
                  <a:gd name="connsiteY3" fmla="*/ 566 h 252669"/>
                  <a:gd name="connsiteX4" fmla="*/ 39365 w 85195"/>
                  <a:gd name="connsiteY4" fmla="*/ 16080 h 252669"/>
                  <a:gd name="connsiteX5" fmla="*/ 84630 w 85195"/>
                  <a:gd name="connsiteY5" fmla="*/ 229398 h 252669"/>
                  <a:gd name="connsiteX6" fmla="*/ 69110 w 85195"/>
                  <a:gd name="connsiteY6" fmla="*/ 252669 h 252669"/>
                  <a:gd name="connsiteX7" fmla="*/ 65230 w 85195"/>
                  <a:gd name="connsiteY7" fmla="*/ 252669 h 2526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5195" h="252669">
                    <a:moveTo>
                      <a:pt x="65230" y="252669"/>
                    </a:moveTo>
                    <a:cubicBezTo>
                      <a:pt x="56177" y="252669"/>
                      <a:pt x="48418" y="246205"/>
                      <a:pt x="45831" y="237155"/>
                    </a:cubicBezTo>
                    <a:lnTo>
                      <a:pt x="566" y="23837"/>
                    </a:lnTo>
                    <a:cubicBezTo>
                      <a:pt x="-2021" y="13494"/>
                      <a:pt x="4446" y="3152"/>
                      <a:pt x="16086" y="566"/>
                    </a:cubicBezTo>
                    <a:cubicBezTo>
                      <a:pt x="26432" y="-2020"/>
                      <a:pt x="36778" y="4444"/>
                      <a:pt x="39365" y="16080"/>
                    </a:cubicBezTo>
                    <a:lnTo>
                      <a:pt x="84630" y="229398"/>
                    </a:lnTo>
                    <a:cubicBezTo>
                      <a:pt x="87217" y="239741"/>
                      <a:pt x="80750" y="250084"/>
                      <a:pt x="69110" y="252669"/>
                    </a:cubicBezTo>
                    <a:cubicBezTo>
                      <a:pt x="67817" y="252669"/>
                      <a:pt x="66523" y="252669"/>
                      <a:pt x="65230" y="252669"/>
                    </a:cubicBezTo>
                    <a:close/>
                  </a:path>
                </a:pathLst>
              </a:custGeom>
              <a:grpFill/>
              <a:ln w="12931" cap="flat">
                <a:noFill/>
                <a:prstDash val="solid"/>
                <a:miter/>
              </a:ln>
            </p:spPr>
            <p:txBody>
              <a:bodyPr rtlCol="0" anchor="ctr"/>
              <a:lstStyle/>
              <a:p>
                <a:endParaRPr lang="en-US" dirty="0"/>
              </a:p>
            </p:txBody>
          </p:sp>
          <p:sp>
            <p:nvSpPr>
              <p:cNvPr id="18" name="Freeform 55">
                <a:extLst>
                  <a:ext uri="{FF2B5EF4-FFF2-40B4-BE49-F238E27FC236}">
                    <a16:creationId xmlns:a16="http://schemas.microsoft.com/office/drawing/2014/main" id="{B30F6B58-0654-260C-4B93-55208F4B9662}"/>
                  </a:ext>
                </a:extLst>
              </p:cNvPr>
              <p:cNvSpPr/>
              <p:nvPr/>
            </p:nvSpPr>
            <p:spPr>
              <a:xfrm>
                <a:off x="9682801" y="3503025"/>
                <a:ext cx="163613" cy="602585"/>
              </a:xfrm>
              <a:custGeom>
                <a:avLst/>
                <a:gdLst>
                  <a:gd name="connsiteX0" fmla="*/ 62614 w 163613"/>
                  <a:gd name="connsiteY0" fmla="*/ 601293 h 602585"/>
                  <a:gd name="connsiteX1" fmla="*/ 43215 w 163613"/>
                  <a:gd name="connsiteY1" fmla="*/ 585779 h 602585"/>
                  <a:gd name="connsiteX2" fmla="*/ 536 w 163613"/>
                  <a:gd name="connsiteY2" fmla="*/ 340140 h 602585"/>
                  <a:gd name="connsiteX3" fmla="*/ 1829 w 163613"/>
                  <a:gd name="connsiteY3" fmla="*/ 328504 h 602585"/>
                  <a:gd name="connsiteX4" fmla="*/ 5709 w 163613"/>
                  <a:gd name="connsiteY4" fmla="*/ 319454 h 602585"/>
                  <a:gd name="connsiteX5" fmla="*/ 124691 w 163613"/>
                  <a:gd name="connsiteY5" fmla="*/ 18223 h 602585"/>
                  <a:gd name="connsiteX6" fmla="*/ 145384 w 163613"/>
                  <a:gd name="connsiteY6" fmla="*/ 123 h 602585"/>
                  <a:gd name="connsiteX7" fmla="*/ 163490 w 163613"/>
                  <a:gd name="connsiteY7" fmla="*/ 20809 h 602585"/>
                  <a:gd name="connsiteX8" fmla="*/ 40628 w 163613"/>
                  <a:gd name="connsiteY8" fmla="*/ 336261 h 602585"/>
                  <a:gd name="connsiteX9" fmla="*/ 39334 w 163613"/>
                  <a:gd name="connsiteY9" fmla="*/ 340140 h 602585"/>
                  <a:gd name="connsiteX10" fmla="*/ 80719 w 163613"/>
                  <a:gd name="connsiteY10" fmla="*/ 580608 h 602585"/>
                  <a:gd name="connsiteX11" fmla="*/ 65200 w 163613"/>
                  <a:gd name="connsiteY11" fmla="*/ 602586 h 602585"/>
                  <a:gd name="connsiteX12" fmla="*/ 62614 w 163613"/>
                  <a:gd name="connsiteY12" fmla="*/ 601293 h 6025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63613" h="602585">
                    <a:moveTo>
                      <a:pt x="62614" y="601293"/>
                    </a:moveTo>
                    <a:cubicBezTo>
                      <a:pt x="53561" y="601293"/>
                      <a:pt x="45801" y="594829"/>
                      <a:pt x="43215" y="585779"/>
                    </a:cubicBezTo>
                    <a:lnTo>
                      <a:pt x="536" y="340140"/>
                    </a:lnTo>
                    <a:cubicBezTo>
                      <a:pt x="-757" y="336261"/>
                      <a:pt x="536" y="332383"/>
                      <a:pt x="1829" y="328504"/>
                    </a:cubicBezTo>
                    <a:lnTo>
                      <a:pt x="5709" y="319454"/>
                    </a:lnTo>
                    <a:cubicBezTo>
                      <a:pt x="57440" y="208270"/>
                      <a:pt x="120812" y="71230"/>
                      <a:pt x="124691" y="18223"/>
                    </a:cubicBezTo>
                    <a:cubicBezTo>
                      <a:pt x="125984" y="7881"/>
                      <a:pt x="135038" y="-1169"/>
                      <a:pt x="145384" y="123"/>
                    </a:cubicBezTo>
                    <a:cubicBezTo>
                      <a:pt x="155730" y="1416"/>
                      <a:pt x="164783" y="10466"/>
                      <a:pt x="163490" y="20809"/>
                    </a:cubicBezTo>
                    <a:cubicBezTo>
                      <a:pt x="159610" y="81572"/>
                      <a:pt x="96239" y="216027"/>
                      <a:pt x="40628" y="336261"/>
                    </a:cubicBezTo>
                    <a:lnTo>
                      <a:pt x="39334" y="340140"/>
                    </a:lnTo>
                    <a:lnTo>
                      <a:pt x="80719" y="580608"/>
                    </a:lnTo>
                    <a:cubicBezTo>
                      <a:pt x="82013" y="590950"/>
                      <a:pt x="75547" y="601293"/>
                      <a:pt x="65200" y="602586"/>
                    </a:cubicBezTo>
                    <a:cubicBezTo>
                      <a:pt x="65200" y="601293"/>
                      <a:pt x="63907" y="601293"/>
                      <a:pt x="62614" y="601293"/>
                    </a:cubicBezTo>
                    <a:close/>
                  </a:path>
                </a:pathLst>
              </a:custGeom>
              <a:grpFill/>
              <a:ln w="12931" cap="flat">
                <a:noFill/>
                <a:prstDash val="solid"/>
                <a:miter/>
              </a:ln>
            </p:spPr>
            <p:txBody>
              <a:bodyPr rtlCol="0" anchor="ctr"/>
              <a:lstStyle/>
              <a:p>
                <a:endParaRPr lang="en-US" dirty="0"/>
              </a:p>
            </p:txBody>
          </p:sp>
          <p:sp>
            <p:nvSpPr>
              <p:cNvPr id="19" name="Freeform 56">
                <a:hlinkClick r:id="rId4"/>
                <a:extLst>
                  <a:ext uri="{FF2B5EF4-FFF2-40B4-BE49-F238E27FC236}">
                    <a16:creationId xmlns:a16="http://schemas.microsoft.com/office/drawing/2014/main" id="{7B371904-C09B-3706-F6D8-33C510E2F04C}"/>
                  </a:ext>
                </a:extLst>
              </p:cNvPr>
              <p:cNvSpPr/>
              <p:nvPr/>
            </p:nvSpPr>
            <p:spPr>
              <a:xfrm>
                <a:off x="9285004" y="2893887"/>
                <a:ext cx="193992" cy="790259"/>
              </a:xfrm>
              <a:custGeom>
                <a:avLst/>
                <a:gdLst>
                  <a:gd name="connsiteX0" fmla="*/ 19399 w 193992"/>
                  <a:gd name="connsiteY0" fmla="*/ 790259 h 790259"/>
                  <a:gd name="connsiteX1" fmla="*/ 0 w 193992"/>
                  <a:gd name="connsiteY1" fmla="*/ 770867 h 790259"/>
                  <a:gd name="connsiteX2" fmla="*/ 11640 w 193992"/>
                  <a:gd name="connsiteY2" fmla="*/ 620898 h 790259"/>
                  <a:gd name="connsiteX3" fmla="*/ 20693 w 193992"/>
                  <a:gd name="connsiteY3" fmla="*/ 543327 h 790259"/>
                  <a:gd name="connsiteX4" fmla="*/ 25866 w 193992"/>
                  <a:gd name="connsiteY4" fmla="*/ 306738 h 790259"/>
                  <a:gd name="connsiteX5" fmla="*/ 24573 w 193992"/>
                  <a:gd name="connsiteY5" fmla="*/ 267953 h 790259"/>
                  <a:gd name="connsiteX6" fmla="*/ 23279 w 193992"/>
                  <a:gd name="connsiteY6" fmla="*/ 183919 h 790259"/>
                  <a:gd name="connsiteX7" fmla="*/ 38799 w 193992"/>
                  <a:gd name="connsiteY7" fmla="*/ 48171 h 790259"/>
                  <a:gd name="connsiteX8" fmla="*/ 115103 w 193992"/>
                  <a:gd name="connsiteY8" fmla="*/ 1628 h 790259"/>
                  <a:gd name="connsiteX9" fmla="*/ 162955 w 193992"/>
                  <a:gd name="connsiteY9" fmla="*/ 71442 h 790259"/>
                  <a:gd name="connsiteX10" fmla="*/ 161661 w 193992"/>
                  <a:gd name="connsiteY10" fmla="*/ 177454 h 790259"/>
                  <a:gd name="connsiteX11" fmla="*/ 170714 w 193992"/>
                  <a:gd name="connsiteY11" fmla="*/ 256317 h 790259"/>
                  <a:gd name="connsiteX12" fmla="*/ 175887 w 193992"/>
                  <a:gd name="connsiteY12" fmla="*/ 296395 h 790259"/>
                  <a:gd name="connsiteX13" fmla="*/ 187526 w 193992"/>
                  <a:gd name="connsiteY13" fmla="*/ 419215 h 790259"/>
                  <a:gd name="connsiteX14" fmla="*/ 193993 w 193992"/>
                  <a:gd name="connsiteY14" fmla="*/ 543327 h 790259"/>
                  <a:gd name="connsiteX15" fmla="*/ 175887 w 193992"/>
                  <a:gd name="connsiteY15" fmla="*/ 564013 h 790259"/>
                  <a:gd name="connsiteX16" fmla="*/ 155194 w 193992"/>
                  <a:gd name="connsiteY16" fmla="*/ 545913 h 790259"/>
                  <a:gd name="connsiteX17" fmla="*/ 148728 w 193992"/>
                  <a:gd name="connsiteY17" fmla="*/ 423093 h 790259"/>
                  <a:gd name="connsiteX18" fmla="*/ 137089 w 193992"/>
                  <a:gd name="connsiteY18" fmla="*/ 301567 h 790259"/>
                  <a:gd name="connsiteX19" fmla="*/ 131915 w 193992"/>
                  <a:gd name="connsiteY19" fmla="*/ 261489 h 790259"/>
                  <a:gd name="connsiteX20" fmla="*/ 122862 w 193992"/>
                  <a:gd name="connsiteY20" fmla="*/ 181333 h 790259"/>
                  <a:gd name="connsiteX21" fmla="*/ 124156 w 193992"/>
                  <a:gd name="connsiteY21" fmla="*/ 66270 h 790259"/>
                  <a:gd name="connsiteX22" fmla="*/ 106050 w 193992"/>
                  <a:gd name="connsiteY22" fmla="*/ 37828 h 790259"/>
                  <a:gd name="connsiteX23" fmla="*/ 87943 w 193992"/>
                  <a:gd name="connsiteY23" fmla="*/ 40413 h 790259"/>
                  <a:gd name="connsiteX24" fmla="*/ 76304 w 193992"/>
                  <a:gd name="connsiteY24" fmla="*/ 55927 h 790259"/>
                  <a:gd name="connsiteX25" fmla="*/ 62078 w 193992"/>
                  <a:gd name="connsiteY25" fmla="*/ 182626 h 790259"/>
                  <a:gd name="connsiteX26" fmla="*/ 63371 w 193992"/>
                  <a:gd name="connsiteY26" fmla="*/ 265367 h 790259"/>
                  <a:gd name="connsiteX27" fmla="*/ 64664 w 193992"/>
                  <a:gd name="connsiteY27" fmla="*/ 304152 h 790259"/>
                  <a:gd name="connsiteX28" fmla="*/ 59492 w 193992"/>
                  <a:gd name="connsiteY28" fmla="*/ 543327 h 790259"/>
                  <a:gd name="connsiteX29" fmla="*/ 50438 w 193992"/>
                  <a:gd name="connsiteY29" fmla="*/ 624776 h 790259"/>
                  <a:gd name="connsiteX30" fmla="*/ 38799 w 193992"/>
                  <a:gd name="connsiteY30" fmla="*/ 768281 h 790259"/>
                  <a:gd name="connsiteX31" fmla="*/ 19399 w 193992"/>
                  <a:gd name="connsiteY31" fmla="*/ 790259 h 790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93992" h="790259">
                    <a:moveTo>
                      <a:pt x="19399" y="790259"/>
                    </a:moveTo>
                    <a:cubicBezTo>
                      <a:pt x="9053" y="790259"/>
                      <a:pt x="0" y="781209"/>
                      <a:pt x="0" y="770867"/>
                    </a:cubicBezTo>
                    <a:cubicBezTo>
                      <a:pt x="0" y="697175"/>
                      <a:pt x="6466" y="658390"/>
                      <a:pt x="11640" y="620898"/>
                    </a:cubicBezTo>
                    <a:cubicBezTo>
                      <a:pt x="15520" y="597627"/>
                      <a:pt x="18106" y="574355"/>
                      <a:pt x="20693" y="543327"/>
                    </a:cubicBezTo>
                    <a:cubicBezTo>
                      <a:pt x="25866" y="461879"/>
                      <a:pt x="27159" y="384308"/>
                      <a:pt x="25866" y="306738"/>
                    </a:cubicBezTo>
                    <a:cubicBezTo>
                      <a:pt x="25866" y="293810"/>
                      <a:pt x="25866" y="280881"/>
                      <a:pt x="24573" y="267953"/>
                    </a:cubicBezTo>
                    <a:cubicBezTo>
                      <a:pt x="24573" y="240803"/>
                      <a:pt x="23279" y="212361"/>
                      <a:pt x="23279" y="183919"/>
                    </a:cubicBezTo>
                    <a:cubicBezTo>
                      <a:pt x="23279" y="134791"/>
                      <a:pt x="28452" y="89541"/>
                      <a:pt x="38799" y="48171"/>
                    </a:cubicBezTo>
                    <a:cubicBezTo>
                      <a:pt x="46559" y="14557"/>
                      <a:pt x="81477" y="-6129"/>
                      <a:pt x="115103" y="1628"/>
                    </a:cubicBezTo>
                    <a:cubicBezTo>
                      <a:pt x="146141" y="9385"/>
                      <a:pt x="166834" y="39121"/>
                      <a:pt x="162955" y="71442"/>
                    </a:cubicBezTo>
                    <a:cubicBezTo>
                      <a:pt x="157781" y="105055"/>
                      <a:pt x="157781" y="138669"/>
                      <a:pt x="161661" y="177454"/>
                    </a:cubicBezTo>
                    <a:cubicBezTo>
                      <a:pt x="164247" y="203311"/>
                      <a:pt x="166834" y="229168"/>
                      <a:pt x="170714" y="256317"/>
                    </a:cubicBezTo>
                    <a:cubicBezTo>
                      <a:pt x="172007" y="269246"/>
                      <a:pt x="173301" y="283467"/>
                      <a:pt x="175887" y="296395"/>
                    </a:cubicBezTo>
                    <a:cubicBezTo>
                      <a:pt x="181060" y="337766"/>
                      <a:pt x="184940" y="379137"/>
                      <a:pt x="187526" y="419215"/>
                    </a:cubicBezTo>
                    <a:cubicBezTo>
                      <a:pt x="191406" y="461879"/>
                      <a:pt x="192700" y="505835"/>
                      <a:pt x="193993" y="543327"/>
                    </a:cubicBezTo>
                    <a:cubicBezTo>
                      <a:pt x="193993" y="553670"/>
                      <a:pt x="186234" y="562720"/>
                      <a:pt x="175887" y="564013"/>
                    </a:cubicBezTo>
                    <a:cubicBezTo>
                      <a:pt x="165540" y="564013"/>
                      <a:pt x="156488" y="556256"/>
                      <a:pt x="155194" y="545913"/>
                    </a:cubicBezTo>
                    <a:cubicBezTo>
                      <a:pt x="153901" y="508421"/>
                      <a:pt x="151315" y="465757"/>
                      <a:pt x="148728" y="423093"/>
                    </a:cubicBezTo>
                    <a:cubicBezTo>
                      <a:pt x="146141" y="383015"/>
                      <a:pt x="142261" y="341645"/>
                      <a:pt x="137089" y="301567"/>
                    </a:cubicBezTo>
                    <a:cubicBezTo>
                      <a:pt x="135795" y="288638"/>
                      <a:pt x="134502" y="274417"/>
                      <a:pt x="131915" y="261489"/>
                    </a:cubicBezTo>
                    <a:cubicBezTo>
                      <a:pt x="128036" y="234339"/>
                      <a:pt x="125449" y="207190"/>
                      <a:pt x="122862" y="181333"/>
                    </a:cubicBezTo>
                    <a:cubicBezTo>
                      <a:pt x="118982" y="138669"/>
                      <a:pt x="118982" y="102470"/>
                      <a:pt x="124156" y="66270"/>
                    </a:cubicBezTo>
                    <a:cubicBezTo>
                      <a:pt x="125449" y="53342"/>
                      <a:pt x="117690" y="41706"/>
                      <a:pt x="106050" y="37828"/>
                    </a:cubicBezTo>
                    <a:cubicBezTo>
                      <a:pt x="99583" y="36535"/>
                      <a:pt x="93117" y="37828"/>
                      <a:pt x="87943" y="40413"/>
                    </a:cubicBezTo>
                    <a:cubicBezTo>
                      <a:pt x="82771" y="44292"/>
                      <a:pt x="78891" y="49463"/>
                      <a:pt x="76304" y="55927"/>
                    </a:cubicBezTo>
                    <a:cubicBezTo>
                      <a:pt x="67251" y="93420"/>
                      <a:pt x="62078" y="136084"/>
                      <a:pt x="62078" y="182626"/>
                    </a:cubicBezTo>
                    <a:cubicBezTo>
                      <a:pt x="62078" y="211068"/>
                      <a:pt x="62078" y="238218"/>
                      <a:pt x="63371" y="265367"/>
                    </a:cubicBezTo>
                    <a:cubicBezTo>
                      <a:pt x="63371" y="278296"/>
                      <a:pt x="63371" y="291224"/>
                      <a:pt x="64664" y="304152"/>
                    </a:cubicBezTo>
                    <a:cubicBezTo>
                      <a:pt x="65958" y="383015"/>
                      <a:pt x="64664" y="460586"/>
                      <a:pt x="59492" y="543327"/>
                    </a:cubicBezTo>
                    <a:cubicBezTo>
                      <a:pt x="56905" y="576941"/>
                      <a:pt x="54318" y="601505"/>
                      <a:pt x="50438" y="624776"/>
                    </a:cubicBezTo>
                    <a:cubicBezTo>
                      <a:pt x="45265" y="660976"/>
                      <a:pt x="38799" y="698468"/>
                      <a:pt x="38799" y="768281"/>
                    </a:cubicBezTo>
                    <a:cubicBezTo>
                      <a:pt x="38799" y="782502"/>
                      <a:pt x="29745" y="790259"/>
                      <a:pt x="19399" y="790259"/>
                    </a:cubicBezTo>
                    <a:close/>
                  </a:path>
                </a:pathLst>
              </a:custGeom>
              <a:grpFill/>
              <a:ln w="12931" cap="flat">
                <a:noFill/>
                <a:prstDash val="solid"/>
                <a:miter/>
              </a:ln>
            </p:spPr>
            <p:txBody>
              <a:bodyPr rtlCol="0" anchor="ctr"/>
              <a:lstStyle/>
              <a:p>
                <a:endParaRPr lang="en-US" dirty="0"/>
              </a:p>
            </p:txBody>
          </p:sp>
        </p:grpSp>
      </p:grpSp>
      <p:pic>
        <p:nvPicPr>
          <p:cNvPr id="23" name="Elementi multimediali online 22" title="Wasteless Dynamic Pricing Technology">
            <a:hlinkClick r:id="" action="ppaction://media"/>
            <a:extLst>
              <a:ext uri="{FF2B5EF4-FFF2-40B4-BE49-F238E27FC236}">
                <a16:creationId xmlns:a16="http://schemas.microsoft.com/office/drawing/2014/main" id="{174091C2-44FA-87C3-501A-4A3DBD0F0D77}"/>
              </a:ext>
            </a:extLst>
          </p:cNvPr>
          <p:cNvPicPr>
            <a:picLocks noRot="1" noChangeAspect="1"/>
          </p:cNvPicPr>
          <p:nvPr>
            <a:videoFile r:link="rId1"/>
          </p:nvPr>
        </p:nvPicPr>
        <p:blipFill>
          <a:blip r:embed="rId5"/>
          <a:srcRect l="13311" r="12013"/>
          <a:stretch/>
        </p:blipFill>
        <p:spPr>
          <a:xfrm>
            <a:off x="607555" y="2050421"/>
            <a:ext cx="5185729" cy="3920538"/>
          </a:xfrm>
          <a:prstGeom prst="rect">
            <a:avLst/>
          </a:prstGeom>
        </p:spPr>
      </p:pic>
    </p:spTree>
    <p:extLst>
      <p:ext uri="{BB962C8B-B14F-4D97-AF65-F5344CB8AC3E}">
        <p14:creationId xmlns:p14="http://schemas.microsoft.com/office/powerpoint/2010/main" val="91846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3"/>
                </p:tgtEl>
              </p:cMediaNode>
            </p:video>
            <p:seq concurrent="1" nextAc="seek">
              <p:cTn id="8" restart="whenNotActive" fill="hold" evtFilter="cancelBubble" nodeType="interactiveSeq">
                <p:stCondLst>
                  <p:cond evt="onClick" delay="0">
                    <p:tgtEl>
                      <p:spTgt spid="2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3"/>
                                        </p:tgtEl>
                                      </p:cBhvr>
                                    </p:cmd>
                                  </p:childTnLst>
                                </p:cTn>
                              </p:par>
                            </p:childTnLst>
                          </p:cTn>
                        </p:par>
                      </p:childTnLst>
                    </p:cTn>
                  </p:par>
                </p:childTnLst>
              </p:cTn>
              <p:nextCondLst>
                <p:cond evt="onClick" delay="0">
                  <p:tgtEl>
                    <p:spTgt spid="23"/>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 name="CuadroTexto 539"/>
          <p:cNvSpPr txBox="1"/>
          <p:nvPr/>
        </p:nvSpPr>
        <p:spPr>
          <a:xfrm>
            <a:off x="3583136" y="690415"/>
            <a:ext cx="5025735" cy="769441"/>
          </a:xfrm>
          <a:prstGeom prst="rect">
            <a:avLst/>
          </a:prstGeom>
          <a:noFill/>
        </p:spPr>
        <p:txBody>
          <a:bodyPr wrap="none" rtlCol="0">
            <a:spAutoFit/>
          </a:bodyPr>
          <a:lstStyle/>
          <a:p>
            <a:pPr algn="ctr"/>
            <a:r>
              <a:rPr lang="en-US" sz="4400" b="1" dirty="0">
                <a:solidFill>
                  <a:schemeClr val="tx2"/>
                </a:solidFill>
                <a:latin typeface="Lato Heavy" charset="0"/>
                <a:ea typeface="Lato Heavy" charset="0"/>
                <a:cs typeface="Lato Heavy" charset="0"/>
              </a:rPr>
              <a:t>Banner Infografiikka</a:t>
            </a:r>
          </a:p>
        </p:txBody>
      </p:sp>
      <p:sp>
        <p:nvSpPr>
          <p:cNvPr id="450" name="Text Placeholder 1">
            <a:extLst>
              <a:ext uri="{FF2B5EF4-FFF2-40B4-BE49-F238E27FC236}">
                <a16:creationId xmlns:a16="http://schemas.microsoft.com/office/drawing/2014/main" id="{132A14E0-2CBA-5D5F-1600-8F727E93B656}"/>
              </a:ext>
            </a:extLst>
          </p:cNvPr>
          <p:cNvSpPr>
            <a:spLocks noGrp="1"/>
          </p:cNvSpPr>
          <p:nvPr>
            <p:ph type="body" sz="quarter" idx="16"/>
          </p:nvPr>
        </p:nvSpPr>
        <p:spPr>
          <a:xfrm>
            <a:off x="542925" y="266243"/>
            <a:ext cx="8620125" cy="803654"/>
          </a:xfrm>
        </p:spPr>
        <p:txBody>
          <a:bodyPr/>
          <a:lstStyle/>
          <a:p>
            <a:r>
              <a:rPr lang="en-US" dirty="0" err="1">
                <a:solidFill>
                  <a:srgbClr val="09465E"/>
                </a:solidFill>
                <a:highlight>
                  <a:srgbClr val="F1983D"/>
                </a:highlight>
              </a:rPr>
              <a:t>Harjoitus</a:t>
            </a:r>
            <a:r>
              <a:rPr lang="en-US" dirty="0">
                <a:solidFill>
                  <a:srgbClr val="09465E"/>
                </a:solidFill>
              </a:rPr>
              <a:t>: Älykkäät ostokset IoT:n avulla</a:t>
            </a:r>
          </a:p>
        </p:txBody>
      </p:sp>
      <p:sp>
        <p:nvSpPr>
          <p:cNvPr id="4" name="CasellaDiTesto 3">
            <a:extLst>
              <a:ext uri="{FF2B5EF4-FFF2-40B4-BE49-F238E27FC236}">
                <a16:creationId xmlns:a16="http://schemas.microsoft.com/office/drawing/2014/main" id="{BBFD3ED5-D428-BE1D-E1EB-43970B859D1D}"/>
              </a:ext>
            </a:extLst>
          </p:cNvPr>
          <p:cNvSpPr txBox="1"/>
          <p:nvPr/>
        </p:nvSpPr>
        <p:spPr>
          <a:xfrm>
            <a:off x="1020726" y="1163970"/>
            <a:ext cx="5075274" cy="4801314"/>
          </a:xfrm>
          <a:prstGeom prst="rect">
            <a:avLst/>
          </a:prstGeom>
          <a:noFill/>
          <a:ln w="38100">
            <a:solidFill>
              <a:srgbClr val="09465E"/>
            </a:solidFill>
          </a:ln>
        </p:spPr>
        <p:txBody>
          <a:bodyPr wrap="square" rtlCol="0">
            <a:spAutoFit/>
          </a:bodyPr>
          <a:lstStyle/>
          <a:p>
            <a:r>
              <a:rPr lang="en-US" b="1" dirty="0">
                <a:solidFill>
                  <a:srgbClr val="09465E"/>
                </a:solidFill>
              </a:rPr>
              <a:t>Tavoite</a:t>
            </a:r>
            <a:r>
              <a:rPr lang="en-US" dirty="0">
                <a:solidFill>
                  <a:srgbClr val="09465E"/>
                </a:solidFill>
              </a:rPr>
              <a:t>: Ymmärtää, miten esineiden internet auttaa hallitsemaan ruokaostoksia paremmin kotona ja kaupassa. </a:t>
            </a:r>
          </a:p>
          <a:p>
            <a:endParaRPr lang="en-US" dirty="0">
              <a:solidFill>
                <a:srgbClr val="09465E"/>
              </a:solidFill>
            </a:endParaRPr>
          </a:p>
          <a:p>
            <a:r>
              <a:rPr lang="en-US" b="1" dirty="0">
                <a:solidFill>
                  <a:srgbClr val="09465E"/>
                </a:solidFill>
                <a:ea typeface="Calibri"/>
                <a:cs typeface="Calibri"/>
              </a:rPr>
              <a:t>Toiminta </a:t>
            </a:r>
          </a:p>
          <a:p>
            <a:r>
              <a:rPr lang="en-US" dirty="0">
                <a:solidFill>
                  <a:srgbClr val="09465E"/>
                </a:solidFill>
              </a:rPr>
              <a:t>Kaikki kokit laittavat ruokaa ruokakomeroon. IoT kirjaa ylös, mitä ruokakomeroon on laitettu. </a:t>
            </a:r>
          </a:p>
          <a:p>
            <a:r>
              <a:rPr lang="en-US" dirty="0">
                <a:solidFill>
                  <a:srgbClr val="09465E"/>
                </a:solidFill>
              </a:rPr>
              <a:t>Tämän jälkeen kokit ottavat ruokakomerosta ruokaa valmistellakseen reseptejä. </a:t>
            </a:r>
            <a:endParaRPr lang="it-IT" dirty="0">
              <a:solidFill>
                <a:srgbClr val="09465E"/>
              </a:solidFill>
            </a:endParaRPr>
          </a:p>
          <a:p>
            <a:r>
              <a:rPr lang="en-US" dirty="0">
                <a:solidFill>
                  <a:srgbClr val="09465E"/>
                </a:solidFill>
              </a:rPr>
              <a:t>Ainoastaan IOT näkee, mitä on otettu pois, ja tietää varaston varastotilanteen. Hänen on ilmoitettava keittiömestareille, kun jokin tuote on melkein loppunut. Osakkaiden on keskusteltava siitä, ostetaanko tuotteita lisää ja milloin.  </a:t>
            </a:r>
          </a:p>
          <a:p>
            <a:endParaRPr lang="en-US" dirty="0">
              <a:solidFill>
                <a:srgbClr val="09465E"/>
              </a:solidFill>
            </a:endParaRPr>
          </a:p>
          <a:p>
            <a:r>
              <a:rPr lang="en-US" b="1" dirty="0"/>
              <a:t>Keskustelu</a:t>
            </a:r>
            <a:r>
              <a:rPr lang="en-US" dirty="0"/>
              <a:t>: Miten yhdistetty jääkaappi tai sovellus voisi parantaa päivittäistavaroiden hallintaa?</a:t>
            </a:r>
          </a:p>
        </p:txBody>
      </p:sp>
      <p:sp>
        <p:nvSpPr>
          <p:cNvPr id="7" name="Ovale 6">
            <a:extLst>
              <a:ext uri="{FF2B5EF4-FFF2-40B4-BE49-F238E27FC236}">
                <a16:creationId xmlns:a16="http://schemas.microsoft.com/office/drawing/2014/main" id="{90893BE4-124A-AE2E-0DE6-34C34EBB5DB6}"/>
              </a:ext>
            </a:extLst>
          </p:cNvPr>
          <p:cNvSpPr/>
          <p:nvPr/>
        </p:nvSpPr>
        <p:spPr>
          <a:xfrm>
            <a:off x="7076039" y="3429001"/>
            <a:ext cx="4273147" cy="2819400"/>
          </a:xfrm>
          <a:prstGeom prst="ellipse">
            <a:avLst/>
          </a:prstGeom>
          <a:solidFill>
            <a:srgbClr val="09465E"/>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t>Tarvittavat materiaalit:  </a:t>
            </a:r>
          </a:p>
          <a:p>
            <a:r>
              <a:rPr lang="en-US" sz="1800" dirty="0"/>
              <a:t>Paperiarkkeja, joihin on kirjoitettu erilaisia ruokia, ja ruokakomero (laatikko tai pöytä). Jokainen paperiarkki on elintarvikeyksikkö (kiloa, litraa jne.). </a:t>
            </a:r>
            <a:endParaRPr lang="en-US" dirty="0"/>
          </a:p>
        </p:txBody>
      </p:sp>
      <p:sp>
        <p:nvSpPr>
          <p:cNvPr id="8" name="Ovale 7">
            <a:extLst>
              <a:ext uri="{FF2B5EF4-FFF2-40B4-BE49-F238E27FC236}">
                <a16:creationId xmlns:a16="http://schemas.microsoft.com/office/drawing/2014/main" id="{751BD245-3F78-BEFF-D08B-65C2A51D1B67}"/>
              </a:ext>
            </a:extLst>
          </p:cNvPr>
          <p:cNvSpPr/>
          <p:nvPr/>
        </p:nvSpPr>
        <p:spPr>
          <a:xfrm>
            <a:off x="6898126" y="790227"/>
            <a:ext cx="4273148" cy="2528484"/>
          </a:xfrm>
          <a:prstGeom prst="ellipse">
            <a:avLst/>
          </a:prstGeom>
          <a:solidFill>
            <a:srgbClr val="E2568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1800" b="1" dirty="0"/>
              <a:t>Roolit</a:t>
            </a:r>
            <a:r>
              <a:rPr lang="en-US" sz="1800" dirty="0"/>
              <a:t>:</a:t>
            </a:r>
          </a:p>
          <a:p>
            <a:r>
              <a:rPr lang="en-US" sz="1800" dirty="0"/>
              <a:t>1 henkilö on siis IOT, joka simuloi varastoa hallinnoivaa ohjelmistoa.</a:t>
            </a:r>
            <a:endParaRPr lang="en-US" dirty="0"/>
          </a:p>
          <a:p>
            <a:r>
              <a:rPr lang="en-US" sz="1800" dirty="0" err="1"/>
              <a:t>Kaikki</a:t>
            </a:r>
            <a:r>
              <a:rPr lang="en-US" sz="1800" dirty="0"/>
              <a:t> muut osallistujat ovat kokkeja.</a:t>
            </a:r>
            <a:endParaRPr lang="en-US" dirty="0"/>
          </a:p>
        </p:txBody>
      </p:sp>
    </p:spTree>
    <p:extLst>
      <p:ext uri="{BB962C8B-B14F-4D97-AF65-F5344CB8AC3E}">
        <p14:creationId xmlns:p14="http://schemas.microsoft.com/office/powerpoint/2010/main" val="101525869"/>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8EBE21-A6DD-E7C1-63AA-85686F15E9D1}"/>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9ACF552-0027-EFA8-CB06-1CC1C2F3E2D1}"/>
              </a:ext>
            </a:extLst>
          </p:cNvPr>
          <p:cNvSpPr>
            <a:spLocks noGrp="1"/>
          </p:cNvSpPr>
          <p:nvPr>
            <p:ph type="body" sz="quarter" idx="16"/>
          </p:nvPr>
        </p:nvSpPr>
        <p:spPr>
          <a:xfrm>
            <a:off x="813416" y="644014"/>
            <a:ext cx="10052954" cy="803654"/>
          </a:xfrm>
          <a:prstGeom prst="rect">
            <a:avLst/>
          </a:prstGeom>
        </p:spPr>
        <p:txBody>
          <a:bodyPr/>
          <a:lstStyle/>
          <a:p>
            <a:pPr algn="ctr"/>
            <a:r>
              <a:rPr lang="en-US" dirty="0"/>
              <a:t>Varastonhallinnan aikana vältettävät virheet</a:t>
            </a:r>
          </a:p>
        </p:txBody>
      </p:sp>
      <p:graphicFrame>
        <p:nvGraphicFramePr>
          <p:cNvPr id="6" name="Diagramma 5">
            <a:extLst>
              <a:ext uri="{FF2B5EF4-FFF2-40B4-BE49-F238E27FC236}">
                <a16:creationId xmlns:a16="http://schemas.microsoft.com/office/drawing/2014/main" id="{287508A5-8D3E-7E37-19A8-D0C5AE808985}"/>
              </a:ext>
            </a:extLst>
          </p:cNvPr>
          <p:cNvGraphicFramePr/>
          <p:nvPr>
            <p:extLst>
              <p:ext uri="{D42A27DB-BD31-4B8C-83A1-F6EECF244321}">
                <p14:modId xmlns:p14="http://schemas.microsoft.com/office/powerpoint/2010/main" val="1754229549"/>
              </p:ext>
            </p:extLst>
          </p:nvPr>
        </p:nvGraphicFramePr>
        <p:xfrm>
          <a:off x="1325630" y="243840"/>
          <a:ext cx="9667490" cy="606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a:extLst>
              <a:ext uri="{FF2B5EF4-FFF2-40B4-BE49-F238E27FC236}">
                <a16:creationId xmlns:a16="http://schemas.microsoft.com/office/drawing/2014/main" id="{29DFB43D-15AE-A792-4EFA-FF648BA25E6C}"/>
              </a:ext>
            </a:extLst>
          </p:cNvPr>
          <p:cNvGraphicFramePr/>
          <p:nvPr>
            <p:extLst>
              <p:ext uri="{D42A27DB-BD31-4B8C-83A1-F6EECF244321}">
                <p14:modId xmlns:p14="http://schemas.microsoft.com/office/powerpoint/2010/main" val="883502669"/>
              </p:ext>
            </p:extLst>
          </p:nvPr>
        </p:nvGraphicFramePr>
        <p:xfrm>
          <a:off x="1325630" y="1847842"/>
          <a:ext cx="9667490" cy="6065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a:extLst>
              <a:ext uri="{FF2B5EF4-FFF2-40B4-BE49-F238E27FC236}">
                <a16:creationId xmlns:a16="http://schemas.microsoft.com/office/drawing/2014/main" id="{4851B498-8347-1D4A-A2EC-FB2A5B8DC8E5}"/>
              </a:ext>
            </a:extLst>
          </p:cNvPr>
          <p:cNvGraphicFramePr/>
          <p:nvPr>
            <p:extLst>
              <p:ext uri="{D42A27DB-BD31-4B8C-83A1-F6EECF244321}">
                <p14:modId xmlns:p14="http://schemas.microsoft.com/office/powerpoint/2010/main" val="977588902"/>
              </p:ext>
            </p:extLst>
          </p:nvPr>
        </p:nvGraphicFramePr>
        <p:xfrm>
          <a:off x="1325630" y="3476687"/>
          <a:ext cx="9667490" cy="60655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5519493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7A4D65-F8B8-6E85-5126-30F6152A5503}"/>
            </a:ext>
          </a:extLst>
        </p:cNvPr>
        <p:cNvGrpSpPr/>
        <p:nvPr/>
      </p:nvGrpSpPr>
      <p:grpSpPr>
        <a:xfrm>
          <a:off x="0" y="0"/>
          <a:ext cx="0" cy="0"/>
          <a:chOff x="0" y="0"/>
          <a:chExt cx="0" cy="0"/>
        </a:xfrm>
      </p:grpSpPr>
      <p:pic>
        <p:nvPicPr>
          <p:cNvPr id="11" name="Segnaposto immagine 10">
            <a:extLst>
              <a:ext uri="{FF2B5EF4-FFF2-40B4-BE49-F238E27FC236}">
                <a16:creationId xmlns:a16="http://schemas.microsoft.com/office/drawing/2014/main" id="{8C969DA4-6784-C33B-4036-A2389E88E56C}"/>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EDD36676-5DAF-8A75-FD9F-169CF69117B4}"/>
              </a:ext>
            </a:extLst>
          </p:cNvPr>
          <p:cNvSpPr>
            <a:spLocks noGrp="1"/>
          </p:cNvSpPr>
          <p:nvPr>
            <p:ph type="body" sz="quarter" idx="17"/>
          </p:nvPr>
        </p:nvSpPr>
        <p:spPr>
          <a:xfrm>
            <a:off x="6731421" y="439689"/>
            <a:ext cx="2066906" cy="582221"/>
          </a:xfrm>
        </p:spPr>
        <p:txBody>
          <a:bodyPr/>
          <a:lstStyle/>
          <a:p>
            <a:r>
              <a:rPr lang="en-US" dirty="0"/>
              <a:t>01</a:t>
            </a:r>
          </a:p>
        </p:txBody>
      </p:sp>
      <p:sp>
        <p:nvSpPr>
          <p:cNvPr id="14" name="Rectangle 13">
            <a:extLst>
              <a:ext uri="{FF2B5EF4-FFF2-40B4-BE49-F238E27FC236}">
                <a16:creationId xmlns:a16="http://schemas.microsoft.com/office/drawing/2014/main" id="{C3553FBB-A27D-A08D-D887-DE7BE477C890}"/>
              </a:ext>
            </a:extLst>
          </p:cNvPr>
          <p:cNvSpPr/>
          <p:nvPr/>
        </p:nvSpPr>
        <p:spPr>
          <a:xfrm>
            <a:off x="5734050" y="3372301"/>
            <a:ext cx="5312324" cy="65316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2F16D6E4-F9EA-CDB3-9FF1-AB8EBFCDE540}"/>
              </a:ext>
            </a:extLst>
          </p:cNvPr>
          <p:cNvSpPr txBox="1"/>
          <p:nvPr/>
        </p:nvSpPr>
        <p:spPr>
          <a:xfrm>
            <a:off x="5924550" y="3342969"/>
            <a:ext cx="5245474"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Varastonhallinta</a:t>
            </a:r>
          </a:p>
          <a:p>
            <a:endParaRPr lang="en-US" sz="3600" b="1" dirty="0">
              <a:solidFill>
                <a:srgbClr val="60BA4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865627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D0C6DC-9EF5-7CBB-599E-E4F9987E312F}"/>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D31BD68-43F6-C69F-EEDF-6875FA771F56}"/>
              </a:ext>
            </a:extLst>
          </p:cNvPr>
          <p:cNvSpPr>
            <a:spLocks noGrp="1"/>
          </p:cNvSpPr>
          <p:nvPr>
            <p:ph type="body" sz="quarter" idx="16"/>
          </p:nvPr>
        </p:nvSpPr>
        <p:spPr>
          <a:xfrm>
            <a:off x="813416" y="644014"/>
            <a:ext cx="10052954" cy="803654"/>
          </a:xfrm>
          <a:prstGeom prst="rect">
            <a:avLst/>
          </a:prstGeom>
        </p:spPr>
        <p:txBody>
          <a:bodyPr/>
          <a:lstStyle/>
          <a:p>
            <a:pPr algn="ctr"/>
            <a:r>
              <a:rPr lang="en-US" dirty="0"/>
              <a:t>Varastonhallinnan aikana vältettävät virheet</a:t>
            </a:r>
          </a:p>
        </p:txBody>
      </p:sp>
      <p:graphicFrame>
        <p:nvGraphicFramePr>
          <p:cNvPr id="6" name="Diagramma 5">
            <a:extLst>
              <a:ext uri="{FF2B5EF4-FFF2-40B4-BE49-F238E27FC236}">
                <a16:creationId xmlns:a16="http://schemas.microsoft.com/office/drawing/2014/main" id="{6E0E428D-648E-4674-720B-EEE9634B6FF9}"/>
              </a:ext>
            </a:extLst>
          </p:cNvPr>
          <p:cNvGraphicFramePr/>
          <p:nvPr>
            <p:extLst>
              <p:ext uri="{D42A27DB-BD31-4B8C-83A1-F6EECF244321}">
                <p14:modId xmlns:p14="http://schemas.microsoft.com/office/powerpoint/2010/main" val="4177490570"/>
              </p:ext>
            </p:extLst>
          </p:nvPr>
        </p:nvGraphicFramePr>
        <p:xfrm>
          <a:off x="1325630" y="243840"/>
          <a:ext cx="9667490" cy="60655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7" name="Diagramma 6">
            <a:extLst>
              <a:ext uri="{FF2B5EF4-FFF2-40B4-BE49-F238E27FC236}">
                <a16:creationId xmlns:a16="http://schemas.microsoft.com/office/drawing/2014/main" id="{CF70994A-C4CC-DFC2-FFD9-9150D54D8D13}"/>
              </a:ext>
            </a:extLst>
          </p:cNvPr>
          <p:cNvGraphicFramePr/>
          <p:nvPr>
            <p:extLst>
              <p:ext uri="{D42A27DB-BD31-4B8C-83A1-F6EECF244321}">
                <p14:modId xmlns:p14="http://schemas.microsoft.com/office/powerpoint/2010/main" val="1311607024"/>
              </p:ext>
            </p:extLst>
          </p:nvPr>
        </p:nvGraphicFramePr>
        <p:xfrm>
          <a:off x="1309787" y="1860264"/>
          <a:ext cx="9667490" cy="60655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8" name="Diagramma 7">
            <a:extLst>
              <a:ext uri="{FF2B5EF4-FFF2-40B4-BE49-F238E27FC236}">
                <a16:creationId xmlns:a16="http://schemas.microsoft.com/office/drawing/2014/main" id="{674D0B11-8DC2-E832-EE4C-FD3FE2CC2804}"/>
              </a:ext>
            </a:extLst>
          </p:cNvPr>
          <p:cNvGraphicFramePr/>
          <p:nvPr>
            <p:extLst>
              <p:ext uri="{D42A27DB-BD31-4B8C-83A1-F6EECF244321}">
                <p14:modId xmlns:p14="http://schemas.microsoft.com/office/powerpoint/2010/main" val="3794489921"/>
              </p:ext>
            </p:extLst>
          </p:nvPr>
        </p:nvGraphicFramePr>
        <p:xfrm>
          <a:off x="1262255" y="3482898"/>
          <a:ext cx="9667490" cy="6065520"/>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Tree>
    <p:extLst>
      <p:ext uri="{BB962C8B-B14F-4D97-AF65-F5344CB8AC3E}">
        <p14:creationId xmlns:p14="http://schemas.microsoft.com/office/powerpoint/2010/main" val="22403466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4EDAC37-C3BA-1249-8767-414D489BC914}"/>
              </a:ext>
            </a:extLst>
          </p:cNvPr>
          <p:cNvSpPr>
            <a:spLocks noGrp="1"/>
          </p:cNvSpPr>
          <p:nvPr>
            <p:ph type="body" sz="quarter" idx="18"/>
          </p:nvPr>
        </p:nvSpPr>
        <p:spPr>
          <a:xfrm>
            <a:off x="4825907" y="683970"/>
            <a:ext cx="6341766" cy="6252779"/>
          </a:xfrm>
          <a:prstGeom prst="rect">
            <a:avLst/>
          </a:prstGeom>
        </p:spPr>
        <p:txBody>
          <a:bodyPr/>
          <a:lstStyle/>
          <a:p>
            <a:r>
              <a:rPr lang="en-US" sz="2200" dirty="0"/>
              <a:t>Kuten olemme nähneet tässä moduulissa, on olemassa menetelmiä, strategioita ja teknologioita, joilla voidaan parantaa huomattavasti varastonhallintaa, joka on todella tärkeä toimenpide ruokahävikin torjunnassa.</a:t>
            </a:r>
          </a:p>
          <a:p>
            <a:endParaRPr lang="en-US" sz="2200" dirty="0"/>
          </a:p>
          <a:p>
            <a:r>
              <a:rPr lang="en-US" sz="2200" dirty="0"/>
              <a:t>Viime vuosina älykkäiden etikettien (rid) ja esineiden internetin (iot) käyttöönotto on antanut merkittävän sysäyksen kohti yhä optimaalisempaa elintarvikkeiden hallintaa, jolla on pyritty torjumaan huonosta elintarvikevarastojen hallinnasta johtuvia valtavia raaka-ainehäviöitä.</a:t>
            </a:r>
          </a:p>
          <a:p>
            <a:endParaRPr lang="en-US" sz="2200" dirty="0"/>
          </a:p>
          <a:p>
            <a:r>
              <a:rPr lang="en-US" sz="2200" dirty="0"/>
              <a:t>Tiedot osoittavat kuitenkin myös, että kotitalouksissa syntyy huomattava määrä jätettä, ja olisi mielenkiintoista yrittää siirtää näitä tekniikoita koteihimme.</a:t>
            </a:r>
          </a:p>
        </p:txBody>
      </p:sp>
      <p:sp>
        <p:nvSpPr>
          <p:cNvPr id="4" name="Text Placeholder 3">
            <a:extLst>
              <a:ext uri="{FF2B5EF4-FFF2-40B4-BE49-F238E27FC236}">
                <a16:creationId xmlns:a16="http://schemas.microsoft.com/office/drawing/2014/main" id="{40EDA134-70F1-C346-A124-7880EF1582DA}"/>
              </a:ext>
            </a:extLst>
          </p:cNvPr>
          <p:cNvSpPr>
            <a:spLocks noGrp="1"/>
          </p:cNvSpPr>
          <p:nvPr>
            <p:ph type="body" sz="quarter" idx="16"/>
          </p:nvPr>
        </p:nvSpPr>
        <p:spPr>
          <a:xfrm>
            <a:off x="0" y="826895"/>
            <a:ext cx="3726817" cy="652770"/>
          </a:xfrm>
          <a:prstGeom prst="rect">
            <a:avLst/>
          </a:prstGeom>
          <a:solidFill>
            <a:srgbClr val="60BA47"/>
          </a:solidFill>
        </p:spPr>
        <p:txBody>
          <a:bodyPr anchor="ctr"/>
          <a:lstStyle/>
          <a:p>
            <a:pPr marL="411163"/>
            <a:r>
              <a:rPr lang="en-US" dirty="0"/>
              <a:t>Päätelmät</a:t>
            </a:r>
          </a:p>
        </p:txBody>
      </p:sp>
      <p:sp>
        <p:nvSpPr>
          <p:cNvPr id="2" name="Freeform 1">
            <a:extLst>
              <a:ext uri="{FF2B5EF4-FFF2-40B4-BE49-F238E27FC236}">
                <a16:creationId xmlns:a16="http://schemas.microsoft.com/office/drawing/2014/main" id="{F3AA9202-D230-861F-82F6-9C250DD0009D}"/>
              </a:ext>
            </a:extLst>
          </p:cNvPr>
          <p:cNvSpPr/>
          <p:nvPr/>
        </p:nvSpPr>
        <p:spPr>
          <a:xfrm>
            <a:off x="-6636068" y="3065953"/>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48000"/>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360021120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9">
            <a:extLst>
              <a:ext uri="{FF2B5EF4-FFF2-40B4-BE49-F238E27FC236}">
                <a16:creationId xmlns:a16="http://schemas.microsoft.com/office/drawing/2014/main" id="{67153758-37AF-CBB7-8553-85C52E9768D6}"/>
              </a:ext>
            </a:extLst>
          </p:cNvPr>
          <p:cNvPicPr>
            <a:picLocks noGrp="1" noChangeAspect="1"/>
          </p:cNvPicPr>
          <p:nvPr>
            <p:ph type="pic" sz="quarter" idx="11"/>
          </p:nvPr>
        </p:nvPicPr>
        <p:blipFill>
          <a:blip r:embed="rId2" cstate="screen">
            <a:extLst>
              <a:ext uri="{28A0092B-C50C-407E-A947-70E740481C1C}">
                <a14:useLocalDpi xmlns:a14="http://schemas.microsoft.com/office/drawing/2010/main"/>
              </a:ext>
            </a:extLst>
          </a:blip>
          <a:srcRect/>
          <a:stretch>
            <a:fillRect/>
          </a:stretch>
        </p:blipFill>
        <p:spPr/>
      </p:pic>
      <p:sp>
        <p:nvSpPr>
          <p:cNvPr id="26" name="Freeform 25">
            <a:extLst>
              <a:ext uri="{FF2B5EF4-FFF2-40B4-BE49-F238E27FC236}">
                <a16:creationId xmlns:a16="http://schemas.microsoft.com/office/drawing/2014/main" id="{89CBCF90-DABF-4A9C-209D-C0E5146A7274}"/>
              </a:ext>
            </a:extLst>
          </p:cNvPr>
          <p:cNvSpPr/>
          <p:nvPr/>
        </p:nvSpPr>
        <p:spPr>
          <a:xfrm>
            <a:off x="799128" y="1047404"/>
            <a:ext cx="10203652" cy="5064323"/>
          </a:xfrm>
          <a:custGeom>
            <a:avLst/>
            <a:gdLst>
              <a:gd name="connsiteX0" fmla="*/ 0 w 10203652"/>
              <a:gd name="connsiteY0" fmla="*/ 0 h 5365455"/>
              <a:gd name="connsiteX1" fmla="*/ 10203652 w 10203652"/>
              <a:gd name="connsiteY1" fmla="*/ 0 h 5365455"/>
              <a:gd name="connsiteX2" fmla="*/ 10203652 w 10203652"/>
              <a:gd name="connsiteY2" fmla="*/ 5365455 h 5365455"/>
              <a:gd name="connsiteX3" fmla="*/ 0 w 10203652"/>
              <a:gd name="connsiteY3" fmla="*/ 5365455 h 5365455"/>
            </a:gdLst>
            <a:ahLst/>
            <a:cxnLst>
              <a:cxn ang="0">
                <a:pos x="connsiteX0" y="connsiteY0"/>
              </a:cxn>
              <a:cxn ang="0">
                <a:pos x="connsiteX1" y="connsiteY1"/>
              </a:cxn>
              <a:cxn ang="0">
                <a:pos x="connsiteX2" y="connsiteY2"/>
              </a:cxn>
              <a:cxn ang="0">
                <a:pos x="connsiteX3" y="connsiteY3"/>
              </a:cxn>
            </a:cxnLst>
            <a:rect l="l" t="t" r="r" b="b"/>
            <a:pathLst>
              <a:path w="10203652" h="5365455">
                <a:moveTo>
                  <a:pt x="0" y="0"/>
                </a:moveTo>
                <a:lnTo>
                  <a:pt x="10203652" y="0"/>
                </a:lnTo>
                <a:lnTo>
                  <a:pt x="10203652" y="5365455"/>
                </a:lnTo>
                <a:lnTo>
                  <a:pt x="0" y="5365455"/>
                </a:lnTo>
                <a:close/>
              </a:path>
            </a:pathLst>
          </a:custGeom>
          <a:gradFill>
            <a:gsLst>
              <a:gs pos="79000">
                <a:srgbClr val="09465E"/>
              </a:gs>
              <a:gs pos="45000">
                <a:srgbClr val="09465E">
                  <a:alpha val="2175"/>
                </a:srgb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extBox 12">
            <a:extLst>
              <a:ext uri="{FF2B5EF4-FFF2-40B4-BE49-F238E27FC236}">
                <a16:creationId xmlns:a16="http://schemas.microsoft.com/office/drawing/2014/main" id="{3875B9C3-7921-364B-95C1-7200313E6D07}"/>
              </a:ext>
            </a:extLst>
          </p:cNvPr>
          <p:cNvSpPr txBox="1"/>
          <p:nvPr/>
        </p:nvSpPr>
        <p:spPr>
          <a:xfrm>
            <a:off x="2863453" y="4012902"/>
            <a:ext cx="5736476" cy="1015663"/>
          </a:xfrm>
          <a:prstGeom prst="rect">
            <a:avLst/>
          </a:prstGeom>
          <a:noFill/>
        </p:spPr>
        <p:txBody>
          <a:bodyPr wrap="square" rtlCol="0">
            <a:spAutoFit/>
          </a:bodyPr>
          <a:lstStyle/>
          <a:p>
            <a:pPr algn="ctr"/>
            <a:r>
              <a:rPr lang="en-US" sz="3000" b="1" spc="162" dirty="0">
                <a:solidFill>
                  <a:schemeClr val="bg1"/>
                </a:solidFill>
                <a:latin typeface="Calibri" panose="020F0502020204030204" pitchFamily="34" charset="0"/>
                <a:cs typeface="Calibri" panose="020F0502020204030204" pitchFamily="34" charset="0"/>
              </a:rPr>
              <a:t>Ruoan tuhlaaminen ruokkii ongelmaa, ei ihmisiä.</a:t>
            </a:r>
          </a:p>
        </p:txBody>
      </p:sp>
      <p:grpSp>
        <p:nvGrpSpPr>
          <p:cNvPr id="7" name="Group 6">
            <a:extLst>
              <a:ext uri="{FF2B5EF4-FFF2-40B4-BE49-F238E27FC236}">
                <a16:creationId xmlns:a16="http://schemas.microsoft.com/office/drawing/2014/main" id="{A7826031-DB6B-A7A7-456B-9C651C381CB4}"/>
              </a:ext>
            </a:extLst>
          </p:cNvPr>
          <p:cNvGrpSpPr/>
          <p:nvPr/>
        </p:nvGrpSpPr>
        <p:grpSpPr>
          <a:xfrm>
            <a:off x="4987778" y="5231889"/>
            <a:ext cx="1487826" cy="1083162"/>
            <a:chOff x="3400450" y="986392"/>
            <a:chExt cx="1487826" cy="1083162"/>
          </a:xfrm>
          <a:solidFill>
            <a:srgbClr val="0B3A5B"/>
          </a:solidFill>
        </p:grpSpPr>
        <p:sp>
          <p:nvSpPr>
            <p:cNvPr id="17" name="Freeform 16">
              <a:extLst>
                <a:ext uri="{FF2B5EF4-FFF2-40B4-BE49-F238E27FC236}">
                  <a16:creationId xmlns:a16="http://schemas.microsoft.com/office/drawing/2014/main" id="{94EC7E45-A203-E073-91CD-5F1958B1759E}"/>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60BA47"/>
            </a:solidFill>
            <a:ln w="8971" cap="flat">
              <a:noFill/>
              <a:prstDash val="solid"/>
              <a:miter/>
            </a:ln>
          </p:spPr>
          <p:txBody>
            <a:bodyPr rtlCol="0" anchor="ctr"/>
            <a:lstStyle/>
            <a:p>
              <a:endParaRPr lang="en-US" dirty="0"/>
            </a:p>
          </p:txBody>
        </p:sp>
        <p:sp>
          <p:nvSpPr>
            <p:cNvPr id="18" name="Freeform 17">
              <a:extLst>
                <a:ext uri="{FF2B5EF4-FFF2-40B4-BE49-F238E27FC236}">
                  <a16:creationId xmlns:a16="http://schemas.microsoft.com/office/drawing/2014/main" id="{E5754268-A5D5-1B84-F37E-A304D5BE8BF6}"/>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grpFill/>
            <a:ln w="8971" cap="flat">
              <a:noFill/>
              <a:prstDash val="solid"/>
              <a:miter/>
            </a:ln>
          </p:spPr>
          <p:txBody>
            <a:bodyPr rtlCol="0" anchor="ctr"/>
            <a:lstStyle/>
            <a:p>
              <a:endParaRPr lang="en-US" dirty="0"/>
            </a:p>
          </p:txBody>
        </p:sp>
      </p:grpSp>
      <p:sp>
        <p:nvSpPr>
          <p:cNvPr id="5" name="Freeform 4">
            <a:extLst>
              <a:ext uri="{FF2B5EF4-FFF2-40B4-BE49-F238E27FC236}">
                <a16:creationId xmlns:a16="http://schemas.microsoft.com/office/drawing/2014/main" id="{1E9009C8-04A4-8C24-AA35-4E8733CD394B}"/>
              </a:ext>
            </a:extLst>
          </p:cNvPr>
          <p:cNvSpPr/>
          <p:nvPr/>
        </p:nvSpPr>
        <p:spPr>
          <a:xfrm>
            <a:off x="8195014" y="-1378416"/>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90357444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Placeholder 8">
            <a:extLst>
              <a:ext uri="{FF2B5EF4-FFF2-40B4-BE49-F238E27FC236}">
                <a16:creationId xmlns:a16="http://schemas.microsoft.com/office/drawing/2014/main" id="{6F00EF53-2849-CD3F-44DE-4F05B272EB06}"/>
              </a:ext>
            </a:extLst>
          </p:cNvPr>
          <p:cNvPicPr>
            <a:picLocks noGrp="1" noChangeAspect="1"/>
          </p:cNvPicPr>
          <p:nvPr>
            <p:ph type="pic" sz="quarter" idx="11"/>
          </p:nvPr>
        </p:nvPicPr>
        <p:blipFill>
          <a:blip r:embed="rId3" cstate="screen">
            <a:extLst>
              <a:ext uri="{28A0092B-C50C-407E-A947-70E740481C1C}">
                <a14:useLocalDpi xmlns:a14="http://schemas.microsoft.com/office/drawing/2010/main"/>
              </a:ext>
            </a:extLst>
          </a:blip>
          <a:srcRect/>
          <a:stretch>
            <a:fillRect/>
          </a:stretch>
        </p:blipFill>
        <p:spPr/>
      </p:pic>
      <p:sp>
        <p:nvSpPr>
          <p:cNvPr id="12" name="Freeform 11">
            <a:extLst>
              <a:ext uri="{FF2B5EF4-FFF2-40B4-BE49-F238E27FC236}">
                <a16:creationId xmlns:a16="http://schemas.microsoft.com/office/drawing/2014/main" id="{EB12E266-1B84-41B4-60C2-28FF9CEEBCBC}"/>
              </a:ext>
            </a:extLst>
          </p:cNvPr>
          <p:cNvSpPr/>
          <p:nvPr/>
        </p:nvSpPr>
        <p:spPr>
          <a:xfrm>
            <a:off x="0" y="2387326"/>
            <a:ext cx="12192000" cy="3233533"/>
          </a:xfrm>
          <a:custGeom>
            <a:avLst/>
            <a:gdLst>
              <a:gd name="connsiteX0" fmla="*/ 0 w 12192000"/>
              <a:gd name="connsiteY0" fmla="*/ 0 h 3233533"/>
              <a:gd name="connsiteX1" fmla="*/ 12192000 w 12192000"/>
              <a:gd name="connsiteY1" fmla="*/ 0 h 3233533"/>
              <a:gd name="connsiteX2" fmla="*/ 12192000 w 12192000"/>
              <a:gd name="connsiteY2" fmla="*/ 2130983 h 3233533"/>
              <a:gd name="connsiteX3" fmla="*/ 12192000 w 12192000"/>
              <a:gd name="connsiteY3" fmla="*/ 3074077 h 3233533"/>
              <a:gd name="connsiteX4" fmla="*/ 12192000 w 12192000"/>
              <a:gd name="connsiteY4" fmla="*/ 3233533 h 3233533"/>
              <a:gd name="connsiteX5" fmla="*/ 12191999 w 12192000"/>
              <a:gd name="connsiteY5" fmla="*/ 3233533 h 3233533"/>
              <a:gd name="connsiteX6" fmla="*/ 12191999 w 12192000"/>
              <a:gd name="connsiteY6" fmla="*/ 3044314 h 3233533"/>
              <a:gd name="connsiteX7" fmla="*/ 7396842 w 12192000"/>
              <a:gd name="connsiteY7" fmla="*/ 3044314 h 3233533"/>
              <a:gd name="connsiteX8" fmla="*/ 7396842 w 12192000"/>
              <a:gd name="connsiteY8" fmla="*/ 3233533 h 3233533"/>
              <a:gd name="connsiteX9" fmla="*/ 1 w 12192000"/>
              <a:gd name="connsiteY9" fmla="*/ 3233533 h 3233533"/>
              <a:gd name="connsiteX10" fmla="*/ 1 w 12192000"/>
              <a:gd name="connsiteY10" fmla="*/ 1156283 h 3233533"/>
              <a:gd name="connsiteX11" fmla="*/ 0 w 12192000"/>
              <a:gd name="connsiteY11" fmla="*/ 1156283 h 3233533"/>
              <a:gd name="connsiteX12" fmla="*/ 0 w 12192000"/>
              <a:gd name="connsiteY12" fmla="*/ 213189 h 3233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2000" h="3233533">
                <a:moveTo>
                  <a:pt x="0" y="0"/>
                </a:moveTo>
                <a:lnTo>
                  <a:pt x="12192000" y="0"/>
                </a:lnTo>
                <a:lnTo>
                  <a:pt x="12192000" y="2130983"/>
                </a:lnTo>
                <a:lnTo>
                  <a:pt x="12192000" y="3074077"/>
                </a:lnTo>
                <a:lnTo>
                  <a:pt x="12192000" y="3233533"/>
                </a:lnTo>
                <a:lnTo>
                  <a:pt x="12191999" y="3233533"/>
                </a:lnTo>
                <a:lnTo>
                  <a:pt x="12191999" y="3044314"/>
                </a:lnTo>
                <a:lnTo>
                  <a:pt x="7396842" y="3044314"/>
                </a:lnTo>
                <a:lnTo>
                  <a:pt x="7396842" y="3233533"/>
                </a:lnTo>
                <a:lnTo>
                  <a:pt x="1" y="3233533"/>
                </a:lnTo>
                <a:lnTo>
                  <a:pt x="1" y="1156283"/>
                </a:lnTo>
                <a:lnTo>
                  <a:pt x="0" y="1156283"/>
                </a:lnTo>
                <a:lnTo>
                  <a:pt x="0" y="213189"/>
                </a:lnTo>
                <a:close/>
              </a:path>
            </a:pathLst>
          </a:custGeom>
          <a:gradFill>
            <a:gsLst>
              <a:gs pos="72000">
                <a:srgbClr val="09465E"/>
              </a:gs>
              <a:gs pos="39000">
                <a:srgbClr val="09465E">
                  <a:alpha val="2175"/>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endParaRPr lang="en-GB" dirty="0"/>
          </a:p>
        </p:txBody>
      </p:sp>
      <p:sp>
        <p:nvSpPr>
          <p:cNvPr id="2" name="Text Placeholder 1">
            <a:extLst>
              <a:ext uri="{FF2B5EF4-FFF2-40B4-BE49-F238E27FC236}">
                <a16:creationId xmlns:a16="http://schemas.microsoft.com/office/drawing/2014/main" id="{DD8D6BEE-FB04-4441-B82D-ACD42807E3F8}"/>
              </a:ext>
            </a:extLst>
          </p:cNvPr>
          <p:cNvSpPr>
            <a:spLocks noGrp="1"/>
          </p:cNvSpPr>
          <p:nvPr>
            <p:ph type="body" sz="quarter" idx="13"/>
          </p:nvPr>
        </p:nvSpPr>
        <p:spPr>
          <a:xfrm>
            <a:off x="7418942" y="5521109"/>
            <a:ext cx="4381736" cy="466127"/>
          </a:xfrm>
        </p:spPr>
        <p:txBody>
          <a:bodyPr/>
          <a:lstStyle/>
          <a:p>
            <a:pPr marL="0" indent="0">
              <a:buNone/>
            </a:pPr>
            <a:r>
              <a:rPr lang="en-US" sz="3000" b="1" dirty="0">
                <a:solidFill>
                  <a:schemeClr val="bg1"/>
                </a:solidFill>
              </a:rPr>
              <a:t>www.waste2worth.eu</a:t>
            </a:r>
          </a:p>
          <a:p>
            <a:endParaRPr lang="en-US" dirty="0"/>
          </a:p>
        </p:txBody>
      </p:sp>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6"/>
          </p:nvPr>
        </p:nvSpPr>
        <p:spPr>
          <a:xfrm>
            <a:off x="655640" y="3938368"/>
            <a:ext cx="5881764" cy="634242"/>
          </a:xfrm>
          <a:prstGeom prst="rect">
            <a:avLst/>
          </a:prstGeom>
        </p:spPr>
        <p:txBody>
          <a:bodyPr>
            <a:normAutofit/>
          </a:bodyPr>
          <a:lstStyle/>
          <a:p>
            <a:r>
              <a:rPr lang="en-US" dirty="0"/>
              <a:t>Seuraa matkaamme</a:t>
            </a:r>
          </a:p>
        </p:txBody>
      </p:sp>
      <p:grpSp>
        <p:nvGrpSpPr>
          <p:cNvPr id="28" name="Group 27">
            <a:extLst>
              <a:ext uri="{FF2B5EF4-FFF2-40B4-BE49-F238E27FC236}">
                <a16:creationId xmlns:a16="http://schemas.microsoft.com/office/drawing/2014/main" id="{A52F1CE3-B96E-B42B-A66D-65E88A530F95}"/>
              </a:ext>
            </a:extLst>
          </p:cNvPr>
          <p:cNvGrpSpPr/>
          <p:nvPr/>
        </p:nvGrpSpPr>
        <p:grpSpPr>
          <a:xfrm>
            <a:off x="1887953" y="4627601"/>
            <a:ext cx="545372" cy="512588"/>
            <a:chOff x="1460622" y="8294184"/>
            <a:chExt cx="424461" cy="398945"/>
          </a:xfrm>
        </p:grpSpPr>
        <p:sp>
          <p:nvSpPr>
            <p:cNvPr id="29" name="TextBox 28">
              <a:extLst>
                <a:ext uri="{FF2B5EF4-FFF2-40B4-BE49-F238E27FC236}">
                  <a16:creationId xmlns:a16="http://schemas.microsoft.com/office/drawing/2014/main" id="{BB52BFA4-677D-98C9-9F69-95A1D2ACBFCD}"/>
                </a:ext>
              </a:extLst>
            </p:cNvPr>
            <p:cNvSpPr txBox="1"/>
            <p:nvPr/>
          </p:nvSpPr>
          <p:spPr>
            <a:xfrm>
              <a:off x="1460622" y="8323797"/>
              <a:ext cx="424461" cy="369332"/>
            </a:xfrm>
            <a:prstGeom prst="rect">
              <a:avLst/>
            </a:prstGeom>
            <a:noFill/>
          </p:spPr>
          <p:txBody>
            <a:bodyPr wrap="square" rtlCol="0">
              <a:spAutoFit/>
            </a:bodyPr>
            <a:lstStyle/>
            <a:p>
              <a:r>
                <a:rPr lang="en-US" sz="2400" dirty="0">
                  <a:solidFill>
                    <a:srgbClr val="0B3A5B"/>
                  </a:solidFill>
                  <a:hlinkClick r:id="rId4">
                    <a:extLst>
                      <a:ext uri="{A12FA001-AC4F-418D-AE19-62706E023703}">
                        <ahyp:hlinkClr xmlns:ahyp="http://schemas.microsoft.com/office/drawing/2018/hyperlinkcolor" val="tx"/>
                      </a:ext>
                    </a:extLst>
                  </a:hlinkClick>
                </a:rPr>
                <a:t>yt</a:t>
              </a:r>
              <a:endParaRPr lang="en-US" sz="2400" dirty="0">
                <a:solidFill>
                  <a:srgbClr val="0B3A5B"/>
                </a:solidFill>
              </a:endParaRPr>
            </a:p>
          </p:txBody>
        </p:sp>
        <p:grpSp>
          <p:nvGrpSpPr>
            <p:cNvPr id="30" name="Graphic 3">
              <a:extLst>
                <a:ext uri="{FF2B5EF4-FFF2-40B4-BE49-F238E27FC236}">
                  <a16:creationId xmlns:a16="http://schemas.microsoft.com/office/drawing/2014/main" id="{88D10096-B18E-2B7F-D982-0926E42C8A58}"/>
                </a:ext>
              </a:extLst>
            </p:cNvPr>
            <p:cNvGrpSpPr/>
            <p:nvPr/>
          </p:nvGrpSpPr>
          <p:grpSpPr>
            <a:xfrm>
              <a:off x="1464838" y="8294184"/>
              <a:ext cx="398945" cy="398945"/>
              <a:chOff x="2998302" y="2499889"/>
              <a:chExt cx="850463" cy="850463"/>
            </a:xfrm>
          </p:grpSpPr>
          <p:sp>
            <p:nvSpPr>
              <p:cNvPr id="31" name="Freeform 30">
                <a:extLst>
                  <a:ext uri="{FF2B5EF4-FFF2-40B4-BE49-F238E27FC236}">
                    <a16:creationId xmlns:a16="http://schemas.microsoft.com/office/drawing/2014/main" id="{98201CBA-FE10-738C-3937-ED37BC3E0828}"/>
                  </a:ext>
                </a:extLst>
              </p:cNvPr>
              <p:cNvSpPr/>
              <p:nvPr/>
            </p:nvSpPr>
            <p:spPr>
              <a:xfrm>
                <a:off x="2998302" y="2499889"/>
                <a:ext cx="850463" cy="850463"/>
              </a:xfrm>
              <a:custGeom>
                <a:avLst/>
                <a:gdLst>
                  <a:gd name="connsiteX0" fmla="*/ 850463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3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3" y="425232"/>
                    </a:moveTo>
                    <a:cubicBezTo>
                      <a:pt x="850463" y="660081"/>
                      <a:pt x="660081" y="850464"/>
                      <a:pt x="425232" y="850464"/>
                    </a:cubicBezTo>
                    <a:cubicBezTo>
                      <a:pt x="190382" y="850464"/>
                      <a:pt x="0" y="660081"/>
                      <a:pt x="0" y="425232"/>
                    </a:cubicBezTo>
                    <a:cubicBezTo>
                      <a:pt x="0" y="190383"/>
                      <a:pt x="190382" y="0"/>
                      <a:pt x="425232" y="0"/>
                    </a:cubicBezTo>
                    <a:cubicBezTo>
                      <a:pt x="660081" y="0"/>
                      <a:pt x="850463" y="190383"/>
                      <a:pt x="850463"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32" name="Freeform 31">
                <a:extLst>
                  <a:ext uri="{FF2B5EF4-FFF2-40B4-BE49-F238E27FC236}">
                    <a16:creationId xmlns:a16="http://schemas.microsoft.com/office/drawing/2014/main" id="{EBFBD5D1-D47F-4BE0-9A80-B647D242C3E4}"/>
                  </a:ext>
                </a:extLst>
              </p:cNvPr>
              <p:cNvSpPr/>
              <p:nvPr/>
            </p:nvSpPr>
            <p:spPr>
              <a:xfrm>
                <a:off x="3139416" y="2726679"/>
                <a:ext cx="568235" cy="398142"/>
              </a:xfrm>
              <a:custGeom>
                <a:avLst/>
                <a:gdLst>
                  <a:gd name="connsiteX0" fmla="*/ 556266 w 568235"/>
                  <a:gd name="connsiteY0" fmla="*/ 62367 h 398142"/>
                  <a:gd name="connsiteX1" fmla="*/ 505868 w 568235"/>
                  <a:gd name="connsiteY1" fmla="*/ 11969 h 398142"/>
                  <a:gd name="connsiteX2" fmla="*/ 284118 w 568235"/>
                  <a:gd name="connsiteY2" fmla="*/ 0 h 398142"/>
                  <a:gd name="connsiteX3" fmla="*/ 62367 w 568235"/>
                  <a:gd name="connsiteY3" fmla="*/ 11969 h 398142"/>
                  <a:gd name="connsiteX4" fmla="*/ 11970 w 568235"/>
                  <a:gd name="connsiteY4" fmla="*/ 62367 h 398142"/>
                  <a:gd name="connsiteX5" fmla="*/ 0 w 568235"/>
                  <a:gd name="connsiteY5" fmla="*/ 199071 h 398142"/>
                  <a:gd name="connsiteX6" fmla="*/ 11970 w 568235"/>
                  <a:gd name="connsiteY6" fmla="*/ 335776 h 398142"/>
                  <a:gd name="connsiteX7" fmla="*/ 62367 w 568235"/>
                  <a:gd name="connsiteY7" fmla="*/ 386173 h 398142"/>
                  <a:gd name="connsiteX8" fmla="*/ 284118 w 568235"/>
                  <a:gd name="connsiteY8" fmla="*/ 398143 h 398142"/>
                  <a:gd name="connsiteX9" fmla="*/ 505868 w 568235"/>
                  <a:gd name="connsiteY9" fmla="*/ 386173 h 398142"/>
                  <a:gd name="connsiteX10" fmla="*/ 556266 w 568235"/>
                  <a:gd name="connsiteY10" fmla="*/ 335776 h 398142"/>
                  <a:gd name="connsiteX11" fmla="*/ 568236 w 568235"/>
                  <a:gd name="connsiteY11" fmla="*/ 199071 h 398142"/>
                  <a:gd name="connsiteX12" fmla="*/ 556266 w 568235"/>
                  <a:gd name="connsiteY12" fmla="*/ 62367 h 398142"/>
                  <a:gd name="connsiteX13" fmla="*/ 227420 w 568235"/>
                  <a:gd name="connsiteY13" fmla="*/ 283488 h 398142"/>
                  <a:gd name="connsiteX14" fmla="*/ 227420 w 568235"/>
                  <a:gd name="connsiteY14" fmla="*/ 113395 h 398142"/>
                  <a:gd name="connsiteX15" fmla="*/ 374834 w 568235"/>
                  <a:gd name="connsiteY15" fmla="*/ 198441 h 398142"/>
                  <a:gd name="connsiteX16" fmla="*/ 227420 w 568235"/>
                  <a:gd name="connsiteY16" fmla="*/ 283488 h 398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68235" h="398142">
                    <a:moveTo>
                      <a:pt x="556266" y="62367"/>
                    </a:moveTo>
                    <a:cubicBezTo>
                      <a:pt x="549966" y="37798"/>
                      <a:pt x="530437" y="18899"/>
                      <a:pt x="505868" y="11969"/>
                    </a:cubicBezTo>
                    <a:cubicBezTo>
                      <a:pt x="461770" y="0"/>
                      <a:pt x="284118" y="0"/>
                      <a:pt x="284118" y="0"/>
                    </a:cubicBezTo>
                    <a:cubicBezTo>
                      <a:pt x="284118" y="0"/>
                      <a:pt x="107095" y="0"/>
                      <a:pt x="62367" y="11969"/>
                    </a:cubicBezTo>
                    <a:cubicBezTo>
                      <a:pt x="37798" y="18269"/>
                      <a:pt x="18899" y="37798"/>
                      <a:pt x="11970" y="62367"/>
                    </a:cubicBezTo>
                    <a:cubicBezTo>
                      <a:pt x="0" y="106465"/>
                      <a:pt x="0" y="199071"/>
                      <a:pt x="0" y="199071"/>
                    </a:cubicBezTo>
                    <a:cubicBezTo>
                      <a:pt x="0" y="199071"/>
                      <a:pt x="0" y="291048"/>
                      <a:pt x="11970" y="335776"/>
                    </a:cubicBezTo>
                    <a:cubicBezTo>
                      <a:pt x="18269" y="360345"/>
                      <a:pt x="37798" y="379244"/>
                      <a:pt x="62367" y="386173"/>
                    </a:cubicBezTo>
                    <a:cubicBezTo>
                      <a:pt x="106466" y="398143"/>
                      <a:pt x="284118" y="398143"/>
                      <a:pt x="284118" y="398143"/>
                    </a:cubicBezTo>
                    <a:cubicBezTo>
                      <a:pt x="284118" y="398143"/>
                      <a:pt x="461140" y="398143"/>
                      <a:pt x="505868" y="386173"/>
                    </a:cubicBezTo>
                    <a:cubicBezTo>
                      <a:pt x="530437" y="379874"/>
                      <a:pt x="549336" y="360345"/>
                      <a:pt x="556266" y="335776"/>
                    </a:cubicBezTo>
                    <a:cubicBezTo>
                      <a:pt x="568236" y="291677"/>
                      <a:pt x="568236" y="199071"/>
                      <a:pt x="568236" y="199071"/>
                    </a:cubicBezTo>
                    <a:cubicBezTo>
                      <a:pt x="568236" y="199071"/>
                      <a:pt x="567605" y="106465"/>
                      <a:pt x="556266" y="62367"/>
                    </a:cubicBezTo>
                    <a:close/>
                    <a:moveTo>
                      <a:pt x="227420" y="283488"/>
                    </a:moveTo>
                    <a:lnTo>
                      <a:pt x="227420" y="113395"/>
                    </a:lnTo>
                    <a:lnTo>
                      <a:pt x="374834" y="198441"/>
                    </a:lnTo>
                    <a:lnTo>
                      <a:pt x="227420" y="283488"/>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nvGrpSpPr>
          <p:cNvPr id="33" name="Group 32">
            <a:extLst>
              <a:ext uri="{FF2B5EF4-FFF2-40B4-BE49-F238E27FC236}">
                <a16:creationId xmlns:a16="http://schemas.microsoft.com/office/drawing/2014/main" id="{24702A45-5C80-8008-6A1F-1A93C1ADE164}"/>
              </a:ext>
            </a:extLst>
          </p:cNvPr>
          <p:cNvGrpSpPr/>
          <p:nvPr/>
        </p:nvGrpSpPr>
        <p:grpSpPr>
          <a:xfrm>
            <a:off x="655640" y="4627601"/>
            <a:ext cx="512588" cy="512588"/>
            <a:chOff x="511833" y="8294184"/>
            <a:chExt cx="398945" cy="398945"/>
          </a:xfrm>
        </p:grpSpPr>
        <p:sp>
          <p:nvSpPr>
            <p:cNvPr id="34" name="TextBox 33">
              <a:extLst>
                <a:ext uri="{FF2B5EF4-FFF2-40B4-BE49-F238E27FC236}">
                  <a16:creationId xmlns:a16="http://schemas.microsoft.com/office/drawing/2014/main" id="{C0ECC1D9-2D21-32FF-5B30-F1B508818652}"/>
                </a:ext>
              </a:extLst>
            </p:cNvPr>
            <p:cNvSpPr txBox="1"/>
            <p:nvPr/>
          </p:nvSpPr>
          <p:spPr>
            <a:xfrm>
              <a:off x="528461" y="8312781"/>
              <a:ext cx="382317" cy="369332"/>
            </a:xfrm>
            <a:prstGeom prst="rect">
              <a:avLst/>
            </a:prstGeom>
            <a:noFill/>
          </p:spPr>
          <p:txBody>
            <a:bodyPr wrap="square" rtlCol="0">
              <a:spAutoFit/>
            </a:bodyPr>
            <a:lstStyle/>
            <a:p>
              <a:r>
                <a:rPr lang="en-US" sz="2400" dirty="0">
                  <a:solidFill>
                    <a:srgbClr val="0B3A5B"/>
                  </a:solidFill>
                  <a:hlinkClick r:id="rId5">
                    <a:extLst>
                      <a:ext uri="{A12FA001-AC4F-418D-AE19-62706E023703}">
                        <ahyp:hlinkClr xmlns:ahyp="http://schemas.microsoft.com/office/drawing/2018/hyperlinkcolor" val="tx"/>
                      </a:ext>
                    </a:extLst>
                  </a:hlinkClick>
                </a:rPr>
                <a:t>li</a:t>
              </a:r>
              <a:endParaRPr lang="en-US" sz="2400" dirty="0">
                <a:solidFill>
                  <a:srgbClr val="0B3A5B"/>
                </a:solidFill>
              </a:endParaRPr>
            </a:p>
          </p:txBody>
        </p:sp>
        <p:grpSp>
          <p:nvGrpSpPr>
            <p:cNvPr id="35" name="Group 34">
              <a:extLst>
                <a:ext uri="{FF2B5EF4-FFF2-40B4-BE49-F238E27FC236}">
                  <a16:creationId xmlns:a16="http://schemas.microsoft.com/office/drawing/2014/main" id="{31F6A1A9-0D95-DB74-83E3-49E5C064B04B}"/>
                </a:ext>
              </a:extLst>
            </p:cNvPr>
            <p:cNvGrpSpPr/>
            <p:nvPr/>
          </p:nvGrpSpPr>
          <p:grpSpPr>
            <a:xfrm>
              <a:off x="511833" y="8294184"/>
              <a:ext cx="398945" cy="398945"/>
              <a:chOff x="3094393" y="4759137"/>
              <a:chExt cx="1074283" cy="1074283"/>
            </a:xfrm>
          </p:grpSpPr>
          <p:sp>
            <p:nvSpPr>
              <p:cNvPr id="36" name="Freeform 35">
                <a:extLst>
                  <a:ext uri="{FF2B5EF4-FFF2-40B4-BE49-F238E27FC236}">
                    <a16:creationId xmlns:a16="http://schemas.microsoft.com/office/drawing/2014/main" id="{F82706E3-C39E-FA14-029D-48DD99E18597}"/>
                  </a:ext>
                </a:extLst>
              </p:cNvPr>
              <p:cNvSpPr/>
              <p:nvPr/>
            </p:nvSpPr>
            <p:spPr>
              <a:xfrm>
                <a:off x="3094393" y="4759137"/>
                <a:ext cx="1074283" cy="107428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37" name="Group 36">
                <a:extLst>
                  <a:ext uri="{FF2B5EF4-FFF2-40B4-BE49-F238E27FC236}">
                    <a16:creationId xmlns:a16="http://schemas.microsoft.com/office/drawing/2014/main" id="{EBE82FB0-FBB4-CBD2-8D58-B3B799334920}"/>
                  </a:ext>
                </a:extLst>
              </p:cNvPr>
              <p:cNvGrpSpPr/>
              <p:nvPr/>
            </p:nvGrpSpPr>
            <p:grpSpPr>
              <a:xfrm>
                <a:off x="3303016" y="4946695"/>
                <a:ext cx="685139" cy="655838"/>
                <a:chOff x="3303016" y="4946695"/>
                <a:chExt cx="685139" cy="655838"/>
              </a:xfrm>
            </p:grpSpPr>
            <p:sp>
              <p:nvSpPr>
                <p:cNvPr id="38" name="Freeform 37">
                  <a:extLst>
                    <a:ext uri="{FF2B5EF4-FFF2-40B4-BE49-F238E27FC236}">
                      <a16:creationId xmlns:a16="http://schemas.microsoft.com/office/drawing/2014/main" id="{20C0239D-59A1-9A77-8801-3FEACB7CA747}"/>
                    </a:ext>
                  </a:extLst>
                </p:cNvPr>
                <p:cNvSpPr/>
                <p:nvPr/>
              </p:nvSpPr>
              <p:spPr>
                <a:xfrm>
                  <a:off x="3540110" y="5149321"/>
                  <a:ext cx="448045" cy="453212"/>
                </a:xfrm>
                <a:custGeom>
                  <a:avLst/>
                  <a:gdLst>
                    <a:gd name="connsiteX0" fmla="*/ 0 w 448045"/>
                    <a:gd name="connsiteY0" fmla="*/ 452676 h 453212"/>
                    <a:gd name="connsiteX1" fmla="*/ 0 w 448045"/>
                    <a:gd name="connsiteY1" fmla="*/ 10629 h 453212"/>
                    <a:gd name="connsiteX2" fmla="*/ 146311 w 448045"/>
                    <a:gd name="connsiteY2" fmla="*/ 10629 h 453212"/>
                    <a:gd name="connsiteX3" fmla="*/ 146311 w 448045"/>
                    <a:gd name="connsiteY3" fmla="*/ 72248 h 453212"/>
                    <a:gd name="connsiteX4" fmla="*/ 146847 w 448045"/>
                    <a:gd name="connsiteY4" fmla="*/ 72248 h 453212"/>
                    <a:gd name="connsiteX5" fmla="*/ 148455 w 448045"/>
                    <a:gd name="connsiteY5" fmla="*/ 70104 h 453212"/>
                    <a:gd name="connsiteX6" fmla="*/ 191330 w 448045"/>
                    <a:gd name="connsiteY6" fmla="*/ 24560 h 453212"/>
                    <a:gd name="connsiteX7" fmla="*/ 255107 w 448045"/>
                    <a:gd name="connsiteY7" fmla="*/ 1520 h 453212"/>
                    <a:gd name="connsiteX8" fmla="*/ 337642 w 448045"/>
                    <a:gd name="connsiteY8" fmla="*/ 9021 h 453212"/>
                    <a:gd name="connsiteX9" fmla="*/ 428751 w 448045"/>
                    <a:gd name="connsiteY9" fmla="*/ 93680 h 453212"/>
                    <a:gd name="connsiteX10" fmla="*/ 446437 w 448045"/>
                    <a:gd name="connsiteY10" fmla="*/ 163872 h 453212"/>
                    <a:gd name="connsiteX11" fmla="*/ 448045 w 448045"/>
                    <a:gd name="connsiteY11" fmla="*/ 204594 h 453212"/>
                    <a:gd name="connsiteX12" fmla="*/ 448045 w 448045"/>
                    <a:gd name="connsiteY12" fmla="*/ 449461 h 453212"/>
                    <a:gd name="connsiteX13" fmla="*/ 448045 w 448045"/>
                    <a:gd name="connsiteY13" fmla="*/ 453212 h 453212"/>
                    <a:gd name="connsiteX14" fmla="*/ 301198 w 448045"/>
                    <a:gd name="connsiteY14" fmla="*/ 453212 h 453212"/>
                    <a:gd name="connsiteX15" fmla="*/ 301198 w 448045"/>
                    <a:gd name="connsiteY15" fmla="*/ 449461 h 453212"/>
                    <a:gd name="connsiteX16" fmla="*/ 301198 w 448045"/>
                    <a:gd name="connsiteY16" fmla="*/ 214239 h 453212"/>
                    <a:gd name="connsiteX17" fmla="*/ 291551 w 448045"/>
                    <a:gd name="connsiteY17" fmla="*/ 159050 h 453212"/>
                    <a:gd name="connsiteX18" fmla="*/ 232598 w 448045"/>
                    <a:gd name="connsiteY18" fmla="*/ 117256 h 453212"/>
                    <a:gd name="connsiteX19" fmla="*/ 152743 w 448045"/>
                    <a:gd name="connsiteY19" fmla="*/ 167087 h 453212"/>
                    <a:gd name="connsiteX20" fmla="*/ 146311 w 448045"/>
                    <a:gd name="connsiteY20" fmla="*/ 204058 h 453212"/>
                    <a:gd name="connsiteX21" fmla="*/ 146311 w 448045"/>
                    <a:gd name="connsiteY21" fmla="*/ 449461 h 453212"/>
                    <a:gd name="connsiteX22" fmla="*/ 146311 w 448045"/>
                    <a:gd name="connsiteY22" fmla="*/ 453212 h 453212"/>
                    <a:gd name="connsiteX23" fmla="*/ 0 w 448045"/>
                    <a:gd name="connsiteY23" fmla="*/ 452676 h 453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448045" h="453212">
                      <a:moveTo>
                        <a:pt x="0" y="452676"/>
                      </a:moveTo>
                      <a:cubicBezTo>
                        <a:pt x="0" y="305327"/>
                        <a:pt x="0" y="157978"/>
                        <a:pt x="0" y="10629"/>
                      </a:cubicBezTo>
                      <a:cubicBezTo>
                        <a:pt x="48770" y="10629"/>
                        <a:pt x="97541" y="10629"/>
                        <a:pt x="146311" y="10629"/>
                      </a:cubicBezTo>
                      <a:cubicBezTo>
                        <a:pt x="146311" y="30990"/>
                        <a:pt x="146311" y="51351"/>
                        <a:pt x="146311" y="72248"/>
                      </a:cubicBezTo>
                      <a:cubicBezTo>
                        <a:pt x="146311" y="72248"/>
                        <a:pt x="146847" y="72248"/>
                        <a:pt x="146847" y="72248"/>
                      </a:cubicBezTo>
                      <a:cubicBezTo>
                        <a:pt x="147383" y="71712"/>
                        <a:pt x="147919" y="70640"/>
                        <a:pt x="148455" y="70104"/>
                      </a:cubicBezTo>
                      <a:cubicBezTo>
                        <a:pt x="160246" y="52422"/>
                        <a:pt x="174180" y="36884"/>
                        <a:pt x="191330" y="24560"/>
                      </a:cubicBezTo>
                      <a:cubicBezTo>
                        <a:pt x="210624" y="11165"/>
                        <a:pt x="232062" y="4199"/>
                        <a:pt x="255107" y="1520"/>
                      </a:cubicBezTo>
                      <a:cubicBezTo>
                        <a:pt x="282976" y="-1695"/>
                        <a:pt x="310845" y="-87"/>
                        <a:pt x="337642" y="9021"/>
                      </a:cubicBezTo>
                      <a:cubicBezTo>
                        <a:pt x="380517" y="23488"/>
                        <a:pt x="410529" y="52422"/>
                        <a:pt x="428751" y="93680"/>
                      </a:cubicBezTo>
                      <a:cubicBezTo>
                        <a:pt x="438398" y="116184"/>
                        <a:pt x="444294" y="139760"/>
                        <a:pt x="446437" y="163872"/>
                      </a:cubicBezTo>
                      <a:cubicBezTo>
                        <a:pt x="447509" y="177267"/>
                        <a:pt x="448045" y="191198"/>
                        <a:pt x="448045" y="204594"/>
                      </a:cubicBezTo>
                      <a:cubicBezTo>
                        <a:pt x="448045" y="286038"/>
                        <a:pt x="448045" y="368017"/>
                        <a:pt x="448045" y="449461"/>
                      </a:cubicBezTo>
                      <a:cubicBezTo>
                        <a:pt x="448045" y="450533"/>
                        <a:pt x="448045" y="451605"/>
                        <a:pt x="448045" y="453212"/>
                      </a:cubicBezTo>
                      <a:cubicBezTo>
                        <a:pt x="398739" y="453212"/>
                        <a:pt x="349968" y="453212"/>
                        <a:pt x="301198" y="453212"/>
                      </a:cubicBezTo>
                      <a:cubicBezTo>
                        <a:pt x="301198" y="452141"/>
                        <a:pt x="301198" y="451069"/>
                        <a:pt x="301198" y="449461"/>
                      </a:cubicBezTo>
                      <a:cubicBezTo>
                        <a:pt x="301198" y="371232"/>
                        <a:pt x="301198" y="292468"/>
                        <a:pt x="301198" y="214239"/>
                      </a:cubicBezTo>
                      <a:cubicBezTo>
                        <a:pt x="301198" y="195485"/>
                        <a:pt x="299054" y="176732"/>
                        <a:pt x="291551" y="159050"/>
                      </a:cubicBezTo>
                      <a:cubicBezTo>
                        <a:pt x="280832" y="132795"/>
                        <a:pt x="261002" y="118863"/>
                        <a:pt x="232598" y="117256"/>
                      </a:cubicBezTo>
                      <a:cubicBezTo>
                        <a:pt x="196690" y="115113"/>
                        <a:pt x="167749" y="133330"/>
                        <a:pt x="152743" y="167087"/>
                      </a:cubicBezTo>
                      <a:cubicBezTo>
                        <a:pt x="147383" y="178875"/>
                        <a:pt x="146311" y="191198"/>
                        <a:pt x="146311" y="204058"/>
                      </a:cubicBezTo>
                      <a:cubicBezTo>
                        <a:pt x="146311" y="286038"/>
                        <a:pt x="146311" y="368017"/>
                        <a:pt x="146311" y="449461"/>
                      </a:cubicBezTo>
                      <a:cubicBezTo>
                        <a:pt x="146311" y="450533"/>
                        <a:pt x="146311" y="451605"/>
                        <a:pt x="146311" y="453212"/>
                      </a:cubicBezTo>
                      <a:cubicBezTo>
                        <a:pt x="98077" y="452676"/>
                        <a:pt x="48770" y="452676"/>
                        <a:pt x="0" y="452676"/>
                      </a:cubicBezTo>
                      <a:close/>
                    </a:path>
                  </a:pathLst>
                </a:custGeom>
                <a:solidFill>
                  <a:schemeClr val="bg1"/>
                </a:solidFill>
                <a:ln w="5347" cap="flat">
                  <a:noFill/>
                  <a:prstDash val="solid"/>
                  <a:miter/>
                </a:ln>
              </p:spPr>
              <p:txBody>
                <a:bodyPr rtlCol="0" anchor="ctr"/>
                <a:lstStyle/>
                <a:p>
                  <a:endParaRPr lang="en-US" sz="2400" dirty="0"/>
                </a:p>
              </p:txBody>
            </p:sp>
            <p:sp>
              <p:nvSpPr>
                <p:cNvPr id="57" name="Freeform 56">
                  <a:extLst>
                    <a:ext uri="{FF2B5EF4-FFF2-40B4-BE49-F238E27FC236}">
                      <a16:creationId xmlns:a16="http://schemas.microsoft.com/office/drawing/2014/main" id="{06A385E5-BAB1-2A2F-78E0-7803E6EEDAA3}"/>
                    </a:ext>
                  </a:extLst>
                </p:cNvPr>
                <p:cNvSpPr/>
                <p:nvPr/>
              </p:nvSpPr>
              <p:spPr>
                <a:xfrm>
                  <a:off x="3311799" y="5159950"/>
                  <a:ext cx="146847" cy="442047"/>
                </a:xfrm>
                <a:custGeom>
                  <a:avLst/>
                  <a:gdLst>
                    <a:gd name="connsiteX0" fmla="*/ 146847 w 146847"/>
                    <a:gd name="connsiteY0" fmla="*/ 0 h 442047"/>
                    <a:gd name="connsiteX1" fmla="*/ 146847 w 146847"/>
                    <a:gd name="connsiteY1" fmla="*/ 442048 h 442047"/>
                    <a:gd name="connsiteX2" fmla="*/ 0 w 146847"/>
                    <a:gd name="connsiteY2" fmla="*/ 442048 h 442047"/>
                    <a:gd name="connsiteX3" fmla="*/ 0 w 146847"/>
                    <a:gd name="connsiteY3" fmla="*/ 0 h 442047"/>
                    <a:gd name="connsiteX4" fmla="*/ 146847 w 146847"/>
                    <a:gd name="connsiteY4" fmla="*/ 0 h 442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847" h="442047">
                      <a:moveTo>
                        <a:pt x="146847" y="0"/>
                      </a:moveTo>
                      <a:cubicBezTo>
                        <a:pt x="146847" y="147349"/>
                        <a:pt x="146847" y="294698"/>
                        <a:pt x="146847" y="442048"/>
                      </a:cubicBezTo>
                      <a:cubicBezTo>
                        <a:pt x="98077" y="442048"/>
                        <a:pt x="48771" y="442048"/>
                        <a:pt x="0" y="442048"/>
                      </a:cubicBezTo>
                      <a:cubicBezTo>
                        <a:pt x="0" y="294698"/>
                        <a:pt x="0" y="147349"/>
                        <a:pt x="0" y="0"/>
                      </a:cubicBezTo>
                      <a:cubicBezTo>
                        <a:pt x="48771" y="0"/>
                        <a:pt x="97541" y="0"/>
                        <a:pt x="146847" y="0"/>
                      </a:cubicBezTo>
                      <a:close/>
                    </a:path>
                  </a:pathLst>
                </a:custGeom>
                <a:solidFill>
                  <a:schemeClr val="bg1"/>
                </a:solidFill>
                <a:ln w="5347" cap="flat">
                  <a:noFill/>
                  <a:prstDash val="solid"/>
                  <a:miter/>
                </a:ln>
              </p:spPr>
              <p:txBody>
                <a:bodyPr rtlCol="0" anchor="ctr"/>
                <a:lstStyle/>
                <a:p>
                  <a:endParaRPr lang="en-US" sz="2400" dirty="0"/>
                </a:p>
              </p:txBody>
            </p:sp>
            <p:sp>
              <p:nvSpPr>
                <p:cNvPr id="58" name="Freeform 57">
                  <a:extLst>
                    <a:ext uri="{FF2B5EF4-FFF2-40B4-BE49-F238E27FC236}">
                      <a16:creationId xmlns:a16="http://schemas.microsoft.com/office/drawing/2014/main" id="{A712CD65-8DD9-5C01-5AD1-DBA162E500B8}"/>
                    </a:ext>
                  </a:extLst>
                </p:cNvPr>
                <p:cNvSpPr/>
                <p:nvPr/>
              </p:nvSpPr>
              <p:spPr>
                <a:xfrm>
                  <a:off x="3303016" y="4946695"/>
                  <a:ext cx="165330" cy="153521"/>
                </a:xfrm>
                <a:custGeom>
                  <a:avLst/>
                  <a:gdLst>
                    <a:gd name="connsiteX0" fmla="*/ 83279 w 165330"/>
                    <a:gd name="connsiteY0" fmla="*/ 0 h 153521"/>
                    <a:gd name="connsiteX1" fmla="*/ 122938 w 165330"/>
                    <a:gd name="connsiteY1" fmla="*/ 8573 h 153521"/>
                    <a:gd name="connsiteX2" fmla="*/ 164741 w 165330"/>
                    <a:gd name="connsiteY2" fmla="*/ 68584 h 153521"/>
                    <a:gd name="connsiteX3" fmla="*/ 144912 w 165330"/>
                    <a:gd name="connsiteY3" fmla="*/ 129132 h 153521"/>
                    <a:gd name="connsiteX4" fmla="*/ 101500 w 165330"/>
                    <a:gd name="connsiteY4" fmla="*/ 151636 h 153521"/>
                    <a:gd name="connsiteX5" fmla="*/ 42011 w 165330"/>
                    <a:gd name="connsiteY5" fmla="*/ 144670 h 153521"/>
                    <a:gd name="connsiteX6" fmla="*/ 208 w 165330"/>
                    <a:gd name="connsiteY6" fmla="*/ 71264 h 153521"/>
                    <a:gd name="connsiteX7" fmla="*/ 65057 w 165330"/>
                    <a:gd name="connsiteY7" fmla="*/ 1608 h 153521"/>
                    <a:gd name="connsiteX8" fmla="*/ 83279 w 165330"/>
                    <a:gd name="connsiteY8" fmla="*/ 0 h 15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5330" h="153521">
                      <a:moveTo>
                        <a:pt x="83279" y="0"/>
                      </a:moveTo>
                      <a:cubicBezTo>
                        <a:pt x="97213" y="536"/>
                        <a:pt x="110611" y="2679"/>
                        <a:pt x="122938" y="8573"/>
                      </a:cubicBezTo>
                      <a:cubicBezTo>
                        <a:pt x="148127" y="20897"/>
                        <a:pt x="161526" y="41258"/>
                        <a:pt x="164741" y="68584"/>
                      </a:cubicBezTo>
                      <a:cubicBezTo>
                        <a:pt x="167421" y="91624"/>
                        <a:pt x="160990" y="112521"/>
                        <a:pt x="144912" y="129132"/>
                      </a:cubicBezTo>
                      <a:cubicBezTo>
                        <a:pt x="133121" y="141455"/>
                        <a:pt x="118115" y="148421"/>
                        <a:pt x="101500" y="151636"/>
                      </a:cubicBezTo>
                      <a:cubicBezTo>
                        <a:pt x="81135" y="155386"/>
                        <a:pt x="61305" y="153779"/>
                        <a:pt x="42011" y="144670"/>
                      </a:cubicBezTo>
                      <a:cubicBezTo>
                        <a:pt x="12534" y="130739"/>
                        <a:pt x="-1936" y="101805"/>
                        <a:pt x="208" y="71264"/>
                      </a:cubicBezTo>
                      <a:cubicBezTo>
                        <a:pt x="2352" y="35900"/>
                        <a:pt x="27005" y="8037"/>
                        <a:pt x="65057" y="1608"/>
                      </a:cubicBezTo>
                      <a:cubicBezTo>
                        <a:pt x="70952" y="536"/>
                        <a:pt x="76847" y="536"/>
                        <a:pt x="83279" y="0"/>
                      </a:cubicBezTo>
                      <a:close/>
                    </a:path>
                  </a:pathLst>
                </a:custGeom>
                <a:solidFill>
                  <a:schemeClr val="bg1"/>
                </a:solidFill>
                <a:ln w="5347" cap="flat">
                  <a:noFill/>
                  <a:prstDash val="solid"/>
                  <a:miter/>
                </a:ln>
              </p:spPr>
              <p:txBody>
                <a:bodyPr rtlCol="0" anchor="ctr"/>
                <a:lstStyle/>
                <a:p>
                  <a:endParaRPr lang="en-US" sz="2400" dirty="0"/>
                </a:p>
              </p:txBody>
            </p:sp>
          </p:grpSp>
        </p:grpSp>
      </p:grpSp>
      <p:grpSp>
        <p:nvGrpSpPr>
          <p:cNvPr id="59" name="Group 58">
            <a:extLst>
              <a:ext uri="{FF2B5EF4-FFF2-40B4-BE49-F238E27FC236}">
                <a16:creationId xmlns:a16="http://schemas.microsoft.com/office/drawing/2014/main" id="{909EBE8F-9379-C655-EC63-B5683B0F3AF2}"/>
              </a:ext>
            </a:extLst>
          </p:cNvPr>
          <p:cNvGrpSpPr/>
          <p:nvPr/>
        </p:nvGrpSpPr>
        <p:grpSpPr>
          <a:xfrm>
            <a:off x="1271797" y="4627600"/>
            <a:ext cx="512588" cy="512588"/>
            <a:chOff x="1003362" y="8294184"/>
            <a:chExt cx="398945" cy="398945"/>
          </a:xfrm>
        </p:grpSpPr>
        <p:sp>
          <p:nvSpPr>
            <p:cNvPr id="60" name="TextBox 59">
              <a:extLst>
                <a:ext uri="{FF2B5EF4-FFF2-40B4-BE49-F238E27FC236}">
                  <a16:creationId xmlns:a16="http://schemas.microsoft.com/office/drawing/2014/main" id="{28330963-34C5-43FF-71FB-F1AEE4A0A333}"/>
                </a:ext>
              </a:extLst>
            </p:cNvPr>
            <p:cNvSpPr txBox="1"/>
            <p:nvPr/>
          </p:nvSpPr>
          <p:spPr>
            <a:xfrm>
              <a:off x="1030599" y="8313350"/>
              <a:ext cx="358844" cy="359312"/>
            </a:xfrm>
            <a:prstGeom prst="rect">
              <a:avLst/>
            </a:prstGeom>
            <a:noFill/>
          </p:spPr>
          <p:txBody>
            <a:bodyPr wrap="square" rtlCol="0">
              <a:spAutoFit/>
            </a:bodyPr>
            <a:lstStyle/>
            <a:p>
              <a:endParaRPr lang="en-US" sz="2400" dirty="0">
                <a:solidFill>
                  <a:srgbClr val="0B3A5B"/>
                </a:solidFill>
              </a:endParaRPr>
            </a:p>
          </p:txBody>
        </p:sp>
        <p:grpSp>
          <p:nvGrpSpPr>
            <p:cNvPr id="61" name="Graphic 3">
              <a:extLst>
                <a:ext uri="{FF2B5EF4-FFF2-40B4-BE49-F238E27FC236}">
                  <a16:creationId xmlns:a16="http://schemas.microsoft.com/office/drawing/2014/main" id="{0E50E6AB-A5AD-E421-4020-3CB01BC66E2E}"/>
                </a:ext>
              </a:extLst>
            </p:cNvPr>
            <p:cNvGrpSpPr/>
            <p:nvPr/>
          </p:nvGrpSpPr>
          <p:grpSpPr>
            <a:xfrm>
              <a:off x="1003362" y="8294184"/>
              <a:ext cx="398945" cy="398945"/>
              <a:chOff x="1950027" y="2499889"/>
              <a:chExt cx="850463" cy="850463"/>
            </a:xfrm>
          </p:grpSpPr>
          <p:sp>
            <p:nvSpPr>
              <p:cNvPr id="62" name="Freeform 61">
                <a:extLst>
                  <a:ext uri="{FF2B5EF4-FFF2-40B4-BE49-F238E27FC236}">
                    <a16:creationId xmlns:a16="http://schemas.microsoft.com/office/drawing/2014/main" id="{357AD04A-FDB2-BD0D-DDBA-2D98C7F84987}"/>
                  </a:ext>
                </a:extLst>
              </p:cNvPr>
              <p:cNvSpPr/>
              <p:nvPr/>
            </p:nvSpPr>
            <p:spPr>
              <a:xfrm>
                <a:off x="1950027" y="2499889"/>
                <a:ext cx="850463" cy="850463"/>
              </a:xfrm>
              <a:custGeom>
                <a:avLst/>
                <a:gdLst>
                  <a:gd name="connsiteX0" fmla="*/ 850464 w 850463"/>
                  <a:gd name="connsiteY0" fmla="*/ 425232 h 850463"/>
                  <a:gd name="connsiteX1" fmla="*/ 425232 w 850463"/>
                  <a:gd name="connsiteY1" fmla="*/ 850464 h 850463"/>
                  <a:gd name="connsiteX2" fmla="*/ 0 w 850463"/>
                  <a:gd name="connsiteY2" fmla="*/ 425232 h 850463"/>
                  <a:gd name="connsiteX3" fmla="*/ 425232 w 850463"/>
                  <a:gd name="connsiteY3" fmla="*/ 0 h 850463"/>
                  <a:gd name="connsiteX4" fmla="*/ 850464 w 850463"/>
                  <a:gd name="connsiteY4" fmla="*/ 425232 h 8504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50463" h="850463">
                    <a:moveTo>
                      <a:pt x="850464" y="425232"/>
                    </a:moveTo>
                    <a:cubicBezTo>
                      <a:pt x="850464" y="660081"/>
                      <a:pt x="660081" y="850464"/>
                      <a:pt x="425232" y="850464"/>
                    </a:cubicBezTo>
                    <a:cubicBezTo>
                      <a:pt x="190383" y="850464"/>
                      <a:pt x="0" y="660081"/>
                      <a:pt x="0" y="425232"/>
                    </a:cubicBezTo>
                    <a:cubicBezTo>
                      <a:pt x="0" y="190383"/>
                      <a:pt x="190383" y="0"/>
                      <a:pt x="425232" y="0"/>
                    </a:cubicBezTo>
                    <a:cubicBezTo>
                      <a:pt x="660081" y="0"/>
                      <a:pt x="850464" y="190383"/>
                      <a:pt x="850464" y="425232"/>
                    </a:cubicBezTo>
                    <a:close/>
                  </a:path>
                </a:pathLst>
              </a:custGeom>
              <a:solidFill>
                <a:srgbClr val="60BA47"/>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nvGrpSpPr>
              <p:cNvPr id="63" name="Graphic 3">
                <a:extLst>
                  <a:ext uri="{FF2B5EF4-FFF2-40B4-BE49-F238E27FC236}">
                    <a16:creationId xmlns:a16="http://schemas.microsoft.com/office/drawing/2014/main" id="{4DA73663-862A-45C5-4425-B50BC8B01C8B}"/>
                  </a:ext>
                </a:extLst>
              </p:cNvPr>
              <p:cNvGrpSpPr/>
              <p:nvPr/>
            </p:nvGrpSpPr>
            <p:grpSpPr>
              <a:xfrm>
                <a:off x="2107521" y="2657382"/>
                <a:ext cx="535476" cy="535477"/>
                <a:chOff x="2107521" y="2657382"/>
                <a:chExt cx="535476" cy="535477"/>
              </a:xfrm>
              <a:solidFill>
                <a:srgbClr val="FFFFFF"/>
              </a:solidFill>
            </p:grpSpPr>
            <p:sp>
              <p:nvSpPr>
                <p:cNvPr id="64" name="Freeform 63">
                  <a:extLst>
                    <a:ext uri="{FF2B5EF4-FFF2-40B4-BE49-F238E27FC236}">
                      <a16:creationId xmlns:a16="http://schemas.microsoft.com/office/drawing/2014/main" id="{146F272B-A4AD-BD26-3612-503CBBA17252}"/>
                    </a:ext>
                  </a:extLst>
                </p:cNvPr>
                <p:cNvSpPr/>
                <p:nvPr/>
              </p:nvSpPr>
              <p:spPr>
                <a:xfrm>
                  <a:off x="2107521" y="2657382"/>
                  <a:ext cx="535476" cy="535477"/>
                </a:xfrm>
                <a:custGeom>
                  <a:avLst/>
                  <a:gdLst>
                    <a:gd name="connsiteX0" fmla="*/ 267739 w 535476"/>
                    <a:gd name="connsiteY0" fmla="*/ 48508 h 535477"/>
                    <a:gd name="connsiteX1" fmla="*/ 376094 w 535476"/>
                    <a:gd name="connsiteY1" fmla="*/ 49768 h 535477"/>
                    <a:gd name="connsiteX2" fmla="*/ 425862 w 535476"/>
                    <a:gd name="connsiteY2" fmla="*/ 59217 h 535477"/>
                    <a:gd name="connsiteX3" fmla="*/ 456730 w 535476"/>
                    <a:gd name="connsiteY3" fmla="*/ 79377 h 535477"/>
                    <a:gd name="connsiteX4" fmla="*/ 476890 w 535476"/>
                    <a:gd name="connsiteY4" fmla="*/ 110245 h 535477"/>
                    <a:gd name="connsiteX5" fmla="*/ 486339 w 535476"/>
                    <a:gd name="connsiteY5" fmla="*/ 160013 h 535477"/>
                    <a:gd name="connsiteX6" fmla="*/ 487599 w 535476"/>
                    <a:gd name="connsiteY6" fmla="*/ 268368 h 535477"/>
                    <a:gd name="connsiteX7" fmla="*/ 486339 w 535476"/>
                    <a:gd name="connsiteY7" fmla="*/ 376724 h 535477"/>
                    <a:gd name="connsiteX8" fmla="*/ 476890 w 535476"/>
                    <a:gd name="connsiteY8" fmla="*/ 426492 h 535477"/>
                    <a:gd name="connsiteX9" fmla="*/ 456730 w 535476"/>
                    <a:gd name="connsiteY9" fmla="*/ 457360 h 535477"/>
                    <a:gd name="connsiteX10" fmla="*/ 425862 w 535476"/>
                    <a:gd name="connsiteY10" fmla="*/ 477519 h 535477"/>
                    <a:gd name="connsiteX11" fmla="*/ 376094 w 535476"/>
                    <a:gd name="connsiteY11" fmla="*/ 486969 h 535477"/>
                    <a:gd name="connsiteX12" fmla="*/ 267739 w 535476"/>
                    <a:gd name="connsiteY12" fmla="*/ 488229 h 535477"/>
                    <a:gd name="connsiteX13" fmla="*/ 159383 w 535476"/>
                    <a:gd name="connsiteY13" fmla="*/ 486969 h 535477"/>
                    <a:gd name="connsiteX14" fmla="*/ 109615 w 535476"/>
                    <a:gd name="connsiteY14" fmla="*/ 477519 h 535477"/>
                    <a:gd name="connsiteX15" fmla="*/ 78747 w 535476"/>
                    <a:gd name="connsiteY15" fmla="*/ 457360 h 535477"/>
                    <a:gd name="connsiteX16" fmla="*/ 58587 w 535476"/>
                    <a:gd name="connsiteY16" fmla="*/ 426492 h 535477"/>
                    <a:gd name="connsiteX17" fmla="*/ 49138 w 535476"/>
                    <a:gd name="connsiteY17" fmla="*/ 376724 h 535477"/>
                    <a:gd name="connsiteX18" fmla="*/ 47878 w 535476"/>
                    <a:gd name="connsiteY18" fmla="*/ 268368 h 535477"/>
                    <a:gd name="connsiteX19" fmla="*/ 49138 w 535476"/>
                    <a:gd name="connsiteY19" fmla="*/ 160013 h 535477"/>
                    <a:gd name="connsiteX20" fmla="*/ 58587 w 535476"/>
                    <a:gd name="connsiteY20" fmla="*/ 110245 h 535477"/>
                    <a:gd name="connsiteX21" fmla="*/ 78747 w 535476"/>
                    <a:gd name="connsiteY21" fmla="*/ 79377 h 535477"/>
                    <a:gd name="connsiteX22" fmla="*/ 109615 w 535476"/>
                    <a:gd name="connsiteY22" fmla="*/ 59217 h 535477"/>
                    <a:gd name="connsiteX23" fmla="*/ 159383 w 535476"/>
                    <a:gd name="connsiteY23" fmla="*/ 49768 h 535477"/>
                    <a:gd name="connsiteX24" fmla="*/ 267739 w 535476"/>
                    <a:gd name="connsiteY24" fmla="*/ 48508 h 535477"/>
                    <a:gd name="connsiteX25" fmla="*/ 267739 w 535476"/>
                    <a:gd name="connsiteY25" fmla="*/ 0 h 535477"/>
                    <a:gd name="connsiteX26" fmla="*/ 157493 w 535476"/>
                    <a:gd name="connsiteY26" fmla="*/ 1890 h 535477"/>
                    <a:gd name="connsiteX27" fmla="*/ 92606 w 535476"/>
                    <a:gd name="connsiteY27" fmla="*/ 14489 h 535477"/>
                    <a:gd name="connsiteX28" fmla="*/ 45358 w 535476"/>
                    <a:gd name="connsiteY28" fmla="*/ 45358 h 535477"/>
                    <a:gd name="connsiteX29" fmla="*/ 14489 w 535476"/>
                    <a:gd name="connsiteY29" fmla="*/ 92606 h 535477"/>
                    <a:gd name="connsiteX30" fmla="*/ 1890 w 535476"/>
                    <a:gd name="connsiteY30" fmla="*/ 157493 h 535477"/>
                    <a:gd name="connsiteX31" fmla="*/ 0 w 535476"/>
                    <a:gd name="connsiteY31" fmla="*/ 267739 h 535477"/>
                    <a:gd name="connsiteX32" fmla="*/ 1890 w 535476"/>
                    <a:gd name="connsiteY32" fmla="*/ 377984 h 535477"/>
                    <a:gd name="connsiteX33" fmla="*/ 14489 w 535476"/>
                    <a:gd name="connsiteY33" fmla="*/ 442871 h 535477"/>
                    <a:gd name="connsiteX34" fmla="*/ 45358 w 535476"/>
                    <a:gd name="connsiteY34" fmla="*/ 490119 h 535477"/>
                    <a:gd name="connsiteX35" fmla="*/ 92606 w 535476"/>
                    <a:gd name="connsiteY35" fmla="*/ 520988 h 535477"/>
                    <a:gd name="connsiteX36" fmla="*/ 157493 w 535476"/>
                    <a:gd name="connsiteY36" fmla="*/ 533587 h 535477"/>
                    <a:gd name="connsiteX37" fmla="*/ 267739 w 535476"/>
                    <a:gd name="connsiteY37" fmla="*/ 535477 h 535477"/>
                    <a:gd name="connsiteX38" fmla="*/ 377984 w 535476"/>
                    <a:gd name="connsiteY38" fmla="*/ 533587 h 535477"/>
                    <a:gd name="connsiteX39" fmla="*/ 442871 w 535476"/>
                    <a:gd name="connsiteY39" fmla="*/ 520988 h 535477"/>
                    <a:gd name="connsiteX40" fmla="*/ 490119 w 535476"/>
                    <a:gd name="connsiteY40" fmla="*/ 490119 h 535477"/>
                    <a:gd name="connsiteX41" fmla="*/ 520988 w 535476"/>
                    <a:gd name="connsiteY41" fmla="*/ 442871 h 535477"/>
                    <a:gd name="connsiteX42" fmla="*/ 533587 w 535476"/>
                    <a:gd name="connsiteY42" fmla="*/ 377984 h 535477"/>
                    <a:gd name="connsiteX43" fmla="*/ 535477 w 535476"/>
                    <a:gd name="connsiteY43" fmla="*/ 267739 h 535477"/>
                    <a:gd name="connsiteX44" fmla="*/ 533587 w 535476"/>
                    <a:gd name="connsiteY44" fmla="*/ 157493 h 535477"/>
                    <a:gd name="connsiteX45" fmla="*/ 520988 w 535476"/>
                    <a:gd name="connsiteY45" fmla="*/ 92606 h 535477"/>
                    <a:gd name="connsiteX46" fmla="*/ 490119 w 535476"/>
                    <a:gd name="connsiteY46" fmla="*/ 45358 h 535477"/>
                    <a:gd name="connsiteX47" fmla="*/ 442871 w 535476"/>
                    <a:gd name="connsiteY47" fmla="*/ 14489 h 535477"/>
                    <a:gd name="connsiteX48" fmla="*/ 377984 w 535476"/>
                    <a:gd name="connsiteY48" fmla="*/ 1890 h 535477"/>
                    <a:gd name="connsiteX49" fmla="*/ 267739 w 535476"/>
                    <a:gd name="connsiteY49" fmla="*/ 0 h 535477"/>
                    <a:gd name="connsiteX50" fmla="*/ 267739 w 535476"/>
                    <a:gd name="connsiteY50" fmla="*/ 0 h 535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535476" h="535477">
                      <a:moveTo>
                        <a:pt x="267739" y="48508"/>
                      </a:moveTo>
                      <a:cubicBezTo>
                        <a:pt x="338925" y="48508"/>
                        <a:pt x="347745" y="48508"/>
                        <a:pt x="376094" y="49768"/>
                      </a:cubicBezTo>
                      <a:cubicBezTo>
                        <a:pt x="401923" y="51028"/>
                        <a:pt x="416412" y="55438"/>
                        <a:pt x="425862" y="59217"/>
                      </a:cubicBezTo>
                      <a:cubicBezTo>
                        <a:pt x="438461" y="64257"/>
                        <a:pt x="447281" y="69927"/>
                        <a:pt x="456730" y="79377"/>
                      </a:cubicBezTo>
                      <a:cubicBezTo>
                        <a:pt x="466180" y="88826"/>
                        <a:pt x="471849" y="97646"/>
                        <a:pt x="476890" y="110245"/>
                      </a:cubicBezTo>
                      <a:cubicBezTo>
                        <a:pt x="480669" y="119695"/>
                        <a:pt x="485079" y="133554"/>
                        <a:pt x="486339" y="160013"/>
                      </a:cubicBezTo>
                      <a:cubicBezTo>
                        <a:pt x="487599" y="188362"/>
                        <a:pt x="487599" y="196552"/>
                        <a:pt x="487599" y="268368"/>
                      </a:cubicBezTo>
                      <a:cubicBezTo>
                        <a:pt x="487599" y="340185"/>
                        <a:pt x="487599" y="348375"/>
                        <a:pt x="486339" y="376724"/>
                      </a:cubicBezTo>
                      <a:cubicBezTo>
                        <a:pt x="485079" y="402553"/>
                        <a:pt x="480669" y="417042"/>
                        <a:pt x="476890" y="426492"/>
                      </a:cubicBezTo>
                      <a:cubicBezTo>
                        <a:pt x="471849" y="439091"/>
                        <a:pt x="466180" y="447911"/>
                        <a:pt x="456730" y="457360"/>
                      </a:cubicBezTo>
                      <a:cubicBezTo>
                        <a:pt x="447281" y="466810"/>
                        <a:pt x="438461" y="472480"/>
                        <a:pt x="425862" y="477519"/>
                      </a:cubicBezTo>
                      <a:cubicBezTo>
                        <a:pt x="416412" y="481299"/>
                        <a:pt x="402552" y="485709"/>
                        <a:pt x="376094" y="486969"/>
                      </a:cubicBezTo>
                      <a:cubicBezTo>
                        <a:pt x="347745" y="488229"/>
                        <a:pt x="339555" y="488229"/>
                        <a:pt x="267739" y="488229"/>
                      </a:cubicBezTo>
                      <a:cubicBezTo>
                        <a:pt x="195921" y="488229"/>
                        <a:pt x="187732" y="488229"/>
                        <a:pt x="159383" y="486969"/>
                      </a:cubicBezTo>
                      <a:cubicBezTo>
                        <a:pt x="133554" y="485709"/>
                        <a:pt x="119065" y="481299"/>
                        <a:pt x="109615" y="477519"/>
                      </a:cubicBezTo>
                      <a:cubicBezTo>
                        <a:pt x="97016" y="472480"/>
                        <a:pt x="88196" y="466810"/>
                        <a:pt x="78747" y="457360"/>
                      </a:cubicBezTo>
                      <a:cubicBezTo>
                        <a:pt x="69297" y="447911"/>
                        <a:pt x="63627" y="439091"/>
                        <a:pt x="58587" y="426492"/>
                      </a:cubicBezTo>
                      <a:cubicBezTo>
                        <a:pt x="54808" y="417042"/>
                        <a:pt x="50398" y="403183"/>
                        <a:pt x="49138" y="376724"/>
                      </a:cubicBezTo>
                      <a:cubicBezTo>
                        <a:pt x="47878" y="348375"/>
                        <a:pt x="47878" y="340185"/>
                        <a:pt x="47878" y="268368"/>
                      </a:cubicBezTo>
                      <a:cubicBezTo>
                        <a:pt x="47878" y="196552"/>
                        <a:pt x="47878" y="188362"/>
                        <a:pt x="49138" y="160013"/>
                      </a:cubicBezTo>
                      <a:cubicBezTo>
                        <a:pt x="50398" y="134184"/>
                        <a:pt x="54808" y="119695"/>
                        <a:pt x="58587" y="110245"/>
                      </a:cubicBezTo>
                      <a:cubicBezTo>
                        <a:pt x="63627" y="97646"/>
                        <a:pt x="69297" y="88826"/>
                        <a:pt x="78747" y="79377"/>
                      </a:cubicBezTo>
                      <a:cubicBezTo>
                        <a:pt x="88196" y="69927"/>
                        <a:pt x="97016" y="64257"/>
                        <a:pt x="109615" y="59217"/>
                      </a:cubicBezTo>
                      <a:cubicBezTo>
                        <a:pt x="119065" y="55438"/>
                        <a:pt x="132924" y="51028"/>
                        <a:pt x="159383" y="49768"/>
                      </a:cubicBezTo>
                      <a:cubicBezTo>
                        <a:pt x="187732" y="48508"/>
                        <a:pt x="195921" y="48508"/>
                        <a:pt x="267739" y="48508"/>
                      </a:cubicBezTo>
                      <a:moveTo>
                        <a:pt x="267739" y="0"/>
                      </a:moveTo>
                      <a:cubicBezTo>
                        <a:pt x="195292" y="0"/>
                        <a:pt x="185842" y="0"/>
                        <a:pt x="157493" y="1890"/>
                      </a:cubicBezTo>
                      <a:cubicBezTo>
                        <a:pt x="129144" y="3150"/>
                        <a:pt x="109615" y="7560"/>
                        <a:pt x="92606" y="14489"/>
                      </a:cubicBezTo>
                      <a:cubicBezTo>
                        <a:pt x="74967" y="21419"/>
                        <a:pt x="59847" y="30239"/>
                        <a:pt x="45358" y="45358"/>
                      </a:cubicBezTo>
                      <a:cubicBezTo>
                        <a:pt x="30239" y="60477"/>
                        <a:pt x="21419" y="74967"/>
                        <a:pt x="14489" y="92606"/>
                      </a:cubicBezTo>
                      <a:cubicBezTo>
                        <a:pt x="7560" y="109615"/>
                        <a:pt x="3150" y="129144"/>
                        <a:pt x="1890" y="157493"/>
                      </a:cubicBezTo>
                      <a:cubicBezTo>
                        <a:pt x="630" y="185842"/>
                        <a:pt x="0" y="195292"/>
                        <a:pt x="0" y="267739"/>
                      </a:cubicBezTo>
                      <a:cubicBezTo>
                        <a:pt x="0" y="340185"/>
                        <a:pt x="0" y="349635"/>
                        <a:pt x="1890" y="377984"/>
                      </a:cubicBezTo>
                      <a:cubicBezTo>
                        <a:pt x="3150" y="406333"/>
                        <a:pt x="7560" y="425862"/>
                        <a:pt x="14489" y="442871"/>
                      </a:cubicBezTo>
                      <a:cubicBezTo>
                        <a:pt x="21419" y="460510"/>
                        <a:pt x="30239" y="475630"/>
                        <a:pt x="45358" y="490119"/>
                      </a:cubicBezTo>
                      <a:cubicBezTo>
                        <a:pt x="60477" y="505238"/>
                        <a:pt x="74967" y="514058"/>
                        <a:pt x="92606" y="520988"/>
                      </a:cubicBezTo>
                      <a:cubicBezTo>
                        <a:pt x="109615" y="527917"/>
                        <a:pt x="129144" y="532327"/>
                        <a:pt x="157493" y="533587"/>
                      </a:cubicBezTo>
                      <a:cubicBezTo>
                        <a:pt x="185842" y="534847"/>
                        <a:pt x="195292" y="535477"/>
                        <a:pt x="267739" y="535477"/>
                      </a:cubicBezTo>
                      <a:cubicBezTo>
                        <a:pt x="340185" y="535477"/>
                        <a:pt x="349635" y="535477"/>
                        <a:pt x="377984" y="533587"/>
                      </a:cubicBezTo>
                      <a:cubicBezTo>
                        <a:pt x="406333" y="532327"/>
                        <a:pt x="425862" y="527917"/>
                        <a:pt x="442871" y="520988"/>
                      </a:cubicBezTo>
                      <a:cubicBezTo>
                        <a:pt x="460510" y="514058"/>
                        <a:pt x="475630" y="505238"/>
                        <a:pt x="490119" y="490119"/>
                      </a:cubicBezTo>
                      <a:cubicBezTo>
                        <a:pt x="505238" y="475000"/>
                        <a:pt x="514058" y="460510"/>
                        <a:pt x="520988" y="442871"/>
                      </a:cubicBezTo>
                      <a:cubicBezTo>
                        <a:pt x="527917" y="425862"/>
                        <a:pt x="532327" y="406333"/>
                        <a:pt x="533587" y="377984"/>
                      </a:cubicBezTo>
                      <a:cubicBezTo>
                        <a:pt x="534847" y="349635"/>
                        <a:pt x="535477" y="340185"/>
                        <a:pt x="535477" y="267739"/>
                      </a:cubicBezTo>
                      <a:cubicBezTo>
                        <a:pt x="535477" y="195292"/>
                        <a:pt x="535477" y="185842"/>
                        <a:pt x="533587" y="157493"/>
                      </a:cubicBezTo>
                      <a:cubicBezTo>
                        <a:pt x="532327" y="129144"/>
                        <a:pt x="527917" y="109615"/>
                        <a:pt x="520988" y="92606"/>
                      </a:cubicBezTo>
                      <a:cubicBezTo>
                        <a:pt x="514058" y="74967"/>
                        <a:pt x="505238" y="59847"/>
                        <a:pt x="490119" y="45358"/>
                      </a:cubicBezTo>
                      <a:cubicBezTo>
                        <a:pt x="474999" y="30239"/>
                        <a:pt x="460510" y="21419"/>
                        <a:pt x="442871" y="14489"/>
                      </a:cubicBezTo>
                      <a:cubicBezTo>
                        <a:pt x="425862" y="7560"/>
                        <a:pt x="406333" y="3150"/>
                        <a:pt x="377984" y="1890"/>
                      </a:cubicBezTo>
                      <a:cubicBezTo>
                        <a:pt x="349635" y="630"/>
                        <a:pt x="340185" y="0"/>
                        <a:pt x="267739" y="0"/>
                      </a:cubicBezTo>
                      <a:lnTo>
                        <a:pt x="267739" y="0"/>
                      </a:ln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5" name="Freeform 64">
                  <a:extLst>
                    <a:ext uri="{FF2B5EF4-FFF2-40B4-BE49-F238E27FC236}">
                      <a16:creationId xmlns:a16="http://schemas.microsoft.com/office/drawing/2014/main" id="{3319F721-7656-74DE-5130-F0E88C527D0C}"/>
                    </a:ext>
                  </a:extLst>
                </p:cNvPr>
                <p:cNvSpPr/>
                <p:nvPr/>
              </p:nvSpPr>
              <p:spPr>
                <a:xfrm>
                  <a:off x="2237925" y="2787786"/>
                  <a:ext cx="274668" cy="274668"/>
                </a:xfrm>
                <a:custGeom>
                  <a:avLst/>
                  <a:gdLst>
                    <a:gd name="connsiteX0" fmla="*/ 137334 w 274668"/>
                    <a:gd name="connsiteY0" fmla="*/ 0 h 274668"/>
                    <a:gd name="connsiteX1" fmla="*/ 0 w 274668"/>
                    <a:gd name="connsiteY1" fmla="*/ 137334 h 274668"/>
                    <a:gd name="connsiteX2" fmla="*/ 137334 w 274668"/>
                    <a:gd name="connsiteY2" fmla="*/ 274668 h 274668"/>
                    <a:gd name="connsiteX3" fmla="*/ 274668 w 274668"/>
                    <a:gd name="connsiteY3" fmla="*/ 137334 h 274668"/>
                    <a:gd name="connsiteX4" fmla="*/ 137334 w 274668"/>
                    <a:gd name="connsiteY4" fmla="*/ 0 h 274668"/>
                    <a:gd name="connsiteX5" fmla="*/ 137334 w 274668"/>
                    <a:gd name="connsiteY5" fmla="*/ 226790 h 274668"/>
                    <a:gd name="connsiteX6" fmla="*/ 47878 w 274668"/>
                    <a:gd name="connsiteY6" fmla="*/ 137334 h 274668"/>
                    <a:gd name="connsiteX7" fmla="*/ 137334 w 274668"/>
                    <a:gd name="connsiteY7" fmla="*/ 47878 h 274668"/>
                    <a:gd name="connsiteX8" fmla="*/ 226790 w 274668"/>
                    <a:gd name="connsiteY8" fmla="*/ 137334 h 274668"/>
                    <a:gd name="connsiteX9" fmla="*/ 137334 w 274668"/>
                    <a:gd name="connsiteY9" fmla="*/ 226790 h 2746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4668" h="274668">
                      <a:moveTo>
                        <a:pt x="137334" y="0"/>
                      </a:moveTo>
                      <a:cubicBezTo>
                        <a:pt x="61107" y="0"/>
                        <a:pt x="0" y="61737"/>
                        <a:pt x="0" y="137334"/>
                      </a:cubicBezTo>
                      <a:cubicBezTo>
                        <a:pt x="0" y="212931"/>
                        <a:pt x="61737" y="274668"/>
                        <a:pt x="137334" y="274668"/>
                      </a:cubicBezTo>
                      <a:cubicBezTo>
                        <a:pt x="212931" y="274668"/>
                        <a:pt x="274668" y="212931"/>
                        <a:pt x="274668" y="137334"/>
                      </a:cubicBezTo>
                      <a:cubicBezTo>
                        <a:pt x="274668" y="61737"/>
                        <a:pt x="212931" y="0"/>
                        <a:pt x="137334" y="0"/>
                      </a:cubicBezTo>
                      <a:close/>
                      <a:moveTo>
                        <a:pt x="137334" y="226790"/>
                      </a:moveTo>
                      <a:cubicBezTo>
                        <a:pt x="88196" y="226790"/>
                        <a:pt x="47878" y="187102"/>
                        <a:pt x="47878" y="137334"/>
                      </a:cubicBezTo>
                      <a:cubicBezTo>
                        <a:pt x="47878" y="87566"/>
                        <a:pt x="87566" y="47878"/>
                        <a:pt x="137334" y="47878"/>
                      </a:cubicBezTo>
                      <a:cubicBezTo>
                        <a:pt x="186472" y="47878"/>
                        <a:pt x="226790" y="87566"/>
                        <a:pt x="226790" y="137334"/>
                      </a:cubicBezTo>
                      <a:cubicBezTo>
                        <a:pt x="226790" y="187102"/>
                        <a:pt x="186472" y="226790"/>
                        <a:pt x="137334" y="226790"/>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sp>
              <p:nvSpPr>
                <p:cNvPr id="66" name="Freeform 65">
                  <a:extLst>
                    <a:ext uri="{FF2B5EF4-FFF2-40B4-BE49-F238E27FC236}">
                      <a16:creationId xmlns:a16="http://schemas.microsoft.com/office/drawing/2014/main" id="{71D8059B-156F-2AC0-9A23-0A8F1D1A59D9}"/>
                    </a:ext>
                  </a:extLst>
                </p:cNvPr>
                <p:cNvSpPr/>
                <p:nvPr/>
              </p:nvSpPr>
              <p:spPr>
                <a:xfrm>
                  <a:off x="2486134" y="2749988"/>
                  <a:ext cx="64257" cy="64257"/>
                </a:xfrm>
                <a:custGeom>
                  <a:avLst/>
                  <a:gdLst>
                    <a:gd name="connsiteX0" fmla="*/ 64257 w 64257"/>
                    <a:gd name="connsiteY0" fmla="*/ 32129 h 64257"/>
                    <a:gd name="connsiteX1" fmla="*/ 32129 w 64257"/>
                    <a:gd name="connsiteY1" fmla="*/ 64257 h 64257"/>
                    <a:gd name="connsiteX2" fmla="*/ 0 w 64257"/>
                    <a:gd name="connsiteY2" fmla="*/ 32129 h 64257"/>
                    <a:gd name="connsiteX3" fmla="*/ 32129 w 64257"/>
                    <a:gd name="connsiteY3" fmla="*/ 0 h 64257"/>
                    <a:gd name="connsiteX4" fmla="*/ 64257 w 64257"/>
                    <a:gd name="connsiteY4" fmla="*/ 32129 h 642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257" h="64257">
                      <a:moveTo>
                        <a:pt x="64257" y="32129"/>
                      </a:moveTo>
                      <a:cubicBezTo>
                        <a:pt x="64257" y="49873"/>
                        <a:pt x="49873" y="64257"/>
                        <a:pt x="32129" y="64257"/>
                      </a:cubicBezTo>
                      <a:cubicBezTo>
                        <a:pt x="14385" y="64257"/>
                        <a:pt x="0" y="49873"/>
                        <a:pt x="0" y="32129"/>
                      </a:cubicBezTo>
                      <a:cubicBezTo>
                        <a:pt x="0" y="14384"/>
                        <a:pt x="14385" y="0"/>
                        <a:pt x="32129" y="0"/>
                      </a:cubicBezTo>
                      <a:cubicBezTo>
                        <a:pt x="49873" y="0"/>
                        <a:pt x="64257" y="14384"/>
                        <a:pt x="64257" y="32129"/>
                      </a:cubicBezTo>
                      <a:close/>
                    </a:path>
                  </a:pathLst>
                </a:custGeom>
                <a:solidFill>
                  <a:srgbClr val="FFFFFF"/>
                </a:solidFill>
                <a:ln w="6294" cap="flat">
                  <a:noFill/>
                  <a:prstDash val="solid"/>
                  <a:miter/>
                </a:ln>
              </p:spPr>
              <p:txBody>
                <a:bodyPr rtlCol="0" anchor="ctr"/>
                <a:lstStyle/>
                <a:p>
                  <a:endParaRPr lang="en-US" sz="2400" dirty="0">
                    <a:latin typeface="Calibri" panose="020F0502020204030204" pitchFamily="34" charset="0"/>
                    <a:cs typeface="Calibri" panose="020F0502020204030204" pitchFamily="34" charset="0"/>
                  </a:endParaRPr>
                </a:p>
              </p:txBody>
            </p:sp>
          </p:grpSp>
        </p:grpSp>
      </p:grpSp>
      <p:sp>
        <p:nvSpPr>
          <p:cNvPr id="13" name="Freeform 12">
            <a:extLst>
              <a:ext uri="{FF2B5EF4-FFF2-40B4-BE49-F238E27FC236}">
                <a16:creationId xmlns:a16="http://schemas.microsoft.com/office/drawing/2014/main" id="{35AF0D03-1AEA-261D-065C-94292D9C3F78}"/>
              </a:ext>
            </a:extLst>
          </p:cNvPr>
          <p:cNvSpPr/>
          <p:nvPr/>
        </p:nvSpPr>
        <p:spPr>
          <a:xfrm>
            <a:off x="-5262781" y="-600118"/>
            <a:ext cx="9288048" cy="4785098"/>
          </a:xfrm>
          <a:custGeom>
            <a:avLst/>
            <a:gdLst>
              <a:gd name="connsiteX0" fmla="*/ 6968291 w 9288048"/>
              <a:gd name="connsiteY0" fmla="*/ 4582720 h 4785098"/>
              <a:gd name="connsiteX1" fmla="*/ 7008833 w 9288048"/>
              <a:gd name="connsiteY1" fmla="*/ 4758114 h 4785098"/>
              <a:gd name="connsiteX2" fmla="*/ 6770098 w 9288048"/>
              <a:gd name="connsiteY2" fmla="*/ 4785098 h 4785098"/>
              <a:gd name="connsiteX3" fmla="*/ 6770098 w 9288048"/>
              <a:gd name="connsiteY3" fmla="*/ 4605206 h 4785098"/>
              <a:gd name="connsiteX4" fmla="*/ 6968291 w 9288048"/>
              <a:gd name="connsiteY4" fmla="*/ 4582720 h 4785098"/>
              <a:gd name="connsiteX5" fmla="*/ 2995421 w 9288048"/>
              <a:gd name="connsiteY5" fmla="*/ 4533254 h 4785098"/>
              <a:gd name="connsiteX6" fmla="*/ 3013438 w 9288048"/>
              <a:gd name="connsiteY6" fmla="*/ 4708644 h 4785098"/>
              <a:gd name="connsiteX7" fmla="*/ 2914342 w 9288048"/>
              <a:gd name="connsiteY7" fmla="*/ 4717638 h 4785098"/>
              <a:gd name="connsiteX8" fmla="*/ 2909835 w 9288048"/>
              <a:gd name="connsiteY8" fmla="*/ 4717638 h 4785098"/>
              <a:gd name="connsiteX9" fmla="*/ 2896324 w 9288048"/>
              <a:gd name="connsiteY9" fmla="*/ 4717638 h 4785098"/>
              <a:gd name="connsiteX10" fmla="*/ 2878307 w 9288048"/>
              <a:gd name="connsiteY10" fmla="*/ 4717638 h 4785098"/>
              <a:gd name="connsiteX11" fmla="*/ 2801730 w 9288048"/>
              <a:gd name="connsiteY11" fmla="*/ 4713141 h 4785098"/>
              <a:gd name="connsiteX12" fmla="*/ 2815245 w 9288048"/>
              <a:gd name="connsiteY12" fmla="*/ 4537751 h 4785098"/>
              <a:gd name="connsiteX13" fmla="*/ 2878307 w 9288048"/>
              <a:gd name="connsiteY13" fmla="*/ 4537751 h 4785098"/>
              <a:gd name="connsiteX14" fmla="*/ 2896324 w 9288048"/>
              <a:gd name="connsiteY14" fmla="*/ 4537751 h 4785098"/>
              <a:gd name="connsiteX15" fmla="*/ 2909835 w 9288048"/>
              <a:gd name="connsiteY15" fmla="*/ 4537751 h 4785098"/>
              <a:gd name="connsiteX16" fmla="*/ 2914342 w 9288048"/>
              <a:gd name="connsiteY16" fmla="*/ 4537751 h 4785098"/>
              <a:gd name="connsiteX17" fmla="*/ 2995421 w 9288048"/>
              <a:gd name="connsiteY17" fmla="*/ 4533254 h 4785098"/>
              <a:gd name="connsiteX18" fmla="*/ 6301641 w 9288048"/>
              <a:gd name="connsiteY18" fmla="*/ 4375844 h 4785098"/>
              <a:gd name="connsiteX19" fmla="*/ 6517852 w 9288048"/>
              <a:gd name="connsiteY19" fmla="*/ 4398331 h 4785098"/>
              <a:gd name="connsiteX20" fmla="*/ 6517852 w 9288048"/>
              <a:gd name="connsiteY20" fmla="*/ 4600709 h 4785098"/>
              <a:gd name="connsiteX21" fmla="*/ 6256597 w 9288048"/>
              <a:gd name="connsiteY21" fmla="*/ 4573725 h 4785098"/>
              <a:gd name="connsiteX22" fmla="*/ 1229700 w 9288048"/>
              <a:gd name="connsiteY22" fmla="*/ 4362357 h 4785098"/>
              <a:gd name="connsiteX23" fmla="*/ 1319788 w 9288048"/>
              <a:gd name="connsiteY23" fmla="*/ 4434313 h 4785098"/>
              <a:gd name="connsiteX24" fmla="*/ 1247718 w 9288048"/>
              <a:gd name="connsiteY24" fmla="*/ 4542249 h 4785098"/>
              <a:gd name="connsiteX25" fmla="*/ 1139613 w 9288048"/>
              <a:gd name="connsiteY25" fmla="*/ 4452303 h 4785098"/>
              <a:gd name="connsiteX26" fmla="*/ 1923376 w 9288048"/>
              <a:gd name="connsiteY26" fmla="*/ 4285903 h 4785098"/>
              <a:gd name="connsiteX27" fmla="*/ 2112561 w 9288048"/>
              <a:gd name="connsiteY27" fmla="*/ 4371351 h 4785098"/>
              <a:gd name="connsiteX28" fmla="*/ 2063010 w 9288048"/>
              <a:gd name="connsiteY28" fmla="*/ 4533254 h 4785098"/>
              <a:gd name="connsiteX29" fmla="*/ 1833288 w 9288048"/>
              <a:gd name="connsiteY29" fmla="*/ 4429816 h 4785098"/>
              <a:gd name="connsiteX30" fmla="*/ 2387326 w 9288048"/>
              <a:gd name="connsiteY30" fmla="*/ 4173470 h 4785098"/>
              <a:gd name="connsiteX31" fmla="*/ 2689122 w 9288048"/>
              <a:gd name="connsiteY31" fmla="*/ 4231935 h 4785098"/>
              <a:gd name="connsiteX32" fmla="*/ 2666598 w 9288048"/>
              <a:gd name="connsiteY32" fmla="*/ 4528752 h 4785098"/>
              <a:gd name="connsiteX33" fmla="*/ 2297238 w 9288048"/>
              <a:gd name="connsiteY33" fmla="*/ 4456800 h 4785098"/>
              <a:gd name="connsiteX34" fmla="*/ 5675534 w 9288048"/>
              <a:gd name="connsiteY34" fmla="*/ 4128498 h 4785098"/>
              <a:gd name="connsiteX35" fmla="*/ 5995343 w 9288048"/>
              <a:gd name="connsiteY35" fmla="*/ 4263417 h 4785098"/>
              <a:gd name="connsiteX36" fmla="*/ 5959308 w 9288048"/>
              <a:gd name="connsiteY36" fmla="*/ 4443304 h 4785098"/>
              <a:gd name="connsiteX37" fmla="*/ 5576432 w 9288048"/>
              <a:gd name="connsiteY37" fmla="*/ 4281401 h 4785098"/>
              <a:gd name="connsiteX38" fmla="*/ 3576484 w 9288048"/>
              <a:gd name="connsiteY38" fmla="*/ 4052043 h 4785098"/>
              <a:gd name="connsiteX39" fmla="*/ 3702607 w 9288048"/>
              <a:gd name="connsiteY39" fmla="*/ 4321881 h 4785098"/>
              <a:gd name="connsiteX40" fmla="*/ 3144063 w 9288048"/>
              <a:gd name="connsiteY40" fmla="*/ 4501773 h 4785098"/>
              <a:gd name="connsiteX41" fmla="*/ 3103526 w 9288048"/>
              <a:gd name="connsiteY41" fmla="*/ 4204951 h 4785098"/>
              <a:gd name="connsiteX42" fmla="*/ 3576484 w 9288048"/>
              <a:gd name="connsiteY42" fmla="*/ 4052043 h 4785098"/>
              <a:gd name="connsiteX43" fmla="*/ 7423232 w 9288048"/>
              <a:gd name="connsiteY43" fmla="*/ 4025060 h 4785098"/>
              <a:gd name="connsiteX44" fmla="*/ 7571879 w 9288048"/>
              <a:gd name="connsiteY44" fmla="*/ 4285903 h 4785098"/>
              <a:gd name="connsiteX45" fmla="*/ 7076396 w 9288048"/>
              <a:gd name="connsiteY45" fmla="*/ 4479282 h 4785098"/>
              <a:gd name="connsiteX46" fmla="*/ 7013335 w 9288048"/>
              <a:gd name="connsiteY46" fmla="*/ 4186962 h 4785098"/>
              <a:gd name="connsiteX47" fmla="*/ 7423232 w 9288048"/>
              <a:gd name="connsiteY47" fmla="*/ 4025060 h 4785098"/>
              <a:gd name="connsiteX48" fmla="*/ 7882683 w 9288048"/>
              <a:gd name="connsiteY48" fmla="*/ 3975590 h 4785098"/>
              <a:gd name="connsiteX49" fmla="*/ 8094387 w 9288048"/>
              <a:gd name="connsiteY49" fmla="*/ 4182465 h 4785098"/>
              <a:gd name="connsiteX50" fmla="*/ 7860159 w 9288048"/>
              <a:gd name="connsiteY50" fmla="*/ 4384839 h 4785098"/>
              <a:gd name="connsiteX51" fmla="*/ 7688993 w 9288048"/>
              <a:gd name="connsiteY51" fmla="*/ 4141989 h 4785098"/>
              <a:gd name="connsiteX52" fmla="*/ 7882683 w 9288048"/>
              <a:gd name="connsiteY52" fmla="*/ 3975590 h 4785098"/>
              <a:gd name="connsiteX53" fmla="*/ 6851177 w 9288048"/>
              <a:gd name="connsiteY53" fmla="*/ 3935114 h 4785098"/>
              <a:gd name="connsiteX54" fmla="*/ 6918745 w 9288048"/>
              <a:gd name="connsiteY54" fmla="*/ 4236433 h 4785098"/>
              <a:gd name="connsiteX55" fmla="*/ 6589922 w 9288048"/>
              <a:gd name="connsiteY55" fmla="*/ 4272411 h 4785098"/>
              <a:gd name="connsiteX56" fmla="*/ 6283624 w 9288048"/>
              <a:gd name="connsiteY56" fmla="*/ 4240930 h 4785098"/>
              <a:gd name="connsiteX57" fmla="*/ 6351192 w 9288048"/>
              <a:gd name="connsiteY57" fmla="*/ 3944109 h 4785098"/>
              <a:gd name="connsiteX58" fmla="*/ 6589922 w 9288048"/>
              <a:gd name="connsiteY58" fmla="*/ 3962098 h 4785098"/>
              <a:gd name="connsiteX59" fmla="*/ 6851177 w 9288048"/>
              <a:gd name="connsiteY59" fmla="*/ 3935114 h 4785098"/>
              <a:gd name="connsiteX60" fmla="*/ 1274744 w 9288048"/>
              <a:gd name="connsiteY60" fmla="*/ 3921622 h 4785098"/>
              <a:gd name="connsiteX61" fmla="*/ 1396361 w 9288048"/>
              <a:gd name="connsiteY61" fmla="*/ 4052043 h 4785098"/>
              <a:gd name="connsiteX62" fmla="*/ 1261229 w 9288048"/>
              <a:gd name="connsiteY62" fmla="*/ 4209449 h 4785098"/>
              <a:gd name="connsiteX63" fmla="*/ 1112586 w 9288048"/>
              <a:gd name="connsiteY63" fmla="*/ 4052043 h 4785098"/>
              <a:gd name="connsiteX64" fmla="*/ 3963862 w 9288048"/>
              <a:gd name="connsiteY64" fmla="*/ 3858660 h 4785098"/>
              <a:gd name="connsiteX65" fmla="*/ 4117011 w 9288048"/>
              <a:gd name="connsiteY65" fmla="*/ 4052043 h 4785098"/>
              <a:gd name="connsiteX66" fmla="*/ 3765668 w 9288048"/>
              <a:gd name="connsiteY66" fmla="*/ 4294897 h 4785098"/>
              <a:gd name="connsiteX67" fmla="*/ 3662070 w 9288048"/>
              <a:gd name="connsiteY67" fmla="*/ 4070033 h 4785098"/>
              <a:gd name="connsiteX68" fmla="*/ 3963862 w 9288048"/>
              <a:gd name="connsiteY68" fmla="*/ 3858660 h 4785098"/>
              <a:gd name="connsiteX69" fmla="*/ 8715993 w 9288048"/>
              <a:gd name="connsiteY69" fmla="*/ 3845168 h 4785098"/>
              <a:gd name="connsiteX70" fmla="*/ 8815089 w 9288048"/>
              <a:gd name="connsiteY70" fmla="*/ 3890141 h 4785098"/>
              <a:gd name="connsiteX71" fmla="*/ 8756535 w 9288048"/>
              <a:gd name="connsiteY71" fmla="*/ 3998076 h 4785098"/>
              <a:gd name="connsiteX72" fmla="*/ 8666447 w 9288048"/>
              <a:gd name="connsiteY72" fmla="*/ 3935114 h 4785098"/>
              <a:gd name="connsiteX73" fmla="*/ 8715993 w 9288048"/>
              <a:gd name="connsiteY73" fmla="*/ 3845168 h 4785098"/>
              <a:gd name="connsiteX74" fmla="*/ 1761218 w 9288048"/>
              <a:gd name="connsiteY74" fmla="*/ 3831676 h 4785098"/>
              <a:gd name="connsiteX75" fmla="*/ 1918870 w 9288048"/>
              <a:gd name="connsiteY75" fmla="*/ 3948606 h 4785098"/>
              <a:gd name="connsiteX76" fmla="*/ 1761218 w 9288048"/>
              <a:gd name="connsiteY76" fmla="*/ 4200454 h 4785098"/>
              <a:gd name="connsiteX77" fmla="*/ 1567527 w 9288048"/>
              <a:gd name="connsiteY77" fmla="*/ 4056541 h 4785098"/>
              <a:gd name="connsiteX78" fmla="*/ 2486422 w 9288048"/>
              <a:gd name="connsiteY78" fmla="*/ 3764217 h 4785098"/>
              <a:gd name="connsiteX79" fmla="*/ 2851280 w 9288048"/>
              <a:gd name="connsiteY79" fmla="*/ 3818184 h 4785098"/>
              <a:gd name="connsiteX80" fmla="*/ 2986412 w 9288048"/>
              <a:gd name="connsiteY80" fmla="*/ 3809189 h 4785098"/>
              <a:gd name="connsiteX81" fmla="*/ 3031456 w 9288048"/>
              <a:gd name="connsiteY81" fmla="*/ 4115005 h 4785098"/>
              <a:gd name="connsiteX82" fmla="*/ 2900826 w 9288048"/>
              <a:gd name="connsiteY82" fmla="*/ 4124000 h 4785098"/>
              <a:gd name="connsiteX83" fmla="*/ 2896324 w 9288048"/>
              <a:gd name="connsiteY83" fmla="*/ 4124000 h 4785098"/>
              <a:gd name="connsiteX84" fmla="*/ 2878307 w 9288048"/>
              <a:gd name="connsiteY84" fmla="*/ 4124000 h 4785098"/>
              <a:gd name="connsiteX85" fmla="*/ 2851280 w 9288048"/>
              <a:gd name="connsiteY85" fmla="*/ 4124000 h 4785098"/>
              <a:gd name="connsiteX86" fmla="*/ 2396335 w 9288048"/>
              <a:gd name="connsiteY86" fmla="*/ 4056541 h 4785098"/>
              <a:gd name="connsiteX87" fmla="*/ 3387300 w 9288048"/>
              <a:gd name="connsiteY87" fmla="*/ 3741730 h 4785098"/>
              <a:gd name="connsiteX88" fmla="*/ 3481894 w 9288048"/>
              <a:gd name="connsiteY88" fmla="*/ 3948606 h 4785098"/>
              <a:gd name="connsiteX89" fmla="*/ 3135054 w 9288048"/>
              <a:gd name="connsiteY89" fmla="*/ 4061038 h 4785098"/>
              <a:gd name="connsiteX90" fmla="*/ 3103526 w 9288048"/>
              <a:gd name="connsiteY90" fmla="*/ 3827179 h 4785098"/>
              <a:gd name="connsiteX91" fmla="*/ 3387300 w 9288048"/>
              <a:gd name="connsiteY91" fmla="*/ 3741730 h 4785098"/>
              <a:gd name="connsiteX92" fmla="*/ 7207026 w 9288048"/>
              <a:gd name="connsiteY92" fmla="*/ 3665276 h 4785098"/>
              <a:gd name="connsiteX93" fmla="*/ 7360175 w 9288048"/>
              <a:gd name="connsiteY93" fmla="*/ 3930617 h 4785098"/>
              <a:gd name="connsiteX94" fmla="*/ 6977299 w 9288048"/>
              <a:gd name="connsiteY94" fmla="*/ 4079027 h 4785098"/>
              <a:gd name="connsiteX95" fmla="*/ 6909736 w 9288048"/>
              <a:gd name="connsiteY95" fmla="*/ 3782206 h 4785098"/>
              <a:gd name="connsiteX96" fmla="*/ 7207026 w 9288048"/>
              <a:gd name="connsiteY96" fmla="*/ 3665276 h 4785098"/>
              <a:gd name="connsiteX97" fmla="*/ 5909762 w 9288048"/>
              <a:gd name="connsiteY97" fmla="*/ 3633795 h 4785098"/>
              <a:gd name="connsiteX98" fmla="*/ 5927779 w 9288048"/>
              <a:gd name="connsiteY98" fmla="*/ 3642790 h 4785098"/>
              <a:gd name="connsiteX99" fmla="*/ 6292633 w 9288048"/>
              <a:gd name="connsiteY99" fmla="*/ 3786703 h 4785098"/>
              <a:gd name="connsiteX100" fmla="*/ 6234078 w 9288048"/>
              <a:gd name="connsiteY100" fmla="*/ 4083525 h 4785098"/>
              <a:gd name="connsiteX101" fmla="*/ 5747604 w 9288048"/>
              <a:gd name="connsiteY101" fmla="*/ 3881146 h 4785098"/>
              <a:gd name="connsiteX102" fmla="*/ 2184631 w 9288048"/>
              <a:gd name="connsiteY102" fmla="*/ 3633795 h 4785098"/>
              <a:gd name="connsiteX103" fmla="*/ 2427868 w 9288048"/>
              <a:gd name="connsiteY103" fmla="*/ 3746227 h 4785098"/>
              <a:gd name="connsiteX104" fmla="*/ 2337780 w 9288048"/>
              <a:gd name="connsiteY104" fmla="*/ 4038551 h 4785098"/>
              <a:gd name="connsiteX105" fmla="*/ 2022473 w 9288048"/>
              <a:gd name="connsiteY105" fmla="*/ 3894638 h 4785098"/>
              <a:gd name="connsiteX106" fmla="*/ 639623 w 9288048"/>
              <a:gd name="connsiteY106" fmla="*/ 3552848 h 4785098"/>
              <a:gd name="connsiteX107" fmla="*/ 675658 w 9288048"/>
              <a:gd name="connsiteY107" fmla="*/ 3660779 h 4785098"/>
              <a:gd name="connsiteX108" fmla="*/ 558544 w 9288048"/>
              <a:gd name="connsiteY108" fmla="*/ 3714746 h 4785098"/>
              <a:gd name="connsiteX109" fmla="*/ 518007 w 9288048"/>
              <a:gd name="connsiteY109" fmla="*/ 3579832 h 4785098"/>
              <a:gd name="connsiteX110" fmla="*/ 2026975 w 9288048"/>
              <a:gd name="connsiteY110" fmla="*/ 3521367 h 4785098"/>
              <a:gd name="connsiteX111" fmla="*/ 2135080 w 9288048"/>
              <a:gd name="connsiteY111" fmla="*/ 3602314 h 4785098"/>
              <a:gd name="connsiteX112" fmla="*/ 1972922 w 9288048"/>
              <a:gd name="connsiteY112" fmla="*/ 3863157 h 4785098"/>
              <a:gd name="connsiteX113" fmla="*/ 1828782 w 9288048"/>
              <a:gd name="connsiteY113" fmla="*/ 3755222 h 4785098"/>
              <a:gd name="connsiteX114" fmla="*/ 7481791 w 9288048"/>
              <a:gd name="connsiteY114" fmla="*/ 3494379 h 4785098"/>
              <a:gd name="connsiteX115" fmla="*/ 7698001 w 9288048"/>
              <a:gd name="connsiteY115" fmla="*/ 3705752 h 4785098"/>
              <a:gd name="connsiteX116" fmla="*/ 7522333 w 9288048"/>
              <a:gd name="connsiteY116" fmla="*/ 3858660 h 4785098"/>
              <a:gd name="connsiteX117" fmla="*/ 7346659 w 9288048"/>
              <a:gd name="connsiteY117" fmla="*/ 3611309 h 4785098"/>
              <a:gd name="connsiteX118" fmla="*/ 7481791 w 9288048"/>
              <a:gd name="connsiteY118" fmla="*/ 3494379 h 4785098"/>
              <a:gd name="connsiteX119" fmla="*/ 1779236 w 9288048"/>
              <a:gd name="connsiteY119" fmla="*/ 3431421 h 4785098"/>
              <a:gd name="connsiteX120" fmla="*/ 1900852 w 9288048"/>
              <a:gd name="connsiteY120" fmla="*/ 3561843 h 4785098"/>
              <a:gd name="connsiteX121" fmla="*/ 1702659 w 9288048"/>
              <a:gd name="connsiteY121" fmla="*/ 3795698 h 4785098"/>
              <a:gd name="connsiteX122" fmla="*/ 1540501 w 9288048"/>
              <a:gd name="connsiteY122" fmla="*/ 3624800 h 4785098"/>
              <a:gd name="connsiteX123" fmla="*/ 6761089 w 9288048"/>
              <a:gd name="connsiteY123" fmla="*/ 3408930 h 4785098"/>
              <a:gd name="connsiteX124" fmla="*/ 6819648 w 9288048"/>
              <a:gd name="connsiteY124" fmla="*/ 3678768 h 4785098"/>
              <a:gd name="connsiteX125" fmla="*/ 6824150 w 9288048"/>
              <a:gd name="connsiteY125" fmla="*/ 3696757 h 4785098"/>
              <a:gd name="connsiteX126" fmla="*/ 6589922 w 9288048"/>
              <a:gd name="connsiteY126" fmla="*/ 3723741 h 4785098"/>
              <a:gd name="connsiteX127" fmla="*/ 6369209 w 9288048"/>
              <a:gd name="connsiteY127" fmla="*/ 3705752 h 4785098"/>
              <a:gd name="connsiteX128" fmla="*/ 6373711 w 9288048"/>
              <a:gd name="connsiteY128" fmla="*/ 3678768 h 4785098"/>
              <a:gd name="connsiteX129" fmla="*/ 6432266 w 9288048"/>
              <a:gd name="connsiteY129" fmla="*/ 3413428 h 4785098"/>
              <a:gd name="connsiteX130" fmla="*/ 6585420 w 9288048"/>
              <a:gd name="connsiteY130" fmla="*/ 3426920 h 4785098"/>
              <a:gd name="connsiteX131" fmla="*/ 6761089 w 9288048"/>
              <a:gd name="connsiteY131" fmla="*/ 3408930 h 4785098"/>
              <a:gd name="connsiteX132" fmla="*/ 2671105 w 9288048"/>
              <a:gd name="connsiteY132" fmla="*/ 3377454 h 4785098"/>
              <a:gd name="connsiteX133" fmla="*/ 2824254 w 9288048"/>
              <a:gd name="connsiteY133" fmla="*/ 3399940 h 4785098"/>
              <a:gd name="connsiteX134" fmla="*/ 2873800 w 9288048"/>
              <a:gd name="connsiteY134" fmla="*/ 3399940 h 4785098"/>
              <a:gd name="connsiteX135" fmla="*/ 2896324 w 9288048"/>
              <a:gd name="connsiteY135" fmla="*/ 3566340 h 4785098"/>
              <a:gd name="connsiteX136" fmla="*/ 2900826 w 9288048"/>
              <a:gd name="connsiteY136" fmla="*/ 3584325 h 4785098"/>
              <a:gd name="connsiteX137" fmla="*/ 2824254 w 9288048"/>
              <a:gd name="connsiteY137" fmla="*/ 3588827 h 4785098"/>
              <a:gd name="connsiteX138" fmla="*/ 2617052 w 9288048"/>
              <a:gd name="connsiteY138" fmla="*/ 3557346 h 4785098"/>
              <a:gd name="connsiteX139" fmla="*/ 2621554 w 9288048"/>
              <a:gd name="connsiteY139" fmla="*/ 3543854 h 4785098"/>
              <a:gd name="connsiteX140" fmla="*/ 8324109 w 9288048"/>
              <a:gd name="connsiteY140" fmla="*/ 3332481 h 4785098"/>
              <a:gd name="connsiteX141" fmla="*/ 8535817 w 9288048"/>
              <a:gd name="connsiteY141" fmla="*/ 3404433 h 4785098"/>
              <a:gd name="connsiteX142" fmla="*/ 8229519 w 9288048"/>
              <a:gd name="connsiteY142" fmla="*/ 3899136 h 4785098"/>
              <a:gd name="connsiteX143" fmla="*/ 8067361 w 9288048"/>
              <a:gd name="connsiteY143" fmla="*/ 3746228 h 4785098"/>
              <a:gd name="connsiteX144" fmla="*/ 8324109 w 9288048"/>
              <a:gd name="connsiteY144" fmla="*/ 3332481 h 4785098"/>
              <a:gd name="connsiteX145" fmla="*/ 3243160 w 9288048"/>
              <a:gd name="connsiteY145" fmla="*/ 3332481 h 4785098"/>
              <a:gd name="connsiteX146" fmla="*/ 3369282 w 9288048"/>
              <a:gd name="connsiteY146" fmla="*/ 3602314 h 4785098"/>
              <a:gd name="connsiteX147" fmla="*/ 3035958 w 9288048"/>
              <a:gd name="connsiteY147" fmla="*/ 3705752 h 4785098"/>
              <a:gd name="connsiteX148" fmla="*/ 3031456 w 9288048"/>
              <a:gd name="connsiteY148" fmla="*/ 3678768 h 4785098"/>
              <a:gd name="connsiteX149" fmla="*/ 2995421 w 9288048"/>
              <a:gd name="connsiteY149" fmla="*/ 3408935 h 4785098"/>
              <a:gd name="connsiteX150" fmla="*/ 3243160 w 9288048"/>
              <a:gd name="connsiteY150" fmla="*/ 3332481 h 4785098"/>
              <a:gd name="connsiteX151" fmla="*/ 6162003 w 9288048"/>
              <a:gd name="connsiteY151" fmla="*/ 3323487 h 4785098"/>
              <a:gd name="connsiteX152" fmla="*/ 6166510 w 9288048"/>
              <a:gd name="connsiteY152" fmla="*/ 3323487 h 4785098"/>
              <a:gd name="connsiteX153" fmla="*/ 6328668 w 9288048"/>
              <a:gd name="connsiteY153" fmla="*/ 3390941 h 4785098"/>
              <a:gd name="connsiteX154" fmla="*/ 6288130 w 9288048"/>
              <a:gd name="connsiteY154" fmla="*/ 3588822 h 4785098"/>
              <a:gd name="connsiteX155" fmla="*/ 6058404 w 9288048"/>
              <a:gd name="connsiteY155" fmla="*/ 3498876 h 4785098"/>
              <a:gd name="connsiteX156" fmla="*/ 6049396 w 9288048"/>
              <a:gd name="connsiteY156" fmla="*/ 3494379 h 4785098"/>
              <a:gd name="connsiteX157" fmla="*/ 7013335 w 9288048"/>
              <a:gd name="connsiteY157" fmla="*/ 3318989 h 4785098"/>
              <a:gd name="connsiteX158" fmla="*/ 7157475 w 9288048"/>
              <a:gd name="connsiteY158" fmla="*/ 3575330 h 4785098"/>
              <a:gd name="connsiteX159" fmla="*/ 6887212 w 9288048"/>
              <a:gd name="connsiteY159" fmla="*/ 3683265 h 4785098"/>
              <a:gd name="connsiteX160" fmla="*/ 6882705 w 9288048"/>
              <a:gd name="connsiteY160" fmla="*/ 3665276 h 4785098"/>
              <a:gd name="connsiteX161" fmla="*/ 6824150 w 9288048"/>
              <a:gd name="connsiteY161" fmla="*/ 3395439 h 4785098"/>
              <a:gd name="connsiteX162" fmla="*/ 7013335 w 9288048"/>
              <a:gd name="connsiteY162" fmla="*/ 3318989 h 4785098"/>
              <a:gd name="connsiteX163" fmla="*/ 2391833 w 9288048"/>
              <a:gd name="connsiteY163" fmla="*/ 3296503 h 4785098"/>
              <a:gd name="connsiteX164" fmla="*/ 2540475 w 9288048"/>
              <a:gd name="connsiteY164" fmla="*/ 3368459 h 4785098"/>
              <a:gd name="connsiteX165" fmla="*/ 2459396 w 9288048"/>
              <a:gd name="connsiteY165" fmla="*/ 3633795 h 4785098"/>
              <a:gd name="connsiteX166" fmla="*/ 2454894 w 9288048"/>
              <a:gd name="connsiteY166" fmla="*/ 3651784 h 4785098"/>
              <a:gd name="connsiteX167" fmla="*/ 2234177 w 9288048"/>
              <a:gd name="connsiteY167" fmla="*/ 3548351 h 4785098"/>
              <a:gd name="connsiteX168" fmla="*/ 4963840 w 9288048"/>
              <a:gd name="connsiteY168" fmla="*/ 3229043 h 4785098"/>
              <a:gd name="connsiteX169" fmla="*/ 5644001 w 9288048"/>
              <a:gd name="connsiteY169" fmla="*/ 3926119 h 4785098"/>
              <a:gd name="connsiteX170" fmla="*/ 5481843 w 9288048"/>
              <a:gd name="connsiteY170" fmla="*/ 4173471 h 4785098"/>
              <a:gd name="connsiteX171" fmla="*/ 4774656 w 9288048"/>
              <a:gd name="connsiteY171" fmla="*/ 3462898 h 4785098"/>
              <a:gd name="connsiteX172" fmla="*/ 4806184 w 9288048"/>
              <a:gd name="connsiteY172" fmla="*/ 3422422 h 4785098"/>
              <a:gd name="connsiteX173" fmla="*/ 4837718 w 9288048"/>
              <a:gd name="connsiteY173" fmla="*/ 3381947 h 4785098"/>
              <a:gd name="connsiteX174" fmla="*/ 4900774 w 9288048"/>
              <a:gd name="connsiteY174" fmla="*/ 3305497 h 4785098"/>
              <a:gd name="connsiteX175" fmla="*/ 4932307 w 9288048"/>
              <a:gd name="connsiteY175" fmla="*/ 3269519 h 4785098"/>
              <a:gd name="connsiteX176" fmla="*/ 7207026 w 9288048"/>
              <a:gd name="connsiteY176" fmla="*/ 3215552 h 4785098"/>
              <a:gd name="connsiteX177" fmla="*/ 7396210 w 9288048"/>
              <a:gd name="connsiteY177" fmla="*/ 3395439 h 4785098"/>
              <a:gd name="connsiteX178" fmla="*/ 7423232 w 9288048"/>
              <a:gd name="connsiteY178" fmla="*/ 3422422 h 4785098"/>
              <a:gd name="connsiteX179" fmla="*/ 7301615 w 9288048"/>
              <a:gd name="connsiteY179" fmla="*/ 3525860 h 4785098"/>
              <a:gd name="connsiteX180" fmla="*/ 7279096 w 9288048"/>
              <a:gd name="connsiteY180" fmla="*/ 3494379 h 4785098"/>
              <a:gd name="connsiteX181" fmla="*/ 7130449 w 9288048"/>
              <a:gd name="connsiteY181" fmla="*/ 3283011 h 4785098"/>
              <a:gd name="connsiteX182" fmla="*/ 7207026 w 9288048"/>
              <a:gd name="connsiteY182" fmla="*/ 3215552 h 4785098"/>
              <a:gd name="connsiteX183" fmla="*/ 3468379 w 9288048"/>
              <a:gd name="connsiteY183" fmla="*/ 3166081 h 4785098"/>
              <a:gd name="connsiteX184" fmla="*/ 3603511 w 9288048"/>
              <a:gd name="connsiteY184" fmla="*/ 3341476 h 4785098"/>
              <a:gd name="connsiteX185" fmla="*/ 3432344 w 9288048"/>
              <a:gd name="connsiteY185" fmla="*/ 3480892 h 4785098"/>
              <a:gd name="connsiteX186" fmla="*/ 3409824 w 9288048"/>
              <a:gd name="connsiteY186" fmla="*/ 3494384 h 4785098"/>
              <a:gd name="connsiteX187" fmla="*/ 3315230 w 9288048"/>
              <a:gd name="connsiteY187" fmla="*/ 3292005 h 4785098"/>
              <a:gd name="connsiteX188" fmla="*/ 3468379 w 9288048"/>
              <a:gd name="connsiteY188" fmla="*/ 3166081 h 4785098"/>
              <a:gd name="connsiteX189" fmla="*/ 2162106 w 9288048"/>
              <a:gd name="connsiteY189" fmla="*/ 3103119 h 4785098"/>
              <a:gd name="connsiteX190" fmla="*/ 2234177 w 9288048"/>
              <a:gd name="connsiteY190" fmla="*/ 3179573 h 4785098"/>
              <a:gd name="connsiteX191" fmla="*/ 2067517 w 9288048"/>
              <a:gd name="connsiteY191" fmla="*/ 3377454 h 4785098"/>
              <a:gd name="connsiteX192" fmla="*/ 2044992 w 9288048"/>
              <a:gd name="connsiteY192" fmla="*/ 3404438 h 4785098"/>
              <a:gd name="connsiteX193" fmla="*/ 1932385 w 9288048"/>
              <a:gd name="connsiteY193" fmla="*/ 3287508 h 4785098"/>
              <a:gd name="connsiteX194" fmla="*/ 1959411 w 9288048"/>
              <a:gd name="connsiteY194" fmla="*/ 3265022 h 4785098"/>
              <a:gd name="connsiteX195" fmla="*/ 1247718 w 9288048"/>
              <a:gd name="connsiteY195" fmla="*/ 3098622 h 4785098"/>
              <a:gd name="connsiteX196" fmla="*/ 1499964 w 9288048"/>
              <a:gd name="connsiteY196" fmla="*/ 3557346 h 4785098"/>
              <a:gd name="connsiteX197" fmla="*/ 1265736 w 9288048"/>
              <a:gd name="connsiteY197" fmla="*/ 3741730 h 4785098"/>
              <a:gd name="connsiteX198" fmla="*/ 963939 w 9288048"/>
              <a:gd name="connsiteY198" fmla="*/ 3193065 h 4785098"/>
              <a:gd name="connsiteX199" fmla="*/ 7869168 w 9288048"/>
              <a:gd name="connsiteY199" fmla="*/ 3053649 h 4785098"/>
              <a:gd name="connsiteX200" fmla="*/ 8125921 w 9288048"/>
              <a:gd name="connsiteY200" fmla="*/ 3143595 h 4785098"/>
              <a:gd name="connsiteX201" fmla="*/ 7842141 w 9288048"/>
              <a:gd name="connsiteY201" fmla="*/ 3602314 h 4785098"/>
              <a:gd name="connsiteX202" fmla="*/ 7648451 w 9288048"/>
              <a:gd name="connsiteY202" fmla="*/ 3413428 h 4785098"/>
              <a:gd name="connsiteX203" fmla="*/ 7869168 w 9288048"/>
              <a:gd name="connsiteY203" fmla="*/ 3053649 h 4785098"/>
              <a:gd name="connsiteX204" fmla="*/ 4666546 w 9288048"/>
              <a:gd name="connsiteY204" fmla="*/ 3017670 h 4785098"/>
              <a:gd name="connsiteX205" fmla="*/ 4855730 w 9288048"/>
              <a:gd name="connsiteY205" fmla="*/ 3215551 h 4785098"/>
              <a:gd name="connsiteX206" fmla="*/ 4202592 w 9288048"/>
              <a:gd name="connsiteY206" fmla="*/ 3980087 h 4785098"/>
              <a:gd name="connsiteX207" fmla="*/ 4031430 w 9288048"/>
              <a:gd name="connsiteY207" fmla="*/ 3755222 h 4785098"/>
              <a:gd name="connsiteX208" fmla="*/ 4666546 w 9288048"/>
              <a:gd name="connsiteY208" fmla="*/ 3017670 h 4785098"/>
              <a:gd name="connsiteX209" fmla="*/ 5801652 w 9288048"/>
              <a:gd name="connsiteY209" fmla="*/ 2990687 h 4785098"/>
              <a:gd name="connsiteX210" fmla="*/ 6076422 w 9288048"/>
              <a:gd name="connsiteY210" fmla="*/ 3265022 h 4785098"/>
              <a:gd name="connsiteX211" fmla="*/ 5914264 w 9288048"/>
              <a:gd name="connsiteY211" fmla="*/ 3512368 h 4785098"/>
              <a:gd name="connsiteX212" fmla="*/ 5612472 w 9288048"/>
              <a:gd name="connsiteY212" fmla="*/ 3229043 h 4785098"/>
              <a:gd name="connsiteX213" fmla="*/ 1630589 w 9288048"/>
              <a:gd name="connsiteY213" fmla="*/ 2968200 h 4785098"/>
              <a:gd name="connsiteX214" fmla="*/ 1815271 w 9288048"/>
              <a:gd name="connsiteY214" fmla="*/ 3301000 h 4785098"/>
              <a:gd name="connsiteX215" fmla="*/ 1576536 w 9288048"/>
              <a:gd name="connsiteY215" fmla="*/ 3494384 h 4785098"/>
              <a:gd name="connsiteX216" fmla="*/ 1342308 w 9288048"/>
              <a:gd name="connsiteY216" fmla="*/ 3067141 h 4785098"/>
              <a:gd name="connsiteX217" fmla="*/ 8783557 w 9288048"/>
              <a:gd name="connsiteY217" fmla="*/ 2954708 h 4785098"/>
              <a:gd name="connsiteX218" fmla="*/ 8990758 w 9288048"/>
              <a:gd name="connsiteY218" fmla="*/ 2986189 h 4785098"/>
              <a:gd name="connsiteX219" fmla="*/ 8936706 w 9288048"/>
              <a:gd name="connsiteY219" fmla="*/ 3211054 h 4785098"/>
              <a:gd name="connsiteX220" fmla="*/ 8912843 w 9288048"/>
              <a:gd name="connsiteY220" fmla="*/ 3202390 h 4785098"/>
              <a:gd name="connsiteX221" fmla="*/ 8909679 w 9288048"/>
              <a:gd name="connsiteY221" fmla="*/ 3215552 h 4785098"/>
              <a:gd name="connsiteX222" fmla="*/ 8711491 w 9288048"/>
              <a:gd name="connsiteY222" fmla="*/ 3143595 h 4785098"/>
              <a:gd name="connsiteX223" fmla="*/ 8756535 w 9288048"/>
              <a:gd name="connsiteY223" fmla="*/ 2959206 h 4785098"/>
              <a:gd name="connsiteX224" fmla="*/ 8781531 w 9288048"/>
              <a:gd name="connsiteY224" fmla="*/ 2963004 h 4785098"/>
              <a:gd name="connsiteX225" fmla="*/ 5211579 w 9288048"/>
              <a:gd name="connsiteY225" fmla="*/ 2950211 h 4785098"/>
              <a:gd name="connsiteX226" fmla="*/ 5833185 w 9288048"/>
              <a:gd name="connsiteY226" fmla="*/ 3575330 h 4785098"/>
              <a:gd name="connsiteX227" fmla="*/ 5684542 w 9288048"/>
              <a:gd name="connsiteY227" fmla="*/ 3800195 h 4785098"/>
              <a:gd name="connsiteX228" fmla="*/ 5044919 w 9288048"/>
              <a:gd name="connsiteY228" fmla="*/ 3152589 h 4785098"/>
              <a:gd name="connsiteX229" fmla="*/ 5062937 w 9288048"/>
              <a:gd name="connsiteY229" fmla="*/ 3130103 h 4785098"/>
              <a:gd name="connsiteX230" fmla="*/ 5098972 w 9288048"/>
              <a:gd name="connsiteY230" fmla="*/ 3085130 h 4785098"/>
              <a:gd name="connsiteX231" fmla="*/ 5157527 w 9288048"/>
              <a:gd name="connsiteY231" fmla="*/ 3013173 h 4785098"/>
              <a:gd name="connsiteX232" fmla="*/ 5184553 w 9288048"/>
              <a:gd name="connsiteY232" fmla="*/ 2981692 h 4785098"/>
              <a:gd name="connsiteX233" fmla="*/ 797279 w 9288048"/>
              <a:gd name="connsiteY233" fmla="*/ 2869260 h 4785098"/>
              <a:gd name="connsiteX234" fmla="*/ 846825 w 9288048"/>
              <a:gd name="connsiteY234" fmla="*/ 3098622 h 4785098"/>
              <a:gd name="connsiteX235" fmla="*/ 648632 w 9288048"/>
              <a:gd name="connsiteY235" fmla="*/ 3161584 h 4785098"/>
              <a:gd name="connsiteX236" fmla="*/ 590077 w 9288048"/>
              <a:gd name="connsiteY236" fmla="*/ 2887249 h 4785098"/>
              <a:gd name="connsiteX237" fmla="*/ 7418730 w 9288048"/>
              <a:gd name="connsiteY237" fmla="*/ 2855768 h 4785098"/>
              <a:gd name="connsiteX238" fmla="*/ 7688993 w 9288048"/>
              <a:gd name="connsiteY238" fmla="*/ 2950211 h 4785098"/>
              <a:gd name="connsiteX239" fmla="*/ 7702508 w 9288048"/>
              <a:gd name="connsiteY239" fmla="*/ 2954708 h 4785098"/>
              <a:gd name="connsiteX240" fmla="*/ 7472782 w 9288048"/>
              <a:gd name="connsiteY240" fmla="*/ 3327984 h 4785098"/>
              <a:gd name="connsiteX241" fmla="*/ 7445756 w 9288048"/>
              <a:gd name="connsiteY241" fmla="*/ 3301000 h 4785098"/>
              <a:gd name="connsiteX242" fmla="*/ 7256572 w 9288048"/>
              <a:gd name="connsiteY242" fmla="*/ 3121108 h 4785098"/>
              <a:gd name="connsiteX243" fmla="*/ 7418730 w 9288048"/>
              <a:gd name="connsiteY243" fmla="*/ 2855768 h 4785098"/>
              <a:gd name="connsiteX244" fmla="*/ 2004455 w 9288048"/>
              <a:gd name="connsiteY244" fmla="*/ 2842276 h 4785098"/>
              <a:gd name="connsiteX245" fmla="*/ 2121569 w 9288048"/>
              <a:gd name="connsiteY245" fmla="*/ 3058146 h 4785098"/>
              <a:gd name="connsiteX246" fmla="*/ 1918870 w 9288048"/>
              <a:gd name="connsiteY246" fmla="*/ 3220049 h 4785098"/>
              <a:gd name="connsiteX247" fmla="*/ 1891843 w 9288048"/>
              <a:gd name="connsiteY247" fmla="*/ 3242535 h 4785098"/>
              <a:gd name="connsiteX248" fmla="*/ 1720677 w 9288048"/>
              <a:gd name="connsiteY248" fmla="*/ 2936719 h 4785098"/>
              <a:gd name="connsiteX249" fmla="*/ 3761166 w 9288048"/>
              <a:gd name="connsiteY249" fmla="*/ 2828784 h 4785098"/>
              <a:gd name="connsiteX250" fmla="*/ 3963862 w 9288048"/>
              <a:gd name="connsiteY250" fmla="*/ 3053649 h 4785098"/>
              <a:gd name="connsiteX251" fmla="*/ 3729633 w 9288048"/>
              <a:gd name="connsiteY251" fmla="*/ 3323486 h 4785098"/>
              <a:gd name="connsiteX252" fmla="*/ 3544956 w 9288048"/>
              <a:gd name="connsiteY252" fmla="*/ 3085130 h 4785098"/>
              <a:gd name="connsiteX253" fmla="*/ 3725131 w 9288048"/>
              <a:gd name="connsiteY253" fmla="*/ 2873757 h 4785098"/>
              <a:gd name="connsiteX254" fmla="*/ 8062855 w 9288048"/>
              <a:gd name="connsiteY254" fmla="*/ 2779314 h 4785098"/>
              <a:gd name="connsiteX255" fmla="*/ 8364651 w 9288048"/>
              <a:gd name="connsiteY255" fmla="*/ 2824287 h 4785098"/>
              <a:gd name="connsiteX256" fmla="*/ 8306091 w 9288048"/>
              <a:gd name="connsiteY256" fmla="*/ 3071638 h 4785098"/>
              <a:gd name="connsiteX257" fmla="*/ 8282162 w 9288048"/>
              <a:gd name="connsiteY257" fmla="*/ 3063052 h 4785098"/>
              <a:gd name="connsiteX258" fmla="*/ 8279065 w 9288048"/>
              <a:gd name="connsiteY258" fmla="*/ 3076135 h 4785098"/>
              <a:gd name="connsiteX259" fmla="*/ 7990789 w 9288048"/>
              <a:gd name="connsiteY259" fmla="*/ 2972698 h 4785098"/>
              <a:gd name="connsiteX260" fmla="*/ 8035833 w 9288048"/>
              <a:gd name="connsiteY260" fmla="*/ 2783811 h 4785098"/>
              <a:gd name="connsiteX261" fmla="*/ 8060892 w 9288048"/>
              <a:gd name="connsiteY261" fmla="*/ 2787546 h 4785098"/>
              <a:gd name="connsiteX262" fmla="*/ 1373841 w 9288048"/>
              <a:gd name="connsiteY262" fmla="*/ 2711854 h 4785098"/>
              <a:gd name="connsiteX263" fmla="*/ 1423387 w 9288048"/>
              <a:gd name="connsiteY263" fmla="*/ 2945714 h 4785098"/>
              <a:gd name="connsiteX264" fmla="*/ 1135106 w 9288048"/>
              <a:gd name="connsiteY264" fmla="*/ 3044654 h 4785098"/>
              <a:gd name="connsiteX265" fmla="*/ 1067543 w 9288048"/>
              <a:gd name="connsiteY265" fmla="*/ 2743335 h 4785098"/>
              <a:gd name="connsiteX266" fmla="*/ 7571879 w 9288048"/>
              <a:gd name="connsiteY266" fmla="*/ 2702860 h 4785098"/>
              <a:gd name="connsiteX267" fmla="*/ 7864661 w 9288048"/>
              <a:gd name="connsiteY267" fmla="*/ 2743335 h 4785098"/>
              <a:gd name="connsiteX268" fmla="*/ 7824125 w 9288048"/>
              <a:gd name="connsiteY268" fmla="*/ 2914233 h 4785098"/>
              <a:gd name="connsiteX269" fmla="*/ 7815115 w 9288048"/>
              <a:gd name="connsiteY269" fmla="*/ 2909735 h 4785098"/>
              <a:gd name="connsiteX270" fmla="*/ 7800448 w 9288048"/>
              <a:gd name="connsiteY270" fmla="*/ 2904610 h 4785098"/>
              <a:gd name="connsiteX271" fmla="*/ 7797098 w 9288048"/>
              <a:gd name="connsiteY271" fmla="*/ 2918730 h 4785098"/>
              <a:gd name="connsiteX272" fmla="*/ 7788089 w 9288048"/>
              <a:gd name="connsiteY272" fmla="*/ 2914233 h 4785098"/>
              <a:gd name="connsiteX273" fmla="*/ 7517826 w 9288048"/>
              <a:gd name="connsiteY273" fmla="*/ 2819790 h 4785098"/>
              <a:gd name="connsiteX274" fmla="*/ 7544852 w 9288048"/>
              <a:gd name="connsiteY274" fmla="*/ 2707357 h 4785098"/>
              <a:gd name="connsiteX275" fmla="*/ 7569963 w 9288048"/>
              <a:gd name="connsiteY275" fmla="*/ 2710829 h 4785098"/>
              <a:gd name="connsiteX276" fmla="*/ 1878332 w 9288048"/>
              <a:gd name="connsiteY276" fmla="*/ 2657887 h 4785098"/>
              <a:gd name="connsiteX277" fmla="*/ 1909861 w 9288048"/>
              <a:gd name="connsiteY277" fmla="*/ 2801800 h 4785098"/>
              <a:gd name="connsiteX278" fmla="*/ 1630589 w 9288048"/>
              <a:gd name="connsiteY278" fmla="*/ 2896243 h 4785098"/>
              <a:gd name="connsiteX279" fmla="*/ 1585545 w 9288048"/>
              <a:gd name="connsiteY279" fmla="*/ 2684871 h 4785098"/>
              <a:gd name="connsiteX280" fmla="*/ 1594554 w 9288048"/>
              <a:gd name="connsiteY280" fmla="*/ 2684871 h 4785098"/>
              <a:gd name="connsiteX281" fmla="*/ 3918818 w 9288048"/>
              <a:gd name="connsiteY281" fmla="*/ 2644400 h 4785098"/>
              <a:gd name="connsiteX282" fmla="*/ 4089984 w 9288048"/>
              <a:gd name="connsiteY282" fmla="*/ 2837779 h 4785098"/>
              <a:gd name="connsiteX283" fmla="*/ 3995395 w 9288048"/>
              <a:gd name="connsiteY283" fmla="*/ 2954708 h 4785098"/>
              <a:gd name="connsiteX284" fmla="*/ 3819721 w 9288048"/>
              <a:gd name="connsiteY284" fmla="*/ 2761325 h 4785098"/>
              <a:gd name="connsiteX285" fmla="*/ 5481843 w 9288048"/>
              <a:gd name="connsiteY285" fmla="*/ 2599422 h 4785098"/>
              <a:gd name="connsiteX286" fmla="*/ 5711564 w 9288048"/>
              <a:gd name="connsiteY286" fmla="*/ 2873757 h 4785098"/>
              <a:gd name="connsiteX287" fmla="*/ 5765621 w 9288048"/>
              <a:gd name="connsiteY287" fmla="*/ 2941217 h 4785098"/>
              <a:gd name="connsiteX288" fmla="*/ 5576432 w 9288048"/>
              <a:gd name="connsiteY288" fmla="*/ 3179573 h 4785098"/>
              <a:gd name="connsiteX289" fmla="*/ 5481843 w 9288048"/>
              <a:gd name="connsiteY289" fmla="*/ 3067141 h 4785098"/>
              <a:gd name="connsiteX290" fmla="*/ 5387248 w 9288048"/>
              <a:gd name="connsiteY290" fmla="*/ 2950211 h 4785098"/>
              <a:gd name="connsiteX291" fmla="*/ 5292658 w 9288048"/>
              <a:gd name="connsiteY291" fmla="*/ 2833281 h 4785098"/>
              <a:gd name="connsiteX292" fmla="*/ 5324191 w 9288048"/>
              <a:gd name="connsiteY292" fmla="*/ 2792806 h 4785098"/>
              <a:gd name="connsiteX293" fmla="*/ 5355720 w 9288048"/>
              <a:gd name="connsiteY293" fmla="*/ 2752330 h 4785098"/>
              <a:gd name="connsiteX294" fmla="*/ 5418781 w 9288048"/>
              <a:gd name="connsiteY294" fmla="*/ 2675876 h 4785098"/>
              <a:gd name="connsiteX295" fmla="*/ 9283546 w 9288048"/>
              <a:gd name="connsiteY295" fmla="*/ 2486994 h 4785098"/>
              <a:gd name="connsiteX296" fmla="*/ 9288048 w 9288048"/>
              <a:gd name="connsiteY296" fmla="*/ 2630908 h 4785098"/>
              <a:gd name="connsiteX297" fmla="*/ 9161925 w 9288048"/>
              <a:gd name="connsiteY297" fmla="*/ 2621913 h 4785098"/>
              <a:gd name="connsiteX298" fmla="*/ 9157423 w 9288048"/>
              <a:gd name="connsiteY298" fmla="*/ 2504984 h 4785098"/>
              <a:gd name="connsiteX299" fmla="*/ 0 w 9288048"/>
              <a:gd name="connsiteY299" fmla="*/ 2460011 h 4785098"/>
              <a:gd name="connsiteX300" fmla="*/ 126123 w 9288048"/>
              <a:gd name="connsiteY300" fmla="*/ 2469005 h 4785098"/>
              <a:gd name="connsiteX301" fmla="*/ 130630 w 9288048"/>
              <a:gd name="connsiteY301" fmla="*/ 2585935 h 4785098"/>
              <a:gd name="connsiteX302" fmla="*/ 4507 w 9288048"/>
              <a:gd name="connsiteY302" fmla="*/ 2599427 h 4785098"/>
              <a:gd name="connsiteX303" fmla="*/ 0 w 9288048"/>
              <a:gd name="connsiteY303" fmla="*/ 2460011 h 4785098"/>
              <a:gd name="connsiteX304" fmla="*/ 7806107 w 9288048"/>
              <a:gd name="connsiteY304" fmla="*/ 2442021 h 4785098"/>
              <a:gd name="connsiteX305" fmla="*/ 7810609 w 9288048"/>
              <a:gd name="connsiteY305" fmla="*/ 2522973 h 4785098"/>
              <a:gd name="connsiteX306" fmla="*/ 7801600 w 9288048"/>
              <a:gd name="connsiteY306" fmla="*/ 2662384 h 4785098"/>
              <a:gd name="connsiteX307" fmla="*/ 7508817 w 9288048"/>
              <a:gd name="connsiteY307" fmla="*/ 2621913 h 4785098"/>
              <a:gd name="connsiteX308" fmla="*/ 7513319 w 9288048"/>
              <a:gd name="connsiteY308" fmla="*/ 2527470 h 4785098"/>
              <a:gd name="connsiteX309" fmla="*/ 7513319 w 9288048"/>
              <a:gd name="connsiteY309" fmla="*/ 2473503 h 4785098"/>
              <a:gd name="connsiteX310" fmla="*/ 7797098 w 9288048"/>
              <a:gd name="connsiteY310" fmla="*/ 2446519 h 4785098"/>
              <a:gd name="connsiteX311" fmla="*/ 8206995 w 9288048"/>
              <a:gd name="connsiteY311" fmla="*/ 2401546 h 4785098"/>
              <a:gd name="connsiteX312" fmla="*/ 8211501 w 9288048"/>
              <a:gd name="connsiteY312" fmla="*/ 2522973 h 4785098"/>
              <a:gd name="connsiteX313" fmla="*/ 8197986 w 9288048"/>
              <a:gd name="connsiteY313" fmla="*/ 2720849 h 4785098"/>
              <a:gd name="connsiteX314" fmla="*/ 7896195 w 9288048"/>
              <a:gd name="connsiteY314" fmla="*/ 2675876 h 4785098"/>
              <a:gd name="connsiteX315" fmla="*/ 7905203 w 9288048"/>
              <a:gd name="connsiteY315" fmla="*/ 2522973 h 4785098"/>
              <a:gd name="connsiteX316" fmla="*/ 7900697 w 9288048"/>
              <a:gd name="connsiteY316" fmla="*/ 2428530 h 4785098"/>
              <a:gd name="connsiteX317" fmla="*/ 1662122 w 9288048"/>
              <a:gd name="connsiteY317" fmla="*/ 2388054 h 4785098"/>
              <a:gd name="connsiteX318" fmla="*/ 1954905 w 9288048"/>
              <a:gd name="connsiteY318" fmla="*/ 2428530 h 4785098"/>
              <a:gd name="connsiteX319" fmla="*/ 1950403 w 9288048"/>
              <a:gd name="connsiteY319" fmla="*/ 2522973 h 4785098"/>
              <a:gd name="connsiteX320" fmla="*/ 1950403 w 9288048"/>
              <a:gd name="connsiteY320" fmla="*/ 2576940 h 4785098"/>
              <a:gd name="connsiteX321" fmla="*/ 1666624 w 9288048"/>
              <a:gd name="connsiteY321" fmla="*/ 2603924 h 4785098"/>
              <a:gd name="connsiteX322" fmla="*/ 1657615 w 9288048"/>
              <a:gd name="connsiteY322" fmla="*/ 2608421 h 4785098"/>
              <a:gd name="connsiteX323" fmla="*/ 1653113 w 9288048"/>
              <a:gd name="connsiteY323" fmla="*/ 2527470 h 4785098"/>
              <a:gd name="connsiteX324" fmla="*/ 1662122 w 9288048"/>
              <a:gd name="connsiteY324" fmla="*/ 2388054 h 4785098"/>
              <a:gd name="connsiteX325" fmla="*/ 8603381 w 9288048"/>
              <a:gd name="connsiteY325" fmla="*/ 2365567 h 4785098"/>
              <a:gd name="connsiteX326" fmla="*/ 8607888 w 9288048"/>
              <a:gd name="connsiteY326" fmla="*/ 2527470 h 4785098"/>
              <a:gd name="connsiteX327" fmla="*/ 8589870 w 9288048"/>
              <a:gd name="connsiteY327" fmla="*/ 2779314 h 4785098"/>
              <a:gd name="connsiteX328" fmla="*/ 8297083 w 9288048"/>
              <a:gd name="connsiteY328" fmla="*/ 2738838 h 4785098"/>
              <a:gd name="connsiteX329" fmla="*/ 8310598 w 9288048"/>
              <a:gd name="connsiteY329" fmla="*/ 2527470 h 4785098"/>
              <a:gd name="connsiteX330" fmla="*/ 8306091 w 9288048"/>
              <a:gd name="connsiteY330" fmla="*/ 2397049 h 4785098"/>
              <a:gd name="connsiteX331" fmla="*/ 1261229 w 9288048"/>
              <a:gd name="connsiteY331" fmla="*/ 2325092 h 4785098"/>
              <a:gd name="connsiteX332" fmla="*/ 1563025 w 9288048"/>
              <a:gd name="connsiteY332" fmla="*/ 2370065 h 4785098"/>
              <a:gd name="connsiteX333" fmla="*/ 1554016 w 9288048"/>
              <a:gd name="connsiteY333" fmla="*/ 2522973 h 4785098"/>
              <a:gd name="connsiteX334" fmla="*/ 1558519 w 9288048"/>
              <a:gd name="connsiteY334" fmla="*/ 2617411 h 4785098"/>
              <a:gd name="connsiteX335" fmla="*/ 1252220 w 9288048"/>
              <a:gd name="connsiteY335" fmla="*/ 2644400 h 4785098"/>
              <a:gd name="connsiteX336" fmla="*/ 1247718 w 9288048"/>
              <a:gd name="connsiteY336" fmla="*/ 2522973 h 4785098"/>
              <a:gd name="connsiteX337" fmla="*/ 1261229 w 9288048"/>
              <a:gd name="connsiteY337" fmla="*/ 2325092 h 4785098"/>
              <a:gd name="connsiteX338" fmla="*/ 869349 w 9288048"/>
              <a:gd name="connsiteY338" fmla="*/ 2271124 h 4785098"/>
              <a:gd name="connsiteX339" fmla="*/ 1162132 w 9288048"/>
              <a:gd name="connsiteY339" fmla="*/ 2311600 h 4785098"/>
              <a:gd name="connsiteX340" fmla="*/ 1148621 w 9288048"/>
              <a:gd name="connsiteY340" fmla="*/ 2522973 h 4785098"/>
              <a:gd name="connsiteX341" fmla="*/ 1153124 w 9288048"/>
              <a:gd name="connsiteY341" fmla="*/ 2653390 h 4785098"/>
              <a:gd name="connsiteX342" fmla="*/ 855834 w 9288048"/>
              <a:gd name="connsiteY342" fmla="*/ 2684871 h 4785098"/>
              <a:gd name="connsiteX343" fmla="*/ 851332 w 9288048"/>
              <a:gd name="connsiteY343" fmla="*/ 2522973 h 4785098"/>
              <a:gd name="connsiteX344" fmla="*/ 869349 w 9288048"/>
              <a:gd name="connsiteY344" fmla="*/ 2271124 h 4785098"/>
              <a:gd name="connsiteX345" fmla="*/ 360351 w 9288048"/>
              <a:gd name="connsiteY345" fmla="*/ 2230649 h 4785098"/>
              <a:gd name="connsiteX346" fmla="*/ 486474 w 9288048"/>
              <a:gd name="connsiteY346" fmla="*/ 2253135 h 4785098"/>
              <a:gd name="connsiteX347" fmla="*/ 477465 w 9288048"/>
              <a:gd name="connsiteY347" fmla="*/ 2370065 h 4785098"/>
              <a:gd name="connsiteX348" fmla="*/ 351342 w 9288048"/>
              <a:gd name="connsiteY348" fmla="*/ 2370065 h 4785098"/>
              <a:gd name="connsiteX349" fmla="*/ 360351 w 9288048"/>
              <a:gd name="connsiteY349" fmla="*/ 2230649 h 4785098"/>
              <a:gd name="connsiteX350" fmla="*/ 7828627 w 9288048"/>
              <a:gd name="connsiteY350" fmla="*/ 2149697 h 4785098"/>
              <a:gd name="connsiteX351" fmla="*/ 7873670 w 9288048"/>
              <a:gd name="connsiteY351" fmla="*/ 2361070 h 4785098"/>
              <a:gd name="connsiteX352" fmla="*/ 7864661 w 9288048"/>
              <a:gd name="connsiteY352" fmla="*/ 2361070 h 4785098"/>
              <a:gd name="connsiteX353" fmla="*/ 7580888 w 9288048"/>
              <a:gd name="connsiteY353" fmla="*/ 2388054 h 4785098"/>
              <a:gd name="connsiteX354" fmla="*/ 7549354 w 9288048"/>
              <a:gd name="connsiteY354" fmla="*/ 2244141 h 4785098"/>
              <a:gd name="connsiteX355" fmla="*/ 1635096 w 9288048"/>
              <a:gd name="connsiteY355" fmla="*/ 2136206 h 4785098"/>
              <a:gd name="connsiteX356" fmla="*/ 1644104 w 9288048"/>
              <a:gd name="connsiteY356" fmla="*/ 2140703 h 4785098"/>
              <a:gd name="connsiteX357" fmla="*/ 1914368 w 9288048"/>
              <a:gd name="connsiteY357" fmla="*/ 2235146 h 4785098"/>
              <a:gd name="connsiteX358" fmla="*/ 1887341 w 9288048"/>
              <a:gd name="connsiteY358" fmla="*/ 2347578 h 4785098"/>
              <a:gd name="connsiteX359" fmla="*/ 1594554 w 9288048"/>
              <a:gd name="connsiteY359" fmla="*/ 2307103 h 4785098"/>
              <a:gd name="connsiteX360" fmla="*/ 1635096 w 9288048"/>
              <a:gd name="connsiteY360" fmla="*/ 2136206 h 4785098"/>
              <a:gd name="connsiteX361" fmla="*/ 8324109 w 9288048"/>
              <a:gd name="connsiteY361" fmla="*/ 2001287 h 4785098"/>
              <a:gd name="connsiteX362" fmla="*/ 8391677 w 9288048"/>
              <a:gd name="connsiteY362" fmla="*/ 2302605 h 4785098"/>
              <a:gd name="connsiteX363" fmla="*/ 8085379 w 9288048"/>
              <a:gd name="connsiteY363" fmla="*/ 2334086 h 4785098"/>
              <a:gd name="connsiteX364" fmla="*/ 8035828 w 9288048"/>
              <a:gd name="connsiteY364" fmla="*/ 2100227 h 4785098"/>
              <a:gd name="connsiteX365" fmla="*/ 1153124 w 9288048"/>
              <a:gd name="connsiteY365" fmla="*/ 1974303 h 4785098"/>
              <a:gd name="connsiteX366" fmla="*/ 1441404 w 9288048"/>
              <a:gd name="connsiteY366" fmla="*/ 2077741 h 4785098"/>
              <a:gd name="connsiteX367" fmla="*/ 1396361 w 9288048"/>
              <a:gd name="connsiteY367" fmla="*/ 2266627 h 4785098"/>
              <a:gd name="connsiteX368" fmla="*/ 1094569 w 9288048"/>
              <a:gd name="connsiteY368" fmla="*/ 2221654 h 4785098"/>
              <a:gd name="connsiteX369" fmla="*/ 1153124 w 9288048"/>
              <a:gd name="connsiteY369" fmla="*/ 1974303 h 4785098"/>
              <a:gd name="connsiteX370" fmla="*/ 8810583 w 9288048"/>
              <a:gd name="connsiteY370" fmla="*/ 1884357 h 4785098"/>
              <a:gd name="connsiteX371" fmla="*/ 8869142 w 9288048"/>
              <a:gd name="connsiteY371" fmla="*/ 2158692 h 4785098"/>
              <a:gd name="connsiteX372" fmla="*/ 8661940 w 9288048"/>
              <a:gd name="connsiteY372" fmla="*/ 2176681 h 4785098"/>
              <a:gd name="connsiteX373" fmla="*/ 8612390 w 9288048"/>
              <a:gd name="connsiteY373" fmla="*/ 1947319 h 4785098"/>
              <a:gd name="connsiteX374" fmla="*/ 3833237 w 9288048"/>
              <a:gd name="connsiteY374" fmla="*/ 1870865 h 4785098"/>
              <a:gd name="connsiteX375" fmla="*/ 3878280 w 9288048"/>
              <a:gd name="connsiteY375" fmla="*/ 1924833 h 4785098"/>
              <a:gd name="connsiteX376" fmla="*/ 3909813 w 9288048"/>
              <a:gd name="connsiteY376" fmla="*/ 1965308 h 4785098"/>
              <a:gd name="connsiteX377" fmla="*/ 4117015 w 9288048"/>
              <a:gd name="connsiteY377" fmla="*/ 2212660 h 4785098"/>
              <a:gd name="connsiteX378" fmla="*/ 4085482 w 9288048"/>
              <a:gd name="connsiteY378" fmla="*/ 2253135 h 4785098"/>
              <a:gd name="connsiteX379" fmla="*/ 4053954 w 9288048"/>
              <a:gd name="connsiteY379" fmla="*/ 2293611 h 4785098"/>
              <a:gd name="connsiteX380" fmla="*/ 3990888 w 9288048"/>
              <a:gd name="connsiteY380" fmla="*/ 2370060 h 4785098"/>
              <a:gd name="connsiteX381" fmla="*/ 3959359 w 9288048"/>
              <a:gd name="connsiteY381" fmla="*/ 2410536 h 4785098"/>
              <a:gd name="connsiteX382" fmla="*/ 3927831 w 9288048"/>
              <a:gd name="connsiteY382" fmla="*/ 2451011 h 4785098"/>
              <a:gd name="connsiteX383" fmla="*/ 3684594 w 9288048"/>
              <a:gd name="connsiteY383" fmla="*/ 2158692 h 4785098"/>
              <a:gd name="connsiteX384" fmla="*/ 3648559 w 9288048"/>
              <a:gd name="connsiteY384" fmla="*/ 2118216 h 4785098"/>
              <a:gd name="connsiteX385" fmla="*/ 3639550 w 9288048"/>
              <a:gd name="connsiteY385" fmla="*/ 2109222 h 4785098"/>
              <a:gd name="connsiteX386" fmla="*/ 522509 w 9288048"/>
              <a:gd name="connsiteY386" fmla="*/ 1834887 h 4785098"/>
              <a:gd name="connsiteX387" fmla="*/ 720702 w 9288048"/>
              <a:gd name="connsiteY387" fmla="*/ 1906844 h 4785098"/>
              <a:gd name="connsiteX388" fmla="*/ 675658 w 9288048"/>
              <a:gd name="connsiteY388" fmla="*/ 2091233 h 4785098"/>
              <a:gd name="connsiteX389" fmla="*/ 468457 w 9288048"/>
              <a:gd name="connsiteY389" fmla="*/ 2059752 h 4785098"/>
              <a:gd name="connsiteX390" fmla="*/ 522509 w 9288048"/>
              <a:gd name="connsiteY390" fmla="*/ 1834887 h 4785098"/>
              <a:gd name="connsiteX391" fmla="*/ 7567372 w 9288048"/>
              <a:gd name="connsiteY391" fmla="*/ 1807903 h 4785098"/>
              <a:gd name="connsiteX392" fmla="*/ 7738539 w 9288048"/>
              <a:gd name="connsiteY392" fmla="*/ 2113719 h 4785098"/>
              <a:gd name="connsiteX393" fmla="*/ 7454765 w 9288048"/>
              <a:gd name="connsiteY393" fmla="*/ 2208162 h 4785098"/>
              <a:gd name="connsiteX394" fmla="*/ 7337651 w 9288048"/>
              <a:gd name="connsiteY394" fmla="*/ 1992292 h 4785098"/>
              <a:gd name="connsiteX395" fmla="*/ 7540346 w 9288048"/>
              <a:gd name="connsiteY395" fmla="*/ 1830390 h 4785098"/>
              <a:gd name="connsiteX396" fmla="*/ 1932385 w 9288048"/>
              <a:gd name="connsiteY396" fmla="*/ 1726952 h 4785098"/>
              <a:gd name="connsiteX397" fmla="*/ 1959411 w 9288048"/>
              <a:gd name="connsiteY397" fmla="*/ 1753936 h 4785098"/>
              <a:gd name="connsiteX398" fmla="*/ 2148595 w 9288048"/>
              <a:gd name="connsiteY398" fmla="*/ 1933827 h 4785098"/>
              <a:gd name="connsiteX399" fmla="*/ 1986438 w 9288048"/>
              <a:gd name="connsiteY399" fmla="*/ 2199168 h 4785098"/>
              <a:gd name="connsiteX400" fmla="*/ 1716174 w 9288048"/>
              <a:gd name="connsiteY400" fmla="*/ 2104725 h 4785098"/>
              <a:gd name="connsiteX401" fmla="*/ 1702663 w 9288048"/>
              <a:gd name="connsiteY401" fmla="*/ 2100227 h 4785098"/>
              <a:gd name="connsiteX402" fmla="*/ 1932385 w 9288048"/>
              <a:gd name="connsiteY402" fmla="*/ 1726952 h 4785098"/>
              <a:gd name="connsiteX403" fmla="*/ 7418730 w 9288048"/>
              <a:gd name="connsiteY403" fmla="*/ 1641508 h 4785098"/>
              <a:gd name="connsiteX404" fmla="*/ 7531337 w 9288048"/>
              <a:gd name="connsiteY404" fmla="*/ 1758433 h 4785098"/>
              <a:gd name="connsiteX405" fmla="*/ 7504311 w 9288048"/>
              <a:gd name="connsiteY405" fmla="*/ 1780919 h 4785098"/>
              <a:gd name="connsiteX406" fmla="*/ 7301616 w 9288048"/>
              <a:gd name="connsiteY406" fmla="*/ 1942822 h 4785098"/>
              <a:gd name="connsiteX407" fmla="*/ 7229545 w 9288048"/>
              <a:gd name="connsiteY407" fmla="*/ 1866368 h 4785098"/>
              <a:gd name="connsiteX408" fmla="*/ 7400712 w 9288048"/>
              <a:gd name="connsiteY408" fmla="*/ 1668492 h 4785098"/>
              <a:gd name="connsiteX409" fmla="*/ 3517929 w 9288048"/>
              <a:gd name="connsiteY409" fmla="*/ 1601028 h 4785098"/>
              <a:gd name="connsiteX410" fmla="*/ 3747656 w 9288048"/>
              <a:gd name="connsiteY410" fmla="*/ 1821395 h 4785098"/>
              <a:gd name="connsiteX411" fmla="*/ 3594506 w 9288048"/>
              <a:gd name="connsiteY411" fmla="*/ 2010281 h 4785098"/>
              <a:gd name="connsiteX412" fmla="*/ 3391807 w 9288048"/>
              <a:gd name="connsiteY412" fmla="*/ 1803406 h 4785098"/>
              <a:gd name="connsiteX413" fmla="*/ 5319685 w 9288048"/>
              <a:gd name="connsiteY413" fmla="*/ 1583043 h 4785098"/>
              <a:gd name="connsiteX414" fmla="*/ 5522380 w 9288048"/>
              <a:gd name="connsiteY414" fmla="*/ 1812400 h 4785098"/>
              <a:gd name="connsiteX415" fmla="*/ 4378265 w 9288048"/>
              <a:gd name="connsiteY415" fmla="*/ 3184070 h 4785098"/>
              <a:gd name="connsiteX416" fmla="*/ 4080976 w 9288048"/>
              <a:gd name="connsiteY416" fmla="*/ 3521367 h 4785098"/>
              <a:gd name="connsiteX417" fmla="*/ 3580991 w 9288048"/>
              <a:gd name="connsiteY417" fmla="*/ 3935114 h 4785098"/>
              <a:gd name="connsiteX418" fmla="*/ 3463877 w 9288048"/>
              <a:gd name="connsiteY418" fmla="*/ 3692260 h 4785098"/>
              <a:gd name="connsiteX419" fmla="*/ 3499912 w 9288048"/>
              <a:gd name="connsiteY419" fmla="*/ 3669773 h 4785098"/>
              <a:gd name="connsiteX420" fmla="*/ 3887289 w 9288048"/>
              <a:gd name="connsiteY420" fmla="*/ 3314492 h 4785098"/>
              <a:gd name="connsiteX421" fmla="*/ 4171063 w 9288048"/>
              <a:gd name="connsiteY421" fmla="*/ 2959206 h 4785098"/>
              <a:gd name="connsiteX422" fmla="*/ 7882679 w 9288048"/>
              <a:gd name="connsiteY422" fmla="*/ 1551562 h 4785098"/>
              <a:gd name="connsiteX423" fmla="*/ 8116907 w 9288048"/>
              <a:gd name="connsiteY423" fmla="*/ 1978800 h 4785098"/>
              <a:gd name="connsiteX424" fmla="*/ 7828627 w 9288048"/>
              <a:gd name="connsiteY424" fmla="*/ 2077741 h 4785098"/>
              <a:gd name="connsiteX425" fmla="*/ 7643949 w 9288048"/>
              <a:gd name="connsiteY425" fmla="*/ 1744941 h 4785098"/>
              <a:gd name="connsiteX426" fmla="*/ 2103552 w 9288048"/>
              <a:gd name="connsiteY426" fmla="*/ 1529071 h 4785098"/>
              <a:gd name="connsiteX427" fmla="*/ 2126076 w 9288048"/>
              <a:gd name="connsiteY427" fmla="*/ 1560552 h 4785098"/>
              <a:gd name="connsiteX428" fmla="*/ 2274718 w 9288048"/>
              <a:gd name="connsiteY428" fmla="*/ 1771925 h 4785098"/>
              <a:gd name="connsiteX429" fmla="*/ 2198146 w 9288048"/>
              <a:gd name="connsiteY429" fmla="*/ 1839384 h 4785098"/>
              <a:gd name="connsiteX430" fmla="*/ 2008957 w 9288048"/>
              <a:gd name="connsiteY430" fmla="*/ 1659492 h 4785098"/>
              <a:gd name="connsiteX431" fmla="*/ 1981931 w 9288048"/>
              <a:gd name="connsiteY431" fmla="*/ 1632509 h 4785098"/>
              <a:gd name="connsiteX432" fmla="*/ 2103552 w 9288048"/>
              <a:gd name="connsiteY432" fmla="*/ 1529071 h 4785098"/>
              <a:gd name="connsiteX433" fmla="*/ 6639468 w 9288048"/>
              <a:gd name="connsiteY433" fmla="*/ 1461616 h 4785098"/>
              <a:gd name="connsiteX434" fmla="*/ 6846670 w 9288048"/>
              <a:gd name="connsiteY434" fmla="*/ 1493097 h 4785098"/>
              <a:gd name="connsiteX435" fmla="*/ 6842168 w 9288048"/>
              <a:gd name="connsiteY435" fmla="*/ 1506589 h 4785098"/>
              <a:gd name="connsiteX436" fmla="*/ 6792617 w 9288048"/>
              <a:gd name="connsiteY436" fmla="*/ 1672989 h 4785098"/>
              <a:gd name="connsiteX437" fmla="*/ 6639468 w 9288048"/>
              <a:gd name="connsiteY437" fmla="*/ 1650503 h 4785098"/>
              <a:gd name="connsiteX438" fmla="*/ 6589922 w 9288048"/>
              <a:gd name="connsiteY438" fmla="*/ 1650503 h 4785098"/>
              <a:gd name="connsiteX439" fmla="*/ 6567398 w 9288048"/>
              <a:gd name="connsiteY439" fmla="*/ 1484103 h 4785098"/>
              <a:gd name="connsiteX440" fmla="*/ 6562896 w 9288048"/>
              <a:gd name="connsiteY440" fmla="*/ 1466113 h 4785098"/>
              <a:gd name="connsiteX441" fmla="*/ 6639468 w 9288048"/>
              <a:gd name="connsiteY441" fmla="*/ 1461616 h 4785098"/>
              <a:gd name="connsiteX442" fmla="*/ 1563025 w 9288048"/>
              <a:gd name="connsiteY442" fmla="*/ 1448120 h 4785098"/>
              <a:gd name="connsiteX443" fmla="*/ 1756711 w 9288048"/>
              <a:gd name="connsiteY443" fmla="*/ 1637006 h 4785098"/>
              <a:gd name="connsiteX444" fmla="*/ 1535999 w 9288048"/>
              <a:gd name="connsiteY444" fmla="*/ 1996789 h 4785098"/>
              <a:gd name="connsiteX445" fmla="*/ 1279251 w 9288048"/>
              <a:gd name="connsiteY445" fmla="*/ 1906844 h 4785098"/>
              <a:gd name="connsiteX446" fmla="*/ 1563025 w 9288048"/>
              <a:gd name="connsiteY446" fmla="*/ 1448120 h 4785098"/>
              <a:gd name="connsiteX447" fmla="*/ 7004326 w 9288048"/>
              <a:gd name="connsiteY447" fmla="*/ 1394157 h 4785098"/>
              <a:gd name="connsiteX448" fmla="*/ 7225039 w 9288048"/>
              <a:gd name="connsiteY448" fmla="*/ 1497595 h 4785098"/>
              <a:gd name="connsiteX449" fmla="*/ 7067387 w 9288048"/>
              <a:gd name="connsiteY449" fmla="*/ 1749438 h 4785098"/>
              <a:gd name="connsiteX450" fmla="*/ 6918740 w 9288048"/>
              <a:gd name="connsiteY450" fmla="*/ 1677486 h 4785098"/>
              <a:gd name="connsiteX451" fmla="*/ 6999819 w 9288048"/>
              <a:gd name="connsiteY451" fmla="*/ 1412146 h 4785098"/>
              <a:gd name="connsiteX452" fmla="*/ 5486345 w 9288048"/>
              <a:gd name="connsiteY452" fmla="*/ 1394157 h 4785098"/>
              <a:gd name="connsiteX453" fmla="*/ 5675529 w 9288048"/>
              <a:gd name="connsiteY453" fmla="*/ 1641508 h 4785098"/>
              <a:gd name="connsiteX454" fmla="*/ 5562922 w 9288048"/>
              <a:gd name="connsiteY454" fmla="*/ 1767427 h 4785098"/>
              <a:gd name="connsiteX455" fmla="*/ 5360222 w 9288048"/>
              <a:gd name="connsiteY455" fmla="*/ 1533573 h 4785098"/>
              <a:gd name="connsiteX456" fmla="*/ 5486345 w 9288048"/>
              <a:gd name="connsiteY456" fmla="*/ 1394157 h 4785098"/>
              <a:gd name="connsiteX457" fmla="*/ 2517955 w 9288048"/>
              <a:gd name="connsiteY457" fmla="*/ 1371670 h 4785098"/>
              <a:gd name="connsiteX458" fmla="*/ 2522457 w 9288048"/>
              <a:gd name="connsiteY458" fmla="*/ 1389659 h 4785098"/>
              <a:gd name="connsiteX459" fmla="*/ 2581017 w 9288048"/>
              <a:gd name="connsiteY459" fmla="*/ 1659492 h 4785098"/>
              <a:gd name="connsiteX460" fmla="*/ 2391833 w 9288048"/>
              <a:gd name="connsiteY460" fmla="*/ 1735946 h 4785098"/>
              <a:gd name="connsiteX461" fmla="*/ 2247692 w 9288048"/>
              <a:gd name="connsiteY461" fmla="*/ 1479601 h 4785098"/>
              <a:gd name="connsiteX462" fmla="*/ 2517955 w 9288048"/>
              <a:gd name="connsiteY462" fmla="*/ 1371670 h 4785098"/>
              <a:gd name="connsiteX463" fmla="*/ 3103526 w 9288048"/>
              <a:gd name="connsiteY463" fmla="*/ 1362676 h 4785098"/>
              <a:gd name="connsiteX464" fmla="*/ 3454868 w 9288048"/>
              <a:gd name="connsiteY464" fmla="*/ 1515579 h 4785098"/>
              <a:gd name="connsiteX465" fmla="*/ 3297217 w 9288048"/>
              <a:gd name="connsiteY465" fmla="*/ 1767427 h 4785098"/>
              <a:gd name="connsiteX466" fmla="*/ 3040464 w 9288048"/>
              <a:gd name="connsiteY466" fmla="*/ 1654995 h 4785098"/>
              <a:gd name="connsiteX467" fmla="*/ 3099024 w 9288048"/>
              <a:gd name="connsiteY467" fmla="*/ 1394157 h 4785098"/>
              <a:gd name="connsiteX468" fmla="*/ 8197986 w 9288048"/>
              <a:gd name="connsiteY468" fmla="*/ 1349184 h 4785098"/>
              <a:gd name="connsiteX469" fmla="*/ 8454739 w 9288048"/>
              <a:gd name="connsiteY469" fmla="*/ 1816898 h 4785098"/>
              <a:gd name="connsiteX470" fmla="*/ 8211501 w 9288048"/>
              <a:gd name="connsiteY470" fmla="*/ 1897849 h 4785098"/>
              <a:gd name="connsiteX471" fmla="*/ 7995291 w 9288048"/>
              <a:gd name="connsiteY471" fmla="*/ 1506589 h 4785098"/>
              <a:gd name="connsiteX472" fmla="*/ 6418755 w 9288048"/>
              <a:gd name="connsiteY472" fmla="*/ 1340189 h 4785098"/>
              <a:gd name="connsiteX473" fmla="*/ 6463799 w 9288048"/>
              <a:gd name="connsiteY473" fmla="*/ 1632513 h 4785098"/>
              <a:gd name="connsiteX474" fmla="*/ 5743097 w 9288048"/>
              <a:gd name="connsiteY474" fmla="*/ 2118216 h 4785098"/>
              <a:gd name="connsiteX475" fmla="*/ 4918792 w 9288048"/>
              <a:gd name="connsiteY475" fmla="*/ 3116611 h 4785098"/>
              <a:gd name="connsiteX476" fmla="*/ 4918792 w 9288048"/>
              <a:gd name="connsiteY476" fmla="*/ 3121108 h 4785098"/>
              <a:gd name="connsiteX477" fmla="*/ 4729608 w 9288048"/>
              <a:gd name="connsiteY477" fmla="*/ 2923227 h 4785098"/>
              <a:gd name="connsiteX478" fmla="*/ 4806185 w 9288048"/>
              <a:gd name="connsiteY478" fmla="*/ 2828784 h 4785098"/>
              <a:gd name="connsiteX479" fmla="*/ 5567424 w 9288048"/>
              <a:gd name="connsiteY479" fmla="*/ 1902346 h 4785098"/>
              <a:gd name="connsiteX480" fmla="*/ 6418755 w 9288048"/>
              <a:gd name="connsiteY480" fmla="*/ 1340189 h 4785098"/>
              <a:gd name="connsiteX481" fmla="*/ 8900671 w 9288048"/>
              <a:gd name="connsiteY481" fmla="*/ 1335692 h 4785098"/>
              <a:gd name="connsiteX482" fmla="*/ 8941212 w 9288048"/>
              <a:gd name="connsiteY482" fmla="*/ 1470611 h 4785098"/>
              <a:gd name="connsiteX483" fmla="*/ 8819592 w 9288048"/>
              <a:gd name="connsiteY483" fmla="*/ 1497595 h 4785098"/>
              <a:gd name="connsiteX484" fmla="*/ 8783557 w 9288048"/>
              <a:gd name="connsiteY484" fmla="*/ 1389659 h 4785098"/>
              <a:gd name="connsiteX485" fmla="*/ 2815245 w 9288048"/>
              <a:gd name="connsiteY485" fmla="*/ 1326697 h 4785098"/>
              <a:gd name="connsiteX486" fmla="*/ 3035962 w 9288048"/>
              <a:gd name="connsiteY486" fmla="*/ 1344687 h 4785098"/>
              <a:gd name="connsiteX487" fmla="*/ 3031455 w 9288048"/>
              <a:gd name="connsiteY487" fmla="*/ 1371670 h 4785098"/>
              <a:gd name="connsiteX488" fmla="*/ 2972896 w 9288048"/>
              <a:gd name="connsiteY488" fmla="*/ 1637006 h 4785098"/>
              <a:gd name="connsiteX489" fmla="*/ 2819747 w 9288048"/>
              <a:gd name="connsiteY489" fmla="*/ 1623514 h 4785098"/>
              <a:gd name="connsiteX490" fmla="*/ 2644078 w 9288048"/>
              <a:gd name="connsiteY490" fmla="*/ 1641503 h 4785098"/>
              <a:gd name="connsiteX491" fmla="*/ 2585523 w 9288048"/>
              <a:gd name="connsiteY491" fmla="*/ 1371670 h 4785098"/>
              <a:gd name="connsiteX492" fmla="*/ 2581017 w 9288048"/>
              <a:gd name="connsiteY492" fmla="*/ 1353681 h 4785098"/>
              <a:gd name="connsiteX493" fmla="*/ 2815245 w 9288048"/>
              <a:gd name="connsiteY493" fmla="*/ 1326697 h 4785098"/>
              <a:gd name="connsiteX494" fmla="*/ 5049422 w 9288048"/>
              <a:gd name="connsiteY494" fmla="*/ 1299714 h 4785098"/>
              <a:gd name="connsiteX495" fmla="*/ 5216082 w 9288048"/>
              <a:gd name="connsiteY495" fmla="*/ 1497595 h 4785098"/>
              <a:gd name="connsiteX496" fmla="*/ 4189081 w 9288048"/>
              <a:gd name="connsiteY496" fmla="*/ 2747833 h 4785098"/>
              <a:gd name="connsiteX497" fmla="*/ 4013412 w 9288048"/>
              <a:gd name="connsiteY497" fmla="*/ 2554454 h 4785098"/>
              <a:gd name="connsiteX498" fmla="*/ 7756556 w 9288048"/>
              <a:gd name="connsiteY498" fmla="*/ 1254741 h 4785098"/>
              <a:gd name="connsiteX499" fmla="*/ 7918714 w 9288048"/>
              <a:gd name="connsiteY499" fmla="*/ 1425638 h 4785098"/>
              <a:gd name="connsiteX500" fmla="*/ 7679984 w 9288048"/>
              <a:gd name="connsiteY500" fmla="*/ 1619021 h 4785098"/>
              <a:gd name="connsiteX501" fmla="*/ 7558363 w 9288048"/>
              <a:gd name="connsiteY501" fmla="*/ 1488600 h 4785098"/>
              <a:gd name="connsiteX502" fmla="*/ 4409798 w 9288048"/>
              <a:gd name="connsiteY502" fmla="*/ 1241249 h 4785098"/>
              <a:gd name="connsiteX503" fmla="*/ 4576458 w 9288048"/>
              <a:gd name="connsiteY503" fmla="*/ 1434632 h 4785098"/>
              <a:gd name="connsiteX504" fmla="*/ 4680061 w 9288048"/>
              <a:gd name="connsiteY504" fmla="*/ 1560552 h 4785098"/>
              <a:gd name="connsiteX505" fmla="*/ 4635018 w 9288048"/>
              <a:gd name="connsiteY505" fmla="*/ 1614519 h 4785098"/>
              <a:gd name="connsiteX506" fmla="*/ 4617000 w 9288048"/>
              <a:gd name="connsiteY506" fmla="*/ 1637006 h 4785098"/>
              <a:gd name="connsiteX507" fmla="*/ 4558445 w 9288048"/>
              <a:gd name="connsiteY507" fmla="*/ 1708963 h 4785098"/>
              <a:gd name="connsiteX508" fmla="*/ 4544930 w 9288048"/>
              <a:gd name="connsiteY508" fmla="*/ 1726952 h 4785098"/>
              <a:gd name="connsiteX509" fmla="*/ 4499886 w 9288048"/>
              <a:gd name="connsiteY509" fmla="*/ 1780919 h 4785098"/>
              <a:gd name="connsiteX510" fmla="*/ 4360248 w 9288048"/>
              <a:gd name="connsiteY510" fmla="*/ 1614519 h 4785098"/>
              <a:gd name="connsiteX511" fmla="*/ 4229623 w 9288048"/>
              <a:gd name="connsiteY511" fmla="*/ 1461611 h 4785098"/>
              <a:gd name="connsiteX512" fmla="*/ 3734140 w 9288048"/>
              <a:gd name="connsiteY512" fmla="*/ 1236751 h 4785098"/>
              <a:gd name="connsiteX513" fmla="*/ 4382772 w 9288048"/>
              <a:gd name="connsiteY513" fmla="*/ 1897849 h 4785098"/>
              <a:gd name="connsiteX514" fmla="*/ 4351239 w 9288048"/>
              <a:gd name="connsiteY514" fmla="*/ 1938325 h 4785098"/>
              <a:gd name="connsiteX515" fmla="*/ 4319710 w 9288048"/>
              <a:gd name="connsiteY515" fmla="*/ 1978800 h 4785098"/>
              <a:gd name="connsiteX516" fmla="*/ 4247640 w 9288048"/>
              <a:gd name="connsiteY516" fmla="*/ 2064249 h 4785098"/>
              <a:gd name="connsiteX517" fmla="*/ 4216107 w 9288048"/>
              <a:gd name="connsiteY517" fmla="*/ 2104725 h 4785098"/>
              <a:gd name="connsiteX518" fmla="*/ 4184579 w 9288048"/>
              <a:gd name="connsiteY518" fmla="*/ 2136206 h 4785098"/>
              <a:gd name="connsiteX519" fmla="*/ 3590000 w 9288048"/>
              <a:gd name="connsiteY519" fmla="*/ 1466109 h 4785098"/>
              <a:gd name="connsiteX520" fmla="*/ 1882839 w 9288048"/>
              <a:gd name="connsiteY520" fmla="*/ 1196276 h 4785098"/>
              <a:gd name="connsiteX521" fmla="*/ 2058508 w 9288048"/>
              <a:gd name="connsiteY521" fmla="*/ 1443622 h 4785098"/>
              <a:gd name="connsiteX522" fmla="*/ 1923376 w 9288048"/>
              <a:gd name="connsiteY522" fmla="*/ 1560552 h 4785098"/>
              <a:gd name="connsiteX523" fmla="*/ 1707166 w 9288048"/>
              <a:gd name="connsiteY523" fmla="*/ 1349184 h 4785098"/>
              <a:gd name="connsiteX524" fmla="*/ 1882839 w 9288048"/>
              <a:gd name="connsiteY524" fmla="*/ 1196276 h 4785098"/>
              <a:gd name="connsiteX525" fmla="*/ 7490800 w 9288048"/>
              <a:gd name="connsiteY525" fmla="*/ 1187281 h 4785098"/>
              <a:gd name="connsiteX526" fmla="*/ 7634940 w 9288048"/>
              <a:gd name="connsiteY526" fmla="*/ 1295216 h 4785098"/>
              <a:gd name="connsiteX527" fmla="*/ 7436747 w 9288048"/>
              <a:gd name="connsiteY527" fmla="*/ 1529076 h 4785098"/>
              <a:gd name="connsiteX528" fmla="*/ 7328642 w 9288048"/>
              <a:gd name="connsiteY528" fmla="*/ 1448124 h 4785098"/>
              <a:gd name="connsiteX529" fmla="*/ 1193665 w 9288048"/>
              <a:gd name="connsiteY529" fmla="*/ 1088341 h 4785098"/>
              <a:gd name="connsiteX530" fmla="*/ 1391858 w 9288048"/>
              <a:gd name="connsiteY530" fmla="*/ 1277227 h 4785098"/>
              <a:gd name="connsiteX531" fmla="*/ 1076551 w 9288048"/>
              <a:gd name="connsiteY531" fmla="*/ 1789914 h 4785098"/>
              <a:gd name="connsiteX532" fmla="*/ 815297 w 9288048"/>
              <a:gd name="connsiteY532" fmla="*/ 1699968 h 4785098"/>
              <a:gd name="connsiteX533" fmla="*/ 1193665 w 9288048"/>
              <a:gd name="connsiteY533" fmla="*/ 1088341 h 4785098"/>
              <a:gd name="connsiteX534" fmla="*/ 5243108 w 9288048"/>
              <a:gd name="connsiteY534" fmla="*/ 1052362 h 4785098"/>
              <a:gd name="connsiteX535" fmla="*/ 5432292 w 9288048"/>
              <a:gd name="connsiteY535" fmla="*/ 1299714 h 4785098"/>
              <a:gd name="connsiteX536" fmla="*/ 5319685 w 9288048"/>
              <a:gd name="connsiteY536" fmla="*/ 1425638 h 4785098"/>
              <a:gd name="connsiteX537" fmla="*/ 5116985 w 9288048"/>
              <a:gd name="connsiteY537" fmla="*/ 1191779 h 4785098"/>
              <a:gd name="connsiteX538" fmla="*/ 5243108 w 9288048"/>
              <a:gd name="connsiteY538" fmla="*/ 1052362 h 4785098"/>
              <a:gd name="connsiteX539" fmla="*/ 648632 w 9288048"/>
              <a:gd name="connsiteY539" fmla="*/ 1052362 h 4785098"/>
              <a:gd name="connsiteX540" fmla="*/ 738720 w 9288048"/>
              <a:gd name="connsiteY540" fmla="*/ 1115325 h 4785098"/>
              <a:gd name="connsiteX541" fmla="*/ 689174 w 9288048"/>
              <a:gd name="connsiteY541" fmla="*/ 1205270 h 4785098"/>
              <a:gd name="connsiteX542" fmla="*/ 590077 w 9288048"/>
              <a:gd name="connsiteY542" fmla="*/ 1160297 h 4785098"/>
              <a:gd name="connsiteX543" fmla="*/ 648632 w 9288048"/>
              <a:gd name="connsiteY543" fmla="*/ 1052362 h 4785098"/>
              <a:gd name="connsiteX544" fmla="*/ 5833185 w 9288048"/>
              <a:gd name="connsiteY544" fmla="*/ 1034373 h 4785098"/>
              <a:gd name="connsiteX545" fmla="*/ 5963810 w 9288048"/>
              <a:gd name="connsiteY545" fmla="*/ 1313205 h 4785098"/>
              <a:gd name="connsiteX546" fmla="*/ 5675529 w 9288048"/>
              <a:gd name="connsiteY546" fmla="*/ 1529076 h 4785098"/>
              <a:gd name="connsiteX547" fmla="*/ 5486345 w 9288048"/>
              <a:gd name="connsiteY547" fmla="*/ 1286222 h 4785098"/>
              <a:gd name="connsiteX548" fmla="*/ 5833185 w 9288048"/>
              <a:gd name="connsiteY548" fmla="*/ 1034373 h 4785098"/>
              <a:gd name="connsiteX549" fmla="*/ 3189112 w 9288048"/>
              <a:gd name="connsiteY549" fmla="*/ 966914 h 4785098"/>
              <a:gd name="connsiteX550" fmla="*/ 3400815 w 9288048"/>
              <a:gd name="connsiteY550" fmla="*/ 1034373 h 4785098"/>
              <a:gd name="connsiteX551" fmla="*/ 3666577 w 9288048"/>
              <a:gd name="connsiteY551" fmla="*/ 1169292 h 4785098"/>
              <a:gd name="connsiteX552" fmla="*/ 3504419 w 9288048"/>
              <a:gd name="connsiteY552" fmla="*/ 1430135 h 4785098"/>
              <a:gd name="connsiteX553" fmla="*/ 3121543 w 9288048"/>
              <a:gd name="connsiteY553" fmla="*/ 1263735 h 4785098"/>
              <a:gd name="connsiteX554" fmla="*/ 2405348 w 9288048"/>
              <a:gd name="connsiteY554" fmla="*/ 935433 h 4785098"/>
              <a:gd name="connsiteX555" fmla="*/ 2472911 w 9288048"/>
              <a:gd name="connsiteY555" fmla="*/ 1232254 h 4785098"/>
              <a:gd name="connsiteX556" fmla="*/ 2175622 w 9288048"/>
              <a:gd name="connsiteY556" fmla="*/ 1349184 h 4785098"/>
              <a:gd name="connsiteX557" fmla="*/ 2022473 w 9288048"/>
              <a:gd name="connsiteY557" fmla="*/ 1083843 h 4785098"/>
              <a:gd name="connsiteX558" fmla="*/ 2405348 w 9288048"/>
              <a:gd name="connsiteY558" fmla="*/ 935433 h 4785098"/>
              <a:gd name="connsiteX559" fmla="*/ 6355694 w 9288048"/>
              <a:gd name="connsiteY559" fmla="*/ 876968 h 4785098"/>
              <a:gd name="connsiteX560" fmla="*/ 6400738 w 9288048"/>
              <a:gd name="connsiteY560" fmla="*/ 1178287 h 4785098"/>
              <a:gd name="connsiteX561" fmla="*/ 6062906 w 9288048"/>
              <a:gd name="connsiteY561" fmla="*/ 1281724 h 4785098"/>
              <a:gd name="connsiteX562" fmla="*/ 5936784 w 9288048"/>
              <a:gd name="connsiteY562" fmla="*/ 1007389 h 4785098"/>
              <a:gd name="connsiteX563" fmla="*/ 6035880 w 9288048"/>
              <a:gd name="connsiteY563" fmla="*/ 966914 h 4785098"/>
              <a:gd name="connsiteX564" fmla="*/ 6355694 w 9288048"/>
              <a:gd name="connsiteY564" fmla="*/ 876968 h 4785098"/>
              <a:gd name="connsiteX565" fmla="*/ 7179995 w 9288048"/>
              <a:gd name="connsiteY565" fmla="*/ 872471 h 4785098"/>
              <a:gd name="connsiteX566" fmla="*/ 7490800 w 9288048"/>
              <a:gd name="connsiteY566" fmla="*/ 1016384 h 4785098"/>
              <a:gd name="connsiteX567" fmla="*/ 7328642 w 9288048"/>
              <a:gd name="connsiteY567" fmla="*/ 1277227 h 4785098"/>
              <a:gd name="connsiteX568" fmla="*/ 7085405 w 9288048"/>
              <a:gd name="connsiteY568" fmla="*/ 1164795 h 4785098"/>
              <a:gd name="connsiteX569" fmla="*/ 3936840 w 9288048"/>
              <a:gd name="connsiteY569" fmla="*/ 867973 h 4785098"/>
              <a:gd name="connsiteX570" fmla="*/ 4306195 w 9288048"/>
              <a:gd name="connsiteY570" fmla="*/ 1196276 h 4785098"/>
              <a:gd name="connsiteX571" fmla="*/ 4117015 w 9288048"/>
              <a:gd name="connsiteY571" fmla="*/ 1430135 h 4785098"/>
              <a:gd name="connsiteX572" fmla="*/ 3779184 w 9288048"/>
              <a:gd name="connsiteY572" fmla="*/ 1119822 h 4785098"/>
              <a:gd name="connsiteX573" fmla="*/ 1635095 w 9288048"/>
              <a:gd name="connsiteY573" fmla="*/ 863476 h 4785098"/>
              <a:gd name="connsiteX574" fmla="*/ 1761218 w 9288048"/>
              <a:gd name="connsiteY574" fmla="*/ 1038871 h 4785098"/>
              <a:gd name="connsiteX575" fmla="*/ 1621580 w 9288048"/>
              <a:gd name="connsiteY575" fmla="*/ 1160297 h 4785098"/>
              <a:gd name="connsiteX576" fmla="*/ 1468430 w 9288048"/>
              <a:gd name="connsiteY576" fmla="*/ 1011887 h 4785098"/>
              <a:gd name="connsiteX577" fmla="*/ 1635095 w 9288048"/>
              <a:gd name="connsiteY577" fmla="*/ 863476 h 4785098"/>
              <a:gd name="connsiteX578" fmla="*/ 7698001 w 9288048"/>
              <a:gd name="connsiteY578" fmla="*/ 849984 h 4785098"/>
              <a:gd name="connsiteX579" fmla="*/ 7891687 w 9288048"/>
              <a:gd name="connsiteY579" fmla="*/ 993898 h 4785098"/>
              <a:gd name="connsiteX580" fmla="*/ 7698001 w 9288048"/>
              <a:gd name="connsiteY580" fmla="*/ 1218762 h 4785098"/>
              <a:gd name="connsiteX581" fmla="*/ 7540346 w 9288048"/>
              <a:gd name="connsiteY581" fmla="*/ 1101833 h 4785098"/>
              <a:gd name="connsiteX582" fmla="*/ 6580913 w 9288048"/>
              <a:gd name="connsiteY582" fmla="*/ 849984 h 4785098"/>
              <a:gd name="connsiteX583" fmla="*/ 6585415 w 9288048"/>
              <a:gd name="connsiteY583" fmla="*/ 849984 h 4785098"/>
              <a:gd name="connsiteX584" fmla="*/ 6603433 w 9288048"/>
              <a:gd name="connsiteY584" fmla="*/ 849984 h 4785098"/>
              <a:gd name="connsiteX585" fmla="*/ 6630459 w 9288048"/>
              <a:gd name="connsiteY585" fmla="*/ 849984 h 4785098"/>
              <a:gd name="connsiteX586" fmla="*/ 7085405 w 9288048"/>
              <a:gd name="connsiteY586" fmla="*/ 917444 h 4785098"/>
              <a:gd name="connsiteX587" fmla="*/ 6995317 w 9288048"/>
              <a:gd name="connsiteY587" fmla="*/ 1209768 h 4785098"/>
              <a:gd name="connsiteX588" fmla="*/ 6630459 w 9288048"/>
              <a:gd name="connsiteY588" fmla="*/ 1155800 h 4785098"/>
              <a:gd name="connsiteX589" fmla="*/ 6495328 w 9288048"/>
              <a:gd name="connsiteY589" fmla="*/ 1164795 h 4785098"/>
              <a:gd name="connsiteX590" fmla="*/ 6450284 w 9288048"/>
              <a:gd name="connsiteY590" fmla="*/ 858979 h 4785098"/>
              <a:gd name="connsiteX591" fmla="*/ 6580913 w 9288048"/>
              <a:gd name="connsiteY591" fmla="*/ 849984 h 4785098"/>
              <a:gd name="connsiteX592" fmla="*/ 8197986 w 9288048"/>
              <a:gd name="connsiteY592" fmla="*/ 840990 h 4785098"/>
              <a:gd name="connsiteX593" fmla="*/ 8346633 w 9288048"/>
              <a:gd name="connsiteY593" fmla="*/ 998395 h 4785098"/>
              <a:gd name="connsiteX594" fmla="*/ 8184475 w 9288048"/>
              <a:gd name="connsiteY594" fmla="*/ 1128816 h 4785098"/>
              <a:gd name="connsiteX595" fmla="*/ 8062855 w 9288048"/>
              <a:gd name="connsiteY595" fmla="*/ 998395 h 4785098"/>
              <a:gd name="connsiteX596" fmla="*/ 2815245 w 9288048"/>
              <a:gd name="connsiteY596" fmla="*/ 782525 h 4785098"/>
              <a:gd name="connsiteX597" fmla="*/ 3121543 w 9288048"/>
              <a:gd name="connsiteY597" fmla="*/ 814006 h 4785098"/>
              <a:gd name="connsiteX598" fmla="*/ 3053980 w 9288048"/>
              <a:gd name="connsiteY598" fmla="*/ 1110827 h 4785098"/>
              <a:gd name="connsiteX599" fmla="*/ 2815245 w 9288048"/>
              <a:gd name="connsiteY599" fmla="*/ 1092838 h 4785098"/>
              <a:gd name="connsiteX600" fmla="*/ 2553990 w 9288048"/>
              <a:gd name="connsiteY600" fmla="*/ 1119822 h 4785098"/>
              <a:gd name="connsiteX601" fmla="*/ 2486427 w 9288048"/>
              <a:gd name="connsiteY601" fmla="*/ 818503 h 4785098"/>
              <a:gd name="connsiteX602" fmla="*/ 2815245 w 9288048"/>
              <a:gd name="connsiteY602" fmla="*/ 782525 h 4785098"/>
              <a:gd name="connsiteX603" fmla="*/ 8634914 w 9288048"/>
              <a:gd name="connsiteY603" fmla="*/ 778027 h 4785098"/>
              <a:gd name="connsiteX604" fmla="*/ 8720495 w 9288048"/>
              <a:gd name="connsiteY604" fmla="*/ 890460 h 4785098"/>
              <a:gd name="connsiteX605" fmla="*/ 8639416 w 9288048"/>
              <a:gd name="connsiteY605" fmla="*/ 939930 h 4785098"/>
              <a:gd name="connsiteX606" fmla="*/ 8567346 w 9288048"/>
              <a:gd name="connsiteY606" fmla="*/ 845487 h 4785098"/>
              <a:gd name="connsiteX607" fmla="*/ 5562922 w 9288048"/>
              <a:gd name="connsiteY607" fmla="*/ 719567 h 4785098"/>
              <a:gd name="connsiteX608" fmla="*/ 5666520 w 9288048"/>
              <a:gd name="connsiteY608" fmla="*/ 912946 h 4785098"/>
              <a:gd name="connsiteX609" fmla="*/ 5598957 w 9288048"/>
              <a:gd name="connsiteY609" fmla="*/ 953422 h 4785098"/>
              <a:gd name="connsiteX610" fmla="*/ 5580939 w 9288048"/>
              <a:gd name="connsiteY610" fmla="*/ 966914 h 4785098"/>
              <a:gd name="connsiteX611" fmla="*/ 5567424 w 9288048"/>
              <a:gd name="connsiteY611" fmla="*/ 975908 h 4785098"/>
              <a:gd name="connsiteX612" fmla="*/ 5562922 w 9288048"/>
              <a:gd name="connsiteY612" fmla="*/ 975908 h 4785098"/>
              <a:gd name="connsiteX613" fmla="*/ 5481843 w 9288048"/>
              <a:gd name="connsiteY613" fmla="*/ 1038871 h 4785098"/>
              <a:gd name="connsiteX614" fmla="*/ 5342204 w 9288048"/>
              <a:gd name="connsiteY614" fmla="*/ 867973 h 4785098"/>
              <a:gd name="connsiteX615" fmla="*/ 5441301 w 9288048"/>
              <a:gd name="connsiteY615" fmla="*/ 791519 h 4785098"/>
              <a:gd name="connsiteX616" fmla="*/ 5445808 w 9288048"/>
              <a:gd name="connsiteY616" fmla="*/ 791519 h 4785098"/>
              <a:gd name="connsiteX617" fmla="*/ 5463825 w 9288048"/>
              <a:gd name="connsiteY617" fmla="*/ 782525 h 4785098"/>
              <a:gd name="connsiteX618" fmla="*/ 5481843 w 9288048"/>
              <a:gd name="connsiteY618" fmla="*/ 769033 h 4785098"/>
              <a:gd name="connsiteX619" fmla="*/ 5562922 w 9288048"/>
              <a:gd name="connsiteY619" fmla="*/ 719567 h 4785098"/>
              <a:gd name="connsiteX620" fmla="*/ 3310728 w 9288048"/>
              <a:gd name="connsiteY620" fmla="*/ 562157 h 4785098"/>
              <a:gd name="connsiteX621" fmla="*/ 3540449 w 9288048"/>
              <a:gd name="connsiteY621" fmla="*/ 634114 h 4785098"/>
              <a:gd name="connsiteX622" fmla="*/ 3819726 w 9288048"/>
              <a:gd name="connsiteY622" fmla="*/ 773530 h 4785098"/>
              <a:gd name="connsiteX623" fmla="*/ 3684594 w 9288048"/>
              <a:gd name="connsiteY623" fmla="*/ 984903 h 4785098"/>
              <a:gd name="connsiteX624" fmla="*/ 3445859 w 9288048"/>
              <a:gd name="connsiteY624" fmla="*/ 867973 h 4785098"/>
              <a:gd name="connsiteX625" fmla="*/ 3256675 w 9288048"/>
              <a:gd name="connsiteY625" fmla="*/ 809508 h 4785098"/>
              <a:gd name="connsiteX626" fmla="*/ 1427894 w 9288048"/>
              <a:gd name="connsiteY626" fmla="*/ 499195 h 4785098"/>
              <a:gd name="connsiteX627" fmla="*/ 1508972 w 9288048"/>
              <a:gd name="connsiteY627" fmla="*/ 643109 h 4785098"/>
              <a:gd name="connsiteX628" fmla="*/ 1346814 w 9288048"/>
              <a:gd name="connsiteY628" fmla="*/ 773530 h 4785098"/>
              <a:gd name="connsiteX629" fmla="*/ 1229700 w 9288048"/>
              <a:gd name="connsiteY629" fmla="*/ 656600 h 4785098"/>
              <a:gd name="connsiteX630" fmla="*/ 1427894 w 9288048"/>
              <a:gd name="connsiteY630" fmla="*/ 499195 h 4785098"/>
              <a:gd name="connsiteX631" fmla="*/ 6292633 w 9288048"/>
              <a:gd name="connsiteY631" fmla="*/ 481211 h 4785098"/>
              <a:gd name="connsiteX632" fmla="*/ 6337676 w 9288048"/>
              <a:gd name="connsiteY632" fmla="*/ 769033 h 4785098"/>
              <a:gd name="connsiteX633" fmla="*/ 5995343 w 9288048"/>
              <a:gd name="connsiteY633" fmla="*/ 863476 h 4785098"/>
              <a:gd name="connsiteX634" fmla="*/ 5896246 w 9288048"/>
              <a:gd name="connsiteY634" fmla="*/ 908449 h 4785098"/>
              <a:gd name="connsiteX635" fmla="*/ 5770124 w 9288048"/>
              <a:gd name="connsiteY635" fmla="*/ 638616 h 4785098"/>
              <a:gd name="connsiteX636" fmla="*/ 5887238 w 9288048"/>
              <a:gd name="connsiteY636" fmla="*/ 589146 h 4785098"/>
              <a:gd name="connsiteX637" fmla="*/ 6292633 w 9288048"/>
              <a:gd name="connsiteY637" fmla="*/ 481211 h 4785098"/>
              <a:gd name="connsiteX638" fmla="*/ 2306251 w 9288048"/>
              <a:gd name="connsiteY638" fmla="*/ 476709 h 4785098"/>
              <a:gd name="connsiteX639" fmla="*/ 2369308 w 9288048"/>
              <a:gd name="connsiteY639" fmla="*/ 769033 h 4785098"/>
              <a:gd name="connsiteX640" fmla="*/ 1959411 w 9288048"/>
              <a:gd name="connsiteY640" fmla="*/ 930935 h 4785098"/>
              <a:gd name="connsiteX641" fmla="*/ 1810769 w 9288048"/>
              <a:gd name="connsiteY641" fmla="*/ 670092 h 4785098"/>
              <a:gd name="connsiteX642" fmla="*/ 2306251 w 9288048"/>
              <a:gd name="connsiteY642" fmla="*/ 476709 h 4785098"/>
              <a:gd name="connsiteX643" fmla="*/ 2887315 w 9288048"/>
              <a:gd name="connsiteY643" fmla="*/ 454227 h 4785098"/>
              <a:gd name="connsiteX644" fmla="*/ 3148570 w 9288048"/>
              <a:gd name="connsiteY644" fmla="*/ 481211 h 4785098"/>
              <a:gd name="connsiteX645" fmla="*/ 3103526 w 9288048"/>
              <a:gd name="connsiteY645" fmla="*/ 679087 h 4785098"/>
              <a:gd name="connsiteX646" fmla="*/ 2887315 w 9288048"/>
              <a:gd name="connsiteY646" fmla="*/ 656600 h 4785098"/>
              <a:gd name="connsiteX647" fmla="*/ 6851177 w 9288048"/>
              <a:gd name="connsiteY647" fmla="*/ 395762 h 4785098"/>
              <a:gd name="connsiteX648" fmla="*/ 7220537 w 9288048"/>
              <a:gd name="connsiteY648" fmla="*/ 467719 h 4785098"/>
              <a:gd name="connsiteX649" fmla="*/ 7130449 w 9288048"/>
              <a:gd name="connsiteY649" fmla="*/ 751044 h 4785098"/>
              <a:gd name="connsiteX650" fmla="*/ 6828652 w 9288048"/>
              <a:gd name="connsiteY650" fmla="*/ 692584 h 4785098"/>
              <a:gd name="connsiteX651" fmla="*/ 8035828 w 9288048"/>
              <a:gd name="connsiteY651" fmla="*/ 382270 h 4785098"/>
              <a:gd name="connsiteX652" fmla="*/ 8148440 w 9288048"/>
              <a:gd name="connsiteY652" fmla="*/ 467719 h 4785098"/>
              <a:gd name="connsiteX653" fmla="*/ 8080872 w 9288048"/>
              <a:gd name="connsiteY653" fmla="*/ 535178 h 4785098"/>
              <a:gd name="connsiteX654" fmla="*/ 7990785 w 9288048"/>
              <a:gd name="connsiteY654" fmla="*/ 463222 h 4785098"/>
              <a:gd name="connsiteX655" fmla="*/ 7504311 w 9288048"/>
              <a:gd name="connsiteY655" fmla="*/ 382270 h 4785098"/>
              <a:gd name="connsiteX656" fmla="*/ 7630433 w 9288048"/>
              <a:gd name="connsiteY656" fmla="*/ 440735 h 4785098"/>
              <a:gd name="connsiteX657" fmla="*/ 7580888 w 9288048"/>
              <a:gd name="connsiteY657" fmla="*/ 521686 h 4785098"/>
              <a:gd name="connsiteX658" fmla="*/ 7472782 w 9288048"/>
              <a:gd name="connsiteY658" fmla="*/ 472216 h 4785098"/>
              <a:gd name="connsiteX659" fmla="*/ 5851203 w 9288048"/>
              <a:gd name="connsiteY659" fmla="*/ 251849 h 4785098"/>
              <a:gd name="connsiteX660" fmla="*/ 5878229 w 9288048"/>
              <a:gd name="connsiteY660" fmla="*/ 341795 h 4785098"/>
              <a:gd name="connsiteX661" fmla="*/ 5770124 w 9288048"/>
              <a:gd name="connsiteY661" fmla="*/ 386768 h 4785098"/>
              <a:gd name="connsiteX662" fmla="*/ 5720573 w 9288048"/>
              <a:gd name="connsiteY662" fmla="*/ 305816 h 4785098"/>
              <a:gd name="connsiteX663" fmla="*/ 5851203 w 9288048"/>
              <a:gd name="connsiteY663" fmla="*/ 251849 h 4785098"/>
              <a:gd name="connsiteX664" fmla="*/ 6607940 w 9288048"/>
              <a:gd name="connsiteY664" fmla="*/ 242854 h 4785098"/>
              <a:gd name="connsiteX665" fmla="*/ 6612442 w 9288048"/>
              <a:gd name="connsiteY665" fmla="*/ 242854 h 4785098"/>
              <a:gd name="connsiteX666" fmla="*/ 6630459 w 9288048"/>
              <a:gd name="connsiteY666" fmla="*/ 242854 h 4785098"/>
              <a:gd name="connsiteX667" fmla="*/ 6652984 w 9288048"/>
              <a:gd name="connsiteY667" fmla="*/ 242854 h 4785098"/>
              <a:gd name="connsiteX668" fmla="*/ 6747573 w 9288048"/>
              <a:gd name="connsiteY668" fmla="*/ 247351 h 4785098"/>
              <a:gd name="connsiteX669" fmla="*/ 6729556 w 9288048"/>
              <a:gd name="connsiteY669" fmla="*/ 463222 h 4785098"/>
              <a:gd name="connsiteX670" fmla="*/ 6652984 w 9288048"/>
              <a:gd name="connsiteY670" fmla="*/ 458724 h 4785098"/>
              <a:gd name="connsiteX671" fmla="*/ 6630459 w 9288048"/>
              <a:gd name="connsiteY671" fmla="*/ 458724 h 4785098"/>
              <a:gd name="connsiteX672" fmla="*/ 6616949 w 9288048"/>
              <a:gd name="connsiteY672" fmla="*/ 458724 h 4785098"/>
              <a:gd name="connsiteX673" fmla="*/ 6612442 w 9288048"/>
              <a:gd name="connsiteY673" fmla="*/ 458724 h 4785098"/>
              <a:gd name="connsiteX674" fmla="*/ 6508843 w 9288048"/>
              <a:gd name="connsiteY674" fmla="*/ 467719 h 4785098"/>
              <a:gd name="connsiteX675" fmla="*/ 6481817 w 9288048"/>
              <a:gd name="connsiteY675" fmla="*/ 251849 h 4785098"/>
              <a:gd name="connsiteX676" fmla="*/ 6607940 w 9288048"/>
              <a:gd name="connsiteY676" fmla="*/ 242854 h 4785098"/>
              <a:gd name="connsiteX677" fmla="*/ 2779210 w 9288048"/>
              <a:gd name="connsiteY677" fmla="*/ 202378 h 4785098"/>
              <a:gd name="connsiteX678" fmla="*/ 2779210 w 9288048"/>
              <a:gd name="connsiteY678" fmla="*/ 449730 h 4785098"/>
              <a:gd name="connsiteX679" fmla="*/ 2504440 w 9288048"/>
              <a:gd name="connsiteY679" fmla="*/ 481211 h 4785098"/>
              <a:gd name="connsiteX680" fmla="*/ 2450392 w 9288048"/>
              <a:gd name="connsiteY680" fmla="*/ 238357 h 4785098"/>
              <a:gd name="connsiteX681" fmla="*/ 2779210 w 9288048"/>
              <a:gd name="connsiteY681" fmla="*/ 202378 h 4785098"/>
              <a:gd name="connsiteX682" fmla="*/ 1639602 w 9288048"/>
              <a:gd name="connsiteY682" fmla="*/ 0 h 4785098"/>
              <a:gd name="connsiteX683" fmla="*/ 1689148 w 9288048"/>
              <a:gd name="connsiteY683" fmla="*/ 98941 h 4785098"/>
              <a:gd name="connsiteX684" fmla="*/ 1603562 w 9288048"/>
              <a:gd name="connsiteY684" fmla="*/ 152908 h 4785098"/>
              <a:gd name="connsiteX685" fmla="*/ 1535999 w 9288048"/>
              <a:gd name="connsiteY685" fmla="*/ 62962 h 4785098"/>
              <a:gd name="connsiteX686" fmla="*/ 1639602 w 9288048"/>
              <a:gd name="connsiteY686" fmla="*/ 0 h 4785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Lst>
            <a:rect l="l" t="t" r="r" b="b"/>
            <a:pathLst>
              <a:path w="9288048" h="4785098">
                <a:moveTo>
                  <a:pt x="6968291" y="4582720"/>
                </a:moveTo>
                <a:lnTo>
                  <a:pt x="7008833" y="4758114"/>
                </a:lnTo>
                <a:cubicBezTo>
                  <a:pt x="6932256" y="4776103"/>
                  <a:pt x="6851177" y="4785098"/>
                  <a:pt x="6770098" y="4785098"/>
                </a:cubicBezTo>
                <a:lnTo>
                  <a:pt x="6770098" y="4605206"/>
                </a:lnTo>
                <a:cubicBezTo>
                  <a:pt x="6837661" y="4605206"/>
                  <a:pt x="6905229" y="4596212"/>
                  <a:pt x="6968291" y="4582720"/>
                </a:cubicBezTo>
                <a:close/>
                <a:moveTo>
                  <a:pt x="2995421" y="4533254"/>
                </a:moveTo>
                <a:lnTo>
                  <a:pt x="3013438" y="4708644"/>
                </a:lnTo>
                <a:cubicBezTo>
                  <a:pt x="2981905" y="4713141"/>
                  <a:pt x="2945870" y="4713141"/>
                  <a:pt x="2914342" y="4717638"/>
                </a:cubicBezTo>
                <a:lnTo>
                  <a:pt x="2909835" y="4717638"/>
                </a:lnTo>
                <a:cubicBezTo>
                  <a:pt x="2905333" y="4717638"/>
                  <a:pt x="2900826" y="4717638"/>
                  <a:pt x="2896324" y="4717638"/>
                </a:cubicBezTo>
                <a:cubicBezTo>
                  <a:pt x="2891817" y="4717638"/>
                  <a:pt x="2882808" y="4717638"/>
                  <a:pt x="2878307" y="4717638"/>
                </a:cubicBezTo>
                <a:cubicBezTo>
                  <a:pt x="2851280" y="4717638"/>
                  <a:pt x="2828756" y="4717638"/>
                  <a:pt x="2801730" y="4713141"/>
                </a:cubicBezTo>
                <a:lnTo>
                  <a:pt x="2815245" y="4537751"/>
                </a:lnTo>
                <a:cubicBezTo>
                  <a:pt x="2837765" y="4537751"/>
                  <a:pt x="2855782" y="4537751"/>
                  <a:pt x="2878307" y="4537751"/>
                </a:cubicBezTo>
                <a:cubicBezTo>
                  <a:pt x="2882808" y="4537751"/>
                  <a:pt x="2887315" y="4537751"/>
                  <a:pt x="2896324" y="4537751"/>
                </a:cubicBezTo>
                <a:cubicBezTo>
                  <a:pt x="2900826" y="4537751"/>
                  <a:pt x="2905333" y="4537751"/>
                  <a:pt x="2909835" y="4537751"/>
                </a:cubicBezTo>
                <a:lnTo>
                  <a:pt x="2914342" y="4537751"/>
                </a:lnTo>
                <a:cubicBezTo>
                  <a:pt x="2941368" y="4537751"/>
                  <a:pt x="2968394" y="4533254"/>
                  <a:pt x="2995421" y="4533254"/>
                </a:cubicBezTo>
                <a:close/>
                <a:moveTo>
                  <a:pt x="6301641" y="4375844"/>
                </a:moveTo>
                <a:cubicBezTo>
                  <a:pt x="6373711" y="4389336"/>
                  <a:pt x="6445782" y="4398331"/>
                  <a:pt x="6517852" y="4398331"/>
                </a:cubicBezTo>
                <a:lnTo>
                  <a:pt x="6517852" y="4600709"/>
                </a:lnTo>
                <a:cubicBezTo>
                  <a:pt x="6427764" y="4600709"/>
                  <a:pt x="6342178" y="4591714"/>
                  <a:pt x="6256597" y="4573725"/>
                </a:cubicBezTo>
                <a:close/>
                <a:moveTo>
                  <a:pt x="1229700" y="4362357"/>
                </a:moveTo>
                <a:cubicBezTo>
                  <a:pt x="1256727" y="4389340"/>
                  <a:pt x="1288255" y="4411827"/>
                  <a:pt x="1319788" y="4434313"/>
                </a:cubicBezTo>
                <a:lnTo>
                  <a:pt x="1247718" y="4542249"/>
                </a:lnTo>
                <a:cubicBezTo>
                  <a:pt x="1207176" y="4515265"/>
                  <a:pt x="1171141" y="4483784"/>
                  <a:pt x="1139613" y="4452303"/>
                </a:cubicBezTo>
                <a:close/>
                <a:moveTo>
                  <a:pt x="1923376" y="4285903"/>
                </a:moveTo>
                <a:cubicBezTo>
                  <a:pt x="1981931" y="4321881"/>
                  <a:pt x="2044992" y="4348865"/>
                  <a:pt x="2112561" y="4371351"/>
                </a:cubicBezTo>
                <a:lnTo>
                  <a:pt x="2063010" y="4533254"/>
                </a:lnTo>
                <a:cubicBezTo>
                  <a:pt x="1981931" y="4506270"/>
                  <a:pt x="1905359" y="4470292"/>
                  <a:pt x="1833288" y="4429816"/>
                </a:cubicBezTo>
                <a:close/>
                <a:moveTo>
                  <a:pt x="2387326" y="4173470"/>
                </a:moveTo>
                <a:cubicBezTo>
                  <a:pt x="2486422" y="4200454"/>
                  <a:pt x="2585519" y="4222941"/>
                  <a:pt x="2689122" y="4231935"/>
                </a:cubicBezTo>
                <a:lnTo>
                  <a:pt x="2666598" y="4528752"/>
                </a:lnTo>
                <a:cubicBezTo>
                  <a:pt x="2540475" y="4515265"/>
                  <a:pt x="2414352" y="4492778"/>
                  <a:pt x="2297238" y="4456800"/>
                </a:cubicBezTo>
                <a:close/>
                <a:moveTo>
                  <a:pt x="5675534" y="4128498"/>
                </a:moveTo>
                <a:cubicBezTo>
                  <a:pt x="5774630" y="4191460"/>
                  <a:pt x="5882736" y="4236433"/>
                  <a:pt x="5995343" y="4263417"/>
                </a:cubicBezTo>
                <a:lnTo>
                  <a:pt x="5959308" y="4443304"/>
                </a:lnTo>
                <a:cubicBezTo>
                  <a:pt x="5824176" y="4411823"/>
                  <a:pt x="5693551" y="4357855"/>
                  <a:pt x="5576432" y="4281401"/>
                </a:cubicBezTo>
                <a:close/>
                <a:moveTo>
                  <a:pt x="3576484" y="4052043"/>
                </a:moveTo>
                <a:lnTo>
                  <a:pt x="3702607" y="4321881"/>
                </a:lnTo>
                <a:cubicBezTo>
                  <a:pt x="3531440" y="4407330"/>
                  <a:pt x="3342256" y="4465795"/>
                  <a:pt x="3144063" y="4501773"/>
                </a:cubicBezTo>
                <a:lnTo>
                  <a:pt x="3103526" y="4204951"/>
                </a:lnTo>
                <a:cubicBezTo>
                  <a:pt x="3270186" y="4177968"/>
                  <a:pt x="3427842" y="4124000"/>
                  <a:pt x="3576484" y="4052043"/>
                </a:cubicBezTo>
                <a:close/>
                <a:moveTo>
                  <a:pt x="7423232" y="4025060"/>
                </a:moveTo>
                <a:lnTo>
                  <a:pt x="7571879" y="4285903"/>
                </a:lnTo>
                <a:cubicBezTo>
                  <a:pt x="7418730" y="4371347"/>
                  <a:pt x="7252070" y="4438806"/>
                  <a:pt x="7076396" y="4479282"/>
                </a:cubicBezTo>
                <a:lnTo>
                  <a:pt x="7013335" y="4186962"/>
                </a:lnTo>
                <a:cubicBezTo>
                  <a:pt x="7157475" y="4150984"/>
                  <a:pt x="7297113" y="4097017"/>
                  <a:pt x="7423232" y="4025060"/>
                </a:cubicBezTo>
                <a:close/>
                <a:moveTo>
                  <a:pt x="7882683" y="3975590"/>
                </a:moveTo>
                <a:lnTo>
                  <a:pt x="8094387" y="4182465"/>
                </a:lnTo>
                <a:cubicBezTo>
                  <a:pt x="8022317" y="4254422"/>
                  <a:pt x="7945745" y="4321877"/>
                  <a:pt x="7860159" y="4384839"/>
                </a:cubicBezTo>
                <a:lnTo>
                  <a:pt x="7688993" y="4141989"/>
                </a:lnTo>
                <a:cubicBezTo>
                  <a:pt x="7756561" y="4092519"/>
                  <a:pt x="7819622" y="4034054"/>
                  <a:pt x="7882683" y="3975590"/>
                </a:cubicBezTo>
                <a:close/>
                <a:moveTo>
                  <a:pt x="6851177" y="3935114"/>
                </a:moveTo>
                <a:lnTo>
                  <a:pt x="6918745" y="4236433"/>
                </a:lnTo>
                <a:cubicBezTo>
                  <a:pt x="6810639" y="4258919"/>
                  <a:pt x="6702529" y="4272411"/>
                  <a:pt x="6589922" y="4272411"/>
                </a:cubicBezTo>
                <a:cubicBezTo>
                  <a:pt x="6486324" y="4272411"/>
                  <a:pt x="6382720" y="4263417"/>
                  <a:pt x="6283624" y="4240930"/>
                </a:cubicBezTo>
                <a:lnTo>
                  <a:pt x="6351192" y="3944109"/>
                </a:lnTo>
                <a:cubicBezTo>
                  <a:pt x="6427764" y="3957600"/>
                  <a:pt x="6504341" y="3962098"/>
                  <a:pt x="6589922" y="3962098"/>
                </a:cubicBezTo>
                <a:cubicBezTo>
                  <a:pt x="6680010" y="3962098"/>
                  <a:pt x="6770098" y="3953103"/>
                  <a:pt x="6851177" y="3935114"/>
                </a:cubicBezTo>
                <a:close/>
                <a:moveTo>
                  <a:pt x="1274744" y="3921622"/>
                </a:moveTo>
                <a:cubicBezTo>
                  <a:pt x="1310780" y="3966595"/>
                  <a:pt x="1355823" y="4011568"/>
                  <a:pt x="1396361" y="4052043"/>
                </a:cubicBezTo>
                <a:lnTo>
                  <a:pt x="1261229" y="4209449"/>
                </a:lnTo>
                <a:cubicBezTo>
                  <a:pt x="1207176" y="4159978"/>
                  <a:pt x="1157630" y="4110508"/>
                  <a:pt x="1112586" y="4052043"/>
                </a:cubicBezTo>
                <a:close/>
                <a:moveTo>
                  <a:pt x="3963862" y="3858660"/>
                </a:moveTo>
                <a:lnTo>
                  <a:pt x="4117011" y="4052043"/>
                </a:lnTo>
                <a:cubicBezTo>
                  <a:pt x="4008905" y="4146487"/>
                  <a:pt x="3891791" y="4227438"/>
                  <a:pt x="3765668" y="4294897"/>
                </a:cubicBezTo>
                <a:lnTo>
                  <a:pt x="3662070" y="4070033"/>
                </a:lnTo>
                <a:cubicBezTo>
                  <a:pt x="3770175" y="4011568"/>
                  <a:pt x="3869272" y="3939611"/>
                  <a:pt x="3963862" y="3858660"/>
                </a:cubicBezTo>
                <a:close/>
                <a:moveTo>
                  <a:pt x="8715993" y="3845168"/>
                </a:moveTo>
                <a:lnTo>
                  <a:pt x="8815089" y="3890141"/>
                </a:lnTo>
                <a:cubicBezTo>
                  <a:pt x="8797072" y="3930617"/>
                  <a:pt x="8779055" y="3966595"/>
                  <a:pt x="8756535" y="3998076"/>
                </a:cubicBezTo>
                <a:lnTo>
                  <a:pt x="8666447" y="3935114"/>
                </a:lnTo>
                <a:cubicBezTo>
                  <a:pt x="8684460" y="3908130"/>
                  <a:pt x="8702482" y="3876649"/>
                  <a:pt x="8715993" y="3845168"/>
                </a:cubicBezTo>
                <a:close/>
                <a:moveTo>
                  <a:pt x="1761218" y="3831676"/>
                </a:moveTo>
                <a:cubicBezTo>
                  <a:pt x="1810764" y="3872152"/>
                  <a:pt x="1864817" y="3912627"/>
                  <a:pt x="1918870" y="3948606"/>
                </a:cubicBezTo>
                <a:lnTo>
                  <a:pt x="1761218" y="4200454"/>
                </a:lnTo>
                <a:cubicBezTo>
                  <a:pt x="1693650" y="4155481"/>
                  <a:pt x="1630589" y="4110508"/>
                  <a:pt x="1567527" y="4056541"/>
                </a:cubicBezTo>
                <a:close/>
                <a:moveTo>
                  <a:pt x="2486422" y="3764217"/>
                </a:moveTo>
                <a:cubicBezTo>
                  <a:pt x="2603536" y="3800195"/>
                  <a:pt x="2725157" y="3818184"/>
                  <a:pt x="2851280" y="3818184"/>
                </a:cubicBezTo>
                <a:cubicBezTo>
                  <a:pt x="2896324" y="3818184"/>
                  <a:pt x="2941368" y="3813687"/>
                  <a:pt x="2986412" y="3809189"/>
                </a:cubicBezTo>
                <a:lnTo>
                  <a:pt x="3031456" y="4115005"/>
                </a:lnTo>
                <a:cubicBezTo>
                  <a:pt x="2990914" y="4119503"/>
                  <a:pt x="2945870" y="4124000"/>
                  <a:pt x="2900826" y="4124000"/>
                </a:cubicBezTo>
                <a:lnTo>
                  <a:pt x="2896324" y="4124000"/>
                </a:lnTo>
                <a:cubicBezTo>
                  <a:pt x="2891817" y="4124000"/>
                  <a:pt x="2882808" y="4124000"/>
                  <a:pt x="2878307" y="4124000"/>
                </a:cubicBezTo>
                <a:cubicBezTo>
                  <a:pt x="2869298" y="4124000"/>
                  <a:pt x="2860289" y="4124000"/>
                  <a:pt x="2851280" y="4124000"/>
                </a:cubicBezTo>
                <a:cubicBezTo>
                  <a:pt x="2693624" y="4124000"/>
                  <a:pt x="2540475" y="4101514"/>
                  <a:pt x="2396335" y="4056541"/>
                </a:cubicBezTo>
                <a:close/>
                <a:moveTo>
                  <a:pt x="3387300" y="3741730"/>
                </a:moveTo>
                <a:lnTo>
                  <a:pt x="3481894" y="3948606"/>
                </a:lnTo>
                <a:cubicBezTo>
                  <a:pt x="3373789" y="4002573"/>
                  <a:pt x="3256675" y="4038551"/>
                  <a:pt x="3135054" y="4061038"/>
                </a:cubicBezTo>
                <a:lnTo>
                  <a:pt x="3103526" y="3827179"/>
                </a:lnTo>
                <a:cubicBezTo>
                  <a:pt x="3202623" y="3813687"/>
                  <a:pt x="3297212" y="3782206"/>
                  <a:pt x="3387300" y="3741730"/>
                </a:cubicBezTo>
                <a:close/>
                <a:moveTo>
                  <a:pt x="7207026" y="3665276"/>
                </a:moveTo>
                <a:lnTo>
                  <a:pt x="7360175" y="3930617"/>
                </a:lnTo>
                <a:cubicBezTo>
                  <a:pt x="7238554" y="3998076"/>
                  <a:pt x="7112431" y="4047546"/>
                  <a:pt x="6977299" y="4079027"/>
                </a:cubicBezTo>
                <a:lnTo>
                  <a:pt x="6909736" y="3782206"/>
                </a:lnTo>
                <a:cubicBezTo>
                  <a:pt x="7013335" y="3755222"/>
                  <a:pt x="7112431" y="3714746"/>
                  <a:pt x="7207026" y="3665276"/>
                </a:cubicBezTo>
                <a:close/>
                <a:moveTo>
                  <a:pt x="5909762" y="3633795"/>
                </a:moveTo>
                <a:cubicBezTo>
                  <a:pt x="5918771" y="3638292"/>
                  <a:pt x="5923273" y="3638292"/>
                  <a:pt x="5927779" y="3642790"/>
                </a:cubicBezTo>
                <a:cubicBezTo>
                  <a:pt x="6040387" y="3710249"/>
                  <a:pt x="6166510" y="3759719"/>
                  <a:pt x="6292633" y="3786703"/>
                </a:cubicBezTo>
                <a:lnTo>
                  <a:pt x="6234078" y="4083525"/>
                </a:lnTo>
                <a:cubicBezTo>
                  <a:pt x="6058404" y="4043049"/>
                  <a:pt x="5896246" y="3975590"/>
                  <a:pt x="5747604" y="3881146"/>
                </a:cubicBezTo>
                <a:close/>
                <a:moveTo>
                  <a:pt x="2184631" y="3633795"/>
                </a:moveTo>
                <a:cubicBezTo>
                  <a:pt x="2261203" y="3678768"/>
                  <a:pt x="2342282" y="3714746"/>
                  <a:pt x="2427868" y="3746227"/>
                </a:cubicBezTo>
                <a:lnTo>
                  <a:pt x="2337780" y="4038551"/>
                </a:lnTo>
                <a:cubicBezTo>
                  <a:pt x="2225168" y="4002573"/>
                  <a:pt x="2121569" y="3953103"/>
                  <a:pt x="2022473" y="3894638"/>
                </a:cubicBezTo>
                <a:close/>
                <a:moveTo>
                  <a:pt x="639623" y="3552848"/>
                </a:moveTo>
                <a:cubicBezTo>
                  <a:pt x="648632" y="3588827"/>
                  <a:pt x="657641" y="3624800"/>
                  <a:pt x="675658" y="3660779"/>
                </a:cubicBezTo>
                <a:lnTo>
                  <a:pt x="558544" y="3714746"/>
                </a:lnTo>
                <a:cubicBezTo>
                  <a:pt x="540527" y="3669773"/>
                  <a:pt x="527016" y="3624800"/>
                  <a:pt x="518007" y="3579832"/>
                </a:cubicBezTo>
                <a:close/>
                <a:moveTo>
                  <a:pt x="2026975" y="3521367"/>
                </a:moveTo>
                <a:cubicBezTo>
                  <a:pt x="2063010" y="3552848"/>
                  <a:pt x="2099045" y="3575335"/>
                  <a:pt x="2135080" y="3602314"/>
                </a:cubicBezTo>
                <a:lnTo>
                  <a:pt x="1972922" y="3863157"/>
                </a:lnTo>
                <a:cubicBezTo>
                  <a:pt x="1918870" y="3827179"/>
                  <a:pt x="1873826" y="3791200"/>
                  <a:pt x="1828782" y="3755222"/>
                </a:cubicBezTo>
                <a:close/>
                <a:moveTo>
                  <a:pt x="7481791" y="3494379"/>
                </a:moveTo>
                <a:lnTo>
                  <a:pt x="7698001" y="3705752"/>
                </a:lnTo>
                <a:cubicBezTo>
                  <a:pt x="7643949" y="3759719"/>
                  <a:pt x="7585394" y="3813687"/>
                  <a:pt x="7522333" y="3858660"/>
                </a:cubicBezTo>
                <a:lnTo>
                  <a:pt x="7346659" y="3611309"/>
                </a:lnTo>
                <a:cubicBezTo>
                  <a:pt x="7396210" y="3575330"/>
                  <a:pt x="7441254" y="3534855"/>
                  <a:pt x="7481791" y="3494379"/>
                </a:cubicBezTo>
                <a:close/>
                <a:moveTo>
                  <a:pt x="1779236" y="3431421"/>
                </a:moveTo>
                <a:cubicBezTo>
                  <a:pt x="1815271" y="3476394"/>
                  <a:pt x="1860315" y="3521367"/>
                  <a:pt x="1900852" y="3561843"/>
                </a:cubicBezTo>
                <a:lnTo>
                  <a:pt x="1702659" y="3795698"/>
                </a:lnTo>
                <a:cubicBezTo>
                  <a:pt x="1644104" y="3741730"/>
                  <a:pt x="1590052" y="3687763"/>
                  <a:pt x="1540501" y="3624800"/>
                </a:cubicBezTo>
                <a:close/>
                <a:moveTo>
                  <a:pt x="6761089" y="3408930"/>
                </a:moveTo>
                <a:lnTo>
                  <a:pt x="6819648" y="3678768"/>
                </a:lnTo>
                <a:lnTo>
                  <a:pt x="6824150" y="3696757"/>
                </a:lnTo>
                <a:cubicBezTo>
                  <a:pt x="6747573" y="3714746"/>
                  <a:pt x="6666499" y="3723741"/>
                  <a:pt x="6589922" y="3723741"/>
                </a:cubicBezTo>
                <a:cubicBezTo>
                  <a:pt x="6508843" y="3723741"/>
                  <a:pt x="6436773" y="3719244"/>
                  <a:pt x="6369209" y="3705752"/>
                </a:cubicBezTo>
                <a:lnTo>
                  <a:pt x="6373711" y="3678768"/>
                </a:lnTo>
                <a:lnTo>
                  <a:pt x="6432266" y="3413428"/>
                </a:lnTo>
                <a:cubicBezTo>
                  <a:pt x="6477310" y="3422422"/>
                  <a:pt x="6531367" y="3426920"/>
                  <a:pt x="6585420" y="3426920"/>
                </a:cubicBezTo>
                <a:cubicBezTo>
                  <a:pt x="6643975" y="3426920"/>
                  <a:pt x="6702529" y="3422422"/>
                  <a:pt x="6761089" y="3408930"/>
                </a:cubicBezTo>
                <a:close/>
                <a:moveTo>
                  <a:pt x="2671105" y="3377454"/>
                </a:moveTo>
                <a:cubicBezTo>
                  <a:pt x="2720650" y="3390946"/>
                  <a:pt x="2770201" y="3399940"/>
                  <a:pt x="2824254" y="3399940"/>
                </a:cubicBezTo>
                <a:cubicBezTo>
                  <a:pt x="2842272" y="3399940"/>
                  <a:pt x="2860289" y="3399940"/>
                  <a:pt x="2873800" y="3399940"/>
                </a:cubicBezTo>
                <a:lnTo>
                  <a:pt x="2896324" y="3566340"/>
                </a:lnTo>
                <a:lnTo>
                  <a:pt x="2900826" y="3584325"/>
                </a:lnTo>
                <a:cubicBezTo>
                  <a:pt x="2873800" y="3588827"/>
                  <a:pt x="2851280" y="3588827"/>
                  <a:pt x="2824254" y="3588827"/>
                </a:cubicBezTo>
                <a:cubicBezTo>
                  <a:pt x="2752184" y="3588827"/>
                  <a:pt x="2684616" y="3579832"/>
                  <a:pt x="2617052" y="3557346"/>
                </a:cubicBezTo>
                <a:lnTo>
                  <a:pt x="2621554" y="3543854"/>
                </a:lnTo>
                <a:close/>
                <a:moveTo>
                  <a:pt x="8324109" y="3332481"/>
                </a:moveTo>
                <a:lnTo>
                  <a:pt x="8535817" y="3404433"/>
                </a:lnTo>
                <a:cubicBezTo>
                  <a:pt x="8468254" y="3588822"/>
                  <a:pt x="8364651" y="3755222"/>
                  <a:pt x="8229519" y="3899136"/>
                </a:cubicBezTo>
                <a:lnTo>
                  <a:pt x="8067361" y="3746228"/>
                </a:lnTo>
                <a:cubicBezTo>
                  <a:pt x="8175467" y="3624801"/>
                  <a:pt x="8265554" y="3485384"/>
                  <a:pt x="8324109" y="3332481"/>
                </a:cubicBezTo>
                <a:close/>
                <a:moveTo>
                  <a:pt x="3243160" y="3332481"/>
                </a:moveTo>
                <a:lnTo>
                  <a:pt x="3369282" y="3602314"/>
                </a:lnTo>
                <a:cubicBezTo>
                  <a:pt x="3265684" y="3651784"/>
                  <a:pt x="3153072" y="3687763"/>
                  <a:pt x="3035958" y="3705752"/>
                </a:cubicBezTo>
                <a:lnTo>
                  <a:pt x="3031456" y="3678768"/>
                </a:lnTo>
                <a:lnTo>
                  <a:pt x="2995421" y="3408935"/>
                </a:lnTo>
                <a:cubicBezTo>
                  <a:pt x="3081002" y="3395443"/>
                  <a:pt x="3166587" y="3372957"/>
                  <a:pt x="3243160" y="3332481"/>
                </a:cubicBezTo>
                <a:close/>
                <a:moveTo>
                  <a:pt x="6162003" y="3323487"/>
                </a:moveTo>
                <a:lnTo>
                  <a:pt x="6166510" y="3323487"/>
                </a:lnTo>
                <a:cubicBezTo>
                  <a:pt x="6216060" y="3354963"/>
                  <a:pt x="6270113" y="3377449"/>
                  <a:pt x="6328668" y="3390941"/>
                </a:cubicBezTo>
                <a:lnTo>
                  <a:pt x="6288130" y="3588822"/>
                </a:lnTo>
                <a:cubicBezTo>
                  <a:pt x="6207047" y="3570833"/>
                  <a:pt x="6130475" y="3539352"/>
                  <a:pt x="6058404" y="3498876"/>
                </a:cubicBezTo>
                <a:cubicBezTo>
                  <a:pt x="6053902" y="3498876"/>
                  <a:pt x="6053902" y="3494379"/>
                  <a:pt x="6049396" y="3494379"/>
                </a:cubicBezTo>
                <a:close/>
                <a:moveTo>
                  <a:pt x="7013335" y="3318989"/>
                </a:moveTo>
                <a:lnTo>
                  <a:pt x="7157475" y="3575330"/>
                </a:lnTo>
                <a:cubicBezTo>
                  <a:pt x="7071894" y="3620303"/>
                  <a:pt x="6981806" y="3656282"/>
                  <a:pt x="6887212" y="3683265"/>
                </a:cubicBezTo>
                <a:lnTo>
                  <a:pt x="6882705" y="3665276"/>
                </a:lnTo>
                <a:lnTo>
                  <a:pt x="6824150" y="3395439"/>
                </a:lnTo>
                <a:cubicBezTo>
                  <a:pt x="6891718" y="3377449"/>
                  <a:pt x="6954780" y="3350470"/>
                  <a:pt x="7013335" y="3318989"/>
                </a:cubicBezTo>
                <a:close/>
                <a:moveTo>
                  <a:pt x="2391833" y="3296503"/>
                </a:moveTo>
                <a:cubicBezTo>
                  <a:pt x="2441378" y="3323486"/>
                  <a:pt x="2490929" y="3345973"/>
                  <a:pt x="2540475" y="3368459"/>
                </a:cubicBezTo>
                <a:lnTo>
                  <a:pt x="2459396" y="3633795"/>
                </a:lnTo>
                <a:lnTo>
                  <a:pt x="2454894" y="3651784"/>
                </a:lnTo>
                <a:cubicBezTo>
                  <a:pt x="2378317" y="3624800"/>
                  <a:pt x="2306247" y="3588827"/>
                  <a:pt x="2234177" y="3548351"/>
                </a:cubicBezTo>
                <a:close/>
                <a:moveTo>
                  <a:pt x="4963840" y="3229043"/>
                </a:moveTo>
                <a:cubicBezTo>
                  <a:pt x="5171038" y="3476390"/>
                  <a:pt x="5369235" y="3741730"/>
                  <a:pt x="5644001" y="3926119"/>
                </a:cubicBezTo>
                <a:lnTo>
                  <a:pt x="5481843" y="4173471"/>
                </a:lnTo>
                <a:cubicBezTo>
                  <a:pt x="5166535" y="3957600"/>
                  <a:pt x="5013386" y="3746228"/>
                  <a:pt x="4774656" y="3462898"/>
                </a:cubicBezTo>
                <a:lnTo>
                  <a:pt x="4806184" y="3422422"/>
                </a:lnTo>
                <a:lnTo>
                  <a:pt x="4837718" y="3381947"/>
                </a:lnTo>
                <a:lnTo>
                  <a:pt x="4900774" y="3305497"/>
                </a:lnTo>
                <a:lnTo>
                  <a:pt x="4932307" y="3269519"/>
                </a:lnTo>
                <a:close/>
                <a:moveTo>
                  <a:pt x="7207026" y="3215552"/>
                </a:moveTo>
                <a:lnTo>
                  <a:pt x="7396210" y="3395439"/>
                </a:lnTo>
                <a:lnTo>
                  <a:pt x="7423232" y="3422422"/>
                </a:lnTo>
                <a:cubicBezTo>
                  <a:pt x="7387201" y="3458401"/>
                  <a:pt x="7346659" y="3494379"/>
                  <a:pt x="7301615" y="3525860"/>
                </a:cubicBezTo>
                <a:lnTo>
                  <a:pt x="7279096" y="3494379"/>
                </a:lnTo>
                <a:lnTo>
                  <a:pt x="7130449" y="3283011"/>
                </a:lnTo>
                <a:cubicBezTo>
                  <a:pt x="7157475" y="3265022"/>
                  <a:pt x="7184501" y="3238038"/>
                  <a:pt x="7207026" y="3215552"/>
                </a:cubicBezTo>
                <a:close/>
                <a:moveTo>
                  <a:pt x="3468379" y="3166081"/>
                </a:moveTo>
                <a:lnTo>
                  <a:pt x="3603511" y="3341476"/>
                </a:lnTo>
                <a:cubicBezTo>
                  <a:pt x="3549458" y="3395443"/>
                  <a:pt x="3495405" y="3440416"/>
                  <a:pt x="3432344" y="3480892"/>
                </a:cubicBezTo>
                <a:cubicBezTo>
                  <a:pt x="3423335" y="3485389"/>
                  <a:pt x="3418833" y="3489886"/>
                  <a:pt x="3409824" y="3494384"/>
                </a:cubicBezTo>
                <a:lnTo>
                  <a:pt x="3315230" y="3292005"/>
                </a:lnTo>
                <a:cubicBezTo>
                  <a:pt x="3369282" y="3260524"/>
                  <a:pt x="3418833" y="3215551"/>
                  <a:pt x="3468379" y="3166081"/>
                </a:cubicBezTo>
                <a:close/>
                <a:moveTo>
                  <a:pt x="2162106" y="3103119"/>
                </a:moveTo>
                <a:cubicBezTo>
                  <a:pt x="2184631" y="3130103"/>
                  <a:pt x="2207150" y="3152589"/>
                  <a:pt x="2234177" y="3179573"/>
                </a:cubicBezTo>
                <a:lnTo>
                  <a:pt x="2067517" y="3377454"/>
                </a:lnTo>
                <a:lnTo>
                  <a:pt x="2044992" y="3404438"/>
                </a:lnTo>
                <a:cubicBezTo>
                  <a:pt x="2004455" y="3368459"/>
                  <a:pt x="1968420" y="3327984"/>
                  <a:pt x="1932385" y="3287508"/>
                </a:cubicBezTo>
                <a:lnTo>
                  <a:pt x="1959411" y="3265022"/>
                </a:lnTo>
                <a:close/>
                <a:moveTo>
                  <a:pt x="1247718" y="3098622"/>
                </a:moveTo>
                <a:cubicBezTo>
                  <a:pt x="1306273" y="3265022"/>
                  <a:pt x="1391858" y="3417930"/>
                  <a:pt x="1499964" y="3557346"/>
                </a:cubicBezTo>
                <a:lnTo>
                  <a:pt x="1265736" y="3741730"/>
                </a:lnTo>
                <a:cubicBezTo>
                  <a:pt x="1139613" y="3579832"/>
                  <a:pt x="1036009" y="3395443"/>
                  <a:pt x="963939" y="3193065"/>
                </a:cubicBezTo>
                <a:close/>
                <a:moveTo>
                  <a:pt x="7869168" y="3053649"/>
                </a:moveTo>
                <a:lnTo>
                  <a:pt x="8125921" y="3143595"/>
                </a:lnTo>
                <a:cubicBezTo>
                  <a:pt x="8062859" y="3314492"/>
                  <a:pt x="7963758" y="3471893"/>
                  <a:pt x="7842141" y="3602314"/>
                </a:cubicBezTo>
                <a:lnTo>
                  <a:pt x="7648451" y="3413428"/>
                </a:lnTo>
                <a:cubicBezTo>
                  <a:pt x="7743045" y="3309995"/>
                  <a:pt x="7819622" y="3188568"/>
                  <a:pt x="7869168" y="3053649"/>
                </a:cubicBezTo>
                <a:close/>
                <a:moveTo>
                  <a:pt x="4666546" y="3017670"/>
                </a:moveTo>
                <a:lnTo>
                  <a:pt x="4855730" y="3215551"/>
                </a:lnTo>
                <a:cubicBezTo>
                  <a:pt x="4671053" y="3480892"/>
                  <a:pt x="4436825" y="3764217"/>
                  <a:pt x="4202592" y="3980087"/>
                </a:cubicBezTo>
                <a:lnTo>
                  <a:pt x="4031430" y="3755222"/>
                </a:lnTo>
                <a:cubicBezTo>
                  <a:pt x="4256649" y="3539357"/>
                  <a:pt x="4463851" y="3256027"/>
                  <a:pt x="4666546" y="3017670"/>
                </a:cubicBezTo>
                <a:close/>
                <a:moveTo>
                  <a:pt x="5801652" y="2990687"/>
                </a:moveTo>
                <a:cubicBezTo>
                  <a:pt x="5887238" y="3089627"/>
                  <a:pt x="5977325" y="3188568"/>
                  <a:pt x="6076422" y="3265022"/>
                </a:cubicBezTo>
                <a:lnTo>
                  <a:pt x="5914264" y="3512368"/>
                </a:lnTo>
                <a:cubicBezTo>
                  <a:pt x="5801652" y="3431417"/>
                  <a:pt x="5707062" y="3332481"/>
                  <a:pt x="5612472" y="3229043"/>
                </a:cubicBezTo>
                <a:close/>
                <a:moveTo>
                  <a:pt x="1630589" y="2968200"/>
                </a:moveTo>
                <a:cubicBezTo>
                  <a:pt x="1675633" y="3089627"/>
                  <a:pt x="1738694" y="3202059"/>
                  <a:pt x="1815271" y="3301000"/>
                </a:cubicBezTo>
                <a:lnTo>
                  <a:pt x="1576536" y="3494384"/>
                </a:lnTo>
                <a:cubicBezTo>
                  <a:pt x="1477440" y="3363962"/>
                  <a:pt x="1396361" y="3220049"/>
                  <a:pt x="1342308" y="3067141"/>
                </a:cubicBezTo>
                <a:close/>
                <a:moveTo>
                  <a:pt x="8783557" y="2954708"/>
                </a:moveTo>
                <a:lnTo>
                  <a:pt x="8990758" y="2986189"/>
                </a:lnTo>
                <a:cubicBezTo>
                  <a:pt x="8977248" y="3062643"/>
                  <a:pt x="8959230" y="3139097"/>
                  <a:pt x="8936706" y="3211054"/>
                </a:cubicBezTo>
                <a:lnTo>
                  <a:pt x="8912843" y="3202390"/>
                </a:lnTo>
                <a:lnTo>
                  <a:pt x="8909679" y="3215552"/>
                </a:lnTo>
                <a:lnTo>
                  <a:pt x="8711491" y="3143595"/>
                </a:lnTo>
                <a:cubicBezTo>
                  <a:pt x="8729504" y="3085130"/>
                  <a:pt x="8747526" y="3022168"/>
                  <a:pt x="8756535" y="2959206"/>
                </a:cubicBezTo>
                <a:lnTo>
                  <a:pt x="8781531" y="2963004"/>
                </a:lnTo>
                <a:close/>
                <a:moveTo>
                  <a:pt x="5211579" y="2950211"/>
                </a:moveTo>
                <a:cubicBezTo>
                  <a:pt x="5400764" y="3175076"/>
                  <a:pt x="5603464" y="3413428"/>
                  <a:pt x="5833185" y="3575330"/>
                </a:cubicBezTo>
                <a:lnTo>
                  <a:pt x="5684542" y="3800195"/>
                </a:lnTo>
                <a:cubicBezTo>
                  <a:pt x="5364729" y="3552844"/>
                  <a:pt x="5319685" y="3471893"/>
                  <a:pt x="5044919" y="3152589"/>
                </a:cubicBezTo>
                <a:lnTo>
                  <a:pt x="5062937" y="3130103"/>
                </a:lnTo>
                <a:lnTo>
                  <a:pt x="5098972" y="3085130"/>
                </a:lnTo>
                <a:lnTo>
                  <a:pt x="5157527" y="3013173"/>
                </a:lnTo>
                <a:lnTo>
                  <a:pt x="5184553" y="2981692"/>
                </a:lnTo>
                <a:close/>
                <a:moveTo>
                  <a:pt x="797279" y="2869260"/>
                </a:moveTo>
                <a:cubicBezTo>
                  <a:pt x="806288" y="2945714"/>
                  <a:pt x="824306" y="3022168"/>
                  <a:pt x="846825" y="3098622"/>
                </a:cubicBezTo>
                <a:lnTo>
                  <a:pt x="648632" y="3161584"/>
                </a:lnTo>
                <a:cubicBezTo>
                  <a:pt x="621606" y="3071638"/>
                  <a:pt x="599086" y="2981692"/>
                  <a:pt x="590077" y="2887249"/>
                </a:cubicBezTo>
                <a:close/>
                <a:moveTo>
                  <a:pt x="7418730" y="2855768"/>
                </a:moveTo>
                <a:lnTo>
                  <a:pt x="7688993" y="2950211"/>
                </a:lnTo>
                <a:lnTo>
                  <a:pt x="7702508" y="2954708"/>
                </a:lnTo>
                <a:cubicBezTo>
                  <a:pt x="7648451" y="3094125"/>
                  <a:pt x="7571879" y="3220049"/>
                  <a:pt x="7472782" y="3327984"/>
                </a:cubicBezTo>
                <a:lnTo>
                  <a:pt x="7445756" y="3301000"/>
                </a:lnTo>
                <a:lnTo>
                  <a:pt x="7256572" y="3121108"/>
                </a:lnTo>
                <a:cubicBezTo>
                  <a:pt x="7324140" y="3044654"/>
                  <a:pt x="7382694" y="2954708"/>
                  <a:pt x="7418730" y="2855768"/>
                </a:cubicBezTo>
                <a:close/>
                <a:moveTo>
                  <a:pt x="2004455" y="2842276"/>
                </a:moveTo>
                <a:cubicBezTo>
                  <a:pt x="2035984" y="2918730"/>
                  <a:pt x="2072019" y="2990687"/>
                  <a:pt x="2121569" y="3058146"/>
                </a:cubicBezTo>
                <a:lnTo>
                  <a:pt x="1918870" y="3220049"/>
                </a:lnTo>
                <a:lnTo>
                  <a:pt x="1891843" y="3242535"/>
                </a:lnTo>
                <a:cubicBezTo>
                  <a:pt x="1824280" y="3148092"/>
                  <a:pt x="1765720" y="3049151"/>
                  <a:pt x="1720677" y="2936719"/>
                </a:cubicBezTo>
                <a:close/>
                <a:moveTo>
                  <a:pt x="3761166" y="2828784"/>
                </a:moveTo>
                <a:lnTo>
                  <a:pt x="3963862" y="3053649"/>
                </a:lnTo>
                <a:cubicBezTo>
                  <a:pt x="3891791" y="3139097"/>
                  <a:pt x="3806210" y="3242535"/>
                  <a:pt x="3729633" y="3323486"/>
                </a:cubicBezTo>
                <a:lnTo>
                  <a:pt x="3544956" y="3085130"/>
                </a:lnTo>
                <a:cubicBezTo>
                  <a:pt x="3608017" y="3017670"/>
                  <a:pt x="3666572" y="2941216"/>
                  <a:pt x="3725131" y="2873757"/>
                </a:cubicBezTo>
                <a:close/>
                <a:moveTo>
                  <a:pt x="8062855" y="2779314"/>
                </a:moveTo>
                <a:lnTo>
                  <a:pt x="8364651" y="2824287"/>
                </a:lnTo>
                <a:cubicBezTo>
                  <a:pt x="8351135" y="2909735"/>
                  <a:pt x="8328615" y="2990687"/>
                  <a:pt x="8306091" y="3071638"/>
                </a:cubicBezTo>
                <a:lnTo>
                  <a:pt x="8282162" y="3063052"/>
                </a:lnTo>
                <a:lnTo>
                  <a:pt x="8279065" y="3076135"/>
                </a:lnTo>
                <a:lnTo>
                  <a:pt x="7990789" y="2972698"/>
                </a:lnTo>
                <a:cubicBezTo>
                  <a:pt x="8008801" y="2914233"/>
                  <a:pt x="8026824" y="2851271"/>
                  <a:pt x="8035833" y="2783811"/>
                </a:cubicBezTo>
                <a:lnTo>
                  <a:pt x="8060892" y="2787546"/>
                </a:lnTo>
                <a:close/>
                <a:moveTo>
                  <a:pt x="1373841" y="2711854"/>
                </a:moveTo>
                <a:cubicBezTo>
                  <a:pt x="1382850" y="2792806"/>
                  <a:pt x="1400867" y="2869260"/>
                  <a:pt x="1423387" y="2945714"/>
                </a:cubicBezTo>
                <a:lnTo>
                  <a:pt x="1135106" y="3044654"/>
                </a:lnTo>
                <a:cubicBezTo>
                  <a:pt x="1108080" y="2950211"/>
                  <a:pt x="1085560" y="2846773"/>
                  <a:pt x="1067543" y="2743335"/>
                </a:cubicBezTo>
                <a:close/>
                <a:moveTo>
                  <a:pt x="7571879" y="2702860"/>
                </a:moveTo>
                <a:lnTo>
                  <a:pt x="7864661" y="2743335"/>
                </a:lnTo>
                <a:cubicBezTo>
                  <a:pt x="7855653" y="2801800"/>
                  <a:pt x="7842142" y="2855768"/>
                  <a:pt x="7824125" y="2914233"/>
                </a:cubicBezTo>
                <a:lnTo>
                  <a:pt x="7815115" y="2909735"/>
                </a:lnTo>
                <a:lnTo>
                  <a:pt x="7800448" y="2904610"/>
                </a:lnTo>
                <a:lnTo>
                  <a:pt x="7797098" y="2918730"/>
                </a:lnTo>
                <a:lnTo>
                  <a:pt x="7788089" y="2914233"/>
                </a:lnTo>
                <a:lnTo>
                  <a:pt x="7517826" y="2819790"/>
                </a:lnTo>
                <a:cubicBezTo>
                  <a:pt x="7526835" y="2783811"/>
                  <a:pt x="7540350" y="2743336"/>
                  <a:pt x="7544852" y="2707357"/>
                </a:cubicBezTo>
                <a:lnTo>
                  <a:pt x="7569963" y="2710829"/>
                </a:lnTo>
                <a:close/>
                <a:moveTo>
                  <a:pt x="1878332" y="2657887"/>
                </a:moveTo>
                <a:cubicBezTo>
                  <a:pt x="1882834" y="2707357"/>
                  <a:pt x="1896350" y="2752330"/>
                  <a:pt x="1909861" y="2801800"/>
                </a:cubicBezTo>
                <a:lnTo>
                  <a:pt x="1630589" y="2896243"/>
                </a:lnTo>
                <a:cubicBezTo>
                  <a:pt x="1608069" y="2828784"/>
                  <a:pt x="1594554" y="2756827"/>
                  <a:pt x="1585545" y="2684871"/>
                </a:cubicBezTo>
                <a:lnTo>
                  <a:pt x="1594554" y="2684871"/>
                </a:lnTo>
                <a:close/>
                <a:moveTo>
                  <a:pt x="3918818" y="2644400"/>
                </a:moveTo>
                <a:lnTo>
                  <a:pt x="4089984" y="2837779"/>
                </a:lnTo>
                <a:lnTo>
                  <a:pt x="3995395" y="2954708"/>
                </a:lnTo>
                <a:lnTo>
                  <a:pt x="3819721" y="2761325"/>
                </a:lnTo>
                <a:close/>
                <a:moveTo>
                  <a:pt x="5481843" y="2599422"/>
                </a:moveTo>
                <a:lnTo>
                  <a:pt x="5711564" y="2873757"/>
                </a:lnTo>
                <a:cubicBezTo>
                  <a:pt x="5729586" y="2896244"/>
                  <a:pt x="5747604" y="2918730"/>
                  <a:pt x="5765621" y="2941217"/>
                </a:cubicBezTo>
                <a:lnTo>
                  <a:pt x="5576432" y="3179573"/>
                </a:lnTo>
                <a:cubicBezTo>
                  <a:pt x="5544904" y="3143595"/>
                  <a:pt x="5513376" y="3103119"/>
                  <a:pt x="5481843" y="3067141"/>
                </a:cubicBezTo>
                <a:lnTo>
                  <a:pt x="5387248" y="2950211"/>
                </a:lnTo>
                <a:lnTo>
                  <a:pt x="5292658" y="2833281"/>
                </a:lnTo>
                <a:lnTo>
                  <a:pt x="5324191" y="2792806"/>
                </a:lnTo>
                <a:lnTo>
                  <a:pt x="5355720" y="2752330"/>
                </a:lnTo>
                <a:lnTo>
                  <a:pt x="5418781" y="2675876"/>
                </a:lnTo>
                <a:close/>
                <a:moveTo>
                  <a:pt x="9283546" y="2486994"/>
                </a:moveTo>
                <a:cubicBezTo>
                  <a:pt x="9288048" y="2536465"/>
                  <a:pt x="9288048" y="2581438"/>
                  <a:pt x="9288048" y="2630908"/>
                </a:cubicBezTo>
                <a:lnTo>
                  <a:pt x="9161925" y="2621913"/>
                </a:lnTo>
                <a:cubicBezTo>
                  <a:pt x="9166432" y="2581438"/>
                  <a:pt x="9161925" y="2545459"/>
                  <a:pt x="9157423" y="2504984"/>
                </a:cubicBezTo>
                <a:close/>
                <a:moveTo>
                  <a:pt x="0" y="2460011"/>
                </a:moveTo>
                <a:lnTo>
                  <a:pt x="126123" y="2469005"/>
                </a:lnTo>
                <a:cubicBezTo>
                  <a:pt x="121621" y="2504984"/>
                  <a:pt x="126123" y="2545459"/>
                  <a:pt x="130630" y="2585935"/>
                </a:cubicBezTo>
                <a:lnTo>
                  <a:pt x="4507" y="2599427"/>
                </a:lnTo>
                <a:cubicBezTo>
                  <a:pt x="0" y="2549957"/>
                  <a:pt x="0" y="2504984"/>
                  <a:pt x="0" y="2460011"/>
                </a:cubicBezTo>
                <a:close/>
                <a:moveTo>
                  <a:pt x="7806107" y="2442021"/>
                </a:moveTo>
                <a:cubicBezTo>
                  <a:pt x="7806107" y="2469005"/>
                  <a:pt x="7810609" y="2495989"/>
                  <a:pt x="7810609" y="2522973"/>
                </a:cubicBezTo>
                <a:cubicBezTo>
                  <a:pt x="7810609" y="2567946"/>
                  <a:pt x="7806107" y="2617411"/>
                  <a:pt x="7801600" y="2662384"/>
                </a:cubicBezTo>
                <a:lnTo>
                  <a:pt x="7508817" y="2621913"/>
                </a:lnTo>
                <a:cubicBezTo>
                  <a:pt x="7513319" y="2590432"/>
                  <a:pt x="7513319" y="2558951"/>
                  <a:pt x="7513319" y="2527470"/>
                </a:cubicBezTo>
                <a:cubicBezTo>
                  <a:pt x="7513319" y="2509481"/>
                  <a:pt x="7513319" y="2491492"/>
                  <a:pt x="7513319" y="2473503"/>
                </a:cubicBezTo>
                <a:lnTo>
                  <a:pt x="7797098" y="2446519"/>
                </a:lnTo>
                <a:close/>
                <a:moveTo>
                  <a:pt x="8206995" y="2401546"/>
                </a:moveTo>
                <a:cubicBezTo>
                  <a:pt x="8211501" y="2442021"/>
                  <a:pt x="8211501" y="2482497"/>
                  <a:pt x="8211501" y="2522973"/>
                </a:cubicBezTo>
                <a:cubicBezTo>
                  <a:pt x="8211501" y="2590432"/>
                  <a:pt x="8206995" y="2653390"/>
                  <a:pt x="8197986" y="2720849"/>
                </a:cubicBezTo>
                <a:lnTo>
                  <a:pt x="7896195" y="2675876"/>
                </a:lnTo>
                <a:cubicBezTo>
                  <a:pt x="7900697" y="2626411"/>
                  <a:pt x="7905203" y="2572443"/>
                  <a:pt x="7905203" y="2522973"/>
                </a:cubicBezTo>
                <a:cubicBezTo>
                  <a:pt x="7905203" y="2491492"/>
                  <a:pt x="7905203" y="2460011"/>
                  <a:pt x="7900697" y="2428530"/>
                </a:cubicBezTo>
                <a:close/>
                <a:moveTo>
                  <a:pt x="1662122" y="2388054"/>
                </a:moveTo>
                <a:lnTo>
                  <a:pt x="1954905" y="2428530"/>
                </a:lnTo>
                <a:cubicBezTo>
                  <a:pt x="1950403" y="2460011"/>
                  <a:pt x="1950403" y="2491492"/>
                  <a:pt x="1950403" y="2522973"/>
                </a:cubicBezTo>
                <a:cubicBezTo>
                  <a:pt x="1950403" y="2540962"/>
                  <a:pt x="1950403" y="2558951"/>
                  <a:pt x="1950403" y="2576940"/>
                </a:cubicBezTo>
                <a:lnTo>
                  <a:pt x="1666624" y="2603924"/>
                </a:lnTo>
                <a:lnTo>
                  <a:pt x="1657615" y="2608421"/>
                </a:lnTo>
                <a:cubicBezTo>
                  <a:pt x="1657615" y="2581438"/>
                  <a:pt x="1653113" y="2554454"/>
                  <a:pt x="1653113" y="2527470"/>
                </a:cubicBezTo>
                <a:cubicBezTo>
                  <a:pt x="1653113" y="2482497"/>
                  <a:pt x="1657615" y="2433027"/>
                  <a:pt x="1662122" y="2388054"/>
                </a:cubicBezTo>
                <a:close/>
                <a:moveTo>
                  <a:pt x="8603381" y="2365567"/>
                </a:moveTo>
                <a:cubicBezTo>
                  <a:pt x="8607888" y="2419535"/>
                  <a:pt x="8607888" y="2473503"/>
                  <a:pt x="8607888" y="2527470"/>
                </a:cubicBezTo>
                <a:cubicBezTo>
                  <a:pt x="8607888" y="2612919"/>
                  <a:pt x="8603381" y="2698363"/>
                  <a:pt x="8589870" y="2779314"/>
                </a:cubicBezTo>
                <a:lnTo>
                  <a:pt x="8297083" y="2738838"/>
                </a:lnTo>
                <a:cubicBezTo>
                  <a:pt x="8306091" y="2671379"/>
                  <a:pt x="8310598" y="2599427"/>
                  <a:pt x="8310598" y="2527470"/>
                </a:cubicBezTo>
                <a:cubicBezTo>
                  <a:pt x="8310598" y="2482497"/>
                  <a:pt x="8310598" y="2437524"/>
                  <a:pt x="8306091" y="2397049"/>
                </a:cubicBezTo>
                <a:close/>
                <a:moveTo>
                  <a:pt x="1261229" y="2325092"/>
                </a:moveTo>
                <a:lnTo>
                  <a:pt x="1563025" y="2370065"/>
                </a:lnTo>
                <a:cubicBezTo>
                  <a:pt x="1558519" y="2419535"/>
                  <a:pt x="1554016" y="2473503"/>
                  <a:pt x="1554016" y="2522973"/>
                </a:cubicBezTo>
                <a:cubicBezTo>
                  <a:pt x="1554016" y="2554454"/>
                  <a:pt x="1554016" y="2585935"/>
                  <a:pt x="1558519" y="2617411"/>
                </a:cubicBezTo>
                <a:lnTo>
                  <a:pt x="1252220" y="2644400"/>
                </a:lnTo>
                <a:cubicBezTo>
                  <a:pt x="1247718" y="2603924"/>
                  <a:pt x="1247718" y="2563448"/>
                  <a:pt x="1247718" y="2522973"/>
                </a:cubicBezTo>
                <a:cubicBezTo>
                  <a:pt x="1247718" y="2455513"/>
                  <a:pt x="1252220" y="2392551"/>
                  <a:pt x="1261229" y="2325092"/>
                </a:cubicBezTo>
                <a:close/>
                <a:moveTo>
                  <a:pt x="869349" y="2271124"/>
                </a:moveTo>
                <a:lnTo>
                  <a:pt x="1162132" y="2311600"/>
                </a:lnTo>
                <a:cubicBezTo>
                  <a:pt x="1153124" y="2379059"/>
                  <a:pt x="1148621" y="2451016"/>
                  <a:pt x="1148621" y="2522973"/>
                </a:cubicBezTo>
                <a:cubicBezTo>
                  <a:pt x="1148621" y="2567946"/>
                  <a:pt x="1148621" y="2612919"/>
                  <a:pt x="1153124" y="2653390"/>
                </a:cubicBezTo>
                <a:lnTo>
                  <a:pt x="855834" y="2684871"/>
                </a:lnTo>
                <a:cubicBezTo>
                  <a:pt x="851332" y="2630908"/>
                  <a:pt x="851332" y="2576940"/>
                  <a:pt x="851332" y="2522973"/>
                </a:cubicBezTo>
                <a:cubicBezTo>
                  <a:pt x="851332" y="2437524"/>
                  <a:pt x="855834" y="2352076"/>
                  <a:pt x="869349" y="2271124"/>
                </a:cubicBezTo>
                <a:close/>
                <a:moveTo>
                  <a:pt x="360351" y="2230649"/>
                </a:moveTo>
                <a:lnTo>
                  <a:pt x="486474" y="2253135"/>
                </a:lnTo>
                <a:cubicBezTo>
                  <a:pt x="481972" y="2289114"/>
                  <a:pt x="477465" y="2329589"/>
                  <a:pt x="477465" y="2370065"/>
                </a:cubicBezTo>
                <a:lnTo>
                  <a:pt x="351342" y="2370065"/>
                </a:lnTo>
                <a:cubicBezTo>
                  <a:pt x="351342" y="2320595"/>
                  <a:pt x="355849" y="2275622"/>
                  <a:pt x="360351" y="2230649"/>
                </a:cubicBezTo>
                <a:close/>
                <a:moveTo>
                  <a:pt x="7828627" y="2149697"/>
                </a:moveTo>
                <a:cubicBezTo>
                  <a:pt x="7851151" y="2217157"/>
                  <a:pt x="7864661" y="2289114"/>
                  <a:pt x="7873670" y="2361070"/>
                </a:cubicBezTo>
                <a:lnTo>
                  <a:pt x="7864661" y="2361070"/>
                </a:lnTo>
                <a:lnTo>
                  <a:pt x="7580888" y="2388054"/>
                </a:lnTo>
                <a:cubicBezTo>
                  <a:pt x="7576381" y="2338584"/>
                  <a:pt x="7562870" y="2293611"/>
                  <a:pt x="7549354" y="2244141"/>
                </a:cubicBezTo>
                <a:close/>
                <a:moveTo>
                  <a:pt x="1635096" y="2136206"/>
                </a:moveTo>
                <a:lnTo>
                  <a:pt x="1644104" y="2140703"/>
                </a:lnTo>
                <a:lnTo>
                  <a:pt x="1914368" y="2235146"/>
                </a:lnTo>
                <a:cubicBezTo>
                  <a:pt x="1905359" y="2271124"/>
                  <a:pt x="1891843" y="2311600"/>
                  <a:pt x="1887341" y="2347578"/>
                </a:cubicBezTo>
                <a:lnTo>
                  <a:pt x="1594554" y="2307103"/>
                </a:lnTo>
                <a:cubicBezTo>
                  <a:pt x="1603562" y="2248638"/>
                  <a:pt x="1621580" y="2190173"/>
                  <a:pt x="1635096" y="2136206"/>
                </a:cubicBezTo>
                <a:close/>
                <a:moveTo>
                  <a:pt x="8324109" y="2001287"/>
                </a:moveTo>
                <a:cubicBezTo>
                  <a:pt x="8355642" y="2100227"/>
                  <a:pt x="8378161" y="2199168"/>
                  <a:pt x="8391677" y="2302605"/>
                </a:cubicBezTo>
                <a:lnTo>
                  <a:pt x="8085379" y="2334086"/>
                </a:lnTo>
                <a:cubicBezTo>
                  <a:pt x="8076370" y="2253135"/>
                  <a:pt x="8058353" y="2176681"/>
                  <a:pt x="8035828" y="2100227"/>
                </a:cubicBezTo>
                <a:close/>
                <a:moveTo>
                  <a:pt x="1153124" y="1974303"/>
                </a:moveTo>
                <a:lnTo>
                  <a:pt x="1441404" y="2077741"/>
                </a:lnTo>
                <a:cubicBezTo>
                  <a:pt x="1423387" y="2136206"/>
                  <a:pt x="1405369" y="2199168"/>
                  <a:pt x="1396361" y="2266627"/>
                </a:cubicBezTo>
                <a:lnTo>
                  <a:pt x="1094569" y="2221654"/>
                </a:lnTo>
                <a:cubicBezTo>
                  <a:pt x="1108080" y="2136206"/>
                  <a:pt x="1130604" y="2055254"/>
                  <a:pt x="1153124" y="1974303"/>
                </a:cubicBezTo>
                <a:close/>
                <a:moveTo>
                  <a:pt x="8810583" y="1884357"/>
                </a:moveTo>
                <a:cubicBezTo>
                  <a:pt x="8837609" y="1974303"/>
                  <a:pt x="8860134" y="2064249"/>
                  <a:pt x="8869142" y="2158692"/>
                </a:cubicBezTo>
                <a:lnTo>
                  <a:pt x="8661940" y="2176681"/>
                </a:lnTo>
                <a:cubicBezTo>
                  <a:pt x="8652932" y="2100227"/>
                  <a:pt x="8634914" y="2023773"/>
                  <a:pt x="8612390" y="1947319"/>
                </a:cubicBezTo>
                <a:close/>
                <a:moveTo>
                  <a:pt x="3833237" y="1870865"/>
                </a:moveTo>
                <a:cubicBezTo>
                  <a:pt x="3846752" y="1888854"/>
                  <a:pt x="3864770" y="1906844"/>
                  <a:pt x="3878280" y="1924833"/>
                </a:cubicBezTo>
                <a:cubicBezTo>
                  <a:pt x="3887289" y="1938325"/>
                  <a:pt x="3900800" y="1951817"/>
                  <a:pt x="3909813" y="1965308"/>
                </a:cubicBezTo>
                <a:lnTo>
                  <a:pt x="4117015" y="2212660"/>
                </a:lnTo>
                <a:lnTo>
                  <a:pt x="4085482" y="2253135"/>
                </a:lnTo>
                <a:lnTo>
                  <a:pt x="4053954" y="2293611"/>
                </a:lnTo>
                <a:lnTo>
                  <a:pt x="3990888" y="2370060"/>
                </a:lnTo>
                <a:lnTo>
                  <a:pt x="3959359" y="2410536"/>
                </a:lnTo>
                <a:lnTo>
                  <a:pt x="3927831" y="2451011"/>
                </a:lnTo>
                <a:lnTo>
                  <a:pt x="3684594" y="2158692"/>
                </a:lnTo>
                <a:cubicBezTo>
                  <a:pt x="3671079" y="2145200"/>
                  <a:pt x="3662070" y="2131708"/>
                  <a:pt x="3648559" y="2118216"/>
                </a:cubicBezTo>
                <a:lnTo>
                  <a:pt x="3639550" y="2109222"/>
                </a:lnTo>
                <a:close/>
                <a:moveTo>
                  <a:pt x="522509" y="1834887"/>
                </a:moveTo>
                <a:lnTo>
                  <a:pt x="720702" y="1906844"/>
                </a:lnTo>
                <a:cubicBezTo>
                  <a:pt x="702685" y="1965308"/>
                  <a:pt x="684667" y="2028270"/>
                  <a:pt x="675658" y="2091233"/>
                </a:cubicBezTo>
                <a:lnTo>
                  <a:pt x="468457" y="2059752"/>
                </a:lnTo>
                <a:cubicBezTo>
                  <a:pt x="481972" y="1983298"/>
                  <a:pt x="499990" y="1906844"/>
                  <a:pt x="522509" y="1834887"/>
                </a:cubicBezTo>
                <a:close/>
                <a:moveTo>
                  <a:pt x="7567372" y="1807903"/>
                </a:moveTo>
                <a:cubicBezTo>
                  <a:pt x="7634940" y="1897849"/>
                  <a:pt x="7693495" y="2001287"/>
                  <a:pt x="7738539" y="2113719"/>
                </a:cubicBezTo>
                <a:lnTo>
                  <a:pt x="7454765" y="2208162"/>
                </a:lnTo>
                <a:cubicBezTo>
                  <a:pt x="7423232" y="2131708"/>
                  <a:pt x="7387197" y="2059752"/>
                  <a:pt x="7337651" y="1992292"/>
                </a:cubicBezTo>
                <a:lnTo>
                  <a:pt x="7540346" y="1830390"/>
                </a:lnTo>
                <a:close/>
                <a:moveTo>
                  <a:pt x="1932385" y="1726952"/>
                </a:moveTo>
                <a:lnTo>
                  <a:pt x="1959411" y="1753936"/>
                </a:lnTo>
                <a:lnTo>
                  <a:pt x="2148595" y="1933827"/>
                </a:lnTo>
                <a:cubicBezTo>
                  <a:pt x="2081032" y="2010281"/>
                  <a:pt x="2022473" y="2100227"/>
                  <a:pt x="1986438" y="2199168"/>
                </a:cubicBezTo>
                <a:lnTo>
                  <a:pt x="1716174" y="2104725"/>
                </a:lnTo>
                <a:lnTo>
                  <a:pt x="1702663" y="2100227"/>
                </a:lnTo>
                <a:cubicBezTo>
                  <a:pt x="1756711" y="1960811"/>
                  <a:pt x="1833288" y="1834887"/>
                  <a:pt x="1932385" y="1726952"/>
                </a:cubicBezTo>
                <a:close/>
                <a:moveTo>
                  <a:pt x="7418730" y="1641508"/>
                </a:moveTo>
                <a:cubicBezTo>
                  <a:pt x="7459267" y="1677486"/>
                  <a:pt x="7495302" y="1717957"/>
                  <a:pt x="7531337" y="1758433"/>
                </a:cubicBezTo>
                <a:lnTo>
                  <a:pt x="7504311" y="1780919"/>
                </a:lnTo>
                <a:lnTo>
                  <a:pt x="7301616" y="1942822"/>
                </a:lnTo>
                <a:cubicBezTo>
                  <a:pt x="7279091" y="1915838"/>
                  <a:pt x="7256572" y="1893352"/>
                  <a:pt x="7229545" y="1866368"/>
                </a:cubicBezTo>
                <a:lnTo>
                  <a:pt x="7400712" y="1668492"/>
                </a:lnTo>
                <a:close/>
                <a:moveTo>
                  <a:pt x="3517929" y="1601028"/>
                </a:moveTo>
                <a:cubicBezTo>
                  <a:pt x="3599008" y="1659492"/>
                  <a:pt x="3671079" y="1735946"/>
                  <a:pt x="3747656" y="1821395"/>
                </a:cubicBezTo>
                <a:lnTo>
                  <a:pt x="3594506" y="2010281"/>
                </a:lnTo>
                <a:cubicBezTo>
                  <a:pt x="3526938" y="1929330"/>
                  <a:pt x="3463877" y="1861871"/>
                  <a:pt x="3391807" y="1803406"/>
                </a:cubicBezTo>
                <a:close/>
                <a:moveTo>
                  <a:pt x="5319685" y="1583043"/>
                </a:moveTo>
                <a:lnTo>
                  <a:pt x="5522380" y="1812400"/>
                </a:lnTo>
                <a:lnTo>
                  <a:pt x="4378265" y="3184070"/>
                </a:lnTo>
                <a:cubicBezTo>
                  <a:pt x="4270160" y="3314492"/>
                  <a:pt x="4184579" y="3404438"/>
                  <a:pt x="4080976" y="3521367"/>
                </a:cubicBezTo>
                <a:cubicBezTo>
                  <a:pt x="3932333" y="3687763"/>
                  <a:pt x="3801704" y="3813687"/>
                  <a:pt x="3580991" y="3935114"/>
                </a:cubicBezTo>
                <a:lnTo>
                  <a:pt x="3463877" y="3692260"/>
                </a:lnTo>
                <a:cubicBezTo>
                  <a:pt x="3477388" y="3683265"/>
                  <a:pt x="3486396" y="3678768"/>
                  <a:pt x="3499912" y="3669773"/>
                </a:cubicBezTo>
                <a:cubicBezTo>
                  <a:pt x="3657563" y="3575335"/>
                  <a:pt x="3774677" y="3449411"/>
                  <a:pt x="3887289" y="3314492"/>
                </a:cubicBezTo>
                <a:cubicBezTo>
                  <a:pt x="3986386" y="3197562"/>
                  <a:pt x="4071967" y="3080633"/>
                  <a:pt x="4171063" y="2959206"/>
                </a:cubicBezTo>
                <a:close/>
                <a:moveTo>
                  <a:pt x="7882679" y="1551562"/>
                </a:moveTo>
                <a:cubicBezTo>
                  <a:pt x="7981775" y="1681984"/>
                  <a:pt x="8062855" y="1825892"/>
                  <a:pt x="8116907" y="1978800"/>
                </a:cubicBezTo>
                <a:lnTo>
                  <a:pt x="7828627" y="2077741"/>
                </a:lnTo>
                <a:cubicBezTo>
                  <a:pt x="7783583" y="1956314"/>
                  <a:pt x="7720521" y="1843881"/>
                  <a:pt x="7643949" y="1744941"/>
                </a:cubicBezTo>
                <a:close/>
                <a:moveTo>
                  <a:pt x="2103552" y="1529071"/>
                </a:moveTo>
                <a:lnTo>
                  <a:pt x="2126076" y="1560552"/>
                </a:lnTo>
                <a:lnTo>
                  <a:pt x="2274718" y="1771925"/>
                </a:lnTo>
                <a:cubicBezTo>
                  <a:pt x="2247692" y="1789914"/>
                  <a:pt x="2220666" y="1816898"/>
                  <a:pt x="2198146" y="1839384"/>
                </a:cubicBezTo>
                <a:lnTo>
                  <a:pt x="2008957" y="1659492"/>
                </a:lnTo>
                <a:lnTo>
                  <a:pt x="1981931" y="1632509"/>
                </a:lnTo>
                <a:cubicBezTo>
                  <a:pt x="2017971" y="1596530"/>
                  <a:pt x="2058508" y="1560552"/>
                  <a:pt x="2103552" y="1529071"/>
                </a:cubicBezTo>
                <a:close/>
                <a:moveTo>
                  <a:pt x="6639468" y="1461616"/>
                </a:moveTo>
                <a:cubicBezTo>
                  <a:pt x="6711538" y="1461616"/>
                  <a:pt x="6779107" y="1470611"/>
                  <a:pt x="6846670" y="1493097"/>
                </a:cubicBezTo>
                <a:lnTo>
                  <a:pt x="6842168" y="1506589"/>
                </a:lnTo>
                <a:lnTo>
                  <a:pt x="6792617" y="1672989"/>
                </a:lnTo>
                <a:cubicBezTo>
                  <a:pt x="6743071" y="1659497"/>
                  <a:pt x="6693521" y="1650503"/>
                  <a:pt x="6639468" y="1650503"/>
                </a:cubicBezTo>
                <a:cubicBezTo>
                  <a:pt x="6621451" y="1650503"/>
                  <a:pt x="6607940" y="1650503"/>
                  <a:pt x="6589922" y="1650503"/>
                </a:cubicBezTo>
                <a:lnTo>
                  <a:pt x="6567398" y="1484103"/>
                </a:lnTo>
                <a:lnTo>
                  <a:pt x="6562896" y="1466113"/>
                </a:lnTo>
                <a:cubicBezTo>
                  <a:pt x="6589922" y="1461616"/>
                  <a:pt x="6612442" y="1461616"/>
                  <a:pt x="6639468" y="1461616"/>
                </a:cubicBezTo>
                <a:close/>
                <a:moveTo>
                  <a:pt x="1563025" y="1448120"/>
                </a:moveTo>
                <a:lnTo>
                  <a:pt x="1756711" y="1637006"/>
                </a:lnTo>
                <a:cubicBezTo>
                  <a:pt x="1662122" y="1740444"/>
                  <a:pt x="1585549" y="1861871"/>
                  <a:pt x="1535999" y="1996789"/>
                </a:cubicBezTo>
                <a:lnTo>
                  <a:pt x="1279251" y="1906844"/>
                </a:lnTo>
                <a:cubicBezTo>
                  <a:pt x="1342313" y="1740444"/>
                  <a:pt x="1441404" y="1583038"/>
                  <a:pt x="1563025" y="1448120"/>
                </a:cubicBezTo>
                <a:close/>
                <a:moveTo>
                  <a:pt x="7004326" y="1394157"/>
                </a:moveTo>
                <a:cubicBezTo>
                  <a:pt x="7080898" y="1421141"/>
                  <a:pt x="7152968" y="1457119"/>
                  <a:pt x="7225039" y="1497595"/>
                </a:cubicBezTo>
                <a:lnTo>
                  <a:pt x="7067387" y="1749438"/>
                </a:lnTo>
                <a:cubicBezTo>
                  <a:pt x="7017837" y="1722454"/>
                  <a:pt x="6968291" y="1699968"/>
                  <a:pt x="6918740" y="1677486"/>
                </a:cubicBezTo>
                <a:lnTo>
                  <a:pt x="6999819" y="1412146"/>
                </a:lnTo>
                <a:close/>
                <a:moveTo>
                  <a:pt x="5486345" y="1394157"/>
                </a:moveTo>
                <a:lnTo>
                  <a:pt x="5675529" y="1641508"/>
                </a:lnTo>
                <a:cubicBezTo>
                  <a:pt x="5639494" y="1681984"/>
                  <a:pt x="5603459" y="1722454"/>
                  <a:pt x="5562922" y="1767427"/>
                </a:cubicBezTo>
                <a:lnTo>
                  <a:pt x="5360222" y="1533573"/>
                </a:lnTo>
                <a:cubicBezTo>
                  <a:pt x="5396257" y="1488600"/>
                  <a:pt x="5445808" y="1434632"/>
                  <a:pt x="5486345" y="1394157"/>
                </a:cubicBezTo>
                <a:close/>
                <a:moveTo>
                  <a:pt x="2517955" y="1371670"/>
                </a:moveTo>
                <a:lnTo>
                  <a:pt x="2522457" y="1389659"/>
                </a:lnTo>
                <a:lnTo>
                  <a:pt x="2581017" y="1659492"/>
                </a:lnTo>
                <a:cubicBezTo>
                  <a:pt x="2513453" y="1677482"/>
                  <a:pt x="2450392" y="1704465"/>
                  <a:pt x="2391833" y="1735946"/>
                </a:cubicBezTo>
                <a:lnTo>
                  <a:pt x="2247692" y="1479601"/>
                </a:lnTo>
                <a:cubicBezTo>
                  <a:pt x="2333278" y="1434632"/>
                  <a:pt x="2423365" y="1398654"/>
                  <a:pt x="2517955" y="1371670"/>
                </a:cubicBezTo>
                <a:close/>
                <a:moveTo>
                  <a:pt x="3103526" y="1362676"/>
                </a:moveTo>
                <a:cubicBezTo>
                  <a:pt x="3234156" y="1394157"/>
                  <a:pt x="3351270" y="1443622"/>
                  <a:pt x="3454868" y="1515579"/>
                </a:cubicBezTo>
                <a:lnTo>
                  <a:pt x="3297217" y="1767427"/>
                </a:lnTo>
                <a:cubicBezTo>
                  <a:pt x="3220640" y="1717957"/>
                  <a:pt x="3135054" y="1677482"/>
                  <a:pt x="3040464" y="1654995"/>
                </a:cubicBezTo>
                <a:lnTo>
                  <a:pt x="3099024" y="1394157"/>
                </a:lnTo>
                <a:close/>
                <a:moveTo>
                  <a:pt x="8197986" y="1349184"/>
                </a:moveTo>
                <a:cubicBezTo>
                  <a:pt x="8306091" y="1488600"/>
                  <a:pt x="8396179" y="1646005"/>
                  <a:pt x="8454739" y="1816898"/>
                </a:cubicBezTo>
                <a:lnTo>
                  <a:pt x="8211501" y="1897849"/>
                </a:lnTo>
                <a:cubicBezTo>
                  <a:pt x="8161951" y="1753936"/>
                  <a:pt x="8085379" y="1623519"/>
                  <a:pt x="7995291" y="1506589"/>
                </a:cubicBezTo>
                <a:close/>
                <a:moveTo>
                  <a:pt x="6418755" y="1340189"/>
                </a:moveTo>
                <a:lnTo>
                  <a:pt x="6463799" y="1632513"/>
                </a:lnTo>
                <a:cubicBezTo>
                  <a:pt x="6166510" y="1677486"/>
                  <a:pt x="5936784" y="1893352"/>
                  <a:pt x="5743097" y="2118216"/>
                </a:cubicBezTo>
                <a:cubicBezTo>
                  <a:pt x="5459318" y="2442021"/>
                  <a:pt x="5193562" y="2788308"/>
                  <a:pt x="4918792" y="3116611"/>
                </a:cubicBezTo>
                <a:lnTo>
                  <a:pt x="4918792" y="3121108"/>
                </a:lnTo>
                <a:lnTo>
                  <a:pt x="4729608" y="2923227"/>
                </a:lnTo>
                <a:lnTo>
                  <a:pt x="4806185" y="2828784"/>
                </a:lnTo>
                <a:cubicBezTo>
                  <a:pt x="5062932" y="2522973"/>
                  <a:pt x="5310676" y="2208162"/>
                  <a:pt x="5567424" y="1902346"/>
                </a:cubicBezTo>
                <a:cubicBezTo>
                  <a:pt x="5801652" y="1623519"/>
                  <a:pt x="6040387" y="1394157"/>
                  <a:pt x="6418755" y="1340189"/>
                </a:cubicBezTo>
                <a:close/>
                <a:moveTo>
                  <a:pt x="8900671" y="1335692"/>
                </a:moveTo>
                <a:cubicBezTo>
                  <a:pt x="8918688" y="1380665"/>
                  <a:pt x="8932204" y="1425638"/>
                  <a:pt x="8941212" y="1470611"/>
                </a:cubicBezTo>
                <a:lnTo>
                  <a:pt x="8819592" y="1497595"/>
                </a:lnTo>
                <a:cubicBezTo>
                  <a:pt x="8810583" y="1461616"/>
                  <a:pt x="8801574" y="1425638"/>
                  <a:pt x="8783557" y="1389659"/>
                </a:cubicBezTo>
                <a:close/>
                <a:moveTo>
                  <a:pt x="2815245" y="1326697"/>
                </a:moveTo>
                <a:cubicBezTo>
                  <a:pt x="2896324" y="1326697"/>
                  <a:pt x="2968394" y="1331195"/>
                  <a:pt x="3035962" y="1344687"/>
                </a:cubicBezTo>
                <a:lnTo>
                  <a:pt x="3031455" y="1371670"/>
                </a:lnTo>
                <a:lnTo>
                  <a:pt x="2972896" y="1637006"/>
                </a:lnTo>
                <a:cubicBezTo>
                  <a:pt x="2927852" y="1628011"/>
                  <a:pt x="2873804" y="1623514"/>
                  <a:pt x="2819747" y="1623514"/>
                </a:cubicBezTo>
                <a:cubicBezTo>
                  <a:pt x="2761192" y="1623514"/>
                  <a:pt x="2702633" y="1628011"/>
                  <a:pt x="2644078" y="1641503"/>
                </a:cubicBezTo>
                <a:lnTo>
                  <a:pt x="2585523" y="1371670"/>
                </a:lnTo>
                <a:lnTo>
                  <a:pt x="2581017" y="1353681"/>
                </a:lnTo>
                <a:cubicBezTo>
                  <a:pt x="2657589" y="1340189"/>
                  <a:pt x="2738673" y="1331195"/>
                  <a:pt x="2815245" y="1326697"/>
                </a:cubicBezTo>
                <a:close/>
                <a:moveTo>
                  <a:pt x="5049422" y="1299714"/>
                </a:moveTo>
                <a:lnTo>
                  <a:pt x="5216082" y="1497595"/>
                </a:lnTo>
                <a:lnTo>
                  <a:pt x="4189081" y="2747833"/>
                </a:lnTo>
                <a:lnTo>
                  <a:pt x="4013412" y="2554454"/>
                </a:lnTo>
                <a:close/>
                <a:moveTo>
                  <a:pt x="7756556" y="1254741"/>
                </a:moveTo>
                <a:cubicBezTo>
                  <a:pt x="7815115" y="1308708"/>
                  <a:pt x="7869168" y="1362676"/>
                  <a:pt x="7918714" y="1425638"/>
                </a:cubicBezTo>
                <a:lnTo>
                  <a:pt x="7679984" y="1619021"/>
                </a:lnTo>
                <a:cubicBezTo>
                  <a:pt x="7643949" y="1574049"/>
                  <a:pt x="7598905" y="1529076"/>
                  <a:pt x="7558363" y="1488600"/>
                </a:cubicBezTo>
                <a:close/>
                <a:moveTo>
                  <a:pt x="4409798" y="1241249"/>
                </a:moveTo>
                <a:cubicBezTo>
                  <a:pt x="4463851" y="1299714"/>
                  <a:pt x="4517903" y="1367173"/>
                  <a:pt x="4576458" y="1434632"/>
                </a:cubicBezTo>
                <a:lnTo>
                  <a:pt x="4680061" y="1560552"/>
                </a:lnTo>
                <a:lnTo>
                  <a:pt x="4635018" y="1614519"/>
                </a:lnTo>
                <a:lnTo>
                  <a:pt x="4617000" y="1637006"/>
                </a:lnTo>
                <a:lnTo>
                  <a:pt x="4558445" y="1708963"/>
                </a:lnTo>
                <a:lnTo>
                  <a:pt x="4544930" y="1726952"/>
                </a:lnTo>
                <a:lnTo>
                  <a:pt x="4499886" y="1780919"/>
                </a:lnTo>
                <a:lnTo>
                  <a:pt x="4360248" y="1614519"/>
                </a:lnTo>
                <a:cubicBezTo>
                  <a:pt x="4315204" y="1560552"/>
                  <a:pt x="4274667" y="1511082"/>
                  <a:pt x="4229623" y="1461611"/>
                </a:cubicBezTo>
                <a:close/>
                <a:moveTo>
                  <a:pt x="3734140" y="1236751"/>
                </a:moveTo>
                <a:cubicBezTo>
                  <a:pt x="3972875" y="1403151"/>
                  <a:pt x="4193588" y="1668487"/>
                  <a:pt x="4382772" y="1897849"/>
                </a:cubicBezTo>
                <a:lnTo>
                  <a:pt x="4351239" y="1938325"/>
                </a:lnTo>
                <a:lnTo>
                  <a:pt x="4319710" y="1978800"/>
                </a:lnTo>
                <a:lnTo>
                  <a:pt x="4247640" y="2064249"/>
                </a:lnTo>
                <a:lnTo>
                  <a:pt x="4216107" y="2104725"/>
                </a:lnTo>
                <a:lnTo>
                  <a:pt x="4184579" y="2136206"/>
                </a:lnTo>
                <a:cubicBezTo>
                  <a:pt x="4022421" y="1938325"/>
                  <a:pt x="3774682" y="1601028"/>
                  <a:pt x="3590000" y="1466109"/>
                </a:cubicBezTo>
                <a:close/>
                <a:moveTo>
                  <a:pt x="1882839" y="1196276"/>
                </a:moveTo>
                <a:lnTo>
                  <a:pt x="2058508" y="1443622"/>
                </a:lnTo>
                <a:cubicBezTo>
                  <a:pt x="2008957" y="1479601"/>
                  <a:pt x="1963913" y="1520076"/>
                  <a:pt x="1923376" y="1560552"/>
                </a:cubicBezTo>
                <a:lnTo>
                  <a:pt x="1707166" y="1349184"/>
                </a:lnTo>
                <a:cubicBezTo>
                  <a:pt x="1761218" y="1295216"/>
                  <a:pt x="1819777" y="1241249"/>
                  <a:pt x="1882839" y="1196276"/>
                </a:cubicBezTo>
                <a:close/>
                <a:moveTo>
                  <a:pt x="7490800" y="1187281"/>
                </a:moveTo>
                <a:cubicBezTo>
                  <a:pt x="7540346" y="1218762"/>
                  <a:pt x="7589896" y="1254741"/>
                  <a:pt x="7634940" y="1295216"/>
                </a:cubicBezTo>
                <a:lnTo>
                  <a:pt x="7436747" y="1529076"/>
                </a:lnTo>
                <a:cubicBezTo>
                  <a:pt x="7400712" y="1497595"/>
                  <a:pt x="7364677" y="1475108"/>
                  <a:pt x="7328642" y="1448124"/>
                </a:cubicBezTo>
                <a:close/>
                <a:moveTo>
                  <a:pt x="1193665" y="1088341"/>
                </a:moveTo>
                <a:lnTo>
                  <a:pt x="1391858" y="1277227"/>
                </a:lnTo>
                <a:cubicBezTo>
                  <a:pt x="1256727" y="1425638"/>
                  <a:pt x="1148621" y="1596530"/>
                  <a:pt x="1076551" y="1789914"/>
                </a:cubicBezTo>
                <a:lnTo>
                  <a:pt x="815297" y="1699968"/>
                </a:lnTo>
                <a:cubicBezTo>
                  <a:pt x="900878" y="1470606"/>
                  <a:pt x="1027005" y="1263735"/>
                  <a:pt x="1193665" y="1088341"/>
                </a:cubicBezTo>
                <a:close/>
                <a:moveTo>
                  <a:pt x="5243108" y="1052362"/>
                </a:moveTo>
                <a:lnTo>
                  <a:pt x="5432292" y="1299714"/>
                </a:lnTo>
                <a:cubicBezTo>
                  <a:pt x="5391755" y="1340189"/>
                  <a:pt x="5355720" y="1380665"/>
                  <a:pt x="5319685" y="1425638"/>
                </a:cubicBezTo>
                <a:lnTo>
                  <a:pt x="5116985" y="1191779"/>
                </a:lnTo>
                <a:cubicBezTo>
                  <a:pt x="5157527" y="1146806"/>
                  <a:pt x="5202571" y="1092838"/>
                  <a:pt x="5243108" y="1052362"/>
                </a:cubicBezTo>
                <a:close/>
                <a:moveTo>
                  <a:pt x="648632" y="1052362"/>
                </a:moveTo>
                <a:lnTo>
                  <a:pt x="738720" y="1115325"/>
                </a:lnTo>
                <a:cubicBezTo>
                  <a:pt x="720702" y="1142308"/>
                  <a:pt x="702689" y="1173789"/>
                  <a:pt x="689174" y="1205270"/>
                </a:cubicBezTo>
                <a:lnTo>
                  <a:pt x="590077" y="1160297"/>
                </a:lnTo>
                <a:cubicBezTo>
                  <a:pt x="608095" y="1119822"/>
                  <a:pt x="626112" y="1083843"/>
                  <a:pt x="648632" y="1052362"/>
                </a:cubicBezTo>
                <a:close/>
                <a:moveTo>
                  <a:pt x="5833185" y="1034373"/>
                </a:moveTo>
                <a:lnTo>
                  <a:pt x="5963810" y="1313205"/>
                </a:lnTo>
                <a:cubicBezTo>
                  <a:pt x="5860211" y="1371670"/>
                  <a:pt x="5765617" y="1443627"/>
                  <a:pt x="5675529" y="1529076"/>
                </a:cubicBezTo>
                <a:lnTo>
                  <a:pt x="5486345" y="1286222"/>
                </a:lnTo>
                <a:cubicBezTo>
                  <a:pt x="5589948" y="1187281"/>
                  <a:pt x="5698053" y="1106330"/>
                  <a:pt x="5833185" y="1034373"/>
                </a:cubicBezTo>
                <a:close/>
                <a:moveTo>
                  <a:pt x="3189112" y="966914"/>
                </a:moveTo>
                <a:cubicBezTo>
                  <a:pt x="3261182" y="984903"/>
                  <a:pt x="3333252" y="1007389"/>
                  <a:pt x="3400815" y="1034373"/>
                </a:cubicBezTo>
                <a:cubicBezTo>
                  <a:pt x="3499912" y="1074849"/>
                  <a:pt x="3590000" y="1119822"/>
                  <a:pt x="3666577" y="1169292"/>
                </a:cubicBezTo>
                <a:lnTo>
                  <a:pt x="3504419" y="1430135"/>
                </a:lnTo>
                <a:cubicBezTo>
                  <a:pt x="3391807" y="1353681"/>
                  <a:pt x="3265684" y="1295216"/>
                  <a:pt x="3121543" y="1263735"/>
                </a:cubicBezTo>
                <a:close/>
                <a:moveTo>
                  <a:pt x="2405348" y="935433"/>
                </a:moveTo>
                <a:lnTo>
                  <a:pt x="2472911" y="1232254"/>
                </a:lnTo>
                <a:cubicBezTo>
                  <a:pt x="2369308" y="1259238"/>
                  <a:pt x="2270216" y="1299714"/>
                  <a:pt x="2175622" y="1349184"/>
                </a:cubicBezTo>
                <a:lnTo>
                  <a:pt x="2022473" y="1083843"/>
                </a:lnTo>
                <a:cubicBezTo>
                  <a:pt x="2144089" y="1016384"/>
                  <a:pt x="2270216" y="966914"/>
                  <a:pt x="2405348" y="935433"/>
                </a:cubicBezTo>
                <a:close/>
                <a:moveTo>
                  <a:pt x="6355694" y="876968"/>
                </a:moveTo>
                <a:lnTo>
                  <a:pt x="6400738" y="1178287"/>
                </a:lnTo>
                <a:cubicBezTo>
                  <a:pt x="6274615" y="1196276"/>
                  <a:pt x="6162003" y="1232254"/>
                  <a:pt x="6062906" y="1281724"/>
                </a:cubicBezTo>
                <a:lnTo>
                  <a:pt x="5936784" y="1007389"/>
                </a:lnTo>
                <a:cubicBezTo>
                  <a:pt x="5968317" y="993898"/>
                  <a:pt x="5999845" y="980406"/>
                  <a:pt x="6035880" y="966914"/>
                </a:cubicBezTo>
                <a:cubicBezTo>
                  <a:pt x="6139483" y="921941"/>
                  <a:pt x="6247589" y="894957"/>
                  <a:pt x="6355694" y="876968"/>
                </a:cubicBezTo>
                <a:close/>
                <a:moveTo>
                  <a:pt x="7179995" y="872471"/>
                </a:moveTo>
                <a:cubicBezTo>
                  <a:pt x="7288100" y="908449"/>
                  <a:pt x="7396205" y="957919"/>
                  <a:pt x="7490800" y="1016384"/>
                </a:cubicBezTo>
                <a:lnTo>
                  <a:pt x="7328642" y="1277227"/>
                </a:lnTo>
                <a:cubicBezTo>
                  <a:pt x="7252065" y="1232254"/>
                  <a:pt x="7170986" y="1191779"/>
                  <a:pt x="7085405" y="1164795"/>
                </a:cubicBezTo>
                <a:close/>
                <a:moveTo>
                  <a:pt x="3936840" y="867973"/>
                </a:moveTo>
                <a:cubicBezTo>
                  <a:pt x="4071971" y="962416"/>
                  <a:pt x="4189086" y="1070352"/>
                  <a:pt x="4306195" y="1196276"/>
                </a:cubicBezTo>
                <a:lnTo>
                  <a:pt x="4117015" y="1430135"/>
                </a:lnTo>
                <a:cubicBezTo>
                  <a:pt x="4008910" y="1313205"/>
                  <a:pt x="3905307" y="1209768"/>
                  <a:pt x="3779184" y="1119822"/>
                </a:cubicBezTo>
                <a:close/>
                <a:moveTo>
                  <a:pt x="1635095" y="863476"/>
                </a:moveTo>
                <a:lnTo>
                  <a:pt x="1761218" y="1038871"/>
                </a:lnTo>
                <a:cubicBezTo>
                  <a:pt x="1711668" y="1074849"/>
                  <a:pt x="1666624" y="1115325"/>
                  <a:pt x="1621580" y="1160297"/>
                </a:cubicBezTo>
                <a:lnTo>
                  <a:pt x="1468430" y="1011887"/>
                </a:lnTo>
                <a:cubicBezTo>
                  <a:pt x="1522488" y="957919"/>
                  <a:pt x="1576536" y="908449"/>
                  <a:pt x="1635095" y="863476"/>
                </a:cubicBezTo>
                <a:close/>
                <a:moveTo>
                  <a:pt x="7698001" y="849984"/>
                </a:moveTo>
                <a:cubicBezTo>
                  <a:pt x="7765565" y="894957"/>
                  <a:pt x="7828627" y="939930"/>
                  <a:pt x="7891687" y="993898"/>
                </a:cubicBezTo>
                <a:lnTo>
                  <a:pt x="7698001" y="1218762"/>
                </a:lnTo>
                <a:cubicBezTo>
                  <a:pt x="7648451" y="1178287"/>
                  <a:pt x="7594398" y="1137811"/>
                  <a:pt x="7540346" y="1101833"/>
                </a:cubicBezTo>
                <a:close/>
                <a:moveTo>
                  <a:pt x="6580913" y="849984"/>
                </a:moveTo>
                <a:lnTo>
                  <a:pt x="6585415" y="849984"/>
                </a:lnTo>
                <a:cubicBezTo>
                  <a:pt x="6589922" y="849984"/>
                  <a:pt x="6598931" y="849984"/>
                  <a:pt x="6603433" y="849984"/>
                </a:cubicBezTo>
                <a:cubicBezTo>
                  <a:pt x="6612442" y="849984"/>
                  <a:pt x="6621451" y="849984"/>
                  <a:pt x="6630459" y="849984"/>
                </a:cubicBezTo>
                <a:cubicBezTo>
                  <a:pt x="6788115" y="849984"/>
                  <a:pt x="6941264" y="872471"/>
                  <a:pt x="7085405" y="917444"/>
                </a:cubicBezTo>
                <a:lnTo>
                  <a:pt x="6995317" y="1209768"/>
                </a:lnTo>
                <a:cubicBezTo>
                  <a:pt x="6878203" y="1173789"/>
                  <a:pt x="6756582" y="1155800"/>
                  <a:pt x="6630459" y="1155800"/>
                </a:cubicBezTo>
                <a:cubicBezTo>
                  <a:pt x="6585415" y="1155800"/>
                  <a:pt x="6540372" y="1160297"/>
                  <a:pt x="6495328" y="1164795"/>
                </a:cubicBezTo>
                <a:lnTo>
                  <a:pt x="6450284" y="858979"/>
                </a:lnTo>
                <a:cubicBezTo>
                  <a:pt x="6490826" y="854481"/>
                  <a:pt x="6535870" y="849984"/>
                  <a:pt x="6580913" y="849984"/>
                </a:cubicBezTo>
                <a:close/>
                <a:moveTo>
                  <a:pt x="8197986" y="840990"/>
                </a:moveTo>
                <a:cubicBezTo>
                  <a:pt x="8252039" y="890460"/>
                  <a:pt x="8301589" y="939930"/>
                  <a:pt x="8346633" y="998395"/>
                </a:cubicBezTo>
                <a:lnTo>
                  <a:pt x="8184475" y="1128816"/>
                </a:lnTo>
                <a:cubicBezTo>
                  <a:pt x="8148440" y="1083843"/>
                  <a:pt x="8103397" y="1038871"/>
                  <a:pt x="8062855" y="998395"/>
                </a:cubicBezTo>
                <a:close/>
                <a:moveTo>
                  <a:pt x="2815245" y="782525"/>
                </a:moveTo>
                <a:cubicBezTo>
                  <a:pt x="2918848" y="782525"/>
                  <a:pt x="3022447" y="791519"/>
                  <a:pt x="3121543" y="814006"/>
                </a:cubicBezTo>
                <a:lnTo>
                  <a:pt x="3053980" y="1110827"/>
                </a:lnTo>
                <a:cubicBezTo>
                  <a:pt x="2977403" y="1097335"/>
                  <a:pt x="2900831" y="1092838"/>
                  <a:pt x="2815245" y="1092838"/>
                </a:cubicBezTo>
                <a:cubicBezTo>
                  <a:pt x="2725157" y="1092838"/>
                  <a:pt x="2635069" y="1101833"/>
                  <a:pt x="2553990" y="1119822"/>
                </a:cubicBezTo>
                <a:lnTo>
                  <a:pt x="2486427" y="818503"/>
                </a:lnTo>
                <a:cubicBezTo>
                  <a:pt x="2594528" y="796017"/>
                  <a:pt x="2702633" y="782525"/>
                  <a:pt x="2815245" y="782525"/>
                </a:cubicBezTo>
                <a:close/>
                <a:moveTo>
                  <a:pt x="8634914" y="778027"/>
                </a:moveTo>
                <a:cubicBezTo>
                  <a:pt x="8666442" y="814006"/>
                  <a:pt x="8697976" y="849984"/>
                  <a:pt x="8720495" y="890460"/>
                </a:cubicBezTo>
                <a:lnTo>
                  <a:pt x="8639416" y="939930"/>
                </a:lnTo>
                <a:cubicBezTo>
                  <a:pt x="8616897" y="908449"/>
                  <a:pt x="8594372" y="876968"/>
                  <a:pt x="8567346" y="845487"/>
                </a:cubicBezTo>
                <a:close/>
                <a:moveTo>
                  <a:pt x="5562922" y="719567"/>
                </a:moveTo>
                <a:lnTo>
                  <a:pt x="5666520" y="912946"/>
                </a:lnTo>
                <a:cubicBezTo>
                  <a:pt x="5644001" y="926438"/>
                  <a:pt x="5621476" y="939930"/>
                  <a:pt x="5598957" y="953422"/>
                </a:cubicBezTo>
                <a:cubicBezTo>
                  <a:pt x="5594450" y="957919"/>
                  <a:pt x="5585441" y="962416"/>
                  <a:pt x="5580939" y="966914"/>
                </a:cubicBezTo>
                <a:cubicBezTo>
                  <a:pt x="5576433" y="971411"/>
                  <a:pt x="5571931" y="971411"/>
                  <a:pt x="5567424" y="975908"/>
                </a:cubicBezTo>
                <a:lnTo>
                  <a:pt x="5562922" y="975908"/>
                </a:lnTo>
                <a:cubicBezTo>
                  <a:pt x="5535895" y="993898"/>
                  <a:pt x="5508869" y="1016384"/>
                  <a:pt x="5481843" y="1038871"/>
                </a:cubicBezTo>
                <a:lnTo>
                  <a:pt x="5342204" y="867973"/>
                </a:lnTo>
                <a:cubicBezTo>
                  <a:pt x="5373737" y="840990"/>
                  <a:pt x="5405266" y="814006"/>
                  <a:pt x="5441301" y="791519"/>
                </a:cubicBezTo>
                <a:lnTo>
                  <a:pt x="5445808" y="791519"/>
                </a:lnTo>
                <a:cubicBezTo>
                  <a:pt x="5450310" y="787022"/>
                  <a:pt x="5454816" y="782525"/>
                  <a:pt x="5463825" y="782525"/>
                </a:cubicBezTo>
                <a:cubicBezTo>
                  <a:pt x="5468327" y="778027"/>
                  <a:pt x="5477336" y="773530"/>
                  <a:pt x="5481843" y="769033"/>
                </a:cubicBezTo>
                <a:cubicBezTo>
                  <a:pt x="5508869" y="751044"/>
                  <a:pt x="5535895" y="733054"/>
                  <a:pt x="5562922" y="719567"/>
                </a:cubicBezTo>
                <a:close/>
                <a:moveTo>
                  <a:pt x="3310728" y="562157"/>
                </a:moveTo>
                <a:cubicBezTo>
                  <a:pt x="3387304" y="580146"/>
                  <a:pt x="3463877" y="602633"/>
                  <a:pt x="3540449" y="634114"/>
                </a:cubicBezTo>
                <a:cubicBezTo>
                  <a:pt x="3648559" y="674590"/>
                  <a:pt x="3738647" y="724060"/>
                  <a:pt x="3819726" y="773530"/>
                </a:cubicBezTo>
                <a:lnTo>
                  <a:pt x="3684594" y="984903"/>
                </a:lnTo>
                <a:cubicBezTo>
                  <a:pt x="3612524" y="939930"/>
                  <a:pt x="3535947" y="899454"/>
                  <a:pt x="3445859" y="867973"/>
                </a:cubicBezTo>
                <a:cubicBezTo>
                  <a:pt x="3382798" y="845487"/>
                  <a:pt x="3319737" y="823000"/>
                  <a:pt x="3256675" y="809508"/>
                </a:cubicBezTo>
                <a:close/>
                <a:moveTo>
                  <a:pt x="1427894" y="499195"/>
                </a:moveTo>
                <a:lnTo>
                  <a:pt x="1508972" y="643109"/>
                </a:lnTo>
                <a:cubicBezTo>
                  <a:pt x="1450418" y="683584"/>
                  <a:pt x="1396360" y="724060"/>
                  <a:pt x="1346814" y="773530"/>
                </a:cubicBezTo>
                <a:lnTo>
                  <a:pt x="1229700" y="656600"/>
                </a:lnTo>
                <a:cubicBezTo>
                  <a:pt x="1288255" y="598136"/>
                  <a:pt x="1355823" y="544168"/>
                  <a:pt x="1427894" y="499195"/>
                </a:cubicBezTo>
                <a:close/>
                <a:moveTo>
                  <a:pt x="6292633" y="481211"/>
                </a:moveTo>
                <a:lnTo>
                  <a:pt x="6337676" y="769033"/>
                </a:lnTo>
                <a:cubicBezTo>
                  <a:pt x="6220562" y="787022"/>
                  <a:pt x="6107950" y="818503"/>
                  <a:pt x="5995343" y="863476"/>
                </a:cubicBezTo>
                <a:cubicBezTo>
                  <a:pt x="5959308" y="876968"/>
                  <a:pt x="5927775" y="890460"/>
                  <a:pt x="5896246" y="908449"/>
                </a:cubicBezTo>
                <a:lnTo>
                  <a:pt x="5770124" y="638616"/>
                </a:lnTo>
                <a:cubicBezTo>
                  <a:pt x="5806159" y="620627"/>
                  <a:pt x="5846696" y="602638"/>
                  <a:pt x="5887238" y="589146"/>
                </a:cubicBezTo>
                <a:cubicBezTo>
                  <a:pt x="6017863" y="539676"/>
                  <a:pt x="6152994" y="499200"/>
                  <a:pt x="6292633" y="481211"/>
                </a:cubicBezTo>
                <a:close/>
                <a:moveTo>
                  <a:pt x="2306251" y="476709"/>
                </a:moveTo>
                <a:lnTo>
                  <a:pt x="2369308" y="769033"/>
                </a:lnTo>
                <a:cubicBezTo>
                  <a:pt x="2225173" y="805011"/>
                  <a:pt x="2085534" y="858979"/>
                  <a:pt x="1959411" y="930935"/>
                </a:cubicBezTo>
                <a:lnTo>
                  <a:pt x="1810769" y="670092"/>
                </a:lnTo>
                <a:cubicBezTo>
                  <a:pt x="1963913" y="584644"/>
                  <a:pt x="2130578" y="517184"/>
                  <a:pt x="2306251" y="476709"/>
                </a:cubicBezTo>
                <a:close/>
                <a:moveTo>
                  <a:pt x="2887315" y="454227"/>
                </a:moveTo>
                <a:cubicBezTo>
                  <a:pt x="2977403" y="454227"/>
                  <a:pt x="3062984" y="463221"/>
                  <a:pt x="3148570" y="481211"/>
                </a:cubicBezTo>
                <a:lnTo>
                  <a:pt x="3103526" y="679087"/>
                </a:lnTo>
                <a:cubicBezTo>
                  <a:pt x="3031455" y="665595"/>
                  <a:pt x="2959385" y="656600"/>
                  <a:pt x="2887315" y="656600"/>
                </a:cubicBezTo>
                <a:close/>
                <a:moveTo>
                  <a:pt x="6851177" y="395762"/>
                </a:moveTo>
                <a:cubicBezTo>
                  <a:pt x="6977300" y="409254"/>
                  <a:pt x="7103422" y="431740"/>
                  <a:pt x="7220537" y="467719"/>
                </a:cubicBezTo>
                <a:lnTo>
                  <a:pt x="7130449" y="751044"/>
                </a:lnTo>
                <a:cubicBezTo>
                  <a:pt x="7031352" y="724060"/>
                  <a:pt x="6932256" y="701578"/>
                  <a:pt x="6828652" y="692584"/>
                </a:cubicBezTo>
                <a:close/>
                <a:moveTo>
                  <a:pt x="8035828" y="382270"/>
                </a:moveTo>
                <a:cubicBezTo>
                  <a:pt x="8076370" y="409254"/>
                  <a:pt x="8112405" y="436238"/>
                  <a:pt x="8148440" y="467719"/>
                </a:cubicBezTo>
                <a:lnTo>
                  <a:pt x="8080872" y="535178"/>
                </a:lnTo>
                <a:cubicBezTo>
                  <a:pt x="8053845" y="508194"/>
                  <a:pt x="8022317" y="485708"/>
                  <a:pt x="7990785" y="463222"/>
                </a:cubicBezTo>
                <a:close/>
                <a:moveTo>
                  <a:pt x="7504311" y="382270"/>
                </a:moveTo>
                <a:cubicBezTo>
                  <a:pt x="7549354" y="395762"/>
                  <a:pt x="7594398" y="418249"/>
                  <a:pt x="7630433" y="440735"/>
                </a:cubicBezTo>
                <a:lnTo>
                  <a:pt x="7580888" y="521686"/>
                </a:lnTo>
                <a:cubicBezTo>
                  <a:pt x="7549354" y="503697"/>
                  <a:pt x="7513319" y="485708"/>
                  <a:pt x="7472782" y="472216"/>
                </a:cubicBezTo>
                <a:close/>
                <a:moveTo>
                  <a:pt x="5851203" y="251849"/>
                </a:moveTo>
                <a:lnTo>
                  <a:pt x="5878229" y="341795"/>
                </a:lnTo>
                <a:cubicBezTo>
                  <a:pt x="5842194" y="355286"/>
                  <a:pt x="5806159" y="368778"/>
                  <a:pt x="5770124" y="386768"/>
                </a:cubicBezTo>
                <a:lnTo>
                  <a:pt x="5720573" y="305816"/>
                </a:lnTo>
                <a:cubicBezTo>
                  <a:pt x="5761115" y="283330"/>
                  <a:pt x="5806159" y="265341"/>
                  <a:pt x="5851203" y="251849"/>
                </a:cubicBezTo>
                <a:close/>
                <a:moveTo>
                  <a:pt x="6607940" y="242854"/>
                </a:moveTo>
                <a:lnTo>
                  <a:pt x="6612442" y="242854"/>
                </a:lnTo>
                <a:cubicBezTo>
                  <a:pt x="6616949" y="242854"/>
                  <a:pt x="6625957" y="242854"/>
                  <a:pt x="6630459" y="242854"/>
                </a:cubicBezTo>
                <a:cubicBezTo>
                  <a:pt x="6639468" y="242854"/>
                  <a:pt x="6643975" y="242854"/>
                  <a:pt x="6652984" y="242854"/>
                </a:cubicBezTo>
                <a:cubicBezTo>
                  <a:pt x="6684512" y="242854"/>
                  <a:pt x="6716045" y="242854"/>
                  <a:pt x="6747573" y="247351"/>
                </a:cubicBezTo>
                <a:lnTo>
                  <a:pt x="6729556" y="463222"/>
                </a:lnTo>
                <a:cubicBezTo>
                  <a:pt x="6702530" y="463222"/>
                  <a:pt x="6680010" y="458724"/>
                  <a:pt x="6652984" y="458724"/>
                </a:cubicBezTo>
                <a:cubicBezTo>
                  <a:pt x="6643975" y="458724"/>
                  <a:pt x="6639468" y="458724"/>
                  <a:pt x="6630459" y="458724"/>
                </a:cubicBezTo>
                <a:cubicBezTo>
                  <a:pt x="6625957" y="458724"/>
                  <a:pt x="6621451" y="458724"/>
                  <a:pt x="6616949" y="458724"/>
                </a:cubicBezTo>
                <a:lnTo>
                  <a:pt x="6612442" y="458724"/>
                </a:lnTo>
                <a:cubicBezTo>
                  <a:pt x="6576407" y="458724"/>
                  <a:pt x="6544878" y="463222"/>
                  <a:pt x="6508843" y="467719"/>
                </a:cubicBezTo>
                <a:lnTo>
                  <a:pt x="6481817" y="251849"/>
                </a:lnTo>
                <a:cubicBezTo>
                  <a:pt x="6522354" y="247351"/>
                  <a:pt x="6567398" y="242854"/>
                  <a:pt x="6607940" y="242854"/>
                </a:cubicBezTo>
                <a:close/>
                <a:moveTo>
                  <a:pt x="2779210" y="202378"/>
                </a:moveTo>
                <a:lnTo>
                  <a:pt x="2779210" y="449730"/>
                </a:lnTo>
                <a:cubicBezTo>
                  <a:pt x="2684615" y="449730"/>
                  <a:pt x="2594528" y="463221"/>
                  <a:pt x="2504440" y="481211"/>
                </a:cubicBezTo>
                <a:lnTo>
                  <a:pt x="2450392" y="238357"/>
                </a:lnTo>
                <a:cubicBezTo>
                  <a:pt x="2558497" y="215870"/>
                  <a:pt x="2666603" y="202378"/>
                  <a:pt x="2779210" y="202378"/>
                </a:cubicBezTo>
                <a:close/>
                <a:moveTo>
                  <a:pt x="1639602" y="0"/>
                </a:moveTo>
                <a:lnTo>
                  <a:pt x="1689148" y="98941"/>
                </a:lnTo>
                <a:cubicBezTo>
                  <a:pt x="1657620" y="112432"/>
                  <a:pt x="1630593" y="130422"/>
                  <a:pt x="1603562" y="152908"/>
                </a:cubicBezTo>
                <a:lnTo>
                  <a:pt x="1535999" y="62962"/>
                </a:lnTo>
                <a:cubicBezTo>
                  <a:pt x="1567532" y="40476"/>
                  <a:pt x="1603562" y="17989"/>
                  <a:pt x="1639602" y="0"/>
                </a:cubicBezTo>
                <a:close/>
              </a:path>
            </a:pathLst>
          </a:custGeom>
          <a:solidFill>
            <a:schemeClr val="bg1">
              <a:alpha val="31000"/>
            </a:schemeClr>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4169825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FFC9AE7-D32F-7AE3-84B7-5E14643D9F73}"/>
              </a:ext>
            </a:extLst>
          </p:cNvPr>
          <p:cNvSpPr>
            <a:spLocks noGrp="1"/>
          </p:cNvSpPr>
          <p:nvPr>
            <p:ph type="body" sz="quarter" idx="18"/>
          </p:nvPr>
        </p:nvSpPr>
        <p:spPr>
          <a:xfrm>
            <a:off x="609695" y="1897718"/>
            <a:ext cx="4990998" cy="4127479"/>
          </a:xfrm>
        </p:spPr>
        <p:txBody>
          <a:bodyPr/>
          <a:lstStyle/>
          <a:p>
            <a:pPr marL="0" indent="0" algn="l">
              <a:spcAft>
                <a:spcPts val="600"/>
              </a:spcAft>
            </a:pPr>
            <a:r>
              <a:rPr lang="en-US" dirty="0"/>
              <a:t>Vaihto-omaisuudella tarkoitetaan tavaroita ja materiaaleja, joita yritys pitää hallussaan jälleenmyyntiä, tuotantoa tai käyttöä varten. Siihen kuuluvat raaka-aineet, keskeneräiset tuotteet ja valmiit tuotteet. </a:t>
            </a:r>
          </a:p>
          <a:p>
            <a:pPr marL="0" indent="0" algn="l">
              <a:spcAft>
                <a:spcPts val="600"/>
              </a:spcAft>
            </a:pPr>
            <a:r>
              <a:rPr lang="en-US" dirty="0"/>
              <a:t>Tehokas varastonhallinta on ratkaisevan tärkeää </a:t>
            </a:r>
            <a:r>
              <a:rPr lang="en-US" b="1" dirty="0"/>
              <a:t>tarjonnan ja kysynnän välisen tasapainon ylläpitämiseksi</a:t>
            </a:r>
            <a:r>
              <a:rPr lang="en-US" dirty="0"/>
              <a:t>, kustannusten minimoimiseksi ja toiminnan sujuvuuden varmistamiseksi.</a:t>
            </a:r>
          </a:p>
        </p:txBody>
      </p:sp>
      <p:sp>
        <p:nvSpPr>
          <p:cNvPr id="3" name="Text Placeholder 2">
            <a:extLst>
              <a:ext uri="{FF2B5EF4-FFF2-40B4-BE49-F238E27FC236}">
                <a16:creationId xmlns:a16="http://schemas.microsoft.com/office/drawing/2014/main" id="{7968E131-03C3-BD93-D932-1AA783BBBA47}"/>
              </a:ext>
            </a:extLst>
          </p:cNvPr>
          <p:cNvSpPr>
            <a:spLocks noGrp="1"/>
          </p:cNvSpPr>
          <p:nvPr>
            <p:ph type="body" sz="quarter" idx="16"/>
          </p:nvPr>
        </p:nvSpPr>
        <p:spPr/>
        <p:txBody>
          <a:bodyPr/>
          <a:lstStyle/>
          <a:p>
            <a:r>
              <a:rPr lang="en-IE" dirty="0"/>
              <a:t>Varaston määritelmä</a:t>
            </a:r>
          </a:p>
        </p:txBody>
      </p:sp>
      <p:pic>
        <p:nvPicPr>
          <p:cNvPr id="1026" name="Picture 2">
            <a:extLst>
              <a:ext uri="{FF2B5EF4-FFF2-40B4-BE49-F238E27FC236}">
                <a16:creationId xmlns:a16="http://schemas.microsoft.com/office/drawing/2014/main" id="{053047F9-10D5-DB59-D6DF-4EAF933A9BA5}"/>
              </a:ext>
            </a:extLst>
          </p:cNvPr>
          <p:cNvPicPr>
            <a:picLocks noGrp="1" noChangeAspect="1" noChangeArrowheads="1"/>
          </p:cNvPicPr>
          <p:nvPr>
            <p:ph type="pic" sz="quarter" idx="19"/>
          </p:nvPr>
        </p:nvPicPr>
        <p:blipFill>
          <a:blip r:embed="rId2" cstate="screen">
            <a:extLst>
              <a:ext uri="{28A0092B-C50C-407E-A947-70E740481C1C}">
                <a14:useLocalDpi xmlns:a14="http://schemas.microsoft.com/office/drawing/2010/main"/>
              </a:ext>
            </a:extLst>
          </a:blip>
          <a:srcRect/>
          <a:stretch/>
        </p:blipFill>
        <p:spPr bwMode="auto">
          <a:xfrm>
            <a:off x="6083676" y="0"/>
            <a:ext cx="5361066"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4187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206106-F114-13EA-CB7A-1FB5FB9F5FBE}"/>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35C97EAB-A7AC-6F98-88A7-AE26DADC50F5}"/>
              </a:ext>
            </a:extLst>
          </p:cNvPr>
          <p:cNvSpPr>
            <a:spLocks noGrp="1"/>
          </p:cNvSpPr>
          <p:nvPr>
            <p:ph type="body" sz="quarter" idx="16"/>
          </p:nvPr>
        </p:nvSpPr>
        <p:spPr>
          <a:xfrm>
            <a:off x="906060" y="509069"/>
            <a:ext cx="9598830" cy="992652"/>
          </a:xfrm>
        </p:spPr>
        <p:txBody>
          <a:bodyPr/>
          <a:lstStyle/>
          <a:p>
            <a:pPr algn="ctr"/>
            <a:r>
              <a:rPr lang="en-US" dirty="0"/>
              <a:t>Varastonhallinta selitetty 11 minuutissa</a:t>
            </a:r>
          </a:p>
        </p:txBody>
      </p:sp>
      <p:sp>
        <p:nvSpPr>
          <p:cNvPr id="4" name="Text Placeholder 3">
            <a:extLst>
              <a:ext uri="{FF2B5EF4-FFF2-40B4-BE49-F238E27FC236}">
                <a16:creationId xmlns:a16="http://schemas.microsoft.com/office/drawing/2014/main" id="{1CB0F004-FCCA-2A0F-2FD4-8DC9238CF8CB}"/>
              </a:ext>
            </a:extLst>
          </p:cNvPr>
          <p:cNvSpPr>
            <a:spLocks noGrp="1"/>
          </p:cNvSpPr>
          <p:nvPr>
            <p:ph type="body" sz="quarter" idx="19"/>
          </p:nvPr>
        </p:nvSpPr>
        <p:spPr>
          <a:xfrm>
            <a:off x="6466842" y="2402077"/>
            <a:ext cx="4990998" cy="4102937"/>
          </a:xfrm>
        </p:spPr>
        <p:txBody>
          <a:bodyPr/>
          <a:lstStyle/>
          <a:p>
            <a:pPr>
              <a:spcAft>
                <a:spcPts val="1200"/>
              </a:spcAft>
              <a:buFont typeface="Arial" panose="020B0604020202020204" pitchFamily="34" charset="0"/>
              <a:buChar char="•"/>
            </a:pPr>
            <a:endParaRPr lang="en-US" sz="2000" dirty="0"/>
          </a:p>
          <a:p>
            <a:pPr marL="0" indent="0">
              <a:spcAft>
                <a:spcPts val="1200"/>
              </a:spcAft>
            </a:pPr>
            <a:r>
              <a:rPr lang="en-US" sz="2000" b="1" dirty="0"/>
              <a:t>Tämä video selittää: </a:t>
            </a:r>
          </a:p>
          <a:p>
            <a:pPr marL="342900" indent="-342900">
              <a:spcAft>
                <a:spcPts val="1200"/>
              </a:spcAft>
              <a:buFont typeface="Arial" panose="020B0604020202020204" pitchFamily="34" charset="0"/>
              <a:buChar char="•"/>
            </a:pPr>
            <a:r>
              <a:rPr lang="en-US" sz="2000" dirty="0"/>
              <a:t>Mitä varastonhallinta on</a:t>
            </a:r>
          </a:p>
          <a:p>
            <a:pPr marL="342900" indent="-342900">
              <a:spcAft>
                <a:spcPts val="1200"/>
              </a:spcAft>
              <a:buFont typeface="Arial" panose="020B0604020202020204" pitchFamily="34" charset="0"/>
              <a:buChar char="•"/>
            </a:pPr>
            <a:r>
              <a:rPr lang="en-US" sz="2000" dirty="0"/>
              <a:t>Miten varastonhallinta toimii</a:t>
            </a:r>
          </a:p>
          <a:p>
            <a:pPr marL="342900" indent="-342900">
              <a:spcAft>
                <a:spcPts val="1200"/>
              </a:spcAft>
              <a:buFont typeface="Arial" panose="020B0604020202020204" pitchFamily="34" charset="0"/>
              <a:buChar char="•"/>
            </a:pPr>
            <a:r>
              <a:rPr lang="en-US" sz="2000" dirty="0"/>
              <a:t>Miksi se on tärkeää yritysten menestyksen kannalta</a:t>
            </a:r>
            <a:endParaRPr lang="en-US" dirty="0"/>
          </a:p>
        </p:txBody>
      </p:sp>
      <p:pic>
        <p:nvPicPr>
          <p:cNvPr id="7" name="Elementi multimediali online 6" title="Inventory Management  in 11 minutes">
            <a:hlinkClick r:id="" action="ppaction://media"/>
            <a:extLst>
              <a:ext uri="{FF2B5EF4-FFF2-40B4-BE49-F238E27FC236}">
                <a16:creationId xmlns:a16="http://schemas.microsoft.com/office/drawing/2014/main" id="{400165DE-D0BF-7A13-3002-7E03AC46E37B}"/>
              </a:ext>
            </a:extLst>
          </p:cNvPr>
          <p:cNvPicPr>
            <a:picLocks noRot="1" noChangeAspect="1"/>
          </p:cNvPicPr>
          <p:nvPr>
            <a:videoFile r:link="rId1"/>
          </p:nvPr>
        </p:nvPicPr>
        <p:blipFill>
          <a:blip r:embed="rId3"/>
          <a:srcRect l="8799" r="11380"/>
          <a:stretch/>
        </p:blipFill>
        <p:spPr>
          <a:xfrm>
            <a:off x="634999" y="2129832"/>
            <a:ext cx="5263488" cy="3722773"/>
          </a:xfrm>
          <a:prstGeom prst="rect">
            <a:avLst/>
          </a:prstGeom>
        </p:spPr>
      </p:pic>
    </p:spTree>
    <p:extLst>
      <p:ext uri="{BB962C8B-B14F-4D97-AF65-F5344CB8AC3E}">
        <p14:creationId xmlns:p14="http://schemas.microsoft.com/office/powerpoint/2010/main" val="3591414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7"/>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7"/>
                </p:tgtEl>
              </p:cMediaNode>
            </p:video>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7"/>
                                        </p:tgtEl>
                                      </p:cBhvr>
                                    </p:cmd>
                                  </p:childTnLst>
                                </p:cTn>
                              </p:par>
                            </p:childTnLst>
                          </p:cTn>
                        </p:par>
                      </p:childTnLst>
                    </p:cTn>
                  </p:par>
                </p:childTnLst>
              </p:cTn>
              <p:nextCondLst>
                <p:cond evt="onClick" delay="0">
                  <p:tgtEl>
                    <p:spTgt spid="7"/>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4595D0-7186-5EDC-D965-55329084E5F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6AB63EE-A3D5-609F-5327-C63FF551549F}"/>
              </a:ext>
            </a:extLst>
          </p:cNvPr>
          <p:cNvSpPr>
            <a:spLocks noGrp="1"/>
          </p:cNvSpPr>
          <p:nvPr>
            <p:ph type="body" sz="quarter" idx="16"/>
          </p:nvPr>
        </p:nvSpPr>
        <p:spPr>
          <a:xfrm>
            <a:off x="3015475" y="480533"/>
            <a:ext cx="6161049" cy="697862"/>
          </a:xfrm>
          <a:prstGeom prst="rect">
            <a:avLst/>
          </a:prstGeom>
          <a:solidFill>
            <a:srgbClr val="5FBB47"/>
          </a:solidFill>
        </p:spPr>
        <p:txBody>
          <a:bodyPr anchor="ctr"/>
          <a:lstStyle/>
          <a:p>
            <a:pPr algn="ctr"/>
            <a:r>
              <a:rPr lang="en-GB" dirty="0">
                <a:solidFill>
                  <a:schemeClr val="bg1"/>
                </a:solidFill>
              </a:rPr>
              <a:t>Varastotyypit</a:t>
            </a:r>
            <a:endParaRPr lang="en-IE" b="1" dirty="0">
              <a:solidFill>
                <a:schemeClr val="bg1"/>
              </a:solidFill>
            </a:endParaRPr>
          </a:p>
        </p:txBody>
      </p:sp>
      <p:sp>
        <p:nvSpPr>
          <p:cNvPr id="12" name="Rectángulo 602">
            <a:extLst>
              <a:ext uri="{FF2B5EF4-FFF2-40B4-BE49-F238E27FC236}">
                <a16:creationId xmlns:a16="http://schemas.microsoft.com/office/drawing/2014/main" id="{5926626A-5C1F-776B-44C3-40BC34D4F09F}"/>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9A9B2443-A296-C5B5-837C-951A62BB8C4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7DE63C7B-FB77-E708-3DDD-D329E7C75354}"/>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BA70D1C7-9DBE-8483-7C82-F5B2055CD094}"/>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9EFF6AEC-5632-97DD-5D6B-6BD390FFE9D1}"/>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54A91DA0-86EA-744C-52E6-5A0F23672EA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C9B1CAD8-04ED-A25C-FA4D-4ECED83E4ED1}"/>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39502344-F0B9-9594-7881-12264DDE2E2F}"/>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F21BA23C-71EC-AE6F-1689-DE6E2E25CD8D}"/>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5" name="Diagramma 4">
            <a:extLst>
              <a:ext uri="{FF2B5EF4-FFF2-40B4-BE49-F238E27FC236}">
                <a16:creationId xmlns:a16="http://schemas.microsoft.com/office/drawing/2014/main" id="{500D4CEA-969A-6E48-07AF-DA4E9A3010BD}"/>
              </a:ext>
            </a:extLst>
          </p:cNvPr>
          <p:cNvGraphicFramePr/>
          <p:nvPr>
            <p:extLst>
              <p:ext uri="{D42A27DB-BD31-4B8C-83A1-F6EECF244321}">
                <p14:modId xmlns:p14="http://schemas.microsoft.com/office/powerpoint/2010/main" val="2257162828"/>
              </p:ext>
            </p:extLst>
          </p:nvPr>
        </p:nvGraphicFramePr>
        <p:xfrm>
          <a:off x="1763383" y="1479057"/>
          <a:ext cx="8876609" cy="4558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Example ">
            <a:extLst>
              <a:ext uri="{FF2B5EF4-FFF2-40B4-BE49-F238E27FC236}">
                <a16:creationId xmlns:a16="http://schemas.microsoft.com/office/drawing/2014/main" id="{5A9E7A5E-3265-EED8-F9F7-847C6899E47D}"/>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2350186" y="2983612"/>
            <a:ext cx="845131" cy="8451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6" descr="Example ">
            <a:extLst>
              <a:ext uri="{FF2B5EF4-FFF2-40B4-BE49-F238E27FC236}">
                <a16:creationId xmlns:a16="http://schemas.microsoft.com/office/drawing/2014/main" id="{F77697A8-85D0-7859-9BC8-2160F8D5B1A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1194774" y="5208413"/>
            <a:ext cx="845131" cy="8451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52304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3CAD83-8E5E-B028-2A99-BA02CC53D41B}"/>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6B91E15B-D401-4C5F-4362-6B7337482481}"/>
              </a:ext>
            </a:extLst>
          </p:cNvPr>
          <p:cNvSpPr>
            <a:spLocks noGrp="1"/>
          </p:cNvSpPr>
          <p:nvPr>
            <p:ph type="body" sz="quarter" idx="16"/>
          </p:nvPr>
        </p:nvSpPr>
        <p:spPr>
          <a:xfrm>
            <a:off x="7861211" y="-300832"/>
            <a:ext cx="3620671" cy="359467"/>
          </a:xfrm>
          <a:prstGeom prst="rect">
            <a:avLst/>
          </a:prstGeom>
        </p:spPr>
        <p:txBody>
          <a:bodyPr/>
          <a:lstStyle/>
          <a:p>
            <a:pPr algn="ctr"/>
            <a:r>
              <a:rPr lang="en-GB" sz="3200" dirty="0"/>
              <a:t>Varastotyypit</a:t>
            </a:r>
            <a:endParaRPr lang="en-IE" sz="3200" b="1" dirty="0"/>
          </a:p>
        </p:txBody>
      </p:sp>
      <p:sp>
        <p:nvSpPr>
          <p:cNvPr id="12" name="Rectángulo 602">
            <a:extLst>
              <a:ext uri="{FF2B5EF4-FFF2-40B4-BE49-F238E27FC236}">
                <a16:creationId xmlns:a16="http://schemas.microsoft.com/office/drawing/2014/main" id="{E4D712F1-FE92-9F23-AF5E-B5C2F195CE60}"/>
              </a:ext>
            </a:extLst>
          </p:cNvPr>
          <p:cNvSpPr/>
          <p:nvPr/>
        </p:nvSpPr>
        <p:spPr>
          <a:xfrm>
            <a:off x="1700290" y="327519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3" name="Rectángulo 603">
            <a:extLst>
              <a:ext uri="{FF2B5EF4-FFF2-40B4-BE49-F238E27FC236}">
                <a16:creationId xmlns:a16="http://schemas.microsoft.com/office/drawing/2014/main" id="{0DBE7097-E16A-DD43-9996-1F588A3F0E37}"/>
              </a:ext>
            </a:extLst>
          </p:cNvPr>
          <p:cNvSpPr/>
          <p:nvPr/>
        </p:nvSpPr>
        <p:spPr>
          <a:xfrm>
            <a:off x="4155896" y="3278476"/>
            <a:ext cx="1359130" cy="338554"/>
          </a:xfrm>
          <a:prstGeom prst="rect">
            <a:avLst/>
          </a:prstGeom>
        </p:spPr>
        <p:txBody>
          <a:bodyPr wrap="square">
            <a:spAutoFit/>
          </a:bodyPr>
          <a:lstStyle/>
          <a:p>
            <a:pPr algn="ctr"/>
            <a:r>
              <a:rPr lang="en-US" sz="1600" dirty="0">
                <a:solidFill>
                  <a:schemeClr val="bg1"/>
                </a:solidFill>
                <a:latin typeface="Calibri" panose="020F0502020204030204" pitchFamily="34" charset="0"/>
                <a:ea typeface="Lato" charset="0"/>
                <a:cs typeface="Calibri" panose="020F0502020204030204" pitchFamily="34" charset="0"/>
              </a:rPr>
              <a:t>Klikkaa kirjoittaaksesi</a:t>
            </a:r>
          </a:p>
        </p:txBody>
      </p:sp>
      <p:sp>
        <p:nvSpPr>
          <p:cNvPr id="11" name="CuadroTexto 599">
            <a:extLst>
              <a:ext uri="{FF2B5EF4-FFF2-40B4-BE49-F238E27FC236}">
                <a16:creationId xmlns:a16="http://schemas.microsoft.com/office/drawing/2014/main" id="{A495070C-063C-A32E-9FCA-4FB8EE2753CA}"/>
              </a:ext>
            </a:extLst>
          </p:cNvPr>
          <p:cNvSpPr txBox="1"/>
          <p:nvPr/>
        </p:nvSpPr>
        <p:spPr>
          <a:xfrm>
            <a:off x="7504034" y="2007648"/>
            <a:ext cx="2031818" cy="430887"/>
          </a:xfrm>
          <a:prstGeom prst="rect">
            <a:avLst/>
          </a:prstGeom>
          <a:noFill/>
        </p:spPr>
        <p:txBody>
          <a:bodyPr wrap="square" rtlCol="0">
            <a:spAutoFit/>
          </a:bodyPr>
          <a:lstStyle/>
          <a:p>
            <a:pPr algn="ctr"/>
            <a:r>
              <a:rPr lang="en-US" sz="2200" b="1" dirty="0">
                <a:solidFill>
                  <a:schemeClr val="bg1"/>
                </a:solidFill>
                <a:latin typeface="Calibri" panose="020F0502020204030204" pitchFamily="34" charset="0"/>
                <a:ea typeface="Lato" charset="0"/>
                <a:cs typeface="Calibri" panose="020F0502020204030204" pitchFamily="34" charset="0"/>
              </a:rPr>
              <a:t>Hankinnat</a:t>
            </a:r>
          </a:p>
        </p:txBody>
      </p:sp>
      <p:sp>
        <p:nvSpPr>
          <p:cNvPr id="45" name="CuadroTexto 599">
            <a:extLst>
              <a:ext uri="{FF2B5EF4-FFF2-40B4-BE49-F238E27FC236}">
                <a16:creationId xmlns:a16="http://schemas.microsoft.com/office/drawing/2014/main" id="{F681C3EE-D924-E1A3-77EF-65345AC9A8ED}"/>
              </a:ext>
            </a:extLst>
          </p:cNvPr>
          <p:cNvSpPr txBox="1"/>
          <p:nvPr/>
        </p:nvSpPr>
        <p:spPr>
          <a:xfrm>
            <a:off x="1420857" y="2701108"/>
            <a:ext cx="2603889" cy="369332"/>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Pitkän aikavälin vaikutus</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46" name="CuadroTexto 599">
            <a:extLst>
              <a:ext uri="{FF2B5EF4-FFF2-40B4-BE49-F238E27FC236}">
                <a16:creationId xmlns:a16="http://schemas.microsoft.com/office/drawing/2014/main" id="{CE409D32-B84B-1F88-5E02-520BF8FD182F}"/>
              </a:ext>
            </a:extLst>
          </p:cNvPr>
          <p:cNvSpPr txBox="1"/>
          <p:nvPr/>
        </p:nvSpPr>
        <p:spPr>
          <a:xfrm>
            <a:off x="6990995" y="2730332"/>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Liiketoiminnan välittömät tarpeet</a:t>
            </a:r>
          </a:p>
        </p:txBody>
      </p:sp>
      <p:sp>
        <p:nvSpPr>
          <p:cNvPr id="48" name="CuadroTexto 599">
            <a:extLst>
              <a:ext uri="{FF2B5EF4-FFF2-40B4-BE49-F238E27FC236}">
                <a16:creationId xmlns:a16="http://schemas.microsoft.com/office/drawing/2014/main" id="{8E9DE2FA-BAE3-2321-7574-53C5BB7662C1}"/>
              </a:ext>
            </a:extLst>
          </p:cNvPr>
          <p:cNvSpPr txBox="1"/>
          <p:nvPr/>
        </p:nvSpPr>
        <p:spPr>
          <a:xfrm>
            <a:off x="1552007" y="3159069"/>
            <a:ext cx="340633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Sosiaaliset/ympäristövaikutukset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0" name="CuadroTexto 599">
            <a:extLst>
              <a:ext uri="{FF2B5EF4-FFF2-40B4-BE49-F238E27FC236}">
                <a16:creationId xmlns:a16="http://schemas.microsoft.com/office/drawing/2014/main" id="{AF3725BE-E4E8-3B5D-182F-62CAD96AD838}"/>
              </a:ext>
            </a:extLst>
          </p:cNvPr>
          <p:cNvSpPr txBox="1"/>
          <p:nvPr/>
        </p:nvSpPr>
        <p:spPr>
          <a:xfrm>
            <a:off x="6848965" y="3182412"/>
            <a:ext cx="3042419" cy="646331"/>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Taloudelliset ja yritysten tarpeet</a:t>
            </a:r>
          </a:p>
        </p:txBody>
      </p:sp>
      <p:sp>
        <p:nvSpPr>
          <p:cNvPr id="51" name="CuadroTexto 599">
            <a:extLst>
              <a:ext uri="{FF2B5EF4-FFF2-40B4-BE49-F238E27FC236}">
                <a16:creationId xmlns:a16="http://schemas.microsoft.com/office/drawing/2014/main" id="{046BA0EE-45AE-EF8F-D9D9-8FE6958430A4}"/>
              </a:ext>
            </a:extLst>
          </p:cNvPr>
          <p:cNvSpPr txBox="1"/>
          <p:nvPr/>
        </p:nvSpPr>
        <p:spPr>
          <a:xfrm>
            <a:off x="1312219" y="3582351"/>
            <a:ext cx="3140111" cy="646331"/>
          </a:xfrm>
          <a:prstGeom prst="rect">
            <a:avLst/>
          </a:prstGeom>
          <a:noFill/>
        </p:spPr>
        <p:txBody>
          <a:bodyPr wrap="square" rtlCol="0">
            <a:spAutoFit/>
          </a:bodyPr>
          <a:lstStyle/>
          <a:p>
            <a:pPr algn="ctr"/>
            <a:r>
              <a:rPr lang="en-US" dirty="0">
                <a:solidFill>
                  <a:schemeClr val="bg1"/>
                </a:solidFill>
                <a:latin typeface="Calibri" panose="020F0502020204030204" pitchFamily="34" charset="0"/>
                <a:ea typeface="Lato" charset="0"/>
                <a:cs typeface="Calibri" panose="020F0502020204030204" pitchFamily="34" charset="0"/>
              </a:rPr>
              <a:t>Usein kalliit ja monimutkaiset prosessit</a:t>
            </a:r>
            <a:endParaRPr lang="en-US" sz="2200" dirty="0">
              <a:solidFill>
                <a:schemeClr val="bg1"/>
              </a:solidFill>
              <a:latin typeface="Calibri" panose="020F0502020204030204" pitchFamily="34" charset="0"/>
              <a:ea typeface="Lato" charset="0"/>
              <a:cs typeface="Calibri" panose="020F0502020204030204" pitchFamily="34" charset="0"/>
            </a:endParaRPr>
          </a:p>
        </p:txBody>
      </p:sp>
      <p:sp>
        <p:nvSpPr>
          <p:cNvPr id="52" name="CuadroTexto 599">
            <a:extLst>
              <a:ext uri="{FF2B5EF4-FFF2-40B4-BE49-F238E27FC236}">
                <a16:creationId xmlns:a16="http://schemas.microsoft.com/office/drawing/2014/main" id="{EA6DD1A1-52C6-8EFA-730B-FDD37697C36E}"/>
              </a:ext>
            </a:extLst>
          </p:cNvPr>
          <p:cNvSpPr txBox="1"/>
          <p:nvPr/>
        </p:nvSpPr>
        <p:spPr>
          <a:xfrm>
            <a:off x="6990996" y="3793403"/>
            <a:ext cx="3042419" cy="369332"/>
          </a:xfrm>
          <a:prstGeom prst="rect">
            <a:avLst/>
          </a:prstGeom>
          <a:noFill/>
        </p:spPr>
        <p:txBody>
          <a:bodyPr wrap="square" rtlCol="0">
            <a:spAutoFit/>
          </a:bodyPr>
          <a:lstStyle/>
          <a:p>
            <a:pPr marL="285750" indent="-285750" algn="ctr">
              <a:buFont typeface="Arial" panose="020B0604020202020204" pitchFamily="34" charset="0"/>
              <a:buChar char="•"/>
            </a:pPr>
            <a:r>
              <a:rPr lang="en-US" dirty="0">
                <a:solidFill>
                  <a:schemeClr val="bg1"/>
                </a:solidFill>
                <a:latin typeface="Calibri" panose="020F0502020204030204" pitchFamily="34" charset="0"/>
                <a:ea typeface="Lato" charset="0"/>
                <a:cs typeface="Calibri" panose="020F0502020204030204" pitchFamily="34" charset="0"/>
              </a:rPr>
              <a:t>Suoraviivaiset prosessit</a:t>
            </a:r>
          </a:p>
        </p:txBody>
      </p:sp>
      <p:graphicFrame>
        <p:nvGraphicFramePr>
          <p:cNvPr id="5" name="Diagramma 4">
            <a:extLst>
              <a:ext uri="{FF2B5EF4-FFF2-40B4-BE49-F238E27FC236}">
                <a16:creationId xmlns:a16="http://schemas.microsoft.com/office/drawing/2014/main" id="{2EA47140-469C-C500-5929-640035854B2D}"/>
              </a:ext>
            </a:extLst>
          </p:cNvPr>
          <p:cNvGraphicFramePr/>
          <p:nvPr>
            <p:extLst>
              <p:ext uri="{D42A27DB-BD31-4B8C-83A1-F6EECF244321}">
                <p14:modId xmlns:p14="http://schemas.microsoft.com/office/powerpoint/2010/main" val="992238889"/>
              </p:ext>
            </p:extLst>
          </p:nvPr>
        </p:nvGraphicFramePr>
        <p:xfrm>
          <a:off x="1657662" y="1789432"/>
          <a:ext cx="9390728" cy="39962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8" name="Picture 4" descr="Food package ">
            <a:extLst>
              <a:ext uri="{FF2B5EF4-FFF2-40B4-BE49-F238E27FC236}">
                <a16:creationId xmlns:a16="http://schemas.microsoft.com/office/drawing/2014/main" id="{7DB79B41-A61E-6F23-A870-914AC0C6E98C}"/>
              </a:ext>
            </a:extLst>
          </p:cNvPr>
          <p:cNvPicPr>
            <a:picLocks noChangeAspect="1" noChangeArrowheads="1"/>
          </p:cNvPicPr>
          <p:nvPr/>
        </p:nvPicPr>
        <p:blipFill>
          <a:blip r:embed="rId7" cstate="screen">
            <a:extLst>
              <a:ext uri="{28A0092B-C50C-407E-A947-70E740481C1C}">
                <a14:useLocalDpi xmlns:a14="http://schemas.microsoft.com/office/drawing/2010/main"/>
              </a:ext>
            </a:extLst>
          </a:blip>
          <a:srcRect/>
          <a:stretch>
            <a:fillRect/>
          </a:stretch>
        </p:blipFill>
        <p:spPr bwMode="auto">
          <a:xfrm>
            <a:off x="9881295" y="1910074"/>
            <a:ext cx="545877" cy="54587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3">
            <a:extLst>
              <a:ext uri="{FF2B5EF4-FFF2-40B4-BE49-F238E27FC236}">
                <a16:creationId xmlns:a16="http://schemas.microsoft.com/office/drawing/2014/main" id="{582C0D8C-7A00-D198-E06D-28FE452EC427}"/>
              </a:ext>
            </a:extLst>
          </p:cNvPr>
          <p:cNvSpPr txBox="1">
            <a:spLocks/>
          </p:cNvSpPr>
          <p:nvPr/>
        </p:nvSpPr>
        <p:spPr>
          <a:xfrm>
            <a:off x="2882274" y="539637"/>
            <a:ext cx="6492230" cy="803654"/>
          </a:xfrm>
          <a:prstGeom prst="rect">
            <a:avLst/>
          </a:prstGeom>
          <a:solidFill>
            <a:srgbClr val="5FBB47"/>
          </a:solidFill>
        </p:spPr>
        <p:txBody>
          <a:bodyPr anchor="ctr">
            <a:noAutofit/>
          </a:bodyPr>
          <a:lstStyle>
            <a:lvl1pPr marL="0" indent="0" algn="l" defTabSz="914400" rtl="0" eaLnBrk="1" latinLnBrk="0" hangingPunct="1">
              <a:lnSpc>
                <a:spcPct val="90000"/>
              </a:lnSpc>
              <a:spcBef>
                <a:spcPts val="1000"/>
              </a:spcBef>
              <a:buFont typeface="Arial" panose="020B0604020202020204" pitchFamily="34" charset="0"/>
              <a:buNone/>
              <a:defRPr sz="3600" b="1" i="0" kern="1200">
                <a:solidFill>
                  <a:srgbClr val="09465E"/>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GB" dirty="0">
                <a:solidFill>
                  <a:schemeClr val="bg1"/>
                </a:solidFill>
              </a:rPr>
              <a:t>Varastotyypit</a:t>
            </a:r>
            <a:endParaRPr lang="en-IE" dirty="0">
              <a:solidFill>
                <a:schemeClr val="bg1"/>
              </a:solidFill>
            </a:endParaRPr>
          </a:p>
        </p:txBody>
      </p:sp>
      <p:pic>
        <p:nvPicPr>
          <p:cNvPr id="1030" name="Picture 6" descr="Example ">
            <a:extLst>
              <a:ext uri="{FF2B5EF4-FFF2-40B4-BE49-F238E27FC236}">
                <a16:creationId xmlns:a16="http://schemas.microsoft.com/office/drawing/2014/main" id="{F2AB979C-216E-52C5-8EC5-D77B7290DE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158586" y="2823672"/>
            <a:ext cx="845131" cy="845131"/>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6" descr="Example ">
            <a:extLst>
              <a:ext uri="{FF2B5EF4-FFF2-40B4-BE49-F238E27FC236}">
                <a16:creationId xmlns:a16="http://schemas.microsoft.com/office/drawing/2014/main" id="{3E48E384-EE43-B68F-079A-545BAF4F1F6D}"/>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22801" y="4773949"/>
            <a:ext cx="845131" cy="84513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Gloves ">
            <a:extLst>
              <a:ext uri="{FF2B5EF4-FFF2-40B4-BE49-F238E27FC236}">
                <a16:creationId xmlns:a16="http://schemas.microsoft.com/office/drawing/2014/main" id="{2BEC9FC1-BE32-5EF6-3CF6-4EBED45EFA0B}"/>
              </a:ext>
            </a:extLst>
          </p:cNvPr>
          <p:cNvPicPr>
            <a:picLocks noChangeAspect="1" noChangeArrowheads="1"/>
          </p:cNvPicPr>
          <p:nvPr/>
        </p:nvPicPr>
        <p:blipFill>
          <a:blip r:embed="rId9" cstate="screen">
            <a:extLst>
              <a:ext uri="{28A0092B-C50C-407E-A947-70E740481C1C}">
                <a14:useLocalDpi xmlns:a14="http://schemas.microsoft.com/office/drawing/2010/main"/>
              </a:ext>
            </a:extLst>
          </a:blip>
          <a:srcRect/>
          <a:stretch>
            <a:fillRect/>
          </a:stretch>
        </p:blipFill>
        <p:spPr bwMode="auto">
          <a:xfrm rot="20154608">
            <a:off x="10078591" y="3724069"/>
            <a:ext cx="508000" cy="50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88131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D4475C-A8D3-D629-D279-36CDB500815B}"/>
            </a:ext>
          </a:extLst>
        </p:cNvPr>
        <p:cNvGrpSpPr/>
        <p:nvPr/>
      </p:nvGrpSpPr>
      <p:grpSpPr>
        <a:xfrm>
          <a:off x="0" y="0"/>
          <a:ext cx="0" cy="0"/>
          <a:chOff x="0" y="0"/>
          <a:chExt cx="0" cy="0"/>
        </a:xfrm>
      </p:grpSpPr>
      <p:pic>
        <p:nvPicPr>
          <p:cNvPr id="14" name="Immagine 13">
            <a:extLst>
              <a:ext uri="{FF2B5EF4-FFF2-40B4-BE49-F238E27FC236}">
                <a16:creationId xmlns:a16="http://schemas.microsoft.com/office/drawing/2014/main" id="{6388F036-8F6E-0655-1634-FE5F8C04E73F}"/>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4846878" y="1894980"/>
            <a:ext cx="1892506" cy="1325803"/>
          </a:xfrm>
          <a:prstGeom prst="rect">
            <a:avLst/>
          </a:prstGeom>
        </p:spPr>
      </p:pic>
      <p:pic>
        <p:nvPicPr>
          <p:cNvPr id="15" name="Immagine 14">
            <a:extLst>
              <a:ext uri="{FF2B5EF4-FFF2-40B4-BE49-F238E27FC236}">
                <a16:creationId xmlns:a16="http://schemas.microsoft.com/office/drawing/2014/main" id="{93A1A681-8781-4323-51AC-13815C921E3A}"/>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1542982" y="1894980"/>
            <a:ext cx="1593624" cy="1195872"/>
          </a:xfrm>
          <a:prstGeom prst="rect">
            <a:avLst/>
          </a:prstGeom>
        </p:spPr>
      </p:pic>
      <p:sp>
        <p:nvSpPr>
          <p:cNvPr id="4" name="Text Placeholder 3">
            <a:extLst>
              <a:ext uri="{FF2B5EF4-FFF2-40B4-BE49-F238E27FC236}">
                <a16:creationId xmlns:a16="http://schemas.microsoft.com/office/drawing/2014/main" id="{9321EE03-EC9C-9B58-CDDC-BA727E9614E3}"/>
              </a:ext>
            </a:extLst>
          </p:cNvPr>
          <p:cNvSpPr>
            <a:spLocks noGrp="1"/>
          </p:cNvSpPr>
          <p:nvPr>
            <p:ph type="body" sz="quarter" idx="16"/>
          </p:nvPr>
        </p:nvSpPr>
        <p:spPr>
          <a:xfrm>
            <a:off x="813416" y="556592"/>
            <a:ext cx="10052954" cy="803654"/>
          </a:xfrm>
          <a:prstGeom prst="rect">
            <a:avLst/>
          </a:prstGeom>
        </p:spPr>
        <p:txBody>
          <a:bodyPr/>
          <a:lstStyle/>
          <a:p>
            <a:pPr algn="ctr"/>
            <a:r>
              <a:rPr lang="en-US" dirty="0"/>
              <a:t>Inventaarion järjestäminen</a:t>
            </a:r>
          </a:p>
        </p:txBody>
      </p:sp>
      <p:sp>
        <p:nvSpPr>
          <p:cNvPr id="7" name="CasellaDiTesto 6">
            <a:extLst>
              <a:ext uri="{FF2B5EF4-FFF2-40B4-BE49-F238E27FC236}">
                <a16:creationId xmlns:a16="http://schemas.microsoft.com/office/drawing/2014/main" id="{EB407660-FCA8-AAE9-4406-022FDA048B4C}"/>
              </a:ext>
            </a:extLst>
          </p:cNvPr>
          <p:cNvSpPr txBox="1"/>
          <p:nvPr/>
        </p:nvSpPr>
        <p:spPr>
          <a:xfrm>
            <a:off x="648690" y="1104239"/>
            <a:ext cx="10820865" cy="830997"/>
          </a:xfrm>
          <a:prstGeom prst="rect">
            <a:avLst/>
          </a:prstGeom>
          <a:noFill/>
        </p:spPr>
        <p:txBody>
          <a:bodyPr wrap="square">
            <a:spAutoFit/>
          </a:bodyPr>
          <a:lstStyle/>
          <a:p>
            <a:r>
              <a:rPr lang="en-US" sz="2400" dirty="0">
                <a:solidFill>
                  <a:srgbClr val="09465E"/>
                </a:solidFill>
                <a:latin typeface="Calibri" panose="020F0502020204030204"/>
              </a:rPr>
              <a:t>Varaston järjestäminen on olennaisen tärkeää tehokkaan varastonhallinnan kannalta. Seuraavassa on lueteltu joitakin inventaarion keskeisiä elementtejä ja luokkia</a:t>
            </a:r>
            <a:r>
              <a:rPr lang="en-US" sz="2400" i="0" dirty="0">
                <a:solidFill>
                  <a:srgbClr val="424242"/>
                </a:solidFill>
                <a:effectLst/>
                <a:latin typeface="Segoe Sans"/>
              </a:rPr>
              <a:t>:</a:t>
            </a:r>
            <a:endParaRPr lang="it-IT" sz="2400" dirty="0"/>
          </a:p>
        </p:txBody>
      </p:sp>
      <p:sp>
        <p:nvSpPr>
          <p:cNvPr id="11" name="CasellaDiTesto 10">
            <a:extLst>
              <a:ext uri="{FF2B5EF4-FFF2-40B4-BE49-F238E27FC236}">
                <a16:creationId xmlns:a16="http://schemas.microsoft.com/office/drawing/2014/main" id="{EEC78450-83CB-EC93-FC7A-A602A01B58E7}"/>
              </a:ext>
            </a:extLst>
          </p:cNvPr>
          <p:cNvSpPr txBox="1"/>
          <p:nvPr/>
        </p:nvSpPr>
        <p:spPr>
          <a:xfrm>
            <a:off x="648690" y="3037904"/>
            <a:ext cx="3094035" cy="2841804"/>
          </a:xfrm>
          <a:prstGeom prst="rect">
            <a:avLst/>
          </a:prstGeom>
          <a:noFill/>
        </p:spPr>
        <p:txBody>
          <a:bodyPr wrap="square">
            <a:spAutoFit/>
          </a:bodyPr>
          <a:lstStyle/>
          <a:p>
            <a:pPr algn="ctr">
              <a:spcBef>
                <a:spcPts val="450"/>
              </a:spcBef>
              <a:spcAft>
                <a:spcPts val="750"/>
              </a:spcAft>
              <a:buNone/>
            </a:pPr>
            <a:r>
              <a:rPr lang="en-US" b="1" dirty="0">
                <a:solidFill>
                  <a:srgbClr val="09465E"/>
                </a:solidFill>
                <a:highlight>
                  <a:srgbClr val="5FBB47"/>
                </a:highlight>
                <a:latin typeface="Calibri" panose="020F0502020204030204"/>
              </a:rPr>
              <a:t>Tarkastukset</a:t>
            </a:r>
          </a:p>
          <a:p>
            <a:pPr marL="182563" indent="-182563">
              <a:spcAft>
                <a:spcPts val="600"/>
              </a:spcAft>
              <a:buFont typeface="Arial" panose="020B0604020202020204" pitchFamily="34" charset="0"/>
              <a:buChar char="•"/>
            </a:pPr>
            <a:r>
              <a:rPr lang="en-US" sz="1600" b="1" dirty="0">
                <a:solidFill>
                  <a:srgbClr val="09465E"/>
                </a:solidFill>
                <a:latin typeface="Calibri" panose="020F0502020204030204"/>
              </a:rPr>
              <a:t>Säännöllinen</a:t>
            </a:r>
            <a:r>
              <a:rPr lang="en-US" sz="1600" dirty="0">
                <a:solidFill>
                  <a:srgbClr val="09465E"/>
                </a:solidFill>
                <a:latin typeface="Calibri" panose="020F0502020204030204"/>
              </a:rPr>
              <a:t>: joka viikko/kuukausi, jotta tiedetään, mitä tarvitaan.</a:t>
            </a:r>
          </a:p>
          <a:p>
            <a:pPr marL="182563" indent="-182563">
              <a:spcAft>
                <a:spcPts val="600"/>
              </a:spcAft>
              <a:buFont typeface="Arial" panose="020B0604020202020204" pitchFamily="34" charset="0"/>
              <a:buChar char="•"/>
            </a:pPr>
            <a:r>
              <a:rPr lang="en-US" sz="1600" b="1" dirty="0">
                <a:solidFill>
                  <a:srgbClr val="09465E"/>
                </a:solidFill>
                <a:latin typeface="Calibri" panose="020F0502020204030204"/>
              </a:rPr>
              <a:t>Vuosittainen: </a:t>
            </a:r>
            <a:r>
              <a:rPr lang="en-US" sz="1600" dirty="0">
                <a:solidFill>
                  <a:srgbClr val="09465E"/>
                </a:solidFill>
                <a:latin typeface="Calibri" panose="020F0502020204030204"/>
              </a:rPr>
              <a:t>Tärkeä tarkastus, hyödyllinen kirjanpidossa ja dokumentoinnissa.</a:t>
            </a:r>
          </a:p>
          <a:p>
            <a:pPr marL="182563" indent="-182563">
              <a:spcAft>
                <a:spcPts val="600"/>
              </a:spcAft>
              <a:buFont typeface="Arial" panose="020B0604020202020204" pitchFamily="34" charset="0"/>
              <a:buChar char="•"/>
            </a:pPr>
            <a:r>
              <a:rPr lang="en-US" sz="1600" b="1" dirty="0">
                <a:solidFill>
                  <a:srgbClr val="09465E"/>
                </a:solidFill>
                <a:latin typeface="Calibri" panose="020F0502020204030204"/>
              </a:rPr>
              <a:t>Jatkuva</a:t>
            </a:r>
            <a:r>
              <a:rPr lang="en-US" sz="1600" dirty="0">
                <a:solidFill>
                  <a:srgbClr val="09465E"/>
                </a:solidFill>
                <a:latin typeface="Calibri" panose="020F0502020204030204"/>
              </a:rPr>
              <a:t>: Tietokoneella/tabletilla inventaario päivittyy aina, kun tavaroita tulee ulos.</a:t>
            </a:r>
          </a:p>
        </p:txBody>
      </p:sp>
      <p:pic>
        <p:nvPicPr>
          <p:cNvPr id="13" name="Immagine 12">
            <a:extLst>
              <a:ext uri="{FF2B5EF4-FFF2-40B4-BE49-F238E27FC236}">
                <a16:creationId xmlns:a16="http://schemas.microsoft.com/office/drawing/2014/main" id="{B3BC16C2-A46E-C002-A2E7-887BA5831E73}"/>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8680088" y="1823947"/>
            <a:ext cx="1661410" cy="1337937"/>
          </a:xfrm>
          <a:prstGeom prst="rect">
            <a:avLst/>
          </a:prstGeom>
        </p:spPr>
      </p:pic>
      <p:sp>
        <p:nvSpPr>
          <p:cNvPr id="19" name="CasellaDiTesto 18">
            <a:extLst>
              <a:ext uri="{FF2B5EF4-FFF2-40B4-BE49-F238E27FC236}">
                <a16:creationId xmlns:a16="http://schemas.microsoft.com/office/drawing/2014/main" id="{9BE460A1-7763-371A-97A1-9D0691140DCF}"/>
              </a:ext>
            </a:extLst>
          </p:cNvPr>
          <p:cNvSpPr txBox="1"/>
          <p:nvPr/>
        </p:nvSpPr>
        <p:spPr>
          <a:xfrm>
            <a:off x="4361329" y="3063552"/>
            <a:ext cx="3094035" cy="3062377"/>
          </a:xfrm>
          <a:prstGeom prst="rect">
            <a:avLst/>
          </a:prstGeom>
          <a:noFill/>
        </p:spPr>
        <p:txBody>
          <a:bodyPr wrap="square">
            <a:spAutoFit/>
          </a:bodyPr>
          <a:lstStyle/>
          <a:p>
            <a:pPr algn="ctr">
              <a:spcBef>
                <a:spcPts val="450"/>
              </a:spcBef>
              <a:spcAft>
                <a:spcPts val="600"/>
              </a:spcAft>
            </a:pPr>
            <a:r>
              <a:rPr lang="en-US" b="1" dirty="0">
                <a:solidFill>
                  <a:srgbClr val="09465E"/>
                </a:solidFill>
                <a:highlight>
                  <a:srgbClr val="5FBB47"/>
                </a:highlight>
                <a:latin typeface="Calibri" panose="020F0502020204030204"/>
              </a:rPr>
              <a:t>Varastotyypit</a:t>
            </a:r>
          </a:p>
          <a:p>
            <a:pPr marL="285750" indent="-285750">
              <a:spcAft>
                <a:spcPts val="600"/>
              </a:spcAft>
              <a:buFont typeface="Arial" panose="020B0604020202020204" pitchFamily="34" charset="0"/>
              <a:buChar char="•"/>
            </a:pPr>
            <a:r>
              <a:rPr lang="en-US" sz="1600" b="1" dirty="0">
                <a:solidFill>
                  <a:srgbClr val="09465E"/>
                </a:solidFill>
                <a:latin typeface="Calibri" panose="020F0502020204030204"/>
              </a:rPr>
              <a:t>Varmuusvarasto: </a:t>
            </a:r>
            <a:r>
              <a:rPr lang="en-US" sz="1600" dirty="0">
                <a:solidFill>
                  <a:srgbClr val="09465E"/>
                </a:solidFill>
                <a:latin typeface="Calibri" panose="020F0502020204030204"/>
              </a:rPr>
              <a:t>Pidä pieni varasto toimittajan viivästymisen tai kysynnän kasvun varalta.</a:t>
            </a:r>
          </a:p>
          <a:p>
            <a:pPr marL="285750" indent="-285750">
              <a:spcAft>
                <a:spcPts val="600"/>
              </a:spcAft>
              <a:buFont typeface="Arial" panose="020B0604020202020204" pitchFamily="34" charset="0"/>
              <a:buChar char="•"/>
            </a:pPr>
            <a:r>
              <a:rPr lang="en-US" sz="1600" b="1" dirty="0">
                <a:solidFill>
                  <a:srgbClr val="09465E"/>
                </a:solidFill>
                <a:latin typeface="Calibri" panose="020F0502020204030204"/>
              </a:rPr>
              <a:t>Sesonkivarastot: </a:t>
            </a:r>
            <a:r>
              <a:rPr lang="en-US" sz="1600" dirty="0">
                <a:solidFill>
                  <a:srgbClr val="09465E"/>
                </a:solidFill>
                <a:latin typeface="Calibri" panose="020F0502020204030204"/>
              </a:rPr>
              <a:t>varastoi ennen erityiskausia (joulu, pääsiäinen, kesä).</a:t>
            </a:r>
          </a:p>
          <a:p>
            <a:pPr marL="285750" indent="-285750">
              <a:spcAft>
                <a:spcPts val="600"/>
              </a:spcAft>
              <a:buFont typeface="Arial" panose="020B0604020202020204" pitchFamily="34" charset="0"/>
              <a:buChar char="•"/>
            </a:pPr>
            <a:r>
              <a:rPr lang="en-US" sz="1600" b="1" dirty="0">
                <a:solidFill>
                  <a:srgbClr val="09465E"/>
                </a:solidFill>
                <a:latin typeface="Calibri" panose="020F0502020204030204"/>
              </a:rPr>
              <a:t>Varasto on matkalla: </a:t>
            </a:r>
            <a:r>
              <a:rPr lang="en-US" sz="1600" dirty="0">
                <a:solidFill>
                  <a:srgbClr val="09465E"/>
                </a:solidFill>
                <a:latin typeface="Calibri" panose="020F0502020204030204"/>
              </a:rPr>
              <a:t> Tilatut tuotteet, jotka eivät ole vielä saapuneet</a:t>
            </a:r>
          </a:p>
        </p:txBody>
      </p:sp>
      <p:sp>
        <p:nvSpPr>
          <p:cNvPr id="21" name="CasellaDiTesto 20">
            <a:extLst>
              <a:ext uri="{FF2B5EF4-FFF2-40B4-BE49-F238E27FC236}">
                <a16:creationId xmlns:a16="http://schemas.microsoft.com/office/drawing/2014/main" id="{0FF2BC93-6197-FB83-2F4A-3D3FF27EA88D}"/>
              </a:ext>
            </a:extLst>
          </p:cNvPr>
          <p:cNvSpPr txBox="1"/>
          <p:nvPr/>
        </p:nvSpPr>
        <p:spPr>
          <a:xfrm>
            <a:off x="7915908" y="3107575"/>
            <a:ext cx="3314067" cy="2569934"/>
          </a:xfrm>
          <a:prstGeom prst="rect">
            <a:avLst/>
          </a:prstGeom>
          <a:noFill/>
        </p:spPr>
        <p:txBody>
          <a:bodyPr wrap="square">
            <a:spAutoFit/>
          </a:bodyPr>
          <a:lstStyle/>
          <a:p>
            <a:pPr algn="ctr">
              <a:spcBef>
                <a:spcPts val="450"/>
              </a:spcBef>
              <a:spcAft>
                <a:spcPts val="600"/>
              </a:spcAft>
            </a:pPr>
            <a:r>
              <a:rPr lang="en-US" b="1" dirty="0">
                <a:solidFill>
                  <a:srgbClr val="09465E"/>
                </a:solidFill>
                <a:highlight>
                  <a:srgbClr val="5FBB47"/>
                </a:highlight>
                <a:latin typeface="Calibri" panose="020F0502020204030204"/>
              </a:rPr>
              <a:t>Luokat arvon mukaan</a:t>
            </a:r>
          </a:p>
          <a:p>
            <a:pPr marL="265113" indent="-265113">
              <a:spcAft>
                <a:spcPts val="600"/>
              </a:spcAft>
              <a:buFont typeface="Arial" panose="020B0604020202020204" pitchFamily="34" charset="0"/>
              <a:buChar char="•"/>
            </a:pPr>
            <a:r>
              <a:rPr lang="en-US" sz="1600" b="1" dirty="0">
                <a:solidFill>
                  <a:srgbClr val="09465E"/>
                </a:solidFill>
                <a:latin typeface="Calibri" panose="020F0502020204030204"/>
              </a:rPr>
              <a:t>Tyyppi A: </a:t>
            </a:r>
            <a:r>
              <a:rPr lang="en-US" sz="1600" dirty="0">
                <a:solidFill>
                  <a:srgbClr val="09465E"/>
                </a:solidFill>
                <a:latin typeface="Calibri" panose="020F0502020204030204"/>
              </a:rPr>
              <a:t>Kalleimmat tuotteet (liha, ekstra-neitsytoliiviöljy) → tarkista ne usein.</a:t>
            </a:r>
          </a:p>
          <a:p>
            <a:pPr marL="265113" indent="-265113">
              <a:spcAft>
                <a:spcPts val="600"/>
              </a:spcAft>
              <a:buFont typeface="Arial" panose="020B0604020202020204" pitchFamily="34" charset="0"/>
              <a:buChar char="•"/>
            </a:pPr>
            <a:r>
              <a:rPr lang="en-US" sz="1600" b="1" dirty="0">
                <a:solidFill>
                  <a:srgbClr val="09465E"/>
                </a:solidFill>
                <a:latin typeface="Calibri" panose="020F0502020204030204"/>
              </a:rPr>
              <a:t>Tyyppi B: </a:t>
            </a:r>
            <a:r>
              <a:rPr lang="en-US" sz="1600" dirty="0">
                <a:solidFill>
                  <a:srgbClr val="09465E"/>
                </a:solidFill>
                <a:latin typeface="Calibri" panose="020F0502020204030204"/>
              </a:rPr>
              <a:t>Kohtalaisen tärkeät tuotteet (juustot, säilykkeet).</a:t>
            </a:r>
          </a:p>
          <a:p>
            <a:pPr marL="265113" indent="-265113">
              <a:spcAft>
                <a:spcPts val="600"/>
              </a:spcAft>
              <a:buFont typeface="Arial" panose="020B0604020202020204" pitchFamily="34" charset="0"/>
              <a:buChar char="•"/>
            </a:pPr>
            <a:r>
              <a:rPr lang="en-US" sz="1600" b="1" dirty="0">
                <a:solidFill>
                  <a:srgbClr val="09465E"/>
                </a:solidFill>
                <a:latin typeface="Calibri" panose="020F0502020204030204"/>
              </a:rPr>
              <a:t>Tyyppi C: </a:t>
            </a:r>
            <a:r>
              <a:rPr lang="en-US" sz="1600" dirty="0">
                <a:solidFill>
                  <a:srgbClr val="09465E"/>
                </a:solidFill>
                <a:latin typeface="Calibri" panose="020F0502020204030204"/>
              </a:rPr>
              <a:t>Edulliset ja runsaat tuotteet (suola, sokeri) → satunnaiset tarkastukset.</a:t>
            </a:r>
            <a:endParaRPr lang="en-US" sz="1600" b="1" dirty="0">
              <a:solidFill>
                <a:srgbClr val="09465E"/>
              </a:solidFill>
              <a:latin typeface="Calibri" panose="020F0502020204030204"/>
            </a:endParaRPr>
          </a:p>
        </p:txBody>
      </p:sp>
    </p:spTree>
    <p:extLst>
      <p:ext uri="{BB962C8B-B14F-4D97-AF65-F5344CB8AC3E}">
        <p14:creationId xmlns:p14="http://schemas.microsoft.com/office/powerpoint/2010/main" val="5321904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2E63B-C0AE-D704-A250-085B504F0BB7}"/>
            </a:ext>
          </a:extLst>
        </p:cNvPr>
        <p:cNvGrpSpPr/>
        <p:nvPr/>
      </p:nvGrpSpPr>
      <p:grpSpPr>
        <a:xfrm>
          <a:off x="0" y="0"/>
          <a:ext cx="0" cy="0"/>
          <a:chOff x="0" y="0"/>
          <a:chExt cx="0" cy="0"/>
        </a:xfrm>
      </p:grpSpPr>
      <p:pic>
        <p:nvPicPr>
          <p:cNvPr id="11" name="Segnaposto immagine 10" descr="A top view of colorful abacus">
            <a:extLst>
              <a:ext uri="{FF2B5EF4-FFF2-40B4-BE49-F238E27FC236}">
                <a16:creationId xmlns:a16="http://schemas.microsoft.com/office/drawing/2014/main" id="{B033ACDE-6B7A-902C-BF9B-7B0D43C7871E}"/>
              </a:ext>
            </a:extLst>
          </p:cNvPr>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p:blipFill>
        <p:spPr/>
      </p:pic>
      <p:sp>
        <p:nvSpPr>
          <p:cNvPr id="5" name="Text Placeholder 4">
            <a:extLst>
              <a:ext uri="{FF2B5EF4-FFF2-40B4-BE49-F238E27FC236}">
                <a16:creationId xmlns:a16="http://schemas.microsoft.com/office/drawing/2014/main" id="{2D87BE89-761C-634A-27EB-29606E83FC1F}"/>
              </a:ext>
            </a:extLst>
          </p:cNvPr>
          <p:cNvSpPr>
            <a:spLocks noGrp="1"/>
          </p:cNvSpPr>
          <p:nvPr>
            <p:ph type="body" sz="quarter" idx="17"/>
          </p:nvPr>
        </p:nvSpPr>
        <p:spPr>
          <a:xfrm>
            <a:off x="6731421" y="439689"/>
            <a:ext cx="2066906" cy="582221"/>
          </a:xfrm>
        </p:spPr>
        <p:txBody>
          <a:bodyPr/>
          <a:lstStyle/>
          <a:p>
            <a:r>
              <a:rPr lang="en-US" dirty="0"/>
              <a:t>02</a:t>
            </a:r>
          </a:p>
        </p:txBody>
      </p:sp>
      <p:sp>
        <p:nvSpPr>
          <p:cNvPr id="14" name="Rectangle 13">
            <a:extLst>
              <a:ext uri="{FF2B5EF4-FFF2-40B4-BE49-F238E27FC236}">
                <a16:creationId xmlns:a16="http://schemas.microsoft.com/office/drawing/2014/main" id="{DFBC4F6C-67E9-A958-D2DD-B6BA1F5FEA90}"/>
              </a:ext>
            </a:extLst>
          </p:cNvPr>
          <p:cNvSpPr/>
          <p:nvPr/>
        </p:nvSpPr>
        <p:spPr>
          <a:xfrm>
            <a:off x="5563284" y="3372301"/>
            <a:ext cx="5483090" cy="117937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29" dirty="0">
              <a:latin typeface="Montserrat" panose="00000500000000000000" pitchFamily="50" charset="0"/>
            </a:endParaRPr>
          </a:p>
        </p:txBody>
      </p:sp>
      <p:sp>
        <p:nvSpPr>
          <p:cNvPr id="15" name="TextBox 14">
            <a:extLst>
              <a:ext uri="{FF2B5EF4-FFF2-40B4-BE49-F238E27FC236}">
                <a16:creationId xmlns:a16="http://schemas.microsoft.com/office/drawing/2014/main" id="{D49F34AF-AA3F-5549-B908-69DA7B03571F}"/>
              </a:ext>
            </a:extLst>
          </p:cNvPr>
          <p:cNvSpPr txBox="1"/>
          <p:nvPr/>
        </p:nvSpPr>
        <p:spPr>
          <a:xfrm>
            <a:off x="5866282" y="3372301"/>
            <a:ext cx="5483090" cy="1200329"/>
          </a:xfrm>
          <a:prstGeom prst="rect">
            <a:avLst/>
          </a:prstGeom>
          <a:noFill/>
        </p:spPr>
        <p:txBody>
          <a:bodyPr wrap="square" rtlCol="0">
            <a:spAutoFit/>
          </a:bodyPr>
          <a:lstStyle/>
          <a:p>
            <a:r>
              <a:rPr lang="en-US" sz="3600" b="1" dirty="0">
                <a:solidFill>
                  <a:srgbClr val="60BA47"/>
                </a:solidFill>
                <a:latin typeface="Calibri" panose="020F0502020204030204" pitchFamily="34" charset="0"/>
                <a:cs typeface="Calibri" panose="020F0502020204030204" pitchFamily="34" charset="0"/>
              </a:rPr>
              <a:t>Varastonhallintatekniikat</a:t>
            </a:r>
          </a:p>
        </p:txBody>
      </p:sp>
    </p:spTree>
    <p:extLst>
      <p:ext uri="{BB962C8B-B14F-4D97-AF65-F5344CB8AC3E}">
        <p14:creationId xmlns:p14="http://schemas.microsoft.com/office/powerpoint/2010/main" val="385170805"/>
      </p:ext>
    </p:extLst>
  </p:cSld>
  <p:clrMapOvr>
    <a:masterClrMapping/>
  </p:clrMapOvr>
</p:sld>
</file>

<file path=ppt/theme/theme1.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F947AC497626534B880599881CCBB6C8" ma:contentTypeVersion="15" ma:contentTypeDescription="Create a new document." ma:contentTypeScope="" ma:versionID="585a4356692c66b091367eab73698f34">
  <xsd:schema xmlns:xsd="http://www.w3.org/2001/XMLSchema" xmlns:xs="http://www.w3.org/2001/XMLSchema" xmlns:p="http://schemas.microsoft.com/office/2006/metadata/properties" xmlns:ns2="c90da0c0-d638-440e-806c-9eaade8987c8" xmlns:ns3="d7a7d2cd-df7e-4745-bde0-17e5b7a43ab2" targetNamespace="http://schemas.microsoft.com/office/2006/metadata/properties" ma:root="true" ma:fieldsID="3fa49066718843e788d1018ad13ec468" ns2:_="" ns3:_="">
    <xsd:import namespace="c90da0c0-d638-440e-806c-9eaade8987c8"/>
    <xsd:import namespace="d7a7d2cd-df7e-4745-bde0-17e5b7a43ab2"/>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2:MediaServiceOCR" minOccurs="0"/>
                <xsd:element ref="ns2:MediaServiceLocatio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90da0c0-d638-440e-806c-9eaade8987c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87ca0dbe-6da4-4ec3-9a57-0e4c939697f2"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7a7d2cd-df7e-4745-bde0-17e5b7a43ab2"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3051324f-5bb6-414c-b559-e6f5bad1caf0}" ma:internalName="TaxCatchAll" ma:showField="CatchAllData" ma:web="d7a7d2cd-df7e-4745-bde0-17e5b7a43ab2">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c90da0c0-d638-440e-806c-9eaade8987c8">
      <Terms xmlns="http://schemas.microsoft.com/office/infopath/2007/PartnerControls"/>
    </lcf76f155ced4ddcb4097134ff3c332f>
    <TaxCatchAll xmlns="d7a7d2cd-df7e-4745-bde0-17e5b7a43ab2" xsi:nil="true"/>
  </documentManagement>
</p:properties>
</file>

<file path=customXml/itemProps1.xml><?xml version="1.0" encoding="utf-8"?>
<ds:datastoreItem xmlns:ds="http://schemas.openxmlformats.org/officeDocument/2006/customXml" ds:itemID="{ADFA6794-60D8-423E-89AA-F479EADCB73D}">
  <ds:schemaRefs>
    <ds:schemaRef ds:uri="http://schemas.microsoft.com/sharepoint/v3/contenttype/forms"/>
  </ds:schemaRefs>
</ds:datastoreItem>
</file>

<file path=customXml/itemProps2.xml><?xml version="1.0" encoding="utf-8"?>
<ds:datastoreItem xmlns:ds="http://schemas.openxmlformats.org/officeDocument/2006/customXml" ds:itemID="{BC69587B-8F19-42EE-8996-585AA3092B7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90da0c0-d638-440e-806c-9eaade8987c8"/>
    <ds:schemaRef ds:uri="d7a7d2cd-df7e-4745-bde0-17e5b7a43ab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C345B49-9A40-4930-ABAD-C71077524425}">
  <ds:schemaRefs>
    <ds:schemaRef ds:uri="c90da0c0-d638-440e-806c-9eaade8987c8"/>
    <ds:schemaRef ds:uri="d7a7d2cd-df7e-4745-bde0-17e5b7a43ab2"/>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10886</TotalTime>
  <Words>2106</Words>
  <Application>Microsoft Office PowerPoint</Application>
  <PresentationFormat>Laajakuva</PresentationFormat>
  <Paragraphs>278</Paragraphs>
  <Slides>33</Slides>
  <Notes>14</Notes>
  <HiddenSlides>0</HiddenSlides>
  <MMClips>3</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33</vt:i4>
      </vt:variant>
    </vt:vector>
  </HeadingPairs>
  <TitlesOfParts>
    <vt:vector size="43" baseType="lpstr">
      <vt:lpstr>Arial</vt:lpstr>
      <vt:lpstr>Calibir</vt:lpstr>
      <vt:lpstr>Calibri</vt:lpstr>
      <vt:lpstr>Lato</vt:lpstr>
      <vt:lpstr>Lato Heavy</vt:lpstr>
      <vt:lpstr>Montserrat</vt:lpstr>
      <vt:lpstr>Montserrat Light</vt:lpstr>
      <vt:lpstr>Segoe Sans</vt:lpstr>
      <vt:lpstr>Times New Roman</vt:lpstr>
      <vt:lpstr>Office Theme</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Gillian Keane</dc:creator>
  <cp:keywords>, docId:8AFDCE4DBF24F499688BDDDB9FF428E3</cp:keywords>
  <cp:lastModifiedBy>Anna-Maria Saarela</cp:lastModifiedBy>
  <cp:revision>14</cp:revision>
  <dcterms:created xsi:type="dcterms:W3CDTF">2020-10-14T13:32:04Z</dcterms:created>
  <dcterms:modified xsi:type="dcterms:W3CDTF">2025-05-27T18:46:25Z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0x010100F947AC497626534B880599881CCBB6C8</vt:lpwstr>
  </property>
</Properties>
</file>