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8"/>
  </p:notesMasterIdLst>
  <p:sldIdLst>
    <p:sldId id="4345" r:id="rId5"/>
    <p:sldId id="4392" r:id="rId6"/>
    <p:sldId id="4391" r:id="rId7"/>
    <p:sldId id="4390" r:id="rId8"/>
    <p:sldId id="4433" r:id="rId9"/>
    <p:sldId id="4417" r:id="rId10"/>
    <p:sldId id="4420" r:id="rId11"/>
    <p:sldId id="4386" r:id="rId12"/>
    <p:sldId id="4422" r:id="rId13"/>
    <p:sldId id="4360" r:id="rId14"/>
    <p:sldId id="4423" r:id="rId15"/>
    <p:sldId id="4425" r:id="rId16"/>
    <p:sldId id="4426" r:id="rId17"/>
    <p:sldId id="4427" r:id="rId18"/>
    <p:sldId id="4355" r:id="rId19"/>
    <p:sldId id="4381" r:id="rId20"/>
    <p:sldId id="4365" r:id="rId21"/>
    <p:sldId id="4383" r:id="rId22"/>
    <p:sldId id="4366" r:id="rId23"/>
    <p:sldId id="4421" r:id="rId24"/>
    <p:sldId id="275" r:id="rId25"/>
    <p:sldId id="4435" r:id="rId26"/>
    <p:sldId id="4436" r:id="rId27"/>
    <p:sldId id="4352" r:id="rId28"/>
    <p:sldId id="4428" r:id="rId29"/>
    <p:sldId id="4430" r:id="rId30"/>
    <p:sldId id="4440" r:id="rId31"/>
    <p:sldId id="276" r:id="rId32"/>
    <p:sldId id="4441" r:id="rId33"/>
    <p:sldId id="4442"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1983D"/>
    <a:srgbClr val="60BA47"/>
    <a:srgbClr val="5FBB47"/>
    <a:srgbClr val="E25684"/>
    <a:srgbClr val="000000"/>
    <a:srgbClr val="FFFFFF"/>
    <a:srgbClr val="1D4C60"/>
    <a:srgbClr val="086D6E"/>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5D0001-9A1B-458D-B45C-0AD909A846BC}" v="1" dt="2025-05-27T16:19:57.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5" autoAdjust="0"/>
    <p:restoredTop sz="94649"/>
  </p:normalViewPr>
  <p:slideViewPr>
    <p:cSldViewPr snapToGrid="0">
      <p:cViewPr varScale="1">
        <p:scale>
          <a:sx n="77" d="100"/>
          <a:sy n="77" d="100"/>
        </p:scale>
        <p:origin x="258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kern="1200" dirty="0">
              <a:solidFill>
                <a:srgbClr val="09465E"/>
              </a:solidFill>
            </a:rPr>
            <a:t>1</a:t>
          </a:r>
          <a:r>
            <a:rPr lang="it-IT" sz="2400" b="1" kern="1200" dirty="0">
              <a:solidFill>
                <a:srgbClr val="09465E"/>
              </a:solidFill>
              <a:latin typeface="Calibri" panose="020F0502020204030204"/>
              <a:ea typeface="+mn-ea"/>
              <a:cs typeface="+mn-cs"/>
            </a:rPr>
            <a:t>. Perusainekset</a:t>
          </a:r>
          <a:r>
            <a:rPr lang="it-IT" sz="2000" b="1" kern="1200" dirty="0">
              <a:solidFill>
                <a:schemeClr val="bg1"/>
              </a:solidFill>
            </a:rPr>
            <a:t>📦casting</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Nämä ovat ainekset, jotka tulevat toimittajilta ja joita käytetään ruoanlaittoon tai tuotantoon.</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Nämä ovat ruokia, joiden valmistamisen olet aloittanut, mutta et ole vielä saanut niitä valmiiksi.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1D38C03-CABA-47E0-8D8C-987C60D40B66}">
      <dgm:prSet phldrT="[Testo]" custT="1"/>
      <dgm:spPr/>
      <dgm:t>
        <a:bodyPr/>
        <a:lstStyle/>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jauhot</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maito</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munat</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liha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tuoreet vihannekset</a:t>
          </a:r>
          <a:r>
            <a:rPr lang="it-IT" sz="2000" b="0" i="0" kern="1200" spc="0" dirty="0">
              <a:solidFill>
                <a:srgbClr val="09465E"/>
              </a:solidFill>
              <a:latin typeface="Calibri" panose="020F0502020204030204"/>
              <a:ea typeface="+mn-ea"/>
              <a:cs typeface="+mn-cs"/>
            </a:rPr>
            <a:t>.</a:t>
          </a:r>
        </a:p>
      </dgm:t>
    </dgm:pt>
    <dgm:pt modelId="{4B0BFCC1-EF60-4F4A-A99C-31D565391162}" type="parTrans" cxnId="{0BFC3608-FF1C-480B-B62A-D46EC82C9D72}">
      <dgm:prSet/>
      <dgm:spPr/>
      <dgm:t>
        <a:bodyPr/>
        <a:lstStyle/>
        <a:p>
          <a:pPr algn="ctr"/>
          <a:endParaRPr lang="it-IT"/>
        </a:p>
      </dgm:t>
    </dgm:pt>
    <dgm:pt modelId="{C9B035E7-78C6-4178-A616-5725F64156B9}" type="sibTrans" cxnId="{0BFC3608-FF1C-480B-B62A-D46EC82C9D72}">
      <dgm:prSet/>
      <dgm:spPr/>
      <dgm:t>
        <a:bodyPr/>
        <a:lstStyle/>
        <a:p>
          <a:pPr algn="ctr"/>
          <a:endParaRPr lang="it-IT"/>
        </a:p>
      </dgm:t>
    </dgm:pt>
    <dgm:pt modelId="{0C8BB7BE-5F3F-476A-82AC-65D942F1626A}">
      <dgm:prSet phldrT="[Testo]" custT="1"/>
      <dgm:spPr>
        <a:noFill/>
        <a:ln w="38100">
          <a:solidFill>
            <a:srgbClr val="60BA47"/>
          </a:solidFill>
        </a:ln>
      </dgm:spPr>
      <dgm:t>
        <a:bodyPr/>
        <a:lstStyle/>
        <a:p>
          <a:pPr algn="ctr">
            <a:buFont typeface="+mj-lt"/>
            <a:buAutoNum type="arabicPeriod"/>
          </a:pPr>
          <a:r>
            <a:rPr lang="it-IT" sz="2400" b="1" kern="1200" dirty="0">
              <a:solidFill>
                <a:srgbClr val="09465E"/>
              </a:solidFill>
              <a:latin typeface="Calibri" panose="020F0502020204030204"/>
              <a:ea typeface="+mn-ea"/>
              <a:cs typeface="+mn-cs"/>
            </a:rPr>
            <a:t>2. Valmistuksessa olevat tuotteet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850F4BF5-B9A8-4C11-8D66-47CF6A27173F}">
      <dgm:prSet phldrT="[Testo]" custT="1"/>
      <dgm:spPr/>
      <dgm:t>
        <a:bodyPr/>
        <a:lstStyle/>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gm:t>
    </dgm:pt>
    <dgm:pt modelId="{D4D90359-037B-4474-934C-2417AD5AF9B6}" type="parTrans" cxnId="{02930037-9E4E-4338-AAD5-7C664CA69595}">
      <dgm:prSet/>
      <dgm:spPr/>
      <dgm:t>
        <a:bodyPr/>
        <a:lstStyle/>
        <a:p>
          <a:endParaRPr lang="it-IT"/>
        </a:p>
      </dgm:t>
    </dgm:pt>
    <dgm:pt modelId="{61CBADCB-5C9E-43BE-8F53-B4FDE27C2669}" type="sibTrans" cxnId="{02930037-9E4E-4338-AAD5-7C664CA69595}">
      <dgm:prSet/>
      <dgm:spPr/>
      <dgm:t>
        <a:bodyPr/>
        <a:lstStyle/>
        <a:p>
          <a:endParaRPr lang="it-IT"/>
        </a:p>
      </dgm:t>
    </dgm:pt>
    <dgm:pt modelId="{8AC4C5DF-A435-4FEB-AA54-D2CB819F934E}">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a:t>
          </a:r>
          <a:r>
            <a:rPr lang="en-US" sz="2400" b="0" i="0" kern="1200" spc="0" dirty="0" err="1">
              <a:solidFill>
                <a:srgbClr val="09465E"/>
              </a:solidFill>
              <a:latin typeface="Calibri" panose="020F0502020204030204"/>
              <a:ea typeface="+mn-ea"/>
              <a:cs typeface="+mn-cs"/>
            </a:rPr>
            <a:t>tuore</a:t>
          </a:r>
          <a:r>
            <a:rPr lang="en-US" sz="2400" b="0" i="0" kern="1200" spc="0" dirty="0">
              <a:solidFill>
                <a:srgbClr val="09465E"/>
              </a:solidFill>
              <a:latin typeface="Calibri" panose="020F0502020204030204"/>
              <a:ea typeface="+mn-ea"/>
              <a:cs typeface="+mn-cs"/>
            </a:rPr>
            <a:t> pasta, taikinat kohoamassa, vihanneksia leikattu päiväksi.</a:t>
          </a:r>
          <a:endParaRPr lang="it-IT" sz="2400" b="0" i="0" kern="1200" spc="0" dirty="0">
            <a:solidFill>
              <a:srgbClr val="09465E"/>
            </a:solidFill>
            <a:latin typeface="Calibri" panose="020F0502020204030204"/>
            <a:ea typeface="+mn-ea"/>
            <a:cs typeface="+mn-cs"/>
          </a:endParaRPr>
        </a:p>
      </dgm:t>
    </dgm:pt>
    <dgm:pt modelId="{FE31C191-3A9C-4224-B69C-9DB27AB61ED8}" type="parTrans" cxnId="{DEA264EA-96D4-4356-B155-612D7C73546A}">
      <dgm:prSet/>
      <dgm:spPr/>
      <dgm:t>
        <a:bodyPr/>
        <a:lstStyle/>
        <a:p>
          <a:endParaRPr lang="it-IT"/>
        </a:p>
      </dgm:t>
    </dgm:pt>
    <dgm:pt modelId="{5539C228-6F56-4F3C-B1A3-4D1DE5F94305}" type="sibTrans" cxnId="{DEA264EA-96D4-4356-B155-612D7C73546A}">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6290"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1235">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0BFC3608-FF1C-480B-B62A-D46EC82C9D72}" srcId="{2F6A53BA-BEBB-41BF-81A2-9A16868435A8}" destId="{01D38C03-CABA-47E0-8D8C-987C60D40B66}" srcOrd="1" destOrd="0" parTransId="{4B0BFCC1-EF60-4F4A-A99C-31D565391162}" sibTransId="{C9B035E7-78C6-4178-A616-5725F64156B9}"/>
    <dgm:cxn modelId="{9EE09528-CDB9-4A32-BD20-64D1E41B44DF}" type="presOf" srcId="{850F4BF5-B9A8-4C11-8D66-47CF6A27173F}" destId="{831A6CAD-F0D6-4344-B3E1-A1486490A320}" srcOrd="0" destOrd="2" presId="urn:microsoft.com/office/officeart/2005/8/layout/vList2"/>
    <dgm:cxn modelId="{57D5532F-BE48-4C39-9E66-62081092C569}" type="presOf" srcId="{01D38C03-CABA-47E0-8D8C-987C60D40B66}" destId="{831A6CAD-F0D6-4344-B3E1-A1486490A320}" srcOrd="0" destOrd="1" presId="urn:microsoft.com/office/officeart/2005/8/layout/vList2"/>
    <dgm:cxn modelId="{02930037-9E4E-4338-AAD5-7C664CA69595}" srcId="{2F6A53BA-BEBB-41BF-81A2-9A16868435A8}" destId="{850F4BF5-B9A8-4C11-8D66-47CF6A27173F}" srcOrd="2" destOrd="0" parTransId="{D4D90359-037B-4474-934C-2417AD5AF9B6}" sibTransId="{61CBADCB-5C9E-43BE-8F53-B4FDE27C2669}"/>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7BF9D671-F975-4772-A10A-B3427FD13691}" type="presOf" srcId="{8AC4C5DF-A435-4FEB-AA54-D2CB819F934E}" destId="{7F3365E0-0AD7-4839-AE8C-ACA31A600A75}" srcOrd="0" destOrd="1"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DEA264EA-96D4-4356-B155-612D7C73546A}" srcId="{0C8BB7BE-5F3F-476A-82AC-65D942F1626A}" destId="{8AC4C5DF-A435-4FEB-AA54-D2CB819F934E}" srcOrd="1" destOrd="0" parTransId="{FE31C191-3A9C-4224-B69C-9DB27AB61ED8}" sibTransId="{5539C228-6F56-4F3C-B1A3-4D1DE5F94305}"/>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kern="1200" dirty="0">
              <a:solidFill>
                <a:srgbClr val="09465E"/>
              </a:solidFill>
            </a:rPr>
            <a:t>3. </a:t>
          </a:r>
          <a:r>
            <a:rPr lang="en-US" sz="2400" b="1" kern="1200" dirty="0" err="1">
              <a:solidFill>
                <a:srgbClr val="09465E"/>
              </a:solidFill>
              <a:latin typeface="Calibri" panose="020F0502020204030204"/>
              <a:ea typeface="+mn-ea"/>
              <a:cs typeface="+mn-cs"/>
            </a:rPr>
            <a:t>Valmiit</a:t>
          </a:r>
          <a:r>
            <a:rPr lang="en-US" sz="2400" b="1" kern="1200" dirty="0">
              <a:solidFill>
                <a:srgbClr val="09465E"/>
              </a:solidFill>
              <a:latin typeface="Calibri" panose="020F0502020204030204"/>
              <a:ea typeface="+mn-ea"/>
              <a:cs typeface="+mn-cs"/>
            </a:rPr>
            <a:t> </a:t>
          </a:r>
          <a:r>
            <a:rPr lang="en-US" sz="2400" b="1" kern="1200" dirty="0" err="1">
              <a:solidFill>
                <a:srgbClr val="09465E"/>
              </a:solidFill>
              <a:latin typeface="Calibri" panose="020F0502020204030204"/>
              <a:ea typeface="+mn-ea"/>
              <a:cs typeface="+mn-cs"/>
            </a:rPr>
            <a:t>tuotteet</a:t>
          </a:r>
          <a:endParaRPr lang="it-IT" sz="2400" b="1" kern="1200" dirty="0">
            <a:solidFill>
              <a:srgbClr val="09465E"/>
            </a:solidFill>
            <a:latin typeface="Calibri" panose="020F0502020204030204"/>
            <a:ea typeface="+mn-ea"/>
            <a:cs typeface="+mn-cs"/>
          </a:endParaRP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 Nämä ovat tarjoiluvalmiita tai varastoitavia ruokia. </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err="1">
              <a:solidFill>
                <a:srgbClr val="09465E"/>
              </a:solidFill>
              <a:latin typeface="Calibri" panose="020F0502020204030204"/>
              <a:ea typeface="+mn-ea"/>
              <a:cs typeface="+mn-cs"/>
            </a:rPr>
            <a:t>Tuotteita</a:t>
          </a:r>
          <a:r>
            <a:rPr lang="en-US" sz="2400" b="0" i="0" kern="1200" spc="0" dirty="0">
              <a:solidFill>
                <a:srgbClr val="09465E"/>
              </a:solidFill>
              <a:latin typeface="Calibri" panose="020F0502020204030204"/>
              <a:ea typeface="+mn-ea"/>
              <a:cs typeface="+mn-cs"/>
            </a:rPr>
            <a:t>, joita ei syödä, mutta joita tarvitaan päivittäin työssä.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C8BB7BE-5F3F-476A-82AC-65D942F1626A}">
      <dgm:prSet phldrT="[Testo]" custT="1"/>
      <dgm:spPr>
        <a:noFill/>
        <a:ln w="38100">
          <a:solidFill>
            <a:srgbClr val="60BA47"/>
          </a:solidFill>
        </a:ln>
      </dgm:spPr>
      <dgm:t>
        <a:bodyPr/>
        <a:lstStyle/>
        <a:p>
          <a:pPr algn="ctr">
            <a:buFont typeface="+mj-lt"/>
            <a:buAutoNum type="arabicPeriod"/>
          </a:pPr>
          <a:r>
            <a:rPr lang="en-US" sz="2400" b="1" kern="1200" dirty="0">
              <a:solidFill>
                <a:srgbClr val="09465E"/>
              </a:solidFill>
              <a:latin typeface="Calibri" panose="020F0502020204030204"/>
              <a:ea typeface="+mn-ea"/>
              <a:cs typeface="+mn-cs"/>
            </a:rPr>
            <a:t>4. Päivittäiseen käyttöön tarkoitetut </a:t>
          </a:r>
          <a:r>
            <a:rPr lang="it-IT" sz="2400" b="1" kern="1200" dirty="0">
              <a:solidFill>
                <a:srgbClr val="09465E"/>
              </a:solidFill>
              <a:latin typeface="Calibri" panose="020F0502020204030204"/>
              <a:ea typeface="+mn-ea"/>
              <a:cs typeface="+mn-cs"/>
            </a:rPr>
            <a:t>materiaalit </a:t>
          </a:r>
          <a:endParaRPr lang="it-IT" sz="3400" b="1" kern="1200" dirty="0">
            <a:solidFill>
              <a:srgbClr val="09465E"/>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414C5FD0-F918-4719-9918-0AEB2266740F}">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pakatut ateriat, valmiit kastikkeet, käärityt voileivät</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gm:t>
    </dgm:pt>
    <dgm:pt modelId="{21606AAC-28DF-49DA-99AE-C73433B95D89}" type="parTrans" cxnId="{575D4C36-CA5C-43D2-A754-4BE59B4E8170}">
      <dgm:prSet/>
      <dgm:spPr/>
      <dgm:t>
        <a:bodyPr/>
        <a:lstStyle/>
        <a:p>
          <a:endParaRPr lang="it-IT"/>
        </a:p>
      </dgm:t>
    </dgm:pt>
    <dgm:pt modelId="{69C84635-BD94-4575-8271-FEC8DA99C6C1}" type="sibTrans" cxnId="{575D4C36-CA5C-43D2-A754-4BE59B4E8170}">
      <dgm:prSet/>
      <dgm:spPr/>
      <dgm:t>
        <a:bodyPr/>
        <a:lstStyle/>
        <a:p>
          <a:endParaRPr lang="it-IT"/>
        </a:p>
      </dgm:t>
    </dgm:pt>
    <dgm:pt modelId="{D435DB59-5441-4D77-8667-AA631959F9CD}">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käsineet, kelmu, leivinpaperi, pesuaineet.</a:t>
          </a:r>
          <a:endParaRPr lang="it-IT" sz="2400" b="0" i="0" kern="1200" spc="0" dirty="0">
            <a:solidFill>
              <a:srgbClr val="09465E"/>
            </a:solidFill>
            <a:latin typeface="Calibri" panose="020F0502020204030204"/>
            <a:ea typeface="+mn-ea"/>
            <a:cs typeface="+mn-cs"/>
          </a:endParaRPr>
        </a:p>
      </dgm:t>
    </dgm:pt>
    <dgm:pt modelId="{B8779D8E-9C77-4F27-9FBA-7D5D5839B816}" type="parTrans" cxnId="{1F9D7FFB-D319-4599-9948-DE61E754A81B}">
      <dgm:prSet/>
      <dgm:spPr/>
      <dgm:t>
        <a:bodyPr/>
        <a:lstStyle/>
        <a:p>
          <a:endParaRPr lang="it-IT"/>
        </a:p>
      </dgm:t>
    </dgm:pt>
    <dgm:pt modelId="{875F124B-C2B3-419B-8F40-1CEAEB1FDC7C}" type="sibTrans" cxnId="{1F9D7FFB-D319-4599-9948-DE61E754A81B}">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575D4C36-CA5C-43D2-A754-4BE59B4E8170}" srcId="{2F6A53BA-BEBB-41BF-81A2-9A16868435A8}" destId="{414C5FD0-F918-4719-9918-0AEB2266740F}" srcOrd="1" destOrd="0" parTransId="{21606AAC-28DF-49DA-99AE-C73433B95D89}" sibTransId="{69C84635-BD94-4575-8271-FEC8DA99C6C1}"/>
    <dgm:cxn modelId="{6DFBFE37-401A-4FC6-9230-3471D64C9EA3}" type="presOf" srcId="{414C5FD0-F918-4719-9918-0AEB2266740F}" destId="{831A6CAD-F0D6-4344-B3E1-A1486490A320}" srcOrd="0" destOrd="1" presId="urn:microsoft.com/office/officeart/2005/8/layout/vList2"/>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C909F693-47E3-4523-8879-F1D6DA63C57E}" type="presOf" srcId="{D435DB59-5441-4D77-8667-AA631959F9CD}" destId="{7F3365E0-0AD7-4839-AE8C-ACA31A600A75}" srcOrd="0" destOrd="1"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1F9D7FFB-D319-4599-9948-DE61E754A81B}" srcId="{0C8BB7BE-5F3F-476A-82AC-65D942F1626A}" destId="{D435DB59-5441-4D77-8667-AA631959F9CD}" srcOrd="1" destOrd="0" parTransId="{B8779D8E-9C77-4F27-9FBA-7D5D5839B816}" sibTransId="{875F124B-C2B3-419B-8F40-1CEAEB1FDC7C}"/>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a:noFill/>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Varaston tarkistamatta jättäminen ennen tilaamista</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Riski, että ostetaan jo olemassa olevia tuotteita → tarpeettoman varaston kertyminen.</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dirty="0" err="1">
              <a:solidFill>
                <a:schemeClr val="bg1"/>
              </a:solidFill>
            </a:rPr>
            <a:t>Vanhentumispäivämäärien huomiotta jättäminen</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Tuotteet vanhentuvat ennen kuin niitä käytetään → jätteiden ja kustannusten lisääntyminen.</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rgbClr val="FFFFFF"/>
              </a:solidFill>
              <a:effectLst/>
              <a:latin typeface="Calibri" panose="020F0502020204030204"/>
              <a:ea typeface="+mn-ea"/>
              <a:cs typeface="+mn-cs"/>
            </a:rPr>
            <a:t>Ei noudata loogista järjestystä (FIFO/FEFO).</a:t>
          </a:r>
          <a:endParaRPr lang="it-IT" sz="2400" b="0" i="0" kern="1200" dirty="0">
            <a:solidFill>
              <a:srgbClr val="FFFFFF"/>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Vanhoja tuotteita jää jäljelle ja ne on heitettävä pois.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b="0" i="0" dirty="0">
              <a:solidFill>
                <a:schemeClr val="bg1"/>
              </a:solidFill>
              <a:effectLst/>
              <a:latin typeface="+mn-lt"/>
              <a:ea typeface="+mn-ea"/>
              <a:cs typeface="+mn-cs"/>
            </a:rPr>
            <a:t>Unohda päivittää </a:t>
          </a:r>
          <a:r>
            <a:rPr lang="it-IT" sz="2400" b="0" i="0" dirty="0" err="1">
              <a:solidFill>
                <a:schemeClr val="bg1"/>
              </a:solidFill>
              <a:effectLst/>
              <a:latin typeface="+mn-lt"/>
              <a:ea typeface="+mn-ea"/>
              <a:cs typeface="+mn-cs"/>
            </a:rPr>
            <a:t>inventaario</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Tiedot ovat epäluotettavia → vaikea tietää, mitä todella tarvitaan."</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Huono viestintä keittiön ja varaston välillä</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Tilaukset eivät vastaa todellisia tarpeita → tuhlausta tai ainesosien loppumista.</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chemeClr val="bg1"/>
              </a:solidFill>
              <a:effectLst/>
              <a:latin typeface="+mn-lt"/>
              <a:ea typeface="+mn-ea"/>
              <a:cs typeface="+mn-cs"/>
            </a:rPr>
            <a:t>Impulsiiviset tai "kaiken varalta" -ostokset.</a:t>
          </a:r>
          <a:endParaRPr lang="it-IT" sz="2400" b="0" i="0" kern="1200" dirty="0">
            <a:solidFill>
              <a:schemeClr val="bg1"/>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Kauppa täyttyy tarpeettomista tavaroista, jotka sitten rappeutuvat.</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0"/>
          <a:ext cx="8876609" cy="674399"/>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1</a:t>
          </a:r>
          <a:r>
            <a:rPr lang="it-IT" sz="2400" b="1" kern="1200" dirty="0">
              <a:solidFill>
                <a:srgbClr val="09465E"/>
              </a:solidFill>
              <a:latin typeface="Calibri" panose="020F0502020204030204"/>
              <a:ea typeface="+mn-ea"/>
              <a:cs typeface="+mn-cs"/>
            </a:rPr>
            <a:t>. Perusainekset</a:t>
          </a:r>
          <a:r>
            <a:rPr lang="it-IT" sz="2000" b="1" kern="1200" dirty="0">
              <a:solidFill>
                <a:schemeClr val="bg1"/>
              </a:solidFill>
            </a:rPr>
            <a:t>📦casting</a:t>
          </a:r>
        </a:p>
      </dsp:txBody>
      <dsp:txXfrm>
        <a:off x="32921" y="32921"/>
        <a:ext cx="8810767" cy="608557"/>
      </dsp:txXfrm>
    </dsp:sp>
    <dsp:sp modelId="{831A6CAD-F0D6-4344-B3E1-A1486490A320}">
      <dsp:nvSpPr>
        <dsp:cNvPr id="0" name=""/>
        <dsp:cNvSpPr/>
      </dsp:nvSpPr>
      <dsp:spPr>
        <a:xfrm>
          <a:off x="0" y="893614"/>
          <a:ext cx="8876609"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Nämä ovat ainekset, jotka tulevat toimittajilta ja joita käytetään ruoanlaittoon tai tuotantoon.</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jauhot</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maito</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munat</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liha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tuoreet vihannekset</a:t>
          </a:r>
          <a:r>
            <a:rPr lang="it-IT" sz="2000" b="0" i="0" kern="1200" spc="0" dirty="0">
              <a:solidFill>
                <a:srgbClr val="09465E"/>
              </a:solidFill>
              <a:latin typeface="Calibri" panose="020F0502020204030204"/>
              <a:ea typeface="+mn-ea"/>
              <a:cs typeface="+mn-cs"/>
            </a:rPr>
            <a:t>.</a:t>
          </a:r>
        </a:p>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sp:txBody>
      <dsp:txXfrm>
        <a:off x="0" y="893614"/>
        <a:ext cx="8876609" cy="1622880"/>
      </dsp:txXfrm>
    </dsp:sp>
    <dsp:sp modelId="{10BCDA17-0D1F-4C31-96E0-43C799880F25}">
      <dsp:nvSpPr>
        <dsp:cNvPr id="0" name=""/>
        <dsp:cNvSpPr/>
      </dsp:nvSpPr>
      <dsp:spPr>
        <a:xfrm>
          <a:off x="0" y="2381899"/>
          <a:ext cx="8876609" cy="627003"/>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it-IT" sz="2400" b="1" kern="1200" dirty="0">
              <a:solidFill>
                <a:srgbClr val="09465E"/>
              </a:solidFill>
              <a:latin typeface="Calibri" panose="020F0502020204030204"/>
              <a:ea typeface="+mn-ea"/>
              <a:cs typeface="+mn-cs"/>
            </a:rPr>
            <a:t>2. Valmistuksessa olevat tuotteet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sp:txBody>
      <dsp:txXfrm>
        <a:off x="30608" y="2412507"/>
        <a:ext cx="8815393" cy="565787"/>
      </dsp:txXfrm>
    </dsp:sp>
    <dsp:sp modelId="{7F3365E0-0AD7-4839-AE8C-ACA31A600A75}">
      <dsp:nvSpPr>
        <dsp:cNvPr id="0" name=""/>
        <dsp:cNvSpPr/>
      </dsp:nvSpPr>
      <dsp:spPr>
        <a:xfrm>
          <a:off x="0" y="3183177"/>
          <a:ext cx="8876609" cy="122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Nämä ovat ruokia, joiden valmistamisen olet aloittanut, mutta et ole vielä saanut niitä valmiiksi.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a:t>
          </a:r>
          <a:r>
            <a:rPr lang="en-US" sz="2400" b="0" i="0" kern="1200" spc="0" dirty="0" err="1">
              <a:solidFill>
                <a:srgbClr val="09465E"/>
              </a:solidFill>
              <a:latin typeface="Calibri" panose="020F0502020204030204"/>
              <a:ea typeface="+mn-ea"/>
              <a:cs typeface="+mn-cs"/>
            </a:rPr>
            <a:t>tuore</a:t>
          </a:r>
          <a:r>
            <a:rPr lang="en-US" sz="2400" b="0" i="0" kern="1200" spc="0" dirty="0">
              <a:solidFill>
                <a:srgbClr val="09465E"/>
              </a:solidFill>
              <a:latin typeface="Calibri" panose="020F0502020204030204"/>
              <a:ea typeface="+mn-ea"/>
              <a:cs typeface="+mn-cs"/>
            </a:rPr>
            <a:t> pasta, taikinat kohoamassa, vihanneksia leikattu päiväksi.</a:t>
          </a:r>
          <a:endParaRPr lang="it-IT" sz="2400" b="0" i="0" kern="1200" spc="0" dirty="0">
            <a:solidFill>
              <a:srgbClr val="09465E"/>
            </a:solidFill>
            <a:latin typeface="Calibri" panose="020F0502020204030204"/>
            <a:ea typeface="+mn-ea"/>
            <a:cs typeface="+mn-cs"/>
          </a:endParaRPr>
        </a:p>
      </dsp:txBody>
      <dsp:txXfrm>
        <a:off x="0" y="3183177"/>
        <a:ext cx="8876609" cy="1225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99913"/>
          <a:ext cx="9390728" cy="715794"/>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3. </a:t>
          </a:r>
          <a:r>
            <a:rPr lang="en-US" sz="2400" b="1" kern="1200" dirty="0" err="1">
              <a:solidFill>
                <a:srgbClr val="09465E"/>
              </a:solidFill>
              <a:latin typeface="Calibri" panose="020F0502020204030204"/>
              <a:ea typeface="+mn-ea"/>
              <a:cs typeface="+mn-cs"/>
            </a:rPr>
            <a:t>Valmiit</a:t>
          </a:r>
          <a:r>
            <a:rPr lang="en-US" sz="2400" b="1" kern="1200" dirty="0">
              <a:solidFill>
                <a:srgbClr val="09465E"/>
              </a:solidFill>
              <a:latin typeface="Calibri" panose="020F0502020204030204"/>
              <a:ea typeface="+mn-ea"/>
              <a:cs typeface="+mn-cs"/>
            </a:rPr>
            <a:t> </a:t>
          </a:r>
          <a:r>
            <a:rPr lang="en-US" sz="2400" b="1" kern="1200" dirty="0" err="1">
              <a:solidFill>
                <a:srgbClr val="09465E"/>
              </a:solidFill>
              <a:latin typeface="Calibri" panose="020F0502020204030204"/>
              <a:ea typeface="+mn-ea"/>
              <a:cs typeface="+mn-cs"/>
            </a:rPr>
            <a:t>tuotteet</a:t>
          </a:r>
          <a:endParaRPr lang="it-IT" sz="2400" b="1" kern="1200" dirty="0">
            <a:solidFill>
              <a:srgbClr val="09465E"/>
            </a:solidFill>
            <a:latin typeface="Calibri" panose="020F0502020204030204"/>
            <a:ea typeface="+mn-ea"/>
            <a:cs typeface="+mn-cs"/>
          </a:endParaRPr>
        </a:p>
      </dsp:txBody>
      <dsp:txXfrm>
        <a:off x="34942" y="134855"/>
        <a:ext cx="9320844" cy="645910"/>
      </dsp:txXfrm>
    </dsp:sp>
    <dsp:sp modelId="{831A6CAD-F0D6-4344-B3E1-A1486490A320}">
      <dsp:nvSpPr>
        <dsp:cNvPr id="0" name=""/>
        <dsp:cNvSpPr/>
      </dsp:nvSpPr>
      <dsp:spPr>
        <a:xfrm>
          <a:off x="0" y="887476"/>
          <a:ext cx="93907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 Nämä ovat tarjoiluvalmiita tai varastoitavia ruokia.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pakatut ateriat, valmiit kastikkeet, käärityt voileivät</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sp:txBody>
      <dsp:txXfrm>
        <a:off x="0" y="887476"/>
        <a:ext cx="9390728" cy="1076400"/>
      </dsp:txXfrm>
    </dsp:sp>
    <dsp:sp modelId="{10BCDA17-0D1F-4C31-96E0-43C799880F25}">
      <dsp:nvSpPr>
        <dsp:cNvPr id="0" name=""/>
        <dsp:cNvSpPr/>
      </dsp:nvSpPr>
      <dsp:spPr>
        <a:xfrm>
          <a:off x="0" y="1932397"/>
          <a:ext cx="9390728" cy="636800"/>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kern="1200" dirty="0">
              <a:solidFill>
                <a:srgbClr val="09465E"/>
              </a:solidFill>
              <a:latin typeface="Calibri" panose="020F0502020204030204"/>
              <a:ea typeface="+mn-ea"/>
              <a:cs typeface="+mn-cs"/>
            </a:rPr>
            <a:t>4. Päivittäiseen käyttöön tarkoitetut </a:t>
          </a:r>
          <a:r>
            <a:rPr lang="it-IT" sz="2400" b="1" kern="1200" dirty="0">
              <a:solidFill>
                <a:srgbClr val="09465E"/>
              </a:solidFill>
              <a:latin typeface="Calibri" panose="020F0502020204030204"/>
              <a:ea typeface="+mn-ea"/>
              <a:cs typeface="+mn-cs"/>
            </a:rPr>
            <a:t>materiaalit </a:t>
          </a:r>
          <a:endParaRPr lang="it-IT" sz="3400" b="1" kern="1200" dirty="0">
            <a:solidFill>
              <a:srgbClr val="09465E"/>
            </a:solidFill>
            <a:latin typeface="Calibri" panose="020F0502020204030204"/>
            <a:ea typeface="+mn-ea"/>
            <a:cs typeface="+mn-cs"/>
          </a:endParaRPr>
        </a:p>
      </dsp:txBody>
      <dsp:txXfrm>
        <a:off x="31086" y="1963483"/>
        <a:ext cx="9328556" cy="574628"/>
      </dsp:txXfrm>
    </dsp:sp>
    <dsp:sp modelId="{7F3365E0-0AD7-4839-AE8C-ACA31A600A75}">
      <dsp:nvSpPr>
        <dsp:cNvPr id="0" name=""/>
        <dsp:cNvSpPr/>
      </dsp:nvSpPr>
      <dsp:spPr>
        <a:xfrm>
          <a:off x="0" y="2729754"/>
          <a:ext cx="93907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err="1">
              <a:solidFill>
                <a:srgbClr val="09465E"/>
              </a:solidFill>
              <a:latin typeface="Calibri" panose="020F0502020204030204"/>
              <a:ea typeface="+mn-ea"/>
              <a:cs typeface="+mn-cs"/>
            </a:rPr>
            <a:t>Tuotteita</a:t>
          </a:r>
          <a:r>
            <a:rPr lang="en-US" sz="2400" b="0" i="0" kern="1200" spc="0" dirty="0">
              <a:solidFill>
                <a:srgbClr val="09465E"/>
              </a:solidFill>
              <a:latin typeface="Calibri" panose="020F0502020204030204"/>
              <a:ea typeface="+mn-ea"/>
              <a:cs typeface="+mn-cs"/>
            </a:rPr>
            <a:t>, joita ei syödä, mutta joita tarvitaan päivittäin työssä.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käsineet, kelmu, leivinpaperi, pesuaineet.</a:t>
          </a:r>
          <a:endParaRPr lang="it-IT" sz="2400" b="0" i="0" kern="1200" spc="0" dirty="0">
            <a:solidFill>
              <a:srgbClr val="09465E"/>
            </a:solidFill>
            <a:latin typeface="Calibri" panose="020F0502020204030204"/>
            <a:ea typeface="+mn-ea"/>
            <a:cs typeface="+mn-cs"/>
          </a:endParaRPr>
        </a:p>
      </dsp:txBody>
      <dsp:txXfrm>
        <a:off x="0" y="2729754"/>
        <a:ext cx="9390728" cy="1076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4724" y="1057507"/>
          <a:ext cx="4022615" cy="1591061"/>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Varaston tarkistamatta jättäminen ennen tilaamista</a:t>
          </a:r>
          <a:endParaRPr lang="it-IT" sz="2400" kern="1200" dirty="0">
            <a:solidFill>
              <a:schemeClr val="bg1"/>
            </a:solidFill>
          </a:endParaRPr>
        </a:p>
      </dsp:txBody>
      <dsp:txXfrm>
        <a:off x="51325" y="1104108"/>
        <a:ext cx="3929413" cy="1497859"/>
      </dsp:txXfrm>
    </dsp:sp>
    <dsp:sp modelId="{18217099-782D-473D-9837-6DE9D6F79797}">
      <dsp:nvSpPr>
        <dsp:cNvPr id="0" name=""/>
        <dsp:cNvSpPr/>
      </dsp:nvSpPr>
      <dsp:spPr>
        <a:xfrm>
          <a:off x="4424995" y="1354234"/>
          <a:ext cx="843029" cy="99760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995" y="1553756"/>
        <a:ext cx="590120" cy="598564"/>
      </dsp:txXfrm>
    </dsp:sp>
    <dsp:sp modelId="{899EA880-496C-4B6F-9D0A-767C501C902D}">
      <dsp:nvSpPr>
        <dsp:cNvPr id="0" name=""/>
        <dsp:cNvSpPr/>
      </dsp:nvSpPr>
      <dsp:spPr>
        <a:xfrm>
          <a:off x="5617961" y="1057507"/>
          <a:ext cx="4022615" cy="1591061"/>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Riski, että ostetaan jo olemassa olevia tuotteita → tarpeettoman varaston kertyminen.</a:t>
          </a:r>
          <a:endParaRPr lang="it-IT" sz="2400" kern="1200" dirty="0"/>
        </a:p>
      </dsp:txBody>
      <dsp:txXfrm>
        <a:off x="5664562" y="1104108"/>
        <a:ext cx="3929413" cy="14978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4724" y="1057507"/>
          <a:ext cx="4022615" cy="1591061"/>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err="1">
              <a:solidFill>
                <a:schemeClr val="bg1"/>
              </a:solidFill>
            </a:rPr>
            <a:t>Vanhentumispäivämäärien huomiotta jättäminen</a:t>
          </a:r>
          <a:endParaRPr lang="it-IT" sz="2400" kern="1200" dirty="0">
            <a:solidFill>
              <a:schemeClr val="bg1"/>
            </a:solidFill>
          </a:endParaRPr>
        </a:p>
      </dsp:txBody>
      <dsp:txXfrm>
        <a:off x="51325" y="1104108"/>
        <a:ext cx="3929413" cy="1497859"/>
      </dsp:txXfrm>
    </dsp:sp>
    <dsp:sp modelId="{18217099-782D-473D-9837-6DE9D6F79797}">
      <dsp:nvSpPr>
        <dsp:cNvPr id="0" name=""/>
        <dsp:cNvSpPr/>
      </dsp:nvSpPr>
      <dsp:spPr>
        <a:xfrm>
          <a:off x="4424995" y="1354234"/>
          <a:ext cx="843029" cy="99760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995" y="1553756"/>
        <a:ext cx="590120" cy="598564"/>
      </dsp:txXfrm>
    </dsp:sp>
    <dsp:sp modelId="{899EA880-496C-4B6F-9D0A-767C501C902D}">
      <dsp:nvSpPr>
        <dsp:cNvPr id="0" name=""/>
        <dsp:cNvSpPr/>
      </dsp:nvSpPr>
      <dsp:spPr>
        <a:xfrm>
          <a:off x="5617961" y="1057507"/>
          <a:ext cx="4022615" cy="1591061"/>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Tuotteet vanhentuvat ennen kuin niitä käytetään → jätteiden ja kustannusten lisääntyminen.</a:t>
          </a:r>
          <a:endParaRPr lang="it-IT" sz="2400" kern="1200" dirty="0"/>
        </a:p>
      </dsp:txBody>
      <dsp:txXfrm>
        <a:off x="5664562" y="1104108"/>
        <a:ext cx="3929413" cy="14978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rgbClr val="FFFFFF"/>
              </a:solidFill>
              <a:effectLst/>
              <a:latin typeface="Calibri" panose="020F0502020204030204"/>
              <a:ea typeface="+mn-ea"/>
              <a:cs typeface="+mn-cs"/>
            </a:rPr>
            <a:t>Ei noudata loogista järjestystä (FIFO/FEFO).</a:t>
          </a:r>
          <a:endParaRPr lang="it-IT" sz="2400" b="0" i="0" kern="1200" dirty="0">
            <a:solidFill>
              <a:srgbClr val="FFFFFF"/>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Vanhoja tuotteita jää jäljelle ja ne on heitettävä pois.</a:t>
          </a:r>
          <a:endParaRPr lang="it-IT" sz="2400" kern="1200" dirty="0"/>
        </a:p>
      </dsp:txBody>
      <dsp:txXfrm>
        <a:off x="5661877" y="1246966"/>
        <a:ext cx="3940249" cy="1386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0" i="0" kern="1200" dirty="0">
              <a:solidFill>
                <a:schemeClr val="bg1"/>
              </a:solidFill>
              <a:effectLst/>
              <a:latin typeface="+mn-lt"/>
              <a:ea typeface="+mn-ea"/>
              <a:cs typeface="+mn-cs"/>
            </a:rPr>
            <a:t>Unohda päivittää </a:t>
          </a:r>
          <a:r>
            <a:rPr lang="it-IT" sz="2400" b="0" i="0" kern="1200" dirty="0" err="1">
              <a:solidFill>
                <a:schemeClr val="bg1"/>
              </a:solidFill>
              <a:effectLst/>
              <a:latin typeface="+mn-lt"/>
              <a:ea typeface="+mn-ea"/>
              <a:cs typeface="+mn-cs"/>
            </a:rPr>
            <a:t>inventaario</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Tiedot ovat epäluotettavia → vaikea tietää, mitä todella tarvitaan."</a:t>
          </a:r>
          <a:endParaRPr lang="it-IT" sz="2400" kern="1200" dirty="0"/>
        </a:p>
      </dsp:txBody>
      <dsp:txXfrm>
        <a:off x="5661877" y="1246966"/>
        <a:ext cx="3940249" cy="13869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Huono viestintä keittiön ja varaston välillä</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Tilaukset eivät vastaa todellisia tarpeita → tuhlausta tai ainesosien loppumista.</a:t>
          </a:r>
          <a:endParaRPr lang="it-IT" sz="2400" kern="1200" dirty="0"/>
        </a:p>
      </dsp:txBody>
      <dsp:txXfrm>
        <a:off x="5661877" y="1246966"/>
        <a:ext cx="3940249" cy="13869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Impulsiiviset tai "kaiken varalta" -ostokset.</a:t>
          </a:r>
          <a:endParaRPr lang="it-IT" sz="2400" b="0" i="0" kern="1200" dirty="0">
            <a:solidFill>
              <a:schemeClr val="bg1"/>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Kauppa täyttyy tarpeettomista tavaroista, jotka sitten rappeutuvat.</a:t>
          </a:r>
          <a:endParaRPr lang="it-IT" sz="2400" kern="1200" dirty="0"/>
        </a:p>
      </dsp:txBody>
      <dsp:txXfrm>
        <a:off x="5661877" y="1246966"/>
        <a:ext cx="3940249" cy="13869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8B2F9CB-2C9A-DE60-04A4-1593C3D8589C}"/>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F355538-FBEB-6FA4-01F0-0998F1447B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6C7DC8D3-151F-12D3-537A-83FF5A1356AB}"/>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0D10528-E9F8-5814-91AA-F44B86E9373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3793278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AD4CBFA-F334-0E47-5BF4-A56DC8F892B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376C4F38-4681-1AC8-B6D9-5E9D4A39C7B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23</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2CCE7AA7-C871-0A0D-3107-6D99221B8A51}"/>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EEB677-4195-631F-3D47-66C5B7963485}"/>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29010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Linkki käännökseen: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dirty="0"/>
          </a:p>
        </p:txBody>
      </p:sp>
    </p:spTree>
    <p:extLst>
      <p:ext uri="{BB962C8B-B14F-4D97-AF65-F5344CB8AC3E}">
        <p14:creationId xmlns:p14="http://schemas.microsoft.com/office/powerpoint/2010/main" val="319802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28</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dirty="0"/>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5D8A-90B1-C115-04E1-95B817488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74EE0-C982-FA11-1CCD-DE3CE05F6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4219D-7443-9E86-2A95-39659AAF2C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533A15-B30A-7D60-D5F2-D7036B5C4EAD}"/>
              </a:ext>
            </a:extLst>
          </p:cNvPr>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2527936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14F22-08A8-CD0F-B4D0-B04CF978E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7BB3F-D8DA-95C4-7EC1-89657F96B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CA697-6863-53EB-2214-90F8B2B1C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80012F-E126-46F8-A85B-E80E820A1155}"/>
              </a:ext>
            </a:extLst>
          </p:cNvPr>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407870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dirty="0"/>
          </a:p>
        </p:txBody>
      </p:sp>
    </p:spTree>
    <p:extLst>
      <p:ext uri="{BB962C8B-B14F-4D97-AF65-F5344CB8AC3E}">
        <p14:creationId xmlns:p14="http://schemas.microsoft.com/office/powerpoint/2010/main" val="334823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dirty="0"/>
          </a:p>
        </p:txBody>
      </p:sp>
    </p:spTree>
    <p:extLst>
      <p:ext uri="{BB962C8B-B14F-4D97-AF65-F5344CB8AC3E}">
        <p14:creationId xmlns:p14="http://schemas.microsoft.com/office/powerpoint/2010/main" val="292397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Linkki käännökseen: https://www.canva.com/design/DAGey6-xMwA/6giDlpIERgcaupUW5V8qQg/edit?utm_content=DAGey6-xMwA&amp;utm_campaign=designshare&amp;utm_medium=link2&amp;utm_source=sharebutton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16</a:t>
            </a:fld>
            <a:endParaRPr lang="en-US" dirty="0"/>
          </a:p>
        </p:txBody>
      </p:sp>
    </p:spTree>
    <p:extLst>
      <p:ext uri="{BB962C8B-B14F-4D97-AF65-F5344CB8AC3E}">
        <p14:creationId xmlns:p14="http://schemas.microsoft.com/office/powerpoint/2010/main" val="460213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19</a:t>
            </a:fld>
            <a:endParaRPr lang="en-US" dirty="0"/>
          </a:p>
        </p:txBody>
      </p:sp>
    </p:spTree>
    <p:extLst>
      <p:ext uri="{BB962C8B-B14F-4D97-AF65-F5344CB8AC3E}">
        <p14:creationId xmlns:p14="http://schemas.microsoft.com/office/powerpoint/2010/main" val="65003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21</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87014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reusers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107376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12094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p>
        </p:txBody>
      </p:sp>
      <p:pic>
        <p:nvPicPr>
          <p:cNvPr id="4" name="Picture 3">
            <a:extLst>
              <a:ext uri="{FF2B5EF4-FFF2-40B4-BE49-F238E27FC236}">
                <a16:creationId xmlns:a16="http://schemas.microsoft.com/office/drawing/2014/main" id="{4C8153E9-AE00-5CA9-D4B8-4B554BEB81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E12C21-6389-84C8-C99F-A7FCF0B9C02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88601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2"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 id="214748390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flevy.com/topic/just-in-time/case-food-services-firm-tackles-waste-delays-just-time-strategy"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turnloader.com/products-turnloader/"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15.xml"/><Relationship Id="rId1" Type="http://schemas.openxmlformats.org/officeDocument/2006/relationships/video" Target="https://www.youtube.com/embed/MMJRVdn5_lk?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8" Type="http://schemas.openxmlformats.org/officeDocument/2006/relationships/hyperlink" Target="https://www.marketman.com/" TargetMode="External"/><Relationship Id="rId3" Type="http://schemas.openxmlformats.org/officeDocument/2006/relationships/hyperlink" Target="https://6262239.extforms.netsuite.com/app/site/crm/externalleadpage.nl/compid.6262239/.f?formid=3172&amp;h=AAFdikaI0BFWVz2HR8V-APcb54Kh8v4bkQ79ju9IoU5szzHxgxQ&amp;leadsource=MSNUK_erp_Sitelink_BrandKW_MJ&amp;cid=ppc_MSNUK_erp&amp;msclkid=852c87013f4f13c43351ef3594771295&amp;redirect_count=1&amp;did_javascript_redirect=T" TargetMode="External"/><Relationship Id="rId7" Type="http://schemas.openxmlformats.org/officeDocument/2006/relationships/hyperlink" Target="https://pos.toasttab.com/integrations" TargetMode="External"/><Relationship Id="rId2" Type="http://schemas.openxmlformats.org/officeDocument/2006/relationships/hyperlink" Target="https://www.sap.com/products/erp.html" TargetMode="External"/><Relationship Id="rId1" Type="http://schemas.openxmlformats.org/officeDocument/2006/relationships/slideLayout" Target="../slideLayouts/slideLayout11.xml"/><Relationship Id="rId6" Type="http://schemas.openxmlformats.org/officeDocument/2006/relationships/hyperlink" Target="https://www.lightspeedhq.co.uk/pos/restaurant/integrations/" TargetMode="External"/><Relationship Id="rId5" Type="http://schemas.openxmlformats.org/officeDocument/2006/relationships/hyperlink" Target="https://squareup.com/ie/en/point-of-sale/restaurants" TargetMode="External"/><Relationship Id="rId10" Type="http://schemas.openxmlformats.org/officeDocument/2006/relationships/hyperlink" Target="https://www.bluecart.com/" TargetMode="External"/><Relationship Id="rId4" Type="http://schemas.openxmlformats.org/officeDocument/2006/relationships/hyperlink" Target="https://www.microsoft.com/en-us/dynamics-365/products/business-central" TargetMode="External"/><Relationship Id="rId9" Type="http://schemas.openxmlformats.org/officeDocument/2006/relationships/hyperlink" Target="https://get.apicbase.co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kitro.ch/" TargetMode="External"/><Relationship Id="rId3" Type="http://schemas.openxmlformats.org/officeDocument/2006/relationships/hyperlink" Target="https://www.honeywell.com/us/en/industries/warehouse-logistics" TargetMode="External"/><Relationship Id="rId7" Type="http://schemas.openxmlformats.org/officeDocument/2006/relationships/hyperlink" Target="https://clearspider.net/solutions/inventory-management-and-control/" TargetMode="External"/><Relationship Id="rId2" Type="http://schemas.openxmlformats.org/officeDocument/2006/relationships/hyperlink" Target="https://www.zebra.com/gb/en/resource-library/faq/what-is-an-rfid-label.html" TargetMode="External"/><Relationship Id="rId1" Type="http://schemas.openxmlformats.org/officeDocument/2006/relationships/slideLayout" Target="../slideLayouts/slideLayout11.xml"/><Relationship Id="rId6" Type="http://schemas.openxmlformats.org/officeDocument/2006/relationships/hyperlink" Target="https://www.predicthq.com/products" TargetMode="External"/><Relationship Id="rId5" Type="http://schemas.openxmlformats.org/officeDocument/2006/relationships/hyperlink" Target="https://turnloader.com/products-rotoshelf/" TargetMode="External"/><Relationship Id="rId4" Type="http://schemas.openxmlformats.org/officeDocument/2006/relationships/hyperlink" Target="https://easyfill.se/en-u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wasteless.com/" TargetMode="External"/><Relationship Id="rId2" Type="http://schemas.openxmlformats.org/officeDocument/2006/relationships/slideLayout" Target="../slideLayouts/slideLayout15.xml"/><Relationship Id="rId1" Type="http://schemas.openxmlformats.org/officeDocument/2006/relationships/video" Target="https://www.youtube.com/embed/7G5rrlNDH08?feature=oembed" TargetMode="External"/><Relationship Id="rId5" Type="http://schemas.openxmlformats.org/officeDocument/2006/relationships/image" Target="../media/image42.jpeg"/><Relationship Id="rId4" Type="http://schemas.openxmlformats.org/officeDocument/2006/relationships/hyperlink" Target="https://www.wasteless.com/abou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11.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0NOER-Lle-0?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Person using tablet in grocery store">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267059"/>
            <a:ext cx="558147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3" y="4265797"/>
            <a:ext cx="5484835" cy="1200329"/>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VARASTONHALLINTA</a:t>
            </a:r>
          </a:p>
          <a:p>
            <a:endParaRPr lang="en-US" sz="3600" b="1" dirty="0">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MODUULI 5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81162" y="1578445"/>
            <a:ext cx="5814838" cy="4606457"/>
          </a:xfrm>
        </p:spPr>
        <p:txBody>
          <a:bodyPr/>
          <a:lstStyle/>
          <a:p>
            <a:pPr>
              <a:spcBef>
                <a:spcPts val="450"/>
              </a:spcBef>
              <a:spcAft>
                <a:spcPts val="1200"/>
              </a:spcAft>
              <a:buNone/>
            </a:pPr>
            <a:r>
              <a:rPr lang="en-US" dirty="0">
                <a:cs typeface="Arial" panose="020B0604020202020204" pitchFamily="34" charset="0"/>
              </a:rPr>
              <a:t>Elintarviketeollisuuden varastonhallintaan kuuluu ainesosien ja tuotteiden tarjonnan, varastoinnin ja saatavuuden valvonta elintarvikeyrityksessäsi. Tämä prosessi takaa optimaaliset varastotasot, vähentää hävikkiä ja parantaa tehokkuutta, mikä on tärkeää kuluttajien kysyntään vastaamiseksi ja tuoreuden säilyttämiseksi.</a:t>
            </a:r>
          </a:p>
          <a:p>
            <a:pPr>
              <a:spcBef>
                <a:spcPts val="450"/>
              </a:spcBef>
              <a:buNone/>
            </a:pPr>
            <a:r>
              <a:rPr lang="en-US" dirty="0">
                <a:cs typeface="Arial" panose="020B0604020202020204" pitchFamily="34" charset="0"/>
              </a:rPr>
              <a:t>Ottamalla käyttöön tehokkaita varastonhallintakäytäntöjä yritykset voivat saada aikaan tasapainoisemman ja tehokkaamman varastojärjestelmän, mikä viime kädessä edistää niiden yleistä menestystä ja kasvua.</a:t>
            </a: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5FB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Varastonhallinta</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pic>
        <p:nvPicPr>
          <p:cNvPr id="10" name="Segnaposto immagine 9" descr="Immagine che contiene Cibo naturale, Cibo locale, Alimenti biologici, frutto&#10;&#10;Il contenuto generato dall'IA potrebbe non essere corretto.">
            <a:extLst>
              <a:ext uri="{FF2B5EF4-FFF2-40B4-BE49-F238E27FC236}">
                <a16:creationId xmlns:a16="http://schemas.microsoft.com/office/drawing/2014/main" id="{3B7C0437-73C5-4EC2-0E34-0FE8C02955CD}"/>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6257474" y="0"/>
            <a:ext cx="5361066" cy="6858000"/>
          </a:xfrm>
        </p:spPr>
      </p:pic>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C15C-08A7-0E50-57D4-D62D84AAE4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8BB174-798C-C1A3-1EC7-515A03E418D9}"/>
              </a:ext>
            </a:extLst>
          </p:cNvPr>
          <p:cNvSpPr>
            <a:spLocks noGrp="1"/>
          </p:cNvSpPr>
          <p:nvPr>
            <p:ph type="body" sz="quarter" idx="16"/>
          </p:nvPr>
        </p:nvSpPr>
        <p:spPr>
          <a:xfrm>
            <a:off x="822605" y="486534"/>
            <a:ext cx="10121620" cy="723142"/>
          </a:xfrm>
          <a:prstGeom prst="rect">
            <a:avLst/>
          </a:prstGeom>
          <a:solidFill>
            <a:srgbClr val="5FBB47"/>
          </a:solidFill>
        </p:spPr>
        <p:txBody>
          <a:bodyPr anchor="ctr"/>
          <a:lstStyle/>
          <a:p>
            <a:pPr algn="ctr"/>
            <a:r>
              <a:rPr lang="en-IE" dirty="0">
                <a:solidFill>
                  <a:schemeClr val="bg1"/>
                </a:solidFill>
              </a:rPr>
              <a:t>Varastonhallinnan edut</a:t>
            </a:r>
            <a:endParaRPr lang="en-US" dirty="0">
              <a:solidFill>
                <a:schemeClr val="bg1"/>
              </a:solidFill>
            </a:endParaRPr>
          </a:p>
        </p:txBody>
      </p:sp>
      <p:sp>
        <p:nvSpPr>
          <p:cNvPr id="3" name="Text Placeholder 2">
            <a:extLst>
              <a:ext uri="{FF2B5EF4-FFF2-40B4-BE49-F238E27FC236}">
                <a16:creationId xmlns:a16="http://schemas.microsoft.com/office/drawing/2014/main" id="{2BDA7255-CE79-5346-81C3-4F57F3DC8720}"/>
              </a:ext>
            </a:extLst>
          </p:cNvPr>
          <p:cNvSpPr>
            <a:spLocks noGrp="1"/>
          </p:cNvSpPr>
          <p:nvPr>
            <p:ph type="body" sz="quarter" idx="19"/>
          </p:nvPr>
        </p:nvSpPr>
        <p:spPr>
          <a:xfrm>
            <a:off x="1590674" y="1394151"/>
            <a:ext cx="9959340" cy="6261026"/>
          </a:xfrm>
          <a:prstGeom prst="rect">
            <a:avLst/>
          </a:prstGeom>
        </p:spPr>
        <p:txBody>
          <a:bodyPr/>
          <a:lstStyle/>
          <a:p>
            <a:pPr marL="0" indent="0" algn="l">
              <a:spcAft>
                <a:spcPts val="600"/>
              </a:spcAft>
            </a:pPr>
            <a:r>
              <a:rPr lang="en-US" sz="2000" b="1" dirty="0">
                <a:latin typeface="Arial" panose="020B0604020202020204" pitchFamily="34" charset="0"/>
                <a:cs typeface="Arial" panose="020B0604020202020204" pitchFamily="34" charset="0"/>
              </a:rPr>
              <a:t>1.  </a:t>
            </a:r>
            <a:r>
              <a:rPr lang="en-US" sz="2000" b="1" dirty="0">
                <a:cs typeface="Arial" panose="020B0604020202020204" pitchFamily="34" charset="0"/>
              </a:rPr>
              <a:t>Kustannustehokkuus: </a:t>
            </a:r>
          </a:p>
          <a:p>
            <a:pPr marL="355600" indent="0" algn="l">
              <a:spcAft>
                <a:spcPts val="1800"/>
              </a:spcAft>
            </a:pPr>
            <a:r>
              <a:rPr lang="en-US" sz="2000" dirty="0">
                <a:cs typeface="Arial" panose="020B0604020202020204" pitchFamily="34" charset="0"/>
              </a:rPr>
              <a:t>Asianmukainen varastonhallinta auttaa vähentämään varastointikustannuksia, minimoimaan hävikkiä ja välttämään ylivarastointia tai varastovajeita, mikä johtaa merkittäviin kustannussäästöihin.</a:t>
            </a:r>
          </a:p>
          <a:p>
            <a:pPr marL="538163" indent="-538163">
              <a:spcAft>
                <a:spcPts val="600"/>
              </a:spcAft>
            </a:pPr>
            <a:r>
              <a:rPr lang="en-US" sz="2000" b="1" dirty="0">
                <a:cs typeface="Arial" panose="020B0604020202020204" pitchFamily="34" charset="0"/>
              </a:rPr>
              <a:t>2. Asiakastyytyväisyys: </a:t>
            </a:r>
          </a:p>
          <a:p>
            <a:pPr marL="263525" indent="0">
              <a:spcAft>
                <a:spcPts val="1800"/>
              </a:spcAft>
            </a:pPr>
            <a:r>
              <a:rPr lang="en-US" sz="2000" dirty="0">
                <a:cs typeface="Arial" panose="020B0604020202020204" pitchFamily="34" charset="0"/>
              </a:rPr>
              <a:t>Kun varmistetaan, että oikeat tuotteet ovat saatavilla silloin, kun asiakkaat niitä pyytävät, parannetaan palvelutasoa ja asiakastyytyväisyyttä.</a:t>
            </a:r>
          </a:p>
          <a:p>
            <a:pPr marL="0" indent="0" algn="l">
              <a:spcAft>
                <a:spcPts val="600"/>
              </a:spcAft>
            </a:pPr>
            <a:r>
              <a:rPr lang="en-US" sz="2000" b="1" dirty="0">
                <a:cs typeface="Arial" panose="020B0604020202020204" pitchFamily="34" charset="0"/>
              </a:rPr>
              <a:t>3. Parempi kassavirta: </a:t>
            </a:r>
          </a:p>
          <a:p>
            <a:pPr marL="263525" indent="0" algn="l">
              <a:spcAft>
                <a:spcPts val="1800"/>
              </a:spcAft>
            </a:pPr>
            <a:r>
              <a:rPr lang="en-US" sz="2000" dirty="0">
                <a:cs typeface="Arial" panose="020B0604020202020204" pitchFamily="34" charset="0"/>
              </a:rPr>
              <a:t>Pitämällä varastotasot optimaalisena yritykset voivat vapauttaa käteisvaroja, jotka muuten olisivat sidottuja ylimääräisiin varastoihin.</a:t>
            </a:r>
          </a:p>
          <a:p>
            <a:pPr marL="263525" indent="-263525" algn="l"/>
            <a:r>
              <a:rPr lang="en-US" sz="2000" b="1" dirty="0">
                <a:cs typeface="Arial" panose="020B0604020202020204" pitchFamily="34" charset="0"/>
              </a:rPr>
              <a:t>4. Parempi päätöksenteko: </a:t>
            </a:r>
          </a:p>
          <a:p>
            <a:pPr marL="263525" indent="0">
              <a:spcAft>
                <a:spcPts val="1800"/>
              </a:spcAft>
            </a:pPr>
            <a:r>
              <a:rPr lang="en-US" sz="2000" dirty="0">
                <a:cs typeface="Arial" panose="020B0604020202020204" pitchFamily="34" charset="0"/>
              </a:rPr>
              <a:t>Reaaliaikaiset tiedot ja analyysit antavat paremman käsityksen varaston suuntauksista ja suorituskyvystä.</a:t>
            </a:r>
          </a:p>
          <a:p>
            <a:pPr marL="0" indent="0"/>
            <a:endParaRPr lang="it-IT" dirty="0"/>
          </a:p>
        </p:txBody>
      </p:sp>
      <p:grpSp>
        <p:nvGrpSpPr>
          <p:cNvPr id="2" name="Graphic 2">
            <a:extLst>
              <a:ext uri="{FF2B5EF4-FFF2-40B4-BE49-F238E27FC236}">
                <a16:creationId xmlns:a16="http://schemas.microsoft.com/office/drawing/2014/main" id="{71DEAF7D-F067-547D-9E72-833BF94369D0}"/>
              </a:ext>
            </a:extLst>
          </p:cNvPr>
          <p:cNvGrpSpPr/>
          <p:nvPr/>
        </p:nvGrpSpPr>
        <p:grpSpPr>
          <a:xfrm>
            <a:off x="641986" y="1610196"/>
            <a:ext cx="948690" cy="723142"/>
            <a:chOff x="8782406" y="5397193"/>
            <a:chExt cx="872121" cy="595289"/>
          </a:xfrm>
          <a:solidFill>
            <a:srgbClr val="5FBB47"/>
          </a:solidFill>
        </p:grpSpPr>
        <p:sp>
          <p:nvSpPr>
            <p:cNvPr id="5" name="Freeform 388">
              <a:extLst>
                <a:ext uri="{FF2B5EF4-FFF2-40B4-BE49-F238E27FC236}">
                  <a16:creationId xmlns:a16="http://schemas.microsoft.com/office/drawing/2014/main" id="{68AEE6DA-9468-86B7-1AD7-BBDC1C8D379C}"/>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1983D"/>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389">
              <a:extLst>
                <a:ext uri="{FF2B5EF4-FFF2-40B4-BE49-F238E27FC236}">
                  <a16:creationId xmlns:a16="http://schemas.microsoft.com/office/drawing/2014/main" id="{BF42FDBD-61C7-A4EB-091E-EC61C926B931}"/>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390">
              <a:extLst>
                <a:ext uri="{FF2B5EF4-FFF2-40B4-BE49-F238E27FC236}">
                  <a16:creationId xmlns:a16="http://schemas.microsoft.com/office/drawing/2014/main" id="{9D242A0C-D51A-1B2E-6598-409A4B47F970}"/>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391">
              <a:extLst>
                <a:ext uri="{FF2B5EF4-FFF2-40B4-BE49-F238E27FC236}">
                  <a16:creationId xmlns:a16="http://schemas.microsoft.com/office/drawing/2014/main" id="{B7CCC957-A3AC-5306-7E4F-9CE08912B912}"/>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717F4543-279B-385C-7A58-A5D3F8F12071}"/>
              </a:ext>
            </a:extLst>
          </p:cNvPr>
          <p:cNvGrpSpPr/>
          <p:nvPr/>
        </p:nvGrpSpPr>
        <p:grpSpPr>
          <a:xfrm>
            <a:off x="691578" y="4155228"/>
            <a:ext cx="852456" cy="1009179"/>
            <a:chOff x="2453684" y="1880578"/>
            <a:chExt cx="1089670" cy="1206815"/>
          </a:xfrm>
          <a:solidFill>
            <a:srgbClr val="5FBB47"/>
          </a:solidFill>
        </p:grpSpPr>
        <p:sp>
          <p:nvSpPr>
            <p:cNvPr id="15" name="Freeform 1379">
              <a:extLst>
                <a:ext uri="{FF2B5EF4-FFF2-40B4-BE49-F238E27FC236}">
                  <a16:creationId xmlns:a16="http://schemas.microsoft.com/office/drawing/2014/main" id="{ECB23AD0-D540-A3C7-AC02-B2A7C16F53F8}"/>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dirty="0"/>
            </a:p>
          </p:txBody>
        </p:sp>
        <p:sp>
          <p:nvSpPr>
            <p:cNvPr id="16" name="Freeform 1380">
              <a:extLst>
                <a:ext uri="{FF2B5EF4-FFF2-40B4-BE49-F238E27FC236}">
                  <a16:creationId xmlns:a16="http://schemas.microsoft.com/office/drawing/2014/main" id="{380572FF-7DB0-0373-430A-D98DA5F2D605}"/>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F1983D"/>
            </a:solidFill>
            <a:ln w="27426" cap="flat">
              <a:noFill/>
              <a:prstDash val="solid"/>
              <a:miter/>
            </a:ln>
          </p:spPr>
          <p:txBody>
            <a:bodyPr rtlCol="0" anchor="ctr"/>
            <a:lstStyle/>
            <a:p>
              <a:endParaRPr lang="en-US" dirty="0"/>
            </a:p>
          </p:txBody>
        </p:sp>
      </p:grpSp>
      <p:grpSp>
        <p:nvGrpSpPr>
          <p:cNvPr id="17" name="Group 16">
            <a:extLst>
              <a:ext uri="{FF2B5EF4-FFF2-40B4-BE49-F238E27FC236}">
                <a16:creationId xmlns:a16="http://schemas.microsoft.com/office/drawing/2014/main" id="{B3BD5CAC-DAFF-1B18-1FC3-8B443EB72CCE}"/>
              </a:ext>
            </a:extLst>
          </p:cNvPr>
          <p:cNvGrpSpPr/>
          <p:nvPr/>
        </p:nvGrpSpPr>
        <p:grpSpPr>
          <a:xfrm>
            <a:off x="536126" y="2781416"/>
            <a:ext cx="948690" cy="840842"/>
            <a:chOff x="461015" y="3669140"/>
            <a:chExt cx="1204012" cy="1209761"/>
          </a:xfrm>
          <a:solidFill>
            <a:srgbClr val="5FBB47"/>
          </a:solidFill>
        </p:grpSpPr>
        <p:sp>
          <p:nvSpPr>
            <p:cNvPr id="18" name="Graphic 178">
              <a:extLst>
                <a:ext uri="{FF2B5EF4-FFF2-40B4-BE49-F238E27FC236}">
                  <a16:creationId xmlns:a16="http://schemas.microsoft.com/office/drawing/2014/main" id="{077AEFBD-922A-D39A-EBA1-E29833059762}"/>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983D"/>
            </a:solidFill>
            <a:ln w="9525" cap="flat">
              <a:noFill/>
              <a:prstDash val="solid"/>
              <a:miter/>
            </a:ln>
          </p:spPr>
          <p:txBody>
            <a:bodyPr rtlCol="0" anchor="ctr"/>
            <a:lstStyle/>
            <a:p>
              <a:endParaRPr lang="en-US" dirty="0"/>
            </a:p>
          </p:txBody>
        </p:sp>
        <p:pic>
          <p:nvPicPr>
            <p:cNvPr id="19" name="Graphic 18">
              <a:extLst>
                <a:ext uri="{FF2B5EF4-FFF2-40B4-BE49-F238E27FC236}">
                  <a16:creationId xmlns:a16="http://schemas.microsoft.com/office/drawing/2014/main" id="{8AE3BE22-92FD-3B8C-D30B-84E04B78C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015" y="3674890"/>
              <a:ext cx="1204012" cy="1204011"/>
            </a:xfrm>
            <a:prstGeom prst="rect">
              <a:avLst/>
            </a:prstGeom>
          </p:spPr>
        </p:pic>
      </p:grpSp>
      <p:grpSp>
        <p:nvGrpSpPr>
          <p:cNvPr id="20" name="Group 19">
            <a:extLst>
              <a:ext uri="{FF2B5EF4-FFF2-40B4-BE49-F238E27FC236}">
                <a16:creationId xmlns:a16="http://schemas.microsoft.com/office/drawing/2014/main" id="{4FE2CF84-48FE-8559-6AB8-A76DFD597FD9}"/>
              </a:ext>
            </a:extLst>
          </p:cNvPr>
          <p:cNvGrpSpPr/>
          <p:nvPr/>
        </p:nvGrpSpPr>
        <p:grpSpPr>
          <a:xfrm>
            <a:off x="716747" y="5476875"/>
            <a:ext cx="768069" cy="797093"/>
            <a:chOff x="10307935" y="5202509"/>
            <a:chExt cx="982080" cy="952049"/>
          </a:xfrm>
          <a:solidFill>
            <a:srgbClr val="5FBB47"/>
          </a:solidFill>
        </p:grpSpPr>
        <p:grpSp>
          <p:nvGrpSpPr>
            <p:cNvPr id="21" name="Graphic 2">
              <a:extLst>
                <a:ext uri="{FF2B5EF4-FFF2-40B4-BE49-F238E27FC236}">
                  <a16:creationId xmlns:a16="http://schemas.microsoft.com/office/drawing/2014/main" id="{384031D5-D8ED-2802-5DF9-8875B2C66BC3}"/>
                </a:ext>
              </a:extLst>
            </p:cNvPr>
            <p:cNvGrpSpPr/>
            <p:nvPr userDrawn="1"/>
          </p:nvGrpSpPr>
          <p:grpSpPr>
            <a:xfrm>
              <a:off x="10555087" y="5332591"/>
              <a:ext cx="706050" cy="650900"/>
              <a:chOff x="5526360" y="5154425"/>
              <a:chExt cx="706050" cy="650900"/>
            </a:xfrm>
            <a:grpFill/>
          </p:grpSpPr>
          <p:sp>
            <p:nvSpPr>
              <p:cNvPr id="32" name="Freeform 212">
                <a:extLst>
                  <a:ext uri="{FF2B5EF4-FFF2-40B4-BE49-F238E27FC236}">
                    <a16:creationId xmlns:a16="http://schemas.microsoft.com/office/drawing/2014/main" id="{DB00AD16-514E-8F8A-56B9-43680B307D2F}"/>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1983D"/>
              </a:solidFill>
              <a:ln w="3834" cap="flat">
                <a:noFill/>
                <a:prstDash val="solid"/>
                <a:miter/>
              </a:ln>
            </p:spPr>
            <p:txBody>
              <a:bodyPr rtlCol="0" anchor="ctr"/>
              <a:lstStyle/>
              <a:p>
                <a:endParaRPr lang="en-US" dirty="0"/>
              </a:p>
            </p:txBody>
          </p:sp>
          <p:sp>
            <p:nvSpPr>
              <p:cNvPr id="33" name="Freeform 213">
                <a:extLst>
                  <a:ext uri="{FF2B5EF4-FFF2-40B4-BE49-F238E27FC236}">
                    <a16:creationId xmlns:a16="http://schemas.microsoft.com/office/drawing/2014/main" id="{09440D02-D3DB-5091-7218-DF5E8C8C08D4}"/>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grpFill/>
              <a:ln w="3834" cap="flat">
                <a:noFill/>
                <a:prstDash val="solid"/>
                <a:miter/>
              </a:ln>
            </p:spPr>
            <p:txBody>
              <a:bodyPr rtlCol="0" anchor="ctr"/>
              <a:lstStyle/>
              <a:p>
                <a:endParaRPr lang="en-US" dirty="0"/>
              </a:p>
            </p:txBody>
          </p:sp>
          <p:sp>
            <p:nvSpPr>
              <p:cNvPr id="34" name="Freeform 214">
                <a:extLst>
                  <a:ext uri="{FF2B5EF4-FFF2-40B4-BE49-F238E27FC236}">
                    <a16:creationId xmlns:a16="http://schemas.microsoft.com/office/drawing/2014/main" id="{2A7BCAE6-2554-86C3-7DD2-5F4041CD810A}"/>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grpFill/>
              <a:ln w="3834" cap="flat">
                <a:noFill/>
                <a:prstDash val="solid"/>
                <a:miter/>
              </a:ln>
            </p:spPr>
            <p:txBody>
              <a:bodyPr rtlCol="0" anchor="ctr"/>
              <a:lstStyle/>
              <a:p>
                <a:endParaRPr lang="en-US" dirty="0"/>
              </a:p>
            </p:txBody>
          </p:sp>
          <p:sp>
            <p:nvSpPr>
              <p:cNvPr id="35" name="Freeform 215">
                <a:extLst>
                  <a:ext uri="{FF2B5EF4-FFF2-40B4-BE49-F238E27FC236}">
                    <a16:creationId xmlns:a16="http://schemas.microsoft.com/office/drawing/2014/main" id="{C01D4C81-ECC3-BB05-1AB3-CA74553FC946}"/>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F1983D"/>
              </a:solidFill>
              <a:ln w="3834" cap="flat">
                <a:noFill/>
                <a:prstDash val="solid"/>
                <a:miter/>
              </a:ln>
            </p:spPr>
            <p:txBody>
              <a:bodyPr rtlCol="0" anchor="ctr"/>
              <a:lstStyle/>
              <a:p>
                <a:endParaRPr lang="en-US" dirty="0"/>
              </a:p>
            </p:txBody>
          </p:sp>
          <p:sp>
            <p:nvSpPr>
              <p:cNvPr id="36" name="Freeform 216">
                <a:extLst>
                  <a:ext uri="{FF2B5EF4-FFF2-40B4-BE49-F238E27FC236}">
                    <a16:creationId xmlns:a16="http://schemas.microsoft.com/office/drawing/2014/main" id="{61DF4CBD-1880-7E77-6167-B91F5B3B02C9}"/>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F1983D"/>
              </a:solidFill>
              <a:ln w="3834" cap="flat">
                <a:noFill/>
                <a:prstDash val="solid"/>
                <a:miter/>
              </a:ln>
            </p:spPr>
            <p:txBody>
              <a:bodyPr rtlCol="0" anchor="ctr"/>
              <a:lstStyle/>
              <a:p>
                <a:endParaRPr lang="en-US" dirty="0"/>
              </a:p>
            </p:txBody>
          </p:sp>
          <p:sp>
            <p:nvSpPr>
              <p:cNvPr id="37" name="Freeform 217">
                <a:extLst>
                  <a:ext uri="{FF2B5EF4-FFF2-40B4-BE49-F238E27FC236}">
                    <a16:creationId xmlns:a16="http://schemas.microsoft.com/office/drawing/2014/main" id="{BF607705-65EB-2367-2BDC-667C724648C5}"/>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F1983D"/>
              </a:solidFill>
              <a:ln w="3834" cap="flat">
                <a:noFill/>
                <a:prstDash val="solid"/>
                <a:miter/>
              </a:ln>
            </p:spPr>
            <p:txBody>
              <a:bodyPr rtlCol="0" anchor="ctr"/>
              <a:lstStyle/>
              <a:p>
                <a:endParaRPr lang="en-US" dirty="0"/>
              </a:p>
            </p:txBody>
          </p:sp>
        </p:grpSp>
        <p:grpSp>
          <p:nvGrpSpPr>
            <p:cNvPr id="22" name="Graphic 2">
              <a:extLst>
                <a:ext uri="{FF2B5EF4-FFF2-40B4-BE49-F238E27FC236}">
                  <a16:creationId xmlns:a16="http://schemas.microsoft.com/office/drawing/2014/main" id="{6A103937-8795-8216-CE5B-AB2A6248211F}"/>
                </a:ext>
              </a:extLst>
            </p:cNvPr>
            <p:cNvGrpSpPr/>
            <p:nvPr userDrawn="1"/>
          </p:nvGrpSpPr>
          <p:grpSpPr>
            <a:xfrm>
              <a:off x="10307935" y="5202509"/>
              <a:ext cx="982080" cy="952049"/>
              <a:chOff x="5279208" y="5014127"/>
              <a:chExt cx="982080" cy="952049"/>
            </a:xfrm>
            <a:grpFill/>
          </p:grpSpPr>
          <p:sp>
            <p:nvSpPr>
              <p:cNvPr id="23" name="Freeform 203">
                <a:extLst>
                  <a:ext uri="{FF2B5EF4-FFF2-40B4-BE49-F238E27FC236}">
                    <a16:creationId xmlns:a16="http://schemas.microsoft.com/office/drawing/2014/main" id="{0B407726-3744-1FE5-7941-3107E83333FD}"/>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dirty="0"/>
              </a:p>
            </p:txBody>
          </p:sp>
          <p:sp>
            <p:nvSpPr>
              <p:cNvPr id="24" name="Freeform 204">
                <a:extLst>
                  <a:ext uri="{FF2B5EF4-FFF2-40B4-BE49-F238E27FC236}">
                    <a16:creationId xmlns:a16="http://schemas.microsoft.com/office/drawing/2014/main" id="{49D76BF9-9570-88FE-2F74-C26724BD84D1}"/>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dirty="0"/>
              </a:p>
            </p:txBody>
          </p:sp>
          <p:sp>
            <p:nvSpPr>
              <p:cNvPr id="25" name="Freeform 205">
                <a:extLst>
                  <a:ext uri="{FF2B5EF4-FFF2-40B4-BE49-F238E27FC236}">
                    <a16:creationId xmlns:a16="http://schemas.microsoft.com/office/drawing/2014/main" id="{24621300-1CC1-8CDA-EB3F-7604547BF7FA}"/>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dirty="0"/>
              </a:p>
            </p:txBody>
          </p:sp>
          <p:sp>
            <p:nvSpPr>
              <p:cNvPr id="26" name="Freeform 206">
                <a:extLst>
                  <a:ext uri="{FF2B5EF4-FFF2-40B4-BE49-F238E27FC236}">
                    <a16:creationId xmlns:a16="http://schemas.microsoft.com/office/drawing/2014/main" id="{09F448E7-20FF-E6DF-B378-42B9BFDAFE6A}"/>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dirty="0"/>
              </a:p>
            </p:txBody>
          </p:sp>
          <p:sp>
            <p:nvSpPr>
              <p:cNvPr id="27" name="Freeform 207">
                <a:extLst>
                  <a:ext uri="{FF2B5EF4-FFF2-40B4-BE49-F238E27FC236}">
                    <a16:creationId xmlns:a16="http://schemas.microsoft.com/office/drawing/2014/main" id="{E9279AEC-61E9-0FC6-5A44-E431BD057AFD}"/>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dirty="0"/>
              </a:p>
            </p:txBody>
          </p:sp>
          <p:sp>
            <p:nvSpPr>
              <p:cNvPr id="28" name="Freeform 208">
                <a:extLst>
                  <a:ext uri="{FF2B5EF4-FFF2-40B4-BE49-F238E27FC236}">
                    <a16:creationId xmlns:a16="http://schemas.microsoft.com/office/drawing/2014/main" id="{3EEA1D52-243C-E9E9-1DD0-3164C15E1D37}"/>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dirty="0"/>
              </a:p>
            </p:txBody>
          </p:sp>
          <p:sp>
            <p:nvSpPr>
              <p:cNvPr id="29" name="Freeform 209">
                <a:extLst>
                  <a:ext uri="{FF2B5EF4-FFF2-40B4-BE49-F238E27FC236}">
                    <a16:creationId xmlns:a16="http://schemas.microsoft.com/office/drawing/2014/main" id="{53A4E2EE-C3A5-BA86-05EE-4A31DCC9DD1E}"/>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dirty="0"/>
              </a:p>
            </p:txBody>
          </p:sp>
          <p:sp>
            <p:nvSpPr>
              <p:cNvPr id="30" name="Freeform 210">
                <a:extLst>
                  <a:ext uri="{FF2B5EF4-FFF2-40B4-BE49-F238E27FC236}">
                    <a16:creationId xmlns:a16="http://schemas.microsoft.com/office/drawing/2014/main" id="{79418D4C-78CD-12F4-8763-BFCE08A00A4B}"/>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dirty="0"/>
              </a:p>
            </p:txBody>
          </p:sp>
          <p:sp>
            <p:nvSpPr>
              <p:cNvPr id="31" name="Freeform 211">
                <a:extLst>
                  <a:ext uri="{FF2B5EF4-FFF2-40B4-BE49-F238E27FC236}">
                    <a16:creationId xmlns:a16="http://schemas.microsoft.com/office/drawing/2014/main" id="{9D8D818C-50F8-FF34-02F6-CAFC81F32BFB}"/>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93623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445B2-0323-131B-7DD0-3129CEC4BD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0A647F-DB08-1815-7FE5-378210B1BBEE}"/>
              </a:ext>
            </a:extLst>
          </p:cNvPr>
          <p:cNvSpPr>
            <a:spLocks noGrp="1"/>
          </p:cNvSpPr>
          <p:nvPr>
            <p:ph type="body" sz="quarter" idx="16"/>
          </p:nvPr>
        </p:nvSpPr>
        <p:spPr>
          <a:xfrm>
            <a:off x="708640" y="596974"/>
            <a:ext cx="10302259" cy="733352"/>
          </a:xfrm>
          <a:prstGeom prst="rect">
            <a:avLst/>
          </a:prstGeom>
          <a:solidFill>
            <a:srgbClr val="5FBB47"/>
          </a:solidFill>
        </p:spPr>
        <p:txBody>
          <a:bodyPr anchor="ctr"/>
          <a:lstStyle/>
          <a:p>
            <a:pPr algn="ctr"/>
            <a:r>
              <a:rPr lang="en-IE" dirty="0">
                <a:solidFill>
                  <a:schemeClr val="bg1"/>
                </a:solidFill>
              </a:rPr>
              <a:t>Varastonhallinnan edut</a:t>
            </a:r>
            <a:endParaRPr lang="en-US" dirty="0">
              <a:solidFill>
                <a:schemeClr val="bg1"/>
              </a:solidFill>
            </a:endParaRPr>
          </a:p>
        </p:txBody>
      </p:sp>
      <p:sp>
        <p:nvSpPr>
          <p:cNvPr id="3" name="Text Placeholder 2">
            <a:extLst>
              <a:ext uri="{FF2B5EF4-FFF2-40B4-BE49-F238E27FC236}">
                <a16:creationId xmlns:a16="http://schemas.microsoft.com/office/drawing/2014/main" id="{7471F516-2071-2340-A7F0-07FE9C67F3FB}"/>
              </a:ext>
            </a:extLst>
          </p:cNvPr>
          <p:cNvSpPr>
            <a:spLocks noGrp="1"/>
          </p:cNvSpPr>
          <p:nvPr>
            <p:ph type="body" sz="quarter" idx="19"/>
          </p:nvPr>
        </p:nvSpPr>
        <p:spPr>
          <a:xfrm>
            <a:off x="1781518" y="1600550"/>
            <a:ext cx="9483090" cy="4413176"/>
          </a:xfrm>
          <a:prstGeom prst="rect">
            <a:avLst/>
          </a:prstGeom>
        </p:spPr>
        <p:txBody>
          <a:bodyPr/>
          <a:lstStyle/>
          <a:p>
            <a:pPr marL="447675" indent="-447675"/>
            <a:r>
              <a:rPr lang="en-US" sz="2000" b="1" dirty="0">
                <a:latin typeface="Calibir"/>
                <a:cs typeface="Arial" panose="020B0604020202020204" pitchFamily="34" charset="0"/>
              </a:rPr>
              <a:t>5. 	</a:t>
            </a:r>
            <a:r>
              <a:rPr lang="en-US" sz="2000" b="1" dirty="0">
                <a:cs typeface="Arial" panose="020B0604020202020204" pitchFamily="34" charset="0"/>
              </a:rPr>
              <a:t>Toiminnallinen tehokkuus: </a:t>
            </a:r>
          </a:p>
          <a:p>
            <a:pPr marL="447675" indent="0">
              <a:spcAft>
                <a:spcPts val="1800"/>
              </a:spcAft>
            </a:pPr>
            <a:r>
              <a:rPr lang="en-US" sz="2000" dirty="0">
                <a:cs typeface="Arial" panose="020B0604020202020204" pitchFamily="34" charset="0"/>
              </a:rPr>
              <a:t>Virtaviivaistetut varastointiprosessit vähentävät varastojen hallintaan tarvittavaa aikaa ja vaivaa.</a:t>
            </a:r>
          </a:p>
          <a:p>
            <a:pPr marL="0" indent="0"/>
            <a:r>
              <a:rPr lang="en-US" sz="2000" b="1" dirty="0">
                <a:cs typeface="Arial" panose="020B0604020202020204" pitchFamily="34" charset="0"/>
              </a:rPr>
              <a:t>6.   Riskien lieventäminen: </a:t>
            </a:r>
          </a:p>
          <a:p>
            <a:pPr marL="447675" indent="0">
              <a:spcAft>
                <a:spcPts val="1800"/>
              </a:spcAft>
            </a:pPr>
            <a:r>
              <a:rPr lang="en-US" sz="2000" dirty="0">
                <a:cs typeface="Arial" panose="020B0604020202020204" pitchFamily="34" charset="0"/>
              </a:rPr>
              <a:t>Varastojen pitäminen turvallisena ja yhteistyö luotettavien toimittajien kanssa auttaa vähentämään toimitusketjun häiriöihin ja kysynnän vaihteluihin liittyviä riskejä.</a:t>
            </a:r>
          </a:p>
          <a:p>
            <a:pPr marL="447675" indent="-447675">
              <a:spcAft>
                <a:spcPts val="600"/>
              </a:spcAft>
            </a:pPr>
            <a:r>
              <a:rPr lang="en-US" sz="2000" b="1" dirty="0">
                <a:cs typeface="Arial" panose="020B0604020202020204" pitchFamily="34" charset="0"/>
              </a:rPr>
              <a:t>7. Kilpailuetu:</a:t>
            </a:r>
          </a:p>
          <a:p>
            <a:pPr marL="447675" indent="0">
              <a:spcAft>
                <a:spcPts val="1800"/>
              </a:spcAft>
            </a:pPr>
            <a:r>
              <a:rPr lang="en-US" sz="2000" dirty="0">
                <a:cs typeface="Arial" panose="020B0604020202020204" pitchFamily="34" charset="0"/>
              </a:rPr>
              <a:t>Tehokas varastonhallinta voi tarjota kilpailuetua nopeuttamalla vasteaikoja, parantamalla tuotteiden saatavuutta ja alentamalla toimintakustannuksia.</a:t>
            </a:r>
          </a:p>
        </p:txBody>
      </p:sp>
      <p:grpSp>
        <p:nvGrpSpPr>
          <p:cNvPr id="2" name="Group 1">
            <a:extLst>
              <a:ext uri="{FF2B5EF4-FFF2-40B4-BE49-F238E27FC236}">
                <a16:creationId xmlns:a16="http://schemas.microsoft.com/office/drawing/2014/main" id="{57F1ACF9-38B0-5481-8DBD-C6DA369F4534}"/>
              </a:ext>
            </a:extLst>
          </p:cNvPr>
          <p:cNvGrpSpPr/>
          <p:nvPr/>
        </p:nvGrpSpPr>
        <p:grpSpPr>
          <a:xfrm>
            <a:off x="548044" y="3097777"/>
            <a:ext cx="1242656" cy="803654"/>
            <a:chOff x="6614781" y="787326"/>
            <a:chExt cx="1679152" cy="1050182"/>
          </a:xfrm>
          <a:solidFill>
            <a:srgbClr val="5FBB47"/>
          </a:solidFill>
        </p:grpSpPr>
        <p:sp>
          <p:nvSpPr>
            <p:cNvPr id="5" name="Freeform 45">
              <a:extLst>
                <a:ext uri="{FF2B5EF4-FFF2-40B4-BE49-F238E27FC236}">
                  <a16:creationId xmlns:a16="http://schemas.microsoft.com/office/drawing/2014/main" id="{5DAA3266-F41C-F4CE-BF70-296CD7EAF98D}"/>
                </a:ext>
              </a:extLst>
            </p:cNvPr>
            <p:cNvSpPr/>
            <p:nvPr/>
          </p:nvSpPr>
          <p:spPr>
            <a:xfrm>
              <a:off x="7278458" y="1304819"/>
              <a:ext cx="524419" cy="530187"/>
            </a:xfrm>
            <a:custGeom>
              <a:avLst/>
              <a:gdLst>
                <a:gd name="connsiteX0" fmla="*/ 145298 w 524419"/>
                <a:gd name="connsiteY0" fmla="*/ 514449 h 530187"/>
                <a:gd name="connsiteX1" fmla="*/ 161368 w 524419"/>
                <a:gd name="connsiteY1" fmla="*/ 521663 h 530187"/>
                <a:gd name="connsiteX2" fmla="*/ 165632 w 524419"/>
                <a:gd name="connsiteY2" fmla="*/ 528876 h 530187"/>
                <a:gd name="connsiteX3" fmla="*/ 242374 w 524419"/>
                <a:gd name="connsiteY3" fmla="*/ 530188 h 530187"/>
                <a:gd name="connsiteX4" fmla="*/ 259428 w 524419"/>
                <a:gd name="connsiteY4" fmla="*/ 518712 h 530187"/>
                <a:gd name="connsiteX5" fmla="*/ 363391 w 524419"/>
                <a:gd name="connsiteY5" fmla="*/ 456414 h 530187"/>
                <a:gd name="connsiteX6" fmla="*/ 409306 w 524419"/>
                <a:gd name="connsiteY6" fmla="*/ 374115 h 530187"/>
                <a:gd name="connsiteX7" fmla="*/ 521468 w 524419"/>
                <a:gd name="connsiteY7" fmla="*/ 11476 h 530187"/>
                <a:gd name="connsiteX8" fmla="*/ 524419 w 524419"/>
                <a:gd name="connsiteY8" fmla="*/ 0 h 530187"/>
                <a:gd name="connsiteX9" fmla="*/ 452596 w 524419"/>
                <a:gd name="connsiteY9" fmla="*/ 21968 h 530187"/>
                <a:gd name="connsiteX10" fmla="*/ 150873 w 524419"/>
                <a:gd name="connsiteY10" fmla="*/ 115415 h 530187"/>
                <a:gd name="connsiteX11" fmla="*/ 12 w 524419"/>
                <a:gd name="connsiteY11" fmla="*/ 317064 h 530187"/>
                <a:gd name="connsiteX12" fmla="*/ 145298 w 524419"/>
                <a:gd name="connsiteY12" fmla="*/ 514449 h 530187"/>
                <a:gd name="connsiteX13" fmla="*/ 82330 w 524419"/>
                <a:gd name="connsiteY13" fmla="*/ 307555 h 530187"/>
                <a:gd name="connsiteX14" fmla="*/ 188589 w 524419"/>
                <a:gd name="connsiteY14" fmla="*/ 195091 h 530187"/>
                <a:gd name="connsiteX15" fmla="*/ 205643 w 524419"/>
                <a:gd name="connsiteY15" fmla="*/ 194107 h 530187"/>
                <a:gd name="connsiteX16" fmla="*/ 306326 w 524419"/>
                <a:gd name="connsiteY16" fmla="*/ 244929 h 530187"/>
                <a:gd name="connsiteX17" fmla="*/ 304686 w 524419"/>
                <a:gd name="connsiteY17" fmla="*/ 279029 h 530187"/>
                <a:gd name="connsiteX18" fmla="*/ 269923 w 524419"/>
                <a:gd name="connsiteY18" fmla="*/ 276734 h 530187"/>
                <a:gd name="connsiteX19" fmla="*/ 203675 w 524419"/>
                <a:gd name="connsiteY19" fmla="*/ 243618 h 530187"/>
                <a:gd name="connsiteX20" fmla="*/ 133164 w 524419"/>
                <a:gd name="connsiteY20" fmla="*/ 301325 h 530187"/>
                <a:gd name="connsiteX21" fmla="*/ 168583 w 524419"/>
                <a:gd name="connsiteY21" fmla="*/ 383952 h 530187"/>
                <a:gd name="connsiteX22" fmla="*/ 259100 w 524419"/>
                <a:gd name="connsiteY22" fmla="*/ 372476 h 530187"/>
                <a:gd name="connsiteX23" fmla="*/ 271235 w 524419"/>
                <a:gd name="connsiteY23" fmla="*/ 359360 h 530187"/>
                <a:gd name="connsiteX24" fmla="*/ 303703 w 524419"/>
                <a:gd name="connsiteY24" fmla="*/ 357721 h 530187"/>
                <a:gd name="connsiteX25" fmla="*/ 306982 w 524419"/>
                <a:gd name="connsiteY25" fmla="*/ 391493 h 530187"/>
                <a:gd name="connsiteX26" fmla="*/ 159728 w 524419"/>
                <a:gd name="connsiteY26" fmla="*/ 434118 h 530187"/>
                <a:gd name="connsiteX27" fmla="*/ 82330 w 524419"/>
                <a:gd name="connsiteY27" fmla="*/ 307555 h 53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4419" h="530187">
                  <a:moveTo>
                    <a:pt x="145298" y="514449"/>
                  </a:moveTo>
                  <a:cubicBezTo>
                    <a:pt x="150873" y="516417"/>
                    <a:pt x="158744" y="517400"/>
                    <a:pt x="161368" y="521663"/>
                  </a:cubicBezTo>
                  <a:cubicBezTo>
                    <a:pt x="162680" y="523958"/>
                    <a:pt x="164320" y="526253"/>
                    <a:pt x="165632" y="528876"/>
                  </a:cubicBezTo>
                  <a:cubicBezTo>
                    <a:pt x="191212" y="529204"/>
                    <a:pt x="216793" y="529860"/>
                    <a:pt x="242374" y="530188"/>
                  </a:cubicBezTo>
                  <a:cubicBezTo>
                    <a:pt x="245654" y="524942"/>
                    <a:pt x="251557" y="521007"/>
                    <a:pt x="259428" y="518712"/>
                  </a:cubicBezTo>
                  <a:cubicBezTo>
                    <a:pt x="299439" y="506908"/>
                    <a:pt x="334859" y="487563"/>
                    <a:pt x="363391" y="456414"/>
                  </a:cubicBezTo>
                  <a:cubicBezTo>
                    <a:pt x="385037" y="432478"/>
                    <a:pt x="399795" y="404936"/>
                    <a:pt x="409306" y="374115"/>
                  </a:cubicBezTo>
                  <a:cubicBezTo>
                    <a:pt x="446693" y="253126"/>
                    <a:pt x="484080" y="132465"/>
                    <a:pt x="521468" y="11476"/>
                  </a:cubicBezTo>
                  <a:cubicBezTo>
                    <a:pt x="522452" y="8525"/>
                    <a:pt x="522780" y="5574"/>
                    <a:pt x="524419" y="0"/>
                  </a:cubicBezTo>
                  <a:cubicBezTo>
                    <a:pt x="498839" y="7869"/>
                    <a:pt x="475553" y="14755"/>
                    <a:pt x="452596" y="21968"/>
                  </a:cubicBezTo>
                  <a:cubicBezTo>
                    <a:pt x="351913" y="53117"/>
                    <a:pt x="251557" y="84266"/>
                    <a:pt x="150873" y="115415"/>
                  </a:cubicBezTo>
                  <a:cubicBezTo>
                    <a:pt x="59373" y="143613"/>
                    <a:pt x="668" y="221977"/>
                    <a:pt x="12" y="317064"/>
                  </a:cubicBezTo>
                  <a:cubicBezTo>
                    <a:pt x="-972" y="404281"/>
                    <a:pt x="58061" y="484284"/>
                    <a:pt x="145298" y="514449"/>
                  </a:cubicBezTo>
                  <a:close/>
                  <a:moveTo>
                    <a:pt x="82330" y="307555"/>
                  </a:moveTo>
                  <a:cubicBezTo>
                    <a:pt x="89217" y="248208"/>
                    <a:pt x="129884" y="204927"/>
                    <a:pt x="188589" y="195091"/>
                  </a:cubicBezTo>
                  <a:cubicBezTo>
                    <a:pt x="193836" y="194107"/>
                    <a:pt x="199411" y="194435"/>
                    <a:pt x="205643" y="194107"/>
                  </a:cubicBezTo>
                  <a:cubicBezTo>
                    <a:pt x="246966" y="194435"/>
                    <a:pt x="280745" y="211813"/>
                    <a:pt x="306326" y="244929"/>
                  </a:cubicBezTo>
                  <a:cubicBezTo>
                    <a:pt x="315181" y="256405"/>
                    <a:pt x="314197" y="269848"/>
                    <a:pt x="304686" y="279029"/>
                  </a:cubicBezTo>
                  <a:cubicBezTo>
                    <a:pt x="294192" y="288865"/>
                    <a:pt x="280745" y="288865"/>
                    <a:pt x="269923" y="276734"/>
                  </a:cubicBezTo>
                  <a:cubicBezTo>
                    <a:pt x="252213" y="256405"/>
                    <a:pt x="231879" y="242962"/>
                    <a:pt x="203675" y="243618"/>
                  </a:cubicBezTo>
                  <a:cubicBezTo>
                    <a:pt x="169895" y="244601"/>
                    <a:pt x="141363" y="267553"/>
                    <a:pt x="133164" y="301325"/>
                  </a:cubicBezTo>
                  <a:cubicBezTo>
                    <a:pt x="125293" y="333458"/>
                    <a:pt x="139723" y="367558"/>
                    <a:pt x="168583" y="383952"/>
                  </a:cubicBezTo>
                  <a:cubicBezTo>
                    <a:pt x="198100" y="401002"/>
                    <a:pt x="235487" y="396083"/>
                    <a:pt x="259100" y="372476"/>
                  </a:cubicBezTo>
                  <a:cubicBezTo>
                    <a:pt x="263364" y="368213"/>
                    <a:pt x="266971" y="363295"/>
                    <a:pt x="271235" y="359360"/>
                  </a:cubicBezTo>
                  <a:cubicBezTo>
                    <a:pt x="281401" y="349852"/>
                    <a:pt x="292552" y="349196"/>
                    <a:pt x="303703" y="357721"/>
                  </a:cubicBezTo>
                  <a:cubicBezTo>
                    <a:pt x="313869" y="365590"/>
                    <a:pt x="315181" y="379689"/>
                    <a:pt x="306982" y="391493"/>
                  </a:cubicBezTo>
                  <a:cubicBezTo>
                    <a:pt x="276154" y="436741"/>
                    <a:pt x="209906" y="455758"/>
                    <a:pt x="159728" y="434118"/>
                  </a:cubicBezTo>
                  <a:cubicBezTo>
                    <a:pt x="107583" y="411166"/>
                    <a:pt x="76099" y="360016"/>
                    <a:pt x="82330" y="307555"/>
                  </a:cubicBezTo>
                  <a:close/>
                </a:path>
              </a:pathLst>
            </a:custGeom>
            <a:solidFill>
              <a:srgbClr val="F1983D"/>
            </a:solidFill>
            <a:ln w="3266" cap="flat">
              <a:noFill/>
              <a:prstDash val="solid"/>
              <a:miter/>
            </a:ln>
          </p:spPr>
          <p:txBody>
            <a:bodyPr rtlCol="0" anchor="ctr"/>
            <a:lstStyle/>
            <a:p>
              <a:endParaRPr lang="en-US" dirty="0"/>
            </a:p>
          </p:txBody>
        </p:sp>
        <p:grpSp>
          <p:nvGrpSpPr>
            <p:cNvPr id="6" name="Graphic 43">
              <a:extLst>
                <a:ext uri="{FF2B5EF4-FFF2-40B4-BE49-F238E27FC236}">
                  <a16:creationId xmlns:a16="http://schemas.microsoft.com/office/drawing/2014/main" id="{4028329F-2AB2-B3E2-7DCB-E38185A22171}"/>
                </a:ext>
              </a:extLst>
            </p:cNvPr>
            <p:cNvGrpSpPr/>
            <p:nvPr/>
          </p:nvGrpSpPr>
          <p:grpSpPr>
            <a:xfrm>
              <a:off x="6614781" y="787326"/>
              <a:ext cx="1679152" cy="1050182"/>
              <a:chOff x="6614781" y="787326"/>
              <a:chExt cx="1679152" cy="1050182"/>
            </a:xfrm>
            <a:grpFill/>
          </p:grpSpPr>
          <p:sp>
            <p:nvSpPr>
              <p:cNvPr id="7" name="Freeform 47">
                <a:extLst>
                  <a:ext uri="{FF2B5EF4-FFF2-40B4-BE49-F238E27FC236}">
                    <a16:creationId xmlns:a16="http://schemas.microsoft.com/office/drawing/2014/main" id="{A2F339B2-C3CE-CCBE-8F6A-EBB93E4389BC}"/>
                  </a:ext>
                </a:extLst>
              </p:cNvPr>
              <p:cNvSpPr/>
              <p:nvPr/>
            </p:nvSpPr>
            <p:spPr>
              <a:xfrm>
                <a:off x="6614781" y="787326"/>
                <a:ext cx="1679152" cy="1050182"/>
              </a:xfrm>
              <a:custGeom>
                <a:avLst/>
                <a:gdLst>
                  <a:gd name="connsiteX0" fmla="*/ 0 w 1679152"/>
                  <a:gd name="connsiteY0" fmla="*/ 789830 h 1050182"/>
                  <a:gd name="connsiteX1" fmla="*/ 11807 w 1679152"/>
                  <a:gd name="connsiteY1" fmla="*/ 702613 h 1050182"/>
                  <a:gd name="connsiteX2" fmla="*/ 586392 w 1679152"/>
                  <a:gd name="connsiteY2" fmla="*/ 44223 h 1050182"/>
                  <a:gd name="connsiteX3" fmla="*/ 1378086 w 1679152"/>
                  <a:gd name="connsiteY3" fmla="*/ 199312 h 1050182"/>
                  <a:gd name="connsiteX4" fmla="*/ 1667674 w 1679152"/>
                  <a:gd name="connsiteY4" fmla="*/ 703924 h 1050182"/>
                  <a:gd name="connsiteX5" fmla="*/ 1679153 w 1679152"/>
                  <a:gd name="connsiteY5" fmla="*/ 789502 h 1050182"/>
                  <a:gd name="connsiteX6" fmla="*/ 1679153 w 1679152"/>
                  <a:gd name="connsiteY6" fmla="*/ 835406 h 1050182"/>
                  <a:gd name="connsiteX7" fmla="*/ 1624383 w 1679152"/>
                  <a:gd name="connsiteY7" fmla="*/ 864915 h 1050182"/>
                  <a:gd name="connsiteX8" fmla="*/ 1127525 w 1679152"/>
                  <a:gd name="connsiteY8" fmla="*/ 864587 h 1050182"/>
                  <a:gd name="connsiteX9" fmla="*/ 1111127 w 1679152"/>
                  <a:gd name="connsiteY9" fmla="*/ 864587 h 1050182"/>
                  <a:gd name="connsiteX10" fmla="*/ 1062261 w 1679152"/>
                  <a:gd name="connsiteY10" fmla="*/ 953116 h 1050182"/>
                  <a:gd name="connsiteX11" fmla="*/ 919926 w 1679152"/>
                  <a:gd name="connsiteY11" fmla="*/ 1048858 h 1050182"/>
                  <a:gd name="connsiteX12" fmla="*/ 887130 w 1679152"/>
                  <a:gd name="connsiteY12" fmla="*/ 1033120 h 1050182"/>
                  <a:gd name="connsiteX13" fmla="*/ 906480 w 1679152"/>
                  <a:gd name="connsiteY13" fmla="*/ 1002299 h 1050182"/>
                  <a:gd name="connsiteX14" fmla="*/ 1010443 w 1679152"/>
                  <a:gd name="connsiteY14" fmla="*/ 940001 h 1050182"/>
                  <a:gd name="connsiteX15" fmla="*/ 1056358 w 1679152"/>
                  <a:gd name="connsiteY15" fmla="*/ 857702 h 1050182"/>
                  <a:gd name="connsiteX16" fmla="*/ 1168520 w 1679152"/>
                  <a:gd name="connsiteY16" fmla="*/ 495063 h 1050182"/>
                  <a:gd name="connsiteX17" fmla="*/ 1171471 w 1679152"/>
                  <a:gd name="connsiteY17" fmla="*/ 483587 h 1050182"/>
                  <a:gd name="connsiteX18" fmla="*/ 1099648 w 1679152"/>
                  <a:gd name="connsiteY18" fmla="*/ 505555 h 1050182"/>
                  <a:gd name="connsiteX19" fmla="*/ 797926 w 1679152"/>
                  <a:gd name="connsiteY19" fmla="*/ 599002 h 1050182"/>
                  <a:gd name="connsiteX20" fmla="*/ 647064 w 1679152"/>
                  <a:gd name="connsiteY20" fmla="*/ 800650 h 1050182"/>
                  <a:gd name="connsiteX21" fmla="*/ 792350 w 1679152"/>
                  <a:gd name="connsiteY21" fmla="*/ 998364 h 1050182"/>
                  <a:gd name="connsiteX22" fmla="*/ 808420 w 1679152"/>
                  <a:gd name="connsiteY22" fmla="*/ 1005577 h 1050182"/>
                  <a:gd name="connsiteX23" fmla="*/ 817603 w 1679152"/>
                  <a:gd name="connsiteY23" fmla="*/ 1032136 h 1050182"/>
                  <a:gd name="connsiteX24" fmla="*/ 794974 w 1679152"/>
                  <a:gd name="connsiteY24" fmla="*/ 1048858 h 1050182"/>
                  <a:gd name="connsiteX25" fmla="*/ 780872 w 1679152"/>
                  <a:gd name="connsiteY25" fmla="*/ 1046235 h 1050182"/>
                  <a:gd name="connsiteX26" fmla="*/ 610333 w 1679152"/>
                  <a:gd name="connsiteY26" fmla="*/ 878359 h 1050182"/>
                  <a:gd name="connsiteX27" fmla="*/ 607709 w 1679152"/>
                  <a:gd name="connsiteY27" fmla="*/ 870489 h 1050182"/>
                  <a:gd name="connsiteX28" fmla="*/ 605085 w 1679152"/>
                  <a:gd name="connsiteY28" fmla="*/ 864587 h 1050182"/>
                  <a:gd name="connsiteX29" fmla="*/ 586064 w 1679152"/>
                  <a:gd name="connsiteY29" fmla="*/ 864587 h 1050182"/>
                  <a:gd name="connsiteX30" fmla="*/ 54769 w 1679152"/>
                  <a:gd name="connsiteY30" fmla="*/ 864915 h 1050182"/>
                  <a:gd name="connsiteX31" fmla="*/ 0 w 1679152"/>
                  <a:gd name="connsiteY31" fmla="*/ 835406 h 1050182"/>
                  <a:gd name="connsiteX32" fmla="*/ 0 w 1679152"/>
                  <a:gd name="connsiteY32" fmla="*/ 789830 h 1050182"/>
                  <a:gd name="connsiteX33" fmla="*/ 1121949 w 1679152"/>
                  <a:gd name="connsiteY33" fmla="*/ 814421 h 1050182"/>
                  <a:gd name="connsiteX34" fmla="*/ 1406618 w 1679152"/>
                  <a:gd name="connsiteY34" fmla="*/ 814421 h 1050182"/>
                  <a:gd name="connsiteX35" fmla="*/ 808420 w 1679152"/>
                  <a:gd name="connsiteY35" fmla="*/ 275381 h 1050182"/>
                  <a:gd name="connsiteX36" fmla="*/ 273846 w 1679152"/>
                  <a:gd name="connsiteY36" fmla="*/ 814421 h 1050182"/>
                  <a:gd name="connsiteX37" fmla="*/ 598526 w 1679152"/>
                  <a:gd name="connsiteY37" fmla="*/ 814421 h 1050182"/>
                  <a:gd name="connsiteX38" fmla="*/ 598526 w 1679152"/>
                  <a:gd name="connsiteY38" fmla="*/ 792125 h 1050182"/>
                  <a:gd name="connsiteX39" fmla="*/ 771689 w 1679152"/>
                  <a:gd name="connsiteY39" fmla="*/ 557033 h 1050182"/>
                  <a:gd name="connsiteX40" fmla="*/ 1155729 w 1679152"/>
                  <a:gd name="connsiteY40" fmla="*/ 436699 h 1050182"/>
                  <a:gd name="connsiteX41" fmla="*/ 1210499 w 1679152"/>
                  <a:gd name="connsiteY41" fmla="*/ 445880 h 1050182"/>
                  <a:gd name="connsiteX42" fmla="*/ 1219026 w 1679152"/>
                  <a:gd name="connsiteY42" fmla="*/ 500637 h 1050182"/>
                  <a:gd name="connsiteX43" fmla="*/ 1156057 w 1679152"/>
                  <a:gd name="connsiteY43" fmla="*/ 703597 h 1050182"/>
                  <a:gd name="connsiteX44" fmla="*/ 1121949 w 1679152"/>
                  <a:gd name="connsiteY44" fmla="*/ 814421 h 1050182"/>
                  <a:gd name="connsiteX45" fmla="*/ 865485 w 1679152"/>
                  <a:gd name="connsiteY45" fmla="*/ 225214 h 1050182"/>
                  <a:gd name="connsiteX46" fmla="*/ 1257069 w 1679152"/>
                  <a:gd name="connsiteY46" fmla="*/ 386861 h 1050182"/>
                  <a:gd name="connsiteX47" fmla="*/ 1378742 w 1679152"/>
                  <a:gd name="connsiteY47" fmla="*/ 264888 h 1050182"/>
                  <a:gd name="connsiteX48" fmla="*/ 865485 w 1679152"/>
                  <a:gd name="connsiteY48" fmla="*/ 52748 h 1050182"/>
                  <a:gd name="connsiteX49" fmla="*/ 865485 w 1679152"/>
                  <a:gd name="connsiteY49" fmla="*/ 225214 h 1050182"/>
                  <a:gd name="connsiteX50" fmla="*/ 222357 w 1679152"/>
                  <a:gd name="connsiteY50" fmla="*/ 814749 h 1050182"/>
                  <a:gd name="connsiteX51" fmla="*/ 384041 w 1679152"/>
                  <a:gd name="connsiteY51" fmla="*/ 424895 h 1050182"/>
                  <a:gd name="connsiteX52" fmla="*/ 262368 w 1679152"/>
                  <a:gd name="connsiteY52" fmla="*/ 302923 h 1050182"/>
                  <a:gd name="connsiteX53" fmla="*/ 49850 w 1679152"/>
                  <a:gd name="connsiteY53" fmla="*/ 814749 h 1050182"/>
                  <a:gd name="connsiteX54" fmla="*/ 222357 w 1679152"/>
                  <a:gd name="connsiteY54" fmla="*/ 814749 h 1050182"/>
                  <a:gd name="connsiteX55" fmla="*/ 1629631 w 1679152"/>
                  <a:gd name="connsiteY55" fmla="*/ 815077 h 1050182"/>
                  <a:gd name="connsiteX56" fmla="*/ 1417769 w 1679152"/>
                  <a:gd name="connsiteY56" fmla="*/ 303906 h 1050182"/>
                  <a:gd name="connsiteX57" fmla="*/ 1295768 w 1679152"/>
                  <a:gd name="connsiteY57" fmla="*/ 425551 h 1050182"/>
                  <a:gd name="connsiteX58" fmla="*/ 1457124 w 1679152"/>
                  <a:gd name="connsiteY58" fmla="*/ 815077 h 1050182"/>
                  <a:gd name="connsiteX59" fmla="*/ 1629631 w 1679152"/>
                  <a:gd name="connsiteY59" fmla="*/ 815077 h 1050182"/>
                  <a:gd name="connsiteX60" fmla="*/ 422084 w 1679152"/>
                  <a:gd name="connsiteY60" fmla="*/ 387189 h 1050182"/>
                  <a:gd name="connsiteX61" fmla="*/ 603118 w 1679152"/>
                  <a:gd name="connsiteY61" fmla="*/ 271446 h 1050182"/>
                  <a:gd name="connsiteX62" fmla="*/ 813340 w 1679152"/>
                  <a:gd name="connsiteY62" fmla="*/ 225214 h 1050182"/>
                  <a:gd name="connsiteX63" fmla="*/ 813340 w 1679152"/>
                  <a:gd name="connsiteY63" fmla="*/ 52748 h 1050182"/>
                  <a:gd name="connsiteX64" fmla="*/ 300411 w 1679152"/>
                  <a:gd name="connsiteY64" fmla="*/ 265544 h 1050182"/>
                  <a:gd name="connsiteX65" fmla="*/ 422084 w 1679152"/>
                  <a:gd name="connsiteY65" fmla="*/ 387189 h 105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679152" h="1050182">
                    <a:moveTo>
                      <a:pt x="0" y="789830"/>
                    </a:moveTo>
                    <a:cubicBezTo>
                      <a:pt x="3936" y="760648"/>
                      <a:pt x="5903" y="731139"/>
                      <a:pt x="11807" y="702613"/>
                    </a:cubicBezTo>
                    <a:cubicBezTo>
                      <a:pt x="77070" y="373090"/>
                      <a:pt x="267943" y="147834"/>
                      <a:pt x="586392" y="44223"/>
                    </a:cubicBezTo>
                    <a:cubicBezTo>
                      <a:pt x="874668" y="-49552"/>
                      <a:pt x="1142939" y="7500"/>
                      <a:pt x="1378086" y="199312"/>
                    </a:cubicBezTo>
                    <a:cubicBezTo>
                      <a:pt x="1537802" y="329809"/>
                      <a:pt x="1632254" y="500637"/>
                      <a:pt x="1667674" y="703924"/>
                    </a:cubicBezTo>
                    <a:cubicBezTo>
                      <a:pt x="1672593" y="732450"/>
                      <a:pt x="1675217" y="760976"/>
                      <a:pt x="1679153" y="789502"/>
                    </a:cubicBezTo>
                    <a:cubicBezTo>
                      <a:pt x="1679153" y="804913"/>
                      <a:pt x="1679153" y="819995"/>
                      <a:pt x="1679153" y="835406"/>
                    </a:cubicBezTo>
                    <a:cubicBezTo>
                      <a:pt x="1668002" y="858686"/>
                      <a:pt x="1649308" y="864915"/>
                      <a:pt x="1624383" y="864915"/>
                    </a:cubicBezTo>
                    <a:cubicBezTo>
                      <a:pt x="1458764" y="864260"/>
                      <a:pt x="1293144" y="864587"/>
                      <a:pt x="1127525" y="864587"/>
                    </a:cubicBezTo>
                    <a:cubicBezTo>
                      <a:pt x="1120966" y="864587"/>
                      <a:pt x="1114406" y="864587"/>
                      <a:pt x="1111127" y="864587"/>
                    </a:cubicBezTo>
                    <a:cubicBezTo>
                      <a:pt x="1094401" y="895408"/>
                      <a:pt x="1080955" y="926230"/>
                      <a:pt x="1062261" y="953116"/>
                    </a:cubicBezTo>
                    <a:cubicBezTo>
                      <a:pt x="1027825" y="1003282"/>
                      <a:pt x="978631" y="1033448"/>
                      <a:pt x="919926" y="1048858"/>
                    </a:cubicBezTo>
                    <a:cubicBezTo>
                      <a:pt x="903528" y="1053121"/>
                      <a:pt x="891394" y="1046891"/>
                      <a:pt x="887130" y="1033120"/>
                    </a:cubicBezTo>
                    <a:cubicBezTo>
                      <a:pt x="882867" y="1019676"/>
                      <a:pt x="889754" y="1007217"/>
                      <a:pt x="906480" y="1002299"/>
                    </a:cubicBezTo>
                    <a:cubicBezTo>
                      <a:pt x="946491" y="990495"/>
                      <a:pt x="981911" y="971150"/>
                      <a:pt x="1010443" y="940001"/>
                    </a:cubicBezTo>
                    <a:cubicBezTo>
                      <a:pt x="1032089" y="916065"/>
                      <a:pt x="1046847" y="888523"/>
                      <a:pt x="1056358" y="857702"/>
                    </a:cubicBezTo>
                    <a:cubicBezTo>
                      <a:pt x="1093745" y="736713"/>
                      <a:pt x="1131132" y="616052"/>
                      <a:pt x="1168520" y="495063"/>
                    </a:cubicBezTo>
                    <a:cubicBezTo>
                      <a:pt x="1169504" y="492112"/>
                      <a:pt x="1169832" y="489161"/>
                      <a:pt x="1171471" y="483587"/>
                    </a:cubicBezTo>
                    <a:cubicBezTo>
                      <a:pt x="1145891" y="491456"/>
                      <a:pt x="1122605" y="498341"/>
                      <a:pt x="1099648" y="505555"/>
                    </a:cubicBezTo>
                    <a:cubicBezTo>
                      <a:pt x="998965" y="536704"/>
                      <a:pt x="898609" y="567853"/>
                      <a:pt x="797926" y="599002"/>
                    </a:cubicBezTo>
                    <a:cubicBezTo>
                      <a:pt x="706425" y="627200"/>
                      <a:pt x="647720" y="705564"/>
                      <a:pt x="647064" y="800650"/>
                    </a:cubicBezTo>
                    <a:cubicBezTo>
                      <a:pt x="646408" y="888523"/>
                      <a:pt x="705113" y="968526"/>
                      <a:pt x="792350" y="998364"/>
                    </a:cubicBezTo>
                    <a:cubicBezTo>
                      <a:pt x="797926" y="1000331"/>
                      <a:pt x="805797" y="1001315"/>
                      <a:pt x="808420" y="1005577"/>
                    </a:cubicBezTo>
                    <a:cubicBezTo>
                      <a:pt x="813668" y="1013447"/>
                      <a:pt x="819899" y="1024595"/>
                      <a:pt x="817603" y="1032136"/>
                    </a:cubicBezTo>
                    <a:cubicBezTo>
                      <a:pt x="815307" y="1039349"/>
                      <a:pt x="803501" y="1044596"/>
                      <a:pt x="794974" y="1048858"/>
                    </a:cubicBezTo>
                    <a:cubicBezTo>
                      <a:pt x="791694" y="1050497"/>
                      <a:pt x="785463" y="1047874"/>
                      <a:pt x="780872" y="1046235"/>
                    </a:cubicBezTo>
                    <a:cubicBezTo>
                      <a:pt x="696258" y="1018365"/>
                      <a:pt x="639521" y="962625"/>
                      <a:pt x="610333" y="878359"/>
                    </a:cubicBezTo>
                    <a:cubicBezTo>
                      <a:pt x="609349" y="875735"/>
                      <a:pt x="608693" y="873112"/>
                      <a:pt x="607709" y="870489"/>
                    </a:cubicBezTo>
                    <a:cubicBezTo>
                      <a:pt x="607053" y="868850"/>
                      <a:pt x="606397" y="867538"/>
                      <a:pt x="605085" y="864587"/>
                    </a:cubicBezTo>
                    <a:cubicBezTo>
                      <a:pt x="599182" y="864587"/>
                      <a:pt x="592623" y="864587"/>
                      <a:pt x="586064" y="864587"/>
                    </a:cubicBezTo>
                    <a:cubicBezTo>
                      <a:pt x="408966" y="864587"/>
                      <a:pt x="231867" y="864260"/>
                      <a:pt x="54769" y="864915"/>
                    </a:cubicBezTo>
                    <a:cubicBezTo>
                      <a:pt x="29844" y="864915"/>
                      <a:pt x="11151" y="858686"/>
                      <a:pt x="0" y="835406"/>
                    </a:cubicBezTo>
                    <a:cubicBezTo>
                      <a:pt x="0" y="820323"/>
                      <a:pt x="0" y="805240"/>
                      <a:pt x="0" y="789830"/>
                    </a:cubicBezTo>
                    <a:close/>
                    <a:moveTo>
                      <a:pt x="1121949" y="814421"/>
                    </a:moveTo>
                    <a:cubicBezTo>
                      <a:pt x="1218042" y="814421"/>
                      <a:pt x="1312166" y="814421"/>
                      <a:pt x="1406618" y="814421"/>
                    </a:cubicBezTo>
                    <a:cubicBezTo>
                      <a:pt x="1398747" y="533425"/>
                      <a:pt x="1153762" y="257019"/>
                      <a:pt x="808420" y="275381"/>
                    </a:cubicBezTo>
                    <a:cubicBezTo>
                      <a:pt x="489971" y="292103"/>
                      <a:pt x="277454" y="560311"/>
                      <a:pt x="273846" y="814421"/>
                    </a:cubicBezTo>
                    <a:cubicBezTo>
                      <a:pt x="381745" y="814421"/>
                      <a:pt x="489316" y="814421"/>
                      <a:pt x="598526" y="814421"/>
                    </a:cubicBezTo>
                    <a:cubicBezTo>
                      <a:pt x="598526" y="806224"/>
                      <a:pt x="598526" y="799011"/>
                      <a:pt x="598526" y="792125"/>
                    </a:cubicBezTo>
                    <a:cubicBezTo>
                      <a:pt x="600822" y="686219"/>
                      <a:pt x="671005" y="589493"/>
                      <a:pt x="771689" y="557033"/>
                    </a:cubicBezTo>
                    <a:cubicBezTo>
                      <a:pt x="899265" y="516047"/>
                      <a:pt x="1027825" y="477029"/>
                      <a:pt x="1155729" y="436699"/>
                    </a:cubicBezTo>
                    <a:cubicBezTo>
                      <a:pt x="1175735" y="430470"/>
                      <a:pt x="1194429" y="429814"/>
                      <a:pt x="1210499" y="445880"/>
                    </a:cubicBezTo>
                    <a:cubicBezTo>
                      <a:pt x="1226569" y="461946"/>
                      <a:pt x="1225257" y="480636"/>
                      <a:pt x="1219026" y="500637"/>
                    </a:cubicBezTo>
                    <a:cubicBezTo>
                      <a:pt x="1197708" y="568181"/>
                      <a:pt x="1177047" y="636053"/>
                      <a:pt x="1156057" y="703597"/>
                    </a:cubicBezTo>
                    <a:cubicBezTo>
                      <a:pt x="1144579" y="740647"/>
                      <a:pt x="1133428" y="777370"/>
                      <a:pt x="1121949" y="814421"/>
                    </a:cubicBezTo>
                    <a:close/>
                    <a:moveTo>
                      <a:pt x="865485" y="225214"/>
                    </a:moveTo>
                    <a:cubicBezTo>
                      <a:pt x="1016019" y="233084"/>
                      <a:pt x="1146874" y="287512"/>
                      <a:pt x="1257069" y="386861"/>
                    </a:cubicBezTo>
                    <a:cubicBezTo>
                      <a:pt x="1298392" y="345548"/>
                      <a:pt x="1338403" y="305546"/>
                      <a:pt x="1378742" y="264888"/>
                    </a:cubicBezTo>
                    <a:cubicBezTo>
                      <a:pt x="1234440" y="132095"/>
                      <a:pt x="1063573" y="61273"/>
                      <a:pt x="865485" y="52748"/>
                    </a:cubicBezTo>
                    <a:cubicBezTo>
                      <a:pt x="865485" y="111111"/>
                      <a:pt x="865485" y="167507"/>
                      <a:pt x="865485" y="225214"/>
                    </a:cubicBezTo>
                    <a:close/>
                    <a:moveTo>
                      <a:pt x="222357" y="814749"/>
                    </a:moveTo>
                    <a:cubicBezTo>
                      <a:pt x="230883" y="664578"/>
                      <a:pt x="285325" y="534736"/>
                      <a:pt x="384041" y="424895"/>
                    </a:cubicBezTo>
                    <a:cubicBezTo>
                      <a:pt x="343046" y="383582"/>
                      <a:pt x="303035" y="343580"/>
                      <a:pt x="262368" y="302923"/>
                    </a:cubicBezTo>
                    <a:cubicBezTo>
                      <a:pt x="129872" y="447192"/>
                      <a:pt x="59033" y="617363"/>
                      <a:pt x="49850" y="814749"/>
                    </a:cubicBezTo>
                    <a:cubicBezTo>
                      <a:pt x="107571" y="814749"/>
                      <a:pt x="163980" y="814749"/>
                      <a:pt x="222357" y="814749"/>
                    </a:cubicBezTo>
                    <a:close/>
                    <a:moveTo>
                      <a:pt x="1629631" y="815077"/>
                    </a:moveTo>
                    <a:cubicBezTo>
                      <a:pt x="1620120" y="617035"/>
                      <a:pt x="1549281" y="446864"/>
                      <a:pt x="1417769" y="303906"/>
                    </a:cubicBezTo>
                    <a:cubicBezTo>
                      <a:pt x="1376774" y="344564"/>
                      <a:pt x="1336763" y="384894"/>
                      <a:pt x="1295768" y="425551"/>
                    </a:cubicBezTo>
                    <a:cubicBezTo>
                      <a:pt x="1394812" y="535392"/>
                      <a:pt x="1448925" y="665562"/>
                      <a:pt x="1457124" y="815077"/>
                    </a:cubicBezTo>
                    <a:cubicBezTo>
                      <a:pt x="1515501" y="815077"/>
                      <a:pt x="1571582" y="815077"/>
                      <a:pt x="1629631" y="815077"/>
                    </a:cubicBezTo>
                    <a:close/>
                    <a:moveTo>
                      <a:pt x="422084" y="387189"/>
                    </a:moveTo>
                    <a:cubicBezTo>
                      <a:pt x="475541" y="338334"/>
                      <a:pt x="536214" y="299316"/>
                      <a:pt x="603118" y="271446"/>
                    </a:cubicBezTo>
                    <a:cubicBezTo>
                      <a:pt x="670021" y="243576"/>
                      <a:pt x="740205" y="228821"/>
                      <a:pt x="813340" y="225214"/>
                    </a:cubicBezTo>
                    <a:cubicBezTo>
                      <a:pt x="813340" y="166851"/>
                      <a:pt x="813340" y="110127"/>
                      <a:pt x="813340" y="52748"/>
                    </a:cubicBezTo>
                    <a:cubicBezTo>
                      <a:pt x="614268" y="59633"/>
                      <a:pt x="444713" y="134063"/>
                      <a:pt x="300411" y="265544"/>
                    </a:cubicBezTo>
                    <a:cubicBezTo>
                      <a:pt x="341078" y="306202"/>
                      <a:pt x="380761" y="345876"/>
                      <a:pt x="422084" y="387189"/>
                    </a:cubicBezTo>
                    <a:close/>
                  </a:path>
                </a:pathLst>
              </a:custGeom>
              <a:grpFill/>
              <a:ln w="3266" cap="flat">
                <a:noFill/>
                <a:prstDash val="solid"/>
                <a:miter/>
              </a:ln>
            </p:spPr>
            <p:txBody>
              <a:bodyPr rtlCol="0" anchor="ctr"/>
              <a:lstStyle/>
              <a:p>
                <a:endParaRPr lang="en-US" dirty="0"/>
              </a:p>
            </p:txBody>
          </p:sp>
          <p:sp>
            <p:nvSpPr>
              <p:cNvPr id="8" name="Freeform 48">
                <a:extLst>
                  <a:ext uri="{FF2B5EF4-FFF2-40B4-BE49-F238E27FC236}">
                    <a16:creationId xmlns:a16="http://schemas.microsoft.com/office/drawing/2014/main" id="{484A99AE-E85D-170F-4126-B94CF0804D47}"/>
                  </a:ext>
                </a:extLst>
              </p:cNvPr>
              <p:cNvSpPr/>
              <p:nvPr/>
            </p:nvSpPr>
            <p:spPr>
              <a:xfrm>
                <a:off x="7343053" y="1465348"/>
                <a:ext cx="230880" cy="248942"/>
              </a:xfrm>
              <a:custGeom>
                <a:avLst/>
                <a:gdLst>
                  <a:gd name="connsiteX0" fmla="*/ 124095 w 230880"/>
                  <a:gd name="connsiteY0" fmla="*/ 0 h 248942"/>
                  <a:gd name="connsiteX1" fmla="*/ 224778 w 230880"/>
                  <a:gd name="connsiteY1" fmla="*/ 50822 h 248942"/>
                  <a:gd name="connsiteX2" fmla="*/ 223139 w 230880"/>
                  <a:gd name="connsiteY2" fmla="*/ 84922 h 248942"/>
                  <a:gd name="connsiteX3" fmla="*/ 188375 w 230880"/>
                  <a:gd name="connsiteY3" fmla="*/ 82627 h 248942"/>
                  <a:gd name="connsiteX4" fmla="*/ 122127 w 230880"/>
                  <a:gd name="connsiteY4" fmla="*/ 49510 h 248942"/>
                  <a:gd name="connsiteX5" fmla="*/ 51616 w 230880"/>
                  <a:gd name="connsiteY5" fmla="*/ 107218 h 248942"/>
                  <a:gd name="connsiteX6" fmla="*/ 87035 w 230880"/>
                  <a:gd name="connsiteY6" fmla="*/ 189845 h 248942"/>
                  <a:gd name="connsiteX7" fmla="*/ 177552 w 230880"/>
                  <a:gd name="connsiteY7" fmla="*/ 178369 h 248942"/>
                  <a:gd name="connsiteX8" fmla="*/ 189687 w 230880"/>
                  <a:gd name="connsiteY8" fmla="*/ 165253 h 248942"/>
                  <a:gd name="connsiteX9" fmla="*/ 222155 w 230880"/>
                  <a:gd name="connsiteY9" fmla="*/ 163614 h 248942"/>
                  <a:gd name="connsiteX10" fmla="*/ 225434 w 230880"/>
                  <a:gd name="connsiteY10" fmla="*/ 197386 h 248942"/>
                  <a:gd name="connsiteX11" fmla="*/ 78180 w 230880"/>
                  <a:gd name="connsiteY11" fmla="*/ 240011 h 248942"/>
                  <a:gd name="connsiteX12" fmla="*/ 782 w 230880"/>
                  <a:gd name="connsiteY12" fmla="*/ 113776 h 248942"/>
                  <a:gd name="connsiteX13" fmla="*/ 107041 w 230880"/>
                  <a:gd name="connsiteY13" fmla="*/ 1312 h 248942"/>
                  <a:gd name="connsiteX14" fmla="*/ 124095 w 230880"/>
                  <a:gd name="connsiteY14" fmla="*/ 0 h 24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880" h="248942">
                    <a:moveTo>
                      <a:pt x="124095" y="0"/>
                    </a:moveTo>
                    <a:cubicBezTo>
                      <a:pt x="165418" y="328"/>
                      <a:pt x="199198" y="17706"/>
                      <a:pt x="224778" y="50822"/>
                    </a:cubicBezTo>
                    <a:cubicBezTo>
                      <a:pt x="233633" y="62298"/>
                      <a:pt x="232649" y="75741"/>
                      <a:pt x="223139" y="84922"/>
                    </a:cubicBezTo>
                    <a:cubicBezTo>
                      <a:pt x="212644" y="94758"/>
                      <a:pt x="199198" y="94758"/>
                      <a:pt x="188375" y="82627"/>
                    </a:cubicBezTo>
                    <a:cubicBezTo>
                      <a:pt x="170665" y="62298"/>
                      <a:pt x="150332" y="48855"/>
                      <a:pt x="122127" y="49510"/>
                    </a:cubicBezTo>
                    <a:cubicBezTo>
                      <a:pt x="88347" y="50494"/>
                      <a:pt x="59815" y="73446"/>
                      <a:pt x="51616" y="107218"/>
                    </a:cubicBezTo>
                    <a:cubicBezTo>
                      <a:pt x="43745" y="139351"/>
                      <a:pt x="58175" y="173450"/>
                      <a:pt x="87035" y="189845"/>
                    </a:cubicBezTo>
                    <a:cubicBezTo>
                      <a:pt x="116552" y="206895"/>
                      <a:pt x="153939" y="201976"/>
                      <a:pt x="177552" y="178369"/>
                    </a:cubicBezTo>
                    <a:cubicBezTo>
                      <a:pt x="181816" y="174106"/>
                      <a:pt x="185423" y="169188"/>
                      <a:pt x="189687" y="165253"/>
                    </a:cubicBezTo>
                    <a:cubicBezTo>
                      <a:pt x="199853" y="155745"/>
                      <a:pt x="211004" y="155089"/>
                      <a:pt x="222155" y="163614"/>
                    </a:cubicBezTo>
                    <a:cubicBezTo>
                      <a:pt x="232321" y="171483"/>
                      <a:pt x="233633" y="185582"/>
                      <a:pt x="225434" y="197386"/>
                    </a:cubicBezTo>
                    <a:cubicBezTo>
                      <a:pt x="194606" y="242634"/>
                      <a:pt x="128358" y="261651"/>
                      <a:pt x="78180" y="240011"/>
                    </a:cubicBezTo>
                    <a:cubicBezTo>
                      <a:pt x="26035" y="217387"/>
                      <a:pt x="-5449" y="166237"/>
                      <a:pt x="782" y="113776"/>
                    </a:cubicBezTo>
                    <a:cubicBezTo>
                      <a:pt x="7669" y="54429"/>
                      <a:pt x="48336" y="11148"/>
                      <a:pt x="107041" y="1312"/>
                    </a:cubicBezTo>
                    <a:cubicBezTo>
                      <a:pt x="112616" y="328"/>
                      <a:pt x="118191" y="328"/>
                      <a:pt x="124095" y="0"/>
                    </a:cubicBezTo>
                    <a:close/>
                  </a:path>
                </a:pathLst>
              </a:custGeom>
              <a:grpFill/>
              <a:ln w="3266" cap="flat">
                <a:noFill/>
                <a:prstDash val="solid"/>
                <a:miter/>
              </a:ln>
            </p:spPr>
            <p:txBody>
              <a:bodyPr rtlCol="0" anchor="ctr"/>
              <a:lstStyle/>
              <a:p>
                <a:endParaRPr lang="en-US" dirty="0"/>
              </a:p>
            </p:txBody>
          </p:sp>
        </p:grpSp>
      </p:grpSp>
      <p:grpSp>
        <p:nvGrpSpPr>
          <p:cNvPr id="14" name="Group 13">
            <a:extLst>
              <a:ext uri="{FF2B5EF4-FFF2-40B4-BE49-F238E27FC236}">
                <a16:creationId xmlns:a16="http://schemas.microsoft.com/office/drawing/2014/main" id="{40E54256-FD64-3C38-241D-6F1393D37874}"/>
              </a:ext>
            </a:extLst>
          </p:cNvPr>
          <p:cNvGrpSpPr/>
          <p:nvPr/>
        </p:nvGrpSpPr>
        <p:grpSpPr>
          <a:xfrm>
            <a:off x="630378" y="4540205"/>
            <a:ext cx="1077987" cy="871429"/>
            <a:chOff x="3842434" y="3202919"/>
            <a:chExt cx="1320350" cy="1067352"/>
          </a:xfrm>
          <a:solidFill>
            <a:srgbClr val="5FBB47"/>
          </a:solidFill>
        </p:grpSpPr>
        <p:grpSp>
          <p:nvGrpSpPr>
            <p:cNvPr id="15" name="Group 14">
              <a:extLst>
                <a:ext uri="{FF2B5EF4-FFF2-40B4-BE49-F238E27FC236}">
                  <a16:creationId xmlns:a16="http://schemas.microsoft.com/office/drawing/2014/main" id="{8613E210-07C3-BAD1-9D56-0C7D376095EC}"/>
                </a:ext>
              </a:extLst>
            </p:cNvPr>
            <p:cNvGrpSpPr/>
            <p:nvPr/>
          </p:nvGrpSpPr>
          <p:grpSpPr>
            <a:xfrm>
              <a:off x="3842434" y="3202919"/>
              <a:ext cx="1320348" cy="1066304"/>
              <a:chOff x="3549260" y="3020816"/>
              <a:chExt cx="1387740" cy="1120729"/>
            </a:xfrm>
            <a:grpFill/>
          </p:grpSpPr>
          <p:sp>
            <p:nvSpPr>
              <p:cNvPr id="28" name="Freeform 182">
                <a:extLst>
                  <a:ext uri="{FF2B5EF4-FFF2-40B4-BE49-F238E27FC236}">
                    <a16:creationId xmlns:a16="http://schemas.microsoft.com/office/drawing/2014/main" id="{AB0C6C65-0A36-2F45-969F-C6F88EB95A79}"/>
                  </a:ext>
                </a:extLst>
              </p:cNvPr>
              <p:cNvSpPr/>
              <p:nvPr/>
            </p:nvSpPr>
            <p:spPr>
              <a:xfrm>
                <a:off x="3549260" y="3101562"/>
                <a:ext cx="128367" cy="154121"/>
              </a:xfrm>
              <a:custGeom>
                <a:avLst/>
                <a:gdLst>
                  <a:gd name="connsiteX0" fmla="*/ 34979 w 128367"/>
                  <a:gd name="connsiteY0" fmla="*/ 125977 h 154121"/>
                  <a:gd name="connsiteX1" fmla="*/ 91289 w 128367"/>
                  <a:gd name="connsiteY1" fmla="*/ 125977 h 154121"/>
                  <a:gd name="connsiteX2" fmla="*/ 63134 w 128367"/>
                  <a:gd name="connsiteY2" fmla="*/ 54947 h 154121"/>
                  <a:gd name="connsiteX3" fmla="*/ 34979 w 128367"/>
                  <a:gd name="connsiteY3" fmla="*/ 125977 h 154121"/>
                  <a:gd name="connsiteX4" fmla="*/ 112740 w 128367"/>
                  <a:gd name="connsiteY4" fmla="*/ 154121 h 154121"/>
                  <a:gd name="connsiteX5" fmla="*/ 14868 w 128367"/>
                  <a:gd name="connsiteY5" fmla="*/ 154121 h 154121"/>
                  <a:gd name="connsiteX6" fmla="*/ 2803 w 128367"/>
                  <a:gd name="connsiteY6" fmla="*/ 147420 h 154121"/>
                  <a:gd name="connsiteX7" fmla="*/ 1461 w 128367"/>
                  <a:gd name="connsiteY7" fmla="*/ 134018 h 154121"/>
                  <a:gd name="connsiteX8" fmla="*/ 51068 w 128367"/>
                  <a:gd name="connsiteY8" fmla="*/ 9381 h 154121"/>
                  <a:gd name="connsiteX9" fmla="*/ 64475 w 128367"/>
                  <a:gd name="connsiteY9" fmla="*/ 0 h 154121"/>
                  <a:gd name="connsiteX10" fmla="*/ 77882 w 128367"/>
                  <a:gd name="connsiteY10" fmla="*/ 9381 h 154121"/>
                  <a:gd name="connsiteX11" fmla="*/ 127487 w 128367"/>
                  <a:gd name="connsiteY11" fmla="*/ 134018 h 154121"/>
                  <a:gd name="connsiteX12" fmla="*/ 126146 w 128367"/>
                  <a:gd name="connsiteY12" fmla="*/ 147420 h 154121"/>
                  <a:gd name="connsiteX13" fmla="*/ 112740 w 128367"/>
                  <a:gd name="connsiteY13" fmla="*/ 154121 h 154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367" h="154121">
                    <a:moveTo>
                      <a:pt x="34979" y="125977"/>
                    </a:moveTo>
                    <a:lnTo>
                      <a:pt x="91289" y="125977"/>
                    </a:lnTo>
                    <a:lnTo>
                      <a:pt x="63134" y="54947"/>
                    </a:lnTo>
                    <a:lnTo>
                      <a:pt x="34979" y="125977"/>
                    </a:lnTo>
                    <a:close/>
                    <a:moveTo>
                      <a:pt x="112740" y="154121"/>
                    </a:moveTo>
                    <a:lnTo>
                      <a:pt x="14868" y="154121"/>
                    </a:lnTo>
                    <a:cubicBezTo>
                      <a:pt x="9507" y="154121"/>
                      <a:pt x="5484" y="151441"/>
                      <a:pt x="2803" y="147420"/>
                    </a:cubicBezTo>
                    <a:cubicBezTo>
                      <a:pt x="121" y="143400"/>
                      <a:pt x="-1220" y="138039"/>
                      <a:pt x="1461" y="134018"/>
                    </a:cubicBezTo>
                    <a:lnTo>
                      <a:pt x="51068" y="9381"/>
                    </a:lnTo>
                    <a:cubicBezTo>
                      <a:pt x="52408" y="4020"/>
                      <a:pt x="59112" y="0"/>
                      <a:pt x="64475" y="0"/>
                    </a:cubicBezTo>
                    <a:cubicBezTo>
                      <a:pt x="69838" y="0"/>
                      <a:pt x="76541" y="4020"/>
                      <a:pt x="77882" y="9381"/>
                    </a:cubicBezTo>
                    <a:lnTo>
                      <a:pt x="127487" y="134018"/>
                    </a:lnTo>
                    <a:cubicBezTo>
                      <a:pt x="128827" y="138039"/>
                      <a:pt x="128827" y="143400"/>
                      <a:pt x="126146" y="147420"/>
                    </a:cubicBezTo>
                    <a:cubicBezTo>
                      <a:pt x="122124" y="151441"/>
                      <a:pt x="118103" y="154121"/>
                      <a:pt x="112740" y="154121"/>
                    </a:cubicBezTo>
                    <a:close/>
                  </a:path>
                </a:pathLst>
              </a:custGeom>
              <a:grpFill/>
              <a:ln w="13404" cap="flat">
                <a:noFill/>
                <a:prstDash val="solid"/>
                <a:miter/>
              </a:ln>
            </p:spPr>
            <p:txBody>
              <a:bodyPr rtlCol="0" anchor="ctr"/>
              <a:lstStyle/>
              <a:p>
                <a:endParaRPr lang="en-US" dirty="0"/>
              </a:p>
            </p:txBody>
          </p:sp>
          <p:sp>
            <p:nvSpPr>
              <p:cNvPr id="29" name="Freeform 183">
                <a:extLst>
                  <a:ext uri="{FF2B5EF4-FFF2-40B4-BE49-F238E27FC236}">
                    <a16:creationId xmlns:a16="http://schemas.microsoft.com/office/drawing/2014/main" id="{C89A9AF6-55A9-60E8-68A0-334265D8906D}"/>
                  </a:ext>
                </a:extLst>
              </p:cNvPr>
              <p:cNvSpPr/>
              <p:nvPr/>
            </p:nvSpPr>
            <p:spPr>
              <a:xfrm>
                <a:off x="3584238" y="3156510"/>
                <a:ext cx="56310" cy="71029"/>
              </a:xfrm>
              <a:custGeom>
                <a:avLst/>
                <a:gdLst>
                  <a:gd name="connsiteX0" fmla="*/ 0 w 56310"/>
                  <a:gd name="connsiteY0" fmla="*/ 71030 h 71029"/>
                  <a:gd name="connsiteX1" fmla="*/ 56310 w 56310"/>
                  <a:gd name="connsiteY1" fmla="*/ 71030 h 71029"/>
                  <a:gd name="connsiteX2" fmla="*/ 28156 w 56310"/>
                  <a:gd name="connsiteY2" fmla="*/ 0 h 71029"/>
                  <a:gd name="connsiteX3" fmla="*/ 0 w 56310"/>
                  <a:gd name="connsiteY3" fmla="*/ 71030 h 71029"/>
                </a:gdLst>
                <a:ahLst/>
                <a:cxnLst>
                  <a:cxn ang="0">
                    <a:pos x="connsiteX0" y="connsiteY0"/>
                  </a:cxn>
                  <a:cxn ang="0">
                    <a:pos x="connsiteX1" y="connsiteY1"/>
                  </a:cxn>
                  <a:cxn ang="0">
                    <a:pos x="connsiteX2" y="connsiteY2"/>
                  </a:cxn>
                  <a:cxn ang="0">
                    <a:pos x="connsiteX3" y="connsiteY3"/>
                  </a:cxn>
                </a:cxnLst>
                <a:rect l="l" t="t" r="r" b="b"/>
                <a:pathLst>
                  <a:path w="56310" h="71029">
                    <a:moveTo>
                      <a:pt x="0" y="71030"/>
                    </a:moveTo>
                    <a:lnTo>
                      <a:pt x="56310" y="71030"/>
                    </a:lnTo>
                    <a:lnTo>
                      <a:pt x="28156" y="0"/>
                    </a:lnTo>
                    <a:lnTo>
                      <a:pt x="0" y="71030"/>
                    </a:lnTo>
                    <a:close/>
                  </a:path>
                </a:pathLst>
              </a:custGeom>
              <a:solidFill>
                <a:srgbClr val="F1983D"/>
              </a:solidFill>
              <a:ln w="40211" cap="flat">
                <a:solidFill>
                  <a:srgbClr val="00BADE"/>
                </a:solidFill>
                <a:prstDash val="solid"/>
                <a:miter/>
              </a:ln>
            </p:spPr>
            <p:txBody>
              <a:bodyPr rtlCol="0" anchor="ctr"/>
              <a:lstStyle/>
              <a:p>
                <a:endParaRPr lang="en-US" dirty="0"/>
              </a:p>
            </p:txBody>
          </p:sp>
          <p:sp>
            <p:nvSpPr>
              <p:cNvPr id="30" name="Freeform 184">
                <a:extLst>
                  <a:ext uri="{FF2B5EF4-FFF2-40B4-BE49-F238E27FC236}">
                    <a16:creationId xmlns:a16="http://schemas.microsoft.com/office/drawing/2014/main" id="{EEAF2B09-A34E-861E-FB1E-284A37E00CC8}"/>
                  </a:ext>
                </a:extLst>
              </p:cNvPr>
              <p:cNvSpPr/>
              <p:nvPr/>
            </p:nvSpPr>
            <p:spPr>
              <a:xfrm>
                <a:off x="4782821" y="4020049"/>
                <a:ext cx="154179" cy="121496"/>
              </a:xfrm>
              <a:custGeom>
                <a:avLst/>
                <a:gdLst>
                  <a:gd name="connsiteX0" fmla="*/ 28154 w 154179"/>
                  <a:gd name="connsiteY0" fmla="*/ 33045 h 121496"/>
                  <a:gd name="connsiteX1" fmla="*/ 28154 w 154179"/>
                  <a:gd name="connsiteY1" fmla="*/ 85312 h 121496"/>
                  <a:gd name="connsiteX2" fmla="*/ 99212 w 154179"/>
                  <a:gd name="connsiteY2" fmla="*/ 58508 h 121496"/>
                  <a:gd name="connsiteX3" fmla="*/ 28154 w 154179"/>
                  <a:gd name="connsiteY3" fmla="*/ 33045 h 121496"/>
                  <a:gd name="connsiteX4" fmla="*/ 13407 w 154179"/>
                  <a:gd name="connsiteY4" fmla="*/ 120157 h 121496"/>
                  <a:gd name="connsiteX5" fmla="*/ 5363 w 154179"/>
                  <a:gd name="connsiteY5" fmla="*/ 117476 h 121496"/>
                  <a:gd name="connsiteX6" fmla="*/ 0 w 154179"/>
                  <a:gd name="connsiteY6" fmla="*/ 106755 h 121496"/>
                  <a:gd name="connsiteX7" fmla="*/ 0 w 154179"/>
                  <a:gd name="connsiteY7" fmla="*/ 12942 h 121496"/>
                  <a:gd name="connsiteX8" fmla="*/ 5363 w 154179"/>
                  <a:gd name="connsiteY8" fmla="*/ 2221 h 121496"/>
                  <a:gd name="connsiteX9" fmla="*/ 18770 w 154179"/>
                  <a:gd name="connsiteY9" fmla="*/ 880 h 121496"/>
                  <a:gd name="connsiteX10" fmla="*/ 144796 w 154179"/>
                  <a:gd name="connsiteY10" fmla="*/ 47786 h 121496"/>
                  <a:gd name="connsiteX11" fmla="*/ 154180 w 154179"/>
                  <a:gd name="connsiteY11" fmla="*/ 61188 h 121496"/>
                  <a:gd name="connsiteX12" fmla="*/ 144796 w 154179"/>
                  <a:gd name="connsiteY12" fmla="*/ 74590 h 121496"/>
                  <a:gd name="connsiteX13" fmla="*/ 18770 w 154179"/>
                  <a:gd name="connsiteY13" fmla="*/ 121497 h 121496"/>
                  <a:gd name="connsiteX14" fmla="*/ 13407 w 154179"/>
                  <a:gd name="connsiteY14" fmla="*/ 120157 h 1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179" h="121496">
                    <a:moveTo>
                      <a:pt x="28154" y="33045"/>
                    </a:moveTo>
                    <a:lnTo>
                      <a:pt x="28154" y="85312"/>
                    </a:lnTo>
                    <a:lnTo>
                      <a:pt x="99212" y="58508"/>
                    </a:lnTo>
                    <a:lnTo>
                      <a:pt x="28154" y="33045"/>
                    </a:lnTo>
                    <a:close/>
                    <a:moveTo>
                      <a:pt x="13407" y="120157"/>
                    </a:moveTo>
                    <a:cubicBezTo>
                      <a:pt x="10726" y="120157"/>
                      <a:pt x="8044" y="118816"/>
                      <a:pt x="5363" y="117476"/>
                    </a:cubicBezTo>
                    <a:cubicBezTo>
                      <a:pt x="1340" y="114796"/>
                      <a:pt x="0" y="110775"/>
                      <a:pt x="0" y="106755"/>
                    </a:cubicBezTo>
                    <a:lnTo>
                      <a:pt x="0" y="12942"/>
                    </a:lnTo>
                    <a:cubicBezTo>
                      <a:pt x="0" y="7581"/>
                      <a:pt x="2682" y="3561"/>
                      <a:pt x="5363" y="2221"/>
                    </a:cubicBezTo>
                    <a:cubicBezTo>
                      <a:pt x="9386" y="-460"/>
                      <a:pt x="14747" y="-460"/>
                      <a:pt x="18770" y="880"/>
                    </a:cubicBezTo>
                    <a:lnTo>
                      <a:pt x="144796" y="47786"/>
                    </a:lnTo>
                    <a:cubicBezTo>
                      <a:pt x="150159" y="50467"/>
                      <a:pt x="154180" y="54487"/>
                      <a:pt x="154180" y="61188"/>
                    </a:cubicBezTo>
                    <a:cubicBezTo>
                      <a:pt x="154180" y="66549"/>
                      <a:pt x="151499" y="71910"/>
                      <a:pt x="144796" y="74590"/>
                    </a:cubicBezTo>
                    <a:lnTo>
                      <a:pt x="18770" y="121497"/>
                    </a:lnTo>
                    <a:cubicBezTo>
                      <a:pt x="17430" y="120157"/>
                      <a:pt x="14747" y="120157"/>
                      <a:pt x="13407" y="120157"/>
                    </a:cubicBezTo>
                    <a:close/>
                  </a:path>
                </a:pathLst>
              </a:custGeom>
              <a:grpFill/>
              <a:ln w="13404" cap="flat">
                <a:noFill/>
                <a:prstDash val="solid"/>
                <a:miter/>
              </a:ln>
            </p:spPr>
            <p:txBody>
              <a:bodyPr rtlCol="0" anchor="ctr"/>
              <a:lstStyle/>
              <a:p>
                <a:endParaRPr lang="en-US" dirty="0"/>
              </a:p>
            </p:txBody>
          </p:sp>
          <p:sp>
            <p:nvSpPr>
              <p:cNvPr id="31" name="Freeform 185">
                <a:extLst>
                  <a:ext uri="{FF2B5EF4-FFF2-40B4-BE49-F238E27FC236}">
                    <a16:creationId xmlns:a16="http://schemas.microsoft.com/office/drawing/2014/main" id="{13B56AE5-A351-0862-F5AC-51CEE0E8833B}"/>
                  </a:ext>
                </a:extLst>
              </p:cNvPr>
              <p:cNvSpPr/>
              <p:nvPr/>
            </p:nvSpPr>
            <p:spPr>
              <a:xfrm>
                <a:off x="4810975" y="4053093"/>
                <a:ext cx="71057" cy="52266"/>
              </a:xfrm>
              <a:custGeom>
                <a:avLst/>
                <a:gdLst>
                  <a:gd name="connsiteX0" fmla="*/ 0 w 71057"/>
                  <a:gd name="connsiteY0" fmla="*/ 0 h 52266"/>
                  <a:gd name="connsiteX1" fmla="*/ 0 w 71057"/>
                  <a:gd name="connsiteY1" fmla="*/ 52267 h 52266"/>
                  <a:gd name="connsiteX2" fmla="*/ 71058 w 71057"/>
                  <a:gd name="connsiteY2" fmla="*/ 25463 h 52266"/>
                  <a:gd name="connsiteX3" fmla="*/ 0 w 71057"/>
                  <a:gd name="connsiteY3" fmla="*/ 0 h 52266"/>
                </a:gdLst>
                <a:ahLst/>
                <a:cxnLst>
                  <a:cxn ang="0">
                    <a:pos x="connsiteX0" y="connsiteY0"/>
                  </a:cxn>
                  <a:cxn ang="0">
                    <a:pos x="connsiteX1" y="connsiteY1"/>
                  </a:cxn>
                  <a:cxn ang="0">
                    <a:pos x="connsiteX2" y="connsiteY2"/>
                  </a:cxn>
                  <a:cxn ang="0">
                    <a:pos x="connsiteX3" y="connsiteY3"/>
                  </a:cxn>
                </a:cxnLst>
                <a:rect l="l" t="t" r="r" b="b"/>
                <a:pathLst>
                  <a:path w="71057" h="52266">
                    <a:moveTo>
                      <a:pt x="0" y="0"/>
                    </a:moveTo>
                    <a:lnTo>
                      <a:pt x="0" y="52267"/>
                    </a:lnTo>
                    <a:lnTo>
                      <a:pt x="71058" y="25463"/>
                    </a:lnTo>
                    <a:lnTo>
                      <a:pt x="0" y="0"/>
                    </a:lnTo>
                    <a:close/>
                  </a:path>
                </a:pathLst>
              </a:custGeom>
              <a:grpFill/>
              <a:ln w="40211" cap="flat">
                <a:solidFill>
                  <a:srgbClr val="00BADE"/>
                </a:solidFill>
                <a:prstDash val="solid"/>
                <a:miter/>
              </a:ln>
            </p:spPr>
            <p:txBody>
              <a:bodyPr rtlCol="0" anchor="ctr"/>
              <a:lstStyle/>
              <a:p>
                <a:endParaRPr lang="en-US" dirty="0"/>
              </a:p>
            </p:txBody>
          </p:sp>
          <p:sp>
            <p:nvSpPr>
              <p:cNvPr id="32" name="Freeform 186">
                <a:extLst>
                  <a:ext uri="{FF2B5EF4-FFF2-40B4-BE49-F238E27FC236}">
                    <a16:creationId xmlns:a16="http://schemas.microsoft.com/office/drawing/2014/main" id="{33F0D918-6371-B51E-6B5E-43B970F42D6F}"/>
                  </a:ext>
                </a:extLst>
              </p:cNvPr>
              <p:cNvSpPr/>
              <p:nvPr/>
            </p:nvSpPr>
            <p:spPr>
              <a:xfrm>
                <a:off x="4514681" y="3020816"/>
                <a:ext cx="141114" cy="167858"/>
              </a:xfrm>
              <a:custGeom>
                <a:avLst/>
                <a:gdLst>
                  <a:gd name="connsiteX0" fmla="*/ 40221 w 141114"/>
                  <a:gd name="connsiteY0" fmla="*/ 96829 h 167858"/>
                  <a:gd name="connsiteX1" fmla="*/ 87145 w 141114"/>
                  <a:gd name="connsiteY1" fmla="*/ 127653 h 167858"/>
                  <a:gd name="connsiteX2" fmla="*/ 104575 w 141114"/>
                  <a:gd name="connsiteY2" fmla="*/ 49922 h 167858"/>
                  <a:gd name="connsiteX3" fmla="*/ 40221 w 141114"/>
                  <a:gd name="connsiteY3" fmla="*/ 96829 h 167858"/>
                  <a:gd name="connsiteX4" fmla="*/ 96531 w 141114"/>
                  <a:gd name="connsiteY4" fmla="*/ 167858 h 167858"/>
                  <a:gd name="connsiteX5" fmla="*/ 88486 w 141114"/>
                  <a:gd name="connsiteY5" fmla="*/ 165178 h 167858"/>
                  <a:gd name="connsiteX6" fmla="*/ 6703 w 141114"/>
                  <a:gd name="connsiteY6" fmla="*/ 110231 h 167858"/>
                  <a:gd name="connsiteX7" fmla="*/ 0 w 141114"/>
                  <a:gd name="connsiteY7" fmla="*/ 98169 h 167858"/>
                  <a:gd name="connsiteX8" fmla="*/ 5363 w 141114"/>
                  <a:gd name="connsiteY8" fmla="*/ 86107 h 167858"/>
                  <a:gd name="connsiteX9" fmla="*/ 116641 w 141114"/>
                  <a:gd name="connsiteY9" fmla="*/ 3016 h 167858"/>
                  <a:gd name="connsiteX10" fmla="*/ 134070 w 141114"/>
                  <a:gd name="connsiteY10" fmla="*/ 3016 h 167858"/>
                  <a:gd name="connsiteX11" fmla="*/ 140773 w 141114"/>
                  <a:gd name="connsiteY11" fmla="*/ 19097 h 167858"/>
                  <a:gd name="connsiteX12" fmla="*/ 111278 w 141114"/>
                  <a:gd name="connsiteY12" fmla="*/ 157137 h 167858"/>
                  <a:gd name="connsiteX13" fmla="*/ 103235 w 141114"/>
                  <a:gd name="connsiteY13" fmla="*/ 167858 h 167858"/>
                  <a:gd name="connsiteX14" fmla="*/ 96531 w 141114"/>
                  <a:gd name="connsiteY14" fmla="*/ 167858 h 16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114" h="167858">
                    <a:moveTo>
                      <a:pt x="40221" y="96829"/>
                    </a:moveTo>
                    <a:lnTo>
                      <a:pt x="87145" y="127653"/>
                    </a:lnTo>
                    <a:lnTo>
                      <a:pt x="104575" y="49922"/>
                    </a:lnTo>
                    <a:lnTo>
                      <a:pt x="40221" y="96829"/>
                    </a:lnTo>
                    <a:close/>
                    <a:moveTo>
                      <a:pt x="96531" y="167858"/>
                    </a:moveTo>
                    <a:cubicBezTo>
                      <a:pt x="93849" y="167858"/>
                      <a:pt x="91168" y="166518"/>
                      <a:pt x="88486" y="165178"/>
                    </a:cubicBezTo>
                    <a:lnTo>
                      <a:pt x="6703" y="110231"/>
                    </a:lnTo>
                    <a:cubicBezTo>
                      <a:pt x="2682" y="107550"/>
                      <a:pt x="0" y="103530"/>
                      <a:pt x="0" y="98169"/>
                    </a:cubicBezTo>
                    <a:cubicBezTo>
                      <a:pt x="0" y="92808"/>
                      <a:pt x="2682" y="88787"/>
                      <a:pt x="5363" y="86107"/>
                    </a:cubicBezTo>
                    <a:lnTo>
                      <a:pt x="116641" y="3016"/>
                    </a:lnTo>
                    <a:cubicBezTo>
                      <a:pt x="122003" y="-1005"/>
                      <a:pt x="128706" y="-1005"/>
                      <a:pt x="134070" y="3016"/>
                    </a:cubicBezTo>
                    <a:cubicBezTo>
                      <a:pt x="139433" y="7036"/>
                      <a:pt x="142113" y="12397"/>
                      <a:pt x="140773" y="19097"/>
                    </a:cubicBezTo>
                    <a:lnTo>
                      <a:pt x="111278" y="157137"/>
                    </a:lnTo>
                    <a:cubicBezTo>
                      <a:pt x="109938" y="162497"/>
                      <a:pt x="107256" y="165178"/>
                      <a:pt x="103235" y="167858"/>
                    </a:cubicBezTo>
                    <a:cubicBezTo>
                      <a:pt x="100552" y="167858"/>
                      <a:pt x="99212" y="167858"/>
                      <a:pt x="96531" y="167858"/>
                    </a:cubicBezTo>
                    <a:close/>
                  </a:path>
                </a:pathLst>
              </a:custGeom>
              <a:grpFill/>
              <a:ln w="13404" cap="flat">
                <a:noFill/>
                <a:prstDash val="solid"/>
                <a:miter/>
              </a:ln>
            </p:spPr>
            <p:txBody>
              <a:bodyPr rtlCol="0" anchor="ctr"/>
              <a:lstStyle/>
              <a:p>
                <a:endParaRPr lang="en-US" dirty="0"/>
              </a:p>
            </p:txBody>
          </p:sp>
          <p:sp>
            <p:nvSpPr>
              <p:cNvPr id="33" name="Freeform 187">
                <a:extLst>
                  <a:ext uri="{FF2B5EF4-FFF2-40B4-BE49-F238E27FC236}">
                    <a16:creationId xmlns:a16="http://schemas.microsoft.com/office/drawing/2014/main" id="{56809B9E-0BEA-E2DA-5012-DE9B0895CB0C}"/>
                  </a:ext>
                </a:extLst>
              </p:cNvPr>
              <p:cNvSpPr/>
              <p:nvPr/>
            </p:nvSpPr>
            <p:spPr>
              <a:xfrm>
                <a:off x="4554902" y="3070738"/>
                <a:ext cx="64354" cy="77730"/>
              </a:xfrm>
              <a:custGeom>
                <a:avLst/>
                <a:gdLst>
                  <a:gd name="connsiteX0" fmla="*/ 0 w 64354"/>
                  <a:gd name="connsiteY0" fmla="*/ 46906 h 77730"/>
                  <a:gd name="connsiteX1" fmla="*/ 46924 w 64354"/>
                  <a:gd name="connsiteY1" fmla="*/ 77731 h 77730"/>
                  <a:gd name="connsiteX2" fmla="*/ 64354 w 64354"/>
                  <a:gd name="connsiteY2" fmla="*/ 0 h 77730"/>
                  <a:gd name="connsiteX3" fmla="*/ 0 w 64354"/>
                  <a:gd name="connsiteY3" fmla="*/ 46906 h 77730"/>
                </a:gdLst>
                <a:ahLst/>
                <a:cxnLst>
                  <a:cxn ang="0">
                    <a:pos x="connsiteX0" y="connsiteY0"/>
                  </a:cxn>
                  <a:cxn ang="0">
                    <a:pos x="connsiteX1" y="connsiteY1"/>
                  </a:cxn>
                  <a:cxn ang="0">
                    <a:pos x="connsiteX2" y="connsiteY2"/>
                  </a:cxn>
                  <a:cxn ang="0">
                    <a:pos x="connsiteX3" y="connsiteY3"/>
                  </a:cxn>
                </a:cxnLst>
                <a:rect l="l" t="t" r="r" b="b"/>
                <a:pathLst>
                  <a:path w="64354" h="77730">
                    <a:moveTo>
                      <a:pt x="0" y="46906"/>
                    </a:moveTo>
                    <a:lnTo>
                      <a:pt x="46924" y="77731"/>
                    </a:lnTo>
                    <a:lnTo>
                      <a:pt x="64354" y="0"/>
                    </a:lnTo>
                    <a:lnTo>
                      <a:pt x="0" y="46906"/>
                    </a:lnTo>
                    <a:close/>
                  </a:path>
                </a:pathLst>
              </a:custGeom>
              <a:solidFill>
                <a:srgbClr val="F1983D"/>
              </a:solidFill>
              <a:ln w="40211" cap="flat">
                <a:solidFill>
                  <a:srgbClr val="00BADE"/>
                </a:solidFill>
                <a:prstDash val="solid"/>
                <a:miter/>
              </a:ln>
            </p:spPr>
            <p:txBody>
              <a:bodyPr rtlCol="0" anchor="ctr"/>
              <a:lstStyle/>
              <a:p>
                <a:endParaRPr lang="en-US" dirty="0"/>
              </a:p>
            </p:txBody>
          </p:sp>
        </p:grpSp>
        <p:grpSp>
          <p:nvGrpSpPr>
            <p:cNvPr id="16" name="Graphic 8">
              <a:extLst>
                <a:ext uri="{FF2B5EF4-FFF2-40B4-BE49-F238E27FC236}">
                  <a16:creationId xmlns:a16="http://schemas.microsoft.com/office/drawing/2014/main" id="{C077F3AB-5002-C798-A7F2-8ABCC855B794}"/>
                </a:ext>
              </a:extLst>
            </p:cNvPr>
            <p:cNvGrpSpPr/>
            <p:nvPr/>
          </p:nvGrpSpPr>
          <p:grpSpPr>
            <a:xfrm>
              <a:off x="3849227" y="3209202"/>
              <a:ext cx="1313557" cy="1061069"/>
              <a:chOff x="6348158" y="4262027"/>
              <a:chExt cx="699912" cy="565377"/>
            </a:xfrm>
            <a:grpFill/>
          </p:grpSpPr>
          <p:grpSp>
            <p:nvGrpSpPr>
              <p:cNvPr id="17" name="Graphic 8">
                <a:extLst>
                  <a:ext uri="{FF2B5EF4-FFF2-40B4-BE49-F238E27FC236}">
                    <a16:creationId xmlns:a16="http://schemas.microsoft.com/office/drawing/2014/main" id="{FCD09142-C6BA-044C-5000-6E231D260932}"/>
                  </a:ext>
                </a:extLst>
              </p:cNvPr>
              <p:cNvGrpSpPr/>
              <p:nvPr/>
            </p:nvGrpSpPr>
            <p:grpSpPr>
              <a:xfrm>
                <a:off x="6348158" y="4300143"/>
                <a:ext cx="699912" cy="527261"/>
                <a:chOff x="6348158" y="4300143"/>
                <a:chExt cx="699912" cy="527261"/>
              </a:xfrm>
              <a:grpFill/>
            </p:grpSpPr>
            <p:grpSp>
              <p:nvGrpSpPr>
                <p:cNvPr id="22" name="Graphic 8">
                  <a:extLst>
                    <a:ext uri="{FF2B5EF4-FFF2-40B4-BE49-F238E27FC236}">
                      <a16:creationId xmlns:a16="http://schemas.microsoft.com/office/drawing/2014/main" id="{E82085D1-727C-2EE2-20DD-59F5F5B86472}"/>
                    </a:ext>
                  </a:extLst>
                </p:cNvPr>
                <p:cNvGrpSpPr/>
                <p:nvPr/>
              </p:nvGrpSpPr>
              <p:grpSpPr>
                <a:xfrm>
                  <a:off x="6348158" y="4300143"/>
                  <a:ext cx="63584" cy="502698"/>
                  <a:chOff x="6348158" y="4300143"/>
                  <a:chExt cx="63584" cy="502698"/>
                </a:xfrm>
                <a:grpFill/>
              </p:grpSpPr>
              <p:sp>
                <p:nvSpPr>
                  <p:cNvPr id="26" name="Freeform 180">
                    <a:extLst>
                      <a:ext uri="{FF2B5EF4-FFF2-40B4-BE49-F238E27FC236}">
                        <a16:creationId xmlns:a16="http://schemas.microsoft.com/office/drawing/2014/main" id="{7C2D32DA-0084-9E01-8271-A8874534E010}"/>
                      </a:ext>
                    </a:extLst>
                  </p:cNvPr>
                  <p:cNvSpPr/>
                  <p:nvPr/>
                </p:nvSpPr>
                <p:spPr>
                  <a:xfrm>
                    <a:off x="6372748" y="4364939"/>
                    <a:ext cx="14440" cy="437902"/>
                  </a:xfrm>
                  <a:custGeom>
                    <a:avLst/>
                    <a:gdLst>
                      <a:gd name="connsiteX0" fmla="*/ 7202 w 14440"/>
                      <a:gd name="connsiteY0" fmla="*/ 437903 h 437902"/>
                      <a:gd name="connsiteX1" fmla="*/ 0 w 14440"/>
                      <a:gd name="connsiteY1" fmla="*/ 430703 h 437902"/>
                      <a:gd name="connsiteX2" fmla="*/ 0 w 14440"/>
                      <a:gd name="connsiteY2" fmla="*/ 7199 h 437902"/>
                      <a:gd name="connsiteX3" fmla="*/ 7202 w 14440"/>
                      <a:gd name="connsiteY3" fmla="*/ 0 h 437902"/>
                      <a:gd name="connsiteX4" fmla="*/ 14405 w 14440"/>
                      <a:gd name="connsiteY4" fmla="*/ 7199 h 437902"/>
                      <a:gd name="connsiteX5" fmla="*/ 14405 w 14440"/>
                      <a:gd name="connsiteY5" fmla="*/ 430703 h 437902"/>
                      <a:gd name="connsiteX6" fmla="*/ 7202 w 14440"/>
                      <a:gd name="connsiteY6" fmla="*/ 437903 h 43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0" h="437902">
                        <a:moveTo>
                          <a:pt x="7202" y="437903"/>
                        </a:moveTo>
                        <a:cubicBezTo>
                          <a:pt x="2965" y="437903"/>
                          <a:pt x="0" y="434515"/>
                          <a:pt x="0" y="430703"/>
                        </a:cubicBezTo>
                        <a:lnTo>
                          <a:pt x="0" y="7199"/>
                        </a:lnTo>
                        <a:cubicBezTo>
                          <a:pt x="0" y="2964"/>
                          <a:pt x="3390" y="0"/>
                          <a:pt x="7202" y="0"/>
                        </a:cubicBezTo>
                        <a:cubicBezTo>
                          <a:pt x="11439" y="0"/>
                          <a:pt x="14405" y="3388"/>
                          <a:pt x="14405" y="7199"/>
                        </a:cubicBezTo>
                        <a:lnTo>
                          <a:pt x="14405" y="430703"/>
                        </a:lnTo>
                        <a:cubicBezTo>
                          <a:pt x="14828" y="434515"/>
                          <a:pt x="11439" y="437903"/>
                          <a:pt x="7202" y="437903"/>
                        </a:cubicBezTo>
                        <a:close/>
                      </a:path>
                    </a:pathLst>
                  </a:custGeom>
                  <a:grpFill/>
                  <a:ln w="4233" cap="flat">
                    <a:noFill/>
                    <a:prstDash val="solid"/>
                    <a:miter/>
                  </a:ln>
                </p:spPr>
                <p:txBody>
                  <a:bodyPr rtlCol="0" anchor="ctr"/>
                  <a:lstStyle/>
                  <a:p>
                    <a:endParaRPr lang="en-US" dirty="0"/>
                  </a:p>
                </p:txBody>
              </p:sp>
              <p:sp>
                <p:nvSpPr>
                  <p:cNvPr id="27" name="Freeform 181">
                    <a:extLst>
                      <a:ext uri="{FF2B5EF4-FFF2-40B4-BE49-F238E27FC236}">
                        <a16:creationId xmlns:a16="http://schemas.microsoft.com/office/drawing/2014/main" id="{AFBE1002-447C-45F9-EA5B-0A4737781B28}"/>
                      </a:ext>
                    </a:extLst>
                  </p:cNvPr>
                  <p:cNvSpPr/>
                  <p:nvPr/>
                </p:nvSpPr>
                <p:spPr>
                  <a:xfrm>
                    <a:off x="6348158" y="4300143"/>
                    <a:ext cx="63584" cy="79195"/>
                  </a:xfrm>
                  <a:custGeom>
                    <a:avLst/>
                    <a:gdLst>
                      <a:gd name="connsiteX0" fmla="*/ 56365 w 63584"/>
                      <a:gd name="connsiteY0" fmla="*/ 79195 h 79195"/>
                      <a:gd name="connsiteX1" fmla="*/ 7220 w 63584"/>
                      <a:gd name="connsiteY1" fmla="*/ 79195 h 79195"/>
                      <a:gd name="connsiteX2" fmla="*/ 1288 w 63584"/>
                      <a:gd name="connsiteY2" fmla="*/ 75807 h 79195"/>
                      <a:gd name="connsiteX3" fmla="*/ 441 w 63584"/>
                      <a:gd name="connsiteY3" fmla="*/ 69031 h 79195"/>
                      <a:gd name="connsiteX4" fmla="*/ 25013 w 63584"/>
                      <a:gd name="connsiteY4" fmla="*/ 4658 h 79195"/>
                      <a:gd name="connsiteX5" fmla="*/ 31792 w 63584"/>
                      <a:gd name="connsiteY5" fmla="*/ 0 h 79195"/>
                      <a:gd name="connsiteX6" fmla="*/ 38571 w 63584"/>
                      <a:gd name="connsiteY6" fmla="*/ 4658 h 79195"/>
                      <a:gd name="connsiteX7" fmla="*/ 63143 w 63584"/>
                      <a:gd name="connsiteY7" fmla="*/ 69031 h 79195"/>
                      <a:gd name="connsiteX8" fmla="*/ 62296 w 63584"/>
                      <a:gd name="connsiteY8" fmla="*/ 75807 h 79195"/>
                      <a:gd name="connsiteX9" fmla="*/ 56365 w 63584"/>
                      <a:gd name="connsiteY9" fmla="*/ 79195 h 79195"/>
                      <a:gd name="connsiteX10" fmla="*/ 17811 w 63584"/>
                      <a:gd name="connsiteY10" fmla="*/ 64373 h 79195"/>
                      <a:gd name="connsiteX11" fmla="*/ 45773 w 63584"/>
                      <a:gd name="connsiteY11" fmla="*/ 64373 h 79195"/>
                      <a:gd name="connsiteX12" fmla="*/ 31792 w 63584"/>
                      <a:gd name="connsiteY12" fmla="*/ 27951 h 79195"/>
                      <a:gd name="connsiteX13" fmla="*/ 17811 w 63584"/>
                      <a:gd name="connsiteY13" fmla="*/ 64373 h 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584" h="79195">
                        <a:moveTo>
                          <a:pt x="56365" y="79195"/>
                        </a:moveTo>
                        <a:lnTo>
                          <a:pt x="7220" y="79195"/>
                        </a:lnTo>
                        <a:cubicBezTo>
                          <a:pt x="4678" y="79195"/>
                          <a:pt x="2559" y="77925"/>
                          <a:pt x="1288" y="75807"/>
                        </a:cubicBezTo>
                        <a:cubicBezTo>
                          <a:pt x="17" y="73689"/>
                          <a:pt x="-407" y="71149"/>
                          <a:pt x="441" y="69031"/>
                        </a:cubicBezTo>
                        <a:lnTo>
                          <a:pt x="25013" y="4658"/>
                        </a:lnTo>
                        <a:cubicBezTo>
                          <a:pt x="25861" y="1694"/>
                          <a:pt x="28826" y="0"/>
                          <a:pt x="31792" y="0"/>
                        </a:cubicBezTo>
                        <a:cubicBezTo>
                          <a:pt x="34758" y="0"/>
                          <a:pt x="37723" y="2118"/>
                          <a:pt x="38571" y="4658"/>
                        </a:cubicBezTo>
                        <a:lnTo>
                          <a:pt x="63143" y="69031"/>
                        </a:lnTo>
                        <a:cubicBezTo>
                          <a:pt x="63991" y="71149"/>
                          <a:pt x="63567" y="73689"/>
                          <a:pt x="62296" y="75807"/>
                        </a:cubicBezTo>
                        <a:cubicBezTo>
                          <a:pt x="61025" y="77925"/>
                          <a:pt x="58907" y="79195"/>
                          <a:pt x="56365" y="79195"/>
                        </a:cubicBezTo>
                        <a:close/>
                        <a:moveTo>
                          <a:pt x="17811" y="64373"/>
                        </a:moveTo>
                        <a:lnTo>
                          <a:pt x="45773" y="64373"/>
                        </a:lnTo>
                        <a:lnTo>
                          <a:pt x="31792" y="27951"/>
                        </a:lnTo>
                        <a:lnTo>
                          <a:pt x="17811" y="64373"/>
                        </a:lnTo>
                        <a:close/>
                      </a:path>
                    </a:pathLst>
                  </a:custGeom>
                  <a:solidFill>
                    <a:srgbClr val="F1983D"/>
                  </a:solidFill>
                  <a:ln w="4233" cap="flat">
                    <a:noFill/>
                    <a:prstDash val="solid"/>
                    <a:miter/>
                  </a:ln>
                </p:spPr>
                <p:txBody>
                  <a:bodyPr rtlCol="0" anchor="ctr"/>
                  <a:lstStyle/>
                  <a:p>
                    <a:endParaRPr lang="en-US" dirty="0"/>
                  </a:p>
                </p:txBody>
              </p:sp>
            </p:grpSp>
            <p:grpSp>
              <p:nvGrpSpPr>
                <p:cNvPr id="23" name="Graphic 8">
                  <a:extLst>
                    <a:ext uri="{FF2B5EF4-FFF2-40B4-BE49-F238E27FC236}">
                      <a16:creationId xmlns:a16="http://schemas.microsoft.com/office/drawing/2014/main" id="{8B41B766-7525-5448-EA81-1E143C55B996}"/>
                    </a:ext>
                  </a:extLst>
                </p:cNvPr>
                <p:cNvGrpSpPr/>
                <p:nvPr/>
              </p:nvGrpSpPr>
              <p:grpSpPr>
                <a:xfrm>
                  <a:off x="6372748" y="4763862"/>
                  <a:ext cx="675322" cy="63542"/>
                  <a:chOff x="6372748" y="4763862"/>
                  <a:chExt cx="675322" cy="63542"/>
                </a:xfrm>
                <a:grpFill/>
              </p:grpSpPr>
              <p:sp>
                <p:nvSpPr>
                  <p:cNvPr id="24" name="Freeform 178">
                    <a:extLst>
                      <a:ext uri="{FF2B5EF4-FFF2-40B4-BE49-F238E27FC236}">
                        <a16:creationId xmlns:a16="http://schemas.microsoft.com/office/drawing/2014/main" id="{FA0EF3EE-5E3A-E16C-AB22-7D8F126B5E76}"/>
                      </a:ext>
                    </a:extLst>
                  </p:cNvPr>
                  <p:cNvSpPr/>
                  <p:nvPr/>
                </p:nvSpPr>
                <p:spPr>
                  <a:xfrm>
                    <a:off x="6372748" y="4788443"/>
                    <a:ext cx="610960" cy="14399"/>
                  </a:xfrm>
                  <a:custGeom>
                    <a:avLst/>
                    <a:gdLst>
                      <a:gd name="connsiteX0" fmla="*/ 603723 w 610960"/>
                      <a:gd name="connsiteY0" fmla="*/ 14399 h 14399"/>
                      <a:gd name="connsiteX1" fmla="*/ 7202 w 610960"/>
                      <a:gd name="connsiteY1" fmla="*/ 14399 h 14399"/>
                      <a:gd name="connsiteX2" fmla="*/ 0 w 610960"/>
                      <a:gd name="connsiteY2" fmla="*/ 7199 h 14399"/>
                      <a:gd name="connsiteX3" fmla="*/ 7202 w 610960"/>
                      <a:gd name="connsiteY3" fmla="*/ 0 h 14399"/>
                      <a:gd name="connsiteX4" fmla="*/ 603723 w 610960"/>
                      <a:gd name="connsiteY4" fmla="*/ 0 h 14399"/>
                      <a:gd name="connsiteX5" fmla="*/ 610925 w 610960"/>
                      <a:gd name="connsiteY5" fmla="*/ 7199 h 14399"/>
                      <a:gd name="connsiteX6" fmla="*/ 603723 w 610960"/>
                      <a:gd name="connsiteY6"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960" h="14399">
                        <a:moveTo>
                          <a:pt x="603723" y="14399"/>
                        </a:moveTo>
                        <a:lnTo>
                          <a:pt x="7202" y="14399"/>
                        </a:lnTo>
                        <a:cubicBezTo>
                          <a:pt x="2965" y="14399"/>
                          <a:pt x="0" y="11011"/>
                          <a:pt x="0" y="7199"/>
                        </a:cubicBezTo>
                        <a:cubicBezTo>
                          <a:pt x="0" y="2964"/>
                          <a:pt x="3390" y="0"/>
                          <a:pt x="7202" y="0"/>
                        </a:cubicBezTo>
                        <a:lnTo>
                          <a:pt x="603723" y="0"/>
                        </a:lnTo>
                        <a:cubicBezTo>
                          <a:pt x="607959" y="0"/>
                          <a:pt x="610925" y="3388"/>
                          <a:pt x="610925" y="7199"/>
                        </a:cubicBezTo>
                        <a:cubicBezTo>
                          <a:pt x="611349" y="11011"/>
                          <a:pt x="607959" y="14399"/>
                          <a:pt x="603723" y="14399"/>
                        </a:cubicBezTo>
                        <a:close/>
                      </a:path>
                    </a:pathLst>
                  </a:custGeom>
                  <a:grpFill/>
                  <a:ln w="4233" cap="flat">
                    <a:noFill/>
                    <a:prstDash val="solid"/>
                    <a:miter/>
                  </a:ln>
                </p:spPr>
                <p:txBody>
                  <a:bodyPr rtlCol="0" anchor="ctr"/>
                  <a:lstStyle/>
                  <a:p>
                    <a:endParaRPr lang="en-US" dirty="0"/>
                  </a:p>
                </p:txBody>
              </p:sp>
              <p:sp>
                <p:nvSpPr>
                  <p:cNvPr id="25" name="Freeform 179">
                    <a:extLst>
                      <a:ext uri="{FF2B5EF4-FFF2-40B4-BE49-F238E27FC236}">
                        <a16:creationId xmlns:a16="http://schemas.microsoft.com/office/drawing/2014/main" id="{F1A01E0C-AA2F-B72F-F7F1-AFD84843AEC6}"/>
                      </a:ext>
                    </a:extLst>
                  </p:cNvPr>
                  <p:cNvSpPr/>
                  <p:nvPr/>
                </p:nvSpPr>
                <p:spPr>
                  <a:xfrm>
                    <a:off x="6969268" y="4763862"/>
                    <a:ext cx="78801" cy="63542"/>
                  </a:xfrm>
                  <a:custGeom>
                    <a:avLst/>
                    <a:gdLst>
                      <a:gd name="connsiteX0" fmla="*/ 7202 w 78801"/>
                      <a:gd name="connsiteY0" fmla="*/ 63543 h 63542"/>
                      <a:gd name="connsiteX1" fmla="*/ 2965 w 78801"/>
                      <a:gd name="connsiteY1" fmla="*/ 62272 h 63542"/>
                      <a:gd name="connsiteX2" fmla="*/ 0 w 78801"/>
                      <a:gd name="connsiteY2" fmla="*/ 56343 h 63542"/>
                      <a:gd name="connsiteX3" fmla="*/ 0 w 78801"/>
                      <a:gd name="connsiteY3" fmla="*/ 7217 h 63542"/>
                      <a:gd name="connsiteX4" fmla="*/ 2965 w 78801"/>
                      <a:gd name="connsiteY4" fmla="*/ 1288 h 63542"/>
                      <a:gd name="connsiteX5" fmla="*/ 9744 w 78801"/>
                      <a:gd name="connsiteY5" fmla="*/ 441 h 63542"/>
                      <a:gd name="connsiteX6" fmla="*/ 74141 w 78801"/>
                      <a:gd name="connsiteY6" fmla="*/ 25004 h 63542"/>
                      <a:gd name="connsiteX7" fmla="*/ 78802 w 78801"/>
                      <a:gd name="connsiteY7" fmla="*/ 31780 h 63542"/>
                      <a:gd name="connsiteX8" fmla="*/ 74141 w 78801"/>
                      <a:gd name="connsiteY8" fmla="*/ 38556 h 63542"/>
                      <a:gd name="connsiteX9" fmla="*/ 9744 w 78801"/>
                      <a:gd name="connsiteY9" fmla="*/ 63119 h 63542"/>
                      <a:gd name="connsiteX10" fmla="*/ 7202 w 78801"/>
                      <a:gd name="connsiteY10" fmla="*/ 63543 h 63542"/>
                      <a:gd name="connsiteX11" fmla="*/ 14828 w 78801"/>
                      <a:gd name="connsiteY11" fmla="*/ 17804 h 63542"/>
                      <a:gd name="connsiteX12" fmla="*/ 14828 w 78801"/>
                      <a:gd name="connsiteY12" fmla="*/ 45332 h 63542"/>
                      <a:gd name="connsiteX13" fmla="*/ 51263 w 78801"/>
                      <a:gd name="connsiteY13" fmla="*/ 31356 h 63542"/>
                      <a:gd name="connsiteX14" fmla="*/ 14828 w 78801"/>
                      <a:gd name="connsiteY14" fmla="*/ 17804 h 6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801" h="63542">
                        <a:moveTo>
                          <a:pt x="7202" y="63543"/>
                        </a:moveTo>
                        <a:cubicBezTo>
                          <a:pt x="5931" y="63543"/>
                          <a:pt x="4237" y="63119"/>
                          <a:pt x="2965" y="62272"/>
                        </a:cubicBezTo>
                        <a:cubicBezTo>
                          <a:pt x="847" y="61002"/>
                          <a:pt x="0" y="58461"/>
                          <a:pt x="0" y="56343"/>
                        </a:cubicBezTo>
                        <a:lnTo>
                          <a:pt x="0" y="7217"/>
                        </a:lnTo>
                        <a:cubicBezTo>
                          <a:pt x="0" y="4676"/>
                          <a:pt x="1271" y="2558"/>
                          <a:pt x="2965" y="1288"/>
                        </a:cubicBezTo>
                        <a:cubicBezTo>
                          <a:pt x="5084" y="17"/>
                          <a:pt x="7626" y="-406"/>
                          <a:pt x="9744" y="441"/>
                        </a:cubicBezTo>
                        <a:lnTo>
                          <a:pt x="74141" y="25004"/>
                        </a:lnTo>
                        <a:cubicBezTo>
                          <a:pt x="77107" y="26275"/>
                          <a:pt x="78802" y="28815"/>
                          <a:pt x="78802" y="31780"/>
                        </a:cubicBezTo>
                        <a:cubicBezTo>
                          <a:pt x="78802" y="34745"/>
                          <a:pt x="77107" y="37709"/>
                          <a:pt x="74141" y="38556"/>
                        </a:cubicBezTo>
                        <a:lnTo>
                          <a:pt x="9744" y="63119"/>
                        </a:lnTo>
                        <a:cubicBezTo>
                          <a:pt x="8897" y="63119"/>
                          <a:pt x="8049" y="63543"/>
                          <a:pt x="7202" y="63543"/>
                        </a:cubicBezTo>
                        <a:close/>
                        <a:moveTo>
                          <a:pt x="14828" y="17804"/>
                        </a:moveTo>
                        <a:lnTo>
                          <a:pt x="14828" y="45332"/>
                        </a:lnTo>
                        <a:lnTo>
                          <a:pt x="51263" y="31356"/>
                        </a:lnTo>
                        <a:lnTo>
                          <a:pt x="14828" y="17804"/>
                        </a:lnTo>
                        <a:close/>
                      </a:path>
                    </a:pathLst>
                  </a:custGeom>
                  <a:solidFill>
                    <a:srgbClr val="F1983D"/>
                  </a:solidFill>
                  <a:ln w="4233" cap="flat">
                    <a:noFill/>
                    <a:prstDash val="solid"/>
                    <a:miter/>
                  </a:ln>
                </p:spPr>
                <p:txBody>
                  <a:bodyPr rtlCol="0" anchor="ctr"/>
                  <a:lstStyle/>
                  <a:p>
                    <a:endParaRPr lang="en-US" dirty="0"/>
                  </a:p>
                </p:txBody>
              </p:sp>
            </p:grpSp>
          </p:grpSp>
          <p:sp>
            <p:nvSpPr>
              <p:cNvPr id="18" name="Freeform 172">
                <a:extLst>
                  <a:ext uri="{FF2B5EF4-FFF2-40B4-BE49-F238E27FC236}">
                    <a16:creationId xmlns:a16="http://schemas.microsoft.com/office/drawing/2014/main" id="{D04C0820-4B51-483E-4C38-E3FAC0D4B3DC}"/>
                  </a:ext>
                </a:extLst>
              </p:cNvPr>
              <p:cNvSpPr/>
              <p:nvPr/>
            </p:nvSpPr>
            <p:spPr>
              <a:xfrm>
                <a:off x="6410454" y="4392890"/>
                <a:ext cx="537631" cy="365907"/>
              </a:xfrm>
              <a:custGeom>
                <a:avLst/>
                <a:gdLst>
                  <a:gd name="connsiteX0" fmla="*/ 530429 w 537631"/>
                  <a:gd name="connsiteY0" fmla="*/ 365907 h 365907"/>
                  <a:gd name="connsiteX1" fmla="*/ 487638 w 537631"/>
                  <a:gd name="connsiteY1" fmla="*/ 365907 h 365907"/>
                  <a:gd name="connsiteX2" fmla="*/ 480012 w 537631"/>
                  <a:gd name="connsiteY2" fmla="*/ 358708 h 365907"/>
                  <a:gd name="connsiteX3" fmla="*/ 480012 w 537631"/>
                  <a:gd name="connsiteY3" fmla="*/ 14399 h 365907"/>
                  <a:gd name="connsiteX4" fmla="*/ 445695 w 537631"/>
                  <a:gd name="connsiteY4" fmla="*/ 14399 h 365907"/>
                  <a:gd name="connsiteX5" fmla="*/ 445695 w 537631"/>
                  <a:gd name="connsiteY5" fmla="*/ 358708 h 365907"/>
                  <a:gd name="connsiteX6" fmla="*/ 438493 w 537631"/>
                  <a:gd name="connsiteY6" fmla="*/ 365907 h 365907"/>
                  <a:gd name="connsiteX7" fmla="*/ 390195 w 537631"/>
                  <a:gd name="connsiteY7" fmla="*/ 365907 h 365907"/>
                  <a:gd name="connsiteX8" fmla="*/ 382993 w 537631"/>
                  <a:gd name="connsiteY8" fmla="*/ 358708 h 365907"/>
                  <a:gd name="connsiteX9" fmla="*/ 382993 w 537631"/>
                  <a:gd name="connsiteY9" fmla="*/ 79619 h 365907"/>
                  <a:gd name="connsiteX10" fmla="*/ 348676 w 537631"/>
                  <a:gd name="connsiteY10" fmla="*/ 79619 h 365907"/>
                  <a:gd name="connsiteX11" fmla="*/ 348676 w 537631"/>
                  <a:gd name="connsiteY11" fmla="*/ 358708 h 365907"/>
                  <a:gd name="connsiteX12" fmla="*/ 341474 w 537631"/>
                  <a:gd name="connsiteY12" fmla="*/ 365907 h 365907"/>
                  <a:gd name="connsiteX13" fmla="*/ 292752 w 537631"/>
                  <a:gd name="connsiteY13" fmla="*/ 365907 h 365907"/>
                  <a:gd name="connsiteX14" fmla="*/ 285550 w 537631"/>
                  <a:gd name="connsiteY14" fmla="*/ 358708 h 365907"/>
                  <a:gd name="connsiteX15" fmla="*/ 285550 w 537631"/>
                  <a:gd name="connsiteY15" fmla="*/ 132980 h 365907"/>
                  <a:gd name="connsiteX16" fmla="*/ 251233 w 537631"/>
                  <a:gd name="connsiteY16" fmla="*/ 132980 h 365907"/>
                  <a:gd name="connsiteX17" fmla="*/ 251233 w 537631"/>
                  <a:gd name="connsiteY17" fmla="*/ 358708 h 365907"/>
                  <a:gd name="connsiteX18" fmla="*/ 244031 w 537631"/>
                  <a:gd name="connsiteY18" fmla="*/ 365907 h 365907"/>
                  <a:gd name="connsiteX19" fmla="*/ 195733 w 537631"/>
                  <a:gd name="connsiteY19" fmla="*/ 365907 h 365907"/>
                  <a:gd name="connsiteX20" fmla="*/ 188531 w 537631"/>
                  <a:gd name="connsiteY20" fmla="*/ 358708 h 365907"/>
                  <a:gd name="connsiteX21" fmla="*/ 188531 w 537631"/>
                  <a:gd name="connsiteY21" fmla="*/ 212599 h 365907"/>
                  <a:gd name="connsiteX22" fmla="*/ 154214 w 537631"/>
                  <a:gd name="connsiteY22" fmla="*/ 212599 h 365907"/>
                  <a:gd name="connsiteX23" fmla="*/ 154214 w 537631"/>
                  <a:gd name="connsiteY23" fmla="*/ 358708 h 365907"/>
                  <a:gd name="connsiteX24" fmla="*/ 146588 w 537631"/>
                  <a:gd name="connsiteY24" fmla="*/ 365907 h 365907"/>
                  <a:gd name="connsiteX25" fmla="*/ 98714 w 537631"/>
                  <a:gd name="connsiteY25" fmla="*/ 365907 h 365907"/>
                  <a:gd name="connsiteX26" fmla="*/ 91512 w 537631"/>
                  <a:gd name="connsiteY26" fmla="*/ 358708 h 365907"/>
                  <a:gd name="connsiteX27" fmla="*/ 91512 w 537631"/>
                  <a:gd name="connsiteY27" fmla="*/ 174484 h 365907"/>
                  <a:gd name="connsiteX28" fmla="*/ 57195 w 537631"/>
                  <a:gd name="connsiteY28" fmla="*/ 174484 h 365907"/>
                  <a:gd name="connsiteX29" fmla="*/ 57195 w 537631"/>
                  <a:gd name="connsiteY29" fmla="*/ 358708 h 365907"/>
                  <a:gd name="connsiteX30" fmla="*/ 49992 w 537631"/>
                  <a:gd name="connsiteY30" fmla="*/ 365907 h 365907"/>
                  <a:gd name="connsiteX31" fmla="*/ 7202 w 537631"/>
                  <a:gd name="connsiteY31" fmla="*/ 365907 h 365907"/>
                  <a:gd name="connsiteX32" fmla="*/ 0 w 537631"/>
                  <a:gd name="connsiteY32" fmla="*/ 358708 h 365907"/>
                  <a:gd name="connsiteX33" fmla="*/ 7202 w 537631"/>
                  <a:gd name="connsiteY33" fmla="*/ 351508 h 365907"/>
                  <a:gd name="connsiteX34" fmla="*/ 42790 w 537631"/>
                  <a:gd name="connsiteY34" fmla="*/ 351508 h 365907"/>
                  <a:gd name="connsiteX35" fmla="*/ 42790 w 537631"/>
                  <a:gd name="connsiteY35" fmla="*/ 167284 h 365907"/>
                  <a:gd name="connsiteX36" fmla="*/ 49992 w 537631"/>
                  <a:gd name="connsiteY36" fmla="*/ 160085 h 365907"/>
                  <a:gd name="connsiteX37" fmla="*/ 99138 w 537631"/>
                  <a:gd name="connsiteY37" fmla="*/ 160085 h 365907"/>
                  <a:gd name="connsiteX38" fmla="*/ 106340 w 537631"/>
                  <a:gd name="connsiteY38" fmla="*/ 167284 h 365907"/>
                  <a:gd name="connsiteX39" fmla="*/ 106340 w 537631"/>
                  <a:gd name="connsiteY39" fmla="*/ 351508 h 365907"/>
                  <a:gd name="connsiteX40" fmla="*/ 139809 w 537631"/>
                  <a:gd name="connsiteY40" fmla="*/ 351508 h 365907"/>
                  <a:gd name="connsiteX41" fmla="*/ 139809 w 537631"/>
                  <a:gd name="connsiteY41" fmla="*/ 205399 h 365907"/>
                  <a:gd name="connsiteX42" fmla="*/ 147012 w 537631"/>
                  <a:gd name="connsiteY42" fmla="*/ 198200 h 365907"/>
                  <a:gd name="connsiteX43" fmla="*/ 196157 w 537631"/>
                  <a:gd name="connsiteY43" fmla="*/ 198200 h 365907"/>
                  <a:gd name="connsiteX44" fmla="*/ 203359 w 537631"/>
                  <a:gd name="connsiteY44" fmla="*/ 205399 h 365907"/>
                  <a:gd name="connsiteX45" fmla="*/ 203359 w 537631"/>
                  <a:gd name="connsiteY45" fmla="*/ 351508 h 365907"/>
                  <a:gd name="connsiteX46" fmla="*/ 236829 w 537631"/>
                  <a:gd name="connsiteY46" fmla="*/ 351508 h 365907"/>
                  <a:gd name="connsiteX47" fmla="*/ 236829 w 537631"/>
                  <a:gd name="connsiteY47" fmla="*/ 125781 h 365907"/>
                  <a:gd name="connsiteX48" fmla="*/ 244031 w 537631"/>
                  <a:gd name="connsiteY48" fmla="*/ 118581 h 365907"/>
                  <a:gd name="connsiteX49" fmla="*/ 293176 w 537631"/>
                  <a:gd name="connsiteY49" fmla="*/ 118581 h 365907"/>
                  <a:gd name="connsiteX50" fmla="*/ 300379 w 537631"/>
                  <a:gd name="connsiteY50" fmla="*/ 125781 h 365907"/>
                  <a:gd name="connsiteX51" fmla="*/ 300379 w 537631"/>
                  <a:gd name="connsiteY51" fmla="*/ 351508 h 365907"/>
                  <a:gd name="connsiteX52" fmla="*/ 333848 w 537631"/>
                  <a:gd name="connsiteY52" fmla="*/ 351508 h 365907"/>
                  <a:gd name="connsiteX53" fmla="*/ 333848 w 537631"/>
                  <a:gd name="connsiteY53" fmla="*/ 72419 h 365907"/>
                  <a:gd name="connsiteX54" fmla="*/ 341050 w 537631"/>
                  <a:gd name="connsiteY54" fmla="*/ 65220 h 365907"/>
                  <a:gd name="connsiteX55" fmla="*/ 390195 w 537631"/>
                  <a:gd name="connsiteY55" fmla="*/ 65220 h 365907"/>
                  <a:gd name="connsiteX56" fmla="*/ 397398 w 537631"/>
                  <a:gd name="connsiteY56" fmla="*/ 72419 h 365907"/>
                  <a:gd name="connsiteX57" fmla="*/ 397398 w 537631"/>
                  <a:gd name="connsiteY57" fmla="*/ 351508 h 365907"/>
                  <a:gd name="connsiteX58" fmla="*/ 430867 w 537631"/>
                  <a:gd name="connsiteY58" fmla="*/ 351508 h 365907"/>
                  <a:gd name="connsiteX59" fmla="*/ 430867 w 537631"/>
                  <a:gd name="connsiteY59" fmla="*/ 7200 h 365907"/>
                  <a:gd name="connsiteX60" fmla="*/ 438070 w 537631"/>
                  <a:gd name="connsiteY60" fmla="*/ 0 h 365907"/>
                  <a:gd name="connsiteX61" fmla="*/ 487215 w 537631"/>
                  <a:gd name="connsiteY61" fmla="*/ 0 h 365907"/>
                  <a:gd name="connsiteX62" fmla="*/ 494417 w 537631"/>
                  <a:gd name="connsiteY62" fmla="*/ 7200 h 365907"/>
                  <a:gd name="connsiteX63" fmla="*/ 494417 w 537631"/>
                  <a:gd name="connsiteY63" fmla="*/ 351508 h 365907"/>
                  <a:gd name="connsiteX64" fmla="*/ 530005 w 537631"/>
                  <a:gd name="connsiteY64" fmla="*/ 351508 h 365907"/>
                  <a:gd name="connsiteX65" fmla="*/ 537631 w 537631"/>
                  <a:gd name="connsiteY65" fmla="*/ 358708 h 365907"/>
                  <a:gd name="connsiteX66" fmla="*/ 530429 w 537631"/>
                  <a:gd name="connsiteY66" fmla="*/ 365907 h 3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37631" h="365907">
                    <a:moveTo>
                      <a:pt x="530429" y="365907"/>
                    </a:moveTo>
                    <a:lnTo>
                      <a:pt x="487638" y="365907"/>
                    </a:lnTo>
                    <a:cubicBezTo>
                      <a:pt x="483402" y="365907"/>
                      <a:pt x="480012" y="362519"/>
                      <a:pt x="480012" y="358708"/>
                    </a:cubicBezTo>
                    <a:lnTo>
                      <a:pt x="480012" y="14399"/>
                    </a:lnTo>
                    <a:lnTo>
                      <a:pt x="445695" y="14399"/>
                    </a:lnTo>
                    <a:lnTo>
                      <a:pt x="445695" y="358708"/>
                    </a:lnTo>
                    <a:cubicBezTo>
                      <a:pt x="445695" y="362943"/>
                      <a:pt x="442306" y="365907"/>
                      <a:pt x="438493" y="365907"/>
                    </a:cubicBezTo>
                    <a:lnTo>
                      <a:pt x="390195" y="365907"/>
                    </a:lnTo>
                    <a:cubicBezTo>
                      <a:pt x="385959" y="365907"/>
                      <a:pt x="382993" y="362519"/>
                      <a:pt x="382993" y="358708"/>
                    </a:cubicBezTo>
                    <a:lnTo>
                      <a:pt x="382993" y="79619"/>
                    </a:lnTo>
                    <a:lnTo>
                      <a:pt x="348676" y="79619"/>
                    </a:lnTo>
                    <a:lnTo>
                      <a:pt x="348676" y="358708"/>
                    </a:lnTo>
                    <a:cubicBezTo>
                      <a:pt x="348676" y="362943"/>
                      <a:pt x="345287" y="365907"/>
                      <a:pt x="341474" y="365907"/>
                    </a:cubicBezTo>
                    <a:lnTo>
                      <a:pt x="292752" y="365907"/>
                    </a:lnTo>
                    <a:cubicBezTo>
                      <a:pt x="288516" y="365907"/>
                      <a:pt x="285550" y="362519"/>
                      <a:pt x="285550" y="358708"/>
                    </a:cubicBezTo>
                    <a:lnTo>
                      <a:pt x="285550" y="132980"/>
                    </a:lnTo>
                    <a:lnTo>
                      <a:pt x="251233" y="132980"/>
                    </a:lnTo>
                    <a:lnTo>
                      <a:pt x="251233" y="358708"/>
                    </a:lnTo>
                    <a:cubicBezTo>
                      <a:pt x="251233" y="362943"/>
                      <a:pt x="247844" y="365907"/>
                      <a:pt x="244031" y="365907"/>
                    </a:cubicBezTo>
                    <a:lnTo>
                      <a:pt x="195733" y="365907"/>
                    </a:lnTo>
                    <a:cubicBezTo>
                      <a:pt x="191496" y="365907"/>
                      <a:pt x="188531" y="362519"/>
                      <a:pt x="188531" y="358708"/>
                    </a:cubicBezTo>
                    <a:lnTo>
                      <a:pt x="188531" y="212599"/>
                    </a:lnTo>
                    <a:lnTo>
                      <a:pt x="154214" y="212599"/>
                    </a:lnTo>
                    <a:lnTo>
                      <a:pt x="154214" y="358708"/>
                    </a:lnTo>
                    <a:cubicBezTo>
                      <a:pt x="154214" y="362943"/>
                      <a:pt x="150825" y="365907"/>
                      <a:pt x="146588" y="365907"/>
                    </a:cubicBezTo>
                    <a:lnTo>
                      <a:pt x="98714" y="365907"/>
                    </a:lnTo>
                    <a:cubicBezTo>
                      <a:pt x="94477" y="365907"/>
                      <a:pt x="91512" y="362519"/>
                      <a:pt x="91512" y="358708"/>
                    </a:cubicBezTo>
                    <a:lnTo>
                      <a:pt x="91512" y="174484"/>
                    </a:lnTo>
                    <a:lnTo>
                      <a:pt x="57195" y="174484"/>
                    </a:lnTo>
                    <a:lnTo>
                      <a:pt x="57195" y="358708"/>
                    </a:lnTo>
                    <a:cubicBezTo>
                      <a:pt x="57195" y="362943"/>
                      <a:pt x="53805" y="365907"/>
                      <a:pt x="49992" y="365907"/>
                    </a:cubicBezTo>
                    <a:lnTo>
                      <a:pt x="7202" y="365907"/>
                    </a:lnTo>
                    <a:cubicBezTo>
                      <a:pt x="2965" y="365907"/>
                      <a:pt x="0" y="362519"/>
                      <a:pt x="0" y="358708"/>
                    </a:cubicBezTo>
                    <a:cubicBezTo>
                      <a:pt x="0" y="354896"/>
                      <a:pt x="3389" y="351508"/>
                      <a:pt x="7202" y="351508"/>
                    </a:cubicBezTo>
                    <a:lnTo>
                      <a:pt x="42790" y="351508"/>
                    </a:lnTo>
                    <a:lnTo>
                      <a:pt x="42790" y="167284"/>
                    </a:lnTo>
                    <a:cubicBezTo>
                      <a:pt x="42790" y="163049"/>
                      <a:pt x="46180" y="160085"/>
                      <a:pt x="49992" y="160085"/>
                    </a:cubicBezTo>
                    <a:lnTo>
                      <a:pt x="99138" y="160085"/>
                    </a:lnTo>
                    <a:cubicBezTo>
                      <a:pt x="102950" y="160085"/>
                      <a:pt x="106340" y="163472"/>
                      <a:pt x="106340" y="167284"/>
                    </a:cubicBezTo>
                    <a:lnTo>
                      <a:pt x="106340" y="351508"/>
                    </a:lnTo>
                    <a:lnTo>
                      <a:pt x="139809" y="351508"/>
                    </a:lnTo>
                    <a:lnTo>
                      <a:pt x="139809" y="205399"/>
                    </a:lnTo>
                    <a:cubicBezTo>
                      <a:pt x="139809" y="201164"/>
                      <a:pt x="143198" y="198200"/>
                      <a:pt x="147012" y="198200"/>
                    </a:cubicBezTo>
                    <a:lnTo>
                      <a:pt x="196157" y="198200"/>
                    </a:lnTo>
                    <a:cubicBezTo>
                      <a:pt x="199970" y="198200"/>
                      <a:pt x="203359" y="201588"/>
                      <a:pt x="203359" y="205399"/>
                    </a:cubicBezTo>
                    <a:lnTo>
                      <a:pt x="203359" y="351508"/>
                    </a:lnTo>
                    <a:lnTo>
                      <a:pt x="236829" y="351508"/>
                    </a:lnTo>
                    <a:lnTo>
                      <a:pt x="236829" y="125781"/>
                    </a:lnTo>
                    <a:cubicBezTo>
                      <a:pt x="236829" y="121546"/>
                      <a:pt x="240218" y="118581"/>
                      <a:pt x="244031" y="118581"/>
                    </a:cubicBezTo>
                    <a:lnTo>
                      <a:pt x="293176" y="118581"/>
                    </a:lnTo>
                    <a:cubicBezTo>
                      <a:pt x="297413" y="118581"/>
                      <a:pt x="300379" y="121969"/>
                      <a:pt x="300379" y="125781"/>
                    </a:cubicBezTo>
                    <a:lnTo>
                      <a:pt x="300379" y="351508"/>
                    </a:lnTo>
                    <a:lnTo>
                      <a:pt x="333848" y="351508"/>
                    </a:lnTo>
                    <a:lnTo>
                      <a:pt x="333848" y="72419"/>
                    </a:lnTo>
                    <a:cubicBezTo>
                      <a:pt x="333848" y="68184"/>
                      <a:pt x="337237" y="65220"/>
                      <a:pt x="341050" y="65220"/>
                    </a:cubicBezTo>
                    <a:lnTo>
                      <a:pt x="390195" y="65220"/>
                    </a:lnTo>
                    <a:cubicBezTo>
                      <a:pt x="394432" y="65220"/>
                      <a:pt x="397398" y="68608"/>
                      <a:pt x="397398" y="72419"/>
                    </a:cubicBezTo>
                    <a:lnTo>
                      <a:pt x="397398" y="351508"/>
                    </a:lnTo>
                    <a:lnTo>
                      <a:pt x="430867" y="351508"/>
                    </a:lnTo>
                    <a:lnTo>
                      <a:pt x="430867" y="7200"/>
                    </a:lnTo>
                    <a:cubicBezTo>
                      <a:pt x="430867" y="2965"/>
                      <a:pt x="434257" y="0"/>
                      <a:pt x="438070" y="0"/>
                    </a:cubicBezTo>
                    <a:lnTo>
                      <a:pt x="487215" y="0"/>
                    </a:lnTo>
                    <a:cubicBezTo>
                      <a:pt x="491028" y="0"/>
                      <a:pt x="494417" y="3388"/>
                      <a:pt x="494417" y="7200"/>
                    </a:cubicBezTo>
                    <a:lnTo>
                      <a:pt x="494417" y="351508"/>
                    </a:lnTo>
                    <a:lnTo>
                      <a:pt x="530005" y="351508"/>
                    </a:lnTo>
                    <a:cubicBezTo>
                      <a:pt x="534242" y="351508"/>
                      <a:pt x="537631" y="354896"/>
                      <a:pt x="537631" y="358708"/>
                    </a:cubicBezTo>
                    <a:cubicBezTo>
                      <a:pt x="537631" y="362519"/>
                      <a:pt x="534242" y="365907"/>
                      <a:pt x="530429" y="365907"/>
                    </a:cubicBezTo>
                    <a:close/>
                  </a:path>
                </a:pathLst>
              </a:custGeom>
              <a:grpFill/>
              <a:ln w="4233" cap="flat">
                <a:noFill/>
                <a:prstDash val="solid"/>
                <a:miter/>
              </a:ln>
            </p:spPr>
            <p:txBody>
              <a:bodyPr rtlCol="0" anchor="ctr"/>
              <a:lstStyle/>
              <a:p>
                <a:endParaRPr lang="en-US" dirty="0"/>
              </a:p>
            </p:txBody>
          </p:sp>
          <p:grpSp>
            <p:nvGrpSpPr>
              <p:cNvPr id="19" name="Graphic 8">
                <a:extLst>
                  <a:ext uri="{FF2B5EF4-FFF2-40B4-BE49-F238E27FC236}">
                    <a16:creationId xmlns:a16="http://schemas.microsoft.com/office/drawing/2014/main" id="{3F735B66-A442-51FE-30E8-EB92685A56E0}"/>
                  </a:ext>
                </a:extLst>
              </p:cNvPr>
              <p:cNvGrpSpPr/>
              <p:nvPr/>
            </p:nvGrpSpPr>
            <p:grpSpPr>
              <a:xfrm>
                <a:off x="6452821" y="4262027"/>
                <a:ext cx="452130" cy="238009"/>
                <a:chOff x="6452821" y="4262027"/>
                <a:chExt cx="452130" cy="238009"/>
              </a:xfrm>
              <a:grpFill/>
            </p:grpSpPr>
            <p:sp>
              <p:nvSpPr>
                <p:cNvPr id="20" name="Freeform 174">
                  <a:extLst>
                    <a:ext uri="{FF2B5EF4-FFF2-40B4-BE49-F238E27FC236}">
                      <a16:creationId xmlns:a16="http://schemas.microsoft.com/office/drawing/2014/main" id="{5ADD5F72-2BC5-40CC-3F3E-690EE9B1B527}"/>
                    </a:ext>
                  </a:extLst>
                </p:cNvPr>
                <p:cNvSpPr/>
                <p:nvPr/>
              </p:nvSpPr>
              <p:spPr>
                <a:xfrm>
                  <a:off x="6834119" y="4262027"/>
                  <a:ext cx="70832" cy="81736"/>
                </a:xfrm>
                <a:custGeom>
                  <a:avLst/>
                  <a:gdLst>
                    <a:gd name="connsiteX0" fmla="*/ 48721 w 70832"/>
                    <a:gd name="connsiteY0" fmla="*/ 81736 h 81736"/>
                    <a:gd name="connsiteX1" fmla="*/ 44485 w 70832"/>
                    <a:gd name="connsiteY1" fmla="*/ 80466 h 81736"/>
                    <a:gd name="connsiteX2" fmla="*/ 3389 w 70832"/>
                    <a:gd name="connsiteY2" fmla="*/ 53362 h 81736"/>
                    <a:gd name="connsiteX3" fmla="*/ 0 w 70832"/>
                    <a:gd name="connsiteY3" fmla="*/ 47433 h 81736"/>
                    <a:gd name="connsiteX4" fmla="*/ 2965 w 70832"/>
                    <a:gd name="connsiteY4" fmla="*/ 41503 h 81736"/>
                    <a:gd name="connsiteX5" fmla="*/ 58890 w 70832"/>
                    <a:gd name="connsiteY5" fmla="*/ 1271 h 81736"/>
                    <a:gd name="connsiteX6" fmla="*/ 67363 w 70832"/>
                    <a:gd name="connsiteY6" fmla="*/ 1271 h 81736"/>
                    <a:gd name="connsiteX7" fmla="*/ 70752 w 70832"/>
                    <a:gd name="connsiteY7" fmla="*/ 8894 h 81736"/>
                    <a:gd name="connsiteX8" fmla="*/ 55924 w 70832"/>
                    <a:gd name="connsiteY8" fmla="*/ 76231 h 81736"/>
                    <a:gd name="connsiteX9" fmla="*/ 51687 w 70832"/>
                    <a:gd name="connsiteY9" fmla="*/ 81313 h 81736"/>
                    <a:gd name="connsiteX10" fmla="*/ 48721 w 70832"/>
                    <a:gd name="connsiteY10" fmla="*/ 81736 h 81736"/>
                    <a:gd name="connsiteX11" fmla="*/ 20760 w 70832"/>
                    <a:gd name="connsiteY11" fmla="*/ 47009 h 81736"/>
                    <a:gd name="connsiteX12" fmla="*/ 44061 w 70832"/>
                    <a:gd name="connsiteY12" fmla="*/ 62255 h 81736"/>
                    <a:gd name="connsiteX13" fmla="*/ 52535 w 70832"/>
                    <a:gd name="connsiteY13" fmla="*/ 24140 h 81736"/>
                    <a:gd name="connsiteX14" fmla="*/ 20760 w 70832"/>
                    <a:gd name="connsiteY14" fmla="*/ 47009 h 8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832" h="81736">
                      <a:moveTo>
                        <a:pt x="48721" y="81736"/>
                      </a:moveTo>
                      <a:cubicBezTo>
                        <a:pt x="47450" y="81736"/>
                        <a:pt x="45756" y="81313"/>
                        <a:pt x="44485" y="80466"/>
                      </a:cubicBezTo>
                      <a:lnTo>
                        <a:pt x="3389" y="53362"/>
                      </a:lnTo>
                      <a:cubicBezTo>
                        <a:pt x="1271" y="52091"/>
                        <a:pt x="0" y="49974"/>
                        <a:pt x="0" y="47433"/>
                      </a:cubicBezTo>
                      <a:cubicBezTo>
                        <a:pt x="0" y="44891"/>
                        <a:pt x="1271" y="42774"/>
                        <a:pt x="2965" y="41503"/>
                      </a:cubicBezTo>
                      <a:lnTo>
                        <a:pt x="58890" y="1271"/>
                      </a:lnTo>
                      <a:cubicBezTo>
                        <a:pt x="61431" y="-424"/>
                        <a:pt x="64820" y="-424"/>
                        <a:pt x="67363" y="1271"/>
                      </a:cubicBezTo>
                      <a:cubicBezTo>
                        <a:pt x="69905" y="2965"/>
                        <a:pt x="71175" y="5929"/>
                        <a:pt x="70752" y="8894"/>
                      </a:cubicBezTo>
                      <a:lnTo>
                        <a:pt x="55924" y="76231"/>
                      </a:lnTo>
                      <a:cubicBezTo>
                        <a:pt x="55076" y="78772"/>
                        <a:pt x="53805" y="80466"/>
                        <a:pt x="51687" y="81313"/>
                      </a:cubicBezTo>
                      <a:cubicBezTo>
                        <a:pt x="50840" y="81736"/>
                        <a:pt x="49992" y="81736"/>
                        <a:pt x="48721" y="81736"/>
                      </a:cubicBezTo>
                      <a:close/>
                      <a:moveTo>
                        <a:pt x="20760" y="47009"/>
                      </a:moveTo>
                      <a:lnTo>
                        <a:pt x="44061" y="62255"/>
                      </a:lnTo>
                      <a:lnTo>
                        <a:pt x="52535" y="24140"/>
                      </a:lnTo>
                      <a:lnTo>
                        <a:pt x="20760" y="47009"/>
                      </a:lnTo>
                      <a:close/>
                    </a:path>
                  </a:pathLst>
                </a:custGeom>
                <a:solidFill>
                  <a:srgbClr val="F1983D"/>
                </a:solidFill>
                <a:ln w="4233" cap="flat">
                  <a:noFill/>
                  <a:prstDash val="solid"/>
                  <a:miter/>
                </a:ln>
              </p:spPr>
              <p:txBody>
                <a:bodyPr rtlCol="0" anchor="ctr"/>
                <a:lstStyle/>
                <a:p>
                  <a:endParaRPr lang="en-US" dirty="0"/>
                </a:p>
              </p:txBody>
            </p:sp>
            <p:sp>
              <p:nvSpPr>
                <p:cNvPr id="21" name="Freeform 175">
                  <a:extLst>
                    <a:ext uri="{FF2B5EF4-FFF2-40B4-BE49-F238E27FC236}">
                      <a16:creationId xmlns:a16="http://schemas.microsoft.com/office/drawing/2014/main" id="{76319A8D-D379-3B6A-A08B-7F74DD169913}"/>
                    </a:ext>
                  </a:extLst>
                </p:cNvPr>
                <p:cNvSpPr/>
                <p:nvPr/>
              </p:nvSpPr>
              <p:spPr>
                <a:xfrm>
                  <a:off x="6452821" y="4315505"/>
                  <a:ext cx="417617" cy="184531"/>
                </a:xfrm>
                <a:custGeom>
                  <a:avLst/>
                  <a:gdLst>
                    <a:gd name="connsiteX0" fmla="*/ 7202 w 417617"/>
                    <a:gd name="connsiteY0" fmla="*/ 184532 h 184531"/>
                    <a:gd name="connsiteX1" fmla="*/ 0 w 417617"/>
                    <a:gd name="connsiteY1" fmla="*/ 177332 h 184531"/>
                    <a:gd name="connsiteX2" fmla="*/ 7202 w 417617"/>
                    <a:gd name="connsiteY2" fmla="*/ 169709 h 184531"/>
                    <a:gd name="connsiteX3" fmla="*/ 221153 w 417617"/>
                    <a:gd name="connsiteY3" fmla="*/ 132017 h 184531"/>
                    <a:gd name="connsiteX4" fmla="*/ 404177 w 417617"/>
                    <a:gd name="connsiteY4" fmla="*/ 3272 h 184531"/>
                    <a:gd name="connsiteX5" fmla="*/ 414344 w 417617"/>
                    <a:gd name="connsiteY5" fmla="*/ 1154 h 184531"/>
                    <a:gd name="connsiteX6" fmla="*/ 416462 w 417617"/>
                    <a:gd name="connsiteY6" fmla="*/ 11319 h 184531"/>
                    <a:gd name="connsiteX7" fmla="*/ 226661 w 417617"/>
                    <a:gd name="connsiteY7" fmla="*/ 145569 h 184531"/>
                    <a:gd name="connsiteX8" fmla="*/ 7202 w 417617"/>
                    <a:gd name="connsiteY8" fmla="*/ 184532 h 184531"/>
                    <a:gd name="connsiteX9" fmla="*/ 7202 w 417617"/>
                    <a:gd name="connsiteY9" fmla="*/ 184532 h 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7617" h="184531">
                      <a:moveTo>
                        <a:pt x="7202" y="184532"/>
                      </a:moveTo>
                      <a:cubicBezTo>
                        <a:pt x="3389" y="184532"/>
                        <a:pt x="0" y="181567"/>
                        <a:pt x="0" y="177332"/>
                      </a:cubicBezTo>
                      <a:cubicBezTo>
                        <a:pt x="0" y="173097"/>
                        <a:pt x="2965" y="169709"/>
                        <a:pt x="7202" y="169709"/>
                      </a:cubicBezTo>
                      <a:cubicBezTo>
                        <a:pt x="8473" y="169709"/>
                        <a:pt x="139386" y="165051"/>
                        <a:pt x="221153" y="132017"/>
                      </a:cubicBezTo>
                      <a:cubicBezTo>
                        <a:pt x="299107" y="100678"/>
                        <a:pt x="376214" y="46470"/>
                        <a:pt x="404177" y="3272"/>
                      </a:cubicBezTo>
                      <a:cubicBezTo>
                        <a:pt x="406295" y="-116"/>
                        <a:pt x="410955" y="-963"/>
                        <a:pt x="414344" y="1154"/>
                      </a:cubicBezTo>
                      <a:cubicBezTo>
                        <a:pt x="417734" y="3272"/>
                        <a:pt x="418581" y="7930"/>
                        <a:pt x="416462" y="11319"/>
                      </a:cubicBezTo>
                      <a:cubicBezTo>
                        <a:pt x="387230" y="56633"/>
                        <a:pt x="307157" y="113383"/>
                        <a:pt x="226661" y="145569"/>
                      </a:cubicBezTo>
                      <a:cubicBezTo>
                        <a:pt x="142351" y="179873"/>
                        <a:pt x="12710" y="184532"/>
                        <a:pt x="7202" y="184532"/>
                      </a:cubicBezTo>
                      <a:cubicBezTo>
                        <a:pt x="7202" y="184532"/>
                        <a:pt x="7202" y="184532"/>
                        <a:pt x="7202" y="184532"/>
                      </a:cubicBezTo>
                      <a:close/>
                    </a:path>
                  </a:pathLst>
                </a:custGeom>
                <a:grpFill/>
                <a:ln w="4233" cap="flat">
                  <a:noFill/>
                  <a:prstDash val="solid"/>
                  <a:miter/>
                </a:ln>
              </p:spPr>
              <p:txBody>
                <a:bodyPr rtlCol="0" anchor="ctr"/>
                <a:lstStyle/>
                <a:p>
                  <a:endParaRPr lang="en-US" dirty="0"/>
                </a:p>
              </p:txBody>
            </p:sp>
          </p:grpSp>
        </p:grpSp>
      </p:grpSp>
      <p:grpSp>
        <p:nvGrpSpPr>
          <p:cNvPr id="47" name="Graphic 2">
            <a:extLst>
              <a:ext uri="{FF2B5EF4-FFF2-40B4-BE49-F238E27FC236}">
                <a16:creationId xmlns:a16="http://schemas.microsoft.com/office/drawing/2014/main" id="{43C7A5B0-3DDF-1E54-0E42-BDF8A8EBBAED}"/>
              </a:ext>
            </a:extLst>
          </p:cNvPr>
          <p:cNvGrpSpPr/>
          <p:nvPr/>
        </p:nvGrpSpPr>
        <p:grpSpPr>
          <a:xfrm>
            <a:off x="635018" y="1587574"/>
            <a:ext cx="1013312" cy="1012711"/>
            <a:chOff x="7355453" y="523275"/>
            <a:chExt cx="1013312" cy="1012711"/>
          </a:xfrm>
          <a:solidFill>
            <a:srgbClr val="5FBB47"/>
          </a:solidFill>
        </p:grpSpPr>
        <p:sp>
          <p:nvSpPr>
            <p:cNvPr id="48" name="Freeform 52">
              <a:extLst>
                <a:ext uri="{FF2B5EF4-FFF2-40B4-BE49-F238E27FC236}">
                  <a16:creationId xmlns:a16="http://schemas.microsoft.com/office/drawing/2014/main" id="{C5CEDC66-AFA2-B128-6969-7F3A9B4F5D0C}"/>
                </a:ext>
              </a:extLst>
            </p:cNvPr>
            <p:cNvSpPr/>
            <p:nvPr/>
          </p:nvSpPr>
          <p:spPr>
            <a:xfrm>
              <a:off x="7355453" y="523275"/>
              <a:ext cx="1013312" cy="1012711"/>
            </a:xfrm>
            <a:custGeom>
              <a:avLst/>
              <a:gdLst>
                <a:gd name="connsiteX0" fmla="*/ 116241 w 1013312"/>
                <a:gd name="connsiteY0" fmla="*/ 82950 h 1012711"/>
                <a:gd name="connsiteX1" fmla="*/ 116241 w 1013312"/>
                <a:gd name="connsiteY1" fmla="*/ 49381 h 1012711"/>
                <a:gd name="connsiteX2" fmla="*/ 165899 w 1013312"/>
                <a:gd name="connsiteY2" fmla="*/ 0 h 1012711"/>
                <a:gd name="connsiteX3" fmla="*/ 215836 w 1013312"/>
                <a:gd name="connsiteY3" fmla="*/ 49381 h 1012711"/>
                <a:gd name="connsiteX4" fmla="*/ 215836 w 1013312"/>
                <a:gd name="connsiteY4" fmla="*/ 82395 h 1012711"/>
                <a:gd name="connsiteX5" fmla="*/ 299063 w 1013312"/>
                <a:gd name="connsiteY5" fmla="*/ 82395 h 1012711"/>
                <a:gd name="connsiteX6" fmla="*/ 299063 w 1013312"/>
                <a:gd name="connsiteY6" fmla="*/ 51601 h 1012711"/>
                <a:gd name="connsiteX7" fmla="*/ 348722 w 1013312"/>
                <a:gd name="connsiteY7" fmla="*/ 0 h 1012711"/>
                <a:gd name="connsiteX8" fmla="*/ 398658 w 1013312"/>
                <a:gd name="connsiteY8" fmla="*/ 51323 h 1012711"/>
                <a:gd name="connsiteX9" fmla="*/ 398658 w 1013312"/>
                <a:gd name="connsiteY9" fmla="*/ 82117 h 1012711"/>
                <a:gd name="connsiteX10" fmla="*/ 498253 w 1013312"/>
                <a:gd name="connsiteY10" fmla="*/ 82117 h 1012711"/>
                <a:gd name="connsiteX11" fmla="*/ 498253 w 1013312"/>
                <a:gd name="connsiteY11" fmla="*/ 51601 h 1012711"/>
                <a:gd name="connsiteX12" fmla="*/ 547912 w 1013312"/>
                <a:gd name="connsiteY12" fmla="*/ 0 h 1012711"/>
                <a:gd name="connsiteX13" fmla="*/ 597849 w 1013312"/>
                <a:gd name="connsiteY13" fmla="*/ 51323 h 1012711"/>
                <a:gd name="connsiteX14" fmla="*/ 597849 w 1013312"/>
                <a:gd name="connsiteY14" fmla="*/ 82117 h 1012711"/>
                <a:gd name="connsiteX15" fmla="*/ 680798 w 1013312"/>
                <a:gd name="connsiteY15" fmla="*/ 82117 h 1012711"/>
                <a:gd name="connsiteX16" fmla="*/ 680798 w 1013312"/>
                <a:gd name="connsiteY16" fmla="*/ 52711 h 1012711"/>
                <a:gd name="connsiteX17" fmla="*/ 730457 w 1013312"/>
                <a:gd name="connsiteY17" fmla="*/ 0 h 1012711"/>
                <a:gd name="connsiteX18" fmla="*/ 780671 w 1013312"/>
                <a:gd name="connsiteY18" fmla="*/ 52156 h 1012711"/>
                <a:gd name="connsiteX19" fmla="*/ 780671 w 1013312"/>
                <a:gd name="connsiteY19" fmla="*/ 82950 h 1012711"/>
                <a:gd name="connsiteX20" fmla="*/ 809523 w 1013312"/>
                <a:gd name="connsiteY20" fmla="*/ 82950 h 1012711"/>
                <a:gd name="connsiteX21" fmla="*/ 896912 w 1013312"/>
                <a:gd name="connsiteY21" fmla="*/ 170061 h 1012711"/>
                <a:gd name="connsiteX22" fmla="*/ 896634 w 1013312"/>
                <a:gd name="connsiteY22" fmla="*/ 619488 h 1012711"/>
                <a:gd name="connsiteX23" fmla="*/ 907731 w 1013312"/>
                <a:gd name="connsiteY23" fmla="*/ 638630 h 1012711"/>
                <a:gd name="connsiteX24" fmla="*/ 1010655 w 1013312"/>
                <a:gd name="connsiteY24" fmla="*/ 845588 h 1012711"/>
                <a:gd name="connsiteX25" fmla="*/ 845866 w 1013312"/>
                <a:gd name="connsiteY25" fmla="*/ 1010101 h 1012711"/>
                <a:gd name="connsiteX26" fmla="*/ 647230 w 1013312"/>
                <a:gd name="connsiteY26" fmla="*/ 921880 h 1012711"/>
                <a:gd name="connsiteX27" fmla="*/ 630585 w 1013312"/>
                <a:gd name="connsiteY27" fmla="*/ 913002 h 1012711"/>
                <a:gd name="connsiteX28" fmla="*/ 86556 w 1013312"/>
                <a:gd name="connsiteY28" fmla="*/ 913002 h 1012711"/>
                <a:gd name="connsiteX29" fmla="*/ 832 w 1013312"/>
                <a:gd name="connsiteY29" fmla="*/ 841427 h 1012711"/>
                <a:gd name="connsiteX30" fmla="*/ 0 w 1013312"/>
                <a:gd name="connsiteY30" fmla="*/ 824781 h 1012711"/>
                <a:gd name="connsiteX31" fmla="*/ 0 w 1013312"/>
                <a:gd name="connsiteY31" fmla="*/ 169783 h 1012711"/>
                <a:gd name="connsiteX32" fmla="*/ 87111 w 1013312"/>
                <a:gd name="connsiteY32" fmla="*/ 82117 h 1012711"/>
                <a:gd name="connsiteX33" fmla="*/ 116241 w 1013312"/>
                <a:gd name="connsiteY33" fmla="*/ 82950 h 1012711"/>
                <a:gd name="connsiteX34" fmla="*/ 702160 w 1013312"/>
                <a:gd name="connsiteY34" fmla="*/ 647785 h 1012711"/>
                <a:gd name="connsiteX35" fmla="*/ 668592 w 1013312"/>
                <a:gd name="connsiteY35" fmla="*/ 647785 h 1012711"/>
                <a:gd name="connsiteX36" fmla="*/ 647785 w 1013312"/>
                <a:gd name="connsiteY36" fmla="*/ 626978 h 1012711"/>
                <a:gd name="connsiteX37" fmla="*/ 647785 w 1013312"/>
                <a:gd name="connsiteY37" fmla="*/ 535706 h 1012711"/>
                <a:gd name="connsiteX38" fmla="*/ 668592 w 1013312"/>
                <a:gd name="connsiteY38" fmla="*/ 514899 h 1012711"/>
                <a:gd name="connsiteX39" fmla="*/ 746548 w 1013312"/>
                <a:gd name="connsiteY39" fmla="*/ 514899 h 1012711"/>
                <a:gd name="connsiteX40" fmla="*/ 780948 w 1013312"/>
                <a:gd name="connsiteY40" fmla="*/ 549299 h 1012711"/>
                <a:gd name="connsiteX41" fmla="*/ 780948 w 1013312"/>
                <a:gd name="connsiteY41" fmla="*/ 614771 h 1012711"/>
                <a:gd name="connsiteX42" fmla="*/ 822285 w 1013312"/>
                <a:gd name="connsiteY42" fmla="*/ 615049 h 1012711"/>
                <a:gd name="connsiteX43" fmla="*/ 863343 w 1013312"/>
                <a:gd name="connsiteY43" fmla="*/ 620043 h 1012711"/>
                <a:gd name="connsiteX44" fmla="*/ 863343 w 1013312"/>
                <a:gd name="connsiteY44" fmla="*/ 283250 h 1012711"/>
                <a:gd name="connsiteX45" fmla="*/ 33291 w 1013312"/>
                <a:gd name="connsiteY45" fmla="*/ 283250 h 1012711"/>
                <a:gd name="connsiteX46" fmla="*/ 33291 w 1013312"/>
                <a:gd name="connsiteY46" fmla="*/ 294347 h 1012711"/>
                <a:gd name="connsiteX47" fmla="*/ 33291 w 1013312"/>
                <a:gd name="connsiteY47" fmla="*/ 824781 h 1012711"/>
                <a:gd name="connsiteX48" fmla="*/ 89053 w 1013312"/>
                <a:gd name="connsiteY48" fmla="*/ 880544 h 1012711"/>
                <a:gd name="connsiteX49" fmla="*/ 613384 w 1013312"/>
                <a:gd name="connsiteY49" fmla="*/ 880544 h 1012711"/>
                <a:gd name="connsiteX50" fmla="*/ 625314 w 1013312"/>
                <a:gd name="connsiteY50" fmla="*/ 880544 h 1012711"/>
                <a:gd name="connsiteX51" fmla="*/ 702160 w 1013312"/>
                <a:gd name="connsiteY51" fmla="*/ 647785 h 1012711"/>
                <a:gd name="connsiteX52" fmla="*/ 780671 w 1013312"/>
                <a:gd name="connsiteY52" fmla="*/ 116518 h 1012711"/>
                <a:gd name="connsiteX53" fmla="*/ 780671 w 1013312"/>
                <a:gd name="connsiteY53" fmla="*/ 148699 h 1012711"/>
                <a:gd name="connsiteX54" fmla="*/ 731012 w 1013312"/>
                <a:gd name="connsiteY54" fmla="*/ 199468 h 1012711"/>
                <a:gd name="connsiteX55" fmla="*/ 680798 w 1013312"/>
                <a:gd name="connsiteY55" fmla="*/ 148144 h 1012711"/>
                <a:gd name="connsiteX56" fmla="*/ 680798 w 1013312"/>
                <a:gd name="connsiteY56" fmla="*/ 116795 h 1012711"/>
                <a:gd name="connsiteX57" fmla="*/ 597849 w 1013312"/>
                <a:gd name="connsiteY57" fmla="*/ 116795 h 1012711"/>
                <a:gd name="connsiteX58" fmla="*/ 597849 w 1013312"/>
                <a:gd name="connsiteY58" fmla="*/ 146202 h 1012711"/>
                <a:gd name="connsiteX59" fmla="*/ 548467 w 1013312"/>
                <a:gd name="connsiteY59" fmla="*/ 199190 h 1012711"/>
                <a:gd name="connsiteX60" fmla="*/ 498253 w 1013312"/>
                <a:gd name="connsiteY60" fmla="*/ 145925 h 1012711"/>
                <a:gd name="connsiteX61" fmla="*/ 498253 w 1013312"/>
                <a:gd name="connsiteY61" fmla="*/ 116518 h 1012711"/>
                <a:gd name="connsiteX62" fmla="*/ 398658 w 1013312"/>
                <a:gd name="connsiteY62" fmla="*/ 116518 h 1012711"/>
                <a:gd name="connsiteX63" fmla="*/ 398658 w 1013312"/>
                <a:gd name="connsiteY63" fmla="*/ 145925 h 1012711"/>
                <a:gd name="connsiteX64" fmla="*/ 348444 w 1013312"/>
                <a:gd name="connsiteY64" fmla="*/ 198913 h 1012711"/>
                <a:gd name="connsiteX65" fmla="*/ 299063 w 1013312"/>
                <a:gd name="connsiteY65" fmla="*/ 145925 h 1012711"/>
                <a:gd name="connsiteX66" fmla="*/ 299063 w 1013312"/>
                <a:gd name="connsiteY66" fmla="*/ 116518 h 1012711"/>
                <a:gd name="connsiteX67" fmla="*/ 216113 w 1013312"/>
                <a:gd name="connsiteY67" fmla="*/ 116518 h 1012711"/>
                <a:gd name="connsiteX68" fmla="*/ 216113 w 1013312"/>
                <a:gd name="connsiteY68" fmla="*/ 145925 h 1012711"/>
                <a:gd name="connsiteX69" fmla="*/ 165899 w 1013312"/>
                <a:gd name="connsiteY69" fmla="*/ 199190 h 1012711"/>
                <a:gd name="connsiteX70" fmla="*/ 116518 w 1013312"/>
                <a:gd name="connsiteY70" fmla="*/ 146202 h 1012711"/>
                <a:gd name="connsiteX71" fmla="*/ 116518 w 1013312"/>
                <a:gd name="connsiteY71" fmla="*/ 115963 h 1012711"/>
                <a:gd name="connsiteX72" fmla="*/ 82950 w 1013312"/>
                <a:gd name="connsiteY72" fmla="*/ 115963 h 1012711"/>
                <a:gd name="connsiteX73" fmla="*/ 33568 w 1013312"/>
                <a:gd name="connsiteY73" fmla="*/ 165622 h 1012711"/>
                <a:gd name="connsiteX74" fmla="*/ 33568 w 1013312"/>
                <a:gd name="connsiteY74" fmla="*/ 225823 h 1012711"/>
                <a:gd name="connsiteX75" fmla="*/ 33568 w 1013312"/>
                <a:gd name="connsiteY75" fmla="*/ 248017 h 1012711"/>
                <a:gd name="connsiteX76" fmla="*/ 864176 w 1013312"/>
                <a:gd name="connsiteY76" fmla="*/ 248017 h 1012711"/>
                <a:gd name="connsiteX77" fmla="*/ 863898 w 1013312"/>
                <a:gd name="connsiteY77" fmla="*/ 161183 h 1012711"/>
                <a:gd name="connsiteX78" fmla="*/ 818956 w 1013312"/>
                <a:gd name="connsiteY78" fmla="*/ 115963 h 1012711"/>
                <a:gd name="connsiteX79" fmla="*/ 780671 w 1013312"/>
                <a:gd name="connsiteY79" fmla="*/ 116518 h 1012711"/>
                <a:gd name="connsiteX80" fmla="*/ 814517 w 1013312"/>
                <a:gd name="connsiteY80" fmla="*/ 647785 h 1012711"/>
                <a:gd name="connsiteX81" fmla="*/ 647785 w 1013312"/>
                <a:gd name="connsiteY81" fmla="*/ 812852 h 1012711"/>
                <a:gd name="connsiteX82" fmla="*/ 813407 w 1013312"/>
                <a:gd name="connsiteY82" fmla="*/ 980139 h 1012711"/>
                <a:gd name="connsiteX83" fmla="*/ 980139 w 1013312"/>
                <a:gd name="connsiteY83" fmla="*/ 815071 h 1012711"/>
                <a:gd name="connsiteX84" fmla="*/ 814517 w 1013312"/>
                <a:gd name="connsiteY84" fmla="*/ 647785 h 1012711"/>
                <a:gd name="connsiteX85" fmla="*/ 681908 w 1013312"/>
                <a:gd name="connsiteY85" fmla="*/ 548467 h 1012711"/>
                <a:gd name="connsiteX86" fmla="*/ 681908 w 1013312"/>
                <a:gd name="connsiteY86" fmla="*/ 613939 h 1012711"/>
                <a:gd name="connsiteX87" fmla="*/ 746825 w 1013312"/>
                <a:gd name="connsiteY87" fmla="*/ 613939 h 1012711"/>
                <a:gd name="connsiteX88" fmla="*/ 746825 w 1013312"/>
                <a:gd name="connsiteY88" fmla="*/ 548467 h 1012711"/>
                <a:gd name="connsiteX89" fmla="*/ 681908 w 1013312"/>
                <a:gd name="connsiteY89" fmla="*/ 548467 h 1012711"/>
                <a:gd name="connsiteX90" fmla="*/ 714367 w 1013312"/>
                <a:gd name="connsiteY90" fmla="*/ 99040 h 1012711"/>
                <a:gd name="connsiteX91" fmla="*/ 714367 w 1013312"/>
                <a:gd name="connsiteY91" fmla="*/ 146757 h 1012711"/>
                <a:gd name="connsiteX92" fmla="*/ 730457 w 1013312"/>
                <a:gd name="connsiteY92" fmla="*/ 165899 h 1012711"/>
                <a:gd name="connsiteX93" fmla="*/ 747380 w 1013312"/>
                <a:gd name="connsiteY93" fmla="*/ 146757 h 1012711"/>
                <a:gd name="connsiteX94" fmla="*/ 747380 w 1013312"/>
                <a:gd name="connsiteY94" fmla="*/ 52156 h 1012711"/>
                <a:gd name="connsiteX95" fmla="*/ 731289 w 1013312"/>
                <a:gd name="connsiteY95" fmla="*/ 33014 h 1012711"/>
                <a:gd name="connsiteX96" fmla="*/ 714367 w 1013312"/>
                <a:gd name="connsiteY96" fmla="*/ 52156 h 1012711"/>
                <a:gd name="connsiteX97" fmla="*/ 714367 w 1013312"/>
                <a:gd name="connsiteY97" fmla="*/ 99040 h 1012711"/>
                <a:gd name="connsiteX98" fmla="*/ 564835 w 1013312"/>
                <a:gd name="connsiteY98" fmla="*/ 100427 h 1012711"/>
                <a:gd name="connsiteX99" fmla="*/ 564835 w 1013312"/>
                <a:gd name="connsiteY99" fmla="*/ 52711 h 1012711"/>
                <a:gd name="connsiteX100" fmla="*/ 547912 w 1013312"/>
                <a:gd name="connsiteY100" fmla="*/ 33568 h 1012711"/>
                <a:gd name="connsiteX101" fmla="*/ 531822 w 1013312"/>
                <a:gd name="connsiteY101" fmla="*/ 52433 h 1012711"/>
                <a:gd name="connsiteX102" fmla="*/ 531822 w 1013312"/>
                <a:gd name="connsiteY102" fmla="*/ 147035 h 1012711"/>
                <a:gd name="connsiteX103" fmla="*/ 548745 w 1013312"/>
                <a:gd name="connsiteY103" fmla="*/ 166177 h 1012711"/>
                <a:gd name="connsiteX104" fmla="*/ 564835 w 1013312"/>
                <a:gd name="connsiteY104" fmla="*/ 147035 h 1012711"/>
                <a:gd name="connsiteX105" fmla="*/ 564835 w 1013312"/>
                <a:gd name="connsiteY105" fmla="*/ 100427 h 1012711"/>
                <a:gd name="connsiteX106" fmla="*/ 332077 w 1013312"/>
                <a:gd name="connsiteY106" fmla="*/ 98486 h 1012711"/>
                <a:gd name="connsiteX107" fmla="*/ 332077 w 1013312"/>
                <a:gd name="connsiteY107" fmla="*/ 146202 h 1012711"/>
                <a:gd name="connsiteX108" fmla="*/ 348722 w 1013312"/>
                <a:gd name="connsiteY108" fmla="*/ 165899 h 1012711"/>
                <a:gd name="connsiteX109" fmla="*/ 365367 w 1013312"/>
                <a:gd name="connsiteY109" fmla="*/ 146202 h 1012711"/>
                <a:gd name="connsiteX110" fmla="*/ 365367 w 1013312"/>
                <a:gd name="connsiteY110" fmla="*/ 52711 h 1012711"/>
                <a:gd name="connsiteX111" fmla="*/ 348722 w 1013312"/>
                <a:gd name="connsiteY111" fmla="*/ 33014 h 1012711"/>
                <a:gd name="connsiteX112" fmla="*/ 332077 w 1013312"/>
                <a:gd name="connsiteY112" fmla="*/ 52711 h 1012711"/>
                <a:gd name="connsiteX113" fmla="*/ 332077 w 1013312"/>
                <a:gd name="connsiteY113" fmla="*/ 98486 h 1012711"/>
                <a:gd name="connsiteX114" fmla="*/ 182545 w 1013312"/>
                <a:gd name="connsiteY114" fmla="*/ 100150 h 1012711"/>
                <a:gd name="connsiteX115" fmla="*/ 182545 w 1013312"/>
                <a:gd name="connsiteY115" fmla="*/ 52433 h 1012711"/>
                <a:gd name="connsiteX116" fmla="*/ 166454 w 1013312"/>
                <a:gd name="connsiteY116" fmla="*/ 33568 h 1012711"/>
                <a:gd name="connsiteX117" fmla="*/ 149531 w 1013312"/>
                <a:gd name="connsiteY117" fmla="*/ 52711 h 1012711"/>
                <a:gd name="connsiteX118" fmla="*/ 149531 w 1013312"/>
                <a:gd name="connsiteY118" fmla="*/ 147312 h 1012711"/>
                <a:gd name="connsiteX119" fmla="*/ 165622 w 1013312"/>
                <a:gd name="connsiteY119" fmla="*/ 166454 h 1012711"/>
                <a:gd name="connsiteX120" fmla="*/ 182545 w 1013312"/>
                <a:gd name="connsiteY120" fmla="*/ 147312 h 1012711"/>
                <a:gd name="connsiteX121" fmla="*/ 182545 w 1013312"/>
                <a:gd name="connsiteY121" fmla="*/ 100150 h 10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013312" h="1012711">
                  <a:moveTo>
                    <a:pt x="116241" y="82950"/>
                  </a:moveTo>
                  <a:cubicBezTo>
                    <a:pt x="116241" y="70743"/>
                    <a:pt x="115963" y="59924"/>
                    <a:pt x="116241" y="49381"/>
                  </a:cubicBezTo>
                  <a:cubicBezTo>
                    <a:pt x="116795" y="21639"/>
                    <a:pt x="138712" y="0"/>
                    <a:pt x="165899" y="0"/>
                  </a:cubicBezTo>
                  <a:cubicBezTo>
                    <a:pt x="193087" y="0"/>
                    <a:pt x="215004" y="21639"/>
                    <a:pt x="215836" y="49381"/>
                  </a:cubicBezTo>
                  <a:cubicBezTo>
                    <a:pt x="216113" y="60201"/>
                    <a:pt x="215836" y="70743"/>
                    <a:pt x="215836" y="82395"/>
                  </a:cubicBezTo>
                  <a:cubicBezTo>
                    <a:pt x="243301" y="82395"/>
                    <a:pt x="270488" y="82395"/>
                    <a:pt x="299063" y="82395"/>
                  </a:cubicBezTo>
                  <a:cubicBezTo>
                    <a:pt x="299063" y="72130"/>
                    <a:pt x="299063" y="61865"/>
                    <a:pt x="299063" y="51601"/>
                  </a:cubicBezTo>
                  <a:cubicBezTo>
                    <a:pt x="299340" y="22471"/>
                    <a:pt x="320702" y="0"/>
                    <a:pt x="348722" y="0"/>
                  </a:cubicBezTo>
                  <a:cubicBezTo>
                    <a:pt x="376742" y="0"/>
                    <a:pt x="398381" y="22194"/>
                    <a:pt x="398658" y="51323"/>
                  </a:cubicBezTo>
                  <a:cubicBezTo>
                    <a:pt x="398658" y="61311"/>
                    <a:pt x="398658" y="71298"/>
                    <a:pt x="398658" y="82117"/>
                  </a:cubicBezTo>
                  <a:cubicBezTo>
                    <a:pt x="431672" y="82117"/>
                    <a:pt x="464408" y="82117"/>
                    <a:pt x="498253" y="82117"/>
                  </a:cubicBezTo>
                  <a:cubicBezTo>
                    <a:pt x="498253" y="72130"/>
                    <a:pt x="498253" y="61865"/>
                    <a:pt x="498253" y="51601"/>
                  </a:cubicBezTo>
                  <a:cubicBezTo>
                    <a:pt x="498531" y="22194"/>
                    <a:pt x="519892" y="0"/>
                    <a:pt x="547912" y="0"/>
                  </a:cubicBezTo>
                  <a:cubicBezTo>
                    <a:pt x="575932" y="0"/>
                    <a:pt x="597571" y="22194"/>
                    <a:pt x="597849" y="51323"/>
                  </a:cubicBezTo>
                  <a:cubicBezTo>
                    <a:pt x="597849" y="61311"/>
                    <a:pt x="597849" y="71298"/>
                    <a:pt x="597849" y="82117"/>
                  </a:cubicBezTo>
                  <a:cubicBezTo>
                    <a:pt x="625314" y="82117"/>
                    <a:pt x="652501" y="82117"/>
                    <a:pt x="680798" y="82117"/>
                  </a:cubicBezTo>
                  <a:cubicBezTo>
                    <a:pt x="680798" y="72408"/>
                    <a:pt x="680798" y="62698"/>
                    <a:pt x="680798" y="52711"/>
                  </a:cubicBezTo>
                  <a:cubicBezTo>
                    <a:pt x="681076" y="22471"/>
                    <a:pt x="702160" y="0"/>
                    <a:pt x="730457" y="0"/>
                  </a:cubicBezTo>
                  <a:cubicBezTo>
                    <a:pt x="758755" y="0"/>
                    <a:pt x="780394" y="22194"/>
                    <a:pt x="780671" y="52156"/>
                  </a:cubicBezTo>
                  <a:cubicBezTo>
                    <a:pt x="780671" y="62143"/>
                    <a:pt x="780671" y="72130"/>
                    <a:pt x="780671" y="82950"/>
                  </a:cubicBezTo>
                  <a:cubicBezTo>
                    <a:pt x="790936" y="82950"/>
                    <a:pt x="800091" y="82950"/>
                    <a:pt x="809523" y="82950"/>
                  </a:cubicBezTo>
                  <a:cubicBezTo>
                    <a:pt x="861401" y="82950"/>
                    <a:pt x="896912" y="118183"/>
                    <a:pt x="896912" y="170061"/>
                  </a:cubicBezTo>
                  <a:cubicBezTo>
                    <a:pt x="896912" y="319870"/>
                    <a:pt x="896912" y="469679"/>
                    <a:pt x="896634" y="619488"/>
                  </a:cubicBezTo>
                  <a:cubicBezTo>
                    <a:pt x="896634" y="628920"/>
                    <a:pt x="898854" y="633914"/>
                    <a:pt x="907731" y="638630"/>
                  </a:cubicBezTo>
                  <a:cubicBezTo>
                    <a:pt x="983190" y="678579"/>
                    <a:pt x="1024527" y="762361"/>
                    <a:pt x="1010655" y="845588"/>
                  </a:cubicBezTo>
                  <a:cubicBezTo>
                    <a:pt x="996784" y="929925"/>
                    <a:pt x="930480" y="997894"/>
                    <a:pt x="845866" y="1010101"/>
                  </a:cubicBezTo>
                  <a:cubicBezTo>
                    <a:pt x="762084" y="1022307"/>
                    <a:pt x="695502" y="991513"/>
                    <a:pt x="647230" y="921880"/>
                  </a:cubicBezTo>
                  <a:cubicBezTo>
                    <a:pt x="642514" y="915222"/>
                    <a:pt x="638352" y="913002"/>
                    <a:pt x="630585" y="913002"/>
                  </a:cubicBezTo>
                  <a:cubicBezTo>
                    <a:pt x="449149" y="913280"/>
                    <a:pt x="267991" y="913280"/>
                    <a:pt x="86556" y="913002"/>
                  </a:cubicBezTo>
                  <a:cubicBezTo>
                    <a:pt x="41614" y="913002"/>
                    <a:pt x="7768" y="884982"/>
                    <a:pt x="832" y="841427"/>
                  </a:cubicBezTo>
                  <a:cubicBezTo>
                    <a:pt x="0" y="835878"/>
                    <a:pt x="0" y="830330"/>
                    <a:pt x="0" y="824781"/>
                  </a:cubicBezTo>
                  <a:cubicBezTo>
                    <a:pt x="0" y="606449"/>
                    <a:pt x="0" y="388116"/>
                    <a:pt x="0" y="169783"/>
                  </a:cubicBezTo>
                  <a:cubicBezTo>
                    <a:pt x="0" y="117905"/>
                    <a:pt x="35233" y="82395"/>
                    <a:pt x="87111" y="82117"/>
                  </a:cubicBezTo>
                  <a:cubicBezTo>
                    <a:pt x="96266" y="82950"/>
                    <a:pt x="105698" y="82950"/>
                    <a:pt x="116241" y="82950"/>
                  </a:cubicBezTo>
                  <a:close/>
                  <a:moveTo>
                    <a:pt x="702160" y="647785"/>
                  </a:moveTo>
                  <a:cubicBezTo>
                    <a:pt x="689676" y="647785"/>
                    <a:pt x="679134" y="647785"/>
                    <a:pt x="668592" y="647785"/>
                  </a:cubicBezTo>
                  <a:cubicBezTo>
                    <a:pt x="653611" y="647785"/>
                    <a:pt x="647785" y="641959"/>
                    <a:pt x="647785" y="626978"/>
                  </a:cubicBezTo>
                  <a:cubicBezTo>
                    <a:pt x="647785" y="596462"/>
                    <a:pt x="647785" y="565945"/>
                    <a:pt x="647785" y="535706"/>
                  </a:cubicBezTo>
                  <a:cubicBezTo>
                    <a:pt x="647785" y="520725"/>
                    <a:pt x="653611" y="514899"/>
                    <a:pt x="668592" y="514899"/>
                  </a:cubicBezTo>
                  <a:cubicBezTo>
                    <a:pt x="694670" y="514899"/>
                    <a:pt x="720470" y="514899"/>
                    <a:pt x="746548" y="514899"/>
                  </a:cubicBezTo>
                  <a:cubicBezTo>
                    <a:pt x="779839" y="514899"/>
                    <a:pt x="780948" y="516009"/>
                    <a:pt x="780948" y="549299"/>
                  </a:cubicBezTo>
                  <a:cubicBezTo>
                    <a:pt x="780948" y="571771"/>
                    <a:pt x="780948" y="594242"/>
                    <a:pt x="780948" y="614771"/>
                  </a:cubicBezTo>
                  <a:cubicBezTo>
                    <a:pt x="795652" y="614771"/>
                    <a:pt x="808968" y="614217"/>
                    <a:pt x="822285" y="615049"/>
                  </a:cubicBezTo>
                  <a:cubicBezTo>
                    <a:pt x="835878" y="615881"/>
                    <a:pt x="849472" y="618378"/>
                    <a:pt x="863343" y="620043"/>
                  </a:cubicBezTo>
                  <a:cubicBezTo>
                    <a:pt x="863343" y="507963"/>
                    <a:pt x="863343" y="395607"/>
                    <a:pt x="863343" y="283250"/>
                  </a:cubicBezTo>
                  <a:cubicBezTo>
                    <a:pt x="586474" y="283250"/>
                    <a:pt x="310160" y="283250"/>
                    <a:pt x="33291" y="283250"/>
                  </a:cubicBezTo>
                  <a:cubicBezTo>
                    <a:pt x="33291" y="287411"/>
                    <a:pt x="33291" y="290740"/>
                    <a:pt x="33291" y="294347"/>
                  </a:cubicBezTo>
                  <a:cubicBezTo>
                    <a:pt x="33291" y="471066"/>
                    <a:pt x="33291" y="648062"/>
                    <a:pt x="33291" y="824781"/>
                  </a:cubicBezTo>
                  <a:cubicBezTo>
                    <a:pt x="33291" y="860846"/>
                    <a:pt x="53265" y="880544"/>
                    <a:pt x="89053" y="880544"/>
                  </a:cubicBezTo>
                  <a:cubicBezTo>
                    <a:pt x="263830" y="880544"/>
                    <a:pt x="438607" y="880544"/>
                    <a:pt x="613384" y="880544"/>
                  </a:cubicBezTo>
                  <a:cubicBezTo>
                    <a:pt x="617268" y="880544"/>
                    <a:pt x="620875" y="880544"/>
                    <a:pt x="625314" y="880544"/>
                  </a:cubicBezTo>
                  <a:cubicBezTo>
                    <a:pt x="598681" y="786220"/>
                    <a:pt x="623926" y="709650"/>
                    <a:pt x="702160" y="647785"/>
                  </a:cubicBezTo>
                  <a:close/>
                  <a:moveTo>
                    <a:pt x="780671" y="116518"/>
                  </a:moveTo>
                  <a:cubicBezTo>
                    <a:pt x="780671" y="127892"/>
                    <a:pt x="780671" y="138435"/>
                    <a:pt x="780671" y="148699"/>
                  </a:cubicBezTo>
                  <a:cubicBezTo>
                    <a:pt x="780394" y="177274"/>
                    <a:pt x="758755" y="199190"/>
                    <a:pt x="731012" y="199468"/>
                  </a:cubicBezTo>
                  <a:cubicBezTo>
                    <a:pt x="702992" y="199468"/>
                    <a:pt x="681353" y="177274"/>
                    <a:pt x="680798" y="148144"/>
                  </a:cubicBezTo>
                  <a:cubicBezTo>
                    <a:pt x="680798" y="137880"/>
                    <a:pt x="680798" y="127615"/>
                    <a:pt x="680798" y="116795"/>
                  </a:cubicBezTo>
                  <a:cubicBezTo>
                    <a:pt x="652779" y="116795"/>
                    <a:pt x="625591" y="116795"/>
                    <a:pt x="597849" y="116795"/>
                  </a:cubicBezTo>
                  <a:cubicBezTo>
                    <a:pt x="597849" y="127060"/>
                    <a:pt x="597849" y="136770"/>
                    <a:pt x="597849" y="146202"/>
                  </a:cubicBezTo>
                  <a:cubicBezTo>
                    <a:pt x="597571" y="176442"/>
                    <a:pt x="576764" y="198913"/>
                    <a:pt x="548467" y="199190"/>
                  </a:cubicBezTo>
                  <a:cubicBezTo>
                    <a:pt x="519615" y="199468"/>
                    <a:pt x="498253" y="176719"/>
                    <a:pt x="498253" y="145925"/>
                  </a:cubicBezTo>
                  <a:cubicBezTo>
                    <a:pt x="498253" y="135938"/>
                    <a:pt x="498253" y="126228"/>
                    <a:pt x="498253" y="116518"/>
                  </a:cubicBezTo>
                  <a:cubicBezTo>
                    <a:pt x="464130" y="116518"/>
                    <a:pt x="431949" y="116518"/>
                    <a:pt x="398658" y="116518"/>
                  </a:cubicBezTo>
                  <a:cubicBezTo>
                    <a:pt x="398658" y="126783"/>
                    <a:pt x="398658" y="136215"/>
                    <a:pt x="398658" y="145925"/>
                  </a:cubicBezTo>
                  <a:cubicBezTo>
                    <a:pt x="398381" y="176719"/>
                    <a:pt x="377019" y="199190"/>
                    <a:pt x="348444" y="198913"/>
                  </a:cubicBezTo>
                  <a:cubicBezTo>
                    <a:pt x="320147" y="198635"/>
                    <a:pt x="299340" y="176164"/>
                    <a:pt x="299063" y="145925"/>
                  </a:cubicBezTo>
                  <a:cubicBezTo>
                    <a:pt x="299063" y="135938"/>
                    <a:pt x="299063" y="126228"/>
                    <a:pt x="299063" y="116518"/>
                  </a:cubicBezTo>
                  <a:cubicBezTo>
                    <a:pt x="270766" y="116518"/>
                    <a:pt x="243856" y="116518"/>
                    <a:pt x="216113" y="116518"/>
                  </a:cubicBezTo>
                  <a:cubicBezTo>
                    <a:pt x="216113" y="126505"/>
                    <a:pt x="216113" y="136215"/>
                    <a:pt x="216113" y="145925"/>
                  </a:cubicBezTo>
                  <a:cubicBezTo>
                    <a:pt x="215836" y="176719"/>
                    <a:pt x="194752" y="199190"/>
                    <a:pt x="165899" y="199190"/>
                  </a:cubicBezTo>
                  <a:cubicBezTo>
                    <a:pt x="137602" y="198913"/>
                    <a:pt x="116518" y="176442"/>
                    <a:pt x="116518" y="146202"/>
                  </a:cubicBezTo>
                  <a:cubicBezTo>
                    <a:pt x="116518" y="136215"/>
                    <a:pt x="116518" y="126505"/>
                    <a:pt x="116518" y="115963"/>
                  </a:cubicBezTo>
                  <a:cubicBezTo>
                    <a:pt x="104311" y="115963"/>
                    <a:pt x="93769" y="115686"/>
                    <a:pt x="82950" y="115963"/>
                  </a:cubicBezTo>
                  <a:cubicBezTo>
                    <a:pt x="55207" y="116518"/>
                    <a:pt x="33846" y="137880"/>
                    <a:pt x="33568" y="165622"/>
                  </a:cubicBezTo>
                  <a:cubicBezTo>
                    <a:pt x="33291" y="185597"/>
                    <a:pt x="33568" y="205848"/>
                    <a:pt x="33568" y="225823"/>
                  </a:cubicBezTo>
                  <a:cubicBezTo>
                    <a:pt x="33568" y="233313"/>
                    <a:pt x="33568" y="240804"/>
                    <a:pt x="33568" y="248017"/>
                  </a:cubicBezTo>
                  <a:cubicBezTo>
                    <a:pt x="311270" y="248017"/>
                    <a:pt x="587307" y="248017"/>
                    <a:pt x="864176" y="248017"/>
                  </a:cubicBezTo>
                  <a:cubicBezTo>
                    <a:pt x="864176" y="218610"/>
                    <a:pt x="865008" y="190035"/>
                    <a:pt x="863898" y="161183"/>
                  </a:cubicBezTo>
                  <a:cubicBezTo>
                    <a:pt x="863066" y="137325"/>
                    <a:pt x="842814" y="117628"/>
                    <a:pt x="818956" y="115963"/>
                  </a:cubicBezTo>
                  <a:cubicBezTo>
                    <a:pt x="806194" y="115686"/>
                    <a:pt x="794265" y="116518"/>
                    <a:pt x="780671" y="116518"/>
                  </a:cubicBezTo>
                  <a:close/>
                  <a:moveTo>
                    <a:pt x="814517" y="647785"/>
                  </a:moveTo>
                  <a:cubicBezTo>
                    <a:pt x="722967" y="647508"/>
                    <a:pt x="648340" y="721580"/>
                    <a:pt x="647785" y="812852"/>
                  </a:cubicBezTo>
                  <a:cubicBezTo>
                    <a:pt x="647507" y="904679"/>
                    <a:pt x="721857" y="979861"/>
                    <a:pt x="813407" y="980139"/>
                  </a:cubicBezTo>
                  <a:cubicBezTo>
                    <a:pt x="904679" y="980416"/>
                    <a:pt x="979584" y="906067"/>
                    <a:pt x="980139" y="815071"/>
                  </a:cubicBezTo>
                  <a:cubicBezTo>
                    <a:pt x="980416" y="723244"/>
                    <a:pt x="906067" y="648062"/>
                    <a:pt x="814517" y="647785"/>
                  </a:cubicBezTo>
                  <a:close/>
                  <a:moveTo>
                    <a:pt x="681908" y="548467"/>
                  </a:moveTo>
                  <a:cubicBezTo>
                    <a:pt x="681908" y="570384"/>
                    <a:pt x="681908" y="592023"/>
                    <a:pt x="681908" y="613939"/>
                  </a:cubicBezTo>
                  <a:cubicBezTo>
                    <a:pt x="703825" y="613939"/>
                    <a:pt x="725464" y="613939"/>
                    <a:pt x="746825" y="613939"/>
                  </a:cubicBezTo>
                  <a:cubicBezTo>
                    <a:pt x="746825" y="591745"/>
                    <a:pt x="746825" y="570106"/>
                    <a:pt x="746825" y="548467"/>
                  </a:cubicBezTo>
                  <a:cubicBezTo>
                    <a:pt x="724909" y="548467"/>
                    <a:pt x="703825" y="548467"/>
                    <a:pt x="681908" y="548467"/>
                  </a:cubicBezTo>
                  <a:close/>
                  <a:moveTo>
                    <a:pt x="714367" y="99040"/>
                  </a:moveTo>
                  <a:cubicBezTo>
                    <a:pt x="714367" y="114854"/>
                    <a:pt x="714367" y="130944"/>
                    <a:pt x="714367" y="146757"/>
                  </a:cubicBezTo>
                  <a:cubicBezTo>
                    <a:pt x="714367" y="158409"/>
                    <a:pt x="720747" y="165622"/>
                    <a:pt x="730457" y="165899"/>
                  </a:cubicBezTo>
                  <a:cubicBezTo>
                    <a:pt x="740444" y="166177"/>
                    <a:pt x="747380" y="158686"/>
                    <a:pt x="747380" y="146757"/>
                  </a:cubicBezTo>
                  <a:cubicBezTo>
                    <a:pt x="747380" y="115408"/>
                    <a:pt x="747380" y="83782"/>
                    <a:pt x="747380" y="52156"/>
                  </a:cubicBezTo>
                  <a:cubicBezTo>
                    <a:pt x="747380" y="40504"/>
                    <a:pt x="740999" y="33291"/>
                    <a:pt x="731289" y="33014"/>
                  </a:cubicBezTo>
                  <a:cubicBezTo>
                    <a:pt x="721302" y="32736"/>
                    <a:pt x="714367" y="40226"/>
                    <a:pt x="714367" y="52156"/>
                  </a:cubicBezTo>
                  <a:cubicBezTo>
                    <a:pt x="714089" y="67969"/>
                    <a:pt x="714367" y="83505"/>
                    <a:pt x="714367" y="99040"/>
                  </a:cubicBezTo>
                  <a:close/>
                  <a:moveTo>
                    <a:pt x="564835" y="100427"/>
                  </a:moveTo>
                  <a:cubicBezTo>
                    <a:pt x="564835" y="84614"/>
                    <a:pt x="564835" y="68524"/>
                    <a:pt x="564835" y="52711"/>
                  </a:cubicBezTo>
                  <a:cubicBezTo>
                    <a:pt x="564835" y="40781"/>
                    <a:pt x="557900" y="33291"/>
                    <a:pt x="547912" y="33568"/>
                  </a:cubicBezTo>
                  <a:cubicBezTo>
                    <a:pt x="538202" y="33846"/>
                    <a:pt x="531822" y="41059"/>
                    <a:pt x="531822" y="52433"/>
                  </a:cubicBezTo>
                  <a:cubicBezTo>
                    <a:pt x="531822" y="83782"/>
                    <a:pt x="531822" y="115408"/>
                    <a:pt x="531822" y="147035"/>
                  </a:cubicBezTo>
                  <a:cubicBezTo>
                    <a:pt x="531822" y="158964"/>
                    <a:pt x="538757" y="166454"/>
                    <a:pt x="548745" y="166177"/>
                  </a:cubicBezTo>
                  <a:cubicBezTo>
                    <a:pt x="558454" y="165899"/>
                    <a:pt x="564835" y="158686"/>
                    <a:pt x="564835" y="147035"/>
                  </a:cubicBezTo>
                  <a:cubicBezTo>
                    <a:pt x="564835" y="131499"/>
                    <a:pt x="564835" y="115963"/>
                    <a:pt x="564835" y="100427"/>
                  </a:cubicBezTo>
                  <a:close/>
                  <a:moveTo>
                    <a:pt x="332077" y="98486"/>
                  </a:moveTo>
                  <a:cubicBezTo>
                    <a:pt x="332077" y="114299"/>
                    <a:pt x="332077" y="130389"/>
                    <a:pt x="332077" y="146202"/>
                  </a:cubicBezTo>
                  <a:cubicBezTo>
                    <a:pt x="332077" y="158409"/>
                    <a:pt x="338735" y="165899"/>
                    <a:pt x="348722" y="165899"/>
                  </a:cubicBezTo>
                  <a:cubicBezTo>
                    <a:pt x="358709" y="165899"/>
                    <a:pt x="365367" y="158409"/>
                    <a:pt x="365367" y="146202"/>
                  </a:cubicBezTo>
                  <a:cubicBezTo>
                    <a:pt x="365367" y="115131"/>
                    <a:pt x="365367" y="83782"/>
                    <a:pt x="365367" y="52711"/>
                  </a:cubicBezTo>
                  <a:cubicBezTo>
                    <a:pt x="365367" y="40504"/>
                    <a:pt x="358709" y="33014"/>
                    <a:pt x="348722" y="33014"/>
                  </a:cubicBezTo>
                  <a:cubicBezTo>
                    <a:pt x="338735" y="33014"/>
                    <a:pt x="332354" y="40504"/>
                    <a:pt x="332077" y="52711"/>
                  </a:cubicBezTo>
                  <a:cubicBezTo>
                    <a:pt x="332077" y="68246"/>
                    <a:pt x="332077" y="83505"/>
                    <a:pt x="332077" y="98486"/>
                  </a:cubicBezTo>
                  <a:close/>
                  <a:moveTo>
                    <a:pt x="182545" y="100150"/>
                  </a:moveTo>
                  <a:cubicBezTo>
                    <a:pt x="182545" y="84337"/>
                    <a:pt x="182545" y="68246"/>
                    <a:pt x="182545" y="52433"/>
                  </a:cubicBezTo>
                  <a:cubicBezTo>
                    <a:pt x="182545" y="40781"/>
                    <a:pt x="176164" y="33568"/>
                    <a:pt x="166454" y="33568"/>
                  </a:cubicBezTo>
                  <a:cubicBezTo>
                    <a:pt x="156467" y="33291"/>
                    <a:pt x="149531" y="40781"/>
                    <a:pt x="149531" y="52711"/>
                  </a:cubicBezTo>
                  <a:cubicBezTo>
                    <a:pt x="149531" y="84059"/>
                    <a:pt x="149531" y="115686"/>
                    <a:pt x="149531" y="147312"/>
                  </a:cubicBezTo>
                  <a:cubicBezTo>
                    <a:pt x="149531" y="158686"/>
                    <a:pt x="155912" y="166177"/>
                    <a:pt x="165622" y="166454"/>
                  </a:cubicBezTo>
                  <a:cubicBezTo>
                    <a:pt x="175609" y="166732"/>
                    <a:pt x="182545" y="159241"/>
                    <a:pt x="182545" y="147312"/>
                  </a:cubicBezTo>
                  <a:cubicBezTo>
                    <a:pt x="182822" y="131221"/>
                    <a:pt x="182545" y="115686"/>
                    <a:pt x="182545" y="100150"/>
                  </a:cubicBezTo>
                  <a:close/>
                </a:path>
              </a:pathLst>
            </a:custGeom>
            <a:grpFill/>
            <a:ln w="2772" cap="flat">
              <a:noFill/>
              <a:prstDash val="solid"/>
              <a:miter/>
            </a:ln>
          </p:spPr>
          <p:txBody>
            <a:bodyPr rtlCol="0" anchor="ctr"/>
            <a:lstStyle/>
            <a:p>
              <a:endParaRPr lang="en-US" dirty="0"/>
            </a:p>
          </p:txBody>
        </p:sp>
        <p:sp>
          <p:nvSpPr>
            <p:cNvPr id="49" name="Freeform 53">
              <a:extLst>
                <a:ext uri="{FF2B5EF4-FFF2-40B4-BE49-F238E27FC236}">
                  <a16:creationId xmlns:a16="http://schemas.microsoft.com/office/drawing/2014/main" id="{AF828D8D-C786-A59F-078D-E0E6E8A0B53E}"/>
                </a:ext>
              </a:extLst>
            </p:cNvPr>
            <p:cNvSpPr/>
            <p:nvPr/>
          </p:nvSpPr>
          <p:spPr>
            <a:xfrm>
              <a:off x="7820416" y="1221273"/>
              <a:ext cx="132886" cy="132886"/>
            </a:xfrm>
            <a:custGeom>
              <a:avLst/>
              <a:gdLst>
                <a:gd name="connsiteX0" fmla="*/ 0 w 132886"/>
                <a:gd name="connsiteY0" fmla="*/ 66304 h 132886"/>
                <a:gd name="connsiteX1" fmla="*/ 0 w 132886"/>
                <a:gd name="connsiteY1" fmla="*/ 19697 h 132886"/>
                <a:gd name="connsiteX2" fmla="*/ 19697 w 132886"/>
                <a:gd name="connsiteY2" fmla="*/ 0 h 132886"/>
                <a:gd name="connsiteX3" fmla="*/ 113189 w 132886"/>
                <a:gd name="connsiteY3" fmla="*/ 0 h 132886"/>
                <a:gd name="connsiteX4" fmla="*/ 132886 w 132886"/>
                <a:gd name="connsiteY4" fmla="*/ 19697 h 132886"/>
                <a:gd name="connsiteX5" fmla="*/ 132886 w 132886"/>
                <a:gd name="connsiteY5" fmla="*/ 113189 h 132886"/>
                <a:gd name="connsiteX6" fmla="*/ 113189 w 132886"/>
                <a:gd name="connsiteY6" fmla="*/ 132886 h 132886"/>
                <a:gd name="connsiteX7" fmla="*/ 19697 w 132886"/>
                <a:gd name="connsiteY7" fmla="*/ 132886 h 132886"/>
                <a:gd name="connsiteX8" fmla="*/ 0 w 132886"/>
                <a:gd name="connsiteY8" fmla="*/ 113189 h 132886"/>
                <a:gd name="connsiteX9" fmla="*/ 0 w 132886"/>
                <a:gd name="connsiteY9" fmla="*/ 66304 h 132886"/>
                <a:gd name="connsiteX10" fmla="*/ 99040 w 132886"/>
                <a:gd name="connsiteY10" fmla="*/ 99040 h 132886"/>
                <a:gd name="connsiteX11" fmla="*/ 99040 w 132886"/>
                <a:gd name="connsiteY11" fmla="*/ 33846 h 132886"/>
                <a:gd name="connsiteX12" fmla="*/ 33846 w 132886"/>
                <a:gd name="connsiteY12" fmla="*/ 33846 h 132886"/>
                <a:gd name="connsiteX13" fmla="*/ 33846 w 132886"/>
                <a:gd name="connsiteY13" fmla="*/ 99040 h 132886"/>
                <a:gd name="connsiteX14" fmla="*/ 99040 w 132886"/>
                <a:gd name="connsiteY14" fmla="*/ 99040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0" y="66304"/>
                  </a:moveTo>
                  <a:cubicBezTo>
                    <a:pt x="0" y="50769"/>
                    <a:pt x="0" y="35233"/>
                    <a:pt x="0" y="19697"/>
                  </a:cubicBezTo>
                  <a:cubicBezTo>
                    <a:pt x="0" y="6103"/>
                    <a:pt x="6103" y="0"/>
                    <a:pt x="19697" y="0"/>
                  </a:cubicBezTo>
                  <a:cubicBezTo>
                    <a:pt x="50769" y="0"/>
                    <a:pt x="82118" y="0"/>
                    <a:pt x="113189" y="0"/>
                  </a:cubicBezTo>
                  <a:cubicBezTo>
                    <a:pt x="126783" y="0"/>
                    <a:pt x="132886" y="6103"/>
                    <a:pt x="132886" y="19697"/>
                  </a:cubicBezTo>
                  <a:cubicBezTo>
                    <a:pt x="132886" y="50769"/>
                    <a:pt x="132886" y="82117"/>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97376"/>
                    <a:pt x="0" y="81840"/>
                    <a:pt x="0" y="66304"/>
                  </a:cubicBezTo>
                  <a:close/>
                  <a:moveTo>
                    <a:pt x="99040" y="99040"/>
                  </a:moveTo>
                  <a:cubicBezTo>
                    <a:pt x="99040" y="76569"/>
                    <a:pt x="99040" y="55207"/>
                    <a:pt x="99040" y="33846"/>
                  </a:cubicBezTo>
                  <a:cubicBezTo>
                    <a:pt x="76846" y="33846"/>
                    <a:pt x="55207" y="33846"/>
                    <a:pt x="33846" y="33846"/>
                  </a:cubicBezTo>
                  <a:cubicBezTo>
                    <a:pt x="33846" y="56040"/>
                    <a:pt x="33846" y="77401"/>
                    <a:pt x="33846" y="99040"/>
                  </a:cubicBezTo>
                  <a:cubicBezTo>
                    <a:pt x="55762" y="99040"/>
                    <a:pt x="77124" y="99040"/>
                    <a:pt x="99040" y="99040"/>
                  </a:cubicBezTo>
                  <a:close/>
                </a:path>
              </a:pathLst>
            </a:custGeom>
            <a:grpFill/>
            <a:ln w="2772" cap="flat">
              <a:noFill/>
              <a:prstDash val="solid"/>
              <a:miter/>
            </a:ln>
          </p:spPr>
          <p:txBody>
            <a:bodyPr rtlCol="0" anchor="ctr"/>
            <a:lstStyle/>
            <a:p>
              <a:endParaRPr lang="en-US" dirty="0"/>
            </a:p>
          </p:txBody>
        </p:sp>
        <p:sp>
          <p:nvSpPr>
            <p:cNvPr id="50" name="Freeform 54">
              <a:extLst>
                <a:ext uri="{FF2B5EF4-FFF2-40B4-BE49-F238E27FC236}">
                  <a16:creationId xmlns:a16="http://schemas.microsoft.com/office/drawing/2014/main" id="{FF143602-CAB0-3518-3962-581324EA5095}"/>
                </a:ext>
              </a:extLst>
            </p:cNvPr>
            <p:cNvSpPr/>
            <p:nvPr/>
          </p:nvSpPr>
          <p:spPr>
            <a:xfrm>
              <a:off x="7637747" y="1220595"/>
              <a:ext cx="133009" cy="133217"/>
            </a:xfrm>
            <a:custGeom>
              <a:avLst/>
              <a:gdLst>
                <a:gd name="connsiteX0" fmla="*/ 133009 w 133009"/>
                <a:gd name="connsiteY0" fmla="*/ 66427 h 133217"/>
                <a:gd name="connsiteX1" fmla="*/ 133009 w 133009"/>
                <a:gd name="connsiteY1" fmla="*/ 113035 h 133217"/>
                <a:gd name="connsiteX2" fmla="*/ 113590 w 133009"/>
                <a:gd name="connsiteY2" fmla="*/ 133009 h 133217"/>
                <a:gd name="connsiteX3" fmla="*/ 18988 w 133009"/>
                <a:gd name="connsiteY3" fmla="*/ 133009 h 133217"/>
                <a:gd name="connsiteX4" fmla="*/ 123 w 133009"/>
                <a:gd name="connsiteY4" fmla="*/ 113590 h 133217"/>
                <a:gd name="connsiteX5" fmla="*/ 123 w 133009"/>
                <a:gd name="connsiteY5" fmla="*/ 18988 h 133217"/>
                <a:gd name="connsiteX6" fmla="*/ 19543 w 133009"/>
                <a:gd name="connsiteY6" fmla="*/ 123 h 133217"/>
                <a:gd name="connsiteX7" fmla="*/ 114144 w 133009"/>
                <a:gd name="connsiteY7" fmla="*/ 123 h 133217"/>
                <a:gd name="connsiteX8" fmla="*/ 133009 w 133009"/>
                <a:gd name="connsiteY8" fmla="*/ 19543 h 133217"/>
                <a:gd name="connsiteX9" fmla="*/ 133009 w 133009"/>
                <a:gd name="connsiteY9" fmla="*/ 66427 h 133217"/>
                <a:gd name="connsiteX10" fmla="*/ 33692 w 133009"/>
                <a:gd name="connsiteY10" fmla="*/ 99441 h 133217"/>
                <a:gd name="connsiteX11" fmla="*/ 98886 w 133009"/>
                <a:gd name="connsiteY11" fmla="*/ 99441 h 133217"/>
                <a:gd name="connsiteX12" fmla="*/ 98886 w 133009"/>
                <a:gd name="connsiteY12" fmla="*/ 34246 h 133217"/>
                <a:gd name="connsiteX13" fmla="*/ 33692 w 133009"/>
                <a:gd name="connsiteY13" fmla="*/ 34246 h 133217"/>
                <a:gd name="connsiteX14" fmla="*/ 33692 w 133009"/>
                <a:gd name="connsiteY14" fmla="*/ 99441 h 1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217">
                  <a:moveTo>
                    <a:pt x="133009" y="66427"/>
                  </a:moveTo>
                  <a:cubicBezTo>
                    <a:pt x="133009" y="81963"/>
                    <a:pt x="133009" y="97499"/>
                    <a:pt x="133009" y="113035"/>
                  </a:cubicBezTo>
                  <a:cubicBezTo>
                    <a:pt x="133009" y="126906"/>
                    <a:pt x="126906" y="133009"/>
                    <a:pt x="113590" y="133009"/>
                  </a:cubicBezTo>
                  <a:cubicBezTo>
                    <a:pt x="81963" y="133287"/>
                    <a:pt x="50614" y="133287"/>
                    <a:pt x="18988" y="133009"/>
                  </a:cubicBezTo>
                  <a:cubicBezTo>
                    <a:pt x="6227" y="133009"/>
                    <a:pt x="123" y="126629"/>
                    <a:pt x="123" y="113590"/>
                  </a:cubicBezTo>
                  <a:cubicBezTo>
                    <a:pt x="123" y="81963"/>
                    <a:pt x="-154" y="50614"/>
                    <a:pt x="123" y="18988"/>
                  </a:cubicBezTo>
                  <a:cubicBezTo>
                    <a:pt x="123" y="6227"/>
                    <a:pt x="6504" y="123"/>
                    <a:pt x="19543" y="123"/>
                  </a:cubicBezTo>
                  <a:cubicBezTo>
                    <a:pt x="51169" y="123"/>
                    <a:pt x="82518" y="-154"/>
                    <a:pt x="114144" y="123"/>
                  </a:cubicBezTo>
                  <a:cubicBezTo>
                    <a:pt x="126906" y="123"/>
                    <a:pt x="133009" y="6504"/>
                    <a:pt x="133009" y="19543"/>
                  </a:cubicBezTo>
                  <a:cubicBezTo>
                    <a:pt x="133009" y="35356"/>
                    <a:pt x="133009" y="50892"/>
                    <a:pt x="133009" y="66427"/>
                  </a:cubicBezTo>
                  <a:close/>
                  <a:moveTo>
                    <a:pt x="33692" y="99441"/>
                  </a:moveTo>
                  <a:cubicBezTo>
                    <a:pt x="56163" y="99441"/>
                    <a:pt x="77525" y="99441"/>
                    <a:pt x="98886" y="99441"/>
                  </a:cubicBezTo>
                  <a:cubicBezTo>
                    <a:pt x="98886" y="77247"/>
                    <a:pt x="98886" y="55608"/>
                    <a:pt x="98886" y="34246"/>
                  </a:cubicBezTo>
                  <a:cubicBezTo>
                    <a:pt x="76692" y="34246"/>
                    <a:pt x="55331" y="34246"/>
                    <a:pt x="33692" y="34246"/>
                  </a:cubicBezTo>
                  <a:cubicBezTo>
                    <a:pt x="33692" y="56163"/>
                    <a:pt x="33692" y="77247"/>
                    <a:pt x="33692" y="99441"/>
                  </a:cubicBezTo>
                  <a:close/>
                </a:path>
              </a:pathLst>
            </a:custGeom>
            <a:grpFill/>
            <a:ln w="2772" cap="flat">
              <a:noFill/>
              <a:prstDash val="solid"/>
              <a:miter/>
            </a:ln>
          </p:spPr>
          <p:txBody>
            <a:bodyPr rtlCol="0" anchor="ctr"/>
            <a:lstStyle/>
            <a:p>
              <a:endParaRPr lang="en-US" dirty="0"/>
            </a:p>
          </p:txBody>
        </p:sp>
        <p:sp>
          <p:nvSpPr>
            <p:cNvPr id="51" name="Freeform 55">
              <a:extLst>
                <a:ext uri="{FF2B5EF4-FFF2-40B4-BE49-F238E27FC236}">
                  <a16:creationId xmlns:a16="http://schemas.microsoft.com/office/drawing/2014/main" id="{AF9680D0-E983-2B1C-5911-4A927EA549A3}"/>
                </a:ext>
              </a:extLst>
            </p:cNvPr>
            <p:cNvSpPr/>
            <p:nvPr/>
          </p:nvSpPr>
          <p:spPr>
            <a:xfrm>
              <a:off x="7455048" y="1220996"/>
              <a:ext cx="132886" cy="132886"/>
            </a:xfrm>
            <a:custGeom>
              <a:avLst/>
              <a:gdLst>
                <a:gd name="connsiteX0" fmla="*/ 65472 w 132886"/>
                <a:gd name="connsiteY0" fmla="*/ 132886 h 132886"/>
                <a:gd name="connsiteX1" fmla="*/ 19697 w 132886"/>
                <a:gd name="connsiteY1" fmla="*/ 132886 h 132886"/>
                <a:gd name="connsiteX2" fmla="*/ 0 w 132886"/>
                <a:gd name="connsiteY2" fmla="*/ 113189 h 132886"/>
                <a:gd name="connsiteX3" fmla="*/ 0 w 132886"/>
                <a:gd name="connsiteY3" fmla="*/ 19697 h 132886"/>
                <a:gd name="connsiteX4" fmla="*/ 19697 w 132886"/>
                <a:gd name="connsiteY4" fmla="*/ 0 h 132886"/>
                <a:gd name="connsiteX5" fmla="*/ 113189 w 132886"/>
                <a:gd name="connsiteY5" fmla="*/ 0 h 132886"/>
                <a:gd name="connsiteX6" fmla="*/ 132886 w 132886"/>
                <a:gd name="connsiteY6" fmla="*/ 19697 h 132886"/>
                <a:gd name="connsiteX7" fmla="*/ 132886 w 132886"/>
                <a:gd name="connsiteY7" fmla="*/ 113189 h 132886"/>
                <a:gd name="connsiteX8" fmla="*/ 113189 w 132886"/>
                <a:gd name="connsiteY8" fmla="*/ 132886 h 132886"/>
                <a:gd name="connsiteX9" fmla="*/ 65472 w 132886"/>
                <a:gd name="connsiteY9" fmla="*/ 132886 h 132886"/>
                <a:gd name="connsiteX10" fmla="*/ 99040 w 132886"/>
                <a:gd name="connsiteY10" fmla="*/ 33846 h 132886"/>
                <a:gd name="connsiteX11" fmla="*/ 33846 w 132886"/>
                <a:gd name="connsiteY11" fmla="*/ 33846 h 132886"/>
                <a:gd name="connsiteX12" fmla="*/ 33846 w 132886"/>
                <a:gd name="connsiteY12" fmla="*/ 99040 h 132886"/>
                <a:gd name="connsiteX13" fmla="*/ 99040 w 132886"/>
                <a:gd name="connsiteY13" fmla="*/ 99040 h 132886"/>
                <a:gd name="connsiteX14" fmla="*/ 99040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65472" y="132886"/>
                  </a:moveTo>
                  <a:cubicBezTo>
                    <a:pt x="50214" y="132886"/>
                    <a:pt x="34956" y="132886"/>
                    <a:pt x="19697" y="132886"/>
                  </a:cubicBezTo>
                  <a:cubicBezTo>
                    <a:pt x="6103" y="132886"/>
                    <a:pt x="0" y="126783"/>
                    <a:pt x="0" y="113189"/>
                  </a:cubicBezTo>
                  <a:cubicBezTo>
                    <a:pt x="0" y="82117"/>
                    <a:pt x="0" y="50768"/>
                    <a:pt x="0" y="19697"/>
                  </a:cubicBezTo>
                  <a:cubicBezTo>
                    <a:pt x="0" y="6103"/>
                    <a:pt x="6103" y="0"/>
                    <a:pt x="19697" y="0"/>
                  </a:cubicBezTo>
                  <a:cubicBezTo>
                    <a:pt x="50769" y="0"/>
                    <a:pt x="82118" y="0"/>
                    <a:pt x="113189" y="0"/>
                  </a:cubicBezTo>
                  <a:cubicBezTo>
                    <a:pt x="126783" y="0"/>
                    <a:pt x="132886" y="6103"/>
                    <a:pt x="132886" y="19697"/>
                  </a:cubicBezTo>
                  <a:cubicBezTo>
                    <a:pt x="132886" y="50768"/>
                    <a:pt x="132886" y="82117"/>
                    <a:pt x="132886" y="113189"/>
                  </a:cubicBezTo>
                  <a:cubicBezTo>
                    <a:pt x="132886" y="126783"/>
                    <a:pt x="126783" y="132886"/>
                    <a:pt x="113189" y="132886"/>
                  </a:cubicBezTo>
                  <a:cubicBezTo>
                    <a:pt x="97376" y="132886"/>
                    <a:pt x="81285" y="132886"/>
                    <a:pt x="65472" y="132886"/>
                  </a:cubicBezTo>
                  <a:close/>
                  <a:moveTo>
                    <a:pt x="99040" y="33846"/>
                  </a:moveTo>
                  <a:cubicBezTo>
                    <a:pt x="76846" y="33846"/>
                    <a:pt x="55207" y="33846"/>
                    <a:pt x="33846" y="33846"/>
                  </a:cubicBezTo>
                  <a:cubicBezTo>
                    <a:pt x="33846" y="56040"/>
                    <a:pt x="33846" y="77679"/>
                    <a:pt x="33846" y="99040"/>
                  </a:cubicBezTo>
                  <a:cubicBezTo>
                    <a:pt x="56040" y="99040"/>
                    <a:pt x="77124" y="99040"/>
                    <a:pt x="99040" y="99040"/>
                  </a:cubicBezTo>
                  <a:cubicBezTo>
                    <a:pt x="99040" y="77401"/>
                    <a:pt x="99040" y="56040"/>
                    <a:pt x="99040" y="33846"/>
                  </a:cubicBezTo>
                  <a:close/>
                </a:path>
              </a:pathLst>
            </a:custGeom>
            <a:grpFill/>
            <a:ln w="2772" cap="flat">
              <a:noFill/>
              <a:prstDash val="solid"/>
              <a:miter/>
            </a:ln>
          </p:spPr>
          <p:txBody>
            <a:bodyPr rtlCol="0" anchor="ctr"/>
            <a:lstStyle/>
            <a:p>
              <a:endParaRPr lang="en-US" dirty="0"/>
            </a:p>
          </p:txBody>
        </p:sp>
        <p:sp>
          <p:nvSpPr>
            <p:cNvPr id="52" name="Freeform 56">
              <a:extLst>
                <a:ext uri="{FF2B5EF4-FFF2-40B4-BE49-F238E27FC236}">
                  <a16:creationId xmlns:a16="http://schemas.microsoft.com/office/drawing/2014/main" id="{F9C44BD6-9942-DF48-48F3-BAC00A0D5919}"/>
                </a:ext>
              </a:extLst>
            </p:cNvPr>
            <p:cNvSpPr/>
            <p:nvPr/>
          </p:nvSpPr>
          <p:spPr>
            <a:xfrm>
              <a:off x="7454840" y="855143"/>
              <a:ext cx="133371" cy="133302"/>
            </a:xfrm>
            <a:custGeom>
              <a:avLst/>
              <a:gdLst>
                <a:gd name="connsiteX0" fmla="*/ 133094 w 133371"/>
                <a:gd name="connsiteY0" fmla="*/ 67345 h 133302"/>
                <a:gd name="connsiteX1" fmla="*/ 133094 w 133371"/>
                <a:gd name="connsiteY1" fmla="*/ 113952 h 133302"/>
                <a:gd name="connsiteX2" fmla="*/ 113952 w 133371"/>
                <a:gd name="connsiteY2" fmla="*/ 133094 h 133302"/>
                <a:gd name="connsiteX3" fmla="*/ 19350 w 133371"/>
                <a:gd name="connsiteY3" fmla="*/ 133094 h 133302"/>
                <a:gd name="connsiteX4" fmla="*/ 208 w 133371"/>
                <a:gd name="connsiteY4" fmla="*/ 113952 h 133302"/>
                <a:gd name="connsiteX5" fmla="*/ 208 w 133371"/>
                <a:gd name="connsiteY5" fmla="*/ 19350 h 133302"/>
                <a:gd name="connsiteX6" fmla="*/ 19350 w 133371"/>
                <a:gd name="connsiteY6" fmla="*/ 208 h 133302"/>
                <a:gd name="connsiteX7" fmla="*/ 113952 w 133371"/>
                <a:gd name="connsiteY7" fmla="*/ 208 h 133302"/>
                <a:gd name="connsiteX8" fmla="*/ 133372 w 133371"/>
                <a:gd name="connsiteY8" fmla="*/ 19350 h 133302"/>
                <a:gd name="connsiteX9" fmla="*/ 133094 w 133371"/>
                <a:gd name="connsiteY9" fmla="*/ 67345 h 133302"/>
                <a:gd name="connsiteX10" fmla="*/ 99248 w 133371"/>
                <a:gd name="connsiteY10" fmla="*/ 99526 h 133302"/>
                <a:gd name="connsiteX11" fmla="*/ 99248 w 133371"/>
                <a:gd name="connsiteY11" fmla="*/ 34331 h 133302"/>
                <a:gd name="connsiteX12" fmla="*/ 34054 w 133371"/>
                <a:gd name="connsiteY12" fmla="*/ 34331 h 133302"/>
                <a:gd name="connsiteX13" fmla="*/ 34054 w 133371"/>
                <a:gd name="connsiteY13" fmla="*/ 99526 h 133302"/>
                <a:gd name="connsiteX14" fmla="*/ 99248 w 133371"/>
                <a:gd name="connsiteY14" fmla="*/ 99526 h 1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371" h="133302">
                  <a:moveTo>
                    <a:pt x="133094" y="67345"/>
                  </a:moveTo>
                  <a:cubicBezTo>
                    <a:pt x="133094" y="82880"/>
                    <a:pt x="133094" y="98416"/>
                    <a:pt x="133094" y="113952"/>
                  </a:cubicBezTo>
                  <a:cubicBezTo>
                    <a:pt x="132817" y="126991"/>
                    <a:pt x="126991" y="133094"/>
                    <a:pt x="113952" y="133094"/>
                  </a:cubicBezTo>
                  <a:cubicBezTo>
                    <a:pt x="82326" y="133372"/>
                    <a:pt x="50977" y="133372"/>
                    <a:pt x="19350" y="133094"/>
                  </a:cubicBezTo>
                  <a:cubicBezTo>
                    <a:pt x="6311" y="133094"/>
                    <a:pt x="208" y="126991"/>
                    <a:pt x="208" y="113952"/>
                  </a:cubicBezTo>
                  <a:cubicBezTo>
                    <a:pt x="-69" y="82325"/>
                    <a:pt x="-69" y="50977"/>
                    <a:pt x="208" y="19350"/>
                  </a:cubicBezTo>
                  <a:cubicBezTo>
                    <a:pt x="208" y="6312"/>
                    <a:pt x="6311" y="208"/>
                    <a:pt x="19350" y="208"/>
                  </a:cubicBezTo>
                  <a:cubicBezTo>
                    <a:pt x="50977" y="-69"/>
                    <a:pt x="82326" y="-69"/>
                    <a:pt x="113952" y="208"/>
                  </a:cubicBezTo>
                  <a:cubicBezTo>
                    <a:pt x="126991" y="208"/>
                    <a:pt x="133094" y="6312"/>
                    <a:pt x="133372" y="19350"/>
                  </a:cubicBezTo>
                  <a:cubicBezTo>
                    <a:pt x="133372" y="35441"/>
                    <a:pt x="133094" y="51254"/>
                    <a:pt x="133094" y="67345"/>
                  </a:cubicBezTo>
                  <a:close/>
                  <a:moveTo>
                    <a:pt x="99248" y="99526"/>
                  </a:moveTo>
                  <a:cubicBezTo>
                    <a:pt x="99248" y="77609"/>
                    <a:pt x="99248" y="55970"/>
                    <a:pt x="99248" y="34331"/>
                  </a:cubicBezTo>
                  <a:cubicBezTo>
                    <a:pt x="77054" y="34331"/>
                    <a:pt x="55693" y="34331"/>
                    <a:pt x="34054" y="34331"/>
                  </a:cubicBezTo>
                  <a:cubicBezTo>
                    <a:pt x="34054" y="56525"/>
                    <a:pt x="34054" y="78164"/>
                    <a:pt x="34054" y="99526"/>
                  </a:cubicBezTo>
                  <a:cubicBezTo>
                    <a:pt x="56248" y="99526"/>
                    <a:pt x="77609" y="99526"/>
                    <a:pt x="99248" y="99526"/>
                  </a:cubicBezTo>
                  <a:close/>
                </a:path>
              </a:pathLst>
            </a:custGeom>
            <a:grpFill/>
            <a:ln w="2772" cap="flat">
              <a:noFill/>
              <a:prstDash val="solid"/>
              <a:miter/>
            </a:ln>
          </p:spPr>
          <p:txBody>
            <a:bodyPr rtlCol="0" anchor="ctr"/>
            <a:lstStyle/>
            <a:p>
              <a:endParaRPr lang="en-US" dirty="0"/>
            </a:p>
          </p:txBody>
        </p:sp>
        <p:sp>
          <p:nvSpPr>
            <p:cNvPr id="53" name="Freeform 57">
              <a:extLst>
                <a:ext uri="{FF2B5EF4-FFF2-40B4-BE49-F238E27FC236}">
                  <a16:creationId xmlns:a16="http://schemas.microsoft.com/office/drawing/2014/main" id="{2EABC685-3434-7C1F-3972-9FA72F2ECAF9}"/>
                </a:ext>
              </a:extLst>
            </p:cNvPr>
            <p:cNvSpPr/>
            <p:nvPr/>
          </p:nvSpPr>
          <p:spPr>
            <a:xfrm>
              <a:off x="7637747" y="855351"/>
              <a:ext cx="133009" cy="132886"/>
            </a:xfrm>
            <a:custGeom>
              <a:avLst/>
              <a:gdLst>
                <a:gd name="connsiteX0" fmla="*/ 123 w 133009"/>
                <a:gd name="connsiteY0" fmla="*/ 65472 h 132886"/>
                <a:gd name="connsiteX1" fmla="*/ 123 w 133009"/>
                <a:gd name="connsiteY1" fmla="*/ 19697 h 132886"/>
                <a:gd name="connsiteX2" fmla="*/ 19820 w 133009"/>
                <a:gd name="connsiteY2" fmla="*/ 0 h 132886"/>
                <a:gd name="connsiteX3" fmla="*/ 113312 w 133009"/>
                <a:gd name="connsiteY3" fmla="*/ 0 h 132886"/>
                <a:gd name="connsiteX4" fmla="*/ 133009 w 133009"/>
                <a:gd name="connsiteY4" fmla="*/ 19697 h 132886"/>
                <a:gd name="connsiteX5" fmla="*/ 133009 w 133009"/>
                <a:gd name="connsiteY5" fmla="*/ 113189 h 132886"/>
                <a:gd name="connsiteX6" fmla="*/ 113312 w 133009"/>
                <a:gd name="connsiteY6" fmla="*/ 132886 h 132886"/>
                <a:gd name="connsiteX7" fmla="*/ 19820 w 133009"/>
                <a:gd name="connsiteY7" fmla="*/ 132886 h 132886"/>
                <a:gd name="connsiteX8" fmla="*/ 123 w 133009"/>
                <a:gd name="connsiteY8" fmla="*/ 113189 h 132886"/>
                <a:gd name="connsiteX9" fmla="*/ 123 w 133009"/>
                <a:gd name="connsiteY9" fmla="*/ 65472 h 132886"/>
                <a:gd name="connsiteX10" fmla="*/ 99441 w 133009"/>
                <a:gd name="connsiteY10" fmla="*/ 34123 h 132886"/>
                <a:gd name="connsiteX11" fmla="*/ 33969 w 133009"/>
                <a:gd name="connsiteY11" fmla="*/ 34123 h 132886"/>
                <a:gd name="connsiteX12" fmla="*/ 33969 w 133009"/>
                <a:gd name="connsiteY12" fmla="*/ 99041 h 132886"/>
                <a:gd name="connsiteX13" fmla="*/ 99441 w 133009"/>
                <a:gd name="connsiteY13" fmla="*/ 99041 h 132886"/>
                <a:gd name="connsiteX14" fmla="*/ 99441 w 133009"/>
                <a:gd name="connsiteY14" fmla="*/ 34123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2886">
                  <a:moveTo>
                    <a:pt x="123" y="65472"/>
                  </a:moveTo>
                  <a:cubicBezTo>
                    <a:pt x="123" y="50214"/>
                    <a:pt x="123" y="34955"/>
                    <a:pt x="123" y="19697"/>
                  </a:cubicBezTo>
                  <a:cubicBezTo>
                    <a:pt x="123" y="6104"/>
                    <a:pt x="6227" y="0"/>
                    <a:pt x="19820" y="0"/>
                  </a:cubicBezTo>
                  <a:cubicBezTo>
                    <a:pt x="50892" y="0"/>
                    <a:pt x="82241" y="0"/>
                    <a:pt x="113312" y="0"/>
                  </a:cubicBezTo>
                  <a:cubicBezTo>
                    <a:pt x="126906" y="0"/>
                    <a:pt x="133009" y="6104"/>
                    <a:pt x="133009" y="19697"/>
                  </a:cubicBezTo>
                  <a:cubicBezTo>
                    <a:pt x="133009" y="50769"/>
                    <a:pt x="133009" y="82117"/>
                    <a:pt x="133009" y="113189"/>
                  </a:cubicBezTo>
                  <a:cubicBezTo>
                    <a:pt x="133009" y="126783"/>
                    <a:pt x="126906" y="132886"/>
                    <a:pt x="113312" y="132886"/>
                  </a:cubicBezTo>
                  <a:cubicBezTo>
                    <a:pt x="82241" y="132886"/>
                    <a:pt x="50892" y="132886"/>
                    <a:pt x="19820" y="132886"/>
                  </a:cubicBezTo>
                  <a:cubicBezTo>
                    <a:pt x="6227" y="132886"/>
                    <a:pt x="123" y="126783"/>
                    <a:pt x="123" y="113189"/>
                  </a:cubicBezTo>
                  <a:cubicBezTo>
                    <a:pt x="-154" y="97376"/>
                    <a:pt x="123" y="81563"/>
                    <a:pt x="123" y="65472"/>
                  </a:cubicBezTo>
                  <a:close/>
                  <a:moveTo>
                    <a:pt x="99441" y="34123"/>
                  </a:moveTo>
                  <a:cubicBezTo>
                    <a:pt x="76692" y="34123"/>
                    <a:pt x="55331" y="34123"/>
                    <a:pt x="33969" y="34123"/>
                  </a:cubicBezTo>
                  <a:cubicBezTo>
                    <a:pt x="33969" y="56317"/>
                    <a:pt x="33969" y="77679"/>
                    <a:pt x="33969" y="99041"/>
                  </a:cubicBezTo>
                  <a:cubicBezTo>
                    <a:pt x="56163" y="99041"/>
                    <a:pt x="77525" y="99041"/>
                    <a:pt x="99441" y="99041"/>
                  </a:cubicBezTo>
                  <a:cubicBezTo>
                    <a:pt x="99441" y="77124"/>
                    <a:pt x="99441" y="56040"/>
                    <a:pt x="99441" y="34123"/>
                  </a:cubicBezTo>
                  <a:close/>
                </a:path>
              </a:pathLst>
            </a:custGeom>
            <a:grpFill/>
            <a:ln w="2772" cap="flat">
              <a:noFill/>
              <a:prstDash val="solid"/>
              <a:miter/>
            </a:ln>
          </p:spPr>
          <p:txBody>
            <a:bodyPr rtlCol="0" anchor="ctr"/>
            <a:lstStyle/>
            <a:p>
              <a:endParaRPr lang="en-US" dirty="0"/>
            </a:p>
          </p:txBody>
        </p:sp>
        <p:sp>
          <p:nvSpPr>
            <p:cNvPr id="54" name="Freeform 58">
              <a:extLst>
                <a:ext uri="{FF2B5EF4-FFF2-40B4-BE49-F238E27FC236}">
                  <a16:creationId xmlns:a16="http://schemas.microsoft.com/office/drawing/2014/main" id="{DBCD91EC-22E2-3204-DF3C-D5A4359424B0}"/>
                </a:ext>
              </a:extLst>
            </p:cNvPr>
            <p:cNvSpPr/>
            <p:nvPr/>
          </p:nvSpPr>
          <p:spPr>
            <a:xfrm>
              <a:off x="7820693"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1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4 w 132885"/>
                <a:gd name="connsiteY8" fmla="*/ 123 h 133009"/>
                <a:gd name="connsiteX9" fmla="*/ 66582 w 132885"/>
                <a:gd name="connsiteY9" fmla="*/ 123 h 133009"/>
                <a:gd name="connsiteX10" fmla="*/ 99040 w 132885"/>
                <a:gd name="connsiteY10" fmla="*/ 33692 h 133009"/>
                <a:gd name="connsiteX11" fmla="*/ 33846 w 132885"/>
                <a:gd name="connsiteY11" fmla="*/ 33692 h 133009"/>
                <a:gd name="connsiteX12" fmla="*/ 33846 w 132885"/>
                <a:gd name="connsiteY12" fmla="*/ 98886 h 133009"/>
                <a:gd name="connsiteX13" fmla="*/ 99040 w 132885"/>
                <a:gd name="connsiteY13" fmla="*/ 98886 h 133009"/>
                <a:gd name="connsiteX14" fmla="*/ 99040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1"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4" y="123"/>
                  </a:cubicBezTo>
                  <a:cubicBezTo>
                    <a:pt x="35233" y="-154"/>
                    <a:pt x="51046" y="123"/>
                    <a:pt x="66582" y="123"/>
                  </a:cubicBezTo>
                  <a:close/>
                  <a:moveTo>
                    <a:pt x="99040" y="33692"/>
                  </a:moveTo>
                  <a:cubicBezTo>
                    <a:pt x="77124" y="33692"/>
                    <a:pt x="55485" y="33692"/>
                    <a:pt x="33846" y="33692"/>
                  </a:cubicBezTo>
                  <a:cubicBezTo>
                    <a:pt x="33846" y="55886"/>
                    <a:pt x="33846" y="77247"/>
                    <a:pt x="33846" y="98886"/>
                  </a:cubicBezTo>
                  <a:cubicBezTo>
                    <a:pt x="56040" y="98886"/>
                    <a:pt x="77679" y="98886"/>
                    <a:pt x="99040" y="98886"/>
                  </a:cubicBezTo>
                  <a:cubicBezTo>
                    <a:pt x="99040" y="76970"/>
                    <a:pt x="99040" y="55608"/>
                    <a:pt x="99040" y="33692"/>
                  </a:cubicBezTo>
                  <a:close/>
                </a:path>
              </a:pathLst>
            </a:custGeom>
            <a:grpFill/>
            <a:ln w="2772" cap="flat">
              <a:noFill/>
              <a:prstDash val="solid"/>
              <a:miter/>
            </a:ln>
          </p:spPr>
          <p:txBody>
            <a:bodyPr rtlCol="0" anchor="ctr"/>
            <a:lstStyle/>
            <a:p>
              <a:endParaRPr lang="en-US" dirty="0"/>
            </a:p>
          </p:txBody>
        </p:sp>
        <p:sp>
          <p:nvSpPr>
            <p:cNvPr id="55" name="Freeform 59">
              <a:extLst>
                <a:ext uri="{FF2B5EF4-FFF2-40B4-BE49-F238E27FC236}">
                  <a16:creationId xmlns:a16="http://schemas.microsoft.com/office/drawing/2014/main" id="{093DDC80-5863-2BD4-2481-7EA29D35D5D1}"/>
                </a:ext>
              </a:extLst>
            </p:cNvPr>
            <p:cNvSpPr/>
            <p:nvPr/>
          </p:nvSpPr>
          <p:spPr>
            <a:xfrm>
              <a:off x="8003238"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2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5 w 132885"/>
                <a:gd name="connsiteY8" fmla="*/ 123 h 133009"/>
                <a:gd name="connsiteX9" fmla="*/ 66582 w 132885"/>
                <a:gd name="connsiteY9" fmla="*/ 123 h 133009"/>
                <a:gd name="connsiteX10" fmla="*/ 34123 w 132885"/>
                <a:gd name="connsiteY10" fmla="*/ 33692 h 133009"/>
                <a:gd name="connsiteX11" fmla="*/ 34123 w 132885"/>
                <a:gd name="connsiteY11" fmla="*/ 99164 h 133009"/>
                <a:gd name="connsiteX12" fmla="*/ 99040 w 132885"/>
                <a:gd name="connsiteY12" fmla="*/ 99164 h 133009"/>
                <a:gd name="connsiteX13" fmla="*/ 99040 w 132885"/>
                <a:gd name="connsiteY13" fmla="*/ 33692 h 133009"/>
                <a:gd name="connsiteX14" fmla="*/ 34123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2"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5" y="123"/>
                  </a:cubicBezTo>
                  <a:cubicBezTo>
                    <a:pt x="35510" y="-154"/>
                    <a:pt x="51046" y="123"/>
                    <a:pt x="66582" y="123"/>
                  </a:cubicBezTo>
                  <a:close/>
                  <a:moveTo>
                    <a:pt x="34123" y="33692"/>
                  </a:moveTo>
                  <a:cubicBezTo>
                    <a:pt x="34123" y="56163"/>
                    <a:pt x="34123" y="77802"/>
                    <a:pt x="34123" y="99164"/>
                  </a:cubicBezTo>
                  <a:cubicBezTo>
                    <a:pt x="56317" y="99164"/>
                    <a:pt x="77401" y="99164"/>
                    <a:pt x="99040" y="99164"/>
                  </a:cubicBezTo>
                  <a:cubicBezTo>
                    <a:pt x="99040" y="76970"/>
                    <a:pt x="99040" y="55608"/>
                    <a:pt x="99040" y="33692"/>
                  </a:cubicBezTo>
                  <a:cubicBezTo>
                    <a:pt x="77124" y="33692"/>
                    <a:pt x="55762" y="33692"/>
                    <a:pt x="34123" y="33692"/>
                  </a:cubicBezTo>
                  <a:close/>
                </a:path>
              </a:pathLst>
            </a:custGeom>
            <a:grpFill/>
            <a:ln w="2772" cap="flat">
              <a:noFill/>
              <a:prstDash val="solid"/>
              <a:miter/>
            </a:ln>
          </p:spPr>
          <p:txBody>
            <a:bodyPr rtlCol="0" anchor="ctr"/>
            <a:lstStyle/>
            <a:p>
              <a:endParaRPr lang="en-US" dirty="0"/>
            </a:p>
          </p:txBody>
        </p:sp>
        <p:sp>
          <p:nvSpPr>
            <p:cNvPr id="56" name="Freeform 60">
              <a:extLst>
                <a:ext uri="{FF2B5EF4-FFF2-40B4-BE49-F238E27FC236}">
                  <a16:creationId xmlns:a16="http://schemas.microsoft.com/office/drawing/2014/main" id="{7A3D76F6-1301-0264-1B79-FF33B984AF3F}"/>
                </a:ext>
              </a:extLst>
            </p:cNvPr>
            <p:cNvSpPr/>
            <p:nvPr/>
          </p:nvSpPr>
          <p:spPr>
            <a:xfrm>
              <a:off x="7820416" y="1038174"/>
              <a:ext cx="133009" cy="133009"/>
            </a:xfrm>
            <a:custGeom>
              <a:avLst/>
              <a:gdLst>
                <a:gd name="connsiteX0" fmla="*/ 65750 w 133009"/>
                <a:gd name="connsiteY0" fmla="*/ 132886 h 133009"/>
                <a:gd name="connsiteX1" fmla="*/ 19975 w 133009"/>
                <a:gd name="connsiteY1" fmla="*/ 132886 h 133009"/>
                <a:gd name="connsiteX2" fmla="*/ 0 w 133009"/>
                <a:gd name="connsiteY2" fmla="*/ 113466 h 133009"/>
                <a:gd name="connsiteX3" fmla="*/ 0 w 133009"/>
                <a:gd name="connsiteY3" fmla="*/ 19974 h 133009"/>
                <a:gd name="connsiteX4" fmla="*/ 19420 w 133009"/>
                <a:gd name="connsiteY4" fmla="*/ 0 h 133009"/>
                <a:gd name="connsiteX5" fmla="*/ 112912 w 133009"/>
                <a:gd name="connsiteY5" fmla="*/ 0 h 133009"/>
                <a:gd name="connsiteX6" fmla="*/ 132886 w 133009"/>
                <a:gd name="connsiteY6" fmla="*/ 19420 h 133009"/>
                <a:gd name="connsiteX7" fmla="*/ 132886 w 133009"/>
                <a:gd name="connsiteY7" fmla="*/ 112911 h 133009"/>
                <a:gd name="connsiteX8" fmla="*/ 112357 w 133009"/>
                <a:gd name="connsiteY8" fmla="*/ 132886 h 133009"/>
                <a:gd name="connsiteX9" fmla="*/ 65750 w 133009"/>
                <a:gd name="connsiteY9" fmla="*/ 132886 h 133009"/>
                <a:gd name="connsiteX10" fmla="*/ 34123 w 133009"/>
                <a:gd name="connsiteY10" fmla="*/ 33846 h 133009"/>
                <a:gd name="connsiteX11" fmla="*/ 34123 w 133009"/>
                <a:gd name="connsiteY11" fmla="*/ 99040 h 133009"/>
                <a:gd name="connsiteX12" fmla="*/ 99318 w 133009"/>
                <a:gd name="connsiteY12" fmla="*/ 99040 h 133009"/>
                <a:gd name="connsiteX13" fmla="*/ 99318 w 133009"/>
                <a:gd name="connsiteY13" fmla="*/ 33846 h 133009"/>
                <a:gd name="connsiteX14" fmla="*/ 34123 w 133009"/>
                <a:gd name="connsiteY14" fmla="*/ 33846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009">
                  <a:moveTo>
                    <a:pt x="65750" y="132886"/>
                  </a:moveTo>
                  <a:cubicBezTo>
                    <a:pt x="50491" y="132886"/>
                    <a:pt x="35233" y="132886"/>
                    <a:pt x="19975" y="132886"/>
                  </a:cubicBezTo>
                  <a:cubicBezTo>
                    <a:pt x="6381" y="132886"/>
                    <a:pt x="0" y="126783"/>
                    <a:pt x="0" y="113466"/>
                  </a:cubicBezTo>
                  <a:cubicBezTo>
                    <a:pt x="0" y="82395"/>
                    <a:pt x="0" y="51046"/>
                    <a:pt x="0" y="19974"/>
                  </a:cubicBezTo>
                  <a:cubicBezTo>
                    <a:pt x="0" y="6381"/>
                    <a:pt x="6103" y="0"/>
                    <a:pt x="19420" y="0"/>
                  </a:cubicBezTo>
                  <a:cubicBezTo>
                    <a:pt x="50491" y="0"/>
                    <a:pt x="81840" y="0"/>
                    <a:pt x="112912" y="0"/>
                  </a:cubicBezTo>
                  <a:cubicBezTo>
                    <a:pt x="126505" y="0"/>
                    <a:pt x="132886" y="6103"/>
                    <a:pt x="132886" y="19420"/>
                  </a:cubicBezTo>
                  <a:cubicBezTo>
                    <a:pt x="133164" y="50491"/>
                    <a:pt x="132886" y="81840"/>
                    <a:pt x="132886" y="112911"/>
                  </a:cubicBezTo>
                  <a:cubicBezTo>
                    <a:pt x="132886" y="127060"/>
                    <a:pt x="126783" y="132886"/>
                    <a:pt x="112357" y="132886"/>
                  </a:cubicBezTo>
                  <a:cubicBezTo>
                    <a:pt x="96821" y="133164"/>
                    <a:pt x="81285" y="132886"/>
                    <a:pt x="65750" y="132886"/>
                  </a:cubicBezTo>
                  <a:close/>
                  <a:moveTo>
                    <a:pt x="34123" y="33846"/>
                  </a:moveTo>
                  <a:cubicBezTo>
                    <a:pt x="34123" y="56317"/>
                    <a:pt x="34123" y="77956"/>
                    <a:pt x="34123" y="99040"/>
                  </a:cubicBezTo>
                  <a:cubicBezTo>
                    <a:pt x="56317" y="99040"/>
                    <a:pt x="77956" y="99040"/>
                    <a:pt x="99318" y="99040"/>
                  </a:cubicBezTo>
                  <a:cubicBezTo>
                    <a:pt x="99318" y="76846"/>
                    <a:pt x="99318" y="55485"/>
                    <a:pt x="99318" y="33846"/>
                  </a:cubicBezTo>
                  <a:cubicBezTo>
                    <a:pt x="77401" y="33846"/>
                    <a:pt x="56040" y="33846"/>
                    <a:pt x="34123" y="33846"/>
                  </a:cubicBezTo>
                  <a:close/>
                </a:path>
              </a:pathLst>
            </a:custGeom>
            <a:grpFill/>
            <a:ln w="2772" cap="flat">
              <a:noFill/>
              <a:prstDash val="solid"/>
              <a:miter/>
            </a:ln>
          </p:spPr>
          <p:txBody>
            <a:bodyPr rtlCol="0" anchor="ctr"/>
            <a:lstStyle/>
            <a:p>
              <a:endParaRPr lang="en-US" dirty="0"/>
            </a:p>
          </p:txBody>
        </p:sp>
        <p:sp>
          <p:nvSpPr>
            <p:cNvPr id="57" name="Freeform 61">
              <a:extLst>
                <a:ext uri="{FF2B5EF4-FFF2-40B4-BE49-F238E27FC236}">
                  <a16:creationId xmlns:a16="http://schemas.microsoft.com/office/drawing/2014/main" id="{3E2FEE86-4FDE-2B88-6CB4-A72BD0A11F6F}"/>
                </a:ext>
              </a:extLst>
            </p:cNvPr>
            <p:cNvSpPr/>
            <p:nvPr/>
          </p:nvSpPr>
          <p:spPr>
            <a:xfrm>
              <a:off x="7637593" y="1037896"/>
              <a:ext cx="132885" cy="132886"/>
            </a:xfrm>
            <a:custGeom>
              <a:avLst/>
              <a:gdLst>
                <a:gd name="connsiteX0" fmla="*/ 66582 w 132885"/>
                <a:gd name="connsiteY0" fmla="*/ 277 h 132886"/>
                <a:gd name="connsiteX1" fmla="*/ 113189 w 132885"/>
                <a:gd name="connsiteY1" fmla="*/ 277 h 132886"/>
                <a:gd name="connsiteX2" fmla="*/ 132886 w 132885"/>
                <a:gd name="connsiteY2" fmla="*/ 19697 h 132886"/>
                <a:gd name="connsiteX3" fmla="*/ 132886 w 132885"/>
                <a:gd name="connsiteY3" fmla="*/ 113189 h 132886"/>
                <a:gd name="connsiteX4" fmla="*/ 113189 w 132885"/>
                <a:gd name="connsiteY4" fmla="*/ 132886 h 132886"/>
                <a:gd name="connsiteX5" fmla="*/ 19697 w 132885"/>
                <a:gd name="connsiteY5" fmla="*/ 132886 h 132886"/>
                <a:gd name="connsiteX6" fmla="*/ 0 w 132885"/>
                <a:gd name="connsiteY6" fmla="*/ 113189 h 132886"/>
                <a:gd name="connsiteX7" fmla="*/ 0 w 132885"/>
                <a:gd name="connsiteY7" fmla="*/ 19697 h 132886"/>
                <a:gd name="connsiteX8" fmla="*/ 19420 w 132885"/>
                <a:gd name="connsiteY8" fmla="*/ 0 h 132886"/>
                <a:gd name="connsiteX9" fmla="*/ 66582 w 132885"/>
                <a:gd name="connsiteY9" fmla="*/ 277 h 132886"/>
                <a:gd name="connsiteX10" fmla="*/ 99318 w 132885"/>
                <a:gd name="connsiteY10" fmla="*/ 34401 h 132886"/>
                <a:gd name="connsiteX11" fmla="*/ 34123 w 132885"/>
                <a:gd name="connsiteY11" fmla="*/ 34401 h 132886"/>
                <a:gd name="connsiteX12" fmla="*/ 34123 w 132885"/>
                <a:gd name="connsiteY12" fmla="*/ 99595 h 132886"/>
                <a:gd name="connsiteX13" fmla="*/ 99318 w 132885"/>
                <a:gd name="connsiteY13" fmla="*/ 99595 h 132886"/>
                <a:gd name="connsiteX14" fmla="*/ 99318 w 132885"/>
                <a:gd name="connsiteY14" fmla="*/ 34401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2886">
                  <a:moveTo>
                    <a:pt x="66582" y="277"/>
                  </a:moveTo>
                  <a:cubicBezTo>
                    <a:pt x="82117" y="277"/>
                    <a:pt x="97653" y="277"/>
                    <a:pt x="113189" y="277"/>
                  </a:cubicBezTo>
                  <a:cubicBezTo>
                    <a:pt x="126783" y="277"/>
                    <a:pt x="132886" y="6381"/>
                    <a:pt x="132886" y="19697"/>
                  </a:cubicBezTo>
                  <a:cubicBezTo>
                    <a:pt x="132886" y="50768"/>
                    <a:pt x="132886" y="82117"/>
                    <a:pt x="132886" y="113189"/>
                  </a:cubicBezTo>
                  <a:cubicBezTo>
                    <a:pt x="132886" y="126783"/>
                    <a:pt x="126783" y="132886"/>
                    <a:pt x="113189" y="132886"/>
                  </a:cubicBezTo>
                  <a:cubicBezTo>
                    <a:pt x="82117" y="132886"/>
                    <a:pt x="50769" y="132886"/>
                    <a:pt x="19697" y="132886"/>
                  </a:cubicBezTo>
                  <a:cubicBezTo>
                    <a:pt x="6103" y="132886"/>
                    <a:pt x="0" y="126783"/>
                    <a:pt x="0" y="113189"/>
                  </a:cubicBezTo>
                  <a:cubicBezTo>
                    <a:pt x="0" y="82117"/>
                    <a:pt x="0" y="50768"/>
                    <a:pt x="0" y="19697"/>
                  </a:cubicBezTo>
                  <a:cubicBezTo>
                    <a:pt x="0" y="6103"/>
                    <a:pt x="6103" y="0"/>
                    <a:pt x="19420" y="0"/>
                  </a:cubicBezTo>
                  <a:cubicBezTo>
                    <a:pt x="35233" y="277"/>
                    <a:pt x="51046" y="277"/>
                    <a:pt x="66582" y="277"/>
                  </a:cubicBezTo>
                  <a:close/>
                  <a:moveTo>
                    <a:pt x="99318" y="34401"/>
                  </a:moveTo>
                  <a:cubicBezTo>
                    <a:pt x="76846" y="34401"/>
                    <a:pt x="55485" y="34401"/>
                    <a:pt x="34123" y="34401"/>
                  </a:cubicBezTo>
                  <a:cubicBezTo>
                    <a:pt x="34123" y="56595"/>
                    <a:pt x="34123" y="78233"/>
                    <a:pt x="34123" y="99595"/>
                  </a:cubicBezTo>
                  <a:cubicBezTo>
                    <a:pt x="56317" y="99595"/>
                    <a:pt x="77679" y="99595"/>
                    <a:pt x="99318" y="99595"/>
                  </a:cubicBezTo>
                  <a:cubicBezTo>
                    <a:pt x="99318" y="77679"/>
                    <a:pt x="99318" y="56317"/>
                    <a:pt x="99318" y="34401"/>
                  </a:cubicBezTo>
                  <a:close/>
                </a:path>
              </a:pathLst>
            </a:custGeom>
            <a:grpFill/>
            <a:ln w="2772" cap="flat">
              <a:noFill/>
              <a:prstDash val="solid"/>
              <a:miter/>
            </a:ln>
          </p:spPr>
          <p:txBody>
            <a:bodyPr rtlCol="0" anchor="ctr"/>
            <a:lstStyle/>
            <a:p>
              <a:endParaRPr lang="en-US" dirty="0"/>
            </a:p>
          </p:txBody>
        </p:sp>
        <p:sp>
          <p:nvSpPr>
            <p:cNvPr id="58" name="Freeform 62">
              <a:extLst>
                <a:ext uri="{FF2B5EF4-FFF2-40B4-BE49-F238E27FC236}">
                  <a16:creationId xmlns:a16="http://schemas.microsoft.com/office/drawing/2014/main" id="{D48AD48D-1A85-BC2F-F062-230A0D1B3AF6}"/>
                </a:ext>
              </a:extLst>
            </p:cNvPr>
            <p:cNvSpPr/>
            <p:nvPr/>
          </p:nvSpPr>
          <p:spPr>
            <a:xfrm>
              <a:off x="7455048" y="1038174"/>
              <a:ext cx="132886" cy="132886"/>
            </a:xfrm>
            <a:custGeom>
              <a:avLst/>
              <a:gdLst>
                <a:gd name="connsiteX0" fmla="*/ 132886 w 132886"/>
                <a:gd name="connsiteY0" fmla="*/ 67414 h 132886"/>
                <a:gd name="connsiteX1" fmla="*/ 132886 w 132886"/>
                <a:gd name="connsiteY1" fmla="*/ 113189 h 132886"/>
                <a:gd name="connsiteX2" fmla="*/ 113189 w 132886"/>
                <a:gd name="connsiteY2" fmla="*/ 132886 h 132886"/>
                <a:gd name="connsiteX3" fmla="*/ 19697 w 132886"/>
                <a:gd name="connsiteY3" fmla="*/ 132886 h 132886"/>
                <a:gd name="connsiteX4" fmla="*/ 0 w 132886"/>
                <a:gd name="connsiteY4" fmla="*/ 113189 h 132886"/>
                <a:gd name="connsiteX5" fmla="*/ 0 w 132886"/>
                <a:gd name="connsiteY5" fmla="*/ 19697 h 132886"/>
                <a:gd name="connsiteX6" fmla="*/ 19697 w 132886"/>
                <a:gd name="connsiteY6" fmla="*/ 0 h 132886"/>
                <a:gd name="connsiteX7" fmla="*/ 113189 w 132886"/>
                <a:gd name="connsiteY7" fmla="*/ 0 h 132886"/>
                <a:gd name="connsiteX8" fmla="*/ 132886 w 132886"/>
                <a:gd name="connsiteY8" fmla="*/ 19697 h 132886"/>
                <a:gd name="connsiteX9" fmla="*/ 132886 w 132886"/>
                <a:gd name="connsiteY9" fmla="*/ 67414 h 132886"/>
                <a:gd name="connsiteX10" fmla="*/ 33846 w 132886"/>
                <a:gd name="connsiteY10" fmla="*/ 33846 h 132886"/>
                <a:gd name="connsiteX11" fmla="*/ 33846 w 132886"/>
                <a:gd name="connsiteY11" fmla="*/ 99040 h 132886"/>
                <a:gd name="connsiteX12" fmla="*/ 99040 w 132886"/>
                <a:gd name="connsiteY12" fmla="*/ 99040 h 132886"/>
                <a:gd name="connsiteX13" fmla="*/ 99040 w 132886"/>
                <a:gd name="connsiteY13" fmla="*/ 33846 h 132886"/>
                <a:gd name="connsiteX14" fmla="*/ 33846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132886" y="67414"/>
                  </a:moveTo>
                  <a:cubicBezTo>
                    <a:pt x="132886" y="82672"/>
                    <a:pt x="132886" y="97931"/>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82117"/>
                    <a:pt x="0" y="50769"/>
                    <a:pt x="0" y="19697"/>
                  </a:cubicBezTo>
                  <a:cubicBezTo>
                    <a:pt x="0" y="6103"/>
                    <a:pt x="6103" y="0"/>
                    <a:pt x="19697" y="0"/>
                  </a:cubicBezTo>
                  <a:cubicBezTo>
                    <a:pt x="50769" y="0"/>
                    <a:pt x="82118" y="0"/>
                    <a:pt x="113189" y="0"/>
                  </a:cubicBezTo>
                  <a:cubicBezTo>
                    <a:pt x="126783" y="0"/>
                    <a:pt x="132886" y="6103"/>
                    <a:pt x="132886" y="19697"/>
                  </a:cubicBezTo>
                  <a:cubicBezTo>
                    <a:pt x="132886" y="35788"/>
                    <a:pt x="132886" y="51601"/>
                    <a:pt x="132886" y="67414"/>
                  </a:cubicBezTo>
                  <a:close/>
                  <a:moveTo>
                    <a:pt x="33846" y="33846"/>
                  </a:moveTo>
                  <a:cubicBezTo>
                    <a:pt x="33846" y="56317"/>
                    <a:pt x="33846" y="77679"/>
                    <a:pt x="33846" y="99040"/>
                  </a:cubicBezTo>
                  <a:cubicBezTo>
                    <a:pt x="56040" y="99040"/>
                    <a:pt x="77679" y="99040"/>
                    <a:pt x="99040" y="99040"/>
                  </a:cubicBezTo>
                  <a:cubicBezTo>
                    <a:pt x="99040" y="76846"/>
                    <a:pt x="99040" y="55485"/>
                    <a:pt x="99040" y="33846"/>
                  </a:cubicBezTo>
                  <a:cubicBezTo>
                    <a:pt x="77124" y="33846"/>
                    <a:pt x="56040" y="33846"/>
                    <a:pt x="33846" y="33846"/>
                  </a:cubicBezTo>
                  <a:close/>
                </a:path>
              </a:pathLst>
            </a:custGeom>
            <a:grpFill/>
            <a:ln w="2772" cap="flat">
              <a:noFill/>
              <a:prstDash val="solid"/>
              <a:miter/>
            </a:ln>
          </p:spPr>
          <p:txBody>
            <a:bodyPr rtlCol="0" anchor="ctr"/>
            <a:lstStyle/>
            <a:p>
              <a:endParaRPr lang="en-US" dirty="0"/>
            </a:p>
          </p:txBody>
        </p:sp>
        <p:sp>
          <p:nvSpPr>
            <p:cNvPr id="59" name="Freeform 255">
              <a:extLst>
                <a:ext uri="{FF2B5EF4-FFF2-40B4-BE49-F238E27FC236}">
                  <a16:creationId xmlns:a16="http://schemas.microsoft.com/office/drawing/2014/main" id="{1DC8CE0A-5F78-6E28-3221-66497D09CCB7}"/>
                </a:ext>
              </a:extLst>
            </p:cNvPr>
            <p:cNvSpPr/>
            <p:nvPr/>
          </p:nvSpPr>
          <p:spPr>
            <a:xfrm>
              <a:off x="8075923" y="1205183"/>
              <a:ext cx="126338" cy="211397"/>
            </a:xfrm>
            <a:custGeom>
              <a:avLst/>
              <a:gdLst>
                <a:gd name="connsiteX0" fmla="*/ 20807 w 126338"/>
                <a:gd name="connsiteY0" fmla="*/ 211397 h 211397"/>
                <a:gd name="connsiteX1" fmla="*/ 0 w 126338"/>
                <a:gd name="connsiteY1" fmla="*/ 185597 h 211397"/>
                <a:gd name="connsiteX2" fmla="*/ 53265 w 126338"/>
                <a:gd name="connsiteY2" fmla="*/ 142596 h 211397"/>
                <a:gd name="connsiteX3" fmla="*/ 60201 w 126338"/>
                <a:gd name="connsiteY3" fmla="*/ 130112 h 211397"/>
                <a:gd name="connsiteX4" fmla="*/ 71298 w 126338"/>
                <a:gd name="connsiteY4" fmla="*/ 107363 h 211397"/>
                <a:gd name="connsiteX5" fmla="*/ 76292 w 126338"/>
                <a:gd name="connsiteY5" fmla="*/ 95157 h 211397"/>
                <a:gd name="connsiteX6" fmla="*/ 76569 w 126338"/>
                <a:gd name="connsiteY6" fmla="*/ 0 h 211397"/>
                <a:gd name="connsiteX7" fmla="*/ 109305 w 126338"/>
                <a:gd name="connsiteY7" fmla="*/ 0 h 211397"/>
                <a:gd name="connsiteX8" fmla="*/ 109860 w 126338"/>
                <a:gd name="connsiteY8" fmla="*/ 9710 h 211397"/>
                <a:gd name="connsiteX9" fmla="*/ 110137 w 126338"/>
                <a:gd name="connsiteY9" fmla="*/ 94602 h 211397"/>
                <a:gd name="connsiteX10" fmla="*/ 115686 w 126338"/>
                <a:gd name="connsiteY10" fmla="*/ 107641 h 211397"/>
                <a:gd name="connsiteX11" fmla="*/ 122899 w 126338"/>
                <a:gd name="connsiteY11" fmla="*/ 146757 h 211397"/>
                <a:gd name="connsiteX12" fmla="*/ 86556 w 126338"/>
                <a:gd name="connsiteY12" fmla="*/ 165067 h 211397"/>
                <a:gd name="connsiteX13" fmla="*/ 74904 w 126338"/>
                <a:gd name="connsiteY13" fmla="*/ 168397 h 211397"/>
                <a:gd name="connsiteX14" fmla="*/ 20807 w 126338"/>
                <a:gd name="connsiteY14" fmla="*/ 211397 h 21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338" h="211397">
                  <a:moveTo>
                    <a:pt x="20807" y="211397"/>
                  </a:moveTo>
                  <a:cubicBezTo>
                    <a:pt x="13594" y="202519"/>
                    <a:pt x="7213" y="194474"/>
                    <a:pt x="0" y="185597"/>
                  </a:cubicBezTo>
                  <a:cubicBezTo>
                    <a:pt x="18033" y="170893"/>
                    <a:pt x="36065" y="157022"/>
                    <a:pt x="53265" y="142596"/>
                  </a:cubicBezTo>
                  <a:cubicBezTo>
                    <a:pt x="56594" y="139822"/>
                    <a:pt x="57982" y="134273"/>
                    <a:pt x="60201" y="130112"/>
                  </a:cubicBezTo>
                  <a:cubicBezTo>
                    <a:pt x="64085" y="122622"/>
                    <a:pt x="67691" y="115131"/>
                    <a:pt x="71298" y="107363"/>
                  </a:cubicBezTo>
                  <a:cubicBezTo>
                    <a:pt x="73240" y="103479"/>
                    <a:pt x="76292" y="99318"/>
                    <a:pt x="76292" y="95157"/>
                  </a:cubicBezTo>
                  <a:cubicBezTo>
                    <a:pt x="76846" y="63808"/>
                    <a:pt x="76569" y="32181"/>
                    <a:pt x="76569" y="0"/>
                  </a:cubicBezTo>
                  <a:cubicBezTo>
                    <a:pt x="87389" y="0"/>
                    <a:pt x="97931" y="0"/>
                    <a:pt x="109305" y="0"/>
                  </a:cubicBezTo>
                  <a:cubicBezTo>
                    <a:pt x="109582" y="3052"/>
                    <a:pt x="109860" y="6381"/>
                    <a:pt x="109860" y="9710"/>
                  </a:cubicBezTo>
                  <a:cubicBezTo>
                    <a:pt x="109860" y="38007"/>
                    <a:pt x="109582" y="66304"/>
                    <a:pt x="110137" y="94602"/>
                  </a:cubicBezTo>
                  <a:cubicBezTo>
                    <a:pt x="110137" y="99041"/>
                    <a:pt x="112634" y="104312"/>
                    <a:pt x="115686" y="107641"/>
                  </a:cubicBezTo>
                  <a:cubicBezTo>
                    <a:pt x="126228" y="118738"/>
                    <a:pt x="129557" y="133441"/>
                    <a:pt x="122899" y="146757"/>
                  </a:cubicBezTo>
                  <a:cubicBezTo>
                    <a:pt x="116241" y="160351"/>
                    <a:pt x="102092" y="167009"/>
                    <a:pt x="86556" y="165067"/>
                  </a:cubicBezTo>
                  <a:cubicBezTo>
                    <a:pt x="82950" y="164513"/>
                    <a:pt x="77956" y="166177"/>
                    <a:pt x="74904" y="168397"/>
                  </a:cubicBezTo>
                  <a:cubicBezTo>
                    <a:pt x="57149" y="181990"/>
                    <a:pt x="39672" y="196416"/>
                    <a:pt x="20807" y="211397"/>
                  </a:cubicBezTo>
                  <a:close/>
                </a:path>
              </a:pathLst>
            </a:custGeom>
            <a:solidFill>
              <a:srgbClr val="F1983D"/>
            </a:solidFill>
            <a:ln w="277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6416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C70E-FD02-4EFE-4F6B-908F3A0FB1B1}"/>
            </a:ext>
          </a:extLst>
        </p:cNvPr>
        <p:cNvGrpSpPr/>
        <p:nvPr/>
      </p:nvGrpSpPr>
      <p:grpSpPr>
        <a:xfrm>
          <a:off x="0" y="0"/>
          <a:ext cx="0" cy="0"/>
          <a:chOff x="0" y="0"/>
          <a:chExt cx="0" cy="0"/>
        </a:xfrm>
      </p:grpSpPr>
      <p:sp>
        <p:nvSpPr>
          <p:cNvPr id="6" name="CasellaDiTesto 5">
            <a:extLst>
              <a:ext uri="{FF2B5EF4-FFF2-40B4-BE49-F238E27FC236}">
                <a16:creationId xmlns:a16="http://schemas.microsoft.com/office/drawing/2014/main" id="{FFE19020-D03F-EBC2-A55B-FE891C9DEC36}"/>
              </a:ext>
            </a:extLst>
          </p:cNvPr>
          <p:cNvSpPr txBox="1"/>
          <p:nvPr/>
        </p:nvSpPr>
        <p:spPr>
          <a:xfrm>
            <a:off x="4410128" y="1499439"/>
            <a:ext cx="6807662" cy="2462213"/>
          </a:xfrm>
          <a:prstGeom prst="rect">
            <a:avLst/>
          </a:prstGeom>
          <a:noFill/>
        </p:spPr>
        <p:txBody>
          <a:bodyPr wrap="square">
            <a:spAutoFit/>
          </a:bodyPr>
          <a:lstStyle/>
          <a:p>
            <a:pPr>
              <a:spcAft>
                <a:spcPts val="1200"/>
              </a:spcAft>
            </a:pPr>
            <a:r>
              <a:rPr lang="en-US" sz="2200" dirty="0">
                <a:solidFill>
                  <a:srgbClr val="09465E"/>
                </a:solidFill>
                <a:cs typeface="Arial" panose="020B0604020202020204" pitchFamily="34" charset="0"/>
              </a:rPr>
              <a:t>Menetelmä, jota kaikki ruokapalveluyritykset käyttävät tavaroiden kierrättämiseen: vanhemmat tuotteet käytetään tai myydään ensin. Ihanteellinen kuiville ja pitkään säilyville elintarvikkeille, mutta myös hedelmille ja vihanneksille, joilla ei ole varsinaista viimeistä käyttöpäivää, mutta joiden luonnollinen pilaantuminen ajan myötä on estettävä</a:t>
            </a:r>
            <a:r>
              <a:rPr lang="en-US" sz="2200" dirty="0">
                <a:solidFill>
                  <a:srgbClr val="09465E"/>
                </a:solidFill>
                <a:latin typeface="Arial" panose="020B0604020202020204" pitchFamily="34" charset="0"/>
                <a:cs typeface="Arial" panose="020B0604020202020204" pitchFamily="34" charset="0"/>
              </a:rPr>
              <a:t>.</a:t>
            </a:r>
          </a:p>
        </p:txBody>
      </p:sp>
      <p:sp>
        <p:nvSpPr>
          <p:cNvPr id="4" name="Text Placeholder 3">
            <a:extLst>
              <a:ext uri="{FF2B5EF4-FFF2-40B4-BE49-F238E27FC236}">
                <a16:creationId xmlns:a16="http://schemas.microsoft.com/office/drawing/2014/main" id="{7E99DA12-3116-05E8-5DAB-90EFCBEC3890}"/>
              </a:ext>
            </a:extLst>
          </p:cNvPr>
          <p:cNvSpPr>
            <a:spLocks noGrp="1"/>
          </p:cNvSpPr>
          <p:nvPr>
            <p:ph type="body" sz="quarter" idx="16"/>
          </p:nvPr>
        </p:nvSpPr>
        <p:spPr>
          <a:xfrm>
            <a:off x="813415" y="584635"/>
            <a:ext cx="10207009" cy="757692"/>
          </a:xfrm>
          <a:prstGeom prst="rect">
            <a:avLst/>
          </a:prstGeom>
          <a:solidFill>
            <a:srgbClr val="5FBB47"/>
          </a:solidFill>
        </p:spPr>
        <p:txBody>
          <a:bodyPr anchor="ctr"/>
          <a:lstStyle/>
          <a:p>
            <a:r>
              <a:rPr lang="en-US" b="1" dirty="0">
                <a:solidFill>
                  <a:schemeClr val="bg1"/>
                </a:solidFill>
              </a:rPr>
              <a:t>Varastonhallinnan perusmenetelmät </a:t>
            </a:r>
            <a:endParaRPr lang="en-US" dirty="0">
              <a:solidFill>
                <a:schemeClr val="bg1"/>
              </a:solidFill>
            </a:endParaRPr>
          </a:p>
        </p:txBody>
      </p:sp>
      <p:sp>
        <p:nvSpPr>
          <p:cNvPr id="8" name="CasellaDiTesto 7">
            <a:extLst>
              <a:ext uri="{FF2B5EF4-FFF2-40B4-BE49-F238E27FC236}">
                <a16:creationId xmlns:a16="http://schemas.microsoft.com/office/drawing/2014/main" id="{B7DC5BF8-7444-6A13-857D-85647375028E}"/>
              </a:ext>
            </a:extLst>
          </p:cNvPr>
          <p:cNvSpPr txBox="1"/>
          <p:nvPr/>
        </p:nvSpPr>
        <p:spPr>
          <a:xfrm>
            <a:off x="813417" y="4118764"/>
            <a:ext cx="5606434" cy="1785104"/>
          </a:xfrm>
          <a:prstGeom prst="rect">
            <a:avLst/>
          </a:prstGeom>
          <a:noFill/>
        </p:spPr>
        <p:txBody>
          <a:bodyPr wrap="square">
            <a:spAutoFit/>
          </a:bodyPr>
          <a:lstStyle/>
          <a:p>
            <a:r>
              <a:rPr lang="en-US" sz="2200" dirty="0">
                <a:solidFill>
                  <a:srgbClr val="09465E"/>
                </a:solidFill>
                <a:cs typeface="Arial" panose="020B0604020202020204" pitchFamily="34" charset="0"/>
              </a:rPr>
              <a:t>Tuotteet, joiden viimeinen käyttöpäivä on aikaisintaan, ovat etusijalla. Olennaista tuoreille ja helposti pilaantuville tuotteille. Saapumispäivästä riippumatta aikaisimmat viimeinen käyttöpäivä on käytettävä ensin.</a:t>
            </a:r>
            <a:endParaRPr lang="it-IT" sz="22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1E051822-6F27-C66C-0997-59C4EEAEF92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F99673AD-4C16-D3AC-58A7-ED0D70255D98}"/>
              </a:ext>
            </a:extLst>
          </p:cNvPr>
          <p:cNvSpPr>
            <a:spLocks noChangeArrowheads="1"/>
          </p:cNvSpPr>
          <p:nvPr/>
        </p:nvSpPr>
        <p:spPr bwMode="auto">
          <a:xfrm>
            <a:off x="935299" y="1992404"/>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76D344D-A790-5D76-E952-FB1A056F03C8}"/>
              </a:ext>
            </a:extLst>
          </p:cNvPr>
          <p:cNvSpPr>
            <a:spLocks noChangeArrowheads="1"/>
          </p:cNvSpPr>
          <p:nvPr/>
        </p:nvSpPr>
        <p:spPr bwMode="auto">
          <a:xfrm>
            <a:off x="1238015" y="1576906"/>
            <a:ext cx="2753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pPr algn="ctr"/>
            <a:endParaRPr lang="en-US" sz="900" dirty="0"/>
          </a:p>
        </p:txBody>
      </p:sp>
      <p:sp>
        <p:nvSpPr>
          <p:cNvPr id="5" name="CuadroTexto 601">
            <a:extLst>
              <a:ext uri="{FF2B5EF4-FFF2-40B4-BE49-F238E27FC236}">
                <a16:creationId xmlns:a16="http://schemas.microsoft.com/office/drawing/2014/main" id="{86DBE7EF-1209-893C-7080-5F3F8B70C370}"/>
              </a:ext>
            </a:extLst>
          </p:cNvPr>
          <p:cNvSpPr txBox="1"/>
          <p:nvPr/>
        </p:nvSpPr>
        <p:spPr>
          <a:xfrm>
            <a:off x="1296554" y="1576906"/>
            <a:ext cx="2342211"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FIFO</a:t>
            </a:r>
          </a:p>
          <a:p>
            <a:pPr algn="ctr"/>
            <a:r>
              <a:rPr lang="en-US" sz="2400" b="1" dirty="0">
                <a:solidFill>
                  <a:schemeClr val="bg1"/>
                </a:solidFill>
                <a:latin typeface="Calibri" panose="020F0502020204030204" pitchFamily="34" charset="0"/>
                <a:ea typeface="Lato" charset="0"/>
                <a:cs typeface="Calibri" panose="020F0502020204030204" pitchFamily="34" charset="0"/>
              </a:rPr>
              <a:t>First in, First out</a:t>
            </a:r>
          </a:p>
        </p:txBody>
      </p:sp>
      <p:sp>
        <p:nvSpPr>
          <p:cNvPr id="7" name="Freeform 179">
            <a:extLst>
              <a:ext uri="{FF2B5EF4-FFF2-40B4-BE49-F238E27FC236}">
                <a16:creationId xmlns:a16="http://schemas.microsoft.com/office/drawing/2014/main" id="{5CD2FEDF-5807-AF15-BAC6-384A92E28D4A}"/>
              </a:ext>
            </a:extLst>
          </p:cNvPr>
          <p:cNvSpPr>
            <a:spLocks noChangeArrowheads="1"/>
          </p:cNvSpPr>
          <p:nvPr/>
        </p:nvSpPr>
        <p:spPr bwMode="auto">
          <a:xfrm>
            <a:off x="6982890" y="4692218"/>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7CFD10C8-CF51-23AE-B25C-BDD7AC202955}"/>
              </a:ext>
            </a:extLst>
          </p:cNvPr>
          <p:cNvSpPr>
            <a:spLocks noChangeArrowheads="1"/>
          </p:cNvSpPr>
          <p:nvPr/>
        </p:nvSpPr>
        <p:spPr bwMode="auto">
          <a:xfrm>
            <a:off x="6972036" y="4063431"/>
            <a:ext cx="3481274"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F20BB660-1A3C-A903-919C-2B19182959CB}"/>
              </a:ext>
            </a:extLst>
          </p:cNvPr>
          <p:cNvSpPr txBox="1"/>
          <p:nvPr/>
        </p:nvSpPr>
        <p:spPr>
          <a:xfrm>
            <a:off x="6982891" y="4072597"/>
            <a:ext cx="3235218"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FEFO</a:t>
            </a:r>
          </a:p>
          <a:p>
            <a:pPr algn="ctr"/>
            <a:r>
              <a:rPr lang="en-US" sz="2400" b="1" dirty="0">
                <a:solidFill>
                  <a:schemeClr val="bg1"/>
                </a:solidFill>
                <a:latin typeface="Calibri" panose="020F0502020204030204" pitchFamily="34" charset="0"/>
                <a:ea typeface="Lato" charset="0"/>
                <a:cs typeface="Calibri" panose="020F0502020204030204" pitchFamily="34" charset="0"/>
              </a:rPr>
              <a:t>First Expired, First Out</a:t>
            </a:r>
          </a:p>
        </p:txBody>
      </p:sp>
    </p:spTree>
    <p:extLst>
      <p:ext uri="{BB962C8B-B14F-4D97-AF65-F5344CB8AC3E}">
        <p14:creationId xmlns:p14="http://schemas.microsoft.com/office/powerpoint/2010/main" val="168297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0878E-3A78-5D5F-47B5-FB9C3A979F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D25F6D-64F3-5D0B-FD9E-7961DC3030B7}"/>
              </a:ext>
            </a:extLst>
          </p:cNvPr>
          <p:cNvSpPr>
            <a:spLocks noGrp="1"/>
          </p:cNvSpPr>
          <p:nvPr>
            <p:ph type="body" sz="quarter" idx="16"/>
          </p:nvPr>
        </p:nvSpPr>
        <p:spPr>
          <a:xfrm>
            <a:off x="813416" y="644014"/>
            <a:ext cx="10052954" cy="803654"/>
          </a:xfrm>
          <a:prstGeom prst="rect">
            <a:avLst/>
          </a:prstGeom>
        </p:spPr>
        <p:txBody>
          <a:bodyPr/>
          <a:lstStyle/>
          <a:p>
            <a:r>
              <a:rPr lang="en-US" b="1" dirty="0"/>
              <a:t>Varastonhallinnan perusmenetelmät </a:t>
            </a:r>
            <a:endParaRPr lang="en-US" dirty="0"/>
          </a:p>
        </p:txBody>
      </p:sp>
      <p:sp>
        <p:nvSpPr>
          <p:cNvPr id="6" name="CasellaDiTesto 5">
            <a:extLst>
              <a:ext uri="{FF2B5EF4-FFF2-40B4-BE49-F238E27FC236}">
                <a16:creationId xmlns:a16="http://schemas.microsoft.com/office/drawing/2014/main" id="{D4C3DFE1-5E91-2EFA-BE18-03437BB87D0E}"/>
              </a:ext>
            </a:extLst>
          </p:cNvPr>
          <p:cNvSpPr txBox="1"/>
          <p:nvPr/>
        </p:nvSpPr>
        <p:spPr>
          <a:xfrm>
            <a:off x="4828323" y="1433634"/>
            <a:ext cx="6357837" cy="1508105"/>
          </a:xfrm>
          <a:prstGeom prst="rect">
            <a:avLst/>
          </a:prstGeom>
          <a:noFill/>
        </p:spPr>
        <p:txBody>
          <a:bodyPr wrap="square">
            <a:spAutoFit/>
          </a:bodyPr>
          <a:lstStyle/>
          <a:p>
            <a:r>
              <a:rPr lang="en-US" sz="2400" dirty="0">
                <a:solidFill>
                  <a:srgbClr val="09465E"/>
                </a:solidFill>
                <a:cs typeface="Arial" panose="020B0604020202020204" pitchFamily="34" charset="0"/>
              </a:rPr>
              <a:t>Tuotteita vastaanotetaan ja käytetään vain tarpeen mukaan, eikä niitä kerätä varastoon. Tämä menetelmä on yleinen teollisessa tuotannossa ja tilausravintoloissa.</a:t>
            </a:r>
          </a:p>
          <a:p>
            <a:pPr>
              <a:spcAft>
                <a:spcPts val="1200"/>
              </a:spcAft>
            </a:pPr>
            <a:r>
              <a:rPr lang="en-US" sz="2000" dirty="0">
                <a:solidFill>
                  <a:srgbClr val="09465E"/>
                </a:solidFill>
                <a:latin typeface="Arial" panose="020B0604020202020204" pitchFamily="34" charset="0"/>
                <a:cs typeface="Arial" panose="020B0604020202020204" pitchFamily="34" charset="0"/>
              </a:rPr>
              <a:t>.</a:t>
            </a:r>
          </a:p>
        </p:txBody>
      </p:sp>
      <p:sp>
        <p:nvSpPr>
          <p:cNvPr id="8" name="CasellaDiTesto 7">
            <a:extLst>
              <a:ext uri="{FF2B5EF4-FFF2-40B4-BE49-F238E27FC236}">
                <a16:creationId xmlns:a16="http://schemas.microsoft.com/office/drawing/2014/main" id="{1A9047F7-6BF7-0D8F-8717-0FC5F1268CCD}"/>
              </a:ext>
            </a:extLst>
          </p:cNvPr>
          <p:cNvSpPr txBox="1"/>
          <p:nvPr/>
        </p:nvSpPr>
        <p:spPr>
          <a:xfrm>
            <a:off x="567378" y="3690264"/>
            <a:ext cx="6778513" cy="2677656"/>
          </a:xfrm>
          <a:prstGeom prst="rect">
            <a:avLst/>
          </a:prstGeom>
          <a:noFill/>
        </p:spPr>
        <p:txBody>
          <a:bodyPr wrap="square">
            <a:spAutoFit/>
          </a:bodyPr>
          <a:lstStyle/>
          <a:p>
            <a:r>
              <a:rPr lang="en-US" sz="2400" dirty="0">
                <a:solidFill>
                  <a:srgbClr val="09465E"/>
                </a:solidFill>
                <a:cs typeface="Arial" panose="020B0604020202020204" pitchFamily="34" charset="0"/>
              </a:rPr>
              <a:t>Menetelmä perustuu oletukseen, että viimeisenä tuotetut tai hankitut hyödykkeet kirjataan ensimmäisenä kuluksi: viimeisenä hankitut tai tuotetut hyödykkeet kirjataan ensimmäisenä kuluksi. Näin ollen vanhat vaihto-omaisuuden menot jäävät taseeseen, kun taas uusimmat vaihto-omaisuuden menot kirjataan ensin kuluksi.</a:t>
            </a:r>
            <a:endParaRPr lang="it-IT" sz="24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0BDD62DD-FBCA-37D6-00E0-1E07080706C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C7D0DE10-0DE6-D028-34CB-CFAB9C49D63E}"/>
              </a:ext>
            </a:extLst>
          </p:cNvPr>
          <p:cNvSpPr>
            <a:spLocks noChangeArrowheads="1"/>
          </p:cNvSpPr>
          <p:nvPr/>
        </p:nvSpPr>
        <p:spPr bwMode="auto">
          <a:xfrm>
            <a:off x="642182" y="1532930"/>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5B0D7CE-47CB-C23F-3476-919B68BCE8FD}"/>
              </a:ext>
            </a:extLst>
          </p:cNvPr>
          <p:cNvSpPr>
            <a:spLocks noChangeArrowheads="1"/>
          </p:cNvSpPr>
          <p:nvPr/>
        </p:nvSpPr>
        <p:spPr bwMode="auto">
          <a:xfrm>
            <a:off x="1005840" y="1511840"/>
            <a:ext cx="2753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5" name="CuadroTexto 601">
            <a:extLst>
              <a:ext uri="{FF2B5EF4-FFF2-40B4-BE49-F238E27FC236}">
                <a16:creationId xmlns:a16="http://schemas.microsoft.com/office/drawing/2014/main" id="{E8DBC921-EAE2-DE41-DF4B-CFCC7C47FA39}"/>
              </a:ext>
            </a:extLst>
          </p:cNvPr>
          <p:cNvSpPr txBox="1"/>
          <p:nvPr/>
        </p:nvSpPr>
        <p:spPr>
          <a:xfrm>
            <a:off x="1090680" y="1531136"/>
            <a:ext cx="2342211"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JIT</a:t>
            </a:r>
          </a:p>
          <a:p>
            <a:pPr algn="ctr"/>
            <a:r>
              <a:rPr lang="en-US" sz="2400" b="1" dirty="0">
                <a:solidFill>
                  <a:schemeClr val="bg1"/>
                </a:solidFill>
                <a:latin typeface="Calibri" panose="020F0502020204030204" pitchFamily="34" charset="0"/>
                <a:ea typeface="Lato" charset="0"/>
                <a:cs typeface="Calibri" panose="020F0502020204030204" pitchFamily="34" charset="0"/>
              </a:rPr>
              <a:t>Juuri ajoissa</a:t>
            </a:r>
          </a:p>
        </p:txBody>
      </p:sp>
      <p:sp>
        <p:nvSpPr>
          <p:cNvPr id="7" name="Freeform 179">
            <a:extLst>
              <a:ext uri="{FF2B5EF4-FFF2-40B4-BE49-F238E27FC236}">
                <a16:creationId xmlns:a16="http://schemas.microsoft.com/office/drawing/2014/main" id="{AA75CF4E-585D-BF23-143D-7B1E07796CF6}"/>
              </a:ext>
            </a:extLst>
          </p:cNvPr>
          <p:cNvSpPr>
            <a:spLocks noChangeArrowheads="1"/>
          </p:cNvSpPr>
          <p:nvPr/>
        </p:nvSpPr>
        <p:spPr bwMode="auto">
          <a:xfrm>
            <a:off x="7512403" y="4295478"/>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C0E7C998-3164-8272-B996-669C2385DA7B}"/>
              </a:ext>
            </a:extLst>
          </p:cNvPr>
          <p:cNvSpPr>
            <a:spLocks noChangeArrowheads="1"/>
          </p:cNvSpPr>
          <p:nvPr/>
        </p:nvSpPr>
        <p:spPr bwMode="auto">
          <a:xfrm>
            <a:off x="6875535" y="3115545"/>
            <a:ext cx="3481275" cy="1270829"/>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33DBDACA-4A24-50C5-9D74-E10A22C0174F}"/>
              </a:ext>
            </a:extLst>
          </p:cNvPr>
          <p:cNvSpPr txBox="1"/>
          <p:nvPr/>
        </p:nvSpPr>
        <p:spPr>
          <a:xfrm>
            <a:off x="7104711" y="3116226"/>
            <a:ext cx="2847828" cy="1200329"/>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LIFO</a:t>
            </a:r>
          </a:p>
          <a:p>
            <a:pPr algn="ctr"/>
            <a:r>
              <a:rPr lang="en-US" sz="2400" b="1" dirty="0">
                <a:solidFill>
                  <a:schemeClr val="bg1"/>
                </a:solidFill>
                <a:latin typeface="Calibri" panose="020F0502020204030204" pitchFamily="34" charset="0"/>
                <a:ea typeface="Lato" charset="0"/>
                <a:cs typeface="Calibri" panose="020F0502020204030204" pitchFamily="34" charset="0"/>
              </a:rPr>
              <a:t>Viimeisenä sisään, ensimmäisenä ulos</a:t>
            </a:r>
          </a:p>
        </p:txBody>
      </p:sp>
    </p:spTree>
    <p:extLst>
      <p:ext uri="{BB962C8B-B14F-4D97-AF65-F5344CB8AC3E}">
        <p14:creationId xmlns:p14="http://schemas.microsoft.com/office/powerpoint/2010/main" val="390227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3609758" y="589927"/>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31355" y="461282"/>
            <a:ext cx="5881764" cy="557831"/>
          </a:xfrm>
          <a:prstGeom prst="rect">
            <a:avLst/>
          </a:prstGeom>
        </p:spPr>
        <p:txBody>
          <a:bodyPr/>
          <a:lstStyle/>
          <a:p>
            <a:r>
              <a:rPr lang="en-GB" noProof="0" dirty="0">
                <a:highlight>
                  <a:srgbClr val="5FBB47"/>
                </a:highlight>
              </a:rPr>
              <a:t>Inspiroidu...</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84497" y="1781005"/>
            <a:ext cx="6720954" cy="4896500"/>
          </a:xfrm>
          <a:prstGeom prst="rect">
            <a:avLst/>
          </a:prstGeom>
        </p:spPr>
        <p:txBody>
          <a:bodyPr/>
          <a:lstStyle/>
          <a:p>
            <a:pPr marL="0" indent="0">
              <a:spcAft>
                <a:spcPts val="1200"/>
              </a:spcAft>
            </a:pPr>
            <a:r>
              <a:rPr lang="en-US" b="1" dirty="0">
                <a:cs typeface="Arial" panose="020B0604020202020204" pitchFamily="34" charset="0"/>
              </a:rPr>
              <a:t>Taustaa: </a:t>
            </a:r>
            <a:r>
              <a:rPr lang="en-US" dirty="0">
                <a:cs typeface="Arial" panose="020B0604020202020204" pitchFamily="34" charset="0"/>
              </a:rPr>
              <a:t>Keskikokoinen ruokapalveluyritys otti käyttöön </a:t>
            </a:r>
            <a:r>
              <a:rPr lang="en-US" b="1" dirty="0">
                <a:cs typeface="Arial" panose="020B0604020202020204" pitchFamily="34" charset="0"/>
              </a:rPr>
              <a:t>Just in Time </a:t>
            </a:r>
            <a:r>
              <a:rPr lang="en-US" dirty="0">
                <a:cs typeface="Arial" panose="020B0604020202020204" pitchFamily="34" charset="0"/>
              </a:rPr>
              <a:t>-strategian puuttuakseen varastojen hallinnassa ja toimitusketjun koordinoinnissa esiintyvään merkittävään tehottomuuteen. Organisaation ruokahävikki kasvoi 20 prosenttia ja asiakastyytyväisyys laski 15 prosenttia varastohävikkien ja toimitusviivästysten vuoksi. </a:t>
            </a:r>
          </a:p>
          <a:p>
            <a:pPr marL="0" indent="0"/>
            <a:r>
              <a:rPr lang="en-US" dirty="0">
                <a:cs typeface="Arial" panose="020B0604020202020204" pitchFamily="34" charset="0"/>
              </a:rPr>
              <a:t>Lisäksi yritys kamppaili ylisuurista varastoista ja pilaantumisesta johtuvien kasvavien toimintakustannusten kanssa. </a:t>
            </a:r>
          </a:p>
          <a:p>
            <a:pPr marL="0" indent="0"/>
            <a:endParaRPr lang="pl-PL" dirty="0"/>
          </a:p>
          <a:p>
            <a:pPr marL="358775" indent="360363" algn="ctr"/>
            <a:r>
              <a:rPr lang="en-GB" dirty="0"/>
              <a:t>Tutustu koko </a:t>
            </a:r>
            <a:r>
              <a:rPr lang="en-GB" b="1" dirty="0">
                <a:hlinkClick r:id="rId3"/>
              </a:rPr>
              <a:t>tapaustutkimukseen</a:t>
            </a:r>
            <a:r>
              <a:rPr lang="en-GB" dirty="0"/>
              <a:t>!</a:t>
            </a:r>
            <a:endParaRPr lang="en-GB" noProof="0" dirty="0"/>
          </a:p>
        </p:txBody>
      </p:sp>
      <p:grpSp>
        <p:nvGrpSpPr>
          <p:cNvPr id="3" name="Graphic 4">
            <a:extLst>
              <a:ext uri="{FF2B5EF4-FFF2-40B4-BE49-F238E27FC236}">
                <a16:creationId xmlns:a16="http://schemas.microsoft.com/office/drawing/2014/main" id="{86C0C128-EB60-6CD7-5D85-3969E76E2671}"/>
              </a:ext>
            </a:extLst>
          </p:cNvPr>
          <p:cNvGrpSpPr/>
          <p:nvPr/>
        </p:nvGrpSpPr>
        <p:grpSpPr>
          <a:xfrm rot="2688917">
            <a:off x="6945782" y="5093854"/>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
        <p:nvSpPr>
          <p:cNvPr id="26" name="CasellaDiTesto 25">
            <a:extLst>
              <a:ext uri="{FF2B5EF4-FFF2-40B4-BE49-F238E27FC236}">
                <a16:creationId xmlns:a16="http://schemas.microsoft.com/office/drawing/2014/main" id="{887F7C2F-9FAF-5C04-9FFF-04B9860CD93D}"/>
              </a:ext>
            </a:extLst>
          </p:cNvPr>
          <p:cNvSpPr txBox="1"/>
          <p:nvPr/>
        </p:nvSpPr>
        <p:spPr>
          <a:xfrm>
            <a:off x="4156910" y="733331"/>
            <a:ext cx="2623243" cy="646331"/>
          </a:xfrm>
          <a:prstGeom prst="rect">
            <a:avLst/>
          </a:prstGeom>
          <a:noFill/>
        </p:spPr>
        <p:txBody>
          <a:bodyPr wrap="square" rtlCol="0">
            <a:spAutoFit/>
          </a:bodyPr>
          <a:lstStyle/>
          <a:p>
            <a:r>
              <a:rPr lang="it-IT" sz="3600" dirty="0">
                <a:solidFill>
                  <a:schemeClr val="bg1"/>
                </a:solidFill>
              </a:rPr>
              <a:t>Juuri ajoissa</a:t>
            </a:r>
          </a:p>
        </p:txBody>
      </p:sp>
      <p:pic>
        <p:nvPicPr>
          <p:cNvPr id="24" name="Segnaposto immagine 23">
            <a:hlinkClick r:id="rId3"/>
            <a:extLst>
              <a:ext uri="{FF2B5EF4-FFF2-40B4-BE49-F238E27FC236}">
                <a16:creationId xmlns:a16="http://schemas.microsoft.com/office/drawing/2014/main" id="{FF6947E3-D51E-4001-7144-7A3253D3EC39}"/>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456" r="6236"/>
          <a:stretch>
            <a:fillRect/>
          </a:stretch>
        </p:blipFill>
        <p:spPr>
          <a:xfrm>
            <a:off x="7735037" y="1373925"/>
            <a:ext cx="2444127" cy="4336988"/>
          </a:xfrm>
        </p:spPr>
      </p:pic>
    </p:spTree>
    <p:extLst>
      <p:ext uri="{BB962C8B-B14F-4D97-AF65-F5344CB8AC3E}">
        <p14:creationId xmlns:p14="http://schemas.microsoft.com/office/powerpoint/2010/main" val="193451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5" name="Segnaposto testo 4">
            <a:extLst>
              <a:ext uri="{FF2B5EF4-FFF2-40B4-BE49-F238E27FC236}">
                <a16:creationId xmlns:a16="http://schemas.microsoft.com/office/drawing/2014/main" id="{C671CC40-EB2B-E907-E7DF-8D28C1AC1CD2}"/>
              </a:ext>
            </a:extLst>
          </p:cNvPr>
          <p:cNvSpPr>
            <a:spLocks noGrp="1"/>
          </p:cNvSpPr>
          <p:nvPr>
            <p:ph type="body" sz="quarter" idx="16"/>
          </p:nvPr>
        </p:nvSpPr>
        <p:spPr>
          <a:xfrm>
            <a:off x="653678" y="567751"/>
            <a:ext cx="10713179" cy="1093346"/>
          </a:xfrm>
        </p:spPr>
        <p:txBody>
          <a:bodyPr/>
          <a:lstStyle/>
          <a:p>
            <a:r>
              <a:rPr lang="en-US" sz="3200" dirty="0">
                <a:highlight>
                  <a:srgbClr val="F1983D"/>
                </a:highlight>
              </a:rPr>
              <a:t>HARJOITUS: </a:t>
            </a:r>
            <a:r>
              <a:rPr lang="en-US" sz="3200" dirty="0"/>
              <a:t>FIFON JA FEFON </a:t>
            </a:r>
            <a:r>
              <a:rPr lang="en-US" sz="3200" b="0" dirty="0"/>
              <a:t>MERKITYKSEN YMMÄRTÄMINEN</a:t>
            </a:r>
            <a:endParaRPr lang="it-IT" sz="3200" dirty="0"/>
          </a:p>
        </p:txBody>
      </p:sp>
      <p:sp>
        <p:nvSpPr>
          <p:cNvPr id="8" name="CasellaDiTesto 7">
            <a:extLst>
              <a:ext uri="{FF2B5EF4-FFF2-40B4-BE49-F238E27FC236}">
                <a16:creationId xmlns:a16="http://schemas.microsoft.com/office/drawing/2014/main" id="{5656916B-E773-ECB1-4BC8-DAE2D7CFB033}"/>
              </a:ext>
            </a:extLst>
          </p:cNvPr>
          <p:cNvSpPr txBox="1"/>
          <p:nvPr/>
        </p:nvSpPr>
        <p:spPr>
          <a:xfrm>
            <a:off x="856035" y="1751974"/>
            <a:ext cx="4819716" cy="4462760"/>
          </a:xfrm>
          <a:prstGeom prst="rect">
            <a:avLst/>
          </a:prstGeom>
          <a:noFill/>
        </p:spPr>
        <p:txBody>
          <a:bodyPr wrap="square" rtlCol="0">
            <a:spAutoFit/>
          </a:bodyPr>
          <a:lstStyle/>
          <a:p>
            <a:r>
              <a:rPr lang="en-US" sz="2400" b="1" dirty="0">
                <a:solidFill>
                  <a:srgbClr val="09465E"/>
                </a:solidFill>
              </a:rPr>
              <a:t>	 1: FIFO käytännössä</a:t>
            </a:r>
          </a:p>
          <a:p>
            <a:endParaRPr lang="en-US" sz="2000" b="1" dirty="0">
              <a:solidFill>
                <a:srgbClr val="09465E"/>
              </a:solidFill>
            </a:endParaRPr>
          </a:p>
          <a:p>
            <a:r>
              <a:rPr lang="en-US" sz="2000" b="1" dirty="0">
                <a:solidFill>
                  <a:srgbClr val="09465E"/>
                </a:solidFill>
              </a:rPr>
              <a:t>Skenaario: </a:t>
            </a:r>
            <a:r>
              <a:rPr lang="en-US" sz="2000" dirty="0">
                <a:solidFill>
                  <a:srgbClr val="09465E"/>
                </a:solidFill>
              </a:rPr>
              <a:t>Olet vastuussa koulun ruokalan varastosta. Tänään saapuu uusi UHT-maitotoimitus, jonka viimeinen käyttöpäivä on 15. syyskuuta 2025, kun taas sinulla on vielä pakkauksia, joiden viimeinen käyttöpäivä on 30. kesäkuuta 2025.</a:t>
            </a:r>
          </a:p>
          <a:p>
            <a:endParaRPr lang="en-US" sz="2000" b="1" dirty="0">
              <a:solidFill>
                <a:srgbClr val="09465E"/>
              </a:solidFill>
            </a:endParaRPr>
          </a:p>
          <a:p>
            <a:r>
              <a:rPr lang="en-US" sz="2000" b="1" dirty="0" err="1">
                <a:solidFill>
                  <a:srgbClr val="09465E"/>
                </a:solidFill>
              </a:rPr>
              <a:t>Kysymyksiä</a:t>
            </a:r>
            <a:r>
              <a:rPr lang="en-US" sz="2000" b="1" dirty="0">
                <a:solidFill>
                  <a:srgbClr val="09465E"/>
                </a:solidFill>
              </a:rPr>
              <a:t>: </a:t>
            </a:r>
          </a:p>
          <a:p>
            <a:pPr marL="457200" indent="-457200">
              <a:buAutoNum type="arabicPeriod"/>
            </a:pPr>
            <a:r>
              <a:rPr lang="en-US" sz="2000" dirty="0">
                <a:solidFill>
                  <a:srgbClr val="09465E"/>
                </a:solidFill>
              </a:rPr>
              <a:t>Miten varasto olisi järjestettävä FIFO-järjestelmän soveltamiseksi?</a:t>
            </a:r>
          </a:p>
          <a:p>
            <a:pPr marL="457200" indent="-457200">
              <a:buAutoNum type="arabicPeriod"/>
            </a:pPr>
            <a:r>
              <a:rPr lang="en-US" sz="2000" dirty="0">
                <a:solidFill>
                  <a:srgbClr val="09465E"/>
                </a:solidFill>
              </a:rPr>
              <a:t>Mitä voi tapahtua, jos uusi varasto asetetaan vanhan varaston eteen?</a:t>
            </a:r>
            <a:endParaRPr lang="it-IT" sz="2000" dirty="0">
              <a:solidFill>
                <a:srgbClr val="09465E"/>
              </a:solidFill>
            </a:endParaRPr>
          </a:p>
        </p:txBody>
      </p:sp>
      <p:sp>
        <p:nvSpPr>
          <p:cNvPr id="9" name="CasellaDiTesto 8">
            <a:extLst>
              <a:ext uri="{FF2B5EF4-FFF2-40B4-BE49-F238E27FC236}">
                <a16:creationId xmlns:a16="http://schemas.microsoft.com/office/drawing/2014/main" id="{EDC8E297-2B85-25FC-D8A8-B5FA873AC3C2}"/>
              </a:ext>
            </a:extLst>
          </p:cNvPr>
          <p:cNvSpPr txBox="1"/>
          <p:nvPr/>
        </p:nvSpPr>
        <p:spPr>
          <a:xfrm>
            <a:off x="6026987" y="1238095"/>
            <a:ext cx="5189004" cy="4832092"/>
          </a:xfrm>
          <a:prstGeom prst="rect">
            <a:avLst/>
          </a:prstGeom>
          <a:noFill/>
        </p:spPr>
        <p:txBody>
          <a:bodyPr wrap="square" rtlCol="0">
            <a:spAutoFit/>
          </a:bodyPr>
          <a:lstStyle/>
          <a:p>
            <a:r>
              <a:rPr lang="en-US" sz="2400" b="1" dirty="0">
                <a:solidFill>
                  <a:srgbClr val="09465E"/>
                </a:solidFill>
              </a:rPr>
              <a:t>	2: FEFO jätteiden välttämiseksi</a:t>
            </a:r>
          </a:p>
          <a:p>
            <a:endParaRPr lang="en-US" sz="2400" b="1" dirty="0">
              <a:solidFill>
                <a:srgbClr val="09465E"/>
              </a:solidFill>
            </a:endParaRPr>
          </a:p>
          <a:p>
            <a:r>
              <a:rPr lang="en-US" sz="2000" b="1" dirty="0">
                <a:solidFill>
                  <a:srgbClr val="09465E"/>
                </a:solidFill>
              </a:rPr>
              <a:t>Skenaario: </a:t>
            </a:r>
            <a:r>
              <a:rPr lang="en-US" sz="2000" dirty="0">
                <a:solidFill>
                  <a:srgbClr val="09465E"/>
                </a:solidFill>
              </a:rPr>
              <a:t>Johdat ravintolan ruokakomeroa. Sinulla on useita eriä jogurttia, joiden viimeinen käyttöpäivä on seuraava.</a:t>
            </a:r>
          </a:p>
          <a:p>
            <a:r>
              <a:rPr lang="en-US" sz="2000" dirty="0">
                <a:solidFill>
                  <a:srgbClr val="09465E"/>
                </a:solidFill>
              </a:rPr>
              <a:t>Erä A: </a:t>
            </a:r>
            <a:r>
              <a:rPr lang="en-US" sz="2000" b="1" dirty="0">
                <a:solidFill>
                  <a:srgbClr val="09465E"/>
                </a:solidFill>
              </a:rPr>
              <a:t>huhtikuuta 2025</a:t>
            </a:r>
          </a:p>
          <a:p>
            <a:r>
              <a:rPr lang="en-US" sz="2000" dirty="0">
                <a:solidFill>
                  <a:srgbClr val="09465E"/>
                </a:solidFill>
              </a:rPr>
              <a:t>Erä B: </a:t>
            </a:r>
            <a:r>
              <a:rPr lang="en-US" sz="2000" b="1" dirty="0">
                <a:solidFill>
                  <a:srgbClr val="09465E"/>
                </a:solidFill>
              </a:rPr>
              <a:t>25. maaliskuuta 2025</a:t>
            </a:r>
          </a:p>
          <a:p>
            <a:r>
              <a:rPr lang="en-US" sz="2000" dirty="0">
                <a:solidFill>
                  <a:srgbClr val="09465E"/>
                </a:solidFill>
              </a:rPr>
              <a:t>Erä C: </a:t>
            </a:r>
            <a:r>
              <a:rPr lang="en-US" sz="2000" b="1" dirty="0">
                <a:solidFill>
                  <a:srgbClr val="09465E"/>
                </a:solidFill>
              </a:rPr>
              <a:t>5. huhtikuuta 2025</a:t>
            </a:r>
          </a:p>
          <a:p>
            <a:endParaRPr lang="en-US" sz="2000" b="1" dirty="0">
              <a:solidFill>
                <a:srgbClr val="09465E"/>
              </a:solidFill>
            </a:endParaRPr>
          </a:p>
          <a:p>
            <a:r>
              <a:rPr lang="en-US" sz="2000" b="1" dirty="0" err="1">
                <a:solidFill>
                  <a:srgbClr val="09465E"/>
                </a:solidFill>
              </a:rPr>
              <a:t>Kysymyksiä</a:t>
            </a:r>
            <a:r>
              <a:rPr lang="en-US" sz="2000" b="1" dirty="0">
                <a:solidFill>
                  <a:srgbClr val="09465E"/>
                </a:solidFill>
              </a:rPr>
              <a:t>:</a:t>
            </a:r>
          </a:p>
          <a:p>
            <a:pPr marL="342900" indent="-342900">
              <a:buAutoNum type="arabicPeriod"/>
            </a:pPr>
            <a:r>
              <a:rPr lang="en-US" sz="2000" dirty="0">
                <a:solidFill>
                  <a:srgbClr val="09465E"/>
                </a:solidFill>
              </a:rPr>
              <a:t>Kumpi erä olisi käytettävä ensin FEFO-periaatetta soveltaen?</a:t>
            </a:r>
          </a:p>
          <a:p>
            <a:pPr marL="342900" indent="-342900">
              <a:buAutoNum type="arabicPeriod"/>
            </a:pPr>
            <a:r>
              <a:rPr lang="en-US" sz="2000" dirty="0">
                <a:solidFill>
                  <a:srgbClr val="09465E"/>
                </a:solidFill>
              </a:rPr>
              <a:t>Jos käyttäisin sen sijaan FIFO-järjestelmää, voisiko hukkaantumisriski olla olemassa? Miksi?</a:t>
            </a:r>
            <a:endParaRPr lang="it-IT" sz="2000" dirty="0">
              <a:solidFill>
                <a:srgbClr val="09465E"/>
              </a:solidFill>
            </a:endParaRPr>
          </a:p>
        </p:txBody>
      </p:sp>
      <p:grpSp>
        <p:nvGrpSpPr>
          <p:cNvPr id="2" name="Google Shape;518;p39">
            <a:extLst>
              <a:ext uri="{FF2B5EF4-FFF2-40B4-BE49-F238E27FC236}">
                <a16:creationId xmlns:a16="http://schemas.microsoft.com/office/drawing/2014/main" id="{A6C07159-F4D1-2DA2-208F-5F6EC5B6C848}"/>
              </a:ext>
            </a:extLst>
          </p:cNvPr>
          <p:cNvGrpSpPr/>
          <p:nvPr/>
        </p:nvGrpSpPr>
        <p:grpSpPr>
          <a:xfrm>
            <a:off x="956448" y="1421027"/>
            <a:ext cx="879847" cy="780400"/>
            <a:chOff x="1923675" y="1633650"/>
            <a:chExt cx="436000" cy="435975"/>
          </a:xfrm>
          <a:solidFill>
            <a:srgbClr val="09465E"/>
          </a:solidFill>
        </p:grpSpPr>
        <p:sp>
          <p:nvSpPr>
            <p:cNvPr id="3" name="Google Shape;519;p39">
              <a:extLst>
                <a:ext uri="{FF2B5EF4-FFF2-40B4-BE49-F238E27FC236}">
                  <a16:creationId xmlns:a16="http://schemas.microsoft.com/office/drawing/2014/main" id="{5712C4CC-4B5C-421F-EBF2-C7EF43CCF63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Google Shape;520;p39">
              <a:extLst>
                <a:ext uri="{FF2B5EF4-FFF2-40B4-BE49-F238E27FC236}">
                  <a16:creationId xmlns:a16="http://schemas.microsoft.com/office/drawing/2014/main" id="{477F7ACE-BDB5-E041-93E4-B4868BB36AC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1;p39">
              <a:extLst>
                <a:ext uri="{FF2B5EF4-FFF2-40B4-BE49-F238E27FC236}">
                  <a16:creationId xmlns:a16="http://schemas.microsoft.com/office/drawing/2014/main" id="{F52F0025-52D2-1B5D-1E89-3C560702AF3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2;p39">
              <a:extLst>
                <a:ext uri="{FF2B5EF4-FFF2-40B4-BE49-F238E27FC236}">
                  <a16:creationId xmlns:a16="http://schemas.microsoft.com/office/drawing/2014/main" id="{906100E0-17C5-A936-A86A-F41217D4BE0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3;p39">
              <a:extLst>
                <a:ext uri="{FF2B5EF4-FFF2-40B4-BE49-F238E27FC236}">
                  <a16:creationId xmlns:a16="http://schemas.microsoft.com/office/drawing/2014/main" id="{C69B988F-B5F2-A529-6DE1-95D322070C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4;p39">
              <a:extLst>
                <a:ext uri="{FF2B5EF4-FFF2-40B4-BE49-F238E27FC236}">
                  <a16:creationId xmlns:a16="http://schemas.microsoft.com/office/drawing/2014/main" id="{392E6460-0631-5452-1E75-141FD21131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518;p39">
            <a:extLst>
              <a:ext uri="{FF2B5EF4-FFF2-40B4-BE49-F238E27FC236}">
                <a16:creationId xmlns:a16="http://schemas.microsoft.com/office/drawing/2014/main" id="{9FE9A0B0-B340-D807-99B9-FEDF123D859E}"/>
              </a:ext>
            </a:extLst>
          </p:cNvPr>
          <p:cNvGrpSpPr/>
          <p:nvPr/>
        </p:nvGrpSpPr>
        <p:grpSpPr>
          <a:xfrm>
            <a:off x="5788905" y="1158902"/>
            <a:ext cx="879847" cy="780400"/>
            <a:chOff x="1923675" y="1633650"/>
            <a:chExt cx="436000" cy="435975"/>
          </a:xfrm>
          <a:solidFill>
            <a:srgbClr val="09465E"/>
          </a:solidFill>
        </p:grpSpPr>
        <p:sp>
          <p:nvSpPr>
            <p:cNvPr id="13" name="Google Shape;519;p39">
              <a:extLst>
                <a:ext uri="{FF2B5EF4-FFF2-40B4-BE49-F238E27FC236}">
                  <a16:creationId xmlns:a16="http://schemas.microsoft.com/office/drawing/2014/main" id="{AF2437CD-45F0-C7C9-CD3E-F909F691FDE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20;p39">
              <a:extLst>
                <a:ext uri="{FF2B5EF4-FFF2-40B4-BE49-F238E27FC236}">
                  <a16:creationId xmlns:a16="http://schemas.microsoft.com/office/drawing/2014/main" id="{5362C070-5FEA-794B-5EF9-0E78BAD81E1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521;p39">
              <a:extLst>
                <a:ext uri="{FF2B5EF4-FFF2-40B4-BE49-F238E27FC236}">
                  <a16:creationId xmlns:a16="http://schemas.microsoft.com/office/drawing/2014/main" id="{FCE23B5E-4C35-6AA5-6054-F17D223F236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522;p39">
              <a:extLst>
                <a:ext uri="{FF2B5EF4-FFF2-40B4-BE49-F238E27FC236}">
                  <a16:creationId xmlns:a16="http://schemas.microsoft.com/office/drawing/2014/main" id="{B83DFB36-0446-A4A3-F3AC-A736A9321CF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23;p39">
              <a:extLst>
                <a:ext uri="{FF2B5EF4-FFF2-40B4-BE49-F238E27FC236}">
                  <a16:creationId xmlns:a16="http://schemas.microsoft.com/office/drawing/2014/main" id="{D8441AC4-7B24-3372-1743-4FC91BEB62C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24;p39">
              <a:extLst>
                <a:ext uri="{FF2B5EF4-FFF2-40B4-BE49-F238E27FC236}">
                  <a16:creationId xmlns:a16="http://schemas.microsoft.com/office/drawing/2014/main" id="{2D283A37-0A0A-171A-AF3E-D4FA9BA0B3D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789287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827567" y="618048"/>
            <a:ext cx="6700993" cy="803654"/>
          </a:xfrm>
          <a:prstGeom prst="rect">
            <a:avLst/>
          </a:prstGeom>
        </p:spPr>
        <p:txBody>
          <a:bodyPr/>
          <a:lstStyle/>
          <a:p>
            <a:r>
              <a:rPr lang="en-GB" dirty="0">
                <a:highlight>
                  <a:srgbClr val="60BA47"/>
                </a:highlight>
              </a:rPr>
              <a:t>Tapaustutkimus: </a:t>
            </a:r>
            <a:r>
              <a:rPr lang="en-GB" dirty="0"/>
              <a:t>TurnLoader</a:t>
            </a:r>
            <a:endParaRPr lang="en-US" dirty="0"/>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27292" y="1421702"/>
            <a:ext cx="10453084" cy="2759773"/>
          </a:xfrm>
          <a:prstGeom prst="rect">
            <a:avLst/>
          </a:prstGeom>
        </p:spPr>
        <p:txBody>
          <a:bodyPr/>
          <a:lstStyle/>
          <a:p>
            <a:pPr>
              <a:spcAft>
                <a:spcPts val="1200"/>
              </a:spcAft>
            </a:pPr>
            <a:r>
              <a:rPr lang="en-US" sz="1800" b="1" dirty="0"/>
              <a:t>EasyFill TurnLoader </a:t>
            </a:r>
            <a:r>
              <a:rPr lang="en-US" sz="1800" dirty="0"/>
              <a:t>on kiertävä hyllyjärjestelmä, joka on suunniteltu tehokkaaseen varastonhallintaan supermarketeissa ja päivittäistavarakaupoissa. Sen päätavoitteena on vähentää ruokahävikkiä ja parantaa tuotteiden kiertoa hyllyissä helpottamalla </a:t>
            </a:r>
            <a:r>
              <a:rPr lang="en-US" sz="1800" b="1" dirty="0"/>
              <a:t>FIFO-menetelmän (First In, First Out</a:t>
            </a:r>
            <a:r>
              <a:rPr lang="en-US" sz="1800" dirty="0"/>
              <a:t>) soveltamista</a:t>
            </a:r>
            <a:r>
              <a:rPr lang="en-US" sz="1800" b="1" dirty="0"/>
              <a:t>. </a:t>
            </a:r>
            <a:endParaRPr lang="it-IT" sz="1800" dirty="0"/>
          </a:p>
          <a:p>
            <a:r>
              <a:rPr lang="it-IT" sz="1800" b="1" dirty="0" err="1"/>
              <a:t>Miten se </a:t>
            </a:r>
            <a:r>
              <a:rPr lang="it-IT" sz="1800" b="1" dirty="0"/>
              <a:t>toimii?</a:t>
            </a:r>
          </a:p>
          <a:p>
            <a:pPr>
              <a:buFont typeface="Arial" panose="020B0604020202020204" pitchFamily="34" charset="0"/>
              <a:buChar char="•"/>
            </a:pPr>
            <a:r>
              <a:rPr lang="en-US" sz="1800" dirty="0"/>
              <a:t>Hyllyt pyörivät itsekseen, jolloin käyttäjät voivat täydentää tuotteita takaa. </a:t>
            </a:r>
          </a:p>
          <a:p>
            <a:pPr>
              <a:buFont typeface="Arial" panose="020B0604020202020204" pitchFamily="34" charset="0"/>
              <a:buChar char="•"/>
            </a:pPr>
            <a:r>
              <a:rPr lang="en-US" sz="1800" dirty="0"/>
              <a:t>Asiakkaat noutavat tuotteet edestä. Näin varmistetaan, että vanhemmat tuotteet myydään ensin.</a:t>
            </a:r>
          </a:p>
          <a:p>
            <a:pPr>
              <a:spcAft>
                <a:spcPts val="1200"/>
              </a:spcAft>
              <a:buFont typeface="Arial" panose="020B0604020202020204" pitchFamily="34" charset="0"/>
              <a:buChar char="•"/>
            </a:pPr>
            <a:r>
              <a:rPr lang="en-US" sz="1800" dirty="0"/>
              <a:t>Tämä järjestelmä auttaa vähentämään vanhentuneita vanhentumispäivämääriä ja hyllyjen pohjalle unohtuneista tuotteista johtuvaa hävikkiä.</a:t>
            </a:r>
          </a:p>
          <a:p>
            <a:endParaRPr lang="en-US" sz="1800" dirty="0"/>
          </a:p>
        </p:txBody>
      </p:sp>
      <p:pic>
        <p:nvPicPr>
          <p:cNvPr id="7" name="Immagine 6">
            <a:hlinkClick r:id="rId2"/>
            <a:extLst>
              <a:ext uri="{FF2B5EF4-FFF2-40B4-BE49-F238E27FC236}">
                <a16:creationId xmlns:a16="http://schemas.microsoft.com/office/drawing/2014/main" id="{AC4B3AEC-8BC1-E3A6-6613-08156A7E0F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4306" y="426105"/>
            <a:ext cx="1053481" cy="995598"/>
          </a:xfrm>
          <a:prstGeom prst="rect">
            <a:avLst/>
          </a:prstGeom>
        </p:spPr>
      </p:pic>
      <p:sp>
        <p:nvSpPr>
          <p:cNvPr id="5" name="TextBox 4">
            <a:extLst>
              <a:ext uri="{FF2B5EF4-FFF2-40B4-BE49-F238E27FC236}">
                <a16:creationId xmlns:a16="http://schemas.microsoft.com/office/drawing/2014/main" id="{D4F56036-FC6F-CB55-6EFD-72182A6A78DC}"/>
              </a:ext>
            </a:extLst>
          </p:cNvPr>
          <p:cNvSpPr txBox="1"/>
          <p:nvPr/>
        </p:nvSpPr>
        <p:spPr>
          <a:xfrm>
            <a:off x="2219325" y="4272677"/>
            <a:ext cx="9163050" cy="1754326"/>
          </a:xfrm>
          <a:prstGeom prst="rect">
            <a:avLst/>
          </a:prstGeom>
          <a:noFill/>
        </p:spPr>
        <p:txBody>
          <a:bodyPr wrap="square">
            <a:spAutoFit/>
          </a:bodyPr>
          <a:lstStyle/>
          <a:p>
            <a:pPr marL="0" indent="0"/>
            <a:r>
              <a:rPr lang="en-US" b="1" dirty="0">
                <a:solidFill>
                  <a:srgbClr val="09465E"/>
                </a:solidFill>
              </a:rPr>
              <a:t>Edut </a:t>
            </a:r>
          </a:p>
          <a:p>
            <a:r>
              <a:rPr lang="en-US" dirty="0">
                <a:solidFill>
                  <a:srgbClr val="09465E"/>
                </a:solidFill>
              </a:rPr>
              <a:t>✅ </a:t>
            </a:r>
            <a:r>
              <a:rPr lang="en-US" b="1" dirty="0">
                <a:solidFill>
                  <a:srgbClr val="09465E"/>
                </a:solidFill>
              </a:rPr>
              <a:t>Vähentää ruokahävikkiä </a:t>
            </a:r>
            <a:r>
              <a:rPr lang="en-US" dirty="0">
                <a:solidFill>
                  <a:srgbClr val="09465E"/>
                </a:solidFill>
              </a:rPr>
              <a:t>→ Auttaa varmistamaan, että vanhemmat tuotteet myydään ensin.</a:t>
            </a:r>
            <a:endParaRPr lang="it-IT" dirty="0">
              <a:solidFill>
                <a:srgbClr val="09465E"/>
              </a:solidFill>
            </a:endParaRPr>
          </a:p>
          <a:p>
            <a:r>
              <a:rPr lang="it-IT" dirty="0">
                <a:solidFill>
                  <a:srgbClr val="09465E"/>
                </a:solidFill>
              </a:rPr>
              <a:t>✅ </a:t>
            </a:r>
            <a:r>
              <a:rPr lang="en-US" b="1" dirty="0">
                <a:solidFill>
                  <a:srgbClr val="09465E"/>
                </a:solidFill>
              </a:rPr>
              <a:t>Tehokas täydennys </a:t>
            </a:r>
            <a:r>
              <a:rPr lang="en-US" dirty="0">
                <a:solidFill>
                  <a:srgbClr val="09465E"/>
                </a:solidFill>
              </a:rPr>
              <a:t>→ Täydennys on nopeampaa ja vähemmän häiritsevää asiakkaille.</a:t>
            </a:r>
            <a:endParaRPr lang="it-IT" dirty="0">
              <a:solidFill>
                <a:srgbClr val="09465E"/>
              </a:solidFill>
            </a:endParaRPr>
          </a:p>
          <a:p>
            <a:r>
              <a:rPr lang="it-IT" dirty="0">
                <a:solidFill>
                  <a:srgbClr val="09465E"/>
                </a:solidFill>
              </a:rPr>
              <a:t>✅ </a:t>
            </a:r>
            <a:r>
              <a:rPr lang="en-US" b="1" dirty="0">
                <a:solidFill>
                  <a:srgbClr val="09465E"/>
                </a:solidFill>
              </a:rPr>
              <a:t>Parempi hyllyjen järjestäminen </a:t>
            </a:r>
            <a:r>
              <a:rPr lang="en-US" dirty="0">
                <a:solidFill>
                  <a:srgbClr val="09465E"/>
                </a:solidFill>
              </a:rPr>
              <a:t>→ Vähemmän sotkua ja parempi näkyvyys tuotteille.</a:t>
            </a:r>
            <a:endParaRPr lang="it-IT" dirty="0">
              <a:solidFill>
                <a:srgbClr val="09465E"/>
              </a:solidFill>
            </a:endParaRPr>
          </a:p>
          <a:p>
            <a:r>
              <a:rPr lang="it-IT" dirty="0">
                <a:solidFill>
                  <a:srgbClr val="09465E"/>
                </a:solidFill>
              </a:rPr>
              <a:t>✅ </a:t>
            </a:r>
            <a:r>
              <a:rPr lang="en-US" b="1" dirty="0">
                <a:solidFill>
                  <a:srgbClr val="09465E"/>
                </a:solidFill>
              </a:rPr>
              <a:t>Parempi hygienia </a:t>
            </a:r>
            <a:r>
              <a:rPr lang="en-US" dirty="0">
                <a:solidFill>
                  <a:srgbClr val="09465E"/>
                </a:solidFill>
              </a:rPr>
              <a:t>→ Vähentää tarvetta siirtää tuotteita manuaalisesti, mikä minimoi kontaminaatioriskin. </a:t>
            </a:r>
          </a:p>
        </p:txBody>
      </p:sp>
      <p:grpSp>
        <p:nvGrpSpPr>
          <p:cNvPr id="6" name="Graphic 3">
            <a:extLst>
              <a:ext uri="{FF2B5EF4-FFF2-40B4-BE49-F238E27FC236}">
                <a16:creationId xmlns:a16="http://schemas.microsoft.com/office/drawing/2014/main" id="{58A2EC1F-2F81-236D-CD47-31AB308DE10B}"/>
              </a:ext>
            </a:extLst>
          </p:cNvPr>
          <p:cNvGrpSpPr/>
          <p:nvPr/>
        </p:nvGrpSpPr>
        <p:grpSpPr>
          <a:xfrm>
            <a:off x="809625" y="4606219"/>
            <a:ext cx="1075434" cy="1271907"/>
            <a:chOff x="9107830" y="8701374"/>
            <a:chExt cx="1075714" cy="1272238"/>
          </a:xfrm>
          <a:solidFill>
            <a:srgbClr val="09465E"/>
          </a:solidFill>
        </p:grpSpPr>
        <p:sp>
          <p:nvSpPr>
            <p:cNvPr id="8" name="Freeform 272">
              <a:extLst>
                <a:ext uri="{FF2B5EF4-FFF2-40B4-BE49-F238E27FC236}">
                  <a16:creationId xmlns:a16="http://schemas.microsoft.com/office/drawing/2014/main" id="{9E954E37-B400-BE1B-DE33-C6BF65528A0F}"/>
                </a:ext>
              </a:extLst>
            </p:cNvPr>
            <p:cNvSpPr/>
            <p:nvPr/>
          </p:nvSpPr>
          <p:spPr>
            <a:xfrm>
              <a:off x="9550606" y="9266248"/>
              <a:ext cx="322440" cy="286678"/>
            </a:xfrm>
            <a:custGeom>
              <a:avLst/>
              <a:gdLst>
                <a:gd name="connsiteX0" fmla="*/ 296990 w 322440"/>
                <a:gd name="connsiteY0" fmla="*/ 286678 h 286678"/>
                <a:gd name="connsiteX1" fmla="*/ 285113 w 322440"/>
                <a:gd name="connsiteY1" fmla="*/ 283285 h 286678"/>
                <a:gd name="connsiteX2" fmla="*/ 173130 w 322440"/>
                <a:gd name="connsiteY2" fmla="*/ 218825 h 286678"/>
                <a:gd name="connsiteX3" fmla="*/ 162949 w 322440"/>
                <a:gd name="connsiteY3" fmla="*/ 184899 h 286678"/>
                <a:gd name="connsiteX4" fmla="*/ 196884 w 322440"/>
                <a:gd name="connsiteY4" fmla="*/ 174722 h 286678"/>
                <a:gd name="connsiteX5" fmla="*/ 269842 w 322440"/>
                <a:gd name="connsiteY5" fmla="*/ 217129 h 286678"/>
                <a:gd name="connsiteX6" fmla="*/ 269842 w 322440"/>
                <a:gd name="connsiteY6" fmla="*/ 166240 h 286678"/>
                <a:gd name="connsiteX7" fmla="*/ 240999 w 322440"/>
                <a:gd name="connsiteY7" fmla="*/ 162847 h 286678"/>
                <a:gd name="connsiteX8" fmla="*/ 186704 w 322440"/>
                <a:gd name="connsiteY8" fmla="*/ 122135 h 286678"/>
                <a:gd name="connsiteX9" fmla="*/ 162949 w 322440"/>
                <a:gd name="connsiteY9" fmla="*/ 81424 h 286678"/>
                <a:gd name="connsiteX10" fmla="*/ 59451 w 322440"/>
                <a:gd name="connsiteY10" fmla="*/ 81424 h 286678"/>
                <a:gd name="connsiteX11" fmla="*/ 47573 w 322440"/>
                <a:gd name="connsiteY11" fmla="*/ 98387 h 286678"/>
                <a:gd name="connsiteX12" fmla="*/ 11943 w 322440"/>
                <a:gd name="connsiteY12" fmla="*/ 106869 h 286678"/>
                <a:gd name="connsiteX13" fmla="*/ 3459 w 322440"/>
                <a:gd name="connsiteY13" fmla="*/ 71246 h 286678"/>
                <a:gd name="connsiteX14" fmla="*/ 13639 w 322440"/>
                <a:gd name="connsiteY14" fmla="*/ 54282 h 286678"/>
                <a:gd name="connsiteX15" fmla="*/ 110352 w 322440"/>
                <a:gd name="connsiteY15" fmla="*/ 0 h 286678"/>
                <a:gd name="connsiteX16" fmla="*/ 205367 w 322440"/>
                <a:gd name="connsiteY16" fmla="*/ 55979 h 286678"/>
                <a:gd name="connsiteX17" fmla="*/ 229122 w 322440"/>
                <a:gd name="connsiteY17" fmla="*/ 94994 h 286678"/>
                <a:gd name="connsiteX18" fmla="*/ 252875 w 322440"/>
                <a:gd name="connsiteY18" fmla="*/ 113653 h 286678"/>
                <a:gd name="connsiteX19" fmla="*/ 280023 w 322440"/>
                <a:gd name="connsiteY19" fmla="*/ 111958 h 286678"/>
                <a:gd name="connsiteX20" fmla="*/ 295293 w 322440"/>
                <a:gd name="connsiteY20" fmla="*/ 106869 h 286678"/>
                <a:gd name="connsiteX21" fmla="*/ 320743 w 322440"/>
                <a:gd name="connsiteY21" fmla="*/ 130617 h 286678"/>
                <a:gd name="connsiteX22" fmla="*/ 322441 w 322440"/>
                <a:gd name="connsiteY22" fmla="*/ 261233 h 286678"/>
                <a:gd name="connsiteX23" fmla="*/ 310563 w 322440"/>
                <a:gd name="connsiteY23" fmla="*/ 283285 h 286678"/>
                <a:gd name="connsiteX24" fmla="*/ 296990 w 322440"/>
                <a:gd name="connsiteY24" fmla="*/ 286678 h 2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2440" h="286678">
                  <a:moveTo>
                    <a:pt x="296990" y="286678"/>
                  </a:moveTo>
                  <a:cubicBezTo>
                    <a:pt x="291900" y="286678"/>
                    <a:pt x="288506" y="284982"/>
                    <a:pt x="285113" y="283285"/>
                  </a:cubicBezTo>
                  <a:lnTo>
                    <a:pt x="173130" y="218825"/>
                  </a:lnTo>
                  <a:cubicBezTo>
                    <a:pt x="161253" y="212040"/>
                    <a:pt x="156163" y="196773"/>
                    <a:pt x="162949" y="184899"/>
                  </a:cubicBezTo>
                  <a:cubicBezTo>
                    <a:pt x="169737" y="173025"/>
                    <a:pt x="185006" y="167936"/>
                    <a:pt x="196884" y="174722"/>
                  </a:cubicBezTo>
                  <a:lnTo>
                    <a:pt x="269842" y="217129"/>
                  </a:lnTo>
                  <a:lnTo>
                    <a:pt x="269842" y="166240"/>
                  </a:lnTo>
                  <a:cubicBezTo>
                    <a:pt x="259662" y="166240"/>
                    <a:pt x="249482" y="166240"/>
                    <a:pt x="240999" y="162847"/>
                  </a:cubicBezTo>
                  <a:cubicBezTo>
                    <a:pt x="217244" y="157758"/>
                    <a:pt x="200277" y="144187"/>
                    <a:pt x="186704" y="122135"/>
                  </a:cubicBezTo>
                  <a:lnTo>
                    <a:pt x="162949" y="81424"/>
                  </a:lnTo>
                  <a:cubicBezTo>
                    <a:pt x="140892" y="40712"/>
                    <a:pt x="79811" y="42408"/>
                    <a:pt x="59451" y="81424"/>
                  </a:cubicBezTo>
                  <a:lnTo>
                    <a:pt x="47573" y="98387"/>
                  </a:lnTo>
                  <a:cubicBezTo>
                    <a:pt x="40786" y="110261"/>
                    <a:pt x="23819" y="113653"/>
                    <a:pt x="11943" y="106869"/>
                  </a:cubicBezTo>
                  <a:cubicBezTo>
                    <a:pt x="66" y="100083"/>
                    <a:pt x="-3328" y="83120"/>
                    <a:pt x="3459" y="71246"/>
                  </a:cubicBezTo>
                  <a:lnTo>
                    <a:pt x="13639" y="54282"/>
                  </a:lnTo>
                  <a:cubicBezTo>
                    <a:pt x="32303" y="20356"/>
                    <a:pt x="67934" y="0"/>
                    <a:pt x="110352" y="0"/>
                  </a:cubicBezTo>
                  <a:cubicBezTo>
                    <a:pt x="151072" y="0"/>
                    <a:pt x="186704" y="20356"/>
                    <a:pt x="205367" y="55979"/>
                  </a:cubicBezTo>
                  <a:lnTo>
                    <a:pt x="229122" y="94994"/>
                  </a:lnTo>
                  <a:cubicBezTo>
                    <a:pt x="235908" y="105172"/>
                    <a:pt x="242695" y="110261"/>
                    <a:pt x="252875" y="113653"/>
                  </a:cubicBezTo>
                  <a:cubicBezTo>
                    <a:pt x="261358" y="115350"/>
                    <a:pt x="269842" y="115350"/>
                    <a:pt x="280023" y="111958"/>
                  </a:cubicBezTo>
                  <a:cubicBezTo>
                    <a:pt x="283416" y="108565"/>
                    <a:pt x="288506" y="108565"/>
                    <a:pt x="295293" y="106869"/>
                  </a:cubicBezTo>
                  <a:cubicBezTo>
                    <a:pt x="308867" y="106869"/>
                    <a:pt x="320743" y="117046"/>
                    <a:pt x="320743" y="130617"/>
                  </a:cubicBezTo>
                  <a:lnTo>
                    <a:pt x="322441" y="261233"/>
                  </a:lnTo>
                  <a:cubicBezTo>
                    <a:pt x="322441" y="269715"/>
                    <a:pt x="317351" y="278196"/>
                    <a:pt x="310563" y="283285"/>
                  </a:cubicBezTo>
                  <a:cubicBezTo>
                    <a:pt x="305474" y="284982"/>
                    <a:pt x="300384" y="286678"/>
                    <a:pt x="296990" y="28667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9" name="Freeform 273">
              <a:extLst>
                <a:ext uri="{FF2B5EF4-FFF2-40B4-BE49-F238E27FC236}">
                  <a16:creationId xmlns:a16="http://schemas.microsoft.com/office/drawing/2014/main" id="{73801427-895A-3F2D-01F2-732B66245BC1}"/>
                </a:ext>
              </a:extLst>
            </p:cNvPr>
            <p:cNvSpPr/>
            <p:nvPr/>
          </p:nvSpPr>
          <p:spPr>
            <a:xfrm>
              <a:off x="9389908" y="9389655"/>
              <a:ext cx="174337" cy="373614"/>
            </a:xfrm>
            <a:custGeom>
              <a:avLst/>
              <a:gdLst>
                <a:gd name="connsiteX0" fmla="*/ 131919 w 174337"/>
                <a:gd name="connsiteY0" fmla="*/ 373615 h 373614"/>
                <a:gd name="connsiteX1" fmla="*/ 113255 w 174337"/>
                <a:gd name="connsiteY1" fmla="*/ 373615 h 373614"/>
                <a:gd name="connsiteX2" fmla="*/ 16543 w 174337"/>
                <a:gd name="connsiteY2" fmla="*/ 317635 h 373614"/>
                <a:gd name="connsiteX3" fmla="*/ 16543 w 174337"/>
                <a:gd name="connsiteY3" fmla="*/ 205679 h 373614"/>
                <a:gd name="connsiteX4" fmla="*/ 38600 w 174337"/>
                <a:gd name="connsiteY4" fmla="*/ 164967 h 373614"/>
                <a:gd name="connsiteX5" fmla="*/ 43690 w 174337"/>
                <a:gd name="connsiteY5" fmla="*/ 136130 h 373614"/>
                <a:gd name="connsiteX6" fmla="*/ 26723 w 174337"/>
                <a:gd name="connsiteY6" fmla="*/ 114077 h 373614"/>
                <a:gd name="connsiteX7" fmla="*/ 13150 w 174337"/>
                <a:gd name="connsiteY7" fmla="*/ 97114 h 373614"/>
                <a:gd name="connsiteX8" fmla="*/ 25027 w 174337"/>
                <a:gd name="connsiteY8" fmla="*/ 68277 h 373614"/>
                <a:gd name="connsiteX9" fmla="*/ 137009 w 174337"/>
                <a:gd name="connsiteY9" fmla="*/ 3817 h 373614"/>
                <a:gd name="connsiteX10" fmla="*/ 162460 w 174337"/>
                <a:gd name="connsiteY10" fmla="*/ 3817 h 373614"/>
                <a:gd name="connsiteX11" fmla="*/ 174337 w 174337"/>
                <a:gd name="connsiteY11" fmla="*/ 25870 h 373614"/>
                <a:gd name="connsiteX12" fmla="*/ 174337 w 174337"/>
                <a:gd name="connsiteY12" fmla="*/ 154789 h 373614"/>
                <a:gd name="connsiteX13" fmla="*/ 148886 w 174337"/>
                <a:gd name="connsiteY13" fmla="*/ 180234 h 373614"/>
                <a:gd name="connsiteX14" fmla="*/ 123436 w 174337"/>
                <a:gd name="connsiteY14" fmla="*/ 154789 h 373614"/>
                <a:gd name="connsiteX15" fmla="*/ 123436 w 174337"/>
                <a:gd name="connsiteY15" fmla="*/ 69973 h 373614"/>
                <a:gd name="connsiteX16" fmla="*/ 79321 w 174337"/>
                <a:gd name="connsiteY16" fmla="*/ 95418 h 373614"/>
                <a:gd name="connsiteX17" fmla="*/ 92895 w 174337"/>
                <a:gd name="connsiteY17" fmla="*/ 122559 h 373614"/>
                <a:gd name="connsiteX18" fmla="*/ 82715 w 174337"/>
                <a:gd name="connsiteY18" fmla="*/ 190411 h 373614"/>
                <a:gd name="connsiteX19" fmla="*/ 60657 w 174337"/>
                <a:gd name="connsiteY19" fmla="*/ 229428 h 373614"/>
                <a:gd name="connsiteX20" fmla="*/ 60657 w 174337"/>
                <a:gd name="connsiteY20" fmla="*/ 290495 h 373614"/>
                <a:gd name="connsiteX21" fmla="*/ 113255 w 174337"/>
                <a:gd name="connsiteY21" fmla="*/ 321028 h 373614"/>
                <a:gd name="connsiteX22" fmla="*/ 131919 w 174337"/>
                <a:gd name="connsiteY22" fmla="*/ 321028 h 373614"/>
                <a:gd name="connsiteX23" fmla="*/ 157370 w 174337"/>
                <a:gd name="connsiteY23" fmla="*/ 346473 h 373614"/>
                <a:gd name="connsiteX24" fmla="*/ 131919 w 174337"/>
                <a:gd name="connsiteY24" fmla="*/ 373615 h 37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4337" h="373614">
                  <a:moveTo>
                    <a:pt x="131919" y="373615"/>
                  </a:moveTo>
                  <a:lnTo>
                    <a:pt x="113255" y="373615"/>
                  </a:lnTo>
                  <a:cubicBezTo>
                    <a:pt x="74231" y="373615"/>
                    <a:pt x="38600" y="353259"/>
                    <a:pt x="16543" y="317635"/>
                  </a:cubicBezTo>
                  <a:cubicBezTo>
                    <a:pt x="-5514" y="282013"/>
                    <a:pt x="-5514" y="241301"/>
                    <a:pt x="16543" y="205679"/>
                  </a:cubicBezTo>
                  <a:lnTo>
                    <a:pt x="38600" y="164967"/>
                  </a:lnTo>
                  <a:cubicBezTo>
                    <a:pt x="45387" y="154789"/>
                    <a:pt x="47084" y="144612"/>
                    <a:pt x="43690" y="136130"/>
                  </a:cubicBezTo>
                  <a:cubicBezTo>
                    <a:pt x="40297" y="125952"/>
                    <a:pt x="35207" y="119167"/>
                    <a:pt x="26723" y="114077"/>
                  </a:cubicBezTo>
                  <a:cubicBezTo>
                    <a:pt x="19936" y="110685"/>
                    <a:pt x="14846" y="105596"/>
                    <a:pt x="13150" y="97114"/>
                  </a:cubicBezTo>
                  <a:cubicBezTo>
                    <a:pt x="9756" y="85241"/>
                    <a:pt x="14846" y="75062"/>
                    <a:pt x="25027" y="68277"/>
                  </a:cubicBezTo>
                  <a:lnTo>
                    <a:pt x="137009" y="3817"/>
                  </a:lnTo>
                  <a:cubicBezTo>
                    <a:pt x="145493" y="-1272"/>
                    <a:pt x="153976" y="-1272"/>
                    <a:pt x="162460" y="3817"/>
                  </a:cubicBezTo>
                  <a:cubicBezTo>
                    <a:pt x="170943" y="8906"/>
                    <a:pt x="174337" y="17388"/>
                    <a:pt x="174337" y="25870"/>
                  </a:cubicBezTo>
                  <a:lnTo>
                    <a:pt x="174337" y="154789"/>
                  </a:lnTo>
                  <a:cubicBezTo>
                    <a:pt x="174337" y="168360"/>
                    <a:pt x="162460" y="180234"/>
                    <a:pt x="148886" y="180234"/>
                  </a:cubicBezTo>
                  <a:cubicBezTo>
                    <a:pt x="135313" y="180234"/>
                    <a:pt x="123436" y="168360"/>
                    <a:pt x="123436" y="154789"/>
                  </a:cubicBezTo>
                  <a:lnTo>
                    <a:pt x="123436" y="69973"/>
                  </a:lnTo>
                  <a:lnTo>
                    <a:pt x="79321" y="95418"/>
                  </a:lnTo>
                  <a:cubicBezTo>
                    <a:pt x="84412" y="103900"/>
                    <a:pt x="89501" y="112381"/>
                    <a:pt x="92895" y="122559"/>
                  </a:cubicBezTo>
                  <a:cubicBezTo>
                    <a:pt x="99682" y="144612"/>
                    <a:pt x="96288" y="168360"/>
                    <a:pt x="82715" y="190411"/>
                  </a:cubicBezTo>
                  <a:lnTo>
                    <a:pt x="60657" y="229428"/>
                  </a:lnTo>
                  <a:cubicBezTo>
                    <a:pt x="48781" y="249783"/>
                    <a:pt x="48781" y="271836"/>
                    <a:pt x="60657" y="290495"/>
                  </a:cubicBezTo>
                  <a:cubicBezTo>
                    <a:pt x="72534" y="310851"/>
                    <a:pt x="91198" y="321028"/>
                    <a:pt x="113255" y="321028"/>
                  </a:cubicBezTo>
                  <a:lnTo>
                    <a:pt x="131919" y="321028"/>
                  </a:lnTo>
                  <a:cubicBezTo>
                    <a:pt x="145493" y="321028"/>
                    <a:pt x="157370" y="332903"/>
                    <a:pt x="157370" y="346473"/>
                  </a:cubicBezTo>
                  <a:cubicBezTo>
                    <a:pt x="157370" y="360043"/>
                    <a:pt x="147190" y="373615"/>
                    <a:pt x="131919" y="373615"/>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0" name="Freeform 274">
              <a:extLst>
                <a:ext uri="{FF2B5EF4-FFF2-40B4-BE49-F238E27FC236}">
                  <a16:creationId xmlns:a16="http://schemas.microsoft.com/office/drawing/2014/main" id="{E4B1E006-DDFA-78C3-265A-85F02C77A887}"/>
                </a:ext>
              </a:extLst>
            </p:cNvPr>
            <p:cNvSpPr/>
            <p:nvPr/>
          </p:nvSpPr>
          <p:spPr>
            <a:xfrm>
              <a:off x="9571032" y="9566850"/>
              <a:ext cx="358005" cy="260879"/>
            </a:xfrm>
            <a:custGeom>
              <a:avLst/>
              <a:gdLst>
                <a:gd name="connsiteX0" fmla="*/ 137433 w 358005"/>
                <a:gd name="connsiteY0" fmla="*/ 260880 h 260879"/>
                <a:gd name="connsiteX1" fmla="*/ 125556 w 358005"/>
                <a:gd name="connsiteY1" fmla="*/ 257487 h 260879"/>
                <a:gd name="connsiteX2" fmla="*/ 13573 w 358005"/>
                <a:gd name="connsiteY2" fmla="*/ 193027 h 260879"/>
                <a:gd name="connsiteX3" fmla="*/ 0 w 358005"/>
                <a:gd name="connsiteY3" fmla="*/ 170975 h 260879"/>
                <a:gd name="connsiteX4" fmla="*/ 11876 w 358005"/>
                <a:gd name="connsiteY4" fmla="*/ 148922 h 260879"/>
                <a:gd name="connsiteX5" fmla="*/ 122162 w 358005"/>
                <a:gd name="connsiteY5" fmla="*/ 82766 h 260879"/>
                <a:gd name="connsiteX6" fmla="*/ 157794 w 358005"/>
                <a:gd name="connsiteY6" fmla="*/ 91248 h 260879"/>
                <a:gd name="connsiteX7" fmla="*/ 149310 w 358005"/>
                <a:gd name="connsiteY7" fmla="*/ 126870 h 260879"/>
                <a:gd name="connsiteX8" fmla="*/ 76352 w 358005"/>
                <a:gd name="connsiteY8" fmla="*/ 170975 h 260879"/>
                <a:gd name="connsiteX9" fmla="*/ 120466 w 358005"/>
                <a:gd name="connsiteY9" fmla="*/ 196420 h 260879"/>
                <a:gd name="connsiteX10" fmla="*/ 137433 w 358005"/>
                <a:gd name="connsiteY10" fmla="*/ 170975 h 260879"/>
                <a:gd name="connsiteX11" fmla="*/ 200212 w 358005"/>
                <a:gd name="connsiteY11" fmla="*/ 145530 h 260879"/>
                <a:gd name="connsiteX12" fmla="*/ 246023 w 358005"/>
                <a:gd name="connsiteY12" fmla="*/ 145530 h 260879"/>
                <a:gd name="connsiteX13" fmla="*/ 298621 w 358005"/>
                <a:gd name="connsiteY13" fmla="*/ 114996 h 260879"/>
                <a:gd name="connsiteX14" fmla="*/ 298621 w 358005"/>
                <a:gd name="connsiteY14" fmla="*/ 53929 h 260879"/>
                <a:gd name="connsiteX15" fmla="*/ 290137 w 358005"/>
                <a:gd name="connsiteY15" fmla="*/ 36966 h 260879"/>
                <a:gd name="connsiteX16" fmla="*/ 300317 w 358005"/>
                <a:gd name="connsiteY16" fmla="*/ 3039 h 260879"/>
                <a:gd name="connsiteX17" fmla="*/ 334251 w 358005"/>
                <a:gd name="connsiteY17" fmla="*/ 13217 h 260879"/>
                <a:gd name="connsiteX18" fmla="*/ 342735 w 358005"/>
                <a:gd name="connsiteY18" fmla="*/ 30180 h 260879"/>
                <a:gd name="connsiteX19" fmla="*/ 342735 w 358005"/>
                <a:gd name="connsiteY19" fmla="*/ 142137 h 260879"/>
                <a:gd name="connsiteX20" fmla="*/ 246023 w 358005"/>
                <a:gd name="connsiteY20" fmla="*/ 198116 h 260879"/>
                <a:gd name="connsiteX21" fmla="*/ 200212 w 358005"/>
                <a:gd name="connsiteY21" fmla="*/ 198116 h 260879"/>
                <a:gd name="connsiteX22" fmla="*/ 173064 w 358005"/>
                <a:gd name="connsiteY22" fmla="*/ 208293 h 260879"/>
                <a:gd name="connsiteX23" fmla="*/ 162884 w 358005"/>
                <a:gd name="connsiteY23" fmla="*/ 235435 h 260879"/>
                <a:gd name="connsiteX24" fmla="*/ 151007 w 358005"/>
                <a:gd name="connsiteY24" fmla="*/ 257487 h 260879"/>
                <a:gd name="connsiteX25" fmla="*/ 137433 w 358005"/>
                <a:gd name="connsiteY25" fmla="*/ 260880 h 26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58005" h="260879">
                  <a:moveTo>
                    <a:pt x="137433" y="260880"/>
                  </a:moveTo>
                  <a:cubicBezTo>
                    <a:pt x="134039" y="260880"/>
                    <a:pt x="128950" y="259183"/>
                    <a:pt x="125556" y="257487"/>
                  </a:cubicBezTo>
                  <a:lnTo>
                    <a:pt x="13573" y="193027"/>
                  </a:lnTo>
                  <a:cubicBezTo>
                    <a:pt x="5090" y="187938"/>
                    <a:pt x="1696" y="179457"/>
                    <a:pt x="0" y="170975"/>
                  </a:cubicBezTo>
                  <a:cubicBezTo>
                    <a:pt x="0" y="162493"/>
                    <a:pt x="5090" y="154012"/>
                    <a:pt x="11876" y="148922"/>
                  </a:cubicBezTo>
                  <a:lnTo>
                    <a:pt x="122162" y="82766"/>
                  </a:lnTo>
                  <a:cubicBezTo>
                    <a:pt x="134039" y="75981"/>
                    <a:pt x="149310" y="79374"/>
                    <a:pt x="157794" y="91248"/>
                  </a:cubicBezTo>
                  <a:cubicBezTo>
                    <a:pt x="164580" y="103122"/>
                    <a:pt x="161187" y="118389"/>
                    <a:pt x="149310" y="126870"/>
                  </a:cubicBezTo>
                  <a:lnTo>
                    <a:pt x="76352" y="170975"/>
                  </a:lnTo>
                  <a:lnTo>
                    <a:pt x="120466" y="196420"/>
                  </a:lnTo>
                  <a:cubicBezTo>
                    <a:pt x="123860" y="186241"/>
                    <a:pt x="130646" y="177760"/>
                    <a:pt x="137433" y="170975"/>
                  </a:cubicBezTo>
                  <a:cubicBezTo>
                    <a:pt x="154400" y="154012"/>
                    <a:pt x="174761" y="145530"/>
                    <a:pt x="200212" y="145530"/>
                  </a:cubicBezTo>
                  <a:lnTo>
                    <a:pt x="246023" y="145530"/>
                  </a:lnTo>
                  <a:cubicBezTo>
                    <a:pt x="268080" y="145530"/>
                    <a:pt x="288441" y="133656"/>
                    <a:pt x="298621" y="114996"/>
                  </a:cubicBezTo>
                  <a:cubicBezTo>
                    <a:pt x="310498" y="94641"/>
                    <a:pt x="310498" y="74285"/>
                    <a:pt x="298621" y="53929"/>
                  </a:cubicBezTo>
                  <a:lnTo>
                    <a:pt x="290137" y="36966"/>
                  </a:lnTo>
                  <a:cubicBezTo>
                    <a:pt x="283350" y="25091"/>
                    <a:pt x="288441" y="9825"/>
                    <a:pt x="300317" y="3039"/>
                  </a:cubicBezTo>
                  <a:cubicBezTo>
                    <a:pt x="312194" y="-3746"/>
                    <a:pt x="327465" y="1343"/>
                    <a:pt x="334251" y="13217"/>
                  </a:cubicBezTo>
                  <a:lnTo>
                    <a:pt x="342735" y="30180"/>
                  </a:lnTo>
                  <a:cubicBezTo>
                    <a:pt x="363095" y="65803"/>
                    <a:pt x="363095" y="106514"/>
                    <a:pt x="342735" y="142137"/>
                  </a:cubicBezTo>
                  <a:cubicBezTo>
                    <a:pt x="324071" y="176064"/>
                    <a:pt x="286743" y="198116"/>
                    <a:pt x="246023" y="198116"/>
                  </a:cubicBezTo>
                  <a:lnTo>
                    <a:pt x="200212" y="198116"/>
                  </a:lnTo>
                  <a:cubicBezTo>
                    <a:pt x="188334" y="198116"/>
                    <a:pt x="179851" y="201509"/>
                    <a:pt x="173064" y="208293"/>
                  </a:cubicBezTo>
                  <a:cubicBezTo>
                    <a:pt x="166277" y="215079"/>
                    <a:pt x="162884" y="225256"/>
                    <a:pt x="162884" y="235435"/>
                  </a:cubicBezTo>
                  <a:cubicBezTo>
                    <a:pt x="162884" y="243917"/>
                    <a:pt x="157794" y="254094"/>
                    <a:pt x="151007" y="257487"/>
                  </a:cubicBezTo>
                  <a:cubicBezTo>
                    <a:pt x="145917" y="259183"/>
                    <a:pt x="142523" y="260880"/>
                    <a:pt x="137433" y="260880"/>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1" name="Freeform 275">
              <a:extLst>
                <a:ext uri="{FF2B5EF4-FFF2-40B4-BE49-F238E27FC236}">
                  <a16:creationId xmlns:a16="http://schemas.microsoft.com/office/drawing/2014/main" id="{A4EFD46C-1627-9DEF-7BBB-D325BD4B262E}"/>
                </a:ext>
              </a:extLst>
            </p:cNvPr>
            <p:cNvSpPr/>
            <p:nvPr/>
          </p:nvSpPr>
          <p:spPr>
            <a:xfrm>
              <a:off x="9107830" y="8882696"/>
              <a:ext cx="626085" cy="1090916"/>
            </a:xfrm>
            <a:custGeom>
              <a:avLst/>
              <a:gdLst>
                <a:gd name="connsiteX0" fmla="*/ 490349 w 626085"/>
                <a:gd name="connsiteY0" fmla="*/ 1090916 h 1090916"/>
                <a:gd name="connsiteX1" fmla="*/ 135737 w 626085"/>
                <a:gd name="connsiteY1" fmla="*/ 1090916 h 1090916"/>
                <a:gd name="connsiteX2" fmla="*/ 0 w 626085"/>
                <a:gd name="connsiteY2" fmla="*/ 955211 h 1090916"/>
                <a:gd name="connsiteX3" fmla="*/ 0 w 626085"/>
                <a:gd name="connsiteY3" fmla="*/ 290254 h 1090916"/>
                <a:gd name="connsiteX4" fmla="*/ 103499 w 626085"/>
                <a:gd name="connsiteY4" fmla="*/ 120622 h 1090916"/>
                <a:gd name="connsiteX5" fmla="*/ 167974 w 626085"/>
                <a:gd name="connsiteY5" fmla="*/ 23933 h 1090916"/>
                <a:gd name="connsiteX6" fmla="*/ 195122 w 626085"/>
                <a:gd name="connsiteY6" fmla="*/ 184 h 1090916"/>
                <a:gd name="connsiteX7" fmla="*/ 218876 w 626085"/>
                <a:gd name="connsiteY7" fmla="*/ 27325 h 1090916"/>
                <a:gd name="connsiteX8" fmla="*/ 127253 w 626085"/>
                <a:gd name="connsiteY8" fmla="*/ 164727 h 1090916"/>
                <a:gd name="connsiteX9" fmla="*/ 50901 w 626085"/>
                <a:gd name="connsiteY9" fmla="*/ 290254 h 1090916"/>
                <a:gd name="connsiteX10" fmla="*/ 50901 w 626085"/>
                <a:gd name="connsiteY10" fmla="*/ 955211 h 1090916"/>
                <a:gd name="connsiteX11" fmla="*/ 135737 w 626085"/>
                <a:gd name="connsiteY11" fmla="*/ 1040027 h 1090916"/>
                <a:gd name="connsiteX12" fmla="*/ 490349 w 626085"/>
                <a:gd name="connsiteY12" fmla="*/ 1040027 h 1090916"/>
                <a:gd name="connsiteX13" fmla="*/ 563308 w 626085"/>
                <a:gd name="connsiteY13" fmla="*/ 999316 h 1090916"/>
                <a:gd name="connsiteX14" fmla="*/ 598939 w 626085"/>
                <a:gd name="connsiteY14" fmla="*/ 990834 h 1090916"/>
                <a:gd name="connsiteX15" fmla="*/ 607423 w 626085"/>
                <a:gd name="connsiteY15" fmla="*/ 1026456 h 1090916"/>
                <a:gd name="connsiteX16" fmla="*/ 490349 w 626085"/>
                <a:gd name="connsiteY16" fmla="*/ 1090916 h 1090916"/>
                <a:gd name="connsiteX17" fmla="*/ 600635 w 626085"/>
                <a:gd name="connsiteY17" fmla="*/ 339448 h 1090916"/>
                <a:gd name="connsiteX18" fmla="*/ 575185 w 626085"/>
                <a:gd name="connsiteY18" fmla="*/ 314003 h 1090916"/>
                <a:gd name="connsiteX19" fmla="*/ 575185 w 626085"/>
                <a:gd name="connsiteY19" fmla="*/ 290254 h 1090916"/>
                <a:gd name="connsiteX20" fmla="*/ 498833 w 626085"/>
                <a:gd name="connsiteY20" fmla="*/ 164727 h 1090916"/>
                <a:gd name="connsiteX21" fmla="*/ 407210 w 626085"/>
                <a:gd name="connsiteY21" fmla="*/ 27325 h 1090916"/>
                <a:gd name="connsiteX22" fmla="*/ 430964 w 626085"/>
                <a:gd name="connsiteY22" fmla="*/ 184 h 1090916"/>
                <a:gd name="connsiteX23" fmla="*/ 458111 w 626085"/>
                <a:gd name="connsiteY23" fmla="*/ 23933 h 1090916"/>
                <a:gd name="connsiteX24" fmla="*/ 522587 w 626085"/>
                <a:gd name="connsiteY24" fmla="*/ 120622 h 1090916"/>
                <a:gd name="connsiteX25" fmla="*/ 626086 w 626085"/>
                <a:gd name="connsiteY25" fmla="*/ 291951 h 1090916"/>
                <a:gd name="connsiteX26" fmla="*/ 626086 w 626085"/>
                <a:gd name="connsiteY26" fmla="*/ 315699 h 1090916"/>
                <a:gd name="connsiteX27" fmla="*/ 600635 w 626085"/>
                <a:gd name="connsiteY27" fmla="*/ 339448 h 109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6085" h="1090916">
                  <a:moveTo>
                    <a:pt x="490349" y="1090916"/>
                  </a:moveTo>
                  <a:lnTo>
                    <a:pt x="135737" y="1090916"/>
                  </a:lnTo>
                  <a:cubicBezTo>
                    <a:pt x="61082" y="1090916"/>
                    <a:pt x="0" y="1029849"/>
                    <a:pt x="0" y="955211"/>
                  </a:cubicBezTo>
                  <a:lnTo>
                    <a:pt x="0" y="290254"/>
                  </a:lnTo>
                  <a:cubicBezTo>
                    <a:pt x="0" y="219010"/>
                    <a:pt x="39024" y="154549"/>
                    <a:pt x="103499" y="120622"/>
                  </a:cubicBezTo>
                  <a:cubicBezTo>
                    <a:pt x="140827" y="100267"/>
                    <a:pt x="164581" y="66341"/>
                    <a:pt x="167974" y="23933"/>
                  </a:cubicBezTo>
                  <a:cubicBezTo>
                    <a:pt x="169671" y="10362"/>
                    <a:pt x="181548" y="-1512"/>
                    <a:pt x="195122" y="184"/>
                  </a:cubicBezTo>
                  <a:cubicBezTo>
                    <a:pt x="208695" y="1880"/>
                    <a:pt x="218876" y="13755"/>
                    <a:pt x="218876" y="27325"/>
                  </a:cubicBezTo>
                  <a:cubicBezTo>
                    <a:pt x="213786" y="85000"/>
                    <a:pt x="179851" y="135890"/>
                    <a:pt x="127253" y="164727"/>
                  </a:cubicBezTo>
                  <a:cubicBezTo>
                    <a:pt x="79745" y="190172"/>
                    <a:pt x="50901" y="237669"/>
                    <a:pt x="50901" y="290254"/>
                  </a:cubicBezTo>
                  <a:lnTo>
                    <a:pt x="50901" y="955211"/>
                  </a:lnTo>
                  <a:cubicBezTo>
                    <a:pt x="50901" y="1002707"/>
                    <a:pt x="89925" y="1040027"/>
                    <a:pt x="135737" y="1040027"/>
                  </a:cubicBezTo>
                  <a:lnTo>
                    <a:pt x="490349" y="1040027"/>
                  </a:lnTo>
                  <a:cubicBezTo>
                    <a:pt x="520890" y="1040027"/>
                    <a:pt x="548038" y="1024760"/>
                    <a:pt x="563308" y="999316"/>
                  </a:cubicBezTo>
                  <a:cubicBezTo>
                    <a:pt x="570095" y="987441"/>
                    <a:pt x="587062" y="984048"/>
                    <a:pt x="598939" y="990834"/>
                  </a:cubicBezTo>
                  <a:cubicBezTo>
                    <a:pt x="610815" y="997619"/>
                    <a:pt x="614209" y="1014582"/>
                    <a:pt x="607423" y="1026456"/>
                  </a:cubicBezTo>
                  <a:cubicBezTo>
                    <a:pt x="581972" y="1067168"/>
                    <a:pt x="537857" y="1090916"/>
                    <a:pt x="490349" y="1090916"/>
                  </a:cubicBezTo>
                  <a:close/>
                  <a:moveTo>
                    <a:pt x="600635" y="339448"/>
                  </a:moveTo>
                  <a:cubicBezTo>
                    <a:pt x="587062" y="339448"/>
                    <a:pt x="575185" y="327573"/>
                    <a:pt x="575185" y="314003"/>
                  </a:cubicBezTo>
                  <a:lnTo>
                    <a:pt x="575185" y="290254"/>
                  </a:lnTo>
                  <a:cubicBezTo>
                    <a:pt x="575185" y="237669"/>
                    <a:pt x="546340" y="190172"/>
                    <a:pt x="498833" y="164727"/>
                  </a:cubicBezTo>
                  <a:cubicBezTo>
                    <a:pt x="447931" y="137586"/>
                    <a:pt x="412300" y="86696"/>
                    <a:pt x="407210" y="27325"/>
                  </a:cubicBezTo>
                  <a:cubicBezTo>
                    <a:pt x="405514" y="13755"/>
                    <a:pt x="415694" y="184"/>
                    <a:pt x="430964" y="184"/>
                  </a:cubicBezTo>
                  <a:cubicBezTo>
                    <a:pt x="444538" y="-1512"/>
                    <a:pt x="458111" y="8666"/>
                    <a:pt x="458111" y="23933"/>
                  </a:cubicBezTo>
                  <a:cubicBezTo>
                    <a:pt x="461505" y="64644"/>
                    <a:pt x="485259" y="100267"/>
                    <a:pt x="522587" y="120622"/>
                  </a:cubicBezTo>
                  <a:cubicBezTo>
                    <a:pt x="587062" y="154549"/>
                    <a:pt x="626086" y="220705"/>
                    <a:pt x="626086" y="291951"/>
                  </a:cubicBezTo>
                  <a:lnTo>
                    <a:pt x="626086" y="315699"/>
                  </a:lnTo>
                  <a:cubicBezTo>
                    <a:pt x="626086" y="327573"/>
                    <a:pt x="615906" y="339448"/>
                    <a:pt x="600635" y="33944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2" name="Freeform 276">
              <a:extLst>
                <a:ext uri="{FF2B5EF4-FFF2-40B4-BE49-F238E27FC236}">
                  <a16:creationId xmlns:a16="http://schemas.microsoft.com/office/drawing/2014/main" id="{AC786377-D678-FEAE-2180-FEAB772DB18D}"/>
                </a:ext>
              </a:extLst>
            </p:cNvPr>
            <p:cNvSpPr/>
            <p:nvPr/>
          </p:nvSpPr>
          <p:spPr>
            <a:xfrm>
              <a:off x="9253747" y="8701374"/>
              <a:ext cx="335948" cy="156061"/>
            </a:xfrm>
            <a:custGeom>
              <a:avLst/>
              <a:gdLst>
                <a:gd name="connsiteX0" fmla="*/ 310498 w 335948"/>
                <a:gd name="connsiteY0" fmla="*/ 156061 h 156061"/>
                <a:gd name="connsiteX1" fmla="*/ 25451 w 335948"/>
                <a:gd name="connsiteY1" fmla="*/ 156061 h 156061"/>
                <a:gd name="connsiteX2" fmla="*/ 0 w 335948"/>
                <a:gd name="connsiteY2" fmla="*/ 130617 h 156061"/>
                <a:gd name="connsiteX3" fmla="*/ 0 w 335948"/>
                <a:gd name="connsiteY3" fmla="*/ 25445 h 156061"/>
                <a:gd name="connsiteX4" fmla="*/ 25451 w 335948"/>
                <a:gd name="connsiteY4" fmla="*/ 0 h 156061"/>
                <a:gd name="connsiteX5" fmla="*/ 310498 w 335948"/>
                <a:gd name="connsiteY5" fmla="*/ 0 h 156061"/>
                <a:gd name="connsiteX6" fmla="*/ 335948 w 335948"/>
                <a:gd name="connsiteY6" fmla="*/ 25445 h 156061"/>
                <a:gd name="connsiteX7" fmla="*/ 335948 w 335948"/>
                <a:gd name="connsiteY7" fmla="*/ 130617 h 156061"/>
                <a:gd name="connsiteX8" fmla="*/ 310498 w 335948"/>
                <a:gd name="connsiteY8" fmla="*/ 156061 h 156061"/>
                <a:gd name="connsiteX9" fmla="*/ 50901 w 335948"/>
                <a:gd name="connsiteY9" fmla="*/ 105172 h 156061"/>
                <a:gd name="connsiteX10" fmla="*/ 285047 w 335948"/>
                <a:gd name="connsiteY10" fmla="*/ 105172 h 156061"/>
                <a:gd name="connsiteX11" fmla="*/ 285047 w 335948"/>
                <a:gd name="connsiteY11" fmla="*/ 50890 h 156061"/>
                <a:gd name="connsiteX12" fmla="*/ 50901 w 335948"/>
                <a:gd name="connsiteY12" fmla="*/ 50890 h 156061"/>
                <a:gd name="connsiteX13" fmla="*/ 50901 w 335948"/>
                <a:gd name="connsiteY13" fmla="*/ 105172 h 156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948" h="156061">
                  <a:moveTo>
                    <a:pt x="310498" y="156061"/>
                  </a:moveTo>
                  <a:lnTo>
                    <a:pt x="25451" y="156061"/>
                  </a:lnTo>
                  <a:cubicBezTo>
                    <a:pt x="11877" y="156061"/>
                    <a:pt x="0" y="144187"/>
                    <a:pt x="0" y="130617"/>
                  </a:cubicBezTo>
                  <a:lnTo>
                    <a:pt x="0" y="25445"/>
                  </a:lnTo>
                  <a:cubicBezTo>
                    <a:pt x="0" y="11874"/>
                    <a:pt x="11877" y="0"/>
                    <a:pt x="25451" y="0"/>
                  </a:cubicBezTo>
                  <a:lnTo>
                    <a:pt x="310498" y="0"/>
                  </a:lnTo>
                  <a:cubicBezTo>
                    <a:pt x="324071" y="0"/>
                    <a:pt x="335948" y="11874"/>
                    <a:pt x="335948" y="25445"/>
                  </a:cubicBezTo>
                  <a:lnTo>
                    <a:pt x="335948" y="130617"/>
                  </a:lnTo>
                  <a:cubicBezTo>
                    <a:pt x="335948" y="144187"/>
                    <a:pt x="324071" y="156061"/>
                    <a:pt x="310498" y="156061"/>
                  </a:cubicBezTo>
                  <a:close/>
                  <a:moveTo>
                    <a:pt x="50901" y="105172"/>
                  </a:moveTo>
                  <a:lnTo>
                    <a:pt x="285047" y="105172"/>
                  </a:lnTo>
                  <a:lnTo>
                    <a:pt x="285047" y="50890"/>
                  </a:lnTo>
                  <a:lnTo>
                    <a:pt x="50901" y="50890"/>
                  </a:lnTo>
                  <a:lnTo>
                    <a:pt x="50901" y="105172"/>
                  </a:lnTo>
                  <a:close/>
                </a:path>
              </a:pathLst>
            </a:custGeom>
            <a:grpFill/>
            <a:ln w="16953" cap="flat">
              <a:noFill/>
              <a:prstDash val="solid"/>
              <a:miter/>
            </a:ln>
          </p:spPr>
          <p:txBody>
            <a:bodyPr rtlCol="0" anchor="ctr"/>
            <a:lstStyle/>
            <a:p>
              <a:endParaRPr lang="en-US" sz="1799" dirty="0">
                <a:solidFill>
                  <a:srgbClr val="09465E"/>
                </a:solidFill>
              </a:endParaRPr>
            </a:p>
          </p:txBody>
        </p:sp>
        <p:sp>
          <p:nvSpPr>
            <p:cNvPr id="13" name="Freeform 277">
              <a:extLst>
                <a:ext uri="{FF2B5EF4-FFF2-40B4-BE49-F238E27FC236}">
                  <a16:creationId xmlns:a16="http://schemas.microsoft.com/office/drawing/2014/main" id="{C1289968-3967-59B3-1DA4-D798C61BC847}"/>
                </a:ext>
              </a:extLst>
            </p:cNvPr>
            <p:cNvSpPr/>
            <p:nvPr/>
          </p:nvSpPr>
          <p:spPr>
            <a:xfrm>
              <a:off x="9737310" y="8995876"/>
              <a:ext cx="446234" cy="977736"/>
            </a:xfrm>
            <a:custGeom>
              <a:avLst/>
              <a:gdLst>
                <a:gd name="connsiteX0" fmla="*/ 322375 w 446234"/>
                <a:gd name="connsiteY0" fmla="*/ 977736 h 977736"/>
                <a:gd name="connsiteX1" fmla="*/ 25451 w 446234"/>
                <a:gd name="connsiteY1" fmla="*/ 977736 h 977736"/>
                <a:gd name="connsiteX2" fmla="*/ 0 w 446234"/>
                <a:gd name="connsiteY2" fmla="*/ 952291 h 977736"/>
                <a:gd name="connsiteX3" fmla="*/ 25451 w 446234"/>
                <a:gd name="connsiteY3" fmla="*/ 926847 h 977736"/>
                <a:gd name="connsiteX4" fmla="*/ 322375 w 446234"/>
                <a:gd name="connsiteY4" fmla="*/ 926847 h 977736"/>
                <a:gd name="connsiteX5" fmla="*/ 395333 w 446234"/>
                <a:gd name="connsiteY5" fmla="*/ 853905 h 977736"/>
                <a:gd name="connsiteX6" fmla="*/ 395333 w 446234"/>
                <a:gd name="connsiteY6" fmla="*/ 255105 h 977736"/>
                <a:gd name="connsiteX7" fmla="*/ 327465 w 446234"/>
                <a:gd name="connsiteY7" fmla="*/ 144845 h 977736"/>
                <a:gd name="connsiteX8" fmla="*/ 246023 w 446234"/>
                <a:gd name="connsiteY8" fmla="*/ 29495 h 977736"/>
                <a:gd name="connsiteX9" fmla="*/ 268080 w 446234"/>
                <a:gd name="connsiteY9" fmla="*/ 658 h 977736"/>
                <a:gd name="connsiteX10" fmla="*/ 296924 w 446234"/>
                <a:gd name="connsiteY10" fmla="*/ 22710 h 977736"/>
                <a:gd name="connsiteX11" fmla="*/ 351219 w 446234"/>
                <a:gd name="connsiteY11" fmla="*/ 100740 h 977736"/>
                <a:gd name="connsiteX12" fmla="*/ 446235 w 446234"/>
                <a:gd name="connsiteY12" fmla="*/ 256801 h 977736"/>
                <a:gd name="connsiteX13" fmla="*/ 446235 w 446234"/>
                <a:gd name="connsiteY13" fmla="*/ 853905 h 977736"/>
                <a:gd name="connsiteX14" fmla="*/ 322375 w 446234"/>
                <a:gd name="connsiteY14" fmla="*/ 977736 h 977736"/>
                <a:gd name="connsiteX15" fmla="*/ 35631 w 446234"/>
                <a:gd name="connsiteY15" fmla="*/ 99044 h 977736"/>
                <a:gd name="connsiteX16" fmla="*/ 22057 w 446234"/>
                <a:gd name="connsiteY16" fmla="*/ 95651 h 977736"/>
                <a:gd name="connsiteX17" fmla="*/ 13573 w 446234"/>
                <a:gd name="connsiteY17" fmla="*/ 60029 h 977736"/>
                <a:gd name="connsiteX18" fmla="*/ 27147 w 446234"/>
                <a:gd name="connsiteY18" fmla="*/ 21014 h 977736"/>
                <a:gd name="connsiteX19" fmla="*/ 55991 w 446234"/>
                <a:gd name="connsiteY19" fmla="*/ 658 h 977736"/>
                <a:gd name="connsiteX20" fmla="*/ 76352 w 446234"/>
                <a:gd name="connsiteY20" fmla="*/ 29495 h 977736"/>
                <a:gd name="connsiteX21" fmla="*/ 55991 w 446234"/>
                <a:gd name="connsiteY21" fmla="*/ 85474 h 977736"/>
                <a:gd name="connsiteX22" fmla="*/ 35631 w 446234"/>
                <a:gd name="connsiteY22" fmla="*/ 99044 h 9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6234" h="977736">
                  <a:moveTo>
                    <a:pt x="322375" y="977736"/>
                  </a:moveTo>
                  <a:lnTo>
                    <a:pt x="25451" y="977736"/>
                  </a:lnTo>
                  <a:cubicBezTo>
                    <a:pt x="11877" y="977736"/>
                    <a:pt x="0" y="965862"/>
                    <a:pt x="0" y="952291"/>
                  </a:cubicBezTo>
                  <a:cubicBezTo>
                    <a:pt x="0" y="938721"/>
                    <a:pt x="11877" y="926847"/>
                    <a:pt x="25451" y="926847"/>
                  </a:cubicBezTo>
                  <a:lnTo>
                    <a:pt x="322375" y="926847"/>
                  </a:lnTo>
                  <a:cubicBezTo>
                    <a:pt x="361399" y="926847"/>
                    <a:pt x="395333" y="892920"/>
                    <a:pt x="395333" y="853905"/>
                  </a:cubicBezTo>
                  <a:lnTo>
                    <a:pt x="395333" y="255105"/>
                  </a:lnTo>
                  <a:cubicBezTo>
                    <a:pt x="395333" y="209304"/>
                    <a:pt x="368186" y="166897"/>
                    <a:pt x="327465" y="144845"/>
                  </a:cubicBezTo>
                  <a:cubicBezTo>
                    <a:pt x="283351" y="122793"/>
                    <a:pt x="252809" y="80385"/>
                    <a:pt x="246023" y="29495"/>
                  </a:cubicBezTo>
                  <a:cubicBezTo>
                    <a:pt x="244326" y="15924"/>
                    <a:pt x="254507" y="2354"/>
                    <a:pt x="268080" y="658"/>
                  </a:cubicBezTo>
                  <a:cubicBezTo>
                    <a:pt x="281654" y="-1039"/>
                    <a:pt x="295227" y="9139"/>
                    <a:pt x="296924" y="22710"/>
                  </a:cubicBezTo>
                  <a:cubicBezTo>
                    <a:pt x="302014" y="58332"/>
                    <a:pt x="320678" y="85474"/>
                    <a:pt x="351219" y="100740"/>
                  </a:cubicBezTo>
                  <a:cubicBezTo>
                    <a:pt x="410604" y="131274"/>
                    <a:pt x="446235" y="192341"/>
                    <a:pt x="446235" y="256801"/>
                  </a:cubicBezTo>
                  <a:lnTo>
                    <a:pt x="446235" y="853905"/>
                  </a:lnTo>
                  <a:cubicBezTo>
                    <a:pt x="446235" y="923454"/>
                    <a:pt x="390243" y="977736"/>
                    <a:pt x="322375" y="977736"/>
                  </a:cubicBezTo>
                  <a:close/>
                  <a:moveTo>
                    <a:pt x="35631" y="99044"/>
                  </a:moveTo>
                  <a:cubicBezTo>
                    <a:pt x="30541" y="99044"/>
                    <a:pt x="27147" y="97348"/>
                    <a:pt x="22057" y="95651"/>
                  </a:cubicBezTo>
                  <a:cubicBezTo>
                    <a:pt x="10180" y="88866"/>
                    <a:pt x="6786" y="73599"/>
                    <a:pt x="13573" y="60029"/>
                  </a:cubicBezTo>
                  <a:cubicBezTo>
                    <a:pt x="20361" y="49850"/>
                    <a:pt x="23753" y="37977"/>
                    <a:pt x="27147" y="21014"/>
                  </a:cubicBezTo>
                  <a:cubicBezTo>
                    <a:pt x="28844" y="7442"/>
                    <a:pt x="42418" y="-2735"/>
                    <a:pt x="55991" y="658"/>
                  </a:cubicBezTo>
                  <a:cubicBezTo>
                    <a:pt x="69565" y="2354"/>
                    <a:pt x="79746" y="15924"/>
                    <a:pt x="76352" y="29495"/>
                  </a:cubicBezTo>
                  <a:cubicBezTo>
                    <a:pt x="72958" y="51547"/>
                    <a:pt x="66171" y="70206"/>
                    <a:pt x="55991" y="85474"/>
                  </a:cubicBezTo>
                  <a:cubicBezTo>
                    <a:pt x="52598" y="93955"/>
                    <a:pt x="44114" y="99044"/>
                    <a:pt x="35631" y="99044"/>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4" name="Freeform 278">
              <a:extLst>
                <a:ext uri="{FF2B5EF4-FFF2-40B4-BE49-F238E27FC236}">
                  <a16:creationId xmlns:a16="http://schemas.microsoft.com/office/drawing/2014/main" id="{3BD53DCD-DDCC-0052-B113-7E172E49D2C4}"/>
                </a:ext>
              </a:extLst>
            </p:cNvPr>
            <p:cNvSpPr/>
            <p:nvPr/>
          </p:nvSpPr>
          <p:spPr>
            <a:xfrm>
              <a:off x="9744096" y="8826902"/>
              <a:ext cx="308801" cy="145882"/>
            </a:xfrm>
            <a:custGeom>
              <a:avLst/>
              <a:gdLst>
                <a:gd name="connsiteX0" fmla="*/ 283351 w 308801"/>
                <a:gd name="connsiteY0" fmla="*/ 145883 h 145882"/>
                <a:gd name="connsiteX1" fmla="*/ 25451 w 308801"/>
                <a:gd name="connsiteY1" fmla="*/ 145883 h 145882"/>
                <a:gd name="connsiteX2" fmla="*/ 0 w 308801"/>
                <a:gd name="connsiteY2" fmla="*/ 120438 h 145882"/>
                <a:gd name="connsiteX3" fmla="*/ 0 w 308801"/>
                <a:gd name="connsiteY3" fmla="*/ 25445 h 145882"/>
                <a:gd name="connsiteX4" fmla="*/ 25451 w 308801"/>
                <a:gd name="connsiteY4" fmla="*/ 0 h 145882"/>
                <a:gd name="connsiteX5" fmla="*/ 283351 w 308801"/>
                <a:gd name="connsiteY5" fmla="*/ 0 h 145882"/>
                <a:gd name="connsiteX6" fmla="*/ 308801 w 308801"/>
                <a:gd name="connsiteY6" fmla="*/ 25445 h 145882"/>
                <a:gd name="connsiteX7" fmla="*/ 308801 w 308801"/>
                <a:gd name="connsiteY7" fmla="*/ 120438 h 145882"/>
                <a:gd name="connsiteX8" fmla="*/ 283351 w 308801"/>
                <a:gd name="connsiteY8" fmla="*/ 145883 h 145882"/>
                <a:gd name="connsiteX9" fmla="*/ 52599 w 308801"/>
                <a:gd name="connsiteY9" fmla="*/ 94993 h 145882"/>
                <a:gd name="connsiteX10" fmla="*/ 259598 w 308801"/>
                <a:gd name="connsiteY10" fmla="*/ 94993 h 145882"/>
                <a:gd name="connsiteX11" fmla="*/ 259598 w 308801"/>
                <a:gd name="connsiteY11" fmla="*/ 50890 h 145882"/>
                <a:gd name="connsiteX12" fmla="*/ 52599 w 308801"/>
                <a:gd name="connsiteY12" fmla="*/ 50890 h 145882"/>
                <a:gd name="connsiteX13" fmla="*/ 52599 w 308801"/>
                <a:gd name="connsiteY13" fmla="*/ 94993 h 14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801" h="145882">
                  <a:moveTo>
                    <a:pt x="283351" y="145883"/>
                  </a:moveTo>
                  <a:lnTo>
                    <a:pt x="25451" y="145883"/>
                  </a:lnTo>
                  <a:cubicBezTo>
                    <a:pt x="11877" y="145883"/>
                    <a:pt x="0" y="134008"/>
                    <a:pt x="0" y="120438"/>
                  </a:cubicBezTo>
                  <a:lnTo>
                    <a:pt x="0" y="25445"/>
                  </a:lnTo>
                  <a:cubicBezTo>
                    <a:pt x="0" y="11874"/>
                    <a:pt x="11877" y="0"/>
                    <a:pt x="25451" y="0"/>
                  </a:cubicBezTo>
                  <a:lnTo>
                    <a:pt x="283351" y="0"/>
                  </a:lnTo>
                  <a:cubicBezTo>
                    <a:pt x="296924" y="0"/>
                    <a:pt x="308801" y="11874"/>
                    <a:pt x="308801" y="25445"/>
                  </a:cubicBezTo>
                  <a:lnTo>
                    <a:pt x="308801" y="120438"/>
                  </a:lnTo>
                  <a:cubicBezTo>
                    <a:pt x="308801" y="134008"/>
                    <a:pt x="298622" y="145883"/>
                    <a:pt x="283351" y="145883"/>
                  </a:cubicBezTo>
                  <a:close/>
                  <a:moveTo>
                    <a:pt x="52599" y="94993"/>
                  </a:moveTo>
                  <a:lnTo>
                    <a:pt x="259598" y="94993"/>
                  </a:lnTo>
                  <a:lnTo>
                    <a:pt x="259598" y="50890"/>
                  </a:lnTo>
                  <a:lnTo>
                    <a:pt x="52599" y="50890"/>
                  </a:lnTo>
                  <a:lnTo>
                    <a:pt x="52599" y="94993"/>
                  </a:lnTo>
                  <a:close/>
                </a:path>
              </a:pathLst>
            </a:custGeom>
            <a:grpFill/>
            <a:ln w="16953" cap="flat">
              <a:noFill/>
              <a:prstDash val="solid"/>
              <a:miter/>
            </a:ln>
          </p:spPr>
          <p:txBody>
            <a:bodyPr rtlCol="0" anchor="ctr"/>
            <a:lstStyle/>
            <a:p>
              <a:endParaRPr lang="en-US" sz="1799" dirty="0">
                <a:solidFill>
                  <a:srgbClr val="09465E"/>
                </a:solidFill>
              </a:endParaRPr>
            </a:p>
          </p:txBody>
        </p:sp>
      </p:grpSp>
    </p:spTree>
    <p:extLst>
      <p:ext uri="{BB962C8B-B14F-4D97-AF65-F5344CB8AC3E}">
        <p14:creationId xmlns:p14="http://schemas.microsoft.com/office/powerpoint/2010/main" val="226157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284CE9-9DEC-B5D6-D130-0B56AEDC2311}"/>
              </a:ext>
            </a:extLst>
          </p:cNvPr>
          <p:cNvSpPr>
            <a:spLocks noGrp="1"/>
          </p:cNvSpPr>
          <p:nvPr>
            <p:ph type="body" sz="quarter" idx="16"/>
          </p:nvPr>
        </p:nvSpPr>
        <p:spPr>
          <a:xfrm>
            <a:off x="1296585" y="352986"/>
            <a:ext cx="9598830" cy="992652"/>
          </a:xfrm>
        </p:spPr>
        <p:txBody>
          <a:bodyPr/>
          <a:lstStyle/>
          <a:p>
            <a:pPr algn="ctr"/>
            <a:r>
              <a:rPr lang="it-IT" dirty="0"/>
              <a:t>TurnLoader™ </a:t>
            </a:r>
            <a:r>
              <a:rPr lang="it-IT" dirty="0" err="1"/>
              <a:t>Multideck </a:t>
            </a:r>
            <a:r>
              <a:rPr lang="it-IT" dirty="0"/>
              <a:t>FIFO </a:t>
            </a:r>
            <a:r>
              <a:rPr lang="it-IT" dirty="0" err="1"/>
              <a:t>-hyllystöt</a:t>
            </a:r>
            <a:endParaRPr lang="it-IT" dirty="0"/>
          </a:p>
          <a:p>
            <a:pPr algn="ctr"/>
            <a:endParaRPr lang="en-US" dirty="0"/>
          </a:p>
        </p:txBody>
      </p:sp>
      <p:sp>
        <p:nvSpPr>
          <p:cNvPr id="4" name="Text Placeholder 3">
            <a:extLst>
              <a:ext uri="{FF2B5EF4-FFF2-40B4-BE49-F238E27FC236}">
                <a16:creationId xmlns:a16="http://schemas.microsoft.com/office/drawing/2014/main" id="{449E8354-433E-11FF-E784-1B650886D56E}"/>
              </a:ext>
            </a:extLst>
          </p:cNvPr>
          <p:cNvSpPr>
            <a:spLocks noGrp="1"/>
          </p:cNvSpPr>
          <p:nvPr>
            <p:ph type="body" sz="quarter" idx="19"/>
          </p:nvPr>
        </p:nvSpPr>
        <p:spPr>
          <a:xfrm>
            <a:off x="6426202" y="2755063"/>
            <a:ext cx="5344266" cy="2604877"/>
          </a:xfrm>
        </p:spPr>
        <p:txBody>
          <a:bodyPr/>
          <a:lstStyle/>
          <a:p>
            <a:pPr>
              <a:spcAft>
                <a:spcPts val="1200"/>
              </a:spcAft>
              <a:buFont typeface="Arial" panose="020B0604020202020204" pitchFamily="34" charset="0"/>
              <a:buChar char="•"/>
            </a:pPr>
            <a:endParaRPr lang="en-US" dirty="0"/>
          </a:p>
          <a:p>
            <a:pPr marL="0" indent="0" algn="ctr">
              <a:spcAft>
                <a:spcPts val="1200"/>
              </a:spcAft>
            </a:pPr>
            <a:r>
              <a:rPr lang="en-US" sz="2800" dirty="0"/>
              <a:t>Tämä video näyttää mielenkiintoisen ratkaisun FIFO:n suorittamiseen hyllyjä pyörittämällä.</a:t>
            </a:r>
          </a:p>
          <a:p>
            <a:endParaRPr lang="en-US" dirty="0"/>
          </a:p>
        </p:txBody>
      </p:sp>
      <p:pic>
        <p:nvPicPr>
          <p:cNvPr id="5" name="Elementi multimediali online 2" title="TurnLoader™ Multideck FIFO merchandising shelving">
            <a:hlinkClick r:id="" action="ppaction://media"/>
            <a:extLst>
              <a:ext uri="{FF2B5EF4-FFF2-40B4-BE49-F238E27FC236}">
                <a16:creationId xmlns:a16="http://schemas.microsoft.com/office/drawing/2014/main" id="{D52F1D77-61F4-9932-2977-BD6A9AAA7763}"/>
              </a:ext>
            </a:extLst>
          </p:cNvPr>
          <p:cNvPicPr>
            <a:picLocks noGrp="1" noRot="1" noChangeAspect="1"/>
          </p:cNvPicPr>
          <p:nvPr>
            <p:ph type="pic" sz="quarter" idx="10"/>
            <a:videoFile r:link="rId1"/>
          </p:nvPr>
        </p:nvPicPr>
        <p:blipFill>
          <a:blip r:embed="rId3"/>
          <a:srcRect l="12987" r="12987"/>
          <a:stretch>
            <a:fillRect/>
          </a:stretch>
        </p:blipFill>
        <p:spPr>
          <a:xfrm>
            <a:off x="635000" y="2095500"/>
            <a:ext cx="5130800" cy="3913188"/>
          </a:xfrm>
          <a:prstGeom prst="rect">
            <a:avLst/>
          </a:prstGeom>
        </p:spPr>
      </p:pic>
    </p:spTree>
    <p:extLst>
      <p:ext uri="{BB962C8B-B14F-4D97-AF65-F5344CB8AC3E}">
        <p14:creationId xmlns:p14="http://schemas.microsoft.com/office/powerpoint/2010/main" val="15024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7461" b="7461"/>
          <a:stretch/>
        </p:blipFill>
        <p:spPr>
          <a:xfrm>
            <a:off x="185846" y="254203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514974" y="3372301"/>
            <a:ext cx="5531400"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600699" y="3372301"/>
            <a:ext cx="5655049"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Optimointistrategiat</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12A291-E2E3-3013-9297-8712A596307B}"/>
              </a:ext>
            </a:extLst>
          </p:cNvPr>
          <p:cNvSpPr txBox="1"/>
          <p:nvPr/>
        </p:nvSpPr>
        <p:spPr>
          <a:xfrm>
            <a:off x="11676345" y="3219449"/>
            <a:ext cx="437956" cy="3400365"/>
          </a:xfrm>
          <a:prstGeom prst="rect">
            <a:avLst/>
          </a:prstGeom>
          <a:solidFill>
            <a:schemeClr val="bg1"/>
          </a:solidFill>
        </p:spPr>
        <p:txBody>
          <a:bodyPr wrap="square" rtlCol="0">
            <a:spAutoFit/>
          </a:bodyPr>
          <a:lstStyle/>
          <a:p>
            <a:endParaRPr lang="en-IE"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91138" y="2962776"/>
            <a:ext cx="700387" cy="566443"/>
          </a:xfrm>
        </p:spPr>
        <p:txBody>
          <a:bodyPr/>
          <a:lstStyle/>
          <a:p>
            <a:r>
              <a:rPr lang="en-GB" noProof="0" dirty="0"/>
              <a:t>03</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18158" y="2969097"/>
            <a:ext cx="4386836" cy="566444"/>
          </a:xfrm>
          <a:prstGeom prst="rect">
            <a:avLst/>
          </a:prstGeom>
        </p:spPr>
        <p:txBody>
          <a:bodyPr/>
          <a:lstStyle/>
          <a:p>
            <a:pPr>
              <a:lnSpc>
                <a:spcPct val="115000"/>
              </a:lnSpc>
              <a:spcAft>
                <a:spcPts val="800"/>
              </a:spcAft>
            </a:pPr>
            <a:r>
              <a:rPr lang="en-US" sz="2100" b="1" dirty="0"/>
              <a:t>Optimointistrategiat</a:t>
            </a:r>
            <a:endParaRPr lang="en-US" sz="2100" b="1" noProof="0"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91138" y="3823886"/>
            <a:ext cx="700387" cy="566443"/>
          </a:xfrm>
        </p:spPr>
        <p:txBody>
          <a:bodyPr/>
          <a:lstStyle/>
          <a:p>
            <a:r>
              <a:rPr lang="en-GB" noProof="0" dirty="0"/>
              <a:t>04</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18158" y="3787055"/>
            <a:ext cx="6069509" cy="564425"/>
          </a:xfrm>
          <a:prstGeom prst="rect">
            <a:avLst/>
          </a:prstGeom>
        </p:spPr>
        <p:txBody>
          <a:bodyPr/>
          <a:lstStyle/>
          <a:p>
            <a:pPr>
              <a:lnSpc>
                <a:spcPct val="115000"/>
              </a:lnSpc>
            </a:pPr>
            <a:r>
              <a:rPr lang="en-GB" sz="2100" b="1" dirty="0"/>
              <a:t>Varastonhallinnan optimointiin tarkoitetut teknologiat</a:t>
            </a:r>
            <a:endParaRPr lang="en-GB" sz="2100"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8"/>
            <a:ext cx="4813452" cy="4839488"/>
          </a:xfrm>
        </p:spPr>
        <p:txBody>
          <a:bodyPr/>
          <a:lstStyle/>
          <a:p>
            <a:pPr marL="0" indent="0"/>
            <a:r>
              <a:rPr lang="en-US" sz="2400" dirty="0"/>
              <a:t>Tässä moduulissa tarkastelemme asianmukaisen varaston ja varastojen hallinnan merkitystä ruokahävikin torjunnassa.</a:t>
            </a:r>
          </a:p>
          <a:p>
            <a:pPr marL="0" indent="0"/>
            <a:r>
              <a:rPr lang="en-US" sz="2400" dirty="0"/>
              <a:t>Keskitymme erityisesti FIFO:n ja FEFO:n kaltaisten tehokkaiden strategioiden toteuttamiseen sekä uusiin teknologioihin, joilla automatisoidaan kaikki prosessit ja seurataan varastossa olevia tavaroita.</a:t>
            </a: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85202" y="203235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Segnaposto testo 2">
            <a:extLst>
              <a:ext uri="{FF2B5EF4-FFF2-40B4-BE49-F238E27FC236}">
                <a16:creationId xmlns:a16="http://schemas.microsoft.com/office/drawing/2014/main" id="{533475C3-829C-D8DD-7D23-7804F9EC11F7}"/>
              </a:ext>
            </a:extLst>
          </p:cNvPr>
          <p:cNvSpPr>
            <a:spLocks noGrp="1"/>
          </p:cNvSpPr>
          <p:nvPr>
            <p:ph type="body" sz="quarter" idx="15"/>
          </p:nvPr>
        </p:nvSpPr>
        <p:spPr>
          <a:xfrm>
            <a:off x="5291138" y="2159569"/>
            <a:ext cx="700387" cy="566443"/>
          </a:xfrm>
        </p:spPr>
        <p:txBody>
          <a:bodyPr/>
          <a:lstStyle/>
          <a:p>
            <a:r>
              <a:rPr lang="it-IT" dirty="0"/>
              <a:t>02</a:t>
            </a:r>
          </a:p>
        </p:txBody>
      </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5991525" y="2163871"/>
            <a:ext cx="4912290" cy="566444"/>
          </a:xfrm>
        </p:spPr>
        <p:txBody>
          <a:bodyPr/>
          <a:lstStyle/>
          <a:p>
            <a:r>
              <a:rPr lang="it-IT" sz="2100" b="1" dirty="0"/>
              <a:t>Varastonhallintatekniikat</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291138" y="1465912"/>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5991525" y="1425485"/>
            <a:ext cx="5028900"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t>Johdatus varastonhallintaan</a:t>
            </a:r>
          </a:p>
        </p:txBody>
      </p: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9DC6-2AA6-04E7-27FC-0A0711C293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9D171D-6DB9-402B-5E84-C1C78AFFA3BE}"/>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Varastonhallinnan optimointi on ratkaisevan tärkeää, kun halutaan ylläpitää optimaalisia varastotasoja, vähentää kustannuksia ja parantaa toimitusketjun tehokkuutta. </a:t>
            </a:r>
          </a:p>
          <a:p>
            <a:pPr marL="0" indent="0" algn="l">
              <a:spcAft>
                <a:spcPts val="600"/>
              </a:spcAft>
            </a:pPr>
            <a:r>
              <a:rPr lang="en-US" dirty="0"/>
              <a:t>Optimointistrategioiden toteuttaminen voi parantaa merkittävästi varastonhallintaa, jolloin varmistetaan, että oikeat tuotteet ovat saatavilla oikeaan aikaan ja kustannukset ovat mahdollisimman pienet.</a:t>
            </a:r>
          </a:p>
        </p:txBody>
      </p:sp>
      <p:sp>
        <p:nvSpPr>
          <p:cNvPr id="3" name="Text Placeholder 2">
            <a:extLst>
              <a:ext uri="{FF2B5EF4-FFF2-40B4-BE49-F238E27FC236}">
                <a16:creationId xmlns:a16="http://schemas.microsoft.com/office/drawing/2014/main" id="{782D1CDC-F249-C1C5-AEC3-C5E5E7DCFB0B}"/>
              </a:ext>
            </a:extLst>
          </p:cNvPr>
          <p:cNvSpPr>
            <a:spLocks noGrp="1"/>
          </p:cNvSpPr>
          <p:nvPr>
            <p:ph type="body" sz="quarter" idx="16"/>
          </p:nvPr>
        </p:nvSpPr>
        <p:spPr>
          <a:xfrm>
            <a:off x="609695" y="650590"/>
            <a:ext cx="5261514" cy="992652"/>
          </a:xfrm>
        </p:spPr>
        <p:txBody>
          <a:bodyPr/>
          <a:lstStyle/>
          <a:p>
            <a:r>
              <a:rPr lang="en-IE" dirty="0"/>
              <a:t>Varaston optimointi</a:t>
            </a:r>
          </a:p>
        </p:txBody>
      </p:sp>
      <p:pic>
        <p:nvPicPr>
          <p:cNvPr id="1026" name="Picture 2">
            <a:extLst>
              <a:ext uri="{FF2B5EF4-FFF2-40B4-BE49-F238E27FC236}">
                <a16:creationId xmlns:a16="http://schemas.microsoft.com/office/drawing/2014/main" id="{7608BB6B-3A14-C7FC-E805-EBE95C254D29}"/>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192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aphic 2">
            <a:extLst>
              <a:ext uri="{FF2B5EF4-FFF2-40B4-BE49-F238E27FC236}">
                <a16:creationId xmlns:a16="http://schemas.microsoft.com/office/drawing/2014/main" id="{14BE1FF8-2EE7-CDD7-E392-F824C4E7D493}"/>
              </a:ext>
            </a:extLst>
          </p:cNvPr>
          <p:cNvGrpSpPr/>
          <p:nvPr userDrawn="1"/>
        </p:nvGrpSpPr>
        <p:grpSpPr>
          <a:xfrm>
            <a:off x="9644516" y="3105948"/>
            <a:ext cx="872482" cy="1012568"/>
            <a:chOff x="2403525" y="3625384"/>
            <a:chExt cx="853935" cy="991043"/>
          </a:xfrm>
          <a:solidFill>
            <a:schemeClr val="bg1"/>
          </a:solidFill>
        </p:grpSpPr>
        <p:sp>
          <p:nvSpPr>
            <p:cNvPr id="80" name="Freeform 79">
              <a:extLst>
                <a:ext uri="{FF2B5EF4-FFF2-40B4-BE49-F238E27FC236}">
                  <a16:creationId xmlns:a16="http://schemas.microsoft.com/office/drawing/2014/main" id="{50768210-4AE0-F86F-C68D-76DE31F1EE2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547CB863-697D-414B-FB26-7B85572E93F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950EC150-B46D-9088-B769-B5AD58E148C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766B9DC2-E592-F5C1-56EF-BCA6BE2E093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375" name="Freeform 320"/>
          <p:cNvSpPr>
            <a:spLocks noChangeArrowheads="1"/>
          </p:cNvSpPr>
          <p:nvPr/>
        </p:nvSpPr>
        <p:spPr bwMode="auto">
          <a:xfrm>
            <a:off x="6247689" y="218282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p:cNvSpPr>
            <a:spLocks noChangeArrowheads="1"/>
          </p:cNvSpPr>
          <p:nvPr/>
        </p:nvSpPr>
        <p:spPr bwMode="auto">
          <a:xfrm>
            <a:off x="3607948" y="223546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p:cNvSpPr>
            <a:spLocks noChangeArrowheads="1"/>
          </p:cNvSpPr>
          <p:nvPr/>
        </p:nvSpPr>
        <p:spPr bwMode="auto">
          <a:xfrm>
            <a:off x="907682" y="218282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p:cNvSpPr>
            <a:spLocks noChangeArrowheads="1"/>
          </p:cNvSpPr>
          <p:nvPr/>
        </p:nvSpPr>
        <p:spPr bwMode="auto">
          <a:xfrm>
            <a:off x="1373351" y="1132541"/>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p:cNvSpPr>
            <a:spLocks noChangeArrowheads="1"/>
          </p:cNvSpPr>
          <p:nvPr/>
        </p:nvSpPr>
        <p:spPr bwMode="auto">
          <a:xfrm>
            <a:off x="4083846" y="113254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p:cNvSpPr>
            <a:spLocks noChangeArrowheads="1"/>
          </p:cNvSpPr>
          <p:nvPr/>
        </p:nvSpPr>
        <p:spPr bwMode="auto">
          <a:xfrm>
            <a:off x="6713358" y="113254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449" name="Freeform 394"/>
          <p:cNvSpPr>
            <a:spLocks noChangeArrowheads="1"/>
          </p:cNvSpPr>
          <p:nvPr/>
        </p:nvSpPr>
        <p:spPr bwMode="auto">
          <a:xfrm>
            <a:off x="8877198" y="2182826"/>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524" name="Freeform 469"/>
          <p:cNvSpPr>
            <a:spLocks noChangeArrowheads="1"/>
          </p:cNvSpPr>
          <p:nvPr/>
        </p:nvSpPr>
        <p:spPr bwMode="auto">
          <a:xfrm>
            <a:off x="9345399" y="113254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554" name="CuadroTexto 553"/>
          <p:cNvSpPr txBox="1"/>
          <p:nvPr/>
        </p:nvSpPr>
        <p:spPr>
          <a:xfrm>
            <a:off x="971437" y="2833245"/>
            <a:ext cx="2466886" cy="4001095"/>
          </a:xfrm>
          <a:prstGeom prst="rect">
            <a:avLst/>
          </a:prstGeom>
          <a:noFill/>
        </p:spPr>
        <p:txBody>
          <a:bodyPr wrap="square" rtlCol="0">
            <a:spAutoFit/>
          </a:bodyPr>
          <a:lstStyle/>
          <a:p>
            <a:pPr algn="ctr"/>
            <a:r>
              <a:rPr lang="en-US" b="1" i="0" dirty="0">
                <a:solidFill>
                  <a:schemeClr val="bg1"/>
                </a:solidFill>
                <a:effectLst/>
              </a:rPr>
              <a:t>Kysynnän ennustaminen</a:t>
            </a:r>
            <a:r>
              <a:rPr lang="en-US" b="0" i="0" dirty="0">
                <a:solidFill>
                  <a:schemeClr val="bg1"/>
                </a:solidFill>
                <a:effectLst/>
              </a:rPr>
              <a:t>: </a:t>
            </a:r>
          </a:p>
          <a:p>
            <a:pPr algn="ctr"/>
            <a:endParaRPr lang="en-US" b="0" i="0" dirty="0">
              <a:solidFill>
                <a:schemeClr val="bg1"/>
              </a:solidFill>
              <a:effectLst/>
            </a:endParaRPr>
          </a:p>
          <a:p>
            <a:pPr algn="ctr"/>
            <a:r>
              <a:rPr lang="en-US" b="0" i="0" dirty="0">
                <a:solidFill>
                  <a:schemeClr val="bg1"/>
                </a:solidFill>
                <a:effectLst/>
              </a:rPr>
              <a:t>Käytä historiatietoja ja ennakoivaa analytiikkaa tulevan kysynnän ennakoimiseksi. Tämä auttaa ylläpitämään optimaalisia varastotasoja ja välttämään ylivarastointia tai varastovajeita. </a:t>
            </a:r>
          </a:p>
          <a:p>
            <a:pPr algn="ctr"/>
            <a:endParaRPr lang="en-US" sz="2000" b="1" dirty="0">
              <a:solidFill>
                <a:schemeClr val="bg1"/>
              </a:solidFill>
              <a:ea typeface="Lato" charset="0"/>
              <a:cs typeface="Calibri" panose="020F0502020204030204" pitchFamily="34" charset="0"/>
            </a:endParaRPr>
          </a:p>
        </p:txBody>
      </p:sp>
      <p:sp>
        <p:nvSpPr>
          <p:cNvPr id="556" name="CuadroTexto 555"/>
          <p:cNvSpPr txBox="1"/>
          <p:nvPr/>
        </p:nvSpPr>
        <p:spPr>
          <a:xfrm>
            <a:off x="3647715" y="2931945"/>
            <a:ext cx="2483557" cy="2585323"/>
          </a:xfrm>
          <a:prstGeom prst="rect">
            <a:avLst/>
          </a:prstGeom>
          <a:noFill/>
        </p:spPr>
        <p:txBody>
          <a:bodyPr wrap="square" rtlCol="0">
            <a:spAutoFit/>
          </a:bodyPr>
          <a:lstStyle/>
          <a:p>
            <a:pPr algn="ctr"/>
            <a:r>
              <a:rPr lang="en-US" b="1" dirty="0">
                <a:solidFill>
                  <a:schemeClr val="bg1"/>
                </a:solidFill>
              </a:rPr>
              <a:t>ABC-analyysi: </a:t>
            </a:r>
          </a:p>
          <a:p>
            <a:pPr algn="ctr"/>
            <a:endParaRPr lang="en-US" b="1" dirty="0">
              <a:solidFill>
                <a:schemeClr val="bg1"/>
              </a:solidFill>
            </a:endParaRPr>
          </a:p>
          <a:p>
            <a:pPr algn="ctr"/>
            <a:r>
              <a:rPr lang="en-US" dirty="0" err="1">
                <a:solidFill>
                  <a:schemeClr val="bg1"/>
                </a:solidFill>
              </a:rPr>
              <a:t>Luokittele</a:t>
            </a:r>
            <a:r>
              <a:rPr lang="en-US" dirty="0">
                <a:solidFill>
                  <a:schemeClr val="bg1"/>
                </a:solidFill>
              </a:rPr>
              <a:t> varastot kolmeen ryhmään (A, B ja C) niiden tärkeyden ja arvon perusteella. Keskity kriittisimpien nimikkeiden (A) tarkempaan hallintaan. </a:t>
            </a:r>
          </a:p>
        </p:txBody>
      </p:sp>
      <p:sp>
        <p:nvSpPr>
          <p:cNvPr id="558" name="CuadroTexto 557"/>
          <p:cNvSpPr txBox="1"/>
          <p:nvPr/>
        </p:nvSpPr>
        <p:spPr>
          <a:xfrm>
            <a:off x="6247688" y="2931945"/>
            <a:ext cx="2513093" cy="2585323"/>
          </a:xfrm>
          <a:prstGeom prst="rect">
            <a:avLst/>
          </a:prstGeom>
          <a:noFill/>
        </p:spPr>
        <p:txBody>
          <a:bodyPr wrap="square" rtlCol="0">
            <a:spAutoFit/>
          </a:bodyPr>
          <a:lstStyle/>
          <a:p>
            <a:pPr algn="ctr"/>
            <a:r>
              <a:rPr lang="en-US" b="1" dirty="0">
                <a:solidFill>
                  <a:schemeClr val="bg1"/>
                </a:solidFill>
              </a:rPr>
              <a:t>Just-In-Time (JIT) -varastointi: </a:t>
            </a:r>
          </a:p>
          <a:p>
            <a:pPr algn="ctr"/>
            <a:endParaRPr lang="en-US" b="1" dirty="0">
              <a:solidFill>
                <a:schemeClr val="bg1"/>
              </a:solidFill>
            </a:endParaRPr>
          </a:p>
          <a:p>
            <a:pPr algn="ctr"/>
            <a:r>
              <a:rPr lang="en-US" dirty="0">
                <a:solidFill>
                  <a:schemeClr val="bg1"/>
                </a:solidFill>
              </a:rPr>
              <a:t>Vähentää varastointikustannuksia vastaanottamalla tavaroita vain silloin, kun niitä tarvitaan tuotantoprosessissa. </a:t>
            </a:r>
          </a:p>
        </p:txBody>
      </p:sp>
      <p:sp>
        <p:nvSpPr>
          <p:cNvPr id="560" name="CuadroTexto 559"/>
          <p:cNvSpPr txBox="1"/>
          <p:nvPr/>
        </p:nvSpPr>
        <p:spPr>
          <a:xfrm>
            <a:off x="8877197" y="2931945"/>
            <a:ext cx="2513094" cy="2031325"/>
          </a:xfrm>
          <a:prstGeom prst="rect">
            <a:avLst/>
          </a:prstGeom>
          <a:noFill/>
        </p:spPr>
        <p:txBody>
          <a:bodyPr wrap="square" rtlCol="0">
            <a:spAutoFit/>
          </a:bodyPr>
          <a:lstStyle/>
          <a:p>
            <a:pPr algn="ctr"/>
            <a:r>
              <a:rPr lang="en-US" b="1" dirty="0" err="1">
                <a:solidFill>
                  <a:schemeClr val="bg1"/>
                </a:solidFill>
              </a:rPr>
              <a:t>Turvavarasto</a:t>
            </a:r>
            <a:r>
              <a:rPr lang="en-US" b="1" dirty="0">
                <a:solidFill>
                  <a:schemeClr val="bg1"/>
                </a:solidFill>
              </a:rPr>
              <a:t>:</a:t>
            </a:r>
          </a:p>
          <a:p>
            <a:pPr algn="ctr"/>
            <a:r>
              <a:rPr lang="en-US" b="1" dirty="0">
                <a:solidFill>
                  <a:schemeClr val="bg1"/>
                </a:solidFill>
              </a:rPr>
              <a:t> </a:t>
            </a:r>
          </a:p>
          <a:p>
            <a:pPr algn="ctr"/>
            <a:r>
              <a:rPr lang="en-US" dirty="0" err="1">
                <a:solidFill>
                  <a:schemeClr val="bg1"/>
                </a:solidFill>
              </a:rPr>
              <a:t>Puskurivaraston</a:t>
            </a:r>
            <a:r>
              <a:rPr lang="en-US" dirty="0">
                <a:solidFill>
                  <a:schemeClr val="bg1"/>
                </a:solidFill>
              </a:rPr>
              <a:t> ylläpitäminen kysynnän vaihtelun ja toimitusketjun häiriöiden varalta. </a:t>
            </a:r>
          </a:p>
        </p:txBody>
      </p:sp>
      <p:sp>
        <p:nvSpPr>
          <p:cNvPr id="2" name="Text Placeholder 1">
            <a:extLst>
              <a:ext uri="{FF2B5EF4-FFF2-40B4-BE49-F238E27FC236}">
                <a16:creationId xmlns:a16="http://schemas.microsoft.com/office/drawing/2014/main" id="{365120D3-12A4-9D48-61B9-F362EDBCBB97}"/>
              </a:ext>
            </a:extLst>
          </p:cNvPr>
          <p:cNvSpPr>
            <a:spLocks noGrp="1"/>
          </p:cNvSpPr>
          <p:nvPr>
            <p:ph type="body" sz="quarter" idx="16"/>
          </p:nvPr>
        </p:nvSpPr>
        <p:spPr/>
        <p:txBody>
          <a:bodyPr/>
          <a:lstStyle/>
          <a:p>
            <a:r>
              <a:rPr lang="en-US" dirty="0">
                <a:solidFill>
                  <a:srgbClr val="09465E"/>
                </a:solidFill>
              </a:rPr>
              <a:t>Optimointistrategiat</a:t>
            </a:r>
          </a:p>
        </p:txBody>
      </p:sp>
      <p:pic>
        <p:nvPicPr>
          <p:cNvPr id="4098" name="Picture 2" descr="Supply ">
            <a:extLst>
              <a:ext uri="{FF2B5EF4-FFF2-40B4-BE49-F238E27FC236}">
                <a16:creationId xmlns:a16="http://schemas.microsoft.com/office/drawing/2014/main" id="{69D0DA63-486D-8979-5132-6DD09132CCA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47525" y="1412880"/>
            <a:ext cx="1016463" cy="10164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bc ">
            <a:extLst>
              <a:ext uri="{FF2B5EF4-FFF2-40B4-BE49-F238E27FC236}">
                <a16:creationId xmlns:a16="http://schemas.microsoft.com/office/drawing/2014/main" id="{F3876FBA-C6AB-EB40-C7A7-C225DBE0AB0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75087" y="1361569"/>
            <a:ext cx="1028812" cy="102881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Effective ">
            <a:extLst>
              <a:ext uri="{FF2B5EF4-FFF2-40B4-BE49-F238E27FC236}">
                <a16:creationId xmlns:a16="http://schemas.microsoft.com/office/drawing/2014/main" id="{86778D69-64D3-9550-9156-3DD3E8FDAE6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000917" y="1350875"/>
            <a:ext cx="1017177" cy="101717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hield ">
            <a:extLst>
              <a:ext uri="{FF2B5EF4-FFF2-40B4-BE49-F238E27FC236}">
                <a16:creationId xmlns:a16="http://schemas.microsoft.com/office/drawing/2014/main" id="{6609F1D8-C6F6-6699-3EFD-07ADD156CE4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644516" y="1426317"/>
            <a:ext cx="1019755" cy="1019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6321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B368-6413-685F-EAAC-3F595BC8F036}"/>
            </a:ext>
          </a:extLst>
        </p:cNvPr>
        <p:cNvGrpSpPr/>
        <p:nvPr/>
      </p:nvGrpSpPr>
      <p:grpSpPr>
        <a:xfrm>
          <a:off x="0" y="0"/>
          <a:ext cx="0" cy="0"/>
          <a:chOff x="0" y="0"/>
          <a:chExt cx="0" cy="0"/>
        </a:xfrm>
      </p:grpSpPr>
      <p:sp>
        <p:nvSpPr>
          <p:cNvPr id="375" name="Freeform 320">
            <a:extLst>
              <a:ext uri="{FF2B5EF4-FFF2-40B4-BE49-F238E27FC236}">
                <a16:creationId xmlns:a16="http://schemas.microsoft.com/office/drawing/2014/main" id="{C791B3A2-DE8F-E50B-1624-BCA46F469F30}"/>
              </a:ext>
            </a:extLst>
          </p:cNvPr>
          <p:cNvSpPr>
            <a:spLocks noChangeArrowheads="1"/>
          </p:cNvSpPr>
          <p:nvPr/>
        </p:nvSpPr>
        <p:spPr bwMode="auto">
          <a:xfrm>
            <a:off x="7533564" y="208757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a:extLst>
              <a:ext uri="{FF2B5EF4-FFF2-40B4-BE49-F238E27FC236}">
                <a16:creationId xmlns:a16="http://schemas.microsoft.com/office/drawing/2014/main" id="{05588F26-AA70-326D-00B5-A1C1B454E843}"/>
              </a:ext>
            </a:extLst>
          </p:cNvPr>
          <p:cNvSpPr>
            <a:spLocks noChangeArrowheads="1"/>
          </p:cNvSpPr>
          <p:nvPr/>
        </p:nvSpPr>
        <p:spPr bwMode="auto">
          <a:xfrm>
            <a:off x="4893823" y="214021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8094D881-060E-D343-6F22-CE5E10B07708}"/>
              </a:ext>
            </a:extLst>
          </p:cNvPr>
          <p:cNvSpPr>
            <a:spLocks noChangeArrowheads="1"/>
          </p:cNvSpPr>
          <p:nvPr/>
        </p:nvSpPr>
        <p:spPr bwMode="auto">
          <a:xfrm>
            <a:off x="2193557" y="208757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ABD98DD5-E18A-484C-5C97-1944450EAFF6}"/>
              </a:ext>
            </a:extLst>
          </p:cNvPr>
          <p:cNvSpPr>
            <a:spLocks noChangeArrowheads="1"/>
          </p:cNvSpPr>
          <p:nvPr/>
        </p:nvSpPr>
        <p:spPr bwMode="auto">
          <a:xfrm>
            <a:off x="2659226" y="1037291"/>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1C94C327-0CA1-6B4F-B97F-D74BAF09D50E}"/>
              </a:ext>
            </a:extLst>
          </p:cNvPr>
          <p:cNvSpPr>
            <a:spLocks noChangeArrowheads="1"/>
          </p:cNvSpPr>
          <p:nvPr/>
        </p:nvSpPr>
        <p:spPr bwMode="auto">
          <a:xfrm>
            <a:off x="5369721" y="103729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a:extLst>
              <a:ext uri="{FF2B5EF4-FFF2-40B4-BE49-F238E27FC236}">
                <a16:creationId xmlns:a16="http://schemas.microsoft.com/office/drawing/2014/main" id="{B523B792-84B3-7234-9016-F8E040F30788}"/>
              </a:ext>
            </a:extLst>
          </p:cNvPr>
          <p:cNvSpPr>
            <a:spLocks noChangeArrowheads="1"/>
          </p:cNvSpPr>
          <p:nvPr/>
        </p:nvSpPr>
        <p:spPr bwMode="auto">
          <a:xfrm>
            <a:off x="7999233" y="103729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32BAF711-04E9-B3F9-8C2D-B1E9E5BC50EF}"/>
              </a:ext>
            </a:extLst>
          </p:cNvPr>
          <p:cNvSpPr txBox="1"/>
          <p:nvPr/>
        </p:nvSpPr>
        <p:spPr>
          <a:xfrm>
            <a:off x="2145343" y="2737995"/>
            <a:ext cx="2578855" cy="3447098"/>
          </a:xfrm>
          <a:prstGeom prst="rect">
            <a:avLst/>
          </a:prstGeom>
          <a:noFill/>
        </p:spPr>
        <p:txBody>
          <a:bodyPr wrap="square" rtlCol="0">
            <a:spAutoFit/>
          </a:bodyPr>
          <a:lstStyle/>
          <a:p>
            <a:pPr algn="ctr"/>
            <a:r>
              <a:rPr lang="en-US" b="1" i="0" dirty="0" err="1">
                <a:solidFill>
                  <a:schemeClr val="bg1"/>
                </a:solidFill>
                <a:effectLst/>
              </a:rPr>
              <a:t>Automaattinen</a:t>
            </a:r>
            <a:r>
              <a:rPr lang="en-US" b="1" i="0" dirty="0">
                <a:solidFill>
                  <a:schemeClr val="bg1"/>
                </a:solidFill>
                <a:effectLst/>
              </a:rPr>
              <a:t> </a:t>
            </a:r>
            <a:r>
              <a:rPr lang="en-US" b="1" i="0" dirty="0" err="1">
                <a:solidFill>
                  <a:schemeClr val="bg1"/>
                </a:solidFill>
                <a:effectLst/>
              </a:rPr>
              <a:t>uudelleenjärjestäminen</a:t>
            </a:r>
            <a:r>
              <a:rPr lang="en-US" b="0" i="0" dirty="0">
                <a:solidFill>
                  <a:schemeClr val="bg1"/>
                </a:solidFill>
                <a:effectLst/>
              </a:rPr>
              <a:t>:</a:t>
            </a:r>
          </a:p>
          <a:p>
            <a:pPr algn="ctr"/>
            <a:endParaRPr lang="en-US" b="0" i="0" dirty="0">
              <a:solidFill>
                <a:schemeClr val="bg1"/>
              </a:solidFill>
              <a:effectLst/>
            </a:endParaRPr>
          </a:p>
          <a:p>
            <a:pPr algn="ctr"/>
            <a:r>
              <a:rPr lang="en-US" b="0" i="0" dirty="0">
                <a:solidFill>
                  <a:schemeClr val="bg1"/>
                </a:solidFill>
                <a:effectLst/>
              </a:rPr>
              <a:t> Ota käyttöön järjestelmiä, jotka tilaavat varastot automaattisesti uudelleen, kun ne saavuttavat tietyn tason, jotta välttämättömät tuotteet eivät koskaan lopu kesken.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DD811F2D-D6FE-2646-B032-DB747900382E}"/>
              </a:ext>
            </a:extLst>
          </p:cNvPr>
          <p:cNvSpPr txBox="1"/>
          <p:nvPr/>
        </p:nvSpPr>
        <p:spPr>
          <a:xfrm>
            <a:off x="4933590" y="2836695"/>
            <a:ext cx="2483557" cy="2585323"/>
          </a:xfrm>
          <a:prstGeom prst="rect">
            <a:avLst/>
          </a:prstGeom>
          <a:noFill/>
        </p:spPr>
        <p:txBody>
          <a:bodyPr wrap="square" rtlCol="0">
            <a:spAutoFit/>
          </a:bodyPr>
          <a:lstStyle/>
          <a:p>
            <a:pPr algn="ctr"/>
            <a:r>
              <a:rPr lang="en-US" b="1" i="0" dirty="0">
                <a:solidFill>
                  <a:schemeClr val="bg1"/>
                </a:solidFill>
                <a:effectLst/>
              </a:rPr>
              <a:t>Varaston </a:t>
            </a:r>
            <a:r>
              <a:rPr lang="en-US" b="1" i="0" dirty="0" err="1">
                <a:solidFill>
                  <a:schemeClr val="bg1"/>
                </a:solidFill>
                <a:effectLst/>
              </a:rPr>
              <a:t>kiertonopeus</a:t>
            </a:r>
            <a:r>
              <a:rPr lang="en-US" b="0" i="0" dirty="0">
                <a:solidFill>
                  <a:schemeClr val="bg1"/>
                </a:solidFill>
                <a:effectLst/>
              </a:rPr>
              <a:t>:</a:t>
            </a:r>
          </a:p>
          <a:p>
            <a:pPr algn="ctr"/>
            <a:endParaRPr lang="en-US" b="0" i="0" dirty="0">
              <a:solidFill>
                <a:schemeClr val="bg1"/>
              </a:solidFill>
              <a:effectLst/>
            </a:endParaRPr>
          </a:p>
          <a:p>
            <a:pPr algn="ctr"/>
            <a:r>
              <a:rPr lang="en-US" b="0" i="0" dirty="0">
                <a:solidFill>
                  <a:schemeClr val="bg1"/>
                </a:solidFill>
                <a:effectLst/>
              </a:rPr>
              <a:t> Seuraa, kuinka usein varastoa myydään ja korvataan tietyn ajanjakson aikana. Korkeampi kiertonopeus kertoo tehokkaasta varastonhallinnasta </a:t>
            </a:r>
          </a:p>
        </p:txBody>
      </p:sp>
      <p:sp>
        <p:nvSpPr>
          <p:cNvPr id="558" name="CuadroTexto 557">
            <a:extLst>
              <a:ext uri="{FF2B5EF4-FFF2-40B4-BE49-F238E27FC236}">
                <a16:creationId xmlns:a16="http://schemas.microsoft.com/office/drawing/2014/main" id="{4B4D74A9-27B1-13D3-D311-0523E40DA611}"/>
              </a:ext>
            </a:extLst>
          </p:cNvPr>
          <p:cNvSpPr txBox="1"/>
          <p:nvPr/>
        </p:nvSpPr>
        <p:spPr>
          <a:xfrm>
            <a:off x="7533563" y="2836695"/>
            <a:ext cx="2513093" cy="2616101"/>
          </a:xfrm>
          <a:prstGeom prst="rect">
            <a:avLst/>
          </a:prstGeom>
          <a:noFill/>
        </p:spPr>
        <p:txBody>
          <a:bodyPr wrap="square" rtlCol="0">
            <a:spAutoFit/>
          </a:bodyPr>
          <a:lstStyle/>
          <a:p>
            <a:pPr algn="ctr"/>
            <a:r>
              <a:rPr lang="en-US" b="1" i="0" dirty="0">
                <a:solidFill>
                  <a:schemeClr val="bg1"/>
                </a:solidFill>
                <a:effectLst/>
              </a:rPr>
              <a:t>Toimittajasuhteiden hallinta</a:t>
            </a:r>
            <a:r>
              <a:rPr lang="en-US" b="0" i="0" dirty="0">
                <a:solidFill>
                  <a:schemeClr val="bg1"/>
                </a:solidFill>
                <a:effectLst/>
              </a:rPr>
              <a:t>: </a:t>
            </a:r>
          </a:p>
          <a:p>
            <a:pPr algn="ctr"/>
            <a:endParaRPr lang="en-US" b="0" i="0" dirty="0">
              <a:solidFill>
                <a:schemeClr val="bg1"/>
              </a:solidFill>
              <a:effectLst/>
            </a:endParaRPr>
          </a:p>
          <a:p>
            <a:pPr algn="ctr"/>
            <a:r>
              <a:rPr lang="en-US" dirty="0">
                <a:solidFill>
                  <a:schemeClr val="bg1"/>
                </a:solidFill>
              </a:rPr>
              <a:t>Luo </a:t>
            </a:r>
            <a:r>
              <a:rPr lang="en-US" b="0" i="0" dirty="0">
                <a:solidFill>
                  <a:schemeClr val="bg1"/>
                </a:solidFill>
                <a:effectLst/>
              </a:rPr>
              <a:t>vahvat suhteet tavarantoimittajiin varmistaaksesi oikea-aikaiset toimitukset ja neuvotellaksesi paremmista ehdoista</a:t>
            </a:r>
            <a:r>
              <a:rPr lang="en-US" sz="2000" b="0" i="0" dirty="0">
                <a:solidFill>
                  <a:schemeClr val="bg1"/>
                </a:solidFill>
                <a:effectLst/>
              </a:rPr>
              <a:t>. </a:t>
            </a:r>
          </a:p>
        </p:txBody>
      </p:sp>
      <p:sp>
        <p:nvSpPr>
          <p:cNvPr id="2" name="Text Placeholder 1">
            <a:extLst>
              <a:ext uri="{FF2B5EF4-FFF2-40B4-BE49-F238E27FC236}">
                <a16:creationId xmlns:a16="http://schemas.microsoft.com/office/drawing/2014/main" id="{9E0AB5C1-D5C0-CECB-815C-EF12A0B7D60A}"/>
              </a:ext>
            </a:extLst>
          </p:cNvPr>
          <p:cNvSpPr>
            <a:spLocks noGrp="1"/>
          </p:cNvSpPr>
          <p:nvPr>
            <p:ph type="body" sz="quarter" idx="16"/>
          </p:nvPr>
        </p:nvSpPr>
        <p:spPr/>
        <p:txBody>
          <a:bodyPr/>
          <a:lstStyle/>
          <a:p>
            <a:r>
              <a:rPr lang="en-US" dirty="0">
                <a:solidFill>
                  <a:srgbClr val="09465E"/>
                </a:solidFill>
              </a:rPr>
              <a:t>Optimointistrategiat</a:t>
            </a:r>
          </a:p>
        </p:txBody>
      </p:sp>
      <p:pic>
        <p:nvPicPr>
          <p:cNvPr id="6148" name="Picture 4" descr="Automated ">
            <a:extLst>
              <a:ext uri="{FF2B5EF4-FFF2-40B4-BE49-F238E27FC236}">
                <a16:creationId xmlns:a16="http://schemas.microsoft.com/office/drawing/2014/main" id="{BB484A3C-5993-1DE1-74B1-B17C32C70DE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12331" y="1351280"/>
            <a:ext cx="875544" cy="9438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urnover ">
            <a:extLst>
              <a:ext uri="{FF2B5EF4-FFF2-40B4-BE49-F238E27FC236}">
                <a16:creationId xmlns:a16="http://schemas.microsoft.com/office/drawing/2014/main" id="{BF225012-6F76-400F-AD20-FFFB6B8E07D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73943" y="1455917"/>
            <a:ext cx="803654" cy="80365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Relationships ">
            <a:extLst>
              <a:ext uri="{FF2B5EF4-FFF2-40B4-BE49-F238E27FC236}">
                <a16:creationId xmlns:a16="http://schemas.microsoft.com/office/drawing/2014/main" id="{AD286E74-EBBF-DBBC-C9A1-D69C5FC4A6E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340042" y="1407677"/>
            <a:ext cx="900134" cy="90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9893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7954-C26D-4939-8C30-64DFBA34A65C}"/>
            </a:ext>
          </a:extLst>
        </p:cNvPr>
        <p:cNvGrpSpPr/>
        <p:nvPr/>
      </p:nvGrpSpPr>
      <p:grpSpPr>
        <a:xfrm>
          <a:off x="0" y="0"/>
          <a:ext cx="0" cy="0"/>
          <a:chOff x="0" y="0"/>
          <a:chExt cx="0" cy="0"/>
        </a:xfrm>
      </p:grpSpPr>
      <p:sp>
        <p:nvSpPr>
          <p:cNvPr id="299" name="Freeform 244">
            <a:extLst>
              <a:ext uri="{FF2B5EF4-FFF2-40B4-BE49-F238E27FC236}">
                <a16:creationId xmlns:a16="http://schemas.microsoft.com/office/drawing/2014/main" id="{1EBA8BEB-E99B-42B1-8628-9EB021E1978D}"/>
              </a:ext>
            </a:extLst>
          </p:cNvPr>
          <p:cNvSpPr>
            <a:spLocks noChangeArrowheads="1"/>
          </p:cNvSpPr>
          <p:nvPr/>
        </p:nvSpPr>
        <p:spPr bwMode="auto">
          <a:xfrm>
            <a:off x="7647183" y="2084970"/>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194344F7-91F1-1BCB-2382-1ADA82ED6D3F}"/>
              </a:ext>
            </a:extLst>
          </p:cNvPr>
          <p:cNvSpPr>
            <a:spLocks noChangeArrowheads="1"/>
          </p:cNvSpPr>
          <p:nvPr/>
        </p:nvSpPr>
        <p:spPr bwMode="auto">
          <a:xfrm>
            <a:off x="4946917" y="2032331"/>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560B0931-AD5A-DA6F-84E6-77B4B9FD481C}"/>
              </a:ext>
            </a:extLst>
          </p:cNvPr>
          <p:cNvSpPr>
            <a:spLocks noChangeArrowheads="1"/>
          </p:cNvSpPr>
          <p:nvPr/>
        </p:nvSpPr>
        <p:spPr bwMode="auto">
          <a:xfrm>
            <a:off x="5412586" y="982046"/>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DA8AE3C6-2038-44C5-D7A2-DB564DCABD7C}"/>
              </a:ext>
            </a:extLst>
          </p:cNvPr>
          <p:cNvSpPr>
            <a:spLocks noChangeArrowheads="1"/>
          </p:cNvSpPr>
          <p:nvPr/>
        </p:nvSpPr>
        <p:spPr bwMode="auto">
          <a:xfrm>
            <a:off x="8083589" y="982046"/>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41C0D5B2-E009-0D23-7E67-B3A4984722E0}"/>
              </a:ext>
            </a:extLst>
          </p:cNvPr>
          <p:cNvSpPr txBox="1"/>
          <p:nvPr/>
        </p:nvSpPr>
        <p:spPr>
          <a:xfrm>
            <a:off x="5010672" y="2682750"/>
            <a:ext cx="2466886" cy="3170099"/>
          </a:xfrm>
          <a:prstGeom prst="rect">
            <a:avLst/>
          </a:prstGeom>
          <a:noFill/>
        </p:spPr>
        <p:txBody>
          <a:bodyPr wrap="square" rtlCol="0">
            <a:spAutoFit/>
          </a:bodyPr>
          <a:lstStyle/>
          <a:p>
            <a:pPr algn="ctr"/>
            <a:r>
              <a:rPr lang="en-US" b="1" i="0" dirty="0">
                <a:solidFill>
                  <a:schemeClr val="bg1"/>
                </a:solidFill>
                <a:effectLst/>
              </a:rPr>
              <a:t>Säännölliset tarkastukset</a:t>
            </a:r>
            <a:r>
              <a:rPr lang="en-US" b="0" i="0" dirty="0">
                <a:solidFill>
                  <a:schemeClr val="bg1"/>
                </a:solidFill>
                <a:effectLst/>
              </a:rPr>
              <a:t>: </a:t>
            </a:r>
          </a:p>
          <a:p>
            <a:pPr algn="ctr"/>
            <a:endParaRPr lang="en-US" dirty="0">
              <a:solidFill>
                <a:schemeClr val="bg1"/>
              </a:solidFill>
            </a:endParaRPr>
          </a:p>
          <a:p>
            <a:pPr algn="ctr"/>
            <a:r>
              <a:rPr lang="en-US" b="0" i="0" dirty="0" err="1">
                <a:solidFill>
                  <a:schemeClr val="bg1"/>
                </a:solidFill>
                <a:effectLst/>
              </a:rPr>
              <a:t>Suorita</a:t>
            </a:r>
            <a:r>
              <a:rPr lang="en-US" b="0" i="0" dirty="0">
                <a:solidFill>
                  <a:schemeClr val="bg1"/>
                </a:solidFill>
                <a:effectLst/>
              </a:rPr>
              <a:t> säännöllisiä inventaariotarkastuksia tarkkuuden varmistamiseksi ja mahdollisten poikkeamien havaitsemiseksi.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7460E5FF-9477-8E13-6693-B1F3012728F1}"/>
              </a:ext>
            </a:extLst>
          </p:cNvPr>
          <p:cNvSpPr txBox="1"/>
          <p:nvPr/>
        </p:nvSpPr>
        <p:spPr>
          <a:xfrm>
            <a:off x="7686951" y="2781450"/>
            <a:ext cx="2364524" cy="2585323"/>
          </a:xfrm>
          <a:prstGeom prst="rect">
            <a:avLst/>
          </a:prstGeom>
          <a:noFill/>
        </p:spPr>
        <p:txBody>
          <a:bodyPr wrap="square" rtlCol="0">
            <a:spAutoFit/>
          </a:bodyPr>
          <a:lstStyle/>
          <a:p>
            <a:pPr algn="ctr"/>
            <a:r>
              <a:rPr lang="en-US" b="1" i="0" dirty="0">
                <a:solidFill>
                  <a:schemeClr val="bg1"/>
                </a:solidFill>
                <a:effectLst/>
              </a:rPr>
              <a:t>Teknologian integrointi</a:t>
            </a:r>
            <a:r>
              <a:rPr lang="en-US" b="0" i="0" dirty="0">
                <a:solidFill>
                  <a:schemeClr val="bg1"/>
                </a:solidFill>
                <a:effectLst/>
              </a:rPr>
              <a:t>: </a:t>
            </a:r>
          </a:p>
          <a:p>
            <a:pPr algn="ctr"/>
            <a:endParaRPr lang="en-US" dirty="0">
              <a:solidFill>
                <a:schemeClr val="bg1"/>
              </a:solidFill>
            </a:endParaRPr>
          </a:p>
          <a:p>
            <a:pPr algn="ctr"/>
            <a:r>
              <a:rPr lang="en-US" b="0" i="0" dirty="0" err="1">
                <a:solidFill>
                  <a:schemeClr val="bg1"/>
                </a:solidFill>
                <a:effectLst/>
              </a:rPr>
              <a:t>Käytä</a:t>
            </a:r>
            <a:r>
              <a:rPr lang="en-US" b="0" i="0" dirty="0">
                <a:solidFill>
                  <a:schemeClr val="bg1"/>
                </a:solidFill>
                <a:effectLst/>
              </a:rPr>
              <a:t> kehittynyttä varastonhallintaohjelmistoa varaston reaaliaikaiseen seurantaan ja hallintaan.</a:t>
            </a:r>
          </a:p>
        </p:txBody>
      </p:sp>
      <p:sp>
        <p:nvSpPr>
          <p:cNvPr id="2" name="Text Placeholder 1">
            <a:extLst>
              <a:ext uri="{FF2B5EF4-FFF2-40B4-BE49-F238E27FC236}">
                <a16:creationId xmlns:a16="http://schemas.microsoft.com/office/drawing/2014/main" id="{21D9F994-CBE0-2EC9-FAB6-2332867175D4}"/>
              </a:ext>
            </a:extLst>
          </p:cNvPr>
          <p:cNvSpPr>
            <a:spLocks noGrp="1"/>
          </p:cNvSpPr>
          <p:nvPr>
            <p:ph type="body" sz="quarter" idx="16"/>
          </p:nvPr>
        </p:nvSpPr>
        <p:spPr>
          <a:xfrm>
            <a:off x="-209117" y="253342"/>
            <a:ext cx="12191999" cy="803654"/>
          </a:xfrm>
        </p:spPr>
        <p:txBody>
          <a:bodyPr/>
          <a:lstStyle/>
          <a:p>
            <a:r>
              <a:rPr lang="en-US" dirty="0">
                <a:solidFill>
                  <a:srgbClr val="09465E"/>
                </a:solidFill>
              </a:rPr>
              <a:t>Optimointistrategiat</a:t>
            </a:r>
          </a:p>
        </p:txBody>
      </p:sp>
      <p:pic>
        <p:nvPicPr>
          <p:cNvPr id="7170" name="Picture 2" descr="Audit ">
            <a:extLst>
              <a:ext uri="{FF2B5EF4-FFF2-40B4-BE49-F238E27FC236}">
                <a16:creationId xmlns:a16="http://schemas.microsoft.com/office/drawing/2014/main" id="{2C538778-82D0-633D-EB1F-EAB8105AF38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77421" y="1248337"/>
            <a:ext cx="955989" cy="9559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igital ">
            <a:extLst>
              <a:ext uri="{FF2B5EF4-FFF2-40B4-BE49-F238E27FC236}">
                <a16:creationId xmlns:a16="http://schemas.microsoft.com/office/drawing/2014/main" id="{47FE11E5-C5C6-1DCA-4E02-794328FB229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50247" y="1371653"/>
            <a:ext cx="906965" cy="90696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aphic 2">
            <a:extLst>
              <a:ext uri="{FF2B5EF4-FFF2-40B4-BE49-F238E27FC236}">
                <a16:creationId xmlns:a16="http://schemas.microsoft.com/office/drawing/2014/main" id="{107D6BD7-DFA1-7EE5-722B-FF0FC25278B5}"/>
              </a:ext>
            </a:extLst>
          </p:cNvPr>
          <p:cNvGrpSpPr/>
          <p:nvPr/>
        </p:nvGrpSpPr>
        <p:grpSpPr>
          <a:xfrm>
            <a:off x="2907844" y="2968444"/>
            <a:ext cx="872482" cy="1012568"/>
            <a:chOff x="2403525" y="3625384"/>
            <a:chExt cx="853935" cy="991043"/>
          </a:xfrm>
          <a:solidFill>
            <a:schemeClr val="bg1"/>
          </a:solidFill>
        </p:grpSpPr>
        <p:sp>
          <p:nvSpPr>
            <p:cNvPr id="10" name="Freeform 79">
              <a:extLst>
                <a:ext uri="{FF2B5EF4-FFF2-40B4-BE49-F238E27FC236}">
                  <a16:creationId xmlns:a16="http://schemas.microsoft.com/office/drawing/2014/main" id="{B9DA666F-1843-02E2-ABEA-EA02D9EF612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1" name="Freeform 80">
              <a:extLst>
                <a:ext uri="{FF2B5EF4-FFF2-40B4-BE49-F238E27FC236}">
                  <a16:creationId xmlns:a16="http://schemas.microsoft.com/office/drawing/2014/main" id="{28405F84-377C-177A-F10B-0A4B08AA49F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2" name="Freeform 81">
              <a:extLst>
                <a:ext uri="{FF2B5EF4-FFF2-40B4-BE49-F238E27FC236}">
                  <a16:creationId xmlns:a16="http://schemas.microsoft.com/office/drawing/2014/main" id="{CDE17422-4684-3EC5-92A4-D00000373EE3}"/>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3" name="Freeform 82">
              <a:extLst>
                <a:ext uri="{FF2B5EF4-FFF2-40B4-BE49-F238E27FC236}">
                  <a16:creationId xmlns:a16="http://schemas.microsoft.com/office/drawing/2014/main" id="{52170F20-AB32-FEDD-A997-F34637137B9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14" name="CuadroTexto 559">
            <a:extLst>
              <a:ext uri="{FF2B5EF4-FFF2-40B4-BE49-F238E27FC236}">
                <a16:creationId xmlns:a16="http://schemas.microsoft.com/office/drawing/2014/main" id="{37FC428E-0298-1DAD-E464-D55224F4D8E9}"/>
              </a:ext>
            </a:extLst>
          </p:cNvPr>
          <p:cNvSpPr txBox="1"/>
          <p:nvPr/>
        </p:nvSpPr>
        <p:spPr>
          <a:xfrm>
            <a:off x="2140525" y="2794441"/>
            <a:ext cx="2513094" cy="1938992"/>
          </a:xfrm>
          <a:prstGeom prst="rect">
            <a:avLst/>
          </a:prstGeom>
          <a:noFill/>
        </p:spPr>
        <p:txBody>
          <a:bodyPr wrap="square" rtlCol="0">
            <a:spAutoFit/>
          </a:bodyPr>
          <a:lstStyle/>
          <a:p>
            <a:pPr algn="ctr"/>
            <a:r>
              <a:rPr lang="en-US" sz="2000" b="1" i="0" dirty="0">
                <a:solidFill>
                  <a:schemeClr val="bg1"/>
                </a:solidFill>
                <a:effectLst/>
              </a:rPr>
              <a:t>Lean Inventory</a:t>
            </a:r>
            <a:r>
              <a:rPr lang="en-US" sz="2000" b="0" i="0" dirty="0">
                <a:solidFill>
                  <a:schemeClr val="bg1"/>
                </a:solidFill>
                <a:effectLst/>
              </a:rPr>
              <a:t>: Hävikin minimoimiseksi ja tehokkuuden parantamiseksi. </a:t>
            </a:r>
          </a:p>
        </p:txBody>
      </p:sp>
      <p:grpSp>
        <p:nvGrpSpPr>
          <p:cNvPr id="15" name="Graphic 2">
            <a:extLst>
              <a:ext uri="{FF2B5EF4-FFF2-40B4-BE49-F238E27FC236}">
                <a16:creationId xmlns:a16="http://schemas.microsoft.com/office/drawing/2014/main" id="{C08EE384-7AF0-6220-F029-054672D876ED}"/>
              </a:ext>
            </a:extLst>
          </p:cNvPr>
          <p:cNvGrpSpPr/>
          <p:nvPr/>
        </p:nvGrpSpPr>
        <p:grpSpPr>
          <a:xfrm>
            <a:off x="2907844" y="2968444"/>
            <a:ext cx="872482" cy="1012568"/>
            <a:chOff x="2403525" y="3625384"/>
            <a:chExt cx="853935" cy="991043"/>
          </a:xfrm>
          <a:solidFill>
            <a:schemeClr val="bg1"/>
          </a:solidFill>
        </p:grpSpPr>
        <p:sp>
          <p:nvSpPr>
            <p:cNvPr id="16" name="Freeform 79">
              <a:extLst>
                <a:ext uri="{FF2B5EF4-FFF2-40B4-BE49-F238E27FC236}">
                  <a16:creationId xmlns:a16="http://schemas.microsoft.com/office/drawing/2014/main" id="{4A8766B8-E236-C0A9-BCD6-0DA19808D2F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7" name="Freeform 80">
              <a:extLst>
                <a:ext uri="{FF2B5EF4-FFF2-40B4-BE49-F238E27FC236}">
                  <a16:creationId xmlns:a16="http://schemas.microsoft.com/office/drawing/2014/main" id="{19867D0F-B951-AE65-ED2C-16722420E190}"/>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8" name="Freeform 81">
              <a:extLst>
                <a:ext uri="{FF2B5EF4-FFF2-40B4-BE49-F238E27FC236}">
                  <a16:creationId xmlns:a16="http://schemas.microsoft.com/office/drawing/2014/main" id="{C6D7AEF4-CD59-DCC7-D460-A4EA183BF02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9" name="Freeform 82">
              <a:extLst>
                <a:ext uri="{FF2B5EF4-FFF2-40B4-BE49-F238E27FC236}">
                  <a16:creationId xmlns:a16="http://schemas.microsoft.com/office/drawing/2014/main" id="{A9113D22-31E9-BDB7-1904-59F818DD4AC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20" name="Freeform 394">
            <a:extLst>
              <a:ext uri="{FF2B5EF4-FFF2-40B4-BE49-F238E27FC236}">
                <a16:creationId xmlns:a16="http://schemas.microsoft.com/office/drawing/2014/main" id="{125603D8-A486-28B1-5D3F-D729AFAC081C}"/>
              </a:ext>
            </a:extLst>
          </p:cNvPr>
          <p:cNvSpPr>
            <a:spLocks noChangeArrowheads="1"/>
          </p:cNvSpPr>
          <p:nvPr/>
        </p:nvSpPr>
        <p:spPr bwMode="auto">
          <a:xfrm>
            <a:off x="2140526" y="2045322"/>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21" name="Freeform 469">
            <a:extLst>
              <a:ext uri="{FF2B5EF4-FFF2-40B4-BE49-F238E27FC236}">
                <a16:creationId xmlns:a16="http://schemas.microsoft.com/office/drawing/2014/main" id="{AE65A5AF-64E3-335A-46E8-E2B3465FD29B}"/>
              </a:ext>
            </a:extLst>
          </p:cNvPr>
          <p:cNvSpPr>
            <a:spLocks noChangeArrowheads="1"/>
          </p:cNvSpPr>
          <p:nvPr/>
        </p:nvSpPr>
        <p:spPr bwMode="auto">
          <a:xfrm>
            <a:off x="2608727" y="995037"/>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22" name="CuadroTexto 559">
            <a:extLst>
              <a:ext uri="{FF2B5EF4-FFF2-40B4-BE49-F238E27FC236}">
                <a16:creationId xmlns:a16="http://schemas.microsoft.com/office/drawing/2014/main" id="{74093140-12AA-5C32-48EC-267B00D8451F}"/>
              </a:ext>
            </a:extLst>
          </p:cNvPr>
          <p:cNvSpPr txBox="1"/>
          <p:nvPr/>
        </p:nvSpPr>
        <p:spPr>
          <a:xfrm>
            <a:off x="2081141" y="2948733"/>
            <a:ext cx="2421950" cy="1477328"/>
          </a:xfrm>
          <a:prstGeom prst="rect">
            <a:avLst/>
          </a:prstGeom>
          <a:noFill/>
        </p:spPr>
        <p:txBody>
          <a:bodyPr wrap="square" rtlCol="0">
            <a:spAutoFit/>
          </a:bodyPr>
          <a:lstStyle/>
          <a:p>
            <a:pPr algn="ctr"/>
            <a:r>
              <a:rPr lang="en-US" b="1" i="0" dirty="0">
                <a:solidFill>
                  <a:schemeClr val="bg1"/>
                </a:solidFill>
                <a:effectLst/>
              </a:rPr>
              <a:t>Lean Inventory</a:t>
            </a:r>
            <a:r>
              <a:rPr lang="en-US" b="0" i="0" dirty="0">
                <a:solidFill>
                  <a:schemeClr val="bg1"/>
                </a:solidFill>
                <a:effectLst/>
              </a:rPr>
              <a:t>: </a:t>
            </a:r>
          </a:p>
          <a:p>
            <a:pPr algn="ctr"/>
            <a:endParaRPr lang="en-US" b="0" i="0" dirty="0">
              <a:solidFill>
                <a:schemeClr val="bg1"/>
              </a:solidFill>
              <a:effectLst/>
            </a:endParaRPr>
          </a:p>
          <a:p>
            <a:pPr algn="ctr"/>
            <a:r>
              <a:rPr lang="en-US" b="0" i="0" dirty="0" err="1">
                <a:solidFill>
                  <a:schemeClr val="bg1"/>
                </a:solidFill>
                <a:effectLst/>
              </a:rPr>
              <a:t>Hävikin</a:t>
            </a:r>
            <a:r>
              <a:rPr lang="en-US" b="0" i="0" dirty="0">
                <a:solidFill>
                  <a:schemeClr val="bg1"/>
                </a:solidFill>
                <a:effectLst/>
              </a:rPr>
              <a:t> minimoimiseksi ja tehokkuuden parantamiseksi. </a:t>
            </a:r>
          </a:p>
        </p:txBody>
      </p:sp>
      <p:pic>
        <p:nvPicPr>
          <p:cNvPr id="23" name="Picture 10" descr="Lean ">
            <a:extLst>
              <a:ext uri="{FF2B5EF4-FFF2-40B4-BE49-F238E27FC236}">
                <a16:creationId xmlns:a16="http://schemas.microsoft.com/office/drawing/2014/main" id="{42967A05-B35F-97F3-5991-37B5435FEF0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940100" y="1342016"/>
            <a:ext cx="913350" cy="9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1307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A806EE0-9AF2-2B5D-2341-353BF5AA93A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E59536B-CB14-6A49-9925-C70C0915408D}"/>
              </a:ext>
            </a:extLst>
          </p:cNvPr>
          <p:cNvSpPr/>
          <p:nvPr/>
        </p:nvSpPr>
        <p:spPr>
          <a:xfrm>
            <a:off x="4573135" y="3262050"/>
            <a:ext cx="612401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3">
            <a:extLst>
              <a:ext uri="{FF2B5EF4-FFF2-40B4-BE49-F238E27FC236}">
                <a16:creationId xmlns:a16="http://schemas.microsoft.com/office/drawing/2014/main" id="{1D2E109B-F365-3631-A3A9-6814025B55D8}"/>
              </a:ext>
            </a:extLst>
          </p:cNvPr>
          <p:cNvSpPr/>
          <p:nvPr/>
        </p:nvSpPr>
        <p:spPr>
          <a:xfrm>
            <a:off x="4573135" y="3862215"/>
            <a:ext cx="503703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575646" y="3262050"/>
            <a:ext cx="5882803"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Optimoinnin teknologiat </a:t>
            </a:r>
          </a:p>
          <a:p>
            <a:r>
              <a:rPr lang="en-US" sz="3600" b="1" dirty="0">
                <a:solidFill>
                  <a:srgbClr val="60BA47"/>
                </a:solidFill>
                <a:latin typeface="Calibri" panose="020F0502020204030204" pitchFamily="34" charset="0"/>
                <a:cs typeface="Calibri" panose="020F0502020204030204" pitchFamily="34" charset="0"/>
              </a:rPr>
              <a:t>Varastonhallinta</a:t>
            </a:r>
          </a:p>
        </p:txBody>
      </p:sp>
    </p:spTree>
    <p:extLst>
      <p:ext uri="{BB962C8B-B14F-4D97-AF65-F5344CB8AC3E}">
        <p14:creationId xmlns:p14="http://schemas.microsoft.com/office/powerpoint/2010/main" val="3559636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FF3DB-DC54-CBC5-2F56-428D603CC8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30F372-A90E-A647-7F3B-71F375BE6461}"/>
              </a:ext>
            </a:extLst>
          </p:cNvPr>
          <p:cNvSpPr>
            <a:spLocks noGrp="1"/>
          </p:cNvSpPr>
          <p:nvPr>
            <p:ph type="body" sz="quarter" idx="16"/>
          </p:nvPr>
        </p:nvSpPr>
        <p:spPr>
          <a:xfrm>
            <a:off x="813416" y="644014"/>
            <a:ext cx="10052954" cy="803654"/>
          </a:xfrm>
          <a:prstGeom prst="rect">
            <a:avLst/>
          </a:prstGeom>
        </p:spPr>
        <p:txBody>
          <a:bodyPr/>
          <a:lstStyle/>
          <a:p>
            <a:r>
              <a:rPr lang="en-US" dirty="0"/>
              <a:t>Varastonhallinnan avainteknologiat</a:t>
            </a:r>
          </a:p>
        </p:txBody>
      </p:sp>
      <p:graphicFrame>
        <p:nvGraphicFramePr>
          <p:cNvPr id="2" name="Tabella 1">
            <a:extLst>
              <a:ext uri="{FF2B5EF4-FFF2-40B4-BE49-F238E27FC236}">
                <a16:creationId xmlns:a16="http://schemas.microsoft.com/office/drawing/2014/main" id="{557CF03A-31A2-FC98-EFFF-64DF39C1DDB5}"/>
              </a:ext>
            </a:extLst>
          </p:cNvPr>
          <p:cNvGraphicFramePr>
            <a:graphicFrameLocks noGrp="1"/>
          </p:cNvGraphicFramePr>
          <p:nvPr>
            <p:extLst>
              <p:ext uri="{D42A27DB-BD31-4B8C-83A1-F6EECF244321}">
                <p14:modId xmlns:p14="http://schemas.microsoft.com/office/powerpoint/2010/main" val="1185829094"/>
              </p:ext>
            </p:extLst>
          </p:nvPr>
        </p:nvGraphicFramePr>
        <p:xfrm>
          <a:off x="813416" y="1768680"/>
          <a:ext cx="10151946" cy="4490344"/>
        </p:xfrm>
        <a:graphic>
          <a:graphicData uri="http://schemas.openxmlformats.org/drawingml/2006/table">
            <a:tbl>
              <a:tblPr>
                <a:tableStyleId>{FABFCF23-3B69-468F-B69F-88F6DE6A72F2}</a:tableStyleId>
              </a:tblPr>
              <a:tblGrid>
                <a:gridCol w="2863234">
                  <a:extLst>
                    <a:ext uri="{9D8B030D-6E8A-4147-A177-3AD203B41FA5}">
                      <a16:colId xmlns:a16="http://schemas.microsoft.com/office/drawing/2014/main" val="1327902943"/>
                    </a:ext>
                  </a:extLst>
                </a:gridCol>
                <a:gridCol w="2914650">
                  <a:extLst>
                    <a:ext uri="{9D8B030D-6E8A-4147-A177-3AD203B41FA5}">
                      <a16:colId xmlns:a16="http://schemas.microsoft.com/office/drawing/2014/main" val="1432252373"/>
                    </a:ext>
                  </a:extLst>
                </a:gridCol>
                <a:gridCol w="4374062">
                  <a:extLst>
                    <a:ext uri="{9D8B030D-6E8A-4147-A177-3AD203B41FA5}">
                      <a16:colId xmlns:a16="http://schemas.microsoft.com/office/drawing/2014/main" val="3127748424"/>
                    </a:ext>
                  </a:extLst>
                </a:gridCol>
              </a:tblGrid>
              <a:tr h="223146">
                <a:tc>
                  <a:txBody>
                    <a:bodyPr/>
                    <a:lstStyle/>
                    <a:p>
                      <a:pPr algn="l"/>
                      <a:r>
                        <a:rPr lang="it-IT" sz="2000" b="1" dirty="0">
                          <a:solidFill>
                            <a:srgbClr val="09465E"/>
                          </a:solidFill>
                        </a:rPr>
                        <a:t>Työkalun </a:t>
                      </a:r>
                      <a:r>
                        <a:rPr lang="it-IT" sz="2000" b="1" dirty="0" err="1">
                          <a:solidFill>
                            <a:srgbClr val="09465E"/>
                          </a:solidFill>
                        </a:rPr>
                        <a:t>tyyppi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Esimerkkejä</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Tärkeimmät toiminnot </a:t>
                      </a:r>
                      <a:r>
                        <a:rPr lang="it-IT" sz="2000" b="1" dirty="0">
                          <a:solidFill>
                            <a:srgbClr val="09465E"/>
                          </a:solidFill>
                        </a:rPr>
                        <a:t>ja edut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892582">
                <a:tc>
                  <a:txBody>
                    <a:bodyPr/>
                    <a:lstStyle/>
                    <a:p>
                      <a:pPr algn="l"/>
                      <a:r>
                        <a:rPr lang="it-IT" sz="2000" b="1" dirty="0">
                          <a:solidFill>
                            <a:srgbClr val="09465E"/>
                          </a:solidFill>
                        </a:rPr>
                        <a:t>Ohjelmisto ERP (Enterprise Resource Planning)</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2"/>
                        </a:rPr>
                        <a:t>SAP</a:t>
                      </a:r>
                      <a:r>
                        <a:rPr lang="it-IT" sz="2000" dirty="0">
                          <a:solidFill>
                            <a:srgbClr val="09465E"/>
                          </a:solidFill>
                        </a:rPr>
                        <a:t>, </a:t>
                      </a:r>
                      <a:r>
                        <a:rPr lang="it-IT" sz="2000" dirty="0">
                          <a:solidFill>
                            <a:srgbClr val="09465E"/>
                          </a:solidFill>
                          <a:hlinkClick r:id="rId3"/>
                        </a:rPr>
                        <a:t>Oracle NetSuite</a:t>
                      </a:r>
                      <a:r>
                        <a:rPr lang="it-IT" sz="2000" dirty="0">
                          <a:solidFill>
                            <a:srgbClr val="09465E"/>
                          </a:solidFill>
                        </a:rPr>
                        <a:t>, </a:t>
                      </a:r>
                      <a:r>
                        <a:rPr lang="it-IT" sz="2000" dirty="0">
                          <a:solidFill>
                            <a:srgbClr val="09465E"/>
                          </a:solidFill>
                          <a:hlinkClick r:id="rId4"/>
                        </a:rPr>
                        <a:t>Microsoft Dynamics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2000" kern="1200" dirty="0">
                          <a:solidFill>
                            <a:srgbClr val="09465E"/>
                          </a:solidFill>
                          <a:latin typeface="+mn-lt"/>
                          <a:ea typeface="+mn-ea"/>
                          <a:cs typeface="+mn-cs"/>
                        </a:rPr>
                        <a:t>Ne mahdollistavat varaston, tilausten, kirjanpidon ja tarvikkeiden integroidun hallinnan. Ne parantavat prosessien näkyvyyttä ja valvontaa.</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668907829"/>
                  </a:ext>
                </a:extLst>
              </a:tr>
              <a:tr h="105877">
                <a:tc>
                  <a:txBody>
                    <a:bodyPr/>
                    <a:lstStyle/>
                    <a:p>
                      <a:pPr algn="l"/>
                      <a:r>
                        <a:rPr lang="it-IT" sz="2000" b="1" dirty="0">
                          <a:solidFill>
                            <a:srgbClr val="09465E"/>
                          </a:solidFill>
                        </a:rPr>
                        <a:t>POS (Point of Sale) integroidut järjestelmät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5"/>
                        </a:rPr>
                        <a:t>Square</a:t>
                      </a:r>
                      <a:r>
                        <a:rPr lang="it-IT" sz="2000" dirty="0">
                          <a:solidFill>
                            <a:srgbClr val="09465E"/>
                          </a:solidFill>
                        </a:rPr>
                        <a:t>, </a:t>
                      </a:r>
                      <a:r>
                        <a:rPr lang="it-IT" sz="2000" dirty="0">
                          <a:solidFill>
                            <a:srgbClr val="09465E"/>
                          </a:solidFill>
                          <a:hlinkClick r:id="rId6"/>
                        </a:rPr>
                        <a:t>Lightspeed</a:t>
                      </a:r>
                      <a:r>
                        <a:rPr lang="it-IT" sz="2000" dirty="0">
                          <a:solidFill>
                            <a:srgbClr val="09465E"/>
                          </a:solidFill>
                        </a:rPr>
                        <a:t>, </a:t>
                      </a:r>
                      <a:r>
                        <a:rPr lang="it-IT" sz="2000" dirty="0">
                          <a:solidFill>
                            <a:srgbClr val="09465E"/>
                          </a:solidFill>
                          <a:hlinkClick r:id="rId7"/>
                        </a:rPr>
                        <a:t>Toast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en-US" sz="2000" kern="1200" dirty="0">
                          <a:solidFill>
                            <a:srgbClr val="09465E"/>
                          </a:solidFill>
                          <a:latin typeface="+mn-lt"/>
                          <a:ea typeface="+mn-ea"/>
                          <a:cs typeface="+mn-cs"/>
                        </a:rPr>
                        <a:t>Ne yhdistävät myynnin ja varaston reaaliaikaisesti: jokainen myynti päivittää varastotasot automaattisesti. Ne optimoivat uudelleentilaukset.</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105877">
                <a:tc>
                  <a:txBody>
                    <a:bodyPr/>
                    <a:lstStyle/>
                    <a:p>
                      <a:r>
                        <a:rPr lang="it-IT" sz="2000" b="1" dirty="0">
                          <a:solidFill>
                            <a:srgbClr val="09465E"/>
                          </a:solidFill>
                        </a:rPr>
                        <a:t>App cloud for Food Inventory </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8"/>
                        </a:rPr>
                        <a:t>MarketMan</a:t>
                      </a:r>
                      <a:r>
                        <a:rPr lang="it-IT" sz="2000" dirty="0">
                          <a:solidFill>
                            <a:srgbClr val="09465E"/>
                          </a:solidFill>
                        </a:rPr>
                        <a:t>, </a:t>
                      </a:r>
                      <a:r>
                        <a:rPr lang="it-IT" sz="2000" dirty="0">
                          <a:solidFill>
                            <a:srgbClr val="09465E"/>
                          </a:solidFill>
                          <a:hlinkClick r:id="rId9"/>
                        </a:rPr>
                        <a:t>Apicbase</a:t>
                      </a:r>
                      <a:r>
                        <a:rPr lang="it-IT" sz="2000" dirty="0">
                          <a:solidFill>
                            <a:srgbClr val="09465E"/>
                          </a:solidFill>
                        </a:rPr>
                        <a:t>, </a:t>
                      </a:r>
                      <a:r>
                        <a:rPr lang="it-IT" sz="2000" dirty="0">
                          <a:solidFill>
                            <a:srgbClr val="09465E"/>
                          </a:solidFill>
                          <a:hlinkClick r:id="rId10"/>
                        </a:rPr>
                        <a:t>BlueCart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a:solidFill>
                            <a:srgbClr val="09465E"/>
                          </a:solidFill>
                          <a:latin typeface="+mn-lt"/>
                          <a:ea typeface="+mn-ea"/>
                          <a:cs typeface="+mn-cs"/>
                        </a:rPr>
                        <a:t>Ne mahdollistavat varastojen seurannan millä tahansa laitteella. Hyödyllisiä ammattikeittiöille ja ruoanlaittokeskuksille. Ne helpottavat jakamista tavarantoimittajien kanssa.</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986830355"/>
                  </a:ext>
                </a:extLst>
              </a:tr>
            </a:tbl>
          </a:graphicData>
        </a:graphic>
      </p:graphicFrame>
    </p:spTree>
    <p:extLst>
      <p:ext uri="{BB962C8B-B14F-4D97-AF65-F5344CB8AC3E}">
        <p14:creationId xmlns:p14="http://schemas.microsoft.com/office/powerpoint/2010/main" val="281809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AC3FD-7B75-F6D8-B9DB-D6450EAE29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8A2377A-E42D-94BB-2C44-0F2FB7DFA948}"/>
              </a:ext>
            </a:extLst>
          </p:cNvPr>
          <p:cNvSpPr>
            <a:spLocks noGrp="1"/>
          </p:cNvSpPr>
          <p:nvPr>
            <p:ph type="body" sz="quarter" idx="16"/>
          </p:nvPr>
        </p:nvSpPr>
        <p:spPr>
          <a:xfrm>
            <a:off x="714424" y="507522"/>
            <a:ext cx="10052954" cy="803654"/>
          </a:xfrm>
          <a:prstGeom prst="rect">
            <a:avLst/>
          </a:prstGeom>
        </p:spPr>
        <p:txBody>
          <a:bodyPr/>
          <a:lstStyle/>
          <a:p>
            <a:r>
              <a:rPr lang="en-US" dirty="0"/>
              <a:t>Varastonhallinnan avainteknologiat</a:t>
            </a:r>
          </a:p>
        </p:txBody>
      </p:sp>
      <p:graphicFrame>
        <p:nvGraphicFramePr>
          <p:cNvPr id="2" name="Tabella 1">
            <a:extLst>
              <a:ext uri="{FF2B5EF4-FFF2-40B4-BE49-F238E27FC236}">
                <a16:creationId xmlns:a16="http://schemas.microsoft.com/office/drawing/2014/main" id="{2D1F4DE2-ED0B-2A59-BC7D-6859FCA888DA}"/>
              </a:ext>
            </a:extLst>
          </p:cNvPr>
          <p:cNvGraphicFramePr>
            <a:graphicFrameLocks noGrp="1"/>
          </p:cNvGraphicFramePr>
          <p:nvPr>
            <p:extLst>
              <p:ext uri="{D42A27DB-BD31-4B8C-83A1-F6EECF244321}">
                <p14:modId xmlns:p14="http://schemas.microsoft.com/office/powerpoint/2010/main" val="1538532"/>
              </p:ext>
            </p:extLst>
          </p:nvPr>
        </p:nvGraphicFramePr>
        <p:xfrm>
          <a:off x="714424" y="1194748"/>
          <a:ext cx="10151946" cy="5155730"/>
        </p:xfrm>
        <a:graphic>
          <a:graphicData uri="http://schemas.openxmlformats.org/drawingml/2006/table">
            <a:tbl>
              <a:tblPr>
                <a:tableStyleId>{FABFCF23-3B69-468F-B69F-88F6DE6A72F2}</a:tableStyleId>
              </a:tblPr>
              <a:tblGrid>
                <a:gridCol w="2520334">
                  <a:extLst>
                    <a:ext uri="{9D8B030D-6E8A-4147-A177-3AD203B41FA5}">
                      <a16:colId xmlns:a16="http://schemas.microsoft.com/office/drawing/2014/main" val="1327902943"/>
                    </a:ext>
                  </a:extLst>
                </a:gridCol>
                <a:gridCol w="2905125">
                  <a:extLst>
                    <a:ext uri="{9D8B030D-6E8A-4147-A177-3AD203B41FA5}">
                      <a16:colId xmlns:a16="http://schemas.microsoft.com/office/drawing/2014/main" val="1432252373"/>
                    </a:ext>
                  </a:extLst>
                </a:gridCol>
                <a:gridCol w="4726487">
                  <a:extLst>
                    <a:ext uri="{9D8B030D-6E8A-4147-A177-3AD203B41FA5}">
                      <a16:colId xmlns:a16="http://schemas.microsoft.com/office/drawing/2014/main" val="3127748424"/>
                    </a:ext>
                  </a:extLst>
                </a:gridCol>
              </a:tblGrid>
              <a:tr h="223146">
                <a:tc>
                  <a:txBody>
                    <a:bodyPr/>
                    <a:lstStyle/>
                    <a:p>
                      <a:r>
                        <a:rPr lang="it-IT" sz="2000" b="1" dirty="0">
                          <a:solidFill>
                            <a:srgbClr val="09465E"/>
                          </a:solidFill>
                        </a:rPr>
                        <a:t>Työkalun </a:t>
                      </a:r>
                      <a:r>
                        <a:rPr lang="it-IT" sz="2000" b="1" dirty="0" err="1">
                          <a:solidFill>
                            <a:srgbClr val="09465E"/>
                          </a:solidFill>
                        </a:rPr>
                        <a:t>tyyppi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Esimerkkejä</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Tärkeimmät toiminnot </a:t>
                      </a:r>
                      <a:r>
                        <a:rPr lang="it-IT" sz="2000" b="1" dirty="0">
                          <a:solidFill>
                            <a:srgbClr val="09465E"/>
                          </a:solidFill>
                        </a:rPr>
                        <a:t>ja edut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725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9465E"/>
                          </a:solidFill>
                        </a:rPr>
                        <a:t>RFID-</a:t>
                      </a:r>
                      <a:r>
                        <a:rPr lang="en-US" sz="2000" b="1" dirty="0" err="1">
                          <a:solidFill>
                            <a:srgbClr val="09465E"/>
                          </a:solidFill>
                        </a:rPr>
                        <a:t>tarrat</a:t>
                      </a:r>
                      <a:r>
                        <a:rPr lang="en-US" sz="2000" b="1" dirty="0">
                          <a:solidFill>
                            <a:srgbClr val="09465E"/>
                          </a:solidFill>
                        </a:rPr>
                        <a:t> ja viivakoodit</a:t>
                      </a:r>
                      <a:endParaRPr lang="it-IT" sz="2000" b="1" dirty="0">
                        <a:solidFill>
                          <a:srgbClr val="09465E"/>
                        </a:solidFill>
                      </a:endParaRPr>
                    </a:p>
                    <a:p>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2"/>
                        </a:rPr>
                        <a:t>Zebra Technologies</a:t>
                      </a:r>
                      <a:r>
                        <a:rPr lang="it-IT" sz="2000" dirty="0">
                          <a:solidFill>
                            <a:srgbClr val="09465E"/>
                          </a:solidFill>
                        </a:rPr>
                        <a:t>, </a:t>
                      </a:r>
                      <a:r>
                        <a:rPr lang="it-IT" sz="2000" dirty="0">
                          <a:solidFill>
                            <a:srgbClr val="09465E"/>
                          </a:solidFill>
                          <a:hlinkClick r:id="rId3"/>
                        </a:rPr>
                        <a:t>Honeywell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rgbClr val="09465E"/>
                          </a:solidFill>
                          <a:latin typeface="+mn-lt"/>
                          <a:ea typeface="+mn-ea"/>
                          <a:cs typeface="+mn-cs"/>
                        </a:rPr>
                        <a:t>Ne automatisoivat tuotteiden sisään- ja ulostulon seurannan. Ne parantavat varaston tarkkuutta ja vähentävät inhimillisiä virheitä.</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725223">
                <a:tc>
                  <a:txBody>
                    <a:bodyPr/>
                    <a:lstStyle/>
                    <a:p>
                      <a:pPr>
                        <a:buFont typeface="+mj-lt"/>
                        <a:buNone/>
                      </a:pPr>
                      <a:r>
                        <a:rPr lang="en-US" sz="2000" b="1" kern="1200" dirty="0">
                          <a:solidFill>
                            <a:srgbClr val="09465E"/>
                          </a:solidFill>
                          <a:latin typeface="+mn-lt"/>
                          <a:ea typeface="+mn-ea"/>
                          <a:cs typeface="+mn-cs"/>
                        </a:rPr>
                        <a:t>Älykkäät hyllyjärjestelmät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b="0" dirty="0">
                          <a:solidFill>
                            <a:srgbClr val="09465E"/>
                          </a:solidFill>
                          <a:hlinkClick r:id="rId4"/>
                        </a:rPr>
                        <a:t>EasyFill</a:t>
                      </a:r>
                      <a:r>
                        <a:rPr lang="en-US" sz="2000" b="0" dirty="0">
                          <a:solidFill>
                            <a:srgbClr val="09465E"/>
                          </a:solidFill>
                        </a:rPr>
                        <a:t>, </a:t>
                      </a:r>
                      <a:r>
                        <a:rPr lang="en-US" sz="2000" b="0" dirty="0">
                          <a:solidFill>
                            <a:srgbClr val="09465E"/>
                          </a:solidFill>
                          <a:hlinkClick r:id="rId5"/>
                        </a:rPr>
                        <a:t>TurnLoader</a:t>
                      </a:r>
                      <a:endParaRPr lang="it-IT" sz="2000" b="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buFont typeface="+mj-lt"/>
                        <a:buNone/>
                      </a:pPr>
                      <a:r>
                        <a:rPr lang="en-US" sz="2000" kern="1200" dirty="0">
                          <a:solidFill>
                            <a:srgbClr val="09465E"/>
                          </a:solidFill>
                          <a:latin typeface="+mn-lt"/>
                          <a:ea typeface="+mn-ea"/>
                          <a:cs typeface="+mn-cs"/>
                        </a:rPr>
                        <a:t>Ne automatisoivat varastojen kierron FIFO-periaatteen mukaisesti. Ne nopeuttavat ja tehostavat täydennystoimintaa.</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01360753"/>
                  </a:ext>
                </a:extLst>
              </a:tr>
              <a:tr h="725223">
                <a:tc>
                  <a:txBody>
                    <a:bodyPr/>
                    <a:lstStyle/>
                    <a:p>
                      <a:r>
                        <a:rPr lang="it-IT" sz="2000" b="1" dirty="0" err="1">
                          <a:solidFill>
                            <a:srgbClr val="09465E"/>
                          </a:solidFill>
                        </a:rPr>
                        <a:t>Keinoälyyn </a:t>
                      </a:r>
                      <a:r>
                        <a:rPr lang="it-IT" sz="2000" b="1" dirty="0">
                          <a:solidFill>
                            <a:srgbClr val="09465E"/>
                          </a:solidFill>
                        </a:rPr>
                        <a:t>perustuvat työkalut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6"/>
                        </a:rPr>
                        <a:t>PredictHQ</a:t>
                      </a:r>
                      <a:r>
                        <a:rPr lang="it-IT" sz="2000" dirty="0">
                          <a:solidFill>
                            <a:srgbClr val="09465E"/>
                          </a:solidFill>
                        </a:rPr>
                        <a:t>, </a:t>
                      </a:r>
                      <a:r>
                        <a:rPr lang="it-IT" sz="2000" dirty="0">
                          <a:solidFill>
                            <a:srgbClr val="09465E"/>
                          </a:solidFill>
                          <a:hlinkClick r:id="rId7"/>
                        </a:rPr>
                        <a:t>ClearSpider</a:t>
                      </a:r>
                      <a:r>
                        <a:rPr lang="it-IT" sz="2000" dirty="0">
                          <a:solidFill>
                            <a:srgbClr val="09465E"/>
                          </a:solidFill>
                        </a:rPr>
                        <a:t>, </a:t>
                      </a:r>
                      <a:r>
                        <a:rPr lang="it-IT" sz="2000" dirty="0">
                          <a:solidFill>
                            <a:srgbClr val="09465E"/>
                          </a:solidFill>
                          <a:hlinkClick r:id="rId8"/>
                        </a:rPr>
                        <a:t>Kitro</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a:solidFill>
                            <a:srgbClr val="09465E"/>
                          </a:solidFill>
                          <a:latin typeface="+mn-lt"/>
                          <a:ea typeface="+mn-ea"/>
                          <a:cs typeface="+mn-cs"/>
                        </a:rPr>
                        <a:t>Ne </a:t>
                      </a:r>
                      <a:r>
                        <a:rPr lang="en-US" sz="2000" kern="1200" dirty="0" err="1">
                          <a:solidFill>
                            <a:srgbClr val="09465E"/>
                          </a:solidFill>
                          <a:latin typeface="+mn-lt"/>
                          <a:ea typeface="+mn-ea"/>
                          <a:cs typeface="+mn-cs"/>
                        </a:rPr>
                        <a:t>analysoivat </a:t>
                      </a:r>
                      <a:r>
                        <a:rPr lang="en-US" sz="2000" kern="1200" dirty="0">
                          <a:solidFill>
                            <a:srgbClr val="09465E"/>
                          </a:solidFill>
                          <a:latin typeface="+mn-lt"/>
                          <a:ea typeface="+mn-ea"/>
                          <a:cs typeface="+mn-cs"/>
                        </a:rPr>
                        <a:t>historiatietoja ja ulkoisia olosuhteita (esim. sää, tapahtumat) kysynnän ennustamiseksi ja optimaalisten ostomäärien ehdottamiseksi.</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313288345"/>
                  </a:ext>
                </a:extLst>
              </a:tr>
              <a:tr h="725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9465E"/>
                          </a:solidFill>
                        </a:rPr>
                        <a:t>IoT-anturit tuoreuden seurantaan</a:t>
                      </a:r>
                      <a:endParaRPr lang="it-IT" sz="2000" b="1"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err="1">
                          <a:solidFill>
                            <a:srgbClr val="09465E"/>
                          </a:solidFill>
                        </a:rPr>
                        <a:t>Lämpötila-anturit</a:t>
                      </a:r>
                      <a:r>
                        <a:rPr lang="it-IT" sz="2000" dirty="0">
                          <a:solidFill>
                            <a:srgbClr val="09465E"/>
                          </a:solidFill>
                        </a:rPr>
                        <a:t>, </a:t>
                      </a:r>
                      <a:r>
                        <a:rPr lang="it-IT" sz="2000" dirty="0" err="1">
                          <a:solidFill>
                            <a:srgbClr val="09465E"/>
                          </a:solidFill>
                        </a:rPr>
                        <a:t>kosteusanturit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lgn="l" defTabSz="914400" rtl="0" eaLnBrk="1" latinLnBrk="0" hangingPunct="1">
                        <a:buFont typeface="+mj-lt"/>
                        <a:buNone/>
                      </a:pPr>
                      <a:r>
                        <a:rPr lang="en-US" sz="2000" kern="1200" dirty="0">
                          <a:solidFill>
                            <a:srgbClr val="09465E"/>
                          </a:solidFill>
                          <a:latin typeface="+mn-lt"/>
                          <a:ea typeface="+mn-ea"/>
                          <a:cs typeface="+mn-cs"/>
                        </a:rPr>
                        <a:t>Ne mittaavat lämpötilaa, kosteutta ja tuotteen tilaa reaaliaikaisesti. Ohjelmistoon integroituna ne lähettävät hälytyksiä tuotteista, jotka ovat vaarassa pilaantua. </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298779783"/>
                  </a:ext>
                </a:extLst>
              </a:tr>
            </a:tbl>
          </a:graphicData>
        </a:graphic>
      </p:graphicFrame>
    </p:spTree>
    <p:extLst>
      <p:ext uri="{BB962C8B-B14F-4D97-AF65-F5344CB8AC3E}">
        <p14:creationId xmlns:p14="http://schemas.microsoft.com/office/powerpoint/2010/main" val="369417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89319" y="1948745"/>
            <a:ext cx="5331206" cy="4102937"/>
          </a:xfrm>
        </p:spPr>
        <p:txBody>
          <a:bodyPr/>
          <a:lstStyle/>
          <a:p>
            <a:pPr marL="0" indent="0">
              <a:spcAft>
                <a:spcPts val="1200"/>
              </a:spcAft>
            </a:pPr>
            <a:r>
              <a:rPr lang="en-US" sz="2100" dirty="0">
                <a:hlinkClick r:id="rId3"/>
              </a:rPr>
              <a:t>Wasteless </a:t>
            </a:r>
            <a:r>
              <a:rPr lang="en-US" sz="2100" dirty="0"/>
              <a:t>on start-up-yritys, joka on kehittänyt tekoälyyn perustuvan ratkaisun ruokahävikin vähentämiseksi supermarketeissa dynaamisen hinnoittelun avulla. </a:t>
            </a:r>
          </a:p>
          <a:p>
            <a:pPr marL="0" indent="0">
              <a:spcAft>
                <a:spcPts val="1200"/>
              </a:spcAft>
            </a:pPr>
            <a:r>
              <a:rPr lang="en-US" sz="2100" dirty="0"/>
              <a:t>Järjestelmä mukauttaa tuotteiden hintoja dynaamisesti muuttujien, kuten viimeisen käyttöpäivän, kysynnän ja tarjonnan, perusteella, mikä kannustaa ostamaan tuotteita lähellä viimeistä käyttöpäivää ja optimoi varastojen hallinnan. </a:t>
            </a:r>
            <a:endParaRPr lang="en-US" sz="2100" dirty="0">
              <a:cs typeface="Arial" panose="020B0604020202020204" pitchFamily="34" charset="0"/>
            </a:endParaRPr>
          </a:p>
        </p:txBody>
      </p:sp>
      <p:sp>
        <p:nvSpPr>
          <p:cNvPr id="6" name="Text Placeholder 4">
            <a:extLst>
              <a:ext uri="{FF2B5EF4-FFF2-40B4-BE49-F238E27FC236}">
                <a16:creationId xmlns:a16="http://schemas.microsoft.com/office/drawing/2014/main" id="{E41C0136-D4AE-F599-45AF-EE85D0CBB48E}"/>
              </a:ext>
            </a:extLst>
          </p:cNvPr>
          <p:cNvSpPr txBox="1">
            <a:spLocks/>
          </p:cNvSpPr>
          <p:nvPr/>
        </p:nvSpPr>
        <p:spPr>
          <a:xfrm>
            <a:off x="607555" y="587575"/>
            <a:ext cx="5881764" cy="55783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highlight>
                  <a:srgbClr val="5FBB47"/>
                </a:highlight>
              </a:rPr>
              <a:t>Inspiroidu...</a:t>
            </a:r>
          </a:p>
        </p:txBody>
      </p:sp>
      <p:sp>
        <p:nvSpPr>
          <p:cNvPr id="20" name="Prostokąt: zaokrąglone rogi 19">
            <a:extLst>
              <a:ext uri="{FF2B5EF4-FFF2-40B4-BE49-F238E27FC236}">
                <a16:creationId xmlns:a16="http://schemas.microsoft.com/office/drawing/2014/main" id="{203EB53E-222A-EF10-D9CD-45E752B4EF0B}"/>
              </a:ext>
            </a:extLst>
          </p:cNvPr>
          <p:cNvSpPr/>
          <p:nvPr/>
        </p:nvSpPr>
        <p:spPr>
          <a:xfrm>
            <a:off x="6823209" y="662992"/>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asellaDiTesto 25">
            <a:extLst>
              <a:ext uri="{FF2B5EF4-FFF2-40B4-BE49-F238E27FC236}">
                <a16:creationId xmlns:a16="http://schemas.microsoft.com/office/drawing/2014/main" id="{91707C0A-94C9-76B2-3442-262C4850367B}"/>
              </a:ext>
            </a:extLst>
          </p:cNvPr>
          <p:cNvSpPr txBox="1"/>
          <p:nvPr/>
        </p:nvSpPr>
        <p:spPr>
          <a:xfrm>
            <a:off x="7387506" y="755483"/>
            <a:ext cx="2623243" cy="646331"/>
          </a:xfrm>
          <a:prstGeom prst="rect">
            <a:avLst/>
          </a:prstGeom>
          <a:noFill/>
        </p:spPr>
        <p:txBody>
          <a:bodyPr wrap="square" rtlCol="0">
            <a:spAutoFit/>
          </a:bodyPr>
          <a:lstStyle/>
          <a:p>
            <a:r>
              <a:rPr lang="it-IT" sz="3600" dirty="0">
                <a:solidFill>
                  <a:schemeClr val="bg1"/>
                </a:solidFill>
              </a:rPr>
              <a:t>Wasteless</a:t>
            </a:r>
          </a:p>
        </p:txBody>
      </p:sp>
      <p:sp>
        <p:nvSpPr>
          <p:cNvPr id="9" name="CasellaDiTesto 8">
            <a:extLst>
              <a:ext uri="{FF2B5EF4-FFF2-40B4-BE49-F238E27FC236}">
                <a16:creationId xmlns:a16="http://schemas.microsoft.com/office/drawing/2014/main" id="{966E0BEC-D3B2-2F92-78A1-54649D28F765}"/>
              </a:ext>
            </a:extLst>
          </p:cNvPr>
          <p:cNvSpPr txBox="1"/>
          <p:nvPr/>
        </p:nvSpPr>
        <p:spPr>
          <a:xfrm>
            <a:off x="5080000" y="5702407"/>
            <a:ext cx="6096000" cy="400110"/>
          </a:xfrm>
          <a:prstGeom prst="rect">
            <a:avLst/>
          </a:prstGeom>
          <a:noFill/>
        </p:spPr>
        <p:txBody>
          <a:bodyPr wrap="square">
            <a:spAutoFit/>
          </a:bodyPr>
          <a:lstStyle/>
          <a:p>
            <a:pPr marL="358775" indent="360363" algn="ctr"/>
            <a:r>
              <a:rPr lang="en-GB" sz="2000" dirty="0">
                <a:solidFill>
                  <a:srgbClr val="09465E"/>
                </a:solidFill>
              </a:rPr>
              <a:t>Tutustu koko tapaustutkimukseen!</a:t>
            </a:r>
          </a:p>
        </p:txBody>
      </p:sp>
      <p:grpSp>
        <p:nvGrpSpPr>
          <p:cNvPr id="10" name="Graphic 4">
            <a:extLst>
              <a:ext uri="{FF2B5EF4-FFF2-40B4-BE49-F238E27FC236}">
                <a16:creationId xmlns:a16="http://schemas.microsoft.com/office/drawing/2014/main" id="{47EB8628-7744-62F6-28BB-B9101188BA81}"/>
              </a:ext>
            </a:extLst>
          </p:cNvPr>
          <p:cNvGrpSpPr/>
          <p:nvPr/>
        </p:nvGrpSpPr>
        <p:grpSpPr>
          <a:xfrm rot="19582332">
            <a:off x="10730928" y="5879351"/>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0AF882FC-7A2F-8958-A8B5-5D6381681AAB}"/>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F81B7FB3-510F-DBAA-3466-BADCC1AABE6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22" name="Freeform 58">
                <a:extLst>
                  <a:ext uri="{FF2B5EF4-FFF2-40B4-BE49-F238E27FC236}">
                    <a16:creationId xmlns:a16="http://schemas.microsoft.com/office/drawing/2014/main" id="{4634919F-27BB-6B5E-0BCA-014B6DE0DA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2" name="Graphic 4">
              <a:extLst>
                <a:ext uri="{FF2B5EF4-FFF2-40B4-BE49-F238E27FC236}">
                  <a16:creationId xmlns:a16="http://schemas.microsoft.com/office/drawing/2014/main" id="{8B2A1E7B-A260-D3B3-C6E6-AEA2902FDA01}"/>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880275-C06D-0491-39C2-B9853F4374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4" name="Freeform 51">
                <a:extLst>
                  <a:ext uri="{FF2B5EF4-FFF2-40B4-BE49-F238E27FC236}">
                    <a16:creationId xmlns:a16="http://schemas.microsoft.com/office/drawing/2014/main" id="{5D7130D4-5F8E-E6B5-A440-C3B3BAD426C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5" name="Freeform 52">
                <a:extLst>
                  <a:ext uri="{FF2B5EF4-FFF2-40B4-BE49-F238E27FC236}">
                    <a16:creationId xmlns:a16="http://schemas.microsoft.com/office/drawing/2014/main" id="{3B95EDB9-5AC8-75D5-47E6-7A77C83FC11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6" name="Freeform 53">
                <a:extLst>
                  <a:ext uri="{FF2B5EF4-FFF2-40B4-BE49-F238E27FC236}">
                    <a16:creationId xmlns:a16="http://schemas.microsoft.com/office/drawing/2014/main" id="{A61DBFC3-6A0A-577F-2EDC-47AF3B375AF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7" name="Freeform 54">
                <a:extLst>
                  <a:ext uri="{FF2B5EF4-FFF2-40B4-BE49-F238E27FC236}">
                    <a16:creationId xmlns:a16="http://schemas.microsoft.com/office/drawing/2014/main" id="{86296BEC-BF80-FBE0-62C1-6EB3D9822E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8" name="Freeform 55">
                <a:extLst>
                  <a:ext uri="{FF2B5EF4-FFF2-40B4-BE49-F238E27FC236}">
                    <a16:creationId xmlns:a16="http://schemas.microsoft.com/office/drawing/2014/main" id="{B30F6B58-0654-260C-4B93-55208F4B966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9" name="Freeform 56">
                <a:hlinkClick r:id="rId4"/>
                <a:extLst>
                  <a:ext uri="{FF2B5EF4-FFF2-40B4-BE49-F238E27FC236}">
                    <a16:creationId xmlns:a16="http://schemas.microsoft.com/office/drawing/2014/main" id="{7B371904-C09B-3706-F6D8-33C510E2F0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pic>
        <p:nvPicPr>
          <p:cNvPr id="23" name="Elementi multimediali online 22" title="Wasteless Dynamic Pricing Technology">
            <a:hlinkClick r:id="" action="ppaction://media"/>
            <a:extLst>
              <a:ext uri="{FF2B5EF4-FFF2-40B4-BE49-F238E27FC236}">
                <a16:creationId xmlns:a16="http://schemas.microsoft.com/office/drawing/2014/main" id="{174091C2-44FA-87C3-501A-4A3DBD0F0D77}"/>
              </a:ext>
            </a:extLst>
          </p:cNvPr>
          <p:cNvPicPr>
            <a:picLocks noRot="1" noChangeAspect="1"/>
          </p:cNvPicPr>
          <p:nvPr>
            <a:videoFile r:link="rId1"/>
          </p:nvPr>
        </p:nvPicPr>
        <p:blipFill>
          <a:blip r:embed="rId5"/>
          <a:srcRect l="13311" r="12013"/>
          <a:stretch/>
        </p:blipFill>
        <p:spPr>
          <a:xfrm>
            <a:off x="607555" y="2050421"/>
            <a:ext cx="5185729" cy="3920538"/>
          </a:xfrm>
          <a:prstGeom prst="rect">
            <a:avLst/>
          </a:prstGeom>
        </p:spPr>
      </p:pic>
    </p:spTree>
    <p:extLst>
      <p:ext uri="{BB962C8B-B14F-4D97-AF65-F5344CB8AC3E}">
        <p14:creationId xmlns:p14="http://schemas.microsoft.com/office/powerpoint/2010/main" val="9184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CuadroTexto 539"/>
          <p:cNvSpPr txBox="1"/>
          <p:nvPr/>
        </p:nvSpPr>
        <p:spPr>
          <a:xfrm>
            <a:off x="3583136" y="690415"/>
            <a:ext cx="5025735" cy="769441"/>
          </a:xfrm>
          <a:prstGeom prst="rect">
            <a:avLst/>
          </a:prstGeom>
          <a:noFill/>
        </p:spPr>
        <p:txBody>
          <a:bodyPr wrap="none" rtlCol="0">
            <a:spAutoFit/>
          </a:bodyPr>
          <a:lstStyle/>
          <a:p>
            <a:pPr algn="ctr"/>
            <a:r>
              <a:rPr lang="en-US" sz="4400" b="1" dirty="0">
                <a:solidFill>
                  <a:schemeClr val="tx2"/>
                </a:solidFill>
                <a:latin typeface="Lato Heavy" charset="0"/>
                <a:ea typeface="Lato Heavy" charset="0"/>
                <a:cs typeface="Lato Heavy" charset="0"/>
              </a:rPr>
              <a:t>Banner Infografiikka</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542925" y="266243"/>
            <a:ext cx="8620125" cy="803654"/>
          </a:xfrm>
        </p:spPr>
        <p:txBody>
          <a:bodyPr/>
          <a:lstStyle/>
          <a:p>
            <a:r>
              <a:rPr lang="en-US" dirty="0" err="1">
                <a:solidFill>
                  <a:srgbClr val="09465E"/>
                </a:solidFill>
                <a:highlight>
                  <a:srgbClr val="F1983D"/>
                </a:highlight>
              </a:rPr>
              <a:t>Harjoitus</a:t>
            </a:r>
            <a:r>
              <a:rPr lang="en-US" dirty="0">
                <a:solidFill>
                  <a:srgbClr val="09465E"/>
                </a:solidFill>
              </a:rPr>
              <a:t>: Älykkäät ostokset IoT:n avulla</a:t>
            </a:r>
          </a:p>
        </p:txBody>
      </p:sp>
      <p:sp>
        <p:nvSpPr>
          <p:cNvPr id="4" name="CasellaDiTesto 3">
            <a:extLst>
              <a:ext uri="{FF2B5EF4-FFF2-40B4-BE49-F238E27FC236}">
                <a16:creationId xmlns:a16="http://schemas.microsoft.com/office/drawing/2014/main" id="{BBFD3ED5-D428-BE1D-E1EB-43970B859D1D}"/>
              </a:ext>
            </a:extLst>
          </p:cNvPr>
          <p:cNvSpPr txBox="1"/>
          <p:nvPr/>
        </p:nvSpPr>
        <p:spPr>
          <a:xfrm>
            <a:off x="1020726" y="1163970"/>
            <a:ext cx="5075274" cy="4801314"/>
          </a:xfrm>
          <a:prstGeom prst="rect">
            <a:avLst/>
          </a:prstGeom>
          <a:noFill/>
          <a:ln w="38100">
            <a:solidFill>
              <a:srgbClr val="09465E"/>
            </a:solidFill>
          </a:ln>
        </p:spPr>
        <p:txBody>
          <a:bodyPr wrap="square" rtlCol="0">
            <a:spAutoFit/>
          </a:bodyPr>
          <a:lstStyle/>
          <a:p>
            <a:r>
              <a:rPr lang="en-US" b="1" dirty="0">
                <a:solidFill>
                  <a:srgbClr val="09465E"/>
                </a:solidFill>
              </a:rPr>
              <a:t>Tavoite</a:t>
            </a:r>
            <a:r>
              <a:rPr lang="en-US" dirty="0">
                <a:solidFill>
                  <a:srgbClr val="09465E"/>
                </a:solidFill>
              </a:rPr>
              <a:t>: Ymmärtää, miten esineiden internet auttaa hallitsemaan ruokaostoksia paremmin kotona ja kaupassa. </a:t>
            </a:r>
          </a:p>
          <a:p>
            <a:endParaRPr lang="en-US" dirty="0">
              <a:solidFill>
                <a:srgbClr val="09465E"/>
              </a:solidFill>
            </a:endParaRPr>
          </a:p>
          <a:p>
            <a:r>
              <a:rPr lang="en-US" b="1" dirty="0">
                <a:solidFill>
                  <a:srgbClr val="09465E"/>
                </a:solidFill>
                <a:ea typeface="Calibri"/>
                <a:cs typeface="Calibri"/>
              </a:rPr>
              <a:t>Toiminta </a:t>
            </a:r>
          </a:p>
          <a:p>
            <a:r>
              <a:rPr lang="en-US" dirty="0">
                <a:solidFill>
                  <a:srgbClr val="09465E"/>
                </a:solidFill>
              </a:rPr>
              <a:t>Kaikki kokit laittavat ruokaa ruokakomeroon. IoT kirjaa ylös, mitä ruokakomeroon on laitettu. </a:t>
            </a:r>
          </a:p>
          <a:p>
            <a:r>
              <a:rPr lang="en-US" dirty="0">
                <a:solidFill>
                  <a:srgbClr val="09465E"/>
                </a:solidFill>
              </a:rPr>
              <a:t>Tämän jälkeen kokit ottavat ruokakomerosta ruokaa valmistellakseen reseptejä. </a:t>
            </a:r>
            <a:endParaRPr lang="it-IT" dirty="0">
              <a:solidFill>
                <a:srgbClr val="09465E"/>
              </a:solidFill>
            </a:endParaRPr>
          </a:p>
          <a:p>
            <a:r>
              <a:rPr lang="en-US" dirty="0">
                <a:solidFill>
                  <a:srgbClr val="09465E"/>
                </a:solidFill>
              </a:rPr>
              <a:t>Ainoastaan IOT näkee, mitä on otettu pois, ja tietää varaston varastotilanteen. Hänen on ilmoitettava keittiömestareille, kun jokin tuote on melkein loppunut. Osakkaiden on keskusteltava siitä, ostetaanko tuotteita lisää ja milloin.  </a:t>
            </a:r>
          </a:p>
          <a:p>
            <a:endParaRPr lang="en-US" dirty="0">
              <a:solidFill>
                <a:srgbClr val="09465E"/>
              </a:solidFill>
            </a:endParaRPr>
          </a:p>
          <a:p>
            <a:r>
              <a:rPr lang="en-US" b="1" dirty="0"/>
              <a:t>Keskustelu</a:t>
            </a:r>
            <a:r>
              <a:rPr lang="en-US" dirty="0"/>
              <a:t>: Miten yhdistetty jääkaappi tai sovellus voisi parantaa päivittäistavaroiden hallintaa?</a:t>
            </a:r>
          </a:p>
        </p:txBody>
      </p:sp>
      <p:sp>
        <p:nvSpPr>
          <p:cNvPr id="7" name="Ovale 6">
            <a:extLst>
              <a:ext uri="{FF2B5EF4-FFF2-40B4-BE49-F238E27FC236}">
                <a16:creationId xmlns:a16="http://schemas.microsoft.com/office/drawing/2014/main" id="{90893BE4-124A-AE2E-0DE6-34C34EBB5DB6}"/>
              </a:ext>
            </a:extLst>
          </p:cNvPr>
          <p:cNvSpPr/>
          <p:nvPr/>
        </p:nvSpPr>
        <p:spPr>
          <a:xfrm>
            <a:off x="7076039" y="3429001"/>
            <a:ext cx="4273147" cy="2819400"/>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Tarvittavat materiaalit:  </a:t>
            </a:r>
          </a:p>
          <a:p>
            <a:r>
              <a:rPr lang="en-US" sz="1800" dirty="0"/>
              <a:t>Paperiarkkeja, joihin on kirjoitettu erilaisia ruokia, ja ruokakomero (laatikko tai pöytä). Jokainen paperiarkki on elintarvikeyksikkö (kiloa, litraa jne.). </a:t>
            </a:r>
            <a:endParaRPr lang="en-US" dirty="0"/>
          </a:p>
        </p:txBody>
      </p:sp>
      <p:sp>
        <p:nvSpPr>
          <p:cNvPr id="8" name="Ovale 7">
            <a:extLst>
              <a:ext uri="{FF2B5EF4-FFF2-40B4-BE49-F238E27FC236}">
                <a16:creationId xmlns:a16="http://schemas.microsoft.com/office/drawing/2014/main" id="{751BD245-3F78-BEFF-D08B-65C2A51D1B67}"/>
              </a:ext>
            </a:extLst>
          </p:cNvPr>
          <p:cNvSpPr/>
          <p:nvPr/>
        </p:nvSpPr>
        <p:spPr>
          <a:xfrm>
            <a:off x="6898126" y="790227"/>
            <a:ext cx="4273148" cy="2528484"/>
          </a:xfrm>
          <a:prstGeom prst="ellipse">
            <a:avLst/>
          </a:prstGeom>
          <a:solidFill>
            <a:srgbClr val="E25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Roolit</a:t>
            </a:r>
            <a:r>
              <a:rPr lang="en-US" sz="1800" dirty="0"/>
              <a:t>:</a:t>
            </a:r>
          </a:p>
          <a:p>
            <a:r>
              <a:rPr lang="en-US" sz="1800" dirty="0"/>
              <a:t>1 henkilö on siis IOT, joka simuloi varastoa hallinnoivaa ohjelmistoa.</a:t>
            </a:r>
            <a:endParaRPr lang="en-US" dirty="0"/>
          </a:p>
          <a:p>
            <a:r>
              <a:rPr lang="en-US" sz="1800" dirty="0" err="1"/>
              <a:t>Kaikki</a:t>
            </a:r>
            <a:r>
              <a:rPr lang="en-US" sz="1800" dirty="0"/>
              <a:t> muut osallistujat ovat kokkeja.</a:t>
            </a:r>
            <a:endParaRPr lang="en-US" dirty="0"/>
          </a:p>
        </p:txBody>
      </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EBE21-A6DD-E7C1-63AA-85686F15E9D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ACF552-0027-EFA8-CB06-1CC1C2F3E2D1}"/>
              </a:ext>
            </a:extLst>
          </p:cNvPr>
          <p:cNvSpPr>
            <a:spLocks noGrp="1"/>
          </p:cNvSpPr>
          <p:nvPr>
            <p:ph type="body" sz="quarter" idx="16"/>
          </p:nvPr>
        </p:nvSpPr>
        <p:spPr>
          <a:xfrm>
            <a:off x="813416" y="644014"/>
            <a:ext cx="10052954" cy="803654"/>
          </a:xfrm>
          <a:prstGeom prst="rect">
            <a:avLst/>
          </a:prstGeom>
        </p:spPr>
        <p:txBody>
          <a:bodyPr/>
          <a:lstStyle/>
          <a:p>
            <a:pPr algn="ctr"/>
            <a:r>
              <a:rPr lang="en-US" dirty="0"/>
              <a:t>Varastonhallinnan aikana vältettävät virheet</a:t>
            </a:r>
          </a:p>
        </p:txBody>
      </p:sp>
      <p:graphicFrame>
        <p:nvGraphicFramePr>
          <p:cNvPr id="6" name="Diagramma 5">
            <a:extLst>
              <a:ext uri="{FF2B5EF4-FFF2-40B4-BE49-F238E27FC236}">
                <a16:creationId xmlns:a16="http://schemas.microsoft.com/office/drawing/2014/main" id="{287508A5-8D3E-7E37-19A8-D0C5AE808985}"/>
              </a:ext>
            </a:extLst>
          </p:cNvPr>
          <p:cNvGraphicFramePr/>
          <p:nvPr>
            <p:extLst>
              <p:ext uri="{D42A27DB-BD31-4B8C-83A1-F6EECF244321}">
                <p14:modId xmlns:p14="http://schemas.microsoft.com/office/powerpoint/2010/main" val="1754229549"/>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29DFB43D-15AE-A792-4EFA-FF648BA25E6C}"/>
              </a:ext>
            </a:extLst>
          </p:cNvPr>
          <p:cNvGraphicFramePr/>
          <p:nvPr>
            <p:extLst>
              <p:ext uri="{D42A27DB-BD31-4B8C-83A1-F6EECF244321}">
                <p14:modId xmlns:p14="http://schemas.microsoft.com/office/powerpoint/2010/main" val="883502669"/>
              </p:ext>
            </p:extLst>
          </p:nvPr>
        </p:nvGraphicFramePr>
        <p:xfrm>
          <a:off x="1325630" y="1847842"/>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4851B498-8347-1D4A-A2EC-FB2A5B8DC8E5}"/>
              </a:ext>
            </a:extLst>
          </p:cNvPr>
          <p:cNvGraphicFramePr/>
          <p:nvPr>
            <p:extLst>
              <p:ext uri="{D42A27DB-BD31-4B8C-83A1-F6EECF244321}">
                <p14:modId xmlns:p14="http://schemas.microsoft.com/office/powerpoint/2010/main" val="977588902"/>
              </p:ext>
            </p:extLst>
          </p:nvPr>
        </p:nvGraphicFramePr>
        <p:xfrm>
          <a:off x="1325630" y="3476687"/>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55194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A4D65-F8B8-6E85-5126-30F6152A5503}"/>
            </a:ext>
          </a:extLst>
        </p:cNvPr>
        <p:cNvGrpSpPr/>
        <p:nvPr/>
      </p:nvGrpSpPr>
      <p:grpSpPr>
        <a:xfrm>
          <a:off x="0" y="0"/>
          <a:ext cx="0" cy="0"/>
          <a:chOff x="0" y="0"/>
          <a:chExt cx="0" cy="0"/>
        </a:xfrm>
      </p:grpSpPr>
      <p:pic>
        <p:nvPicPr>
          <p:cNvPr id="11" name="Segnaposto immagine 10">
            <a:extLst>
              <a:ext uri="{FF2B5EF4-FFF2-40B4-BE49-F238E27FC236}">
                <a16:creationId xmlns:a16="http://schemas.microsoft.com/office/drawing/2014/main" id="{8C969DA4-6784-C33B-4036-A2389E88E56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EDD36676-5DAF-8A75-FD9F-169CF69117B4}"/>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C3553FBB-A27D-A08D-D887-DE7BE477C890}"/>
              </a:ext>
            </a:extLst>
          </p:cNvPr>
          <p:cNvSpPr/>
          <p:nvPr/>
        </p:nvSpPr>
        <p:spPr>
          <a:xfrm>
            <a:off x="5734050" y="3372301"/>
            <a:ext cx="5312324"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F16D6E4-F9EA-CDB3-9FF1-AB8EBFCDE540}"/>
              </a:ext>
            </a:extLst>
          </p:cNvPr>
          <p:cNvSpPr txBox="1"/>
          <p:nvPr/>
        </p:nvSpPr>
        <p:spPr>
          <a:xfrm>
            <a:off x="5924550" y="3342969"/>
            <a:ext cx="5245474"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Varastonhallinta</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6562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C6DC-9EF5-7CBB-599E-E4F9987E31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31BD68-43F6-C69F-EEDF-6875FA771F56}"/>
              </a:ext>
            </a:extLst>
          </p:cNvPr>
          <p:cNvSpPr>
            <a:spLocks noGrp="1"/>
          </p:cNvSpPr>
          <p:nvPr>
            <p:ph type="body" sz="quarter" idx="16"/>
          </p:nvPr>
        </p:nvSpPr>
        <p:spPr>
          <a:xfrm>
            <a:off x="813416" y="644014"/>
            <a:ext cx="10052954" cy="803654"/>
          </a:xfrm>
          <a:prstGeom prst="rect">
            <a:avLst/>
          </a:prstGeom>
        </p:spPr>
        <p:txBody>
          <a:bodyPr/>
          <a:lstStyle/>
          <a:p>
            <a:pPr algn="ctr"/>
            <a:r>
              <a:rPr lang="en-US" dirty="0"/>
              <a:t>Varastonhallinnan aikana vältettävät virheet</a:t>
            </a:r>
          </a:p>
        </p:txBody>
      </p:sp>
      <p:graphicFrame>
        <p:nvGraphicFramePr>
          <p:cNvPr id="6" name="Diagramma 5">
            <a:extLst>
              <a:ext uri="{FF2B5EF4-FFF2-40B4-BE49-F238E27FC236}">
                <a16:creationId xmlns:a16="http://schemas.microsoft.com/office/drawing/2014/main" id="{6E0E428D-648E-4674-720B-EEE9634B6FF9}"/>
              </a:ext>
            </a:extLst>
          </p:cNvPr>
          <p:cNvGraphicFramePr/>
          <p:nvPr>
            <p:extLst>
              <p:ext uri="{D42A27DB-BD31-4B8C-83A1-F6EECF244321}">
                <p14:modId xmlns:p14="http://schemas.microsoft.com/office/powerpoint/2010/main" val="4177490570"/>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CF70994A-C4CC-DFC2-FFD9-9150D54D8D13}"/>
              </a:ext>
            </a:extLst>
          </p:cNvPr>
          <p:cNvGraphicFramePr/>
          <p:nvPr>
            <p:extLst>
              <p:ext uri="{D42A27DB-BD31-4B8C-83A1-F6EECF244321}">
                <p14:modId xmlns:p14="http://schemas.microsoft.com/office/powerpoint/2010/main" val="1311607024"/>
              </p:ext>
            </p:extLst>
          </p:nvPr>
        </p:nvGraphicFramePr>
        <p:xfrm>
          <a:off x="1309787" y="1860264"/>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674D0B11-8DC2-E832-EE4C-FD3FE2CC2804}"/>
              </a:ext>
            </a:extLst>
          </p:cNvPr>
          <p:cNvGraphicFramePr/>
          <p:nvPr>
            <p:extLst>
              <p:ext uri="{D42A27DB-BD31-4B8C-83A1-F6EECF244321}">
                <p14:modId xmlns:p14="http://schemas.microsoft.com/office/powerpoint/2010/main" val="3794489921"/>
              </p:ext>
            </p:extLst>
          </p:nvPr>
        </p:nvGraphicFramePr>
        <p:xfrm>
          <a:off x="1262255" y="3482898"/>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40346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683970"/>
            <a:ext cx="6341766" cy="6252779"/>
          </a:xfrm>
          <a:prstGeom prst="rect">
            <a:avLst/>
          </a:prstGeom>
        </p:spPr>
        <p:txBody>
          <a:bodyPr/>
          <a:lstStyle/>
          <a:p>
            <a:r>
              <a:rPr lang="en-US" sz="2200" dirty="0"/>
              <a:t>Kuten olemme nähneet tässä moduulissa, on olemassa menetelmiä, strategioita ja teknologioita, joilla voidaan parantaa huomattavasti varastonhallintaa, joka on todella tärkeä toimenpide ruokahävikin torjunnassa.</a:t>
            </a:r>
          </a:p>
          <a:p>
            <a:endParaRPr lang="en-US" sz="2200" dirty="0"/>
          </a:p>
          <a:p>
            <a:r>
              <a:rPr lang="en-US" sz="2200" dirty="0"/>
              <a:t>Viime vuosina älykkäiden etikettien (rid) ja esineiden internetin (iot) käyttöönotto on antanut merkittävän sysäyksen kohti yhä optimaalisempaa elintarvikkeiden hallintaa, jolla on pyritty torjumaan huonosta elintarvikevarastojen hallinnasta johtuvia valtavia raaka-ainehäviöitä.</a:t>
            </a:r>
          </a:p>
          <a:p>
            <a:endParaRPr lang="en-US" sz="2200" dirty="0"/>
          </a:p>
          <a:p>
            <a:r>
              <a:rPr lang="en-US" sz="2200" dirty="0"/>
              <a:t>Tiedot osoittavat kuitenkin myös, että kotitalouksissa syntyy huomattava määrä jätettä, ja olisi mielenkiintoista yrittää siirtää näitä tekniikoita koteihimme.</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Päätelmät</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3600211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Ruoan tuhlaaminen ruokkii ongelmaa, ei ihmisiä.</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903574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Vaihto-omaisuudella tarkoitetaan tavaroita ja materiaaleja, joita yritys pitää hallussaan jälleenmyyntiä, tuotantoa tai käyttöä varten. Siihen kuuluvat raaka-aineet, keskeneräiset tuotteet ja valmiit tuotteet. </a:t>
            </a:r>
          </a:p>
          <a:p>
            <a:pPr marL="0" indent="0" algn="l">
              <a:spcAft>
                <a:spcPts val="600"/>
              </a:spcAft>
            </a:pPr>
            <a:r>
              <a:rPr lang="en-US" dirty="0"/>
              <a:t>Tehokas varastonhallinta on ratkaisevan tärkeää </a:t>
            </a:r>
            <a:r>
              <a:rPr lang="en-US" b="1" dirty="0"/>
              <a:t>tarjonnan ja kysynnän välisen tasapainon ylläpitämiseksi</a:t>
            </a:r>
            <a:r>
              <a:rPr lang="en-US" dirty="0"/>
              <a:t>, kustannusten minimoimiseksi ja toiminnan sujuvuuden varmistamiseksi.</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p:txBody>
          <a:bodyPr/>
          <a:lstStyle/>
          <a:p>
            <a:r>
              <a:rPr lang="en-IE" dirty="0"/>
              <a:t>Varaston määritelmä</a:t>
            </a:r>
          </a:p>
        </p:txBody>
      </p:sp>
      <p:pic>
        <p:nvPicPr>
          <p:cNvPr id="1026" name="Picture 2">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C97EAB-A7AC-6F98-88A7-AE26DADC50F5}"/>
              </a:ext>
            </a:extLst>
          </p:cNvPr>
          <p:cNvSpPr>
            <a:spLocks noGrp="1"/>
          </p:cNvSpPr>
          <p:nvPr>
            <p:ph type="body" sz="quarter" idx="16"/>
          </p:nvPr>
        </p:nvSpPr>
        <p:spPr>
          <a:xfrm>
            <a:off x="906060" y="509069"/>
            <a:ext cx="9598830" cy="992652"/>
          </a:xfrm>
        </p:spPr>
        <p:txBody>
          <a:bodyPr/>
          <a:lstStyle/>
          <a:p>
            <a:pPr algn="ctr"/>
            <a:r>
              <a:rPr lang="en-US" dirty="0"/>
              <a:t>Varastonhallinta selitetty 11 minuutissa</a:t>
            </a:r>
          </a:p>
        </p:txBody>
      </p:sp>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66842" y="2402077"/>
            <a:ext cx="4990998" cy="4102937"/>
          </a:xfrm>
        </p:spPr>
        <p:txBody>
          <a:bodyPr/>
          <a:lstStyle/>
          <a:p>
            <a:pPr>
              <a:spcAft>
                <a:spcPts val="1200"/>
              </a:spcAft>
              <a:buFont typeface="Arial" panose="020B0604020202020204" pitchFamily="34" charset="0"/>
              <a:buChar char="•"/>
            </a:pPr>
            <a:endParaRPr lang="en-US" sz="2000" dirty="0"/>
          </a:p>
          <a:p>
            <a:pPr marL="0" indent="0">
              <a:spcAft>
                <a:spcPts val="1200"/>
              </a:spcAft>
            </a:pPr>
            <a:r>
              <a:rPr lang="en-US" sz="2000" b="1" dirty="0"/>
              <a:t>Tämä video selittää: </a:t>
            </a:r>
          </a:p>
          <a:p>
            <a:pPr marL="342900" indent="-342900">
              <a:spcAft>
                <a:spcPts val="1200"/>
              </a:spcAft>
              <a:buFont typeface="Arial" panose="020B0604020202020204" pitchFamily="34" charset="0"/>
              <a:buChar char="•"/>
            </a:pPr>
            <a:r>
              <a:rPr lang="en-US" sz="2000" dirty="0"/>
              <a:t>Mitä varastonhallinta on</a:t>
            </a:r>
          </a:p>
          <a:p>
            <a:pPr marL="342900" indent="-342900">
              <a:spcAft>
                <a:spcPts val="1200"/>
              </a:spcAft>
              <a:buFont typeface="Arial" panose="020B0604020202020204" pitchFamily="34" charset="0"/>
              <a:buChar char="•"/>
            </a:pPr>
            <a:r>
              <a:rPr lang="en-US" sz="2000" dirty="0"/>
              <a:t>Miten varastonhallinta toimii</a:t>
            </a:r>
          </a:p>
          <a:p>
            <a:pPr marL="342900" indent="-342900">
              <a:spcAft>
                <a:spcPts val="1200"/>
              </a:spcAft>
              <a:buFont typeface="Arial" panose="020B0604020202020204" pitchFamily="34" charset="0"/>
              <a:buChar char="•"/>
            </a:pPr>
            <a:r>
              <a:rPr lang="en-US" sz="2000" dirty="0"/>
              <a:t>Miksi se on tärkeää yritysten menestyksen kannalta</a:t>
            </a:r>
            <a:endParaRPr lang="en-US" dirty="0"/>
          </a:p>
        </p:txBody>
      </p:sp>
      <p:pic>
        <p:nvPicPr>
          <p:cNvPr id="7" name="Elementi multimediali online 6" title="Inventory Management  in 11 minutes">
            <a:hlinkClick r:id="" action="ppaction://media"/>
            <a:extLst>
              <a:ext uri="{FF2B5EF4-FFF2-40B4-BE49-F238E27FC236}">
                <a16:creationId xmlns:a16="http://schemas.microsoft.com/office/drawing/2014/main" id="{400165DE-D0BF-7A13-3002-7E03AC46E37B}"/>
              </a:ext>
            </a:extLst>
          </p:cNvPr>
          <p:cNvPicPr>
            <a:picLocks noRot="1" noChangeAspect="1"/>
          </p:cNvPicPr>
          <p:nvPr>
            <a:videoFile r:link="rId1"/>
          </p:nvPr>
        </p:nvPicPr>
        <p:blipFill>
          <a:blip r:embed="rId3"/>
          <a:srcRect l="8799" r="11380"/>
          <a:stretch/>
        </p:blipFill>
        <p:spPr>
          <a:xfrm>
            <a:off x="634999" y="2129832"/>
            <a:ext cx="5263488" cy="3722773"/>
          </a:xfrm>
          <a:prstGeom prst="rect">
            <a:avLst/>
          </a:prstGeom>
        </p:spPr>
      </p:pic>
    </p:spTree>
    <p:extLst>
      <p:ext uri="{BB962C8B-B14F-4D97-AF65-F5344CB8AC3E}">
        <p14:creationId xmlns:p14="http://schemas.microsoft.com/office/powerpoint/2010/main" val="359141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3015475" y="480533"/>
            <a:ext cx="6161049" cy="697862"/>
          </a:xfrm>
          <a:prstGeom prst="rect">
            <a:avLst/>
          </a:prstGeom>
          <a:solidFill>
            <a:srgbClr val="5FBB47"/>
          </a:solidFill>
        </p:spPr>
        <p:txBody>
          <a:bodyPr anchor="ctr"/>
          <a:lstStyle/>
          <a:p>
            <a:pPr algn="ctr"/>
            <a:r>
              <a:rPr lang="en-GB" dirty="0">
                <a:solidFill>
                  <a:schemeClr val="bg1"/>
                </a:solidFill>
              </a:rPr>
              <a:t>Varastotyypit</a:t>
            </a:r>
            <a:endParaRPr lang="en-IE" b="1" dirty="0">
              <a:solidFill>
                <a:schemeClr val="bg1"/>
              </a:solidFill>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2257162828"/>
              </p:ext>
            </p:extLst>
          </p:nvPr>
        </p:nvGraphicFramePr>
        <p:xfrm>
          <a:off x="1763383" y="1479057"/>
          <a:ext cx="8876609" cy="4558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Example ">
            <a:extLst>
              <a:ext uri="{FF2B5EF4-FFF2-40B4-BE49-F238E27FC236}">
                <a16:creationId xmlns:a16="http://schemas.microsoft.com/office/drawing/2014/main" id="{5A9E7A5E-3265-EED8-F9F7-847C6899E47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350186" y="2983612"/>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xample ">
            <a:extLst>
              <a:ext uri="{FF2B5EF4-FFF2-40B4-BE49-F238E27FC236}">
                <a16:creationId xmlns:a16="http://schemas.microsoft.com/office/drawing/2014/main" id="{F77697A8-85D0-7859-9BC8-2160F8D5B1A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194774" y="5208413"/>
            <a:ext cx="845131" cy="84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230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AD83-8E5E-B028-2A99-BA02CC53D41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91E15B-D401-4C5F-4362-6B7337482481}"/>
              </a:ext>
            </a:extLst>
          </p:cNvPr>
          <p:cNvSpPr>
            <a:spLocks noGrp="1"/>
          </p:cNvSpPr>
          <p:nvPr>
            <p:ph type="body" sz="quarter" idx="16"/>
          </p:nvPr>
        </p:nvSpPr>
        <p:spPr>
          <a:xfrm>
            <a:off x="7861211" y="-300832"/>
            <a:ext cx="3620671" cy="359467"/>
          </a:xfrm>
          <a:prstGeom prst="rect">
            <a:avLst/>
          </a:prstGeom>
        </p:spPr>
        <p:txBody>
          <a:bodyPr/>
          <a:lstStyle/>
          <a:p>
            <a:pPr algn="ctr"/>
            <a:r>
              <a:rPr lang="en-GB" sz="3200" dirty="0"/>
              <a:t>Varastotyypit</a:t>
            </a:r>
            <a:endParaRPr lang="en-IE" sz="3200" b="1" dirty="0"/>
          </a:p>
        </p:txBody>
      </p:sp>
      <p:sp>
        <p:nvSpPr>
          <p:cNvPr id="12" name="Rectángulo 602">
            <a:extLst>
              <a:ext uri="{FF2B5EF4-FFF2-40B4-BE49-F238E27FC236}">
                <a16:creationId xmlns:a16="http://schemas.microsoft.com/office/drawing/2014/main" id="{E4D712F1-FE92-9F23-AF5E-B5C2F195CE60}"/>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0DBE7097-E16A-DD43-9996-1F588A3F0E3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1" name="CuadroTexto 599">
            <a:extLst>
              <a:ext uri="{FF2B5EF4-FFF2-40B4-BE49-F238E27FC236}">
                <a16:creationId xmlns:a16="http://schemas.microsoft.com/office/drawing/2014/main" id="{A495070C-063C-A32E-9FCA-4FB8EE2753CA}"/>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5" name="CuadroTexto 599">
            <a:extLst>
              <a:ext uri="{FF2B5EF4-FFF2-40B4-BE49-F238E27FC236}">
                <a16:creationId xmlns:a16="http://schemas.microsoft.com/office/drawing/2014/main" id="{F681C3EE-D924-E1A3-77EF-65345AC9A8ED}"/>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CE409D32-B84B-1F88-5E02-520BF8FD182F}"/>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8E9DE2FA-BAE3-2321-7574-53C5BB7662C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AF3725BE-E4E8-3B5D-182F-62CAD96AD838}"/>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046BA0EE-45AE-EF8F-D9D9-8FE6958430A4}"/>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EA6DD1A1-52C6-8EFA-730B-FDD37697C36E}"/>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Suoraviivaiset prosessit</a:t>
            </a:r>
          </a:p>
        </p:txBody>
      </p:sp>
      <p:graphicFrame>
        <p:nvGraphicFramePr>
          <p:cNvPr id="5" name="Diagramma 4">
            <a:extLst>
              <a:ext uri="{FF2B5EF4-FFF2-40B4-BE49-F238E27FC236}">
                <a16:creationId xmlns:a16="http://schemas.microsoft.com/office/drawing/2014/main" id="{2EA47140-469C-C500-5929-640035854B2D}"/>
              </a:ext>
            </a:extLst>
          </p:cNvPr>
          <p:cNvGraphicFramePr/>
          <p:nvPr>
            <p:extLst>
              <p:ext uri="{D42A27DB-BD31-4B8C-83A1-F6EECF244321}">
                <p14:modId xmlns:p14="http://schemas.microsoft.com/office/powerpoint/2010/main" val="992238889"/>
              </p:ext>
            </p:extLst>
          </p:nvPr>
        </p:nvGraphicFramePr>
        <p:xfrm>
          <a:off x="1657662" y="1789432"/>
          <a:ext cx="9390728"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Food package ">
            <a:extLst>
              <a:ext uri="{FF2B5EF4-FFF2-40B4-BE49-F238E27FC236}">
                <a16:creationId xmlns:a16="http://schemas.microsoft.com/office/drawing/2014/main" id="{7DB79B41-A61E-6F23-A870-914AC0C6E98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881295" y="1910074"/>
            <a:ext cx="545877" cy="54587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582C0D8C-7A00-D198-E06D-28FE452EC427}"/>
              </a:ext>
            </a:extLst>
          </p:cNvPr>
          <p:cNvSpPr txBox="1">
            <a:spLocks/>
          </p:cNvSpPr>
          <p:nvPr/>
        </p:nvSpPr>
        <p:spPr>
          <a:xfrm>
            <a:off x="2882274" y="539637"/>
            <a:ext cx="6492230" cy="803654"/>
          </a:xfrm>
          <a:prstGeom prst="rect">
            <a:avLst/>
          </a:prstGeom>
          <a:solidFill>
            <a:srgbClr val="5FBB47"/>
          </a:solid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solidFill>
              </a:rPr>
              <a:t>Varastotyypit</a:t>
            </a:r>
            <a:endParaRPr lang="en-IE" dirty="0">
              <a:solidFill>
                <a:schemeClr val="bg1"/>
              </a:solidFill>
            </a:endParaRPr>
          </a:p>
        </p:txBody>
      </p:sp>
      <p:pic>
        <p:nvPicPr>
          <p:cNvPr id="1030" name="Picture 6" descr="Example ">
            <a:extLst>
              <a:ext uri="{FF2B5EF4-FFF2-40B4-BE49-F238E27FC236}">
                <a16:creationId xmlns:a16="http://schemas.microsoft.com/office/drawing/2014/main" id="{F2AB979C-216E-52C5-8EC5-D77B7290DE33}"/>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158586" y="2823672"/>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Example ">
            <a:extLst>
              <a:ext uri="{FF2B5EF4-FFF2-40B4-BE49-F238E27FC236}">
                <a16:creationId xmlns:a16="http://schemas.microsoft.com/office/drawing/2014/main" id="{3E48E384-EE43-B68F-079A-545BAF4F1F6D}"/>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722801" y="4773949"/>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loves ">
            <a:extLst>
              <a:ext uri="{FF2B5EF4-FFF2-40B4-BE49-F238E27FC236}">
                <a16:creationId xmlns:a16="http://schemas.microsoft.com/office/drawing/2014/main" id="{2BEC9FC1-BE32-5EF6-3CF6-4EBED45EFA0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rot="20154608">
            <a:off x="10078591" y="3724069"/>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81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pic>
        <p:nvPicPr>
          <p:cNvPr id="14" name="Immagine 13">
            <a:extLst>
              <a:ext uri="{FF2B5EF4-FFF2-40B4-BE49-F238E27FC236}">
                <a16:creationId xmlns:a16="http://schemas.microsoft.com/office/drawing/2014/main" id="{6388F036-8F6E-0655-1634-FE5F8C04E73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846878" y="1894980"/>
            <a:ext cx="1892506" cy="1325803"/>
          </a:xfrm>
          <a:prstGeom prst="rect">
            <a:avLst/>
          </a:prstGeom>
        </p:spPr>
      </p:pic>
      <p:pic>
        <p:nvPicPr>
          <p:cNvPr id="15" name="Immagine 14">
            <a:extLst>
              <a:ext uri="{FF2B5EF4-FFF2-40B4-BE49-F238E27FC236}">
                <a16:creationId xmlns:a16="http://schemas.microsoft.com/office/drawing/2014/main" id="{93A1A681-8781-4323-51AC-13815C921E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42982" y="1894980"/>
            <a:ext cx="1593624" cy="1195872"/>
          </a:xfrm>
          <a:prstGeom prst="rect">
            <a:avLst/>
          </a:prstGeom>
        </p:spPr>
      </p:pic>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556592"/>
            <a:ext cx="10052954" cy="803654"/>
          </a:xfrm>
          <a:prstGeom prst="rect">
            <a:avLst/>
          </a:prstGeom>
        </p:spPr>
        <p:txBody>
          <a:bodyPr/>
          <a:lstStyle/>
          <a:p>
            <a:pPr algn="ctr"/>
            <a:r>
              <a:rPr lang="en-US" dirty="0"/>
              <a:t>Inventaarion järjestäminen</a:t>
            </a:r>
          </a:p>
        </p:txBody>
      </p:sp>
      <p:sp>
        <p:nvSpPr>
          <p:cNvPr id="7" name="CasellaDiTesto 6">
            <a:extLst>
              <a:ext uri="{FF2B5EF4-FFF2-40B4-BE49-F238E27FC236}">
                <a16:creationId xmlns:a16="http://schemas.microsoft.com/office/drawing/2014/main" id="{EB407660-FCA8-AAE9-4406-022FDA048B4C}"/>
              </a:ext>
            </a:extLst>
          </p:cNvPr>
          <p:cNvSpPr txBox="1"/>
          <p:nvPr/>
        </p:nvSpPr>
        <p:spPr>
          <a:xfrm>
            <a:off x="648690" y="1104239"/>
            <a:ext cx="10820865" cy="830997"/>
          </a:xfrm>
          <a:prstGeom prst="rect">
            <a:avLst/>
          </a:prstGeom>
          <a:noFill/>
        </p:spPr>
        <p:txBody>
          <a:bodyPr wrap="square">
            <a:spAutoFit/>
          </a:bodyPr>
          <a:lstStyle/>
          <a:p>
            <a:r>
              <a:rPr lang="en-US" sz="2400" dirty="0">
                <a:solidFill>
                  <a:srgbClr val="09465E"/>
                </a:solidFill>
                <a:latin typeface="Calibri" panose="020F0502020204030204"/>
              </a:rPr>
              <a:t>Varaston järjestäminen on olennaisen tärkeää tehokkaan varastonhallinnan kannalta. Seuraavassa on lueteltu joitakin inventaarion keskeisiä elementtejä ja luokkia</a:t>
            </a:r>
            <a:r>
              <a:rPr lang="en-US" sz="2400" i="0" dirty="0">
                <a:solidFill>
                  <a:srgbClr val="424242"/>
                </a:solidFill>
                <a:effectLst/>
                <a:latin typeface="Segoe Sans"/>
              </a:rPr>
              <a:t>:</a:t>
            </a:r>
            <a:endParaRPr lang="it-IT" sz="2400" dirty="0"/>
          </a:p>
        </p:txBody>
      </p:sp>
      <p:sp>
        <p:nvSpPr>
          <p:cNvPr id="11" name="CasellaDiTesto 10">
            <a:extLst>
              <a:ext uri="{FF2B5EF4-FFF2-40B4-BE49-F238E27FC236}">
                <a16:creationId xmlns:a16="http://schemas.microsoft.com/office/drawing/2014/main" id="{EEC78450-83CB-EC93-FC7A-A602A01B58E7}"/>
              </a:ext>
            </a:extLst>
          </p:cNvPr>
          <p:cNvSpPr txBox="1"/>
          <p:nvPr/>
        </p:nvSpPr>
        <p:spPr>
          <a:xfrm>
            <a:off x="648690" y="3037904"/>
            <a:ext cx="3094035" cy="2841804"/>
          </a:xfrm>
          <a:prstGeom prst="rect">
            <a:avLst/>
          </a:prstGeom>
          <a:noFill/>
        </p:spPr>
        <p:txBody>
          <a:bodyPr wrap="square">
            <a:spAutoFit/>
          </a:bodyPr>
          <a:lstStyle/>
          <a:p>
            <a:pPr algn="ctr">
              <a:spcBef>
                <a:spcPts val="450"/>
              </a:spcBef>
              <a:spcAft>
                <a:spcPts val="750"/>
              </a:spcAft>
              <a:buNone/>
            </a:pPr>
            <a:r>
              <a:rPr lang="en-US" b="1" dirty="0">
                <a:solidFill>
                  <a:srgbClr val="09465E"/>
                </a:solidFill>
                <a:highlight>
                  <a:srgbClr val="5FBB47"/>
                </a:highlight>
                <a:latin typeface="Calibri" panose="020F0502020204030204"/>
              </a:rPr>
              <a:t>Tarkastukset</a:t>
            </a:r>
          </a:p>
          <a:p>
            <a:pPr marL="182563" indent="-182563">
              <a:spcAft>
                <a:spcPts val="600"/>
              </a:spcAft>
              <a:buFont typeface="Arial" panose="020B0604020202020204" pitchFamily="34" charset="0"/>
              <a:buChar char="•"/>
            </a:pPr>
            <a:r>
              <a:rPr lang="en-US" sz="1600" b="1" dirty="0">
                <a:solidFill>
                  <a:srgbClr val="09465E"/>
                </a:solidFill>
                <a:latin typeface="Calibri" panose="020F0502020204030204"/>
              </a:rPr>
              <a:t>Säännöllinen</a:t>
            </a:r>
            <a:r>
              <a:rPr lang="en-US" sz="1600" dirty="0">
                <a:solidFill>
                  <a:srgbClr val="09465E"/>
                </a:solidFill>
                <a:latin typeface="Calibri" panose="020F0502020204030204"/>
              </a:rPr>
              <a:t>: joka viikko/kuukausi, jotta tiedetään, mitä tarvitaan.</a:t>
            </a:r>
          </a:p>
          <a:p>
            <a:pPr marL="182563" indent="-182563">
              <a:spcAft>
                <a:spcPts val="600"/>
              </a:spcAft>
              <a:buFont typeface="Arial" panose="020B0604020202020204" pitchFamily="34" charset="0"/>
              <a:buChar char="•"/>
            </a:pPr>
            <a:r>
              <a:rPr lang="en-US" sz="1600" b="1" dirty="0">
                <a:solidFill>
                  <a:srgbClr val="09465E"/>
                </a:solidFill>
                <a:latin typeface="Calibri" panose="020F0502020204030204"/>
              </a:rPr>
              <a:t>Vuosittainen: </a:t>
            </a:r>
            <a:r>
              <a:rPr lang="en-US" sz="1600" dirty="0">
                <a:solidFill>
                  <a:srgbClr val="09465E"/>
                </a:solidFill>
                <a:latin typeface="Calibri" panose="020F0502020204030204"/>
              </a:rPr>
              <a:t>Tärkeä tarkastus, hyödyllinen kirjanpidossa ja dokumentoinnissa.</a:t>
            </a:r>
          </a:p>
          <a:p>
            <a:pPr marL="182563" indent="-182563">
              <a:spcAft>
                <a:spcPts val="600"/>
              </a:spcAft>
              <a:buFont typeface="Arial" panose="020B0604020202020204" pitchFamily="34" charset="0"/>
              <a:buChar char="•"/>
            </a:pPr>
            <a:r>
              <a:rPr lang="en-US" sz="1600" b="1" dirty="0">
                <a:solidFill>
                  <a:srgbClr val="09465E"/>
                </a:solidFill>
                <a:latin typeface="Calibri" panose="020F0502020204030204"/>
              </a:rPr>
              <a:t>Jatkuva</a:t>
            </a:r>
            <a:r>
              <a:rPr lang="en-US" sz="1600" dirty="0">
                <a:solidFill>
                  <a:srgbClr val="09465E"/>
                </a:solidFill>
                <a:latin typeface="Calibri" panose="020F0502020204030204"/>
              </a:rPr>
              <a:t>: Tietokoneella/tabletilla inventaario päivittyy aina, kun tavaroita tulee ulos.</a:t>
            </a:r>
          </a:p>
        </p:txBody>
      </p:sp>
      <p:pic>
        <p:nvPicPr>
          <p:cNvPr id="13" name="Immagine 12">
            <a:extLst>
              <a:ext uri="{FF2B5EF4-FFF2-40B4-BE49-F238E27FC236}">
                <a16:creationId xmlns:a16="http://schemas.microsoft.com/office/drawing/2014/main" id="{B3BC16C2-A46E-C002-A2E7-887BA5831E7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680088" y="1823947"/>
            <a:ext cx="1661410" cy="1337937"/>
          </a:xfrm>
          <a:prstGeom prst="rect">
            <a:avLst/>
          </a:prstGeom>
        </p:spPr>
      </p:pic>
      <p:sp>
        <p:nvSpPr>
          <p:cNvPr id="19" name="CasellaDiTesto 18">
            <a:extLst>
              <a:ext uri="{FF2B5EF4-FFF2-40B4-BE49-F238E27FC236}">
                <a16:creationId xmlns:a16="http://schemas.microsoft.com/office/drawing/2014/main" id="{9BE460A1-7763-371A-97A1-9D0691140DCF}"/>
              </a:ext>
            </a:extLst>
          </p:cNvPr>
          <p:cNvSpPr txBox="1"/>
          <p:nvPr/>
        </p:nvSpPr>
        <p:spPr>
          <a:xfrm>
            <a:off x="4361329" y="3063552"/>
            <a:ext cx="3094035" cy="3062377"/>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Varastotyypit</a:t>
            </a:r>
          </a:p>
          <a:p>
            <a:pPr marL="285750" indent="-285750">
              <a:spcAft>
                <a:spcPts val="600"/>
              </a:spcAft>
              <a:buFont typeface="Arial" panose="020B0604020202020204" pitchFamily="34" charset="0"/>
              <a:buChar char="•"/>
            </a:pPr>
            <a:r>
              <a:rPr lang="en-US" sz="1600" b="1" dirty="0">
                <a:solidFill>
                  <a:srgbClr val="09465E"/>
                </a:solidFill>
                <a:latin typeface="Calibri" panose="020F0502020204030204"/>
              </a:rPr>
              <a:t>Varmuusvarasto: </a:t>
            </a:r>
            <a:r>
              <a:rPr lang="en-US" sz="1600" dirty="0">
                <a:solidFill>
                  <a:srgbClr val="09465E"/>
                </a:solidFill>
                <a:latin typeface="Calibri" panose="020F0502020204030204"/>
              </a:rPr>
              <a:t>Pidä pieni varasto toimittajan viivästymisen tai kysynnän kasvun varalta.</a:t>
            </a:r>
          </a:p>
          <a:p>
            <a:pPr marL="285750" indent="-285750">
              <a:spcAft>
                <a:spcPts val="600"/>
              </a:spcAft>
              <a:buFont typeface="Arial" panose="020B0604020202020204" pitchFamily="34" charset="0"/>
              <a:buChar char="•"/>
            </a:pPr>
            <a:r>
              <a:rPr lang="en-US" sz="1600" b="1" dirty="0">
                <a:solidFill>
                  <a:srgbClr val="09465E"/>
                </a:solidFill>
                <a:latin typeface="Calibri" panose="020F0502020204030204"/>
              </a:rPr>
              <a:t>Sesonkivarastot: </a:t>
            </a:r>
            <a:r>
              <a:rPr lang="en-US" sz="1600" dirty="0">
                <a:solidFill>
                  <a:srgbClr val="09465E"/>
                </a:solidFill>
                <a:latin typeface="Calibri" panose="020F0502020204030204"/>
              </a:rPr>
              <a:t>varastoi ennen erityiskausia (joulu, pääsiäinen, kesä).</a:t>
            </a:r>
          </a:p>
          <a:p>
            <a:pPr marL="285750" indent="-285750">
              <a:spcAft>
                <a:spcPts val="600"/>
              </a:spcAft>
              <a:buFont typeface="Arial" panose="020B0604020202020204" pitchFamily="34" charset="0"/>
              <a:buChar char="•"/>
            </a:pPr>
            <a:r>
              <a:rPr lang="en-US" sz="1600" b="1" dirty="0">
                <a:solidFill>
                  <a:srgbClr val="09465E"/>
                </a:solidFill>
                <a:latin typeface="Calibri" panose="020F0502020204030204"/>
              </a:rPr>
              <a:t>Varasto on matkalla: </a:t>
            </a:r>
            <a:r>
              <a:rPr lang="en-US" sz="1600" dirty="0">
                <a:solidFill>
                  <a:srgbClr val="09465E"/>
                </a:solidFill>
                <a:latin typeface="Calibri" panose="020F0502020204030204"/>
              </a:rPr>
              <a:t> Tilatut tuotteet, jotka eivät ole vielä saapuneet</a:t>
            </a:r>
          </a:p>
        </p:txBody>
      </p:sp>
      <p:sp>
        <p:nvSpPr>
          <p:cNvPr id="21" name="CasellaDiTesto 20">
            <a:extLst>
              <a:ext uri="{FF2B5EF4-FFF2-40B4-BE49-F238E27FC236}">
                <a16:creationId xmlns:a16="http://schemas.microsoft.com/office/drawing/2014/main" id="{0FF2BC93-6197-FB83-2F4A-3D3FF27EA88D}"/>
              </a:ext>
            </a:extLst>
          </p:cNvPr>
          <p:cNvSpPr txBox="1"/>
          <p:nvPr/>
        </p:nvSpPr>
        <p:spPr>
          <a:xfrm>
            <a:off x="7915908" y="3107575"/>
            <a:ext cx="3314067" cy="2569934"/>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Luokat arvon mukaan</a:t>
            </a:r>
          </a:p>
          <a:p>
            <a:pPr marL="265113" indent="-265113">
              <a:spcAft>
                <a:spcPts val="600"/>
              </a:spcAft>
              <a:buFont typeface="Arial" panose="020B0604020202020204" pitchFamily="34" charset="0"/>
              <a:buChar char="•"/>
            </a:pPr>
            <a:r>
              <a:rPr lang="en-US" sz="1600" b="1" dirty="0">
                <a:solidFill>
                  <a:srgbClr val="09465E"/>
                </a:solidFill>
                <a:latin typeface="Calibri" panose="020F0502020204030204"/>
              </a:rPr>
              <a:t>Tyyppi A: </a:t>
            </a:r>
            <a:r>
              <a:rPr lang="en-US" sz="1600" dirty="0">
                <a:solidFill>
                  <a:srgbClr val="09465E"/>
                </a:solidFill>
                <a:latin typeface="Calibri" panose="020F0502020204030204"/>
              </a:rPr>
              <a:t>Kalleimmat tuotteet (liha, ekstra-neitsytoliiviöljy) → tarkista ne usein.</a:t>
            </a:r>
          </a:p>
          <a:p>
            <a:pPr marL="265113" indent="-265113">
              <a:spcAft>
                <a:spcPts val="600"/>
              </a:spcAft>
              <a:buFont typeface="Arial" panose="020B0604020202020204" pitchFamily="34" charset="0"/>
              <a:buChar char="•"/>
            </a:pPr>
            <a:r>
              <a:rPr lang="en-US" sz="1600" b="1" dirty="0">
                <a:solidFill>
                  <a:srgbClr val="09465E"/>
                </a:solidFill>
                <a:latin typeface="Calibri" panose="020F0502020204030204"/>
              </a:rPr>
              <a:t>Tyyppi B: </a:t>
            </a:r>
            <a:r>
              <a:rPr lang="en-US" sz="1600" dirty="0">
                <a:solidFill>
                  <a:srgbClr val="09465E"/>
                </a:solidFill>
                <a:latin typeface="Calibri" panose="020F0502020204030204"/>
              </a:rPr>
              <a:t>Kohtalaisen tärkeät tuotteet (juustot, säilykkeet).</a:t>
            </a:r>
          </a:p>
          <a:p>
            <a:pPr marL="265113" indent="-265113">
              <a:spcAft>
                <a:spcPts val="600"/>
              </a:spcAft>
              <a:buFont typeface="Arial" panose="020B0604020202020204" pitchFamily="34" charset="0"/>
              <a:buChar char="•"/>
            </a:pPr>
            <a:r>
              <a:rPr lang="en-US" sz="1600" b="1" dirty="0">
                <a:solidFill>
                  <a:srgbClr val="09465E"/>
                </a:solidFill>
                <a:latin typeface="Calibri" panose="020F0502020204030204"/>
              </a:rPr>
              <a:t>Tyyppi C: </a:t>
            </a:r>
            <a:r>
              <a:rPr lang="en-US" sz="1600" dirty="0">
                <a:solidFill>
                  <a:srgbClr val="09465E"/>
                </a:solidFill>
                <a:latin typeface="Calibri" panose="020F0502020204030204"/>
              </a:rPr>
              <a:t>Edulliset ja runsaat tuotteet (suola, sokeri) → satunnaiset tarkastukset.</a:t>
            </a:r>
            <a:endParaRPr lang="en-US" sz="1600" b="1" dirty="0">
              <a:solidFill>
                <a:srgbClr val="09465E"/>
              </a:solidFill>
              <a:latin typeface="Calibri" panose="020F0502020204030204"/>
            </a:endParaRPr>
          </a:p>
        </p:txBody>
      </p:sp>
    </p:spTree>
    <p:extLst>
      <p:ext uri="{BB962C8B-B14F-4D97-AF65-F5344CB8AC3E}">
        <p14:creationId xmlns:p14="http://schemas.microsoft.com/office/powerpoint/2010/main" val="53219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2E63B-C0AE-D704-A250-085B504F0BB7}"/>
            </a:ext>
          </a:extLst>
        </p:cNvPr>
        <p:cNvGrpSpPr/>
        <p:nvPr/>
      </p:nvGrpSpPr>
      <p:grpSpPr>
        <a:xfrm>
          <a:off x="0" y="0"/>
          <a:ext cx="0" cy="0"/>
          <a:chOff x="0" y="0"/>
          <a:chExt cx="0" cy="0"/>
        </a:xfrm>
      </p:grpSpPr>
      <p:pic>
        <p:nvPicPr>
          <p:cNvPr id="11" name="Segnaposto immagine 10" descr="A top view of colorful abacus">
            <a:extLst>
              <a:ext uri="{FF2B5EF4-FFF2-40B4-BE49-F238E27FC236}">
                <a16:creationId xmlns:a16="http://schemas.microsoft.com/office/drawing/2014/main" id="{B033ACDE-6B7A-902C-BF9B-7B0D43C7871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2D87BE89-761C-634A-27EB-29606E83FC1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FBC4F6C-67E9-A958-D2DD-B6BA1F5FEA90}"/>
              </a:ext>
            </a:extLst>
          </p:cNvPr>
          <p:cNvSpPr/>
          <p:nvPr/>
        </p:nvSpPr>
        <p:spPr>
          <a:xfrm>
            <a:off x="5563284" y="3372301"/>
            <a:ext cx="5483090" cy="117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49F34AF-AA3F-5549-B908-69DA7B03571F}"/>
              </a:ext>
            </a:extLst>
          </p:cNvPr>
          <p:cNvSpPr txBox="1"/>
          <p:nvPr/>
        </p:nvSpPr>
        <p:spPr>
          <a:xfrm>
            <a:off x="5866282" y="3372301"/>
            <a:ext cx="5483090"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Varastonhallintatekniikat</a:t>
            </a:r>
          </a:p>
        </p:txBody>
      </p:sp>
    </p:spTree>
    <p:extLst>
      <p:ext uri="{BB962C8B-B14F-4D97-AF65-F5344CB8AC3E}">
        <p14:creationId xmlns:p14="http://schemas.microsoft.com/office/powerpoint/2010/main" val="3851708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Props1.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2.xml><?xml version="1.0" encoding="utf-8"?>
<ds:datastoreItem xmlns:ds="http://schemas.openxmlformats.org/officeDocument/2006/customXml" ds:itemID="{BC69587B-8F19-42EE-8996-585AA3092B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345B49-9A40-4930-ABAD-C71077524425}">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10886</TotalTime>
  <Words>2106</Words>
  <Application>Microsoft Office PowerPoint</Application>
  <PresentationFormat>Laajakuva</PresentationFormat>
  <Paragraphs>278</Paragraphs>
  <Slides>33</Slides>
  <Notes>14</Notes>
  <HiddenSlides>0</HiddenSlides>
  <MMClips>3</MMClips>
  <ScaleCrop>false</ScaleCrop>
  <HeadingPairs>
    <vt:vector size="6" baseType="variant">
      <vt:variant>
        <vt:lpstr>Käytetyt fontit</vt:lpstr>
      </vt:variant>
      <vt:variant>
        <vt:i4>9</vt:i4>
      </vt:variant>
      <vt:variant>
        <vt:lpstr>Teema</vt:lpstr>
      </vt:variant>
      <vt:variant>
        <vt:i4>1</vt:i4>
      </vt:variant>
      <vt:variant>
        <vt:lpstr>Dian otsikot</vt:lpstr>
      </vt:variant>
      <vt:variant>
        <vt:i4>33</vt:i4>
      </vt:variant>
    </vt:vector>
  </HeadingPairs>
  <TitlesOfParts>
    <vt:vector size="43" baseType="lpstr">
      <vt:lpstr>Arial</vt:lpstr>
      <vt:lpstr>Calibir</vt:lpstr>
      <vt:lpstr>Calibri</vt:lpstr>
      <vt:lpstr>Lato</vt:lpstr>
      <vt:lpstr>Lato Heavy</vt:lpstr>
      <vt:lpstr>Montserrat</vt:lpstr>
      <vt:lpstr>Montserrat Light</vt:lpstr>
      <vt:lpstr>Segoe Sans</vt:lpstr>
      <vt:lpstr>Times New Roman</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docId:8AFDCE4DBF24F499688BDDDB9FF428E3</cp:keywords>
  <cp:lastModifiedBy>Anna-Maria Saarela</cp:lastModifiedBy>
  <cp:revision>14</cp:revision>
  <dcterms:created xsi:type="dcterms:W3CDTF">2020-10-14T13:32:04Z</dcterms:created>
  <dcterms:modified xsi:type="dcterms:W3CDTF">2025-05-27T18:46:25Z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