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6"/>
  </p:notesMasterIdLst>
  <p:sldIdLst>
    <p:sldId id="4345" r:id="rId5"/>
    <p:sldId id="4392" r:id="rId6"/>
    <p:sldId id="4366" r:id="rId7"/>
    <p:sldId id="4367" r:id="rId8"/>
    <p:sldId id="4384" r:id="rId9"/>
    <p:sldId id="4385" r:id="rId10"/>
    <p:sldId id="4387" r:id="rId11"/>
    <p:sldId id="4369" r:id="rId12"/>
    <p:sldId id="4365" r:id="rId13"/>
    <p:sldId id="4398" r:id="rId14"/>
    <p:sldId id="4352" r:id="rId15"/>
    <p:sldId id="4377" r:id="rId16"/>
    <p:sldId id="4388" r:id="rId17"/>
    <p:sldId id="281" r:id="rId18"/>
    <p:sldId id="4393" r:id="rId19"/>
    <p:sldId id="4395" r:id="rId20"/>
    <p:sldId id="4396" r:id="rId21"/>
    <p:sldId id="4370" r:id="rId22"/>
    <p:sldId id="4371" r:id="rId23"/>
    <p:sldId id="4381" r:id="rId24"/>
    <p:sldId id="4380" r:id="rId25"/>
    <p:sldId id="4372" r:id="rId26"/>
    <p:sldId id="4382" r:id="rId27"/>
    <p:sldId id="4378" r:id="rId28"/>
    <p:sldId id="4375" r:id="rId29"/>
    <p:sldId id="4383" r:id="rId30"/>
    <p:sldId id="4379" r:id="rId31"/>
    <p:sldId id="4397" r:id="rId32"/>
    <p:sldId id="4340" r:id="rId33"/>
    <p:sldId id="4300" r:id="rId34"/>
    <p:sldId id="426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C9AC9B-AC04-B40A-D827-74D2F9A498AA}" name="Paula Whyte ( Momentum Consulting )" initials="P)" userId="S::paula_momentumconsulting.ie#ext#@biainnovatorcampus.onmicrosoft.com::f0db49ca-a56d-4261-b8a6-819acd09e0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E25684"/>
    <a:srgbClr val="ED7D31"/>
    <a:srgbClr val="60BA47"/>
    <a:srgbClr val="8ACC78"/>
    <a:srgbClr val="FFFFFF"/>
    <a:srgbClr val="000000"/>
    <a:srgbClr val="F1983D"/>
    <a:srgbClr val="1D4C60"/>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C7C04D-4001-ADF6-FF1D-A8B1DA1AE7BD}" v="4" dt="2025-05-22T10:14:18.8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291" autoAdjust="0"/>
  </p:normalViewPr>
  <p:slideViewPr>
    <p:cSldViewPr snapToGrid="0">
      <p:cViewPr varScale="1">
        <p:scale>
          <a:sx n="70" d="100"/>
          <a:sy n="70" d="100"/>
        </p:scale>
        <p:origin x="2357"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Muokkaa Master-tekstityylejä napsauttamalla tätä</a:t>
            </a:r>
          </a:p>
          <a:p>
            <a:pPr lvl="1"/>
            <a:r>
              <a:rPr lang="en-GB"/>
              <a:t>Toinen taso</a:t>
            </a:r>
          </a:p>
          <a:p>
            <a:pPr lvl="2"/>
            <a:r>
              <a:rPr lang="en-GB"/>
              <a:t>Kolmas taso</a:t>
            </a:r>
          </a:p>
          <a:p>
            <a:pPr lvl="3"/>
            <a:r>
              <a:rPr lang="en-GB"/>
              <a:t>Neljäs taso</a:t>
            </a:r>
          </a:p>
          <a:p>
            <a:pPr lvl="4"/>
            <a:r>
              <a:rPr lang="en-GB"/>
              <a:t>Viides taso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31B5B59-F810-6192-914F-4517D56B05E2}"/>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6AB25438-C5A1-033B-F2D7-C23E61DBD5F2}"/>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16</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1DF17FBE-EF58-3F25-22D3-5C94375FEF26}"/>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A121C24D-F337-6D3D-7CCE-7F0EA1A2AB5A}"/>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508757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65AB66D-7B8B-AD49-7A48-9F0D9D5E96DF}"/>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417B3C56-A810-6102-B4B8-20AD3637AF3B}"/>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17</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BB01AF26-2DF0-3B4E-8D76-EFF78A2F9D1A}"/>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A1DEC0F-5424-608C-CB49-CB4F2C714FA4}"/>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962862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Ratkaisu: C - Virallisia sopimuksia on olemassa, mutta niissä keskitytään vain erityiskysymyksiin. </a:t>
            </a:r>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2107298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CB6BB-1B4E-FF42-BA1B-CA825CEF4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AE09C-4A7E-7725-B31F-1DB29FCE6F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6E5B1-AEBB-8914-8409-2E118E022F56}"/>
              </a:ext>
            </a:extLst>
          </p:cNvPr>
          <p:cNvSpPr>
            <a:spLocks noGrp="1"/>
          </p:cNvSpPr>
          <p:nvPr>
            <p:ph type="body" idx="1"/>
          </p:nvPr>
        </p:nvSpPr>
        <p:spPr/>
        <p:txBody>
          <a:bodyPr/>
          <a:lstStyle/>
          <a:p>
            <a:r>
              <a:rPr lang="en-GB"/>
              <a:t>Ratkaisut: </a:t>
            </a:r>
          </a:p>
          <a:p>
            <a:pPr marL="228600" indent="-228600">
              <a:buAutoNum type="arabicPeriod"/>
            </a:pPr>
            <a:r>
              <a:rPr lang="en-GB"/>
              <a:t>B</a:t>
            </a:r>
          </a:p>
          <a:p>
            <a:pPr marL="228600" indent="-228600">
              <a:buAutoNum type="arabicPeriod"/>
            </a:pPr>
            <a:r>
              <a:rPr lang="en-GB"/>
              <a:t>A</a:t>
            </a:r>
          </a:p>
          <a:p>
            <a:pPr marL="228600" indent="-228600">
              <a:buAutoNum type="arabicPeriod"/>
            </a:pPr>
            <a:r>
              <a:rPr lang="en-GB"/>
              <a:t>A </a:t>
            </a:r>
          </a:p>
        </p:txBody>
      </p:sp>
      <p:sp>
        <p:nvSpPr>
          <p:cNvPr id="4" name="Slide Number Placeholder 3">
            <a:extLst>
              <a:ext uri="{FF2B5EF4-FFF2-40B4-BE49-F238E27FC236}">
                <a16:creationId xmlns:a16="http://schemas.microsoft.com/office/drawing/2014/main" id="{F64E1C04-CCF2-937E-27B5-F4D8936F0837}"/>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4057419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524F8-4923-AD19-ECB5-E80359DB5E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4A8F4-017E-0479-1E34-6906F4E4A5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7FEAA-304A-BD9A-01B9-A9D72170B2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B5DAE2-4113-18AD-6002-5DC3FB821541}"/>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303335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Linkki käännöstä varten https://www.canva.com/design/DAGfpFvsfH8/arQTZc_g98n4cS0qK7R05Q/edit?utm_content=DAGfpFvsfH8&amp;utm_campaign=designshare&amp;utm_medium=link2&amp;utm_source=sharebutton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05879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15C59-E8F8-1E33-0698-2EB529E4AF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35AA2E-8668-720E-265A-31FC1D1E6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17B722-1329-8624-A849-09859CC2B7D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31BF1CA-077A-0BBE-B10E-17B2BBB36BB7}"/>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8143847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EC800-2784-2C5B-3B5F-1696C827D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E9C42-A60D-FD2D-2D97-9FA7DD3F56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8535FA-9C74-3E4A-1D0B-073C66AC4F9D}"/>
              </a:ext>
            </a:extLst>
          </p:cNvPr>
          <p:cNvSpPr>
            <a:spLocks noGrp="1"/>
          </p:cNvSpPr>
          <p:nvPr>
            <p:ph type="body" idx="1"/>
          </p:nvPr>
        </p:nvSpPr>
        <p:spPr/>
        <p:txBody>
          <a:bodyPr/>
          <a:lstStyle/>
          <a:p>
            <a:r>
              <a:rPr lang="en-GB" dirty="0"/>
              <a:t>Linkki käännökseen: https://www.canva.com/design/DAGey6-xMwA/6giDlpIERgcaupUW5V8qQg/edit?utm_content=DAGey6-xMwA&amp;utm_campaign=designshare&amp;utm_medium=link2&amp;utm_source=sharebutton</a:t>
            </a:r>
          </a:p>
          <a:p>
            <a:endParaRPr lang="en-GB" dirty="0"/>
          </a:p>
        </p:txBody>
      </p:sp>
      <p:sp>
        <p:nvSpPr>
          <p:cNvPr id="4" name="Slide Number Placeholder 3">
            <a:extLst>
              <a:ext uri="{FF2B5EF4-FFF2-40B4-BE49-F238E27FC236}">
                <a16:creationId xmlns:a16="http://schemas.microsoft.com/office/drawing/2014/main" id="{3E3E119A-7FAA-4286-BE6E-4D6870B69D8D}"/>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566840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460213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FD9F0-A748-D22F-B593-406173B881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6FE958-0267-54AC-6EB1-5FD24D9713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D69CB-B700-242B-F373-8E8717CD4821}"/>
              </a:ext>
            </a:extLst>
          </p:cNvPr>
          <p:cNvSpPr>
            <a:spLocks noGrp="1"/>
          </p:cNvSpPr>
          <p:nvPr>
            <p:ph type="body" idx="1"/>
          </p:nvPr>
        </p:nvSpPr>
        <p:spPr/>
        <p:txBody>
          <a:bodyPr/>
          <a:lstStyle/>
          <a:p>
            <a:r>
              <a:rPr lang="en-GB" dirty="0"/>
              <a:t>Ratkaisu: C - Virallisia sopimuksia on olemassa, mutta niissä keskitytään vain erityiskysymyksiin. </a:t>
            </a:r>
          </a:p>
        </p:txBody>
      </p:sp>
      <p:sp>
        <p:nvSpPr>
          <p:cNvPr id="4" name="Slide Number Placeholder 3">
            <a:extLst>
              <a:ext uri="{FF2B5EF4-FFF2-40B4-BE49-F238E27FC236}">
                <a16:creationId xmlns:a16="http://schemas.microsoft.com/office/drawing/2014/main" id="{713C1C72-6214-F755-3C27-552D393BD3D4}"/>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418933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Linkki käännökseen: https://www.canva.com/design/DAGebkF7Ofs/Xb_KCkuG0tbOmXIsJ4TxDg/edit?utm_content=DAGebkF7Ofs&amp;utm_campaign=designshare&amp;utm_medium=link2&amp;utm_source=sharebutton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14</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70510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8A1C55A-D145-DEA7-E7C0-EFCA3E93041A}"/>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05731A60-4F64-AFFC-41DF-0A15E8221479}"/>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15</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DD1034E6-4FAD-EA5B-0C9B-DBC7296018C7}"/>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46C5395-DF78-E251-77D9-B83D82307689}"/>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480003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25417291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2411639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0CA3FA5E-5C29-CAD7-2913-33502C3A98F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83D253DC-D7DD-924A-C6AB-8D469A86002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
        <p:nvSpPr>
          <p:cNvPr id="6" name="TextBox 5">
            <a:extLst>
              <a:ext uri="{FF2B5EF4-FFF2-40B4-BE49-F238E27FC236}">
                <a16:creationId xmlns:a16="http://schemas.microsoft.com/office/drawing/2014/main" id="{F17C014A-A2EA-D47A-4308-AF68CCB414B7}"/>
              </a:ext>
            </a:extLst>
          </p:cNvPr>
          <p:cNvSpPr txBox="1"/>
          <p:nvPr userDrawn="1"/>
        </p:nvSpPr>
        <p:spPr>
          <a:xfrm>
            <a:off x="11536218" y="5861706"/>
            <a:ext cx="535709" cy="862367"/>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a:extLs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 id="214748389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pxhere.com/en/photo/1432967"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hyperlink" Target="https://pubmed.ncbi.nlm.nih.gov/37280495/" TargetMode="External"/><Relationship Id="rId2" Type="http://schemas.openxmlformats.org/officeDocument/2006/relationships/hyperlink" Target="https://doi.org/10.1080/01900692.2012.655527" TargetMode="Externa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hyperlink" Target="https://pubmed.ncbi.nlm.nih.gov/37280495/"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researchgate.net/publication/381924778_Sustainable_procurement_and_supplier_collaboration_for_green_innovations" TargetMode="External"/><Relationship Id="rId2" Type="http://schemas.openxmlformats.org/officeDocument/2006/relationships/hyperlink" Target="https://www.sciencedirect.com/science/article/pii/S0148296322002818"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5.xml"/><Relationship Id="rId1" Type="http://schemas.openxmlformats.org/officeDocument/2006/relationships/video" Target="https://www.youtube.com/embed/I8s7bJ5LW6k?feature=oembed" TargetMode="External"/><Relationship Id="rId5" Type="http://schemas.openxmlformats.org/officeDocument/2006/relationships/hyperlink" Target="https://www.oxfordcollegeofprocurementandsupply.com/social-value-in-procurement-webinar/" TargetMode="External"/><Relationship Id="rId4" Type="http://schemas.openxmlformats.org/officeDocument/2006/relationships/hyperlink" Target="https://www.youtube.com/watch?v=I8s7bJ5LW6k"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5.xml"/><Relationship Id="rId1" Type="http://schemas.openxmlformats.org/officeDocument/2006/relationships/video" Target="https://www.youtube.com/embed/7fizB49d5i8?feature=oembed" TargetMode="External"/><Relationship Id="rId4" Type="http://schemas.openxmlformats.org/officeDocument/2006/relationships/hyperlink" Target="https://www.youtube.com/watch?v=7fizB49d5i8"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aste2worth.eu/good-practice-compendium/" TargetMode="Externa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8" name="Picture Placeholder 7" descr="A person and person shaking hands&#10;&#10;AI-generated content may be incorrect.">
            <a:extLst>
              <a:ext uri="{FF2B5EF4-FFF2-40B4-BE49-F238E27FC236}">
                <a16:creationId xmlns:a16="http://schemas.microsoft.com/office/drawing/2014/main" id="{C81624BD-AB99-302F-D1FF-60FE8B5A57D4}"/>
              </a:ext>
            </a:extLst>
          </p:cNvPr>
          <p:cNvPicPr>
            <a:picLocks noGrp="1" noChangeAspect="1"/>
          </p:cNvPicPr>
          <p:nvPr>
            <p:ph type="pic" sz="quarter" idx="12"/>
          </p:nvPr>
        </p:nvPicPr>
        <p:blipFill>
          <a:blip r:embed="rId3">
            <a:extLst>
              <a:ext uri="{837473B0-CC2E-450A-ABE3-18F120FF3D39}">
                <a1611:picAttrSrcUrl xmlns:a1611="http://schemas.microsoft.com/office/drawing/2016/11/main" r:id="rId4"/>
              </a:ext>
            </a:extLst>
          </a:blip>
          <a:srcRect t="26039" b="26039"/>
          <a:stretch>
            <a:fillRect/>
          </a:stretch>
        </p:blipFill>
        <p:spPr/>
      </p:pic>
      <p:sp>
        <p:nvSpPr>
          <p:cNvPr id="9" name="Rectangle 8">
            <a:extLst>
              <a:ext uri="{FF2B5EF4-FFF2-40B4-BE49-F238E27FC236}">
                <a16:creationId xmlns:a16="http://schemas.microsoft.com/office/drawing/2014/main" id="{1C649D26-280B-9DCA-8DAE-3F92754507FD}"/>
              </a:ext>
            </a:extLst>
          </p:cNvPr>
          <p:cNvSpPr/>
          <p:nvPr/>
        </p:nvSpPr>
        <p:spPr>
          <a:xfrm>
            <a:off x="1902693" y="4271576"/>
            <a:ext cx="579164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 name="Rectangle 1">
            <a:extLst>
              <a:ext uri="{FF2B5EF4-FFF2-40B4-BE49-F238E27FC236}">
                <a16:creationId xmlns:a16="http://schemas.microsoft.com/office/drawing/2014/main" id="{3F99594E-0C28-9ABF-0737-6A0E82C3CDE7}"/>
              </a:ext>
            </a:extLst>
          </p:cNvPr>
          <p:cNvSpPr/>
          <p:nvPr/>
        </p:nvSpPr>
        <p:spPr>
          <a:xfrm>
            <a:off x="1902576" y="4979538"/>
            <a:ext cx="579164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43311"/>
            <a:ext cx="5370957" cy="646331"/>
          </a:xfrm>
          <a:prstGeom prst="rect">
            <a:avLst/>
          </a:prstGeom>
          <a:noFill/>
        </p:spPr>
        <p:txBody>
          <a:bodyPr wrap="none" rtlCol="0">
            <a:spAutoFit/>
          </a:bodyPr>
          <a:lstStyle/>
          <a:p>
            <a:r>
              <a:rPr lang="en-US" sz="3600" b="1" dirty="0">
                <a:solidFill>
                  <a:srgbClr val="60BA47"/>
                </a:solidFill>
                <a:latin typeface="Calibri" panose="020F0502020204030204" pitchFamily="34" charset="0"/>
                <a:cs typeface="Calibri" panose="020F0502020204030204" pitchFamily="34" charset="0"/>
              </a:rPr>
              <a:t>TOIMITTAJAYHTEISTYÖ</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MODUULI 3 </a:t>
            </a:r>
          </a:p>
        </p:txBody>
      </p:sp>
      <p:sp>
        <p:nvSpPr>
          <p:cNvPr id="3" name="TextBox 2">
            <a:extLst>
              <a:ext uri="{FF2B5EF4-FFF2-40B4-BE49-F238E27FC236}">
                <a16:creationId xmlns:a16="http://schemas.microsoft.com/office/drawing/2014/main" id="{A4A77468-AE49-CBF6-DBD9-1CBCC64BC6A8}"/>
              </a:ext>
            </a:extLst>
          </p:cNvPr>
          <p:cNvSpPr txBox="1"/>
          <p:nvPr/>
        </p:nvSpPr>
        <p:spPr>
          <a:xfrm>
            <a:off x="2086715" y="4984105"/>
            <a:ext cx="5554979" cy="646331"/>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&amp; KESTÄVÄT HANKINNAT</a:t>
            </a:r>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E938C-0826-B387-233D-D1BE6C39600A}"/>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F6CD35FE-BB75-53FF-A259-B8A2AE49280C}"/>
              </a:ext>
            </a:extLst>
          </p:cNvPr>
          <p:cNvGrpSpPr/>
          <p:nvPr/>
        </p:nvGrpSpPr>
        <p:grpSpPr>
          <a:xfrm>
            <a:off x="7003733" y="614659"/>
            <a:ext cx="844819" cy="901896"/>
            <a:chOff x="5388098" y="371192"/>
            <a:chExt cx="907476" cy="907364"/>
          </a:xfrm>
          <a:solidFill>
            <a:schemeClr val="bg1"/>
          </a:solidFill>
        </p:grpSpPr>
        <p:grpSp>
          <p:nvGrpSpPr>
            <p:cNvPr id="5" name="Graphic 2">
              <a:extLst>
                <a:ext uri="{FF2B5EF4-FFF2-40B4-BE49-F238E27FC236}">
                  <a16:creationId xmlns:a16="http://schemas.microsoft.com/office/drawing/2014/main" id="{24C016A7-98FB-AAE5-5779-67303EACF916}"/>
                </a:ext>
              </a:extLst>
            </p:cNvPr>
            <p:cNvGrpSpPr/>
            <p:nvPr/>
          </p:nvGrpSpPr>
          <p:grpSpPr>
            <a:xfrm>
              <a:off x="5388098" y="371192"/>
              <a:ext cx="907476" cy="907364"/>
              <a:chOff x="5388098" y="371192"/>
              <a:chExt cx="907476" cy="907364"/>
            </a:xfrm>
            <a:grpFill/>
          </p:grpSpPr>
          <p:sp>
            <p:nvSpPr>
              <p:cNvPr id="12" name="Freeform 912">
                <a:extLst>
                  <a:ext uri="{FF2B5EF4-FFF2-40B4-BE49-F238E27FC236}">
                    <a16:creationId xmlns:a16="http://schemas.microsoft.com/office/drawing/2014/main" id="{9964584D-50FB-BF02-0D3C-368DCB1E2D1D}"/>
                  </a:ext>
                </a:extLst>
              </p:cNvPr>
              <p:cNvSpPr/>
              <p:nvPr/>
            </p:nvSpPr>
            <p:spPr>
              <a:xfrm>
                <a:off x="5388098" y="371192"/>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3" name="Freeform 913">
                <a:extLst>
                  <a:ext uri="{FF2B5EF4-FFF2-40B4-BE49-F238E27FC236}">
                    <a16:creationId xmlns:a16="http://schemas.microsoft.com/office/drawing/2014/main" id="{FEE37175-BE4A-0CF1-6E67-A036FDC92FD0}"/>
                  </a:ext>
                </a:extLst>
              </p:cNvPr>
              <p:cNvSpPr/>
              <p:nvPr/>
            </p:nvSpPr>
            <p:spPr>
              <a:xfrm>
                <a:off x="6023478" y="807232"/>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914">
                <a:extLst>
                  <a:ext uri="{FF2B5EF4-FFF2-40B4-BE49-F238E27FC236}">
                    <a16:creationId xmlns:a16="http://schemas.microsoft.com/office/drawing/2014/main" id="{7593645C-AE72-9945-95DC-AF4873AD9382}"/>
                  </a:ext>
                </a:extLst>
              </p:cNvPr>
              <p:cNvSpPr/>
              <p:nvPr/>
            </p:nvSpPr>
            <p:spPr>
              <a:xfrm>
                <a:off x="5593820" y="976527"/>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916">
                <a:extLst>
                  <a:ext uri="{FF2B5EF4-FFF2-40B4-BE49-F238E27FC236}">
                    <a16:creationId xmlns:a16="http://schemas.microsoft.com/office/drawing/2014/main" id="{A70A8A8E-5D16-26C0-FBA5-101BA9F585D6}"/>
                  </a:ext>
                </a:extLst>
              </p:cNvPr>
              <p:cNvSpPr/>
              <p:nvPr/>
            </p:nvSpPr>
            <p:spPr>
              <a:xfrm>
                <a:off x="5515727" y="807210"/>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917">
                <a:extLst>
                  <a:ext uri="{FF2B5EF4-FFF2-40B4-BE49-F238E27FC236}">
                    <a16:creationId xmlns:a16="http://schemas.microsoft.com/office/drawing/2014/main" id="{826C3E8B-17F6-8233-ABBD-E869FF0589C8}"/>
                  </a:ext>
                </a:extLst>
              </p:cNvPr>
              <p:cNvSpPr/>
              <p:nvPr/>
            </p:nvSpPr>
            <p:spPr>
              <a:xfrm>
                <a:off x="5958599" y="616348"/>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918">
                <a:extLst>
                  <a:ext uri="{FF2B5EF4-FFF2-40B4-BE49-F238E27FC236}">
                    <a16:creationId xmlns:a16="http://schemas.microsoft.com/office/drawing/2014/main" id="{29AED03A-B4E9-5FB4-AAB4-B6B6907AFE24}"/>
                  </a:ext>
                </a:extLst>
              </p:cNvPr>
              <p:cNvSpPr/>
              <p:nvPr/>
            </p:nvSpPr>
            <p:spPr>
              <a:xfrm>
                <a:off x="5593871" y="617471"/>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919">
                <a:extLst>
                  <a:ext uri="{FF2B5EF4-FFF2-40B4-BE49-F238E27FC236}">
                    <a16:creationId xmlns:a16="http://schemas.microsoft.com/office/drawing/2014/main" id="{7DAC95E5-D789-8664-4462-608DBDA7C5A5}"/>
                  </a:ext>
                </a:extLst>
              </p:cNvPr>
              <p:cNvSpPr/>
              <p:nvPr/>
            </p:nvSpPr>
            <p:spPr>
              <a:xfrm>
                <a:off x="5784386" y="537842"/>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920">
                <a:extLst>
                  <a:ext uri="{FF2B5EF4-FFF2-40B4-BE49-F238E27FC236}">
                    <a16:creationId xmlns:a16="http://schemas.microsoft.com/office/drawing/2014/main" id="{A4F46E7C-58D9-0470-E6E3-DACC8558BF21}"/>
                  </a:ext>
                </a:extLst>
              </p:cNvPr>
              <p:cNvSpPr/>
              <p:nvPr/>
            </p:nvSpPr>
            <p:spPr>
              <a:xfrm>
                <a:off x="5784770" y="371576"/>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921">
                <a:extLst>
                  <a:ext uri="{FF2B5EF4-FFF2-40B4-BE49-F238E27FC236}">
                    <a16:creationId xmlns:a16="http://schemas.microsoft.com/office/drawing/2014/main" id="{6820E7A6-28EC-74D8-D1A2-485F81457DCA}"/>
                  </a:ext>
                </a:extLst>
              </p:cNvPr>
              <p:cNvSpPr/>
              <p:nvPr/>
            </p:nvSpPr>
            <p:spPr>
              <a:xfrm>
                <a:off x="5719271" y="703491"/>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6" name="Graphic 2">
              <a:extLst>
                <a:ext uri="{FF2B5EF4-FFF2-40B4-BE49-F238E27FC236}">
                  <a16:creationId xmlns:a16="http://schemas.microsoft.com/office/drawing/2014/main" id="{5330466A-6E85-8EAB-0896-C8B31278E8AA}"/>
                </a:ext>
              </a:extLst>
            </p:cNvPr>
            <p:cNvGrpSpPr/>
            <p:nvPr/>
          </p:nvGrpSpPr>
          <p:grpSpPr>
            <a:xfrm>
              <a:off x="5649601" y="492513"/>
              <a:ext cx="566267" cy="691349"/>
              <a:chOff x="5649601" y="492513"/>
              <a:chExt cx="566267" cy="691349"/>
            </a:xfrm>
            <a:grpFill/>
          </p:grpSpPr>
          <p:sp>
            <p:nvSpPr>
              <p:cNvPr id="7" name="Freeform 906">
                <a:extLst>
                  <a:ext uri="{FF2B5EF4-FFF2-40B4-BE49-F238E27FC236}">
                    <a16:creationId xmlns:a16="http://schemas.microsoft.com/office/drawing/2014/main" id="{409CDC37-886C-4D06-4911-414C7798F630}"/>
                  </a:ext>
                </a:extLst>
              </p:cNvPr>
              <p:cNvSpPr/>
              <p:nvPr/>
            </p:nvSpPr>
            <p:spPr>
              <a:xfrm>
                <a:off x="5649601" y="656958"/>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907">
                <a:extLst>
                  <a:ext uri="{FF2B5EF4-FFF2-40B4-BE49-F238E27FC236}">
                    <a16:creationId xmlns:a16="http://schemas.microsoft.com/office/drawing/2014/main" id="{2DB400A1-CEFD-835A-B79E-1A33685163D3}"/>
                  </a:ext>
                </a:extLst>
              </p:cNvPr>
              <p:cNvSpPr/>
              <p:nvPr/>
            </p:nvSpPr>
            <p:spPr>
              <a:xfrm>
                <a:off x="6010549" y="978429"/>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908">
                <a:extLst>
                  <a:ext uri="{FF2B5EF4-FFF2-40B4-BE49-F238E27FC236}">
                    <a16:creationId xmlns:a16="http://schemas.microsoft.com/office/drawing/2014/main" id="{B1B41023-18C4-AABD-606D-9A719C2184BB}"/>
                  </a:ext>
                </a:extLst>
              </p:cNvPr>
              <p:cNvSpPr/>
              <p:nvPr/>
            </p:nvSpPr>
            <p:spPr>
              <a:xfrm>
                <a:off x="6165978" y="492513"/>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909">
                <a:extLst>
                  <a:ext uri="{FF2B5EF4-FFF2-40B4-BE49-F238E27FC236}">
                    <a16:creationId xmlns:a16="http://schemas.microsoft.com/office/drawing/2014/main" id="{5C5B2A2B-D22F-CF0A-8E89-F87F7C0999F2}"/>
                  </a:ext>
                </a:extLst>
              </p:cNvPr>
              <p:cNvSpPr/>
              <p:nvPr/>
            </p:nvSpPr>
            <p:spPr>
              <a:xfrm>
                <a:off x="6165978" y="662236"/>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910">
                <a:extLst>
                  <a:ext uri="{FF2B5EF4-FFF2-40B4-BE49-F238E27FC236}">
                    <a16:creationId xmlns:a16="http://schemas.microsoft.com/office/drawing/2014/main" id="{2315D39F-8DD7-C38D-6757-D8D5EE48D117}"/>
                  </a:ext>
                </a:extLst>
              </p:cNvPr>
              <p:cNvSpPr/>
              <p:nvPr/>
            </p:nvSpPr>
            <p:spPr>
              <a:xfrm>
                <a:off x="6165978" y="833414"/>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1" name="Text Placeholder 3">
            <a:extLst>
              <a:ext uri="{FF2B5EF4-FFF2-40B4-BE49-F238E27FC236}">
                <a16:creationId xmlns:a16="http://schemas.microsoft.com/office/drawing/2014/main" id="{E9179677-FF9C-93EE-05A3-5E86F5F0B1C5}"/>
              </a:ext>
            </a:extLst>
          </p:cNvPr>
          <p:cNvSpPr txBox="1">
            <a:spLocks/>
          </p:cNvSpPr>
          <p:nvPr/>
        </p:nvSpPr>
        <p:spPr>
          <a:xfrm>
            <a:off x="7875684" y="783385"/>
            <a:ext cx="3971711"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highlight>
                  <a:srgbClr val="ED7D31"/>
                </a:highlight>
              </a:rPr>
              <a:t>Harjoitus</a:t>
            </a:r>
            <a:endParaRPr lang="en-US" dirty="0">
              <a:highlight>
                <a:srgbClr val="ED7D31"/>
              </a:highlight>
            </a:endParaRPr>
          </a:p>
        </p:txBody>
      </p:sp>
      <p:sp>
        <p:nvSpPr>
          <p:cNvPr id="25" name="TextBox 24">
            <a:extLst>
              <a:ext uri="{FF2B5EF4-FFF2-40B4-BE49-F238E27FC236}">
                <a16:creationId xmlns:a16="http://schemas.microsoft.com/office/drawing/2014/main" id="{13953976-C7CB-C862-C4FC-8244B41A9889}"/>
              </a:ext>
            </a:extLst>
          </p:cNvPr>
          <p:cNvSpPr txBox="1"/>
          <p:nvPr/>
        </p:nvSpPr>
        <p:spPr>
          <a:xfrm>
            <a:off x="983797" y="683345"/>
            <a:ext cx="6096000" cy="646331"/>
          </a:xfrm>
          <a:prstGeom prst="rect">
            <a:avLst/>
          </a:prstGeom>
          <a:noFill/>
        </p:spPr>
        <p:txBody>
          <a:bodyPr wrap="square">
            <a:spAutoFit/>
          </a:bodyPr>
          <a:lstStyle/>
          <a:p>
            <a:r>
              <a:rPr lang="en-US" sz="3600" b="1" dirty="0">
                <a:solidFill>
                  <a:srgbClr val="09465E"/>
                </a:solidFill>
              </a:rPr>
              <a:t>Matkakartta</a:t>
            </a:r>
          </a:p>
        </p:txBody>
      </p:sp>
      <p:pic>
        <p:nvPicPr>
          <p:cNvPr id="4" name="Picture 6" descr="Green Procurement and Supply Chain Greening | EcoMerit">
            <a:extLst>
              <a:ext uri="{FF2B5EF4-FFF2-40B4-BE49-F238E27FC236}">
                <a16:creationId xmlns:a16="http://schemas.microsoft.com/office/drawing/2014/main" id="{A072F7BC-3C43-C763-A038-27C377503E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3733" y="2340910"/>
            <a:ext cx="3730594" cy="2176179"/>
          </a:xfrm>
          <a:prstGeom prst="rect">
            <a:avLst/>
          </a:prstGeom>
          <a:noFill/>
          <a:extLst>
            <a:ext uri="{909E8E84-426E-40DD-AFC4-6F175D3DCCD1}">
              <a14:hiddenFill xmlns:a14="http://schemas.microsoft.com/office/drawing/2010/main">
                <a:solidFill>
                  <a:srgbClr val="FFFFFF"/>
                </a:solidFill>
              </a14:hiddenFill>
            </a:ext>
          </a:extLst>
        </p:spPr>
      </p:pic>
      <p:sp>
        <p:nvSpPr>
          <p:cNvPr id="23" name="Text Placeholder 22">
            <a:extLst>
              <a:ext uri="{FF2B5EF4-FFF2-40B4-BE49-F238E27FC236}">
                <a16:creationId xmlns:a16="http://schemas.microsoft.com/office/drawing/2014/main" id="{1DBF57C2-4E7C-67C6-109E-26B2DE1854EF}"/>
              </a:ext>
            </a:extLst>
          </p:cNvPr>
          <p:cNvSpPr>
            <a:spLocks noGrp="1"/>
          </p:cNvSpPr>
          <p:nvPr>
            <p:ph type="body" sz="quarter" idx="19"/>
          </p:nvPr>
        </p:nvSpPr>
        <p:spPr>
          <a:xfrm>
            <a:off x="902242" y="1551882"/>
            <a:ext cx="10052954" cy="4250335"/>
          </a:xfrm>
        </p:spPr>
        <p:txBody>
          <a:bodyPr/>
          <a:lstStyle/>
          <a:p>
            <a:r>
              <a:rPr lang="en-GB" dirty="0"/>
              <a:t>Ajattele tuotetta, jota käytät päivittäin</a:t>
            </a:r>
          </a:p>
          <a:p>
            <a:r>
              <a:rPr lang="en-GB" dirty="0"/>
              <a:t>Kehitä matkakartta, jossa pohditaan: </a:t>
            </a:r>
          </a:p>
          <a:p>
            <a:endParaRPr lang="en-GB" dirty="0"/>
          </a:p>
          <a:p>
            <a:pPr marL="342900" indent="-342900">
              <a:buFont typeface="Arial" panose="020B0604020202020204" pitchFamily="34" charset="0"/>
              <a:buChar char="•"/>
            </a:pPr>
            <a:r>
              <a:rPr lang="en-GB" dirty="0"/>
              <a:t>Mistä se tulee?</a:t>
            </a:r>
          </a:p>
          <a:p>
            <a:pPr marL="342900" indent="-342900">
              <a:buFont typeface="Arial" panose="020B0604020202020204" pitchFamily="34" charset="0"/>
              <a:buChar char="•"/>
            </a:pPr>
            <a:r>
              <a:rPr lang="en-GB" dirty="0"/>
              <a:t>Onko ympäristövaikutuksia?</a:t>
            </a:r>
          </a:p>
          <a:p>
            <a:pPr marL="342900" indent="-342900">
              <a:buFont typeface="Arial" panose="020B0604020202020204" pitchFamily="34" charset="0"/>
              <a:buChar char="•"/>
            </a:pPr>
            <a:r>
              <a:rPr lang="en-GB" dirty="0"/>
              <a:t>Kuka sen tekee?</a:t>
            </a:r>
          </a:p>
          <a:p>
            <a:pPr marL="342900" indent="-342900">
              <a:buFont typeface="Arial" panose="020B0604020202020204" pitchFamily="34" charset="0"/>
              <a:buChar char="•"/>
            </a:pPr>
            <a:r>
              <a:rPr lang="en-GB" dirty="0"/>
              <a:t>Miten se kuljetetaan?</a:t>
            </a:r>
          </a:p>
          <a:p>
            <a:pPr marL="342900" indent="-342900">
              <a:buFont typeface="Arial" panose="020B0604020202020204" pitchFamily="34" charset="0"/>
              <a:buChar char="•"/>
            </a:pPr>
            <a:r>
              <a:rPr lang="en-GB" dirty="0"/>
              <a:t>Mitä tapahtuu käytön jälkeen?</a:t>
            </a:r>
          </a:p>
          <a:p>
            <a:pPr marL="342900" indent="-342900">
              <a:buFontTx/>
              <a:buChar char="-"/>
            </a:pPr>
            <a:endParaRPr lang="en-GB" dirty="0"/>
          </a:p>
          <a:p>
            <a:pPr marL="0" indent="0"/>
            <a:r>
              <a:rPr lang="en-GB" dirty="0"/>
              <a:t>Kun olet vastannut näihin kysymyksiin, </a:t>
            </a:r>
          </a:p>
          <a:p>
            <a:pPr marL="0" indent="0"/>
            <a:endParaRPr lang="en-GB" dirty="0"/>
          </a:p>
          <a:p>
            <a:pPr marL="342900" indent="-342900">
              <a:buFont typeface="Arial" panose="020B0604020202020204" pitchFamily="34" charset="0"/>
              <a:buChar char="•"/>
            </a:pPr>
            <a:r>
              <a:rPr lang="en-GB" dirty="0"/>
              <a:t>Mitä vaihtoehtoja voit harkita näiden vaikutusten vähentämiseksi hankintapäätöksissäsi?</a:t>
            </a:r>
          </a:p>
        </p:txBody>
      </p:sp>
    </p:spTree>
    <p:extLst>
      <p:ext uri="{BB962C8B-B14F-4D97-AF65-F5344CB8AC3E}">
        <p14:creationId xmlns:p14="http://schemas.microsoft.com/office/powerpoint/2010/main" val="3257965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78,100+ Two People In Field Stock Photos, Pictures &amp; Royalty-Free Images -  iStock">
            <a:extLst>
              <a:ext uri="{FF2B5EF4-FFF2-40B4-BE49-F238E27FC236}">
                <a16:creationId xmlns:a16="http://schemas.microsoft.com/office/drawing/2014/main" id="{8B2A06E6-1F46-1926-F6D2-801D2C16B1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27" y="2646064"/>
            <a:ext cx="6726922" cy="3886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BE59536B-CB14-6A49-9925-C70C0915408D}"/>
              </a:ext>
            </a:extLst>
          </p:cNvPr>
          <p:cNvSpPr/>
          <p:nvPr/>
        </p:nvSpPr>
        <p:spPr>
          <a:xfrm>
            <a:off x="1502979" y="2408940"/>
            <a:ext cx="980615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1713186" y="2507404"/>
            <a:ext cx="9369330" cy="646331"/>
          </a:xfrm>
          <a:prstGeom prst="rect">
            <a:avLst/>
          </a:prstGeom>
          <a:noFill/>
        </p:spPr>
        <p:txBody>
          <a:bodyPr wrap="square" rtlCol="0">
            <a:spAutoFit/>
          </a:bodyPr>
          <a:lstStyle/>
          <a:p>
            <a:r>
              <a:rPr lang="en-US" sz="3600" b="1" spc="324" dirty="0">
                <a:solidFill>
                  <a:srgbClr val="60BA47"/>
                </a:solidFill>
                <a:latin typeface="Calibri" panose="020F0502020204030204" pitchFamily="34" charset="0"/>
                <a:cs typeface="Calibri" panose="020F0502020204030204" pitchFamily="34" charset="0"/>
              </a:rPr>
              <a:t>KUMPPANUUKSIA MÄÄRITTÄVÄT TEKIJÄT</a:t>
            </a:r>
          </a:p>
        </p:txBody>
      </p:sp>
    </p:spTree>
    <p:extLst>
      <p:ext uri="{BB962C8B-B14F-4D97-AF65-F5344CB8AC3E}">
        <p14:creationId xmlns:p14="http://schemas.microsoft.com/office/powerpoint/2010/main" val="3559636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9BA5B-1A20-4C26-1EFE-214C3E850E3C}"/>
            </a:ext>
          </a:extLst>
        </p:cNvPr>
        <p:cNvGrpSpPr/>
        <p:nvPr/>
      </p:nvGrpSpPr>
      <p:grpSpPr>
        <a:xfrm>
          <a:off x="0" y="0"/>
          <a:ext cx="0" cy="0"/>
          <a:chOff x="0" y="0"/>
          <a:chExt cx="0" cy="0"/>
        </a:xfrm>
      </p:grpSpPr>
      <p:sp>
        <p:nvSpPr>
          <p:cNvPr id="15" name="Oval 14">
            <a:extLst>
              <a:ext uri="{FF2B5EF4-FFF2-40B4-BE49-F238E27FC236}">
                <a16:creationId xmlns:a16="http://schemas.microsoft.com/office/drawing/2014/main" id="{9A83FDD8-3AA4-2D2F-1689-39DF6CA3FB15}"/>
              </a:ext>
            </a:extLst>
          </p:cNvPr>
          <p:cNvSpPr/>
          <p:nvPr/>
        </p:nvSpPr>
        <p:spPr>
          <a:xfrm>
            <a:off x="8069043" y="2519680"/>
            <a:ext cx="2587414" cy="25670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31C66549-5CE3-9F84-4EA8-6060E7C9A368}"/>
              </a:ext>
            </a:extLst>
          </p:cNvPr>
          <p:cNvSpPr>
            <a:spLocks noGrp="1"/>
          </p:cNvSpPr>
          <p:nvPr>
            <p:ph type="body" sz="quarter" idx="16"/>
          </p:nvPr>
        </p:nvSpPr>
        <p:spPr>
          <a:xfrm>
            <a:off x="700440" y="567806"/>
            <a:ext cx="10052954" cy="803654"/>
          </a:xfrm>
          <a:prstGeom prst="rect">
            <a:avLst/>
          </a:prstGeom>
        </p:spPr>
        <p:txBody>
          <a:bodyPr/>
          <a:lstStyle/>
          <a:p>
            <a:r>
              <a:rPr lang="en-IE" dirty="0"/>
              <a:t>Kumppanuuksia määrittävät tekijät</a:t>
            </a:r>
            <a:endParaRPr lang="en-US" dirty="0"/>
          </a:p>
        </p:txBody>
      </p:sp>
      <p:sp>
        <p:nvSpPr>
          <p:cNvPr id="2" name="TextBox 1">
            <a:extLst>
              <a:ext uri="{FF2B5EF4-FFF2-40B4-BE49-F238E27FC236}">
                <a16:creationId xmlns:a16="http://schemas.microsoft.com/office/drawing/2014/main" id="{CD6FCA79-4474-666B-5B55-7C0A5B949F23}"/>
              </a:ext>
            </a:extLst>
          </p:cNvPr>
          <p:cNvSpPr txBox="1"/>
          <p:nvPr/>
        </p:nvSpPr>
        <p:spPr>
          <a:xfrm>
            <a:off x="722395" y="1352586"/>
            <a:ext cx="7041545" cy="4893647"/>
          </a:xfrm>
          <a:prstGeom prst="rect">
            <a:avLst/>
          </a:prstGeom>
          <a:noFill/>
        </p:spPr>
        <p:txBody>
          <a:bodyPr wrap="square">
            <a:spAutoFit/>
          </a:bodyPr>
          <a:lstStyle/>
          <a:p>
            <a:r>
              <a:rPr lang="en-GB" sz="2400" dirty="0">
                <a:solidFill>
                  <a:srgbClr val="1D4C60"/>
                </a:solidFill>
              </a:rPr>
              <a:t>Kumppanuussuhteet ovat yleensä tulosta monimutkaisista suhteista ja yhteyksistä sellaisten osapuolten välillä, jotka toimivat ennen kaikkea omien etujensa nimissä. </a:t>
            </a:r>
            <a:r>
              <a:rPr lang="en-GB" sz="2400" dirty="0">
                <a:solidFill>
                  <a:srgbClr val="1D4C60"/>
                </a:solidFill>
                <a:hlinkClick r:id="rId2"/>
              </a:rPr>
              <a:t>McNamara (2012) </a:t>
            </a:r>
            <a:r>
              <a:rPr lang="en-GB" sz="2400" dirty="0">
                <a:solidFill>
                  <a:srgbClr val="1D4C60"/>
                </a:solidFill>
              </a:rPr>
              <a:t>luokittelee erilaiset kumppanuudet kolmeen </a:t>
            </a:r>
            <a:r>
              <a:rPr lang="en-GB" sz="2400" dirty="0" err="1">
                <a:solidFill>
                  <a:srgbClr val="1D4C60"/>
                </a:solidFill>
              </a:rPr>
              <a:t>pääalueeseen</a:t>
            </a:r>
            <a:r>
              <a:rPr lang="en-GB" sz="2400" dirty="0">
                <a:solidFill>
                  <a:srgbClr val="1D4C60"/>
                </a:solidFill>
              </a:rPr>
              <a:t>:</a:t>
            </a:r>
          </a:p>
          <a:p>
            <a:endParaRPr lang="en-GB" sz="2400" dirty="0">
              <a:solidFill>
                <a:srgbClr val="1D4C60"/>
              </a:solidFill>
            </a:endParaRPr>
          </a:p>
          <a:p>
            <a:pPr marL="342900" indent="-342900">
              <a:buFont typeface="Arial" panose="020B0604020202020204" pitchFamily="34" charset="0"/>
              <a:buChar char="•"/>
            </a:pPr>
            <a:r>
              <a:rPr lang="en-GB" sz="2400" b="1" dirty="0" err="1">
                <a:solidFill>
                  <a:srgbClr val="1D4C60"/>
                </a:solidFill>
              </a:rPr>
              <a:t>osuuskuntakumppanuudet</a:t>
            </a:r>
            <a:r>
              <a:rPr lang="en-GB" sz="2400" b="1" dirty="0">
                <a:solidFill>
                  <a:srgbClr val="1D4C60"/>
                </a:solidFill>
              </a:rPr>
              <a:t>, </a:t>
            </a:r>
          </a:p>
          <a:p>
            <a:pPr marL="342900" indent="-342900">
              <a:buFont typeface="Arial" panose="020B0604020202020204" pitchFamily="34" charset="0"/>
              <a:buChar char="•"/>
            </a:pPr>
            <a:r>
              <a:rPr lang="en-GB" sz="2400" b="1" dirty="0">
                <a:solidFill>
                  <a:srgbClr val="1D4C60"/>
                </a:solidFill>
              </a:rPr>
              <a:t>koordinointikumppanuudet ja </a:t>
            </a:r>
          </a:p>
          <a:p>
            <a:pPr marL="342900" indent="-342900">
              <a:buFont typeface="Arial" panose="020B0604020202020204" pitchFamily="34" charset="0"/>
              <a:buChar char="•"/>
            </a:pPr>
            <a:r>
              <a:rPr lang="en-GB" sz="2400" b="1" dirty="0" err="1">
                <a:solidFill>
                  <a:srgbClr val="1D4C60"/>
                </a:solidFill>
              </a:rPr>
              <a:t>yhteistyökumppanuudet</a:t>
            </a:r>
            <a:r>
              <a:rPr lang="en-GB" sz="2400" dirty="0">
                <a:solidFill>
                  <a:srgbClr val="1D4C60"/>
                </a:solidFill>
              </a:rPr>
              <a:t>.</a:t>
            </a:r>
          </a:p>
          <a:p>
            <a:pPr marL="342900" indent="-342900">
              <a:buFont typeface="Arial" panose="020B0604020202020204" pitchFamily="34" charset="0"/>
              <a:buChar char="•"/>
            </a:pPr>
            <a:endParaRPr lang="en-GB" sz="2400" dirty="0">
              <a:solidFill>
                <a:srgbClr val="1D4C60"/>
              </a:solidFill>
            </a:endParaRPr>
          </a:p>
          <a:p>
            <a:r>
              <a:rPr lang="en-GB" sz="2400" dirty="0">
                <a:solidFill>
                  <a:srgbClr val="1D4C60"/>
                </a:solidFill>
              </a:rPr>
              <a:t>Tämä kehys on todettu kulmakiveksi kumppanuutta määrittelevien tärkeimpien tekijöiden tutkimisessa ja ymmärtämisessä. </a:t>
            </a:r>
            <a:r>
              <a:rPr lang="en-GB" sz="2400" dirty="0">
                <a:solidFill>
                  <a:srgbClr val="1D4C60"/>
                </a:solidFill>
                <a:hlinkClick r:id="rId3"/>
              </a:rPr>
              <a:t>Zarei et.al., (2023), </a:t>
            </a:r>
            <a:endParaRPr lang="en-GB" sz="2400" dirty="0">
              <a:solidFill>
                <a:srgbClr val="1D4C60"/>
              </a:solidFill>
            </a:endParaRPr>
          </a:p>
        </p:txBody>
      </p:sp>
      <p:sp>
        <p:nvSpPr>
          <p:cNvPr id="6" name="Text Placeholder 3">
            <a:extLst>
              <a:ext uri="{FF2B5EF4-FFF2-40B4-BE49-F238E27FC236}">
                <a16:creationId xmlns:a16="http://schemas.microsoft.com/office/drawing/2014/main" id="{BDBFE1FE-2ADA-946F-042E-1829404A9FE9}"/>
              </a:ext>
            </a:extLst>
          </p:cNvPr>
          <p:cNvSpPr txBox="1">
            <a:spLocks/>
          </p:cNvSpPr>
          <p:nvPr/>
        </p:nvSpPr>
        <p:spPr>
          <a:xfrm>
            <a:off x="7781792" y="2782363"/>
            <a:ext cx="1580958" cy="357486"/>
          </a:xfrm>
          <a:prstGeom prst="rect">
            <a:avLst/>
          </a:prstGeom>
          <a:solidFill>
            <a:schemeClr val="bg1"/>
          </a:solidFill>
          <a:ln>
            <a:solidFill>
              <a:schemeClr val="tx1"/>
            </a:solidFill>
          </a:ln>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a:solidFill>
                  <a:srgbClr val="E25684"/>
                </a:solidFill>
              </a:rPr>
              <a:t>Osuuskunta</a:t>
            </a:r>
            <a:endParaRPr lang="en-US" sz="2000" dirty="0">
              <a:solidFill>
                <a:srgbClr val="E25684"/>
              </a:solidFill>
            </a:endParaRPr>
          </a:p>
        </p:txBody>
      </p:sp>
      <p:sp>
        <p:nvSpPr>
          <p:cNvPr id="9" name="Text Placeholder 3">
            <a:extLst>
              <a:ext uri="{FF2B5EF4-FFF2-40B4-BE49-F238E27FC236}">
                <a16:creationId xmlns:a16="http://schemas.microsoft.com/office/drawing/2014/main" id="{F9C2A2BD-DDAE-34BA-F82C-1C80B93CCD75}"/>
              </a:ext>
            </a:extLst>
          </p:cNvPr>
          <p:cNvSpPr txBox="1">
            <a:spLocks/>
          </p:cNvSpPr>
          <p:nvPr/>
        </p:nvSpPr>
        <p:spPr>
          <a:xfrm>
            <a:off x="9685705" y="3179241"/>
            <a:ext cx="1648090" cy="357486"/>
          </a:xfrm>
          <a:prstGeom prst="rect">
            <a:avLst/>
          </a:prstGeom>
          <a:solidFill>
            <a:schemeClr val="bg1"/>
          </a:solidFill>
          <a:ln>
            <a:solidFill>
              <a:schemeClr val="tx1"/>
            </a:solidFill>
          </a:ln>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a:solidFill>
                  <a:srgbClr val="E25684"/>
                </a:solidFill>
              </a:rPr>
              <a:t>Yhteistyö</a:t>
            </a:r>
            <a:endParaRPr lang="en-US" sz="2000" dirty="0">
              <a:solidFill>
                <a:srgbClr val="E25684"/>
              </a:solidFill>
            </a:endParaRPr>
          </a:p>
        </p:txBody>
      </p:sp>
      <p:sp>
        <p:nvSpPr>
          <p:cNvPr id="10" name="Text Placeholder 3">
            <a:extLst>
              <a:ext uri="{FF2B5EF4-FFF2-40B4-BE49-F238E27FC236}">
                <a16:creationId xmlns:a16="http://schemas.microsoft.com/office/drawing/2014/main" id="{35ECE507-0A27-2F1D-5716-39D528FF807B}"/>
              </a:ext>
            </a:extLst>
          </p:cNvPr>
          <p:cNvSpPr txBox="1">
            <a:spLocks/>
          </p:cNvSpPr>
          <p:nvPr/>
        </p:nvSpPr>
        <p:spPr>
          <a:xfrm>
            <a:off x="7857791" y="4504286"/>
            <a:ext cx="1635142" cy="357486"/>
          </a:xfrm>
          <a:prstGeom prst="rect">
            <a:avLst/>
          </a:prstGeom>
          <a:solidFill>
            <a:schemeClr val="bg1"/>
          </a:solidFill>
          <a:ln>
            <a:solidFill>
              <a:schemeClr val="tx1"/>
            </a:solidFill>
          </a:ln>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err="1">
                <a:solidFill>
                  <a:srgbClr val="E25684"/>
                </a:solidFill>
              </a:rPr>
              <a:t>Koordinointi</a:t>
            </a:r>
            <a:endParaRPr lang="en-US" sz="2000" dirty="0">
              <a:solidFill>
                <a:srgbClr val="E25684"/>
              </a:solidFill>
            </a:endParaRPr>
          </a:p>
        </p:txBody>
      </p:sp>
      <p:sp>
        <p:nvSpPr>
          <p:cNvPr id="11" name="Text Placeholder 3">
            <a:extLst>
              <a:ext uri="{FF2B5EF4-FFF2-40B4-BE49-F238E27FC236}">
                <a16:creationId xmlns:a16="http://schemas.microsoft.com/office/drawing/2014/main" id="{E526F3CB-176A-F428-3E6F-4AC24A793953}"/>
              </a:ext>
            </a:extLst>
          </p:cNvPr>
          <p:cNvSpPr txBox="1">
            <a:spLocks/>
          </p:cNvSpPr>
          <p:nvPr/>
        </p:nvSpPr>
        <p:spPr>
          <a:xfrm>
            <a:off x="8328627" y="3630103"/>
            <a:ext cx="2181123" cy="357486"/>
          </a:xfrm>
          <a:prstGeom prst="rect">
            <a:avLst/>
          </a:prstGeom>
          <a:ln>
            <a:noFill/>
          </a:ln>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a:solidFill>
                  <a:srgbClr val="60BA47"/>
                </a:solidFill>
              </a:rPr>
              <a:t>Kumppanuudet</a:t>
            </a:r>
            <a:endParaRPr lang="en-US" sz="2400" dirty="0">
              <a:solidFill>
                <a:srgbClr val="60BA47"/>
              </a:solidFill>
            </a:endParaRPr>
          </a:p>
        </p:txBody>
      </p:sp>
    </p:spTree>
    <p:extLst>
      <p:ext uri="{BB962C8B-B14F-4D97-AF65-F5344CB8AC3E}">
        <p14:creationId xmlns:p14="http://schemas.microsoft.com/office/powerpoint/2010/main" val="2224872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22B79-C60C-B379-2A46-B3C685C7A82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12807D-5D2C-F8DC-6548-7A9FCBCBE555}"/>
              </a:ext>
            </a:extLst>
          </p:cNvPr>
          <p:cNvSpPr>
            <a:spLocks noGrp="1"/>
          </p:cNvSpPr>
          <p:nvPr>
            <p:ph type="body" sz="quarter" idx="16"/>
          </p:nvPr>
        </p:nvSpPr>
        <p:spPr>
          <a:xfrm>
            <a:off x="904856" y="579133"/>
            <a:ext cx="10052954" cy="803654"/>
          </a:xfrm>
          <a:prstGeom prst="rect">
            <a:avLst/>
          </a:prstGeom>
        </p:spPr>
        <p:txBody>
          <a:bodyPr/>
          <a:lstStyle/>
          <a:p>
            <a:r>
              <a:rPr lang="en-IE"/>
              <a:t>Kumppanuuksia määrittävät tekijät</a:t>
            </a:r>
            <a:endParaRPr lang="en-US"/>
          </a:p>
        </p:txBody>
      </p:sp>
      <p:sp>
        <p:nvSpPr>
          <p:cNvPr id="3" name="TextBox 2">
            <a:extLst>
              <a:ext uri="{FF2B5EF4-FFF2-40B4-BE49-F238E27FC236}">
                <a16:creationId xmlns:a16="http://schemas.microsoft.com/office/drawing/2014/main" id="{D3E9C38E-6473-9F86-F12F-E3D6B12907E4}"/>
              </a:ext>
            </a:extLst>
          </p:cNvPr>
          <p:cNvSpPr txBox="1">
            <a:spLocks/>
          </p:cNvSpPr>
          <p:nvPr/>
        </p:nvSpPr>
        <p:spPr>
          <a:xfrm>
            <a:off x="5300611" y="1581997"/>
            <a:ext cx="5777345" cy="4093428"/>
          </a:xfrm>
          <a:prstGeom prst="rect">
            <a:avLst/>
          </a:prstGeom>
          <a:noFill/>
        </p:spPr>
        <p:txBody>
          <a:bodyPr wrap="square">
            <a:spAutoFit/>
          </a:bodyPr>
          <a:lstStyle/>
          <a:p>
            <a:pPr algn="just"/>
            <a:r>
              <a:rPr lang="en-IE" sz="2000" dirty="0">
                <a:solidFill>
                  <a:srgbClr val="09465E"/>
                </a:solidFill>
                <a:ea typeface="Aptos" panose="020B0004020202020204" pitchFamily="34" charset="0"/>
                <a:cs typeface="Times New Roman" panose="02020603050405020304" pitchFamily="18" charset="0"/>
              </a:rPr>
              <a:t>Kaikki nämä tekijät voivat esiintyä kumppanuuksissa eri tasoilla, ja niiden merkitys tai intensiteetti vaihtelee. Näiden ominaisuuksien voimakkuuden taso määrittää, onko kumppanuus todennäköisempää sitoutua kestäviin hankintoihin ja onko kumppanuus siis yhteistyöhön perustuvaa, koordinoivaa vai yhteistoiminnallista. </a:t>
            </a:r>
          </a:p>
          <a:p>
            <a:pPr algn="just"/>
            <a:endParaRPr lang="en-IE" sz="2000" dirty="0">
              <a:solidFill>
                <a:srgbClr val="09465E"/>
              </a:solidFill>
              <a:ea typeface="Aptos" panose="020B0004020202020204" pitchFamily="34" charset="0"/>
              <a:cs typeface="Times New Roman" panose="02020603050405020304" pitchFamily="18" charset="0"/>
            </a:endParaRPr>
          </a:p>
          <a:p>
            <a:pPr algn="just"/>
            <a:r>
              <a:rPr lang="en-IE" sz="2000" dirty="0">
                <a:solidFill>
                  <a:srgbClr val="09465E"/>
                </a:solidFill>
                <a:effectLst/>
                <a:ea typeface="Aptos" panose="020B0004020202020204" pitchFamily="34" charset="0"/>
                <a:cs typeface="Times New Roman" panose="02020603050405020304" pitchFamily="18" charset="0"/>
              </a:rPr>
              <a:t>Tutkimusten </a:t>
            </a:r>
            <a:r>
              <a:rPr lang="en-IE" sz="2000" dirty="0">
                <a:solidFill>
                  <a:srgbClr val="09465E"/>
                </a:solidFill>
                <a:effectLst/>
                <a:ea typeface="Aptos" panose="020B0004020202020204" pitchFamily="34" charset="0"/>
                <a:cs typeface="Times New Roman" panose="02020603050405020304" pitchFamily="18" charset="0"/>
                <a:hlinkClick r:id="rId2"/>
              </a:rPr>
              <a:t>(</a:t>
            </a:r>
            <a:r>
              <a:rPr lang="en-IE" sz="2000" dirty="0">
                <a:solidFill>
                  <a:srgbClr val="09465E"/>
                </a:solidFill>
                <a:ea typeface="Aptos" panose="020B0004020202020204" pitchFamily="34" charset="0"/>
                <a:cs typeface="Times New Roman" panose="02020603050405020304" pitchFamily="18" charset="0"/>
                <a:hlinkClick r:id="rId2"/>
              </a:rPr>
              <a:t>Zarei et. al., 2023) </a:t>
            </a:r>
            <a:r>
              <a:rPr lang="en-IE" sz="2000" dirty="0">
                <a:solidFill>
                  <a:srgbClr val="09465E"/>
                </a:solidFill>
                <a:effectLst/>
                <a:ea typeface="Aptos" panose="020B0004020202020204" pitchFamily="34" charset="0"/>
                <a:cs typeface="Times New Roman" panose="02020603050405020304" pitchFamily="18" charset="0"/>
              </a:rPr>
              <a:t>mukaan </a:t>
            </a:r>
            <a:r>
              <a:rPr lang="en-IE" sz="2000" b="1" dirty="0">
                <a:solidFill>
                  <a:srgbClr val="09465E"/>
                </a:solidFill>
                <a:effectLst/>
                <a:ea typeface="Aptos" panose="020B0004020202020204" pitchFamily="34" charset="0"/>
                <a:cs typeface="Times New Roman" panose="02020603050405020304" pitchFamily="18" charset="0"/>
              </a:rPr>
              <a:t>yhteistyökumppanuudet eivät ole yhtä tehokkaita kestävän hankinnan kannalta, kun taas koordinoivat ja yhteistoiminnalliset kumppanuudet ovat tehokkaampia.</a:t>
            </a:r>
            <a:endParaRPr lang="en-GB" sz="2000" b="1" dirty="0">
              <a:solidFill>
                <a:srgbClr val="09465E"/>
              </a:solidFill>
            </a:endParaRPr>
          </a:p>
        </p:txBody>
      </p:sp>
      <p:sp>
        <p:nvSpPr>
          <p:cNvPr id="7" name="TextBox 6">
            <a:extLst>
              <a:ext uri="{FF2B5EF4-FFF2-40B4-BE49-F238E27FC236}">
                <a16:creationId xmlns:a16="http://schemas.microsoft.com/office/drawing/2014/main" id="{9879A2D6-6161-9A4D-9603-AD2226C64EDA}"/>
              </a:ext>
            </a:extLst>
          </p:cNvPr>
          <p:cNvSpPr txBox="1"/>
          <p:nvPr/>
        </p:nvSpPr>
        <p:spPr>
          <a:xfrm>
            <a:off x="800947" y="1576065"/>
            <a:ext cx="4145126" cy="4183389"/>
          </a:xfrm>
          <a:prstGeom prst="rect">
            <a:avLst/>
          </a:prstGeom>
          <a:noFill/>
        </p:spPr>
        <p:txBody>
          <a:bodyPr wrap="square">
            <a:spAutoFit/>
          </a:bodyPr>
          <a:lstStyle/>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Avainhenkilöstö</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Tietojen jakaminen</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Sopimuksen muodollisuus</a:t>
            </a:r>
          </a:p>
          <a:p>
            <a:pPr marL="342900" indent="-342900">
              <a:lnSpc>
                <a:spcPct val="115000"/>
              </a:lnSpc>
              <a:spcAft>
                <a:spcPts val="800"/>
              </a:spcAft>
              <a:buFont typeface="Arial" panose="020B0604020202020204" pitchFamily="34" charset="0"/>
              <a:buChar char="•"/>
            </a:pPr>
            <a:r>
              <a:rPr lang="en-IE" sz="2400" b="1" kern="100" dirty="0">
                <a:solidFill>
                  <a:srgbClr val="E25684"/>
                </a:solidFill>
                <a:effectLst/>
                <a:ea typeface="Aptos" panose="020B0004020202020204" pitchFamily="34" charset="0"/>
                <a:cs typeface="Times New Roman" panose="02020603050405020304" pitchFamily="18" charset="0"/>
              </a:rPr>
              <a:t>Organisatorinen suunnittelu</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Päätöksenteko</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Konfliktinratkaisu</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Resurssien jakaminen</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Systeemiajattelu</a:t>
            </a:r>
            <a:endParaRPr lang="en-IE" sz="2400" b="1" kern="100" dirty="0">
              <a:solidFill>
                <a:srgbClr val="E25684"/>
              </a:solidFill>
              <a:effectLst/>
              <a:ea typeface="Aptos" panose="020B0004020202020204" pitchFamily="34" charset="0"/>
              <a:cs typeface="Times New Roman" panose="02020603050405020304" pitchFamily="18" charset="0"/>
            </a:endParaRPr>
          </a:p>
        </p:txBody>
      </p:sp>
      <p:sp>
        <p:nvSpPr>
          <p:cNvPr id="8" name="Arrow: Right 7">
            <a:extLst>
              <a:ext uri="{FF2B5EF4-FFF2-40B4-BE49-F238E27FC236}">
                <a16:creationId xmlns:a16="http://schemas.microsoft.com/office/drawing/2014/main" id="{3A7ED62E-3A2D-D3F7-1068-FF334459AD64}"/>
              </a:ext>
            </a:extLst>
          </p:cNvPr>
          <p:cNvSpPr/>
          <p:nvPr/>
        </p:nvSpPr>
        <p:spPr>
          <a:xfrm>
            <a:off x="4044158" y="3680897"/>
            <a:ext cx="1038167" cy="477520"/>
          </a:xfrm>
          <a:prstGeom prst="rightArrow">
            <a:avLst/>
          </a:prstGeom>
          <a:solidFill>
            <a:srgbClr val="E25684"/>
          </a:solidFill>
          <a:ln>
            <a:solidFill>
              <a:srgbClr val="E256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5875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1"/>
          <p:cNvSpPr>
            <a:spLocks noChangeArrowheads="1"/>
          </p:cNvSpPr>
          <p:nvPr/>
        </p:nvSpPr>
        <p:spPr bwMode="auto">
          <a:xfrm>
            <a:off x="1482029" y="413153"/>
            <a:ext cx="2698752"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p:cNvSpPr>
            <a:spLocks noChangeArrowheads="1"/>
          </p:cNvSpPr>
          <p:nvPr/>
        </p:nvSpPr>
        <p:spPr bwMode="auto">
          <a:xfrm>
            <a:off x="1473009" y="460314"/>
            <a:ext cx="2698752"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25684"/>
          </a:solidFill>
          <a:ln>
            <a:noFill/>
          </a:ln>
          <a:effectLst/>
        </p:spPr>
        <p:txBody>
          <a:bodyPr wrap="none" anchor="ctr"/>
          <a:lstStyle/>
          <a:p>
            <a:endParaRPr lang="en-US" sz="900" dirty="0"/>
          </a:p>
        </p:txBody>
      </p:sp>
      <p:sp>
        <p:nvSpPr>
          <p:cNvPr id="211" name="Freeform 172"/>
          <p:cNvSpPr>
            <a:spLocks noChangeArrowheads="1"/>
          </p:cNvSpPr>
          <p:nvPr/>
        </p:nvSpPr>
        <p:spPr bwMode="auto">
          <a:xfrm>
            <a:off x="1571897" y="537290"/>
            <a:ext cx="2698752"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p:cNvSpPr>
            <a:spLocks noChangeArrowheads="1"/>
          </p:cNvSpPr>
          <p:nvPr/>
        </p:nvSpPr>
        <p:spPr bwMode="auto">
          <a:xfrm>
            <a:off x="3067924" y="1855078"/>
            <a:ext cx="1112857"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p:cNvSpPr>
            <a:spLocks noChangeArrowheads="1"/>
          </p:cNvSpPr>
          <p:nvPr/>
        </p:nvSpPr>
        <p:spPr bwMode="auto">
          <a:xfrm>
            <a:off x="3005761" y="1767696"/>
            <a:ext cx="1237181"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p:spPr>
        <p:txBody>
          <a:bodyPr wrap="none" anchor="ctr"/>
          <a:lstStyle/>
          <a:p>
            <a:endParaRPr lang="en-US" sz="900" dirty="0"/>
          </a:p>
        </p:txBody>
      </p:sp>
      <p:sp>
        <p:nvSpPr>
          <p:cNvPr id="63" name="CuadroTexto 553">
            <a:extLst>
              <a:ext uri="{FF2B5EF4-FFF2-40B4-BE49-F238E27FC236}">
                <a16:creationId xmlns:a16="http://schemas.microsoft.com/office/drawing/2014/main" id="{EEE6706D-6D14-94BF-1F5C-3526F9A104D4}"/>
              </a:ext>
            </a:extLst>
          </p:cNvPr>
          <p:cNvSpPr txBox="1"/>
          <p:nvPr/>
        </p:nvSpPr>
        <p:spPr>
          <a:xfrm>
            <a:off x="939179" y="8646362"/>
            <a:ext cx="2466886"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Ensimmäinen osasto</a:t>
            </a:r>
          </a:p>
        </p:txBody>
      </p:sp>
      <p:sp>
        <p:nvSpPr>
          <p:cNvPr id="64" name="CuadroTexto 555">
            <a:extLst>
              <a:ext uri="{FF2B5EF4-FFF2-40B4-BE49-F238E27FC236}">
                <a16:creationId xmlns:a16="http://schemas.microsoft.com/office/drawing/2014/main" id="{8EE0D25A-8FDA-7515-D759-6744B7CC5BD0}"/>
              </a:ext>
            </a:extLst>
          </p:cNvPr>
          <p:cNvSpPr txBox="1"/>
          <p:nvPr/>
        </p:nvSpPr>
        <p:spPr>
          <a:xfrm>
            <a:off x="3603468" y="8646362"/>
            <a:ext cx="2483557"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Toinen osasto</a:t>
            </a:r>
          </a:p>
        </p:txBody>
      </p:sp>
      <p:sp>
        <p:nvSpPr>
          <p:cNvPr id="65" name="CuadroTexto 557">
            <a:extLst>
              <a:ext uri="{FF2B5EF4-FFF2-40B4-BE49-F238E27FC236}">
                <a16:creationId xmlns:a16="http://schemas.microsoft.com/office/drawing/2014/main" id="{2D12D064-D89D-B616-3B62-761422321353}"/>
              </a:ext>
            </a:extLst>
          </p:cNvPr>
          <p:cNvSpPr txBox="1"/>
          <p:nvPr/>
        </p:nvSpPr>
        <p:spPr>
          <a:xfrm>
            <a:off x="6203441" y="8646362"/>
            <a:ext cx="2513093"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Kolmas osasto</a:t>
            </a:r>
          </a:p>
        </p:txBody>
      </p:sp>
      <p:sp>
        <p:nvSpPr>
          <p:cNvPr id="66" name="CuadroTexto 559">
            <a:extLst>
              <a:ext uri="{FF2B5EF4-FFF2-40B4-BE49-F238E27FC236}">
                <a16:creationId xmlns:a16="http://schemas.microsoft.com/office/drawing/2014/main" id="{2FDE5074-5B10-C9C2-F628-CFB06F171893}"/>
              </a:ext>
            </a:extLst>
          </p:cNvPr>
          <p:cNvSpPr txBox="1"/>
          <p:nvPr/>
        </p:nvSpPr>
        <p:spPr>
          <a:xfrm>
            <a:off x="8832950" y="8646362"/>
            <a:ext cx="2513094"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Neljäs osasto</a:t>
            </a:r>
          </a:p>
        </p:txBody>
      </p:sp>
      <p:grpSp>
        <p:nvGrpSpPr>
          <p:cNvPr id="67" name="Graphic 3">
            <a:extLst>
              <a:ext uri="{FF2B5EF4-FFF2-40B4-BE49-F238E27FC236}">
                <a16:creationId xmlns:a16="http://schemas.microsoft.com/office/drawing/2014/main" id="{038A012F-F37C-311A-F4FD-3FB40C7B8D81}"/>
              </a:ext>
            </a:extLst>
          </p:cNvPr>
          <p:cNvGrpSpPr/>
          <p:nvPr/>
        </p:nvGrpSpPr>
        <p:grpSpPr>
          <a:xfrm>
            <a:off x="4529098" y="7161244"/>
            <a:ext cx="772300" cy="871495"/>
            <a:chOff x="4643578" y="432838"/>
            <a:chExt cx="1028134" cy="1160188"/>
          </a:xfrm>
          <a:solidFill>
            <a:schemeClr val="bg1"/>
          </a:solidFill>
        </p:grpSpPr>
        <p:sp>
          <p:nvSpPr>
            <p:cNvPr id="68" name="Freeform 1033">
              <a:extLst>
                <a:ext uri="{FF2B5EF4-FFF2-40B4-BE49-F238E27FC236}">
                  <a16:creationId xmlns:a16="http://schemas.microsoft.com/office/drawing/2014/main" id="{10562EE7-400C-11B8-655B-5C7C3DA5197E}"/>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69" name="Graphic 3">
              <a:extLst>
                <a:ext uri="{FF2B5EF4-FFF2-40B4-BE49-F238E27FC236}">
                  <a16:creationId xmlns:a16="http://schemas.microsoft.com/office/drawing/2014/main" id="{B5B46252-852F-DECD-0840-1D3B5C0D1EFF}"/>
                </a:ext>
              </a:extLst>
            </p:cNvPr>
            <p:cNvGrpSpPr/>
            <p:nvPr/>
          </p:nvGrpSpPr>
          <p:grpSpPr>
            <a:xfrm>
              <a:off x="4643578" y="432838"/>
              <a:ext cx="1028134" cy="1160188"/>
              <a:chOff x="4643578" y="432838"/>
              <a:chExt cx="1028134" cy="1160188"/>
            </a:xfrm>
            <a:grpFill/>
          </p:grpSpPr>
          <p:sp>
            <p:nvSpPr>
              <p:cNvPr id="70" name="Freeform 1035">
                <a:extLst>
                  <a:ext uri="{FF2B5EF4-FFF2-40B4-BE49-F238E27FC236}">
                    <a16:creationId xmlns:a16="http://schemas.microsoft.com/office/drawing/2014/main" id="{41509BB2-0E2C-999A-7504-84D96B873257}"/>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B74FE1E5-4AC2-1EC6-6EE2-D271B3DA92F1}"/>
                  </a:ext>
                </a:extLst>
              </p:cNvPr>
              <p:cNvGrpSpPr/>
              <p:nvPr/>
            </p:nvGrpSpPr>
            <p:grpSpPr>
              <a:xfrm>
                <a:off x="4643578" y="432838"/>
                <a:ext cx="1028134" cy="1160188"/>
                <a:chOff x="4643578" y="432838"/>
                <a:chExt cx="1028134" cy="1160188"/>
              </a:xfrm>
              <a:grpFill/>
            </p:grpSpPr>
            <p:sp>
              <p:nvSpPr>
                <p:cNvPr id="72" name="Freeform 1037">
                  <a:extLst>
                    <a:ext uri="{FF2B5EF4-FFF2-40B4-BE49-F238E27FC236}">
                      <a16:creationId xmlns:a16="http://schemas.microsoft.com/office/drawing/2014/main" id="{BAD5D41B-F2B4-E255-F5AE-6752B5B88D3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73" name="Freeform 1038">
                  <a:extLst>
                    <a:ext uri="{FF2B5EF4-FFF2-40B4-BE49-F238E27FC236}">
                      <a16:creationId xmlns:a16="http://schemas.microsoft.com/office/drawing/2014/main" id="{813353A4-622E-21BE-9530-1E266D86B62B}"/>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4" name="Graphic 3">
            <a:extLst>
              <a:ext uri="{FF2B5EF4-FFF2-40B4-BE49-F238E27FC236}">
                <a16:creationId xmlns:a16="http://schemas.microsoft.com/office/drawing/2014/main" id="{9397A986-DC31-B4DC-853F-7C9E5C9DE432}"/>
              </a:ext>
            </a:extLst>
          </p:cNvPr>
          <p:cNvGrpSpPr/>
          <p:nvPr/>
        </p:nvGrpSpPr>
        <p:grpSpPr>
          <a:xfrm>
            <a:off x="7041312" y="7198651"/>
            <a:ext cx="837349" cy="785687"/>
            <a:chOff x="6615628" y="2116894"/>
            <a:chExt cx="1066935" cy="1001108"/>
          </a:xfrm>
          <a:solidFill>
            <a:schemeClr val="bg1"/>
          </a:solidFill>
        </p:grpSpPr>
        <p:sp>
          <p:nvSpPr>
            <p:cNvPr id="75" name="Freeform 1128">
              <a:extLst>
                <a:ext uri="{FF2B5EF4-FFF2-40B4-BE49-F238E27FC236}">
                  <a16:creationId xmlns:a16="http://schemas.microsoft.com/office/drawing/2014/main" id="{B0130993-2995-1C8C-B809-AB762A297384}"/>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CBDC343C-5F00-65C1-8B19-2F42D115F941}"/>
                </a:ext>
              </a:extLst>
            </p:cNvPr>
            <p:cNvGrpSpPr/>
            <p:nvPr/>
          </p:nvGrpSpPr>
          <p:grpSpPr>
            <a:xfrm>
              <a:off x="6615628" y="2116894"/>
              <a:ext cx="1066935" cy="1001108"/>
              <a:chOff x="6615628" y="2116894"/>
              <a:chExt cx="1066935" cy="1001108"/>
            </a:xfrm>
            <a:grpFill/>
          </p:grpSpPr>
          <p:sp>
            <p:nvSpPr>
              <p:cNvPr id="77" name="Freeform 1130">
                <a:extLst>
                  <a:ext uri="{FF2B5EF4-FFF2-40B4-BE49-F238E27FC236}">
                    <a16:creationId xmlns:a16="http://schemas.microsoft.com/office/drawing/2014/main" id="{1D31ADAB-A8EB-BE66-B349-A9D385AFC03A}"/>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8" name="Freeform 1131">
                <a:extLst>
                  <a:ext uri="{FF2B5EF4-FFF2-40B4-BE49-F238E27FC236}">
                    <a16:creationId xmlns:a16="http://schemas.microsoft.com/office/drawing/2014/main" id="{020D50DC-67EB-74E6-5BBD-56ED48BF03ED}"/>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9" name="Freeform 1132">
                <a:extLst>
                  <a:ext uri="{FF2B5EF4-FFF2-40B4-BE49-F238E27FC236}">
                    <a16:creationId xmlns:a16="http://schemas.microsoft.com/office/drawing/2014/main" id="{5F44B793-522F-BFBE-EFD9-875B578C9E5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80" name="Freeform 1133">
                <a:extLst>
                  <a:ext uri="{FF2B5EF4-FFF2-40B4-BE49-F238E27FC236}">
                    <a16:creationId xmlns:a16="http://schemas.microsoft.com/office/drawing/2014/main" id="{BF5C27BA-E972-03D8-7536-DCAA6A012761}"/>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1" name="Freeform 1134">
                <a:extLst>
                  <a:ext uri="{FF2B5EF4-FFF2-40B4-BE49-F238E27FC236}">
                    <a16:creationId xmlns:a16="http://schemas.microsoft.com/office/drawing/2014/main" id="{7D398D1F-D361-2564-469C-A46026AC2ECB}"/>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2" name="Freeform 1135">
                <a:extLst>
                  <a:ext uri="{FF2B5EF4-FFF2-40B4-BE49-F238E27FC236}">
                    <a16:creationId xmlns:a16="http://schemas.microsoft.com/office/drawing/2014/main" id="{585FE99F-1ED3-70EB-6BDD-B8F0FFD96D20}"/>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3" name="Freeform 1136">
                <a:extLst>
                  <a:ext uri="{FF2B5EF4-FFF2-40B4-BE49-F238E27FC236}">
                    <a16:creationId xmlns:a16="http://schemas.microsoft.com/office/drawing/2014/main" id="{467B7B5B-904E-2E67-8060-7FB3D4A3C913}"/>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4" name="Freeform 1137">
                <a:extLst>
                  <a:ext uri="{FF2B5EF4-FFF2-40B4-BE49-F238E27FC236}">
                    <a16:creationId xmlns:a16="http://schemas.microsoft.com/office/drawing/2014/main" id="{0F51BF2A-A7C6-97DE-DCD2-48A3BF5DB1B2}"/>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5" name="Freeform 1138">
                <a:extLst>
                  <a:ext uri="{FF2B5EF4-FFF2-40B4-BE49-F238E27FC236}">
                    <a16:creationId xmlns:a16="http://schemas.microsoft.com/office/drawing/2014/main" id="{E75B0E12-FBE4-D3BC-034B-D82199CAFE7B}"/>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6" name="Freeform 1139">
                <a:extLst>
                  <a:ext uri="{FF2B5EF4-FFF2-40B4-BE49-F238E27FC236}">
                    <a16:creationId xmlns:a16="http://schemas.microsoft.com/office/drawing/2014/main" id="{A4AD8707-AB87-CD48-FC9F-E7562603BEFF}"/>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7" name="Freeform 1140">
                <a:extLst>
                  <a:ext uri="{FF2B5EF4-FFF2-40B4-BE49-F238E27FC236}">
                    <a16:creationId xmlns:a16="http://schemas.microsoft.com/office/drawing/2014/main" id="{86D3D925-13EB-D89A-A1BE-54FB45AF8DCE}"/>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8" name="Freeform 1141">
                <a:extLst>
                  <a:ext uri="{FF2B5EF4-FFF2-40B4-BE49-F238E27FC236}">
                    <a16:creationId xmlns:a16="http://schemas.microsoft.com/office/drawing/2014/main" id="{B3D436AD-2DA6-D37B-9A3B-58E8EA9CAA1B}"/>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FE9EE5B1-7A70-C548-73EA-54474203537C}"/>
              </a:ext>
            </a:extLst>
          </p:cNvPr>
          <p:cNvGrpSpPr/>
          <p:nvPr/>
        </p:nvGrpSpPr>
        <p:grpSpPr>
          <a:xfrm>
            <a:off x="1847357" y="7293902"/>
            <a:ext cx="676288" cy="676171"/>
            <a:chOff x="3258209" y="1217582"/>
            <a:chExt cx="4712093" cy="4711281"/>
          </a:xfrm>
          <a:solidFill>
            <a:schemeClr val="bg1"/>
          </a:solidFill>
        </p:grpSpPr>
        <p:sp>
          <p:nvSpPr>
            <p:cNvPr id="90" name="Freeform 31">
              <a:extLst>
                <a:ext uri="{FF2B5EF4-FFF2-40B4-BE49-F238E27FC236}">
                  <a16:creationId xmlns:a16="http://schemas.microsoft.com/office/drawing/2014/main" id="{C94F7C1B-928B-435A-103D-A209704F57CA}"/>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91" name="Freeform 32">
              <a:extLst>
                <a:ext uri="{FF2B5EF4-FFF2-40B4-BE49-F238E27FC236}">
                  <a16:creationId xmlns:a16="http://schemas.microsoft.com/office/drawing/2014/main" id="{9CD10248-9240-C9A2-7564-21E097D225D3}"/>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8F6E3FD5-0F22-9E67-8E50-51AAB1537027}"/>
                </a:ext>
              </a:extLst>
            </p:cNvPr>
            <p:cNvGrpSpPr/>
            <p:nvPr/>
          </p:nvGrpSpPr>
          <p:grpSpPr>
            <a:xfrm>
              <a:off x="3258209" y="1217582"/>
              <a:ext cx="4712093" cy="4711281"/>
              <a:chOff x="3258209" y="1217582"/>
              <a:chExt cx="4712093" cy="4711281"/>
            </a:xfrm>
            <a:grpFill/>
          </p:grpSpPr>
          <p:sp>
            <p:nvSpPr>
              <p:cNvPr id="93" name="Freeform 16">
                <a:extLst>
                  <a:ext uri="{FF2B5EF4-FFF2-40B4-BE49-F238E27FC236}">
                    <a16:creationId xmlns:a16="http://schemas.microsoft.com/office/drawing/2014/main" id="{ACA2880C-A397-78F9-2198-6C5249B05D3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18">
                <a:extLst>
                  <a:ext uri="{FF2B5EF4-FFF2-40B4-BE49-F238E27FC236}">
                    <a16:creationId xmlns:a16="http://schemas.microsoft.com/office/drawing/2014/main" id="{83636FDE-F0B1-AEB0-C18D-1084290B119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19">
                <a:extLst>
                  <a:ext uri="{FF2B5EF4-FFF2-40B4-BE49-F238E27FC236}">
                    <a16:creationId xmlns:a16="http://schemas.microsoft.com/office/drawing/2014/main" id="{057BC7FC-092A-0B3E-7969-44C7B302208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20">
                <a:extLst>
                  <a:ext uri="{FF2B5EF4-FFF2-40B4-BE49-F238E27FC236}">
                    <a16:creationId xmlns:a16="http://schemas.microsoft.com/office/drawing/2014/main" id="{D4100F26-9961-F7D0-3C3B-A1050DA9936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21">
                <a:extLst>
                  <a:ext uri="{FF2B5EF4-FFF2-40B4-BE49-F238E27FC236}">
                    <a16:creationId xmlns:a16="http://schemas.microsoft.com/office/drawing/2014/main" id="{E7D707DC-2D30-D61F-0FD4-580C61D92096}"/>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22">
                <a:extLst>
                  <a:ext uri="{FF2B5EF4-FFF2-40B4-BE49-F238E27FC236}">
                    <a16:creationId xmlns:a16="http://schemas.microsoft.com/office/drawing/2014/main" id="{115F07FE-2343-0240-493A-2E6689BB3DE5}"/>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23">
                <a:extLst>
                  <a:ext uri="{FF2B5EF4-FFF2-40B4-BE49-F238E27FC236}">
                    <a16:creationId xmlns:a16="http://schemas.microsoft.com/office/drawing/2014/main" id="{BA374D99-51EC-D583-0CCB-0AE4F483E82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24">
                <a:extLst>
                  <a:ext uri="{FF2B5EF4-FFF2-40B4-BE49-F238E27FC236}">
                    <a16:creationId xmlns:a16="http://schemas.microsoft.com/office/drawing/2014/main" id="{A818C2A2-FA96-83A5-8907-85BD1FCDFFDA}"/>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25">
                <a:extLst>
                  <a:ext uri="{FF2B5EF4-FFF2-40B4-BE49-F238E27FC236}">
                    <a16:creationId xmlns:a16="http://schemas.microsoft.com/office/drawing/2014/main" id="{046271AC-2634-A014-02E2-F46ED0F1120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26">
                <a:extLst>
                  <a:ext uri="{FF2B5EF4-FFF2-40B4-BE49-F238E27FC236}">
                    <a16:creationId xmlns:a16="http://schemas.microsoft.com/office/drawing/2014/main" id="{CB7C0EBC-4FFA-6924-0B8D-CE520698033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27">
                <a:extLst>
                  <a:ext uri="{FF2B5EF4-FFF2-40B4-BE49-F238E27FC236}">
                    <a16:creationId xmlns:a16="http://schemas.microsoft.com/office/drawing/2014/main" id="{FE9FFB4F-F8E6-5320-47FF-8CB3CE59827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28">
                <a:extLst>
                  <a:ext uri="{FF2B5EF4-FFF2-40B4-BE49-F238E27FC236}">
                    <a16:creationId xmlns:a16="http://schemas.microsoft.com/office/drawing/2014/main" id="{57CEFFD7-0277-89C8-76DC-9B5A1DF7D63C}"/>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29">
                <a:extLst>
                  <a:ext uri="{FF2B5EF4-FFF2-40B4-BE49-F238E27FC236}">
                    <a16:creationId xmlns:a16="http://schemas.microsoft.com/office/drawing/2014/main" id="{3F6D6CA8-47CD-AD83-094A-C47EBBD7A09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30">
                <a:extLst>
                  <a:ext uri="{FF2B5EF4-FFF2-40B4-BE49-F238E27FC236}">
                    <a16:creationId xmlns:a16="http://schemas.microsoft.com/office/drawing/2014/main" id="{B65F459D-7633-95FF-5DB1-CBD885945EA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82B3A5EA-189F-4237-4D59-5D6F813E7D7E}"/>
              </a:ext>
            </a:extLst>
          </p:cNvPr>
          <p:cNvGrpSpPr/>
          <p:nvPr/>
        </p:nvGrpSpPr>
        <p:grpSpPr>
          <a:xfrm>
            <a:off x="9653256" y="7162935"/>
            <a:ext cx="872482" cy="1012568"/>
            <a:chOff x="8360213" y="3458151"/>
            <a:chExt cx="853935" cy="991043"/>
          </a:xfrm>
          <a:solidFill>
            <a:schemeClr val="bg1"/>
          </a:solidFill>
        </p:grpSpPr>
        <p:grpSp>
          <p:nvGrpSpPr>
            <p:cNvPr id="108" name="Graphic 2">
              <a:extLst>
                <a:ext uri="{FF2B5EF4-FFF2-40B4-BE49-F238E27FC236}">
                  <a16:creationId xmlns:a16="http://schemas.microsoft.com/office/drawing/2014/main" id="{B1A7A765-5259-C0C6-77EE-EF78CBD4D3E4}"/>
                </a:ext>
              </a:extLst>
            </p:cNvPr>
            <p:cNvGrpSpPr/>
            <p:nvPr userDrawn="1"/>
          </p:nvGrpSpPr>
          <p:grpSpPr>
            <a:xfrm>
              <a:off x="8599192" y="3595917"/>
              <a:ext cx="375982" cy="204367"/>
              <a:chOff x="2642504" y="3763150"/>
              <a:chExt cx="375982" cy="204367"/>
            </a:xfrm>
            <a:grpFill/>
          </p:grpSpPr>
          <p:sp>
            <p:nvSpPr>
              <p:cNvPr id="114" name="Freeform 113">
                <a:extLst>
                  <a:ext uri="{FF2B5EF4-FFF2-40B4-BE49-F238E27FC236}">
                    <a16:creationId xmlns:a16="http://schemas.microsoft.com/office/drawing/2014/main" id="{2EDEBC2A-1F35-0D05-407D-06F4DA7349D6}"/>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146B1F3C-6F31-9C26-1271-5AC7CDC10658}"/>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7A01D3F4-7205-16D6-3808-BAF6A8CEAE03}"/>
                </a:ext>
              </a:extLst>
            </p:cNvPr>
            <p:cNvGrpSpPr/>
            <p:nvPr userDrawn="1"/>
          </p:nvGrpSpPr>
          <p:grpSpPr>
            <a:xfrm>
              <a:off x="8360213" y="3458151"/>
              <a:ext cx="853935" cy="991043"/>
              <a:chOff x="2403525" y="3625384"/>
              <a:chExt cx="853935" cy="991043"/>
            </a:xfrm>
            <a:grpFill/>
          </p:grpSpPr>
          <p:sp>
            <p:nvSpPr>
              <p:cNvPr id="110" name="Freeform 109">
                <a:extLst>
                  <a:ext uri="{FF2B5EF4-FFF2-40B4-BE49-F238E27FC236}">
                    <a16:creationId xmlns:a16="http://schemas.microsoft.com/office/drawing/2014/main" id="{B96F7F03-676F-5E11-51A5-A80D7A8BE037}"/>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C9D87302-E92B-5821-7937-77E0D3877432}"/>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5F8298B0-1D9B-FCA5-5872-E97E13C2F218}"/>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E9440286-F0AD-F427-CBA6-E07D4C34DA7F}"/>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65" name="CuadroTexto 553">
            <a:extLst>
              <a:ext uri="{FF2B5EF4-FFF2-40B4-BE49-F238E27FC236}">
                <a16:creationId xmlns:a16="http://schemas.microsoft.com/office/drawing/2014/main" id="{01B73BDA-F025-8BE0-A7C1-F7CB4DCDF621}"/>
              </a:ext>
            </a:extLst>
          </p:cNvPr>
          <p:cNvSpPr txBox="1"/>
          <p:nvPr/>
        </p:nvSpPr>
        <p:spPr>
          <a:xfrm>
            <a:off x="1482029" y="1295846"/>
            <a:ext cx="2790300"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AVAINHENKILÖSTÖ</a:t>
            </a:r>
          </a:p>
        </p:txBody>
      </p:sp>
      <p:pic>
        <p:nvPicPr>
          <p:cNvPr id="4" name="Picture 3" descr="A white icons on a black background&#10;&#10;AI-generated content may be incorrect.">
            <a:extLst>
              <a:ext uri="{FF2B5EF4-FFF2-40B4-BE49-F238E27FC236}">
                <a16:creationId xmlns:a16="http://schemas.microsoft.com/office/drawing/2014/main" id="{D2F9AB03-7CC0-EAA7-73A8-090B650E0691}"/>
              </a:ext>
            </a:extLst>
          </p:cNvPr>
          <p:cNvPicPr>
            <a:picLocks noChangeAspect="1"/>
          </p:cNvPicPr>
          <p:nvPr/>
        </p:nvPicPr>
        <p:blipFill>
          <a:blip r:embed="rId3"/>
          <a:srcRect r="47566" b="64267"/>
          <a:stretch/>
        </p:blipFill>
        <p:spPr>
          <a:xfrm>
            <a:off x="3066244" y="1950715"/>
            <a:ext cx="979766" cy="834607"/>
          </a:xfrm>
          <a:prstGeom prst="rect">
            <a:avLst/>
          </a:prstGeom>
        </p:spPr>
      </p:pic>
      <p:sp>
        <p:nvSpPr>
          <p:cNvPr id="8" name="Freeform 1">
            <a:extLst>
              <a:ext uri="{FF2B5EF4-FFF2-40B4-BE49-F238E27FC236}">
                <a16:creationId xmlns:a16="http://schemas.microsoft.com/office/drawing/2014/main" id="{7AED2928-F0F0-6DD9-609A-B0FD447249F2}"/>
              </a:ext>
            </a:extLst>
          </p:cNvPr>
          <p:cNvSpPr>
            <a:spLocks noChangeArrowheads="1"/>
          </p:cNvSpPr>
          <p:nvPr/>
        </p:nvSpPr>
        <p:spPr bwMode="auto">
          <a:xfrm>
            <a:off x="7881128" y="432878"/>
            <a:ext cx="2492904"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1">
            <a:extLst>
              <a:ext uri="{FF2B5EF4-FFF2-40B4-BE49-F238E27FC236}">
                <a16:creationId xmlns:a16="http://schemas.microsoft.com/office/drawing/2014/main" id="{B6709301-B3AE-8144-407C-C74168988C1D}"/>
              </a:ext>
            </a:extLst>
          </p:cNvPr>
          <p:cNvSpPr>
            <a:spLocks noChangeArrowheads="1"/>
          </p:cNvSpPr>
          <p:nvPr/>
        </p:nvSpPr>
        <p:spPr bwMode="auto">
          <a:xfrm>
            <a:off x="7907737" y="496287"/>
            <a:ext cx="2492904"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D7D31"/>
          </a:solidFill>
          <a:ln>
            <a:noFill/>
          </a:ln>
          <a:effectLst/>
        </p:spPr>
        <p:txBody>
          <a:bodyPr wrap="none" anchor="ctr"/>
          <a:lstStyle/>
          <a:p>
            <a:endParaRPr lang="en-US" sz="900" dirty="0"/>
          </a:p>
        </p:txBody>
      </p:sp>
      <p:sp>
        <p:nvSpPr>
          <p:cNvPr id="10" name="Freeform 172">
            <a:extLst>
              <a:ext uri="{FF2B5EF4-FFF2-40B4-BE49-F238E27FC236}">
                <a16:creationId xmlns:a16="http://schemas.microsoft.com/office/drawing/2014/main" id="{58C6C6AB-E1D9-488A-7103-AB8108966F08}"/>
              </a:ext>
            </a:extLst>
          </p:cNvPr>
          <p:cNvSpPr>
            <a:spLocks noChangeArrowheads="1"/>
          </p:cNvSpPr>
          <p:nvPr/>
        </p:nvSpPr>
        <p:spPr bwMode="auto">
          <a:xfrm>
            <a:off x="7970996" y="557015"/>
            <a:ext cx="2492904"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1" name="Freeform 173">
            <a:extLst>
              <a:ext uri="{FF2B5EF4-FFF2-40B4-BE49-F238E27FC236}">
                <a16:creationId xmlns:a16="http://schemas.microsoft.com/office/drawing/2014/main" id="{69455FEF-14AF-5F7F-618E-C9BD23B52448}"/>
              </a:ext>
            </a:extLst>
          </p:cNvPr>
          <p:cNvSpPr>
            <a:spLocks noChangeArrowheads="1"/>
          </p:cNvSpPr>
          <p:nvPr/>
        </p:nvSpPr>
        <p:spPr bwMode="auto">
          <a:xfrm>
            <a:off x="9436059" y="1855078"/>
            <a:ext cx="1027974"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12" name="Freeform 174">
            <a:extLst>
              <a:ext uri="{FF2B5EF4-FFF2-40B4-BE49-F238E27FC236}">
                <a16:creationId xmlns:a16="http://schemas.microsoft.com/office/drawing/2014/main" id="{E1DA9285-F275-A93F-5BAB-9EFCDE8B7FF3}"/>
              </a:ext>
            </a:extLst>
          </p:cNvPr>
          <p:cNvSpPr>
            <a:spLocks noChangeArrowheads="1"/>
          </p:cNvSpPr>
          <p:nvPr/>
        </p:nvSpPr>
        <p:spPr bwMode="auto">
          <a:xfrm>
            <a:off x="9382923" y="1801940"/>
            <a:ext cx="1142815"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CuadroTexto 553">
            <a:extLst>
              <a:ext uri="{FF2B5EF4-FFF2-40B4-BE49-F238E27FC236}">
                <a16:creationId xmlns:a16="http://schemas.microsoft.com/office/drawing/2014/main" id="{D87EF9FA-C008-5024-7EF9-447246E9FE26}"/>
              </a:ext>
            </a:extLst>
          </p:cNvPr>
          <p:cNvSpPr txBox="1"/>
          <p:nvPr/>
        </p:nvSpPr>
        <p:spPr>
          <a:xfrm>
            <a:off x="7875514" y="1147192"/>
            <a:ext cx="257746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TIEDON</a:t>
            </a:r>
          </a:p>
          <a:p>
            <a:pPr algn="ctr"/>
            <a:r>
              <a:rPr lang="en-US" sz="2000" b="1" dirty="0">
                <a:solidFill>
                  <a:schemeClr val="bg1"/>
                </a:solidFill>
                <a:latin typeface="Calibri" panose="020F0502020204030204" pitchFamily="34" charset="0"/>
                <a:ea typeface="Lato" charset="0"/>
                <a:cs typeface="Calibri" panose="020F0502020204030204" pitchFamily="34" charset="0"/>
              </a:rPr>
              <a:t>JAKAMINEN</a:t>
            </a:r>
          </a:p>
        </p:txBody>
      </p:sp>
      <p:pic>
        <p:nvPicPr>
          <p:cNvPr id="14" name="Picture 13" descr="A white icons on a black background&#10;&#10;AI-generated content may be incorrect.">
            <a:extLst>
              <a:ext uri="{FF2B5EF4-FFF2-40B4-BE49-F238E27FC236}">
                <a16:creationId xmlns:a16="http://schemas.microsoft.com/office/drawing/2014/main" id="{50A3BB1D-5F4C-3284-FCC4-38B33DAD917F}"/>
              </a:ext>
            </a:extLst>
          </p:cNvPr>
          <p:cNvPicPr>
            <a:picLocks noChangeAspect="1"/>
          </p:cNvPicPr>
          <p:nvPr/>
        </p:nvPicPr>
        <p:blipFill>
          <a:blip r:embed="rId3"/>
          <a:srcRect l="49531" t="4746" r="-1965" b="59521"/>
          <a:stretch/>
        </p:blipFill>
        <p:spPr>
          <a:xfrm>
            <a:off x="9455174" y="1945724"/>
            <a:ext cx="1009742" cy="860142"/>
          </a:xfrm>
          <a:prstGeom prst="rect">
            <a:avLst/>
          </a:prstGeom>
        </p:spPr>
      </p:pic>
      <p:sp>
        <p:nvSpPr>
          <p:cNvPr id="15" name="TextBox 14">
            <a:extLst>
              <a:ext uri="{FF2B5EF4-FFF2-40B4-BE49-F238E27FC236}">
                <a16:creationId xmlns:a16="http://schemas.microsoft.com/office/drawing/2014/main" id="{3F46F1B1-2A20-A465-1521-5DD0C49873F3}"/>
              </a:ext>
            </a:extLst>
          </p:cNvPr>
          <p:cNvSpPr txBox="1"/>
          <p:nvPr/>
        </p:nvSpPr>
        <p:spPr>
          <a:xfrm>
            <a:off x="7024032" y="3014510"/>
            <a:ext cx="4505816" cy="2308324"/>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Tietojen jakaminen: </a:t>
            </a:r>
          </a:p>
          <a:p>
            <a:r>
              <a:rPr lang="en-IE" sz="2400" dirty="0">
                <a:solidFill>
                  <a:srgbClr val="09465E"/>
                </a:solidFill>
                <a:ea typeface="Aptos" panose="020B0004020202020204" pitchFamily="34" charset="0"/>
                <a:cs typeface="Times New Roman" panose="02020603050405020304" pitchFamily="18" charset="0"/>
              </a:rPr>
              <a:t>Liittyy kumppaneiden välisen tietojen, tiedon ja oivallusten vaihdon tasoon ja määrittää avoimuuden ja luottamuksen tason. </a:t>
            </a:r>
            <a:endParaRPr lang="en-GB" sz="2400" dirty="0">
              <a:solidFill>
                <a:srgbClr val="09465E"/>
              </a:solidFill>
            </a:endParaRPr>
          </a:p>
        </p:txBody>
      </p:sp>
      <p:sp>
        <p:nvSpPr>
          <p:cNvPr id="16" name="TextBox 15">
            <a:extLst>
              <a:ext uri="{FF2B5EF4-FFF2-40B4-BE49-F238E27FC236}">
                <a16:creationId xmlns:a16="http://schemas.microsoft.com/office/drawing/2014/main" id="{1580465B-3378-E48C-65EC-6DA504643153}"/>
              </a:ext>
            </a:extLst>
          </p:cNvPr>
          <p:cNvSpPr txBox="1"/>
          <p:nvPr/>
        </p:nvSpPr>
        <p:spPr>
          <a:xfrm>
            <a:off x="540327" y="2982862"/>
            <a:ext cx="6364970" cy="3416320"/>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Avainhenkilöstö: </a:t>
            </a:r>
          </a:p>
          <a:p>
            <a:pPr marL="342900" indent="-342900">
              <a:buFont typeface="Arial" panose="020B0604020202020204" pitchFamily="34" charset="0"/>
              <a:buChar char="•"/>
            </a:pPr>
            <a:r>
              <a:rPr lang="en-IE" sz="2400" dirty="0">
                <a:solidFill>
                  <a:srgbClr val="09465E"/>
                </a:solidFill>
                <a:ea typeface="Aptos" panose="020B0004020202020204" pitchFamily="34" charset="0"/>
                <a:cs typeface="Times New Roman" panose="02020603050405020304" pitchFamily="18" charset="0"/>
              </a:rPr>
              <a:t>Organisaatioissa toimivat henkilöt, jotka ovat ratkaisevassa asemassa kumppanuuksien käynnistämisessä ja ylläpitämisessä. </a:t>
            </a:r>
          </a:p>
          <a:p>
            <a:pPr marL="342900" indent="-342900">
              <a:buFont typeface="Arial" panose="020B0604020202020204" pitchFamily="34" charset="0"/>
              <a:buChar char="•"/>
            </a:pPr>
            <a:r>
              <a:rPr lang="en-IE" sz="2400" dirty="0">
                <a:solidFill>
                  <a:srgbClr val="09465E"/>
                </a:solidFill>
                <a:ea typeface="Aptos" panose="020B0004020202020204" pitchFamily="34" charset="0"/>
                <a:cs typeface="Times New Roman" panose="02020603050405020304" pitchFamily="18" charset="0"/>
              </a:rPr>
              <a:t>Heillä on usein erityistietämystä ja auktoriteettia. </a:t>
            </a:r>
          </a:p>
          <a:p>
            <a:pPr marL="342900" indent="-342900">
              <a:buFont typeface="Arial" panose="020B0604020202020204" pitchFamily="34" charset="0"/>
              <a:buChar char="•"/>
            </a:pPr>
            <a:r>
              <a:rPr lang="en-IE" sz="2400" dirty="0">
                <a:solidFill>
                  <a:srgbClr val="09465E"/>
                </a:solidFill>
                <a:ea typeface="Aptos" panose="020B0004020202020204" pitchFamily="34" charset="0"/>
                <a:cs typeface="Times New Roman" panose="02020603050405020304" pitchFamily="18" charset="0"/>
              </a:rPr>
              <a:t>Niiden osallistumisen taso määrittää kumppanuuden tyypin ja todennäköisyyden kestävään hankintaan.</a:t>
            </a:r>
            <a:endParaRPr lang="en-GB" sz="2400" dirty="0">
              <a:solidFill>
                <a:srgbClr val="09465E"/>
              </a:solidFill>
            </a:endParaRPr>
          </a:p>
        </p:txBody>
      </p:sp>
    </p:spTree>
    <p:extLst>
      <p:ext uri="{BB962C8B-B14F-4D97-AF65-F5344CB8AC3E}">
        <p14:creationId xmlns:p14="http://schemas.microsoft.com/office/powerpoint/2010/main" val="12727439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02315-5671-B5CD-873D-D7E867C15186}"/>
            </a:ext>
          </a:extLst>
        </p:cNvPr>
        <p:cNvGrpSpPr/>
        <p:nvPr/>
      </p:nvGrpSpPr>
      <p:grpSpPr>
        <a:xfrm>
          <a:off x="0" y="0"/>
          <a:ext cx="0" cy="0"/>
          <a:chOff x="0" y="0"/>
          <a:chExt cx="0" cy="0"/>
        </a:xfrm>
      </p:grpSpPr>
      <p:sp>
        <p:nvSpPr>
          <p:cNvPr id="40" name="Freeform 1">
            <a:extLst>
              <a:ext uri="{FF2B5EF4-FFF2-40B4-BE49-F238E27FC236}">
                <a16:creationId xmlns:a16="http://schemas.microsoft.com/office/drawing/2014/main" id="{24697924-2562-CA20-2DF9-41F3C6D7ECBB}"/>
              </a:ext>
            </a:extLst>
          </p:cNvPr>
          <p:cNvSpPr>
            <a:spLocks noChangeArrowheads="1"/>
          </p:cNvSpPr>
          <p:nvPr/>
        </p:nvSpPr>
        <p:spPr bwMode="auto">
          <a:xfrm>
            <a:off x="1482029" y="413153"/>
            <a:ext cx="2698752"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a:extLst>
              <a:ext uri="{FF2B5EF4-FFF2-40B4-BE49-F238E27FC236}">
                <a16:creationId xmlns:a16="http://schemas.microsoft.com/office/drawing/2014/main" id="{A05BA7DC-26B3-A7C4-395D-3421FD91DD79}"/>
              </a:ext>
            </a:extLst>
          </p:cNvPr>
          <p:cNvSpPr>
            <a:spLocks noChangeArrowheads="1"/>
          </p:cNvSpPr>
          <p:nvPr/>
        </p:nvSpPr>
        <p:spPr bwMode="auto">
          <a:xfrm>
            <a:off x="1508638" y="476562"/>
            <a:ext cx="2698752"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dirty="0"/>
          </a:p>
        </p:txBody>
      </p:sp>
      <p:sp>
        <p:nvSpPr>
          <p:cNvPr id="211" name="Freeform 172">
            <a:extLst>
              <a:ext uri="{FF2B5EF4-FFF2-40B4-BE49-F238E27FC236}">
                <a16:creationId xmlns:a16="http://schemas.microsoft.com/office/drawing/2014/main" id="{52B13FB8-0538-EFD9-F3C4-C0F7BFBD2AAA}"/>
              </a:ext>
            </a:extLst>
          </p:cNvPr>
          <p:cNvSpPr>
            <a:spLocks noChangeArrowheads="1"/>
          </p:cNvSpPr>
          <p:nvPr/>
        </p:nvSpPr>
        <p:spPr bwMode="auto">
          <a:xfrm>
            <a:off x="1571897" y="537290"/>
            <a:ext cx="2698752"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a:extLst>
              <a:ext uri="{FF2B5EF4-FFF2-40B4-BE49-F238E27FC236}">
                <a16:creationId xmlns:a16="http://schemas.microsoft.com/office/drawing/2014/main" id="{F90A5629-4CEB-1B61-AF22-4D73310E8DDF}"/>
              </a:ext>
            </a:extLst>
          </p:cNvPr>
          <p:cNvSpPr>
            <a:spLocks noChangeArrowheads="1"/>
          </p:cNvSpPr>
          <p:nvPr/>
        </p:nvSpPr>
        <p:spPr bwMode="auto">
          <a:xfrm>
            <a:off x="3036959" y="1835353"/>
            <a:ext cx="1112857"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a:extLst>
              <a:ext uri="{FF2B5EF4-FFF2-40B4-BE49-F238E27FC236}">
                <a16:creationId xmlns:a16="http://schemas.microsoft.com/office/drawing/2014/main" id="{E2D93EBA-6E92-A532-9569-F0A0A2AE5501}"/>
              </a:ext>
            </a:extLst>
          </p:cNvPr>
          <p:cNvSpPr>
            <a:spLocks noChangeArrowheads="1"/>
          </p:cNvSpPr>
          <p:nvPr/>
        </p:nvSpPr>
        <p:spPr bwMode="auto">
          <a:xfrm>
            <a:off x="2983824" y="1782215"/>
            <a:ext cx="1237181"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63" name="CuadroTexto 553">
            <a:extLst>
              <a:ext uri="{FF2B5EF4-FFF2-40B4-BE49-F238E27FC236}">
                <a16:creationId xmlns:a16="http://schemas.microsoft.com/office/drawing/2014/main" id="{FD55C379-FF1F-E901-FC39-74A0CAE2B800}"/>
              </a:ext>
            </a:extLst>
          </p:cNvPr>
          <p:cNvSpPr txBox="1"/>
          <p:nvPr/>
        </p:nvSpPr>
        <p:spPr>
          <a:xfrm>
            <a:off x="939179" y="8646362"/>
            <a:ext cx="2466886"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Ensimmäinen osasto</a:t>
            </a:r>
          </a:p>
        </p:txBody>
      </p:sp>
      <p:sp>
        <p:nvSpPr>
          <p:cNvPr id="64" name="CuadroTexto 555">
            <a:extLst>
              <a:ext uri="{FF2B5EF4-FFF2-40B4-BE49-F238E27FC236}">
                <a16:creationId xmlns:a16="http://schemas.microsoft.com/office/drawing/2014/main" id="{878AAE24-9DDF-11B3-40AC-A7FCB79527DB}"/>
              </a:ext>
            </a:extLst>
          </p:cNvPr>
          <p:cNvSpPr txBox="1"/>
          <p:nvPr/>
        </p:nvSpPr>
        <p:spPr>
          <a:xfrm>
            <a:off x="3603468" y="8646362"/>
            <a:ext cx="2483557"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Toinen osasto</a:t>
            </a:r>
          </a:p>
        </p:txBody>
      </p:sp>
      <p:sp>
        <p:nvSpPr>
          <p:cNvPr id="65" name="CuadroTexto 557">
            <a:extLst>
              <a:ext uri="{FF2B5EF4-FFF2-40B4-BE49-F238E27FC236}">
                <a16:creationId xmlns:a16="http://schemas.microsoft.com/office/drawing/2014/main" id="{0804BD6C-2172-A8C1-1166-06F1EA2FB8D1}"/>
              </a:ext>
            </a:extLst>
          </p:cNvPr>
          <p:cNvSpPr txBox="1"/>
          <p:nvPr/>
        </p:nvSpPr>
        <p:spPr>
          <a:xfrm>
            <a:off x="6203441" y="8646362"/>
            <a:ext cx="2513093"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Kolmas osasto</a:t>
            </a:r>
          </a:p>
        </p:txBody>
      </p:sp>
      <p:sp>
        <p:nvSpPr>
          <p:cNvPr id="66" name="CuadroTexto 559">
            <a:extLst>
              <a:ext uri="{FF2B5EF4-FFF2-40B4-BE49-F238E27FC236}">
                <a16:creationId xmlns:a16="http://schemas.microsoft.com/office/drawing/2014/main" id="{8C934951-B142-3D8D-3005-72C5FF12C9D9}"/>
              </a:ext>
            </a:extLst>
          </p:cNvPr>
          <p:cNvSpPr txBox="1"/>
          <p:nvPr/>
        </p:nvSpPr>
        <p:spPr>
          <a:xfrm>
            <a:off x="8832950" y="8646362"/>
            <a:ext cx="2513094"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Neljäs osasto</a:t>
            </a:r>
          </a:p>
        </p:txBody>
      </p:sp>
      <p:grpSp>
        <p:nvGrpSpPr>
          <p:cNvPr id="67" name="Graphic 3">
            <a:extLst>
              <a:ext uri="{FF2B5EF4-FFF2-40B4-BE49-F238E27FC236}">
                <a16:creationId xmlns:a16="http://schemas.microsoft.com/office/drawing/2014/main" id="{89DCBDCC-75DA-3193-6F44-5298A26A33BA}"/>
              </a:ext>
            </a:extLst>
          </p:cNvPr>
          <p:cNvGrpSpPr/>
          <p:nvPr/>
        </p:nvGrpSpPr>
        <p:grpSpPr>
          <a:xfrm>
            <a:off x="4529098" y="7161244"/>
            <a:ext cx="772300" cy="871495"/>
            <a:chOff x="4643578" y="432838"/>
            <a:chExt cx="1028134" cy="1160188"/>
          </a:xfrm>
          <a:solidFill>
            <a:schemeClr val="bg1"/>
          </a:solidFill>
        </p:grpSpPr>
        <p:sp>
          <p:nvSpPr>
            <p:cNvPr id="68" name="Freeform 1033">
              <a:extLst>
                <a:ext uri="{FF2B5EF4-FFF2-40B4-BE49-F238E27FC236}">
                  <a16:creationId xmlns:a16="http://schemas.microsoft.com/office/drawing/2014/main" id="{C5F9EA5F-70C9-D590-1739-FE5FE4C20A57}"/>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69" name="Graphic 3">
              <a:extLst>
                <a:ext uri="{FF2B5EF4-FFF2-40B4-BE49-F238E27FC236}">
                  <a16:creationId xmlns:a16="http://schemas.microsoft.com/office/drawing/2014/main" id="{AAFC5DAD-DC1C-E9FC-E02F-A27E7DD2199E}"/>
                </a:ext>
              </a:extLst>
            </p:cNvPr>
            <p:cNvGrpSpPr/>
            <p:nvPr/>
          </p:nvGrpSpPr>
          <p:grpSpPr>
            <a:xfrm>
              <a:off x="4643578" y="432838"/>
              <a:ext cx="1028134" cy="1160188"/>
              <a:chOff x="4643578" y="432838"/>
              <a:chExt cx="1028134" cy="1160188"/>
            </a:xfrm>
            <a:grpFill/>
          </p:grpSpPr>
          <p:sp>
            <p:nvSpPr>
              <p:cNvPr id="70" name="Freeform 1035">
                <a:extLst>
                  <a:ext uri="{FF2B5EF4-FFF2-40B4-BE49-F238E27FC236}">
                    <a16:creationId xmlns:a16="http://schemas.microsoft.com/office/drawing/2014/main" id="{5434E82C-2754-8866-6FA8-25BFF3F32FF4}"/>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FAD05860-E7A6-51F2-F417-6523C1BACAD3}"/>
                  </a:ext>
                </a:extLst>
              </p:cNvPr>
              <p:cNvGrpSpPr/>
              <p:nvPr/>
            </p:nvGrpSpPr>
            <p:grpSpPr>
              <a:xfrm>
                <a:off x="4643578" y="432838"/>
                <a:ext cx="1028134" cy="1160188"/>
                <a:chOff x="4643578" y="432838"/>
                <a:chExt cx="1028134" cy="1160188"/>
              </a:xfrm>
              <a:grpFill/>
            </p:grpSpPr>
            <p:sp>
              <p:nvSpPr>
                <p:cNvPr id="72" name="Freeform 1037">
                  <a:extLst>
                    <a:ext uri="{FF2B5EF4-FFF2-40B4-BE49-F238E27FC236}">
                      <a16:creationId xmlns:a16="http://schemas.microsoft.com/office/drawing/2014/main" id="{289E6EDA-86E4-33CC-AE71-70C2DBD48D4C}"/>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73" name="Freeform 1038">
                  <a:extLst>
                    <a:ext uri="{FF2B5EF4-FFF2-40B4-BE49-F238E27FC236}">
                      <a16:creationId xmlns:a16="http://schemas.microsoft.com/office/drawing/2014/main" id="{95946A87-CF2B-9B90-6332-9397719A05A5}"/>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4" name="Graphic 3">
            <a:extLst>
              <a:ext uri="{FF2B5EF4-FFF2-40B4-BE49-F238E27FC236}">
                <a16:creationId xmlns:a16="http://schemas.microsoft.com/office/drawing/2014/main" id="{8822F6C1-816E-3C91-2460-2A01384D2DEA}"/>
              </a:ext>
            </a:extLst>
          </p:cNvPr>
          <p:cNvGrpSpPr/>
          <p:nvPr/>
        </p:nvGrpSpPr>
        <p:grpSpPr>
          <a:xfrm>
            <a:off x="7041312" y="7198651"/>
            <a:ext cx="837349" cy="785687"/>
            <a:chOff x="6615628" y="2116894"/>
            <a:chExt cx="1066935" cy="1001108"/>
          </a:xfrm>
          <a:solidFill>
            <a:schemeClr val="bg1"/>
          </a:solidFill>
        </p:grpSpPr>
        <p:sp>
          <p:nvSpPr>
            <p:cNvPr id="75" name="Freeform 1128">
              <a:extLst>
                <a:ext uri="{FF2B5EF4-FFF2-40B4-BE49-F238E27FC236}">
                  <a16:creationId xmlns:a16="http://schemas.microsoft.com/office/drawing/2014/main" id="{2AE9E6A4-71D5-B64A-866D-1346A89C6EF9}"/>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10F9DF23-736D-EC38-3377-E514DAAB2B5E}"/>
                </a:ext>
              </a:extLst>
            </p:cNvPr>
            <p:cNvGrpSpPr/>
            <p:nvPr/>
          </p:nvGrpSpPr>
          <p:grpSpPr>
            <a:xfrm>
              <a:off x="6615628" y="2116894"/>
              <a:ext cx="1066935" cy="1001108"/>
              <a:chOff x="6615628" y="2116894"/>
              <a:chExt cx="1066935" cy="1001108"/>
            </a:xfrm>
            <a:grpFill/>
          </p:grpSpPr>
          <p:sp>
            <p:nvSpPr>
              <p:cNvPr id="77" name="Freeform 1130">
                <a:extLst>
                  <a:ext uri="{FF2B5EF4-FFF2-40B4-BE49-F238E27FC236}">
                    <a16:creationId xmlns:a16="http://schemas.microsoft.com/office/drawing/2014/main" id="{C51010CE-EF7F-779C-EDD0-13D7D0480243}"/>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8" name="Freeform 1131">
                <a:extLst>
                  <a:ext uri="{FF2B5EF4-FFF2-40B4-BE49-F238E27FC236}">
                    <a16:creationId xmlns:a16="http://schemas.microsoft.com/office/drawing/2014/main" id="{1EE1DFD2-EC05-DAA4-9EDE-351BD90C30A3}"/>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9" name="Freeform 1132">
                <a:extLst>
                  <a:ext uri="{FF2B5EF4-FFF2-40B4-BE49-F238E27FC236}">
                    <a16:creationId xmlns:a16="http://schemas.microsoft.com/office/drawing/2014/main" id="{6325BC1E-1060-4F77-F78E-6965CF2CE6F0}"/>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80" name="Freeform 1133">
                <a:extLst>
                  <a:ext uri="{FF2B5EF4-FFF2-40B4-BE49-F238E27FC236}">
                    <a16:creationId xmlns:a16="http://schemas.microsoft.com/office/drawing/2014/main" id="{C80EE917-7428-AFC9-7E99-145B4805940C}"/>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1" name="Freeform 1134">
                <a:extLst>
                  <a:ext uri="{FF2B5EF4-FFF2-40B4-BE49-F238E27FC236}">
                    <a16:creationId xmlns:a16="http://schemas.microsoft.com/office/drawing/2014/main" id="{3F2FE3D9-B7D0-A9B5-10BC-730822DD86E9}"/>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2" name="Freeform 1135">
                <a:extLst>
                  <a:ext uri="{FF2B5EF4-FFF2-40B4-BE49-F238E27FC236}">
                    <a16:creationId xmlns:a16="http://schemas.microsoft.com/office/drawing/2014/main" id="{BB177E1A-1163-71F4-BBCC-654D4346C91A}"/>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3" name="Freeform 1136">
                <a:extLst>
                  <a:ext uri="{FF2B5EF4-FFF2-40B4-BE49-F238E27FC236}">
                    <a16:creationId xmlns:a16="http://schemas.microsoft.com/office/drawing/2014/main" id="{DB1930F3-72A3-7532-0464-2EA4E0CBE890}"/>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4" name="Freeform 1137">
                <a:extLst>
                  <a:ext uri="{FF2B5EF4-FFF2-40B4-BE49-F238E27FC236}">
                    <a16:creationId xmlns:a16="http://schemas.microsoft.com/office/drawing/2014/main" id="{CBD2FCD1-10C3-ED8C-1EA3-3D4F27F528B3}"/>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5" name="Freeform 1138">
                <a:extLst>
                  <a:ext uri="{FF2B5EF4-FFF2-40B4-BE49-F238E27FC236}">
                    <a16:creationId xmlns:a16="http://schemas.microsoft.com/office/drawing/2014/main" id="{886CE1D6-DACC-1AA0-1B52-1E5C842336E8}"/>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6" name="Freeform 1139">
                <a:extLst>
                  <a:ext uri="{FF2B5EF4-FFF2-40B4-BE49-F238E27FC236}">
                    <a16:creationId xmlns:a16="http://schemas.microsoft.com/office/drawing/2014/main" id="{9A347EB9-2807-2EC0-F329-98CDD0031BC5}"/>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7" name="Freeform 1140">
                <a:extLst>
                  <a:ext uri="{FF2B5EF4-FFF2-40B4-BE49-F238E27FC236}">
                    <a16:creationId xmlns:a16="http://schemas.microsoft.com/office/drawing/2014/main" id="{85622BB8-1E2E-CDA5-2B2D-81106C2F6352}"/>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8" name="Freeform 1141">
                <a:extLst>
                  <a:ext uri="{FF2B5EF4-FFF2-40B4-BE49-F238E27FC236}">
                    <a16:creationId xmlns:a16="http://schemas.microsoft.com/office/drawing/2014/main" id="{E1E84461-2589-F8B5-381F-B6EE04EF3CC5}"/>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DED3212A-91C6-77E3-88DB-B313D730F9B6}"/>
              </a:ext>
            </a:extLst>
          </p:cNvPr>
          <p:cNvGrpSpPr/>
          <p:nvPr/>
        </p:nvGrpSpPr>
        <p:grpSpPr>
          <a:xfrm>
            <a:off x="1847357" y="7293902"/>
            <a:ext cx="676288" cy="676171"/>
            <a:chOff x="3258209" y="1217582"/>
            <a:chExt cx="4712093" cy="4711281"/>
          </a:xfrm>
          <a:solidFill>
            <a:schemeClr val="bg1"/>
          </a:solidFill>
        </p:grpSpPr>
        <p:sp>
          <p:nvSpPr>
            <p:cNvPr id="90" name="Freeform 31">
              <a:extLst>
                <a:ext uri="{FF2B5EF4-FFF2-40B4-BE49-F238E27FC236}">
                  <a16:creationId xmlns:a16="http://schemas.microsoft.com/office/drawing/2014/main" id="{5DB6C0F6-4A2B-3437-66F5-9CD5DB0BB6DF}"/>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91" name="Freeform 32">
              <a:extLst>
                <a:ext uri="{FF2B5EF4-FFF2-40B4-BE49-F238E27FC236}">
                  <a16:creationId xmlns:a16="http://schemas.microsoft.com/office/drawing/2014/main" id="{A696E3B1-C0BC-BAAC-A046-89569605CBB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B10071BF-313B-C644-0C78-AE1DB3DF7537}"/>
                </a:ext>
              </a:extLst>
            </p:cNvPr>
            <p:cNvGrpSpPr/>
            <p:nvPr/>
          </p:nvGrpSpPr>
          <p:grpSpPr>
            <a:xfrm>
              <a:off x="3258209" y="1217582"/>
              <a:ext cx="4712093" cy="4711281"/>
              <a:chOff x="3258209" y="1217582"/>
              <a:chExt cx="4712093" cy="4711281"/>
            </a:xfrm>
            <a:grpFill/>
          </p:grpSpPr>
          <p:sp>
            <p:nvSpPr>
              <p:cNvPr id="93" name="Freeform 16">
                <a:extLst>
                  <a:ext uri="{FF2B5EF4-FFF2-40B4-BE49-F238E27FC236}">
                    <a16:creationId xmlns:a16="http://schemas.microsoft.com/office/drawing/2014/main" id="{CDD9F9B2-E36D-AAB8-5771-D3A8A5BC066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18">
                <a:extLst>
                  <a:ext uri="{FF2B5EF4-FFF2-40B4-BE49-F238E27FC236}">
                    <a16:creationId xmlns:a16="http://schemas.microsoft.com/office/drawing/2014/main" id="{E2881CE5-81A5-2241-7342-E0161868BD5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19">
                <a:extLst>
                  <a:ext uri="{FF2B5EF4-FFF2-40B4-BE49-F238E27FC236}">
                    <a16:creationId xmlns:a16="http://schemas.microsoft.com/office/drawing/2014/main" id="{053D0C33-A83F-D041-B4CE-249FDB4A89EE}"/>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20">
                <a:extLst>
                  <a:ext uri="{FF2B5EF4-FFF2-40B4-BE49-F238E27FC236}">
                    <a16:creationId xmlns:a16="http://schemas.microsoft.com/office/drawing/2014/main" id="{C8DB849A-6FD6-46ED-0C4B-A44F074DA14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21">
                <a:extLst>
                  <a:ext uri="{FF2B5EF4-FFF2-40B4-BE49-F238E27FC236}">
                    <a16:creationId xmlns:a16="http://schemas.microsoft.com/office/drawing/2014/main" id="{1EC99FB5-3F42-4B58-1924-C0B86D37FE2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22">
                <a:extLst>
                  <a:ext uri="{FF2B5EF4-FFF2-40B4-BE49-F238E27FC236}">
                    <a16:creationId xmlns:a16="http://schemas.microsoft.com/office/drawing/2014/main" id="{E90D2334-1B3D-05B6-6BB6-7EA3183B9454}"/>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23">
                <a:extLst>
                  <a:ext uri="{FF2B5EF4-FFF2-40B4-BE49-F238E27FC236}">
                    <a16:creationId xmlns:a16="http://schemas.microsoft.com/office/drawing/2014/main" id="{39B36738-8087-ECF5-CD15-1F37659C125D}"/>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24">
                <a:extLst>
                  <a:ext uri="{FF2B5EF4-FFF2-40B4-BE49-F238E27FC236}">
                    <a16:creationId xmlns:a16="http://schemas.microsoft.com/office/drawing/2014/main" id="{29C4425D-ACE4-3BD8-B984-B90AD9CCDE3C}"/>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25">
                <a:extLst>
                  <a:ext uri="{FF2B5EF4-FFF2-40B4-BE49-F238E27FC236}">
                    <a16:creationId xmlns:a16="http://schemas.microsoft.com/office/drawing/2014/main" id="{5E879ED9-D161-AF40-6A86-40AEE5F5AC1A}"/>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26">
                <a:extLst>
                  <a:ext uri="{FF2B5EF4-FFF2-40B4-BE49-F238E27FC236}">
                    <a16:creationId xmlns:a16="http://schemas.microsoft.com/office/drawing/2014/main" id="{E03B5620-1E13-A32C-9ED5-0A5B81BCA23C}"/>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27">
                <a:extLst>
                  <a:ext uri="{FF2B5EF4-FFF2-40B4-BE49-F238E27FC236}">
                    <a16:creationId xmlns:a16="http://schemas.microsoft.com/office/drawing/2014/main" id="{073A4A09-3C18-8BD5-F955-21443B728246}"/>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28">
                <a:extLst>
                  <a:ext uri="{FF2B5EF4-FFF2-40B4-BE49-F238E27FC236}">
                    <a16:creationId xmlns:a16="http://schemas.microsoft.com/office/drawing/2014/main" id="{A1621946-AE7B-410E-7E3D-AE13ED8937BF}"/>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29">
                <a:extLst>
                  <a:ext uri="{FF2B5EF4-FFF2-40B4-BE49-F238E27FC236}">
                    <a16:creationId xmlns:a16="http://schemas.microsoft.com/office/drawing/2014/main" id="{CC678EF1-2432-BCB7-5FAD-F0D265F894E1}"/>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30">
                <a:extLst>
                  <a:ext uri="{FF2B5EF4-FFF2-40B4-BE49-F238E27FC236}">
                    <a16:creationId xmlns:a16="http://schemas.microsoft.com/office/drawing/2014/main" id="{DC45AC0F-0D70-9A18-377C-EEB8531ED61A}"/>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6EA4DC68-93AF-6CBA-BAC3-83F15075EF8C}"/>
              </a:ext>
            </a:extLst>
          </p:cNvPr>
          <p:cNvGrpSpPr/>
          <p:nvPr/>
        </p:nvGrpSpPr>
        <p:grpSpPr>
          <a:xfrm>
            <a:off x="9653256" y="7162935"/>
            <a:ext cx="872482" cy="1012568"/>
            <a:chOff x="8360213" y="3458151"/>
            <a:chExt cx="853935" cy="991043"/>
          </a:xfrm>
          <a:solidFill>
            <a:schemeClr val="bg1"/>
          </a:solidFill>
        </p:grpSpPr>
        <p:grpSp>
          <p:nvGrpSpPr>
            <p:cNvPr id="108" name="Graphic 2">
              <a:extLst>
                <a:ext uri="{FF2B5EF4-FFF2-40B4-BE49-F238E27FC236}">
                  <a16:creationId xmlns:a16="http://schemas.microsoft.com/office/drawing/2014/main" id="{F9FBCE1C-0731-B8F7-79E4-D8A8B44B1742}"/>
                </a:ext>
              </a:extLst>
            </p:cNvPr>
            <p:cNvGrpSpPr/>
            <p:nvPr userDrawn="1"/>
          </p:nvGrpSpPr>
          <p:grpSpPr>
            <a:xfrm>
              <a:off x="8599192" y="3595917"/>
              <a:ext cx="375982" cy="204367"/>
              <a:chOff x="2642504" y="3763150"/>
              <a:chExt cx="375982" cy="204367"/>
            </a:xfrm>
            <a:grpFill/>
          </p:grpSpPr>
          <p:sp>
            <p:nvSpPr>
              <p:cNvPr id="114" name="Freeform 113">
                <a:extLst>
                  <a:ext uri="{FF2B5EF4-FFF2-40B4-BE49-F238E27FC236}">
                    <a16:creationId xmlns:a16="http://schemas.microsoft.com/office/drawing/2014/main" id="{7481446F-7BE2-D21F-5E09-3A37623E3C82}"/>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7713FC5D-BD1E-BF3B-9DD5-5F7C33CA1310}"/>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5AC961F7-A15D-599A-1BE6-8B6E05DC8E89}"/>
                </a:ext>
              </a:extLst>
            </p:cNvPr>
            <p:cNvGrpSpPr/>
            <p:nvPr userDrawn="1"/>
          </p:nvGrpSpPr>
          <p:grpSpPr>
            <a:xfrm>
              <a:off x="8360213" y="3458151"/>
              <a:ext cx="853935" cy="991043"/>
              <a:chOff x="2403525" y="3625384"/>
              <a:chExt cx="853935" cy="991043"/>
            </a:xfrm>
            <a:grpFill/>
          </p:grpSpPr>
          <p:sp>
            <p:nvSpPr>
              <p:cNvPr id="110" name="Freeform 109">
                <a:extLst>
                  <a:ext uri="{FF2B5EF4-FFF2-40B4-BE49-F238E27FC236}">
                    <a16:creationId xmlns:a16="http://schemas.microsoft.com/office/drawing/2014/main" id="{2650558F-60A6-3B4F-43F8-29D9A2632B84}"/>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0F7989B1-7FF8-F3FB-58EB-3FCA59AFC40D}"/>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EDB9C514-E243-C025-C353-24AB87C3B321}"/>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EAE74C5A-46A6-8581-AEB5-6D6AF50DB9A5}"/>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65" name="CuadroTexto 553">
            <a:extLst>
              <a:ext uri="{FF2B5EF4-FFF2-40B4-BE49-F238E27FC236}">
                <a16:creationId xmlns:a16="http://schemas.microsoft.com/office/drawing/2014/main" id="{6B226515-1847-2E57-898D-2218137E61BE}"/>
              </a:ext>
            </a:extLst>
          </p:cNvPr>
          <p:cNvSpPr txBox="1"/>
          <p:nvPr/>
        </p:nvSpPr>
        <p:spPr>
          <a:xfrm>
            <a:off x="1645837" y="1132113"/>
            <a:ext cx="2534943"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MUODOLLINEN</a:t>
            </a:r>
          </a:p>
          <a:p>
            <a:pPr algn="ctr"/>
            <a:r>
              <a:rPr lang="en-US" sz="2000" b="1" dirty="0">
                <a:solidFill>
                  <a:schemeClr val="bg1"/>
                </a:solidFill>
                <a:latin typeface="Calibri" panose="020F0502020204030204" pitchFamily="34" charset="0"/>
                <a:ea typeface="Lato" charset="0"/>
                <a:cs typeface="Calibri" panose="020F0502020204030204" pitchFamily="34" charset="0"/>
              </a:rPr>
              <a:t> SOPIMUS</a:t>
            </a:r>
          </a:p>
        </p:txBody>
      </p:sp>
      <p:pic>
        <p:nvPicPr>
          <p:cNvPr id="4" name="Picture 3" descr="A white icons on a black background&#10;&#10;AI-generated content may be incorrect.">
            <a:extLst>
              <a:ext uri="{FF2B5EF4-FFF2-40B4-BE49-F238E27FC236}">
                <a16:creationId xmlns:a16="http://schemas.microsoft.com/office/drawing/2014/main" id="{644020A8-844C-9D47-59CF-2742B0DE4FF3}"/>
              </a:ext>
            </a:extLst>
          </p:cNvPr>
          <p:cNvPicPr>
            <a:picLocks noChangeAspect="1"/>
          </p:cNvPicPr>
          <p:nvPr/>
        </p:nvPicPr>
        <p:blipFill>
          <a:blip r:embed="rId3"/>
          <a:srcRect l="-7388" t="52317" r="54954" b="11950"/>
          <a:stretch/>
        </p:blipFill>
        <p:spPr>
          <a:xfrm>
            <a:off x="3134274" y="1979761"/>
            <a:ext cx="979766" cy="834607"/>
          </a:xfrm>
          <a:prstGeom prst="rect">
            <a:avLst/>
          </a:prstGeom>
        </p:spPr>
      </p:pic>
      <p:sp>
        <p:nvSpPr>
          <p:cNvPr id="8" name="Freeform 1">
            <a:extLst>
              <a:ext uri="{FF2B5EF4-FFF2-40B4-BE49-F238E27FC236}">
                <a16:creationId xmlns:a16="http://schemas.microsoft.com/office/drawing/2014/main" id="{6C96D820-6F35-441C-6993-2D42E84895DA}"/>
              </a:ext>
            </a:extLst>
          </p:cNvPr>
          <p:cNvSpPr>
            <a:spLocks noChangeArrowheads="1"/>
          </p:cNvSpPr>
          <p:nvPr/>
        </p:nvSpPr>
        <p:spPr bwMode="auto">
          <a:xfrm>
            <a:off x="7881128" y="432878"/>
            <a:ext cx="2492904"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1">
            <a:extLst>
              <a:ext uri="{FF2B5EF4-FFF2-40B4-BE49-F238E27FC236}">
                <a16:creationId xmlns:a16="http://schemas.microsoft.com/office/drawing/2014/main" id="{DA3B7734-DB4D-6869-B3C5-95A87FAF3E0A}"/>
              </a:ext>
            </a:extLst>
          </p:cNvPr>
          <p:cNvSpPr>
            <a:spLocks noChangeArrowheads="1"/>
          </p:cNvSpPr>
          <p:nvPr/>
        </p:nvSpPr>
        <p:spPr bwMode="auto">
          <a:xfrm>
            <a:off x="7907737" y="496287"/>
            <a:ext cx="2492904"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25684"/>
          </a:solidFill>
          <a:ln>
            <a:noFill/>
          </a:ln>
          <a:effectLst/>
        </p:spPr>
        <p:txBody>
          <a:bodyPr wrap="none" anchor="ctr"/>
          <a:lstStyle/>
          <a:p>
            <a:endParaRPr lang="en-US" sz="900" dirty="0"/>
          </a:p>
        </p:txBody>
      </p:sp>
      <p:sp>
        <p:nvSpPr>
          <p:cNvPr id="10" name="Freeform 172">
            <a:extLst>
              <a:ext uri="{FF2B5EF4-FFF2-40B4-BE49-F238E27FC236}">
                <a16:creationId xmlns:a16="http://schemas.microsoft.com/office/drawing/2014/main" id="{88EA37D4-24F4-A9CD-4FD9-FB07014DA976}"/>
              </a:ext>
            </a:extLst>
          </p:cNvPr>
          <p:cNvSpPr>
            <a:spLocks noChangeArrowheads="1"/>
          </p:cNvSpPr>
          <p:nvPr/>
        </p:nvSpPr>
        <p:spPr bwMode="auto">
          <a:xfrm>
            <a:off x="7970996" y="557015"/>
            <a:ext cx="2492904"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1" name="Freeform 173">
            <a:extLst>
              <a:ext uri="{FF2B5EF4-FFF2-40B4-BE49-F238E27FC236}">
                <a16:creationId xmlns:a16="http://schemas.microsoft.com/office/drawing/2014/main" id="{607D2FDA-8F9C-718D-F88E-75D9C6587907}"/>
              </a:ext>
            </a:extLst>
          </p:cNvPr>
          <p:cNvSpPr>
            <a:spLocks noChangeArrowheads="1"/>
          </p:cNvSpPr>
          <p:nvPr/>
        </p:nvSpPr>
        <p:spPr bwMode="auto">
          <a:xfrm>
            <a:off x="9436059" y="1855078"/>
            <a:ext cx="1027974"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12" name="Freeform 174">
            <a:extLst>
              <a:ext uri="{FF2B5EF4-FFF2-40B4-BE49-F238E27FC236}">
                <a16:creationId xmlns:a16="http://schemas.microsoft.com/office/drawing/2014/main" id="{E8F02EC1-0500-7FF6-66EE-EFA112053170}"/>
              </a:ext>
            </a:extLst>
          </p:cNvPr>
          <p:cNvSpPr>
            <a:spLocks noChangeArrowheads="1"/>
          </p:cNvSpPr>
          <p:nvPr/>
        </p:nvSpPr>
        <p:spPr bwMode="auto">
          <a:xfrm>
            <a:off x="9382923" y="1801940"/>
            <a:ext cx="1142815"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CuadroTexto 553">
            <a:extLst>
              <a:ext uri="{FF2B5EF4-FFF2-40B4-BE49-F238E27FC236}">
                <a16:creationId xmlns:a16="http://schemas.microsoft.com/office/drawing/2014/main" id="{7FC472A6-736E-3033-8B97-57F6F6BA574C}"/>
              </a:ext>
            </a:extLst>
          </p:cNvPr>
          <p:cNvSpPr txBox="1"/>
          <p:nvPr/>
        </p:nvSpPr>
        <p:spPr>
          <a:xfrm>
            <a:off x="7811932" y="1147192"/>
            <a:ext cx="257746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ORGANISATORINEN SUUNNITTELU</a:t>
            </a:r>
          </a:p>
        </p:txBody>
      </p:sp>
      <p:pic>
        <p:nvPicPr>
          <p:cNvPr id="14" name="Picture 13" descr="A white icons on a black background&#10;&#10;AI-generated content may be incorrect.">
            <a:extLst>
              <a:ext uri="{FF2B5EF4-FFF2-40B4-BE49-F238E27FC236}">
                <a16:creationId xmlns:a16="http://schemas.microsoft.com/office/drawing/2014/main" id="{C7B60E31-0D3B-141B-382E-0B4ED278C5E3}"/>
              </a:ext>
            </a:extLst>
          </p:cNvPr>
          <p:cNvPicPr>
            <a:picLocks noChangeAspect="1"/>
          </p:cNvPicPr>
          <p:nvPr/>
        </p:nvPicPr>
        <p:blipFill>
          <a:blip r:embed="rId3"/>
          <a:srcRect l="56029" t="53586" r="-8463" b="10681"/>
          <a:stretch/>
        </p:blipFill>
        <p:spPr>
          <a:xfrm>
            <a:off x="9463311" y="1937949"/>
            <a:ext cx="1009742" cy="860142"/>
          </a:xfrm>
          <a:prstGeom prst="rect">
            <a:avLst/>
          </a:prstGeom>
        </p:spPr>
      </p:pic>
      <p:sp>
        <p:nvSpPr>
          <p:cNvPr id="15" name="TextBox 14">
            <a:extLst>
              <a:ext uri="{FF2B5EF4-FFF2-40B4-BE49-F238E27FC236}">
                <a16:creationId xmlns:a16="http://schemas.microsoft.com/office/drawing/2014/main" id="{9D4EF917-DF57-32E8-250D-6E97508F2B91}"/>
              </a:ext>
            </a:extLst>
          </p:cNvPr>
          <p:cNvSpPr txBox="1"/>
          <p:nvPr/>
        </p:nvSpPr>
        <p:spPr>
          <a:xfrm>
            <a:off x="7116002" y="3240286"/>
            <a:ext cx="3969327" cy="2677656"/>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Organisaatiosuunnittelu</a:t>
            </a:r>
            <a:r>
              <a:rPr lang="en-IE" sz="2400" dirty="0">
                <a:solidFill>
                  <a:srgbClr val="09465E"/>
                </a:solidFill>
                <a:ea typeface="Aptos" panose="020B0004020202020204" pitchFamily="34" charset="0"/>
                <a:cs typeface="Times New Roman" panose="02020603050405020304" pitchFamily="18" charset="0"/>
              </a:rPr>
              <a:t>: </a:t>
            </a:r>
          </a:p>
          <a:p>
            <a:r>
              <a:rPr lang="en-IE" sz="2400" dirty="0">
                <a:solidFill>
                  <a:srgbClr val="09465E"/>
                </a:solidFill>
                <a:ea typeface="Aptos" panose="020B0004020202020204" pitchFamily="34" charset="0"/>
                <a:cs typeface="Times New Roman" panose="02020603050405020304" pitchFamily="18" charset="0"/>
              </a:rPr>
              <a:t>Viittaa organisaation rakenteeseen ja rooleihin, hierarkiaan ja menettelyihin, joissa määritellään, miten tehtäviä valvotaan ja koordinoidaan.</a:t>
            </a:r>
            <a:endParaRPr lang="en-GB" sz="2400" dirty="0">
              <a:solidFill>
                <a:srgbClr val="09465E"/>
              </a:solidFill>
            </a:endParaRPr>
          </a:p>
        </p:txBody>
      </p:sp>
      <p:sp>
        <p:nvSpPr>
          <p:cNvPr id="3" name="TextBox 2">
            <a:extLst>
              <a:ext uri="{FF2B5EF4-FFF2-40B4-BE49-F238E27FC236}">
                <a16:creationId xmlns:a16="http://schemas.microsoft.com/office/drawing/2014/main" id="{E53E4172-D5EB-6209-2810-06B10D46617C}"/>
              </a:ext>
            </a:extLst>
          </p:cNvPr>
          <p:cNvSpPr txBox="1"/>
          <p:nvPr/>
        </p:nvSpPr>
        <p:spPr>
          <a:xfrm>
            <a:off x="1015747" y="3244854"/>
            <a:ext cx="4300116" cy="2677656"/>
          </a:xfrm>
          <a:prstGeom prst="rect">
            <a:avLst/>
          </a:prstGeom>
          <a:noFill/>
        </p:spPr>
        <p:txBody>
          <a:bodyPr wrap="square">
            <a:spAutoFit/>
          </a:bodyPr>
          <a:lstStyle/>
          <a:p>
            <a:r>
              <a:rPr lang="en-GB" sz="2400" b="1" dirty="0">
                <a:solidFill>
                  <a:srgbClr val="09465E"/>
                </a:solidFill>
                <a:ea typeface="Aptos" panose="020B0004020202020204" pitchFamily="34" charset="0"/>
                <a:cs typeface="Times New Roman" panose="02020603050405020304" pitchFamily="18" charset="0"/>
              </a:rPr>
              <a:t>Sopimuksen muodollisuus: </a:t>
            </a:r>
            <a:r>
              <a:rPr lang="en-GB" sz="2400" dirty="0">
                <a:solidFill>
                  <a:srgbClr val="09465E"/>
                </a:solidFill>
                <a:ea typeface="Aptos" panose="020B0004020202020204" pitchFamily="34" charset="0"/>
                <a:cs typeface="Times New Roman" panose="02020603050405020304" pitchFamily="18" charset="0"/>
              </a:rPr>
              <a:t>viittaa siihen, missä määrin ehdot on vahvistettu osapuolten välillä. Ne auttavat vähentämään väärinkäsityksiä ja selventämään tilannetta. </a:t>
            </a:r>
          </a:p>
        </p:txBody>
      </p:sp>
    </p:spTree>
    <p:extLst>
      <p:ext uri="{BB962C8B-B14F-4D97-AF65-F5344CB8AC3E}">
        <p14:creationId xmlns:p14="http://schemas.microsoft.com/office/powerpoint/2010/main" val="246900217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8D4FA-510B-62E2-474E-9A0D0242EDFF}"/>
            </a:ext>
          </a:extLst>
        </p:cNvPr>
        <p:cNvGrpSpPr/>
        <p:nvPr/>
      </p:nvGrpSpPr>
      <p:grpSpPr>
        <a:xfrm>
          <a:off x="0" y="0"/>
          <a:ext cx="0" cy="0"/>
          <a:chOff x="0" y="0"/>
          <a:chExt cx="0" cy="0"/>
        </a:xfrm>
      </p:grpSpPr>
      <p:sp>
        <p:nvSpPr>
          <p:cNvPr id="40" name="Freeform 1">
            <a:extLst>
              <a:ext uri="{FF2B5EF4-FFF2-40B4-BE49-F238E27FC236}">
                <a16:creationId xmlns:a16="http://schemas.microsoft.com/office/drawing/2014/main" id="{FBE6A528-945D-1D21-44F3-C6A2DCA7ACD2}"/>
              </a:ext>
            </a:extLst>
          </p:cNvPr>
          <p:cNvSpPr>
            <a:spLocks noChangeArrowheads="1"/>
          </p:cNvSpPr>
          <p:nvPr/>
        </p:nvSpPr>
        <p:spPr bwMode="auto">
          <a:xfrm>
            <a:off x="1482029" y="413153"/>
            <a:ext cx="2698752"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a:extLst>
              <a:ext uri="{FF2B5EF4-FFF2-40B4-BE49-F238E27FC236}">
                <a16:creationId xmlns:a16="http://schemas.microsoft.com/office/drawing/2014/main" id="{796FFC7C-7F6D-894F-A309-B41EC75C918A}"/>
              </a:ext>
            </a:extLst>
          </p:cNvPr>
          <p:cNvSpPr>
            <a:spLocks noChangeArrowheads="1"/>
          </p:cNvSpPr>
          <p:nvPr/>
        </p:nvSpPr>
        <p:spPr bwMode="auto">
          <a:xfrm>
            <a:off x="1508638" y="476562"/>
            <a:ext cx="2698752"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dirty="0"/>
          </a:p>
        </p:txBody>
      </p:sp>
      <p:sp>
        <p:nvSpPr>
          <p:cNvPr id="211" name="Freeform 172">
            <a:extLst>
              <a:ext uri="{FF2B5EF4-FFF2-40B4-BE49-F238E27FC236}">
                <a16:creationId xmlns:a16="http://schemas.microsoft.com/office/drawing/2014/main" id="{351C3217-6448-6473-A6ED-07852C9F3213}"/>
              </a:ext>
            </a:extLst>
          </p:cNvPr>
          <p:cNvSpPr>
            <a:spLocks noChangeArrowheads="1"/>
          </p:cNvSpPr>
          <p:nvPr/>
        </p:nvSpPr>
        <p:spPr bwMode="auto">
          <a:xfrm>
            <a:off x="1571897" y="537290"/>
            <a:ext cx="2698752"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a:extLst>
              <a:ext uri="{FF2B5EF4-FFF2-40B4-BE49-F238E27FC236}">
                <a16:creationId xmlns:a16="http://schemas.microsoft.com/office/drawing/2014/main" id="{C201877E-B77D-EB03-FBA3-05F9D47C3E4B}"/>
              </a:ext>
            </a:extLst>
          </p:cNvPr>
          <p:cNvSpPr>
            <a:spLocks noChangeArrowheads="1"/>
          </p:cNvSpPr>
          <p:nvPr/>
        </p:nvSpPr>
        <p:spPr bwMode="auto">
          <a:xfrm>
            <a:off x="3036959" y="1835353"/>
            <a:ext cx="1112857"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a:extLst>
              <a:ext uri="{FF2B5EF4-FFF2-40B4-BE49-F238E27FC236}">
                <a16:creationId xmlns:a16="http://schemas.microsoft.com/office/drawing/2014/main" id="{FC99EBC3-36AC-378E-0FBB-E3D5DEF16B6E}"/>
              </a:ext>
            </a:extLst>
          </p:cNvPr>
          <p:cNvSpPr>
            <a:spLocks noChangeArrowheads="1"/>
          </p:cNvSpPr>
          <p:nvPr/>
        </p:nvSpPr>
        <p:spPr bwMode="auto">
          <a:xfrm>
            <a:off x="2983824" y="1782215"/>
            <a:ext cx="1237181"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63" name="CuadroTexto 553">
            <a:extLst>
              <a:ext uri="{FF2B5EF4-FFF2-40B4-BE49-F238E27FC236}">
                <a16:creationId xmlns:a16="http://schemas.microsoft.com/office/drawing/2014/main" id="{D16D00E6-B526-FBD1-99CB-D7F0C8E8F07E}"/>
              </a:ext>
            </a:extLst>
          </p:cNvPr>
          <p:cNvSpPr txBox="1"/>
          <p:nvPr/>
        </p:nvSpPr>
        <p:spPr>
          <a:xfrm>
            <a:off x="939179" y="8646362"/>
            <a:ext cx="2466886"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Ensimmäinen osasto</a:t>
            </a:r>
          </a:p>
        </p:txBody>
      </p:sp>
      <p:sp>
        <p:nvSpPr>
          <p:cNvPr id="64" name="CuadroTexto 555">
            <a:extLst>
              <a:ext uri="{FF2B5EF4-FFF2-40B4-BE49-F238E27FC236}">
                <a16:creationId xmlns:a16="http://schemas.microsoft.com/office/drawing/2014/main" id="{6FDC94FA-9A09-7DE5-ACC7-70619832C399}"/>
              </a:ext>
            </a:extLst>
          </p:cNvPr>
          <p:cNvSpPr txBox="1"/>
          <p:nvPr/>
        </p:nvSpPr>
        <p:spPr>
          <a:xfrm>
            <a:off x="3603468" y="8646362"/>
            <a:ext cx="2483557"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Toinen osasto</a:t>
            </a:r>
          </a:p>
        </p:txBody>
      </p:sp>
      <p:sp>
        <p:nvSpPr>
          <p:cNvPr id="65" name="CuadroTexto 557">
            <a:extLst>
              <a:ext uri="{FF2B5EF4-FFF2-40B4-BE49-F238E27FC236}">
                <a16:creationId xmlns:a16="http://schemas.microsoft.com/office/drawing/2014/main" id="{E2FDD5B0-D1A3-BAC8-752A-2BA51C6B5C2F}"/>
              </a:ext>
            </a:extLst>
          </p:cNvPr>
          <p:cNvSpPr txBox="1"/>
          <p:nvPr/>
        </p:nvSpPr>
        <p:spPr>
          <a:xfrm>
            <a:off x="6203441" y="8646362"/>
            <a:ext cx="2513093"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Kolmas osasto</a:t>
            </a:r>
          </a:p>
        </p:txBody>
      </p:sp>
      <p:sp>
        <p:nvSpPr>
          <p:cNvPr id="66" name="CuadroTexto 559">
            <a:extLst>
              <a:ext uri="{FF2B5EF4-FFF2-40B4-BE49-F238E27FC236}">
                <a16:creationId xmlns:a16="http://schemas.microsoft.com/office/drawing/2014/main" id="{8C993388-020A-23C8-8E1A-372DB58D3355}"/>
              </a:ext>
            </a:extLst>
          </p:cNvPr>
          <p:cNvSpPr txBox="1"/>
          <p:nvPr/>
        </p:nvSpPr>
        <p:spPr>
          <a:xfrm>
            <a:off x="8832950" y="8646362"/>
            <a:ext cx="2513094"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Neljäs osasto</a:t>
            </a:r>
          </a:p>
        </p:txBody>
      </p:sp>
      <p:grpSp>
        <p:nvGrpSpPr>
          <p:cNvPr id="67" name="Graphic 3">
            <a:extLst>
              <a:ext uri="{FF2B5EF4-FFF2-40B4-BE49-F238E27FC236}">
                <a16:creationId xmlns:a16="http://schemas.microsoft.com/office/drawing/2014/main" id="{40495073-3757-BCFF-A639-8FB6F1838C59}"/>
              </a:ext>
            </a:extLst>
          </p:cNvPr>
          <p:cNvGrpSpPr/>
          <p:nvPr/>
        </p:nvGrpSpPr>
        <p:grpSpPr>
          <a:xfrm>
            <a:off x="4529098" y="7161244"/>
            <a:ext cx="772300" cy="871495"/>
            <a:chOff x="4643578" y="432838"/>
            <a:chExt cx="1028134" cy="1160188"/>
          </a:xfrm>
          <a:solidFill>
            <a:schemeClr val="bg1"/>
          </a:solidFill>
        </p:grpSpPr>
        <p:sp>
          <p:nvSpPr>
            <p:cNvPr id="68" name="Freeform 1033">
              <a:extLst>
                <a:ext uri="{FF2B5EF4-FFF2-40B4-BE49-F238E27FC236}">
                  <a16:creationId xmlns:a16="http://schemas.microsoft.com/office/drawing/2014/main" id="{65E30B43-CE76-347D-CF23-A12F43B800B0}"/>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69" name="Graphic 3">
              <a:extLst>
                <a:ext uri="{FF2B5EF4-FFF2-40B4-BE49-F238E27FC236}">
                  <a16:creationId xmlns:a16="http://schemas.microsoft.com/office/drawing/2014/main" id="{FF3573AE-1085-2F92-63AA-7B9D6A50E26E}"/>
                </a:ext>
              </a:extLst>
            </p:cNvPr>
            <p:cNvGrpSpPr/>
            <p:nvPr/>
          </p:nvGrpSpPr>
          <p:grpSpPr>
            <a:xfrm>
              <a:off x="4643578" y="432838"/>
              <a:ext cx="1028134" cy="1160188"/>
              <a:chOff x="4643578" y="432838"/>
              <a:chExt cx="1028134" cy="1160188"/>
            </a:xfrm>
            <a:grpFill/>
          </p:grpSpPr>
          <p:sp>
            <p:nvSpPr>
              <p:cNvPr id="70" name="Freeform 1035">
                <a:extLst>
                  <a:ext uri="{FF2B5EF4-FFF2-40B4-BE49-F238E27FC236}">
                    <a16:creationId xmlns:a16="http://schemas.microsoft.com/office/drawing/2014/main" id="{F5938C5B-21A0-1617-D5F4-45AE125BFFB4}"/>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9D0548D7-013C-2B09-FA67-35368B282858}"/>
                  </a:ext>
                </a:extLst>
              </p:cNvPr>
              <p:cNvGrpSpPr/>
              <p:nvPr/>
            </p:nvGrpSpPr>
            <p:grpSpPr>
              <a:xfrm>
                <a:off x="4643578" y="432838"/>
                <a:ext cx="1028134" cy="1160188"/>
                <a:chOff x="4643578" y="432838"/>
                <a:chExt cx="1028134" cy="1160188"/>
              </a:xfrm>
              <a:grpFill/>
            </p:grpSpPr>
            <p:sp>
              <p:nvSpPr>
                <p:cNvPr id="72" name="Freeform 1037">
                  <a:extLst>
                    <a:ext uri="{FF2B5EF4-FFF2-40B4-BE49-F238E27FC236}">
                      <a16:creationId xmlns:a16="http://schemas.microsoft.com/office/drawing/2014/main" id="{903D791D-E05B-FA04-475E-A2235A818ADE}"/>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73" name="Freeform 1038">
                  <a:extLst>
                    <a:ext uri="{FF2B5EF4-FFF2-40B4-BE49-F238E27FC236}">
                      <a16:creationId xmlns:a16="http://schemas.microsoft.com/office/drawing/2014/main" id="{6CF42E71-D7D7-2A3B-FA89-9A40E8DB2543}"/>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4" name="Graphic 3">
            <a:extLst>
              <a:ext uri="{FF2B5EF4-FFF2-40B4-BE49-F238E27FC236}">
                <a16:creationId xmlns:a16="http://schemas.microsoft.com/office/drawing/2014/main" id="{F9FFD23C-0723-B487-A9FF-0EA25D81C782}"/>
              </a:ext>
            </a:extLst>
          </p:cNvPr>
          <p:cNvGrpSpPr/>
          <p:nvPr/>
        </p:nvGrpSpPr>
        <p:grpSpPr>
          <a:xfrm>
            <a:off x="7041312" y="7198651"/>
            <a:ext cx="837349" cy="785687"/>
            <a:chOff x="6615628" y="2116894"/>
            <a:chExt cx="1066935" cy="1001108"/>
          </a:xfrm>
          <a:solidFill>
            <a:schemeClr val="bg1"/>
          </a:solidFill>
        </p:grpSpPr>
        <p:sp>
          <p:nvSpPr>
            <p:cNvPr id="75" name="Freeform 1128">
              <a:extLst>
                <a:ext uri="{FF2B5EF4-FFF2-40B4-BE49-F238E27FC236}">
                  <a16:creationId xmlns:a16="http://schemas.microsoft.com/office/drawing/2014/main" id="{E0E2C8AB-8559-217E-F34A-4C9385F8096E}"/>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6338D390-93EE-1E6A-BA0A-97F4A53CCF91}"/>
                </a:ext>
              </a:extLst>
            </p:cNvPr>
            <p:cNvGrpSpPr/>
            <p:nvPr/>
          </p:nvGrpSpPr>
          <p:grpSpPr>
            <a:xfrm>
              <a:off x="6615628" y="2116894"/>
              <a:ext cx="1066935" cy="1001108"/>
              <a:chOff x="6615628" y="2116894"/>
              <a:chExt cx="1066935" cy="1001108"/>
            </a:xfrm>
            <a:grpFill/>
          </p:grpSpPr>
          <p:sp>
            <p:nvSpPr>
              <p:cNvPr id="77" name="Freeform 1130">
                <a:extLst>
                  <a:ext uri="{FF2B5EF4-FFF2-40B4-BE49-F238E27FC236}">
                    <a16:creationId xmlns:a16="http://schemas.microsoft.com/office/drawing/2014/main" id="{89168548-444E-6F1C-D5BD-EE1D4EC0135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8" name="Freeform 1131">
                <a:extLst>
                  <a:ext uri="{FF2B5EF4-FFF2-40B4-BE49-F238E27FC236}">
                    <a16:creationId xmlns:a16="http://schemas.microsoft.com/office/drawing/2014/main" id="{185CAC45-140E-DDE8-8115-3CB3FE2248E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9" name="Freeform 1132">
                <a:extLst>
                  <a:ext uri="{FF2B5EF4-FFF2-40B4-BE49-F238E27FC236}">
                    <a16:creationId xmlns:a16="http://schemas.microsoft.com/office/drawing/2014/main" id="{7AC75B26-655E-81E0-2243-EAEB6873FEBE}"/>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80" name="Freeform 1133">
                <a:extLst>
                  <a:ext uri="{FF2B5EF4-FFF2-40B4-BE49-F238E27FC236}">
                    <a16:creationId xmlns:a16="http://schemas.microsoft.com/office/drawing/2014/main" id="{138EC758-DF85-9838-C5C6-C78FFCA0729E}"/>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1" name="Freeform 1134">
                <a:extLst>
                  <a:ext uri="{FF2B5EF4-FFF2-40B4-BE49-F238E27FC236}">
                    <a16:creationId xmlns:a16="http://schemas.microsoft.com/office/drawing/2014/main" id="{2804B4A4-6547-EBCB-BF75-DDCAA767E372}"/>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2" name="Freeform 1135">
                <a:extLst>
                  <a:ext uri="{FF2B5EF4-FFF2-40B4-BE49-F238E27FC236}">
                    <a16:creationId xmlns:a16="http://schemas.microsoft.com/office/drawing/2014/main" id="{54F53F10-7008-F0CA-63AC-B86D6A03A5D0}"/>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3" name="Freeform 1136">
                <a:extLst>
                  <a:ext uri="{FF2B5EF4-FFF2-40B4-BE49-F238E27FC236}">
                    <a16:creationId xmlns:a16="http://schemas.microsoft.com/office/drawing/2014/main" id="{722D9B0C-F5FD-E686-0B49-4C04FC4423A7}"/>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4" name="Freeform 1137">
                <a:extLst>
                  <a:ext uri="{FF2B5EF4-FFF2-40B4-BE49-F238E27FC236}">
                    <a16:creationId xmlns:a16="http://schemas.microsoft.com/office/drawing/2014/main" id="{526B1478-2788-233A-D105-2CE7B9969A2B}"/>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5" name="Freeform 1138">
                <a:extLst>
                  <a:ext uri="{FF2B5EF4-FFF2-40B4-BE49-F238E27FC236}">
                    <a16:creationId xmlns:a16="http://schemas.microsoft.com/office/drawing/2014/main" id="{22322561-A7E9-342D-5BD3-431A9AD31942}"/>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6" name="Freeform 1139">
                <a:extLst>
                  <a:ext uri="{FF2B5EF4-FFF2-40B4-BE49-F238E27FC236}">
                    <a16:creationId xmlns:a16="http://schemas.microsoft.com/office/drawing/2014/main" id="{27B884D8-3260-9BC7-9159-7229274AFD3B}"/>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7" name="Freeform 1140">
                <a:extLst>
                  <a:ext uri="{FF2B5EF4-FFF2-40B4-BE49-F238E27FC236}">
                    <a16:creationId xmlns:a16="http://schemas.microsoft.com/office/drawing/2014/main" id="{F8FAF489-BD3C-6A01-D2DF-82435CCF1630}"/>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8" name="Freeform 1141">
                <a:extLst>
                  <a:ext uri="{FF2B5EF4-FFF2-40B4-BE49-F238E27FC236}">
                    <a16:creationId xmlns:a16="http://schemas.microsoft.com/office/drawing/2014/main" id="{C1B758BC-50CD-F1DC-896A-5A23EC649D06}"/>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1F578E8A-49F6-B2B8-797F-2DDCE1268560}"/>
              </a:ext>
            </a:extLst>
          </p:cNvPr>
          <p:cNvGrpSpPr/>
          <p:nvPr/>
        </p:nvGrpSpPr>
        <p:grpSpPr>
          <a:xfrm>
            <a:off x="1847357" y="7293902"/>
            <a:ext cx="676288" cy="676171"/>
            <a:chOff x="3258209" y="1217582"/>
            <a:chExt cx="4712093" cy="4711281"/>
          </a:xfrm>
          <a:solidFill>
            <a:schemeClr val="bg1"/>
          </a:solidFill>
        </p:grpSpPr>
        <p:sp>
          <p:nvSpPr>
            <p:cNvPr id="90" name="Freeform 31">
              <a:extLst>
                <a:ext uri="{FF2B5EF4-FFF2-40B4-BE49-F238E27FC236}">
                  <a16:creationId xmlns:a16="http://schemas.microsoft.com/office/drawing/2014/main" id="{3C948D68-8E96-40C1-6E28-14E8A6D36C1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91" name="Freeform 32">
              <a:extLst>
                <a:ext uri="{FF2B5EF4-FFF2-40B4-BE49-F238E27FC236}">
                  <a16:creationId xmlns:a16="http://schemas.microsoft.com/office/drawing/2014/main" id="{AF5FDC10-F2A2-BCCA-BB7F-029C10244D23}"/>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FF9D2B33-01D9-8EBA-723D-FE567878BFC3}"/>
                </a:ext>
              </a:extLst>
            </p:cNvPr>
            <p:cNvGrpSpPr/>
            <p:nvPr/>
          </p:nvGrpSpPr>
          <p:grpSpPr>
            <a:xfrm>
              <a:off x="3258209" y="1217582"/>
              <a:ext cx="4712093" cy="4711281"/>
              <a:chOff x="3258209" y="1217582"/>
              <a:chExt cx="4712093" cy="4711281"/>
            </a:xfrm>
            <a:grpFill/>
          </p:grpSpPr>
          <p:sp>
            <p:nvSpPr>
              <p:cNvPr id="93" name="Freeform 16">
                <a:extLst>
                  <a:ext uri="{FF2B5EF4-FFF2-40B4-BE49-F238E27FC236}">
                    <a16:creationId xmlns:a16="http://schemas.microsoft.com/office/drawing/2014/main" id="{87EB55D6-E8C0-5C4E-C954-68A5EE49EA9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18">
                <a:extLst>
                  <a:ext uri="{FF2B5EF4-FFF2-40B4-BE49-F238E27FC236}">
                    <a16:creationId xmlns:a16="http://schemas.microsoft.com/office/drawing/2014/main" id="{F65880C0-4779-3710-8A8C-EF4923516902}"/>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19">
                <a:extLst>
                  <a:ext uri="{FF2B5EF4-FFF2-40B4-BE49-F238E27FC236}">
                    <a16:creationId xmlns:a16="http://schemas.microsoft.com/office/drawing/2014/main" id="{7C7F86C6-65B3-BFE1-2C9C-C3C294E5E8B8}"/>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20">
                <a:extLst>
                  <a:ext uri="{FF2B5EF4-FFF2-40B4-BE49-F238E27FC236}">
                    <a16:creationId xmlns:a16="http://schemas.microsoft.com/office/drawing/2014/main" id="{6FF9ECC6-DB14-E4C3-0C0A-8EFE9A1A6AE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21">
                <a:extLst>
                  <a:ext uri="{FF2B5EF4-FFF2-40B4-BE49-F238E27FC236}">
                    <a16:creationId xmlns:a16="http://schemas.microsoft.com/office/drawing/2014/main" id="{CEAEF253-99B5-001D-E965-EAEE24783E12}"/>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22">
                <a:extLst>
                  <a:ext uri="{FF2B5EF4-FFF2-40B4-BE49-F238E27FC236}">
                    <a16:creationId xmlns:a16="http://schemas.microsoft.com/office/drawing/2014/main" id="{74C748E0-2785-C357-4ECB-D7D001437D8B}"/>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23">
                <a:extLst>
                  <a:ext uri="{FF2B5EF4-FFF2-40B4-BE49-F238E27FC236}">
                    <a16:creationId xmlns:a16="http://schemas.microsoft.com/office/drawing/2014/main" id="{8F290080-69CF-2E4E-AAE8-9EA9D7D49835}"/>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24">
                <a:extLst>
                  <a:ext uri="{FF2B5EF4-FFF2-40B4-BE49-F238E27FC236}">
                    <a16:creationId xmlns:a16="http://schemas.microsoft.com/office/drawing/2014/main" id="{2D3B143D-EB1F-B822-B2E8-AA7836196194}"/>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25">
                <a:extLst>
                  <a:ext uri="{FF2B5EF4-FFF2-40B4-BE49-F238E27FC236}">
                    <a16:creationId xmlns:a16="http://schemas.microsoft.com/office/drawing/2014/main" id="{221E9793-2194-0C3A-8697-3CBEF122EA7F}"/>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26">
                <a:extLst>
                  <a:ext uri="{FF2B5EF4-FFF2-40B4-BE49-F238E27FC236}">
                    <a16:creationId xmlns:a16="http://schemas.microsoft.com/office/drawing/2014/main" id="{122234FE-827D-BE76-00AF-D4044A59C875}"/>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27">
                <a:extLst>
                  <a:ext uri="{FF2B5EF4-FFF2-40B4-BE49-F238E27FC236}">
                    <a16:creationId xmlns:a16="http://schemas.microsoft.com/office/drawing/2014/main" id="{2C09C1A7-72B2-0C59-2625-FF2C16D6632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28">
                <a:extLst>
                  <a:ext uri="{FF2B5EF4-FFF2-40B4-BE49-F238E27FC236}">
                    <a16:creationId xmlns:a16="http://schemas.microsoft.com/office/drawing/2014/main" id="{F6799A71-91A4-C1EC-1624-E38A0B08CEB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29">
                <a:extLst>
                  <a:ext uri="{FF2B5EF4-FFF2-40B4-BE49-F238E27FC236}">
                    <a16:creationId xmlns:a16="http://schemas.microsoft.com/office/drawing/2014/main" id="{65754A9C-3CE1-C280-E43F-82EA4A1D5D36}"/>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30">
                <a:extLst>
                  <a:ext uri="{FF2B5EF4-FFF2-40B4-BE49-F238E27FC236}">
                    <a16:creationId xmlns:a16="http://schemas.microsoft.com/office/drawing/2014/main" id="{342EA6D2-CF07-545B-267A-48E668B0002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A48C8433-CAE1-2C4C-7C95-F47A50994E29}"/>
              </a:ext>
            </a:extLst>
          </p:cNvPr>
          <p:cNvGrpSpPr/>
          <p:nvPr/>
        </p:nvGrpSpPr>
        <p:grpSpPr>
          <a:xfrm>
            <a:off x="9653256" y="7162935"/>
            <a:ext cx="872482" cy="1012568"/>
            <a:chOff x="8360213" y="3458151"/>
            <a:chExt cx="853935" cy="991043"/>
          </a:xfrm>
          <a:solidFill>
            <a:schemeClr val="bg1"/>
          </a:solidFill>
        </p:grpSpPr>
        <p:grpSp>
          <p:nvGrpSpPr>
            <p:cNvPr id="108" name="Graphic 2">
              <a:extLst>
                <a:ext uri="{FF2B5EF4-FFF2-40B4-BE49-F238E27FC236}">
                  <a16:creationId xmlns:a16="http://schemas.microsoft.com/office/drawing/2014/main" id="{8B5E9B8F-310B-6F3D-35EC-4CD895709DD8}"/>
                </a:ext>
              </a:extLst>
            </p:cNvPr>
            <p:cNvGrpSpPr/>
            <p:nvPr userDrawn="1"/>
          </p:nvGrpSpPr>
          <p:grpSpPr>
            <a:xfrm>
              <a:off x="8599192" y="3595917"/>
              <a:ext cx="375982" cy="204367"/>
              <a:chOff x="2642504" y="3763150"/>
              <a:chExt cx="375982" cy="204367"/>
            </a:xfrm>
            <a:grpFill/>
          </p:grpSpPr>
          <p:sp>
            <p:nvSpPr>
              <p:cNvPr id="114" name="Freeform 113">
                <a:extLst>
                  <a:ext uri="{FF2B5EF4-FFF2-40B4-BE49-F238E27FC236}">
                    <a16:creationId xmlns:a16="http://schemas.microsoft.com/office/drawing/2014/main" id="{200341D6-8599-ACC3-C93D-DD505F1EF80B}"/>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91961D49-B493-49F8-E68E-FCC738679124}"/>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3D3BAF62-3A45-4F2A-0358-B8BAD6AF4F2C}"/>
                </a:ext>
              </a:extLst>
            </p:cNvPr>
            <p:cNvGrpSpPr/>
            <p:nvPr userDrawn="1"/>
          </p:nvGrpSpPr>
          <p:grpSpPr>
            <a:xfrm>
              <a:off x="8360213" y="3458151"/>
              <a:ext cx="853935" cy="991043"/>
              <a:chOff x="2403525" y="3625384"/>
              <a:chExt cx="853935" cy="991043"/>
            </a:xfrm>
            <a:grpFill/>
          </p:grpSpPr>
          <p:sp>
            <p:nvSpPr>
              <p:cNvPr id="110" name="Freeform 109">
                <a:extLst>
                  <a:ext uri="{FF2B5EF4-FFF2-40B4-BE49-F238E27FC236}">
                    <a16:creationId xmlns:a16="http://schemas.microsoft.com/office/drawing/2014/main" id="{310010A6-1915-68CF-0A61-C3B8C9F42C02}"/>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FF31B85C-C068-20BD-9E41-40300334A8FC}"/>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29D1F0D1-9859-1E0A-937B-C87466C55782}"/>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11566F0E-CF7B-F361-04C8-B2D834642353}"/>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65" name="CuadroTexto 553">
            <a:extLst>
              <a:ext uri="{FF2B5EF4-FFF2-40B4-BE49-F238E27FC236}">
                <a16:creationId xmlns:a16="http://schemas.microsoft.com/office/drawing/2014/main" id="{89A4097B-D251-536C-25EE-11ECB8CFD11B}"/>
              </a:ext>
            </a:extLst>
          </p:cNvPr>
          <p:cNvSpPr txBox="1"/>
          <p:nvPr/>
        </p:nvSpPr>
        <p:spPr>
          <a:xfrm>
            <a:off x="1670843" y="1293980"/>
            <a:ext cx="2424352"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PÄÄTÖKSENTEKO</a:t>
            </a:r>
          </a:p>
        </p:txBody>
      </p:sp>
      <p:sp>
        <p:nvSpPr>
          <p:cNvPr id="8" name="Freeform 1">
            <a:extLst>
              <a:ext uri="{FF2B5EF4-FFF2-40B4-BE49-F238E27FC236}">
                <a16:creationId xmlns:a16="http://schemas.microsoft.com/office/drawing/2014/main" id="{0582A6D2-A0CD-5C66-BF6F-D1738AE3335A}"/>
              </a:ext>
            </a:extLst>
          </p:cNvPr>
          <p:cNvSpPr>
            <a:spLocks noChangeArrowheads="1"/>
          </p:cNvSpPr>
          <p:nvPr/>
        </p:nvSpPr>
        <p:spPr bwMode="auto">
          <a:xfrm>
            <a:off x="7881128" y="432878"/>
            <a:ext cx="2492904"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1">
            <a:extLst>
              <a:ext uri="{FF2B5EF4-FFF2-40B4-BE49-F238E27FC236}">
                <a16:creationId xmlns:a16="http://schemas.microsoft.com/office/drawing/2014/main" id="{4C627241-94CF-A86D-BBCE-ABD3001E53C9}"/>
              </a:ext>
            </a:extLst>
          </p:cNvPr>
          <p:cNvSpPr>
            <a:spLocks noChangeArrowheads="1"/>
          </p:cNvSpPr>
          <p:nvPr/>
        </p:nvSpPr>
        <p:spPr bwMode="auto">
          <a:xfrm>
            <a:off x="7907737" y="496287"/>
            <a:ext cx="2492904"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25684"/>
          </a:solidFill>
          <a:ln>
            <a:noFill/>
          </a:ln>
          <a:effectLst/>
        </p:spPr>
        <p:txBody>
          <a:bodyPr wrap="none" anchor="ctr"/>
          <a:lstStyle/>
          <a:p>
            <a:endParaRPr lang="en-US" sz="900" dirty="0"/>
          </a:p>
        </p:txBody>
      </p:sp>
      <p:sp>
        <p:nvSpPr>
          <p:cNvPr id="10" name="Freeform 172">
            <a:extLst>
              <a:ext uri="{FF2B5EF4-FFF2-40B4-BE49-F238E27FC236}">
                <a16:creationId xmlns:a16="http://schemas.microsoft.com/office/drawing/2014/main" id="{C7F15EDE-69AB-D2B1-F2A6-EC34AECCFE9A}"/>
              </a:ext>
            </a:extLst>
          </p:cNvPr>
          <p:cNvSpPr>
            <a:spLocks noChangeArrowheads="1"/>
          </p:cNvSpPr>
          <p:nvPr/>
        </p:nvSpPr>
        <p:spPr bwMode="auto">
          <a:xfrm>
            <a:off x="7970996" y="557015"/>
            <a:ext cx="2492904"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1" name="Freeform 173">
            <a:extLst>
              <a:ext uri="{FF2B5EF4-FFF2-40B4-BE49-F238E27FC236}">
                <a16:creationId xmlns:a16="http://schemas.microsoft.com/office/drawing/2014/main" id="{6FE874CF-A8FE-328E-FDBD-77A8D7CE589A}"/>
              </a:ext>
            </a:extLst>
          </p:cNvPr>
          <p:cNvSpPr>
            <a:spLocks noChangeArrowheads="1"/>
          </p:cNvSpPr>
          <p:nvPr/>
        </p:nvSpPr>
        <p:spPr bwMode="auto">
          <a:xfrm>
            <a:off x="9436059" y="1855078"/>
            <a:ext cx="1027974"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12" name="Freeform 174">
            <a:extLst>
              <a:ext uri="{FF2B5EF4-FFF2-40B4-BE49-F238E27FC236}">
                <a16:creationId xmlns:a16="http://schemas.microsoft.com/office/drawing/2014/main" id="{3073A3DA-1315-B99C-E8F4-5E4E717A5E19}"/>
              </a:ext>
            </a:extLst>
          </p:cNvPr>
          <p:cNvSpPr>
            <a:spLocks noChangeArrowheads="1"/>
          </p:cNvSpPr>
          <p:nvPr/>
        </p:nvSpPr>
        <p:spPr bwMode="auto">
          <a:xfrm>
            <a:off x="9382923" y="1801940"/>
            <a:ext cx="1142815"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CuadroTexto 553">
            <a:extLst>
              <a:ext uri="{FF2B5EF4-FFF2-40B4-BE49-F238E27FC236}">
                <a16:creationId xmlns:a16="http://schemas.microsoft.com/office/drawing/2014/main" id="{04437B14-6D0E-32EA-8FDF-A8CDC5147BD0}"/>
              </a:ext>
            </a:extLst>
          </p:cNvPr>
          <p:cNvSpPr txBox="1"/>
          <p:nvPr/>
        </p:nvSpPr>
        <p:spPr>
          <a:xfrm>
            <a:off x="7848935" y="1325102"/>
            <a:ext cx="257746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KONFLIKTINRATKAISU</a:t>
            </a:r>
          </a:p>
        </p:txBody>
      </p:sp>
      <p:sp>
        <p:nvSpPr>
          <p:cNvPr id="15" name="TextBox 14">
            <a:extLst>
              <a:ext uri="{FF2B5EF4-FFF2-40B4-BE49-F238E27FC236}">
                <a16:creationId xmlns:a16="http://schemas.microsoft.com/office/drawing/2014/main" id="{5926D5B9-3E81-D29B-9C2E-2530764B2205}"/>
              </a:ext>
            </a:extLst>
          </p:cNvPr>
          <p:cNvSpPr txBox="1"/>
          <p:nvPr/>
        </p:nvSpPr>
        <p:spPr>
          <a:xfrm>
            <a:off x="6852659" y="3201247"/>
            <a:ext cx="4764377" cy="3416320"/>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Ristiriitojen ratkaiseminen: </a:t>
            </a:r>
          </a:p>
          <a:p>
            <a:r>
              <a:rPr lang="en-IE" sz="2400" dirty="0">
                <a:solidFill>
                  <a:srgbClr val="09465E"/>
                </a:solidFill>
                <a:ea typeface="Aptos" panose="020B0004020202020204" pitchFamily="34" charset="0"/>
                <a:cs typeface="Times New Roman" panose="02020603050405020304" pitchFamily="18" charset="0"/>
              </a:rPr>
              <a:t>Liittyy menettelyihin, joita käytetään erimielisyyksien ja riitojen käsittelemiseksi. Samoin kuin päätöksenteossa, mitä yhtenäisempiä menettelyt ovat, sitä tehokkaampi kumppanuus on </a:t>
            </a:r>
            <a:r>
              <a:rPr lang="en-GB" sz="2400" dirty="0">
                <a:solidFill>
                  <a:srgbClr val="09465E"/>
                </a:solidFill>
                <a:ea typeface="Aptos" panose="020B0004020202020204" pitchFamily="34" charset="0"/>
                <a:cs typeface="Times New Roman" panose="02020603050405020304" pitchFamily="18" charset="0"/>
              </a:rPr>
              <a:t>kestävän hankinnan saavuttamisessa.</a:t>
            </a:r>
            <a:endParaRPr lang="en-IE" sz="2400" dirty="0">
              <a:solidFill>
                <a:srgbClr val="09465E"/>
              </a:solidFill>
              <a:ea typeface="Aptos" panose="020B0004020202020204" pitchFamily="34" charset="0"/>
              <a:cs typeface="Times New Roman" panose="02020603050405020304" pitchFamily="18" charset="0"/>
            </a:endParaRPr>
          </a:p>
          <a:p>
            <a:endParaRPr lang="en-GB" sz="2400" dirty="0">
              <a:solidFill>
                <a:srgbClr val="09465E"/>
              </a:solidFill>
            </a:endParaRPr>
          </a:p>
        </p:txBody>
      </p:sp>
      <p:sp>
        <p:nvSpPr>
          <p:cNvPr id="3" name="TextBox 2">
            <a:extLst>
              <a:ext uri="{FF2B5EF4-FFF2-40B4-BE49-F238E27FC236}">
                <a16:creationId xmlns:a16="http://schemas.microsoft.com/office/drawing/2014/main" id="{E31BEE0A-0416-508B-4F0E-489DDA1168B2}"/>
              </a:ext>
            </a:extLst>
          </p:cNvPr>
          <p:cNvSpPr txBox="1"/>
          <p:nvPr/>
        </p:nvSpPr>
        <p:spPr>
          <a:xfrm>
            <a:off x="952383" y="3246404"/>
            <a:ext cx="4571557" cy="3416320"/>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Päätöksenteko: </a:t>
            </a:r>
          </a:p>
          <a:p>
            <a:r>
              <a:rPr lang="en-IE" sz="2400" dirty="0">
                <a:solidFill>
                  <a:srgbClr val="09465E"/>
                </a:solidFill>
                <a:ea typeface="Aptos" panose="020B0004020202020204" pitchFamily="34" charset="0"/>
                <a:cs typeface="Times New Roman" panose="02020603050405020304" pitchFamily="18" charset="0"/>
              </a:rPr>
              <a:t>Tarkoittaa mekanismeja, joiden avulla valitaan organisaatiossa noudatettavat toimintatavat ja strategiat. Mitä yhdennetympiä nämä mekanismit ovat, sitä tehokkaammin kumppanuus edistää kestävää hankintaa.</a:t>
            </a:r>
            <a:endParaRPr lang="en-GB" sz="2400" dirty="0">
              <a:solidFill>
                <a:srgbClr val="09465E"/>
              </a:solidFill>
            </a:endParaRPr>
          </a:p>
          <a:p>
            <a:endParaRPr lang="en-GB" sz="2400" dirty="0">
              <a:solidFill>
                <a:srgbClr val="09465E"/>
              </a:solidFill>
              <a:ea typeface="Aptos" panose="020B0004020202020204" pitchFamily="34" charset="0"/>
              <a:cs typeface="Times New Roman" panose="02020603050405020304" pitchFamily="18" charset="0"/>
            </a:endParaRPr>
          </a:p>
        </p:txBody>
      </p:sp>
      <p:pic>
        <p:nvPicPr>
          <p:cNvPr id="5" name="Picture 4" descr="A group of white icons&#10;&#10;AI-generated content may be incorrect.">
            <a:extLst>
              <a:ext uri="{FF2B5EF4-FFF2-40B4-BE49-F238E27FC236}">
                <a16:creationId xmlns:a16="http://schemas.microsoft.com/office/drawing/2014/main" id="{EA077CE4-5A90-7B7D-32DC-0A1833B7C21B}"/>
              </a:ext>
            </a:extLst>
          </p:cNvPr>
          <p:cNvPicPr>
            <a:picLocks noChangeAspect="1"/>
          </p:cNvPicPr>
          <p:nvPr/>
        </p:nvPicPr>
        <p:blipFill>
          <a:blip r:embed="rId3"/>
          <a:srcRect r="53021" b="66565"/>
          <a:stretch/>
        </p:blipFill>
        <p:spPr>
          <a:xfrm>
            <a:off x="3166144" y="1916329"/>
            <a:ext cx="929051" cy="826493"/>
          </a:xfrm>
          <a:prstGeom prst="rect">
            <a:avLst/>
          </a:prstGeom>
        </p:spPr>
      </p:pic>
      <p:pic>
        <p:nvPicPr>
          <p:cNvPr id="6" name="Picture 5" descr="A group of white icons&#10;&#10;AI-generated content may be incorrect.">
            <a:extLst>
              <a:ext uri="{FF2B5EF4-FFF2-40B4-BE49-F238E27FC236}">
                <a16:creationId xmlns:a16="http://schemas.microsoft.com/office/drawing/2014/main" id="{72F068EA-8FA2-6BC5-9F73-50CDBFFFF25A}"/>
              </a:ext>
            </a:extLst>
          </p:cNvPr>
          <p:cNvPicPr>
            <a:picLocks noChangeAspect="1"/>
          </p:cNvPicPr>
          <p:nvPr/>
        </p:nvPicPr>
        <p:blipFill>
          <a:blip r:embed="rId3"/>
          <a:srcRect l="53374" t="1471" r="-353" b="65094"/>
          <a:stretch/>
        </p:blipFill>
        <p:spPr>
          <a:xfrm>
            <a:off x="9515220" y="1979373"/>
            <a:ext cx="929051" cy="826493"/>
          </a:xfrm>
          <a:prstGeom prst="rect">
            <a:avLst/>
          </a:prstGeom>
        </p:spPr>
      </p:pic>
    </p:spTree>
    <p:extLst>
      <p:ext uri="{BB962C8B-B14F-4D97-AF65-F5344CB8AC3E}">
        <p14:creationId xmlns:p14="http://schemas.microsoft.com/office/powerpoint/2010/main" val="22816019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2B38E-7D1D-9523-5322-3A224C095394}"/>
            </a:ext>
          </a:extLst>
        </p:cNvPr>
        <p:cNvGrpSpPr/>
        <p:nvPr/>
      </p:nvGrpSpPr>
      <p:grpSpPr>
        <a:xfrm>
          <a:off x="0" y="0"/>
          <a:ext cx="0" cy="0"/>
          <a:chOff x="0" y="0"/>
          <a:chExt cx="0" cy="0"/>
        </a:xfrm>
      </p:grpSpPr>
      <p:sp>
        <p:nvSpPr>
          <p:cNvPr id="40" name="Freeform 1">
            <a:extLst>
              <a:ext uri="{FF2B5EF4-FFF2-40B4-BE49-F238E27FC236}">
                <a16:creationId xmlns:a16="http://schemas.microsoft.com/office/drawing/2014/main" id="{34D4CF0C-EF14-41AC-3D76-D75DD906F39C}"/>
              </a:ext>
            </a:extLst>
          </p:cNvPr>
          <p:cNvSpPr>
            <a:spLocks noChangeArrowheads="1"/>
          </p:cNvSpPr>
          <p:nvPr/>
        </p:nvSpPr>
        <p:spPr bwMode="auto">
          <a:xfrm>
            <a:off x="1482029" y="413153"/>
            <a:ext cx="2698752"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a:extLst>
              <a:ext uri="{FF2B5EF4-FFF2-40B4-BE49-F238E27FC236}">
                <a16:creationId xmlns:a16="http://schemas.microsoft.com/office/drawing/2014/main" id="{D1D08992-5856-8821-2FBD-9C779B91D572}"/>
              </a:ext>
            </a:extLst>
          </p:cNvPr>
          <p:cNvSpPr>
            <a:spLocks noChangeArrowheads="1"/>
          </p:cNvSpPr>
          <p:nvPr/>
        </p:nvSpPr>
        <p:spPr bwMode="auto">
          <a:xfrm>
            <a:off x="1508638" y="476562"/>
            <a:ext cx="2698752"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25684"/>
          </a:solidFill>
          <a:ln>
            <a:noFill/>
          </a:ln>
          <a:effectLst/>
        </p:spPr>
        <p:txBody>
          <a:bodyPr wrap="none" anchor="ctr"/>
          <a:lstStyle/>
          <a:p>
            <a:endParaRPr lang="en-US" sz="900" dirty="0"/>
          </a:p>
        </p:txBody>
      </p:sp>
      <p:sp>
        <p:nvSpPr>
          <p:cNvPr id="211" name="Freeform 172">
            <a:extLst>
              <a:ext uri="{FF2B5EF4-FFF2-40B4-BE49-F238E27FC236}">
                <a16:creationId xmlns:a16="http://schemas.microsoft.com/office/drawing/2014/main" id="{2AE8DEA3-F660-AACF-B879-B037FE2103B4}"/>
              </a:ext>
            </a:extLst>
          </p:cNvPr>
          <p:cNvSpPr>
            <a:spLocks noChangeArrowheads="1"/>
          </p:cNvSpPr>
          <p:nvPr/>
        </p:nvSpPr>
        <p:spPr bwMode="auto">
          <a:xfrm>
            <a:off x="1571897" y="537290"/>
            <a:ext cx="2698752"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a:extLst>
              <a:ext uri="{FF2B5EF4-FFF2-40B4-BE49-F238E27FC236}">
                <a16:creationId xmlns:a16="http://schemas.microsoft.com/office/drawing/2014/main" id="{B2CA93E5-4E2D-0AB5-2295-0C8C7707C8C2}"/>
              </a:ext>
            </a:extLst>
          </p:cNvPr>
          <p:cNvSpPr>
            <a:spLocks noChangeArrowheads="1"/>
          </p:cNvSpPr>
          <p:nvPr/>
        </p:nvSpPr>
        <p:spPr bwMode="auto">
          <a:xfrm>
            <a:off x="3036959" y="1835353"/>
            <a:ext cx="1112857"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a:extLst>
              <a:ext uri="{FF2B5EF4-FFF2-40B4-BE49-F238E27FC236}">
                <a16:creationId xmlns:a16="http://schemas.microsoft.com/office/drawing/2014/main" id="{2250E530-DE9A-0D37-5209-3BD69A4542E9}"/>
              </a:ext>
            </a:extLst>
          </p:cNvPr>
          <p:cNvSpPr>
            <a:spLocks noChangeArrowheads="1"/>
          </p:cNvSpPr>
          <p:nvPr/>
        </p:nvSpPr>
        <p:spPr bwMode="auto">
          <a:xfrm>
            <a:off x="2983824" y="1782215"/>
            <a:ext cx="1237181"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63" name="CuadroTexto 553">
            <a:extLst>
              <a:ext uri="{FF2B5EF4-FFF2-40B4-BE49-F238E27FC236}">
                <a16:creationId xmlns:a16="http://schemas.microsoft.com/office/drawing/2014/main" id="{5A0C5BB5-5D91-C779-A146-F58B41AF2229}"/>
              </a:ext>
            </a:extLst>
          </p:cNvPr>
          <p:cNvSpPr txBox="1"/>
          <p:nvPr/>
        </p:nvSpPr>
        <p:spPr>
          <a:xfrm>
            <a:off x="939179" y="8646362"/>
            <a:ext cx="2466886"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Ensimmäinen osasto</a:t>
            </a:r>
          </a:p>
        </p:txBody>
      </p:sp>
      <p:sp>
        <p:nvSpPr>
          <p:cNvPr id="64" name="CuadroTexto 555">
            <a:extLst>
              <a:ext uri="{FF2B5EF4-FFF2-40B4-BE49-F238E27FC236}">
                <a16:creationId xmlns:a16="http://schemas.microsoft.com/office/drawing/2014/main" id="{E43E5E89-EDA4-CD9C-B758-E905197F445D}"/>
              </a:ext>
            </a:extLst>
          </p:cNvPr>
          <p:cNvSpPr txBox="1"/>
          <p:nvPr/>
        </p:nvSpPr>
        <p:spPr>
          <a:xfrm>
            <a:off x="3603468" y="8646362"/>
            <a:ext cx="2483557"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Toinen osasto</a:t>
            </a:r>
          </a:p>
        </p:txBody>
      </p:sp>
      <p:sp>
        <p:nvSpPr>
          <p:cNvPr id="65" name="CuadroTexto 557">
            <a:extLst>
              <a:ext uri="{FF2B5EF4-FFF2-40B4-BE49-F238E27FC236}">
                <a16:creationId xmlns:a16="http://schemas.microsoft.com/office/drawing/2014/main" id="{6B1499E2-7E5F-986D-3C4D-E713049344D6}"/>
              </a:ext>
            </a:extLst>
          </p:cNvPr>
          <p:cNvSpPr txBox="1"/>
          <p:nvPr/>
        </p:nvSpPr>
        <p:spPr>
          <a:xfrm>
            <a:off x="6203441" y="8646362"/>
            <a:ext cx="2513093"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Kolmas osasto</a:t>
            </a:r>
          </a:p>
        </p:txBody>
      </p:sp>
      <p:sp>
        <p:nvSpPr>
          <p:cNvPr id="66" name="CuadroTexto 559">
            <a:extLst>
              <a:ext uri="{FF2B5EF4-FFF2-40B4-BE49-F238E27FC236}">
                <a16:creationId xmlns:a16="http://schemas.microsoft.com/office/drawing/2014/main" id="{AE148255-B83D-A74F-0F92-5B2FB8C4AD1A}"/>
              </a:ext>
            </a:extLst>
          </p:cNvPr>
          <p:cNvSpPr txBox="1"/>
          <p:nvPr/>
        </p:nvSpPr>
        <p:spPr>
          <a:xfrm>
            <a:off x="8832950" y="8646362"/>
            <a:ext cx="2513094"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Neljäs osasto</a:t>
            </a:r>
          </a:p>
        </p:txBody>
      </p:sp>
      <p:grpSp>
        <p:nvGrpSpPr>
          <p:cNvPr id="67" name="Graphic 3">
            <a:extLst>
              <a:ext uri="{FF2B5EF4-FFF2-40B4-BE49-F238E27FC236}">
                <a16:creationId xmlns:a16="http://schemas.microsoft.com/office/drawing/2014/main" id="{1277EE0E-9D97-F5C7-680B-6163E4780728}"/>
              </a:ext>
            </a:extLst>
          </p:cNvPr>
          <p:cNvGrpSpPr/>
          <p:nvPr/>
        </p:nvGrpSpPr>
        <p:grpSpPr>
          <a:xfrm>
            <a:off x="4529098" y="7161244"/>
            <a:ext cx="772300" cy="871495"/>
            <a:chOff x="4643578" y="432838"/>
            <a:chExt cx="1028134" cy="1160188"/>
          </a:xfrm>
          <a:solidFill>
            <a:schemeClr val="bg1"/>
          </a:solidFill>
        </p:grpSpPr>
        <p:sp>
          <p:nvSpPr>
            <p:cNvPr id="68" name="Freeform 1033">
              <a:extLst>
                <a:ext uri="{FF2B5EF4-FFF2-40B4-BE49-F238E27FC236}">
                  <a16:creationId xmlns:a16="http://schemas.microsoft.com/office/drawing/2014/main" id="{8442460B-C344-05F7-23A8-91D46E51A861}"/>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69" name="Graphic 3">
              <a:extLst>
                <a:ext uri="{FF2B5EF4-FFF2-40B4-BE49-F238E27FC236}">
                  <a16:creationId xmlns:a16="http://schemas.microsoft.com/office/drawing/2014/main" id="{D3EE7640-D1CE-FD07-8603-7E4B29AC974D}"/>
                </a:ext>
              </a:extLst>
            </p:cNvPr>
            <p:cNvGrpSpPr/>
            <p:nvPr/>
          </p:nvGrpSpPr>
          <p:grpSpPr>
            <a:xfrm>
              <a:off x="4643578" y="432838"/>
              <a:ext cx="1028134" cy="1160188"/>
              <a:chOff x="4643578" y="432838"/>
              <a:chExt cx="1028134" cy="1160188"/>
            </a:xfrm>
            <a:grpFill/>
          </p:grpSpPr>
          <p:sp>
            <p:nvSpPr>
              <p:cNvPr id="70" name="Freeform 1035">
                <a:extLst>
                  <a:ext uri="{FF2B5EF4-FFF2-40B4-BE49-F238E27FC236}">
                    <a16:creationId xmlns:a16="http://schemas.microsoft.com/office/drawing/2014/main" id="{8BC6A0C0-1E36-DBA4-224C-E63C3AC591B2}"/>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7708D560-1F63-AEB0-7DF1-2D81CB63BB66}"/>
                  </a:ext>
                </a:extLst>
              </p:cNvPr>
              <p:cNvGrpSpPr/>
              <p:nvPr/>
            </p:nvGrpSpPr>
            <p:grpSpPr>
              <a:xfrm>
                <a:off x="4643578" y="432838"/>
                <a:ext cx="1028134" cy="1160188"/>
                <a:chOff x="4643578" y="432838"/>
                <a:chExt cx="1028134" cy="1160188"/>
              </a:xfrm>
              <a:grpFill/>
            </p:grpSpPr>
            <p:sp>
              <p:nvSpPr>
                <p:cNvPr id="72" name="Freeform 1037">
                  <a:extLst>
                    <a:ext uri="{FF2B5EF4-FFF2-40B4-BE49-F238E27FC236}">
                      <a16:creationId xmlns:a16="http://schemas.microsoft.com/office/drawing/2014/main" id="{C71B9176-328E-264B-3E3B-A67F23FE997D}"/>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73" name="Freeform 1038">
                  <a:extLst>
                    <a:ext uri="{FF2B5EF4-FFF2-40B4-BE49-F238E27FC236}">
                      <a16:creationId xmlns:a16="http://schemas.microsoft.com/office/drawing/2014/main" id="{A002C965-4D9F-902D-E07C-5A8CD1A56E4A}"/>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4" name="Graphic 3">
            <a:extLst>
              <a:ext uri="{FF2B5EF4-FFF2-40B4-BE49-F238E27FC236}">
                <a16:creationId xmlns:a16="http://schemas.microsoft.com/office/drawing/2014/main" id="{8FFB038B-C89E-7B99-5256-7206C7A767FF}"/>
              </a:ext>
            </a:extLst>
          </p:cNvPr>
          <p:cNvGrpSpPr/>
          <p:nvPr/>
        </p:nvGrpSpPr>
        <p:grpSpPr>
          <a:xfrm>
            <a:off x="7041312" y="7198651"/>
            <a:ext cx="837349" cy="785687"/>
            <a:chOff x="6615628" y="2116894"/>
            <a:chExt cx="1066935" cy="1001108"/>
          </a:xfrm>
          <a:solidFill>
            <a:schemeClr val="bg1"/>
          </a:solidFill>
        </p:grpSpPr>
        <p:sp>
          <p:nvSpPr>
            <p:cNvPr id="75" name="Freeform 1128">
              <a:extLst>
                <a:ext uri="{FF2B5EF4-FFF2-40B4-BE49-F238E27FC236}">
                  <a16:creationId xmlns:a16="http://schemas.microsoft.com/office/drawing/2014/main" id="{4D63ED54-0669-CEDE-F0DE-E6ACC8FE938B}"/>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CF4DA625-E960-A68F-5352-1D7723CD399B}"/>
                </a:ext>
              </a:extLst>
            </p:cNvPr>
            <p:cNvGrpSpPr/>
            <p:nvPr/>
          </p:nvGrpSpPr>
          <p:grpSpPr>
            <a:xfrm>
              <a:off x="6615628" y="2116894"/>
              <a:ext cx="1066935" cy="1001108"/>
              <a:chOff x="6615628" y="2116894"/>
              <a:chExt cx="1066935" cy="1001108"/>
            </a:xfrm>
            <a:grpFill/>
          </p:grpSpPr>
          <p:sp>
            <p:nvSpPr>
              <p:cNvPr id="77" name="Freeform 1130">
                <a:extLst>
                  <a:ext uri="{FF2B5EF4-FFF2-40B4-BE49-F238E27FC236}">
                    <a16:creationId xmlns:a16="http://schemas.microsoft.com/office/drawing/2014/main" id="{9D23BD26-FFA4-A874-7E9F-C556FBF27B37}"/>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8" name="Freeform 1131">
                <a:extLst>
                  <a:ext uri="{FF2B5EF4-FFF2-40B4-BE49-F238E27FC236}">
                    <a16:creationId xmlns:a16="http://schemas.microsoft.com/office/drawing/2014/main" id="{CA0FFF23-A7B9-CDA6-F238-6DBF4ACCDE1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9" name="Freeform 1132">
                <a:extLst>
                  <a:ext uri="{FF2B5EF4-FFF2-40B4-BE49-F238E27FC236}">
                    <a16:creationId xmlns:a16="http://schemas.microsoft.com/office/drawing/2014/main" id="{322502F8-833C-A13B-4114-E47230E82428}"/>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80" name="Freeform 1133">
                <a:extLst>
                  <a:ext uri="{FF2B5EF4-FFF2-40B4-BE49-F238E27FC236}">
                    <a16:creationId xmlns:a16="http://schemas.microsoft.com/office/drawing/2014/main" id="{7B86EF79-931B-9B87-601A-DC2ECAF4F744}"/>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1" name="Freeform 1134">
                <a:extLst>
                  <a:ext uri="{FF2B5EF4-FFF2-40B4-BE49-F238E27FC236}">
                    <a16:creationId xmlns:a16="http://schemas.microsoft.com/office/drawing/2014/main" id="{E34E8A69-724E-F611-BD75-FC765BA97102}"/>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2" name="Freeform 1135">
                <a:extLst>
                  <a:ext uri="{FF2B5EF4-FFF2-40B4-BE49-F238E27FC236}">
                    <a16:creationId xmlns:a16="http://schemas.microsoft.com/office/drawing/2014/main" id="{E96B255C-97E0-466B-49F9-F95AEE325130}"/>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3" name="Freeform 1136">
                <a:extLst>
                  <a:ext uri="{FF2B5EF4-FFF2-40B4-BE49-F238E27FC236}">
                    <a16:creationId xmlns:a16="http://schemas.microsoft.com/office/drawing/2014/main" id="{DECB3182-E725-2DBE-8C4F-DA04A9D04D6E}"/>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4" name="Freeform 1137">
                <a:extLst>
                  <a:ext uri="{FF2B5EF4-FFF2-40B4-BE49-F238E27FC236}">
                    <a16:creationId xmlns:a16="http://schemas.microsoft.com/office/drawing/2014/main" id="{641ED965-8BB9-A714-20FF-F1BE6EE5F6FC}"/>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5" name="Freeform 1138">
                <a:extLst>
                  <a:ext uri="{FF2B5EF4-FFF2-40B4-BE49-F238E27FC236}">
                    <a16:creationId xmlns:a16="http://schemas.microsoft.com/office/drawing/2014/main" id="{E195CC97-D3AE-D6FD-D314-EAEB53B1DF44}"/>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6" name="Freeform 1139">
                <a:extLst>
                  <a:ext uri="{FF2B5EF4-FFF2-40B4-BE49-F238E27FC236}">
                    <a16:creationId xmlns:a16="http://schemas.microsoft.com/office/drawing/2014/main" id="{55C41235-558C-F52C-0D20-FB3B1977B1F9}"/>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7" name="Freeform 1140">
                <a:extLst>
                  <a:ext uri="{FF2B5EF4-FFF2-40B4-BE49-F238E27FC236}">
                    <a16:creationId xmlns:a16="http://schemas.microsoft.com/office/drawing/2014/main" id="{166238F2-9662-7237-184D-D9F1C573C06E}"/>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8" name="Freeform 1141">
                <a:extLst>
                  <a:ext uri="{FF2B5EF4-FFF2-40B4-BE49-F238E27FC236}">
                    <a16:creationId xmlns:a16="http://schemas.microsoft.com/office/drawing/2014/main" id="{C00A7A60-185F-94EE-D17B-1661FC2E483F}"/>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6858A0F3-C102-806D-01D0-5010F652B21C}"/>
              </a:ext>
            </a:extLst>
          </p:cNvPr>
          <p:cNvGrpSpPr/>
          <p:nvPr/>
        </p:nvGrpSpPr>
        <p:grpSpPr>
          <a:xfrm>
            <a:off x="1847357" y="7293902"/>
            <a:ext cx="676288" cy="676171"/>
            <a:chOff x="3258209" y="1217582"/>
            <a:chExt cx="4712093" cy="4711281"/>
          </a:xfrm>
          <a:solidFill>
            <a:schemeClr val="bg1"/>
          </a:solidFill>
        </p:grpSpPr>
        <p:sp>
          <p:nvSpPr>
            <p:cNvPr id="90" name="Freeform 31">
              <a:extLst>
                <a:ext uri="{FF2B5EF4-FFF2-40B4-BE49-F238E27FC236}">
                  <a16:creationId xmlns:a16="http://schemas.microsoft.com/office/drawing/2014/main" id="{1E610073-23C0-B9E9-501B-EA06F5A15F30}"/>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91" name="Freeform 32">
              <a:extLst>
                <a:ext uri="{FF2B5EF4-FFF2-40B4-BE49-F238E27FC236}">
                  <a16:creationId xmlns:a16="http://schemas.microsoft.com/office/drawing/2014/main" id="{2A286BA0-F582-9603-8119-9507B41A5EF0}"/>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5EF085E3-A633-713D-EEB9-652FC4ACB280}"/>
                </a:ext>
              </a:extLst>
            </p:cNvPr>
            <p:cNvGrpSpPr/>
            <p:nvPr/>
          </p:nvGrpSpPr>
          <p:grpSpPr>
            <a:xfrm>
              <a:off x="3258209" y="1217582"/>
              <a:ext cx="4712093" cy="4711281"/>
              <a:chOff x="3258209" y="1217582"/>
              <a:chExt cx="4712093" cy="4711281"/>
            </a:xfrm>
            <a:grpFill/>
          </p:grpSpPr>
          <p:sp>
            <p:nvSpPr>
              <p:cNvPr id="93" name="Freeform 16">
                <a:extLst>
                  <a:ext uri="{FF2B5EF4-FFF2-40B4-BE49-F238E27FC236}">
                    <a16:creationId xmlns:a16="http://schemas.microsoft.com/office/drawing/2014/main" id="{60EB529C-30EB-8469-7944-7D77FA55A9D1}"/>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18">
                <a:extLst>
                  <a:ext uri="{FF2B5EF4-FFF2-40B4-BE49-F238E27FC236}">
                    <a16:creationId xmlns:a16="http://schemas.microsoft.com/office/drawing/2014/main" id="{E4BDD707-6294-90A6-8AA8-CEE3F150B922}"/>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19">
                <a:extLst>
                  <a:ext uri="{FF2B5EF4-FFF2-40B4-BE49-F238E27FC236}">
                    <a16:creationId xmlns:a16="http://schemas.microsoft.com/office/drawing/2014/main" id="{8AFE033D-CA8A-0EEF-8054-14B3FADADC7B}"/>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20">
                <a:extLst>
                  <a:ext uri="{FF2B5EF4-FFF2-40B4-BE49-F238E27FC236}">
                    <a16:creationId xmlns:a16="http://schemas.microsoft.com/office/drawing/2014/main" id="{1CFEA048-A360-22B4-BDD2-306D95AD8D2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21">
                <a:extLst>
                  <a:ext uri="{FF2B5EF4-FFF2-40B4-BE49-F238E27FC236}">
                    <a16:creationId xmlns:a16="http://schemas.microsoft.com/office/drawing/2014/main" id="{69EE301C-540F-A0A9-0564-D9EAFE65E8F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22">
                <a:extLst>
                  <a:ext uri="{FF2B5EF4-FFF2-40B4-BE49-F238E27FC236}">
                    <a16:creationId xmlns:a16="http://schemas.microsoft.com/office/drawing/2014/main" id="{53DEA697-0920-F70B-A8A9-49BC2683C79B}"/>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23">
                <a:extLst>
                  <a:ext uri="{FF2B5EF4-FFF2-40B4-BE49-F238E27FC236}">
                    <a16:creationId xmlns:a16="http://schemas.microsoft.com/office/drawing/2014/main" id="{88A15FC7-BD1F-6385-0C48-D37A9E2B080D}"/>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24">
                <a:extLst>
                  <a:ext uri="{FF2B5EF4-FFF2-40B4-BE49-F238E27FC236}">
                    <a16:creationId xmlns:a16="http://schemas.microsoft.com/office/drawing/2014/main" id="{44C6EFFE-72FB-778D-25E0-CE502A5CD85D}"/>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25">
                <a:extLst>
                  <a:ext uri="{FF2B5EF4-FFF2-40B4-BE49-F238E27FC236}">
                    <a16:creationId xmlns:a16="http://schemas.microsoft.com/office/drawing/2014/main" id="{738103EF-5DCF-3A0F-3800-9A5C3E903A23}"/>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26">
                <a:extLst>
                  <a:ext uri="{FF2B5EF4-FFF2-40B4-BE49-F238E27FC236}">
                    <a16:creationId xmlns:a16="http://schemas.microsoft.com/office/drawing/2014/main" id="{590C7073-0B01-CF52-7471-52F639587C16}"/>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27">
                <a:extLst>
                  <a:ext uri="{FF2B5EF4-FFF2-40B4-BE49-F238E27FC236}">
                    <a16:creationId xmlns:a16="http://schemas.microsoft.com/office/drawing/2014/main" id="{DEE2116B-E982-9FD4-F71D-99C30D76DE7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28">
                <a:extLst>
                  <a:ext uri="{FF2B5EF4-FFF2-40B4-BE49-F238E27FC236}">
                    <a16:creationId xmlns:a16="http://schemas.microsoft.com/office/drawing/2014/main" id="{DCAF6CA4-6BFC-D2A5-6B72-3661813DA69D}"/>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29">
                <a:extLst>
                  <a:ext uri="{FF2B5EF4-FFF2-40B4-BE49-F238E27FC236}">
                    <a16:creationId xmlns:a16="http://schemas.microsoft.com/office/drawing/2014/main" id="{9EFEE722-13F0-2C5D-E2B9-66C14992DF5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30">
                <a:extLst>
                  <a:ext uri="{FF2B5EF4-FFF2-40B4-BE49-F238E27FC236}">
                    <a16:creationId xmlns:a16="http://schemas.microsoft.com/office/drawing/2014/main" id="{B976D129-98AB-539B-61ED-38291A2DE32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967382A3-10E2-CF7A-07C1-65E6BDFBA526}"/>
              </a:ext>
            </a:extLst>
          </p:cNvPr>
          <p:cNvGrpSpPr/>
          <p:nvPr/>
        </p:nvGrpSpPr>
        <p:grpSpPr>
          <a:xfrm>
            <a:off x="9653256" y="7162935"/>
            <a:ext cx="872482" cy="1012568"/>
            <a:chOff x="8360213" y="3458151"/>
            <a:chExt cx="853935" cy="991043"/>
          </a:xfrm>
          <a:solidFill>
            <a:schemeClr val="bg1"/>
          </a:solidFill>
        </p:grpSpPr>
        <p:grpSp>
          <p:nvGrpSpPr>
            <p:cNvPr id="108" name="Graphic 2">
              <a:extLst>
                <a:ext uri="{FF2B5EF4-FFF2-40B4-BE49-F238E27FC236}">
                  <a16:creationId xmlns:a16="http://schemas.microsoft.com/office/drawing/2014/main" id="{625DBC85-9968-792D-078A-34464AFC7273}"/>
                </a:ext>
              </a:extLst>
            </p:cNvPr>
            <p:cNvGrpSpPr/>
            <p:nvPr userDrawn="1"/>
          </p:nvGrpSpPr>
          <p:grpSpPr>
            <a:xfrm>
              <a:off x="8599192" y="3595917"/>
              <a:ext cx="375982" cy="204367"/>
              <a:chOff x="2642504" y="3763150"/>
              <a:chExt cx="375982" cy="204367"/>
            </a:xfrm>
            <a:grpFill/>
          </p:grpSpPr>
          <p:sp>
            <p:nvSpPr>
              <p:cNvPr id="114" name="Freeform 113">
                <a:extLst>
                  <a:ext uri="{FF2B5EF4-FFF2-40B4-BE49-F238E27FC236}">
                    <a16:creationId xmlns:a16="http://schemas.microsoft.com/office/drawing/2014/main" id="{3CD83480-31BD-A3D0-9D3C-98AAD901A8B0}"/>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77731A57-DE39-3343-9924-8FD398630129}"/>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0FFA65E2-FB81-237B-69E5-F5B3B3D43D81}"/>
                </a:ext>
              </a:extLst>
            </p:cNvPr>
            <p:cNvGrpSpPr/>
            <p:nvPr userDrawn="1"/>
          </p:nvGrpSpPr>
          <p:grpSpPr>
            <a:xfrm>
              <a:off x="8360213" y="3458151"/>
              <a:ext cx="853935" cy="991043"/>
              <a:chOff x="2403525" y="3625384"/>
              <a:chExt cx="853935" cy="991043"/>
            </a:xfrm>
            <a:grpFill/>
          </p:grpSpPr>
          <p:sp>
            <p:nvSpPr>
              <p:cNvPr id="110" name="Freeform 109">
                <a:extLst>
                  <a:ext uri="{FF2B5EF4-FFF2-40B4-BE49-F238E27FC236}">
                    <a16:creationId xmlns:a16="http://schemas.microsoft.com/office/drawing/2014/main" id="{6FD9B7A5-54BA-16BA-0C5C-32EEAC616EC3}"/>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A2B1DB32-40C7-EC8D-40B7-02495BADE3F4}"/>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9D7E8A3A-AEC2-606C-A5C8-B502571F8114}"/>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ED78009B-3F08-50BD-E8C9-207AD0E384B3}"/>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65" name="CuadroTexto 553">
            <a:extLst>
              <a:ext uri="{FF2B5EF4-FFF2-40B4-BE49-F238E27FC236}">
                <a16:creationId xmlns:a16="http://schemas.microsoft.com/office/drawing/2014/main" id="{9C770157-147D-BF30-AB8B-23EE9A6DF234}"/>
              </a:ext>
            </a:extLst>
          </p:cNvPr>
          <p:cNvSpPr txBox="1"/>
          <p:nvPr/>
        </p:nvSpPr>
        <p:spPr>
          <a:xfrm>
            <a:off x="1357541" y="1159064"/>
            <a:ext cx="2424352"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RESURSSIEN JAKAMINEN</a:t>
            </a:r>
          </a:p>
        </p:txBody>
      </p:sp>
      <p:sp>
        <p:nvSpPr>
          <p:cNvPr id="8" name="Freeform 1">
            <a:extLst>
              <a:ext uri="{FF2B5EF4-FFF2-40B4-BE49-F238E27FC236}">
                <a16:creationId xmlns:a16="http://schemas.microsoft.com/office/drawing/2014/main" id="{8CB3AAB4-1C54-EFDE-AD18-84470BC8A6C4}"/>
              </a:ext>
            </a:extLst>
          </p:cNvPr>
          <p:cNvSpPr>
            <a:spLocks noChangeArrowheads="1"/>
          </p:cNvSpPr>
          <p:nvPr/>
        </p:nvSpPr>
        <p:spPr bwMode="auto">
          <a:xfrm>
            <a:off x="7881128" y="432878"/>
            <a:ext cx="2492904"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1">
            <a:extLst>
              <a:ext uri="{FF2B5EF4-FFF2-40B4-BE49-F238E27FC236}">
                <a16:creationId xmlns:a16="http://schemas.microsoft.com/office/drawing/2014/main" id="{DD2D8373-51C6-0676-FF2E-5BCB73BB992A}"/>
              </a:ext>
            </a:extLst>
          </p:cNvPr>
          <p:cNvSpPr>
            <a:spLocks noChangeArrowheads="1"/>
          </p:cNvSpPr>
          <p:nvPr/>
        </p:nvSpPr>
        <p:spPr bwMode="auto">
          <a:xfrm>
            <a:off x="7907737" y="496287"/>
            <a:ext cx="2492904"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D7D31"/>
          </a:solidFill>
          <a:ln>
            <a:noFill/>
          </a:ln>
          <a:effectLst/>
        </p:spPr>
        <p:txBody>
          <a:bodyPr wrap="none" anchor="ctr"/>
          <a:lstStyle/>
          <a:p>
            <a:endParaRPr lang="en-US" sz="900" dirty="0"/>
          </a:p>
        </p:txBody>
      </p:sp>
      <p:sp>
        <p:nvSpPr>
          <p:cNvPr id="10" name="Freeform 172">
            <a:extLst>
              <a:ext uri="{FF2B5EF4-FFF2-40B4-BE49-F238E27FC236}">
                <a16:creationId xmlns:a16="http://schemas.microsoft.com/office/drawing/2014/main" id="{33601344-16A2-AC92-8B22-697E4F7A0291}"/>
              </a:ext>
            </a:extLst>
          </p:cNvPr>
          <p:cNvSpPr>
            <a:spLocks noChangeArrowheads="1"/>
          </p:cNvSpPr>
          <p:nvPr/>
        </p:nvSpPr>
        <p:spPr bwMode="auto">
          <a:xfrm>
            <a:off x="7938736" y="518570"/>
            <a:ext cx="2492904"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1" name="Freeform 173">
            <a:extLst>
              <a:ext uri="{FF2B5EF4-FFF2-40B4-BE49-F238E27FC236}">
                <a16:creationId xmlns:a16="http://schemas.microsoft.com/office/drawing/2014/main" id="{59567E91-0BF3-81CA-D07C-DF06161421CC}"/>
              </a:ext>
            </a:extLst>
          </p:cNvPr>
          <p:cNvSpPr>
            <a:spLocks noChangeArrowheads="1"/>
          </p:cNvSpPr>
          <p:nvPr/>
        </p:nvSpPr>
        <p:spPr bwMode="auto">
          <a:xfrm>
            <a:off x="9436059" y="1855078"/>
            <a:ext cx="1027974"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12" name="Freeform 174">
            <a:extLst>
              <a:ext uri="{FF2B5EF4-FFF2-40B4-BE49-F238E27FC236}">
                <a16:creationId xmlns:a16="http://schemas.microsoft.com/office/drawing/2014/main" id="{A155FE07-EC11-F73A-BB73-8D97AAFE0D26}"/>
              </a:ext>
            </a:extLst>
          </p:cNvPr>
          <p:cNvSpPr>
            <a:spLocks noChangeArrowheads="1"/>
          </p:cNvSpPr>
          <p:nvPr/>
        </p:nvSpPr>
        <p:spPr bwMode="auto">
          <a:xfrm>
            <a:off x="9382923" y="1801940"/>
            <a:ext cx="1142815"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CuadroTexto 553">
            <a:extLst>
              <a:ext uri="{FF2B5EF4-FFF2-40B4-BE49-F238E27FC236}">
                <a16:creationId xmlns:a16="http://schemas.microsoft.com/office/drawing/2014/main" id="{9113A1A5-48E8-181F-A8EC-37A81E7B75FB}"/>
              </a:ext>
            </a:extLst>
          </p:cNvPr>
          <p:cNvSpPr txBox="1"/>
          <p:nvPr/>
        </p:nvSpPr>
        <p:spPr>
          <a:xfrm>
            <a:off x="7945585" y="1147669"/>
            <a:ext cx="2034160"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SYSTEEMI-AJATTELU</a:t>
            </a:r>
          </a:p>
        </p:txBody>
      </p:sp>
      <p:sp>
        <p:nvSpPr>
          <p:cNvPr id="15" name="TextBox 14">
            <a:extLst>
              <a:ext uri="{FF2B5EF4-FFF2-40B4-BE49-F238E27FC236}">
                <a16:creationId xmlns:a16="http://schemas.microsoft.com/office/drawing/2014/main" id="{205280EC-6DDC-B77E-B110-5C1DCCB838E9}"/>
              </a:ext>
            </a:extLst>
          </p:cNvPr>
          <p:cNvSpPr txBox="1"/>
          <p:nvPr/>
        </p:nvSpPr>
        <p:spPr>
          <a:xfrm>
            <a:off x="6316718" y="3232759"/>
            <a:ext cx="4936282" cy="3046988"/>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Systeemiajattelu: </a:t>
            </a:r>
          </a:p>
          <a:p>
            <a:r>
              <a:rPr lang="en-IE" sz="2400" dirty="0">
                <a:solidFill>
                  <a:srgbClr val="09465E"/>
                </a:solidFill>
                <a:ea typeface="Aptos" panose="020B0004020202020204" pitchFamily="34" charset="0"/>
                <a:cs typeface="Times New Roman" panose="02020603050405020304" pitchFamily="18" charset="0"/>
              </a:rPr>
              <a:t>Tämä on luultavasti olennaisin tekijä, sillä se viittaa kumppanuuden kykyyn ajatella pitkällä aikavälillä ja omaksua kokonaisvaltainen ajattelutapa sen sijaan, että ajettaisiin vain yksittäisiä etuja.</a:t>
            </a:r>
          </a:p>
          <a:p>
            <a:endParaRPr lang="en-GB" sz="2400" dirty="0">
              <a:solidFill>
                <a:srgbClr val="09465E"/>
              </a:solidFill>
            </a:endParaRPr>
          </a:p>
        </p:txBody>
      </p:sp>
      <p:sp>
        <p:nvSpPr>
          <p:cNvPr id="3" name="TextBox 2">
            <a:extLst>
              <a:ext uri="{FF2B5EF4-FFF2-40B4-BE49-F238E27FC236}">
                <a16:creationId xmlns:a16="http://schemas.microsoft.com/office/drawing/2014/main" id="{035E70EE-9C1E-B67D-5335-124FBD711D69}"/>
              </a:ext>
            </a:extLst>
          </p:cNvPr>
          <p:cNvSpPr txBox="1"/>
          <p:nvPr/>
        </p:nvSpPr>
        <p:spPr>
          <a:xfrm>
            <a:off x="1097233" y="3232759"/>
            <a:ext cx="4778049" cy="1938992"/>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Resurssien jakaminen: </a:t>
            </a:r>
          </a:p>
          <a:p>
            <a:r>
              <a:rPr lang="en-IE" sz="2400" dirty="0">
                <a:solidFill>
                  <a:srgbClr val="09465E"/>
                </a:solidFill>
                <a:ea typeface="Aptos" panose="020B0004020202020204" pitchFamily="34" charset="0"/>
                <a:cs typeface="Times New Roman" panose="02020603050405020304" pitchFamily="18" charset="0"/>
              </a:rPr>
              <a:t>Tämä osa-alue on ratkaisevan tärkeä, koska siinä valitaan, missä ja miten resursseja sijoitetaan tai käytetään.</a:t>
            </a:r>
            <a:endParaRPr lang="en-GB" sz="2400" dirty="0">
              <a:solidFill>
                <a:srgbClr val="09465E"/>
              </a:solidFill>
            </a:endParaRPr>
          </a:p>
          <a:p>
            <a:endParaRPr lang="en-GB" sz="2400" dirty="0">
              <a:solidFill>
                <a:srgbClr val="09465E"/>
              </a:solidFill>
              <a:ea typeface="Aptos" panose="020B0004020202020204" pitchFamily="34" charset="0"/>
              <a:cs typeface="Times New Roman" panose="02020603050405020304" pitchFamily="18" charset="0"/>
            </a:endParaRPr>
          </a:p>
        </p:txBody>
      </p:sp>
      <p:pic>
        <p:nvPicPr>
          <p:cNvPr id="5" name="Picture 4" descr="A group of white icons&#10;&#10;AI-generated content may be incorrect.">
            <a:extLst>
              <a:ext uri="{FF2B5EF4-FFF2-40B4-BE49-F238E27FC236}">
                <a16:creationId xmlns:a16="http://schemas.microsoft.com/office/drawing/2014/main" id="{AB5CD7FE-E6F9-87B2-E076-946E9B1A6E56}"/>
              </a:ext>
            </a:extLst>
          </p:cNvPr>
          <p:cNvPicPr>
            <a:picLocks noChangeAspect="1"/>
          </p:cNvPicPr>
          <p:nvPr/>
        </p:nvPicPr>
        <p:blipFill>
          <a:blip r:embed="rId3"/>
          <a:srcRect l="1197" t="53933" r="51910" b="10458"/>
          <a:stretch/>
        </p:blipFill>
        <p:spPr>
          <a:xfrm>
            <a:off x="3247292" y="1997933"/>
            <a:ext cx="847903" cy="804846"/>
          </a:xfrm>
          <a:prstGeom prst="rect">
            <a:avLst/>
          </a:prstGeom>
        </p:spPr>
      </p:pic>
      <p:pic>
        <p:nvPicPr>
          <p:cNvPr id="6" name="Picture 5" descr="A group of white icons&#10;&#10;AI-generated content may be incorrect.">
            <a:extLst>
              <a:ext uri="{FF2B5EF4-FFF2-40B4-BE49-F238E27FC236}">
                <a16:creationId xmlns:a16="http://schemas.microsoft.com/office/drawing/2014/main" id="{44786FA1-ECF8-774C-694A-F69048185FD9}"/>
              </a:ext>
            </a:extLst>
          </p:cNvPr>
          <p:cNvPicPr>
            <a:picLocks noChangeAspect="1"/>
          </p:cNvPicPr>
          <p:nvPr/>
        </p:nvPicPr>
        <p:blipFill>
          <a:blip r:embed="rId3"/>
          <a:srcRect l="54659" t="58838" r="-1638" b="7727"/>
          <a:stretch/>
        </p:blipFill>
        <p:spPr>
          <a:xfrm>
            <a:off x="9515220" y="1979373"/>
            <a:ext cx="929051" cy="826493"/>
          </a:xfrm>
          <a:prstGeom prst="rect">
            <a:avLst/>
          </a:prstGeom>
        </p:spPr>
      </p:pic>
    </p:spTree>
    <p:extLst>
      <p:ext uri="{BB962C8B-B14F-4D97-AF65-F5344CB8AC3E}">
        <p14:creationId xmlns:p14="http://schemas.microsoft.com/office/powerpoint/2010/main" val="72862477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D5E18-5188-6536-4061-1651732EBD6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3937741-7A77-26BB-2B30-508E209985A9}"/>
              </a:ext>
            </a:extLst>
          </p:cNvPr>
          <p:cNvSpPr>
            <a:spLocks noGrp="1"/>
          </p:cNvSpPr>
          <p:nvPr>
            <p:ph type="body" sz="quarter" idx="19"/>
          </p:nvPr>
        </p:nvSpPr>
        <p:spPr>
          <a:xfrm>
            <a:off x="511674" y="2342518"/>
            <a:ext cx="7047489" cy="4250335"/>
          </a:xfrm>
          <a:prstGeom prst="rect">
            <a:avLst/>
          </a:prstGeom>
        </p:spPr>
        <p:txBody>
          <a:bodyPr lIns="91440" tIns="45720" rIns="91440" bIns="45720" anchor="t"/>
          <a:lstStyle/>
          <a:p>
            <a:pPr marL="342900" indent="-342900" algn="just">
              <a:buFont typeface="Arial" panose="020B0604020202020204" pitchFamily="34" charset="0"/>
              <a:buChar char="•"/>
            </a:pPr>
            <a:r>
              <a:rPr lang="en-US" dirty="0">
                <a:ea typeface="Calibri"/>
                <a:cs typeface="Calibri"/>
              </a:rPr>
              <a:t>Pohdi ja valitse, mikä kahdeksasta kumppanuutta määrittävästä tekijästä on mielestäsi tärkein? </a:t>
            </a:r>
          </a:p>
          <a:p>
            <a:pPr marL="342900" indent="-342900" algn="just">
              <a:buFont typeface="Arial" panose="020B0604020202020204" pitchFamily="34" charset="0"/>
              <a:buChar char="•"/>
            </a:pPr>
            <a:endParaRPr lang="en-US" dirty="0">
              <a:ea typeface="Calibri"/>
              <a:cs typeface="Calibri"/>
            </a:endParaRPr>
          </a:p>
          <a:p>
            <a:pPr marL="342900" indent="-342900" algn="just">
              <a:buFont typeface="Arial" panose="020B0604020202020204" pitchFamily="34" charset="0"/>
              <a:buChar char="•"/>
            </a:pPr>
            <a:r>
              <a:rPr lang="en-US" dirty="0">
                <a:ea typeface="Calibri"/>
                <a:cs typeface="Calibri"/>
              </a:rPr>
              <a:t>Miksi? </a:t>
            </a:r>
          </a:p>
          <a:p>
            <a:pPr marL="342900" indent="-342900" algn="just">
              <a:buFont typeface="Arial" panose="020B0604020202020204" pitchFamily="34" charset="0"/>
              <a:buChar char="•"/>
            </a:pPr>
            <a:endParaRPr lang="en-US" dirty="0">
              <a:ea typeface="Calibri"/>
              <a:cs typeface="Calibri"/>
            </a:endParaRPr>
          </a:p>
          <a:p>
            <a:pPr marL="342900" indent="-342900" algn="just">
              <a:buFont typeface="Arial" panose="020B0604020202020204" pitchFamily="34" charset="0"/>
              <a:buChar char="•"/>
            </a:pPr>
            <a:r>
              <a:rPr lang="en-US" dirty="0">
                <a:ea typeface="Calibri"/>
                <a:cs typeface="Calibri"/>
              </a:rPr>
              <a:t>Pidättekö joitakin elintarvikealaan liittyviä tekijöitä tärkeämpinä kuin toisia?</a:t>
            </a:r>
          </a:p>
        </p:txBody>
      </p:sp>
      <p:grpSp>
        <p:nvGrpSpPr>
          <p:cNvPr id="2" name="Group 1">
            <a:extLst>
              <a:ext uri="{FF2B5EF4-FFF2-40B4-BE49-F238E27FC236}">
                <a16:creationId xmlns:a16="http://schemas.microsoft.com/office/drawing/2014/main" id="{BF2892A1-7A16-E3A5-84D0-6206B598A501}"/>
              </a:ext>
            </a:extLst>
          </p:cNvPr>
          <p:cNvGrpSpPr/>
          <p:nvPr/>
        </p:nvGrpSpPr>
        <p:grpSpPr>
          <a:xfrm>
            <a:off x="7003733" y="614659"/>
            <a:ext cx="844819" cy="901896"/>
            <a:chOff x="5388098" y="371192"/>
            <a:chExt cx="907476" cy="907364"/>
          </a:xfrm>
          <a:solidFill>
            <a:schemeClr val="bg1"/>
          </a:solidFill>
        </p:grpSpPr>
        <p:grpSp>
          <p:nvGrpSpPr>
            <p:cNvPr id="5" name="Graphic 2">
              <a:extLst>
                <a:ext uri="{FF2B5EF4-FFF2-40B4-BE49-F238E27FC236}">
                  <a16:creationId xmlns:a16="http://schemas.microsoft.com/office/drawing/2014/main" id="{9FC5559A-250E-5573-B458-2DB567B9FE6C}"/>
                </a:ext>
              </a:extLst>
            </p:cNvPr>
            <p:cNvGrpSpPr/>
            <p:nvPr/>
          </p:nvGrpSpPr>
          <p:grpSpPr>
            <a:xfrm>
              <a:off x="5388098" y="371192"/>
              <a:ext cx="907476" cy="907364"/>
              <a:chOff x="5388098" y="371192"/>
              <a:chExt cx="907476" cy="907364"/>
            </a:xfrm>
            <a:grpFill/>
          </p:grpSpPr>
          <p:sp>
            <p:nvSpPr>
              <p:cNvPr id="12" name="Freeform 912">
                <a:extLst>
                  <a:ext uri="{FF2B5EF4-FFF2-40B4-BE49-F238E27FC236}">
                    <a16:creationId xmlns:a16="http://schemas.microsoft.com/office/drawing/2014/main" id="{E89C13B8-A506-9479-CF10-AEFF15038BE0}"/>
                  </a:ext>
                </a:extLst>
              </p:cNvPr>
              <p:cNvSpPr/>
              <p:nvPr/>
            </p:nvSpPr>
            <p:spPr>
              <a:xfrm>
                <a:off x="5388098" y="371192"/>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3" name="Freeform 913">
                <a:extLst>
                  <a:ext uri="{FF2B5EF4-FFF2-40B4-BE49-F238E27FC236}">
                    <a16:creationId xmlns:a16="http://schemas.microsoft.com/office/drawing/2014/main" id="{DA820F14-D87D-85B4-FC0C-FF74C20A6B39}"/>
                  </a:ext>
                </a:extLst>
              </p:cNvPr>
              <p:cNvSpPr/>
              <p:nvPr/>
            </p:nvSpPr>
            <p:spPr>
              <a:xfrm>
                <a:off x="6023478" y="807232"/>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914">
                <a:extLst>
                  <a:ext uri="{FF2B5EF4-FFF2-40B4-BE49-F238E27FC236}">
                    <a16:creationId xmlns:a16="http://schemas.microsoft.com/office/drawing/2014/main" id="{4E0AC0AC-E7D4-31DB-F9E1-874B5C07805C}"/>
                  </a:ext>
                </a:extLst>
              </p:cNvPr>
              <p:cNvSpPr/>
              <p:nvPr/>
            </p:nvSpPr>
            <p:spPr>
              <a:xfrm>
                <a:off x="5593820" y="976527"/>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916">
                <a:extLst>
                  <a:ext uri="{FF2B5EF4-FFF2-40B4-BE49-F238E27FC236}">
                    <a16:creationId xmlns:a16="http://schemas.microsoft.com/office/drawing/2014/main" id="{18A7AF3B-CE59-5B3D-B620-82084B471257}"/>
                  </a:ext>
                </a:extLst>
              </p:cNvPr>
              <p:cNvSpPr/>
              <p:nvPr/>
            </p:nvSpPr>
            <p:spPr>
              <a:xfrm>
                <a:off x="5515727" y="807210"/>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917">
                <a:extLst>
                  <a:ext uri="{FF2B5EF4-FFF2-40B4-BE49-F238E27FC236}">
                    <a16:creationId xmlns:a16="http://schemas.microsoft.com/office/drawing/2014/main" id="{B5C57AB0-0EA1-C7B2-846A-0B407AC40377}"/>
                  </a:ext>
                </a:extLst>
              </p:cNvPr>
              <p:cNvSpPr/>
              <p:nvPr/>
            </p:nvSpPr>
            <p:spPr>
              <a:xfrm>
                <a:off x="5958599" y="616348"/>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918">
                <a:extLst>
                  <a:ext uri="{FF2B5EF4-FFF2-40B4-BE49-F238E27FC236}">
                    <a16:creationId xmlns:a16="http://schemas.microsoft.com/office/drawing/2014/main" id="{5FA66180-DCCF-B57B-8B0F-60B3A847D419}"/>
                  </a:ext>
                </a:extLst>
              </p:cNvPr>
              <p:cNvSpPr/>
              <p:nvPr/>
            </p:nvSpPr>
            <p:spPr>
              <a:xfrm>
                <a:off x="5593871" y="617471"/>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919">
                <a:extLst>
                  <a:ext uri="{FF2B5EF4-FFF2-40B4-BE49-F238E27FC236}">
                    <a16:creationId xmlns:a16="http://schemas.microsoft.com/office/drawing/2014/main" id="{43B096F7-42BF-29B0-A0CA-1BC4D5F53BCD}"/>
                  </a:ext>
                </a:extLst>
              </p:cNvPr>
              <p:cNvSpPr/>
              <p:nvPr/>
            </p:nvSpPr>
            <p:spPr>
              <a:xfrm>
                <a:off x="5784386" y="537842"/>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920">
                <a:extLst>
                  <a:ext uri="{FF2B5EF4-FFF2-40B4-BE49-F238E27FC236}">
                    <a16:creationId xmlns:a16="http://schemas.microsoft.com/office/drawing/2014/main" id="{24D738B1-8A90-DCF2-4F18-1886D914D9C0}"/>
                  </a:ext>
                </a:extLst>
              </p:cNvPr>
              <p:cNvSpPr/>
              <p:nvPr/>
            </p:nvSpPr>
            <p:spPr>
              <a:xfrm>
                <a:off x="5784770" y="371576"/>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921">
                <a:extLst>
                  <a:ext uri="{FF2B5EF4-FFF2-40B4-BE49-F238E27FC236}">
                    <a16:creationId xmlns:a16="http://schemas.microsoft.com/office/drawing/2014/main" id="{7FB5E2AE-3FD5-2A62-BFB1-AD036BA68E06}"/>
                  </a:ext>
                </a:extLst>
              </p:cNvPr>
              <p:cNvSpPr/>
              <p:nvPr/>
            </p:nvSpPr>
            <p:spPr>
              <a:xfrm>
                <a:off x="5719271" y="703491"/>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6" name="Graphic 2">
              <a:extLst>
                <a:ext uri="{FF2B5EF4-FFF2-40B4-BE49-F238E27FC236}">
                  <a16:creationId xmlns:a16="http://schemas.microsoft.com/office/drawing/2014/main" id="{5F8D7CC4-E453-E199-D012-0EDB442561BF}"/>
                </a:ext>
              </a:extLst>
            </p:cNvPr>
            <p:cNvGrpSpPr/>
            <p:nvPr/>
          </p:nvGrpSpPr>
          <p:grpSpPr>
            <a:xfrm>
              <a:off x="5649601" y="492513"/>
              <a:ext cx="566267" cy="691349"/>
              <a:chOff x="5649601" y="492513"/>
              <a:chExt cx="566267" cy="691349"/>
            </a:xfrm>
            <a:grpFill/>
          </p:grpSpPr>
          <p:sp>
            <p:nvSpPr>
              <p:cNvPr id="7" name="Freeform 906">
                <a:extLst>
                  <a:ext uri="{FF2B5EF4-FFF2-40B4-BE49-F238E27FC236}">
                    <a16:creationId xmlns:a16="http://schemas.microsoft.com/office/drawing/2014/main" id="{AAA9689C-5606-D8EF-044D-5A9B4646705D}"/>
                  </a:ext>
                </a:extLst>
              </p:cNvPr>
              <p:cNvSpPr/>
              <p:nvPr/>
            </p:nvSpPr>
            <p:spPr>
              <a:xfrm>
                <a:off x="5649601" y="656958"/>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907">
                <a:extLst>
                  <a:ext uri="{FF2B5EF4-FFF2-40B4-BE49-F238E27FC236}">
                    <a16:creationId xmlns:a16="http://schemas.microsoft.com/office/drawing/2014/main" id="{8D73F596-847B-5CC1-67BC-78A8B0D5937D}"/>
                  </a:ext>
                </a:extLst>
              </p:cNvPr>
              <p:cNvSpPr/>
              <p:nvPr/>
            </p:nvSpPr>
            <p:spPr>
              <a:xfrm>
                <a:off x="6010549" y="978429"/>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908">
                <a:extLst>
                  <a:ext uri="{FF2B5EF4-FFF2-40B4-BE49-F238E27FC236}">
                    <a16:creationId xmlns:a16="http://schemas.microsoft.com/office/drawing/2014/main" id="{5D021D82-6971-C7A5-41EE-4CCC0344FB84}"/>
                  </a:ext>
                </a:extLst>
              </p:cNvPr>
              <p:cNvSpPr/>
              <p:nvPr/>
            </p:nvSpPr>
            <p:spPr>
              <a:xfrm>
                <a:off x="6165978" y="492513"/>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909">
                <a:extLst>
                  <a:ext uri="{FF2B5EF4-FFF2-40B4-BE49-F238E27FC236}">
                    <a16:creationId xmlns:a16="http://schemas.microsoft.com/office/drawing/2014/main" id="{965C491E-3C5D-34F3-8584-15CD180570D3}"/>
                  </a:ext>
                </a:extLst>
              </p:cNvPr>
              <p:cNvSpPr/>
              <p:nvPr/>
            </p:nvSpPr>
            <p:spPr>
              <a:xfrm>
                <a:off x="6165978" y="662236"/>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910">
                <a:extLst>
                  <a:ext uri="{FF2B5EF4-FFF2-40B4-BE49-F238E27FC236}">
                    <a16:creationId xmlns:a16="http://schemas.microsoft.com/office/drawing/2014/main" id="{2ACEE8F9-9812-D4A0-72E5-769117FB147F}"/>
                  </a:ext>
                </a:extLst>
              </p:cNvPr>
              <p:cNvSpPr/>
              <p:nvPr/>
            </p:nvSpPr>
            <p:spPr>
              <a:xfrm>
                <a:off x="6165978" y="833414"/>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1" name="Text Placeholder 3">
            <a:extLst>
              <a:ext uri="{FF2B5EF4-FFF2-40B4-BE49-F238E27FC236}">
                <a16:creationId xmlns:a16="http://schemas.microsoft.com/office/drawing/2014/main" id="{98BC0CDD-513B-8DC4-B0D4-EFF81F8E44E9}"/>
              </a:ext>
            </a:extLst>
          </p:cNvPr>
          <p:cNvSpPr txBox="1">
            <a:spLocks/>
          </p:cNvSpPr>
          <p:nvPr/>
        </p:nvSpPr>
        <p:spPr>
          <a:xfrm>
            <a:off x="780611" y="724056"/>
            <a:ext cx="3971711"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highlight>
                  <a:srgbClr val="ED7D31"/>
                </a:highlight>
              </a:rPr>
              <a:t>Harjoitus</a:t>
            </a:r>
            <a:endParaRPr lang="en-US" dirty="0">
              <a:highlight>
                <a:srgbClr val="ED7D31"/>
              </a:highlight>
            </a:endParaRPr>
          </a:p>
        </p:txBody>
      </p:sp>
      <p:pic>
        <p:nvPicPr>
          <p:cNvPr id="4" name="Picture 6" descr="Green Procurement and Supply Chain Greening | EcoMerit">
            <a:extLst>
              <a:ext uri="{FF2B5EF4-FFF2-40B4-BE49-F238E27FC236}">
                <a16:creationId xmlns:a16="http://schemas.microsoft.com/office/drawing/2014/main" id="{8CD1CE7D-A42F-A148-B222-5789D3040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9164" y="2291506"/>
            <a:ext cx="3730594" cy="2176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310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a:t>03</a:t>
            </a:r>
          </a:p>
        </p:txBody>
      </p:sp>
      <p:pic>
        <p:nvPicPr>
          <p:cNvPr id="2050" name="Picture 2" descr="Best Green Procurement Practices for Sustainable Success">
            <a:extLst>
              <a:ext uri="{FF2B5EF4-FFF2-40B4-BE49-F238E27FC236}">
                <a16:creationId xmlns:a16="http://schemas.microsoft.com/office/drawing/2014/main" id="{064E6511-83D3-28F5-7EEC-291F7057B4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489" y="2648680"/>
            <a:ext cx="7188724" cy="355261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613D110F-884D-9B57-6509-66D0F82728B5}"/>
              </a:ext>
            </a:extLst>
          </p:cNvPr>
          <p:cNvSpPr/>
          <p:nvPr/>
        </p:nvSpPr>
        <p:spPr>
          <a:xfrm>
            <a:off x="2490187" y="3429000"/>
            <a:ext cx="874149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2490187" y="3485926"/>
            <a:ext cx="8741496" cy="584775"/>
          </a:xfrm>
          <a:prstGeom prst="rect">
            <a:avLst/>
          </a:prstGeom>
          <a:noFill/>
        </p:spPr>
        <p:txBody>
          <a:bodyPr wrap="none" rtlCol="0">
            <a:spAutoFit/>
          </a:bodyPr>
          <a:lstStyle/>
          <a:p>
            <a:r>
              <a:rPr lang="en-US" sz="3200" b="1" spc="324" dirty="0">
                <a:solidFill>
                  <a:srgbClr val="60BA47"/>
                </a:solidFill>
                <a:latin typeface="Calibri" panose="020F0502020204030204" pitchFamily="34" charset="0"/>
                <a:cs typeface="Calibri" panose="020F0502020204030204" pitchFamily="34" charset="0"/>
              </a:rPr>
              <a:t>KESTÄVÄN HANKINNAN STRATEGIAT</a:t>
            </a:r>
          </a:p>
        </p:txBody>
      </p:sp>
    </p:spTree>
    <p:extLst>
      <p:ext uri="{BB962C8B-B14F-4D97-AF65-F5344CB8AC3E}">
        <p14:creationId xmlns:p14="http://schemas.microsoft.com/office/powerpoint/2010/main" val="2167932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387365" y="1572252"/>
            <a:ext cx="700387" cy="566443"/>
          </a:xfrm>
        </p:spPr>
        <p:txBody>
          <a:bodyPr/>
          <a:lstStyle/>
          <a:p>
            <a:r>
              <a:rPr lang="en-GB" noProof="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222661" y="1572251"/>
            <a:ext cx="3829237" cy="566444"/>
          </a:xfrm>
          <a:prstGeom prst="rect">
            <a:avLst/>
          </a:prstGeom>
        </p:spPr>
        <p:txBody>
          <a:bodyPr/>
          <a:lstStyle/>
          <a:p>
            <a:r>
              <a:rPr lang="en-GB" b="1" noProof="0" dirty="0"/>
              <a:t>Kestävä hankinta</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387365" y="2391724"/>
            <a:ext cx="700387" cy="566443"/>
          </a:xfrm>
        </p:spPr>
        <p:txBody>
          <a:bodyPr/>
          <a:lstStyle/>
          <a:p>
            <a:r>
              <a:rPr lang="en-GB" noProof="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222660" y="2391724"/>
            <a:ext cx="4634526" cy="566444"/>
          </a:xfrm>
          <a:prstGeom prst="rect">
            <a:avLst/>
          </a:prstGeom>
        </p:spPr>
        <p:txBody>
          <a:bodyPr/>
          <a:lstStyle/>
          <a:p>
            <a:r>
              <a:rPr lang="en-GB" b="1" noProof="0" dirty="0"/>
              <a:t>Kumppanuuksia määrittävät tekijät</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387365" y="3210692"/>
            <a:ext cx="700387" cy="566443"/>
          </a:xfrm>
        </p:spPr>
        <p:txBody>
          <a:bodyPr/>
          <a:lstStyle/>
          <a:p>
            <a:r>
              <a:rPr lang="en-GB" noProof="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222661" y="3210691"/>
            <a:ext cx="5036626" cy="564425"/>
          </a:xfrm>
          <a:prstGeom prst="rect">
            <a:avLst/>
          </a:prstGeom>
        </p:spPr>
        <p:txBody>
          <a:bodyPr/>
          <a:lstStyle/>
          <a:p>
            <a:pPr>
              <a:lnSpc>
                <a:spcPct val="115000"/>
              </a:lnSpc>
              <a:spcAft>
                <a:spcPts val="800"/>
              </a:spcAft>
            </a:pPr>
            <a:r>
              <a:rPr lang="en-GB" b="1" noProof="0" dirty="0"/>
              <a:t>Kestävän hankinnan strategiat</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387365" y="4028649"/>
            <a:ext cx="700387" cy="566443"/>
          </a:xfrm>
        </p:spPr>
        <p:txBody>
          <a:bodyPr/>
          <a:lstStyle/>
          <a:p>
            <a:r>
              <a:rPr lang="en-GB" noProof="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222661" y="4028648"/>
            <a:ext cx="4813452" cy="566444"/>
          </a:xfrm>
          <a:prstGeom prst="rect">
            <a:avLst/>
          </a:prstGeom>
        </p:spPr>
        <p:txBody>
          <a:bodyPr/>
          <a:lstStyle/>
          <a:p>
            <a:r>
              <a:rPr lang="en-GB" b="1" dirty="0"/>
              <a:t>Kestävien hankintojen haasteet</a:t>
            </a:r>
            <a:endParaRPr lang="en-GB" b="1" noProof="0" dirty="0"/>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431823"/>
            <a:ext cx="4813452" cy="4839488"/>
          </a:xfrm>
        </p:spPr>
        <p:txBody>
          <a:bodyPr/>
          <a:lstStyle/>
          <a:p>
            <a:pPr marL="0" indent="0"/>
            <a:r>
              <a:rPr lang="en-US" dirty="0"/>
              <a:t>Tämän moduulin tavoitteena on syventää kestävän kehityksen ja hankintojen käsitettä sekä määritellä ja tutkia erilaisia strategioita, joiden avulla voidaan integroida kestäviä hankintaprosesseja elintarvikealan yritystoimintaan. </a:t>
            </a:r>
          </a:p>
          <a:p>
            <a:pPr marL="0" indent="0"/>
            <a:r>
              <a:rPr lang="en-US" dirty="0"/>
              <a:t>Lisäksi siinä painotetaan kumppanuuksia ja vahvojen verkostosuhteiden luomisen merkitystä käytäntönä, jolla voidaan edistää vihreitä ja sosiaalisesti vastuullisia strategioita tuotekehityksessä ja kulutuksessa.</a:t>
            </a:r>
          </a:p>
          <a:p>
            <a:pPr marL="0" indent="0"/>
            <a:endParaRPr lang="en-GB" noProof="0"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en-GB" sz="3600" b="1" spc="324" noProof="0">
                <a:solidFill>
                  <a:srgbClr val="60BA47"/>
                </a:solidFill>
                <a:latin typeface="Calibri" panose="020F0502020204030204" pitchFamily="34" charset="0"/>
                <a:cs typeface="Calibri" panose="020F0502020204030204" pitchFamily="34" charset="0"/>
              </a:rPr>
              <a:t>SISÄLTÖ</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364750" y="2257685"/>
            <a:ext cx="6023787"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7778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C6F43-F6D9-20D9-7ED4-4A8AABF8A6D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1500626-FE9C-C291-A32C-C312669062FD}"/>
              </a:ext>
            </a:extLst>
          </p:cNvPr>
          <p:cNvSpPr>
            <a:spLocks noGrp="1"/>
          </p:cNvSpPr>
          <p:nvPr>
            <p:ph type="body" sz="quarter" idx="16"/>
          </p:nvPr>
        </p:nvSpPr>
        <p:spPr>
          <a:xfrm>
            <a:off x="503028" y="381350"/>
            <a:ext cx="10052954" cy="803654"/>
          </a:xfrm>
          <a:prstGeom prst="rect">
            <a:avLst/>
          </a:prstGeom>
        </p:spPr>
        <p:txBody>
          <a:bodyPr/>
          <a:lstStyle/>
          <a:p>
            <a:r>
              <a:rPr lang="en-GB"/>
              <a:t>Ympäristö </a:t>
            </a:r>
            <a:endParaRPr lang="en-IE" b="1"/>
          </a:p>
          <a:p>
            <a:endParaRPr lang="en-US"/>
          </a:p>
        </p:txBody>
      </p:sp>
      <p:sp>
        <p:nvSpPr>
          <p:cNvPr id="3" name="Text Placeholder 2">
            <a:extLst>
              <a:ext uri="{FF2B5EF4-FFF2-40B4-BE49-F238E27FC236}">
                <a16:creationId xmlns:a16="http://schemas.microsoft.com/office/drawing/2014/main" id="{4565B925-C9B9-0716-B450-DBFD2AA67FBA}"/>
              </a:ext>
            </a:extLst>
          </p:cNvPr>
          <p:cNvSpPr>
            <a:spLocks noGrp="1"/>
          </p:cNvSpPr>
          <p:nvPr>
            <p:ph type="body" sz="quarter" idx="19"/>
          </p:nvPr>
        </p:nvSpPr>
        <p:spPr>
          <a:xfrm>
            <a:off x="4597592" y="935608"/>
            <a:ext cx="6718560" cy="1353838"/>
          </a:xfrm>
          <a:prstGeom prst="rect">
            <a:avLst/>
          </a:prstGeom>
          <a:ln>
            <a:noFill/>
          </a:ln>
        </p:spPr>
        <p:txBody>
          <a:bodyPr lIns="91440" tIns="45720" rIns="91440" bIns="45720" anchor="t"/>
          <a:lstStyle/>
          <a:p>
            <a:pPr marL="0" indent="0">
              <a:lnSpc>
                <a:spcPct val="100000"/>
              </a:lnSpc>
            </a:pPr>
            <a:r>
              <a:rPr lang="en-US" dirty="0"/>
              <a:t>Varmistetaan kansainvälisten standardien mukaiset toimitukset, vahvistetaan ne toimitussopimuksissa ja tehdään säännöllisiä tarkastuksia.</a:t>
            </a:r>
          </a:p>
        </p:txBody>
      </p:sp>
      <p:sp>
        <p:nvSpPr>
          <p:cNvPr id="2" name="Freeform 1">
            <a:extLst>
              <a:ext uri="{FF2B5EF4-FFF2-40B4-BE49-F238E27FC236}">
                <a16:creationId xmlns:a16="http://schemas.microsoft.com/office/drawing/2014/main" id="{7EA098F2-148A-336A-7499-49716C9A686E}"/>
              </a:ext>
            </a:extLst>
          </p:cNvPr>
          <p:cNvSpPr>
            <a:spLocks noChangeArrowheads="1"/>
          </p:cNvSpPr>
          <p:nvPr/>
        </p:nvSpPr>
        <p:spPr bwMode="auto">
          <a:xfrm>
            <a:off x="1122319" y="1138430"/>
            <a:ext cx="3455424"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5" name="Freeform 245">
            <a:extLst>
              <a:ext uri="{FF2B5EF4-FFF2-40B4-BE49-F238E27FC236}">
                <a16:creationId xmlns:a16="http://schemas.microsoft.com/office/drawing/2014/main" id="{2D94F8F1-955C-2C06-E8A0-7F918679FBEE}"/>
              </a:ext>
            </a:extLst>
          </p:cNvPr>
          <p:cNvSpPr>
            <a:spLocks noChangeArrowheads="1"/>
          </p:cNvSpPr>
          <p:nvPr/>
        </p:nvSpPr>
        <p:spPr bwMode="auto">
          <a:xfrm>
            <a:off x="661826" y="1047140"/>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 name="Freeform 246">
            <a:extLst>
              <a:ext uri="{FF2B5EF4-FFF2-40B4-BE49-F238E27FC236}">
                <a16:creationId xmlns:a16="http://schemas.microsoft.com/office/drawing/2014/main" id="{730749F7-12F1-A246-1B39-5BFA73BDDB7F}"/>
              </a:ext>
            </a:extLst>
          </p:cNvPr>
          <p:cNvSpPr>
            <a:spLocks noChangeArrowheads="1"/>
          </p:cNvSpPr>
          <p:nvPr/>
        </p:nvSpPr>
        <p:spPr bwMode="auto">
          <a:xfrm rot="10800000">
            <a:off x="7210096" y="2491677"/>
            <a:ext cx="3113623"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16" name="CuadroTexto 559">
            <a:extLst>
              <a:ext uri="{FF2B5EF4-FFF2-40B4-BE49-F238E27FC236}">
                <a16:creationId xmlns:a16="http://schemas.microsoft.com/office/drawing/2014/main" id="{71B5799C-C9A2-ECE4-7E67-78484E5F7335}"/>
              </a:ext>
            </a:extLst>
          </p:cNvPr>
          <p:cNvSpPr txBox="1"/>
          <p:nvPr/>
        </p:nvSpPr>
        <p:spPr>
          <a:xfrm>
            <a:off x="7122380" y="5406616"/>
            <a:ext cx="251309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Neljäs osasto</a:t>
            </a:r>
          </a:p>
        </p:txBody>
      </p:sp>
      <p:sp>
        <p:nvSpPr>
          <p:cNvPr id="66" name="Freeform 245">
            <a:extLst>
              <a:ext uri="{FF2B5EF4-FFF2-40B4-BE49-F238E27FC236}">
                <a16:creationId xmlns:a16="http://schemas.microsoft.com/office/drawing/2014/main" id="{F912355A-617E-9B0E-EA02-0D10C4A210CD}"/>
              </a:ext>
            </a:extLst>
          </p:cNvPr>
          <p:cNvSpPr>
            <a:spLocks noChangeArrowheads="1"/>
          </p:cNvSpPr>
          <p:nvPr/>
        </p:nvSpPr>
        <p:spPr bwMode="auto">
          <a:xfrm rot="10800000">
            <a:off x="9722709" y="2342164"/>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7" name="Text Placeholder 2">
            <a:extLst>
              <a:ext uri="{FF2B5EF4-FFF2-40B4-BE49-F238E27FC236}">
                <a16:creationId xmlns:a16="http://schemas.microsoft.com/office/drawing/2014/main" id="{72632E6E-D529-6F43-72C0-55D16BBDDC76}"/>
              </a:ext>
            </a:extLst>
          </p:cNvPr>
          <p:cNvSpPr txBox="1">
            <a:spLocks/>
          </p:cNvSpPr>
          <p:nvPr/>
        </p:nvSpPr>
        <p:spPr>
          <a:xfrm>
            <a:off x="451754" y="2296225"/>
            <a:ext cx="6629634" cy="1624346"/>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r">
              <a:lnSpc>
                <a:spcPct val="100000"/>
              </a:lnSpc>
            </a:pPr>
            <a:r>
              <a:rPr lang="en-US" dirty="0"/>
              <a:t>Varmista, että tarvikkeesi toimitetaan uusiutuvissa ja biohajoavissa materiaaleissa, valitse uudelleenkäytettäviä astioita ja vältä muovia. </a:t>
            </a:r>
          </a:p>
        </p:txBody>
      </p:sp>
      <p:sp>
        <p:nvSpPr>
          <p:cNvPr id="69" name="Freeform 1">
            <a:extLst>
              <a:ext uri="{FF2B5EF4-FFF2-40B4-BE49-F238E27FC236}">
                <a16:creationId xmlns:a16="http://schemas.microsoft.com/office/drawing/2014/main" id="{C49862BA-F294-7439-7388-3CE55315DFA6}"/>
              </a:ext>
            </a:extLst>
          </p:cNvPr>
          <p:cNvSpPr>
            <a:spLocks noChangeArrowheads="1"/>
          </p:cNvSpPr>
          <p:nvPr/>
        </p:nvSpPr>
        <p:spPr bwMode="auto">
          <a:xfrm>
            <a:off x="1463502" y="4182848"/>
            <a:ext cx="3114241"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68" name="Freeform 245">
            <a:extLst>
              <a:ext uri="{FF2B5EF4-FFF2-40B4-BE49-F238E27FC236}">
                <a16:creationId xmlns:a16="http://schemas.microsoft.com/office/drawing/2014/main" id="{268C6C64-A0A5-54F1-5A93-A883F0AEE5ED}"/>
              </a:ext>
            </a:extLst>
          </p:cNvPr>
          <p:cNvSpPr>
            <a:spLocks noChangeArrowheads="1"/>
          </p:cNvSpPr>
          <p:nvPr/>
        </p:nvSpPr>
        <p:spPr bwMode="auto">
          <a:xfrm>
            <a:off x="652140" y="4090940"/>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1" name="Text Placeholder 2">
            <a:extLst>
              <a:ext uri="{FF2B5EF4-FFF2-40B4-BE49-F238E27FC236}">
                <a16:creationId xmlns:a16="http://schemas.microsoft.com/office/drawing/2014/main" id="{1D6DB831-5ADD-0DDD-21C2-4C04C3FBF8DD}"/>
              </a:ext>
            </a:extLst>
          </p:cNvPr>
          <p:cNvSpPr txBox="1">
            <a:spLocks/>
          </p:cNvSpPr>
          <p:nvPr/>
        </p:nvSpPr>
        <p:spPr>
          <a:xfrm>
            <a:off x="4688225" y="3838391"/>
            <a:ext cx="6607288" cy="1100967"/>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00000"/>
              </a:lnSpc>
            </a:pPr>
            <a:r>
              <a:rPr lang="en-US" dirty="0"/>
              <a:t>Valitaan energiatehokkaat hankintalähteet, </a:t>
            </a:r>
            <a:r>
              <a:rPr lang="en-US" dirty="0" err="1"/>
              <a:t>kannustetaan </a:t>
            </a:r>
            <a:r>
              <a:rPr lang="en-US" dirty="0"/>
              <a:t>hiilidioksidipäästöjen vähentämiseen ja energiansäästöön.</a:t>
            </a:r>
            <a:endParaRPr lang="en-US" dirty="0">
              <a:ea typeface="Calibri" panose="020F0502020204030204"/>
              <a:cs typeface="Calibri" panose="020F0502020204030204"/>
            </a:endParaRPr>
          </a:p>
        </p:txBody>
      </p:sp>
      <p:sp>
        <p:nvSpPr>
          <p:cNvPr id="72" name="Freeform 246">
            <a:extLst>
              <a:ext uri="{FF2B5EF4-FFF2-40B4-BE49-F238E27FC236}">
                <a16:creationId xmlns:a16="http://schemas.microsoft.com/office/drawing/2014/main" id="{3C1EED50-F601-F449-2BF4-6DBDBC0B67A4}"/>
              </a:ext>
            </a:extLst>
          </p:cNvPr>
          <p:cNvSpPr>
            <a:spLocks noChangeArrowheads="1"/>
          </p:cNvSpPr>
          <p:nvPr/>
        </p:nvSpPr>
        <p:spPr bwMode="auto">
          <a:xfrm rot="10800000">
            <a:off x="6763942" y="5290673"/>
            <a:ext cx="3559777" cy="884022"/>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73" name="Freeform 245">
            <a:extLst>
              <a:ext uri="{FF2B5EF4-FFF2-40B4-BE49-F238E27FC236}">
                <a16:creationId xmlns:a16="http://schemas.microsoft.com/office/drawing/2014/main" id="{9C1668FB-C5EF-B66D-627C-D36ACCC6EB44}"/>
              </a:ext>
            </a:extLst>
          </p:cNvPr>
          <p:cNvSpPr>
            <a:spLocks noChangeArrowheads="1"/>
          </p:cNvSpPr>
          <p:nvPr/>
        </p:nvSpPr>
        <p:spPr bwMode="auto">
          <a:xfrm rot="10800000">
            <a:off x="9722708" y="5298609"/>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4" name="CuadroTexto 557">
            <a:extLst>
              <a:ext uri="{FF2B5EF4-FFF2-40B4-BE49-F238E27FC236}">
                <a16:creationId xmlns:a16="http://schemas.microsoft.com/office/drawing/2014/main" id="{0B84FE24-BC99-843D-130E-BBEC5F497364}"/>
              </a:ext>
            </a:extLst>
          </p:cNvPr>
          <p:cNvSpPr txBox="1"/>
          <p:nvPr/>
        </p:nvSpPr>
        <p:spPr>
          <a:xfrm>
            <a:off x="7122380" y="5313668"/>
            <a:ext cx="2513093" cy="461665"/>
          </a:xfrm>
          <a:prstGeom prst="rect">
            <a:avLst/>
          </a:prstGeom>
          <a:noFill/>
        </p:spPr>
        <p:txBody>
          <a:bodyPr wrap="square" rtlCol="0">
            <a:spAutoFit/>
          </a:bodyPr>
          <a:lstStyle/>
          <a:p>
            <a:pPr algn="ctr"/>
            <a:r>
              <a:rPr lang="en-US" sz="2400" b="1" dirty="0" err="1">
                <a:solidFill>
                  <a:schemeClr val="bg1"/>
                </a:solidFill>
                <a:latin typeface="Calibri" panose="020F0502020204030204" pitchFamily="34" charset="0"/>
                <a:ea typeface="Lato" charset="0"/>
                <a:cs typeface="Calibri" panose="020F0502020204030204" pitchFamily="34" charset="0"/>
              </a:rPr>
              <a:t>Kokonaisvaltainen</a:t>
            </a:r>
            <a:r>
              <a:rPr lang="en-US" sz="2400" b="1" dirty="0">
                <a:solidFill>
                  <a:schemeClr val="bg1"/>
                </a:solidFill>
                <a:latin typeface="Calibri" panose="020F0502020204030204" pitchFamily="34" charset="0"/>
                <a:ea typeface="Lato" charset="0"/>
                <a:cs typeface="Calibri" panose="020F0502020204030204" pitchFamily="34" charset="0"/>
              </a:rPr>
              <a:t> </a:t>
            </a:r>
            <a:r>
              <a:rPr lang="en-US" sz="2400" b="1" dirty="0" err="1">
                <a:solidFill>
                  <a:schemeClr val="bg1"/>
                </a:solidFill>
                <a:latin typeface="Calibri" panose="020F0502020204030204" pitchFamily="34" charset="0"/>
                <a:ea typeface="Lato" charset="0"/>
                <a:cs typeface="Calibri" panose="020F0502020204030204" pitchFamily="34" charset="0"/>
              </a:rPr>
              <a:t>lähestymistapa</a:t>
            </a:r>
            <a:r>
              <a:rPr lang="en-US" sz="2400" b="1" dirty="0">
                <a:solidFill>
                  <a:schemeClr val="bg1"/>
                </a:solidFill>
                <a:latin typeface="Calibri" panose="020F0502020204030204" pitchFamily="34" charset="0"/>
                <a:ea typeface="Lato" charset="0"/>
                <a:cs typeface="Calibri" panose="020F0502020204030204" pitchFamily="34" charset="0"/>
              </a:rPr>
              <a:t> </a:t>
            </a:r>
          </a:p>
        </p:txBody>
      </p:sp>
      <p:sp>
        <p:nvSpPr>
          <p:cNvPr id="75" name="Text Placeholder 2">
            <a:extLst>
              <a:ext uri="{FF2B5EF4-FFF2-40B4-BE49-F238E27FC236}">
                <a16:creationId xmlns:a16="http://schemas.microsoft.com/office/drawing/2014/main" id="{D8AEEAA6-6404-5160-8CC6-434A2BFA7A52}"/>
              </a:ext>
            </a:extLst>
          </p:cNvPr>
          <p:cNvSpPr txBox="1">
            <a:spLocks/>
          </p:cNvSpPr>
          <p:nvPr/>
        </p:nvSpPr>
        <p:spPr>
          <a:xfrm>
            <a:off x="519451" y="5201635"/>
            <a:ext cx="6157256" cy="1025254"/>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r">
              <a:lnSpc>
                <a:spcPct val="100000"/>
              </a:lnSpc>
            </a:pPr>
            <a:r>
              <a:rPr lang="en-US" dirty="0"/>
              <a:t>Kiertotalouden toteuttaminen pääperiaatteiden mukaisesti ja ympäristöystävällisten käytäntöjen varmistaminen kaikissa toimitusprosesseissa.</a:t>
            </a:r>
          </a:p>
        </p:txBody>
      </p:sp>
      <p:sp>
        <p:nvSpPr>
          <p:cNvPr id="7" name="CuadroTexto 553">
            <a:extLst>
              <a:ext uri="{FF2B5EF4-FFF2-40B4-BE49-F238E27FC236}">
                <a16:creationId xmlns:a16="http://schemas.microsoft.com/office/drawing/2014/main" id="{E786F5A2-9FBB-26C3-3391-9DF80C32AC2B}"/>
              </a:ext>
            </a:extLst>
          </p:cNvPr>
          <p:cNvSpPr txBox="1"/>
          <p:nvPr/>
        </p:nvSpPr>
        <p:spPr>
          <a:xfrm>
            <a:off x="1767247" y="1227508"/>
            <a:ext cx="2444801" cy="461665"/>
          </a:xfrm>
          <a:prstGeom prst="rect">
            <a:avLst/>
          </a:prstGeom>
          <a:noFill/>
        </p:spPr>
        <p:txBody>
          <a:bodyPr wrap="square" lIns="91440" tIns="45720" rIns="91440" bIns="45720" rtlCol="0" anchor="ctr">
            <a:spAutoFit/>
          </a:bodyPr>
          <a:lstStyle/>
          <a:p>
            <a:pPr algn="ctr"/>
            <a:r>
              <a:rPr lang="en-US" sz="2400" b="1">
                <a:solidFill>
                  <a:schemeClr val="bg1"/>
                </a:solidFill>
                <a:latin typeface="Calibri"/>
                <a:ea typeface="Lato"/>
                <a:cs typeface="Calibri"/>
              </a:rPr>
              <a:t>Standardit</a:t>
            </a:r>
          </a:p>
        </p:txBody>
      </p:sp>
      <p:sp>
        <p:nvSpPr>
          <p:cNvPr id="12" name="CuadroTexto 553">
            <a:extLst>
              <a:ext uri="{FF2B5EF4-FFF2-40B4-BE49-F238E27FC236}">
                <a16:creationId xmlns:a16="http://schemas.microsoft.com/office/drawing/2014/main" id="{67CA9651-AFB4-28B0-4C42-B86C000D20C2}"/>
              </a:ext>
            </a:extLst>
          </p:cNvPr>
          <p:cNvSpPr txBox="1"/>
          <p:nvPr/>
        </p:nvSpPr>
        <p:spPr>
          <a:xfrm>
            <a:off x="7132662" y="2558157"/>
            <a:ext cx="2444801" cy="461665"/>
          </a:xfrm>
          <a:prstGeom prst="rect">
            <a:avLst/>
          </a:prstGeom>
          <a:noFill/>
        </p:spPr>
        <p:txBody>
          <a:bodyPr wrap="square" rtlCol="0" anchor="ctr">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Pakkaus</a:t>
            </a:r>
          </a:p>
        </p:txBody>
      </p:sp>
      <p:sp>
        <p:nvSpPr>
          <p:cNvPr id="14" name="CuadroTexto 553">
            <a:extLst>
              <a:ext uri="{FF2B5EF4-FFF2-40B4-BE49-F238E27FC236}">
                <a16:creationId xmlns:a16="http://schemas.microsoft.com/office/drawing/2014/main" id="{299C3EE5-8685-DE70-7481-345327D4DF64}"/>
              </a:ext>
            </a:extLst>
          </p:cNvPr>
          <p:cNvSpPr txBox="1"/>
          <p:nvPr/>
        </p:nvSpPr>
        <p:spPr>
          <a:xfrm>
            <a:off x="1939291" y="4302118"/>
            <a:ext cx="2444801" cy="461665"/>
          </a:xfrm>
          <a:prstGeom prst="rect">
            <a:avLst/>
          </a:prstGeom>
          <a:noFill/>
        </p:spPr>
        <p:txBody>
          <a:bodyPr wrap="square" rtlCol="0" anchor="ctr">
            <a:spAutoFit/>
          </a:bodyPr>
          <a:lstStyle/>
          <a:p>
            <a:pPr algn="ctr"/>
            <a:r>
              <a:rPr lang="en-US" sz="2400" b="1" err="1">
                <a:solidFill>
                  <a:schemeClr val="bg1"/>
                </a:solidFill>
                <a:latin typeface="Calibri" panose="020F0502020204030204" pitchFamily="34" charset="0"/>
                <a:ea typeface="Lato" charset="0"/>
                <a:cs typeface="Calibri" panose="020F0502020204030204" pitchFamily="34" charset="0"/>
              </a:rPr>
              <a:t>Minimoi </a:t>
            </a:r>
            <a:r>
              <a:rPr lang="en-US" sz="2400" b="1">
                <a:solidFill>
                  <a:schemeClr val="bg1"/>
                </a:solidFill>
                <a:latin typeface="Calibri" panose="020F0502020204030204" pitchFamily="34" charset="0"/>
                <a:ea typeface="Lato" charset="0"/>
                <a:cs typeface="Calibri" panose="020F0502020204030204" pitchFamily="34" charset="0"/>
              </a:rPr>
              <a:t>jätteet</a:t>
            </a:r>
          </a:p>
        </p:txBody>
      </p:sp>
      <p:pic>
        <p:nvPicPr>
          <p:cNvPr id="18" name="Picture 17" descr="A white line art of different types of objects&#10;&#10;AI-generated content may be incorrect.">
            <a:extLst>
              <a:ext uri="{FF2B5EF4-FFF2-40B4-BE49-F238E27FC236}">
                <a16:creationId xmlns:a16="http://schemas.microsoft.com/office/drawing/2014/main" id="{63600954-716E-2649-8BD0-0913D2E5261B}"/>
              </a:ext>
            </a:extLst>
          </p:cNvPr>
          <p:cNvPicPr>
            <a:picLocks noChangeAspect="1"/>
          </p:cNvPicPr>
          <p:nvPr/>
        </p:nvPicPr>
        <p:blipFill>
          <a:blip r:embed="rId2"/>
          <a:srcRect r="50000" b="60099"/>
          <a:stretch/>
        </p:blipFill>
        <p:spPr>
          <a:xfrm>
            <a:off x="896487" y="4046142"/>
            <a:ext cx="990262" cy="987872"/>
          </a:xfrm>
          <a:prstGeom prst="rect">
            <a:avLst/>
          </a:prstGeom>
        </p:spPr>
      </p:pic>
      <p:pic>
        <p:nvPicPr>
          <p:cNvPr id="19" name="Picture 18" descr="A white line art of different types of objects&#10;&#10;AI-generated content may be incorrect.">
            <a:extLst>
              <a:ext uri="{FF2B5EF4-FFF2-40B4-BE49-F238E27FC236}">
                <a16:creationId xmlns:a16="http://schemas.microsoft.com/office/drawing/2014/main" id="{FA89A4DE-BCF4-555E-A773-E27E866D3F7B}"/>
              </a:ext>
            </a:extLst>
          </p:cNvPr>
          <p:cNvPicPr>
            <a:picLocks noChangeAspect="1"/>
          </p:cNvPicPr>
          <p:nvPr/>
        </p:nvPicPr>
        <p:blipFill>
          <a:blip r:embed="rId2"/>
          <a:srcRect l="53593" t="-855" r="-3593" b="60954"/>
          <a:stretch/>
        </p:blipFill>
        <p:spPr>
          <a:xfrm>
            <a:off x="10082929" y="5254843"/>
            <a:ext cx="915505" cy="913295"/>
          </a:xfrm>
          <a:prstGeom prst="rect">
            <a:avLst/>
          </a:prstGeom>
        </p:spPr>
      </p:pic>
      <p:pic>
        <p:nvPicPr>
          <p:cNvPr id="20" name="Picture 19" descr="A white line art of different types of objects&#10;&#10;AI-generated content may be incorrect.">
            <a:extLst>
              <a:ext uri="{FF2B5EF4-FFF2-40B4-BE49-F238E27FC236}">
                <a16:creationId xmlns:a16="http://schemas.microsoft.com/office/drawing/2014/main" id="{3AF4EE0C-C5B7-E44F-0D8D-B8C839C1CD28}"/>
              </a:ext>
            </a:extLst>
          </p:cNvPr>
          <p:cNvPicPr>
            <a:picLocks noChangeAspect="1"/>
          </p:cNvPicPr>
          <p:nvPr/>
        </p:nvPicPr>
        <p:blipFill>
          <a:blip r:embed="rId2"/>
          <a:srcRect l="-4912" t="58889" r="54912" b="1210"/>
          <a:stretch/>
        </p:blipFill>
        <p:spPr>
          <a:xfrm>
            <a:off x="872822" y="1058695"/>
            <a:ext cx="874576" cy="872465"/>
          </a:xfrm>
          <a:prstGeom prst="rect">
            <a:avLst/>
          </a:prstGeom>
        </p:spPr>
      </p:pic>
      <p:pic>
        <p:nvPicPr>
          <p:cNvPr id="21" name="Picture 20" descr="A white line art of different types of objects&#10;&#10;AI-generated content may be incorrect.">
            <a:extLst>
              <a:ext uri="{FF2B5EF4-FFF2-40B4-BE49-F238E27FC236}">
                <a16:creationId xmlns:a16="http://schemas.microsoft.com/office/drawing/2014/main" id="{6CEC94B5-F71B-F21B-3507-FDF91EEAAA7B}"/>
              </a:ext>
            </a:extLst>
          </p:cNvPr>
          <p:cNvPicPr>
            <a:picLocks noChangeAspect="1"/>
          </p:cNvPicPr>
          <p:nvPr/>
        </p:nvPicPr>
        <p:blipFill>
          <a:blip r:embed="rId2"/>
          <a:srcRect l="48938" t="59281" r="1062" b="818"/>
          <a:stretch/>
        </p:blipFill>
        <p:spPr>
          <a:xfrm>
            <a:off x="9946181" y="2283109"/>
            <a:ext cx="956021" cy="953714"/>
          </a:xfrm>
          <a:prstGeom prst="rect">
            <a:avLst/>
          </a:prstGeom>
        </p:spPr>
      </p:pic>
    </p:spTree>
    <p:extLst>
      <p:ext uri="{BB962C8B-B14F-4D97-AF65-F5344CB8AC3E}">
        <p14:creationId xmlns:p14="http://schemas.microsoft.com/office/powerpoint/2010/main" val="3429458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EC89B-A95F-CCA3-080D-6360EF95A20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7C6EA1B-7ADC-C4BF-D908-444C118D19CA}"/>
              </a:ext>
            </a:extLst>
          </p:cNvPr>
          <p:cNvSpPr>
            <a:spLocks noGrp="1"/>
          </p:cNvSpPr>
          <p:nvPr>
            <p:ph type="body" sz="quarter" idx="16"/>
          </p:nvPr>
        </p:nvSpPr>
        <p:spPr>
          <a:xfrm>
            <a:off x="576770" y="405930"/>
            <a:ext cx="10052954" cy="803654"/>
          </a:xfrm>
          <a:prstGeom prst="rect">
            <a:avLst/>
          </a:prstGeom>
        </p:spPr>
        <p:txBody>
          <a:bodyPr/>
          <a:lstStyle/>
          <a:p>
            <a:r>
              <a:rPr lang="en-GB"/>
              <a:t>Sosiaalinen</a:t>
            </a:r>
            <a:endParaRPr lang="en-IE" b="1"/>
          </a:p>
          <a:p>
            <a:endParaRPr lang="en-US"/>
          </a:p>
        </p:txBody>
      </p:sp>
      <p:sp>
        <p:nvSpPr>
          <p:cNvPr id="3" name="Text Placeholder 2">
            <a:extLst>
              <a:ext uri="{FF2B5EF4-FFF2-40B4-BE49-F238E27FC236}">
                <a16:creationId xmlns:a16="http://schemas.microsoft.com/office/drawing/2014/main" id="{0E7AA241-D974-051C-3027-F39FDD254700}"/>
              </a:ext>
            </a:extLst>
          </p:cNvPr>
          <p:cNvSpPr>
            <a:spLocks noGrp="1"/>
          </p:cNvSpPr>
          <p:nvPr>
            <p:ph type="body" sz="quarter" idx="19"/>
          </p:nvPr>
        </p:nvSpPr>
        <p:spPr>
          <a:xfrm>
            <a:off x="4582829" y="923195"/>
            <a:ext cx="6658916" cy="1065167"/>
          </a:xfrm>
          <a:prstGeom prst="rect">
            <a:avLst/>
          </a:prstGeom>
          <a:ln>
            <a:noFill/>
          </a:ln>
        </p:spPr>
        <p:txBody>
          <a:bodyPr lIns="91440" tIns="45720" rIns="91440" bIns="45720" anchor="t"/>
          <a:lstStyle/>
          <a:p>
            <a:pPr indent="0">
              <a:lnSpc>
                <a:spcPct val="100000"/>
              </a:lnSpc>
            </a:pPr>
            <a:r>
              <a:rPr lang="en-US" dirty="0" err="1"/>
              <a:t>Asetetaan etusijalle </a:t>
            </a:r>
            <a:r>
              <a:rPr lang="en-US" dirty="0"/>
              <a:t>paikalliset tuotteet, jotta voidaan edistää aluetaloutta ja luoda uusia mahdollisuuksia yhteisölle. </a:t>
            </a:r>
          </a:p>
        </p:txBody>
      </p:sp>
      <p:sp>
        <p:nvSpPr>
          <p:cNvPr id="2" name="Freeform 1">
            <a:extLst>
              <a:ext uri="{FF2B5EF4-FFF2-40B4-BE49-F238E27FC236}">
                <a16:creationId xmlns:a16="http://schemas.microsoft.com/office/drawing/2014/main" id="{0323757E-BC16-F157-FC37-8AB15D1B0FCF}"/>
              </a:ext>
            </a:extLst>
          </p:cNvPr>
          <p:cNvSpPr>
            <a:spLocks noChangeArrowheads="1"/>
          </p:cNvSpPr>
          <p:nvPr/>
        </p:nvSpPr>
        <p:spPr bwMode="auto">
          <a:xfrm>
            <a:off x="1134609" y="1199881"/>
            <a:ext cx="3455424"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5" name="Freeform 245">
            <a:extLst>
              <a:ext uri="{FF2B5EF4-FFF2-40B4-BE49-F238E27FC236}">
                <a16:creationId xmlns:a16="http://schemas.microsoft.com/office/drawing/2014/main" id="{D407CE7B-8644-AD61-C329-DEABE5F5ABA7}"/>
              </a:ext>
            </a:extLst>
          </p:cNvPr>
          <p:cNvSpPr>
            <a:spLocks noChangeArrowheads="1"/>
          </p:cNvSpPr>
          <p:nvPr/>
        </p:nvSpPr>
        <p:spPr bwMode="auto">
          <a:xfrm>
            <a:off x="674116" y="1108591"/>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 name="Freeform 246">
            <a:extLst>
              <a:ext uri="{FF2B5EF4-FFF2-40B4-BE49-F238E27FC236}">
                <a16:creationId xmlns:a16="http://schemas.microsoft.com/office/drawing/2014/main" id="{777A3BCF-678D-461C-7070-606720BF4669}"/>
              </a:ext>
            </a:extLst>
          </p:cNvPr>
          <p:cNvSpPr>
            <a:spLocks noChangeArrowheads="1"/>
          </p:cNvSpPr>
          <p:nvPr/>
        </p:nvSpPr>
        <p:spPr bwMode="auto">
          <a:xfrm rot="10800000">
            <a:off x="6739360" y="2505625"/>
            <a:ext cx="3559777" cy="843461"/>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13" name="CuadroTexto 553">
            <a:extLst>
              <a:ext uri="{FF2B5EF4-FFF2-40B4-BE49-F238E27FC236}">
                <a16:creationId xmlns:a16="http://schemas.microsoft.com/office/drawing/2014/main" id="{BE8187FA-11B1-DAAB-A3AA-4840F969E9EA}"/>
              </a:ext>
            </a:extLst>
          </p:cNvPr>
          <p:cNvSpPr txBox="1"/>
          <p:nvPr/>
        </p:nvSpPr>
        <p:spPr>
          <a:xfrm>
            <a:off x="1779537" y="1288959"/>
            <a:ext cx="2444801" cy="461665"/>
          </a:xfrm>
          <a:prstGeom prst="rect">
            <a:avLst/>
          </a:prstGeom>
          <a:noFill/>
        </p:spPr>
        <p:txBody>
          <a:bodyPr wrap="square" lIns="91440" tIns="45720" rIns="91440" bIns="45720" rtlCol="0" anchor="ctr">
            <a:spAutoFit/>
          </a:bodyPr>
          <a:lstStyle/>
          <a:p>
            <a:pPr algn="ctr"/>
            <a:r>
              <a:rPr lang="en-US" sz="2400" b="1">
                <a:solidFill>
                  <a:schemeClr val="bg1"/>
                </a:solidFill>
                <a:latin typeface="Calibri"/>
                <a:ea typeface="Lato"/>
                <a:cs typeface="Calibri"/>
              </a:rPr>
              <a:t>Tue paikallista</a:t>
            </a:r>
          </a:p>
        </p:txBody>
      </p:sp>
      <p:sp>
        <p:nvSpPr>
          <p:cNvPr id="15" name="CuadroTexto 557">
            <a:extLst>
              <a:ext uri="{FF2B5EF4-FFF2-40B4-BE49-F238E27FC236}">
                <a16:creationId xmlns:a16="http://schemas.microsoft.com/office/drawing/2014/main" id="{AF591574-70D4-3685-ACED-FBA3E99518D4}"/>
              </a:ext>
            </a:extLst>
          </p:cNvPr>
          <p:cNvSpPr txBox="1"/>
          <p:nvPr/>
        </p:nvSpPr>
        <p:spPr>
          <a:xfrm>
            <a:off x="6951918" y="2563969"/>
            <a:ext cx="2894092" cy="830997"/>
          </a:xfrm>
          <a:prstGeom prst="rect">
            <a:avLst/>
          </a:prstGeom>
          <a:noFill/>
        </p:spPr>
        <p:txBody>
          <a:bodyPr wrap="square" rtlCol="0">
            <a:spAutoFit/>
          </a:bodyPr>
          <a:lstStyle/>
          <a:p>
            <a:pPr algn="ctr"/>
            <a:r>
              <a:rPr lang="en-US" sz="2400" b="1" dirty="0" err="1">
                <a:solidFill>
                  <a:schemeClr val="bg1"/>
                </a:solidFill>
                <a:latin typeface="Calibri" panose="020F0502020204030204" pitchFamily="34" charset="0"/>
                <a:ea typeface="Lato" charset="0"/>
                <a:cs typeface="Calibri" panose="020F0502020204030204" pitchFamily="34" charset="0"/>
              </a:rPr>
              <a:t>Monimuotoisuus-lähestymistapa</a:t>
            </a:r>
            <a:endParaRPr lang="en-US" sz="2400" b="1" dirty="0">
              <a:solidFill>
                <a:schemeClr val="bg1"/>
              </a:solidFill>
              <a:latin typeface="Calibri" panose="020F0502020204030204" pitchFamily="34" charset="0"/>
              <a:ea typeface="Lato" charset="0"/>
              <a:cs typeface="Calibri" panose="020F0502020204030204" pitchFamily="34" charset="0"/>
            </a:endParaRPr>
          </a:p>
        </p:txBody>
      </p:sp>
      <p:sp>
        <p:nvSpPr>
          <p:cNvPr id="16" name="CuadroTexto 559">
            <a:extLst>
              <a:ext uri="{FF2B5EF4-FFF2-40B4-BE49-F238E27FC236}">
                <a16:creationId xmlns:a16="http://schemas.microsoft.com/office/drawing/2014/main" id="{875B0F86-2FF2-E638-E503-8A7CCF3CA964}"/>
              </a:ext>
            </a:extLst>
          </p:cNvPr>
          <p:cNvSpPr txBox="1"/>
          <p:nvPr/>
        </p:nvSpPr>
        <p:spPr>
          <a:xfrm>
            <a:off x="6715772" y="4757763"/>
            <a:ext cx="251309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Neljäs osasto</a:t>
            </a:r>
          </a:p>
        </p:txBody>
      </p:sp>
      <p:sp>
        <p:nvSpPr>
          <p:cNvPr id="66" name="Freeform 245">
            <a:extLst>
              <a:ext uri="{FF2B5EF4-FFF2-40B4-BE49-F238E27FC236}">
                <a16:creationId xmlns:a16="http://schemas.microsoft.com/office/drawing/2014/main" id="{48032F8B-4F67-F9E0-7ADC-AD2246BF71A9}"/>
              </a:ext>
            </a:extLst>
          </p:cNvPr>
          <p:cNvSpPr>
            <a:spLocks noChangeArrowheads="1"/>
          </p:cNvSpPr>
          <p:nvPr/>
        </p:nvSpPr>
        <p:spPr bwMode="auto">
          <a:xfrm rot="10800000">
            <a:off x="9698128" y="2465067"/>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7" name="Text Placeholder 2">
            <a:extLst>
              <a:ext uri="{FF2B5EF4-FFF2-40B4-BE49-F238E27FC236}">
                <a16:creationId xmlns:a16="http://schemas.microsoft.com/office/drawing/2014/main" id="{0D0A6138-58DD-CF3D-4722-5B4701293BDE}"/>
              </a:ext>
            </a:extLst>
          </p:cNvPr>
          <p:cNvSpPr txBox="1">
            <a:spLocks/>
          </p:cNvSpPr>
          <p:nvPr/>
        </p:nvSpPr>
        <p:spPr>
          <a:xfrm>
            <a:off x="649535" y="2295719"/>
            <a:ext cx="6003878" cy="1459831"/>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dirty="0"/>
              <a:t>Asetetaan hankintadirektiivit, hankitaan hankintoja yrityksiltä, joiden omistajina ovat heikommassa asemassa olevat henkilöt ja aliedustetut yhteisöt.</a:t>
            </a:r>
          </a:p>
          <a:p>
            <a:pPr algn="r"/>
            <a:endParaRPr lang="en-US" dirty="0"/>
          </a:p>
        </p:txBody>
      </p:sp>
      <p:sp>
        <p:nvSpPr>
          <p:cNvPr id="69" name="Freeform 1">
            <a:extLst>
              <a:ext uri="{FF2B5EF4-FFF2-40B4-BE49-F238E27FC236}">
                <a16:creationId xmlns:a16="http://schemas.microsoft.com/office/drawing/2014/main" id="{481B9698-9286-CBCD-E20A-88DA8ADA9EDD}"/>
              </a:ext>
            </a:extLst>
          </p:cNvPr>
          <p:cNvSpPr>
            <a:spLocks noChangeArrowheads="1"/>
          </p:cNvSpPr>
          <p:nvPr/>
        </p:nvSpPr>
        <p:spPr bwMode="auto">
          <a:xfrm>
            <a:off x="1380696" y="4123814"/>
            <a:ext cx="3209337"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68" name="Freeform 245">
            <a:extLst>
              <a:ext uri="{FF2B5EF4-FFF2-40B4-BE49-F238E27FC236}">
                <a16:creationId xmlns:a16="http://schemas.microsoft.com/office/drawing/2014/main" id="{B93D2405-A6C4-C34D-E565-2AD3EF9ACC7A}"/>
              </a:ext>
            </a:extLst>
          </p:cNvPr>
          <p:cNvSpPr>
            <a:spLocks noChangeArrowheads="1"/>
          </p:cNvSpPr>
          <p:nvPr/>
        </p:nvSpPr>
        <p:spPr bwMode="auto">
          <a:xfrm>
            <a:off x="649535" y="3947168"/>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0" name="CuadroTexto 553">
            <a:extLst>
              <a:ext uri="{FF2B5EF4-FFF2-40B4-BE49-F238E27FC236}">
                <a16:creationId xmlns:a16="http://schemas.microsoft.com/office/drawing/2014/main" id="{5B707851-8994-4EFB-E9AE-F63938A94381}"/>
              </a:ext>
            </a:extLst>
          </p:cNvPr>
          <p:cNvSpPr txBox="1"/>
          <p:nvPr/>
        </p:nvSpPr>
        <p:spPr>
          <a:xfrm>
            <a:off x="1754956" y="4219103"/>
            <a:ext cx="2810497" cy="461665"/>
          </a:xfrm>
          <a:prstGeom prst="rect">
            <a:avLst/>
          </a:prstGeom>
          <a:noFill/>
        </p:spPr>
        <p:txBody>
          <a:bodyPr wrap="square" rtlCol="0" anchor="ctr">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Reilut olosuhteet</a:t>
            </a:r>
          </a:p>
        </p:txBody>
      </p:sp>
      <p:sp>
        <p:nvSpPr>
          <p:cNvPr id="71" name="Text Placeholder 2">
            <a:extLst>
              <a:ext uri="{FF2B5EF4-FFF2-40B4-BE49-F238E27FC236}">
                <a16:creationId xmlns:a16="http://schemas.microsoft.com/office/drawing/2014/main" id="{8D87BAED-9883-BFFE-FE91-0CC2530DDC59}"/>
              </a:ext>
            </a:extLst>
          </p:cNvPr>
          <p:cNvSpPr txBox="1">
            <a:spLocks/>
          </p:cNvSpPr>
          <p:nvPr/>
        </p:nvSpPr>
        <p:spPr>
          <a:xfrm>
            <a:off x="4642861" y="3752209"/>
            <a:ext cx="6658916" cy="1014936"/>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pPr>
            <a:r>
              <a:rPr lang="en-US" dirty="0"/>
              <a:t>Varmistetaan, että työolot ovat turvalliset ja oikeudenmukaiset, ja taataan elämiseen riittävä palkka hankintatyöntekijöille. </a:t>
            </a:r>
          </a:p>
          <a:p>
            <a:pPr indent="0">
              <a:lnSpc>
                <a:spcPct val="100000"/>
              </a:lnSpc>
            </a:pPr>
            <a:endParaRPr lang="en-US" dirty="0">
              <a:ea typeface="Calibri" panose="020F0502020204030204"/>
              <a:cs typeface="Calibri" panose="020F0502020204030204"/>
            </a:endParaRPr>
          </a:p>
        </p:txBody>
      </p:sp>
      <p:sp>
        <p:nvSpPr>
          <p:cNvPr id="72" name="Freeform 246">
            <a:extLst>
              <a:ext uri="{FF2B5EF4-FFF2-40B4-BE49-F238E27FC236}">
                <a16:creationId xmlns:a16="http://schemas.microsoft.com/office/drawing/2014/main" id="{08FB4F48-2A2A-59AA-C3CB-26BD9B6A99BB}"/>
              </a:ext>
            </a:extLst>
          </p:cNvPr>
          <p:cNvSpPr>
            <a:spLocks noChangeArrowheads="1"/>
          </p:cNvSpPr>
          <p:nvPr/>
        </p:nvSpPr>
        <p:spPr bwMode="auto">
          <a:xfrm rot="10800000">
            <a:off x="6751652" y="5384269"/>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73" name="Freeform 245">
            <a:extLst>
              <a:ext uri="{FF2B5EF4-FFF2-40B4-BE49-F238E27FC236}">
                <a16:creationId xmlns:a16="http://schemas.microsoft.com/office/drawing/2014/main" id="{8F9A6C55-7AFB-240F-DA54-B06D53C09049}"/>
              </a:ext>
            </a:extLst>
          </p:cNvPr>
          <p:cNvSpPr>
            <a:spLocks noChangeArrowheads="1"/>
          </p:cNvSpPr>
          <p:nvPr/>
        </p:nvSpPr>
        <p:spPr bwMode="auto">
          <a:xfrm rot="10800000">
            <a:off x="9710417" y="5298609"/>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4" name="CuadroTexto 557">
            <a:extLst>
              <a:ext uri="{FF2B5EF4-FFF2-40B4-BE49-F238E27FC236}">
                <a16:creationId xmlns:a16="http://schemas.microsoft.com/office/drawing/2014/main" id="{FC7EDCAE-5D67-1D09-A687-5B5AFBEB2072}"/>
              </a:ext>
            </a:extLst>
          </p:cNvPr>
          <p:cNvSpPr txBox="1"/>
          <p:nvPr/>
        </p:nvSpPr>
        <p:spPr>
          <a:xfrm>
            <a:off x="7120371" y="5483368"/>
            <a:ext cx="2513093"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Koulutus </a:t>
            </a:r>
          </a:p>
        </p:txBody>
      </p:sp>
      <p:sp>
        <p:nvSpPr>
          <p:cNvPr id="75" name="Text Placeholder 2">
            <a:extLst>
              <a:ext uri="{FF2B5EF4-FFF2-40B4-BE49-F238E27FC236}">
                <a16:creationId xmlns:a16="http://schemas.microsoft.com/office/drawing/2014/main" id="{8F593831-4F20-5BB3-7088-107BF5BE6A92}"/>
              </a:ext>
            </a:extLst>
          </p:cNvPr>
          <p:cNvSpPr txBox="1">
            <a:spLocks/>
          </p:cNvSpPr>
          <p:nvPr/>
        </p:nvSpPr>
        <p:spPr>
          <a:xfrm>
            <a:off x="576769" y="5155997"/>
            <a:ext cx="6076643" cy="1064097"/>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dirty="0"/>
              <a:t>Edistä toimittajiesi työntekijöiden ammattitaidon parantamista tarjoamalla koulutusmahdollisuuksia.</a:t>
            </a:r>
          </a:p>
        </p:txBody>
      </p:sp>
      <p:pic>
        <p:nvPicPr>
          <p:cNvPr id="8" name="Picture 7" descr="A group of white icons&#10;&#10;AI-generated content may be incorrect.">
            <a:extLst>
              <a:ext uri="{FF2B5EF4-FFF2-40B4-BE49-F238E27FC236}">
                <a16:creationId xmlns:a16="http://schemas.microsoft.com/office/drawing/2014/main" id="{E3837595-1225-E29C-32E0-48A27739CDF3}"/>
              </a:ext>
            </a:extLst>
          </p:cNvPr>
          <p:cNvPicPr>
            <a:picLocks noChangeAspect="1"/>
          </p:cNvPicPr>
          <p:nvPr/>
        </p:nvPicPr>
        <p:blipFill>
          <a:blip r:embed="rId2"/>
          <a:srcRect r="61970" b="60107"/>
          <a:stretch/>
        </p:blipFill>
        <p:spPr>
          <a:xfrm>
            <a:off x="948010" y="1108591"/>
            <a:ext cx="716945" cy="794210"/>
          </a:xfrm>
          <a:prstGeom prst="rect">
            <a:avLst/>
          </a:prstGeom>
        </p:spPr>
      </p:pic>
      <p:pic>
        <p:nvPicPr>
          <p:cNvPr id="9" name="Picture 8" descr="A group of white icons&#10;&#10;AI-generated content may be incorrect.">
            <a:extLst>
              <a:ext uri="{FF2B5EF4-FFF2-40B4-BE49-F238E27FC236}">
                <a16:creationId xmlns:a16="http://schemas.microsoft.com/office/drawing/2014/main" id="{56F3BA2F-8452-7D53-89AB-87A13D1E5105}"/>
              </a:ext>
            </a:extLst>
          </p:cNvPr>
          <p:cNvPicPr>
            <a:picLocks noChangeAspect="1"/>
          </p:cNvPicPr>
          <p:nvPr/>
        </p:nvPicPr>
        <p:blipFill>
          <a:blip r:embed="rId2"/>
          <a:srcRect l="52670" t="806" r="3791" b="59301"/>
          <a:stretch/>
        </p:blipFill>
        <p:spPr>
          <a:xfrm>
            <a:off x="10144515" y="2449486"/>
            <a:ext cx="800803" cy="917212"/>
          </a:xfrm>
          <a:prstGeom prst="rect">
            <a:avLst/>
          </a:prstGeom>
        </p:spPr>
      </p:pic>
      <p:pic>
        <p:nvPicPr>
          <p:cNvPr id="10" name="Picture 9" descr="A group of white icons&#10;&#10;AI-generated content may be incorrect.">
            <a:extLst>
              <a:ext uri="{FF2B5EF4-FFF2-40B4-BE49-F238E27FC236}">
                <a16:creationId xmlns:a16="http://schemas.microsoft.com/office/drawing/2014/main" id="{211A5192-0A5E-F2AD-39C7-6D66DE2BC249}"/>
              </a:ext>
            </a:extLst>
          </p:cNvPr>
          <p:cNvPicPr>
            <a:picLocks noChangeAspect="1"/>
          </p:cNvPicPr>
          <p:nvPr/>
        </p:nvPicPr>
        <p:blipFill>
          <a:blip r:embed="rId2"/>
          <a:srcRect l="4111" t="56746" r="54762" b="3361"/>
          <a:stretch/>
        </p:blipFill>
        <p:spPr>
          <a:xfrm>
            <a:off x="885862" y="3750879"/>
            <a:ext cx="910411" cy="1103938"/>
          </a:xfrm>
          <a:prstGeom prst="rect">
            <a:avLst/>
          </a:prstGeom>
        </p:spPr>
      </p:pic>
      <p:pic>
        <p:nvPicPr>
          <p:cNvPr id="11" name="Picture 10" descr="A group of white icons&#10;&#10;AI-generated content may be incorrect.">
            <a:extLst>
              <a:ext uri="{FF2B5EF4-FFF2-40B4-BE49-F238E27FC236}">
                <a16:creationId xmlns:a16="http://schemas.microsoft.com/office/drawing/2014/main" id="{727EE2E6-6A8C-FFD3-772A-2BF526E68D6A}"/>
              </a:ext>
            </a:extLst>
          </p:cNvPr>
          <p:cNvPicPr>
            <a:picLocks noChangeAspect="1"/>
          </p:cNvPicPr>
          <p:nvPr/>
        </p:nvPicPr>
        <p:blipFill>
          <a:blip r:embed="rId2"/>
          <a:srcRect l="55349" t="63697" r="3982" b="-3590"/>
          <a:stretch/>
        </p:blipFill>
        <p:spPr>
          <a:xfrm>
            <a:off x="10146915" y="5388766"/>
            <a:ext cx="677965" cy="831328"/>
          </a:xfrm>
          <a:prstGeom prst="rect">
            <a:avLst/>
          </a:prstGeom>
        </p:spPr>
      </p:pic>
    </p:spTree>
    <p:extLst>
      <p:ext uri="{BB962C8B-B14F-4D97-AF65-F5344CB8AC3E}">
        <p14:creationId xmlns:p14="http://schemas.microsoft.com/office/powerpoint/2010/main" val="1439287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62CE2-F2BB-53A8-B942-2073F9B399E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018F7D-EC29-0812-C244-30BA6A9FA724}"/>
              </a:ext>
            </a:extLst>
          </p:cNvPr>
          <p:cNvSpPr>
            <a:spLocks noGrp="1"/>
          </p:cNvSpPr>
          <p:nvPr>
            <p:ph type="body" sz="quarter" idx="16"/>
          </p:nvPr>
        </p:nvSpPr>
        <p:spPr>
          <a:xfrm>
            <a:off x="503028" y="381350"/>
            <a:ext cx="10052954" cy="803654"/>
          </a:xfrm>
          <a:prstGeom prst="rect">
            <a:avLst/>
          </a:prstGeom>
        </p:spPr>
        <p:txBody>
          <a:bodyPr/>
          <a:lstStyle/>
          <a:p>
            <a:r>
              <a:rPr lang="en-GB"/>
              <a:t>Talous</a:t>
            </a:r>
            <a:endParaRPr lang="en-IE" b="1"/>
          </a:p>
          <a:p>
            <a:endParaRPr lang="en-US"/>
          </a:p>
        </p:txBody>
      </p:sp>
      <p:sp>
        <p:nvSpPr>
          <p:cNvPr id="3" name="Text Placeholder 2">
            <a:extLst>
              <a:ext uri="{FF2B5EF4-FFF2-40B4-BE49-F238E27FC236}">
                <a16:creationId xmlns:a16="http://schemas.microsoft.com/office/drawing/2014/main" id="{E7032B8E-FB82-BFFB-DD35-85FC5D68A3F4}"/>
              </a:ext>
            </a:extLst>
          </p:cNvPr>
          <p:cNvSpPr>
            <a:spLocks noGrp="1"/>
          </p:cNvSpPr>
          <p:nvPr>
            <p:ph type="body" sz="quarter" idx="19"/>
          </p:nvPr>
        </p:nvSpPr>
        <p:spPr>
          <a:xfrm>
            <a:off x="4148667" y="1078885"/>
            <a:ext cx="7139472" cy="1304644"/>
          </a:xfrm>
          <a:prstGeom prst="rect">
            <a:avLst/>
          </a:prstGeom>
          <a:ln>
            <a:noFill/>
          </a:ln>
        </p:spPr>
        <p:txBody>
          <a:bodyPr lIns="91440" tIns="45720" rIns="91440" bIns="45720" anchor="t"/>
          <a:lstStyle/>
          <a:p>
            <a:pPr algn="r"/>
            <a:r>
              <a:rPr lang="en-US" dirty="0"/>
              <a:t>Arvioi pitkän aikavälin kustannukset ja investoi kestäviin ja korjattaviin esineisiin/tuotteisiin. Tavoitteena on laajentaa visiota kohti vakaata tulevaisuutta.</a:t>
            </a:r>
          </a:p>
          <a:p>
            <a:pPr indent="0">
              <a:lnSpc>
                <a:spcPct val="100000"/>
              </a:lnSpc>
            </a:pPr>
            <a:endParaRPr lang="en-US" dirty="0">
              <a:ea typeface="Calibri" panose="020F0502020204030204"/>
              <a:cs typeface="Calibri" panose="020F0502020204030204"/>
            </a:endParaRPr>
          </a:p>
        </p:txBody>
      </p:sp>
      <p:sp>
        <p:nvSpPr>
          <p:cNvPr id="2" name="Freeform 1">
            <a:extLst>
              <a:ext uri="{FF2B5EF4-FFF2-40B4-BE49-F238E27FC236}">
                <a16:creationId xmlns:a16="http://schemas.microsoft.com/office/drawing/2014/main" id="{0CB8E37A-D4DF-C8EC-DB35-92B969B96DFE}"/>
              </a:ext>
            </a:extLst>
          </p:cNvPr>
          <p:cNvSpPr>
            <a:spLocks noChangeArrowheads="1"/>
          </p:cNvSpPr>
          <p:nvPr/>
        </p:nvSpPr>
        <p:spPr bwMode="auto">
          <a:xfrm>
            <a:off x="1118759" y="1380631"/>
            <a:ext cx="3455424"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5" name="Freeform 245">
            <a:extLst>
              <a:ext uri="{FF2B5EF4-FFF2-40B4-BE49-F238E27FC236}">
                <a16:creationId xmlns:a16="http://schemas.microsoft.com/office/drawing/2014/main" id="{4D4427A8-2BCB-B49A-CA56-640D091EA8F9}"/>
              </a:ext>
            </a:extLst>
          </p:cNvPr>
          <p:cNvSpPr>
            <a:spLocks noChangeArrowheads="1"/>
          </p:cNvSpPr>
          <p:nvPr/>
        </p:nvSpPr>
        <p:spPr bwMode="auto">
          <a:xfrm>
            <a:off x="658266" y="1289341"/>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 name="Freeform 246">
            <a:extLst>
              <a:ext uri="{FF2B5EF4-FFF2-40B4-BE49-F238E27FC236}">
                <a16:creationId xmlns:a16="http://schemas.microsoft.com/office/drawing/2014/main" id="{89D28969-7BE6-DA9F-29C8-FDED76F4713B}"/>
              </a:ext>
            </a:extLst>
          </p:cNvPr>
          <p:cNvSpPr>
            <a:spLocks noChangeArrowheads="1"/>
          </p:cNvSpPr>
          <p:nvPr/>
        </p:nvSpPr>
        <p:spPr bwMode="auto">
          <a:xfrm rot="10800000">
            <a:off x="7206056" y="2628063"/>
            <a:ext cx="3114100" cy="89346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13" name="CuadroTexto 553">
            <a:extLst>
              <a:ext uri="{FF2B5EF4-FFF2-40B4-BE49-F238E27FC236}">
                <a16:creationId xmlns:a16="http://schemas.microsoft.com/office/drawing/2014/main" id="{84E17CD0-3D69-D12B-7F2F-E7D3928A7448}"/>
              </a:ext>
            </a:extLst>
          </p:cNvPr>
          <p:cNvSpPr txBox="1"/>
          <p:nvPr/>
        </p:nvSpPr>
        <p:spPr>
          <a:xfrm>
            <a:off x="1775977" y="1484917"/>
            <a:ext cx="2801220" cy="461665"/>
          </a:xfrm>
          <a:prstGeom prst="rect">
            <a:avLst/>
          </a:prstGeom>
          <a:noFill/>
        </p:spPr>
        <p:txBody>
          <a:bodyPr wrap="square" rtlCol="0" anchor="ctr">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Pitkän aikavälin säästöt</a:t>
            </a:r>
          </a:p>
        </p:txBody>
      </p:sp>
      <p:sp>
        <p:nvSpPr>
          <p:cNvPr id="15" name="CuadroTexto 557">
            <a:extLst>
              <a:ext uri="{FF2B5EF4-FFF2-40B4-BE49-F238E27FC236}">
                <a16:creationId xmlns:a16="http://schemas.microsoft.com/office/drawing/2014/main" id="{66BA21FC-5EBE-BD13-F451-1E562D84E3DF}"/>
              </a:ext>
            </a:extLst>
          </p:cNvPr>
          <p:cNvSpPr txBox="1"/>
          <p:nvPr/>
        </p:nvSpPr>
        <p:spPr>
          <a:xfrm>
            <a:off x="7334766" y="2674193"/>
            <a:ext cx="2513093" cy="461665"/>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Eettinen </a:t>
            </a:r>
            <a:r>
              <a:rPr lang="en-US" sz="2400" b="1" dirty="0" err="1">
                <a:solidFill>
                  <a:schemeClr val="bg1"/>
                </a:solidFill>
                <a:latin typeface="Calibri" panose="020F0502020204030204" pitchFamily="34" charset="0"/>
                <a:ea typeface="Lato" charset="0"/>
                <a:cs typeface="Calibri" panose="020F0502020204030204" pitchFamily="34" charset="0"/>
              </a:rPr>
              <a:t>liiketoiminta</a:t>
            </a:r>
            <a:r>
              <a:rPr lang="en-US" sz="2400" b="1" dirty="0">
                <a:solidFill>
                  <a:schemeClr val="bg1"/>
                </a:solidFill>
                <a:latin typeface="Calibri" panose="020F0502020204030204" pitchFamily="34" charset="0"/>
                <a:ea typeface="Lato" charset="0"/>
                <a:cs typeface="Calibri" panose="020F0502020204030204" pitchFamily="34" charset="0"/>
              </a:rPr>
              <a:t> </a:t>
            </a:r>
          </a:p>
        </p:txBody>
      </p:sp>
      <p:sp>
        <p:nvSpPr>
          <p:cNvPr id="16" name="CuadroTexto 559">
            <a:extLst>
              <a:ext uri="{FF2B5EF4-FFF2-40B4-BE49-F238E27FC236}">
                <a16:creationId xmlns:a16="http://schemas.microsoft.com/office/drawing/2014/main" id="{B1104A35-F72D-8902-E55B-E21B922B8E88}"/>
              </a:ext>
            </a:extLst>
          </p:cNvPr>
          <p:cNvSpPr txBox="1"/>
          <p:nvPr/>
        </p:nvSpPr>
        <p:spPr>
          <a:xfrm>
            <a:off x="6749083" y="4938513"/>
            <a:ext cx="251309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Neljäs osasto</a:t>
            </a:r>
          </a:p>
        </p:txBody>
      </p:sp>
      <p:sp>
        <p:nvSpPr>
          <p:cNvPr id="66" name="Freeform 245">
            <a:extLst>
              <a:ext uri="{FF2B5EF4-FFF2-40B4-BE49-F238E27FC236}">
                <a16:creationId xmlns:a16="http://schemas.microsoft.com/office/drawing/2014/main" id="{51F1265C-6020-CA86-D64D-8620CC97DA46}"/>
              </a:ext>
            </a:extLst>
          </p:cNvPr>
          <p:cNvSpPr>
            <a:spLocks noChangeArrowheads="1"/>
          </p:cNvSpPr>
          <p:nvPr/>
        </p:nvSpPr>
        <p:spPr bwMode="auto">
          <a:xfrm rot="10800000">
            <a:off x="9719149" y="2621237"/>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7" name="Text Placeholder 2">
            <a:extLst>
              <a:ext uri="{FF2B5EF4-FFF2-40B4-BE49-F238E27FC236}">
                <a16:creationId xmlns:a16="http://schemas.microsoft.com/office/drawing/2014/main" id="{24861935-987E-671B-036C-638DB5F94A9A}"/>
              </a:ext>
            </a:extLst>
          </p:cNvPr>
          <p:cNvSpPr txBox="1">
            <a:spLocks/>
          </p:cNvSpPr>
          <p:nvPr/>
        </p:nvSpPr>
        <p:spPr>
          <a:xfrm>
            <a:off x="658266" y="2498317"/>
            <a:ext cx="6547790" cy="1304644"/>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dirty="0"/>
              <a:t>Panostetaan eettisiin toimituksiin tekemällä toimittajille tarkastuksia, varmistamalla tiukkojen käytännesääntöjen noudattaminen sekä käyttämällä virallisia standardeja ja sertifiointeja. </a:t>
            </a:r>
          </a:p>
          <a:p>
            <a:endParaRPr lang="en-US" dirty="0"/>
          </a:p>
        </p:txBody>
      </p:sp>
      <p:sp>
        <p:nvSpPr>
          <p:cNvPr id="69" name="Freeform 1">
            <a:extLst>
              <a:ext uri="{FF2B5EF4-FFF2-40B4-BE49-F238E27FC236}">
                <a16:creationId xmlns:a16="http://schemas.microsoft.com/office/drawing/2014/main" id="{F17D1D7E-9817-53FF-08AC-BE22D7FFFA35}"/>
              </a:ext>
            </a:extLst>
          </p:cNvPr>
          <p:cNvSpPr>
            <a:spLocks noChangeArrowheads="1"/>
          </p:cNvSpPr>
          <p:nvPr/>
        </p:nvSpPr>
        <p:spPr bwMode="auto">
          <a:xfrm>
            <a:off x="1401717" y="4304564"/>
            <a:ext cx="2549159"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68" name="Freeform 245">
            <a:extLst>
              <a:ext uri="{FF2B5EF4-FFF2-40B4-BE49-F238E27FC236}">
                <a16:creationId xmlns:a16="http://schemas.microsoft.com/office/drawing/2014/main" id="{510CF82B-F832-E13E-7070-B02D011AC15A}"/>
              </a:ext>
            </a:extLst>
          </p:cNvPr>
          <p:cNvSpPr>
            <a:spLocks noChangeArrowheads="1"/>
          </p:cNvSpPr>
          <p:nvPr/>
        </p:nvSpPr>
        <p:spPr bwMode="auto">
          <a:xfrm>
            <a:off x="670556" y="4127918"/>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0" name="CuadroTexto 553">
            <a:extLst>
              <a:ext uri="{FF2B5EF4-FFF2-40B4-BE49-F238E27FC236}">
                <a16:creationId xmlns:a16="http://schemas.microsoft.com/office/drawing/2014/main" id="{E8BFDC5A-80CF-DC03-B6D4-CAACA8A65643}"/>
              </a:ext>
            </a:extLst>
          </p:cNvPr>
          <p:cNvSpPr txBox="1"/>
          <p:nvPr/>
        </p:nvSpPr>
        <p:spPr>
          <a:xfrm>
            <a:off x="1775977" y="4399853"/>
            <a:ext cx="2238975" cy="461665"/>
          </a:xfrm>
          <a:prstGeom prst="rect">
            <a:avLst/>
          </a:prstGeom>
          <a:noFill/>
        </p:spPr>
        <p:txBody>
          <a:bodyPr wrap="square" rtlCol="0" anchor="ctr">
            <a:spAutoFit/>
          </a:bodyPr>
          <a:lstStyle/>
          <a:p>
            <a:pPr algn="ctr"/>
            <a:r>
              <a:rPr lang="en-US" sz="2400" b="1" err="1">
                <a:solidFill>
                  <a:schemeClr val="bg1"/>
                </a:solidFill>
                <a:latin typeface="Calibri" panose="020F0502020204030204" pitchFamily="34" charset="0"/>
                <a:ea typeface="Lato" charset="0"/>
                <a:cs typeface="Calibri" panose="020F0502020204030204" pitchFamily="34" charset="0"/>
              </a:rPr>
              <a:t>Tilitoimisto</a:t>
            </a:r>
            <a:endParaRPr lang="en-US" sz="2400" b="1">
              <a:solidFill>
                <a:schemeClr val="bg1"/>
              </a:solidFill>
              <a:latin typeface="Calibri" panose="020F0502020204030204" pitchFamily="34" charset="0"/>
              <a:ea typeface="Lato" charset="0"/>
              <a:cs typeface="Calibri" panose="020F0502020204030204" pitchFamily="34" charset="0"/>
            </a:endParaRPr>
          </a:p>
        </p:txBody>
      </p:sp>
      <p:sp>
        <p:nvSpPr>
          <p:cNvPr id="71" name="Text Placeholder 2">
            <a:extLst>
              <a:ext uri="{FF2B5EF4-FFF2-40B4-BE49-F238E27FC236}">
                <a16:creationId xmlns:a16="http://schemas.microsoft.com/office/drawing/2014/main" id="{54ED232A-33DB-F518-5AAC-FA91AAE9CDDB}"/>
              </a:ext>
            </a:extLst>
          </p:cNvPr>
          <p:cNvSpPr txBox="1">
            <a:spLocks/>
          </p:cNvSpPr>
          <p:nvPr/>
        </p:nvSpPr>
        <p:spPr>
          <a:xfrm>
            <a:off x="3932161" y="4144314"/>
            <a:ext cx="7230595" cy="1304644"/>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dirty="0"/>
              <a:t>Jäljitettävyyden, toimittajien säännöllisten arviointien ja suorituskykyraporttien käyttöönotto </a:t>
            </a:r>
            <a:r>
              <a:rPr lang="en-US" dirty="0" err="1"/>
              <a:t>nimeämällä</a:t>
            </a:r>
            <a:r>
              <a:rPr lang="en-US" dirty="0"/>
              <a:t> </a:t>
            </a:r>
            <a:r>
              <a:rPr lang="en-US" dirty="0" err="1"/>
              <a:t>erikoistunutta</a:t>
            </a:r>
            <a:r>
              <a:rPr lang="en-US" dirty="0"/>
              <a:t> tai koulutettua henkilöstöä.</a:t>
            </a:r>
          </a:p>
          <a:p>
            <a:endParaRPr lang="en-US" dirty="0"/>
          </a:p>
        </p:txBody>
      </p:sp>
      <p:sp>
        <p:nvSpPr>
          <p:cNvPr id="72" name="Freeform 246">
            <a:extLst>
              <a:ext uri="{FF2B5EF4-FFF2-40B4-BE49-F238E27FC236}">
                <a16:creationId xmlns:a16="http://schemas.microsoft.com/office/drawing/2014/main" id="{CFD97174-0932-2E0E-3054-E5AC8826F001}"/>
              </a:ext>
            </a:extLst>
          </p:cNvPr>
          <p:cNvSpPr>
            <a:spLocks noChangeArrowheads="1"/>
          </p:cNvSpPr>
          <p:nvPr/>
        </p:nvSpPr>
        <p:spPr bwMode="auto">
          <a:xfrm rot="10800000">
            <a:off x="6760382" y="5453410"/>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73" name="Freeform 245">
            <a:extLst>
              <a:ext uri="{FF2B5EF4-FFF2-40B4-BE49-F238E27FC236}">
                <a16:creationId xmlns:a16="http://schemas.microsoft.com/office/drawing/2014/main" id="{37A8958F-8FA9-B07A-EB5B-54054B5519FE}"/>
              </a:ext>
            </a:extLst>
          </p:cNvPr>
          <p:cNvSpPr>
            <a:spLocks noChangeArrowheads="1"/>
          </p:cNvSpPr>
          <p:nvPr/>
        </p:nvSpPr>
        <p:spPr bwMode="auto">
          <a:xfrm rot="10800000">
            <a:off x="9719148" y="5338623"/>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4" name="CuadroTexto 557">
            <a:extLst>
              <a:ext uri="{FF2B5EF4-FFF2-40B4-BE49-F238E27FC236}">
                <a16:creationId xmlns:a16="http://schemas.microsoft.com/office/drawing/2014/main" id="{A0E25207-8D07-3BA8-CDC6-4AC4471DD840}"/>
              </a:ext>
            </a:extLst>
          </p:cNvPr>
          <p:cNvSpPr txBox="1"/>
          <p:nvPr/>
        </p:nvSpPr>
        <p:spPr>
          <a:xfrm>
            <a:off x="7206057" y="5561273"/>
            <a:ext cx="2513093"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Vakaus </a:t>
            </a:r>
          </a:p>
        </p:txBody>
      </p:sp>
      <p:sp>
        <p:nvSpPr>
          <p:cNvPr id="75" name="Text Placeholder 2">
            <a:extLst>
              <a:ext uri="{FF2B5EF4-FFF2-40B4-BE49-F238E27FC236}">
                <a16:creationId xmlns:a16="http://schemas.microsoft.com/office/drawing/2014/main" id="{6FB5524E-709E-B81B-D342-37E1C486DE3C}"/>
              </a:ext>
            </a:extLst>
          </p:cNvPr>
          <p:cNvSpPr txBox="1">
            <a:spLocks/>
          </p:cNvSpPr>
          <p:nvPr/>
        </p:nvSpPr>
        <p:spPr>
          <a:xfrm>
            <a:off x="903861" y="5385964"/>
            <a:ext cx="5689348" cy="858249"/>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dirty="0"/>
              <a:t>Toimittajien monipuolistaminen, mikä vähentää toimituskatkoksia ja mahdollistaa jatkuvuuden.</a:t>
            </a:r>
          </a:p>
          <a:p>
            <a:pPr algn="r"/>
            <a:endParaRPr lang="en-US" dirty="0"/>
          </a:p>
        </p:txBody>
      </p:sp>
      <p:pic>
        <p:nvPicPr>
          <p:cNvPr id="81" name="Picture 80" descr="A group of white icons&#10;&#10;AI-generated content may be incorrect.">
            <a:extLst>
              <a:ext uri="{FF2B5EF4-FFF2-40B4-BE49-F238E27FC236}">
                <a16:creationId xmlns:a16="http://schemas.microsoft.com/office/drawing/2014/main" id="{E0C1081B-FAD3-B9E7-BD19-83B93900C1BA}"/>
              </a:ext>
            </a:extLst>
          </p:cNvPr>
          <p:cNvPicPr>
            <a:picLocks noChangeAspect="1"/>
          </p:cNvPicPr>
          <p:nvPr/>
        </p:nvPicPr>
        <p:blipFill>
          <a:blip r:embed="rId2"/>
          <a:srcRect r="59421" b="63697"/>
          <a:stretch/>
        </p:blipFill>
        <p:spPr>
          <a:xfrm>
            <a:off x="903861" y="1324290"/>
            <a:ext cx="740177" cy="827735"/>
          </a:xfrm>
          <a:prstGeom prst="rect">
            <a:avLst/>
          </a:prstGeom>
        </p:spPr>
      </p:pic>
      <p:pic>
        <p:nvPicPr>
          <p:cNvPr id="83" name="Picture 82" descr="A group of white icons&#10;&#10;AI-generated content may be incorrect.">
            <a:extLst>
              <a:ext uri="{FF2B5EF4-FFF2-40B4-BE49-F238E27FC236}">
                <a16:creationId xmlns:a16="http://schemas.microsoft.com/office/drawing/2014/main" id="{D20BD18C-A8EF-27E1-9650-3984C312E430}"/>
              </a:ext>
            </a:extLst>
          </p:cNvPr>
          <p:cNvPicPr>
            <a:picLocks noChangeAspect="1"/>
          </p:cNvPicPr>
          <p:nvPr/>
        </p:nvPicPr>
        <p:blipFill>
          <a:blip r:embed="rId2"/>
          <a:srcRect l="6105" t="50274" r="53316" b="13423"/>
          <a:stretch/>
        </p:blipFill>
        <p:spPr>
          <a:xfrm>
            <a:off x="924556" y="4009484"/>
            <a:ext cx="851420" cy="952138"/>
          </a:xfrm>
          <a:prstGeom prst="rect">
            <a:avLst/>
          </a:prstGeom>
        </p:spPr>
      </p:pic>
      <p:pic>
        <p:nvPicPr>
          <p:cNvPr id="84" name="Picture 83" descr="A group of white icons&#10;&#10;AI-generated content may be incorrect.">
            <a:extLst>
              <a:ext uri="{FF2B5EF4-FFF2-40B4-BE49-F238E27FC236}">
                <a16:creationId xmlns:a16="http://schemas.microsoft.com/office/drawing/2014/main" id="{68FA2FF1-A74A-7A16-3875-6F27250C8787}"/>
              </a:ext>
            </a:extLst>
          </p:cNvPr>
          <p:cNvPicPr>
            <a:picLocks noChangeAspect="1"/>
          </p:cNvPicPr>
          <p:nvPr/>
        </p:nvPicPr>
        <p:blipFill>
          <a:blip r:embed="rId2"/>
          <a:srcRect l="52179" t="50670" r="3529" b="13027"/>
          <a:stretch/>
        </p:blipFill>
        <p:spPr>
          <a:xfrm>
            <a:off x="10167683" y="2644336"/>
            <a:ext cx="762172" cy="780861"/>
          </a:xfrm>
          <a:prstGeom prst="rect">
            <a:avLst/>
          </a:prstGeom>
        </p:spPr>
      </p:pic>
      <p:pic>
        <p:nvPicPr>
          <p:cNvPr id="86" name="Picture 85" descr="A group of white icons&#10;&#10;AI-generated content may be incorrect.">
            <a:extLst>
              <a:ext uri="{FF2B5EF4-FFF2-40B4-BE49-F238E27FC236}">
                <a16:creationId xmlns:a16="http://schemas.microsoft.com/office/drawing/2014/main" id="{DF877A09-780C-C0C1-0FB5-2698E4EAE610}"/>
              </a:ext>
            </a:extLst>
          </p:cNvPr>
          <p:cNvPicPr>
            <a:picLocks noChangeAspect="1"/>
          </p:cNvPicPr>
          <p:nvPr/>
        </p:nvPicPr>
        <p:blipFill>
          <a:blip r:embed="rId3"/>
          <a:srcRect l="56005" t="71473"/>
          <a:stretch/>
        </p:blipFill>
        <p:spPr>
          <a:xfrm>
            <a:off x="10019425" y="5465847"/>
            <a:ext cx="861768" cy="698484"/>
          </a:xfrm>
          <a:prstGeom prst="rect">
            <a:avLst/>
          </a:prstGeom>
        </p:spPr>
      </p:pic>
    </p:spTree>
    <p:extLst>
      <p:ext uri="{BB962C8B-B14F-4D97-AF65-F5344CB8AC3E}">
        <p14:creationId xmlns:p14="http://schemas.microsoft.com/office/powerpoint/2010/main" val="1846110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C7CC4-69F9-6174-6BCE-F27C7B3B5C9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C272B0-CEA5-7C49-2EB0-A14B6B256514}"/>
              </a:ext>
            </a:extLst>
          </p:cNvPr>
          <p:cNvSpPr>
            <a:spLocks noGrp="1"/>
          </p:cNvSpPr>
          <p:nvPr>
            <p:ph type="body" sz="quarter" idx="19"/>
          </p:nvPr>
        </p:nvSpPr>
        <p:spPr>
          <a:xfrm>
            <a:off x="503751" y="683726"/>
            <a:ext cx="10659937" cy="5536995"/>
          </a:xfrm>
          <a:prstGeom prst="rect">
            <a:avLst/>
          </a:prstGeom>
        </p:spPr>
        <p:txBody>
          <a:bodyPr lIns="91440" tIns="45720" rIns="91440" bIns="45720" anchor="t"/>
          <a:lstStyle/>
          <a:p>
            <a:r>
              <a:rPr lang="en-US" dirty="0"/>
              <a:t>Valitse oikea </a:t>
            </a:r>
            <a:r>
              <a:rPr lang="en-US" b="1" dirty="0"/>
              <a:t>vastaus: </a:t>
            </a:r>
          </a:p>
          <a:p>
            <a:endParaRPr lang="en-US" sz="1200" b="1" dirty="0">
              <a:ea typeface="Calibri"/>
              <a:cs typeface="Calibri"/>
            </a:endParaRPr>
          </a:p>
          <a:p>
            <a:r>
              <a:rPr lang="en-US" dirty="0"/>
              <a:t>1. Mikä seuraavista on esimerkki </a:t>
            </a:r>
            <a:r>
              <a:rPr lang="en-US" b="1" dirty="0"/>
              <a:t>taloudellisesta kestävyydestä </a:t>
            </a:r>
            <a:r>
              <a:rPr lang="en-US" dirty="0"/>
              <a:t>hankinnoissa? </a:t>
            </a:r>
            <a:endParaRPr lang="en-US" dirty="0">
              <a:ea typeface="Calibri"/>
              <a:cs typeface="Calibri"/>
            </a:endParaRPr>
          </a:p>
          <a:p>
            <a:pPr marL="457200" indent="-457200">
              <a:buAutoNum type="alphaLcParenR"/>
            </a:pPr>
            <a:r>
              <a:rPr lang="en-US" sz="2200" dirty="0"/>
              <a:t>Halvimman toimittajan valitseminen</a:t>
            </a:r>
            <a:endParaRPr lang="en-US" sz="2200" dirty="0">
              <a:ea typeface="Calibri"/>
              <a:cs typeface="Calibri"/>
            </a:endParaRPr>
          </a:p>
          <a:p>
            <a:pPr marL="457200" indent="-457200">
              <a:buAutoNum type="alphaLcParenR"/>
            </a:pPr>
            <a:r>
              <a:rPr lang="en-US" sz="2200" dirty="0"/>
              <a:t>Kestävien tuotteiden valinta</a:t>
            </a:r>
            <a:endParaRPr lang="en-US" sz="2200" dirty="0">
              <a:ea typeface="Calibri"/>
              <a:cs typeface="Calibri"/>
            </a:endParaRPr>
          </a:p>
          <a:p>
            <a:pPr marL="457200" indent="-457200">
              <a:buAutoNum type="alphaLcParenR"/>
            </a:pPr>
            <a:r>
              <a:rPr lang="en-US" sz="2200" dirty="0"/>
              <a:t>Ostaminen vain suurilta yrityksiltä</a:t>
            </a:r>
            <a:endParaRPr lang="en-US" sz="2200" dirty="0">
              <a:ea typeface="Calibri"/>
              <a:cs typeface="Calibri"/>
            </a:endParaRPr>
          </a:p>
          <a:p>
            <a:pPr marL="457200" indent="-457200">
              <a:buAutoNum type="alphaLcParenR"/>
            </a:pPr>
            <a:r>
              <a:rPr lang="en-US" sz="2200" dirty="0"/>
              <a:t>Toimittajien vakaudesta piittaamattomuus niin kauan kuin hinnat ovat alhaiset.</a:t>
            </a:r>
            <a:endParaRPr lang="en-US" sz="2200" dirty="0">
              <a:ea typeface="Calibri"/>
              <a:cs typeface="Calibri"/>
            </a:endParaRPr>
          </a:p>
          <a:p>
            <a:pPr marL="0" indent="0"/>
            <a:endParaRPr lang="en-US" sz="600" dirty="0">
              <a:ea typeface="Calibri" panose="020F0502020204030204"/>
              <a:cs typeface="Calibri" panose="020F0502020204030204"/>
            </a:endParaRPr>
          </a:p>
          <a:p>
            <a:pPr marL="0" indent="0"/>
            <a:r>
              <a:rPr lang="en-US" dirty="0"/>
              <a:t>2. Mikä on </a:t>
            </a:r>
            <a:r>
              <a:rPr lang="en-US" b="1" dirty="0"/>
              <a:t>sosiaalisen kestävyyden </a:t>
            </a:r>
            <a:r>
              <a:rPr lang="en-US" dirty="0"/>
              <a:t>keskeinen periaate?</a:t>
            </a:r>
            <a:endParaRPr lang="en-US" dirty="0">
              <a:ea typeface="Calibri"/>
              <a:cs typeface="Calibri"/>
            </a:endParaRPr>
          </a:p>
          <a:p>
            <a:pPr marL="457200" indent="-457200">
              <a:buAutoNum type="alphaLcParenR"/>
            </a:pPr>
            <a:r>
              <a:rPr lang="en-US" sz="2200" dirty="0"/>
              <a:t>Varmistetaan, että tavarantoimittajat noudattavat oikeudenmukaisia työkäytäntöjä</a:t>
            </a:r>
            <a:endParaRPr lang="en-US" sz="2200" dirty="0">
              <a:ea typeface="Calibri"/>
              <a:cs typeface="Calibri"/>
            </a:endParaRPr>
          </a:p>
          <a:p>
            <a:pPr marL="457200" indent="-457200">
              <a:buAutoNum type="alphaLcParenR"/>
            </a:pPr>
            <a:r>
              <a:rPr lang="en-US" sz="2200" dirty="0"/>
              <a:t>Liikenteen päästöjen vähentäminen</a:t>
            </a:r>
            <a:endParaRPr lang="en-US" sz="2200" dirty="0">
              <a:ea typeface="Calibri"/>
              <a:cs typeface="Calibri"/>
            </a:endParaRPr>
          </a:p>
          <a:p>
            <a:pPr marL="457200" indent="-457200">
              <a:buAutoNum type="alphaLcParenR"/>
            </a:pPr>
            <a:r>
              <a:rPr lang="en-US" sz="2200" dirty="0"/>
              <a:t>Naisjohtoisten tavarantoimittajayritysten valitseminen</a:t>
            </a:r>
            <a:endParaRPr lang="en-US" sz="2200" dirty="0">
              <a:ea typeface="Calibri"/>
              <a:cs typeface="Calibri"/>
            </a:endParaRPr>
          </a:p>
          <a:p>
            <a:pPr marL="0" indent="0"/>
            <a:endParaRPr lang="en-US" sz="2200" dirty="0">
              <a:ea typeface="Calibri"/>
              <a:cs typeface="Calibri"/>
            </a:endParaRPr>
          </a:p>
          <a:p>
            <a:pPr marL="0" indent="0"/>
            <a:r>
              <a:rPr lang="en-US" dirty="0"/>
              <a:t>3. Mikä päätös tukee parhaiten </a:t>
            </a:r>
            <a:r>
              <a:rPr lang="en-US" b="1" dirty="0"/>
              <a:t>ympäristön kestävyyttä</a:t>
            </a:r>
            <a:r>
              <a:rPr lang="en-US" dirty="0"/>
              <a:t>?</a:t>
            </a:r>
            <a:endParaRPr lang="en-US" dirty="0">
              <a:ea typeface="Calibri"/>
              <a:cs typeface="Calibri"/>
            </a:endParaRPr>
          </a:p>
          <a:p>
            <a:pPr marL="457200" indent="-457200">
              <a:buFont typeface="Arial" panose="020B0604020202020204" pitchFamily="34" charset="0"/>
              <a:buAutoNum type="alphaLcParenR"/>
            </a:pPr>
            <a:r>
              <a:rPr lang="en-US" sz="2200" dirty="0" err="1"/>
              <a:t>Ostaminen</a:t>
            </a:r>
            <a:r>
              <a:rPr lang="en-US" sz="2200" dirty="0"/>
              <a:t> toimittajalta, joka vähentää </a:t>
            </a:r>
            <a:r>
              <a:rPr lang="en-US" sz="2200" dirty="0" err="1"/>
              <a:t>veden</a:t>
            </a:r>
            <a:r>
              <a:rPr lang="en-US" sz="2200" dirty="0"/>
              <a:t> </a:t>
            </a:r>
            <a:r>
              <a:rPr lang="en-US" sz="2200" dirty="0" err="1"/>
              <a:t>tuhlausta</a:t>
            </a:r>
            <a:r>
              <a:rPr lang="en-US" sz="2200" dirty="0"/>
              <a:t>.</a:t>
            </a:r>
          </a:p>
          <a:p>
            <a:pPr marL="457200" indent="-457200">
              <a:buFont typeface="Arial" panose="020B0604020202020204" pitchFamily="34" charset="0"/>
              <a:buAutoNum type="alphaLcParenR"/>
            </a:pPr>
            <a:r>
              <a:rPr lang="en-US" sz="2200" dirty="0" err="1"/>
              <a:t>Ostetaan</a:t>
            </a:r>
            <a:r>
              <a:rPr lang="en-US" sz="2200" dirty="0"/>
              <a:t> muovipakkauksia, koska se on halvin </a:t>
            </a:r>
            <a:r>
              <a:rPr lang="en-US" sz="2200" dirty="0" err="1"/>
              <a:t>vaihtoehto</a:t>
            </a:r>
            <a:r>
              <a:rPr lang="en-US" sz="2200" dirty="0"/>
              <a:t>.</a:t>
            </a:r>
          </a:p>
          <a:p>
            <a:pPr marL="457200" indent="-457200">
              <a:buFont typeface="Arial" panose="020B0604020202020204" pitchFamily="34" charset="0"/>
              <a:buAutoNum type="alphaLcParenR"/>
            </a:pPr>
            <a:r>
              <a:rPr lang="en-US" sz="2200" dirty="0" err="1"/>
              <a:t>Nopeimman</a:t>
            </a:r>
            <a:r>
              <a:rPr lang="en-US" sz="2200" dirty="0"/>
              <a:t> toimittajan valitseminen logistisen kuormituksen </a:t>
            </a:r>
            <a:r>
              <a:rPr lang="en-US" sz="2200" dirty="0" err="1"/>
              <a:t>vähentämiseksi</a:t>
            </a:r>
            <a:r>
              <a:rPr lang="en-US" sz="2200" dirty="0"/>
              <a:t>.</a:t>
            </a:r>
          </a:p>
        </p:txBody>
      </p:sp>
      <p:sp>
        <p:nvSpPr>
          <p:cNvPr id="4" name="Text Placeholder 3">
            <a:extLst>
              <a:ext uri="{FF2B5EF4-FFF2-40B4-BE49-F238E27FC236}">
                <a16:creationId xmlns:a16="http://schemas.microsoft.com/office/drawing/2014/main" id="{EAF8AD18-DFD0-95D8-8B53-858E16229F36}"/>
              </a:ext>
            </a:extLst>
          </p:cNvPr>
          <p:cNvSpPr>
            <a:spLocks noGrp="1"/>
          </p:cNvSpPr>
          <p:nvPr>
            <p:ph type="body" sz="quarter" idx="16"/>
          </p:nvPr>
        </p:nvSpPr>
        <p:spPr>
          <a:xfrm>
            <a:off x="7668953" y="657458"/>
            <a:ext cx="3971711" cy="803654"/>
          </a:xfrm>
          <a:prstGeom prst="rect">
            <a:avLst/>
          </a:prstGeom>
        </p:spPr>
        <p:txBody>
          <a:bodyPr lIns="91440" tIns="45720" rIns="91440" bIns="45720" anchor="t">
            <a:noAutofit/>
          </a:bodyPr>
          <a:lstStyle/>
          <a:p>
            <a:r>
              <a:rPr lang="en-IE" dirty="0" err="1">
                <a:highlight>
                  <a:srgbClr val="ED7D31"/>
                </a:highlight>
              </a:rPr>
              <a:t>Harjoitus</a:t>
            </a:r>
            <a:endParaRPr lang="en-US" dirty="0">
              <a:highlight>
                <a:srgbClr val="ED7D31"/>
              </a:highlight>
            </a:endParaRPr>
          </a:p>
        </p:txBody>
      </p:sp>
      <p:pic>
        <p:nvPicPr>
          <p:cNvPr id="1030" name="Picture 6" descr="Green Procurement and Supply Chain Greening | EcoMerit">
            <a:extLst>
              <a:ext uri="{FF2B5EF4-FFF2-40B4-BE49-F238E27FC236}">
                <a16:creationId xmlns:a16="http://schemas.microsoft.com/office/drawing/2014/main" id="{0833842B-1E0D-4834-6111-502BCA6E67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1824" y="3899339"/>
            <a:ext cx="3038497" cy="1772456"/>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DD985435-0877-14E8-8A6D-68C2D0315111}"/>
              </a:ext>
            </a:extLst>
          </p:cNvPr>
          <p:cNvGrpSpPr/>
          <p:nvPr/>
        </p:nvGrpSpPr>
        <p:grpSpPr>
          <a:xfrm>
            <a:off x="6563906" y="510505"/>
            <a:ext cx="1044371" cy="803654"/>
            <a:chOff x="5388098" y="371192"/>
            <a:chExt cx="907476" cy="907364"/>
          </a:xfrm>
          <a:solidFill>
            <a:schemeClr val="bg1"/>
          </a:solidFill>
        </p:grpSpPr>
        <p:grpSp>
          <p:nvGrpSpPr>
            <p:cNvPr id="5" name="Graphic 2">
              <a:extLst>
                <a:ext uri="{FF2B5EF4-FFF2-40B4-BE49-F238E27FC236}">
                  <a16:creationId xmlns:a16="http://schemas.microsoft.com/office/drawing/2014/main" id="{AE6DFF5B-A745-2663-0E1E-D6F5C0F08C02}"/>
                </a:ext>
              </a:extLst>
            </p:cNvPr>
            <p:cNvGrpSpPr/>
            <p:nvPr/>
          </p:nvGrpSpPr>
          <p:grpSpPr>
            <a:xfrm>
              <a:off x="5388098" y="371192"/>
              <a:ext cx="907476" cy="907364"/>
              <a:chOff x="5388098" y="371192"/>
              <a:chExt cx="907476" cy="907364"/>
            </a:xfrm>
            <a:grpFill/>
          </p:grpSpPr>
          <p:sp>
            <p:nvSpPr>
              <p:cNvPr id="12" name="Freeform 912">
                <a:extLst>
                  <a:ext uri="{FF2B5EF4-FFF2-40B4-BE49-F238E27FC236}">
                    <a16:creationId xmlns:a16="http://schemas.microsoft.com/office/drawing/2014/main" id="{9C9BABE7-B88F-3857-9019-C96DF59D9304}"/>
                  </a:ext>
                </a:extLst>
              </p:cNvPr>
              <p:cNvSpPr/>
              <p:nvPr/>
            </p:nvSpPr>
            <p:spPr>
              <a:xfrm>
                <a:off x="5388098" y="371192"/>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913">
                <a:extLst>
                  <a:ext uri="{FF2B5EF4-FFF2-40B4-BE49-F238E27FC236}">
                    <a16:creationId xmlns:a16="http://schemas.microsoft.com/office/drawing/2014/main" id="{E98B5C6F-4860-198B-6E22-C1BD839288D6}"/>
                  </a:ext>
                </a:extLst>
              </p:cNvPr>
              <p:cNvSpPr/>
              <p:nvPr/>
            </p:nvSpPr>
            <p:spPr>
              <a:xfrm>
                <a:off x="6023478" y="807232"/>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914">
                <a:extLst>
                  <a:ext uri="{FF2B5EF4-FFF2-40B4-BE49-F238E27FC236}">
                    <a16:creationId xmlns:a16="http://schemas.microsoft.com/office/drawing/2014/main" id="{7DF963BD-E8D2-70F4-AD20-31B4F7403882}"/>
                  </a:ext>
                </a:extLst>
              </p:cNvPr>
              <p:cNvSpPr/>
              <p:nvPr/>
            </p:nvSpPr>
            <p:spPr>
              <a:xfrm>
                <a:off x="5593820" y="976527"/>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916">
                <a:extLst>
                  <a:ext uri="{FF2B5EF4-FFF2-40B4-BE49-F238E27FC236}">
                    <a16:creationId xmlns:a16="http://schemas.microsoft.com/office/drawing/2014/main" id="{D91AF598-80A3-2DBF-6E2F-4ED9653C49E6}"/>
                  </a:ext>
                </a:extLst>
              </p:cNvPr>
              <p:cNvSpPr/>
              <p:nvPr/>
            </p:nvSpPr>
            <p:spPr>
              <a:xfrm>
                <a:off x="5515727" y="807210"/>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917">
                <a:extLst>
                  <a:ext uri="{FF2B5EF4-FFF2-40B4-BE49-F238E27FC236}">
                    <a16:creationId xmlns:a16="http://schemas.microsoft.com/office/drawing/2014/main" id="{6D2ACCB9-2C6F-A6C7-8C63-973EFBCC70AC}"/>
                  </a:ext>
                </a:extLst>
              </p:cNvPr>
              <p:cNvSpPr/>
              <p:nvPr/>
            </p:nvSpPr>
            <p:spPr>
              <a:xfrm>
                <a:off x="5958599" y="616348"/>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918">
                <a:extLst>
                  <a:ext uri="{FF2B5EF4-FFF2-40B4-BE49-F238E27FC236}">
                    <a16:creationId xmlns:a16="http://schemas.microsoft.com/office/drawing/2014/main" id="{59113D47-8BE3-9109-FB32-F5F959570762}"/>
                  </a:ext>
                </a:extLst>
              </p:cNvPr>
              <p:cNvSpPr/>
              <p:nvPr/>
            </p:nvSpPr>
            <p:spPr>
              <a:xfrm>
                <a:off x="5593871" y="617471"/>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919">
                <a:extLst>
                  <a:ext uri="{FF2B5EF4-FFF2-40B4-BE49-F238E27FC236}">
                    <a16:creationId xmlns:a16="http://schemas.microsoft.com/office/drawing/2014/main" id="{A250F005-1AA8-DD65-EA44-CB9FF6DA95D8}"/>
                  </a:ext>
                </a:extLst>
              </p:cNvPr>
              <p:cNvSpPr/>
              <p:nvPr/>
            </p:nvSpPr>
            <p:spPr>
              <a:xfrm>
                <a:off x="5784386" y="537842"/>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920">
                <a:extLst>
                  <a:ext uri="{FF2B5EF4-FFF2-40B4-BE49-F238E27FC236}">
                    <a16:creationId xmlns:a16="http://schemas.microsoft.com/office/drawing/2014/main" id="{F0DB7C8A-A658-99D4-B4AD-C3F0E5751EB1}"/>
                  </a:ext>
                </a:extLst>
              </p:cNvPr>
              <p:cNvSpPr/>
              <p:nvPr/>
            </p:nvSpPr>
            <p:spPr>
              <a:xfrm>
                <a:off x="5784770" y="371576"/>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921">
                <a:extLst>
                  <a:ext uri="{FF2B5EF4-FFF2-40B4-BE49-F238E27FC236}">
                    <a16:creationId xmlns:a16="http://schemas.microsoft.com/office/drawing/2014/main" id="{41331998-33FE-4357-F8F4-6964291BCD55}"/>
                  </a:ext>
                </a:extLst>
              </p:cNvPr>
              <p:cNvSpPr/>
              <p:nvPr/>
            </p:nvSpPr>
            <p:spPr>
              <a:xfrm>
                <a:off x="5719271" y="703491"/>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6" name="Graphic 2">
              <a:extLst>
                <a:ext uri="{FF2B5EF4-FFF2-40B4-BE49-F238E27FC236}">
                  <a16:creationId xmlns:a16="http://schemas.microsoft.com/office/drawing/2014/main" id="{D329D82B-8465-24CE-2EDB-40AF4DA8DD3F}"/>
                </a:ext>
              </a:extLst>
            </p:cNvPr>
            <p:cNvGrpSpPr/>
            <p:nvPr/>
          </p:nvGrpSpPr>
          <p:grpSpPr>
            <a:xfrm>
              <a:off x="5649601" y="492513"/>
              <a:ext cx="566267" cy="691349"/>
              <a:chOff x="5649601" y="492513"/>
              <a:chExt cx="566267" cy="691349"/>
            </a:xfrm>
            <a:grpFill/>
          </p:grpSpPr>
          <p:sp>
            <p:nvSpPr>
              <p:cNvPr id="7" name="Freeform 906">
                <a:extLst>
                  <a:ext uri="{FF2B5EF4-FFF2-40B4-BE49-F238E27FC236}">
                    <a16:creationId xmlns:a16="http://schemas.microsoft.com/office/drawing/2014/main" id="{29739A21-78D1-96F6-0DC7-C433AF1AF30B}"/>
                  </a:ext>
                </a:extLst>
              </p:cNvPr>
              <p:cNvSpPr/>
              <p:nvPr/>
            </p:nvSpPr>
            <p:spPr>
              <a:xfrm>
                <a:off x="5649601" y="656958"/>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907">
                <a:extLst>
                  <a:ext uri="{FF2B5EF4-FFF2-40B4-BE49-F238E27FC236}">
                    <a16:creationId xmlns:a16="http://schemas.microsoft.com/office/drawing/2014/main" id="{0DF1D3A2-6618-8DF1-9595-4CA15EF41B32}"/>
                  </a:ext>
                </a:extLst>
              </p:cNvPr>
              <p:cNvSpPr/>
              <p:nvPr/>
            </p:nvSpPr>
            <p:spPr>
              <a:xfrm>
                <a:off x="6010549" y="978429"/>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908">
                <a:extLst>
                  <a:ext uri="{FF2B5EF4-FFF2-40B4-BE49-F238E27FC236}">
                    <a16:creationId xmlns:a16="http://schemas.microsoft.com/office/drawing/2014/main" id="{27DDCBBB-C8B0-4DAD-00AA-ED76B9C5675D}"/>
                  </a:ext>
                </a:extLst>
              </p:cNvPr>
              <p:cNvSpPr/>
              <p:nvPr/>
            </p:nvSpPr>
            <p:spPr>
              <a:xfrm>
                <a:off x="6165978" y="492513"/>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909">
                <a:extLst>
                  <a:ext uri="{FF2B5EF4-FFF2-40B4-BE49-F238E27FC236}">
                    <a16:creationId xmlns:a16="http://schemas.microsoft.com/office/drawing/2014/main" id="{001EA8DE-F1BD-CB1D-99EE-C0B172C4DD8E}"/>
                  </a:ext>
                </a:extLst>
              </p:cNvPr>
              <p:cNvSpPr/>
              <p:nvPr/>
            </p:nvSpPr>
            <p:spPr>
              <a:xfrm>
                <a:off x="6165978" y="662236"/>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910">
                <a:extLst>
                  <a:ext uri="{FF2B5EF4-FFF2-40B4-BE49-F238E27FC236}">
                    <a16:creationId xmlns:a16="http://schemas.microsoft.com/office/drawing/2014/main" id="{5C7B6DE4-4CC1-BB1C-C9A2-75FE8354422E}"/>
                  </a:ext>
                </a:extLst>
              </p:cNvPr>
              <p:cNvSpPr/>
              <p:nvPr/>
            </p:nvSpPr>
            <p:spPr>
              <a:xfrm>
                <a:off x="6165978" y="833414"/>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2098835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34970-B686-13EC-BBA4-A78EEB634960}"/>
            </a:ext>
          </a:extLst>
        </p:cNvPr>
        <p:cNvGrpSpPr/>
        <p:nvPr/>
      </p:nvGrpSpPr>
      <p:grpSpPr>
        <a:xfrm>
          <a:off x="0" y="0"/>
          <a:ext cx="0" cy="0"/>
          <a:chOff x="0" y="0"/>
          <a:chExt cx="0" cy="0"/>
        </a:xfrm>
      </p:grpSpPr>
      <p:pic>
        <p:nvPicPr>
          <p:cNvPr id="3074" name="Picture 2" descr="G+D's functional area – purchasing | G+D">
            <a:extLst>
              <a:ext uri="{FF2B5EF4-FFF2-40B4-BE49-F238E27FC236}">
                <a16:creationId xmlns:a16="http://schemas.microsoft.com/office/drawing/2014/main" id="{69366CAE-7321-E52B-4AE3-BB5C54B40F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69622"/>
            <a:ext cx="7305675" cy="3408218"/>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52D43034-8772-C7B5-4926-4E3712A96200}"/>
              </a:ext>
            </a:extLst>
          </p:cNvPr>
          <p:cNvSpPr>
            <a:spLocks noGrp="1"/>
          </p:cNvSpPr>
          <p:nvPr>
            <p:ph type="body" sz="quarter" idx="17"/>
          </p:nvPr>
        </p:nvSpPr>
        <p:spPr>
          <a:xfrm>
            <a:off x="6731421" y="439689"/>
            <a:ext cx="2066906" cy="582221"/>
          </a:xfrm>
        </p:spPr>
        <p:txBody>
          <a:bodyPr/>
          <a:lstStyle/>
          <a:p>
            <a:r>
              <a:rPr lang="en-US"/>
              <a:t>04</a:t>
            </a:r>
          </a:p>
        </p:txBody>
      </p:sp>
      <p:sp>
        <p:nvSpPr>
          <p:cNvPr id="14" name="Rectangle 13">
            <a:extLst>
              <a:ext uri="{FF2B5EF4-FFF2-40B4-BE49-F238E27FC236}">
                <a16:creationId xmlns:a16="http://schemas.microsoft.com/office/drawing/2014/main" id="{5919C6E8-A88A-81A0-27F1-C420A14E7F75}"/>
              </a:ext>
            </a:extLst>
          </p:cNvPr>
          <p:cNvSpPr/>
          <p:nvPr/>
        </p:nvSpPr>
        <p:spPr>
          <a:xfrm>
            <a:off x="5352073" y="3437080"/>
            <a:ext cx="5998065" cy="10772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E0223A46-423C-93B6-8151-188B986331A0}"/>
              </a:ext>
            </a:extLst>
          </p:cNvPr>
          <p:cNvSpPr txBox="1"/>
          <p:nvPr/>
        </p:nvSpPr>
        <p:spPr>
          <a:xfrm>
            <a:off x="5474678" y="3420920"/>
            <a:ext cx="6049106" cy="1077218"/>
          </a:xfrm>
          <a:prstGeom prst="rect">
            <a:avLst/>
          </a:prstGeom>
          <a:noFill/>
        </p:spPr>
        <p:txBody>
          <a:bodyPr wrap="square" rtlCol="0">
            <a:spAutoFit/>
          </a:bodyPr>
          <a:lstStyle/>
          <a:p>
            <a:r>
              <a:rPr lang="en-US" sz="3200" b="1" spc="324" dirty="0">
                <a:solidFill>
                  <a:srgbClr val="60BA47"/>
                </a:solidFill>
                <a:latin typeface="Calibri" panose="020F0502020204030204" pitchFamily="34" charset="0"/>
                <a:cs typeface="Calibri" panose="020F0502020204030204" pitchFamily="34" charset="0"/>
              </a:rPr>
              <a:t>KESTÄVÄN HANKINNAN HAASTEET</a:t>
            </a:r>
          </a:p>
        </p:txBody>
      </p:sp>
    </p:spTree>
    <p:extLst>
      <p:ext uri="{BB962C8B-B14F-4D97-AF65-F5344CB8AC3E}">
        <p14:creationId xmlns:p14="http://schemas.microsoft.com/office/powerpoint/2010/main" val="42890057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3345244" y="415124"/>
            <a:ext cx="5400171" cy="803654"/>
          </a:xfrm>
          <a:prstGeom prst="rect">
            <a:avLst/>
          </a:prstGeom>
        </p:spPr>
        <p:txBody>
          <a:bodyPr/>
          <a:lstStyle/>
          <a:p>
            <a:r>
              <a:rPr lang="en-GB" sz="3200" dirty="0"/>
              <a:t>Kestävä kehitys vs. hankinnat</a:t>
            </a:r>
            <a:endParaRPr lang="en-IE" sz="3200" b="1" dirty="0"/>
          </a:p>
        </p:txBody>
      </p:sp>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1238972" y="893723"/>
            <a:ext cx="9311797" cy="687348"/>
          </a:xfrm>
          <a:prstGeom prst="rect">
            <a:avLst/>
          </a:prstGeom>
        </p:spPr>
        <p:txBody>
          <a:bodyPr/>
          <a:lstStyle/>
          <a:p>
            <a:r>
              <a:rPr lang="en-US" sz="2000" dirty="0"/>
              <a:t>Kestävien hankintojen suurin haaste on yhdistää nämä kaksi käsitettä - kestävä kehitys ja hankinnat - tehokkaasti, koska ne perustuvat vastakkaisiin yleiskäsitteisiin. </a:t>
            </a:r>
          </a:p>
          <a:p>
            <a:endParaRPr lang="en-US" sz="1800" dirty="0"/>
          </a:p>
        </p:txBody>
      </p:sp>
      <p:sp>
        <p:nvSpPr>
          <p:cNvPr id="5" name="TextBox 4">
            <a:extLst>
              <a:ext uri="{FF2B5EF4-FFF2-40B4-BE49-F238E27FC236}">
                <a16:creationId xmlns:a16="http://schemas.microsoft.com/office/drawing/2014/main" id="{00F97019-41DB-8C40-8F4B-19C3F87FEBA5}"/>
              </a:ext>
            </a:extLst>
          </p:cNvPr>
          <p:cNvSpPr txBox="1"/>
          <p:nvPr/>
        </p:nvSpPr>
        <p:spPr>
          <a:xfrm>
            <a:off x="532181" y="5662836"/>
            <a:ext cx="10725378" cy="646331"/>
          </a:xfrm>
          <a:prstGeom prst="rect">
            <a:avLst/>
          </a:prstGeom>
          <a:noFill/>
          <a:ln>
            <a:solidFill>
              <a:srgbClr val="E25684"/>
            </a:solidFill>
          </a:ln>
        </p:spPr>
        <p:txBody>
          <a:bodyPr wrap="square">
            <a:spAutoFit/>
          </a:bodyPr>
          <a:lstStyle/>
          <a:p>
            <a:r>
              <a:rPr lang="en-US" dirty="0">
                <a:solidFill>
                  <a:srgbClr val="09465E"/>
                </a:solidFill>
              </a:rPr>
              <a:t>Hankinnoissa ei ymmärretä kestävyyttä, koska ne perustuvat </a:t>
            </a:r>
            <a:r>
              <a:rPr lang="en-US" b="1" dirty="0">
                <a:solidFill>
                  <a:srgbClr val="09465E"/>
                </a:solidFill>
              </a:rPr>
              <a:t>kiinteisiin mekanismeihin </a:t>
            </a:r>
            <a:r>
              <a:rPr lang="en-US" dirty="0">
                <a:solidFill>
                  <a:srgbClr val="09465E"/>
                </a:solidFill>
              </a:rPr>
              <a:t>(kustannustehokkuus).</a:t>
            </a:r>
          </a:p>
          <a:p>
            <a:r>
              <a:rPr lang="en-US" dirty="0">
                <a:solidFill>
                  <a:srgbClr val="09465E"/>
                </a:solidFill>
              </a:rPr>
              <a:t>Kestävä kehitys ei ymmärrä hankintoja, koska ne perustuvat </a:t>
            </a:r>
            <a:r>
              <a:rPr lang="en-US" b="1" dirty="0">
                <a:solidFill>
                  <a:srgbClr val="09465E"/>
                </a:solidFill>
              </a:rPr>
              <a:t>joustaviin mekanismeihin </a:t>
            </a:r>
            <a:r>
              <a:rPr lang="en-US" dirty="0">
                <a:solidFill>
                  <a:srgbClr val="09465E"/>
                </a:solidFill>
              </a:rPr>
              <a:t>(vaihtelevat ehdot).</a:t>
            </a:r>
          </a:p>
        </p:txBody>
      </p:sp>
      <p:sp>
        <p:nvSpPr>
          <p:cNvPr id="9" name="Freeform 246">
            <a:extLst>
              <a:ext uri="{FF2B5EF4-FFF2-40B4-BE49-F238E27FC236}">
                <a16:creationId xmlns:a16="http://schemas.microsoft.com/office/drawing/2014/main" id="{3E294996-1692-B95C-1F7D-CCA4EEE67D90}"/>
              </a:ext>
            </a:extLst>
          </p:cNvPr>
          <p:cNvSpPr>
            <a:spLocks noChangeArrowheads="1"/>
          </p:cNvSpPr>
          <p:nvPr/>
        </p:nvSpPr>
        <p:spPr bwMode="auto">
          <a:xfrm>
            <a:off x="6265422" y="2283668"/>
            <a:ext cx="3893103" cy="2474523"/>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2054118" y="2103211"/>
            <a:ext cx="1871940"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Ensimmäinen osasto</a:t>
            </a:r>
          </a:p>
        </p:txBody>
      </p:sp>
      <p:sp>
        <p:nvSpPr>
          <p:cNvPr id="12" name="Rectángulo 602">
            <a:extLst>
              <a:ext uri="{FF2B5EF4-FFF2-40B4-BE49-F238E27FC236}">
                <a16:creationId xmlns:a16="http://schemas.microsoft.com/office/drawing/2014/main" id="{6DC0D5F2-6E16-866E-67DD-F638C48CFA91}"/>
              </a:ext>
            </a:extLst>
          </p:cNvPr>
          <p:cNvSpPr/>
          <p:nvPr/>
        </p:nvSpPr>
        <p:spPr>
          <a:xfrm>
            <a:off x="2336518" y="3019820"/>
            <a:ext cx="1498574" cy="338554"/>
          </a:xfrm>
          <a:prstGeom prst="rect">
            <a:avLst/>
          </a:prstGeom>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13" name="Rectángulo 603">
            <a:extLst>
              <a:ext uri="{FF2B5EF4-FFF2-40B4-BE49-F238E27FC236}">
                <a16:creationId xmlns:a16="http://schemas.microsoft.com/office/drawing/2014/main" id="{91983611-4AAC-A5E4-5C7F-9B7630B75007}"/>
              </a:ext>
            </a:extLst>
          </p:cNvPr>
          <p:cNvSpPr/>
          <p:nvPr/>
        </p:nvSpPr>
        <p:spPr>
          <a:xfrm>
            <a:off x="4250417" y="2808681"/>
            <a:ext cx="1498574"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Klikkaa kirjoittaaksesi</a:t>
            </a:r>
          </a:p>
        </p:txBody>
      </p:sp>
      <p:sp>
        <p:nvSpPr>
          <p:cNvPr id="39" name="Freeform 247">
            <a:extLst>
              <a:ext uri="{FF2B5EF4-FFF2-40B4-BE49-F238E27FC236}">
                <a16:creationId xmlns:a16="http://schemas.microsoft.com/office/drawing/2014/main" id="{DB6C177A-CCE9-6084-333D-6FFB2467EC09}"/>
              </a:ext>
            </a:extLst>
          </p:cNvPr>
          <p:cNvSpPr>
            <a:spLocks noChangeArrowheads="1"/>
          </p:cNvSpPr>
          <p:nvPr/>
        </p:nvSpPr>
        <p:spPr bwMode="auto">
          <a:xfrm>
            <a:off x="6157511" y="1664826"/>
            <a:ext cx="4163648" cy="646331"/>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E25684"/>
          </a:solidFill>
          <a:ln>
            <a:noFill/>
          </a:ln>
          <a:effectLst/>
        </p:spPr>
        <p:txBody>
          <a:bodyPr wrap="none" anchor="ctr"/>
          <a:lstStyle/>
          <a:p>
            <a:endParaRPr lang="en-US" sz="900"/>
          </a:p>
        </p:txBody>
      </p:sp>
      <p:sp>
        <p:nvSpPr>
          <p:cNvPr id="11" name="CuadroTexto 599">
            <a:extLst>
              <a:ext uri="{FF2B5EF4-FFF2-40B4-BE49-F238E27FC236}">
                <a16:creationId xmlns:a16="http://schemas.microsoft.com/office/drawing/2014/main" id="{8D7F99DC-9F47-4F67-EB15-0842C5593098}"/>
              </a:ext>
            </a:extLst>
          </p:cNvPr>
          <p:cNvSpPr txBox="1"/>
          <p:nvPr/>
        </p:nvSpPr>
        <p:spPr>
          <a:xfrm>
            <a:off x="7022308" y="1782954"/>
            <a:ext cx="224027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Hankinnat</a:t>
            </a:r>
          </a:p>
        </p:txBody>
      </p:sp>
      <p:sp>
        <p:nvSpPr>
          <p:cNvPr id="40" name="Freeform 249">
            <a:extLst>
              <a:ext uri="{FF2B5EF4-FFF2-40B4-BE49-F238E27FC236}">
                <a16:creationId xmlns:a16="http://schemas.microsoft.com/office/drawing/2014/main" id="{FA7E7537-7ADE-D399-9887-7AAD7298CBF4}"/>
              </a:ext>
            </a:extLst>
          </p:cNvPr>
          <p:cNvSpPr>
            <a:spLocks noChangeArrowheads="1"/>
          </p:cNvSpPr>
          <p:nvPr/>
        </p:nvSpPr>
        <p:spPr bwMode="auto">
          <a:xfrm>
            <a:off x="6096000" y="4744533"/>
            <a:ext cx="4235669" cy="565884"/>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ED7D31"/>
          </a:solidFill>
          <a:ln>
            <a:noFill/>
          </a:ln>
          <a:effectLst/>
        </p:spPr>
        <p:txBody>
          <a:bodyPr wrap="none" anchor="ctr"/>
          <a:lstStyle/>
          <a:p>
            <a:endParaRPr lang="en-US" sz="900"/>
          </a:p>
        </p:txBody>
      </p:sp>
      <p:sp>
        <p:nvSpPr>
          <p:cNvPr id="41" name="Freeform 246">
            <a:extLst>
              <a:ext uri="{FF2B5EF4-FFF2-40B4-BE49-F238E27FC236}">
                <a16:creationId xmlns:a16="http://schemas.microsoft.com/office/drawing/2014/main" id="{78C2F3B3-EAE9-5580-33EE-7234872A4138}"/>
              </a:ext>
            </a:extLst>
          </p:cNvPr>
          <p:cNvSpPr>
            <a:spLocks noChangeArrowheads="1"/>
          </p:cNvSpPr>
          <p:nvPr/>
        </p:nvSpPr>
        <p:spPr bwMode="auto">
          <a:xfrm>
            <a:off x="1771890" y="2290773"/>
            <a:ext cx="3931874" cy="2554452"/>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42" name="Freeform 247">
            <a:extLst>
              <a:ext uri="{FF2B5EF4-FFF2-40B4-BE49-F238E27FC236}">
                <a16:creationId xmlns:a16="http://schemas.microsoft.com/office/drawing/2014/main" id="{C567999B-A8CD-2F65-5AF2-46D545A93783}"/>
              </a:ext>
            </a:extLst>
          </p:cNvPr>
          <p:cNvSpPr>
            <a:spLocks noChangeArrowheads="1"/>
          </p:cNvSpPr>
          <p:nvPr/>
        </p:nvSpPr>
        <p:spPr bwMode="auto">
          <a:xfrm>
            <a:off x="1629103" y="1697377"/>
            <a:ext cx="4246180" cy="646331"/>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ED7D31"/>
          </a:solidFill>
          <a:ln>
            <a:noFill/>
          </a:ln>
          <a:effectLst/>
        </p:spPr>
        <p:txBody>
          <a:bodyPr wrap="none" anchor="ctr"/>
          <a:lstStyle/>
          <a:p>
            <a:endParaRPr lang="en-US" sz="900"/>
          </a:p>
        </p:txBody>
      </p:sp>
      <p:sp>
        <p:nvSpPr>
          <p:cNvPr id="44" name="CuadroTexto 599">
            <a:extLst>
              <a:ext uri="{FF2B5EF4-FFF2-40B4-BE49-F238E27FC236}">
                <a16:creationId xmlns:a16="http://schemas.microsoft.com/office/drawing/2014/main" id="{0202244D-E943-319F-B803-475453E160B6}"/>
              </a:ext>
            </a:extLst>
          </p:cNvPr>
          <p:cNvSpPr txBox="1"/>
          <p:nvPr/>
        </p:nvSpPr>
        <p:spPr>
          <a:xfrm>
            <a:off x="2424444" y="1795337"/>
            <a:ext cx="2871043"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Kestävä kehitys</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2060525" y="2353138"/>
            <a:ext cx="3313683" cy="400110"/>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Pitkän aikavälin vaikutus</a:t>
            </a:r>
            <a:endParaRPr lang="en-US" sz="24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382240" y="2409481"/>
            <a:ext cx="3651751" cy="400110"/>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Liiketoiminnan välittömät tarpeet</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820087" y="2782968"/>
            <a:ext cx="3930856" cy="400110"/>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Sosiaaliset/ympäristövaikutukset</a:t>
            </a:r>
            <a:endParaRPr lang="en-US" sz="24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350159" y="2917602"/>
            <a:ext cx="3505323" cy="400110"/>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Taloudelliset ja yritysten tarpeet</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911928" y="3312669"/>
            <a:ext cx="3462280" cy="707886"/>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Usein kalliit ja monimutkaiset prosessit</a:t>
            </a:r>
            <a:endParaRPr lang="en-US" sz="24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265422" y="3485245"/>
            <a:ext cx="3920762" cy="400110"/>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Suoraviivaiset prosessit</a:t>
            </a:r>
          </a:p>
        </p:txBody>
      </p:sp>
      <p:sp>
        <p:nvSpPr>
          <p:cNvPr id="54" name="CuadroTexto 599">
            <a:extLst>
              <a:ext uri="{FF2B5EF4-FFF2-40B4-BE49-F238E27FC236}">
                <a16:creationId xmlns:a16="http://schemas.microsoft.com/office/drawing/2014/main" id="{83A7300F-C9B7-B660-CAE3-DA28B71C2585}"/>
              </a:ext>
            </a:extLst>
          </p:cNvPr>
          <p:cNvSpPr txBox="1"/>
          <p:nvPr/>
        </p:nvSpPr>
        <p:spPr>
          <a:xfrm>
            <a:off x="1888265" y="3990885"/>
            <a:ext cx="3329499" cy="707886"/>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Vahvasti julkiseen politiikkaan tukeutuminen</a:t>
            </a:r>
          </a:p>
        </p:txBody>
      </p:sp>
      <p:sp>
        <p:nvSpPr>
          <p:cNvPr id="55" name="CuadroTexto 599">
            <a:extLst>
              <a:ext uri="{FF2B5EF4-FFF2-40B4-BE49-F238E27FC236}">
                <a16:creationId xmlns:a16="http://schemas.microsoft.com/office/drawing/2014/main" id="{57E2856A-3B95-52BF-DDC5-CE8F024C6C62}"/>
              </a:ext>
            </a:extLst>
          </p:cNvPr>
          <p:cNvSpPr txBox="1"/>
          <p:nvPr/>
        </p:nvSpPr>
        <p:spPr>
          <a:xfrm>
            <a:off x="6292599" y="4036647"/>
            <a:ext cx="3441213" cy="707886"/>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Yksityisiin hankintoihin tukeutuminen</a:t>
            </a:r>
          </a:p>
        </p:txBody>
      </p:sp>
      <p:sp>
        <p:nvSpPr>
          <p:cNvPr id="56" name="Freeform 249">
            <a:extLst>
              <a:ext uri="{FF2B5EF4-FFF2-40B4-BE49-F238E27FC236}">
                <a16:creationId xmlns:a16="http://schemas.microsoft.com/office/drawing/2014/main" id="{41B65FA0-A895-5E0C-1A07-EDD7E3330FE3}"/>
              </a:ext>
            </a:extLst>
          </p:cNvPr>
          <p:cNvSpPr>
            <a:spLocks noChangeArrowheads="1"/>
          </p:cNvSpPr>
          <p:nvPr/>
        </p:nvSpPr>
        <p:spPr bwMode="auto">
          <a:xfrm>
            <a:off x="1629103" y="4734054"/>
            <a:ext cx="4246179" cy="565884"/>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E25684"/>
          </a:solidFill>
          <a:ln>
            <a:noFill/>
          </a:ln>
          <a:effectLst/>
        </p:spPr>
        <p:txBody>
          <a:bodyPr wrap="none" anchor="ctr"/>
          <a:lstStyle/>
          <a:p>
            <a:endParaRPr lang="en-US" sz="900"/>
          </a:p>
        </p:txBody>
      </p:sp>
    </p:spTree>
    <p:extLst>
      <p:ext uri="{BB962C8B-B14F-4D97-AF65-F5344CB8AC3E}">
        <p14:creationId xmlns:p14="http://schemas.microsoft.com/office/powerpoint/2010/main" val="2815888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CA1B0-C14B-2D29-5B43-F56B92A26C9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11EF99C-8AC0-9D0C-5975-0B346547CE40}"/>
              </a:ext>
            </a:extLst>
          </p:cNvPr>
          <p:cNvSpPr>
            <a:spLocks noGrp="1"/>
          </p:cNvSpPr>
          <p:nvPr>
            <p:ph type="body" sz="quarter" idx="16"/>
          </p:nvPr>
        </p:nvSpPr>
        <p:spPr>
          <a:xfrm>
            <a:off x="860250" y="625789"/>
            <a:ext cx="9142393" cy="803654"/>
          </a:xfrm>
          <a:prstGeom prst="rect">
            <a:avLst/>
          </a:prstGeom>
        </p:spPr>
        <p:txBody>
          <a:bodyPr/>
          <a:lstStyle/>
          <a:p>
            <a:r>
              <a:rPr lang="en-GB" b="1"/>
              <a:t>Kestävä vs hankinta</a:t>
            </a:r>
            <a:endParaRPr lang="en-IE" b="1"/>
          </a:p>
        </p:txBody>
      </p:sp>
      <p:sp>
        <p:nvSpPr>
          <p:cNvPr id="3" name="Text Placeholder 2">
            <a:extLst>
              <a:ext uri="{FF2B5EF4-FFF2-40B4-BE49-F238E27FC236}">
                <a16:creationId xmlns:a16="http://schemas.microsoft.com/office/drawing/2014/main" id="{0F0AC838-7997-8B63-E020-6C59304F2267}"/>
              </a:ext>
            </a:extLst>
          </p:cNvPr>
          <p:cNvSpPr>
            <a:spLocks noGrp="1"/>
          </p:cNvSpPr>
          <p:nvPr>
            <p:ph type="body" sz="quarter" idx="19"/>
          </p:nvPr>
        </p:nvSpPr>
        <p:spPr>
          <a:xfrm>
            <a:off x="756000" y="1303832"/>
            <a:ext cx="10575749" cy="5241934"/>
          </a:xfrm>
          <a:prstGeom prst="rect">
            <a:avLst/>
          </a:prstGeom>
        </p:spPr>
        <p:txBody>
          <a:bodyPr lIns="91440" tIns="45720" rIns="91440" bIns="45720" anchor="t"/>
          <a:lstStyle/>
          <a:p>
            <a:r>
              <a:rPr lang="en-US" u="sng" dirty="0"/>
              <a:t>Strategiat näihin haasteisiin vastaamiseksi:</a:t>
            </a:r>
          </a:p>
          <a:p>
            <a:endParaRPr lang="en-US" u="sng" dirty="0"/>
          </a:p>
          <a:p>
            <a:r>
              <a:rPr lang="en-US" b="1" dirty="0"/>
              <a:t>1.</a:t>
            </a:r>
            <a:r>
              <a:rPr lang="en-US" b="1" dirty="0">
                <a:highlight>
                  <a:srgbClr val="60BA47"/>
                </a:highlight>
              </a:rPr>
              <a:t> Varmistetaan vahva yhteistyö toimittajien kanssa. </a:t>
            </a:r>
            <a:r>
              <a:rPr lang="en-US" dirty="0"/>
              <a:t>Vakaiden suhteiden luominen tavarantoimittajiin mahdollistaa ei-kustannustehokkaiden kestävien ratkaisujen käyttöönoton heikentämättä tuotteiden/palvelujen tarjontaa. Näiden ratkaisujen yhteiskehittäminen voi olla molempien osapuolten edun mukaista, koska molemmat voivat käyttää niitä kumppanuuden ulkopuolella. Lisäksi vahva suhde voi johtaa pitkäaikaisiin sopimuksiin ja suurhankintoihin, jotka voivat alentaa kestävien tuotteiden kustannuksia. </a:t>
            </a:r>
            <a:endParaRPr lang="en-US" dirty="0">
              <a:ea typeface="Calibri"/>
              <a:cs typeface="Calibri"/>
            </a:endParaRPr>
          </a:p>
          <a:p>
            <a:endParaRPr lang="en-US" dirty="0"/>
          </a:p>
          <a:p>
            <a:r>
              <a:rPr lang="en-US" b="1" dirty="0"/>
              <a:t>2. </a:t>
            </a:r>
            <a:r>
              <a:rPr lang="en-US" b="1" dirty="0">
                <a:highlight>
                  <a:srgbClr val="60BA47"/>
                </a:highlight>
              </a:rPr>
              <a:t>Parannetaan julkisen ja yksityisen sektorin yhteistyötä</a:t>
            </a:r>
            <a:r>
              <a:rPr lang="en-US" dirty="0"/>
              <a:t>. Uusimpien ympäristösäännösten ajan tasalla pitäminen voi johtaa lisärahoitukseen avustusten, veroetujen tai innovaatiorahoituksen kautta. Se, että tuotteissasi noudatetaan kaikkia ympäristömerkkejä ja ympäristöstandardeja, voi houkutella sijoittajia ja avata uusia tulonlähteitä. </a:t>
            </a:r>
            <a:endParaRPr lang="en-US" dirty="0">
              <a:ea typeface="Calibri"/>
              <a:cs typeface="Calibri"/>
            </a:endParaRPr>
          </a:p>
        </p:txBody>
      </p:sp>
    </p:spTree>
    <p:extLst>
      <p:ext uri="{BB962C8B-B14F-4D97-AF65-F5344CB8AC3E}">
        <p14:creationId xmlns:p14="http://schemas.microsoft.com/office/powerpoint/2010/main" val="15173152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E1DBA-F0B8-5109-4E30-2D54B4F5578E}"/>
            </a:ext>
          </a:extLst>
        </p:cNvPr>
        <p:cNvGrpSpPr/>
        <p:nvPr/>
      </p:nvGrpSpPr>
      <p:grpSpPr>
        <a:xfrm>
          <a:off x="0" y="0"/>
          <a:ext cx="0" cy="0"/>
          <a:chOff x="0" y="0"/>
          <a:chExt cx="0" cy="0"/>
        </a:xfrm>
      </p:grpSpPr>
      <p:pic>
        <p:nvPicPr>
          <p:cNvPr id="9" name="Kuva 8" descr="Kuva, joka sisältää kohteen teksti, ympyrä, Fontti, kuvakaappaus&#10;&#10;Tekoälyn generoima sisältö voi olla virheellistä.">
            <a:extLst>
              <a:ext uri="{FF2B5EF4-FFF2-40B4-BE49-F238E27FC236}">
                <a16:creationId xmlns:a16="http://schemas.microsoft.com/office/drawing/2014/main" id="{0FF8DDDA-5755-195F-2D26-492BCAFC5118}"/>
              </a:ext>
            </a:extLst>
          </p:cNvPr>
          <p:cNvPicPr>
            <a:picLocks noChangeAspect="1"/>
          </p:cNvPicPr>
          <p:nvPr/>
        </p:nvPicPr>
        <p:blipFill>
          <a:blip r:embed="rId3"/>
          <a:stretch>
            <a:fillRect/>
          </a:stretch>
        </p:blipFill>
        <p:spPr>
          <a:xfrm>
            <a:off x="2510708" y="465486"/>
            <a:ext cx="8359304" cy="5927027"/>
          </a:xfrm>
          <a:prstGeom prst="rect">
            <a:avLst/>
          </a:prstGeom>
        </p:spPr>
      </p:pic>
      <p:sp>
        <p:nvSpPr>
          <p:cNvPr id="4" name="TextBox 3">
            <a:extLst>
              <a:ext uri="{FF2B5EF4-FFF2-40B4-BE49-F238E27FC236}">
                <a16:creationId xmlns:a16="http://schemas.microsoft.com/office/drawing/2014/main" id="{D82CFF57-78C8-0D03-E2F6-160B11B8EE8D}"/>
              </a:ext>
            </a:extLst>
          </p:cNvPr>
          <p:cNvSpPr txBox="1"/>
          <p:nvPr/>
        </p:nvSpPr>
        <p:spPr>
          <a:xfrm>
            <a:off x="482600" y="637362"/>
            <a:ext cx="6207760" cy="461665"/>
          </a:xfrm>
          <a:prstGeom prst="rect">
            <a:avLst/>
          </a:prstGeom>
          <a:noFill/>
        </p:spPr>
        <p:txBody>
          <a:bodyPr wrap="square">
            <a:spAutoFit/>
          </a:bodyPr>
          <a:lstStyle/>
          <a:p>
            <a:pPr algn="just"/>
            <a:r>
              <a:rPr lang="en-US" sz="2400" b="1" dirty="0">
                <a:solidFill>
                  <a:srgbClr val="09465E"/>
                </a:solidFill>
              </a:rPr>
              <a:t>Kestävyyden jäljittäminen</a:t>
            </a:r>
          </a:p>
        </p:txBody>
      </p:sp>
      <p:sp>
        <p:nvSpPr>
          <p:cNvPr id="3" name="Text Placeholder 2">
            <a:extLst>
              <a:ext uri="{FF2B5EF4-FFF2-40B4-BE49-F238E27FC236}">
                <a16:creationId xmlns:a16="http://schemas.microsoft.com/office/drawing/2014/main" id="{482D8A16-E4F2-F879-078C-46970EB9D30C}"/>
              </a:ext>
            </a:extLst>
          </p:cNvPr>
          <p:cNvSpPr>
            <a:spLocks noGrp="1"/>
          </p:cNvSpPr>
          <p:nvPr>
            <p:ph type="body" sz="quarter" idx="19"/>
          </p:nvPr>
        </p:nvSpPr>
        <p:spPr>
          <a:xfrm>
            <a:off x="7010400" y="5346337"/>
            <a:ext cx="4309241" cy="1191098"/>
          </a:xfrm>
          <a:prstGeom prst="rect">
            <a:avLst/>
          </a:prstGeom>
        </p:spPr>
        <p:txBody>
          <a:bodyPr/>
          <a:lstStyle/>
          <a:p>
            <a:pPr marL="0" indent="0">
              <a:lnSpc>
                <a:spcPct val="100000"/>
              </a:lnSpc>
            </a:pPr>
            <a:r>
              <a:rPr lang="en-US" sz="1800" i="1" dirty="0"/>
              <a:t>Miten varmistamme, että tavarantoimittajamme noudattavat ympäristö- ja sosiaalisia normeja?</a:t>
            </a:r>
          </a:p>
        </p:txBody>
      </p:sp>
    </p:spTree>
    <p:extLst>
      <p:ext uri="{BB962C8B-B14F-4D97-AF65-F5344CB8AC3E}">
        <p14:creationId xmlns:p14="http://schemas.microsoft.com/office/powerpoint/2010/main" val="7241129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D4B1A-59A0-4270-6119-F6AF3CE6D5F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5FAEB7E-E834-7F8E-8448-FFD104E67425}"/>
              </a:ext>
            </a:extLst>
          </p:cNvPr>
          <p:cNvSpPr>
            <a:spLocks noGrp="1"/>
          </p:cNvSpPr>
          <p:nvPr>
            <p:ph type="body" sz="quarter" idx="19"/>
          </p:nvPr>
        </p:nvSpPr>
        <p:spPr>
          <a:xfrm>
            <a:off x="644427" y="1492591"/>
            <a:ext cx="8218219" cy="5536995"/>
          </a:xfrm>
          <a:prstGeom prst="rect">
            <a:avLst/>
          </a:prstGeom>
        </p:spPr>
        <p:txBody>
          <a:bodyPr lIns="91440" tIns="45720" rIns="91440" bIns="45720" anchor="t"/>
          <a:lstStyle/>
          <a:p>
            <a:r>
              <a:rPr lang="en-GB" dirty="0"/>
              <a:t>Olet elintarvikealan pk-yrityksen omistaja/tuottaja, joka yrittää ottaa käyttöön kestäviä hankintatekniikoita. Budjettisi on kuitenkin tiukka, tavarantoimittajasi ovat epäjohdonmukaisia ja sertifikaatit kalliita.</a:t>
            </a:r>
          </a:p>
          <a:p>
            <a:endParaRPr lang="en-GB" dirty="0"/>
          </a:p>
          <a:p>
            <a:pPr>
              <a:buFont typeface="Arial" panose="020B0604020202020204" pitchFamily="34" charset="0"/>
              <a:buChar char="•"/>
            </a:pPr>
            <a:r>
              <a:rPr lang="en-GB" dirty="0"/>
              <a:t>Mitä esteitä kohtaisit?</a:t>
            </a:r>
          </a:p>
          <a:p>
            <a:pPr marL="0" indent="0"/>
            <a:endParaRPr lang="en-GB" dirty="0"/>
          </a:p>
          <a:p>
            <a:pPr>
              <a:buFont typeface="Arial" panose="020B0604020202020204" pitchFamily="34" charset="0"/>
              <a:buChar char="•"/>
            </a:pPr>
            <a:r>
              <a:rPr lang="en-GB" dirty="0"/>
              <a:t>Millaisia kompromisseja saatat joutua tekemään?</a:t>
            </a:r>
          </a:p>
          <a:p>
            <a:pPr marL="0" indent="0"/>
            <a:endParaRPr lang="en-GB" dirty="0"/>
          </a:p>
          <a:p>
            <a:pPr>
              <a:buFont typeface="Arial" panose="020B0604020202020204" pitchFamily="34" charset="0"/>
              <a:buChar char="•"/>
            </a:pPr>
            <a:r>
              <a:rPr lang="en-GB" dirty="0"/>
              <a:t>Miten selittäisit valintasi asiakkaillesi?</a:t>
            </a:r>
          </a:p>
          <a:p>
            <a:pPr>
              <a:buFont typeface="Arial" panose="020B0604020202020204" pitchFamily="34" charset="0"/>
              <a:buChar char="•"/>
            </a:pPr>
            <a:endParaRPr lang="en-GB" dirty="0"/>
          </a:p>
          <a:p>
            <a:pPr>
              <a:buFont typeface="Arial" panose="020B0604020202020204" pitchFamily="34" charset="0"/>
              <a:buChar char="•"/>
            </a:pPr>
            <a:endParaRPr lang="en-GB" dirty="0"/>
          </a:p>
          <a:p>
            <a:pPr marL="0" indent="0"/>
            <a:r>
              <a:rPr lang="en-GB" i="1" dirty="0"/>
              <a:t>Pohdi seuraavia kysymyksiä ja kirjoita </a:t>
            </a:r>
            <a:r>
              <a:rPr lang="en-GB" i="1" dirty="0" err="1"/>
              <a:t>ajatuksiasi</a:t>
            </a:r>
            <a:r>
              <a:rPr lang="en-GB" i="1" dirty="0"/>
              <a:t> </a:t>
            </a:r>
            <a:r>
              <a:rPr lang="en-GB" i="1" dirty="0" err="1"/>
              <a:t>ylös</a:t>
            </a:r>
            <a:r>
              <a:rPr lang="en-GB" i="1" dirty="0"/>
              <a:t>.</a:t>
            </a:r>
          </a:p>
        </p:txBody>
      </p:sp>
      <p:sp>
        <p:nvSpPr>
          <p:cNvPr id="4" name="Text Placeholder 3">
            <a:extLst>
              <a:ext uri="{FF2B5EF4-FFF2-40B4-BE49-F238E27FC236}">
                <a16:creationId xmlns:a16="http://schemas.microsoft.com/office/drawing/2014/main" id="{0D344384-69F1-E22A-8040-824693DF1B9E}"/>
              </a:ext>
            </a:extLst>
          </p:cNvPr>
          <p:cNvSpPr>
            <a:spLocks noGrp="1"/>
          </p:cNvSpPr>
          <p:nvPr>
            <p:ph type="body" sz="quarter" idx="16"/>
          </p:nvPr>
        </p:nvSpPr>
        <p:spPr>
          <a:xfrm>
            <a:off x="7668953" y="657458"/>
            <a:ext cx="3971711" cy="803654"/>
          </a:xfrm>
          <a:prstGeom prst="rect">
            <a:avLst/>
          </a:prstGeom>
        </p:spPr>
        <p:txBody>
          <a:bodyPr lIns="91440" tIns="45720" rIns="91440" bIns="45720" anchor="t">
            <a:noAutofit/>
          </a:bodyPr>
          <a:lstStyle/>
          <a:p>
            <a:r>
              <a:rPr lang="en-IE" dirty="0" err="1">
                <a:highlight>
                  <a:srgbClr val="ED7D31"/>
                </a:highlight>
              </a:rPr>
              <a:t>Harjoitus</a:t>
            </a:r>
            <a:endParaRPr lang="en-US" dirty="0">
              <a:highlight>
                <a:srgbClr val="ED7D31"/>
              </a:highlight>
            </a:endParaRPr>
          </a:p>
        </p:txBody>
      </p:sp>
      <p:pic>
        <p:nvPicPr>
          <p:cNvPr id="1030" name="Picture 6" descr="Green Procurement and Supply Chain Greening | EcoMerit">
            <a:extLst>
              <a:ext uri="{FF2B5EF4-FFF2-40B4-BE49-F238E27FC236}">
                <a16:creationId xmlns:a16="http://schemas.microsoft.com/office/drawing/2014/main" id="{35B38FC9-AF9B-C2BC-2D3B-E9A7CC1472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0418" y="2790645"/>
            <a:ext cx="3093946" cy="1804801"/>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F14330D0-C5BE-84AD-F8F4-65F452C52C11}"/>
              </a:ext>
            </a:extLst>
          </p:cNvPr>
          <p:cNvGrpSpPr/>
          <p:nvPr/>
        </p:nvGrpSpPr>
        <p:grpSpPr>
          <a:xfrm>
            <a:off x="6563906" y="510505"/>
            <a:ext cx="1044371" cy="803654"/>
            <a:chOff x="5388098" y="371192"/>
            <a:chExt cx="907476" cy="907364"/>
          </a:xfrm>
          <a:solidFill>
            <a:schemeClr val="bg1"/>
          </a:solidFill>
        </p:grpSpPr>
        <p:grpSp>
          <p:nvGrpSpPr>
            <p:cNvPr id="5" name="Graphic 2">
              <a:extLst>
                <a:ext uri="{FF2B5EF4-FFF2-40B4-BE49-F238E27FC236}">
                  <a16:creationId xmlns:a16="http://schemas.microsoft.com/office/drawing/2014/main" id="{EC2739BB-403C-D96D-1D3E-7F96888A30CC}"/>
                </a:ext>
              </a:extLst>
            </p:cNvPr>
            <p:cNvGrpSpPr/>
            <p:nvPr/>
          </p:nvGrpSpPr>
          <p:grpSpPr>
            <a:xfrm>
              <a:off x="5388098" y="371192"/>
              <a:ext cx="907476" cy="907364"/>
              <a:chOff x="5388098" y="371192"/>
              <a:chExt cx="907476" cy="907364"/>
            </a:xfrm>
            <a:grpFill/>
          </p:grpSpPr>
          <p:sp>
            <p:nvSpPr>
              <p:cNvPr id="12" name="Freeform 912">
                <a:extLst>
                  <a:ext uri="{FF2B5EF4-FFF2-40B4-BE49-F238E27FC236}">
                    <a16:creationId xmlns:a16="http://schemas.microsoft.com/office/drawing/2014/main" id="{5155D7A9-4DE7-E595-FE6E-ED5C24A6CE15}"/>
                  </a:ext>
                </a:extLst>
              </p:cNvPr>
              <p:cNvSpPr/>
              <p:nvPr/>
            </p:nvSpPr>
            <p:spPr>
              <a:xfrm>
                <a:off x="5388098" y="371192"/>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913">
                <a:extLst>
                  <a:ext uri="{FF2B5EF4-FFF2-40B4-BE49-F238E27FC236}">
                    <a16:creationId xmlns:a16="http://schemas.microsoft.com/office/drawing/2014/main" id="{9A0107D8-EF37-1F66-7484-FC4DEE7F7AE5}"/>
                  </a:ext>
                </a:extLst>
              </p:cNvPr>
              <p:cNvSpPr/>
              <p:nvPr/>
            </p:nvSpPr>
            <p:spPr>
              <a:xfrm>
                <a:off x="6023478" y="807232"/>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914">
                <a:extLst>
                  <a:ext uri="{FF2B5EF4-FFF2-40B4-BE49-F238E27FC236}">
                    <a16:creationId xmlns:a16="http://schemas.microsoft.com/office/drawing/2014/main" id="{39678698-98ED-9C4B-CB24-6D9063A30CFE}"/>
                  </a:ext>
                </a:extLst>
              </p:cNvPr>
              <p:cNvSpPr/>
              <p:nvPr/>
            </p:nvSpPr>
            <p:spPr>
              <a:xfrm>
                <a:off x="5593820" y="976527"/>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916">
                <a:extLst>
                  <a:ext uri="{FF2B5EF4-FFF2-40B4-BE49-F238E27FC236}">
                    <a16:creationId xmlns:a16="http://schemas.microsoft.com/office/drawing/2014/main" id="{D8D56B13-8825-A6E6-2F94-F358480DE1F9}"/>
                  </a:ext>
                </a:extLst>
              </p:cNvPr>
              <p:cNvSpPr/>
              <p:nvPr/>
            </p:nvSpPr>
            <p:spPr>
              <a:xfrm>
                <a:off x="5515727" y="807210"/>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917">
                <a:extLst>
                  <a:ext uri="{FF2B5EF4-FFF2-40B4-BE49-F238E27FC236}">
                    <a16:creationId xmlns:a16="http://schemas.microsoft.com/office/drawing/2014/main" id="{A1BAD49B-C4F3-8A45-7A10-54C6830E1851}"/>
                  </a:ext>
                </a:extLst>
              </p:cNvPr>
              <p:cNvSpPr/>
              <p:nvPr/>
            </p:nvSpPr>
            <p:spPr>
              <a:xfrm>
                <a:off x="5958599" y="616348"/>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918">
                <a:extLst>
                  <a:ext uri="{FF2B5EF4-FFF2-40B4-BE49-F238E27FC236}">
                    <a16:creationId xmlns:a16="http://schemas.microsoft.com/office/drawing/2014/main" id="{19BBEC5A-9918-FD28-8179-66A6F5BBBC10}"/>
                  </a:ext>
                </a:extLst>
              </p:cNvPr>
              <p:cNvSpPr/>
              <p:nvPr/>
            </p:nvSpPr>
            <p:spPr>
              <a:xfrm>
                <a:off x="5593871" y="617471"/>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919">
                <a:extLst>
                  <a:ext uri="{FF2B5EF4-FFF2-40B4-BE49-F238E27FC236}">
                    <a16:creationId xmlns:a16="http://schemas.microsoft.com/office/drawing/2014/main" id="{486F6C46-1654-3BDD-D8BB-F7D68732E0DD}"/>
                  </a:ext>
                </a:extLst>
              </p:cNvPr>
              <p:cNvSpPr/>
              <p:nvPr/>
            </p:nvSpPr>
            <p:spPr>
              <a:xfrm>
                <a:off x="5784386" y="537842"/>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920">
                <a:extLst>
                  <a:ext uri="{FF2B5EF4-FFF2-40B4-BE49-F238E27FC236}">
                    <a16:creationId xmlns:a16="http://schemas.microsoft.com/office/drawing/2014/main" id="{52A3B92A-89A0-F16C-99BD-0BA6105C6D59}"/>
                  </a:ext>
                </a:extLst>
              </p:cNvPr>
              <p:cNvSpPr/>
              <p:nvPr/>
            </p:nvSpPr>
            <p:spPr>
              <a:xfrm>
                <a:off x="5784770" y="371576"/>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921">
                <a:extLst>
                  <a:ext uri="{FF2B5EF4-FFF2-40B4-BE49-F238E27FC236}">
                    <a16:creationId xmlns:a16="http://schemas.microsoft.com/office/drawing/2014/main" id="{8F447A53-71A4-1A5D-118A-4E8AE8F8DDA1}"/>
                  </a:ext>
                </a:extLst>
              </p:cNvPr>
              <p:cNvSpPr/>
              <p:nvPr/>
            </p:nvSpPr>
            <p:spPr>
              <a:xfrm>
                <a:off x="5719271" y="703491"/>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6" name="Graphic 2">
              <a:extLst>
                <a:ext uri="{FF2B5EF4-FFF2-40B4-BE49-F238E27FC236}">
                  <a16:creationId xmlns:a16="http://schemas.microsoft.com/office/drawing/2014/main" id="{1563A35B-F127-3508-0F2B-1F44E6E74BB3}"/>
                </a:ext>
              </a:extLst>
            </p:cNvPr>
            <p:cNvGrpSpPr/>
            <p:nvPr/>
          </p:nvGrpSpPr>
          <p:grpSpPr>
            <a:xfrm>
              <a:off x="5649601" y="492513"/>
              <a:ext cx="566267" cy="691349"/>
              <a:chOff x="5649601" y="492513"/>
              <a:chExt cx="566267" cy="691349"/>
            </a:xfrm>
            <a:grpFill/>
          </p:grpSpPr>
          <p:sp>
            <p:nvSpPr>
              <p:cNvPr id="7" name="Freeform 906">
                <a:extLst>
                  <a:ext uri="{FF2B5EF4-FFF2-40B4-BE49-F238E27FC236}">
                    <a16:creationId xmlns:a16="http://schemas.microsoft.com/office/drawing/2014/main" id="{11E71D1A-060D-4E38-E42C-3BA442D8185B}"/>
                  </a:ext>
                </a:extLst>
              </p:cNvPr>
              <p:cNvSpPr/>
              <p:nvPr/>
            </p:nvSpPr>
            <p:spPr>
              <a:xfrm>
                <a:off x="5649601" y="656958"/>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907">
                <a:extLst>
                  <a:ext uri="{FF2B5EF4-FFF2-40B4-BE49-F238E27FC236}">
                    <a16:creationId xmlns:a16="http://schemas.microsoft.com/office/drawing/2014/main" id="{3268620B-AF61-7B80-3658-2BF5790BE9A0}"/>
                  </a:ext>
                </a:extLst>
              </p:cNvPr>
              <p:cNvSpPr/>
              <p:nvPr/>
            </p:nvSpPr>
            <p:spPr>
              <a:xfrm>
                <a:off x="6010549" y="978429"/>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908">
                <a:extLst>
                  <a:ext uri="{FF2B5EF4-FFF2-40B4-BE49-F238E27FC236}">
                    <a16:creationId xmlns:a16="http://schemas.microsoft.com/office/drawing/2014/main" id="{01E05D95-CC3A-A664-8127-62ABAF3AFE88}"/>
                  </a:ext>
                </a:extLst>
              </p:cNvPr>
              <p:cNvSpPr/>
              <p:nvPr/>
            </p:nvSpPr>
            <p:spPr>
              <a:xfrm>
                <a:off x="6165978" y="492513"/>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909">
                <a:extLst>
                  <a:ext uri="{FF2B5EF4-FFF2-40B4-BE49-F238E27FC236}">
                    <a16:creationId xmlns:a16="http://schemas.microsoft.com/office/drawing/2014/main" id="{EC57F39C-80E7-2D47-EA76-DEF05DE00831}"/>
                  </a:ext>
                </a:extLst>
              </p:cNvPr>
              <p:cNvSpPr/>
              <p:nvPr/>
            </p:nvSpPr>
            <p:spPr>
              <a:xfrm>
                <a:off x="6165978" y="662236"/>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910">
                <a:extLst>
                  <a:ext uri="{FF2B5EF4-FFF2-40B4-BE49-F238E27FC236}">
                    <a16:creationId xmlns:a16="http://schemas.microsoft.com/office/drawing/2014/main" id="{B678E34D-8E64-5001-C8DB-39C02FA91218}"/>
                  </a:ext>
                </a:extLst>
              </p:cNvPr>
              <p:cNvSpPr/>
              <p:nvPr/>
            </p:nvSpPr>
            <p:spPr>
              <a:xfrm>
                <a:off x="6165978" y="833414"/>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2" name="TextBox 21">
            <a:extLst>
              <a:ext uri="{FF2B5EF4-FFF2-40B4-BE49-F238E27FC236}">
                <a16:creationId xmlns:a16="http://schemas.microsoft.com/office/drawing/2014/main" id="{47061757-B730-6935-7E4C-AA6562FCFFC4}"/>
              </a:ext>
            </a:extLst>
          </p:cNvPr>
          <p:cNvSpPr txBox="1"/>
          <p:nvPr/>
        </p:nvSpPr>
        <p:spPr>
          <a:xfrm>
            <a:off x="570562" y="857566"/>
            <a:ext cx="6096000" cy="461665"/>
          </a:xfrm>
          <a:prstGeom prst="rect">
            <a:avLst/>
          </a:prstGeom>
          <a:noFill/>
        </p:spPr>
        <p:txBody>
          <a:bodyPr wrap="square">
            <a:spAutoFit/>
          </a:bodyPr>
          <a:lstStyle/>
          <a:p>
            <a:r>
              <a:rPr lang="en-US" sz="2400" dirty="0">
                <a:solidFill>
                  <a:srgbClr val="09465E"/>
                </a:solidFill>
              </a:rPr>
              <a:t>Seuraavassa tilanteessa: </a:t>
            </a:r>
            <a:endParaRPr lang="en-US" sz="2400" b="1" dirty="0">
              <a:solidFill>
                <a:srgbClr val="09465E"/>
              </a:solidFill>
            </a:endParaRPr>
          </a:p>
        </p:txBody>
      </p:sp>
    </p:spTree>
    <p:extLst>
      <p:ext uri="{BB962C8B-B14F-4D97-AF65-F5344CB8AC3E}">
        <p14:creationId xmlns:p14="http://schemas.microsoft.com/office/powerpoint/2010/main" val="17314021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717841" y="966602"/>
            <a:ext cx="6341766" cy="6252779"/>
          </a:xfrm>
          <a:prstGeom prst="rect">
            <a:avLst/>
          </a:prstGeom>
        </p:spPr>
        <p:txBody>
          <a:bodyPr lIns="91440" tIns="45720" rIns="91440" bIns="45720" anchor="t"/>
          <a:lstStyle/>
          <a:p>
            <a:endParaRPr lang="en-US" sz="2200" dirty="0"/>
          </a:p>
          <a:p>
            <a:r>
              <a:rPr lang="en-US" sz="2200" dirty="0"/>
              <a:t>Kuten todettiin, kestävä hankinta on peruskäsite tehokkaan, ympäristöystävällisen ja vastuullisen hankintalähteen turvaamiseksi. </a:t>
            </a:r>
          </a:p>
          <a:p>
            <a:endParaRPr lang="en-US" sz="2200" dirty="0"/>
          </a:p>
          <a:p>
            <a:r>
              <a:rPr lang="en-US" sz="2200" dirty="0"/>
              <a:t>Tämän käsitteen omaksuminen on ratkaisevan tärkeää, kun ollaan yhteydessä kumppaneihin ja rakennetaan luottamuksellisia suhteita.</a:t>
            </a:r>
            <a:endParaRPr lang="en-US" sz="2200" dirty="0">
              <a:ea typeface="Calibri"/>
              <a:cs typeface="Calibri"/>
            </a:endParaRPr>
          </a:p>
          <a:p>
            <a:endParaRPr lang="en-US" sz="2200" dirty="0"/>
          </a:p>
          <a:p>
            <a:r>
              <a:rPr lang="en-US" sz="2200" dirty="0"/>
              <a:t>Kestävät hankinnat ovat strategisia, ja niissä tasapainotetaan taloudellisia, sosiaalisia ja ympäristönäkökohtia.</a:t>
            </a:r>
          </a:p>
          <a:p>
            <a:endParaRPr lang="en-US" sz="2200" dirty="0"/>
          </a:p>
          <a:p>
            <a:r>
              <a:rPr lang="en-US" sz="2200" dirty="0"/>
              <a:t> Tähän käytäntöön sitoutuminen edellyttää kriittistä ajattelua ja sitoutumista parannuksiin, mikä vastaa Waste 2 Worth -hankkeen päätavoitteita.</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dirty="0" err="1"/>
              <a:t>Yhteenveto</a:t>
            </a:r>
            <a:endParaRPr lang="en-US"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a:t>01</a:t>
            </a:r>
          </a:p>
        </p:txBody>
      </p:sp>
      <p:pic>
        <p:nvPicPr>
          <p:cNvPr id="1026" name="Picture 2" descr="Best Sustainable Procurement Strategy for Businesses in 2025 - Sprih">
            <a:extLst>
              <a:ext uri="{FF2B5EF4-FFF2-40B4-BE49-F238E27FC236}">
                <a16:creationId xmlns:a16="http://schemas.microsoft.com/office/drawing/2014/main" id="{012B8478-4FF1-01DA-AE65-4D737C06D7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782" t="10666" r="17239" b="22551"/>
          <a:stretch/>
        </p:blipFill>
        <p:spPr bwMode="auto">
          <a:xfrm>
            <a:off x="0" y="2491285"/>
            <a:ext cx="6273579" cy="3516464"/>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72562939-738E-FB21-A25D-599F65FCBD3E}"/>
              </a:ext>
            </a:extLst>
          </p:cNvPr>
          <p:cNvSpPr/>
          <p:nvPr/>
        </p:nvSpPr>
        <p:spPr>
          <a:xfrm>
            <a:off x="5885793" y="3372301"/>
            <a:ext cx="5160580" cy="653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6001862" y="3342969"/>
            <a:ext cx="4949917" cy="646331"/>
          </a:xfrm>
          <a:prstGeom prst="rect">
            <a:avLst/>
          </a:prstGeom>
          <a:noFill/>
        </p:spPr>
        <p:txBody>
          <a:bodyPr wrap="square" rtlCol="0">
            <a:spAutoFit/>
          </a:bodyPr>
          <a:lstStyle/>
          <a:p>
            <a:r>
              <a:rPr lang="en-US" sz="3600" b="1" spc="324">
                <a:solidFill>
                  <a:srgbClr val="60BA47"/>
                </a:solidFill>
                <a:latin typeface="Calibri" panose="020F0502020204030204" pitchFamily="34" charset="0"/>
                <a:cs typeface="Calibri" panose="020F0502020204030204" pitchFamily="34" charset="0"/>
              </a:rPr>
              <a:t>Kestävä hankinta</a:t>
            </a:r>
          </a:p>
        </p:txBody>
      </p:sp>
    </p:spTree>
    <p:extLst>
      <p:ext uri="{BB962C8B-B14F-4D97-AF65-F5344CB8AC3E}">
        <p14:creationId xmlns:p14="http://schemas.microsoft.com/office/powerpoint/2010/main" val="2840469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0563" b="10563"/>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dirty="0">
                <a:solidFill>
                  <a:schemeClr val="bg1"/>
                </a:solidFill>
                <a:latin typeface="Calibri" panose="020F0502020204030204" pitchFamily="34" charset="0"/>
                <a:cs typeface="Calibri" panose="020F0502020204030204" pitchFamily="34" charset="0"/>
              </a:rPr>
              <a:t>PAREMPI HANKINTA, VALOISAMPI TULEVAISUUS</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a:srcRect t="30107" b="30107"/>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a:solidFill>
                  <a:schemeClr val="bg1"/>
                </a:solidFill>
              </a:rPr>
              <a:t>www.waste2worth.eu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Seuraa matkaamme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0"/>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59312"/>
            </a:xfrm>
            <a:prstGeom prst="rect">
              <a:avLst/>
            </a:prstGeom>
            <a:noFill/>
          </p:spPr>
          <p:txBody>
            <a:bodyPr wrap="square" rtlCol="0">
              <a:spAutoFit/>
            </a:bodyPr>
            <a:lstStyle/>
            <a:p>
              <a:r>
                <a:rPr lang="en-US" sz="2400" dirty="0" err="1">
                  <a:solidFill>
                    <a:srgbClr val="0B3A5B"/>
                  </a:solidFill>
                  <a:hlinkClick r:id="rId6">
                    <a:extLst>
                      <a:ext uri="{A12FA001-AC4F-418D-AE19-62706E023703}">
                        <ahyp:hlinkClr xmlns:ahyp="http://schemas.microsoft.com/office/drawing/2018/hyperlinkcolor" val="tx"/>
                      </a:ext>
                    </a:extLst>
                  </a:hlinkClick>
                </a:rPr>
                <a:t>sa</a:t>
              </a:r>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4475C-A8D3-D629-D279-36CDB500815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321EE03-EC9C-9B58-CDDC-BA727E9614E3}"/>
              </a:ext>
            </a:extLst>
          </p:cNvPr>
          <p:cNvSpPr>
            <a:spLocks noGrp="1"/>
          </p:cNvSpPr>
          <p:nvPr>
            <p:ph type="body" sz="quarter" idx="16"/>
          </p:nvPr>
        </p:nvSpPr>
        <p:spPr>
          <a:xfrm>
            <a:off x="813416" y="644014"/>
            <a:ext cx="10052954" cy="803654"/>
          </a:xfrm>
          <a:prstGeom prst="rect">
            <a:avLst/>
          </a:prstGeom>
        </p:spPr>
        <p:txBody>
          <a:bodyPr/>
          <a:lstStyle/>
          <a:p>
            <a:r>
              <a:rPr lang="en-IE"/>
              <a:t>Peruskäsitteet</a:t>
            </a:r>
            <a:endParaRPr lang="en-US"/>
          </a:p>
        </p:txBody>
      </p:sp>
      <p:sp>
        <p:nvSpPr>
          <p:cNvPr id="3" name="Text Placeholder 2">
            <a:extLst>
              <a:ext uri="{FF2B5EF4-FFF2-40B4-BE49-F238E27FC236}">
                <a16:creationId xmlns:a16="http://schemas.microsoft.com/office/drawing/2014/main" id="{71D61E17-C4BF-6918-4827-938EBA8B54EF}"/>
              </a:ext>
            </a:extLst>
          </p:cNvPr>
          <p:cNvSpPr>
            <a:spLocks noGrp="1"/>
          </p:cNvSpPr>
          <p:nvPr>
            <p:ph type="body" sz="quarter" idx="19"/>
          </p:nvPr>
        </p:nvSpPr>
        <p:spPr>
          <a:xfrm>
            <a:off x="790397" y="1662600"/>
            <a:ext cx="10611205" cy="4626399"/>
          </a:xfrm>
          <a:prstGeom prst="rect">
            <a:avLst/>
          </a:prstGeom>
        </p:spPr>
        <p:txBody>
          <a:bodyPr/>
          <a:lstStyle/>
          <a:p>
            <a:r>
              <a:rPr lang="en-GB" b="1" dirty="0"/>
              <a:t>Toimitusketjuyhteistyöllä </a:t>
            </a:r>
            <a:r>
              <a:rPr lang="en-GB" dirty="0"/>
              <a:t>on olennainen merkitys elintarvikealan pk-yritysten ja yleensä elintarvikealan yritysten kokonaismenestyksen kannalta. Toimitusketjuyhteistyötä tehdään, kun eri yritykset tukevat aktiivisesti toisiaan ja pyrkivät yhteiseen hyötyyn </a:t>
            </a:r>
            <a:r>
              <a:rPr lang="en-GB" dirty="0">
                <a:hlinkClick r:id="rId2"/>
              </a:rPr>
              <a:t>(</a:t>
            </a:r>
            <a:r>
              <a:rPr lang="en-GB" dirty="0" err="1">
                <a:hlinkClick r:id="rId2"/>
              </a:rPr>
              <a:t>Chauan</a:t>
            </a:r>
            <a:r>
              <a:rPr lang="en-GB" dirty="0">
                <a:hlinkClick r:id="rId2"/>
              </a:rPr>
              <a:t>, 2022).</a:t>
            </a:r>
            <a:endParaRPr lang="en-GB" dirty="0"/>
          </a:p>
          <a:p>
            <a:endParaRPr lang="en-US" sz="1800" dirty="0"/>
          </a:p>
          <a:p>
            <a:r>
              <a:rPr lang="en-US" dirty="0"/>
              <a:t> Yksi tärkeimmistä eduista on </a:t>
            </a:r>
            <a:r>
              <a:rPr lang="en-US" b="1" dirty="0" err="1"/>
              <a:t>suotuisten </a:t>
            </a:r>
            <a:r>
              <a:rPr lang="en-US" b="1" dirty="0"/>
              <a:t>olosuhteiden </a:t>
            </a:r>
            <a:r>
              <a:rPr lang="en-US" dirty="0"/>
              <a:t>luominen </a:t>
            </a:r>
            <a:r>
              <a:rPr lang="en-US" b="1" dirty="0"/>
              <a:t>kestävien hankintakäytäntöjen noudattamiselle</a:t>
            </a:r>
            <a:r>
              <a:rPr lang="en-US" dirty="0"/>
              <a:t>, mikä helpottaa elintarvikealan pk-yritysten toimintaa ja elintarvikehankintoja </a:t>
            </a:r>
            <a:r>
              <a:rPr lang="en-US" b="1" dirty="0"/>
              <a:t>ympäristöön, yhteiskuntaan ja talouteen liittyvien normien </a:t>
            </a:r>
            <a:r>
              <a:rPr lang="en-US" dirty="0"/>
              <a:t>mukaisesti</a:t>
            </a:r>
            <a:r>
              <a:rPr lang="en-US" b="1" dirty="0"/>
              <a:t>.</a:t>
            </a:r>
          </a:p>
          <a:p>
            <a:endParaRPr lang="en-US" sz="1800" dirty="0"/>
          </a:p>
          <a:p>
            <a:r>
              <a:rPr lang="en-US" b="1" dirty="0"/>
              <a:t>Kestävillä hankinnoilla </a:t>
            </a:r>
            <a:r>
              <a:rPr lang="en-US" dirty="0"/>
              <a:t>tarkoitetaan siis ympäristöön, yhteiskuntaan ja talouteen liittyvien näkökohtien sisällyttämistä hankintoihin myönteisten tulosten edistämiseksi koko toimitusketjun hankintaprosessissa </a:t>
            </a:r>
            <a:r>
              <a:rPr lang="en-US" dirty="0">
                <a:hlinkClick r:id="rId3"/>
              </a:rPr>
              <a:t>(Jean, 2024). </a:t>
            </a:r>
            <a:endParaRPr lang="en-US" dirty="0"/>
          </a:p>
          <a:p>
            <a:endParaRPr lang="en-US" dirty="0"/>
          </a:p>
        </p:txBody>
      </p:sp>
      <p:grpSp>
        <p:nvGrpSpPr>
          <p:cNvPr id="2" name="Graphic 3">
            <a:extLst>
              <a:ext uri="{FF2B5EF4-FFF2-40B4-BE49-F238E27FC236}">
                <a16:creationId xmlns:a16="http://schemas.microsoft.com/office/drawing/2014/main" id="{C40B9B02-9D7E-9707-B4DE-91964C519B67}"/>
              </a:ext>
            </a:extLst>
          </p:cNvPr>
          <p:cNvGrpSpPr/>
          <p:nvPr/>
        </p:nvGrpSpPr>
        <p:grpSpPr>
          <a:xfrm>
            <a:off x="9500454" y="493133"/>
            <a:ext cx="1086136" cy="1105415"/>
            <a:chOff x="8424689" y="1951807"/>
            <a:chExt cx="1086136" cy="1105415"/>
          </a:xfrm>
          <a:solidFill>
            <a:srgbClr val="09465E"/>
          </a:solidFill>
        </p:grpSpPr>
        <p:grpSp>
          <p:nvGrpSpPr>
            <p:cNvPr id="5" name="Graphic 3">
              <a:extLst>
                <a:ext uri="{FF2B5EF4-FFF2-40B4-BE49-F238E27FC236}">
                  <a16:creationId xmlns:a16="http://schemas.microsoft.com/office/drawing/2014/main" id="{9BF072AB-6918-8967-DE67-1BB8B88213AA}"/>
                </a:ext>
              </a:extLst>
            </p:cNvPr>
            <p:cNvGrpSpPr/>
            <p:nvPr/>
          </p:nvGrpSpPr>
          <p:grpSpPr>
            <a:xfrm>
              <a:off x="8424689" y="1951807"/>
              <a:ext cx="1086136" cy="1105415"/>
              <a:chOff x="8424689" y="1951807"/>
              <a:chExt cx="1086136" cy="1105415"/>
            </a:xfrm>
            <a:grpFill/>
          </p:grpSpPr>
          <p:sp>
            <p:nvSpPr>
              <p:cNvPr id="12" name="Freeform 1420">
                <a:extLst>
                  <a:ext uri="{FF2B5EF4-FFF2-40B4-BE49-F238E27FC236}">
                    <a16:creationId xmlns:a16="http://schemas.microsoft.com/office/drawing/2014/main" id="{2EB52C68-7DFC-E740-2EA9-2FFEC473D8CB}"/>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solidFill>
                <a:srgbClr val="E25684"/>
              </a:solidFill>
              <a:ln w="27426" cap="flat">
                <a:noFill/>
                <a:prstDash val="solid"/>
                <a:miter/>
              </a:ln>
            </p:spPr>
            <p:txBody>
              <a:bodyPr rtlCol="0" anchor="ctr"/>
              <a:lstStyle/>
              <a:p>
                <a:endParaRPr lang="en-US"/>
              </a:p>
            </p:txBody>
          </p:sp>
          <p:sp>
            <p:nvSpPr>
              <p:cNvPr id="13" name="Freeform 1421">
                <a:extLst>
                  <a:ext uri="{FF2B5EF4-FFF2-40B4-BE49-F238E27FC236}">
                    <a16:creationId xmlns:a16="http://schemas.microsoft.com/office/drawing/2014/main" id="{E6D101E1-D430-F56F-2002-CA926326049E}"/>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solidFill>
                <a:srgbClr val="E25684"/>
              </a:solidFill>
              <a:ln w="27426" cap="flat">
                <a:noFill/>
                <a:prstDash val="solid"/>
                <a:miter/>
              </a:ln>
            </p:spPr>
            <p:txBody>
              <a:bodyPr rtlCol="0" anchor="ctr"/>
              <a:lstStyle/>
              <a:p>
                <a:endParaRPr lang="en-US"/>
              </a:p>
            </p:txBody>
          </p:sp>
          <p:sp>
            <p:nvSpPr>
              <p:cNvPr id="14" name="Freeform 1422">
                <a:extLst>
                  <a:ext uri="{FF2B5EF4-FFF2-40B4-BE49-F238E27FC236}">
                    <a16:creationId xmlns:a16="http://schemas.microsoft.com/office/drawing/2014/main" id="{69B96504-BD0E-291C-D03E-BF1D63D73D46}"/>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solidFill>
                <a:srgbClr val="E25684"/>
              </a:solidFill>
              <a:ln w="27426" cap="flat">
                <a:noFill/>
                <a:prstDash val="solid"/>
                <a:miter/>
              </a:ln>
            </p:spPr>
            <p:txBody>
              <a:bodyPr rtlCol="0" anchor="ctr"/>
              <a:lstStyle/>
              <a:p>
                <a:endParaRPr lang="en-US"/>
              </a:p>
            </p:txBody>
          </p:sp>
          <p:sp>
            <p:nvSpPr>
              <p:cNvPr id="15" name="Freeform 1423">
                <a:extLst>
                  <a:ext uri="{FF2B5EF4-FFF2-40B4-BE49-F238E27FC236}">
                    <a16:creationId xmlns:a16="http://schemas.microsoft.com/office/drawing/2014/main" id="{09E378EE-83F0-CBDB-ABC3-6DAC29929F3F}"/>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solidFill>
                <a:srgbClr val="E25684"/>
              </a:solidFill>
              <a:ln w="27426" cap="flat">
                <a:noFill/>
                <a:prstDash val="solid"/>
                <a:miter/>
              </a:ln>
            </p:spPr>
            <p:txBody>
              <a:bodyPr rtlCol="0" anchor="ctr"/>
              <a:lstStyle/>
              <a:p>
                <a:endParaRPr lang="en-US"/>
              </a:p>
            </p:txBody>
          </p:sp>
          <p:sp>
            <p:nvSpPr>
              <p:cNvPr id="16" name="Freeform 1424">
                <a:extLst>
                  <a:ext uri="{FF2B5EF4-FFF2-40B4-BE49-F238E27FC236}">
                    <a16:creationId xmlns:a16="http://schemas.microsoft.com/office/drawing/2014/main" id="{8B4A632C-C3B9-AC97-C193-169CA75D24E2}"/>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7" name="Freeform 1425">
                <a:extLst>
                  <a:ext uri="{FF2B5EF4-FFF2-40B4-BE49-F238E27FC236}">
                    <a16:creationId xmlns:a16="http://schemas.microsoft.com/office/drawing/2014/main" id="{9850DC3C-4365-C389-F489-A5095500CF23}"/>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8" name="Freeform 1426">
                <a:extLst>
                  <a:ext uri="{FF2B5EF4-FFF2-40B4-BE49-F238E27FC236}">
                    <a16:creationId xmlns:a16="http://schemas.microsoft.com/office/drawing/2014/main" id="{A6CE8606-C524-ABB0-5C1A-357BCE7D1112}"/>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19" name="Freeform 1427">
                <a:extLst>
                  <a:ext uri="{FF2B5EF4-FFF2-40B4-BE49-F238E27FC236}">
                    <a16:creationId xmlns:a16="http://schemas.microsoft.com/office/drawing/2014/main" id="{2BA2AA09-0D7A-1B48-A406-0D5D45C13799}"/>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 name="Freeform 1428">
                <a:extLst>
                  <a:ext uri="{FF2B5EF4-FFF2-40B4-BE49-F238E27FC236}">
                    <a16:creationId xmlns:a16="http://schemas.microsoft.com/office/drawing/2014/main" id="{2CC934B8-3A86-CDE5-142E-9424EEE88175}"/>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1" name="Freeform 1429">
                <a:extLst>
                  <a:ext uri="{FF2B5EF4-FFF2-40B4-BE49-F238E27FC236}">
                    <a16:creationId xmlns:a16="http://schemas.microsoft.com/office/drawing/2014/main" id="{1D97390F-091D-8981-3074-711533F805BD}"/>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2" name="Freeform 1430">
                <a:extLst>
                  <a:ext uri="{FF2B5EF4-FFF2-40B4-BE49-F238E27FC236}">
                    <a16:creationId xmlns:a16="http://schemas.microsoft.com/office/drawing/2014/main" id="{85FA7E66-E4CE-A245-1841-D3A1C0D0F097}"/>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3" name="Freeform 1431">
                <a:extLst>
                  <a:ext uri="{FF2B5EF4-FFF2-40B4-BE49-F238E27FC236}">
                    <a16:creationId xmlns:a16="http://schemas.microsoft.com/office/drawing/2014/main" id="{EE71F580-DEE4-023F-2821-99A45234AB89}"/>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4" name="Freeform 1432">
                <a:extLst>
                  <a:ext uri="{FF2B5EF4-FFF2-40B4-BE49-F238E27FC236}">
                    <a16:creationId xmlns:a16="http://schemas.microsoft.com/office/drawing/2014/main" id="{63A4C705-45B7-F466-1C68-1C06D8DC2A95}"/>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5" name="Freeform 1433">
                <a:extLst>
                  <a:ext uri="{FF2B5EF4-FFF2-40B4-BE49-F238E27FC236}">
                    <a16:creationId xmlns:a16="http://schemas.microsoft.com/office/drawing/2014/main" id="{BF27081C-9087-7487-8075-9E1FE2D8604E}"/>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6" name="Freeform 1434">
                <a:extLst>
                  <a:ext uri="{FF2B5EF4-FFF2-40B4-BE49-F238E27FC236}">
                    <a16:creationId xmlns:a16="http://schemas.microsoft.com/office/drawing/2014/main" id="{FA63CD39-4370-828A-A516-A122189BE5D3}"/>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7" name="Freeform 1435">
                <a:extLst>
                  <a:ext uri="{FF2B5EF4-FFF2-40B4-BE49-F238E27FC236}">
                    <a16:creationId xmlns:a16="http://schemas.microsoft.com/office/drawing/2014/main" id="{559C9F9C-4358-438A-E69B-42EE5F8DF0B1}"/>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28" name="Freeform 1436">
                <a:extLst>
                  <a:ext uri="{FF2B5EF4-FFF2-40B4-BE49-F238E27FC236}">
                    <a16:creationId xmlns:a16="http://schemas.microsoft.com/office/drawing/2014/main" id="{AB3791E4-53D0-F10F-5EC8-D4C66188AA86}"/>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29" name="Freeform 1437">
                <a:extLst>
                  <a:ext uri="{FF2B5EF4-FFF2-40B4-BE49-F238E27FC236}">
                    <a16:creationId xmlns:a16="http://schemas.microsoft.com/office/drawing/2014/main" id="{D80442F1-E297-D637-F02E-66558A0EF0A9}"/>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0" name="Freeform 1438">
                <a:extLst>
                  <a:ext uri="{FF2B5EF4-FFF2-40B4-BE49-F238E27FC236}">
                    <a16:creationId xmlns:a16="http://schemas.microsoft.com/office/drawing/2014/main" id="{B00FC649-210D-E4B6-5E63-73C26A454EF7}"/>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1" name="Freeform 1439">
                <a:extLst>
                  <a:ext uri="{FF2B5EF4-FFF2-40B4-BE49-F238E27FC236}">
                    <a16:creationId xmlns:a16="http://schemas.microsoft.com/office/drawing/2014/main" id="{673BEEE5-1076-163B-E515-AA8EE1A10741}"/>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2" name="Freeform 1440">
                <a:extLst>
                  <a:ext uri="{FF2B5EF4-FFF2-40B4-BE49-F238E27FC236}">
                    <a16:creationId xmlns:a16="http://schemas.microsoft.com/office/drawing/2014/main" id="{90A2E2C6-9B51-E0F0-46DD-B5CAF8E7F84E}"/>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1441">
                <a:extLst>
                  <a:ext uri="{FF2B5EF4-FFF2-40B4-BE49-F238E27FC236}">
                    <a16:creationId xmlns:a16="http://schemas.microsoft.com/office/drawing/2014/main" id="{FBFF652D-568B-6D81-FFAA-B91A0B9F7E77}"/>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2">
                <a:extLst>
                  <a:ext uri="{FF2B5EF4-FFF2-40B4-BE49-F238E27FC236}">
                    <a16:creationId xmlns:a16="http://schemas.microsoft.com/office/drawing/2014/main" id="{D97EE3A5-69B4-A816-707A-4F576FDEF08E}"/>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5" name="Freeform 1443">
                <a:extLst>
                  <a:ext uri="{FF2B5EF4-FFF2-40B4-BE49-F238E27FC236}">
                    <a16:creationId xmlns:a16="http://schemas.microsoft.com/office/drawing/2014/main" id="{C0C905AA-BBA0-BD40-D2DA-595097C87320}"/>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6" name="Freeform 1444">
                <a:extLst>
                  <a:ext uri="{FF2B5EF4-FFF2-40B4-BE49-F238E27FC236}">
                    <a16:creationId xmlns:a16="http://schemas.microsoft.com/office/drawing/2014/main" id="{2793B81D-EC4F-908A-F2E9-46E93AD46866}"/>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7" name="Freeform 1445">
                <a:extLst>
                  <a:ext uri="{FF2B5EF4-FFF2-40B4-BE49-F238E27FC236}">
                    <a16:creationId xmlns:a16="http://schemas.microsoft.com/office/drawing/2014/main" id="{9021B8DA-3206-102B-7AA9-D33FF57A0654}"/>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8" name="Freeform 1446">
                <a:extLst>
                  <a:ext uri="{FF2B5EF4-FFF2-40B4-BE49-F238E27FC236}">
                    <a16:creationId xmlns:a16="http://schemas.microsoft.com/office/drawing/2014/main" id="{B376754C-DADD-C964-DFA1-6C5A5CA6B91F}"/>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39" name="Freeform 1447">
                <a:extLst>
                  <a:ext uri="{FF2B5EF4-FFF2-40B4-BE49-F238E27FC236}">
                    <a16:creationId xmlns:a16="http://schemas.microsoft.com/office/drawing/2014/main" id="{549DE795-D74F-F291-9193-E3733668F847}"/>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 name="Freeform 1448">
                <a:extLst>
                  <a:ext uri="{FF2B5EF4-FFF2-40B4-BE49-F238E27FC236}">
                    <a16:creationId xmlns:a16="http://schemas.microsoft.com/office/drawing/2014/main" id="{B0804961-EE0C-242C-5987-62731AE37BD9}"/>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1" name="Freeform 1449">
                <a:extLst>
                  <a:ext uri="{FF2B5EF4-FFF2-40B4-BE49-F238E27FC236}">
                    <a16:creationId xmlns:a16="http://schemas.microsoft.com/office/drawing/2014/main" id="{0EBCE7EA-D7AC-DD2C-C174-AF339FAF3FA1}"/>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2" name="Freeform 1450">
                <a:extLst>
                  <a:ext uri="{FF2B5EF4-FFF2-40B4-BE49-F238E27FC236}">
                    <a16:creationId xmlns:a16="http://schemas.microsoft.com/office/drawing/2014/main" id="{FC36D6F5-A3CF-EF7E-381E-45F15939D2DF}"/>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6" name="Graphic 3">
              <a:extLst>
                <a:ext uri="{FF2B5EF4-FFF2-40B4-BE49-F238E27FC236}">
                  <a16:creationId xmlns:a16="http://schemas.microsoft.com/office/drawing/2014/main" id="{19E6B851-6FA3-63C0-8715-41F63AC4CD17}"/>
                </a:ext>
              </a:extLst>
            </p:cNvPr>
            <p:cNvGrpSpPr/>
            <p:nvPr/>
          </p:nvGrpSpPr>
          <p:grpSpPr>
            <a:xfrm>
              <a:off x="8623774" y="2128475"/>
              <a:ext cx="506941" cy="300655"/>
              <a:chOff x="8623774" y="2128475"/>
              <a:chExt cx="506941" cy="300655"/>
            </a:xfrm>
            <a:grpFill/>
          </p:grpSpPr>
          <p:grpSp>
            <p:nvGrpSpPr>
              <p:cNvPr id="7" name="Graphic 3">
                <a:extLst>
                  <a:ext uri="{FF2B5EF4-FFF2-40B4-BE49-F238E27FC236}">
                    <a16:creationId xmlns:a16="http://schemas.microsoft.com/office/drawing/2014/main" id="{57E0A68B-9725-17AB-106F-5AAE4C365719}"/>
                  </a:ext>
                </a:extLst>
              </p:cNvPr>
              <p:cNvGrpSpPr/>
              <p:nvPr/>
            </p:nvGrpSpPr>
            <p:grpSpPr>
              <a:xfrm>
                <a:off x="8623774" y="2128475"/>
                <a:ext cx="506941" cy="221114"/>
                <a:chOff x="8623774" y="2128475"/>
                <a:chExt cx="506941" cy="221114"/>
              </a:xfrm>
              <a:grpFill/>
            </p:grpSpPr>
            <p:sp>
              <p:nvSpPr>
                <p:cNvPr id="10" name="Freeform 1418">
                  <a:extLst>
                    <a:ext uri="{FF2B5EF4-FFF2-40B4-BE49-F238E27FC236}">
                      <a16:creationId xmlns:a16="http://schemas.microsoft.com/office/drawing/2014/main" id="{1F870C44-9B22-E278-0A2E-0ECD2BC9B2A1}"/>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60BA47"/>
                </a:solidFill>
                <a:ln w="27426" cap="flat">
                  <a:noFill/>
                  <a:prstDash val="solid"/>
                  <a:miter/>
                </a:ln>
              </p:spPr>
              <p:txBody>
                <a:bodyPr rtlCol="0" anchor="ctr"/>
                <a:lstStyle/>
                <a:p>
                  <a:endParaRPr lang="en-US"/>
                </a:p>
              </p:txBody>
            </p:sp>
            <p:sp>
              <p:nvSpPr>
                <p:cNvPr id="11" name="Freeform 1419">
                  <a:extLst>
                    <a:ext uri="{FF2B5EF4-FFF2-40B4-BE49-F238E27FC236}">
                      <a16:creationId xmlns:a16="http://schemas.microsoft.com/office/drawing/2014/main" id="{7F11D4F6-5CAD-118F-1BED-71F68093C723}"/>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60BA47"/>
                </a:solidFill>
                <a:ln w="27426" cap="flat">
                  <a:noFill/>
                  <a:prstDash val="solid"/>
                  <a:miter/>
                </a:ln>
              </p:spPr>
              <p:txBody>
                <a:bodyPr rtlCol="0" anchor="ctr"/>
                <a:lstStyle/>
                <a:p>
                  <a:endParaRPr lang="en-US"/>
                </a:p>
              </p:txBody>
            </p:sp>
          </p:grpSp>
          <p:sp>
            <p:nvSpPr>
              <p:cNvPr id="8" name="Freeform 1416">
                <a:extLst>
                  <a:ext uri="{FF2B5EF4-FFF2-40B4-BE49-F238E27FC236}">
                    <a16:creationId xmlns:a16="http://schemas.microsoft.com/office/drawing/2014/main" id="{7DAF173B-A0C7-92EC-2978-A3F8A6DD6AB5}"/>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60BA47"/>
              </a:solidFill>
              <a:ln w="27426" cap="flat">
                <a:noFill/>
                <a:prstDash val="solid"/>
                <a:miter/>
              </a:ln>
            </p:spPr>
            <p:txBody>
              <a:bodyPr rtlCol="0" anchor="ctr"/>
              <a:lstStyle/>
              <a:p>
                <a:endParaRPr lang="en-US"/>
              </a:p>
            </p:txBody>
          </p:sp>
          <p:sp>
            <p:nvSpPr>
              <p:cNvPr id="9" name="Freeform 1417">
                <a:extLst>
                  <a:ext uri="{FF2B5EF4-FFF2-40B4-BE49-F238E27FC236}">
                    <a16:creationId xmlns:a16="http://schemas.microsoft.com/office/drawing/2014/main" id="{B01A2A99-79D0-AA5E-3666-0447EBD66ABC}"/>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60BA47"/>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026894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2C7CE1-763A-4DAF-913E-3044DC46EC43}"/>
              </a:ext>
            </a:extLst>
          </p:cNvPr>
          <p:cNvSpPr>
            <a:spLocks noGrp="1"/>
          </p:cNvSpPr>
          <p:nvPr>
            <p:ph type="body" sz="quarter" idx="16"/>
          </p:nvPr>
        </p:nvSpPr>
        <p:spPr>
          <a:xfrm>
            <a:off x="2544449" y="348820"/>
            <a:ext cx="9870256" cy="650074"/>
          </a:xfrm>
        </p:spPr>
        <p:txBody>
          <a:bodyPr lIns="91440" tIns="45720" rIns="91440" bIns="45720" anchor="t">
            <a:noAutofit/>
          </a:bodyPr>
          <a:lstStyle/>
          <a:p>
            <a:r>
              <a:rPr lang="en-IE" dirty="0">
                <a:ea typeface="Calibri"/>
                <a:cs typeface="Calibri"/>
              </a:rPr>
              <a:t>Mitä on kestävä hankinta?</a:t>
            </a:r>
            <a:endParaRPr lang="en-US" dirty="0"/>
          </a:p>
        </p:txBody>
      </p:sp>
      <p:pic>
        <p:nvPicPr>
          <p:cNvPr id="5" name="Online Media 4" title="Sustainable Procurement: It’s Not Just About Being Green">
            <a:hlinkClick r:id="" action="ppaction://media"/>
            <a:extLst>
              <a:ext uri="{FF2B5EF4-FFF2-40B4-BE49-F238E27FC236}">
                <a16:creationId xmlns:a16="http://schemas.microsoft.com/office/drawing/2014/main" id="{344D6F59-55DB-E970-4501-860B2B4DECEF}"/>
              </a:ext>
            </a:extLst>
          </p:cNvPr>
          <p:cNvPicPr>
            <a:picLocks noGrp="1" noRot="1" noChangeAspect="1"/>
          </p:cNvPicPr>
          <p:nvPr>
            <p:ph type="pic" sz="quarter" idx="10"/>
            <a:videoFile r:link="rId1"/>
          </p:nvPr>
        </p:nvPicPr>
        <p:blipFill>
          <a:blip r:embed="rId3"/>
          <a:srcRect l="832" r="832"/>
          <a:stretch>
            <a:fillRect/>
          </a:stretch>
        </p:blipFill>
        <p:spPr>
          <a:xfrm>
            <a:off x="622131" y="2108009"/>
            <a:ext cx="5100283" cy="3885312"/>
          </a:xfrm>
        </p:spPr>
      </p:pic>
      <p:sp>
        <p:nvSpPr>
          <p:cNvPr id="7" name="TextBox 6">
            <a:extLst>
              <a:ext uri="{FF2B5EF4-FFF2-40B4-BE49-F238E27FC236}">
                <a16:creationId xmlns:a16="http://schemas.microsoft.com/office/drawing/2014/main" id="{70BB9640-84C4-B05E-5A90-53D26ACB0A01}"/>
              </a:ext>
            </a:extLst>
          </p:cNvPr>
          <p:cNvSpPr txBox="1"/>
          <p:nvPr/>
        </p:nvSpPr>
        <p:spPr>
          <a:xfrm>
            <a:off x="600336" y="1392345"/>
            <a:ext cx="468507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hlinkClick r:id="rId4"/>
              </a:rPr>
              <a:t>Kestävät hankinnat: Se ei ole vain vihreyttä</a:t>
            </a:r>
            <a:endParaRPr lang="en-US" sz="1400" dirty="0"/>
          </a:p>
        </p:txBody>
      </p:sp>
      <p:grpSp>
        <p:nvGrpSpPr>
          <p:cNvPr id="8" name="Graphic 4">
            <a:extLst>
              <a:ext uri="{FF2B5EF4-FFF2-40B4-BE49-F238E27FC236}">
                <a16:creationId xmlns:a16="http://schemas.microsoft.com/office/drawing/2014/main" id="{CA7E8B16-2096-C879-AC91-734D8C9287B0}"/>
              </a:ext>
            </a:extLst>
          </p:cNvPr>
          <p:cNvGrpSpPr/>
          <p:nvPr/>
        </p:nvGrpSpPr>
        <p:grpSpPr>
          <a:xfrm rot="19582332">
            <a:off x="4937233" y="1337133"/>
            <a:ext cx="320003" cy="545112"/>
            <a:chOff x="6198966" y="5366641"/>
            <a:chExt cx="717140" cy="1386497"/>
          </a:xfrm>
          <a:solidFill>
            <a:srgbClr val="09465E"/>
          </a:solidFill>
        </p:grpSpPr>
        <p:grpSp>
          <p:nvGrpSpPr>
            <p:cNvPr id="9" name="Graphic 4">
              <a:extLst>
                <a:ext uri="{FF2B5EF4-FFF2-40B4-BE49-F238E27FC236}">
                  <a16:creationId xmlns:a16="http://schemas.microsoft.com/office/drawing/2014/main" id="{AAF5096F-9884-C7E0-3A8B-44634E8FB0C3}"/>
                </a:ext>
              </a:extLst>
            </p:cNvPr>
            <p:cNvGrpSpPr/>
            <p:nvPr/>
          </p:nvGrpSpPr>
          <p:grpSpPr>
            <a:xfrm>
              <a:off x="6229199" y="5366641"/>
              <a:ext cx="446280" cy="440141"/>
              <a:chOff x="6229199" y="5366641"/>
              <a:chExt cx="446280" cy="440141"/>
            </a:xfrm>
            <a:grpFill/>
          </p:grpSpPr>
          <p:sp>
            <p:nvSpPr>
              <p:cNvPr id="18" name="Freeform 57">
                <a:extLst>
                  <a:ext uri="{FF2B5EF4-FFF2-40B4-BE49-F238E27FC236}">
                    <a16:creationId xmlns:a16="http://schemas.microsoft.com/office/drawing/2014/main" id="{D47F4890-1093-D5C7-637E-A9A9FF6746D0}"/>
                  </a:ext>
                </a:extLst>
              </p:cNvPr>
              <p:cNvSpPr/>
              <p:nvPr/>
            </p:nvSpPr>
            <p:spPr>
              <a:xfrm>
                <a:off x="6229199" y="5366641"/>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58">
                <a:extLst>
                  <a:ext uri="{FF2B5EF4-FFF2-40B4-BE49-F238E27FC236}">
                    <a16:creationId xmlns:a16="http://schemas.microsoft.com/office/drawing/2014/main" id="{80E02298-A9D2-7F60-AB4A-8B65604F6874}"/>
                  </a:ext>
                </a:extLst>
              </p:cNvPr>
              <p:cNvSpPr/>
              <p:nvPr/>
            </p:nvSpPr>
            <p:spPr>
              <a:xfrm>
                <a:off x="6314892" y="5447661"/>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10" name="Graphic 4">
              <a:extLst>
                <a:ext uri="{FF2B5EF4-FFF2-40B4-BE49-F238E27FC236}">
                  <a16:creationId xmlns:a16="http://schemas.microsoft.com/office/drawing/2014/main" id="{F847EA1B-AFF1-28C4-06D1-F61889C19D32}"/>
                </a:ext>
              </a:extLst>
            </p:cNvPr>
            <p:cNvGrpSpPr/>
            <p:nvPr/>
          </p:nvGrpSpPr>
          <p:grpSpPr>
            <a:xfrm>
              <a:off x="6198966" y="5541415"/>
              <a:ext cx="717140" cy="1211723"/>
              <a:chOff x="6198966" y="5541415"/>
              <a:chExt cx="717140" cy="1211723"/>
            </a:xfrm>
            <a:grpFill/>
          </p:grpSpPr>
          <p:sp>
            <p:nvSpPr>
              <p:cNvPr id="11" name="Freeform 50">
                <a:extLst>
                  <a:ext uri="{FF2B5EF4-FFF2-40B4-BE49-F238E27FC236}">
                    <a16:creationId xmlns:a16="http://schemas.microsoft.com/office/drawing/2014/main" id="{9FC9C8D4-EF9E-05D8-F02E-DFF1E816D316}"/>
                  </a:ext>
                </a:extLst>
              </p:cNvPr>
              <p:cNvSpPr/>
              <p:nvPr/>
            </p:nvSpPr>
            <p:spPr>
              <a:xfrm>
                <a:off x="6198966" y="5929046"/>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51">
                <a:extLst>
                  <a:ext uri="{FF2B5EF4-FFF2-40B4-BE49-F238E27FC236}">
                    <a16:creationId xmlns:a16="http://schemas.microsoft.com/office/drawing/2014/main" id="{609F8F23-EB4B-E989-6B41-1D554FD11FFE}"/>
                  </a:ext>
                </a:extLst>
              </p:cNvPr>
              <p:cNvSpPr/>
              <p:nvPr/>
            </p:nvSpPr>
            <p:spPr>
              <a:xfrm>
                <a:off x="6752978" y="5983127"/>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52">
                <a:extLst>
                  <a:ext uri="{FF2B5EF4-FFF2-40B4-BE49-F238E27FC236}">
                    <a16:creationId xmlns:a16="http://schemas.microsoft.com/office/drawing/2014/main" id="{A43AC6A6-9EA7-7775-6B2D-E4FE43AB1564}"/>
                  </a:ext>
                </a:extLst>
              </p:cNvPr>
              <p:cNvSpPr/>
              <p:nvPr/>
            </p:nvSpPr>
            <p:spPr>
              <a:xfrm>
                <a:off x="6615778" y="5928778"/>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53">
                <a:extLst>
                  <a:ext uri="{FF2B5EF4-FFF2-40B4-BE49-F238E27FC236}">
                    <a16:creationId xmlns:a16="http://schemas.microsoft.com/office/drawing/2014/main" id="{88C6F835-C245-CB73-1808-D850B7844D20}"/>
                  </a:ext>
                </a:extLst>
              </p:cNvPr>
              <p:cNvSpPr/>
              <p:nvPr/>
            </p:nvSpPr>
            <p:spPr>
              <a:xfrm>
                <a:off x="6501870" y="5883556"/>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54">
                <a:extLst>
                  <a:ext uri="{FF2B5EF4-FFF2-40B4-BE49-F238E27FC236}">
                    <a16:creationId xmlns:a16="http://schemas.microsoft.com/office/drawing/2014/main" id="{94B12265-E9ED-C020-5636-A920292F0949}"/>
                  </a:ext>
                </a:extLst>
              </p:cNvPr>
              <p:cNvSpPr/>
              <p:nvPr/>
            </p:nvSpPr>
            <p:spPr>
              <a:xfrm>
                <a:off x="6382582" y="6499177"/>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55">
                <a:extLst>
                  <a:ext uri="{FF2B5EF4-FFF2-40B4-BE49-F238E27FC236}">
                    <a16:creationId xmlns:a16="http://schemas.microsoft.com/office/drawing/2014/main" id="{3E4EB400-BD97-D3F0-B64E-9B76A5DA75C3}"/>
                  </a:ext>
                </a:extLst>
              </p:cNvPr>
              <p:cNvSpPr/>
              <p:nvPr/>
            </p:nvSpPr>
            <p:spPr>
              <a:xfrm>
                <a:off x="6752493" y="6150553"/>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56">
                <a:extLst>
                  <a:ext uri="{FF2B5EF4-FFF2-40B4-BE49-F238E27FC236}">
                    <a16:creationId xmlns:a16="http://schemas.microsoft.com/office/drawing/2014/main" id="{3E671B66-AF2C-C204-6D47-913C3D517BD6}"/>
                  </a:ext>
                </a:extLst>
              </p:cNvPr>
              <p:cNvSpPr/>
              <p:nvPr/>
            </p:nvSpPr>
            <p:spPr>
              <a:xfrm>
                <a:off x="6354696" y="5541415"/>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3" name="Text Placeholder 3">
            <a:extLst>
              <a:ext uri="{FF2B5EF4-FFF2-40B4-BE49-F238E27FC236}">
                <a16:creationId xmlns:a16="http://schemas.microsoft.com/office/drawing/2014/main" id="{8B52E834-977B-C520-872E-CAE2CD61CB1E}"/>
              </a:ext>
            </a:extLst>
          </p:cNvPr>
          <p:cNvSpPr txBox="1">
            <a:spLocks/>
          </p:cNvSpPr>
          <p:nvPr/>
        </p:nvSpPr>
        <p:spPr>
          <a:xfrm>
            <a:off x="6350710" y="1390654"/>
            <a:ext cx="5652655" cy="5988620"/>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dirty="0">
                <a:solidFill>
                  <a:srgbClr val="086D6E"/>
                </a:solidFill>
                <a:ea typeface="Calibri"/>
                <a:cs typeface="Calibri"/>
                <a:hlinkClick r:id="rId5"/>
              </a:rPr>
              <a:t>Oxford College of Procurementin konsultti Sharon Croom </a:t>
            </a:r>
            <a:r>
              <a:rPr lang="en-US" dirty="0">
                <a:ea typeface="Calibri"/>
                <a:cs typeface="Calibri"/>
              </a:rPr>
              <a:t>selittää luennollaan, mitkä ovat kestävän hankinnan keskeiset pilarit</a:t>
            </a:r>
            <a:r>
              <a:rPr lang="en-US" b="1" dirty="0">
                <a:ea typeface="Calibri"/>
                <a:cs typeface="Calibri"/>
              </a:rPr>
              <a:t>, jotka perustuvat 3P-periaatteeseen: Ihmiset, voitto, planeetta. </a:t>
            </a:r>
          </a:p>
          <a:p>
            <a:pPr marL="0"/>
            <a:endParaRPr lang="en-US" dirty="0">
              <a:ea typeface="Calibri"/>
              <a:cs typeface="Calibri"/>
            </a:endParaRPr>
          </a:p>
          <a:p>
            <a:pPr marL="0"/>
            <a:r>
              <a:rPr lang="en-US" dirty="0">
                <a:ea typeface="Calibri"/>
                <a:cs typeface="Calibri"/>
              </a:rPr>
              <a:t>Kuten hän kuvailee, kestävät hankinnat ovat paljon muutakin kuin "vihreää ostamista", sillä ne ovat yrityksille kasvustrategia.</a:t>
            </a:r>
          </a:p>
          <a:p>
            <a:pPr marL="0"/>
            <a:r>
              <a:rPr lang="en-US" dirty="0">
                <a:ea typeface="Calibri"/>
                <a:cs typeface="Calibri"/>
              </a:rPr>
              <a:t>Tässä yhteydessä hän käy läpi kestävien hankintojen motivaatiotekijät, niihin liittyvät haasteet (joita käsitellään myöhemmin) ja ennen kaikkea niiden hyödyt ja toteuttaminen.</a:t>
            </a:r>
          </a:p>
        </p:txBody>
      </p:sp>
    </p:spTree>
    <p:extLst>
      <p:ext uri="{BB962C8B-B14F-4D97-AF65-F5344CB8AC3E}">
        <p14:creationId xmlns:p14="http://schemas.microsoft.com/office/powerpoint/2010/main" val="3243877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048F9E-CDC4-F2FF-018F-7E88F17C3325}"/>
              </a:ext>
            </a:extLst>
          </p:cNvPr>
          <p:cNvSpPr>
            <a:spLocks noGrp="1"/>
          </p:cNvSpPr>
          <p:nvPr>
            <p:ph type="body" sz="quarter" idx="16"/>
          </p:nvPr>
        </p:nvSpPr>
        <p:spPr>
          <a:xfrm>
            <a:off x="2415549" y="315604"/>
            <a:ext cx="9095965" cy="992652"/>
          </a:xfrm>
        </p:spPr>
        <p:txBody>
          <a:bodyPr lIns="91440" tIns="45720" rIns="91440" bIns="45720" anchor="t">
            <a:noAutofit/>
          </a:bodyPr>
          <a:lstStyle/>
          <a:p>
            <a:r>
              <a:rPr lang="en-IE" dirty="0">
                <a:ea typeface="Calibri"/>
                <a:cs typeface="Calibri"/>
              </a:rPr>
              <a:t>Mitä on kestävä hankinta?</a:t>
            </a:r>
            <a:endParaRPr lang="en-US" dirty="0"/>
          </a:p>
        </p:txBody>
      </p:sp>
      <p:pic>
        <p:nvPicPr>
          <p:cNvPr id="5" name="Online Media 4" title="Mastering Sustainable Procurement: Essential Skills You Need to Know">
            <a:hlinkClick r:id="" action="ppaction://media"/>
            <a:extLst>
              <a:ext uri="{FF2B5EF4-FFF2-40B4-BE49-F238E27FC236}">
                <a16:creationId xmlns:a16="http://schemas.microsoft.com/office/drawing/2014/main" id="{114C01A4-C84A-A813-1A8B-F97D99196E19}"/>
              </a:ext>
            </a:extLst>
          </p:cNvPr>
          <p:cNvPicPr>
            <a:picLocks noGrp="1" noRot="1" noChangeAspect="1"/>
          </p:cNvPicPr>
          <p:nvPr>
            <p:ph type="pic" sz="quarter" idx="10"/>
            <a:videoFile r:link="rId1"/>
          </p:nvPr>
        </p:nvPicPr>
        <p:blipFill>
          <a:blip r:embed="rId3"/>
          <a:srcRect l="832" r="832"/>
          <a:stretch>
            <a:fillRect/>
          </a:stretch>
        </p:blipFill>
        <p:spPr>
          <a:xfrm>
            <a:off x="635000" y="2491300"/>
            <a:ext cx="5130800" cy="3292065"/>
          </a:xfrm>
        </p:spPr>
      </p:pic>
      <p:sp>
        <p:nvSpPr>
          <p:cNvPr id="4" name="Text Placeholder 3">
            <a:extLst>
              <a:ext uri="{FF2B5EF4-FFF2-40B4-BE49-F238E27FC236}">
                <a16:creationId xmlns:a16="http://schemas.microsoft.com/office/drawing/2014/main" id="{01927D5E-4E03-39A4-94E4-E1CD5742237E}"/>
              </a:ext>
            </a:extLst>
          </p:cNvPr>
          <p:cNvSpPr>
            <a:spLocks noGrp="1"/>
          </p:cNvSpPr>
          <p:nvPr>
            <p:ph type="body" sz="quarter" idx="19"/>
          </p:nvPr>
        </p:nvSpPr>
        <p:spPr>
          <a:xfrm>
            <a:off x="6426203" y="2079718"/>
            <a:ext cx="5346698" cy="4115227"/>
          </a:xfrm>
        </p:spPr>
        <p:txBody>
          <a:bodyPr lIns="91440" tIns="45720" rIns="91440" bIns="45720" anchor="t"/>
          <a:lstStyle/>
          <a:p>
            <a:pPr>
              <a:lnSpc>
                <a:spcPct val="100000"/>
              </a:lnSpc>
            </a:pPr>
            <a:r>
              <a:rPr lang="en-US" dirty="0">
                <a:ea typeface="Calibri"/>
                <a:cs typeface="Calibri"/>
              </a:rPr>
              <a:t>Tässä lyhyessä haastattelussa alan asiantuntija ja konsultti Sanae Alaoui käsittelee tärkeimpiä taitoja, joita tarvitaan menestyksekkäiden kestävien hankintakäytäntöjen omaksumiseen. </a:t>
            </a:r>
          </a:p>
          <a:p>
            <a:pPr>
              <a:lnSpc>
                <a:spcPct val="100000"/>
              </a:lnSpc>
            </a:pPr>
            <a:r>
              <a:rPr lang="en-US" dirty="0">
                <a:ea typeface="Calibri"/>
                <a:cs typeface="Calibri"/>
              </a:rPr>
              <a:t>Hänen mielenkiintoiset näkemyksensä kuvastavat tiedon ja yhteistyön merkitystä.</a:t>
            </a:r>
          </a:p>
        </p:txBody>
      </p:sp>
      <p:sp>
        <p:nvSpPr>
          <p:cNvPr id="6" name="TextBox 5">
            <a:extLst>
              <a:ext uri="{FF2B5EF4-FFF2-40B4-BE49-F238E27FC236}">
                <a16:creationId xmlns:a16="http://schemas.microsoft.com/office/drawing/2014/main" id="{E0D22138-5DE8-8B26-C030-07CA93563D40}"/>
              </a:ext>
            </a:extLst>
          </p:cNvPr>
          <p:cNvSpPr txBox="1"/>
          <p:nvPr/>
        </p:nvSpPr>
        <p:spPr>
          <a:xfrm>
            <a:off x="680486" y="1154348"/>
            <a:ext cx="429930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4"/>
              </a:rPr>
              <a:t>Kestävien hankintojen hallinta: Hankinnat: Keskeiset taidot, jotka sinun on tiedettävä</a:t>
            </a:r>
            <a:endParaRPr lang="en-US" dirty="0"/>
          </a:p>
        </p:txBody>
      </p:sp>
      <p:grpSp>
        <p:nvGrpSpPr>
          <p:cNvPr id="7" name="Graphic 4">
            <a:extLst>
              <a:ext uri="{FF2B5EF4-FFF2-40B4-BE49-F238E27FC236}">
                <a16:creationId xmlns:a16="http://schemas.microsoft.com/office/drawing/2014/main" id="{6ADE0AA6-1BA4-10FC-DEC6-A7E495EA17AD}"/>
              </a:ext>
            </a:extLst>
          </p:cNvPr>
          <p:cNvGrpSpPr/>
          <p:nvPr/>
        </p:nvGrpSpPr>
        <p:grpSpPr>
          <a:xfrm rot="19582332">
            <a:off x="5197713" y="1300401"/>
            <a:ext cx="310678" cy="505411"/>
            <a:chOff x="6198966" y="5366641"/>
            <a:chExt cx="717140" cy="1386497"/>
          </a:xfrm>
          <a:solidFill>
            <a:srgbClr val="09465E"/>
          </a:solidFill>
        </p:grpSpPr>
        <p:grpSp>
          <p:nvGrpSpPr>
            <p:cNvPr id="8" name="Graphic 4">
              <a:extLst>
                <a:ext uri="{FF2B5EF4-FFF2-40B4-BE49-F238E27FC236}">
                  <a16:creationId xmlns:a16="http://schemas.microsoft.com/office/drawing/2014/main" id="{06D74D29-DEEF-88AE-7F22-FA3077224CB7}"/>
                </a:ext>
              </a:extLst>
            </p:cNvPr>
            <p:cNvGrpSpPr/>
            <p:nvPr/>
          </p:nvGrpSpPr>
          <p:grpSpPr>
            <a:xfrm>
              <a:off x="6229199" y="5366641"/>
              <a:ext cx="446280" cy="440141"/>
              <a:chOff x="6229199" y="5366641"/>
              <a:chExt cx="446280" cy="440141"/>
            </a:xfrm>
            <a:grpFill/>
          </p:grpSpPr>
          <p:sp>
            <p:nvSpPr>
              <p:cNvPr id="17" name="Freeform 57">
                <a:extLst>
                  <a:ext uri="{FF2B5EF4-FFF2-40B4-BE49-F238E27FC236}">
                    <a16:creationId xmlns:a16="http://schemas.microsoft.com/office/drawing/2014/main" id="{D8053629-5B88-0288-156B-0E0183AC876F}"/>
                  </a:ext>
                </a:extLst>
              </p:cNvPr>
              <p:cNvSpPr/>
              <p:nvPr/>
            </p:nvSpPr>
            <p:spPr>
              <a:xfrm>
                <a:off x="6229199" y="5366641"/>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58">
                <a:extLst>
                  <a:ext uri="{FF2B5EF4-FFF2-40B4-BE49-F238E27FC236}">
                    <a16:creationId xmlns:a16="http://schemas.microsoft.com/office/drawing/2014/main" id="{513C7C5B-E8EF-1425-830B-01D2AC933E81}"/>
                  </a:ext>
                </a:extLst>
              </p:cNvPr>
              <p:cNvSpPr/>
              <p:nvPr/>
            </p:nvSpPr>
            <p:spPr>
              <a:xfrm>
                <a:off x="6314892" y="5447661"/>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9" name="Graphic 4">
              <a:extLst>
                <a:ext uri="{FF2B5EF4-FFF2-40B4-BE49-F238E27FC236}">
                  <a16:creationId xmlns:a16="http://schemas.microsoft.com/office/drawing/2014/main" id="{F1B5D23C-6C45-3734-6BA0-A5A9EF9F61C8}"/>
                </a:ext>
              </a:extLst>
            </p:cNvPr>
            <p:cNvGrpSpPr/>
            <p:nvPr/>
          </p:nvGrpSpPr>
          <p:grpSpPr>
            <a:xfrm>
              <a:off x="6198966" y="5541415"/>
              <a:ext cx="717140" cy="1211723"/>
              <a:chOff x="6198966" y="5541415"/>
              <a:chExt cx="717140" cy="1211723"/>
            </a:xfrm>
            <a:grpFill/>
          </p:grpSpPr>
          <p:sp>
            <p:nvSpPr>
              <p:cNvPr id="10" name="Freeform 50">
                <a:extLst>
                  <a:ext uri="{FF2B5EF4-FFF2-40B4-BE49-F238E27FC236}">
                    <a16:creationId xmlns:a16="http://schemas.microsoft.com/office/drawing/2014/main" id="{431EFA68-E558-FBFA-2B0D-27CA718C9B5A}"/>
                  </a:ext>
                </a:extLst>
              </p:cNvPr>
              <p:cNvSpPr/>
              <p:nvPr/>
            </p:nvSpPr>
            <p:spPr>
              <a:xfrm>
                <a:off x="6198966" y="5929046"/>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51">
                <a:extLst>
                  <a:ext uri="{FF2B5EF4-FFF2-40B4-BE49-F238E27FC236}">
                    <a16:creationId xmlns:a16="http://schemas.microsoft.com/office/drawing/2014/main" id="{9098577D-0333-0900-B572-3EEC9563BC6A}"/>
                  </a:ext>
                </a:extLst>
              </p:cNvPr>
              <p:cNvSpPr/>
              <p:nvPr/>
            </p:nvSpPr>
            <p:spPr>
              <a:xfrm>
                <a:off x="6752978" y="5983127"/>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52">
                <a:extLst>
                  <a:ext uri="{FF2B5EF4-FFF2-40B4-BE49-F238E27FC236}">
                    <a16:creationId xmlns:a16="http://schemas.microsoft.com/office/drawing/2014/main" id="{2853B8D6-4E50-A1F2-95DD-BBDA2385FA35}"/>
                  </a:ext>
                </a:extLst>
              </p:cNvPr>
              <p:cNvSpPr/>
              <p:nvPr/>
            </p:nvSpPr>
            <p:spPr>
              <a:xfrm>
                <a:off x="6615778" y="5928778"/>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53">
                <a:extLst>
                  <a:ext uri="{FF2B5EF4-FFF2-40B4-BE49-F238E27FC236}">
                    <a16:creationId xmlns:a16="http://schemas.microsoft.com/office/drawing/2014/main" id="{C906E529-4B4A-2BCB-8F2E-13BEC6FFB0B9}"/>
                  </a:ext>
                </a:extLst>
              </p:cNvPr>
              <p:cNvSpPr/>
              <p:nvPr/>
            </p:nvSpPr>
            <p:spPr>
              <a:xfrm>
                <a:off x="6501870" y="5883556"/>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54">
                <a:extLst>
                  <a:ext uri="{FF2B5EF4-FFF2-40B4-BE49-F238E27FC236}">
                    <a16:creationId xmlns:a16="http://schemas.microsoft.com/office/drawing/2014/main" id="{F5F128E7-D455-BD60-9EC0-3FB0094362CE}"/>
                  </a:ext>
                </a:extLst>
              </p:cNvPr>
              <p:cNvSpPr/>
              <p:nvPr/>
            </p:nvSpPr>
            <p:spPr>
              <a:xfrm>
                <a:off x="6382582" y="6499177"/>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55">
                <a:extLst>
                  <a:ext uri="{FF2B5EF4-FFF2-40B4-BE49-F238E27FC236}">
                    <a16:creationId xmlns:a16="http://schemas.microsoft.com/office/drawing/2014/main" id="{5874125C-B23C-5E84-544D-AFA82C3EAA95}"/>
                  </a:ext>
                </a:extLst>
              </p:cNvPr>
              <p:cNvSpPr/>
              <p:nvPr/>
            </p:nvSpPr>
            <p:spPr>
              <a:xfrm>
                <a:off x="6752493" y="6150553"/>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56">
                <a:extLst>
                  <a:ext uri="{FF2B5EF4-FFF2-40B4-BE49-F238E27FC236}">
                    <a16:creationId xmlns:a16="http://schemas.microsoft.com/office/drawing/2014/main" id="{AFD4058E-97EB-7CCF-1FD2-889053AAAC0F}"/>
                  </a:ext>
                </a:extLst>
              </p:cNvPr>
              <p:cNvSpPr/>
              <p:nvPr/>
            </p:nvSpPr>
            <p:spPr>
              <a:xfrm>
                <a:off x="6354696" y="5541415"/>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4130740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D219A-D9B8-126C-EEAF-3E164EB7CAC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B7FB715-7382-8A7A-7036-3BA58C014CF8}"/>
              </a:ext>
            </a:extLst>
          </p:cNvPr>
          <p:cNvSpPr>
            <a:spLocks noGrp="1"/>
          </p:cNvSpPr>
          <p:nvPr>
            <p:ph type="body" sz="quarter" idx="16"/>
          </p:nvPr>
        </p:nvSpPr>
        <p:spPr>
          <a:xfrm>
            <a:off x="737684" y="669744"/>
            <a:ext cx="10052954" cy="803654"/>
          </a:xfrm>
          <a:prstGeom prst="rect">
            <a:avLst/>
          </a:prstGeom>
        </p:spPr>
        <p:txBody>
          <a:bodyPr/>
          <a:lstStyle/>
          <a:p>
            <a:r>
              <a:rPr lang="en-GB"/>
              <a:t>Kestävien hankintojen avaintekijät</a:t>
            </a:r>
            <a:endParaRPr lang="en-US"/>
          </a:p>
        </p:txBody>
      </p:sp>
      <p:sp>
        <p:nvSpPr>
          <p:cNvPr id="2" name="Rectangle 1">
            <a:extLst>
              <a:ext uri="{FF2B5EF4-FFF2-40B4-BE49-F238E27FC236}">
                <a16:creationId xmlns:a16="http://schemas.microsoft.com/office/drawing/2014/main" id="{0CCE152D-AAC5-5DEE-181C-52A57690541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pic>
        <p:nvPicPr>
          <p:cNvPr id="5" name="Kuva 4" descr="Kuva, joka sisältää kohteen teksti, kuvakaappaus, Fontti, Grafiikka&#10;&#10;Tekoälyn generoima sisältö voi olla virheellistä.">
            <a:extLst>
              <a:ext uri="{FF2B5EF4-FFF2-40B4-BE49-F238E27FC236}">
                <a16:creationId xmlns:a16="http://schemas.microsoft.com/office/drawing/2014/main" id="{4F05913D-09D8-38EB-28F2-3E9D5A91A7B6}"/>
              </a:ext>
            </a:extLst>
          </p:cNvPr>
          <p:cNvPicPr>
            <a:picLocks noChangeAspect="1"/>
          </p:cNvPicPr>
          <p:nvPr/>
        </p:nvPicPr>
        <p:blipFill>
          <a:blip r:embed="rId3"/>
          <a:stretch>
            <a:fillRect/>
          </a:stretch>
        </p:blipFill>
        <p:spPr>
          <a:xfrm>
            <a:off x="4104290" y="1379773"/>
            <a:ext cx="3983420" cy="4979275"/>
          </a:xfrm>
          <a:prstGeom prst="rect">
            <a:avLst/>
          </a:prstGeom>
        </p:spPr>
      </p:pic>
    </p:spTree>
    <p:extLst>
      <p:ext uri="{BB962C8B-B14F-4D97-AF65-F5344CB8AC3E}">
        <p14:creationId xmlns:p14="http://schemas.microsoft.com/office/powerpoint/2010/main" val="148342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1CD42-93FB-09F4-68B7-EFFC1BCEFC5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04DA314-87D5-9FD7-6658-4DC25174162D}"/>
              </a:ext>
            </a:extLst>
          </p:cNvPr>
          <p:cNvSpPr>
            <a:spLocks noGrp="1"/>
          </p:cNvSpPr>
          <p:nvPr>
            <p:ph type="body" sz="quarter" idx="16"/>
          </p:nvPr>
        </p:nvSpPr>
        <p:spPr>
          <a:xfrm>
            <a:off x="737684" y="669744"/>
            <a:ext cx="10052954" cy="803654"/>
          </a:xfrm>
          <a:prstGeom prst="rect">
            <a:avLst/>
          </a:prstGeom>
        </p:spPr>
        <p:txBody>
          <a:bodyPr/>
          <a:lstStyle/>
          <a:p>
            <a:r>
              <a:rPr lang="en-GB"/>
              <a:t>Kestävien hankintojen avaintekijät</a:t>
            </a:r>
            <a:endParaRPr lang="en-US"/>
          </a:p>
        </p:txBody>
      </p:sp>
      <p:sp>
        <p:nvSpPr>
          <p:cNvPr id="3" name="Text Placeholder 2">
            <a:extLst>
              <a:ext uri="{FF2B5EF4-FFF2-40B4-BE49-F238E27FC236}">
                <a16:creationId xmlns:a16="http://schemas.microsoft.com/office/drawing/2014/main" id="{C97771DB-D583-CBA2-E7BC-1A63A5DF4EF0}"/>
              </a:ext>
            </a:extLst>
          </p:cNvPr>
          <p:cNvSpPr>
            <a:spLocks noGrp="1"/>
          </p:cNvSpPr>
          <p:nvPr>
            <p:ph type="body" sz="quarter" idx="19"/>
          </p:nvPr>
        </p:nvSpPr>
        <p:spPr>
          <a:xfrm>
            <a:off x="2161309" y="1489546"/>
            <a:ext cx="8928075" cy="4921645"/>
          </a:xfrm>
          <a:prstGeom prst="rect">
            <a:avLst/>
          </a:prstGeom>
        </p:spPr>
        <p:txBody>
          <a:bodyPr lIns="91440" tIns="45720" rIns="91440" bIns="45720" anchor="t"/>
          <a:lstStyle/>
          <a:p>
            <a:pPr algn="just"/>
            <a:r>
              <a:rPr lang="en-US" sz="2000" b="1" dirty="0" err="1">
                <a:solidFill>
                  <a:srgbClr val="E25684"/>
                </a:solidFill>
              </a:rPr>
              <a:t>Ympäristönäkökohdat</a:t>
            </a:r>
            <a:r>
              <a:rPr lang="en-US" sz="2000" b="1" dirty="0">
                <a:solidFill>
                  <a:srgbClr val="E25684"/>
                </a:solidFill>
              </a:rPr>
              <a:t>: </a:t>
            </a:r>
            <a:r>
              <a:rPr lang="en-US" sz="2000" dirty="0" err="1"/>
              <a:t>Ympäristön</a:t>
            </a:r>
            <a:r>
              <a:rPr lang="en-US" sz="2000" dirty="0"/>
              <a:t> </a:t>
            </a:r>
            <a:r>
              <a:rPr lang="en-US" sz="2000" dirty="0" err="1"/>
              <a:t>huomioiminen</a:t>
            </a:r>
            <a:r>
              <a:rPr lang="en-US" sz="2000" dirty="0"/>
              <a:t> on </a:t>
            </a:r>
            <a:r>
              <a:rPr lang="en-US" sz="2000" dirty="0" err="1"/>
              <a:t>kestävän</a:t>
            </a:r>
            <a:r>
              <a:rPr lang="en-US" sz="2000" dirty="0"/>
              <a:t> </a:t>
            </a:r>
            <a:r>
              <a:rPr lang="en-US" sz="2000" dirty="0" err="1"/>
              <a:t>hankinnan</a:t>
            </a:r>
            <a:r>
              <a:rPr lang="en-US" sz="2000" dirty="0"/>
              <a:t> </a:t>
            </a:r>
            <a:r>
              <a:rPr lang="en-US" sz="2000" dirty="0" err="1"/>
              <a:t>kannalta</a:t>
            </a:r>
            <a:r>
              <a:rPr lang="en-US" sz="2000" dirty="0"/>
              <a:t> </a:t>
            </a:r>
            <a:r>
              <a:rPr lang="en-US" sz="2000" dirty="0" err="1"/>
              <a:t>olennaisen</a:t>
            </a:r>
            <a:r>
              <a:rPr lang="en-US" sz="2000" dirty="0"/>
              <a:t> </a:t>
            </a:r>
            <a:r>
              <a:rPr lang="en-US" sz="2000" dirty="0" err="1"/>
              <a:t>tärkeää</a:t>
            </a:r>
            <a:r>
              <a:rPr lang="en-US" sz="2000" dirty="0"/>
              <a:t>. </a:t>
            </a:r>
            <a:r>
              <a:rPr lang="en-US" sz="2000" dirty="0" err="1"/>
              <a:t>Kansainvälisten</a:t>
            </a:r>
            <a:r>
              <a:rPr lang="en-US" sz="2000" dirty="0"/>
              <a:t> </a:t>
            </a:r>
            <a:r>
              <a:rPr lang="en-US" sz="2000" dirty="0" err="1"/>
              <a:t>standardien</a:t>
            </a:r>
            <a:r>
              <a:rPr lang="en-US" sz="2000" dirty="0"/>
              <a:t> </a:t>
            </a:r>
            <a:r>
              <a:rPr lang="en-US" sz="2000" dirty="0" err="1"/>
              <a:t>noudattaminen</a:t>
            </a:r>
            <a:r>
              <a:rPr lang="en-US" sz="2000" dirty="0"/>
              <a:t>, </a:t>
            </a:r>
            <a:r>
              <a:rPr lang="en-US" sz="2000" dirty="0" err="1"/>
              <a:t>biohajoavien</a:t>
            </a:r>
            <a:r>
              <a:rPr lang="en-US" sz="2000" dirty="0"/>
              <a:t> </a:t>
            </a:r>
            <a:r>
              <a:rPr lang="en-US" sz="2000" dirty="0" err="1"/>
              <a:t>materiaalien</a:t>
            </a:r>
            <a:r>
              <a:rPr lang="en-US" sz="2000" dirty="0"/>
              <a:t> </a:t>
            </a:r>
            <a:r>
              <a:rPr lang="en-US" sz="2000" dirty="0" err="1"/>
              <a:t>käyttö</a:t>
            </a:r>
            <a:r>
              <a:rPr lang="en-US" sz="2000" dirty="0"/>
              <a:t>, </a:t>
            </a:r>
            <a:r>
              <a:rPr lang="en-US" sz="2000" dirty="0" err="1"/>
              <a:t>veden</a:t>
            </a:r>
            <a:r>
              <a:rPr lang="en-US" sz="2000" dirty="0"/>
              <a:t> ja </a:t>
            </a:r>
            <a:r>
              <a:rPr lang="en-US" sz="2000" dirty="0" err="1"/>
              <a:t>energian</a:t>
            </a:r>
            <a:r>
              <a:rPr lang="en-US" sz="2000" dirty="0"/>
              <a:t> </a:t>
            </a:r>
            <a:r>
              <a:rPr lang="en-US" sz="2000" dirty="0" err="1"/>
              <a:t>tuhlaamisen</a:t>
            </a:r>
            <a:r>
              <a:rPr lang="en-US" sz="2000" dirty="0"/>
              <a:t> </a:t>
            </a:r>
            <a:r>
              <a:rPr lang="en-US" sz="2000" dirty="0" err="1"/>
              <a:t>välttäminen</a:t>
            </a:r>
            <a:r>
              <a:rPr lang="en-US" sz="2000" dirty="0"/>
              <a:t> ja </a:t>
            </a:r>
            <a:r>
              <a:rPr lang="en-US" sz="2000" dirty="0" err="1"/>
              <a:t>saastumisen</a:t>
            </a:r>
            <a:r>
              <a:rPr lang="en-US" sz="2000" dirty="0"/>
              <a:t> </a:t>
            </a:r>
            <a:r>
              <a:rPr lang="en-US" sz="2000" dirty="0" err="1"/>
              <a:t>minimointi</a:t>
            </a:r>
            <a:r>
              <a:rPr lang="en-US" sz="2000" dirty="0"/>
              <a:t> </a:t>
            </a:r>
            <a:r>
              <a:rPr lang="en-US" sz="2000" dirty="0" err="1"/>
              <a:t>ovat</a:t>
            </a:r>
            <a:r>
              <a:rPr lang="en-US" sz="2000" dirty="0"/>
              <a:t> </a:t>
            </a:r>
            <a:r>
              <a:rPr lang="en-US" sz="2000" dirty="0" err="1"/>
              <a:t>tärkeitä</a:t>
            </a:r>
            <a:r>
              <a:rPr lang="en-US" sz="2000" dirty="0"/>
              <a:t>.</a:t>
            </a:r>
          </a:p>
          <a:p>
            <a:endParaRPr lang="en-US" sz="2000" b="1" dirty="0"/>
          </a:p>
          <a:p>
            <a:pPr algn="just"/>
            <a:r>
              <a:rPr lang="en-US" sz="2000" b="1" dirty="0" err="1">
                <a:solidFill>
                  <a:srgbClr val="E25684"/>
                </a:solidFill>
              </a:rPr>
              <a:t>Sosiaaliset</a:t>
            </a:r>
            <a:r>
              <a:rPr lang="en-US" sz="2000" b="1" dirty="0">
                <a:solidFill>
                  <a:srgbClr val="E25684"/>
                </a:solidFill>
              </a:rPr>
              <a:t> </a:t>
            </a:r>
            <a:r>
              <a:rPr lang="en-US" sz="2000" b="1" dirty="0" err="1">
                <a:solidFill>
                  <a:srgbClr val="E25684"/>
                </a:solidFill>
              </a:rPr>
              <a:t>näkökohdat</a:t>
            </a:r>
            <a:r>
              <a:rPr lang="en-US" sz="2000" b="1" dirty="0">
                <a:solidFill>
                  <a:srgbClr val="E25684"/>
                </a:solidFill>
              </a:rPr>
              <a:t>: </a:t>
            </a:r>
            <a:r>
              <a:rPr lang="en-US" sz="2000" dirty="0" err="1"/>
              <a:t>Eettisten</a:t>
            </a:r>
            <a:r>
              <a:rPr lang="en-US" sz="2000" dirty="0"/>
              <a:t> </a:t>
            </a:r>
            <a:r>
              <a:rPr lang="en-US" sz="2000" dirty="0" err="1"/>
              <a:t>käytäntöjen</a:t>
            </a:r>
            <a:r>
              <a:rPr lang="en-US" sz="2000" dirty="0"/>
              <a:t>, </a:t>
            </a:r>
            <a:r>
              <a:rPr lang="en-US" sz="2000" dirty="0" err="1"/>
              <a:t>oikeudenmukaisten</a:t>
            </a:r>
            <a:r>
              <a:rPr lang="en-US" sz="2000" dirty="0"/>
              <a:t> </a:t>
            </a:r>
            <a:r>
              <a:rPr lang="en-US" sz="2000" dirty="0" err="1"/>
              <a:t>työolojen</a:t>
            </a:r>
            <a:r>
              <a:rPr lang="en-US" sz="2000" dirty="0"/>
              <a:t> ja </a:t>
            </a:r>
            <a:r>
              <a:rPr lang="en-US" sz="2000" dirty="0" err="1"/>
              <a:t>hyvinvoinnin</a:t>
            </a:r>
            <a:r>
              <a:rPr lang="en-US" sz="2000" dirty="0"/>
              <a:t> </a:t>
            </a:r>
            <a:r>
              <a:rPr lang="en-US" sz="2000" dirty="0" err="1"/>
              <a:t>varmistaminen</a:t>
            </a:r>
            <a:r>
              <a:rPr lang="en-US" sz="2000" dirty="0"/>
              <a:t>. </a:t>
            </a:r>
            <a:r>
              <a:rPr lang="en-US" sz="2000" dirty="0" err="1"/>
              <a:t>Tämä</a:t>
            </a:r>
            <a:r>
              <a:rPr lang="en-US" sz="2000" dirty="0"/>
              <a:t> </a:t>
            </a:r>
            <a:r>
              <a:rPr lang="en-US" sz="2000" dirty="0" err="1"/>
              <a:t>tapahtuu</a:t>
            </a:r>
            <a:r>
              <a:rPr lang="en-US" sz="2000" dirty="0"/>
              <a:t> </a:t>
            </a:r>
            <a:r>
              <a:rPr lang="en-US" sz="2000" dirty="0" err="1"/>
              <a:t>varmistamalla</a:t>
            </a:r>
            <a:r>
              <a:rPr lang="en-US" sz="2000" dirty="0"/>
              <a:t>, </a:t>
            </a:r>
            <a:r>
              <a:rPr lang="en-US" sz="2000" dirty="0" err="1"/>
              <a:t>että</a:t>
            </a:r>
            <a:r>
              <a:rPr lang="en-US" sz="2000" dirty="0"/>
              <a:t> </a:t>
            </a:r>
            <a:r>
              <a:rPr lang="en-US" sz="2000" dirty="0" err="1"/>
              <a:t>ihmisoikeuksia</a:t>
            </a:r>
            <a:r>
              <a:rPr lang="en-US" sz="2000" dirty="0"/>
              <a:t> on </a:t>
            </a:r>
            <a:r>
              <a:rPr lang="en-US" sz="2000" dirty="0" err="1"/>
              <a:t>kunnioitettu</a:t>
            </a:r>
            <a:r>
              <a:rPr lang="en-US" sz="2000" dirty="0"/>
              <a:t> </a:t>
            </a:r>
            <a:r>
              <a:rPr lang="en-US" sz="2000" dirty="0" err="1"/>
              <a:t>koko</a:t>
            </a:r>
            <a:r>
              <a:rPr lang="en-US" sz="2000" dirty="0"/>
              <a:t> </a:t>
            </a:r>
            <a:r>
              <a:rPr lang="en-US" sz="2000" dirty="0" err="1"/>
              <a:t>prosessin</a:t>
            </a:r>
            <a:r>
              <a:rPr lang="en-US" sz="2000" dirty="0"/>
              <a:t> </a:t>
            </a:r>
            <a:r>
              <a:rPr lang="en-US" sz="2000" dirty="0" err="1"/>
              <a:t>ajan</a:t>
            </a:r>
            <a:r>
              <a:rPr lang="en-US" sz="2000" dirty="0"/>
              <a:t>. </a:t>
            </a:r>
            <a:r>
              <a:rPr lang="en-US" sz="2000" dirty="0" err="1"/>
              <a:t>Siihen</a:t>
            </a:r>
            <a:r>
              <a:rPr lang="en-US" sz="2000" dirty="0"/>
              <a:t> </a:t>
            </a:r>
            <a:r>
              <a:rPr lang="en-US" sz="2000" dirty="0" err="1"/>
              <a:t>voi</a:t>
            </a:r>
            <a:r>
              <a:rPr lang="en-US" sz="2000" dirty="0"/>
              <a:t> </a:t>
            </a:r>
            <a:r>
              <a:rPr lang="en-US" sz="2000" dirty="0" err="1"/>
              <a:t>sisältyä</a:t>
            </a:r>
            <a:r>
              <a:rPr lang="en-US" sz="2000" dirty="0"/>
              <a:t> </a:t>
            </a:r>
            <a:r>
              <a:rPr lang="en-US" sz="2000" dirty="0" err="1"/>
              <a:t>paikallisten</a:t>
            </a:r>
            <a:r>
              <a:rPr lang="en-US" sz="2000" dirty="0"/>
              <a:t> </a:t>
            </a:r>
            <a:r>
              <a:rPr lang="en-US" sz="2000" dirty="0" err="1"/>
              <a:t>toimittajien</a:t>
            </a:r>
            <a:r>
              <a:rPr lang="en-US" sz="2000" dirty="0"/>
              <a:t>, </a:t>
            </a:r>
            <a:r>
              <a:rPr lang="en-US" sz="2000" dirty="0" err="1"/>
              <a:t>vähemmistöjen</a:t>
            </a:r>
            <a:r>
              <a:rPr lang="en-US" sz="2000" dirty="0"/>
              <a:t> ja </a:t>
            </a:r>
            <a:r>
              <a:rPr lang="en-US" sz="2000" dirty="0" err="1"/>
              <a:t>oikeudenmukaisten</a:t>
            </a:r>
            <a:r>
              <a:rPr lang="en-US" sz="2000" dirty="0"/>
              <a:t> </a:t>
            </a:r>
            <a:r>
              <a:rPr lang="en-US" sz="2000" dirty="0" err="1"/>
              <a:t>asioiden</a:t>
            </a:r>
            <a:r>
              <a:rPr lang="en-US" sz="2000" dirty="0"/>
              <a:t> </a:t>
            </a:r>
            <a:r>
              <a:rPr lang="en-US" sz="2000" dirty="0" err="1"/>
              <a:t>tukeminen</a:t>
            </a:r>
            <a:r>
              <a:rPr lang="en-US" sz="2000" dirty="0"/>
              <a:t>.</a:t>
            </a:r>
            <a:endParaRPr lang="en-US" sz="2000" dirty="0">
              <a:ea typeface="Calibri"/>
              <a:cs typeface="Calibri"/>
            </a:endParaRPr>
          </a:p>
          <a:p>
            <a:endParaRPr lang="en-US" sz="2000" b="1" dirty="0"/>
          </a:p>
          <a:p>
            <a:pPr algn="just"/>
            <a:r>
              <a:rPr lang="en-US" sz="2000" b="1" dirty="0" err="1">
                <a:solidFill>
                  <a:srgbClr val="E25684"/>
                </a:solidFill>
              </a:rPr>
              <a:t>Taloudelliset</a:t>
            </a:r>
            <a:r>
              <a:rPr lang="en-US" sz="2000" b="1" dirty="0">
                <a:solidFill>
                  <a:srgbClr val="E25684"/>
                </a:solidFill>
              </a:rPr>
              <a:t> </a:t>
            </a:r>
            <a:r>
              <a:rPr lang="en-US" sz="2000" b="1" dirty="0" err="1">
                <a:solidFill>
                  <a:srgbClr val="E25684"/>
                </a:solidFill>
              </a:rPr>
              <a:t>näkökohdat</a:t>
            </a:r>
            <a:r>
              <a:rPr lang="en-US" sz="2000" b="1" dirty="0">
                <a:solidFill>
                  <a:srgbClr val="E25684"/>
                </a:solidFill>
              </a:rPr>
              <a:t>: </a:t>
            </a:r>
            <a:r>
              <a:rPr lang="en-US" sz="2000" dirty="0" err="1"/>
              <a:t>Tällä</a:t>
            </a:r>
            <a:r>
              <a:rPr lang="en-US" sz="2000" dirty="0"/>
              <a:t> </a:t>
            </a:r>
            <a:r>
              <a:rPr lang="en-US" sz="2000" dirty="0" err="1"/>
              <a:t>konseptilla</a:t>
            </a:r>
            <a:r>
              <a:rPr lang="en-US" sz="2000" dirty="0"/>
              <a:t> </a:t>
            </a:r>
            <a:r>
              <a:rPr lang="en-US" sz="2000" dirty="0" err="1"/>
              <a:t>pyritään</a:t>
            </a:r>
            <a:r>
              <a:rPr lang="en-US" sz="2000" dirty="0"/>
              <a:t> </a:t>
            </a:r>
            <a:r>
              <a:rPr lang="en-US" sz="2000" dirty="0" err="1"/>
              <a:t>taloudelliseen</a:t>
            </a:r>
            <a:r>
              <a:rPr lang="en-US" sz="2000" dirty="0"/>
              <a:t> </a:t>
            </a:r>
            <a:r>
              <a:rPr lang="en-US" sz="2000" dirty="0" err="1"/>
              <a:t>kestävyyteen</a:t>
            </a:r>
            <a:r>
              <a:rPr lang="en-US" sz="2000" dirty="0"/>
              <a:t>, </a:t>
            </a:r>
            <a:r>
              <a:rPr lang="en-US" sz="2000" dirty="0" err="1"/>
              <a:t>joka</a:t>
            </a:r>
            <a:r>
              <a:rPr lang="en-US" sz="2000" dirty="0"/>
              <a:t> </a:t>
            </a:r>
            <a:r>
              <a:rPr lang="en-US" sz="2000" dirty="0" err="1"/>
              <a:t>edistää</a:t>
            </a:r>
            <a:r>
              <a:rPr lang="en-US" sz="2000" dirty="0"/>
              <a:t> </a:t>
            </a:r>
            <a:r>
              <a:rPr lang="en-US" sz="2000" dirty="0" err="1"/>
              <a:t>pitkän</a:t>
            </a:r>
            <a:r>
              <a:rPr lang="en-US" sz="2000" dirty="0"/>
              <a:t> </a:t>
            </a:r>
            <a:r>
              <a:rPr lang="en-US" sz="2000" dirty="0" err="1"/>
              <a:t>aikavälin</a:t>
            </a:r>
            <a:r>
              <a:rPr lang="en-US" sz="2000" dirty="0"/>
              <a:t> </a:t>
            </a:r>
            <a:r>
              <a:rPr lang="en-US" sz="2000" dirty="0" err="1"/>
              <a:t>taloudellista</a:t>
            </a:r>
            <a:r>
              <a:rPr lang="en-US" sz="2000" dirty="0"/>
              <a:t> </a:t>
            </a:r>
            <a:r>
              <a:rPr lang="en-US" sz="2000" dirty="0" err="1"/>
              <a:t>arvoa</a:t>
            </a:r>
            <a:r>
              <a:rPr lang="en-US" sz="2000" dirty="0"/>
              <a:t>, </a:t>
            </a:r>
            <a:r>
              <a:rPr lang="en-US" sz="2000" dirty="0" err="1"/>
              <a:t>joka</a:t>
            </a:r>
            <a:r>
              <a:rPr lang="en-US" sz="2000" dirty="0"/>
              <a:t> </a:t>
            </a:r>
            <a:r>
              <a:rPr lang="en-US" sz="2000" dirty="0" err="1"/>
              <a:t>saavutetaan</a:t>
            </a:r>
            <a:r>
              <a:rPr lang="en-US" sz="2000" dirty="0"/>
              <a:t> </a:t>
            </a:r>
            <a:r>
              <a:rPr lang="en-US" sz="2000" dirty="0" err="1"/>
              <a:t>asteittain</a:t>
            </a:r>
            <a:r>
              <a:rPr lang="en-US" sz="2000" dirty="0"/>
              <a:t>. </a:t>
            </a:r>
            <a:r>
              <a:rPr lang="en-US" sz="2000" dirty="0" err="1"/>
              <a:t>Ratkaisevia</a:t>
            </a:r>
            <a:r>
              <a:rPr lang="en-US" sz="2000" dirty="0"/>
              <a:t> </a:t>
            </a:r>
            <a:r>
              <a:rPr lang="en-US" sz="2000" dirty="0" err="1"/>
              <a:t>tekijöitä</a:t>
            </a:r>
            <a:r>
              <a:rPr lang="en-US" sz="2000" dirty="0"/>
              <a:t> </a:t>
            </a:r>
            <a:r>
              <a:rPr lang="en-US" sz="2000" dirty="0" err="1"/>
              <a:t>ovat</a:t>
            </a:r>
            <a:r>
              <a:rPr lang="en-US" sz="2000" dirty="0"/>
              <a:t> </a:t>
            </a:r>
            <a:r>
              <a:rPr lang="en-US" sz="2000" dirty="0" err="1"/>
              <a:t>muun</a:t>
            </a:r>
            <a:r>
              <a:rPr lang="en-US" sz="2000" dirty="0"/>
              <a:t> </a:t>
            </a:r>
            <a:r>
              <a:rPr lang="en-US" sz="2000" dirty="0" err="1"/>
              <a:t>muassa</a:t>
            </a:r>
            <a:r>
              <a:rPr lang="en-US" sz="2000" dirty="0"/>
              <a:t> </a:t>
            </a:r>
            <a:r>
              <a:rPr lang="en-US" sz="2000" dirty="0" err="1"/>
              <a:t>laatutuotteiden</a:t>
            </a:r>
            <a:r>
              <a:rPr lang="en-US" sz="2000" dirty="0"/>
              <a:t> </a:t>
            </a:r>
            <a:r>
              <a:rPr lang="en-US" sz="2000" dirty="0" err="1"/>
              <a:t>asettaminen</a:t>
            </a:r>
            <a:r>
              <a:rPr lang="en-US" sz="2000" dirty="0"/>
              <a:t> </a:t>
            </a:r>
            <a:r>
              <a:rPr lang="en-US" sz="2000" dirty="0" err="1"/>
              <a:t>etusijalle</a:t>
            </a:r>
            <a:r>
              <a:rPr lang="en-US" sz="2000" dirty="0"/>
              <a:t>, </a:t>
            </a:r>
            <a:r>
              <a:rPr lang="en-US" sz="2000" dirty="0" err="1"/>
              <a:t>joilla</a:t>
            </a:r>
            <a:r>
              <a:rPr lang="en-US" sz="2000" dirty="0"/>
              <a:t> </a:t>
            </a:r>
            <a:r>
              <a:rPr lang="en-US" sz="2000" dirty="0" err="1"/>
              <a:t>pyritään</a:t>
            </a:r>
            <a:r>
              <a:rPr lang="en-US" sz="2000" dirty="0"/>
              <a:t> </a:t>
            </a:r>
            <a:r>
              <a:rPr lang="en-US" sz="2000" dirty="0" err="1"/>
              <a:t>pitkän</a:t>
            </a:r>
            <a:r>
              <a:rPr lang="en-US" sz="2000" dirty="0"/>
              <a:t> </a:t>
            </a:r>
            <a:r>
              <a:rPr lang="en-US" sz="2000" dirty="0" err="1"/>
              <a:t>aikavälin</a:t>
            </a:r>
            <a:r>
              <a:rPr lang="en-US" sz="2000" dirty="0"/>
              <a:t> </a:t>
            </a:r>
            <a:r>
              <a:rPr lang="en-US" sz="2000" dirty="0" err="1"/>
              <a:t>säästöihin</a:t>
            </a:r>
            <a:r>
              <a:rPr lang="en-US" sz="2000" dirty="0"/>
              <a:t>, </a:t>
            </a:r>
            <a:r>
              <a:rPr lang="en-US" sz="2000" dirty="0" err="1"/>
              <a:t>vakaan</a:t>
            </a:r>
            <a:r>
              <a:rPr lang="en-US" sz="2000" dirty="0"/>
              <a:t> </a:t>
            </a:r>
            <a:r>
              <a:rPr lang="en-US" sz="2000" dirty="0" err="1"/>
              <a:t>toimitusketjun</a:t>
            </a:r>
            <a:r>
              <a:rPr lang="en-US" sz="2000" dirty="0"/>
              <a:t> </a:t>
            </a:r>
            <a:r>
              <a:rPr lang="en-US" sz="2000" dirty="0" err="1"/>
              <a:t>tavoittelu</a:t>
            </a:r>
            <a:r>
              <a:rPr lang="en-US" sz="2000" dirty="0"/>
              <a:t>, </a:t>
            </a:r>
            <a:r>
              <a:rPr lang="en-US" sz="2000" dirty="0" err="1"/>
              <a:t>eettisten</a:t>
            </a:r>
            <a:r>
              <a:rPr lang="en-US" sz="2000" dirty="0"/>
              <a:t> </a:t>
            </a:r>
            <a:r>
              <a:rPr lang="en-US" sz="2000" dirty="0" err="1"/>
              <a:t>liiketoimintakäytäntöjen</a:t>
            </a:r>
            <a:r>
              <a:rPr lang="en-US" sz="2000" dirty="0"/>
              <a:t> </a:t>
            </a:r>
            <a:r>
              <a:rPr lang="en-US" sz="2000" dirty="0" err="1"/>
              <a:t>varmistaminen</a:t>
            </a:r>
            <a:r>
              <a:rPr lang="en-US" sz="2000" dirty="0"/>
              <a:t> ja </a:t>
            </a:r>
            <a:r>
              <a:rPr lang="en-US" sz="2000" dirty="0" err="1"/>
              <a:t>avoimuus</a:t>
            </a:r>
            <a:r>
              <a:rPr lang="en-US" sz="2000" dirty="0"/>
              <a:t>. </a:t>
            </a:r>
            <a:endParaRPr lang="en-US" sz="2000" dirty="0">
              <a:ea typeface="Calibri"/>
              <a:cs typeface="Calibri"/>
            </a:endParaRPr>
          </a:p>
        </p:txBody>
      </p:sp>
      <p:grpSp>
        <p:nvGrpSpPr>
          <p:cNvPr id="2" name="Group 1">
            <a:extLst>
              <a:ext uri="{FF2B5EF4-FFF2-40B4-BE49-F238E27FC236}">
                <a16:creationId xmlns:a16="http://schemas.microsoft.com/office/drawing/2014/main" id="{3055F251-A1D4-317A-D266-3019486BBF86}"/>
              </a:ext>
            </a:extLst>
          </p:cNvPr>
          <p:cNvGrpSpPr/>
          <p:nvPr/>
        </p:nvGrpSpPr>
        <p:grpSpPr>
          <a:xfrm>
            <a:off x="923643" y="1672246"/>
            <a:ext cx="901130" cy="901727"/>
            <a:chOff x="5614841" y="786428"/>
            <a:chExt cx="901130" cy="901727"/>
          </a:xfrm>
          <a:solidFill>
            <a:srgbClr val="09465E"/>
          </a:solidFill>
        </p:grpSpPr>
        <p:grpSp>
          <p:nvGrpSpPr>
            <p:cNvPr id="5" name="Graphic 2">
              <a:extLst>
                <a:ext uri="{FF2B5EF4-FFF2-40B4-BE49-F238E27FC236}">
                  <a16:creationId xmlns:a16="http://schemas.microsoft.com/office/drawing/2014/main" id="{4941422E-6707-F296-401B-6BB793644D27}"/>
                </a:ext>
              </a:extLst>
            </p:cNvPr>
            <p:cNvGrpSpPr/>
            <p:nvPr/>
          </p:nvGrpSpPr>
          <p:grpSpPr>
            <a:xfrm>
              <a:off x="5715019" y="1058540"/>
              <a:ext cx="543506" cy="445337"/>
              <a:chOff x="5715019" y="1058540"/>
              <a:chExt cx="543506" cy="445337"/>
            </a:xfrm>
            <a:grpFill/>
          </p:grpSpPr>
          <p:sp>
            <p:nvSpPr>
              <p:cNvPr id="7" name="Freeform 210">
                <a:extLst>
                  <a:ext uri="{FF2B5EF4-FFF2-40B4-BE49-F238E27FC236}">
                    <a16:creationId xmlns:a16="http://schemas.microsoft.com/office/drawing/2014/main" id="{E6096813-0B00-5FAD-B87F-9F44AAEFA5A5}"/>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8" name="Freeform 211">
                <a:extLst>
                  <a:ext uri="{FF2B5EF4-FFF2-40B4-BE49-F238E27FC236}">
                    <a16:creationId xmlns:a16="http://schemas.microsoft.com/office/drawing/2014/main" id="{1F118D6D-C928-1C64-B8AD-55404EB6E54D}"/>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grpSp>
        <p:sp>
          <p:nvSpPr>
            <p:cNvPr id="6" name="Freeform 209">
              <a:extLst>
                <a:ext uri="{FF2B5EF4-FFF2-40B4-BE49-F238E27FC236}">
                  <a16:creationId xmlns:a16="http://schemas.microsoft.com/office/drawing/2014/main" id="{B5C64C6A-5756-87B2-9F60-868A6A12E191}"/>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grpSp>
        <p:nvGrpSpPr>
          <p:cNvPr id="9" name="Group 8">
            <a:extLst>
              <a:ext uri="{FF2B5EF4-FFF2-40B4-BE49-F238E27FC236}">
                <a16:creationId xmlns:a16="http://schemas.microsoft.com/office/drawing/2014/main" id="{26BB43A2-FADB-0E75-8BCB-70FFCB48B655}"/>
              </a:ext>
            </a:extLst>
          </p:cNvPr>
          <p:cNvGrpSpPr/>
          <p:nvPr/>
        </p:nvGrpSpPr>
        <p:grpSpPr>
          <a:xfrm>
            <a:off x="923643" y="3188718"/>
            <a:ext cx="885534" cy="895928"/>
            <a:chOff x="7190753" y="5365577"/>
            <a:chExt cx="745522" cy="754273"/>
          </a:xfrm>
          <a:solidFill>
            <a:srgbClr val="09465E"/>
          </a:solidFill>
        </p:grpSpPr>
        <p:grpSp>
          <p:nvGrpSpPr>
            <p:cNvPr id="10" name="Graphic 2">
              <a:extLst>
                <a:ext uri="{FF2B5EF4-FFF2-40B4-BE49-F238E27FC236}">
                  <a16:creationId xmlns:a16="http://schemas.microsoft.com/office/drawing/2014/main" id="{6624C11C-A395-7C01-3911-7844350E1FE1}"/>
                </a:ext>
              </a:extLst>
            </p:cNvPr>
            <p:cNvGrpSpPr/>
            <p:nvPr/>
          </p:nvGrpSpPr>
          <p:grpSpPr>
            <a:xfrm>
              <a:off x="7353351" y="5647412"/>
              <a:ext cx="420044" cy="75879"/>
              <a:chOff x="7353351" y="5647412"/>
              <a:chExt cx="420044" cy="75879"/>
            </a:xfrm>
            <a:grpFill/>
          </p:grpSpPr>
          <p:sp>
            <p:nvSpPr>
              <p:cNvPr id="21" name="Freeform 385">
                <a:extLst>
                  <a:ext uri="{FF2B5EF4-FFF2-40B4-BE49-F238E27FC236}">
                    <a16:creationId xmlns:a16="http://schemas.microsoft.com/office/drawing/2014/main" id="{CD3A5577-7B5F-AE88-DF87-EA277A8D2D8F}"/>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D7D31"/>
              </a:solidFill>
              <a:ln w="9028" cap="flat">
                <a:noFill/>
                <a:prstDash val="solid"/>
                <a:miter/>
              </a:ln>
            </p:spPr>
            <p:txBody>
              <a:bodyPr rtlCol="0" anchor="ctr"/>
              <a:lstStyle/>
              <a:p>
                <a:endParaRPr lang="en-US"/>
              </a:p>
            </p:txBody>
          </p:sp>
          <p:sp>
            <p:nvSpPr>
              <p:cNvPr id="22" name="Freeform 386">
                <a:extLst>
                  <a:ext uri="{FF2B5EF4-FFF2-40B4-BE49-F238E27FC236}">
                    <a16:creationId xmlns:a16="http://schemas.microsoft.com/office/drawing/2014/main" id="{7449E92F-D8CA-1788-E6AC-F962CFA78955}"/>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D7D31"/>
              </a:solidFill>
              <a:ln w="9028"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98A3D931-F915-4FCA-4BFF-00A3A983AF03}"/>
                </a:ext>
              </a:extLst>
            </p:cNvPr>
            <p:cNvGrpSpPr/>
            <p:nvPr/>
          </p:nvGrpSpPr>
          <p:grpSpPr>
            <a:xfrm>
              <a:off x="7190753" y="5365577"/>
              <a:ext cx="745522" cy="754273"/>
              <a:chOff x="7190753" y="5365577"/>
              <a:chExt cx="745522" cy="754273"/>
            </a:xfrm>
            <a:grpFill/>
          </p:grpSpPr>
          <p:sp>
            <p:nvSpPr>
              <p:cNvPr id="12" name="Freeform 376">
                <a:extLst>
                  <a:ext uri="{FF2B5EF4-FFF2-40B4-BE49-F238E27FC236}">
                    <a16:creationId xmlns:a16="http://schemas.microsoft.com/office/drawing/2014/main" id="{A4CB0D56-9DF3-EB9E-3099-1702106BDF3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13" name="Freeform 377">
                <a:extLst>
                  <a:ext uri="{FF2B5EF4-FFF2-40B4-BE49-F238E27FC236}">
                    <a16:creationId xmlns:a16="http://schemas.microsoft.com/office/drawing/2014/main" id="{834B090A-7095-AE31-12A5-9F6B44A832DD}"/>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14" name="Freeform 378">
                <a:extLst>
                  <a:ext uri="{FF2B5EF4-FFF2-40B4-BE49-F238E27FC236}">
                    <a16:creationId xmlns:a16="http://schemas.microsoft.com/office/drawing/2014/main" id="{75669537-24D3-6708-2671-0F1EC2E8FE04}"/>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15" name="Freeform 379">
                <a:extLst>
                  <a:ext uri="{FF2B5EF4-FFF2-40B4-BE49-F238E27FC236}">
                    <a16:creationId xmlns:a16="http://schemas.microsoft.com/office/drawing/2014/main" id="{1C076995-B332-15BE-30D7-DBBC2094F39D}"/>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16" name="Freeform 380">
                <a:extLst>
                  <a:ext uri="{FF2B5EF4-FFF2-40B4-BE49-F238E27FC236}">
                    <a16:creationId xmlns:a16="http://schemas.microsoft.com/office/drawing/2014/main" id="{E27CEA40-585F-9B13-0514-DB31CAA8E76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17" name="Freeform 381">
                <a:extLst>
                  <a:ext uri="{FF2B5EF4-FFF2-40B4-BE49-F238E27FC236}">
                    <a16:creationId xmlns:a16="http://schemas.microsoft.com/office/drawing/2014/main" id="{14E25D9B-3DE4-0E21-AF8F-31DE5E370A60}"/>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18" name="Freeform 382">
                <a:extLst>
                  <a:ext uri="{FF2B5EF4-FFF2-40B4-BE49-F238E27FC236}">
                    <a16:creationId xmlns:a16="http://schemas.microsoft.com/office/drawing/2014/main" id="{7ED2258C-6528-3E0E-2F47-42FF9FBA1ABF}"/>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19" name="Freeform 383">
                <a:extLst>
                  <a:ext uri="{FF2B5EF4-FFF2-40B4-BE49-F238E27FC236}">
                    <a16:creationId xmlns:a16="http://schemas.microsoft.com/office/drawing/2014/main" id="{5BE82306-42CD-EAB5-B785-5D7DE3545A4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20" name="Freeform 384">
                <a:extLst>
                  <a:ext uri="{FF2B5EF4-FFF2-40B4-BE49-F238E27FC236}">
                    <a16:creationId xmlns:a16="http://schemas.microsoft.com/office/drawing/2014/main" id="{F3951FE3-05AF-823A-E15D-A844C4D61174}"/>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grpSp>
        <p:nvGrpSpPr>
          <p:cNvPr id="23" name="Group 22">
            <a:extLst>
              <a:ext uri="{FF2B5EF4-FFF2-40B4-BE49-F238E27FC236}">
                <a16:creationId xmlns:a16="http://schemas.microsoft.com/office/drawing/2014/main" id="{CFF4B838-AD45-2043-CA8C-B96458D40A78}"/>
              </a:ext>
            </a:extLst>
          </p:cNvPr>
          <p:cNvGrpSpPr/>
          <p:nvPr/>
        </p:nvGrpSpPr>
        <p:grpSpPr>
          <a:xfrm>
            <a:off x="764013" y="4831076"/>
            <a:ext cx="1094363" cy="943510"/>
            <a:chOff x="4417506" y="446113"/>
            <a:chExt cx="1094363" cy="943510"/>
          </a:xfrm>
          <a:solidFill>
            <a:srgbClr val="09465E"/>
          </a:solidFill>
        </p:grpSpPr>
        <p:sp>
          <p:nvSpPr>
            <p:cNvPr id="24" name="Freeform 1341">
              <a:extLst>
                <a:ext uri="{FF2B5EF4-FFF2-40B4-BE49-F238E27FC236}">
                  <a16:creationId xmlns:a16="http://schemas.microsoft.com/office/drawing/2014/main" id="{A7832EBA-00DC-CD31-F92E-7903BEC15295}"/>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6F95D733-D9C0-F075-65A0-686BB886C688}"/>
                </a:ext>
              </a:extLst>
            </p:cNvPr>
            <p:cNvGrpSpPr/>
            <p:nvPr/>
          </p:nvGrpSpPr>
          <p:grpSpPr>
            <a:xfrm>
              <a:off x="4417506" y="446113"/>
              <a:ext cx="1023051" cy="943510"/>
              <a:chOff x="4417506" y="446113"/>
              <a:chExt cx="1023051" cy="943510"/>
            </a:xfrm>
            <a:grpFill/>
          </p:grpSpPr>
          <p:sp>
            <p:nvSpPr>
              <p:cNvPr id="27" name="Freeform 1344">
                <a:extLst>
                  <a:ext uri="{FF2B5EF4-FFF2-40B4-BE49-F238E27FC236}">
                    <a16:creationId xmlns:a16="http://schemas.microsoft.com/office/drawing/2014/main" id="{81858C2C-9E4C-C9CA-FBE5-41E15F08469F}"/>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28" name="Freeform 1345">
                <a:extLst>
                  <a:ext uri="{FF2B5EF4-FFF2-40B4-BE49-F238E27FC236}">
                    <a16:creationId xmlns:a16="http://schemas.microsoft.com/office/drawing/2014/main" id="{6C7D4A3D-D492-2010-F901-80E13F85806B}"/>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26" name="Freeform 1343">
              <a:extLst>
                <a:ext uri="{FF2B5EF4-FFF2-40B4-BE49-F238E27FC236}">
                  <a16:creationId xmlns:a16="http://schemas.microsoft.com/office/drawing/2014/main" id="{A4C45F1C-D772-59A7-1D26-A9E59066836A}"/>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60BA47"/>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2187614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8E83-BB3D-41B0-F2FE-D96A1E74767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34EB32-20A2-4D9D-FC28-98DFB01B66D7}"/>
              </a:ext>
            </a:extLst>
          </p:cNvPr>
          <p:cNvSpPr>
            <a:spLocks noGrp="1"/>
          </p:cNvSpPr>
          <p:nvPr>
            <p:ph type="body" sz="quarter" idx="16"/>
          </p:nvPr>
        </p:nvSpPr>
        <p:spPr>
          <a:xfrm>
            <a:off x="723658" y="566654"/>
            <a:ext cx="6700993" cy="803654"/>
          </a:xfrm>
          <a:prstGeom prst="rect">
            <a:avLst/>
          </a:prstGeom>
        </p:spPr>
        <p:txBody>
          <a:bodyPr lIns="91440" tIns="45720" rIns="91440" bIns="45720" anchor="t">
            <a:noAutofit/>
          </a:bodyPr>
          <a:lstStyle/>
          <a:p>
            <a:r>
              <a:rPr lang="en-GB" dirty="0">
                <a:highlight>
                  <a:srgbClr val="60BA47"/>
                </a:highlight>
              </a:rPr>
              <a:t>Inspiroidu...</a:t>
            </a:r>
            <a:endParaRPr lang="en-GB" dirty="0">
              <a:highlight>
                <a:srgbClr val="60BA47"/>
              </a:highlight>
              <a:ea typeface="Calibri"/>
              <a:cs typeface="Calibri"/>
            </a:endParaRPr>
          </a:p>
        </p:txBody>
      </p:sp>
      <p:sp>
        <p:nvSpPr>
          <p:cNvPr id="3" name="Text Placeholder 2">
            <a:extLst>
              <a:ext uri="{FF2B5EF4-FFF2-40B4-BE49-F238E27FC236}">
                <a16:creationId xmlns:a16="http://schemas.microsoft.com/office/drawing/2014/main" id="{C8F4AD15-DA61-32B4-EAE3-672DF784038A}"/>
              </a:ext>
            </a:extLst>
          </p:cNvPr>
          <p:cNvSpPr>
            <a:spLocks noGrp="1"/>
          </p:cNvSpPr>
          <p:nvPr>
            <p:ph type="body" sz="quarter" idx="19"/>
          </p:nvPr>
        </p:nvSpPr>
        <p:spPr>
          <a:xfrm>
            <a:off x="608086" y="1767830"/>
            <a:ext cx="10764010" cy="4523516"/>
          </a:xfrm>
          <a:prstGeom prst="rect">
            <a:avLst/>
          </a:prstGeom>
        </p:spPr>
        <p:txBody>
          <a:bodyPr lIns="91440" tIns="45720" rIns="91440" bIns="45720" anchor="t"/>
          <a:lstStyle/>
          <a:p>
            <a:r>
              <a:rPr lang="en-US" sz="2000" b="1" dirty="0" err="1"/>
              <a:t>Ricehouse</a:t>
            </a:r>
            <a:r>
              <a:rPr lang="en-US" sz="2000" b="1" dirty="0"/>
              <a:t> Benefit Corporation </a:t>
            </a:r>
            <a:r>
              <a:rPr lang="en-US" sz="2000" dirty="0"/>
              <a:t>(RBC) on esimerkki siitä, miten kestävä hankinta tarjoaa vakautta ja etuja ja samalla myönteisiä vaikutuksia yhteiskuntaan. RBC aloitti pienenä startup-yrityksenä vuonna 2016 ajatuksella kehittää rakennustuotteita riisinviljelyn jalostusta hyödyntämällä. Vuodesta 2024 lähtien RBC on siirtynyt muotoilun maailmaan.</a:t>
            </a:r>
          </a:p>
          <a:p>
            <a:r>
              <a:rPr lang="en-US" sz="2000" dirty="0"/>
              <a:t> </a:t>
            </a:r>
            <a:endParaRPr lang="en-US" sz="2000" dirty="0">
              <a:ea typeface="Calibri"/>
              <a:cs typeface="Calibri"/>
            </a:endParaRPr>
          </a:p>
          <a:p>
            <a:r>
              <a:rPr lang="en-US" sz="2000" dirty="0"/>
              <a:t>He hankkivat raaka-aineet lähes kokonaan paikallisista lähteistä ja ottavat paikalliset yritykset mukaan hankintaprosessiin. Tämä luo myönteisen vaikutuksen yhteisöön tukemalla paikallista väestöä (sosiaaliset näkökohdat) ja vahvistaa samalla ympäristöystävällisiä käytäntöjä, sillä ne käyttävät kaikki riisin sivutuotteet ja välttävät siten ruokahävikkiä (ympäristönäkökohdat). Tämän lähestymistavan ansiosta yrityksestä on vähitellen tullut yksi Italian teollisuuden tärkeimmistä kestävistä ja kannattavista toimijoista (taloudelliset näkökohdat), joka on voittanut useita palkintoja ja saanut yhä enemmän tunnustusta. </a:t>
            </a:r>
            <a:r>
              <a:rPr lang="en-US" sz="2000" dirty="0" err="1"/>
              <a:t>Lisätietoja</a:t>
            </a:r>
            <a:r>
              <a:rPr lang="en-US" sz="2000" dirty="0"/>
              <a:t> saa </a:t>
            </a:r>
            <a:r>
              <a:rPr lang="en-US" sz="2000" dirty="0">
                <a:hlinkClick r:id="rId2"/>
              </a:rPr>
              <a:t>W2W:n hyvien käytäntöjen kokoelmasta </a:t>
            </a:r>
            <a:r>
              <a:rPr lang="en-US" sz="2000" dirty="0"/>
              <a:t>tai </a:t>
            </a:r>
            <a:r>
              <a:rPr lang="en-US" sz="2000" dirty="0">
                <a:hlinkClick r:id="rId2"/>
              </a:rPr>
              <a:t>W</a:t>
            </a:r>
            <a:r>
              <a:rPr lang="en-US" sz="2000" dirty="0">
                <a:hlinkClick r:id="rId2"/>
              </a:rPr>
              <a:t>2W</a:t>
            </a:r>
            <a:r>
              <a:rPr lang="en-US" sz="2000" dirty="0"/>
              <a:t>:n verkkosivuilta.  </a:t>
            </a:r>
            <a:endParaRPr lang="en-IE" sz="2000" dirty="0">
              <a:ea typeface="Calibri"/>
              <a:cs typeface="Calibri"/>
            </a:endParaRPr>
          </a:p>
          <a:p>
            <a:endParaRPr lang="en-IE" sz="2000" dirty="0"/>
          </a:p>
          <a:p>
            <a:endParaRPr lang="en-US" sz="2300" dirty="0"/>
          </a:p>
        </p:txBody>
      </p:sp>
      <p:pic>
        <p:nvPicPr>
          <p:cNvPr id="5" name="Picture 4">
            <a:extLst>
              <a:ext uri="{FF2B5EF4-FFF2-40B4-BE49-F238E27FC236}">
                <a16:creationId xmlns:a16="http://schemas.microsoft.com/office/drawing/2014/main" id="{82F5694B-ABD1-C7AF-7B28-7EA71BADC2E9}"/>
              </a:ext>
            </a:extLst>
          </p:cNvPr>
          <p:cNvPicPr>
            <a:picLocks noChangeAspect="1"/>
          </p:cNvPicPr>
          <p:nvPr/>
        </p:nvPicPr>
        <p:blipFill>
          <a:blip r:embed="rId3">
            <a:alphaModFix/>
          </a:blip>
          <a:srcRect l="17991" r="5935"/>
          <a:stretch/>
        </p:blipFill>
        <p:spPr>
          <a:xfrm>
            <a:off x="9027767" y="559962"/>
            <a:ext cx="1884073" cy="1038942"/>
          </a:xfrm>
          <a:prstGeom prst="rect">
            <a:avLst/>
          </a:prstGeom>
        </p:spPr>
      </p:pic>
      <p:grpSp>
        <p:nvGrpSpPr>
          <p:cNvPr id="17" name="Graphic 4">
            <a:extLst>
              <a:ext uri="{FF2B5EF4-FFF2-40B4-BE49-F238E27FC236}">
                <a16:creationId xmlns:a16="http://schemas.microsoft.com/office/drawing/2014/main" id="{DFAE9A12-E2E5-48B0-2FE7-8A08B884771F}"/>
              </a:ext>
            </a:extLst>
          </p:cNvPr>
          <p:cNvGrpSpPr/>
          <p:nvPr/>
        </p:nvGrpSpPr>
        <p:grpSpPr>
          <a:xfrm rot="19582332">
            <a:off x="8066207" y="5999443"/>
            <a:ext cx="255281" cy="425768"/>
            <a:chOff x="6198966" y="5366641"/>
            <a:chExt cx="717140" cy="1386497"/>
          </a:xfrm>
          <a:solidFill>
            <a:srgbClr val="09465E"/>
          </a:solidFill>
        </p:grpSpPr>
        <p:grpSp>
          <p:nvGrpSpPr>
            <p:cNvPr id="6" name="Graphic 4">
              <a:extLst>
                <a:ext uri="{FF2B5EF4-FFF2-40B4-BE49-F238E27FC236}">
                  <a16:creationId xmlns:a16="http://schemas.microsoft.com/office/drawing/2014/main" id="{85892528-9D08-02C9-0933-7CADFEFE98CD}"/>
                </a:ext>
              </a:extLst>
            </p:cNvPr>
            <p:cNvGrpSpPr/>
            <p:nvPr/>
          </p:nvGrpSpPr>
          <p:grpSpPr>
            <a:xfrm>
              <a:off x="6229199" y="5366641"/>
              <a:ext cx="446280" cy="440141"/>
              <a:chOff x="6229199" y="5366641"/>
              <a:chExt cx="446280" cy="440141"/>
            </a:xfrm>
            <a:grpFill/>
          </p:grpSpPr>
          <p:sp>
            <p:nvSpPr>
              <p:cNvPr id="15" name="Freeform 57">
                <a:extLst>
                  <a:ext uri="{FF2B5EF4-FFF2-40B4-BE49-F238E27FC236}">
                    <a16:creationId xmlns:a16="http://schemas.microsoft.com/office/drawing/2014/main" id="{014E26C2-579F-7A42-3B83-3804A15AA9B3}"/>
                  </a:ext>
                </a:extLst>
              </p:cNvPr>
              <p:cNvSpPr/>
              <p:nvPr/>
            </p:nvSpPr>
            <p:spPr>
              <a:xfrm>
                <a:off x="6229199" y="5366641"/>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58">
                <a:extLst>
                  <a:ext uri="{FF2B5EF4-FFF2-40B4-BE49-F238E27FC236}">
                    <a16:creationId xmlns:a16="http://schemas.microsoft.com/office/drawing/2014/main" id="{9F3672F5-CEEE-46DD-2800-AA67531BD8B5}"/>
                  </a:ext>
                </a:extLst>
              </p:cNvPr>
              <p:cNvSpPr/>
              <p:nvPr/>
            </p:nvSpPr>
            <p:spPr>
              <a:xfrm>
                <a:off x="6314892" y="5447661"/>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7" name="Graphic 4">
              <a:extLst>
                <a:ext uri="{FF2B5EF4-FFF2-40B4-BE49-F238E27FC236}">
                  <a16:creationId xmlns:a16="http://schemas.microsoft.com/office/drawing/2014/main" id="{EAB212B0-7B7E-573C-C5F4-2777F2DDB01E}"/>
                </a:ext>
              </a:extLst>
            </p:cNvPr>
            <p:cNvGrpSpPr/>
            <p:nvPr/>
          </p:nvGrpSpPr>
          <p:grpSpPr>
            <a:xfrm>
              <a:off x="6198966" y="5541415"/>
              <a:ext cx="717140" cy="1211723"/>
              <a:chOff x="6198966" y="5541415"/>
              <a:chExt cx="717140" cy="1211723"/>
            </a:xfrm>
            <a:grpFill/>
          </p:grpSpPr>
          <p:sp>
            <p:nvSpPr>
              <p:cNvPr id="8" name="Freeform 50">
                <a:extLst>
                  <a:ext uri="{FF2B5EF4-FFF2-40B4-BE49-F238E27FC236}">
                    <a16:creationId xmlns:a16="http://schemas.microsoft.com/office/drawing/2014/main" id="{68F193F6-ABFE-BA6B-8E04-578F10BBDC98}"/>
                  </a:ext>
                </a:extLst>
              </p:cNvPr>
              <p:cNvSpPr/>
              <p:nvPr/>
            </p:nvSpPr>
            <p:spPr>
              <a:xfrm>
                <a:off x="6198966" y="5929046"/>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51">
                <a:extLst>
                  <a:ext uri="{FF2B5EF4-FFF2-40B4-BE49-F238E27FC236}">
                    <a16:creationId xmlns:a16="http://schemas.microsoft.com/office/drawing/2014/main" id="{BA25E82B-EE89-261A-DAAB-1ED694148D08}"/>
                  </a:ext>
                </a:extLst>
              </p:cNvPr>
              <p:cNvSpPr/>
              <p:nvPr/>
            </p:nvSpPr>
            <p:spPr>
              <a:xfrm>
                <a:off x="6752978" y="5983127"/>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52">
                <a:extLst>
                  <a:ext uri="{FF2B5EF4-FFF2-40B4-BE49-F238E27FC236}">
                    <a16:creationId xmlns:a16="http://schemas.microsoft.com/office/drawing/2014/main" id="{144CBE3D-7514-37C6-C1DD-8CE8C7D286CC}"/>
                  </a:ext>
                </a:extLst>
              </p:cNvPr>
              <p:cNvSpPr/>
              <p:nvPr/>
            </p:nvSpPr>
            <p:spPr>
              <a:xfrm>
                <a:off x="6615778" y="5928778"/>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53">
                <a:extLst>
                  <a:ext uri="{FF2B5EF4-FFF2-40B4-BE49-F238E27FC236}">
                    <a16:creationId xmlns:a16="http://schemas.microsoft.com/office/drawing/2014/main" id="{763D7875-3E8F-3DD2-FE60-B109E09B4E67}"/>
                  </a:ext>
                </a:extLst>
              </p:cNvPr>
              <p:cNvSpPr/>
              <p:nvPr/>
            </p:nvSpPr>
            <p:spPr>
              <a:xfrm>
                <a:off x="6501870" y="5883556"/>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54">
                <a:extLst>
                  <a:ext uri="{FF2B5EF4-FFF2-40B4-BE49-F238E27FC236}">
                    <a16:creationId xmlns:a16="http://schemas.microsoft.com/office/drawing/2014/main" id="{B0FFC6BA-F039-CB4B-04B4-9C4026363E2A}"/>
                  </a:ext>
                </a:extLst>
              </p:cNvPr>
              <p:cNvSpPr/>
              <p:nvPr/>
            </p:nvSpPr>
            <p:spPr>
              <a:xfrm>
                <a:off x="6382582" y="6499177"/>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55">
                <a:extLst>
                  <a:ext uri="{FF2B5EF4-FFF2-40B4-BE49-F238E27FC236}">
                    <a16:creationId xmlns:a16="http://schemas.microsoft.com/office/drawing/2014/main" id="{7685411E-2099-156F-C12D-3F6323EF88DC}"/>
                  </a:ext>
                </a:extLst>
              </p:cNvPr>
              <p:cNvSpPr/>
              <p:nvPr/>
            </p:nvSpPr>
            <p:spPr>
              <a:xfrm>
                <a:off x="6752493" y="6150553"/>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56">
                <a:extLst>
                  <a:ext uri="{FF2B5EF4-FFF2-40B4-BE49-F238E27FC236}">
                    <a16:creationId xmlns:a16="http://schemas.microsoft.com/office/drawing/2014/main" id="{AF981DAA-F455-5797-9592-7DD895BB5A99}"/>
                  </a:ext>
                </a:extLst>
              </p:cNvPr>
              <p:cNvSpPr/>
              <p:nvPr/>
            </p:nvSpPr>
            <p:spPr>
              <a:xfrm>
                <a:off x="6354696" y="5541415"/>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226157379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90da0c0-d638-440e-806c-9eaade8987c8">
      <Terms xmlns="http://schemas.microsoft.com/office/infopath/2007/PartnerControls"/>
    </lcf76f155ced4ddcb4097134ff3c332f>
    <TaxCatchAll xmlns="d7a7d2cd-df7e-4745-bde0-17e5b7a43ab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345B49-9A40-4930-ABAD-C71077524425}">
  <ds:schemaRefs>
    <ds:schemaRef ds:uri="http://purl.org/dc/elements/1.1/"/>
    <ds:schemaRef ds:uri="http://schemas.openxmlformats.org/package/2006/metadata/core-properties"/>
    <ds:schemaRef ds:uri="http://www.w3.org/XML/1998/namespace"/>
    <ds:schemaRef ds:uri="http://schemas.microsoft.com/office/infopath/2007/PartnerControls"/>
    <ds:schemaRef ds:uri="http://purl.org/dc/terms/"/>
    <ds:schemaRef ds:uri="http://schemas.microsoft.com/office/2006/metadata/properties"/>
    <ds:schemaRef ds:uri="http://schemas.microsoft.com/office/2006/documentManagement/types"/>
    <ds:schemaRef ds:uri="d7a7d2cd-df7e-4745-bde0-17e5b7a43ab2"/>
    <ds:schemaRef ds:uri="c90da0c0-d638-440e-806c-9eaade8987c8"/>
    <ds:schemaRef ds:uri="http://purl.org/dc/dcmitype/"/>
  </ds:schemaRefs>
</ds:datastoreItem>
</file>

<file path=customXml/itemProps2.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3.xml><?xml version="1.0" encoding="utf-8"?>
<ds:datastoreItem xmlns:ds="http://schemas.openxmlformats.org/officeDocument/2006/customXml" ds:itemID="{8856110E-70F8-44E8-BDBE-0AE046793507}">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663</TotalTime>
  <Words>1844</Words>
  <Application>Microsoft Office PowerPoint</Application>
  <PresentationFormat>Laajakuva</PresentationFormat>
  <Paragraphs>263</Paragraphs>
  <Slides>31</Slides>
  <Notes>18</Notes>
  <HiddenSlides>0</HiddenSlides>
  <MMClips>2</MMClips>
  <ScaleCrop>false</ScaleCrop>
  <HeadingPairs>
    <vt:vector size="6" baseType="variant">
      <vt:variant>
        <vt:lpstr>Käytetyt fontit</vt:lpstr>
      </vt:variant>
      <vt:variant>
        <vt:i4>7</vt:i4>
      </vt:variant>
      <vt:variant>
        <vt:lpstr>Teema</vt:lpstr>
      </vt:variant>
      <vt:variant>
        <vt:i4>1</vt:i4>
      </vt:variant>
      <vt:variant>
        <vt:lpstr>Dian otsikot</vt:lpstr>
      </vt:variant>
      <vt:variant>
        <vt:i4>31</vt:i4>
      </vt:variant>
    </vt:vector>
  </HeadingPairs>
  <TitlesOfParts>
    <vt:vector size="39" baseType="lpstr">
      <vt:lpstr>Aptos</vt:lpstr>
      <vt:lpstr>Arial</vt:lpstr>
      <vt:lpstr>Calibri</vt:lpstr>
      <vt:lpstr>Lato</vt:lpstr>
      <vt:lpstr>Montserrat</vt:lpstr>
      <vt:lpstr>Montserrat Light</vt:lpstr>
      <vt:lpstr>Times New Roman</vt:lpstr>
      <vt:lpstr>Office Theme</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docId:DA1AA827BCDF17BE7405003520609259</cp:keywords>
  <cp:lastModifiedBy>Anna-Maria Saarela</cp:lastModifiedBy>
  <cp:revision>18</cp:revision>
  <dcterms:created xsi:type="dcterms:W3CDTF">2020-10-14T13:32:04Z</dcterms:created>
  <dcterms:modified xsi:type="dcterms:W3CDTF">2025-05-26T16:00:57Z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0x010100F947AC497626534B880599881CCBB6C8</vt:lpwstr>
  </property>
</Properties>
</file>