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6"/>
  </p:notesMasterIdLst>
  <p:sldIdLst>
    <p:sldId id="4345" r:id="rId5"/>
    <p:sldId id="4392" r:id="rId6"/>
    <p:sldId id="4366" r:id="rId7"/>
    <p:sldId id="4367" r:id="rId8"/>
    <p:sldId id="4384" r:id="rId9"/>
    <p:sldId id="4385" r:id="rId10"/>
    <p:sldId id="4387" r:id="rId11"/>
    <p:sldId id="4369" r:id="rId12"/>
    <p:sldId id="4365" r:id="rId13"/>
    <p:sldId id="4398" r:id="rId14"/>
    <p:sldId id="4352" r:id="rId15"/>
    <p:sldId id="4377" r:id="rId16"/>
    <p:sldId id="4388" r:id="rId17"/>
    <p:sldId id="281" r:id="rId18"/>
    <p:sldId id="4393" r:id="rId19"/>
    <p:sldId id="4395" r:id="rId20"/>
    <p:sldId id="4396" r:id="rId21"/>
    <p:sldId id="4370" r:id="rId22"/>
    <p:sldId id="4371" r:id="rId23"/>
    <p:sldId id="4381" r:id="rId24"/>
    <p:sldId id="4380" r:id="rId25"/>
    <p:sldId id="4372" r:id="rId26"/>
    <p:sldId id="4382" r:id="rId27"/>
    <p:sldId id="4378" r:id="rId28"/>
    <p:sldId id="4375" r:id="rId29"/>
    <p:sldId id="4383" r:id="rId30"/>
    <p:sldId id="4379" r:id="rId31"/>
    <p:sldId id="4397" r:id="rId32"/>
    <p:sldId id="4340" r:id="rId33"/>
    <p:sldId id="4300" r:id="rId34"/>
    <p:sldId id="42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E25684"/>
    <a:srgbClr val="ED7D31"/>
    <a:srgbClr val="60BA47"/>
    <a:srgbClr val="8ACC78"/>
    <a:srgbClr val="FFFFFF"/>
    <a:srgbClr val="000000"/>
    <a:srgbClr val="F1983D"/>
    <a:srgbClr val="1D4C60"/>
    <a:srgbClr val="086D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7C04D-4001-ADF6-FF1D-A8B1DA1AE7BD}" v="4" dt="2025-05-22T10:14:18.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91" autoAdjust="0"/>
  </p:normalViewPr>
  <p:slideViewPr>
    <p:cSldViewPr snapToGrid="0">
      <p:cViewPr varScale="1">
        <p:scale>
          <a:sx n="70" d="100"/>
          <a:sy n="70" d="100"/>
        </p:scale>
        <p:origin x="2357"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Muokkaa Master-tekstityylejä napsauttamalla tätä</a:t>
            </a:r>
          </a:p>
          <a:p>
            <a:pPr lvl="1"/>
            <a:r>
              <a:rPr lang="en-GB"/>
              <a:t>Toinen taso</a:t>
            </a:r>
          </a:p>
          <a:p>
            <a:pPr lvl="2"/>
            <a:r>
              <a:rPr lang="en-GB"/>
              <a:t>Kolmas taso</a:t>
            </a:r>
          </a:p>
          <a:p>
            <a:pPr lvl="3"/>
            <a:r>
              <a:rPr lang="en-GB"/>
              <a:t>Neljäs taso</a:t>
            </a:r>
          </a:p>
          <a:p>
            <a:pPr lvl="4"/>
            <a:r>
              <a:rPr lang="en-GB"/>
              <a:t>Viides taso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31B5B59-F810-6192-914F-4517D56B05E2}"/>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6AB25438-C5A1-033B-F2D7-C23E61DBD5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16</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1DF17FBE-EF58-3F25-22D3-5C94375FEF26}"/>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A121C24D-F337-6D3D-7CCE-7F0EA1A2AB5A}"/>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508757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65AB66D-7B8B-AD49-7A48-9F0D9D5E96DF}"/>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417B3C56-A810-6102-B4B8-20AD3637AF3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17</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BB01AF26-2DF0-3B4E-8D76-EFF78A2F9D1A}"/>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1DEC0F-5424-608C-CB49-CB4F2C714FA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96286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Ratkaisu: C - Virallisia sopimuksia on olemassa, mutta niissä keskitytään vain erityiskysymyksiin. </a:t>
            </a:r>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2107298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2193C-995E-D894-05EB-E0F3128943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D7F10-87AE-D04F-03B8-D66AC4078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0729E-E949-5D22-F953-B2C7761D82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C41AF3-DB13-16DC-761A-E9EC7E813681}"/>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69164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CB6BB-1B4E-FF42-BA1B-CA825CEF4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AE09C-4A7E-7725-B31F-1DB29FCE6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6E5B1-AEBB-8914-8409-2E118E022F56}"/>
              </a:ext>
            </a:extLst>
          </p:cNvPr>
          <p:cNvSpPr>
            <a:spLocks noGrp="1"/>
          </p:cNvSpPr>
          <p:nvPr>
            <p:ph type="body" idx="1"/>
          </p:nvPr>
        </p:nvSpPr>
        <p:spPr/>
        <p:txBody>
          <a:bodyPr/>
          <a:lstStyle/>
          <a:p>
            <a:r>
              <a:rPr lang="en-GB"/>
              <a:t>Ratkaisut: </a:t>
            </a:r>
          </a:p>
          <a:p>
            <a:pPr marL="228600" indent="-228600">
              <a:buAutoNum type="arabicPeriod"/>
            </a:pPr>
            <a:r>
              <a:rPr lang="en-GB"/>
              <a:t>B</a:t>
            </a:r>
          </a:p>
          <a:p>
            <a:pPr marL="228600" indent="-228600">
              <a:buAutoNum type="arabicPeriod"/>
            </a:pPr>
            <a:r>
              <a:rPr lang="en-GB"/>
              <a:t>A</a:t>
            </a:r>
          </a:p>
          <a:p>
            <a:pPr marL="228600" indent="-228600">
              <a:buAutoNum type="arabicPeriod"/>
            </a:pPr>
            <a:r>
              <a:rPr lang="en-GB"/>
              <a:t>A </a:t>
            </a:r>
          </a:p>
        </p:txBody>
      </p:sp>
      <p:sp>
        <p:nvSpPr>
          <p:cNvPr id="4" name="Slide Number Placeholder 3">
            <a:extLst>
              <a:ext uri="{FF2B5EF4-FFF2-40B4-BE49-F238E27FC236}">
                <a16:creationId xmlns:a16="http://schemas.microsoft.com/office/drawing/2014/main" id="{F64E1C04-CCF2-937E-27B5-F4D8936F0837}"/>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4057419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24F8-4923-AD19-ECB5-E80359DB5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4A8F4-017E-0479-1E34-6906F4E4A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7FEAA-304A-BD9A-01B9-A9D72170B2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5DAE2-4113-18AD-6002-5DC3FB821541}"/>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03335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Linkki käännöstä varten https://www.canva.com/design/DAGfpFvsfH8/arQTZc_g98n4cS0qK7R05Q/edit?utm_content=DAGfpFvsfH8&amp;utm_campaign=designshare&amp;utm_medium=link2&amp;utm_source=sharebutton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05879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15C59-E8F8-1E33-0698-2EB529E4A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5AA2E-8668-720E-265A-31FC1D1E6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B722-1329-8624-A849-09859CC2B7D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31BF1CA-077A-0BBE-B10E-17B2BBB36BB7}"/>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81438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5003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EC800-2784-2C5B-3B5F-1696C827D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E9C42-A60D-FD2D-2D97-9FA7DD3F5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535FA-9C74-3E4A-1D0B-073C66AC4F9D}"/>
              </a:ext>
            </a:extLst>
          </p:cNvPr>
          <p:cNvSpPr>
            <a:spLocks noGrp="1"/>
          </p:cNvSpPr>
          <p:nvPr>
            <p:ph type="body" idx="1"/>
          </p:nvPr>
        </p:nvSpPr>
        <p:spPr/>
        <p:txBody>
          <a:bodyPr/>
          <a:lstStyle/>
          <a:p>
            <a:r>
              <a:rPr lang="en-GB" dirty="0"/>
              <a:t>Linkki käännökseen: https://www.canva.com/design/DAGey6-xMwA/6giDlpIERgcaupUW5V8qQg/edit?utm_content=DAGey6-xMwA&amp;utm_campaign=designshare&amp;utm_medium=link2&amp;utm_source=sharebutton</a:t>
            </a:r>
          </a:p>
          <a:p>
            <a:endParaRPr lang="en-GB" dirty="0"/>
          </a:p>
        </p:txBody>
      </p:sp>
      <p:sp>
        <p:nvSpPr>
          <p:cNvPr id="4" name="Slide Number Placeholder 3">
            <a:extLst>
              <a:ext uri="{FF2B5EF4-FFF2-40B4-BE49-F238E27FC236}">
                <a16:creationId xmlns:a16="http://schemas.microsoft.com/office/drawing/2014/main" id="{3E3E119A-7FAA-4286-BE6E-4D6870B69D8D}"/>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566840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60213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D9F0-A748-D22F-B593-406173B88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FE958-0267-54AC-6EB1-5FD24D97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FD69CB-B700-242B-F373-8E8717CD4821}"/>
              </a:ext>
            </a:extLst>
          </p:cNvPr>
          <p:cNvSpPr>
            <a:spLocks noGrp="1"/>
          </p:cNvSpPr>
          <p:nvPr>
            <p:ph type="body" idx="1"/>
          </p:nvPr>
        </p:nvSpPr>
        <p:spPr/>
        <p:txBody>
          <a:bodyPr/>
          <a:lstStyle/>
          <a:p>
            <a:r>
              <a:rPr lang="en-GB" dirty="0"/>
              <a:t>Ratkaisu: C - Virallisia sopimuksia on olemassa, mutta niissä keskitytään vain erityiskysymyksiin. </a:t>
            </a:r>
          </a:p>
        </p:txBody>
      </p:sp>
      <p:sp>
        <p:nvSpPr>
          <p:cNvPr id="4" name="Slide Number Placeholder 3">
            <a:extLst>
              <a:ext uri="{FF2B5EF4-FFF2-40B4-BE49-F238E27FC236}">
                <a16:creationId xmlns:a16="http://schemas.microsoft.com/office/drawing/2014/main" id="{713C1C72-6214-F755-3C27-552D393BD3D4}"/>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418933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Linkki käännökseen: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14</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A1C55A-D145-DEA7-E7C0-EFCA3E93041A}"/>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5731A60-4F64-AFFC-41DF-0A15E822147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DD1034E6-4FAD-EA5B-0C9B-DBC7296018C7}"/>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46C5395-DF78-E251-77D9-B83D82307689}"/>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a16="http://schemas.microsoft.com/office/drawing/2014/main" xmlns:a14="http://schemas.microsoft.com/office/drawing/2010/main" xmlns:p14="http://schemas.microsoft.com/office/powerpoint/2010/main" xmlns:ma14="http://schemas.microsoft.com/office/mac/drawingml/2011/main"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48000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a:solidFill>
                  <a:srgbClr val="0B3A5B"/>
                </a:solidFill>
              </a:rPr>
              <a:t>This license enables </a:t>
            </a:r>
            <a:r>
              <a:rPr lang="en-IE" sz="600" err="1">
                <a:solidFill>
                  <a:srgbClr val="0B3A5B"/>
                </a:solidFill>
              </a:rPr>
              <a:t>reusers</a:t>
            </a:r>
            <a:r>
              <a:rPr lang="en-IE" sz="600">
                <a:solidFill>
                  <a:srgbClr val="0B3A5B"/>
                </a:solidFill>
              </a:rPr>
              <a:t> to distribute, remix, adapt, and build upon the material in any medium or format, so long as </a:t>
            </a:r>
            <a:r>
              <a:rPr lang="en-US" sz="600">
                <a:solidFill>
                  <a:srgbClr val="0B3A5B"/>
                </a:solidFill>
              </a:rPr>
              <a:t>attribution is given to the creator. The license allows for commercial use. CC BY includes the following elements:</a:t>
            </a:r>
          </a:p>
          <a:p>
            <a:pPr algn="just"/>
            <a:r>
              <a:rPr lang="en-US" sz="600">
                <a:solidFill>
                  <a:srgbClr val="0B3A5B"/>
                </a:solidFill>
              </a:rPr>
              <a:t>BY: credit must be given to the creator.</a:t>
            </a:r>
            <a:endParaRPr lang="en-US" sz="600">
              <a:solidFill>
                <a:srgbClr val="0B3A5B"/>
              </a:solidFill>
              <a:ea typeface="Calibri"/>
              <a:cs typeface="Calibri"/>
            </a:endParaRPr>
          </a:p>
        </p:txBody>
      </p:sp>
    </p:spTree>
    <p:extLst>
      <p:ext uri="{BB962C8B-B14F-4D97-AF65-F5344CB8AC3E}">
        <p14:creationId xmlns:p14="http://schemas.microsoft.com/office/powerpoint/2010/main" val="2541729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241163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0CA3FA5E-5C29-CAD7-2913-33502C3A98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83D253DC-D7DD-924A-C6AB-8D469A8600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
        <p:nvSpPr>
          <p:cNvPr id="6" name="TextBox 5">
            <a:extLst>
              <a:ext uri="{FF2B5EF4-FFF2-40B4-BE49-F238E27FC236}">
                <a16:creationId xmlns:a16="http://schemas.microsoft.com/office/drawing/2014/main" id="{F17C014A-A2EA-D47A-4308-AF68CCB414B7}"/>
              </a:ext>
            </a:extLst>
          </p:cNvPr>
          <p:cNvSpPr txBox="1"/>
          <p:nvPr userDrawn="1"/>
        </p:nvSpPr>
        <p:spPr>
          <a:xfrm>
            <a:off x="11536218" y="5861706"/>
            <a:ext cx="535709" cy="862367"/>
          </a:xfrm>
          <a:prstGeom prst="rect">
            <a:avLst/>
          </a:prstGeom>
          <a:solidFill>
            <a:schemeClr val="bg1"/>
          </a:solidFill>
        </p:spPr>
        <p:txBody>
          <a:bodyPr wrap="square" rtlCol="0">
            <a:spAutoFit/>
          </a:bodyPr>
          <a:lstStyle/>
          <a:p>
            <a:endParaRPr lang="en-IE" dirty="0"/>
          </a:p>
        </p:txBody>
      </p:sp>
    </p:spTree>
    <p:extLst>
      <p:ext uri="{BB962C8B-B14F-4D97-AF65-F5344CB8AC3E}">
        <p14:creationId xmlns:p14="http://schemas.microsoft.com/office/powerpoint/2010/main" val="384583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xhere.com/en/photo/143296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pubmed.ncbi.nlm.nih.gov/37280495/" TargetMode="External"/><Relationship Id="rId2" Type="http://schemas.openxmlformats.org/officeDocument/2006/relationships/hyperlink" Target="https://doi.org/10.1080/01900692.2012.655527"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pubmed.ncbi.nlm.nih.gov/37280495/"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ate.net/publication/381924778_Sustainable_procurement_and_supplier_collaboration_for_green_innovations" TargetMode="External"/><Relationship Id="rId2" Type="http://schemas.openxmlformats.org/officeDocument/2006/relationships/hyperlink" Target="https://www.sciencedirect.com/science/article/pii/S0148296322002818"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I8s7bJ5LW6k?feature=oembed" TargetMode="External"/><Relationship Id="rId5" Type="http://schemas.openxmlformats.org/officeDocument/2006/relationships/hyperlink" Target="https://www.oxfordcollegeofprocurementandsupply.com/social-value-in-procurement-webinar/" TargetMode="External"/><Relationship Id="rId4" Type="http://schemas.openxmlformats.org/officeDocument/2006/relationships/hyperlink" Target="https://www.youtube.com/watch?v=I8s7bJ5LW6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ideo" Target="https://www.youtube.com/embed/7fizB49d5i8?feature=oembed" TargetMode="External"/><Relationship Id="rId4" Type="http://schemas.openxmlformats.org/officeDocument/2006/relationships/hyperlink" Target="https://www.youtube.com/watch?v=7fizB49d5i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aste2worth.eu/good-practice-compendium/"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8" name="Picture Placeholder 7" descr="A person and person shaking hands&#10;&#10;AI-generated content may be incorrect.">
            <a:extLst>
              <a:ext uri="{FF2B5EF4-FFF2-40B4-BE49-F238E27FC236}">
                <a16:creationId xmlns:a16="http://schemas.microsoft.com/office/drawing/2014/main" id="{C81624BD-AB99-302F-D1FF-60FE8B5A57D4}"/>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t="26039" b="26039"/>
          <a:stretch>
            <a:fillRect/>
          </a:stretch>
        </p:blipFill>
        <p:spPr/>
      </p:pic>
      <p:sp>
        <p:nvSpPr>
          <p:cNvPr id="9" name="Rectangle 8">
            <a:extLst>
              <a:ext uri="{FF2B5EF4-FFF2-40B4-BE49-F238E27FC236}">
                <a16:creationId xmlns:a16="http://schemas.microsoft.com/office/drawing/2014/main" id="{1C649D26-280B-9DCA-8DAE-3F92754507FD}"/>
              </a:ext>
            </a:extLst>
          </p:cNvPr>
          <p:cNvSpPr/>
          <p:nvPr/>
        </p:nvSpPr>
        <p:spPr>
          <a:xfrm>
            <a:off x="1902693" y="4271576"/>
            <a:ext cx="57916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 name="Rectangle 1">
            <a:extLst>
              <a:ext uri="{FF2B5EF4-FFF2-40B4-BE49-F238E27FC236}">
                <a16:creationId xmlns:a16="http://schemas.microsoft.com/office/drawing/2014/main" id="{3F99594E-0C28-9ABF-0737-6A0E82C3CDE7}"/>
              </a:ext>
            </a:extLst>
          </p:cNvPr>
          <p:cNvSpPr/>
          <p:nvPr/>
        </p:nvSpPr>
        <p:spPr>
          <a:xfrm>
            <a:off x="1902576" y="4979538"/>
            <a:ext cx="5791648"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43311"/>
            <a:ext cx="5370957" cy="646331"/>
          </a:xfrm>
          <a:prstGeom prst="rect">
            <a:avLst/>
          </a:prstGeom>
          <a:no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TOIMITTAJAYHTEISTYÖ</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MODUULI 3 </a:t>
            </a:r>
          </a:p>
        </p:txBody>
      </p:sp>
      <p:sp>
        <p:nvSpPr>
          <p:cNvPr id="3" name="TextBox 2">
            <a:extLst>
              <a:ext uri="{FF2B5EF4-FFF2-40B4-BE49-F238E27FC236}">
                <a16:creationId xmlns:a16="http://schemas.microsoft.com/office/drawing/2014/main" id="{A4A77468-AE49-CBF6-DBD9-1CBCC64BC6A8}"/>
              </a:ext>
            </a:extLst>
          </p:cNvPr>
          <p:cNvSpPr txBox="1"/>
          <p:nvPr/>
        </p:nvSpPr>
        <p:spPr>
          <a:xfrm>
            <a:off x="2086715" y="4984105"/>
            <a:ext cx="5554979" cy="646331"/>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&amp; KESTÄVÄT HANKINNAT</a:t>
            </a:r>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938C-0826-B387-233D-D1BE6C39600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6CD35FE-BB75-53FF-A259-B8A2AE49280C}"/>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24C016A7-98FB-AAE5-5779-67303EACF916}"/>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964584D-50FB-BF02-0D3C-368DCB1E2D1D}"/>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913">
                <a:extLst>
                  <a:ext uri="{FF2B5EF4-FFF2-40B4-BE49-F238E27FC236}">
                    <a16:creationId xmlns:a16="http://schemas.microsoft.com/office/drawing/2014/main" id="{FEE37175-BE4A-0CF1-6E67-A036FDC92FD0}"/>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593645C-AE72-9945-95DC-AF4873AD93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A70A8A8E-5D16-26C0-FBA5-101BA9F585D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826C3E8B-17F6-8233-ABBD-E869FF0589C8}"/>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29AED03A-B4E9-5FB4-AAB4-B6B6907AFE24}"/>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7DAC95E5-D789-8664-4462-608DBDA7C5A5}"/>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A4F46E7C-58D9-0470-E6E3-DACC8558BF2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6820E7A6-28EC-74D8-D1A2-485F81457DCA}"/>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330466A-6E85-8EAB-0896-C8B31278E8AA}"/>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409CDC37-886C-4D06-4911-414C7798F630}"/>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2DB400A1-CEFD-835A-B79E-1A33685163D3}"/>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B1B41023-18C4-AABD-606D-9A719C2184BB}"/>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5C5B2A2B-D22F-CF0A-8E89-F87F7C0999F2}"/>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315D39F-8DD7-C38D-6757-D8D5EE48D117}"/>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E9179677-FF9C-93EE-05A3-5E86F5F0B1C5}"/>
              </a:ext>
            </a:extLst>
          </p:cNvPr>
          <p:cNvSpPr txBox="1">
            <a:spLocks/>
          </p:cNvSpPr>
          <p:nvPr/>
        </p:nvSpPr>
        <p:spPr>
          <a:xfrm>
            <a:off x="7875684" y="783385"/>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highlight>
                  <a:srgbClr val="ED7D31"/>
                </a:highlight>
              </a:rPr>
              <a:t>Harjoitus</a:t>
            </a:r>
            <a:endParaRPr lang="en-US" dirty="0">
              <a:highlight>
                <a:srgbClr val="ED7D31"/>
              </a:highlight>
            </a:endParaRPr>
          </a:p>
        </p:txBody>
      </p:sp>
      <p:sp>
        <p:nvSpPr>
          <p:cNvPr id="25" name="TextBox 24">
            <a:extLst>
              <a:ext uri="{FF2B5EF4-FFF2-40B4-BE49-F238E27FC236}">
                <a16:creationId xmlns:a16="http://schemas.microsoft.com/office/drawing/2014/main" id="{13953976-C7CB-C862-C4FC-8244B41A9889}"/>
              </a:ext>
            </a:extLst>
          </p:cNvPr>
          <p:cNvSpPr txBox="1"/>
          <p:nvPr/>
        </p:nvSpPr>
        <p:spPr>
          <a:xfrm>
            <a:off x="983797" y="683345"/>
            <a:ext cx="6096000" cy="646331"/>
          </a:xfrm>
          <a:prstGeom prst="rect">
            <a:avLst/>
          </a:prstGeom>
          <a:noFill/>
        </p:spPr>
        <p:txBody>
          <a:bodyPr wrap="square">
            <a:spAutoFit/>
          </a:bodyPr>
          <a:lstStyle/>
          <a:p>
            <a:r>
              <a:rPr lang="en-US" sz="3600" b="1" dirty="0">
                <a:solidFill>
                  <a:srgbClr val="09465E"/>
                </a:solidFill>
              </a:rPr>
              <a:t>Matkakartta</a:t>
            </a:r>
          </a:p>
        </p:txBody>
      </p:sp>
      <p:pic>
        <p:nvPicPr>
          <p:cNvPr id="4" name="Picture 6" descr="Green Procurement and Supply Chain Greening | EcoMerit">
            <a:extLst>
              <a:ext uri="{FF2B5EF4-FFF2-40B4-BE49-F238E27FC236}">
                <a16:creationId xmlns:a16="http://schemas.microsoft.com/office/drawing/2014/main" id="{A072F7BC-3C43-C763-A038-27C377503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733" y="2340910"/>
            <a:ext cx="3730594" cy="21761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2">
            <a:extLst>
              <a:ext uri="{FF2B5EF4-FFF2-40B4-BE49-F238E27FC236}">
                <a16:creationId xmlns:a16="http://schemas.microsoft.com/office/drawing/2014/main" id="{1DBF57C2-4E7C-67C6-109E-26B2DE1854EF}"/>
              </a:ext>
            </a:extLst>
          </p:cNvPr>
          <p:cNvSpPr>
            <a:spLocks noGrp="1"/>
          </p:cNvSpPr>
          <p:nvPr>
            <p:ph type="body" sz="quarter" idx="19"/>
          </p:nvPr>
        </p:nvSpPr>
        <p:spPr>
          <a:xfrm>
            <a:off x="902242" y="1551882"/>
            <a:ext cx="10052954" cy="4250335"/>
          </a:xfrm>
        </p:spPr>
        <p:txBody>
          <a:bodyPr/>
          <a:lstStyle/>
          <a:p>
            <a:r>
              <a:rPr lang="en-GB" dirty="0"/>
              <a:t>Ajattele tuotetta, jota käytät päivittäin</a:t>
            </a:r>
          </a:p>
          <a:p>
            <a:r>
              <a:rPr lang="en-GB" dirty="0"/>
              <a:t>Kehitä matkakartta, jossa pohditaan: </a:t>
            </a:r>
          </a:p>
          <a:p>
            <a:endParaRPr lang="en-GB" dirty="0"/>
          </a:p>
          <a:p>
            <a:pPr marL="342900" indent="-342900">
              <a:buFont typeface="Arial" panose="020B0604020202020204" pitchFamily="34" charset="0"/>
              <a:buChar char="•"/>
            </a:pPr>
            <a:r>
              <a:rPr lang="en-GB" dirty="0"/>
              <a:t>Mistä se tulee?</a:t>
            </a:r>
          </a:p>
          <a:p>
            <a:pPr marL="342900" indent="-342900">
              <a:buFont typeface="Arial" panose="020B0604020202020204" pitchFamily="34" charset="0"/>
              <a:buChar char="•"/>
            </a:pPr>
            <a:r>
              <a:rPr lang="en-GB" dirty="0"/>
              <a:t>Onko ympäristövaikutuksia?</a:t>
            </a:r>
          </a:p>
          <a:p>
            <a:pPr marL="342900" indent="-342900">
              <a:buFont typeface="Arial" panose="020B0604020202020204" pitchFamily="34" charset="0"/>
              <a:buChar char="•"/>
            </a:pPr>
            <a:r>
              <a:rPr lang="en-GB" dirty="0"/>
              <a:t>Kuka sen tekee?</a:t>
            </a:r>
          </a:p>
          <a:p>
            <a:pPr marL="342900" indent="-342900">
              <a:buFont typeface="Arial" panose="020B0604020202020204" pitchFamily="34" charset="0"/>
              <a:buChar char="•"/>
            </a:pPr>
            <a:r>
              <a:rPr lang="en-GB" dirty="0"/>
              <a:t>Miten se kuljetetaan?</a:t>
            </a:r>
          </a:p>
          <a:p>
            <a:pPr marL="342900" indent="-342900">
              <a:buFont typeface="Arial" panose="020B0604020202020204" pitchFamily="34" charset="0"/>
              <a:buChar char="•"/>
            </a:pPr>
            <a:r>
              <a:rPr lang="en-GB" dirty="0"/>
              <a:t>Mitä tapahtuu käytön jälkeen?</a:t>
            </a:r>
          </a:p>
          <a:p>
            <a:pPr marL="342900" indent="-342900">
              <a:buFontTx/>
              <a:buChar char="-"/>
            </a:pPr>
            <a:endParaRPr lang="en-GB" dirty="0"/>
          </a:p>
          <a:p>
            <a:pPr marL="0" indent="0"/>
            <a:r>
              <a:rPr lang="en-GB" dirty="0"/>
              <a:t>Kun olet vastannut näihin kysymyksiin, </a:t>
            </a:r>
          </a:p>
          <a:p>
            <a:pPr marL="0" indent="0"/>
            <a:endParaRPr lang="en-GB" dirty="0"/>
          </a:p>
          <a:p>
            <a:pPr marL="342900" indent="-342900">
              <a:buFont typeface="Arial" panose="020B0604020202020204" pitchFamily="34" charset="0"/>
              <a:buChar char="•"/>
            </a:pPr>
            <a:r>
              <a:rPr lang="en-GB" dirty="0"/>
              <a:t>Mitä vaihtoehtoja voit harkita näiden vaikutusten vähentämiseksi hankintapäätöksissäsi?</a:t>
            </a:r>
          </a:p>
        </p:txBody>
      </p:sp>
    </p:spTree>
    <p:extLst>
      <p:ext uri="{BB962C8B-B14F-4D97-AF65-F5344CB8AC3E}">
        <p14:creationId xmlns:p14="http://schemas.microsoft.com/office/powerpoint/2010/main" val="3257965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78,100+ Two People In Field Stock Photos, Pictures &amp; Royalty-Free Images -  iStock">
            <a:extLst>
              <a:ext uri="{FF2B5EF4-FFF2-40B4-BE49-F238E27FC236}">
                <a16:creationId xmlns:a16="http://schemas.microsoft.com/office/drawing/2014/main" id="{8B2A06E6-1F46-1926-F6D2-801D2C16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27" y="2646064"/>
            <a:ext cx="6726922"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a:t>02</a:t>
            </a:r>
          </a:p>
        </p:txBody>
      </p:sp>
      <p:sp>
        <p:nvSpPr>
          <p:cNvPr id="14" name="Rectangle 13">
            <a:extLst>
              <a:ext uri="{FF2B5EF4-FFF2-40B4-BE49-F238E27FC236}">
                <a16:creationId xmlns:a16="http://schemas.microsoft.com/office/drawing/2014/main" id="{BE59536B-CB14-6A49-9925-C70C0915408D}"/>
              </a:ext>
            </a:extLst>
          </p:cNvPr>
          <p:cNvSpPr/>
          <p:nvPr/>
        </p:nvSpPr>
        <p:spPr>
          <a:xfrm>
            <a:off x="1502979" y="2408940"/>
            <a:ext cx="980615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1713186" y="2507404"/>
            <a:ext cx="9369330" cy="646331"/>
          </a:xfrm>
          <a:prstGeom prst="rect">
            <a:avLst/>
          </a:prstGeom>
          <a:noFill/>
        </p:spPr>
        <p:txBody>
          <a:bodyPr wrap="square" rtlCol="0">
            <a:spAutoFit/>
          </a:bodyPr>
          <a:lstStyle/>
          <a:p>
            <a:r>
              <a:rPr lang="en-US" sz="3600" b="1" spc="324" dirty="0">
                <a:solidFill>
                  <a:srgbClr val="60BA47"/>
                </a:solidFill>
                <a:latin typeface="Calibri" panose="020F0502020204030204" pitchFamily="34" charset="0"/>
                <a:cs typeface="Calibri" panose="020F0502020204030204" pitchFamily="34" charset="0"/>
              </a:rPr>
              <a:t>KUMPPANUUKSIA MÄÄRITTÄVÄT TEKIJÄT</a:t>
            </a:r>
          </a:p>
        </p:txBody>
      </p:sp>
    </p:spTree>
    <p:extLst>
      <p:ext uri="{BB962C8B-B14F-4D97-AF65-F5344CB8AC3E}">
        <p14:creationId xmlns:p14="http://schemas.microsoft.com/office/powerpoint/2010/main" val="355963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BA5B-1A20-4C26-1EFE-214C3E850E3C}"/>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9A83FDD8-3AA4-2D2F-1689-39DF6CA3FB15}"/>
              </a:ext>
            </a:extLst>
          </p:cNvPr>
          <p:cNvSpPr/>
          <p:nvPr/>
        </p:nvSpPr>
        <p:spPr>
          <a:xfrm>
            <a:off x="8069043" y="2519680"/>
            <a:ext cx="2587414" cy="256709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31C66549-5CE3-9F84-4EA8-6060E7C9A368}"/>
              </a:ext>
            </a:extLst>
          </p:cNvPr>
          <p:cNvSpPr>
            <a:spLocks noGrp="1"/>
          </p:cNvSpPr>
          <p:nvPr>
            <p:ph type="body" sz="quarter" idx="16"/>
          </p:nvPr>
        </p:nvSpPr>
        <p:spPr>
          <a:xfrm>
            <a:off x="700440" y="567806"/>
            <a:ext cx="10052954" cy="803654"/>
          </a:xfrm>
          <a:prstGeom prst="rect">
            <a:avLst/>
          </a:prstGeom>
        </p:spPr>
        <p:txBody>
          <a:bodyPr/>
          <a:lstStyle/>
          <a:p>
            <a:r>
              <a:rPr lang="en-IE" dirty="0"/>
              <a:t>Kumppanuuksia määrittävät tekijät</a:t>
            </a:r>
            <a:endParaRPr lang="en-US" dirty="0"/>
          </a:p>
        </p:txBody>
      </p:sp>
      <p:sp>
        <p:nvSpPr>
          <p:cNvPr id="2" name="TextBox 1">
            <a:extLst>
              <a:ext uri="{FF2B5EF4-FFF2-40B4-BE49-F238E27FC236}">
                <a16:creationId xmlns:a16="http://schemas.microsoft.com/office/drawing/2014/main" id="{CD6FCA79-4474-666B-5B55-7C0A5B949F23}"/>
              </a:ext>
            </a:extLst>
          </p:cNvPr>
          <p:cNvSpPr txBox="1"/>
          <p:nvPr/>
        </p:nvSpPr>
        <p:spPr>
          <a:xfrm>
            <a:off x="722395" y="1352586"/>
            <a:ext cx="7041545" cy="4893647"/>
          </a:xfrm>
          <a:prstGeom prst="rect">
            <a:avLst/>
          </a:prstGeom>
          <a:noFill/>
        </p:spPr>
        <p:txBody>
          <a:bodyPr wrap="square">
            <a:spAutoFit/>
          </a:bodyPr>
          <a:lstStyle/>
          <a:p>
            <a:r>
              <a:rPr lang="en-GB" sz="2400" dirty="0">
                <a:solidFill>
                  <a:srgbClr val="1D4C60"/>
                </a:solidFill>
              </a:rPr>
              <a:t>Kumppanuussuhteet ovat yleensä tulosta monimutkaisista suhteista ja yhteyksistä sellaisten osapuolten välillä, jotka toimivat ennen kaikkea omien etujensa nimissä. </a:t>
            </a:r>
            <a:r>
              <a:rPr lang="en-GB" sz="2400" dirty="0">
                <a:solidFill>
                  <a:srgbClr val="1D4C60"/>
                </a:solidFill>
                <a:hlinkClick r:id="rId2"/>
              </a:rPr>
              <a:t>McNamara (2012) </a:t>
            </a:r>
            <a:r>
              <a:rPr lang="en-GB" sz="2400" dirty="0">
                <a:solidFill>
                  <a:srgbClr val="1D4C60"/>
                </a:solidFill>
              </a:rPr>
              <a:t>luokittelee erilaiset kumppanuudet kolmeen </a:t>
            </a:r>
            <a:r>
              <a:rPr lang="en-GB" sz="2400" dirty="0" err="1">
                <a:solidFill>
                  <a:srgbClr val="1D4C60"/>
                </a:solidFill>
              </a:rPr>
              <a:t>pääalueeseen</a:t>
            </a:r>
            <a:r>
              <a:rPr lang="en-GB" sz="2400" dirty="0">
                <a:solidFill>
                  <a:srgbClr val="1D4C60"/>
                </a:solidFill>
              </a:rPr>
              <a:t>:</a:t>
            </a:r>
          </a:p>
          <a:p>
            <a:endParaRPr lang="en-GB" sz="2400" dirty="0">
              <a:solidFill>
                <a:srgbClr val="1D4C60"/>
              </a:solidFill>
            </a:endParaRPr>
          </a:p>
          <a:p>
            <a:pPr marL="342900" indent="-342900">
              <a:buFont typeface="Arial" panose="020B0604020202020204" pitchFamily="34" charset="0"/>
              <a:buChar char="•"/>
            </a:pPr>
            <a:r>
              <a:rPr lang="en-GB" sz="2400" b="1" dirty="0" err="1">
                <a:solidFill>
                  <a:srgbClr val="1D4C60"/>
                </a:solidFill>
              </a:rPr>
              <a:t>osuuskuntakumppanuudet</a:t>
            </a:r>
            <a:r>
              <a:rPr lang="en-GB" sz="2400" b="1" dirty="0">
                <a:solidFill>
                  <a:srgbClr val="1D4C60"/>
                </a:solidFill>
              </a:rPr>
              <a:t>, </a:t>
            </a:r>
          </a:p>
          <a:p>
            <a:pPr marL="342900" indent="-342900">
              <a:buFont typeface="Arial" panose="020B0604020202020204" pitchFamily="34" charset="0"/>
              <a:buChar char="•"/>
            </a:pPr>
            <a:r>
              <a:rPr lang="en-GB" sz="2400" b="1" dirty="0">
                <a:solidFill>
                  <a:srgbClr val="1D4C60"/>
                </a:solidFill>
              </a:rPr>
              <a:t>koordinointikumppanuudet ja </a:t>
            </a:r>
          </a:p>
          <a:p>
            <a:pPr marL="342900" indent="-342900">
              <a:buFont typeface="Arial" panose="020B0604020202020204" pitchFamily="34" charset="0"/>
              <a:buChar char="•"/>
            </a:pPr>
            <a:r>
              <a:rPr lang="en-GB" sz="2400" b="1" dirty="0" err="1">
                <a:solidFill>
                  <a:srgbClr val="1D4C60"/>
                </a:solidFill>
              </a:rPr>
              <a:t>yhteistyökumppanuudet</a:t>
            </a:r>
            <a:r>
              <a:rPr lang="en-GB" sz="2400" dirty="0">
                <a:solidFill>
                  <a:srgbClr val="1D4C60"/>
                </a:solidFill>
              </a:rPr>
              <a:t>.</a:t>
            </a:r>
          </a:p>
          <a:p>
            <a:pPr marL="342900" indent="-342900">
              <a:buFont typeface="Arial" panose="020B0604020202020204" pitchFamily="34" charset="0"/>
              <a:buChar char="•"/>
            </a:pPr>
            <a:endParaRPr lang="en-GB" sz="2400" dirty="0">
              <a:solidFill>
                <a:srgbClr val="1D4C60"/>
              </a:solidFill>
            </a:endParaRPr>
          </a:p>
          <a:p>
            <a:r>
              <a:rPr lang="en-GB" sz="2400" dirty="0">
                <a:solidFill>
                  <a:srgbClr val="1D4C60"/>
                </a:solidFill>
              </a:rPr>
              <a:t>Tämä kehys on todettu kulmakiveksi kumppanuutta määrittelevien tärkeimpien tekijöiden tutkimisessa ja ymmärtämisessä. </a:t>
            </a:r>
            <a:r>
              <a:rPr lang="en-GB" sz="2400" dirty="0">
                <a:solidFill>
                  <a:srgbClr val="1D4C60"/>
                </a:solidFill>
                <a:hlinkClick r:id="rId3"/>
              </a:rPr>
              <a:t>Zarei et.al., (2023), </a:t>
            </a:r>
            <a:endParaRPr lang="en-GB" sz="2400" dirty="0">
              <a:solidFill>
                <a:srgbClr val="1D4C60"/>
              </a:solidFill>
            </a:endParaRPr>
          </a:p>
        </p:txBody>
      </p:sp>
      <p:sp>
        <p:nvSpPr>
          <p:cNvPr id="6" name="Text Placeholder 3">
            <a:extLst>
              <a:ext uri="{FF2B5EF4-FFF2-40B4-BE49-F238E27FC236}">
                <a16:creationId xmlns:a16="http://schemas.microsoft.com/office/drawing/2014/main" id="{BDBFE1FE-2ADA-946F-042E-1829404A9FE9}"/>
              </a:ext>
            </a:extLst>
          </p:cNvPr>
          <p:cNvSpPr txBox="1">
            <a:spLocks/>
          </p:cNvSpPr>
          <p:nvPr/>
        </p:nvSpPr>
        <p:spPr>
          <a:xfrm>
            <a:off x="7781792" y="2782363"/>
            <a:ext cx="1580958"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Osuuskunta</a:t>
            </a:r>
            <a:endParaRPr lang="en-US" sz="2000" dirty="0">
              <a:solidFill>
                <a:srgbClr val="E25684"/>
              </a:solidFill>
            </a:endParaRPr>
          </a:p>
        </p:txBody>
      </p:sp>
      <p:sp>
        <p:nvSpPr>
          <p:cNvPr id="9" name="Text Placeholder 3">
            <a:extLst>
              <a:ext uri="{FF2B5EF4-FFF2-40B4-BE49-F238E27FC236}">
                <a16:creationId xmlns:a16="http://schemas.microsoft.com/office/drawing/2014/main" id="{F9C2A2BD-DDAE-34BA-F82C-1C80B93CCD75}"/>
              </a:ext>
            </a:extLst>
          </p:cNvPr>
          <p:cNvSpPr txBox="1">
            <a:spLocks/>
          </p:cNvSpPr>
          <p:nvPr/>
        </p:nvSpPr>
        <p:spPr>
          <a:xfrm>
            <a:off x="9685705" y="3179241"/>
            <a:ext cx="1648090"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solidFill>
                  <a:srgbClr val="E25684"/>
                </a:solidFill>
              </a:rPr>
              <a:t>Yhteistyö</a:t>
            </a:r>
            <a:endParaRPr lang="en-US" sz="2000" dirty="0">
              <a:solidFill>
                <a:srgbClr val="E25684"/>
              </a:solidFill>
            </a:endParaRPr>
          </a:p>
        </p:txBody>
      </p:sp>
      <p:sp>
        <p:nvSpPr>
          <p:cNvPr id="10" name="Text Placeholder 3">
            <a:extLst>
              <a:ext uri="{FF2B5EF4-FFF2-40B4-BE49-F238E27FC236}">
                <a16:creationId xmlns:a16="http://schemas.microsoft.com/office/drawing/2014/main" id="{35ECE507-0A27-2F1D-5716-39D528FF807B}"/>
              </a:ext>
            </a:extLst>
          </p:cNvPr>
          <p:cNvSpPr txBox="1">
            <a:spLocks/>
          </p:cNvSpPr>
          <p:nvPr/>
        </p:nvSpPr>
        <p:spPr>
          <a:xfrm>
            <a:off x="7857791" y="4504286"/>
            <a:ext cx="1635142" cy="357486"/>
          </a:xfrm>
          <a:prstGeom prst="rect">
            <a:avLst/>
          </a:prstGeom>
          <a:solidFill>
            <a:schemeClr val="bg1"/>
          </a:solidFill>
          <a:ln>
            <a:solidFill>
              <a:schemeClr val="tx1"/>
            </a:solid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err="1">
                <a:solidFill>
                  <a:srgbClr val="E25684"/>
                </a:solidFill>
              </a:rPr>
              <a:t>Koordinointi</a:t>
            </a:r>
            <a:endParaRPr lang="en-US" sz="2000" dirty="0">
              <a:solidFill>
                <a:srgbClr val="E25684"/>
              </a:solidFill>
            </a:endParaRPr>
          </a:p>
        </p:txBody>
      </p:sp>
      <p:sp>
        <p:nvSpPr>
          <p:cNvPr id="11" name="Text Placeholder 3">
            <a:extLst>
              <a:ext uri="{FF2B5EF4-FFF2-40B4-BE49-F238E27FC236}">
                <a16:creationId xmlns:a16="http://schemas.microsoft.com/office/drawing/2014/main" id="{E526F3CB-176A-F428-3E6F-4AC24A793953}"/>
              </a:ext>
            </a:extLst>
          </p:cNvPr>
          <p:cNvSpPr txBox="1">
            <a:spLocks/>
          </p:cNvSpPr>
          <p:nvPr/>
        </p:nvSpPr>
        <p:spPr>
          <a:xfrm>
            <a:off x="8328627" y="3630103"/>
            <a:ext cx="2181123" cy="357486"/>
          </a:xfrm>
          <a:prstGeom prst="rect">
            <a:avLst/>
          </a:prstGeom>
          <a:ln>
            <a:noFill/>
          </a:ln>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400" dirty="0">
                <a:solidFill>
                  <a:srgbClr val="60BA47"/>
                </a:solidFill>
              </a:rPr>
              <a:t>Kumppanuudet</a:t>
            </a:r>
            <a:endParaRPr lang="en-US" sz="2400" dirty="0">
              <a:solidFill>
                <a:srgbClr val="60BA47"/>
              </a:solidFill>
            </a:endParaRPr>
          </a:p>
        </p:txBody>
      </p:sp>
    </p:spTree>
    <p:extLst>
      <p:ext uri="{BB962C8B-B14F-4D97-AF65-F5344CB8AC3E}">
        <p14:creationId xmlns:p14="http://schemas.microsoft.com/office/powerpoint/2010/main" val="2224872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2B79-C60C-B379-2A46-B3C685C7A82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12807D-5D2C-F8DC-6548-7A9FCBCBE555}"/>
              </a:ext>
            </a:extLst>
          </p:cNvPr>
          <p:cNvSpPr>
            <a:spLocks noGrp="1"/>
          </p:cNvSpPr>
          <p:nvPr>
            <p:ph type="body" sz="quarter" idx="16"/>
          </p:nvPr>
        </p:nvSpPr>
        <p:spPr>
          <a:xfrm>
            <a:off x="904856" y="579133"/>
            <a:ext cx="10052954" cy="803654"/>
          </a:xfrm>
          <a:prstGeom prst="rect">
            <a:avLst/>
          </a:prstGeom>
        </p:spPr>
        <p:txBody>
          <a:bodyPr/>
          <a:lstStyle/>
          <a:p>
            <a:r>
              <a:rPr lang="en-IE"/>
              <a:t>Kumppanuuksia määrittävät tekijät</a:t>
            </a:r>
            <a:endParaRPr lang="en-US"/>
          </a:p>
        </p:txBody>
      </p:sp>
      <p:sp>
        <p:nvSpPr>
          <p:cNvPr id="3" name="TextBox 2">
            <a:extLst>
              <a:ext uri="{FF2B5EF4-FFF2-40B4-BE49-F238E27FC236}">
                <a16:creationId xmlns:a16="http://schemas.microsoft.com/office/drawing/2014/main" id="{D3E9C38E-6473-9F86-F12F-E3D6B12907E4}"/>
              </a:ext>
            </a:extLst>
          </p:cNvPr>
          <p:cNvSpPr txBox="1">
            <a:spLocks/>
          </p:cNvSpPr>
          <p:nvPr/>
        </p:nvSpPr>
        <p:spPr>
          <a:xfrm>
            <a:off x="5300611" y="1581997"/>
            <a:ext cx="5777345" cy="4093428"/>
          </a:xfrm>
          <a:prstGeom prst="rect">
            <a:avLst/>
          </a:prstGeom>
          <a:noFill/>
        </p:spPr>
        <p:txBody>
          <a:bodyPr wrap="square">
            <a:spAutoFit/>
          </a:bodyPr>
          <a:lstStyle/>
          <a:p>
            <a:pPr algn="just"/>
            <a:r>
              <a:rPr lang="en-IE" sz="2000" dirty="0">
                <a:solidFill>
                  <a:srgbClr val="09465E"/>
                </a:solidFill>
                <a:ea typeface="Aptos" panose="020B0004020202020204" pitchFamily="34" charset="0"/>
                <a:cs typeface="Times New Roman" panose="02020603050405020304" pitchFamily="18" charset="0"/>
              </a:rPr>
              <a:t>Kaikki nämä tekijät voivat esiintyä kumppanuuksissa eri tasoilla, ja niiden merkitys tai intensiteetti vaihtelee. Näiden ominaisuuksien voimakkuuden taso määrittää, onko kumppanuus todennäköisempää sitoutua kestäviin hankintoihin ja onko kumppanuus siis yhteistyöhön perustuvaa, koordinoivaa vai yhteistoiminnallista. </a:t>
            </a:r>
          </a:p>
          <a:p>
            <a:pPr algn="just"/>
            <a:endParaRPr lang="en-IE" sz="2000" dirty="0">
              <a:solidFill>
                <a:srgbClr val="09465E"/>
              </a:solidFill>
              <a:ea typeface="Aptos" panose="020B0004020202020204" pitchFamily="34" charset="0"/>
              <a:cs typeface="Times New Roman" panose="02020603050405020304" pitchFamily="18" charset="0"/>
            </a:endParaRPr>
          </a:p>
          <a:p>
            <a:pPr algn="just"/>
            <a:r>
              <a:rPr lang="en-IE" sz="2000" dirty="0">
                <a:solidFill>
                  <a:srgbClr val="09465E"/>
                </a:solidFill>
                <a:effectLst/>
                <a:ea typeface="Aptos" panose="020B0004020202020204" pitchFamily="34" charset="0"/>
                <a:cs typeface="Times New Roman" panose="02020603050405020304" pitchFamily="18" charset="0"/>
              </a:rPr>
              <a:t>Tutkimusten </a:t>
            </a:r>
            <a:r>
              <a:rPr lang="en-IE" sz="2000" dirty="0">
                <a:solidFill>
                  <a:srgbClr val="09465E"/>
                </a:solidFill>
                <a:effectLst/>
                <a:ea typeface="Aptos" panose="020B0004020202020204" pitchFamily="34" charset="0"/>
                <a:cs typeface="Times New Roman" panose="02020603050405020304" pitchFamily="18" charset="0"/>
                <a:hlinkClick r:id="rId2"/>
              </a:rPr>
              <a:t>(</a:t>
            </a:r>
            <a:r>
              <a:rPr lang="en-IE" sz="2000" dirty="0">
                <a:solidFill>
                  <a:srgbClr val="09465E"/>
                </a:solidFill>
                <a:ea typeface="Aptos" panose="020B0004020202020204" pitchFamily="34" charset="0"/>
                <a:cs typeface="Times New Roman" panose="02020603050405020304" pitchFamily="18" charset="0"/>
                <a:hlinkClick r:id="rId2"/>
              </a:rPr>
              <a:t>Zarei et. al., 2023) </a:t>
            </a:r>
            <a:r>
              <a:rPr lang="en-IE" sz="2000" dirty="0">
                <a:solidFill>
                  <a:srgbClr val="09465E"/>
                </a:solidFill>
                <a:effectLst/>
                <a:ea typeface="Aptos" panose="020B0004020202020204" pitchFamily="34" charset="0"/>
                <a:cs typeface="Times New Roman" panose="02020603050405020304" pitchFamily="18" charset="0"/>
              </a:rPr>
              <a:t>mukaan </a:t>
            </a:r>
            <a:r>
              <a:rPr lang="en-IE" sz="2000" b="1" dirty="0">
                <a:solidFill>
                  <a:srgbClr val="09465E"/>
                </a:solidFill>
                <a:effectLst/>
                <a:ea typeface="Aptos" panose="020B0004020202020204" pitchFamily="34" charset="0"/>
                <a:cs typeface="Times New Roman" panose="02020603050405020304" pitchFamily="18" charset="0"/>
              </a:rPr>
              <a:t>yhteistyökumppanuudet eivät ole yhtä tehokkaita kestävän hankinnan kannalta, kun taas koordinoivat ja yhteistoiminnalliset kumppanuudet ovat tehokkaampia.</a:t>
            </a:r>
            <a:endParaRPr lang="en-GB" sz="2000" b="1" dirty="0">
              <a:solidFill>
                <a:srgbClr val="09465E"/>
              </a:solidFill>
            </a:endParaRPr>
          </a:p>
        </p:txBody>
      </p:sp>
      <p:sp>
        <p:nvSpPr>
          <p:cNvPr id="7" name="TextBox 6">
            <a:extLst>
              <a:ext uri="{FF2B5EF4-FFF2-40B4-BE49-F238E27FC236}">
                <a16:creationId xmlns:a16="http://schemas.microsoft.com/office/drawing/2014/main" id="{9879A2D6-6161-9A4D-9603-AD2226C64EDA}"/>
              </a:ext>
            </a:extLst>
          </p:cNvPr>
          <p:cNvSpPr txBox="1"/>
          <p:nvPr/>
        </p:nvSpPr>
        <p:spPr>
          <a:xfrm>
            <a:off x="800947" y="1576065"/>
            <a:ext cx="4145126" cy="4183389"/>
          </a:xfrm>
          <a:prstGeom prst="rect">
            <a:avLst/>
          </a:prstGeom>
          <a:noFill/>
        </p:spPr>
        <p:txBody>
          <a:bodyPr wrap="square">
            <a:spAutoFit/>
          </a:bodyPr>
          <a:lstStyle/>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Avainhenkilöstö</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Tietojen jakaminen</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Sopimuksen muodollisuus</a:t>
            </a:r>
          </a:p>
          <a:p>
            <a:pPr marL="342900" indent="-342900">
              <a:lnSpc>
                <a:spcPct val="115000"/>
              </a:lnSpc>
              <a:spcAft>
                <a:spcPts val="800"/>
              </a:spcAft>
              <a:buFont typeface="Arial" panose="020B0604020202020204" pitchFamily="34" charset="0"/>
              <a:buChar char="•"/>
            </a:pPr>
            <a:r>
              <a:rPr lang="en-IE" sz="2400" b="1" kern="100" dirty="0">
                <a:solidFill>
                  <a:srgbClr val="E25684"/>
                </a:solidFill>
                <a:effectLst/>
                <a:ea typeface="Aptos" panose="020B0004020202020204" pitchFamily="34" charset="0"/>
                <a:cs typeface="Times New Roman" panose="02020603050405020304" pitchFamily="18" charset="0"/>
              </a:rPr>
              <a:t>Organisatorinen suunnittelu</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Päätöksenteko</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Konfliktinratkaisu</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Resurssien jakaminen</a:t>
            </a:r>
          </a:p>
          <a:p>
            <a:pPr marL="342900" indent="-342900">
              <a:lnSpc>
                <a:spcPct val="115000"/>
              </a:lnSpc>
              <a:spcAft>
                <a:spcPts val="800"/>
              </a:spcAft>
              <a:buFont typeface="Arial" panose="020B0604020202020204" pitchFamily="34" charset="0"/>
              <a:buChar char="•"/>
            </a:pPr>
            <a:r>
              <a:rPr lang="en-IE" sz="2400" b="1" kern="100" dirty="0">
                <a:solidFill>
                  <a:srgbClr val="E25684"/>
                </a:solidFill>
                <a:ea typeface="Aptos" panose="020B0004020202020204" pitchFamily="34" charset="0"/>
                <a:cs typeface="Times New Roman" panose="02020603050405020304" pitchFamily="18" charset="0"/>
              </a:rPr>
              <a:t>Systeemiajattelu</a:t>
            </a:r>
            <a:endParaRPr lang="en-IE" sz="2400" b="1" kern="100" dirty="0">
              <a:solidFill>
                <a:srgbClr val="E25684"/>
              </a:solidFill>
              <a:effectLst/>
              <a:ea typeface="Aptos" panose="020B000402020202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3A7ED62E-3A2D-D3F7-1068-FF334459AD64}"/>
              </a:ext>
            </a:extLst>
          </p:cNvPr>
          <p:cNvSpPr/>
          <p:nvPr/>
        </p:nvSpPr>
        <p:spPr>
          <a:xfrm>
            <a:off x="4044158" y="3680897"/>
            <a:ext cx="1038167" cy="477520"/>
          </a:xfrm>
          <a:prstGeom prst="rightArrow">
            <a:avLst/>
          </a:prstGeom>
          <a:solidFill>
            <a:srgbClr val="E25684"/>
          </a:solidFill>
          <a:ln>
            <a:solidFill>
              <a:srgbClr val="E256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5875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1"/>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1473009" y="460314"/>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211" name="Freeform 172"/>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3067924" y="1855078"/>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3005761" y="1767696"/>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p:spPr>
        <p:txBody>
          <a:bodyPr wrap="none" anchor="ctr"/>
          <a:lstStyle/>
          <a:p>
            <a:endParaRPr lang="en-US" sz="900" dirty="0"/>
          </a:p>
        </p:txBody>
      </p:sp>
      <p:sp>
        <p:nvSpPr>
          <p:cNvPr id="63" name="CuadroTexto 553">
            <a:extLst>
              <a:ext uri="{FF2B5EF4-FFF2-40B4-BE49-F238E27FC236}">
                <a16:creationId xmlns:a16="http://schemas.microsoft.com/office/drawing/2014/main" id="{EEE6706D-6D14-94BF-1F5C-3526F9A104D4}"/>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Ensimmäinen osasto</a:t>
            </a:r>
          </a:p>
        </p:txBody>
      </p:sp>
      <p:sp>
        <p:nvSpPr>
          <p:cNvPr id="64" name="CuadroTexto 555">
            <a:extLst>
              <a:ext uri="{FF2B5EF4-FFF2-40B4-BE49-F238E27FC236}">
                <a16:creationId xmlns:a16="http://schemas.microsoft.com/office/drawing/2014/main" id="{8EE0D25A-8FDA-7515-D759-6744B7CC5BD0}"/>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Toinen osasto</a:t>
            </a:r>
          </a:p>
        </p:txBody>
      </p:sp>
      <p:sp>
        <p:nvSpPr>
          <p:cNvPr id="65" name="CuadroTexto 557">
            <a:extLst>
              <a:ext uri="{FF2B5EF4-FFF2-40B4-BE49-F238E27FC236}">
                <a16:creationId xmlns:a16="http://schemas.microsoft.com/office/drawing/2014/main" id="{2D12D064-D89D-B616-3B62-761422321353}"/>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Kolmas osasto</a:t>
            </a:r>
          </a:p>
        </p:txBody>
      </p:sp>
      <p:sp>
        <p:nvSpPr>
          <p:cNvPr id="66" name="CuadroTexto 559">
            <a:extLst>
              <a:ext uri="{FF2B5EF4-FFF2-40B4-BE49-F238E27FC236}">
                <a16:creationId xmlns:a16="http://schemas.microsoft.com/office/drawing/2014/main" id="{2FDE5074-5B10-C9C2-F628-CFB06F171893}"/>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Neljäs osasto</a:t>
            </a:r>
          </a:p>
        </p:txBody>
      </p:sp>
      <p:grpSp>
        <p:nvGrpSpPr>
          <p:cNvPr id="67" name="Graphic 3">
            <a:extLst>
              <a:ext uri="{FF2B5EF4-FFF2-40B4-BE49-F238E27FC236}">
                <a16:creationId xmlns:a16="http://schemas.microsoft.com/office/drawing/2014/main" id="{038A012F-F37C-311A-F4FD-3FB40C7B8D81}"/>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10562EE7-400C-11B8-655B-5C7C3DA5197E}"/>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B5B46252-852F-DECD-0840-1D3B5C0D1EFF}"/>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41509BB2-0E2C-999A-7504-84D96B873257}"/>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B74FE1E5-4AC2-1EC6-6EE2-D271B3DA92F1}"/>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BAD5D41B-F2B4-E255-F5AE-6752B5B88D39}"/>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813353A4-622E-21BE-9530-1E266D86B62B}"/>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9397A986-DC31-B4DC-853F-7C9E5C9DE43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B0130993-2995-1C8C-B809-AB762A297384}"/>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BDC343C-5F00-65C1-8B19-2F42D115F94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1D31ADAB-A8EB-BE66-B349-A9D385AFC03A}"/>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020D50DC-67EB-74E6-5BBD-56ED48BF03ED}"/>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5F44B793-522F-BFBE-EFD9-875B578C9E5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BF5C27BA-E972-03D8-7536-DCAA6A012761}"/>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7D398D1F-D361-2564-469C-A46026AC2ECB}"/>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85FE99F-1ED3-70EB-6BDD-B8F0FFD96D2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467B7B5B-904E-2E67-8060-7FB3D4A3C913}"/>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0F51BF2A-A7C6-97DE-DCD2-48A3BF5DB1B2}"/>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75B0E12-FBE4-D3BC-034B-D82199CAFE7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A4AD8707-AB87-CD48-FC9F-E7562603BEF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6D3D925-13EB-D89A-A1BE-54FB45AF8DC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B3D436AD-2DA6-D37B-9A3B-58E8EA9CAA1B}"/>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FE9EE5B1-7A70-C548-73EA-54474203537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C94F7C1B-928B-435A-103D-A209704F57CA}"/>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9CD10248-9240-C9A2-7564-21E097D225D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8F6E3FD5-0F22-9E67-8E50-51AAB153702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ACA2880C-A397-78F9-2198-6C5249B05D3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83636FDE-F0B1-AEB0-C18D-1084290B119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7BC7FC-092A-0B3E-7969-44C7B302208C}"/>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D4100F26-9961-F7D0-3C3B-A1050DA99362}"/>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E7D707DC-2D30-D61F-0FD4-580C61D92096}"/>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115F07FE-2343-0240-493A-2E6689BB3DE5}"/>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BA374D99-51EC-D583-0CCB-0AE4F483E822}"/>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A818C2A2-FA96-83A5-8907-85BD1FCDFFDA}"/>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046271AC-2634-A014-02E2-F46ED0F11205}"/>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CB7C0EBC-4FFA-6924-0B8D-CE520698033E}"/>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FE9FFB4F-F8E6-5320-47FF-8CB3CE598279}"/>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57CEFFD7-0277-89C8-76DC-9B5A1DF7D63C}"/>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3F6D6CA8-47CD-AD83-094A-C47EBBD7A093}"/>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65F459D-7633-95FF-5DB1-CBD885945EA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82B3A5EA-189F-4237-4D59-5D6F813E7D7E}"/>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B1A7A765-5259-C0C6-77EE-EF78CBD4D3E4}"/>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EDEBC2A-1F35-0D05-407D-06F4DA7349D6}"/>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146B1F3C-6F31-9C26-1271-5AC7CDC10658}"/>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7A01D3F4-7205-16D6-3808-BAF6A8CEAE03}"/>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B96F7F03-676F-5E11-51A5-A80D7A8BE037}"/>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9D87302-E92B-5821-7937-77E0D3877432}"/>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5F8298B0-1D9B-FCA5-5872-E97E13C2F218}"/>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9440286-F0AD-F427-CBA6-E07D4C34DA7F}"/>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01B73BDA-F025-8BE0-A7C1-F7CB4DCDF621}"/>
              </a:ext>
            </a:extLst>
          </p:cNvPr>
          <p:cNvSpPr txBox="1"/>
          <p:nvPr/>
        </p:nvSpPr>
        <p:spPr>
          <a:xfrm>
            <a:off x="1482029" y="1295846"/>
            <a:ext cx="27903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AVAINHENKILÖSTÖ</a:t>
            </a:r>
          </a:p>
        </p:txBody>
      </p:sp>
      <p:pic>
        <p:nvPicPr>
          <p:cNvPr id="4" name="Picture 3" descr="A white icons on a black background&#10;&#10;AI-generated content may be incorrect.">
            <a:extLst>
              <a:ext uri="{FF2B5EF4-FFF2-40B4-BE49-F238E27FC236}">
                <a16:creationId xmlns:a16="http://schemas.microsoft.com/office/drawing/2014/main" id="{D2F9AB03-7CC0-EAA7-73A8-090B650E0691}"/>
              </a:ext>
            </a:extLst>
          </p:cNvPr>
          <p:cNvPicPr>
            <a:picLocks noChangeAspect="1"/>
          </p:cNvPicPr>
          <p:nvPr/>
        </p:nvPicPr>
        <p:blipFill>
          <a:blip r:embed="rId3"/>
          <a:srcRect r="47566" b="64267"/>
          <a:stretch/>
        </p:blipFill>
        <p:spPr>
          <a:xfrm>
            <a:off x="3066244" y="1950715"/>
            <a:ext cx="979766" cy="834607"/>
          </a:xfrm>
          <a:prstGeom prst="rect">
            <a:avLst/>
          </a:prstGeom>
        </p:spPr>
      </p:pic>
      <p:sp>
        <p:nvSpPr>
          <p:cNvPr id="8" name="Freeform 1">
            <a:extLst>
              <a:ext uri="{FF2B5EF4-FFF2-40B4-BE49-F238E27FC236}">
                <a16:creationId xmlns:a16="http://schemas.microsoft.com/office/drawing/2014/main" id="{7AED2928-F0F0-6DD9-609A-B0FD447249F2}"/>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B6709301-B3AE-8144-407C-C74168988C1D}"/>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58C6C6AB-E1D9-488A-7103-AB8108966F08}"/>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9455FEF-14AF-5F7F-618E-C9BD23B52448}"/>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1DA9285-F275-A93F-5BAB-9EFCDE8B7FF3}"/>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D87EF9FA-C008-5024-7EF9-447246E9FE26}"/>
              </a:ext>
            </a:extLst>
          </p:cNvPr>
          <p:cNvSpPr txBox="1"/>
          <p:nvPr/>
        </p:nvSpPr>
        <p:spPr>
          <a:xfrm>
            <a:off x="7875514" y="1147192"/>
            <a:ext cx="25774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TIEDON</a:t>
            </a:r>
          </a:p>
          <a:p>
            <a:pPr algn="ctr"/>
            <a:r>
              <a:rPr lang="en-US" sz="2000" b="1" dirty="0">
                <a:solidFill>
                  <a:schemeClr val="bg1"/>
                </a:solidFill>
                <a:latin typeface="Calibri" panose="020F0502020204030204" pitchFamily="34" charset="0"/>
                <a:ea typeface="Lato" charset="0"/>
                <a:cs typeface="Calibri" panose="020F0502020204030204" pitchFamily="34" charset="0"/>
              </a:rPr>
              <a:t>JAKAMINEN</a:t>
            </a:r>
          </a:p>
        </p:txBody>
      </p:sp>
      <p:pic>
        <p:nvPicPr>
          <p:cNvPr id="14" name="Picture 13" descr="A white icons on a black background&#10;&#10;AI-generated content may be incorrect.">
            <a:extLst>
              <a:ext uri="{FF2B5EF4-FFF2-40B4-BE49-F238E27FC236}">
                <a16:creationId xmlns:a16="http://schemas.microsoft.com/office/drawing/2014/main" id="{50A3BB1D-5F4C-3284-FCC4-38B33DAD917F}"/>
              </a:ext>
            </a:extLst>
          </p:cNvPr>
          <p:cNvPicPr>
            <a:picLocks noChangeAspect="1"/>
          </p:cNvPicPr>
          <p:nvPr/>
        </p:nvPicPr>
        <p:blipFill>
          <a:blip r:embed="rId3"/>
          <a:srcRect l="49531" t="4746" r="-1965" b="59521"/>
          <a:stretch/>
        </p:blipFill>
        <p:spPr>
          <a:xfrm>
            <a:off x="9455174" y="1945724"/>
            <a:ext cx="1009742" cy="860142"/>
          </a:xfrm>
          <a:prstGeom prst="rect">
            <a:avLst/>
          </a:prstGeom>
        </p:spPr>
      </p:pic>
      <p:sp>
        <p:nvSpPr>
          <p:cNvPr id="15" name="TextBox 14">
            <a:extLst>
              <a:ext uri="{FF2B5EF4-FFF2-40B4-BE49-F238E27FC236}">
                <a16:creationId xmlns:a16="http://schemas.microsoft.com/office/drawing/2014/main" id="{3F46F1B1-2A20-A465-1521-5DD0C49873F3}"/>
              </a:ext>
            </a:extLst>
          </p:cNvPr>
          <p:cNvSpPr txBox="1"/>
          <p:nvPr/>
        </p:nvSpPr>
        <p:spPr>
          <a:xfrm>
            <a:off x="7024032" y="3014510"/>
            <a:ext cx="4505816" cy="2308324"/>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Tietojen jakaminen: </a:t>
            </a:r>
          </a:p>
          <a:p>
            <a:r>
              <a:rPr lang="en-IE" sz="2400" dirty="0">
                <a:solidFill>
                  <a:srgbClr val="09465E"/>
                </a:solidFill>
                <a:ea typeface="Aptos" panose="020B0004020202020204" pitchFamily="34" charset="0"/>
                <a:cs typeface="Times New Roman" panose="02020603050405020304" pitchFamily="18" charset="0"/>
              </a:rPr>
              <a:t>Liittyy kumppaneiden välisen tietojen, tiedon ja oivallusten vaihdon tasoon ja määrittää avoimuuden ja luottamuksen tason. </a:t>
            </a:r>
            <a:endParaRPr lang="en-GB" sz="2400" dirty="0">
              <a:solidFill>
                <a:srgbClr val="09465E"/>
              </a:solidFill>
            </a:endParaRPr>
          </a:p>
        </p:txBody>
      </p:sp>
      <p:sp>
        <p:nvSpPr>
          <p:cNvPr id="16" name="TextBox 15">
            <a:extLst>
              <a:ext uri="{FF2B5EF4-FFF2-40B4-BE49-F238E27FC236}">
                <a16:creationId xmlns:a16="http://schemas.microsoft.com/office/drawing/2014/main" id="{1580465B-3378-E48C-65EC-6DA504643153}"/>
              </a:ext>
            </a:extLst>
          </p:cNvPr>
          <p:cNvSpPr txBox="1"/>
          <p:nvPr/>
        </p:nvSpPr>
        <p:spPr>
          <a:xfrm>
            <a:off x="540327" y="2982862"/>
            <a:ext cx="6364970"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Avainhenkilöstö: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Organisaatioissa toimivat henkilöt, jotka ovat ratkaisevassa asemassa kumppanuuksien käynnistämisessä ja ylläpitämisessä.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Heillä on usein erityistietämystä ja auktoriteettia. </a:t>
            </a:r>
          </a:p>
          <a:p>
            <a:pPr marL="342900" indent="-342900">
              <a:buFont typeface="Arial" panose="020B0604020202020204" pitchFamily="34" charset="0"/>
              <a:buChar char="•"/>
            </a:pPr>
            <a:r>
              <a:rPr lang="en-IE" sz="2400" dirty="0">
                <a:solidFill>
                  <a:srgbClr val="09465E"/>
                </a:solidFill>
                <a:ea typeface="Aptos" panose="020B0004020202020204" pitchFamily="34" charset="0"/>
                <a:cs typeface="Times New Roman" panose="02020603050405020304" pitchFamily="18" charset="0"/>
              </a:rPr>
              <a:t>Niiden osallistumisen taso määrittää kumppanuuden tyypin ja todennäköisyyden kestävään hankintaan.</a:t>
            </a:r>
            <a:endParaRPr lang="en-GB" sz="2400" dirty="0">
              <a:solidFill>
                <a:srgbClr val="09465E"/>
              </a:solidFill>
            </a:endParaRP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2315-5671-B5CD-873D-D7E867C15186}"/>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24697924-2562-CA20-2DF9-41F3C6D7ECBB}"/>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A05BA7DC-26B3-A7C4-395D-3421FD91DD79}"/>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52B13FB8-0538-EFD9-F3C4-C0F7BFBD2AAA}"/>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F90A5629-4CEB-1B61-AF22-4D73310E8DDF}"/>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E2D93EBA-6E92-A532-9569-F0A0A2AE5501}"/>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FD55C379-FF1F-E901-FC39-74A0CAE2B800}"/>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Ensimmäinen osasto</a:t>
            </a:r>
          </a:p>
        </p:txBody>
      </p:sp>
      <p:sp>
        <p:nvSpPr>
          <p:cNvPr id="64" name="CuadroTexto 555">
            <a:extLst>
              <a:ext uri="{FF2B5EF4-FFF2-40B4-BE49-F238E27FC236}">
                <a16:creationId xmlns:a16="http://schemas.microsoft.com/office/drawing/2014/main" id="{878AAE24-9DDF-11B3-40AC-A7FCB79527DB}"/>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Toinen osasto</a:t>
            </a:r>
          </a:p>
        </p:txBody>
      </p:sp>
      <p:sp>
        <p:nvSpPr>
          <p:cNvPr id="65" name="CuadroTexto 557">
            <a:extLst>
              <a:ext uri="{FF2B5EF4-FFF2-40B4-BE49-F238E27FC236}">
                <a16:creationId xmlns:a16="http://schemas.microsoft.com/office/drawing/2014/main" id="{0804BD6C-2172-A8C1-1166-06F1EA2FB8D1}"/>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Kolmas osasto</a:t>
            </a:r>
          </a:p>
        </p:txBody>
      </p:sp>
      <p:sp>
        <p:nvSpPr>
          <p:cNvPr id="66" name="CuadroTexto 559">
            <a:extLst>
              <a:ext uri="{FF2B5EF4-FFF2-40B4-BE49-F238E27FC236}">
                <a16:creationId xmlns:a16="http://schemas.microsoft.com/office/drawing/2014/main" id="{8C934951-B142-3D8D-3005-72C5FF12C9D9}"/>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Neljäs osasto</a:t>
            </a:r>
          </a:p>
        </p:txBody>
      </p:sp>
      <p:grpSp>
        <p:nvGrpSpPr>
          <p:cNvPr id="67" name="Graphic 3">
            <a:extLst>
              <a:ext uri="{FF2B5EF4-FFF2-40B4-BE49-F238E27FC236}">
                <a16:creationId xmlns:a16="http://schemas.microsoft.com/office/drawing/2014/main" id="{89DCBDCC-75DA-3193-6F44-5298A26A33BA}"/>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C5F9EA5F-70C9-D590-1739-FE5FE4C20A57}"/>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AAFC5DAD-DC1C-E9FC-E02F-A27E7DD2199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5434E82C-2754-8866-6FA8-25BFF3F32FF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FAD05860-E7A6-51F2-F417-6523C1BACAD3}"/>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289E6EDA-86E4-33CC-AE71-70C2DBD48D4C}"/>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95946A87-CF2B-9B90-6332-9397719A05A5}"/>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822F6C1-816E-3C91-2460-2A01384D2DEA}"/>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2AE9E6A4-71D5-B64A-866D-1346A89C6EF9}"/>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10F9DF23-736D-EC38-3377-E514DAAB2B5E}"/>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C51010CE-EF7F-779C-EDD0-13D7D0480243}"/>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EE1DFD2-EC05-DAA4-9EDE-351BD90C30A3}"/>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6325BC1E-1060-4F77-F78E-6965CF2CE6F0}"/>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C80EE917-7428-AFC9-7E99-145B4805940C}"/>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3F2FE3D9-B7D0-A9B5-10BC-730822DD86E9}"/>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BB177E1A-1163-71F4-BBCC-654D4346C91A}"/>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B1930F3-72A3-7532-0464-2EA4E0CBE890}"/>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CBD2FCD1-10C3-ED8C-1EA3-3D4F27F528B3}"/>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886CE1D6-DACC-1AA0-1B52-1E5C842336E8}"/>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9A347EB9-2807-2EC0-F329-98CDD0031BC5}"/>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85622BB8-1E2E-CDA5-2B2D-81106C2F6352}"/>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E1E84461-2589-F8B5-381F-B6EE04EF3CC5}"/>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DED3212A-91C6-77E3-88DB-B313D730F9B6}"/>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5DB6C0F6-4A2B-3437-66F5-9CD5DB0BB6DF}"/>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696E3B1-C0BC-BAAC-A046-89569605CBB5}"/>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B10071BF-313B-C644-0C78-AE1DB3DF7537}"/>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CDD9F9B2-E36D-AAB8-5771-D3A8A5BC066A}"/>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2881CE5-81A5-2241-7342-E0161868BD50}"/>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053D0C33-A83F-D041-B4CE-249FDB4A89EE}"/>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C8DB849A-6FD6-46ED-0C4B-A44F074DA14A}"/>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1EC99FB5-3F42-4B58-1924-C0B86D37FE21}"/>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E90D2334-1B3D-05B6-6BB6-7EA3183B9454}"/>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39B36738-8087-ECF5-CD15-1F37659C125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9C4425D-ACE4-3BD8-B984-B90AD9CCDE3C}"/>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5E879ED9-D161-AF40-6A86-40AEE5F5AC1A}"/>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E03B5620-1E13-A32C-9ED5-0A5B81BCA23C}"/>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073A4A09-3C18-8BD5-F955-21443B728246}"/>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A1621946-AE7B-410E-7E3D-AE13ED8937BF}"/>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CC678EF1-2432-BCB7-5FAD-F0D265F894E1}"/>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DC45AC0F-0D70-9A18-377C-EEB8531ED61A}"/>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6EA4DC68-93AF-6CBA-BAC3-83F15075EF8C}"/>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F9FBCE1C-0731-B8F7-79E4-D8A8B44B1742}"/>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7481446F-7BE2-D21F-5E09-3A37623E3C82}"/>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13FC5D-BD1E-BF3B-9DD5-5F7C33CA1310}"/>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5AC961F7-A15D-599A-1BE6-8B6E05DC8E89}"/>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2650558F-60A6-3B4F-43F8-29D9A2632B84}"/>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F7989B1-7FF8-F3FB-58EB-3FCA59AFC40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EDB9C514-E243-C025-C353-24AB87C3B321}"/>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AE74C5A-46A6-8581-AEB5-6D6AF50DB9A5}"/>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6B226515-1847-2E57-898D-2218137E61BE}"/>
              </a:ext>
            </a:extLst>
          </p:cNvPr>
          <p:cNvSpPr txBox="1"/>
          <p:nvPr/>
        </p:nvSpPr>
        <p:spPr>
          <a:xfrm>
            <a:off x="1645837" y="1132113"/>
            <a:ext cx="2534943"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MUODOLLINEN</a:t>
            </a:r>
          </a:p>
          <a:p>
            <a:pPr algn="ctr"/>
            <a:r>
              <a:rPr lang="en-US" sz="2000" b="1" dirty="0">
                <a:solidFill>
                  <a:schemeClr val="bg1"/>
                </a:solidFill>
                <a:latin typeface="Calibri" panose="020F0502020204030204" pitchFamily="34" charset="0"/>
                <a:ea typeface="Lato" charset="0"/>
                <a:cs typeface="Calibri" panose="020F0502020204030204" pitchFamily="34" charset="0"/>
              </a:rPr>
              <a:t> SOPIMUS</a:t>
            </a:r>
          </a:p>
        </p:txBody>
      </p:sp>
      <p:pic>
        <p:nvPicPr>
          <p:cNvPr id="4" name="Picture 3" descr="A white icons on a black background&#10;&#10;AI-generated content may be incorrect.">
            <a:extLst>
              <a:ext uri="{FF2B5EF4-FFF2-40B4-BE49-F238E27FC236}">
                <a16:creationId xmlns:a16="http://schemas.microsoft.com/office/drawing/2014/main" id="{644020A8-844C-9D47-59CF-2742B0DE4FF3}"/>
              </a:ext>
            </a:extLst>
          </p:cNvPr>
          <p:cNvPicPr>
            <a:picLocks noChangeAspect="1"/>
          </p:cNvPicPr>
          <p:nvPr/>
        </p:nvPicPr>
        <p:blipFill>
          <a:blip r:embed="rId3"/>
          <a:srcRect l="-7388" t="52317" r="54954" b="11950"/>
          <a:stretch/>
        </p:blipFill>
        <p:spPr>
          <a:xfrm>
            <a:off x="3134274" y="1979761"/>
            <a:ext cx="979766" cy="834607"/>
          </a:xfrm>
          <a:prstGeom prst="rect">
            <a:avLst/>
          </a:prstGeom>
        </p:spPr>
      </p:pic>
      <p:sp>
        <p:nvSpPr>
          <p:cNvPr id="8" name="Freeform 1">
            <a:extLst>
              <a:ext uri="{FF2B5EF4-FFF2-40B4-BE49-F238E27FC236}">
                <a16:creationId xmlns:a16="http://schemas.microsoft.com/office/drawing/2014/main" id="{6C96D820-6F35-441C-6993-2D42E84895D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A3B7734-DB4D-6869-B3C5-95A87FAF3E0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88EA37D4-24F4-A9CD-4FD9-FB07014DA976}"/>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07D2FDA-8F9C-718D-F88E-75D9C6587907}"/>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E8F02EC1-0500-7FF6-66EE-EFA112053170}"/>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7FC472A6-736E-3033-8B97-57F6F6BA574C}"/>
              </a:ext>
            </a:extLst>
          </p:cNvPr>
          <p:cNvSpPr txBox="1"/>
          <p:nvPr/>
        </p:nvSpPr>
        <p:spPr>
          <a:xfrm>
            <a:off x="7811932" y="1147192"/>
            <a:ext cx="25774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ORGANISATORINEN SUUNNITTELU</a:t>
            </a:r>
          </a:p>
        </p:txBody>
      </p:sp>
      <p:pic>
        <p:nvPicPr>
          <p:cNvPr id="14" name="Picture 13" descr="A white icons on a black background&#10;&#10;AI-generated content may be incorrect.">
            <a:extLst>
              <a:ext uri="{FF2B5EF4-FFF2-40B4-BE49-F238E27FC236}">
                <a16:creationId xmlns:a16="http://schemas.microsoft.com/office/drawing/2014/main" id="{C7B60E31-0D3B-141B-382E-0B4ED278C5E3}"/>
              </a:ext>
            </a:extLst>
          </p:cNvPr>
          <p:cNvPicPr>
            <a:picLocks noChangeAspect="1"/>
          </p:cNvPicPr>
          <p:nvPr/>
        </p:nvPicPr>
        <p:blipFill>
          <a:blip r:embed="rId3"/>
          <a:srcRect l="56029" t="53586" r="-8463" b="10681"/>
          <a:stretch/>
        </p:blipFill>
        <p:spPr>
          <a:xfrm>
            <a:off x="9463311" y="1937949"/>
            <a:ext cx="1009742" cy="860142"/>
          </a:xfrm>
          <a:prstGeom prst="rect">
            <a:avLst/>
          </a:prstGeom>
        </p:spPr>
      </p:pic>
      <p:sp>
        <p:nvSpPr>
          <p:cNvPr id="15" name="TextBox 14">
            <a:extLst>
              <a:ext uri="{FF2B5EF4-FFF2-40B4-BE49-F238E27FC236}">
                <a16:creationId xmlns:a16="http://schemas.microsoft.com/office/drawing/2014/main" id="{9D4EF917-DF57-32E8-250D-6E97508F2B91}"/>
              </a:ext>
            </a:extLst>
          </p:cNvPr>
          <p:cNvSpPr txBox="1"/>
          <p:nvPr/>
        </p:nvSpPr>
        <p:spPr>
          <a:xfrm>
            <a:off x="7116002" y="3240286"/>
            <a:ext cx="3969327" cy="2677656"/>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Organisaatiosuunnittelu</a:t>
            </a:r>
            <a:r>
              <a:rPr lang="en-IE" sz="2400" dirty="0">
                <a:solidFill>
                  <a:srgbClr val="09465E"/>
                </a:solidFill>
                <a:ea typeface="Aptos" panose="020B0004020202020204" pitchFamily="34" charset="0"/>
                <a:cs typeface="Times New Roman" panose="02020603050405020304" pitchFamily="18" charset="0"/>
              </a:rPr>
              <a:t>: </a:t>
            </a:r>
          </a:p>
          <a:p>
            <a:r>
              <a:rPr lang="en-IE" sz="2400" dirty="0">
                <a:solidFill>
                  <a:srgbClr val="09465E"/>
                </a:solidFill>
                <a:ea typeface="Aptos" panose="020B0004020202020204" pitchFamily="34" charset="0"/>
                <a:cs typeface="Times New Roman" panose="02020603050405020304" pitchFamily="18" charset="0"/>
              </a:rPr>
              <a:t>Viittaa organisaation rakenteeseen ja rooleihin, hierarkiaan ja menettelyihin, joissa määritellään, miten tehtäviä valvotaan ja koordinoidaan.</a:t>
            </a:r>
            <a:endParaRPr lang="en-GB" sz="2400" dirty="0">
              <a:solidFill>
                <a:srgbClr val="09465E"/>
              </a:solidFill>
            </a:endParaRPr>
          </a:p>
        </p:txBody>
      </p:sp>
      <p:sp>
        <p:nvSpPr>
          <p:cNvPr id="3" name="TextBox 2">
            <a:extLst>
              <a:ext uri="{FF2B5EF4-FFF2-40B4-BE49-F238E27FC236}">
                <a16:creationId xmlns:a16="http://schemas.microsoft.com/office/drawing/2014/main" id="{E53E4172-D5EB-6209-2810-06B10D46617C}"/>
              </a:ext>
            </a:extLst>
          </p:cNvPr>
          <p:cNvSpPr txBox="1"/>
          <p:nvPr/>
        </p:nvSpPr>
        <p:spPr>
          <a:xfrm>
            <a:off x="1015747" y="3244854"/>
            <a:ext cx="4300116" cy="2677656"/>
          </a:xfrm>
          <a:prstGeom prst="rect">
            <a:avLst/>
          </a:prstGeom>
          <a:noFill/>
        </p:spPr>
        <p:txBody>
          <a:bodyPr wrap="square">
            <a:spAutoFit/>
          </a:bodyPr>
          <a:lstStyle/>
          <a:p>
            <a:r>
              <a:rPr lang="en-GB" sz="2400" b="1" dirty="0">
                <a:solidFill>
                  <a:srgbClr val="09465E"/>
                </a:solidFill>
                <a:ea typeface="Aptos" panose="020B0004020202020204" pitchFamily="34" charset="0"/>
                <a:cs typeface="Times New Roman" panose="02020603050405020304" pitchFamily="18" charset="0"/>
              </a:rPr>
              <a:t>Sopimuksen muodollisuus: </a:t>
            </a:r>
            <a:r>
              <a:rPr lang="en-GB" sz="2400" dirty="0">
                <a:solidFill>
                  <a:srgbClr val="09465E"/>
                </a:solidFill>
                <a:ea typeface="Aptos" panose="020B0004020202020204" pitchFamily="34" charset="0"/>
                <a:cs typeface="Times New Roman" panose="02020603050405020304" pitchFamily="18" charset="0"/>
              </a:rPr>
              <a:t>viittaa siihen, missä määrin ehdot on vahvistettu osapuolten välillä. Ne auttavat vähentämään väärinkäsityksiä ja selventämään tilannetta. </a:t>
            </a:r>
          </a:p>
        </p:txBody>
      </p:sp>
    </p:spTree>
    <p:extLst>
      <p:ext uri="{BB962C8B-B14F-4D97-AF65-F5344CB8AC3E}">
        <p14:creationId xmlns:p14="http://schemas.microsoft.com/office/powerpoint/2010/main" val="2469002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D4FA-510B-62E2-474E-9A0D0242EDFF}"/>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FBE6A528-945D-1D21-44F3-C6A2DCA7ACD2}"/>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796FFC7C-7F6D-894F-A309-B41EC75C918A}"/>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F1983D"/>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351C3217-6448-6473-A6ED-07852C9F3213}"/>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C201877E-B77D-EB03-FBA3-05F9D47C3E4B}"/>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FC99EBC3-36AC-378E-0FBB-E3D5DEF16B6E}"/>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D16D00E6-B526-FBD1-99CB-D7F0C8E8F07E}"/>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Ensimmäinen osasto</a:t>
            </a:r>
          </a:p>
        </p:txBody>
      </p:sp>
      <p:sp>
        <p:nvSpPr>
          <p:cNvPr id="64" name="CuadroTexto 555">
            <a:extLst>
              <a:ext uri="{FF2B5EF4-FFF2-40B4-BE49-F238E27FC236}">
                <a16:creationId xmlns:a16="http://schemas.microsoft.com/office/drawing/2014/main" id="{6FDC94FA-9A09-7DE5-ACC7-70619832C399}"/>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Toinen osasto</a:t>
            </a:r>
          </a:p>
        </p:txBody>
      </p:sp>
      <p:sp>
        <p:nvSpPr>
          <p:cNvPr id="65" name="CuadroTexto 557">
            <a:extLst>
              <a:ext uri="{FF2B5EF4-FFF2-40B4-BE49-F238E27FC236}">
                <a16:creationId xmlns:a16="http://schemas.microsoft.com/office/drawing/2014/main" id="{E2FDD5B0-D1A3-BAC8-752A-2BA51C6B5C2F}"/>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Kolmas osasto</a:t>
            </a:r>
          </a:p>
        </p:txBody>
      </p:sp>
      <p:sp>
        <p:nvSpPr>
          <p:cNvPr id="66" name="CuadroTexto 559">
            <a:extLst>
              <a:ext uri="{FF2B5EF4-FFF2-40B4-BE49-F238E27FC236}">
                <a16:creationId xmlns:a16="http://schemas.microsoft.com/office/drawing/2014/main" id="{8C993388-020A-23C8-8E1A-372DB58D3355}"/>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Neljäs osasto</a:t>
            </a:r>
          </a:p>
        </p:txBody>
      </p:sp>
      <p:grpSp>
        <p:nvGrpSpPr>
          <p:cNvPr id="67" name="Graphic 3">
            <a:extLst>
              <a:ext uri="{FF2B5EF4-FFF2-40B4-BE49-F238E27FC236}">
                <a16:creationId xmlns:a16="http://schemas.microsoft.com/office/drawing/2014/main" id="{40495073-3757-BCFF-A639-8FB6F1838C59}"/>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65E30B43-CE76-347D-CF23-A12F43B800B0}"/>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FF3573AE-1085-2F92-63AA-7B9D6A50E26E}"/>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F5938C5B-21A0-1617-D5F4-45AE125BFFB4}"/>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9D0548D7-013C-2B09-FA67-35368B282858}"/>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903D791D-E05B-FA04-475E-A2235A818ADE}"/>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6CF42E71-D7D7-2A3B-FA89-9A40E8DB2543}"/>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F9FFD23C-0723-B487-A9FF-0EA25D81C782}"/>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E0E2C8AB-8559-217E-F34A-4C9385F8096E}"/>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6338D390-93EE-1E6A-BA0A-97F4A53CCF91}"/>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89168548-444E-6F1C-D5BD-EE1D4EC01356}"/>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185CAC45-140E-DDE8-8115-3CB3FE2248E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7AC75B26-655E-81E0-2243-EAEB6873FEB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138EC758-DF85-9838-C5C6-C78FFCA0729E}"/>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2804B4A4-6547-EBCB-BF75-DDCAA767E37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54F53F10-7008-F0CA-63AC-B86D6A03A5D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722D9B0C-F5FD-E686-0B49-4C04FC4423A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526B1478-2788-233A-D105-2CE7B9969A2B}"/>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22322561-A7E9-342D-5BD3-431A9AD3194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27B884D8-3260-9BC7-9159-7229274AFD3B}"/>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F8FAF489-BD3C-6A01-D2DF-82435CCF1630}"/>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1B758BC-50CD-F1DC-896A-5A23EC649D06}"/>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1F578E8A-49F6-B2B8-797F-2DDCE1268560}"/>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3C948D68-8E96-40C1-6E28-14E8A6D36C12}"/>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AF5FDC10-F2A2-BCCA-BB7F-029C10244D23}"/>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FF9D2B33-01D9-8EBA-723D-FE567878BFC3}"/>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87EB55D6-E8C0-5C4E-C954-68A5EE49EA9E}"/>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F65880C0-4779-3710-8A8C-EF492351690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7C7F86C6-65B3-BFE1-2C9C-C3C294E5E8B8}"/>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6FF9ECC6-DB14-E4C3-0C0A-8EFE9A1A6AE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CEAEF253-99B5-001D-E965-EAEE24783E12}"/>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74C748E0-2785-C357-4ECB-D7D001437D8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F290080-69CF-2E4E-AAE8-9EA9D7D4983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2D3B143D-EB1F-B822-B2E8-AA7836196194}"/>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221E9793-2194-0C3A-8697-3CBEF122EA7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122234FE-827D-BE76-00AF-D4044A59C875}"/>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2C09C1A7-72B2-0C59-2625-FF2C16D66324}"/>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F6799A71-91A4-C1EC-1624-E38A0B08CEB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65754A9C-3CE1-C280-E43F-82EA4A1D5D36}"/>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342EA6D2-CF07-545B-267A-48E668B0002E}"/>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A48C8433-CAE1-2C4C-7C95-F47A50994E29}"/>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8B5E9B8F-310B-6F3D-35EC-4CD895709DD8}"/>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200341D6-8599-ACC3-C93D-DD505F1EF80B}"/>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1961D49-B493-49F8-E68E-FCC738679124}"/>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3D3BAF62-3A45-4F2A-0358-B8BAD6AF4F2C}"/>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310010A6-1915-68CF-0A61-C3B8C9F42C02}"/>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FF31B85C-C068-20BD-9E41-40300334A8FC}"/>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29D1F0D1-9859-1E0A-937B-C87466C55782}"/>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11566F0E-CF7B-F361-04C8-B2D83464235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89A4097B-D251-536C-25EE-11ECB8CFD11B}"/>
              </a:ext>
            </a:extLst>
          </p:cNvPr>
          <p:cNvSpPr txBox="1"/>
          <p:nvPr/>
        </p:nvSpPr>
        <p:spPr>
          <a:xfrm>
            <a:off x="1670843" y="1293980"/>
            <a:ext cx="2424352"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PÄÄTÖKSENTEKO</a:t>
            </a:r>
          </a:p>
        </p:txBody>
      </p:sp>
      <p:sp>
        <p:nvSpPr>
          <p:cNvPr id="8" name="Freeform 1">
            <a:extLst>
              <a:ext uri="{FF2B5EF4-FFF2-40B4-BE49-F238E27FC236}">
                <a16:creationId xmlns:a16="http://schemas.microsoft.com/office/drawing/2014/main" id="{0582A6D2-A0CD-5C66-BF6F-D1738AE3335A}"/>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4C627241-94CF-A86D-BBCE-ABD3001E53C9}"/>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C7F15EDE-69AB-D2B1-F2A6-EC34AECCFE9A}"/>
              </a:ext>
            </a:extLst>
          </p:cNvPr>
          <p:cNvSpPr>
            <a:spLocks noChangeArrowheads="1"/>
          </p:cNvSpPr>
          <p:nvPr/>
        </p:nvSpPr>
        <p:spPr bwMode="auto">
          <a:xfrm>
            <a:off x="7970996" y="557015"/>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6FE874CF-A8FE-328E-FDBD-77A8D7CE589A}"/>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3073A3DA-1315-B99C-E8F4-5E4E717A5E19}"/>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04437B14-6D0E-32EA-8FDF-A8CDC5147BD0}"/>
              </a:ext>
            </a:extLst>
          </p:cNvPr>
          <p:cNvSpPr txBox="1"/>
          <p:nvPr/>
        </p:nvSpPr>
        <p:spPr>
          <a:xfrm>
            <a:off x="7848935" y="1325102"/>
            <a:ext cx="2577469"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KONFLIKTINRATKAISU</a:t>
            </a:r>
          </a:p>
        </p:txBody>
      </p:sp>
      <p:sp>
        <p:nvSpPr>
          <p:cNvPr id="15" name="TextBox 14">
            <a:extLst>
              <a:ext uri="{FF2B5EF4-FFF2-40B4-BE49-F238E27FC236}">
                <a16:creationId xmlns:a16="http://schemas.microsoft.com/office/drawing/2014/main" id="{5926D5B9-3E81-D29B-9C2E-2530764B2205}"/>
              </a:ext>
            </a:extLst>
          </p:cNvPr>
          <p:cNvSpPr txBox="1"/>
          <p:nvPr/>
        </p:nvSpPr>
        <p:spPr>
          <a:xfrm>
            <a:off x="6852659" y="3201247"/>
            <a:ext cx="4764377"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Ristiriitojen ratkaiseminen: </a:t>
            </a:r>
          </a:p>
          <a:p>
            <a:r>
              <a:rPr lang="en-IE" sz="2400" dirty="0">
                <a:solidFill>
                  <a:srgbClr val="09465E"/>
                </a:solidFill>
                <a:ea typeface="Aptos" panose="020B0004020202020204" pitchFamily="34" charset="0"/>
                <a:cs typeface="Times New Roman" panose="02020603050405020304" pitchFamily="18" charset="0"/>
              </a:rPr>
              <a:t>Liittyy menettelyihin, joita käytetään erimielisyyksien ja riitojen käsittelemiseksi. Samoin kuin päätöksenteossa, mitä yhtenäisempiä menettelyt ovat, sitä tehokkaampi kumppanuus on </a:t>
            </a:r>
            <a:r>
              <a:rPr lang="en-GB" sz="2400" dirty="0">
                <a:solidFill>
                  <a:srgbClr val="09465E"/>
                </a:solidFill>
                <a:ea typeface="Aptos" panose="020B0004020202020204" pitchFamily="34" charset="0"/>
                <a:cs typeface="Times New Roman" panose="02020603050405020304" pitchFamily="18" charset="0"/>
              </a:rPr>
              <a:t>kestävän hankinnan saavuttamisessa.</a:t>
            </a:r>
            <a:endParaRPr lang="en-IE" sz="2400" dirty="0">
              <a:solidFill>
                <a:srgbClr val="09465E"/>
              </a:solidFill>
              <a:ea typeface="Aptos" panose="020B0004020202020204" pitchFamily="34" charset="0"/>
              <a:cs typeface="Times New Roman" panose="02020603050405020304" pitchFamily="18" charset="0"/>
            </a:endParaRPr>
          </a:p>
          <a:p>
            <a:endParaRPr lang="en-GB" sz="2400" dirty="0">
              <a:solidFill>
                <a:srgbClr val="09465E"/>
              </a:solidFill>
            </a:endParaRPr>
          </a:p>
        </p:txBody>
      </p:sp>
      <p:sp>
        <p:nvSpPr>
          <p:cNvPr id="3" name="TextBox 2">
            <a:extLst>
              <a:ext uri="{FF2B5EF4-FFF2-40B4-BE49-F238E27FC236}">
                <a16:creationId xmlns:a16="http://schemas.microsoft.com/office/drawing/2014/main" id="{E31BEE0A-0416-508B-4F0E-489DDA1168B2}"/>
              </a:ext>
            </a:extLst>
          </p:cNvPr>
          <p:cNvSpPr txBox="1"/>
          <p:nvPr/>
        </p:nvSpPr>
        <p:spPr>
          <a:xfrm>
            <a:off x="952383" y="3246404"/>
            <a:ext cx="4571557" cy="3416320"/>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Päätöksenteko: </a:t>
            </a:r>
          </a:p>
          <a:p>
            <a:r>
              <a:rPr lang="en-IE" sz="2400" dirty="0">
                <a:solidFill>
                  <a:srgbClr val="09465E"/>
                </a:solidFill>
                <a:ea typeface="Aptos" panose="020B0004020202020204" pitchFamily="34" charset="0"/>
                <a:cs typeface="Times New Roman" panose="02020603050405020304" pitchFamily="18" charset="0"/>
              </a:rPr>
              <a:t>Tarkoittaa mekanismeja, joiden avulla valitaan organisaatiossa noudatettavat toimintatavat ja strategiat. Mitä yhdennetympiä nämä mekanismit ovat, sitä tehokkaammin kumppanuus edistää kestävää hankintaa.</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EA077CE4-5A90-7B7D-32DC-0A1833B7C21B}"/>
              </a:ext>
            </a:extLst>
          </p:cNvPr>
          <p:cNvPicPr>
            <a:picLocks noChangeAspect="1"/>
          </p:cNvPicPr>
          <p:nvPr/>
        </p:nvPicPr>
        <p:blipFill>
          <a:blip r:embed="rId3"/>
          <a:srcRect r="53021" b="66565"/>
          <a:stretch/>
        </p:blipFill>
        <p:spPr>
          <a:xfrm>
            <a:off x="3166144" y="1916329"/>
            <a:ext cx="929051" cy="826493"/>
          </a:xfrm>
          <a:prstGeom prst="rect">
            <a:avLst/>
          </a:prstGeom>
        </p:spPr>
      </p:pic>
      <p:pic>
        <p:nvPicPr>
          <p:cNvPr id="6" name="Picture 5" descr="A group of white icons&#10;&#10;AI-generated content may be incorrect.">
            <a:extLst>
              <a:ext uri="{FF2B5EF4-FFF2-40B4-BE49-F238E27FC236}">
                <a16:creationId xmlns:a16="http://schemas.microsoft.com/office/drawing/2014/main" id="{72F068EA-8FA2-6BC5-9F73-50CDBFFFF25A}"/>
              </a:ext>
            </a:extLst>
          </p:cNvPr>
          <p:cNvPicPr>
            <a:picLocks noChangeAspect="1"/>
          </p:cNvPicPr>
          <p:nvPr/>
        </p:nvPicPr>
        <p:blipFill>
          <a:blip r:embed="rId3"/>
          <a:srcRect l="53374" t="1471" r="-353" b="65094"/>
          <a:stretch/>
        </p:blipFill>
        <p:spPr>
          <a:xfrm>
            <a:off x="9515220" y="1979373"/>
            <a:ext cx="929051" cy="826493"/>
          </a:xfrm>
          <a:prstGeom prst="rect">
            <a:avLst/>
          </a:prstGeom>
        </p:spPr>
      </p:pic>
    </p:spTree>
    <p:extLst>
      <p:ext uri="{BB962C8B-B14F-4D97-AF65-F5344CB8AC3E}">
        <p14:creationId xmlns:p14="http://schemas.microsoft.com/office/powerpoint/2010/main" val="2281601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B38E-7D1D-9523-5322-3A224C095394}"/>
            </a:ext>
          </a:extLst>
        </p:cNvPr>
        <p:cNvGrpSpPr/>
        <p:nvPr/>
      </p:nvGrpSpPr>
      <p:grpSpPr>
        <a:xfrm>
          <a:off x="0" y="0"/>
          <a:ext cx="0" cy="0"/>
          <a:chOff x="0" y="0"/>
          <a:chExt cx="0" cy="0"/>
        </a:xfrm>
      </p:grpSpPr>
      <p:sp>
        <p:nvSpPr>
          <p:cNvPr id="40" name="Freeform 1">
            <a:extLst>
              <a:ext uri="{FF2B5EF4-FFF2-40B4-BE49-F238E27FC236}">
                <a16:creationId xmlns:a16="http://schemas.microsoft.com/office/drawing/2014/main" id="{34D4CF0C-EF14-41AC-3D76-D75DD906F39C}"/>
              </a:ext>
            </a:extLst>
          </p:cNvPr>
          <p:cNvSpPr>
            <a:spLocks noChangeArrowheads="1"/>
          </p:cNvSpPr>
          <p:nvPr/>
        </p:nvSpPr>
        <p:spPr bwMode="auto">
          <a:xfrm>
            <a:off x="1482029" y="413153"/>
            <a:ext cx="2698752"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a:extLst>
              <a:ext uri="{FF2B5EF4-FFF2-40B4-BE49-F238E27FC236}">
                <a16:creationId xmlns:a16="http://schemas.microsoft.com/office/drawing/2014/main" id="{D1D08992-5856-8821-2FBD-9C779B91D572}"/>
              </a:ext>
            </a:extLst>
          </p:cNvPr>
          <p:cNvSpPr>
            <a:spLocks noChangeArrowheads="1"/>
          </p:cNvSpPr>
          <p:nvPr/>
        </p:nvSpPr>
        <p:spPr bwMode="auto">
          <a:xfrm>
            <a:off x="1508638" y="476562"/>
            <a:ext cx="2698752"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25684"/>
          </a:solidFill>
          <a:ln>
            <a:noFill/>
          </a:ln>
          <a:effectLst/>
        </p:spPr>
        <p:txBody>
          <a:bodyPr wrap="none" anchor="ctr"/>
          <a:lstStyle/>
          <a:p>
            <a:endParaRPr lang="en-US" sz="900" dirty="0"/>
          </a:p>
        </p:txBody>
      </p:sp>
      <p:sp>
        <p:nvSpPr>
          <p:cNvPr id="211" name="Freeform 172">
            <a:extLst>
              <a:ext uri="{FF2B5EF4-FFF2-40B4-BE49-F238E27FC236}">
                <a16:creationId xmlns:a16="http://schemas.microsoft.com/office/drawing/2014/main" id="{2AE8DEA3-F660-AACF-B879-B037FE2103B4}"/>
              </a:ext>
            </a:extLst>
          </p:cNvPr>
          <p:cNvSpPr>
            <a:spLocks noChangeArrowheads="1"/>
          </p:cNvSpPr>
          <p:nvPr/>
        </p:nvSpPr>
        <p:spPr bwMode="auto">
          <a:xfrm>
            <a:off x="1571897" y="537290"/>
            <a:ext cx="2698752"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a:extLst>
              <a:ext uri="{FF2B5EF4-FFF2-40B4-BE49-F238E27FC236}">
                <a16:creationId xmlns:a16="http://schemas.microsoft.com/office/drawing/2014/main" id="{B2CA93E5-4E2D-0AB5-2295-0C8C7707C8C2}"/>
              </a:ext>
            </a:extLst>
          </p:cNvPr>
          <p:cNvSpPr>
            <a:spLocks noChangeArrowheads="1"/>
          </p:cNvSpPr>
          <p:nvPr/>
        </p:nvSpPr>
        <p:spPr bwMode="auto">
          <a:xfrm>
            <a:off x="3036959" y="1835353"/>
            <a:ext cx="1112857"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a:extLst>
              <a:ext uri="{FF2B5EF4-FFF2-40B4-BE49-F238E27FC236}">
                <a16:creationId xmlns:a16="http://schemas.microsoft.com/office/drawing/2014/main" id="{2250E530-DE9A-0D37-5209-3BD69A4542E9}"/>
              </a:ext>
            </a:extLst>
          </p:cNvPr>
          <p:cNvSpPr>
            <a:spLocks noChangeArrowheads="1"/>
          </p:cNvSpPr>
          <p:nvPr/>
        </p:nvSpPr>
        <p:spPr bwMode="auto">
          <a:xfrm>
            <a:off x="2983824" y="1782215"/>
            <a:ext cx="1237181"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63" name="CuadroTexto 553">
            <a:extLst>
              <a:ext uri="{FF2B5EF4-FFF2-40B4-BE49-F238E27FC236}">
                <a16:creationId xmlns:a16="http://schemas.microsoft.com/office/drawing/2014/main" id="{5A0C5BB5-5D91-C779-A146-F58B41AF2229}"/>
              </a:ext>
            </a:extLst>
          </p:cNvPr>
          <p:cNvSpPr txBox="1"/>
          <p:nvPr/>
        </p:nvSpPr>
        <p:spPr>
          <a:xfrm>
            <a:off x="939179" y="8646362"/>
            <a:ext cx="2466886"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Ensimmäinen osasto</a:t>
            </a:r>
          </a:p>
        </p:txBody>
      </p:sp>
      <p:sp>
        <p:nvSpPr>
          <p:cNvPr id="64" name="CuadroTexto 555">
            <a:extLst>
              <a:ext uri="{FF2B5EF4-FFF2-40B4-BE49-F238E27FC236}">
                <a16:creationId xmlns:a16="http://schemas.microsoft.com/office/drawing/2014/main" id="{E43E5E89-EDA4-CD9C-B758-E905197F445D}"/>
              </a:ext>
            </a:extLst>
          </p:cNvPr>
          <p:cNvSpPr txBox="1"/>
          <p:nvPr/>
        </p:nvSpPr>
        <p:spPr>
          <a:xfrm>
            <a:off x="3603468" y="8646362"/>
            <a:ext cx="2483557"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Toinen osasto</a:t>
            </a:r>
          </a:p>
        </p:txBody>
      </p:sp>
      <p:sp>
        <p:nvSpPr>
          <p:cNvPr id="65" name="CuadroTexto 557">
            <a:extLst>
              <a:ext uri="{FF2B5EF4-FFF2-40B4-BE49-F238E27FC236}">
                <a16:creationId xmlns:a16="http://schemas.microsoft.com/office/drawing/2014/main" id="{6B1499E2-7E5F-986D-3C4D-E713049344D6}"/>
              </a:ext>
            </a:extLst>
          </p:cNvPr>
          <p:cNvSpPr txBox="1"/>
          <p:nvPr/>
        </p:nvSpPr>
        <p:spPr>
          <a:xfrm>
            <a:off x="6203441" y="8646362"/>
            <a:ext cx="2513093"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Kolmas osasto</a:t>
            </a:r>
          </a:p>
        </p:txBody>
      </p:sp>
      <p:sp>
        <p:nvSpPr>
          <p:cNvPr id="66" name="CuadroTexto 559">
            <a:extLst>
              <a:ext uri="{FF2B5EF4-FFF2-40B4-BE49-F238E27FC236}">
                <a16:creationId xmlns:a16="http://schemas.microsoft.com/office/drawing/2014/main" id="{AE148255-B83D-A74F-0F92-5B2FB8C4AD1A}"/>
              </a:ext>
            </a:extLst>
          </p:cNvPr>
          <p:cNvSpPr txBox="1"/>
          <p:nvPr/>
        </p:nvSpPr>
        <p:spPr>
          <a:xfrm>
            <a:off x="8832950" y="8646362"/>
            <a:ext cx="2513094" cy="400110"/>
          </a:xfrm>
          <a:prstGeom prst="rect">
            <a:avLst/>
          </a:prstGeom>
          <a:noFill/>
        </p:spPr>
        <p:txBody>
          <a:bodyPr wrap="square" rtlCol="0">
            <a:spAutoFit/>
          </a:bodyPr>
          <a:lstStyle/>
          <a:p>
            <a:pPr algn="ctr"/>
            <a:r>
              <a:rPr lang="en-US" sz="2000" b="1" dirty="0">
                <a:solidFill>
                  <a:schemeClr val="bg1"/>
                </a:solidFill>
                <a:latin typeface="Lato" charset="0"/>
                <a:ea typeface="Lato" charset="0"/>
                <a:cs typeface="Lato" charset="0"/>
              </a:rPr>
              <a:t>Neljäs osasto</a:t>
            </a:r>
          </a:p>
        </p:txBody>
      </p:sp>
      <p:grpSp>
        <p:nvGrpSpPr>
          <p:cNvPr id="67" name="Graphic 3">
            <a:extLst>
              <a:ext uri="{FF2B5EF4-FFF2-40B4-BE49-F238E27FC236}">
                <a16:creationId xmlns:a16="http://schemas.microsoft.com/office/drawing/2014/main" id="{1277EE0E-9D97-F5C7-680B-6163E4780728}"/>
              </a:ext>
            </a:extLst>
          </p:cNvPr>
          <p:cNvGrpSpPr/>
          <p:nvPr/>
        </p:nvGrpSpPr>
        <p:grpSpPr>
          <a:xfrm>
            <a:off x="4529098" y="7161244"/>
            <a:ext cx="772300" cy="871495"/>
            <a:chOff x="4643578" y="432838"/>
            <a:chExt cx="1028134" cy="1160188"/>
          </a:xfrm>
          <a:solidFill>
            <a:schemeClr val="bg1"/>
          </a:solidFill>
        </p:grpSpPr>
        <p:sp>
          <p:nvSpPr>
            <p:cNvPr id="68" name="Freeform 1033">
              <a:extLst>
                <a:ext uri="{FF2B5EF4-FFF2-40B4-BE49-F238E27FC236}">
                  <a16:creationId xmlns:a16="http://schemas.microsoft.com/office/drawing/2014/main" id="{8442460B-C344-05F7-23A8-91D46E51A861}"/>
                </a:ext>
              </a:extLst>
            </p:cNvPr>
            <p:cNvSpPr/>
            <p:nvPr/>
          </p:nvSpPr>
          <p:spPr>
            <a:xfrm>
              <a:off x="5046765" y="465751"/>
              <a:ext cx="419643" cy="433356"/>
            </a:xfrm>
            <a:custGeom>
              <a:avLst/>
              <a:gdLst>
                <a:gd name="connsiteX0" fmla="*/ 416901 w 419643"/>
                <a:gd name="connsiteY0" fmla="*/ 257819 h 433356"/>
                <a:gd name="connsiteX1" fmla="*/ 416901 w 419643"/>
                <a:gd name="connsiteY1" fmla="*/ 433356 h 433356"/>
                <a:gd name="connsiteX2" fmla="*/ 35656 w 419643"/>
                <a:gd name="connsiteY2" fmla="*/ 433356 h 433356"/>
                <a:gd name="connsiteX3" fmla="*/ 35656 w 419643"/>
                <a:gd name="connsiteY3" fmla="*/ 301704 h 433356"/>
                <a:gd name="connsiteX4" fmla="*/ 0 w 419643"/>
                <a:gd name="connsiteY4" fmla="*/ 164566 h 433356"/>
                <a:gd name="connsiteX5" fmla="*/ 0 w 419643"/>
                <a:gd name="connsiteY5" fmla="*/ 24685 h 433356"/>
                <a:gd name="connsiteX6" fmla="*/ 24686 w 419643"/>
                <a:gd name="connsiteY6" fmla="*/ 0 h 433356"/>
                <a:gd name="connsiteX7" fmla="*/ 287991 w 419643"/>
                <a:gd name="connsiteY7" fmla="*/ 0 h 433356"/>
                <a:gd name="connsiteX8" fmla="*/ 287991 w 419643"/>
                <a:gd name="connsiteY8" fmla="*/ 71312 h 433356"/>
                <a:gd name="connsiteX9" fmla="*/ 345588 w 419643"/>
                <a:gd name="connsiteY9" fmla="*/ 128910 h 433356"/>
                <a:gd name="connsiteX10" fmla="*/ 416901 w 419643"/>
                <a:gd name="connsiteY10" fmla="*/ 128910 h 433356"/>
                <a:gd name="connsiteX11" fmla="*/ 416901 w 419643"/>
                <a:gd name="connsiteY11" fmla="*/ 178280 h 433356"/>
                <a:gd name="connsiteX12" fmla="*/ 419643 w 419643"/>
                <a:gd name="connsiteY12" fmla="*/ 189250 h 43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643" h="433356">
                  <a:moveTo>
                    <a:pt x="416901" y="257819"/>
                  </a:moveTo>
                  <a:lnTo>
                    <a:pt x="416901" y="433356"/>
                  </a:lnTo>
                  <a:cubicBezTo>
                    <a:pt x="381245" y="433356"/>
                    <a:pt x="74055" y="433356"/>
                    <a:pt x="35656" y="433356"/>
                  </a:cubicBezTo>
                  <a:lnTo>
                    <a:pt x="35656" y="301704"/>
                  </a:lnTo>
                  <a:cubicBezTo>
                    <a:pt x="35656" y="227649"/>
                    <a:pt x="5486" y="181022"/>
                    <a:pt x="0" y="164566"/>
                  </a:cubicBezTo>
                  <a:lnTo>
                    <a:pt x="0" y="24685"/>
                  </a:lnTo>
                  <a:cubicBezTo>
                    <a:pt x="0" y="10971"/>
                    <a:pt x="10972" y="0"/>
                    <a:pt x="24686" y="0"/>
                  </a:cubicBezTo>
                  <a:lnTo>
                    <a:pt x="287991" y="0"/>
                  </a:lnTo>
                  <a:lnTo>
                    <a:pt x="287991" y="71312"/>
                  </a:lnTo>
                  <a:cubicBezTo>
                    <a:pt x="287991" y="104225"/>
                    <a:pt x="315418" y="128910"/>
                    <a:pt x="345588" y="128910"/>
                  </a:cubicBezTo>
                  <a:lnTo>
                    <a:pt x="416901" y="128910"/>
                  </a:lnTo>
                  <a:lnTo>
                    <a:pt x="416901" y="178280"/>
                  </a:lnTo>
                  <a:cubicBezTo>
                    <a:pt x="416901" y="181022"/>
                    <a:pt x="416901" y="186508"/>
                    <a:pt x="419643" y="189250"/>
                  </a:cubicBezTo>
                </a:path>
              </a:pathLst>
            </a:custGeom>
            <a:solidFill>
              <a:srgbClr val="E25684"/>
            </a:solidFill>
            <a:ln w="27426" cap="flat">
              <a:noFill/>
              <a:prstDash val="solid"/>
              <a:miter/>
            </a:ln>
          </p:spPr>
          <p:txBody>
            <a:bodyPr rtlCol="0" anchor="ctr"/>
            <a:lstStyle/>
            <a:p>
              <a:endParaRPr lang="en-US"/>
            </a:p>
          </p:txBody>
        </p:sp>
        <p:grpSp>
          <p:nvGrpSpPr>
            <p:cNvPr id="69" name="Graphic 3">
              <a:extLst>
                <a:ext uri="{FF2B5EF4-FFF2-40B4-BE49-F238E27FC236}">
                  <a16:creationId xmlns:a16="http://schemas.microsoft.com/office/drawing/2014/main" id="{D3EE7640-D1CE-FD07-8603-7E4B29AC974D}"/>
                </a:ext>
              </a:extLst>
            </p:cNvPr>
            <p:cNvGrpSpPr/>
            <p:nvPr/>
          </p:nvGrpSpPr>
          <p:grpSpPr>
            <a:xfrm>
              <a:off x="4643578" y="432838"/>
              <a:ext cx="1028134" cy="1160188"/>
              <a:chOff x="4643578" y="432838"/>
              <a:chExt cx="1028134" cy="1160188"/>
            </a:xfrm>
            <a:grpFill/>
          </p:grpSpPr>
          <p:sp>
            <p:nvSpPr>
              <p:cNvPr id="70" name="Freeform 1035">
                <a:extLst>
                  <a:ext uri="{FF2B5EF4-FFF2-40B4-BE49-F238E27FC236}">
                    <a16:creationId xmlns:a16="http://schemas.microsoft.com/office/drawing/2014/main" id="{8BC6A0C0-1E36-DBA4-224C-E63C3AC591B2}"/>
                  </a:ext>
                </a:extLst>
              </p:cNvPr>
              <p:cNvSpPr/>
              <p:nvPr/>
            </p:nvSpPr>
            <p:spPr>
              <a:xfrm>
                <a:off x="5115334" y="53157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grpSp>
            <p:nvGrpSpPr>
              <p:cNvPr id="71" name="Graphic 3">
                <a:extLst>
                  <a:ext uri="{FF2B5EF4-FFF2-40B4-BE49-F238E27FC236}">
                    <a16:creationId xmlns:a16="http://schemas.microsoft.com/office/drawing/2014/main" id="{7708D560-1F63-AEB0-7DF1-2D81CB63BB66}"/>
                  </a:ext>
                </a:extLst>
              </p:cNvPr>
              <p:cNvGrpSpPr/>
              <p:nvPr/>
            </p:nvGrpSpPr>
            <p:grpSpPr>
              <a:xfrm>
                <a:off x="4643578" y="432838"/>
                <a:ext cx="1028134" cy="1160188"/>
                <a:chOff x="4643578" y="432838"/>
                <a:chExt cx="1028134" cy="1160188"/>
              </a:xfrm>
              <a:grpFill/>
            </p:grpSpPr>
            <p:sp>
              <p:nvSpPr>
                <p:cNvPr id="72" name="Freeform 1037">
                  <a:extLst>
                    <a:ext uri="{FF2B5EF4-FFF2-40B4-BE49-F238E27FC236}">
                      <a16:creationId xmlns:a16="http://schemas.microsoft.com/office/drawing/2014/main" id="{C71B9176-328E-264B-3E3B-A67F23FE997D}"/>
                    </a:ext>
                  </a:extLst>
                </p:cNvPr>
                <p:cNvSpPr/>
                <p:nvPr/>
              </p:nvSpPr>
              <p:spPr>
                <a:xfrm>
                  <a:off x="5115334" y="611117"/>
                  <a:ext cx="115196" cy="32913"/>
                </a:xfrm>
                <a:custGeom>
                  <a:avLst/>
                  <a:gdLst>
                    <a:gd name="connsiteX0" fmla="*/ 98739 w 115196"/>
                    <a:gd name="connsiteY0" fmla="*/ 0 h 32913"/>
                    <a:gd name="connsiteX1" fmla="*/ 16456 w 115196"/>
                    <a:gd name="connsiteY1" fmla="*/ 0 h 32913"/>
                    <a:gd name="connsiteX2" fmla="*/ 0 w 115196"/>
                    <a:gd name="connsiteY2" fmla="*/ 16457 h 32913"/>
                    <a:gd name="connsiteX3" fmla="*/ 16456 w 115196"/>
                    <a:gd name="connsiteY3" fmla="*/ 32913 h 32913"/>
                    <a:gd name="connsiteX4" fmla="*/ 98739 w 115196"/>
                    <a:gd name="connsiteY4" fmla="*/ 32913 h 32913"/>
                    <a:gd name="connsiteX5" fmla="*/ 115197 w 115196"/>
                    <a:gd name="connsiteY5" fmla="*/ 16457 h 32913"/>
                    <a:gd name="connsiteX6" fmla="*/ 98739 w 115196"/>
                    <a:gd name="connsiteY6" fmla="*/ 0 h 32913"/>
                    <a:gd name="connsiteX7" fmla="*/ 98739 w 115196"/>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96" h="32913">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grpFill/>
                <a:ln w="27426" cap="flat">
                  <a:noFill/>
                  <a:prstDash val="solid"/>
                  <a:miter/>
                </a:ln>
              </p:spPr>
              <p:txBody>
                <a:bodyPr rtlCol="0" anchor="ctr"/>
                <a:lstStyle/>
                <a:p>
                  <a:endParaRPr lang="en-US"/>
                </a:p>
              </p:txBody>
            </p:sp>
            <p:sp>
              <p:nvSpPr>
                <p:cNvPr id="73" name="Freeform 1038">
                  <a:extLst>
                    <a:ext uri="{FF2B5EF4-FFF2-40B4-BE49-F238E27FC236}">
                      <a16:creationId xmlns:a16="http://schemas.microsoft.com/office/drawing/2014/main" id="{A002C965-4D9F-902D-E07C-5A8CD1A56E4A}"/>
                    </a:ext>
                  </a:extLst>
                </p:cNvPr>
                <p:cNvSpPr/>
                <p:nvPr/>
              </p:nvSpPr>
              <p:spPr>
                <a:xfrm>
                  <a:off x="4643578" y="432838"/>
                  <a:ext cx="1028134" cy="1160188"/>
                </a:xfrm>
                <a:custGeom>
                  <a:avLst/>
                  <a:gdLst>
                    <a:gd name="connsiteX0" fmla="*/ 1017568 w 1028134"/>
                    <a:gd name="connsiteY0" fmla="*/ 661006 h 1160188"/>
                    <a:gd name="connsiteX1" fmla="*/ 935285 w 1028134"/>
                    <a:gd name="connsiteY1" fmla="*/ 515639 h 1160188"/>
                    <a:gd name="connsiteX2" fmla="*/ 935285 w 1028134"/>
                    <a:gd name="connsiteY2" fmla="*/ 515639 h 1160188"/>
                    <a:gd name="connsiteX3" fmla="*/ 880429 w 1028134"/>
                    <a:gd name="connsiteY3" fmla="*/ 469012 h 1160188"/>
                    <a:gd name="connsiteX4" fmla="*/ 855744 w 1028134"/>
                    <a:gd name="connsiteY4" fmla="*/ 469012 h 1160188"/>
                    <a:gd name="connsiteX5" fmla="*/ 855744 w 1028134"/>
                    <a:gd name="connsiteY5" fmla="*/ 293476 h 1160188"/>
                    <a:gd name="connsiteX6" fmla="*/ 839288 w 1028134"/>
                    <a:gd name="connsiteY6" fmla="*/ 277019 h 1160188"/>
                    <a:gd name="connsiteX7" fmla="*/ 822830 w 1028134"/>
                    <a:gd name="connsiteY7" fmla="*/ 293476 h 1160188"/>
                    <a:gd name="connsiteX8" fmla="*/ 822830 w 1028134"/>
                    <a:gd name="connsiteY8" fmla="*/ 469012 h 1160188"/>
                    <a:gd name="connsiteX9" fmla="*/ 441587 w 1028134"/>
                    <a:gd name="connsiteY9" fmla="*/ 469012 h 1160188"/>
                    <a:gd name="connsiteX10" fmla="*/ 441587 w 1028134"/>
                    <a:gd name="connsiteY10" fmla="*/ 337360 h 1160188"/>
                    <a:gd name="connsiteX11" fmla="*/ 405929 w 1028134"/>
                    <a:gd name="connsiteY11" fmla="*/ 200222 h 1160188"/>
                    <a:gd name="connsiteX12" fmla="*/ 405929 w 1028134"/>
                    <a:gd name="connsiteY12" fmla="*/ 60341 h 1160188"/>
                    <a:gd name="connsiteX13" fmla="*/ 430615 w 1028134"/>
                    <a:gd name="connsiteY13" fmla="*/ 35656 h 1160188"/>
                    <a:gd name="connsiteX14" fmla="*/ 693920 w 1028134"/>
                    <a:gd name="connsiteY14" fmla="*/ 35656 h 1160188"/>
                    <a:gd name="connsiteX15" fmla="*/ 693920 w 1028134"/>
                    <a:gd name="connsiteY15" fmla="*/ 106968 h 1160188"/>
                    <a:gd name="connsiteX16" fmla="*/ 751519 w 1028134"/>
                    <a:gd name="connsiteY16" fmla="*/ 164566 h 1160188"/>
                    <a:gd name="connsiteX17" fmla="*/ 822830 w 1028134"/>
                    <a:gd name="connsiteY17" fmla="*/ 164566 h 1160188"/>
                    <a:gd name="connsiteX18" fmla="*/ 822830 w 1028134"/>
                    <a:gd name="connsiteY18" fmla="*/ 213936 h 1160188"/>
                    <a:gd name="connsiteX19" fmla="*/ 839288 w 1028134"/>
                    <a:gd name="connsiteY19" fmla="*/ 230392 h 1160188"/>
                    <a:gd name="connsiteX20" fmla="*/ 855744 w 1028134"/>
                    <a:gd name="connsiteY20" fmla="*/ 213936 h 1160188"/>
                    <a:gd name="connsiteX21" fmla="*/ 855744 w 1028134"/>
                    <a:gd name="connsiteY21" fmla="*/ 159080 h 1160188"/>
                    <a:gd name="connsiteX22" fmla="*/ 842030 w 1028134"/>
                    <a:gd name="connsiteY22" fmla="*/ 128910 h 1160188"/>
                    <a:gd name="connsiteX23" fmla="*/ 726833 w 1028134"/>
                    <a:gd name="connsiteY23" fmla="*/ 13714 h 1160188"/>
                    <a:gd name="connsiteX24" fmla="*/ 696664 w 1028134"/>
                    <a:gd name="connsiteY24" fmla="*/ 0 h 1160188"/>
                    <a:gd name="connsiteX25" fmla="*/ 430615 w 1028134"/>
                    <a:gd name="connsiteY25" fmla="*/ 0 h 1160188"/>
                    <a:gd name="connsiteX26" fmla="*/ 373017 w 1028134"/>
                    <a:gd name="connsiteY26" fmla="*/ 57598 h 1160188"/>
                    <a:gd name="connsiteX27" fmla="*/ 373017 w 1028134"/>
                    <a:gd name="connsiteY27" fmla="*/ 120682 h 1160188"/>
                    <a:gd name="connsiteX28" fmla="*/ 329132 w 1028134"/>
                    <a:gd name="connsiteY28" fmla="*/ 24685 h 1160188"/>
                    <a:gd name="connsiteX29" fmla="*/ 255077 w 1028134"/>
                    <a:gd name="connsiteY29" fmla="*/ 24685 h 1160188"/>
                    <a:gd name="connsiteX30" fmla="*/ 200222 w 1028134"/>
                    <a:gd name="connsiteY30" fmla="*/ 145366 h 1160188"/>
                    <a:gd name="connsiteX31" fmla="*/ 200222 w 1028134"/>
                    <a:gd name="connsiteY31" fmla="*/ 145366 h 1160188"/>
                    <a:gd name="connsiteX32" fmla="*/ 142624 w 1028134"/>
                    <a:gd name="connsiteY32" fmla="*/ 334617 h 1160188"/>
                    <a:gd name="connsiteX33" fmla="*/ 142624 w 1028134"/>
                    <a:gd name="connsiteY33" fmla="*/ 466270 h 1160188"/>
                    <a:gd name="connsiteX34" fmla="*/ 57599 w 1028134"/>
                    <a:gd name="connsiteY34" fmla="*/ 466270 h 1160188"/>
                    <a:gd name="connsiteX35" fmla="*/ 2744 w 1028134"/>
                    <a:gd name="connsiteY35" fmla="*/ 512897 h 1160188"/>
                    <a:gd name="connsiteX36" fmla="*/ 0 w 1028134"/>
                    <a:gd name="connsiteY36" fmla="*/ 554038 h 1160188"/>
                    <a:gd name="connsiteX37" fmla="*/ 85027 w 1028134"/>
                    <a:gd name="connsiteY37" fmla="*/ 877684 h 1160188"/>
                    <a:gd name="connsiteX38" fmla="*/ 85027 w 1028134"/>
                    <a:gd name="connsiteY38" fmla="*/ 1044992 h 1160188"/>
                    <a:gd name="connsiteX39" fmla="*/ 41142 w 1028134"/>
                    <a:gd name="connsiteY39" fmla="*/ 1102591 h 1160188"/>
                    <a:gd name="connsiteX40" fmla="*/ 98741 w 1028134"/>
                    <a:gd name="connsiteY40" fmla="*/ 1160189 h 1160188"/>
                    <a:gd name="connsiteX41" fmla="*/ 693920 w 1028134"/>
                    <a:gd name="connsiteY41" fmla="*/ 1160189 h 1160188"/>
                    <a:gd name="connsiteX42" fmla="*/ 751519 w 1028134"/>
                    <a:gd name="connsiteY42" fmla="*/ 1102591 h 1160188"/>
                    <a:gd name="connsiteX43" fmla="*/ 707634 w 1028134"/>
                    <a:gd name="connsiteY43" fmla="*/ 1044992 h 1160188"/>
                    <a:gd name="connsiteX44" fmla="*/ 707634 w 1028134"/>
                    <a:gd name="connsiteY44" fmla="*/ 998366 h 1160188"/>
                    <a:gd name="connsiteX45" fmla="*/ 729577 w 1028134"/>
                    <a:gd name="connsiteY45" fmla="*/ 979166 h 1160188"/>
                    <a:gd name="connsiteX46" fmla="*/ 844772 w 1028134"/>
                    <a:gd name="connsiteY46" fmla="*/ 987394 h 1160188"/>
                    <a:gd name="connsiteX47" fmla="*/ 935285 w 1028134"/>
                    <a:gd name="connsiteY47" fmla="*/ 905112 h 1160188"/>
                    <a:gd name="connsiteX48" fmla="*/ 935285 w 1028134"/>
                    <a:gd name="connsiteY48" fmla="*/ 789916 h 1160188"/>
                    <a:gd name="connsiteX49" fmla="*/ 951741 w 1028134"/>
                    <a:gd name="connsiteY49" fmla="*/ 765231 h 1160188"/>
                    <a:gd name="connsiteX50" fmla="*/ 990140 w 1028134"/>
                    <a:gd name="connsiteY50" fmla="*/ 751517 h 1160188"/>
                    <a:gd name="connsiteX51" fmla="*/ 1017568 w 1028134"/>
                    <a:gd name="connsiteY51" fmla="*/ 661006 h 1160188"/>
                    <a:gd name="connsiteX52" fmla="*/ 1017568 w 1028134"/>
                    <a:gd name="connsiteY52" fmla="*/ 661006 h 1160188"/>
                    <a:gd name="connsiteX53" fmla="*/ 798146 w 1028134"/>
                    <a:gd name="connsiteY53" fmla="*/ 131653 h 1160188"/>
                    <a:gd name="connsiteX54" fmla="*/ 748775 w 1028134"/>
                    <a:gd name="connsiteY54" fmla="*/ 131653 h 1160188"/>
                    <a:gd name="connsiteX55" fmla="*/ 724091 w 1028134"/>
                    <a:gd name="connsiteY55" fmla="*/ 106968 h 1160188"/>
                    <a:gd name="connsiteX56" fmla="*/ 724091 w 1028134"/>
                    <a:gd name="connsiteY56" fmla="*/ 57598 h 1160188"/>
                    <a:gd name="connsiteX57" fmla="*/ 798146 w 1028134"/>
                    <a:gd name="connsiteY57" fmla="*/ 131653 h 1160188"/>
                    <a:gd name="connsiteX58" fmla="*/ 285248 w 1028134"/>
                    <a:gd name="connsiteY58" fmla="*/ 38399 h 1160188"/>
                    <a:gd name="connsiteX59" fmla="*/ 298962 w 1028134"/>
                    <a:gd name="connsiteY59" fmla="*/ 38399 h 1160188"/>
                    <a:gd name="connsiteX60" fmla="*/ 342846 w 1028134"/>
                    <a:gd name="connsiteY60" fmla="*/ 137138 h 1160188"/>
                    <a:gd name="connsiteX61" fmla="*/ 244107 w 1028134"/>
                    <a:gd name="connsiteY61" fmla="*/ 137138 h 1160188"/>
                    <a:gd name="connsiteX62" fmla="*/ 285248 w 1028134"/>
                    <a:gd name="connsiteY62" fmla="*/ 38399 h 1160188"/>
                    <a:gd name="connsiteX63" fmla="*/ 224907 w 1028134"/>
                    <a:gd name="connsiteY63" fmla="*/ 170051 h 1160188"/>
                    <a:gd name="connsiteX64" fmla="*/ 353818 w 1028134"/>
                    <a:gd name="connsiteY64" fmla="*/ 170051 h 1160188"/>
                    <a:gd name="connsiteX65" fmla="*/ 400445 w 1028134"/>
                    <a:gd name="connsiteY65" fmla="*/ 287990 h 1160188"/>
                    <a:gd name="connsiteX66" fmla="*/ 178280 w 1028134"/>
                    <a:gd name="connsiteY66" fmla="*/ 287990 h 1160188"/>
                    <a:gd name="connsiteX67" fmla="*/ 224907 w 1028134"/>
                    <a:gd name="connsiteY67" fmla="*/ 170051 h 1160188"/>
                    <a:gd name="connsiteX68" fmla="*/ 224907 w 1028134"/>
                    <a:gd name="connsiteY68" fmla="*/ 170051 h 1160188"/>
                    <a:gd name="connsiteX69" fmla="*/ 175538 w 1028134"/>
                    <a:gd name="connsiteY69" fmla="*/ 337360 h 1160188"/>
                    <a:gd name="connsiteX70" fmla="*/ 175538 w 1028134"/>
                    <a:gd name="connsiteY70" fmla="*/ 323646 h 1160188"/>
                    <a:gd name="connsiteX71" fmla="*/ 405929 w 1028134"/>
                    <a:gd name="connsiteY71" fmla="*/ 323646 h 1160188"/>
                    <a:gd name="connsiteX72" fmla="*/ 405929 w 1028134"/>
                    <a:gd name="connsiteY72" fmla="*/ 337360 h 1160188"/>
                    <a:gd name="connsiteX73" fmla="*/ 405929 w 1028134"/>
                    <a:gd name="connsiteY73" fmla="*/ 469012 h 1160188"/>
                    <a:gd name="connsiteX74" fmla="*/ 172794 w 1028134"/>
                    <a:gd name="connsiteY74" fmla="*/ 469012 h 1160188"/>
                    <a:gd name="connsiteX75" fmla="*/ 172794 w 1028134"/>
                    <a:gd name="connsiteY75" fmla="*/ 337360 h 1160188"/>
                    <a:gd name="connsiteX76" fmla="*/ 74055 w 1028134"/>
                    <a:gd name="connsiteY76" fmla="*/ 1105333 h 1160188"/>
                    <a:gd name="connsiteX77" fmla="*/ 98741 w 1028134"/>
                    <a:gd name="connsiteY77" fmla="*/ 1080648 h 1160188"/>
                    <a:gd name="connsiteX78" fmla="*/ 145366 w 1028134"/>
                    <a:gd name="connsiteY78" fmla="*/ 1080648 h 1160188"/>
                    <a:gd name="connsiteX79" fmla="*/ 161824 w 1028134"/>
                    <a:gd name="connsiteY79" fmla="*/ 1064192 h 1160188"/>
                    <a:gd name="connsiteX80" fmla="*/ 145366 w 1028134"/>
                    <a:gd name="connsiteY80" fmla="*/ 1047735 h 1160188"/>
                    <a:gd name="connsiteX81" fmla="*/ 117939 w 1028134"/>
                    <a:gd name="connsiteY81" fmla="*/ 1047735 h 1160188"/>
                    <a:gd name="connsiteX82" fmla="*/ 117939 w 1028134"/>
                    <a:gd name="connsiteY82" fmla="*/ 883170 h 1160188"/>
                    <a:gd name="connsiteX83" fmla="*/ 32914 w 1028134"/>
                    <a:gd name="connsiteY83" fmla="*/ 559524 h 1160188"/>
                    <a:gd name="connsiteX84" fmla="*/ 35656 w 1028134"/>
                    <a:gd name="connsiteY84" fmla="*/ 523868 h 1160188"/>
                    <a:gd name="connsiteX85" fmla="*/ 54855 w 1028134"/>
                    <a:gd name="connsiteY85" fmla="*/ 507411 h 1160188"/>
                    <a:gd name="connsiteX86" fmla="*/ 611637 w 1028134"/>
                    <a:gd name="connsiteY86" fmla="*/ 507411 h 1160188"/>
                    <a:gd name="connsiteX87" fmla="*/ 614381 w 1028134"/>
                    <a:gd name="connsiteY87" fmla="*/ 526610 h 1160188"/>
                    <a:gd name="connsiteX88" fmla="*/ 704892 w 1028134"/>
                    <a:gd name="connsiteY88" fmla="*/ 688433 h 1160188"/>
                    <a:gd name="connsiteX89" fmla="*/ 693920 w 1028134"/>
                    <a:gd name="connsiteY89" fmla="*/ 726832 h 1160188"/>
                    <a:gd name="connsiteX90" fmla="*/ 655522 w 1028134"/>
                    <a:gd name="connsiteY90" fmla="*/ 740546 h 1160188"/>
                    <a:gd name="connsiteX91" fmla="*/ 617123 w 1028134"/>
                    <a:gd name="connsiteY91" fmla="*/ 795401 h 1160188"/>
                    <a:gd name="connsiteX92" fmla="*/ 617123 w 1028134"/>
                    <a:gd name="connsiteY92" fmla="*/ 910597 h 1160188"/>
                    <a:gd name="connsiteX93" fmla="*/ 562267 w 1028134"/>
                    <a:gd name="connsiteY93" fmla="*/ 959967 h 1160188"/>
                    <a:gd name="connsiteX94" fmla="*/ 447071 w 1028134"/>
                    <a:gd name="connsiteY94" fmla="*/ 951739 h 1160188"/>
                    <a:gd name="connsiteX95" fmla="*/ 389473 w 1028134"/>
                    <a:gd name="connsiteY95" fmla="*/ 1006594 h 1160188"/>
                    <a:gd name="connsiteX96" fmla="*/ 389473 w 1028134"/>
                    <a:gd name="connsiteY96" fmla="*/ 1050478 h 1160188"/>
                    <a:gd name="connsiteX97" fmla="*/ 224907 w 1028134"/>
                    <a:gd name="connsiteY97" fmla="*/ 1050478 h 1160188"/>
                    <a:gd name="connsiteX98" fmla="*/ 208451 w 1028134"/>
                    <a:gd name="connsiteY98" fmla="*/ 1066935 h 1160188"/>
                    <a:gd name="connsiteX99" fmla="*/ 224907 w 1028134"/>
                    <a:gd name="connsiteY99" fmla="*/ 1083391 h 1160188"/>
                    <a:gd name="connsiteX100" fmla="*/ 408673 w 1028134"/>
                    <a:gd name="connsiteY100" fmla="*/ 1083391 h 1160188"/>
                    <a:gd name="connsiteX101" fmla="*/ 433357 w 1028134"/>
                    <a:gd name="connsiteY101" fmla="*/ 1108076 h 1160188"/>
                    <a:gd name="connsiteX102" fmla="*/ 408673 w 1028134"/>
                    <a:gd name="connsiteY102" fmla="*/ 1132761 h 1160188"/>
                    <a:gd name="connsiteX103" fmla="*/ 98741 w 1028134"/>
                    <a:gd name="connsiteY103" fmla="*/ 1132761 h 1160188"/>
                    <a:gd name="connsiteX104" fmla="*/ 74055 w 1028134"/>
                    <a:gd name="connsiteY104" fmla="*/ 1105333 h 1160188"/>
                    <a:gd name="connsiteX105" fmla="*/ 74055 w 1028134"/>
                    <a:gd name="connsiteY105" fmla="*/ 1105333 h 1160188"/>
                    <a:gd name="connsiteX106" fmla="*/ 718605 w 1028134"/>
                    <a:gd name="connsiteY106" fmla="*/ 1105333 h 1160188"/>
                    <a:gd name="connsiteX107" fmla="*/ 693920 w 1028134"/>
                    <a:gd name="connsiteY107" fmla="*/ 1130018 h 1160188"/>
                    <a:gd name="connsiteX108" fmla="*/ 460785 w 1028134"/>
                    <a:gd name="connsiteY108" fmla="*/ 1130018 h 1160188"/>
                    <a:gd name="connsiteX109" fmla="*/ 466270 w 1028134"/>
                    <a:gd name="connsiteY109" fmla="*/ 1105333 h 1160188"/>
                    <a:gd name="connsiteX110" fmla="*/ 460785 w 1028134"/>
                    <a:gd name="connsiteY110" fmla="*/ 1080648 h 1160188"/>
                    <a:gd name="connsiteX111" fmla="*/ 693920 w 1028134"/>
                    <a:gd name="connsiteY111" fmla="*/ 1080648 h 1160188"/>
                    <a:gd name="connsiteX112" fmla="*/ 718605 w 1028134"/>
                    <a:gd name="connsiteY112" fmla="*/ 1105333 h 1160188"/>
                    <a:gd name="connsiteX113" fmla="*/ 718605 w 1028134"/>
                    <a:gd name="connsiteY113" fmla="*/ 1105333 h 1160188"/>
                    <a:gd name="connsiteX114" fmla="*/ 976426 w 1028134"/>
                    <a:gd name="connsiteY114" fmla="*/ 721347 h 1160188"/>
                    <a:gd name="connsiteX115" fmla="*/ 938027 w 1028134"/>
                    <a:gd name="connsiteY115" fmla="*/ 735060 h 1160188"/>
                    <a:gd name="connsiteX116" fmla="*/ 899627 w 1028134"/>
                    <a:gd name="connsiteY116" fmla="*/ 789916 h 1160188"/>
                    <a:gd name="connsiteX117" fmla="*/ 899627 w 1028134"/>
                    <a:gd name="connsiteY117" fmla="*/ 905112 h 1160188"/>
                    <a:gd name="connsiteX118" fmla="*/ 844772 w 1028134"/>
                    <a:gd name="connsiteY118" fmla="*/ 954481 h 1160188"/>
                    <a:gd name="connsiteX119" fmla="*/ 729577 w 1028134"/>
                    <a:gd name="connsiteY119" fmla="*/ 946253 h 1160188"/>
                    <a:gd name="connsiteX120" fmla="*/ 671978 w 1028134"/>
                    <a:gd name="connsiteY120" fmla="*/ 1001108 h 1160188"/>
                    <a:gd name="connsiteX121" fmla="*/ 671978 w 1028134"/>
                    <a:gd name="connsiteY121" fmla="*/ 1044992 h 1160188"/>
                    <a:gd name="connsiteX122" fmla="*/ 419643 w 1028134"/>
                    <a:gd name="connsiteY122" fmla="*/ 1044992 h 1160188"/>
                    <a:gd name="connsiteX123" fmla="*/ 419643 w 1028134"/>
                    <a:gd name="connsiteY123" fmla="*/ 1001108 h 1160188"/>
                    <a:gd name="connsiteX124" fmla="*/ 441587 w 1028134"/>
                    <a:gd name="connsiteY124" fmla="*/ 981909 h 1160188"/>
                    <a:gd name="connsiteX125" fmla="*/ 556781 w 1028134"/>
                    <a:gd name="connsiteY125" fmla="*/ 990137 h 1160188"/>
                    <a:gd name="connsiteX126" fmla="*/ 647294 w 1028134"/>
                    <a:gd name="connsiteY126" fmla="*/ 907854 h 1160188"/>
                    <a:gd name="connsiteX127" fmla="*/ 647294 w 1028134"/>
                    <a:gd name="connsiteY127" fmla="*/ 792658 h 1160188"/>
                    <a:gd name="connsiteX128" fmla="*/ 663750 w 1028134"/>
                    <a:gd name="connsiteY128" fmla="*/ 767973 h 1160188"/>
                    <a:gd name="connsiteX129" fmla="*/ 702149 w 1028134"/>
                    <a:gd name="connsiteY129" fmla="*/ 754260 h 1160188"/>
                    <a:gd name="connsiteX130" fmla="*/ 729577 w 1028134"/>
                    <a:gd name="connsiteY130" fmla="*/ 663749 h 1160188"/>
                    <a:gd name="connsiteX131" fmla="*/ 647294 w 1028134"/>
                    <a:gd name="connsiteY131" fmla="*/ 518382 h 1160188"/>
                    <a:gd name="connsiteX132" fmla="*/ 644550 w 1028134"/>
                    <a:gd name="connsiteY132" fmla="*/ 504668 h 1160188"/>
                    <a:gd name="connsiteX133" fmla="*/ 877686 w 1028134"/>
                    <a:gd name="connsiteY133" fmla="*/ 504668 h 1160188"/>
                    <a:gd name="connsiteX134" fmla="*/ 896885 w 1028134"/>
                    <a:gd name="connsiteY134" fmla="*/ 521125 h 1160188"/>
                    <a:gd name="connsiteX135" fmla="*/ 896885 w 1028134"/>
                    <a:gd name="connsiteY135" fmla="*/ 521125 h 1160188"/>
                    <a:gd name="connsiteX136" fmla="*/ 987396 w 1028134"/>
                    <a:gd name="connsiteY136" fmla="*/ 682948 h 1160188"/>
                    <a:gd name="connsiteX137" fmla="*/ 976426 w 1028134"/>
                    <a:gd name="connsiteY137" fmla="*/ 721347 h 1160188"/>
                    <a:gd name="connsiteX138" fmla="*/ 976426 w 1028134"/>
                    <a:gd name="connsiteY138" fmla="*/ 721347 h 1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028134" h="1160188">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grpFill/>
                <a:ln w="27426" cap="flat">
                  <a:noFill/>
                  <a:prstDash val="solid"/>
                  <a:miter/>
                </a:ln>
              </p:spPr>
              <p:txBody>
                <a:bodyPr rtlCol="0" anchor="ctr"/>
                <a:lstStyle/>
                <a:p>
                  <a:endParaRPr lang="en-US"/>
                </a:p>
              </p:txBody>
            </p:sp>
          </p:grpSp>
        </p:grpSp>
      </p:grpSp>
      <p:grpSp>
        <p:nvGrpSpPr>
          <p:cNvPr id="74" name="Graphic 3">
            <a:extLst>
              <a:ext uri="{FF2B5EF4-FFF2-40B4-BE49-F238E27FC236}">
                <a16:creationId xmlns:a16="http://schemas.microsoft.com/office/drawing/2014/main" id="{8FFB038B-C89E-7B99-5256-7206C7A767FF}"/>
              </a:ext>
            </a:extLst>
          </p:cNvPr>
          <p:cNvGrpSpPr/>
          <p:nvPr/>
        </p:nvGrpSpPr>
        <p:grpSpPr>
          <a:xfrm>
            <a:off x="7041312" y="7198651"/>
            <a:ext cx="837349" cy="785687"/>
            <a:chOff x="6615628" y="2116894"/>
            <a:chExt cx="1066935" cy="1001108"/>
          </a:xfrm>
          <a:solidFill>
            <a:schemeClr val="bg1"/>
          </a:solidFill>
        </p:grpSpPr>
        <p:sp>
          <p:nvSpPr>
            <p:cNvPr id="75" name="Freeform 1128">
              <a:extLst>
                <a:ext uri="{FF2B5EF4-FFF2-40B4-BE49-F238E27FC236}">
                  <a16:creationId xmlns:a16="http://schemas.microsoft.com/office/drawing/2014/main" id="{4D63ED54-0669-CEDE-F0DE-E6ACC8FE938B}"/>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F1983D"/>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CF4DA625-E960-A68F-5352-1D7723CD399B}"/>
                </a:ext>
              </a:extLst>
            </p:cNvPr>
            <p:cNvGrpSpPr/>
            <p:nvPr/>
          </p:nvGrpSpPr>
          <p:grpSpPr>
            <a:xfrm>
              <a:off x="6615628" y="2116894"/>
              <a:ext cx="1066935" cy="1001108"/>
              <a:chOff x="6615628" y="2116894"/>
              <a:chExt cx="1066935" cy="1001108"/>
            </a:xfrm>
            <a:grpFill/>
          </p:grpSpPr>
          <p:sp>
            <p:nvSpPr>
              <p:cNvPr id="77" name="Freeform 1130">
                <a:extLst>
                  <a:ext uri="{FF2B5EF4-FFF2-40B4-BE49-F238E27FC236}">
                    <a16:creationId xmlns:a16="http://schemas.microsoft.com/office/drawing/2014/main" id="{9D23BD26-FFA4-A874-7E9F-C556FBF27B37}"/>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8" name="Freeform 1131">
                <a:extLst>
                  <a:ext uri="{FF2B5EF4-FFF2-40B4-BE49-F238E27FC236}">
                    <a16:creationId xmlns:a16="http://schemas.microsoft.com/office/drawing/2014/main" id="{CA0FFF23-A7B9-CDA6-F238-6DBF4ACCDE17}"/>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79" name="Freeform 1132">
                <a:extLst>
                  <a:ext uri="{FF2B5EF4-FFF2-40B4-BE49-F238E27FC236}">
                    <a16:creationId xmlns:a16="http://schemas.microsoft.com/office/drawing/2014/main" id="{322502F8-833C-A13B-4114-E47230E82428}"/>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0" name="Freeform 1133">
                <a:extLst>
                  <a:ext uri="{FF2B5EF4-FFF2-40B4-BE49-F238E27FC236}">
                    <a16:creationId xmlns:a16="http://schemas.microsoft.com/office/drawing/2014/main" id="{7B86EF79-931B-9B87-601A-DC2ECAF4F74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1" name="Freeform 1134">
                <a:extLst>
                  <a:ext uri="{FF2B5EF4-FFF2-40B4-BE49-F238E27FC236}">
                    <a16:creationId xmlns:a16="http://schemas.microsoft.com/office/drawing/2014/main" id="{E34E8A69-724E-F611-BD75-FC765BA97102}"/>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2" name="Freeform 1135">
                <a:extLst>
                  <a:ext uri="{FF2B5EF4-FFF2-40B4-BE49-F238E27FC236}">
                    <a16:creationId xmlns:a16="http://schemas.microsoft.com/office/drawing/2014/main" id="{E96B255C-97E0-466B-49F9-F95AEE325130}"/>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3" name="Freeform 1136">
                <a:extLst>
                  <a:ext uri="{FF2B5EF4-FFF2-40B4-BE49-F238E27FC236}">
                    <a16:creationId xmlns:a16="http://schemas.microsoft.com/office/drawing/2014/main" id="{DECB3182-E725-2DBE-8C4F-DA04A9D04D6E}"/>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4" name="Freeform 1137">
                <a:extLst>
                  <a:ext uri="{FF2B5EF4-FFF2-40B4-BE49-F238E27FC236}">
                    <a16:creationId xmlns:a16="http://schemas.microsoft.com/office/drawing/2014/main" id="{641ED965-8BB9-A714-20FF-F1BE6EE5F6FC}"/>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5" name="Freeform 1138">
                <a:extLst>
                  <a:ext uri="{FF2B5EF4-FFF2-40B4-BE49-F238E27FC236}">
                    <a16:creationId xmlns:a16="http://schemas.microsoft.com/office/drawing/2014/main" id="{E195CC97-D3AE-D6FD-D314-EAEB53B1DF44}"/>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6" name="Freeform 1139">
                <a:extLst>
                  <a:ext uri="{FF2B5EF4-FFF2-40B4-BE49-F238E27FC236}">
                    <a16:creationId xmlns:a16="http://schemas.microsoft.com/office/drawing/2014/main" id="{55C41235-558C-F52C-0D20-FB3B1977B1F9}"/>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7" name="Freeform 1140">
                <a:extLst>
                  <a:ext uri="{FF2B5EF4-FFF2-40B4-BE49-F238E27FC236}">
                    <a16:creationId xmlns:a16="http://schemas.microsoft.com/office/drawing/2014/main" id="{166238F2-9662-7237-184D-D9F1C573C06E}"/>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8" name="Freeform 1141">
                <a:extLst>
                  <a:ext uri="{FF2B5EF4-FFF2-40B4-BE49-F238E27FC236}">
                    <a16:creationId xmlns:a16="http://schemas.microsoft.com/office/drawing/2014/main" id="{C00A7A60-185F-94EE-D17B-1661FC2E483F}"/>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nvGrpSpPr>
          <p:cNvPr id="89" name="Group 88">
            <a:extLst>
              <a:ext uri="{FF2B5EF4-FFF2-40B4-BE49-F238E27FC236}">
                <a16:creationId xmlns:a16="http://schemas.microsoft.com/office/drawing/2014/main" id="{6858A0F3-C102-806D-01D0-5010F652B21C}"/>
              </a:ext>
            </a:extLst>
          </p:cNvPr>
          <p:cNvGrpSpPr/>
          <p:nvPr/>
        </p:nvGrpSpPr>
        <p:grpSpPr>
          <a:xfrm>
            <a:off x="1847357" y="7293902"/>
            <a:ext cx="676288" cy="676171"/>
            <a:chOff x="3258209" y="1217582"/>
            <a:chExt cx="4712093" cy="4711281"/>
          </a:xfrm>
          <a:solidFill>
            <a:schemeClr val="bg1"/>
          </a:solidFill>
        </p:grpSpPr>
        <p:sp>
          <p:nvSpPr>
            <p:cNvPr id="90" name="Freeform 31">
              <a:extLst>
                <a:ext uri="{FF2B5EF4-FFF2-40B4-BE49-F238E27FC236}">
                  <a16:creationId xmlns:a16="http://schemas.microsoft.com/office/drawing/2014/main" id="{1E610073-23C0-B9E9-501B-EA06F5A15F30}"/>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F1983D"/>
            </a:solidFill>
            <a:ln w="9514" cap="flat">
              <a:noFill/>
              <a:prstDash val="solid"/>
              <a:miter/>
            </a:ln>
          </p:spPr>
          <p:txBody>
            <a:bodyPr rtlCol="0" anchor="ctr"/>
            <a:lstStyle/>
            <a:p>
              <a:endParaRPr lang="en-US"/>
            </a:p>
          </p:txBody>
        </p:sp>
        <p:sp>
          <p:nvSpPr>
            <p:cNvPr id="91" name="Freeform 32">
              <a:extLst>
                <a:ext uri="{FF2B5EF4-FFF2-40B4-BE49-F238E27FC236}">
                  <a16:creationId xmlns:a16="http://schemas.microsoft.com/office/drawing/2014/main" id="{2A286BA0-F582-9603-8119-9507B41A5EF0}"/>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F1983D"/>
            </a:solidFill>
            <a:ln w="9514" cap="flat">
              <a:noFill/>
              <a:prstDash val="solid"/>
              <a:miter/>
            </a:ln>
          </p:spPr>
          <p:txBody>
            <a:bodyPr rtlCol="0" anchor="ctr"/>
            <a:lstStyle/>
            <a:p>
              <a:endParaRPr lang="en-US"/>
            </a:p>
          </p:txBody>
        </p:sp>
        <p:grpSp>
          <p:nvGrpSpPr>
            <p:cNvPr id="92" name="Group 91">
              <a:extLst>
                <a:ext uri="{FF2B5EF4-FFF2-40B4-BE49-F238E27FC236}">
                  <a16:creationId xmlns:a16="http://schemas.microsoft.com/office/drawing/2014/main" id="{5EF085E3-A633-713D-EEB9-652FC4ACB280}"/>
                </a:ext>
              </a:extLst>
            </p:cNvPr>
            <p:cNvGrpSpPr/>
            <p:nvPr/>
          </p:nvGrpSpPr>
          <p:grpSpPr>
            <a:xfrm>
              <a:off x="3258209" y="1217582"/>
              <a:ext cx="4712093" cy="4711281"/>
              <a:chOff x="3258209" y="1217582"/>
              <a:chExt cx="4712093" cy="4711281"/>
            </a:xfrm>
            <a:grpFill/>
          </p:grpSpPr>
          <p:sp>
            <p:nvSpPr>
              <p:cNvPr id="93" name="Freeform 16">
                <a:extLst>
                  <a:ext uri="{FF2B5EF4-FFF2-40B4-BE49-F238E27FC236}">
                    <a16:creationId xmlns:a16="http://schemas.microsoft.com/office/drawing/2014/main" id="{60EB529C-30EB-8469-7944-7D77FA55A9D1}"/>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94" name="Freeform 18">
                <a:extLst>
                  <a:ext uri="{FF2B5EF4-FFF2-40B4-BE49-F238E27FC236}">
                    <a16:creationId xmlns:a16="http://schemas.microsoft.com/office/drawing/2014/main" id="{E4BDD707-6294-90A6-8AA8-CEE3F150B922}"/>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95" name="Freeform 19">
                <a:extLst>
                  <a:ext uri="{FF2B5EF4-FFF2-40B4-BE49-F238E27FC236}">
                    <a16:creationId xmlns:a16="http://schemas.microsoft.com/office/drawing/2014/main" id="{8AFE033D-CA8A-0EEF-8054-14B3FADADC7B}"/>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96" name="Freeform 20">
                <a:extLst>
                  <a:ext uri="{FF2B5EF4-FFF2-40B4-BE49-F238E27FC236}">
                    <a16:creationId xmlns:a16="http://schemas.microsoft.com/office/drawing/2014/main" id="{1CFEA048-A360-22B4-BDD2-306D95AD8D2C}"/>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97" name="Freeform 21">
                <a:extLst>
                  <a:ext uri="{FF2B5EF4-FFF2-40B4-BE49-F238E27FC236}">
                    <a16:creationId xmlns:a16="http://schemas.microsoft.com/office/drawing/2014/main" id="{69EE301C-540F-A0A9-0564-D9EAFE65E8F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8" name="Freeform 22">
                <a:extLst>
                  <a:ext uri="{FF2B5EF4-FFF2-40B4-BE49-F238E27FC236}">
                    <a16:creationId xmlns:a16="http://schemas.microsoft.com/office/drawing/2014/main" id="{53DEA697-0920-F70B-A8A9-49BC2683C79B}"/>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99" name="Freeform 23">
                <a:extLst>
                  <a:ext uri="{FF2B5EF4-FFF2-40B4-BE49-F238E27FC236}">
                    <a16:creationId xmlns:a16="http://schemas.microsoft.com/office/drawing/2014/main" id="{88A15FC7-BD1F-6385-0C48-D37A9E2B080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0" name="Freeform 24">
                <a:extLst>
                  <a:ext uri="{FF2B5EF4-FFF2-40B4-BE49-F238E27FC236}">
                    <a16:creationId xmlns:a16="http://schemas.microsoft.com/office/drawing/2014/main" id="{44C6EFFE-72FB-778D-25E0-CE502A5CD85D}"/>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1" name="Freeform 25">
                <a:extLst>
                  <a:ext uri="{FF2B5EF4-FFF2-40B4-BE49-F238E27FC236}">
                    <a16:creationId xmlns:a16="http://schemas.microsoft.com/office/drawing/2014/main" id="{738103EF-5DCF-3A0F-3800-9A5C3E903A23}"/>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02" name="Freeform 26">
                <a:extLst>
                  <a:ext uri="{FF2B5EF4-FFF2-40B4-BE49-F238E27FC236}">
                    <a16:creationId xmlns:a16="http://schemas.microsoft.com/office/drawing/2014/main" id="{590C7073-0B01-CF52-7471-52F639587C16}"/>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03" name="Freeform 27">
                <a:extLst>
                  <a:ext uri="{FF2B5EF4-FFF2-40B4-BE49-F238E27FC236}">
                    <a16:creationId xmlns:a16="http://schemas.microsoft.com/office/drawing/2014/main" id="{DEE2116B-E982-9FD4-F71D-99C30D76DE7C}"/>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04" name="Freeform 28">
                <a:extLst>
                  <a:ext uri="{FF2B5EF4-FFF2-40B4-BE49-F238E27FC236}">
                    <a16:creationId xmlns:a16="http://schemas.microsoft.com/office/drawing/2014/main" id="{DCAF6CA4-6BFC-D2A5-6B72-3661813DA69D}"/>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05" name="Freeform 29">
                <a:extLst>
                  <a:ext uri="{FF2B5EF4-FFF2-40B4-BE49-F238E27FC236}">
                    <a16:creationId xmlns:a16="http://schemas.microsoft.com/office/drawing/2014/main" id="{9EFEE722-13F0-2C5D-E2B9-66C14992DF54}"/>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06" name="Freeform 30">
                <a:extLst>
                  <a:ext uri="{FF2B5EF4-FFF2-40B4-BE49-F238E27FC236}">
                    <a16:creationId xmlns:a16="http://schemas.microsoft.com/office/drawing/2014/main" id="{B976D129-98AB-539B-61ED-38291A2DE325}"/>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grpSp>
        <p:nvGrpSpPr>
          <p:cNvPr id="107" name="Group 106">
            <a:extLst>
              <a:ext uri="{FF2B5EF4-FFF2-40B4-BE49-F238E27FC236}">
                <a16:creationId xmlns:a16="http://schemas.microsoft.com/office/drawing/2014/main" id="{967382A3-10E2-CF7A-07C1-65E6BDFBA526}"/>
              </a:ext>
            </a:extLst>
          </p:cNvPr>
          <p:cNvGrpSpPr/>
          <p:nvPr/>
        </p:nvGrpSpPr>
        <p:grpSpPr>
          <a:xfrm>
            <a:off x="9653256" y="7162935"/>
            <a:ext cx="872482" cy="1012568"/>
            <a:chOff x="8360213" y="3458151"/>
            <a:chExt cx="853935" cy="991043"/>
          </a:xfrm>
          <a:solidFill>
            <a:schemeClr val="bg1"/>
          </a:solidFill>
        </p:grpSpPr>
        <p:grpSp>
          <p:nvGrpSpPr>
            <p:cNvPr id="108" name="Graphic 2">
              <a:extLst>
                <a:ext uri="{FF2B5EF4-FFF2-40B4-BE49-F238E27FC236}">
                  <a16:creationId xmlns:a16="http://schemas.microsoft.com/office/drawing/2014/main" id="{625DBC85-9968-792D-078A-34464AFC7273}"/>
                </a:ext>
              </a:extLst>
            </p:cNvPr>
            <p:cNvGrpSpPr/>
            <p:nvPr userDrawn="1"/>
          </p:nvGrpSpPr>
          <p:grpSpPr>
            <a:xfrm>
              <a:off x="8599192" y="3595917"/>
              <a:ext cx="375982" cy="204367"/>
              <a:chOff x="2642504" y="3763150"/>
              <a:chExt cx="375982" cy="204367"/>
            </a:xfrm>
            <a:grpFill/>
          </p:grpSpPr>
          <p:sp>
            <p:nvSpPr>
              <p:cNvPr id="114" name="Freeform 113">
                <a:extLst>
                  <a:ext uri="{FF2B5EF4-FFF2-40B4-BE49-F238E27FC236}">
                    <a16:creationId xmlns:a16="http://schemas.microsoft.com/office/drawing/2014/main" id="{3CD83480-31BD-A3D0-9D3C-98AAD901A8B0}"/>
                  </a:ext>
                </a:extLst>
              </p:cNvPr>
              <p:cNvSpPr/>
              <p:nvPr/>
            </p:nvSpPr>
            <p:spPr>
              <a:xfrm>
                <a:off x="2813454" y="3763150"/>
                <a:ext cx="205031" cy="204367"/>
              </a:xfrm>
              <a:custGeom>
                <a:avLst/>
                <a:gdLst>
                  <a:gd name="connsiteX0" fmla="*/ 204168 w 205031"/>
                  <a:gd name="connsiteY0" fmla="*/ 204367 h 204367"/>
                  <a:gd name="connsiteX1" fmla="*/ 384 w 205031"/>
                  <a:gd name="connsiteY1" fmla="*/ 204367 h 204367"/>
                  <a:gd name="connsiteX2" fmla="*/ 0 w 205031"/>
                  <a:gd name="connsiteY2" fmla="*/ 193999 h 204367"/>
                  <a:gd name="connsiteX3" fmla="*/ 0 w 205031"/>
                  <a:gd name="connsiteY3" fmla="*/ 90707 h 204367"/>
                  <a:gd name="connsiteX4" fmla="*/ 90187 w 205031"/>
                  <a:gd name="connsiteY4" fmla="*/ 85 h 204367"/>
                  <a:gd name="connsiteX5" fmla="*/ 138159 w 205031"/>
                  <a:gd name="connsiteY5" fmla="*/ 2389 h 204367"/>
                  <a:gd name="connsiteX6" fmla="*/ 204552 w 205031"/>
                  <a:gd name="connsiteY6" fmla="*/ 82259 h 204367"/>
                  <a:gd name="connsiteX7" fmla="*/ 204936 w 205031"/>
                  <a:gd name="connsiteY7" fmla="*/ 199375 h 204367"/>
                  <a:gd name="connsiteX8" fmla="*/ 204168 w 205031"/>
                  <a:gd name="connsiteY8" fmla="*/ 204367 h 20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31" h="204367">
                    <a:moveTo>
                      <a:pt x="204168" y="204367"/>
                    </a:moveTo>
                    <a:cubicBezTo>
                      <a:pt x="135856" y="204367"/>
                      <a:pt x="68696" y="204367"/>
                      <a:pt x="384" y="204367"/>
                    </a:cubicBezTo>
                    <a:cubicBezTo>
                      <a:pt x="384" y="200527"/>
                      <a:pt x="0" y="197071"/>
                      <a:pt x="0" y="193999"/>
                    </a:cubicBezTo>
                    <a:cubicBezTo>
                      <a:pt x="0" y="159440"/>
                      <a:pt x="0" y="124882"/>
                      <a:pt x="0" y="90707"/>
                    </a:cubicBezTo>
                    <a:cubicBezTo>
                      <a:pt x="0" y="36564"/>
                      <a:pt x="36075" y="85"/>
                      <a:pt x="90187" y="85"/>
                    </a:cubicBezTo>
                    <a:cubicBezTo>
                      <a:pt x="106306" y="85"/>
                      <a:pt x="122808" y="-683"/>
                      <a:pt x="138159" y="2389"/>
                    </a:cubicBezTo>
                    <a:cubicBezTo>
                      <a:pt x="176153" y="9301"/>
                      <a:pt x="204168" y="43476"/>
                      <a:pt x="204552" y="82259"/>
                    </a:cubicBezTo>
                    <a:cubicBezTo>
                      <a:pt x="205320" y="121426"/>
                      <a:pt x="204936" y="160208"/>
                      <a:pt x="204936" y="199375"/>
                    </a:cubicBezTo>
                    <a:cubicBezTo>
                      <a:pt x="204936" y="200527"/>
                      <a:pt x="204552" y="202063"/>
                      <a:pt x="204168" y="204367"/>
                    </a:cubicBezTo>
                    <a:close/>
                  </a:path>
                </a:pathLst>
              </a:custGeom>
              <a:solidFill>
                <a:srgbClr val="E25684"/>
              </a:solidFill>
              <a:ln w="383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77731A57-DE39-3343-9924-8FD398630129}"/>
                  </a:ext>
                </a:extLst>
              </p:cNvPr>
              <p:cNvSpPr/>
              <p:nvPr/>
            </p:nvSpPr>
            <p:spPr>
              <a:xfrm>
                <a:off x="2642504" y="3763235"/>
                <a:ext cx="161142" cy="204281"/>
              </a:xfrm>
              <a:custGeom>
                <a:avLst/>
                <a:gdLst>
                  <a:gd name="connsiteX0" fmla="*/ 137178 w 161142"/>
                  <a:gd name="connsiteY0" fmla="*/ 204282 h 204281"/>
                  <a:gd name="connsiteX1" fmla="*/ 938 w 161142"/>
                  <a:gd name="connsiteY1" fmla="*/ 204282 h 204281"/>
                  <a:gd name="connsiteX2" fmla="*/ 171 w 161142"/>
                  <a:gd name="connsiteY2" fmla="*/ 196602 h 204281"/>
                  <a:gd name="connsiteX3" fmla="*/ 171 w 161142"/>
                  <a:gd name="connsiteY3" fmla="*/ 86397 h 204281"/>
                  <a:gd name="connsiteX4" fmla="*/ 85753 w 161142"/>
                  <a:gd name="connsiteY4" fmla="*/ 0 h 204281"/>
                  <a:gd name="connsiteX5" fmla="*/ 137946 w 161142"/>
                  <a:gd name="connsiteY5" fmla="*/ 2304 h 204281"/>
                  <a:gd name="connsiteX6" fmla="*/ 160972 w 161142"/>
                  <a:gd name="connsiteY6" fmla="*/ 9984 h 204281"/>
                  <a:gd name="connsiteX7" fmla="*/ 160972 w 161142"/>
                  <a:gd name="connsiteY7" fmla="*/ 13440 h 204281"/>
                  <a:gd name="connsiteX8" fmla="*/ 137178 w 161142"/>
                  <a:gd name="connsiteY8" fmla="*/ 99069 h 204281"/>
                  <a:gd name="connsiteX9" fmla="*/ 137562 w 161142"/>
                  <a:gd name="connsiteY9" fmla="*/ 193146 h 204281"/>
                  <a:gd name="connsiteX10" fmla="*/ 137178 w 161142"/>
                  <a:gd name="connsiteY10" fmla="*/ 204282 h 204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142" h="204281">
                    <a:moveTo>
                      <a:pt x="137178" y="204282"/>
                    </a:moveTo>
                    <a:cubicBezTo>
                      <a:pt x="91125" y="204282"/>
                      <a:pt x="46224" y="204282"/>
                      <a:pt x="938" y="204282"/>
                    </a:cubicBezTo>
                    <a:cubicBezTo>
                      <a:pt x="554" y="201210"/>
                      <a:pt x="171" y="198906"/>
                      <a:pt x="171" y="196602"/>
                    </a:cubicBezTo>
                    <a:cubicBezTo>
                      <a:pt x="171" y="159739"/>
                      <a:pt x="-213" y="122876"/>
                      <a:pt x="171" y="86397"/>
                    </a:cubicBezTo>
                    <a:cubicBezTo>
                      <a:pt x="554" y="37631"/>
                      <a:pt x="37013" y="768"/>
                      <a:pt x="85753" y="0"/>
                    </a:cubicBezTo>
                    <a:cubicBezTo>
                      <a:pt x="103022" y="0"/>
                      <a:pt x="120676" y="384"/>
                      <a:pt x="137946" y="2304"/>
                    </a:cubicBezTo>
                    <a:cubicBezTo>
                      <a:pt x="146005" y="3072"/>
                      <a:pt x="153681" y="7296"/>
                      <a:pt x="160972" y="9984"/>
                    </a:cubicBezTo>
                    <a:cubicBezTo>
                      <a:pt x="160972" y="12288"/>
                      <a:pt x="161356" y="13056"/>
                      <a:pt x="160972" y="13440"/>
                    </a:cubicBezTo>
                    <a:cubicBezTo>
                      <a:pt x="142167" y="39167"/>
                      <a:pt x="136027" y="67966"/>
                      <a:pt x="137178" y="99069"/>
                    </a:cubicBezTo>
                    <a:cubicBezTo>
                      <a:pt x="137946" y="130172"/>
                      <a:pt x="137562" y="161659"/>
                      <a:pt x="137562" y="193146"/>
                    </a:cubicBezTo>
                    <a:cubicBezTo>
                      <a:pt x="137178" y="195834"/>
                      <a:pt x="137178" y="199674"/>
                      <a:pt x="137178" y="204282"/>
                    </a:cubicBezTo>
                    <a:close/>
                  </a:path>
                </a:pathLst>
              </a:custGeom>
              <a:solidFill>
                <a:srgbClr val="E25684"/>
              </a:solidFill>
              <a:ln w="3834" cap="flat">
                <a:noFill/>
                <a:prstDash val="solid"/>
                <a:miter/>
              </a:ln>
            </p:spPr>
            <p:txBody>
              <a:bodyPr rtlCol="0" anchor="ctr"/>
              <a:lstStyle/>
              <a:p>
                <a:endParaRPr lang="en-US"/>
              </a:p>
            </p:txBody>
          </p:sp>
        </p:grpSp>
        <p:grpSp>
          <p:nvGrpSpPr>
            <p:cNvPr id="109" name="Graphic 2">
              <a:extLst>
                <a:ext uri="{FF2B5EF4-FFF2-40B4-BE49-F238E27FC236}">
                  <a16:creationId xmlns:a16="http://schemas.microsoft.com/office/drawing/2014/main" id="{0FFA65E2-FB81-237B-69E5-F5B3B3D43D81}"/>
                </a:ext>
              </a:extLst>
            </p:cNvPr>
            <p:cNvGrpSpPr/>
            <p:nvPr userDrawn="1"/>
          </p:nvGrpSpPr>
          <p:grpSpPr>
            <a:xfrm>
              <a:off x="8360213" y="3458151"/>
              <a:ext cx="853935" cy="991043"/>
              <a:chOff x="2403525" y="3625384"/>
              <a:chExt cx="853935" cy="991043"/>
            </a:xfrm>
            <a:grpFill/>
          </p:grpSpPr>
          <p:sp>
            <p:nvSpPr>
              <p:cNvPr id="110" name="Freeform 109">
                <a:extLst>
                  <a:ext uri="{FF2B5EF4-FFF2-40B4-BE49-F238E27FC236}">
                    <a16:creationId xmlns:a16="http://schemas.microsoft.com/office/drawing/2014/main" id="{6FD9B7A5-54BA-16BA-0C5C-32EEAC616EC3}"/>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2B1DB32-40C7-EC8D-40B7-02495BADE3F4}"/>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9D7E8A3A-AEC2-606C-A5C8-B502571F811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D78009B-3F08-50BD-E8C9-207AD0E384B3}"/>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grpSp>
      <p:sp>
        <p:nvSpPr>
          <p:cNvPr id="165" name="CuadroTexto 553">
            <a:extLst>
              <a:ext uri="{FF2B5EF4-FFF2-40B4-BE49-F238E27FC236}">
                <a16:creationId xmlns:a16="http://schemas.microsoft.com/office/drawing/2014/main" id="{9C770157-147D-BF30-AB8B-23EE9A6DF234}"/>
              </a:ext>
            </a:extLst>
          </p:cNvPr>
          <p:cNvSpPr txBox="1"/>
          <p:nvPr/>
        </p:nvSpPr>
        <p:spPr>
          <a:xfrm>
            <a:off x="1357541" y="1159064"/>
            <a:ext cx="2424352"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RESURSSIEN JAKAMINEN</a:t>
            </a:r>
          </a:p>
        </p:txBody>
      </p:sp>
      <p:sp>
        <p:nvSpPr>
          <p:cNvPr id="8" name="Freeform 1">
            <a:extLst>
              <a:ext uri="{FF2B5EF4-FFF2-40B4-BE49-F238E27FC236}">
                <a16:creationId xmlns:a16="http://schemas.microsoft.com/office/drawing/2014/main" id="{8CB3AAB4-1C54-EFDE-AD18-84470BC8A6C4}"/>
              </a:ext>
            </a:extLst>
          </p:cNvPr>
          <p:cNvSpPr>
            <a:spLocks noChangeArrowheads="1"/>
          </p:cNvSpPr>
          <p:nvPr/>
        </p:nvSpPr>
        <p:spPr bwMode="auto">
          <a:xfrm>
            <a:off x="7881128" y="432878"/>
            <a:ext cx="2492904" cy="2389626"/>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9" name="Freeform 171">
            <a:extLst>
              <a:ext uri="{FF2B5EF4-FFF2-40B4-BE49-F238E27FC236}">
                <a16:creationId xmlns:a16="http://schemas.microsoft.com/office/drawing/2014/main" id="{DD2D8373-51C6-0676-FF2E-5BCB73BB992A}"/>
              </a:ext>
            </a:extLst>
          </p:cNvPr>
          <p:cNvSpPr>
            <a:spLocks noChangeArrowheads="1"/>
          </p:cNvSpPr>
          <p:nvPr/>
        </p:nvSpPr>
        <p:spPr bwMode="auto">
          <a:xfrm>
            <a:off x="7907737" y="496287"/>
            <a:ext cx="2492904" cy="2292941"/>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ED7D31"/>
          </a:solidFill>
          <a:ln>
            <a:noFill/>
          </a:ln>
          <a:effectLst/>
        </p:spPr>
        <p:txBody>
          <a:bodyPr wrap="none" anchor="ctr"/>
          <a:lstStyle/>
          <a:p>
            <a:endParaRPr lang="en-US" sz="900" dirty="0"/>
          </a:p>
        </p:txBody>
      </p:sp>
      <p:sp>
        <p:nvSpPr>
          <p:cNvPr id="10" name="Freeform 172">
            <a:extLst>
              <a:ext uri="{FF2B5EF4-FFF2-40B4-BE49-F238E27FC236}">
                <a16:creationId xmlns:a16="http://schemas.microsoft.com/office/drawing/2014/main" id="{33601344-16A2-AC92-8B22-697E4F7A0291}"/>
              </a:ext>
            </a:extLst>
          </p:cNvPr>
          <p:cNvSpPr>
            <a:spLocks noChangeArrowheads="1"/>
          </p:cNvSpPr>
          <p:nvPr/>
        </p:nvSpPr>
        <p:spPr bwMode="auto">
          <a:xfrm>
            <a:off x="7938736" y="518570"/>
            <a:ext cx="2492904" cy="2248373"/>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1" name="Freeform 173">
            <a:extLst>
              <a:ext uri="{FF2B5EF4-FFF2-40B4-BE49-F238E27FC236}">
                <a16:creationId xmlns:a16="http://schemas.microsoft.com/office/drawing/2014/main" id="{59567E91-0BF3-81CA-D07C-DF06161421CC}"/>
              </a:ext>
            </a:extLst>
          </p:cNvPr>
          <p:cNvSpPr>
            <a:spLocks noChangeArrowheads="1"/>
          </p:cNvSpPr>
          <p:nvPr/>
        </p:nvSpPr>
        <p:spPr bwMode="auto">
          <a:xfrm>
            <a:off x="9436059" y="1855078"/>
            <a:ext cx="1027974" cy="107999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12" name="Freeform 174">
            <a:extLst>
              <a:ext uri="{FF2B5EF4-FFF2-40B4-BE49-F238E27FC236}">
                <a16:creationId xmlns:a16="http://schemas.microsoft.com/office/drawing/2014/main" id="{A155FE07-EC11-F73A-BB73-8D97AAFE0D26}"/>
              </a:ext>
            </a:extLst>
          </p:cNvPr>
          <p:cNvSpPr>
            <a:spLocks noChangeArrowheads="1"/>
          </p:cNvSpPr>
          <p:nvPr/>
        </p:nvSpPr>
        <p:spPr bwMode="auto">
          <a:xfrm>
            <a:off x="9382923" y="1801940"/>
            <a:ext cx="1142815" cy="120064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rgbClr val="09465E"/>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3" name="CuadroTexto 553">
            <a:extLst>
              <a:ext uri="{FF2B5EF4-FFF2-40B4-BE49-F238E27FC236}">
                <a16:creationId xmlns:a16="http://schemas.microsoft.com/office/drawing/2014/main" id="{9113A1A5-48E8-181F-A8EC-37A81E7B75FB}"/>
              </a:ext>
            </a:extLst>
          </p:cNvPr>
          <p:cNvSpPr txBox="1"/>
          <p:nvPr/>
        </p:nvSpPr>
        <p:spPr>
          <a:xfrm>
            <a:off x="7945585" y="1147669"/>
            <a:ext cx="2034160"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SYSTEEMI-AJATTELU</a:t>
            </a:r>
          </a:p>
        </p:txBody>
      </p:sp>
      <p:sp>
        <p:nvSpPr>
          <p:cNvPr id="15" name="TextBox 14">
            <a:extLst>
              <a:ext uri="{FF2B5EF4-FFF2-40B4-BE49-F238E27FC236}">
                <a16:creationId xmlns:a16="http://schemas.microsoft.com/office/drawing/2014/main" id="{205280EC-6DDC-B77E-B110-5C1DCCB838E9}"/>
              </a:ext>
            </a:extLst>
          </p:cNvPr>
          <p:cNvSpPr txBox="1"/>
          <p:nvPr/>
        </p:nvSpPr>
        <p:spPr>
          <a:xfrm>
            <a:off x="6316718" y="3232759"/>
            <a:ext cx="4936282" cy="3046988"/>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Systeemiajattelu: </a:t>
            </a:r>
          </a:p>
          <a:p>
            <a:r>
              <a:rPr lang="en-IE" sz="2400" dirty="0">
                <a:solidFill>
                  <a:srgbClr val="09465E"/>
                </a:solidFill>
                <a:ea typeface="Aptos" panose="020B0004020202020204" pitchFamily="34" charset="0"/>
                <a:cs typeface="Times New Roman" panose="02020603050405020304" pitchFamily="18" charset="0"/>
              </a:rPr>
              <a:t>Tämä on luultavasti olennaisin tekijä, sillä se viittaa kumppanuuden kykyyn ajatella pitkällä aikavälillä ja omaksua kokonaisvaltainen ajattelutapa sen sijaan, että ajettaisiin vain yksittäisiä etuja.</a:t>
            </a:r>
          </a:p>
          <a:p>
            <a:endParaRPr lang="en-GB" sz="2400" dirty="0">
              <a:solidFill>
                <a:srgbClr val="09465E"/>
              </a:solidFill>
            </a:endParaRPr>
          </a:p>
        </p:txBody>
      </p:sp>
      <p:sp>
        <p:nvSpPr>
          <p:cNvPr id="3" name="TextBox 2">
            <a:extLst>
              <a:ext uri="{FF2B5EF4-FFF2-40B4-BE49-F238E27FC236}">
                <a16:creationId xmlns:a16="http://schemas.microsoft.com/office/drawing/2014/main" id="{035E70EE-9C1E-B67D-5335-124FBD711D69}"/>
              </a:ext>
            </a:extLst>
          </p:cNvPr>
          <p:cNvSpPr txBox="1"/>
          <p:nvPr/>
        </p:nvSpPr>
        <p:spPr>
          <a:xfrm>
            <a:off x="1097233" y="3232759"/>
            <a:ext cx="4778049" cy="1938992"/>
          </a:xfrm>
          <a:prstGeom prst="rect">
            <a:avLst/>
          </a:prstGeom>
          <a:noFill/>
        </p:spPr>
        <p:txBody>
          <a:bodyPr wrap="square">
            <a:spAutoFit/>
          </a:bodyPr>
          <a:lstStyle/>
          <a:p>
            <a:r>
              <a:rPr lang="en-IE" sz="2400" b="1" dirty="0">
                <a:solidFill>
                  <a:srgbClr val="09465E"/>
                </a:solidFill>
                <a:ea typeface="Aptos" panose="020B0004020202020204" pitchFamily="34" charset="0"/>
                <a:cs typeface="Times New Roman" panose="02020603050405020304" pitchFamily="18" charset="0"/>
              </a:rPr>
              <a:t>Resurssien jakaminen: </a:t>
            </a:r>
          </a:p>
          <a:p>
            <a:r>
              <a:rPr lang="en-IE" sz="2400" dirty="0">
                <a:solidFill>
                  <a:srgbClr val="09465E"/>
                </a:solidFill>
                <a:ea typeface="Aptos" panose="020B0004020202020204" pitchFamily="34" charset="0"/>
                <a:cs typeface="Times New Roman" panose="02020603050405020304" pitchFamily="18" charset="0"/>
              </a:rPr>
              <a:t>Tämä osa-alue on ratkaisevan tärkeä, koska siinä valitaan, missä ja miten resursseja sijoitetaan tai käytetään.</a:t>
            </a:r>
            <a:endParaRPr lang="en-GB" sz="2400" dirty="0">
              <a:solidFill>
                <a:srgbClr val="09465E"/>
              </a:solidFill>
            </a:endParaRPr>
          </a:p>
          <a:p>
            <a:endParaRPr lang="en-GB" sz="2400" dirty="0">
              <a:solidFill>
                <a:srgbClr val="09465E"/>
              </a:solidFill>
              <a:ea typeface="Aptos" panose="020B0004020202020204" pitchFamily="34" charset="0"/>
              <a:cs typeface="Times New Roman" panose="02020603050405020304" pitchFamily="18" charset="0"/>
            </a:endParaRPr>
          </a:p>
        </p:txBody>
      </p:sp>
      <p:pic>
        <p:nvPicPr>
          <p:cNvPr id="5" name="Picture 4" descr="A group of white icons&#10;&#10;AI-generated content may be incorrect.">
            <a:extLst>
              <a:ext uri="{FF2B5EF4-FFF2-40B4-BE49-F238E27FC236}">
                <a16:creationId xmlns:a16="http://schemas.microsoft.com/office/drawing/2014/main" id="{AB5CD7FE-E6F9-87B2-E076-946E9B1A6E56}"/>
              </a:ext>
            </a:extLst>
          </p:cNvPr>
          <p:cNvPicPr>
            <a:picLocks noChangeAspect="1"/>
          </p:cNvPicPr>
          <p:nvPr/>
        </p:nvPicPr>
        <p:blipFill>
          <a:blip r:embed="rId3"/>
          <a:srcRect l="1197" t="53933" r="51910" b="10458"/>
          <a:stretch/>
        </p:blipFill>
        <p:spPr>
          <a:xfrm>
            <a:off x="3247292" y="1997933"/>
            <a:ext cx="847903" cy="804846"/>
          </a:xfrm>
          <a:prstGeom prst="rect">
            <a:avLst/>
          </a:prstGeom>
        </p:spPr>
      </p:pic>
      <p:pic>
        <p:nvPicPr>
          <p:cNvPr id="6" name="Picture 5" descr="A group of white icons&#10;&#10;AI-generated content may be incorrect.">
            <a:extLst>
              <a:ext uri="{FF2B5EF4-FFF2-40B4-BE49-F238E27FC236}">
                <a16:creationId xmlns:a16="http://schemas.microsoft.com/office/drawing/2014/main" id="{44786FA1-ECF8-774C-694A-F69048185FD9}"/>
              </a:ext>
            </a:extLst>
          </p:cNvPr>
          <p:cNvPicPr>
            <a:picLocks noChangeAspect="1"/>
          </p:cNvPicPr>
          <p:nvPr/>
        </p:nvPicPr>
        <p:blipFill>
          <a:blip r:embed="rId3"/>
          <a:srcRect l="54659" t="58838" r="-1638" b="7727"/>
          <a:stretch/>
        </p:blipFill>
        <p:spPr>
          <a:xfrm>
            <a:off x="9515220" y="1979373"/>
            <a:ext cx="929051" cy="826493"/>
          </a:xfrm>
          <a:prstGeom prst="rect">
            <a:avLst/>
          </a:prstGeom>
        </p:spPr>
      </p:pic>
    </p:spTree>
    <p:extLst>
      <p:ext uri="{BB962C8B-B14F-4D97-AF65-F5344CB8AC3E}">
        <p14:creationId xmlns:p14="http://schemas.microsoft.com/office/powerpoint/2010/main" val="72862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D5E18-5188-6536-4061-1651732EBD6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3937741-7A77-26BB-2B30-508E209985A9}"/>
              </a:ext>
            </a:extLst>
          </p:cNvPr>
          <p:cNvSpPr>
            <a:spLocks noGrp="1"/>
          </p:cNvSpPr>
          <p:nvPr>
            <p:ph type="body" sz="quarter" idx="19"/>
          </p:nvPr>
        </p:nvSpPr>
        <p:spPr>
          <a:xfrm>
            <a:off x="511674" y="2342518"/>
            <a:ext cx="7047489" cy="4250335"/>
          </a:xfrm>
          <a:prstGeom prst="rect">
            <a:avLst/>
          </a:prstGeom>
        </p:spPr>
        <p:txBody>
          <a:bodyPr lIns="91440" tIns="45720" rIns="91440" bIns="45720" anchor="t"/>
          <a:lstStyle/>
          <a:p>
            <a:pPr marL="342900" indent="-342900" algn="just">
              <a:buFont typeface="Arial" panose="020B0604020202020204" pitchFamily="34" charset="0"/>
              <a:buChar char="•"/>
            </a:pPr>
            <a:r>
              <a:rPr lang="en-US" dirty="0">
                <a:ea typeface="Calibri"/>
                <a:cs typeface="Calibri"/>
              </a:rPr>
              <a:t>Pohdi ja valitse, mikä kahdeksasta kumppanuutta määrittävästä tekijästä on mielestäsi tärkein? </a:t>
            </a:r>
          </a:p>
          <a:p>
            <a:pPr marL="342900" indent="-342900" algn="just">
              <a:buFont typeface="Arial" panose="020B0604020202020204" pitchFamily="34" charset="0"/>
              <a:buChar char="•"/>
            </a:pPr>
            <a:endParaRPr lang="en-US" dirty="0">
              <a:ea typeface="Calibri"/>
              <a:cs typeface="Calibri"/>
            </a:endParaRPr>
          </a:p>
          <a:p>
            <a:pPr marL="342900" indent="-342900" algn="just">
              <a:buFont typeface="Arial" panose="020B0604020202020204" pitchFamily="34" charset="0"/>
              <a:buChar char="•"/>
            </a:pPr>
            <a:r>
              <a:rPr lang="en-US" dirty="0">
                <a:ea typeface="Calibri"/>
                <a:cs typeface="Calibri"/>
              </a:rPr>
              <a:t>Miksi? </a:t>
            </a:r>
          </a:p>
          <a:p>
            <a:pPr marL="342900" indent="-342900" algn="just">
              <a:buFont typeface="Arial" panose="020B0604020202020204" pitchFamily="34" charset="0"/>
              <a:buChar char="•"/>
            </a:pPr>
            <a:endParaRPr lang="en-US" dirty="0">
              <a:ea typeface="Calibri"/>
              <a:cs typeface="Calibri"/>
            </a:endParaRPr>
          </a:p>
          <a:p>
            <a:pPr marL="342900" indent="-342900" algn="just">
              <a:buFont typeface="Arial" panose="020B0604020202020204" pitchFamily="34" charset="0"/>
              <a:buChar char="•"/>
            </a:pPr>
            <a:r>
              <a:rPr lang="en-US" dirty="0">
                <a:ea typeface="Calibri"/>
                <a:cs typeface="Calibri"/>
              </a:rPr>
              <a:t>Pidättekö joitakin elintarvikealaan liittyviä tekijöitä tärkeämpinä kuin toisia?</a:t>
            </a:r>
          </a:p>
        </p:txBody>
      </p:sp>
      <p:grpSp>
        <p:nvGrpSpPr>
          <p:cNvPr id="2" name="Group 1">
            <a:extLst>
              <a:ext uri="{FF2B5EF4-FFF2-40B4-BE49-F238E27FC236}">
                <a16:creationId xmlns:a16="http://schemas.microsoft.com/office/drawing/2014/main" id="{BF2892A1-7A16-E3A5-84D0-6206B598A501}"/>
              </a:ext>
            </a:extLst>
          </p:cNvPr>
          <p:cNvGrpSpPr/>
          <p:nvPr/>
        </p:nvGrpSpPr>
        <p:grpSpPr>
          <a:xfrm>
            <a:off x="7003733" y="614659"/>
            <a:ext cx="844819" cy="901896"/>
            <a:chOff x="5388098" y="371192"/>
            <a:chExt cx="907476" cy="907364"/>
          </a:xfrm>
          <a:solidFill>
            <a:schemeClr val="bg1"/>
          </a:solidFill>
        </p:grpSpPr>
        <p:grpSp>
          <p:nvGrpSpPr>
            <p:cNvPr id="5" name="Graphic 2">
              <a:extLst>
                <a:ext uri="{FF2B5EF4-FFF2-40B4-BE49-F238E27FC236}">
                  <a16:creationId xmlns:a16="http://schemas.microsoft.com/office/drawing/2014/main" id="{9FC5559A-250E-5573-B458-2DB567B9FE6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E89C13B8-A506-9479-CF10-AEFF15038BE0}"/>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3" name="Freeform 913">
                <a:extLst>
                  <a:ext uri="{FF2B5EF4-FFF2-40B4-BE49-F238E27FC236}">
                    <a16:creationId xmlns:a16="http://schemas.microsoft.com/office/drawing/2014/main" id="{DA820F14-D87D-85B4-FC0C-FF74C20A6B39}"/>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4E0AC0AC-E7D4-31DB-F9E1-874B5C07805C}"/>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18A7AF3B-CE59-5B3D-B620-82084B471257}"/>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B5C57AB0-0EA1-C7B2-846A-0B407AC40377}"/>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FA66180-DCCF-B57B-8B0F-60B3A847D419}"/>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3B096F7-42BF-29B0-A0CA-1BC4D5F53BC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24D738B1-8A90-DCF2-4F18-1886D914D9C0}"/>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7FB5E2AE-3FD5-2A62-BFB1-AD036BA68E06}"/>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5F8D7CC4-E453-E199-D012-0EDB442561B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AAA9689C-5606-D8EF-044D-5A9B4646705D}"/>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8D73F596-847B-5CC1-67BC-78A8B0D5937D}"/>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5D021D82-6971-C7A5-41EE-4CCC0344FB84}"/>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965C491E-3C5D-34F3-8584-15CD180570D3}"/>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2ACEE8F9-9812-D4A0-72E5-769117FB147F}"/>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1" name="Text Placeholder 3">
            <a:extLst>
              <a:ext uri="{FF2B5EF4-FFF2-40B4-BE49-F238E27FC236}">
                <a16:creationId xmlns:a16="http://schemas.microsoft.com/office/drawing/2014/main" id="{98BC0CDD-513B-8DC4-B0D4-EFF81F8E44E9}"/>
              </a:ext>
            </a:extLst>
          </p:cNvPr>
          <p:cNvSpPr txBox="1">
            <a:spLocks/>
          </p:cNvSpPr>
          <p:nvPr/>
        </p:nvSpPr>
        <p:spPr>
          <a:xfrm>
            <a:off x="780611" y="724056"/>
            <a:ext cx="3971711" cy="803654"/>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highlight>
                  <a:srgbClr val="ED7D31"/>
                </a:highlight>
              </a:rPr>
              <a:t>Harjoitus</a:t>
            </a:r>
            <a:endParaRPr lang="en-US" dirty="0">
              <a:highlight>
                <a:srgbClr val="ED7D31"/>
              </a:highlight>
            </a:endParaRPr>
          </a:p>
        </p:txBody>
      </p:sp>
      <p:pic>
        <p:nvPicPr>
          <p:cNvPr id="4" name="Picture 6" descr="Green Procurement and Supply Chain Greening | EcoMerit">
            <a:extLst>
              <a:ext uri="{FF2B5EF4-FFF2-40B4-BE49-F238E27FC236}">
                <a16:creationId xmlns:a16="http://schemas.microsoft.com/office/drawing/2014/main" id="{8CD1CE7D-A42F-A148-B222-5789D3040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164" y="2291506"/>
            <a:ext cx="3730594" cy="21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10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6F23-0E52-0A2A-A4A5-51656B40BC5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598FBC2-F5B8-CFCF-F2C2-208B4F969A1F}"/>
              </a:ext>
            </a:extLst>
          </p:cNvPr>
          <p:cNvSpPr>
            <a:spLocks noGrp="1"/>
          </p:cNvSpPr>
          <p:nvPr>
            <p:ph type="body" sz="quarter" idx="17"/>
          </p:nvPr>
        </p:nvSpPr>
        <p:spPr>
          <a:xfrm>
            <a:off x="6731421" y="439689"/>
            <a:ext cx="2066906" cy="582221"/>
          </a:xfrm>
        </p:spPr>
        <p:txBody>
          <a:bodyPr/>
          <a:lstStyle/>
          <a:p>
            <a:r>
              <a:rPr lang="en-US"/>
              <a:t>03</a:t>
            </a:r>
          </a:p>
        </p:txBody>
      </p:sp>
      <p:pic>
        <p:nvPicPr>
          <p:cNvPr id="2050" name="Picture 2" descr="Best Green Procurement Practices for Sustainable Success">
            <a:extLst>
              <a:ext uri="{FF2B5EF4-FFF2-40B4-BE49-F238E27FC236}">
                <a16:creationId xmlns:a16="http://schemas.microsoft.com/office/drawing/2014/main" id="{064E6511-83D3-28F5-7EEC-291F7057B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89" y="2648680"/>
            <a:ext cx="7188724" cy="35526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13D110F-884D-9B57-6509-66D0F82728B5}"/>
              </a:ext>
            </a:extLst>
          </p:cNvPr>
          <p:cNvSpPr/>
          <p:nvPr/>
        </p:nvSpPr>
        <p:spPr>
          <a:xfrm>
            <a:off x="2490187" y="3429000"/>
            <a:ext cx="874149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2D35925C-732D-7187-721A-42D84BF4CE4A}"/>
              </a:ext>
            </a:extLst>
          </p:cNvPr>
          <p:cNvSpPr txBox="1"/>
          <p:nvPr/>
        </p:nvSpPr>
        <p:spPr>
          <a:xfrm>
            <a:off x="2490187" y="3485926"/>
            <a:ext cx="8741496" cy="584775"/>
          </a:xfrm>
          <a:prstGeom prst="rect">
            <a:avLst/>
          </a:prstGeom>
          <a:noFill/>
        </p:spPr>
        <p:txBody>
          <a:bodyPr wrap="none" rtlCol="0">
            <a:spAutoFit/>
          </a:bodyPr>
          <a:lstStyle/>
          <a:p>
            <a:r>
              <a:rPr lang="en-US" sz="3200" b="1" spc="324" dirty="0">
                <a:solidFill>
                  <a:srgbClr val="60BA47"/>
                </a:solidFill>
                <a:latin typeface="Calibri" panose="020F0502020204030204" pitchFamily="34" charset="0"/>
                <a:cs typeface="Calibri" panose="020F0502020204030204" pitchFamily="34" charset="0"/>
              </a:rPr>
              <a:t>KESTÄVÄN HANKINNAN STRATEGIAT</a:t>
            </a:r>
          </a:p>
        </p:txBody>
      </p:sp>
    </p:spTree>
    <p:extLst>
      <p:ext uri="{BB962C8B-B14F-4D97-AF65-F5344CB8AC3E}">
        <p14:creationId xmlns:p14="http://schemas.microsoft.com/office/powerpoint/2010/main" val="216793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387365" y="1572252"/>
            <a:ext cx="700387" cy="566443"/>
          </a:xfrm>
        </p:spPr>
        <p:txBody>
          <a:bodyPr/>
          <a:lstStyle/>
          <a:p>
            <a:r>
              <a:rPr lang="en-GB" noProof="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222661" y="1572251"/>
            <a:ext cx="3829237" cy="566444"/>
          </a:xfrm>
          <a:prstGeom prst="rect">
            <a:avLst/>
          </a:prstGeom>
        </p:spPr>
        <p:txBody>
          <a:bodyPr/>
          <a:lstStyle/>
          <a:p>
            <a:r>
              <a:rPr lang="en-GB" b="1" noProof="0" dirty="0"/>
              <a:t>Kestävä hankinta</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387365" y="2391724"/>
            <a:ext cx="700387" cy="566443"/>
          </a:xfrm>
        </p:spPr>
        <p:txBody>
          <a:bodyPr/>
          <a:lstStyle/>
          <a:p>
            <a:r>
              <a:rPr lang="en-GB" noProof="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222660" y="2391724"/>
            <a:ext cx="4634526" cy="566444"/>
          </a:xfrm>
          <a:prstGeom prst="rect">
            <a:avLst/>
          </a:prstGeom>
        </p:spPr>
        <p:txBody>
          <a:bodyPr/>
          <a:lstStyle/>
          <a:p>
            <a:r>
              <a:rPr lang="en-GB" b="1" noProof="0" dirty="0"/>
              <a:t>Kumppanuuksia määrittävät tekijät</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387365" y="3210692"/>
            <a:ext cx="700387" cy="566443"/>
          </a:xfrm>
        </p:spPr>
        <p:txBody>
          <a:bodyPr/>
          <a:lstStyle/>
          <a:p>
            <a:r>
              <a:rPr lang="en-GB" noProof="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222661" y="3210691"/>
            <a:ext cx="5036626" cy="564425"/>
          </a:xfrm>
          <a:prstGeom prst="rect">
            <a:avLst/>
          </a:prstGeom>
        </p:spPr>
        <p:txBody>
          <a:bodyPr/>
          <a:lstStyle/>
          <a:p>
            <a:pPr>
              <a:lnSpc>
                <a:spcPct val="115000"/>
              </a:lnSpc>
              <a:spcAft>
                <a:spcPts val="800"/>
              </a:spcAft>
            </a:pPr>
            <a:r>
              <a:rPr lang="en-GB" b="1" noProof="0" dirty="0"/>
              <a:t>Kestävän hankinnan strategiat</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387365" y="4028649"/>
            <a:ext cx="700387" cy="566443"/>
          </a:xfrm>
        </p:spPr>
        <p:txBody>
          <a:bodyPr/>
          <a:lstStyle/>
          <a:p>
            <a:r>
              <a:rPr lang="en-GB" noProof="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222661" y="4028648"/>
            <a:ext cx="4813452" cy="566444"/>
          </a:xfrm>
          <a:prstGeom prst="rect">
            <a:avLst/>
          </a:prstGeom>
        </p:spPr>
        <p:txBody>
          <a:bodyPr/>
          <a:lstStyle/>
          <a:p>
            <a:r>
              <a:rPr lang="en-GB" b="1" dirty="0"/>
              <a:t>Kestävien hankintojen haasteet</a:t>
            </a:r>
            <a:endParaRPr lang="en-GB"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431823"/>
            <a:ext cx="4813452" cy="4839488"/>
          </a:xfrm>
        </p:spPr>
        <p:txBody>
          <a:bodyPr/>
          <a:lstStyle/>
          <a:p>
            <a:pPr marL="0" indent="0"/>
            <a:r>
              <a:rPr lang="en-US" dirty="0"/>
              <a:t>Tämän moduulin tavoitteena on syventää kestävän kehityksen ja hankintojen käsitettä sekä määritellä ja tutkia erilaisia strategioita, joiden avulla voidaan integroida kestäviä hankintaprosesseja elintarvikealan yritystoimintaan. </a:t>
            </a:r>
          </a:p>
          <a:p>
            <a:pPr marL="0" indent="0"/>
            <a:r>
              <a:rPr lang="en-US" dirty="0"/>
              <a:t>Lisäksi siinä painotetaan kumppanuuksia ja vahvojen verkostosuhteiden luomisen merkitystä käytäntönä, jolla voidaan edistää vihreitä ja sosiaalisesti vastuullisia strategioita tuotekehityksessä ja kulutuksessa.</a:t>
            </a:r>
          </a:p>
          <a:p>
            <a:pPr marL="0" indent="0"/>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GB" sz="3600" b="1" spc="324" noProof="0">
                <a:solidFill>
                  <a:srgbClr val="60BA47"/>
                </a:solidFill>
                <a:latin typeface="Calibri" panose="020F0502020204030204" pitchFamily="34" charset="0"/>
                <a:cs typeface="Calibri" panose="020F0502020204030204" pitchFamily="34" charset="0"/>
              </a:rPr>
              <a:t>SISÄLTÖ</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64750" y="2257685"/>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778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C6F43-F6D9-20D9-7ED4-4A8AABF8A6D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1500626-FE9C-C291-A32C-C312669062FD}"/>
              </a:ext>
            </a:extLst>
          </p:cNvPr>
          <p:cNvSpPr>
            <a:spLocks noGrp="1"/>
          </p:cNvSpPr>
          <p:nvPr>
            <p:ph type="body" sz="quarter" idx="16"/>
          </p:nvPr>
        </p:nvSpPr>
        <p:spPr>
          <a:xfrm>
            <a:off x="503028" y="381350"/>
            <a:ext cx="10052954" cy="803654"/>
          </a:xfrm>
          <a:prstGeom prst="rect">
            <a:avLst/>
          </a:prstGeom>
        </p:spPr>
        <p:txBody>
          <a:bodyPr/>
          <a:lstStyle/>
          <a:p>
            <a:r>
              <a:rPr lang="en-GB"/>
              <a:t>Ympäristö </a:t>
            </a:r>
            <a:endParaRPr lang="en-IE" b="1"/>
          </a:p>
          <a:p>
            <a:endParaRPr lang="en-US"/>
          </a:p>
        </p:txBody>
      </p:sp>
      <p:sp>
        <p:nvSpPr>
          <p:cNvPr id="3" name="Text Placeholder 2">
            <a:extLst>
              <a:ext uri="{FF2B5EF4-FFF2-40B4-BE49-F238E27FC236}">
                <a16:creationId xmlns:a16="http://schemas.microsoft.com/office/drawing/2014/main" id="{4565B925-C9B9-0716-B450-DBFD2AA67FBA}"/>
              </a:ext>
            </a:extLst>
          </p:cNvPr>
          <p:cNvSpPr>
            <a:spLocks noGrp="1"/>
          </p:cNvSpPr>
          <p:nvPr>
            <p:ph type="body" sz="quarter" idx="19"/>
          </p:nvPr>
        </p:nvSpPr>
        <p:spPr>
          <a:xfrm>
            <a:off x="4597592" y="935608"/>
            <a:ext cx="6718560" cy="1353838"/>
          </a:xfrm>
          <a:prstGeom prst="rect">
            <a:avLst/>
          </a:prstGeom>
          <a:ln>
            <a:noFill/>
          </a:ln>
        </p:spPr>
        <p:txBody>
          <a:bodyPr lIns="91440" tIns="45720" rIns="91440" bIns="45720" anchor="t"/>
          <a:lstStyle/>
          <a:p>
            <a:pPr marL="0" indent="0">
              <a:lnSpc>
                <a:spcPct val="100000"/>
              </a:lnSpc>
            </a:pPr>
            <a:r>
              <a:rPr lang="en-US" dirty="0"/>
              <a:t>Varmistetaan kansainvälisten standardien mukaiset toimitukset, vahvistetaan ne toimitussopimuksissa ja tehdään säännöllisiä tarkastuksia.</a:t>
            </a:r>
          </a:p>
        </p:txBody>
      </p:sp>
      <p:sp>
        <p:nvSpPr>
          <p:cNvPr id="2" name="Freeform 1">
            <a:extLst>
              <a:ext uri="{FF2B5EF4-FFF2-40B4-BE49-F238E27FC236}">
                <a16:creationId xmlns:a16="http://schemas.microsoft.com/office/drawing/2014/main" id="{7EA098F2-148A-336A-7499-49716C9A686E}"/>
              </a:ext>
            </a:extLst>
          </p:cNvPr>
          <p:cNvSpPr>
            <a:spLocks noChangeArrowheads="1"/>
          </p:cNvSpPr>
          <p:nvPr/>
        </p:nvSpPr>
        <p:spPr bwMode="auto">
          <a:xfrm>
            <a:off x="1122319" y="1138430"/>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2D94F8F1-955C-2C06-E8A0-7F918679FBEE}"/>
              </a:ext>
            </a:extLst>
          </p:cNvPr>
          <p:cNvSpPr>
            <a:spLocks noChangeArrowheads="1"/>
          </p:cNvSpPr>
          <p:nvPr/>
        </p:nvSpPr>
        <p:spPr bwMode="auto">
          <a:xfrm>
            <a:off x="661826" y="10471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30749F7-12F1-A246-1B39-5BFA73BDDB7F}"/>
              </a:ext>
            </a:extLst>
          </p:cNvPr>
          <p:cNvSpPr>
            <a:spLocks noChangeArrowheads="1"/>
          </p:cNvSpPr>
          <p:nvPr/>
        </p:nvSpPr>
        <p:spPr bwMode="auto">
          <a:xfrm rot="10800000">
            <a:off x="7210096" y="2491677"/>
            <a:ext cx="3113623"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6" name="CuadroTexto 559">
            <a:extLst>
              <a:ext uri="{FF2B5EF4-FFF2-40B4-BE49-F238E27FC236}">
                <a16:creationId xmlns:a16="http://schemas.microsoft.com/office/drawing/2014/main" id="{71B5799C-C9A2-ECE4-7E67-78484E5F7335}"/>
              </a:ext>
            </a:extLst>
          </p:cNvPr>
          <p:cNvSpPr txBox="1"/>
          <p:nvPr/>
        </p:nvSpPr>
        <p:spPr>
          <a:xfrm>
            <a:off x="7122380" y="5406616"/>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Neljäs osasto</a:t>
            </a:r>
          </a:p>
        </p:txBody>
      </p:sp>
      <p:sp>
        <p:nvSpPr>
          <p:cNvPr id="66" name="Freeform 245">
            <a:extLst>
              <a:ext uri="{FF2B5EF4-FFF2-40B4-BE49-F238E27FC236}">
                <a16:creationId xmlns:a16="http://schemas.microsoft.com/office/drawing/2014/main" id="{F912355A-617E-9B0E-EA02-0D10C4A210CD}"/>
              </a:ext>
            </a:extLst>
          </p:cNvPr>
          <p:cNvSpPr>
            <a:spLocks noChangeArrowheads="1"/>
          </p:cNvSpPr>
          <p:nvPr/>
        </p:nvSpPr>
        <p:spPr bwMode="auto">
          <a:xfrm rot="10800000">
            <a:off x="9722709" y="2342164"/>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72632E6E-D529-6F43-72C0-55D16BBDDC76}"/>
              </a:ext>
            </a:extLst>
          </p:cNvPr>
          <p:cNvSpPr txBox="1">
            <a:spLocks/>
          </p:cNvSpPr>
          <p:nvPr/>
        </p:nvSpPr>
        <p:spPr>
          <a:xfrm>
            <a:off x="451754" y="2296225"/>
            <a:ext cx="6629634" cy="162434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r">
              <a:lnSpc>
                <a:spcPct val="100000"/>
              </a:lnSpc>
            </a:pPr>
            <a:r>
              <a:rPr lang="en-US" dirty="0"/>
              <a:t>Varmista, että tarvikkeesi toimitetaan uusiutuvissa ja biohajoavissa materiaaleissa, valitse uudelleenkäytettäviä astioita ja vältä muovia. </a:t>
            </a:r>
          </a:p>
        </p:txBody>
      </p:sp>
      <p:sp>
        <p:nvSpPr>
          <p:cNvPr id="69" name="Freeform 1">
            <a:extLst>
              <a:ext uri="{FF2B5EF4-FFF2-40B4-BE49-F238E27FC236}">
                <a16:creationId xmlns:a16="http://schemas.microsoft.com/office/drawing/2014/main" id="{C49862BA-F294-7439-7388-3CE55315DFA6}"/>
              </a:ext>
            </a:extLst>
          </p:cNvPr>
          <p:cNvSpPr>
            <a:spLocks noChangeArrowheads="1"/>
          </p:cNvSpPr>
          <p:nvPr/>
        </p:nvSpPr>
        <p:spPr bwMode="auto">
          <a:xfrm>
            <a:off x="1463502" y="4182848"/>
            <a:ext cx="3114241"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268C6C64-A0A5-54F1-5A93-A883F0AEE5ED}"/>
              </a:ext>
            </a:extLst>
          </p:cNvPr>
          <p:cNvSpPr>
            <a:spLocks noChangeArrowheads="1"/>
          </p:cNvSpPr>
          <p:nvPr/>
        </p:nvSpPr>
        <p:spPr bwMode="auto">
          <a:xfrm>
            <a:off x="652140" y="4090940"/>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1" name="Text Placeholder 2">
            <a:extLst>
              <a:ext uri="{FF2B5EF4-FFF2-40B4-BE49-F238E27FC236}">
                <a16:creationId xmlns:a16="http://schemas.microsoft.com/office/drawing/2014/main" id="{1D6DB831-5ADD-0DDD-21C2-4C04C3FBF8DD}"/>
              </a:ext>
            </a:extLst>
          </p:cNvPr>
          <p:cNvSpPr txBox="1">
            <a:spLocks/>
          </p:cNvSpPr>
          <p:nvPr/>
        </p:nvSpPr>
        <p:spPr>
          <a:xfrm>
            <a:off x="4688225" y="3838391"/>
            <a:ext cx="6607288" cy="110096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pPr>
            <a:r>
              <a:rPr lang="en-US" dirty="0"/>
              <a:t>Valitaan energiatehokkaat hankintalähteet, </a:t>
            </a:r>
            <a:r>
              <a:rPr lang="en-US" dirty="0" err="1"/>
              <a:t>kannustetaan </a:t>
            </a:r>
            <a:r>
              <a:rPr lang="en-US" dirty="0"/>
              <a:t>hiilidioksidipäästöjen vähentämiseen ja energiansäästöön.</a:t>
            </a:r>
            <a:endParaRPr lang="en-US"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3C1EED50-F601-F449-2BF4-6DBDBC0B67A4}"/>
              </a:ext>
            </a:extLst>
          </p:cNvPr>
          <p:cNvSpPr>
            <a:spLocks noChangeArrowheads="1"/>
          </p:cNvSpPr>
          <p:nvPr/>
        </p:nvSpPr>
        <p:spPr bwMode="auto">
          <a:xfrm rot="10800000">
            <a:off x="6763942" y="5290673"/>
            <a:ext cx="3559777" cy="884022"/>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9C1668FB-C5EF-B66D-627C-D36ACCC6EB44}"/>
              </a:ext>
            </a:extLst>
          </p:cNvPr>
          <p:cNvSpPr>
            <a:spLocks noChangeArrowheads="1"/>
          </p:cNvSpPr>
          <p:nvPr/>
        </p:nvSpPr>
        <p:spPr bwMode="auto">
          <a:xfrm rot="10800000">
            <a:off x="9722708"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0B84FE24-BC99-843D-130E-BBEC5F497364}"/>
              </a:ext>
            </a:extLst>
          </p:cNvPr>
          <p:cNvSpPr txBox="1"/>
          <p:nvPr/>
        </p:nvSpPr>
        <p:spPr>
          <a:xfrm>
            <a:off x="7122380" y="5313668"/>
            <a:ext cx="2513093" cy="461665"/>
          </a:xfrm>
          <a:prstGeom prst="rect">
            <a:avLst/>
          </a:prstGeom>
          <a:noFill/>
        </p:spPr>
        <p:txBody>
          <a:bodyPr wrap="square" rtlCol="0">
            <a:spAutoFit/>
          </a:bodyPr>
          <a:lstStyle/>
          <a:p>
            <a:pPr algn="ctr"/>
            <a:r>
              <a:rPr lang="en-US" sz="2400" b="1" dirty="0" err="1">
                <a:solidFill>
                  <a:schemeClr val="bg1"/>
                </a:solidFill>
                <a:latin typeface="Calibri" panose="020F0502020204030204" pitchFamily="34" charset="0"/>
                <a:ea typeface="Lato" charset="0"/>
                <a:cs typeface="Calibri" panose="020F0502020204030204" pitchFamily="34" charset="0"/>
              </a:rPr>
              <a:t>Kokonaisvaltainen</a:t>
            </a:r>
            <a:r>
              <a:rPr lang="en-US" sz="2400" b="1" dirty="0">
                <a:solidFill>
                  <a:schemeClr val="bg1"/>
                </a:solidFill>
                <a:latin typeface="Calibri" panose="020F0502020204030204" pitchFamily="34" charset="0"/>
                <a:ea typeface="Lato" charset="0"/>
                <a:cs typeface="Calibri" panose="020F0502020204030204" pitchFamily="34" charset="0"/>
              </a:rPr>
              <a:t> </a:t>
            </a:r>
            <a:r>
              <a:rPr lang="en-US" sz="2400" b="1" dirty="0" err="1">
                <a:solidFill>
                  <a:schemeClr val="bg1"/>
                </a:solidFill>
                <a:latin typeface="Calibri" panose="020F0502020204030204" pitchFamily="34" charset="0"/>
                <a:ea typeface="Lato" charset="0"/>
                <a:cs typeface="Calibri" panose="020F0502020204030204" pitchFamily="34" charset="0"/>
              </a:rPr>
              <a:t>lähestymistapa</a:t>
            </a:r>
            <a:r>
              <a:rPr lang="en-US" sz="2400" b="1" dirty="0">
                <a:solidFill>
                  <a:schemeClr val="bg1"/>
                </a:solidFill>
                <a:latin typeface="Calibri" panose="020F0502020204030204" pitchFamily="34" charset="0"/>
                <a:ea typeface="Lato" charset="0"/>
                <a:cs typeface="Calibri" panose="020F0502020204030204" pitchFamily="34" charset="0"/>
              </a:rPr>
              <a:t> </a:t>
            </a:r>
          </a:p>
        </p:txBody>
      </p:sp>
      <p:sp>
        <p:nvSpPr>
          <p:cNvPr id="75" name="Text Placeholder 2">
            <a:extLst>
              <a:ext uri="{FF2B5EF4-FFF2-40B4-BE49-F238E27FC236}">
                <a16:creationId xmlns:a16="http://schemas.microsoft.com/office/drawing/2014/main" id="{D8AEEAA6-6404-5160-8CC6-434A2BFA7A52}"/>
              </a:ext>
            </a:extLst>
          </p:cNvPr>
          <p:cNvSpPr txBox="1">
            <a:spLocks/>
          </p:cNvSpPr>
          <p:nvPr/>
        </p:nvSpPr>
        <p:spPr>
          <a:xfrm>
            <a:off x="519451" y="5201635"/>
            <a:ext cx="6157256" cy="102525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r">
              <a:lnSpc>
                <a:spcPct val="100000"/>
              </a:lnSpc>
            </a:pPr>
            <a:r>
              <a:rPr lang="en-US" dirty="0"/>
              <a:t>Kiertotalouden toteuttaminen pääperiaatteiden mukaisesti ja ympäristöystävällisten käytäntöjen varmistaminen kaikissa toimitusprosesseissa.</a:t>
            </a:r>
          </a:p>
        </p:txBody>
      </p:sp>
      <p:sp>
        <p:nvSpPr>
          <p:cNvPr id="7" name="CuadroTexto 553">
            <a:extLst>
              <a:ext uri="{FF2B5EF4-FFF2-40B4-BE49-F238E27FC236}">
                <a16:creationId xmlns:a16="http://schemas.microsoft.com/office/drawing/2014/main" id="{E786F5A2-9FBB-26C3-3391-9DF80C32AC2B}"/>
              </a:ext>
            </a:extLst>
          </p:cNvPr>
          <p:cNvSpPr txBox="1"/>
          <p:nvPr/>
        </p:nvSpPr>
        <p:spPr>
          <a:xfrm>
            <a:off x="1767247" y="1227508"/>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Standardit</a:t>
            </a:r>
          </a:p>
        </p:txBody>
      </p:sp>
      <p:sp>
        <p:nvSpPr>
          <p:cNvPr id="12" name="CuadroTexto 553">
            <a:extLst>
              <a:ext uri="{FF2B5EF4-FFF2-40B4-BE49-F238E27FC236}">
                <a16:creationId xmlns:a16="http://schemas.microsoft.com/office/drawing/2014/main" id="{67CA9651-AFB4-28B0-4C42-B86C000D20C2}"/>
              </a:ext>
            </a:extLst>
          </p:cNvPr>
          <p:cNvSpPr txBox="1"/>
          <p:nvPr/>
        </p:nvSpPr>
        <p:spPr>
          <a:xfrm>
            <a:off x="7132662" y="2558157"/>
            <a:ext cx="2444801"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Pakkaus</a:t>
            </a:r>
          </a:p>
        </p:txBody>
      </p:sp>
      <p:sp>
        <p:nvSpPr>
          <p:cNvPr id="14" name="CuadroTexto 553">
            <a:extLst>
              <a:ext uri="{FF2B5EF4-FFF2-40B4-BE49-F238E27FC236}">
                <a16:creationId xmlns:a16="http://schemas.microsoft.com/office/drawing/2014/main" id="{299C3EE5-8685-DE70-7481-345327D4DF64}"/>
              </a:ext>
            </a:extLst>
          </p:cNvPr>
          <p:cNvSpPr txBox="1"/>
          <p:nvPr/>
        </p:nvSpPr>
        <p:spPr>
          <a:xfrm>
            <a:off x="1939291" y="4302118"/>
            <a:ext cx="2444801"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Minimoi </a:t>
            </a:r>
            <a:r>
              <a:rPr lang="en-US" sz="2400" b="1">
                <a:solidFill>
                  <a:schemeClr val="bg1"/>
                </a:solidFill>
                <a:latin typeface="Calibri" panose="020F0502020204030204" pitchFamily="34" charset="0"/>
                <a:ea typeface="Lato" charset="0"/>
                <a:cs typeface="Calibri" panose="020F0502020204030204" pitchFamily="34" charset="0"/>
              </a:rPr>
              <a:t>jätteet</a:t>
            </a:r>
          </a:p>
        </p:txBody>
      </p:sp>
      <p:pic>
        <p:nvPicPr>
          <p:cNvPr id="18" name="Picture 17" descr="A white line art of different types of objects&#10;&#10;AI-generated content may be incorrect.">
            <a:extLst>
              <a:ext uri="{FF2B5EF4-FFF2-40B4-BE49-F238E27FC236}">
                <a16:creationId xmlns:a16="http://schemas.microsoft.com/office/drawing/2014/main" id="{63600954-716E-2649-8BD0-0913D2E5261B}"/>
              </a:ext>
            </a:extLst>
          </p:cNvPr>
          <p:cNvPicPr>
            <a:picLocks noChangeAspect="1"/>
          </p:cNvPicPr>
          <p:nvPr/>
        </p:nvPicPr>
        <p:blipFill>
          <a:blip r:embed="rId2"/>
          <a:srcRect r="50000" b="60099"/>
          <a:stretch/>
        </p:blipFill>
        <p:spPr>
          <a:xfrm>
            <a:off x="896487" y="4046142"/>
            <a:ext cx="990262" cy="987872"/>
          </a:xfrm>
          <a:prstGeom prst="rect">
            <a:avLst/>
          </a:prstGeom>
        </p:spPr>
      </p:pic>
      <p:pic>
        <p:nvPicPr>
          <p:cNvPr id="19" name="Picture 18" descr="A white line art of different types of objects&#10;&#10;AI-generated content may be incorrect.">
            <a:extLst>
              <a:ext uri="{FF2B5EF4-FFF2-40B4-BE49-F238E27FC236}">
                <a16:creationId xmlns:a16="http://schemas.microsoft.com/office/drawing/2014/main" id="{FA89A4DE-BCF4-555E-A773-E27E866D3F7B}"/>
              </a:ext>
            </a:extLst>
          </p:cNvPr>
          <p:cNvPicPr>
            <a:picLocks noChangeAspect="1"/>
          </p:cNvPicPr>
          <p:nvPr/>
        </p:nvPicPr>
        <p:blipFill>
          <a:blip r:embed="rId2"/>
          <a:srcRect l="53593" t="-855" r="-3593" b="60954"/>
          <a:stretch/>
        </p:blipFill>
        <p:spPr>
          <a:xfrm>
            <a:off x="10082929" y="5254843"/>
            <a:ext cx="915505" cy="913295"/>
          </a:xfrm>
          <a:prstGeom prst="rect">
            <a:avLst/>
          </a:prstGeom>
        </p:spPr>
      </p:pic>
      <p:pic>
        <p:nvPicPr>
          <p:cNvPr id="20" name="Picture 19" descr="A white line art of different types of objects&#10;&#10;AI-generated content may be incorrect.">
            <a:extLst>
              <a:ext uri="{FF2B5EF4-FFF2-40B4-BE49-F238E27FC236}">
                <a16:creationId xmlns:a16="http://schemas.microsoft.com/office/drawing/2014/main" id="{3AF4EE0C-C5B7-E44F-0D8D-B8C839C1CD28}"/>
              </a:ext>
            </a:extLst>
          </p:cNvPr>
          <p:cNvPicPr>
            <a:picLocks noChangeAspect="1"/>
          </p:cNvPicPr>
          <p:nvPr/>
        </p:nvPicPr>
        <p:blipFill>
          <a:blip r:embed="rId2"/>
          <a:srcRect l="-4912" t="58889" r="54912" b="1210"/>
          <a:stretch/>
        </p:blipFill>
        <p:spPr>
          <a:xfrm>
            <a:off x="872822" y="1058695"/>
            <a:ext cx="874576" cy="872465"/>
          </a:xfrm>
          <a:prstGeom prst="rect">
            <a:avLst/>
          </a:prstGeom>
        </p:spPr>
      </p:pic>
      <p:pic>
        <p:nvPicPr>
          <p:cNvPr id="21" name="Picture 20" descr="A white line art of different types of objects&#10;&#10;AI-generated content may be incorrect.">
            <a:extLst>
              <a:ext uri="{FF2B5EF4-FFF2-40B4-BE49-F238E27FC236}">
                <a16:creationId xmlns:a16="http://schemas.microsoft.com/office/drawing/2014/main" id="{6CEC94B5-F71B-F21B-3507-FDF91EEAAA7B}"/>
              </a:ext>
            </a:extLst>
          </p:cNvPr>
          <p:cNvPicPr>
            <a:picLocks noChangeAspect="1"/>
          </p:cNvPicPr>
          <p:nvPr/>
        </p:nvPicPr>
        <p:blipFill>
          <a:blip r:embed="rId2"/>
          <a:srcRect l="48938" t="59281" r="1062" b="818"/>
          <a:stretch/>
        </p:blipFill>
        <p:spPr>
          <a:xfrm>
            <a:off x="9946181" y="2283109"/>
            <a:ext cx="956021" cy="953714"/>
          </a:xfrm>
          <a:prstGeom prst="rect">
            <a:avLst/>
          </a:prstGeom>
        </p:spPr>
      </p:pic>
    </p:spTree>
    <p:extLst>
      <p:ext uri="{BB962C8B-B14F-4D97-AF65-F5344CB8AC3E}">
        <p14:creationId xmlns:p14="http://schemas.microsoft.com/office/powerpoint/2010/main" val="3429458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C89B-A95F-CCA3-080D-6360EF95A20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C6EA1B-7ADC-C4BF-D908-444C118D19CA}"/>
              </a:ext>
            </a:extLst>
          </p:cNvPr>
          <p:cNvSpPr>
            <a:spLocks noGrp="1"/>
          </p:cNvSpPr>
          <p:nvPr>
            <p:ph type="body" sz="quarter" idx="16"/>
          </p:nvPr>
        </p:nvSpPr>
        <p:spPr>
          <a:xfrm>
            <a:off x="576770" y="405930"/>
            <a:ext cx="10052954" cy="803654"/>
          </a:xfrm>
          <a:prstGeom prst="rect">
            <a:avLst/>
          </a:prstGeom>
        </p:spPr>
        <p:txBody>
          <a:bodyPr/>
          <a:lstStyle/>
          <a:p>
            <a:r>
              <a:rPr lang="en-GB"/>
              <a:t>Sosiaalinen</a:t>
            </a:r>
            <a:endParaRPr lang="en-IE" b="1"/>
          </a:p>
          <a:p>
            <a:endParaRPr lang="en-US"/>
          </a:p>
        </p:txBody>
      </p:sp>
      <p:sp>
        <p:nvSpPr>
          <p:cNvPr id="3" name="Text Placeholder 2">
            <a:extLst>
              <a:ext uri="{FF2B5EF4-FFF2-40B4-BE49-F238E27FC236}">
                <a16:creationId xmlns:a16="http://schemas.microsoft.com/office/drawing/2014/main" id="{0E7AA241-D974-051C-3027-F39FDD254700}"/>
              </a:ext>
            </a:extLst>
          </p:cNvPr>
          <p:cNvSpPr>
            <a:spLocks noGrp="1"/>
          </p:cNvSpPr>
          <p:nvPr>
            <p:ph type="body" sz="quarter" idx="19"/>
          </p:nvPr>
        </p:nvSpPr>
        <p:spPr>
          <a:xfrm>
            <a:off x="4582829" y="923195"/>
            <a:ext cx="6658916" cy="1065167"/>
          </a:xfrm>
          <a:prstGeom prst="rect">
            <a:avLst/>
          </a:prstGeom>
          <a:ln>
            <a:noFill/>
          </a:ln>
        </p:spPr>
        <p:txBody>
          <a:bodyPr lIns="91440" tIns="45720" rIns="91440" bIns="45720" anchor="t"/>
          <a:lstStyle/>
          <a:p>
            <a:pPr indent="0">
              <a:lnSpc>
                <a:spcPct val="100000"/>
              </a:lnSpc>
            </a:pPr>
            <a:r>
              <a:rPr lang="en-US" dirty="0" err="1"/>
              <a:t>Asetetaan etusijalle </a:t>
            </a:r>
            <a:r>
              <a:rPr lang="en-US" dirty="0"/>
              <a:t>paikalliset tuotteet, jotta voidaan edistää aluetaloutta ja luoda uusia mahdollisuuksia yhteisölle. </a:t>
            </a:r>
          </a:p>
        </p:txBody>
      </p:sp>
      <p:sp>
        <p:nvSpPr>
          <p:cNvPr id="2" name="Freeform 1">
            <a:extLst>
              <a:ext uri="{FF2B5EF4-FFF2-40B4-BE49-F238E27FC236}">
                <a16:creationId xmlns:a16="http://schemas.microsoft.com/office/drawing/2014/main" id="{0323757E-BC16-F157-FC37-8AB15D1B0FCF}"/>
              </a:ext>
            </a:extLst>
          </p:cNvPr>
          <p:cNvSpPr>
            <a:spLocks noChangeArrowheads="1"/>
          </p:cNvSpPr>
          <p:nvPr/>
        </p:nvSpPr>
        <p:spPr bwMode="auto">
          <a:xfrm>
            <a:off x="1134609" y="1199881"/>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D407CE7B-8644-AD61-C329-DEABE5F5ABA7}"/>
              </a:ext>
            </a:extLst>
          </p:cNvPr>
          <p:cNvSpPr>
            <a:spLocks noChangeArrowheads="1"/>
          </p:cNvSpPr>
          <p:nvPr/>
        </p:nvSpPr>
        <p:spPr bwMode="auto">
          <a:xfrm>
            <a:off x="674116" y="110859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777A3BCF-678D-461C-7070-606720BF4669}"/>
              </a:ext>
            </a:extLst>
          </p:cNvPr>
          <p:cNvSpPr>
            <a:spLocks noChangeArrowheads="1"/>
          </p:cNvSpPr>
          <p:nvPr/>
        </p:nvSpPr>
        <p:spPr bwMode="auto">
          <a:xfrm rot="10800000">
            <a:off x="6739360" y="2505625"/>
            <a:ext cx="3559777" cy="843461"/>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BE8187FA-11B1-DAAB-A3AA-4840F969E9EA}"/>
              </a:ext>
            </a:extLst>
          </p:cNvPr>
          <p:cNvSpPr txBox="1"/>
          <p:nvPr/>
        </p:nvSpPr>
        <p:spPr>
          <a:xfrm>
            <a:off x="1779537" y="1288959"/>
            <a:ext cx="2444801" cy="461665"/>
          </a:xfrm>
          <a:prstGeom prst="rect">
            <a:avLst/>
          </a:prstGeom>
          <a:noFill/>
        </p:spPr>
        <p:txBody>
          <a:bodyPr wrap="square" lIns="91440" tIns="45720" rIns="91440" bIns="45720" rtlCol="0" anchor="ctr">
            <a:spAutoFit/>
          </a:bodyPr>
          <a:lstStyle/>
          <a:p>
            <a:pPr algn="ctr"/>
            <a:r>
              <a:rPr lang="en-US" sz="2400" b="1">
                <a:solidFill>
                  <a:schemeClr val="bg1"/>
                </a:solidFill>
                <a:latin typeface="Calibri"/>
                <a:ea typeface="Lato"/>
                <a:cs typeface="Calibri"/>
              </a:rPr>
              <a:t>Tue paikallista</a:t>
            </a:r>
          </a:p>
        </p:txBody>
      </p:sp>
      <p:sp>
        <p:nvSpPr>
          <p:cNvPr id="15" name="CuadroTexto 557">
            <a:extLst>
              <a:ext uri="{FF2B5EF4-FFF2-40B4-BE49-F238E27FC236}">
                <a16:creationId xmlns:a16="http://schemas.microsoft.com/office/drawing/2014/main" id="{AF591574-70D4-3685-ACED-FBA3E99518D4}"/>
              </a:ext>
            </a:extLst>
          </p:cNvPr>
          <p:cNvSpPr txBox="1"/>
          <p:nvPr/>
        </p:nvSpPr>
        <p:spPr>
          <a:xfrm>
            <a:off x="6951918" y="2563969"/>
            <a:ext cx="2894092" cy="830997"/>
          </a:xfrm>
          <a:prstGeom prst="rect">
            <a:avLst/>
          </a:prstGeom>
          <a:noFill/>
        </p:spPr>
        <p:txBody>
          <a:bodyPr wrap="square" rtlCol="0">
            <a:spAutoFit/>
          </a:bodyPr>
          <a:lstStyle/>
          <a:p>
            <a:pPr algn="ctr"/>
            <a:r>
              <a:rPr lang="en-US" sz="2400" b="1" dirty="0" err="1">
                <a:solidFill>
                  <a:schemeClr val="bg1"/>
                </a:solidFill>
                <a:latin typeface="Calibri" panose="020F0502020204030204" pitchFamily="34" charset="0"/>
                <a:ea typeface="Lato" charset="0"/>
                <a:cs typeface="Calibri" panose="020F0502020204030204" pitchFamily="34" charset="0"/>
              </a:rPr>
              <a:t>Monimuotoisuus-lähestymistapa</a:t>
            </a: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16" name="CuadroTexto 559">
            <a:extLst>
              <a:ext uri="{FF2B5EF4-FFF2-40B4-BE49-F238E27FC236}">
                <a16:creationId xmlns:a16="http://schemas.microsoft.com/office/drawing/2014/main" id="{875B0F86-2FF2-E638-E503-8A7CCF3CA964}"/>
              </a:ext>
            </a:extLst>
          </p:cNvPr>
          <p:cNvSpPr txBox="1"/>
          <p:nvPr/>
        </p:nvSpPr>
        <p:spPr>
          <a:xfrm>
            <a:off x="6715772" y="475776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Neljäs osasto</a:t>
            </a:r>
          </a:p>
        </p:txBody>
      </p:sp>
      <p:sp>
        <p:nvSpPr>
          <p:cNvPr id="66" name="Freeform 245">
            <a:extLst>
              <a:ext uri="{FF2B5EF4-FFF2-40B4-BE49-F238E27FC236}">
                <a16:creationId xmlns:a16="http://schemas.microsoft.com/office/drawing/2014/main" id="{48032F8B-4F67-F9E0-7ADC-AD2246BF71A9}"/>
              </a:ext>
            </a:extLst>
          </p:cNvPr>
          <p:cNvSpPr>
            <a:spLocks noChangeArrowheads="1"/>
          </p:cNvSpPr>
          <p:nvPr/>
        </p:nvSpPr>
        <p:spPr bwMode="auto">
          <a:xfrm rot="10800000">
            <a:off x="9698128" y="246506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0D0A6138-58DD-CF3D-4722-5B4701293BDE}"/>
              </a:ext>
            </a:extLst>
          </p:cNvPr>
          <p:cNvSpPr txBox="1">
            <a:spLocks/>
          </p:cNvSpPr>
          <p:nvPr/>
        </p:nvSpPr>
        <p:spPr>
          <a:xfrm>
            <a:off x="649535" y="2295719"/>
            <a:ext cx="6003878" cy="1459831"/>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Asetetaan hankintadirektiivit, hankitaan hankintoja yrityksiltä, joiden omistajina ovat heikommassa asemassa olevat henkilöt ja aliedustetut yhteisöt.</a:t>
            </a:r>
          </a:p>
          <a:p>
            <a:pPr algn="r"/>
            <a:endParaRPr lang="en-US" dirty="0"/>
          </a:p>
        </p:txBody>
      </p:sp>
      <p:sp>
        <p:nvSpPr>
          <p:cNvPr id="69" name="Freeform 1">
            <a:extLst>
              <a:ext uri="{FF2B5EF4-FFF2-40B4-BE49-F238E27FC236}">
                <a16:creationId xmlns:a16="http://schemas.microsoft.com/office/drawing/2014/main" id="{481B9698-9286-CBCD-E20A-88DA8ADA9EDD}"/>
              </a:ext>
            </a:extLst>
          </p:cNvPr>
          <p:cNvSpPr>
            <a:spLocks noChangeArrowheads="1"/>
          </p:cNvSpPr>
          <p:nvPr/>
        </p:nvSpPr>
        <p:spPr bwMode="auto">
          <a:xfrm>
            <a:off x="1380696" y="4123814"/>
            <a:ext cx="3209337"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B93D2405-A6C4-C34D-E565-2AD3EF9ACC7A}"/>
              </a:ext>
            </a:extLst>
          </p:cNvPr>
          <p:cNvSpPr>
            <a:spLocks noChangeArrowheads="1"/>
          </p:cNvSpPr>
          <p:nvPr/>
        </p:nvSpPr>
        <p:spPr bwMode="auto">
          <a:xfrm>
            <a:off x="649535" y="394716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5B707851-8994-4EFB-E9AE-F63938A94381}"/>
              </a:ext>
            </a:extLst>
          </p:cNvPr>
          <p:cNvSpPr txBox="1"/>
          <p:nvPr/>
        </p:nvSpPr>
        <p:spPr>
          <a:xfrm>
            <a:off x="1754956" y="4219103"/>
            <a:ext cx="2810497"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Reilut olosuhteet</a:t>
            </a:r>
          </a:p>
        </p:txBody>
      </p:sp>
      <p:sp>
        <p:nvSpPr>
          <p:cNvPr id="71" name="Text Placeholder 2">
            <a:extLst>
              <a:ext uri="{FF2B5EF4-FFF2-40B4-BE49-F238E27FC236}">
                <a16:creationId xmlns:a16="http://schemas.microsoft.com/office/drawing/2014/main" id="{8D87BAED-9883-BFFE-FE91-0CC2530DDC59}"/>
              </a:ext>
            </a:extLst>
          </p:cNvPr>
          <p:cNvSpPr txBox="1">
            <a:spLocks/>
          </p:cNvSpPr>
          <p:nvPr/>
        </p:nvSpPr>
        <p:spPr>
          <a:xfrm>
            <a:off x="4642861" y="3752209"/>
            <a:ext cx="6658916" cy="1014936"/>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pPr>
            <a:r>
              <a:rPr lang="en-US" dirty="0"/>
              <a:t>Varmistetaan, että työolot ovat turvalliset ja oikeudenmukaiset, ja taataan elämiseen riittävä palkka hankintatyöntekijöille. </a:t>
            </a:r>
          </a:p>
          <a:p>
            <a:pPr indent="0">
              <a:lnSpc>
                <a:spcPct val="100000"/>
              </a:lnSpc>
            </a:pPr>
            <a:endParaRPr lang="en-US" dirty="0">
              <a:ea typeface="Calibri" panose="020F0502020204030204"/>
              <a:cs typeface="Calibri" panose="020F0502020204030204"/>
            </a:endParaRPr>
          </a:p>
        </p:txBody>
      </p:sp>
      <p:sp>
        <p:nvSpPr>
          <p:cNvPr id="72" name="Freeform 246">
            <a:extLst>
              <a:ext uri="{FF2B5EF4-FFF2-40B4-BE49-F238E27FC236}">
                <a16:creationId xmlns:a16="http://schemas.microsoft.com/office/drawing/2014/main" id="{08FB4F48-2A2A-59AA-C3CB-26BD9B6A99BB}"/>
              </a:ext>
            </a:extLst>
          </p:cNvPr>
          <p:cNvSpPr>
            <a:spLocks noChangeArrowheads="1"/>
          </p:cNvSpPr>
          <p:nvPr/>
        </p:nvSpPr>
        <p:spPr bwMode="auto">
          <a:xfrm rot="10800000">
            <a:off x="6751652" y="5384269"/>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8F9A6C55-7AFB-240F-DA54-B06D53C09049}"/>
              </a:ext>
            </a:extLst>
          </p:cNvPr>
          <p:cNvSpPr>
            <a:spLocks noChangeArrowheads="1"/>
          </p:cNvSpPr>
          <p:nvPr/>
        </p:nvSpPr>
        <p:spPr bwMode="auto">
          <a:xfrm rot="10800000">
            <a:off x="9710417" y="5298609"/>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FC7EDCAE-5D67-1D09-A687-5B5AFBEB2072}"/>
              </a:ext>
            </a:extLst>
          </p:cNvPr>
          <p:cNvSpPr txBox="1"/>
          <p:nvPr/>
        </p:nvSpPr>
        <p:spPr>
          <a:xfrm>
            <a:off x="7120371" y="5483368"/>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Koulutus </a:t>
            </a:r>
          </a:p>
        </p:txBody>
      </p:sp>
      <p:sp>
        <p:nvSpPr>
          <p:cNvPr id="75" name="Text Placeholder 2">
            <a:extLst>
              <a:ext uri="{FF2B5EF4-FFF2-40B4-BE49-F238E27FC236}">
                <a16:creationId xmlns:a16="http://schemas.microsoft.com/office/drawing/2014/main" id="{8F593831-4F20-5BB3-7088-107BF5BE6A92}"/>
              </a:ext>
            </a:extLst>
          </p:cNvPr>
          <p:cNvSpPr txBox="1">
            <a:spLocks/>
          </p:cNvSpPr>
          <p:nvPr/>
        </p:nvSpPr>
        <p:spPr>
          <a:xfrm>
            <a:off x="576769" y="5155997"/>
            <a:ext cx="6076643" cy="1064097"/>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Edistä toimittajiesi työntekijöiden ammattitaidon parantamista tarjoamalla koulutusmahdollisuuksia.</a:t>
            </a:r>
          </a:p>
        </p:txBody>
      </p:sp>
      <p:pic>
        <p:nvPicPr>
          <p:cNvPr id="8" name="Picture 7" descr="A group of white icons&#10;&#10;AI-generated content may be incorrect.">
            <a:extLst>
              <a:ext uri="{FF2B5EF4-FFF2-40B4-BE49-F238E27FC236}">
                <a16:creationId xmlns:a16="http://schemas.microsoft.com/office/drawing/2014/main" id="{E3837595-1225-E29C-32E0-48A27739CDF3}"/>
              </a:ext>
            </a:extLst>
          </p:cNvPr>
          <p:cNvPicPr>
            <a:picLocks noChangeAspect="1"/>
          </p:cNvPicPr>
          <p:nvPr/>
        </p:nvPicPr>
        <p:blipFill>
          <a:blip r:embed="rId2"/>
          <a:srcRect r="61970" b="60107"/>
          <a:stretch/>
        </p:blipFill>
        <p:spPr>
          <a:xfrm>
            <a:off x="948010" y="1108591"/>
            <a:ext cx="716945" cy="794210"/>
          </a:xfrm>
          <a:prstGeom prst="rect">
            <a:avLst/>
          </a:prstGeom>
        </p:spPr>
      </p:pic>
      <p:pic>
        <p:nvPicPr>
          <p:cNvPr id="9" name="Picture 8" descr="A group of white icons&#10;&#10;AI-generated content may be incorrect.">
            <a:extLst>
              <a:ext uri="{FF2B5EF4-FFF2-40B4-BE49-F238E27FC236}">
                <a16:creationId xmlns:a16="http://schemas.microsoft.com/office/drawing/2014/main" id="{56F3BA2F-8452-7D53-89AB-87A13D1E5105}"/>
              </a:ext>
            </a:extLst>
          </p:cNvPr>
          <p:cNvPicPr>
            <a:picLocks noChangeAspect="1"/>
          </p:cNvPicPr>
          <p:nvPr/>
        </p:nvPicPr>
        <p:blipFill>
          <a:blip r:embed="rId2"/>
          <a:srcRect l="52670" t="806" r="3791" b="59301"/>
          <a:stretch/>
        </p:blipFill>
        <p:spPr>
          <a:xfrm>
            <a:off x="10144515" y="2449486"/>
            <a:ext cx="800803" cy="917212"/>
          </a:xfrm>
          <a:prstGeom prst="rect">
            <a:avLst/>
          </a:prstGeom>
        </p:spPr>
      </p:pic>
      <p:pic>
        <p:nvPicPr>
          <p:cNvPr id="10" name="Picture 9" descr="A group of white icons&#10;&#10;AI-generated content may be incorrect.">
            <a:extLst>
              <a:ext uri="{FF2B5EF4-FFF2-40B4-BE49-F238E27FC236}">
                <a16:creationId xmlns:a16="http://schemas.microsoft.com/office/drawing/2014/main" id="{211A5192-0A5E-F2AD-39C7-6D66DE2BC249}"/>
              </a:ext>
            </a:extLst>
          </p:cNvPr>
          <p:cNvPicPr>
            <a:picLocks noChangeAspect="1"/>
          </p:cNvPicPr>
          <p:nvPr/>
        </p:nvPicPr>
        <p:blipFill>
          <a:blip r:embed="rId2"/>
          <a:srcRect l="4111" t="56746" r="54762" b="3361"/>
          <a:stretch/>
        </p:blipFill>
        <p:spPr>
          <a:xfrm>
            <a:off x="885862" y="3750879"/>
            <a:ext cx="910411" cy="1103938"/>
          </a:xfrm>
          <a:prstGeom prst="rect">
            <a:avLst/>
          </a:prstGeom>
        </p:spPr>
      </p:pic>
      <p:pic>
        <p:nvPicPr>
          <p:cNvPr id="11" name="Picture 10" descr="A group of white icons&#10;&#10;AI-generated content may be incorrect.">
            <a:extLst>
              <a:ext uri="{FF2B5EF4-FFF2-40B4-BE49-F238E27FC236}">
                <a16:creationId xmlns:a16="http://schemas.microsoft.com/office/drawing/2014/main" id="{727EE2E6-6A8C-FFD3-772A-2BF526E68D6A}"/>
              </a:ext>
            </a:extLst>
          </p:cNvPr>
          <p:cNvPicPr>
            <a:picLocks noChangeAspect="1"/>
          </p:cNvPicPr>
          <p:nvPr/>
        </p:nvPicPr>
        <p:blipFill>
          <a:blip r:embed="rId2"/>
          <a:srcRect l="55349" t="63697" r="3982" b="-3590"/>
          <a:stretch/>
        </p:blipFill>
        <p:spPr>
          <a:xfrm>
            <a:off x="10146915" y="5388766"/>
            <a:ext cx="677965" cy="831328"/>
          </a:xfrm>
          <a:prstGeom prst="rect">
            <a:avLst/>
          </a:prstGeom>
        </p:spPr>
      </p:pic>
    </p:spTree>
    <p:extLst>
      <p:ext uri="{BB962C8B-B14F-4D97-AF65-F5344CB8AC3E}">
        <p14:creationId xmlns:p14="http://schemas.microsoft.com/office/powerpoint/2010/main" val="1439287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2CE2-F2BB-53A8-B942-2073F9B399E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018F7D-EC29-0812-C244-30BA6A9FA724}"/>
              </a:ext>
            </a:extLst>
          </p:cNvPr>
          <p:cNvSpPr>
            <a:spLocks noGrp="1"/>
          </p:cNvSpPr>
          <p:nvPr>
            <p:ph type="body" sz="quarter" idx="16"/>
          </p:nvPr>
        </p:nvSpPr>
        <p:spPr>
          <a:xfrm>
            <a:off x="503028" y="381350"/>
            <a:ext cx="10052954" cy="803654"/>
          </a:xfrm>
          <a:prstGeom prst="rect">
            <a:avLst/>
          </a:prstGeom>
        </p:spPr>
        <p:txBody>
          <a:bodyPr/>
          <a:lstStyle/>
          <a:p>
            <a:r>
              <a:rPr lang="en-GB"/>
              <a:t>Talous</a:t>
            </a:r>
            <a:endParaRPr lang="en-IE" b="1"/>
          </a:p>
          <a:p>
            <a:endParaRPr lang="en-US"/>
          </a:p>
        </p:txBody>
      </p:sp>
      <p:sp>
        <p:nvSpPr>
          <p:cNvPr id="3" name="Text Placeholder 2">
            <a:extLst>
              <a:ext uri="{FF2B5EF4-FFF2-40B4-BE49-F238E27FC236}">
                <a16:creationId xmlns:a16="http://schemas.microsoft.com/office/drawing/2014/main" id="{E7032B8E-FB82-BFFB-DD35-85FC5D68A3F4}"/>
              </a:ext>
            </a:extLst>
          </p:cNvPr>
          <p:cNvSpPr>
            <a:spLocks noGrp="1"/>
          </p:cNvSpPr>
          <p:nvPr>
            <p:ph type="body" sz="quarter" idx="19"/>
          </p:nvPr>
        </p:nvSpPr>
        <p:spPr>
          <a:xfrm>
            <a:off x="4148667" y="1078885"/>
            <a:ext cx="7139472" cy="1304644"/>
          </a:xfrm>
          <a:prstGeom prst="rect">
            <a:avLst/>
          </a:prstGeom>
          <a:ln>
            <a:noFill/>
          </a:ln>
        </p:spPr>
        <p:txBody>
          <a:bodyPr lIns="91440" tIns="45720" rIns="91440" bIns="45720" anchor="t"/>
          <a:lstStyle/>
          <a:p>
            <a:pPr algn="r"/>
            <a:r>
              <a:rPr lang="en-US" dirty="0"/>
              <a:t>Arvioi pitkän aikavälin kustannukset ja investoi kestäviin ja korjattaviin esineisiin/tuotteisiin. Tavoitteena on laajentaa visiota kohti vakaata tulevaisuutta.</a:t>
            </a:r>
          </a:p>
          <a:p>
            <a:pPr indent="0">
              <a:lnSpc>
                <a:spcPct val="100000"/>
              </a:lnSpc>
            </a:pPr>
            <a:endParaRPr lang="en-US" dirty="0">
              <a:ea typeface="Calibri" panose="020F0502020204030204"/>
              <a:cs typeface="Calibri" panose="020F0502020204030204"/>
            </a:endParaRPr>
          </a:p>
        </p:txBody>
      </p:sp>
      <p:sp>
        <p:nvSpPr>
          <p:cNvPr id="2" name="Freeform 1">
            <a:extLst>
              <a:ext uri="{FF2B5EF4-FFF2-40B4-BE49-F238E27FC236}">
                <a16:creationId xmlns:a16="http://schemas.microsoft.com/office/drawing/2014/main" id="{0CB8E37A-D4DF-C8EC-DB35-92B969B96DFE}"/>
              </a:ext>
            </a:extLst>
          </p:cNvPr>
          <p:cNvSpPr>
            <a:spLocks noChangeArrowheads="1"/>
          </p:cNvSpPr>
          <p:nvPr/>
        </p:nvSpPr>
        <p:spPr bwMode="auto">
          <a:xfrm>
            <a:off x="1118759" y="1380631"/>
            <a:ext cx="3455424"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5" name="Freeform 245">
            <a:extLst>
              <a:ext uri="{FF2B5EF4-FFF2-40B4-BE49-F238E27FC236}">
                <a16:creationId xmlns:a16="http://schemas.microsoft.com/office/drawing/2014/main" id="{4D4427A8-2BCB-B49A-CA56-640D091EA8F9}"/>
              </a:ext>
            </a:extLst>
          </p:cNvPr>
          <p:cNvSpPr>
            <a:spLocks noChangeArrowheads="1"/>
          </p:cNvSpPr>
          <p:nvPr/>
        </p:nvSpPr>
        <p:spPr bwMode="auto">
          <a:xfrm>
            <a:off x="658266" y="1289341"/>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 name="Freeform 246">
            <a:extLst>
              <a:ext uri="{FF2B5EF4-FFF2-40B4-BE49-F238E27FC236}">
                <a16:creationId xmlns:a16="http://schemas.microsoft.com/office/drawing/2014/main" id="{89D28969-7BE6-DA9F-29C8-FDED76F4713B}"/>
              </a:ext>
            </a:extLst>
          </p:cNvPr>
          <p:cNvSpPr>
            <a:spLocks noChangeArrowheads="1"/>
          </p:cNvSpPr>
          <p:nvPr/>
        </p:nvSpPr>
        <p:spPr bwMode="auto">
          <a:xfrm rot="10800000">
            <a:off x="7206056" y="2628063"/>
            <a:ext cx="3114100" cy="893464"/>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13" name="CuadroTexto 553">
            <a:extLst>
              <a:ext uri="{FF2B5EF4-FFF2-40B4-BE49-F238E27FC236}">
                <a16:creationId xmlns:a16="http://schemas.microsoft.com/office/drawing/2014/main" id="{84E17CD0-3D69-D12B-7F2F-E7D3928A7448}"/>
              </a:ext>
            </a:extLst>
          </p:cNvPr>
          <p:cNvSpPr txBox="1"/>
          <p:nvPr/>
        </p:nvSpPr>
        <p:spPr>
          <a:xfrm>
            <a:off x="1775977" y="1484917"/>
            <a:ext cx="2801220" cy="461665"/>
          </a:xfrm>
          <a:prstGeom prst="rect">
            <a:avLst/>
          </a:prstGeom>
          <a:noFill/>
        </p:spPr>
        <p:txBody>
          <a:bodyPr wrap="square" rtlCol="0" anchor="ctr">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Pitkän aikavälin säästöt</a:t>
            </a:r>
          </a:p>
        </p:txBody>
      </p:sp>
      <p:sp>
        <p:nvSpPr>
          <p:cNvPr id="15" name="CuadroTexto 557">
            <a:extLst>
              <a:ext uri="{FF2B5EF4-FFF2-40B4-BE49-F238E27FC236}">
                <a16:creationId xmlns:a16="http://schemas.microsoft.com/office/drawing/2014/main" id="{66BA21FC-5EBE-BD13-F451-1E562D84E3DF}"/>
              </a:ext>
            </a:extLst>
          </p:cNvPr>
          <p:cNvSpPr txBox="1"/>
          <p:nvPr/>
        </p:nvSpPr>
        <p:spPr>
          <a:xfrm>
            <a:off x="7334766" y="2674193"/>
            <a:ext cx="2513093"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Lato" charset="0"/>
                <a:cs typeface="Calibri" panose="020F0502020204030204" pitchFamily="34" charset="0"/>
              </a:rPr>
              <a:t>Eettinen </a:t>
            </a:r>
            <a:r>
              <a:rPr lang="en-US" sz="2400" b="1" dirty="0" err="1">
                <a:solidFill>
                  <a:schemeClr val="bg1"/>
                </a:solidFill>
                <a:latin typeface="Calibri" panose="020F0502020204030204" pitchFamily="34" charset="0"/>
                <a:ea typeface="Lato" charset="0"/>
                <a:cs typeface="Calibri" panose="020F0502020204030204" pitchFamily="34" charset="0"/>
              </a:rPr>
              <a:t>liiketoiminta</a:t>
            </a:r>
            <a:r>
              <a:rPr lang="en-US" sz="2400" b="1" dirty="0">
                <a:solidFill>
                  <a:schemeClr val="bg1"/>
                </a:solidFill>
                <a:latin typeface="Calibri" panose="020F0502020204030204" pitchFamily="34" charset="0"/>
                <a:ea typeface="Lato" charset="0"/>
                <a:cs typeface="Calibri" panose="020F0502020204030204" pitchFamily="34" charset="0"/>
              </a:rPr>
              <a:t> </a:t>
            </a:r>
          </a:p>
        </p:txBody>
      </p:sp>
      <p:sp>
        <p:nvSpPr>
          <p:cNvPr id="16" name="CuadroTexto 559">
            <a:extLst>
              <a:ext uri="{FF2B5EF4-FFF2-40B4-BE49-F238E27FC236}">
                <a16:creationId xmlns:a16="http://schemas.microsoft.com/office/drawing/2014/main" id="{B1104A35-F72D-8902-E55B-E21B922B8E88}"/>
              </a:ext>
            </a:extLst>
          </p:cNvPr>
          <p:cNvSpPr txBox="1"/>
          <p:nvPr/>
        </p:nvSpPr>
        <p:spPr>
          <a:xfrm>
            <a:off x="6749083" y="4938513"/>
            <a:ext cx="2513094" cy="400110"/>
          </a:xfrm>
          <a:prstGeom prst="rect">
            <a:avLst/>
          </a:prstGeom>
          <a:noFill/>
        </p:spPr>
        <p:txBody>
          <a:bodyPr wrap="square" rtlCol="0">
            <a:spAutoFit/>
          </a:bodyPr>
          <a:lstStyle/>
          <a:p>
            <a:pPr algn="ctr"/>
            <a:r>
              <a:rPr lang="en-US" sz="2000" b="1">
                <a:solidFill>
                  <a:schemeClr val="bg1"/>
                </a:solidFill>
                <a:latin typeface="Calibri" panose="020F0502020204030204" pitchFamily="34" charset="0"/>
                <a:ea typeface="Lato" charset="0"/>
                <a:cs typeface="Calibri" panose="020F0502020204030204" pitchFamily="34" charset="0"/>
              </a:rPr>
              <a:t>Neljäs osasto</a:t>
            </a:r>
          </a:p>
        </p:txBody>
      </p:sp>
      <p:sp>
        <p:nvSpPr>
          <p:cNvPr id="66" name="Freeform 245">
            <a:extLst>
              <a:ext uri="{FF2B5EF4-FFF2-40B4-BE49-F238E27FC236}">
                <a16:creationId xmlns:a16="http://schemas.microsoft.com/office/drawing/2014/main" id="{51F1265C-6020-CA86-D64D-8620CC97DA46}"/>
              </a:ext>
            </a:extLst>
          </p:cNvPr>
          <p:cNvSpPr>
            <a:spLocks noChangeArrowheads="1"/>
          </p:cNvSpPr>
          <p:nvPr/>
        </p:nvSpPr>
        <p:spPr bwMode="auto">
          <a:xfrm rot="10800000">
            <a:off x="9719149" y="2621237"/>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67" name="Text Placeholder 2">
            <a:extLst>
              <a:ext uri="{FF2B5EF4-FFF2-40B4-BE49-F238E27FC236}">
                <a16:creationId xmlns:a16="http://schemas.microsoft.com/office/drawing/2014/main" id="{24861935-987E-671B-036C-638DB5F94A9A}"/>
              </a:ext>
            </a:extLst>
          </p:cNvPr>
          <p:cNvSpPr txBox="1">
            <a:spLocks/>
          </p:cNvSpPr>
          <p:nvPr/>
        </p:nvSpPr>
        <p:spPr>
          <a:xfrm>
            <a:off x="658266" y="2498317"/>
            <a:ext cx="6547790"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Panostetaan eettisiin toimituksiin tekemällä toimittajille tarkastuksia, varmistamalla tiukkojen käytännesääntöjen noudattaminen sekä käyttämällä virallisia standardeja ja sertifiointeja. </a:t>
            </a:r>
          </a:p>
          <a:p>
            <a:endParaRPr lang="en-US" dirty="0"/>
          </a:p>
        </p:txBody>
      </p:sp>
      <p:sp>
        <p:nvSpPr>
          <p:cNvPr id="69" name="Freeform 1">
            <a:extLst>
              <a:ext uri="{FF2B5EF4-FFF2-40B4-BE49-F238E27FC236}">
                <a16:creationId xmlns:a16="http://schemas.microsoft.com/office/drawing/2014/main" id="{F17D1D7E-9817-53FF-08AC-BE22D7FFFA35}"/>
              </a:ext>
            </a:extLst>
          </p:cNvPr>
          <p:cNvSpPr>
            <a:spLocks noChangeArrowheads="1"/>
          </p:cNvSpPr>
          <p:nvPr/>
        </p:nvSpPr>
        <p:spPr bwMode="auto">
          <a:xfrm>
            <a:off x="1401717" y="4304564"/>
            <a:ext cx="2549159" cy="655405"/>
          </a:xfrm>
          <a:custGeom>
            <a:avLst/>
            <a:gdLst>
              <a:gd name="T0" fmla="*/ 4955 w 5364"/>
              <a:gd name="T1" fmla="*/ 2141 h 2142"/>
              <a:gd name="T2" fmla="*/ 0 w 5364"/>
              <a:gd name="T3" fmla="*/ 2141 h 2142"/>
              <a:gd name="T4" fmla="*/ 0 w 5364"/>
              <a:gd name="T5" fmla="*/ 0 h 2142"/>
              <a:gd name="T6" fmla="*/ 4955 w 5364"/>
              <a:gd name="T7" fmla="*/ 0 h 2142"/>
              <a:gd name="T8" fmla="*/ 5363 w 5364"/>
              <a:gd name="T9" fmla="*/ 1030 h 2142"/>
              <a:gd name="T10" fmla="*/ 4955 w 5364"/>
              <a:gd name="T11" fmla="*/ 2141 h 2142"/>
            </a:gdLst>
            <a:ahLst/>
            <a:cxnLst>
              <a:cxn ang="0">
                <a:pos x="T0" y="T1"/>
              </a:cxn>
              <a:cxn ang="0">
                <a:pos x="T2" y="T3"/>
              </a:cxn>
              <a:cxn ang="0">
                <a:pos x="T4" y="T5"/>
              </a:cxn>
              <a:cxn ang="0">
                <a:pos x="T6" y="T7"/>
              </a:cxn>
              <a:cxn ang="0">
                <a:pos x="T8" y="T9"/>
              </a:cxn>
              <a:cxn ang="0">
                <a:pos x="T10" y="T11"/>
              </a:cxn>
            </a:cxnLst>
            <a:rect l="0" t="0" r="r" b="b"/>
            <a:pathLst>
              <a:path w="5364" h="2142">
                <a:moveTo>
                  <a:pt x="4955" y="2141"/>
                </a:moveTo>
                <a:lnTo>
                  <a:pt x="0" y="2141"/>
                </a:lnTo>
                <a:lnTo>
                  <a:pt x="0" y="0"/>
                </a:lnTo>
                <a:lnTo>
                  <a:pt x="4955" y="0"/>
                </a:lnTo>
                <a:lnTo>
                  <a:pt x="5363" y="1030"/>
                </a:lnTo>
                <a:lnTo>
                  <a:pt x="4955" y="2141"/>
                </a:lnTo>
              </a:path>
            </a:pathLst>
          </a:custGeom>
          <a:solidFill>
            <a:srgbClr val="F1983D"/>
          </a:solidFill>
          <a:ln>
            <a:noFill/>
          </a:ln>
          <a:effectLst/>
        </p:spPr>
        <p:txBody>
          <a:bodyPr wrap="none" anchor="ctr"/>
          <a:lstStyle/>
          <a:p>
            <a:endParaRPr lang="en-US" sz="900"/>
          </a:p>
        </p:txBody>
      </p:sp>
      <p:sp>
        <p:nvSpPr>
          <p:cNvPr id="68" name="Freeform 245">
            <a:extLst>
              <a:ext uri="{FF2B5EF4-FFF2-40B4-BE49-F238E27FC236}">
                <a16:creationId xmlns:a16="http://schemas.microsoft.com/office/drawing/2014/main" id="{510CF82B-F832-E13E-7070-B02D011AC15A}"/>
              </a:ext>
            </a:extLst>
          </p:cNvPr>
          <p:cNvSpPr>
            <a:spLocks noChangeArrowheads="1"/>
          </p:cNvSpPr>
          <p:nvPr/>
        </p:nvSpPr>
        <p:spPr bwMode="auto">
          <a:xfrm>
            <a:off x="670556" y="4127918"/>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0" name="CuadroTexto 553">
            <a:extLst>
              <a:ext uri="{FF2B5EF4-FFF2-40B4-BE49-F238E27FC236}">
                <a16:creationId xmlns:a16="http://schemas.microsoft.com/office/drawing/2014/main" id="{E8BFDC5A-80CF-DC03-B6D4-CAACA8A65643}"/>
              </a:ext>
            </a:extLst>
          </p:cNvPr>
          <p:cNvSpPr txBox="1"/>
          <p:nvPr/>
        </p:nvSpPr>
        <p:spPr>
          <a:xfrm>
            <a:off x="1775977" y="4399853"/>
            <a:ext cx="2238975" cy="461665"/>
          </a:xfrm>
          <a:prstGeom prst="rect">
            <a:avLst/>
          </a:prstGeom>
          <a:noFill/>
        </p:spPr>
        <p:txBody>
          <a:bodyPr wrap="square" rtlCol="0" anchor="ctr">
            <a:spAutoFit/>
          </a:bodyPr>
          <a:lstStyle/>
          <a:p>
            <a:pPr algn="ctr"/>
            <a:r>
              <a:rPr lang="en-US" sz="2400" b="1" err="1">
                <a:solidFill>
                  <a:schemeClr val="bg1"/>
                </a:solidFill>
                <a:latin typeface="Calibri" panose="020F0502020204030204" pitchFamily="34" charset="0"/>
                <a:ea typeface="Lato" charset="0"/>
                <a:cs typeface="Calibri" panose="020F0502020204030204" pitchFamily="34" charset="0"/>
              </a:rPr>
              <a:t>Tilitoimisto</a:t>
            </a:r>
            <a:endParaRPr lang="en-US" sz="2400" b="1">
              <a:solidFill>
                <a:schemeClr val="bg1"/>
              </a:solidFill>
              <a:latin typeface="Calibri" panose="020F0502020204030204" pitchFamily="34" charset="0"/>
              <a:ea typeface="Lato" charset="0"/>
              <a:cs typeface="Calibri" panose="020F0502020204030204" pitchFamily="34" charset="0"/>
            </a:endParaRPr>
          </a:p>
        </p:txBody>
      </p:sp>
      <p:sp>
        <p:nvSpPr>
          <p:cNvPr id="71" name="Text Placeholder 2">
            <a:extLst>
              <a:ext uri="{FF2B5EF4-FFF2-40B4-BE49-F238E27FC236}">
                <a16:creationId xmlns:a16="http://schemas.microsoft.com/office/drawing/2014/main" id="{54ED232A-33DB-F518-5AAC-FA91AAE9CDDB}"/>
              </a:ext>
            </a:extLst>
          </p:cNvPr>
          <p:cNvSpPr txBox="1">
            <a:spLocks/>
          </p:cNvSpPr>
          <p:nvPr/>
        </p:nvSpPr>
        <p:spPr>
          <a:xfrm>
            <a:off x="3932161" y="4144314"/>
            <a:ext cx="7230595" cy="1304644"/>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Jäljitettävyyden, toimittajien säännöllisten arviointien ja suorituskykyraporttien käyttöönotto </a:t>
            </a:r>
            <a:r>
              <a:rPr lang="en-US" dirty="0" err="1"/>
              <a:t>nimeämällä</a:t>
            </a:r>
            <a:r>
              <a:rPr lang="en-US" dirty="0"/>
              <a:t> </a:t>
            </a:r>
            <a:r>
              <a:rPr lang="en-US" dirty="0" err="1"/>
              <a:t>erikoistunutta</a:t>
            </a:r>
            <a:r>
              <a:rPr lang="en-US" dirty="0"/>
              <a:t> tai koulutettua henkilöstöä.</a:t>
            </a:r>
          </a:p>
          <a:p>
            <a:endParaRPr lang="en-US" dirty="0"/>
          </a:p>
        </p:txBody>
      </p:sp>
      <p:sp>
        <p:nvSpPr>
          <p:cNvPr id="72" name="Freeform 246">
            <a:extLst>
              <a:ext uri="{FF2B5EF4-FFF2-40B4-BE49-F238E27FC236}">
                <a16:creationId xmlns:a16="http://schemas.microsoft.com/office/drawing/2014/main" id="{CFD97174-0932-2E0E-3054-E5AC8826F001}"/>
              </a:ext>
            </a:extLst>
          </p:cNvPr>
          <p:cNvSpPr>
            <a:spLocks noChangeArrowheads="1"/>
          </p:cNvSpPr>
          <p:nvPr/>
        </p:nvSpPr>
        <p:spPr bwMode="auto">
          <a:xfrm rot="10800000">
            <a:off x="6760382" y="5453410"/>
            <a:ext cx="3559777" cy="654445"/>
          </a:xfrm>
          <a:custGeom>
            <a:avLst/>
            <a:gdLst>
              <a:gd name="T0" fmla="*/ 4954 w 5362"/>
              <a:gd name="T1" fmla="*/ 2141 h 2142"/>
              <a:gd name="T2" fmla="*/ 0 w 5362"/>
              <a:gd name="T3" fmla="*/ 2141 h 2142"/>
              <a:gd name="T4" fmla="*/ 0 w 5362"/>
              <a:gd name="T5" fmla="*/ 0 h 2142"/>
              <a:gd name="T6" fmla="*/ 4954 w 5362"/>
              <a:gd name="T7" fmla="*/ 0 h 2142"/>
              <a:gd name="T8" fmla="*/ 5361 w 5362"/>
              <a:gd name="T9" fmla="*/ 1030 h 2142"/>
              <a:gd name="T10" fmla="*/ 4954 w 5362"/>
              <a:gd name="T11" fmla="*/ 2141 h 2142"/>
            </a:gdLst>
            <a:ahLst/>
            <a:cxnLst>
              <a:cxn ang="0">
                <a:pos x="T0" y="T1"/>
              </a:cxn>
              <a:cxn ang="0">
                <a:pos x="T2" y="T3"/>
              </a:cxn>
              <a:cxn ang="0">
                <a:pos x="T4" y="T5"/>
              </a:cxn>
              <a:cxn ang="0">
                <a:pos x="T6" y="T7"/>
              </a:cxn>
              <a:cxn ang="0">
                <a:pos x="T8" y="T9"/>
              </a:cxn>
              <a:cxn ang="0">
                <a:pos x="T10" y="T11"/>
              </a:cxn>
            </a:cxnLst>
            <a:rect l="0" t="0" r="r" b="b"/>
            <a:pathLst>
              <a:path w="5362" h="2142">
                <a:moveTo>
                  <a:pt x="4954" y="2141"/>
                </a:moveTo>
                <a:lnTo>
                  <a:pt x="0" y="2141"/>
                </a:lnTo>
                <a:lnTo>
                  <a:pt x="0" y="0"/>
                </a:lnTo>
                <a:lnTo>
                  <a:pt x="4954" y="0"/>
                </a:lnTo>
                <a:lnTo>
                  <a:pt x="5361" y="1030"/>
                </a:lnTo>
                <a:lnTo>
                  <a:pt x="4954" y="2141"/>
                </a:lnTo>
              </a:path>
            </a:pathLst>
          </a:custGeom>
          <a:solidFill>
            <a:srgbClr val="E25684"/>
          </a:solidFill>
          <a:ln>
            <a:noFill/>
          </a:ln>
          <a:effectLst/>
        </p:spPr>
        <p:txBody>
          <a:bodyPr wrap="none" anchor="ctr"/>
          <a:lstStyle/>
          <a:p>
            <a:endParaRPr lang="en-US" sz="900"/>
          </a:p>
        </p:txBody>
      </p:sp>
      <p:sp>
        <p:nvSpPr>
          <p:cNvPr id="73" name="Freeform 245">
            <a:extLst>
              <a:ext uri="{FF2B5EF4-FFF2-40B4-BE49-F238E27FC236}">
                <a16:creationId xmlns:a16="http://schemas.microsoft.com/office/drawing/2014/main" id="{37A8958F-8FA9-B07A-EB5B-54054B5519FE}"/>
              </a:ext>
            </a:extLst>
          </p:cNvPr>
          <p:cNvSpPr>
            <a:spLocks noChangeArrowheads="1"/>
          </p:cNvSpPr>
          <p:nvPr/>
        </p:nvSpPr>
        <p:spPr bwMode="auto">
          <a:xfrm rot="10800000">
            <a:off x="9719148" y="5338623"/>
            <a:ext cx="1462323" cy="884020"/>
          </a:xfrm>
          <a:custGeom>
            <a:avLst/>
            <a:gdLst>
              <a:gd name="T0" fmla="*/ 2705 w 2706"/>
              <a:gd name="T1" fmla="*/ 2653 h 2654"/>
              <a:gd name="T2" fmla="*/ 0 w 2706"/>
              <a:gd name="T3" fmla="*/ 2653 h 2654"/>
              <a:gd name="T4" fmla="*/ 0 w 2706"/>
              <a:gd name="T5" fmla="*/ 0 h 2654"/>
              <a:gd name="T6" fmla="*/ 2705 w 2706"/>
              <a:gd name="T7" fmla="*/ 0 h 2654"/>
              <a:gd name="T8" fmla="*/ 2353 w 2706"/>
              <a:gd name="T9" fmla="*/ 1338 h 2654"/>
              <a:gd name="T10" fmla="*/ 2705 w 2706"/>
              <a:gd name="T11" fmla="*/ 2653 h 2654"/>
            </a:gdLst>
            <a:ahLst/>
            <a:cxnLst>
              <a:cxn ang="0">
                <a:pos x="T0" y="T1"/>
              </a:cxn>
              <a:cxn ang="0">
                <a:pos x="T2" y="T3"/>
              </a:cxn>
              <a:cxn ang="0">
                <a:pos x="T4" y="T5"/>
              </a:cxn>
              <a:cxn ang="0">
                <a:pos x="T6" y="T7"/>
              </a:cxn>
              <a:cxn ang="0">
                <a:pos x="T8" y="T9"/>
              </a:cxn>
              <a:cxn ang="0">
                <a:pos x="T10" y="T11"/>
              </a:cxn>
            </a:cxnLst>
            <a:rect l="0" t="0" r="r" b="b"/>
            <a:pathLst>
              <a:path w="2706" h="2654">
                <a:moveTo>
                  <a:pt x="2705" y="2653"/>
                </a:moveTo>
                <a:lnTo>
                  <a:pt x="0" y="2653"/>
                </a:lnTo>
                <a:lnTo>
                  <a:pt x="0" y="0"/>
                </a:lnTo>
                <a:lnTo>
                  <a:pt x="2705" y="0"/>
                </a:lnTo>
                <a:lnTo>
                  <a:pt x="2353" y="1338"/>
                </a:lnTo>
                <a:lnTo>
                  <a:pt x="2705" y="2653"/>
                </a:lnTo>
              </a:path>
            </a:pathLst>
          </a:custGeom>
          <a:solidFill>
            <a:srgbClr val="09465E"/>
          </a:solidFill>
          <a:ln>
            <a:noFill/>
          </a:ln>
          <a:effectLst/>
        </p:spPr>
        <p:txBody>
          <a:bodyPr wrap="none" anchor="ctr"/>
          <a:lstStyle/>
          <a:p>
            <a:endParaRPr lang="en-US" sz="900"/>
          </a:p>
        </p:txBody>
      </p:sp>
      <p:sp>
        <p:nvSpPr>
          <p:cNvPr id="74" name="CuadroTexto 557">
            <a:extLst>
              <a:ext uri="{FF2B5EF4-FFF2-40B4-BE49-F238E27FC236}">
                <a16:creationId xmlns:a16="http://schemas.microsoft.com/office/drawing/2014/main" id="{A0E25207-8D07-3BA8-CDC6-4AC4471DD840}"/>
              </a:ext>
            </a:extLst>
          </p:cNvPr>
          <p:cNvSpPr txBox="1"/>
          <p:nvPr/>
        </p:nvSpPr>
        <p:spPr>
          <a:xfrm>
            <a:off x="7206057" y="5561273"/>
            <a:ext cx="2513093" cy="461665"/>
          </a:xfrm>
          <a:prstGeom prst="rect">
            <a:avLst/>
          </a:prstGeom>
          <a:noFill/>
        </p:spPr>
        <p:txBody>
          <a:bodyPr wrap="square" rtlCol="0">
            <a:spAutoFit/>
          </a:bodyPr>
          <a:lstStyle/>
          <a:p>
            <a:pPr algn="ctr"/>
            <a:r>
              <a:rPr lang="en-US" sz="2400" b="1">
                <a:solidFill>
                  <a:schemeClr val="bg1"/>
                </a:solidFill>
                <a:latin typeface="Calibri" panose="020F0502020204030204" pitchFamily="34" charset="0"/>
                <a:ea typeface="Lato" charset="0"/>
                <a:cs typeface="Calibri" panose="020F0502020204030204" pitchFamily="34" charset="0"/>
              </a:rPr>
              <a:t>Vakaus </a:t>
            </a:r>
          </a:p>
        </p:txBody>
      </p:sp>
      <p:sp>
        <p:nvSpPr>
          <p:cNvPr id="75" name="Text Placeholder 2">
            <a:extLst>
              <a:ext uri="{FF2B5EF4-FFF2-40B4-BE49-F238E27FC236}">
                <a16:creationId xmlns:a16="http://schemas.microsoft.com/office/drawing/2014/main" id="{6FB5524E-709E-B81B-D342-37E1C486DE3C}"/>
              </a:ext>
            </a:extLst>
          </p:cNvPr>
          <p:cNvSpPr txBox="1">
            <a:spLocks/>
          </p:cNvSpPr>
          <p:nvPr/>
        </p:nvSpPr>
        <p:spPr>
          <a:xfrm>
            <a:off x="903861" y="5385964"/>
            <a:ext cx="5689348" cy="858249"/>
          </a:xfrm>
          <a:prstGeom prst="rect">
            <a:avLst/>
          </a:prstGeom>
          <a:ln>
            <a:noFill/>
          </a:ln>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Toimittajien monipuolistaminen, mikä vähentää toimituskatkoksia ja mahdollistaa jatkuvuuden.</a:t>
            </a:r>
          </a:p>
          <a:p>
            <a:pPr algn="r"/>
            <a:endParaRPr lang="en-US" dirty="0"/>
          </a:p>
        </p:txBody>
      </p:sp>
      <p:pic>
        <p:nvPicPr>
          <p:cNvPr id="81" name="Picture 80" descr="A group of white icons&#10;&#10;AI-generated content may be incorrect.">
            <a:extLst>
              <a:ext uri="{FF2B5EF4-FFF2-40B4-BE49-F238E27FC236}">
                <a16:creationId xmlns:a16="http://schemas.microsoft.com/office/drawing/2014/main" id="{E0C1081B-FAD3-B9E7-BD19-83B93900C1BA}"/>
              </a:ext>
            </a:extLst>
          </p:cNvPr>
          <p:cNvPicPr>
            <a:picLocks noChangeAspect="1"/>
          </p:cNvPicPr>
          <p:nvPr/>
        </p:nvPicPr>
        <p:blipFill>
          <a:blip r:embed="rId2"/>
          <a:srcRect r="59421" b="63697"/>
          <a:stretch/>
        </p:blipFill>
        <p:spPr>
          <a:xfrm>
            <a:off x="903861" y="1324290"/>
            <a:ext cx="740177" cy="827735"/>
          </a:xfrm>
          <a:prstGeom prst="rect">
            <a:avLst/>
          </a:prstGeom>
        </p:spPr>
      </p:pic>
      <p:pic>
        <p:nvPicPr>
          <p:cNvPr id="83" name="Picture 82" descr="A group of white icons&#10;&#10;AI-generated content may be incorrect.">
            <a:extLst>
              <a:ext uri="{FF2B5EF4-FFF2-40B4-BE49-F238E27FC236}">
                <a16:creationId xmlns:a16="http://schemas.microsoft.com/office/drawing/2014/main" id="{D20BD18C-A8EF-27E1-9650-3984C312E430}"/>
              </a:ext>
            </a:extLst>
          </p:cNvPr>
          <p:cNvPicPr>
            <a:picLocks noChangeAspect="1"/>
          </p:cNvPicPr>
          <p:nvPr/>
        </p:nvPicPr>
        <p:blipFill>
          <a:blip r:embed="rId2"/>
          <a:srcRect l="6105" t="50274" r="53316" b="13423"/>
          <a:stretch/>
        </p:blipFill>
        <p:spPr>
          <a:xfrm>
            <a:off x="924556" y="4009484"/>
            <a:ext cx="851420" cy="952138"/>
          </a:xfrm>
          <a:prstGeom prst="rect">
            <a:avLst/>
          </a:prstGeom>
        </p:spPr>
      </p:pic>
      <p:pic>
        <p:nvPicPr>
          <p:cNvPr id="84" name="Picture 83" descr="A group of white icons&#10;&#10;AI-generated content may be incorrect.">
            <a:extLst>
              <a:ext uri="{FF2B5EF4-FFF2-40B4-BE49-F238E27FC236}">
                <a16:creationId xmlns:a16="http://schemas.microsoft.com/office/drawing/2014/main" id="{68FA2FF1-A74A-7A16-3875-6F27250C8787}"/>
              </a:ext>
            </a:extLst>
          </p:cNvPr>
          <p:cNvPicPr>
            <a:picLocks noChangeAspect="1"/>
          </p:cNvPicPr>
          <p:nvPr/>
        </p:nvPicPr>
        <p:blipFill>
          <a:blip r:embed="rId2"/>
          <a:srcRect l="52179" t="50670" r="3529" b="13027"/>
          <a:stretch/>
        </p:blipFill>
        <p:spPr>
          <a:xfrm>
            <a:off x="10167683" y="2644336"/>
            <a:ext cx="762172" cy="780861"/>
          </a:xfrm>
          <a:prstGeom prst="rect">
            <a:avLst/>
          </a:prstGeom>
        </p:spPr>
      </p:pic>
      <p:pic>
        <p:nvPicPr>
          <p:cNvPr id="86" name="Picture 85" descr="A group of white icons&#10;&#10;AI-generated content may be incorrect.">
            <a:extLst>
              <a:ext uri="{FF2B5EF4-FFF2-40B4-BE49-F238E27FC236}">
                <a16:creationId xmlns:a16="http://schemas.microsoft.com/office/drawing/2014/main" id="{DF877A09-780C-C0C1-0FB5-2698E4EAE610}"/>
              </a:ext>
            </a:extLst>
          </p:cNvPr>
          <p:cNvPicPr>
            <a:picLocks noChangeAspect="1"/>
          </p:cNvPicPr>
          <p:nvPr/>
        </p:nvPicPr>
        <p:blipFill>
          <a:blip r:embed="rId3"/>
          <a:srcRect l="56005" t="71473"/>
          <a:stretch/>
        </p:blipFill>
        <p:spPr>
          <a:xfrm>
            <a:off x="10019425" y="5465847"/>
            <a:ext cx="861768" cy="698484"/>
          </a:xfrm>
          <a:prstGeom prst="rect">
            <a:avLst/>
          </a:prstGeom>
        </p:spPr>
      </p:pic>
    </p:spTree>
    <p:extLst>
      <p:ext uri="{BB962C8B-B14F-4D97-AF65-F5344CB8AC3E}">
        <p14:creationId xmlns:p14="http://schemas.microsoft.com/office/powerpoint/2010/main" val="184611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7CC4-69F9-6174-6BCE-F27C7B3B5C9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C272B0-CEA5-7C49-2EB0-A14B6B256514}"/>
              </a:ext>
            </a:extLst>
          </p:cNvPr>
          <p:cNvSpPr>
            <a:spLocks noGrp="1"/>
          </p:cNvSpPr>
          <p:nvPr>
            <p:ph type="body" sz="quarter" idx="19"/>
          </p:nvPr>
        </p:nvSpPr>
        <p:spPr>
          <a:xfrm>
            <a:off x="503751" y="683726"/>
            <a:ext cx="10659937" cy="5536995"/>
          </a:xfrm>
          <a:prstGeom prst="rect">
            <a:avLst/>
          </a:prstGeom>
        </p:spPr>
        <p:txBody>
          <a:bodyPr lIns="91440" tIns="45720" rIns="91440" bIns="45720" anchor="t"/>
          <a:lstStyle/>
          <a:p>
            <a:r>
              <a:rPr lang="en-US" dirty="0"/>
              <a:t>Valitse oikea </a:t>
            </a:r>
            <a:r>
              <a:rPr lang="en-US" b="1" dirty="0"/>
              <a:t>vastaus: </a:t>
            </a:r>
          </a:p>
          <a:p>
            <a:endParaRPr lang="en-US" sz="1200" b="1" dirty="0">
              <a:ea typeface="Calibri"/>
              <a:cs typeface="Calibri"/>
            </a:endParaRPr>
          </a:p>
          <a:p>
            <a:r>
              <a:rPr lang="en-US" dirty="0"/>
              <a:t>1. Mikä seuraavista on esimerkki </a:t>
            </a:r>
            <a:r>
              <a:rPr lang="en-US" b="1" dirty="0"/>
              <a:t>taloudellisesta kestävyydestä </a:t>
            </a:r>
            <a:r>
              <a:rPr lang="en-US" dirty="0"/>
              <a:t>hankinnoissa? </a:t>
            </a:r>
            <a:endParaRPr lang="en-US" dirty="0">
              <a:ea typeface="Calibri"/>
              <a:cs typeface="Calibri"/>
            </a:endParaRPr>
          </a:p>
          <a:p>
            <a:pPr marL="457200" indent="-457200">
              <a:buAutoNum type="alphaLcParenR"/>
            </a:pPr>
            <a:r>
              <a:rPr lang="en-US" sz="2200" dirty="0"/>
              <a:t>Halvimman toimittajan valitseminen</a:t>
            </a:r>
            <a:endParaRPr lang="en-US" sz="2200" dirty="0">
              <a:ea typeface="Calibri"/>
              <a:cs typeface="Calibri"/>
            </a:endParaRPr>
          </a:p>
          <a:p>
            <a:pPr marL="457200" indent="-457200">
              <a:buAutoNum type="alphaLcParenR"/>
            </a:pPr>
            <a:r>
              <a:rPr lang="en-US" sz="2200" dirty="0"/>
              <a:t>Kestävien tuotteiden valinta</a:t>
            </a:r>
            <a:endParaRPr lang="en-US" sz="2200" dirty="0">
              <a:ea typeface="Calibri"/>
              <a:cs typeface="Calibri"/>
            </a:endParaRPr>
          </a:p>
          <a:p>
            <a:pPr marL="457200" indent="-457200">
              <a:buAutoNum type="alphaLcParenR"/>
            </a:pPr>
            <a:r>
              <a:rPr lang="en-US" sz="2200" dirty="0"/>
              <a:t>Ostaminen vain suurilta yrityksiltä</a:t>
            </a:r>
            <a:endParaRPr lang="en-US" sz="2200" dirty="0">
              <a:ea typeface="Calibri"/>
              <a:cs typeface="Calibri"/>
            </a:endParaRPr>
          </a:p>
          <a:p>
            <a:pPr marL="457200" indent="-457200">
              <a:buAutoNum type="alphaLcParenR"/>
            </a:pPr>
            <a:r>
              <a:rPr lang="en-US" sz="2200" dirty="0"/>
              <a:t>Toimittajien vakaudesta piittaamattomuus niin kauan kuin hinnat ovat alhaiset.</a:t>
            </a:r>
            <a:endParaRPr lang="en-US" sz="2200" dirty="0">
              <a:ea typeface="Calibri"/>
              <a:cs typeface="Calibri"/>
            </a:endParaRPr>
          </a:p>
          <a:p>
            <a:pPr marL="0" indent="0"/>
            <a:endParaRPr lang="en-US" sz="600" dirty="0">
              <a:ea typeface="Calibri" panose="020F0502020204030204"/>
              <a:cs typeface="Calibri" panose="020F0502020204030204"/>
            </a:endParaRPr>
          </a:p>
          <a:p>
            <a:pPr marL="0" indent="0"/>
            <a:r>
              <a:rPr lang="en-US" dirty="0"/>
              <a:t>2. Mikä on </a:t>
            </a:r>
            <a:r>
              <a:rPr lang="en-US" b="1" dirty="0"/>
              <a:t>sosiaalisen kestävyyden </a:t>
            </a:r>
            <a:r>
              <a:rPr lang="en-US" dirty="0"/>
              <a:t>keskeinen periaate?</a:t>
            </a:r>
            <a:endParaRPr lang="en-US" dirty="0">
              <a:ea typeface="Calibri"/>
              <a:cs typeface="Calibri"/>
            </a:endParaRPr>
          </a:p>
          <a:p>
            <a:pPr marL="457200" indent="-457200">
              <a:buAutoNum type="alphaLcParenR"/>
            </a:pPr>
            <a:r>
              <a:rPr lang="en-US" sz="2200" dirty="0"/>
              <a:t>Varmistetaan, että tavarantoimittajat noudattavat oikeudenmukaisia työkäytäntöjä</a:t>
            </a:r>
            <a:endParaRPr lang="en-US" sz="2200" dirty="0">
              <a:ea typeface="Calibri"/>
              <a:cs typeface="Calibri"/>
            </a:endParaRPr>
          </a:p>
          <a:p>
            <a:pPr marL="457200" indent="-457200">
              <a:buAutoNum type="alphaLcParenR"/>
            </a:pPr>
            <a:r>
              <a:rPr lang="en-US" sz="2200" dirty="0"/>
              <a:t>Liikenteen päästöjen vähentäminen</a:t>
            </a:r>
            <a:endParaRPr lang="en-US" sz="2200" dirty="0">
              <a:ea typeface="Calibri"/>
              <a:cs typeface="Calibri"/>
            </a:endParaRPr>
          </a:p>
          <a:p>
            <a:pPr marL="457200" indent="-457200">
              <a:buAutoNum type="alphaLcParenR"/>
            </a:pPr>
            <a:r>
              <a:rPr lang="en-US" sz="2200" dirty="0"/>
              <a:t>Naisjohtoisten tavarantoimittajayritysten valitseminen</a:t>
            </a:r>
            <a:endParaRPr lang="en-US" sz="2200" dirty="0">
              <a:ea typeface="Calibri"/>
              <a:cs typeface="Calibri"/>
            </a:endParaRPr>
          </a:p>
          <a:p>
            <a:pPr marL="0" indent="0"/>
            <a:endParaRPr lang="en-US" sz="2200" dirty="0">
              <a:ea typeface="Calibri"/>
              <a:cs typeface="Calibri"/>
            </a:endParaRPr>
          </a:p>
          <a:p>
            <a:pPr marL="0" indent="0"/>
            <a:r>
              <a:rPr lang="en-US" dirty="0"/>
              <a:t>3. Mikä päätös tukee parhaiten </a:t>
            </a:r>
            <a:r>
              <a:rPr lang="en-US" b="1" dirty="0"/>
              <a:t>ympäristön kestävyyttä</a:t>
            </a:r>
            <a:r>
              <a:rPr lang="en-US" dirty="0"/>
              <a:t>?</a:t>
            </a:r>
            <a:endParaRPr lang="en-US" dirty="0">
              <a:ea typeface="Calibri"/>
              <a:cs typeface="Calibri"/>
            </a:endParaRPr>
          </a:p>
          <a:p>
            <a:pPr marL="457200" indent="-457200">
              <a:buFont typeface="Arial" panose="020B0604020202020204" pitchFamily="34" charset="0"/>
              <a:buAutoNum type="alphaLcParenR"/>
            </a:pPr>
            <a:r>
              <a:rPr lang="en-US" sz="2200" dirty="0" err="1"/>
              <a:t>Ostaminen</a:t>
            </a:r>
            <a:r>
              <a:rPr lang="en-US" sz="2200" dirty="0"/>
              <a:t> toimittajalta, joka vähentää </a:t>
            </a:r>
            <a:r>
              <a:rPr lang="en-US" sz="2200" dirty="0" err="1"/>
              <a:t>veden</a:t>
            </a:r>
            <a:r>
              <a:rPr lang="en-US" sz="2200" dirty="0"/>
              <a:t> </a:t>
            </a:r>
            <a:r>
              <a:rPr lang="en-US" sz="2200" dirty="0" err="1"/>
              <a:t>tuhlausta</a:t>
            </a:r>
            <a:r>
              <a:rPr lang="en-US" sz="2200" dirty="0"/>
              <a:t>.</a:t>
            </a:r>
          </a:p>
          <a:p>
            <a:pPr marL="457200" indent="-457200">
              <a:buFont typeface="Arial" panose="020B0604020202020204" pitchFamily="34" charset="0"/>
              <a:buAutoNum type="alphaLcParenR"/>
            </a:pPr>
            <a:r>
              <a:rPr lang="en-US" sz="2200" dirty="0" err="1"/>
              <a:t>Ostetaan</a:t>
            </a:r>
            <a:r>
              <a:rPr lang="en-US" sz="2200" dirty="0"/>
              <a:t> muovipakkauksia, koska se on halvin </a:t>
            </a:r>
            <a:r>
              <a:rPr lang="en-US" sz="2200" dirty="0" err="1"/>
              <a:t>vaihtoehto</a:t>
            </a:r>
            <a:r>
              <a:rPr lang="en-US" sz="2200" dirty="0"/>
              <a:t>.</a:t>
            </a:r>
          </a:p>
          <a:p>
            <a:pPr marL="457200" indent="-457200">
              <a:buFont typeface="Arial" panose="020B0604020202020204" pitchFamily="34" charset="0"/>
              <a:buAutoNum type="alphaLcParenR"/>
            </a:pPr>
            <a:r>
              <a:rPr lang="en-US" sz="2200" dirty="0" err="1"/>
              <a:t>Nopeimman</a:t>
            </a:r>
            <a:r>
              <a:rPr lang="en-US" sz="2200" dirty="0"/>
              <a:t> toimittajan valitseminen logistisen kuormituksen </a:t>
            </a:r>
            <a:r>
              <a:rPr lang="en-US" sz="2200" dirty="0" err="1"/>
              <a:t>vähentämiseksi</a:t>
            </a:r>
            <a:r>
              <a:rPr lang="en-US" sz="2200" dirty="0"/>
              <a:t>.</a:t>
            </a:r>
          </a:p>
        </p:txBody>
      </p:sp>
      <p:sp>
        <p:nvSpPr>
          <p:cNvPr id="4" name="Text Placeholder 3">
            <a:extLst>
              <a:ext uri="{FF2B5EF4-FFF2-40B4-BE49-F238E27FC236}">
                <a16:creationId xmlns:a16="http://schemas.microsoft.com/office/drawing/2014/main" id="{EAF8AD18-DFD0-95D8-8B53-858E16229F36}"/>
              </a:ext>
            </a:extLst>
          </p:cNvPr>
          <p:cNvSpPr>
            <a:spLocks noGrp="1"/>
          </p:cNvSpPr>
          <p:nvPr>
            <p:ph type="body" sz="quarter" idx="16"/>
          </p:nvPr>
        </p:nvSpPr>
        <p:spPr>
          <a:xfrm>
            <a:off x="7668953" y="657458"/>
            <a:ext cx="3971711" cy="803654"/>
          </a:xfrm>
          <a:prstGeom prst="rect">
            <a:avLst/>
          </a:prstGeom>
        </p:spPr>
        <p:txBody>
          <a:bodyPr lIns="91440" tIns="45720" rIns="91440" bIns="45720" anchor="t">
            <a:noAutofit/>
          </a:bodyPr>
          <a:lstStyle/>
          <a:p>
            <a:r>
              <a:rPr lang="en-IE" dirty="0" err="1">
                <a:highlight>
                  <a:srgbClr val="ED7D31"/>
                </a:highlight>
              </a:rPr>
              <a:t>Harjoitus</a:t>
            </a:r>
            <a:endParaRPr lang="en-US" dirty="0">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0833842B-1E0D-4834-6111-502BCA6E6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824" y="3899339"/>
            <a:ext cx="3038497" cy="177245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D985435-0877-14E8-8A6D-68C2D0315111}"/>
              </a:ext>
            </a:extLst>
          </p:cNvPr>
          <p:cNvGrpSpPr/>
          <p:nvPr/>
        </p:nvGrpSpPr>
        <p:grpSpPr>
          <a:xfrm>
            <a:off x="6563906" y="510505"/>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AE6DFF5B-A745-2663-0E1E-D6F5C0F08C02}"/>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9C9BABE7-B88F-3857-9019-C96DF59D9304}"/>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E98B5C6F-4860-198B-6E22-C1BD839288D6}"/>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7DF963BD-E8D2-70F4-AD20-31B4F7403882}"/>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91AF598-80A3-2DBF-6E2F-4ED9653C49E6}"/>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6D2ACCB9-2C6F-A6C7-8C63-973EFBCC70AC}"/>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59113D47-8BE3-9109-FB32-F5F959570762}"/>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A250F005-1AA8-DD65-EA44-CB9FF6DA95D8}"/>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F0DB7C8A-A658-99D4-B4AD-C3F0E5751EB1}"/>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41331998-33FE-4357-F8F4-6964291BCD55}"/>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D329D82B-8465-24CE-2EDB-40AF4DA8DD3F}"/>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29739A21-78D1-96F6-0DC7-C433AF1AF30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0DF1D3A2-6618-8DF1-9595-4CA15EF41B32}"/>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27DDCBBB-C8B0-4DAD-00AA-ED76B9C5675D}"/>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001EA8DE-F1BD-CB1D-99EE-C0B172C4DD8E}"/>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5C7B6DE4-4CC1-BB1C-C9A2-75FE8354422E}"/>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09883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4970-B686-13EC-BBA4-A78EEB634960}"/>
            </a:ext>
          </a:extLst>
        </p:cNvPr>
        <p:cNvGrpSpPr/>
        <p:nvPr/>
      </p:nvGrpSpPr>
      <p:grpSpPr>
        <a:xfrm>
          <a:off x="0" y="0"/>
          <a:ext cx="0" cy="0"/>
          <a:chOff x="0" y="0"/>
          <a:chExt cx="0" cy="0"/>
        </a:xfrm>
      </p:grpSpPr>
      <p:pic>
        <p:nvPicPr>
          <p:cNvPr id="3074" name="Picture 2" descr="G+D's functional area – purchasing | G+D">
            <a:extLst>
              <a:ext uri="{FF2B5EF4-FFF2-40B4-BE49-F238E27FC236}">
                <a16:creationId xmlns:a16="http://schemas.microsoft.com/office/drawing/2014/main" id="{69366CAE-7321-E52B-4AE3-BB5C54B40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9622"/>
            <a:ext cx="7305675" cy="3408218"/>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52D43034-8772-C7B5-4926-4E3712A96200}"/>
              </a:ext>
            </a:extLst>
          </p:cNvPr>
          <p:cNvSpPr>
            <a:spLocks noGrp="1"/>
          </p:cNvSpPr>
          <p:nvPr>
            <p:ph type="body" sz="quarter" idx="17"/>
          </p:nvPr>
        </p:nvSpPr>
        <p:spPr>
          <a:xfrm>
            <a:off x="6731421" y="439689"/>
            <a:ext cx="2066906" cy="582221"/>
          </a:xfrm>
        </p:spPr>
        <p:txBody>
          <a:bodyPr/>
          <a:lstStyle/>
          <a:p>
            <a:r>
              <a:rPr lang="en-US"/>
              <a:t>04</a:t>
            </a:r>
          </a:p>
        </p:txBody>
      </p:sp>
      <p:sp>
        <p:nvSpPr>
          <p:cNvPr id="14" name="Rectangle 13">
            <a:extLst>
              <a:ext uri="{FF2B5EF4-FFF2-40B4-BE49-F238E27FC236}">
                <a16:creationId xmlns:a16="http://schemas.microsoft.com/office/drawing/2014/main" id="{5919C6E8-A88A-81A0-27F1-C420A14E7F75}"/>
              </a:ext>
            </a:extLst>
          </p:cNvPr>
          <p:cNvSpPr/>
          <p:nvPr/>
        </p:nvSpPr>
        <p:spPr>
          <a:xfrm>
            <a:off x="5352073" y="3437080"/>
            <a:ext cx="5998065"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E0223A46-423C-93B6-8151-188B986331A0}"/>
              </a:ext>
            </a:extLst>
          </p:cNvPr>
          <p:cNvSpPr txBox="1"/>
          <p:nvPr/>
        </p:nvSpPr>
        <p:spPr>
          <a:xfrm>
            <a:off x="5474678" y="3420920"/>
            <a:ext cx="6049106" cy="1077218"/>
          </a:xfrm>
          <a:prstGeom prst="rect">
            <a:avLst/>
          </a:prstGeom>
          <a:noFill/>
        </p:spPr>
        <p:txBody>
          <a:bodyPr wrap="square" rtlCol="0">
            <a:spAutoFit/>
          </a:bodyPr>
          <a:lstStyle/>
          <a:p>
            <a:r>
              <a:rPr lang="en-US" sz="3200" b="1" spc="324" dirty="0">
                <a:solidFill>
                  <a:srgbClr val="60BA47"/>
                </a:solidFill>
                <a:latin typeface="Calibri" panose="020F0502020204030204" pitchFamily="34" charset="0"/>
                <a:cs typeface="Calibri" panose="020F0502020204030204" pitchFamily="34" charset="0"/>
              </a:rPr>
              <a:t>KESTÄVÄN HANKINNAN HAASTEET</a:t>
            </a:r>
          </a:p>
        </p:txBody>
      </p:sp>
    </p:spTree>
    <p:extLst>
      <p:ext uri="{BB962C8B-B14F-4D97-AF65-F5344CB8AC3E}">
        <p14:creationId xmlns:p14="http://schemas.microsoft.com/office/powerpoint/2010/main" val="4289005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DD69-97CD-2494-7466-0A440A9C4D0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72C13D3-2D2C-C220-6384-FF41BB33DB02}"/>
              </a:ext>
            </a:extLst>
          </p:cNvPr>
          <p:cNvSpPr>
            <a:spLocks noGrp="1"/>
          </p:cNvSpPr>
          <p:nvPr>
            <p:ph type="body" sz="quarter" idx="16"/>
          </p:nvPr>
        </p:nvSpPr>
        <p:spPr>
          <a:xfrm>
            <a:off x="3345244" y="415124"/>
            <a:ext cx="5400171" cy="803654"/>
          </a:xfrm>
          <a:prstGeom prst="rect">
            <a:avLst/>
          </a:prstGeom>
        </p:spPr>
        <p:txBody>
          <a:bodyPr/>
          <a:lstStyle/>
          <a:p>
            <a:r>
              <a:rPr lang="en-GB" sz="3200" dirty="0"/>
              <a:t>Kestävä kehitys vs. hankinnat</a:t>
            </a:r>
            <a:endParaRPr lang="en-IE" sz="3200" b="1" dirty="0"/>
          </a:p>
        </p:txBody>
      </p:sp>
      <p:sp>
        <p:nvSpPr>
          <p:cNvPr id="3" name="Text Placeholder 2">
            <a:extLst>
              <a:ext uri="{FF2B5EF4-FFF2-40B4-BE49-F238E27FC236}">
                <a16:creationId xmlns:a16="http://schemas.microsoft.com/office/drawing/2014/main" id="{0E7E7348-B982-1ADA-34BA-39210A99D253}"/>
              </a:ext>
            </a:extLst>
          </p:cNvPr>
          <p:cNvSpPr>
            <a:spLocks noGrp="1"/>
          </p:cNvSpPr>
          <p:nvPr>
            <p:ph type="body" sz="quarter" idx="19"/>
          </p:nvPr>
        </p:nvSpPr>
        <p:spPr>
          <a:xfrm>
            <a:off x="1238972" y="893723"/>
            <a:ext cx="9311797" cy="687348"/>
          </a:xfrm>
          <a:prstGeom prst="rect">
            <a:avLst/>
          </a:prstGeom>
        </p:spPr>
        <p:txBody>
          <a:bodyPr/>
          <a:lstStyle/>
          <a:p>
            <a:r>
              <a:rPr lang="en-US" sz="2000" dirty="0"/>
              <a:t>Kestävien hankintojen suurin haaste on yhdistää nämä kaksi käsitettä - kestävä kehitys ja hankinnat - tehokkaasti, koska ne perustuvat vastakkaisiin yleiskäsitteisiin. </a:t>
            </a:r>
          </a:p>
          <a:p>
            <a:endParaRPr lang="en-US" sz="1800" dirty="0"/>
          </a:p>
        </p:txBody>
      </p:sp>
      <p:sp>
        <p:nvSpPr>
          <p:cNvPr id="5" name="TextBox 4">
            <a:extLst>
              <a:ext uri="{FF2B5EF4-FFF2-40B4-BE49-F238E27FC236}">
                <a16:creationId xmlns:a16="http://schemas.microsoft.com/office/drawing/2014/main" id="{00F97019-41DB-8C40-8F4B-19C3F87FEBA5}"/>
              </a:ext>
            </a:extLst>
          </p:cNvPr>
          <p:cNvSpPr txBox="1"/>
          <p:nvPr/>
        </p:nvSpPr>
        <p:spPr>
          <a:xfrm>
            <a:off x="532181" y="5662836"/>
            <a:ext cx="10725378" cy="646331"/>
          </a:xfrm>
          <a:prstGeom prst="rect">
            <a:avLst/>
          </a:prstGeom>
          <a:noFill/>
          <a:ln>
            <a:solidFill>
              <a:srgbClr val="E25684"/>
            </a:solidFill>
          </a:ln>
        </p:spPr>
        <p:txBody>
          <a:bodyPr wrap="square">
            <a:spAutoFit/>
          </a:bodyPr>
          <a:lstStyle/>
          <a:p>
            <a:r>
              <a:rPr lang="en-US" dirty="0">
                <a:solidFill>
                  <a:srgbClr val="09465E"/>
                </a:solidFill>
              </a:rPr>
              <a:t>Hankinnoissa ei ymmärretä kestävyyttä, koska ne perustuvat </a:t>
            </a:r>
            <a:r>
              <a:rPr lang="en-US" b="1" dirty="0">
                <a:solidFill>
                  <a:srgbClr val="09465E"/>
                </a:solidFill>
              </a:rPr>
              <a:t>kiinteisiin mekanismeihin </a:t>
            </a:r>
            <a:r>
              <a:rPr lang="en-US" dirty="0">
                <a:solidFill>
                  <a:srgbClr val="09465E"/>
                </a:solidFill>
              </a:rPr>
              <a:t>(kustannustehokkuus).</a:t>
            </a:r>
          </a:p>
          <a:p>
            <a:r>
              <a:rPr lang="en-US" dirty="0">
                <a:solidFill>
                  <a:srgbClr val="09465E"/>
                </a:solidFill>
              </a:rPr>
              <a:t>Kestävä kehitys ei ymmärrä hankintoja, koska ne perustuvat </a:t>
            </a:r>
            <a:r>
              <a:rPr lang="en-US" b="1" dirty="0">
                <a:solidFill>
                  <a:srgbClr val="09465E"/>
                </a:solidFill>
              </a:rPr>
              <a:t>joustaviin mekanismeihin </a:t>
            </a:r>
            <a:r>
              <a:rPr lang="en-US" dirty="0">
                <a:solidFill>
                  <a:srgbClr val="09465E"/>
                </a:solidFill>
              </a:rPr>
              <a:t>(vaihtelevat ehdot).</a:t>
            </a:r>
          </a:p>
        </p:txBody>
      </p:sp>
      <p:sp>
        <p:nvSpPr>
          <p:cNvPr id="9" name="Freeform 246">
            <a:extLst>
              <a:ext uri="{FF2B5EF4-FFF2-40B4-BE49-F238E27FC236}">
                <a16:creationId xmlns:a16="http://schemas.microsoft.com/office/drawing/2014/main" id="{3E294996-1692-B95C-1F7D-CCA4EEE67D90}"/>
              </a:ext>
            </a:extLst>
          </p:cNvPr>
          <p:cNvSpPr>
            <a:spLocks noChangeArrowheads="1"/>
          </p:cNvSpPr>
          <p:nvPr/>
        </p:nvSpPr>
        <p:spPr bwMode="auto">
          <a:xfrm>
            <a:off x="6265422" y="2283668"/>
            <a:ext cx="3893103" cy="2474523"/>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10" name="CuadroTexto 598">
            <a:extLst>
              <a:ext uri="{FF2B5EF4-FFF2-40B4-BE49-F238E27FC236}">
                <a16:creationId xmlns:a16="http://schemas.microsoft.com/office/drawing/2014/main" id="{8A1B6493-0F03-86C1-25D6-97868506BDD0}"/>
              </a:ext>
            </a:extLst>
          </p:cNvPr>
          <p:cNvSpPr txBox="1"/>
          <p:nvPr/>
        </p:nvSpPr>
        <p:spPr>
          <a:xfrm>
            <a:off x="2054118" y="2103211"/>
            <a:ext cx="1871940"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Ensimmäinen osasto</a:t>
            </a:r>
          </a:p>
        </p:txBody>
      </p:sp>
      <p:sp>
        <p:nvSpPr>
          <p:cNvPr id="12" name="Rectángulo 602">
            <a:extLst>
              <a:ext uri="{FF2B5EF4-FFF2-40B4-BE49-F238E27FC236}">
                <a16:creationId xmlns:a16="http://schemas.microsoft.com/office/drawing/2014/main" id="{6DC0D5F2-6E16-866E-67DD-F638C48CFA91}"/>
              </a:ext>
            </a:extLst>
          </p:cNvPr>
          <p:cNvSpPr/>
          <p:nvPr/>
        </p:nvSpPr>
        <p:spPr>
          <a:xfrm>
            <a:off x="2336518" y="3019820"/>
            <a:ext cx="1498574" cy="338554"/>
          </a:xfrm>
          <a:prstGeom prst="rect">
            <a:avLst/>
          </a:prstGeom>
        </p:spPr>
        <p:txBody>
          <a:bodyPr wrap="square">
            <a:spAutoFit/>
          </a:bodyPr>
          <a:lstStyle/>
          <a:p>
            <a:pPr algn="ctr"/>
            <a:r>
              <a:rPr lang="en-US" sz="1600">
                <a:solidFill>
                  <a:schemeClr val="bg1"/>
                </a:solidFill>
                <a:latin typeface="Calibri" panose="020F0502020204030204" pitchFamily="34" charset="0"/>
                <a:ea typeface="Lato" charset="0"/>
                <a:cs typeface="Calibri" panose="020F0502020204030204" pitchFamily="34" charset="0"/>
              </a:rPr>
              <a:t>Klikkaa kirjoittaaksesi</a:t>
            </a:r>
          </a:p>
        </p:txBody>
      </p:sp>
      <p:sp>
        <p:nvSpPr>
          <p:cNvPr id="13" name="Rectángulo 603">
            <a:extLst>
              <a:ext uri="{FF2B5EF4-FFF2-40B4-BE49-F238E27FC236}">
                <a16:creationId xmlns:a16="http://schemas.microsoft.com/office/drawing/2014/main" id="{91983611-4AAC-A5E4-5C7F-9B7630B75007}"/>
              </a:ext>
            </a:extLst>
          </p:cNvPr>
          <p:cNvSpPr/>
          <p:nvPr/>
        </p:nvSpPr>
        <p:spPr>
          <a:xfrm>
            <a:off x="4250417" y="2808681"/>
            <a:ext cx="1498574"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Klikkaa kirjoittaaksesi</a:t>
            </a:r>
          </a:p>
        </p:txBody>
      </p:sp>
      <p:sp>
        <p:nvSpPr>
          <p:cNvPr id="39" name="Freeform 247">
            <a:extLst>
              <a:ext uri="{FF2B5EF4-FFF2-40B4-BE49-F238E27FC236}">
                <a16:creationId xmlns:a16="http://schemas.microsoft.com/office/drawing/2014/main" id="{DB6C177A-CCE9-6084-333D-6FFB2467EC09}"/>
              </a:ext>
            </a:extLst>
          </p:cNvPr>
          <p:cNvSpPr>
            <a:spLocks noChangeArrowheads="1"/>
          </p:cNvSpPr>
          <p:nvPr/>
        </p:nvSpPr>
        <p:spPr bwMode="auto">
          <a:xfrm>
            <a:off x="6157511" y="1664826"/>
            <a:ext cx="4163648"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25684"/>
          </a:solidFill>
          <a:ln>
            <a:noFill/>
          </a:ln>
          <a:effectLst/>
        </p:spPr>
        <p:txBody>
          <a:bodyPr wrap="none" anchor="ctr"/>
          <a:lstStyle/>
          <a:p>
            <a:endParaRPr lang="en-US" sz="900"/>
          </a:p>
        </p:txBody>
      </p:sp>
      <p:sp>
        <p:nvSpPr>
          <p:cNvPr id="11" name="CuadroTexto 599">
            <a:extLst>
              <a:ext uri="{FF2B5EF4-FFF2-40B4-BE49-F238E27FC236}">
                <a16:creationId xmlns:a16="http://schemas.microsoft.com/office/drawing/2014/main" id="{8D7F99DC-9F47-4F67-EB15-0842C5593098}"/>
              </a:ext>
            </a:extLst>
          </p:cNvPr>
          <p:cNvSpPr txBox="1"/>
          <p:nvPr/>
        </p:nvSpPr>
        <p:spPr>
          <a:xfrm>
            <a:off x="7022308" y="1782954"/>
            <a:ext cx="224027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Hankinnat</a:t>
            </a:r>
          </a:p>
        </p:txBody>
      </p:sp>
      <p:sp>
        <p:nvSpPr>
          <p:cNvPr id="40" name="Freeform 249">
            <a:extLst>
              <a:ext uri="{FF2B5EF4-FFF2-40B4-BE49-F238E27FC236}">
                <a16:creationId xmlns:a16="http://schemas.microsoft.com/office/drawing/2014/main" id="{FA7E7537-7ADE-D399-9887-7AAD7298CBF4}"/>
              </a:ext>
            </a:extLst>
          </p:cNvPr>
          <p:cNvSpPr>
            <a:spLocks noChangeArrowheads="1"/>
          </p:cNvSpPr>
          <p:nvPr/>
        </p:nvSpPr>
        <p:spPr bwMode="auto">
          <a:xfrm>
            <a:off x="6096000" y="4744533"/>
            <a:ext cx="4235669"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D7D31"/>
          </a:solidFill>
          <a:ln>
            <a:noFill/>
          </a:ln>
          <a:effectLst/>
        </p:spPr>
        <p:txBody>
          <a:bodyPr wrap="none" anchor="ctr"/>
          <a:lstStyle/>
          <a:p>
            <a:endParaRPr lang="en-US" sz="900"/>
          </a:p>
        </p:txBody>
      </p:sp>
      <p:sp>
        <p:nvSpPr>
          <p:cNvPr id="41" name="Freeform 246">
            <a:extLst>
              <a:ext uri="{FF2B5EF4-FFF2-40B4-BE49-F238E27FC236}">
                <a16:creationId xmlns:a16="http://schemas.microsoft.com/office/drawing/2014/main" id="{78C2F3B3-EAE9-5580-33EE-7234872A4138}"/>
              </a:ext>
            </a:extLst>
          </p:cNvPr>
          <p:cNvSpPr>
            <a:spLocks noChangeArrowheads="1"/>
          </p:cNvSpPr>
          <p:nvPr/>
        </p:nvSpPr>
        <p:spPr bwMode="auto">
          <a:xfrm>
            <a:off x="1771890" y="2290773"/>
            <a:ext cx="3931874" cy="255445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9465E"/>
          </a:solidFill>
          <a:ln>
            <a:noFill/>
          </a:ln>
          <a:effectLst/>
        </p:spPr>
        <p:txBody>
          <a:bodyPr wrap="none" anchor="ctr"/>
          <a:lstStyle/>
          <a:p>
            <a:endParaRPr lang="en-US" sz="900"/>
          </a:p>
        </p:txBody>
      </p:sp>
      <p:sp>
        <p:nvSpPr>
          <p:cNvPr id="42" name="Freeform 247">
            <a:extLst>
              <a:ext uri="{FF2B5EF4-FFF2-40B4-BE49-F238E27FC236}">
                <a16:creationId xmlns:a16="http://schemas.microsoft.com/office/drawing/2014/main" id="{C567999B-A8CD-2F65-5AF2-46D545A93783}"/>
              </a:ext>
            </a:extLst>
          </p:cNvPr>
          <p:cNvSpPr>
            <a:spLocks noChangeArrowheads="1"/>
          </p:cNvSpPr>
          <p:nvPr/>
        </p:nvSpPr>
        <p:spPr bwMode="auto">
          <a:xfrm>
            <a:off x="1629103" y="1697377"/>
            <a:ext cx="4246180" cy="646331"/>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ED7D31"/>
          </a:solidFill>
          <a:ln>
            <a:noFill/>
          </a:ln>
          <a:effectLst/>
        </p:spPr>
        <p:txBody>
          <a:bodyPr wrap="none" anchor="ctr"/>
          <a:lstStyle/>
          <a:p>
            <a:endParaRPr lang="en-US" sz="900"/>
          </a:p>
        </p:txBody>
      </p:sp>
      <p:sp>
        <p:nvSpPr>
          <p:cNvPr id="44" name="CuadroTexto 599">
            <a:extLst>
              <a:ext uri="{FF2B5EF4-FFF2-40B4-BE49-F238E27FC236}">
                <a16:creationId xmlns:a16="http://schemas.microsoft.com/office/drawing/2014/main" id="{0202244D-E943-319F-B803-475453E160B6}"/>
              </a:ext>
            </a:extLst>
          </p:cNvPr>
          <p:cNvSpPr txBox="1"/>
          <p:nvPr/>
        </p:nvSpPr>
        <p:spPr>
          <a:xfrm>
            <a:off x="2424444" y="1795337"/>
            <a:ext cx="2871043" cy="430887"/>
          </a:xfrm>
          <a:prstGeom prst="rect">
            <a:avLst/>
          </a:prstGeom>
          <a:noFill/>
        </p:spPr>
        <p:txBody>
          <a:bodyPr wrap="square" rtlCol="0">
            <a:spAutoFit/>
          </a:bodyPr>
          <a:lstStyle/>
          <a:p>
            <a:pPr algn="ctr"/>
            <a:r>
              <a:rPr lang="en-US" sz="2200" b="1">
                <a:solidFill>
                  <a:schemeClr val="bg1"/>
                </a:solidFill>
                <a:latin typeface="Calibri" panose="020F0502020204030204" pitchFamily="34" charset="0"/>
                <a:ea typeface="Lato" charset="0"/>
                <a:cs typeface="Calibri" panose="020F0502020204030204" pitchFamily="34" charset="0"/>
              </a:rPr>
              <a:t>Kestävä kehitys</a:t>
            </a:r>
          </a:p>
        </p:txBody>
      </p:sp>
      <p:sp>
        <p:nvSpPr>
          <p:cNvPr id="45" name="CuadroTexto 599">
            <a:extLst>
              <a:ext uri="{FF2B5EF4-FFF2-40B4-BE49-F238E27FC236}">
                <a16:creationId xmlns:a16="http://schemas.microsoft.com/office/drawing/2014/main" id="{11B00545-69DF-E96F-FF3D-BD4E39D3CF5F}"/>
              </a:ext>
            </a:extLst>
          </p:cNvPr>
          <p:cNvSpPr txBox="1"/>
          <p:nvPr/>
        </p:nvSpPr>
        <p:spPr>
          <a:xfrm>
            <a:off x="2060525" y="2353138"/>
            <a:ext cx="3313683"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Pitkän aikavälin vaikutus</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EA596E60-135C-5CCD-F261-0044F4B7D7D9}"/>
              </a:ext>
            </a:extLst>
          </p:cNvPr>
          <p:cNvSpPr txBox="1"/>
          <p:nvPr/>
        </p:nvSpPr>
        <p:spPr>
          <a:xfrm>
            <a:off x="6382240" y="2409481"/>
            <a:ext cx="3651751"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Liiketoiminnan välittömät tarpeet</a:t>
            </a:r>
          </a:p>
        </p:txBody>
      </p:sp>
      <p:sp>
        <p:nvSpPr>
          <p:cNvPr id="48" name="CuadroTexto 599">
            <a:extLst>
              <a:ext uri="{FF2B5EF4-FFF2-40B4-BE49-F238E27FC236}">
                <a16:creationId xmlns:a16="http://schemas.microsoft.com/office/drawing/2014/main" id="{C4B97E0E-DB79-200D-D1EB-77E06F3C5E18}"/>
              </a:ext>
            </a:extLst>
          </p:cNvPr>
          <p:cNvSpPr txBox="1"/>
          <p:nvPr/>
        </p:nvSpPr>
        <p:spPr>
          <a:xfrm>
            <a:off x="1820087" y="2782968"/>
            <a:ext cx="3930856"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Sosiaaliset/ympäristövaikutukset</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64FFB3CA-F019-BD62-B019-C030E260E6B7}"/>
              </a:ext>
            </a:extLst>
          </p:cNvPr>
          <p:cNvSpPr txBox="1"/>
          <p:nvPr/>
        </p:nvSpPr>
        <p:spPr>
          <a:xfrm>
            <a:off x="6350159" y="2917602"/>
            <a:ext cx="3505323"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Taloudelliset ja yritysten tarpeet</a:t>
            </a:r>
          </a:p>
        </p:txBody>
      </p:sp>
      <p:sp>
        <p:nvSpPr>
          <p:cNvPr id="51" name="CuadroTexto 599">
            <a:extLst>
              <a:ext uri="{FF2B5EF4-FFF2-40B4-BE49-F238E27FC236}">
                <a16:creationId xmlns:a16="http://schemas.microsoft.com/office/drawing/2014/main" id="{41EE1CFC-C51E-B025-8A0E-1142D6D62190}"/>
              </a:ext>
            </a:extLst>
          </p:cNvPr>
          <p:cNvSpPr txBox="1"/>
          <p:nvPr/>
        </p:nvSpPr>
        <p:spPr>
          <a:xfrm>
            <a:off x="1911928" y="3312669"/>
            <a:ext cx="3462280"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Usein kalliit ja monimutkaiset prosessit</a:t>
            </a:r>
            <a:endParaRPr lang="en-US" sz="24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D4D229C8-A75C-5422-2931-AEB691C88703}"/>
              </a:ext>
            </a:extLst>
          </p:cNvPr>
          <p:cNvSpPr txBox="1"/>
          <p:nvPr/>
        </p:nvSpPr>
        <p:spPr>
          <a:xfrm>
            <a:off x="6265422" y="3485245"/>
            <a:ext cx="3920762" cy="400110"/>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Suoraviivaiset prosessit</a:t>
            </a:r>
          </a:p>
        </p:txBody>
      </p:sp>
      <p:sp>
        <p:nvSpPr>
          <p:cNvPr id="54" name="CuadroTexto 599">
            <a:extLst>
              <a:ext uri="{FF2B5EF4-FFF2-40B4-BE49-F238E27FC236}">
                <a16:creationId xmlns:a16="http://schemas.microsoft.com/office/drawing/2014/main" id="{83A7300F-C9B7-B660-CAE3-DA28B71C2585}"/>
              </a:ext>
            </a:extLst>
          </p:cNvPr>
          <p:cNvSpPr txBox="1"/>
          <p:nvPr/>
        </p:nvSpPr>
        <p:spPr>
          <a:xfrm>
            <a:off x="1888265" y="3990885"/>
            <a:ext cx="3329499"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Vahvasti julkiseen politiikkaan tukeutuminen</a:t>
            </a:r>
          </a:p>
        </p:txBody>
      </p:sp>
      <p:sp>
        <p:nvSpPr>
          <p:cNvPr id="55" name="CuadroTexto 599">
            <a:extLst>
              <a:ext uri="{FF2B5EF4-FFF2-40B4-BE49-F238E27FC236}">
                <a16:creationId xmlns:a16="http://schemas.microsoft.com/office/drawing/2014/main" id="{57E2856A-3B95-52BF-DDC5-CE8F024C6C62}"/>
              </a:ext>
            </a:extLst>
          </p:cNvPr>
          <p:cNvSpPr txBox="1"/>
          <p:nvPr/>
        </p:nvSpPr>
        <p:spPr>
          <a:xfrm>
            <a:off x="6292599" y="4036647"/>
            <a:ext cx="3441213" cy="707886"/>
          </a:xfrm>
          <a:prstGeom prst="rect">
            <a:avLst/>
          </a:prstGeom>
          <a:noFill/>
        </p:spPr>
        <p:txBody>
          <a:bodyPr wrap="square" rtlCol="0">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Yksityisiin hankintoihin tukeutuminen</a:t>
            </a:r>
          </a:p>
        </p:txBody>
      </p:sp>
      <p:sp>
        <p:nvSpPr>
          <p:cNvPr id="56" name="Freeform 249">
            <a:extLst>
              <a:ext uri="{FF2B5EF4-FFF2-40B4-BE49-F238E27FC236}">
                <a16:creationId xmlns:a16="http://schemas.microsoft.com/office/drawing/2014/main" id="{41B65FA0-A895-5E0C-1A07-EDD7E3330FE3}"/>
              </a:ext>
            </a:extLst>
          </p:cNvPr>
          <p:cNvSpPr>
            <a:spLocks noChangeArrowheads="1"/>
          </p:cNvSpPr>
          <p:nvPr/>
        </p:nvSpPr>
        <p:spPr bwMode="auto">
          <a:xfrm>
            <a:off x="1629103" y="4734054"/>
            <a:ext cx="4246179" cy="565884"/>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E25684"/>
          </a:solidFill>
          <a:ln>
            <a:noFill/>
          </a:ln>
          <a:effectLst/>
        </p:spPr>
        <p:txBody>
          <a:bodyPr wrap="none" anchor="ctr"/>
          <a:lstStyle/>
          <a:p>
            <a:endParaRPr lang="en-US" sz="900"/>
          </a:p>
        </p:txBody>
      </p:sp>
    </p:spTree>
    <p:extLst>
      <p:ext uri="{BB962C8B-B14F-4D97-AF65-F5344CB8AC3E}">
        <p14:creationId xmlns:p14="http://schemas.microsoft.com/office/powerpoint/2010/main" val="2815888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CA1B0-C14B-2D29-5B43-F56B92A26C9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11EF99C-8AC0-9D0C-5975-0B346547CE40}"/>
              </a:ext>
            </a:extLst>
          </p:cNvPr>
          <p:cNvSpPr>
            <a:spLocks noGrp="1"/>
          </p:cNvSpPr>
          <p:nvPr>
            <p:ph type="body" sz="quarter" idx="16"/>
          </p:nvPr>
        </p:nvSpPr>
        <p:spPr>
          <a:xfrm>
            <a:off x="860250" y="625789"/>
            <a:ext cx="9142393" cy="803654"/>
          </a:xfrm>
          <a:prstGeom prst="rect">
            <a:avLst/>
          </a:prstGeom>
        </p:spPr>
        <p:txBody>
          <a:bodyPr/>
          <a:lstStyle/>
          <a:p>
            <a:r>
              <a:rPr lang="en-GB" b="1"/>
              <a:t>Kestävä vs hankinta</a:t>
            </a:r>
            <a:endParaRPr lang="en-IE" b="1"/>
          </a:p>
        </p:txBody>
      </p:sp>
      <p:sp>
        <p:nvSpPr>
          <p:cNvPr id="3" name="Text Placeholder 2">
            <a:extLst>
              <a:ext uri="{FF2B5EF4-FFF2-40B4-BE49-F238E27FC236}">
                <a16:creationId xmlns:a16="http://schemas.microsoft.com/office/drawing/2014/main" id="{0F0AC838-7997-8B63-E020-6C59304F2267}"/>
              </a:ext>
            </a:extLst>
          </p:cNvPr>
          <p:cNvSpPr>
            <a:spLocks noGrp="1"/>
          </p:cNvSpPr>
          <p:nvPr>
            <p:ph type="body" sz="quarter" idx="19"/>
          </p:nvPr>
        </p:nvSpPr>
        <p:spPr>
          <a:xfrm>
            <a:off x="756000" y="1303832"/>
            <a:ext cx="10575749" cy="5241934"/>
          </a:xfrm>
          <a:prstGeom prst="rect">
            <a:avLst/>
          </a:prstGeom>
        </p:spPr>
        <p:txBody>
          <a:bodyPr lIns="91440" tIns="45720" rIns="91440" bIns="45720" anchor="t"/>
          <a:lstStyle/>
          <a:p>
            <a:r>
              <a:rPr lang="en-US" u="sng" dirty="0"/>
              <a:t>Strategiat näihin haasteisiin vastaamiseksi:</a:t>
            </a:r>
          </a:p>
          <a:p>
            <a:endParaRPr lang="en-US" u="sng" dirty="0"/>
          </a:p>
          <a:p>
            <a:r>
              <a:rPr lang="en-US" b="1" dirty="0"/>
              <a:t>1.</a:t>
            </a:r>
            <a:r>
              <a:rPr lang="en-US" b="1" dirty="0">
                <a:highlight>
                  <a:srgbClr val="60BA47"/>
                </a:highlight>
              </a:rPr>
              <a:t> Varmistetaan vahva yhteistyö toimittajien kanssa. </a:t>
            </a:r>
            <a:r>
              <a:rPr lang="en-US" dirty="0"/>
              <a:t>Vakaiden suhteiden luominen tavarantoimittajiin mahdollistaa ei-kustannustehokkaiden kestävien ratkaisujen käyttöönoton heikentämättä tuotteiden/palvelujen tarjontaa. Näiden ratkaisujen yhteiskehittäminen voi olla molempien osapuolten edun mukaista, koska molemmat voivat käyttää niitä kumppanuuden ulkopuolella. Lisäksi vahva suhde voi johtaa pitkäaikaisiin sopimuksiin ja suurhankintoihin, jotka voivat alentaa kestävien tuotteiden kustannuksia. </a:t>
            </a:r>
            <a:endParaRPr lang="en-US" dirty="0">
              <a:ea typeface="Calibri"/>
              <a:cs typeface="Calibri"/>
            </a:endParaRPr>
          </a:p>
          <a:p>
            <a:endParaRPr lang="en-US" dirty="0"/>
          </a:p>
          <a:p>
            <a:r>
              <a:rPr lang="en-US" b="1" dirty="0"/>
              <a:t>2. </a:t>
            </a:r>
            <a:r>
              <a:rPr lang="en-US" b="1" dirty="0">
                <a:highlight>
                  <a:srgbClr val="60BA47"/>
                </a:highlight>
              </a:rPr>
              <a:t>Parannetaan julkisen ja yksityisen sektorin yhteistyötä</a:t>
            </a:r>
            <a:r>
              <a:rPr lang="en-US" dirty="0"/>
              <a:t>. Uusimpien ympäristösäännösten ajan tasalla pitäminen voi johtaa lisärahoitukseen avustusten, veroetujen tai innovaatiorahoituksen kautta. Se, että tuotteissasi noudatetaan kaikkia ympäristömerkkejä ja ympäristöstandardeja, voi houkutella sijoittajia ja avata uusia tulonlähteitä. </a:t>
            </a:r>
            <a:endParaRPr lang="en-US" dirty="0">
              <a:ea typeface="Calibri"/>
              <a:cs typeface="Calibri"/>
            </a:endParaRPr>
          </a:p>
        </p:txBody>
      </p:sp>
    </p:spTree>
    <p:extLst>
      <p:ext uri="{BB962C8B-B14F-4D97-AF65-F5344CB8AC3E}">
        <p14:creationId xmlns:p14="http://schemas.microsoft.com/office/powerpoint/2010/main" val="151731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1DBA-F0B8-5109-4E30-2D54B4F5578E}"/>
            </a:ext>
          </a:extLst>
        </p:cNvPr>
        <p:cNvGrpSpPr/>
        <p:nvPr/>
      </p:nvGrpSpPr>
      <p:grpSpPr>
        <a:xfrm>
          <a:off x="0" y="0"/>
          <a:ext cx="0" cy="0"/>
          <a:chOff x="0" y="0"/>
          <a:chExt cx="0" cy="0"/>
        </a:xfrm>
      </p:grpSpPr>
      <p:pic>
        <p:nvPicPr>
          <p:cNvPr id="9" name="Kuva 8" descr="Kuva, joka sisältää kohteen teksti, ympyrä, Fontti, kuvakaappaus&#10;&#10;Tekoälyn generoima sisältö voi olla virheellistä.">
            <a:extLst>
              <a:ext uri="{FF2B5EF4-FFF2-40B4-BE49-F238E27FC236}">
                <a16:creationId xmlns:a16="http://schemas.microsoft.com/office/drawing/2014/main" id="{0FF8DDDA-5755-195F-2D26-492BCAFC5118}"/>
              </a:ext>
            </a:extLst>
          </p:cNvPr>
          <p:cNvPicPr>
            <a:picLocks noChangeAspect="1"/>
          </p:cNvPicPr>
          <p:nvPr/>
        </p:nvPicPr>
        <p:blipFill>
          <a:blip r:embed="rId3"/>
          <a:stretch>
            <a:fillRect/>
          </a:stretch>
        </p:blipFill>
        <p:spPr>
          <a:xfrm>
            <a:off x="2510708" y="465486"/>
            <a:ext cx="8359304" cy="5927027"/>
          </a:xfrm>
          <a:prstGeom prst="rect">
            <a:avLst/>
          </a:prstGeom>
        </p:spPr>
      </p:pic>
      <p:sp>
        <p:nvSpPr>
          <p:cNvPr id="4" name="TextBox 3">
            <a:extLst>
              <a:ext uri="{FF2B5EF4-FFF2-40B4-BE49-F238E27FC236}">
                <a16:creationId xmlns:a16="http://schemas.microsoft.com/office/drawing/2014/main" id="{D82CFF57-78C8-0D03-E2F6-160B11B8EE8D}"/>
              </a:ext>
            </a:extLst>
          </p:cNvPr>
          <p:cNvSpPr txBox="1"/>
          <p:nvPr/>
        </p:nvSpPr>
        <p:spPr>
          <a:xfrm>
            <a:off x="482600" y="637362"/>
            <a:ext cx="6207760" cy="461665"/>
          </a:xfrm>
          <a:prstGeom prst="rect">
            <a:avLst/>
          </a:prstGeom>
          <a:noFill/>
        </p:spPr>
        <p:txBody>
          <a:bodyPr wrap="square">
            <a:spAutoFit/>
          </a:bodyPr>
          <a:lstStyle/>
          <a:p>
            <a:pPr algn="just"/>
            <a:r>
              <a:rPr lang="en-US" sz="2400" b="1" dirty="0">
                <a:solidFill>
                  <a:srgbClr val="09465E"/>
                </a:solidFill>
              </a:rPr>
              <a:t>Kestävyyden jäljittäminen</a:t>
            </a:r>
          </a:p>
        </p:txBody>
      </p:sp>
      <p:sp>
        <p:nvSpPr>
          <p:cNvPr id="3" name="Text Placeholder 2">
            <a:extLst>
              <a:ext uri="{FF2B5EF4-FFF2-40B4-BE49-F238E27FC236}">
                <a16:creationId xmlns:a16="http://schemas.microsoft.com/office/drawing/2014/main" id="{482D8A16-E4F2-F879-078C-46970EB9D30C}"/>
              </a:ext>
            </a:extLst>
          </p:cNvPr>
          <p:cNvSpPr>
            <a:spLocks noGrp="1"/>
          </p:cNvSpPr>
          <p:nvPr>
            <p:ph type="body" sz="quarter" idx="19"/>
          </p:nvPr>
        </p:nvSpPr>
        <p:spPr>
          <a:xfrm>
            <a:off x="7010400" y="5346337"/>
            <a:ext cx="4309241" cy="1191098"/>
          </a:xfrm>
          <a:prstGeom prst="rect">
            <a:avLst/>
          </a:prstGeom>
        </p:spPr>
        <p:txBody>
          <a:bodyPr/>
          <a:lstStyle/>
          <a:p>
            <a:pPr marL="0" indent="0">
              <a:lnSpc>
                <a:spcPct val="100000"/>
              </a:lnSpc>
            </a:pPr>
            <a:r>
              <a:rPr lang="en-US" sz="1800" i="1" dirty="0"/>
              <a:t>Miten varmistamme, että tavarantoimittajamme noudattavat ympäristö- ja sosiaalisia normeja?</a:t>
            </a:r>
          </a:p>
        </p:txBody>
      </p:sp>
    </p:spTree>
    <p:extLst>
      <p:ext uri="{BB962C8B-B14F-4D97-AF65-F5344CB8AC3E}">
        <p14:creationId xmlns:p14="http://schemas.microsoft.com/office/powerpoint/2010/main" val="724112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D4B1A-59A0-4270-6119-F6AF3CE6D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5FAEB7E-E834-7F8E-8448-FFD104E67425}"/>
              </a:ext>
            </a:extLst>
          </p:cNvPr>
          <p:cNvSpPr>
            <a:spLocks noGrp="1"/>
          </p:cNvSpPr>
          <p:nvPr>
            <p:ph type="body" sz="quarter" idx="19"/>
          </p:nvPr>
        </p:nvSpPr>
        <p:spPr>
          <a:xfrm>
            <a:off x="644427" y="1492591"/>
            <a:ext cx="8218219" cy="5536995"/>
          </a:xfrm>
          <a:prstGeom prst="rect">
            <a:avLst/>
          </a:prstGeom>
        </p:spPr>
        <p:txBody>
          <a:bodyPr lIns="91440" tIns="45720" rIns="91440" bIns="45720" anchor="t"/>
          <a:lstStyle/>
          <a:p>
            <a:r>
              <a:rPr lang="en-GB" dirty="0"/>
              <a:t>Olet elintarvikealan pk-yrityksen omistaja/tuottaja, joka yrittää ottaa käyttöön kestäviä hankintatekniikoita. Budjettisi on kuitenkin tiukka, tavarantoimittajasi ovat epäjohdonmukaisia ja sertifikaatit kalliita.</a:t>
            </a:r>
          </a:p>
          <a:p>
            <a:endParaRPr lang="en-GB" dirty="0"/>
          </a:p>
          <a:p>
            <a:pPr>
              <a:buFont typeface="Arial" panose="020B0604020202020204" pitchFamily="34" charset="0"/>
              <a:buChar char="•"/>
            </a:pPr>
            <a:r>
              <a:rPr lang="en-GB" dirty="0"/>
              <a:t>Mitä esteitä kohtaisit?</a:t>
            </a:r>
          </a:p>
          <a:p>
            <a:pPr marL="0" indent="0"/>
            <a:endParaRPr lang="en-GB" dirty="0"/>
          </a:p>
          <a:p>
            <a:pPr>
              <a:buFont typeface="Arial" panose="020B0604020202020204" pitchFamily="34" charset="0"/>
              <a:buChar char="•"/>
            </a:pPr>
            <a:r>
              <a:rPr lang="en-GB" dirty="0"/>
              <a:t>Millaisia kompromisseja saatat joutua tekemään?</a:t>
            </a:r>
          </a:p>
          <a:p>
            <a:pPr marL="0" indent="0"/>
            <a:endParaRPr lang="en-GB" dirty="0"/>
          </a:p>
          <a:p>
            <a:pPr>
              <a:buFont typeface="Arial" panose="020B0604020202020204" pitchFamily="34" charset="0"/>
              <a:buChar char="•"/>
            </a:pPr>
            <a:r>
              <a:rPr lang="en-GB" dirty="0"/>
              <a:t>Miten selittäisit valintasi asiakkaillesi?</a:t>
            </a:r>
          </a:p>
          <a:p>
            <a:pPr>
              <a:buFont typeface="Arial" panose="020B0604020202020204" pitchFamily="34" charset="0"/>
              <a:buChar char="•"/>
            </a:pPr>
            <a:endParaRPr lang="en-GB" dirty="0"/>
          </a:p>
          <a:p>
            <a:pPr>
              <a:buFont typeface="Arial" panose="020B0604020202020204" pitchFamily="34" charset="0"/>
              <a:buChar char="•"/>
            </a:pPr>
            <a:endParaRPr lang="en-GB" dirty="0"/>
          </a:p>
          <a:p>
            <a:pPr marL="0" indent="0"/>
            <a:r>
              <a:rPr lang="en-GB" i="1" dirty="0"/>
              <a:t>Pohdi seuraavia kysymyksiä ja kirjoita </a:t>
            </a:r>
            <a:r>
              <a:rPr lang="en-GB" i="1" dirty="0" err="1"/>
              <a:t>ajatuksiasi</a:t>
            </a:r>
            <a:r>
              <a:rPr lang="en-GB" i="1" dirty="0"/>
              <a:t> </a:t>
            </a:r>
            <a:r>
              <a:rPr lang="en-GB" i="1" dirty="0" err="1"/>
              <a:t>ylös</a:t>
            </a:r>
            <a:r>
              <a:rPr lang="en-GB" i="1" dirty="0"/>
              <a:t>.</a:t>
            </a:r>
          </a:p>
        </p:txBody>
      </p:sp>
      <p:sp>
        <p:nvSpPr>
          <p:cNvPr id="4" name="Text Placeholder 3">
            <a:extLst>
              <a:ext uri="{FF2B5EF4-FFF2-40B4-BE49-F238E27FC236}">
                <a16:creationId xmlns:a16="http://schemas.microsoft.com/office/drawing/2014/main" id="{0D344384-69F1-E22A-8040-824693DF1B9E}"/>
              </a:ext>
            </a:extLst>
          </p:cNvPr>
          <p:cNvSpPr>
            <a:spLocks noGrp="1"/>
          </p:cNvSpPr>
          <p:nvPr>
            <p:ph type="body" sz="quarter" idx="16"/>
          </p:nvPr>
        </p:nvSpPr>
        <p:spPr>
          <a:xfrm>
            <a:off x="7668953" y="657458"/>
            <a:ext cx="3971711" cy="803654"/>
          </a:xfrm>
          <a:prstGeom prst="rect">
            <a:avLst/>
          </a:prstGeom>
        </p:spPr>
        <p:txBody>
          <a:bodyPr lIns="91440" tIns="45720" rIns="91440" bIns="45720" anchor="t">
            <a:noAutofit/>
          </a:bodyPr>
          <a:lstStyle/>
          <a:p>
            <a:r>
              <a:rPr lang="en-IE" dirty="0" err="1">
                <a:highlight>
                  <a:srgbClr val="ED7D31"/>
                </a:highlight>
              </a:rPr>
              <a:t>Harjoitus</a:t>
            </a:r>
            <a:endParaRPr lang="en-US" dirty="0">
              <a:highlight>
                <a:srgbClr val="ED7D31"/>
              </a:highlight>
            </a:endParaRPr>
          </a:p>
        </p:txBody>
      </p:sp>
      <p:pic>
        <p:nvPicPr>
          <p:cNvPr id="1030" name="Picture 6" descr="Green Procurement and Supply Chain Greening | EcoMerit">
            <a:extLst>
              <a:ext uri="{FF2B5EF4-FFF2-40B4-BE49-F238E27FC236}">
                <a16:creationId xmlns:a16="http://schemas.microsoft.com/office/drawing/2014/main" id="{35B38FC9-AF9B-C2BC-2D3B-E9A7CC147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418" y="2790645"/>
            <a:ext cx="3093946" cy="18048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F14330D0-C5BE-84AD-F8F4-65F452C52C11}"/>
              </a:ext>
            </a:extLst>
          </p:cNvPr>
          <p:cNvGrpSpPr/>
          <p:nvPr/>
        </p:nvGrpSpPr>
        <p:grpSpPr>
          <a:xfrm>
            <a:off x="6563906" y="510505"/>
            <a:ext cx="1044371" cy="803654"/>
            <a:chOff x="5388098" y="371192"/>
            <a:chExt cx="907476" cy="907364"/>
          </a:xfrm>
          <a:solidFill>
            <a:schemeClr val="bg1"/>
          </a:solidFill>
        </p:grpSpPr>
        <p:grpSp>
          <p:nvGrpSpPr>
            <p:cNvPr id="5" name="Graphic 2">
              <a:extLst>
                <a:ext uri="{FF2B5EF4-FFF2-40B4-BE49-F238E27FC236}">
                  <a16:creationId xmlns:a16="http://schemas.microsoft.com/office/drawing/2014/main" id="{EC2739BB-403C-D96D-1D3E-7F96888A30CC}"/>
                </a:ext>
              </a:extLst>
            </p:cNvPr>
            <p:cNvGrpSpPr/>
            <p:nvPr/>
          </p:nvGrpSpPr>
          <p:grpSpPr>
            <a:xfrm>
              <a:off x="5388098" y="371192"/>
              <a:ext cx="907476" cy="907364"/>
              <a:chOff x="5388098" y="371192"/>
              <a:chExt cx="907476" cy="907364"/>
            </a:xfrm>
            <a:grpFill/>
          </p:grpSpPr>
          <p:sp>
            <p:nvSpPr>
              <p:cNvPr id="12" name="Freeform 912">
                <a:extLst>
                  <a:ext uri="{FF2B5EF4-FFF2-40B4-BE49-F238E27FC236}">
                    <a16:creationId xmlns:a16="http://schemas.microsoft.com/office/drawing/2014/main" id="{5155D7A9-4DE7-E595-FE6E-ED5C24A6CE15}"/>
                  </a:ext>
                </a:extLst>
              </p:cNvPr>
              <p:cNvSpPr/>
              <p:nvPr/>
            </p:nvSpPr>
            <p:spPr>
              <a:xfrm>
                <a:off x="5388098" y="371192"/>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13">
                <a:extLst>
                  <a:ext uri="{FF2B5EF4-FFF2-40B4-BE49-F238E27FC236}">
                    <a16:creationId xmlns:a16="http://schemas.microsoft.com/office/drawing/2014/main" id="{9A0107D8-EF37-1F66-7484-FC4DEE7F7AE5}"/>
                  </a:ext>
                </a:extLst>
              </p:cNvPr>
              <p:cNvSpPr/>
              <p:nvPr/>
            </p:nvSpPr>
            <p:spPr>
              <a:xfrm>
                <a:off x="6023478" y="807232"/>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914">
                <a:extLst>
                  <a:ext uri="{FF2B5EF4-FFF2-40B4-BE49-F238E27FC236}">
                    <a16:creationId xmlns:a16="http://schemas.microsoft.com/office/drawing/2014/main" id="{39678698-98ED-9C4B-CB24-6D9063A30CFE}"/>
                  </a:ext>
                </a:extLst>
              </p:cNvPr>
              <p:cNvSpPr/>
              <p:nvPr/>
            </p:nvSpPr>
            <p:spPr>
              <a:xfrm>
                <a:off x="5593820" y="976527"/>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916">
                <a:extLst>
                  <a:ext uri="{FF2B5EF4-FFF2-40B4-BE49-F238E27FC236}">
                    <a16:creationId xmlns:a16="http://schemas.microsoft.com/office/drawing/2014/main" id="{D8D56B13-8825-A6E6-2F94-F358480DE1F9}"/>
                  </a:ext>
                </a:extLst>
              </p:cNvPr>
              <p:cNvSpPr/>
              <p:nvPr/>
            </p:nvSpPr>
            <p:spPr>
              <a:xfrm>
                <a:off x="5515727" y="807210"/>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917">
                <a:extLst>
                  <a:ext uri="{FF2B5EF4-FFF2-40B4-BE49-F238E27FC236}">
                    <a16:creationId xmlns:a16="http://schemas.microsoft.com/office/drawing/2014/main" id="{A1BAD49B-C4F3-8A45-7A10-54C6830E1851}"/>
                  </a:ext>
                </a:extLst>
              </p:cNvPr>
              <p:cNvSpPr/>
              <p:nvPr/>
            </p:nvSpPr>
            <p:spPr>
              <a:xfrm>
                <a:off x="5958599" y="616348"/>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918">
                <a:extLst>
                  <a:ext uri="{FF2B5EF4-FFF2-40B4-BE49-F238E27FC236}">
                    <a16:creationId xmlns:a16="http://schemas.microsoft.com/office/drawing/2014/main" id="{19BBEC5A-9918-FD28-8179-66A6F5BBBC10}"/>
                  </a:ext>
                </a:extLst>
              </p:cNvPr>
              <p:cNvSpPr/>
              <p:nvPr/>
            </p:nvSpPr>
            <p:spPr>
              <a:xfrm>
                <a:off x="5593871" y="617471"/>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919">
                <a:extLst>
                  <a:ext uri="{FF2B5EF4-FFF2-40B4-BE49-F238E27FC236}">
                    <a16:creationId xmlns:a16="http://schemas.microsoft.com/office/drawing/2014/main" id="{486F6C46-1654-3BDD-D8BB-F7D68732E0DD}"/>
                  </a:ext>
                </a:extLst>
              </p:cNvPr>
              <p:cNvSpPr/>
              <p:nvPr/>
            </p:nvSpPr>
            <p:spPr>
              <a:xfrm>
                <a:off x="5784386" y="537842"/>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920">
                <a:extLst>
                  <a:ext uri="{FF2B5EF4-FFF2-40B4-BE49-F238E27FC236}">
                    <a16:creationId xmlns:a16="http://schemas.microsoft.com/office/drawing/2014/main" id="{52A3B92A-89A0-F16C-99BD-0BA6105C6D59}"/>
                  </a:ext>
                </a:extLst>
              </p:cNvPr>
              <p:cNvSpPr/>
              <p:nvPr/>
            </p:nvSpPr>
            <p:spPr>
              <a:xfrm>
                <a:off x="5784770" y="371576"/>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21">
                <a:extLst>
                  <a:ext uri="{FF2B5EF4-FFF2-40B4-BE49-F238E27FC236}">
                    <a16:creationId xmlns:a16="http://schemas.microsoft.com/office/drawing/2014/main" id="{8F447A53-71A4-1A5D-118A-4E8AE8F8DDA1}"/>
                  </a:ext>
                </a:extLst>
              </p:cNvPr>
              <p:cNvSpPr/>
              <p:nvPr/>
            </p:nvSpPr>
            <p:spPr>
              <a:xfrm>
                <a:off x="5719271" y="703491"/>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rgbClr val="09465E"/>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 name="Graphic 2">
              <a:extLst>
                <a:ext uri="{FF2B5EF4-FFF2-40B4-BE49-F238E27FC236}">
                  <a16:creationId xmlns:a16="http://schemas.microsoft.com/office/drawing/2014/main" id="{1563A35B-F127-3508-0F2B-1F44E6E74BB3}"/>
                </a:ext>
              </a:extLst>
            </p:cNvPr>
            <p:cNvGrpSpPr/>
            <p:nvPr/>
          </p:nvGrpSpPr>
          <p:grpSpPr>
            <a:xfrm>
              <a:off x="5649601" y="492513"/>
              <a:ext cx="566267" cy="691349"/>
              <a:chOff x="5649601" y="492513"/>
              <a:chExt cx="566267" cy="691349"/>
            </a:xfrm>
            <a:grpFill/>
          </p:grpSpPr>
          <p:sp>
            <p:nvSpPr>
              <p:cNvPr id="7" name="Freeform 906">
                <a:extLst>
                  <a:ext uri="{FF2B5EF4-FFF2-40B4-BE49-F238E27FC236}">
                    <a16:creationId xmlns:a16="http://schemas.microsoft.com/office/drawing/2014/main" id="{11E71D1A-060D-4E38-E42C-3BA442D8185B}"/>
                  </a:ext>
                </a:extLst>
              </p:cNvPr>
              <p:cNvSpPr/>
              <p:nvPr/>
            </p:nvSpPr>
            <p:spPr>
              <a:xfrm>
                <a:off x="5649601" y="656958"/>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07">
                <a:extLst>
                  <a:ext uri="{FF2B5EF4-FFF2-40B4-BE49-F238E27FC236}">
                    <a16:creationId xmlns:a16="http://schemas.microsoft.com/office/drawing/2014/main" id="{3268620B-AF61-7B80-3658-2BF5790BE9A0}"/>
                  </a:ext>
                </a:extLst>
              </p:cNvPr>
              <p:cNvSpPr/>
              <p:nvPr/>
            </p:nvSpPr>
            <p:spPr>
              <a:xfrm>
                <a:off x="6010549" y="978429"/>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908">
                <a:extLst>
                  <a:ext uri="{FF2B5EF4-FFF2-40B4-BE49-F238E27FC236}">
                    <a16:creationId xmlns:a16="http://schemas.microsoft.com/office/drawing/2014/main" id="{01E05D95-CC3A-A664-8127-62ABAF3AFE88}"/>
                  </a:ext>
                </a:extLst>
              </p:cNvPr>
              <p:cNvSpPr/>
              <p:nvPr/>
            </p:nvSpPr>
            <p:spPr>
              <a:xfrm>
                <a:off x="6165978" y="492513"/>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909">
                <a:extLst>
                  <a:ext uri="{FF2B5EF4-FFF2-40B4-BE49-F238E27FC236}">
                    <a16:creationId xmlns:a16="http://schemas.microsoft.com/office/drawing/2014/main" id="{EC57F39C-80E7-2D47-EA76-DEF05DE00831}"/>
                  </a:ext>
                </a:extLst>
              </p:cNvPr>
              <p:cNvSpPr/>
              <p:nvPr/>
            </p:nvSpPr>
            <p:spPr>
              <a:xfrm>
                <a:off x="6165978" y="662236"/>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910">
                <a:extLst>
                  <a:ext uri="{FF2B5EF4-FFF2-40B4-BE49-F238E27FC236}">
                    <a16:creationId xmlns:a16="http://schemas.microsoft.com/office/drawing/2014/main" id="{B678E34D-8E64-5001-C8DB-39C02FA91218}"/>
                  </a:ext>
                </a:extLst>
              </p:cNvPr>
              <p:cNvSpPr/>
              <p:nvPr/>
            </p:nvSpPr>
            <p:spPr>
              <a:xfrm>
                <a:off x="6165978" y="833414"/>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ED7D31"/>
              </a:solidFill>
              <a:ln w="38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22" name="TextBox 21">
            <a:extLst>
              <a:ext uri="{FF2B5EF4-FFF2-40B4-BE49-F238E27FC236}">
                <a16:creationId xmlns:a16="http://schemas.microsoft.com/office/drawing/2014/main" id="{47061757-B730-6935-7E4C-AA6562FCFFC4}"/>
              </a:ext>
            </a:extLst>
          </p:cNvPr>
          <p:cNvSpPr txBox="1"/>
          <p:nvPr/>
        </p:nvSpPr>
        <p:spPr>
          <a:xfrm>
            <a:off x="570562" y="857566"/>
            <a:ext cx="6096000" cy="461665"/>
          </a:xfrm>
          <a:prstGeom prst="rect">
            <a:avLst/>
          </a:prstGeom>
          <a:noFill/>
        </p:spPr>
        <p:txBody>
          <a:bodyPr wrap="square">
            <a:spAutoFit/>
          </a:bodyPr>
          <a:lstStyle/>
          <a:p>
            <a:r>
              <a:rPr lang="en-US" sz="2400" dirty="0">
                <a:solidFill>
                  <a:srgbClr val="09465E"/>
                </a:solidFill>
              </a:rPr>
              <a:t>Seuraavassa tilanteessa: </a:t>
            </a:r>
            <a:endParaRPr lang="en-US" sz="2400" b="1" dirty="0">
              <a:solidFill>
                <a:srgbClr val="09465E"/>
              </a:solidFill>
            </a:endParaRPr>
          </a:p>
        </p:txBody>
      </p:sp>
    </p:spTree>
    <p:extLst>
      <p:ext uri="{BB962C8B-B14F-4D97-AF65-F5344CB8AC3E}">
        <p14:creationId xmlns:p14="http://schemas.microsoft.com/office/powerpoint/2010/main" val="173140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717841" y="966602"/>
            <a:ext cx="6341766" cy="6252779"/>
          </a:xfrm>
          <a:prstGeom prst="rect">
            <a:avLst/>
          </a:prstGeom>
        </p:spPr>
        <p:txBody>
          <a:bodyPr lIns="91440" tIns="45720" rIns="91440" bIns="45720" anchor="t"/>
          <a:lstStyle/>
          <a:p>
            <a:endParaRPr lang="en-US" sz="2200" dirty="0"/>
          </a:p>
          <a:p>
            <a:r>
              <a:rPr lang="en-US" sz="2200" dirty="0"/>
              <a:t>Kuten todettiin, kestävä hankinta on peruskäsite tehokkaan, ympäristöystävällisen ja vastuullisen hankintalähteen turvaamiseksi. </a:t>
            </a:r>
          </a:p>
          <a:p>
            <a:endParaRPr lang="en-US" sz="2200" dirty="0"/>
          </a:p>
          <a:p>
            <a:r>
              <a:rPr lang="en-US" sz="2200" dirty="0"/>
              <a:t>Tämän käsitteen omaksuminen on ratkaisevan tärkeää, kun ollaan yhteydessä kumppaneihin ja rakennetaan luottamuksellisia suhteita.</a:t>
            </a:r>
            <a:endParaRPr lang="en-US" sz="2200" dirty="0">
              <a:ea typeface="Calibri"/>
              <a:cs typeface="Calibri"/>
            </a:endParaRPr>
          </a:p>
          <a:p>
            <a:endParaRPr lang="en-US" sz="2200" dirty="0"/>
          </a:p>
          <a:p>
            <a:r>
              <a:rPr lang="en-US" sz="2200" dirty="0"/>
              <a:t>Kestävät hankinnat ovat strategisia, ja niissä tasapainotetaan taloudellisia, sosiaalisia ja ympäristönäkökohtia.</a:t>
            </a:r>
          </a:p>
          <a:p>
            <a:endParaRPr lang="en-US" sz="2200" dirty="0"/>
          </a:p>
          <a:p>
            <a:r>
              <a:rPr lang="en-US" sz="2200" dirty="0"/>
              <a:t> Tähän käytäntöön sitoutuminen edellyttää kriittistä ajattelua ja sitoutumista parannuksiin, mikä vastaa Waste 2 Worth -hankkeen päätavoitteita.</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marL="411163"/>
            <a:r>
              <a:rPr lang="en-US" dirty="0" err="1"/>
              <a:t>Yhteenveto</a:t>
            </a:r>
            <a:endParaRPr lang="en-US" dirty="0"/>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a:t>01</a:t>
            </a:r>
          </a:p>
        </p:txBody>
      </p:sp>
      <p:pic>
        <p:nvPicPr>
          <p:cNvPr id="1026" name="Picture 2" descr="Best Sustainable Procurement Strategy for Businesses in 2025 - Sprih">
            <a:extLst>
              <a:ext uri="{FF2B5EF4-FFF2-40B4-BE49-F238E27FC236}">
                <a16:creationId xmlns:a16="http://schemas.microsoft.com/office/drawing/2014/main" id="{012B8478-4FF1-01DA-AE65-4D737C06D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2" t="10666" r="17239" b="22551"/>
          <a:stretch/>
        </p:blipFill>
        <p:spPr bwMode="auto">
          <a:xfrm>
            <a:off x="0" y="2491285"/>
            <a:ext cx="6273579" cy="35164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72562939-738E-FB21-A25D-599F65FCBD3E}"/>
              </a:ext>
            </a:extLst>
          </p:cNvPr>
          <p:cNvSpPr/>
          <p:nvPr/>
        </p:nvSpPr>
        <p:spPr>
          <a:xfrm>
            <a:off x="5885793" y="3372301"/>
            <a:ext cx="5160580"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6001862" y="3342969"/>
            <a:ext cx="4949917" cy="646331"/>
          </a:xfrm>
          <a:prstGeom prst="rect">
            <a:avLst/>
          </a:prstGeom>
          <a:noFill/>
        </p:spPr>
        <p:txBody>
          <a:bodyPr wrap="square" rtlCol="0">
            <a:spAutoFit/>
          </a:bodyPr>
          <a:lstStyle/>
          <a:p>
            <a:r>
              <a:rPr lang="en-US" sz="3600" b="1" spc="324">
                <a:solidFill>
                  <a:srgbClr val="60BA47"/>
                </a:solidFill>
                <a:latin typeface="Calibri" panose="020F0502020204030204" pitchFamily="34" charset="0"/>
                <a:cs typeface="Calibri" panose="020F0502020204030204" pitchFamily="34" charset="0"/>
              </a:rPr>
              <a:t>Kestävä hankinta</a:t>
            </a:r>
          </a:p>
        </p:txBody>
      </p:sp>
    </p:spTree>
    <p:extLst>
      <p:ext uri="{BB962C8B-B14F-4D97-AF65-F5344CB8AC3E}">
        <p14:creationId xmlns:p14="http://schemas.microsoft.com/office/powerpoint/2010/main" val="284046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dirty="0">
                <a:solidFill>
                  <a:schemeClr val="bg1"/>
                </a:solidFill>
                <a:latin typeface="Calibri" panose="020F0502020204030204" pitchFamily="34" charset="0"/>
                <a:cs typeface="Calibri" panose="020F0502020204030204" pitchFamily="34" charset="0"/>
              </a:rPr>
              <a:t>PAREMPI HANKINTA, VALOISAMPI TULEVAISUUS</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a:solidFill>
                  <a:schemeClr val="bg1"/>
                </a:solidFill>
              </a:rPr>
              <a:t>www.waste2worth.eu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Seuraa matkaamme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0"/>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59312"/>
            </a:xfrm>
            <a:prstGeom prst="rect">
              <a:avLst/>
            </a:prstGeom>
            <a:noFill/>
          </p:spPr>
          <p:txBody>
            <a:bodyPr wrap="square" rtlCol="0">
              <a:spAutoFit/>
            </a:bodyPr>
            <a:lstStyle/>
            <a:p>
              <a:r>
                <a:rPr lang="en-US" sz="2400" dirty="0" err="1">
                  <a:solidFill>
                    <a:srgbClr val="0B3A5B"/>
                  </a:solidFill>
                  <a:hlinkClick r:id="rId6">
                    <a:extLst>
                      <a:ext uri="{A12FA001-AC4F-418D-AE19-62706E023703}">
                        <ahyp:hlinkClr xmlns:ahyp="http://schemas.microsoft.com/office/drawing/2018/hyperlinkcolor" val="tx"/>
                      </a:ext>
                    </a:extLst>
                  </a:hlinkClick>
                </a:rPr>
                <a:t>sa</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644014"/>
            <a:ext cx="10052954" cy="803654"/>
          </a:xfrm>
          <a:prstGeom prst="rect">
            <a:avLst/>
          </a:prstGeom>
        </p:spPr>
        <p:txBody>
          <a:bodyPr/>
          <a:lstStyle/>
          <a:p>
            <a:r>
              <a:rPr lang="en-IE"/>
              <a:t>Peruskäsitteet</a:t>
            </a:r>
            <a:endParaRPr lang="en-US"/>
          </a:p>
        </p:txBody>
      </p:sp>
      <p:sp>
        <p:nvSpPr>
          <p:cNvPr id="3" name="Text Placeholder 2">
            <a:extLst>
              <a:ext uri="{FF2B5EF4-FFF2-40B4-BE49-F238E27FC236}">
                <a16:creationId xmlns:a16="http://schemas.microsoft.com/office/drawing/2014/main" id="{71D61E17-C4BF-6918-4827-938EBA8B54EF}"/>
              </a:ext>
            </a:extLst>
          </p:cNvPr>
          <p:cNvSpPr>
            <a:spLocks noGrp="1"/>
          </p:cNvSpPr>
          <p:nvPr>
            <p:ph type="body" sz="quarter" idx="19"/>
          </p:nvPr>
        </p:nvSpPr>
        <p:spPr>
          <a:xfrm>
            <a:off x="790397" y="1662600"/>
            <a:ext cx="10611205" cy="4626399"/>
          </a:xfrm>
          <a:prstGeom prst="rect">
            <a:avLst/>
          </a:prstGeom>
        </p:spPr>
        <p:txBody>
          <a:bodyPr/>
          <a:lstStyle/>
          <a:p>
            <a:r>
              <a:rPr lang="en-GB" b="1" dirty="0"/>
              <a:t>Toimitusketjuyhteistyöllä </a:t>
            </a:r>
            <a:r>
              <a:rPr lang="en-GB" dirty="0"/>
              <a:t>on olennainen merkitys elintarvikealan pk-yritysten ja yleensä elintarvikealan yritysten kokonaismenestyksen kannalta. Toimitusketjuyhteistyötä tehdään, kun eri yritykset tukevat aktiivisesti toisiaan ja pyrkivät yhteiseen hyötyyn </a:t>
            </a:r>
            <a:r>
              <a:rPr lang="en-GB" dirty="0">
                <a:hlinkClick r:id="rId2"/>
              </a:rPr>
              <a:t>(</a:t>
            </a:r>
            <a:r>
              <a:rPr lang="en-GB" dirty="0" err="1">
                <a:hlinkClick r:id="rId2"/>
              </a:rPr>
              <a:t>Chauan</a:t>
            </a:r>
            <a:r>
              <a:rPr lang="en-GB" dirty="0">
                <a:hlinkClick r:id="rId2"/>
              </a:rPr>
              <a:t>, 2022).</a:t>
            </a:r>
            <a:endParaRPr lang="en-GB" dirty="0"/>
          </a:p>
          <a:p>
            <a:endParaRPr lang="en-US" sz="1800" dirty="0"/>
          </a:p>
          <a:p>
            <a:r>
              <a:rPr lang="en-US" dirty="0"/>
              <a:t> Yksi tärkeimmistä eduista on </a:t>
            </a:r>
            <a:r>
              <a:rPr lang="en-US" b="1" dirty="0" err="1"/>
              <a:t>suotuisten </a:t>
            </a:r>
            <a:r>
              <a:rPr lang="en-US" b="1" dirty="0"/>
              <a:t>olosuhteiden </a:t>
            </a:r>
            <a:r>
              <a:rPr lang="en-US" dirty="0"/>
              <a:t>luominen </a:t>
            </a:r>
            <a:r>
              <a:rPr lang="en-US" b="1" dirty="0"/>
              <a:t>kestävien hankintakäytäntöjen noudattamiselle</a:t>
            </a:r>
            <a:r>
              <a:rPr lang="en-US" dirty="0"/>
              <a:t>, mikä helpottaa elintarvikealan pk-yritysten toimintaa ja elintarvikehankintoja </a:t>
            </a:r>
            <a:r>
              <a:rPr lang="en-US" b="1" dirty="0"/>
              <a:t>ympäristöön, yhteiskuntaan ja talouteen liittyvien normien </a:t>
            </a:r>
            <a:r>
              <a:rPr lang="en-US" dirty="0"/>
              <a:t>mukaisesti</a:t>
            </a:r>
            <a:r>
              <a:rPr lang="en-US" b="1" dirty="0"/>
              <a:t>.</a:t>
            </a:r>
          </a:p>
          <a:p>
            <a:endParaRPr lang="en-US" sz="1800" dirty="0"/>
          </a:p>
          <a:p>
            <a:r>
              <a:rPr lang="en-US" b="1" dirty="0"/>
              <a:t>Kestävillä hankinnoilla </a:t>
            </a:r>
            <a:r>
              <a:rPr lang="en-US" dirty="0"/>
              <a:t>tarkoitetaan siis ympäristöön, yhteiskuntaan ja talouteen liittyvien näkökohtien sisällyttämistä hankintoihin myönteisten tulosten edistämiseksi koko toimitusketjun hankintaprosessissa </a:t>
            </a:r>
            <a:r>
              <a:rPr lang="en-US" dirty="0">
                <a:hlinkClick r:id="rId3"/>
              </a:rPr>
              <a:t>(Jean, 2024). </a:t>
            </a:r>
            <a:endParaRPr lang="en-US" dirty="0"/>
          </a:p>
          <a:p>
            <a:endParaRPr lang="en-US" dirty="0"/>
          </a:p>
        </p:txBody>
      </p:sp>
      <p:grpSp>
        <p:nvGrpSpPr>
          <p:cNvPr id="2" name="Graphic 3">
            <a:extLst>
              <a:ext uri="{FF2B5EF4-FFF2-40B4-BE49-F238E27FC236}">
                <a16:creationId xmlns:a16="http://schemas.microsoft.com/office/drawing/2014/main" id="{C40B9B02-9D7E-9707-B4DE-91964C519B67}"/>
              </a:ext>
            </a:extLst>
          </p:cNvPr>
          <p:cNvGrpSpPr/>
          <p:nvPr/>
        </p:nvGrpSpPr>
        <p:grpSpPr>
          <a:xfrm>
            <a:off x="9500454" y="493133"/>
            <a:ext cx="1086136" cy="1105415"/>
            <a:chOff x="8424689" y="1951807"/>
            <a:chExt cx="1086136" cy="1105415"/>
          </a:xfrm>
          <a:solidFill>
            <a:srgbClr val="09465E"/>
          </a:solidFill>
        </p:grpSpPr>
        <p:grpSp>
          <p:nvGrpSpPr>
            <p:cNvPr id="5" name="Graphic 3">
              <a:extLst>
                <a:ext uri="{FF2B5EF4-FFF2-40B4-BE49-F238E27FC236}">
                  <a16:creationId xmlns:a16="http://schemas.microsoft.com/office/drawing/2014/main" id="{9BF072AB-6918-8967-DE67-1BB8B88213A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2EB52C68-7DFC-E740-2EA9-2FFEC473D8CB}"/>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solidFill>
                <a:srgbClr val="E25684"/>
              </a:solid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E6D101E1-D430-F56F-2002-CA926326049E}"/>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solidFill>
                <a:srgbClr val="E25684"/>
              </a:solid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69B96504-BD0E-291C-D03E-BF1D63D73D46}"/>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solidFill>
                <a:srgbClr val="E25684"/>
              </a:solid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09E378EE-83F0-CBDB-ABC3-6DAC29929F3F}"/>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solidFill>
                <a:srgbClr val="E25684"/>
              </a:solid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8B4A632C-C3B9-AC97-C193-169CA75D24E2}"/>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9850DC3C-4365-C389-F489-A5095500CF23}"/>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A6CE8606-C524-ABB0-5C1A-357BCE7D1112}"/>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2BA2AA09-0D7A-1B48-A406-0D5D45C13799}"/>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2CC934B8-3A86-CDE5-142E-9424EEE88175}"/>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1D97390F-091D-8981-3074-711533F805BD}"/>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85FA7E66-E4CE-A245-1841-D3A1C0D0F097}"/>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EE71F580-DEE4-023F-2821-99A45234AB89}"/>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63A4C705-45B7-F466-1C68-1C06D8DC2A95}"/>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BF27081C-9087-7487-8075-9E1FE2D8604E}"/>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FA63CD39-4370-828A-A516-A122189BE5D3}"/>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559C9F9C-4358-438A-E69B-42EE5F8DF0B1}"/>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AB3791E4-53D0-F10F-5EC8-D4C66188AA86}"/>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D80442F1-E297-D637-F02E-66558A0EF0A9}"/>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B00FC649-210D-E4B6-5E63-73C26A454EF7}"/>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673BEEE5-1076-163B-E515-AA8EE1A10741}"/>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90A2E2C6-9B51-E0F0-46DD-B5CAF8E7F84E}"/>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FBFF652D-568B-6D81-FFAA-B91A0B9F7E7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D97EE3A5-69B4-A816-707A-4F576FDEF0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C0C905AA-BBA0-BD40-D2DA-595097C87320}"/>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2793B81D-EC4F-908A-F2E9-46E93AD46866}"/>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9021B8DA-3206-102B-7AA9-D33FF57A0654}"/>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B376754C-DADD-C964-DFA1-6C5A5CA6B91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49DE795-D74F-F291-9193-E3733668F847}"/>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B0804961-EE0C-242C-5987-62731AE37BD9}"/>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0EBCE7EA-D7AC-DD2C-C174-AF339FAF3FA1}"/>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FC36D6F5-A3CF-EF7E-381E-45F15939D2DF}"/>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19E6B851-6FA3-63C0-8715-41F63AC4CD17}"/>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57E0A68B-9725-17AB-106F-5AAE4C365719}"/>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1F870C44-9B22-E278-0A2E-0ECD2BC9B2A1}"/>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7F11D4F6-5CAD-118F-1BED-71F68093C723}"/>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7DAF173B-A0C7-92EC-2978-A3F8A6DD6AB5}"/>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B01A2A99-79D0-AA5E-3666-0447EBD66ABC}"/>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689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2C7CE1-763A-4DAF-913E-3044DC46EC43}"/>
              </a:ext>
            </a:extLst>
          </p:cNvPr>
          <p:cNvSpPr>
            <a:spLocks noGrp="1"/>
          </p:cNvSpPr>
          <p:nvPr>
            <p:ph type="body" sz="quarter" idx="16"/>
          </p:nvPr>
        </p:nvSpPr>
        <p:spPr>
          <a:xfrm>
            <a:off x="2544449" y="348820"/>
            <a:ext cx="9870256" cy="650074"/>
          </a:xfrm>
        </p:spPr>
        <p:txBody>
          <a:bodyPr lIns="91440" tIns="45720" rIns="91440" bIns="45720" anchor="t">
            <a:noAutofit/>
          </a:bodyPr>
          <a:lstStyle/>
          <a:p>
            <a:r>
              <a:rPr lang="en-IE" dirty="0">
                <a:ea typeface="Calibri"/>
                <a:cs typeface="Calibri"/>
              </a:rPr>
              <a:t>Mitä on kestävä hankinta?</a:t>
            </a:r>
            <a:endParaRPr lang="en-US" dirty="0"/>
          </a:p>
        </p:txBody>
      </p:sp>
      <p:pic>
        <p:nvPicPr>
          <p:cNvPr id="5" name="Online Media 4" title="Sustainable Procurement: It’s Not Just About Being Green">
            <a:hlinkClick r:id="" action="ppaction://media"/>
            <a:extLst>
              <a:ext uri="{FF2B5EF4-FFF2-40B4-BE49-F238E27FC236}">
                <a16:creationId xmlns:a16="http://schemas.microsoft.com/office/drawing/2014/main" id="{344D6F59-55DB-E970-4501-860B2B4DECEF}"/>
              </a:ext>
            </a:extLst>
          </p:cNvPr>
          <p:cNvPicPr>
            <a:picLocks noGrp="1" noRot="1" noChangeAspect="1"/>
          </p:cNvPicPr>
          <p:nvPr>
            <p:ph type="pic" sz="quarter" idx="10"/>
            <a:videoFile r:link="rId1"/>
          </p:nvPr>
        </p:nvPicPr>
        <p:blipFill>
          <a:blip r:embed="rId3"/>
          <a:srcRect l="832" r="832"/>
          <a:stretch>
            <a:fillRect/>
          </a:stretch>
        </p:blipFill>
        <p:spPr>
          <a:xfrm>
            <a:off x="622131" y="2108009"/>
            <a:ext cx="5100283" cy="3885312"/>
          </a:xfrm>
        </p:spPr>
      </p:pic>
      <p:sp>
        <p:nvSpPr>
          <p:cNvPr id="7" name="TextBox 6">
            <a:extLst>
              <a:ext uri="{FF2B5EF4-FFF2-40B4-BE49-F238E27FC236}">
                <a16:creationId xmlns:a16="http://schemas.microsoft.com/office/drawing/2014/main" id="{70BB9640-84C4-B05E-5A90-53D26ACB0A01}"/>
              </a:ext>
            </a:extLst>
          </p:cNvPr>
          <p:cNvSpPr txBox="1"/>
          <p:nvPr/>
        </p:nvSpPr>
        <p:spPr>
          <a:xfrm>
            <a:off x="600336" y="1392345"/>
            <a:ext cx="46850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Kestävät hankinnat: Se ei ole vain vihreyttä</a:t>
            </a:r>
            <a:endParaRPr lang="en-US" sz="1400" dirty="0"/>
          </a:p>
        </p:txBody>
      </p:sp>
      <p:grpSp>
        <p:nvGrpSpPr>
          <p:cNvPr id="8" name="Graphic 4">
            <a:extLst>
              <a:ext uri="{FF2B5EF4-FFF2-40B4-BE49-F238E27FC236}">
                <a16:creationId xmlns:a16="http://schemas.microsoft.com/office/drawing/2014/main" id="{CA7E8B16-2096-C879-AC91-734D8C9287B0}"/>
              </a:ext>
            </a:extLst>
          </p:cNvPr>
          <p:cNvGrpSpPr/>
          <p:nvPr/>
        </p:nvGrpSpPr>
        <p:grpSpPr>
          <a:xfrm rot="19582332">
            <a:off x="4937233" y="1337133"/>
            <a:ext cx="320003" cy="545112"/>
            <a:chOff x="6198966" y="5366641"/>
            <a:chExt cx="717140" cy="1386497"/>
          </a:xfrm>
          <a:solidFill>
            <a:srgbClr val="09465E"/>
          </a:solidFill>
        </p:grpSpPr>
        <p:grpSp>
          <p:nvGrpSpPr>
            <p:cNvPr id="9" name="Graphic 4">
              <a:extLst>
                <a:ext uri="{FF2B5EF4-FFF2-40B4-BE49-F238E27FC236}">
                  <a16:creationId xmlns:a16="http://schemas.microsoft.com/office/drawing/2014/main" id="{AAF5096F-9884-C7E0-3A8B-44634E8FB0C3}"/>
                </a:ext>
              </a:extLst>
            </p:cNvPr>
            <p:cNvGrpSpPr/>
            <p:nvPr/>
          </p:nvGrpSpPr>
          <p:grpSpPr>
            <a:xfrm>
              <a:off x="6229199" y="5366641"/>
              <a:ext cx="446280" cy="440141"/>
              <a:chOff x="6229199" y="5366641"/>
              <a:chExt cx="446280" cy="440141"/>
            </a:xfrm>
            <a:grpFill/>
          </p:grpSpPr>
          <p:sp>
            <p:nvSpPr>
              <p:cNvPr id="18" name="Freeform 57">
                <a:extLst>
                  <a:ext uri="{FF2B5EF4-FFF2-40B4-BE49-F238E27FC236}">
                    <a16:creationId xmlns:a16="http://schemas.microsoft.com/office/drawing/2014/main" id="{D47F4890-1093-D5C7-637E-A9A9FF6746D0}"/>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58">
                <a:extLst>
                  <a:ext uri="{FF2B5EF4-FFF2-40B4-BE49-F238E27FC236}">
                    <a16:creationId xmlns:a16="http://schemas.microsoft.com/office/drawing/2014/main" id="{80E02298-A9D2-7F60-AB4A-8B65604F6874}"/>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 name="Graphic 4">
              <a:extLst>
                <a:ext uri="{FF2B5EF4-FFF2-40B4-BE49-F238E27FC236}">
                  <a16:creationId xmlns:a16="http://schemas.microsoft.com/office/drawing/2014/main" id="{F847EA1B-AFF1-28C4-06D1-F61889C19D32}"/>
                </a:ext>
              </a:extLst>
            </p:cNvPr>
            <p:cNvGrpSpPr/>
            <p:nvPr/>
          </p:nvGrpSpPr>
          <p:grpSpPr>
            <a:xfrm>
              <a:off x="6198966" y="5541415"/>
              <a:ext cx="717140" cy="1211723"/>
              <a:chOff x="6198966" y="5541415"/>
              <a:chExt cx="717140" cy="1211723"/>
            </a:xfrm>
            <a:grpFill/>
          </p:grpSpPr>
          <p:sp>
            <p:nvSpPr>
              <p:cNvPr id="11" name="Freeform 50">
                <a:extLst>
                  <a:ext uri="{FF2B5EF4-FFF2-40B4-BE49-F238E27FC236}">
                    <a16:creationId xmlns:a16="http://schemas.microsoft.com/office/drawing/2014/main" id="{9FC9C8D4-EF9E-05D8-F02E-DFF1E816D316}"/>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1">
                <a:extLst>
                  <a:ext uri="{FF2B5EF4-FFF2-40B4-BE49-F238E27FC236}">
                    <a16:creationId xmlns:a16="http://schemas.microsoft.com/office/drawing/2014/main" id="{609F8F23-EB4B-E989-6B41-1D554FD11FFE}"/>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2">
                <a:extLst>
                  <a:ext uri="{FF2B5EF4-FFF2-40B4-BE49-F238E27FC236}">
                    <a16:creationId xmlns:a16="http://schemas.microsoft.com/office/drawing/2014/main" id="{A43AC6A6-9EA7-7775-6B2D-E4FE43AB1564}"/>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3">
                <a:extLst>
                  <a:ext uri="{FF2B5EF4-FFF2-40B4-BE49-F238E27FC236}">
                    <a16:creationId xmlns:a16="http://schemas.microsoft.com/office/drawing/2014/main" id="{88C6F835-C245-CB73-1808-D850B7844D20}"/>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4">
                <a:extLst>
                  <a:ext uri="{FF2B5EF4-FFF2-40B4-BE49-F238E27FC236}">
                    <a16:creationId xmlns:a16="http://schemas.microsoft.com/office/drawing/2014/main" id="{94B12265-E9ED-C020-5636-A920292F0949}"/>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5">
                <a:extLst>
                  <a:ext uri="{FF2B5EF4-FFF2-40B4-BE49-F238E27FC236}">
                    <a16:creationId xmlns:a16="http://schemas.microsoft.com/office/drawing/2014/main" id="{3E4EB400-BD97-D3F0-B64E-9B76A5DA75C3}"/>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56">
                <a:extLst>
                  <a:ext uri="{FF2B5EF4-FFF2-40B4-BE49-F238E27FC236}">
                    <a16:creationId xmlns:a16="http://schemas.microsoft.com/office/drawing/2014/main" id="{3E671B66-AF2C-C204-6D47-913C3D517BD6}"/>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3" name="Text Placeholder 3">
            <a:extLst>
              <a:ext uri="{FF2B5EF4-FFF2-40B4-BE49-F238E27FC236}">
                <a16:creationId xmlns:a16="http://schemas.microsoft.com/office/drawing/2014/main" id="{8B52E834-977B-C520-872E-CAE2CD61CB1E}"/>
              </a:ext>
            </a:extLst>
          </p:cNvPr>
          <p:cNvSpPr txBox="1">
            <a:spLocks/>
          </p:cNvSpPr>
          <p:nvPr/>
        </p:nvSpPr>
        <p:spPr>
          <a:xfrm>
            <a:off x="6350710" y="1390654"/>
            <a:ext cx="5652655" cy="5988620"/>
          </a:xfrm>
          <a:prstGeom prst="rect">
            <a:avLst/>
          </a:prstGeom>
        </p:spPr>
        <p:txBody>
          <a:bodyPr lIns="91440" tIns="45720" rIns="91440" bIns="45720" anchor="t"/>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dirty="0">
                <a:solidFill>
                  <a:srgbClr val="086D6E"/>
                </a:solidFill>
                <a:ea typeface="Calibri"/>
                <a:cs typeface="Calibri"/>
                <a:hlinkClick r:id="rId5"/>
              </a:rPr>
              <a:t>Oxford College of Procurementin konsultti Sharon Croom </a:t>
            </a:r>
            <a:r>
              <a:rPr lang="en-US" dirty="0">
                <a:ea typeface="Calibri"/>
                <a:cs typeface="Calibri"/>
              </a:rPr>
              <a:t>selittää luennollaan, mitkä ovat kestävän hankinnan keskeiset pilarit</a:t>
            </a:r>
            <a:r>
              <a:rPr lang="en-US" b="1" dirty="0">
                <a:ea typeface="Calibri"/>
                <a:cs typeface="Calibri"/>
              </a:rPr>
              <a:t>, jotka perustuvat 3P-periaatteeseen: Ihmiset, voitto, planeetta. </a:t>
            </a:r>
          </a:p>
          <a:p>
            <a:pPr marL="0"/>
            <a:endParaRPr lang="en-US" dirty="0">
              <a:ea typeface="Calibri"/>
              <a:cs typeface="Calibri"/>
            </a:endParaRPr>
          </a:p>
          <a:p>
            <a:pPr marL="0"/>
            <a:r>
              <a:rPr lang="en-US" dirty="0">
                <a:ea typeface="Calibri"/>
                <a:cs typeface="Calibri"/>
              </a:rPr>
              <a:t>Kuten hän kuvailee, kestävät hankinnat ovat paljon muutakin kuin "vihreää ostamista", sillä ne ovat yrityksille kasvustrategia.</a:t>
            </a:r>
          </a:p>
          <a:p>
            <a:pPr marL="0"/>
            <a:r>
              <a:rPr lang="en-US" dirty="0">
                <a:ea typeface="Calibri"/>
                <a:cs typeface="Calibri"/>
              </a:rPr>
              <a:t>Tässä yhteydessä hän käy läpi kestävien hankintojen motivaatiotekijät, niihin liittyvät haasteet (joita käsitellään myöhemmin) ja ennen kaikkea niiden hyödyt ja toteuttaminen.</a:t>
            </a:r>
          </a:p>
        </p:txBody>
      </p:sp>
    </p:spTree>
    <p:extLst>
      <p:ext uri="{BB962C8B-B14F-4D97-AF65-F5344CB8AC3E}">
        <p14:creationId xmlns:p14="http://schemas.microsoft.com/office/powerpoint/2010/main" val="3243877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048F9E-CDC4-F2FF-018F-7E88F17C3325}"/>
              </a:ext>
            </a:extLst>
          </p:cNvPr>
          <p:cNvSpPr>
            <a:spLocks noGrp="1"/>
          </p:cNvSpPr>
          <p:nvPr>
            <p:ph type="body" sz="quarter" idx="16"/>
          </p:nvPr>
        </p:nvSpPr>
        <p:spPr>
          <a:xfrm>
            <a:off x="2415549" y="315604"/>
            <a:ext cx="9095965" cy="992652"/>
          </a:xfrm>
        </p:spPr>
        <p:txBody>
          <a:bodyPr lIns="91440" tIns="45720" rIns="91440" bIns="45720" anchor="t">
            <a:noAutofit/>
          </a:bodyPr>
          <a:lstStyle/>
          <a:p>
            <a:r>
              <a:rPr lang="en-IE" dirty="0">
                <a:ea typeface="Calibri"/>
                <a:cs typeface="Calibri"/>
              </a:rPr>
              <a:t>Mitä on kestävä hankinta?</a:t>
            </a:r>
            <a:endParaRPr lang="en-US" dirty="0"/>
          </a:p>
        </p:txBody>
      </p:sp>
      <p:pic>
        <p:nvPicPr>
          <p:cNvPr id="5" name="Online Media 4" title="Mastering Sustainable Procurement: Essential Skills You Need to Know">
            <a:hlinkClick r:id="" action="ppaction://media"/>
            <a:extLst>
              <a:ext uri="{FF2B5EF4-FFF2-40B4-BE49-F238E27FC236}">
                <a16:creationId xmlns:a16="http://schemas.microsoft.com/office/drawing/2014/main" id="{114C01A4-C84A-A813-1A8B-F97D99196E19}"/>
              </a:ext>
            </a:extLst>
          </p:cNvPr>
          <p:cNvPicPr>
            <a:picLocks noGrp="1" noRot="1" noChangeAspect="1"/>
          </p:cNvPicPr>
          <p:nvPr>
            <p:ph type="pic" sz="quarter" idx="10"/>
            <a:videoFile r:link="rId1"/>
          </p:nvPr>
        </p:nvPicPr>
        <p:blipFill>
          <a:blip r:embed="rId3"/>
          <a:srcRect l="832" r="832"/>
          <a:stretch>
            <a:fillRect/>
          </a:stretch>
        </p:blipFill>
        <p:spPr>
          <a:xfrm>
            <a:off x="635000" y="2491300"/>
            <a:ext cx="5130800" cy="3292065"/>
          </a:xfrm>
        </p:spPr>
      </p:pic>
      <p:sp>
        <p:nvSpPr>
          <p:cNvPr id="4" name="Text Placeholder 3">
            <a:extLst>
              <a:ext uri="{FF2B5EF4-FFF2-40B4-BE49-F238E27FC236}">
                <a16:creationId xmlns:a16="http://schemas.microsoft.com/office/drawing/2014/main" id="{01927D5E-4E03-39A4-94E4-E1CD5742237E}"/>
              </a:ext>
            </a:extLst>
          </p:cNvPr>
          <p:cNvSpPr>
            <a:spLocks noGrp="1"/>
          </p:cNvSpPr>
          <p:nvPr>
            <p:ph type="body" sz="quarter" idx="19"/>
          </p:nvPr>
        </p:nvSpPr>
        <p:spPr>
          <a:xfrm>
            <a:off x="6426203" y="2079718"/>
            <a:ext cx="5346698" cy="4115227"/>
          </a:xfrm>
        </p:spPr>
        <p:txBody>
          <a:bodyPr lIns="91440" tIns="45720" rIns="91440" bIns="45720" anchor="t"/>
          <a:lstStyle/>
          <a:p>
            <a:pPr>
              <a:lnSpc>
                <a:spcPct val="100000"/>
              </a:lnSpc>
            </a:pPr>
            <a:r>
              <a:rPr lang="en-US" dirty="0">
                <a:ea typeface="Calibri"/>
                <a:cs typeface="Calibri"/>
              </a:rPr>
              <a:t>Tässä lyhyessä haastattelussa alan asiantuntija ja konsultti Sanae Alaoui käsittelee tärkeimpiä taitoja, joita tarvitaan menestyksekkäiden kestävien hankintakäytäntöjen omaksumiseen. </a:t>
            </a:r>
          </a:p>
          <a:p>
            <a:pPr>
              <a:lnSpc>
                <a:spcPct val="100000"/>
              </a:lnSpc>
            </a:pPr>
            <a:r>
              <a:rPr lang="en-US" dirty="0">
                <a:ea typeface="Calibri"/>
                <a:cs typeface="Calibri"/>
              </a:rPr>
              <a:t>Hänen mielenkiintoiset näkemyksensä kuvastavat tiedon ja yhteistyön merkitystä.</a:t>
            </a:r>
          </a:p>
        </p:txBody>
      </p:sp>
      <p:sp>
        <p:nvSpPr>
          <p:cNvPr id="6" name="TextBox 5">
            <a:extLst>
              <a:ext uri="{FF2B5EF4-FFF2-40B4-BE49-F238E27FC236}">
                <a16:creationId xmlns:a16="http://schemas.microsoft.com/office/drawing/2014/main" id="{E0D22138-5DE8-8B26-C030-07CA93563D40}"/>
              </a:ext>
            </a:extLst>
          </p:cNvPr>
          <p:cNvSpPr txBox="1"/>
          <p:nvPr/>
        </p:nvSpPr>
        <p:spPr>
          <a:xfrm>
            <a:off x="680486" y="1154348"/>
            <a:ext cx="42993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Kestävien hankintojen hallinta: Hankinnat: Keskeiset taidot, jotka sinun on tiedettävä</a:t>
            </a:r>
            <a:endParaRPr lang="en-US" dirty="0"/>
          </a:p>
        </p:txBody>
      </p:sp>
      <p:grpSp>
        <p:nvGrpSpPr>
          <p:cNvPr id="7" name="Graphic 4">
            <a:extLst>
              <a:ext uri="{FF2B5EF4-FFF2-40B4-BE49-F238E27FC236}">
                <a16:creationId xmlns:a16="http://schemas.microsoft.com/office/drawing/2014/main" id="{6ADE0AA6-1BA4-10FC-DEC6-A7E495EA17AD}"/>
              </a:ext>
            </a:extLst>
          </p:cNvPr>
          <p:cNvGrpSpPr/>
          <p:nvPr/>
        </p:nvGrpSpPr>
        <p:grpSpPr>
          <a:xfrm rot="19582332">
            <a:off x="5197713" y="1300401"/>
            <a:ext cx="310678" cy="505411"/>
            <a:chOff x="6198966" y="5366641"/>
            <a:chExt cx="717140" cy="1386497"/>
          </a:xfrm>
          <a:solidFill>
            <a:srgbClr val="09465E"/>
          </a:solidFill>
        </p:grpSpPr>
        <p:grpSp>
          <p:nvGrpSpPr>
            <p:cNvPr id="8" name="Graphic 4">
              <a:extLst>
                <a:ext uri="{FF2B5EF4-FFF2-40B4-BE49-F238E27FC236}">
                  <a16:creationId xmlns:a16="http://schemas.microsoft.com/office/drawing/2014/main" id="{06D74D29-DEEF-88AE-7F22-FA3077224CB7}"/>
                </a:ext>
              </a:extLst>
            </p:cNvPr>
            <p:cNvGrpSpPr/>
            <p:nvPr/>
          </p:nvGrpSpPr>
          <p:grpSpPr>
            <a:xfrm>
              <a:off x="6229199" y="5366641"/>
              <a:ext cx="446280" cy="440141"/>
              <a:chOff x="6229199" y="5366641"/>
              <a:chExt cx="446280" cy="440141"/>
            </a:xfrm>
            <a:grpFill/>
          </p:grpSpPr>
          <p:sp>
            <p:nvSpPr>
              <p:cNvPr id="17" name="Freeform 57">
                <a:extLst>
                  <a:ext uri="{FF2B5EF4-FFF2-40B4-BE49-F238E27FC236}">
                    <a16:creationId xmlns:a16="http://schemas.microsoft.com/office/drawing/2014/main" id="{D8053629-5B88-0288-156B-0E0183AC876F}"/>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58">
                <a:extLst>
                  <a:ext uri="{FF2B5EF4-FFF2-40B4-BE49-F238E27FC236}">
                    <a16:creationId xmlns:a16="http://schemas.microsoft.com/office/drawing/2014/main" id="{513C7C5B-E8EF-1425-830B-01D2AC933E81}"/>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9" name="Graphic 4">
              <a:extLst>
                <a:ext uri="{FF2B5EF4-FFF2-40B4-BE49-F238E27FC236}">
                  <a16:creationId xmlns:a16="http://schemas.microsoft.com/office/drawing/2014/main" id="{F1B5D23C-6C45-3734-6BA0-A5A9EF9F61C8}"/>
                </a:ext>
              </a:extLst>
            </p:cNvPr>
            <p:cNvGrpSpPr/>
            <p:nvPr/>
          </p:nvGrpSpPr>
          <p:grpSpPr>
            <a:xfrm>
              <a:off x="6198966" y="5541415"/>
              <a:ext cx="717140" cy="1211723"/>
              <a:chOff x="6198966" y="5541415"/>
              <a:chExt cx="717140" cy="1211723"/>
            </a:xfrm>
            <a:grpFill/>
          </p:grpSpPr>
          <p:sp>
            <p:nvSpPr>
              <p:cNvPr id="10" name="Freeform 50">
                <a:extLst>
                  <a:ext uri="{FF2B5EF4-FFF2-40B4-BE49-F238E27FC236}">
                    <a16:creationId xmlns:a16="http://schemas.microsoft.com/office/drawing/2014/main" id="{431EFA68-E558-FBFA-2B0D-27CA718C9B5A}"/>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1">
                <a:extLst>
                  <a:ext uri="{FF2B5EF4-FFF2-40B4-BE49-F238E27FC236}">
                    <a16:creationId xmlns:a16="http://schemas.microsoft.com/office/drawing/2014/main" id="{9098577D-0333-0900-B572-3EEC9563BC6A}"/>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2">
                <a:extLst>
                  <a:ext uri="{FF2B5EF4-FFF2-40B4-BE49-F238E27FC236}">
                    <a16:creationId xmlns:a16="http://schemas.microsoft.com/office/drawing/2014/main" id="{2853B8D6-4E50-A1F2-95DD-BBDA2385FA35}"/>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3">
                <a:extLst>
                  <a:ext uri="{FF2B5EF4-FFF2-40B4-BE49-F238E27FC236}">
                    <a16:creationId xmlns:a16="http://schemas.microsoft.com/office/drawing/2014/main" id="{C906E529-4B4A-2BCB-8F2E-13BEC6FFB0B9}"/>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4">
                <a:extLst>
                  <a:ext uri="{FF2B5EF4-FFF2-40B4-BE49-F238E27FC236}">
                    <a16:creationId xmlns:a16="http://schemas.microsoft.com/office/drawing/2014/main" id="{F5F128E7-D455-BD60-9EC0-3FB0094362CE}"/>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55">
                <a:extLst>
                  <a:ext uri="{FF2B5EF4-FFF2-40B4-BE49-F238E27FC236}">
                    <a16:creationId xmlns:a16="http://schemas.microsoft.com/office/drawing/2014/main" id="{5874125C-B23C-5E84-544D-AFA82C3EAA95}"/>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6">
                <a:extLst>
                  <a:ext uri="{FF2B5EF4-FFF2-40B4-BE49-F238E27FC236}">
                    <a16:creationId xmlns:a16="http://schemas.microsoft.com/office/drawing/2014/main" id="{AFD4058E-97EB-7CCF-1FD2-889053AAAC0F}"/>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4130740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219A-D9B8-126C-EEAF-3E164EB7CAC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B7FB715-7382-8A7A-7036-3BA58C014CF8}"/>
              </a:ext>
            </a:extLst>
          </p:cNvPr>
          <p:cNvSpPr>
            <a:spLocks noGrp="1"/>
          </p:cNvSpPr>
          <p:nvPr>
            <p:ph type="body" sz="quarter" idx="16"/>
          </p:nvPr>
        </p:nvSpPr>
        <p:spPr>
          <a:xfrm>
            <a:off x="737684" y="669744"/>
            <a:ext cx="10052954" cy="803654"/>
          </a:xfrm>
          <a:prstGeom prst="rect">
            <a:avLst/>
          </a:prstGeom>
        </p:spPr>
        <p:txBody>
          <a:bodyPr/>
          <a:lstStyle/>
          <a:p>
            <a:r>
              <a:rPr lang="en-GB"/>
              <a:t>Kestävien hankintojen avaintekijät</a:t>
            </a:r>
            <a:endParaRPr lang="en-US"/>
          </a:p>
        </p:txBody>
      </p:sp>
      <p:sp>
        <p:nvSpPr>
          <p:cNvPr id="2" name="Rectangle 1">
            <a:extLst>
              <a:ext uri="{FF2B5EF4-FFF2-40B4-BE49-F238E27FC236}">
                <a16:creationId xmlns:a16="http://schemas.microsoft.com/office/drawing/2014/main" id="{0CCE152D-AAC5-5DEE-181C-52A57690541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5" name="Kuva 4" descr="Kuva, joka sisältää kohteen teksti, kuvakaappaus, Fontti, Grafiikka&#10;&#10;Tekoälyn generoima sisältö voi olla virheellistä.">
            <a:extLst>
              <a:ext uri="{FF2B5EF4-FFF2-40B4-BE49-F238E27FC236}">
                <a16:creationId xmlns:a16="http://schemas.microsoft.com/office/drawing/2014/main" id="{4F05913D-09D8-38EB-28F2-3E9D5A91A7B6}"/>
              </a:ext>
            </a:extLst>
          </p:cNvPr>
          <p:cNvPicPr>
            <a:picLocks noChangeAspect="1"/>
          </p:cNvPicPr>
          <p:nvPr/>
        </p:nvPicPr>
        <p:blipFill>
          <a:blip r:embed="rId3"/>
          <a:stretch>
            <a:fillRect/>
          </a:stretch>
        </p:blipFill>
        <p:spPr>
          <a:xfrm>
            <a:off x="4104290" y="1379773"/>
            <a:ext cx="3983420" cy="4979275"/>
          </a:xfrm>
          <a:prstGeom prst="rect">
            <a:avLst/>
          </a:prstGeom>
        </p:spPr>
      </p:pic>
    </p:spTree>
    <p:extLst>
      <p:ext uri="{BB962C8B-B14F-4D97-AF65-F5344CB8AC3E}">
        <p14:creationId xmlns:p14="http://schemas.microsoft.com/office/powerpoint/2010/main" val="148342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04DA314-87D5-9FD7-6658-4DC25174162D}"/>
              </a:ext>
            </a:extLst>
          </p:cNvPr>
          <p:cNvSpPr>
            <a:spLocks noGrp="1"/>
          </p:cNvSpPr>
          <p:nvPr>
            <p:ph type="body" sz="quarter" idx="16"/>
          </p:nvPr>
        </p:nvSpPr>
        <p:spPr>
          <a:xfrm>
            <a:off x="737684" y="669744"/>
            <a:ext cx="10052954" cy="803654"/>
          </a:xfrm>
          <a:prstGeom prst="rect">
            <a:avLst/>
          </a:prstGeom>
        </p:spPr>
        <p:txBody>
          <a:bodyPr/>
          <a:lstStyle/>
          <a:p>
            <a:r>
              <a:rPr lang="en-GB"/>
              <a:t>Kestävien hankintojen avaintekijät</a:t>
            </a:r>
            <a:endParaRPr lang="en-US"/>
          </a:p>
        </p:txBody>
      </p:sp>
      <p:sp>
        <p:nvSpPr>
          <p:cNvPr id="3" name="Text Placeholder 2">
            <a:extLst>
              <a:ext uri="{FF2B5EF4-FFF2-40B4-BE49-F238E27FC236}">
                <a16:creationId xmlns:a16="http://schemas.microsoft.com/office/drawing/2014/main" id="{C97771DB-D583-CBA2-E7BC-1A63A5DF4EF0}"/>
              </a:ext>
            </a:extLst>
          </p:cNvPr>
          <p:cNvSpPr>
            <a:spLocks noGrp="1"/>
          </p:cNvSpPr>
          <p:nvPr>
            <p:ph type="body" sz="quarter" idx="19"/>
          </p:nvPr>
        </p:nvSpPr>
        <p:spPr>
          <a:xfrm>
            <a:off x="2161309" y="1489546"/>
            <a:ext cx="8928075" cy="4921645"/>
          </a:xfrm>
          <a:prstGeom prst="rect">
            <a:avLst/>
          </a:prstGeom>
        </p:spPr>
        <p:txBody>
          <a:bodyPr lIns="91440" tIns="45720" rIns="91440" bIns="45720" anchor="t"/>
          <a:lstStyle/>
          <a:p>
            <a:pPr algn="just"/>
            <a:r>
              <a:rPr lang="en-US" sz="2000" b="1" dirty="0" err="1">
                <a:solidFill>
                  <a:srgbClr val="E25684"/>
                </a:solidFill>
              </a:rPr>
              <a:t>Ympäristönäkökohdat</a:t>
            </a:r>
            <a:r>
              <a:rPr lang="en-US" sz="2000" b="1" dirty="0">
                <a:solidFill>
                  <a:srgbClr val="E25684"/>
                </a:solidFill>
              </a:rPr>
              <a:t>: </a:t>
            </a:r>
            <a:r>
              <a:rPr lang="en-US" sz="2000" dirty="0" err="1"/>
              <a:t>Ympäristön</a:t>
            </a:r>
            <a:r>
              <a:rPr lang="en-US" sz="2000" dirty="0"/>
              <a:t> </a:t>
            </a:r>
            <a:r>
              <a:rPr lang="en-US" sz="2000" dirty="0" err="1"/>
              <a:t>huomioiminen</a:t>
            </a:r>
            <a:r>
              <a:rPr lang="en-US" sz="2000" dirty="0"/>
              <a:t> on </a:t>
            </a:r>
            <a:r>
              <a:rPr lang="en-US" sz="2000" dirty="0" err="1"/>
              <a:t>kestävän</a:t>
            </a:r>
            <a:r>
              <a:rPr lang="en-US" sz="2000" dirty="0"/>
              <a:t> </a:t>
            </a:r>
            <a:r>
              <a:rPr lang="en-US" sz="2000" dirty="0" err="1"/>
              <a:t>hankinnan</a:t>
            </a:r>
            <a:r>
              <a:rPr lang="en-US" sz="2000" dirty="0"/>
              <a:t> </a:t>
            </a:r>
            <a:r>
              <a:rPr lang="en-US" sz="2000" dirty="0" err="1"/>
              <a:t>kannalta</a:t>
            </a:r>
            <a:r>
              <a:rPr lang="en-US" sz="2000" dirty="0"/>
              <a:t> </a:t>
            </a:r>
            <a:r>
              <a:rPr lang="en-US" sz="2000" dirty="0" err="1"/>
              <a:t>olennaisen</a:t>
            </a:r>
            <a:r>
              <a:rPr lang="en-US" sz="2000" dirty="0"/>
              <a:t> </a:t>
            </a:r>
            <a:r>
              <a:rPr lang="en-US" sz="2000" dirty="0" err="1"/>
              <a:t>tärkeää</a:t>
            </a:r>
            <a:r>
              <a:rPr lang="en-US" sz="2000" dirty="0"/>
              <a:t>. </a:t>
            </a:r>
            <a:r>
              <a:rPr lang="en-US" sz="2000" dirty="0" err="1"/>
              <a:t>Kansainvälisten</a:t>
            </a:r>
            <a:r>
              <a:rPr lang="en-US" sz="2000" dirty="0"/>
              <a:t> </a:t>
            </a:r>
            <a:r>
              <a:rPr lang="en-US" sz="2000" dirty="0" err="1"/>
              <a:t>standardien</a:t>
            </a:r>
            <a:r>
              <a:rPr lang="en-US" sz="2000" dirty="0"/>
              <a:t> </a:t>
            </a:r>
            <a:r>
              <a:rPr lang="en-US" sz="2000" dirty="0" err="1"/>
              <a:t>noudattaminen</a:t>
            </a:r>
            <a:r>
              <a:rPr lang="en-US" sz="2000" dirty="0"/>
              <a:t>, </a:t>
            </a:r>
            <a:r>
              <a:rPr lang="en-US" sz="2000" dirty="0" err="1"/>
              <a:t>biohajoavien</a:t>
            </a:r>
            <a:r>
              <a:rPr lang="en-US" sz="2000" dirty="0"/>
              <a:t> </a:t>
            </a:r>
            <a:r>
              <a:rPr lang="en-US" sz="2000" dirty="0" err="1"/>
              <a:t>materiaalien</a:t>
            </a:r>
            <a:r>
              <a:rPr lang="en-US" sz="2000" dirty="0"/>
              <a:t> </a:t>
            </a:r>
            <a:r>
              <a:rPr lang="en-US" sz="2000" dirty="0" err="1"/>
              <a:t>käyttö</a:t>
            </a:r>
            <a:r>
              <a:rPr lang="en-US" sz="2000" dirty="0"/>
              <a:t>, </a:t>
            </a:r>
            <a:r>
              <a:rPr lang="en-US" sz="2000" dirty="0" err="1"/>
              <a:t>veden</a:t>
            </a:r>
            <a:r>
              <a:rPr lang="en-US" sz="2000" dirty="0"/>
              <a:t> ja </a:t>
            </a:r>
            <a:r>
              <a:rPr lang="en-US" sz="2000" dirty="0" err="1"/>
              <a:t>energian</a:t>
            </a:r>
            <a:r>
              <a:rPr lang="en-US" sz="2000" dirty="0"/>
              <a:t> </a:t>
            </a:r>
            <a:r>
              <a:rPr lang="en-US" sz="2000" dirty="0" err="1"/>
              <a:t>tuhlaamisen</a:t>
            </a:r>
            <a:r>
              <a:rPr lang="en-US" sz="2000" dirty="0"/>
              <a:t> </a:t>
            </a:r>
            <a:r>
              <a:rPr lang="en-US" sz="2000" dirty="0" err="1"/>
              <a:t>välttäminen</a:t>
            </a:r>
            <a:r>
              <a:rPr lang="en-US" sz="2000" dirty="0"/>
              <a:t> ja </a:t>
            </a:r>
            <a:r>
              <a:rPr lang="en-US" sz="2000" dirty="0" err="1"/>
              <a:t>saastumisen</a:t>
            </a:r>
            <a:r>
              <a:rPr lang="en-US" sz="2000" dirty="0"/>
              <a:t> </a:t>
            </a:r>
            <a:r>
              <a:rPr lang="en-US" sz="2000" dirty="0" err="1"/>
              <a:t>minimointi</a:t>
            </a:r>
            <a:r>
              <a:rPr lang="en-US" sz="2000" dirty="0"/>
              <a:t> </a:t>
            </a:r>
            <a:r>
              <a:rPr lang="en-US" sz="2000" dirty="0" err="1"/>
              <a:t>ovat</a:t>
            </a:r>
            <a:r>
              <a:rPr lang="en-US" sz="2000" dirty="0"/>
              <a:t> </a:t>
            </a:r>
            <a:r>
              <a:rPr lang="en-US" sz="2000" dirty="0" err="1"/>
              <a:t>tärkeitä</a:t>
            </a:r>
            <a:r>
              <a:rPr lang="en-US" sz="2000" dirty="0"/>
              <a:t>.</a:t>
            </a:r>
          </a:p>
          <a:p>
            <a:endParaRPr lang="en-US" sz="2000" b="1" dirty="0"/>
          </a:p>
          <a:p>
            <a:pPr algn="just"/>
            <a:r>
              <a:rPr lang="en-US" sz="2000" b="1" dirty="0" err="1">
                <a:solidFill>
                  <a:srgbClr val="E25684"/>
                </a:solidFill>
              </a:rPr>
              <a:t>Sosiaaliset</a:t>
            </a:r>
            <a:r>
              <a:rPr lang="en-US" sz="2000" b="1" dirty="0">
                <a:solidFill>
                  <a:srgbClr val="E25684"/>
                </a:solidFill>
              </a:rPr>
              <a:t> </a:t>
            </a:r>
            <a:r>
              <a:rPr lang="en-US" sz="2000" b="1" dirty="0" err="1">
                <a:solidFill>
                  <a:srgbClr val="E25684"/>
                </a:solidFill>
              </a:rPr>
              <a:t>näkökohdat</a:t>
            </a:r>
            <a:r>
              <a:rPr lang="en-US" sz="2000" b="1" dirty="0">
                <a:solidFill>
                  <a:srgbClr val="E25684"/>
                </a:solidFill>
              </a:rPr>
              <a:t>: </a:t>
            </a:r>
            <a:r>
              <a:rPr lang="en-US" sz="2000" dirty="0" err="1"/>
              <a:t>Eettisten</a:t>
            </a:r>
            <a:r>
              <a:rPr lang="en-US" sz="2000" dirty="0"/>
              <a:t> </a:t>
            </a:r>
            <a:r>
              <a:rPr lang="en-US" sz="2000" dirty="0" err="1"/>
              <a:t>käytäntöjen</a:t>
            </a:r>
            <a:r>
              <a:rPr lang="en-US" sz="2000" dirty="0"/>
              <a:t>, </a:t>
            </a:r>
            <a:r>
              <a:rPr lang="en-US" sz="2000" dirty="0" err="1"/>
              <a:t>oikeudenmukaisten</a:t>
            </a:r>
            <a:r>
              <a:rPr lang="en-US" sz="2000" dirty="0"/>
              <a:t> </a:t>
            </a:r>
            <a:r>
              <a:rPr lang="en-US" sz="2000" dirty="0" err="1"/>
              <a:t>työolojen</a:t>
            </a:r>
            <a:r>
              <a:rPr lang="en-US" sz="2000" dirty="0"/>
              <a:t> ja </a:t>
            </a:r>
            <a:r>
              <a:rPr lang="en-US" sz="2000" dirty="0" err="1"/>
              <a:t>hyvinvoinnin</a:t>
            </a:r>
            <a:r>
              <a:rPr lang="en-US" sz="2000" dirty="0"/>
              <a:t> </a:t>
            </a:r>
            <a:r>
              <a:rPr lang="en-US" sz="2000" dirty="0" err="1"/>
              <a:t>varmistaminen</a:t>
            </a:r>
            <a:r>
              <a:rPr lang="en-US" sz="2000" dirty="0"/>
              <a:t>. </a:t>
            </a:r>
            <a:r>
              <a:rPr lang="en-US" sz="2000" dirty="0" err="1"/>
              <a:t>Tämä</a:t>
            </a:r>
            <a:r>
              <a:rPr lang="en-US" sz="2000" dirty="0"/>
              <a:t> </a:t>
            </a:r>
            <a:r>
              <a:rPr lang="en-US" sz="2000" dirty="0" err="1"/>
              <a:t>tapahtuu</a:t>
            </a:r>
            <a:r>
              <a:rPr lang="en-US" sz="2000" dirty="0"/>
              <a:t> </a:t>
            </a:r>
            <a:r>
              <a:rPr lang="en-US" sz="2000" dirty="0" err="1"/>
              <a:t>varmistamalla</a:t>
            </a:r>
            <a:r>
              <a:rPr lang="en-US" sz="2000" dirty="0"/>
              <a:t>, </a:t>
            </a:r>
            <a:r>
              <a:rPr lang="en-US" sz="2000" dirty="0" err="1"/>
              <a:t>että</a:t>
            </a:r>
            <a:r>
              <a:rPr lang="en-US" sz="2000" dirty="0"/>
              <a:t> </a:t>
            </a:r>
            <a:r>
              <a:rPr lang="en-US" sz="2000" dirty="0" err="1"/>
              <a:t>ihmisoikeuksia</a:t>
            </a:r>
            <a:r>
              <a:rPr lang="en-US" sz="2000" dirty="0"/>
              <a:t> on </a:t>
            </a:r>
            <a:r>
              <a:rPr lang="en-US" sz="2000" dirty="0" err="1"/>
              <a:t>kunnioitettu</a:t>
            </a:r>
            <a:r>
              <a:rPr lang="en-US" sz="2000" dirty="0"/>
              <a:t> </a:t>
            </a:r>
            <a:r>
              <a:rPr lang="en-US" sz="2000" dirty="0" err="1"/>
              <a:t>koko</a:t>
            </a:r>
            <a:r>
              <a:rPr lang="en-US" sz="2000" dirty="0"/>
              <a:t> </a:t>
            </a:r>
            <a:r>
              <a:rPr lang="en-US" sz="2000" dirty="0" err="1"/>
              <a:t>prosessin</a:t>
            </a:r>
            <a:r>
              <a:rPr lang="en-US" sz="2000" dirty="0"/>
              <a:t> </a:t>
            </a:r>
            <a:r>
              <a:rPr lang="en-US" sz="2000" dirty="0" err="1"/>
              <a:t>ajan</a:t>
            </a:r>
            <a:r>
              <a:rPr lang="en-US" sz="2000" dirty="0"/>
              <a:t>. </a:t>
            </a:r>
            <a:r>
              <a:rPr lang="en-US" sz="2000" dirty="0" err="1"/>
              <a:t>Siihen</a:t>
            </a:r>
            <a:r>
              <a:rPr lang="en-US" sz="2000" dirty="0"/>
              <a:t> </a:t>
            </a:r>
            <a:r>
              <a:rPr lang="en-US" sz="2000" dirty="0" err="1"/>
              <a:t>voi</a:t>
            </a:r>
            <a:r>
              <a:rPr lang="en-US" sz="2000" dirty="0"/>
              <a:t> </a:t>
            </a:r>
            <a:r>
              <a:rPr lang="en-US" sz="2000" dirty="0" err="1"/>
              <a:t>sisältyä</a:t>
            </a:r>
            <a:r>
              <a:rPr lang="en-US" sz="2000" dirty="0"/>
              <a:t> </a:t>
            </a:r>
            <a:r>
              <a:rPr lang="en-US" sz="2000" dirty="0" err="1"/>
              <a:t>paikallisten</a:t>
            </a:r>
            <a:r>
              <a:rPr lang="en-US" sz="2000" dirty="0"/>
              <a:t> </a:t>
            </a:r>
            <a:r>
              <a:rPr lang="en-US" sz="2000" dirty="0" err="1"/>
              <a:t>toimittajien</a:t>
            </a:r>
            <a:r>
              <a:rPr lang="en-US" sz="2000" dirty="0"/>
              <a:t>, </a:t>
            </a:r>
            <a:r>
              <a:rPr lang="en-US" sz="2000" dirty="0" err="1"/>
              <a:t>vähemmistöjen</a:t>
            </a:r>
            <a:r>
              <a:rPr lang="en-US" sz="2000" dirty="0"/>
              <a:t> ja </a:t>
            </a:r>
            <a:r>
              <a:rPr lang="en-US" sz="2000" dirty="0" err="1"/>
              <a:t>oikeudenmukaisten</a:t>
            </a:r>
            <a:r>
              <a:rPr lang="en-US" sz="2000" dirty="0"/>
              <a:t> </a:t>
            </a:r>
            <a:r>
              <a:rPr lang="en-US" sz="2000" dirty="0" err="1"/>
              <a:t>asioiden</a:t>
            </a:r>
            <a:r>
              <a:rPr lang="en-US" sz="2000" dirty="0"/>
              <a:t> </a:t>
            </a:r>
            <a:r>
              <a:rPr lang="en-US" sz="2000" dirty="0" err="1"/>
              <a:t>tukeminen</a:t>
            </a:r>
            <a:r>
              <a:rPr lang="en-US" sz="2000" dirty="0"/>
              <a:t>.</a:t>
            </a:r>
            <a:endParaRPr lang="en-US" sz="2000" dirty="0">
              <a:ea typeface="Calibri"/>
              <a:cs typeface="Calibri"/>
            </a:endParaRPr>
          </a:p>
          <a:p>
            <a:endParaRPr lang="en-US" sz="2000" b="1" dirty="0"/>
          </a:p>
          <a:p>
            <a:pPr algn="just"/>
            <a:r>
              <a:rPr lang="en-US" sz="2000" b="1" dirty="0" err="1">
                <a:solidFill>
                  <a:srgbClr val="E25684"/>
                </a:solidFill>
              </a:rPr>
              <a:t>Taloudelliset</a:t>
            </a:r>
            <a:r>
              <a:rPr lang="en-US" sz="2000" b="1" dirty="0">
                <a:solidFill>
                  <a:srgbClr val="E25684"/>
                </a:solidFill>
              </a:rPr>
              <a:t> </a:t>
            </a:r>
            <a:r>
              <a:rPr lang="en-US" sz="2000" b="1" dirty="0" err="1">
                <a:solidFill>
                  <a:srgbClr val="E25684"/>
                </a:solidFill>
              </a:rPr>
              <a:t>näkökohdat</a:t>
            </a:r>
            <a:r>
              <a:rPr lang="en-US" sz="2000" b="1" dirty="0">
                <a:solidFill>
                  <a:srgbClr val="E25684"/>
                </a:solidFill>
              </a:rPr>
              <a:t>: </a:t>
            </a:r>
            <a:r>
              <a:rPr lang="en-US" sz="2000" dirty="0" err="1"/>
              <a:t>Tällä</a:t>
            </a:r>
            <a:r>
              <a:rPr lang="en-US" sz="2000" dirty="0"/>
              <a:t> </a:t>
            </a:r>
            <a:r>
              <a:rPr lang="en-US" sz="2000" dirty="0" err="1"/>
              <a:t>konseptilla</a:t>
            </a:r>
            <a:r>
              <a:rPr lang="en-US" sz="2000" dirty="0"/>
              <a:t> </a:t>
            </a:r>
            <a:r>
              <a:rPr lang="en-US" sz="2000" dirty="0" err="1"/>
              <a:t>pyritään</a:t>
            </a:r>
            <a:r>
              <a:rPr lang="en-US" sz="2000" dirty="0"/>
              <a:t> </a:t>
            </a:r>
            <a:r>
              <a:rPr lang="en-US" sz="2000" dirty="0" err="1"/>
              <a:t>taloudelliseen</a:t>
            </a:r>
            <a:r>
              <a:rPr lang="en-US" sz="2000" dirty="0"/>
              <a:t> </a:t>
            </a:r>
            <a:r>
              <a:rPr lang="en-US" sz="2000" dirty="0" err="1"/>
              <a:t>kestävyyteen</a:t>
            </a:r>
            <a:r>
              <a:rPr lang="en-US" sz="2000" dirty="0"/>
              <a:t>, </a:t>
            </a:r>
            <a:r>
              <a:rPr lang="en-US" sz="2000" dirty="0" err="1"/>
              <a:t>joka</a:t>
            </a:r>
            <a:r>
              <a:rPr lang="en-US" sz="2000" dirty="0"/>
              <a:t> </a:t>
            </a:r>
            <a:r>
              <a:rPr lang="en-US" sz="2000" dirty="0" err="1"/>
              <a:t>edistää</a:t>
            </a:r>
            <a:r>
              <a:rPr lang="en-US" sz="2000" dirty="0"/>
              <a:t> </a:t>
            </a:r>
            <a:r>
              <a:rPr lang="en-US" sz="2000" dirty="0" err="1"/>
              <a:t>pitkän</a:t>
            </a:r>
            <a:r>
              <a:rPr lang="en-US" sz="2000" dirty="0"/>
              <a:t> </a:t>
            </a:r>
            <a:r>
              <a:rPr lang="en-US" sz="2000" dirty="0" err="1"/>
              <a:t>aikavälin</a:t>
            </a:r>
            <a:r>
              <a:rPr lang="en-US" sz="2000" dirty="0"/>
              <a:t> </a:t>
            </a:r>
            <a:r>
              <a:rPr lang="en-US" sz="2000" dirty="0" err="1"/>
              <a:t>taloudellista</a:t>
            </a:r>
            <a:r>
              <a:rPr lang="en-US" sz="2000" dirty="0"/>
              <a:t> </a:t>
            </a:r>
            <a:r>
              <a:rPr lang="en-US" sz="2000" dirty="0" err="1"/>
              <a:t>arvoa</a:t>
            </a:r>
            <a:r>
              <a:rPr lang="en-US" sz="2000" dirty="0"/>
              <a:t>, </a:t>
            </a:r>
            <a:r>
              <a:rPr lang="en-US" sz="2000" dirty="0" err="1"/>
              <a:t>joka</a:t>
            </a:r>
            <a:r>
              <a:rPr lang="en-US" sz="2000" dirty="0"/>
              <a:t> </a:t>
            </a:r>
            <a:r>
              <a:rPr lang="en-US" sz="2000" dirty="0" err="1"/>
              <a:t>saavutetaan</a:t>
            </a:r>
            <a:r>
              <a:rPr lang="en-US" sz="2000" dirty="0"/>
              <a:t> </a:t>
            </a:r>
            <a:r>
              <a:rPr lang="en-US" sz="2000" dirty="0" err="1"/>
              <a:t>asteittain</a:t>
            </a:r>
            <a:r>
              <a:rPr lang="en-US" sz="2000" dirty="0"/>
              <a:t>. </a:t>
            </a:r>
            <a:r>
              <a:rPr lang="en-US" sz="2000" dirty="0" err="1"/>
              <a:t>Ratkaisevia</a:t>
            </a:r>
            <a:r>
              <a:rPr lang="en-US" sz="2000" dirty="0"/>
              <a:t> </a:t>
            </a:r>
            <a:r>
              <a:rPr lang="en-US" sz="2000" dirty="0" err="1"/>
              <a:t>tekijöitä</a:t>
            </a:r>
            <a:r>
              <a:rPr lang="en-US" sz="2000" dirty="0"/>
              <a:t> </a:t>
            </a:r>
            <a:r>
              <a:rPr lang="en-US" sz="2000" dirty="0" err="1"/>
              <a:t>ovat</a:t>
            </a:r>
            <a:r>
              <a:rPr lang="en-US" sz="2000" dirty="0"/>
              <a:t> </a:t>
            </a:r>
            <a:r>
              <a:rPr lang="en-US" sz="2000" dirty="0" err="1"/>
              <a:t>muun</a:t>
            </a:r>
            <a:r>
              <a:rPr lang="en-US" sz="2000" dirty="0"/>
              <a:t> </a:t>
            </a:r>
            <a:r>
              <a:rPr lang="en-US" sz="2000" dirty="0" err="1"/>
              <a:t>muassa</a:t>
            </a:r>
            <a:r>
              <a:rPr lang="en-US" sz="2000" dirty="0"/>
              <a:t> </a:t>
            </a:r>
            <a:r>
              <a:rPr lang="en-US" sz="2000" dirty="0" err="1"/>
              <a:t>laatutuotteiden</a:t>
            </a:r>
            <a:r>
              <a:rPr lang="en-US" sz="2000" dirty="0"/>
              <a:t> </a:t>
            </a:r>
            <a:r>
              <a:rPr lang="en-US" sz="2000" dirty="0" err="1"/>
              <a:t>asettaminen</a:t>
            </a:r>
            <a:r>
              <a:rPr lang="en-US" sz="2000" dirty="0"/>
              <a:t> </a:t>
            </a:r>
            <a:r>
              <a:rPr lang="en-US" sz="2000" dirty="0" err="1"/>
              <a:t>etusijalle</a:t>
            </a:r>
            <a:r>
              <a:rPr lang="en-US" sz="2000" dirty="0"/>
              <a:t>, </a:t>
            </a:r>
            <a:r>
              <a:rPr lang="en-US" sz="2000" dirty="0" err="1"/>
              <a:t>joilla</a:t>
            </a:r>
            <a:r>
              <a:rPr lang="en-US" sz="2000" dirty="0"/>
              <a:t> </a:t>
            </a:r>
            <a:r>
              <a:rPr lang="en-US" sz="2000" dirty="0" err="1"/>
              <a:t>pyritään</a:t>
            </a:r>
            <a:r>
              <a:rPr lang="en-US" sz="2000" dirty="0"/>
              <a:t> </a:t>
            </a:r>
            <a:r>
              <a:rPr lang="en-US" sz="2000" dirty="0" err="1"/>
              <a:t>pitkän</a:t>
            </a:r>
            <a:r>
              <a:rPr lang="en-US" sz="2000" dirty="0"/>
              <a:t> </a:t>
            </a:r>
            <a:r>
              <a:rPr lang="en-US" sz="2000" dirty="0" err="1"/>
              <a:t>aikavälin</a:t>
            </a:r>
            <a:r>
              <a:rPr lang="en-US" sz="2000" dirty="0"/>
              <a:t> </a:t>
            </a:r>
            <a:r>
              <a:rPr lang="en-US" sz="2000" dirty="0" err="1"/>
              <a:t>säästöihin</a:t>
            </a:r>
            <a:r>
              <a:rPr lang="en-US" sz="2000" dirty="0"/>
              <a:t>, </a:t>
            </a:r>
            <a:r>
              <a:rPr lang="en-US" sz="2000" dirty="0" err="1"/>
              <a:t>vakaan</a:t>
            </a:r>
            <a:r>
              <a:rPr lang="en-US" sz="2000" dirty="0"/>
              <a:t> </a:t>
            </a:r>
            <a:r>
              <a:rPr lang="en-US" sz="2000" dirty="0" err="1"/>
              <a:t>toimitusketjun</a:t>
            </a:r>
            <a:r>
              <a:rPr lang="en-US" sz="2000" dirty="0"/>
              <a:t> </a:t>
            </a:r>
            <a:r>
              <a:rPr lang="en-US" sz="2000" dirty="0" err="1"/>
              <a:t>tavoittelu</a:t>
            </a:r>
            <a:r>
              <a:rPr lang="en-US" sz="2000" dirty="0"/>
              <a:t>, </a:t>
            </a:r>
            <a:r>
              <a:rPr lang="en-US" sz="2000" dirty="0" err="1"/>
              <a:t>eettisten</a:t>
            </a:r>
            <a:r>
              <a:rPr lang="en-US" sz="2000" dirty="0"/>
              <a:t> </a:t>
            </a:r>
            <a:r>
              <a:rPr lang="en-US" sz="2000" dirty="0" err="1"/>
              <a:t>liiketoimintakäytäntöjen</a:t>
            </a:r>
            <a:r>
              <a:rPr lang="en-US" sz="2000" dirty="0"/>
              <a:t> </a:t>
            </a:r>
            <a:r>
              <a:rPr lang="en-US" sz="2000" dirty="0" err="1"/>
              <a:t>varmistaminen</a:t>
            </a:r>
            <a:r>
              <a:rPr lang="en-US" sz="2000" dirty="0"/>
              <a:t> ja </a:t>
            </a:r>
            <a:r>
              <a:rPr lang="en-US" sz="2000" dirty="0" err="1"/>
              <a:t>avoimuus</a:t>
            </a:r>
            <a:r>
              <a:rPr lang="en-US" sz="2000" dirty="0"/>
              <a:t>. </a:t>
            </a:r>
            <a:endParaRPr lang="en-US" sz="2000" dirty="0">
              <a:ea typeface="Calibri"/>
              <a:cs typeface="Calibri"/>
            </a:endParaRPr>
          </a:p>
        </p:txBody>
      </p:sp>
      <p:grpSp>
        <p:nvGrpSpPr>
          <p:cNvPr id="2" name="Group 1">
            <a:extLst>
              <a:ext uri="{FF2B5EF4-FFF2-40B4-BE49-F238E27FC236}">
                <a16:creationId xmlns:a16="http://schemas.microsoft.com/office/drawing/2014/main" id="{3055F251-A1D4-317A-D266-3019486BBF86}"/>
              </a:ext>
            </a:extLst>
          </p:cNvPr>
          <p:cNvGrpSpPr/>
          <p:nvPr/>
        </p:nvGrpSpPr>
        <p:grpSpPr>
          <a:xfrm>
            <a:off x="923643" y="1672246"/>
            <a:ext cx="901130" cy="901727"/>
            <a:chOff x="5614841" y="786428"/>
            <a:chExt cx="901130" cy="901727"/>
          </a:xfrm>
          <a:solidFill>
            <a:srgbClr val="09465E"/>
          </a:solidFill>
        </p:grpSpPr>
        <p:grpSp>
          <p:nvGrpSpPr>
            <p:cNvPr id="5" name="Graphic 2">
              <a:extLst>
                <a:ext uri="{FF2B5EF4-FFF2-40B4-BE49-F238E27FC236}">
                  <a16:creationId xmlns:a16="http://schemas.microsoft.com/office/drawing/2014/main" id="{4941422E-6707-F296-401B-6BB793644D27}"/>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E6096813-0B00-5FAD-B87F-9F44AAEFA5A5}"/>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1F118D6D-C928-1C64-B8AD-55404EB6E54D}"/>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B5C64C6A-5756-87B2-9F60-868A6A12E191}"/>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26BB43A2-FADB-0E75-8BCB-70FFCB48B655}"/>
              </a:ext>
            </a:extLst>
          </p:cNvPr>
          <p:cNvGrpSpPr/>
          <p:nvPr/>
        </p:nvGrpSpPr>
        <p:grpSpPr>
          <a:xfrm>
            <a:off x="923643" y="3188718"/>
            <a:ext cx="885534" cy="895928"/>
            <a:chOff x="7190753" y="5365577"/>
            <a:chExt cx="745522" cy="754273"/>
          </a:xfrm>
          <a:solidFill>
            <a:srgbClr val="09465E"/>
          </a:solidFill>
        </p:grpSpPr>
        <p:grpSp>
          <p:nvGrpSpPr>
            <p:cNvPr id="10" name="Graphic 2">
              <a:extLst>
                <a:ext uri="{FF2B5EF4-FFF2-40B4-BE49-F238E27FC236}">
                  <a16:creationId xmlns:a16="http://schemas.microsoft.com/office/drawing/2014/main" id="{6624C11C-A395-7C01-3911-7844350E1FE1}"/>
                </a:ext>
              </a:extLst>
            </p:cNvPr>
            <p:cNvGrpSpPr/>
            <p:nvPr/>
          </p:nvGrpSpPr>
          <p:grpSpPr>
            <a:xfrm>
              <a:off x="7353351" y="5647412"/>
              <a:ext cx="420044" cy="75879"/>
              <a:chOff x="7353351" y="5647412"/>
              <a:chExt cx="420044" cy="75879"/>
            </a:xfrm>
            <a:grpFill/>
          </p:grpSpPr>
          <p:sp>
            <p:nvSpPr>
              <p:cNvPr id="21" name="Freeform 385">
                <a:extLst>
                  <a:ext uri="{FF2B5EF4-FFF2-40B4-BE49-F238E27FC236}">
                    <a16:creationId xmlns:a16="http://schemas.microsoft.com/office/drawing/2014/main" id="{CD3A5577-7B5F-AE88-DF87-EA277A8D2D8F}"/>
                  </a:ext>
                </a:extLst>
              </p:cNvPr>
              <p:cNvSpPr/>
              <p:nvPr/>
            </p:nvSpPr>
            <p:spPr>
              <a:xfrm>
                <a:off x="7353351" y="5649220"/>
                <a:ext cx="131884" cy="74071"/>
              </a:xfrm>
              <a:custGeom>
                <a:avLst/>
                <a:gdLst>
                  <a:gd name="connsiteX0" fmla="*/ 123755 w 131884"/>
                  <a:gd name="connsiteY0" fmla="*/ 23486 h 74071"/>
                  <a:gd name="connsiteX1" fmla="*/ 60523 w 131884"/>
                  <a:gd name="connsiteY1" fmla="*/ 74072 h 74071"/>
                  <a:gd name="connsiteX2" fmla="*/ 0 w 131884"/>
                  <a:gd name="connsiteY2" fmla="*/ 74072 h 74071"/>
                  <a:gd name="connsiteX3" fmla="*/ 0 w 131884"/>
                  <a:gd name="connsiteY3" fmla="*/ 63233 h 74071"/>
                  <a:gd name="connsiteX4" fmla="*/ 31616 w 131884"/>
                  <a:gd name="connsiteY4" fmla="*/ 27100 h 74071"/>
                  <a:gd name="connsiteX5" fmla="*/ 68652 w 131884"/>
                  <a:gd name="connsiteY5" fmla="*/ 18970 h 74071"/>
                  <a:gd name="connsiteX6" fmla="*/ 80396 w 131884"/>
                  <a:gd name="connsiteY6" fmla="*/ 5420 h 74071"/>
                  <a:gd name="connsiteX7" fmla="*/ 80396 w 131884"/>
                  <a:gd name="connsiteY7" fmla="*/ 0 h 74071"/>
                  <a:gd name="connsiteX8" fmla="*/ 89429 w 131884"/>
                  <a:gd name="connsiteY8" fmla="*/ 0 h 74071"/>
                  <a:gd name="connsiteX9" fmla="*/ 98462 w 131884"/>
                  <a:gd name="connsiteY9" fmla="*/ 0 h 74071"/>
                  <a:gd name="connsiteX10" fmla="*/ 98462 w 131884"/>
                  <a:gd name="connsiteY10" fmla="*/ 2709 h 74071"/>
                  <a:gd name="connsiteX11" fmla="*/ 103882 w 131884"/>
                  <a:gd name="connsiteY11" fmla="*/ 13550 h 74071"/>
                  <a:gd name="connsiteX12" fmla="*/ 109302 w 131884"/>
                  <a:gd name="connsiteY12" fmla="*/ 16259 h 74071"/>
                  <a:gd name="connsiteX13" fmla="*/ 131885 w 131884"/>
                  <a:gd name="connsiteY13" fmla="*/ 21680 h 74071"/>
                  <a:gd name="connsiteX14" fmla="*/ 123755 w 131884"/>
                  <a:gd name="connsiteY14" fmla="*/ 23486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884" h="74071">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ED7D31"/>
              </a:solidFill>
              <a:ln w="9028" cap="flat">
                <a:noFill/>
                <a:prstDash val="solid"/>
                <a:miter/>
              </a:ln>
            </p:spPr>
            <p:txBody>
              <a:bodyPr rtlCol="0" anchor="ctr"/>
              <a:lstStyle/>
              <a:p>
                <a:endParaRPr lang="en-US"/>
              </a:p>
            </p:txBody>
          </p:sp>
          <p:sp>
            <p:nvSpPr>
              <p:cNvPr id="22" name="Freeform 386">
                <a:extLst>
                  <a:ext uri="{FF2B5EF4-FFF2-40B4-BE49-F238E27FC236}">
                    <a16:creationId xmlns:a16="http://schemas.microsoft.com/office/drawing/2014/main" id="{7449E92F-D8CA-1788-E6AC-F962CFA78955}"/>
                  </a:ext>
                </a:extLst>
              </p:cNvPr>
              <p:cNvSpPr/>
              <p:nvPr/>
            </p:nvSpPr>
            <p:spPr>
              <a:xfrm>
                <a:off x="7640607" y="5647412"/>
                <a:ext cx="132788" cy="75879"/>
              </a:xfrm>
              <a:custGeom>
                <a:avLst/>
                <a:gdLst>
                  <a:gd name="connsiteX0" fmla="*/ 132788 w 132788"/>
                  <a:gd name="connsiteY0" fmla="*/ 75879 h 75879"/>
                  <a:gd name="connsiteX1" fmla="*/ 72266 w 132788"/>
                  <a:gd name="connsiteY1" fmla="*/ 75879 h 75879"/>
                  <a:gd name="connsiteX2" fmla="*/ 9033 w 132788"/>
                  <a:gd name="connsiteY2" fmla="*/ 27100 h 75879"/>
                  <a:gd name="connsiteX3" fmla="*/ 0 w 132788"/>
                  <a:gd name="connsiteY3" fmla="*/ 24390 h 75879"/>
                  <a:gd name="connsiteX4" fmla="*/ 22583 w 132788"/>
                  <a:gd name="connsiteY4" fmla="*/ 18971 h 75879"/>
                  <a:gd name="connsiteX5" fmla="*/ 28003 w 132788"/>
                  <a:gd name="connsiteY5" fmla="*/ 16260 h 75879"/>
                  <a:gd name="connsiteX6" fmla="*/ 33423 w 132788"/>
                  <a:gd name="connsiteY6" fmla="*/ 5421 h 75879"/>
                  <a:gd name="connsiteX7" fmla="*/ 33423 w 132788"/>
                  <a:gd name="connsiteY7" fmla="*/ 0 h 75879"/>
                  <a:gd name="connsiteX8" fmla="*/ 42456 w 132788"/>
                  <a:gd name="connsiteY8" fmla="*/ 0 h 75879"/>
                  <a:gd name="connsiteX9" fmla="*/ 51489 w 132788"/>
                  <a:gd name="connsiteY9" fmla="*/ 0 h 75879"/>
                  <a:gd name="connsiteX10" fmla="*/ 51489 w 132788"/>
                  <a:gd name="connsiteY10" fmla="*/ 5421 h 75879"/>
                  <a:gd name="connsiteX11" fmla="*/ 63233 w 132788"/>
                  <a:gd name="connsiteY11" fmla="*/ 18971 h 75879"/>
                  <a:gd name="connsiteX12" fmla="*/ 100269 w 132788"/>
                  <a:gd name="connsiteY12" fmla="*/ 27100 h 75879"/>
                  <a:gd name="connsiteX13" fmla="*/ 131885 w 132788"/>
                  <a:gd name="connsiteY13" fmla="*/ 62329 h 75879"/>
                  <a:gd name="connsiteX14" fmla="*/ 131885 w 132788"/>
                  <a:gd name="connsiteY14" fmla="*/ 75879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788" h="75879">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ED7D31"/>
              </a:solidFill>
              <a:ln w="9028" cap="flat">
                <a:noFill/>
                <a:prstDash val="solid"/>
                <a:miter/>
              </a:ln>
            </p:spPr>
            <p:txBody>
              <a:bodyPr rtlCol="0" anchor="ctr"/>
              <a:lstStyle/>
              <a:p>
                <a:endParaRPr lang="en-US"/>
              </a:p>
            </p:txBody>
          </p:sp>
        </p:grpSp>
        <p:grpSp>
          <p:nvGrpSpPr>
            <p:cNvPr id="11" name="Graphic 2">
              <a:extLst>
                <a:ext uri="{FF2B5EF4-FFF2-40B4-BE49-F238E27FC236}">
                  <a16:creationId xmlns:a16="http://schemas.microsoft.com/office/drawing/2014/main" id="{98A3D931-F915-4FCA-4BFF-00A3A983AF03}"/>
                </a:ext>
              </a:extLst>
            </p:cNvPr>
            <p:cNvGrpSpPr/>
            <p:nvPr/>
          </p:nvGrpSpPr>
          <p:grpSpPr>
            <a:xfrm>
              <a:off x="7190753" y="5365577"/>
              <a:ext cx="745522" cy="754273"/>
              <a:chOff x="7190753" y="5365577"/>
              <a:chExt cx="745522" cy="754273"/>
            </a:xfrm>
            <a:grpFill/>
          </p:grpSpPr>
          <p:sp>
            <p:nvSpPr>
              <p:cNvPr id="12" name="Freeform 376">
                <a:extLst>
                  <a:ext uri="{FF2B5EF4-FFF2-40B4-BE49-F238E27FC236}">
                    <a16:creationId xmlns:a16="http://schemas.microsoft.com/office/drawing/2014/main" id="{A4CB0D56-9DF3-EB9E-3099-1702106BDF33}"/>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p>
            </p:txBody>
          </p:sp>
          <p:sp>
            <p:nvSpPr>
              <p:cNvPr id="13" name="Freeform 377">
                <a:extLst>
                  <a:ext uri="{FF2B5EF4-FFF2-40B4-BE49-F238E27FC236}">
                    <a16:creationId xmlns:a16="http://schemas.microsoft.com/office/drawing/2014/main" id="{834B090A-7095-AE31-12A5-9F6B44A832DD}"/>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p>
            </p:txBody>
          </p:sp>
          <p:sp>
            <p:nvSpPr>
              <p:cNvPr id="14" name="Freeform 378">
                <a:extLst>
                  <a:ext uri="{FF2B5EF4-FFF2-40B4-BE49-F238E27FC236}">
                    <a16:creationId xmlns:a16="http://schemas.microsoft.com/office/drawing/2014/main" id="{75669537-24D3-6708-2671-0F1EC2E8FE04}"/>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p>
            </p:txBody>
          </p:sp>
          <p:sp>
            <p:nvSpPr>
              <p:cNvPr id="15" name="Freeform 379">
                <a:extLst>
                  <a:ext uri="{FF2B5EF4-FFF2-40B4-BE49-F238E27FC236}">
                    <a16:creationId xmlns:a16="http://schemas.microsoft.com/office/drawing/2014/main" id="{1C076995-B332-15BE-30D7-DBBC2094F39D}"/>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p>
            </p:txBody>
          </p:sp>
          <p:sp>
            <p:nvSpPr>
              <p:cNvPr id="16" name="Freeform 380">
                <a:extLst>
                  <a:ext uri="{FF2B5EF4-FFF2-40B4-BE49-F238E27FC236}">
                    <a16:creationId xmlns:a16="http://schemas.microsoft.com/office/drawing/2014/main" id="{E27CEA40-585F-9B13-0514-DB31CAA8E762}"/>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p>
            </p:txBody>
          </p:sp>
          <p:sp>
            <p:nvSpPr>
              <p:cNvPr id="17" name="Freeform 381">
                <a:extLst>
                  <a:ext uri="{FF2B5EF4-FFF2-40B4-BE49-F238E27FC236}">
                    <a16:creationId xmlns:a16="http://schemas.microsoft.com/office/drawing/2014/main" id="{14E25D9B-3DE4-0E21-AF8F-31DE5E370A60}"/>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p>
            </p:txBody>
          </p:sp>
          <p:sp>
            <p:nvSpPr>
              <p:cNvPr id="18" name="Freeform 382">
                <a:extLst>
                  <a:ext uri="{FF2B5EF4-FFF2-40B4-BE49-F238E27FC236}">
                    <a16:creationId xmlns:a16="http://schemas.microsoft.com/office/drawing/2014/main" id="{7ED2258C-6528-3E0E-2F47-42FF9FBA1AB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p>
            </p:txBody>
          </p:sp>
          <p:sp>
            <p:nvSpPr>
              <p:cNvPr id="19" name="Freeform 383">
                <a:extLst>
                  <a:ext uri="{FF2B5EF4-FFF2-40B4-BE49-F238E27FC236}">
                    <a16:creationId xmlns:a16="http://schemas.microsoft.com/office/drawing/2014/main" id="{5BE82306-42CD-EAB5-B785-5D7DE3545A43}"/>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p>
            </p:txBody>
          </p:sp>
          <p:sp>
            <p:nvSpPr>
              <p:cNvPr id="20" name="Freeform 384">
                <a:extLst>
                  <a:ext uri="{FF2B5EF4-FFF2-40B4-BE49-F238E27FC236}">
                    <a16:creationId xmlns:a16="http://schemas.microsoft.com/office/drawing/2014/main" id="{F3951FE3-05AF-823A-E15D-A844C4D61174}"/>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CFF4B838-AD45-2043-CA8C-B96458D40A78}"/>
              </a:ext>
            </a:extLst>
          </p:cNvPr>
          <p:cNvGrpSpPr/>
          <p:nvPr/>
        </p:nvGrpSpPr>
        <p:grpSpPr>
          <a:xfrm>
            <a:off x="764013" y="4831076"/>
            <a:ext cx="1094363" cy="943510"/>
            <a:chOff x="4417506" y="446113"/>
            <a:chExt cx="1094363" cy="943510"/>
          </a:xfrm>
          <a:solidFill>
            <a:srgbClr val="09465E"/>
          </a:solidFill>
        </p:grpSpPr>
        <p:sp>
          <p:nvSpPr>
            <p:cNvPr id="24" name="Freeform 1341">
              <a:extLst>
                <a:ext uri="{FF2B5EF4-FFF2-40B4-BE49-F238E27FC236}">
                  <a16:creationId xmlns:a16="http://schemas.microsoft.com/office/drawing/2014/main" id="{A7832EBA-00DC-CD31-F92E-7903BEC15295}"/>
                </a:ext>
              </a:extLst>
            </p:cNvPr>
            <p:cNvSpPr/>
            <p:nvPr/>
          </p:nvSpPr>
          <p:spPr>
            <a:xfrm>
              <a:off x="5163539" y="720390"/>
              <a:ext cx="348330" cy="663748"/>
            </a:xfrm>
            <a:custGeom>
              <a:avLst/>
              <a:gdLst>
                <a:gd name="connsiteX0" fmla="*/ 296219 w 348330"/>
                <a:gd name="connsiteY0" fmla="*/ 0 h 663748"/>
                <a:gd name="connsiteX1" fmla="*/ 52112 w 348330"/>
                <a:gd name="connsiteY1" fmla="*/ 0 h 663748"/>
                <a:gd name="connsiteX2" fmla="*/ 0 w 348330"/>
                <a:gd name="connsiteY2" fmla="*/ 52112 h 663748"/>
                <a:gd name="connsiteX3" fmla="*/ 0 w 348330"/>
                <a:gd name="connsiteY3" fmla="*/ 54855 h 663748"/>
                <a:gd name="connsiteX4" fmla="*/ 16456 w 348330"/>
                <a:gd name="connsiteY4" fmla="*/ 93254 h 663748"/>
                <a:gd name="connsiteX5" fmla="*/ 0 w 348330"/>
                <a:gd name="connsiteY5" fmla="*/ 131652 h 663748"/>
                <a:gd name="connsiteX6" fmla="*/ 0 w 348330"/>
                <a:gd name="connsiteY6" fmla="*/ 134395 h 663748"/>
                <a:gd name="connsiteX7" fmla="*/ 16456 w 348330"/>
                <a:gd name="connsiteY7" fmla="*/ 172794 h 663748"/>
                <a:gd name="connsiteX8" fmla="*/ 0 w 348330"/>
                <a:gd name="connsiteY8" fmla="*/ 211193 h 663748"/>
                <a:gd name="connsiteX9" fmla="*/ 0 w 348330"/>
                <a:gd name="connsiteY9" fmla="*/ 213935 h 663748"/>
                <a:gd name="connsiteX10" fmla="*/ 16456 w 348330"/>
                <a:gd name="connsiteY10" fmla="*/ 252334 h 663748"/>
                <a:gd name="connsiteX11" fmla="*/ 0 w 348330"/>
                <a:gd name="connsiteY11" fmla="*/ 290733 h 663748"/>
                <a:gd name="connsiteX12" fmla="*/ 0 w 348330"/>
                <a:gd name="connsiteY12" fmla="*/ 293475 h 663748"/>
                <a:gd name="connsiteX13" fmla="*/ 16456 w 348330"/>
                <a:gd name="connsiteY13" fmla="*/ 331874 h 663748"/>
                <a:gd name="connsiteX14" fmla="*/ 0 w 348330"/>
                <a:gd name="connsiteY14" fmla="*/ 370273 h 663748"/>
                <a:gd name="connsiteX15" fmla="*/ 0 w 348330"/>
                <a:gd name="connsiteY15" fmla="*/ 373016 h 663748"/>
                <a:gd name="connsiteX16" fmla="*/ 16456 w 348330"/>
                <a:gd name="connsiteY16" fmla="*/ 411414 h 663748"/>
                <a:gd name="connsiteX17" fmla="*/ 0 w 348330"/>
                <a:gd name="connsiteY17" fmla="*/ 449813 h 663748"/>
                <a:gd name="connsiteX18" fmla="*/ 0 w 348330"/>
                <a:gd name="connsiteY18" fmla="*/ 452556 h 663748"/>
                <a:gd name="connsiteX19" fmla="*/ 16456 w 348330"/>
                <a:gd name="connsiteY19" fmla="*/ 490954 h 663748"/>
                <a:gd name="connsiteX20" fmla="*/ 0 w 348330"/>
                <a:gd name="connsiteY20" fmla="*/ 529353 h 663748"/>
                <a:gd name="connsiteX21" fmla="*/ 0 w 348330"/>
                <a:gd name="connsiteY21" fmla="*/ 532096 h 663748"/>
                <a:gd name="connsiteX22" fmla="*/ 16456 w 348330"/>
                <a:gd name="connsiteY22" fmla="*/ 570494 h 663748"/>
                <a:gd name="connsiteX23" fmla="*/ 0 w 348330"/>
                <a:gd name="connsiteY23" fmla="*/ 608893 h 663748"/>
                <a:gd name="connsiteX24" fmla="*/ 0 w 348330"/>
                <a:gd name="connsiteY24" fmla="*/ 611636 h 663748"/>
                <a:gd name="connsiteX25" fmla="*/ 52112 w 348330"/>
                <a:gd name="connsiteY25" fmla="*/ 663748 h 663748"/>
                <a:gd name="connsiteX26" fmla="*/ 296219 w 348330"/>
                <a:gd name="connsiteY26" fmla="*/ 663748 h 663748"/>
                <a:gd name="connsiteX27" fmla="*/ 348331 w 348330"/>
                <a:gd name="connsiteY27" fmla="*/ 611636 h 663748"/>
                <a:gd name="connsiteX28" fmla="*/ 348331 w 348330"/>
                <a:gd name="connsiteY28" fmla="*/ 608893 h 663748"/>
                <a:gd name="connsiteX29" fmla="*/ 331874 w 348330"/>
                <a:gd name="connsiteY29" fmla="*/ 570494 h 663748"/>
                <a:gd name="connsiteX30" fmla="*/ 348331 w 348330"/>
                <a:gd name="connsiteY30" fmla="*/ 532096 h 663748"/>
                <a:gd name="connsiteX31" fmla="*/ 348331 w 348330"/>
                <a:gd name="connsiteY31" fmla="*/ 529353 h 663748"/>
                <a:gd name="connsiteX32" fmla="*/ 331874 w 348330"/>
                <a:gd name="connsiteY32" fmla="*/ 490954 h 663748"/>
                <a:gd name="connsiteX33" fmla="*/ 348331 w 348330"/>
                <a:gd name="connsiteY33" fmla="*/ 452556 h 663748"/>
                <a:gd name="connsiteX34" fmla="*/ 348331 w 348330"/>
                <a:gd name="connsiteY34" fmla="*/ 449813 h 663748"/>
                <a:gd name="connsiteX35" fmla="*/ 331874 w 348330"/>
                <a:gd name="connsiteY35" fmla="*/ 411414 h 663748"/>
                <a:gd name="connsiteX36" fmla="*/ 348331 w 348330"/>
                <a:gd name="connsiteY36" fmla="*/ 373016 h 663748"/>
                <a:gd name="connsiteX37" fmla="*/ 348331 w 348330"/>
                <a:gd name="connsiteY37" fmla="*/ 370273 h 663748"/>
                <a:gd name="connsiteX38" fmla="*/ 331874 w 348330"/>
                <a:gd name="connsiteY38" fmla="*/ 331874 h 663748"/>
                <a:gd name="connsiteX39" fmla="*/ 348331 w 348330"/>
                <a:gd name="connsiteY39" fmla="*/ 293475 h 663748"/>
                <a:gd name="connsiteX40" fmla="*/ 348331 w 348330"/>
                <a:gd name="connsiteY40" fmla="*/ 290733 h 663748"/>
                <a:gd name="connsiteX41" fmla="*/ 331874 w 348330"/>
                <a:gd name="connsiteY41" fmla="*/ 252334 h 663748"/>
                <a:gd name="connsiteX42" fmla="*/ 348331 w 348330"/>
                <a:gd name="connsiteY42" fmla="*/ 213935 h 663748"/>
                <a:gd name="connsiteX43" fmla="*/ 348331 w 348330"/>
                <a:gd name="connsiteY43" fmla="*/ 211193 h 663748"/>
                <a:gd name="connsiteX44" fmla="*/ 331874 w 348330"/>
                <a:gd name="connsiteY44" fmla="*/ 172794 h 663748"/>
                <a:gd name="connsiteX45" fmla="*/ 348331 w 348330"/>
                <a:gd name="connsiteY45" fmla="*/ 134395 h 663748"/>
                <a:gd name="connsiteX46" fmla="*/ 348331 w 348330"/>
                <a:gd name="connsiteY46" fmla="*/ 131652 h 663748"/>
                <a:gd name="connsiteX47" fmla="*/ 331874 w 348330"/>
                <a:gd name="connsiteY47" fmla="*/ 93254 h 663748"/>
                <a:gd name="connsiteX48" fmla="*/ 348331 w 348330"/>
                <a:gd name="connsiteY48" fmla="*/ 54855 h 663748"/>
                <a:gd name="connsiteX49" fmla="*/ 348331 w 348330"/>
                <a:gd name="connsiteY49" fmla="*/ 52112 h 663748"/>
                <a:gd name="connsiteX50" fmla="*/ 296219 w 348330"/>
                <a:gd name="connsiteY50" fmla="*/ 0 h 663748"/>
                <a:gd name="connsiteX51" fmla="*/ 296219 w 348330"/>
                <a:gd name="connsiteY51" fmla="*/ 0 h 663748"/>
                <a:gd name="connsiteX52" fmla="*/ 320903 w 348330"/>
                <a:gd name="connsiteY52" fmla="*/ 619864 h 663748"/>
                <a:gd name="connsiteX53" fmla="*/ 296219 w 348330"/>
                <a:gd name="connsiteY53" fmla="*/ 644549 h 663748"/>
                <a:gd name="connsiteX54" fmla="*/ 52112 w 348330"/>
                <a:gd name="connsiteY54" fmla="*/ 644549 h 663748"/>
                <a:gd name="connsiteX55" fmla="*/ 27428 w 348330"/>
                <a:gd name="connsiteY55" fmla="*/ 619864 h 663748"/>
                <a:gd name="connsiteX56" fmla="*/ 27428 w 348330"/>
                <a:gd name="connsiteY56" fmla="*/ 617122 h 663748"/>
                <a:gd name="connsiteX57" fmla="*/ 52112 w 348330"/>
                <a:gd name="connsiteY57" fmla="*/ 592437 h 663748"/>
                <a:gd name="connsiteX58" fmla="*/ 296219 w 348330"/>
                <a:gd name="connsiteY58" fmla="*/ 592437 h 663748"/>
                <a:gd name="connsiteX59" fmla="*/ 320903 w 348330"/>
                <a:gd name="connsiteY59" fmla="*/ 617122 h 663748"/>
                <a:gd name="connsiteX60" fmla="*/ 320903 w 348330"/>
                <a:gd name="connsiteY60" fmla="*/ 619864 h 663748"/>
                <a:gd name="connsiteX61" fmla="*/ 320903 w 348330"/>
                <a:gd name="connsiteY61" fmla="*/ 537581 h 663748"/>
                <a:gd name="connsiteX62" fmla="*/ 296219 w 348330"/>
                <a:gd name="connsiteY62" fmla="*/ 562266 h 663748"/>
                <a:gd name="connsiteX63" fmla="*/ 52112 w 348330"/>
                <a:gd name="connsiteY63" fmla="*/ 562266 h 663748"/>
                <a:gd name="connsiteX64" fmla="*/ 27428 w 348330"/>
                <a:gd name="connsiteY64" fmla="*/ 537581 h 663748"/>
                <a:gd name="connsiteX65" fmla="*/ 27428 w 348330"/>
                <a:gd name="connsiteY65" fmla="*/ 534839 h 663748"/>
                <a:gd name="connsiteX66" fmla="*/ 52112 w 348330"/>
                <a:gd name="connsiteY66" fmla="*/ 510154 h 663748"/>
                <a:gd name="connsiteX67" fmla="*/ 298961 w 348330"/>
                <a:gd name="connsiteY67" fmla="*/ 510154 h 663748"/>
                <a:gd name="connsiteX68" fmla="*/ 323646 w 348330"/>
                <a:gd name="connsiteY68" fmla="*/ 534839 h 663748"/>
                <a:gd name="connsiteX69" fmla="*/ 323646 w 348330"/>
                <a:gd name="connsiteY69" fmla="*/ 537581 h 663748"/>
                <a:gd name="connsiteX70" fmla="*/ 320903 w 348330"/>
                <a:gd name="connsiteY70" fmla="*/ 458041 h 663748"/>
                <a:gd name="connsiteX71" fmla="*/ 296219 w 348330"/>
                <a:gd name="connsiteY71" fmla="*/ 482726 h 663748"/>
                <a:gd name="connsiteX72" fmla="*/ 49369 w 348330"/>
                <a:gd name="connsiteY72" fmla="*/ 482726 h 663748"/>
                <a:gd name="connsiteX73" fmla="*/ 24685 w 348330"/>
                <a:gd name="connsiteY73" fmla="*/ 458041 h 663748"/>
                <a:gd name="connsiteX74" fmla="*/ 24685 w 348330"/>
                <a:gd name="connsiteY74" fmla="*/ 455298 h 663748"/>
                <a:gd name="connsiteX75" fmla="*/ 49369 w 348330"/>
                <a:gd name="connsiteY75" fmla="*/ 430614 h 663748"/>
                <a:gd name="connsiteX76" fmla="*/ 293476 w 348330"/>
                <a:gd name="connsiteY76" fmla="*/ 430614 h 663748"/>
                <a:gd name="connsiteX77" fmla="*/ 318160 w 348330"/>
                <a:gd name="connsiteY77" fmla="*/ 455298 h 663748"/>
                <a:gd name="connsiteX78" fmla="*/ 318160 w 348330"/>
                <a:gd name="connsiteY78" fmla="*/ 458041 h 663748"/>
                <a:gd name="connsiteX79" fmla="*/ 320903 w 348330"/>
                <a:gd name="connsiteY79" fmla="*/ 378501 h 663748"/>
                <a:gd name="connsiteX80" fmla="*/ 296219 w 348330"/>
                <a:gd name="connsiteY80" fmla="*/ 403186 h 663748"/>
                <a:gd name="connsiteX81" fmla="*/ 52112 w 348330"/>
                <a:gd name="connsiteY81" fmla="*/ 403186 h 663748"/>
                <a:gd name="connsiteX82" fmla="*/ 27428 w 348330"/>
                <a:gd name="connsiteY82" fmla="*/ 378501 h 663748"/>
                <a:gd name="connsiteX83" fmla="*/ 27428 w 348330"/>
                <a:gd name="connsiteY83" fmla="*/ 375758 h 663748"/>
                <a:gd name="connsiteX84" fmla="*/ 52112 w 348330"/>
                <a:gd name="connsiteY84" fmla="*/ 351073 h 663748"/>
                <a:gd name="connsiteX85" fmla="*/ 298961 w 348330"/>
                <a:gd name="connsiteY85" fmla="*/ 351073 h 663748"/>
                <a:gd name="connsiteX86" fmla="*/ 323646 w 348330"/>
                <a:gd name="connsiteY86" fmla="*/ 375758 h 663748"/>
                <a:gd name="connsiteX87" fmla="*/ 323646 w 348330"/>
                <a:gd name="connsiteY87" fmla="*/ 378501 h 663748"/>
                <a:gd name="connsiteX88" fmla="*/ 320903 w 348330"/>
                <a:gd name="connsiteY88" fmla="*/ 296218 h 663748"/>
                <a:gd name="connsiteX89" fmla="*/ 296219 w 348330"/>
                <a:gd name="connsiteY89" fmla="*/ 320903 h 663748"/>
                <a:gd name="connsiteX90" fmla="*/ 49369 w 348330"/>
                <a:gd name="connsiteY90" fmla="*/ 320903 h 663748"/>
                <a:gd name="connsiteX91" fmla="*/ 24685 w 348330"/>
                <a:gd name="connsiteY91" fmla="*/ 296218 h 663748"/>
                <a:gd name="connsiteX92" fmla="*/ 24685 w 348330"/>
                <a:gd name="connsiteY92" fmla="*/ 293475 h 663748"/>
                <a:gd name="connsiteX93" fmla="*/ 49369 w 348330"/>
                <a:gd name="connsiteY93" fmla="*/ 268791 h 663748"/>
                <a:gd name="connsiteX94" fmla="*/ 296219 w 348330"/>
                <a:gd name="connsiteY94" fmla="*/ 268791 h 663748"/>
                <a:gd name="connsiteX95" fmla="*/ 320903 w 348330"/>
                <a:gd name="connsiteY95" fmla="*/ 293475 h 663748"/>
                <a:gd name="connsiteX96" fmla="*/ 320903 w 348330"/>
                <a:gd name="connsiteY96" fmla="*/ 296218 h 663748"/>
                <a:gd name="connsiteX97" fmla="*/ 320903 w 348330"/>
                <a:gd name="connsiteY97" fmla="*/ 216678 h 663748"/>
                <a:gd name="connsiteX98" fmla="*/ 296219 w 348330"/>
                <a:gd name="connsiteY98" fmla="*/ 241363 h 663748"/>
                <a:gd name="connsiteX99" fmla="*/ 49369 w 348330"/>
                <a:gd name="connsiteY99" fmla="*/ 241363 h 663748"/>
                <a:gd name="connsiteX100" fmla="*/ 24685 w 348330"/>
                <a:gd name="connsiteY100" fmla="*/ 216678 h 663748"/>
                <a:gd name="connsiteX101" fmla="*/ 24685 w 348330"/>
                <a:gd name="connsiteY101" fmla="*/ 213935 h 663748"/>
                <a:gd name="connsiteX102" fmla="*/ 49369 w 348330"/>
                <a:gd name="connsiteY102" fmla="*/ 189250 h 663748"/>
                <a:gd name="connsiteX103" fmla="*/ 296219 w 348330"/>
                <a:gd name="connsiteY103" fmla="*/ 189250 h 663748"/>
                <a:gd name="connsiteX104" fmla="*/ 320903 w 348330"/>
                <a:gd name="connsiteY104" fmla="*/ 213935 h 663748"/>
                <a:gd name="connsiteX105" fmla="*/ 320903 w 348330"/>
                <a:gd name="connsiteY105" fmla="*/ 216678 h 663748"/>
                <a:gd name="connsiteX106" fmla="*/ 320903 w 348330"/>
                <a:gd name="connsiteY106" fmla="*/ 137138 h 663748"/>
                <a:gd name="connsiteX107" fmla="*/ 296219 w 348330"/>
                <a:gd name="connsiteY107" fmla="*/ 161823 h 663748"/>
                <a:gd name="connsiteX108" fmla="*/ 49369 w 348330"/>
                <a:gd name="connsiteY108" fmla="*/ 161823 h 663748"/>
                <a:gd name="connsiteX109" fmla="*/ 24685 w 348330"/>
                <a:gd name="connsiteY109" fmla="*/ 137138 h 663748"/>
                <a:gd name="connsiteX110" fmla="*/ 24685 w 348330"/>
                <a:gd name="connsiteY110" fmla="*/ 134395 h 663748"/>
                <a:gd name="connsiteX111" fmla="*/ 49369 w 348330"/>
                <a:gd name="connsiteY111" fmla="*/ 109710 h 663748"/>
                <a:gd name="connsiteX112" fmla="*/ 293476 w 348330"/>
                <a:gd name="connsiteY112" fmla="*/ 109710 h 663748"/>
                <a:gd name="connsiteX113" fmla="*/ 318160 w 348330"/>
                <a:gd name="connsiteY113" fmla="*/ 134395 h 663748"/>
                <a:gd name="connsiteX114" fmla="*/ 318160 w 348330"/>
                <a:gd name="connsiteY114" fmla="*/ 137138 h 663748"/>
                <a:gd name="connsiteX115" fmla="*/ 320903 w 348330"/>
                <a:gd name="connsiteY115" fmla="*/ 54855 h 663748"/>
                <a:gd name="connsiteX116" fmla="*/ 296219 w 348330"/>
                <a:gd name="connsiteY116" fmla="*/ 79540 h 663748"/>
                <a:gd name="connsiteX117" fmla="*/ 52112 w 348330"/>
                <a:gd name="connsiteY117" fmla="*/ 79540 h 663748"/>
                <a:gd name="connsiteX118" fmla="*/ 27428 w 348330"/>
                <a:gd name="connsiteY118" fmla="*/ 54855 h 663748"/>
                <a:gd name="connsiteX119" fmla="*/ 27428 w 348330"/>
                <a:gd name="connsiteY119" fmla="*/ 52112 h 663748"/>
                <a:gd name="connsiteX120" fmla="*/ 52112 w 348330"/>
                <a:gd name="connsiteY120" fmla="*/ 27428 h 663748"/>
                <a:gd name="connsiteX121" fmla="*/ 296219 w 348330"/>
                <a:gd name="connsiteY121" fmla="*/ 27428 h 663748"/>
                <a:gd name="connsiteX122" fmla="*/ 320903 w 348330"/>
                <a:gd name="connsiteY122" fmla="*/ 52112 h 663748"/>
                <a:gd name="connsiteX123" fmla="*/ 320903 w 348330"/>
                <a:gd name="connsiteY123" fmla="*/ 54855 h 6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8330" h="663748">
                  <a:moveTo>
                    <a:pt x="296219" y="0"/>
                  </a:moveTo>
                  <a:lnTo>
                    <a:pt x="52112" y="0"/>
                  </a:lnTo>
                  <a:cubicBezTo>
                    <a:pt x="24685" y="0"/>
                    <a:pt x="0" y="21942"/>
                    <a:pt x="0" y="52112"/>
                  </a:cubicBezTo>
                  <a:lnTo>
                    <a:pt x="0" y="54855"/>
                  </a:lnTo>
                  <a:cubicBezTo>
                    <a:pt x="0" y="68569"/>
                    <a:pt x="5485" y="85026"/>
                    <a:pt x="16456" y="93254"/>
                  </a:cubicBezTo>
                  <a:cubicBezTo>
                    <a:pt x="5485" y="104225"/>
                    <a:pt x="0" y="117939"/>
                    <a:pt x="0" y="131652"/>
                  </a:cubicBezTo>
                  <a:lnTo>
                    <a:pt x="0" y="134395"/>
                  </a:lnTo>
                  <a:cubicBezTo>
                    <a:pt x="0" y="148109"/>
                    <a:pt x="5485" y="164566"/>
                    <a:pt x="16456" y="172794"/>
                  </a:cubicBezTo>
                  <a:cubicBezTo>
                    <a:pt x="5485" y="183765"/>
                    <a:pt x="0" y="197479"/>
                    <a:pt x="0" y="211193"/>
                  </a:cubicBezTo>
                  <a:lnTo>
                    <a:pt x="0" y="213935"/>
                  </a:lnTo>
                  <a:cubicBezTo>
                    <a:pt x="0" y="227649"/>
                    <a:pt x="5485" y="244106"/>
                    <a:pt x="16456" y="252334"/>
                  </a:cubicBezTo>
                  <a:cubicBezTo>
                    <a:pt x="5485" y="263305"/>
                    <a:pt x="0" y="277019"/>
                    <a:pt x="0" y="290733"/>
                  </a:cubicBezTo>
                  <a:lnTo>
                    <a:pt x="0" y="293475"/>
                  </a:lnTo>
                  <a:cubicBezTo>
                    <a:pt x="0" y="307189"/>
                    <a:pt x="5485" y="323646"/>
                    <a:pt x="16456" y="331874"/>
                  </a:cubicBezTo>
                  <a:cubicBezTo>
                    <a:pt x="5485" y="342845"/>
                    <a:pt x="0" y="356559"/>
                    <a:pt x="0" y="370273"/>
                  </a:cubicBezTo>
                  <a:lnTo>
                    <a:pt x="0" y="373016"/>
                  </a:lnTo>
                  <a:cubicBezTo>
                    <a:pt x="0" y="386729"/>
                    <a:pt x="5485" y="403186"/>
                    <a:pt x="16456" y="411414"/>
                  </a:cubicBezTo>
                  <a:cubicBezTo>
                    <a:pt x="5485" y="422385"/>
                    <a:pt x="0" y="436099"/>
                    <a:pt x="0" y="449813"/>
                  </a:cubicBezTo>
                  <a:lnTo>
                    <a:pt x="0" y="452556"/>
                  </a:lnTo>
                  <a:cubicBezTo>
                    <a:pt x="0" y="466270"/>
                    <a:pt x="5485" y="482726"/>
                    <a:pt x="16456" y="490954"/>
                  </a:cubicBezTo>
                  <a:cubicBezTo>
                    <a:pt x="5485" y="501925"/>
                    <a:pt x="0" y="515639"/>
                    <a:pt x="0" y="529353"/>
                  </a:cubicBezTo>
                  <a:lnTo>
                    <a:pt x="0" y="532096"/>
                  </a:lnTo>
                  <a:cubicBezTo>
                    <a:pt x="0" y="545810"/>
                    <a:pt x="5485" y="562266"/>
                    <a:pt x="16456" y="570494"/>
                  </a:cubicBezTo>
                  <a:cubicBezTo>
                    <a:pt x="5485" y="581466"/>
                    <a:pt x="0" y="595179"/>
                    <a:pt x="0" y="608893"/>
                  </a:cubicBezTo>
                  <a:lnTo>
                    <a:pt x="0" y="611636"/>
                  </a:lnTo>
                  <a:cubicBezTo>
                    <a:pt x="0" y="639063"/>
                    <a:pt x="21942" y="663748"/>
                    <a:pt x="52112" y="663748"/>
                  </a:cubicBezTo>
                  <a:lnTo>
                    <a:pt x="296219" y="663748"/>
                  </a:lnTo>
                  <a:cubicBezTo>
                    <a:pt x="323646" y="663748"/>
                    <a:pt x="348331" y="641806"/>
                    <a:pt x="348331" y="611636"/>
                  </a:cubicBezTo>
                  <a:lnTo>
                    <a:pt x="348331" y="608893"/>
                  </a:lnTo>
                  <a:cubicBezTo>
                    <a:pt x="348331" y="595179"/>
                    <a:pt x="342846" y="578723"/>
                    <a:pt x="331874" y="570494"/>
                  </a:cubicBezTo>
                  <a:cubicBezTo>
                    <a:pt x="342846" y="559523"/>
                    <a:pt x="348331" y="545810"/>
                    <a:pt x="348331" y="532096"/>
                  </a:cubicBezTo>
                  <a:lnTo>
                    <a:pt x="348331" y="529353"/>
                  </a:lnTo>
                  <a:cubicBezTo>
                    <a:pt x="348331" y="515639"/>
                    <a:pt x="342846" y="499183"/>
                    <a:pt x="331874" y="490954"/>
                  </a:cubicBezTo>
                  <a:cubicBezTo>
                    <a:pt x="342846" y="479983"/>
                    <a:pt x="348331" y="466270"/>
                    <a:pt x="348331" y="452556"/>
                  </a:cubicBezTo>
                  <a:lnTo>
                    <a:pt x="348331" y="449813"/>
                  </a:lnTo>
                  <a:cubicBezTo>
                    <a:pt x="348331" y="436099"/>
                    <a:pt x="342846" y="419643"/>
                    <a:pt x="331874" y="411414"/>
                  </a:cubicBezTo>
                  <a:cubicBezTo>
                    <a:pt x="342846" y="400443"/>
                    <a:pt x="348331" y="386729"/>
                    <a:pt x="348331" y="373016"/>
                  </a:cubicBezTo>
                  <a:lnTo>
                    <a:pt x="348331" y="370273"/>
                  </a:lnTo>
                  <a:cubicBezTo>
                    <a:pt x="348331" y="356559"/>
                    <a:pt x="342846" y="340102"/>
                    <a:pt x="331874" y="331874"/>
                  </a:cubicBezTo>
                  <a:cubicBezTo>
                    <a:pt x="342846" y="320903"/>
                    <a:pt x="348331" y="307189"/>
                    <a:pt x="348331" y="293475"/>
                  </a:cubicBezTo>
                  <a:lnTo>
                    <a:pt x="348331" y="290733"/>
                  </a:lnTo>
                  <a:cubicBezTo>
                    <a:pt x="348331" y="277019"/>
                    <a:pt x="342846" y="260562"/>
                    <a:pt x="331874" y="252334"/>
                  </a:cubicBezTo>
                  <a:cubicBezTo>
                    <a:pt x="342846" y="241363"/>
                    <a:pt x="348331" y="227649"/>
                    <a:pt x="348331" y="213935"/>
                  </a:cubicBezTo>
                  <a:lnTo>
                    <a:pt x="348331" y="211193"/>
                  </a:lnTo>
                  <a:cubicBezTo>
                    <a:pt x="348331" y="197479"/>
                    <a:pt x="342846" y="181022"/>
                    <a:pt x="331874" y="172794"/>
                  </a:cubicBezTo>
                  <a:cubicBezTo>
                    <a:pt x="342846" y="161823"/>
                    <a:pt x="348331" y="148109"/>
                    <a:pt x="348331" y="134395"/>
                  </a:cubicBezTo>
                  <a:lnTo>
                    <a:pt x="348331" y="131652"/>
                  </a:lnTo>
                  <a:cubicBezTo>
                    <a:pt x="348331" y="117939"/>
                    <a:pt x="342846" y="101482"/>
                    <a:pt x="331874" y="93254"/>
                  </a:cubicBezTo>
                  <a:cubicBezTo>
                    <a:pt x="342846" y="82283"/>
                    <a:pt x="348331" y="68569"/>
                    <a:pt x="348331" y="54855"/>
                  </a:cubicBezTo>
                  <a:lnTo>
                    <a:pt x="348331" y="52112"/>
                  </a:lnTo>
                  <a:cubicBezTo>
                    <a:pt x="348331" y="24685"/>
                    <a:pt x="323646" y="0"/>
                    <a:pt x="296219" y="0"/>
                  </a:cubicBezTo>
                  <a:lnTo>
                    <a:pt x="296219" y="0"/>
                  </a:lnTo>
                  <a:close/>
                  <a:moveTo>
                    <a:pt x="320903" y="619864"/>
                  </a:moveTo>
                  <a:cubicBezTo>
                    <a:pt x="320903" y="633578"/>
                    <a:pt x="309932" y="644549"/>
                    <a:pt x="296219" y="644549"/>
                  </a:cubicBezTo>
                  <a:lnTo>
                    <a:pt x="52112" y="644549"/>
                  </a:lnTo>
                  <a:cubicBezTo>
                    <a:pt x="38399" y="644549"/>
                    <a:pt x="27428" y="633578"/>
                    <a:pt x="27428" y="619864"/>
                  </a:cubicBezTo>
                  <a:lnTo>
                    <a:pt x="27428" y="617122"/>
                  </a:lnTo>
                  <a:cubicBezTo>
                    <a:pt x="27428" y="603408"/>
                    <a:pt x="38399" y="592437"/>
                    <a:pt x="52112" y="592437"/>
                  </a:cubicBezTo>
                  <a:lnTo>
                    <a:pt x="296219" y="592437"/>
                  </a:lnTo>
                  <a:cubicBezTo>
                    <a:pt x="309932" y="592437"/>
                    <a:pt x="320903" y="603408"/>
                    <a:pt x="320903" y="617122"/>
                  </a:cubicBezTo>
                  <a:lnTo>
                    <a:pt x="320903" y="619864"/>
                  </a:lnTo>
                  <a:close/>
                  <a:moveTo>
                    <a:pt x="320903" y="537581"/>
                  </a:moveTo>
                  <a:cubicBezTo>
                    <a:pt x="320903" y="551295"/>
                    <a:pt x="309932" y="562266"/>
                    <a:pt x="296219" y="562266"/>
                  </a:cubicBezTo>
                  <a:lnTo>
                    <a:pt x="52112" y="562266"/>
                  </a:lnTo>
                  <a:cubicBezTo>
                    <a:pt x="38399" y="562266"/>
                    <a:pt x="27428" y="551295"/>
                    <a:pt x="27428" y="537581"/>
                  </a:cubicBezTo>
                  <a:lnTo>
                    <a:pt x="27428" y="534839"/>
                  </a:lnTo>
                  <a:cubicBezTo>
                    <a:pt x="27428" y="521125"/>
                    <a:pt x="38399" y="510154"/>
                    <a:pt x="52112" y="510154"/>
                  </a:cubicBezTo>
                  <a:lnTo>
                    <a:pt x="298961" y="510154"/>
                  </a:lnTo>
                  <a:cubicBezTo>
                    <a:pt x="312675" y="510154"/>
                    <a:pt x="323646" y="521125"/>
                    <a:pt x="323646" y="534839"/>
                  </a:cubicBezTo>
                  <a:lnTo>
                    <a:pt x="323646" y="537581"/>
                  </a:lnTo>
                  <a:close/>
                  <a:moveTo>
                    <a:pt x="320903" y="458041"/>
                  </a:moveTo>
                  <a:cubicBezTo>
                    <a:pt x="320903" y="471755"/>
                    <a:pt x="309932" y="482726"/>
                    <a:pt x="296219" y="482726"/>
                  </a:cubicBezTo>
                  <a:lnTo>
                    <a:pt x="49369" y="482726"/>
                  </a:lnTo>
                  <a:cubicBezTo>
                    <a:pt x="35656" y="482726"/>
                    <a:pt x="24685" y="471755"/>
                    <a:pt x="24685" y="458041"/>
                  </a:cubicBezTo>
                  <a:lnTo>
                    <a:pt x="24685" y="455298"/>
                  </a:lnTo>
                  <a:cubicBezTo>
                    <a:pt x="24685" y="441585"/>
                    <a:pt x="35656" y="430614"/>
                    <a:pt x="49369" y="430614"/>
                  </a:cubicBezTo>
                  <a:lnTo>
                    <a:pt x="293476" y="430614"/>
                  </a:lnTo>
                  <a:cubicBezTo>
                    <a:pt x="307189" y="430614"/>
                    <a:pt x="318160" y="441585"/>
                    <a:pt x="318160" y="455298"/>
                  </a:cubicBezTo>
                  <a:lnTo>
                    <a:pt x="318160" y="458041"/>
                  </a:lnTo>
                  <a:close/>
                  <a:moveTo>
                    <a:pt x="320903" y="378501"/>
                  </a:moveTo>
                  <a:cubicBezTo>
                    <a:pt x="320903" y="392215"/>
                    <a:pt x="309932" y="403186"/>
                    <a:pt x="296219" y="403186"/>
                  </a:cubicBezTo>
                  <a:lnTo>
                    <a:pt x="52112" y="403186"/>
                  </a:lnTo>
                  <a:cubicBezTo>
                    <a:pt x="38399" y="403186"/>
                    <a:pt x="27428" y="392215"/>
                    <a:pt x="27428" y="378501"/>
                  </a:cubicBezTo>
                  <a:lnTo>
                    <a:pt x="27428" y="375758"/>
                  </a:lnTo>
                  <a:cubicBezTo>
                    <a:pt x="27428" y="362045"/>
                    <a:pt x="38399" y="351073"/>
                    <a:pt x="52112" y="351073"/>
                  </a:cubicBezTo>
                  <a:lnTo>
                    <a:pt x="298961" y="351073"/>
                  </a:lnTo>
                  <a:cubicBezTo>
                    <a:pt x="312675" y="351073"/>
                    <a:pt x="323646" y="362045"/>
                    <a:pt x="323646" y="375758"/>
                  </a:cubicBezTo>
                  <a:lnTo>
                    <a:pt x="323646" y="378501"/>
                  </a:lnTo>
                  <a:close/>
                  <a:moveTo>
                    <a:pt x="320903" y="296218"/>
                  </a:moveTo>
                  <a:cubicBezTo>
                    <a:pt x="320903" y="309932"/>
                    <a:pt x="309932" y="320903"/>
                    <a:pt x="296219" y="320903"/>
                  </a:cubicBezTo>
                  <a:lnTo>
                    <a:pt x="49369" y="320903"/>
                  </a:lnTo>
                  <a:cubicBezTo>
                    <a:pt x="35656" y="320903"/>
                    <a:pt x="24685" y="309932"/>
                    <a:pt x="24685" y="296218"/>
                  </a:cubicBezTo>
                  <a:lnTo>
                    <a:pt x="24685" y="293475"/>
                  </a:lnTo>
                  <a:cubicBezTo>
                    <a:pt x="24685" y="279762"/>
                    <a:pt x="35656" y="268791"/>
                    <a:pt x="49369" y="268791"/>
                  </a:cubicBezTo>
                  <a:lnTo>
                    <a:pt x="296219" y="268791"/>
                  </a:lnTo>
                  <a:cubicBezTo>
                    <a:pt x="309932" y="268791"/>
                    <a:pt x="320903" y="279762"/>
                    <a:pt x="320903" y="293475"/>
                  </a:cubicBezTo>
                  <a:lnTo>
                    <a:pt x="320903" y="296218"/>
                  </a:lnTo>
                  <a:close/>
                  <a:moveTo>
                    <a:pt x="320903" y="216678"/>
                  </a:moveTo>
                  <a:cubicBezTo>
                    <a:pt x="320903" y="230392"/>
                    <a:pt x="309932" y="241363"/>
                    <a:pt x="296219" y="241363"/>
                  </a:cubicBezTo>
                  <a:lnTo>
                    <a:pt x="49369" y="241363"/>
                  </a:lnTo>
                  <a:cubicBezTo>
                    <a:pt x="35656" y="241363"/>
                    <a:pt x="24685" y="230392"/>
                    <a:pt x="24685" y="216678"/>
                  </a:cubicBezTo>
                  <a:lnTo>
                    <a:pt x="24685" y="213935"/>
                  </a:lnTo>
                  <a:cubicBezTo>
                    <a:pt x="24685" y="200222"/>
                    <a:pt x="35656" y="189250"/>
                    <a:pt x="49369" y="189250"/>
                  </a:cubicBezTo>
                  <a:lnTo>
                    <a:pt x="296219" y="189250"/>
                  </a:lnTo>
                  <a:cubicBezTo>
                    <a:pt x="309932" y="189250"/>
                    <a:pt x="320903" y="200222"/>
                    <a:pt x="320903" y="213935"/>
                  </a:cubicBezTo>
                  <a:lnTo>
                    <a:pt x="320903" y="216678"/>
                  </a:lnTo>
                  <a:close/>
                  <a:moveTo>
                    <a:pt x="320903" y="137138"/>
                  </a:moveTo>
                  <a:cubicBezTo>
                    <a:pt x="320903" y="150852"/>
                    <a:pt x="309932" y="161823"/>
                    <a:pt x="296219" y="161823"/>
                  </a:cubicBezTo>
                  <a:lnTo>
                    <a:pt x="49369" y="161823"/>
                  </a:lnTo>
                  <a:cubicBezTo>
                    <a:pt x="35656" y="161823"/>
                    <a:pt x="24685" y="150852"/>
                    <a:pt x="24685" y="137138"/>
                  </a:cubicBezTo>
                  <a:lnTo>
                    <a:pt x="24685" y="134395"/>
                  </a:lnTo>
                  <a:cubicBezTo>
                    <a:pt x="24685" y="120681"/>
                    <a:pt x="35656" y="109710"/>
                    <a:pt x="49369" y="109710"/>
                  </a:cubicBezTo>
                  <a:lnTo>
                    <a:pt x="293476" y="109710"/>
                  </a:lnTo>
                  <a:cubicBezTo>
                    <a:pt x="307189" y="109710"/>
                    <a:pt x="318160" y="120681"/>
                    <a:pt x="318160" y="134395"/>
                  </a:cubicBezTo>
                  <a:lnTo>
                    <a:pt x="318160" y="137138"/>
                  </a:lnTo>
                  <a:close/>
                  <a:moveTo>
                    <a:pt x="320903" y="54855"/>
                  </a:moveTo>
                  <a:cubicBezTo>
                    <a:pt x="320903" y="68569"/>
                    <a:pt x="309932" y="79540"/>
                    <a:pt x="296219" y="79540"/>
                  </a:cubicBezTo>
                  <a:lnTo>
                    <a:pt x="52112" y="79540"/>
                  </a:lnTo>
                  <a:cubicBezTo>
                    <a:pt x="38399" y="79540"/>
                    <a:pt x="27428" y="68569"/>
                    <a:pt x="27428" y="54855"/>
                  </a:cubicBezTo>
                  <a:lnTo>
                    <a:pt x="27428" y="52112"/>
                  </a:lnTo>
                  <a:cubicBezTo>
                    <a:pt x="27428" y="38399"/>
                    <a:pt x="38399" y="27428"/>
                    <a:pt x="52112" y="27428"/>
                  </a:cubicBezTo>
                  <a:lnTo>
                    <a:pt x="296219" y="27428"/>
                  </a:lnTo>
                  <a:cubicBezTo>
                    <a:pt x="309932" y="27428"/>
                    <a:pt x="320903" y="38399"/>
                    <a:pt x="320903" y="52112"/>
                  </a:cubicBezTo>
                  <a:lnTo>
                    <a:pt x="320903" y="54855"/>
                  </a:lnTo>
                  <a:close/>
                </a:path>
              </a:pathLst>
            </a:custGeom>
            <a:grpFill/>
            <a:ln w="27426" cap="flat">
              <a:noFill/>
              <a:prstDash val="solid"/>
              <a:miter/>
            </a:ln>
          </p:spPr>
          <p:txBody>
            <a:bodyPr rtlCol="0" anchor="ctr"/>
            <a:lstStyle/>
            <a:p>
              <a:endParaRPr lang="en-US"/>
            </a:p>
          </p:txBody>
        </p:sp>
        <p:grpSp>
          <p:nvGrpSpPr>
            <p:cNvPr id="25" name="Graphic 3">
              <a:extLst>
                <a:ext uri="{FF2B5EF4-FFF2-40B4-BE49-F238E27FC236}">
                  <a16:creationId xmlns:a16="http://schemas.microsoft.com/office/drawing/2014/main" id="{6F95D733-D9C0-F075-65A0-686BB886C688}"/>
                </a:ext>
              </a:extLst>
            </p:cNvPr>
            <p:cNvGrpSpPr/>
            <p:nvPr/>
          </p:nvGrpSpPr>
          <p:grpSpPr>
            <a:xfrm>
              <a:off x="4417506" y="446113"/>
              <a:ext cx="1023051" cy="943510"/>
              <a:chOff x="4417506" y="446113"/>
              <a:chExt cx="1023051" cy="943510"/>
            </a:xfrm>
            <a:grpFill/>
          </p:grpSpPr>
          <p:sp>
            <p:nvSpPr>
              <p:cNvPr id="27" name="Freeform 1344">
                <a:extLst>
                  <a:ext uri="{FF2B5EF4-FFF2-40B4-BE49-F238E27FC236}">
                    <a16:creationId xmlns:a16="http://schemas.microsoft.com/office/drawing/2014/main" id="{81858C2C-9E4C-C9CA-FBE5-41E15F08469F}"/>
                  </a:ext>
                </a:extLst>
              </p:cNvPr>
              <p:cNvSpPr/>
              <p:nvPr/>
            </p:nvSpPr>
            <p:spPr>
              <a:xfrm>
                <a:off x="4516117" y="446113"/>
                <a:ext cx="924440" cy="455545"/>
              </a:xfrm>
              <a:custGeom>
                <a:avLst/>
                <a:gdLst>
                  <a:gd name="connsiteX0" fmla="*/ 411543 w 924440"/>
                  <a:gd name="connsiteY0" fmla="*/ 156337 h 455545"/>
                  <a:gd name="connsiteX1" fmla="*/ 392344 w 924440"/>
                  <a:gd name="connsiteY1" fmla="*/ 153595 h 455545"/>
                  <a:gd name="connsiteX2" fmla="*/ 5614 w 924440"/>
                  <a:gd name="connsiteY2" fmla="*/ 430614 h 455545"/>
                  <a:gd name="connsiteX3" fmla="*/ 22070 w 924440"/>
                  <a:gd name="connsiteY3" fmla="*/ 452556 h 455545"/>
                  <a:gd name="connsiteX4" fmla="*/ 397829 w 924440"/>
                  <a:gd name="connsiteY4" fmla="*/ 181022 h 455545"/>
                  <a:gd name="connsiteX5" fmla="*/ 523996 w 924440"/>
                  <a:gd name="connsiteY5" fmla="*/ 329131 h 455545"/>
                  <a:gd name="connsiteX6" fmla="*/ 543196 w 924440"/>
                  <a:gd name="connsiteY6" fmla="*/ 331874 h 455545"/>
                  <a:gd name="connsiteX7" fmla="*/ 853129 w 924440"/>
                  <a:gd name="connsiteY7" fmla="*/ 93254 h 455545"/>
                  <a:gd name="connsiteX8" fmla="*/ 894270 w 924440"/>
                  <a:gd name="connsiteY8" fmla="*/ 142624 h 455545"/>
                  <a:gd name="connsiteX9" fmla="*/ 916212 w 924440"/>
                  <a:gd name="connsiteY9" fmla="*/ 134395 h 455545"/>
                  <a:gd name="connsiteX10" fmla="*/ 924440 w 924440"/>
                  <a:gd name="connsiteY10" fmla="*/ 21942 h 455545"/>
                  <a:gd name="connsiteX11" fmla="*/ 913469 w 924440"/>
                  <a:gd name="connsiteY11" fmla="*/ 8228 h 455545"/>
                  <a:gd name="connsiteX12" fmla="*/ 801016 w 924440"/>
                  <a:gd name="connsiteY12" fmla="*/ 0 h 455545"/>
                  <a:gd name="connsiteX13" fmla="*/ 790045 w 924440"/>
                  <a:gd name="connsiteY13" fmla="*/ 21942 h 455545"/>
                  <a:gd name="connsiteX14" fmla="*/ 833929 w 924440"/>
                  <a:gd name="connsiteY14" fmla="*/ 74054 h 455545"/>
                  <a:gd name="connsiteX15" fmla="*/ 534968 w 924440"/>
                  <a:gd name="connsiteY15" fmla="*/ 304447 h 455545"/>
                  <a:gd name="connsiteX16" fmla="*/ 411543 w 924440"/>
                  <a:gd name="connsiteY16" fmla="*/ 156337 h 455545"/>
                  <a:gd name="connsiteX17" fmla="*/ 831186 w 924440"/>
                  <a:gd name="connsiteY17" fmla="*/ 30170 h 455545"/>
                  <a:gd name="connsiteX18" fmla="*/ 899756 w 924440"/>
                  <a:gd name="connsiteY18" fmla="*/ 35656 h 455545"/>
                  <a:gd name="connsiteX19" fmla="*/ 894270 w 924440"/>
                  <a:gd name="connsiteY19" fmla="*/ 104225 h 455545"/>
                  <a:gd name="connsiteX20" fmla="*/ 831186 w 924440"/>
                  <a:gd name="connsiteY20" fmla="*/ 30170 h 45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4440" h="455545">
                    <a:moveTo>
                      <a:pt x="411543" y="156337"/>
                    </a:moveTo>
                    <a:cubicBezTo>
                      <a:pt x="406057" y="150852"/>
                      <a:pt x="400572" y="150852"/>
                      <a:pt x="392344" y="153595"/>
                    </a:cubicBezTo>
                    <a:lnTo>
                      <a:pt x="5614" y="430614"/>
                    </a:lnTo>
                    <a:cubicBezTo>
                      <a:pt x="-8100" y="441585"/>
                      <a:pt x="5614" y="463527"/>
                      <a:pt x="22070" y="452556"/>
                    </a:cubicBezTo>
                    <a:lnTo>
                      <a:pt x="397829" y="181022"/>
                    </a:lnTo>
                    <a:lnTo>
                      <a:pt x="523996" y="329131"/>
                    </a:lnTo>
                    <a:cubicBezTo>
                      <a:pt x="529482" y="334617"/>
                      <a:pt x="537710" y="334617"/>
                      <a:pt x="543196" y="331874"/>
                    </a:cubicBezTo>
                    <a:lnTo>
                      <a:pt x="853129" y="93254"/>
                    </a:lnTo>
                    <a:lnTo>
                      <a:pt x="894270" y="142624"/>
                    </a:lnTo>
                    <a:cubicBezTo>
                      <a:pt x="902498" y="150852"/>
                      <a:pt x="916212" y="145366"/>
                      <a:pt x="916212" y="134395"/>
                    </a:cubicBezTo>
                    <a:lnTo>
                      <a:pt x="924440" y="21942"/>
                    </a:lnTo>
                    <a:cubicBezTo>
                      <a:pt x="924440" y="13714"/>
                      <a:pt x="918955" y="8228"/>
                      <a:pt x="913469" y="8228"/>
                    </a:cubicBezTo>
                    <a:lnTo>
                      <a:pt x="801016" y="0"/>
                    </a:lnTo>
                    <a:cubicBezTo>
                      <a:pt x="790045" y="0"/>
                      <a:pt x="781817" y="13714"/>
                      <a:pt x="790045" y="21942"/>
                    </a:cubicBezTo>
                    <a:lnTo>
                      <a:pt x="833929" y="74054"/>
                    </a:lnTo>
                    <a:lnTo>
                      <a:pt x="534968" y="304447"/>
                    </a:lnTo>
                    <a:lnTo>
                      <a:pt x="411543" y="156337"/>
                    </a:lnTo>
                    <a:close/>
                    <a:moveTo>
                      <a:pt x="831186" y="30170"/>
                    </a:moveTo>
                    <a:lnTo>
                      <a:pt x="899756" y="35656"/>
                    </a:lnTo>
                    <a:lnTo>
                      <a:pt x="894270" y="104225"/>
                    </a:lnTo>
                    <a:lnTo>
                      <a:pt x="831186" y="30170"/>
                    </a:lnTo>
                    <a:close/>
                  </a:path>
                </a:pathLst>
              </a:custGeom>
              <a:grpFill/>
              <a:ln w="27426" cap="flat">
                <a:noFill/>
                <a:prstDash val="solid"/>
                <a:miter/>
              </a:ln>
            </p:spPr>
            <p:txBody>
              <a:bodyPr rtlCol="0" anchor="ctr"/>
              <a:lstStyle/>
              <a:p>
                <a:endParaRPr lang="en-US"/>
              </a:p>
            </p:txBody>
          </p:sp>
          <p:sp>
            <p:nvSpPr>
              <p:cNvPr id="28" name="Freeform 1345">
                <a:extLst>
                  <a:ext uri="{FF2B5EF4-FFF2-40B4-BE49-F238E27FC236}">
                    <a16:creationId xmlns:a16="http://schemas.microsoft.com/office/drawing/2014/main" id="{6C7D4A3D-D492-2010-F901-80E13F85806B}"/>
                  </a:ext>
                </a:extLst>
              </p:cNvPr>
              <p:cNvSpPr/>
              <p:nvPr/>
            </p:nvSpPr>
            <p:spPr>
              <a:xfrm>
                <a:off x="4417506" y="873984"/>
                <a:ext cx="721347" cy="515639"/>
              </a:xfrm>
              <a:custGeom>
                <a:avLst/>
                <a:gdLst>
                  <a:gd name="connsiteX0" fmla="*/ 57598 w 721347"/>
                  <a:gd name="connsiteY0" fmla="*/ 515639 h 515639"/>
                  <a:gd name="connsiteX1" fmla="*/ 301704 w 721347"/>
                  <a:gd name="connsiteY1" fmla="*/ 515639 h 515639"/>
                  <a:gd name="connsiteX2" fmla="*/ 353817 w 721347"/>
                  <a:gd name="connsiteY2" fmla="*/ 463527 h 515639"/>
                  <a:gd name="connsiteX3" fmla="*/ 353817 w 721347"/>
                  <a:gd name="connsiteY3" fmla="*/ 460784 h 515639"/>
                  <a:gd name="connsiteX4" fmla="*/ 337360 w 721347"/>
                  <a:gd name="connsiteY4" fmla="*/ 422385 h 515639"/>
                  <a:gd name="connsiteX5" fmla="*/ 348331 w 721347"/>
                  <a:gd name="connsiteY5" fmla="*/ 408672 h 515639"/>
                  <a:gd name="connsiteX6" fmla="*/ 381245 w 721347"/>
                  <a:gd name="connsiteY6" fmla="*/ 408672 h 515639"/>
                  <a:gd name="connsiteX7" fmla="*/ 392216 w 721347"/>
                  <a:gd name="connsiteY7" fmla="*/ 422385 h 515639"/>
                  <a:gd name="connsiteX8" fmla="*/ 373017 w 721347"/>
                  <a:gd name="connsiteY8" fmla="*/ 460784 h 515639"/>
                  <a:gd name="connsiteX9" fmla="*/ 373017 w 721347"/>
                  <a:gd name="connsiteY9" fmla="*/ 463527 h 515639"/>
                  <a:gd name="connsiteX10" fmla="*/ 425129 w 721347"/>
                  <a:gd name="connsiteY10" fmla="*/ 515639 h 515639"/>
                  <a:gd name="connsiteX11" fmla="*/ 669235 w 721347"/>
                  <a:gd name="connsiteY11" fmla="*/ 515639 h 515639"/>
                  <a:gd name="connsiteX12" fmla="*/ 721348 w 721347"/>
                  <a:gd name="connsiteY12" fmla="*/ 463527 h 515639"/>
                  <a:gd name="connsiteX13" fmla="*/ 721348 w 721347"/>
                  <a:gd name="connsiteY13" fmla="*/ 460784 h 515639"/>
                  <a:gd name="connsiteX14" fmla="*/ 702149 w 721347"/>
                  <a:gd name="connsiteY14" fmla="*/ 422385 h 515639"/>
                  <a:gd name="connsiteX15" fmla="*/ 721348 w 721347"/>
                  <a:gd name="connsiteY15" fmla="*/ 381244 h 515639"/>
                  <a:gd name="connsiteX16" fmla="*/ 702149 w 721347"/>
                  <a:gd name="connsiteY16" fmla="*/ 340103 h 515639"/>
                  <a:gd name="connsiteX17" fmla="*/ 721348 w 721347"/>
                  <a:gd name="connsiteY17" fmla="*/ 298961 h 515639"/>
                  <a:gd name="connsiteX18" fmla="*/ 702149 w 721347"/>
                  <a:gd name="connsiteY18" fmla="*/ 257820 h 515639"/>
                  <a:gd name="connsiteX19" fmla="*/ 721348 w 721347"/>
                  <a:gd name="connsiteY19" fmla="*/ 216678 h 515639"/>
                  <a:gd name="connsiteX20" fmla="*/ 702149 w 721347"/>
                  <a:gd name="connsiteY20" fmla="*/ 175537 h 515639"/>
                  <a:gd name="connsiteX21" fmla="*/ 721348 w 721347"/>
                  <a:gd name="connsiteY21" fmla="*/ 134395 h 515639"/>
                  <a:gd name="connsiteX22" fmla="*/ 704892 w 721347"/>
                  <a:gd name="connsiteY22" fmla="*/ 93254 h 515639"/>
                  <a:gd name="connsiteX23" fmla="*/ 721348 w 721347"/>
                  <a:gd name="connsiteY23" fmla="*/ 54855 h 515639"/>
                  <a:gd name="connsiteX24" fmla="*/ 721348 w 721347"/>
                  <a:gd name="connsiteY24" fmla="*/ 52113 h 515639"/>
                  <a:gd name="connsiteX25" fmla="*/ 669235 w 721347"/>
                  <a:gd name="connsiteY25" fmla="*/ 0 h 515639"/>
                  <a:gd name="connsiteX26" fmla="*/ 425129 w 721347"/>
                  <a:gd name="connsiteY26" fmla="*/ 0 h 515639"/>
                  <a:gd name="connsiteX27" fmla="*/ 373017 w 721347"/>
                  <a:gd name="connsiteY27" fmla="*/ 52113 h 515639"/>
                  <a:gd name="connsiteX28" fmla="*/ 373017 w 721347"/>
                  <a:gd name="connsiteY28" fmla="*/ 54855 h 515639"/>
                  <a:gd name="connsiteX29" fmla="*/ 389473 w 721347"/>
                  <a:gd name="connsiteY29" fmla="*/ 93254 h 515639"/>
                  <a:gd name="connsiteX30" fmla="*/ 378502 w 721347"/>
                  <a:gd name="connsiteY30" fmla="*/ 106968 h 515639"/>
                  <a:gd name="connsiteX31" fmla="*/ 266048 w 721347"/>
                  <a:gd name="connsiteY31" fmla="*/ 139881 h 515639"/>
                  <a:gd name="connsiteX32" fmla="*/ 211193 w 721347"/>
                  <a:gd name="connsiteY32" fmla="*/ 241363 h 515639"/>
                  <a:gd name="connsiteX33" fmla="*/ 54855 w 721347"/>
                  <a:gd name="connsiteY33" fmla="*/ 241363 h 515639"/>
                  <a:gd name="connsiteX34" fmla="*/ 5485 w 721347"/>
                  <a:gd name="connsiteY34" fmla="*/ 277019 h 515639"/>
                  <a:gd name="connsiteX35" fmla="*/ 19199 w 721347"/>
                  <a:gd name="connsiteY35" fmla="*/ 337360 h 515639"/>
                  <a:gd name="connsiteX36" fmla="*/ 0 w 721347"/>
                  <a:gd name="connsiteY36" fmla="*/ 375758 h 515639"/>
                  <a:gd name="connsiteX37" fmla="*/ 16457 w 721347"/>
                  <a:gd name="connsiteY37" fmla="*/ 416900 h 515639"/>
                  <a:gd name="connsiteX38" fmla="*/ 0 w 721347"/>
                  <a:gd name="connsiteY38" fmla="*/ 455298 h 515639"/>
                  <a:gd name="connsiteX39" fmla="*/ 0 w 721347"/>
                  <a:gd name="connsiteY39" fmla="*/ 458041 h 515639"/>
                  <a:gd name="connsiteX40" fmla="*/ 57598 w 721347"/>
                  <a:gd name="connsiteY40" fmla="*/ 515639 h 515639"/>
                  <a:gd name="connsiteX41" fmla="*/ 57598 w 721347"/>
                  <a:gd name="connsiteY41" fmla="*/ 515639 h 515639"/>
                  <a:gd name="connsiteX42" fmla="*/ 693920 w 721347"/>
                  <a:gd name="connsiteY42" fmla="*/ 466270 h 515639"/>
                  <a:gd name="connsiteX43" fmla="*/ 669235 w 721347"/>
                  <a:gd name="connsiteY43" fmla="*/ 490954 h 515639"/>
                  <a:gd name="connsiteX44" fmla="*/ 425129 w 721347"/>
                  <a:gd name="connsiteY44" fmla="*/ 490954 h 515639"/>
                  <a:gd name="connsiteX45" fmla="*/ 400444 w 721347"/>
                  <a:gd name="connsiteY45" fmla="*/ 466270 h 515639"/>
                  <a:gd name="connsiteX46" fmla="*/ 400444 w 721347"/>
                  <a:gd name="connsiteY46" fmla="*/ 463527 h 515639"/>
                  <a:gd name="connsiteX47" fmla="*/ 425129 w 721347"/>
                  <a:gd name="connsiteY47" fmla="*/ 438842 h 515639"/>
                  <a:gd name="connsiteX48" fmla="*/ 669235 w 721347"/>
                  <a:gd name="connsiteY48" fmla="*/ 438842 h 515639"/>
                  <a:gd name="connsiteX49" fmla="*/ 693920 w 721347"/>
                  <a:gd name="connsiteY49" fmla="*/ 463527 h 515639"/>
                  <a:gd name="connsiteX50" fmla="*/ 693920 w 721347"/>
                  <a:gd name="connsiteY50" fmla="*/ 466270 h 515639"/>
                  <a:gd name="connsiteX51" fmla="*/ 666492 w 721347"/>
                  <a:gd name="connsiteY51" fmla="*/ 408672 h 515639"/>
                  <a:gd name="connsiteX52" fmla="*/ 425129 w 721347"/>
                  <a:gd name="connsiteY52" fmla="*/ 408672 h 515639"/>
                  <a:gd name="connsiteX53" fmla="*/ 408672 w 721347"/>
                  <a:gd name="connsiteY53" fmla="*/ 403186 h 515639"/>
                  <a:gd name="connsiteX54" fmla="*/ 477241 w 721347"/>
                  <a:gd name="connsiteY54" fmla="*/ 356559 h 515639"/>
                  <a:gd name="connsiteX55" fmla="*/ 666492 w 721347"/>
                  <a:gd name="connsiteY55" fmla="*/ 356559 h 515639"/>
                  <a:gd name="connsiteX56" fmla="*/ 693920 w 721347"/>
                  <a:gd name="connsiteY56" fmla="*/ 383987 h 515639"/>
                  <a:gd name="connsiteX57" fmla="*/ 666492 w 721347"/>
                  <a:gd name="connsiteY57" fmla="*/ 408672 h 515639"/>
                  <a:gd name="connsiteX58" fmla="*/ 666492 w 721347"/>
                  <a:gd name="connsiteY58" fmla="*/ 408672 h 515639"/>
                  <a:gd name="connsiteX59" fmla="*/ 666492 w 721347"/>
                  <a:gd name="connsiteY59" fmla="*/ 329131 h 515639"/>
                  <a:gd name="connsiteX60" fmla="*/ 493698 w 721347"/>
                  <a:gd name="connsiteY60" fmla="*/ 329131 h 515639"/>
                  <a:gd name="connsiteX61" fmla="*/ 510155 w 721347"/>
                  <a:gd name="connsiteY61" fmla="*/ 274276 h 515639"/>
                  <a:gd name="connsiteX62" fmla="*/ 666492 w 721347"/>
                  <a:gd name="connsiteY62" fmla="*/ 274276 h 515639"/>
                  <a:gd name="connsiteX63" fmla="*/ 693920 w 721347"/>
                  <a:gd name="connsiteY63" fmla="*/ 301704 h 515639"/>
                  <a:gd name="connsiteX64" fmla="*/ 666492 w 721347"/>
                  <a:gd name="connsiteY64" fmla="*/ 329131 h 515639"/>
                  <a:gd name="connsiteX65" fmla="*/ 666492 w 721347"/>
                  <a:gd name="connsiteY65" fmla="*/ 329131 h 515639"/>
                  <a:gd name="connsiteX66" fmla="*/ 666492 w 721347"/>
                  <a:gd name="connsiteY66" fmla="*/ 246849 h 515639"/>
                  <a:gd name="connsiteX67" fmla="*/ 510155 w 721347"/>
                  <a:gd name="connsiteY67" fmla="*/ 246849 h 515639"/>
                  <a:gd name="connsiteX68" fmla="*/ 493698 w 721347"/>
                  <a:gd name="connsiteY68" fmla="*/ 191993 h 515639"/>
                  <a:gd name="connsiteX69" fmla="*/ 663750 w 721347"/>
                  <a:gd name="connsiteY69" fmla="*/ 191993 h 515639"/>
                  <a:gd name="connsiteX70" fmla="*/ 691178 w 721347"/>
                  <a:gd name="connsiteY70" fmla="*/ 219421 h 515639"/>
                  <a:gd name="connsiteX71" fmla="*/ 666492 w 721347"/>
                  <a:gd name="connsiteY71" fmla="*/ 246849 h 515639"/>
                  <a:gd name="connsiteX72" fmla="*/ 666492 w 721347"/>
                  <a:gd name="connsiteY72" fmla="*/ 246849 h 515639"/>
                  <a:gd name="connsiteX73" fmla="*/ 666492 w 721347"/>
                  <a:gd name="connsiteY73" fmla="*/ 167308 h 515639"/>
                  <a:gd name="connsiteX74" fmla="*/ 479984 w 721347"/>
                  <a:gd name="connsiteY74" fmla="*/ 167308 h 515639"/>
                  <a:gd name="connsiteX75" fmla="*/ 411415 w 721347"/>
                  <a:gd name="connsiteY75" fmla="*/ 117939 h 515639"/>
                  <a:gd name="connsiteX76" fmla="*/ 427872 w 721347"/>
                  <a:gd name="connsiteY76" fmla="*/ 112453 h 515639"/>
                  <a:gd name="connsiteX77" fmla="*/ 669235 w 721347"/>
                  <a:gd name="connsiteY77" fmla="*/ 112453 h 515639"/>
                  <a:gd name="connsiteX78" fmla="*/ 696663 w 721347"/>
                  <a:gd name="connsiteY78" fmla="*/ 139881 h 515639"/>
                  <a:gd name="connsiteX79" fmla="*/ 666492 w 721347"/>
                  <a:gd name="connsiteY79" fmla="*/ 167308 h 515639"/>
                  <a:gd name="connsiteX80" fmla="*/ 666492 w 721347"/>
                  <a:gd name="connsiteY80" fmla="*/ 167308 h 515639"/>
                  <a:gd name="connsiteX81" fmla="*/ 397701 w 721347"/>
                  <a:gd name="connsiteY81" fmla="*/ 57598 h 515639"/>
                  <a:gd name="connsiteX82" fmla="*/ 422386 w 721347"/>
                  <a:gd name="connsiteY82" fmla="*/ 32913 h 515639"/>
                  <a:gd name="connsiteX83" fmla="*/ 666492 w 721347"/>
                  <a:gd name="connsiteY83" fmla="*/ 32913 h 515639"/>
                  <a:gd name="connsiteX84" fmla="*/ 691178 w 721347"/>
                  <a:gd name="connsiteY84" fmla="*/ 57598 h 515639"/>
                  <a:gd name="connsiteX85" fmla="*/ 691178 w 721347"/>
                  <a:gd name="connsiteY85" fmla="*/ 60341 h 515639"/>
                  <a:gd name="connsiteX86" fmla="*/ 666492 w 721347"/>
                  <a:gd name="connsiteY86" fmla="*/ 85026 h 515639"/>
                  <a:gd name="connsiteX87" fmla="*/ 425129 w 721347"/>
                  <a:gd name="connsiteY87" fmla="*/ 85026 h 515639"/>
                  <a:gd name="connsiteX88" fmla="*/ 400444 w 721347"/>
                  <a:gd name="connsiteY88" fmla="*/ 60341 h 515639"/>
                  <a:gd name="connsiteX89" fmla="*/ 400444 w 721347"/>
                  <a:gd name="connsiteY89" fmla="*/ 57598 h 515639"/>
                  <a:gd name="connsiteX90" fmla="*/ 362045 w 721347"/>
                  <a:gd name="connsiteY90" fmla="*/ 139881 h 515639"/>
                  <a:gd name="connsiteX91" fmla="*/ 474499 w 721347"/>
                  <a:gd name="connsiteY91" fmla="*/ 216678 h 515639"/>
                  <a:gd name="connsiteX92" fmla="*/ 447071 w 721347"/>
                  <a:gd name="connsiteY92" fmla="*/ 351073 h 515639"/>
                  <a:gd name="connsiteX93" fmla="*/ 312675 w 721347"/>
                  <a:gd name="connsiteY93" fmla="*/ 378501 h 515639"/>
                  <a:gd name="connsiteX94" fmla="*/ 235878 w 721347"/>
                  <a:gd name="connsiteY94" fmla="*/ 266048 h 515639"/>
                  <a:gd name="connsiteX95" fmla="*/ 362045 w 721347"/>
                  <a:gd name="connsiteY95" fmla="*/ 139881 h 515639"/>
                  <a:gd name="connsiteX96" fmla="*/ 362045 w 721347"/>
                  <a:gd name="connsiteY96" fmla="*/ 139881 h 515639"/>
                  <a:gd name="connsiteX97" fmla="*/ 57598 w 721347"/>
                  <a:gd name="connsiteY97" fmla="*/ 274276 h 515639"/>
                  <a:gd name="connsiteX98" fmla="*/ 213936 w 721347"/>
                  <a:gd name="connsiteY98" fmla="*/ 274276 h 515639"/>
                  <a:gd name="connsiteX99" fmla="*/ 230392 w 721347"/>
                  <a:gd name="connsiteY99" fmla="*/ 329131 h 515639"/>
                  <a:gd name="connsiteX100" fmla="*/ 57598 w 721347"/>
                  <a:gd name="connsiteY100" fmla="*/ 329131 h 515639"/>
                  <a:gd name="connsiteX101" fmla="*/ 30171 w 721347"/>
                  <a:gd name="connsiteY101" fmla="*/ 301704 h 515639"/>
                  <a:gd name="connsiteX102" fmla="*/ 57598 w 721347"/>
                  <a:gd name="connsiteY102" fmla="*/ 274276 h 515639"/>
                  <a:gd name="connsiteX103" fmla="*/ 57598 w 721347"/>
                  <a:gd name="connsiteY103" fmla="*/ 274276 h 515639"/>
                  <a:gd name="connsiteX104" fmla="*/ 57598 w 721347"/>
                  <a:gd name="connsiteY104" fmla="*/ 356559 h 515639"/>
                  <a:gd name="connsiteX105" fmla="*/ 246849 w 721347"/>
                  <a:gd name="connsiteY105" fmla="*/ 356559 h 515639"/>
                  <a:gd name="connsiteX106" fmla="*/ 315418 w 721347"/>
                  <a:gd name="connsiteY106" fmla="*/ 403186 h 515639"/>
                  <a:gd name="connsiteX107" fmla="*/ 304447 w 721347"/>
                  <a:gd name="connsiteY107" fmla="*/ 408672 h 515639"/>
                  <a:gd name="connsiteX108" fmla="*/ 52112 w 721347"/>
                  <a:gd name="connsiteY108" fmla="*/ 408672 h 515639"/>
                  <a:gd name="connsiteX109" fmla="*/ 30171 w 721347"/>
                  <a:gd name="connsiteY109" fmla="*/ 378501 h 515639"/>
                  <a:gd name="connsiteX110" fmla="*/ 57598 w 721347"/>
                  <a:gd name="connsiteY110" fmla="*/ 356559 h 515639"/>
                  <a:gd name="connsiteX111" fmla="*/ 57598 w 721347"/>
                  <a:gd name="connsiteY111" fmla="*/ 356559 h 515639"/>
                  <a:gd name="connsiteX112" fmla="*/ 30171 w 721347"/>
                  <a:gd name="connsiteY112" fmla="*/ 460784 h 515639"/>
                  <a:gd name="connsiteX113" fmla="*/ 52112 w 721347"/>
                  <a:gd name="connsiteY113" fmla="*/ 436099 h 515639"/>
                  <a:gd name="connsiteX114" fmla="*/ 307190 w 721347"/>
                  <a:gd name="connsiteY114" fmla="*/ 436099 h 515639"/>
                  <a:gd name="connsiteX115" fmla="*/ 329132 w 721347"/>
                  <a:gd name="connsiteY115" fmla="*/ 460784 h 515639"/>
                  <a:gd name="connsiteX116" fmla="*/ 329132 w 721347"/>
                  <a:gd name="connsiteY116" fmla="*/ 463527 h 515639"/>
                  <a:gd name="connsiteX117" fmla="*/ 304447 w 721347"/>
                  <a:gd name="connsiteY117" fmla="*/ 488212 h 515639"/>
                  <a:gd name="connsiteX118" fmla="*/ 60341 w 721347"/>
                  <a:gd name="connsiteY118" fmla="*/ 488212 h 515639"/>
                  <a:gd name="connsiteX119" fmla="*/ 35656 w 721347"/>
                  <a:gd name="connsiteY119" fmla="*/ 463527 h 515639"/>
                  <a:gd name="connsiteX120" fmla="*/ 35656 w 721347"/>
                  <a:gd name="connsiteY120" fmla="*/ 460784 h 51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721347" h="515639">
                    <a:moveTo>
                      <a:pt x="57598" y="515639"/>
                    </a:moveTo>
                    <a:lnTo>
                      <a:pt x="301704" y="515639"/>
                    </a:lnTo>
                    <a:cubicBezTo>
                      <a:pt x="329132" y="515639"/>
                      <a:pt x="353817" y="493697"/>
                      <a:pt x="353817" y="463527"/>
                    </a:cubicBezTo>
                    <a:lnTo>
                      <a:pt x="353817" y="460784"/>
                    </a:lnTo>
                    <a:cubicBezTo>
                      <a:pt x="353817" y="447070"/>
                      <a:pt x="348331" y="430614"/>
                      <a:pt x="337360" y="422385"/>
                    </a:cubicBezTo>
                    <a:cubicBezTo>
                      <a:pt x="340103" y="419643"/>
                      <a:pt x="345589" y="414157"/>
                      <a:pt x="348331" y="408672"/>
                    </a:cubicBezTo>
                    <a:cubicBezTo>
                      <a:pt x="359303" y="408672"/>
                      <a:pt x="370274" y="408672"/>
                      <a:pt x="381245" y="408672"/>
                    </a:cubicBezTo>
                    <a:cubicBezTo>
                      <a:pt x="383987" y="414157"/>
                      <a:pt x="386730" y="419643"/>
                      <a:pt x="392216" y="422385"/>
                    </a:cubicBezTo>
                    <a:cubicBezTo>
                      <a:pt x="381245" y="433356"/>
                      <a:pt x="373017" y="447070"/>
                      <a:pt x="373017" y="460784"/>
                    </a:cubicBezTo>
                    <a:lnTo>
                      <a:pt x="373017" y="463527"/>
                    </a:lnTo>
                    <a:cubicBezTo>
                      <a:pt x="373017" y="490954"/>
                      <a:pt x="394958" y="515639"/>
                      <a:pt x="425129" y="515639"/>
                    </a:cubicBezTo>
                    <a:lnTo>
                      <a:pt x="669235" y="515639"/>
                    </a:lnTo>
                    <a:cubicBezTo>
                      <a:pt x="696663" y="515639"/>
                      <a:pt x="721348" y="493697"/>
                      <a:pt x="721348" y="463527"/>
                    </a:cubicBezTo>
                    <a:lnTo>
                      <a:pt x="721348" y="460784"/>
                    </a:lnTo>
                    <a:cubicBezTo>
                      <a:pt x="721348" y="444327"/>
                      <a:pt x="715862" y="430614"/>
                      <a:pt x="702149" y="422385"/>
                    </a:cubicBezTo>
                    <a:cubicBezTo>
                      <a:pt x="713120" y="411414"/>
                      <a:pt x="721348" y="397701"/>
                      <a:pt x="721348" y="381244"/>
                    </a:cubicBezTo>
                    <a:cubicBezTo>
                      <a:pt x="721348" y="364787"/>
                      <a:pt x="715862" y="351073"/>
                      <a:pt x="702149" y="340103"/>
                    </a:cubicBezTo>
                    <a:cubicBezTo>
                      <a:pt x="713120" y="329131"/>
                      <a:pt x="721348" y="315418"/>
                      <a:pt x="721348" y="298961"/>
                    </a:cubicBezTo>
                    <a:cubicBezTo>
                      <a:pt x="721348" y="282504"/>
                      <a:pt x="715862" y="268791"/>
                      <a:pt x="702149" y="257820"/>
                    </a:cubicBezTo>
                    <a:cubicBezTo>
                      <a:pt x="713120" y="246849"/>
                      <a:pt x="721348" y="233135"/>
                      <a:pt x="721348" y="216678"/>
                    </a:cubicBezTo>
                    <a:cubicBezTo>
                      <a:pt x="721348" y="200222"/>
                      <a:pt x="715862" y="186508"/>
                      <a:pt x="702149" y="175537"/>
                    </a:cubicBezTo>
                    <a:cubicBezTo>
                      <a:pt x="713120" y="164566"/>
                      <a:pt x="721348" y="150852"/>
                      <a:pt x="721348" y="134395"/>
                    </a:cubicBezTo>
                    <a:cubicBezTo>
                      <a:pt x="721348" y="117939"/>
                      <a:pt x="715862" y="104225"/>
                      <a:pt x="704892" y="93254"/>
                    </a:cubicBezTo>
                    <a:cubicBezTo>
                      <a:pt x="715862" y="82283"/>
                      <a:pt x="721348" y="68569"/>
                      <a:pt x="721348" y="54855"/>
                    </a:cubicBezTo>
                    <a:lnTo>
                      <a:pt x="721348" y="52113"/>
                    </a:lnTo>
                    <a:cubicBezTo>
                      <a:pt x="721348" y="24685"/>
                      <a:pt x="699406" y="0"/>
                      <a:pt x="669235" y="0"/>
                    </a:cubicBezTo>
                    <a:lnTo>
                      <a:pt x="425129" y="0"/>
                    </a:lnTo>
                    <a:cubicBezTo>
                      <a:pt x="397701" y="0"/>
                      <a:pt x="373017" y="21942"/>
                      <a:pt x="373017" y="52113"/>
                    </a:cubicBezTo>
                    <a:lnTo>
                      <a:pt x="373017" y="54855"/>
                    </a:lnTo>
                    <a:cubicBezTo>
                      <a:pt x="373017" y="68569"/>
                      <a:pt x="378502" y="85026"/>
                      <a:pt x="389473" y="93254"/>
                    </a:cubicBezTo>
                    <a:cubicBezTo>
                      <a:pt x="386730" y="95997"/>
                      <a:pt x="381245" y="101482"/>
                      <a:pt x="378502" y="106968"/>
                    </a:cubicBezTo>
                    <a:cubicBezTo>
                      <a:pt x="337360" y="101482"/>
                      <a:pt x="298961" y="115196"/>
                      <a:pt x="266048" y="139881"/>
                    </a:cubicBezTo>
                    <a:cubicBezTo>
                      <a:pt x="235878" y="164566"/>
                      <a:pt x="213936" y="202964"/>
                      <a:pt x="211193" y="241363"/>
                    </a:cubicBezTo>
                    <a:lnTo>
                      <a:pt x="54855" y="241363"/>
                    </a:lnTo>
                    <a:cubicBezTo>
                      <a:pt x="32913" y="241363"/>
                      <a:pt x="13714" y="255077"/>
                      <a:pt x="5485" y="277019"/>
                    </a:cubicBezTo>
                    <a:cubicBezTo>
                      <a:pt x="-2743" y="298961"/>
                      <a:pt x="2743" y="320903"/>
                      <a:pt x="19199" y="337360"/>
                    </a:cubicBezTo>
                    <a:cubicBezTo>
                      <a:pt x="8228" y="348331"/>
                      <a:pt x="0" y="362045"/>
                      <a:pt x="0" y="375758"/>
                    </a:cubicBezTo>
                    <a:cubicBezTo>
                      <a:pt x="0" y="392215"/>
                      <a:pt x="5485" y="405929"/>
                      <a:pt x="16457" y="416900"/>
                    </a:cubicBezTo>
                    <a:cubicBezTo>
                      <a:pt x="5485" y="427871"/>
                      <a:pt x="0" y="441585"/>
                      <a:pt x="0" y="455298"/>
                    </a:cubicBezTo>
                    <a:lnTo>
                      <a:pt x="0" y="458041"/>
                    </a:lnTo>
                    <a:cubicBezTo>
                      <a:pt x="5485" y="493697"/>
                      <a:pt x="27428" y="515639"/>
                      <a:pt x="57598" y="515639"/>
                    </a:cubicBezTo>
                    <a:lnTo>
                      <a:pt x="57598" y="515639"/>
                    </a:lnTo>
                    <a:close/>
                    <a:moveTo>
                      <a:pt x="693920" y="466270"/>
                    </a:moveTo>
                    <a:cubicBezTo>
                      <a:pt x="693920" y="479983"/>
                      <a:pt x="682949" y="490954"/>
                      <a:pt x="669235" y="490954"/>
                    </a:cubicBezTo>
                    <a:lnTo>
                      <a:pt x="425129" y="490954"/>
                    </a:lnTo>
                    <a:cubicBezTo>
                      <a:pt x="411415" y="490954"/>
                      <a:pt x="400444" y="479983"/>
                      <a:pt x="400444" y="466270"/>
                    </a:cubicBezTo>
                    <a:lnTo>
                      <a:pt x="400444" y="463527"/>
                    </a:lnTo>
                    <a:cubicBezTo>
                      <a:pt x="400444" y="449813"/>
                      <a:pt x="411415" y="438842"/>
                      <a:pt x="425129" y="438842"/>
                    </a:cubicBezTo>
                    <a:lnTo>
                      <a:pt x="669235" y="438842"/>
                    </a:lnTo>
                    <a:cubicBezTo>
                      <a:pt x="682949" y="438842"/>
                      <a:pt x="693920" y="449813"/>
                      <a:pt x="693920" y="463527"/>
                    </a:cubicBezTo>
                    <a:lnTo>
                      <a:pt x="693920" y="466270"/>
                    </a:lnTo>
                    <a:close/>
                    <a:moveTo>
                      <a:pt x="666492" y="408672"/>
                    </a:moveTo>
                    <a:lnTo>
                      <a:pt x="425129" y="408672"/>
                    </a:lnTo>
                    <a:cubicBezTo>
                      <a:pt x="419644" y="408672"/>
                      <a:pt x="411415" y="405929"/>
                      <a:pt x="408672" y="403186"/>
                    </a:cubicBezTo>
                    <a:cubicBezTo>
                      <a:pt x="436100" y="394958"/>
                      <a:pt x="460785" y="378501"/>
                      <a:pt x="477241" y="356559"/>
                    </a:cubicBezTo>
                    <a:lnTo>
                      <a:pt x="666492" y="356559"/>
                    </a:lnTo>
                    <a:cubicBezTo>
                      <a:pt x="680206" y="356559"/>
                      <a:pt x="693920" y="367530"/>
                      <a:pt x="693920" y="383987"/>
                    </a:cubicBezTo>
                    <a:cubicBezTo>
                      <a:pt x="693920" y="397701"/>
                      <a:pt x="682949" y="408672"/>
                      <a:pt x="666492" y="408672"/>
                    </a:cubicBezTo>
                    <a:lnTo>
                      <a:pt x="666492" y="408672"/>
                    </a:lnTo>
                    <a:close/>
                    <a:moveTo>
                      <a:pt x="666492" y="329131"/>
                    </a:moveTo>
                    <a:lnTo>
                      <a:pt x="493698" y="329131"/>
                    </a:lnTo>
                    <a:cubicBezTo>
                      <a:pt x="501927" y="312675"/>
                      <a:pt x="507412" y="293475"/>
                      <a:pt x="510155" y="274276"/>
                    </a:cubicBezTo>
                    <a:lnTo>
                      <a:pt x="666492" y="274276"/>
                    </a:lnTo>
                    <a:cubicBezTo>
                      <a:pt x="680206" y="274276"/>
                      <a:pt x="693920" y="285247"/>
                      <a:pt x="693920" y="301704"/>
                    </a:cubicBezTo>
                    <a:cubicBezTo>
                      <a:pt x="693920" y="315418"/>
                      <a:pt x="682949" y="329131"/>
                      <a:pt x="666492" y="329131"/>
                    </a:cubicBezTo>
                    <a:lnTo>
                      <a:pt x="666492" y="329131"/>
                    </a:lnTo>
                    <a:close/>
                    <a:moveTo>
                      <a:pt x="666492" y="246849"/>
                    </a:moveTo>
                    <a:lnTo>
                      <a:pt x="510155" y="246849"/>
                    </a:lnTo>
                    <a:cubicBezTo>
                      <a:pt x="507412" y="227649"/>
                      <a:pt x="504669" y="208450"/>
                      <a:pt x="493698" y="191993"/>
                    </a:cubicBezTo>
                    <a:lnTo>
                      <a:pt x="663750" y="191993"/>
                    </a:lnTo>
                    <a:cubicBezTo>
                      <a:pt x="677464" y="191993"/>
                      <a:pt x="691178" y="202964"/>
                      <a:pt x="691178" y="219421"/>
                    </a:cubicBezTo>
                    <a:cubicBezTo>
                      <a:pt x="693920" y="235878"/>
                      <a:pt x="682949" y="246849"/>
                      <a:pt x="666492" y="246849"/>
                    </a:cubicBezTo>
                    <a:lnTo>
                      <a:pt x="666492" y="246849"/>
                    </a:lnTo>
                    <a:close/>
                    <a:moveTo>
                      <a:pt x="666492" y="167308"/>
                    </a:moveTo>
                    <a:lnTo>
                      <a:pt x="479984" y="167308"/>
                    </a:lnTo>
                    <a:cubicBezTo>
                      <a:pt x="460785" y="145366"/>
                      <a:pt x="438843" y="128910"/>
                      <a:pt x="411415" y="117939"/>
                    </a:cubicBezTo>
                    <a:cubicBezTo>
                      <a:pt x="416901" y="115196"/>
                      <a:pt x="422386" y="112453"/>
                      <a:pt x="427872" y="112453"/>
                    </a:cubicBezTo>
                    <a:lnTo>
                      <a:pt x="669235" y="112453"/>
                    </a:lnTo>
                    <a:cubicBezTo>
                      <a:pt x="682949" y="112453"/>
                      <a:pt x="696663" y="123424"/>
                      <a:pt x="696663" y="139881"/>
                    </a:cubicBezTo>
                    <a:cubicBezTo>
                      <a:pt x="693920" y="156337"/>
                      <a:pt x="682949" y="167308"/>
                      <a:pt x="666492" y="167308"/>
                    </a:cubicBezTo>
                    <a:lnTo>
                      <a:pt x="666492" y="167308"/>
                    </a:lnTo>
                    <a:close/>
                    <a:moveTo>
                      <a:pt x="397701" y="57598"/>
                    </a:moveTo>
                    <a:cubicBezTo>
                      <a:pt x="397701" y="43884"/>
                      <a:pt x="408672" y="32913"/>
                      <a:pt x="422386" y="32913"/>
                    </a:cubicBezTo>
                    <a:lnTo>
                      <a:pt x="666492" y="32913"/>
                    </a:lnTo>
                    <a:cubicBezTo>
                      <a:pt x="680206" y="32913"/>
                      <a:pt x="691178" y="43884"/>
                      <a:pt x="691178" y="57598"/>
                    </a:cubicBezTo>
                    <a:lnTo>
                      <a:pt x="691178" y="60341"/>
                    </a:lnTo>
                    <a:cubicBezTo>
                      <a:pt x="691178" y="74054"/>
                      <a:pt x="680206" y="85026"/>
                      <a:pt x="666492" y="85026"/>
                    </a:cubicBezTo>
                    <a:lnTo>
                      <a:pt x="425129" y="85026"/>
                    </a:lnTo>
                    <a:cubicBezTo>
                      <a:pt x="411415" y="85026"/>
                      <a:pt x="400444" y="74054"/>
                      <a:pt x="400444" y="60341"/>
                    </a:cubicBezTo>
                    <a:lnTo>
                      <a:pt x="400444" y="57598"/>
                    </a:lnTo>
                    <a:close/>
                    <a:moveTo>
                      <a:pt x="362045" y="139881"/>
                    </a:moveTo>
                    <a:cubicBezTo>
                      <a:pt x="411415" y="139881"/>
                      <a:pt x="455300" y="170051"/>
                      <a:pt x="474499" y="216678"/>
                    </a:cubicBezTo>
                    <a:cubicBezTo>
                      <a:pt x="493698" y="263305"/>
                      <a:pt x="482727" y="315418"/>
                      <a:pt x="447071" y="351073"/>
                    </a:cubicBezTo>
                    <a:cubicBezTo>
                      <a:pt x="411415" y="386729"/>
                      <a:pt x="359303" y="397701"/>
                      <a:pt x="312675" y="378501"/>
                    </a:cubicBezTo>
                    <a:cubicBezTo>
                      <a:pt x="266048" y="359302"/>
                      <a:pt x="235878" y="315418"/>
                      <a:pt x="235878" y="266048"/>
                    </a:cubicBezTo>
                    <a:cubicBezTo>
                      <a:pt x="241364" y="194736"/>
                      <a:pt x="296219" y="139881"/>
                      <a:pt x="362045" y="139881"/>
                    </a:cubicBezTo>
                    <a:lnTo>
                      <a:pt x="362045" y="139881"/>
                    </a:lnTo>
                    <a:close/>
                    <a:moveTo>
                      <a:pt x="57598" y="274276"/>
                    </a:moveTo>
                    <a:lnTo>
                      <a:pt x="213936" y="274276"/>
                    </a:lnTo>
                    <a:cubicBezTo>
                      <a:pt x="216678" y="293475"/>
                      <a:pt x="222164" y="312675"/>
                      <a:pt x="230392" y="329131"/>
                    </a:cubicBezTo>
                    <a:lnTo>
                      <a:pt x="57598" y="329131"/>
                    </a:lnTo>
                    <a:cubicBezTo>
                      <a:pt x="43884" y="329131"/>
                      <a:pt x="30171" y="318160"/>
                      <a:pt x="30171" y="301704"/>
                    </a:cubicBezTo>
                    <a:cubicBezTo>
                      <a:pt x="32913" y="287990"/>
                      <a:pt x="43884" y="274276"/>
                      <a:pt x="57598" y="274276"/>
                    </a:cubicBezTo>
                    <a:lnTo>
                      <a:pt x="57598" y="274276"/>
                    </a:lnTo>
                    <a:close/>
                    <a:moveTo>
                      <a:pt x="57598" y="356559"/>
                    </a:moveTo>
                    <a:lnTo>
                      <a:pt x="246849" y="356559"/>
                    </a:lnTo>
                    <a:cubicBezTo>
                      <a:pt x="266048" y="378501"/>
                      <a:pt x="287991" y="394958"/>
                      <a:pt x="315418" y="403186"/>
                    </a:cubicBezTo>
                    <a:cubicBezTo>
                      <a:pt x="312675" y="405929"/>
                      <a:pt x="307190" y="408672"/>
                      <a:pt x="304447" y="408672"/>
                    </a:cubicBezTo>
                    <a:lnTo>
                      <a:pt x="52112" y="408672"/>
                    </a:lnTo>
                    <a:cubicBezTo>
                      <a:pt x="38399" y="405929"/>
                      <a:pt x="30171" y="392215"/>
                      <a:pt x="30171" y="378501"/>
                    </a:cubicBezTo>
                    <a:cubicBezTo>
                      <a:pt x="32913" y="364787"/>
                      <a:pt x="43884" y="356559"/>
                      <a:pt x="57598" y="356559"/>
                    </a:cubicBezTo>
                    <a:lnTo>
                      <a:pt x="57598" y="356559"/>
                    </a:lnTo>
                    <a:close/>
                    <a:moveTo>
                      <a:pt x="30171" y="460784"/>
                    </a:moveTo>
                    <a:cubicBezTo>
                      <a:pt x="30171" y="449813"/>
                      <a:pt x="38399" y="438842"/>
                      <a:pt x="52112" y="436099"/>
                    </a:cubicBezTo>
                    <a:lnTo>
                      <a:pt x="307190" y="436099"/>
                    </a:lnTo>
                    <a:cubicBezTo>
                      <a:pt x="318161" y="438842"/>
                      <a:pt x="329132" y="449813"/>
                      <a:pt x="329132" y="460784"/>
                    </a:cubicBezTo>
                    <a:lnTo>
                      <a:pt x="329132" y="463527"/>
                    </a:lnTo>
                    <a:cubicBezTo>
                      <a:pt x="329132" y="477241"/>
                      <a:pt x="318161" y="488212"/>
                      <a:pt x="304447" y="488212"/>
                    </a:cubicBezTo>
                    <a:lnTo>
                      <a:pt x="60341" y="488212"/>
                    </a:lnTo>
                    <a:cubicBezTo>
                      <a:pt x="46627" y="488212"/>
                      <a:pt x="35656" y="477241"/>
                      <a:pt x="35656" y="463527"/>
                    </a:cubicBezTo>
                    <a:lnTo>
                      <a:pt x="35656" y="460784"/>
                    </a:lnTo>
                    <a:close/>
                  </a:path>
                </a:pathLst>
              </a:custGeom>
              <a:grpFill/>
              <a:ln w="27426" cap="flat">
                <a:noFill/>
                <a:prstDash val="solid"/>
                <a:miter/>
              </a:ln>
            </p:spPr>
            <p:txBody>
              <a:bodyPr rtlCol="0" anchor="ctr"/>
              <a:lstStyle/>
              <a:p>
                <a:endParaRPr lang="en-US"/>
              </a:p>
            </p:txBody>
          </p:sp>
        </p:grpSp>
        <p:sp>
          <p:nvSpPr>
            <p:cNvPr id="26" name="Freeform 1343">
              <a:extLst>
                <a:ext uri="{FF2B5EF4-FFF2-40B4-BE49-F238E27FC236}">
                  <a16:creationId xmlns:a16="http://schemas.microsoft.com/office/drawing/2014/main" id="{A4C45F1C-D772-59A7-1D26-A9E59066836A}"/>
                </a:ext>
              </a:extLst>
            </p:cNvPr>
            <p:cNvSpPr/>
            <p:nvPr/>
          </p:nvSpPr>
          <p:spPr>
            <a:xfrm>
              <a:off x="4697268" y="1044035"/>
              <a:ext cx="139881" cy="189250"/>
            </a:xfrm>
            <a:custGeom>
              <a:avLst/>
              <a:gdLst>
                <a:gd name="connsiteX0" fmla="*/ 0 w 139881"/>
                <a:gd name="connsiteY0" fmla="*/ 71312 h 189250"/>
                <a:gd name="connsiteX1" fmla="*/ 21942 w 139881"/>
                <a:gd name="connsiteY1" fmla="*/ 68569 h 189250"/>
                <a:gd name="connsiteX2" fmla="*/ 120682 w 139881"/>
                <a:gd name="connsiteY2" fmla="*/ 68569 h 189250"/>
                <a:gd name="connsiteX3" fmla="*/ 120682 w 139881"/>
                <a:gd name="connsiteY3" fmla="*/ 85026 h 189250"/>
                <a:gd name="connsiteX4" fmla="*/ 0 w 139881"/>
                <a:gd name="connsiteY4" fmla="*/ 85026 h 189250"/>
                <a:gd name="connsiteX5" fmla="*/ 0 w 139881"/>
                <a:gd name="connsiteY5" fmla="*/ 71312 h 189250"/>
                <a:gd name="connsiteX6" fmla="*/ 0 w 139881"/>
                <a:gd name="connsiteY6" fmla="*/ 104225 h 189250"/>
                <a:gd name="connsiteX7" fmla="*/ 21942 w 139881"/>
                <a:gd name="connsiteY7" fmla="*/ 101482 h 189250"/>
                <a:gd name="connsiteX8" fmla="*/ 109711 w 139881"/>
                <a:gd name="connsiteY8" fmla="*/ 101482 h 189250"/>
                <a:gd name="connsiteX9" fmla="*/ 109711 w 139881"/>
                <a:gd name="connsiteY9" fmla="*/ 117939 h 189250"/>
                <a:gd name="connsiteX10" fmla="*/ 2743 w 139881"/>
                <a:gd name="connsiteY10" fmla="*/ 117939 h 189250"/>
                <a:gd name="connsiteX11" fmla="*/ 2743 w 139881"/>
                <a:gd name="connsiteY11" fmla="*/ 104225 h 189250"/>
                <a:gd name="connsiteX12" fmla="*/ 16457 w 139881"/>
                <a:gd name="connsiteY12" fmla="*/ 95997 h 189250"/>
                <a:gd name="connsiteX13" fmla="*/ 93254 w 139881"/>
                <a:gd name="connsiteY13" fmla="*/ 0 h 189250"/>
                <a:gd name="connsiteX14" fmla="*/ 137138 w 139881"/>
                <a:gd name="connsiteY14" fmla="*/ 21942 h 189250"/>
                <a:gd name="connsiteX15" fmla="*/ 117939 w 139881"/>
                <a:gd name="connsiteY15" fmla="*/ 41141 h 189250"/>
                <a:gd name="connsiteX16" fmla="*/ 90511 w 139881"/>
                <a:gd name="connsiteY16" fmla="*/ 27428 h 189250"/>
                <a:gd name="connsiteX17" fmla="*/ 49370 w 139881"/>
                <a:gd name="connsiteY17" fmla="*/ 95997 h 189250"/>
                <a:gd name="connsiteX18" fmla="*/ 90511 w 139881"/>
                <a:gd name="connsiteY18" fmla="*/ 164566 h 189250"/>
                <a:gd name="connsiteX19" fmla="*/ 120682 w 139881"/>
                <a:gd name="connsiteY19" fmla="*/ 145366 h 189250"/>
                <a:gd name="connsiteX20" fmla="*/ 139881 w 139881"/>
                <a:gd name="connsiteY20" fmla="*/ 161823 h 189250"/>
                <a:gd name="connsiteX21" fmla="*/ 87768 w 139881"/>
                <a:gd name="connsiteY21" fmla="*/ 189251 h 189250"/>
                <a:gd name="connsiteX22" fmla="*/ 16457 w 139881"/>
                <a:gd name="connsiteY22" fmla="*/ 95997 h 18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81" h="189250">
                  <a:moveTo>
                    <a:pt x="0" y="71312"/>
                  </a:moveTo>
                  <a:lnTo>
                    <a:pt x="21942" y="68569"/>
                  </a:lnTo>
                  <a:lnTo>
                    <a:pt x="120682" y="68569"/>
                  </a:lnTo>
                  <a:lnTo>
                    <a:pt x="120682" y="85026"/>
                  </a:lnTo>
                  <a:lnTo>
                    <a:pt x="0" y="85026"/>
                  </a:lnTo>
                  <a:lnTo>
                    <a:pt x="0" y="71312"/>
                  </a:lnTo>
                  <a:close/>
                  <a:moveTo>
                    <a:pt x="0" y="104225"/>
                  </a:moveTo>
                  <a:lnTo>
                    <a:pt x="21942" y="101482"/>
                  </a:lnTo>
                  <a:lnTo>
                    <a:pt x="109711" y="101482"/>
                  </a:lnTo>
                  <a:lnTo>
                    <a:pt x="109711" y="117939"/>
                  </a:lnTo>
                  <a:lnTo>
                    <a:pt x="2743" y="117939"/>
                  </a:lnTo>
                  <a:lnTo>
                    <a:pt x="2743" y="104225"/>
                  </a:lnTo>
                  <a:close/>
                  <a:moveTo>
                    <a:pt x="16457" y="95997"/>
                  </a:moveTo>
                  <a:cubicBezTo>
                    <a:pt x="16457" y="35656"/>
                    <a:pt x="46627" y="0"/>
                    <a:pt x="93254" y="0"/>
                  </a:cubicBezTo>
                  <a:cubicBezTo>
                    <a:pt x="109711" y="0"/>
                    <a:pt x="126167" y="8228"/>
                    <a:pt x="137138" y="21942"/>
                  </a:cubicBezTo>
                  <a:lnTo>
                    <a:pt x="117939" y="41141"/>
                  </a:lnTo>
                  <a:cubicBezTo>
                    <a:pt x="109711" y="32913"/>
                    <a:pt x="101482" y="27428"/>
                    <a:pt x="90511" y="27428"/>
                  </a:cubicBezTo>
                  <a:cubicBezTo>
                    <a:pt x="63084" y="27428"/>
                    <a:pt x="49370" y="54855"/>
                    <a:pt x="49370" y="95997"/>
                  </a:cubicBezTo>
                  <a:cubicBezTo>
                    <a:pt x="49370" y="139881"/>
                    <a:pt x="63084" y="164566"/>
                    <a:pt x="90511" y="164566"/>
                  </a:cubicBezTo>
                  <a:cubicBezTo>
                    <a:pt x="104225" y="164566"/>
                    <a:pt x="112454" y="159080"/>
                    <a:pt x="120682" y="145366"/>
                  </a:cubicBezTo>
                  <a:lnTo>
                    <a:pt x="139881" y="161823"/>
                  </a:lnTo>
                  <a:cubicBezTo>
                    <a:pt x="126167" y="178280"/>
                    <a:pt x="109711" y="189251"/>
                    <a:pt x="87768" y="189251"/>
                  </a:cubicBezTo>
                  <a:cubicBezTo>
                    <a:pt x="46627" y="189251"/>
                    <a:pt x="16457" y="156338"/>
                    <a:pt x="16457" y="95997"/>
                  </a:cubicBezTo>
                  <a:close/>
                </a:path>
              </a:pathLst>
            </a:custGeom>
            <a:solidFill>
              <a:srgbClr val="60BA47"/>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18761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723658" y="566654"/>
            <a:ext cx="6700993" cy="803654"/>
          </a:xfrm>
          <a:prstGeom prst="rect">
            <a:avLst/>
          </a:prstGeom>
        </p:spPr>
        <p:txBody>
          <a:bodyPr lIns="91440" tIns="45720" rIns="91440" bIns="45720" anchor="t">
            <a:noAutofit/>
          </a:bodyPr>
          <a:lstStyle/>
          <a:p>
            <a:r>
              <a:rPr lang="en-GB" dirty="0">
                <a:highlight>
                  <a:srgbClr val="60BA47"/>
                </a:highlight>
              </a:rPr>
              <a:t>Inspiroidu...</a:t>
            </a:r>
            <a:endParaRPr lang="en-GB" dirty="0">
              <a:highlight>
                <a:srgbClr val="60BA47"/>
              </a:highlight>
              <a:ea typeface="Calibri"/>
              <a:cs typeface="Calibri"/>
            </a:endParaRPr>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608086" y="1767830"/>
            <a:ext cx="10764010" cy="4523516"/>
          </a:xfrm>
          <a:prstGeom prst="rect">
            <a:avLst/>
          </a:prstGeom>
        </p:spPr>
        <p:txBody>
          <a:bodyPr lIns="91440" tIns="45720" rIns="91440" bIns="45720" anchor="t"/>
          <a:lstStyle/>
          <a:p>
            <a:r>
              <a:rPr lang="en-US" sz="2000" b="1" dirty="0" err="1"/>
              <a:t>Ricehouse</a:t>
            </a:r>
            <a:r>
              <a:rPr lang="en-US" sz="2000" b="1" dirty="0"/>
              <a:t> Benefit Corporation </a:t>
            </a:r>
            <a:r>
              <a:rPr lang="en-US" sz="2000" dirty="0"/>
              <a:t>(RBC) on esimerkki siitä, miten kestävä hankinta tarjoaa vakautta ja etuja ja samalla myönteisiä vaikutuksia yhteiskuntaan. RBC aloitti pienenä startup-yrityksenä vuonna 2016 ajatuksella kehittää rakennustuotteita riisinviljelyn jalostusta hyödyntämällä. Vuodesta 2024 lähtien RBC on siirtynyt muotoilun maailmaan.</a:t>
            </a:r>
          </a:p>
          <a:p>
            <a:r>
              <a:rPr lang="en-US" sz="2000" dirty="0"/>
              <a:t> </a:t>
            </a:r>
            <a:endParaRPr lang="en-US" sz="2000" dirty="0">
              <a:ea typeface="Calibri"/>
              <a:cs typeface="Calibri"/>
            </a:endParaRPr>
          </a:p>
          <a:p>
            <a:r>
              <a:rPr lang="en-US" sz="2000" dirty="0"/>
              <a:t>He hankkivat raaka-aineet lähes kokonaan paikallisista lähteistä ja ottavat paikalliset yritykset mukaan hankintaprosessiin. Tämä luo myönteisen vaikutuksen yhteisöön tukemalla paikallista väestöä (sosiaaliset näkökohdat) ja vahvistaa samalla ympäristöystävällisiä käytäntöjä, sillä ne käyttävät kaikki riisin sivutuotteet ja välttävät siten ruokahävikkiä (ympäristönäkökohdat). Tämän lähestymistavan ansiosta yrityksestä on vähitellen tullut yksi Italian teollisuuden tärkeimmistä kestävistä ja kannattavista toimijoista (taloudelliset näkökohdat), joka on voittanut useita palkintoja ja saanut yhä enemmän tunnustusta. </a:t>
            </a:r>
            <a:r>
              <a:rPr lang="en-US" sz="2000" dirty="0" err="1"/>
              <a:t>Lisätietoja</a:t>
            </a:r>
            <a:r>
              <a:rPr lang="en-US" sz="2000" dirty="0"/>
              <a:t> saa </a:t>
            </a:r>
            <a:r>
              <a:rPr lang="en-US" sz="2000" dirty="0">
                <a:hlinkClick r:id="rId2"/>
              </a:rPr>
              <a:t>W2W:n hyvien käytäntöjen kokoelmasta </a:t>
            </a:r>
            <a:r>
              <a:rPr lang="en-US" sz="2000" dirty="0"/>
              <a:t>tai </a:t>
            </a:r>
            <a:r>
              <a:rPr lang="en-US" sz="2000" dirty="0">
                <a:hlinkClick r:id="rId2"/>
              </a:rPr>
              <a:t>W</a:t>
            </a:r>
            <a:r>
              <a:rPr lang="en-US" sz="2000" dirty="0">
                <a:hlinkClick r:id="rId2"/>
              </a:rPr>
              <a:t>2W</a:t>
            </a:r>
            <a:r>
              <a:rPr lang="en-US" sz="2000" dirty="0"/>
              <a:t>:n verkkosivuilta.  </a:t>
            </a:r>
            <a:endParaRPr lang="en-IE" sz="2000" dirty="0">
              <a:ea typeface="Calibri"/>
              <a:cs typeface="Calibri"/>
            </a:endParaRPr>
          </a:p>
          <a:p>
            <a:endParaRPr lang="en-IE" sz="2000" dirty="0"/>
          </a:p>
          <a:p>
            <a:endParaRPr lang="en-US" sz="2300" dirty="0"/>
          </a:p>
        </p:txBody>
      </p:sp>
      <p:pic>
        <p:nvPicPr>
          <p:cNvPr id="5" name="Picture 4">
            <a:extLst>
              <a:ext uri="{FF2B5EF4-FFF2-40B4-BE49-F238E27FC236}">
                <a16:creationId xmlns:a16="http://schemas.microsoft.com/office/drawing/2014/main" id="{82F5694B-ABD1-C7AF-7B28-7EA71BADC2E9}"/>
              </a:ext>
            </a:extLst>
          </p:cNvPr>
          <p:cNvPicPr>
            <a:picLocks noChangeAspect="1"/>
          </p:cNvPicPr>
          <p:nvPr/>
        </p:nvPicPr>
        <p:blipFill>
          <a:blip r:embed="rId3">
            <a:alphaModFix/>
          </a:blip>
          <a:srcRect l="17991" r="5935"/>
          <a:stretch/>
        </p:blipFill>
        <p:spPr>
          <a:xfrm>
            <a:off x="9027767" y="559962"/>
            <a:ext cx="1884073" cy="1038942"/>
          </a:xfrm>
          <a:prstGeom prst="rect">
            <a:avLst/>
          </a:prstGeom>
        </p:spPr>
      </p:pic>
      <p:grpSp>
        <p:nvGrpSpPr>
          <p:cNvPr id="17" name="Graphic 4">
            <a:extLst>
              <a:ext uri="{FF2B5EF4-FFF2-40B4-BE49-F238E27FC236}">
                <a16:creationId xmlns:a16="http://schemas.microsoft.com/office/drawing/2014/main" id="{DFAE9A12-E2E5-48B0-2FE7-8A08B884771F}"/>
              </a:ext>
            </a:extLst>
          </p:cNvPr>
          <p:cNvGrpSpPr/>
          <p:nvPr/>
        </p:nvGrpSpPr>
        <p:grpSpPr>
          <a:xfrm rot="19582332">
            <a:off x="8066207" y="5999443"/>
            <a:ext cx="255281" cy="425768"/>
            <a:chOff x="6198966" y="5366641"/>
            <a:chExt cx="717140" cy="1386497"/>
          </a:xfrm>
          <a:solidFill>
            <a:srgbClr val="09465E"/>
          </a:solidFill>
        </p:grpSpPr>
        <p:grpSp>
          <p:nvGrpSpPr>
            <p:cNvPr id="6" name="Graphic 4">
              <a:extLst>
                <a:ext uri="{FF2B5EF4-FFF2-40B4-BE49-F238E27FC236}">
                  <a16:creationId xmlns:a16="http://schemas.microsoft.com/office/drawing/2014/main" id="{85892528-9D08-02C9-0933-7CADFEFE98CD}"/>
                </a:ext>
              </a:extLst>
            </p:cNvPr>
            <p:cNvGrpSpPr/>
            <p:nvPr/>
          </p:nvGrpSpPr>
          <p:grpSpPr>
            <a:xfrm>
              <a:off x="6229199" y="5366641"/>
              <a:ext cx="446280" cy="440141"/>
              <a:chOff x="6229199" y="5366641"/>
              <a:chExt cx="446280" cy="440141"/>
            </a:xfrm>
            <a:grpFill/>
          </p:grpSpPr>
          <p:sp>
            <p:nvSpPr>
              <p:cNvPr id="15" name="Freeform 57">
                <a:extLst>
                  <a:ext uri="{FF2B5EF4-FFF2-40B4-BE49-F238E27FC236}">
                    <a16:creationId xmlns:a16="http://schemas.microsoft.com/office/drawing/2014/main" id="{014E26C2-579F-7A42-3B83-3804A15AA9B3}"/>
                  </a:ext>
                </a:extLst>
              </p:cNvPr>
              <p:cNvSpPr/>
              <p:nvPr/>
            </p:nvSpPr>
            <p:spPr>
              <a:xfrm>
                <a:off x="6229199" y="5366641"/>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58">
                <a:extLst>
                  <a:ext uri="{FF2B5EF4-FFF2-40B4-BE49-F238E27FC236}">
                    <a16:creationId xmlns:a16="http://schemas.microsoft.com/office/drawing/2014/main" id="{9F3672F5-CEEE-46DD-2800-AA67531BD8B5}"/>
                  </a:ext>
                </a:extLst>
              </p:cNvPr>
              <p:cNvSpPr/>
              <p:nvPr/>
            </p:nvSpPr>
            <p:spPr>
              <a:xfrm>
                <a:off x="6314892" y="5447661"/>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7" name="Graphic 4">
              <a:extLst>
                <a:ext uri="{FF2B5EF4-FFF2-40B4-BE49-F238E27FC236}">
                  <a16:creationId xmlns:a16="http://schemas.microsoft.com/office/drawing/2014/main" id="{EAB212B0-7B7E-573C-C5F4-2777F2DDB01E}"/>
                </a:ext>
              </a:extLst>
            </p:cNvPr>
            <p:cNvGrpSpPr/>
            <p:nvPr/>
          </p:nvGrpSpPr>
          <p:grpSpPr>
            <a:xfrm>
              <a:off x="6198966" y="5541415"/>
              <a:ext cx="717140" cy="1211723"/>
              <a:chOff x="6198966" y="5541415"/>
              <a:chExt cx="717140" cy="1211723"/>
            </a:xfrm>
            <a:grpFill/>
          </p:grpSpPr>
          <p:sp>
            <p:nvSpPr>
              <p:cNvPr id="8" name="Freeform 50">
                <a:extLst>
                  <a:ext uri="{FF2B5EF4-FFF2-40B4-BE49-F238E27FC236}">
                    <a16:creationId xmlns:a16="http://schemas.microsoft.com/office/drawing/2014/main" id="{68F193F6-ABFE-BA6B-8E04-578F10BBDC98}"/>
                  </a:ext>
                </a:extLst>
              </p:cNvPr>
              <p:cNvSpPr/>
              <p:nvPr/>
            </p:nvSpPr>
            <p:spPr>
              <a:xfrm>
                <a:off x="6198966" y="5929046"/>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51">
                <a:extLst>
                  <a:ext uri="{FF2B5EF4-FFF2-40B4-BE49-F238E27FC236}">
                    <a16:creationId xmlns:a16="http://schemas.microsoft.com/office/drawing/2014/main" id="{BA25E82B-EE89-261A-DAAB-1ED694148D08}"/>
                  </a:ext>
                </a:extLst>
              </p:cNvPr>
              <p:cNvSpPr/>
              <p:nvPr/>
            </p:nvSpPr>
            <p:spPr>
              <a:xfrm>
                <a:off x="6752978" y="5983127"/>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52">
                <a:extLst>
                  <a:ext uri="{FF2B5EF4-FFF2-40B4-BE49-F238E27FC236}">
                    <a16:creationId xmlns:a16="http://schemas.microsoft.com/office/drawing/2014/main" id="{144CBE3D-7514-37C6-C1DD-8CE8C7D286CC}"/>
                  </a:ext>
                </a:extLst>
              </p:cNvPr>
              <p:cNvSpPr/>
              <p:nvPr/>
            </p:nvSpPr>
            <p:spPr>
              <a:xfrm>
                <a:off x="6615778" y="5928778"/>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53">
                <a:extLst>
                  <a:ext uri="{FF2B5EF4-FFF2-40B4-BE49-F238E27FC236}">
                    <a16:creationId xmlns:a16="http://schemas.microsoft.com/office/drawing/2014/main" id="{763D7875-3E8F-3DD2-FE60-B109E09B4E67}"/>
                  </a:ext>
                </a:extLst>
              </p:cNvPr>
              <p:cNvSpPr/>
              <p:nvPr/>
            </p:nvSpPr>
            <p:spPr>
              <a:xfrm>
                <a:off x="6501870" y="5883556"/>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54">
                <a:extLst>
                  <a:ext uri="{FF2B5EF4-FFF2-40B4-BE49-F238E27FC236}">
                    <a16:creationId xmlns:a16="http://schemas.microsoft.com/office/drawing/2014/main" id="{B0FFC6BA-F039-CB4B-04B4-9C4026363E2A}"/>
                  </a:ext>
                </a:extLst>
              </p:cNvPr>
              <p:cNvSpPr/>
              <p:nvPr/>
            </p:nvSpPr>
            <p:spPr>
              <a:xfrm>
                <a:off x="6382582" y="6499177"/>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55">
                <a:extLst>
                  <a:ext uri="{FF2B5EF4-FFF2-40B4-BE49-F238E27FC236}">
                    <a16:creationId xmlns:a16="http://schemas.microsoft.com/office/drawing/2014/main" id="{7685411E-2099-156F-C12D-3F6323EF88DC}"/>
                  </a:ext>
                </a:extLst>
              </p:cNvPr>
              <p:cNvSpPr/>
              <p:nvPr/>
            </p:nvSpPr>
            <p:spPr>
              <a:xfrm>
                <a:off x="6752493" y="6150553"/>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56">
                <a:extLst>
                  <a:ext uri="{FF2B5EF4-FFF2-40B4-BE49-F238E27FC236}">
                    <a16:creationId xmlns:a16="http://schemas.microsoft.com/office/drawing/2014/main" id="{AF981DAA-F455-5797-9592-7DD895BB5A99}"/>
                  </a:ext>
                </a:extLst>
              </p:cNvPr>
              <p:cNvSpPr/>
              <p:nvPr/>
            </p:nvSpPr>
            <p:spPr>
              <a:xfrm>
                <a:off x="6354696" y="5541415"/>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226157379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345B49-9A40-4930-ABAD-C71077524425}">
  <ds:schemaRefs>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d7a7d2cd-df7e-4745-bde0-17e5b7a43ab2"/>
    <ds:schemaRef ds:uri="c90da0c0-d638-440e-806c-9eaade8987c8"/>
    <ds:schemaRef ds:uri="http://purl.org/dc/dcmitype/"/>
  </ds:schemaRefs>
</ds:datastoreItem>
</file>

<file path=customXml/itemProps2.xml><?xml version="1.0" encoding="utf-8"?>
<ds:datastoreItem xmlns:ds="http://schemas.openxmlformats.org/officeDocument/2006/customXml" ds:itemID="{ADFA6794-60D8-423E-89AA-F479EADCB73D}">
  <ds:schemaRefs>
    <ds:schemaRef ds:uri="http://schemas.microsoft.com/sharepoint/v3/contenttype/forms"/>
  </ds:schemaRefs>
</ds:datastoreItem>
</file>

<file path=customXml/itemProps3.xml><?xml version="1.0" encoding="utf-8"?>
<ds:datastoreItem xmlns:ds="http://schemas.openxmlformats.org/officeDocument/2006/customXml" ds:itemID="{8856110E-70F8-44E8-BDBE-0AE046793507}">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663</TotalTime>
  <Words>1844</Words>
  <Application>Microsoft Office PowerPoint</Application>
  <PresentationFormat>Laajakuva</PresentationFormat>
  <Paragraphs>263</Paragraphs>
  <Slides>31</Slides>
  <Notes>18</Notes>
  <HiddenSlides>0</HiddenSlides>
  <MMClips>2</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31</vt:i4>
      </vt:variant>
    </vt:vector>
  </HeadingPairs>
  <TitlesOfParts>
    <vt:vector size="39" baseType="lpstr">
      <vt:lpstr>Aptos</vt:lpstr>
      <vt:lpstr>Arial</vt:lpstr>
      <vt:lpstr>Calibri</vt:lpstr>
      <vt:lpstr>Lato</vt:lpstr>
      <vt:lpstr>Montserrat</vt:lpstr>
      <vt:lpstr>Montserrat Light</vt:lpstr>
      <vt:lpstr>Times New Roman</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docId:DA1AA827BCDF17BE7405003520609259</cp:keywords>
  <cp:lastModifiedBy>Anna-Maria Saarela</cp:lastModifiedBy>
  <cp:revision>18</cp:revision>
  <dcterms:created xsi:type="dcterms:W3CDTF">2020-10-14T13:32:04Z</dcterms:created>
  <dcterms:modified xsi:type="dcterms:W3CDTF">2025-05-26T16:00:57Z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