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3"/>
  </p:notesMasterIdLst>
  <p:sldIdLst>
    <p:sldId id="4345" r:id="rId5"/>
    <p:sldId id="4347" r:id="rId6"/>
    <p:sldId id="4306" r:id="rId7"/>
    <p:sldId id="4352" r:id="rId8"/>
    <p:sldId id="4300" r:id="rId9"/>
    <p:sldId id="4362" r:id="rId10"/>
    <p:sldId id="4338" r:id="rId11"/>
    <p:sldId id="330" r:id="rId12"/>
    <p:sldId id="4360" r:id="rId13"/>
    <p:sldId id="4383" r:id="rId14"/>
    <p:sldId id="4381" r:id="rId15"/>
    <p:sldId id="4395" r:id="rId16"/>
    <p:sldId id="4364" r:id="rId17"/>
    <p:sldId id="4382" r:id="rId18"/>
    <p:sldId id="282" r:id="rId19"/>
    <p:sldId id="4319" r:id="rId20"/>
    <p:sldId id="4355" r:id="rId21"/>
    <p:sldId id="4358" r:id="rId22"/>
    <p:sldId id="4340" r:id="rId23"/>
    <p:sldId id="4351" r:id="rId24"/>
    <p:sldId id="4357" r:id="rId25"/>
    <p:sldId id="281" r:id="rId26"/>
    <p:sldId id="4359" r:id="rId27"/>
    <p:sldId id="4397" r:id="rId28"/>
    <p:sldId id="4365" r:id="rId29"/>
    <p:sldId id="4385" r:id="rId30"/>
    <p:sldId id="4388" r:id="rId31"/>
    <p:sldId id="4389" r:id="rId32"/>
    <p:sldId id="4390" r:id="rId33"/>
    <p:sldId id="4391" r:id="rId34"/>
    <p:sldId id="4392" r:id="rId35"/>
    <p:sldId id="4393" r:id="rId36"/>
    <p:sldId id="4380" r:id="rId37"/>
    <p:sldId id="4398" r:id="rId38"/>
    <p:sldId id="4384" r:id="rId39"/>
    <p:sldId id="4394" r:id="rId40"/>
    <p:sldId id="4354" r:id="rId41"/>
    <p:sldId id="426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1F704-8110-C0F9-D576-5158D2A88D9A}" name="Anna-Maria Saarela" initials="AS" userId="S::Anna-Maria.Saarela@savonia.fi::c6fd2d3e-6063-45b1-b49c-2f05723342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7217"/>
    <a:srgbClr val="297657"/>
    <a:srgbClr val="FEA52F"/>
    <a:srgbClr val="1D4C60"/>
    <a:srgbClr val="2094D2"/>
    <a:srgbClr val="60BA47"/>
    <a:srgbClr val="4A9137"/>
    <a:srgbClr val="DFDCD7"/>
    <a:srgbClr val="FD6679"/>
    <a:srgbClr val="0077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6CA080-DF10-424D-9A94-A455928A8899}" v="2" dt="2025-05-15T15:14:13.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56" autoAdjust="0"/>
    <p:restoredTop sz="95082"/>
  </p:normalViewPr>
  <p:slideViewPr>
    <p:cSldViewPr snapToGrid="0" snapToObjects="1">
      <p:cViewPr varScale="1">
        <p:scale>
          <a:sx n="81" d="100"/>
          <a:sy n="81" d="100"/>
        </p:scale>
        <p:origin x="576" y="67"/>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Maria Saarela" userId="c6fd2d3e-6063-45b1-b49c-2f057233427b" providerId="ADAL" clId="{786CA080-DF10-424D-9A94-A455928A8899}"/>
    <pc:docChg chg="undo redo custSel modSld">
      <pc:chgData name="Anna-Maria Saarela" userId="c6fd2d3e-6063-45b1-b49c-2f057233427b" providerId="ADAL" clId="{786CA080-DF10-424D-9A94-A455928A8899}" dt="2025-05-15T15:51:35.280" v="1289" actId="255"/>
      <pc:docMkLst>
        <pc:docMk/>
      </pc:docMkLst>
      <pc:sldChg chg="modSp mod">
        <pc:chgData name="Anna-Maria Saarela" userId="c6fd2d3e-6063-45b1-b49c-2f057233427b" providerId="ADAL" clId="{786CA080-DF10-424D-9A94-A455928A8899}" dt="2025-05-15T15:32:12.384" v="725" actId="255"/>
        <pc:sldMkLst>
          <pc:docMk/>
          <pc:sldMk cId="1272743954" sldId="281"/>
        </pc:sldMkLst>
        <pc:spChg chg="mod">
          <ac:chgData name="Anna-Maria Saarela" userId="c6fd2d3e-6063-45b1-b49c-2f057233427b" providerId="ADAL" clId="{786CA080-DF10-424D-9A94-A455928A8899}" dt="2025-05-15T15:30:14.717" v="714" actId="20577"/>
          <ac:spMkLst>
            <pc:docMk/>
            <pc:sldMk cId="1272743954" sldId="281"/>
            <ac:spMk id="2" creationId="{D8EBC7BD-54B5-121A-8017-6CBF18AD7EDF}"/>
          </ac:spMkLst>
        </pc:spChg>
        <pc:spChg chg="mod">
          <ac:chgData name="Anna-Maria Saarela" userId="c6fd2d3e-6063-45b1-b49c-2f057233427b" providerId="ADAL" clId="{786CA080-DF10-424D-9A94-A455928A8899}" dt="2025-05-15T15:30:55.639" v="717" actId="14100"/>
          <ac:spMkLst>
            <pc:docMk/>
            <pc:sldMk cId="1272743954" sldId="281"/>
            <ac:spMk id="55" creationId="{D3BC4C99-1B3D-A88E-BDED-6DF59D3D0C3C}"/>
          </ac:spMkLst>
        </pc:spChg>
        <pc:spChg chg="mod">
          <ac:chgData name="Anna-Maria Saarela" userId="c6fd2d3e-6063-45b1-b49c-2f057233427b" providerId="ADAL" clId="{786CA080-DF10-424D-9A94-A455928A8899}" dt="2025-05-15T15:31:51.599" v="722" actId="255"/>
          <ac:spMkLst>
            <pc:docMk/>
            <pc:sldMk cId="1272743954" sldId="281"/>
            <ac:spMk id="60" creationId="{1357D279-E761-3469-21E0-29B063D5EF40}"/>
          </ac:spMkLst>
        </pc:spChg>
        <pc:spChg chg="mod">
          <ac:chgData name="Anna-Maria Saarela" userId="c6fd2d3e-6063-45b1-b49c-2f057233427b" providerId="ADAL" clId="{786CA080-DF10-424D-9A94-A455928A8899}" dt="2025-05-15T15:31:42.214" v="721" actId="255"/>
          <ac:spMkLst>
            <pc:docMk/>
            <pc:sldMk cId="1272743954" sldId="281"/>
            <ac:spMk id="61" creationId="{52E0FB9F-03D9-87B4-823A-5104E79125A3}"/>
          </ac:spMkLst>
        </pc:spChg>
        <pc:spChg chg="mod">
          <ac:chgData name="Anna-Maria Saarela" userId="c6fd2d3e-6063-45b1-b49c-2f057233427b" providerId="ADAL" clId="{786CA080-DF10-424D-9A94-A455928A8899}" dt="2025-05-15T15:32:05.788" v="724" actId="14100"/>
          <ac:spMkLst>
            <pc:docMk/>
            <pc:sldMk cId="1272743954" sldId="281"/>
            <ac:spMk id="62" creationId="{05518E17-7D44-45BA-CD18-4C9479B0A645}"/>
          </ac:spMkLst>
        </pc:spChg>
        <pc:spChg chg="mod">
          <ac:chgData name="Anna-Maria Saarela" userId="c6fd2d3e-6063-45b1-b49c-2f057233427b" providerId="ADAL" clId="{786CA080-DF10-424D-9A94-A455928A8899}" dt="2025-05-15T15:32:12.384" v="725" actId="255"/>
          <ac:spMkLst>
            <pc:docMk/>
            <pc:sldMk cId="1272743954" sldId="281"/>
            <ac:spMk id="63" creationId="{D3174577-6775-670F-8BA6-BF24147AA1BD}"/>
          </ac:spMkLst>
        </pc:spChg>
        <pc:spChg chg="mod">
          <ac:chgData name="Anna-Maria Saarela" userId="c6fd2d3e-6063-45b1-b49c-2f057233427b" providerId="ADAL" clId="{786CA080-DF10-424D-9A94-A455928A8899}" dt="2025-05-15T15:30:46.957" v="716" actId="14100"/>
          <ac:spMkLst>
            <pc:docMk/>
            <pc:sldMk cId="1272743954" sldId="281"/>
            <ac:spMk id="216" creationId="{00000000-0000-0000-0000-000000000000}"/>
          </ac:spMkLst>
        </pc:spChg>
      </pc:sldChg>
      <pc:sldChg chg="modSp mod">
        <pc:chgData name="Anna-Maria Saarela" userId="c6fd2d3e-6063-45b1-b49c-2f057233427b" providerId="ADAL" clId="{786CA080-DF10-424D-9A94-A455928A8899}" dt="2025-05-15T15:22:47.550" v="612" actId="1076"/>
        <pc:sldMkLst>
          <pc:docMk/>
          <pc:sldMk cId="1849112225" sldId="282"/>
        </pc:sldMkLst>
        <pc:spChg chg="mod">
          <ac:chgData name="Anna-Maria Saarela" userId="c6fd2d3e-6063-45b1-b49c-2f057233427b" providerId="ADAL" clId="{786CA080-DF10-424D-9A94-A455928A8899}" dt="2025-05-15T15:20:49.407" v="597" actId="20577"/>
          <ac:spMkLst>
            <pc:docMk/>
            <pc:sldMk cId="1849112225" sldId="282"/>
            <ac:spMk id="2" creationId="{C4DA7735-3998-7043-E333-AE25DFC80CDA}"/>
          </ac:spMkLst>
        </pc:spChg>
        <pc:spChg chg="mod">
          <ac:chgData name="Anna-Maria Saarela" userId="c6fd2d3e-6063-45b1-b49c-2f057233427b" providerId="ADAL" clId="{786CA080-DF10-424D-9A94-A455928A8899}" dt="2025-05-15T15:22:44.177" v="611" actId="14100"/>
          <ac:spMkLst>
            <pc:docMk/>
            <pc:sldMk cId="1849112225" sldId="282"/>
            <ac:spMk id="64" creationId="{00000000-0000-0000-0000-000000000000}"/>
          </ac:spMkLst>
        </pc:spChg>
        <pc:spChg chg="mod">
          <ac:chgData name="Anna-Maria Saarela" userId="c6fd2d3e-6063-45b1-b49c-2f057233427b" providerId="ADAL" clId="{786CA080-DF10-424D-9A94-A455928A8899}" dt="2025-05-15T15:22:34.017" v="609" actId="1076"/>
          <ac:spMkLst>
            <pc:docMk/>
            <pc:sldMk cId="1849112225" sldId="282"/>
            <ac:spMk id="109" creationId="{299BA70E-D7BE-AF1E-6279-0AE0359BBEE1}"/>
          </ac:spMkLst>
        </pc:spChg>
        <pc:spChg chg="mod">
          <ac:chgData name="Anna-Maria Saarela" userId="c6fd2d3e-6063-45b1-b49c-2f057233427b" providerId="ADAL" clId="{786CA080-DF10-424D-9A94-A455928A8899}" dt="2025-05-15T15:22:39.268" v="610" actId="1076"/>
          <ac:spMkLst>
            <pc:docMk/>
            <pc:sldMk cId="1849112225" sldId="282"/>
            <ac:spMk id="111" creationId="{EB4F1245-980E-A971-C7B8-34641DBABE71}"/>
          </ac:spMkLst>
        </pc:spChg>
        <pc:spChg chg="mod">
          <ac:chgData name="Anna-Maria Saarela" userId="c6fd2d3e-6063-45b1-b49c-2f057233427b" providerId="ADAL" clId="{786CA080-DF10-424D-9A94-A455928A8899}" dt="2025-05-15T15:21:13.849" v="599" actId="14100"/>
          <ac:spMkLst>
            <pc:docMk/>
            <pc:sldMk cId="1849112225" sldId="282"/>
            <ac:spMk id="360" creationId="{00000000-0000-0000-0000-000000000000}"/>
          </ac:spMkLst>
        </pc:spChg>
        <pc:spChg chg="mod">
          <ac:chgData name="Anna-Maria Saarela" userId="c6fd2d3e-6063-45b1-b49c-2f057233427b" providerId="ADAL" clId="{786CA080-DF10-424D-9A94-A455928A8899}" dt="2025-05-15T15:21:05.379" v="598" actId="1076"/>
          <ac:spMkLst>
            <pc:docMk/>
            <pc:sldMk cId="1849112225" sldId="282"/>
            <ac:spMk id="362" creationId="{00000000-0000-0000-0000-000000000000}"/>
          </ac:spMkLst>
        </pc:spChg>
        <pc:spChg chg="mod">
          <ac:chgData name="Anna-Maria Saarela" userId="c6fd2d3e-6063-45b1-b49c-2f057233427b" providerId="ADAL" clId="{786CA080-DF10-424D-9A94-A455928A8899}" dt="2025-05-15T15:21:45.066" v="603" actId="14100"/>
          <ac:spMkLst>
            <pc:docMk/>
            <pc:sldMk cId="1849112225" sldId="282"/>
            <ac:spMk id="363" creationId="{00000000-0000-0000-0000-000000000000}"/>
          </ac:spMkLst>
        </pc:spChg>
        <pc:spChg chg="mod">
          <ac:chgData name="Anna-Maria Saarela" userId="c6fd2d3e-6063-45b1-b49c-2f057233427b" providerId="ADAL" clId="{786CA080-DF10-424D-9A94-A455928A8899}" dt="2025-05-15T15:21:34.197" v="601" actId="14100"/>
          <ac:spMkLst>
            <pc:docMk/>
            <pc:sldMk cId="1849112225" sldId="282"/>
            <ac:spMk id="366" creationId="{00000000-0000-0000-0000-000000000000}"/>
          </ac:spMkLst>
        </pc:spChg>
        <pc:spChg chg="mod">
          <ac:chgData name="Anna-Maria Saarela" userId="c6fd2d3e-6063-45b1-b49c-2f057233427b" providerId="ADAL" clId="{786CA080-DF10-424D-9A94-A455928A8899}" dt="2025-05-15T15:21:38.115" v="602" actId="1076"/>
          <ac:spMkLst>
            <pc:docMk/>
            <pc:sldMk cId="1849112225" sldId="282"/>
            <ac:spMk id="368" creationId="{00000000-0000-0000-0000-000000000000}"/>
          </ac:spMkLst>
        </pc:spChg>
        <pc:picChg chg="mod">
          <ac:chgData name="Anna-Maria Saarela" userId="c6fd2d3e-6063-45b1-b49c-2f057233427b" providerId="ADAL" clId="{786CA080-DF10-424D-9A94-A455928A8899}" dt="2025-05-15T15:22:47.550" v="612" actId="1076"/>
          <ac:picMkLst>
            <pc:docMk/>
            <pc:sldMk cId="1849112225" sldId="282"/>
            <ac:picMk id="59" creationId="{1C92D35E-3A73-FFB1-93FE-22AEB7852181}"/>
          </ac:picMkLst>
        </pc:picChg>
      </pc:sldChg>
      <pc:sldChg chg="modSp mod">
        <pc:chgData name="Anna-Maria Saarela" userId="c6fd2d3e-6063-45b1-b49c-2f057233427b" providerId="ADAL" clId="{786CA080-DF10-424D-9A94-A455928A8899}" dt="2025-05-15T15:15:20.352" v="523" actId="20577"/>
        <pc:sldMkLst>
          <pc:docMk/>
          <pc:sldMk cId="751898262" sldId="330"/>
        </pc:sldMkLst>
        <pc:spChg chg="mod">
          <ac:chgData name="Anna-Maria Saarela" userId="c6fd2d3e-6063-45b1-b49c-2f057233427b" providerId="ADAL" clId="{786CA080-DF10-424D-9A94-A455928A8899}" dt="2025-05-15T15:15:20.352" v="523" actId="20577"/>
          <ac:spMkLst>
            <pc:docMk/>
            <pc:sldMk cId="751898262" sldId="330"/>
            <ac:spMk id="2" creationId="{7AD9C425-BDB2-6D0A-CAC2-BEEEE534D2B2}"/>
          </ac:spMkLst>
        </pc:spChg>
        <pc:spChg chg="mod">
          <ac:chgData name="Anna-Maria Saarela" userId="c6fd2d3e-6063-45b1-b49c-2f057233427b" providerId="ADAL" clId="{786CA080-DF10-424D-9A94-A455928A8899}" dt="2025-05-15T15:15:02.104" v="505" actId="108"/>
          <ac:spMkLst>
            <pc:docMk/>
            <pc:sldMk cId="751898262" sldId="330"/>
            <ac:spMk id="7" creationId="{1333BAC1-41D5-A5D7-2002-6B85ACEC6170}"/>
          </ac:spMkLst>
        </pc:spChg>
        <pc:spChg chg="mod">
          <ac:chgData name="Anna-Maria Saarela" userId="c6fd2d3e-6063-45b1-b49c-2f057233427b" providerId="ADAL" clId="{786CA080-DF10-424D-9A94-A455928A8899}" dt="2025-05-15T15:13:18.307" v="472" actId="14100"/>
          <ac:spMkLst>
            <pc:docMk/>
            <pc:sldMk cId="751898262" sldId="330"/>
            <ac:spMk id="555" creationId="{00000000-0000-0000-0000-000000000000}"/>
          </ac:spMkLst>
        </pc:spChg>
        <pc:spChg chg="mod">
          <ac:chgData name="Anna-Maria Saarela" userId="c6fd2d3e-6063-45b1-b49c-2f057233427b" providerId="ADAL" clId="{786CA080-DF10-424D-9A94-A455928A8899}" dt="2025-05-15T15:11:23.258" v="440" actId="14100"/>
          <ac:spMkLst>
            <pc:docMk/>
            <pc:sldMk cId="751898262" sldId="330"/>
            <ac:spMk id="559" creationId="{00000000-0000-0000-0000-000000000000}"/>
          </ac:spMkLst>
        </pc:spChg>
        <pc:spChg chg="mod">
          <ac:chgData name="Anna-Maria Saarela" userId="c6fd2d3e-6063-45b1-b49c-2f057233427b" providerId="ADAL" clId="{786CA080-DF10-424D-9A94-A455928A8899}" dt="2025-05-15T15:11:46.297" v="441" actId="14100"/>
          <ac:spMkLst>
            <pc:docMk/>
            <pc:sldMk cId="751898262" sldId="330"/>
            <ac:spMk id="565" creationId="{00000000-0000-0000-0000-000000000000}"/>
          </ac:spMkLst>
        </pc:spChg>
      </pc:sldChg>
      <pc:sldChg chg="modSp mod">
        <pc:chgData name="Anna-Maria Saarela" userId="c6fd2d3e-6063-45b1-b49c-2f057233427b" providerId="ADAL" clId="{786CA080-DF10-424D-9A94-A455928A8899}" dt="2025-05-15T15:40:27.761" v="1042" actId="20577"/>
        <pc:sldMkLst>
          <pc:docMk/>
          <pc:sldMk cId="30286005" sldId="4306"/>
        </pc:sldMkLst>
        <pc:spChg chg="mod">
          <ac:chgData name="Anna-Maria Saarela" userId="c6fd2d3e-6063-45b1-b49c-2f057233427b" providerId="ADAL" clId="{786CA080-DF10-424D-9A94-A455928A8899}" dt="2025-05-15T15:08:39.817" v="367" actId="108"/>
          <ac:spMkLst>
            <pc:docMk/>
            <pc:sldMk cId="30286005" sldId="4306"/>
            <ac:spMk id="15" creationId="{C4E048F0-9773-C54B-A71E-3C9CFEB59C8E}"/>
          </ac:spMkLst>
        </pc:spChg>
        <pc:spChg chg="mod">
          <ac:chgData name="Anna-Maria Saarela" userId="c6fd2d3e-6063-45b1-b49c-2f057233427b" providerId="ADAL" clId="{786CA080-DF10-424D-9A94-A455928A8899}" dt="2025-05-15T15:08:21.730" v="363" actId="1076"/>
          <ac:spMkLst>
            <pc:docMk/>
            <pc:sldMk cId="30286005" sldId="4306"/>
            <ac:spMk id="18" creationId="{CD062C7B-9BAE-0E43-A6E9-6E98B3E7EBD7}"/>
          </ac:spMkLst>
        </pc:spChg>
        <pc:spChg chg="mod">
          <ac:chgData name="Anna-Maria Saarela" userId="c6fd2d3e-6063-45b1-b49c-2f057233427b" providerId="ADAL" clId="{786CA080-DF10-424D-9A94-A455928A8899}" dt="2025-05-15T15:08:46.016" v="370" actId="108"/>
          <ac:spMkLst>
            <pc:docMk/>
            <pc:sldMk cId="30286005" sldId="4306"/>
            <ac:spMk id="21" creationId="{E66C7987-60BB-DC47-A0C2-99C652EF4EF7}"/>
          </ac:spMkLst>
        </pc:spChg>
        <pc:spChg chg="mod">
          <ac:chgData name="Anna-Maria Saarela" userId="c6fd2d3e-6063-45b1-b49c-2f057233427b" providerId="ADAL" clId="{786CA080-DF10-424D-9A94-A455928A8899}" dt="2025-05-15T15:08:36.063" v="366" actId="108"/>
          <ac:spMkLst>
            <pc:docMk/>
            <pc:sldMk cId="30286005" sldId="4306"/>
            <ac:spMk id="23" creationId="{8343CF12-FDE6-8849-AC52-1E26D392F86A}"/>
          </ac:spMkLst>
        </pc:spChg>
        <pc:spChg chg="mod">
          <ac:chgData name="Anna-Maria Saarela" userId="c6fd2d3e-6063-45b1-b49c-2f057233427b" providerId="ADAL" clId="{786CA080-DF10-424D-9A94-A455928A8899}" dt="2025-05-15T15:40:27.761" v="1042" actId="20577"/>
          <ac:spMkLst>
            <pc:docMk/>
            <pc:sldMk cId="30286005" sldId="4306"/>
            <ac:spMk id="25" creationId="{C649836C-4763-0A4B-8068-8B6B3A14D501}"/>
          </ac:spMkLst>
        </pc:spChg>
        <pc:spChg chg="mod">
          <ac:chgData name="Anna-Maria Saarela" userId="c6fd2d3e-6063-45b1-b49c-2f057233427b" providerId="ADAL" clId="{786CA080-DF10-424D-9A94-A455928A8899}" dt="2025-05-15T15:07:16.340" v="340" actId="20577"/>
          <ac:spMkLst>
            <pc:docMk/>
            <pc:sldMk cId="30286005" sldId="4306"/>
            <ac:spMk id="26" creationId="{137A20F1-B484-01B2-C346-5B746EF4DD20}"/>
          </ac:spMkLst>
        </pc:spChg>
        <pc:grpChg chg="mod">
          <ac:chgData name="Anna-Maria Saarela" userId="c6fd2d3e-6063-45b1-b49c-2f057233427b" providerId="ADAL" clId="{786CA080-DF10-424D-9A94-A455928A8899}" dt="2025-05-15T15:08:44.201" v="369" actId="1076"/>
          <ac:grpSpMkLst>
            <pc:docMk/>
            <pc:sldMk cId="30286005" sldId="4306"/>
            <ac:grpSpMk id="9" creationId="{4B2B097B-E908-F239-EDE3-718FB026E7C2}"/>
          </ac:grpSpMkLst>
        </pc:grpChg>
      </pc:sldChg>
      <pc:sldChg chg="addSp delSp modSp mod">
        <pc:chgData name="Anna-Maria Saarela" userId="c6fd2d3e-6063-45b1-b49c-2f057233427b" providerId="ADAL" clId="{786CA080-DF10-424D-9A94-A455928A8899}" dt="2025-05-15T15:24:57.892" v="629" actId="20577"/>
        <pc:sldMkLst>
          <pc:docMk/>
          <pc:sldMk cId="1963509368" sldId="4319"/>
        </pc:sldMkLst>
        <pc:spChg chg="add del mod">
          <ac:chgData name="Anna-Maria Saarela" userId="c6fd2d3e-6063-45b1-b49c-2f057233427b" providerId="ADAL" clId="{786CA080-DF10-424D-9A94-A455928A8899}" dt="2025-05-15T15:24:38.284" v="616" actId="478"/>
          <ac:spMkLst>
            <pc:docMk/>
            <pc:sldMk cId="1963509368" sldId="4319"/>
            <ac:spMk id="3" creationId="{9D19D098-E4E5-7943-015E-F6E311DA9538}"/>
          </ac:spMkLst>
        </pc:spChg>
        <pc:spChg chg="mod">
          <ac:chgData name="Anna-Maria Saarela" userId="c6fd2d3e-6063-45b1-b49c-2f057233427b" providerId="ADAL" clId="{786CA080-DF10-424D-9A94-A455928A8899}" dt="2025-05-15T15:24:57.892" v="629" actId="20577"/>
          <ac:spMkLst>
            <pc:docMk/>
            <pc:sldMk cId="1963509368" sldId="4319"/>
            <ac:spMk id="12" creationId="{7A923FCD-9B63-5E92-2756-7BAB49F00472}"/>
          </ac:spMkLst>
        </pc:spChg>
        <pc:picChg chg="add del mod">
          <ac:chgData name="Anna-Maria Saarela" userId="c6fd2d3e-6063-45b1-b49c-2f057233427b" providerId="ADAL" clId="{786CA080-DF10-424D-9A94-A455928A8899}" dt="2025-05-15T15:24:38.284" v="616" actId="478"/>
          <ac:picMkLst>
            <pc:docMk/>
            <pc:sldMk cId="1963509368" sldId="4319"/>
            <ac:picMk id="13" creationId="{7A7372FD-5A08-F2A5-6BD5-1F20E211A67D}"/>
          </ac:picMkLst>
        </pc:picChg>
      </pc:sldChg>
      <pc:sldChg chg="modSp mod">
        <pc:chgData name="Anna-Maria Saarela" userId="c6fd2d3e-6063-45b1-b49c-2f057233427b" providerId="ADAL" clId="{786CA080-DF10-424D-9A94-A455928A8899}" dt="2025-05-15T15:14:13.198" v="495" actId="27636"/>
        <pc:sldMkLst>
          <pc:docMk/>
          <pc:sldMk cId="2155738992" sldId="4338"/>
        </pc:sldMkLst>
        <pc:spChg chg="mod">
          <ac:chgData name="Anna-Maria Saarela" userId="c6fd2d3e-6063-45b1-b49c-2f057233427b" providerId="ADAL" clId="{786CA080-DF10-424D-9A94-A455928A8899}" dt="2025-05-15T15:11:02.999" v="437" actId="1076"/>
          <ac:spMkLst>
            <pc:docMk/>
            <pc:sldMk cId="2155738992" sldId="4338"/>
            <ac:spMk id="2" creationId="{A3609859-F9E5-1140-8DE2-548E2441BEF9}"/>
          </ac:spMkLst>
        </pc:spChg>
        <pc:spChg chg="mod">
          <ac:chgData name="Anna-Maria Saarela" userId="c6fd2d3e-6063-45b1-b49c-2f057233427b" providerId="ADAL" clId="{786CA080-DF10-424D-9A94-A455928A8899}" dt="2025-05-15T15:14:13.198" v="495" actId="27636"/>
          <ac:spMkLst>
            <pc:docMk/>
            <pc:sldMk cId="2155738992" sldId="4338"/>
            <ac:spMk id="5" creationId="{85241DAC-738A-2446-AED5-50E6EF776372}"/>
          </ac:spMkLst>
        </pc:spChg>
        <pc:spChg chg="mod">
          <ac:chgData name="Anna-Maria Saarela" userId="c6fd2d3e-6063-45b1-b49c-2f057233427b" providerId="ADAL" clId="{786CA080-DF10-424D-9A94-A455928A8899}" dt="2025-05-15T15:11:07.930" v="438" actId="1076"/>
          <ac:spMkLst>
            <pc:docMk/>
            <pc:sldMk cId="2155738992" sldId="4338"/>
            <ac:spMk id="6" creationId="{32508369-5CBB-F01B-AF41-9B568FE6F67C}"/>
          </ac:spMkLst>
        </pc:spChg>
      </pc:sldChg>
      <pc:sldChg chg="modSp mod">
        <pc:chgData name="Anna-Maria Saarela" userId="c6fd2d3e-6063-45b1-b49c-2f057233427b" providerId="ADAL" clId="{786CA080-DF10-424D-9A94-A455928A8899}" dt="2025-05-15T15:29:11.169" v="711" actId="255"/>
        <pc:sldMkLst>
          <pc:docMk/>
          <pc:sldMk cId="3600211200" sldId="4340"/>
        </pc:sldMkLst>
        <pc:spChg chg="mod">
          <ac:chgData name="Anna-Maria Saarela" userId="c6fd2d3e-6063-45b1-b49c-2f057233427b" providerId="ADAL" clId="{786CA080-DF10-424D-9A94-A455928A8899}" dt="2025-05-15T15:29:11.169" v="711" actId="255"/>
          <ac:spMkLst>
            <pc:docMk/>
            <pc:sldMk cId="3600211200" sldId="4340"/>
            <ac:spMk id="3" creationId="{E4EDAC37-C3BA-1249-8767-414D489BC914}"/>
          </ac:spMkLst>
        </pc:spChg>
        <pc:spChg chg="mod">
          <ac:chgData name="Anna-Maria Saarela" userId="c6fd2d3e-6063-45b1-b49c-2f057233427b" providerId="ADAL" clId="{786CA080-DF10-424D-9A94-A455928A8899}" dt="2025-05-15T15:28:17.193" v="709" actId="1076"/>
          <ac:spMkLst>
            <pc:docMk/>
            <pc:sldMk cId="3600211200" sldId="4340"/>
            <ac:spMk id="4" creationId="{40EDA134-70F1-C346-A124-7880EF1582DA}"/>
          </ac:spMkLst>
        </pc:spChg>
      </pc:sldChg>
      <pc:sldChg chg="modSp mod">
        <pc:chgData name="Anna-Maria Saarela" userId="c6fd2d3e-6063-45b1-b49c-2f057233427b" providerId="ADAL" clId="{786CA080-DF10-424D-9A94-A455928A8899}" dt="2025-05-14T15:47:03.653" v="4" actId="20577"/>
        <pc:sldMkLst>
          <pc:docMk/>
          <pc:sldMk cId="2445639838" sldId="4345"/>
        </pc:sldMkLst>
        <pc:spChg chg="mod">
          <ac:chgData name="Anna-Maria Saarela" userId="c6fd2d3e-6063-45b1-b49c-2f057233427b" providerId="ADAL" clId="{786CA080-DF10-424D-9A94-A455928A8899}" dt="2025-05-14T15:47:03.653" v="4" actId="20577"/>
          <ac:spMkLst>
            <pc:docMk/>
            <pc:sldMk cId="2445639838" sldId="4345"/>
            <ac:spMk id="14" creationId="{A10B8A40-3CA0-B8CA-33CE-C991B6732794}"/>
          </ac:spMkLst>
        </pc:spChg>
      </pc:sldChg>
      <pc:sldChg chg="modSp mod">
        <pc:chgData name="Anna-Maria Saarela" userId="c6fd2d3e-6063-45b1-b49c-2f057233427b" providerId="ADAL" clId="{786CA080-DF10-424D-9A94-A455928A8899}" dt="2025-05-15T15:02:55.807" v="54" actId="14100"/>
        <pc:sldMkLst>
          <pc:docMk/>
          <pc:sldMk cId="3993980374" sldId="4347"/>
        </pc:sldMkLst>
        <pc:spChg chg="mod">
          <ac:chgData name="Anna-Maria Saarela" userId="c6fd2d3e-6063-45b1-b49c-2f057233427b" providerId="ADAL" clId="{786CA080-DF10-424D-9A94-A455928A8899}" dt="2025-05-15T15:02:55.807" v="54" actId="14100"/>
          <ac:spMkLst>
            <pc:docMk/>
            <pc:sldMk cId="3993980374" sldId="4347"/>
            <ac:spMk id="9" creationId="{4BCA7494-017B-CC48-9BEC-8F31D90E2329}"/>
          </ac:spMkLst>
        </pc:spChg>
      </pc:sldChg>
      <pc:sldChg chg="modSp mod">
        <pc:chgData name="Anna-Maria Saarela" userId="c6fd2d3e-6063-45b1-b49c-2f057233427b" providerId="ADAL" clId="{786CA080-DF10-424D-9A94-A455928A8899}" dt="2025-05-15T15:09:19.087" v="406" actId="20577"/>
        <pc:sldMkLst>
          <pc:docMk/>
          <pc:sldMk cId="3559636693" sldId="4352"/>
        </pc:sldMkLst>
        <pc:spChg chg="mod">
          <ac:chgData name="Anna-Maria Saarela" userId="c6fd2d3e-6063-45b1-b49c-2f057233427b" providerId="ADAL" clId="{786CA080-DF10-424D-9A94-A455928A8899}" dt="2025-05-15T15:09:19.087" v="406" actId="20577"/>
          <ac:spMkLst>
            <pc:docMk/>
            <pc:sldMk cId="3559636693" sldId="4352"/>
            <ac:spMk id="14" creationId="{BE59536B-CB14-6A49-9925-C70C0915408D}"/>
          </ac:spMkLst>
        </pc:spChg>
      </pc:sldChg>
      <pc:sldChg chg="modSp mod">
        <pc:chgData name="Anna-Maria Saarela" userId="c6fd2d3e-6063-45b1-b49c-2f057233427b" providerId="ADAL" clId="{786CA080-DF10-424D-9A94-A455928A8899}" dt="2025-05-15T15:25:31.899" v="631" actId="1076"/>
        <pc:sldMkLst>
          <pc:docMk/>
          <pc:sldMk cId="1934515653" sldId="4355"/>
        </pc:sldMkLst>
        <pc:grpChg chg="mod">
          <ac:chgData name="Anna-Maria Saarela" userId="c6fd2d3e-6063-45b1-b49c-2f057233427b" providerId="ADAL" clId="{786CA080-DF10-424D-9A94-A455928A8899}" dt="2025-05-15T15:25:31.899" v="631" actId="1076"/>
          <ac:grpSpMkLst>
            <pc:docMk/>
            <pc:sldMk cId="1934515653" sldId="4355"/>
            <ac:grpSpMk id="3" creationId="{F364268C-C611-9370-4CBE-7DF900D0AA61}"/>
          </ac:grpSpMkLst>
        </pc:grpChg>
        <pc:picChg chg="mod">
          <ac:chgData name="Anna-Maria Saarela" userId="c6fd2d3e-6063-45b1-b49c-2f057233427b" providerId="ADAL" clId="{786CA080-DF10-424D-9A94-A455928A8899}" dt="2025-05-15T15:25:26.943" v="630" actId="1076"/>
          <ac:picMkLst>
            <pc:docMk/>
            <pc:sldMk cId="1934515653" sldId="4355"/>
            <ac:picMk id="13" creationId="{5CA7FAA2-DA01-03E8-57E3-BEE30740BD3B}"/>
          </ac:picMkLst>
        </pc:picChg>
      </pc:sldChg>
      <pc:sldChg chg="modSp mod">
        <pc:chgData name="Anna-Maria Saarela" userId="c6fd2d3e-6063-45b1-b49c-2f057233427b" providerId="ADAL" clId="{786CA080-DF10-424D-9A94-A455928A8899}" dt="2025-05-15T15:33:10.283" v="737" actId="14100"/>
        <pc:sldMkLst>
          <pc:docMk/>
          <pc:sldMk cId="2490818457" sldId="4359"/>
        </pc:sldMkLst>
        <pc:spChg chg="mod">
          <ac:chgData name="Anna-Maria Saarela" userId="c6fd2d3e-6063-45b1-b49c-2f057233427b" providerId="ADAL" clId="{786CA080-DF10-424D-9A94-A455928A8899}" dt="2025-05-15T15:33:10.283" v="737" actId="14100"/>
          <ac:spMkLst>
            <pc:docMk/>
            <pc:sldMk cId="2490818457" sldId="4359"/>
            <ac:spMk id="3" creationId="{E4EDAC37-C3BA-1249-8767-414D489BC914}"/>
          </ac:spMkLst>
        </pc:spChg>
        <pc:spChg chg="mod">
          <ac:chgData name="Anna-Maria Saarela" userId="c6fd2d3e-6063-45b1-b49c-2f057233427b" providerId="ADAL" clId="{786CA080-DF10-424D-9A94-A455928A8899}" dt="2025-05-15T15:32:26.796" v="727" actId="14100"/>
          <ac:spMkLst>
            <pc:docMk/>
            <pc:sldMk cId="2490818457" sldId="4359"/>
            <ac:spMk id="4" creationId="{40EDA134-70F1-C346-A124-7880EF1582DA}"/>
          </ac:spMkLst>
        </pc:spChg>
      </pc:sldChg>
      <pc:sldChg chg="modSp mod">
        <pc:chgData name="Anna-Maria Saarela" userId="c6fd2d3e-6063-45b1-b49c-2f057233427b" providerId="ADAL" clId="{786CA080-DF10-424D-9A94-A455928A8899}" dt="2025-05-15T15:16:28.928" v="526" actId="20577"/>
        <pc:sldMkLst>
          <pc:docMk/>
          <pc:sldMk cId="3279289285" sldId="4360"/>
        </pc:sldMkLst>
        <pc:spChg chg="mod">
          <ac:chgData name="Anna-Maria Saarela" userId="c6fd2d3e-6063-45b1-b49c-2f057233427b" providerId="ADAL" clId="{786CA080-DF10-424D-9A94-A455928A8899}" dt="2025-05-15T15:16:28.928" v="526" actId="20577"/>
          <ac:spMkLst>
            <pc:docMk/>
            <pc:sldMk cId="3279289285" sldId="4360"/>
            <ac:spMk id="13" creationId="{A6CFD801-0026-5C2C-83C8-4CB96AB01008}"/>
          </ac:spMkLst>
        </pc:spChg>
      </pc:sldChg>
      <pc:sldChg chg="modSp mod">
        <pc:chgData name="Anna-Maria Saarela" userId="c6fd2d3e-6063-45b1-b49c-2f057233427b" providerId="ADAL" clId="{786CA080-DF10-424D-9A94-A455928A8899}" dt="2025-05-15T15:10:16.142" v="436" actId="14100"/>
        <pc:sldMkLst>
          <pc:docMk/>
          <pc:sldMk cId="3550603518" sldId="4362"/>
        </pc:sldMkLst>
        <pc:spChg chg="mod">
          <ac:chgData name="Anna-Maria Saarela" userId="c6fd2d3e-6063-45b1-b49c-2f057233427b" providerId="ADAL" clId="{786CA080-DF10-424D-9A94-A455928A8899}" dt="2025-05-15T15:10:16.142" v="436" actId="14100"/>
          <ac:spMkLst>
            <pc:docMk/>
            <pc:sldMk cId="3550603518" sldId="4362"/>
            <ac:spMk id="13" creationId="{D2447469-A21D-FF27-D06A-63BFA751AC7C}"/>
          </ac:spMkLst>
        </pc:spChg>
      </pc:sldChg>
      <pc:sldChg chg="modSp mod">
        <pc:chgData name="Anna-Maria Saarela" userId="c6fd2d3e-6063-45b1-b49c-2f057233427b" providerId="ADAL" clId="{786CA080-DF10-424D-9A94-A455928A8899}" dt="2025-05-15T15:19:35.770" v="547" actId="14100"/>
        <pc:sldMkLst>
          <pc:docMk/>
          <pc:sldMk cId="2727468435" sldId="4364"/>
        </pc:sldMkLst>
        <pc:spChg chg="mod">
          <ac:chgData name="Anna-Maria Saarela" userId="c6fd2d3e-6063-45b1-b49c-2f057233427b" providerId="ADAL" clId="{786CA080-DF10-424D-9A94-A455928A8899}" dt="2025-05-15T15:19:35.770" v="547" actId="14100"/>
          <ac:spMkLst>
            <pc:docMk/>
            <pc:sldMk cId="2727468435" sldId="4364"/>
            <ac:spMk id="14" creationId="{EA06EDE0-42A7-FF64-13B1-D656187DAD39}"/>
          </ac:spMkLst>
        </pc:spChg>
      </pc:sldChg>
      <pc:sldChg chg="modSp mod">
        <pc:chgData name="Anna-Maria Saarela" userId="c6fd2d3e-6063-45b1-b49c-2f057233427b" providerId="ADAL" clId="{786CA080-DF10-424D-9A94-A455928A8899}" dt="2025-05-15T15:39:45.379" v="995" actId="14100"/>
        <pc:sldMkLst>
          <pc:docMk/>
          <pc:sldMk cId="828323577" sldId="4365"/>
        </pc:sldMkLst>
        <pc:spChg chg="mod">
          <ac:chgData name="Anna-Maria Saarela" userId="c6fd2d3e-6063-45b1-b49c-2f057233427b" providerId="ADAL" clId="{786CA080-DF10-424D-9A94-A455928A8899}" dt="2025-05-15T15:39:45.379" v="995" actId="14100"/>
          <ac:spMkLst>
            <pc:docMk/>
            <pc:sldMk cId="828323577" sldId="4365"/>
            <ac:spMk id="14" creationId="{FB1CD130-84F7-9242-4A55-24DD141D2221}"/>
          </ac:spMkLst>
        </pc:spChg>
      </pc:sldChg>
      <pc:sldChg chg="modSp mod">
        <pc:chgData name="Anna-Maria Saarela" userId="c6fd2d3e-6063-45b1-b49c-2f057233427b" providerId="ADAL" clId="{786CA080-DF10-424D-9A94-A455928A8899}" dt="2025-05-15T15:17:55.707" v="536" actId="14100"/>
        <pc:sldMkLst>
          <pc:docMk/>
          <pc:sldMk cId="2259114736" sldId="4381"/>
        </pc:sldMkLst>
        <pc:spChg chg="mod">
          <ac:chgData name="Anna-Maria Saarela" userId="c6fd2d3e-6063-45b1-b49c-2f057233427b" providerId="ADAL" clId="{786CA080-DF10-424D-9A94-A455928A8899}" dt="2025-05-15T15:17:15.424" v="530" actId="14100"/>
          <ac:spMkLst>
            <pc:docMk/>
            <pc:sldMk cId="2259114736" sldId="4381"/>
            <ac:spMk id="2" creationId="{3B251F73-4231-D7DF-AD48-0D865D08CF7C}"/>
          </ac:spMkLst>
        </pc:spChg>
        <pc:spChg chg="mod">
          <ac:chgData name="Anna-Maria Saarela" userId="c6fd2d3e-6063-45b1-b49c-2f057233427b" providerId="ADAL" clId="{786CA080-DF10-424D-9A94-A455928A8899}" dt="2025-05-15T15:17:51.228" v="535" actId="14100"/>
          <ac:spMkLst>
            <pc:docMk/>
            <pc:sldMk cId="2259114736" sldId="4381"/>
            <ac:spMk id="6" creationId="{52654B14-ABCA-F86A-0876-51BC83221825}"/>
          </ac:spMkLst>
        </pc:spChg>
        <pc:spChg chg="mod">
          <ac:chgData name="Anna-Maria Saarela" userId="c6fd2d3e-6063-45b1-b49c-2f057233427b" providerId="ADAL" clId="{786CA080-DF10-424D-9A94-A455928A8899}" dt="2025-05-15T15:17:37.889" v="533" actId="14100"/>
          <ac:spMkLst>
            <pc:docMk/>
            <pc:sldMk cId="2259114736" sldId="4381"/>
            <ac:spMk id="7" creationId="{30102216-EA75-6E5D-7141-ED93F87AFD37}"/>
          </ac:spMkLst>
        </pc:spChg>
        <pc:spChg chg="mod">
          <ac:chgData name="Anna-Maria Saarela" userId="c6fd2d3e-6063-45b1-b49c-2f057233427b" providerId="ADAL" clId="{786CA080-DF10-424D-9A94-A455928A8899}" dt="2025-05-15T15:17:42.675" v="534" actId="1076"/>
          <ac:spMkLst>
            <pc:docMk/>
            <pc:sldMk cId="2259114736" sldId="4381"/>
            <ac:spMk id="8" creationId="{F433F799-C63C-A99C-89D4-3E927E0843E6}"/>
          </ac:spMkLst>
        </pc:spChg>
        <pc:spChg chg="mod">
          <ac:chgData name="Anna-Maria Saarela" userId="c6fd2d3e-6063-45b1-b49c-2f057233427b" providerId="ADAL" clId="{786CA080-DF10-424D-9A94-A455928A8899}" dt="2025-05-15T15:17:55.707" v="536" actId="14100"/>
          <ac:spMkLst>
            <pc:docMk/>
            <pc:sldMk cId="2259114736" sldId="4381"/>
            <ac:spMk id="10" creationId="{874BE542-3D09-B258-5807-EE0FCDF1D6DB}"/>
          </ac:spMkLst>
        </pc:spChg>
        <pc:spChg chg="mod">
          <ac:chgData name="Anna-Maria Saarela" userId="c6fd2d3e-6063-45b1-b49c-2f057233427b" providerId="ADAL" clId="{786CA080-DF10-424D-9A94-A455928A8899}" dt="2025-05-15T15:17:26.128" v="532" actId="14100"/>
          <ac:spMkLst>
            <pc:docMk/>
            <pc:sldMk cId="2259114736" sldId="4381"/>
            <ac:spMk id="11" creationId="{234367F8-6034-CE8F-78CC-A9F5D61D274A}"/>
          </ac:spMkLst>
        </pc:spChg>
      </pc:sldChg>
      <pc:sldChg chg="modSp mod">
        <pc:chgData name="Anna-Maria Saarela" userId="c6fd2d3e-6063-45b1-b49c-2f057233427b" providerId="ADAL" clId="{786CA080-DF10-424D-9A94-A455928A8899}" dt="2025-05-15T15:20:29.271" v="575" actId="20577"/>
        <pc:sldMkLst>
          <pc:docMk/>
          <pc:sldMk cId="1526605424" sldId="4382"/>
        </pc:sldMkLst>
        <pc:spChg chg="mod">
          <ac:chgData name="Anna-Maria Saarela" userId="c6fd2d3e-6063-45b1-b49c-2f057233427b" providerId="ADAL" clId="{786CA080-DF10-424D-9A94-A455928A8899}" dt="2025-05-15T15:20:29.271" v="575" actId="20577"/>
          <ac:spMkLst>
            <pc:docMk/>
            <pc:sldMk cId="1526605424" sldId="4382"/>
            <ac:spMk id="3" creationId="{9D248A5C-F1ED-1BD9-12A6-6816A4032E88}"/>
          </ac:spMkLst>
        </pc:spChg>
      </pc:sldChg>
      <pc:sldChg chg="modSp mod">
        <pc:chgData name="Anna-Maria Saarela" userId="c6fd2d3e-6063-45b1-b49c-2f057233427b" providerId="ADAL" clId="{786CA080-DF10-424D-9A94-A455928A8899}" dt="2025-05-15T15:43:29.970" v="1130" actId="20577"/>
        <pc:sldMkLst>
          <pc:docMk/>
          <pc:sldMk cId="2047392758" sldId="4385"/>
        </pc:sldMkLst>
        <pc:spChg chg="mod">
          <ac:chgData name="Anna-Maria Saarela" userId="c6fd2d3e-6063-45b1-b49c-2f057233427b" providerId="ADAL" clId="{786CA080-DF10-424D-9A94-A455928A8899}" dt="2025-05-15T15:40:58.382" v="1045" actId="14100"/>
          <ac:spMkLst>
            <pc:docMk/>
            <pc:sldMk cId="2047392758" sldId="4385"/>
            <ac:spMk id="6" creationId="{13601C42-307D-FEFD-5EB0-4D57A6DC0908}"/>
          </ac:spMkLst>
        </pc:spChg>
        <pc:spChg chg="mod">
          <ac:chgData name="Anna-Maria Saarela" userId="c6fd2d3e-6063-45b1-b49c-2f057233427b" providerId="ADAL" clId="{786CA080-DF10-424D-9A94-A455928A8899}" dt="2025-05-15T15:43:29.970" v="1130" actId="20577"/>
          <ac:spMkLst>
            <pc:docMk/>
            <pc:sldMk cId="2047392758" sldId="4385"/>
            <ac:spMk id="12" creationId="{5C22273C-6403-830F-6C60-2418ADC1CD7F}"/>
          </ac:spMkLst>
        </pc:spChg>
      </pc:sldChg>
      <pc:sldChg chg="modSp mod">
        <pc:chgData name="Anna-Maria Saarela" userId="c6fd2d3e-6063-45b1-b49c-2f057233427b" providerId="ADAL" clId="{786CA080-DF10-424D-9A94-A455928A8899}" dt="2025-05-15T15:44:24.959" v="1171" actId="20577"/>
        <pc:sldMkLst>
          <pc:docMk/>
          <pc:sldMk cId="2760144478" sldId="4388"/>
        </pc:sldMkLst>
        <pc:spChg chg="mod">
          <ac:chgData name="Anna-Maria Saarela" userId="c6fd2d3e-6063-45b1-b49c-2f057233427b" providerId="ADAL" clId="{786CA080-DF10-424D-9A94-A455928A8899}" dt="2025-05-15T15:43:51.924" v="1159" actId="14100"/>
          <ac:spMkLst>
            <pc:docMk/>
            <pc:sldMk cId="2760144478" sldId="4388"/>
            <ac:spMk id="2" creationId="{CEC9585C-E017-655A-2975-0A68165F9A39}"/>
          </ac:spMkLst>
        </pc:spChg>
        <pc:spChg chg="mod">
          <ac:chgData name="Anna-Maria Saarela" userId="c6fd2d3e-6063-45b1-b49c-2f057233427b" providerId="ADAL" clId="{786CA080-DF10-424D-9A94-A455928A8899}" dt="2025-05-15T15:44:24.959" v="1171" actId="20577"/>
          <ac:spMkLst>
            <pc:docMk/>
            <pc:sldMk cId="2760144478" sldId="4388"/>
            <ac:spMk id="4" creationId="{B783C06B-4E16-3A75-EC79-D5B883DEB22C}"/>
          </ac:spMkLst>
        </pc:spChg>
      </pc:sldChg>
      <pc:sldChg chg="modSp mod">
        <pc:chgData name="Anna-Maria Saarela" userId="c6fd2d3e-6063-45b1-b49c-2f057233427b" providerId="ADAL" clId="{786CA080-DF10-424D-9A94-A455928A8899}" dt="2025-05-15T15:47:29.924" v="1213" actId="255"/>
        <pc:sldMkLst>
          <pc:docMk/>
          <pc:sldMk cId="1666293139" sldId="4389"/>
        </pc:sldMkLst>
        <pc:spChg chg="mod">
          <ac:chgData name="Anna-Maria Saarela" userId="c6fd2d3e-6063-45b1-b49c-2f057233427b" providerId="ADAL" clId="{786CA080-DF10-424D-9A94-A455928A8899}" dt="2025-05-15T15:47:29.924" v="1213" actId="255"/>
          <ac:spMkLst>
            <pc:docMk/>
            <pc:sldMk cId="1666293139" sldId="4389"/>
            <ac:spMk id="3" creationId="{C94754F2-0269-0A57-0562-891DBFC43FA2}"/>
          </ac:spMkLst>
        </pc:spChg>
        <pc:spChg chg="mod">
          <ac:chgData name="Anna-Maria Saarela" userId="c6fd2d3e-6063-45b1-b49c-2f057233427b" providerId="ADAL" clId="{786CA080-DF10-424D-9A94-A455928A8899}" dt="2025-05-15T15:47:19.766" v="1212" actId="1076"/>
          <ac:spMkLst>
            <pc:docMk/>
            <pc:sldMk cId="1666293139" sldId="4389"/>
            <ac:spMk id="8" creationId="{5E30D334-0335-34C5-2CE6-BD829FFA9A33}"/>
          </ac:spMkLst>
        </pc:spChg>
        <pc:spChg chg="mod">
          <ac:chgData name="Anna-Maria Saarela" userId="c6fd2d3e-6063-45b1-b49c-2f057233427b" providerId="ADAL" clId="{786CA080-DF10-424D-9A94-A455928A8899}" dt="2025-05-15T15:46:32.260" v="1206" actId="14100"/>
          <ac:spMkLst>
            <pc:docMk/>
            <pc:sldMk cId="1666293139" sldId="4389"/>
            <ac:spMk id="9" creationId="{FEA5D039-67EE-B672-BA74-E64EA6FBF2DE}"/>
          </ac:spMkLst>
        </pc:spChg>
        <pc:spChg chg="mod">
          <ac:chgData name="Anna-Maria Saarela" userId="c6fd2d3e-6063-45b1-b49c-2f057233427b" providerId="ADAL" clId="{786CA080-DF10-424D-9A94-A455928A8899}" dt="2025-05-15T15:46:16.504" v="1203" actId="108"/>
          <ac:spMkLst>
            <pc:docMk/>
            <pc:sldMk cId="1666293139" sldId="4389"/>
            <ac:spMk id="10" creationId="{33BE7F5A-6F86-348F-A655-053CA86E1680}"/>
          </ac:spMkLst>
        </pc:spChg>
        <pc:spChg chg="mod">
          <ac:chgData name="Anna-Maria Saarela" userId="c6fd2d3e-6063-45b1-b49c-2f057233427b" providerId="ADAL" clId="{786CA080-DF10-424D-9A94-A455928A8899}" dt="2025-05-15T15:46:41.481" v="1207" actId="1076"/>
          <ac:spMkLst>
            <pc:docMk/>
            <pc:sldMk cId="1666293139" sldId="4389"/>
            <ac:spMk id="11" creationId="{DCE53E4F-5BEB-4627-0072-40BB21B98E5F}"/>
          </ac:spMkLst>
        </pc:spChg>
        <pc:spChg chg="mod">
          <ac:chgData name="Anna-Maria Saarela" userId="c6fd2d3e-6063-45b1-b49c-2f057233427b" providerId="ADAL" clId="{786CA080-DF10-424D-9A94-A455928A8899}" dt="2025-05-15T15:45:18.921" v="1192" actId="20577"/>
          <ac:spMkLst>
            <pc:docMk/>
            <pc:sldMk cId="1666293139" sldId="4389"/>
            <ac:spMk id="12" creationId="{9F79E7EC-D43A-256B-3AF0-5BFBDFDA9BE2}"/>
          </ac:spMkLst>
        </pc:spChg>
      </pc:sldChg>
      <pc:sldChg chg="modSp mod">
        <pc:chgData name="Anna-Maria Saarela" userId="c6fd2d3e-6063-45b1-b49c-2f057233427b" providerId="ADAL" clId="{786CA080-DF10-424D-9A94-A455928A8899}" dt="2025-05-15T15:50:07.267" v="1284" actId="20577"/>
        <pc:sldMkLst>
          <pc:docMk/>
          <pc:sldMk cId="2246212842" sldId="4390"/>
        </pc:sldMkLst>
        <pc:spChg chg="mod">
          <ac:chgData name="Anna-Maria Saarela" userId="c6fd2d3e-6063-45b1-b49c-2f057233427b" providerId="ADAL" clId="{786CA080-DF10-424D-9A94-A455928A8899}" dt="2025-05-15T15:50:07.267" v="1284" actId="20577"/>
          <ac:spMkLst>
            <pc:docMk/>
            <pc:sldMk cId="2246212842" sldId="4390"/>
            <ac:spMk id="2" creationId="{0AA446AD-58C8-86C4-E07E-B259125E6B43}"/>
          </ac:spMkLst>
        </pc:spChg>
        <pc:spChg chg="mod">
          <ac:chgData name="Anna-Maria Saarela" userId="c6fd2d3e-6063-45b1-b49c-2f057233427b" providerId="ADAL" clId="{786CA080-DF10-424D-9A94-A455928A8899}" dt="2025-05-15T15:48:22.446" v="1216" actId="1076"/>
          <ac:spMkLst>
            <pc:docMk/>
            <pc:sldMk cId="2246212842" sldId="4390"/>
            <ac:spMk id="3" creationId="{6C9B9FF0-B6E8-E7E1-E3D5-D6BE64BF5704}"/>
          </ac:spMkLst>
        </pc:spChg>
      </pc:sldChg>
      <pc:sldChg chg="modSp mod">
        <pc:chgData name="Anna-Maria Saarela" userId="c6fd2d3e-6063-45b1-b49c-2f057233427b" providerId="ADAL" clId="{786CA080-DF10-424D-9A94-A455928A8899}" dt="2025-05-15T15:50:36.854" v="1286" actId="255"/>
        <pc:sldMkLst>
          <pc:docMk/>
          <pc:sldMk cId="1855240380" sldId="4391"/>
        </pc:sldMkLst>
        <pc:spChg chg="mod">
          <ac:chgData name="Anna-Maria Saarela" userId="c6fd2d3e-6063-45b1-b49c-2f057233427b" providerId="ADAL" clId="{786CA080-DF10-424D-9A94-A455928A8899}" dt="2025-05-15T15:50:36.854" v="1286" actId="255"/>
          <ac:spMkLst>
            <pc:docMk/>
            <pc:sldMk cId="1855240380" sldId="4391"/>
            <ac:spMk id="4" creationId="{34448973-CA2C-2032-183C-883175DE1C31}"/>
          </ac:spMkLst>
        </pc:spChg>
      </pc:sldChg>
      <pc:sldChg chg="modSp mod">
        <pc:chgData name="Anna-Maria Saarela" userId="c6fd2d3e-6063-45b1-b49c-2f057233427b" providerId="ADAL" clId="{786CA080-DF10-424D-9A94-A455928A8899}" dt="2025-05-15T15:51:04.104" v="1288" actId="20577"/>
        <pc:sldMkLst>
          <pc:docMk/>
          <pc:sldMk cId="908637925" sldId="4392"/>
        </pc:sldMkLst>
        <pc:spChg chg="mod">
          <ac:chgData name="Anna-Maria Saarela" userId="c6fd2d3e-6063-45b1-b49c-2f057233427b" providerId="ADAL" clId="{786CA080-DF10-424D-9A94-A455928A8899}" dt="2025-05-15T15:51:04.104" v="1288" actId="20577"/>
          <ac:spMkLst>
            <pc:docMk/>
            <pc:sldMk cId="908637925" sldId="4392"/>
            <ac:spMk id="4" creationId="{AB59827A-8DF8-F331-51E6-22DAE10F856B}"/>
          </ac:spMkLst>
        </pc:spChg>
      </pc:sldChg>
      <pc:sldChg chg="modSp mod">
        <pc:chgData name="Anna-Maria Saarela" userId="c6fd2d3e-6063-45b1-b49c-2f057233427b" providerId="ADAL" clId="{786CA080-DF10-424D-9A94-A455928A8899}" dt="2025-05-15T15:51:35.280" v="1289" actId="255"/>
        <pc:sldMkLst>
          <pc:docMk/>
          <pc:sldMk cId="2796012383" sldId="4393"/>
        </pc:sldMkLst>
        <pc:spChg chg="mod">
          <ac:chgData name="Anna-Maria Saarela" userId="c6fd2d3e-6063-45b1-b49c-2f057233427b" providerId="ADAL" clId="{786CA080-DF10-424D-9A94-A455928A8899}" dt="2025-05-15T15:51:35.280" v="1289" actId="255"/>
          <ac:spMkLst>
            <pc:docMk/>
            <pc:sldMk cId="2796012383" sldId="4393"/>
            <ac:spMk id="3" creationId="{E122C1FC-3EF7-1527-2F6E-43D742DA9FC2}"/>
          </ac:spMkLst>
        </pc:spChg>
      </pc:sldChg>
      <pc:sldChg chg="modSp mod">
        <pc:chgData name="Anna-Maria Saarela" userId="c6fd2d3e-6063-45b1-b49c-2f057233427b" providerId="ADAL" clId="{786CA080-DF10-424D-9A94-A455928A8899}" dt="2025-05-15T15:39:35.603" v="994" actId="14100"/>
        <pc:sldMkLst>
          <pc:docMk/>
          <pc:sldMk cId="3167207097" sldId="4397"/>
        </pc:sldMkLst>
        <pc:spChg chg="mod">
          <ac:chgData name="Anna-Maria Saarela" userId="c6fd2d3e-6063-45b1-b49c-2f057233427b" providerId="ADAL" clId="{786CA080-DF10-424D-9A94-A455928A8899}" dt="2025-05-15T15:33:50.635" v="739" actId="20577"/>
          <ac:spMkLst>
            <pc:docMk/>
            <pc:sldMk cId="3167207097" sldId="4397"/>
            <ac:spMk id="5" creationId="{FF50F049-9B8D-355C-FD8C-556024383FB2}"/>
          </ac:spMkLst>
        </pc:spChg>
        <pc:spChg chg="mod">
          <ac:chgData name="Anna-Maria Saarela" userId="c6fd2d3e-6063-45b1-b49c-2f057233427b" providerId="ADAL" clId="{786CA080-DF10-424D-9A94-A455928A8899}" dt="2025-05-15T15:39:35.603" v="994" actId="14100"/>
          <ac:spMkLst>
            <pc:docMk/>
            <pc:sldMk cId="3167207097" sldId="4397"/>
            <ac:spMk id="24" creationId="{B50F24BC-501F-8F0B-F112-6C6BC84971A5}"/>
          </ac:spMkLst>
        </pc:spChg>
        <pc:spChg chg="mod">
          <ac:chgData name="Anna-Maria Saarela" userId="c6fd2d3e-6063-45b1-b49c-2f057233427b" providerId="ADAL" clId="{786CA080-DF10-424D-9A94-A455928A8899}" dt="2025-05-15T15:39:29.332" v="993" actId="1076"/>
          <ac:spMkLst>
            <pc:docMk/>
            <pc:sldMk cId="3167207097" sldId="4397"/>
            <ac:spMk id="25" creationId="{44191B7C-03B7-0892-17A4-D604AA5B6CE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Muokkaa Master-tekstityylejä napsauttamalla tätä</a:t>
            </a:r>
          </a:p>
          <a:p>
            <a:pPr lvl="1"/>
            <a:r>
              <a:rPr lang="en-GB"/>
              <a:t>Toinen taso</a:t>
            </a:r>
          </a:p>
          <a:p>
            <a:pPr lvl="2"/>
            <a:r>
              <a:rPr lang="en-GB"/>
              <a:t>Kolmas taso</a:t>
            </a:r>
          </a:p>
          <a:p>
            <a:pPr lvl="3"/>
            <a:r>
              <a:rPr lang="en-GB"/>
              <a:t>Neljäs taso</a:t>
            </a:r>
          </a:p>
          <a:p>
            <a:pPr lvl="4"/>
            <a:r>
              <a:rPr lang="en-GB"/>
              <a:t>Viides taso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F4838-A602-2CBC-1C1F-4890F93DF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F1B74-574C-168C-5447-7659E2086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D5BCB-03F8-C70A-E015-7BEE031B8F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03BB84-935A-BAE6-7518-BD0B5B8972F3}"/>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3354441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15</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2923973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1852808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1818021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22</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70510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AA720-67AC-8B9D-BA03-DDEF3AF5C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8E7A4-D961-E7CC-A962-904D455BD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78F27-16CE-A6F5-9AF9-2351524783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FE651D-97CC-E00E-A707-7BACFBD1DF2A}"/>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2757910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6D8E1-A7C1-C78D-8105-901696406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21BA0-68BA-0079-A230-1B174DFF0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09CC3-9B4F-B15F-8A07-909A0F18C8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6A4ADD-A26C-5A4F-59AA-FF29864E52CC}"/>
              </a:ext>
            </a:extLst>
          </p:cNvPr>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4184815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D8D5BB1-6E5F-3B7C-D7BF-84F0A2E38CE9}"/>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11309FDB-28A4-8A8B-5E15-48FAE645B3E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35</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7B2A5964-D18C-BDDA-A67D-AC6DB7BC2BE3}"/>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98B29A19-ABFB-2F98-0708-258219B56F2D}"/>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474833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120867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B00FB-7262-A494-EF5A-5247AC5B0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86693-38E2-6DD9-2380-AEB811DE6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9260AD-4C77-27F2-4036-C94016BCF7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4B83BB-A2B5-D891-C895-419E747464FF}"/>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3339358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4192903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8</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60310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67FF4-E152-1A31-20F5-191D21541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E7458-D691-A928-ADE3-3826E3674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A1429-4844-1922-1AF0-10C76B94D1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CF2CB5-8958-77A0-0D9D-CB64C33ED7EF}"/>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3348234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7B868-CD45-CE88-F203-E3A956C46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79166-67C7-3992-E499-D516EB69A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CE2D5-5B2A-2B91-5AAC-5725C90368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A2B5A8-85AC-F161-DA79-6527F2C6F8CB}"/>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1808588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waste2worth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p14="http://schemas.microsoft.com/office/powerpoint/2010/main" val="199645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69389" y="34290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HS Photo with text">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4" y="2016633"/>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6297989"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146133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HS Photo with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CB33894-6B85-A64A-8194-AD204557A483}"/>
              </a:ext>
            </a:extLst>
          </p:cNvPr>
          <p:cNvSpPr/>
          <p:nvPr userDrawn="1"/>
        </p:nvSpPr>
        <p:spPr>
          <a:xfrm flipV="1">
            <a:off x="0"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59728"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597275"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7" name="Text Placeholder 23">
            <a:extLst>
              <a:ext uri="{FF2B5EF4-FFF2-40B4-BE49-F238E27FC236}">
                <a16:creationId xmlns:a16="http://schemas.microsoft.com/office/drawing/2014/main" id="{7A5ECDC7-56E1-0984-2C77-279F9248607D}"/>
              </a:ext>
            </a:extLst>
          </p:cNvPr>
          <p:cNvSpPr>
            <a:spLocks noGrp="1"/>
          </p:cNvSpPr>
          <p:nvPr>
            <p:ph type="body" sz="quarter" idx="21" hasCustomPrompt="1"/>
          </p:nvPr>
        </p:nvSpPr>
        <p:spPr>
          <a:xfrm>
            <a:off x="6246356" y="584332"/>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08E0C614-5EC5-DFB2-74AB-FE10C08391C5}"/>
              </a:ext>
            </a:extLst>
          </p:cNvPr>
          <p:cNvSpPr>
            <a:spLocks noGrp="1"/>
          </p:cNvSpPr>
          <p:nvPr>
            <p:ph type="body" sz="quarter" idx="22" hasCustomPrompt="1"/>
          </p:nvPr>
        </p:nvSpPr>
        <p:spPr>
          <a:xfrm>
            <a:off x="6246355" y="2013390"/>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97050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244810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dirty="0"/>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flipH="1">
            <a:off x="608794" y="2954956"/>
            <a:ext cx="8439100" cy="4311085"/>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20581" y="354149"/>
            <a:ext cx="4504135"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95492" y="1373925"/>
            <a:ext cx="2687782"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
        <p:nvSpPr>
          <p:cNvPr id="10" name="Picture Placeholder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4" name="Picture 3">
            <a:extLst>
              <a:ext uri="{FF2B5EF4-FFF2-40B4-BE49-F238E27FC236}">
                <a16:creationId xmlns:a16="http://schemas.microsoft.com/office/drawing/2014/main" id="{1580EBF3-0D53-2888-CDCB-0D70FDFE46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4807E79F-13D7-D2DD-0689-0361FA70297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Picture Placeholder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4028461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Box 2">
            <a:extLst>
              <a:ext uri="{FF2B5EF4-FFF2-40B4-BE49-F238E27FC236}">
                <a16:creationId xmlns:a16="http://schemas.microsoft.com/office/drawing/2014/main" id="{9F2E3F68-4FD2-AFCB-23CA-5DF731673921}"/>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dirty="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dirty="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F775F78-C82E-C289-1BCC-90963E6A27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9CC82FD5-3D5A-EF8F-0923-9E8E3DDC1A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32188E61-35D2-9C7E-8FB3-9042EA6114EC}"/>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dirty="0">
                <a:solidFill>
                  <a:srgbClr val="0B3A5B"/>
                </a:solidFill>
              </a:rPr>
              <a:t>This license enables </a:t>
            </a:r>
            <a:r>
              <a:rPr lang="en-IE" sz="600" dirty="0" err="1">
                <a:solidFill>
                  <a:srgbClr val="0B3A5B"/>
                </a:solidFill>
              </a:rPr>
              <a:t>reusers</a:t>
            </a:r>
            <a:r>
              <a:rPr lang="en-IE" sz="600" dirty="0">
                <a:solidFill>
                  <a:srgbClr val="0B3A5B"/>
                </a:solidFill>
              </a:rPr>
              <a:t> to distribute, remix, adapt, and build upon the material in any medium or format, so long as </a:t>
            </a:r>
            <a:r>
              <a:rPr lang="en-US" sz="600" dirty="0">
                <a:solidFill>
                  <a:srgbClr val="0B3A5B"/>
                </a:solidFill>
              </a:rPr>
              <a:t>attribution is given to the creator. The license allows for commercial use. CC BY includes the following elements:</a:t>
            </a:r>
          </a:p>
          <a:p>
            <a:pPr algn="just"/>
            <a:r>
              <a:rPr lang="en-US" sz="600" dirty="0">
                <a:solidFill>
                  <a:srgbClr val="0B3A5B"/>
                </a:solidFill>
              </a:rPr>
              <a:t>BY: credit must be given to the creator.</a:t>
            </a:r>
            <a:endParaRPr lang="en-US" sz="600" dirty="0">
              <a:solidFill>
                <a:srgbClr val="0B3A5B"/>
              </a:solidFill>
              <a:ea typeface="Calibri"/>
              <a:cs typeface="Calibri"/>
            </a:endParaRPr>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dirty="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dirty="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24773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Tree>
    <p:extLst>
      <p:ext uri="{BB962C8B-B14F-4D97-AF65-F5344CB8AC3E}">
        <p14:creationId xmlns:p14="http://schemas.microsoft.com/office/powerpoint/2010/main" val="1576958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98" r:id="rId6"/>
    <p:sldLayoutId id="2147483840" r:id="rId7"/>
    <p:sldLayoutId id="2147483884" r:id="rId8"/>
    <p:sldLayoutId id="2147483883" r:id="rId9"/>
    <p:sldLayoutId id="2147483877" r:id="rId10"/>
    <p:sldLayoutId id="2147483841" r:id="rId11"/>
    <p:sldLayoutId id="2147483885" r:id="rId12"/>
    <p:sldLayoutId id="2147483899" r:id="rId13"/>
    <p:sldLayoutId id="2147483900" r:id="rId14"/>
    <p:sldLayoutId id="2147483886" r:id="rId15"/>
    <p:sldLayoutId id="2147483878" r:id="rId16"/>
    <p:sldLayoutId id="2147483861" r:id="rId17"/>
    <p:sldLayoutId id="2147483833" r:id="rId18"/>
    <p:sldLayoutId id="2147483847" r:id="rId19"/>
    <p:sldLayoutId id="2147483853" r:id="rId20"/>
    <p:sldLayoutId id="214748390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hyperlink" Target="https://www.ellenmacarthurfoundation.org/circular-economy-podcast/overvie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waste2worth.eu/good-practice-compendium/" TargetMode="External"/><Relationship Id="rId7" Type="http://schemas.openxmlformats.org/officeDocument/2006/relationships/image" Target="../media/image34.sv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delikatetxe.eus/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asef.org/wp-content/uploads/2022/01/02-SMEs-Role-in-Circular-Food-Production-Final.pdf"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s://food.ec.europa.eu/horizontal-topics/farm-fork-strategy_en" TargetMode="External"/><Relationship Id="rId2" Type="http://schemas.openxmlformats.org/officeDocument/2006/relationships/hyperlink" Target="https://commission.europa.eu/strategy-and-policy/priorities-2019-2024/european-green-deal_en" TargetMode="External"/><Relationship Id="rId1" Type="http://schemas.openxmlformats.org/officeDocument/2006/relationships/slideLayout" Target="../slideLayouts/slideLayout11.xml"/><Relationship Id="rId6" Type="http://schemas.openxmlformats.org/officeDocument/2006/relationships/image" Target="../media/image39.jpeg"/><Relationship Id="rId5" Type="http://schemas.openxmlformats.org/officeDocument/2006/relationships/hyperlink" Target="https://knowledge4policy.ec.europa.eu/publication/updated-bioeconomy-strategy-2018_en" TargetMode="External"/><Relationship Id="rId4" Type="http://schemas.openxmlformats.org/officeDocument/2006/relationships/hyperlink" Target="https://environment.ec.europa.eu/strategy/circular-economy-action-plan_en"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c.europa.eu/commission/presscorner/api/files/attachment/879954/3%20European%20Green%20Deal.pdf" TargetMode="External"/><Relationship Id="rId2" Type="http://schemas.openxmlformats.org/officeDocument/2006/relationships/slideLayout" Target="../slideLayouts/slideLayout18.xml"/><Relationship Id="rId1" Type="http://schemas.openxmlformats.org/officeDocument/2006/relationships/video" Target="https://www.youtube.com/embed/H37grur6HaU?feature=oembed" TargetMode="External"/><Relationship Id="rId5" Type="http://schemas.openxmlformats.org/officeDocument/2006/relationships/hyperlink" Target="https://www.youtube.com/watch?v=H37grur6HaU" TargetMode="Externa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food.ec.europa.eu/document/download/472acca8-7f7b-4171-98b0-ed76720d68d3_en?filename=f2f_action-plan_2020_strategy-info_en.pdf"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eur-lex.europa.eu/legal-content/EN/TXT/?qid=1583933814386&amp;uri=COM:2020:98:FIN"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knowledge4policy.ec.europa.eu/publication/updated-bioeconomy-strategy-2018_en" TargetMode="External"/><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8.xml"/><Relationship Id="rId1" Type="http://schemas.openxmlformats.org/officeDocument/2006/relationships/video" Target="https://www.youtube.com/embed/hwLoKol0ups?feature=oembed" TargetMode="External"/><Relationship Id="rId4" Type="http://schemas.openxmlformats.org/officeDocument/2006/relationships/hyperlink" Target="https://www.youtube.com/watch?v=hwLoKol0up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hyperlink" Target="https://environment.ec.europa.eu/topics/waste-and-recycling/waste-framework-directive_en#ref-2023-amendment-to-the-waste-framework-directive" TargetMode="Externa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sdgs.un.org/goals" TargetMode="External"/><Relationship Id="rId1" Type="http://schemas.openxmlformats.org/officeDocument/2006/relationships/slideLayout" Target="../slideLayouts/slideLayout16.xml"/><Relationship Id="rId4" Type="http://schemas.openxmlformats.org/officeDocument/2006/relationships/hyperlink" Target="https://cannabis2030.org/en/"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sdgs.un.org/goals/goal2" TargetMode="External"/><Relationship Id="rId7" Type="http://schemas.openxmlformats.org/officeDocument/2006/relationships/hyperlink" Target="https://sdgs.un.org/goals/goal12" TargetMode="External"/><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53.png"/><Relationship Id="rId5" Type="http://schemas.openxmlformats.org/officeDocument/2006/relationships/hyperlink" Target="https://sdgs.un.org/goals/goal13" TargetMode="External"/><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hyperlink" Target="https://sdgs.un.org/goals/goal6"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8.xml"/><Relationship Id="rId1" Type="http://schemas.openxmlformats.org/officeDocument/2006/relationships/video" Target="https://www.youtube.com/embed/zCRKvDyyHmI?feature=oembed" TargetMode="External"/><Relationship Id="rId4" Type="http://schemas.openxmlformats.org/officeDocument/2006/relationships/hyperlink" Target="https://www.youtube.com/watch?v=zCRKvDyyHmI"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s://www.europarl.europa.eu/topics/en/article/20151201STO05603/circular-economy-definition-importance-and-benefits"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www.youtube.com/watch?v=NBEvJwTxs4w" TargetMode="External"/><Relationship Id="rId2" Type="http://schemas.openxmlformats.org/officeDocument/2006/relationships/slideLayout" Target="../slideLayouts/slideLayout18.xml"/><Relationship Id="rId1" Type="http://schemas.openxmlformats.org/officeDocument/2006/relationships/video" Target="https://www.youtube.com/embed/NBEvJwTxs4w?feature=oembed" TargetMode="External"/><Relationship Id="rId6" Type="http://schemas.openxmlformats.org/officeDocument/2006/relationships/image" Target="../media/image15.png"/><Relationship Id="rId5" Type="http://schemas.openxmlformats.org/officeDocument/2006/relationships/hyperlink" Target="https://www.ellenmacarthurfoundation.org/" TargetMode="Externa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waste2worth.eu/regional-community-maps-of-waste-stream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204198C6-A157-36B1-AFE0-5FA057999C1F}"/>
              </a:ext>
            </a:extLst>
          </p:cNvPr>
          <p:cNvPicPr>
            <a:picLocks noGrp="1" noChangeAspect="1"/>
          </p:cNvPicPr>
          <p:nvPr>
            <p:ph type="pic" sz="quarter" idx="12"/>
          </p:nvPr>
        </p:nvPicPr>
        <p:blipFill>
          <a:blip r:embed="rId3"/>
          <a:srcRect l="-66187" r="-1"/>
          <a:stretch/>
        </p:blipFill>
        <p:spPr>
          <a:xfrm>
            <a:off x="0" y="2521118"/>
            <a:ext cx="12192000" cy="3451057"/>
          </a:xfrm>
          <a:solidFill>
            <a:srgbClr val="3B7217"/>
          </a:solidFill>
        </p:spPr>
      </p:pic>
      <p:sp>
        <p:nvSpPr>
          <p:cNvPr id="9" name="Rectangle 8">
            <a:extLst>
              <a:ext uri="{FF2B5EF4-FFF2-40B4-BE49-F238E27FC236}">
                <a16:creationId xmlns:a16="http://schemas.microsoft.com/office/drawing/2014/main" id="{1C649D26-280B-9DCA-8DAE-3F92754507FD}"/>
              </a:ext>
            </a:extLst>
          </p:cNvPr>
          <p:cNvSpPr/>
          <p:nvPr/>
        </p:nvSpPr>
        <p:spPr>
          <a:xfrm>
            <a:off x="1902693" y="4316115"/>
            <a:ext cx="5148347" cy="1252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A10B8A40-3CA0-B8CA-33CE-C991B6732794}"/>
              </a:ext>
            </a:extLst>
          </p:cNvPr>
          <p:cNvSpPr txBox="1"/>
          <p:nvPr/>
        </p:nvSpPr>
        <p:spPr>
          <a:xfrm>
            <a:off x="2086715" y="4368413"/>
            <a:ext cx="4586768" cy="1200329"/>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JOHDATUS </a:t>
            </a:r>
            <a:endParaRPr lang="pl-PL" sz="3600" b="1" spc="324" dirty="0">
              <a:solidFill>
                <a:srgbClr val="60BA47"/>
              </a:solidFill>
              <a:latin typeface="Calibri" panose="020F0502020204030204" pitchFamily="34" charset="0"/>
              <a:cs typeface="Calibri" panose="020F0502020204030204" pitchFamily="34" charset="0"/>
            </a:endParaRPr>
          </a:p>
          <a:p>
            <a:r>
              <a:rPr lang="en-US" sz="3600" b="1" spc="324" dirty="0">
                <a:solidFill>
                  <a:srgbClr val="60BA47"/>
                </a:solidFill>
                <a:latin typeface="Calibri" panose="020F0502020204030204" pitchFamily="34" charset="0"/>
                <a:cs typeface="Calibri" panose="020F0502020204030204" pitchFamily="34" charset="0"/>
              </a:rPr>
              <a:t>KIERTOTALOUTEEN </a:t>
            </a:r>
          </a:p>
        </p:txBody>
      </p:sp>
      <p:sp>
        <p:nvSpPr>
          <p:cNvPr id="27" name="Rectangle 26">
            <a:extLst>
              <a:ext uri="{FF2B5EF4-FFF2-40B4-BE49-F238E27FC236}">
                <a16:creationId xmlns:a16="http://schemas.microsoft.com/office/drawing/2014/main" id="{99497C1B-B593-0A46-5D9E-2FB78AA921C2}"/>
              </a:ext>
            </a:extLst>
          </p:cNvPr>
          <p:cNvSpPr/>
          <p:nvPr/>
        </p:nvSpPr>
        <p:spPr>
          <a:xfrm>
            <a:off x="1902693"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373DC257-EF49-02BB-E048-4BF67B408B01}"/>
              </a:ext>
            </a:extLst>
          </p:cNvPr>
          <p:cNvSpPr txBox="1"/>
          <p:nvPr/>
        </p:nvSpPr>
        <p:spPr>
          <a:xfrm>
            <a:off x="2086715" y="3481298"/>
            <a:ext cx="2584938" cy="646331"/>
          </a:xfrm>
          <a:prstGeom prst="rect">
            <a:avLst/>
          </a:prstGeom>
          <a:noFill/>
        </p:spPr>
        <p:txBody>
          <a:bodyPr wrap="none" rtlCol="0">
            <a:spAutoFit/>
          </a:bodyPr>
          <a:lstStyle/>
          <a:p>
            <a:r>
              <a:rPr lang="pl-PL" sz="3600" b="1" spc="324" dirty="0">
                <a:solidFill>
                  <a:srgbClr val="60BA47"/>
                </a:solidFill>
                <a:latin typeface="Calibri" panose="020F0502020204030204" pitchFamily="34" charset="0"/>
                <a:cs typeface="Calibri" panose="020F0502020204030204" pitchFamily="34" charset="0"/>
              </a:rPr>
              <a:t>MODUULI 1</a:t>
            </a:r>
            <a:endParaRPr lang="en-US" sz="3600" b="1" spc="324" dirty="0">
              <a:solidFill>
                <a:srgbClr val="60BA47"/>
              </a:solidFill>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C40B9A60-FED6-6A69-5E46-BF9D97A5548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ACB7-04F3-C342-524C-C08CA49B0C4E}"/>
            </a:ext>
          </a:extLst>
        </p:cNvPr>
        <p:cNvGrpSpPr/>
        <p:nvPr/>
      </p:nvGrpSpPr>
      <p:grpSpPr>
        <a:xfrm>
          <a:off x="0" y="0"/>
          <a:ext cx="0" cy="0"/>
          <a:chOff x="0" y="0"/>
          <a:chExt cx="0" cy="0"/>
        </a:xfrm>
      </p:grpSpPr>
      <p:pic>
        <p:nvPicPr>
          <p:cNvPr id="10" name="Symbol zastępczy obrazu 9" descr="Obraz zawierający osoba, piłka, trzymanie, dłoń&#10;&#10;Zawartość wygenerowana przez sztuczną inteligencję może być niepoprawna.">
            <a:extLst>
              <a:ext uri="{FF2B5EF4-FFF2-40B4-BE49-F238E27FC236}">
                <a16:creationId xmlns:a16="http://schemas.microsoft.com/office/drawing/2014/main" id="{8B780F03-4188-05ED-9FFE-AE8630724281}"/>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297989" y="0"/>
            <a:ext cx="5361066" cy="6858000"/>
          </a:xfrm>
        </p:spPr>
      </p:pic>
      <p:sp>
        <p:nvSpPr>
          <p:cNvPr id="2" name="Text Placeholder 1">
            <a:extLst>
              <a:ext uri="{FF2B5EF4-FFF2-40B4-BE49-F238E27FC236}">
                <a16:creationId xmlns:a16="http://schemas.microsoft.com/office/drawing/2014/main" id="{54F28730-41A4-940A-0C71-7FFFC7C4D4DF}"/>
              </a:ext>
            </a:extLst>
          </p:cNvPr>
          <p:cNvSpPr>
            <a:spLocks noGrp="1"/>
          </p:cNvSpPr>
          <p:nvPr>
            <p:ph type="body" sz="quarter" idx="19"/>
          </p:nvPr>
        </p:nvSpPr>
        <p:spPr/>
        <p:txBody>
          <a:bodyPr/>
          <a:lstStyle/>
          <a:p>
            <a:r>
              <a:rPr lang="en-US" dirty="0"/>
              <a:t>Kiertotalousstrategioiden omaksuminen elintarvikejärjestelmissä </a:t>
            </a:r>
            <a:r>
              <a:rPr lang="en-US" b="1" dirty="0"/>
              <a:t>vähentää ympäristöhaittoja </a:t>
            </a:r>
            <a:r>
              <a:rPr lang="en-US" dirty="0"/>
              <a:t>ja </a:t>
            </a:r>
            <a:r>
              <a:rPr lang="en-US" b="1" dirty="0"/>
              <a:t>edistää talouskasvua </a:t>
            </a:r>
            <a:r>
              <a:rPr lang="en-US" dirty="0"/>
              <a:t>luomalla uusia markkinamahdollisuuksia kestäville tuotteille. </a:t>
            </a:r>
            <a:endParaRPr lang="pl-PL" dirty="0"/>
          </a:p>
          <a:p>
            <a:endParaRPr lang="pl-PL" dirty="0"/>
          </a:p>
          <a:p>
            <a:r>
              <a:rPr lang="en-US" dirty="0"/>
              <a:t>EU:n edetessä kohti tavoitettaan puolittaa ruokahävikki, innovointi ja yhteistyö koko toimitusketjussa ovat avainasemassa joustavamman ja resurssitehokkaamman tulevaisuuden rakentamisessa.</a:t>
            </a:r>
          </a:p>
        </p:txBody>
      </p:sp>
      <p:sp>
        <p:nvSpPr>
          <p:cNvPr id="13" name="Rectangle 12">
            <a:extLst>
              <a:ext uri="{FF2B5EF4-FFF2-40B4-BE49-F238E27FC236}">
                <a16:creationId xmlns:a16="http://schemas.microsoft.com/office/drawing/2014/main" id="{5643DCD8-3F9D-03EF-81BE-45415F83E8D3}"/>
              </a:ext>
            </a:extLst>
          </p:cNvPr>
          <p:cNvSpPr/>
          <p:nvPr/>
        </p:nvSpPr>
        <p:spPr>
          <a:xfrm>
            <a:off x="2643709" y="605365"/>
            <a:ext cx="6729578"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spc="324" dirty="0">
                <a:solidFill>
                  <a:schemeClr val="bg1"/>
                </a:solidFill>
                <a:latin typeface="Calibri" panose="020F0502020204030204" pitchFamily="34" charset="0"/>
                <a:cs typeface="Calibri" panose="020F0502020204030204" pitchFamily="34" charset="0"/>
              </a:rPr>
              <a:t>SÄÄSTÄÄ YMPÄRISTÖÄ</a:t>
            </a:r>
            <a:endParaRPr lang="en-US" sz="3600" b="1" spc="324" dirty="0">
              <a:solidFill>
                <a:schemeClr val="bg1"/>
              </a:solidFill>
              <a:latin typeface="Calibri" panose="020F0502020204030204" pitchFamily="34" charset="0"/>
              <a:cs typeface="Calibri" panose="020F0502020204030204" pitchFamily="34" charset="0"/>
            </a:endParaRPr>
          </a:p>
          <a:p>
            <a:pPr algn="ctr"/>
            <a:endParaRPr lang="en-US" sz="529" dirty="0">
              <a:latin typeface="Montserrat" panose="00000500000000000000" pitchFamily="50" charset="0"/>
            </a:endParaRPr>
          </a:p>
        </p:txBody>
      </p:sp>
      <p:sp>
        <p:nvSpPr>
          <p:cNvPr id="8" name="Freeform 7">
            <a:extLst>
              <a:ext uri="{FF2B5EF4-FFF2-40B4-BE49-F238E27FC236}">
                <a16:creationId xmlns:a16="http://schemas.microsoft.com/office/drawing/2014/main" id="{1D332C91-DF93-5791-DBD3-A67E51A3914F}"/>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6158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DFE8-402A-502A-E1A3-19FAEF8CBF2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3AA8EBB-2889-A57A-524B-A74FCDFB73C9}"/>
              </a:ext>
            </a:extLst>
          </p:cNvPr>
          <p:cNvSpPr>
            <a:spLocks noGrp="1"/>
          </p:cNvSpPr>
          <p:nvPr>
            <p:ph type="body" sz="quarter" idx="16"/>
          </p:nvPr>
        </p:nvSpPr>
        <p:spPr>
          <a:xfrm>
            <a:off x="988913" y="717440"/>
            <a:ext cx="4272237" cy="1579423"/>
          </a:xfrm>
          <a:prstGeom prst="rect">
            <a:avLst/>
          </a:prstGeom>
        </p:spPr>
        <p:txBody>
          <a:bodyPr/>
          <a:lstStyle/>
          <a:p>
            <a:r>
              <a:rPr lang="en-US" dirty="0"/>
              <a:t>Kiertotalouden voima ruokajätteen käsittelyssä</a:t>
            </a:r>
          </a:p>
        </p:txBody>
      </p:sp>
      <p:sp>
        <p:nvSpPr>
          <p:cNvPr id="2" name="Freeform 173">
            <a:extLst>
              <a:ext uri="{FF2B5EF4-FFF2-40B4-BE49-F238E27FC236}">
                <a16:creationId xmlns:a16="http://schemas.microsoft.com/office/drawing/2014/main" id="{3B251F73-4231-D7DF-AD48-0D865D08CF7C}"/>
              </a:ext>
            </a:extLst>
          </p:cNvPr>
          <p:cNvSpPr>
            <a:spLocks noChangeArrowheads="1"/>
          </p:cNvSpPr>
          <p:nvPr/>
        </p:nvSpPr>
        <p:spPr bwMode="auto">
          <a:xfrm>
            <a:off x="6408726" y="2328597"/>
            <a:ext cx="4871170" cy="2244993"/>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2094D2"/>
          </a:solidFill>
          <a:ln>
            <a:noFill/>
          </a:ln>
          <a:effectLst/>
        </p:spPr>
        <p:txBody>
          <a:bodyPr wrap="none" anchor="ctr"/>
          <a:lstStyle/>
          <a:p>
            <a:endParaRPr lang="en-US" sz="900"/>
          </a:p>
        </p:txBody>
      </p:sp>
      <p:sp>
        <p:nvSpPr>
          <p:cNvPr id="5" name="Freeform 174">
            <a:extLst>
              <a:ext uri="{FF2B5EF4-FFF2-40B4-BE49-F238E27FC236}">
                <a16:creationId xmlns:a16="http://schemas.microsoft.com/office/drawing/2014/main" id="{AA24456A-FE4D-02E8-748D-B891564ADDF5}"/>
              </a:ext>
            </a:extLst>
          </p:cNvPr>
          <p:cNvSpPr>
            <a:spLocks noChangeArrowheads="1"/>
          </p:cNvSpPr>
          <p:nvPr/>
        </p:nvSpPr>
        <p:spPr bwMode="auto">
          <a:xfrm>
            <a:off x="6201582" y="1507152"/>
            <a:ext cx="4210102" cy="100891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F26650"/>
          </a:solidFill>
          <a:ln>
            <a:noFill/>
          </a:ln>
          <a:effectLst/>
        </p:spPr>
        <p:txBody>
          <a:bodyPr wrap="none" anchor="ctr"/>
          <a:lstStyle/>
          <a:p>
            <a:endParaRPr lang="en-US" sz="900"/>
          </a:p>
        </p:txBody>
      </p:sp>
      <p:sp>
        <p:nvSpPr>
          <p:cNvPr id="6" name="Freeform 176">
            <a:extLst>
              <a:ext uri="{FF2B5EF4-FFF2-40B4-BE49-F238E27FC236}">
                <a16:creationId xmlns:a16="http://schemas.microsoft.com/office/drawing/2014/main" id="{52654B14-ABCA-F86A-0876-51BC83221825}"/>
              </a:ext>
            </a:extLst>
          </p:cNvPr>
          <p:cNvSpPr>
            <a:spLocks noChangeArrowheads="1"/>
          </p:cNvSpPr>
          <p:nvPr/>
        </p:nvSpPr>
        <p:spPr bwMode="auto">
          <a:xfrm>
            <a:off x="796704" y="3676073"/>
            <a:ext cx="5061878" cy="2453123"/>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US" sz="900"/>
          </a:p>
        </p:txBody>
      </p:sp>
      <p:sp>
        <p:nvSpPr>
          <p:cNvPr id="7" name="Freeform 177">
            <a:extLst>
              <a:ext uri="{FF2B5EF4-FFF2-40B4-BE49-F238E27FC236}">
                <a16:creationId xmlns:a16="http://schemas.microsoft.com/office/drawing/2014/main" id="{30102216-EA75-6E5D-7141-ED93F87AFD37}"/>
              </a:ext>
            </a:extLst>
          </p:cNvPr>
          <p:cNvSpPr>
            <a:spLocks noChangeArrowheads="1"/>
          </p:cNvSpPr>
          <p:nvPr/>
        </p:nvSpPr>
        <p:spPr bwMode="auto">
          <a:xfrm>
            <a:off x="693403" y="2724727"/>
            <a:ext cx="4405070" cy="1192119"/>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US" sz="900"/>
          </a:p>
        </p:txBody>
      </p:sp>
      <p:sp>
        <p:nvSpPr>
          <p:cNvPr id="8" name="CuadroTexto 598">
            <a:extLst>
              <a:ext uri="{FF2B5EF4-FFF2-40B4-BE49-F238E27FC236}">
                <a16:creationId xmlns:a16="http://schemas.microsoft.com/office/drawing/2014/main" id="{F433F799-C63C-A99C-89D4-3E927E0843E6}"/>
              </a:ext>
            </a:extLst>
          </p:cNvPr>
          <p:cNvSpPr txBox="1"/>
          <p:nvPr/>
        </p:nvSpPr>
        <p:spPr>
          <a:xfrm>
            <a:off x="988913" y="2724727"/>
            <a:ext cx="3704546" cy="769441"/>
          </a:xfrm>
          <a:prstGeom prst="rect">
            <a:avLst/>
          </a:prstGeom>
          <a:noFill/>
        </p:spPr>
        <p:txBody>
          <a:bodyPr wrap="square" rtlCol="0">
            <a:spAutoFit/>
          </a:bodyPr>
          <a:lstStyle/>
          <a:p>
            <a:r>
              <a:rPr lang="en-US" sz="2200" b="1" dirty="0">
                <a:solidFill>
                  <a:schemeClr val="bg1"/>
                </a:solidFill>
                <a:latin typeface="Calibri" panose="020F0502020204030204" pitchFamily="34" charset="0"/>
                <a:ea typeface="Lato" charset="0"/>
                <a:cs typeface="Calibri" panose="020F0502020204030204" pitchFamily="34" charset="0"/>
              </a:rPr>
              <a:t>Jätteiden vähentäminen päästöjen vähentämiseksi ja resurssien säästämiseksi</a:t>
            </a:r>
          </a:p>
        </p:txBody>
      </p:sp>
      <p:sp>
        <p:nvSpPr>
          <p:cNvPr id="9" name="CuadroTexto 599">
            <a:extLst>
              <a:ext uri="{FF2B5EF4-FFF2-40B4-BE49-F238E27FC236}">
                <a16:creationId xmlns:a16="http://schemas.microsoft.com/office/drawing/2014/main" id="{8CDBFA6A-1F3B-8324-1761-49CA86AA66DE}"/>
              </a:ext>
            </a:extLst>
          </p:cNvPr>
          <p:cNvSpPr txBox="1"/>
          <p:nvPr/>
        </p:nvSpPr>
        <p:spPr>
          <a:xfrm>
            <a:off x="6460574" y="1655810"/>
            <a:ext cx="3692117" cy="769441"/>
          </a:xfrm>
          <a:prstGeom prst="rect">
            <a:avLst/>
          </a:prstGeom>
          <a:noFill/>
        </p:spPr>
        <p:txBody>
          <a:bodyPr wrap="square" rtlCol="0">
            <a:spAutoFit/>
          </a:bodyPr>
          <a:lstStyle/>
          <a:p>
            <a:r>
              <a:rPr lang="en-US" sz="2200" b="1" dirty="0">
                <a:solidFill>
                  <a:schemeClr val="bg1"/>
                </a:solidFill>
                <a:latin typeface="Calibri" panose="020F0502020204030204" pitchFamily="34" charset="0"/>
                <a:ea typeface="Lato" charset="0"/>
                <a:cs typeface="Calibri" panose="020F0502020204030204" pitchFamily="34" charset="0"/>
              </a:rPr>
              <a:t>Hävikin muuttaminen arvoksi innovoinnin avulla</a:t>
            </a:r>
          </a:p>
        </p:txBody>
      </p:sp>
      <p:sp>
        <p:nvSpPr>
          <p:cNvPr id="10" name="Rectángulo 602">
            <a:extLst>
              <a:ext uri="{FF2B5EF4-FFF2-40B4-BE49-F238E27FC236}">
                <a16:creationId xmlns:a16="http://schemas.microsoft.com/office/drawing/2014/main" id="{874BE542-3D09-B258-5807-EE0FCDF1D6DB}"/>
              </a:ext>
            </a:extLst>
          </p:cNvPr>
          <p:cNvSpPr/>
          <p:nvPr/>
        </p:nvSpPr>
        <p:spPr>
          <a:xfrm>
            <a:off x="1177307" y="4013740"/>
            <a:ext cx="4515108" cy="1938992"/>
          </a:xfrm>
          <a:prstGeom prst="rect">
            <a:avLst/>
          </a:prstGeom>
        </p:spPr>
        <p:txBody>
          <a:bodyPr wrap="square">
            <a:spAutoFit/>
          </a:bodyPr>
          <a:lstStyle/>
          <a:p>
            <a:r>
              <a:rPr lang="en-US" sz="2000" dirty="0">
                <a:solidFill>
                  <a:schemeClr val="bg1"/>
                </a:solidFill>
                <a:latin typeface="Calibri" panose="020F0502020204030204" pitchFamily="34" charset="0"/>
                <a:ea typeface="Lato" charset="0"/>
                <a:cs typeface="Calibri" panose="020F0502020204030204" pitchFamily="34" charset="0"/>
              </a:rPr>
              <a:t>Elintarvikejäte aiheuttaa 8-10 prosenttia maailmanlaajuisista päästöistä, mikä vastaa tieliikenteen päästöjä. Kiertokulku </a:t>
            </a:r>
            <a:r>
              <a:rPr lang="en-US" sz="2000" dirty="0" err="1">
                <a:solidFill>
                  <a:schemeClr val="bg1"/>
                </a:solidFill>
                <a:latin typeface="Calibri" panose="020F0502020204030204" pitchFamily="34" charset="0"/>
                <a:ea typeface="Lato" charset="0"/>
                <a:cs typeface="Calibri" panose="020F0502020204030204" pitchFamily="34" charset="0"/>
              </a:rPr>
              <a:t>minimoi </a:t>
            </a:r>
            <a:r>
              <a:rPr lang="en-US" sz="2000" dirty="0">
                <a:solidFill>
                  <a:schemeClr val="bg1"/>
                </a:solidFill>
                <a:latin typeface="Calibri" panose="020F0502020204030204" pitchFamily="34" charset="0"/>
                <a:ea typeface="Lato" charset="0"/>
                <a:cs typeface="Calibri" panose="020F0502020204030204" pitchFamily="34" charset="0"/>
              </a:rPr>
              <a:t>jätteen kaikissa vaiheissa, säästää vettä, maata ja energiaa ja parantaa samalla elintarviketurvaa.</a:t>
            </a:r>
          </a:p>
        </p:txBody>
      </p:sp>
      <p:sp>
        <p:nvSpPr>
          <p:cNvPr id="11" name="Rectángulo 602">
            <a:extLst>
              <a:ext uri="{FF2B5EF4-FFF2-40B4-BE49-F238E27FC236}">
                <a16:creationId xmlns:a16="http://schemas.microsoft.com/office/drawing/2014/main" id="{234367F8-6034-CE8F-78CC-A9F5D61D274A}"/>
              </a:ext>
            </a:extLst>
          </p:cNvPr>
          <p:cNvSpPr/>
          <p:nvPr/>
        </p:nvSpPr>
        <p:spPr>
          <a:xfrm>
            <a:off x="6659419" y="2521905"/>
            <a:ext cx="4568766" cy="1938992"/>
          </a:xfrm>
          <a:prstGeom prst="rect">
            <a:avLst/>
          </a:prstGeom>
        </p:spPr>
        <p:txBody>
          <a:bodyPr wrap="square">
            <a:spAutoFit/>
          </a:bodyPr>
          <a:lstStyle/>
          <a:p>
            <a:r>
              <a:rPr lang="en-US" sz="2000" dirty="0">
                <a:solidFill>
                  <a:schemeClr val="bg1"/>
                </a:solidFill>
                <a:latin typeface="Calibri" panose="020F0502020204030204" pitchFamily="34" charset="0"/>
                <a:ea typeface="Lato" charset="0"/>
                <a:cs typeface="Calibri" panose="020F0502020204030204" pitchFamily="34" charset="0"/>
              </a:rPr>
              <a:t>Yritykset voivat vähentää kaatopaikkajätteen määrää ja luoda kestäviä tulovirtoja hyödyntämällä elintarvikkeiden sivutuotteita uusiksi tuotteiksi, eläinten rehuksi tai biomateriaaleiksi.</a:t>
            </a:r>
          </a:p>
        </p:txBody>
      </p:sp>
      <p:pic>
        <p:nvPicPr>
          <p:cNvPr id="14" name="Grafika 13" descr="Słuchawki z wypełnieniem pełnym">
            <a:extLst>
              <a:ext uri="{FF2B5EF4-FFF2-40B4-BE49-F238E27FC236}">
                <a16:creationId xmlns:a16="http://schemas.microsoft.com/office/drawing/2014/main" id="{9BC4EFD6-748E-9CC7-FD6A-993D29D191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84568" y="5031337"/>
            <a:ext cx="914400" cy="914400"/>
          </a:xfrm>
          <a:prstGeom prst="rect">
            <a:avLst/>
          </a:prstGeom>
        </p:spPr>
      </p:pic>
      <p:sp>
        <p:nvSpPr>
          <p:cNvPr id="15" name="Text Placeholder 2">
            <a:extLst>
              <a:ext uri="{FF2B5EF4-FFF2-40B4-BE49-F238E27FC236}">
                <a16:creationId xmlns:a16="http://schemas.microsoft.com/office/drawing/2014/main" id="{69AD9B49-4216-2CB4-D576-69B5E26B0F2B}"/>
              </a:ext>
            </a:extLst>
          </p:cNvPr>
          <p:cNvSpPr>
            <a:spLocks noGrp="1"/>
          </p:cNvSpPr>
          <p:nvPr>
            <p:ph type="body" sz="quarter" idx="19"/>
          </p:nvPr>
        </p:nvSpPr>
        <p:spPr>
          <a:xfrm>
            <a:off x="6767166" y="4840353"/>
            <a:ext cx="4497102" cy="940480"/>
          </a:xfrm>
          <a:prstGeom prst="rect">
            <a:avLst/>
          </a:prstGeom>
        </p:spPr>
        <p:txBody>
          <a:bodyPr/>
          <a:lstStyle/>
          <a:p>
            <a:r>
              <a:rPr lang="pl-PL" dirty="0" err="1"/>
              <a:t>Inspiroidu Ellen McArthurin </a:t>
            </a:r>
            <a:r>
              <a:rPr lang="pl-PL" dirty="0">
                <a:hlinkClick r:id="rId4"/>
              </a:rPr>
              <a:t>podcastissa </a:t>
            </a:r>
            <a:r>
              <a:rPr lang="pl-PL" dirty="0" err="1">
                <a:hlinkClick r:id="rId4"/>
              </a:rPr>
              <a:t>kiertotaloudesta </a:t>
            </a:r>
            <a:r>
              <a:rPr lang="pl-PL" dirty="0"/>
              <a:t>ruokahävikin </a:t>
            </a:r>
            <a:r>
              <a:rPr lang="pl-PL" dirty="0" err="1"/>
              <a:t>yhteydessä</a:t>
            </a:r>
            <a:r>
              <a:rPr lang="pl-PL" dirty="0"/>
              <a:t>!</a:t>
            </a:r>
            <a:endParaRPr lang="en-US" dirty="0"/>
          </a:p>
        </p:txBody>
      </p:sp>
      <p:grpSp>
        <p:nvGrpSpPr>
          <p:cNvPr id="3" name="Graphic 4">
            <a:extLst>
              <a:ext uri="{FF2B5EF4-FFF2-40B4-BE49-F238E27FC236}">
                <a16:creationId xmlns:a16="http://schemas.microsoft.com/office/drawing/2014/main" id="{8B660B31-9590-6358-3BC5-16B923EBB7C1}"/>
              </a:ext>
            </a:extLst>
          </p:cNvPr>
          <p:cNvGrpSpPr/>
          <p:nvPr/>
        </p:nvGrpSpPr>
        <p:grpSpPr>
          <a:xfrm rot="19582332">
            <a:off x="10693903" y="5574908"/>
            <a:ext cx="403667" cy="780438"/>
            <a:chOff x="9129274" y="2719113"/>
            <a:chExt cx="717139" cy="1386497"/>
          </a:xfrm>
          <a:solidFill>
            <a:srgbClr val="09465E"/>
          </a:solidFill>
        </p:grpSpPr>
        <p:grpSp>
          <p:nvGrpSpPr>
            <p:cNvPr id="12" name="Graphic 4">
              <a:extLst>
                <a:ext uri="{FF2B5EF4-FFF2-40B4-BE49-F238E27FC236}">
                  <a16:creationId xmlns:a16="http://schemas.microsoft.com/office/drawing/2014/main" id="{3E79EF3C-73ED-AB10-55DA-9C8FE5BB3534}"/>
                </a:ext>
              </a:extLst>
            </p:cNvPr>
            <p:cNvGrpSpPr/>
            <p:nvPr/>
          </p:nvGrpSpPr>
          <p:grpSpPr>
            <a:xfrm>
              <a:off x="9159507" y="2719113"/>
              <a:ext cx="446280" cy="440141"/>
              <a:chOff x="9159507" y="2719113"/>
              <a:chExt cx="446280" cy="440141"/>
            </a:xfrm>
            <a:grpFill/>
          </p:grpSpPr>
          <p:sp>
            <p:nvSpPr>
              <p:cNvPr id="23" name="Freeform 57">
                <a:extLst>
                  <a:ext uri="{FF2B5EF4-FFF2-40B4-BE49-F238E27FC236}">
                    <a16:creationId xmlns:a16="http://schemas.microsoft.com/office/drawing/2014/main" id="{B69F73F1-8862-8E9C-5D4A-F3C4CDF8CF29}"/>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4" name="Freeform 58">
                <a:extLst>
                  <a:ext uri="{FF2B5EF4-FFF2-40B4-BE49-F238E27FC236}">
                    <a16:creationId xmlns:a16="http://schemas.microsoft.com/office/drawing/2014/main" id="{2663BDAE-DEB6-9C77-0E89-72F4191226DD}"/>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FA57FFAC-28F1-A842-7E35-B16FE23CE15F}"/>
                </a:ext>
              </a:extLst>
            </p:cNvPr>
            <p:cNvGrpSpPr/>
            <p:nvPr/>
          </p:nvGrpSpPr>
          <p:grpSpPr>
            <a:xfrm>
              <a:off x="9129274" y="2893887"/>
              <a:ext cx="717139" cy="1211724"/>
              <a:chOff x="9129274" y="2893887"/>
              <a:chExt cx="717139" cy="1211724"/>
            </a:xfrm>
            <a:grpFill/>
          </p:grpSpPr>
          <p:sp>
            <p:nvSpPr>
              <p:cNvPr id="16" name="Freeform 50">
                <a:extLst>
                  <a:ext uri="{FF2B5EF4-FFF2-40B4-BE49-F238E27FC236}">
                    <a16:creationId xmlns:a16="http://schemas.microsoft.com/office/drawing/2014/main" id="{3362C559-82D4-2812-0D91-0850AE15F9E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7" name="Freeform 51">
                <a:extLst>
                  <a:ext uri="{FF2B5EF4-FFF2-40B4-BE49-F238E27FC236}">
                    <a16:creationId xmlns:a16="http://schemas.microsoft.com/office/drawing/2014/main" id="{1533BCF9-B847-72BA-E1F4-2972859C5EF1}"/>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8" name="Freeform 52">
                <a:extLst>
                  <a:ext uri="{FF2B5EF4-FFF2-40B4-BE49-F238E27FC236}">
                    <a16:creationId xmlns:a16="http://schemas.microsoft.com/office/drawing/2014/main" id="{8A652FC8-45D4-0E14-7A35-D6CA18F3CB87}"/>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9" name="Freeform 53">
                <a:extLst>
                  <a:ext uri="{FF2B5EF4-FFF2-40B4-BE49-F238E27FC236}">
                    <a16:creationId xmlns:a16="http://schemas.microsoft.com/office/drawing/2014/main" id="{1B1CE58E-B07F-08F6-2A0B-D8CABA223CB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0" name="Freeform 54">
                <a:extLst>
                  <a:ext uri="{FF2B5EF4-FFF2-40B4-BE49-F238E27FC236}">
                    <a16:creationId xmlns:a16="http://schemas.microsoft.com/office/drawing/2014/main" id="{00A9352C-EBD0-40B9-9B3A-DFCF4886BA7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1" name="Freeform 55">
                <a:extLst>
                  <a:ext uri="{FF2B5EF4-FFF2-40B4-BE49-F238E27FC236}">
                    <a16:creationId xmlns:a16="http://schemas.microsoft.com/office/drawing/2014/main" id="{47577ED0-F946-1C74-23B7-425384759AF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2" name="Freeform 56">
                <a:extLst>
                  <a:ext uri="{FF2B5EF4-FFF2-40B4-BE49-F238E27FC236}">
                    <a16:creationId xmlns:a16="http://schemas.microsoft.com/office/drawing/2014/main" id="{F62C5796-7E0D-79B1-EA52-6553AE30015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59114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DA7CF3-85F1-A086-9C9F-DA0F562618D2}"/>
              </a:ext>
            </a:extLst>
          </p:cNvPr>
          <p:cNvSpPr>
            <a:spLocks noGrp="1"/>
          </p:cNvSpPr>
          <p:nvPr>
            <p:ph type="body" sz="quarter" idx="16"/>
          </p:nvPr>
        </p:nvSpPr>
        <p:spPr/>
        <p:txBody>
          <a:bodyPr/>
          <a:lstStyle/>
          <a:p>
            <a:r>
              <a:rPr lang="en-IE" dirty="0"/>
              <a:t>Itsearviointi</a:t>
            </a:r>
          </a:p>
        </p:txBody>
      </p:sp>
      <p:sp>
        <p:nvSpPr>
          <p:cNvPr id="3" name="Text Placeholder 2">
            <a:extLst>
              <a:ext uri="{FF2B5EF4-FFF2-40B4-BE49-F238E27FC236}">
                <a16:creationId xmlns:a16="http://schemas.microsoft.com/office/drawing/2014/main" id="{53DE06A6-8EA9-7B9A-CB57-563BACFD71FE}"/>
              </a:ext>
            </a:extLst>
          </p:cNvPr>
          <p:cNvSpPr>
            <a:spLocks noGrp="1"/>
          </p:cNvSpPr>
          <p:nvPr>
            <p:ph type="body" sz="quarter" idx="19"/>
          </p:nvPr>
        </p:nvSpPr>
        <p:spPr>
          <a:xfrm>
            <a:off x="760492" y="2457445"/>
            <a:ext cx="8338242" cy="3781929"/>
          </a:xfrm>
        </p:spPr>
        <p:txBody>
          <a:bodyPr/>
          <a:lstStyle/>
          <a:p>
            <a:r>
              <a:rPr lang="en-US" dirty="0"/>
              <a:t>Pohdi nykyisiä ruokaan liittyviä tapojasi kotona, töissä tai yhteisössä.</a:t>
            </a:r>
          </a:p>
          <a:p>
            <a:endParaRPr lang="en-US" dirty="0"/>
          </a:p>
          <a:p>
            <a:pPr marL="342900" indent="-342900">
              <a:buFont typeface="Arial" panose="020B0604020202020204" pitchFamily="34" charset="0"/>
              <a:buChar char="•"/>
            </a:pPr>
            <a:r>
              <a:rPr lang="en-US" dirty="0"/>
              <a:t>Millä tavoin edistät jo nyt kiertävää ruokajärjestelmää?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Missä voisit parantaa?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Määrittele yksi konkreettinen muutos, jonka voisit tehdä ruokahävikin vähentämiseksi tai kiertokuljetuskäytäntöjen tukemiseksi, ja mieti, miten se liittyy ympäristön, talouden tai sosiaalisen kestävyyden tavoitteisiin.</a:t>
            </a:r>
            <a:endParaRPr lang="en-IE" dirty="0"/>
          </a:p>
        </p:txBody>
      </p:sp>
      <p:grpSp>
        <p:nvGrpSpPr>
          <p:cNvPr id="4" name="Group 3">
            <a:extLst>
              <a:ext uri="{FF2B5EF4-FFF2-40B4-BE49-F238E27FC236}">
                <a16:creationId xmlns:a16="http://schemas.microsoft.com/office/drawing/2014/main" id="{B4D71C19-4041-9F43-CE75-C65ABB4C71AA}"/>
              </a:ext>
            </a:extLst>
          </p:cNvPr>
          <p:cNvGrpSpPr/>
          <p:nvPr/>
        </p:nvGrpSpPr>
        <p:grpSpPr>
          <a:xfrm>
            <a:off x="4837142" y="286830"/>
            <a:ext cx="1307323" cy="1251447"/>
            <a:chOff x="10307935" y="5202509"/>
            <a:chExt cx="982080" cy="952049"/>
          </a:xfrm>
          <a:solidFill>
            <a:schemeClr val="bg1"/>
          </a:solidFill>
        </p:grpSpPr>
        <p:grpSp>
          <p:nvGrpSpPr>
            <p:cNvPr id="5" name="Graphic 2">
              <a:extLst>
                <a:ext uri="{FF2B5EF4-FFF2-40B4-BE49-F238E27FC236}">
                  <a16:creationId xmlns:a16="http://schemas.microsoft.com/office/drawing/2014/main" id="{7A0584E0-9E3A-DDB9-0A94-D282578DB2EB}"/>
                </a:ext>
              </a:extLst>
            </p:cNvPr>
            <p:cNvGrpSpPr/>
            <p:nvPr userDrawn="1"/>
          </p:nvGrpSpPr>
          <p:grpSpPr>
            <a:xfrm>
              <a:off x="10555087" y="5332591"/>
              <a:ext cx="706050" cy="650900"/>
              <a:chOff x="5526360" y="5154425"/>
              <a:chExt cx="706050" cy="650900"/>
            </a:xfrm>
            <a:grpFill/>
          </p:grpSpPr>
          <p:sp>
            <p:nvSpPr>
              <p:cNvPr id="16" name="Freeform 212">
                <a:extLst>
                  <a:ext uri="{FF2B5EF4-FFF2-40B4-BE49-F238E27FC236}">
                    <a16:creationId xmlns:a16="http://schemas.microsoft.com/office/drawing/2014/main" id="{E7D23035-6DCD-13DA-7EB7-40D1871785E6}"/>
                  </a:ext>
                </a:extLst>
              </p:cNvPr>
              <p:cNvSpPr/>
              <p:nvPr/>
            </p:nvSpPr>
            <p:spPr>
              <a:xfrm>
                <a:off x="5681789" y="5154425"/>
                <a:ext cx="119353" cy="79869"/>
              </a:xfrm>
              <a:custGeom>
                <a:avLst/>
                <a:gdLst>
                  <a:gd name="connsiteX0" fmla="*/ 59869 w 119353"/>
                  <a:gd name="connsiteY0" fmla="*/ 0 h 79869"/>
                  <a:gd name="connsiteX1" fmla="*/ 105154 w 119353"/>
                  <a:gd name="connsiteY1" fmla="*/ 4224 h 79869"/>
                  <a:gd name="connsiteX2" fmla="*/ 119354 w 119353"/>
                  <a:gd name="connsiteY2" fmla="*/ 18431 h 79869"/>
                  <a:gd name="connsiteX3" fmla="*/ 59485 w 119353"/>
                  <a:gd name="connsiteY3" fmla="*/ 79870 h 79869"/>
                  <a:gd name="connsiteX4" fmla="*/ 0 w 119353"/>
                  <a:gd name="connsiteY4" fmla="*/ 16895 h 79869"/>
                  <a:gd name="connsiteX5" fmla="*/ 15351 w 119353"/>
                  <a:gd name="connsiteY5" fmla="*/ 3456 h 79869"/>
                  <a:gd name="connsiteX6" fmla="*/ 59869 w 119353"/>
                  <a:gd name="connsiteY6" fmla="*/ 0 h 7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53" h="79869">
                    <a:moveTo>
                      <a:pt x="59869" y="0"/>
                    </a:moveTo>
                    <a:cubicBezTo>
                      <a:pt x="85582" y="16895"/>
                      <a:pt x="89036" y="17279"/>
                      <a:pt x="105154" y="4224"/>
                    </a:cubicBezTo>
                    <a:cubicBezTo>
                      <a:pt x="110143" y="9216"/>
                      <a:pt x="115133" y="14207"/>
                      <a:pt x="119354" y="18431"/>
                    </a:cubicBezTo>
                    <a:cubicBezTo>
                      <a:pt x="100165" y="38399"/>
                      <a:pt x="80209" y="58750"/>
                      <a:pt x="59485" y="79870"/>
                    </a:cubicBezTo>
                    <a:cubicBezTo>
                      <a:pt x="39913" y="59134"/>
                      <a:pt x="20340" y="38399"/>
                      <a:pt x="0" y="16895"/>
                    </a:cubicBezTo>
                    <a:cubicBezTo>
                      <a:pt x="3454" y="13823"/>
                      <a:pt x="9211" y="8832"/>
                      <a:pt x="15351" y="3456"/>
                    </a:cubicBezTo>
                    <a:cubicBezTo>
                      <a:pt x="31086" y="21503"/>
                      <a:pt x="45669" y="11520"/>
                      <a:pt x="59869" y="0"/>
                    </a:cubicBezTo>
                    <a:close/>
                  </a:path>
                </a:pathLst>
              </a:custGeom>
              <a:solidFill>
                <a:srgbClr val="FEA52F"/>
              </a:solidFill>
              <a:ln w="3834" cap="flat">
                <a:noFill/>
                <a:prstDash val="solid"/>
                <a:miter/>
              </a:ln>
            </p:spPr>
            <p:txBody>
              <a:bodyPr rtlCol="0" anchor="ctr"/>
              <a:lstStyle/>
              <a:p>
                <a:endParaRPr lang="en-US"/>
              </a:p>
            </p:txBody>
          </p:sp>
          <p:sp>
            <p:nvSpPr>
              <p:cNvPr id="17" name="Freeform 213">
                <a:extLst>
                  <a:ext uri="{FF2B5EF4-FFF2-40B4-BE49-F238E27FC236}">
                    <a16:creationId xmlns:a16="http://schemas.microsoft.com/office/drawing/2014/main" id="{59A3F5AD-EA21-5B1F-CC13-7C22F6A375C1}"/>
                  </a:ext>
                </a:extLst>
              </p:cNvPr>
              <p:cNvSpPr/>
              <p:nvPr/>
            </p:nvSpPr>
            <p:spPr>
              <a:xfrm>
                <a:off x="5672431" y="5404401"/>
                <a:ext cx="138017" cy="28799"/>
              </a:xfrm>
              <a:custGeom>
                <a:avLst/>
                <a:gdLst>
                  <a:gd name="connsiteX0" fmla="*/ 2065 w 138017"/>
                  <a:gd name="connsiteY0" fmla="*/ 0 h 28799"/>
                  <a:gd name="connsiteX1" fmla="*/ 137922 w 138017"/>
                  <a:gd name="connsiteY1" fmla="*/ 0 h 28799"/>
                  <a:gd name="connsiteX2" fmla="*/ 137538 w 138017"/>
                  <a:gd name="connsiteY2" fmla="*/ 24191 h 28799"/>
                  <a:gd name="connsiteX3" fmla="*/ 128711 w 138017"/>
                  <a:gd name="connsiteY3" fmla="*/ 28415 h 28799"/>
                  <a:gd name="connsiteX4" fmla="*/ 30081 w 138017"/>
                  <a:gd name="connsiteY4" fmla="*/ 28799 h 28799"/>
                  <a:gd name="connsiteX5" fmla="*/ 24325 w 138017"/>
                  <a:gd name="connsiteY5" fmla="*/ 28799 h 28799"/>
                  <a:gd name="connsiteX6" fmla="*/ 2065 w 138017"/>
                  <a:gd name="connsiteY6" fmla="*/ 0 h 2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017" h="28799">
                    <a:moveTo>
                      <a:pt x="2065" y="0"/>
                    </a:moveTo>
                    <a:cubicBezTo>
                      <a:pt x="46967" y="0"/>
                      <a:pt x="91869" y="0"/>
                      <a:pt x="137922" y="0"/>
                    </a:cubicBezTo>
                    <a:cubicBezTo>
                      <a:pt x="137922" y="8064"/>
                      <a:pt x="138306" y="16128"/>
                      <a:pt x="137538" y="24191"/>
                    </a:cubicBezTo>
                    <a:cubicBezTo>
                      <a:pt x="137154" y="26111"/>
                      <a:pt x="131782" y="28415"/>
                      <a:pt x="128711" y="28415"/>
                    </a:cubicBezTo>
                    <a:cubicBezTo>
                      <a:pt x="95707" y="28799"/>
                      <a:pt x="63086" y="28799"/>
                      <a:pt x="30081" y="28799"/>
                    </a:cubicBezTo>
                    <a:cubicBezTo>
                      <a:pt x="28162" y="28799"/>
                      <a:pt x="26243" y="28799"/>
                      <a:pt x="24325" y="28799"/>
                    </a:cubicBezTo>
                    <a:cubicBezTo>
                      <a:pt x="-2156" y="28415"/>
                      <a:pt x="-2156" y="28415"/>
                      <a:pt x="2065" y="0"/>
                    </a:cubicBezTo>
                    <a:close/>
                  </a:path>
                </a:pathLst>
              </a:custGeom>
              <a:solidFill>
                <a:srgbClr val="FEA52F"/>
              </a:solidFill>
              <a:ln w="3834" cap="flat">
                <a:noFill/>
                <a:prstDash val="solid"/>
                <a:miter/>
              </a:ln>
            </p:spPr>
            <p:txBody>
              <a:bodyPr rtlCol="0" anchor="ctr"/>
              <a:lstStyle/>
              <a:p>
                <a:endParaRPr lang="en-US"/>
              </a:p>
            </p:txBody>
          </p:sp>
          <p:sp>
            <p:nvSpPr>
              <p:cNvPr id="18" name="Freeform 214">
                <a:extLst>
                  <a:ext uri="{FF2B5EF4-FFF2-40B4-BE49-F238E27FC236}">
                    <a16:creationId xmlns:a16="http://schemas.microsoft.com/office/drawing/2014/main" id="{4B7D5907-82E5-BC05-0952-7342E16F6E8E}"/>
                  </a:ext>
                </a:extLst>
              </p:cNvPr>
              <p:cNvSpPr/>
              <p:nvPr/>
            </p:nvSpPr>
            <p:spPr>
              <a:xfrm>
                <a:off x="5706734" y="5463536"/>
                <a:ext cx="70259" cy="31669"/>
              </a:xfrm>
              <a:custGeom>
                <a:avLst/>
                <a:gdLst>
                  <a:gd name="connsiteX0" fmla="*/ 0 w 70259"/>
                  <a:gd name="connsiteY0" fmla="*/ 0 h 31669"/>
                  <a:gd name="connsiteX1" fmla="*/ 70231 w 70259"/>
                  <a:gd name="connsiteY1" fmla="*/ 0 h 31669"/>
                  <a:gd name="connsiteX2" fmla="*/ 38761 w 70259"/>
                  <a:gd name="connsiteY2" fmla="*/ 31487 h 31669"/>
                  <a:gd name="connsiteX3" fmla="*/ 0 w 70259"/>
                  <a:gd name="connsiteY3" fmla="*/ 0 h 31669"/>
                </a:gdLst>
                <a:ahLst/>
                <a:cxnLst>
                  <a:cxn ang="0">
                    <a:pos x="connsiteX0" y="connsiteY0"/>
                  </a:cxn>
                  <a:cxn ang="0">
                    <a:pos x="connsiteX1" y="connsiteY1"/>
                  </a:cxn>
                  <a:cxn ang="0">
                    <a:pos x="connsiteX2" y="connsiteY2"/>
                  </a:cxn>
                  <a:cxn ang="0">
                    <a:pos x="connsiteX3" y="connsiteY3"/>
                  </a:cxn>
                </a:cxnLst>
                <a:rect l="l" t="t" r="r" b="b"/>
                <a:pathLst>
                  <a:path w="70259" h="31669">
                    <a:moveTo>
                      <a:pt x="0" y="0"/>
                    </a:moveTo>
                    <a:cubicBezTo>
                      <a:pt x="23794" y="0"/>
                      <a:pt x="46820" y="0"/>
                      <a:pt x="70231" y="0"/>
                    </a:cubicBezTo>
                    <a:cubicBezTo>
                      <a:pt x="70998" y="15360"/>
                      <a:pt x="56415" y="29951"/>
                      <a:pt x="38761" y="31487"/>
                    </a:cubicBezTo>
                    <a:cubicBezTo>
                      <a:pt x="19956" y="33407"/>
                      <a:pt x="2686" y="19967"/>
                      <a:pt x="0" y="0"/>
                    </a:cubicBezTo>
                    <a:close/>
                  </a:path>
                </a:pathLst>
              </a:custGeom>
              <a:solidFill>
                <a:srgbClr val="FEA52F"/>
              </a:solidFill>
              <a:ln w="3834" cap="flat">
                <a:noFill/>
                <a:prstDash val="solid"/>
                <a:miter/>
              </a:ln>
            </p:spPr>
            <p:txBody>
              <a:bodyPr rtlCol="0" anchor="ctr"/>
              <a:lstStyle/>
              <a:p>
                <a:endParaRPr lang="en-US"/>
              </a:p>
            </p:txBody>
          </p:sp>
          <p:sp>
            <p:nvSpPr>
              <p:cNvPr id="19" name="Freeform 215">
                <a:extLst>
                  <a:ext uri="{FF2B5EF4-FFF2-40B4-BE49-F238E27FC236}">
                    <a16:creationId xmlns:a16="http://schemas.microsoft.com/office/drawing/2014/main" id="{718C1D91-FA21-B1E5-7A6A-4E602EDFA36B}"/>
                  </a:ext>
                </a:extLst>
              </p:cNvPr>
              <p:cNvSpPr/>
              <p:nvPr/>
            </p:nvSpPr>
            <p:spPr>
              <a:xfrm>
                <a:off x="6150378" y="5714797"/>
                <a:ext cx="82032" cy="90274"/>
              </a:xfrm>
              <a:custGeom>
                <a:avLst/>
                <a:gdLst>
                  <a:gd name="connsiteX0" fmla="*/ 0 w 82032"/>
                  <a:gd name="connsiteY0" fmla="*/ 90104 h 90274"/>
                  <a:gd name="connsiteX1" fmla="*/ 0 w 82032"/>
                  <a:gd name="connsiteY1" fmla="*/ 251 h 90274"/>
                  <a:gd name="connsiteX2" fmla="*/ 65625 w 82032"/>
                  <a:gd name="connsiteY2" fmla="*/ 635 h 90274"/>
                  <a:gd name="connsiteX3" fmla="*/ 81744 w 82032"/>
                  <a:gd name="connsiteY3" fmla="*/ 22906 h 90274"/>
                  <a:gd name="connsiteX4" fmla="*/ 81744 w 82032"/>
                  <a:gd name="connsiteY4" fmla="*/ 67065 h 90274"/>
                  <a:gd name="connsiteX5" fmla="*/ 58718 w 82032"/>
                  <a:gd name="connsiteY5" fmla="*/ 90104 h 90274"/>
                  <a:gd name="connsiteX6" fmla="*/ 0 w 82032"/>
                  <a:gd name="connsiteY6" fmla="*/ 90104 h 9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32" h="90274">
                    <a:moveTo>
                      <a:pt x="0" y="90104"/>
                    </a:moveTo>
                    <a:cubicBezTo>
                      <a:pt x="0" y="59385"/>
                      <a:pt x="0" y="29818"/>
                      <a:pt x="0" y="251"/>
                    </a:cubicBezTo>
                    <a:cubicBezTo>
                      <a:pt x="21875" y="251"/>
                      <a:pt x="43750" y="-517"/>
                      <a:pt x="65625" y="635"/>
                    </a:cubicBezTo>
                    <a:cubicBezTo>
                      <a:pt x="75220" y="1019"/>
                      <a:pt x="81361" y="11770"/>
                      <a:pt x="81744" y="22906"/>
                    </a:cubicBezTo>
                    <a:cubicBezTo>
                      <a:pt x="82128" y="37497"/>
                      <a:pt x="82128" y="52473"/>
                      <a:pt x="81744" y="67065"/>
                    </a:cubicBezTo>
                    <a:cubicBezTo>
                      <a:pt x="81361" y="80888"/>
                      <a:pt x="72534" y="90104"/>
                      <a:pt x="58718" y="90104"/>
                    </a:cubicBezTo>
                    <a:cubicBezTo>
                      <a:pt x="39913" y="90488"/>
                      <a:pt x="20724" y="90104"/>
                      <a:pt x="0" y="90104"/>
                    </a:cubicBezTo>
                    <a:close/>
                  </a:path>
                </a:pathLst>
              </a:custGeom>
              <a:solidFill>
                <a:srgbClr val="2094D2"/>
              </a:solidFill>
              <a:ln w="3834" cap="flat">
                <a:noFill/>
                <a:prstDash val="solid"/>
                <a:miter/>
              </a:ln>
            </p:spPr>
            <p:txBody>
              <a:bodyPr rtlCol="0" anchor="ctr"/>
              <a:lstStyle/>
              <a:p>
                <a:endParaRPr lang="en-US"/>
              </a:p>
            </p:txBody>
          </p:sp>
          <p:sp>
            <p:nvSpPr>
              <p:cNvPr id="20" name="Freeform 216">
                <a:extLst>
                  <a:ext uri="{FF2B5EF4-FFF2-40B4-BE49-F238E27FC236}">
                    <a16:creationId xmlns:a16="http://schemas.microsoft.com/office/drawing/2014/main" id="{371E10F2-0EF5-30DB-6EDE-833068FD9062}"/>
                  </a:ext>
                </a:extLst>
              </p:cNvPr>
              <p:cNvSpPr/>
              <p:nvPr/>
            </p:nvSpPr>
            <p:spPr>
              <a:xfrm>
                <a:off x="6088206" y="5713512"/>
                <a:ext cx="32237" cy="91813"/>
              </a:xfrm>
              <a:custGeom>
                <a:avLst/>
                <a:gdLst>
                  <a:gd name="connsiteX0" fmla="*/ 0 w 32237"/>
                  <a:gd name="connsiteY0" fmla="*/ 91389 h 91813"/>
                  <a:gd name="connsiteX1" fmla="*/ 0 w 32237"/>
                  <a:gd name="connsiteY1" fmla="*/ 54142 h 91813"/>
                  <a:gd name="connsiteX2" fmla="*/ 0 w 32237"/>
                  <a:gd name="connsiteY2" fmla="*/ 7296 h 91813"/>
                  <a:gd name="connsiteX3" fmla="*/ 7292 w 32237"/>
                  <a:gd name="connsiteY3" fmla="*/ 0 h 91813"/>
                  <a:gd name="connsiteX4" fmla="*/ 32237 w 32237"/>
                  <a:gd name="connsiteY4" fmla="*/ 0 h 91813"/>
                  <a:gd name="connsiteX5" fmla="*/ 32237 w 32237"/>
                  <a:gd name="connsiteY5" fmla="*/ 53758 h 91813"/>
                  <a:gd name="connsiteX6" fmla="*/ 31853 w 32237"/>
                  <a:gd name="connsiteY6" fmla="*/ 82557 h 91813"/>
                  <a:gd name="connsiteX7" fmla="*/ 22259 w 32237"/>
                  <a:gd name="connsiteY7" fmla="*/ 91773 h 91813"/>
                  <a:gd name="connsiteX8" fmla="*/ 0 w 32237"/>
                  <a:gd name="connsiteY8" fmla="*/ 91389 h 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7" h="91813">
                    <a:moveTo>
                      <a:pt x="0" y="91389"/>
                    </a:moveTo>
                    <a:cubicBezTo>
                      <a:pt x="0" y="78334"/>
                      <a:pt x="0" y="66046"/>
                      <a:pt x="0" y="54142"/>
                    </a:cubicBezTo>
                    <a:cubicBezTo>
                      <a:pt x="0" y="38399"/>
                      <a:pt x="0" y="23039"/>
                      <a:pt x="0" y="7296"/>
                    </a:cubicBezTo>
                    <a:cubicBezTo>
                      <a:pt x="0" y="1920"/>
                      <a:pt x="1919" y="0"/>
                      <a:pt x="7292" y="0"/>
                    </a:cubicBezTo>
                    <a:cubicBezTo>
                      <a:pt x="14967" y="384"/>
                      <a:pt x="23027" y="0"/>
                      <a:pt x="32237" y="0"/>
                    </a:cubicBezTo>
                    <a:cubicBezTo>
                      <a:pt x="32237" y="18816"/>
                      <a:pt x="32237" y="36095"/>
                      <a:pt x="32237" y="53758"/>
                    </a:cubicBezTo>
                    <a:cubicBezTo>
                      <a:pt x="32237" y="63358"/>
                      <a:pt x="31469" y="72958"/>
                      <a:pt x="31853" y="82557"/>
                    </a:cubicBezTo>
                    <a:cubicBezTo>
                      <a:pt x="32237" y="89853"/>
                      <a:pt x="29550" y="92157"/>
                      <a:pt x="22259" y="91773"/>
                    </a:cubicBezTo>
                    <a:cubicBezTo>
                      <a:pt x="15351" y="91005"/>
                      <a:pt x="8443" y="91389"/>
                      <a:pt x="0" y="91389"/>
                    </a:cubicBezTo>
                    <a:close/>
                  </a:path>
                </a:pathLst>
              </a:custGeom>
              <a:solidFill>
                <a:srgbClr val="2094D2"/>
              </a:solidFill>
              <a:ln w="3834" cap="flat">
                <a:noFill/>
                <a:prstDash val="solid"/>
                <a:miter/>
              </a:ln>
            </p:spPr>
            <p:txBody>
              <a:bodyPr rtlCol="0" anchor="ctr"/>
              <a:lstStyle/>
              <a:p>
                <a:endParaRPr lang="en-US"/>
              </a:p>
            </p:txBody>
          </p:sp>
          <p:sp>
            <p:nvSpPr>
              <p:cNvPr id="21" name="Freeform 217">
                <a:extLst>
                  <a:ext uri="{FF2B5EF4-FFF2-40B4-BE49-F238E27FC236}">
                    <a16:creationId xmlns:a16="http://schemas.microsoft.com/office/drawing/2014/main" id="{AD9B256C-8936-C407-55B8-55A9E1CCE5C9}"/>
                  </a:ext>
                </a:extLst>
              </p:cNvPr>
              <p:cNvSpPr/>
              <p:nvPr/>
            </p:nvSpPr>
            <p:spPr>
              <a:xfrm>
                <a:off x="5526360" y="5724648"/>
                <a:ext cx="64090" cy="70269"/>
              </a:xfrm>
              <a:custGeom>
                <a:avLst/>
                <a:gdLst>
                  <a:gd name="connsiteX0" fmla="*/ 64090 w 64090"/>
                  <a:gd name="connsiteY0" fmla="*/ 70270 h 70269"/>
                  <a:gd name="connsiteX1" fmla="*/ 0 w 64090"/>
                  <a:gd name="connsiteY1" fmla="*/ 35327 h 70269"/>
                  <a:gd name="connsiteX2" fmla="*/ 64090 w 64090"/>
                  <a:gd name="connsiteY2" fmla="*/ 0 h 70269"/>
                  <a:gd name="connsiteX3" fmla="*/ 64090 w 64090"/>
                  <a:gd name="connsiteY3" fmla="*/ 70270 h 70269"/>
                </a:gdLst>
                <a:ahLst/>
                <a:cxnLst>
                  <a:cxn ang="0">
                    <a:pos x="connsiteX0" y="connsiteY0"/>
                  </a:cxn>
                  <a:cxn ang="0">
                    <a:pos x="connsiteX1" y="connsiteY1"/>
                  </a:cxn>
                  <a:cxn ang="0">
                    <a:pos x="connsiteX2" y="connsiteY2"/>
                  </a:cxn>
                  <a:cxn ang="0">
                    <a:pos x="connsiteX3" y="connsiteY3"/>
                  </a:cxn>
                </a:cxnLst>
                <a:rect l="l" t="t" r="r" b="b"/>
                <a:pathLst>
                  <a:path w="64090" h="70269">
                    <a:moveTo>
                      <a:pt x="64090" y="70270"/>
                    </a:moveTo>
                    <a:cubicBezTo>
                      <a:pt x="42215" y="58366"/>
                      <a:pt x="21491" y="46846"/>
                      <a:pt x="0" y="35327"/>
                    </a:cubicBezTo>
                    <a:cubicBezTo>
                      <a:pt x="21491" y="23423"/>
                      <a:pt x="42599" y="11904"/>
                      <a:pt x="64090" y="0"/>
                    </a:cubicBezTo>
                    <a:cubicBezTo>
                      <a:pt x="64090" y="23423"/>
                      <a:pt x="64090" y="46079"/>
                      <a:pt x="64090" y="70270"/>
                    </a:cubicBezTo>
                    <a:close/>
                  </a:path>
                </a:pathLst>
              </a:custGeom>
              <a:solidFill>
                <a:srgbClr val="2094D2"/>
              </a:solidFill>
              <a:ln w="3834"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72BDC05D-727B-BE76-3292-28B30AEA411E}"/>
                </a:ext>
              </a:extLst>
            </p:cNvPr>
            <p:cNvGrpSpPr/>
            <p:nvPr userDrawn="1"/>
          </p:nvGrpSpPr>
          <p:grpSpPr>
            <a:xfrm>
              <a:off x="10307935" y="5202509"/>
              <a:ext cx="982080" cy="952049"/>
              <a:chOff x="5279208" y="5014127"/>
              <a:chExt cx="982080" cy="952049"/>
            </a:xfrm>
            <a:grpFill/>
          </p:grpSpPr>
          <p:sp>
            <p:nvSpPr>
              <p:cNvPr id="7" name="Freeform 203">
                <a:extLst>
                  <a:ext uri="{FF2B5EF4-FFF2-40B4-BE49-F238E27FC236}">
                    <a16:creationId xmlns:a16="http://schemas.microsoft.com/office/drawing/2014/main" id="{315A33DB-68D8-48BF-56B4-842FB45A08E2}"/>
                  </a:ext>
                </a:extLst>
              </p:cNvPr>
              <p:cNvSpPr/>
              <p:nvPr/>
            </p:nvSpPr>
            <p:spPr>
              <a:xfrm>
                <a:off x="5279208" y="5222238"/>
                <a:ext cx="906819" cy="743938"/>
              </a:xfrm>
              <a:custGeom>
                <a:avLst/>
                <a:gdLst>
                  <a:gd name="connsiteX0" fmla="*/ 0 w 906819"/>
                  <a:gd name="connsiteY0" fmla="*/ 102678 h 743938"/>
                  <a:gd name="connsiteX1" fmla="*/ 17654 w 906819"/>
                  <a:gd name="connsiteY1" fmla="*/ 57751 h 743938"/>
                  <a:gd name="connsiteX2" fmla="*/ 136624 w 906819"/>
                  <a:gd name="connsiteY2" fmla="*/ 537 h 743938"/>
                  <a:gd name="connsiteX3" fmla="*/ 157731 w 906819"/>
                  <a:gd name="connsiteY3" fmla="*/ 23576 h 743938"/>
                  <a:gd name="connsiteX4" fmla="*/ 157731 w 906819"/>
                  <a:gd name="connsiteY4" fmla="*/ 58903 h 743938"/>
                  <a:gd name="connsiteX5" fmla="*/ 169245 w 906819"/>
                  <a:gd name="connsiteY5" fmla="*/ 58903 h 743938"/>
                  <a:gd name="connsiteX6" fmla="*/ 290134 w 906819"/>
                  <a:gd name="connsiteY6" fmla="*/ 58903 h 743938"/>
                  <a:gd name="connsiteX7" fmla="*/ 308172 w 906819"/>
                  <a:gd name="connsiteY7" fmla="*/ 72727 h 743938"/>
                  <a:gd name="connsiteX8" fmla="*/ 289750 w 906819"/>
                  <a:gd name="connsiteY8" fmla="*/ 87702 h 743938"/>
                  <a:gd name="connsiteX9" fmla="*/ 168861 w 906819"/>
                  <a:gd name="connsiteY9" fmla="*/ 87702 h 743938"/>
                  <a:gd name="connsiteX10" fmla="*/ 157348 w 906819"/>
                  <a:gd name="connsiteY10" fmla="*/ 87702 h 743938"/>
                  <a:gd name="connsiteX11" fmla="*/ 157348 w 906819"/>
                  <a:gd name="connsiteY11" fmla="*/ 126869 h 743938"/>
                  <a:gd name="connsiteX12" fmla="*/ 157348 w 906819"/>
                  <a:gd name="connsiteY12" fmla="*/ 159508 h 743938"/>
                  <a:gd name="connsiteX13" fmla="*/ 143532 w 906819"/>
                  <a:gd name="connsiteY13" fmla="*/ 173716 h 743938"/>
                  <a:gd name="connsiteX14" fmla="*/ 128948 w 906819"/>
                  <a:gd name="connsiteY14" fmla="*/ 161044 h 743938"/>
                  <a:gd name="connsiteX15" fmla="*/ 128565 w 906819"/>
                  <a:gd name="connsiteY15" fmla="*/ 151444 h 743938"/>
                  <a:gd name="connsiteX16" fmla="*/ 128565 w 906819"/>
                  <a:gd name="connsiteY16" fmla="*/ 41240 h 743938"/>
                  <a:gd name="connsiteX17" fmla="*/ 128565 w 906819"/>
                  <a:gd name="connsiteY17" fmla="*/ 31256 h 743938"/>
                  <a:gd name="connsiteX18" fmla="*/ 30318 w 906819"/>
                  <a:gd name="connsiteY18" fmla="*/ 101142 h 743938"/>
                  <a:gd name="connsiteX19" fmla="*/ 28399 w 906819"/>
                  <a:gd name="connsiteY19" fmla="*/ 120341 h 743938"/>
                  <a:gd name="connsiteX20" fmla="*/ 28399 w 906819"/>
                  <a:gd name="connsiteY20" fmla="*/ 539656 h 743938"/>
                  <a:gd name="connsiteX21" fmla="*/ 28399 w 906819"/>
                  <a:gd name="connsiteY21" fmla="*/ 547720 h 743938"/>
                  <a:gd name="connsiteX22" fmla="*/ 128565 w 906819"/>
                  <a:gd name="connsiteY22" fmla="*/ 506634 h 743938"/>
                  <a:gd name="connsiteX23" fmla="*/ 128565 w 906819"/>
                  <a:gd name="connsiteY23" fmla="*/ 495498 h 743938"/>
                  <a:gd name="connsiteX24" fmla="*/ 128565 w 906819"/>
                  <a:gd name="connsiteY24" fmla="*/ 228626 h 743938"/>
                  <a:gd name="connsiteX25" fmla="*/ 129716 w 906819"/>
                  <a:gd name="connsiteY25" fmla="*/ 217106 h 743938"/>
                  <a:gd name="connsiteX26" fmla="*/ 144683 w 906819"/>
                  <a:gd name="connsiteY26" fmla="*/ 206739 h 743938"/>
                  <a:gd name="connsiteX27" fmla="*/ 157348 w 906819"/>
                  <a:gd name="connsiteY27" fmla="*/ 219794 h 743938"/>
                  <a:gd name="connsiteX28" fmla="*/ 157348 w 906819"/>
                  <a:gd name="connsiteY28" fmla="*/ 230162 h 743938"/>
                  <a:gd name="connsiteX29" fmla="*/ 157348 w 906819"/>
                  <a:gd name="connsiteY29" fmla="*/ 502794 h 743938"/>
                  <a:gd name="connsiteX30" fmla="*/ 124343 w 906819"/>
                  <a:gd name="connsiteY30" fmla="*/ 536201 h 743938"/>
                  <a:gd name="connsiteX31" fmla="*/ 31470 w 906819"/>
                  <a:gd name="connsiteY31" fmla="*/ 603015 h 743938"/>
                  <a:gd name="connsiteX32" fmla="*/ 113981 w 906819"/>
                  <a:gd name="connsiteY32" fmla="*/ 715139 h 743938"/>
                  <a:gd name="connsiteX33" fmla="*/ 871553 w 906819"/>
                  <a:gd name="connsiteY33" fmla="*/ 715139 h 743938"/>
                  <a:gd name="connsiteX34" fmla="*/ 877694 w 906819"/>
                  <a:gd name="connsiteY34" fmla="*/ 714755 h 743938"/>
                  <a:gd name="connsiteX35" fmla="*/ 877694 w 906819"/>
                  <a:gd name="connsiteY35" fmla="*/ 672900 h 743938"/>
                  <a:gd name="connsiteX36" fmla="*/ 877694 w 906819"/>
                  <a:gd name="connsiteY36" fmla="*/ 655621 h 743938"/>
                  <a:gd name="connsiteX37" fmla="*/ 891510 w 906819"/>
                  <a:gd name="connsiteY37" fmla="*/ 641413 h 743938"/>
                  <a:gd name="connsiteX38" fmla="*/ 906093 w 906819"/>
                  <a:gd name="connsiteY38" fmla="*/ 653701 h 743938"/>
                  <a:gd name="connsiteX39" fmla="*/ 906093 w 906819"/>
                  <a:gd name="connsiteY39" fmla="*/ 720899 h 743938"/>
                  <a:gd name="connsiteX40" fmla="*/ 879996 w 906819"/>
                  <a:gd name="connsiteY40" fmla="*/ 743938 h 743938"/>
                  <a:gd name="connsiteX41" fmla="*/ 872321 w 906819"/>
                  <a:gd name="connsiteY41" fmla="*/ 743938 h 743938"/>
                  <a:gd name="connsiteX42" fmla="*/ 122424 w 906819"/>
                  <a:gd name="connsiteY42" fmla="*/ 743938 h 743938"/>
                  <a:gd name="connsiteX43" fmla="*/ 7292 w 906819"/>
                  <a:gd name="connsiteY43" fmla="*/ 666373 h 743938"/>
                  <a:gd name="connsiteX44" fmla="*/ 0 w 906819"/>
                  <a:gd name="connsiteY44" fmla="*/ 641798 h 743938"/>
                  <a:gd name="connsiteX45" fmla="*/ 0 w 906819"/>
                  <a:gd name="connsiteY45" fmla="*/ 102678 h 74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6819" h="743938">
                    <a:moveTo>
                      <a:pt x="0" y="102678"/>
                    </a:moveTo>
                    <a:cubicBezTo>
                      <a:pt x="5757" y="87702"/>
                      <a:pt x="9594" y="71191"/>
                      <a:pt x="17654" y="57751"/>
                    </a:cubicBezTo>
                    <a:cubicBezTo>
                      <a:pt x="44518" y="13209"/>
                      <a:pt x="86349" y="-3303"/>
                      <a:pt x="136624" y="537"/>
                    </a:cubicBezTo>
                    <a:cubicBezTo>
                      <a:pt x="149672" y="1305"/>
                      <a:pt x="156964" y="9753"/>
                      <a:pt x="157731" y="23576"/>
                    </a:cubicBezTo>
                    <a:cubicBezTo>
                      <a:pt x="158116" y="35096"/>
                      <a:pt x="157731" y="46616"/>
                      <a:pt x="157731" y="58903"/>
                    </a:cubicBezTo>
                    <a:cubicBezTo>
                      <a:pt x="162337" y="58903"/>
                      <a:pt x="165791" y="58903"/>
                      <a:pt x="169245" y="58903"/>
                    </a:cubicBezTo>
                    <a:cubicBezTo>
                      <a:pt x="209541" y="58903"/>
                      <a:pt x="249837" y="58903"/>
                      <a:pt x="290134" y="58903"/>
                    </a:cubicBezTo>
                    <a:cubicBezTo>
                      <a:pt x="301263" y="58903"/>
                      <a:pt x="308172" y="64279"/>
                      <a:pt x="308172" y="72727"/>
                    </a:cubicBezTo>
                    <a:cubicBezTo>
                      <a:pt x="308172" y="81943"/>
                      <a:pt x="301263" y="87702"/>
                      <a:pt x="289750" y="87702"/>
                    </a:cubicBezTo>
                    <a:cubicBezTo>
                      <a:pt x="249454" y="87702"/>
                      <a:pt x="209157" y="87702"/>
                      <a:pt x="168861" y="87702"/>
                    </a:cubicBezTo>
                    <a:cubicBezTo>
                      <a:pt x="165407" y="87702"/>
                      <a:pt x="161953" y="87702"/>
                      <a:pt x="157348" y="87702"/>
                    </a:cubicBezTo>
                    <a:cubicBezTo>
                      <a:pt x="157348" y="101142"/>
                      <a:pt x="157348" y="114198"/>
                      <a:pt x="157348" y="126869"/>
                    </a:cubicBezTo>
                    <a:cubicBezTo>
                      <a:pt x="157348" y="137621"/>
                      <a:pt x="157348" y="148756"/>
                      <a:pt x="157348" y="159508"/>
                    </a:cubicBezTo>
                    <a:cubicBezTo>
                      <a:pt x="156964" y="167956"/>
                      <a:pt x="151207" y="174100"/>
                      <a:pt x="143532" y="173716"/>
                    </a:cubicBezTo>
                    <a:cubicBezTo>
                      <a:pt x="135473" y="173332"/>
                      <a:pt x="130484" y="168724"/>
                      <a:pt x="128948" y="161044"/>
                    </a:cubicBezTo>
                    <a:cubicBezTo>
                      <a:pt x="128181" y="157972"/>
                      <a:pt x="128565" y="154516"/>
                      <a:pt x="128565" y="151444"/>
                    </a:cubicBezTo>
                    <a:cubicBezTo>
                      <a:pt x="128565" y="114582"/>
                      <a:pt x="128565" y="77719"/>
                      <a:pt x="128565" y="41240"/>
                    </a:cubicBezTo>
                    <a:cubicBezTo>
                      <a:pt x="128565" y="37784"/>
                      <a:pt x="128565" y="34328"/>
                      <a:pt x="128565" y="31256"/>
                    </a:cubicBezTo>
                    <a:cubicBezTo>
                      <a:pt x="85582" y="23192"/>
                      <a:pt x="38761" y="56983"/>
                      <a:pt x="30318" y="101142"/>
                    </a:cubicBezTo>
                    <a:cubicBezTo>
                      <a:pt x="29167" y="107286"/>
                      <a:pt x="28399" y="113814"/>
                      <a:pt x="28399" y="120341"/>
                    </a:cubicBezTo>
                    <a:cubicBezTo>
                      <a:pt x="28399" y="260113"/>
                      <a:pt x="28399" y="399885"/>
                      <a:pt x="28399" y="539656"/>
                    </a:cubicBezTo>
                    <a:cubicBezTo>
                      <a:pt x="28399" y="541961"/>
                      <a:pt x="28399" y="544649"/>
                      <a:pt x="28399" y="547720"/>
                    </a:cubicBezTo>
                    <a:cubicBezTo>
                      <a:pt x="61788" y="519305"/>
                      <a:pt x="72150" y="511241"/>
                      <a:pt x="128565" y="506634"/>
                    </a:cubicBezTo>
                    <a:cubicBezTo>
                      <a:pt x="128565" y="503178"/>
                      <a:pt x="128565" y="499338"/>
                      <a:pt x="128565" y="495498"/>
                    </a:cubicBezTo>
                    <a:cubicBezTo>
                      <a:pt x="128565" y="406413"/>
                      <a:pt x="128565" y="317711"/>
                      <a:pt x="128565" y="228626"/>
                    </a:cubicBezTo>
                    <a:cubicBezTo>
                      <a:pt x="128565" y="224786"/>
                      <a:pt x="128565" y="220946"/>
                      <a:pt x="129716" y="217106"/>
                    </a:cubicBezTo>
                    <a:cubicBezTo>
                      <a:pt x="131635" y="209427"/>
                      <a:pt x="137008" y="205971"/>
                      <a:pt x="144683" y="206739"/>
                    </a:cubicBezTo>
                    <a:cubicBezTo>
                      <a:pt x="152359" y="207507"/>
                      <a:pt x="156580" y="212115"/>
                      <a:pt x="157348" y="219794"/>
                    </a:cubicBezTo>
                    <a:cubicBezTo>
                      <a:pt x="157731" y="223250"/>
                      <a:pt x="157348" y="226706"/>
                      <a:pt x="157348" y="230162"/>
                    </a:cubicBezTo>
                    <a:cubicBezTo>
                      <a:pt x="157348" y="321167"/>
                      <a:pt x="157348" y="411788"/>
                      <a:pt x="157348" y="502794"/>
                    </a:cubicBezTo>
                    <a:cubicBezTo>
                      <a:pt x="157348" y="530057"/>
                      <a:pt x="151591" y="536201"/>
                      <a:pt x="124343" y="536201"/>
                    </a:cubicBezTo>
                    <a:cubicBezTo>
                      <a:pt x="78290" y="536585"/>
                      <a:pt x="42983" y="561928"/>
                      <a:pt x="31470" y="603015"/>
                    </a:cubicBezTo>
                    <a:cubicBezTo>
                      <a:pt x="16119" y="657157"/>
                      <a:pt x="58334" y="715139"/>
                      <a:pt x="113981" y="715139"/>
                    </a:cubicBezTo>
                    <a:cubicBezTo>
                      <a:pt x="366505" y="715523"/>
                      <a:pt x="619029" y="715139"/>
                      <a:pt x="871553" y="715139"/>
                    </a:cubicBezTo>
                    <a:cubicBezTo>
                      <a:pt x="873088" y="715139"/>
                      <a:pt x="874623" y="714755"/>
                      <a:pt x="877694" y="714755"/>
                    </a:cubicBezTo>
                    <a:cubicBezTo>
                      <a:pt x="877694" y="700932"/>
                      <a:pt x="877694" y="686724"/>
                      <a:pt x="877694" y="672900"/>
                    </a:cubicBezTo>
                    <a:cubicBezTo>
                      <a:pt x="877694" y="667141"/>
                      <a:pt x="877694" y="661381"/>
                      <a:pt x="877694" y="655621"/>
                    </a:cubicBezTo>
                    <a:cubicBezTo>
                      <a:pt x="878077" y="647173"/>
                      <a:pt x="883450" y="641798"/>
                      <a:pt x="891510" y="641413"/>
                    </a:cubicBezTo>
                    <a:cubicBezTo>
                      <a:pt x="899952" y="641413"/>
                      <a:pt x="905709" y="646021"/>
                      <a:pt x="906093" y="653701"/>
                    </a:cubicBezTo>
                    <a:cubicBezTo>
                      <a:pt x="906861" y="675972"/>
                      <a:pt x="907244" y="698628"/>
                      <a:pt x="906093" y="720899"/>
                    </a:cubicBezTo>
                    <a:cubicBezTo>
                      <a:pt x="905325" y="734339"/>
                      <a:pt x="893812" y="743554"/>
                      <a:pt x="879996" y="743938"/>
                    </a:cubicBezTo>
                    <a:cubicBezTo>
                      <a:pt x="877310" y="743938"/>
                      <a:pt x="875007" y="743938"/>
                      <a:pt x="872321" y="743938"/>
                    </a:cubicBezTo>
                    <a:cubicBezTo>
                      <a:pt x="622483" y="743938"/>
                      <a:pt x="372645" y="743938"/>
                      <a:pt x="122424" y="743938"/>
                    </a:cubicBezTo>
                    <a:cubicBezTo>
                      <a:pt x="68312" y="743938"/>
                      <a:pt x="24945" y="714755"/>
                      <a:pt x="7292" y="666373"/>
                    </a:cubicBezTo>
                    <a:cubicBezTo>
                      <a:pt x="4221" y="658309"/>
                      <a:pt x="2303" y="649861"/>
                      <a:pt x="0" y="641798"/>
                    </a:cubicBezTo>
                    <a:cubicBezTo>
                      <a:pt x="0" y="462475"/>
                      <a:pt x="0" y="282384"/>
                      <a:pt x="0" y="102678"/>
                    </a:cubicBezTo>
                    <a:close/>
                  </a:path>
                </a:pathLst>
              </a:custGeom>
              <a:grpFill/>
              <a:ln w="3834" cap="flat">
                <a:noFill/>
                <a:prstDash val="solid"/>
                <a:miter/>
              </a:ln>
            </p:spPr>
            <p:txBody>
              <a:bodyPr rtlCol="0" anchor="ctr"/>
              <a:lstStyle/>
              <a:p>
                <a:endParaRPr lang="en-US"/>
              </a:p>
            </p:txBody>
          </p:sp>
          <p:sp>
            <p:nvSpPr>
              <p:cNvPr id="8" name="Freeform 204">
                <a:extLst>
                  <a:ext uri="{FF2B5EF4-FFF2-40B4-BE49-F238E27FC236}">
                    <a16:creationId xmlns:a16="http://schemas.microsoft.com/office/drawing/2014/main" id="{845553FD-DCED-808E-A07B-7DBEBA7F715A}"/>
                  </a:ext>
                </a:extLst>
              </p:cNvPr>
              <p:cNvSpPr/>
              <p:nvPr/>
            </p:nvSpPr>
            <p:spPr>
              <a:xfrm>
                <a:off x="5578705" y="5014127"/>
                <a:ext cx="325069" cy="510851"/>
              </a:xfrm>
              <a:custGeom>
                <a:avLst/>
                <a:gdLst>
                  <a:gd name="connsiteX0" fmla="*/ 110759 w 325069"/>
                  <a:gd name="connsiteY0" fmla="*/ 360323 h 510851"/>
                  <a:gd name="connsiteX1" fmla="*/ 142996 w 325069"/>
                  <a:gd name="connsiteY1" fmla="*/ 359939 h 510851"/>
                  <a:gd name="connsiteX2" fmla="*/ 148369 w 325069"/>
                  <a:gd name="connsiteY2" fmla="*/ 354564 h 510851"/>
                  <a:gd name="connsiteX3" fmla="*/ 148753 w 325069"/>
                  <a:gd name="connsiteY3" fmla="*/ 252039 h 510851"/>
                  <a:gd name="connsiteX4" fmla="*/ 144147 w 325069"/>
                  <a:gd name="connsiteY4" fmla="*/ 243207 h 510851"/>
                  <a:gd name="connsiteX5" fmla="*/ 80824 w 325069"/>
                  <a:gd name="connsiteY5" fmla="*/ 180617 h 510851"/>
                  <a:gd name="connsiteX6" fmla="*/ 80057 w 325069"/>
                  <a:gd name="connsiteY6" fmla="*/ 139146 h 510851"/>
                  <a:gd name="connsiteX7" fmla="*/ 98478 w 325069"/>
                  <a:gd name="connsiteY7" fmla="*/ 121099 h 510851"/>
                  <a:gd name="connsiteX8" fmla="*/ 135321 w 325069"/>
                  <a:gd name="connsiteY8" fmla="*/ 119563 h 510851"/>
                  <a:gd name="connsiteX9" fmla="*/ 139158 w 325069"/>
                  <a:gd name="connsiteY9" fmla="*/ 122635 h 510851"/>
                  <a:gd name="connsiteX10" fmla="*/ 187130 w 325069"/>
                  <a:gd name="connsiteY10" fmla="*/ 122251 h 510851"/>
                  <a:gd name="connsiteX11" fmla="*/ 203632 w 325069"/>
                  <a:gd name="connsiteY11" fmla="*/ 112651 h 510851"/>
                  <a:gd name="connsiteX12" fmla="*/ 225508 w 325069"/>
                  <a:gd name="connsiteY12" fmla="*/ 119179 h 510851"/>
                  <a:gd name="connsiteX13" fmla="*/ 249302 w 325069"/>
                  <a:gd name="connsiteY13" fmla="*/ 142986 h 510851"/>
                  <a:gd name="connsiteX14" fmla="*/ 248918 w 325069"/>
                  <a:gd name="connsiteY14" fmla="*/ 178313 h 510851"/>
                  <a:gd name="connsiteX15" fmla="*/ 183292 w 325069"/>
                  <a:gd name="connsiteY15" fmla="*/ 243207 h 510851"/>
                  <a:gd name="connsiteX16" fmla="*/ 178303 w 325069"/>
                  <a:gd name="connsiteY16" fmla="*/ 251655 h 510851"/>
                  <a:gd name="connsiteX17" fmla="*/ 177919 w 325069"/>
                  <a:gd name="connsiteY17" fmla="*/ 360707 h 510851"/>
                  <a:gd name="connsiteX18" fmla="*/ 218600 w 325069"/>
                  <a:gd name="connsiteY18" fmla="*/ 360707 h 510851"/>
                  <a:gd name="connsiteX19" fmla="*/ 219367 w 325069"/>
                  <a:gd name="connsiteY19" fmla="*/ 356099 h 510851"/>
                  <a:gd name="connsiteX20" fmla="*/ 232799 w 325069"/>
                  <a:gd name="connsiteY20" fmla="*/ 310405 h 510851"/>
                  <a:gd name="connsiteX21" fmla="*/ 277701 w 325069"/>
                  <a:gd name="connsiteY21" fmla="*/ 231303 h 510851"/>
                  <a:gd name="connsiteX22" fmla="*/ 295355 w 325069"/>
                  <a:gd name="connsiteY22" fmla="*/ 177929 h 510851"/>
                  <a:gd name="connsiteX23" fmla="*/ 296122 w 325069"/>
                  <a:gd name="connsiteY23" fmla="*/ 172169 h 510851"/>
                  <a:gd name="connsiteX24" fmla="*/ 312624 w 325069"/>
                  <a:gd name="connsiteY24" fmla="*/ 157962 h 510851"/>
                  <a:gd name="connsiteX25" fmla="*/ 324905 w 325069"/>
                  <a:gd name="connsiteY25" fmla="*/ 176393 h 510851"/>
                  <a:gd name="connsiteX26" fmla="*/ 303414 w 325069"/>
                  <a:gd name="connsiteY26" fmla="*/ 244359 h 510851"/>
                  <a:gd name="connsiteX27" fmla="*/ 252756 w 325069"/>
                  <a:gd name="connsiteY27" fmla="*/ 333444 h 510851"/>
                  <a:gd name="connsiteX28" fmla="*/ 254291 w 325069"/>
                  <a:gd name="connsiteY28" fmla="*/ 372995 h 510851"/>
                  <a:gd name="connsiteX29" fmla="*/ 259664 w 325069"/>
                  <a:gd name="connsiteY29" fmla="*/ 388738 h 510851"/>
                  <a:gd name="connsiteX30" fmla="*/ 260047 w 325069"/>
                  <a:gd name="connsiteY30" fmla="*/ 418306 h 510851"/>
                  <a:gd name="connsiteX31" fmla="*/ 235102 w 325069"/>
                  <a:gd name="connsiteY31" fmla="*/ 448641 h 510851"/>
                  <a:gd name="connsiteX32" fmla="*/ 228578 w 325069"/>
                  <a:gd name="connsiteY32" fmla="*/ 449793 h 510851"/>
                  <a:gd name="connsiteX33" fmla="*/ 162185 w 325069"/>
                  <a:gd name="connsiteY33" fmla="*/ 510847 h 510851"/>
                  <a:gd name="connsiteX34" fmla="*/ 96175 w 325069"/>
                  <a:gd name="connsiteY34" fmla="*/ 449793 h 510851"/>
                  <a:gd name="connsiteX35" fmla="*/ 66625 w 325069"/>
                  <a:gd name="connsiteY35" fmla="*/ 428289 h 510851"/>
                  <a:gd name="connsiteX36" fmla="*/ 66241 w 325069"/>
                  <a:gd name="connsiteY36" fmla="*/ 381827 h 510851"/>
                  <a:gd name="connsiteX37" fmla="*/ 69695 w 325069"/>
                  <a:gd name="connsiteY37" fmla="*/ 374147 h 510851"/>
                  <a:gd name="connsiteX38" fmla="*/ 71230 w 325069"/>
                  <a:gd name="connsiteY38" fmla="*/ 331524 h 510851"/>
                  <a:gd name="connsiteX39" fmla="*/ 21723 w 325069"/>
                  <a:gd name="connsiteY39" fmla="*/ 243975 h 510851"/>
                  <a:gd name="connsiteX40" fmla="*/ 128796 w 325069"/>
                  <a:gd name="connsiteY40" fmla="*/ 3598 h 510851"/>
                  <a:gd name="connsiteX41" fmla="*/ 313392 w 325069"/>
                  <a:gd name="connsiteY41" fmla="*/ 103435 h 510851"/>
                  <a:gd name="connsiteX42" fmla="*/ 305717 w 325069"/>
                  <a:gd name="connsiteY42" fmla="*/ 123786 h 510851"/>
                  <a:gd name="connsiteX43" fmla="*/ 286144 w 325069"/>
                  <a:gd name="connsiteY43" fmla="*/ 113419 h 510851"/>
                  <a:gd name="connsiteX44" fmla="*/ 189816 w 325069"/>
                  <a:gd name="connsiteY44" fmla="*/ 32013 h 510851"/>
                  <a:gd name="connsiteX45" fmla="*/ 29399 w 325069"/>
                  <a:gd name="connsiteY45" fmla="*/ 157194 h 510851"/>
                  <a:gd name="connsiteX46" fmla="*/ 48203 w 325069"/>
                  <a:gd name="connsiteY46" fmla="*/ 231303 h 510851"/>
                  <a:gd name="connsiteX47" fmla="*/ 98478 w 325069"/>
                  <a:gd name="connsiteY47" fmla="*/ 320773 h 510851"/>
                  <a:gd name="connsiteX48" fmla="*/ 110759 w 325069"/>
                  <a:gd name="connsiteY48" fmla="*/ 360323 h 510851"/>
                  <a:gd name="connsiteX49" fmla="*/ 162952 w 325069"/>
                  <a:gd name="connsiteY49" fmla="*/ 140298 h 510851"/>
                  <a:gd name="connsiteX50" fmla="*/ 118818 w 325069"/>
                  <a:gd name="connsiteY50" fmla="*/ 144522 h 510851"/>
                  <a:gd name="connsiteX51" fmla="*/ 103467 w 325069"/>
                  <a:gd name="connsiteY51" fmla="*/ 157962 h 510851"/>
                  <a:gd name="connsiteX52" fmla="*/ 162952 w 325069"/>
                  <a:gd name="connsiteY52" fmla="*/ 220936 h 510851"/>
                  <a:gd name="connsiteX53" fmla="*/ 222821 w 325069"/>
                  <a:gd name="connsiteY53" fmla="*/ 159498 h 510851"/>
                  <a:gd name="connsiteX54" fmla="*/ 208621 w 325069"/>
                  <a:gd name="connsiteY54" fmla="*/ 145290 h 510851"/>
                  <a:gd name="connsiteX55" fmla="*/ 162952 w 325069"/>
                  <a:gd name="connsiteY55" fmla="*/ 140298 h 510851"/>
                  <a:gd name="connsiteX56" fmla="*/ 95792 w 325069"/>
                  <a:gd name="connsiteY56" fmla="*/ 390274 h 510851"/>
                  <a:gd name="connsiteX57" fmla="*/ 118051 w 325069"/>
                  <a:gd name="connsiteY57" fmla="*/ 419074 h 510851"/>
                  <a:gd name="connsiteX58" fmla="*/ 123807 w 325069"/>
                  <a:gd name="connsiteY58" fmla="*/ 419074 h 510851"/>
                  <a:gd name="connsiteX59" fmla="*/ 222437 w 325069"/>
                  <a:gd name="connsiteY59" fmla="*/ 418690 h 510851"/>
                  <a:gd name="connsiteX60" fmla="*/ 231264 w 325069"/>
                  <a:gd name="connsiteY60" fmla="*/ 414466 h 510851"/>
                  <a:gd name="connsiteX61" fmla="*/ 231648 w 325069"/>
                  <a:gd name="connsiteY61" fmla="*/ 390274 h 510851"/>
                  <a:gd name="connsiteX62" fmla="*/ 95792 w 325069"/>
                  <a:gd name="connsiteY62" fmla="*/ 390274 h 510851"/>
                  <a:gd name="connsiteX63" fmla="*/ 128029 w 325069"/>
                  <a:gd name="connsiteY63" fmla="*/ 449409 h 510851"/>
                  <a:gd name="connsiteX64" fmla="*/ 166790 w 325069"/>
                  <a:gd name="connsiteY64" fmla="*/ 480896 h 510851"/>
                  <a:gd name="connsiteX65" fmla="*/ 198260 w 325069"/>
                  <a:gd name="connsiteY65" fmla="*/ 449409 h 510851"/>
                  <a:gd name="connsiteX66" fmla="*/ 128029 w 325069"/>
                  <a:gd name="connsiteY66" fmla="*/ 449409 h 51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5069" h="510851">
                    <a:moveTo>
                      <a:pt x="110759" y="360323"/>
                    </a:moveTo>
                    <a:cubicBezTo>
                      <a:pt x="119970" y="360323"/>
                      <a:pt x="131483" y="360707"/>
                      <a:pt x="142996" y="359939"/>
                    </a:cubicBezTo>
                    <a:cubicBezTo>
                      <a:pt x="144915" y="359939"/>
                      <a:pt x="148369" y="356484"/>
                      <a:pt x="148369" y="354564"/>
                    </a:cubicBezTo>
                    <a:cubicBezTo>
                      <a:pt x="148753" y="320389"/>
                      <a:pt x="148753" y="286214"/>
                      <a:pt x="148753" y="252039"/>
                    </a:cubicBezTo>
                    <a:cubicBezTo>
                      <a:pt x="148753" y="248967"/>
                      <a:pt x="146450" y="245511"/>
                      <a:pt x="144147" y="243207"/>
                    </a:cubicBezTo>
                    <a:cubicBezTo>
                      <a:pt x="123039" y="222088"/>
                      <a:pt x="101932" y="201352"/>
                      <a:pt x="80824" y="180617"/>
                    </a:cubicBezTo>
                    <a:cubicBezTo>
                      <a:pt x="65090" y="165257"/>
                      <a:pt x="65090" y="154122"/>
                      <a:pt x="80057" y="139146"/>
                    </a:cubicBezTo>
                    <a:cubicBezTo>
                      <a:pt x="86197" y="133002"/>
                      <a:pt x="92337" y="126859"/>
                      <a:pt x="98478" y="121099"/>
                    </a:cubicBezTo>
                    <a:cubicBezTo>
                      <a:pt x="111526" y="108427"/>
                      <a:pt x="121505" y="107659"/>
                      <a:pt x="135321" y="119563"/>
                    </a:cubicBezTo>
                    <a:cubicBezTo>
                      <a:pt x="136088" y="120331"/>
                      <a:pt x="137239" y="121099"/>
                      <a:pt x="139158" y="122635"/>
                    </a:cubicBezTo>
                    <a:cubicBezTo>
                      <a:pt x="155277" y="105355"/>
                      <a:pt x="171779" y="106507"/>
                      <a:pt x="187130" y="122251"/>
                    </a:cubicBezTo>
                    <a:cubicBezTo>
                      <a:pt x="193270" y="118411"/>
                      <a:pt x="198260" y="114187"/>
                      <a:pt x="203632" y="112651"/>
                    </a:cubicBezTo>
                    <a:cubicBezTo>
                      <a:pt x="211692" y="109963"/>
                      <a:pt x="219367" y="113035"/>
                      <a:pt x="225508" y="119179"/>
                    </a:cubicBezTo>
                    <a:cubicBezTo>
                      <a:pt x="233567" y="127242"/>
                      <a:pt x="241626" y="134922"/>
                      <a:pt x="249302" y="142986"/>
                    </a:cubicBezTo>
                    <a:cubicBezTo>
                      <a:pt x="260431" y="154890"/>
                      <a:pt x="260431" y="166793"/>
                      <a:pt x="248918" y="178313"/>
                    </a:cubicBezTo>
                    <a:cubicBezTo>
                      <a:pt x="227043" y="199816"/>
                      <a:pt x="205167" y="221320"/>
                      <a:pt x="183292" y="243207"/>
                    </a:cubicBezTo>
                    <a:cubicBezTo>
                      <a:pt x="180990" y="245511"/>
                      <a:pt x="178303" y="248967"/>
                      <a:pt x="178303" y="251655"/>
                    </a:cubicBezTo>
                    <a:cubicBezTo>
                      <a:pt x="177919" y="287750"/>
                      <a:pt x="177919" y="323845"/>
                      <a:pt x="177919" y="360707"/>
                    </a:cubicBezTo>
                    <a:cubicBezTo>
                      <a:pt x="191735" y="360707"/>
                      <a:pt x="205167" y="360707"/>
                      <a:pt x="218600" y="360707"/>
                    </a:cubicBezTo>
                    <a:cubicBezTo>
                      <a:pt x="218983" y="359171"/>
                      <a:pt x="219751" y="357252"/>
                      <a:pt x="219367" y="356099"/>
                    </a:cubicBezTo>
                    <a:cubicBezTo>
                      <a:pt x="217064" y="338820"/>
                      <a:pt x="224356" y="324613"/>
                      <a:pt x="232799" y="310405"/>
                    </a:cubicBezTo>
                    <a:cubicBezTo>
                      <a:pt x="248150" y="284294"/>
                      <a:pt x="262734" y="257798"/>
                      <a:pt x="277701" y="231303"/>
                    </a:cubicBezTo>
                    <a:cubicBezTo>
                      <a:pt x="287295" y="214792"/>
                      <a:pt x="293436" y="197128"/>
                      <a:pt x="295355" y="177929"/>
                    </a:cubicBezTo>
                    <a:cubicBezTo>
                      <a:pt x="295355" y="176009"/>
                      <a:pt x="296122" y="174089"/>
                      <a:pt x="296122" y="172169"/>
                    </a:cubicBezTo>
                    <a:cubicBezTo>
                      <a:pt x="298041" y="161418"/>
                      <a:pt x="303414" y="156810"/>
                      <a:pt x="312624" y="157962"/>
                    </a:cubicBezTo>
                    <a:cubicBezTo>
                      <a:pt x="321068" y="159113"/>
                      <a:pt x="326057" y="166025"/>
                      <a:pt x="324905" y="176393"/>
                    </a:cubicBezTo>
                    <a:cubicBezTo>
                      <a:pt x="322602" y="200584"/>
                      <a:pt x="315695" y="223240"/>
                      <a:pt x="303414" y="244359"/>
                    </a:cubicBezTo>
                    <a:cubicBezTo>
                      <a:pt x="286528" y="273926"/>
                      <a:pt x="269258" y="303493"/>
                      <a:pt x="252756" y="333444"/>
                    </a:cubicBezTo>
                    <a:cubicBezTo>
                      <a:pt x="245847" y="346500"/>
                      <a:pt x="243929" y="359939"/>
                      <a:pt x="254291" y="372995"/>
                    </a:cubicBezTo>
                    <a:cubicBezTo>
                      <a:pt x="257745" y="377219"/>
                      <a:pt x="259280" y="383363"/>
                      <a:pt x="259664" y="388738"/>
                    </a:cubicBezTo>
                    <a:cubicBezTo>
                      <a:pt x="260431" y="398722"/>
                      <a:pt x="260047" y="408706"/>
                      <a:pt x="260047" y="418306"/>
                    </a:cubicBezTo>
                    <a:cubicBezTo>
                      <a:pt x="259664" y="434817"/>
                      <a:pt x="251220" y="445185"/>
                      <a:pt x="235102" y="448641"/>
                    </a:cubicBezTo>
                    <a:cubicBezTo>
                      <a:pt x="232799" y="449025"/>
                      <a:pt x="230881" y="449409"/>
                      <a:pt x="228578" y="449793"/>
                    </a:cubicBezTo>
                    <a:cubicBezTo>
                      <a:pt x="224356" y="482048"/>
                      <a:pt x="201330" y="510079"/>
                      <a:pt x="162185" y="510847"/>
                    </a:cubicBezTo>
                    <a:cubicBezTo>
                      <a:pt x="128796" y="511231"/>
                      <a:pt x="105386" y="489343"/>
                      <a:pt x="96175" y="449793"/>
                    </a:cubicBezTo>
                    <a:cubicBezTo>
                      <a:pt x="82359" y="448641"/>
                      <a:pt x="68927" y="443265"/>
                      <a:pt x="66625" y="428289"/>
                    </a:cubicBezTo>
                    <a:cubicBezTo>
                      <a:pt x="64322" y="413314"/>
                      <a:pt x="65857" y="397186"/>
                      <a:pt x="66241" y="381827"/>
                    </a:cubicBezTo>
                    <a:cubicBezTo>
                      <a:pt x="66241" y="379139"/>
                      <a:pt x="68160" y="376067"/>
                      <a:pt x="69695" y="374147"/>
                    </a:cubicBezTo>
                    <a:cubicBezTo>
                      <a:pt x="82359" y="360323"/>
                      <a:pt x="79289" y="345732"/>
                      <a:pt x="71230" y="331524"/>
                    </a:cubicBezTo>
                    <a:cubicBezTo>
                      <a:pt x="54728" y="302341"/>
                      <a:pt x="37842" y="273158"/>
                      <a:pt x="21723" y="243975"/>
                    </a:cubicBezTo>
                    <a:cubicBezTo>
                      <a:pt x="-32773" y="146442"/>
                      <a:pt x="19804" y="28557"/>
                      <a:pt x="128796" y="3598"/>
                    </a:cubicBezTo>
                    <a:cubicBezTo>
                      <a:pt x="204016" y="-13297"/>
                      <a:pt x="286144" y="30862"/>
                      <a:pt x="313392" y="103435"/>
                    </a:cubicBezTo>
                    <a:cubicBezTo>
                      <a:pt x="316846" y="113035"/>
                      <a:pt x="314160" y="120331"/>
                      <a:pt x="305717" y="123786"/>
                    </a:cubicBezTo>
                    <a:cubicBezTo>
                      <a:pt x="297657" y="127242"/>
                      <a:pt x="290749" y="123786"/>
                      <a:pt x="286144" y="113419"/>
                    </a:cubicBezTo>
                    <a:cubicBezTo>
                      <a:pt x="267339" y="70412"/>
                      <a:pt x="235486" y="42765"/>
                      <a:pt x="189816" y="32013"/>
                    </a:cubicBezTo>
                    <a:cubicBezTo>
                      <a:pt x="110759" y="13582"/>
                      <a:pt x="31318" y="76172"/>
                      <a:pt x="29399" y="157194"/>
                    </a:cubicBezTo>
                    <a:cubicBezTo>
                      <a:pt x="28631" y="183689"/>
                      <a:pt x="35155" y="208264"/>
                      <a:pt x="48203" y="231303"/>
                    </a:cubicBezTo>
                    <a:cubicBezTo>
                      <a:pt x="65090" y="260870"/>
                      <a:pt x="82743" y="290437"/>
                      <a:pt x="98478" y="320773"/>
                    </a:cubicBezTo>
                    <a:cubicBezTo>
                      <a:pt x="105386" y="331908"/>
                      <a:pt x="106921" y="345348"/>
                      <a:pt x="110759" y="360323"/>
                    </a:cubicBezTo>
                    <a:close/>
                    <a:moveTo>
                      <a:pt x="162952" y="140298"/>
                    </a:moveTo>
                    <a:cubicBezTo>
                      <a:pt x="148753" y="152202"/>
                      <a:pt x="134169" y="161801"/>
                      <a:pt x="118818" y="144522"/>
                    </a:cubicBezTo>
                    <a:cubicBezTo>
                      <a:pt x="112678" y="149898"/>
                      <a:pt x="106921" y="154506"/>
                      <a:pt x="103467" y="157962"/>
                    </a:cubicBezTo>
                    <a:cubicBezTo>
                      <a:pt x="123807" y="179465"/>
                      <a:pt x="143380" y="200200"/>
                      <a:pt x="162952" y="220936"/>
                    </a:cubicBezTo>
                    <a:cubicBezTo>
                      <a:pt x="183292" y="199816"/>
                      <a:pt x="203249" y="179081"/>
                      <a:pt x="222821" y="159498"/>
                    </a:cubicBezTo>
                    <a:cubicBezTo>
                      <a:pt x="218600" y="155274"/>
                      <a:pt x="213611" y="150282"/>
                      <a:pt x="208621" y="145290"/>
                    </a:cubicBezTo>
                    <a:cubicBezTo>
                      <a:pt x="192119" y="157194"/>
                      <a:pt x="188665" y="157194"/>
                      <a:pt x="162952" y="140298"/>
                    </a:cubicBezTo>
                    <a:close/>
                    <a:moveTo>
                      <a:pt x="95792" y="390274"/>
                    </a:moveTo>
                    <a:cubicBezTo>
                      <a:pt x="91570" y="419074"/>
                      <a:pt x="91570" y="419074"/>
                      <a:pt x="118051" y="419074"/>
                    </a:cubicBezTo>
                    <a:cubicBezTo>
                      <a:pt x="119970" y="419074"/>
                      <a:pt x="121888" y="419074"/>
                      <a:pt x="123807" y="419074"/>
                    </a:cubicBezTo>
                    <a:cubicBezTo>
                      <a:pt x="156812" y="419074"/>
                      <a:pt x="189433" y="419074"/>
                      <a:pt x="222437" y="418690"/>
                    </a:cubicBezTo>
                    <a:cubicBezTo>
                      <a:pt x="225508" y="418690"/>
                      <a:pt x="230881" y="416386"/>
                      <a:pt x="231264" y="414466"/>
                    </a:cubicBezTo>
                    <a:cubicBezTo>
                      <a:pt x="232032" y="406402"/>
                      <a:pt x="231648" y="398338"/>
                      <a:pt x="231648" y="390274"/>
                    </a:cubicBezTo>
                    <a:cubicBezTo>
                      <a:pt x="185211" y="390274"/>
                      <a:pt x="140693" y="390274"/>
                      <a:pt x="95792" y="390274"/>
                    </a:cubicBezTo>
                    <a:close/>
                    <a:moveTo>
                      <a:pt x="128029" y="449409"/>
                    </a:moveTo>
                    <a:cubicBezTo>
                      <a:pt x="131099" y="469376"/>
                      <a:pt x="147985" y="482816"/>
                      <a:pt x="166790" y="480896"/>
                    </a:cubicBezTo>
                    <a:cubicBezTo>
                      <a:pt x="184443" y="478976"/>
                      <a:pt x="199027" y="464384"/>
                      <a:pt x="198260" y="449409"/>
                    </a:cubicBezTo>
                    <a:cubicBezTo>
                      <a:pt x="174849" y="449409"/>
                      <a:pt x="151823" y="449409"/>
                      <a:pt x="128029" y="449409"/>
                    </a:cubicBezTo>
                    <a:close/>
                  </a:path>
                </a:pathLst>
              </a:custGeom>
              <a:grpFill/>
              <a:ln w="3834" cap="flat">
                <a:noFill/>
                <a:prstDash val="solid"/>
                <a:miter/>
              </a:ln>
            </p:spPr>
            <p:txBody>
              <a:bodyPr rtlCol="0" anchor="ctr"/>
              <a:lstStyle/>
              <a:p>
                <a:endParaRPr lang="en-US"/>
              </a:p>
            </p:txBody>
          </p:sp>
          <p:sp>
            <p:nvSpPr>
              <p:cNvPr id="9" name="Freeform 205">
                <a:extLst>
                  <a:ext uri="{FF2B5EF4-FFF2-40B4-BE49-F238E27FC236}">
                    <a16:creationId xmlns:a16="http://schemas.microsoft.com/office/drawing/2014/main" id="{632A25F3-FDEA-9905-5074-875394461C14}"/>
                  </a:ext>
                </a:extLst>
              </p:cNvPr>
              <p:cNvSpPr/>
              <p:nvPr/>
            </p:nvSpPr>
            <p:spPr>
              <a:xfrm>
                <a:off x="5488366" y="5683945"/>
                <a:ext cx="772922" cy="151078"/>
              </a:xfrm>
              <a:custGeom>
                <a:avLst/>
                <a:gdLst>
                  <a:gd name="connsiteX0" fmla="*/ 569522 w 772922"/>
                  <a:gd name="connsiteY0" fmla="*/ 121340 h 151078"/>
                  <a:gd name="connsiteX1" fmla="*/ 569522 w 772922"/>
                  <a:gd name="connsiteY1" fmla="*/ 30335 h 151078"/>
                  <a:gd name="connsiteX2" fmla="*/ 133170 w 772922"/>
                  <a:gd name="connsiteY2" fmla="*/ 30335 h 151078"/>
                  <a:gd name="connsiteX3" fmla="*/ 133170 w 772922"/>
                  <a:gd name="connsiteY3" fmla="*/ 121340 h 151078"/>
                  <a:gd name="connsiteX4" fmla="*/ 192655 w 772922"/>
                  <a:gd name="connsiteY4" fmla="*/ 121340 h 151078"/>
                  <a:gd name="connsiteX5" fmla="*/ 206087 w 772922"/>
                  <a:gd name="connsiteY5" fmla="*/ 122492 h 151078"/>
                  <a:gd name="connsiteX6" fmla="*/ 216833 w 772922"/>
                  <a:gd name="connsiteY6" fmla="*/ 136316 h 151078"/>
                  <a:gd name="connsiteX7" fmla="*/ 205703 w 772922"/>
                  <a:gd name="connsiteY7" fmla="*/ 150140 h 151078"/>
                  <a:gd name="connsiteX8" fmla="*/ 196109 w 772922"/>
                  <a:gd name="connsiteY8" fmla="*/ 150907 h 151078"/>
                  <a:gd name="connsiteX9" fmla="*/ 124343 w 772922"/>
                  <a:gd name="connsiteY9" fmla="*/ 150907 h 151078"/>
                  <a:gd name="connsiteX10" fmla="*/ 105154 w 772922"/>
                  <a:gd name="connsiteY10" fmla="*/ 145916 h 151078"/>
                  <a:gd name="connsiteX11" fmla="*/ 14584 w 772922"/>
                  <a:gd name="connsiteY11" fmla="*/ 96381 h 151078"/>
                  <a:gd name="connsiteX12" fmla="*/ 0 w 772922"/>
                  <a:gd name="connsiteY12" fmla="*/ 75646 h 151078"/>
                  <a:gd name="connsiteX13" fmla="*/ 14584 w 772922"/>
                  <a:gd name="connsiteY13" fmla="*/ 54910 h 151078"/>
                  <a:gd name="connsiteX14" fmla="*/ 106306 w 772922"/>
                  <a:gd name="connsiteY14" fmla="*/ 4992 h 151078"/>
                  <a:gd name="connsiteX15" fmla="*/ 126262 w 772922"/>
                  <a:gd name="connsiteY15" fmla="*/ 384 h 151078"/>
                  <a:gd name="connsiteX16" fmla="*/ 652418 w 772922"/>
                  <a:gd name="connsiteY16" fmla="*/ 0 h 151078"/>
                  <a:gd name="connsiteX17" fmla="*/ 717659 w 772922"/>
                  <a:gd name="connsiteY17" fmla="*/ 0 h 151078"/>
                  <a:gd name="connsiteX18" fmla="*/ 772923 w 772922"/>
                  <a:gd name="connsiteY18" fmla="*/ 55678 h 151078"/>
                  <a:gd name="connsiteX19" fmla="*/ 772923 w 772922"/>
                  <a:gd name="connsiteY19" fmla="*/ 95997 h 151078"/>
                  <a:gd name="connsiteX20" fmla="*/ 718811 w 772922"/>
                  <a:gd name="connsiteY20" fmla="*/ 150907 h 151078"/>
                  <a:gd name="connsiteX21" fmla="*/ 671990 w 772922"/>
                  <a:gd name="connsiteY21" fmla="*/ 150907 h 151078"/>
                  <a:gd name="connsiteX22" fmla="*/ 273248 w 772922"/>
                  <a:gd name="connsiteY22" fmla="*/ 150907 h 151078"/>
                  <a:gd name="connsiteX23" fmla="*/ 260967 w 772922"/>
                  <a:gd name="connsiteY23" fmla="*/ 150140 h 151078"/>
                  <a:gd name="connsiteX24" fmla="*/ 249454 w 772922"/>
                  <a:gd name="connsiteY24" fmla="*/ 135932 h 151078"/>
                  <a:gd name="connsiteX25" fmla="*/ 260583 w 772922"/>
                  <a:gd name="connsiteY25" fmla="*/ 122492 h 151078"/>
                  <a:gd name="connsiteX26" fmla="*/ 274015 w 772922"/>
                  <a:gd name="connsiteY26" fmla="*/ 121340 h 151078"/>
                  <a:gd name="connsiteX27" fmla="*/ 556857 w 772922"/>
                  <a:gd name="connsiteY27" fmla="*/ 121340 h 151078"/>
                  <a:gd name="connsiteX28" fmla="*/ 569522 w 772922"/>
                  <a:gd name="connsiteY28" fmla="*/ 121340 h 151078"/>
                  <a:gd name="connsiteX29" fmla="*/ 662012 w 772922"/>
                  <a:gd name="connsiteY29" fmla="*/ 120956 h 151078"/>
                  <a:gd name="connsiteX30" fmla="*/ 720730 w 772922"/>
                  <a:gd name="connsiteY30" fmla="*/ 120956 h 151078"/>
                  <a:gd name="connsiteX31" fmla="*/ 743756 w 772922"/>
                  <a:gd name="connsiteY31" fmla="*/ 97917 h 151078"/>
                  <a:gd name="connsiteX32" fmla="*/ 743756 w 772922"/>
                  <a:gd name="connsiteY32" fmla="*/ 53758 h 151078"/>
                  <a:gd name="connsiteX33" fmla="*/ 727637 w 772922"/>
                  <a:gd name="connsiteY33" fmla="*/ 31487 h 151078"/>
                  <a:gd name="connsiteX34" fmla="*/ 662012 w 772922"/>
                  <a:gd name="connsiteY34" fmla="*/ 31103 h 151078"/>
                  <a:gd name="connsiteX35" fmla="*/ 662012 w 772922"/>
                  <a:gd name="connsiteY35" fmla="*/ 120956 h 151078"/>
                  <a:gd name="connsiteX36" fmla="*/ 599841 w 772922"/>
                  <a:gd name="connsiteY36" fmla="*/ 120956 h 151078"/>
                  <a:gd name="connsiteX37" fmla="*/ 622099 w 772922"/>
                  <a:gd name="connsiteY37" fmla="*/ 120956 h 151078"/>
                  <a:gd name="connsiteX38" fmla="*/ 631694 w 772922"/>
                  <a:gd name="connsiteY38" fmla="*/ 111741 h 151078"/>
                  <a:gd name="connsiteX39" fmla="*/ 632078 w 772922"/>
                  <a:gd name="connsiteY39" fmla="*/ 82942 h 151078"/>
                  <a:gd name="connsiteX40" fmla="*/ 632078 w 772922"/>
                  <a:gd name="connsiteY40" fmla="*/ 29183 h 151078"/>
                  <a:gd name="connsiteX41" fmla="*/ 607132 w 772922"/>
                  <a:gd name="connsiteY41" fmla="*/ 29183 h 151078"/>
                  <a:gd name="connsiteX42" fmla="*/ 599841 w 772922"/>
                  <a:gd name="connsiteY42" fmla="*/ 36479 h 151078"/>
                  <a:gd name="connsiteX43" fmla="*/ 599841 w 772922"/>
                  <a:gd name="connsiteY43" fmla="*/ 83326 h 151078"/>
                  <a:gd name="connsiteX44" fmla="*/ 599841 w 772922"/>
                  <a:gd name="connsiteY44" fmla="*/ 120956 h 151078"/>
                  <a:gd name="connsiteX45" fmla="*/ 102084 w 772922"/>
                  <a:gd name="connsiteY45" fmla="*/ 110973 h 151078"/>
                  <a:gd name="connsiteX46" fmla="*/ 102084 w 772922"/>
                  <a:gd name="connsiteY46" fmla="*/ 40319 h 151078"/>
                  <a:gd name="connsiteX47" fmla="*/ 37994 w 772922"/>
                  <a:gd name="connsiteY47" fmla="*/ 75646 h 151078"/>
                  <a:gd name="connsiteX48" fmla="*/ 102084 w 772922"/>
                  <a:gd name="connsiteY48" fmla="*/ 110973 h 15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2922" h="151078">
                    <a:moveTo>
                      <a:pt x="569522" y="121340"/>
                    </a:moveTo>
                    <a:cubicBezTo>
                      <a:pt x="569522" y="90237"/>
                      <a:pt x="569522" y="60670"/>
                      <a:pt x="569522" y="30335"/>
                    </a:cubicBezTo>
                    <a:cubicBezTo>
                      <a:pt x="424071" y="30335"/>
                      <a:pt x="279005" y="30335"/>
                      <a:pt x="133170" y="30335"/>
                    </a:cubicBezTo>
                    <a:cubicBezTo>
                      <a:pt x="133170" y="60286"/>
                      <a:pt x="133170" y="90237"/>
                      <a:pt x="133170" y="121340"/>
                    </a:cubicBezTo>
                    <a:cubicBezTo>
                      <a:pt x="153510" y="121340"/>
                      <a:pt x="173082" y="121340"/>
                      <a:pt x="192655" y="121340"/>
                    </a:cubicBezTo>
                    <a:cubicBezTo>
                      <a:pt x="197260" y="121340"/>
                      <a:pt x="201482" y="121340"/>
                      <a:pt x="206087" y="122492"/>
                    </a:cubicBezTo>
                    <a:cubicBezTo>
                      <a:pt x="212995" y="124028"/>
                      <a:pt x="217217" y="129020"/>
                      <a:pt x="216833" y="136316"/>
                    </a:cubicBezTo>
                    <a:cubicBezTo>
                      <a:pt x="216449" y="143228"/>
                      <a:pt x="212995" y="148604"/>
                      <a:pt x="205703" y="150140"/>
                    </a:cubicBezTo>
                    <a:cubicBezTo>
                      <a:pt x="202633" y="150907"/>
                      <a:pt x="199563" y="150907"/>
                      <a:pt x="196109" y="150907"/>
                    </a:cubicBezTo>
                    <a:cubicBezTo>
                      <a:pt x="172315" y="150907"/>
                      <a:pt x="148137" y="151291"/>
                      <a:pt x="124343" y="150907"/>
                    </a:cubicBezTo>
                    <a:cubicBezTo>
                      <a:pt x="117819" y="150907"/>
                      <a:pt x="110911" y="148987"/>
                      <a:pt x="105154" y="145916"/>
                    </a:cubicBezTo>
                    <a:cubicBezTo>
                      <a:pt x="74836" y="129788"/>
                      <a:pt x="44902" y="112893"/>
                      <a:pt x="14584" y="96381"/>
                    </a:cubicBezTo>
                    <a:cubicBezTo>
                      <a:pt x="6140" y="91773"/>
                      <a:pt x="0" y="86013"/>
                      <a:pt x="0" y="75646"/>
                    </a:cubicBezTo>
                    <a:cubicBezTo>
                      <a:pt x="0" y="65278"/>
                      <a:pt x="6140" y="59518"/>
                      <a:pt x="14584" y="54910"/>
                    </a:cubicBezTo>
                    <a:cubicBezTo>
                      <a:pt x="45286" y="38399"/>
                      <a:pt x="75604" y="21119"/>
                      <a:pt x="106306" y="4992"/>
                    </a:cubicBezTo>
                    <a:cubicBezTo>
                      <a:pt x="112063" y="1920"/>
                      <a:pt x="119738" y="384"/>
                      <a:pt x="126262" y="384"/>
                    </a:cubicBezTo>
                    <a:cubicBezTo>
                      <a:pt x="301647" y="0"/>
                      <a:pt x="477033" y="384"/>
                      <a:pt x="652418" y="0"/>
                    </a:cubicBezTo>
                    <a:cubicBezTo>
                      <a:pt x="674293" y="0"/>
                      <a:pt x="695784" y="0"/>
                      <a:pt x="717659" y="0"/>
                    </a:cubicBezTo>
                    <a:cubicBezTo>
                      <a:pt x="750664" y="0"/>
                      <a:pt x="772539" y="22655"/>
                      <a:pt x="772923" y="55678"/>
                    </a:cubicBezTo>
                    <a:cubicBezTo>
                      <a:pt x="772923" y="69118"/>
                      <a:pt x="772923" y="82557"/>
                      <a:pt x="772923" y="95997"/>
                    </a:cubicBezTo>
                    <a:cubicBezTo>
                      <a:pt x="772923" y="127868"/>
                      <a:pt x="751048" y="150140"/>
                      <a:pt x="718811" y="150907"/>
                    </a:cubicBezTo>
                    <a:cubicBezTo>
                      <a:pt x="703076" y="151291"/>
                      <a:pt x="687341" y="150907"/>
                      <a:pt x="671990" y="150907"/>
                    </a:cubicBezTo>
                    <a:cubicBezTo>
                      <a:pt x="539204" y="150907"/>
                      <a:pt x="406034" y="150907"/>
                      <a:pt x="273248" y="150907"/>
                    </a:cubicBezTo>
                    <a:cubicBezTo>
                      <a:pt x="269026" y="150907"/>
                      <a:pt x="264805" y="150907"/>
                      <a:pt x="260967" y="150140"/>
                    </a:cubicBezTo>
                    <a:cubicBezTo>
                      <a:pt x="253292" y="148604"/>
                      <a:pt x="249454" y="143612"/>
                      <a:pt x="249454" y="135932"/>
                    </a:cubicBezTo>
                    <a:cubicBezTo>
                      <a:pt x="249454" y="128636"/>
                      <a:pt x="253292" y="124028"/>
                      <a:pt x="260583" y="122492"/>
                    </a:cubicBezTo>
                    <a:cubicBezTo>
                      <a:pt x="264805" y="121724"/>
                      <a:pt x="269410" y="121340"/>
                      <a:pt x="274015" y="121340"/>
                    </a:cubicBezTo>
                    <a:cubicBezTo>
                      <a:pt x="368424" y="121340"/>
                      <a:pt x="462449" y="121340"/>
                      <a:pt x="556857" y="121340"/>
                    </a:cubicBezTo>
                    <a:cubicBezTo>
                      <a:pt x="560312" y="121340"/>
                      <a:pt x="564533" y="121340"/>
                      <a:pt x="569522" y="121340"/>
                    </a:cubicBezTo>
                    <a:close/>
                    <a:moveTo>
                      <a:pt x="662012" y="120956"/>
                    </a:moveTo>
                    <a:cubicBezTo>
                      <a:pt x="682352" y="120956"/>
                      <a:pt x="701541" y="121340"/>
                      <a:pt x="720730" y="120956"/>
                    </a:cubicBezTo>
                    <a:cubicBezTo>
                      <a:pt x="734162" y="120572"/>
                      <a:pt x="742988" y="111741"/>
                      <a:pt x="743756" y="97917"/>
                    </a:cubicBezTo>
                    <a:cubicBezTo>
                      <a:pt x="744140" y="83326"/>
                      <a:pt x="744140" y="68350"/>
                      <a:pt x="743756" y="53758"/>
                    </a:cubicBezTo>
                    <a:cubicBezTo>
                      <a:pt x="743373" y="42623"/>
                      <a:pt x="737232" y="32255"/>
                      <a:pt x="727637" y="31487"/>
                    </a:cubicBezTo>
                    <a:cubicBezTo>
                      <a:pt x="705762" y="30335"/>
                      <a:pt x="683887" y="31103"/>
                      <a:pt x="662012" y="31103"/>
                    </a:cubicBezTo>
                    <a:cubicBezTo>
                      <a:pt x="662012" y="60670"/>
                      <a:pt x="662012" y="90237"/>
                      <a:pt x="662012" y="120956"/>
                    </a:cubicBezTo>
                    <a:close/>
                    <a:moveTo>
                      <a:pt x="599841" y="120956"/>
                    </a:moveTo>
                    <a:cubicBezTo>
                      <a:pt x="608283" y="120956"/>
                      <a:pt x="615192" y="120572"/>
                      <a:pt x="622099" y="120956"/>
                    </a:cubicBezTo>
                    <a:cubicBezTo>
                      <a:pt x="629007" y="121340"/>
                      <a:pt x="631694" y="119420"/>
                      <a:pt x="631694" y="111741"/>
                    </a:cubicBezTo>
                    <a:cubicBezTo>
                      <a:pt x="631310" y="102141"/>
                      <a:pt x="631694" y="92541"/>
                      <a:pt x="632078" y="82942"/>
                    </a:cubicBezTo>
                    <a:cubicBezTo>
                      <a:pt x="632078" y="65662"/>
                      <a:pt x="632078" y="47999"/>
                      <a:pt x="632078" y="29183"/>
                    </a:cubicBezTo>
                    <a:cubicBezTo>
                      <a:pt x="622867" y="29183"/>
                      <a:pt x="615192" y="29567"/>
                      <a:pt x="607132" y="29183"/>
                    </a:cubicBezTo>
                    <a:cubicBezTo>
                      <a:pt x="601759" y="29183"/>
                      <a:pt x="599841" y="31103"/>
                      <a:pt x="599841" y="36479"/>
                    </a:cubicBezTo>
                    <a:cubicBezTo>
                      <a:pt x="600224" y="52223"/>
                      <a:pt x="599841" y="67582"/>
                      <a:pt x="599841" y="83326"/>
                    </a:cubicBezTo>
                    <a:cubicBezTo>
                      <a:pt x="599841" y="95613"/>
                      <a:pt x="599841" y="107901"/>
                      <a:pt x="599841" y="120956"/>
                    </a:cubicBezTo>
                    <a:close/>
                    <a:moveTo>
                      <a:pt x="102084" y="110973"/>
                    </a:moveTo>
                    <a:cubicBezTo>
                      <a:pt x="102084" y="86781"/>
                      <a:pt x="102084" y="64126"/>
                      <a:pt x="102084" y="40319"/>
                    </a:cubicBezTo>
                    <a:cubicBezTo>
                      <a:pt x="80593" y="52223"/>
                      <a:pt x="59869" y="63742"/>
                      <a:pt x="37994" y="75646"/>
                    </a:cubicBezTo>
                    <a:cubicBezTo>
                      <a:pt x="59869" y="87549"/>
                      <a:pt x="80209" y="98685"/>
                      <a:pt x="102084" y="110973"/>
                    </a:cubicBezTo>
                    <a:close/>
                  </a:path>
                </a:pathLst>
              </a:custGeom>
              <a:grpFill/>
              <a:ln w="3834" cap="flat">
                <a:noFill/>
                <a:prstDash val="solid"/>
                <a:miter/>
              </a:ln>
            </p:spPr>
            <p:txBody>
              <a:bodyPr rtlCol="0" anchor="ctr"/>
              <a:lstStyle/>
              <a:p>
                <a:endParaRPr lang="en-US"/>
              </a:p>
            </p:txBody>
          </p:sp>
          <p:sp>
            <p:nvSpPr>
              <p:cNvPr id="10" name="Freeform 206">
                <a:extLst>
                  <a:ext uri="{FF2B5EF4-FFF2-40B4-BE49-F238E27FC236}">
                    <a16:creationId xmlns:a16="http://schemas.microsoft.com/office/drawing/2014/main" id="{694895D2-C7C7-FE39-8983-9D1D2AF95951}"/>
                  </a:ext>
                </a:extLst>
              </p:cNvPr>
              <p:cNvSpPr/>
              <p:nvPr/>
            </p:nvSpPr>
            <p:spPr>
              <a:xfrm>
                <a:off x="5487423" y="5453381"/>
                <a:ext cx="603967" cy="237553"/>
              </a:xfrm>
              <a:custGeom>
                <a:avLst/>
                <a:gdLst>
                  <a:gd name="connsiteX0" fmla="*/ 302974 w 603967"/>
                  <a:gd name="connsiteY0" fmla="*/ 126887 h 237553"/>
                  <a:gd name="connsiteX1" fmla="*/ 525563 w 603967"/>
                  <a:gd name="connsiteY1" fmla="*/ 126887 h 237553"/>
                  <a:gd name="connsiteX2" fmla="*/ 570081 w 603967"/>
                  <a:gd name="connsiteY2" fmla="*/ 99240 h 237553"/>
                  <a:gd name="connsiteX3" fmla="*/ 565092 w 603967"/>
                  <a:gd name="connsiteY3" fmla="*/ 48553 h 237553"/>
                  <a:gd name="connsiteX4" fmla="*/ 524412 w 603967"/>
                  <a:gd name="connsiteY4" fmla="*/ 28970 h 237553"/>
                  <a:gd name="connsiteX5" fmla="*/ 395080 w 603967"/>
                  <a:gd name="connsiteY5" fmla="*/ 28970 h 237553"/>
                  <a:gd name="connsiteX6" fmla="*/ 387404 w 603967"/>
                  <a:gd name="connsiteY6" fmla="*/ 28970 h 237553"/>
                  <a:gd name="connsiteX7" fmla="*/ 373204 w 603967"/>
                  <a:gd name="connsiteY7" fmla="*/ 15914 h 237553"/>
                  <a:gd name="connsiteX8" fmla="*/ 385485 w 603967"/>
                  <a:gd name="connsiteY8" fmla="*/ 555 h 237553"/>
                  <a:gd name="connsiteX9" fmla="*/ 395080 w 603967"/>
                  <a:gd name="connsiteY9" fmla="*/ 171 h 237553"/>
                  <a:gd name="connsiteX10" fmla="*/ 525563 w 603967"/>
                  <a:gd name="connsiteY10" fmla="*/ 171 h 237553"/>
                  <a:gd name="connsiteX11" fmla="*/ 601167 w 603967"/>
                  <a:gd name="connsiteY11" fmla="*/ 57001 h 237553"/>
                  <a:gd name="connsiteX12" fmla="*/ 525563 w 603967"/>
                  <a:gd name="connsiteY12" fmla="*/ 155302 h 237553"/>
                  <a:gd name="connsiteX13" fmla="*/ 326000 w 603967"/>
                  <a:gd name="connsiteY13" fmla="*/ 155302 h 237553"/>
                  <a:gd name="connsiteX14" fmla="*/ 90362 w 603967"/>
                  <a:gd name="connsiteY14" fmla="*/ 154918 h 237553"/>
                  <a:gd name="connsiteX15" fmla="*/ 29342 w 603967"/>
                  <a:gd name="connsiteY15" fmla="*/ 215972 h 237553"/>
                  <a:gd name="connsiteX16" fmla="*/ 28958 w 603967"/>
                  <a:gd name="connsiteY16" fmla="*/ 225572 h 237553"/>
                  <a:gd name="connsiteX17" fmla="*/ 13991 w 603967"/>
                  <a:gd name="connsiteY17" fmla="*/ 237475 h 237553"/>
                  <a:gd name="connsiteX18" fmla="*/ 559 w 603967"/>
                  <a:gd name="connsiteY18" fmla="*/ 224804 h 237553"/>
                  <a:gd name="connsiteX19" fmla="*/ 68871 w 603967"/>
                  <a:gd name="connsiteY19" fmla="*/ 128039 h 237553"/>
                  <a:gd name="connsiteX20" fmla="*/ 88060 w 603967"/>
                  <a:gd name="connsiteY20" fmla="*/ 126887 h 237553"/>
                  <a:gd name="connsiteX21" fmla="*/ 302974 w 603967"/>
                  <a:gd name="connsiteY21" fmla="*/ 126887 h 23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3967" h="237553">
                    <a:moveTo>
                      <a:pt x="302974" y="126887"/>
                    </a:moveTo>
                    <a:cubicBezTo>
                      <a:pt x="377042" y="126887"/>
                      <a:pt x="451111" y="126887"/>
                      <a:pt x="525563" y="126887"/>
                    </a:cubicBezTo>
                    <a:cubicBezTo>
                      <a:pt x="545903" y="126887"/>
                      <a:pt x="561638" y="117671"/>
                      <a:pt x="570081" y="99240"/>
                    </a:cubicBezTo>
                    <a:cubicBezTo>
                      <a:pt x="578524" y="81576"/>
                      <a:pt x="576989" y="64297"/>
                      <a:pt x="565092" y="48553"/>
                    </a:cubicBezTo>
                    <a:cubicBezTo>
                      <a:pt x="555114" y="35114"/>
                      <a:pt x="540914" y="29354"/>
                      <a:pt x="524412" y="28970"/>
                    </a:cubicBezTo>
                    <a:cubicBezTo>
                      <a:pt x="481429" y="28970"/>
                      <a:pt x="438062" y="28970"/>
                      <a:pt x="395080" y="28970"/>
                    </a:cubicBezTo>
                    <a:cubicBezTo>
                      <a:pt x="392393" y="28970"/>
                      <a:pt x="390091" y="28970"/>
                      <a:pt x="387404" y="28970"/>
                    </a:cubicBezTo>
                    <a:cubicBezTo>
                      <a:pt x="378961" y="28586"/>
                      <a:pt x="374356" y="23978"/>
                      <a:pt x="373204" y="15914"/>
                    </a:cubicBezTo>
                    <a:cubicBezTo>
                      <a:pt x="372053" y="8235"/>
                      <a:pt x="377426" y="1707"/>
                      <a:pt x="385485" y="555"/>
                    </a:cubicBezTo>
                    <a:cubicBezTo>
                      <a:pt x="388555" y="171"/>
                      <a:pt x="392009" y="171"/>
                      <a:pt x="395080" y="171"/>
                    </a:cubicBezTo>
                    <a:cubicBezTo>
                      <a:pt x="438446" y="171"/>
                      <a:pt x="481813" y="-213"/>
                      <a:pt x="525563" y="171"/>
                    </a:cubicBezTo>
                    <a:cubicBezTo>
                      <a:pt x="561638" y="555"/>
                      <a:pt x="591956" y="23594"/>
                      <a:pt x="601167" y="57001"/>
                    </a:cubicBezTo>
                    <a:cubicBezTo>
                      <a:pt x="614599" y="106919"/>
                      <a:pt x="578140" y="155302"/>
                      <a:pt x="525563" y="155302"/>
                    </a:cubicBezTo>
                    <a:cubicBezTo>
                      <a:pt x="459170" y="155686"/>
                      <a:pt x="392777" y="155302"/>
                      <a:pt x="326000" y="155302"/>
                    </a:cubicBezTo>
                    <a:cubicBezTo>
                      <a:pt x="247326" y="155302"/>
                      <a:pt x="168653" y="156454"/>
                      <a:pt x="90362" y="154918"/>
                    </a:cubicBezTo>
                    <a:cubicBezTo>
                      <a:pt x="52369" y="154150"/>
                      <a:pt x="26272" y="181413"/>
                      <a:pt x="29342" y="215972"/>
                    </a:cubicBezTo>
                    <a:cubicBezTo>
                      <a:pt x="29726" y="219044"/>
                      <a:pt x="29726" y="222500"/>
                      <a:pt x="28958" y="225572"/>
                    </a:cubicBezTo>
                    <a:cubicBezTo>
                      <a:pt x="27040" y="233252"/>
                      <a:pt x="22050" y="238243"/>
                      <a:pt x="13991" y="237475"/>
                    </a:cubicBezTo>
                    <a:cubicBezTo>
                      <a:pt x="6699" y="237091"/>
                      <a:pt x="1326" y="232484"/>
                      <a:pt x="559" y="224804"/>
                    </a:cubicBezTo>
                    <a:cubicBezTo>
                      <a:pt x="-4814" y="168357"/>
                      <a:pt x="29342" y="134567"/>
                      <a:pt x="68871" y="128039"/>
                    </a:cubicBezTo>
                    <a:cubicBezTo>
                      <a:pt x="75011" y="126887"/>
                      <a:pt x="81535" y="126887"/>
                      <a:pt x="88060" y="126887"/>
                    </a:cubicBezTo>
                    <a:cubicBezTo>
                      <a:pt x="159826" y="126887"/>
                      <a:pt x="231591" y="126887"/>
                      <a:pt x="302974" y="126887"/>
                    </a:cubicBezTo>
                    <a:close/>
                  </a:path>
                </a:pathLst>
              </a:custGeom>
              <a:grpFill/>
              <a:ln w="3834" cap="flat">
                <a:noFill/>
                <a:prstDash val="solid"/>
                <a:miter/>
              </a:ln>
            </p:spPr>
            <p:txBody>
              <a:bodyPr rtlCol="0" anchor="ctr"/>
              <a:lstStyle/>
              <a:p>
                <a:endParaRPr lang="en-US"/>
              </a:p>
            </p:txBody>
          </p:sp>
          <p:sp>
            <p:nvSpPr>
              <p:cNvPr id="11" name="Freeform 207">
                <a:extLst>
                  <a:ext uri="{FF2B5EF4-FFF2-40B4-BE49-F238E27FC236}">
                    <a16:creationId xmlns:a16="http://schemas.microsoft.com/office/drawing/2014/main" id="{34B88F52-80C0-5CFF-5C77-AE3181E36AC9}"/>
                  </a:ext>
                </a:extLst>
              </p:cNvPr>
              <p:cNvSpPr/>
              <p:nvPr/>
            </p:nvSpPr>
            <p:spPr>
              <a:xfrm>
                <a:off x="5896625" y="5280586"/>
                <a:ext cx="289443" cy="374776"/>
              </a:xfrm>
              <a:custGeom>
                <a:avLst/>
                <a:gdLst>
                  <a:gd name="connsiteX0" fmla="*/ 261044 w 289443"/>
                  <a:gd name="connsiteY0" fmla="*/ 28970 h 374776"/>
                  <a:gd name="connsiteX1" fmla="*/ 248380 w 289443"/>
                  <a:gd name="connsiteY1" fmla="*/ 28970 h 374776"/>
                  <a:gd name="connsiteX2" fmla="*/ 18115 w 289443"/>
                  <a:gd name="connsiteY2" fmla="*/ 28970 h 374776"/>
                  <a:gd name="connsiteX3" fmla="*/ 77 w 289443"/>
                  <a:gd name="connsiteY3" fmla="*/ 15914 h 374776"/>
                  <a:gd name="connsiteX4" fmla="*/ 12742 w 289443"/>
                  <a:gd name="connsiteY4" fmla="*/ 171 h 374776"/>
                  <a:gd name="connsiteX5" fmla="*/ 20418 w 289443"/>
                  <a:gd name="connsiteY5" fmla="*/ 171 h 374776"/>
                  <a:gd name="connsiteX6" fmla="*/ 256055 w 289443"/>
                  <a:gd name="connsiteY6" fmla="*/ 171 h 374776"/>
                  <a:gd name="connsiteX7" fmla="*/ 289444 w 289443"/>
                  <a:gd name="connsiteY7" fmla="*/ 33194 h 374776"/>
                  <a:gd name="connsiteX8" fmla="*/ 289444 w 289443"/>
                  <a:gd name="connsiteY8" fmla="*/ 354592 h 374776"/>
                  <a:gd name="connsiteX9" fmla="*/ 288676 w 289443"/>
                  <a:gd name="connsiteY9" fmla="*/ 364959 h 374776"/>
                  <a:gd name="connsiteX10" fmla="*/ 273325 w 289443"/>
                  <a:gd name="connsiteY10" fmla="*/ 374559 h 374776"/>
                  <a:gd name="connsiteX11" fmla="*/ 261044 w 289443"/>
                  <a:gd name="connsiteY11" fmla="*/ 361888 h 374776"/>
                  <a:gd name="connsiteX12" fmla="*/ 261044 w 289443"/>
                  <a:gd name="connsiteY12" fmla="*/ 352288 h 374776"/>
                  <a:gd name="connsiteX13" fmla="*/ 261044 w 289443"/>
                  <a:gd name="connsiteY13" fmla="*/ 41641 h 374776"/>
                  <a:gd name="connsiteX14" fmla="*/ 261044 w 289443"/>
                  <a:gd name="connsiteY14" fmla="*/ 28970 h 3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443" h="374776">
                    <a:moveTo>
                      <a:pt x="261044" y="28970"/>
                    </a:moveTo>
                    <a:cubicBezTo>
                      <a:pt x="256055" y="28970"/>
                      <a:pt x="252217" y="28970"/>
                      <a:pt x="248380" y="28970"/>
                    </a:cubicBezTo>
                    <a:cubicBezTo>
                      <a:pt x="171625" y="28970"/>
                      <a:pt x="94870" y="28970"/>
                      <a:pt x="18115" y="28970"/>
                    </a:cubicBezTo>
                    <a:cubicBezTo>
                      <a:pt x="6986" y="28970"/>
                      <a:pt x="845" y="24746"/>
                      <a:pt x="77" y="15914"/>
                    </a:cubicBezTo>
                    <a:cubicBezTo>
                      <a:pt x="-690" y="7466"/>
                      <a:pt x="4299" y="939"/>
                      <a:pt x="12742" y="171"/>
                    </a:cubicBezTo>
                    <a:cubicBezTo>
                      <a:pt x="15428" y="-213"/>
                      <a:pt x="17731" y="171"/>
                      <a:pt x="20418" y="171"/>
                    </a:cubicBezTo>
                    <a:cubicBezTo>
                      <a:pt x="99092" y="171"/>
                      <a:pt x="177765" y="171"/>
                      <a:pt x="256055" y="171"/>
                    </a:cubicBezTo>
                    <a:cubicBezTo>
                      <a:pt x="279466" y="171"/>
                      <a:pt x="289444" y="10154"/>
                      <a:pt x="289444" y="33194"/>
                    </a:cubicBezTo>
                    <a:cubicBezTo>
                      <a:pt x="289444" y="140326"/>
                      <a:pt x="289444" y="247459"/>
                      <a:pt x="289444" y="354592"/>
                    </a:cubicBezTo>
                    <a:cubicBezTo>
                      <a:pt x="289444" y="358048"/>
                      <a:pt x="289444" y="361888"/>
                      <a:pt x="288676" y="364959"/>
                    </a:cubicBezTo>
                    <a:cubicBezTo>
                      <a:pt x="286374" y="372255"/>
                      <a:pt x="281001" y="375711"/>
                      <a:pt x="273325" y="374559"/>
                    </a:cubicBezTo>
                    <a:cubicBezTo>
                      <a:pt x="266034" y="373407"/>
                      <a:pt x="261812" y="369183"/>
                      <a:pt x="261044" y="361888"/>
                    </a:cubicBezTo>
                    <a:cubicBezTo>
                      <a:pt x="260661" y="358816"/>
                      <a:pt x="261044" y="355360"/>
                      <a:pt x="261044" y="352288"/>
                    </a:cubicBezTo>
                    <a:cubicBezTo>
                      <a:pt x="261044" y="248611"/>
                      <a:pt x="261044" y="144934"/>
                      <a:pt x="261044" y="41641"/>
                    </a:cubicBezTo>
                    <a:cubicBezTo>
                      <a:pt x="261044" y="38186"/>
                      <a:pt x="261044" y="34346"/>
                      <a:pt x="261044" y="28970"/>
                    </a:cubicBezTo>
                    <a:close/>
                  </a:path>
                </a:pathLst>
              </a:custGeom>
              <a:grpFill/>
              <a:ln w="3834" cap="flat">
                <a:noFill/>
                <a:prstDash val="solid"/>
                <a:miter/>
              </a:ln>
            </p:spPr>
            <p:txBody>
              <a:bodyPr rtlCol="0" anchor="ctr"/>
              <a:lstStyle/>
              <a:p>
                <a:endParaRPr lang="en-US"/>
              </a:p>
            </p:txBody>
          </p:sp>
          <p:sp>
            <p:nvSpPr>
              <p:cNvPr id="12" name="Freeform 208">
                <a:extLst>
                  <a:ext uri="{FF2B5EF4-FFF2-40B4-BE49-F238E27FC236}">
                    <a16:creationId xmlns:a16="http://schemas.microsoft.com/office/drawing/2014/main" id="{1AB720C2-C4C6-0566-1211-0CACBB093108}"/>
                  </a:ext>
                </a:extLst>
              </p:cNvPr>
              <p:cNvSpPr/>
              <p:nvPr/>
            </p:nvSpPr>
            <p:spPr>
              <a:xfrm>
                <a:off x="5508974" y="5181964"/>
                <a:ext cx="48416" cy="39658"/>
              </a:xfrm>
              <a:custGeom>
                <a:avLst/>
                <a:gdLst>
                  <a:gd name="connsiteX0" fmla="*/ 13548 w 48416"/>
                  <a:gd name="connsiteY0" fmla="*/ 39659 h 39658"/>
                  <a:gd name="connsiteX1" fmla="*/ 1267 w 48416"/>
                  <a:gd name="connsiteY1" fmla="*/ 26987 h 39658"/>
                  <a:gd name="connsiteX2" fmla="*/ 7408 w 48416"/>
                  <a:gd name="connsiteY2" fmla="*/ 10475 h 39658"/>
                  <a:gd name="connsiteX3" fmla="*/ 31969 w 48416"/>
                  <a:gd name="connsiteY3" fmla="*/ 108 h 39658"/>
                  <a:gd name="connsiteX4" fmla="*/ 46936 w 48416"/>
                  <a:gd name="connsiteY4" fmla="*/ 6636 h 39658"/>
                  <a:gd name="connsiteX5" fmla="*/ 45785 w 48416"/>
                  <a:gd name="connsiteY5" fmla="*/ 22763 h 39658"/>
                  <a:gd name="connsiteX6" fmla="*/ 13548 w 48416"/>
                  <a:gd name="connsiteY6" fmla="*/ 39659 h 3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16" h="39658">
                    <a:moveTo>
                      <a:pt x="13548" y="39659"/>
                    </a:moveTo>
                    <a:cubicBezTo>
                      <a:pt x="8943" y="35051"/>
                      <a:pt x="3570" y="31595"/>
                      <a:pt x="1267" y="26987"/>
                    </a:cubicBezTo>
                    <a:cubicBezTo>
                      <a:pt x="-1803" y="20843"/>
                      <a:pt x="883" y="13931"/>
                      <a:pt x="7408" y="10475"/>
                    </a:cubicBezTo>
                    <a:cubicBezTo>
                      <a:pt x="15083" y="6252"/>
                      <a:pt x="23526" y="1644"/>
                      <a:pt x="31969" y="108"/>
                    </a:cubicBezTo>
                    <a:cubicBezTo>
                      <a:pt x="36574" y="-660"/>
                      <a:pt x="44634" y="2796"/>
                      <a:pt x="46936" y="6636"/>
                    </a:cubicBezTo>
                    <a:cubicBezTo>
                      <a:pt x="49239" y="10475"/>
                      <a:pt x="48855" y="20459"/>
                      <a:pt x="45785" y="22763"/>
                    </a:cubicBezTo>
                    <a:cubicBezTo>
                      <a:pt x="36574" y="29291"/>
                      <a:pt x="25445" y="33515"/>
                      <a:pt x="13548" y="39659"/>
                    </a:cubicBezTo>
                    <a:close/>
                  </a:path>
                </a:pathLst>
              </a:custGeom>
              <a:grpFill/>
              <a:ln w="3834" cap="flat">
                <a:noFill/>
                <a:prstDash val="solid"/>
                <a:miter/>
              </a:ln>
            </p:spPr>
            <p:txBody>
              <a:bodyPr rtlCol="0" anchor="ctr"/>
              <a:lstStyle/>
              <a:p>
                <a:endParaRPr lang="en-US"/>
              </a:p>
            </p:txBody>
          </p:sp>
          <p:sp>
            <p:nvSpPr>
              <p:cNvPr id="13" name="Freeform 209">
                <a:extLst>
                  <a:ext uri="{FF2B5EF4-FFF2-40B4-BE49-F238E27FC236}">
                    <a16:creationId xmlns:a16="http://schemas.microsoft.com/office/drawing/2014/main" id="{9B3DAFA2-5E47-BA51-8185-C42AA2C9AFF8}"/>
                  </a:ext>
                </a:extLst>
              </p:cNvPr>
              <p:cNvSpPr/>
              <p:nvPr/>
            </p:nvSpPr>
            <p:spPr>
              <a:xfrm>
                <a:off x="5927113" y="5179000"/>
                <a:ext cx="50264" cy="39274"/>
              </a:xfrm>
              <a:custGeom>
                <a:avLst/>
                <a:gdLst>
                  <a:gd name="connsiteX0" fmla="*/ 13724 w 50264"/>
                  <a:gd name="connsiteY0" fmla="*/ 0 h 39274"/>
                  <a:gd name="connsiteX1" fmla="*/ 45193 w 50264"/>
                  <a:gd name="connsiteY1" fmla="*/ 15744 h 39274"/>
                  <a:gd name="connsiteX2" fmla="*/ 47112 w 50264"/>
                  <a:gd name="connsiteY2" fmla="*/ 32639 h 39274"/>
                  <a:gd name="connsiteX3" fmla="*/ 31761 w 50264"/>
                  <a:gd name="connsiteY3" fmla="*/ 39167 h 39274"/>
                  <a:gd name="connsiteX4" fmla="*/ 7200 w 50264"/>
                  <a:gd name="connsiteY4" fmla="*/ 28799 h 39274"/>
                  <a:gd name="connsiteX5" fmla="*/ 1443 w 50264"/>
                  <a:gd name="connsiteY5" fmla="*/ 12288 h 39274"/>
                  <a:gd name="connsiteX6" fmla="*/ 13724 w 50264"/>
                  <a:gd name="connsiteY6" fmla="*/ 0 h 3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64" h="39274">
                    <a:moveTo>
                      <a:pt x="13724" y="0"/>
                    </a:moveTo>
                    <a:cubicBezTo>
                      <a:pt x="25621" y="5760"/>
                      <a:pt x="35983" y="9600"/>
                      <a:pt x="45193" y="15744"/>
                    </a:cubicBezTo>
                    <a:cubicBezTo>
                      <a:pt x="50950" y="19584"/>
                      <a:pt x="52102" y="27647"/>
                      <a:pt x="47112" y="32639"/>
                    </a:cubicBezTo>
                    <a:cubicBezTo>
                      <a:pt x="43659" y="36479"/>
                      <a:pt x="36367" y="39935"/>
                      <a:pt x="31761" y="39167"/>
                    </a:cubicBezTo>
                    <a:cubicBezTo>
                      <a:pt x="23318" y="37631"/>
                      <a:pt x="15259" y="33023"/>
                      <a:pt x="7200" y="28799"/>
                    </a:cubicBezTo>
                    <a:cubicBezTo>
                      <a:pt x="1059" y="25343"/>
                      <a:pt x="-2011" y="18816"/>
                      <a:pt x="1443" y="12288"/>
                    </a:cubicBezTo>
                    <a:cubicBezTo>
                      <a:pt x="3746" y="7680"/>
                      <a:pt x="9119" y="4224"/>
                      <a:pt x="13724" y="0"/>
                    </a:cubicBezTo>
                    <a:close/>
                  </a:path>
                </a:pathLst>
              </a:custGeom>
              <a:grpFill/>
              <a:ln w="3834" cap="flat">
                <a:noFill/>
                <a:prstDash val="solid"/>
                <a:miter/>
              </a:ln>
            </p:spPr>
            <p:txBody>
              <a:bodyPr rtlCol="0" anchor="ctr"/>
              <a:lstStyle/>
              <a:p>
                <a:endParaRPr lang="en-US"/>
              </a:p>
            </p:txBody>
          </p:sp>
          <p:sp>
            <p:nvSpPr>
              <p:cNvPr id="14" name="Freeform 210">
                <a:extLst>
                  <a:ext uri="{FF2B5EF4-FFF2-40B4-BE49-F238E27FC236}">
                    <a16:creationId xmlns:a16="http://schemas.microsoft.com/office/drawing/2014/main" id="{4DE0026F-76F7-3AC2-4FC2-2AF722BB692D}"/>
                  </a:ext>
                </a:extLst>
              </p:cNvPr>
              <p:cNvSpPr/>
              <p:nvPr/>
            </p:nvSpPr>
            <p:spPr>
              <a:xfrm>
                <a:off x="5914365" y="5043597"/>
                <a:ext cx="45671" cy="38115"/>
              </a:xfrm>
              <a:custGeom>
                <a:avLst/>
                <a:gdLst>
                  <a:gd name="connsiteX0" fmla="*/ 45660 w 45671"/>
                  <a:gd name="connsiteY0" fmla="*/ 14831 h 38115"/>
                  <a:gd name="connsiteX1" fmla="*/ 7283 w 45671"/>
                  <a:gd name="connsiteY1" fmla="*/ 36718 h 38115"/>
                  <a:gd name="connsiteX2" fmla="*/ 5748 w 45671"/>
                  <a:gd name="connsiteY2" fmla="*/ 13295 h 38115"/>
                  <a:gd name="connsiteX3" fmla="*/ 27239 w 45671"/>
                  <a:gd name="connsiteY3" fmla="*/ 1008 h 38115"/>
                  <a:gd name="connsiteX4" fmla="*/ 45660 w 45671"/>
                  <a:gd name="connsiteY4" fmla="*/ 14831 h 3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71" h="38115">
                    <a:moveTo>
                      <a:pt x="45660" y="14831"/>
                    </a:moveTo>
                    <a:cubicBezTo>
                      <a:pt x="45277" y="27503"/>
                      <a:pt x="18029" y="42862"/>
                      <a:pt x="7283" y="36718"/>
                    </a:cubicBezTo>
                    <a:cubicBezTo>
                      <a:pt x="-1544" y="31343"/>
                      <a:pt x="-2695" y="19823"/>
                      <a:pt x="5748" y="13295"/>
                    </a:cubicBezTo>
                    <a:cubicBezTo>
                      <a:pt x="12272" y="8303"/>
                      <a:pt x="19563" y="4079"/>
                      <a:pt x="27239" y="1008"/>
                    </a:cubicBezTo>
                    <a:cubicBezTo>
                      <a:pt x="36450" y="-2832"/>
                      <a:pt x="46044" y="4847"/>
                      <a:pt x="45660" y="14831"/>
                    </a:cubicBezTo>
                    <a:close/>
                  </a:path>
                </a:pathLst>
              </a:custGeom>
              <a:grpFill/>
              <a:ln w="3834" cap="flat">
                <a:noFill/>
                <a:prstDash val="solid"/>
                <a:miter/>
              </a:ln>
            </p:spPr>
            <p:txBody>
              <a:bodyPr rtlCol="0" anchor="ctr"/>
              <a:lstStyle/>
              <a:p>
                <a:endParaRPr lang="en-US"/>
              </a:p>
            </p:txBody>
          </p:sp>
          <p:sp>
            <p:nvSpPr>
              <p:cNvPr id="15" name="Freeform 211">
                <a:extLst>
                  <a:ext uri="{FF2B5EF4-FFF2-40B4-BE49-F238E27FC236}">
                    <a16:creationId xmlns:a16="http://schemas.microsoft.com/office/drawing/2014/main" id="{0876ED51-135A-15A1-5BA4-FECF5F62EA71}"/>
                  </a:ext>
                </a:extLst>
              </p:cNvPr>
              <p:cNvSpPr/>
              <p:nvPr/>
            </p:nvSpPr>
            <p:spPr>
              <a:xfrm>
                <a:off x="5525301" y="5043395"/>
                <a:ext cx="45971" cy="38715"/>
              </a:xfrm>
              <a:custGeom>
                <a:avLst/>
                <a:gdLst>
                  <a:gd name="connsiteX0" fmla="*/ 45961 w 45971"/>
                  <a:gd name="connsiteY0" fmla="*/ 21945 h 38715"/>
                  <a:gd name="connsiteX1" fmla="*/ 27156 w 45971"/>
                  <a:gd name="connsiteY1" fmla="*/ 37688 h 38715"/>
                  <a:gd name="connsiteX2" fmla="*/ 5664 w 45971"/>
                  <a:gd name="connsiteY2" fmla="*/ 25400 h 38715"/>
                  <a:gd name="connsiteX3" fmla="*/ 1826 w 45971"/>
                  <a:gd name="connsiteY3" fmla="*/ 8505 h 38715"/>
                  <a:gd name="connsiteX4" fmla="*/ 17562 w 45971"/>
                  <a:gd name="connsiteY4" fmla="*/ 825 h 38715"/>
                  <a:gd name="connsiteX5" fmla="*/ 42123 w 45971"/>
                  <a:gd name="connsiteY5" fmla="*/ 14649 h 38715"/>
                  <a:gd name="connsiteX6" fmla="*/ 45961 w 45971"/>
                  <a:gd name="connsiteY6" fmla="*/ 21945 h 3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71" h="38715">
                    <a:moveTo>
                      <a:pt x="45961" y="21945"/>
                    </a:moveTo>
                    <a:cubicBezTo>
                      <a:pt x="46345" y="34232"/>
                      <a:pt x="36750" y="41528"/>
                      <a:pt x="27156" y="37688"/>
                    </a:cubicBezTo>
                    <a:cubicBezTo>
                      <a:pt x="19480" y="34616"/>
                      <a:pt x="12572" y="30392"/>
                      <a:pt x="5664" y="25400"/>
                    </a:cubicBezTo>
                    <a:cubicBezTo>
                      <a:pt x="-92" y="21177"/>
                      <a:pt x="-1627" y="14649"/>
                      <a:pt x="1826" y="8505"/>
                    </a:cubicBezTo>
                    <a:cubicBezTo>
                      <a:pt x="4897" y="2361"/>
                      <a:pt x="10653" y="-1863"/>
                      <a:pt x="17562" y="825"/>
                    </a:cubicBezTo>
                    <a:cubicBezTo>
                      <a:pt x="26388" y="4281"/>
                      <a:pt x="34447" y="9657"/>
                      <a:pt x="42123" y="14649"/>
                    </a:cubicBezTo>
                    <a:cubicBezTo>
                      <a:pt x="44426" y="16569"/>
                      <a:pt x="45193" y="20793"/>
                      <a:pt x="45961" y="21945"/>
                    </a:cubicBezTo>
                    <a:close/>
                  </a:path>
                </a:pathLst>
              </a:custGeom>
              <a:grpFill/>
              <a:ln w="3834" cap="flat">
                <a:noFill/>
                <a:prstDash val="solid"/>
                <a:miter/>
              </a:ln>
            </p:spPr>
            <p:txBody>
              <a:bodyPr rtlCol="0" anchor="ctr"/>
              <a:lstStyle/>
              <a:p>
                <a:endParaRPr lang="en-US"/>
              </a:p>
            </p:txBody>
          </p:sp>
        </p:grpSp>
      </p:grpSp>
      <p:pic>
        <p:nvPicPr>
          <p:cNvPr id="23" name="Grafika 7" descr="Strzałka okrężna z wypełnieniem pełnym">
            <a:extLst>
              <a:ext uri="{FF2B5EF4-FFF2-40B4-BE49-F238E27FC236}">
                <a16:creationId xmlns:a16="http://schemas.microsoft.com/office/drawing/2014/main" id="{A7635879-C657-B86E-1976-65F2E1FE68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8839028" y="3226951"/>
            <a:ext cx="2242916" cy="2242916"/>
          </a:xfrm>
          <a:prstGeom prst="rect">
            <a:avLst/>
          </a:prstGeom>
        </p:spPr>
      </p:pic>
    </p:spTree>
    <p:extLst>
      <p:ext uri="{BB962C8B-B14F-4D97-AF65-F5344CB8AC3E}">
        <p14:creationId xmlns:p14="http://schemas.microsoft.com/office/powerpoint/2010/main" val="281317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73EE3-2E3A-9B89-A7B4-92116589919E}"/>
            </a:ext>
          </a:extLst>
        </p:cNvPr>
        <p:cNvGrpSpPr/>
        <p:nvPr/>
      </p:nvGrpSpPr>
      <p:grpSpPr>
        <a:xfrm>
          <a:off x="0" y="0"/>
          <a:ext cx="0" cy="0"/>
          <a:chOff x="0" y="0"/>
          <a:chExt cx="0" cy="0"/>
        </a:xfrm>
      </p:grpSpPr>
      <p:pic>
        <p:nvPicPr>
          <p:cNvPr id="6" name="Symbol zastępczy obrazu 5" descr="Obraz zawierający osoba, ubrania, na wolnym powietrzu, ludzie&#10;&#10;Zawartość wygenerowana przez sztuczną inteligencję może być niepoprawna.">
            <a:extLst>
              <a:ext uri="{FF2B5EF4-FFF2-40B4-BE49-F238E27FC236}">
                <a16:creationId xmlns:a16="http://schemas.microsoft.com/office/drawing/2014/main" id="{B00B12A9-DBDB-8A0C-B67D-B2DA674ED9E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B2778ADA-EA89-FF03-20A4-C45FFCADE4C8}"/>
              </a:ext>
            </a:extLst>
          </p:cNvPr>
          <p:cNvSpPr>
            <a:spLocks noGrp="1"/>
          </p:cNvSpPr>
          <p:nvPr>
            <p:ph type="body" sz="quarter" idx="17"/>
          </p:nvPr>
        </p:nvSpPr>
        <p:spPr>
          <a:xfrm>
            <a:off x="6913514" y="439689"/>
            <a:ext cx="2066906" cy="582221"/>
          </a:xfrm>
        </p:spPr>
        <p:txBody>
          <a:bodyPr/>
          <a:lstStyle/>
          <a:p>
            <a:r>
              <a:rPr lang="pl-PL" dirty="0"/>
              <a:t>02</a:t>
            </a:r>
            <a:endParaRPr lang="en-US" dirty="0"/>
          </a:p>
        </p:txBody>
      </p:sp>
      <p:sp>
        <p:nvSpPr>
          <p:cNvPr id="14" name="Rectangle 13">
            <a:extLst>
              <a:ext uri="{FF2B5EF4-FFF2-40B4-BE49-F238E27FC236}">
                <a16:creationId xmlns:a16="http://schemas.microsoft.com/office/drawing/2014/main" id="{EA06EDE0-42A7-FF64-13B1-D656187DAD39}"/>
              </a:ext>
            </a:extLst>
          </p:cNvPr>
          <p:cNvSpPr/>
          <p:nvPr/>
        </p:nvSpPr>
        <p:spPr>
          <a:xfrm>
            <a:off x="2438400" y="3137889"/>
            <a:ext cx="8288867" cy="582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spc="324" dirty="0">
                <a:solidFill>
                  <a:srgbClr val="60BA47"/>
                </a:solidFill>
                <a:latin typeface="Calibri" panose="020F0502020204030204" pitchFamily="34" charset="0"/>
                <a:cs typeface="Calibri" panose="020F0502020204030204" pitchFamily="34" charset="0"/>
              </a:rPr>
              <a:t>OP</a:t>
            </a:r>
            <a:r>
              <a:rPr lang="en-US" sz="3600" b="1" spc="324" dirty="0">
                <a:solidFill>
                  <a:srgbClr val="60BA47"/>
                </a:solidFill>
                <a:latin typeface="Calibri" panose="020F0502020204030204" pitchFamily="34" charset="0"/>
                <a:cs typeface="Calibri" panose="020F0502020204030204" pitchFamily="34" charset="0"/>
              </a:rPr>
              <a:t>ITAA</a:t>
            </a:r>
            <a:r>
              <a:rPr lang="pl-PL" sz="3600" b="1" spc="324" dirty="0">
                <a:solidFill>
                  <a:srgbClr val="60BA47"/>
                </a:solidFill>
                <a:latin typeface="Calibri" panose="020F0502020204030204" pitchFamily="34" charset="0"/>
                <a:cs typeface="Calibri" panose="020F0502020204030204" pitchFamily="34" charset="0"/>
              </a:rPr>
              <a:t>N MENNEISYYDESTÄMME </a:t>
            </a:r>
            <a:endParaRPr lang="en-US" sz="3600" b="1" spc="324"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7468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4E763-D69A-2114-8EF2-31EB9392FED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AA2BE6A-2705-BBA9-87F0-470EA48C9078}"/>
              </a:ext>
            </a:extLst>
          </p:cNvPr>
          <p:cNvSpPr>
            <a:spLocks noGrp="1"/>
          </p:cNvSpPr>
          <p:nvPr>
            <p:ph type="body" sz="quarter" idx="16"/>
          </p:nvPr>
        </p:nvSpPr>
        <p:spPr>
          <a:xfrm>
            <a:off x="607554" y="397453"/>
            <a:ext cx="5976125" cy="992652"/>
          </a:xfrm>
        </p:spPr>
        <p:txBody>
          <a:bodyPr>
            <a:noAutofit/>
          </a:bodyPr>
          <a:lstStyle/>
          <a:p>
            <a:r>
              <a:rPr lang="pl-PL" sz="3200" dirty="0"/>
              <a:t>Perinteisten säilöntätekniikoiden elvyttäminen jätteen vähentämiseksi</a:t>
            </a:r>
            <a:endParaRPr lang="en-US" sz="3200" dirty="0"/>
          </a:p>
        </p:txBody>
      </p:sp>
      <p:sp>
        <p:nvSpPr>
          <p:cNvPr id="3" name="Text Placeholder 2">
            <a:extLst>
              <a:ext uri="{FF2B5EF4-FFF2-40B4-BE49-F238E27FC236}">
                <a16:creationId xmlns:a16="http://schemas.microsoft.com/office/drawing/2014/main" id="{9D248A5C-F1ED-1BD9-12A6-6816A4032E88}"/>
              </a:ext>
            </a:extLst>
          </p:cNvPr>
          <p:cNvSpPr>
            <a:spLocks noGrp="1"/>
          </p:cNvSpPr>
          <p:nvPr>
            <p:ph type="body" sz="quarter" idx="19"/>
          </p:nvPr>
        </p:nvSpPr>
        <p:spPr>
          <a:xfrm>
            <a:off x="607553" y="1772189"/>
            <a:ext cx="5976126" cy="4102937"/>
          </a:xfrm>
        </p:spPr>
        <p:txBody>
          <a:bodyPr>
            <a:noAutofit/>
          </a:bodyPr>
          <a:lstStyle/>
          <a:p>
            <a:pPr>
              <a:spcAft>
                <a:spcPts val="600"/>
              </a:spcAft>
            </a:pPr>
            <a:r>
              <a:rPr lang="en-US" dirty="0"/>
              <a:t>Ruokahävikki on polttava ongelma, jolla on vakavia sosiaalisia, taloudellisia ja ympäristövaikutuksia. </a:t>
            </a:r>
            <a:r>
              <a:rPr lang="en-US" b="1" dirty="0"/>
              <a:t>Kulttuuriset ja henkilökohtaiset tekijät </a:t>
            </a:r>
            <a:r>
              <a:rPr lang="en-US" dirty="0"/>
              <a:t>vaikuttavat siihen, miten ruokaa hallitaan, mukaan lukien varastonhallinta, aterioiden suunnittelu ja tähteiden käsittely. </a:t>
            </a:r>
            <a:endParaRPr lang="pl-PL" dirty="0"/>
          </a:p>
          <a:p>
            <a:pPr>
              <a:spcAft>
                <a:spcPts val="600"/>
              </a:spcAft>
            </a:pPr>
            <a:r>
              <a:rPr lang="en-US" dirty="0"/>
              <a:t>Palauttamalla </a:t>
            </a:r>
            <a:r>
              <a:rPr lang="en-US" b="1" dirty="0"/>
              <a:t>perinteiset ruoan säilytysmenetelmät </a:t>
            </a:r>
            <a:r>
              <a:rPr lang="en-US" dirty="0"/>
              <a:t>uudelleen voimme </a:t>
            </a:r>
            <a:r>
              <a:rPr lang="en-US" dirty="0" err="1"/>
              <a:t>yhdistää</a:t>
            </a:r>
            <a:r>
              <a:rPr lang="en-US" dirty="0"/>
              <a:t> </a:t>
            </a:r>
            <a:r>
              <a:rPr lang="en-US" dirty="0" err="1"/>
              <a:t>entisaikojen</a:t>
            </a:r>
            <a:r>
              <a:rPr lang="en-US" dirty="0"/>
              <a:t> viisauden ja nykyaikaiset kestävyyspyrkimykset, vähentää ruoan hävikkiä ja kunnioittaa samalla runsauteen, vieraanvaraisuuteen ja eettiseen kulutukseen liittyviä kulttuurisia arvoja.</a:t>
            </a:r>
          </a:p>
        </p:txBody>
      </p:sp>
      <p:pic>
        <p:nvPicPr>
          <p:cNvPr id="17" name="Obraz 16" descr="Obraz zawierający warzywo, Pojemniki do przechowywania jedzenia, ogórek, Słój&#10;&#10;Zawartość wygenerowana przez sztuczną inteligencję może być niepoprawna.">
            <a:extLst>
              <a:ext uri="{FF2B5EF4-FFF2-40B4-BE49-F238E27FC236}">
                <a16:creationId xmlns:a16="http://schemas.microsoft.com/office/drawing/2014/main" id="{685A9AD7-88C7-5572-3A92-0B16D8E3CC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2445" y="0"/>
            <a:ext cx="4572000" cy="6858000"/>
          </a:xfrm>
          <a:prstGeom prst="rect">
            <a:avLst/>
          </a:prstGeom>
        </p:spPr>
      </p:pic>
    </p:spTree>
    <p:extLst>
      <p:ext uri="{BB962C8B-B14F-4D97-AF65-F5344CB8AC3E}">
        <p14:creationId xmlns:p14="http://schemas.microsoft.com/office/powerpoint/2010/main" val="1526605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341457" y="1525695"/>
            <a:ext cx="2480801" cy="423779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US" sz="900"/>
          </a:p>
        </p:txBody>
      </p:sp>
      <p:sp>
        <p:nvSpPr>
          <p:cNvPr id="359" name="Freeform 246"/>
          <p:cNvSpPr>
            <a:spLocks noChangeArrowheads="1"/>
          </p:cNvSpPr>
          <p:nvPr/>
        </p:nvSpPr>
        <p:spPr bwMode="auto">
          <a:xfrm>
            <a:off x="218483" y="1382771"/>
            <a:ext cx="2603774"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endParaRPr lang="en-US" sz="900"/>
          </a:p>
        </p:txBody>
      </p:sp>
      <p:sp>
        <p:nvSpPr>
          <p:cNvPr id="360" name="Freeform 247"/>
          <p:cNvSpPr>
            <a:spLocks noChangeArrowheads="1"/>
          </p:cNvSpPr>
          <p:nvPr/>
        </p:nvSpPr>
        <p:spPr bwMode="auto">
          <a:xfrm>
            <a:off x="3077578" y="2529635"/>
            <a:ext cx="2546337" cy="4014768"/>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2094D2"/>
          </a:solidFill>
          <a:ln>
            <a:noFill/>
          </a:ln>
          <a:effectLst/>
        </p:spPr>
        <p:txBody>
          <a:bodyPr wrap="none" anchor="ctr"/>
          <a:lstStyle/>
          <a:p>
            <a:endParaRPr lang="en-US" sz="900"/>
          </a:p>
        </p:txBody>
      </p:sp>
      <p:sp>
        <p:nvSpPr>
          <p:cNvPr id="362" name="Freeform 249"/>
          <p:cNvSpPr>
            <a:spLocks noChangeArrowheads="1"/>
          </p:cNvSpPr>
          <p:nvPr/>
        </p:nvSpPr>
        <p:spPr bwMode="auto">
          <a:xfrm>
            <a:off x="3020141" y="6548781"/>
            <a:ext cx="2603774"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endParaRPr lang="en-US" sz="900"/>
          </a:p>
        </p:txBody>
      </p:sp>
      <p:sp>
        <p:nvSpPr>
          <p:cNvPr id="363" name="Freeform 250"/>
          <p:cNvSpPr>
            <a:spLocks noChangeArrowheads="1"/>
          </p:cNvSpPr>
          <p:nvPr/>
        </p:nvSpPr>
        <p:spPr bwMode="auto">
          <a:xfrm>
            <a:off x="5964486" y="1525697"/>
            <a:ext cx="2546337" cy="3746300"/>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US" sz="900"/>
          </a:p>
        </p:txBody>
      </p:sp>
      <p:sp>
        <p:nvSpPr>
          <p:cNvPr id="365" name="Freeform 252"/>
          <p:cNvSpPr>
            <a:spLocks noChangeArrowheads="1"/>
          </p:cNvSpPr>
          <p:nvPr/>
        </p:nvSpPr>
        <p:spPr bwMode="auto">
          <a:xfrm>
            <a:off x="5907049" y="1382771"/>
            <a:ext cx="2603774"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endParaRPr lang="en-US" sz="900"/>
          </a:p>
        </p:txBody>
      </p:sp>
      <p:sp>
        <p:nvSpPr>
          <p:cNvPr id="366" name="Freeform 253"/>
          <p:cNvSpPr>
            <a:spLocks noChangeArrowheads="1"/>
          </p:cNvSpPr>
          <p:nvPr/>
        </p:nvSpPr>
        <p:spPr bwMode="auto">
          <a:xfrm>
            <a:off x="8896500" y="2529635"/>
            <a:ext cx="2485371" cy="4094987"/>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2094D2"/>
          </a:solidFill>
          <a:ln>
            <a:noFill/>
          </a:ln>
          <a:effectLst/>
        </p:spPr>
        <p:txBody>
          <a:bodyPr wrap="none" anchor="ctr"/>
          <a:lstStyle/>
          <a:p>
            <a:endParaRPr lang="en-US" sz="900"/>
          </a:p>
        </p:txBody>
      </p:sp>
      <p:sp>
        <p:nvSpPr>
          <p:cNvPr id="368" name="Freeform 255"/>
          <p:cNvSpPr>
            <a:spLocks noChangeArrowheads="1"/>
          </p:cNvSpPr>
          <p:nvPr/>
        </p:nvSpPr>
        <p:spPr bwMode="auto">
          <a:xfrm>
            <a:off x="8826719" y="6624623"/>
            <a:ext cx="2555152"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endParaRPr lang="en-US" sz="900"/>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a:xfrm>
            <a:off x="-2" y="313597"/>
            <a:ext cx="12191999" cy="803654"/>
          </a:xfrm>
        </p:spPr>
        <p:txBody>
          <a:bodyPr/>
          <a:lstStyle/>
          <a:p>
            <a:r>
              <a:rPr lang="pl-PL" dirty="0"/>
              <a:t>Perinteiset </a:t>
            </a:r>
            <a:r>
              <a:rPr lang="en-US" dirty="0" err="1"/>
              <a:t>säilöntä</a:t>
            </a:r>
            <a:r>
              <a:rPr lang="pl-PL" dirty="0"/>
              <a:t>tekniikat</a:t>
            </a:r>
            <a:endParaRPr lang="en-US" dirty="0"/>
          </a:p>
        </p:txBody>
      </p:sp>
      <p:sp>
        <p:nvSpPr>
          <p:cNvPr id="105" name="CuadroTexto 553">
            <a:extLst>
              <a:ext uri="{FF2B5EF4-FFF2-40B4-BE49-F238E27FC236}">
                <a16:creationId xmlns:a16="http://schemas.microsoft.com/office/drawing/2014/main" id="{2FC65A80-FE17-70B6-796F-DDDE0F034E58}"/>
              </a:ext>
            </a:extLst>
          </p:cNvPr>
          <p:cNvSpPr txBox="1"/>
          <p:nvPr/>
        </p:nvSpPr>
        <p:spPr>
          <a:xfrm>
            <a:off x="341457" y="1675468"/>
            <a:ext cx="2499518" cy="400110"/>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Käyminen</a:t>
            </a: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064160" y="2638392"/>
            <a:ext cx="2573172" cy="707886"/>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Kuivaus ja vedenpoisto</a:t>
            </a: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5968991" y="1586003"/>
            <a:ext cx="2546337" cy="707886"/>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Pikkelöinti ja säilöntä</a:t>
            </a:r>
          </a:p>
        </p:txBody>
      </p:sp>
      <p:sp>
        <p:nvSpPr>
          <p:cNvPr id="108" name="CuadroTexto 559">
            <a:extLst>
              <a:ext uri="{FF2B5EF4-FFF2-40B4-BE49-F238E27FC236}">
                <a16:creationId xmlns:a16="http://schemas.microsoft.com/office/drawing/2014/main" id="{603E4C7A-8439-4A1E-E5CE-4C13F6AACAC7}"/>
              </a:ext>
            </a:extLst>
          </p:cNvPr>
          <p:cNvSpPr txBox="1"/>
          <p:nvPr/>
        </p:nvSpPr>
        <p:spPr>
          <a:xfrm>
            <a:off x="8837977" y="2714021"/>
            <a:ext cx="2555152" cy="400110"/>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Hallittu varastointi</a:t>
            </a:r>
          </a:p>
        </p:txBody>
      </p:sp>
      <p:sp>
        <p:nvSpPr>
          <p:cNvPr id="109" name="Rectángulo 602">
            <a:extLst>
              <a:ext uri="{FF2B5EF4-FFF2-40B4-BE49-F238E27FC236}">
                <a16:creationId xmlns:a16="http://schemas.microsoft.com/office/drawing/2014/main" id="{299BA70E-D7BE-AF1E-6279-0AE0359BBEE1}"/>
              </a:ext>
            </a:extLst>
          </p:cNvPr>
          <p:cNvSpPr/>
          <p:nvPr/>
        </p:nvSpPr>
        <p:spPr>
          <a:xfrm>
            <a:off x="287892" y="2150883"/>
            <a:ext cx="2499518" cy="2585323"/>
          </a:xfrm>
          <a:prstGeom prst="rect">
            <a:avLst/>
          </a:prstGeom>
        </p:spPr>
        <p:txBody>
          <a:bodyPr wrap="square">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Käyminen säilyttää elintarvikkeet hyödyllisten bakteerien avulla, mikä pidentää säilyvyyttä ja parantaa ravitsemusta. Tämän menetelmän uudelleen löytäminen voi auttaa vähentämään vihannesten, maitotuotteiden ja viljojen pilaantumista.</a:t>
            </a:r>
          </a:p>
        </p:txBody>
      </p:sp>
      <p:sp>
        <p:nvSpPr>
          <p:cNvPr id="110" name="Rectángulo 603">
            <a:extLst>
              <a:ext uri="{FF2B5EF4-FFF2-40B4-BE49-F238E27FC236}">
                <a16:creationId xmlns:a16="http://schemas.microsoft.com/office/drawing/2014/main" id="{FEA976F0-F028-C39C-CC4D-7CEEBD1425C6}"/>
              </a:ext>
            </a:extLst>
          </p:cNvPr>
          <p:cNvSpPr/>
          <p:nvPr/>
        </p:nvSpPr>
        <p:spPr>
          <a:xfrm>
            <a:off x="3107014" y="3406988"/>
            <a:ext cx="2498788" cy="2585323"/>
          </a:xfrm>
          <a:prstGeom prst="rect">
            <a:avLst/>
          </a:prstGeom>
        </p:spPr>
        <p:txBody>
          <a:bodyPr wrap="square">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Kuivaus poistaa kosteuden ja estää pilaantumisen, jolloin hedelmät, liha ja yrtit säilyvät elinkelpoisina kuukausia. Nykyaikaiset kuivausmenetelmät antavat kotitalouksille mahdollisuuden säilyttää ylimääräiset tuotteet tehokkaasti.</a:t>
            </a:r>
          </a:p>
        </p:txBody>
      </p:sp>
      <p:sp>
        <p:nvSpPr>
          <p:cNvPr id="111" name="Rectángulo 604">
            <a:extLst>
              <a:ext uri="{FF2B5EF4-FFF2-40B4-BE49-F238E27FC236}">
                <a16:creationId xmlns:a16="http://schemas.microsoft.com/office/drawing/2014/main" id="{EB4F1245-980E-A971-C7B8-34641DBABE71}"/>
              </a:ext>
            </a:extLst>
          </p:cNvPr>
          <p:cNvSpPr/>
          <p:nvPr/>
        </p:nvSpPr>
        <p:spPr>
          <a:xfrm>
            <a:off x="5964486" y="2229646"/>
            <a:ext cx="2460921" cy="2031325"/>
          </a:xfrm>
          <a:prstGeom prst="rect">
            <a:avLst/>
          </a:prstGeom>
        </p:spPr>
        <p:txBody>
          <a:bodyPr wrap="square">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Peittaaminen pidentää elintarvikkeiden säilyvyyttä suolavedellä tai etikalla ja rikastuttaa </a:t>
            </a:r>
            <a:r>
              <a:rPr lang="en-US" dirty="0" err="1">
                <a:solidFill>
                  <a:schemeClr val="bg1"/>
                </a:solidFill>
                <a:latin typeface="Calibri" panose="020F0502020204030204" pitchFamily="34" charset="0"/>
                <a:ea typeface="Lato" charset="0"/>
                <a:cs typeface="Calibri" panose="020F0502020204030204" pitchFamily="34" charset="0"/>
              </a:rPr>
              <a:t>makuja</a:t>
            </a:r>
            <a:r>
              <a:rPr lang="en-US" dirty="0">
                <a:solidFill>
                  <a:schemeClr val="bg1"/>
                </a:solidFill>
                <a:latin typeface="Calibri" panose="020F0502020204030204" pitchFamily="34" charset="0"/>
                <a:ea typeface="Lato" charset="0"/>
                <a:cs typeface="Calibri" panose="020F0502020204030204" pitchFamily="34" charset="0"/>
              </a:rPr>
              <a:t>. Se tekee ylijäämätuotteista pitkään säilyviä, syömäkelpoisia peruselintarvikkeita.</a:t>
            </a:r>
          </a:p>
        </p:txBody>
      </p:sp>
      <p:sp>
        <p:nvSpPr>
          <p:cNvPr id="112" name="Rectángulo 605">
            <a:extLst>
              <a:ext uri="{FF2B5EF4-FFF2-40B4-BE49-F238E27FC236}">
                <a16:creationId xmlns:a16="http://schemas.microsoft.com/office/drawing/2014/main" id="{A6D72586-79E1-4112-AEB9-27085741CF22}"/>
              </a:ext>
            </a:extLst>
          </p:cNvPr>
          <p:cNvSpPr/>
          <p:nvPr/>
        </p:nvSpPr>
        <p:spPr>
          <a:xfrm>
            <a:off x="8854993" y="3245309"/>
            <a:ext cx="2498605" cy="2862322"/>
          </a:xfrm>
          <a:prstGeom prst="rect">
            <a:avLst/>
          </a:prstGeom>
        </p:spPr>
        <p:txBody>
          <a:bodyPr wrap="square">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Juurikellareissa säilytettiin aikoinaan vihanneksia ja maitotuotteita ilman jäähdytystä säilyttämällä vakaat olosuhteet. Nykyään strategiset säilytysratkaisut voivat auttaa vähentämään ennenaikaista pilaantumista nykyaikaisissa kodeissa.</a:t>
            </a:r>
          </a:p>
        </p:txBody>
      </p:sp>
      <p:pic>
        <p:nvPicPr>
          <p:cNvPr id="53" name="Grafika 52" descr="Banan z wypełnieniem pełnym">
            <a:extLst>
              <a:ext uri="{FF2B5EF4-FFF2-40B4-BE49-F238E27FC236}">
                <a16:creationId xmlns:a16="http://schemas.microsoft.com/office/drawing/2014/main" id="{9E0532F8-4E35-5E92-AE33-7A3EED6FE9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2042" y="1482746"/>
            <a:ext cx="914400" cy="914400"/>
          </a:xfrm>
          <a:prstGeom prst="rect">
            <a:avLst/>
          </a:prstGeom>
        </p:spPr>
      </p:pic>
      <p:pic>
        <p:nvPicPr>
          <p:cNvPr id="55" name="Grafika 54" descr="Miska owoców z wypełnieniem pełnym">
            <a:extLst>
              <a:ext uri="{FF2B5EF4-FFF2-40B4-BE49-F238E27FC236}">
                <a16:creationId xmlns:a16="http://schemas.microsoft.com/office/drawing/2014/main" id="{2383B841-7E33-DB78-4E64-5904F2BAA3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5063" y="1444858"/>
            <a:ext cx="914400" cy="914400"/>
          </a:xfrm>
          <a:prstGeom prst="rect">
            <a:avLst/>
          </a:prstGeom>
        </p:spPr>
      </p:pic>
      <p:pic>
        <p:nvPicPr>
          <p:cNvPr id="57" name="Grafika 56" descr="Cebula z wypełnieniem pełnym">
            <a:extLst>
              <a:ext uri="{FF2B5EF4-FFF2-40B4-BE49-F238E27FC236}">
                <a16:creationId xmlns:a16="http://schemas.microsoft.com/office/drawing/2014/main" id="{66AC0E2B-2556-60BA-161E-180C3A171E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35288" y="5212057"/>
            <a:ext cx="914400" cy="914400"/>
          </a:xfrm>
          <a:prstGeom prst="rect">
            <a:avLst/>
          </a:prstGeom>
        </p:spPr>
      </p:pic>
      <p:pic>
        <p:nvPicPr>
          <p:cNvPr id="59" name="Grafika 58" descr="Kompost kontur">
            <a:extLst>
              <a:ext uri="{FF2B5EF4-FFF2-40B4-BE49-F238E27FC236}">
                <a16:creationId xmlns:a16="http://schemas.microsoft.com/office/drawing/2014/main" id="{1C92D35E-3A73-FFB1-93FE-22AEB78521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10511" y="5751369"/>
            <a:ext cx="914400" cy="914400"/>
          </a:xfrm>
          <a:prstGeom prst="rect">
            <a:avLst/>
          </a:prstGeom>
        </p:spPr>
      </p:pic>
    </p:spTree>
    <p:extLst>
      <p:ext uri="{BB962C8B-B14F-4D97-AF65-F5344CB8AC3E}">
        <p14:creationId xmlns:p14="http://schemas.microsoft.com/office/powerpoint/2010/main" val="1849112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6"/>
          </p:nvPr>
        </p:nvSpPr>
        <p:spPr>
          <a:xfrm>
            <a:off x="350981" y="342900"/>
            <a:ext cx="5514109" cy="1694169"/>
          </a:xfrm>
          <a:prstGeom prst="rect">
            <a:avLst/>
          </a:prstGeom>
        </p:spPr>
        <p:txBody>
          <a:bodyPr/>
          <a:lstStyle/>
          <a:p>
            <a:r>
              <a:rPr lang="en-US" dirty="0"/>
              <a:t>Kulttuuriset asenteet ruokahävikkiä ja perinteistä säilyttämistä kohtaan</a:t>
            </a:r>
          </a:p>
        </p:txBody>
      </p:sp>
      <p:sp>
        <p:nvSpPr>
          <p:cNvPr id="12" name="Text Placeholder 11">
            <a:extLst>
              <a:ext uri="{FF2B5EF4-FFF2-40B4-BE49-F238E27FC236}">
                <a16:creationId xmlns:a16="http://schemas.microsoft.com/office/drawing/2014/main" id="{7A923FCD-9B63-5E92-2756-7BAB49F00472}"/>
              </a:ext>
            </a:extLst>
          </p:cNvPr>
          <p:cNvSpPr>
            <a:spLocks noGrp="1"/>
          </p:cNvSpPr>
          <p:nvPr>
            <p:ph type="body" sz="quarter" idx="18"/>
          </p:nvPr>
        </p:nvSpPr>
        <p:spPr>
          <a:xfrm>
            <a:off x="350982" y="2233923"/>
            <a:ext cx="5718407" cy="3666574"/>
          </a:xfrm>
        </p:spPr>
        <p:txBody>
          <a:bodyPr/>
          <a:lstStyle/>
          <a:p>
            <a:r>
              <a:rPr lang="en-US" sz="2200" dirty="0"/>
              <a:t>Kulttuuriset arvot, kuten vieraanvaraisuus ja niukkuus, vaikuttavat </a:t>
            </a:r>
            <a:r>
              <a:rPr lang="en-US" sz="2200" dirty="0" err="1"/>
              <a:t>ruokahävikkikäyttäytymiseen</a:t>
            </a:r>
            <a:r>
              <a:rPr lang="en-US" sz="2200" dirty="0"/>
              <a:t>. Säilytystekniikoiden sisällyttäminen päivittäisiin käytäntöihin takaa ruoan tehokkaan käytön perinteitä vaarantamatta.</a:t>
            </a:r>
            <a:endParaRPr lang="pl-PL" sz="2200" dirty="0"/>
          </a:p>
          <a:p>
            <a:r>
              <a:rPr lang="en-US" sz="2200" dirty="0"/>
              <a:t>Käymisen, kuivaamisen, marinoinnin ja hallitun varastoinnin elvyttäminen voi auttaa kotitalouksia ja yrityksiä torjumaan ruokahävikkiä. </a:t>
            </a:r>
            <a:r>
              <a:rPr lang="en-US" sz="2200" b="1" dirty="0"/>
              <a:t>Näiden vanhojen menetelmien </a:t>
            </a:r>
            <a:r>
              <a:rPr lang="en-US" sz="2200" b="1" dirty="0" err="1"/>
              <a:t>yhdistäminen</a:t>
            </a:r>
            <a:r>
              <a:rPr lang="en-US" sz="2200" b="1" dirty="0"/>
              <a:t> </a:t>
            </a:r>
            <a:r>
              <a:rPr lang="en-US" sz="2200" b="1" dirty="0" err="1"/>
              <a:t>nykyaikaisiin</a:t>
            </a:r>
            <a:r>
              <a:rPr lang="en-US" sz="2200" b="1" dirty="0"/>
              <a:t> </a:t>
            </a:r>
            <a:r>
              <a:rPr lang="en-US" sz="2200" b="1" dirty="0" err="1"/>
              <a:t>tekniikoihin</a:t>
            </a:r>
            <a:r>
              <a:rPr lang="en-US" sz="2200" b="1" dirty="0"/>
              <a:t> edistää kestävämpää ja jätetietoisempaa ruokakulttuuria.</a:t>
            </a:r>
          </a:p>
        </p:txBody>
      </p:sp>
      <p:sp>
        <p:nvSpPr>
          <p:cNvPr id="7" name="Freeform 6">
            <a:extLst>
              <a:ext uri="{FF2B5EF4-FFF2-40B4-BE49-F238E27FC236}">
                <a16:creationId xmlns:a16="http://schemas.microsoft.com/office/drawing/2014/main" id="{9D0E708C-F88F-091D-DAA7-B7C203069DB2}"/>
              </a:ext>
            </a:extLst>
          </p:cNvPr>
          <p:cNvSpPr/>
          <p:nvPr/>
        </p:nvSpPr>
        <p:spPr>
          <a:xfrm>
            <a:off x="8592849" y="-156070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pic>
        <p:nvPicPr>
          <p:cNvPr id="13" name="Symbol zastępczy obrazu 12" descr="Obraz zawierający jedzenie, stół, Przekąska, Pojemniki do przechowywania jedzenia&#10;&#10;Zawartość wygenerowana przez sztuczną inteligencję może być niepoprawna.">
            <a:extLst>
              <a:ext uri="{FF2B5EF4-FFF2-40B4-BE49-F238E27FC236}">
                <a16:creationId xmlns:a16="http://schemas.microsoft.com/office/drawing/2014/main" id="{7A7372FD-5A08-F2A5-6BD5-1F20E211A67D}"/>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6069389" y="204609"/>
            <a:ext cx="5361066" cy="6858000"/>
          </a:xfrm>
        </p:spPr>
      </p:pic>
    </p:spTree>
    <p:extLst>
      <p:ext uri="{BB962C8B-B14F-4D97-AF65-F5344CB8AC3E}">
        <p14:creationId xmlns:p14="http://schemas.microsoft.com/office/powerpoint/2010/main" val="1963509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517021" y="388399"/>
            <a:ext cx="5881764" cy="557831"/>
          </a:xfrm>
          <a:prstGeom prst="rect">
            <a:avLst/>
          </a:prstGeom>
          <a:solidFill>
            <a:srgbClr val="60BA47"/>
          </a:solidFill>
        </p:spPr>
        <p:txBody>
          <a:bodyPr/>
          <a:lstStyle/>
          <a:p>
            <a:r>
              <a:rPr lang="en-US" dirty="0"/>
              <a:t>Inspiroidu</a:t>
            </a:r>
            <a:r>
              <a:rPr lang="pl-PL" dirty="0"/>
              <a:t>...</a:t>
            </a:r>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07554" y="1373926"/>
            <a:ext cx="6644271" cy="4896500"/>
          </a:xfrm>
          <a:prstGeom prst="rect">
            <a:avLst/>
          </a:prstGeom>
        </p:spPr>
        <p:txBody>
          <a:bodyPr/>
          <a:lstStyle/>
          <a:p>
            <a:pPr marL="0" indent="0"/>
            <a:r>
              <a:rPr lang="pl-PL" dirty="0"/>
              <a:t>...</a:t>
            </a:r>
            <a:r>
              <a:rPr lang="en-US" dirty="0" err="1"/>
              <a:t>DeliKatetxe </a:t>
            </a:r>
            <a:r>
              <a:rPr lang="en-US" dirty="0"/>
              <a:t>on baskilainen osuuskunta, joka valmistaa vapaana pidetyistä kanoista korkealaatuisia liemiä ja elvyttää aikoinaan arvostetun perinteen, jonka mukaan käytetään täysikasvuisia kanoja ja </a:t>
            </a:r>
            <a:r>
              <a:rPr lang="en-US" dirty="0" err="1"/>
              <a:t>minimoidaan </a:t>
            </a:r>
            <a:r>
              <a:rPr lang="en-US" dirty="0"/>
              <a:t>samalla jätteet. Yhdistämällä aurinkoenergialla toimivan ruoanvalmistuksen, paikallisen hankinnan ja kiertotalouden periaatteet he luovat ravitsevia tuotteita sekä ihmisten että lemmikkieläinten ravinnoksi ja todistavat, että innovaatio voi kulkea käsi kädessä kestävän kehityksen kanssa.</a:t>
            </a:r>
            <a:endParaRPr lang="pl-PL" dirty="0"/>
          </a:p>
          <a:p>
            <a:pPr marL="0" indent="0"/>
            <a:endParaRPr lang="pl-PL" dirty="0"/>
          </a:p>
          <a:p>
            <a:pPr marL="0" indent="0"/>
            <a:endParaRPr lang="pl-PL" dirty="0"/>
          </a:p>
          <a:p>
            <a:pPr marL="0" indent="0"/>
            <a:r>
              <a:rPr lang="pl-PL" dirty="0"/>
              <a:t>	Lisätietoja saat </a:t>
            </a:r>
            <a:r>
              <a:rPr lang="en-IE" dirty="0"/>
              <a:t>Waste2Worth </a:t>
            </a:r>
            <a:r>
              <a:rPr lang="en-IE" b="1" dirty="0">
                <a:hlinkClick r:id="rId3"/>
              </a:rPr>
              <a:t>Good Practice Guide -oppaasta </a:t>
            </a:r>
            <a:r>
              <a:rPr lang="en-IE" dirty="0"/>
              <a:t>tai </a:t>
            </a:r>
            <a:r>
              <a:rPr lang="en-US" dirty="0" err="1"/>
              <a:t>DeliKatetxen </a:t>
            </a:r>
            <a:r>
              <a:rPr lang="pl-PL" b="1" dirty="0">
                <a:hlinkClick r:id="rId4"/>
              </a:rPr>
              <a:t>verkkosivuilta</a:t>
            </a:r>
            <a:r>
              <a:rPr lang="pl-PL" dirty="0"/>
              <a:t>!</a:t>
            </a:r>
            <a:endParaRPr lang="en-US" dirty="0"/>
          </a:p>
        </p:txBody>
      </p:sp>
      <p:pic>
        <p:nvPicPr>
          <p:cNvPr id="12" name="Symbol zastępczy obrazu 11" descr="Obraz zawierający tekst, jedzenie, Przekąska, zrzut ekranu&#10;&#10;Zawartość wygenerowana przez sztuczną inteligencję może być niepoprawna.">
            <a:extLst>
              <a:ext uri="{FF2B5EF4-FFF2-40B4-BE49-F238E27FC236}">
                <a16:creationId xmlns:a16="http://schemas.microsoft.com/office/drawing/2014/main" id="{41FE3BB2-B704-B18A-8A0A-B7DE746F3D54}"/>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a:stretch/>
        </p:blipFill>
        <p:spPr>
          <a:xfrm>
            <a:off x="7795492" y="1373925"/>
            <a:ext cx="2687782" cy="4336988"/>
          </a:xfrm>
        </p:spPr>
      </p:pic>
      <p:pic>
        <p:nvPicPr>
          <p:cNvPr id="13" name="Grafika 12" descr="Internet z wypełnieniem pełnym">
            <a:extLst>
              <a:ext uri="{FF2B5EF4-FFF2-40B4-BE49-F238E27FC236}">
                <a16:creationId xmlns:a16="http://schemas.microsoft.com/office/drawing/2014/main" id="{5CA7FAA2-DA01-03E8-57E3-BEE30740BD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021" y="4954513"/>
            <a:ext cx="914400" cy="914400"/>
          </a:xfrm>
          <a:prstGeom prst="rect">
            <a:avLst/>
          </a:prstGeom>
        </p:spPr>
      </p:pic>
      <p:grpSp>
        <p:nvGrpSpPr>
          <p:cNvPr id="3" name="Graphic 4">
            <a:extLst>
              <a:ext uri="{FF2B5EF4-FFF2-40B4-BE49-F238E27FC236}">
                <a16:creationId xmlns:a16="http://schemas.microsoft.com/office/drawing/2014/main" id="{F364268C-C611-9370-4CBE-7DF900D0AA61}"/>
              </a:ext>
            </a:extLst>
          </p:cNvPr>
          <p:cNvGrpSpPr/>
          <p:nvPr/>
        </p:nvGrpSpPr>
        <p:grpSpPr>
          <a:xfrm rot="19582332">
            <a:off x="6128236" y="4657165"/>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3D9E1047-92DA-9D77-4FC2-5118B95E5E8F}"/>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AE145E40-8187-2098-1F55-661AC31F8F7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925846EA-1E96-E466-DC13-1E842EFC5B8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9BDDC704-5C3E-23B8-6467-5CFDD3DBD83B}"/>
                </a:ext>
              </a:extLst>
            </p:cNvPr>
            <p:cNvGrpSpPr/>
            <p:nvPr/>
          </p:nvGrpSpPr>
          <p:grpSpPr>
            <a:xfrm>
              <a:off x="9129274" y="2893887"/>
              <a:ext cx="717139" cy="1211724"/>
              <a:chOff x="9129274" y="2893887"/>
              <a:chExt cx="717139" cy="1211724"/>
            </a:xfrm>
            <a:grpFill/>
          </p:grpSpPr>
          <p:sp>
            <p:nvSpPr>
              <p:cNvPr id="7" name="Freeform 50">
                <a:extLst>
                  <a:ext uri="{FF2B5EF4-FFF2-40B4-BE49-F238E27FC236}">
                    <a16:creationId xmlns:a16="http://schemas.microsoft.com/office/drawing/2014/main" id="{2BB006E7-48C0-12C1-411F-79E256CEE13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8" name="Freeform 51">
                <a:extLst>
                  <a:ext uri="{FF2B5EF4-FFF2-40B4-BE49-F238E27FC236}">
                    <a16:creationId xmlns:a16="http://schemas.microsoft.com/office/drawing/2014/main" id="{2A1D5A9C-85CE-B26E-A888-6F4D6CC2D5B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9" name="Freeform 52">
                <a:extLst>
                  <a:ext uri="{FF2B5EF4-FFF2-40B4-BE49-F238E27FC236}">
                    <a16:creationId xmlns:a16="http://schemas.microsoft.com/office/drawing/2014/main" id="{3458BA4D-1C36-552E-AA71-7B048FB44C18}"/>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0" name="Freeform 53">
                <a:extLst>
                  <a:ext uri="{FF2B5EF4-FFF2-40B4-BE49-F238E27FC236}">
                    <a16:creationId xmlns:a16="http://schemas.microsoft.com/office/drawing/2014/main" id="{0CBD5A2D-B61D-8248-CAF1-B3D8509AE8B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1" name="Freeform 54">
                <a:extLst>
                  <a:ext uri="{FF2B5EF4-FFF2-40B4-BE49-F238E27FC236}">
                    <a16:creationId xmlns:a16="http://schemas.microsoft.com/office/drawing/2014/main" id="{E0B116E1-4A40-3DBC-9A99-8302E81CF8C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35001623-39CF-3DF5-6620-55D37FAB5F8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AA209B97-031D-54A0-1223-04836B332EA7}"/>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34515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Obraz zawierający Gry, ściana, paznokieć, osoba&#10;&#10;Zawartość wygenerowana przez sztuczną inteligencję może być niepoprawna.">
            <a:extLst>
              <a:ext uri="{FF2B5EF4-FFF2-40B4-BE49-F238E27FC236}">
                <a16:creationId xmlns:a16="http://schemas.microsoft.com/office/drawing/2014/main" id="{B4D23DAC-6542-5DF4-A66F-80AE0F66956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913514" y="439689"/>
            <a:ext cx="2066906" cy="582221"/>
          </a:xfrm>
        </p:spPr>
        <p:txBody>
          <a:bodyPr/>
          <a:lstStyle/>
          <a:p>
            <a:r>
              <a:rPr lang="pl-PL" dirty="0"/>
              <a:t>03</a:t>
            </a:r>
            <a:endParaRPr lang="en-US" dirty="0"/>
          </a:p>
        </p:txBody>
      </p:sp>
      <p:sp>
        <p:nvSpPr>
          <p:cNvPr id="14" name="Rectangle 13">
            <a:extLst>
              <a:ext uri="{FF2B5EF4-FFF2-40B4-BE49-F238E27FC236}">
                <a16:creationId xmlns:a16="http://schemas.microsoft.com/office/drawing/2014/main" id="{BE59536B-CB14-6A49-9925-C70C0915408D}"/>
              </a:ext>
            </a:extLst>
          </p:cNvPr>
          <p:cNvSpPr/>
          <p:nvPr/>
        </p:nvSpPr>
        <p:spPr>
          <a:xfrm>
            <a:off x="4165600" y="3137889"/>
            <a:ext cx="5211863" cy="1053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24" dirty="0">
                <a:solidFill>
                  <a:srgbClr val="60BA47"/>
                </a:solidFill>
                <a:latin typeface="Calibri" panose="020F0502020204030204" pitchFamily="34" charset="0"/>
                <a:cs typeface="Calibri" panose="020F0502020204030204" pitchFamily="34" charset="0"/>
              </a:rPr>
              <a:t>PK-YRITYSTEN ROOLI KIERTOTALOUDESSA</a:t>
            </a:r>
          </a:p>
        </p:txBody>
      </p:sp>
    </p:spTree>
    <p:extLst>
      <p:ext uri="{BB962C8B-B14F-4D97-AF65-F5344CB8AC3E}">
        <p14:creationId xmlns:p14="http://schemas.microsoft.com/office/powerpoint/2010/main" val="2095219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6" y="692141"/>
            <a:ext cx="6507111" cy="5552301"/>
          </a:xfrm>
          <a:prstGeom prst="rect">
            <a:avLst/>
          </a:prstGeom>
        </p:spPr>
        <p:txBody>
          <a:bodyPr/>
          <a:lstStyle/>
          <a:p>
            <a:r>
              <a:rPr lang="en-US" sz="2200" dirty="0"/>
              <a:t>Pk-yritysten </a:t>
            </a:r>
            <a:r>
              <a:rPr lang="en-US" sz="2200" b="1" dirty="0"/>
              <a:t>osuus EU:n ruokahävikistä on 42 prosenttia</a:t>
            </a:r>
            <a:r>
              <a:rPr lang="en-US" sz="2200" dirty="0"/>
              <a:t>, ja ne muodostavat 90 prosenttia elintarvikealasta, mikä tekee niistä ratkaisevan tärkeitä toimijoita kiertotalouden muutoksessa. Niiden rooli kestävässä elintarviketuotannossa, jätteen vähentämisessä ja toimitusketjun </a:t>
            </a:r>
            <a:r>
              <a:rPr lang="en-US" sz="2200" dirty="0" err="1"/>
              <a:t>optimoinnissa </a:t>
            </a:r>
            <a:r>
              <a:rPr lang="en-US" sz="2200" dirty="0"/>
              <a:t>on olennainen ympäristövaikutusten vähentämisessä ja uudistuvan elintarvikejärjestelmän edistämisessä.</a:t>
            </a:r>
            <a:endParaRPr lang="pl-PL" sz="2200" dirty="0"/>
          </a:p>
          <a:p>
            <a:endParaRPr lang="pl-PL" sz="2200" dirty="0"/>
          </a:p>
          <a:p>
            <a:pPr marL="342900" indent="-342900">
              <a:buFont typeface="Wingdings" panose="05000000000000000000" pitchFamily="2" charset="2"/>
              <a:buChar char="Ø"/>
            </a:pPr>
            <a:r>
              <a:rPr lang="en-US" sz="2200" b="1" dirty="0"/>
              <a:t>Siirtyminen kiertotalouden käytäntöihin </a:t>
            </a:r>
            <a:r>
              <a:rPr lang="en-US" sz="2200" dirty="0"/>
              <a:t>- Pk-yritykset voivat vähentää jätettä uudistuvalla maataloudella ja suljetun kierron tuotannolla.</a:t>
            </a:r>
            <a:endParaRPr lang="pl-PL" sz="2200" dirty="0"/>
          </a:p>
          <a:p>
            <a:pPr marL="0" indent="0"/>
            <a:endParaRPr lang="pl-PL" sz="2200" dirty="0"/>
          </a:p>
          <a:p>
            <a:pPr marL="342900" indent="-342900">
              <a:buFont typeface="Wingdings" panose="05000000000000000000" pitchFamily="2" charset="2"/>
              <a:buChar char="Ø"/>
            </a:pPr>
            <a:r>
              <a:rPr lang="en-US" sz="2200" b="1" dirty="0"/>
              <a:t>Paikallisten elintarvikejärjestelmien vahvistaminen </a:t>
            </a:r>
            <a:r>
              <a:rPr lang="en-US" sz="2200" dirty="0"/>
              <a:t>- Paikallinen hankinta vahvistaa elintarvikeverkostoja, vähentää päästöjä ja parantaa elintarviketurvaa.</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1" y="597873"/>
            <a:ext cx="3971637" cy="2373812"/>
          </a:xfrm>
          <a:prstGeom prst="rect">
            <a:avLst/>
          </a:prstGeom>
          <a:solidFill>
            <a:srgbClr val="60BA47"/>
          </a:solidFill>
        </p:spPr>
        <p:txBody>
          <a:bodyPr anchor="ctr"/>
          <a:lstStyle/>
          <a:p>
            <a:pPr marL="411163"/>
            <a:r>
              <a:rPr lang="en-US" sz="3200" dirty="0"/>
              <a:t>PK-YRITYKSET KESTÄVIEN ELINTARVIKE-JÄRJESTELMIEN AJUREINA</a:t>
            </a:r>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00211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283ECE9B-17C1-A2F5-80B9-7366FF9BBD5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9" name="Text Placeholder 8">
            <a:extLst>
              <a:ext uri="{FF2B5EF4-FFF2-40B4-BE49-F238E27FC236}">
                <a16:creationId xmlns:a16="http://schemas.microsoft.com/office/drawing/2014/main" id="{4BCA7494-017B-CC48-9BEC-8F31D90E2329}"/>
              </a:ext>
            </a:extLst>
          </p:cNvPr>
          <p:cNvSpPr>
            <a:spLocks noGrp="1"/>
          </p:cNvSpPr>
          <p:nvPr>
            <p:ph type="body" sz="quarter" idx="18"/>
          </p:nvPr>
        </p:nvSpPr>
        <p:spPr>
          <a:xfrm>
            <a:off x="4707048" y="2613035"/>
            <a:ext cx="6482567" cy="2894797"/>
          </a:xfrm>
        </p:spPr>
        <p:txBody>
          <a:bodyPr/>
          <a:lstStyle/>
          <a:p>
            <a:r>
              <a:rPr lang="en-US" dirty="0"/>
              <a:t>Tervetuloa Waste2Worth-hankkeen ensimmäiseen moduuliin. ERASMUS+-</a:t>
            </a:r>
            <a:r>
              <a:rPr lang="en-US" dirty="0" err="1"/>
              <a:t>hankkeen</a:t>
            </a:r>
            <a:r>
              <a:rPr lang="en-US" dirty="0"/>
              <a:t> </a:t>
            </a:r>
            <a:r>
              <a:rPr lang="en-US" dirty="0" err="1"/>
              <a:t>tavoitteena</a:t>
            </a:r>
            <a:r>
              <a:rPr lang="en-US" dirty="0"/>
              <a:t> on muuttaa ruokajäte arvokkaiksi resursseiksi. </a:t>
            </a:r>
          </a:p>
          <a:p>
            <a:r>
              <a:rPr lang="en-US" dirty="0" err="1"/>
              <a:t>Tämä</a:t>
            </a:r>
            <a:r>
              <a:rPr lang="en-US" dirty="0"/>
              <a:t> moduuli antaa maatalous- ja elintarvikealan pk-yrityksille ja ammatillisen koulutuksen tarjoajille tietoa ja välineitä jätteen </a:t>
            </a:r>
            <a:r>
              <a:rPr lang="en-US" dirty="0" err="1"/>
              <a:t>minimoimiseksi</a:t>
            </a:r>
            <a:r>
              <a:rPr lang="en-US" dirty="0"/>
              <a:t>, kiertotalouden periaatteiden hyödyntämiseksi ja kestävän innovoinnin edistämiseksi. </a:t>
            </a:r>
          </a:p>
        </p:txBody>
      </p:sp>
      <p:sp>
        <p:nvSpPr>
          <p:cNvPr id="13" name="Rectangle 12">
            <a:extLst>
              <a:ext uri="{FF2B5EF4-FFF2-40B4-BE49-F238E27FC236}">
                <a16:creationId xmlns:a16="http://schemas.microsoft.com/office/drawing/2014/main" id="{F5B3DF5B-B659-D26B-965C-36176B3B9B03}"/>
              </a:ext>
            </a:extLst>
          </p:cNvPr>
          <p:cNvSpPr/>
          <p:nvPr/>
        </p:nvSpPr>
        <p:spPr>
          <a:xfrm>
            <a:off x="3610863" y="1502181"/>
            <a:ext cx="51925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789EB091-9909-434F-09BC-37EEDA80CBFB}"/>
              </a:ext>
            </a:extLst>
          </p:cNvPr>
          <p:cNvSpPr txBox="1"/>
          <p:nvPr/>
        </p:nvSpPr>
        <p:spPr>
          <a:xfrm>
            <a:off x="3794886" y="1554479"/>
            <a:ext cx="5008487" cy="646331"/>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PROJEKTISTAMME</a:t>
            </a:r>
          </a:p>
        </p:txBody>
      </p:sp>
      <p:sp>
        <p:nvSpPr>
          <p:cNvPr id="8" name="Freeform 7">
            <a:extLst>
              <a:ext uri="{FF2B5EF4-FFF2-40B4-BE49-F238E27FC236}">
                <a16:creationId xmlns:a16="http://schemas.microsoft.com/office/drawing/2014/main" id="{A3B464D6-C3E4-2466-6582-5E34672FDED3}"/>
              </a:ext>
            </a:extLst>
          </p:cNvPr>
          <p:cNvSpPr/>
          <p:nvPr/>
        </p:nvSpPr>
        <p:spPr>
          <a:xfrm>
            <a:off x="-6153929" y="3428999"/>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993980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709482" y="826894"/>
            <a:ext cx="10479218" cy="803654"/>
          </a:xfrm>
          <a:prstGeom prst="rect">
            <a:avLst/>
          </a:prstGeom>
        </p:spPr>
        <p:txBody>
          <a:bodyPr/>
          <a:lstStyle/>
          <a:p>
            <a:r>
              <a:rPr lang="en-US" dirty="0"/>
              <a:t>HAASTEIDEN VOITTAMINEN</a:t>
            </a:r>
          </a:p>
        </p:txBody>
      </p:sp>
      <p:sp>
        <p:nvSpPr>
          <p:cNvPr id="2" name="Freeform 1">
            <a:extLst>
              <a:ext uri="{FF2B5EF4-FFF2-40B4-BE49-F238E27FC236}">
                <a16:creationId xmlns:a16="http://schemas.microsoft.com/office/drawing/2014/main" id="{1C295A93-AB93-997F-F76F-86A4C7306515}"/>
              </a:ext>
            </a:extLst>
          </p:cNvPr>
          <p:cNvSpPr/>
          <p:nvPr/>
        </p:nvSpPr>
        <p:spPr>
          <a:xfrm>
            <a:off x="8941983" y="-23276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
        <p:nvSpPr>
          <p:cNvPr id="6" name="Symbol zastępczy tekstu 5">
            <a:extLst>
              <a:ext uri="{FF2B5EF4-FFF2-40B4-BE49-F238E27FC236}">
                <a16:creationId xmlns:a16="http://schemas.microsoft.com/office/drawing/2014/main" id="{3006B3CE-D8BE-8F0A-D345-19B19D2BE6D0}"/>
              </a:ext>
            </a:extLst>
          </p:cNvPr>
          <p:cNvSpPr>
            <a:spLocks noGrp="1"/>
          </p:cNvSpPr>
          <p:nvPr>
            <p:ph type="body" sz="quarter" idx="19"/>
          </p:nvPr>
        </p:nvSpPr>
        <p:spPr>
          <a:xfrm>
            <a:off x="618836" y="2457445"/>
            <a:ext cx="10569864" cy="3781929"/>
          </a:xfrm>
        </p:spPr>
        <p:txBody>
          <a:bodyPr/>
          <a:lstStyle/>
          <a:p>
            <a:r>
              <a:rPr lang="en-US" sz="2800" b="1" dirty="0"/>
              <a:t>Miten pk-yritykset </a:t>
            </a:r>
            <a:r>
              <a:rPr lang="pl-PL" sz="2800" b="1" dirty="0" err="1"/>
              <a:t>voivat </a:t>
            </a:r>
            <a:r>
              <a:rPr lang="en-US" sz="2800" b="1" dirty="0"/>
              <a:t>toteuttaa innovatiivisia jätteen vähentämisratkaisuja</a:t>
            </a:r>
            <a:r>
              <a:rPr lang="pl-PL" sz="2800" b="1" dirty="0"/>
              <a:t>? </a:t>
            </a:r>
          </a:p>
          <a:p>
            <a:endParaRPr lang="pl-PL" dirty="0"/>
          </a:p>
          <a:p>
            <a:r>
              <a:rPr lang="en-US" dirty="0"/>
              <a:t>Pk-yritykset voivat vähentää jätteen määrää sisällyttämällä kiertotalouden periaatteet toimintaansa ja keskittymällä </a:t>
            </a:r>
            <a:r>
              <a:rPr lang="en-US" b="1" dirty="0"/>
              <a:t>tehokkuuteen</a:t>
            </a:r>
            <a:r>
              <a:rPr lang="en-US" dirty="0"/>
              <a:t>, </a:t>
            </a:r>
            <a:r>
              <a:rPr lang="en-US" b="1" dirty="0"/>
              <a:t>uudelleenkäyttöön </a:t>
            </a:r>
            <a:r>
              <a:rPr lang="en-US" dirty="0"/>
              <a:t>ja </a:t>
            </a:r>
            <a:r>
              <a:rPr lang="en-US" b="1" dirty="0"/>
              <a:t>kestävyyteen</a:t>
            </a:r>
            <a:r>
              <a:rPr lang="en-US" dirty="0"/>
              <a:t>. </a:t>
            </a:r>
            <a:r>
              <a:rPr lang="en-US" dirty="0" err="1"/>
              <a:t>Minimoimalla </a:t>
            </a:r>
            <a:r>
              <a:rPr lang="en-US" dirty="0"/>
              <a:t>ylituotantoa, käyttämällä sivutuotteita uudelleen ja ottamalla käyttöön ympäristöystävällisiä pakkauksia ne voivat </a:t>
            </a:r>
            <a:r>
              <a:rPr lang="en-US" b="1" dirty="0">
                <a:solidFill>
                  <a:srgbClr val="4A9137"/>
                </a:solidFill>
              </a:rPr>
              <a:t>vähentää jätettä ja samalla leikata kustannuksia</a:t>
            </a:r>
            <a:r>
              <a:rPr lang="en-US" dirty="0"/>
              <a:t>. </a:t>
            </a:r>
          </a:p>
          <a:p>
            <a:r>
              <a:rPr lang="en-US" dirty="0"/>
              <a:t>Yhteistyö ruokapankkien tai digitaalisten alustojen kanssa auttaa ohjaamaan ylijäämäruoan uudelleen, ja energian talteenottoratkaisut muuttavat jätteen arvokkaiksi resursseiksi. Kuluttajien sitouttaminen ja yhteistyö poliittisten päättäjien kanssa vahvistaa pitkän aikavälin vaikutuksia ja luo kestävämmän ja joustavamman liiketoimintamallin.</a:t>
            </a:r>
            <a:endParaRPr lang="en-GB" dirty="0"/>
          </a:p>
        </p:txBody>
      </p:sp>
    </p:spTree>
    <p:extLst>
      <p:ext uri="{BB962C8B-B14F-4D97-AF65-F5344CB8AC3E}">
        <p14:creationId xmlns:p14="http://schemas.microsoft.com/office/powerpoint/2010/main" val="3967080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746CA0E-81E5-964D-5C63-0E38E85C45A4}"/>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a:xfrm>
            <a:off x="-2" y="9326"/>
            <a:ext cx="12192002" cy="6865298"/>
          </a:xfrm>
        </p:spPr>
      </p:pic>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prstGeom prst="rect">
            <a:avLst/>
          </a:prstGeom>
        </p:spPr>
        <p:txBody>
          <a:bodyPr/>
          <a:lstStyle/>
          <a:p>
            <a:r>
              <a:rPr lang="en-US" dirty="0"/>
              <a:t>Dave Lewis</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3382218" y="2112440"/>
            <a:ext cx="5427561" cy="1985691"/>
          </a:xfrm>
          <a:prstGeom prst="rect">
            <a:avLst/>
          </a:prstGeom>
        </p:spPr>
        <p:txBody>
          <a:bodyPr/>
          <a:lstStyle/>
          <a:p>
            <a:r>
              <a:rPr lang="en-US" dirty="0"/>
              <a:t>"RUOKAHÄVIKIN TORJUMINEN ON YKSI YKSINKERTAISIMMISTA JA TEHOKKAIMMISTA KEINOISTA TORJUA ILMASTONMUUTOSTA."</a:t>
            </a:r>
          </a:p>
        </p:txBody>
      </p:sp>
      <p:grpSp>
        <p:nvGrpSpPr>
          <p:cNvPr id="13" name="Group 12">
            <a:extLst>
              <a:ext uri="{FF2B5EF4-FFF2-40B4-BE49-F238E27FC236}">
                <a16:creationId xmlns:a16="http://schemas.microsoft.com/office/drawing/2014/main" id="{9E17437A-A1B2-0547-E570-128067B6207C}"/>
              </a:ext>
            </a:extLst>
          </p:cNvPr>
          <p:cNvGrpSpPr/>
          <p:nvPr/>
        </p:nvGrpSpPr>
        <p:grpSpPr>
          <a:xfrm>
            <a:off x="5489801" y="935828"/>
            <a:ext cx="1487826" cy="1083162"/>
            <a:chOff x="3400450" y="986392"/>
            <a:chExt cx="1487826" cy="1083162"/>
          </a:xfrm>
          <a:solidFill>
            <a:srgbClr val="0B3A5B"/>
          </a:solidFill>
        </p:grpSpPr>
        <p:sp>
          <p:nvSpPr>
            <p:cNvPr id="14" name="Freeform 13">
              <a:extLst>
                <a:ext uri="{FF2B5EF4-FFF2-40B4-BE49-F238E27FC236}">
                  <a16:creationId xmlns:a16="http://schemas.microsoft.com/office/drawing/2014/main" id="{92AB5CB3-7D2F-5521-9B5E-41CF8EA59F7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772CC2F-D78B-E35C-E0E8-0BBA501ECE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9ECBCD90-1CFE-E668-D7EB-8BBF41510953}"/>
              </a:ext>
            </a:extLst>
          </p:cNvPr>
          <p:cNvSpPr/>
          <p:nvPr/>
        </p:nvSpPr>
        <p:spPr>
          <a:xfrm>
            <a:off x="9010180" y="2686730"/>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027828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1"/>
          <p:cNvSpPr>
            <a:spLocks noChangeArrowheads="1"/>
          </p:cNvSpPr>
          <p:nvPr/>
        </p:nvSpPr>
        <p:spPr bwMode="auto">
          <a:xfrm>
            <a:off x="372048" y="1194485"/>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p:cNvSpPr>
            <a:spLocks noChangeArrowheads="1"/>
          </p:cNvSpPr>
          <p:nvPr/>
        </p:nvSpPr>
        <p:spPr bwMode="auto">
          <a:xfrm>
            <a:off x="432776" y="1255213"/>
            <a:ext cx="2251998" cy="2251998"/>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60BA47"/>
          </a:solidFill>
          <a:ln>
            <a:noFill/>
          </a:ln>
          <a:effectLst/>
        </p:spPr>
        <p:txBody>
          <a:bodyPr wrap="none" anchor="ctr"/>
          <a:lstStyle/>
          <a:p>
            <a:endParaRPr lang="en-US" sz="900"/>
          </a:p>
        </p:txBody>
      </p:sp>
      <p:sp>
        <p:nvSpPr>
          <p:cNvPr id="211" name="Freeform 172"/>
          <p:cNvSpPr>
            <a:spLocks noChangeArrowheads="1"/>
          </p:cNvSpPr>
          <p:nvPr/>
        </p:nvSpPr>
        <p:spPr bwMode="auto">
          <a:xfrm>
            <a:off x="496035" y="1315941"/>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p:cNvSpPr>
            <a:spLocks noChangeArrowheads="1"/>
          </p:cNvSpPr>
          <p:nvPr/>
        </p:nvSpPr>
        <p:spPr bwMode="auto">
          <a:xfrm>
            <a:off x="1961098" y="2614004"/>
            <a:ext cx="928634" cy="92863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p:cNvSpPr>
            <a:spLocks noChangeArrowheads="1"/>
          </p:cNvSpPr>
          <p:nvPr/>
        </p:nvSpPr>
        <p:spPr bwMode="auto">
          <a:xfrm>
            <a:off x="1907962" y="2560866"/>
            <a:ext cx="1032377" cy="103237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5" name="Freeform 175"/>
          <p:cNvSpPr>
            <a:spLocks noChangeArrowheads="1"/>
          </p:cNvSpPr>
          <p:nvPr/>
        </p:nvSpPr>
        <p:spPr bwMode="auto">
          <a:xfrm>
            <a:off x="3140802" y="2057086"/>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8" y="3924"/>
                  <a:pt x="0" y="3046"/>
                  <a:pt x="0" y="1962"/>
                </a:cubicBezTo>
                <a:lnTo>
                  <a:pt x="0" y="1962"/>
                </a:lnTo>
                <a:cubicBezTo>
                  <a:pt x="0" y="879"/>
                  <a:pt x="878" y="0"/>
                  <a:pt x="1962" y="0"/>
                </a:cubicBezTo>
                <a:lnTo>
                  <a:pt x="1962" y="0"/>
                </a:lnTo>
                <a:cubicBezTo>
                  <a:pt x="3045"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6" name="Freeform 176"/>
          <p:cNvSpPr>
            <a:spLocks noChangeArrowheads="1"/>
          </p:cNvSpPr>
          <p:nvPr/>
        </p:nvSpPr>
        <p:spPr bwMode="auto">
          <a:xfrm>
            <a:off x="3201529" y="2117814"/>
            <a:ext cx="2368571"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2094D2"/>
          </a:solidFill>
          <a:ln>
            <a:noFill/>
          </a:ln>
          <a:effectLst/>
        </p:spPr>
        <p:txBody>
          <a:bodyPr wrap="none" anchor="ctr"/>
          <a:lstStyle/>
          <a:p>
            <a:endParaRPr lang="en-US" sz="900"/>
          </a:p>
        </p:txBody>
      </p:sp>
      <p:sp>
        <p:nvSpPr>
          <p:cNvPr id="217" name="Freeform 177"/>
          <p:cNvSpPr>
            <a:spLocks noChangeArrowheads="1"/>
          </p:cNvSpPr>
          <p:nvPr/>
        </p:nvSpPr>
        <p:spPr bwMode="auto">
          <a:xfrm>
            <a:off x="3264787" y="2178542"/>
            <a:ext cx="2251998" cy="2251998"/>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5"/>
                  <a:pt x="3045" y="3923"/>
                  <a:pt x="1961" y="3923"/>
                </a:cubicBezTo>
                <a:lnTo>
                  <a:pt x="1961" y="3923"/>
                </a:lnTo>
                <a:cubicBezTo>
                  <a:pt x="878" y="3923"/>
                  <a:pt x="0" y="3045"/>
                  <a:pt x="0" y="1961"/>
                </a:cubicBezTo>
                <a:lnTo>
                  <a:pt x="0" y="1961"/>
                </a:lnTo>
                <a:cubicBezTo>
                  <a:pt x="0" y="878"/>
                  <a:pt x="878"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8" name="Freeform 178"/>
          <p:cNvSpPr>
            <a:spLocks noChangeArrowheads="1"/>
          </p:cNvSpPr>
          <p:nvPr/>
        </p:nvSpPr>
        <p:spPr bwMode="auto">
          <a:xfrm>
            <a:off x="4729851" y="3476604"/>
            <a:ext cx="926103" cy="928632"/>
          </a:xfrm>
          <a:custGeom>
            <a:avLst/>
            <a:gdLst>
              <a:gd name="T0" fmla="*/ 1615 w 1616"/>
              <a:gd name="T1" fmla="*/ 808 h 1618"/>
              <a:gd name="T2" fmla="*/ 1615 w 1616"/>
              <a:gd name="T3" fmla="*/ 808 h 1618"/>
              <a:gd name="T4" fmla="*/ 808 w 1616"/>
              <a:gd name="T5" fmla="*/ 1617 h 1618"/>
              <a:gd name="T6" fmla="*/ 808 w 1616"/>
              <a:gd name="T7" fmla="*/ 1617 h 1618"/>
              <a:gd name="T8" fmla="*/ 0 w 1616"/>
              <a:gd name="T9" fmla="*/ 808 h 1618"/>
              <a:gd name="T10" fmla="*/ 0 w 1616"/>
              <a:gd name="T11" fmla="*/ 808 h 1618"/>
              <a:gd name="T12" fmla="*/ 808 w 1616"/>
              <a:gd name="T13" fmla="*/ 0 h 1618"/>
              <a:gd name="T14" fmla="*/ 808 w 1616"/>
              <a:gd name="T15" fmla="*/ 0 h 1618"/>
              <a:gd name="T16" fmla="*/ 1615 w 1616"/>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6" h="1618">
                <a:moveTo>
                  <a:pt x="1615" y="808"/>
                </a:moveTo>
                <a:lnTo>
                  <a:pt x="1615" y="808"/>
                </a:lnTo>
                <a:cubicBezTo>
                  <a:pt x="1615" y="1255"/>
                  <a:pt x="1254" y="1617"/>
                  <a:pt x="808" y="1617"/>
                </a:cubicBezTo>
                <a:lnTo>
                  <a:pt x="808" y="1617"/>
                </a:lnTo>
                <a:cubicBezTo>
                  <a:pt x="361" y="1617"/>
                  <a:pt x="0" y="1255"/>
                  <a:pt x="0" y="808"/>
                </a:cubicBezTo>
                <a:lnTo>
                  <a:pt x="0" y="808"/>
                </a:lnTo>
                <a:cubicBezTo>
                  <a:pt x="0" y="362"/>
                  <a:pt x="361" y="0"/>
                  <a:pt x="808" y="0"/>
                </a:cubicBezTo>
                <a:lnTo>
                  <a:pt x="808" y="0"/>
                </a:lnTo>
                <a:cubicBezTo>
                  <a:pt x="1254" y="0"/>
                  <a:pt x="1615" y="362"/>
                  <a:pt x="1615" y="808"/>
                </a:cubicBezTo>
              </a:path>
            </a:pathLst>
          </a:custGeom>
          <a:solidFill>
            <a:srgbClr val="09465E"/>
          </a:solidFill>
          <a:ln>
            <a:noFill/>
          </a:ln>
          <a:effectLst/>
        </p:spPr>
        <p:txBody>
          <a:bodyPr wrap="none" anchor="ctr"/>
          <a:lstStyle/>
          <a:p>
            <a:endParaRPr lang="en-US" sz="900"/>
          </a:p>
        </p:txBody>
      </p:sp>
      <p:sp>
        <p:nvSpPr>
          <p:cNvPr id="219" name="Freeform 179"/>
          <p:cNvSpPr>
            <a:spLocks noChangeArrowheads="1"/>
          </p:cNvSpPr>
          <p:nvPr/>
        </p:nvSpPr>
        <p:spPr bwMode="auto">
          <a:xfrm>
            <a:off x="4676714" y="3423466"/>
            <a:ext cx="1032377" cy="1032377"/>
          </a:xfrm>
          <a:custGeom>
            <a:avLst/>
            <a:gdLst>
              <a:gd name="T0" fmla="*/ 1797 w 1798"/>
              <a:gd name="T1" fmla="*/ 899 h 1799"/>
              <a:gd name="T2" fmla="*/ 1797 w 1798"/>
              <a:gd name="T3" fmla="*/ 899 h 1799"/>
              <a:gd name="T4" fmla="*/ 899 w 1798"/>
              <a:gd name="T5" fmla="*/ 1798 h 1799"/>
              <a:gd name="T6" fmla="*/ 899 w 1798"/>
              <a:gd name="T7" fmla="*/ 1798 h 1799"/>
              <a:gd name="T8" fmla="*/ 0 w 1798"/>
              <a:gd name="T9" fmla="*/ 899 h 1799"/>
              <a:gd name="T10" fmla="*/ 0 w 1798"/>
              <a:gd name="T11" fmla="*/ 899 h 1799"/>
              <a:gd name="T12" fmla="*/ 899 w 1798"/>
              <a:gd name="T13" fmla="*/ 0 h 1799"/>
              <a:gd name="T14" fmla="*/ 899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9" y="1798"/>
                </a:cubicBezTo>
                <a:lnTo>
                  <a:pt x="899" y="1798"/>
                </a:lnTo>
                <a:cubicBezTo>
                  <a:pt x="402" y="1798"/>
                  <a:pt x="0" y="1396"/>
                  <a:pt x="0" y="899"/>
                </a:cubicBezTo>
                <a:lnTo>
                  <a:pt x="0" y="899"/>
                </a:lnTo>
                <a:cubicBezTo>
                  <a:pt x="0" y="402"/>
                  <a:pt x="402" y="0"/>
                  <a:pt x="899" y="0"/>
                </a:cubicBezTo>
                <a:lnTo>
                  <a:pt x="899"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0" name="Freeform 180"/>
          <p:cNvSpPr>
            <a:spLocks noChangeArrowheads="1"/>
          </p:cNvSpPr>
          <p:nvPr/>
        </p:nvSpPr>
        <p:spPr bwMode="auto">
          <a:xfrm>
            <a:off x="5927741" y="1195730"/>
            <a:ext cx="2251998" cy="2251998"/>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1" name="Freeform 181"/>
          <p:cNvSpPr>
            <a:spLocks noChangeArrowheads="1"/>
          </p:cNvSpPr>
          <p:nvPr/>
        </p:nvSpPr>
        <p:spPr bwMode="auto">
          <a:xfrm>
            <a:off x="5988469" y="1256458"/>
            <a:ext cx="2251998" cy="2251998"/>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60BA47"/>
          </a:solidFill>
          <a:ln>
            <a:noFill/>
          </a:ln>
          <a:effectLst/>
        </p:spPr>
        <p:txBody>
          <a:bodyPr wrap="none" anchor="ctr"/>
          <a:lstStyle/>
          <a:p>
            <a:endParaRPr lang="en-US" sz="900"/>
          </a:p>
        </p:txBody>
      </p:sp>
      <p:sp>
        <p:nvSpPr>
          <p:cNvPr id="222" name="Freeform 182"/>
          <p:cNvSpPr>
            <a:spLocks noChangeArrowheads="1"/>
          </p:cNvSpPr>
          <p:nvPr/>
        </p:nvSpPr>
        <p:spPr bwMode="auto">
          <a:xfrm>
            <a:off x="6049197" y="1317186"/>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3" name="Freeform 183"/>
          <p:cNvSpPr>
            <a:spLocks noChangeArrowheads="1"/>
          </p:cNvSpPr>
          <p:nvPr/>
        </p:nvSpPr>
        <p:spPr bwMode="auto">
          <a:xfrm>
            <a:off x="7514259" y="2615249"/>
            <a:ext cx="928634" cy="928632"/>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09465E"/>
          </a:solidFill>
          <a:ln>
            <a:noFill/>
          </a:ln>
          <a:effectLst/>
        </p:spPr>
        <p:txBody>
          <a:bodyPr wrap="none" anchor="ctr"/>
          <a:lstStyle/>
          <a:p>
            <a:endParaRPr lang="en-US" sz="900"/>
          </a:p>
        </p:txBody>
      </p:sp>
      <p:sp>
        <p:nvSpPr>
          <p:cNvPr id="224" name="Freeform 184"/>
          <p:cNvSpPr>
            <a:spLocks noChangeArrowheads="1"/>
          </p:cNvSpPr>
          <p:nvPr/>
        </p:nvSpPr>
        <p:spPr bwMode="auto">
          <a:xfrm>
            <a:off x="7463653" y="2562111"/>
            <a:ext cx="1032377" cy="1032377"/>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5" name="Freeform 185"/>
          <p:cNvSpPr>
            <a:spLocks noChangeArrowheads="1"/>
          </p:cNvSpPr>
          <p:nvPr/>
        </p:nvSpPr>
        <p:spPr bwMode="auto">
          <a:xfrm>
            <a:off x="8853671" y="2057086"/>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6" y="3924"/>
                  <a:pt x="1962" y="3924"/>
                </a:cubicBezTo>
                <a:lnTo>
                  <a:pt x="1962" y="3924"/>
                </a:lnTo>
                <a:cubicBezTo>
                  <a:pt x="878" y="3924"/>
                  <a:pt x="0" y="3046"/>
                  <a:pt x="0" y="1962"/>
                </a:cubicBezTo>
                <a:lnTo>
                  <a:pt x="0" y="1962"/>
                </a:lnTo>
                <a:cubicBezTo>
                  <a:pt x="0" y="879"/>
                  <a:pt x="878" y="0"/>
                  <a:pt x="1962" y="0"/>
                </a:cubicBezTo>
                <a:lnTo>
                  <a:pt x="1962" y="0"/>
                </a:lnTo>
                <a:cubicBezTo>
                  <a:pt x="3046"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6" name="Freeform 186"/>
          <p:cNvSpPr>
            <a:spLocks noChangeArrowheads="1"/>
          </p:cNvSpPr>
          <p:nvPr/>
        </p:nvSpPr>
        <p:spPr bwMode="auto">
          <a:xfrm>
            <a:off x="8914399" y="2117814"/>
            <a:ext cx="2251998" cy="2251998"/>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2094D2"/>
          </a:solidFill>
          <a:ln>
            <a:noFill/>
          </a:ln>
          <a:effectLst/>
        </p:spPr>
        <p:txBody>
          <a:bodyPr wrap="none" anchor="ctr"/>
          <a:lstStyle/>
          <a:p>
            <a:endParaRPr lang="en-US" sz="900"/>
          </a:p>
        </p:txBody>
      </p:sp>
      <p:sp>
        <p:nvSpPr>
          <p:cNvPr id="227" name="Freeform 187"/>
          <p:cNvSpPr>
            <a:spLocks noChangeArrowheads="1"/>
          </p:cNvSpPr>
          <p:nvPr/>
        </p:nvSpPr>
        <p:spPr bwMode="auto">
          <a:xfrm>
            <a:off x="8977656" y="2178542"/>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8"/>
                  <a:pt x="878" y="0"/>
                  <a:pt x="1962" y="0"/>
                </a:cubicBezTo>
                <a:lnTo>
                  <a:pt x="1962" y="0"/>
                </a:lnTo>
                <a:cubicBezTo>
                  <a:pt x="3045"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8" name="Freeform 188"/>
          <p:cNvSpPr>
            <a:spLocks noChangeArrowheads="1"/>
          </p:cNvSpPr>
          <p:nvPr/>
        </p:nvSpPr>
        <p:spPr bwMode="auto">
          <a:xfrm>
            <a:off x="10442721" y="3476604"/>
            <a:ext cx="928632" cy="928632"/>
          </a:xfrm>
          <a:custGeom>
            <a:avLst/>
            <a:gdLst>
              <a:gd name="T0" fmla="*/ 1617 w 1618"/>
              <a:gd name="T1" fmla="*/ 808 h 1618"/>
              <a:gd name="T2" fmla="*/ 1617 w 1618"/>
              <a:gd name="T3" fmla="*/ 808 h 1618"/>
              <a:gd name="T4" fmla="*/ 808 w 1618"/>
              <a:gd name="T5" fmla="*/ 1617 h 1618"/>
              <a:gd name="T6" fmla="*/ 808 w 1618"/>
              <a:gd name="T7" fmla="*/ 1617 h 1618"/>
              <a:gd name="T8" fmla="*/ 0 w 1618"/>
              <a:gd name="T9" fmla="*/ 808 h 1618"/>
              <a:gd name="T10" fmla="*/ 0 w 1618"/>
              <a:gd name="T11" fmla="*/ 808 h 1618"/>
              <a:gd name="T12" fmla="*/ 808 w 1618"/>
              <a:gd name="T13" fmla="*/ 0 h 1618"/>
              <a:gd name="T14" fmla="*/ 808 w 1618"/>
              <a:gd name="T15" fmla="*/ 0 h 1618"/>
              <a:gd name="T16" fmla="*/ 1617 w 1618"/>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8" h="1618">
                <a:moveTo>
                  <a:pt x="1617" y="808"/>
                </a:moveTo>
                <a:lnTo>
                  <a:pt x="1617" y="808"/>
                </a:lnTo>
                <a:cubicBezTo>
                  <a:pt x="1617" y="1255"/>
                  <a:pt x="1255" y="1617"/>
                  <a:pt x="808" y="1617"/>
                </a:cubicBezTo>
                <a:lnTo>
                  <a:pt x="808" y="1617"/>
                </a:lnTo>
                <a:cubicBezTo>
                  <a:pt x="362" y="1617"/>
                  <a:pt x="0" y="1255"/>
                  <a:pt x="0" y="808"/>
                </a:cubicBezTo>
                <a:lnTo>
                  <a:pt x="0" y="808"/>
                </a:lnTo>
                <a:cubicBezTo>
                  <a:pt x="0" y="362"/>
                  <a:pt x="362" y="0"/>
                  <a:pt x="808" y="0"/>
                </a:cubicBezTo>
                <a:lnTo>
                  <a:pt x="808" y="0"/>
                </a:lnTo>
                <a:cubicBezTo>
                  <a:pt x="1255" y="0"/>
                  <a:pt x="1617" y="362"/>
                  <a:pt x="1617" y="808"/>
                </a:cubicBezTo>
              </a:path>
            </a:pathLst>
          </a:custGeom>
          <a:solidFill>
            <a:srgbClr val="09465E"/>
          </a:solidFill>
          <a:ln>
            <a:noFill/>
          </a:ln>
          <a:effectLst/>
        </p:spPr>
        <p:txBody>
          <a:bodyPr wrap="none" anchor="ctr"/>
          <a:lstStyle/>
          <a:p>
            <a:endParaRPr lang="en-US" sz="900"/>
          </a:p>
        </p:txBody>
      </p:sp>
      <p:sp>
        <p:nvSpPr>
          <p:cNvPr id="229" name="Freeform 189"/>
          <p:cNvSpPr>
            <a:spLocks noChangeArrowheads="1"/>
          </p:cNvSpPr>
          <p:nvPr/>
        </p:nvSpPr>
        <p:spPr bwMode="auto">
          <a:xfrm>
            <a:off x="10376486" y="3423466"/>
            <a:ext cx="1032377" cy="1032377"/>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2"/>
                  <a:pt x="402" y="0"/>
                  <a:pt x="898" y="0"/>
                </a:cubicBezTo>
                <a:lnTo>
                  <a:pt x="898"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65" name="CuadroTexto 553">
            <a:extLst>
              <a:ext uri="{FF2B5EF4-FFF2-40B4-BE49-F238E27FC236}">
                <a16:creationId xmlns:a16="http://schemas.microsoft.com/office/drawing/2014/main" id="{01B73BDA-F025-8BE0-A7C1-F7CB4DCDF621}"/>
              </a:ext>
            </a:extLst>
          </p:cNvPr>
          <p:cNvSpPr txBox="1"/>
          <p:nvPr/>
        </p:nvSpPr>
        <p:spPr>
          <a:xfrm>
            <a:off x="2041156" y="2759017"/>
            <a:ext cx="77949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Lato" charset="0"/>
                <a:cs typeface="Calibri" panose="020F0502020204030204" pitchFamily="34" charset="0"/>
              </a:rPr>
              <a:t>01</a:t>
            </a:r>
          </a:p>
        </p:txBody>
      </p:sp>
      <p:sp>
        <p:nvSpPr>
          <p:cNvPr id="2" name="Text Placeholder 1">
            <a:extLst>
              <a:ext uri="{FF2B5EF4-FFF2-40B4-BE49-F238E27FC236}">
                <a16:creationId xmlns:a16="http://schemas.microsoft.com/office/drawing/2014/main" id="{D8EBC7BD-54B5-121A-8017-6CBF18AD7EDF}"/>
              </a:ext>
            </a:extLst>
          </p:cNvPr>
          <p:cNvSpPr>
            <a:spLocks noGrp="1"/>
          </p:cNvSpPr>
          <p:nvPr>
            <p:ph type="body" sz="quarter" idx="16"/>
          </p:nvPr>
        </p:nvSpPr>
        <p:spPr>
          <a:xfrm>
            <a:off x="1" y="390831"/>
            <a:ext cx="12191999" cy="803654"/>
          </a:xfrm>
        </p:spPr>
        <p:txBody>
          <a:bodyPr/>
          <a:lstStyle/>
          <a:p>
            <a:r>
              <a:rPr lang="pl-PL" dirty="0">
                <a:solidFill>
                  <a:srgbClr val="09465E"/>
                </a:solidFill>
              </a:rPr>
              <a:t>JÄTTEIDEN </a:t>
            </a:r>
            <a:r>
              <a:rPr lang="en-US" dirty="0">
                <a:solidFill>
                  <a:srgbClr val="09465E"/>
                </a:solidFill>
              </a:rPr>
              <a:t>VÄHENTÄMISSTRATEGIAT </a:t>
            </a:r>
            <a:r>
              <a:rPr lang="pl-PL" dirty="0">
                <a:solidFill>
                  <a:srgbClr val="09465E"/>
                </a:solidFill>
              </a:rPr>
              <a:t>Pk-yrityksille</a:t>
            </a:r>
            <a:endParaRPr lang="en-US" dirty="0">
              <a:solidFill>
                <a:srgbClr val="09465E"/>
              </a:solidFill>
            </a:endParaRPr>
          </a:p>
        </p:txBody>
      </p:sp>
      <p:sp>
        <p:nvSpPr>
          <p:cNvPr id="53" name="CuadroTexto 553">
            <a:extLst>
              <a:ext uri="{FF2B5EF4-FFF2-40B4-BE49-F238E27FC236}">
                <a16:creationId xmlns:a16="http://schemas.microsoft.com/office/drawing/2014/main" id="{FA9A4C0F-9001-7641-7D0F-E4A07EF0C5E4}"/>
              </a:ext>
            </a:extLst>
          </p:cNvPr>
          <p:cNvSpPr txBox="1"/>
          <p:nvPr/>
        </p:nvSpPr>
        <p:spPr>
          <a:xfrm>
            <a:off x="348700" y="1756875"/>
            <a:ext cx="2328391"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Varaston ja tuotannon </a:t>
            </a:r>
            <a:r>
              <a:rPr lang="en-US" sz="2000" b="1" dirty="0" err="1">
                <a:solidFill>
                  <a:schemeClr val="bg1"/>
                </a:solidFill>
                <a:latin typeface="Calibri" panose="020F0502020204030204" pitchFamily="34" charset="0"/>
                <a:ea typeface="Lato" charset="0"/>
                <a:cs typeface="Calibri" panose="020F0502020204030204" pitchFamily="34" charset="0"/>
              </a:rPr>
              <a:t>optimointi</a:t>
            </a:r>
          </a:p>
        </p:txBody>
      </p:sp>
      <p:sp>
        <p:nvSpPr>
          <p:cNvPr id="54" name="CuadroTexto 553">
            <a:extLst>
              <a:ext uri="{FF2B5EF4-FFF2-40B4-BE49-F238E27FC236}">
                <a16:creationId xmlns:a16="http://schemas.microsoft.com/office/drawing/2014/main" id="{C33F10B2-0A7D-2F84-C9D4-8B4A946A8438}"/>
              </a:ext>
            </a:extLst>
          </p:cNvPr>
          <p:cNvSpPr txBox="1"/>
          <p:nvPr/>
        </p:nvSpPr>
        <p:spPr>
          <a:xfrm>
            <a:off x="4810962" y="3614139"/>
            <a:ext cx="77949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Lato" charset="0"/>
                <a:cs typeface="Calibri" panose="020F0502020204030204" pitchFamily="34" charset="0"/>
              </a:rPr>
              <a:t>02</a:t>
            </a:r>
          </a:p>
        </p:txBody>
      </p:sp>
      <p:sp>
        <p:nvSpPr>
          <p:cNvPr id="55" name="CuadroTexto 553">
            <a:extLst>
              <a:ext uri="{FF2B5EF4-FFF2-40B4-BE49-F238E27FC236}">
                <a16:creationId xmlns:a16="http://schemas.microsoft.com/office/drawing/2014/main" id="{D3BC4C99-1B3D-A88E-BDED-6DF59D3D0C3C}"/>
              </a:ext>
            </a:extLst>
          </p:cNvPr>
          <p:cNvSpPr txBox="1"/>
          <p:nvPr/>
        </p:nvSpPr>
        <p:spPr>
          <a:xfrm>
            <a:off x="3342875" y="2648674"/>
            <a:ext cx="188413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Upcycling ja sivutuotteiden </a:t>
            </a:r>
            <a:r>
              <a:rPr lang="en-US" sz="2000" b="1" dirty="0" err="1">
                <a:solidFill>
                  <a:schemeClr val="bg1"/>
                </a:solidFill>
                <a:latin typeface="Calibri" panose="020F0502020204030204" pitchFamily="34" charset="0"/>
                <a:ea typeface="Lato" charset="0"/>
                <a:cs typeface="Calibri" panose="020F0502020204030204" pitchFamily="34" charset="0"/>
              </a:rPr>
              <a:t>hyödyntäminen</a:t>
            </a: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56" name="CuadroTexto 553">
            <a:extLst>
              <a:ext uri="{FF2B5EF4-FFF2-40B4-BE49-F238E27FC236}">
                <a16:creationId xmlns:a16="http://schemas.microsoft.com/office/drawing/2014/main" id="{8A3A9233-F482-EE22-1E4A-A310ED36287E}"/>
              </a:ext>
            </a:extLst>
          </p:cNvPr>
          <p:cNvSpPr txBox="1"/>
          <p:nvPr/>
        </p:nvSpPr>
        <p:spPr>
          <a:xfrm>
            <a:off x="7617813" y="2747771"/>
            <a:ext cx="77949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Lato" charset="0"/>
                <a:cs typeface="Calibri" panose="020F0502020204030204" pitchFamily="34" charset="0"/>
              </a:rPr>
              <a:t>03</a:t>
            </a:r>
          </a:p>
        </p:txBody>
      </p:sp>
      <p:sp>
        <p:nvSpPr>
          <p:cNvPr id="57" name="CuadroTexto 553">
            <a:extLst>
              <a:ext uri="{FF2B5EF4-FFF2-40B4-BE49-F238E27FC236}">
                <a16:creationId xmlns:a16="http://schemas.microsoft.com/office/drawing/2014/main" id="{BDA8319F-21E8-E601-2B21-16D95606CE1A}"/>
              </a:ext>
            </a:extLst>
          </p:cNvPr>
          <p:cNvSpPr txBox="1"/>
          <p:nvPr/>
        </p:nvSpPr>
        <p:spPr>
          <a:xfrm>
            <a:off x="5972804" y="1896241"/>
            <a:ext cx="2328391"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Ylijäämäruoan uudelleenjakelu</a:t>
            </a:r>
          </a:p>
        </p:txBody>
      </p:sp>
      <p:sp>
        <p:nvSpPr>
          <p:cNvPr id="58" name="CuadroTexto 553">
            <a:extLst>
              <a:ext uri="{FF2B5EF4-FFF2-40B4-BE49-F238E27FC236}">
                <a16:creationId xmlns:a16="http://schemas.microsoft.com/office/drawing/2014/main" id="{F990880F-8AB7-359C-D0E4-DE54EC240AA2}"/>
              </a:ext>
            </a:extLst>
          </p:cNvPr>
          <p:cNvSpPr txBox="1"/>
          <p:nvPr/>
        </p:nvSpPr>
        <p:spPr>
          <a:xfrm>
            <a:off x="10544829" y="3569170"/>
            <a:ext cx="77949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Lato" charset="0"/>
                <a:cs typeface="Calibri" panose="020F0502020204030204" pitchFamily="34" charset="0"/>
              </a:rPr>
              <a:t>04</a:t>
            </a:r>
          </a:p>
        </p:txBody>
      </p:sp>
      <p:sp>
        <p:nvSpPr>
          <p:cNvPr id="59" name="CuadroTexto 553">
            <a:extLst>
              <a:ext uri="{FF2B5EF4-FFF2-40B4-BE49-F238E27FC236}">
                <a16:creationId xmlns:a16="http://schemas.microsoft.com/office/drawing/2014/main" id="{359A278A-2466-6450-BA38-3466EF4C9004}"/>
              </a:ext>
            </a:extLst>
          </p:cNvPr>
          <p:cNvSpPr txBox="1"/>
          <p:nvPr/>
        </p:nvSpPr>
        <p:spPr>
          <a:xfrm>
            <a:off x="8873431" y="2685971"/>
            <a:ext cx="2328391"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Lean ja kestävä pakkaaminen</a:t>
            </a:r>
          </a:p>
        </p:txBody>
      </p:sp>
      <p:sp>
        <p:nvSpPr>
          <p:cNvPr id="60" name="Text Placeholder 2">
            <a:extLst>
              <a:ext uri="{FF2B5EF4-FFF2-40B4-BE49-F238E27FC236}">
                <a16:creationId xmlns:a16="http://schemas.microsoft.com/office/drawing/2014/main" id="{1357D279-E761-3469-21E0-29B063D5EF40}"/>
              </a:ext>
            </a:extLst>
          </p:cNvPr>
          <p:cNvSpPr txBox="1">
            <a:spLocks/>
          </p:cNvSpPr>
          <p:nvPr/>
        </p:nvSpPr>
        <p:spPr>
          <a:xfrm>
            <a:off x="297711" y="3745606"/>
            <a:ext cx="2245717" cy="215559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800" dirty="0">
                <a:solidFill>
                  <a:srgbClr val="09465E"/>
                </a:solidFill>
              </a:rPr>
              <a:t>Käyttämällä tekoälypohjaista kysynnän ennustamista ja </a:t>
            </a:r>
            <a:r>
              <a:rPr lang="en-US" sz="1800" dirty="0" err="1">
                <a:solidFill>
                  <a:srgbClr val="09465E"/>
                </a:solidFill>
              </a:rPr>
              <a:t>älykkäitä</a:t>
            </a:r>
            <a:r>
              <a:rPr lang="en-US" sz="1800" dirty="0">
                <a:solidFill>
                  <a:srgbClr val="09465E"/>
                </a:solidFill>
              </a:rPr>
              <a:t> </a:t>
            </a:r>
            <a:r>
              <a:rPr lang="en-US" sz="1800" dirty="0" err="1">
                <a:solidFill>
                  <a:srgbClr val="09465E"/>
                </a:solidFill>
              </a:rPr>
              <a:t>varastointijärjestel-miä</a:t>
            </a:r>
            <a:r>
              <a:rPr lang="en-US" sz="1800" dirty="0">
                <a:solidFill>
                  <a:srgbClr val="09465E"/>
                </a:solidFill>
              </a:rPr>
              <a:t> </a:t>
            </a:r>
            <a:r>
              <a:rPr lang="en-US" sz="1800" dirty="0" err="1">
                <a:solidFill>
                  <a:srgbClr val="09465E"/>
                </a:solidFill>
              </a:rPr>
              <a:t>minimoidaan</a:t>
            </a:r>
            <a:r>
              <a:rPr lang="en-US" sz="1800" dirty="0">
                <a:solidFill>
                  <a:srgbClr val="09465E"/>
                </a:solidFill>
              </a:rPr>
              <a:t> ylituotanto ja ylivarastot.</a:t>
            </a:r>
            <a:endParaRPr lang="en-GB" sz="1800" dirty="0">
              <a:solidFill>
                <a:srgbClr val="09465E"/>
              </a:solidFill>
            </a:endParaRPr>
          </a:p>
        </p:txBody>
      </p:sp>
      <p:sp>
        <p:nvSpPr>
          <p:cNvPr id="61" name="Text Placeholder 2">
            <a:extLst>
              <a:ext uri="{FF2B5EF4-FFF2-40B4-BE49-F238E27FC236}">
                <a16:creationId xmlns:a16="http://schemas.microsoft.com/office/drawing/2014/main" id="{52E0FB9F-03D9-87B4-823A-5104E79125A3}"/>
              </a:ext>
            </a:extLst>
          </p:cNvPr>
          <p:cNvSpPr txBox="1">
            <a:spLocks/>
          </p:cNvSpPr>
          <p:nvPr/>
        </p:nvSpPr>
        <p:spPr>
          <a:xfrm>
            <a:off x="2820646" y="4485212"/>
            <a:ext cx="3007499" cy="215559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800" dirty="0">
                <a:solidFill>
                  <a:srgbClr val="09465E"/>
                </a:solidFill>
              </a:rPr>
              <a:t>Ruokajätteen muuntaminen uusiksi tuotteiksi, kuten hedelmien kuorien uudelleenkäyttö luonnollisiksi väriaineiksi tai ylijäämäruoan muuntaminen eläinten rehuksi tai kompostiksi.</a:t>
            </a:r>
            <a:endParaRPr lang="en-GB" sz="1800" dirty="0">
              <a:solidFill>
                <a:srgbClr val="09465E"/>
              </a:solidFill>
            </a:endParaRPr>
          </a:p>
        </p:txBody>
      </p:sp>
      <p:sp>
        <p:nvSpPr>
          <p:cNvPr id="62" name="Text Placeholder 2">
            <a:extLst>
              <a:ext uri="{FF2B5EF4-FFF2-40B4-BE49-F238E27FC236}">
                <a16:creationId xmlns:a16="http://schemas.microsoft.com/office/drawing/2014/main" id="{05518E17-7D44-45BA-CD18-4C9479B0A645}"/>
              </a:ext>
            </a:extLst>
          </p:cNvPr>
          <p:cNvSpPr txBox="1">
            <a:spLocks/>
          </p:cNvSpPr>
          <p:nvPr/>
        </p:nvSpPr>
        <p:spPr>
          <a:xfrm>
            <a:off x="5927741" y="3700186"/>
            <a:ext cx="2831265" cy="215559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800" dirty="0">
                <a:solidFill>
                  <a:srgbClr val="09465E"/>
                </a:solidFill>
              </a:rPr>
              <a:t>Yhteistyö elintarvikepankkien, sosiaalisten yritysten (Food Cloud tai Banco </a:t>
            </a:r>
            <a:r>
              <a:rPr lang="en-US" sz="1800" dirty="0" err="1">
                <a:solidFill>
                  <a:srgbClr val="09465E"/>
                </a:solidFill>
              </a:rPr>
              <a:t>Alimentare</a:t>
            </a:r>
            <a:r>
              <a:rPr lang="en-US" sz="1800" dirty="0">
                <a:solidFill>
                  <a:srgbClr val="09465E"/>
                </a:solidFill>
              </a:rPr>
              <a:t>) tai digitaalisten alustojen (esim. Too Good To Go, Olio) kanssa myymättömien syötäväksi kelpaavien elintarvikkeiden lahjoittamiseksi tai uudelleen jakamiseksi.</a:t>
            </a:r>
            <a:endParaRPr lang="en-GB" sz="1800" dirty="0">
              <a:solidFill>
                <a:srgbClr val="09465E"/>
              </a:solidFill>
            </a:endParaRPr>
          </a:p>
        </p:txBody>
      </p:sp>
      <p:sp>
        <p:nvSpPr>
          <p:cNvPr id="63" name="Text Placeholder 2">
            <a:extLst>
              <a:ext uri="{FF2B5EF4-FFF2-40B4-BE49-F238E27FC236}">
                <a16:creationId xmlns:a16="http://schemas.microsoft.com/office/drawing/2014/main" id="{D3174577-6775-670F-8BA6-BF24147AA1BD}"/>
              </a:ext>
            </a:extLst>
          </p:cNvPr>
          <p:cNvSpPr txBox="1">
            <a:spLocks/>
          </p:cNvSpPr>
          <p:nvPr/>
        </p:nvSpPr>
        <p:spPr>
          <a:xfrm>
            <a:off x="8859225" y="4549947"/>
            <a:ext cx="2488859" cy="215559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800" dirty="0">
                <a:solidFill>
                  <a:srgbClr val="09465E"/>
                </a:solidFill>
              </a:rPr>
              <a:t>Siirtyminen biohajoaviin, uudelleenkäytettäviin tai syötäviin pakkauksiin jätteen vähentämiseksi kuluttajatasolla.</a:t>
            </a:r>
            <a:endParaRPr lang="en-GB" sz="1800" dirty="0">
              <a:solidFill>
                <a:srgbClr val="09465E"/>
              </a:solidFill>
            </a:endParaRPr>
          </a:p>
        </p:txBody>
      </p:sp>
    </p:spTree>
    <p:extLst>
      <p:ext uri="{BB962C8B-B14F-4D97-AF65-F5344CB8AC3E}">
        <p14:creationId xmlns:p14="http://schemas.microsoft.com/office/powerpoint/2010/main" val="1272743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 projekt graficzny, zrzut ekranu, clipart&#10;&#10;Zawartość wygenerowana przez sztuczną inteligencję może być niepoprawna.">
            <a:hlinkClick r:id="rId2"/>
            <a:extLst>
              <a:ext uri="{FF2B5EF4-FFF2-40B4-BE49-F238E27FC236}">
                <a16:creationId xmlns:a16="http://schemas.microsoft.com/office/drawing/2014/main" id="{151CECAD-59E0-558C-A3D9-61492D184D31}"/>
              </a:ext>
            </a:extLst>
          </p:cNvPr>
          <p:cNvPicPr>
            <a:picLocks noChangeAspect="1"/>
          </p:cNvPicPr>
          <p:nvPr/>
        </p:nvPicPr>
        <p:blipFill>
          <a:blip r:embed="rId3"/>
          <a:stretch>
            <a:fillRect/>
          </a:stretch>
        </p:blipFill>
        <p:spPr>
          <a:xfrm>
            <a:off x="868935" y="679322"/>
            <a:ext cx="3730225" cy="5309929"/>
          </a:xfrm>
          <a:prstGeom prst="rect">
            <a:avLst/>
          </a:prstGeom>
          <a:noFill/>
          <a:ln>
            <a:solidFill>
              <a:srgbClr val="007772"/>
            </a:solidFill>
          </a:ln>
        </p:spPr>
      </p:pic>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21"/>
          </p:nvPr>
        </p:nvSpPr>
        <p:spPr>
          <a:xfrm>
            <a:off x="5232368" y="584332"/>
            <a:ext cx="5943632" cy="992652"/>
          </a:xfrm>
        </p:spPr>
        <p:txBody>
          <a:bodyPr>
            <a:normAutofit fontScale="70000" lnSpcReduction="20000"/>
          </a:bodyPr>
          <a:lstStyle/>
          <a:p>
            <a:r>
              <a:rPr lang="en-US" dirty="0"/>
              <a:t>Tutustu pk-yritysten rooliin </a:t>
            </a:r>
            <a:r>
              <a:rPr lang="en-US" dirty="0" err="1"/>
              <a:t>kiertotalouden</a:t>
            </a:r>
            <a:r>
              <a:rPr lang="en-US" dirty="0"/>
              <a:t> </a:t>
            </a:r>
            <a:r>
              <a:rPr lang="en-US" dirty="0" err="1"/>
              <a:t>elintarvikejärjestelmissä</a:t>
            </a:r>
            <a:r>
              <a:rPr lang="en-US" dirty="0"/>
              <a:t> </a:t>
            </a:r>
            <a:r>
              <a:rPr lang="pl-PL" dirty="0"/>
              <a:t>...</a:t>
            </a:r>
            <a:endParaRPr lang="en-US" dirty="0"/>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22"/>
          </p:nvPr>
        </p:nvSpPr>
        <p:spPr>
          <a:xfrm>
            <a:off x="5296278" y="1576984"/>
            <a:ext cx="6465794" cy="4696684"/>
          </a:xfrm>
        </p:spPr>
        <p:txBody>
          <a:bodyPr>
            <a:normAutofit fontScale="92500"/>
          </a:bodyPr>
          <a:lstStyle/>
          <a:p>
            <a:pPr>
              <a:spcAft>
                <a:spcPts val="600"/>
              </a:spcAft>
            </a:pPr>
            <a:r>
              <a:rPr lang="en-US" dirty="0"/>
              <a:t>Lisätietoja saat </a:t>
            </a:r>
            <a:r>
              <a:rPr lang="en-US" b="1" dirty="0">
                <a:hlinkClick r:id="rId2"/>
              </a:rPr>
              <a:t>Aasian ja </a:t>
            </a:r>
            <a:r>
              <a:rPr lang="en-US" b="1" dirty="0" err="1">
                <a:hlinkClick r:id="rId2"/>
              </a:rPr>
              <a:t>Euroopan</a:t>
            </a:r>
            <a:r>
              <a:rPr lang="en-US" b="1" dirty="0">
                <a:hlinkClick r:id="rId2"/>
              </a:rPr>
              <a:t> ympäristöfoorumin (</a:t>
            </a:r>
            <a:r>
              <a:rPr lang="en-US" b="1" dirty="0" err="1">
                <a:hlinkClick r:id="rId2"/>
              </a:rPr>
              <a:t>ENVforum</a:t>
            </a:r>
            <a:r>
              <a:rPr lang="en-US" b="1" dirty="0">
                <a:hlinkClick r:id="rId2"/>
              </a:rPr>
              <a:t>) vuoden 2021 vuosikokouksesta</a:t>
            </a:r>
            <a:r>
              <a:rPr lang="en-US" dirty="0"/>
              <a:t>, jossa tarkasteltiin pk-yritysten roolia kiertävissä elintarvikejärjestelmissä ja ruokajätteen vähentämisessä. </a:t>
            </a:r>
          </a:p>
          <a:p>
            <a:pPr>
              <a:spcAft>
                <a:spcPts val="600"/>
              </a:spcAft>
            </a:pPr>
            <a:endParaRPr lang="en-US" dirty="0"/>
          </a:p>
          <a:p>
            <a:pPr>
              <a:spcAft>
                <a:spcPts val="600"/>
              </a:spcAft>
            </a:pPr>
            <a:r>
              <a:rPr lang="en-US" dirty="0" err="1"/>
              <a:t>Tutustu</a:t>
            </a:r>
            <a:r>
              <a:rPr lang="en-US" dirty="0"/>
              <a:t> keskeisiin näkemyksiin biotaloudesta, elintarvikkeiden kierrätyksestä ja kestävistä käytännöistä. </a:t>
            </a:r>
            <a:endParaRPr lang="pl-PL" dirty="0"/>
          </a:p>
          <a:p>
            <a:pPr>
              <a:spcAft>
                <a:spcPts val="600"/>
              </a:spcAft>
            </a:pPr>
            <a:endParaRPr lang="pl-PL" dirty="0"/>
          </a:p>
          <a:p>
            <a:pPr>
              <a:spcAft>
                <a:spcPts val="600"/>
              </a:spcAft>
            </a:pPr>
            <a:r>
              <a:rPr lang="en-US" dirty="0"/>
              <a:t>Tutustu koko keskusteluun ja opi, miten pk-yritykset voivat edistää muutosta elintarvikealalla.</a:t>
            </a:r>
          </a:p>
        </p:txBody>
      </p:sp>
      <p:grpSp>
        <p:nvGrpSpPr>
          <p:cNvPr id="2" name="Graphic 4">
            <a:extLst>
              <a:ext uri="{FF2B5EF4-FFF2-40B4-BE49-F238E27FC236}">
                <a16:creationId xmlns:a16="http://schemas.microsoft.com/office/drawing/2014/main" id="{31C02162-7865-BD47-8BC2-B89A0905EAE8}"/>
              </a:ext>
            </a:extLst>
          </p:cNvPr>
          <p:cNvGrpSpPr/>
          <p:nvPr/>
        </p:nvGrpSpPr>
        <p:grpSpPr>
          <a:xfrm rot="19582332">
            <a:off x="4929755" y="5446757"/>
            <a:ext cx="403667" cy="780438"/>
            <a:chOff x="9129274" y="2719113"/>
            <a:chExt cx="717139" cy="1386497"/>
          </a:xfrm>
          <a:solidFill>
            <a:srgbClr val="09465E"/>
          </a:solidFill>
        </p:grpSpPr>
        <p:grpSp>
          <p:nvGrpSpPr>
            <p:cNvPr id="5" name="Graphic 4">
              <a:extLst>
                <a:ext uri="{FF2B5EF4-FFF2-40B4-BE49-F238E27FC236}">
                  <a16:creationId xmlns:a16="http://schemas.microsoft.com/office/drawing/2014/main" id="{B7F4FB47-B7DA-CB7F-58DE-65E0C1ECA5E8}"/>
                </a:ext>
              </a:extLst>
            </p:cNvPr>
            <p:cNvGrpSpPr/>
            <p:nvPr/>
          </p:nvGrpSpPr>
          <p:grpSpPr>
            <a:xfrm>
              <a:off x="9159507" y="2719113"/>
              <a:ext cx="446280" cy="440141"/>
              <a:chOff x="9159507" y="2719113"/>
              <a:chExt cx="446280" cy="440141"/>
            </a:xfrm>
            <a:grpFill/>
          </p:grpSpPr>
          <p:sp>
            <p:nvSpPr>
              <p:cNvPr id="15" name="Freeform 57">
                <a:extLst>
                  <a:ext uri="{FF2B5EF4-FFF2-40B4-BE49-F238E27FC236}">
                    <a16:creationId xmlns:a16="http://schemas.microsoft.com/office/drawing/2014/main" id="{4BF87B1D-BCF7-51BD-484D-3E512A6DC8C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6" name="Freeform 58">
                <a:extLst>
                  <a:ext uri="{FF2B5EF4-FFF2-40B4-BE49-F238E27FC236}">
                    <a16:creationId xmlns:a16="http://schemas.microsoft.com/office/drawing/2014/main" id="{31B0EFBF-9A36-93C4-D657-7FE3418FE264}"/>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7802C5E1-B8F1-D3D4-A521-BD5E755BBD61}"/>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74B2DA04-9DBD-6D4D-3D64-C37E1C312D7B}"/>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51">
                <a:extLst>
                  <a:ext uri="{FF2B5EF4-FFF2-40B4-BE49-F238E27FC236}">
                    <a16:creationId xmlns:a16="http://schemas.microsoft.com/office/drawing/2014/main" id="{65A74915-EDC1-BFA8-9335-4A350C2BB05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52">
                <a:extLst>
                  <a:ext uri="{FF2B5EF4-FFF2-40B4-BE49-F238E27FC236}">
                    <a16:creationId xmlns:a16="http://schemas.microsoft.com/office/drawing/2014/main" id="{3E8767EF-0340-BA48-32E9-3EA85DA217E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FBEA2E6F-D7AC-0C7A-6675-6F7DA1978C7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A202127B-A65C-4DE4-79F5-65F506B45C9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3" name="Freeform 55">
                <a:extLst>
                  <a:ext uri="{FF2B5EF4-FFF2-40B4-BE49-F238E27FC236}">
                    <a16:creationId xmlns:a16="http://schemas.microsoft.com/office/drawing/2014/main" id="{837309ED-3BA0-6E0F-EBFE-2754B8CAFE9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4" name="Freeform 56">
                <a:extLst>
                  <a:ext uri="{FF2B5EF4-FFF2-40B4-BE49-F238E27FC236}">
                    <a16:creationId xmlns:a16="http://schemas.microsoft.com/office/drawing/2014/main" id="{5D874C18-324B-F63D-211C-91CBFE1CA7F1}"/>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90818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F50F049-9B8D-355C-FD8C-556024383FB2}"/>
              </a:ext>
            </a:extLst>
          </p:cNvPr>
          <p:cNvSpPr txBox="1">
            <a:spLocks/>
          </p:cNvSpPr>
          <p:nvPr/>
        </p:nvSpPr>
        <p:spPr>
          <a:xfrm>
            <a:off x="622131" y="3111335"/>
            <a:ext cx="5232404" cy="3207088"/>
          </a:xfrm>
          <a:prstGeom prst="rect">
            <a:avLst/>
          </a:prstGeom>
          <a:solidFill>
            <a:srgbClr val="FEA52F"/>
          </a:solidFill>
        </p:spPr>
        <p:txBody>
          <a:bodyPr anchor="ct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a:p>
          <a:p>
            <a:r>
              <a:rPr lang="en-US" sz="2200" b="1" dirty="0"/>
              <a:t>Valitse yleinen ruokatuote (esim. jäätelö, leipä tai keitetty kana) ja seuraa sen matkaa elintarvikejärjestelmän läpi tuotannosta mahdolliseen </a:t>
            </a:r>
            <a:r>
              <a:rPr lang="en-US" sz="2200" b="1" dirty="0" err="1"/>
              <a:t>jätteeseen</a:t>
            </a:r>
            <a:r>
              <a:rPr lang="en-US" sz="2200" b="1" dirty="0"/>
              <a:t>.</a:t>
            </a:r>
          </a:p>
          <a:p>
            <a:endParaRPr lang="en-US" sz="2200" b="1" dirty="0"/>
          </a:p>
          <a:p>
            <a:r>
              <a:rPr lang="en-US" sz="2200" b="1" dirty="0"/>
              <a:t>Ideoi sitten vähintään kaksi kiertokulustrategiaa jätteen vähentämiseksi eri vaiheissa (esim. uudelleenkäyttö, kompostointi, kierrätys, lahjoitus).</a:t>
            </a:r>
          </a:p>
          <a:p>
            <a:endParaRPr lang="en-IE" b="1" dirty="0"/>
          </a:p>
        </p:txBody>
      </p:sp>
      <p:sp>
        <p:nvSpPr>
          <p:cNvPr id="6" name="Text Placeholder 1">
            <a:extLst>
              <a:ext uri="{FF2B5EF4-FFF2-40B4-BE49-F238E27FC236}">
                <a16:creationId xmlns:a16="http://schemas.microsoft.com/office/drawing/2014/main" id="{D500A4AA-D40E-8369-72A7-314DA73017C6}"/>
              </a:ext>
            </a:extLst>
          </p:cNvPr>
          <p:cNvSpPr txBox="1">
            <a:spLocks/>
          </p:cNvSpPr>
          <p:nvPr/>
        </p:nvSpPr>
        <p:spPr>
          <a:xfrm>
            <a:off x="766760" y="1945596"/>
            <a:ext cx="10479218"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Oppijan toiminta...</a:t>
            </a:r>
            <a:endParaRPr lang="en-IE" dirty="0"/>
          </a:p>
        </p:txBody>
      </p:sp>
      <p:grpSp>
        <p:nvGrpSpPr>
          <p:cNvPr id="7" name="Group 6">
            <a:extLst>
              <a:ext uri="{FF2B5EF4-FFF2-40B4-BE49-F238E27FC236}">
                <a16:creationId xmlns:a16="http://schemas.microsoft.com/office/drawing/2014/main" id="{5D0DA0C1-EAF2-17E9-C145-05CFBB75594C}"/>
              </a:ext>
            </a:extLst>
          </p:cNvPr>
          <p:cNvGrpSpPr/>
          <p:nvPr/>
        </p:nvGrpSpPr>
        <p:grpSpPr>
          <a:xfrm>
            <a:off x="958602" y="371192"/>
            <a:ext cx="1415803" cy="1259356"/>
            <a:chOff x="1042830" y="5367345"/>
            <a:chExt cx="907476" cy="907364"/>
          </a:xfrm>
          <a:solidFill>
            <a:srgbClr val="1D4C60"/>
          </a:solidFill>
        </p:grpSpPr>
        <p:grpSp>
          <p:nvGrpSpPr>
            <p:cNvPr id="8" name="Graphic 2">
              <a:extLst>
                <a:ext uri="{FF2B5EF4-FFF2-40B4-BE49-F238E27FC236}">
                  <a16:creationId xmlns:a16="http://schemas.microsoft.com/office/drawing/2014/main" id="{8DF0A274-8637-30D3-14E7-0F0E57499C70}"/>
                </a:ext>
              </a:extLst>
            </p:cNvPr>
            <p:cNvGrpSpPr/>
            <p:nvPr userDrawn="1"/>
          </p:nvGrpSpPr>
          <p:grpSpPr>
            <a:xfrm>
              <a:off x="1042830" y="5367345"/>
              <a:ext cx="907476" cy="907364"/>
              <a:chOff x="5318121" y="3727141"/>
              <a:chExt cx="907476" cy="907364"/>
            </a:xfrm>
            <a:grpFill/>
          </p:grpSpPr>
          <p:sp>
            <p:nvSpPr>
              <p:cNvPr id="15" name="Freeform 912">
                <a:extLst>
                  <a:ext uri="{FF2B5EF4-FFF2-40B4-BE49-F238E27FC236}">
                    <a16:creationId xmlns:a16="http://schemas.microsoft.com/office/drawing/2014/main" id="{80F77F10-C094-9A6A-CA1C-316835FFA217}"/>
                  </a:ext>
                </a:extLst>
              </p:cNvPr>
              <p:cNvSpPr/>
              <p:nvPr/>
            </p:nvSpPr>
            <p:spPr>
              <a:xfrm>
                <a:off x="5318121" y="3727141"/>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grpFill/>
              <a:ln w="3834" cap="flat">
                <a:noFill/>
                <a:prstDash val="solid"/>
                <a:miter/>
              </a:ln>
            </p:spPr>
            <p:txBody>
              <a:bodyPr rtlCol="0" anchor="ctr"/>
              <a:lstStyle/>
              <a:p>
                <a:endParaRPr lang="en-US"/>
              </a:p>
            </p:txBody>
          </p:sp>
          <p:sp>
            <p:nvSpPr>
              <p:cNvPr id="16" name="Freeform 913">
                <a:extLst>
                  <a:ext uri="{FF2B5EF4-FFF2-40B4-BE49-F238E27FC236}">
                    <a16:creationId xmlns:a16="http://schemas.microsoft.com/office/drawing/2014/main" id="{0C7C6D2B-E35E-4934-8916-D61423B46FEB}"/>
                  </a:ext>
                </a:extLst>
              </p:cNvPr>
              <p:cNvSpPr/>
              <p:nvPr/>
            </p:nvSpPr>
            <p:spPr>
              <a:xfrm>
                <a:off x="5953501" y="4163181"/>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grpFill/>
              <a:ln w="3834" cap="flat">
                <a:noFill/>
                <a:prstDash val="solid"/>
                <a:miter/>
              </a:ln>
            </p:spPr>
            <p:txBody>
              <a:bodyPr rtlCol="0" anchor="ctr"/>
              <a:lstStyle/>
              <a:p>
                <a:endParaRPr lang="en-US"/>
              </a:p>
            </p:txBody>
          </p:sp>
          <p:sp>
            <p:nvSpPr>
              <p:cNvPr id="17" name="Freeform 914">
                <a:extLst>
                  <a:ext uri="{FF2B5EF4-FFF2-40B4-BE49-F238E27FC236}">
                    <a16:creationId xmlns:a16="http://schemas.microsoft.com/office/drawing/2014/main" id="{1ECEA788-3246-9EBB-7722-9184FE9E3D8E}"/>
                  </a:ext>
                </a:extLst>
              </p:cNvPr>
              <p:cNvSpPr/>
              <p:nvPr/>
            </p:nvSpPr>
            <p:spPr>
              <a:xfrm>
                <a:off x="5523843" y="4332476"/>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grpFill/>
              <a:ln w="3834" cap="flat">
                <a:noFill/>
                <a:prstDash val="solid"/>
                <a:miter/>
              </a:ln>
            </p:spPr>
            <p:txBody>
              <a:bodyPr rtlCol="0" anchor="ctr"/>
              <a:lstStyle/>
              <a:p>
                <a:endParaRPr lang="en-US"/>
              </a:p>
            </p:txBody>
          </p:sp>
          <p:sp>
            <p:nvSpPr>
              <p:cNvPr id="18" name="Freeform 916">
                <a:extLst>
                  <a:ext uri="{FF2B5EF4-FFF2-40B4-BE49-F238E27FC236}">
                    <a16:creationId xmlns:a16="http://schemas.microsoft.com/office/drawing/2014/main" id="{77899F0B-C864-927E-5A3F-9F8F7ECE86CB}"/>
                  </a:ext>
                </a:extLst>
              </p:cNvPr>
              <p:cNvSpPr/>
              <p:nvPr/>
            </p:nvSpPr>
            <p:spPr>
              <a:xfrm>
                <a:off x="5445750" y="4163159"/>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grpFill/>
              <a:ln w="3834" cap="flat">
                <a:noFill/>
                <a:prstDash val="solid"/>
                <a:miter/>
              </a:ln>
            </p:spPr>
            <p:txBody>
              <a:bodyPr rtlCol="0" anchor="ctr"/>
              <a:lstStyle/>
              <a:p>
                <a:endParaRPr lang="en-US"/>
              </a:p>
            </p:txBody>
          </p:sp>
          <p:sp>
            <p:nvSpPr>
              <p:cNvPr id="19" name="Freeform 917">
                <a:extLst>
                  <a:ext uri="{FF2B5EF4-FFF2-40B4-BE49-F238E27FC236}">
                    <a16:creationId xmlns:a16="http://schemas.microsoft.com/office/drawing/2014/main" id="{33A35F3D-29DA-DF1A-B3FF-15911E034E32}"/>
                  </a:ext>
                </a:extLst>
              </p:cNvPr>
              <p:cNvSpPr/>
              <p:nvPr/>
            </p:nvSpPr>
            <p:spPr>
              <a:xfrm>
                <a:off x="5888622" y="3972297"/>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grpFill/>
              <a:ln w="3834" cap="flat">
                <a:noFill/>
                <a:prstDash val="solid"/>
                <a:miter/>
              </a:ln>
            </p:spPr>
            <p:txBody>
              <a:bodyPr rtlCol="0" anchor="ctr"/>
              <a:lstStyle/>
              <a:p>
                <a:endParaRPr lang="en-US"/>
              </a:p>
            </p:txBody>
          </p:sp>
          <p:sp>
            <p:nvSpPr>
              <p:cNvPr id="20" name="Freeform 918">
                <a:extLst>
                  <a:ext uri="{FF2B5EF4-FFF2-40B4-BE49-F238E27FC236}">
                    <a16:creationId xmlns:a16="http://schemas.microsoft.com/office/drawing/2014/main" id="{B3F05D47-FE28-F0DA-EBA3-B581FB583E6C}"/>
                  </a:ext>
                </a:extLst>
              </p:cNvPr>
              <p:cNvSpPr/>
              <p:nvPr/>
            </p:nvSpPr>
            <p:spPr>
              <a:xfrm>
                <a:off x="5523894" y="3973420"/>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grpFill/>
              <a:ln w="3834" cap="flat">
                <a:noFill/>
                <a:prstDash val="solid"/>
                <a:miter/>
              </a:ln>
            </p:spPr>
            <p:txBody>
              <a:bodyPr rtlCol="0" anchor="ctr"/>
              <a:lstStyle/>
              <a:p>
                <a:endParaRPr lang="en-US"/>
              </a:p>
            </p:txBody>
          </p:sp>
          <p:sp>
            <p:nvSpPr>
              <p:cNvPr id="21" name="Freeform 919">
                <a:extLst>
                  <a:ext uri="{FF2B5EF4-FFF2-40B4-BE49-F238E27FC236}">
                    <a16:creationId xmlns:a16="http://schemas.microsoft.com/office/drawing/2014/main" id="{64DF3036-D062-B831-0B16-B3E439908EC2}"/>
                  </a:ext>
                </a:extLst>
              </p:cNvPr>
              <p:cNvSpPr/>
              <p:nvPr/>
            </p:nvSpPr>
            <p:spPr>
              <a:xfrm>
                <a:off x="5714409" y="3893791"/>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grpFill/>
              <a:ln w="3834" cap="flat">
                <a:noFill/>
                <a:prstDash val="solid"/>
                <a:miter/>
              </a:ln>
            </p:spPr>
            <p:txBody>
              <a:bodyPr rtlCol="0" anchor="ctr"/>
              <a:lstStyle/>
              <a:p>
                <a:endParaRPr lang="en-US"/>
              </a:p>
            </p:txBody>
          </p:sp>
          <p:sp>
            <p:nvSpPr>
              <p:cNvPr id="22" name="Freeform 920">
                <a:extLst>
                  <a:ext uri="{FF2B5EF4-FFF2-40B4-BE49-F238E27FC236}">
                    <a16:creationId xmlns:a16="http://schemas.microsoft.com/office/drawing/2014/main" id="{5F78D562-C6B9-94CC-04EF-AA9D0CAD736A}"/>
                  </a:ext>
                </a:extLst>
              </p:cNvPr>
              <p:cNvSpPr/>
              <p:nvPr/>
            </p:nvSpPr>
            <p:spPr>
              <a:xfrm>
                <a:off x="5714793" y="3727525"/>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grpFill/>
              <a:ln w="3834" cap="flat">
                <a:noFill/>
                <a:prstDash val="solid"/>
                <a:miter/>
              </a:ln>
            </p:spPr>
            <p:txBody>
              <a:bodyPr rtlCol="0" anchor="ctr"/>
              <a:lstStyle/>
              <a:p>
                <a:endParaRPr lang="en-US"/>
              </a:p>
            </p:txBody>
          </p:sp>
          <p:sp>
            <p:nvSpPr>
              <p:cNvPr id="23" name="Freeform 921">
                <a:extLst>
                  <a:ext uri="{FF2B5EF4-FFF2-40B4-BE49-F238E27FC236}">
                    <a16:creationId xmlns:a16="http://schemas.microsoft.com/office/drawing/2014/main" id="{36116162-935C-0BD0-A76C-1F4388C54AE1}"/>
                  </a:ext>
                </a:extLst>
              </p:cNvPr>
              <p:cNvSpPr/>
              <p:nvPr/>
            </p:nvSpPr>
            <p:spPr>
              <a:xfrm>
                <a:off x="5649294" y="4059440"/>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grpFill/>
              <a:ln w="3834" cap="flat">
                <a:noFill/>
                <a:prstDash val="solid"/>
                <a:miter/>
              </a:ln>
            </p:spPr>
            <p:txBody>
              <a:bodyPr rtlCol="0" anchor="ctr"/>
              <a:lstStyle/>
              <a:p>
                <a:endParaRPr lang="en-US"/>
              </a:p>
            </p:txBody>
          </p:sp>
        </p:grpSp>
        <p:grpSp>
          <p:nvGrpSpPr>
            <p:cNvPr id="9" name="Graphic 2">
              <a:extLst>
                <a:ext uri="{FF2B5EF4-FFF2-40B4-BE49-F238E27FC236}">
                  <a16:creationId xmlns:a16="http://schemas.microsoft.com/office/drawing/2014/main" id="{191D20BB-11BA-2D64-FD86-44402A709D64}"/>
                </a:ext>
              </a:extLst>
            </p:cNvPr>
            <p:cNvGrpSpPr/>
            <p:nvPr userDrawn="1"/>
          </p:nvGrpSpPr>
          <p:grpSpPr>
            <a:xfrm>
              <a:off x="1304333" y="5488666"/>
              <a:ext cx="566267" cy="691349"/>
              <a:chOff x="5574516" y="3858678"/>
              <a:chExt cx="566267" cy="691349"/>
            </a:xfrm>
            <a:grpFill/>
          </p:grpSpPr>
          <p:sp>
            <p:nvSpPr>
              <p:cNvPr id="10" name="Freeform 906">
                <a:extLst>
                  <a:ext uri="{FF2B5EF4-FFF2-40B4-BE49-F238E27FC236}">
                    <a16:creationId xmlns:a16="http://schemas.microsoft.com/office/drawing/2014/main" id="{E9483188-9AA5-7D8C-15E9-F8352C8A54A7}"/>
                  </a:ext>
                </a:extLst>
              </p:cNvPr>
              <p:cNvSpPr/>
              <p:nvPr/>
            </p:nvSpPr>
            <p:spPr>
              <a:xfrm>
                <a:off x="5574516" y="4023123"/>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FEA52F"/>
              </a:solidFill>
              <a:ln w="3834" cap="flat">
                <a:noFill/>
                <a:prstDash val="solid"/>
                <a:miter/>
              </a:ln>
            </p:spPr>
            <p:txBody>
              <a:bodyPr rtlCol="0" anchor="ctr"/>
              <a:lstStyle/>
              <a:p>
                <a:endParaRPr lang="en-US"/>
              </a:p>
            </p:txBody>
          </p:sp>
          <p:sp>
            <p:nvSpPr>
              <p:cNvPr id="11" name="Freeform 907">
                <a:extLst>
                  <a:ext uri="{FF2B5EF4-FFF2-40B4-BE49-F238E27FC236}">
                    <a16:creationId xmlns:a16="http://schemas.microsoft.com/office/drawing/2014/main" id="{958CB5F2-81AC-99ED-21B6-1723E84D3160}"/>
                  </a:ext>
                </a:extLst>
              </p:cNvPr>
              <p:cNvSpPr/>
              <p:nvPr/>
            </p:nvSpPr>
            <p:spPr>
              <a:xfrm>
                <a:off x="5935464" y="4344594"/>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grpFill/>
              <a:ln w="3834" cap="flat">
                <a:noFill/>
                <a:prstDash val="solid"/>
                <a:miter/>
              </a:ln>
            </p:spPr>
            <p:txBody>
              <a:bodyPr rtlCol="0" anchor="ctr"/>
              <a:lstStyle/>
              <a:p>
                <a:endParaRPr lang="en-US"/>
              </a:p>
            </p:txBody>
          </p:sp>
          <p:sp>
            <p:nvSpPr>
              <p:cNvPr id="12" name="Freeform 908">
                <a:extLst>
                  <a:ext uri="{FF2B5EF4-FFF2-40B4-BE49-F238E27FC236}">
                    <a16:creationId xmlns:a16="http://schemas.microsoft.com/office/drawing/2014/main" id="{DACA0746-D6BE-3E43-8728-CAB09C561501}"/>
                  </a:ext>
                </a:extLst>
              </p:cNvPr>
              <p:cNvSpPr/>
              <p:nvPr/>
            </p:nvSpPr>
            <p:spPr>
              <a:xfrm>
                <a:off x="6090893" y="3858678"/>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FEA52F"/>
              </a:solidFill>
              <a:ln w="3834" cap="flat">
                <a:noFill/>
                <a:prstDash val="solid"/>
                <a:miter/>
              </a:ln>
            </p:spPr>
            <p:txBody>
              <a:bodyPr rtlCol="0" anchor="ctr"/>
              <a:lstStyle/>
              <a:p>
                <a:endParaRPr lang="en-US"/>
              </a:p>
            </p:txBody>
          </p:sp>
          <p:sp>
            <p:nvSpPr>
              <p:cNvPr id="13" name="Freeform 909">
                <a:extLst>
                  <a:ext uri="{FF2B5EF4-FFF2-40B4-BE49-F238E27FC236}">
                    <a16:creationId xmlns:a16="http://schemas.microsoft.com/office/drawing/2014/main" id="{811F1111-3556-3E79-9CA2-5B44A49D08A3}"/>
                  </a:ext>
                </a:extLst>
              </p:cNvPr>
              <p:cNvSpPr/>
              <p:nvPr/>
            </p:nvSpPr>
            <p:spPr>
              <a:xfrm>
                <a:off x="6090893" y="4028401"/>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FEA52F"/>
              </a:solidFill>
              <a:ln w="3834" cap="flat">
                <a:noFill/>
                <a:prstDash val="solid"/>
                <a:miter/>
              </a:ln>
            </p:spPr>
            <p:txBody>
              <a:bodyPr rtlCol="0" anchor="ctr"/>
              <a:lstStyle/>
              <a:p>
                <a:endParaRPr lang="en-US"/>
              </a:p>
            </p:txBody>
          </p:sp>
          <p:sp>
            <p:nvSpPr>
              <p:cNvPr id="14" name="Freeform 910">
                <a:extLst>
                  <a:ext uri="{FF2B5EF4-FFF2-40B4-BE49-F238E27FC236}">
                    <a16:creationId xmlns:a16="http://schemas.microsoft.com/office/drawing/2014/main" id="{77259CC7-5A38-DBF0-8B9D-565F9362E181}"/>
                  </a:ext>
                </a:extLst>
              </p:cNvPr>
              <p:cNvSpPr/>
              <p:nvPr/>
            </p:nvSpPr>
            <p:spPr>
              <a:xfrm>
                <a:off x="6090893" y="4199579"/>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FEA52F"/>
              </a:solidFill>
              <a:ln w="3834" cap="flat">
                <a:noFill/>
                <a:prstDash val="solid"/>
                <a:miter/>
              </a:ln>
            </p:spPr>
            <p:txBody>
              <a:bodyPr rtlCol="0" anchor="ctr"/>
              <a:lstStyle/>
              <a:p>
                <a:endParaRPr lang="en-US"/>
              </a:p>
            </p:txBody>
          </p:sp>
        </p:grpSp>
      </p:grpSp>
      <p:sp>
        <p:nvSpPr>
          <p:cNvPr id="24" name="TextBox 23">
            <a:extLst>
              <a:ext uri="{FF2B5EF4-FFF2-40B4-BE49-F238E27FC236}">
                <a16:creationId xmlns:a16="http://schemas.microsoft.com/office/drawing/2014/main" id="{B50F24BC-501F-8F0B-F112-6C6BC84971A5}"/>
              </a:ext>
            </a:extLst>
          </p:cNvPr>
          <p:cNvSpPr txBox="1"/>
          <p:nvPr/>
        </p:nvSpPr>
        <p:spPr>
          <a:xfrm>
            <a:off x="6096001" y="1250696"/>
            <a:ext cx="6121098" cy="5355312"/>
          </a:xfrm>
          <a:prstGeom prst="rect">
            <a:avLst/>
          </a:prstGeom>
          <a:noFill/>
        </p:spPr>
        <p:txBody>
          <a:bodyPr wrap="square">
            <a:spAutoFit/>
          </a:bodyPr>
          <a:lstStyle/>
          <a:p>
            <a:pPr marL="342900" indent="-342900">
              <a:buAutoNum type="arabicPeriod"/>
            </a:pPr>
            <a:r>
              <a:rPr lang="en-US" b="1" dirty="0" err="1">
                <a:solidFill>
                  <a:srgbClr val="1D4C60"/>
                </a:solidFill>
              </a:rPr>
              <a:t>Suosi</a:t>
            </a:r>
            <a:r>
              <a:rPr lang="en-US" b="1" dirty="0">
                <a:solidFill>
                  <a:srgbClr val="1D4C60"/>
                </a:solidFill>
              </a:rPr>
              <a:t> </a:t>
            </a:r>
            <a:r>
              <a:rPr lang="en-US" b="1" dirty="0" err="1">
                <a:solidFill>
                  <a:srgbClr val="1D4C60"/>
                </a:solidFill>
              </a:rPr>
              <a:t>paikallisia</a:t>
            </a:r>
            <a:r>
              <a:rPr lang="en-US" b="1" dirty="0">
                <a:solidFill>
                  <a:srgbClr val="1D4C60"/>
                </a:solidFill>
              </a:rPr>
              <a:t> </a:t>
            </a:r>
            <a:r>
              <a:rPr lang="en-US" b="1" dirty="0" err="1">
                <a:solidFill>
                  <a:srgbClr val="1D4C60"/>
                </a:solidFill>
              </a:rPr>
              <a:t>tuotteita</a:t>
            </a:r>
            <a:br>
              <a:rPr lang="en-US" dirty="0">
                <a:solidFill>
                  <a:srgbClr val="1D4C60"/>
                </a:solidFill>
              </a:rPr>
            </a:br>
            <a:r>
              <a:rPr lang="en-US" dirty="0">
                <a:solidFill>
                  <a:srgbClr val="1D4C60"/>
                </a:solidFill>
              </a:rPr>
              <a:t>Valitse elintarvikkeita, joita käytät säännöllisesti. </a:t>
            </a:r>
          </a:p>
          <a:p>
            <a:pPr marL="342900" indent="-342900">
              <a:buAutoNum type="arabicPeriod"/>
            </a:pPr>
            <a:endParaRPr lang="en-US" dirty="0">
              <a:solidFill>
                <a:srgbClr val="1D4C60"/>
              </a:solidFill>
            </a:endParaRPr>
          </a:p>
          <a:p>
            <a:pPr>
              <a:buNone/>
            </a:pPr>
            <a:r>
              <a:rPr lang="en-US" b="1" dirty="0">
                <a:solidFill>
                  <a:srgbClr val="1D4C60"/>
                </a:solidFill>
              </a:rPr>
              <a:t>2. </a:t>
            </a:r>
            <a:r>
              <a:rPr lang="en-US" b="1" dirty="0" err="1">
                <a:solidFill>
                  <a:srgbClr val="1D4C60"/>
                </a:solidFill>
              </a:rPr>
              <a:t>Jäsennä</a:t>
            </a:r>
            <a:r>
              <a:rPr lang="en-US" b="1" dirty="0">
                <a:solidFill>
                  <a:srgbClr val="1D4C60"/>
                </a:solidFill>
              </a:rPr>
              <a:t> </a:t>
            </a:r>
            <a:r>
              <a:rPr lang="en-US" b="1" dirty="0" err="1">
                <a:solidFill>
                  <a:srgbClr val="1D4C60"/>
                </a:solidFill>
              </a:rPr>
              <a:t>mielessäsi</a:t>
            </a:r>
            <a:r>
              <a:rPr lang="en-US" b="1" dirty="0">
                <a:solidFill>
                  <a:srgbClr val="1D4C60"/>
                </a:solidFill>
              </a:rPr>
              <a:t> elintarvikkeen elinkaari... </a:t>
            </a:r>
            <a:r>
              <a:rPr lang="en-US" dirty="0">
                <a:solidFill>
                  <a:srgbClr val="1D4C60"/>
                </a:solidFill>
              </a:rPr>
              <a:t>ajattele elintarvikkeen </a:t>
            </a:r>
            <a:r>
              <a:rPr lang="en-US" b="1" dirty="0">
                <a:solidFill>
                  <a:srgbClr val="1D4C60"/>
                </a:solidFill>
              </a:rPr>
              <a:t>koko elinkaarta</a:t>
            </a:r>
            <a:r>
              <a:rPr lang="en-US" dirty="0">
                <a:solidFill>
                  <a:srgbClr val="1D4C60"/>
                </a:solidFill>
              </a:rPr>
              <a:t>:</a:t>
            </a:r>
          </a:p>
          <a:p>
            <a:pPr marL="285750" indent="-285750">
              <a:buFont typeface="Arial" panose="020B0604020202020204" pitchFamily="34" charset="0"/>
              <a:buChar char="•"/>
            </a:pPr>
            <a:r>
              <a:rPr lang="en-US" b="1" dirty="0">
                <a:solidFill>
                  <a:srgbClr val="1D4C60"/>
                </a:solidFill>
              </a:rPr>
              <a:t>Missä se on kasvatettu tai tuotettu?</a:t>
            </a:r>
            <a:endParaRPr lang="en-US" dirty="0">
              <a:solidFill>
                <a:srgbClr val="1D4C60"/>
              </a:solidFill>
            </a:endParaRPr>
          </a:p>
          <a:p>
            <a:pPr marL="285750" indent="-285750">
              <a:buFont typeface="Arial" panose="020B0604020202020204" pitchFamily="34" charset="0"/>
              <a:buChar char="•"/>
            </a:pPr>
            <a:r>
              <a:rPr lang="en-US" b="1" dirty="0">
                <a:solidFill>
                  <a:srgbClr val="1D4C60"/>
                </a:solidFill>
              </a:rPr>
              <a:t>Miten se pakataan ja kuljetetaan?</a:t>
            </a:r>
            <a:endParaRPr lang="en-US" dirty="0">
              <a:solidFill>
                <a:srgbClr val="1D4C60"/>
              </a:solidFill>
            </a:endParaRPr>
          </a:p>
          <a:p>
            <a:pPr marL="285750" indent="-285750">
              <a:buFont typeface="Arial" panose="020B0604020202020204" pitchFamily="34" charset="0"/>
              <a:buChar char="•"/>
            </a:pPr>
            <a:r>
              <a:rPr lang="en-US" b="1" dirty="0">
                <a:solidFill>
                  <a:srgbClr val="1D4C60"/>
                </a:solidFill>
              </a:rPr>
              <a:t>Mitä </a:t>
            </a:r>
            <a:r>
              <a:rPr lang="en-US" b="1" dirty="0" err="1">
                <a:solidFill>
                  <a:srgbClr val="1D4C60"/>
                </a:solidFill>
              </a:rPr>
              <a:t>tapahtuu</a:t>
            </a:r>
            <a:r>
              <a:rPr lang="en-US" b="1" dirty="0">
                <a:solidFill>
                  <a:srgbClr val="1D4C60"/>
                </a:solidFill>
              </a:rPr>
              <a:t> </a:t>
            </a:r>
            <a:r>
              <a:rPr lang="en-US" b="1" dirty="0" err="1">
                <a:solidFill>
                  <a:srgbClr val="1D4C60"/>
                </a:solidFill>
              </a:rPr>
              <a:t>tähteille</a:t>
            </a:r>
            <a:r>
              <a:rPr lang="en-US" b="1" dirty="0">
                <a:solidFill>
                  <a:srgbClr val="1D4C60"/>
                </a:solidFill>
              </a:rPr>
              <a:t>?</a:t>
            </a:r>
          </a:p>
          <a:p>
            <a:pPr marL="285750" indent="-285750">
              <a:buFont typeface="Arial" panose="020B0604020202020204" pitchFamily="34" charset="0"/>
              <a:buChar char="•"/>
            </a:pPr>
            <a:endParaRPr lang="en-US" dirty="0">
              <a:solidFill>
                <a:srgbClr val="1D4C60"/>
              </a:solidFill>
            </a:endParaRPr>
          </a:p>
          <a:p>
            <a:pPr>
              <a:buNone/>
            </a:pPr>
            <a:r>
              <a:rPr lang="en-US" b="1" dirty="0">
                <a:solidFill>
                  <a:srgbClr val="1D4C60"/>
                </a:solidFill>
              </a:rPr>
              <a:t>3. Ajattele ympyräsuuntaisesti </a:t>
            </a:r>
            <a:r>
              <a:rPr lang="en-US" b="1" dirty="0" err="1">
                <a:solidFill>
                  <a:srgbClr val="1D4C60"/>
                </a:solidFill>
              </a:rPr>
              <a:t>jokaisessa</a:t>
            </a:r>
            <a:r>
              <a:rPr lang="en-US" b="1" dirty="0">
                <a:solidFill>
                  <a:srgbClr val="1D4C60"/>
                </a:solidFill>
              </a:rPr>
              <a:t> </a:t>
            </a:r>
            <a:r>
              <a:rPr lang="en-US" b="1" dirty="0" err="1">
                <a:solidFill>
                  <a:srgbClr val="1D4C60"/>
                </a:solidFill>
              </a:rPr>
              <a:t>vaiheessa</a:t>
            </a:r>
            <a:r>
              <a:rPr lang="en-US" b="1" dirty="0">
                <a:solidFill>
                  <a:srgbClr val="1D4C60"/>
                </a:solidFill>
              </a:rPr>
              <a:t> ja </a:t>
            </a:r>
            <a:r>
              <a:rPr lang="en-US" dirty="0" err="1">
                <a:solidFill>
                  <a:srgbClr val="1D4C60"/>
                </a:solidFill>
              </a:rPr>
              <a:t>kysy</a:t>
            </a:r>
            <a:r>
              <a:rPr lang="en-US" dirty="0">
                <a:solidFill>
                  <a:srgbClr val="1D4C60"/>
                </a:solidFill>
              </a:rPr>
              <a:t>:</a:t>
            </a:r>
          </a:p>
          <a:p>
            <a:pPr marL="285750" indent="-285750">
              <a:buFont typeface="Arial" panose="020B0604020202020204" pitchFamily="34" charset="0"/>
              <a:buChar char="•"/>
            </a:pPr>
            <a:r>
              <a:rPr lang="en-US" dirty="0">
                <a:solidFill>
                  <a:srgbClr val="1D4C60"/>
                </a:solidFill>
              </a:rPr>
              <a:t>Voidaanko tätä </a:t>
            </a:r>
            <a:r>
              <a:rPr lang="en-US" b="1" dirty="0">
                <a:solidFill>
                  <a:srgbClr val="1D4C60"/>
                </a:solidFill>
              </a:rPr>
              <a:t>käyttää uudelleen</a:t>
            </a:r>
            <a:r>
              <a:rPr lang="en-US" dirty="0">
                <a:solidFill>
                  <a:srgbClr val="1D4C60"/>
                </a:solidFill>
              </a:rPr>
              <a:t>, </a:t>
            </a:r>
            <a:r>
              <a:rPr lang="en-US" b="1" dirty="0">
                <a:solidFill>
                  <a:srgbClr val="1D4C60"/>
                </a:solidFill>
              </a:rPr>
              <a:t>ideoida uudelleen </a:t>
            </a:r>
            <a:r>
              <a:rPr lang="en-US" dirty="0">
                <a:solidFill>
                  <a:srgbClr val="1D4C60"/>
                </a:solidFill>
              </a:rPr>
              <a:t>tai </a:t>
            </a:r>
            <a:r>
              <a:rPr lang="en-US" b="1" dirty="0">
                <a:solidFill>
                  <a:srgbClr val="1D4C60"/>
                </a:solidFill>
              </a:rPr>
              <a:t>suunnata uudelleen</a:t>
            </a:r>
            <a:r>
              <a:rPr lang="en-US" dirty="0">
                <a:solidFill>
                  <a:srgbClr val="1D4C60"/>
                </a:solidFill>
              </a:rPr>
              <a:t>?</a:t>
            </a:r>
          </a:p>
          <a:p>
            <a:pPr marL="285750" indent="-285750">
              <a:buFont typeface="Arial" panose="020B0604020202020204" pitchFamily="34" charset="0"/>
              <a:buChar char="•"/>
            </a:pPr>
            <a:r>
              <a:rPr lang="en-US" dirty="0">
                <a:solidFill>
                  <a:srgbClr val="1D4C60"/>
                </a:solidFill>
              </a:rPr>
              <a:t>Voisiko sen siirtää johonkin </a:t>
            </a:r>
            <a:r>
              <a:rPr lang="en-US" b="1" dirty="0">
                <a:solidFill>
                  <a:srgbClr val="1D4C60"/>
                </a:solidFill>
              </a:rPr>
              <a:t>jätevirtaan</a:t>
            </a:r>
            <a:r>
              <a:rPr lang="en-US" dirty="0">
                <a:solidFill>
                  <a:srgbClr val="1D4C60"/>
                </a:solidFill>
              </a:rPr>
              <a:t>?</a:t>
            </a:r>
          </a:p>
          <a:p>
            <a:pPr marL="285750" indent="-285750">
              <a:buFont typeface="Arial" panose="020B0604020202020204" pitchFamily="34" charset="0"/>
              <a:buChar char="•"/>
            </a:pPr>
            <a:r>
              <a:rPr lang="en-US" dirty="0">
                <a:solidFill>
                  <a:srgbClr val="1D4C60"/>
                </a:solidFill>
              </a:rPr>
              <a:t>Voisiko siitä syntyä </a:t>
            </a:r>
            <a:r>
              <a:rPr lang="en-US" b="1" dirty="0">
                <a:solidFill>
                  <a:srgbClr val="1D4C60"/>
                </a:solidFill>
              </a:rPr>
              <a:t>uusi tuote </a:t>
            </a:r>
            <a:r>
              <a:rPr lang="en-US" dirty="0">
                <a:solidFill>
                  <a:srgbClr val="1D4C60"/>
                </a:solidFill>
              </a:rPr>
              <a:t>tai </a:t>
            </a:r>
            <a:r>
              <a:rPr lang="en-US" b="1" dirty="0">
                <a:solidFill>
                  <a:srgbClr val="1D4C60"/>
                </a:solidFill>
              </a:rPr>
              <a:t>yhteisön </a:t>
            </a:r>
            <a:r>
              <a:rPr lang="en-US" b="1" dirty="0" err="1">
                <a:solidFill>
                  <a:srgbClr val="1D4C60"/>
                </a:solidFill>
              </a:rPr>
              <a:t>hyöty</a:t>
            </a:r>
            <a:r>
              <a:rPr lang="en-US" dirty="0">
                <a:solidFill>
                  <a:srgbClr val="1D4C60"/>
                </a:solidFill>
              </a:rPr>
              <a:t>?</a:t>
            </a:r>
          </a:p>
          <a:p>
            <a:endParaRPr lang="en-US" dirty="0">
              <a:solidFill>
                <a:srgbClr val="1D4C60"/>
              </a:solidFill>
            </a:endParaRPr>
          </a:p>
          <a:p>
            <a:r>
              <a:rPr lang="en-US" b="1" dirty="0">
                <a:solidFill>
                  <a:srgbClr val="1D4C60"/>
                </a:solidFill>
              </a:rPr>
              <a:t>4. </a:t>
            </a:r>
            <a:r>
              <a:rPr lang="en-US" b="1" dirty="0" err="1">
                <a:solidFill>
                  <a:srgbClr val="1D4C60"/>
                </a:solidFill>
              </a:rPr>
              <a:t>Muista</a:t>
            </a:r>
            <a:r>
              <a:rPr lang="en-US" b="1" dirty="0">
                <a:solidFill>
                  <a:srgbClr val="1D4C60"/>
                </a:solidFill>
              </a:rPr>
              <a:t> </a:t>
            </a:r>
            <a:r>
              <a:rPr lang="en-US" b="1" dirty="0" err="1">
                <a:solidFill>
                  <a:srgbClr val="1D4C60"/>
                </a:solidFill>
              </a:rPr>
              <a:t>arkipäiväiset</a:t>
            </a:r>
            <a:r>
              <a:rPr lang="en-US" b="1" dirty="0">
                <a:solidFill>
                  <a:srgbClr val="1D4C60"/>
                </a:solidFill>
              </a:rPr>
              <a:t> </a:t>
            </a:r>
            <a:r>
              <a:rPr lang="en-US" b="1" dirty="0" err="1">
                <a:solidFill>
                  <a:srgbClr val="1D4C60"/>
                </a:solidFill>
              </a:rPr>
              <a:t>ratkaisut</a:t>
            </a:r>
            <a:br>
              <a:rPr lang="en-US" dirty="0">
                <a:solidFill>
                  <a:srgbClr val="1D4C60"/>
                </a:solidFill>
              </a:rPr>
            </a:br>
            <a:r>
              <a:rPr lang="en-US" dirty="0">
                <a:solidFill>
                  <a:srgbClr val="1D4C60"/>
                </a:solidFill>
              </a:rPr>
              <a:t>Muista</a:t>
            </a:r>
            <a:r>
              <a:rPr lang="en-US" b="1" dirty="0">
                <a:solidFill>
                  <a:srgbClr val="1D4C60"/>
                </a:solidFill>
              </a:rPr>
              <a:t>, että </a:t>
            </a:r>
            <a:r>
              <a:rPr lang="en-US" b="1" dirty="0" err="1">
                <a:solidFill>
                  <a:srgbClr val="1D4C60"/>
                </a:solidFill>
              </a:rPr>
              <a:t>pienilläkin</a:t>
            </a:r>
            <a:r>
              <a:rPr lang="en-US" b="1" dirty="0">
                <a:solidFill>
                  <a:srgbClr val="1D4C60"/>
                </a:solidFill>
              </a:rPr>
              <a:t> </a:t>
            </a:r>
            <a:r>
              <a:rPr lang="en-US" b="1" dirty="0" err="1">
                <a:solidFill>
                  <a:srgbClr val="1D4C60"/>
                </a:solidFill>
              </a:rPr>
              <a:t>kiertotaloustoimilla</a:t>
            </a:r>
            <a:r>
              <a:rPr lang="en-US" b="1" dirty="0">
                <a:solidFill>
                  <a:srgbClr val="1D4C60"/>
                </a:solidFill>
              </a:rPr>
              <a:t> on merkitystä - kuten </a:t>
            </a:r>
            <a:r>
              <a:rPr lang="en-US" dirty="0">
                <a:solidFill>
                  <a:srgbClr val="1D4C60"/>
                </a:solidFill>
              </a:rPr>
              <a:t>kuorien kompostoinnilla, annosten pakastamisella tai ylikypsien hedelmien käyttämisellä smoothieissa.</a:t>
            </a:r>
          </a:p>
        </p:txBody>
      </p:sp>
      <p:sp>
        <p:nvSpPr>
          <p:cNvPr id="25" name="TextBox 24">
            <a:extLst>
              <a:ext uri="{FF2B5EF4-FFF2-40B4-BE49-F238E27FC236}">
                <a16:creationId xmlns:a16="http://schemas.microsoft.com/office/drawing/2014/main" id="{44191B7C-03B7-0892-17A4-D604AA5B6CE4}"/>
              </a:ext>
            </a:extLst>
          </p:cNvPr>
          <p:cNvSpPr txBox="1"/>
          <p:nvPr/>
        </p:nvSpPr>
        <p:spPr>
          <a:xfrm>
            <a:off x="6035799" y="672414"/>
            <a:ext cx="1808513" cy="461665"/>
          </a:xfrm>
          <a:prstGeom prst="rect">
            <a:avLst/>
          </a:prstGeom>
          <a:solidFill>
            <a:srgbClr val="FEA52F"/>
          </a:solidFill>
        </p:spPr>
        <p:txBody>
          <a:bodyPr wrap="square" rtlCol="0">
            <a:spAutoFit/>
          </a:bodyPr>
          <a:lstStyle/>
          <a:p>
            <a:r>
              <a:rPr lang="en-IE" sz="2400" b="1" dirty="0">
                <a:solidFill>
                  <a:srgbClr val="1D4C60"/>
                </a:solidFill>
              </a:rPr>
              <a:t>VINKKEJÄ ...</a:t>
            </a:r>
          </a:p>
        </p:txBody>
      </p:sp>
    </p:spTree>
    <p:extLst>
      <p:ext uri="{BB962C8B-B14F-4D97-AF65-F5344CB8AC3E}">
        <p14:creationId xmlns:p14="http://schemas.microsoft.com/office/powerpoint/2010/main" val="3167207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A571B-890F-6B71-D068-4BC0FAAE81C0}"/>
            </a:ext>
          </a:extLst>
        </p:cNvPr>
        <p:cNvGrpSpPr/>
        <p:nvPr/>
      </p:nvGrpSpPr>
      <p:grpSpPr>
        <a:xfrm>
          <a:off x="0" y="0"/>
          <a:ext cx="0" cy="0"/>
          <a:chOff x="0" y="0"/>
          <a:chExt cx="0" cy="0"/>
        </a:xfrm>
      </p:grpSpPr>
      <p:pic>
        <p:nvPicPr>
          <p:cNvPr id="6" name="Symbol zastępczy obrazu 5" descr="Obraz zawierający niebo, na wolnym powietrzu, drzewo, budynek&#10;&#10;Zawartość wygenerowana przez sztuczną inteligencję może być niepoprawna.">
            <a:extLst>
              <a:ext uri="{FF2B5EF4-FFF2-40B4-BE49-F238E27FC236}">
                <a16:creationId xmlns:a16="http://schemas.microsoft.com/office/drawing/2014/main" id="{B3B53201-1274-0936-D846-B8120481FB4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1DF12635-A3FC-0245-DA5E-819717E6AB38}"/>
              </a:ext>
            </a:extLst>
          </p:cNvPr>
          <p:cNvSpPr>
            <a:spLocks noGrp="1"/>
          </p:cNvSpPr>
          <p:nvPr>
            <p:ph type="body" sz="quarter" idx="17"/>
          </p:nvPr>
        </p:nvSpPr>
        <p:spPr>
          <a:xfrm>
            <a:off x="6913514" y="439689"/>
            <a:ext cx="2066906" cy="582221"/>
          </a:xfrm>
        </p:spPr>
        <p:txBody>
          <a:bodyPr/>
          <a:lstStyle/>
          <a:p>
            <a:r>
              <a:rPr lang="pl-PL" dirty="0"/>
              <a:t>04</a:t>
            </a:r>
            <a:endParaRPr lang="en-US" dirty="0"/>
          </a:p>
        </p:txBody>
      </p:sp>
      <p:sp>
        <p:nvSpPr>
          <p:cNvPr id="14" name="Rectangle 13">
            <a:extLst>
              <a:ext uri="{FF2B5EF4-FFF2-40B4-BE49-F238E27FC236}">
                <a16:creationId xmlns:a16="http://schemas.microsoft.com/office/drawing/2014/main" id="{FB1CD130-84F7-9242-4A55-24DD141D2221}"/>
              </a:ext>
            </a:extLst>
          </p:cNvPr>
          <p:cNvSpPr/>
          <p:nvPr/>
        </p:nvSpPr>
        <p:spPr>
          <a:xfrm>
            <a:off x="5477164" y="3137889"/>
            <a:ext cx="4432979" cy="582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spc="324" dirty="0">
                <a:solidFill>
                  <a:srgbClr val="60BA47"/>
                </a:solidFill>
                <a:latin typeface="Calibri" panose="020F0502020204030204" pitchFamily="34" charset="0"/>
                <a:cs typeface="Calibri" panose="020F0502020204030204" pitchFamily="34" charset="0"/>
              </a:rPr>
              <a:t>EU:N POLITIIKKA</a:t>
            </a:r>
            <a:endParaRPr lang="en-US" sz="3600" b="1" spc="324"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8323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06C27-E303-9056-8032-BD94FA6CACE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3601C42-307D-FEFD-5EB0-4D57A6DC0908}"/>
              </a:ext>
            </a:extLst>
          </p:cNvPr>
          <p:cNvSpPr>
            <a:spLocks noGrp="1"/>
          </p:cNvSpPr>
          <p:nvPr>
            <p:ph type="body" sz="quarter" idx="16"/>
          </p:nvPr>
        </p:nvSpPr>
        <p:spPr>
          <a:xfrm>
            <a:off x="226394" y="383890"/>
            <a:ext cx="5602029" cy="1167819"/>
          </a:xfrm>
          <a:prstGeom prst="rect">
            <a:avLst/>
          </a:prstGeom>
        </p:spPr>
        <p:txBody>
          <a:bodyPr/>
          <a:lstStyle/>
          <a:p>
            <a:r>
              <a:rPr lang="en-US" sz="3200" dirty="0"/>
              <a:t>Waste 2 Worth ja EU:n politiikan yhdenmukaistaminen</a:t>
            </a:r>
          </a:p>
        </p:txBody>
      </p:sp>
      <p:sp>
        <p:nvSpPr>
          <p:cNvPr id="12" name="Text Placeholder 11">
            <a:extLst>
              <a:ext uri="{FF2B5EF4-FFF2-40B4-BE49-F238E27FC236}">
                <a16:creationId xmlns:a16="http://schemas.microsoft.com/office/drawing/2014/main" id="{5C22273C-6403-830F-6C60-2418ADC1CD7F}"/>
              </a:ext>
            </a:extLst>
          </p:cNvPr>
          <p:cNvSpPr>
            <a:spLocks noGrp="1"/>
          </p:cNvSpPr>
          <p:nvPr>
            <p:ph type="body" sz="quarter" idx="18"/>
          </p:nvPr>
        </p:nvSpPr>
        <p:spPr>
          <a:xfrm>
            <a:off x="467359" y="1606104"/>
            <a:ext cx="5602030" cy="3666574"/>
          </a:xfrm>
        </p:spPr>
        <p:txBody>
          <a:bodyPr/>
          <a:lstStyle/>
          <a:p>
            <a:pPr marL="0" lvl="0" indent="0">
              <a:lnSpc>
                <a:spcPct val="100000"/>
              </a:lnSpc>
              <a:spcBef>
                <a:spcPts val="0"/>
              </a:spcBef>
              <a:spcAft>
                <a:spcPts val="600"/>
              </a:spcAft>
              <a:buSzPts val="1000"/>
              <a:tabLst>
                <a:tab pos="457200" algn="l"/>
              </a:tabLst>
            </a:pPr>
            <a:r>
              <a:rPr lang="en-US" sz="2200" kern="100" dirty="0">
                <a:ea typeface="Aptos" panose="020B0004020202020204" pitchFamily="34" charset="0"/>
                <a:cs typeface="Times New Roman" panose="02020603050405020304" pitchFamily="18" charset="0"/>
              </a:rPr>
              <a:t>Waste 2 Worth edistää </a:t>
            </a:r>
            <a:r>
              <a:rPr lang="en-US" sz="2200" kern="100" dirty="0" err="1">
                <a:ea typeface="Aptos" panose="020B0004020202020204" pitchFamily="34" charset="0"/>
                <a:cs typeface="Times New Roman" panose="02020603050405020304" pitchFamily="18" charset="0"/>
              </a:rPr>
              <a:t>jätevirtojen</a:t>
            </a:r>
            <a:r>
              <a:rPr lang="en-US" sz="2200" kern="100" dirty="0">
                <a:ea typeface="Aptos" panose="020B0004020202020204" pitchFamily="34" charset="0"/>
                <a:cs typeface="Times New Roman" panose="02020603050405020304" pitchFamily="18" charset="0"/>
              </a:rPr>
              <a:t> </a:t>
            </a:r>
            <a:r>
              <a:rPr lang="en-US" sz="2200" kern="100" dirty="0" err="1">
                <a:ea typeface="Aptos" panose="020B0004020202020204" pitchFamily="34" charset="0"/>
                <a:cs typeface="Times New Roman" panose="02020603050405020304" pitchFamily="18" charset="0"/>
              </a:rPr>
              <a:t>selvittämistä</a:t>
            </a:r>
            <a:r>
              <a:rPr lang="en-US" sz="2200" kern="100" dirty="0">
                <a:ea typeface="Aptos" panose="020B0004020202020204" pitchFamily="34" charset="0"/>
                <a:cs typeface="Times New Roman" panose="02020603050405020304" pitchFamily="18" charset="0"/>
              </a:rPr>
              <a:t> ja ruokajätteen </a:t>
            </a:r>
            <a:r>
              <a:rPr lang="en-US" sz="2200" kern="100" dirty="0" err="1">
                <a:ea typeface="Aptos" panose="020B0004020202020204" pitchFamily="34" charset="0"/>
                <a:cs typeface="Times New Roman" panose="02020603050405020304" pitchFamily="18" charset="0"/>
              </a:rPr>
              <a:t>hyödyntämistä</a:t>
            </a:r>
            <a:r>
              <a:rPr lang="en-US" sz="2200" kern="100" dirty="0">
                <a:ea typeface="Aptos" panose="020B0004020202020204" pitchFamily="34" charset="0"/>
                <a:cs typeface="Times New Roman" panose="02020603050405020304" pitchFamily="18" charset="0"/>
              </a:rPr>
              <a:t> ja on näin ollen vahvasti linjassa useiden kestävyyteen, kiertotalouteen ja biotalouteen keskittyvien EU:n strategioiden kanssa. Sen keskeiset tavoitteet heijastavat useita korkean tason EU-</a:t>
            </a:r>
            <a:r>
              <a:rPr lang="en-US" sz="2200" kern="100" dirty="0" err="1">
                <a:ea typeface="Aptos" panose="020B0004020202020204" pitchFamily="34" charset="0"/>
                <a:cs typeface="Times New Roman" panose="02020603050405020304" pitchFamily="18" charset="0"/>
              </a:rPr>
              <a:t>aloitteita</a:t>
            </a:r>
            <a:r>
              <a:rPr lang="en-US" sz="2200" kern="100" dirty="0">
                <a:ea typeface="Aptos" panose="020B0004020202020204" pitchFamily="34" charset="0"/>
                <a:cs typeface="Times New Roman" panose="02020603050405020304" pitchFamily="18" charset="0"/>
              </a:rPr>
              <a:t>:</a:t>
            </a:r>
          </a:p>
          <a:p>
            <a:pPr marL="0" lvl="0" indent="0">
              <a:lnSpc>
                <a:spcPct val="100000"/>
              </a:lnSpc>
              <a:spcBef>
                <a:spcPts val="0"/>
              </a:spcBef>
              <a:spcAft>
                <a:spcPts val="600"/>
              </a:spcAft>
              <a:buSzPts val="1000"/>
              <a:tabLst>
                <a:tab pos="457200" algn="l"/>
              </a:tabLst>
            </a:pPr>
            <a:endParaRPr lang="en-US" sz="2200" kern="100" dirty="0">
              <a:ea typeface="Aptos" panose="020B0004020202020204" pitchFamily="34" charset="0"/>
              <a:cs typeface="Times New Roman" panose="02020603050405020304" pitchFamily="18" charset="0"/>
            </a:endParaRPr>
          </a:p>
          <a:p>
            <a:pPr marL="342900" lvl="0" indent="-342900">
              <a:lnSpc>
                <a:spcPct val="115000"/>
              </a:lnSpc>
              <a:spcBef>
                <a:spcPts val="0"/>
              </a:spcBef>
              <a:spcAft>
                <a:spcPts val="400"/>
              </a:spcAft>
              <a:buClr>
                <a:schemeClr val="accent4">
                  <a:lumMod val="75000"/>
                </a:schemeClr>
              </a:buClr>
              <a:buSzPct val="70000"/>
              <a:buFont typeface="Wingdings" panose="05000000000000000000" pitchFamily="2" charset="2"/>
              <a:buChar char="ü"/>
              <a:tabLst>
                <a:tab pos="457200" algn="l"/>
              </a:tabLst>
            </a:pPr>
            <a:r>
              <a:rPr lang="en-US" sz="2200" b="1" kern="100" dirty="0" err="1">
                <a:effectLst/>
                <a:ea typeface="Aptos" panose="020B0004020202020204" pitchFamily="34" charset="0"/>
                <a:cs typeface="Times New Roman" panose="02020603050405020304" pitchFamily="18" charset="0"/>
                <a:hlinkClick r:id="rId2"/>
              </a:rPr>
              <a:t>Eurooppalainen</a:t>
            </a:r>
            <a:r>
              <a:rPr lang="en-US" sz="2200" b="1" kern="100" dirty="0">
                <a:effectLst/>
                <a:ea typeface="Aptos" panose="020B0004020202020204" pitchFamily="34" charset="0"/>
                <a:cs typeface="Times New Roman" panose="02020603050405020304" pitchFamily="18" charset="0"/>
                <a:hlinkClick r:id="rId2"/>
              </a:rPr>
              <a:t> Green Deal</a:t>
            </a:r>
            <a:endParaRPr lang="en-US" sz="2200" b="1" kern="100" dirty="0">
              <a:effectLst/>
              <a:ea typeface="Aptos" panose="020B0004020202020204" pitchFamily="34" charset="0"/>
              <a:cs typeface="Times New Roman" panose="02020603050405020304" pitchFamily="18" charset="0"/>
            </a:endParaRPr>
          </a:p>
          <a:p>
            <a:pPr marL="342900" lvl="0" indent="-342900">
              <a:lnSpc>
                <a:spcPct val="115000"/>
              </a:lnSpc>
              <a:spcBef>
                <a:spcPts val="0"/>
              </a:spcBef>
              <a:spcAft>
                <a:spcPts val="400"/>
              </a:spcAft>
              <a:buClr>
                <a:schemeClr val="accent4">
                  <a:lumMod val="75000"/>
                </a:schemeClr>
              </a:buClr>
              <a:buSzPct val="70000"/>
              <a:buFont typeface="Wingdings" panose="05000000000000000000" pitchFamily="2" charset="2"/>
              <a:buChar char="ü"/>
              <a:tabLst>
                <a:tab pos="457200" algn="l"/>
              </a:tabLst>
            </a:pPr>
            <a:r>
              <a:rPr lang="en-US" sz="2200" b="1" kern="100" dirty="0" err="1">
                <a:ea typeface="Aptos" panose="020B0004020202020204" pitchFamily="34" charset="0"/>
                <a:cs typeface="Times New Roman" panose="02020603050405020304" pitchFamily="18" charset="0"/>
                <a:hlinkClick r:id="rId3"/>
              </a:rPr>
              <a:t>Pellolta</a:t>
            </a:r>
            <a:r>
              <a:rPr lang="en-US" sz="2200" b="1" kern="100" dirty="0">
                <a:ea typeface="Aptos" panose="020B0004020202020204" pitchFamily="34" charset="0"/>
                <a:cs typeface="Times New Roman" panose="02020603050405020304" pitchFamily="18" charset="0"/>
                <a:hlinkClick r:id="rId3"/>
              </a:rPr>
              <a:t> </a:t>
            </a:r>
            <a:r>
              <a:rPr lang="en-US" sz="2200" b="1" kern="100" dirty="0" err="1">
                <a:ea typeface="Aptos" panose="020B0004020202020204" pitchFamily="34" charset="0"/>
                <a:cs typeface="Times New Roman" panose="02020603050405020304" pitchFamily="18" charset="0"/>
                <a:hlinkClick r:id="rId3"/>
              </a:rPr>
              <a:t>pöytään</a:t>
            </a:r>
            <a:r>
              <a:rPr lang="en-US" sz="2200" b="1" kern="100" dirty="0">
                <a:ea typeface="Aptos" panose="020B0004020202020204" pitchFamily="34" charset="0"/>
                <a:cs typeface="Times New Roman" panose="02020603050405020304" pitchFamily="18" charset="0"/>
                <a:hlinkClick r:id="rId3"/>
              </a:rPr>
              <a:t> -strategia</a:t>
            </a:r>
            <a:endParaRPr lang="en-US" sz="2200" b="1" kern="100" dirty="0">
              <a:ea typeface="Aptos" panose="020B0004020202020204" pitchFamily="34" charset="0"/>
              <a:cs typeface="Times New Roman" panose="02020603050405020304" pitchFamily="18" charset="0"/>
            </a:endParaRPr>
          </a:p>
          <a:p>
            <a:pPr marL="342900" lvl="0" indent="-342900">
              <a:lnSpc>
                <a:spcPct val="115000"/>
              </a:lnSpc>
              <a:spcBef>
                <a:spcPts val="0"/>
              </a:spcBef>
              <a:spcAft>
                <a:spcPts val="400"/>
              </a:spcAft>
              <a:buClr>
                <a:schemeClr val="accent4">
                  <a:lumMod val="75000"/>
                </a:schemeClr>
              </a:buClr>
              <a:buSzPct val="70000"/>
              <a:buFont typeface="Wingdings" panose="05000000000000000000" pitchFamily="2" charset="2"/>
              <a:buChar char="ü"/>
              <a:tabLst>
                <a:tab pos="457200" algn="l"/>
              </a:tabLst>
            </a:pPr>
            <a:r>
              <a:rPr lang="en-IE" sz="2200" b="1" dirty="0">
                <a:hlinkClick r:id="rId4"/>
              </a:rPr>
              <a:t>EU:n kiertotalouden toimintasuunnitelma</a:t>
            </a:r>
            <a:endParaRPr lang="en-IE" sz="2200" b="1" dirty="0"/>
          </a:p>
          <a:p>
            <a:pPr marL="342900" lvl="0" indent="-342900">
              <a:lnSpc>
                <a:spcPct val="115000"/>
              </a:lnSpc>
              <a:spcBef>
                <a:spcPts val="0"/>
              </a:spcBef>
              <a:spcAft>
                <a:spcPts val="400"/>
              </a:spcAft>
              <a:buClr>
                <a:schemeClr val="accent4">
                  <a:lumMod val="75000"/>
                </a:schemeClr>
              </a:buClr>
              <a:buSzPct val="70000"/>
              <a:buFont typeface="Wingdings" panose="05000000000000000000" pitchFamily="2" charset="2"/>
              <a:buChar char="ü"/>
              <a:tabLst>
                <a:tab pos="457200" algn="l"/>
              </a:tabLst>
            </a:pPr>
            <a:r>
              <a:rPr lang="en-IE" sz="2200" b="1" dirty="0">
                <a:hlinkClick r:id="rId5"/>
              </a:rPr>
              <a:t>EU:n biotalousstrategia</a:t>
            </a:r>
            <a:endParaRPr lang="pl-PL" sz="2200" b="1" kern="100" dirty="0">
              <a:effectLst/>
              <a:ea typeface="Aptos" panose="020B0004020202020204" pitchFamily="34" charset="0"/>
              <a:cs typeface="Times New Roman" panose="02020603050405020304" pitchFamily="18" charset="0"/>
            </a:endParaRPr>
          </a:p>
        </p:txBody>
      </p:sp>
      <p:pic>
        <p:nvPicPr>
          <p:cNvPr id="5" name="Picture Placeholder 10" descr="Recycling arrows chat icon">
            <a:extLst>
              <a:ext uri="{FF2B5EF4-FFF2-40B4-BE49-F238E27FC236}">
                <a16:creationId xmlns:a16="http://schemas.microsoft.com/office/drawing/2014/main" id="{29BF1FCB-1891-28AB-9D92-76257523C8AC}"/>
              </a:ext>
            </a:extLst>
          </p:cNvPr>
          <p:cNvPicPr>
            <a:picLocks noGrp="1" noChangeAspect="1"/>
          </p:cNvPicPr>
          <p:nvPr>
            <p:ph type="pic" sz="quarter" idx="19"/>
          </p:nvPr>
        </p:nvPicPr>
        <p:blipFill>
          <a:blip r:embed="rId6" cstate="screen">
            <a:extLst>
              <a:ext uri="{28A0092B-C50C-407E-A947-70E740481C1C}">
                <a14:useLocalDpi xmlns:a14="http://schemas.microsoft.com/office/drawing/2010/main"/>
              </a:ext>
            </a:extLst>
          </a:blip>
          <a:srcRect/>
          <a:stretch/>
        </p:blipFill>
        <p:spPr/>
      </p:pic>
      <p:sp>
        <p:nvSpPr>
          <p:cNvPr id="7" name="Freeform 6">
            <a:extLst>
              <a:ext uri="{FF2B5EF4-FFF2-40B4-BE49-F238E27FC236}">
                <a16:creationId xmlns:a16="http://schemas.microsoft.com/office/drawing/2014/main" id="{0797BE12-3517-7718-B42E-B1F2A812ACA4}"/>
              </a:ext>
            </a:extLst>
          </p:cNvPr>
          <p:cNvSpPr/>
          <p:nvPr/>
        </p:nvSpPr>
        <p:spPr>
          <a:xfrm>
            <a:off x="8592849" y="-156070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grpSp>
        <p:nvGrpSpPr>
          <p:cNvPr id="2" name="Graphic 4">
            <a:extLst>
              <a:ext uri="{FF2B5EF4-FFF2-40B4-BE49-F238E27FC236}">
                <a16:creationId xmlns:a16="http://schemas.microsoft.com/office/drawing/2014/main" id="{ED9BFF7B-76E5-67C8-662D-B74FE2AA7B14}"/>
              </a:ext>
            </a:extLst>
          </p:cNvPr>
          <p:cNvGrpSpPr/>
          <p:nvPr/>
        </p:nvGrpSpPr>
        <p:grpSpPr>
          <a:xfrm rot="19582332">
            <a:off x="5177881" y="4500163"/>
            <a:ext cx="403667" cy="780438"/>
            <a:chOff x="9129274" y="2719113"/>
            <a:chExt cx="717139" cy="1386497"/>
          </a:xfrm>
          <a:solidFill>
            <a:schemeClr val="bg1"/>
          </a:solidFill>
        </p:grpSpPr>
        <p:grpSp>
          <p:nvGrpSpPr>
            <p:cNvPr id="3" name="Graphic 4">
              <a:extLst>
                <a:ext uri="{FF2B5EF4-FFF2-40B4-BE49-F238E27FC236}">
                  <a16:creationId xmlns:a16="http://schemas.microsoft.com/office/drawing/2014/main" id="{A92B59E1-AD4F-D928-EAA0-74AF26D09B9A}"/>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6B5B54A7-4F0D-836E-EA6E-AB524603891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EA626315-768A-B2DC-644D-E2ECF1665B76}"/>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endParaRPr lang="en-US"/>
              </a:p>
            </p:txBody>
          </p:sp>
        </p:grpSp>
        <p:grpSp>
          <p:nvGrpSpPr>
            <p:cNvPr id="4" name="Graphic 4">
              <a:extLst>
                <a:ext uri="{FF2B5EF4-FFF2-40B4-BE49-F238E27FC236}">
                  <a16:creationId xmlns:a16="http://schemas.microsoft.com/office/drawing/2014/main" id="{20D57E09-FC7B-A120-E953-F3D30DE1E5CD}"/>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1D1C0C67-FBEE-9B3A-C513-B0F75BCC5548}"/>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51">
                <a:extLst>
                  <a:ext uri="{FF2B5EF4-FFF2-40B4-BE49-F238E27FC236}">
                    <a16:creationId xmlns:a16="http://schemas.microsoft.com/office/drawing/2014/main" id="{6F079D18-8ED4-6068-88FB-19F8A4A2A7D0}"/>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52">
                <a:extLst>
                  <a:ext uri="{FF2B5EF4-FFF2-40B4-BE49-F238E27FC236}">
                    <a16:creationId xmlns:a16="http://schemas.microsoft.com/office/drawing/2014/main" id="{4112D0EB-5BD0-2888-A3C7-4FAD88692C2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DB6013D3-C6E9-339D-A53A-B741BBE4582D}"/>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5CCDD0B1-00F7-7409-6608-8457C7D4BEF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FE4EA81B-DE53-C590-8D9C-9BCBA1A0DA8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98AB334F-E43B-B1A8-1DCD-B2FE5C27D8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47392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C9585C-E017-655A-2975-0A68165F9A39}"/>
              </a:ext>
            </a:extLst>
          </p:cNvPr>
          <p:cNvSpPr>
            <a:spLocks noGrp="1"/>
          </p:cNvSpPr>
          <p:nvPr>
            <p:ph type="body" sz="quarter" idx="16"/>
          </p:nvPr>
        </p:nvSpPr>
        <p:spPr>
          <a:xfrm>
            <a:off x="3457037" y="469139"/>
            <a:ext cx="5705436" cy="992652"/>
          </a:xfrm>
        </p:spPr>
        <p:txBody>
          <a:bodyPr/>
          <a:lstStyle/>
          <a:p>
            <a:r>
              <a:rPr lang="en-IE" dirty="0" err="1"/>
              <a:t>Eurooppalainen</a:t>
            </a:r>
            <a:r>
              <a:rPr lang="en-IE" dirty="0"/>
              <a:t> Green Deal</a:t>
            </a:r>
          </a:p>
        </p:txBody>
      </p:sp>
      <p:sp>
        <p:nvSpPr>
          <p:cNvPr id="4" name="Text Placeholder 3">
            <a:extLst>
              <a:ext uri="{FF2B5EF4-FFF2-40B4-BE49-F238E27FC236}">
                <a16:creationId xmlns:a16="http://schemas.microsoft.com/office/drawing/2014/main" id="{B783C06B-4E16-3A75-EC79-D5B883DEB22C}"/>
              </a:ext>
            </a:extLst>
          </p:cNvPr>
          <p:cNvSpPr>
            <a:spLocks noGrp="1"/>
          </p:cNvSpPr>
          <p:nvPr>
            <p:ph type="body" sz="quarter" idx="19"/>
          </p:nvPr>
        </p:nvSpPr>
        <p:spPr>
          <a:xfrm>
            <a:off x="6019800" y="1894114"/>
            <a:ext cx="5954485" cy="4556407"/>
          </a:xfrm>
        </p:spPr>
        <p:txBody>
          <a:bodyPr/>
          <a:lstStyle/>
          <a:p>
            <a:pPr marL="342900" indent="-342900">
              <a:buFont typeface="Arial" panose="020B0604020202020204" pitchFamily="34" charset="0"/>
              <a:buChar char="•"/>
            </a:pPr>
            <a:r>
              <a:rPr lang="en-US" b="1" dirty="0">
                <a:hlinkClick r:id="rId3"/>
              </a:rPr>
              <a:t>Green Deal </a:t>
            </a:r>
            <a:r>
              <a:rPr lang="en-US" b="1" dirty="0"/>
              <a:t>-</a:t>
            </a:r>
            <a:r>
              <a:rPr lang="en-US" dirty="0" err="1"/>
              <a:t>sopimuksessa</a:t>
            </a:r>
            <a:r>
              <a:rPr lang="en-US" dirty="0"/>
              <a:t> luodaan yleiset puitteet EU:n muuttamiselle ilmastoneutraaliksi ja resurssitehokkaaksi taloudeksi vuoteen 2050 mennessä.</a:t>
            </a:r>
          </a:p>
          <a:p>
            <a:pPr marL="342900" indent="-342900">
              <a:buFont typeface="Arial" panose="020B0604020202020204" pitchFamily="34" charset="0"/>
              <a:buChar char="•"/>
            </a:pPr>
            <a:r>
              <a:rPr lang="en-US" dirty="0"/>
              <a:t>Keskeinen prioriteetti </a:t>
            </a:r>
            <a:r>
              <a:rPr lang="en-US" b="1" dirty="0"/>
              <a:t>on nollasaaste </a:t>
            </a:r>
            <a:r>
              <a:rPr lang="en-US" dirty="0"/>
              <a:t>ja </a:t>
            </a:r>
            <a:r>
              <a:rPr lang="en-US" b="1" dirty="0"/>
              <a:t>puhdas kiertotalous</a:t>
            </a:r>
            <a:r>
              <a:rPr lang="en-US" dirty="0"/>
              <a:t>, joka kannustaa innovointiin jätteiden vähentämisessä ja uudelleenkäytössä.</a:t>
            </a:r>
          </a:p>
          <a:p>
            <a:pPr marL="342900" indent="-342900">
              <a:buFont typeface="Arial" panose="020B0604020202020204" pitchFamily="34" charset="0"/>
              <a:buChar char="•"/>
            </a:pPr>
            <a:r>
              <a:rPr lang="en-US" dirty="0"/>
              <a:t>Waste 2 Worth tukee tätä visiota auttamalla yhteisöjä tunnistamaan jätevirrat ja käyttämään niitä uudelleen, jolloin resurssikierrot sulkeutuvat ja kaatopaikkojen käyttö vähenee.</a:t>
            </a:r>
            <a:endParaRPr lang="en-IE" dirty="0"/>
          </a:p>
        </p:txBody>
      </p:sp>
      <p:pic>
        <p:nvPicPr>
          <p:cNvPr id="5" name="Online Media 4" title="What is the European Green Deal and why is it important?">
            <a:hlinkClick r:id="" action="ppaction://media"/>
            <a:extLst>
              <a:ext uri="{FF2B5EF4-FFF2-40B4-BE49-F238E27FC236}">
                <a16:creationId xmlns:a16="http://schemas.microsoft.com/office/drawing/2014/main" id="{2F34A4FF-9E3E-4A1E-9AFF-C7BCEDD517F6}"/>
              </a:ext>
            </a:extLst>
          </p:cNvPr>
          <p:cNvPicPr>
            <a:picLocks noRot="1" noChangeAspect="1"/>
          </p:cNvPicPr>
          <p:nvPr>
            <a:videoFile r:link="rId1"/>
          </p:nvPr>
        </p:nvPicPr>
        <p:blipFill>
          <a:blip r:embed="rId4"/>
          <a:stretch>
            <a:fillRect/>
          </a:stretch>
        </p:blipFill>
        <p:spPr>
          <a:xfrm>
            <a:off x="622131" y="3102429"/>
            <a:ext cx="5277926" cy="3196771"/>
          </a:xfrm>
          <a:prstGeom prst="rect">
            <a:avLst/>
          </a:prstGeom>
        </p:spPr>
      </p:pic>
      <p:sp>
        <p:nvSpPr>
          <p:cNvPr id="9" name="TextBox 8">
            <a:extLst>
              <a:ext uri="{FF2B5EF4-FFF2-40B4-BE49-F238E27FC236}">
                <a16:creationId xmlns:a16="http://schemas.microsoft.com/office/drawing/2014/main" id="{8898E980-A4E9-CAED-6C2B-13D2A752E03B}"/>
              </a:ext>
            </a:extLst>
          </p:cNvPr>
          <p:cNvSpPr txBox="1"/>
          <p:nvPr/>
        </p:nvSpPr>
        <p:spPr>
          <a:xfrm>
            <a:off x="966162" y="1936549"/>
            <a:ext cx="3479089" cy="646331"/>
          </a:xfrm>
          <a:prstGeom prst="rect">
            <a:avLst/>
          </a:prstGeom>
          <a:noFill/>
        </p:spPr>
        <p:txBody>
          <a:bodyPr wrap="square">
            <a:spAutoFit/>
          </a:bodyPr>
          <a:lstStyle/>
          <a:p>
            <a:r>
              <a:rPr lang="en-US" dirty="0">
                <a:hlinkClick r:id="rId5"/>
              </a:rPr>
              <a:t>Mikä on eurooppalainen Green Deal ja miksi se on tärkeä?</a:t>
            </a:r>
            <a:endParaRPr lang="en-IE" dirty="0"/>
          </a:p>
        </p:txBody>
      </p:sp>
      <p:grpSp>
        <p:nvGrpSpPr>
          <p:cNvPr id="10" name="Graphic 4">
            <a:extLst>
              <a:ext uri="{FF2B5EF4-FFF2-40B4-BE49-F238E27FC236}">
                <a16:creationId xmlns:a16="http://schemas.microsoft.com/office/drawing/2014/main" id="{E9E68193-E40C-761C-A0C6-A7CA8E969CC8}"/>
              </a:ext>
            </a:extLst>
          </p:cNvPr>
          <p:cNvGrpSpPr/>
          <p:nvPr/>
        </p:nvGrpSpPr>
        <p:grpSpPr>
          <a:xfrm rot="19582332">
            <a:off x="4692375" y="2015743"/>
            <a:ext cx="403667" cy="780438"/>
            <a:chOff x="9129274" y="2719113"/>
            <a:chExt cx="717139" cy="1386497"/>
          </a:xfrm>
          <a:solidFill>
            <a:srgbClr val="09465E"/>
          </a:solidFill>
        </p:grpSpPr>
        <p:grpSp>
          <p:nvGrpSpPr>
            <p:cNvPr id="11" name="Graphic 4">
              <a:extLst>
                <a:ext uri="{FF2B5EF4-FFF2-40B4-BE49-F238E27FC236}">
                  <a16:creationId xmlns:a16="http://schemas.microsoft.com/office/drawing/2014/main" id="{DBB50132-F940-15C8-77E3-D13B25739627}"/>
                </a:ext>
              </a:extLst>
            </p:cNvPr>
            <p:cNvGrpSpPr/>
            <p:nvPr/>
          </p:nvGrpSpPr>
          <p:grpSpPr>
            <a:xfrm>
              <a:off x="9159507" y="2719113"/>
              <a:ext cx="446280" cy="440141"/>
              <a:chOff x="9159507" y="2719113"/>
              <a:chExt cx="446280" cy="440141"/>
            </a:xfrm>
            <a:grpFill/>
          </p:grpSpPr>
          <p:sp>
            <p:nvSpPr>
              <p:cNvPr id="20" name="Freeform 57">
                <a:extLst>
                  <a:ext uri="{FF2B5EF4-FFF2-40B4-BE49-F238E27FC236}">
                    <a16:creationId xmlns:a16="http://schemas.microsoft.com/office/drawing/2014/main" id="{4E75E9F8-B2EE-DE92-A518-5AB58B18CCC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1" name="Freeform 58">
                <a:extLst>
                  <a:ext uri="{FF2B5EF4-FFF2-40B4-BE49-F238E27FC236}">
                    <a16:creationId xmlns:a16="http://schemas.microsoft.com/office/drawing/2014/main" id="{03C6A703-C865-D3C0-F3FD-E08393F2F3D8}"/>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2DD20B3B-E563-6AD2-260E-23EB2EDFF90F}"/>
                </a:ext>
              </a:extLst>
            </p:cNvPr>
            <p:cNvGrpSpPr/>
            <p:nvPr/>
          </p:nvGrpSpPr>
          <p:grpSpPr>
            <a:xfrm>
              <a:off x="9129274" y="2893887"/>
              <a:ext cx="717139" cy="1211724"/>
              <a:chOff x="9129274" y="2893887"/>
              <a:chExt cx="717139" cy="1211724"/>
            </a:xfrm>
            <a:grpFill/>
          </p:grpSpPr>
          <p:sp>
            <p:nvSpPr>
              <p:cNvPr id="13" name="Freeform 50">
                <a:extLst>
                  <a:ext uri="{FF2B5EF4-FFF2-40B4-BE49-F238E27FC236}">
                    <a16:creationId xmlns:a16="http://schemas.microsoft.com/office/drawing/2014/main" id="{B538862D-025C-13FD-0772-D78CD4E3CABB}"/>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4" name="Freeform 51">
                <a:extLst>
                  <a:ext uri="{FF2B5EF4-FFF2-40B4-BE49-F238E27FC236}">
                    <a16:creationId xmlns:a16="http://schemas.microsoft.com/office/drawing/2014/main" id="{1611ED6C-C347-128C-A5E0-0B734AC65136}"/>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5" name="Freeform 52">
                <a:extLst>
                  <a:ext uri="{FF2B5EF4-FFF2-40B4-BE49-F238E27FC236}">
                    <a16:creationId xmlns:a16="http://schemas.microsoft.com/office/drawing/2014/main" id="{67BEF841-0447-653F-A480-AB235688A79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6" name="Freeform 53">
                <a:extLst>
                  <a:ext uri="{FF2B5EF4-FFF2-40B4-BE49-F238E27FC236}">
                    <a16:creationId xmlns:a16="http://schemas.microsoft.com/office/drawing/2014/main" id="{8AC4E4AA-4657-6B7A-5695-A73C32B6596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7" name="Freeform 54">
                <a:extLst>
                  <a:ext uri="{FF2B5EF4-FFF2-40B4-BE49-F238E27FC236}">
                    <a16:creationId xmlns:a16="http://schemas.microsoft.com/office/drawing/2014/main" id="{E9CE83A7-AE95-AE56-D78C-D2FBBFD20988}"/>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8" name="Freeform 55">
                <a:extLst>
                  <a:ext uri="{FF2B5EF4-FFF2-40B4-BE49-F238E27FC236}">
                    <a16:creationId xmlns:a16="http://schemas.microsoft.com/office/drawing/2014/main" id="{D869A79E-AA17-61E7-FEDA-438CEBC5DB2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9" name="Freeform 56">
                <a:extLst>
                  <a:ext uri="{FF2B5EF4-FFF2-40B4-BE49-F238E27FC236}">
                    <a16:creationId xmlns:a16="http://schemas.microsoft.com/office/drawing/2014/main" id="{BA9B08FC-D3C5-5A1E-E059-CD5F6B45FC87}"/>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601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82DB7-EB37-E78C-BE12-58F8578B36F4}"/>
              </a:ext>
            </a:extLst>
          </p:cNvPr>
          <p:cNvSpPr>
            <a:spLocks noGrp="1"/>
          </p:cNvSpPr>
          <p:nvPr>
            <p:ph type="body" sz="quarter" idx="16"/>
          </p:nvPr>
        </p:nvSpPr>
        <p:spPr/>
        <p:txBody>
          <a:bodyPr/>
          <a:lstStyle/>
          <a:p>
            <a:r>
              <a:rPr lang="en-IE" dirty="0"/>
              <a:t>Maatilalta haarukkaan -strategia</a:t>
            </a:r>
          </a:p>
        </p:txBody>
      </p:sp>
      <p:sp>
        <p:nvSpPr>
          <p:cNvPr id="3" name="Text Placeholder 2">
            <a:extLst>
              <a:ext uri="{FF2B5EF4-FFF2-40B4-BE49-F238E27FC236}">
                <a16:creationId xmlns:a16="http://schemas.microsoft.com/office/drawing/2014/main" id="{C94754F2-0269-0A57-0562-891DBFC43FA2}"/>
              </a:ext>
            </a:extLst>
          </p:cNvPr>
          <p:cNvSpPr>
            <a:spLocks noGrp="1"/>
          </p:cNvSpPr>
          <p:nvPr>
            <p:ph type="body" sz="quarter" idx="19"/>
          </p:nvPr>
        </p:nvSpPr>
        <p:spPr>
          <a:xfrm>
            <a:off x="298764" y="2016633"/>
            <a:ext cx="5601972" cy="4102937"/>
          </a:xfrm>
        </p:spPr>
        <p:txBody>
          <a:bodyPr/>
          <a:lstStyle/>
          <a:p>
            <a:pPr marL="342900" indent="-342900">
              <a:buFont typeface="Arial" panose="020B0604020202020204" pitchFamily="34" charset="0"/>
              <a:buChar char="•"/>
            </a:pPr>
            <a:r>
              <a:rPr lang="en-US" sz="2200" b="1" dirty="0">
                <a:hlinkClick r:id="rId2"/>
              </a:rPr>
              <a:t>F2F-strategia </a:t>
            </a:r>
            <a:r>
              <a:rPr lang="en-US" sz="2200" dirty="0"/>
              <a:t>on Green Deal -ohjelman ydin, ja se kohdistuu suoraan elintarvikejärjestelmien kestävyyteen.</a:t>
            </a:r>
          </a:p>
          <a:p>
            <a:pPr marL="342900" indent="-342900">
              <a:buFont typeface="Arial" panose="020B0604020202020204" pitchFamily="34" charset="0"/>
              <a:buChar char="•"/>
            </a:pPr>
            <a:r>
              <a:rPr lang="en-US" sz="2200" dirty="0"/>
              <a:t>Siihen sisältyy vahva sitoumus puolittaa ruokahävikki henkeä kohden vähittäiskaupassa ja kuluttajatasolla vuoteen 2030 mennessä kestävän kehityksen tavoitteen 12.3 mukaisesti.</a:t>
            </a:r>
          </a:p>
          <a:p>
            <a:pPr marL="342900" indent="-342900">
              <a:buFont typeface="Arial" panose="020B0604020202020204" pitchFamily="34" charset="0"/>
              <a:buChar char="•"/>
            </a:pPr>
            <a:r>
              <a:rPr lang="en-US" sz="2200" dirty="0"/>
              <a:t>Waste 2 Worth -hankkeessa tämä </a:t>
            </a:r>
            <a:r>
              <a:rPr lang="en-US" sz="2200" dirty="0" err="1"/>
              <a:t>toteutetaan </a:t>
            </a:r>
            <a:r>
              <a:rPr lang="en-US" sz="2200" dirty="0"/>
              <a:t>ottamalla yhteisöt mukaan ruokahävikin tunnistamiseen, ehkäisemiseen ja muuntamiseen, mikä vastaa strategian tavoitetta luoda kestäviä, oikeudenmukaisia ja kiertäviä elintarvikejärjestelmiä.</a:t>
            </a:r>
            <a:endParaRPr lang="en-IE" sz="2200" dirty="0"/>
          </a:p>
        </p:txBody>
      </p:sp>
      <p:pic>
        <p:nvPicPr>
          <p:cNvPr id="6" name="Picture Placeholder 5">
            <a:extLst>
              <a:ext uri="{FF2B5EF4-FFF2-40B4-BE49-F238E27FC236}">
                <a16:creationId xmlns:a16="http://schemas.microsoft.com/office/drawing/2014/main" id="{A5AF78A9-CCC0-11C0-882E-B2EF3612B705}"/>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t="-11803" b="-7200"/>
          <a:stretch/>
        </p:blipFill>
        <p:spPr>
          <a:xfrm>
            <a:off x="6223379" y="64654"/>
            <a:ext cx="5361066" cy="6793345"/>
          </a:xfrm>
          <a:solidFill>
            <a:schemeClr val="bg1"/>
          </a:solidFill>
        </p:spPr>
      </p:pic>
      <p:sp>
        <p:nvSpPr>
          <p:cNvPr id="8" name="TextBox 7">
            <a:extLst>
              <a:ext uri="{FF2B5EF4-FFF2-40B4-BE49-F238E27FC236}">
                <a16:creationId xmlns:a16="http://schemas.microsoft.com/office/drawing/2014/main" id="{5E30D334-0335-34C5-2CE6-BD829FFA9A33}"/>
              </a:ext>
            </a:extLst>
          </p:cNvPr>
          <p:cNvSpPr txBox="1"/>
          <p:nvPr/>
        </p:nvSpPr>
        <p:spPr>
          <a:xfrm>
            <a:off x="7114799" y="1583384"/>
            <a:ext cx="1476929" cy="1446550"/>
          </a:xfrm>
          <a:prstGeom prst="rect">
            <a:avLst/>
          </a:prstGeom>
          <a:noFill/>
        </p:spPr>
        <p:txBody>
          <a:bodyPr wrap="square" rtlCol="0">
            <a:spAutoFit/>
          </a:bodyPr>
          <a:lstStyle/>
          <a:p>
            <a:r>
              <a:rPr lang="en-IE" sz="1600" b="1" dirty="0" err="1">
                <a:solidFill>
                  <a:schemeClr val="bg1"/>
                </a:solidFill>
              </a:rPr>
              <a:t>Elintarvike-hävikki</a:t>
            </a:r>
            <a:r>
              <a:rPr lang="en-IE" sz="1600" b="1" dirty="0">
                <a:solidFill>
                  <a:schemeClr val="bg1"/>
                </a:solidFill>
              </a:rPr>
              <a:t> ja jätteiden syntymisen ehkäisy</a:t>
            </a:r>
          </a:p>
          <a:p>
            <a:endParaRPr lang="en-IE" sz="800" b="1" dirty="0">
              <a:solidFill>
                <a:schemeClr val="bg1"/>
              </a:solidFill>
            </a:endParaRPr>
          </a:p>
        </p:txBody>
      </p:sp>
      <p:sp>
        <p:nvSpPr>
          <p:cNvPr id="9" name="TextBox 8">
            <a:extLst>
              <a:ext uri="{FF2B5EF4-FFF2-40B4-BE49-F238E27FC236}">
                <a16:creationId xmlns:a16="http://schemas.microsoft.com/office/drawing/2014/main" id="{FEA5D039-67EE-B672-BA74-E64EA6FBF2DE}"/>
              </a:ext>
            </a:extLst>
          </p:cNvPr>
          <p:cNvSpPr txBox="1"/>
          <p:nvPr/>
        </p:nvSpPr>
        <p:spPr>
          <a:xfrm>
            <a:off x="8624750" y="1394887"/>
            <a:ext cx="1858523" cy="707886"/>
          </a:xfrm>
          <a:prstGeom prst="rect">
            <a:avLst/>
          </a:prstGeom>
          <a:noFill/>
        </p:spPr>
        <p:txBody>
          <a:bodyPr wrap="square" rtlCol="0">
            <a:spAutoFit/>
          </a:bodyPr>
          <a:lstStyle/>
          <a:p>
            <a:r>
              <a:rPr lang="en-IE" sz="1600" b="1" dirty="0">
                <a:solidFill>
                  <a:schemeClr val="bg1"/>
                </a:solidFill>
              </a:rPr>
              <a:t>Kestävä elintarviketuotanto</a:t>
            </a:r>
          </a:p>
          <a:p>
            <a:endParaRPr lang="en-IE" sz="800" b="1" dirty="0">
              <a:solidFill>
                <a:schemeClr val="bg1"/>
              </a:solidFill>
            </a:endParaRPr>
          </a:p>
        </p:txBody>
      </p:sp>
      <p:sp>
        <p:nvSpPr>
          <p:cNvPr id="10" name="TextBox 9">
            <a:extLst>
              <a:ext uri="{FF2B5EF4-FFF2-40B4-BE49-F238E27FC236}">
                <a16:creationId xmlns:a16="http://schemas.microsoft.com/office/drawing/2014/main" id="{33BE7F5A-6F86-348F-A655-053CA86E1680}"/>
              </a:ext>
            </a:extLst>
          </p:cNvPr>
          <p:cNvSpPr txBox="1"/>
          <p:nvPr/>
        </p:nvSpPr>
        <p:spPr>
          <a:xfrm rot="19993806">
            <a:off x="9435676" y="4395176"/>
            <a:ext cx="1994930" cy="923330"/>
          </a:xfrm>
          <a:prstGeom prst="rect">
            <a:avLst/>
          </a:prstGeom>
          <a:noFill/>
        </p:spPr>
        <p:txBody>
          <a:bodyPr wrap="square" rtlCol="0">
            <a:spAutoFit/>
          </a:bodyPr>
          <a:lstStyle/>
          <a:p>
            <a:r>
              <a:rPr lang="en-IE" sz="1600" b="1" dirty="0" err="1">
                <a:solidFill>
                  <a:schemeClr val="bg1"/>
                </a:solidFill>
              </a:rPr>
              <a:t>Kestävä</a:t>
            </a:r>
            <a:r>
              <a:rPr lang="en-IE" b="1" dirty="0">
                <a:solidFill>
                  <a:schemeClr val="bg1"/>
                </a:solidFill>
              </a:rPr>
              <a:t> </a:t>
            </a:r>
            <a:r>
              <a:rPr lang="en-IE" sz="1600" b="1" dirty="0" err="1">
                <a:solidFill>
                  <a:schemeClr val="bg1"/>
                </a:solidFill>
              </a:rPr>
              <a:t>elintarvikkeiden</a:t>
            </a:r>
            <a:r>
              <a:rPr lang="en-IE" b="1" dirty="0">
                <a:solidFill>
                  <a:schemeClr val="bg1"/>
                </a:solidFill>
              </a:rPr>
              <a:t> </a:t>
            </a:r>
            <a:r>
              <a:rPr lang="en-IE" sz="1600" b="1" dirty="0" err="1">
                <a:solidFill>
                  <a:schemeClr val="bg1"/>
                </a:solidFill>
              </a:rPr>
              <a:t>jalostus</a:t>
            </a:r>
            <a:r>
              <a:rPr lang="en-IE" b="1" dirty="0">
                <a:solidFill>
                  <a:schemeClr val="bg1"/>
                </a:solidFill>
              </a:rPr>
              <a:t> </a:t>
            </a:r>
            <a:r>
              <a:rPr lang="en-IE" sz="1600" b="1" dirty="0" err="1">
                <a:solidFill>
                  <a:schemeClr val="bg1"/>
                </a:solidFill>
              </a:rPr>
              <a:t>ja</a:t>
            </a:r>
            <a:r>
              <a:rPr lang="en-IE" b="1" dirty="0">
                <a:solidFill>
                  <a:schemeClr val="bg1"/>
                </a:solidFill>
              </a:rPr>
              <a:t> </a:t>
            </a:r>
            <a:r>
              <a:rPr lang="en-IE" sz="1600" b="1" dirty="0" err="1">
                <a:solidFill>
                  <a:schemeClr val="bg1"/>
                </a:solidFill>
              </a:rPr>
              <a:t>jakelu</a:t>
            </a:r>
            <a:endParaRPr lang="en-IE" sz="1600" b="1" dirty="0">
              <a:solidFill>
                <a:schemeClr val="bg1"/>
              </a:solidFill>
            </a:endParaRPr>
          </a:p>
        </p:txBody>
      </p:sp>
      <p:sp>
        <p:nvSpPr>
          <p:cNvPr id="11" name="TextBox 10">
            <a:extLst>
              <a:ext uri="{FF2B5EF4-FFF2-40B4-BE49-F238E27FC236}">
                <a16:creationId xmlns:a16="http://schemas.microsoft.com/office/drawing/2014/main" id="{DCE53E4F-5BEB-4627-0072-40BB21B98E5F}"/>
              </a:ext>
            </a:extLst>
          </p:cNvPr>
          <p:cNvSpPr txBox="1"/>
          <p:nvPr/>
        </p:nvSpPr>
        <p:spPr>
          <a:xfrm rot="668916">
            <a:off x="6805190" y="4406126"/>
            <a:ext cx="1928053" cy="1046440"/>
          </a:xfrm>
          <a:prstGeom prst="rect">
            <a:avLst/>
          </a:prstGeom>
          <a:noFill/>
        </p:spPr>
        <p:txBody>
          <a:bodyPr wrap="square" rtlCol="0">
            <a:spAutoFit/>
          </a:bodyPr>
          <a:lstStyle/>
          <a:p>
            <a:r>
              <a:rPr lang="en-IE" sz="1600" b="1" dirty="0" err="1">
                <a:solidFill>
                  <a:schemeClr val="bg1"/>
                </a:solidFill>
              </a:rPr>
              <a:t>Kestävä</a:t>
            </a:r>
            <a:r>
              <a:rPr lang="en-IE" b="1" dirty="0">
                <a:solidFill>
                  <a:schemeClr val="bg1"/>
                </a:solidFill>
              </a:rPr>
              <a:t> </a:t>
            </a:r>
            <a:r>
              <a:rPr lang="en-IE" sz="1600" b="1" dirty="0" err="1">
                <a:solidFill>
                  <a:schemeClr val="bg1"/>
                </a:solidFill>
              </a:rPr>
              <a:t>elintarvikkeiden</a:t>
            </a:r>
            <a:r>
              <a:rPr lang="en-IE" b="1" dirty="0">
                <a:solidFill>
                  <a:schemeClr val="bg1"/>
                </a:solidFill>
              </a:rPr>
              <a:t> </a:t>
            </a:r>
            <a:r>
              <a:rPr lang="en-IE" sz="1600" b="1" dirty="0">
                <a:solidFill>
                  <a:schemeClr val="bg1"/>
                </a:solidFill>
              </a:rPr>
              <a:t>kulutus</a:t>
            </a:r>
          </a:p>
          <a:p>
            <a:endParaRPr lang="en-IE" sz="800" b="1" dirty="0">
              <a:solidFill>
                <a:schemeClr val="bg1"/>
              </a:solidFill>
            </a:endParaRPr>
          </a:p>
        </p:txBody>
      </p:sp>
      <p:sp>
        <p:nvSpPr>
          <p:cNvPr id="12" name="TextBox 11">
            <a:extLst>
              <a:ext uri="{FF2B5EF4-FFF2-40B4-BE49-F238E27FC236}">
                <a16:creationId xmlns:a16="http://schemas.microsoft.com/office/drawing/2014/main" id="{9F79E7EC-D43A-256B-3AF0-5BFBDFDA9BE2}"/>
              </a:ext>
            </a:extLst>
          </p:cNvPr>
          <p:cNvSpPr txBox="1"/>
          <p:nvPr/>
        </p:nvSpPr>
        <p:spPr>
          <a:xfrm>
            <a:off x="7930539" y="2906162"/>
            <a:ext cx="2040445" cy="1323439"/>
          </a:xfrm>
          <a:prstGeom prst="rect">
            <a:avLst/>
          </a:prstGeom>
          <a:noFill/>
        </p:spPr>
        <p:txBody>
          <a:bodyPr wrap="square" rtlCol="0">
            <a:spAutoFit/>
          </a:bodyPr>
          <a:lstStyle/>
          <a:p>
            <a:pPr algn="ctr"/>
            <a:r>
              <a:rPr lang="en-IE" sz="4000" b="1" dirty="0" err="1">
                <a:solidFill>
                  <a:srgbClr val="1D4C60"/>
                </a:solidFill>
              </a:rPr>
              <a:t>Pellolta</a:t>
            </a:r>
            <a:r>
              <a:rPr lang="en-IE" sz="4000" b="1" dirty="0">
                <a:solidFill>
                  <a:srgbClr val="1D4C60"/>
                </a:solidFill>
              </a:rPr>
              <a:t> </a:t>
            </a:r>
            <a:r>
              <a:rPr lang="en-IE" sz="4000" b="1" dirty="0" err="1">
                <a:solidFill>
                  <a:srgbClr val="1D4C60"/>
                </a:solidFill>
              </a:rPr>
              <a:t>pöytään</a:t>
            </a:r>
            <a:endParaRPr lang="en-IE" sz="4000" b="1" dirty="0">
              <a:solidFill>
                <a:srgbClr val="1D4C60"/>
              </a:solidFill>
            </a:endParaRPr>
          </a:p>
        </p:txBody>
      </p:sp>
    </p:spTree>
    <p:extLst>
      <p:ext uri="{BB962C8B-B14F-4D97-AF65-F5344CB8AC3E}">
        <p14:creationId xmlns:p14="http://schemas.microsoft.com/office/powerpoint/2010/main" val="1666293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A446AD-58C8-86C4-E07E-B259125E6B43}"/>
              </a:ext>
            </a:extLst>
          </p:cNvPr>
          <p:cNvSpPr>
            <a:spLocks noGrp="1"/>
          </p:cNvSpPr>
          <p:nvPr>
            <p:ph type="body" sz="quarter" idx="18"/>
          </p:nvPr>
        </p:nvSpPr>
        <p:spPr>
          <a:xfrm>
            <a:off x="319244" y="1744649"/>
            <a:ext cx="5581969" cy="3666574"/>
          </a:xfrm>
        </p:spPr>
        <p:txBody>
          <a:bodyPr/>
          <a:lstStyle/>
          <a:p>
            <a:r>
              <a:rPr lang="en-US" sz="2200" b="1" dirty="0">
                <a:hlinkClick r:id="rId2"/>
              </a:rPr>
              <a:t>Kiertotalouden toimintasuunnitelma 2020 </a:t>
            </a:r>
            <a:r>
              <a:rPr lang="en-US" sz="2200" dirty="0"/>
              <a:t>(CEAP) on yksi Green Deal -aloitteen tärkeimmistä osatekijöistä, ja sillä edistetään tuotannon ja kulutuksen järjestelmällistä muutosta, jonka ytimessä ovat jätteiden syntymisen ehkäiseminen ja tuotteiden uudelleenkäyttö.</a:t>
            </a:r>
          </a:p>
          <a:p>
            <a:r>
              <a:rPr lang="en-US" sz="2200" dirty="0"/>
              <a:t>Siinä määritellään elintarvikejäte </a:t>
            </a:r>
            <a:r>
              <a:rPr lang="en-US" sz="2200" dirty="0" err="1"/>
              <a:t>ensisijaiseksi</a:t>
            </a:r>
            <a:r>
              <a:rPr lang="en-US" sz="2200" dirty="0"/>
              <a:t> </a:t>
            </a:r>
            <a:r>
              <a:rPr lang="en-US" sz="2200" dirty="0" err="1"/>
              <a:t>kehittämiskohteeksi</a:t>
            </a:r>
            <a:r>
              <a:rPr lang="en-US" sz="2200" dirty="0"/>
              <a:t> </a:t>
            </a:r>
            <a:r>
              <a:rPr lang="en-US" sz="2200" dirty="0" err="1"/>
              <a:t>edistäen</a:t>
            </a:r>
            <a:r>
              <a:rPr lang="en-US" sz="2200" dirty="0"/>
              <a:t> </a:t>
            </a:r>
            <a:r>
              <a:rPr lang="en-US" sz="2200" dirty="0" err="1"/>
              <a:t>innovointia</a:t>
            </a:r>
            <a:r>
              <a:rPr lang="en-US" sz="2200" dirty="0"/>
              <a:t> </a:t>
            </a:r>
            <a:r>
              <a:rPr lang="en-US" sz="2200" dirty="0" err="1"/>
              <a:t>uudelleenkäyttöön</a:t>
            </a:r>
            <a:r>
              <a:rPr lang="en-US" sz="2200" dirty="0"/>
              <a:t>, </a:t>
            </a:r>
            <a:r>
              <a:rPr lang="en-US" sz="2200" dirty="0" err="1"/>
              <a:t>kierrätykseen</a:t>
            </a:r>
            <a:r>
              <a:rPr lang="en-US" sz="2200" dirty="0"/>
              <a:t> ja biopohjaisten </a:t>
            </a:r>
            <a:r>
              <a:rPr lang="en-US" sz="2200" dirty="0" err="1"/>
              <a:t>materiaalien</a:t>
            </a:r>
            <a:r>
              <a:rPr lang="en-US" sz="2200" dirty="0"/>
              <a:t> </a:t>
            </a:r>
            <a:r>
              <a:rPr lang="en-US" sz="2200" dirty="0" err="1"/>
              <a:t>kehittämiseen</a:t>
            </a:r>
            <a:r>
              <a:rPr lang="en-US" sz="2200" dirty="0"/>
              <a:t>.</a:t>
            </a:r>
          </a:p>
          <a:p>
            <a:r>
              <a:rPr lang="en-US" sz="2200" dirty="0"/>
              <a:t>Waste 2 Worthin lähestymistapa - ruokajätteen muuntaminen lisäarvoa tuottaviksi tuotteiksi - on selkeä esimerkki kiertotaloudesta käytännössä.</a:t>
            </a:r>
            <a:endParaRPr lang="en-IE" sz="2200" dirty="0"/>
          </a:p>
        </p:txBody>
      </p:sp>
      <p:sp>
        <p:nvSpPr>
          <p:cNvPr id="3" name="Text Placeholder 2">
            <a:extLst>
              <a:ext uri="{FF2B5EF4-FFF2-40B4-BE49-F238E27FC236}">
                <a16:creationId xmlns:a16="http://schemas.microsoft.com/office/drawing/2014/main" id="{6C9B9FF0-B6E8-E7E1-E3D5-D6BE64BF5704}"/>
              </a:ext>
            </a:extLst>
          </p:cNvPr>
          <p:cNvSpPr>
            <a:spLocks noGrp="1"/>
          </p:cNvSpPr>
          <p:nvPr>
            <p:ph type="body" sz="quarter" idx="16"/>
          </p:nvPr>
        </p:nvSpPr>
        <p:spPr>
          <a:xfrm>
            <a:off x="319244" y="292750"/>
            <a:ext cx="4990998" cy="992652"/>
          </a:xfrm>
        </p:spPr>
        <p:txBody>
          <a:bodyPr/>
          <a:lstStyle/>
          <a:p>
            <a:r>
              <a:rPr lang="en-IE" dirty="0"/>
              <a:t>EU:n kiertotalouden toimintasuunnitelma</a:t>
            </a:r>
          </a:p>
        </p:txBody>
      </p:sp>
      <p:pic>
        <p:nvPicPr>
          <p:cNvPr id="7" name="Picture Placeholder 6">
            <a:extLst>
              <a:ext uri="{FF2B5EF4-FFF2-40B4-BE49-F238E27FC236}">
                <a16:creationId xmlns:a16="http://schemas.microsoft.com/office/drawing/2014/main" id="{4877290B-89CA-C375-46F9-E16D418E759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p:blipFill>
        <p:spPr>
          <a:xfrm>
            <a:off x="6069389" y="0"/>
            <a:ext cx="5361066" cy="6858000"/>
          </a:xfrm>
        </p:spPr>
      </p:pic>
    </p:spTree>
    <p:extLst>
      <p:ext uri="{BB962C8B-B14F-4D97-AF65-F5344CB8AC3E}">
        <p14:creationId xmlns:p14="http://schemas.microsoft.com/office/powerpoint/2010/main" val="2246212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ADECA8B-2098-A646-FDB6-D0A1719B257A}"/>
              </a:ext>
            </a:extLst>
          </p:cNvPr>
          <p:cNvSpPr>
            <a:spLocks noGrp="1"/>
          </p:cNvSpPr>
          <p:nvPr>
            <p:ph type="body" sz="quarter" idx="15"/>
          </p:nvPr>
        </p:nvSpPr>
        <p:spPr>
          <a:xfrm>
            <a:off x="5453303" y="989708"/>
            <a:ext cx="700387" cy="566443"/>
          </a:xfrm>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288599" y="989707"/>
            <a:ext cx="4979476" cy="566444"/>
          </a:xfrm>
          <a:prstGeom prst="rect">
            <a:avLst/>
          </a:prstGeom>
        </p:spPr>
        <p:txBody>
          <a:bodyPr/>
          <a:lstStyle/>
          <a:p>
            <a:r>
              <a:rPr lang="en-US" sz="2000" dirty="0" err="1"/>
              <a:t>Kiertotalous</a:t>
            </a:r>
            <a:r>
              <a:rPr lang="en-US" sz="2000" dirty="0"/>
              <a:t> ja </a:t>
            </a:r>
            <a:r>
              <a:rPr lang="en-US" sz="2000" dirty="0" err="1"/>
              <a:t>ruokahävikki</a:t>
            </a:r>
            <a:endParaRPr lang="en-US" sz="2000" dirty="0"/>
          </a:p>
        </p:txBody>
      </p:sp>
      <p:sp>
        <p:nvSpPr>
          <p:cNvPr id="27" name="Text Placeholder 26">
            <a:extLst>
              <a:ext uri="{FF2B5EF4-FFF2-40B4-BE49-F238E27FC236}">
                <a16:creationId xmlns:a16="http://schemas.microsoft.com/office/drawing/2014/main" id="{BB67A639-2553-DCB0-D8DF-506873DE99F2}"/>
              </a:ext>
            </a:extLst>
          </p:cNvPr>
          <p:cNvSpPr>
            <a:spLocks noGrp="1"/>
          </p:cNvSpPr>
          <p:nvPr>
            <p:ph type="body" sz="quarter" idx="29"/>
          </p:nvPr>
        </p:nvSpPr>
        <p:spPr>
          <a:xfrm>
            <a:off x="5430689" y="1809180"/>
            <a:ext cx="700387" cy="566443"/>
          </a:xfrm>
        </p:spPr>
        <p:txBody>
          <a:bodyPr/>
          <a:lstStyle/>
          <a:p>
            <a:r>
              <a:rPr lang="en-US" dirty="0"/>
              <a:t>02</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xfrm>
            <a:off x="6288598" y="1809180"/>
            <a:ext cx="4956070" cy="566444"/>
          </a:xfrm>
          <a:prstGeom prst="rect">
            <a:avLst/>
          </a:prstGeom>
        </p:spPr>
        <p:txBody>
          <a:bodyPr/>
          <a:lstStyle/>
          <a:p>
            <a:r>
              <a:rPr lang="en-US" dirty="0" err="1"/>
              <a:t>Opitaan</a:t>
            </a:r>
            <a:r>
              <a:rPr lang="en-US" dirty="0"/>
              <a:t> menneisyydestämme: </a:t>
            </a:r>
            <a:r>
              <a:rPr lang="en-US" dirty="0" err="1"/>
              <a:t>Perinteiset</a:t>
            </a:r>
            <a:r>
              <a:rPr lang="en-US" dirty="0"/>
              <a:t> </a:t>
            </a:r>
            <a:r>
              <a:rPr lang="en-US" sz="2000" dirty="0"/>
              <a:t>ruokakäytännöt</a:t>
            </a:r>
            <a:r>
              <a:rPr lang="en-US" dirty="0"/>
              <a:t> ja jätteiden vähentäminen</a:t>
            </a:r>
          </a:p>
        </p:txBody>
      </p:sp>
      <p:sp>
        <p:nvSpPr>
          <p:cNvPr id="28" name="Text Placeholder 27">
            <a:extLst>
              <a:ext uri="{FF2B5EF4-FFF2-40B4-BE49-F238E27FC236}">
                <a16:creationId xmlns:a16="http://schemas.microsoft.com/office/drawing/2014/main" id="{A6F82535-C6F2-8913-C7B3-6863E989B118}"/>
              </a:ext>
            </a:extLst>
          </p:cNvPr>
          <p:cNvSpPr>
            <a:spLocks noGrp="1"/>
          </p:cNvSpPr>
          <p:nvPr>
            <p:ph type="body" sz="quarter" idx="31"/>
          </p:nvPr>
        </p:nvSpPr>
        <p:spPr>
          <a:xfrm>
            <a:off x="5453303" y="2628148"/>
            <a:ext cx="700387" cy="566443"/>
          </a:xfrm>
        </p:spPr>
        <p:txBody>
          <a:bodyPr/>
          <a:lstStyle/>
          <a:p>
            <a:r>
              <a:rPr lang="en-US" dirty="0"/>
              <a:t>03</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xfrm>
            <a:off x="6288599" y="2628147"/>
            <a:ext cx="4956069" cy="566444"/>
          </a:xfrm>
          <a:prstGeom prst="rect">
            <a:avLst/>
          </a:prstGeom>
        </p:spPr>
        <p:txBody>
          <a:bodyPr/>
          <a:lstStyle/>
          <a:p>
            <a:r>
              <a:rPr lang="en-US" sz="2000" dirty="0"/>
              <a:t>Pk-yritysten rooli kiertotaloudessa ja ruokajätteen vähentämisessä</a:t>
            </a:r>
          </a:p>
        </p:txBody>
      </p:sp>
      <p:sp>
        <p:nvSpPr>
          <p:cNvPr id="29" name="Text Placeholder 28">
            <a:extLst>
              <a:ext uri="{FF2B5EF4-FFF2-40B4-BE49-F238E27FC236}">
                <a16:creationId xmlns:a16="http://schemas.microsoft.com/office/drawing/2014/main" id="{40C048B4-42C0-F0BC-C978-630F5F39F697}"/>
              </a:ext>
            </a:extLst>
          </p:cNvPr>
          <p:cNvSpPr>
            <a:spLocks noGrp="1"/>
          </p:cNvSpPr>
          <p:nvPr>
            <p:ph type="body" sz="quarter" idx="33"/>
          </p:nvPr>
        </p:nvSpPr>
        <p:spPr>
          <a:xfrm>
            <a:off x="5453303" y="3446105"/>
            <a:ext cx="700387" cy="566443"/>
          </a:xfrm>
        </p:spPr>
        <p:txBody>
          <a:bodyPr/>
          <a:lstStyle/>
          <a:p>
            <a:r>
              <a:rPr lang="en-US" dirty="0"/>
              <a:t>04</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4"/>
          </p:nvPr>
        </p:nvSpPr>
        <p:spPr>
          <a:xfrm>
            <a:off x="6288599" y="3446104"/>
            <a:ext cx="4956069" cy="566444"/>
          </a:xfrm>
          <a:prstGeom prst="rect">
            <a:avLst/>
          </a:prstGeom>
        </p:spPr>
        <p:txBody>
          <a:bodyPr/>
          <a:lstStyle/>
          <a:p>
            <a:r>
              <a:rPr lang="en-US" sz="2000" dirty="0"/>
              <a:t>EU-</a:t>
            </a:r>
            <a:r>
              <a:rPr lang="en-US" sz="2000" dirty="0" err="1"/>
              <a:t>politiikka</a:t>
            </a:r>
            <a:r>
              <a:rPr lang="en-US" sz="2000" dirty="0"/>
              <a:t> - </a:t>
            </a:r>
            <a:r>
              <a:rPr lang="en-US" sz="2000" dirty="0" err="1"/>
              <a:t>Elintarvikejätettä</a:t>
            </a:r>
            <a:r>
              <a:rPr lang="en-US" sz="2000" dirty="0"/>
              <a:t> ja </a:t>
            </a:r>
            <a:r>
              <a:rPr lang="en-US" sz="2000" dirty="0" err="1"/>
              <a:t>kiertotalouden</a:t>
            </a:r>
            <a:r>
              <a:rPr lang="en-US" sz="2000" dirty="0"/>
              <a:t> </a:t>
            </a:r>
            <a:r>
              <a:rPr lang="en-US" sz="2000" dirty="0" err="1"/>
              <a:t>EU:n</a:t>
            </a:r>
            <a:r>
              <a:rPr lang="en-US" sz="2000" dirty="0"/>
              <a:t> </a:t>
            </a:r>
            <a:r>
              <a:rPr lang="en-US" sz="2000" dirty="0" err="1"/>
              <a:t>säädökset</a:t>
            </a:r>
            <a:r>
              <a:rPr lang="en-US" sz="2000" dirty="0"/>
              <a:t> ja asetukset</a:t>
            </a:r>
          </a:p>
        </p:txBody>
      </p:sp>
      <p:sp>
        <p:nvSpPr>
          <p:cNvPr id="30" name="Text Placeholder 29">
            <a:extLst>
              <a:ext uri="{FF2B5EF4-FFF2-40B4-BE49-F238E27FC236}">
                <a16:creationId xmlns:a16="http://schemas.microsoft.com/office/drawing/2014/main" id="{4386CB93-B483-14A0-2301-D52E9BAD2D5B}"/>
              </a:ext>
            </a:extLst>
          </p:cNvPr>
          <p:cNvSpPr>
            <a:spLocks noGrp="1"/>
          </p:cNvSpPr>
          <p:nvPr>
            <p:ph type="body" sz="quarter" idx="35"/>
          </p:nvPr>
        </p:nvSpPr>
        <p:spPr>
          <a:xfrm>
            <a:off x="5453303" y="4261629"/>
            <a:ext cx="700387" cy="566443"/>
          </a:xfrm>
        </p:spPr>
        <p:txBody>
          <a:bodyPr/>
          <a:lstStyle/>
          <a:p>
            <a:r>
              <a:rPr lang="en-US" dirty="0"/>
              <a:t>05</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36"/>
          </p:nvPr>
        </p:nvSpPr>
        <p:spPr>
          <a:xfrm>
            <a:off x="6288599" y="4545564"/>
            <a:ext cx="4808026" cy="566444"/>
          </a:xfrm>
          <a:prstGeom prst="rect">
            <a:avLst/>
          </a:prstGeom>
        </p:spPr>
        <p:txBody>
          <a:bodyPr/>
          <a:lstStyle/>
          <a:p>
            <a:r>
              <a:rPr lang="en-US" sz="2000" dirty="0"/>
              <a:t>Yhdenmukaisuus kestävän kehityksen tavoitteiden kanssa: Ruokahävikki maailmanlaajuisena kestävän kehityksen haasteena</a:t>
            </a:r>
          </a:p>
        </p:txBody>
      </p:sp>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216225" y="1431823"/>
            <a:ext cx="4808026" cy="4839488"/>
          </a:xfrm>
        </p:spPr>
        <p:txBody>
          <a:bodyPr/>
          <a:lstStyle/>
          <a:p>
            <a:r>
              <a:rPr lang="en-US" sz="2200" dirty="0"/>
              <a:t>Tässä moduulissa tarkastellaan ruokajätteen </a:t>
            </a:r>
            <a:r>
              <a:rPr lang="en-US" sz="2200" dirty="0" err="1"/>
              <a:t>kiertotaloutta</a:t>
            </a:r>
            <a:r>
              <a:rPr lang="en-US" sz="2200" dirty="0"/>
              <a:t> ja </a:t>
            </a:r>
            <a:r>
              <a:rPr lang="en-US" sz="2200" dirty="0" err="1"/>
              <a:t>esitellään</a:t>
            </a:r>
            <a:r>
              <a:rPr lang="en-US" sz="2200" dirty="0"/>
              <a:t> kestäviä ratkaisuja jätteen vähentämiseksi ja resurssitehokkuuden </a:t>
            </a:r>
            <a:r>
              <a:rPr lang="en-US" sz="2200" dirty="0" err="1"/>
              <a:t>maksimoimiseksi</a:t>
            </a:r>
            <a:r>
              <a:rPr lang="en-US" sz="2200" dirty="0"/>
              <a:t>.</a:t>
            </a:r>
          </a:p>
          <a:p>
            <a:r>
              <a:rPr lang="en-US" sz="2200" dirty="0"/>
              <a:t> </a:t>
            </a:r>
            <a:r>
              <a:rPr lang="en-US" sz="2200" dirty="0" err="1"/>
              <a:t>Kokonaisuudessa</a:t>
            </a:r>
            <a:r>
              <a:rPr lang="en-US" sz="2200" dirty="0"/>
              <a:t> </a:t>
            </a:r>
            <a:r>
              <a:rPr lang="en-US" sz="2200" dirty="0" err="1"/>
              <a:t>tarkastellaan</a:t>
            </a:r>
            <a:r>
              <a:rPr lang="en-US" sz="2200" dirty="0"/>
              <a:t> </a:t>
            </a:r>
            <a:r>
              <a:rPr lang="en-US" sz="2200" dirty="0" err="1"/>
              <a:t>perinteisiä</a:t>
            </a:r>
            <a:r>
              <a:rPr lang="en-US" sz="2200" dirty="0"/>
              <a:t> ja </a:t>
            </a:r>
            <a:r>
              <a:rPr lang="en-US" sz="2200" dirty="0" err="1"/>
              <a:t>nykyaikaisia</a:t>
            </a:r>
            <a:r>
              <a:rPr lang="en-US" sz="2200" dirty="0"/>
              <a:t> </a:t>
            </a:r>
            <a:r>
              <a:rPr lang="en-US" sz="2200" dirty="0" err="1"/>
              <a:t>hävikin</a:t>
            </a:r>
            <a:r>
              <a:rPr lang="en-US" sz="2200" dirty="0"/>
              <a:t> </a:t>
            </a:r>
            <a:r>
              <a:rPr lang="en-US" sz="2200" dirty="0" err="1"/>
              <a:t>vähetämistapoja</a:t>
            </a:r>
            <a:r>
              <a:rPr lang="en-US" sz="2200" dirty="0"/>
              <a:t>, pk-yritysten </a:t>
            </a:r>
            <a:r>
              <a:rPr lang="en-US" sz="2200" dirty="0" err="1"/>
              <a:t>roolia</a:t>
            </a:r>
            <a:r>
              <a:rPr lang="en-US" sz="2200" dirty="0"/>
              <a:t> </a:t>
            </a:r>
            <a:r>
              <a:rPr lang="en-US" sz="2200" dirty="0" err="1"/>
              <a:t>kierrättämisessä</a:t>
            </a:r>
            <a:r>
              <a:rPr lang="en-US" sz="2200" dirty="0"/>
              <a:t> sekä biopohjaista taloutta muokkaavaa sääntely-ympäristöä. Maailmanlaajuisten kestävyystavoitteiden </a:t>
            </a:r>
            <a:r>
              <a:rPr lang="en-US" sz="2200" dirty="0" err="1"/>
              <a:t>mukaisesti</a:t>
            </a:r>
            <a:r>
              <a:rPr lang="en-US" sz="2200" dirty="0"/>
              <a:t> </a:t>
            </a:r>
            <a:r>
              <a:rPr lang="en-US" sz="2200" dirty="0" err="1"/>
              <a:t>tuodaan</a:t>
            </a:r>
            <a:r>
              <a:rPr lang="en-US" sz="2200" dirty="0"/>
              <a:t> </a:t>
            </a:r>
            <a:r>
              <a:rPr lang="en-US" sz="2200" dirty="0" err="1"/>
              <a:t>esille</a:t>
            </a:r>
            <a:r>
              <a:rPr lang="en-US" sz="2200" dirty="0"/>
              <a:t> kiertävien </a:t>
            </a:r>
            <a:r>
              <a:rPr lang="en-US" sz="2200" dirty="0" err="1"/>
              <a:t>elintarvikejärjestelmien</a:t>
            </a:r>
            <a:r>
              <a:rPr lang="en-US" sz="2200" dirty="0"/>
              <a:t> </a:t>
            </a:r>
            <a:r>
              <a:rPr lang="en-US" sz="2200" dirty="0" err="1"/>
              <a:t>ekologisia</a:t>
            </a:r>
            <a:r>
              <a:rPr lang="en-US" sz="2200" dirty="0"/>
              <a:t>, taloudellisia ja sosiaalisia hyötyjä.</a:t>
            </a:r>
          </a:p>
        </p:txBody>
      </p:sp>
      <p:sp>
        <p:nvSpPr>
          <p:cNvPr id="12" name="Rectangle 11">
            <a:extLst>
              <a:ext uri="{FF2B5EF4-FFF2-40B4-BE49-F238E27FC236}">
                <a16:creationId xmlns:a16="http://schemas.microsoft.com/office/drawing/2014/main" id="{FD1AE6A7-36AA-0C4F-0261-5C67EE120960}"/>
              </a:ext>
            </a:extLst>
          </p:cNvPr>
          <p:cNvSpPr/>
          <p:nvPr/>
        </p:nvSpPr>
        <p:spPr>
          <a:xfrm>
            <a:off x="316143" y="586689"/>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638987"/>
            <a:ext cx="2577693" cy="646331"/>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SISÄLTÖ</a:t>
            </a:r>
          </a:p>
        </p:txBody>
      </p:sp>
      <p:grpSp>
        <p:nvGrpSpPr>
          <p:cNvPr id="9" name="Group 8">
            <a:extLst>
              <a:ext uri="{FF2B5EF4-FFF2-40B4-BE49-F238E27FC236}">
                <a16:creationId xmlns:a16="http://schemas.microsoft.com/office/drawing/2014/main" id="{4B2B097B-E908-F239-EDE3-718FB026E7C2}"/>
              </a:ext>
            </a:extLst>
          </p:cNvPr>
          <p:cNvGrpSpPr/>
          <p:nvPr/>
        </p:nvGrpSpPr>
        <p:grpSpPr>
          <a:xfrm>
            <a:off x="5430689" y="1675141"/>
            <a:ext cx="5837386" cy="2469219"/>
            <a:chOff x="2156220" y="3404184"/>
            <a:chExt cx="8902925" cy="2469219"/>
          </a:xfrm>
        </p:grpSpPr>
        <p:cxnSp>
          <p:nvCxnSpPr>
            <p:cNvPr id="10" name="Straight Connector 9">
              <a:extLst>
                <a:ext uri="{FF2B5EF4-FFF2-40B4-BE49-F238E27FC236}">
                  <a16:creationId xmlns:a16="http://schemas.microsoft.com/office/drawing/2014/main" id="{7A49ABF7-6FCA-AB21-4DF0-808254C08F12}"/>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BEF7EB-2AEA-21AB-5476-1ABF21895381}"/>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DC0782-03D6-0C0E-7516-BFBA9CEDA1C8}"/>
                </a:ext>
              </a:extLst>
            </p:cNvPr>
            <p:cNvCxnSpPr>
              <a:cxnSpLocks/>
            </p:cNvCxnSpPr>
            <p:nvPr userDrawn="1"/>
          </p:nvCxnSpPr>
          <p:spPr>
            <a:xfrm flipV="1">
              <a:off x="2156220" y="504111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80F65C-10FB-2453-ED89-45A156B2C3B9}"/>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86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CDB142F-EC46-DDAF-250D-A7C4700DF90A}"/>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10268" r="-474" b="-13552"/>
          <a:stretch/>
        </p:blipFill>
        <p:spPr>
          <a:xfrm>
            <a:off x="597274" y="81480"/>
            <a:ext cx="5498725" cy="6776519"/>
          </a:xfrm>
          <a:noFill/>
        </p:spPr>
      </p:pic>
      <p:sp>
        <p:nvSpPr>
          <p:cNvPr id="3" name="Text Placeholder 2">
            <a:extLst>
              <a:ext uri="{FF2B5EF4-FFF2-40B4-BE49-F238E27FC236}">
                <a16:creationId xmlns:a16="http://schemas.microsoft.com/office/drawing/2014/main" id="{11DE926A-F914-322D-19A7-6FCBB4D0231E}"/>
              </a:ext>
            </a:extLst>
          </p:cNvPr>
          <p:cNvSpPr>
            <a:spLocks noGrp="1"/>
          </p:cNvSpPr>
          <p:nvPr>
            <p:ph type="body" sz="quarter" idx="21"/>
          </p:nvPr>
        </p:nvSpPr>
        <p:spPr/>
        <p:txBody>
          <a:bodyPr/>
          <a:lstStyle/>
          <a:p>
            <a:r>
              <a:rPr lang="en-IE" dirty="0"/>
              <a:t>EU:n biotalousstrategia</a:t>
            </a:r>
            <a:endParaRPr lang="pl-PL" kern="100" dirty="0">
              <a:effectLst/>
              <a:ea typeface="Aptos" panose="020B0004020202020204" pitchFamily="34" charset="0"/>
              <a:cs typeface="Times New Roman" panose="02020603050405020304" pitchFamily="18" charset="0"/>
            </a:endParaRPr>
          </a:p>
          <a:p>
            <a:endParaRPr lang="en-IE" dirty="0"/>
          </a:p>
        </p:txBody>
      </p:sp>
      <p:sp>
        <p:nvSpPr>
          <p:cNvPr id="4" name="Text Placeholder 3">
            <a:extLst>
              <a:ext uri="{FF2B5EF4-FFF2-40B4-BE49-F238E27FC236}">
                <a16:creationId xmlns:a16="http://schemas.microsoft.com/office/drawing/2014/main" id="{34448973-CA2C-2032-183C-883175DE1C31}"/>
              </a:ext>
            </a:extLst>
          </p:cNvPr>
          <p:cNvSpPr>
            <a:spLocks noGrp="1"/>
          </p:cNvSpPr>
          <p:nvPr>
            <p:ph type="body" sz="quarter" idx="22"/>
          </p:nvPr>
        </p:nvSpPr>
        <p:spPr>
          <a:xfrm>
            <a:off x="6246355" y="1448554"/>
            <a:ext cx="5677790" cy="4667773"/>
          </a:xfrm>
        </p:spPr>
        <p:txBody>
          <a:bodyPr/>
          <a:lstStyle/>
          <a:p>
            <a:pPr>
              <a:lnSpc>
                <a:spcPct val="100000"/>
              </a:lnSpc>
              <a:spcAft>
                <a:spcPts val="1200"/>
              </a:spcAft>
            </a:pPr>
            <a:r>
              <a:rPr lang="en-US" sz="2200" dirty="0"/>
              <a:t>Päivitetyn </a:t>
            </a:r>
            <a:r>
              <a:rPr lang="en-US" sz="2200" b="1" dirty="0">
                <a:hlinkClick r:id="rId3"/>
              </a:rPr>
              <a:t>biotalousstrategian </a:t>
            </a:r>
            <a:r>
              <a:rPr lang="en-US" sz="2200" dirty="0"/>
              <a:t>(2018) tavoitteena on laajentaa biopohjaista alaa ja keskittyä biomassan kestävään hankintaan ja kiertoon.</a:t>
            </a:r>
          </a:p>
          <a:p>
            <a:pPr algn="l">
              <a:spcAft>
                <a:spcPts val="1200"/>
              </a:spcAft>
              <a:buNone/>
            </a:pPr>
            <a:r>
              <a:rPr lang="en-US" sz="2200" b="1" i="0" dirty="0">
                <a:effectLst/>
              </a:rPr>
              <a:t>Vuoden 2018 strategiassa on viisi tavoitetta:</a:t>
            </a:r>
          </a:p>
          <a:p>
            <a:pPr algn="l">
              <a:buFont typeface="Arial" panose="020B0604020202020204" pitchFamily="34" charset="0"/>
              <a:buChar char="•"/>
            </a:pPr>
            <a:r>
              <a:rPr lang="en-US" sz="2200" b="0" i="0" dirty="0">
                <a:effectLst/>
              </a:rPr>
              <a:t>Elintarvike- ja ravitsemusturvan varmistaminen</a:t>
            </a:r>
          </a:p>
          <a:p>
            <a:pPr algn="l">
              <a:buFont typeface="Arial" panose="020B0604020202020204" pitchFamily="34" charset="0"/>
              <a:buChar char="•"/>
            </a:pPr>
            <a:r>
              <a:rPr lang="en-US" sz="2200" b="0" i="0" dirty="0">
                <a:effectLst/>
              </a:rPr>
              <a:t>Luonnonvarojen kestävä hoito</a:t>
            </a:r>
          </a:p>
          <a:p>
            <a:pPr algn="l">
              <a:buFont typeface="Arial" panose="020B0604020202020204" pitchFamily="34" charset="0"/>
              <a:buChar char="•"/>
            </a:pPr>
            <a:r>
              <a:rPr lang="en-US" sz="2200" b="0" i="0" dirty="0">
                <a:effectLst/>
              </a:rPr>
              <a:t>Vähennetään riippuvuutta uusiutumattomista ja kestämättömistä luonnonvaroista.</a:t>
            </a:r>
          </a:p>
          <a:p>
            <a:pPr algn="l">
              <a:buFont typeface="Arial" panose="020B0604020202020204" pitchFamily="34" charset="0"/>
              <a:buChar char="•"/>
            </a:pPr>
            <a:r>
              <a:rPr lang="en-US" sz="2200" b="0" i="0" dirty="0">
                <a:effectLst/>
              </a:rPr>
              <a:t>Ilmastonmuutoksen rajoittaminen ja siihen sopeutuminen</a:t>
            </a:r>
          </a:p>
          <a:p>
            <a:pPr algn="l">
              <a:buFont typeface="Arial" panose="020B0604020202020204" pitchFamily="34" charset="0"/>
              <a:buChar char="•"/>
            </a:pPr>
            <a:r>
              <a:rPr lang="en-US" sz="2200" b="0" i="0" dirty="0">
                <a:effectLst/>
              </a:rPr>
              <a:t>Euroopan kilpailukyvyn vahvistaminen ja työpaikkojen luominen</a:t>
            </a:r>
          </a:p>
          <a:p>
            <a:pPr>
              <a:lnSpc>
                <a:spcPct val="100000"/>
              </a:lnSpc>
              <a:spcAft>
                <a:spcPts val="600"/>
              </a:spcAft>
            </a:pPr>
            <a:endParaRPr lang="en-US" dirty="0"/>
          </a:p>
        </p:txBody>
      </p:sp>
      <p:sp>
        <p:nvSpPr>
          <p:cNvPr id="7" name="TextBox 6">
            <a:extLst>
              <a:ext uri="{FF2B5EF4-FFF2-40B4-BE49-F238E27FC236}">
                <a16:creationId xmlns:a16="http://schemas.microsoft.com/office/drawing/2014/main" id="{1CCE452F-4C07-D9E0-6C3E-80C31E9165EA}"/>
              </a:ext>
            </a:extLst>
          </p:cNvPr>
          <p:cNvSpPr txBox="1"/>
          <p:nvPr/>
        </p:nvSpPr>
        <p:spPr>
          <a:xfrm>
            <a:off x="1032350" y="6116327"/>
            <a:ext cx="1303699" cy="369332"/>
          </a:xfrm>
          <a:prstGeom prst="rect">
            <a:avLst/>
          </a:prstGeom>
          <a:noFill/>
        </p:spPr>
        <p:txBody>
          <a:bodyPr wrap="square" rtlCol="0">
            <a:spAutoFit/>
          </a:bodyPr>
          <a:lstStyle/>
          <a:p>
            <a:r>
              <a:rPr lang="en-IE" dirty="0">
                <a:hlinkClick r:id="rId3"/>
              </a:rPr>
              <a:t>Lähde</a:t>
            </a:r>
            <a:endParaRPr lang="en-IE" dirty="0"/>
          </a:p>
        </p:txBody>
      </p:sp>
    </p:spTree>
    <p:extLst>
      <p:ext uri="{BB962C8B-B14F-4D97-AF65-F5344CB8AC3E}">
        <p14:creationId xmlns:p14="http://schemas.microsoft.com/office/powerpoint/2010/main" val="1855240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CCDD4E-140E-6B48-21B2-0C7A14D9C1A9}"/>
              </a:ext>
            </a:extLst>
          </p:cNvPr>
          <p:cNvSpPr>
            <a:spLocks noGrp="1"/>
          </p:cNvSpPr>
          <p:nvPr>
            <p:ph type="body" sz="quarter" idx="16"/>
          </p:nvPr>
        </p:nvSpPr>
        <p:spPr>
          <a:xfrm>
            <a:off x="1688701" y="571116"/>
            <a:ext cx="9225022" cy="992652"/>
          </a:xfrm>
        </p:spPr>
        <p:txBody>
          <a:bodyPr/>
          <a:lstStyle/>
          <a:p>
            <a:r>
              <a:rPr lang="en-IE" dirty="0"/>
              <a:t>Waste 2 Worth &amp; EU:n biotalousstrategia ja muut aloitteet</a:t>
            </a:r>
            <a:endParaRPr lang="pl-PL" kern="100" dirty="0">
              <a:effectLst/>
              <a:ea typeface="Aptos" panose="020B0004020202020204" pitchFamily="34" charset="0"/>
              <a:cs typeface="Times New Roman" panose="02020603050405020304" pitchFamily="18" charset="0"/>
            </a:endParaRPr>
          </a:p>
          <a:p>
            <a:endParaRPr lang="en-IE" dirty="0"/>
          </a:p>
        </p:txBody>
      </p:sp>
      <p:sp>
        <p:nvSpPr>
          <p:cNvPr id="4" name="Text Placeholder 3">
            <a:extLst>
              <a:ext uri="{FF2B5EF4-FFF2-40B4-BE49-F238E27FC236}">
                <a16:creationId xmlns:a16="http://schemas.microsoft.com/office/drawing/2014/main" id="{AB59827A-8DF8-F331-51E6-22DAE10F856B}"/>
              </a:ext>
            </a:extLst>
          </p:cNvPr>
          <p:cNvSpPr>
            <a:spLocks noGrp="1"/>
          </p:cNvSpPr>
          <p:nvPr>
            <p:ph type="body" sz="quarter" idx="19"/>
          </p:nvPr>
        </p:nvSpPr>
        <p:spPr>
          <a:xfrm>
            <a:off x="6301212" y="1890384"/>
            <a:ext cx="5468293" cy="4102937"/>
          </a:xfrm>
        </p:spPr>
        <p:txBody>
          <a:bodyPr/>
          <a:lstStyle/>
          <a:p>
            <a:pPr>
              <a:lnSpc>
                <a:spcPct val="100000"/>
              </a:lnSpc>
            </a:pPr>
            <a:r>
              <a:rPr lang="en-US" sz="2200" dirty="0"/>
              <a:t>Ruokajätteen </a:t>
            </a:r>
            <a:r>
              <a:rPr lang="en-US" sz="2200" dirty="0" err="1"/>
              <a:t>hyödyntäminen</a:t>
            </a:r>
            <a:r>
              <a:rPr lang="en-US" sz="2200" dirty="0"/>
              <a:t> bioresurssina tukee strategian pilareita: elintarviketurvaa, kestävää maataloutta ja uusia työpaikkoja vihreässä </a:t>
            </a:r>
            <a:r>
              <a:rPr lang="en-US" sz="2200" dirty="0" err="1"/>
              <a:t>taloudessa</a:t>
            </a:r>
            <a:r>
              <a:rPr lang="en-US" sz="2200" dirty="0"/>
              <a:t>.</a:t>
            </a:r>
          </a:p>
          <a:p>
            <a:pPr>
              <a:lnSpc>
                <a:spcPct val="100000"/>
              </a:lnSpc>
            </a:pPr>
            <a:endParaRPr lang="en-US" sz="2200" dirty="0"/>
          </a:p>
          <a:p>
            <a:pPr>
              <a:lnSpc>
                <a:spcPct val="100000"/>
              </a:lnSpc>
            </a:pPr>
            <a:r>
              <a:rPr lang="en-US" sz="2200" dirty="0"/>
              <a:t>Waste 2 Worth -hanke edistää osaltaan paikallisten toimijoiden näkemystä jätteestä resurssina, edistää paikallisia biopohjaisia innovaatioita ja täydentää Horisontti Eurooppa -hankkeita, kuten FOODRUS, VALUEWASTE ja BIOPLAT-EU, tarjoamalla yhteisötason sitouttamisvälineitä.</a:t>
            </a:r>
            <a:endParaRPr lang="en-IE" sz="2200" dirty="0"/>
          </a:p>
        </p:txBody>
      </p:sp>
      <p:pic>
        <p:nvPicPr>
          <p:cNvPr id="5" name="Online Media 4" title="Jobs and growth in the EU bioeconomy">
            <a:hlinkClick r:id="" action="ppaction://media"/>
            <a:extLst>
              <a:ext uri="{FF2B5EF4-FFF2-40B4-BE49-F238E27FC236}">
                <a16:creationId xmlns:a16="http://schemas.microsoft.com/office/drawing/2014/main" id="{BC12E3D9-13A2-093B-D444-E13898B4EE05}"/>
              </a:ext>
            </a:extLst>
          </p:cNvPr>
          <p:cNvPicPr>
            <a:picLocks noRot="1" noChangeAspect="1"/>
          </p:cNvPicPr>
          <p:nvPr>
            <a:videoFile r:link="rId1"/>
          </p:nvPr>
        </p:nvPicPr>
        <p:blipFill>
          <a:blip r:embed="rId3"/>
          <a:stretch>
            <a:fillRect/>
          </a:stretch>
        </p:blipFill>
        <p:spPr>
          <a:xfrm>
            <a:off x="622131" y="3078425"/>
            <a:ext cx="5147298" cy="3220775"/>
          </a:xfrm>
          <a:prstGeom prst="rect">
            <a:avLst/>
          </a:prstGeom>
        </p:spPr>
      </p:pic>
      <p:sp>
        <p:nvSpPr>
          <p:cNvPr id="7" name="TextBox 6">
            <a:extLst>
              <a:ext uri="{FF2B5EF4-FFF2-40B4-BE49-F238E27FC236}">
                <a16:creationId xmlns:a16="http://schemas.microsoft.com/office/drawing/2014/main" id="{7160E3B1-1DAE-1E14-12A8-D8E88060F79D}"/>
              </a:ext>
            </a:extLst>
          </p:cNvPr>
          <p:cNvSpPr txBox="1"/>
          <p:nvPr/>
        </p:nvSpPr>
        <p:spPr>
          <a:xfrm>
            <a:off x="1210902" y="2382477"/>
            <a:ext cx="6097508" cy="369332"/>
          </a:xfrm>
          <a:prstGeom prst="rect">
            <a:avLst/>
          </a:prstGeom>
          <a:noFill/>
        </p:spPr>
        <p:txBody>
          <a:bodyPr wrap="square">
            <a:spAutoFit/>
          </a:bodyPr>
          <a:lstStyle/>
          <a:p>
            <a:r>
              <a:rPr lang="en-US" dirty="0">
                <a:hlinkClick r:id="rId4"/>
              </a:rPr>
              <a:t>Työpaikat ja kasvu EU:n biotaloudessa</a:t>
            </a:r>
            <a:endParaRPr lang="en-IE" dirty="0"/>
          </a:p>
        </p:txBody>
      </p:sp>
      <p:grpSp>
        <p:nvGrpSpPr>
          <p:cNvPr id="18" name="Graphic 4">
            <a:extLst>
              <a:ext uri="{FF2B5EF4-FFF2-40B4-BE49-F238E27FC236}">
                <a16:creationId xmlns:a16="http://schemas.microsoft.com/office/drawing/2014/main" id="{A8E111ED-2EFB-B292-AD8C-42B0DB7EFA3D}"/>
              </a:ext>
            </a:extLst>
          </p:cNvPr>
          <p:cNvGrpSpPr/>
          <p:nvPr/>
        </p:nvGrpSpPr>
        <p:grpSpPr>
          <a:xfrm rot="19582332">
            <a:off x="5512976" y="2181833"/>
            <a:ext cx="403666" cy="780439"/>
            <a:chOff x="9129274" y="2719113"/>
            <a:chExt cx="717140" cy="1386497"/>
          </a:xfrm>
          <a:solidFill>
            <a:srgbClr val="09465E"/>
          </a:solidFill>
        </p:grpSpPr>
        <p:grpSp>
          <p:nvGrpSpPr>
            <p:cNvPr id="6" name="Graphic 4">
              <a:extLst>
                <a:ext uri="{FF2B5EF4-FFF2-40B4-BE49-F238E27FC236}">
                  <a16:creationId xmlns:a16="http://schemas.microsoft.com/office/drawing/2014/main" id="{3E07AB05-2DDA-332D-7062-A798FED70C6B}"/>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0FCBF795-393B-DA3D-99A1-4338FC0662B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95EE68BD-1C75-EB22-7BA8-5D7DA1419FE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93BF0E2B-E174-F67A-ADF0-355CCD7148D7}"/>
                </a:ext>
              </a:extLst>
            </p:cNvPr>
            <p:cNvGrpSpPr/>
            <p:nvPr/>
          </p:nvGrpSpPr>
          <p:grpSpPr>
            <a:xfrm>
              <a:off x="9129274" y="2893887"/>
              <a:ext cx="717140" cy="1211723"/>
              <a:chOff x="9129274" y="2893887"/>
              <a:chExt cx="717140" cy="1211723"/>
            </a:xfrm>
            <a:grpFill/>
          </p:grpSpPr>
          <p:sp>
            <p:nvSpPr>
              <p:cNvPr id="9" name="Freeform 50">
                <a:extLst>
                  <a:ext uri="{FF2B5EF4-FFF2-40B4-BE49-F238E27FC236}">
                    <a16:creationId xmlns:a16="http://schemas.microsoft.com/office/drawing/2014/main" id="{2A1200D8-AAAC-43C8-74CA-04FD92A4E50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EADF18E1-8898-8A28-E23D-E01DC8B2CC11}"/>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E98E3E2F-B9CE-D6FB-47C1-1213D14DE950}"/>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AB438680-3132-A48D-4213-CCC8AC75BB8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6A960F5A-F8E6-F5F0-53CB-609D8641C438}"/>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E330707E-B479-3AA7-48F5-8D99E6B434EE}"/>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F149E66F-874F-D1CB-7F0E-B4A88039BBB6}"/>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0863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325729-CE08-F97F-885F-D6B4DBD29372}"/>
              </a:ext>
            </a:extLst>
          </p:cNvPr>
          <p:cNvSpPr>
            <a:spLocks noGrp="1"/>
          </p:cNvSpPr>
          <p:nvPr>
            <p:ph type="body" sz="quarter" idx="16"/>
          </p:nvPr>
        </p:nvSpPr>
        <p:spPr>
          <a:xfrm>
            <a:off x="372165" y="361239"/>
            <a:ext cx="5723835" cy="992652"/>
          </a:xfrm>
        </p:spPr>
        <p:txBody>
          <a:bodyPr/>
          <a:lstStyle/>
          <a:p>
            <a:r>
              <a:rPr lang="en-IE" dirty="0"/>
              <a:t>Jätepuitedirektiivi (direktiivi 2008/98/EY)</a:t>
            </a:r>
          </a:p>
          <a:p>
            <a:endParaRPr lang="en-IE" dirty="0"/>
          </a:p>
        </p:txBody>
      </p:sp>
      <p:sp>
        <p:nvSpPr>
          <p:cNvPr id="3" name="Text Placeholder 2">
            <a:extLst>
              <a:ext uri="{FF2B5EF4-FFF2-40B4-BE49-F238E27FC236}">
                <a16:creationId xmlns:a16="http://schemas.microsoft.com/office/drawing/2014/main" id="{E122C1FC-3EF7-1527-2F6E-43D742DA9FC2}"/>
              </a:ext>
            </a:extLst>
          </p:cNvPr>
          <p:cNvSpPr>
            <a:spLocks noGrp="1"/>
          </p:cNvSpPr>
          <p:nvPr>
            <p:ph type="body" sz="quarter" idx="19"/>
          </p:nvPr>
        </p:nvSpPr>
        <p:spPr>
          <a:xfrm>
            <a:off x="372164" y="1573013"/>
            <a:ext cx="5847567" cy="4102937"/>
          </a:xfrm>
        </p:spPr>
        <p:txBody>
          <a:bodyPr/>
          <a:lstStyle/>
          <a:p>
            <a:pPr>
              <a:spcAft>
                <a:spcPts val="600"/>
              </a:spcAft>
            </a:pPr>
            <a:r>
              <a:rPr lang="en-US" sz="2200" dirty="0">
                <a:hlinkClick r:id="rId2"/>
              </a:rPr>
              <a:t>Jätepuitedirektiivissä </a:t>
            </a:r>
            <a:r>
              <a:rPr lang="en-US" sz="2200" dirty="0"/>
              <a:t>vahvistetaan EU:n jätehuollon oikeusperusta ja annetaan jätehuoltoon liittyvät määritelmät, mukaan lukien jäte, kierrätys ja hyödyntäminen. </a:t>
            </a:r>
          </a:p>
          <a:p>
            <a:pPr>
              <a:spcAft>
                <a:spcPts val="600"/>
              </a:spcAft>
            </a:pPr>
            <a:r>
              <a:rPr lang="en-US" sz="2200" dirty="0"/>
              <a:t>Vuonna 2018 tehdystä muutoksesta alkaen EU:n jäsenvaltioiden on:</a:t>
            </a:r>
          </a:p>
          <a:p>
            <a:pPr marL="342900" indent="-342900">
              <a:buFont typeface="Arial" panose="020B0604020202020204" pitchFamily="34" charset="0"/>
              <a:buChar char="•"/>
            </a:pPr>
            <a:r>
              <a:rPr lang="en-US" sz="2200" dirty="0"/>
              <a:t>Mittaa ruokahävikki toimitusketjun jokaisessa vaiheessa.</a:t>
            </a:r>
          </a:p>
          <a:p>
            <a:pPr marL="342900" indent="-342900">
              <a:buFont typeface="Arial" panose="020B0604020202020204" pitchFamily="34" charset="0"/>
              <a:buChar char="•"/>
            </a:pPr>
            <a:r>
              <a:rPr lang="en-US" sz="2200" dirty="0"/>
              <a:t>Raportoidaan vuosittain ruokajätetiedot EU:n yhteisiä menetelmiä käyttäen.</a:t>
            </a:r>
          </a:p>
          <a:p>
            <a:pPr marL="342900" indent="-342900">
              <a:buFont typeface="Arial" panose="020B0604020202020204" pitchFamily="34" charset="0"/>
              <a:buChar char="•"/>
            </a:pPr>
            <a:r>
              <a:rPr lang="en-US" sz="2200" dirty="0"/>
              <a:t>Toteutetaan ennaltaehkäiseviä toimenpiteitä ruokahävikin vähentämiseksi kaikilla tasoilla.</a:t>
            </a:r>
          </a:p>
          <a:p>
            <a:pPr marL="342900" indent="-342900">
              <a:buFont typeface="Arial" panose="020B0604020202020204" pitchFamily="34" charset="0"/>
              <a:buChar char="•"/>
            </a:pPr>
            <a:r>
              <a:rPr lang="en-US" sz="2200" dirty="0"/>
              <a:t>Työskennellään kohti SDG 12.3 -tavoitetta, jonka tavoitteena on puolittaa ruokahävikki asukasta kohden vuoteen 2030 mennessä.</a:t>
            </a:r>
          </a:p>
          <a:p>
            <a:endParaRPr lang="en-IE" dirty="0"/>
          </a:p>
        </p:txBody>
      </p:sp>
      <p:pic>
        <p:nvPicPr>
          <p:cNvPr id="5122" name="Picture 2" descr="Generated image">
            <a:extLst>
              <a:ext uri="{FF2B5EF4-FFF2-40B4-BE49-F238E27FC236}">
                <a16:creationId xmlns:a16="http://schemas.microsoft.com/office/drawing/2014/main" id="{9619BAAD-AD06-BA0B-D37F-A611E7AB93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0" r="3068"/>
          <a:stretch/>
        </p:blipFill>
        <p:spPr bwMode="auto">
          <a:xfrm>
            <a:off x="6219731" y="801233"/>
            <a:ext cx="5084612" cy="5816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0876C3-C389-C565-0AC5-D7716347D95B}"/>
              </a:ext>
            </a:extLst>
          </p:cNvPr>
          <p:cNvSpPr txBox="1"/>
          <p:nvPr/>
        </p:nvSpPr>
        <p:spPr>
          <a:xfrm>
            <a:off x="6910557" y="892226"/>
            <a:ext cx="3516086" cy="461665"/>
          </a:xfrm>
          <a:prstGeom prst="rect">
            <a:avLst/>
          </a:prstGeom>
          <a:noFill/>
        </p:spPr>
        <p:txBody>
          <a:bodyPr wrap="square" rtlCol="0">
            <a:spAutoFit/>
          </a:bodyPr>
          <a:lstStyle/>
          <a:p>
            <a:pPr algn="ctr"/>
            <a:r>
              <a:rPr lang="en-IE" sz="2400" b="1" dirty="0">
                <a:solidFill>
                  <a:srgbClr val="4A9137"/>
                </a:solidFill>
              </a:rPr>
              <a:t>Jätehierarkia</a:t>
            </a:r>
          </a:p>
        </p:txBody>
      </p:sp>
      <p:grpSp>
        <p:nvGrpSpPr>
          <p:cNvPr id="8" name="Google Shape;664;p39">
            <a:extLst>
              <a:ext uri="{FF2B5EF4-FFF2-40B4-BE49-F238E27FC236}">
                <a16:creationId xmlns:a16="http://schemas.microsoft.com/office/drawing/2014/main" id="{666BA623-F1FF-3593-0C1D-B3EB2D600D90}"/>
              </a:ext>
            </a:extLst>
          </p:cNvPr>
          <p:cNvGrpSpPr/>
          <p:nvPr/>
        </p:nvGrpSpPr>
        <p:grpSpPr>
          <a:xfrm>
            <a:off x="10570930" y="1627704"/>
            <a:ext cx="315085" cy="277366"/>
            <a:chOff x="5941025" y="3634400"/>
            <a:chExt cx="467650" cy="467650"/>
          </a:xfrm>
          <a:solidFill>
            <a:schemeClr val="bg2">
              <a:lumMod val="50000"/>
            </a:schemeClr>
          </a:solidFill>
        </p:grpSpPr>
        <p:sp>
          <p:nvSpPr>
            <p:cNvPr id="9" name="Google Shape;665;p39">
              <a:extLst>
                <a:ext uri="{FF2B5EF4-FFF2-40B4-BE49-F238E27FC236}">
                  <a16:creationId xmlns:a16="http://schemas.microsoft.com/office/drawing/2014/main" id="{F5390D7B-EDB3-4375-3483-8B9097636EDB}"/>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6;p39">
              <a:extLst>
                <a:ext uri="{FF2B5EF4-FFF2-40B4-BE49-F238E27FC236}">
                  <a16:creationId xmlns:a16="http://schemas.microsoft.com/office/drawing/2014/main" id="{BE41F1EC-519D-1793-FC64-51B554FA070B}"/>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7;p39">
              <a:extLst>
                <a:ext uri="{FF2B5EF4-FFF2-40B4-BE49-F238E27FC236}">
                  <a16:creationId xmlns:a16="http://schemas.microsoft.com/office/drawing/2014/main" id="{4C50BE9F-8401-FE45-83FD-4EB044EC9161}"/>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8;p39">
              <a:extLst>
                <a:ext uri="{FF2B5EF4-FFF2-40B4-BE49-F238E27FC236}">
                  <a16:creationId xmlns:a16="http://schemas.microsoft.com/office/drawing/2014/main" id="{858E570F-A603-2400-28EE-7035431E3CC4}"/>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9;p39">
              <a:extLst>
                <a:ext uri="{FF2B5EF4-FFF2-40B4-BE49-F238E27FC236}">
                  <a16:creationId xmlns:a16="http://schemas.microsoft.com/office/drawing/2014/main" id="{5C049B35-CE8A-7271-F846-8DE8D2649D9C}"/>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70;p39">
              <a:extLst>
                <a:ext uri="{FF2B5EF4-FFF2-40B4-BE49-F238E27FC236}">
                  <a16:creationId xmlns:a16="http://schemas.microsoft.com/office/drawing/2014/main" id="{D61E9F97-F374-4AE9-9C60-78882088E3DF}"/>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Graphic 15" descr="Open hand outline">
            <a:extLst>
              <a:ext uri="{FF2B5EF4-FFF2-40B4-BE49-F238E27FC236}">
                <a16:creationId xmlns:a16="http://schemas.microsoft.com/office/drawing/2014/main" id="{BA7E619D-7725-3BE9-FAB3-1D203BAE2C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60485" y="1708540"/>
            <a:ext cx="676746" cy="676746"/>
          </a:xfrm>
          <a:prstGeom prst="rect">
            <a:avLst/>
          </a:prstGeom>
        </p:spPr>
      </p:pic>
      <p:sp>
        <p:nvSpPr>
          <p:cNvPr id="17" name="TextBox 16">
            <a:extLst>
              <a:ext uri="{FF2B5EF4-FFF2-40B4-BE49-F238E27FC236}">
                <a16:creationId xmlns:a16="http://schemas.microsoft.com/office/drawing/2014/main" id="{DE810CE4-D5B9-AB51-52BB-F5573D35E86F}"/>
              </a:ext>
            </a:extLst>
          </p:cNvPr>
          <p:cNvSpPr txBox="1"/>
          <p:nvPr/>
        </p:nvSpPr>
        <p:spPr>
          <a:xfrm>
            <a:off x="6822627" y="2407225"/>
            <a:ext cx="2951646" cy="707886"/>
          </a:xfrm>
          <a:prstGeom prst="rect">
            <a:avLst/>
          </a:prstGeom>
          <a:noFill/>
        </p:spPr>
        <p:txBody>
          <a:bodyPr wrap="square" rtlCol="0">
            <a:spAutoFit/>
          </a:bodyPr>
          <a:lstStyle/>
          <a:p>
            <a:pPr algn="ctr"/>
            <a:r>
              <a:rPr lang="en-IE" sz="2000" b="1" dirty="0">
                <a:solidFill>
                  <a:schemeClr val="bg1"/>
                </a:solidFill>
              </a:rPr>
              <a:t>Valmistautuminen uudelleenkäyttöön</a:t>
            </a:r>
          </a:p>
        </p:txBody>
      </p:sp>
      <p:sp>
        <p:nvSpPr>
          <p:cNvPr id="18" name="TextBox 17">
            <a:extLst>
              <a:ext uri="{FF2B5EF4-FFF2-40B4-BE49-F238E27FC236}">
                <a16:creationId xmlns:a16="http://schemas.microsoft.com/office/drawing/2014/main" id="{2154C29F-BDDB-E0A6-C34A-7B892172B66C}"/>
              </a:ext>
            </a:extLst>
          </p:cNvPr>
          <p:cNvSpPr txBox="1"/>
          <p:nvPr/>
        </p:nvSpPr>
        <p:spPr>
          <a:xfrm>
            <a:off x="6482065" y="3162816"/>
            <a:ext cx="3516086" cy="400110"/>
          </a:xfrm>
          <a:prstGeom prst="rect">
            <a:avLst/>
          </a:prstGeom>
          <a:noFill/>
        </p:spPr>
        <p:txBody>
          <a:bodyPr wrap="square" rtlCol="0">
            <a:spAutoFit/>
          </a:bodyPr>
          <a:lstStyle/>
          <a:p>
            <a:pPr algn="ctr"/>
            <a:r>
              <a:rPr lang="en-IE" sz="2000" b="1" dirty="0">
                <a:solidFill>
                  <a:schemeClr val="bg1"/>
                </a:solidFill>
              </a:rPr>
              <a:t>Kierrätys</a:t>
            </a:r>
          </a:p>
        </p:txBody>
      </p:sp>
      <p:sp>
        <p:nvSpPr>
          <p:cNvPr id="19" name="TextBox 18">
            <a:extLst>
              <a:ext uri="{FF2B5EF4-FFF2-40B4-BE49-F238E27FC236}">
                <a16:creationId xmlns:a16="http://schemas.microsoft.com/office/drawing/2014/main" id="{A54F0D4A-0E65-E312-0A65-536B303E463D}"/>
              </a:ext>
            </a:extLst>
          </p:cNvPr>
          <p:cNvSpPr txBox="1"/>
          <p:nvPr/>
        </p:nvSpPr>
        <p:spPr>
          <a:xfrm>
            <a:off x="6540407" y="3896466"/>
            <a:ext cx="3516086" cy="400110"/>
          </a:xfrm>
          <a:prstGeom prst="rect">
            <a:avLst/>
          </a:prstGeom>
          <a:noFill/>
        </p:spPr>
        <p:txBody>
          <a:bodyPr wrap="square" rtlCol="0">
            <a:spAutoFit/>
          </a:bodyPr>
          <a:lstStyle/>
          <a:p>
            <a:pPr algn="ctr"/>
            <a:r>
              <a:rPr lang="en-IE" sz="2000" b="1" dirty="0">
                <a:solidFill>
                  <a:schemeClr val="bg1"/>
                </a:solidFill>
              </a:rPr>
              <a:t>Elpyminen</a:t>
            </a:r>
          </a:p>
        </p:txBody>
      </p:sp>
      <p:sp>
        <p:nvSpPr>
          <p:cNvPr id="20" name="TextBox 19">
            <a:extLst>
              <a:ext uri="{FF2B5EF4-FFF2-40B4-BE49-F238E27FC236}">
                <a16:creationId xmlns:a16="http://schemas.microsoft.com/office/drawing/2014/main" id="{FB6EDC84-41FC-43C1-2D2C-BC1283D6B065}"/>
              </a:ext>
            </a:extLst>
          </p:cNvPr>
          <p:cNvSpPr txBox="1"/>
          <p:nvPr/>
        </p:nvSpPr>
        <p:spPr>
          <a:xfrm>
            <a:off x="7775901" y="4598090"/>
            <a:ext cx="1045099" cy="276999"/>
          </a:xfrm>
          <a:prstGeom prst="rect">
            <a:avLst/>
          </a:prstGeom>
          <a:noFill/>
        </p:spPr>
        <p:txBody>
          <a:bodyPr wrap="square" rtlCol="0">
            <a:spAutoFit/>
          </a:bodyPr>
          <a:lstStyle/>
          <a:p>
            <a:pPr algn="ctr"/>
            <a:r>
              <a:rPr lang="en-IE" sz="1200" b="1" dirty="0" err="1">
                <a:solidFill>
                  <a:schemeClr val="bg1"/>
                </a:solidFill>
              </a:rPr>
              <a:t>Hävitys</a:t>
            </a:r>
            <a:endParaRPr lang="en-IE" sz="1200" b="1" dirty="0">
              <a:solidFill>
                <a:schemeClr val="bg1"/>
              </a:solidFill>
            </a:endParaRPr>
          </a:p>
        </p:txBody>
      </p:sp>
      <p:sp>
        <p:nvSpPr>
          <p:cNvPr id="23" name="TextBox 22">
            <a:extLst>
              <a:ext uri="{FF2B5EF4-FFF2-40B4-BE49-F238E27FC236}">
                <a16:creationId xmlns:a16="http://schemas.microsoft.com/office/drawing/2014/main" id="{F858BD3C-B99B-A76F-6EB1-75FD6275A3E0}"/>
              </a:ext>
            </a:extLst>
          </p:cNvPr>
          <p:cNvSpPr txBox="1"/>
          <p:nvPr/>
        </p:nvSpPr>
        <p:spPr>
          <a:xfrm>
            <a:off x="9998151" y="2385286"/>
            <a:ext cx="504435" cy="505545"/>
          </a:xfrm>
          <a:prstGeom prst="rect">
            <a:avLst/>
          </a:prstGeom>
          <a:solidFill>
            <a:srgbClr val="DFDCD7"/>
          </a:solidFill>
        </p:spPr>
        <p:txBody>
          <a:bodyPr wrap="square" rtlCol="0">
            <a:spAutoFit/>
          </a:bodyPr>
          <a:lstStyle/>
          <a:p>
            <a:endParaRPr lang="en-IE" dirty="0"/>
          </a:p>
        </p:txBody>
      </p:sp>
      <p:pic>
        <p:nvPicPr>
          <p:cNvPr id="22" name="Graphic 21" descr="Repeat outline">
            <a:extLst>
              <a:ext uri="{FF2B5EF4-FFF2-40B4-BE49-F238E27FC236}">
                <a16:creationId xmlns:a16="http://schemas.microsoft.com/office/drawing/2014/main" id="{3AEA424D-FAD6-C3A3-B46A-BD2B48F96F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79482" y="2414833"/>
            <a:ext cx="626951" cy="626951"/>
          </a:xfrm>
          <a:prstGeom prst="rect">
            <a:avLst/>
          </a:prstGeom>
        </p:spPr>
      </p:pic>
      <p:sp>
        <p:nvSpPr>
          <p:cNvPr id="24" name="TextBox 23">
            <a:extLst>
              <a:ext uri="{FF2B5EF4-FFF2-40B4-BE49-F238E27FC236}">
                <a16:creationId xmlns:a16="http://schemas.microsoft.com/office/drawing/2014/main" id="{9C5A85D6-59A2-E2E8-E1FE-BF6D508AD2C8}"/>
              </a:ext>
            </a:extLst>
          </p:cNvPr>
          <p:cNvSpPr txBox="1"/>
          <p:nvPr/>
        </p:nvSpPr>
        <p:spPr>
          <a:xfrm>
            <a:off x="6919507" y="1613562"/>
            <a:ext cx="2951646" cy="461665"/>
          </a:xfrm>
          <a:prstGeom prst="rect">
            <a:avLst/>
          </a:prstGeom>
          <a:noFill/>
        </p:spPr>
        <p:txBody>
          <a:bodyPr wrap="square" rtlCol="0">
            <a:spAutoFit/>
          </a:bodyPr>
          <a:lstStyle/>
          <a:p>
            <a:pPr algn="ctr"/>
            <a:r>
              <a:rPr lang="en-IE" sz="2400" b="1" dirty="0">
                <a:solidFill>
                  <a:schemeClr val="bg1"/>
                </a:solidFill>
              </a:rPr>
              <a:t>ENNALTAEHKÄISY</a:t>
            </a:r>
          </a:p>
        </p:txBody>
      </p:sp>
      <p:sp>
        <p:nvSpPr>
          <p:cNvPr id="25" name="TextBox 24">
            <a:extLst>
              <a:ext uri="{FF2B5EF4-FFF2-40B4-BE49-F238E27FC236}">
                <a16:creationId xmlns:a16="http://schemas.microsoft.com/office/drawing/2014/main" id="{8F8A4810-4B89-CBF1-527E-DFC8C1AE5651}"/>
              </a:ext>
            </a:extLst>
          </p:cNvPr>
          <p:cNvSpPr txBox="1"/>
          <p:nvPr/>
        </p:nvSpPr>
        <p:spPr>
          <a:xfrm>
            <a:off x="9830319" y="4110551"/>
            <a:ext cx="1045099" cy="307777"/>
          </a:xfrm>
          <a:prstGeom prst="rect">
            <a:avLst/>
          </a:prstGeom>
          <a:noFill/>
        </p:spPr>
        <p:txBody>
          <a:bodyPr wrap="square" rtlCol="0">
            <a:spAutoFit/>
          </a:bodyPr>
          <a:lstStyle/>
          <a:p>
            <a:pPr algn="ctr"/>
            <a:r>
              <a:rPr lang="en-IE" sz="1400" b="1" dirty="0">
                <a:solidFill>
                  <a:schemeClr val="tx2">
                    <a:lumMod val="50000"/>
                  </a:schemeClr>
                </a:solidFill>
              </a:rPr>
              <a:t>JÄTE</a:t>
            </a:r>
          </a:p>
        </p:txBody>
      </p:sp>
      <p:sp>
        <p:nvSpPr>
          <p:cNvPr id="26" name="TextBox 25">
            <a:extLst>
              <a:ext uri="{FF2B5EF4-FFF2-40B4-BE49-F238E27FC236}">
                <a16:creationId xmlns:a16="http://schemas.microsoft.com/office/drawing/2014/main" id="{05674276-E572-F44B-0C07-819276AEAD7A}"/>
              </a:ext>
            </a:extLst>
          </p:cNvPr>
          <p:cNvSpPr txBox="1"/>
          <p:nvPr/>
        </p:nvSpPr>
        <p:spPr>
          <a:xfrm>
            <a:off x="6300077" y="865565"/>
            <a:ext cx="1045099" cy="738664"/>
          </a:xfrm>
          <a:prstGeom prst="rect">
            <a:avLst/>
          </a:prstGeom>
          <a:noFill/>
        </p:spPr>
        <p:txBody>
          <a:bodyPr wrap="square" rtlCol="0">
            <a:spAutoFit/>
          </a:bodyPr>
          <a:lstStyle/>
          <a:p>
            <a:pPr algn="ctr"/>
            <a:r>
              <a:rPr lang="en-IE" sz="1400" b="1" dirty="0">
                <a:solidFill>
                  <a:srgbClr val="4A9137"/>
                </a:solidFill>
              </a:rPr>
              <a:t>Tuote (muu kuin jäte)</a:t>
            </a:r>
          </a:p>
        </p:txBody>
      </p:sp>
      <p:cxnSp>
        <p:nvCxnSpPr>
          <p:cNvPr id="28" name="Straight Connector 27">
            <a:extLst>
              <a:ext uri="{FF2B5EF4-FFF2-40B4-BE49-F238E27FC236}">
                <a16:creationId xmlns:a16="http://schemas.microsoft.com/office/drawing/2014/main" id="{A2499189-1006-EA01-6F7E-9676ED3AE900}"/>
              </a:ext>
            </a:extLst>
          </p:cNvPr>
          <p:cNvCxnSpPr>
            <a:cxnSpLocks/>
            <a:endCxn id="26" idx="2"/>
          </p:cNvCxnSpPr>
          <p:nvPr/>
        </p:nvCxnSpPr>
        <p:spPr>
          <a:xfrm>
            <a:off x="5417744" y="1604229"/>
            <a:ext cx="1404883" cy="0"/>
          </a:xfrm>
          <a:prstGeom prst="line">
            <a:avLst/>
          </a:prstGeom>
          <a:ln>
            <a:solidFill>
              <a:srgbClr val="4A91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012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2820-C61B-105C-0CF2-50A664B14F62}"/>
            </a:ext>
          </a:extLst>
        </p:cNvPr>
        <p:cNvGrpSpPr/>
        <p:nvPr/>
      </p:nvGrpSpPr>
      <p:grpSpPr>
        <a:xfrm>
          <a:off x="0" y="0"/>
          <a:ext cx="0" cy="0"/>
          <a:chOff x="0" y="0"/>
          <a:chExt cx="0" cy="0"/>
        </a:xfrm>
      </p:grpSpPr>
      <p:pic>
        <p:nvPicPr>
          <p:cNvPr id="6" name="Symbol zastępczy obrazu 5" descr="Obraz zawierający krąg&#10;&#10;Zawartość wygenerowana przez sztuczną inteligencję może być niepoprawna.">
            <a:extLst>
              <a:ext uri="{FF2B5EF4-FFF2-40B4-BE49-F238E27FC236}">
                <a16:creationId xmlns:a16="http://schemas.microsoft.com/office/drawing/2014/main" id="{3CA829C9-673B-B71B-C335-15D0B0368A7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146434"/>
            <a:ext cx="7708195" cy="4379494"/>
          </a:xfrm>
        </p:spPr>
      </p:pic>
      <p:sp>
        <p:nvSpPr>
          <p:cNvPr id="5" name="Text Placeholder 4">
            <a:extLst>
              <a:ext uri="{FF2B5EF4-FFF2-40B4-BE49-F238E27FC236}">
                <a16:creationId xmlns:a16="http://schemas.microsoft.com/office/drawing/2014/main" id="{5DB2A170-7C17-E881-F3BA-EC5EE63678BD}"/>
              </a:ext>
            </a:extLst>
          </p:cNvPr>
          <p:cNvSpPr>
            <a:spLocks noGrp="1"/>
          </p:cNvSpPr>
          <p:nvPr>
            <p:ph type="body" sz="quarter" idx="17"/>
          </p:nvPr>
        </p:nvSpPr>
        <p:spPr>
          <a:xfrm>
            <a:off x="6913514" y="439689"/>
            <a:ext cx="2066906" cy="582221"/>
          </a:xfrm>
        </p:spPr>
        <p:txBody>
          <a:bodyPr/>
          <a:lstStyle/>
          <a:p>
            <a:r>
              <a:rPr lang="pl-PL" dirty="0"/>
              <a:t>05</a:t>
            </a:r>
            <a:endParaRPr lang="en-US" dirty="0"/>
          </a:p>
        </p:txBody>
      </p:sp>
      <p:sp>
        <p:nvSpPr>
          <p:cNvPr id="14" name="Rectangle 13">
            <a:extLst>
              <a:ext uri="{FF2B5EF4-FFF2-40B4-BE49-F238E27FC236}">
                <a16:creationId xmlns:a16="http://schemas.microsoft.com/office/drawing/2014/main" id="{75AF7937-8B4E-D42C-22E1-F84C9A744329}"/>
              </a:ext>
            </a:extLst>
          </p:cNvPr>
          <p:cNvSpPr/>
          <p:nvPr/>
        </p:nvSpPr>
        <p:spPr>
          <a:xfrm>
            <a:off x="3084947" y="2723326"/>
            <a:ext cx="7952508" cy="829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pc="324" dirty="0">
                <a:solidFill>
                  <a:srgbClr val="60BA47"/>
                </a:solidFill>
                <a:latin typeface="Calibri" panose="020F0502020204030204" pitchFamily="34" charset="0"/>
                <a:cs typeface="Calibri" panose="020F0502020204030204" pitchFamily="34" charset="0"/>
              </a:rPr>
              <a:t>K</a:t>
            </a:r>
            <a:r>
              <a:rPr lang="pl-PL" sz="3200" b="1" spc="324" dirty="0">
                <a:solidFill>
                  <a:srgbClr val="60BA47"/>
                </a:solidFill>
                <a:latin typeface="Calibri" panose="020F0502020204030204" pitchFamily="34" charset="0"/>
                <a:cs typeface="Calibri" panose="020F0502020204030204" pitchFamily="34" charset="0"/>
              </a:rPr>
              <a:t>estävän kehityksen tavoitte</a:t>
            </a:r>
            <a:r>
              <a:rPr lang="en-US" sz="3200" b="1" spc="324" dirty="0">
                <a:solidFill>
                  <a:srgbClr val="60BA47"/>
                </a:solidFill>
                <a:latin typeface="Calibri" panose="020F0502020204030204" pitchFamily="34" charset="0"/>
                <a:cs typeface="Calibri" panose="020F0502020204030204" pitchFamily="34" charset="0"/>
              </a:rPr>
              <a:t>et</a:t>
            </a:r>
            <a:endParaRPr lang="pl-PL" sz="3200" b="1" spc="324"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2500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26D8F70-381A-523A-52DB-803F41CC6816}"/>
              </a:ext>
            </a:extLst>
          </p:cNvPr>
          <p:cNvSpPr>
            <a:spLocks noGrp="1"/>
          </p:cNvSpPr>
          <p:nvPr>
            <p:ph type="body" sz="quarter" idx="18"/>
          </p:nvPr>
        </p:nvSpPr>
        <p:spPr>
          <a:xfrm>
            <a:off x="4826000" y="827088"/>
            <a:ext cx="6342063" cy="5165725"/>
          </a:xfrm>
          <a:prstGeom prst="rect">
            <a:avLst/>
          </a:prstGeom>
        </p:spPr>
        <p:txBody>
          <a:bodyPr/>
          <a:lstStyle/>
          <a:p>
            <a:pPr>
              <a:spcAft>
                <a:spcPts val="600"/>
              </a:spcAft>
            </a:pPr>
            <a:r>
              <a:rPr lang="en-US" sz="2000" dirty="0"/>
              <a:t>Elintarvikejätteen vähentäminen ja kiertotalous ovat olennaisen tärkeitä </a:t>
            </a:r>
            <a:r>
              <a:rPr lang="en-US" sz="2000" b="1" dirty="0">
                <a:hlinkClick r:id="rId2"/>
              </a:rPr>
              <a:t>YK:n kestävän kehityksen tavoitteiden </a:t>
            </a:r>
            <a:r>
              <a:rPr lang="en-US" sz="2000" dirty="0"/>
              <a:t>saavuttamisen kannalta, sillä ne edistävät vastuullista resurssien hallintaa, ilmastotoimia sekä kestävää kulutusta ja tuotantoa. Siirtymällä kohti </a:t>
            </a:r>
            <a:r>
              <a:rPr lang="en-US" sz="2000" b="1" dirty="0"/>
              <a:t>kiertotalouden elintarvikejärjestelmiä, joissa jätteet </a:t>
            </a:r>
            <a:r>
              <a:rPr lang="en-US" sz="2000" b="1" dirty="0" err="1"/>
              <a:t>minimoidaan</a:t>
            </a:r>
            <a:r>
              <a:rPr lang="en-US" sz="2000" b="1" dirty="0"/>
              <a:t>, sivutuotteet käytetään uudelleen ja ravinteet kierrätetään</a:t>
            </a:r>
            <a:r>
              <a:rPr lang="en-US" sz="2000" dirty="0"/>
              <a:t>, voimme vastata keskeisiin kestävyyshaasteisiin, kuten elintarviketurvaan, ympäristön tilan heikkenemiseen ja taloudelliseen tehottomuuteen. </a:t>
            </a:r>
            <a:endParaRPr lang="pl-PL" sz="2000" dirty="0"/>
          </a:p>
          <a:p>
            <a:pPr>
              <a:spcAft>
                <a:spcPts val="600"/>
              </a:spcAft>
            </a:pPr>
            <a:r>
              <a:rPr lang="en-US" sz="2000" dirty="0"/>
              <a:t>EU on sisällyttänyt nämä </a:t>
            </a:r>
            <a:r>
              <a:rPr lang="en-US" sz="2000" dirty="0" err="1"/>
              <a:t>periaatteet</a:t>
            </a:r>
            <a:r>
              <a:rPr lang="en-US" sz="2000" dirty="0"/>
              <a:t> </a:t>
            </a:r>
            <a:r>
              <a:rPr lang="en-US" sz="2000" dirty="0" err="1"/>
              <a:t>politiikkaansa</a:t>
            </a:r>
            <a:r>
              <a:rPr lang="en-US" sz="2000" dirty="0"/>
              <a:t> ja mukauttanut ne maailmanlaajuisiin kestävän kehityksen tavoitteisiin, joiden mukaan on luotava kestävämpi, vähähiilinen ja resurssitehokas elintarvikejärjestelmä, joka tukee sekä ihmisiä että maapalloa.</a:t>
            </a:r>
          </a:p>
        </p:txBody>
      </p:sp>
      <p:sp>
        <p:nvSpPr>
          <p:cNvPr id="5" name="Text Placeholder 3">
            <a:extLst>
              <a:ext uri="{FF2B5EF4-FFF2-40B4-BE49-F238E27FC236}">
                <a16:creationId xmlns:a16="http://schemas.microsoft.com/office/drawing/2014/main" id="{75F0BCCD-76AF-3ABC-DEE1-851B85276CE4}"/>
              </a:ext>
            </a:extLst>
          </p:cNvPr>
          <p:cNvSpPr>
            <a:spLocks noGrp="1"/>
          </p:cNvSpPr>
          <p:nvPr>
            <p:ph type="body" sz="quarter" idx="16"/>
          </p:nvPr>
        </p:nvSpPr>
        <p:spPr>
          <a:xfrm>
            <a:off x="601663" y="541494"/>
            <a:ext cx="3125787" cy="1774825"/>
          </a:xfrm>
          <a:prstGeom prst="rect">
            <a:avLst/>
          </a:prstGeom>
        </p:spPr>
        <p:txBody>
          <a:bodyPr/>
          <a:lstStyle/>
          <a:p>
            <a:r>
              <a:rPr lang="pl-PL" dirty="0"/>
              <a:t>YK:n </a:t>
            </a:r>
            <a:r>
              <a:rPr lang="pl-PL" dirty="0" err="1"/>
              <a:t>kestävän </a:t>
            </a:r>
            <a:r>
              <a:rPr lang="pl-PL" dirty="0"/>
              <a:t>kehityksen </a:t>
            </a:r>
            <a:r>
              <a:rPr lang="pl-PL" dirty="0" err="1"/>
              <a:t>tavoitteet</a:t>
            </a:r>
            <a:endParaRPr lang="en-US" dirty="0"/>
          </a:p>
        </p:txBody>
      </p:sp>
      <p:pic>
        <p:nvPicPr>
          <p:cNvPr id="6" name="Picture 5" descr="A colorful circle with black background&#10;&#10;AI-generated content may be incorrect.">
            <a:extLst>
              <a:ext uri="{FF2B5EF4-FFF2-40B4-BE49-F238E27FC236}">
                <a16:creationId xmlns:a16="http://schemas.microsoft.com/office/drawing/2014/main" id="{9BF84BDA-CE5D-1B00-D3C5-48FDF0F55805}"/>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65468" y="2583570"/>
            <a:ext cx="3755793" cy="3755793"/>
          </a:xfrm>
          <a:prstGeom prst="rect">
            <a:avLst/>
          </a:prstGeom>
        </p:spPr>
      </p:pic>
    </p:spTree>
    <p:extLst>
      <p:ext uri="{BB962C8B-B14F-4D97-AF65-F5344CB8AC3E}">
        <p14:creationId xmlns:p14="http://schemas.microsoft.com/office/powerpoint/2010/main" val="926180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40ACC-0A41-3CF8-4F58-B444EF2107BB}"/>
            </a:ext>
          </a:extLst>
        </p:cNvPr>
        <p:cNvGrpSpPr/>
        <p:nvPr/>
      </p:nvGrpSpPr>
      <p:grpSpPr>
        <a:xfrm>
          <a:off x="0" y="0"/>
          <a:ext cx="0" cy="0"/>
          <a:chOff x="0" y="0"/>
          <a:chExt cx="0" cy="0"/>
        </a:xfrm>
      </p:grpSpPr>
      <p:sp>
        <p:nvSpPr>
          <p:cNvPr id="64" name="Freeform 1">
            <a:extLst>
              <a:ext uri="{FF2B5EF4-FFF2-40B4-BE49-F238E27FC236}">
                <a16:creationId xmlns:a16="http://schemas.microsoft.com/office/drawing/2014/main" id="{9F675D35-3FD5-1676-096B-D45431658FED}"/>
              </a:ext>
            </a:extLst>
          </p:cNvPr>
          <p:cNvSpPr>
            <a:spLocks noChangeArrowheads="1"/>
          </p:cNvSpPr>
          <p:nvPr/>
        </p:nvSpPr>
        <p:spPr bwMode="auto">
          <a:xfrm>
            <a:off x="891708" y="1681929"/>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US" sz="900"/>
          </a:p>
        </p:txBody>
      </p:sp>
      <p:sp>
        <p:nvSpPr>
          <p:cNvPr id="359" name="Freeform 246">
            <a:extLst>
              <a:ext uri="{FF2B5EF4-FFF2-40B4-BE49-F238E27FC236}">
                <a16:creationId xmlns:a16="http://schemas.microsoft.com/office/drawing/2014/main" id="{9F6A1035-B8F0-DBAD-DC10-1E624FD054CC}"/>
              </a:ext>
            </a:extLst>
          </p:cNvPr>
          <p:cNvSpPr>
            <a:spLocks noChangeArrowheads="1"/>
          </p:cNvSpPr>
          <p:nvPr/>
        </p:nvSpPr>
        <p:spPr bwMode="auto">
          <a:xfrm>
            <a:off x="839049" y="1539004"/>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endParaRPr lang="en-US" sz="900"/>
          </a:p>
        </p:txBody>
      </p:sp>
      <p:sp>
        <p:nvSpPr>
          <p:cNvPr id="360" name="Freeform 247">
            <a:extLst>
              <a:ext uri="{FF2B5EF4-FFF2-40B4-BE49-F238E27FC236}">
                <a16:creationId xmlns:a16="http://schemas.microsoft.com/office/drawing/2014/main" id="{8F54A593-997E-BF82-4F7D-5E65E107285D}"/>
              </a:ext>
            </a:extLst>
          </p:cNvPr>
          <p:cNvSpPr>
            <a:spLocks noChangeArrowheads="1"/>
          </p:cNvSpPr>
          <p:nvPr/>
        </p:nvSpPr>
        <p:spPr bwMode="auto">
          <a:xfrm>
            <a:off x="3554658" y="2672562"/>
            <a:ext cx="2334470" cy="3470012"/>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2094D2"/>
          </a:solidFill>
          <a:ln>
            <a:noFill/>
          </a:ln>
          <a:effectLst/>
        </p:spPr>
        <p:txBody>
          <a:bodyPr wrap="none" anchor="ctr"/>
          <a:lstStyle/>
          <a:p>
            <a:endParaRPr lang="en-US" sz="900" dirty="0"/>
          </a:p>
        </p:txBody>
      </p:sp>
      <p:sp>
        <p:nvSpPr>
          <p:cNvPr id="362" name="Freeform 249">
            <a:extLst>
              <a:ext uri="{FF2B5EF4-FFF2-40B4-BE49-F238E27FC236}">
                <a16:creationId xmlns:a16="http://schemas.microsoft.com/office/drawing/2014/main" id="{D0E2981A-B26D-E101-EDA2-FD5445C1AD54}"/>
              </a:ext>
            </a:extLst>
          </p:cNvPr>
          <p:cNvSpPr>
            <a:spLocks noChangeArrowheads="1"/>
          </p:cNvSpPr>
          <p:nvPr/>
        </p:nvSpPr>
        <p:spPr bwMode="auto">
          <a:xfrm>
            <a:off x="3522967" y="6142574"/>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endParaRPr lang="en-US" sz="900"/>
          </a:p>
        </p:txBody>
      </p:sp>
      <p:sp>
        <p:nvSpPr>
          <p:cNvPr id="363" name="Freeform 250">
            <a:extLst>
              <a:ext uri="{FF2B5EF4-FFF2-40B4-BE49-F238E27FC236}">
                <a16:creationId xmlns:a16="http://schemas.microsoft.com/office/drawing/2014/main" id="{92AAF2E8-94C9-8F2A-E307-8EC48460372F}"/>
              </a:ext>
            </a:extLst>
          </p:cNvPr>
          <p:cNvSpPr>
            <a:spLocks noChangeArrowheads="1"/>
          </p:cNvSpPr>
          <p:nvPr/>
        </p:nvSpPr>
        <p:spPr bwMode="auto">
          <a:xfrm>
            <a:off x="6217609" y="1681929"/>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US" sz="900"/>
          </a:p>
        </p:txBody>
      </p:sp>
      <p:sp>
        <p:nvSpPr>
          <p:cNvPr id="365" name="Freeform 252">
            <a:extLst>
              <a:ext uri="{FF2B5EF4-FFF2-40B4-BE49-F238E27FC236}">
                <a16:creationId xmlns:a16="http://schemas.microsoft.com/office/drawing/2014/main" id="{740EB544-4C41-E43D-39A5-87A134045122}"/>
              </a:ext>
            </a:extLst>
          </p:cNvPr>
          <p:cNvSpPr>
            <a:spLocks noChangeArrowheads="1"/>
          </p:cNvSpPr>
          <p:nvPr/>
        </p:nvSpPr>
        <p:spPr bwMode="auto">
          <a:xfrm>
            <a:off x="6164951" y="1539003"/>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endParaRPr lang="en-US" sz="900"/>
          </a:p>
        </p:txBody>
      </p:sp>
      <p:sp>
        <p:nvSpPr>
          <p:cNvPr id="366" name="Freeform 253">
            <a:extLst>
              <a:ext uri="{FF2B5EF4-FFF2-40B4-BE49-F238E27FC236}">
                <a16:creationId xmlns:a16="http://schemas.microsoft.com/office/drawing/2014/main" id="{A88550F4-0547-7496-D4A2-6F12CBB2615D}"/>
              </a:ext>
            </a:extLst>
          </p:cNvPr>
          <p:cNvSpPr>
            <a:spLocks noChangeArrowheads="1"/>
          </p:cNvSpPr>
          <p:nvPr/>
        </p:nvSpPr>
        <p:spPr bwMode="auto">
          <a:xfrm>
            <a:off x="8888608" y="2634832"/>
            <a:ext cx="2334470" cy="3806406"/>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2094D2"/>
          </a:solidFill>
          <a:ln>
            <a:noFill/>
          </a:ln>
          <a:effectLst/>
        </p:spPr>
        <p:txBody>
          <a:bodyPr wrap="none" anchor="ctr"/>
          <a:lstStyle/>
          <a:p>
            <a:endParaRPr lang="en-US" sz="900"/>
          </a:p>
        </p:txBody>
      </p:sp>
      <p:sp>
        <p:nvSpPr>
          <p:cNvPr id="368" name="Freeform 255">
            <a:extLst>
              <a:ext uri="{FF2B5EF4-FFF2-40B4-BE49-F238E27FC236}">
                <a16:creationId xmlns:a16="http://schemas.microsoft.com/office/drawing/2014/main" id="{DC2A7720-A9C8-9C15-A13A-3ACD41A65E0D}"/>
              </a:ext>
            </a:extLst>
          </p:cNvPr>
          <p:cNvSpPr>
            <a:spLocks noChangeArrowheads="1"/>
          </p:cNvSpPr>
          <p:nvPr/>
        </p:nvSpPr>
        <p:spPr bwMode="auto">
          <a:xfrm>
            <a:off x="8855379" y="6441238"/>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endParaRPr lang="en-US" sz="900"/>
          </a:p>
        </p:txBody>
      </p:sp>
      <p:sp>
        <p:nvSpPr>
          <p:cNvPr id="2" name="Text Placeholder 1">
            <a:extLst>
              <a:ext uri="{FF2B5EF4-FFF2-40B4-BE49-F238E27FC236}">
                <a16:creationId xmlns:a16="http://schemas.microsoft.com/office/drawing/2014/main" id="{09B9FFEC-DE0C-9D71-9A73-B11DF25BEDC3}"/>
              </a:ext>
            </a:extLst>
          </p:cNvPr>
          <p:cNvSpPr>
            <a:spLocks noGrp="1"/>
          </p:cNvSpPr>
          <p:nvPr>
            <p:ph type="body" sz="quarter" idx="16"/>
          </p:nvPr>
        </p:nvSpPr>
        <p:spPr>
          <a:xfrm>
            <a:off x="345544" y="237966"/>
            <a:ext cx="11638814" cy="803654"/>
          </a:xfrm>
        </p:spPr>
        <p:txBody>
          <a:bodyPr/>
          <a:lstStyle/>
          <a:p>
            <a:pPr algn="l"/>
            <a:r>
              <a:rPr lang="en-US" dirty="0">
                <a:solidFill>
                  <a:srgbClr val="1D4C60"/>
                </a:solidFill>
              </a:rPr>
              <a:t>Ruokahävikki ja kiertotalouden ratkaisut vaikuttavat kestävän </a:t>
            </a:r>
            <a:r>
              <a:rPr lang="en-US" dirty="0" err="1">
                <a:solidFill>
                  <a:srgbClr val="1D4C60"/>
                </a:solidFill>
              </a:rPr>
              <a:t>kehityksen</a:t>
            </a:r>
            <a:r>
              <a:rPr lang="en-US" dirty="0">
                <a:solidFill>
                  <a:srgbClr val="1D4C60"/>
                </a:solidFill>
              </a:rPr>
              <a:t> </a:t>
            </a:r>
            <a:r>
              <a:rPr lang="en-US" dirty="0" err="1">
                <a:solidFill>
                  <a:srgbClr val="1D4C60"/>
                </a:solidFill>
              </a:rPr>
              <a:t>tavoitteisiin</a:t>
            </a:r>
            <a:endParaRPr lang="en-US" dirty="0">
              <a:solidFill>
                <a:srgbClr val="1D4C60"/>
              </a:solidFill>
            </a:endParaRPr>
          </a:p>
        </p:txBody>
      </p:sp>
      <p:sp>
        <p:nvSpPr>
          <p:cNvPr id="105" name="CuadroTexto 553">
            <a:extLst>
              <a:ext uri="{FF2B5EF4-FFF2-40B4-BE49-F238E27FC236}">
                <a16:creationId xmlns:a16="http://schemas.microsoft.com/office/drawing/2014/main" id="{97D60ADA-C884-B7E7-0D14-8E97AF9E1730}"/>
              </a:ext>
            </a:extLst>
          </p:cNvPr>
          <p:cNvSpPr txBox="1"/>
          <p:nvPr/>
        </p:nvSpPr>
        <p:spPr>
          <a:xfrm>
            <a:off x="953347" y="1907801"/>
            <a:ext cx="2291547" cy="400110"/>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SDG 2: Nollanälkä </a:t>
            </a:r>
          </a:p>
        </p:txBody>
      </p:sp>
      <p:sp>
        <p:nvSpPr>
          <p:cNvPr id="106" name="CuadroTexto 555">
            <a:extLst>
              <a:ext uri="{FF2B5EF4-FFF2-40B4-BE49-F238E27FC236}">
                <a16:creationId xmlns:a16="http://schemas.microsoft.com/office/drawing/2014/main" id="{4235110C-DB1A-66CC-BA09-CF2D8367E2B8}"/>
              </a:ext>
            </a:extLst>
          </p:cNvPr>
          <p:cNvSpPr txBox="1"/>
          <p:nvPr/>
        </p:nvSpPr>
        <p:spPr>
          <a:xfrm>
            <a:off x="3586511" y="2820234"/>
            <a:ext cx="2359072" cy="707886"/>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SDG 6: Puhdas vesi ja sanitaatio </a:t>
            </a:r>
          </a:p>
        </p:txBody>
      </p:sp>
      <p:sp>
        <p:nvSpPr>
          <p:cNvPr id="107" name="CuadroTexto 557">
            <a:extLst>
              <a:ext uri="{FF2B5EF4-FFF2-40B4-BE49-F238E27FC236}">
                <a16:creationId xmlns:a16="http://schemas.microsoft.com/office/drawing/2014/main" id="{0ABBCB3E-1FC2-A4FB-E9D2-CAD3547F85F5}"/>
              </a:ext>
            </a:extLst>
          </p:cNvPr>
          <p:cNvSpPr txBox="1"/>
          <p:nvPr/>
        </p:nvSpPr>
        <p:spPr>
          <a:xfrm>
            <a:off x="6218437" y="1747811"/>
            <a:ext cx="2334470" cy="1323439"/>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SDG 12: Vastuullinen kulutus ja tuotanto </a:t>
            </a:r>
          </a:p>
        </p:txBody>
      </p:sp>
      <p:sp>
        <p:nvSpPr>
          <p:cNvPr id="108" name="CuadroTexto 559">
            <a:extLst>
              <a:ext uri="{FF2B5EF4-FFF2-40B4-BE49-F238E27FC236}">
                <a16:creationId xmlns:a16="http://schemas.microsoft.com/office/drawing/2014/main" id="{D967B53D-03CA-7542-3AB2-3291DA7CFECA}"/>
              </a:ext>
            </a:extLst>
          </p:cNvPr>
          <p:cNvSpPr txBox="1"/>
          <p:nvPr/>
        </p:nvSpPr>
        <p:spPr>
          <a:xfrm>
            <a:off x="9173271" y="2786578"/>
            <a:ext cx="1738323" cy="707886"/>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SDG 13: Ilmastotoimet </a:t>
            </a:r>
          </a:p>
        </p:txBody>
      </p:sp>
      <p:sp>
        <p:nvSpPr>
          <p:cNvPr id="109" name="Rectángulo 602">
            <a:extLst>
              <a:ext uri="{FF2B5EF4-FFF2-40B4-BE49-F238E27FC236}">
                <a16:creationId xmlns:a16="http://schemas.microsoft.com/office/drawing/2014/main" id="{4DD88984-0EAC-87F2-2B2E-15AAB55D72AA}"/>
              </a:ext>
            </a:extLst>
          </p:cNvPr>
          <p:cNvSpPr/>
          <p:nvPr/>
        </p:nvSpPr>
        <p:spPr>
          <a:xfrm>
            <a:off x="913169" y="2431968"/>
            <a:ext cx="2291547" cy="2308324"/>
          </a:xfrm>
          <a:prstGeom prst="rect">
            <a:avLst/>
          </a:prstGeom>
        </p:spPr>
        <p:txBody>
          <a:bodyPr wrap="square">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Elintarvikehävikin vähentäminen voi parantaa elintarviketurvaa hyödyntämällä nykyisiä elintarvikevaroja paremmin.</a:t>
            </a:r>
          </a:p>
        </p:txBody>
      </p:sp>
      <p:sp>
        <p:nvSpPr>
          <p:cNvPr id="110" name="Rectángulo 603">
            <a:extLst>
              <a:ext uri="{FF2B5EF4-FFF2-40B4-BE49-F238E27FC236}">
                <a16:creationId xmlns:a16="http://schemas.microsoft.com/office/drawing/2014/main" id="{A12DB08B-6D12-D35B-9CE3-2DFA18FB38CC}"/>
              </a:ext>
            </a:extLst>
          </p:cNvPr>
          <p:cNvSpPr/>
          <p:nvPr/>
        </p:nvSpPr>
        <p:spPr>
          <a:xfrm>
            <a:off x="3586511" y="3768958"/>
            <a:ext cx="2276287" cy="1754326"/>
          </a:xfrm>
          <a:prstGeom prst="rect">
            <a:avLst/>
          </a:prstGeom>
        </p:spPr>
        <p:txBody>
          <a:bodyPr wrap="square">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Ruokahävikin vähentäminen vähentää veden käyttöä ja ruoantuotantoon liittyvää saastumista.</a:t>
            </a:r>
            <a:endParaRPr lang="pl-PL" dirty="0">
              <a:solidFill>
                <a:schemeClr val="bg1"/>
              </a:solidFill>
              <a:latin typeface="Calibri" panose="020F0502020204030204" pitchFamily="34" charset="0"/>
              <a:ea typeface="Lato" charset="0"/>
              <a:cs typeface="Calibri" panose="020F0502020204030204" pitchFamily="34" charset="0"/>
            </a:endParaRPr>
          </a:p>
        </p:txBody>
      </p:sp>
      <p:sp>
        <p:nvSpPr>
          <p:cNvPr id="111" name="Rectángulo 604">
            <a:extLst>
              <a:ext uri="{FF2B5EF4-FFF2-40B4-BE49-F238E27FC236}">
                <a16:creationId xmlns:a16="http://schemas.microsoft.com/office/drawing/2014/main" id="{C0E11034-EDB8-F10C-E3F4-3B3571D8FCAC}"/>
              </a:ext>
            </a:extLst>
          </p:cNvPr>
          <p:cNvSpPr/>
          <p:nvPr/>
        </p:nvSpPr>
        <p:spPr>
          <a:xfrm>
            <a:off x="6199815" y="3043764"/>
            <a:ext cx="2353092" cy="1754326"/>
          </a:xfrm>
          <a:prstGeom prst="rect">
            <a:avLst/>
          </a:prstGeom>
        </p:spPr>
        <p:txBody>
          <a:bodyPr wrap="square">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Kiertotalous edistää kestävää elintarviketuotantoa, jätteiden vähentämistä ja resurssien tehokasta käyttöä.</a:t>
            </a:r>
            <a:endParaRPr lang="pl-PL" dirty="0">
              <a:solidFill>
                <a:schemeClr val="bg1"/>
              </a:solidFill>
              <a:latin typeface="Calibri" panose="020F0502020204030204" pitchFamily="34" charset="0"/>
              <a:ea typeface="Lato" charset="0"/>
              <a:cs typeface="Calibri" panose="020F0502020204030204" pitchFamily="34" charset="0"/>
            </a:endParaRPr>
          </a:p>
        </p:txBody>
      </p:sp>
      <p:sp>
        <p:nvSpPr>
          <p:cNvPr id="112" name="Rectángulo 605">
            <a:extLst>
              <a:ext uri="{FF2B5EF4-FFF2-40B4-BE49-F238E27FC236}">
                <a16:creationId xmlns:a16="http://schemas.microsoft.com/office/drawing/2014/main" id="{A096ED9E-DBE3-133E-07C5-79DFB816432B}"/>
              </a:ext>
            </a:extLst>
          </p:cNvPr>
          <p:cNvSpPr/>
          <p:nvPr/>
        </p:nvSpPr>
        <p:spPr>
          <a:xfrm>
            <a:off x="8921757" y="3549075"/>
            <a:ext cx="2334470" cy="2862322"/>
          </a:xfrm>
          <a:prstGeom prst="rect">
            <a:avLst/>
          </a:prstGeom>
        </p:spPr>
        <p:txBody>
          <a:bodyPr wrap="square">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Ruokajätteen </a:t>
            </a:r>
            <a:r>
              <a:rPr lang="en-US" dirty="0" err="1">
                <a:solidFill>
                  <a:schemeClr val="bg1"/>
                </a:solidFill>
                <a:latin typeface="Calibri" panose="020F0502020204030204" pitchFamily="34" charset="0"/>
                <a:ea typeface="Lato" charset="0"/>
                <a:cs typeface="Calibri" panose="020F0502020204030204" pitchFamily="34" charset="0"/>
              </a:rPr>
              <a:t>minimointi</a:t>
            </a:r>
            <a:r>
              <a:rPr lang="en-US" dirty="0">
                <a:solidFill>
                  <a:schemeClr val="bg1"/>
                </a:solidFill>
                <a:latin typeface="Calibri" panose="020F0502020204030204" pitchFamily="34" charset="0"/>
                <a:ea typeface="Lato" charset="0"/>
                <a:cs typeface="Calibri" panose="020F0502020204030204" pitchFamily="34" charset="0"/>
              </a:rPr>
              <a:t> vähentää elintarvikkeiden tuotannosta, kuljetuksesta ja kaatopaikoilla tapahtuvasta hajoamisesta </a:t>
            </a:r>
            <a:r>
              <a:rPr lang="en-US" dirty="0" err="1">
                <a:solidFill>
                  <a:schemeClr val="bg1"/>
                </a:solidFill>
                <a:latin typeface="Calibri" panose="020F0502020204030204" pitchFamily="34" charset="0"/>
                <a:ea typeface="Lato" charset="0"/>
                <a:cs typeface="Calibri" panose="020F0502020204030204" pitchFamily="34" charset="0"/>
              </a:rPr>
              <a:t>aiheutuvia</a:t>
            </a:r>
            <a:r>
              <a:rPr lang="en-US" dirty="0">
                <a:solidFill>
                  <a:schemeClr val="bg1"/>
                </a:solidFill>
                <a:latin typeface="Calibri" panose="020F0502020204030204" pitchFamily="34" charset="0"/>
                <a:ea typeface="Lato" charset="0"/>
                <a:cs typeface="Calibri" panose="020F0502020204030204" pitchFamily="34" charset="0"/>
              </a:rPr>
              <a:t> </a:t>
            </a:r>
            <a:r>
              <a:rPr lang="en-US" dirty="0" err="1">
                <a:solidFill>
                  <a:schemeClr val="bg1"/>
                </a:solidFill>
                <a:latin typeface="Calibri" panose="020F0502020204030204" pitchFamily="34" charset="0"/>
                <a:ea typeface="Lato" charset="0"/>
                <a:cs typeface="Calibri" panose="020F0502020204030204" pitchFamily="34" charset="0"/>
              </a:rPr>
              <a:t>kasvihuone-kaasupäästöjä</a:t>
            </a:r>
            <a:r>
              <a:rPr lang="en-US" dirty="0">
                <a:solidFill>
                  <a:schemeClr val="bg1"/>
                </a:solidFill>
                <a:latin typeface="Calibri" panose="020F0502020204030204" pitchFamily="34" charset="0"/>
                <a:ea typeface="Lato" charset="0"/>
                <a:cs typeface="Calibri" panose="020F0502020204030204" pitchFamily="34" charset="0"/>
              </a:rPr>
              <a:t>.</a:t>
            </a:r>
          </a:p>
        </p:txBody>
      </p:sp>
      <p:pic>
        <p:nvPicPr>
          <p:cNvPr id="53" name="Obraz 52" descr="Obraz zawierający tekst, design, logo, Czcionka&#10;&#10;Zawartość wygenerowana przez sztuczną inteligencję może być niepoprawna.">
            <a:hlinkClick r:id="rId3"/>
            <a:extLst>
              <a:ext uri="{FF2B5EF4-FFF2-40B4-BE49-F238E27FC236}">
                <a16:creationId xmlns:a16="http://schemas.microsoft.com/office/drawing/2014/main" id="{0D519286-7862-9175-E05C-D54D919702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2794" y="5441222"/>
            <a:ext cx="1297434" cy="1297434"/>
          </a:xfrm>
          <a:prstGeom prst="rect">
            <a:avLst/>
          </a:prstGeom>
        </p:spPr>
      </p:pic>
      <p:pic>
        <p:nvPicPr>
          <p:cNvPr id="55" name="Obraz 54" descr="Obraz zawierający tekst, ssak, Czcionka, Grafika&#10;&#10;Zawartość wygenerowana przez sztuczną inteligencję może być niepoprawna.">
            <a:hlinkClick r:id="rId5"/>
            <a:extLst>
              <a:ext uri="{FF2B5EF4-FFF2-40B4-BE49-F238E27FC236}">
                <a16:creationId xmlns:a16="http://schemas.microsoft.com/office/drawing/2014/main" id="{B8C6E271-3F80-9A45-B9D2-C125DA27A4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91487" y="1252584"/>
            <a:ext cx="1301892" cy="1301892"/>
          </a:xfrm>
          <a:prstGeom prst="rect">
            <a:avLst/>
          </a:prstGeom>
        </p:spPr>
      </p:pic>
      <p:pic>
        <p:nvPicPr>
          <p:cNvPr id="57" name="Obraz 56" descr="Obraz zawierający tekst, Czcionka, logo, design&#10;&#10;Zawartość wygenerowana przez sztuczną inteligencję może być niepoprawna.">
            <a:hlinkClick r:id="rId7"/>
            <a:extLst>
              <a:ext uri="{FF2B5EF4-FFF2-40B4-BE49-F238E27FC236}">
                <a16:creationId xmlns:a16="http://schemas.microsoft.com/office/drawing/2014/main" id="{46D45210-0793-8393-516B-987392B669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31791" y="5453998"/>
            <a:ext cx="1301892" cy="1301892"/>
          </a:xfrm>
          <a:prstGeom prst="rect">
            <a:avLst/>
          </a:prstGeom>
        </p:spPr>
      </p:pic>
      <p:pic>
        <p:nvPicPr>
          <p:cNvPr id="59" name="Obraz 58" descr="Obraz zawierający tekst, logo, zrzut ekranu, Czcionka&#10;&#10;Zawartość wygenerowana przez sztuczną inteligencję może być niepoprawna.">
            <a:hlinkClick r:id="rId9"/>
            <a:extLst>
              <a:ext uri="{FF2B5EF4-FFF2-40B4-BE49-F238E27FC236}">
                <a16:creationId xmlns:a16="http://schemas.microsoft.com/office/drawing/2014/main" id="{45F48D90-713E-C163-7310-2E77145620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15100" y="1220670"/>
            <a:ext cx="1301892" cy="1301892"/>
          </a:xfrm>
          <a:prstGeom prst="rect">
            <a:avLst/>
          </a:prstGeom>
        </p:spPr>
      </p:pic>
      <p:sp>
        <p:nvSpPr>
          <p:cNvPr id="60" name="Text Placeholder 2">
            <a:extLst>
              <a:ext uri="{FF2B5EF4-FFF2-40B4-BE49-F238E27FC236}">
                <a16:creationId xmlns:a16="http://schemas.microsoft.com/office/drawing/2014/main" id="{4106767A-E3F9-939C-10AA-19C67255EA85}"/>
              </a:ext>
            </a:extLst>
          </p:cNvPr>
          <p:cNvSpPr txBox="1">
            <a:spLocks/>
          </p:cNvSpPr>
          <p:nvPr/>
        </p:nvSpPr>
        <p:spPr>
          <a:xfrm>
            <a:off x="10749317" y="1732574"/>
            <a:ext cx="1503351" cy="10965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pl-PL" sz="1600" dirty="0">
                <a:solidFill>
                  <a:srgbClr val="1D4C60"/>
                </a:solidFill>
              </a:rPr>
              <a:t>Lisätietoja saat klikkaamalla </a:t>
            </a:r>
            <a:r>
              <a:rPr lang="en-US" sz="1600" dirty="0" err="1">
                <a:solidFill>
                  <a:srgbClr val="1D4C60"/>
                </a:solidFill>
              </a:rPr>
              <a:t>numero</a:t>
            </a:r>
            <a:r>
              <a:rPr lang="pl-PL" sz="1600" dirty="0">
                <a:solidFill>
                  <a:srgbClr val="1D4C60"/>
                </a:solidFill>
              </a:rPr>
              <a:t>-kuvakkeita!</a:t>
            </a:r>
            <a:endParaRPr lang="en-US" sz="1600" dirty="0">
              <a:solidFill>
                <a:srgbClr val="1D4C60"/>
              </a:solidFill>
            </a:endParaRPr>
          </a:p>
        </p:txBody>
      </p:sp>
      <p:grpSp>
        <p:nvGrpSpPr>
          <p:cNvPr id="3" name="Graphic 4">
            <a:extLst>
              <a:ext uri="{FF2B5EF4-FFF2-40B4-BE49-F238E27FC236}">
                <a16:creationId xmlns:a16="http://schemas.microsoft.com/office/drawing/2014/main" id="{C3F9F442-D085-A87E-D141-D7FA472EE371}"/>
              </a:ext>
            </a:extLst>
          </p:cNvPr>
          <p:cNvGrpSpPr/>
          <p:nvPr/>
        </p:nvGrpSpPr>
        <p:grpSpPr>
          <a:xfrm rot="19582332">
            <a:off x="10847614" y="945185"/>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CC9DACAB-A321-17DB-E482-1C802A3B3522}"/>
                </a:ext>
              </a:extLst>
            </p:cNvPr>
            <p:cNvGrpSpPr/>
            <p:nvPr/>
          </p:nvGrpSpPr>
          <p:grpSpPr>
            <a:xfrm>
              <a:off x="9159507" y="2719113"/>
              <a:ext cx="446280" cy="440141"/>
              <a:chOff x="9159507" y="2719113"/>
              <a:chExt cx="446280" cy="440141"/>
            </a:xfrm>
            <a:grpFill/>
          </p:grpSpPr>
          <p:sp>
            <p:nvSpPr>
              <p:cNvPr id="13" name="Freeform 57">
                <a:extLst>
                  <a:ext uri="{FF2B5EF4-FFF2-40B4-BE49-F238E27FC236}">
                    <a16:creationId xmlns:a16="http://schemas.microsoft.com/office/drawing/2014/main" id="{D6167445-1DFF-69BA-FBE1-63A91CC8A309}"/>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4" name="Freeform 58">
                <a:extLst>
                  <a:ext uri="{FF2B5EF4-FFF2-40B4-BE49-F238E27FC236}">
                    <a16:creationId xmlns:a16="http://schemas.microsoft.com/office/drawing/2014/main" id="{04429918-68B8-390E-9A86-70EE0BA4B584}"/>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5" name="Graphic 4">
              <a:extLst>
                <a:ext uri="{FF2B5EF4-FFF2-40B4-BE49-F238E27FC236}">
                  <a16:creationId xmlns:a16="http://schemas.microsoft.com/office/drawing/2014/main" id="{264C8398-751F-4769-39D5-B97F9ED88ABE}"/>
                </a:ext>
              </a:extLst>
            </p:cNvPr>
            <p:cNvGrpSpPr/>
            <p:nvPr/>
          </p:nvGrpSpPr>
          <p:grpSpPr>
            <a:xfrm>
              <a:off x="9129274" y="2893887"/>
              <a:ext cx="717139" cy="1211724"/>
              <a:chOff x="9129274" y="2893887"/>
              <a:chExt cx="717139" cy="1211724"/>
            </a:xfrm>
            <a:grpFill/>
          </p:grpSpPr>
          <p:sp>
            <p:nvSpPr>
              <p:cNvPr id="6" name="Freeform 50">
                <a:extLst>
                  <a:ext uri="{FF2B5EF4-FFF2-40B4-BE49-F238E27FC236}">
                    <a16:creationId xmlns:a16="http://schemas.microsoft.com/office/drawing/2014/main" id="{99258BD4-CB73-99B3-03B6-C80731F6B2AB}"/>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7" name="Freeform 51">
                <a:extLst>
                  <a:ext uri="{FF2B5EF4-FFF2-40B4-BE49-F238E27FC236}">
                    <a16:creationId xmlns:a16="http://schemas.microsoft.com/office/drawing/2014/main" id="{831A6628-3135-E0A2-2F22-6090ACBE048E}"/>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8" name="Freeform 52">
                <a:extLst>
                  <a:ext uri="{FF2B5EF4-FFF2-40B4-BE49-F238E27FC236}">
                    <a16:creationId xmlns:a16="http://schemas.microsoft.com/office/drawing/2014/main" id="{8F3D5152-DB86-CF45-B9C4-D1BCF2C1426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9" name="Freeform 53">
                <a:extLst>
                  <a:ext uri="{FF2B5EF4-FFF2-40B4-BE49-F238E27FC236}">
                    <a16:creationId xmlns:a16="http://schemas.microsoft.com/office/drawing/2014/main" id="{35BC6E6E-83B0-1734-A00C-4DE48EC9898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0" name="Freeform 54">
                <a:extLst>
                  <a:ext uri="{FF2B5EF4-FFF2-40B4-BE49-F238E27FC236}">
                    <a16:creationId xmlns:a16="http://schemas.microsoft.com/office/drawing/2014/main" id="{DD41EE0D-939F-DBFE-4656-2E84533E353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1" name="Freeform 55">
                <a:extLst>
                  <a:ext uri="{FF2B5EF4-FFF2-40B4-BE49-F238E27FC236}">
                    <a16:creationId xmlns:a16="http://schemas.microsoft.com/office/drawing/2014/main" id="{9DBFA406-D06D-9EA8-8B2F-8972A343F192}"/>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2" name="Freeform 56">
                <a:extLst>
                  <a:ext uri="{FF2B5EF4-FFF2-40B4-BE49-F238E27FC236}">
                    <a16:creationId xmlns:a16="http://schemas.microsoft.com/office/drawing/2014/main" id="{93366EF0-EE72-5550-9725-ECF29E624B1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408678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F815D4-C2D2-E664-5A8A-0E5F08E8DEEA}"/>
              </a:ext>
            </a:extLst>
          </p:cNvPr>
          <p:cNvSpPr>
            <a:spLocks noGrp="1"/>
          </p:cNvSpPr>
          <p:nvPr>
            <p:ph type="body" sz="quarter" idx="16"/>
          </p:nvPr>
        </p:nvSpPr>
        <p:spPr>
          <a:xfrm>
            <a:off x="1146793" y="258888"/>
            <a:ext cx="7830951" cy="992652"/>
          </a:xfrm>
        </p:spPr>
        <p:txBody>
          <a:bodyPr/>
          <a:lstStyle/>
          <a:p>
            <a:r>
              <a:rPr lang="en-IE" dirty="0">
                <a:effectLst>
                  <a:outerShdw blurRad="38100" dist="38100" dir="2700000" algn="tl">
                    <a:srgbClr val="000000">
                      <a:alpha val="43137"/>
                    </a:srgbClr>
                  </a:outerShdw>
                </a:effectLst>
              </a:rPr>
              <a:t>Käyttöjärjestelmän uudelleenajattelu...</a:t>
            </a:r>
          </a:p>
        </p:txBody>
      </p:sp>
      <p:sp>
        <p:nvSpPr>
          <p:cNvPr id="4" name="Text Placeholder 3">
            <a:extLst>
              <a:ext uri="{FF2B5EF4-FFF2-40B4-BE49-F238E27FC236}">
                <a16:creationId xmlns:a16="http://schemas.microsoft.com/office/drawing/2014/main" id="{B6BFFE47-955A-4358-5386-61BE4B49BB60}"/>
              </a:ext>
            </a:extLst>
          </p:cNvPr>
          <p:cNvSpPr>
            <a:spLocks noGrp="1"/>
          </p:cNvSpPr>
          <p:nvPr>
            <p:ph type="body" sz="quarter" idx="19"/>
          </p:nvPr>
        </p:nvSpPr>
        <p:spPr>
          <a:xfrm>
            <a:off x="6174462" y="1072731"/>
            <a:ext cx="5876024" cy="4102937"/>
          </a:xfrm>
        </p:spPr>
        <p:txBody>
          <a:bodyPr/>
          <a:lstStyle/>
          <a:p>
            <a:r>
              <a:rPr lang="en-US" sz="2000" dirty="0"/>
              <a:t>Kun kiertotalous sovitetaan yhteen maailmanlaajuisten kestävyystavoitteiden kanssa, se korostaa kiertävien elintarvikejärjestelmien ympäristöllisiä, taloudellisia ja sosiaalisia etuja.</a:t>
            </a:r>
          </a:p>
          <a:p>
            <a:r>
              <a:rPr lang="en-US" sz="2000" b="1" dirty="0"/>
              <a:t>Ympäristön kannalta </a:t>
            </a:r>
            <a:r>
              <a:rPr lang="en-US" sz="2000" dirty="0"/>
              <a:t>se vähentää jätettä, vähentää päästöjä ja säästää luonnonvaroja pitämällä materiaalit käytössä pidempään. </a:t>
            </a:r>
          </a:p>
          <a:p>
            <a:r>
              <a:rPr lang="en-US" sz="2000" b="1" dirty="0"/>
              <a:t>Taloudellisesti </a:t>
            </a:r>
            <a:r>
              <a:rPr lang="en-US" sz="2000" dirty="0"/>
              <a:t>se luo mahdollisuuksia innovointiin, vihreisiin työpaikkoihin ja paikallisiin yrityksiin muuntamalla ruokajätettä lisäarvoa tuottaviksi tuotteiksi.</a:t>
            </a:r>
          </a:p>
          <a:p>
            <a:r>
              <a:rPr lang="en-US" sz="2000" b="1" dirty="0"/>
              <a:t>Yhteiskunnallisesti </a:t>
            </a:r>
            <a:r>
              <a:rPr lang="en-US" sz="2000" dirty="0"/>
              <a:t>se tukee elintarviketurvaa, yhteisöjen joustavuutta ja resurssien tasapuolista saatavuutta edistämällä uudelleenjakoa, kestävää kulutusta ja osallistavaa osallistumista koko elintarvikeketjussa.</a:t>
            </a:r>
            <a:endParaRPr lang="en-IE" sz="2000" dirty="0"/>
          </a:p>
        </p:txBody>
      </p:sp>
      <p:pic>
        <p:nvPicPr>
          <p:cNvPr id="5" name="Online Media 4" title="Explaining the Circular Economy and How Society Can Re-think Progress | Animated Video Essay">
            <a:hlinkClick r:id="" action="ppaction://media"/>
            <a:extLst>
              <a:ext uri="{FF2B5EF4-FFF2-40B4-BE49-F238E27FC236}">
                <a16:creationId xmlns:a16="http://schemas.microsoft.com/office/drawing/2014/main" id="{31255AAC-8425-C59D-E4B7-65404FC09DF9}"/>
              </a:ext>
            </a:extLst>
          </p:cNvPr>
          <p:cNvPicPr>
            <a:picLocks noRot="1" noChangeAspect="1"/>
          </p:cNvPicPr>
          <p:nvPr>
            <a:videoFile r:link="rId1"/>
          </p:nvPr>
        </p:nvPicPr>
        <p:blipFill>
          <a:blip r:embed="rId3"/>
          <a:stretch>
            <a:fillRect/>
          </a:stretch>
        </p:blipFill>
        <p:spPr>
          <a:xfrm>
            <a:off x="622131" y="3124200"/>
            <a:ext cx="5256655" cy="3153229"/>
          </a:xfrm>
          <a:prstGeom prst="rect">
            <a:avLst/>
          </a:prstGeom>
        </p:spPr>
      </p:pic>
      <p:sp>
        <p:nvSpPr>
          <p:cNvPr id="7" name="TextBox 6">
            <a:extLst>
              <a:ext uri="{FF2B5EF4-FFF2-40B4-BE49-F238E27FC236}">
                <a16:creationId xmlns:a16="http://schemas.microsoft.com/office/drawing/2014/main" id="{D0C50D8C-2932-D696-10A1-1A256BE80BA4}"/>
              </a:ext>
            </a:extLst>
          </p:cNvPr>
          <p:cNvSpPr txBox="1"/>
          <p:nvPr/>
        </p:nvSpPr>
        <p:spPr>
          <a:xfrm>
            <a:off x="716423" y="1868725"/>
            <a:ext cx="4774194" cy="646331"/>
          </a:xfrm>
          <a:prstGeom prst="rect">
            <a:avLst/>
          </a:prstGeom>
          <a:noFill/>
        </p:spPr>
        <p:txBody>
          <a:bodyPr wrap="square">
            <a:spAutoFit/>
          </a:bodyPr>
          <a:lstStyle/>
          <a:p>
            <a:r>
              <a:rPr lang="en-US" dirty="0">
                <a:hlinkClick r:id="rId4"/>
              </a:rPr>
              <a:t>Kiertotalouden selittäminen ja miten yhteiskunta voi ajatella edistystä uudelleen | Animoitu videoessee</a:t>
            </a:r>
            <a:endParaRPr lang="en-IE" dirty="0"/>
          </a:p>
        </p:txBody>
      </p:sp>
      <p:grpSp>
        <p:nvGrpSpPr>
          <p:cNvPr id="18" name="Graphic 4">
            <a:extLst>
              <a:ext uri="{FF2B5EF4-FFF2-40B4-BE49-F238E27FC236}">
                <a16:creationId xmlns:a16="http://schemas.microsoft.com/office/drawing/2014/main" id="{A140DC93-F4A3-6941-6F9B-B74806800DB4}"/>
              </a:ext>
            </a:extLst>
          </p:cNvPr>
          <p:cNvGrpSpPr/>
          <p:nvPr/>
        </p:nvGrpSpPr>
        <p:grpSpPr>
          <a:xfrm rot="19582332">
            <a:off x="5591119" y="2152533"/>
            <a:ext cx="403665" cy="780439"/>
            <a:chOff x="9129274" y="2719113"/>
            <a:chExt cx="717140" cy="1386497"/>
          </a:xfrm>
          <a:solidFill>
            <a:srgbClr val="09465E"/>
          </a:solidFill>
        </p:grpSpPr>
        <p:grpSp>
          <p:nvGrpSpPr>
            <p:cNvPr id="6" name="Graphic 4">
              <a:extLst>
                <a:ext uri="{FF2B5EF4-FFF2-40B4-BE49-F238E27FC236}">
                  <a16:creationId xmlns:a16="http://schemas.microsoft.com/office/drawing/2014/main" id="{51EA7229-E341-1139-968C-239EDB0D0082}"/>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185170A0-84F0-91D0-4CC7-4837E7AC139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4A46BD8B-C7D4-79D1-24BD-66F3E2265E49}"/>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2510C510-40E1-7A86-A96F-5E3E7C656A1F}"/>
                </a:ext>
              </a:extLst>
            </p:cNvPr>
            <p:cNvGrpSpPr/>
            <p:nvPr/>
          </p:nvGrpSpPr>
          <p:grpSpPr>
            <a:xfrm>
              <a:off x="9129274" y="2893887"/>
              <a:ext cx="717140" cy="1211723"/>
              <a:chOff x="9129274" y="2893887"/>
              <a:chExt cx="717140" cy="1211723"/>
            </a:xfrm>
            <a:grpFill/>
          </p:grpSpPr>
          <p:sp>
            <p:nvSpPr>
              <p:cNvPr id="9" name="Freeform 50">
                <a:extLst>
                  <a:ext uri="{FF2B5EF4-FFF2-40B4-BE49-F238E27FC236}">
                    <a16:creationId xmlns:a16="http://schemas.microsoft.com/office/drawing/2014/main" id="{F3A80A75-49A0-19CD-74A7-B0DA43DF577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EE7454E4-325F-1B5D-7E18-0DBE581DC3B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95243B3E-C931-A952-442B-62F6DF72CE0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54DD5252-3A0C-8D9D-2E0E-8696CB31549D}"/>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EA851DDC-07C8-A23F-833B-85FDBDB6C6C6}"/>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A85C0D46-70FC-4E64-90BE-833341FE71A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330CE761-B0FC-CCF1-0F48-E11F0D8760E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7396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9">
            <a:extLst>
              <a:ext uri="{FF2B5EF4-FFF2-40B4-BE49-F238E27FC236}">
                <a16:creationId xmlns:a16="http://schemas.microsoft.com/office/drawing/2014/main" id="{45DD8A36-39B3-24B3-3D6F-61E0854814E9}"/>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3BF66C96-1058-77E4-C13D-E0B188DFF45B}"/>
              </a:ext>
            </a:extLst>
          </p:cNvPr>
          <p:cNvSpPr>
            <a:spLocks noGrp="1"/>
          </p:cNvSpPr>
          <p:nvPr>
            <p:ph type="body" sz="quarter" idx="18"/>
          </p:nvPr>
        </p:nvSpPr>
        <p:spPr/>
        <p:txBody>
          <a:bodyPr/>
          <a:lstStyle/>
          <a:p>
            <a:r>
              <a:rPr lang="en-US" dirty="0"/>
              <a:t>Tristram Stuart</a:t>
            </a:r>
          </a:p>
        </p:txBody>
      </p:sp>
      <p:sp>
        <p:nvSpPr>
          <p:cNvPr id="4" name="Text Placeholder 3">
            <a:extLst>
              <a:ext uri="{FF2B5EF4-FFF2-40B4-BE49-F238E27FC236}">
                <a16:creationId xmlns:a16="http://schemas.microsoft.com/office/drawing/2014/main" id="{49DD019E-4F9C-358B-A64A-BC6FBC5F0A5D}"/>
              </a:ext>
            </a:extLst>
          </p:cNvPr>
          <p:cNvSpPr>
            <a:spLocks noGrp="1"/>
          </p:cNvSpPr>
          <p:nvPr>
            <p:ph type="body" sz="quarter" idx="19"/>
          </p:nvPr>
        </p:nvSpPr>
        <p:spPr>
          <a:xfrm>
            <a:off x="2776635" y="2386048"/>
            <a:ext cx="6638728" cy="1748587"/>
          </a:xfrm>
        </p:spPr>
        <p:txBody>
          <a:bodyPr/>
          <a:lstStyle/>
          <a:p>
            <a:r>
              <a:rPr lang="en-US" dirty="0"/>
              <a:t>"RUOKAHÄVIKKI ON KAUHEUS, JOHON ME KAIKKI VOIMME PUUTTUA - ALKAEN OMISTA KODEISTAMME JA YHTEISÖISTÄMME."</a:t>
            </a:r>
          </a:p>
        </p:txBody>
      </p:sp>
      <p:grpSp>
        <p:nvGrpSpPr>
          <p:cNvPr id="10" name="Group 9">
            <a:extLst>
              <a:ext uri="{FF2B5EF4-FFF2-40B4-BE49-F238E27FC236}">
                <a16:creationId xmlns:a16="http://schemas.microsoft.com/office/drawing/2014/main" id="{27FDB5B2-22D0-53EA-61B9-1561421D7DA0}"/>
              </a:ext>
            </a:extLst>
          </p:cNvPr>
          <p:cNvGrpSpPr/>
          <p:nvPr/>
        </p:nvGrpSpPr>
        <p:grpSpPr>
          <a:xfrm>
            <a:off x="5352086" y="301300"/>
            <a:ext cx="1487826" cy="1083162"/>
            <a:chOff x="3400450" y="986392"/>
            <a:chExt cx="1487826" cy="1083162"/>
          </a:xfrm>
          <a:solidFill>
            <a:srgbClr val="0B3A5B"/>
          </a:solidFill>
        </p:grpSpPr>
        <p:sp>
          <p:nvSpPr>
            <p:cNvPr id="11" name="Freeform 10">
              <a:extLst>
                <a:ext uri="{FF2B5EF4-FFF2-40B4-BE49-F238E27FC236}">
                  <a16:creationId xmlns:a16="http://schemas.microsoft.com/office/drawing/2014/main" id="{60453C57-87C0-A2D1-E00D-8907DA045FF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094D2"/>
            </a:solidFill>
            <a:ln w="8971"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9C9C35FA-D380-B83A-F98D-5000AB7955B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480274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Oranges on the tree">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US" sz="3000" b="1" dirty="0">
                <a:solidFill>
                  <a:schemeClr val="bg1"/>
                </a:solidFill>
              </a:rPr>
              <a:t>www.waste2worth.eu</a:t>
            </a:r>
          </a:p>
          <a:p>
            <a:endParaRPr lang="en-US"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US" dirty="0"/>
              <a:t>Seuraa matkaamme</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US" sz="2400" dirty="0" err="1">
                  <a:solidFill>
                    <a:srgbClr val="0B3A5B"/>
                  </a:solidFill>
                  <a:hlinkClick r:id="rId4">
                    <a:extLst>
                      <a:ext uri="{A12FA001-AC4F-418D-AE19-62706E023703}">
                        <ahyp:hlinkClr xmlns:ahyp="http://schemas.microsoft.com/office/drawing/2018/hyperlinkcolor" val="tx"/>
                      </a:ext>
                    </a:extLst>
                  </a:hlinkClick>
                </a:rPr>
                <a:t>yt</a:t>
              </a:r>
              <a:endParaRPr lang="en-US" sz="2400" dirty="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dirty="0">
                  <a:solidFill>
                    <a:srgbClr val="0B3A5B"/>
                  </a:solidFill>
                  <a:hlinkClick r:id="rId5">
                    <a:extLst>
                      <a:ext uri="{A12FA001-AC4F-418D-AE19-62706E023703}">
                        <ahyp:hlinkClr xmlns:ahyp="http://schemas.microsoft.com/office/drawing/2018/hyperlinkcolor" val="tx"/>
                      </a:ext>
                    </a:extLst>
                  </a:hlinkClick>
                </a:rPr>
                <a:t>li</a:t>
              </a:r>
              <a:endParaRPr lang="en-US" sz="2400" dirty="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1"/>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US" sz="2400" dirty="0">
                  <a:solidFill>
                    <a:srgbClr val="0B3A5B"/>
                  </a:solidFill>
                  <a:hlinkClick r:id="rId6">
                    <a:extLst>
                      <a:ext uri="{A12FA001-AC4F-418D-AE19-62706E023703}">
                        <ahyp:hlinkClr xmlns:ahyp="http://schemas.microsoft.com/office/drawing/2018/hyperlinkcolor" val="tx"/>
                      </a:ext>
                    </a:extLst>
                  </a:hlinkClick>
                </a:rPr>
                <a:t>osoitteessa</a:t>
              </a:r>
              <a:endParaRPr lang="en-US" sz="2400" dirty="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obrazu 7" descr="Obraz zawierający ubrania, ściana, osoba, w pomieszczeniu&#10;&#10;Zawartość wygenerowana przez sztuczną inteligencję może być niepoprawna.">
            <a:extLst>
              <a:ext uri="{FF2B5EF4-FFF2-40B4-BE49-F238E27FC236}">
                <a16:creationId xmlns:a16="http://schemas.microsoft.com/office/drawing/2014/main" id="{9ABEFADD-0B06-853D-EB85-4B480288E02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en-US" dirty="0"/>
              <a:t>01</a:t>
            </a:r>
          </a:p>
        </p:txBody>
      </p:sp>
      <p:sp>
        <p:nvSpPr>
          <p:cNvPr id="14" name="Rectangle 13">
            <a:extLst>
              <a:ext uri="{FF2B5EF4-FFF2-40B4-BE49-F238E27FC236}">
                <a16:creationId xmlns:a16="http://schemas.microsoft.com/office/drawing/2014/main" id="{BE59536B-CB14-6A49-9925-C70C0915408D}"/>
              </a:ext>
            </a:extLst>
          </p:cNvPr>
          <p:cNvSpPr/>
          <p:nvPr/>
        </p:nvSpPr>
        <p:spPr>
          <a:xfrm>
            <a:off x="4800600" y="2828835"/>
            <a:ext cx="5067300" cy="1200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24" dirty="0">
                <a:solidFill>
                  <a:srgbClr val="60BA47"/>
                </a:solidFill>
                <a:latin typeface="Calibri" panose="020F0502020204030204" pitchFamily="34" charset="0"/>
                <a:cs typeface="Calibri" panose="020F0502020204030204" pitchFamily="34" charset="0"/>
              </a:rPr>
              <a:t>KIERTOTALOUS JA RUOKAHÄVIKKI</a:t>
            </a:r>
          </a:p>
        </p:txBody>
      </p:sp>
      <p:sp>
        <p:nvSpPr>
          <p:cNvPr id="15" name="TextBox 14">
            <a:extLst>
              <a:ext uri="{FF2B5EF4-FFF2-40B4-BE49-F238E27FC236}">
                <a16:creationId xmlns:a16="http://schemas.microsoft.com/office/drawing/2014/main" id="{04695EEA-D075-3642-8CB0-45ED61E791B1}"/>
              </a:ext>
            </a:extLst>
          </p:cNvPr>
          <p:cNvSpPr txBox="1"/>
          <p:nvPr/>
        </p:nvSpPr>
        <p:spPr>
          <a:xfrm>
            <a:off x="5906320" y="3481298"/>
            <a:ext cx="184731" cy="646331"/>
          </a:xfrm>
          <a:prstGeom prst="rect">
            <a:avLst/>
          </a:prstGeom>
          <a:noFill/>
        </p:spPr>
        <p:txBody>
          <a:bodyPr wrap="none" rtlCol="0">
            <a:spAutoFit/>
          </a:bodyPr>
          <a:lstStyle/>
          <a:p>
            <a:endParaRPr lang="en-US" sz="3600" b="1" spc="324"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9636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7153758-37AF-CBB7-8553-85C52E9768D6}"/>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r="-294"/>
          <a:stretch/>
        </p:blipFill>
        <p:spPr>
          <a:xfrm>
            <a:off x="799128" y="746272"/>
            <a:ext cx="10203652" cy="5365455"/>
          </a:xfrm>
        </p:spPr>
      </p:pic>
      <p:sp>
        <p:nvSpPr>
          <p:cNvPr id="26" name="Freeform 25">
            <a:extLst>
              <a:ext uri="{FF2B5EF4-FFF2-40B4-BE49-F238E27FC236}">
                <a16:creationId xmlns:a16="http://schemas.microsoft.com/office/drawing/2014/main" id="{89CBCF90-DABF-4A9C-209D-C0E5146A7274}"/>
              </a:ext>
            </a:extLst>
          </p:cNvPr>
          <p:cNvSpPr/>
          <p:nvPr/>
        </p:nvSpPr>
        <p:spPr>
          <a:xfrm>
            <a:off x="799128" y="1009650"/>
            <a:ext cx="10203652" cy="5102078"/>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3875B9C3-7921-364B-95C1-7200313E6D07}"/>
              </a:ext>
            </a:extLst>
          </p:cNvPr>
          <p:cNvSpPr txBox="1"/>
          <p:nvPr/>
        </p:nvSpPr>
        <p:spPr>
          <a:xfrm>
            <a:off x="1029714" y="4480511"/>
            <a:ext cx="9742480" cy="1631216"/>
          </a:xfrm>
          <a:prstGeom prst="rect">
            <a:avLst/>
          </a:prstGeom>
          <a:noFill/>
        </p:spPr>
        <p:txBody>
          <a:bodyPr wrap="square" rtlCol="0">
            <a:spAutoFit/>
          </a:bodyPr>
          <a:lstStyle/>
          <a:p>
            <a:pPr algn="ctr"/>
            <a:r>
              <a:rPr lang="en-US" sz="2000" b="1" spc="162" dirty="0">
                <a:solidFill>
                  <a:schemeClr val="bg1"/>
                </a:solidFill>
                <a:latin typeface="Calibri" panose="020F0502020204030204" pitchFamily="34" charset="0"/>
                <a:cs typeface="Calibri" panose="020F0502020204030204" pitchFamily="34" charset="0"/>
              </a:rPr>
              <a:t>"KIERTOTALOUS ON TUOTANTO- JA KULUTUSMALLI, JOSSA OLEMASSA OLEVIA MATERIAALEJA JA TUOTTEITA JAETAAN, VUOKRATAAN, KÄYTETÄÄN UUDELLEEN, KORJATAAN, KUNNOSTETAAN JA KIERRÄTETÄÄN NIIN KAUAN KUIN MAHDOLLISTA. NÄIN TUOTTEIDEN ELINKAARI PITENEE</a:t>
            </a:r>
            <a:r>
              <a:rPr lang="pl-PL" sz="2000" b="1" spc="162" dirty="0">
                <a:solidFill>
                  <a:schemeClr val="bg1"/>
                </a:solidFill>
                <a:latin typeface="Calibri" panose="020F0502020204030204" pitchFamily="34" charset="0"/>
                <a:cs typeface="Calibri" panose="020F0502020204030204" pitchFamily="34" charset="0"/>
              </a:rPr>
              <a:t>."</a:t>
            </a:r>
          </a:p>
          <a:p>
            <a:pPr algn="ctr"/>
            <a:r>
              <a:rPr lang="pl-PL" sz="1600" spc="162" dirty="0">
                <a:solidFill>
                  <a:schemeClr val="bg1"/>
                </a:solidFill>
                <a:latin typeface="Calibri" panose="020F0502020204030204" pitchFamily="34" charset="0"/>
                <a:cs typeface="Calibri" panose="020F0502020204030204" pitchFamily="34" charset="0"/>
                <a:hlinkClick r:id="rId3"/>
              </a:rPr>
              <a:t>- EUROOPAN PARLAMENTTI </a:t>
            </a:r>
            <a:endParaRPr lang="en-US" sz="1600" spc="162" dirty="0">
              <a:solidFill>
                <a:schemeClr val="bg1"/>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A7826031-DB6B-A7A7-456B-9C651C381CB4}"/>
              </a:ext>
            </a:extLst>
          </p:cNvPr>
          <p:cNvGrpSpPr/>
          <p:nvPr/>
        </p:nvGrpSpPr>
        <p:grpSpPr>
          <a:xfrm>
            <a:off x="5323113" y="392865"/>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3574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08EFA-6471-3B7B-272D-1E9983B0F0D4}"/>
            </a:ext>
          </a:extLst>
        </p:cNvPr>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F695CE1D-FC9C-D396-8AC7-F2D77B0B518D}"/>
              </a:ext>
            </a:extLst>
          </p:cNvPr>
          <p:cNvPicPr>
            <a:picLocks noGrp="1" noChangeAspect="1"/>
          </p:cNvPicPr>
          <p:nvPr>
            <p:ph type="pic" sz="quarter" idx="20"/>
          </p:nvPr>
        </p:nvPicPr>
        <p:blipFill rotWithShape="1">
          <a:blip r:embed="rId3" cstate="screen">
            <a:extLst>
              <a:ext uri="{28A0092B-C50C-407E-A947-70E740481C1C}">
                <a14:useLocalDpi xmlns:a14="http://schemas.microsoft.com/office/drawing/2010/main"/>
              </a:ext>
            </a:extLst>
          </a:blip>
          <a:srcRect/>
          <a:stretch/>
        </p:blipFill>
        <p:spPr/>
      </p:pic>
      <p:sp>
        <p:nvSpPr>
          <p:cNvPr id="13" name="Rectangle 12">
            <a:extLst>
              <a:ext uri="{FF2B5EF4-FFF2-40B4-BE49-F238E27FC236}">
                <a16:creationId xmlns:a16="http://schemas.microsoft.com/office/drawing/2014/main" id="{D2447469-A21D-FF27-D06A-63BFA751AC7C}"/>
              </a:ext>
            </a:extLst>
          </p:cNvPr>
          <p:cNvSpPr/>
          <p:nvPr/>
        </p:nvSpPr>
        <p:spPr>
          <a:xfrm>
            <a:off x="3955983" y="369694"/>
            <a:ext cx="5871508"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24" dirty="0">
                <a:solidFill>
                  <a:schemeClr val="bg1"/>
                </a:solidFill>
                <a:latin typeface="Calibri" panose="020F0502020204030204" pitchFamily="34" charset="0"/>
                <a:cs typeface="Calibri" panose="020F0502020204030204" pitchFamily="34" charset="0"/>
              </a:rPr>
              <a:t>KIINNOSTAVIA</a:t>
            </a:r>
            <a:r>
              <a:rPr lang="pl-PL" sz="3600" b="1" spc="324" dirty="0">
                <a:solidFill>
                  <a:schemeClr val="bg1"/>
                </a:solidFill>
                <a:latin typeface="Calibri" panose="020F0502020204030204" pitchFamily="34" charset="0"/>
                <a:cs typeface="Calibri" panose="020F0502020204030204" pitchFamily="34" charset="0"/>
              </a:rPr>
              <a:t> FA</a:t>
            </a:r>
            <a:r>
              <a:rPr lang="en-US" sz="3600" b="1" spc="324" dirty="0">
                <a:solidFill>
                  <a:schemeClr val="bg1"/>
                </a:solidFill>
                <a:latin typeface="Calibri" panose="020F0502020204030204" pitchFamily="34" charset="0"/>
                <a:cs typeface="Calibri" panose="020F0502020204030204" pitchFamily="34" charset="0"/>
              </a:rPr>
              <a:t>KTOJA</a:t>
            </a:r>
          </a:p>
          <a:p>
            <a:pPr algn="ctr"/>
            <a:endParaRPr lang="en-US" sz="529" dirty="0">
              <a:latin typeface="Montserrat" panose="00000500000000000000" pitchFamily="50" charset="0"/>
            </a:endParaRPr>
          </a:p>
        </p:txBody>
      </p:sp>
      <p:sp>
        <p:nvSpPr>
          <p:cNvPr id="8" name="Freeform 7">
            <a:extLst>
              <a:ext uri="{FF2B5EF4-FFF2-40B4-BE49-F238E27FC236}">
                <a16:creationId xmlns:a16="http://schemas.microsoft.com/office/drawing/2014/main" id="{4D3EE29F-7CFD-0992-58F5-C46BDDA35B84}"/>
              </a:ext>
            </a:extLst>
          </p:cNvPr>
          <p:cNvSpPr/>
          <p:nvPr/>
        </p:nvSpPr>
        <p:spPr>
          <a:xfrm>
            <a:off x="1460210" y="4730260"/>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85E28BCA-0C69-601D-4B55-70EF7247FE13}"/>
              </a:ext>
            </a:extLst>
          </p:cNvPr>
          <p:cNvSpPr>
            <a:spLocks noGrp="1"/>
          </p:cNvSpPr>
          <p:nvPr>
            <p:ph type="body" sz="quarter" idx="22"/>
          </p:nvPr>
        </p:nvSpPr>
        <p:spPr>
          <a:xfrm>
            <a:off x="6104234" y="1275724"/>
            <a:ext cx="5943222" cy="5215183"/>
          </a:xfrm>
        </p:spPr>
        <p:txBody>
          <a:bodyPr/>
          <a:lstStyle/>
          <a:p>
            <a:pPr marL="0" indent="0">
              <a:spcAft>
                <a:spcPts val="600"/>
              </a:spcAft>
            </a:pPr>
            <a:r>
              <a:rPr lang="pl-PL" dirty="0"/>
              <a:t>Tiesitkö, että... </a:t>
            </a:r>
            <a:endParaRPr lang="pl-PL" sz="1200" dirty="0"/>
          </a:p>
          <a:p>
            <a:pPr marL="342900" indent="-342900">
              <a:buFont typeface="Wingdings" panose="05000000000000000000" pitchFamily="2" charset="2"/>
              <a:buChar char="Ø"/>
            </a:pPr>
            <a:r>
              <a:rPr lang="en-US" dirty="0"/>
              <a:t>kiertotalous voi luoda 700 000 uutta työpaikkaa EU:hun vuoteen 2030 mennessä! </a:t>
            </a:r>
          </a:p>
          <a:p>
            <a:pPr marL="342900" indent="-342900">
              <a:buFont typeface="Wingdings" panose="05000000000000000000" pitchFamily="2" charset="2"/>
              <a:buChar char="Ø"/>
            </a:pPr>
            <a:r>
              <a:rPr lang="en-US" dirty="0"/>
              <a:t>Eurooppalaiset tuottavat vuosittain 190 kiloa pakkausjätettä - noin kolmen pandan painon verran! </a:t>
            </a:r>
          </a:p>
          <a:p>
            <a:pPr marL="342900" indent="-342900">
              <a:buFont typeface="Wingdings" panose="05000000000000000000" pitchFamily="2" charset="2"/>
              <a:buChar char="Ø"/>
            </a:pPr>
            <a:r>
              <a:rPr lang="en-US" dirty="0"/>
              <a:t>80 prosenttia tuotteen vaikutuksesta määräytyy suunnitteluvaiheessa - älykäs suunnittelu tarkoittaa vähemmän jätettä! </a:t>
            </a:r>
          </a:p>
          <a:p>
            <a:pPr marL="342900" indent="-342900">
              <a:buFont typeface="Wingdings" panose="05000000000000000000" pitchFamily="2" charset="2"/>
              <a:buChar char="Ø"/>
            </a:pPr>
            <a:r>
              <a:rPr lang="en-US" dirty="0"/>
              <a:t>Materiaalien kierrätys ja uudelleenkäyttö auttavat vähentämään kasvihuonekaasupäästöjä ja viilentämään planeettaa! </a:t>
            </a:r>
          </a:p>
          <a:p>
            <a:pPr marL="342900" indent="-342900">
              <a:buFont typeface="Wingdings" panose="05000000000000000000" pitchFamily="2" charset="2"/>
              <a:buChar char="Ø"/>
            </a:pPr>
            <a:r>
              <a:rPr lang="en-US" dirty="0"/>
              <a:t>EU tuo raaka-aineita miljardien eurojen arvosta - kierrätys vähentää riippuvuutta ja pitää resurssit liikkeessä! </a:t>
            </a:r>
          </a:p>
        </p:txBody>
      </p:sp>
    </p:spTree>
    <p:extLst>
      <p:ext uri="{BB962C8B-B14F-4D97-AF65-F5344CB8AC3E}">
        <p14:creationId xmlns:p14="http://schemas.microsoft.com/office/powerpoint/2010/main" val="3550603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6578872" y="593866"/>
            <a:ext cx="4990998" cy="992652"/>
          </a:xfrm>
        </p:spPr>
        <p:txBody>
          <a:bodyPr>
            <a:normAutofit fontScale="85000" lnSpcReduction="10000"/>
          </a:bodyPr>
          <a:lstStyle/>
          <a:p>
            <a:r>
              <a:rPr lang="en-US" b="1" dirty="0"/>
              <a:t>Kiertotalouden perusteiden ymmärtäminen</a:t>
            </a:r>
          </a:p>
        </p:txBody>
      </p:sp>
      <p:pic>
        <p:nvPicPr>
          <p:cNvPr id="3" name="Multimedia online 2" title="Ellen MacArthur on the basics of the circular economy">
            <a:hlinkClick r:id="" action="ppaction://media"/>
            <a:extLst>
              <a:ext uri="{FF2B5EF4-FFF2-40B4-BE49-F238E27FC236}">
                <a16:creationId xmlns:a16="http://schemas.microsoft.com/office/drawing/2014/main" id="{0B5A6261-53A0-584B-9AB3-B0B4113B3632}"/>
              </a:ext>
            </a:extLst>
          </p:cNvPr>
          <p:cNvPicPr>
            <a:picLocks noRot="1" noChangeAspect="1"/>
          </p:cNvPicPr>
          <p:nvPr>
            <a:videoFile r:link="rId1"/>
          </p:nvPr>
        </p:nvPicPr>
        <p:blipFill>
          <a:blip r:embed="rId4"/>
          <a:stretch>
            <a:fillRect/>
          </a:stretch>
        </p:blipFill>
        <p:spPr>
          <a:xfrm>
            <a:off x="635271" y="3237995"/>
            <a:ext cx="5130800" cy="2898902"/>
          </a:xfrm>
          <a:prstGeom prst="rect">
            <a:avLst/>
          </a:prstGeom>
          <a:noFill/>
        </p:spPr>
      </p:pic>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517393" y="2176599"/>
            <a:ext cx="5225202" cy="4102937"/>
          </a:xfrm>
        </p:spPr>
        <p:txBody>
          <a:bodyPr>
            <a:normAutofit/>
          </a:bodyPr>
          <a:lstStyle/>
          <a:p>
            <a:pPr>
              <a:spcAft>
                <a:spcPts val="600"/>
              </a:spcAft>
            </a:pPr>
            <a:r>
              <a:rPr lang="en-US" dirty="0"/>
              <a:t>Tällä videolla Ellen MacArthur ja Joe Iles esittelevät kiertotalouden keskeiset periaatteet </a:t>
            </a:r>
            <a:r>
              <a:rPr lang="en-US" dirty="0">
                <a:hlinkClick r:id="rId5"/>
              </a:rPr>
              <a:t>Ellen MacArthurin säätiön </a:t>
            </a:r>
            <a:r>
              <a:rPr lang="en-US" dirty="0"/>
              <a:t>perhosdiagrammin avulla. He tutkivat, miten biologiset ja tekniset syklit auttavat </a:t>
            </a:r>
            <a:r>
              <a:rPr lang="en-US" dirty="0" err="1"/>
              <a:t>minimoimaan </a:t>
            </a:r>
            <a:r>
              <a:rPr lang="en-US" dirty="0"/>
              <a:t>jätteen </a:t>
            </a:r>
            <a:r>
              <a:rPr lang="en-US" dirty="0" err="1"/>
              <a:t>määrän</a:t>
            </a:r>
            <a:r>
              <a:rPr lang="en-US" dirty="0"/>
              <a:t>, elvyttämään luonnon järjestelmiä ja pitämään materiaalit käytössä mahdollisimman pitkään</a:t>
            </a:r>
            <a:r>
              <a:rPr lang="pl-PL" dirty="0"/>
              <a:t>. </a:t>
            </a:r>
          </a:p>
          <a:p>
            <a:pPr>
              <a:spcAft>
                <a:spcPts val="600"/>
              </a:spcAft>
            </a:pPr>
            <a:endParaRPr lang="pl-PL" dirty="0"/>
          </a:p>
          <a:p>
            <a:pPr>
              <a:spcAft>
                <a:spcPts val="600"/>
              </a:spcAft>
            </a:pPr>
            <a:r>
              <a:rPr lang="pl-PL" dirty="0">
                <a:sym typeface="Wingdings" panose="05000000000000000000" pitchFamily="2" charset="2"/>
              </a:rPr>
              <a:t>  </a:t>
            </a:r>
            <a:r>
              <a:rPr lang="pl-PL" dirty="0"/>
              <a:t>Tsekkaa </a:t>
            </a:r>
            <a:r>
              <a:rPr lang="pl-PL" dirty="0" err="1"/>
              <a:t>se</a:t>
            </a:r>
            <a:r>
              <a:rPr lang="pl-PL" dirty="0"/>
              <a:t>!</a:t>
            </a:r>
            <a:endParaRPr lang="en-US" dirty="0"/>
          </a:p>
        </p:txBody>
      </p:sp>
      <p:pic>
        <p:nvPicPr>
          <p:cNvPr id="7" name="Obraz 6" descr="Obraz zawierający Czcionka, Grafika, logo, krąg&#10;&#10;Zawartość wygenerowana przez sztuczną inteligencję może być niepoprawna.">
            <a:hlinkClick r:id="rId5"/>
            <a:extLst>
              <a:ext uri="{FF2B5EF4-FFF2-40B4-BE49-F238E27FC236}">
                <a16:creationId xmlns:a16="http://schemas.microsoft.com/office/drawing/2014/main" id="{CF89B77B-D83F-A4E8-48D6-A9FDF18C99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505" y="819219"/>
            <a:ext cx="4809400" cy="1226397"/>
          </a:xfrm>
          <a:prstGeom prst="rect">
            <a:avLst/>
          </a:prstGeom>
        </p:spPr>
      </p:pic>
      <p:sp>
        <p:nvSpPr>
          <p:cNvPr id="6" name="TextBox 5">
            <a:extLst>
              <a:ext uri="{FF2B5EF4-FFF2-40B4-BE49-F238E27FC236}">
                <a16:creationId xmlns:a16="http://schemas.microsoft.com/office/drawing/2014/main" id="{32508369-5CBB-F01B-AF41-9B568FE6F67C}"/>
              </a:ext>
            </a:extLst>
          </p:cNvPr>
          <p:cNvSpPr txBox="1"/>
          <p:nvPr/>
        </p:nvSpPr>
        <p:spPr>
          <a:xfrm>
            <a:off x="6660463" y="6079468"/>
            <a:ext cx="5305527" cy="369332"/>
          </a:xfrm>
          <a:prstGeom prst="rect">
            <a:avLst/>
          </a:prstGeom>
          <a:noFill/>
        </p:spPr>
        <p:txBody>
          <a:bodyPr wrap="square">
            <a:spAutoFit/>
          </a:bodyPr>
          <a:lstStyle/>
          <a:p>
            <a:r>
              <a:rPr lang="en-US" dirty="0">
                <a:hlinkClick r:id="rId7"/>
              </a:rPr>
              <a:t>Ellen MacArthur kiertotalouden perusteista</a:t>
            </a:r>
            <a:endParaRPr lang="en-IE" dirty="0"/>
          </a:p>
        </p:txBody>
      </p:sp>
      <p:grpSp>
        <p:nvGrpSpPr>
          <p:cNvPr id="8" name="Graphic 4">
            <a:extLst>
              <a:ext uri="{FF2B5EF4-FFF2-40B4-BE49-F238E27FC236}">
                <a16:creationId xmlns:a16="http://schemas.microsoft.com/office/drawing/2014/main" id="{FFE550D8-68C0-C589-C478-9DB71BCB0E27}"/>
              </a:ext>
            </a:extLst>
          </p:cNvPr>
          <p:cNvGrpSpPr/>
          <p:nvPr/>
        </p:nvGrpSpPr>
        <p:grpSpPr>
          <a:xfrm rot="19582332">
            <a:off x="9124966" y="5073480"/>
            <a:ext cx="403667" cy="780438"/>
            <a:chOff x="9129274" y="2719113"/>
            <a:chExt cx="717139" cy="1386497"/>
          </a:xfrm>
          <a:solidFill>
            <a:srgbClr val="09465E"/>
          </a:solidFill>
        </p:grpSpPr>
        <p:grpSp>
          <p:nvGrpSpPr>
            <p:cNvPr id="9" name="Graphic 4">
              <a:extLst>
                <a:ext uri="{FF2B5EF4-FFF2-40B4-BE49-F238E27FC236}">
                  <a16:creationId xmlns:a16="http://schemas.microsoft.com/office/drawing/2014/main" id="{E061096C-81B3-9C70-8FAB-A3A9D5E6D99C}"/>
                </a:ext>
              </a:extLst>
            </p:cNvPr>
            <p:cNvGrpSpPr/>
            <p:nvPr/>
          </p:nvGrpSpPr>
          <p:grpSpPr>
            <a:xfrm>
              <a:off x="9159507" y="2719113"/>
              <a:ext cx="446280" cy="440141"/>
              <a:chOff x="9159507" y="2719113"/>
              <a:chExt cx="446280" cy="440141"/>
            </a:xfrm>
            <a:grpFill/>
          </p:grpSpPr>
          <p:sp>
            <p:nvSpPr>
              <p:cNvPr id="18" name="Freeform 57">
                <a:extLst>
                  <a:ext uri="{FF2B5EF4-FFF2-40B4-BE49-F238E27FC236}">
                    <a16:creationId xmlns:a16="http://schemas.microsoft.com/office/drawing/2014/main" id="{714BCA6C-336D-6B53-9A04-25B3AA0191C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9" name="Freeform 58">
                <a:extLst>
                  <a:ext uri="{FF2B5EF4-FFF2-40B4-BE49-F238E27FC236}">
                    <a16:creationId xmlns:a16="http://schemas.microsoft.com/office/drawing/2014/main" id="{4257B501-F245-5C97-4852-E7D9F2966C9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0" name="Graphic 4">
              <a:extLst>
                <a:ext uri="{FF2B5EF4-FFF2-40B4-BE49-F238E27FC236}">
                  <a16:creationId xmlns:a16="http://schemas.microsoft.com/office/drawing/2014/main" id="{B3C2C544-0B99-E1C1-7E5E-3641AF396731}"/>
                </a:ext>
              </a:extLst>
            </p:cNvPr>
            <p:cNvGrpSpPr/>
            <p:nvPr/>
          </p:nvGrpSpPr>
          <p:grpSpPr>
            <a:xfrm>
              <a:off x="9129274" y="2893887"/>
              <a:ext cx="717139" cy="1211724"/>
              <a:chOff x="9129274" y="2893887"/>
              <a:chExt cx="717139" cy="1211724"/>
            </a:xfrm>
            <a:grpFill/>
          </p:grpSpPr>
          <p:sp>
            <p:nvSpPr>
              <p:cNvPr id="11" name="Freeform 50">
                <a:extLst>
                  <a:ext uri="{FF2B5EF4-FFF2-40B4-BE49-F238E27FC236}">
                    <a16:creationId xmlns:a16="http://schemas.microsoft.com/office/drawing/2014/main" id="{73CE5AAF-D8D2-6215-8120-69F23F56498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2" name="Freeform 51">
                <a:extLst>
                  <a:ext uri="{FF2B5EF4-FFF2-40B4-BE49-F238E27FC236}">
                    <a16:creationId xmlns:a16="http://schemas.microsoft.com/office/drawing/2014/main" id="{54E4B7CC-8551-E919-1C4A-529A1992A39D}"/>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3" name="Freeform 52">
                <a:extLst>
                  <a:ext uri="{FF2B5EF4-FFF2-40B4-BE49-F238E27FC236}">
                    <a16:creationId xmlns:a16="http://schemas.microsoft.com/office/drawing/2014/main" id="{97D9940A-B547-291E-D34A-940EE8BD202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4" name="Freeform 53">
                <a:extLst>
                  <a:ext uri="{FF2B5EF4-FFF2-40B4-BE49-F238E27FC236}">
                    <a16:creationId xmlns:a16="http://schemas.microsoft.com/office/drawing/2014/main" id="{950E5BDD-65F1-C0E2-142B-306B4A84DB1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5" name="Freeform 54">
                <a:extLst>
                  <a:ext uri="{FF2B5EF4-FFF2-40B4-BE49-F238E27FC236}">
                    <a16:creationId xmlns:a16="http://schemas.microsoft.com/office/drawing/2014/main" id="{95011445-C5AD-F33C-AA86-D33BA88626A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6" name="Freeform 55">
                <a:extLst>
                  <a:ext uri="{FF2B5EF4-FFF2-40B4-BE49-F238E27FC236}">
                    <a16:creationId xmlns:a16="http://schemas.microsoft.com/office/drawing/2014/main" id="{0CA7BF66-C9D2-D77C-81F8-D9901A997B9E}"/>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7" name="Freeform 56">
                <a:extLst>
                  <a:ext uri="{FF2B5EF4-FFF2-40B4-BE49-F238E27FC236}">
                    <a16:creationId xmlns:a16="http://schemas.microsoft.com/office/drawing/2014/main" id="{4B2D2975-40C0-5E52-872B-072F4AC343D6}"/>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Freeform 424"/>
          <p:cNvSpPr>
            <a:spLocks noChangeArrowheads="1"/>
          </p:cNvSpPr>
          <p:nvPr/>
        </p:nvSpPr>
        <p:spPr bwMode="auto">
          <a:xfrm>
            <a:off x="8210932" y="3906022"/>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3"/>
                  <a:pt x="924" y="1196"/>
                  <a:pt x="598" y="1196"/>
                </a:cubicBezTo>
                <a:cubicBezTo>
                  <a:pt x="264" y="1196"/>
                  <a:pt x="0" y="933"/>
                  <a:pt x="0" y="598"/>
                </a:cubicBezTo>
                <a:cubicBezTo>
                  <a:pt x="0" y="273"/>
                  <a:pt x="264" y="0"/>
                  <a:pt x="598" y="0"/>
                </a:cubicBezTo>
                <a:cubicBezTo>
                  <a:pt x="924" y="0"/>
                  <a:pt x="1196" y="273"/>
                  <a:pt x="1196" y="598"/>
                </a:cubicBezTo>
              </a:path>
            </a:pathLst>
          </a:custGeom>
          <a:solidFill>
            <a:srgbClr val="2094D2"/>
          </a:solidFill>
          <a:ln>
            <a:noFill/>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8" name="Freeform 425"/>
          <p:cNvSpPr>
            <a:spLocks noChangeArrowheads="1"/>
          </p:cNvSpPr>
          <p:nvPr/>
        </p:nvSpPr>
        <p:spPr bwMode="auto">
          <a:xfrm>
            <a:off x="3780993" y="1301786"/>
            <a:ext cx="615835"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32" y="1197"/>
                  <a:pt x="598" y="1197"/>
                </a:cubicBezTo>
                <a:cubicBezTo>
                  <a:pt x="264" y="1197"/>
                  <a:pt x="0" y="933"/>
                  <a:pt x="0" y="599"/>
                </a:cubicBezTo>
                <a:cubicBezTo>
                  <a:pt x="0" y="273"/>
                  <a:pt x="264" y="0"/>
                  <a:pt x="598" y="0"/>
                </a:cubicBezTo>
                <a:cubicBezTo>
                  <a:pt x="932" y="0"/>
                  <a:pt x="1196" y="273"/>
                  <a:pt x="1196" y="599"/>
                </a:cubicBezTo>
              </a:path>
            </a:pathLst>
          </a:custGeom>
          <a:solidFill>
            <a:srgbClr val="60BA47"/>
          </a:solidFill>
          <a:ln>
            <a:noFill/>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40" name="Freeform 427"/>
          <p:cNvSpPr>
            <a:spLocks noChangeArrowheads="1"/>
          </p:cNvSpPr>
          <p:nvPr/>
        </p:nvSpPr>
        <p:spPr bwMode="auto">
          <a:xfrm>
            <a:off x="3247547" y="4297731"/>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73"/>
                  <a:pt x="264" y="0"/>
                  <a:pt x="598" y="0"/>
                </a:cubicBezTo>
                <a:cubicBezTo>
                  <a:pt x="932" y="0"/>
                  <a:pt x="1196" y="273"/>
                  <a:pt x="1196" y="598"/>
                </a:cubicBezTo>
              </a:path>
            </a:pathLst>
          </a:custGeom>
          <a:solidFill>
            <a:srgbClr val="F26650"/>
          </a:solidFill>
          <a:ln>
            <a:noFill/>
          </a:ln>
          <a:effectLst/>
        </p:spPr>
        <p:txBody>
          <a:bodyPr wrap="none" anchor="ctr"/>
          <a:lstStyle/>
          <a:p>
            <a:endParaRPr lang="en-US" sz="90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2264C1F-58AA-B2AF-4FB9-13F4FEE65515}"/>
              </a:ext>
            </a:extLst>
          </p:cNvPr>
          <p:cNvGrpSpPr/>
          <p:nvPr/>
        </p:nvGrpSpPr>
        <p:grpSpPr>
          <a:xfrm>
            <a:off x="3896262" y="1629020"/>
            <a:ext cx="4188138" cy="4181320"/>
            <a:chOff x="3896262" y="1629020"/>
            <a:chExt cx="4188138" cy="4181320"/>
          </a:xfrm>
        </p:grpSpPr>
        <p:sp>
          <p:nvSpPr>
            <p:cNvPr id="58" name="Freeform 1"/>
            <p:cNvSpPr>
              <a:spLocks noChangeArrowheads="1"/>
            </p:cNvSpPr>
            <p:nvPr/>
          </p:nvSpPr>
          <p:spPr bwMode="auto">
            <a:xfrm>
              <a:off x="5921021" y="3646961"/>
              <a:ext cx="1274848" cy="2163379"/>
            </a:xfrm>
            <a:custGeom>
              <a:avLst/>
              <a:gdLst>
                <a:gd name="T0" fmla="*/ 0 w 2472"/>
                <a:gd name="T1" fmla="*/ 4196 h 4197"/>
                <a:gd name="T2" fmla="*/ 0 w 2472"/>
                <a:gd name="T3" fmla="*/ 4196 h 4197"/>
                <a:gd name="T4" fmla="*/ 2471 w 2472"/>
                <a:gd name="T5" fmla="*/ 3396 h 4197"/>
                <a:gd name="T6" fmla="*/ 0 w 2472"/>
                <a:gd name="T7" fmla="*/ 0 h 4197"/>
                <a:gd name="T8" fmla="*/ 0 w 2472"/>
                <a:gd name="T9" fmla="*/ 4196 h 4197"/>
              </a:gdLst>
              <a:ahLst/>
              <a:cxnLst>
                <a:cxn ang="0">
                  <a:pos x="T0" y="T1"/>
                </a:cxn>
                <a:cxn ang="0">
                  <a:pos x="T2" y="T3"/>
                </a:cxn>
                <a:cxn ang="0">
                  <a:pos x="T4" y="T5"/>
                </a:cxn>
                <a:cxn ang="0">
                  <a:pos x="T6" y="T7"/>
                </a:cxn>
                <a:cxn ang="0">
                  <a:pos x="T8" y="T9"/>
                </a:cxn>
              </a:cxnLst>
              <a:rect l="0" t="0" r="r" b="b"/>
              <a:pathLst>
                <a:path w="2472" h="4197">
                  <a:moveTo>
                    <a:pt x="0" y="4196"/>
                  </a:moveTo>
                  <a:lnTo>
                    <a:pt x="0" y="4196"/>
                  </a:lnTo>
                  <a:cubicBezTo>
                    <a:pt x="923" y="4196"/>
                    <a:pt x="1776" y="3897"/>
                    <a:pt x="2471" y="3396"/>
                  </a:cubicBezTo>
                  <a:cubicBezTo>
                    <a:pt x="0" y="0"/>
                    <a:pt x="0" y="0"/>
                    <a:pt x="0" y="0"/>
                  </a:cubicBezTo>
                  <a:lnTo>
                    <a:pt x="0" y="4196"/>
                  </a:lnTo>
                </a:path>
              </a:pathLst>
            </a:custGeom>
            <a:solidFill>
              <a:srgbClr val="2094D2"/>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9" name="Freeform 2"/>
            <p:cNvSpPr>
              <a:spLocks noChangeArrowheads="1"/>
            </p:cNvSpPr>
            <p:nvPr/>
          </p:nvSpPr>
          <p:spPr bwMode="auto">
            <a:xfrm>
              <a:off x="4730254" y="3660596"/>
              <a:ext cx="1193039" cy="2027031"/>
            </a:xfrm>
            <a:custGeom>
              <a:avLst/>
              <a:gdLst>
                <a:gd name="T0" fmla="*/ 0 w 2314"/>
                <a:gd name="T1" fmla="*/ 3175 h 3933"/>
                <a:gd name="T2" fmla="*/ 0 w 2314"/>
                <a:gd name="T3" fmla="*/ 3175 h 3933"/>
                <a:gd name="T4" fmla="*/ 2313 w 2314"/>
                <a:gd name="T5" fmla="*/ 3932 h 3933"/>
                <a:gd name="T6" fmla="*/ 2313 w 2314"/>
                <a:gd name="T7" fmla="*/ 0 h 3933"/>
                <a:gd name="T8" fmla="*/ 0 w 2314"/>
                <a:gd name="T9" fmla="*/ 3175 h 3933"/>
              </a:gdLst>
              <a:ahLst/>
              <a:cxnLst>
                <a:cxn ang="0">
                  <a:pos x="T0" y="T1"/>
                </a:cxn>
                <a:cxn ang="0">
                  <a:pos x="T2" y="T3"/>
                </a:cxn>
                <a:cxn ang="0">
                  <a:pos x="T4" y="T5"/>
                </a:cxn>
                <a:cxn ang="0">
                  <a:pos x="T6" y="T7"/>
                </a:cxn>
                <a:cxn ang="0">
                  <a:pos x="T8" y="T9"/>
                </a:cxn>
              </a:cxnLst>
              <a:rect l="0" t="0" r="r" b="b"/>
              <a:pathLst>
                <a:path w="2314" h="3933">
                  <a:moveTo>
                    <a:pt x="0" y="3175"/>
                  </a:moveTo>
                  <a:lnTo>
                    <a:pt x="0" y="3175"/>
                  </a:lnTo>
                  <a:cubicBezTo>
                    <a:pt x="651" y="3650"/>
                    <a:pt x="1451" y="3932"/>
                    <a:pt x="2313" y="3932"/>
                  </a:cubicBezTo>
                  <a:cubicBezTo>
                    <a:pt x="2313" y="0"/>
                    <a:pt x="2313" y="0"/>
                    <a:pt x="2313" y="0"/>
                  </a:cubicBezTo>
                  <a:lnTo>
                    <a:pt x="0" y="3175"/>
                  </a:lnTo>
                </a:path>
              </a:pathLst>
            </a:custGeom>
            <a:solidFill>
              <a:srgbClr val="F26650"/>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0" name="Freeform 3"/>
            <p:cNvSpPr>
              <a:spLocks noChangeArrowheads="1"/>
            </p:cNvSpPr>
            <p:nvPr/>
          </p:nvSpPr>
          <p:spPr bwMode="auto">
            <a:xfrm>
              <a:off x="3991705" y="3660596"/>
              <a:ext cx="1931588" cy="1636169"/>
            </a:xfrm>
            <a:custGeom>
              <a:avLst/>
              <a:gdLst>
                <a:gd name="T0" fmla="*/ 0 w 3748"/>
                <a:gd name="T1" fmla="*/ 1214 h 3176"/>
                <a:gd name="T2" fmla="*/ 0 w 3748"/>
                <a:gd name="T3" fmla="*/ 1214 h 3176"/>
                <a:gd name="T4" fmla="*/ 1434 w 3748"/>
                <a:gd name="T5" fmla="*/ 3175 h 3176"/>
                <a:gd name="T6" fmla="*/ 3747 w 3748"/>
                <a:gd name="T7" fmla="*/ 0 h 3176"/>
                <a:gd name="T8" fmla="*/ 0 w 3748"/>
                <a:gd name="T9" fmla="*/ 1214 h 3176"/>
              </a:gdLst>
              <a:ahLst/>
              <a:cxnLst>
                <a:cxn ang="0">
                  <a:pos x="T0" y="T1"/>
                </a:cxn>
                <a:cxn ang="0">
                  <a:pos x="T2" y="T3"/>
                </a:cxn>
                <a:cxn ang="0">
                  <a:pos x="T4" y="T5"/>
                </a:cxn>
                <a:cxn ang="0">
                  <a:pos x="T6" y="T7"/>
                </a:cxn>
                <a:cxn ang="0">
                  <a:pos x="T8" y="T9"/>
                </a:cxn>
              </a:cxnLst>
              <a:rect l="0" t="0" r="r" b="b"/>
              <a:pathLst>
                <a:path w="3748" h="3176">
                  <a:moveTo>
                    <a:pt x="0" y="1214"/>
                  </a:moveTo>
                  <a:lnTo>
                    <a:pt x="0" y="1214"/>
                  </a:lnTo>
                  <a:cubicBezTo>
                    <a:pt x="264" y="2014"/>
                    <a:pt x="765" y="2700"/>
                    <a:pt x="1434" y="3175"/>
                  </a:cubicBezTo>
                  <a:cubicBezTo>
                    <a:pt x="3747" y="0"/>
                    <a:pt x="3747" y="0"/>
                    <a:pt x="3747" y="0"/>
                  </a:cubicBezTo>
                  <a:lnTo>
                    <a:pt x="0" y="1214"/>
                  </a:lnTo>
                </a:path>
              </a:pathLst>
            </a:custGeom>
            <a:solidFill>
              <a:srgbClr val="F26650"/>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1" name="Freeform 4"/>
            <p:cNvSpPr>
              <a:spLocks noChangeArrowheads="1"/>
            </p:cNvSpPr>
            <p:nvPr/>
          </p:nvSpPr>
          <p:spPr bwMode="auto">
            <a:xfrm>
              <a:off x="3896262" y="3028853"/>
              <a:ext cx="2027031" cy="1256668"/>
            </a:xfrm>
            <a:custGeom>
              <a:avLst/>
              <a:gdLst>
                <a:gd name="T0" fmla="*/ 185 w 3933"/>
                <a:gd name="T1" fmla="*/ 0 h 2438"/>
                <a:gd name="T2" fmla="*/ 185 w 3933"/>
                <a:gd name="T3" fmla="*/ 0 h 2438"/>
                <a:gd name="T4" fmla="*/ 0 w 3933"/>
                <a:gd name="T5" fmla="*/ 1223 h 2438"/>
                <a:gd name="T6" fmla="*/ 185 w 3933"/>
                <a:gd name="T7" fmla="*/ 2437 h 2438"/>
                <a:gd name="T8" fmla="*/ 3932 w 3933"/>
                <a:gd name="T9" fmla="*/ 1223 h 2438"/>
                <a:gd name="T10" fmla="*/ 185 w 3933"/>
                <a:gd name="T11" fmla="*/ 0 h 2438"/>
              </a:gdLst>
              <a:ahLst/>
              <a:cxnLst>
                <a:cxn ang="0">
                  <a:pos x="T0" y="T1"/>
                </a:cxn>
                <a:cxn ang="0">
                  <a:pos x="T2" y="T3"/>
                </a:cxn>
                <a:cxn ang="0">
                  <a:pos x="T4" y="T5"/>
                </a:cxn>
                <a:cxn ang="0">
                  <a:pos x="T6" y="T7"/>
                </a:cxn>
                <a:cxn ang="0">
                  <a:pos x="T8" y="T9"/>
                </a:cxn>
                <a:cxn ang="0">
                  <a:pos x="T10" y="T11"/>
                </a:cxn>
              </a:cxnLst>
              <a:rect l="0" t="0" r="r" b="b"/>
              <a:pathLst>
                <a:path w="3933" h="2438">
                  <a:moveTo>
                    <a:pt x="185" y="0"/>
                  </a:moveTo>
                  <a:lnTo>
                    <a:pt x="185" y="0"/>
                  </a:lnTo>
                  <a:cubicBezTo>
                    <a:pt x="62" y="387"/>
                    <a:pt x="0" y="792"/>
                    <a:pt x="0" y="1223"/>
                  </a:cubicBezTo>
                  <a:cubicBezTo>
                    <a:pt x="0" y="1645"/>
                    <a:pt x="62" y="2050"/>
                    <a:pt x="185" y="2437"/>
                  </a:cubicBezTo>
                  <a:cubicBezTo>
                    <a:pt x="3932" y="1223"/>
                    <a:pt x="3932" y="1223"/>
                    <a:pt x="3932" y="1223"/>
                  </a:cubicBezTo>
                  <a:lnTo>
                    <a:pt x="185" y="0"/>
                  </a:lnTo>
                </a:path>
              </a:pathLst>
            </a:custGeom>
            <a:solidFill>
              <a:srgbClr val="F26650"/>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2" name="Freeform 5"/>
            <p:cNvSpPr>
              <a:spLocks noChangeArrowheads="1"/>
            </p:cNvSpPr>
            <p:nvPr/>
          </p:nvSpPr>
          <p:spPr bwMode="auto">
            <a:xfrm>
              <a:off x="3991705" y="2019882"/>
              <a:ext cx="1931588" cy="1640714"/>
            </a:xfrm>
            <a:custGeom>
              <a:avLst/>
              <a:gdLst>
                <a:gd name="T0" fmla="*/ 1434 w 3748"/>
                <a:gd name="T1" fmla="*/ 0 h 3184"/>
                <a:gd name="T2" fmla="*/ 1434 w 3748"/>
                <a:gd name="T3" fmla="*/ 0 h 3184"/>
                <a:gd name="T4" fmla="*/ 0 w 3748"/>
                <a:gd name="T5" fmla="*/ 1960 h 3184"/>
                <a:gd name="T6" fmla="*/ 3747 w 3748"/>
                <a:gd name="T7" fmla="*/ 3183 h 3184"/>
                <a:gd name="T8" fmla="*/ 1434 w 3748"/>
                <a:gd name="T9" fmla="*/ 0 h 3184"/>
              </a:gdLst>
              <a:ahLst/>
              <a:cxnLst>
                <a:cxn ang="0">
                  <a:pos x="T0" y="T1"/>
                </a:cxn>
                <a:cxn ang="0">
                  <a:pos x="T2" y="T3"/>
                </a:cxn>
                <a:cxn ang="0">
                  <a:pos x="T4" y="T5"/>
                </a:cxn>
                <a:cxn ang="0">
                  <a:pos x="T6" y="T7"/>
                </a:cxn>
                <a:cxn ang="0">
                  <a:pos x="T8" y="T9"/>
                </a:cxn>
              </a:cxnLst>
              <a:rect l="0" t="0" r="r" b="b"/>
              <a:pathLst>
                <a:path w="3748" h="3184">
                  <a:moveTo>
                    <a:pt x="1434" y="0"/>
                  </a:moveTo>
                  <a:lnTo>
                    <a:pt x="1434" y="0"/>
                  </a:lnTo>
                  <a:cubicBezTo>
                    <a:pt x="765" y="483"/>
                    <a:pt x="264" y="1169"/>
                    <a:pt x="0" y="1960"/>
                  </a:cubicBezTo>
                  <a:cubicBezTo>
                    <a:pt x="3747" y="3183"/>
                    <a:pt x="3747" y="3183"/>
                    <a:pt x="3747" y="3183"/>
                  </a:cubicBezTo>
                  <a:lnTo>
                    <a:pt x="1434" y="0"/>
                  </a:lnTo>
                </a:path>
              </a:pathLst>
            </a:custGeom>
            <a:solidFill>
              <a:srgbClr val="60BA47"/>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3" name="Freeform 6"/>
            <p:cNvSpPr>
              <a:spLocks noChangeArrowheads="1"/>
            </p:cNvSpPr>
            <p:nvPr/>
          </p:nvSpPr>
          <p:spPr bwMode="auto">
            <a:xfrm>
              <a:off x="5921021" y="1629020"/>
              <a:ext cx="1193039" cy="2031576"/>
            </a:xfrm>
            <a:custGeom>
              <a:avLst/>
              <a:gdLst>
                <a:gd name="T0" fmla="*/ 2313 w 2314"/>
                <a:gd name="T1" fmla="*/ 757 h 3941"/>
                <a:gd name="T2" fmla="*/ 2313 w 2314"/>
                <a:gd name="T3" fmla="*/ 757 h 3941"/>
                <a:gd name="T4" fmla="*/ 0 w 2314"/>
                <a:gd name="T5" fmla="*/ 0 h 3941"/>
                <a:gd name="T6" fmla="*/ 0 w 2314"/>
                <a:gd name="T7" fmla="*/ 3940 h 3941"/>
                <a:gd name="T8" fmla="*/ 2313 w 2314"/>
                <a:gd name="T9" fmla="*/ 757 h 3941"/>
              </a:gdLst>
              <a:ahLst/>
              <a:cxnLst>
                <a:cxn ang="0">
                  <a:pos x="T0" y="T1"/>
                </a:cxn>
                <a:cxn ang="0">
                  <a:pos x="T2" y="T3"/>
                </a:cxn>
                <a:cxn ang="0">
                  <a:pos x="T4" y="T5"/>
                </a:cxn>
                <a:cxn ang="0">
                  <a:pos x="T6" y="T7"/>
                </a:cxn>
                <a:cxn ang="0">
                  <a:pos x="T8" y="T9"/>
                </a:cxn>
              </a:cxnLst>
              <a:rect l="0" t="0" r="r" b="b"/>
              <a:pathLst>
                <a:path w="2314" h="3941">
                  <a:moveTo>
                    <a:pt x="2313" y="757"/>
                  </a:moveTo>
                  <a:lnTo>
                    <a:pt x="2313" y="757"/>
                  </a:lnTo>
                  <a:cubicBezTo>
                    <a:pt x="1662" y="282"/>
                    <a:pt x="861" y="0"/>
                    <a:pt x="0" y="0"/>
                  </a:cubicBezTo>
                  <a:cubicBezTo>
                    <a:pt x="0" y="3940"/>
                    <a:pt x="0" y="3940"/>
                    <a:pt x="0" y="3940"/>
                  </a:cubicBezTo>
                  <a:lnTo>
                    <a:pt x="2313" y="757"/>
                  </a:lnTo>
                </a:path>
              </a:pathLst>
            </a:custGeom>
            <a:solidFill>
              <a:srgbClr val="60BA47"/>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4" name="Freeform 7"/>
            <p:cNvSpPr>
              <a:spLocks noChangeArrowheads="1"/>
            </p:cNvSpPr>
            <p:nvPr/>
          </p:nvSpPr>
          <p:spPr bwMode="auto">
            <a:xfrm>
              <a:off x="4730254" y="1629020"/>
              <a:ext cx="1193039" cy="2031576"/>
            </a:xfrm>
            <a:custGeom>
              <a:avLst/>
              <a:gdLst>
                <a:gd name="T0" fmla="*/ 2313 w 2314"/>
                <a:gd name="T1" fmla="*/ 3940 h 3941"/>
                <a:gd name="T2" fmla="*/ 2313 w 2314"/>
                <a:gd name="T3" fmla="*/ 3940 h 3941"/>
                <a:gd name="T4" fmla="*/ 2313 w 2314"/>
                <a:gd name="T5" fmla="*/ 0 h 3941"/>
                <a:gd name="T6" fmla="*/ 0 w 2314"/>
                <a:gd name="T7" fmla="*/ 757 h 3941"/>
                <a:gd name="T8" fmla="*/ 2313 w 2314"/>
                <a:gd name="T9" fmla="*/ 3940 h 3941"/>
              </a:gdLst>
              <a:ahLst/>
              <a:cxnLst>
                <a:cxn ang="0">
                  <a:pos x="T0" y="T1"/>
                </a:cxn>
                <a:cxn ang="0">
                  <a:pos x="T2" y="T3"/>
                </a:cxn>
                <a:cxn ang="0">
                  <a:pos x="T4" y="T5"/>
                </a:cxn>
                <a:cxn ang="0">
                  <a:pos x="T6" y="T7"/>
                </a:cxn>
                <a:cxn ang="0">
                  <a:pos x="T8" y="T9"/>
                </a:cxn>
              </a:cxnLst>
              <a:rect l="0" t="0" r="r" b="b"/>
              <a:pathLst>
                <a:path w="2314" h="3941">
                  <a:moveTo>
                    <a:pt x="2313" y="3940"/>
                  </a:moveTo>
                  <a:lnTo>
                    <a:pt x="2313" y="3940"/>
                  </a:lnTo>
                  <a:cubicBezTo>
                    <a:pt x="2313" y="0"/>
                    <a:pt x="2313" y="0"/>
                    <a:pt x="2313" y="0"/>
                  </a:cubicBezTo>
                  <a:cubicBezTo>
                    <a:pt x="1451" y="0"/>
                    <a:pt x="651" y="282"/>
                    <a:pt x="0" y="757"/>
                  </a:cubicBezTo>
                  <a:lnTo>
                    <a:pt x="2313" y="3940"/>
                  </a:lnTo>
                </a:path>
              </a:pathLst>
            </a:custGeom>
            <a:solidFill>
              <a:srgbClr val="60BA47"/>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5" name="Freeform 8"/>
            <p:cNvSpPr>
              <a:spLocks noChangeArrowheads="1"/>
            </p:cNvSpPr>
            <p:nvPr/>
          </p:nvSpPr>
          <p:spPr bwMode="auto">
            <a:xfrm>
              <a:off x="5921021" y="3646961"/>
              <a:ext cx="2058846" cy="1749792"/>
            </a:xfrm>
            <a:custGeom>
              <a:avLst/>
              <a:gdLst>
                <a:gd name="T0" fmla="*/ 2471 w 3994"/>
                <a:gd name="T1" fmla="*/ 3396 h 3397"/>
                <a:gd name="T2" fmla="*/ 2471 w 3994"/>
                <a:gd name="T3" fmla="*/ 3396 h 3397"/>
                <a:gd name="T4" fmla="*/ 3993 w 3994"/>
                <a:gd name="T5" fmla="*/ 1293 h 3397"/>
                <a:gd name="T6" fmla="*/ 0 w 3994"/>
                <a:gd name="T7" fmla="*/ 0 h 3397"/>
                <a:gd name="T8" fmla="*/ 2471 w 3994"/>
                <a:gd name="T9" fmla="*/ 3396 h 3397"/>
              </a:gdLst>
              <a:ahLst/>
              <a:cxnLst>
                <a:cxn ang="0">
                  <a:pos x="T0" y="T1"/>
                </a:cxn>
                <a:cxn ang="0">
                  <a:pos x="T2" y="T3"/>
                </a:cxn>
                <a:cxn ang="0">
                  <a:pos x="T4" y="T5"/>
                </a:cxn>
                <a:cxn ang="0">
                  <a:pos x="T6" y="T7"/>
                </a:cxn>
                <a:cxn ang="0">
                  <a:pos x="T8" y="T9"/>
                </a:cxn>
              </a:cxnLst>
              <a:rect l="0" t="0" r="r" b="b"/>
              <a:pathLst>
                <a:path w="3994" h="3397">
                  <a:moveTo>
                    <a:pt x="2471" y="3396"/>
                  </a:moveTo>
                  <a:lnTo>
                    <a:pt x="2471" y="3396"/>
                  </a:lnTo>
                  <a:cubicBezTo>
                    <a:pt x="3175" y="2877"/>
                    <a:pt x="3720" y="2147"/>
                    <a:pt x="3993" y="1293"/>
                  </a:cubicBezTo>
                  <a:cubicBezTo>
                    <a:pt x="0" y="0"/>
                    <a:pt x="0" y="0"/>
                    <a:pt x="0" y="0"/>
                  </a:cubicBezTo>
                  <a:lnTo>
                    <a:pt x="2471" y="3396"/>
                  </a:lnTo>
                </a:path>
              </a:pathLst>
            </a:custGeom>
            <a:solidFill>
              <a:srgbClr val="2094D2"/>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6" name="Freeform 9"/>
            <p:cNvSpPr>
              <a:spLocks noChangeArrowheads="1"/>
            </p:cNvSpPr>
            <p:nvPr/>
          </p:nvSpPr>
          <p:spPr bwMode="auto">
            <a:xfrm>
              <a:off x="5921021" y="1892625"/>
              <a:ext cx="2058846" cy="1754337"/>
            </a:xfrm>
            <a:custGeom>
              <a:avLst/>
              <a:gdLst>
                <a:gd name="T0" fmla="*/ 3993 w 3994"/>
                <a:gd name="T1" fmla="*/ 2101 h 3404"/>
                <a:gd name="T2" fmla="*/ 3993 w 3994"/>
                <a:gd name="T3" fmla="*/ 2101 h 3404"/>
                <a:gd name="T4" fmla="*/ 2471 w 3994"/>
                <a:gd name="T5" fmla="*/ 0 h 3404"/>
                <a:gd name="T6" fmla="*/ 0 w 3994"/>
                <a:gd name="T7" fmla="*/ 3403 h 3404"/>
                <a:gd name="T8" fmla="*/ 3993 w 3994"/>
                <a:gd name="T9" fmla="*/ 2101 h 3404"/>
              </a:gdLst>
              <a:ahLst/>
              <a:cxnLst>
                <a:cxn ang="0">
                  <a:pos x="T0" y="T1"/>
                </a:cxn>
                <a:cxn ang="0">
                  <a:pos x="T2" y="T3"/>
                </a:cxn>
                <a:cxn ang="0">
                  <a:pos x="T4" y="T5"/>
                </a:cxn>
                <a:cxn ang="0">
                  <a:pos x="T6" y="T7"/>
                </a:cxn>
                <a:cxn ang="0">
                  <a:pos x="T8" y="T9"/>
                </a:cxn>
              </a:cxnLst>
              <a:rect l="0" t="0" r="r" b="b"/>
              <a:pathLst>
                <a:path w="3994" h="3404">
                  <a:moveTo>
                    <a:pt x="3993" y="2101"/>
                  </a:moveTo>
                  <a:lnTo>
                    <a:pt x="3993" y="2101"/>
                  </a:lnTo>
                  <a:cubicBezTo>
                    <a:pt x="3720" y="1249"/>
                    <a:pt x="3175" y="519"/>
                    <a:pt x="2471" y="0"/>
                  </a:cubicBezTo>
                  <a:cubicBezTo>
                    <a:pt x="0" y="3403"/>
                    <a:pt x="0" y="3403"/>
                    <a:pt x="0" y="3403"/>
                  </a:cubicBezTo>
                  <a:lnTo>
                    <a:pt x="3993" y="2101"/>
                  </a:lnTo>
                </a:path>
              </a:pathLst>
            </a:custGeom>
            <a:solidFill>
              <a:srgbClr val="2094D2"/>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7" name="Freeform 10"/>
            <p:cNvSpPr>
              <a:spLocks noChangeArrowheads="1"/>
            </p:cNvSpPr>
            <p:nvPr/>
          </p:nvSpPr>
          <p:spPr bwMode="auto">
            <a:xfrm>
              <a:off x="5921021" y="2974314"/>
              <a:ext cx="2163379" cy="1338476"/>
            </a:xfrm>
            <a:custGeom>
              <a:avLst/>
              <a:gdLst>
                <a:gd name="T0" fmla="*/ 3993 w 4196"/>
                <a:gd name="T1" fmla="*/ 2595 h 2596"/>
                <a:gd name="T2" fmla="*/ 3993 w 4196"/>
                <a:gd name="T3" fmla="*/ 2595 h 2596"/>
                <a:gd name="T4" fmla="*/ 4195 w 4196"/>
                <a:gd name="T5" fmla="*/ 1302 h 2596"/>
                <a:gd name="T6" fmla="*/ 3993 w 4196"/>
                <a:gd name="T7" fmla="*/ 0 h 2596"/>
                <a:gd name="T8" fmla="*/ 0 w 4196"/>
                <a:gd name="T9" fmla="*/ 1302 h 2596"/>
                <a:gd name="T10" fmla="*/ 3993 w 4196"/>
                <a:gd name="T11" fmla="*/ 2595 h 2596"/>
              </a:gdLst>
              <a:ahLst/>
              <a:cxnLst>
                <a:cxn ang="0">
                  <a:pos x="T0" y="T1"/>
                </a:cxn>
                <a:cxn ang="0">
                  <a:pos x="T2" y="T3"/>
                </a:cxn>
                <a:cxn ang="0">
                  <a:pos x="T4" y="T5"/>
                </a:cxn>
                <a:cxn ang="0">
                  <a:pos x="T6" y="T7"/>
                </a:cxn>
                <a:cxn ang="0">
                  <a:pos x="T8" y="T9"/>
                </a:cxn>
                <a:cxn ang="0">
                  <a:pos x="T10" y="T11"/>
                </a:cxn>
              </a:cxnLst>
              <a:rect l="0" t="0" r="r" b="b"/>
              <a:pathLst>
                <a:path w="4196" h="2596">
                  <a:moveTo>
                    <a:pt x="3993" y="2595"/>
                  </a:moveTo>
                  <a:lnTo>
                    <a:pt x="3993" y="2595"/>
                  </a:lnTo>
                  <a:cubicBezTo>
                    <a:pt x="4125" y="2191"/>
                    <a:pt x="4195" y="1751"/>
                    <a:pt x="4195" y="1302"/>
                  </a:cubicBezTo>
                  <a:cubicBezTo>
                    <a:pt x="4195" y="845"/>
                    <a:pt x="4125" y="414"/>
                    <a:pt x="3993" y="0"/>
                  </a:cubicBezTo>
                  <a:cubicBezTo>
                    <a:pt x="0" y="1302"/>
                    <a:pt x="0" y="1302"/>
                    <a:pt x="0" y="1302"/>
                  </a:cubicBezTo>
                  <a:lnTo>
                    <a:pt x="3993" y="2595"/>
                  </a:lnTo>
                </a:path>
              </a:pathLst>
            </a:custGeom>
            <a:solidFill>
              <a:srgbClr val="2094D2"/>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4" name="Freeform 401"/>
            <p:cNvSpPr>
              <a:spLocks noChangeArrowheads="1"/>
            </p:cNvSpPr>
            <p:nvPr/>
          </p:nvSpPr>
          <p:spPr bwMode="auto">
            <a:xfrm>
              <a:off x="4996131" y="2758430"/>
              <a:ext cx="902166" cy="902166"/>
            </a:xfrm>
            <a:custGeom>
              <a:avLst/>
              <a:gdLst>
                <a:gd name="T0" fmla="*/ 484 w 1751"/>
                <a:gd name="T1" fmla="*/ 0 h 1751"/>
                <a:gd name="T2" fmla="*/ 484 w 1751"/>
                <a:gd name="T3" fmla="*/ 0 h 1751"/>
                <a:gd name="T4" fmla="*/ 0 w 1751"/>
                <a:gd name="T5" fmla="*/ 474 h 1751"/>
                <a:gd name="T6" fmla="*/ 1750 w 1751"/>
                <a:gd name="T7" fmla="*/ 1750 h 1751"/>
                <a:gd name="T8" fmla="*/ 484 w 1751"/>
                <a:gd name="T9" fmla="*/ 0 h 1751"/>
              </a:gdLst>
              <a:ahLst/>
              <a:cxnLst>
                <a:cxn ang="0">
                  <a:pos x="T0" y="T1"/>
                </a:cxn>
                <a:cxn ang="0">
                  <a:pos x="T2" y="T3"/>
                </a:cxn>
                <a:cxn ang="0">
                  <a:pos x="T4" y="T5"/>
                </a:cxn>
                <a:cxn ang="0">
                  <a:pos x="T6" y="T7"/>
                </a:cxn>
                <a:cxn ang="0">
                  <a:pos x="T8" y="T9"/>
                </a:cxn>
              </a:cxnLst>
              <a:rect l="0" t="0" r="r" b="b"/>
              <a:pathLst>
                <a:path w="1751" h="1751">
                  <a:moveTo>
                    <a:pt x="484" y="0"/>
                  </a:moveTo>
                  <a:lnTo>
                    <a:pt x="484" y="0"/>
                  </a:lnTo>
                  <a:cubicBezTo>
                    <a:pt x="299" y="132"/>
                    <a:pt x="141" y="291"/>
                    <a:pt x="0" y="474"/>
                  </a:cubicBezTo>
                  <a:cubicBezTo>
                    <a:pt x="1750" y="1750"/>
                    <a:pt x="1750" y="1750"/>
                    <a:pt x="1750" y="1750"/>
                  </a:cubicBezTo>
                  <a:lnTo>
                    <a:pt x="484"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5" name="Freeform 402"/>
            <p:cNvSpPr>
              <a:spLocks noChangeArrowheads="1"/>
            </p:cNvSpPr>
            <p:nvPr/>
          </p:nvSpPr>
          <p:spPr bwMode="auto">
            <a:xfrm>
              <a:off x="5246101" y="2599358"/>
              <a:ext cx="652196" cy="1061238"/>
            </a:xfrm>
            <a:custGeom>
              <a:avLst/>
              <a:gdLst>
                <a:gd name="T0" fmla="*/ 598 w 1267"/>
                <a:gd name="T1" fmla="*/ 0 h 2058"/>
                <a:gd name="T2" fmla="*/ 598 w 1267"/>
                <a:gd name="T3" fmla="*/ 0 h 2058"/>
                <a:gd name="T4" fmla="*/ 0 w 1267"/>
                <a:gd name="T5" fmla="*/ 307 h 2058"/>
                <a:gd name="T6" fmla="*/ 1266 w 1267"/>
                <a:gd name="T7" fmla="*/ 2057 h 2058"/>
                <a:gd name="T8" fmla="*/ 598 w 1267"/>
                <a:gd name="T9" fmla="*/ 0 h 2058"/>
              </a:gdLst>
              <a:ahLst/>
              <a:cxnLst>
                <a:cxn ang="0">
                  <a:pos x="T0" y="T1"/>
                </a:cxn>
                <a:cxn ang="0">
                  <a:pos x="T2" y="T3"/>
                </a:cxn>
                <a:cxn ang="0">
                  <a:pos x="T4" y="T5"/>
                </a:cxn>
                <a:cxn ang="0">
                  <a:pos x="T6" y="T7"/>
                </a:cxn>
                <a:cxn ang="0">
                  <a:pos x="T8" y="T9"/>
                </a:cxn>
              </a:cxnLst>
              <a:rect l="0" t="0" r="r" b="b"/>
              <a:pathLst>
                <a:path w="1267" h="2058">
                  <a:moveTo>
                    <a:pt x="598" y="0"/>
                  </a:moveTo>
                  <a:lnTo>
                    <a:pt x="598" y="0"/>
                  </a:lnTo>
                  <a:cubicBezTo>
                    <a:pt x="378" y="70"/>
                    <a:pt x="176" y="175"/>
                    <a:pt x="0" y="307"/>
                  </a:cubicBezTo>
                  <a:cubicBezTo>
                    <a:pt x="1266" y="2057"/>
                    <a:pt x="1266" y="2057"/>
                    <a:pt x="1266" y="2057"/>
                  </a:cubicBezTo>
                  <a:lnTo>
                    <a:pt x="598"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6" name="Freeform 403"/>
            <p:cNvSpPr>
              <a:spLocks noChangeArrowheads="1"/>
            </p:cNvSpPr>
            <p:nvPr/>
          </p:nvSpPr>
          <p:spPr bwMode="auto">
            <a:xfrm>
              <a:off x="5555155" y="2544819"/>
              <a:ext cx="345414" cy="1115777"/>
            </a:xfrm>
            <a:custGeom>
              <a:avLst/>
              <a:gdLst>
                <a:gd name="T0" fmla="*/ 668 w 669"/>
                <a:gd name="T1" fmla="*/ 0 h 2164"/>
                <a:gd name="T2" fmla="*/ 668 w 669"/>
                <a:gd name="T3" fmla="*/ 0 h 2164"/>
                <a:gd name="T4" fmla="*/ 0 w 669"/>
                <a:gd name="T5" fmla="*/ 106 h 2164"/>
                <a:gd name="T6" fmla="*/ 668 w 669"/>
                <a:gd name="T7" fmla="*/ 2163 h 2164"/>
                <a:gd name="T8" fmla="*/ 668 w 669"/>
                <a:gd name="T9" fmla="*/ 0 h 2164"/>
              </a:gdLst>
              <a:ahLst/>
              <a:cxnLst>
                <a:cxn ang="0">
                  <a:pos x="T0" y="T1"/>
                </a:cxn>
                <a:cxn ang="0">
                  <a:pos x="T2" y="T3"/>
                </a:cxn>
                <a:cxn ang="0">
                  <a:pos x="T4" y="T5"/>
                </a:cxn>
                <a:cxn ang="0">
                  <a:pos x="T6" y="T7"/>
                </a:cxn>
                <a:cxn ang="0">
                  <a:pos x="T8" y="T9"/>
                </a:cxn>
              </a:cxnLst>
              <a:rect l="0" t="0" r="r" b="b"/>
              <a:pathLst>
                <a:path w="669" h="2164">
                  <a:moveTo>
                    <a:pt x="668" y="0"/>
                  </a:moveTo>
                  <a:lnTo>
                    <a:pt x="668" y="0"/>
                  </a:lnTo>
                  <a:cubicBezTo>
                    <a:pt x="439" y="0"/>
                    <a:pt x="211" y="35"/>
                    <a:pt x="0" y="106"/>
                  </a:cubicBezTo>
                  <a:cubicBezTo>
                    <a:pt x="668" y="2163"/>
                    <a:pt x="668" y="2163"/>
                    <a:pt x="668" y="2163"/>
                  </a:cubicBezTo>
                  <a:lnTo>
                    <a:pt x="668"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7" name="Freeform 404"/>
            <p:cNvSpPr>
              <a:spLocks noChangeArrowheads="1"/>
            </p:cNvSpPr>
            <p:nvPr/>
          </p:nvSpPr>
          <p:spPr bwMode="auto">
            <a:xfrm>
              <a:off x="4843877" y="3001584"/>
              <a:ext cx="1056692" cy="659013"/>
            </a:xfrm>
            <a:custGeom>
              <a:avLst/>
              <a:gdLst>
                <a:gd name="T0" fmla="*/ 299 w 2050"/>
                <a:gd name="T1" fmla="*/ 0 h 1277"/>
                <a:gd name="T2" fmla="*/ 299 w 2050"/>
                <a:gd name="T3" fmla="*/ 0 h 1277"/>
                <a:gd name="T4" fmla="*/ 0 w 2050"/>
                <a:gd name="T5" fmla="*/ 607 h 1277"/>
                <a:gd name="T6" fmla="*/ 2049 w 2050"/>
                <a:gd name="T7" fmla="*/ 1276 h 1277"/>
                <a:gd name="T8" fmla="*/ 299 w 2050"/>
                <a:gd name="T9" fmla="*/ 0 h 1277"/>
              </a:gdLst>
              <a:ahLst/>
              <a:cxnLst>
                <a:cxn ang="0">
                  <a:pos x="T0" y="T1"/>
                </a:cxn>
                <a:cxn ang="0">
                  <a:pos x="T2" y="T3"/>
                </a:cxn>
                <a:cxn ang="0">
                  <a:pos x="T4" y="T5"/>
                </a:cxn>
                <a:cxn ang="0">
                  <a:pos x="T6" y="T7"/>
                </a:cxn>
                <a:cxn ang="0">
                  <a:pos x="T8" y="T9"/>
                </a:cxn>
              </a:cxnLst>
              <a:rect l="0" t="0" r="r" b="b"/>
              <a:pathLst>
                <a:path w="2050" h="1277">
                  <a:moveTo>
                    <a:pt x="299" y="0"/>
                  </a:moveTo>
                  <a:lnTo>
                    <a:pt x="299" y="0"/>
                  </a:lnTo>
                  <a:cubicBezTo>
                    <a:pt x="167" y="185"/>
                    <a:pt x="70" y="387"/>
                    <a:pt x="0" y="607"/>
                  </a:cubicBezTo>
                  <a:cubicBezTo>
                    <a:pt x="2049" y="1276"/>
                    <a:pt x="2049" y="1276"/>
                    <a:pt x="2049" y="1276"/>
                  </a:cubicBezTo>
                  <a:lnTo>
                    <a:pt x="299"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8" name="Freeform 405"/>
            <p:cNvSpPr>
              <a:spLocks noChangeArrowheads="1"/>
            </p:cNvSpPr>
            <p:nvPr/>
          </p:nvSpPr>
          <p:spPr bwMode="auto">
            <a:xfrm>
              <a:off x="5921021" y="3042488"/>
              <a:ext cx="997608" cy="618108"/>
            </a:xfrm>
            <a:custGeom>
              <a:avLst/>
              <a:gdLst>
                <a:gd name="T0" fmla="*/ 1934 w 1935"/>
                <a:gd name="T1" fmla="*/ 563 h 1198"/>
                <a:gd name="T2" fmla="*/ 1934 w 1935"/>
                <a:gd name="T3" fmla="*/ 563 h 1198"/>
                <a:gd name="T4" fmla="*/ 1644 w 1935"/>
                <a:gd name="T5" fmla="*/ 0 h 1198"/>
                <a:gd name="T6" fmla="*/ 0 w 1935"/>
                <a:gd name="T7" fmla="*/ 1197 h 1198"/>
                <a:gd name="T8" fmla="*/ 1934 w 1935"/>
                <a:gd name="T9" fmla="*/ 563 h 1198"/>
              </a:gdLst>
              <a:ahLst/>
              <a:cxnLst>
                <a:cxn ang="0">
                  <a:pos x="T0" y="T1"/>
                </a:cxn>
                <a:cxn ang="0">
                  <a:pos x="T2" y="T3"/>
                </a:cxn>
                <a:cxn ang="0">
                  <a:pos x="T4" y="T5"/>
                </a:cxn>
                <a:cxn ang="0">
                  <a:pos x="T6" y="T7"/>
                </a:cxn>
                <a:cxn ang="0">
                  <a:pos x="T8" y="T9"/>
                </a:cxn>
              </a:cxnLst>
              <a:rect l="0" t="0" r="r" b="b"/>
              <a:pathLst>
                <a:path w="1935" h="1198">
                  <a:moveTo>
                    <a:pt x="1934" y="563"/>
                  </a:moveTo>
                  <a:lnTo>
                    <a:pt x="1934" y="563"/>
                  </a:lnTo>
                  <a:cubicBezTo>
                    <a:pt x="1864" y="361"/>
                    <a:pt x="1767" y="168"/>
                    <a:pt x="1644" y="0"/>
                  </a:cubicBezTo>
                  <a:cubicBezTo>
                    <a:pt x="0" y="1197"/>
                    <a:pt x="0" y="1197"/>
                    <a:pt x="0" y="1197"/>
                  </a:cubicBezTo>
                  <a:lnTo>
                    <a:pt x="1934" y="563"/>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9" name="Freeform 406"/>
            <p:cNvSpPr>
              <a:spLocks noChangeArrowheads="1"/>
            </p:cNvSpPr>
            <p:nvPr/>
          </p:nvSpPr>
          <p:spPr bwMode="auto">
            <a:xfrm>
              <a:off x="5898297" y="2544819"/>
              <a:ext cx="345414" cy="1115777"/>
            </a:xfrm>
            <a:custGeom>
              <a:avLst/>
              <a:gdLst>
                <a:gd name="T0" fmla="*/ 668 w 669"/>
                <a:gd name="T1" fmla="*/ 106 h 2164"/>
                <a:gd name="T2" fmla="*/ 668 w 669"/>
                <a:gd name="T3" fmla="*/ 106 h 2164"/>
                <a:gd name="T4" fmla="*/ 0 w 669"/>
                <a:gd name="T5" fmla="*/ 0 h 2164"/>
                <a:gd name="T6" fmla="*/ 0 w 669"/>
                <a:gd name="T7" fmla="*/ 2163 h 2164"/>
                <a:gd name="T8" fmla="*/ 668 w 669"/>
                <a:gd name="T9" fmla="*/ 106 h 2164"/>
              </a:gdLst>
              <a:ahLst/>
              <a:cxnLst>
                <a:cxn ang="0">
                  <a:pos x="T0" y="T1"/>
                </a:cxn>
                <a:cxn ang="0">
                  <a:pos x="T2" y="T3"/>
                </a:cxn>
                <a:cxn ang="0">
                  <a:pos x="T4" y="T5"/>
                </a:cxn>
                <a:cxn ang="0">
                  <a:pos x="T6" y="T7"/>
                </a:cxn>
                <a:cxn ang="0">
                  <a:pos x="T8" y="T9"/>
                </a:cxn>
              </a:cxnLst>
              <a:rect l="0" t="0" r="r" b="b"/>
              <a:pathLst>
                <a:path w="669" h="2164">
                  <a:moveTo>
                    <a:pt x="668" y="106"/>
                  </a:moveTo>
                  <a:lnTo>
                    <a:pt x="668" y="106"/>
                  </a:lnTo>
                  <a:cubicBezTo>
                    <a:pt x="457" y="35"/>
                    <a:pt x="238" y="0"/>
                    <a:pt x="0" y="0"/>
                  </a:cubicBezTo>
                  <a:cubicBezTo>
                    <a:pt x="0" y="2163"/>
                    <a:pt x="0" y="2163"/>
                    <a:pt x="0" y="2163"/>
                  </a:cubicBezTo>
                  <a:lnTo>
                    <a:pt x="668" y="106"/>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0" name="Freeform 407"/>
            <p:cNvSpPr>
              <a:spLocks noChangeArrowheads="1"/>
            </p:cNvSpPr>
            <p:nvPr/>
          </p:nvSpPr>
          <p:spPr bwMode="auto">
            <a:xfrm>
              <a:off x="5921021" y="2812969"/>
              <a:ext cx="847626" cy="847627"/>
            </a:xfrm>
            <a:custGeom>
              <a:avLst/>
              <a:gdLst>
                <a:gd name="T0" fmla="*/ 1644 w 1645"/>
                <a:gd name="T1" fmla="*/ 447 h 1645"/>
                <a:gd name="T2" fmla="*/ 1644 w 1645"/>
                <a:gd name="T3" fmla="*/ 447 h 1645"/>
                <a:gd name="T4" fmla="*/ 1196 w 1645"/>
                <a:gd name="T5" fmla="*/ 0 h 1645"/>
                <a:gd name="T6" fmla="*/ 0 w 1645"/>
                <a:gd name="T7" fmla="*/ 1644 h 1645"/>
                <a:gd name="T8" fmla="*/ 1644 w 1645"/>
                <a:gd name="T9" fmla="*/ 447 h 1645"/>
              </a:gdLst>
              <a:ahLst/>
              <a:cxnLst>
                <a:cxn ang="0">
                  <a:pos x="T0" y="T1"/>
                </a:cxn>
                <a:cxn ang="0">
                  <a:pos x="T2" y="T3"/>
                </a:cxn>
                <a:cxn ang="0">
                  <a:pos x="T4" y="T5"/>
                </a:cxn>
                <a:cxn ang="0">
                  <a:pos x="T6" y="T7"/>
                </a:cxn>
                <a:cxn ang="0">
                  <a:pos x="T8" y="T9"/>
                </a:cxn>
              </a:cxnLst>
              <a:rect l="0" t="0" r="r" b="b"/>
              <a:pathLst>
                <a:path w="1645" h="1645">
                  <a:moveTo>
                    <a:pt x="1644" y="447"/>
                  </a:moveTo>
                  <a:lnTo>
                    <a:pt x="1644" y="447"/>
                  </a:lnTo>
                  <a:cubicBezTo>
                    <a:pt x="1512" y="273"/>
                    <a:pt x="1363" y="123"/>
                    <a:pt x="1196" y="0"/>
                  </a:cubicBezTo>
                  <a:cubicBezTo>
                    <a:pt x="0" y="1644"/>
                    <a:pt x="0" y="1644"/>
                    <a:pt x="0" y="1644"/>
                  </a:cubicBezTo>
                  <a:lnTo>
                    <a:pt x="1644" y="447"/>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1" name="Freeform 408"/>
            <p:cNvSpPr>
              <a:spLocks noChangeArrowheads="1"/>
            </p:cNvSpPr>
            <p:nvPr/>
          </p:nvSpPr>
          <p:spPr bwMode="auto">
            <a:xfrm>
              <a:off x="4789338" y="3660596"/>
              <a:ext cx="1111231" cy="345414"/>
            </a:xfrm>
            <a:custGeom>
              <a:avLst/>
              <a:gdLst>
                <a:gd name="T0" fmla="*/ 0 w 2156"/>
                <a:gd name="T1" fmla="*/ 0 h 669"/>
                <a:gd name="T2" fmla="*/ 0 w 2156"/>
                <a:gd name="T3" fmla="*/ 0 h 669"/>
                <a:gd name="T4" fmla="*/ 106 w 2156"/>
                <a:gd name="T5" fmla="*/ 668 h 669"/>
                <a:gd name="T6" fmla="*/ 2155 w 2156"/>
                <a:gd name="T7" fmla="*/ 0 h 669"/>
                <a:gd name="T8" fmla="*/ 0 w 2156"/>
                <a:gd name="T9" fmla="*/ 0 h 669"/>
              </a:gdLst>
              <a:ahLst/>
              <a:cxnLst>
                <a:cxn ang="0">
                  <a:pos x="T0" y="T1"/>
                </a:cxn>
                <a:cxn ang="0">
                  <a:pos x="T2" y="T3"/>
                </a:cxn>
                <a:cxn ang="0">
                  <a:pos x="T4" y="T5"/>
                </a:cxn>
                <a:cxn ang="0">
                  <a:pos x="T6" y="T7"/>
                </a:cxn>
                <a:cxn ang="0">
                  <a:pos x="T8" y="T9"/>
                </a:cxn>
              </a:cxnLst>
              <a:rect l="0" t="0" r="r" b="b"/>
              <a:pathLst>
                <a:path w="2156" h="669">
                  <a:moveTo>
                    <a:pt x="0" y="0"/>
                  </a:moveTo>
                  <a:lnTo>
                    <a:pt x="0" y="0"/>
                  </a:lnTo>
                  <a:cubicBezTo>
                    <a:pt x="0" y="229"/>
                    <a:pt x="35" y="457"/>
                    <a:pt x="106" y="668"/>
                  </a:cubicBezTo>
                  <a:cubicBezTo>
                    <a:pt x="2155" y="0"/>
                    <a:pt x="2155" y="0"/>
                    <a:pt x="2155" y="0"/>
                  </a:cubicBezTo>
                  <a:lnTo>
                    <a:pt x="0"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2" name="Freeform 409"/>
            <p:cNvSpPr>
              <a:spLocks noChangeArrowheads="1"/>
            </p:cNvSpPr>
            <p:nvPr/>
          </p:nvSpPr>
          <p:spPr bwMode="auto">
            <a:xfrm>
              <a:off x="5898297" y="2599358"/>
              <a:ext cx="656739" cy="1061238"/>
            </a:xfrm>
            <a:custGeom>
              <a:avLst/>
              <a:gdLst>
                <a:gd name="T0" fmla="*/ 1275 w 1276"/>
                <a:gd name="T1" fmla="*/ 307 h 2058"/>
                <a:gd name="T2" fmla="*/ 1275 w 1276"/>
                <a:gd name="T3" fmla="*/ 307 h 2058"/>
                <a:gd name="T4" fmla="*/ 668 w 1276"/>
                <a:gd name="T5" fmla="*/ 0 h 2058"/>
                <a:gd name="T6" fmla="*/ 0 w 1276"/>
                <a:gd name="T7" fmla="*/ 2057 h 2058"/>
                <a:gd name="T8" fmla="*/ 1275 w 1276"/>
                <a:gd name="T9" fmla="*/ 307 h 2058"/>
              </a:gdLst>
              <a:ahLst/>
              <a:cxnLst>
                <a:cxn ang="0">
                  <a:pos x="T0" y="T1"/>
                </a:cxn>
                <a:cxn ang="0">
                  <a:pos x="T2" y="T3"/>
                </a:cxn>
                <a:cxn ang="0">
                  <a:pos x="T4" y="T5"/>
                </a:cxn>
                <a:cxn ang="0">
                  <a:pos x="T6" y="T7"/>
                </a:cxn>
                <a:cxn ang="0">
                  <a:pos x="T8" y="T9"/>
                </a:cxn>
              </a:cxnLst>
              <a:rect l="0" t="0" r="r" b="b"/>
              <a:pathLst>
                <a:path w="1276" h="2058">
                  <a:moveTo>
                    <a:pt x="1275" y="307"/>
                  </a:moveTo>
                  <a:lnTo>
                    <a:pt x="1275" y="307"/>
                  </a:lnTo>
                  <a:cubicBezTo>
                    <a:pt x="1090" y="175"/>
                    <a:pt x="888" y="70"/>
                    <a:pt x="668" y="0"/>
                  </a:cubicBezTo>
                  <a:cubicBezTo>
                    <a:pt x="0" y="2057"/>
                    <a:pt x="0" y="2057"/>
                    <a:pt x="0" y="2057"/>
                  </a:cubicBezTo>
                  <a:lnTo>
                    <a:pt x="1275" y="307"/>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3" name="Freeform 410"/>
            <p:cNvSpPr>
              <a:spLocks noChangeArrowheads="1"/>
            </p:cNvSpPr>
            <p:nvPr/>
          </p:nvSpPr>
          <p:spPr bwMode="auto">
            <a:xfrm>
              <a:off x="4789338" y="3315183"/>
              <a:ext cx="1111231" cy="345414"/>
            </a:xfrm>
            <a:custGeom>
              <a:avLst/>
              <a:gdLst>
                <a:gd name="T0" fmla="*/ 106 w 2156"/>
                <a:gd name="T1" fmla="*/ 0 h 670"/>
                <a:gd name="T2" fmla="*/ 106 w 2156"/>
                <a:gd name="T3" fmla="*/ 0 h 670"/>
                <a:gd name="T4" fmla="*/ 0 w 2156"/>
                <a:gd name="T5" fmla="*/ 669 h 670"/>
                <a:gd name="T6" fmla="*/ 2155 w 2156"/>
                <a:gd name="T7" fmla="*/ 669 h 670"/>
                <a:gd name="T8" fmla="*/ 106 w 2156"/>
                <a:gd name="T9" fmla="*/ 0 h 670"/>
              </a:gdLst>
              <a:ahLst/>
              <a:cxnLst>
                <a:cxn ang="0">
                  <a:pos x="T0" y="T1"/>
                </a:cxn>
                <a:cxn ang="0">
                  <a:pos x="T2" y="T3"/>
                </a:cxn>
                <a:cxn ang="0">
                  <a:pos x="T4" y="T5"/>
                </a:cxn>
                <a:cxn ang="0">
                  <a:pos x="T6" y="T7"/>
                </a:cxn>
                <a:cxn ang="0">
                  <a:pos x="T8" y="T9"/>
                </a:cxn>
              </a:cxnLst>
              <a:rect l="0" t="0" r="r" b="b"/>
              <a:pathLst>
                <a:path w="2156" h="670">
                  <a:moveTo>
                    <a:pt x="106" y="0"/>
                  </a:moveTo>
                  <a:lnTo>
                    <a:pt x="106" y="0"/>
                  </a:lnTo>
                  <a:cubicBezTo>
                    <a:pt x="35" y="211"/>
                    <a:pt x="0" y="431"/>
                    <a:pt x="0" y="669"/>
                  </a:cubicBezTo>
                  <a:cubicBezTo>
                    <a:pt x="2155" y="669"/>
                    <a:pt x="2155" y="669"/>
                    <a:pt x="2155" y="669"/>
                  </a:cubicBezTo>
                  <a:lnTo>
                    <a:pt x="106"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4" name="Freeform 411"/>
            <p:cNvSpPr>
              <a:spLocks noChangeArrowheads="1"/>
            </p:cNvSpPr>
            <p:nvPr/>
          </p:nvSpPr>
          <p:spPr bwMode="auto">
            <a:xfrm>
              <a:off x="5921021" y="3660596"/>
              <a:ext cx="847626" cy="847626"/>
            </a:xfrm>
            <a:custGeom>
              <a:avLst/>
              <a:gdLst>
                <a:gd name="T0" fmla="*/ 1196 w 1645"/>
                <a:gd name="T1" fmla="*/ 1645 h 1646"/>
                <a:gd name="T2" fmla="*/ 1196 w 1645"/>
                <a:gd name="T3" fmla="*/ 1645 h 1646"/>
                <a:gd name="T4" fmla="*/ 1644 w 1645"/>
                <a:gd name="T5" fmla="*/ 1187 h 1646"/>
                <a:gd name="T6" fmla="*/ 0 w 1645"/>
                <a:gd name="T7" fmla="*/ 0 h 1646"/>
                <a:gd name="T8" fmla="*/ 1196 w 1645"/>
                <a:gd name="T9" fmla="*/ 1645 h 1646"/>
              </a:gdLst>
              <a:ahLst/>
              <a:cxnLst>
                <a:cxn ang="0">
                  <a:pos x="T0" y="T1"/>
                </a:cxn>
                <a:cxn ang="0">
                  <a:pos x="T2" y="T3"/>
                </a:cxn>
                <a:cxn ang="0">
                  <a:pos x="T4" y="T5"/>
                </a:cxn>
                <a:cxn ang="0">
                  <a:pos x="T6" y="T7"/>
                </a:cxn>
                <a:cxn ang="0">
                  <a:pos x="T8" y="T9"/>
                </a:cxn>
              </a:cxnLst>
              <a:rect l="0" t="0" r="r" b="b"/>
              <a:pathLst>
                <a:path w="1645" h="1646">
                  <a:moveTo>
                    <a:pt x="1196" y="1645"/>
                  </a:moveTo>
                  <a:lnTo>
                    <a:pt x="1196" y="1645"/>
                  </a:lnTo>
                  <a:cubicBezTo>
                    <a:pt x="1363" y="1513"/>
                    <a:pt x="1512" y="1363"/>
                    <a:pt x="1644" y="1187"/>
                  </a:cubicBezTo>
                  <a:cubicBezTo>
                    <a:pt x="0" y="0"/>
                    <a:pt x="0" y="0"/>
                    <a:pt x="0" y="0"/>
                  </a:cubicBezTo>
                  <a:lnTo>
                    <a:pt x="1196" y="1645"/>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5" name="Freeform 412"/>
            <p:cNvSpPr>
              <a:spLocks noChangeArrowheads="1"/>
            </p:cNvSpPr>
            <p:nvPr/>
          </p:nvSpPr>
          <p:spPr bwMode="auto">
            <a:xfrm>
              <a:off x="5921021" y="3660596"/>
              <a:ext cx="615835" cy="993063"/>
            </a:xfrm>
            <a:custGeom>
              <a:avLst/>
              <a:gdLst>
                <a:gd name="T0" fmla="*/ 624 w 1197"/>
                <a:gd name="T1" fmla="*/ 1926 h 1927"/>
                <a:gd name="T2" fmla="*/ 624 w 1197"/>
                <a:gd name="T3" fmla="*/ 1926 h 1927"/>
                <a:gd name="T4" fmla="*/ 1196 w 1197"/>
                <a:gd name="T5" fmla="*/ 1645 h 1927"/>
                <a:gd name="T6" fmla="*/ 0 w 1197"/>
                <a:gd name="T7" fmla="*/ 0 h 1927"/>
                <a:gd name="T8" fmla="*/ 624 w 1197"/>
                <a:gd name="T9" fmla="*/ 1926 h 1927"/>
              </a:gdLst>
              <a:ahLst/>
              <a:cxnLst>
                <a:cxn ang="0">
                  <a:pos x="T0" y="T1"/>
                </a:cxn>
                <a:cxn ang="0">
                  <a:pos x="T2" y="T3"/>
                </a:cxn>
                <a:cxn ang="0">
                  <a:pos x="T4" y="T5"/>
                </a:cxn>
                <a:cxn ang="0">
                  <a:pos x="T6" y="T7"/>
                </a:cxn>
                <a:cxn ang="0">
                  <a:pos x="T8" y="T9"/>
                </a:cxn>
              </a:cxnLst>
              <a:rect l="0" t="0" r="r" b="b"/>
              <a:pathLst>
                <a:path w="1197" h="1927">
                  <a:moveTo>
                    <a:pt x="624" y="1926"/>
                  </a:moveTo>
                  <a:lnTo>
                    <a:pt x="624" y="1926"/>
                  </a:lnTo>
                  <a:cubicBezTo>
                    <a:pt x="835" y="1865"/>
                    <a:pt x="1020" y="1768"/>
                    <a:pt x="1196" y="1645"/>
                  </a:cubicBezTo>
                  <a:cubicBezTo>
                    <a:pt x="0" y="0"/>
                    <a:pt x="0" y="0"/>
                    <a:pt x="0" y="0"/>
                  </a:cubicBezTo>
                  <a:lnTo>
                    <a:pt x="624" y="1926"/>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6" name="Freeform 413"/>
            <p:cNvSpPr>
              <a:spLocks noChangeArrowheads="1"/>
            </p:cNvSpPr>
            <p:nvPr/>
          </p:nvSpPr>
          <p:spPr bwMode="auto">
            <a:xfrm>
              <a:off x="5921021" y="3660596"/>
              <a:ext cx="997608" cy="611290"/>
            </a:xfrm>
            <a:custGeom>
              <a:avLst/>
              <a:gdLst>
                <a:gd name="T0" fmla="*/ 1644 w 1935"/>
                <a:gd name="T1" fmla="*/ 1187 h 1188"/>
                <a:gd name="T2" fmla="*/ 1644 w 1935"/>
                <a:gd name="T3" fmla="*/ 1187 h 1188"/>
                <a:gd name="T4" fmla="*/ 1934 w 1935"/>
                <a:gd name="T5" fmla="*/ 624 h 1188"/>
                <a:gd name="T6" fmla="*/ 0 w 1935"/>
                <a:gd name="T7" fmla="*/ 0 h 1188"/>
                <a:gd name="T8" fmla="*/ 1644 w 1935"/>
                <a:gd name="T9" fmla="*/ 1187 h 1188"/>
              </a:gdLst>
              <a:ahLst/>
              <a:cxnLst>
                <a:cxn ang="0">
                  <a:pos x="T0" y="T1"/>
                </a:cxn>
                <a:cxn ang="0">
                  <a:pos x="T2" y="T3"/>
                </a:cxn>
                <a:cxn ang="0">
                  <a:pos x="T4" y="T5"/>
                </a:cxn>
                <a:cxn ang="0">
                  <a:pos x="T6" y="T7"/>
                </a:cxn>
                <a:cxn ang="0">
                  <a:pos x="T8" y="T9"/>
                </a:cxn>
              </a:cxnLst>
              <a:rect l="0" t="0" r="r" b="b"/>
              <a:pathLst>
                <a:path w="1935" h="1188">
                  <a:moveTo>
                    <a:pt x="1644" y="1187"/>
                  </a:moveTo>
                  <a:lnTo>
                    <a:pt x="1644" y="1187"/>
                  </a:lnTo>
                  <a:cubicBezTo>
                    <a:pt x="1767" y="1020"/>
                    <a:pt x="1864" y="827"/>
                    <a:pt x="1934" y="624"/>
                  </a:cubicBezTo>
                  <a:cubicBezTo>
                    <a:pt x="0" y="0"/>
                    <a:pt x="0" y="0"/>
                    <a:pt x="0" y="0"/>
                  </a:cubicBezTo>
                  <a:lnTo>
                    <a:pt x="1644" y="1187"/>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7" name="Freeform 414"/>
            <p:cNvSpPr>
              <a:spLocks noChangeArrowheads="1"/>
            </p:cNvSpPr>
            <p:nvPr/>
          </p:nvSpPr>
          <p:spPr bwMode="auto">
            <a:xfrm>
              <a:off x="5921021" y="3660596"/>
              <a:ext cx="1047602" cy="322689"/>
            </a:xfrm>
            <a:custGeom>
              <a:avLst/>
              <a:gdLst>
                <a:gd name="T0" fmla="*/ 1934 w 2032"/>
                <a:gd name="T1" fmla="*/ 624 h 625"/>
                <a:gd name="T2" fmla="*/ 1934 w 2032"/>
                <a:gd name="T3" fmla="*/ 624 h 625"/>
                <a:gd name="T4" fmla="*/ 2031 w 2032"/>
                <a:gd name="T5" fmla="*/ 0 h 625"/>
                <a:gd name="T6" fmla="*/ 0 w 2032"/>
                <a:gd name="T7" fmla="*/ 0 h 625"/>
                <a:gd name="T8" fmla="*/ 1934 w 2032"/>
                <a:gd name="T9" fmla="*/ 624 h 625"/>
              </a:gdLst>
              <a:ahLst/>
              <a:cxnLst>
                <a:cxn ang="0">
                  <a:pos x="T0" y="T1"/>
                </a:cxn>
                <a:cxn ang="0">
                  <a:pos x="T2" y="T3"/>
                </a:cxn>
                <a:cxn ang="0">
                  <a:pos x="T4" y="T5"/>
                </a:cxn>
                <a:cxn ang="0">
                  <a:pos x="T6" y="T7"/>
                </a:cxn>
                <a:cxn ang="0">
                  <a:pos x="T8" y="T9"/>
                </a:cxn>
              </a:cxnLst>
              <a:rect l="0" t="0" r="r" b="b"/>
              <a:pathLst>
                <a:path w="2032" h="625">
                  <a:moveTo>
                    <a:pt x="1934" y="624"/>
                  </a:moveTo>
                  <a:lnTo>
                    <a:pt x="1934" y="624"/>
                  </a:lnTo>
                  <a:cubicBezTo>
                    <a:pt x="1996" y="431"/>
                    <a:pt x="2031" y="220"/>
                    <a:pt x="2031" y="0"/>
                  </a:cubicBezTo>
                  <a:cubicBezTo>
                    <a:pt x="0" y="0"/>
                    <a:pt x="0" y="0"/>
                    <a:pt x="0" y="0"/>
                  </a:cubicBezTo>
                  <a:lnTo>
                    <a:pt x="1934" y="624"/>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8" name="Freeform 415"/>
            <p:cNvSpPr>
              <a:spLocks noChangeArrowheads="1"/>
            </p:cNvSpPr>
            <p:nvPr/>
          </p:nvSpPr>
          <p:spPr bwMode="auto">
            <a:xfrm>
              <a:off x="5921021" y="3333362"/>
              <a:ext cx="1047602" cy="327234"/>
            </a:xfrm>
            <a:custGeom>
              <a:avLst/>
              <a:gdLst>
                <a:gd name="T0" fmla="*/ 0 w 2032"/>
                <a:gd name="T1" fmla="*/ 634 h 635"/>
                <a:gd name="T2" fmla="*/ 0 w 2032"/>
                <a:gd name="T3" fmla="*/ 634 h 635"/>
                <a:gd name="T4" fmla="*/ 2031 w 2032"/>
                <a:gd name="T5" fmla="*/ 634 h 635"/>
                <a:gd name="T6" fmla="*/ 1934 w 2032"/>
                <a:gd name="T7" fmla="*/ 0 h 635"/>
                <a:gd name="T8" fmla="*/ 0 w 2032"/>
                <a:gd name="T9" fmla="*/ 634 h 635"/>
              </a:gdLst>
              <a:ahLst/>
              <a:cxnLst>
                <a:cxn ang="0">
                  <a:pos x="T0" y="T1"/>
                </a:cxn>
                <a:cxn ang="0">
                  <a:pos x="T2" y="T3"/>
                </a:cxn>
                <a:cxn ang="0">
                  <a:pos x="T4" y="T5"/>
                </a:cxn>
                <a:cxn ang="0">
                  <a:pos x="T6" y="T7"/>
                </a:cxn>
                <a:cxn ang="0">
                  <a:pos x="T8" y="T9"/>
                </a:cxn>
              </a:cxnLst>
              <a:rect l="0" t="0" r="r" b="b"/>
              <a:pathLst>
                <a:path w="2032" h="635">
                  <a:moveTo>
                    <a:pt x="0" y="634"/>
                  </a:moveTo>
                  <a:lnTo>
                    <a:pt x="0" y="634"/>
                  </a:lnTo>
                  <a:cubicBezTo>
                    <a:pt x="2031" y="634"/>
                    <a:pt x="2031" y="634"/>
                    <a:pt x="2031" y="634"/>
                  </a:cubicBezTo>
                  <a:cubicBezTo>
                    <a:pt x="2031" y="414"/>
                    <a:pt x="1996" y="203"/>
                    <a:pt x="1934" y="0"/>
                  </a:cubicBezTo>
                  <a:lnTo>
                    <a:pt x="0" y="634"/>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9" name="Freeform 416"/>
            <p:cNvSpPr>
              <a:spLocks noChangeArrowheads="1"/>
            </p:cNvSpPr>
            <p:nvPr/>
          </p:nvSpPr>
          <p:spPr bwMode="auto">
            <a:xfrm>
              <a:off x="4996131" y="3660596"/>
              <a:ext cx="902166" cy="897620"/>
            </a:xfrm>
            <a:custGeom>
              <a:avLst/>
              <a:gdLst>
                <a:gd name="T0" fmla="*/ 0 w 1751"/>
                <a:gd name="T1" fmla="*/ 1266 h 1743"/>
                <a:gd name="T2" fmla="*/ 0 w 1751"/>
                <a:gd name="T3" fmla="*/ 1266 h 1743"/>
                <a:gd name="T4" fmla="*/ 484 w 1751"/>
                <a:gd name="T5" fmla="*/ 1742 h 1743"/>
                <a:gd name="T6" fmla="*/ 1750 w 1751"/>
                <a:gd name="T7" fmla="*/ 0 h 1743"/>
                <a:gd name="T8" fmla="*/ 0 w 1751"/>
                <a:gd name="T9" fmla="*/ 1266 h 1743"/>
              </a:gdLst>
              <a:ahLst/>
              <a:cxnLst>
                <a:cxn ang="0">
                  <a:pos x="T0" y="T1"/>
                </a:cxn>
                <a:cxn ang="0">
                  <a:pos x="T2" y="T3"/>
                </a:cxn>
                <a:cxn ang="0">
                  <a:pos x="T4" y="T5"/>
                </a:cxn>
                <a:cxn ang="0">
                  <a:pos x="T6" y="T7"/>
                </a:cxn>
                <a:cxn ang="0">
                  <a:pos x="T8" y="T9"/>
                </a:cxn>
              </a:cxnLst>
              <a:rect l="0" t="0" r="r" b="b"/>
              <a:pathLst>
                <a:path w="1751" h="1743">
                  <a:moveTo>
                    <a:pt x="0" y="1266"/>
                  </a:moveTo>
                  <a:lnTo>
                    <a:pt x="0" y="1266"/>
                  </a:lnTo>
                  <a:cubicBezTo>
                    <a:pt x="141" y="1451"/>
                    <a:pt x="299" y="1610"/>
                    <a:pt x="484" y="1742"/>
                  </a:cubicBezTo>
                  <a:cubicBezTo>
                    <a:pt x="1750" y="0"/>
                    <a:pt x="1750" y="0"/>
                    <a:pt x="1750" y="0"/>
                  </a:cubicBezTo>
                  <a:lnTo>
                    <a:pt x="0" y="1266"/>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0" name="Freeform 417"/>
            <p:cNvSpPr>
              <a:spLocks noChangeArrowheads="1"/>
            </p:cNvSpPr>
            <p:nvPr/>
          </p:nvSpPr>
          <p:spPr bwMode="auto">
            <a:xfrm>
              <a:off x="5921021" y="3660596"/>
              <a:ext cx="322689" cy="1047602"/>
            </a:xfrm>
            <a:custGeom>
              <a:avLst/>
              <a:gdLst>
                <a:gd name="T0" fmla="*/ 0 w 625"/>
                <a:gd name="T1" fmla="*/ 2032 h 2033"/>
                <a:gd name="T2" fmla="*/ 0 w 625"/>
                <a:gd name="T3" fmla="*/ 2032 h 2033"/>
                <a:gd name="T4" fmla="*/ 624 w 625"/>
                <a:gd name="T5" fmla="*/ 1926 h 2033"/>
                <a:gd name="T6" fmla="*/ 0 w 625"/>
                <a:gd name="T7" fmla="*/ 0 h 2033"/>
                <a:gd name="T8" fmla="*/ 0 w 625"/>
                <a:gd name="T9" fmla="*/ 2032 h 2033"/>
              </a:gdLst>
              <a:ahLst/>
              <a:cxnLst>
                <a:cxn ang="0">
                  <a:pos x="T0" y="T1"/>
                </a:cxn>
                <a:cxn ang="0">
                  <a:pos x="T2" y="T3"/>
                </a:cxn>
                <a:cxn ang="0">
                  <a:pos x="T4" y="T5"/>
                </a:cxn>
                <a:cxn ang="0">
                  <a:pos x="T6" y="T7"/>
                </a:cxn>
                <a:cxn ang="0">
                  <a:pos x="T8" y="T9"/>
                </a:cxn>
              </a:cxnLst>
              <a:rect l="0" t="0" r="r" b="b"/>
              <a:pathLst>
                <a:path w="625" h="2033">
                  <a:moveTo>
                    <a:pt x="0" y="2032"/>
                  </a:moveTo>
                  <a:lnTo>
                    <a:pt x="0" y="2032"/>
                  </a:lnTo>
                  <a:cubicBezTo>
                    <a:pt x="220" y="2032"/>
                    <a:pt x="430" y="1997"/>
                    <a:pt x="624" y="1926"/>
                  </a:cubicBezTo>
                  <a:cubicBezTo>
                    <a:pt x="0" y="0"/>
                    <a:pt x="0" y="0"/>
                    <a:pt x="0" y="0"/>
                  </a:cubicBezTo>
                  <a:lnTo>
                    <a:pt x="0" y="2032"/>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1" name="Freeform 418"/>
            <p:cNvSpPr>
              <a:spLocks noChangeArrowheads="1"/>
            </p:cNvSpPr>
            <p:nvPr/>
          </p:nvSpPr>
          <p:spPr bwMode="auto">
            <a:xfrm>
              <a:off x="5246101" y="3660596"/>
              <a:ext cx="652196" cy="1056692"/>
            </a:xfrm>
            <a:custGeom>
              <a:avLst/>
              <a:gdLst>
                <a:gd name="T0" fmla="*/ 0 w 1267"/>
                <a:gd name="T1" fmla="*/ 1742 h 2050"/>
                <a:gd name="T2" fmla="*/ 0 w 1267"/>
                <a:gd name="T3" fmla="*/ 1742 h 2050"/>
                <a:gd name="T4" fmla="*/ 598 w 1267"/>
                <a:gd name="T5" fmla="*/ 2049 h 2050"/>
                <a:gd name="T6" fmla="*/ 1266 w 1267"/>
                <a:gd name="T7" fmla="*/ 0 h 2050"/>
                <a:gd name="T8" fmla="*/ 0 w 1267"/>
                <a:gd name="T9" fmla="*/ 1742 h 2050"/>
              </a:gdLst>
              <a:ahLst/>
              <a:cxnLst>
                <a:cxn ang="0">
                  <a:pos x="T0" y="T1"/>
                </a:cxn>
                <a:cxn ang="0">
                  <a:pos x="T2" y="T3"/>
                </a:cxn>
                <a:cxn ang="0">
                  <a:pos x="T4" y="T5"/>
                </a:cxn>
                <a:cxn ang="0">
                  <a:pos x="T6" y="T7"/>
                </a:cxn>
                <a:cxn ang="0">
                  <a:pos x="T8" y="T9"/>
                </a:cxn>
              </a:cxnLst>
              <a:rect l="0" t="0" r="r" b="b"/>
              <a:pathLst>
                <a:path w="1267" h="2050">
                  <a:moveTo>
                    <a:pt x="0" y="1742"/>
                  </a:moveTo>
                  <a:lnTo>
                    <a:pt x="0" y="1742"/>
                  </a:lnTo>
                  <a:cubicBezTo>
                    <a:pt x="176" y="1873"/>
                    <a:pt x="378" y="1979"/>
                    <a:pt x="598" y="2049"/>
                  </a:cubicBezTo>
                  <a:cubicBezTo>
                    <a:pt x="1266" y="0"/>
                    <a:pt x="1266" y="0"/>
                    <a:pt x="1266" y="0"/>
                  </a:cubicBezTo>
                  <a:lnTo>
                    <a:pt x="0" y="1742"/>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2" name="Freeform 419"/>
            <p:cNvSpPr>
              <a:spLocks noChangeArrowheads="1"/>
            </p:cNvSpPr>
            <p:nvPr/>
          </p:nvSpPr>
          <p:spPr bwMode="auto">
            <a:xfrm>
              <a:off x="4843877" y="3660596"/>
              <a:ext cx="1056692" cy="652195"/>
            </a:xfrm>
            <a:custGeom>
              <a:avLst/>
              <a:gdLst>
                <a:gd name="T0" fmla="*/ 0 w 2050"/>
                <a:gd name="T1" fmla="*/ 668 h 1267"/>
                <a:gd name="T2" fmla="*/ 0 w 2050"/>
                <a:gd name="T3" fmla="*/ 668 h 1267"/>
                <a:gd name="T4" fmla="*/ 299 w 2050"/>
                <a:gd name="T5" fmla="*/ 1266 h 1267"/>
                <a:gd name="T6" fmla="*/ 2049 w 2050"/>
                <a:gd name="T7" fmla="*/ 0 h 1267"/>
                <a:gd name="T8" fmla="*/ 0 w 2050"/>
                <a:gd name="T9" fmla="*/ 668 h 1267"/>
              </a:gdLst>
              <a:ahLst/>
              <a:cxnLst>
                <a:cxn ang="0">
                  <a:pos x="T0" y="T1"/>
                </a:cxn>
                <a:cxn ang="0">
                  <a:pos x="T2" y="T3"/>
                </a:cxn>
                <a:cxn ang="0">
                  <a:pos x="T4" y="T5"/>
                </a:cxn>
                <a:cxn ang="0">
                  <a:pos x="T6" y="T7"/>
                </a:cxn>
                <a:cxn ang="0">
                  <a:pos x="T8" y="T9"/>
                </a:cxn>
              </a:cxnLst>
              <a:rect l="0" t="0" r="r" b="b"/>
              <a:pathLst>
                <a:path w="2050" h="1267">
                  <a:moveTo>
                    <a:pt x="0" y="668"/>
                  </a:moveTo>
                  <a:lnTo>
                    <a:pt x="0" y="668"/>
                  </a:lnTo>
                  <a:cubicBezTo>
                    <a:pt x="70" y="879"/>
                    <a:pt x="167" y="1082"/>
                    <a:pt x="299" y="1266"/>
                  </a:cubicBezTo>
                  <a:cubicBezTo>
                    <a:pt x="2049" y="0"/>
                    <a:pt x="2049" y="0"/>
                    <a:pt x="2049" y="0"/>
                  </a:cubicBezTo>
                  <a:lnTo>
                    <a:pt x="0" y="668"/>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3" name="Freeform 420"/>
            <p:cNvSpPr>
              <a:spLocks noChangeArrowheads="1"/>
            </p:cNvSpPr>
            <p:nvPr/>
          </p:nvSpPr>
          <p:spPr bwMode="auto">
            <a:xfrm>
              <a:off x="5555155" y="3660596"/>
              <a:ext cx="345414" cy="1111231"/>
            </a:xfrm>
            <a:custGeom>
              <a:avLst/>
              <a:gdLst>
                <a:gd name="T0" fmla="*/ 0 w 669"/>
                <a:gd name="T1" fmla="*/ 2049 h 2156"/>
                <a:gd name="T2" fmla="*/ 0 w 669"/>
                <a:gd name="T3" fmla="*/ 2049 h 2156"/>
                <a:gd name="T4" fmla="*/ 668 w 669"/>
                <a:gd name="T5" fmla="*/ 2155 h 2156"/>
                <a:gd name="T6" fmla="*/ 668 w 669"/>
                <a:gd name="T7" fmla="*/ 0 h 2156"/>
                <a:gd name="T8" fmla="*/ 0 w 669"/>
                <a:gd name="T9" fmla="*/ 2049 h 2156"/>
              </a:gdLst>
              <a:ahLst/>
              <a:cxnLst>
                <a:cxn ang="0">
                  <a:pos x="T0" y="T1"/>
                </a:cxn>
                <a:cxn ang="0">
                  <a:pos x="T2" y="T3"/>
                </a:cxn>
                <a:cxn ang="0">
                  <a:pos x="T4" y="T5"/>
                </a:cxn>
                <a:cxn ang="0">
                  <a:pos x="T6" y="T7"/>
                </a:cxn>
                <a:cxn ang="0">
                  <a:pos x="T8" y="T9"/>
                </a:cxn>
              </a:cxnLst>
              <a:rect l="0" t="0" r="r" b="b"/>
              <a:pathLst>
                <a:path w="669" h="2156">
                  <a:moveTo>
                    <a:pt x="0" y="2049"/>
                  </a:moveTo>
                  <a:lnTo>
                    <a:pt x="0" y="2049"/>
                  </a:lnTo>
                  <a:cubicBezTo>
                    <a:pt x="211" y="2120"/>
                    <a:pt x="439" y="2155"/>
                    <a:pt x="668" y="2155"/>
                  </a:cubicBezTo>
                  <a:cubicBezTo>
                    <a:pt x="668" y="0"/>
                    <a:pt x="668" y="0"/>
                    <a:pt x="668" y="0"/>
                  </a:cubicBezTo>
                  <a:lnTo>
                    <a:pt x="0" y="2049"/>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4" name="Freeform 421"/>
            <p:cNvSpPr>
              <a:spLocks noChangeArrowheads="1"/>
            </p:cNvSpPr>
            <p:nvPr/>
          </p:nvSpPr>
          <p:spPr bwMode="auto">
            <a:xfrm>
              <a:off x="5023400" y="2762975"/>
              <a:ext cx="1790696" cy="1790696"/>
            </a:xfrm>
            <a:custGeom>
              <a:avLst/>
              <a:gdLst>
                <a:gd name="T0" fmla="*/ 3473 w 3474"/>
                <a:gd name="T1" fmla="*/ 1741 h 3475"/>
                <a:gd name="T2" fmla="*/ 3473 w 3474"/>
                <a:gd name="T3" fmla="*/ 1741 h 3475"/>
                <a:gd name="T4" fmla="*/ 1741 w 3474"/>
                <a:gd name="T5" fmla="*/ 3474 h 3475"/>
                <a:gd name="T6" fmla="*/ 0 w 3474"/>
                <a:gd name="T7" fmla="*/ 1741 h 3475"/>
                <a:gd name="T8" fmla="*/ 1741 w 3474"/>
                <a:gd name="T9" fmla="*/ 0 h 3475"/>
                <a:gd name="T10" fmla="*/ 3473 w 3474"/>
                <a:gd name="T11" fmla="*/ 1741 h 3475"/>
              </a:gdLst>
              <a:ahLst/>
              <a:cxnLst>
                <a:cxn ang="0">
                  <a:pos x="T0" y="T1"/>
                </a:cxn>
                <a:cxn ang="0">
                  <a:pos x="T2" y="T3"/>
                </a:cxn>
                <a:cxn ang="0">
                  <a:pos x="T4" y="T5"/>
                </a:cxn>
                <a:cxn ang="0">
                  <a:pos x="T6" y="T7"/>
                </a:cxn>
                <a:cxn ang="0">
                  <a:pos x="T8" y="T9"/>
                </a:cxn>
                <a:cxn ang="0">
                  <a:pos x="T10" y="T11"/>
                </a:cxn>
              </a:cxnLst>
              <a:rect l="0" t="0" r="r" b="b"/>
              <a:pathLst>
                <a:path w="3474" h="3475">
                  <a:moveTo>
                    <a:pt x="3473" y="1741"/>
                  </a:moveTo>
                  <a:lnTo>
                    <a:pt x="3473" y="1741"/>
                  </a:lnTo>
                  <a:cubicBezTo>
                    <a:pt x="3473" y="2699"/>
                    <a:pt x="2699" y="3474"/>
                    <a:pt x="1741" y="3474"/>
                  </a:cubicBezTo>
                  <a:cubicBezTo>
                    <a:pt x="782" y="3474"/>
                    <a:pt x="0" y="2699"/>
                    <a:pt x="0" y="1741"/>
                  </a:cubicBezTo>
                  <a:cubicBezTo>
                    <a:pt x="0" y="782"/>
                    <a:pt x="782" y="0"/>
                    <a:pt x="1741" y="0"/>
                  </a:cubicBezTo>
                  <a:cubicBezTo>
                    <a:pt x="2699" y="0"/>
                    <a:pt x="3473" y="782"/>
                    <a:pt x="3473" y="1741"/>
                  </a:cubicBezTo>
                </a:path>
              </a:pathLst>
            </a:custGeom>
            <a:solidFill>
              <a:schemeClr val="bg2"/>
            </a:solidFill>
            <a:ln>
              <a:noFill/>
            </a:ln>
            <a:effectLst/>
          </p:spPr>
          <p:txBody>
            <a:bodyPr wrap="none" anchor="ctr"/>
            <a:lstStyle/>
            <a:p>
              <a:endParaRPr lang="en-US" sz="900">
                <a:latin typeface="Calibri" panose="020F0502020204030204" pitchFamily="34" charset="0"/>
                <a:cs typeface="Calibri" panose="020F0502020204030204" pitchFamily="34" charset="0"/>
              </a:endParaRPr>
            </a:p>
          </p:txBody>
        </p:sp>
      </p:grpSp>
      <p:sp>
        <p:nvSpPr>
          <p:cNvPr id="555" name="CuadroTexto 554"/>
          <p:cNvSpPr txBox="1"/>
          <p:nvPr/>
        </p:nvSpPr>
        <p:spPr>
          <a:xfrm>
            <a:off x="1607127" y="1397074"/>
            <a:ext cx="2050173" cy="400110"/>
          </a:xfrm>
          <a:prstGeom prst="rect">
            <a:avLst/>
          </a:prstGeom>
          <a:noFill/>
        </p:spPr>
        <p:txBody>
          <a:bodyPr wrap="square" rtlCol="0">
            <a:spAutoFit/>
          </a:bodyPr>
          <a:lstStyle/>
          <a:p>
            <a:pPr algn="r"/>
            <a:r>
              <a:rPr lang="en-US" sz="2000" b="1" dirty="0">
                <a:solidFill>
                  <a:srgbClr val="60BA47"/>
                </a:solidFill>
                <a:latin typeface="Calibri" panose="020F0502020204030204" pitchFamily="34" charset="0"/>
                <a:ea typeface="Lato" charset="0"/>
                <a:cs typeface="Calibri" panose="020F0502020204030204" pitchFamily="34" charset="0"/>
              </a:rPr>
              <a:t>UUSIOKÄYTTÖ</a:t>
            </a:r>
          </a:p>
        </p:txBody>
      </p:sp>
      <p:sp>
        <p:nvSpPr>
          <p:cNvPr id="556" name="Rectángulo 555"/>
          <p:cNvSpPr/>
          <p:nvPr/>
        </p:nvSpPr>
        <p:spPr>
          <a:xfrm>
            <a:off x="362139" y="1715928"/>
            <a:ext cx="3292577" cy="1200329"/>
          </a:xfrm>
          <a:prstGeom prst="rect">
            <a:avLst/>
          </a:prstGeom>
        </p:spPr>
        <p:txBody>
          <a:bodyPr wrap="square">
            <a:spAutoFit/>
          </a:bodyPr>
          <a:lstStyle/>
          <a:p>
            <a:pPr algn="r"/>
            <a:r>
              <a:rPr lang="en-US" dirty="0">
                <a:solidFill>
                  <a:srgbClr val="1D4C60"/>
                </a:solidFill>
              </a:rPr>
              <a:t>Ylijäämäruoan ja sivutuotteiden uudelleenkäyttö elintarvikejärjestelmässä luo arvoa siitä, mitä aiemmin pidettiin jätteenä.</a:t>
            </a:r>
            <a:endParaRPr lang="en-US" dirty="0">
              <a:solidFill>
                <a:srgbClr val="1D4C60"/>
              </a:solidFill>
              <a:latin typeface="Calibri" panose="020F0502020204030204" pitchFamily="34" charset="0"/>
              <a:ea typeface="Lato" charset="0"/>
              <a:cs typeface="Calibri" panose="020F0502020204030204" pitchFamily="34" charset="0"/>
            </a:endParaRPr>
          </a:p>
        </p:txBody>
      </p:sp>
      <p:sp>
        <p:nvSpPr>
          <p:cNvPr id="559" name="CuadroTexto 558"/>
          <p:cNvSpPr txBox="1"/>
          <p:nvPr/>
        </p:nvSpPr>
        <p:spPr>
          <a:xfrm>
            <a:off x="1607127" y="4410049"/>
            <a:ext cx="1574255" cy="400110"/>
          </a:xfrm>
          <a:prstGeom prst="rect">
            <a:avLst/>
          </a:prstGeom>
          <a:noFill/>
        </p:spPr>
        <p:txBody>
          <a:bodyPr wrap="square" rtlCol="0">
            <a:spAutoFit/>
          </a:bodyPr>
          <a:lstStyle/>
          <a:p>
            <a:pPr algn="r"/>
            <a:r>
              <a:rPr lang="pl-PL" sz="2000" b="1" dirty="0">
                <a:solidFill>
                  <a:srgbClr val="F26650"/>
                </a:solidFill>
                <a:latin typeface="Calibri" panose="020F0502020204030204" pitchFamily="34" charset="0"/>
                <a:ea typeface="Lato" charset="0"/>
                <a:cs typeface="Calibri" panose="020F0502020204030204" pitchFamily="34" charset="0"/>
              </a:rPr>
              <a:t>VÄHENTÄÄ</a:t>
            </a:r>
            <a:endParaRPr lang="en-US" sz="2000" b="1" dirty="0">
              <a:solidFill>
                <a:srgbClr val="F26650"/>
              </a:solidFill>
              <a:latin typeface="Calibri" panose="020F0502020204030204" pitchFamily="34" charset="0"/>
              <a:ea typeface="Lato" charset="0"/>
              <a:cs typeface="Calibri" panose="020F0502020204030204" pitchFamily="34" charset="0"/>
            </a:endParaRPr>
          </a:p>
        </p:txBody>
      </p:sp>
      <p:sp>
        <p:nvSpPr>
          <p:cNvPr id="560" name="Rectángulo 559"/>
          <p:cNvSpPr/>
          <p:nvPr/>
        </p:nvSpPr>
        <p:spPr>
          <a:xfrm>
            <a:off x="135802" y="4728650"/>
            <a:ext cx="3045580" cy="1477328"/>
          </a:xfrm>
          <a:prstGeom prst="rect">
            <a:avLst/>
          </a:prstGeom>
        </p:spPr>
        <p:txBody>
          <a:bodyPr wrap="square">
            <a:spAutoFit/>
          </a:bodyPr>
          <a:lstStyle/>
          <a:p>
            <a:pPr algn="r"/>
            <a:r>
              <a:rPr lang="en-US" dirty="0">
                <a:solidFill>
                  <a:srgbClr val="1D4C60"/>
                </a:solidFill>
                <a:latin typeface="Calibri" panose="020F0502020204030204" pitchFamily="34" charset="0"/>
                <a:ea typeface="Lato" charset="0"/>
                <a:cs typeface="Calibri" panose="020F0502020204030204" pitchFamily="34" charset="0"/>
              </a:rPr>
              <a:t>Ruokahävikin vähentäminen toimitusketjun kaikissa vaiheissa auttaa vähentämään kasvihuonekaasupäästöjä ja säästämään arvokkaita resursseja.</a:t>
            </a:r>
          </a:p>
        </p:txBody>
      </p:sp>
      <p:sp>
        <p:nvSpPr>
          <p:cNvPr id="565" name="CuadroTexto 564"/>
          <p:cNvSpPr txBox="1"/>
          <p:nvPr/>
        </p:nvSpPr>
        <p:spPr>
          <a:xfrm>
            <a:off x="8959099" y="4009939"/>
            <a:ext cx="1625773" cy="400110"/>
          </a:xfrm>
          <a:prstGeom prst="rect">
            <a:avLst/>
          </a:prstGeom>
          <a:noFill/>
        </p:spPr>
        <p:txBody>
          <a:bodyPr wrap="square" rtlCol="0">
            <a:spAutoFit/>
          </a:bodyPr>
          <a:lstStyle/>
          <a:p>
            <a:r>
              <a:rPr lang="pl-PL" sz="2000" b="1" dirty="0">
                <a:solidFill>
                  <a:srgbClr val="2094D2"/>
                </a:solidFill>
                <a:latin typeface="Calibri" panose="020F0502020204030204" pitchFamily="34" charset="0"/>
                <a:ea typeface="Lato" charset="0"/>
                <a:cs typeface="Calibri" panose="020F0502020204030204" pitchFamily="34" charset="0"/>
              </a:rPr>
              <a:t>KIERRÄTYS</a:t>
            </a:r>
            <a:endParaRPr lang="en-US" sz="2000" b="1" dirty="0">
              <a:solidFill>
                <a:srgbClr val="2094D2"/>
              </a:solidFill>
              <a:latin typeface="Calibri" panose="020F0502020204030204" pitchFamily="34" charset="0"/>
              <a:ea typeface="Lato" charset="0"/>
              <a:cs typeface="Calibri" panose="020F0502020204030204" pitchFamily="34" charset="0"/>
            </a:endParaRPr>
          </a:p>
        </p:txBody>
      </p:sp>
      <p:sp>
        <p:nvSpPr>
          <p:cNvPr id="566" name="Rectángulo 565"/>
          <p:cNvSpPr/>
          <p:nvPr/>
        </p:nvSpPr>
        <p:spPr>
          <a:xfrm>
            <a:off x="8959100" y="4332133"/>
            <a:ext cx="2611229" cy="1754326"/>
          </a:xfrm>
          <a:prstGeom prst="rect">
            <a:avLst/>
          </a:prstGeom>
        </p:spPr>
        <p:txBody>
          <a:bodyPr wrap="square">
            <a:spAutoFit/>
          </a:bodyPr>
          <a:lstStyle/>
          <a:p>
            <a:r>
              <a:rPr lang="en-US" dirty="0">
                <a:solidFill>
                  <a:srgbClr val="1D4C60"/>
                </a:solidFill>
              </a:rPr>
              <a:t>Ravinteiden kierrätys, kuten kompostointi ja biokonversio, muuttaa ruokajätteen arvokkaiksi resursseiksi kestävää elintarviketuotantoa varten.</a:t>
            </a:r>
            <a:endParaRPr lang="en-US" dirty="0">
              <a:solidFill>
                <a:srgbClr val="1D4C60"/>
              </a:solidFill>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7AD9C425-BDB2-6D0A-CAC2-BEEEE534D2B2}"/>
              </a:ext>
            </a:extLst>
          </p:cNvPr>
          <p:cNvSpPr>
            <a:spLocks noGrp="1"/>
          </p:cNvSpPr>
          <p:nvPr>
            <p:ph type="body" sz="quarter" idx="16"/>
          </p:nvPr>
        </p:nvSpPr>
        <p:spPr>
          <a:xfrm>
            <a:off x="-2" y="212578"/>
            <a:ext cx="12191999" cy="803654"/>
          </a:xfrm>
        </p:spPr>
        <p:txBody>
          <a:bodyPr/>
          <a:lstStyle/>
          <a:p>
            <a:r>
              <a:rPr lang="pl-PL" dirty="0">
                <a:solidFill>
                  <a:srgbClr val="1D4C60"/>
                </a:solidFill>
                <a:latin typeface="Calibri" panose="020F0502020204030204" pitchFamily="34" charset="0"/>
                <a:cs typeface="Calibri" panose="020F0502020204030204" pitchFamily="34" charset="0"/>
              </a:rPr>
              <a:t>Kiertotalous </a:t>
            </a:r>
            <a:r>
              <a:rPr lang="en-US" dirty="0">
                <a:solidFill>
                  <a:srgbClr val="1D4C60"/>
                </a:solidFill>
                <a:latin typeface="Calibri" panose="020F0502020204030204" pitchFamily="34" charset="0"/>
                <a:cs typeface="Calibri" panose="020F0502020204030204" pitchFamily="34" charset="0"/>
              </a:rPr>
              <a:t>ja </a:t>
            </a:r>
            <a:r>
              <a:rPr lang="pl-PL" dirty="0">
                <a:solidFill>
                  <a:srgbClr val="1D4C60"/>
                </a:solidFill>
                <a:latin typeface="Calibri" panose="020F0502020204030204" pitchFamily="34" charset="0"/>
                <a:cs typeface="Calibri" panose="020F0502020204030204" pitchFamily="34" charset="0"/>
              </a:rPr>
              <a:t>ruokahävik</a:t>
            </a:r>
            <a:r>
              <a:rPr lang="en-US" dirty="0">
                <a:solidFill>
                  <a:srgbClr val="1D4C60"/>
                </a:solidFill>
                <a:latin typeface="Calibri" panose="020F0502020204030204" pitchFamily="34" charset="0"/>
                <a:cs typeface="Calibri" panose="020F0502020204030204" pitchFamily="34" charset="0"/>
              </a:rPr>
              <a:t>ki</a:t>
            </a:r>
          </a:p>
        </p:txBody>
      </p:sp>
      <p:sp>
        <p:nvSpPr>
          <p:cNvPr id="7" name="pole tekstowe 6">
            <a:extLst>
              <a:ext uri="{FF2B5EF4-FFF2-40B4-BE49-F238E27FC236}">
                <a16:creationId xmlns:a16="http://schemas.microsoft.com/office/drawing/2014/main" id="{1333BAC1-41D5-A5D7-2002-6B85ACEC6170}"/>
              </a:ext>
            </a:extLst>
          </p:cNvPr>
          <p:cNvSpPr txBox="1"/>
          <p:nvPr/>
        </p:nvSpPr>
        <p:spPr>
          <a:xfrm>
            <a:off x="8290083" y="1088521"/>
            <a:ext cx="3654692" cy="2862322"/>
          </a:xfrm>
          <a:prstGeom prst="rect">
            <a:avLst/>
          </a:prstGeom>
          <a:noFill/>
        </p:spPr>
        <p:txBody>
          <a:bodyPr wrap="square">
            <a:spAutoFit/>
          </a:bodyPr>
          <a:lstStyle/>
          <a:p>
            <a:pPr algn="ctr"/>
            <a:r>
              <a:rPr lang="en-US" sz="2000" dirty="0">
                <a:solidFill>
                  <a:srgbClr val="1D4C60"/>
                </a:solidFill>
              </a:rPr>
              <a:t>Kestävämmän elintarvikejärjestelmän rakentamiseksi meidän on omaksuttava </a:t>
            </a:r>
            <a:r>
              <a:rPr lang="en-US" sz="2000" b="1" dirty="0" err="1">
                <a:solidFill>
                  <a:srgbClr val="1D4C60"/>
                </a:solidFill>
              </a:rPr>
              <a:t>kiertotalouden</a:t>
            </a:r>
            <a:r>
              <a:rPr lang="en-US" sz="2000" b="1" dirty="0">
                <a:solidFill>
                  <a:srgbClr val="1D4C60"/>
                </a:solidFill>
              </a:rPr>
              <a:t> </a:t>
            </a:r>
            <a:r>
              <a:rPr lang="en-US" sz="2000" b="1" dirty="0" err="1">
                <a:solidFill>
                  <a:srgbClr val="1D4C60"/>
                </a:solidFill>
              </a:rPr>
              <a:t>periaatteet</a:t>
            </a:r>
            <a:r>
              <a:rPr lang="en-US" sz="2000" b="1" dirty="0">
                <a:solidFill>
                  <a:srgbClr val="1D4C60"/>
                </a:solidFill>
              </a:rPr>
              <a:t>: </a:t>
            </a:r>
            <a:r>
              <a:rPr lang="en-US" sz="2000" b="1" dirty="0" err="1">
                <a:solidFill>
                  <a:schemeClr val="bg1"/>
                </a:solidFill>
                <a:highlight>
                  <a:srgbClr val="F26650"/>
                </a:highlight>
              </a:rPr>
              <a:t>Vähennä</a:t>
            </a:r>
            <a:r>
              <a:rPr lang="en-US" sz="2000" b="1" dirty="0">
                <a:solidFill>
                  <a:schemeClr val="bg1"/>
                </a:solidFill>
                <a:highlight>
                  <a:srgbClr val="F26650"/>
                </a:highlight>
              </a:rPr>
              <a:t>, </a:t>
            </a:r>
            <a:r>
              <a:rPr lang="en-US" sz="2000" b="1" dirty="0" err="1">
                <a:solidFill>
                  <a:schemeClr val="bg1"/>
                </a:solidFill>
                <a:highlight>
                  <a:srgbClr val="F26650"/>
                </a:highlight>
              </a:rPr>
              <a:t>uudelleenkäytä</a:t>
            </a:r>
            <a:r>
              <a:rPr lang="en-US" sz="2000" b="1" dirty="0">
                <a:solidFill>
                  <a:schemeClr val="bg1"/>
                </a:solidFill>
                <a:highlight>
                  <a:srgbClr val="F26650"/>
                </a:highlight>
              </a:rPr>
              <a:t> ja </a:t>
            </a:r>
            <a:r>
              <a:rPr lang="en-US" sz="2000" b="1" dirty="0" err="1">
                <a:solidFill>
                  <a:schemeClr val="bg1"/>
                </a:solidFill>
                <a:highlight>
                  <a:srgbClr val="F26650"/>
                </a:highlight>
              </a:rPr>
              <a:t>kierrätä</a:t>
            </a:r>
            <a:r>
              <a:rPr lang="en-US" sz="2000" b="1" dirty="0">
                <a:solidFill>
                  <a:schemeClr val="bg1"/>
                </a:solidFill>
                <a:highlight>
                  <a:srgbClr val="F26650"/>
                </a:highlight>
              </a:rPr>
              <a:t> - </a:t>
            </a:r>
            <a:r>
              <a:rPr lang="en-US" sz="2000" dirty="0" err="1">
                <a:solidFill>
                  <a:srgbClr val="1D4C60"/>
                </a:solidFill>
              </a:rPr>
              <a:t>minimoi</a:t>
            </a:r>
            <a:r>
              <a:rPr lang="en-US" sz="2000" dirty="0">
                <a:solidFill>
                  <a:srgbClr val="1D4C60"/>
                </a:solidFill>
              </a:rPr>
              <a:t> </a:t>
            </a:r>
            <a:r>
              <a:rPr lang="en-US" sz="2000" dirty="0" err="1">
                <a:solidFill>
                  <a:srgbClr val="1D4C60"/>
                </a:solidFill>
              </a:rPr>
              <a:t>jätteet</a:t>
            </a:r>
            <a:r>
              <a:rPr lang="en-US" sz="2000" dirty="0">
                <a:solidFill>
                  <a:srgbClr val="1D4C60"/>
                </a:solidFill>
              </a:rPr>
              <a:t>, </a:t>
            </a:r>
            <a:r>
              <a:rPr lang="en-US" sz="2000" dirty="0" err="1">
                <a:solidFill>
                  <a:srgbClr val="1D4C60"/>
                </a:solidFill>
              </a:rPr>
              <a:t>maksimoi</a:t>
            </a:r>
            <a:r>
              <a:rPr lang="en-US" sz="2000" dirty="0">
                <a:solidFill>
                  <a:srgbClr val="1D4C60"/>
                </a:solidFill>
              </a:rPr>
              <a:t> resurssitehokkuus ja </a:t>
            </a:r>
            <a:r>
              <a:rPr lang="en-US" sz="2000" dirty="0" err="1">
                <a:solidFill>
                  <a:srgbClr val="1D4C60"/>
                </a:solidFill>
              </a:rPr>
              <a:t>vähennä</a:t>
            </a:r>
            <a:r>
              <a:rPr lang="en-US" sz="2000" dirty="0">
                <a:solidFill>
                  <a:srgbClr val="1D4C60"/>
                </a:solidFill>
              </a:rPr>
              <a:t> ympäristövaikutuksia</a:t>
            </a:r>
            <a:r>
              <a:rPr lang="pl-PL" sz="2000" dirty="0">
                <a:solidFill>
                  <a:srgbClr val="1D4C60"/>
                </a:solidFill>
              </a:rPr>
              <a:t>. </a:t>
            </a:r>
            <a:endParaRPr lang="en-GB" sz="2000" dirty="0">
              <a:solidFill>
                <a:srgbClr val="1D4C60"/>
              </a:solidFill>
            </a:endParaRPr>
          </a:p>
        </p:txBody>
      </p:sp>
      <p:pic>
        <p:nvPicPr>
          <p:cNvPr id="8" name="Grafika 7" descr="Strzałka okrężna z wypełnieniem pełnym">
            <a:extLst>
              <a:ext uri="{FF2B5EF4-FFF2-40B4-BE49-F238E27FC236}">
                <a16:creationId xmlns:a16="http://schemas.microsoft.com/office/drawing/2014/main" id="{E2181A67-98D4-30A6-ECCD-A0EE4E72E8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4755915" y="2521608"/>
            <a:ext cx="2242916" cy="2242916"/>
          </a:xfrm>
          <a:prstGeom prst="rect">
            <a:avLst/>
          </a:prstGeom>
        </p:spPr>
      </p:pic>
    </p:spTree>
    <p:extLst>
      <p:ext uri="{BB962C8B-B14F-4D97-AF65-F5344CB8AC3E}">
        <p14:creationId xmlns:p14="http://schemas.microsoft.com/office/powerpoint/2010/main" val="751898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12C37-851F-57A0-7D98-84D8DE35A85A}"/>
            </a:ext>
          </a:extLst>
        </p:cNvPr>
        <p:cNvGrpSpPr/>
        <p:nvPr/>
      </p:nvGrpSpPr>
      <p:grpSpPr>
        <a:xfrm>
          <a:off x="0" y="0"/>
          <a:ext cx="0" cy="0"/>
          <a:chOff x="0" y="0"/>
          <a:chExt cx="0" cy="0"/>
        </a:xfrm>
      </p:grpSpPr>
      <p:pic>
        <p:nvPicPr>
          <p:cNvPr id="10" name="Symbol zastępczy obrazu 9" descr="Obraz zawierający osoba, piłka, trzymanie, dłoń&#10;&#10;Zawartość wygenerowana przez sztuczną inteligencję może być niepoprawna.">
            <a:extLst>
              <a:ext uri="{FF2B5EF4-FFF2-40B4-BE49-F238E27FC236}">
                <a16:creationId xmlns:a16="http://schemas.microsoft.com/office/drawing/2014/main" id="{30D9A2B5-E2FB-346A-FF7F-6AE79B7BD44F}"/>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297989" y="0"/>
            <a:ext cx="5361066" cy="6858000"/>
          </a:xfrm>
        </p:spPr>
      </p:pic>
      <p:sp>
        <p:nvSpPr>
          <p:cNvPr id="2" name="Text Placeholder 1">
            <a:extLst>
              <a:ext uri="{FF2B5EF4-FFF2-40B4-BE49-F238E27FC236}">
                <a16:creationId xmlns:a16="http://schemas.microsoft.com/office/drawing/2014/main" id="{3ABA5F75-9B95-B10B-1971-F65D196486C4}"/>
              </a:ext>
            </a:extLst>
          </p:cNvPr>
          <p:cNvSpPr>
            <a:spLocks noGrp="1"/>
          </p:cNvSpPr>
          <p:nvPr>
            <p:ph type="body" sz="quarter" idx="19"/>
          </p:nvPr>
        </p:nvSpPr>
        <p:spPr>
          <a:xfrm>
            <a:off x="243454" y="1758014"/>
            <a:ext cx="5765044" cy="4102937"/>
          </a:xfrm>
        </p:spPr>
        <p:txBody>
          <a:bodyPr/>
          <a:lstStyle/>
          <a:p>
            <a:r>
              <a:rPr lang="en-US" dirty="0"/>
              <a:t>Kiertotalous tarjoaa mullistavan lähestymistavan ruokahävikin torjuntaan siirtymällä lineaarisesta - </a:t>
            </a:r>
            <a:r>
              <a:rPr lang="en-US" b="1" dirty="0"/>
              <a:t>ota-tuota-kuluta-hävitä-mallista </a:t>
            </a:r>
            <a:r>
              <a:rPr lang="en-US" dirty="0"/>
              <a:t>järjestelmään, jossa resurssitehokkuus </a:t>
            </a:r>
            <a:r>
              <a:rPr lang="en-US" dirty="0" err="1"/>
              <a:t>maksimoidaan</a:t>
            </a:r>
            <a:r>
              <a:rPr lang="en-US" dirty="0"/>
              <a:t>. </a:t>
            </a:r>
            <a:endParaRPr lang="pl-PL" dirty="0"/>
          </a:p>
          <a:p>
            <a:endParaRPr lang="pl-PL" dirty="0"/>
          </a:p>
          <a:p>
            <a:r>
              <a:rPr lang="en-US" dirty="0"/>
              <a:t>Vähentämällä jätettä, käyttämällä elintarvikkeita ja sivutuotteita uudelleen ja kierrättämällä ravinteita voimme luoda taloudellista arvoa ja samalla vähentää merkittävästi ympäristövaikutuksia. </a:t>
            </a:r>
          </a:p>
          <a:p>
            <a:endParaRPr lang="en-US" dirty="0"/>
          </a:p>
          <a:p>
            <a:r>
              <a:rPr lang="en-US" dirty="0"/>
              <a:t>Katso inspiraatiota </a:t>
            </a:r>
            <a:r>
              <a:rPr lang="en-US" b="1" dirty="0">
                <a:hlinkClick r:id="rId4"/>
              </a:rPr>
              <a:t>jätevirtakartoistamme</a:t>
            </a:r>
            <a:r>
              <a:rPr lang="en-US" dirty="0"/>
              <a:t>!</a:t>
            </a:r>
          </a:p>
        </p:txBody>
      </p:sp>
      <p:sp>
        <p:nvSpPr>
          <p:cNvPr id="13" name="Rectangle 12">
            <a:extLst>
              <a:ext uri="{FF2B5EF4-FFF2-40B4-BE49-F238E27FC236}">
                <a16:creationId xmlns:a16="http://schemas.microsoft.com/office/drawing/2014/main" id="{A6CFD801-0026-5C2C-83C8-4CB96AB01008}"/>
              </a:ext>
            </a:extLst>
          </p:cNvPr>
          <p:cNvSpPr/>
          <p:nvPr/>
        </p:nvSpPr>
        <p:spPr>
          <a:xfrm>
            <a:off x="2643709" y="605365"/>
            <a:ext cx="6729578"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spc="324" dirty="0">
                <a:solidFill>
                  <a:schemeClr val="bg1"/>
                </a:solidFill>
                <a:latin typeface="Calibri" panose="020F0502020204030204" pitchFamily="34" charset="0"/>
                <a:cs typeface="Calibri" panose="020F0502020204030204" pitchFamily="34" charset="0"/>
              </a:rPr>
              <a:t>VÄHEN</a:t>
            </a:r>
            <a:r>
              <a:rPr lang="en-US" sz="3600" b="1" spc="324" dirty="0">
                <a:solidFill>
                  <a:schemeClr val="bg1"/>
                </a:solidFill>
                <a:latin typeface="Calibri" panose="020F0502020204030204" pitchFamily="34" charset="0"/>
                <a:cs typeface="Calibri" panose="020F0502020204030204" pitchFamily="34" charset="0"/>
              </a:rPr>
              <a:t>N</a:t>
            </a:r>
            <a:r>
              <a:rPr lang="pl-PL" sz="3600" b="1" spc="324" dirty="0">
                <a:solidFill>
                  <a:schemeClr val="bg1"/>
                </a:solidFill>
                <a:latin typeface="Calibri" panose="020F0502020204030204" pitchFamily="34" charset="0"/>
                <a:cs typeface="Calibri" panose="020F0502020204030204" pitchFamily="34" charset="0"/>
              </a:rPr>
              <a:t>Ä RUOKAHÄVIKKIÄ</a:t>
            </a:r>
            <a:endParaRPr lang="en-US" sz="3600" b="1" spc="324" dirty="0">
              <a:solidFill>
                <a:schemeClr val="bg1"/>
              </a:solidFill>
              <a:latin typeface="Calibri" panose="020F0502020204030204" pitchFamily="34" charset="0"/>
              <a:cs typeface="Calibri" panose="020F0502020204030204" pitchFamily="34" charset="0"/>
            </a:endParaRPr>
          </a:p>
          <a:p>
            <a:pPr algn="ctr"/>
            <a:endParaRPr lang="en-US" sz="529" dirty="0">
              <a:latin typeface="Montserrat" panose="00000500000000000000" pitchFamily="50" charset="0"/>
            </a:endParaRPr>
          </a:p>
        </p:txBody>
      </p:sp>
      <p:sp>
        <p:nvSpPr>
          <p:cNvPr id="8" name="Freeform 7">
            <a:extLst>
              <a:ext uri="{FF2B5EF4-FFF2-40B4-BE49-F238E27FC236}">
                <a16:creationId xmlns:a16="http://schemas.microsoft.com/office/drawing/2014/main" id="{EB75D48A-6990-9604-D59E-082F9660515C}"/>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grpSp>
        <p:nvGrpSpPr>
          <p:cNvPr id="3" name="Graphic 4">
            <a:extLst>
              <a:ext uri="{FF2B5EF4-FFF2-40B4-BE49-F238E27FC236}">
                <a16:creationId xmlns:a16="http://schemas.microsoft.com/office/drawing/2014/main" id="{B48A01CC-2D4F-0402-1CB0-EE826653AEA1}"/>
              </a:ext>
            </a:extLst>
          </p:cNvPr>
          <p:cNvGrpSpPr/>
          <p:nvPr/>
        </p:nvGrpSpPr>
        <p:grpSpPr>
          <a:xfrm rot="19582332">
            <a:off x="3491229" y="5757483"/>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154FA74E-06D6-19D1-49CC-C32C2C33BCE0}"/>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41E552FB-99F3-C5CC-98F7-9693DD68352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91ECCD43-69FC-94C9-DE49-95D40B33FEC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5" name="Graphic 4">
              <a:extLst>
                <a:ext uri="{FF2B5EF4-FFF2-40B4-BE49-F238E27FC236}">
                  <a16:creationId xmlns:a16="http://schemas.microsoft.com/office/drawing/2014/main" id="{09EE6A88-C505-F5B1-EE6A-6B78A1628BBD}"/>
                </a:ext>
              </a:extLst>
            </p:cNvPr>
            <p:cNvGrpSpPr/>
            <p:nvPr/>
          </p:nvGrpSpPr>
          <p:grpSpPr>
            <a:xfrm>
              <a:off x="9129274" y="2893887"/>
              <a:ext cx="717139" cy="1211724"/>
              <a:chOff x="9129274" y="2893887"/>
              <a:chExt cx="717139" cy="1211724"/>
            </a:xfrm>
            <a:grpFill/>
          </p:grpSpPr>
          <p:sp>
            <p:nvSpPr>
              <p:cNvPr id="6" name="Freeform 50">
                <a:extLst>
                  <a:ext uri="{FF2B5EF4-FFF2-40B4-BE49-F238E27FC236}">
                    <a16:creationId xmlns:a16="http://schemas.microsoft.com/office/drawing/2014/main" id="{131B4931-9176-4DB9-BF35-EE713563C38A}"/>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7" name="Freeform 51">
                <a:extLst>
                  <a:ext uri="{FF2B5EF4-FFF2-40B4-BE49-F238E27FC236}">
                    <a16:creationId xmlns:a16="http://schemas.microsoft.com/office/drawing/2014/main" id="{E68621F3-3519-0E05-8AE9-C2C1237C96F9}"/>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9" name="Freeform 52">
                <a:extLst>
                  <a:ext uri="{FF2B5EF4-FFF2-40B4-BE49-F238E27FC236}">
                    <a16:creationId xmlns:a16="http://schemas.microsoft.com/office/drawing/2014/main" id="{86B17B90-9F21-5186-DABC-3537E42D69F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77BD2498-CBC9-C425-FBB3-0DEFA345738B}"/>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00142BD9-CD92-668F-D9AF-51CA37FF47E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A591F617-BF9E-312A-26F5-B1EC09F6A6C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180CC94B-E5B4-E779-9881-97F4E209E984}"/>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7928928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7a7d2cd-df7e-4745-bde0-17e5b7a43ab2" xsi:nil="true"/>
    <lcf76f155ced4ddcb4097134ff3c332f xmlns="c90da0c0-d638-440e-806c-9eaade8987c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47AC497626534B880599881CCBB6C8" ma:contentTypeVersion="15" ma:contentTypeDescription="Create a new document." ma:contentTypeScope="" ma:versionID="585a4356692c66b091367eab73698f34">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3fa49066718843e788d1018ad13ec468"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87E6CF-04E8-482C-83CE-38FA724D0496}">
  <ds:schemaRefs>
    <ds:schemaRef ds:uri="http://schemas.microsoft.com/sharepoint/v3/contenttype/forms"/>
  </ds:schemaRefs>
</ds:datastoreItem>
</file>

<file path=customXml/itemProps2.xml><?xml version="1.0" encoding="utf-8"?>
<ds:datastoreItem xmlns:ds="http://schemas.openxmlformats.org/officeDocument/2006/customXml" ds:itemID="{2CB8F81D-D250-45C8-8A3E-F8DE6CB2368A}">
  <ds:schemaRef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purl.org/dc/terms/"/>
    <ds:schemaRef ds:uri="d7a7d2cd-df7e-4745-bde0-17e5b7a43ab2"/>
    <ds:schemaRef ds:uri="c90da0c0-d638-440e-806c-9eaade8987c8"/>
    <ds:schemaRef ds:uri="http://www.w3.org/XML/1998/namespace"/>
  </ds:schemaRefs>
</ds:datastoreItem>
</file>

<file path=customXml/itemProps3.xml><?xml version="1.0" encoding="utf-8"?>
<ds:datastoreItem xmlns:ds="http://schemas.openxmlformats.org/officeDocument/2006/customXml" ds:itemID="{95995742-88B9-49CB-881B-892AD5993B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da0c0-d638-440e-806c-9eaade8987c8"/>
    <ds:schemaRef ds:uri="d7a7d2cd-df7e-4745-bde0-17e5b7a43a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15652</TotalTime>
  <Words>2224</Words>
  <Application>Microsoft Office PowerPoint</Application>
  <PresentationFormat>Laajakuva</PresentationFormat>
  <Paragraphs>245</Paragraphs>
  <Slides>38</Slides>
  <Notes>19</Notes>
  <HiddenSlides>0</HiddenSlides>
  <MMClips>4</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38</vt:i4>
      </vt:variant>
    </vt:vector>
  </HeadingPairs>
  <TitlesOfParts>
    <vt:vector size="46" baseType="lpstr">
      <vt:lpstr>Aptos</vt:lpstr>
      <vt:lpstr>Arial</vt:lpstr>
      <vt:lpstr>Calibri</vt:lpstr>
      <vt:lpstr>Montserrat</vt:lpstr>
      <vt:lpstr>Montserrat Light</vt:lpstr>
      <vt:lpstr>Times New Roman</vt:lpstr>
      <vt:lpstr>Wingdings</vt:lpstr>
      <vt:lpstr>Office Theme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docId:11A6F7F05CE033DC0EDB12421E5893D6</cp:keywords>
  <cp:lastModifiedBy>Anna-Maria Saarela</cp:lastModifiedBy>
  <cp:revision>238</cp:revision>
  <dcterms:created xsi:type="dcterms:W3CDTF">2020-10-14T13:32:04Z</dcterms:created>
  <dcterms:modified xsi:type="dcterms:W3CDTF">2025-05-15T17:27:33Z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0x010100F947AC497626534B880599881CCBB6C8</vt:lpwstr>
  </property>
  <property fmtid="{D5CDD505-2E9C-101B-9397-08002B2CF9AE}" pid="3" name="MediaServiceImageTags">
    <vt:lpwstr/>
  </property>
</Properties>
</file>