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3"/>
  </p:notesMasterIdLst>
  <p:sldIdLst>
    <p:sldId id="4345" r:id="rId5"/>
    <p:sldId id="4347" r:id="rId6"/>
    <p:sldId id="4306" r:id="rId7"/>
    <p:sldId id="4352" r:id="rId8"/>
    <p:sldId id="4300" r:id="rId9"/>
    <p:sldId id="4362" r:id="rId10"/>
    <p:sldId id="4338" r:id="rId11"/>
    <p:sldId id="330" r:id="rId12"/>
    <p:sldId id="4360" r:id="rId13"/>
    <p:sldId id="4383" r:id="rId14"/>
    <p:sldId id="4381" r:id="rId15"/>
    <p:sldId id="4395" r:id="rId16"/>
    <p:sldId id="4364" r:id="rId17"/>
    <p:sldId id="4382" r:id="rId18"/>
    <p:sldId id="282" r:id="rId19"/>
    <p:sldId id="4319" r:id="rId20"/>
    <p:sldId id="4355" r:id="rId21"/>
    <p:sldId id="4358" r:id="rId22"/>
    <p:sldId id="4340" r:id="rId23"/>
    <p:sldId id="4351" r:id="rId24"/>
    <p:sldId id="4357" r:id="rId25"/>
    <p:sldId id="281" r:id="rId26"/>
    <p:sldId id="4359" r:id="rId27"/>
    <p:sldId id="4397" r:id="rId28"/>
    <p:sldId id="4365" r:id="rId29"/>
    <p:sldId id="4385" r:id="rId30"/>
    <p:sldId id="4388" r:id="rId31"/>
    <p:sldId id="4389" r:id="rId32"/>
    <p:sldId id="4390" r:id="rId33"/>
    <p:sldId id="4391" r:id="rId34"/>
    <p:sldId id="4392" r:id="rId35"/>
    <p:sldId id="4393" r:id="rId36"/>
    <p:sldId id="4380" r:id="rId37"/>
    <p:sldId id="4398" r:id="rId38"/>
    <p:sldId id="4384" r:id="rId39"/>
    <p:sldId id="4394" r:id="rId40"/>
    <p:sldId id="4354" r:id="rId41"/>
    <p:sldId id="42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7217"/>
    <a:srgbClr val="297657"/>
    <a:srgbClr val="FEA52F"/>
    <a:srgbClr val="1D4C60"/>
    <a:srgbClr val="2094D2"/>
    <a:srgbClr val="60BA47"/>
    <a:srgbClr val="4A9137"/>
    <a:srgbClr val="DFDCD7"/>
    <a:srgbClr val="FD6679"/>
    <a:srgbClr val="007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CA080-DF10-424D-9A94-A455928A8899}" v="2" dt="2025-05-15T15:14:13.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5082"/>
  </p:normalViewPr>
  <p:slideViewPr>
    <p:cSldViewPr snapToGrid="0" snapToObjects="1">
      <p:cViewPr varScale="1">
        <p:scale>
          <a:sx n="81" d="100"/>
          <a:sy n="81" d="100"/>
        </p:scale>
        <p:origin x="576" y="67"/>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Maria Saarela" userId="c6fd2d3e-6063-45b1-b49c-2f057233427b" providerId="ADAL" clId="{786CA080-DF10-424D-9A94-A455928A8899}"/>
    <pc:docChg chg="undo redo custSel modSld">
      <pc:chgData name="Anna-Maria Saarela" userId="c6fd2d3e-6063-45b1-b49c-2f057233427b" providerId="ADAL" clId="{786CA080-DF10-424D-9A94-A455928A8899}" dt="2025-05-15T15:51:35.280" v="1289" actId="255"/>
      <pc:docMkLst>
        <pc:docMk/>
      </pc:docMkLst>
      <pc:sldChg chg="modSp mod">
        <pc:chgData name="Anna-Maria Saarela" userId="c6fd2d3e-6063-45b1-b49c-2f057233427b" providerId="ADAL" clId="{786CA080-DF10-424D-9A94-A455928A8899}" dt="2025-05-15T15:32:12.384" v="725" actId="255"/>
        <pc:sldMkLst>
          <pc:docMk/>
          <pc:sldMk cId="1272743954" sldId="281"/>
        </pc:sldMkLst>
        <pc:spChg chg="mod">
          <ac:chgData name="Anna-Maria Saarela" userId="c6fd2d3e-6063-45b1-b49c-2f057233427b" providerId="ADAL" clId="{786CA080-DF10-424D-9A94-A455928A8899}" dt="2025-05-15T15:30:14.717" v="714" actId="20577"/>
          <ac:spMkLst>
            <pc:docMk/>
            <pc:sldMk cId="1272743954" sldId="281"/>
            <ac:spMk id="2" creationId="{D8EBC7BD-54B5-121A-8017-6CBF18AD7EDF}"/>
          </ac:spMkLst>
        </pc:spChg>
        <pc:spChg chg="mod">
          <ac:chgData name="Anna-Maria Saarela" userId="c6fd2d3e-6063-45b1-b49c-2f057233427b" providerId="ADAL" clId="{786CA080-DF10-424D-9A94-A455928A8899}" dt="2025-05-15T15:30:55.639" v="717" actId="14100"/>
          <ac:spMkLst>
            <pc:docMk/>
            <pc:sldMk cId="1272743954" sldId="281"/>
            <ac:spMk id="55" creationId="{D3BC4C99-1B3D-A88E-BDED-6DF59D3D0C3C}"/>
          </ac:spMkLst>
        </pc:spChg>
        <pc:spChg chg="mod">
          <ac:chgData name="Anna-Maria Saarela" userId="c6fd2d3e-6063-45b1-b49c-2f057233427b" providerId="ADAL" clId="{786CA080-DF10-424D-9A94-A455928A8899}" dt="2025-05-15T15:31:51.599" v="722" actId="255"/>
          <ac:spMkLst>
            <pc:docMk/>
            <pc:sldMk cId="1272743954" sldId="281"/>
            <ac:spMk id="60" creationId="{1357D279-E761-3469-21E0-29B063D5EF40}"/>
          </ac:spMkLst>
        </pc:spChg>
        <pc:spChg chg="mod">
          <ac:chgData name="Anna-Maria Saarela" userId="c6fd2d3e-6063-45b1-b49c-2f057233427b" providerId="ADAL" clId="{786CA080-DF10-424D-9A94-A455928A8899}" dt="2025-05-15T15:31:42.214" v="721" actId="255"/>
          <ac:spMkLst>
            <pc:docMk/>
            <pc:sldMk cId="1272743954" sldId="281"/>
            <ac:spMk id="61" creationId="{52E0FB9F-03D9-87B4-823A-5104E79125A3}"/>
          </ac:spMkLst>
        </pc:spChg>
        <pc:spChg chg="mod">
          <ac:chgData name="Anna-Maria Saarela" userId="c6fd2d3e-6063-45b1-b49c-2f057233427b" providerId="ADAL" clId="{786CA080-DF10-424D-9A94-A455928A8899}" dt="2025-05-15T15:32:05.788" v="724" actId="14100"/>
          <ac:spMkLst>
            <pc:docMk/>
            <pc:sldMk cId="1272743954" sldId="281"/>
            <ac:spMk id="62" creationId="{05518E17-7D44-45BA-CD18-4C9479B0A645}"/>
          </ac:spMkLst>
        </pc:spChg>
        <pc:spChg chg="mod">
          <ac:chgData name="Anna-Maria Saarela" userId="c6fd2d3e-6063-45b1-b49c-2f057233427b" providerId="ADAL" clId="{786CA080-DF10-424D-9A94-A455928A8899}" dt="2025-05-15T15:32:12.384" v="725" actId="255"/>
          <ac:spMkLst>
            <pc:docMk/>
            <pc:sldMk cId="1272743954" sldId="281"/>
            <ac:spMk id="63" creationId="{D3174577-6775-670F-8BA6-BF24147AA1BD}"/>
          </ac:spMkLst>
        </pc:spChg>
        <pc:spChg chg="mod">
          <ac:chgData name="Anna-Maria Saarela" userId="c6fd2d3e-6063-45b1-b49c-2f057233427b" providerId="ADAL" clId="{786CA080-DF10-424D-9A94-A455928A8899}" dt="2025-05-15T15:30:46.957" v="716" actId="14100"/>
          <ac:spMkLst>
            <pc:docMk/>
            <pc:sldMk cId="1272743954" sldId="281"/>
            <ac:spMk id="216" creationId="{00000000-0000-0000-0000-000000000000}"/>
          </ac:spMkLst>
        </pc:spChg>
      </pc:sldChg>
      <pc:sldChg chg="modSp mod">
        <pc:chgData name="Anna-Maria Saarela" userId="c6fd2d3e-6063-45b1-b49c-2f057233427b" providerId="ADAL" clId="{786CA080-DF10-424D-9A94-A455928A8899}" dt="2025-05-15T15:22:47.550" v="612" actId="1076"/>
        <pc:sldMkLst>
          <pc:docMk/>
          <pc:sldMk cId="1849112225" sldId="282"/>
        </pc:sldMkLst>
        <pc:spChg chg="mod">
          <ac:chgData name="Anna-Maria Saarela" userId="c6fd2d3e-6063-45b1-b49c-2f057233427b" providerId="ADAL" clId="{786CA080-DF10-424D-9A94-A455928A8899}" dt="2025-05-15T15:20:49.407" v="597" actId="20577"/>
          <ac:spMkLst>
            <pc:docMk/>
            <pc:sldMk cId="1849112225" sldId="282"/>
            <ac:spMk id="2" creationId="{C4DA7735-3998-7043-E333-AE25DFC80CDA}"/>
          </ac:spMkLst>
        </pc:spChg>
        <pc:spChg chg="mod">
          <ac:chgData name="Anna-Maria Saarela" userId="c6fd2d3e-6063-45b1-b49c-2f057233427b" providerId="ADAL" clId="{786CA080-DF10-424D-9A94-A455928A8899}" dt="2025-05-15T15:22:44.177" v="611" actId="14100"/>
          <ac:spMkLst>
            <pc:docMk/>
            <pc:sldMk cId="1849112225" sldId="282"/>
            <ac:spMk id="64" creationId="{00000000-0000-0000-0000-000000000000}"/>
          </ac:spMkLst>
        </pc:spChg>
        <pc:spChg chg="mod">
          <ac:chgData name="Anna-Maria Saarela" userId="c6fd2d3e-6063-45b1-b49c-2f057233427b" providerId="ADAL" clId="{786CA080-DF10-424D-9A94-A455928A8899}" dt="2025-05-15T15:22:34.017" v="609" actId="1076"/>
          <ac:spMkLst>
            <pc:docMk/>
            <pc:sldMk cId="1849112225" sldId="282"/>
            <ac:spMk id="109" creationId="{299BA70E-D7BE-AF1E-6279-0AE0359BBEE1}"/>
          </ac:spMkLst>
        </pc:spChg>
        <pc:spChg chg="mod">
          <ac:chgData name="Anna-Maria Saarela" userId="c6fd2d3e-6063-45b1-b49c-2f057233427b" providerId="ADAL" clId="{786CA080-DF10-424D-9A94-A455928A8899}" dt="2025-05-15T15:22:39.268" v="610" actId="1076"/>
          <ac:spMkLst>
            <pc:docMk/>
            <pc:sldMk cId="1849112225" sldId="282"/>
            <ac:spMk id="111" creationId="{EB4F1245-980E-A971-C7B8-34641DBABE71}"/>
          </ac:spMkLst>
        </pc:spChg>
        <pc:spChg chg="mod">
          <ac:chgData name="Anna-Maria Saarela" userId="c6fd2d3e-6063-45b1-b49c-2f057233427b" providerId="ADAL" clId="{786CA080-DF10-424D-9A94-A455928A8899}" dt="2025-05-15T15:21:13.849" v="599" actId="14100"/>
          <ac:spMkLst>
            <pc:docMk/>
            <pc:sldMk cId="1849112225" sldId="282"/>
            <ac:spMk id="360" creationId="{00000000-0000-0000-0000-000000000000}"/>
          </ac:spMkLst>
        </pc:spChg>
        <pc:spChg chg="mod">
          <ac:chgData name="Anna-Maria Saarela" userId="c6fd2d3e-6063-45b1-b49c-2f057233427b" providerId="ADAL" clId="{786CA080-DF10-424D-9A94-A455928A8899}" dt="2025-05-15T15:21:05.379" v="598" actId="1076"/>
          <ac:spMkLst>
            <pc:docMk/>
            <pc:sldMk cId="1849112225" sldId="282"/>
            <ac:spMk id="362" creationId="{00000000-0000-0000-0000-000000000000}"/>
          </ac:spMkLst>
        </pc:spChg>
        <pc:spChg chg="mod">
          <ac:chgData name="Anna-Maria Saarela" userId="c6fd2d3e-6063-45b1-b49c-2f057233427b" providerId="ADAL" clId="{786CA080-DF10-424D-9A94-A455928A8899}" dt="2025-05-15T15:21:45.066" v="603" actId="14100"/>
          <ac:spMkLst>
            <pc:docMk/>
            <pc:sldMk cId="1849112225" sldId="282"/>
            <ac:spMk id="363" creationId="{00000000-0000-0000-0000-000000000000}"/>
          </ac:spMkLst>
        </pc:spChg>
        <pc:spChg chg="mod">
          <ac:chgData name="Anna-Maria Saarela" userId="c6fd2d3e-6063-45b1-b49c-2f057233427b" providerId="ADAL" clId="{786CA080-DF10-424D-9A94-A455928A8899}" dt="2025-05-15T15:21:34.197" v="601" actId="14100"/>
          <ac:spMkLst>
            <pc:docMk/>
            <pc:sldMk cId="1849112225" sldId="282"/>
            <ac:spMk id="366" creationId="{00000000-0000-0000-0000-000000000000}"/>
          </ac:spMkLst>
        </pc:spChg>
        <pc:spChg chg="mod">
          <ac:chgData name="Anna-Maria Saarela" userId="c6fd2d3e-6063-45b1-b49c-2f057233427b" providerId="ADAL" clId="{786CA080-DF10-424D-9A94-A455928A8899}" dt="2025-05-15T15:21:38.115" v="602" actId="1076"/>
          <ac:spMkLst>
            <pc:docMk/>
            <pc:sldMk cId="1849112225" sldId="282"/>
            <ac:spMk id="368" creationId="{00000000-0000-0000-0000-000000000000}"/>
          </ac:spMkLst>
        </pc:spChg>
        <pc:picChg chg="mod">
          <ac:chgData name="Anna-Maria Saarela" userId="c6fd2d3e-6063-45b1-b49c-2f057233427b" providerId="ADAL" clId="{786CA080-DF10-424D-9A94-A455928A8899}" dt="2025-05-15T15:22:47.550" v="612" actId="1076"/>
          <ac:picMkLst>
            <pc:docMk/>
            <pc:sldMk cId="1849112225" sldId="282"/>
            <ac:picMk id="59" creationId="{1C92D35E-3A73-FFB1-93FE-22AEB7852181}"/>
          </ac:picMkLst>
        </pc:picChg>
      </pc:sldChg>
      <pc:sldChg chg="modSp mod">
        <pc:chgData name="Anna-Maria Saarela" userId="c6fd2d3e-6063-45b1-b49c-2f057233427b" providerId="ADAL" clId="{786CA080-DF10-424D-9A94-A455928A8899}" dt="2025-05-15T15:15:20.352" v="523" actId="20577"/>
        <pc:sldMkLst>
          <pc:docMk/>
          <pc:sldMk cId="751898262" sldId="330"/>
        </pc:sldMkLst>
        <pc:spChg chg="mod">
          <ac:chgData name="Anna-Maria Saarela" userId="c6fd2d3e-6063-45b1-b49c-2f057233427b" providerId="ADAL" clId="{786CA080-DF10-424D-9A94-A455928A8899}" dt="2025-05-15T15:15:20.352" v="523" actId="20577"/>
          <ac:spMkLst>
            <pc:docMk/>
            <pc:sldMk cId="751898262" sldId="330"/>
            <ac:spMk id="2" creationId="{7AD9C425-BDB2-6D0A-CAC2-BEEEE534D2B2}"/>
          </ac:spMkLst>
        </pc:spChg>
        <pc:spChg chg="mod">
          <ac:chgData name="Anna-Maria Saarela" userId="c6fd2d3e-6063-45b1-b49c-2f057233427b" providerId="ADAL" clId="{786CA080-DF10-424D-9A94-A455928A8899}" dt="2025-05-15T15:15:02.104" v="505" actId="108"/>
          <ac:spMkLst>
            <pc:docMk/>
            <pc:sldMk cId="751898262" sldId="330"/>
            <ac:spMk id="7" creationId="{1333BAC1-41D5-A5D7-2002-6B85ACEC6170}"/>
          </ac:spMkLst>
        </pc:spChg>
        <pc:spChg chg="mod">
          <ac:chgData name="Anna-Maria Saarela" userId="c6fd2d3e-6063-45b1-b49c-2f057233427b" providerId="ADAL" clId="{786CA080-DF10-424D-9A94-A455928A8899}" dt="2025-05-15T15:13:18.307" v="472" actId="14100"/>
          <ac:spMkLst>
            <pc:docMk/>
            <pc:sldMk cId="751898262" sldId="330"/>
            <ac:spMk id="555" creationId="{00000000-0000-0000-0000-000000000000}"/>
          </ac:spMkLst>
        </pc:spChg>
        <pc:spChg chg="mod">
          <ac:chgData name="Anna-Maria Saarela" userId="c6fd2d3e-6063-45b1-b49c-2f057233427b" providerId="ADAL" clId="{786CA080-DF10-424D-9A94-A455928A8899}" dt="2025-05-15T15:11:23.258" v="440" actId="14100"/>
          <ac:spMkLst>
            <pc:docMk/>
            <pc:sldMk cId="751898262" sldId="330"/>
            <ac:spMk id="559" creationId="{00000000-0000-0000-0000-000000000000}"/>
          </ac:spMkLst>
        </pc:spChg>
        <pc:spChg chg="mod">
          <ac:chgData name="Anna-Maria Saarela" userId="c6fd2d3e-6063-45b1-b49c-2f057233427b" providerId="ADAL" clId="{786CA080-DF10-424D-9A94-A455928A8899}" dt="2025-05-15T15:11:46.297" v="441" actId="14100"/>
          <ac:spMkLst>
            <pc:docMk/>
            <pc:sldMk cId="751898262" sldId="330"/>
            <ac:spMk id="565" creationId="{00000000-0000-0000-0000-000000000000}"/>
          </ac:spMkLst>
        </pc:spChg>
      </pc:sldChg>
      <pc:sldChg chg="modSp mod">
        <pc:chgData name="Anna-Maria Saarela" userId="c6fd2d3e-6063-45b1-b49c-2f057233427b" providerId="ADAL" clId="{786CA080-DF10-424D-9A94-A455928A8899}" dt="2025-05-15T15:40:27.761" v="1042" actId="20577"/>
        <pc:sldMkLst>
          <pc:docMk/>
          <pc:sldMk cId="30286005" sldId="4306"/>
        </pc:sldMkLst>
        <pc:spChg chg="mod">
          <ac:chgData name="Anna-Maria Saarela" userId="c6fd2d3e-6063-45b1-b49c-2f057233427b" providerId="ADAL" clId="{786CA080-DF10-424D-9A94-A455928A8899}" dt="2025-05-15T15:08:39.817" v="367" actId="108"/>
          <ac:spMkLst>
            <pc:docMk/>
            <pc:sldMk cId="30286005" sldId="4306"/>
            <ac:spMk id="15" creationId="{C4E048F0-9773-C54B-A71E-3C9CFEB59C8E}"/>
          </ac:spMkLst>
        </pc:spChg>
        <pc:spChg chg="mod">
          <ac:chgData name="Anna-Maria Saarela" userId="c6fd2d3e-6063-45b1-b49c-2f057233427b" providerId="ADAL" clId="{786CA080-DF10-424D-9A94-A455928A8899}" dt="2025-05-15T15:08:21.730" v="363" actId="1076"/>
          <ac:spMkLst>
            <pc:docMk/>
            <pc:sldMk cId="30286005" sldId="4306"/>
            <ac:spMk id="18" creationId="{CD062C7B-9BAE-0E43-A6E9-6E98B3E7EBD7}"/>
          </ac:spMkLst>
        </pc:spChg>
        <pc:spChg chg="mod">
          <ac:chgData name="Anna-Maria Saarela" userId="c6fd2d3e-6063-45b1-b49c-2f057233427b" providerId="ADAL" clId="{786CA080-DF10-424D-9A94-A455928A8899}" dt="2025-05-15T15:08:46.016" v="370" actId="108"/>
          <ac:spMkLst>
            <pc:docMk/>
            <pc:sldMk cId="30286005" sldId="4306"/>
            <ac:spMk id="21" creationId="{E66C7987-60BB-DC47-A0C2-99C652EF4EF7}"/>
          </ac:spMkLst>
        </pc:spChg>
        <pc:spChg chg="mod">
          <ac:chgData name="Anna-Maria Saarela" userId="c6fd2d3e-6063-45b1-b49c-2f057233427b" providerId="ADAL" clId="{786CA080-DF10-424D-9A94-A455928A8899}" dt="2025-05-15T15:08:36.063" v="366" actId="108"/>
          <ac:spMkLst>
            <pc:docMk/>
            <pc:sldMk cId="30286005" sldId="4306"/>
            <ac:spMk id="23" creationId="{8343CF12-FDE6-8849-AC52-1E26D392F86A}"/>
          </ac:spMkLst>
        </pc:spChg>
        <pc:spChg chg="mod">
          <ac:chgData name="Anna-Maria Saarela" userId="c6fd2d3e-6063-45b1-b49c-2f057233427b" providerId="ADAL" clId="{786CA080-DF10-424D-9A94-A455928A8899}" dt="2025-05-15T15:40:27.761" v="1042" actId="20577"/>
          <ac:spMkLst>
            <pc:docMk/>
            <pc:sldMk cId="30286005" sldId="4306"/>
            <ac:spMk id="25" creationId="{C649836C-4763-0A4B-8068-8B6B3A14D501}"/>
          </ac:spMkLst>
        </pc:spChg>
        <pc:spChg chg="mod">
          <ac:chgData name="Anna-Maria Saarela" userId="c6fd2d3e-6063-45b1-b49c-2f057233427b" providerId="ADAL" clId="{786CA080-DF10-424D-9A94-A455928A8899}" dt="2025-05-15T15:07:16.340" v="340" actId="20577"/>
          <ac:spMkLst>
            <pc:docMk/>
            <pc:sldMk cId="30286005" sldId="4306"/>
            <ac:spMk id="26" creationId="{137A20F1-B484-01B2-C346-5B746EF4DD20}"/>
          </ac:spMkLst>
        </pc:spChg>
        <pc:grpChg chg="mod">
          <ac:chgData name="Anna-Maria Saarela" userId="c6fd2d3e-6063-45b1-b49c-2f057233427b" providerId="ADAL" clId="{786CA080-DF10-424D-9A94-A455928A8899}" dt="2025-05-15T15:08:44.201" v="369" actId="1076"/>
          <ac:grpSpMkLst>
            <pc:docMk/>
            <pc:sldMk cId="30286005" sldId="4306"/>
            <ac:grpSpMk id="9" creationId="{4B2B097B-E908-F239-EDE3-718FB026E7C2}"/>
          </ac:grpSpMkLst>
        </pc:grpChg>
      </pc:sldChg>
      <pc:sldChg chg="addSp delSp modSp mod">
        <pc:chgData name="Anna-Maria Saarela" userId="c6fd2d3e-6063-45b1-b49c-2f057233427b" providerId="ADAL" clId="{786CA080-DF10-424D-9A94-A455928A8899}" dt="2025-05-15T15:24:57.892" v="629" actId="20577"/>
        <pc:sldMkLst>
          <pc:docMk/>
          <pc:sldMk cId="1963509368" sldId="4319"/>
        </pc:sldMkLst>
        <pc:spChg chg="add del mod">
          <ac:chgData name="Anna-Maria Saarela" userId="c6fd2d3e-6063-45b1-b49c-2f057233427b" providerId="ADAL" clId="{786CA080-DF10-424D-9A94-A455928A8899}" dt="2025-05-15T15:24:38.284" v="616" actId="478"/>
          <ac:spMkLst>
            <pc:docMk/>
            <pc:sldMk cId="1963509368" sldId="4319"/>
            <ac:spMk id="3" creationId="{9D19D098-E4E5-7943-015E-F6E311DA9538}"/>
          </ac:spMkLst>
        </pc:spChg>
        <pc:spChg chg="mod">
          <ac:chgData name="Anna-Maria Saarela" userId="c6fd2d3e-6063-45b1-b49c-2f057233427b" providerId="ADAL" clId="{786CA080-DF10-424D-9A94-A455928A8899}" dt="2025-05-15T15:24:57.892" v="629" actId="20577"/>
          <ac:spMkLst>
            <pc:docMk/>
            <pc:sldMk cId="1963509368" sldId="4319"/>
            <ac:spMk id="12" creationId="{7A923FCD-9B63-5E92-2756-7BAB49F00472}"/>
          </ac:spMkLst>
        </pc:spChg>
        <pc:picChg chg="add del mod">
          <ac:chgData name="Anna-Maria Saarela" userId="c6fd2d3e-6063-45b1-b49c-2f057233427b" providerId="ADAL" clId="{786CA080-DF10-424D-9A94-A455928A8899}" dt="2025-05-15T15:24:38.284" v="616" actId="478"/>
          <ac:picMkLst>
            <pc:docMk/>
            <pc:sldMk cId="1963509368" sldId="4319"/>
            <ac:picMk id="13" creationId="{7A7372FD-5A08-F2A5-6BD5-1F20E211A67D}"/>
          </ac:picMkLst>
        </pc:picChg>
      </pc:sldChg>
      <pc:sldChg chg="modSp mod">
        <pc:chgData name="Anna-Maria Saarela" userId="c6fd2d3e-6063-45b1-b49c-2f057233427b" providerId="ADAL" clId="{786CA080-DF10-424D-9A94-A455928A8899}" dt="2025-05-15T15:14:13.198" v="495" actId="27636"/>
        <pc:sldMkLst>
          <pc:docMk/>
          <pc:sldMk cId="2155738992" sldId="4338"/>
        </pc:sldMkLst>
        <pc:spChg chg="mod">
          <ac:chgData name="Anna-Maria Saarela" userId="c6fd2d3e-6063-45b1-b49c-2f057233427b" providerId="ADAL" clId="{786CA080-DF10-424D-9A94-A455928A8899}" dt="2025-05-15T15:11:02.999" v="437" actId="1076"/>
          <ac:spMkLst>
            <pc:docMk/>
            <pc:sldMk cId="2155738992" sldId="4338"/>
            <ac:spMk id="2" creationId="{A3609859-F9E5-1140-8DE2-548E2441BEF9}"/>
          </ac:spMkLst>
        </pc:spChg>
        <pc:spChg chg="mod">
          <ac:chgData name="Anna-Maria Saarela" userId="c6fd2d3e-6063-45b1-b49c-2f057233427b" providerId="ADAL" clId="{786CA080-DF10-424D-9A94-A455928A8899}" dt="2025-05-15T15:14:13.198" v="495" actId="27636"/>
          <ac:spMkLst>
            <pc:docMk/>
            <pc:sldMk cId="2155738992" sldId="4338"/>
            <ac:spMk id="5" creationId="{85241DAC-738A-2446-AED5-50E6EF776372}"/>
          </ac:spMkLst>
        </pc:spChg>
        <pc:spChg chg="mod">
          <ac:chgData name="Anna-Maria Saarela" userId="c6fd2d3e-6063-45b1-b49c-2f057233427b" providerId="ADAL" clId="{786CA080-DF10-424D-9A94-A455928A8899}" dt="2025-05-15T15:11:07.930" v="438" actId="1076"/>
          <ac:spMkLst>
            <pc:docMk/>
            <pc:sldMk cId="2155738992" sldId="4338"/>
            <ac:spMk id="6" creationId="{32508369-5CBB-F01B-AF41-9B568FE6F67C}"/>
          </ac:spMkLst>
        </pc:spChg>
      </pc:sldChg>
      <pc:sldChg chg="modSp mod">
        <pc:chgData name="Anna-Maria Saarela" userId="c6fd2d3e-6063-45b1-b49c-2f057233427b" providerId="ADAL" clId="{786CA080-DF10-424D-9A94-A455928A8899}" dt="2025-05-15T15:29:11.169" v="711" actId="255"/>
        <pc:sldMkLst>
          <pc:docMk/>
          <pc:sldMk cId="3600211200" sldId="4340"/>
        </pc:sldMkLst>
        <pc:spChg chg="mod">
          <ac:chgData name="Anna-Maria Saarela" userId="c6fd2d3e-6063-45b1-b49c-2f057233427b" providerId="ADAL" clId="{786CA080-DF10-424D-9A94-A455928A8899}" dt="2025-05-15T15:29:11.169" v="711" actId="255"/>
          <ac:spMkLst>
            <pc:docMk/>
            <pc:sldMk cId="3600211200" sldId="4340"/>
            <ac:spMk id="3" creationId="{E4EDAC37-C3BA-1249-8767-414D489BC914}"/>
          </ac:spMkLst>
        </pc:spChg>
        <pc:spChg chg="mod">
          <ac:chgData name="Anna-Maria Saarela" userId="c6fd2d3e-6063-45b1-b49c-2f057233427b" providerId="ADAL" clId="{786CA080-DF10-424D-9A94-A455928A8899}" dt="2025-05-15T15:28:17.193" v="709" actId="1076"/>
          <ac:spMkLst>
            <pc:docMk/>
            <pc:sldMk cId="3600211200" sldId="4340"/>
            <ac:spMk id="4" creationId="{40EDA134-70F1-C346-A124-7880EF1582DA}"/>
          </ac:spMkLst>
        </pc:spChg>
      </pc:sldChg>
      <pc:sldChg chg="modSp mod">
        <pc:chgData name="Anna-Maria Saarela" userId="c6fd2d3e-6063-45b1-b49c-2f057233427b" providerId="ADAL" clId="{786CA080-DF10-424D-9A94-A455928A8899}" dt="2025-05-14T15:47:03.653" v="4" actId="20577"/>
        <pc:sldMkLst>
          <pc:docMk/>
          <pc:sldMk cId="2445639838" sldId="4345"/>
        </pc:sldMkLst>
        <pc:spChg chg="mod">
          <ac:chgData name="Anna-Maria Saarela" userId="c6fd2d3e-6063-45b1-b49c-2f057233427b" providerId="ADAL" clId="{786CA080-DF10-424D-9A94-A455928A8899}" dt="2025-05-14T15:47:03.653" v="4" actId="20577"/>
          <ac:spMkLst>
            <pc:docMk/>
            <pc:sldMk cId="2445639838" sldId="4345"/>
            <ac:spMk id="14" creationId="{A10B8A40-3CA0-B8CA-33CE-C991B6732794}"/>
          </ac:spMkLst>
        </pc:spChg>
      </pc:sldChg>
      <pc:sldChg chg="modSp mod">
        <pc:chgData name="Anna-Maria Saarela" userId="c6fd2d3e-6063-45b1-b49c-2f057233427b" providerId="ADAL" clId="{786CA080-DF10-424D-9A94-A455928A8899}" dt="2025-05-15T15:02:55.807" v="54" actId="14100"/>
        <pc:sldMkLst>
          <pc:docMk/>
          <pc:sldMk cId="3993980374" sldId="4347"/>
        </pc:sldMkLst>
        <pc:spChg chg="mod">
          <ac:chgData name="Anna-Maria Saarela" userId="c6fd2d3e-6063-45b1-b49c-2f057233427b" providerId="ADAL" clId="{786CA080-DF10-424D-9A94-A455928A8899}" dt="2025-05-15T15:02:55.807" v="54" actId="14100"/>
          <ac:spMkLst>
            <pc:docMk/>
            <pc:sldMk cId="3993980374" sldId="4347"/>
            <ac:spMk id="9" creationId="{4BCA7494-017B-CC48-9BEC-8F31D90E2329}"/>
          </ac:spMkLst>
        </pc:spChg>
      </pc:sldChg>
      <pc:sldChg chg="modSp mod">
        <pc:chgData name="Anna-Maria Saarela" userId="c6fd2d3e-6063-45b1-b49c-2f057233427b" providerId="ADAL" clId="{786CA080-DF10-424D-9A94-A455928A8899}" dt="2025-05-15T15:09:19.087" v="406" actId="20577"/>
        <pc:sldMkLst>
          <pc:docMk/>
          <pc:sldMk cId="3559636693" sldId="4352"/>
        </pc:sldMkLst>
        <pc:spChg chg="mod">
          <ac:chgData name="Anna-Maria Saarela" userId="c6fd2d3e-6063-45b1-b49c-2f057233427b" providerId="ADAL" clId="{786CA080-DF10-424D-9A94-A455928A8899}" dt="2025-05-15T15:09:19.087" v="406" actId="20577"/>
          <ac:spMkLst>
            <pc:docMk/>
            <pc:sldMk cId="3559636693" sldId="4352"/>
            <ac:spMk id="14" creationId="{BE59536B-CB14-6A49-9925-C70C0915408D}"/>
          </ac:spMkLst>
        </pc:spChg>
      </pc:sldChg>
      <pc:sldChg chg="modSp mod">
        <pc:chgData name="Anna-Maria Saarela" userId="c6fd2d3e-6063-45b1-b49c-2f057233427b" providerId="ADAL" clId="{786CA080-DF10-424D-9A94-A455928A8899}" dt="2025-05-15T15:25:31.899" v="631" actId="1076"/>
        <pc:sldMkLst>
          <pc:docMk/>
          <pc:sldMk cId="1934515653" sldId="4355"/>
        </pc:sldMkLst>
        <pc:grpChg chg="mod">
          <ac:chgData name="Anna-Maria Saarela" userId="c6fd2d3e-6063-45b1-b49c-2f057233427b" providerId="ADAL" clId="{786CA080-DF10-424D-9A94-A455928A8899}" dt="2025-05-15T15:25:31.899" v="631" actId="1076"/>
          <ac:grpSpMkLst>
            <pc:docMk/>
            <pc:sldMk cId="1934515653" sldId="4355"/>
            <ac:grpSpMk id="3" creationId="{F364268C-C611-9370-4CBE-7DF900D0AA61}"/>
          </ac:grpSpMkLst>
        </pc:grpChg>
        <pc:picChg chg="mod">
          <ac:chgData name="Anna-Maria Saarela" userId="c6fd2d3e-6063-45b1-b49c-2f057233427b" providerId="ADAL" clId="{786CA080-DF10-424D-9A94-A455928A8899}" dt="2025-05-15T15:25:26.943" v="630" actId="1076"/>
          <ac:picMkLst>
            <pc:docMk/>
            <pc:sldMk cId="1934515653" sldId="4355"/>
            <ac:picMk id="13" creationId="{5CA7FAA2-DA01-03E8-57E3-BEE30740BD3B}"/>
          </ac:picMkLst>
        </pc:picChg>
      </pc:sldChg>
      <pc:sldChg chg="modSp mod">
        <pc:chgData name="Anna-Maria Saarela" userId="c6fd2d3e-6063-45b1-b49c-2f057233427b" providerId="ADAL" clId="{786CA080-DF10-424D-9A94-A455928A8899}" dt="2025-05-15T15:33:10.283" v="737" actId="14100"/>
        <pc:sldMkLst>
          <pc:docMk/>
          <pc:sldMk cId="2490818457" sldId="4359"/>
        </pc:sldMkLst>
        <pc:spChg chg="mod">
          <ac:chgData name="Anna-Maria Saarela" userId="c6fd2d3e-6063-45b1-b49c-2f057233427b" providerId="ADAL" clId="{786CA080-DF10-424D-9A94-A455928A8899}" dt="2025-05-15T15:33:10.283" v="737" actId="14100"/>
          <ac:spMkLst>
            <pc:docMk/>
            <pc:sldMk cId="2490818457" sldId="4359"/>
            <ac:spMk id="3" creationId="{E4EDAC37-C3BA-1249-8767-414D489BC914}"/>
          </ac:spMkLst>
        </pc:spChg>
        <pc:spChg chg="mod">
          <ac:chgData name="Anna-Maria Saarela" userId="c6fd2d3e-6063-45b1-b49c-2f057233427b" providerId="ADAL" clId="{786CA080-DF10-424D-9A94-A455928A8899}" dt="2025-05-15T15:32:26.796" v="727" actId="14100"/>
          <ac:spMkLst>
            <pc:docMk/>
            <pc:sldMk cId="2490818457" sldId="4359"/>
            <ac:spMk id="4" creationId="{40EDA134-70F1-C346-A124-7880EF1582DA}"/>
          </ac:spMkLst>
        </pc:spChg>
      </pc:sldChg>
      <pc:sldChg chg="modSp mod">
        <pc:chgData name="Anna-Maria Saarela" userId="c6fd2d3e-6063-45b1-b49c-2f057233427b" providerId="ADAL" clId="{786CA080-DF10-424D-9A94-A455928A8899}" dt="2025-05-15T15:16:28.928" v="526" actId="20577"/>
        <pc:sldMkLst>
          <pc:docMk/>
          <pc:sldMk cId="3279289285" sldId="4360"/>
        </pc:sldMkLst>
        <pc:spChg chg="mod">
          <ac:chgData name="Anna-Maria Saarela" userId="c6fd2d3e-6063-45b1-b49c-2f057233427b" providerId="ADAL" clId="{786CA080-DF10-424D-9A94-A455928A8899}" dt="2025-05-15T15:16:28.928" v="526" actId="20577"/>
          <ac:spMkLst>
            <pc:docMk/>
            <pc:sldMk cId="3279289285" sldId="4360"/>
            <ac:spMk id="13" creationId="{A6CFD801-0026-5C2C-83C8-4CB96AB01008}"/>
          </ac:spMkLst>
        </pc:spChg>
      </pc:sldChg>
      <pc:sldChg chg="modSp mod">
        <pc:chgData name="Anna-Maria Saarela" userId="c6fd2d3e-6063-45b1-b49c-2f057233427b" providerId="ADAL" clId="{786CA080-DF10-424D-9A94-A455928A8899}" dt="2025-05-15T15:10:16.142" v="436" actId="14100"/>
        <pc:sldMkLst>
          <pc:docMk/>
          <pc:sldMk cId="3550603518" sldId="4362"/>
        </pc:sldMkLst>
        <pc:spChg chg="mod">
          <ac:chgData name="Anna-Maria Saarela" userId="c6fd2d3e-6063-45b1-b49c-2f057233427b" providerId="ADAL" clId="{786CA080-DF10-424D-9A94-A455928A8899}" dt="2025-05-15T15:10:16.142" v="436" actId="14100"/>
          <ac:spMkLst>
            <pc:docMk/>
            <pc:sldMk cId="3550603518" sldId="4362"/>
            <ac:spMk id="13" creationId="{D2447469-A21D-FF27-D06A-63BFA751AC7C}"/>
          </ac:spMkLst>
        </pc:spChg>
      </pc:sldChg>
      <pc:sldChg chg="modSp mod">
        <pc:chgData name="Anna-Maria Saarela" userId="c6fd2d3e-6063-45b1-b49c-2f057233427b" providerId="ADAL" clId="{786CA080-DF10-424D-9A94-A455928A8899}" dt="2025-05-15T15:19:35.770" v="547" actId="14100"/>
        <pc:sldMkLst>
          <pc:docMk/>
          <pc:sldMk cId="2727468435" sldId="4364"/>
        </pc:sldMkLst>
        <pc:spChg chg="mod">
          <ac:chgData name="Anna-Maria Saarela" userId="c6fd2d3e-6063-45b1-b49c-2f057233427b" providerId="ADAL" clId="{786CA080-DF10-424D-9A94-A455928A8899}" dt="2025-05-15T15:19:35.770" v="547" actId="14100"/>
          <ac:spMkLst>
            <pc:docMk/>
            <pc:sldMk cId="2727468435" sldId="4364"/>
            <ac:spMk id="14" creationId="{EA06EDE0-42A7-FF64-13B1-D656187DAD39}"/>
          </ac:spMkLst>
        </pc:spChg>
      </pc:sldChg>
      <pc:sldChg chg="modSp mod">
        <pc:chgData name="Anna-Maria Saarela" userId="c6fd2d3e-6063-45b1-b49c-2f057233427b" providerId="ADAL" clId="{786CA080-DF10-424D-9A94-A455928A8899}" dt="2025-05-15T15:39:45.379" v="995" actId="14100"/>
        <pc:sldMkLst>
          <pc:docMk/>
          <pc:sldMk cId="828323577" sldId="4365"/>
        </pc:sldMkLst>
        <pc:spChg chg="mod">
          <ac:chgData name="Anna-Maria Saarela" userId="c6fd2d3e-6063-45b1-b49c-2f057233427b" providerId="ADAL" clId="{786CA080-DF10-424D-9A94-A455928A8899}" dt="2025-05-15T15:39:45.379" v="995" actId="14100"/>
          <ac:spMkLst>
            <pc:docMk/>
            <pc:sldMk cId="828323577" sldId="4365"/>
            <ac:spMk id="14" creationId="{FB1CD130-84F7-9242-4A55-24DD141D2221}"/>
          </ac:spMkLst>
        </pc:spChg>
      </pc:sldChg>
      <pc:sldChg chg="modSp mod">
        <pc:chgData name="Anna-Maria Saarela" userId="c6fd2d3e-6063-45b1-b49c-2f057233427b" providerId="ADAL" clId="{786CA080-DF10-424D-9A94-A455928A8899}" dt="2025-05-15T15:17:55.707" v="536" actId="14100"/>
        <pc:sldMkLst>
          <pc:docMk/>
          <pc:sldMk cId="2259114736" sldId="4381"/>
        </pc:sldMkLst>
        <pc:spChg chg="mod">
          <ac:chgData name="Anna-Maria Saarela" userId="c6fd2d3e-6063-45b1-b49c-2f057233427b" providerId="ADAL" clId="{786CA080-DF10-424D-9A94-A455928A8899}" dt="2025-05-15T15:17:15.424" v="530" actId="14100"/>
          <ac:spMkLst>
            <pc:docMk/>
            <pc:sldMk cId="2259114736" sldId="4381"/>
            <ac:spMk id="2" creationId="{3B251F73-4231-D7DF-AD48-0D865D08CF7C}"/>
          </ac:spMkLst>
        </pc:spChg>
        <pc:spChg chg="mod">
          <ac:chgData name="Anna-Maria Saarela" userId="c6fd2d3e-6063-45b1-b49c-2f057233427b" providerId="ADAL" clId="{786CA080-DF10-424D-9A94-A455928A8899}" dt="2025-05-15T15:17:51.228" v="535" actId="14100"/>
          <ac:spMkLst>
            <pc:docMk/>
            <pc:sldMk cId="2259114736" sldId="4381"/>
            <ac:spMk id="6" creationId="{52654B14-ABCA-F86A-0876-51BC83221825}"/>
          </ac:spMkLst>
        </pc:spChg>
        <pc:spChg chg="mod">
          <ac:chgData name="Anna-Maria Saarela" userId="c6fd2d3e-6063-45b1-b49c-2f057233427b" providerId="ADAL" clId="{786CA080-DF10-424D-9A94-A455928A8899}" dt="2025-05-15T15:17:37.889" v="533" actId="14100"/>
          <ac:spMkLst>
            <pc:docMk/>
            <pc:sldMk cId="2259114736" sldId="4381"/>
            <ac:spMk id="7" creationId="{30102216-EA75-6E5D-7141-ED93F87AFD37}"/>
          </ac:spMkLst>
        </pc:spChg>
        <pc:spChg chg="mod">
          <ac:chgData name="Anna-Maria Saarela" userId="c6fd2d3e-6063-45b1-b49c-2f057233427b" providerId="ADAL" clId="{786CA080-DF10-424D-9A94-A455928A8899}" dt="2025-05-15T15:17:42.675" v="534" actId="1076"/>
          <ac:spMkLst>
            <pc:docMk/>
            <pc:sldMk cId="2259114736" sldId="4381"/>
            <ac:spMk id="8" creationId="{F433F799-C63C-A99C-89D4-3E927E0843E6}"/>
          </ac:spMkLst>
        </pc:spChg>
        <pc:spChg chg="mod">
          <ac:chgData name="Anna-Maria Saarela" userId="c6fd2d3e-6063-45b1-b49c-2f057233427b" providerId="ADAL" clId="{786CA080-DF10-424D-9A94-A455928A8899}" dt="2025-05-15T15:17:55.707" v="536" actId="14100"/>
          <ac:spMkLst>
            <pc:docMk/>
            <pc:sldMk cId="2259114736" sldId="4381"/>
            <ac:spMk id="10" creationId="{874BE542-3D09-B258-5807-EE0FCDF1D6DB}"/>
          </ac:spMkLst>
        </pc:spChg>
        <pc:spChg chg="mod">
          <ac:chgData name="Anna-Maria Saarela" userId="c6fd2d3e-6063-45b1-b49c-2f057233427b" providerId="ADAL" clId="{786CA080-DF10-424D-9A94-A455928A8899}" dt="2025-05-15T15:17:26.128" v="532" actId="14100"/>
          <ac:spMkLst>
            <pc:docMk/>
            <pc:sldMk cId="2259114736" sldId="4381"/>
            <ac:spMk id="11" creationId="{234367F8-6034-CE8F-78CC-A9F5D61D274A}"/>
          </ac:spMkLst>
        </pc:spChg>
      </pc:sldChg>
      <pc:sldChg chg="modSp mod">
        <pc:chgData name="Anna-Maria Saarela" userId="c6fd2d3e-6063-45b1-b49c-2f057233427b" providerId="ADAL" clId="{786CA080-DF10-424D-9A94-A455928A8899}" dt="2025-05-15T15:20:29.271" v="575" actId="20577"/>
        <pc:sldMkLst>
          <pc:docMk/>
          <pc:sldMk cId="1526605424" sldId="4382"/>
        </pc:sldMkLst>
        <pc:spChg chg="mod">
          <ac:chgData name="Anna-Maria Saarela" userId="c6fd2d3e-6063-45b1-b49c-2f057233427b" providerId="ADAL" clId="{786CA080-DF10-424D-9A94-A455928A8899}" dt="2025-05-15T15:20:29.271" v="575" actId="20577"/>
          <ac:spMkLst>
            <pc:docMk/>
            <pc:sldMk cId="1526605424" sldId="4382"/>
            <ac:spMk id="3" creationId="{9D248A5C-F1ED-1BD9-12A6-6816A4032E88}"/>
          </ac:spMkLst>
        </pc:spChg>
      </pc:sldChg>
      <pc:sldChg chg="modSp mod">
        <pc:chgData name="Anna-Maria Saarela" userId="c6fd2d3e-6063-45b1-b49c-2f057233427b" providerId="ADAL" clId="{786CA080-DF10-424D-9A94-A455928A8899}" dt="2025-05-15T15:43:29.970" v="1130" actId="20577"/>
        <pc:sldMkLst>
          <pc:docMk/>
          <pc:sldMk cId="2047392758" sldId="4385"/>
        </pc:sldMkLst>
        <pc:spChg chg="mod">
          <ac:chgData name="Anna-Maria Saarela" userId="c6fd2d3e-6063-45b1-b49c-2f057233427b" providerId="ADAL" clId="{786CA080-DF10-424D-9A94-A455928A8899}" dt="2025-05-15T15:40:58.382" v="1045" actId="14100"/>
          <ac:spMkLst>
            <pc:docMk/>
            <pc:sldMk cId="2047392758" sldId="4385"/>
            <ac:spMk id="6" creationId="{13601C42-307D-FEFD-5EB0-4D57A6DC0908}"/>
          </ac:spMkLst>
        </pc:spChg>
        <pc:spChg chg="mod">
          <ac:chgData name="Anna-Maria Saarela" userId="c6fd2d3e-6063-45b1-b49c-2f057233427b" providerId="ADAL" clId="{786CA080-DF10-424D-9A94-A455928A8899}" dt="2025-05-15T15:43:29.970" v="1130" actId="20577"/>
          <ac:spMkLst>
            <pc:docMk/>
            <pc:sldMk cId="2047392758" sldId="4385"/>
            <ac:spMk id="12" creationId="{5C22273C-6403-830F-6C60-2418ADC1CD7F}"/>
          </ac:spMkLst>
        </pc:spChg>
      </pc:sldChg>
      <pc:sldChg chg="modSp mod">
        <pc:chgData name="Anna-Maria Saarela" userId="c6fd2d3e-6063-45b1-b49c-2f057233427b" providerId="ADAL" clId="{786CA080-DF10-424D-9A94-A455928A8899}" dt="2025-05-15T15:44:24.959" v="1171" actId="20577"/>
        <pc:sldMkLst>
          <pc:docMk/>
          <pc:sldMk cId="2760144478" sldId="4388"/>
        </pc:sldMkLst>
        <pc:spChg chg="mod">
          <ac:chgData name="Anna-Maria Saarela" userId="c6fd2d3e-6063-45b1-b49c-2f057233427b" providerId="ADAL" clId="{786CA080-DF10-424D-9A94-A455928A8899}" dt="2025-05-15T15:43:51.924" v="1159" actId="14100"/>
          <ac:spMkLst>
            <pc:docMk/>
            <pc:sldMk cId="2760144478" sldId="4388"/>
            <ac:spMk id="2" creationId="{CEC9585C-E017-655A-2975-0A68165F9A39}"/>
          </ac:spMkLst>
        </pc:spChg>
        <pc:spChg chg="mod">
          <ac:chgData name="Anna-Maria Saarela" userId="c6fd2d3e-6063-45b1-b49c-2f057233427b" providerId="ADAL" clId="{786CA080-DF10-424D-9A94-A455928A8899}" dt="2025-05-15T15:44:24.959" v="1171" actId="20577"/>
          <ac:spMkLst>
            <pc:docMk/>
            <pc:sldMk cId="2760144478" sldId="4388"/>
            <ac:spMk id="4" creationId="{B783C06B-4E16-3A75-EC79-D5B883DEB22C}"/>
          </ac:spMkLst>
        </pc:spChg>
      </pc:sldChg>
      <pc:sldChg chg="modSp mod">
        <pc:chgData name="Anna-Maria Saarela" userId="c6fd2d3e-6063-45b1-b49c-2f057233427b" providerId="ADAL" clId="{786CA080-DF10-424D-9A94-A455928A8899}" dt="2025-05-15T15:47:29.924" v="1213" actId="255"/>
        <pc:sldMkLst>
          <pc:docMk/>
          <pc:sldMk cId="1666293139" sldId="4389"/>
        </pc:sldMkLst>
        <pc:spChg chg="mod">
          <ac:chgData name="Anna-Maria Saarela" userId="c6fd2d3e-6063-45b1-b49c-2f057233427b" providerId="ADAL" clId="{786CA080-DF10-424D-9A94-A455928A8899}" dt="2025-05-15T15:47:29.924" v="1213" actId="255"/>
          <ac:spMkLst>
            <pc:docMk/>
            <pc:sldMk cId="1666293139" sldId="4389"/>
            <ac:spMk id="3" creationId="{C94754F2-0269-0A57-0562-891DBFC43FA2}"/>
          </ac:spMkLst>
        </pc:spChg>
        <pc:spChg chg="mod">
          <ac:chgData name="Anna-Maria Saarela" userId="c6fd2d3e-6063-45b1-b49c-2f057233427b" providerId="ADAL" clId="{786CA080-DF10-424D-9A94-A455928A8899}" dt="2025-05-15T15:47:19.766" v="1212" actId="1076"/>
          <ac:spMkLst>
            <pc:docMk/>
            <pc:sldMk cId="1666293139" sldId="4389"/>
            <ac:spMk id="8" creationId="{5E30D334-0335-34C5-2CE6-BD829FFA9A33}"/>
          </ac:spMkLst>
        </pc:spChg>
        <pc:spChg chg="mod">
          <ac:chgData name="Anna-Maria Saarela" userId="c6fd2d3e-6063-45b1-b49c-2f057233427b" providerId="ADAL" clId="{786CA080-DF10-424D-9A94-A455928A8899}" dt="2025-05-15T15:46:32.260" v="1206" actId="14100"/>
          <ac:spMkLst>
            <pc:docMk/>
            <pc:sldMk cId="1666293139" sldId="4389"/>
            <ac:spMk id="9" creationId="{FEA5D039-67EE-B672-BA74-E64EA6FBF2DE}"/>
          </ac:spMkLst>
        </pc:spChg>
        <pc:spChg chg="mod">
          <ac:chgData name="Anna-Maria Saarela" userId="c6fd2d3e-6063-45b1-b49c-2f057233427b" providerId="ADAL" clId="{786CA080-DF10-424D-9A94-A455928A8899}" dt="2025-05-15T15:46:16.504" v="1203" actId="108"/>
          <ac:spMkLst>
            <pc:docMk/>
            <pc:sldMk cId="1666293139" sldId="4389"/>
            <ac:spMk id="10" creationId="{33BE7F5A-6F86-348F-A655-053CA86E1680}"/>
          </ac:spMkLst>
        </pc:spChg>
        <pc:spChg chg="mod">
          <ac:chgData name="Anna-Maria Saarela" userId="c6fd2d3e-6063-45b1-b49c-2f057233427b" providerId="ADAL" clId="{786CA080-DF10-424D-9A94-A455928A8899}" dt="2025-05-15T15:46:41.481" v="1207" actId="1076"/>
          <ac:spMkLst>
            <pc:docMk/>
            <pc:sldMk cId="1666293139" sldId="4389"/>
            <ac:spMk id="11" creationId="{DCE53E4F-5BEB-4627-0072-40BB21B98E5F}"/>
          </ac:spMkLst>
        </pc:spChg>
        <pc:spChg chg="mod">
          <ac:chgData name="Anna-Maria Saarela" userId="c6fd2d3e-6063-45b1-b49c-2f057233427b" providerId="ADAL" clId="{786CA080-DF10-424D-9A94-A455928A8899}" dt="2025-05-15T15:45:18.921" v="1192" actId="20577"/>
          <ac:spMkLst>
            <pc:docMk/>
            <pc:sldMk cId="1666293139" sldId="4389"/>
            <ac:spMk id="12" creationId="{9F79E7EC-D43A-256B-3AF0-5BFBDFDA9BE2}"/>
          </ac:spMkLst>
        </pc:spChg>
      </pc:sldChg>
      <pc:sldChg chg="modSp mod">
        <pc:chgData name="Anna-Maria Saarela" userId="c6fd2d3e-6063-45b1-b49c-2f057233427b" providerId="ADAL" clId="{786CA080-DF10-424D-9A94-A455928A8899}" dt="2025-05-15T15:50:07.267" v="1284" actId="20577"/>
        <pc:sldMkLst>
          <pc:docMk/>
          <pc:sldMk cId="2246212842" sldId="4390"/>
        </pc:sldMkLst>
        <pc:spChg chg="mod">
          <ac:chgData name="Anna-Maria Saarela" userId="c6fd2d3e-6063-45b1-b49c-2f057233427b" providerId="ADAL" clId="{786CA080-DF10-424D-9A94-A455928A8899}" dt="2025-05-15T15:50:07.267" v="1284" actId="20577"/>
          <ac:spMkLst>
            <pc:docMk/>
            <pc:sldMk cId="2246212842" sldId="4390"/>
            <ac:spMk id="2" creationId="{0AA446AD-58C8-86C4-E07E-B259125E6B43}"/>
          </ac:spMkLst>
        </pc:spChg>
        <pc:spChg chg="mod">
          <ac:chgData name="Anna-Maria Saarela" userId="c6fd2d3e-6063-45b1-b49c-2f057233427b" providerId="ADAL" clId="{786CA080-DF10-424D-9A94-A455928A8899}" dt="2025-05-15T15:48:22.446" v="1216" actId="1076"/>
          <ac:spMkLst>
            <pc:docMk/>
            <pc:sldMk cId="2246212842" sldId="4390"/>
            <ac:spMk id="3" creationId="{6C9B9FF0-B6E8-E7E1-E3D5-D6BE64BF5704}"/>
          </ac:spMkLst>
        </pc:spChg>
      </pc:sldChg>
      <pc:sldChg chg="modSp mod">
        <pc:chgData name="Anna-Maria Saarela" userId="c6fd2d3e-6063-45b1-b49c-2f057233427b" providerId="ADAL" clId="{786CA080-DF10-424D-9A94-A455928A8899}" dt="2025-05-15T15:50:36.854" v="1286" actId="255"/>
        <pc:sldMkLst>
          <pc:docMk/>
          <pc:sldMk cId="1855240380" sldId="4391"/>
        </pc:sldMkLst>
        <pc:spChg chg="mod">
          <ac:chgData name="Anna-Maria Saarela" userId="c6fd2d3e-6063-45b1-b49c-2f057233427b" providerId="ADAL" clId="{786CA080-DF10-424D-9A94-A455928A8899}" dt="2025-05-15T15:50:36.854" v="1286" actId="255"/>
          <ac:spMkLst>
            <pc:docMk/>
            <pc:sldMk cId="1855240380" sldId="4391"/>
            <ac:spMk id="4" creationId="{34448973-CA2C-2032-183C-883175DE1C31}"/>
          </ac:spMkLst>
        </pc:spChg>
      </pc:sldChg>
      <pc:sldChg chg="modSp mod">
        <pc:chgData name="Anna-Maria Saarela" userId="c6fd2d3e-6063-45b1-b49c-2f057233427b" providerId="ADAL" clId="{786CA080-DF10-424D-9A94-A455928A8899}" dt="2025-05-15T15:51:04.104" v="1288" actId="20577"/>
        <pc:sldMkLst>
          <pc:docMk/>
          <pc:sldMk cId="908637925" sldId="4392"/>
        </pc:sldMkLst>
        <pc:spChg chg="mod">
          <ac:chgData name="Anna-Maria Saarela" userId="c6fd2d3e-6063-45b1-b49c-2f057233427b" providerId="ADAL" clId="{786CA080-DF10-424D-9A94-A455928A8899}" dt="2025-05-15T15:51:04.104" v="1288" actId="20577"/>
          <ac:spMkLst>
            <pc:docMk/>
            <pc:sldMk cId="908637925" sldId="4392"/>
            <ac:spMk id="4" creationId="{AB59827A-8DF8-F331-51E6-22DAE10F856B}"/>
          </ac:spMkLst>
        </pc:spChg>
      </pc:sldChg>
      <pc:sldChg chg="modSp mod">
        <pc:chgData name="Anna-Maria Saarela" userId="c6fd2d3e-6063-45b1-b49c-2f057233427b" providerId="ADAL" clId="{786CA080-DF10-424D-9A94-A455928A8899}" dt="2025-05-15T15:51:35.280" v="1289" actId="255"/>
        <pc:sldMkLst>
          <pc:docMk/>
          <pc:sldMk cId="2796012383" sldId="4393"/>
        </pc:sldMkLst>
        <pc:spChg chg="mod">
          <ac:chgData name="Anna-Maria Saarela" userId="c6fd2d3e-6063-45b1-b49c-2f057233427b" providerId="ADAL" clId="{786CA080-DF10-424D-9A94-A455928A8899}" dt="2025-05-15T15:51:35.280" v="1289" actId="255"/>
          <ac:spMkLst>
            <pc:docMk/>
            <pc:sldMk cId="2796012383" sldId="4393"/>
            <ac:spMk id="3" creationId="{E122C1FC-3EF7-1527-2F6E-43D742DA9FC2}"/>
          </ac:spMkLst>
        </pc:spChg>
      </pc:sldChg>
      <pc:sldChg chg="modSp mod">
        <pc:chgData name="Anna-Maria Saarela" userId="c6fd2d3e-6063-45b1-b49c-2f057233427b" providerId="ADAL" clId="{786CA080-DF10-424D-9A94-A455928A8899}" dt="2025-05-15T15:39:35.603" v="994" actId="14100"/>
        <pc:sldMkLst>
          <pc:docMk/>
          <pc:sldMk cId="3167207097" sldId="4397"/>
        </pc:sldMkLst>
        <pc:spChg chg="mod">
          <ac:chgData name="Anna-Maria Saarela" userId="c6fd2d3e-6063-45b1-b49c-2f057233427b" providerId="ADAL" clId="{786CA080-DF10-424D-9A94-A455928A8899}" dt="2025-05-15T15:33:50.635" v="739" actId="20577"/>
          <ac:spMkLst>
            <pc:docMk/>
            <pc:sldMk cId="3167207097" sldId="4397"/>
            <ac:spMk id="5" creationId="{FF50F049-9B8D-355C-FD8C-556024383FB2}"/>
          </ac:spMkLst>
        </pc:spChg>
        <pc:spChg chg="mod">
          <ac:chgData name="Anna-Maria Saarela" userId="c6fd2d3e-6063-45b1-b49c-2f057233427b" providerId="ADAL" clId="{786CA080-DF10-424D-9A94-A455928A8899}" dt="2025-05-15T15:39:35.603" v="994" actId="14100"/>
          <ac:spMkLst>
            <pc:docMk/>
            <pc:sldMk cId="3167207097" sldId="4397"/>
            <ac:spMk id="24" creationId="{B50F24BC-501F-8F0B-F112-6C6BC84971A5}"/>
          </ac:spMkLst>
        </pc:spChg>
        <pc:spChg chg="mod">
          <ac:chgData name="Anna-Maria Saarela" userId="c6fd2d3e-6063-45b1-b49c-2f057233427b" providerId="ADAL" clId="{786CA080-DF10-424D-9A94-A455928A8899}" dt="2025-05-15T15:39:29.332" v="993" actId="1076"/>
          <ac:spMkLst>
            <pc:docMk/>
            <pc:sldMk cId="3167207097" sldId="4397"/>
            <ac:spMk id="25" creationId="{44191B7C-03B7-0892-17A4-D604AA5B6C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8</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60310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80858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F2E3F68-4FD2-AFCB-23CA-5DF731673921}"/>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F775F78-C82E-C289-1BCC-90963E6A27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9CC82FD5-3D5A-EF8F-0923-9E8E3DDC1AF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32188E61-35D2-9C7E-8FB3-9042EA6114EC}"/>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hyperlink" Target="https://www.ellenmacarthurfoundation.org/circular-economy-podcast/overvie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34.sv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delikatetxe.eus/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asef.org/wp-content/uploads/2022/01/02-SMEs-Role-in-Circular-Food-Production-Final.pdf"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food.ec.europa.eu/horizontal-topics/farm-fork-strategy_en" TargetMode="External"/><Relationship Id="rId2" Type="http://schemas.openxmlformats.org/officeDocument/2006/relationships/hyperlink" Target="https://commission.europa.eu/strategy-and-policy/priorities-2019-2024/european-green-deal_en" TargetMode="External"/><Relationship Id="rId1" Type="http://schemas.openxmlformats.org/officeDocument/2006/relationships/slideLayout" Target="../slideLayouts/slideLayout11.xml"/><Relationship Id="rId6" Type="http://schemas.openxmlformats.org/officeDocument/2006/relationships/image" Target="../media/image39.jpeg"/><Relationship Id="rId5" Type="http://schemas.openxmlformats.org/officeDocument/2006/relationships/hyperlink" Target="https://knowledge4policy.ec.europa.eu/publication/updated-bioeconomy-strategy-2018_en" TargetMode="External"/><Relationship Id="rId4" Type="http://schemas.openxmlformats.org/officeDocument/2006/relationships/hyperlink" Target="https://environment.ec.europa.eu/strategy/circular-economy-action-plan_e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c.europa.eu/commission/presscorner/api/files/attachment/879954/3%20European%20Green%20Deal.pdf" TargetMode="External"/><Relationship Id="rId2" Type="http://schemas.openxmlformats.org/officeDocument/2006/relationships/slideLayout" Target="../slideLayouts/slideLayout18.xml"/><Relationship Id="rId1" Type="http://schemas.openxmlformats.org/officeDocument/2006/relationships/video" Target="https://www.youtube.com/embed/H37grur6HaU?feature=oembed" TargetMode="External"/><Relationship Id="rId5" Type="http://schemas.openxmlformats.org/officeDocument/2006/relationships/hyperlink" Target="https://www.youtube.com/watch?v=H37grur6HaU" TargetMode="Externa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food.ec.europa.eu/document/download/472acca8-7f7b-4171-98b0-ed76720d68d3_en?filename=f2f_action-plan_2020_strategy-info_en.pdf"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eur-lex.europa.eu/legal-content/EN/TXT/?qid=1583933814386&amp;uri=COM:2020:98:FIN"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knowledge4policy.ec.europa.eu/publication/updated-bioeconomy-strategy-2018_en" TargetMode="External"/><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8.xml"/><Relationship Id="rId1" Type="http://schemas.openxmlformats.org/officeDocument/2006/relationships/video" Target="https://www.youtube.com/embed/hwLoKol0ups?feature=oembed" TargetMode="External"/><Relationship Id="rId4" Type="http://schemas.openxmlformats.org/officeDocument/2006/relationships/hyperlink" Target="https://www.youtube.com/watch?v=hwLoKol0up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svg"/><Relationship Id="rId2" Type="http://schemas.openxmlformats.org/officeDocument/2006/relationships/hyperlink" Target="https://environment.ec.europa.eu/topics/waste-and-recycling/waste-framework-directive_en#ref-2023-amendment-to-the-waste-framework-directive"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sdgs.un.org/goals" TargetMode="External"/><Relationship Id="rId1" Type="http://schemas.openxmlformats.org/officeDocument/2006/relationships/slideLayout" Target="../slideLayouts/slideLayout16.xml"/><Relationship Id="rId4" Type="http://schemas.openxmlformats.org/officeDocument/2006/relationships/hyperlink" Target="https://cannabis2030.org/en/"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sdgs.un.org/goals/goal2" TargetMode="External"/><Relationship Id="rId7" Type="http://schemas.openxmlformats.org/officeDocument/2006/relationships/hyperlink" Target="https://sdgs.un.org/goals/goal12" TargetMode="External"/><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3.png"/><Relationship Id="rId5" Type="http://schemas.openxmlformats.org/officeDocument/2006/relationships/hyperlink" Target="https://sdgs.un.org/goals/goal13" TargetMode="External"/><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hyperlink" Target="https://sdgs.un.org/goals/goal6"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18.xml"/><Relationship Id="rId1" Type="http://schemas.openxmlformats.org/officeDocument/2006/relationships/video" Target="https://www.youtube.com/embed/zCRKvDyyHmI?feature=oembed" TargetMode="External"/><Relationship Id="rId4" Type="http://schemas.openxmlformats.org/officeDocument/2006/relationships/hyperlink" Target="https://www.youtube.com/watch?v=zCRKvDyyHmI"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www.europarl.europa.eu/topics/en/article/20151201STO05603/circular-economy-definition-importance-and-benefits"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hyperlink" Target="https://www.youtube.com/watch?v=NBEvJwTxs4w" TargetMode="External"/><Relationship Id="rId2" Type="http://schemas.openxmlformats.org/officeDocument/2006/relationships/slideLayout" Target="../slideLayouts/slideLayout18.xml"/><Relationship Id="rId1" Type="http://schemas.openxmlformats.org/officeDocument/2006/relationships/video" Target="https://www.youtube.com/embed/NBEvJwTxs4w?feature=oembed" TargetMode="External"/><Relationship Id="rId6" Type="http://schemas.openxmlformats.org/officeDocument/2006/relationships/image" Target="../media/image15.png"/><Relationship Id="rId5" Type="http://schemas.openxmlformats.org/officeDocument/2006/relationships/hyperlink" Target="https://www.ellenmacarthurfoundation.org/" TargetMode="Externa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hyperlink" Target="https://waste2worth.eu/regional-community-maps-of-waste-strea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l="-66187" r="-1"/>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1483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586768" cy="1200329"/>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JOHDATUS </a:t>
            </a:r>
            <a:endParaRPr lang="pl-PL" sz="3600" b="1" spc="324" dirty="0">
              <a:solidFill>
                <a:srgbClr val="60BA47"/>
              </a:solidFill>
              <a:latin typeface="Calibri" panose="020F0502020204030204" pitchFamily="34" charset="0"/>
              <a:cs typeface="Calibri" panose="020F0502020204030204" pitchFamily="34" charset="0"/>
            </a:endParaRPr>
          </a:p>
          <a:p>
            <a:r>
              <a:rPr lang="en-US" sz="3600" b="1" spc="324" dirty="0">
                <a:solidFill>
                  <a:srgbClr val="60BA47"/>
                </a:solidFill>
                <a:latin typeface="Calibri" panose="020F0502020204030204" pitchFamily="34" charset="0"/>
                <a:cs typeface="Calibri" panose="020F0502020204030204" pitchFamily="34" charset="0"/>
              </a:rPr>
              <a:t>KIERTOTALOUTEEN </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rtlCol="0">
            <a:spAutoFit/>
          </a:bodyPr>
          <a:lstStyle/>
          <a:p>
            <a:r>
              <a:rPr lang="pl-PL" sz="3600" b="1" spc="324" dirty="0">
                <a:solidFill>
                  <a:srgbClr val="60BA47"/>
                </a:solidFill>
                <a:latin typeface="Calibri" panose="020F0502020204030204" pitchFamily="34" charset="0"/>
                <a:cs typeface="Calibri" panose="020F0502020204030204" pitchFamily="34" charset="0"/>
              </a:rPr>
              <a:t>MODUULI 1</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8B780F03-4188-05ED-9FFE-AE8630724281}"/>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p:txBody>
          <a:bodyPr/>
          <a:lstStyle/>
          <a:p>
            <a:r>
              <a:rPr lang="en-US" dirty="0"/>
              <a:t>Kiertotalousstrategioiden omaksuminen elintarvikejärjestelmissä </a:t>
            </a:r>
            <a:r>
              <a:rPr lang="en-US" b="1" dirty="0"/>
              <a:t>vähentää ympäristöhaittoja </a:t>
            </a:r>
            <a:r>
              <a:rPr lang="en-US" dirty="0"/>
              <a:t>ja </a:t>
            </a:r>
            <a:r>
              <a:rPr lang="en-US" b="1" dirty="0"/>
              <a:t>edistää talouskasvua </a:t>
            </a:r>
            <a:r>
              <a:rPr lang="en-US" dirty="0"/>
              <a:t>luomalla uusia markkinamahdollisuuksia kestäville tuotteille. </a:t>
            </a:r>
            <a:endParaRPr lang="pl-PL" dirty="0"/>
          </a:p>
          <a:p>
            <a:endParaRPr lang="pl-PL" dirty="0"/>
          </a:p>
          <a:p>
            <a:r>
              <a:rPr lang="en-US" dirty="0"/>
              <a:t>EU:n edetessä kohti tavoitettaan puolittaa ruokahävikki, innovointi ja yhteistyö koko toimitusketjussa ovat avainasemassa joustavamman ja resurssitehokkaamman tulevaisuuden rakentamisessa.</a:t>
            </a:r>
          </a:p>
        </p:txBody>
      </p:sp>
      <p:sp>
        <p:nvSpPr>
          <p:cNvPr id="13" name="Rectangle 12">
            <a:extLst>
              <a:ext uri="{FF2B5EF4-FFF2-40B4-BE49-F238E27FC236}">
                <a16:creationId xmlns:a16="http://schemas.microsoft.com/office/drawing/2014/main" id="{5643DCD8-3F9D-03EF-81BE-45415F83E8D3}"/>
              </a:ext>
            </a:extLst>
          </p:cNvPr>
          <p:cNvSpPr/>
          <p:nvPr/>
        </p:nvSpPr>
        <p:spPr>
          <a:xfrm>
            <a:off x="2643709" y="605365"/>
            <a:ext cx="672957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SÄÄSTÄÄ YMPÄRISTÖÄ</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15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8913" y="717440"/>
            <a:ext cx="4272237" cy="1579423"/>
          </a:xfrm>
          <a:prstGeom prst="rect">
            <a:avLst/>
          </a:prstGeom>
        </p:spPr>
        <p:txBody>
          <a:bodyPr/>
          <a:lstStyle/>
          <a:p>
            <a:r>
              <a:rPr lang="en-US" dirty="0"/>
              <a:t>Kiertotalouden voima ruokajätteen käsittelyssä</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408726" y="2328597"/>
            <a:ext cx="4871170" cy="22449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201582" y="1507152"/>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26650"/>
          </a:solidFill>
          <a:ln>
            <a:noFill/>
          </a:ln>
          <a:effectLst/>
        </p:spPr>
        <p:txBody>
          <a:bodyPr wrap="none" anchor="ctr"/>
          <a:lstStyle/>
          <a:p>
            <a:endParaRPr lang="en-US" sz="90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796704" y="3676073"/>
            <a:ext cx="5061878" cy="245312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693403" y="2724727"/>
            <a:ext cx="4405070" cy="1192119"/>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8" name="CuadroTexto 598">
            <a:extLst>
              <a:ext uri="{FF2B5EF4-FFF2-40B4-BE49-F238E27FC236}">
                <a16:creationId xmlns:a16="http://schemas.microsoft.com/office/drawing/2014/main" id="{F433F799-C63C-A99C-89D4-3E927E0843E6}"/>
              </a:ext>
            </a:extLst>
          </p:cNvPr>
          <p:cNvSpPr txBox="1"/>
          <p:nvPr/>
        </p:nvSpPr>
        <p:spPr>
          <a:xfrm>
            <a:off x="988913" y="2724727"/>
            <a:ext cx="3704546"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Jätteiden vähentäminen päästöjen vähentämiseksi ja resurssien säästämiseksi</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460574" y="1655810"/>
            <a:ext cx="3692117"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Hävikin muuttaminen arvoksi innovoinnin avulla</a:t>
            </a:r>
          </a:p>
        </p:txBody>
      </p:sp>
      <p:sp>
        <p:nvSpPr>
          <p:cNvPr id="10" name="Rectángulo 602">
            <a:extLst>
              <a:ext uri="{FF2B5EF4-FFF2-40B4-BE49-F238E27FC236}">
                <a16:creationId xmlns:a16="http://schemas.microsoft.com/office/drawing/2014/main" id="{874BE542-3D09-B258-5807-EE0FCDF1D6DB}"/>
              </a:ext>
            </a:extLst>
          </p:cNvPr>
          <p:cNvSpPr/>
          <p:nvPr/>
        </p:nvSpPr>
        <p:spPr>
          <a:xfrm>
            <a:off x="1177307" y="4013740"/>
            <a:ext cx="4515108"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Elintarvikejäte aiheuttaa 8-10 prosenttia maailmanlaajuisista päästöistä, mikä vastaa tieliikenteen päästöjä. Kiertokulku </a:t>
            </a:r>
            <a:r>
              <a:rPr lang="en-US" sz="2000" dirty="0" err="1">
                <a:solidFill>
                  <a:schemeClr val="bg1"/>
                </a:solidFill>
                <a:latin typeface="Calibri" panose="020F0502020204030204" pitchFamily="34" charset="0"/>
                <a:ea typeface="Lato" charset="0"/>
                <a:cs typeface="Calibri" panose="020F0502020204030204" pitchFamily="34" charset="0"/>
              </a:rPr>
              <a:t>minimoi </a:t>
            </a:r>
            <a:r>
              <a:rPr lang="en-US" sz="2000" dirty="0">
                <a:solidFill>
                  <a:schemeClr val="bg1"/>
                </a:solidFill>
                <a:latin typeface="Calibri" panose="020F0502020204030204" pitchFamily="34" charset="0"/>
                <a:ea typeface="Lato" charset="0"/>
                <a:cs typeface="Calibri" panose="020F0502020204030204" pitchFamily="34" charset="0"/>
              </a:rPr>
              <a:t>jätteen kaikissa vaiheissa, säästää vettä, maata ja energiaa ja parantaa samalla elintarviketurvaa.</a:t>
            </a:r>
          </a:p>
        </p:txBody>
      </p:sp>
      <p:sp>
        <p:nvSpPr>
          <p:cNvPr id="11" name="Rectángulo 602">
            <a:extLst>
              <a:ext uri="{FF2B5EF4-FFF2-40B4-BE49-F238E27FC236}">
                <a16:creationId xmlns:a16="http://schemas.microsoft.com/office/drawing/2014/main" id="{234367F8-6034-CE8F-78CC-A9F5D61D274A}"/>
              </a:ext>
            </a:extLst>
          </p:cNvPr>
          <p:cNvSpPr/>
          <p:nvPr/>
        </p:nvSpPr>
        <p:spPr>
          <a:xfrm>
            <a:off x="6659419" y="2521905"/>
            <a:ext cx="4568766" cy="1938992"/>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Yritykset voivat vähentää kaatopaikkajätteen määrää ja luoda kestäviä tulovirtoja hyödyntämällä elintarvikkeiden sivutuotteita uusiksi tuotteiksi, eläinten rehuksi tai biomateriaaleiksi.</a:t>
            </a:r>
          </a:p>
        </p:txBody>
      </p:sp>
      <p:pic>
        <p:nvPicPr>
          <p:cNvPr id="14" name="Grafika 13" descr="Słuchawki z wypełnieniem pełnym">
            <a:extLst>
              <a:ext uri="{FF2B5EF4-FFF2-40B4-BE49-F238E27FC236}">
                <a16:creationId xmlns:a16="http://schemas.microsoft.com/office/drawing/2014/main" id="{9BC4EFD6-748E-9CC7-FD6A-993D29D191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84568" y="5031337"/>
            <a:ext cx="914400" cy="914400"/>
          </a:xfrm>
          <a:prstGeom prst="rect">
            <a:avLst/>
          </a:prstGeom>
        </p:spPr>
      </p:pic>
      <p:sp>
        <p:nvSpPr>
          <p:cNvPr id="15" name="Text Placeholder 2">
            <a:extLst>
              <a:ext uri="{FF2B5EF4-FFF2-40B4-BE49-F238E27FC236}">
                <a16:creationId xmlns:a16="http://schemas.microsoft.com/office/drawing/2014/main" id="{69AD9B49-4216-2CB4-D576-69B5E26B0F2B}"/>
              </a:ext>
            </a:extLst>
          </p:cNvPr>
          <p:cNvSpPr>
            <a:spLocks noGrp="1"/>
          </p:cNvSpPr>
          <p:nvPr>
            <p:ph type="body" sz="quarter" idx="19"/>
          </p:nvPr>
        </p:nvSpPr>
        <p:spPr>
          <a:xfrm>
            <a:off x="6767166" y="4840353"/>
            <a:ext cx="4497102" cy="940480"/>
          </a:xfrm>
          <a:prstGeom prst="rect">
            <a:avLst/>
          </a:prstGeom>
        </p:spPr>
        <p:txBody>
          <a:bodyPr/>
          <a:lstStyle/>
          <a:p>
            <a:r>
              <a:rPr lang="pl-PL" dirty="0" err="1"/>
              <a:t>Inspiroidu Ellen McArthurin </a:t>
            </a:r>
            <a:r>
              <a:rPr lang="pl-PL" dirty="0">
                <a:hlinkClick r:id="rId4"/>
              </a:rPr>
              <a:t>podcastissa </a:t>
            </a:r>
            <a:r>
              <a:rPr lang="pl-PL" dirty="0" err="1">
                <a:hlinkClick r:id="rId4"/>
              </a:rPr>
              <a:t>kiertotaloudesta </a:t>
            </a:r>
            <a:r>
              <a:rPr lang="pl-PL" dirty="0"/>
              <a:t>ruokahävikin </a:t>
            </a:r>
            <a:r>
              <a:rPr lang="pl-PL" dirty="0" err="1"/>
              <a:t>yhteydessä</a:t>
            </a:r>
            <a:r>
              <a:rPr lang="pl-PL" dirty="0"/>
              <a:t>!</a:t>
            </a:r>
            <a:endParaRPr lang="en-US" dirty="0"/>
          </a:p>
        </p:txBody>
      </p:sp>
      <p:grpSp>
        <p:nvGrpSpPr>
          <p:cNvPr id="3" name="Graphic 4">
            <a:extLst>
              <a:ext uri="{FF2B5EF4-FFF2-40B4-BE49-F238E27FC236}">
                <a16:creationId xmlns:a16="http://schemas.microsoft.com/office/drawing/2014/main" id="{8B660B31-9590-6358-3BC5-16B923EBB7C1}"/>
              </a:ext>
            </a:extLst>
          </p:cNvPr>
          <p:cNvGrpSpPr/>
          <p:nvPr/>
        </p:nvGrpSpPr>
        <p:grpSpPr>
          <a:xfrm rot="19582332">
            <a:off x="10693903" y="5574908"/>
            <a:ext cx="403667" cy="780438"/>
            <a:chOff x="9129274" y="2719113"/>
            <a:chExt cx="717139" cy="1386497"/>
          </a:xfrm>
          <a:solidFill>
            <a:srgbClr val="09465E"/>
          </a:solidFill>
        </p:grpSpPr>
        <p:grpSp>
          <p:nvGrpSpPr>
            <p:cNvPr id="12" name="Graphic 4">
              <a:extLst>
                <a:ext uri="{FF2B5EF4-FFF2-40B4-BE49-F238E27FC236}">
                  <a16:creationId xmlns:a16="http://schemas.microsoft.com/office/drawing/2014/main" id="{3E79EF3C-73ED-AB10-55DA-9C8FE5BB3534}"/>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B69F73F1-8862-8E9C-5D4A-F3C4CDF8CF2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2663BDAE-DEB6-9C77-0E89-72F4191226DD}"/>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FA57FFAC-28F1-A842-7E35-B16FE23CE15F}"/>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362C559-82D4-2812-0D91-0850AE15F9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1533BCF9-B847-72BA-E1F4-2972859C5E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8A652FC8-45D4-0E14-7A35-D6CA18F3CB8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1B1CE58E-B07F-08F6-2A0B-D8CABA223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0A9352C-EBD0-40B9-9B3A-DFCF4886BA7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47577ED0-F946-1C74-23B7-425384759AF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F62C5796-7E0D-79B1-EA52-6553AE30015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5911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A7CF3-85F1-A086-9C9F-DA0F562618D2}"/>
              </a:ext>
            </a:extLst>
          </p:cNvPr>
          <p:cNvSpPr>
            <a:spLocks noGrp="1"/>
          </p:cNvSpPr>
          <p:nvPr>
            <p:ph type="body" sz="quarter" idx="16"/>
          </p:nvPr>
        </p:nvSpPr>
        <p:spPr/>
        <p:txBody>
          <a:bodyPr/>
          <a:lstStyle/>
          <a:p>
            <a:r>
              <a:rPr lang="en-IE" dirty="0"/>
              <a:t>Itsearviointi</a:t>
            </a:r>
          </a:p>
        </p:txBody>
      </p:sp>
      <p:sp>
        <p:nvSpPr>
          <p:cNvPr id="3" name="Text Placeholder 2">
            <a:extLst>
              <a:ext uri="{FF2B5EF4-FFF2-40B4-BE49-F238E27FC236}">
                <a16:creationId xmlns:a16="http://schemas.microsoft.com/office/drawing/2014/main" id="{53DE06A6-8EA9-7B9A-CB57-563BACFD71FE}"/>
              </a:ext>
            </a:extLst>
          </p:cNvPr>
          <p:cNvSpPr>
            <a:spLocks noGrp="1"/>
          </p:cNvSpPr>
          <p:nvPr>
            <p:ph type="body" sz="quarter" idx="19"/>
          </p:nvPr>
        </p:nvSpPr>
        <p:spPr>
          <a:xfrm>
            <a:off x="760492" y="2457445"/>
            <a:ext cx="8338242" cy="3781929"/>
          </a:xfrm>
        </p:spPr>
        <p:txBody>
          <a:bodyPr/>
          <a:lstStyle/>
          <a:p>
            <a:r>
              <a:rPr lang="en-US" dirty="0"/>
              <a:t>Pohdi nykyisiä ruokaan liittyviä tapojasi kotona, töissä tai yhteisössä.</a:t>
            </a:r>
          </a:p>
          <a:p>
            <a:endParaRPr lang="en-US" dirty="0"/>
          </a:p>
          <a:p>
            <a:pPr marL="342900" indent="-342900">
              <a:buFont typeface="Arial" panose="020B0604020202020204" pitchFamily="34" charset="0"/>
              <a:buChar char="•"/>
            </a:pPr>
            <a:r>
              <a:rPr lang="en-US" dirty="0"/>
              <a:t>Millä tavoin edistät jo nyt kiertävää ruokajärjestelmää?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Missä voisit parantaa?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Määrittele yksi konkreettinen muutos, jonka voisit tehdä ruokahävikin vähentämiseksi tai kiertokuljetuskäytäntöjen tukemiseksi, ja mieti, miten se liittyy ympäristön, talouden tai sosiaalisen kestävyyden tavoitteisiin.</a:t>
            </a:r>
            <a:endParaRPr lang="en-IE" dirty="0"/>
          </a:p>
        </p:txBody>
      </p:sp>
      <p:grpSp>
        <p:nvGrpSpPr>
          <p:cNvPr id="4" name="Group 3">
            <a:extLst>
              <a:ext uri="{FF2B5EF4-FFF2-40B4-BE49-F238E27FC236}">
                <a16:creationId xmlns:a16="http://schemas.microsoft.com/office/drawing/2014/main" id="{B4D71C19-4041-9F43-CE75-C65ABB4C71AA}"/>
              </a:ext>
            </a:extLst>
          </p:cNvPr>
          <p:cNvGrpSpPr/>
          <p:nvPr/>
        </p:nvGrpSpPr>
        <p:grpSpPr>
          <a:xfrm>
            <a:off x="4837142" y="286830"/>
            <a:ext cx="1307323" cy="1251447"/>
            <a:chOff x="10307935" y="5202509"/>
            <a:chExt cx="982080" cy="952049"/>
          </a:xfrm>
          <a:solidFill>
            <a:schemeClr val="bg1"/>
          </a:solidFill>
        </p:grpSpPr>
        <p:grpSp>
          <p:nvGrpSpPr>
            <p:cNvPr id="5" name="Graphic 2">
              <a:extLst>
                <a:ext uri="{FF2B5EF4-FFF2-40B4-BE49-F238E27FC236}">
                  <a16:creationId xmlns:a16="http://schemas.microsoft.com/office/drawing/2014/main" id="{7A0584E0-9E3A-DDB9-0A94-D282578DB2EB}"/>
                </a:ext>
              </a:extLst>
            </p:cNvPr>
            <p:cNvGrpSpPr/>
            <p:nvPr userDrawn="1"/>
          </p:nvGrpSpPr>
          <p:grpSpPr>
            <a:xfrm>
              <a:off x="10555087" y="5332591"/>
              <a:ext cx="706050" cy="650900"/>
              <a:chOff x="5526360" y="5154425"/>
              <a:chExt cx="706050" cy="650900"/>
            </a:xfrm>
            <a:grpFill/>
          </p:grpSpPr>
          <p:sp>
            <p:nvSpPr>
              <p:cNvPr id="16" name="Freeform 212">
                <a:extLst>
                  <a:ext uri="{FF2B5EF4-FFF2-40B4-BE49-F238E27FC236}">
                    <a16:creationId xmlns:a16="http://schemas.microsoft.com/office/drawing/2014/main" id="{E7D23035-6DCD-13DA-7EB7-40D1871785E6}"/>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EA52F"/>
              </a:solidFill>
              <a:ln w="3834" cap="flat">
                <a:noFill/>
                <a:prstDash val="solid"/>
                <a:miter/>
              </a:ln>
            </p:spPr>
            <p:txBody>
              <a:bodyPr rtlCol="0" anchor="ctr"/>
              <a:lstStyle/>
              <a:p>
                <a:endParaRPr lang="en-US"/>
              </a:p>
            </p:txBody>
          </p:sp>
          <p:sp>
            <p:nvSpPr>
              <p:cNvPr id="17" name="Freeform 213">
                <a:extLst>
                  <a:ext uri="{FF2B5EF4-FFF2-40B4-BE49-F238E27FC236}">
                    <a16:creationId xmlns:a16="http://schemas.microsoft.com/office/drawing/2014/main" id="{59A3F5AD-EA21-5B1F-CC13-7C22F6A375C1}"/>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solidFill>
                <a:srgbClr val="FEA52F"/>
              </a:solidFill>
              <a:ln w="3834" cap="flat">
                <a:noFill/>
                <a:prstDash val="solid"/>
                <a:miter/>
              </a:ln>
            </p:spPr>
            <p:txBody>
              <a:bodyPr rtlCol="0" anchor="ctr"/>
              <a:lstStyle/>
              <a:p>
                <a:endParaRPr lang="en-US"/>
              </a:p>
            </p:txBody>
          </p:sp>
          <p:sp>
            <p:nvSpPr>
              <p:cNvPr id="18" name="Freeform 214">
                <a:extLst>
                  <a:ext uri="{FF2B5EF4-FFF2-40B4-BE49-F238E27FC236}">
                    <a16:creationId xmlns:a16="http://schemas.microsoft.com/office/drawing/2014/main" id="{4B7D5907-82E5-BC05-0952-7342E16F6E8E}"/>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solidFill>
                <a:srgbClr val="FEA52F"/>
              </a:solidFill>
              <a:ln w="3834" cap="flat">
                <a:noFill/>
                <a:prstDash val="solid"/>
                <a:miter/>
              </a:ln>
            </p:spPr>
            <p:txBody>
              <a:bodyPr rtlCol="0" anchor="ctr"/>
              <a:lstStyle/>
              <a:p>
                <a:endParaRPr lang="en-US"/>
              </a:p>
            </p:txBody>
          </p:sp>
          <p:sp>
            <p:nvSpPr>
              <p:cNvPr id="19" name="Freeform 215">
                <a:extLst>
                  <a:ext uri="{FF2B5EF4-FFF2-40B4-BE49-F238E27FC236}">
                    <a16:creationId xmlns:a16="http://schemas.microsoft.com/office/drawing/2014/main" id="{718C1D91-FA21-B1E5-7A6A-4E602EDFA36B}"/>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2094D2"/>
              </a:solidFill>
              <a:ln w="3834" cap="flat">
                <a:noFill/>
                <a:prstDash val="solid"/>
                <a:miter/>
              </a:ln>
            </p:spPr>
            <p:txBody>
              <a:bodyPr rtlCol="0" anchor="ctr"/>
              <a:lstStyle/>
              <a:p>
                <a:endParaRPr lang="en-US"/>
              </a:p>
            </p:txBody>
          </p:sp>
          <p:sp>
            <p:nvSpPr>
              <p:cNvPr id="20" name="Freeform 216">
                <a:extLst>
                  <a:ext uri="{FF2B5EF4-FFF2-40B4-BE49-F238E27FC236}">
                    <a16:creationId xmlns:a16="http://schemas.microsoft.com/office/drawing/2014/main" id="{371E10F2-0EF5-30DB-6EDE-833068FD9062}"/>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2094D2"/>
              </a:solidFill>
              <a:ln w="3834" cap="flat">
                <a:noFill/>
                <a:prstDash val="solid"/>
                <a:miter/>
              </a:ln>
            </p:spPr>
            <p:txBody>
              <a:bodyPr rtlCol="0" anchor="ctr"/>
              <a:lstStyle/>
              <a:p>
                <a:endParaRPr lang="en-US"/>
              </a:p>
            </p:txBody>
          </p:sp>
          <p:sp>
            <p:nvSpPr>
              <p:cNvPr id="21" name="Freeform 217">
                <a:extLst>
                  <a:ext uri="{FF2B5EF4-FFF2-40B4-BE49-F238E27FC236}">
                    <a16:creationId xmlns:a16="http://schemas.microsoft.com/office/drawing/2014/main" id="{AD9B256C-8936-C407-55B8-55A9E1CCE5C9}"/>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2094D2"/>
              </a:solid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72BDC05D-727B-BE76-3292-28B30AEA411E}"/>
                </a:ext>
              </a:extLst>
            </p:cNvPr>
            <p:cNvGrpSpPr/>
            <p:nvPr userDrawn="1"/>
          </p:nvGrpSpPr>
          <p:grpSpPr>
            <a:xfrm>
              <a:off x="10307935" y="5202509"/>
              <a:ext cx="982080" cy="952049"/>
              <a:chOff x="5279208" y="5014127"/>
              <a:chExt cx="982080" cy="952049"/>
            </a:xfrm>
            <a:grpFill/>
          </p:grpSpPr>
          <p:sp>
            <p:nvSpPr>
              <p:cNvPr id="7" name="Freeform 203">
                <a:extLst>
                  <a:ext uri="{FF2B5EF4-FFF2-40B4-BE49-F238E27FC236}">
                    <a16:creationId xmlns:a16="http://schemas.microsoft.com/office/drawing/2014/main" id="{315A33DB-68D8-48BF-56B4-842FB45A08E2}"/>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a:p>
            </p:txBody>
          </p:sp>
          <p:sp>
            <p:nvSpPr>
              <p:cNvPr id="8" name="Freeform 204">
                <a:extLst>
                  <a:ext uri="{FF2B5EF4-FFF2-40B4-BE49-F238E27FC236}">
                    <a16:creationId xmlns:a16="http://schemas.microsoft.com/office/drawing/2014/main" id="{845553FD-DCED-808E-A07B-7DBEBA7F715A}"/>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a:p>
            </p:txBody>
          </p:sp>
          <p:sp>
            <p:nvSpPr>
              <p:cNvPr id="9" name="Freeform 205">
                <a:extLst>
                  <a:ext uri="{FF2B5EF4-FFF2-40B4-BE49-F238E27FC236}">
                    <a16:creationId xmlns:a16="http://schemas.microsoft.com/office/drawing/2014/main" id="{632A25F3-FDEA-9905-5074-875394461C14}"/>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a:p>
            </p:txBody>
          </p:sp>
          <p:sp>
            <p:nvSpPr>
              <p:cNvPr id="10" name="Freeform 206">
                <a:extLst>
                  <a:ext uri="{FF2B5EF4-FFF2-40B4-BE49-F238E27FC236}">
                    <a16:creationId xmlns:a16="http://schemas.microsoft.com/office/drawing/2014/main" id="{694895D2-C7C7-FE39-8983-9D1D2AF95951}"/>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a:p>
            </p:txBody>
          </p:sp>
          <p:sp>
            <p:nvSpPr>
              <p:cNvPr id="11" name="Freeform 207">
                <a:extLst>
                  <a:ext uri="{FF2B5EF4-FFF2-40B4-BE49-F238E27FC236}">
                    <a16:creationId xmlns:a16="http://schemas.microsoft.com/office/drawing/2014/main" id="{34B88F52-80C0-5CFF-5C77-AE3181E36AC9}"/>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a:p>
            </p:txBody>
          </p:sp>
          <p:sp>
            <p:nvSpPr>
              <p:cNvPr id="12" name="Freeform 208">
                <a:extLst>
                  <a:ext uri="{FF2B5EF4-FFF2-40B4-BE49-F238E27FC236}">
                    <a16:creationId xmlns:a16="http://schemas.microsoft.com/office/drawing/2014/main" id="{1AB720C2-C4C6-0566-1211-0CACBB093108}"/>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a:p>
            </p:txBody>
          </p:sp>
          <p:sp>
            <p:nvSpPr>
              <p:cNvPr id="13" name="Freeform 209">
                <a:extLst>
                  <a:ext uri="{FF2B5EF4-FFF2-40B4-BE49-F238E27FC236}">
                    <a16:creationId xmlns:a16="http://schemas.microsoft.com/office/drawing/2014/main" id="{9B3DAFA2-5E47-BA51-8185-C42AA2C9AFF8}"/>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a:p>
            </p:txBody>
          </p:sp>
          <p:sp>
            <p:nvSpPr>
              <p:cNvPr id="14" name="Freeform 210">
                <a:extLst>
                  <a:ext uri="{FF2B5EF4-FFF2-40B4-BE49-F238E27FC236}">
                    <a16:creationId xmlns:a16="http://schemas.microsoft.com/office/drawing/2014/main" id="{4DE0026F-76F7-3AC2-4FC2-2AF722BB692D}"/>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a:p>
            </p:txBody>
          </p:sp>
          <p:sp>
            <p:nvSpPr>
              <p:cNvPr id="15" name="Freeform 211">
                <a:extLst>
                  <a:ext uri="{FF2B5EF4-FFF2-40B4-BE49-F238E27FC236}">
                    <a16:creationId xmlns:a16="http://schemas.microsoft.com/office/drawing/2014/main" id="{0876ED51-135A-15A1-5BA4-FECF5F62EA71}"/>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a:p>
            </p:txBody>
          </p:sp>
        </p:grpSp>
      </p:grpSp>
      <p:pic>
        <p:nvPicPr>
          <p:cNvPr id="23" name="Grafika 7" descr="Strzałka okrężna z wypełnieniem pełnym">
            <a:extLst>
              <a:ext uri="{FF2B5EF4-FFF2-40B4-BE49-F238E27FC236}">
                <a16:creationId xmlns:a16="http://schemas.microsoft.com/office/drawing/2014/main" id="{A7635879-C657-B86E-1976-65F2E1FE68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8839028" y="3226951"/>
            <a:ext cx="2242916" cy="2242916"/>
          </a:xfrm>
          <a:prstGeom prst="rect">
            <a:avLst/>
          </a:prstGeom>
        </p:spPr>
      </p:pic>
    </p:spTree>
    <p:extLst>
      <p:ext uri="{BB962C8B-B14F-4D97-AF65-F5344CB8AC3E}">
        <p14:creationId xmlns:p14="http://schemas.microsoft.com/office/powerpoint/2010/main" val="28131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6" name="Symbol zastępczy obrazu 5" descr="Obraz zawierający osoba, ubrania, na wolnym powietrzu, ludzie&#10;&#10;Zawartość wygenerowana przez sztuczną inteligencję może być niepoprawna.">
            <a:extLst>
              <a:ext uri="{FF2B5EF4-FFF2-40B4-BE49-F238E27FC236}">
                <a16:creationId xmlns:a16="http://schemas.microsoft.com/office/drawing/2014/main" id="{B00B12A9-DBDB-8A0C-B67D-B2DA674ED9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pl-PL" dirty="0"/>
              <a:t>02</a:t>
            </a:r>
            <a:endParaRPr lang="en-US" dirty="0"/>
          </a:p>
        </p:txBody>
      </p:sp>
      <p:sp>
        <p:nvSpPr>
          <p:cNvPr id="14" name="Rectangle 13">
            <a:extLst>
              <a:ext uri="{FF2B5EF4-FFF2-40B4-BE49-F238E27FC236}">
                <a16:creationId xmlns:a16="http://schemas.microsoft.com/office/drawing/2014/main" id="{EA06EDE0-42A7-FF64-13B1-D656187DAD39}"/>
              </a:ext>
            </a:extLst>
          </p:cNvPr>
          <p:cNvSpPr/>
          <p:nvPr/>
        </p:nvSpPr>
        <p:spPr>
          <a:xfrm>
            <a:off x="2438400" y="3137889"/>
            <a:ext cx="8288867"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OP</a:t>
            </a:r>
            <a:r>
              <a:rPr lang="en-US" sz="3600" b="1" spc="324" dirty="0">
                <a:solidFill>
                  <a:srgbClr val="60BA47"/>
                </a:solidFill>
                <a:latin typeface="Calibri" panose="020F0502020204030204" pitchFamily="34" charset="0"/>
                <a:cs typeface="Calibri" panose="020F0502020204030204" pitchFamily="34" charset="0"/>
              </a:rPr>
              <a:t>ITAA</a:t>
            </a:r>
            <a:r>
              <a:rPr lang="pl-PL" sz="3600" b="1" spc="324" dirty="0">
                <a:solidFill>
                  <a:srgbClr val="60BA47"/>
                </a:solidFill>
                <a:latin typeface="Calibri" panose="020F0502020204030204" pitchFamily="34" charset="0"/>
                <a:cs typeface="Calibri" panose="020F0502020204030204" pitchFamily="34" charset="0"/>
              </a:rPr>
              <a:t>N MENNEISYYDESTÄMME </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7468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607554" y="397453"/>
            <a:ext cx="5976125" cy="992652"/>
          </a:xfrm>
        </p:spPr>
        <p:txBody>
          <a:bodyPr>
            <a:noAutofit/>
          </a:bodyPr>
          <a:lstStyle/>
          <a:p>
            <a:r>
              <a:rPr lang="pl-PL" sz="3200" dirty="0"/>
              <a:t>Perinteisten säilöntätekniikoiden elvyttäminen jätteen vähentämiseksi</a:t>
            </a:r>
            <a:endParaRPr lang="en-US" sz="320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607553" y="1772189"/>
            <a:ext cx="5976126" cy="4102937"/>
          </a:xfrm>
        </p:spPr>
        <p:txBody>
          <a:bodyPr>
            <a:noAutofit/>
          </a:bodyPr>
          <a:lstStyle/>
          <a:p>
            <a:pPr>
              <a:spcAft>
                <a:spcPts val="600"/>
              </a:spcAft>
            </a:pPr>
            <a:r>
              <a:rPr lang="en-US" dirty="0"/>
              <a:t>Ruokahävikki on polttava ongelma, jolla on vakavia sosiaalisia, taloudellisia ja ympäristövaikutuksia. </a:t>
            </a:r>
            <a:r>
              <a:rPr lang="en-US" b="1" dirty="0"/>
              <a:t>Kulttuuriset ja henkilökohtaiset tekijät </a:t>
            </a:r>
            <a:r>
              <a:rPr lang="en-US" dirty="0"/>
              <a:t>vaikuttavat siihen, miten ruokaa hallitaan, mukaan lukien varastonhallinta, aterioiden suunnittelu ja tähteiden käsittely. </a:t>
            </a:r>
            <a:endParaRPr lang="pl-PL" dirty="0"/>
          </a:p>
          <a:p>
            <a:pPr>
              <a:spcAft>
                <a:spcPts val="600"/>
              </a:spcAft>
            </a:pPr>
            <a:r>
              <a:rPr lang="en-US" dirty="0"/>
              <a:t>Palauttamalla </a:t>
            </a:r>
            <a:r>
              <a:rPr lang="en-US" b="1" dirty="0"/>
              <a:t>perinteiset ruoan säilytysmenetelmät </a:t>
            </a:r>
            <a:r>
              <a:rPr lang="en-US" dirty="0"/>
              <a:t>uudelleen voimme </a:t>
            </a:r>
            <a:r>
              <a:rPr lang="en-US" dirty="0" err="1"/>
              <a:t>yhdistää</a:t>
            </a:r>
            <a:r>
              <a:rPr lang="en-US" dirty="0"/>
              <a:t> </a:t>
            </a:r>
            <a:r>
              <a:rPr lang="en-US" dirty="0" err="1"/>
              <a:t>entisaikojen</a:t>
            </a:r>
            <a:r>
              <a:rPr lang="en-US" dirty="0"/>
              <a:t> viisauden ja nykyaikaiset kestävyyspyrkimykset, vähentää ruoan hävikkiä ja kunnioittaa samalla runsauteen, vieraanvaraisuuteen ja eettiseen kulutukseen liittyviä kulttuurisia arvoja.</a:t>
            </a:r>
          </a:p>
        </p:txBody>
      </p:sp>
      <p:pic>
        <p:nvPicPr>
          <p:cNvPr id="17" name="Obraz 16" descr="Obraz zawierający warzywo, Pojemniki do przechowywania jedzenia, ogórek, Słój&#10;&#10;Zawartość wygenerowana przez sztuczną inteligencję może być niepoprawna.">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12445" y="0"/>
            <a:ext cx="4572000" cy="6858000"/>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341457" y="1525695"/>
            <a:ext cx="2480801" cy="423779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p:cNvSpPr>
            <a:spLocks noChangeArrowheads="1"/>
          </p:cNvSpPr>
          <p:nvPr/>
        </p:nvSpPr>
        <p:spPr bwMode="auto">
          <a:xfrm>
            <a:off x="218483" y="1382771"/>
            <a:ext cx="260377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p:cNvSpPr>
            <a:spLocks noChangeArrowheads="1"/>
          </p:cNvSpPr>
          <p:nvPr/>
        </p:nvSpPr>
        <p:spPr bwMode="auto">
          <a:xfrm>
            <a:off x="3077578" y="2529635"/>
            <a:ext cx="2546337" cy="401476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a:p>
        </p:txBody>
      </p:sp>
      <p:sp>
        <p:nvSpPr>
          <p:cNvPr id="362" name="Freeform 249"/>
          <p:cNvSpPr>
            <a:spLocks noChangeArrowheads="1"/>
          </p:cNvSpPr>
          <p:nvPr/>
        </p:nvSpPr>
        <p:spPr bwMode="auto">
          <a:xfrm>
            <a:off x="3020141" y="6548781"/>
            <a:ext cx="260377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p:cNvSpPr>
            <a:spLocks noChangeArrowheads="1"/>
          </p:cNvSpPr>
          <p:nvPr/>
        </p:nvSpPr>
        <p:spPr bwMode="auto">
          <a:xfrm>
            <a:off x="5964486" y="1525697"/>
            <a:ext cx="2546337" cy="374630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p:cNvSpPr>
            <a:spLocks noChangeArrowheads="1"/>
          </p:cNvSpPr>
          <p:nvPr/>
        </p:nvSpPr>
        <p:spPr bwMode="auto">
          <a:xfrm>
            <a:off x="5907049" y="1382771"/>
            <a:ext cx="260377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p:cNvSpPr>
            <a:spLocks noChangeArrowheads="1"/>
          </p:cNvSpPr>
          <p:nvPr/>
        </p:nvSpPr>
        <p:spPr bwMode="auto">
          <a:xfrm>
            <a:off x="8896500" y="2529635"/>
            <a:ext cx="2485371" cy="4094987"/>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p:cNvSpPr>
            <a:spLocks noChangeArrowheads="1"/>
          </p:cNvSpPr>
          <p:nvPr/>
        </p:nvSpPr>
        <p:spPr bwMode="auto">
          <a:xfrm>
            <a:off x="8826719" y="6624623"/>
            <a:ext cx="2555152"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a:xfrm>
            <a:off x="-2" y="313597"/>
            <a:ext cx="12191999" cy="803654"/>
          </a:xfrm>
        </p:spPr>
        <p:txBody>
          <a:bodyPr/>
          <a:lstStyle/>
          <a:p>
            <a:r>
              <a:rPr lang="pl-PL" dirty="0"/>
              <a:t>Perinteiset </a:t>
            </a:r>
            <a:r>
              <a:rPr lang="en-US" dirty="0" err="1"/>
              <a:t>säilöntä</a:t>
            </a:r>
            <a:r>
              <a:rPr lang="pl-PL" dirty="0"/>
              <a:t>tekniikat</a:t>
            </a:r>
            <a:endParaRPr lang="en-US"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341457" y="1675468"/>
            <a:ext cx="2499518"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Käyminen</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064160" y="2638392"/>
            <a:ext cx="25731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Kuivaus ja vedenpoisto</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5968991" y="1586003"/>
            <a:ext cx="2546337"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Pikkelöinti ja säilöntä</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37977" y="2714021"/>
            <a:ext cx="2555152"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Hallittu varastointi</a:t>
            </a:r>
          </a:p>
        </p:txBody>
      </p:sp>
      <p:sp>
        <p:nvSpPr>
          <p:cNvPr id="109" name="Rectángulo 602">
            <a:extLst>
              <a:ext uri="{FF2B5EF4-FFF2-40B4-BE49-F238E27FC236}">
                <a16:creationId xmlns:a16="http://schemas.microsoft.com/office/drawing/2014/main" id="{299BA70E-D7BE-AF1E-6279-0AE0359BBEE1}"/>
              </a:ext>
            </a:extLst>
          </p:cNvPr>
          <p:cNvSpPr/>
          <p:nvPr/>
        </p:nvSpPr>
        <p:spPr>
          <a:xfrm>
            <a:off x="287892" y="2150883"/>
            <a:ext cx="2499518"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Käyminen säilyttää elintarvikkeet hyödyllisten bakteerien avulla, mikä pidentää säilyvyyttä ja parantaa ravitsemusta. Tämän menetelmän uudelleen löytäminen voi auttaa vähentämään vihannesten, maitotuotteiden ja viljojen pilaantumista.</a:t>
            </a:r>
          </a:p>
        </p:txBody>
      </p:sp>
      <p:sp>
        <p:nvSpPr>
          <p:cNvPr id="110" name="Rectángulo 603">
            <a:extLst>
              <a:ext uri="{FF2B5EF4-FFF2-40B4-BE49-F238E27FC236}">
                <a16:creationId xmlns:a16="http://schemas.microsoft.com/office/drawing/2014/main" id="{FEA976F0-F028-C39C-CC4D-7CEEBD1425C6}"/>
              </a:ext>
            </a:extLst>
          </p:cNvPr>
          <p:cNvSpPr/>
          <p:nvPr/>
        </p:nvSpPr>
        <p:spPr>
          <a:xfrm>
            <a:off x="3107014" y="3406988"/>
            <a:ext cx="2498788"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Kuivaus poistaa kosteuden ja estää pilaantumisen, jolloin hedelmät, liha ja yrtit säilyvät elinkelpoisina kuukausia. Nykyaikaiset kuivausmenetelmät antavat kotitalouksille mahdollisuuden säilyttää ylimääräiset tuotteet tehokkaasti.</a:t>
            </a:r>
          </a:p>
        </p:txBody>
      </p:sp>
      <p:sp>
        <p:nvSpPr>
          <p:cNvPr id="111" name="Rectángulo 604">
            <a:extLst>
              <a:ext uri="{FF2B5EF4-FFF2-40B4-BE49-F238E27FC236}">
                <a16:creationId xmlns:a16="http://schemas.microsoft.com/office/drawing/2014/main" id="{EB4F1245-980E-A971-C7B8-34641DBABE71}"/>
              </a:ext>
            </a:extLst>
          </p:cNvPr>
          <p:cNvSpPr/>
          <p:nvPr/>
        </p:nvSpPr>
        <p:spPr>
          <a:xfrm>
            <a:off x="5964486" y="2229646"/>
            <a:ext cx="2460921" cy="2031325"/>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Peittaaminen pidentää elintarvikkeiden säilyvyyttä suolavedellä tai etikalla ja rikastuttaa </a:t>
            </a:r>
            <a:r>
              <a:rPr lang="en-US" dirty="0" err="1">
                <a:solidFill>
                  <a:schemeClr val="bg1"/>
                </a:solidFill>
                <a:latin typeface="Calibri" panose="020F0502020204030204" pitchFamily="34" charset="0"/>
                <a:ea typeface="Lato" charset="0"/>
                <a:cs typeface="Calibri" panose="020F0502020204030204" pitchFamily="34" charset="0"/>
              </a:rPr>
              <a:t>makuja</a:t>
            </a:r>
            <a:r>
              <a:rPr lang="en-US" dirty="0">
                <a:solidFill>
                  <a:schemeClr val="bg1"/>
                </a:solidFill>
                <a:latin typeface="Calibri" panose="020F0502020204030204" pitchFamily="34" charset="0"/>
                <a:ea typeface="Lato" charset="0"/>
                <a:cs typeface="Calibri" panose="020F0502020204030204" pitchFamily="34" charset="0"/>
              </a:rPr>
              <a:t>. Se tekee ylijäämätuotteista pitkään säilyviä, syömäkelpoisia peruselintarvikkeita.</a:t>
            </a:r>
          </a:p>
        </p:txBody>
      </p:sp>
      <p:sp>
        <p:nvSpPr>
          <p:cNvPr id="112" name="Rectángulo 605">
            <a:extLst>
              <a:ext uri="{FF2B5EF4-FFF2-40B4-BE49-F238E27FC236}">
                <a16:creationId xmlns:a16="http://schemas.microsoft.com/office/drawing/2014/main" id="{A6D72586-79E1-4112-AEB9-27085741CF22}"/>
              </a:ext>
            </a:extLst>
          </p:cNvPr>
          <p:cNvSpPr/>
          <p:nvPr/>
        </p:nvSpPr>
        <p:spPr>
          <a:xfrm>
            <a:off x="8854993" y="3245309"/>
            <a:ext cx="2498605" cy="2862322"/>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Juurikellareissa säilytettiin aikoinaan vihanneksia ja maitotuotteita ilman jäähdytystä säilyttämällä vakaat olosuhteet. Nykyään strategiset säilytysratkaisut voivat auttaa vähentämään ennenaikaista pilaantumista nykyaikaisissa kodeissa.</a:t>
            </a:r>
          </a:p>
        </p:txBody>
      </p:sp>
      <p:pic>
        <p:nvPicPr>
          <p:cNvPr id="53" name="Grafika 52" descr="Banan z wypełnieniem pełnym">
            <a:extLst>
              <a:ext uri="{FF2B5EF4-FFF2-40B4-BE49-F238E27FC236}">
                <a16:creationId xmlns:a16="http://schemas.microsoft.com/office/drawing/2014/main" id="{9E0532F8-4E35-5E92-AE33-7A3EED6FE9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22042" y="1482746"/>
            <a:ext cx="914400" cy="914400"/>
          </a:xfrm>
          <a:prstGeom prst="rect">
            <a:avLst/>
          </a:prstGeom>
        </p:spPr>
      </p:pic>
      <p:pic>
        <p:nvPicPr>
          <p:cNvPr id="55" name="Grafika 54" descr="Miska owoców z wypełnieniem pełnym">
            <a:extLst>
              <a:ext uri="{FF2B5EF4-FFF2-40B4-BE49-F238E27FC236}">
                <a16:creationId xmlns:a16="http://schemas.microsoft.com/office/drawing/2014/main" id="{2383B841-7E33-DB78-4E64-5904F2BAA3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5063" y="1444858"/>
            <a:ext cx="914400" cy="914400"/>
          </a:xfrm>
          <a:prstGeom prst="rect">
            <a:avLst/>
          </a:prstGeom>
        </p:spPr>
      </p:pic>
      <p:pic>
        <p:nvPicPr>
          <p:cNvPr id="57" name="Grafika 56" descr="Cebula z wypełnieniem pełnym">
            <a:extLst>
              <a:ext uri="{FF2B5EF4-FFF2-40B4-BE49-F238E27FC236}">
                <a16:creationId xmlns:a16="http://schemas.microsoft.com/office/drawing/2014/main" id="{66AC0E2B-2556-60BA-161E-180C3A171E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35288" y="5212057"/>
            <a:ext cx="914400" cy="914400"/>
          </a:xfrm>
          <a:prstGeom prst="rect">
            <a:avLst/>
          </a:prstGeom>
        </p:spPr>
      </p:pic>
      <p:pic>
        <p:nvPicPr>
          <p:cNvPr id="59" name="Grafika 58" descr="Kompost kontur">
            <a:extLst>
              <a:ext uri="{FF2B5EF4-FFF2-40B4-BE49-F238E27FC236}">
                <a16:creationId xmlns:a16="http://schemas.microsoft.com/office/drawing/2014/main" id="{1C92D35E-3A73-FFB1-93FE-22AEB78521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10511" y="5751369"/>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350981" y="342900"/>
            <a:ext cx="5514109" cy="1694169"/>
          </a:xfrm>
          <a:prstGeom prst="rect">
            <a:avLst/>
          </a:prstGeom>
        </p:spPr>
        <p:txBody>
          <a:bodyPr/>
          <a:lstStyle/>
          <a:p>
            <a:r>
              <a:rPr lang="en-US" dirty="0"/>
              <a:t>Kulttuuriset asenteet ruokahävikkiä ja perinteistä säilyttämistä kohtaan</a:t>
            </a:r>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350982" y="2233923"/>
            <a:ext cx="5718407" cy="3666574"/>
          </a:xfrm>
        </p:spPr>
        <p:txBody>
          <a:bodyPr/>
          <a:lstStyle/>
          <a:p>
            <a:r>
              <a:rPr lang="en-US" sz="2200" dirty="0"/>
              <a:t>Kulttuuriset arvot, kuten vieraanvaraisuus ja niukkuus, vaikuttavat </a:t>
            </a:r>
            <a:r>
              <a:rPr lang="en-US" sz="2200" dirty="0" err="1"/>
              <a:t>ruokahävikkikäyttäytymiseen</a:t>
            </a:r>
            <a:r>
              <a:rPr lang="en-US" sz="2200" dirty="0"/>
              <a:t>. Säilytystekniikoiden sisällyttäminen päivittäisiin käytäntöihin takaa ruoan tehokkaan käytön perinteitä vaarantamatta.</a:t>
            </a:r>
            <a:endParaRPr lang="pl-PL" sz="2200" dirty="0"/>
          </a:p>
          <a:p>
            <a:r>
              <a:rPr lang="en-US" sz="2200" dirty="0"/>
              <a:t>Käymisen, kuivaamisen, marinoinnin ja hallitun varastoinnin elvyttäminen voi auttaa kotitalouksia ja yrityksiä torjumaan ruokahävikkiä. </a:t>
            </a:r>
            <a:r>
              <a:rPr lang="en-US" sz="2200" b="1" dirty="0"/>
              <a:t>Näiden vanhojen menetelmien </a:t>
            </a:r>
            <a:r>
              <a:rPr lang="en-US" sz="2200" b="1" dirty="0" err="1"/>
              <a:t>yhdistäminen</a:t>
            </a:r>
            <a:r>
              <a:rPr lang="en-US" sz="2200" b="1" dirty="0"/>
              <a:t> </a:t>
            </a:r>
            <a:r>
              <a:rPr lang="en-US" sz="2200" b="1" dirty="0" err="1"/>
              <a:t>nykyaikaisiin</a:t>
            </a:r>
            <a:r>
              <a:rPr lang="en-US" sz="2200" b="1" dirty="0"/>
              <a:t> </a:t>
            </a:r>
            <a:r>
              <a:rPr lang="en-US" sz="2200" b="1" dirty="0" err="1"/>
              <a:t>tekniikoihin</a:t>
            </a:r>
            <a:r>
              <a:rPr lang="en-US" sz="2200" b="1" dirty="0"/>
              <a:t> edistää kestävämpää ja jätetietoisempaa ruokakulttuuria.</a:t>
            </a:r>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3" name="Symbol zastępczy obrazu 12" descr="Obraz zawierający jedzenie, stół, Przekąska, Pojemniki do przechowywania jedzenia&#10;&#10;Zawartość wygenerowana przez sztuczną inteligencję może być niepoprawna.">
            <a:extLst>
              <a:ext uri="{FF2B5EF4-FFF2-40B4-BE49-F238E27FC236}">
                <a16:creationId xmlns:a16="http://schemas.microsoft.com/office/drawing/2014/main" id="{7A7372FD-5A08-F2A5-6BD5-1F20E211A67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069389" y="204609"/>
            <a:ext cx="5361066" cy="6858000"/>
          </a:xfrm>
        </p:spPr>
      </p:pic>
    </p:spTree>
    <p:extLst>
      <p:ext uri="{BB962C8B-B14F-4D97-AF65-F5344CB8AC3E}">
        <p14:creationId xmlns:p14="http://schemas.microsoft.com/office/powerpoint/2010/main" val="1963509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17021" y="388399"/>
            <a:ext cx="5881764" cy="557831"/>
          </a:xfrm>
          <a:prstGeom prst="rect">
            <a:avLst/>
          </a:prstGeom>
          <a:solidFill>
            <a:srgbClr val="60BA47"/>
          </a:solidFill>
        </p:spPr>
        <p:txBody>
          <a:bodyPr/>
          <a:lstStyle/>
          <a:p>
            <a:r>
              <a:rPr lang="en-US" dirty="0"/>
              <a:t>Inspiroidu</a:t>
            </a:r>
            <a:r>
              <a:rPr lang="pl-PL" dirty="0"/>
              <a:t>...</a:t>
            </a:r>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644271" cy="4896500"/>
          </a:xfrm>
          <a:prstGeom prst="rect">
            <a:avLst/>
          </a:prstGeom>
        </p:spPr>
        <p:txBody>
          <a:bodyPr/>
          <a:lstStyle/>
          <a:p>
            <a:pPr marL="0" indent="0"/>
            <a:r>
              <a:rPr lang="pl-PL" dirty="0"/>
              <a:t>...</a:t>
            </a:r>
            <a:r>
              <a:rPr lang="en-US" dirty="0" err="1"/>
              <a:t>DeliKatetxe </a:t>
            </a:r>
            <a:r>
              <a:rPr lang="en-US" dirty="0"/>
              <a:t>on baskilainen osuuskunta, joka valmistaa vapaana pidetyistä kanoista korkealaatuisia liemiä ja elvyttää aikoinaan arvostetun perinteen, jonka mukaan käytetään täysikasvuisia kanoja ja </a:t>
            </a:r>
            <a:r>
              <a:rPr lang="en-US" dirty="0" err="1"/>
              <a:t>minimoidaan </a:t>
            </a:r>
            <a:r>
              <a:rPr lang="en-US" dirty="0"/>
              <a:t>samalla jätteet. Yhdistämällä aurinkoenergialla toimivan ruoanvalmistuksen, paikallisen hankinnan ja kiertotalouden periaatteet he luovat ravitsevia tuotteita sekä ihmisten että lemmikkieläinten ravinnoksi ja todistavat, että innovaatio voi kulkea käsi kädessä kestävän kehityksen kanssa.</a:t>
            </a:r>
            <a:endParaRPr lang="pl-PL" dirty="0"/>
          </a:p>
          <a:p>
            <a:pPr marL="0" indent="0"/>
            <a:endParaRPr lang="pl-PL" dirty="0"/>
          </a:p>
          <a:p>
            <a:pPr marL="0" indent="0"/>
            <a:endParaRPr lang="pl-PL" dirty="0"/>
          </a:p>
          <a:p>
            <a:pPr marL="0" indent="0"/>
            <a:r>
              <a:rPr lang="pl-PL" dirty="0"/>
              <a:t>	Lisätietoja saat </a:t>
            </a:r>
            <a:r>
              <a:rPr lang="en-IE" dirty="0"/>
              <a:t>Waste2Worth </a:t>
            </a:r>
            <a:r>
              <a:rPr lang="en-IE" b="1" dirty="0">
                <a:hlinkClick r:id="rId3"/>
              </a:rPr>
              <a:t>Good Practice Guide -oppaasta </a:t>
            </a:r>
            <a:r>
              <a:rPr lang="en-IE" dirty="0"/>
              <a:t>tai </a:t>
            </a:r>
            <a:r>
              <a:rPr lang="en-US" dirty="0" err="1"/>
              <a:t>DeliKatetxen </a:t>
            </a:r>
            <a:r>
              <a:rPr lang="pl-PL" b="1" dirty="0">
                <a:hlinkClick r:id="rId4"/>
              </a:rPr>
              <a:t>verkkosivuilta</a:t>
            </a:r>
            <a:r>
              <a:rPr lang="pl-PL" dirty="0"/>
              <a:t>!</a:t>
            </a:r>
            <a:endParaRPr lang="en-US" dirty="0"/>
          </a:p>
        </p:txBody>
      </p:sp>
      <p:pic>
        <p:nvPicPr>
          <p:cNvPr id="12" name="Symbol zastępczy obrazu 11" descr="Obraz zawierający tekst, jedzenie, Przekąska, zrzut ekranu&#10;&#10;Zawartość wygenerowana przez sztuczną inteligencję może być niepoprawna.">
            <a:extLst>
              <a:ext uri="{FF2B5EF4-FFF2-40B4-BE49-F238E27FC236}">
                <a16:creationId xmlns:a16="http://schemas.microsoft.com/office/drawing/2014/main" id="{41FE3BB2-B704-B18A-8A0A-B7DE746F3D54}"/>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p:blipFill>
        <p:spPr>
          <a:xfrm>
            <a:off x="7795492" y="1373925"/>
            <a:ext cx="2687782" cy="4336988"/>
          </a:xfrm>
        </p:spPr>
      </p:pic>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7021" y="4954513"/>
            <a:ext cx="914400" cy="914400"/>
          </a:xfrm>
          <a:prstGeom prst="rect">
            <a:avLst/>
          </a:prstGeom>
        </p:spPr>
      </p:pic>
      <p:grpSp>
        <p:nvGrpSpPr>
          <p:cNvPr id="3" name="Graphic 4">
            <a:extLst>
              <a:ext uri="{FF2B5EF4-FFF2-40B4-BE49-F238E27FC236}">
                <a16:creationId xmlns:a16="http://schemas.microsoft.com/office/drawing/2014/main" id="{F364268C-C611-9370-4CBE-7DF900D0AA61}"/>
              </a:ext>
            </a:extLst>
          </p:cNvPr>
          <p:cNvGrpSpPr/>
          <p:nvPr/>
        </p:nvGrpSpPr>
        <p:grpSpPr>
          <a:xfrm rot="19582332">
            <a:off x="6128236" y="465716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D9E1047-92DA-9D77-4FC2-5118B95E5E8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AE145E40-8187-2098-1F55-661AC31F8F7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25846EA-1E96-E466-DC13-1E842EFC5B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BDDC704-5C3E-23B8-6467-5CFDD3DBD83B}"/>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BB006E7-48C0-12C1-411F-79E256CEE13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2A1D5A9C-85CE-B26E-A888-6F4D6CC2D5B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458BA4D-1C36-552E-AA71-7B048FB44C1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0CBD5A2D-B61D-8248-CAF1-B3D8509AE8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E0B116E1-4A40-3DBC-9A99-8302E81CF8C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001623-39CF-3DF5-6620-55D37FAB5F8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AA209B97-031D-54A0-1223-04836B332EA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pl-PL" dirty="0"/>
              <a:t>03</a:t>
            </a:r>
            <a:endParaRPr lang="en-US" dirty="0"/>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5211863"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PK-YRITYSTEN ROOLI KIERTOTALOUDESSA</a:t>
            </a:r>
          </a:p>
        </p:txBody>
      </p:sp>
    </p:spTree>
    <p:extLst>
      <p:ext uri="{BB962C8B-B14F-4D97-AF65-F5344CB8AC3E}">
        <p14:creationId xmlns:p14="http://schemas.microsoft.com/office/powerpoint/2010/main" val="2095219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6" y="692141"/>
            <a:ext cx="6507111" cy="5552301"/>
          </a:xfrm>
          <a:prstGeom prst="rect">
            <a:avLst/>
          </a:prstGeom>
        </p:spPr>
        <p:txBody>
          <a:bodyPr/>
          <a:lstStyle/>
          <a:p>
            <a:r>
              <a:rPr lang="en-US" sz="2200" dirty="0"/>
              <a:t>Pk-yritysten </a:t>
            </a:r>
            <a:r>
              <a:rPr lang="en-US" sz="2200" b="1" dirty="0"/>
              <a:t>osuus EU:n ruokahävikistä on 42 prosenttia</a:t>
            </a:r>
            <a:r>
              <a:rPr lang="en-US" sz="2200" dirty="0"/>
              <a:t>, ja ne muodostavat 90 prosenttia elintarvikealasta, mikä tekee niistä ratkaisevan tärkeitä toimijoita kiertotalouden muutoksessa. Niiden rooli kestävässä elintarviketuotannossa, jätteen vähentämisessä ja toimitusketjun </a:t>
            </a:r>
            <a:r>
              <a:rPr lang="en-US" sz="2200" dirty="0" err="1"/>
              <a:t>optimoinnissa </a:t>
            </a:r>
            <a:r>
              <a:rPr lang="en-US" sz="2200" dirty="0"/>
              <a:t>on olennainen ympäristövaikutusten vähentämisessä ja uudistuvan elintarvikejärjestelmän edistämisessä.</a:t>
            </a:r>
            <a:endParaRPr lang="pl-PL" sz="2200" dirty="0"/>
          </a:p>
          <a:p>
            <a:endParaRPr lang="pl-PL" sz="2200" dirty="0"/>
          </a:p>
          <a:p>
            <a:pPr marL="342900" indent="-342900">
              <a:buFont typeface="Wingdings" panose="05000000000000000000" pitchFamily="2" charset="2"/>
              <a:buChar char="Ø"/>
            </a:pPr>
            <a:r>
              <a:rPr lang="en-US" sz="2200" b="1" dirty="0"/>
              <a:t>Siirtyminen kiertotalouden käytäntöihin </a:t>
            </a:r>
            <a:r>
              <a:rPr lang="en-US" sz="2200" dirty="0"/>
              <a:t>- Pk-yritykset voivat vähentää jätettä uudistuvalla maataloudella ja suljetun kierron tuotannolla.</a:t>
            </a:r>
            <a:endParaRPr lang="pl-PL" sz="2200" dirty="0"/>
          </a:p>
          <a:p>
            <a:pPr marL="0" indent="0"/>
            <a:endParaRPr lang="pl-PL" sz="2200" dirty="0"/>
          </a:p>
          <a:p>
            <a:pPr marL="342900" indent="-342900">
              <a:buFont typeface="Wingdings" panose="05000000000000000000" pitchFamily="2" charset="2"/>
              <a:buChar char="Ø"/>
            </a:pPr>
            <a:r>
              <a:rPr lang="en-US" sz="2200" b="1" dirty="0"/>
              <a:t>Paikallisten elintarvikejärjestelmien vahvistaminen </a:t>
            </a:r>
            <a:r>
              <a:rPr lang="en-US" sz="2200" dirty="0"/>
              <a:t>- Paikallinen hankinta vahvistaa elintarvikeverkostoja, vähentää päästöjä ja parantaa elintarviketurvaa.</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597873"/>
            <a:ext cx="3971637" cy="2373812"/>
          </a:xfrm>
          <a:prstGeom prst="rect">
            <a:avLst/>
          </a:prstGeom>
          <a:solidFill>
            <a:srgbClr val="60BA47"/>
          </a:solidFill>
        </p:spPr>
        <p:txBody>
          <a:bodyPr anchor="ctr"/>
          <a:lstStyle/>
          <a:p>
            <a:pPr marL="411163"/>
            <a:r>
              <a:rPr lang="en-US" sz="3200" dirty="0"/>
              <a:t>PK-YRITYKSET KESTÄVIEN ELINTARVIKE-JÄRJESTELMIEN AJUREINA</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707048" y="2613035"/>
            <a:ext cx="6482567" cy="2894797"/>
          </a:xfrm>
        </p:spPr>
        <p:txBody>
          <a:bodyPr/>
          <a:lstStyle/>
          <a:p>
            <a:r>
              <a:rPr lang="en-US" dirty="0"/>
              <a:t>Tervetuloa Waste2Worth-hankkeen ensimmäiseen moduuliin. ERASMUS+-</a:t>
            </a:r>
            <a:r>
              <a:rPr lang="en-US" dirty="0" err="1"/>
              <a:t>hankkeen</a:t>
            </a:r>
            <a:r>
              <a:rPr lang="en-US" dirty="0"/>
              <a:t> </a:t>
            </a:r>
            <a:r>
              <a:rPr lang="en-US" dirty="0" err="1"/>
              <a:t>tavoitteena</a:t>
            </a:r>
            <a:r>
              <a:rPr lang="en-US" dirty="0"/>
              <a:t> on muuttaa ruokajäte arvokkaiksi resursseiksi. </a:t>
            </a:r>
          </a:p>
          <a:p>
            <a:r>
              <a:rPr lang="en-US" dirty="0" err="1"/>
              <a:t>Tämä</a:t>
            </a:r>
            <a:r>
              <a:rPr lang="en-US" dirty="0"/>
              <a:t> moduuli antaa maatalous- ja elintarvikealan pk-yrityksille ja ammatillisen koulutuksen tarjoajille tietoa ja välineitä jätteen </a:t>
            </a:r>
            <a:r>
              <a:rPr lang="en-US" dirty="0" err="1"/>
              <a:t>minimoimiseksi</a:t>
            </a:r>
            <a:r>
              <a:rPr lang="en-US" dirty="0"/>
              <a:t>, kiertotalouden periaatteiden hyödyntämiseksi ja kestävän innovoinnin edistämiseksi. </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5008487"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PROJEKTISTAMME</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709482" y="826894"/>
            <a:ext cx="10479218" cy="803654"/>
          </a:xfrm>
          <a:prstGeom prst="rect">
            <a:avLst/>
          </a:prstGeom>
        </p:spPr>
        <p:txBody>
          <a:bodyPr/>
          <a:lstStyle/>
          <a:p>
            <a:r>
              <a:rPr lang="en-US" dirty="0"/>
              <a:t>HAASTEIDEN VOITTAMINEN</a:t>
            </a:r>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618836" y="2457445"/>
            <a:ext cx="10569864" cy="3781929"/>
          </a:xfrm>
        </p:spPr>
        <p:txBody>
          <a:bodyPr/>
          <a:lstStyle/>
          <a:p>
            <a:r>
              <a:rPr lang="en-US" sz="2800" b="1" dirty="0"/>
              <a:t>Miten pk-yritykset </a:t>
            </a:r>
            <a:r>
              <a:rPr lang="pl-PL" sz="2800" b="1" dirty="0" err="1"/>
              <a:t>voivat </a:t>
            </a:r>
            <a:r>
              <a:rPr lang="en-US" sz="2800" b="1" dirty="0"/>
              <a:t>toteuttaa innovatiivisia jätteen vähentämisratkaisuja</a:t>
            </a:r>
            <a:r>
              <a:rPr lang="pl-PL" sz="2800" b="1" dirty="0"/>
              <a:t>? </a:t>
            </a:r>
          </a:p>
          <a:p>
            <a:endParaRPr lang="pl-PL" dirty="0"/>
          </a:p>
          <a:p>
            <a:r>
              <a:rPr lang="en-US" dirty="0"/>
              <a:t>Pk-yritykset voivat vähentää jätteen määrää sisällyttämällä kiertotalouden periaatteet toimintaansa ja keskittymällä </a:t>
            </a:r>
            <a:r>
              <a:rPr lang="en-US" b="1" dirty="0"/>
              <a:t>tehokkuuteen</a:t>
            </a:r>
            <a:r>
              <a:rPr lang="en-US" dirty="0"/>
              <a:t>, </a:t>
            </a:r>
            <a:r>
              <a:rPr lang="en-US" b="1" dirty="0"/>
              <a:t>uudelleenkäyttöön </a:t>
            </a:r>
            <a:r>
              <a:rPr lang="en-US" dirty="0"/>
              <a:t>ja </a:t>
            </a:r>
            <a:r>
              <a:rPr lang="en-US" b="1" dirty="0"/>
              <a:t>kestävyyteen</a:t>
            </a:r>
            <a:r>
              <a:rPr lang="en-US" dirty="0"/>
              <a:t>. </a:t>
            </a:r>
            <a:r>
              <a:rPr lang="en-US" dirty="0" err="1"/>
              <a:t>Minimoimalla </a:t>
            </a:r>
            <a:r>
              <a:rPr lang="en-US" dirty="0"/>
              <a:t>ylituotantoa, käyttämällä sivutuotteita uudelleen ja ottamalla käyttöön ympäristöystävällisiä pakkauksia ne voivat </a:t>
            </a:r>
            <a:r>
              <a:rPr lang="en-US" b="1" dirty="0">
                <a:solidFill>
                  <a:srgbClr val="4A9137"/>
                </a:solidFill>
              </a:rPr>
              <a:t>vähentää jätettä ja samalla leikata kustannuksia</a:t>
            </a:r>
            <a:r>
              <a:rPr lang="en-US" dirty="0"/>
              <a:t>. </a:t>
            </a:r>
          </a:p>
          <a:p>
            <a:r>
              <a:rPr lang="en-US" dirty="0"/>
              <a:t>Yhteistyö ruokapankkien tai digitaalisten alustojen kanssa auttaa ohjaamaan ylijäämäruoan uudelleen, ja energian talteenottoratkaisut muuttavat jätteen arvokkaiksi resursseiksi. Kuluttajien sitouttaminen ja yhteistyö poliittisten päättäjien kanssa vahvistaa pitkän aikavälin vaikutuksia ja luo kestävämmän ja joustavamman liiketoimintamallin.</a:t>
            </a:r>
            <a:endParaRPr lang="en-GB" dirty="0"/>
          </a:p>
        </p:txBody>
      </p:sp>
    </p:spTree>
    <p:extLst>
      <p:ext uri="{BB962C8B-B14F-4D97-AF65-F5344CB8AC3E}">
        <p14:creationId xmlns:p14="http://schemas.microsoft.com/office/powerpoint/2010/main" val="3967080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US"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US" dirty="0"/>
              <a:t>"RUOKAHÄVIKIN TORJUMINEN ON YKSI YKSINKERTAISIMMISTA JA TEHOKKAIMMISTA KEINOISTA TORJUA ILMASTONMUUTOSTA."</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828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372048" y="11944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432776" y="125521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en-US" sz="900"/>
          </a:p>
        </p:txBody>
      </p:sp>
      <p:sp>
        <p:nvSpPr>
          <p:cNvPr id="211" name="Freeform 172"/>
          <p:cNvSpPr>
            <a:spLocks noChangeArrowheads="1"/>
          </p:cNvSpPr>
          <p:nvPr/>
        </p:nvSpPr>
        <p:spPr bwMode="auto">
          <a:xfrm>
            <a:off x="496035" y="13159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1961098" y="2614004"/>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1907962" y="2560866"/>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140802" y="205708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201529" y="2117814"/>
            <a:ext cx="2368571"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US" sz="900"/>
          </a:p>
        </p:txBody>
      </p:sp>
      <p:sp>
        <p:nvSpPr>
          <p:cNvPr id="217" name="Freeform 177"/>
          <p:cNvSpPr>
            <a:spLocks noChangeArrowheads="1"/>
          </p:cNvSpPr>
          <p:nvPr/>
        </p:nvSpPr>
        <p:spPr bwMode="auto">
          <a:xfrm>
            <a:off x="3264787" y="217854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4729851" y="347660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US" sz="900"/>
          </a:p>
        </p:txBody>
      </p:sp>
      <p:sp>
        <p:nvSpPr>
          <p:cNvPr id="219" name="Freeform 179"/>
          <p:cNvSpPr>
            <a:spLocks noChangeArrowheads="1"/>
          </p:cNvSpPr>
          <p:nvPr/>
        </p:nvSpPr>
        <p:spPr bwMode="auto">
          <a:xfrm>
            <a:off x="4676714" y="342346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0" name="Freeform 180"/>
          <p:cNvSpPr>
            <a:spLocks noChangeArrowheads="1"/>
          </p:cNvSpPr>
          <p:nvPr/>
        </p:nvSpPr>
        <p:spPr bwMode="auto">
          <a:xfrm>
            <a:off x="5927741" y="119573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5988469" y="125645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US" sz="900"/>
          </a:p>
        </p:txBody>
      </p:sp>
      <p:sp>
        <p:nvSpPr>
          <p:cNvPr id="222" name="Freeform 182"/>
          <p:cNvSpPr>
            <a:spLocks noChangeArrowheads="1"/>
          </p:cNvSpPr>
          <p:nvPr/>
        </p:nvSpPr>
        <p:spPr bwMode="auto">
          <a:xfrm>
            <a:off x="6049197" y="131718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3" name="Freeform 183"/>
          <p:cNvSpPr>
            <a:spLocks noChangeArrowheads="1"/>
          </p:cNvSpPr>
          <p:nvPr/>
        </p:nvSpPr>
        <p:spPr bwMode="auto">
          <a:xfrm>
            <a:off x="7514259" y="261524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US" sz="900"/>
          </a:p>
        </p:txBody>
      </p:sp>
      <p:sp>
        <p:nvSpPr>
          <p:cNvPr id="224" name="Freeform 184"/>
          <p:cNvSpPr>
            <a:spLocks noChangeArrowheads="1"/>
          </p:cNvSpPr>
          <p:nvPr/>
        </p:nvSpPr>
        <p:spPr bwMode="auto">
          <a:xfrm>
            <a:off x="7463653" y="256211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853671" y="205708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6" name="Freeform 186"/>
          <p:cNvSpPr>
            <a:spLocks noChangeArrowheads="1"/>
          </p:cNvSpPr>
          <p:nvPr/>
        </p:nvSpPr>
        <p:spPr bwMode="auto">
          <a:xfrm>
            <a:off x="8914399" y="2117814"/>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US" sz="900"/>
          </a:p>
        </p:txBody>
      </p:sp>
      <p:sp>
        <p:nvSpPr>
          <p:cNvPr id="227" name="Freeform 187"/>
          <p:cNvSpPr>
            <a:spLocks noChangeArrowheads="1"/>
          </p:cNvSpPr>
          <p:nvPr/>
        </p:nvSpPr>
        <p:spPr bwMode="auto">
          <a:xfrm>
            <a:off x="8977656" y="217854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8" name="Freeform 188"/>
          <p:cNvSpPr>
            <a:spLocks noChangeArrowheads="1"/>
          </p:cNvSpPr>
          <p:nvPr/>
        </p:nvSpPr>
        <p:spPr bwMode="auto">
          <a:xfrm>
            <a:off x="10442721" y="3476604"/>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US" sz="900"/>
          </a:p>
        </p:txBody>
      </p:sp>
      <p:sp>
        <p:nvSpPr>
          <p:cNvPr id="229" name="Freeform 189"/>
          <p:cNvSpPr>
            <a:spLocks noChangeArrowheads="1"/>
          </p:cNvSpPr>
          <p:nvPr/>
        </p:nvSpPr>
        <p:spPr bwMode="auto">
          <a:xfrm>
            <a:off x="10376486" y="342346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65" name="CuadroTexto 553">
            <a:extLst>
              <a:ext uri="{FF2B5EF4-FFF2-40B4-BE49-F238E27FC236}">
                <a16:creationId xmlns:a16="http://schemas.microsoft.com/office/drawing/2014/main" id="{01B73BDA-F025-8BE0-A7C1-F7CB4DCDF621}"/>
              </a:ext>
            </a:extLst>
          </p:cNvPr>
          <p:cNvSpPr txBox="1"/>
          <p:nvPr/>
        </p:nvSpPr>
        <p:spPr>
          <a:xfrm>
            <a:off x="2041156" y="2759017"/>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1" y="390831"/>
            <a:ext cx="12191999" cy="803654"/>
          </a:xfrm>
        </p:spPr>
        <p:txBody>
          <a:bodyPr/>
          <a:lstStyle/>
          <a:p>
            <a:r>
              <a:rPr lang="pl-PL" dirty="0">
                <a:solidFill>
                  <a:srgbClr val="09465E"/>
                </a:solidFill>
              </a:rPr>
              <a:t>JÄTTEIDEN </a:t>
            </a:r>
            <a:r>
              <a:rPr lang="en-US" dirty="0">
                <a:solidFill>
                  <a:srgbClr val="09465E"/>
                </a:solidFill>
              </a:rPr>
              <a:t>VÄHENTÄMISSTRATEGIAT </a:t>
            </a:r>
            <a:r>
              <a:rPr lang="pl-PL" dirty="0">
                <a:solidFill>
                  <a:srgbClr val="09465E"/>
                </a:solidFill>
              </a:rPr>
              <a:t>Pk-yrityksille</a:t>
            </a:r>
            <a:endParaRPr lang="en-US" dirty="0">
              <a:solidFill>
                <a:srgbClr val="09465E"/>
              </a:solidFill>
            </a:endParaRPr>
          </a:p>
        </p:txBody>
      </p:sp>
      <p:sp>
        <p:nvSpPr>
          <p:cNvPr id="53" name="CuadroTexto 553">
            <a:extLst>
              <a:ext uri="{FF2B5EF4-FFF2-40B4-BE49-F238E27FC236}">
                <a16:creationId xmlns:a16="http://schemas.microsoft.com/office/drawing/2014/main" id="{FA9A4C0F-9001-7641-7D0F-E4A07EF0C5E4}"/>
              </a:ext>
            </a:extLst>
          </p:cNvPr>
          <p:cNvSpPr txBox="1"/>
          <p:nvPr/>
        </p:nvSpPr>
        <p:spPr>
          <a:xfrm>
            <a:off x="348700" y="1756875"/>
            <a:ext cx="2328391"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Varaston ja tuotannon </a:t>
            </a:r>
            <a:r>
              <a:rPr lang="en-US" sz="2000" b="1" dirty="0" err="1">
                <a:solidFill>
                  <a:schemeClr val="bg1"/>
                </a:solidFill>
                <a:latin typeface="Calibri" panose="020F0502020204030204" pitchFamily="34" charset="0"/>
                <a:ea typeface="Lato" charset="0"/>
                <a:cs typeface="Calibri" panose="020F0502020204030204" pitchFamily="34" charset="0"/>
              </a:rPr>
              <a:t>optimointi</a:t>
            </a:r>
          </a:p>
        </p:txBody>
      </p:sp>
      <p:sp>
        <p:nvSpPr>
          <p:cNvPr id="54" name="CuadroTexto 553">
            <a:extLst>
              <a:ext uri="{FF2B5EF4-FFF2-40B4-BE49-F238E27FC236}">
                <a16:creationId xmlns:a16="http://schemas.microsoft.com/office/drawing/2014/main" id="{C33F10B2-0A7D-2F84-C9D4-8B4A946A8438}"/>
              </a:ext>
            </a:extLst>
          </p:cNvPr>
          <p:cNvSpPr txBox="1"/>
          <p:nvPr/>
        </p:nvSpPr>
        <p:spPr>
          <a:xfrm>
            <a:off x="4810962" y="3614139"/>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342875" y="2648674"/>
            <a:ext cx="188413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Upcycling ja sivutuotteiden </a:t>
            </a:r>
            <a:r>
              <a:rPr lang="en-US" sz="2000" b="1" dirty="0" err="1">
                <a:solidFill>
                  <a:schemeClr val="bg1"/>
                </a:solidFill>
                <a:latin typeface="Calibri" panose="020F0502020204030204" pitchFamily="34" charset="0"/>
                <a:ea typeface="Lato" charset="0"/>
                <a:cs typeface="Calibri" panose="020F0502020204030204" pitchFamily="34" charset="0"/>
              </a:rPr>
              <a:t>hyödyntäminen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6" name="CuadroTexto 553">
            <a:extLst>
              <a:ext uri="{FF2B5EF4-FFF2-40B4-BE49-F238E27FC236}">
                <a16:creationId xmlns:a16="http://schemas.microsoft.com/office/drawing/2014/main" id="{8A3A9233-F482-EE22-1E4A-A310ED36287E}"/>
              </a:ext>
            </a:extLst>
          </p:cNvPr>
          <p:cNvSpPr txBox="1"/>
          <p:nvPr/>
        </p:nvSpPr>
        <p:spPr>
          <a:xfrm>
            <a:off x="7617813" y="274777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5972804" y="1896241"/>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Ylijäämäruoan uudelleenjakelu</a:t>
            </a:r>
          </a:p>
        </p:txBody>
      </p:sp>
      <p:sp>
        <p:nvSpPr>
          <p:cNvPr id="58" name="CuadroTexto 553">
            <a:extLst>
              <a:ext uri="{FF2B5EF4-FFF2-40B4-BE49-F238E27FC236}">
                <a16:creationId xmlns:a16="http://schemas.microsoft.com/office/drawing/2014/main" id="{F990880F-8AB7-359C-D0E4-DE54EC240AA2}"/>
              </a:ext>
            </a:extLst>
          </p:cNvPr>
          <p:cNvSpPr txBox="1"/>
          <p:nvPr/>
        </p:nvSpPr>
        <p:spPr>
          <a:xfrm>
            <a:off x="10544829" y="3569170"/>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873431" y="2685971"/>
            <a:ext cx="2328391"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Lean ja kestävä pakkaaminen</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297711" y="3745606"/>
            <a:ext cx="2245717"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800" dirty="0">
                <a:solidFill>
                  <a:srgbClr val="09465E"/>
                </a:solidFill>
              </a:rPr>
              <a:t>Käyttämällä tekoälypohjaista kysynnän ennustamista ja </a:t>
            </a:r>
            <a:r>
              <a:rPr lang="en-US" sz="1800" dirty="0" err="1">
                <a:solidFill>
                  <a:srgbClr val="09465E"/>
                </a:solidFill>
              </a:rPr>
              <a:t>älykkäitä</a:t>
            </a:r>
            <a:r>
              <a:rPr lang="en-US" sz="1800" dirty="0">
                <a:solidFill>
                  <a:srgbClr val="09465E"/>
                </a:solidFill>
              </a:rPr>
              <a:t> </a:t>
            </a:r>
            <a:r>
              <a:rPr lang="en-US" sz="1800" dirty="0" err="1">
                <a:solidFill>
                  <a:srgbClr val="09465E"/>
                </a:solidFill>
              </a:rPr>
              <a:t>varastointijärjestel-miä</a:t>
            </a:r>
            <a:r>
              <a:rPr lang="en-US" sz="1800" dirty="0">
                <a:solidFill>
                  <a:srgbClr val="09465E"/>
                </a:solidFill>
              </a:rPr>
              <a:t> </a:t>
            </a:r>
            <a:r>
              <a:rPr lang="en-US" sz="1800" dirty="0" err="1">
                <a:solidFill>
                  <a:srgbClr val="09465E"/>
                </a:solidFill>
              </a:rPr>
              <a:t>minimoidaan</a:t>
            </a:r>
            <a:r>
              <a:rPr lang="en-US" sz="1800" dirty="0">
                <a:solidFill>
                  <a:srgbClr val="09465E"/>
                </a:solidFill>
              </a:rPr>
              <a:t> ylituotanto ja ylivarastot.</a:t>
            </a:r>
            <a:endParaRPr lang="en-GB" sz="1800" dirty="0">
              <a:solidFill>
                <a:srgbClr val="09465E"/>
              </a:solidFill>
            </a:endParaRPr>
          </a:p>
        </p:txBody>
      </p:sp>
      <p:sp>
        <p:nvSpPr>
          <p:cNvPr id="61" name="Text Placeholder 2">
            <a:extLst>
              <a:ext uri="{FF2B5EF4-FFF2-40B4-BE49-F238E27FC236}">
                <a16:creationId xmlns:a16="http://schemas.microsoft.com/office/drawing/2014/main" id="{52E0FB9F-03D9-87B4-823A-5104E79125A3}"/>
              </a:ext>
            </a:extLst>
          </p:cNvPr>
          <p:cNvSpPr txBox="1">
            <a:spLocks/>
          </p:cNvSpPr>
          <p:nvPr/>
        </p:nvSpPr>
        <p:spPr>
          <a:xfrm>
            <a:off x="2820646" y="4485212"/>
            <a:ext cx="3007499"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800" dirty="0">
                <a:solidFill>
                  <a:srgbClr val="09465E"/>
                </a:solidFill>
              </a:rPr>
              <a:t>Ruokajätteen muuntaminen uusiksi tuotteiksi, kuten hedelmien kuorien uudelleenkäyttö luonnollisiksi väriaineiksi tai ylijäämäruoan muuntaminen eläinten rehuksi tai kompostiksi.</a:t>
            </a:r>
            <a:endParaRPr lang="en-GB" sz="1800" dirty="0">
              <a:solidFill>
                <a:srgbClr val="09465E"/>
              </a:solidFill>
            </a:endParaRPr>
          </a:p>
        </p:txBody>
      </p:sp>
      <p:sp>
        <p:nvSpPr>
          <p:cNvPr id="62" name="Text Placeholder 2">
            <a:extLst>
              <a:ext uri="{FF2B5EF4-FFF2-40B4-BE49-F238E27FC236}">
                <a16:creationId xmlns:a16="http://schemas.microsoft.com/office/drawing/2014/main" id="{05518E17-7D44-45BA-CD18-4C9479B0A645}"/>
              </a:ext>
            </a:extLst>
          </p:cNvPr>
          <p:cNvSpPr txBox="1">
            <a:spLocks/>
          </p:cNvSpPr>
          <p:nvPr/>
        </p:nvSpPr>
        <p:spPr>
          <a:xfrm>
            <a:off x="5927741" y="3700186"/>
            <a:ext cx="2831265"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800" dirty="0">
                <a:solidFill>
                  <a:srgbClr val="09465E"/>
                </a:solidFill>
              </a:rPr>
              <a:t>Yhteistyö elintarvikepankkien, sosiaalisten yritysten (Food Cloud tai Banco </a:t>
            </a:r>
            <a:r>
              <a:rPr lang="en-US" sz="1800" dirty="0" err="1">
                <a:solidFill>
                  <a:srgbClr val="09465E"/>
                </a:solidFill>
              </a:rPr>
              <a:t>Alimentare</a:t>
            </a:r>
            <a:r>
              <a:rPr lang="en-US" sz="1800" dirty="0">
                <a:solidFill>
                  <a:srgbClr val="09465E"/>
                </a:solidFill>
              </a:rPr>
              <a:t>) tai digitaalisten alustojen (esim. Too Good To Go, Olio) kanssa myymättömien syötäväksi kelpaavien elintarvikkeiden lahjoittamiseksi tai uudelleen jakamiseksi.</a:t>
            </a:r>
            <a:endParaRPr lang="en-GB" sz="1800" dirty="0">
              <a:solidFill>
                <a:srgbClr val="09465E"/>
              </a:solidFill>
            </a:endParaRPr>
          </a:p>
        </p:txBody>
      </p:sp>
      <p:sp>
        <p:nvSpPr>
          <p:cNvPr id="63" name="Text Placeholder 2">
            <a:extLst>
              <a:ext uri="{FF2B5EF4-FFF2-40B4-BE49-F238E27FC236}">
                <a16:creationId xmlns:a16="http://schemas.microsoft.com/office/drawing/2014/main" id="{D3174577-6775-670F-8BA6-BF24147AA1BD}"/>
              </a:ext>
            </a:extLst>
          </p:cNvPr>
          <p:cNvSpPr txBox="1">
            <a:spLocks/>
          </p:cNvSpPr>
          <p:nvPr/>
        </p:nvSpPr>
        <p:spPr>
          <a:xfrm>
            <a:off x="8859225" y="4549947"/>
            <a:ext cx="2488859"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1800" dirty="0">
                <a:solidFill>
                  <a:srgbClr val="09465E"/>
                </a:solidFill>
              </a:rPr>
              <a:t>Siirtyminen biohajoaviin, uudelleenkäytettäviin tai syötäviin pakkauksiin jätteen vähentämiseksi kuluttajatasolla.</a:t>
            </a:r>
            <a:endParaRPr lang="en-GB" sz="18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descr="Obraz zawierający tekst, projekt graficzny, zrzut ekranu, clipart&#10;&#10;Zawartość wygenerowana przez sztuczną inteligencję może być niepoprawna.">
            <a:hlinkClick r:id="rId2"/>
            <a:extLst>
              <a:ext uri="{FF2B5EF4-FFF2-40B4-BE49-F238E27FC236}">
                <a16:creationId xmlns:a16="http://schemas.microsoft.com/office/drawing/2014/main" id="{151CECAD-59E0-558C-A3D9-61492D184D31}"/>
              </a:ext>
            </a:extLst>
          </p:cNvPr>
          <p:cNvPicPr>
            <a:picLocks noChangeAspect="1"/>
          </p:cNvPicPr>
          <p:nvPr/>
        </p:nvPicPr>
        <p:blipFill>
          <a:blip r:embed="rId3"/>
          <a:stretch>
            <a:fillRect/>
          </a:stretch>
        </p:blipFill>
        <p:spPr>
          <a:xfrm>
            <a:off x="868935" y="679322"/>
            <a:ext cx="3730225" cy="5309929"/>
          </a:xfrm>
          <a:prstGeom prst="rect">
            <a:avLst/>
          </a:prstGeom>
          <a:noFill/>
          <a:ln>
            <a:solidFill>
              <a:srgbClr val="007772"/>
            </a:solidFill>
          </a:ln>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21"/>
          </p:nvPr>
        </p:nvSpPr>
        <p:spPr>
          <a:xfrm>
            <a:off x="5232368" y="584332"/>
            <a:ext cx="5943632" cy="992652"/>
          </a:xfrm>
        </p:spPr>
        <p:txBody>
          <a:bodyPr>
            <a:normAutofit fontScale="70000" lnSpcReduction="20000"/>
          </a:bodyPr>
          <a:lstStyle/>
          <a:p>
            <a:r>
              <a:rPr lang="en-US" dirty="0"/>
              <a:t>Tutustu pk-yritysten rooliin </a:t>
            </a:r>
            <a:r>
              <a:rPr lang="en-US" dirty="0" err="1"/>
              <a:t>kiertotalouden</a:t>
            </a:r>
            <a:r>
              <a:rPr lang="en-US" dirty="0"/>
              <a:t> </a:t>
            </a:r>
            <a:r>
              <a:rPr lang="en-US" dirty="0" err="1"/>
              <a:t>elintarvikejärjestelmissä</a:t>
            </a:r>
            <a:r>
              <a:rPr lang="en-US" dirty="0"/>
              <a:t> </a:t>
            </a:r>
            <a:r>
              <a:rPr lang="pl-PL" dirty="0"/>
              <a:t>...</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5296278" y="1576984"/>
            <a:ext cx="6465794" cy="4696684"/>
          </a:xfrm>
        </p:spPr>
        <p:txBody>
          <a:bodyPr>
            <a:normAutofit fontScale="92500"/>
          </a:bodyPr>
          <a:lstStyle/>
          <a:p>
            <a:pPr>
              <a:spcAft>
                <a:spcPts val="600"/>
              </a:spcAft>
            </a:pPr>
            <a:r>
              <a:rPr lang="en-US" dirty="0"/>
              <a:t>Lisätietoja saat </a:t>
            </a:r>
            <a:r>
              <a:rPr lang="en-US" b="1" dirty="0">
                <a:hlinkClick r:id="rId2"/>
              </a:rPr>
              <a:t>Aasian ja </a:t>
            </a:r>
            <a:r>
              <a:rPr lang="en-US" b="1" dirty="0" err="1">
                <a:hlinkClick r:id="rId2"/>
              </a:rPr>
              <a:t>Euroopan</a:t>
            </a:r>
            <a:r>
              <a:rPr lang="en-US" b="1" dirty="0">
                <a:hlinkClick r:id="rId2"/>
              </a:rPr>
              <a:t> ympäristöfoorumin (</a:t>
            </a:r>
            <a:r>
              <a:rPr lang="en-US" b="1" dirty="0" err="1">
                <a:hlinkClick r:id="rId2"/>
              </a:rPr>
              <a:t>ENVforum</a:t>
            </a:r>
            <a:r>
              <a:rPr lang="en-US" b="1" dirty="0">
                <a:hlinkClick r:id="rId2"/>
              </a:rPr>
              <a:t>) vuoden 2021 vuosikokouksesta</a:t>
            </a:r>
            <a:r>
              <a:rPr lang="en-US" dirty="0"/>
              <a:t>, jossa tarkasteltiin pk-yritysten roolia kiertävissä elintarvikejärjestelmissä ja ruokajätteen vähentämisessä. </a:t>
            </a:r>
          </a:p>
          <a:p>
            <a:pPr>
              <a:spcAft>
                <a:spcPts val="600"/>
              </a:spcAft>
            </a:pPr>
            <a:endParaRPr lang="en-US" dirty="0"/>
          </a:p>
          <a:p>
            <a:pPr>
              <a:spcAft>
                <a:spcPts val="600"/>
              </a:spcAft>
            </a:pPr>
            <a:r>
              <a:rPr lang="en-US" dirty="0" err="1"/>
              <a:t>Tutustu</a:t>
            </a:r>
            <a:r>
              <a:rPr lang="en-US" dirty="0"/>
              <a:t> keskeisiin näkemyksiin biotaloudesta, elintarvikkeiden kierrätyksestä ja kestävistä käytännöistä. </a:t>
            </a:r>
            <a:endParaRPr lang="pl-PL" dirty="0"/>
          </a:p>
          <a:p>
            <a:pPr>
              <a:spcAft>
                <a:spcPts val="600"/>
              </a:spcAft>
            </a:pPr>
            <a:endParaRPr lang="pl-PL" dirty="0"/>
          </a:p>
          <a:p>
            <a:pPr>
              <a:spcAft>
                <a:spcPts val="600"/>
              </a:spcAft>
            </a:pPr>
            <a:r>
              <a:rPr lang="en-US" dirty="0"/>
              <a:t>Tutustu koko keskusteluun ja opi, miten pk-yritykset voivat edistää muutosta elintarvikealalla.</a:t>
            </a:r>
          </a:p>
        </p:txBody>
      </p:sp>
      <p:grpSp>
        <p:nvGrpSpPr>
          <p:cNvPr id="2" name="Graphic 4">
            <a:extLst>
              <a:ext uri="{FF2B5EF4-FFF2-40B4-BE49-F238E27FC236}">
                <a16:creationId xmlns:a16="http://schemas.microsoft.com/office/drawing/2014/main" id="{31C02162-7865-BD47-8BC2-B89A0905EAE8}"/>
              </a:ext>
            </a:extLst>
          </p:cNvPr>
          <p:cNvGrpSpPr/>
          <p:nvPr/>
        </p:nvGrpSpPr>
        <p:grpSpPr>
          <a:xfrm rot="19582332">
            <a:off x="4929755" y="5446757"/>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90818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FF50F049-9B8D-355C-FD8C-556024383FB2}"/>
              </a:ext>
            </a:extLst>
          </p:cNvPr>
          <p:cNvSpPr txBox="1">
            <a:spLocks/>
          </p:cNvSpPr>
          <p:nvPr/>
        </p:nvSpPr>
        <p:spPr>
          <a:xfrm>
            <a:off x="622131" y="3111335"/>
            <a:ext cx="5232404" cy="3207088"/>
          </a:xfrm>
          <a:prstGeom prst="rect">
            <a:avLst/>
          </a:prstGeom>
          <a:solidFill>
            <a:srgbClr val="FEA52F"/>
          </a:solidFill>
        </p:spPr>
        <p:txBody>
          <a:bodyPr anchor="ct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dirty="0"/>
          </a:p>
          <a:p>
            <a:r>
              <a:rPr lang="en-US" sz="2200" b="1" dirty="0"/>
              <a:t>Valitse yleinen ruokatuote (esim. jäätelö, leipä tai keitetty kana) ja seuraa sen matkaa elintarvikejärjestelmän läpi tuotannosta mahdolliseen </a:t>
            </a:r>
            <a:r>
              <a:rPr lang="en-US" sz="2200" b="1" dirty="0" err="1"/>
              <a:t>jätteeseen</a:t>
            </a:r>
            <a:r>
              <a:rPr lang="en-US" sz="2200" b="1" dirty="0"/>
              <a:t>.</a:t>
            </a:r>
          </a:p>
          <a:p>
            <a:endParaRPr lang="en-US" sz="2200" b="1" dirty="0"/>
          </a:p>
          <a:p>
            <a:r>
              <a:rPr lang="en-US" sz="2200" b="1" dirty="0"/>
              <a:t>Ideoi sitten vähintään kaksi kiertokulustrategiaa jätteen vähentämiseksi eri vaiheissa (esim. uudelleenkäyttö, kompostointi, kierrätys, lahjoitus).</a:t>
            </a:r>
          </a:p>
          <a:p>
            <a:endParaRPr lang="en-IE" b="1" dirty="0"/>
          </a:p>
        </p:txBody>
      </p:sp>
      <p:sp>
        <p:nvSpPr>
          <p:cNvPr id="6" name="Text Placeholder 1">
            <a:extLst>
              <a:ext uri="{FF2B5EF4-FFF2-40B4-BE49-F238E27FC236}">
                <a16:creationId xmlns:a16="http://schemas.microsoft.com/office/drawing/2014/main" id="{D500A4AA-D40E-8369-72A7-314DA73017C6}"/>
              </a:ext>
            </a:extLst>
          </p:cNvPr>
          <p:cNvSpPr txBox="1">
            <a:spLocks/>
          </p:cNvSpPr>
          <p:nvPr/>
        </p:nvSpPr>
        <p:spPr>
          <a:xfrm>
            <a:off x="766760" y="1945596"/>
            <a:ext cx="1047921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Oppijan toiminta...</a:t>
            </a:r>
            <a:endParaRPr lang="en-IE" dirty="0"/>
          </a:p>
        </p:txBody>
      </p:sp>
      <p:grpSp>
        <p:nvGrpSpPr>
          <p:cNvPr id="7" name="Group 6">
            <a:extLst>
              <a:ext uri="{FF2B5EF4-FFF2-40B4-BE49-F238E27FC236}">
                <a16:creationId xmlns:a16="http://schemas.microsoft.com/office/drawing/2014/main" id="{5D0DA0C1-EAF2-17E9-C145-05CFBB75594C}"/>
              </a:ext>
            </a:extLst>
          </p:cNvPr>
          <p:cNvGrpSpPr/>
          <p:nvPr/>
        </p:nvGrpSpPr>
        <p:grpSpPr>
          <a:xfrm>
            <a:off x="958602" y="371192"/>
            <a:ext cx="1415803" cy="1259356"/>
            <a:chOff x="1042830" y="5367345"/>
            <a:chExt cx="907476" cy="907364"/>
          </a:xfrm>
          <a:solidFill>
            <a:srgbClr val="1D4C60"/>
          </a:solidFill>
        </p:grpSpPr>
        <p:grpSp>
          <p:nvGrpSpPr>
            <p:cNvPr id="8" name="Graphic 2">
              <a:extLst>
                <a:ext uri="{FF2B5EF4-FFF2-40B4-BE49-F238E27FC236}">
                  <a16:creationId xmlns:a16="http://schemas.microsoft.com/office/drawing/2014/main" id="{8DF0A274-8637-30D3-14E7-0F0E57499C70}"/>
                </a:ext>
              </a:extLst>
            </p:cNvPr>
            <p:cNvGrpSpPr/>
            <p:nvPr userDrawn="1"/>
          </p:nvGrpSpPr>
          <p:grpSpPr>
            <a:xfrm>
              <a:off x="1042830" y="5367345"/>
              <a:ext cx="907476" cy="907364"/>
              <a:chOff x="5318121" y="3727141"/>
              <a:chExt cx="907476" cy="907364"/>
            </a:xfrm>
            <a:grpFill/>
          </p:grpSpPr>
          <p:sp>
            <p:nvSpPr>
              <p:cNvPr id="15" name="Freeform 912">
                <a:extLst>
                  <a:ext uri="{FF2B5EF4-FFF2-40B4-BE49-F238E27FC236}">
                    <a16:creationId xmlns:a16="http://schemas.microsoft.com/office/drawing/2014/main" id="{80F77F10-C094-9A6A-CA1C-316835FFA217}"/>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endParaRPr lang="en-US"/>
              </a:p>
            </p:txBody>
          </p:sp>
          <p:sp>
            <p:nvSpPr>
              <p:cNvPr id="16" name="Freeform 913">
                <a:extLst>
                  <a:ext uri="{FF2B5EF4-FFF2-40B4-BE49-F238E27FC236}">
                    <a16:creationId xmlns:a16="http://schemas.microsoft.com/office/drawing/2014/main" id="{0C7C6D2B-E35E-4934-8916-D61423B46FEB}"/>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endParaRPr lang="en-US"/>
              </a:p>
            </p:txBody>
          </p:sp>
          <p:sp>
            <p:nvSpPr>
              <p:cNvPr id="17" name="Freeform 914">
                <a:extLst>
                  <a:ext uri="{FF2B5EF4-FFF2-40B4-BE49-F238E27FC236}">
                    <a16:creationId xmlns:a16="http://schemas.microsoft.com/office/drawing/2014/main" id="{1ECEA788-3246-9EBB-7722-9184FE9E3D8E}"/>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endParaRPr lang="en-US"/>
              </a:p>
            </p:txBody>
          </p:sp>
          <p:sp>
            <p:nvSpPr>
              <p:cNvPr id="18" name="Freeform 916">
                <a:extLst>
                  <a:ext uri="{FF2B5EF4-FFF2-40B4-BE49-F238E27FC236}">
                    <a16:creationId xmlns:a16="http://schemas.microsoft.com/office/drawing/2014/main" id="{77899F0B-C864-927E-5A3F-9F8F7ECE86CB}"/>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endParaRPr lang="en-US"/>
              </a:p>
            </p:txBody>
          </p:sp>
          <p:sp>
            <p:nvSpPr>
              <p:cNvPr id="19" name="Freeform 917">
                <a:extLst>
                  <a:ext uri="{FF2B5EF4-FFF2-40B4-BE49-F238E27FC236}">
                    <a16:creationId xmlns:a16="http://schemas.microsoft.com/office/drawing/2014/main" id="{33A35F3D-29DA-DF1A-B3FF-15911E034E32}"/>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endParaRPr lang="en-US"/>
              </a:p>
            </p:txBody>
          </p:sp>
          <p:sp>
            <p:nvSpPr>
              <p:cNvPr id="20" name="Freeform 918">
                <a:extLst>
                  <a:ext uri="{FF2B5EF4-FFF2-40B4-BE49-F238E27FC236}">
                    <a16:creationId xmlns:a16="http://schemas.microsoft.com/office/drawing/2014/main" id="{B3F05D47-FE28-F0DA-EBA3-B581FB583E6C}"/>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endParaRPr lang="en-US"/>
              </a:p>
            </p:txBody>
          </p:sp>
          <p:sp>
            <p:nvSpPr>
              <p:cNvPr id="21" name="Freeform 919">
                <a:extLst>
                  <a:ext uri="{FF2B5EF4-FFF2-40B4-BE49-F238E27FC236}">
                    <a16:creationId xmlns:a16="http://schemas.microsoft.com/office/drawing/2014/main" id="{64DF3036-D062-B831-0B16-B3E439908EC2}"/>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endParaRPr lang="en-US"/>
              </a:p>
            </p:txBody>
          </p:sp>
          <p:sp>
            <p:nvSpPr>
              <p:cNvPr id="22" name="Freeform 920">
                <a:extLst>
                  <a:ext uri="{FF2B5EF4-FFF2-40B4-BE49-F238E27FC236}">
                    <a16:creationId xmlns:a16="http://schemas.microsoft.com/office/drawing/2014/main" id="{5F78D562-C6B9-94CC-04EF-AA9D0CAD736A}"/>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endParaRPr lang="en-US"/>
              </a:p>
            </p:txBody>
          </p:sp>
          <p:sp>
            <p:nvSpPr>
              <p:cNvPr id="23" name="Freeform 921">
                <a:extLst>
                  <a:ext uri="{FF2B5EF4-FFF2-40B4-BE49-F238E27FC236}">
                    <a16:creationId xmlns:a16="http://schemas.microsoft.com/office/drawing/2014/main" id="{36116162-935C-0BD0-A76C-1F4388C54AE1}"/>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191D20BB-11BA-2D64-FD86-44402A709D64}"/>
                </a:ext>
              </a:extLst>
            </p:cNvPr>
            <p:cNvGrpSpPr/>
            <p:nvPr userDrawn="1"/>
          </p:nvGrpSpPr>
          <p:grpSpPr>
            <a:xfrm>
              <a:off x="1304333" y="5488666"/>
              <a:ext cx="566267" cy="691349"/>
              <a:chOff x="5574516" y="3858678"/>
              <a:chExt cx="566267" cy="691349"/>
            </a:xfrm>
            <a:grpFill/>
          </p:grpSpPr>
          <p:sp>
            <p:nvSpPr>
              <p:cNvPr id="10" name="Freeform 906">
                <a:extLst>
                  <a:ext uri="{FF2B5EF4-FFF2-40B4-BE49-F238E27FC236}">
                    <a16:creationId xmlns:a16="http://schemas.microsoft.com/office/drawing/2014/main" id="{E9483188-9AA5-7D8C-15E9-F8352C8A54A7}"/>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EA52F"/>
              </a:solidFill>
              <a:ln w="3834" cap="flat">
                <a:noFill/>
                <a:prstDash val="solid"/>
                <a:miter/>
              </a:ln>
            </p:spPr>
            <p:txBody>
              <a:bodyPr rtlCol="0" anchor="ctr"/>
              <a:lstStyle/>
              <a:p>
                <a:endParaRPr lang="en-US"/>
              </a:p>
            </p:txBody>
          </p:sp>
          <p:sp>
            <p:nvSpPr>
              <p:cNvPr id="11" name="Freeform 907">
                <a:extLst>
                  <a:ext uri="{FF2B5EF4-FFF2-40B4-BE49-F238E27FC236}">
                    <a16:creationId xmlns:a16="http://schemas.microsoft.com/office/drawing/2014/main" id="{958CB5F2-81AC-99ED-21B6-1723E84D3160}"/>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grpFill/>
              <a:ln w="3834" cap="flat">
                <a:noFill/>
                <a:prstDash val="solid"/>
                <a:miter/>
              </a:ln>
            </p:spPr>
            <p:txBody>
              <a:bodyPr rtlCol="0" anchor="ctr"/>
              <a:lstStyle/>
              <a:p>
                <a:endParaRPr lang="en-US"/>
              </a:p>
            </p:txBody>
          </p:sp>
          <p:sp>
            <p:nvSpPr>
              <p:cNvPr id="12" name="Freeform 908">
                <a:extLst>
                  <a:ext uri="{FF2B5EF4-FFF2-40B4-BE49-F238E27FC236}">
                    <a16:creationId xmlns:a16="http://schemas.microsoft.com/office/drawing/2014/main" id="{DACA0746-D6BE-3E43-8728-CAB09C561501}"/>
                  </a:ext>
                </a:extLst>
              </p:cNvPr>
              <p:cNvSpPr/>
              <p:nvPr/>
            </p:nvSpPr>
            <p:spPr>
              <a:xfrm>
                <a:off x="6090893" y="3858678"/>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FEA52F"/>
              </a:solidFill>
              <a:ln w="3834" cap="flat">
                <a:noFill/>
                <a:prstDash val="solid"/>
                <a:miter/>
              </a:ln>
            </p:spPr>
            <p:txBody>
              <a:bodyPr rtlCol="0" anchor="ctr"/>
              <a:lstStyle/>
              <a:p>
                <a:endParaRPr lang="en-US"/>
              </a:p>
            </p:txBody>
          </p:sp>
          <p:sp>
            <p:nvSpPr>
              <p:cNvPr id="13" name="Freeform 909">
                <a:extLst>
                  <a:ext uri="{FF2B5EF4-FFF2-40B4-BE49-F238E27FC236}">
                    <a16:creationId xmlns:a16="http://schemas.microsoft.com/office/drawing/2014/main" id="{811F1111-3556-3E79-9CA2-5B44A49D08A3}"/>
                  </a:ext>
                </a:extLst>
              </p:cNvPr>
              <p:cNvSpPr/>
              <p:nvPr/>
            </p:nvSpPr>
            <p:spPr>
              <a:xfrm>
                <a:off x="6090893" y="4028401"/>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FEA52F"/>
              </a:solidFill>
              <a:ln w="3834" cap="flat">
                <a:noFill/>
                <a:prstDash val="solid"/>
                <a:miter/>
              </a:ln>
            </p:spPr>
            <p:txBody>
              <a:bodyPr rtlCol="0" anchor="ctr"/>
              <a:lstStyle/>
              <a:p>
                <a:endParaRPr lang="en-US"/>
              </a:p>
            </p:txBody>
          </p:sp>
          <p:sp>
            <p:nvSpPr>
              <p:cNvPr id="14" name="Freeform 910">
                <a:extLst>
                  <a:ext uri="{FF2B5EF4-FFF2-40B4-BE49-F238E27FC236}">
                    <a16:creationId xmlns:a16="http://schemas.microsoft.com/office/drawing/2014/main" id="{77259CC7-5A38-DBF0-8B9D-565F9362E181}"/>
                  </a:ext>
                </a:extLst>
              </p:cNvPr>
              <p:cNvSpPr/>
              <p:nvPr/>
            </p:nvSpPr>
            <p:spPr>
              <a:xfrm>
                <a:off x="6090893" y="4199579"/>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FEA52F"/>
              </a:solidFill>
              <a:ln w="3834" cap="flat">
                <a:noFill/>
                <a:prstDash val="solid"/>
                <a:miter/>
              </a:ln>
            </p:spPr>
            <p:txBody>
              <a:bodyPr rtlCol="0" anchor="ctr"/>
              <a:lstStyle/>
              <a:p>
                <a:endParaRPr lang="en-US"/>
              </a:p>
            </p:txBody>
          </p:sp>
        </p:grpSp>
      </p:grpSp>
      <p:sp>
        <p:nvSpPr>
          <p:cNvPr id="24" name="TextBox 23">
            <a:extLst>
              <a:ext uri="{FF2B5EF4-FFF2-40B4-BE49-F238E27FC236}">
                <a16:creationId xmlns:a16="http://schemas.microsoft.com/office/drawing/2014/main" id="{B50F24BC-501F-8F0B-F112-6C6BC84971A5}"/>
              </a:ext>
            </a:extLst>
          </p:cNvPr>
          <p:cNvSpPr txBox="1"/>
          <p:nvPr/>
        </p:nvSpPr>
        <p:spPr>
          <a:xfrm>
            <a:off x="6096001" y="1250696"/>
            <a:ext cx="6121098" cy="5355312"/>
          </a:xfrm>
          <a:prstGeom prst="rect">
            <a:avLst/>
          </a:prstGeom>
          <a:noFill/>
        </p:spPr>
        <p:txBody>
          <a:bodyPr wrap="square">
            <a:spAutoFit/>
          </a:bodyPr>
          <a:lstStyle/>
          <a:p>
            <a:pPr marL="342900" indent="-342900">
              <a:buAutoNum type="arabicPeriod"/>
            </a:pPr>
            <a:r>
              <a:rPr lang="en-US" b="1" dirty="0" err="1">
                <a:solidFill>
                  <a:srgbClr val="1D4C60"/>
                </a:solidFill>
              </a:rPr>
              <a:t>Suosi</a:t>
            </a:r>
            <a:r>
              <a:rPr lang="en-US" b="1" dirty="0">
                <a:solidFill>
                  <a:srgbClr val="1D4C60"/>
                </a:solidFill>
              </a:rPr>
              <a:t> </a:t>
            </a:r>
            <a:r>
              <a:rPr lang="en-US" b="1" dirty="0" err="1">
                <a:solidFill>
                  <a:srgbClr val="1D4C60"/>
                </a:solidFill>
              </a:rPr>
              <a:t>paikallisia</a:t>
            </a:r>
            <a:r>
              <a:rPr lang="en-US" b="1" dirty="0">
                <a:solidFill>
                  <a:srgbClr val="1D4C60"/>
                </a:solidFill>
              </a:rPr>
              <a:t> </a:t>
            </a:r>
            <a:r>
              <a:rPr lang="en-US" b="1" dirty="0" err="1">
                <a:solidFill>
                  <a:srgbClr val="1D4C60"/>
                </a:solidFill>
              </a:rPr>
              <a:t>tuotteita</a:t>
            </a:r>
            <a:br>
              <a:rPr lang="en-US" dirty="0">
                <a:solidFill>
                  <a:srgbClr val="1D4C60"/>
                </a:solidFill>
              </a:rPr>
            </a:br>
            <a:r>
              <a:rPr lang="en-US" dirty="0">
                <a:solidFill>
                  <a:srgbClr val="1D4C60"/>
                </a:solidFill>
              </a:rPr>
              <a:t>Valitse elintarvikkeita, joita käytät säännöllisesti. </a:t>
            </a:r>
          </a:p>
          <a:p>
            <a:pPr marL="342900" indent="-342900">
              <a:buAutoNum type="arabicPeriod"/>
            </a:pPr>
            <a:endParaRPr lang="en-US" dirty="0">
              <a:solidFill>
                <a:srgbClr val="1D4C60"/>
              </a:solidFill>
            </a:endParaRPr>
          </a:p>
          <a:p>
            <a:pPr>
              <a:buNone/>
            </a:pPr>
            <a:r>
              <a:rPr lang="en-US" b="1" dirty="0">
                <a:solidFill>
                  <a:srgbClr val="1D4C60"/>
                </a:solidFill>
              </a:rPr>
              <a:t>2. </a:t>
            </a:r>
            <a:r>
              <a:rPr lang="en-US" b="1" dirty="0" err="1">
                <a:solidFill>
                  <a:srgbClr val="1D4C60"/>
                </a:solidFill>
              </a:rPr>
              <a:t>Jäsennä</a:t>
            </a:r>
            <a:r>
              <a:rPr lang="en-US" b="1" dirty="0">
                <a:solidFill>
                  <a:srgbClr val="1D4C60"/>
                </a:solidFill>
              </a:rPr>
              <a:t> </a:t>
            </a:r>
            <a:r>
              <a:rPr lang="en-US" b="1" dirty="0" err="1">
                <a:solidFill>
                  <a:srgbClr val="1D4C60"/>
                </a:solidFill>
              </a:rPr>
              <a:t>mielessäsi</a:t>
            </a:r>
            <a:r>
              <a:rPr lang="en-US" b="1" dirty="0">
                <a:solidFill>
                  <a:srgbClr val="1D4C60"/>
                </a:solidFill>
              </a:rPr>
              <a:t> elintarvikkeen elinkaari... </a:t>
            </a:r>
            <a:r>
              <a:rPr lang="en-US" dirty="0">
                <a:solidFill>
                  <a:srgbClr val="1D4C60"/>
                </a:solidFill>
              </a:rPr>
              <a:t>ajattele elintarvikkeen </a:t>
            </a:r>
            <a:r>
              <a:rPr lang="en-US" b="1" dirty="0">
                <a:solidFill>
                  <a:srgbClr val="1D4C60"/>
                </a:solidFill>
              </a:rPr>
              <a:t>koko elinkaarta</a:t>
            </a:r>
            <a:r>
              <a:rPr lang="en-US" dirty="0">
                <a:solidFill>
                  <a:srgbClr val="1D4C60"/>
                </a:solidFill>
              </a:rPr>
              <a:t>:</a:t>
            </a:r>
          </a:p>
          <a:p>
            <a:pPr marL="285750" indent="-285750">
              <a:buFont typeface="Arial" panose="020B0604020202020204" pitchFamily="34" charset="0"/>
              <a:buChar char="•"/>
            </a:pPr>
            <a:r>
              <a:rPr lang="en-US" b="1" dirty="0">
                <a:solidFill>
                  <a:srgbClr val="1D4C60"/>
                </a:solidFill>
              </a:rPr>
              <a:t>Missä se on kasvatettu tai tuotettu?</a:t>
            </a:r>
            <a:endParaRPr lang="en-US" dirty="0">
              <a:solidFill>
                <a:srgbClr val="1D4C60"/>
              </a:solidFill>
            </a:endParaRPr>
          </a:p>
          <a:p>
            <a:pPr marL="285750" indent="-285750">
              <a:buFont typeface="Arial" panose="020B0604020202020204" pitchFamily="34" charset="0"/>
              <a:buChar char="•"/>
            </a:pPr>
            <a:r>
              <a:rPr lang="en-US" b="1" dirty="0">
                <a:solidFill>
                  <a:srgbClr val="1D4C60"/>
                </a:solidFill>
              </a:rPr>
              <a:t>Miten se pakataan ja kuljetetaan?</a:t>
            </a:r>
            <a:endParaRPr lang="en-US" dirty="0">
              <a:solidFill>
                <a:srgbClr val="1D4C60"/>
              </a:solidFill>
            </a:endParaRPr>
          </a:p>
          <a:p>
            <a:pPr marL="285750" indent="-285750">
              <a:buFont typeface="Arial" panose="020B0604020202020204" pitchFamily="34" charset="0"/>
              <a:buChar char="•"/>
            </a:pPr>
            <a:r>
              <a:rPr lang="en-US" b="1" dirty="0">
                <a:solidFill>
                  <a:srgbClr val="1D4C60"/>
                </a:solidFill>
              </a:rPr>
              <a:t>Mitä </a:t>
            </a:r>
            <a:r>
              <a:rPr lang="en-US" b="1" dirty="0" err="1">
                <a:solidFill>
                  <a:srgbClr val="1D4C60"/>
                </a:solidFill>
              </a:rPr>
              <a:t>tapahtuu</a:t>
            </a:r>
            <a:r>
              <a:rPr lang="en-US" b="1" dirty="0">
                <a:solidFill>
                  <a:srgbClr val="1D4C60"/>
                </a:solidFill>
              </a:rPr>
              <a:t> </a:t>
            </a:r>
            <a:r>
              <a:rPr lang="en-US" b="1" dirty="0" err="1">
                <a:solidFill>
                  <a:srgbClr val="1D4C60"/>
                </a:solidFill>
              </a:rPr>
              <a:t>tähteille</a:t>
            </a:r>
            <a:r>
              <a:rPr lang="en-US" b="1" dirty="0">
                <a:solidFill>
                  <a:srgbClr val="1D4C60"/>
                </a:solidFill>
              </a:rPr>
              <a:t>?</a:t>
            </a:r>
          </a:p>
          <a:p>
            <a:pPr marL="285750" indent="-285750">
              <a:buFont typeface="Arial" panose="020B0604020202020204" pitchFamily="34" charset="0"/>
              <a:buChar char="•"/>
            </a:pPr>
            <a:endParaRPr lang="en-US" dirty="0">
              <a:solidFill>
                <a:srgbClr val="1D4C60"/>
              </a:solidFill>
            </a:endParaRPr>
          </a:p>
          <a:p>
            <a:pPr>
              <a:buNone/>
            </a:pPr>
            <a:r>
              <a:rPr lang="en-US" b="1" dirty="0">
                <a:solidFill>
                  <a:srgbClr val="1D4C60"/>
                </a:solidFill>
              </a:rPr>
              <a:t>3. Ajattele ympyräsuuntaisesti </a:t>
            </a:r>
            <a:r>
              <a:rPr lang="en-US" b="1" dirty="0" err="1">
                <a:solidFill>
                  <a:srgbClr val="1D4C60"/>
                </a:solidFill>
              </a:rPr>
              <a:t>jokaisessa</a:t>
            </a:r>
            <a:r>
              <a:rPr lang="en-US" b="1" dirty="0">
                <a:solidFill>
                  <a:srgbClr val="1D4C60"/>
                </a:solidFill>
              </a:rPr>
              <a:t> </a:t>
            </a:r>
            <a:r>
              <a:rPr lang="en-US" b="1" dirty="0" err="1">
                <a:solidFill>
                  <a:srgbClr val="1D4C60"/>
                </a:solidFill>
              </a:rPr>
              <a:t>vaiheessa</a:t>
            </a:r>
            <a:r>
              <a:rPr lang="en-US" b="1" dirty="0">
                <a:solidFill>
                  <a:srgbClr val="1D4C60"/>
                </a:solidFill>
              </a:rPr>
              <a:t> ja </a:t>
            </a:r>
            <a:r>
              <a:rPr lang="en-US" dirty="0" err="1">
                <a:solidFill>
                  <a:srgbClr val="1D4C60"/>
                </a:solidFill>
              </a:rPr>
              <a:t>kysy</a:t>
            </a:r>
            <a:r>
              <a:rPr lang="en-US" dirty="0">
                <a:solidFill>
                  <a:srgbClr val="1D4C60"/>
                </a:solidFill>
              </a:rPr>
              <a:t>:</a:t>
            </a:r>
          </a:p>
          <a:p>
            <a:pPr marL="285750" indent="-285750">
              <a:buFont typeface="Arial" panose="020B0604020202020204" pitchFamily="34" charset="0"/>
              <a:buChar char="•"/>
            </a:pPr>
            <a:r>
              <a:rPr lang="en-US" dirty="0">
                <a:solidFill>
                  <a:srgbClr val="1D4C60"/>
                </a:solidFill>
              </a:rPr>
              <a:t>Voidaanko tätä </a:t>
            </a:r>
            <a:r>
              <a:rPr lang="en-US" b="1" dirty="0">
                <a:solidFill>
                  <a:srgbClr val="1D4C60"/>
                </a:solidFill>
              </a:rPr>
              <a:t>käyttää uudelleen</a:t>
            </a:r>
            <a:r>
              <a:rPr lang="en-US" dirty="0">
                <a:solidFill>
                  <a:srgbClr val="1D4C60"/>
                </a:solidFill>
              </a:rPr>
              <a:t>, </a:t>
            </a:r>
            <a:r>
              <a:rPr lang="en-US" b="1" dirty="0">
                <a:solidFill>
                  <a:srgbClr val="1D4C60"/>
                </a:solidFill>
              </a:rPr>
              <a:t>ideoida uudelleen </a:t>
            </a:r>
            <a:r>
              <a:rPr lang="en-US" dirty="0">
                <a:solidFill>
                  <a:srgbClr val="1D4C60"/>
                </a:solidFill>
              </a:rPr>
              <a:t>tai </a:t>
            </a:r>
            <a:r>
              <a:rPr lang="en-US" b="1" dirty="0">
                <a:solidFill>
                  <a:srgbClr val="1D4C60"/>
                </a:solidFill>
              </a:rPr>
              <a:t>suunnata uudelleen</a:t>
            </a:r>
            <a:r>
              <a:rPr lang="en-US" dirty="0">
                <a:solidFill>
                  <a:srgbClr val="1D4C60"/>
                </a:solidFill>
              </a:rPr>
              <a:t>?</a:t>
            </a:r>
          </a:p>
          <a:p>
            <a:pPr marL="285750" indent="-285750">
              <a:buFont typeface="Arial" panose="020B0604020202020204" pitchFamily="34" charset="0"/>
              <a:buChar char="•"/>
            </a:pPr>
            <a:r>
              <a:rPr lang="en-US" dirty="0">
                <a:solidFill>
                  <a:srgbClr val="1D4C60"/>
                </a:solidFill>
              </a:rPr>
              <a:t>Voisiko sen siirtää johonkin </a:t>
            </a:r>
            <a:r>
              <a:rPr lang="en-US" b="1" dirty="0">
                <a:solidFill>
                  <a:srgbClr val="1D4C60"/>
                </a:solidFill>
              </a:rPr>
              <a:t>jätevirtaan</a:t>
            </a:r>
            <a:r>
              <a:rPr lang="en-US" dirty="0">
                <a:solidFill>
                  <a:srgbClr val="1D4C60"/>
                </a:solidFill>
              </a:rPr>
              <a:t>?</a:t>
            </a:r>
          </a:p>
          <a:p>
            <a:pPr marL="285750" indent="-285750">
              <a:buFont typeface="Arial" panose="020B0604020202020204" pitchFamily="34" charset="0"/>
              <a:buChar char="•"/>
            </a:pPr>
            <a:r>
              <a:rPr lang="en-US" dirty="0">
                <a:solidFill>
                  <a:srgbClr val="1D4C60"/>
                </a:solidFill>
              </a:rPr>
              <a:t>Voisiko siitä syntyä </a:t>
            </a:r>
            <a:r>
              <a:rPr lang="en-US" b="1" dirty="0">
                <a:solidFill>
                  <a:srgbClr val="1D4C60"/>
                </a:solidFill>
              </a:rPr>
              <a:t>uusi tuote </a:t>
            </a:r>
            <a:r>
              <a:rPr lang="en-US" dirty="0">
                <a:solidFill>
                  <a:srgbClr val="1D4C60"/>
                </a:solidFill>
              </a:rPr>
              <a:t>tai </a:t>
            </a:r>
            <a:r>
              <a:rPr lang="en-US" b="1" dirty="0">
                <a:solidFill>
                  <a:srgbClr val="1D4C60"/>
                </a:solidFill>
              </a:rPr>
              <a:t>yhteisön </a:t>
            </a:r>
            <a:r>
              <a:rPr lang="en-US" b="1" dirty="0" err="1">
                <a:solidFill>
                  <a:srgbClr val="1D4C60"/>
                </a:solidFill>
              </a:rPr>
              <a:t>hyöty</a:t>
            </a:r>
            <a:r>
              <a:rPr lang="en-US" dirty="0">
                <a:solidFill>
                  <a:srgbClr val="1D4C60"/>
                </a:solidFill>
              </a:rPr>
              <a:t>?</a:t>
            </a:r>
          </a:p>
          <a:p>
            <a:endParaRPr lang="en-US" dirty="0">
              <a:solidFill>
                <a:srgbClr val="1D4C60"/>
              </a:solidFill>
            </a:endParaRPr>
          </a:p>
          <a:p>
            <a:r>
              <a:rPr lang="en-US" b="1" dirty="0">
                <a:solidFill>
                  <a:srgbClr val="1D4C60"/>
                </a:solidFill>
              </a:rPr>
              <a:t>4. </a:t>
            </a:r>
            <a:r>
              <a:rPr lang="en-US" b="1" dirty="0" err="1">
                <a:solidFill>
                  <a:srgbClr val="1D4C60"/>
                </a:solidFill>
              </a:rPr>
              <a:t>Muista</a:t>
            </a:r>
            <a:r>
              <a:rPr lang="en-US" b="1" dirty="0">
                <a:solidFill>
                  <a:srgbClr val="1D4C60"/>
                </a:solidFill>
              </a:rPr>
              <a:t> </a:t>
            </a:r>
            <a:r>
              <a:rPr lang="en-US" b="1" dirty="0" err="1">
                <a:solidFill>
                  <a:srgbClr val="1D4C60"/>
                </a:solidFill>
              </a:rPr>
              <a:t>arkipäiväiset</a:t>
            </a:r>
            <a:r>
              <a:rPr lang="en-US" b="1" dirty="0">
                <a:solidFill>
                  <a:srgbClr val="1D4C60"/>
                </a:solidFill>
              </a:rPr>
              <a:t> </a:t>
            </a:r>
            <a:r>
              <a:rPr lang="en-US" b="1" dirty="0" err="1">
                <a:solidFill>
                  <a:srgbClr val="1D4C60"/>
                </a:solidFill>
              </a:rPr>
              <a:t>ratkaisut</a:t>
            </a:r>
            <a:br>
              <a:rPr lang="en-US" dirty="0">
                <a:solidFill>
                  <a:srgbClr val="1D4C60"/>
                </a:solidFill>
              </a:rPr>
            </a:br>
            <a:r>
              <a:rPr lang="en-US" dirty="0">
                <a:solidFill>
                  <a:srgbClr val="1D4C60"/>
                </a:solidFill>
              </a:rPr>
              <a:t>Muista</a:t>
            </a:r>
            <a:r>
              <a:rPr lang="en-US" b="1" dirty="0">
                <a:solidFill>
                  <a:srgbClr val="1D4C60"/>
                </a:solidFill>
              </a:rPr>
              <a:t>, että </a:t>
            </a:r>
            <a:r>
              <a:rPr lang="en-US" b="1" dirty="0" err="1">
                <a:solidFill>
                  <a:srgbClr val="1D4C60"/>
                </a:solidFill>
              </a:rPr>
              <a:t>pienilläkin</a:t>
            </a:r>
            <a:r>
              <a:rPr lang="en-US" b="1" dirty="0">
                <a:solidFill>
                  <a:srgbClr val="1D4C60"/>
                </a:solidFill>
              </a:rPr>
              <a:t> </a:t>
            </a:r>
            <a:r>
              <a:rPr lang="en-US" b="1" dirty="0" err="1">
                <a:solidFill>
                  <a:srgbClr val="1D4C60"/>
                </a:solidFill>
              </a:rPr>
              <a:t>kiertotaloustoimilla</a:t>
            </a:r>
            <a:r>
              <a:rPr lang="en-US" b="1" dirty="0">
                <a:solidFill>
                  <a:srgbClr val="1D4C60"/>
                </a:solidFill>
              </a:rPr>
              <a:t> on merkitystä - kuten </a:t>
            </a:r>
            <a:r>
              <a:rPr lang="en-US" dirty="0">
                <a:solidFill>
                  <a:srgbClr val="1D4C60"/>
                </a:solidFill>
              </a:rPr>
              <a:t>kuorien kompostoinnilla, annosten pakastamisella tai ylikypsien hedelmien käyttämisellä smoothieissa.</a:t>
            </a:r>
          </a:p>
        </p:txBody>
      </p:sp>
      <p:sp>
        <p:nvSpPr>
          <p:cNvPr id="25" name="TextBox 24">
            <a:extLst>
              <a:ext uri="{FF2B5EF4-FFF2-40B4-BE49-F238E27FC236}">
                <a16:creationId xmlns:a16="http://schemas.microsoft.com/office/drawing/2014/main" id="{44191B7C-03B7-0892-17A4-D604AA5B6CE4}"/>
              </a:ext>
            </a:extLst>
          </p:cNvPr>
          <p:cNvSpPr txBox="1"/>
          <p:nvPr/>
        </p:nvSpPr>
        <p:spPr>
          <a:xfrm>
            <a:off x="6035799" y="672414"/>
            <a:ext cx="1808513" cy="461665"/>
          </a:xfrm>
          <a:prstGeom prst="rect">
            <a:avLst/>
          </a:prstGeom>
          <a:solidFill>
            <a:srgbClr val="FEA52F"/>
          </a:solidFill>
        </p:spPr>
        <p:txBody>
          <a:bodyPr wrap="square" rtlCol="0">
            <a:spAutoFit/>
          </a:bodyPr>
          <a:lstStyle/>
          <a:p>
            <a:r>
              <a:rPr lang="en-IE" sz="2400" b="1" dirty="0">
                <a:solidFill>
                  <a:srgbClr val="1D4C60"/>
                </a:solidFill>
              </a:rPr>
              <a:t>VINKKEJÄ ...</a:t>
            </a:r>
          </a:p>
        </p:txBody>
      </p:sp>
    </p:spTree>
    <p:extLst>
      <p:ext uri="{BB962C8B-B14F-4D97-AF65-F5344CB8AC3E}">
        <p14:creationId xmlns:p14="http://schemas.microsoft.com/office/powerpoint/2010/main" val="3167207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6" name="Symbol zastępczy obrazu 5" descr="Obraz zawierający niebo, na wolnym powietrzu, drzewo, budynek&#10;&#10;Zawartość wygenerowana przez sztuczną inteligencję może być niepoprawna.">
            <a:extLst>
              <a:ext uri="{FF2B5EF4-FFF2-40B4-BE49-F238E27FC236}">
                <a16:creationId xmlns:a16="http://schemas.microsoft.com/office/drawing/2014/main" id="{B3B53201-1274-0936-D846-B8120481FB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pl-PL" dirty="0"/>
              <a:t>04</a:t>
            </a:r>
            <a:endParaRPr lang="en-US" dirty="0"/>
          </a:p>
        </p:txBody>
      </p:sp>
      <p:sp>
        <p:nvSpPr>
          <p:cNvPr id="14" name="Rectangle 13">
            <a:extLst>
              <a:ext uri="{FF2B5EF4-FFF2-40B4-BE49-F238E27FC236}">
                <a16:creationId xmlns:a16="http://schemas.microsoft.com/office/drawing/2014/main" id="{FB1CD130-84F7-9242-4A55-24DD141D2221}"/>
              </a:ext>
            </a:extLst>
          </p:cNvPr>
          <p:cNvSpPr/>
          <p:nvPr/>
        </p:nvSpPr>
        <p:spPr>
          <a:xfrm>
            <a:off x="5477164" y="3137889"/>
            <a:ext cx="4432979"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rgbClr val="60BA47"/>
                </a:solidFill>
                <a:latin typeface="Calibri" panose="020F0502020204030204" pitchFamily="34" charset="0"/>
                <a:cs typeface="Calibri" panose="020F0502020204030204" pitchFamily="34" charset="0"/>
              </a:rPr>
              <a:t>EU:N POLITIIKKA</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323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226394" y="383890"/>
            <a:ext cx="5602029" cy="1167819"/>
          </a:xfrm>
          <a:prstGeom prst="rect">
            <a:avLst/>
          </a:prstGeom>
        </p:spPr>
        <p:txBody>
          <a:bodyPr/>
          <a:lstStyle/>
          <a:p>
            <a:r>
              <a:rPr lang="en-US" sz="3200" dirty="0"/>
              <a:t>Waste 2 Worth ja EU:n politiikan yhdenmukaistaminen</a:t>
            </a:r>
          </a:p>
        </p:txBody>
      </p:sp>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467359" y="1606104"/>
            <a:ext cx="5602030" cy="3666574"/>
          </a:xfrm>
        </p:spPr>
        <p:txBody>
          <a:bodyPr/>
          <a:lstStyle/>
          <a:p>
            <a:pPr marL="0" lvl="0" indent="0">
              <a:lnSpc>
                <a:spcPct val="100000"/>
              </a:lnSpc>
              <a:spcBef>
                <a:spcPts val="0"/>
              </a:spcBef>
              <a:spcAft>
                <a:spcPts val="600"/>
              </a:spcAft>
              <a:buSzPts val="1000"/>
              <a:tabLst>
                <a:tab pos="457200" algn="l"/>
              </a:tabLst>
            </a:pPr>
            <a:r>
              <a:rPr lang="en-US" sz="2200" kern="100" dirty="0">
                <a:ea typeface="Aptos" panose="020B0004020202020204" pitchFamily="34" charset="0"/>
                <a:cs typeface="Times New Roman" panose="02020603050405020304" pitchFamily="18" charset="0"/>
              </a:rPr>
              <a:t>Waste 2 Worth edistää </a:t>
            </a:r>
            <a:r>
              <a:rPr lang="en-US" sz="2200" kern="100" dirty="0" err="1">
                <a:ea typeface="Aptos" panose="020B0004020202020204" pitchFamily="34" charset="0"/>
                <a:cs typeface="Times New Roman" panose="02020603050405020304" pitchFamily="18" charset="0"/>
              </a:rPr>
              <a:t>jätevirtojen</a:t>
            </a:r>
            <a:r>
              <a:rPr lang="en-US" sz="2200" kern="100" dirty="0">
                <a:ea typeface="Aptos" panose="020B0004020202020204" pitchFamily="34" charset="0"/>
                <a:cs typeface="Times New Roman" panose="02020603050405020304" pitchFamily="18" charset="0"/>
              </a:rPr>
              <a:t> </a:t>
            </a:r>
            <a:r>
              <a:rPr lang="en-US" sz="2200" kern="100" dirty="0" err="1">
                <a:ea typeface="Aptos" panose="020B0004020202020204" pitchFamily="34" charset="0"/>
                <a:cs typeface="Times New Roman" panose="02020603050405020304" pitchFamily="18" charset="0"/>
              </a:rPr>
              <a:t>selvittämistä</a:t>
            </a:r>
            <a:r>
              <a:rPr lang="en-US" sz="2200" kern="100" dirty="0">
                <a:ea typeface="Aptos" panose="020B0004020202020204" pitchFamily="34" charset="0"/>
                <a:cs typeface="Times New Roman" panose="02020603050405020304" pitchFamily="18" charset="0"/>
              </a:rPr>
              <a:t> ja ruokajätteen </a:t>
            </a:r>
            <a:r>
              <a:rPr lang="en-US" sz="2200" kern="100" dirty="0" err="1">
                <a:ea typeface="Aptos" panose="020B0004020202020204" pitchFamily="34" charset="0"/>
                <a:cs typeface="Times New Roman" panose="02020603050405020304" pitchFamily="18" charset="0"/>
              </a:rPr>
              <a:t>hyödyntämistä</a:t>
            </a:r>
            <a:r>
              <a:rPr lang="en-US" sz="2200" kern="100" dirty="0">
                <a:ea typeface="Aptos" panose="020B0004020202020204" pitchFamily="34" charset="0"/>
                <a:cs typeface="Times New Roman" panose="02020603050405020304" pitchFamily="18" charset="0"/>
              </a:rPr>
              <a:t> ja on näin ollen vahvasti linjassa useiden kestävyyteen, kiertotalouteen ja biotalouteen keskittyvien EU:n strategioiden kanssa. Sen keskeiset tavoitteet heijastavat useita korkean tason EU-</a:t>
            </a:r>
            <a:r>
              <a:rPr lang="en-US" sz="2200" kern="100" dirty="0" err="1">
                <a:ea typeface="Aptos" panose="020B0004020202020204" pitchFamily="34" charset="0"/>
                <a:cs typeface="Times New Roman" panose="02020603050405020304" pitchFamily="18" charset="0"/>
              </a:rPr>
              <a:t>aloitteita</a:t>
            </a:r>
            <a:r>
              <a:rPr lang="en-US" sz="2200" kern="100" dirty="0">
                <a:ea typeface="Aptos" panose="020B0004020202020204" pitchFamily="34" charset="0"/>
                <a:cs typeface="Times New Roman" panose="02020603050405020304" pitchFamily="18" charset="0"/>
              </a:rPr>
              <a:t>:</a:t>
            </a:r>
          </a:p>
          <a:p>
            <a:pPr marL="0" lvl="0" indent="0">
              <a:lnSpc>
                <a:spcPct val="100000"/>
              </a:lnSpc>
              <a:spcBef>
                <a:spcPts val="0"/>
              </a:spcBef>
              <a:spcAft>
                <a:spcPts val="600"/>
              </a:spcAft>
              <a:buSzPts val="1000"/>
              <a:tabLst>
                <a:tab pos="457200" algn="l"/>
              </a:tabLst>
            </a:pPr>
            <a:endParaRPr lang="en-US" sz="2200" kern="100" dirty="0">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sz="2200" b="1" kern="100" dirty="0" err="1">
                <a:effectLst/>
                <a:ea typeface="Aptos" panose="020B0004020202020204" pitchFamily="34" charset="0"/>
                <a:cs typeface="Times New Roman" panose="02020603050405020304" pitchFamily="18" charset="0"/>
                <a:hlinkClick r:id="rId2"/>
              </a:rPr>
              <a:t>Eurooppalainen</a:t>
            </a:r>
            <a:r>
              <a:rPr lang="en-US" sz="2200" b="1" kern="100" dirty="0">
                <a:effectLst/>
                <a:ea typeface="Aptos" panose="020B0004020202020204" pitchFamily="34" charset="0"/>
                <a:cs typeface="Times New Roman" panose="02020603050405020304" pitchFamily="18" charset="0"/>
                <a:hlinkClick r:id="rId2"/>
              </a:rPr>
              <a:t> Green Deal</a:t>
            </a:r>
            <a:endParaRPr lang="en-US" sz="2200" b="1" kern="100" dirty="0">
              <a:effectLst/>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US" sz="2200" b="1" kern="100" dirty="0" err="1">
                <a:ea typeface="Aptos" panose="020B0004020202020204" pitchFamily="34" charset="0"/>
                <a:cs typeface="Times New Roman" panose="02020603050405020304" pitchFamily="18" charset="0"/>
                <a:hlinkClick r:id="rId3"/>
              </a:rPr>
              <a:t>Pellolta</a:t>
            </a:r>
            <a:r>
              <a:rPr lang="en-US" sz="2200" b="1" kern="100" dirty="0">
                <a:ea typeface="Aptos" panose="020B0004020202020204" pitchFamily="34" charset="0"/>
                <a:cs typeface="Times New Roman" panose="02020603050405020304" pitchFamily="18" charset="0"/>
                <a:hlinkClick r:id="rId3"/>
              </a:rPr>
              <a:t> </a:t>
            </a:r>
            <a:r>
              <a:rPr lang="en-US" sz="2200" b="1" kern="100" dirty="0" err="1">
                <a:ea typeface="Aptos" panose="020B0004020202020204" pitchFamily="34" charset="0"/>
                <a:cs typeface="Times New Roman" panose="02020603050405020304" pitchFamily="18" charset="0"/>
                <a:hlinkClick r:id="rId3"/>
              </a:rPr>
              <a:t>pöytään</a:t>
            </a:r>
            <a:r>
              <a:rPr lang="en-US" sz="2200" b="1" kern="100" dirty="0">
                <a:ea typeface="Aptos" panose="020B0004020202020204" pitchFamily="34" charset="0"/>
                <a:cs typeface="Times New Roman" panose="02020603050405020304" pitchFamily="18" charset="0"/>
                <a:hlinkClick r:id="rId3"/>
              </a:rPr>
              <a:t> -strategia</a:t>
            </a:r>
            <a:endParaRPr lang="en-US" sz="2200" b="1" kern="100" dirty="0">
              <a:ea typeface="Aptos" panose="020B0004020202020204" pitchFamily="34" charset="0"/>
              <a:cs typeface="Times New Roman" panose="02020603050405020304" pitchFamily="18" charset="0"/>
            </a:endParaRPr>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sz="2200" b="1" dirty="0">
                <a:hlinkClick r:id="rId4"/>
              </a:rPr>
              <a:t>EU:n kiertotalouden toimintasuunnitelma</a:t>
            </a:r>
            <a:endParaRPr lang="en-IE" sz="2200" b="1" dirty="0"/>
          </a:p>
          <a:p>
            <a:pPr marL="342900" lvl="0" indent="-342900">
              <a:lnSpc>
                <a:spcPct val="115000"/>
              </a:lnSpc>
              <a:spcBef>
                <a:spcPts val="0"/>
              </a:spcBef>
              <a:spcAft>
                <a:spcPts val="400"/>
              </a:spcAft>
              <a:buClr>
                <a:schemeClr val="accent4">
                  <a:lumMod val="75000"/>
                </a:schemeClr>
              </a:buClr>
              <a:buSzPct val="70000"/>
              <a:buFont typeface="Wingdings" panose="05000000000000000000" pitchFamily="2" charset="2"/>
              <a:buChar char="ü"/>
              <a:tabLst>
                <a:tab pos="457200" algn="l"/>
              </a:tabLst>
            </a:pPr>
            <a:r>
              <a:rPr lang="en-IE" sz="2200" b="1" dirty="0">
                <a:hlinkClick r:id="rId5"/>
              </a:rPr>
              <a:t>EU:n biotalousstrategia</a:t>
            </a:r>
            <a:endParaRPr lang="pl-PL" sz="2200" b="1" kern="100" dirty="0">
              <a:effectLst/>
              <a:ea typeface="Aptos" panose="020B0004020202020204" pitchFamily="34" charset="0"/>
              <a:cs typeface="Times New Roman" panose="02020603050405020304" pitchFamily="18" charset="0"/>
            </a:endParaRPr>
          </a:p>
        </p:txBody>
      </p:sp>
      <p:pic>
        <p:nvPicPr>
          <p:cNvPr id="5" name="Picture Placeholder 10" descr="Recycling arrows chat icon">
            <a:extLst>
              <a:ext uri="{FF2B5EF4-FFF2-40B4-BE49-F238E27FC236}">
                <a16:creationId xmlns:a16="http://schemas.microsoft.com/office/drawing/2014/main" id="{29BF1FCB-1891-28AB-9D92-76257523C8AC}"/>
              </a:ext>
            </a:extLst>
          </p:cNvPr>
          <p:cNvPicPr>
            <a:picLocks noGrp="1" noChangeAspect="1"/>
          </p:cNvPicPr>
          <p:nvPr>
            <p:ph type="pic" sz="quarter" idx="19"/>
          </p:nvPr>
        </p:nvPicPr>
        <p:blipFill>
          <a:blip r:embed="rId6" cstate="screen">
            <a:extLst>
              <a:ext uri="{28A0092B-C50C-407E-A947-70E740481C1C}">
                <a14:useLocalDpi xmlns:a14="http://schemas.microsoft.com/office/drawing/2010/main"/>
              </a:ext>
            </a:extLst>
          </a:blip>
          <a:srcRect/>
          <a:stretch/>
        </p:blipFill>
        <p:spPr/>
      </p:pic>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2" name="Graphic 4">
            <a:extLst>
              <a:ext uri="{FF2B5EF4-FFF2-40B4-BE49-F238E27FC236}">
                <a16:creationId xmlns:a16="http://schemas.microsoft.com/office/drawing/2014/main" id="{ED9BFF7B-76E5-67C8-662D-B74FE2AA7B14}"/>
              </a:ext>
            </a:extLst>
          </p:cNvPr>
          <p:cNvGrpSpPr/>
          <p:nvPr/>
        </p:nvGrpSpPr>
        <p:grpSpPr>
          <a:xfrm rot="19582332">
            <a:off x="5177881" y="4500163"/>
            <a:ext cx="403667" cy="780438"/>
            <a:chOff x="9129274" y="2719113"/>
            <a:chExt cx="717139" cy="1386497"/>
          </a:xfrm>
          <a:solidFill>
            <a:schemeClr val="bg1"/>
          </a:solidFill>
        </p:grpSpPr>
        <p:grpSp>
          <p:nvGrpSpPr>
            <p:cNvPr id="3" name="Graphic 4">
              <a:extLst>
                <a:ext uri="{FF2B5EF4-FFF2-40B4-BE49-F238E27FC236}">
                  <a16:creationId xmlns:a16="http://schemas.microsoft.com/office/drawing/2014/main" id="{A92B59E1-AD4F-D928-EAA0-74AF26D09B9A}"/>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6B5B54A7-4F0D-836E-EA6E-AB52460389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grp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EA626315-768A-B2DC-644D-E2ECF1665B7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grpFill/>
              <a:ln w="12931" cap="flat">
                <a:noFill/>
                <a:prstDash val="solid"/>
                <a:miter/>
              </a:ln>
            </p:spPr>
            <p:txBody>
              <a:bodyPr rtlCol="0" anchor="ctr"/>
              <a:lstStyle/>
              <a:p>
                <a:endParaRPr lang="en-US"/>
              </a:p>
            </p:txBody>
          </p:sp>
        </p:grpSp>
        <p:grpSp>
          <p:nvGrpSpPr>
            <p:cNvPr id="4" name="Graphic 4">
              <a:extLst>
                <a:ext uri="{FF2B5EF4-FFF2-40B4-BE49-F238E27FC236}">
                  <a16:creationId xmlns:a16="http://schemas.microsoft.com/office/drawing/2014/main" id="{20D57E09-FC7B-A120-E953-F3D30DE1E5CD}"/>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1D1C0C67-FBEE-9B3A-C513-B0F75BCC554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F079D18-8ED4-6068-88FB-19F8A4A2A7D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4112D0EB-5BD0-2888-A3C7-4FAD88692C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DB6013D3-C6E9-339D-A53A-B741BBE4582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5CCDD0B1-00F7-7409-6608-8457C7D4BEF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4EA81B-DE53-C590-8D9C-9BCBA1A0DA8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98AB334F-E43B-B1A8-1DCD-B2FE5C27D8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4739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9585C-E017-655A-2975-0A68165F9A39}"/>
              </a:ext>
            </a:extLst>
          </p:cNvPr>
          <p:cNvSpPr>
            <a:spLocks noGrp="1"/>
          </p:cNvSpPr>
          <p:nvPr>
            <p:ph type="body" sz="quarter" idx="16"/>
          </p:nvPr>
        </p:nvSpPr>
        <p:spPr>
          <a:xfrm>
            <a:off x="3457037" y="469139"/>
            <a:ext cx="5705436" cy="992652"/>
          </a:xfrm>
        </p:spPr>
        <p:txBody>
          <a:bodyPr/>
          <a:lstStyle/>
          <a:p>
            <a:r>
              <a:rPr lang="en-IE" dirty="0" err="1"/>
              <a:t>Eurooppalainen</a:t>
            </a:r>
            <a:r>
              <a:rPr lang="en-IE" dirty="0"/>
              <a:t> Green Deal</a:t>
            </a:r>
          </a:p>
        </p:txBody>
      </p:sp>
      <p:sp>
        <p:nvSpPr>
          <p:cNvPr id="4" name="Text Placeholder 3">
            <a:extLst>
              <a:ext uri="{FF2B5EF4-FFF2-40B4-BE49-F238E27FC236}">
                <a16:creationId xmlns:a16="http://schemas.microsoft.com/office/drawing/2014/main" id="{B783C06B-4E16-3A75-EC79-D5B883DEB22C}"/>
              </a:ext>
            </a:extLst>
          </p:cNvPr>
          <p:cNvSpPr>
            <a:spLocks noGrp="1"/>
          </p:cNvSpPr>
          <p:nvPr>
            <p:ph type="body" sz="quarter" idx="19"/>
          </p:nvPr>
        </p:nvSpPr>
        <p:spPr>
          <a:xfrm>
            <a:off x="6019800" y="1894114"/>
            <a:ext cx="5954485" cy="4556407"/>
          </a:xfrm>
        </p:spPr>
        <p:txBody>
          <a:bodyPr/>
          <a:lstStyle/>
          <a:p>
            <a:pPr marL="342900" indent="-342900">
              <a:buFont typeface="Arial" panose="020B0604020202020204" pitchFamily="34" charset="0"/>
              <a:buChar char="•"/>
            </a:pPr>
            <a:r>
              <a:rPr lang="en-US" b="1" dirty="0">
                <a:hlinkClick r:id="rId3"/>
              </a:rPr>
              <a:t>Green Deal </a:t>
            </a:r>
            <a:r>
              <a:rPr lang="en-US" b="1" dirty="0"/>
              <a:t>-</a:t>
            </a:r>
            <a:r>
              <a:rPr lang="en-US" dirty="0" err="1"/>
              <a:t>sopimuksessa</a:t>
            </a:r>
            <a:r>
              <a:rPr lang="en-US" dirty="0"/>
              <a:t> luodaan yleiset puitteet EU:n muuttamiselle ilmastoneutraaliksi ja resurssitehokkaaksi taloudeksi vuoteen 2050 mennessä.</a:t>
            </a:r>
          </a:p>
          <a:p>
            <a:pPr marL="342900" indent="-342900">
              <a:buFont typeface="Arial" panose="020B0604020202020204" pitchFamily="34" charset="0"/>
              <a:buChar char="•"/>
            </a:pPr>
            <a:r>
              <a:rPr lang="en-US" dirty="0"/>
              <a:t>Keskeinen prioriteetti </a:t>
            </a:r>
            <a:r>
              <a:rPr lang="en-US" b="1" dirty="0"/>
              <a:t>on nollasaaste </a:t>
            </a:r>
            <a:r>
              <a:rPr lang="en-US" dirty="0"/>
              <a:t>ja </a:t>
            </a:r>
            <a:r>
              <a:rPr lang="en-US" b="1" dirty="0"/>
              <a:t>puhdas kiertotalous</a:t>
            </a:r>
            <a:r>
              <a:rPr lang="en-US" dirty="0"/>
              <a:t>, joka kannustaa innovointiin jätteiden vähentämisessä ja uudelleenkäytössä.</a:t>
            </a:r>
          </a:p>
          <a:p>
            <a:pPr marL="342900" indent="-342900">
              <a:buFont typeface="Arial" panose="020B0604020202020204" pitchFamily="34" charset="0"/>
              <a:buChar char="•"/>
            </a:pPr>
            <a:r>
              <a:rPr lang="en-US" dirty="0"/>
              <a:t>Waste 2 Worth tukee tätä visiota auttamalla yhteisöjä tunnistamaan jätevirrat ja käyttämään niitä uudelleen, jolloin resurssikierrot sulkeutuvat ja kaatopaikkojen käyttö vähenee.</a:t>
            </a:r>
            <a:endParaRPr lang="en-IE" dirty="0"/>
          </a:p>
        </p:txBody>
      </p:sp>
      <p:pic>
        <p:nvPicPr>
          <p:cNvPr id="5" name="Online Media 4" title="What is the European Green Deal and why is it important?">
            <a:hlinkClick r:id="" action="ppaction://media"/>
            <a:extLst>
              <a:ext uri="{FF2B5EF4-FFF2-40B4-BE49-F238E27FC236}">
                <a16:creationId xmlns:a16="http://schemas.microsoft.com/office/drawing/2014/main" id="{2F34A4FF-9E3E-4A1E-9AFF-C7BCEDD517F6}"/>
              </a:ext>
            </a:extLst>
          </p:cNvPr>
          <p:cNvPicPr>
            <a:picLocks noRot="1" noChangeAspect="1"/>
          </p:cNvPicPr>
          <p:nvPr>
            <a:videoFile r:link="rId1"/>
          </p:nvPr>
        </p:nvPicPr>
        <p:blipFill>
          <a:blip r:embed="rId4"/>
          <a:stretch>
            <a:fillRect/>
          </a:stretch>
        </p:blipFill>
        <p:spPr>
          <a:xfrm>
            <a:off x="622131" y="3102429"/>
            <a:ext cx="5277926" cy="3196771"/>
          </a:xfrm>
          <a:prstGeom prst="rect">
            <a:avLst/>
          </a:prstGeom>
        </p:spPr>
      </p:pic>
      <p:sp>
        <p:nvSpPr>
          <p:cNvPr id="9" name="TextBox 8">
            <a:extLst>
              <a:ext uri="{FF2B5EF4-FFF2-40B4-BE49-F238E27FC236}">
                <a16:creationId xmlns:a16="http://schemas.microsoft.com/office/drawing/2014/main" id="{8898E980-A4E9-CAED-6C2B-13D2A752E03B}"/>
              </a:ext>
            </a:extLst>
          </p:cNvPr>
          <p:cNvSpPr txBox="1"/>
          <p:nvPr/>
        </p:nvSpPr>
        <p:spPr>
          <a:xfrm>
            <a:off x="966162" y="1936549"/>
            <a:ext cx="3479089" cy="646331"/>
          </a:xfrm>
          <a:prstGeom prst="rect">
            <a:avLst/>
          </a:prstGeom>
          <a:noFill/>
        </p:spPr>
        <p:txBody>
          <a:bodyPr wrap="square">
            <a:spAutoFit/>
          </a:bodyPr>
          <a:lstStyle/>
          <a:p>
            <a:r>
              <a:rPr lang="en-US" dirty="0">
                <a:hlinkClick r:id="rId5"/>
              </a:rPr>
              <a:t>Mikä on eurooppalainen Green Deal ja miksi se on tärkeä?</a:t>
            </a:r>
            <a:endParaRPr lang="en-IE" dirty="0"/>
          </a:p>
        </p:txBody>
      </p:sp>
      <p:grpSp>
        <p:nvGrpSpPr>
          <p:cNvPr id="10" name="Graphic 4">
            <a:extLst>
              <a:ext uri="{FF2B5EF4-FFF2-40B4-BE49-F238E27FC236}">
                <a16:creationId xmlns:a16="http://schemas.microsoft.com/office/drawing/2014/main" id="{E9E68193-E40C-761C-A0C6-A7CA8E969CC8}"/>
              </a:ext>
            </a:extLst>
          </p:cNvPr>
          <p:cNvGrpSpPr/>
          <p:nvPr/>
        </p:nvGrpSpPr>
        <p:grpSpPr>
          <a:xfrm rot="19582332">
            <a:off x="4692375" y="2015743"/>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DBB50132-F940-15C8-77E3-D13B25739627}"/>
                </a:ext>
              </a:extLst>
            </p:cNvPr>
            <p:cNvGrpSpPr/>
            <p:nvPr/>
          </p:nvGrpSpPr>
          <p:grpSpPr>
            <a:xfrm>
              <a:off x="9159507" y="2719113"/>
              <a:ext cx="446280" cy="440141"/>
              <a:chOff x="9159507" y="2719113"/>
              <a:chExt cx="446280" cy="440141"/>
            </a:xfrm>
            <a:grpFill/>
          </p:grpSpPr>
          <p:sp>
            <p:nvSpPr>
              <p:cNvPr id="20" name="Freeform 57">
                <a:extLst>
                  <a:ext uri="{FF2B5EF4-FFF2-40B4-BE49-F238E27FC236}">
                    <a16:creationId xmlns:a16="http://schemas.microsoft.com/office/drawing/2014/main" id="{4E75E9F8-B2EE-DE92-A518-5AB58B18CC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1" name="Freeform 58">
                <a:extLst>
                  <a:ext uri="{FF2B5EF4-FFF2-40B4-BE49-F238E27FC236}">
                    <a16:creationId xmlns:a16="http://schemas.microsoft.com/office/drawing/2014/main" id="{03C6A703-C865-D3C0-F3FD-E08393F2F3D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2DD20B3B-E563-6AD2-260E-23EB2EDFF90F}"/>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38862D-025C-13FD-0772-D78CD4E3CAB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51">
                <a:extLst>
                  <a:ext uri="{FF2B5EF4-FFF2-40B4-BE49-F238E27FC236}">
                    <a16:creationId xmlns:a16="http://schemas.microsoft.com/office/drawing/2014/main" id="{1611ED6C-C347-128C-A5E0-0B734AC6513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52">
                <a:extLst>
                  <a:ext uri="{FF2B5EF4-FFF2-40B4-BE49-F238E27FC236}">
                    <a16:creationId xmlns:a16="http://schemas.microsoft.com/office/drawing/2014/main" id="{67BEF841-0447-653F-A480-AB235688A79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53">
                <a:extLst>
                  <a:ext uri="{FF2B5EF4-FFF2-40B4-BE49-F238E27FC236}">
                    <a16:creationId xmlns:a16="http://schemas.microsoft.com/office/drawing/2014/main" id="{8AC4E4AA-4657-6B7A-5695-A73C32B6596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54">
                <a:extLst>
                  <a:ext uri="{FF2B5EF4-FFF2-40B4-BE49-F238E27FC236}">
                    <a16:creationId xmlns:a16="http://schemas.microsoft.com/office/drawing/2014/main" id="{E9CE83A7-AE95-AE56-D78C-D2FBBFD2098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55">
                <a:extLst>
                  <a:ext uri="{FF2B5EF4-FFF2-40B4-BE49-F238E27FC236}">
                    <a16:creationId xmlns:a16="http://schemas.microsoft.com/office/drawing/2014/main" id="{D869A79E-AA17-61E7-FEDA-438CEBC5DB2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9" name="Freeform 56">
                <a:extLst>
                  <a:ext uri="{FF2B5EF4-FFF2-40B4-BE49-F238E27FC236}">
                    <a16:creationId xmlns:a16="http://schemas.microsoft.com/office/drawing/2014/main" id="{BA9B08FC-D3C5-5A1E-E059-CD5F6B45FC8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6014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782DB7-EB37-E78C-BE12-58F8578B36F4}"/>
              </a:ext>
            </a:extLst>
          </p:cNvPr>
          <p:cNvSpPr>
            <a:spLocks noGrp="1"/>
          </p:cNvSpPr>
          <p:nvPr>
            <p:ph type="body" sz="quarter" idx="16"/>
          </p:nvPr>
        </p:nvSpPr>
        <p:spPr/>
        <p:txBody>
          <a:bodyPr/>
          <a:lstStyle/>
          <a:p>
            <a:r>
              <a:rPr lang="en-IE" dirty="0"/>
              <a:t>Maatilalta haarukkaan -strategia</a:t>
            </a:r>
          </a:p>
        </p:txBody>
      </p:sp>
      <p:sp>
        <p:nvSpPr>
          <p:cNvPr id="3" name="Text Placeholder 2">
            <a:extLst>
              <a:ext uri="{FF2B5EF4-FFF2-40B4-BE49-F238E27FC236}">
                <a16:creationId xmlns:a16="http://schemas.microsoft.com/office/drawing/2014/main" id="{C94754F2-0269-0A57-0562-891DBFC43FA2}"/>
              </a:ext>
            </a:extLst>
          </p:cNvPr>
          <p:cNvSpPr>
            <a:spLocks noGrp="1"/>
          </p:cNvSpPr>
          <p:nvPr>
            <p:ph type="body" sz="quarter" idx="19"/>
          </p:nvPr>
        </p:nvSpPr>
        <p:spPr>
          <a:xfrm>
            <a:off x="298764" y="2016633"/>
            <a:ext cx="5601972" cy="4102937"/>
          </a:xfrm>
        </p:spPr>
        <p:txBody>
          <a:bodyPr/>
          <a:lstStyle/>
          <a:p>
            <a:pPr marL="342900" indent="-342900">
              <a:buFont typeface="Arial" panose="020B0604020202020204" pitchFamily="34" charset="0"/>
              <a:buChar char="•"/>
            </a:pPr>
            <a:r>
              <a:rPr lang="en-US" sz="2200" b="1" dirty="0">
                <a:hlinkClick r:id="rId2"/>
              </a:rPr>
              <a:t>F2F-strategia </a:t>
            </a:r>
            <a:r>
              <a:rPr lang="en-US" sz="2200" dirty="0"/>
              <a:t>on Green Deal -ohjelman ydin, ja se kohdistuu suoraan elintarvikejärjestelmien kestävyyteen.</a:t>
            </a:r>
          </a:p>
          <a:p>
            <a:pPr marL="342900" indent="-342900">
              <a:buFont typeface="Arial" panose="020B0604020202020204" pitchFamily="34" charset="0"/>
              <a:buChar char="•"/>
            </a:pPr>
            <a:r>
              <a:rPr lang="en-US" sz="2200" dirty="0"/>
              <a:t>Siihen sisältyy vahva sitoumus puolittaa ruokahävikki henkeä kohden vähittäiskaupassa ja kuluttajatasolla vuoteen 2030 mennessä kestävän kehityksen tavoitteen 12.3 mukaisesti.</a:t>
            </a:r>
          </a:p>
          <a:p>
            <a:pPr marL="342900" indent="-342900">
              <a:buFont typeface="Arial" panose="020B0604020202020204" pitchFamily="34" charset="0"/>
              <a:buChar char="•"/>
            </a:pPr>
            <a:r>
              <a:rPr lang="en-US" sz="2200" dirty="0"/>
              <a:t>Waste 2 Worth -hankkeessa tämä </a:t>
            </a:r>
            <a:r>
              <a:rPr lang="en-US" sz="2200" dirty="0" err="1"/>
              <a:t>toteutetaan </a:t>
            </a:r>
            <a:r>
              <a:rPr lang="en-US" sz="2200" dirty="0"/>
              <a:t>ottamalla yhteisöt mukaan ruokahävikin tunnistamiseen, ehkäisemiseen ja muuntamiseen, mikä vastaa strategian tavoitetta luoda kestäviä, oikeudenmukaisia ja kiertäviä elintarvikejärjestelmiä.</a:t>
            </a:r>
            <a:endParaRPr lang="en-IE" sz="2200" dirty="0"/>
          </a:p>
        </p:txBody>
      </p:sp>
      <p:pic>
        <p:nvPicPr>
          <p:cNvPr id="6" name="Picture Placeholder 5">
            <a:extLst>
              <a:ext uri="{FF2B5EF4-FFF2-40B4-BE49-F238E27FC236}">
                <a16:creationId xmlns:a16="http://schemas.microsoft.com/office/drawing/2014/main" id="{A5AF78A9-CCC0-11C0-882E-B2EF3612B70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t="-11803" b="-7200"/>
          <a:stretch/>
        </p:blipFill>
        <p:spPr>
          <a:xfrm>
            <a:off x="6223379" y="64654"/>
            <a:ext cx="5361066" cy="6793345"/>
          </a:xfrm>
          <a:solidFill>
            <a:schemeClr val="bg1"/>
          </a:solidFill>
        </p:spPr>
      </p:pic>
      <p:sp>
        <p:nvSpPr>
          <p:cNvPr id="8" name="TextBox 7">
            <a:extLst>
              <a:ext uri="{FF2B5EF4-FFF2-40B4-BE49-F238E27FC236}">
                <a16:creationId xmlns:a16="http://schemas.microsoft.com/office/drawing/2014/main" id="{5E30D334-0335-34C5-2CE6-BD829FFA9A33}"/>
              </a:ext>
            </a:extLst>
          </p:cNvPr>
          <p:cNvSpPr txBox="1"/>
          <p:nvPr/>
        </p:nvSpPr>
        <p:spPr>
          <a:xfrm>
            <a:off x="7114799" y="1583384"/>
            <a:ext cx="1476929" cy="1446550"/>
          </a:xfrm>
          <a:prstGeom prst="rect">
            <a:avLst/>
          </a:prstGeom>
          <a:noFill/>
        </p:spPr>
        <p:txBody>
          <a:bodyPr wrap="square" rtlCol="0">
            <a:spAutoFit/>
          </a:bodyPr>
          <a:lstStyle/>
          <a:p>
            <a:r>
              <a:rPr lang="en-IE" sz="1600" b="1" dirty="0" err="1">
                <a:solidFill>
                  <a:schemeClr val="bg1"/>
                </a:solidFill>
              </a:rPr>
              <a:t>Elintarvike-hävikki</a:t>
            </a:r>
            <a:r>
              <a:rPr lang="en-IE" sz="1600" b="1" dirty="0">
                <a:solidFill>
                  <a:schemeClr val="bg1"/>
                </a:solidFill>
              </a:rPr>
              <a:t> ja jätteiden syntymisen ehkäisy</a:t>
            </a:r>
          </a:p>
          <a:p>
            <a:endParaRPr lang="en-IE" sz="800" b="1" dirty="0">
              <a:solidFill>
                <a:schemeClr val="bg1"/>
              </a:solidFill>
            </a:endParaRPr>
          </a:p>
        </p:txBody>
      </p:sp>
      <p:sp>
        <p:nvSpPr>
          <p:cNvPr id="9" name="TextBox 8">
            <a:extLst>
              <a:ext uri="{FF2B5EF4-FFF2-40B4-BE49-F238E27FC236}">
                <a16:creationId xmlns:a16="http://schemas.microsoft.com/office/drawing/2014/main" id="{FEA5D039-67EE-B672-BA74-E64EA6FBF2DE}"/>
              </a:ext>
            </a:extLst>
          </p:cNvPr>
          <p:cNvSpPr txBox="1"/>
          <p:nvPr/>
        </p:nvSpPr>
        <p:spPr>
          <a:xfrm>
            <a:off x="8624750" y="1394887"/>
            <a:ext cx="1858523" cy="707886"/>
          </a:xfrm>
          <a:prstGeom prst="rect">
            <a:avLst/>
          </a:prstGeom>
          <a:noFill/>
        </p:spPr>
        <p:txBody>
          <a:bodyPr wrap="square" rtlCol="0">
            <a:spAutoFit/>
          </a:bodyPr>
          <a:lstStyle/>
          <a:p>
            <a:r>
              <a:rPr lang="en-IE" sz="1600" b="1" dirty="0">
                <a:solidFill>
                  <a:schemeClr val="bg1"/>
                </a:solidFill>
              </a:rPr>
              <a:t>Kestävä elintarviketuotanto</a:t>
            </a:r>
          </a:p>
          <a:p>
            <a:endParaRPr lang="en-IE" sz="800" b="1" dirty="0">
              <a:solidFill>
                <a:schemeClr val="bg1"/>
              </a:solidFill>
            </a:endParaRPr>
          </a:p>
        </p:txBody>
      </p:sp>
      <p:sp>
        <p:nvSpPr>
          <p:cNvPr id="10" name="TextBox 9">
            <a:extLst>
              <a:ext uri="{FF2B5EF4-FFF2-40B4-BE49-F238E27FC236}">
                <a16:creationId xmlns:a16="http://schemas.microsoft.com/office/drawing/2014/main" id="{33BE7F5A-6F86-348F-A655-053CA86E1680}"/>
              </a:ext>
            </a:extLst>
          </p:cNvPr>
          <p:cNvSpPr txBox="1"/>
          <p:nvPr/>
        </p:nvSpPr>
        <p:spPr>
          <a:xfrm rot="19993806">
            <a:off x="9435676" y="4395176"/>
            <a:ext cx="1994930" cy="923330"/>
          </a:xfrm>
          <a:prstGeom prst="rect">
            <a:avLst/>
          </a:prstGeom>
          <a:noFill/>
        </p:spPr>
        <p:txBody>
          <a:bodyPr wrap="square" rtlCol="0">
            <a:spAutoFit/>
          </a:bodyPr>
          <a:lstStyle/>
          <a:p>
            <a:r>
              <a:rPr lang="en-IE" sz="1600" b="1" dirty="0" err="1">
                <a:solidFill>
                  <a:schemeClr val="bg1"/>
                </a:solidFill>
              </a:rPr>
              <a:t>Kestävä</a:t>
            </a:r>
            <a:r>
              <a:rPr lang="en-IE" b="1" dirty="0">
                <a:solidFill>
                  <a:schemeClr val="bg1"/>
                </a:solidFill>
              </a:rPr>
              <a:t> </a:t>
            </a:r>
            <a:r>
              <a:rPr lang="en-IE" sz="1600" b="1" dirty="0" err="1">
                <a:solidFill>
                  <a:schemeClr val="bg1"/>
                </a:solidFill>
              </a:rPr>
              <a:t>elintarvikkeiden</a:t>
            </a:r>
            <a:r>
              <a:rPr lang="en-IE" b="1" dirty="0">
                <a:solidFill>
                  <a:schemeClr val="bg1"/>
                </a:solidFill>
              </a:rPr>
              <a:t> </a:t>
            </a:r>
            <a:r>
              <a:rPr lang="en-IE" sz="1600" b="1" dirty="0" err="1">
                <a:solidFill>
                  <a:schemeClr val="bg1"/>
                </a:solidFill>
              </a:rPr>
              <a:t>jalostus</a:t>
            </a:r>
            <a:r>
              <a:rPr lang="en-IE" b="1" dirty="0">
                <a:solidFill>
                  <a:schemeClr val="bg1"/>
                </a:solidFill>
              </a:rPr>
              <a:t> </a:t>
            </a:r>
            <a:r>
              <a:rPr lang="en-IE" sz="1600" b="1" dirty="0" err="1">
                <a:solidFill>
                  <a:schemeClr val="bg1"/>
                </a:solidFill>
              </a:rPr>
              <a:t>ja</a:t>
            </a:r>
            <a:r>
              <a:rPr lang="en-IE" b="1" dirty="0">
                <a:solidFill>
                  <a:schemeClr val="bg1"/>
                </a:solidFill>
              </a:rPr>
              <a:t> </a:t>
            </a:r>
            <a:r>
              <a:rPr lang="en-IE" sz="1600" b="1" dirty="0" err="1">
                <a:solidFill>
                  <a:schemeClr val="bg1"/>
                </a:solidFill>
              </a:rPr>
              <a:t>jakelu</a:t>
            </a:r>
            <a:endParaRPr lang="en-IE" sz="1600" b="1" dirty="0">
              <a:solidFill>
                <a:schemeClr val="bg1"/>
              </a:solidFill>
            </a:endParaRPr>
          </a:p>
        </p:txBody>
      </p:sp>
      <p:sp>
        <p:nvSpPr>
          <p:cNvPr id="11" name="TextBox 10">
            <a:extLst>
              <a:ext uri="{FF2B5EF4-FFF2-40B4-BE49-F238E27FC236}">
                <a16:creationId xmlns:a16="http://schemas.microsoft.com/office/drawing/2014/main" id="{DCE53E4F-5BEB-4627-0072-40BB21B98E5F}"/>
              </a:ext>
            </a:extLst>
          </p:cNvPr>
          <p:cNvSpPr txBox="1"/>
          <p:nvPr/>
        </p:nvSpPr>
        <p:spPr>
          <a:xfrm rot="668916">
            <a:off x="6805190" y="4406126"/>
            <a:ext cx="1928053" cy="1046440"/>
          </a:xfrm>
          <a:prstGeom prst="rect">
            <a:avLst/>
          </a:prstGeom>
          <a:noFill/>
        </p:spPr>
        <p:txBody>
          <a:bodyPr wrap="square" rtlCol="0">
            <a:spAutoFit/>
          </a:bodyPr>
          <a:lstStyle/>
          <a:p>
            <a:r>
              <a:rPr lang="en-IE" sz="1600" b="1" dirty="0" err="1">
                <a:solidFill>
                  <a:schemeClr val="bg1"/>
                </a:solidFill>
              </a:rPr>
              <a:t>Kestävä</a:t>
            </a:r>
            <a:r>
              <a:rPr lang="en-IE" b="1" dirty="0">
                <a:solidFill>
                  <a:schemeClr val="bg1"/>
                </a:solidFill>
              </a:rPr>
              <a:t> </a:t>
            </a:r>
            <a:r>
              <a:rPr lang="en-IE" sz="1600" b="1" dirty="0" err="1">
                <a:solidFill>
                  <a:schemeClr val="bg1"/>
                </a:solidFill>
              </a:rPr>
              <a:t>elintarvikkeiden</a:t>
            </a:r>
            <a:r>
              <a:rPr lang="en-IE" b="1" dirty="0">
                <a:solidFill>
                  <a:schemeClr val="bg1"/>
                </a:solidFill>
              </a:rPr>
              <a:t> </a:t>
            </a:r>
            <a:r>
              <a:rPr lang="en-IE" sz="1600" b="1" dirty="0">
                <a:solidFill>
                  <a:schemeClr val="bg1"/>
                </a:solidFill>
              </a:rPr>
              <a:t>kulutus</a:t>
            </a:r>
          </a:p>
          <a:p>
            <a:endParaRPr lang="en-IE" sz="800" b="1" dirty="0">
              <a:solidFill>
                <a:schemeClr val="bg1"/>
              </a:solidFill>
            </a:endParaRPr>
          </a:p>
        </p:txBody>
      </p:sp>
      <p:sp>
        <p:nvSpPr>
          <p:cNvPr id="12" name="TextBox 11">
            <a:extLst>
              <a:ext uri="{FF2B5EF4-FFF2-40B4-BE49-F238E27FC236}">
                <a16:creationId xmlns:a16="http://schemas.microsoft.com/office/drawing/2014/main" id="{9F79E7EC-D43A-256B-3AF0-5BFBDFDA9BE2}"/>
              </a:ext>
            </a:extLst>
          </p:cNvPr>
          <p:cNvSpPr txBox="1"/>
          <p:nvPr/>
        </p:nvSpPr>
        <p:spPr>
          <a:xfrm>
            <a:off x="7930539" y="2906162"/>
            <a:ext cx="2040445" cy="1323439"/>
          </a:xfrm>
          <a:prstGeom prst="rect">
            <a:avLst/>
          </a:prstGeom>
          <a:noFill/>
        </p:spPr>
        <p:txBody>
          <a:bodyPr wrap="square" rtlCol="0">
            <a:spAutoFit/>
          </a:bodyPr>
          <a:lstStyle/>
          <a:p>
            <a:pPr algn="ctr"/>
            <a:r>
              <a:rPr lang="en-IE" sz="4000" b="1" dirty="0" err="1">
                <a:solidFill>
                  <a:srgbClr val="1D4C60"/>
                </a:solidFill>
              </a:rPr>
              <a:t>Pellolta</a:t>
            </a:r>
            <a:r>
              <a:rPr lang="en-IE" sz="4000" b="1" dirty="0">
                <a:solidFill>
                  <a:srgbClr val="1D4C60"/>
                </a:solidFill>
              </a:rPr>
              <a:t> </a:t>
            </a:r>
            <a:r>
              <a:rPr lang="en-IE" sz="4000" b="1" dirty="0" err="1">
                <a:solidFill>
                  <a:srgbClr val="1D4C60"/>
                </a:solidFill>
              </a:rPr>
              <a:t>pöytään</a:t>
            </a:r>
            <a:endParaRPr lang="en-IE" sz="4000" b="1" dirty="0">
              <a:solidFill>
                <a:srgbClr val="1D4C60"/>
              </a:solidFill>
            </a:endParaRPr>
          </a:p>
        </p:txBody>
      </p:sp>
    </p:spTree>
    <p:extLst>
      <p:ext uri="{BB962C8B-B14F-4D97-AF65-F5344CB8AC3E}">
        <p14:creationId xmlns:p14="http://schemas.microsoft.com/office/powerpoint/2010/main" val="1666293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A446AD-58C8-86C4-E07E-B259125E6B43}"/>
              </a:ext>
            </a:extLst>
          </p:cNvPr>
          <p:cNvSpPr>
            <a:spLocks noGrp="1"/>
          </p:cNvSpPr>
          <p:nvPr>
            <p:ph type="body" sz="quarter" idx="18"/>
          </p:nvPr>
        </p:nvSpPr>
        <p:spPr>
          <a:xfrm>
            <a:off x="319244" y="1744649"/>
            <a:ext cx="5581969" cy="3666574"/>
          </a:xfrm>
        </p:spPr>
        <p:txBody>
          <a:bodyPr/>
          <a:lstStyle/>
          <a:p>
            <a:r>
              <a:rPr lang="en-US" sz="2200" b="1" dirty="0">
                <a:hlinkClick r:id="rId2"/>
              </a:rPr>
              <a:t>Kiertotalouden toimintasuunnitelma 2020 </a:t>
            </a:r>
            <a:r>
              <a:rPr lang="en-US" sz="2200" dirty="0"/>
              <a:t>(CEAP) on yksi Green Deal -aloitteen tärkeimmistä osatekijöistä, ja sillä edistetään tuotannon ja kulutuksen järjestelmällistä muutosta, jonka ytimessä ovat jätteiden syntymisen ehkäiseminen ja tuotteiden uudelleenkäyttö.</a:t>
            </a:r>
          </a:p>
          <a:p>
            <a:r>
              <a:rPr lang="en-US" sz="2200" dirty="0"/>
              <a:t>Siinä määritellään elintarvikejäte </a:t>
            </a:r>
            <a:r>
              <a:rPr lang="en-US" sz="2200" dirty="0" err="1"/>
              <a:t>ensisijaiseksi</a:t>
            </a:r>
            <a:r>
              <a:rPr lang="en-US" sz="2200" dirty="0"/>
              <a:t> </a:t>
            </a:r>
            <a:r>
              <a:rPr lang="en-US" sz="2200" dirty="0" err="1"/>
              <a:t>kehittämiskohteeksi</a:t>
            </a:r>
            <a:r>
              <a:rPr lang="en-US" sz="2200" dirty="0"/>
              <a:t> </a:t>
            </a:r>
            <a:r>
              <a:rPr lang="en-US" sz="2200" dirty="0" err="1"/>
              <a:t>edistäen</a:t>
            </a:r>
            <a:r>
              <a:rPr lang="en-US" sz="2200" dirty="0"/>
              <a:t> </a:t>
            </a:r>
            <a:r>
              <a:rPr lang="en-US" sz="2200" dirty="0" err="1"/>
              <a:t>innovointia</a:t>
            </a:r>
            <a:r>
              <a:rPr lang="en-US" sz="2200" dirty="0"/>
              <a:t> </a:t>
            </a:r>
            <a:r>
              <a:rPr lang="en-US" sz="2200" dirty="0" err="1"/>
              <a:t>uudelleenkäyttöön</a:t>
            </a:r>
            <a:r>
              <a:rPr lang="en-US" sz="2200" dirty="0"/>
              <a:t>, </a:t>
            </a:r>
            <a:r>
              <a:rPr lang="en-US" sz="2200" dirty="0" err="1"/>
              <a:t>kierrätykseen</a:t>
            </a:r>
            <a:r>
              <a:rPr lang="en-US" sz="2200" dirty="0"/>
              <a:t> ja biopohjaisten </a:t>
            </a:r>
            <a:r>
              <a:rPr lang="en-US" sz="2200" dirty="0" err="1"/>
              <a:t>materiaalien</a:t>
            </a:r>
            <a:r>
              <a:rPr lang="en-US" sz="2200" dirty="0"/>
              <a:t> </a:t>
            </a:r>
            <a:r>
              <a:rPr lang="en-US" sz="2200" dirty="0" err="1"/>
              <a:t>kehittämiseen</a:t>
            </a:r>
            <a:r>
              <a:rPr lang="en-US" sz="2200" dirty="0"/>
              <a:t>.</a:t>
            </a:r>
          </a:p>
          <a:p>
            <a:r>
              <a:rPr lang="en-US" sz="2200" dirty="0"/>
              <a:t>Waste 2 Worthin lähestymistapa - ruokajätteen muuntaminen lisäarvoa tuottaviksi tuotteiksi - on selkeä esimerkki kiertotaloudesta käytännössä.</a:t>
            </a:r>
            <a:endParaRPr lang="en-IE" sz="2200" dirty="0"/>
          </a:p>
        </p:txBody>
      </p:sp>
      <p:sp>
        <p:nvSpPr>
          <p:cNvPr id="3" name="Text Placeholder 2">
            <a:extLst>
              <a:ext uri="{FF2B5EF4-FFF2-40B4-BE49-F238E27FC236}">
                <a16:creationId xmlns:a16="http://schemas.microsoft.com/office/drawing/2014/main" id="{6C9B9FF0-B6E8-E7E1-E3D5-D6BE64BF5704}"/>
              </a:ext>
            </a:extLst>
          </p:cNvPr>
          <p:cNvSpPr>
            <a:spLocks noGrp="1"/>
          </p:cNvSpPr>
          <p:nvPr>
            <p:ph type="body" sz="quarter" idx="16"/>
          </p:nvPr>
        </p:nvSpPr>
        <p:spPr>
          <a:xfrm>
            <a:off x="319244" y="292750"/>
            <a:ext cx="4990998" cy="992652"/>
          </a:xfrm>
        </p:spPr>
        <p:txBody>
          <a:bodyPr/>
          <a:lstStyle/>
          <a:p>
            <a:r>
              <a:rPr lang="en-IE" dirty="0"/>
              <a:t>EU:n kiertotalouden toimintasuunnitelma</a:t>
            </a:r>
          </a:p>
        </p:txBody>
      </p:sp>
      <p:pic>
        <p:nvPicPr>
          <p:cNvPr id="7" name="Picture Placeholder 6">
            <a:extLst>
              <a:ext uri="{FF2B5EF4-FFF2-40B4-BE49-F238E27FC236}">
                <a16:creationId xmlns:a16="http://schemas.microsoft.com/office/drawing/2014/main" id="{4877290B-89CA-C375-46F9-E16D418E759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6069389" y="0"/>
            <a:ext cx="5361066" cy="6858000"/>
          </a:xfrm>
        </p:spPr>
      </p:pic>
    </p:spTree>
    <p:extLst>
      <p:ext uri="{BB962C8B-B14F-4D97-AF65-F5344CB8AC3E}">
        <p14:creationId xmlns:p14="http://schemas.microsoft.com/office/powerpoint/2010/main" val="2246212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53303" y="989708"/>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88599" y="989707"/>
            <a:ext cx="4979476" cy="566444"/>
          </a:xfrm>
          <a:prstGeom prst="rect">
            <a:avLst/>
          </a:prstGeom>
        </p:spPr>
        <p:txBody>
          <a:bodyPr/>
          <a:lstStyle/>
          <a:p>
            <a:r>
              <a:rPr lang="en-US" sz="2000" dirty="0" err="1"/>
              <a:t>Kiertotalous</a:t>
            </a:r>
            <a:r>
              <a:rPr lang="en-US" sz="2000" dirty="0"/>
              <a:t> ja </a:t>
            </a:r>
            <a:r>
              <a:rPr lang="en-US" sz="2000" dirty="0" err="1"/>
              <a:t>ruokahävikki</a:t>
            </a:r>
            <a:endParaRPr lang="en-US" sz="2000"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30689" y="1809180"/>
            <a:ext cx="700387" cy="566443"/>
          </a:xfrm>
        </p:spPr>
        <p:txBody>
          <a:bodyPr/>
          <a:lstStyle/>
          <a:p>
            <a:r>
              <a:rPr lang="en-US"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88598" y="1809180"/>
            <a:ext cx="4956070" cy="566444"/>
          </a:xfrm>
          <a:prstGeom prst="rect">
            <a:avLst/>
          </a:prstGeom>
        </p:spPr>
        <p:txBody>
          <a:bodyPr/>
          <a:lstStyle/>
          <a:p>
            <a:r>
              <a:rPr lang="en-US" dirty="0" err="1"/>
              <a:t>Opitaan</a:t>
            </a:r>
            <a:r>
              <a:rPr lang="en-US" dirty="0"/>
              <a:t> menneisyydestämme: </a:t>
            </a:r>
            <a:r>
              <a:rPr lang="en-US" dirty="0" err="1"/>
              <a:t>Perinteiset</a:t>
            </a:r>
            <a:r>
              <a:rPr lang="en-US" dirty="0"/>
              <a:t> </a:t>
            </a:r>
            <a:r>
              <a:rPr lang="en-US" sz="2000" dirty="0"/>
              <a:t>ruokakäytännöt</a:t>
            </a:r>
            <a:r>
              <a:rPr lang="en-US" dirty="0"/>
              <a:t> ja jätteiden vähentäminen</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53303" y="2628148"/>
            <a:ext cx="700387" cy="566443"/>
          </a:xfrm>
        </p:spPr>
        <p:txBody>
          <a:bodyPr/>
          <a:lstStyle/>
          <a:p>
            <a:r>
              <a:rPr lang="en-US"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88599" y="2628147"/>
            <a:ext cx="4956069" cy="566444"/>
          </a:xfrm>
          <a:prstGeom prst="rect">
            <a:avLst/>
          </a:prstGeom>
        </p:spPr>
        <p:txBody>
          <a:bodyPr/>
          <a:lstStyle/>
          <a:p>
            <a:r>
              <a:rPr lang="en-US" sz="2000" dirty="0"/>
              <a:t>Pk-yritysten rooli kiertotaloudessa ja ruokajätteen vähentämisessä</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53303" y="3446105"/>
            <a:ext cx="700387" cy="566443"/>
          </a:xfrm>
        </p:spPr>
        <p:txBody>
          <a:bodyPr/>
          <a:lstStyle/>
          <a:p>
            <a:r>
              <a:rPr lang="en-US"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88599" y="3446104"/>
            <a:ext cx="4956069" cy="566444"/>
          </a:xfrm>
          <a:prstGeom prst="rect">
            <a:avLst/>
          </a:prstGeom>
        </p:spPr>
        <p:txBody>
          <a:bodyPr/>
          <a:lstStyle/>
          <a:p>
            <a:r>
              <a:rPr lang="en-US" sz="2000" dirty="0"/>
              <a:t>EU-</a:t>
            </a:r>
            <a:r>
              <a:rPr lang="en-US" sz="2000" dirty="0" err="1"/>
              <a:t>politiikka</a:t>
            </a:r>
            <a:r>
              <a:rPr lang="en-US" sz="2000" dirty="0"/>
              <a:t> - </a:t>
            </a:r>
            <a:r>
              <a:rPr lang="en-US" sz="2000" dirty="0" err="1"/>
              <a:t>Elintarvikejätettä</a:t>
            </a:r>
            <a:r>
              <a:rPr lang="en-US" sz="2000" dirty="0"/>
              <a:t> ja </a:t>
            </a:r>
            <a:r>
              <a:rPr lang="en-US" sz="2000" dirty="0" err="1"/>
              <a:t>kiertotalouden</a:t>
            </a:r>
            <a:r>
              <a:rPr lang="en-US" sz="2000" dirty="0"/>
              <a:t> </a:t>
            </a:r>
            <a:r>
              <a:rPr lang="en-US" sz="2000" dirty="0" err="1"/>
              <a:t>EU:n</a:t>
            </a:r>
            <a:r>
              <a:rPr lang="en-US" sz="2000" dirty="0"/>
              <a:t> </a:t>
            </a:r>
            <a:r>
              <a:rPr lang="en-US" sz="2000" dirty="0" err="1"/>
              <a:t>säädökset</a:t>
            </a:r>
            <a:r>
              <a:rPr lang="en-US" sz="2000" dirty="0"/>
              <a:t> ja asetukset</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53303" y="4261629"/>
            <a:ext cx="700387" cy="566443"/>
          </a:xfr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288599" y="4545564"/>
            <a:ext cx="4808026" cy="566444"/>
          </a:xfrm>
          <a:prstGeom prst="rect">
            <a:avLst/>
          </a:prstGeom>
        </p:spPr>
        <p:txBody>
          <a:bodyPr/>
          <a:lstStyle/>
          <a:p>
            <a:r>
              <a:rPr lang="en-US" sz="2000" dirty="0"/>
              <a:t>Yhdenmukaisuus kestävän kehityksen tavoitteiden kanssa: Ruokahävikki maailmanlaajuisena kestävän kehityksen haasteena</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216225" y="1431823"/>
            <a:ext cx="4808026" cy="4839488"/>
          </a:xfrm>
        </p:spPr>
        <p:txBody>
          <a:bodyPr/>
          <a:lstStyle/>
          <a:p>
            <a:r>
              <a:rPr lang="en-US" sz="2200" dirty="0"/>
              <a:t>Tässä moduulissa tarkastellaan ruokajätteen </a:t>
            </a:r>
            <a:r>
              <a:rPr lang="en-US" sz="2200" dirty="0" err="1"/>
              <a:t>kiertotaloutta</a:t>
            </a:r>
            <a:r>
              <a:rPr lang="en-US" sz="2200" dirty="0"/>
              <a:t> ja </a:t>
            </a:r>
            <a:r>
              <a:rPr lang="en-US" sz="2200" dirty="0" err="1"/>
              <a:t>esitellään</a:t>
            </a:r>
            <a:r>
              <a:rPr lang="en-US" sz="2200" dirty="0"/>
              <a:t> kestäviä ratkaisuja jätteen vähentämiseksi ja resurssitehokkuuden </a:t>
            </a:r>
            <a:r>
              <a:rPr lang="en-US" sz="2200" dirty="0" err="1"/>
              <a:t>maksimoimiseksi</a:t>
            </a:r>
            <a:r>
              <a:rPr lang="en-US" sz="2200" dirty="0"/>
              <a:t>.</a:t>
            </a:r>
          </a:p>
          <a:p>
            <a:r>
              <a:rPr lang="en-US" sz="2200" dirty="0"/>
              <a:t> </a:t>
            </a:r>
            <a:r>
              <a:rPr lang="en-US" sz="2200" dirty="0" err="1"/>
              <a:t>Kokonaisuudessa</a:t>
            </a:r>
            <a:r>
              <a:rPr lang="en-US" sz="2200" dirty="0"/>
              <a:t> </a:t>
            </a:r>
            <a:r>
              <a:rPr lang="en-US" sz="2200" dirty="0" err="1"/>
              <a:t>tarkastellaan</a:t>
            </a:r>
            <a:r>
              <a:rPr lang="en-US" sz="2200" dirty="0"/>
              <a:t> </a:t>
            </a:r>
            <a:r>
              <a:rPr lang="en-US" sz="2200" dirty="0" err="1"/>
              <a:t>perinteisiä</a:t>
            </a:r>
            <a:r>
              <a:rPr lang="en-US" sz="2200" dirty="0"/>
              <a:t> ja </a:t>
            </a:r>
            <a:r>
              <a:rPr lang="en-US" sz="2200" dirty="0" err="1"/>
              <a:t>nykyaikaisia</a:t>
            </a:r>
            <a:r>
              <a:rPr lang="en-US" sz="2200" dirty="0"/>
              <a:t> </a:t>
            </a:r>
            <a:r>
              <a:rPr lang="en-US" sz="2200" dirty="0" err="1"/>
              <a:t>hävikin</a:t>
            </a:r>
            <a:r>
              <a:rPr lang="en-US" sz="2200" dirty="0"/>
              <a:t> </a:t>
            </a:r>
            <a:r>
              <a:rPr lang="en-US" sz="2200" dirty="0" err="1"/>
              <a:t>vähetämistapoja</a:t>
            </a:r>
            <a:r>
              <a:rPr lang="en-US" sz="2200" dirty="0"/>
              <a:t>, pk-yritysten </a:t>
            </a:r>
            <a:r>
              <a:rPr lang="en-US" sz="2200" dirty="0" err="1"/>
              <a:t>roolia</a:t>
            </a:r>
            <a:r>
              <a:rPr lang="en-US" sz="2200" dirty="0"/>
              <a:t> </a:t>
            </a:r>
            <a:r>
              <a:rPr lang="en-US" sz="2200" dirty="0" err="1"/>
              <a:t>kierrättämisessä</a:t>
            </a:r>
            <a:r>
              <a:rPr lang="en-US" sz="2200" dirty="0"/>
              <a:t> sekä biopohjaista taloutta muokkaavaa sääntely-ympäristöä. Maailmanlaajuisten kestävyystavoitteiden </a:t>
            </a:r>
            <a:r>
              <a:rPr lang="en-US" sz="2200" dirty="0" err="1"/>
              <a:t>mukaisesti</a:t>
            </a:r>
            <a:r>
              <a:rPr lang="en-US" sz="2200" dirty="0"/>
              <a:t> </a:t>
            </a:r>
            <a:r>
              <a:rPr lang="en-US" sz="2200" dirty="0" err="1"/>
              <a:t>tuodaan</a:t>
            </a:r>
            <a:r>
              <a:rPr lang="en-US" sz="2200" dirty="0"/>
              <a:t> </a:t>
            </a:r>
            <a:r>
              <a:rPr lang="en-US" sz="2200" dirty="0" err="1"/>
              <a:t>esille</a:t>
            </a:r>
            <a:r>
              <a:rPr lang="en-US" sz="2200" dirty="0"/>
              <a:t> kiertävien </a:t>
            </a:r>
            <a:r>
              <a:rPr lang="en-US" sz="2200" dirty="0" err="1"/>
              <a:t>elintarvikejärjestelmien</a:t>
            </a:r>
            <a:r>
              <a:rPr lang="en-US" sz="2200" dirty="0"/>
              <a:t> </a:t>
            </a:r>
            <a:r>
              <a:rPr lang="en-US" sz="2200" dirty="0" err="1"/>
              <a:t>ekologisia</a:t>
            </a:r>
            <a:r>
              <a:rPr lang="en-US" sz="2200" dirty="0"/>
              <a:t>, taloudellisia ja sosiaalisia hyötyjä.</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SISÄLTÖ</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30689" y="1675141"/>
            <a:ext cx="5837386"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CDB142F-EC46-DDAF-250D-A7C4700DF90A}"/>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t="-10268" r="-474" b="-13552"/>
          <a:stretch/>
        </p:blipFill>
        <p:spPr>
          <a:xfrm>
            <a:off x="597274" y="81480"/>
            <a:ext cx="5498725" cy="6776519"/>
          </a:xfrm>
          <a:noFill/>
        </p:spPr>
      </p:pic>
      <p:sp>
        <p:nvSpPr>
          <p:cNvPr id="3" name="Text Placeholder 2">
            <a:extLst>
              <a:ext uri="{FF2B5EF4-FFF2-40B4-BE49-F238E27FC236}">
                <a16:creationId xmlns:a16="http://schemas.microsoft.com/office/drawing/2014/main" id="{11DE926A-F914-322D-19A7-6FCBB4D0231E}"/>
              </a:ext>
            </a:extLst>
          </p:cNvPr>
          <p:cNvSpPr>
            <a:spLocks noGrp="1"/>
          </p:cNvSpPr>
          <p:nvPr>
            <p:ph type="body" sz="quarter" idx="21"/>
          </p:nvPr>
        </p:nvSpPr>
        <p:spPr/>
        <p:txBody>
          <a:bodyPr/>
          <a:lstStyle/>
          <a:p>
            <a:r>
              <a:rPr lang="en-IE" dirty="0"/>
              <a:t>EU:n biotalousstrategia</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34448973-CA2C-2032-183C-883175DE1C31}"/>
              </a:ext>
            </a:extLst>
          </p:cNvPr>
          <p:cNvSpPr>
            <a:spLocks noGrp="1"/>
          </p:cNvSpPr>
          <p:nvPr>
            <p:ph type="body" sz="quarter" idx="22"/>
          </p:nvPr>
        </p:nvSpPr>
        <p:spPr>
          <a:xfrm>
            <a:off x="6246355" y="1448554"/>
            <a:ext cx="5677790" cy="4667773"/>
          </a:xfrm>
        </p:spPr>
        <p:txBody>
          <a:bodyPr/>
          <a:lstStyle/>
          <a:p>
            <a:pPr>
              <a:lnSpc>
                <a:spcPct val="100000"/>
              </a:lnSpc>
              <a:spcAft>
                <a:spcPts val="1200"/>
              </a:spcAft>
            </a:pPr>
            <a:r>
              <a:rPr lang="en-US" sz="2200" dirty="0"/>
              <a:t>Päivitetyn </a:t>
            </a:r>
            <a:r>
              <a:rPr lang="en-US" sz="2200" b="1" dirty="0">
                <a:hlinkClick r:id="rId3"/>
              </a:rPr>
              <a:t>biotalousstrategian </a:t>
            </a:r>
            <a:r>
              <a:rPr lang="en-US" sz="2200" dirty="0"/>
              <a:t>(2018) tavoitteena on laajentaa biopohjaista alaa ja keskittyä biomassan kestävään hankintaan ja kiertoon.</a:t>
            </a:r>
          </a:p>
          <a:p>
            <a:pPr algn="l">
              <a:spcAft>
                <a:spcPts val="1200"/>
              </a:spcAft>
              <a:buNone/>
            </a:pPr>
            <a:r>
              <a:rPr lang="en-US" sz="2200" b="1" i="0" dirty="0">
                <a:effectLst/>
              </a:rPr>
              <a:t>Vuoden 2018 strategiassa on viisi tavoitetta:</a:t>
            </a:r>
          </a:p>
          <a:p>
            <a:pPr algn="l">
              <a:buFont typeface="Arial" panose="020B0604020202020204" pitchFamily="34" charset="0"/>
              <a:buChar char="•"/>
            </a:pPr>
            <a:r>
              <a:rPr lang="en-US" sz="2200" b="0" i="0" dirty="0">
                <a:effectLst/>
              </a:rPr>
              <a:t>Elintarvike- ja ravitsemusturvan varmistaminen</a:t>
            </a:r>
          </a:p>
          <a:p>
            <a:pPr algn="l">
              <a:buFont typeface="Arial" panose="020B0604020202020204" pitchFamily="34" charset="0"/>
              <a:buChar char="•"/>
            </a:pPr>
            <a:r>
              <a:rPr lang="en-US" sz="2200" b="0" i="0" dirty="0">
                <a:effectLst/>
              </a:rPr>
              <a:t>Luonnonvarojen kestävä hoito</a:t>
            </a:r>
          </a:p>
          <a:p>
            <a:pPr algn="l">
              <a:buFont typeface="Arial" panose="020B0604020202020204" pitchFamily="34" charset="0"/>
              <a:buChar char="•"/>
            </a:pPr>
            <a:r>
              <a:rPr lang="en-US" sz="2200" b="0" i="0" dirty="0">
                <a:effectLst/>
              </a:rPr>
              <a:t>Vähennetään riippuvuutta uusiutumattomista ja kestämättömistä luonnonvaroista.</a:t>
            </a:r>
          </a:p>
          <a:p>
            <a:pPr algn="l">
              <a:buFont typeface="Arial" panose="020B0604020202020204" pitchFamily="34" charset="0"/>
              <a:buChar char="•"/>
            </a:pPr>
            <a:r>
              <a:rPr lang="en-US" sz="2200" b="0" i="0" dirty="0">
                <a:effectLst/>
              </a:rPr>
              <a:t>Ilmastonmuutoksen rajoittaminen ja siihen sopeutuminen</a:t>
            </a:r>
          </a:p>
          <a:p>
            <a:pPr algn="l">
              <a:buFont typeface="Arial" panose="020B0604020202020204" pitchFamily="34" charset="0"/>
              <a:buChar char="•"/>
            </a:pPr>
            <a:r>
              <a:rPr lang="en-US" sz="2200" b="0" i="0" dirty="0">
                <a:effectLst/>
              </a:rPr>
              <a:t>Euroopan kilpailukyvyn vahvistaminen ja työpaikkojen luominen</a:t>
            </a:r>
          </a:p>
          <a:p>
            <a:pPr>
              <a:lnSpc>
                <a:spcPct val="100000"/>
              </a:lnSpc>
              <a:spcAft>
                <a:spcPts val="600"/>
              </a:spcAft>
            </a:pPr>
            <a:endParaRPr lang="en-US" dirty="0"/>
          </a:p>
        </p:txBody>
      </p:sp>
      <p:sp>
        <p:nvSpPr>
          <p:cNvPr id="7" name="TextBox 6">
            <a:extLst>
              <a:ext uri="{FF2B5EF4-FFF2-40B4-BE49-F238E27FC236}">
                <a16:creationId xmlns:a16="http://schemas.microsoft.com/office/drawing/2014/main" id="{1CCE452F-4C07-D9E0-6C3E-80C31E9165EA}"/>
              </a:ext>
            </a:extLst>
          </p:cNvPr>
          <p:cNvSpPr txBox="1"/>
          <p:nvPr/>
        </p:nvSpPr>
        <p:spPr>
          <a:xfrm>
            <a:off x="1032350" y="6116327"/>
            <a:ext cx="1303699" cy="369332"/>
          </a:xfrm>
          <a:prstGeom prst="rect">
            <a:avLst/>
          </a:prstGeom>
          <a:noFill/>
        </p:spPr>
        <p:txBody>
          <a:bodyPr wrap="square" rtlCol="0">
            <a:spAutoFit/>
          </a:bodyPr>
          <a:lstStyle/>
          <a:p>
            <a:r>
              <a:rPr lang="en-IE" dirty="0">
                <a:hlinkClick r:id="rId3"/>
              </a:rPr>
              <a:t>Lähde</a:t>
            </a:r>
            <a:endParaRPr lang="en-IE" dirty="0"/>
          </a:p>
        </p:txBody>
      </p:sp>
    </p:spTree>
    <p:extLst>
      <p:ext uri="{BB962C8B-B14F-4D97-AF65-F5344CB8AC3E}">
        <p14:creationId xmlns:p14="http://schemas.microsoft.com/office/powerpoint/2010/main" val="1855240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CDD4E-140E-6B48-21B2-0C7A14D9C1A9}"/>
              </a:ext>
            </a:extLst>
          </p:cNvPr>
          <p:cNvSpPr>
            <a:spLocks noGrp="1"/>
          </p:cNvSpPr>
          <p:nvPr>
            <p:ph type="body" sz="quarter" idx="16"/>
          </p:nvPr>
        </p:nvSpPr>
        <p:spPr>
          <a:xfrm>
            <a:off x="1688701" y="571116"/>
            <a:ext cx="9225022" cy="992652"/>
          </a:xfrm>
        </p:spPr>
        <p:txBody>
          <a:bodyPr/>
          <a:lstStyle/>
          <a:p>
            <a:r>
              <a:rPr lang="en-IE" dirty="0"/>
              <a:t>Waste 2 Worth &amp; EU:n biotalousstrategia ja muut aloitteet</a:t>
            </a:r>
            <a:endParaRPr lang="pl-PL" kern="100" dirty="0">
              <a:effectLst/>
              <a:ea typeface="Aptos" panose="020B0004020202020204" pitchFamily="34" charset="0"/>
              <a:cs typeface="Times New Roman" panose="02020603050405020304" pitchFamily="18" charset="0"/>
            </a:endParaRPr>
          </a:p>
          <a:p>
            <a:endParaRPr lang="en-IE" dirty="0"/>
          </a:p>
        </p:txBody>
      </p:sp>
      <p:sp>
        <p:nvSpPr>
          <p:cNvPr id="4" name="Text Placeholder 3">
            <a:extLst>
              <a:ext uri="{FF2B5EF4-FFF2-40B4-BE49-F238E27FC236}">
                <a16:creationId xmlns:a16="http://schemas.microsoft.com/office/drawing/2014/main" id="{AB59827A-8DF8-F331-51E6-22DAE10F856B}"/>
              </a:ext>
            </a:extLst>
          </p:cNvPr>
          <p:cNvSpPr>
            <a:spLocks noGrp="1"/>
          </p:cNvSpPr>
          <p:nvPr>
            <p:ph type="body" sz="quarter" idx="19"/>
          </p:nvPr>
        </p:nvSpPr>
        <p:spPr>
          <a:xfrm>
            <a:off x="6301212" y="1890384"/>
            <a:ext cx="5468293" cy="4102937"/>
          </a:xfrm>
        </p:spPr>
        <p:txBody>
          <a:bodyPr/>
          <a:lstStyle/>
          <a:p>
            <a:pPr>
              <a:lnSpc>
                <a:spcPct val="100000"/>
              </a:lnSpc>
            </a:pPr>
            <a:r>
              <a:rPr lang="en-US" sz="2200" dirty="0"/>
              <a:t>Ruokajätteen </a:t>
            </a:r>
            <a:r>
              <a:rPr lang="en-US" sz="2200" dirty="0" err="1"/>
              <a:t>hyödyntäminen</a:t>
            </a:r>
            <a:r>
              <a:rPr lang="en-US" sz="2200" dirty="0"/>
              <a:t> bioresurssina tukee strategian pilareita: elintarviketurvaa, kestävää maataloutta ja uusia työpaikkoja vihreässä </a:t>
            </a:r>
            <a:r>
              <a:rPr lang="en-US" sz="2200" dirty="0" err="1"/>
              <a:t>taloudessa</a:t>
            </a:r>
            <a:r>
              <a:rPr lang="en-US" sz="2200" dirty="0"/>
              <a:t>.</a:t>
            </a:r>
          </a:p>
          <a:p>
            <a:pPr>
              <a:lnSpc>
                <a:spcPct val="100000"/>
              </a:lnSpc>
            </a:pPr>
            <a:endParaRPr lang="en-US" sz="2200" dirty="0"/>
          </a:p>
          <a:p>
            <a:pPr>
              <a:lnSpc>
                <a:spcPct val="100000"/>
              </a:lnSpc>
            </a:pPr>
            <a:r>
              <a:rPr lang="en-US" sz="2200" dirty="0"/>
              <a:t>Waste 2 Worth -hanke edistää osaltaan paikallisten toimijoiden näkemystä jätteestä resurssina, edistää paikallisia biopohjaisia innovaatioita ja täydentää Horisontti Eurooppa -hankkeita, kuten FOODRUS, VALUEWASTE ja BIOPLAT-EU, tarjoamalla yhteisötason sitouttamisvälineitä.</a:t>
            </a:r>
            <a:endParaRPr lang="en-IE" sz="2200" dirty="0"/>
          </a:p>
        </p:txBody>
      </p:sp>
      <p:pic>
        <p:nvPicPr>
          <p:cNvPr id="5" name="Online Media 4" title="Jobs and growth in the EU bioeconomy">
            <a:hlinkClick r:id="" action="ppaction://media"/>
            <a:extLst>
              <a:ext uri="{FF2B5EF4-FFF2-40B4-BE49-F238E27FC236}">
                <a16:creationId xmlns:a16="http://schemas.microsoft.com/office/drawing/2014/main" id="{BC12E3D9-13A2-093B-D444-E13898B4EE05}"/>
              </a:ext>
            </a:extLst>
          </p:cNvPr>
          <p:cNvPicPr>
            <a:picLocks noRot="1" noChangeAspect="1"/>
          </p:cNvPicPr>
          <p:nvPr>
            <a:videoFile r:link="rId1"/>
          </p:nvPr>
        </p:nvPicPr>
        <p:blipFill>
          <a:blip r:embed="rId3"/>
          <a:stretch>
            <a:fillRect/>
          </a:stretch>
        </p:blipFill>
        <p:spPr>
          <a:xfrm>
            <a:off x="622131" y="3078425"/>
            <a:ext cx="5147298" cy="3220775"/>
          </a:xfrm>
          <a:prstGeom prst="rect">
            <a:avLst/>
          </a:prstGeom>
        </p:spPr>
      </p:pic>
      <p:sp>
        <p:nvSpPr>
          <p:cNvPr id="7" name="TextBox 6">
            <a:extLst>
              <a:ext uri="{FF2B5EF4-FFF2-40B4-BE49-F238E27FC236}">
                <a16:creationId xmlns:a16="http://schemas.microsoft.com/office/drawing/2014/main" id="{7160E3B1-1DAE-1E14-12A8-D8E88060F79D}"/>
              </a:ext>
            </a:extLst>
          </p:cNvPr>
          <p:cNvSpPr txBox="1"/>
          <p:nvPr/>
        </p:nvSpPr>
        <p:spPr>
          <a:xfrm>
            <a:off x="1210902" y="2382477"/>
            <a:ext cx="6097508" cy="369332"/>
          </a:xfrm>
          <a:prstGeom prst="rect">
            <a:avLst/>
          </a:prstGeom>
          <a:noFill/>
        </p:spPr>
        <p:txBody>
          <a:bodyPr wrap="square">
            <a:spAutoFit/>
          </a:bodyPr>
          <a:lstStyle/>
          <a:p>
            <a:r>
              <a:rPr lang="en-US" dirty="0">
                <a:hlinkClick r:id="rId4"/>
              </a:rPr>
              <a:t>Työpaikat ja kasvu EU:n biotaloudessa</a:t>
            </a:r>
            <a:endParaRPr lang="en-IE" dirty="0"/>
          </a:p>
        </p:txBody>
      </p:sp>
      <p:grpSp>
        <p:nvGrpSpPr>
          <p:cNvPr id="18" name="Graphic 4">
            <a:extLst>
              <a:ext uri="{FF2B5EF4-FFF2-40B4-BE49-F238E27FC236}">
                <a16:creationId xmlns:a16="http://schemas.microsoft.com/office/drawing/2014/main" id="{A8E111ED-2EFB-B292-AD8C-42B0DB7EFA3D}"/>
              </a:ext>
            </a:extLst>
          </p:cNvPr>
          <p:cNvGrpSpPr/>
          <p:nvPr/>
        </p:nvGrpSpPr>
        <p:grpSpPr>
          <a:xfrm rot="19582332">
            <a:off x="5512976" y="2181833"/>
            <a:ext cx="403666" cy="780439"/>
            <a:chOff x="9129274" y="2719113"/>
            <a:chExt cx="717140" cy="1386497"/>
          </a:xfrm>
          <a:solidFill>
            <a:srgbClr val="09465E"/>
          </a:solidFill>
        </p:grpSpPr>
        <p:grpSp>
          <p:nvGrpSpPr>
            <p:cNvPr id="6" name="Graphic 4">
              <a:extLst>
                <a:ext uri="{FF2B5EF4-FFF2-40B4-BE49-F238E27FC236}">
                  <a16:creationId xmlns:a16="http://schemas.microsoft.com/office/drawing/2014/main" id="{3E07AB05-2DDA-332D-7062-A798FED70C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FCBF795-393B-DA3D-99A1-4338FC0662B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5EE68BD-1C75-EB22-7BA8-5D7DA1419FE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93BF0E2B-E174-F67A-ADF0-355CCD7148D7}"/>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2A1200D8-AAAC-43C8-74CA-04FD92A4E5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ADF18E1-8898-8A28-E23D-E01DC8B2CC1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E98E3E2F-B9CE-D6FB-47C1-1213D14DE95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AB438680-3132-A48D-4213-CCC8AC75BB8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6A960F5A-F8E6-F5F0-53CB-609D8641C43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E330707E-B479-3AA7-48F5-8D99E6B434E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149E66F-874F-D1CB-7F0E-B4A88039BBB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0863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325729-CE08-F97F-885F-D6B4DBD29372}"/>
              </a:ext>
            </a:extLst>
          </p:cNvPr>
          <p:cNvSpPr>
            <a:spLocks noGrp="1"/>
          </p:cNvSpPr>
          <p:nvPr>
            <p:ph type="body" sz="quarter" idx="16"/>
          </p:nvPr>
        </p:nvSpPr>
        <p:spPr>
          <a:xfrm>
            <a:off x="372165" y="361239"/>
            <a:ext cx="5723835" cy="992652"/>
          </a:xfrm>
        </p:spPr>
        <p:txBody>
          <a:bodyPr/>
          <a:lstStyle/>
          <a:p>
            <a:r>
              <a:rPr lang="en-IE" dirty="0"/>
              <a:t>Jätepuitedirektiivi (direktiivi 2008/98/EY)</a:t>
            </a:r>
          </a:p>
          <a:p>
            <a:endParaRPr lang="en-IE" dirty="0"/>
          </a:p>
        </p:txBody>
      </p:sp>
      <p:sp>
        <p:nvSpPr>
          <p:cNvPr id="3" name="Text Placeholder 2">
            <a:extLst>
              <a:ext uri="{FF2B5EF4-FFF2-40B4-BE49-F238E27FC236}">
                <a16:creationId xmlns:a16="http://schemas.microsoft.com/office/drawing/2014/main" id="{E122C1FC-3EF7-1527-2F6E-43D742DA9FC2}"/>
              </a:ext>
            </a:extLst>
          </p:cNvPr>
          <p:cNvSpPr>
            <a:spLocks noGrp="1"/>
          </p:cNvSpPr>
          <p:nvPr>
            <p:ph type="body" sz="quarter" idx="19"/>
          </p:nvPr>
        </p:nvSpPr>
        <p:spPr>
          <a:xfrm>
            <a:off x="372164" y="1573013"/>
            <a:ext cx="5847567" cy="4102937"/>
          </a:xfrm>
        </p:spPr>
        <p:txBody>
          <a:bodyPr/>
          <a:lstStyle/>
          <a:p>
            <a:pPr>
              <a:spcAft>
                <a:spcPts val="600"/>
              </a:spcAft>
            </a:pPr>
            <a:r>
              <a:rPr lang="en-US" sz="2200" dirty="0">
                <a:hlinkClick r:id="rId2"/>
              </a:rPr>
              <a:t>Jätepuitedirektiivissä </a:t>
            </a:r>
            <a:r>
              <a:rPr lang="en-US" sz="2200" dirty="0"/>
              <a:t>vahvistetaan EU:n jätehuollon oikeusperusta ja annetaan jätehuoltoon liittyvät määritelmät, mukaan lukien jäte, kierrätys ja hyödyntäminen. </a:t>
            </a:r>
          </a:p>
          <a:p>
            <a:pPr>
              <a:spcAft>
                <a:spcPts val="600"/>
              </a:spcAft>
            </a:pPr>
            <a:r>
              <a:rPr lang="en-US" sz="2200" dirty="0"/>
              <a:t>Vuonna 2018 tehdystä muutoksesta alkaen EU:n jäsenvaltioiden on:</a:t>
            </a:r>
          </a:p>
          <a:p>
            <a:pPr marL="342900" indent="-342900">
              <a:buFont typeface="Arial" panose="020B0604020202020204" pitchFamily="34" charset="0"/>
              <a:buChar char="•"/>
            </a:pPr>
            <a:r>
              <a:rPr lang="en-US" sz="2200" dirty="0"/>
              <a:t>Mittaa ruokahävikki toimitusketjun jokaisessa vaiheessa.</a:t>
            </a:r>
          </a:p>
          <a:p>
            <a:pPr marL="342900" indent="-342900">
              <a:buFont typeface="Arial" panose="020B0604020202020204" pitchFamily="34" charset="0"/>
              <a:buChar char="•"/>
            </a:pPr>
            <a:r>
              <a:rPr lang="en-US" sz="2200" dirty="0"/>
              <a:t>Raportoidaan vuosittain ruokajätetiedot EU:n yhteisiä menetelmiä käyttäen.</a:t>
            </a:r>
          </a:p>
          <a:p>
            <a:pPr marL="342900" indent="-342900">
              <a:buFont typeface="Arial" panose="020B0604020202020204" pitchFamily="34" charset="0"/>
              <a:buChar char="•"/>
            </a:pPr>
            <a:r>
              <a:rPr lang="en-US" sz="2200" dirty="0"/>
              <a:t>Toteutetaan ennaltaehkäiseviä toimenpiteitä ruokahävikin vähentämiseksi kaikilla tasoilla.</a:t>
            </a:r>
          </a:p>
          <a:p>
            <a:pPr marL="342900" indent="-342900">
              <a:buFont typeface="Arial" panose="020B0604020202020204" pitchFamily="34" charset="0"/>
              <a:buChar char="•"/>
            </a:pPr>
            <a:r>
              <a:rPr lang="en-US" sz="2200" dirty="0"/>
              <a:t>Työskennellään kohti SDG 12.3 -tavoitetta, jonka tavoitteena on puolittaa ruokahävikki asukasta kohden vuoteen 2030 mennessä.</a:t>
            </a:r>
          </a:p>
          <a:p>
            <a:endParaRPr lang="en-IE" dirty="0"/>
          </a:p>
        </p:txBody>
      </p:sp>
      <p:pic>
        <p:nvPicPr>
          <p:cNvPr id="5122" name="Picture 2" descr="Generated image">
            <a:extLst>
              <a:ext uri="{FF2B5EF4-FFF2-40B4-BE49-F238E27FC236}">
                <a16:creationId xmlns:a16="http://schemas.microsoft.com/office/drawing/2014/main" id="{9619BAAD-AD06-BA0B-D37F-A611E7AB93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0" r="3068"/>
          <a:stretch/>
        </p:blipFill>
        <p:spPr bwMode="auto">
          <a:xfrm>
            <a:off x="6219731" y="801233"/>
            <a:ext cx="5084612" cy="58168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0876C3-C389-C565-0AC5-D7716347D95B}"/>
              </a:ext>
            </a:extLst>
          </p:cNvPr>
          <p:cNvSpPr txBox="1"/>
          <p:nvPr/>
        </p:nvSpPr>
        <p:spPr>
          <a:xfrm>
            <a:off x="6910557" y="892226"/>
            <a:ext cx="3516086" cy="461665"/>
          </a:xfrm>
          <a:prstGeom prst="rect">
            <a:avLst/>
          </a:prstGeom>
          <a:noFill/>
        </p:spPr>
        <p:txBody>
          <a:bodyPr wrap="square" rtlCol="0">
            <a:spAutoFit/>
          </a:bodyPr>
          <a:lstStyle/>
          <a:p>
            <a:pPr algn="ctr"/>
            <a:r>
              <a:rPr lang="en-IE" sz="2400" b="1" dirty="0">
                <a:solidFill>
                  <a:srgbClr val="4A9137"/>
                </a:solidFill>
              </a:rPr>
              <a:t>Jätehierarkia</a:t>
            </a:r>
          </a:p>
        </p:txBody>
      </p:sp>
      <p:grpSp>
        <p:nvGrpSpPr>
          <p:cNvPr id="8" name="Google Shape;664;p39">
            <a:extLst>
              <a:ext uri="{FF2B5EF4-FFF2-40B4-BE49-F238E27FC236}">
                <a16:creationId xmlns:a16="http://schemas.microsoft.com/office/drawing/2014/main" id="{666BA623-F1FF-3593-0C1D-B3EB2D600D90}"/>
              </a:ext>
            </a:extLst>
          </p:cNvPr>
          <p:cNvGrpSpPr/>
          <p:nvPr/>
        </p:nvGrpSpPr>
        <p:grpSpPr>
          <a:xfrm>
            <a:off x="10570930" y="1627704"/>
            <a:ext cx="315085" cy="277366"/>
            <a:chOff x="5941025" y="3634400"/>
            <a:chExt cx="467650" cy="467650"/>
          </a:xfrm>
          <a:solidFill>
            <a:schemeClr val="bg2">
              <a:lumMod val="50000"/>
            </a:schemeClr>
          </a:solidFill>
        </p:grpSpPr>
        <p:sp>
          <p:nvSpPr>
            <p:cNvPr id="9" name="Google Shape;665;p39">
              <a:extLst>
                <a:ext uri="{FF2B5EF4-FFF2-40B4-BE49-F238E27FC236}">
                  <a16:creationId xmlns:a16="http://schemas.microsoft.com/office/drawing/2014/main" id="{F5390D7B-EDB3-4375-3483-8B9097636ED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6;p39">
              <a:extLst>
                <a:ext uri="{FF2B5EF4-FFF2-40B4-BE49-F238E27FC236}">
                  <a16:creationId xmlns:a16="http://schemas.microsoft.com/office/drawing/2014/main" id="{BE41F1EC-519D-1793-FC64-51B554FA070B}"/>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7;p39">
              <a:extLst>
                <a:ext uri="{FF2B5EF4-FFF2-40B4-BE49-F238E27FC236}">
                  <a16:creationId xmlns:a16="http://schemas.microsoft.com/office/drawing/2014/main" id="{4C50BE9F-8401-FE45-83FD-4EB044EC9161}"/>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8;p39">
              <a:extLst>
                <a:ext uri="{FF2B5EF4-FFF2-40B4-BE49-F238E27FC236}">
                  <a16:creationId xmlns:a16="http://schemas.microsoft.com/office/drawing/2014/main" id="{858E570F-A603-2400-28EE-7035431E3CC4}"/>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9;p39">
              <a:extLst>
                <a:ext uri="{FF2B5EF4-FFF2-40B4-BE49-F238E27FC236}">
                  <a16:creationId xmlns:a16="http://schemas.microsoft.com/office/drawing/2014/main" id="{5C049B35-CE8A-7271-F846-8DE8D2649D9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0;p39">
              <a:extLst>
                <a:ext uri="{FF2B5EF4-FFF2-40B4-BE49-F238E27FC236}">
                  <a16:creationId xmlns:a16="http://schemas.microsoft.com/office/drawing/2014/main" id="{D61E9F97-F374-4AE9-9C60-78882088E3DF}"/>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tx2">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Graphic 15" descr="Open hand outline">
            <a:extLst>
              <a:ext uri="{FF2B5EF4-FFF2-40B4-BE49-F238E27FC236}">
                <a16:creationId xmlns:a16="http://schemas.microsoft.com/office/drawing/2014/main" id="{BA7E619D-7725-3BE9-FAB3-1D203BAE2C3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60485" y="1708540"/>
            <a:ext cx="676746" cy="676746"/>
          </a:xfrm>
          <a:prstGeom prst="rect">
            <a:avLst/>
          </a:prstGeom>
        </p:spPr>
      </p:pic>
      <p:sp>
        <p:nvSpPr>
          <p:cNvPr id="17" name="TextBox 16">
            <a:extLst>
              <a:ext uri="{FF2B5EF4-FFF2-40B4-BE49-F238E27FC236}">
                <a16:creationId xmlns:a16="http://schemas.microsoft.com/office/drawing/2014/main" id="{DE810CE4-D5B9-AB51-52BB-F5573D35E86F}"/>
              </a:ext>
            </a:extLst>
          </p:cNvPr>
          <p:cNvSpPr txBox="1"/>
          <p:nvPr/>
        </p:nvSpPr>
        <p:spPr>
          <a:xfrm>
            <a:off x="6822627" y="2407225"/>
            <a:ext cx="2951646" cy="707886"/>
          </a:xfrm>
          <a:prstGeom prst="rect">
            <a:avLst/>
          </a:prstGeom>
          <a:noFill/>
        </p:spPr>
        <p:txBody>
          <a:bodyPr wrap="square" rtlCol="0">
            <a:spAutoFit/>
          </a:bodyPr>
          <a:lstStyle/>
          <a:p>
            <a:pPr algn="ctr"/>
            <a:r>
              <a:rPr lang="en-IE" sz="2000" b="1" dirty="0">
                <a:solidFill>
                  <a:schemeClr val="bg1"/>
                </a:solidFill>
              </a:rPr>
              <a:t>Valmistautuminen uudelleenkäyttöön</a:t>
            </a:r>
          </a:p>
        </p:txBody>
      </p:sp>
      <p:sp>
        <p:nvSpPr>
          <p:cNvPr id="18" name="TextBox 17">
            <a:extLst>
              <a:ext uri="{FF2B5EF4-FFF2-40B4-BE49-F238E27FC236}">
                <a16:creationId xmlns:a16="http://schemas.microsoft.com/office/drawing/2014/main" id="{2154C29F-BDDB-E0A6-C34A-7B892172B66C}"/>
              </a:ext>
            </a:extLst>
          </p:cNvPr>
          <p:cNvSpPr txBox="1"/>
          <p:nvPr/>
        </p:nvSpPr>
        <p:spPr>
          <a:xfrm>
            <a:off x="6482065" y="3162816"/>
            <a:ext cx="3516086" cy="400110"/>
          </a:xfrm>
          <a:prstGeom prst="rect">
            <a:avLst/>
          </a:prstGeom>
          <a:noFill/>
        </p:spPr>
        <p:txBody>
          <a:bodyPr wrap="square" rtlCol="0">
            <a:spAutoFit/>
          </a:bodyPr>
          <a:lstStyle/>
          <a:p>
            <a:pPr algn="ctr"/>
            <a:r>
              <a:rPr lang="en-IE" sz="2000" b="1" dirty="0">
                <a:solidFill>
                  <a:schemeClr val="bg1"/>
                </a:solidFill>
              </a:rPr>
              <a:t>Kierrätys</a:t>
            </a:r>
          </a:p>
        </p:txBody>
      </p:sp>
      <p:sp>
        <p:nvSpPr>
          <p:cNvPr id="19" name="TextBox 18">
            <a:extLst>
              <a:ext uri="{FF2B5EF4-FFF2-40B4-BE49-F238E27FC236}">
                <a16:creationId xmlns:a16="http://schemas.microsoft.com/office/drawing/2014/main" id="{A54F0D4A-0E65-E312-0A65-536B303E463D}"/>
              </a:ext>
            </a:extLst>
          </p:cNvPr>
          <p:cNvSpPr txBox="1"/>
          <p:nvPr/>
        </p:nvSpPr>
        <p:spPr>
          <a:xfrm>
            <a:off x="6540407" y="3896466"/>
            <a:ext cx="3516086" cy="400110"/>
          </a:xfrm>
          <a:prstGeom prst="rect">
            <a:avLst/>
          </a:prstGeom>
          <a:noFill/>
        </p:spPr>
        <p:txBody>
          <a:bodyPr wrap="square" rtlCol="0">
            <a:spAutoFit/>
          </a:bodyPr>
          <a:lstStyle/>
          <a:p>
            <a:pPr algn="ctr"/>
            <a:r>
              <a:rPr lang="en-IE" sz="2000" b="1" dirty="0">
                <a:solidFill>
                  <a:schemeClr val="bg1"/>
                </a:solidFill>
              </a:rPr>
              <a:t>Elpyminen</a:t>
            </a:r>
          </a:p>
        </p:txBody>
      </p:sp>
      <p:sp>
        <p:nvSpPr>
          <p:cNvPr id="20" name="TextBox 19">
            <a:extLst>
              <a:ext uri="{FF2B5EF4-FFF2-40B4-BE49-F238E27FC236}">
                <a16:creationId xmlns:a16="http://schemas.microsoft.com/office/drawing/2014/main" id="{FB6EDC84-41FC-43C1-2D2C-BC1283D6B065}"/>
              </a:ext>
            </a:extLst>
          </p:cNvPr>
          <p:cNvSpPr txBox="1"/>
          <p:nvPr/>
        </p:nvSpPr>
        <p:spPr>
          <a:xfrm>
            <a:off x="7775901" y="4598090"/>
            <a:ext cx="1045099" cy="276999"/>
          </a:xfrm>
          <a:prstGeom prst="rect">
            <a:avLst/>
          </a:prstGeom>
          <a:noFill/>
        </p:spPr>
        <p:txBody>
          <a:bodyPr wrap="square" rtlCol="0">
            <a:spAutoFit/>
          </a:bodyPr>
          <a:lstStyle/>
          <a:p>
            <a:pPr algn="ctr"/>
            <a:r>
              <a:rPr lang="en-IE" sz="1200" b="1" dirty="0" err="1">
                <a:solidFill>
                  <a:schemeClr val="bg1"/>
                </a:solidFill>
              </a:rPr>
              <a:t>Hävitys</a:t>
            </a:r>
            <a:endParaRPr lang="en-IE" sz="1200" b="1" dirty="0">
              <a:solidFill>
                <a:schemeClr val="bg1"/>
              </a:solidFill>
            </a:endParaRPr>
          </a:p>
        </p:txBody>
      </p:sp>
      <p:sp>
        <p:nvSpPr>
          <p:cNvPr id="23" name="TextBox 22">
            <a:extLst>
              <a:ext uri="{FF2B5EF4-FFF2-40B4-BE49-F238E27FC236}">
                <a16:creationId xmlns:a16="http://schemas.microsoft.com/office/drawing/2014/main" id="{F858BD3C-B99B-A76F-6EB1-75FD6275A3E0}"/>
              </a:ext>
            </a:extLst>
          </p:cNvPr>
          <p:cNvSpPr txBox="1"/>
          <p:nvPr/>
        </p:nvSpPr>
        <p:spPr>
          <a:xfrm>
            <a:off x="9998151" y="2385286"/>
            <a:ext cx="504435" cy="505545"/>
          </a:xfrm>
          <a:prstGeom prst="rect">
            <a:avLst/>
          </a:prstGeom>
          <a:solidFill>
            <a:srgbClr val="DFDCD7"/>
          </a:solidFill>
        </p:spPr>
        <p:txBody>
          <a:bodyPr wrap="square" rtlCol="0">
            <a:spAutoFit/>
          </a:bodyPr>
          <a:lstStyle/>
          <a:p>
            <a:endParaRPr lang="en-IE" dirty="0"/>
          </a:p>
        </p:txBody>
      </p:sp>
      <p:pic>
        <p:nvPicPr>
          <p:cNvPr id="22" name="Graphic 21" descr="Repeat outline">
            <a:extLst>
              <a:ext uri="{FF2B5EF4-FFF2-40B4-BE49-F238E27FC236}">
                <a16:creationId xmlns:a16="http://schemas.microsoft.com/office/drawing/2014/main" id="{3AEA424D-FAD6-C3A3-B46A-BD2B48F96FF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79482" y="2414833"/>
            <a:ext cx="626951" cy="626951"/>
          </a:xfrm>
          <a:prstGeom prst="rect">
            <a:avLst/>
          </a:prstGeom>
        </p:spPr>
      </p:pic>
      <p:sp>
        <p:nvSpPr>
          <p:cNvPr id="24" name="TextBox 23">
            <a:extLst>
              <a:ext uri="{FF2B5EF4-FFF2-40B4-BE49-F238E27FC236}">
                <a16:creationId xmlns:a16="http://schemas.microsoft.com/office/drawing/2014/main" id="{9C5A85D6-59A2-E2E8-E1FE-BF6D508AD2C8}"/>
              </a:ext>
            </a:extLst>
          </p:cNvPr>
          <p:cNvSpPr txBox="1"/>
          <p:nvPr/>
        </p:nvSpPr>
        <p:spPr>
          <a:xfrm>
            <a:off x="6919507" y="1613562"/>
            <a:ext cx="2951646" cy="461665"/>
          </a:xfrm>
          <a:prstGeom prst="rect">
            <a:avLst/>
          </a:prstGeom>
          <a:noFill/>
        </p:spPr>
        <p:txBody>
          <a:bodyPr wrap="square" rtlCol="0">
            <a:spAutoFit/>
          </a:bodyPr>
          <a:lstStyle/>
          <a:p>
            <a:pPr algn="ctr"/>
            <a:r>
              <a:rPr lang="en-IE" sz="2400" b="1" dirty="0">
                <a:solidFill>
                  <a:schemeClr val="bg1"/>
                </a:solidFill>
              </a:rPr>
              <a:t>ENNALTAEHKÄISY</a:t>
            </a:r>
          </a:p>
        </p:txBody>
      </p:sp>
      <p:sp>
        <p:nvSpPr>
          <p:cNvPr id="25" name="TextBox 24">
            <a:extLst>
              <a:ext uri="{FF2B5EF4-FFF2-40B4-BE49-F238E27FC236}">
                <a16:creationId xmlns:a16="http://schemas.microsoft.com/office/drawing/2014/main" id="{8F8A4810-4B89-CBF1-527E-DFC8C1AE5651}"/>
              </a:ext>
            </a:extLst>
          </p:cNvPr>
          <p:cNvSpPr txBox="1"/>
          <p:nvPr/>
        </p:nvSpPr>
        <p:spPr>
          <a:xfrm>
            <a:off x="9830319" y="4110551"/>
            <a:ext cx="1045099" cy="307777"/>
          </a:xfrm>
          <a:prstGeom prst="rect">
            <a:avLst/>
          </a:prstGeom>
          <a:noFill/>
        </p:spPr>
        <p:txBody>
          <a:bodyPr wrap="square" rtlCol="0">
            <a:spAutoFit/>
          </a:bodyPr>
          <a:lstStyle/>
          <a:p>
            <a:pPr algn="ctr"/>
            <a:r>
              <a:rPr lang="en-IE" sz="1400" b="1" dirty="0">
                <a:solidFill>
                  <a:schemeClr val="tx2">
                    <a:lumMod val="50000"/>
                  </a:schemeClr>
                </a:solidFill>
              </a:rPr>
              <a:t>JÄTE</a:t>
            </a:r>
          </a:p>
        </p:txBody>
      </p:sp>
      <p:sp>
        <p:nvSpPr>
          <p:cNvPr id="26" name="TextBox 25">
            <a:extLst>
              <a:ext uri="{FF2B5EF4-FFF2-40B4-BE49-F238E27FC236}">
                <a16:creationId xmlns:a16="http://schemas.microsoft.com/office/drawing/2014/main" id="{05674276-E572-F44B-0C07-819276AEAD7A}"/>
              </a:ext>
            </a:extLst>
          </p:cNvPr>
          <p:cNvSpPr txBox="1"/>
          <p:nvPr/>
        </p:nvSpPr>
        <p:spPr>
          <a:xfrm>
            <a:off x="6300077" y="865565"/>
            <a:ext cx="1045099" cy="738664"/>
          </a:xfrm>
          <a:prstGeom prst="rect">
            <a:avLst/>
          </a:prstGeom>
          <a:noFill/>
        </p:spPr>
        <p:txBody>
          <a:bodyPr wrap="square" rtlCol="0">
            <a:spAutoFit/>
          </a:bodyPr>
          <a:lstStyle/>
          <a:p>
            <a:pPr algn="ctr"/>
            <a:r>
              <a:rPr lang="en-IE" sz="1400" b="1" dirty="0">
                <a:solidFill>
                  <a:srgbClr val="4A9137"/>
                </a:solidFill>
              </a:rPr>
              <a:t>Tuote (muu kuin jäte)</a:t>
            </a:r>
          </a:p>
        </p:txBody>
      </p:sp>
      <p:cxnSp>
        <p:nvCxnSpPr>
          <p:cNvPr id="28" name="Straight Connector 27">
            <a:extLst>
              <a:ext uri="{FF2B5EF4-FFF2-40B4-BE49-F238E27FC236}">
                <a16:creationId xmlns:a16="http://schemas.microsoft.com/office/drawing/2014/main" id="{A2499189-1006-EA01-6F7E-9676ED3AE900}"/>
              </a:ext>
            </a:extLst>
          </p:cNvPr>
          <p:cNvCxnSpPr>
            <a:cxnSpLocks/>
            <a:endCxn id="26" idx="2"/>
          </p:cNvCxnSpPr>
          <p:nvPr/>
        </p:nvCxnSpPr>
        <p:spPr>
          <a:xfrm>
            <a:off x="5417744" y="1604229"/>
            <a:ext cx="1404883" cy="0"/>
          </a:xfrm>
          <a:prstGeom prst="line">
            <a:avLst/>
          </a:prstGeom>
          <a:ln>
            <a:solidFill>
              <a:srgbClr val="4A9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012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6" name="Symbol zastępczy obrazu 5" descr="Obraz zawierający krąg&#10;&#10;Zawartość wygenerowana przez sztuczną inteligencję może być niepoprawna.">
            <a:extLst>
              <a:ext uri="{FF2B5EF4-FFF2-40B4-BE49-F238E27FC236}">
                <a16:creationId xmlns:a16="http://schemas.microsoft.com/office/drawing/2014/main" id="{3CA829C9-673B-B71B-C335-15D0B0368A7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146434"/>
            <a:ext cx="7708195" cy="4379494"/>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pl-PL" dirty="0"/>
              <a:t>05</a:t>
            </a:r>
            <a:endParaRPr lang="en-US" dirty="0"/>
          </a:p>
        </p:txBody>
      </p:sp>
      <p:sp>
        <p:nvSpPr>
          <p:cNvPr id="14" name="Rectangle 13">
            <a:extLst>
              <a:ext uri="{FF2B5EF4-FFF2-40B4-BE49-F238E27FC236}">
                <a16:creationId xmlns:a16="http://schemas.microsoft.com/office/drawing/2014/main" id="{75AF7937-8B4E-D42C-22E1-F84C9A744329}"/>
              </a:ext>
            </a:extLst>
          </p:cNvPr>
          <p:cNvSpPr/>
          <p:nvPr/>
        </p:nvSpPr>
        <p:spPr>
          <a:xfrm>
            <a:off x="3084947" y="2723326"/>
            <a:ext cx="7952508" cy="829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spc="324" dirty="0">
                <a:solidFill>
                  <a:srgbClr val="60BA47"/>
                </a:solidFill>
                <a:latin typeface="Calibri" panose="020F0502020204030204" pitchFamily="34" charset="0"/>
                <a:cs typeface="Calibri" panose="020F0502020204030204" pitchFamily="34" charset="0"/>
              </a:rPr>
              <a:t>K</a:t>
            </a:r>
            <a:r>
              <a:rPr lang="pl-PL" sz="3200" b="1" spc="324" dirty="0">
                <a:solidFill>
                  <a:srgbClr val="60BA47"/>
                </a:solidFill>
                <a:latin typeface="Calibri" panose="020F0502020204030204" pitchFamily="34" charset="0"/>
                <a:cs typeface="Calibri" panose="020F0502020204030204" pitchFamily="34" charset="0"/>
              </a:rPr>
              <a:t>estävän kehityksen tavoitte</a:t>
            </a:r>
            <a:r>
              <a:rPr lang="en-US" sz="3200" b="1" spc="324" dirty="0">
                <a:solidFill>
                  <a:srgbClr val="60BA47"/>
                </a:solidFill>
                <a:latin typeface="Calibri" panose="020F0502020204030204" pitchFamily="34" charset="0"/>
                <a:cs typeface="Calibri" panose="020F0502020204030204" pitchFamily="34" charset="0"/>
              </a:rPr>
              <a:t>et</a:t>
            </a:r>
            <a:endParaRPr lang="pl-PL" sz="32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250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26D8F70-381A-523A-52DB-803F41CC6816}"/>
              </a:ext>
            </a:extLst>
          </p:cNvPr>
          <p:cNvSpPr>
            <a:spLocks noGrp="1"/>
          </p:cNvSpPr>
          <p:nvPr>
            <p:ph type="body" sz="quarter" idx="18"/>
          </p:nvPr>
        </p:nvSpPr>
        <p:spPr>
          <a:xfrm>
            <a:off x="4826000" y="827088"/>
            <a:ext cx="6342063" cy="5165725"/>
          </a:xfrm>
          <a:prstGeom prst="rect">
            <a:avLst/>
          </a:prstGeom>
        </p:spPr>
        <p:txBody>
          <a:bodyPr/>
          <a:lstStyle/>
          <a:p>
            <a:pPr>
              <a:spcAft>
                <a:spcPts val="600"/>
              </a:spcAft>
            </a:pPr>
            <a:r>
              <a:rPr lang="en-US" sz="2000" dirty="0"/>
              <a:t>Elintarvikejätteen vähentäminen ja kiertotalous ovat olennaisen tärkeitä </a:t>
            </a:r>
            <a:r>
              <a:rPr lang="en-US" sz="2000" b="1" dirty="0">
                <a:hlinkClick r:id="rId2"/>
              </a:rPr>
              <a:t>YK:n kestävän kehityksen tavoitteiden </a:t>
            </a:r>
            <a:r>
              <a:rPr lang="en-US" sz="2000" dirty="0"/>
              <a:t>saavuttamisen kannalta, sillä ne edistävät vastuullista resurssien hallintaa, ilmastotoimia sekä kestävää kulutusta ja tuotantoa. Siirtymällä kohti </a:t>
            </a:r>
            <a:r>
              <a:rPr lang="en-US" sz="2000" b="1" dirty="0"/>
              <a:t>kiertotalouden elintarvikejärjestelmiä, joissa jätteet </a:t>
            </a:r>
            <a:r>
              <a:rPr lang="en-US" sz="2000" b="1" dirty="0" err="1"/>
              <a:t>minimoidaan</a:t>
            </a:r>
            <a:r>
              <a:rPr lang="en-US" sz="2000" b="1" dirty="0"/>
              <a:t>, sivutuotteet käytetään uudelleen ja ravinteet kierrätetään</a:t>
            </a:r>
            <a:r>
              <a:rPr lang="en-US" sz="2000" dirty="0"/>
              <a:t>, voimme vastata keskeisiin kestävyyshaasteisiin, kuten elintarviketurvaan, ympäristön tilan heikkenemiseen ja taloudelliseen tehottomuuteen. </a:t>
            </a:r>
            <a:endParaRPr lang="pl-PL" sz="2000" dirty="0"/>
          </a:p>
          <a:p>
            <a:pPr>
              <a:spcAft>
                <a:spcPts val="600"/>
              </a:spcAft>
            </a:pPr>
            <a:r>
              <a:rPr lang="en-US" sz="2000" dirty="0"/>
              <a:t>EU on sisällyttänyt nämä </a:t>
            </a:r>
            <a:r>
              <a:rPr lang="en-US" sz="2000" dirty="0" err="1"/>
              <a:t>periaatteet</a:t>
            </a:r>
            <a:r>
              <a:rPr lang="en-US" sz="2000" dirty="0"/>
              <a:t> </a:t>
            </a:r>
            <a:r>
              <a:rPr lang="en-US" sz="2000" dirty="0" err="1"/>
              <a:t>politiikkaansa</a:t>
            </a:r>
            <a:r>
              <a:rPr lang="en-US" sz="2000" dirty="0"/>
              <a:t> ja mukauttanut ne maailmanlaajuisiin kestävän kehityksen tavoitteisiin, joiden mukaan on luotava kestävämpi, vähähiilinen ja resurssitehokas elintarvikejärjestelmä, joka tukee sekä ihmisiä että maapalloa.</a:t>
            </a:r>
          </a:p>
        </p:txBody>
      </p:sp>
      <p:sp>
        <p:nvSpPr>
          <p:cNvPr id="5" name="Text Placeholder 3">
            <a:extLst>
              <a:ext uri="{FF2B5EF4-FFF2-40B4-BE49-F238E27FC236}">
                <a16:creationId xmlns:a16="http://schemas.microsoft.com/office/drawing/2014/main" id="{75F0BCCD-76AF-3ABC-DEE1-851B85276CE4}"/>
              </a:ext>
            </a:extLst>
          </p:cNvPr>
          <p:cNvSpPr>
            <a:spLocks noGrp="1"/>
          </p:cNvSpPr>
          <p:nvPr>
            <p:ph type="body" sz="quarter" idx="16"/>
          </p:nvPr>
        </p:nvSpPr>
        <p:spPr>
          <a:xfrm>
            <a:off x="601663" y="541494"/>
            <a:ext cx="3125787" cy="1774825"/>
          </a:xfrm>
          <a:prstGeom prst="rect">
            <a:avLst/>
          </a:prstGeom>
        </p:spPr>
        <p:txBody>
          <a:bodyPr/>
          <a:lstStyle/>
          <a:p>
            <a:r>
              <a:rPr lang="pl-PL" dirty="0"/>
              <a:t>YK:n </a:t>
            </a:r>
            <a:r>
              <a:rPr lang="pl-PL" dirty="0" err="1"/>
              <a:t>kestävän </a:t>
            </a:r>
            <a:r>
              <a:rPr lang="pl-PL" dirty="0"/>
              <a:t>kehityksen </a:t>
            </a:r>
            <a:r>
              <a:rPr lang="pl-PL" dirty="0" err="1"/>
              <a:t>tavoitteet</a:t>
            </a:r>
            <a:endParaRPr lang="en-US" dirty="0"/>
          </a:p>
        </p:txBody>
      </p:sp>
      <p:pic>
        <p:nvPicPr>
          <p:cNvPr id="6" name="Picture 5" descr="A colorful circle with black background&#10;&#10;AI-generated content may be incorrect.">
            <a:extLst>
              <a:ext uri="{FF2B5EF4-FFF2-40B4-BE49-F238E27FC236}">
                <a16:creationId xmlns:a16="http://schemas.microsoft.com/office/drawing/2014/main" id="{9BF84BDA-CE5D-1B00-D3C5-48FDF0F5580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65468" y="2583570"/>
            <a:ext cx="3755793" cy="3755793"/>
          </a:xfrm>
          <a:prstGeom prst="rect">
            <a:avLst/>
          </a:prstGeom>
        </p:spPr>
      </p:pic>
    </p:spTree>
    <p:extLst>
      <p:ext uri="{BB962C8B-B14F-4D97-AF65-F5344CB8AC3E}">
        <p14:creationId xmlns:p14="http://schemas.microsoft.com/office/powerpoint/2010/main" val="92618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91708"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39049" y="153900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US" sz="90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54658" y="2672562"/>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US" sz="90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522967" y="614257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US" sz="90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217609" y="1681929"/>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US" sz="90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64951" y="1539003"/>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US" sz="900"/>
          </a:p>
        </p:txBody>
      </p:sp>
      <p:sp>
        <p:nvSpPr>
          <p:cNvPr id="366" name="Freeform 253">
            <a:extLst>
              <a:ext uri="{FF2B5EF4-FFF2-40B4-BE49-F238E27FC236}">
                <a16:creationId xmlns:a16="http://schemas.microsoft.com/office/drawing/2014/main" id="{A88550F4-0547-7496-D4A2-6F12CBB2615D}"/>
              </a:ext>
            </a:extLst>
          </p:cNvPr>
          <p:cNvSpPr>
            <a:spLocks noChangeArrowheads="1"/>
          </p:cNvSpPr>
          <p:nvPr/>
        </p:nvSpPr>
        <p:spPr bwMode="auto">
          <a:xfrm>
            <a:off x="8888608" y="2634832"/>
            <a:ext cx="2334470" cy="3806406"/>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en-US" sz="900"/>
          </a:p>
        </p:txBody>
      </p:sp>
      <p:sp>
        <p:nvSpPr>
          <p:cNvPr id="368" name="Freeform 255">
            <a:extLst>
              <a:ext uri="{FF2B5EF4-FFF2-40B4-BE49-F238E27FC236}">
                <a16:creationId xmlns:a16="http://schemas.microsoft.com/office/drawing/2014/main" id="{DC2A7720-A9C8-9C15-A13A-3ACD41A65E0D}"/>
              </a:ext>
            </a:extLst>
          </p:cNvPr>
          <p:cNvSpPr>
            <a:spLocks noChangeArrowheads="1"/>
          </p:cNvSpPr>
          <p:nvPr/>
        </p:nvSpPr>
        <p:spPr bwMode="auto">
          <a:xfrm>
            <a:off x="8855379" y="644123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345544" y="237966"/>
            <a:ext cx="11638814" cy="803654"/>
          </a:xfrm>
        </p:spPr>
        <p:txBody>
          <a:bodyPr/>
          <a:lstStyle/>
          <a:p>
            <a:pPr algn="l"/>
            <a:r>
              <a:rPr lang="en-US" dirty="0">
                <a:solidFill>
                  <a:srgbClr val="1D4C60"/>
                </a:solidFill>
              </a:rPr>
              <a:t>Ruokahävikki ja kiertotalouden ratkaisut vaikuttavat kestävän </a:t>
            </a:r>
            <a:r>
              <a:rPr lang="en-US" dirty="0" err="1">
                <a:solidFill>
                  <a:srgbClr val="1D4C60"/>
                </a:solidFill>
              </a:rPr>
              <a:t>kehityksen</a:t>
            </a:r>
            <a:r>
              <a:rPr lang="en-US" dirty="0">
                <a:solidFill>
                  <a:srgbClr val="1D4C60"/>
                </a:solidFill>
              </a:rPr>
              <a:t> </a:t>
            </a:r>
            <a:r>
              <a:rPr lang="en-US" dirty="0" err="1">
                <a:solidFill>
                  <a:srgbClr val="1D4C60"/>
                </a:solidFill>
              </a:rPr>
              <a:t>tavoitteisiin</a:t>
            </a:r>
            <a:endParaRPr lang="en-US" dirty="0">
              <a:solidFill>
                <a:srgbClr val="1D4C60"/>
              </a:solidFill>
            </a:endParaRPr>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953347" y="1907801"/>
            <a:ext cx="2291547" cy="400110"/>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2: Nollanälkä </a:t>
            </a: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586511" y="2820234"/>
            <a:ext cx="2359072"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6: Puhdas vesi ja sanitaatio </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218437" y="1747811"/>
            <a:ext cx="2334470" cy="1323439"/>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12: Vastuullinen kulutus ja tuotanto </a:t>
            </a:r>
          </a:p>
        </p:txBody>
      </p:sp>
      <p:sp>
        <p:nvSpPr>
          <p:cNvPr id="108" name="CuadroTexto 559">
            <a:extLst>
              <a:ext uri="{FF2B5EF4-FFF2-40B4-BE49-F238E27FC236}">
                <a16:creationId xmlns:a16="http://schemas.microsoft.com/office/drawing/2014/main" id="{D967B53D-03CA-7542-3AB2-3291DA7CFECA}"/>
              </a:ext>
            </a:extLst>
          </p:cNvPr>
          <p:cNvSpPr txBox="1"/>
          <p:nvPr/>
        </p:nvSpPr>
        <p:spPr>
          <a:xfrm>
            <a:off x="9173271" y="2786578"/>
            <a:ext cx="1738323" cy="707886"/>
          </a:xfrm>
          <a:prstGeom prst="rect">
            <a:avLst/>
          </a:prstGeom>
          <a:noFill/>
        </p:spPr>
        <p:txBody>
          <a:bodyPr wrap="square" rtlCol="0">
            <a:spAutoFit/>
          </a:bodyPr>
          <a:lstStyle/>
          <a:p>
            <a:pPr algn="ctr"/>
            <a:r>
              <a:rPr lang="en-US" sz="2000" b="1" dirty="0">
                <a:solidFill>
                  <a:srgbClr val="1D4C60"/>
                </a:solidFill>
                <a:latin typeface="Calibri" panose="020F0502020204030204" pitchFamily="34" charset="0"/>
                <a:ea typeface="Lato" charset="0"/>
                <a:cs typeface="Calibri" panose="020F0502020204030204" pitchFamily="34" charset="0"/>
              </a:rPr>
              <a:t>SDG 13: Ilmastotoimet </a:t>
            </a:r>
          </a:p>
        </p:txBody>
      </p:sp>
      <p:sp>
        <p:nvSpPr>
          <p:cNvPr id="109" name="Rectángulo 602">
            <a:extLst>
              <a:ext uri="{FF2B5EF4-FFF2-40B4-BE49-F238E27FC236}">
                <a16:creationId xmlns:a16="http://schemas.microsoft.com/office/drawing/2014/main" id="{4DD88984-0EAC-87F2-2B2E-15AAB55D72AA}"/>
              </a:ext>
            </a:extLst>
          </p:cNvPr>
          <p:cNvSpPr/>
          <p:nvPr/>
        </p:nvSpPr>
        <p:spPr>
          <a:xfrm>
            <a:off x="913169" y="2431968"/>
            <a:ext cx="2291547" cy="2308324"/>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Elintarvikehävikin vähentäminen voi parantaa elintarviketurvaa hyödyntämällä nykyisiä elintarvikevaroja paremmin.</a:t>
            </a:r>
          </a:p>
        </p:txBody>
      </p:sp>
      <p:sp>
        <p:nvSpPr>
          <p:cNvPr id="110" name="Rectángulo 603">
            <a:extLst>
              <a:ext uri="{FF2B5EF4-FFF2-40B4-BE49-F238E27FC236}">
                <a16:creationId xmlns:a16="http://schemas.microsoft.com/office/drawing/2014/main" id="{A12DB08B-6D12-D35B-9CE3-2DFA18FB38CC}"/>
              </a:ext>
            </a:extLst>
          </p:cNvPr>
          <p:cNvSpPr/>
          <p:nvPr/>
        </p:nvSpPr>
        <p:spPr>
          <a:xfrm>
            <a:off x="3586511" y="3768958"/>
            <a:ext cx="2276287"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Ruokahävikin vähentäminen vähentää veden käyttöä ja ruoantuotantoon liittyvää saastumista.</a:t>
            </a:r>
            <a:endParaRPr lang="pl-PL"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99815" y="3043764"/>
            <a:ext cx="2353092"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Kiertotalous edistää kestävää elintarviketuotantoa, jätteiden vähentämistä ja resurssien tehokasta käyttöä.</a:t>
            </a:r>
            <a:endParaRPr lang="pl-PL" dirty="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096ED9E-DBE3-133E-07C5-79DFB816432B}"/>
              </a:ext>
            </a:extLst>
          </p:cNvPr>
          <p:cNvSpPr/>
          <p:nvPr/>
        </p:nvSpPr>
        <p:spPr>
          <a:xfrm>
            <a:off x="8921757" y="3549075"/>
            <a:ext cx="2334470" cy="2862322"/>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Ruokajätteen </a:t>
            </a:r>
            <a:r>
              <a:rPr lang="en-US" dirty="0" err="1">
                <a:solidFill>
                  <a:schemeClr val="bg1"/>
                </a:solidFill>
                <a:latin typeface="Calibri" panose="020F0502020204030204" pitchFamily="34" charset="0"/>
                <a:ea typeface="Lato" charset="0"/>
                <a:cs typeface="Calibri" panose="020F0502020204030204" pitchFamily="34" charset="0"/>
              </a:rPr>
              <a:t>minimointi</a:t>
            </a:r>
            <a:r>
              <a:rPr lang="en-US" dirty="0">
                <a:solidFill>
                  <a:schemeClr val="bg1"/>
                </a:solidFill>
                <a:latin typeface="Calibri" panose="020F0502020204030204" pitchFamily="34" charset="0"/>
                <a:ea typeface="Lato" charset="0"/>
                <a:cs typeface="Calibri" panose="020F0502020204030204" pitchFamily="34" charset="0"/>
              </a:rPr>
              <a:t> vähentää elintarvikkeiden tuotannosta, kuljetuksesta ja kaatopaikoilla tapahtuvasta hajoamisesta </a:t>
            </a:r>
            <a:r>
              <a:rPr lang="en-US" dirty="0" err="1">
                <a:solidFill>
                  <a:schemeClr val="bg1"/>
                </a:solidFill>
                <a:latin typeface="Calibri" panose="020F0502020204030204" pitchFamily="34" charset="0"/>
                <a:ea typeface="Lato" charset="0"/>
                <a:cs typeface="Calibri" panose="020F0502020204030204" pitchFamily="34" charset="0"/>
              </a:rPr>
              <a:t>aiheutuvia</a:t>
            </a:r>
            <a:r>
              <a:rPr lang="en-US" dirty="0">
                <a:solidFill>
                  <a:schemeClr val="bg1"/>
                </a:solidFill>
                <a:latin typeface="Calibri" panose="020F0502020204030204" pitchFamily="34" charset="0"/>
                <a:ea typeface="Lato" charset="0"/>
                <a:cs typeface="Calibri" panose="020F0502020204030204" pitchFamily="34" charset="0"/>
              </a:rPr>
              <a:t> </a:t>
            </a:r>
            <a:r>
              <a:rPr lang="en-US" dirty="0" err="1">
                <a:solidFill>
                  <a:schemeClr val="bg1"/>
                </a:solidFill>
                <a:latin typeface="Calibri" panose="020F0502020204030204" pitchFamily="34" charset="0"/>
                <a:ea typeface="Lato" charset="0"/>
                <a:cs typeface="Calibri" panose="020F0502020204030204" pitchFamily="34" charset="0"/>
              </a:rPr>
              <a:t>kasvihuone-kaasupäästöjä</a:t>
            </a:r>
            <a:r>
              <a:rPr lang="en-US" dirty="0">
                <a:solidFill>
                  <a:schemeClr val="bg1"/>
                </a:solidFill>
                <a:latin typeface="Calibri" panose="020F0502020204030204" pitchFamily="34" charset="0"/>
                <a:ea typeface="Lato" charset="0"/>
                <a:cs typeface="Calibri" panose="020F0502020204030204" pitchFamily="34" charset="0"/>
              </a:rPr>
              <a:t>.</a:t>
            </a:r>
          </a:p>
        </p:txBody>
      </p:sp>
      <p:pic>
        <p:nvPicPr>
          <p:cNvPr id="53" name="Obraz 52" descr="Obraz zawierający tekst, design, logo, Czcionka&#10;&#10;Zawartość wygenerowana przez sztuczną inteligencję może być niepoprawna.">
            <a:hlinkClick r:id="rId3"/>
            <a:extLst>
              <a:ext uri="{FF2B5EF4-FFF2-40B4-BE49-F238E27FC236}">
                <a16:creationId xmlns:a16="http://schemas.microsoft.com/office/drawing/2014/main" id="{0D519286-7862-9175-E05C-D54D919702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2794" y="5441222"/>
            <a:ext cx="1297434" cy="1297434"/>
          </a:xfrm>
          <a:prstGeom prst="rect">
            <a:avLst/>
          </a:prstGeom>
        </p:spPr>
      </p:pic>
      <p:pic>
        <p:nvPicPr>
          <p:cNvPr id="55" name="Obraz 54" descr="Obraz zawierający tekst, ssak, Czcionka, Grafika&#10;&#10;Zawartość wygenerowana przez sztuczną inteligencję może być niepoprawna.">
            <a:hlinkClick r:id="rId5"/>
            <a:extLst>
              <a:ext uri="{FF2B5EF4-FFF2-40B4-BE49-F238E27FC236}">
                <a16:creationId xmlns:a16="http://schemas.microsoft.com/office/drawing/2014/main" id="{B8C6E271-3F80-9A45-B9D2-C125DA27A4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91487" y="1252584"/>
            <a:ext cx="1301892" cy="1301892"/>
          </a:xfrm>
          <a:prstGeom prst="rect">
            <a:avLst/>
          </a:prstGeom>
        </p:spPr>
      </p:pic>
      <p:pic>
        <p:nvPicPr>
          <p:cNvPr id="57" name="Obraz 56" descr="Obraz zawierający tekst, Czcionka, logo, design&#10;&#10;Zawartość wygenerowana przez sztuczną inteligencję może być niepoprawna.">
            <a:hlinkClick r:id="rId7"/>
            <a:extLst>
              <a:ext uri="{FF2B5EF4-FFF2-40B4-BE49-F238E27FC236}">
                <a16:creationId xmlns:a16="http://schemas.microsoft.com/office/drawing/2014/main" id="{46D45210-0793-8393-516B-987392B669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31791" y="5453998"/>
            <a:ext cx="1301892" cy="1301892"/>
          </a:xfrm>
          <a:prstGeom prst="rect">
            <a:avLst/>
          </a:prstGeom>
        </p:spPr>
      </p:pic>
      <p:pic>
        <p:nvPicPr>
          <p:cNvPr id="59" name="Obraz 58" descr="Obraz zawierający tekst, logo, zrzut ekranu, Czcionka&#10;&#10;Zawartość wygenerowana przez sztuczną inteligencję może być niepoprawna.">
            <a:hlinkClick r:id="rId9"/>
            <a:extLst>
              <a:ext uri="{FF2B5EF4-FFF2-40B4-BE49-F238E27FC236}">
                <a16:creationId xmlns:a16="http://schemas.microsoft.com/office/drawing/2014/main" id="{45F48D90-713E-C163-7310-2E771456209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15100" y="1220670"/>
            <a:ext cx="1301892" cy="1301892"/>
          </a:xfrm>
          <a:prstGeom prst="rect">
            <a:avLst/>
          </a:prstGeom>
        </p:spPr>
      </p:pic>
      <p:sp>
        <p:nvSpPr>
          <p:cNvPr id="60" name="Text Placeholder 2">
            <a:extLst>
              <a:ext uri="{FF2B5EF4-FFF2-40B4-BE49-F238E27FC236}">
                <a16:creationId xmlns:a16="http://schemas.microsoft.com/office/drawing/2014/main" id="{4106767A-E3F9-939C-10AA-19C67255EA85}"/>
              </a:ext>
            </a:extLst>
          </p:cNvPr>
          <p:cNvSpPr txBox="1">
            <a:spLocks/>
          </p:cNvSpPr>
          <p:nvPr/>
        </p:nvSpPr>
        <p:spPr>
          <a:xfrm>
            <a:off x="10749317" y="1732574"/>
            <a:ext cx="1503351" cy="109656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pl-PL" sz="1600" dirty="0">
                <a:solidFill>
                  <a:srgbClr val="1D4C60"/>
                </a:solidFill>
              </a:rPr>
              <a:t>Lisätietoja saat klikkaamalla </a:t>
            </a:r>
            <a:r>
              <a:rPr lang="en-US" sz="1600" dirty="0" err="1">
                <a:solidFill>
                  <a:srgbClr val="1D4C60"/>
                </a:solidFill>
              </a:rPr>
              <a:t>numero</a:t>
            </a:r>
            <a:r>
              <a:rPr lang="pl-PL" sz="1600" dirty="0">
                <a:solidFill>
                  <a:srgbClr val="1D4C60"/>
                </a:solidFill>
              </a:rPr>
              <a:t>-kuvakkeita!</a:t>
            </a:r>
            <a:endParaRPr lang="en-US" sz="1600" dirty="0">
              <a:solidFill>
                <a:srgbClr val="1D4C60"/>
              </a:solidFill>
            </a:endParaRPr>
          </a:p>
        </p:txBody>
      </p:sp>
      <p:grpSp>
        <p:nvGrpSpPr>
          <p:cNvPr id="3" name="Graphic 4">
            <a:extLst>
              <a:ext uri="{FF2B5EF4-FFF2-40B4-BE49-F238E27FC236}">
                <a16:creationId xmlns:a16="http://schemas.microsoft.com/office/drawing/2014/main" id="{C3F9F442-D085-A87E-D141-D7FA472EE371}"/>
              </a:ext>
            </a:extLst>
          </p:cNvPr>
          <p:cNvGrpSpPr/>
          <p:nvPr/>
        </p:nvGrpSpPr>
        <p:grpSpPr>
          <a:xfrm rot="19582332">
            <a:off x="10847614" y="94518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C9DACAB-A321-17DB-E482-1C802A3B3522}"/>
                </a:ext>
              </a:extLst>
            </p:cNvPr>
            <p:cNvGrpSpPr/>
            <p:nvPr/>
          </p:nvGrpSpPr>
          <p:grpSpPr>
            <a:xfrm>
              <a:off x="9159507" y="2719113"/>
              <a:ext cx="446280" cy="440141"/>
              <a:chOff x="9159507" y="2719113"/>
              <a:chExt cx="446280" cy="440141"/>
            </a:xfrm>
            <a:grpFill/>
          </p:grpSpPr>
          <p:sp>
            <p:nvSpPr>
              <p:cNvPr id="13" name="Freeform 57">
                <a:extLst>
                  <a:ext uri="{FF2B5EF4-FFF2-40B4-BE49-F238E27FC236}">
                    <a16:creationId xmlns:a16="http://schemas.microsoft.com/office/drawing/2014/main" id="{D6167445-1DFF-69BA-FBE1-63A91CC8A30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4" name="Freeform 58">
                <a:extLst>
                  <a:ext uri="{FF2B5EF4-FFF2-40B4-BE49-F238E27FC236}">
                    <a16:creationId xmlns:a16="http://schemas.microsoft.com/office/drawing/2014/main" id="{04429918-68B8-390E-9A86-70EE0BA4B58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264C8398-751F-4769-39D5-B97F9ED88ABE}"/>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99258BD4-CB73-99B3-03B6-C80731F6B2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831A6628-3135-E0A2-2F22-6090ACBE048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 name="Freeform 52">
                <a:extLst>
                  <a:ext uri="{FF2B5EF4-FFF2-40B4-BE49-F238E27FC236}">
                    <a16:creationId xmlns:a16="http://schemas.microsoft.com/office/drawing/2014/main" id="{8F3D5152-DB86-CF45-B9C4-D1BCF2C142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 name="Freeform 53">
                <a:extLst>
                  <a:ext uri="{FF2B5EF4-FFF2-40B4-BE49-F238E27FC236}">
                    <a16:creationId xmlns:a16="http://schemas.microsoft.com/office/drawing/2014/main" id="{35BC6E6E-83B0-1734-A00C-4DE48EC9898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 name="Freeform 54">
                <a:extLst>
                  <a:ext uri="{FF2B5EF4-FFF2-40B4-BE49-F238E27FC236}">
                    <a16:creationId xmlns:a16="http://schemas.microsoft.com/office/drawing/2014/main" id="{DD41EE0D-939F-DBFE-4656-2E84533E3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 name="Freeform 55">
                <a:extLst>
                  <a:ext uri="{FF2B5EF4-FFF2-40B4-BE49-F238E27FC236}">
                    <a16:creationId xmlns:a16="http://schemas.microsoft.com/office/drawing/2014/main" id="{9DBFA406-D06D-9EA8-8B2F-8972A343F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2" name="Freeform 56">
                <a:extLst>
                  <a:ext uri="{FF2B5EF4-FFF2-40B4-BE49-F238E27FC236}">
                    <a16:creationId xmlns:a16="http://schemas.microsoft.com/office/drawing/2014/main" id="{93366EF0-EE72-5550-9725-ECF29E624B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F815D4-C2D2-E664-5A8A-0E5F08E8DEEA}"/>
              </a:ext>
            </a:extLst>
          </p:cNvPr>
          <p:cNvSpPr>
            <a:spLocks noGrp="1"/>
          </p:cNvSpPr>
          <p:nvPr>
            <p:ph type="body" sz="quarter" idx="16"/>
          </p:nvPr>
        </p:nvSpPr>
        <p:spPr>
          <a:xfrm>
            <a:off x="1146793" y="258888"/>
            <a:ext cx="7830951" cy="992652"/>
          </a:xfrm>
        </p:spPr>
        <p:txBody>
          <a:bodyPr/>
          <a:lstStyle/>
          <a:p>
            <a:r>
              <a:rPr lang="en-IE" dirty="0">
                <a:effectLst>
                  <a:outerShdw blurRad="38100" dist="38100" dir="2700000" algn="tl">
                    <a:srgbClr val="000000">
                      <a:alpha val="43137"/>
                    </a:srgbClr>
                  </a:outerShdw>
                </a:effectLst>
              </a:rPr>
              <a:t>Käyttöjärjestelmän uudelleenajattelu...</a:t>
            </a:r>
          </a:p>
        </p:txBody>
      </p:sp>
      <p:sp>
        <p:nvSpPr>
          <p:cNvPr id="4" name="Text Placeholder 3">
            <a:extLst>
              <a:ext uri="{FF2B5EF4-FFF2-40B4-BE49-F238E27FC236}">
                <a16:creationId xmlns:a16="http://schemas.microsoft.com/office/drawing/2014/main" id="{B6BFFE47-955A-4358-5386-61BE4B49BB60}"/>
              </a:ext>
            </a:extLst>
          </p:cNvPr>
          <p:cNvSpPr>
            <a:spLocks noGrp="1"/>
          </p:cNvSpPr>
          <p:nvPr>
            <p:ph type="body" sz="quarter" idx="19"/>
          </p:nvPr>
        </p:nvSpPr>
        <p:spPr>
          <a:xfrm>
            <a:off x="6174462" y="1072731"/>
            <a:ext cx="5876024" cy="4102937"/>
          </a:xfrm>
        </p:spPr>
        <p:txBody>
          <a:bodyPr/>
          <a:lstStyle/>
          <a:p>
            <a:r>
              <a:rPr lang="en-US" sz="2000" dirty="0"/>
              <a:t>Kun kiertotalous sovitetaan yhteen maailmanlaajuisten kestävyystavoitteiden kanssa, se korostaa kiertävien elintarvikejärjestelmien ympäristöllisiä, taloudellisia ja sosiaalisia etuja.</a:t>
            </a:r>
          </a:p>
          <a:p>
            <a:r>
              <a:rPr lang="en-US" sz="2000" b="1" dirty="0"/>
              <a:t>Ympäristön kannalta </a:t>
            </a:r>
            <a:r>
              <a:rPr lang="en-US" sz="2000" dirty="0"/>
              <a:t>se vähentää jätettä, vähentää päästöjä ja säästää luonnonvaroja pitämällä materiaalit käytössä pidempään. </a:t>
            </a:r>
          </a:p>
          <a:p>
            <a:r>
              <a:rPr lang="en-US" sz="2000" b="1" dirty="0"/>
              <a:t>Taloudellisesti </a:t>
            </a:r>
            <a:r>
              <a:rPr lang="en-US" sz="2000" dirty="0"/>
              <a:t>se luo mahdollisuuksia innovointiin, vihreisiin työpaikkoihin ja paikallisiin yrityksiin muuntamalla ruokajätettä lisäarvoa tuottaviksi tuotteiksi.</a:t>
            </a:r>
          </a:p>
          <a:p>
            <a:r>
              <a:rPr lang="en-US" sz="2000" b="1" dirty="0"/>
              <a:t>Yhteiskunnallisesti </a:t>
            </a:r>
            <a:r>
              <a:rPr lang="en-US" sz="2000" dirty="0"/>
              <a:t>se tukee elintarviketurvaa, yhteisöjen joustavuutta ja resurssien tasapuolista saatavuutta edistämällä uudelleenjakoa, kestävää kulutusta ja osallistavaa osallistumista koko elintarvikeketjussa.</a:t>
            </a:r>
            <a:endParaRPr lang="en-IE" sz="2000" dirty="0"/>
          </a:p>
        </p:txBody>
      </p:sp>
      <p:pic>
        <p:nvPicPr>
          <p:cNvPr id="5" name="Online Media 4" title="Explaining the Circular Economy and How Society Can Re-think Progress | Animated Video Essay">
            <a:hlinkClick r:id="" action="ppaction://media"/>
            <a:extLst>
              <a:ext uri="{FF2B5EF4-FFF2-40B4-BE49-F238E27FC236}">
                <a16:creationId xmlns:a16="http://schemas.microsoft.com/office/drawing/2014/main" id="{31255AAC-8425-C59D-E4B7-65404FC09DF9}"/>
              </a:ext>
            </a:extLst>
          </p:cNvPr>
          <p:cNvPicPr>
            <a:picLocks noRot="1" noChangeAspect="1"/>
          </p:cNvPicPr>
          <p:nvPr>
            <a:videoFile r:link="rId1"/>
          </p:nvPr>
        </p:nvPicPr>
        <p:blipFill>
          <a:blip r:embed="rId3"/>
          <a:stretch>
            <a:fillRect/>
          </a:stretch>
        </p:blipFill>
        <p:spPr>
          <a:xfrm>
            <a:off x="622131" y="3124200"/>
            <a:ext cx="5256655" cy="3153229"/>
          </a:xfrm>
          <a:prstGeom prst="rect">
            <a:avLst/>
          </a:prstGeom>
        </p:spPr>
      </p:pic>
      <p:sp>
        <p:nvSpPr>
          <p:cNvPr id="7" name="TextBox 6">
            <a:extLst>
              <a:ext uri="{FF2B5EF4-FFF2-40B4-BE49-F238E27FC236}">
                <a16:creationId xmlns:a16="http://schemas.microsoft.com/office/drawing/2014/main" id="{D0C50D8C-2932-D696-10A1-1A256BE80BA4}"/>
              </a:ext>
            </a:extLst>
          </p:cNvPr>
          <p:cNvSpPr txBox="1"/>
          <p:nvPr/>
        </p:nvSpPr>
        <p:spPr>
          <a:xfrm>
            <a:off x="716423" y="1868725"/>
            <a:ext cx="4774194" cy="646331"/>
          </a:xfrm>
          <a:prstGeom prst="rect">
            <a:avLst/>
          </a:prstGeom>
          <a:noFill/>
        </p:spPr>
        <p:txBody>
          <a:bodyPr wrap="square">
            <a:spAutoFit/>
          </a:bodyPr>
          <a:lstStyle/>
          <a:p>
            <a:r>
              <a:rPr lang="en-US" dirty="0">
                <a:hlinkClick r:id="rId4"/>
              </a:rPr>
              <a:t>Kiertotalouden selittäminen ja miten yhteiskunta voi ajatella edistystä uudelleen | Animoitu videoessee</a:t>
            </a:r>
            <a:endParaRPr lang="en-IE" dirty="0"/>
          </a:p>
        </p:txBody>
      </p:sp>
      <p:grpSp>
        <p:nvGrpSpPr>
          <p:cNvPr id="18" name="Graphic 4">
            <a:extLst>
              <a:ext uri="{FF2B5EF4-FFF2-40B4-BE49-F238E27FC236}">
                <a16:creationId xmlns:a16="http://schemas.microsoft.com/office/drawing/2014/main" id="{A140DC93-F4A3-6941-6F9B-B74806800DB4}"/>
              </a:ext>
            </a:extLst>
          </p:cNvPr>
          <p:cNvGrpSpPr/>
          <p:nvPr/>
        </p:nvGrpSpPr>
        <p:grpSpPr>
          <a:xfrm rot="19582332">
            <a:off x="5591119" y="2152533"/>
            <a:ext cx="403665" cy="780439"/>
            <a:chOff x="9129274" y="2719113"/>
            <a:chExt cx="717140" cy="1386497"/>
          </a:xfrm>
          <a:solidFill>
            <a:srgbClr val="09465E"/>
          </a:solidFill>
        </p:grpSpPr>
        <p:grpSp>
          <p:nvGrpSpPr>
            <p:cNvPr id="6" name="Graphic 4">
              <a:extLst>
                <a:ext uri="{FF2B5EF4-FFF2-40B4-BE49-F238E27FC236}">
                  <a16:creationId xmlns:a16="http://schemas.microsoft.com/office/drawing/2014/main" id="{51EA7229-E341-1139-968C-239EDB0D008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85170A0-84F0-91D0-4CC7-4837E7AC139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4A46BD8B-C7D4-79D1-24BD-66F3E2265E4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2510C510-40E1-7A86-A96F-5E3E7C656A1F}"/>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F3A80A75-49A0-19CD-74A7-B0DA43DF577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EE7454E4-325F-1B5D-7E18-0DBE581DC3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95243B3E-C931-A952-442B-62F6DF72CE0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54DD5252-3A0C-8D9D-2E0E-8696CB31549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EA851DDC-07C8-A23F-833B-85FDBDB6C6C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85C0D46-70FC-4E64-90BE-833341FE71A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330CE761-B0FC-CCF1-0F48-E11F0D8760E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7396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US"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US" dirty="0"/>
              <a:t>"RUOKAHÄVIKKI ON KAUHEUS, JOHON ME KAIKKI VOIMME PUUTTUA - ALKAEN OMISTA KODEISTAMME JA YHTEISÖISTÄMME."</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80274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Oranges on the tree">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dirty="0">
                <a:solidFill>
                  <a:schemeClr val="bg1"/>
                </a:solidFill>
              </a:rPr>
              <a:t>www.waste2worth.eu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osoitteessa</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rgbClr val="60BA47"/>
                </a:solidFill>
                <a:latin typeface="Calibri" panose="020F0502020204030204" pitchFamily="34" charset="0"/>
                <a:cs typeface="Calibri" panose="020F0502020204030204" pitchFamily="34" charset="0"/>
              </a:rPr>
              <a:t>KIERTOTALOUS JA RUOKAHÄVIKKI</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r="-294"/>
          <a:stretch/>
        </p:blipFill>
        <p:spPr>
          <a:xfrm>
            <a:off x="799128" y="746272"/>
            <a:ext cx="10203652" cy="5365455"/>
          </a:xfrm>
        </p:spPr>
      </p:pic>
      <p:sp>
        <p:nvSpPr>
          <p:cNvPr id="26" name="Freeform 25">
            <a:extLst>
              <a:ext uri="{FF2B5EF4-FFF2-40B4-BE49-F238E27FC236}">
                <a16:creationId xmlns:a16="http://schemas.microsoft.com/office/drawing/2014/main" id="{89CBCF90-DABF-4A9C-209D-C0E5146A7274}"/>
              </a:ext>
            </a:extLst>
          </p:cNvPr>
          <p:cNvSpPr/>
          <p:nvPr/>
        </p:nvSpPr>
        <p:spPr>
          <a:xfrm>
            <a:off x="799128" y="1009650"/>
            <a:ext cx="10203652" cy="5102078"/>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480511"/>
            <a:ext cx="9742480" cy="1631216"/>
          </a:xfrm>
          <a:prstGeom prst="rect">
            <a:avLst/>
          </a:prstGeom>
          <a:noFill/>
        </p:spPr>
        <p:txBody>
          <a:bodyPr wrap="square" rtlCol="0">
            <a:spAutoFit/>
          </a:bodyPr>
          <a:lstStyle/>
          <a:p>
            <a:pPr algn="ctr"/>
            <a:r>
              <a:rPr lang="en-US" sz="2000" b="1" spc="162" dirty="0">
                <a:solidFill>
                  <a:schemeClr val="bg1"/>
                </a:solidFill>
                <a:latin typeface="Calibri" panose="020F0502020204030204" pitchFamily="34" charset="0"/>
                <a:cs typeface="Calibri" panose="020F0502020204030204" pitchFamily="34" charset="0"/>
              </a:rPr>
              <a:t>"KIERTOTALOUS ON TUOTANTO- JA KULUTUSMALLI, JOSSA OLEMASSA OLEVIA MATERIAALEJA JA TUOTTEITA JAETAAN, VUOKRATAAN, KÄYTETÄÄN UUDELLEEN, KORJATAAN, KUNNOSTETAAN JA KIERRÄTETÄÄN NIIN KAUAN KUIN MAHDOLLISTA. NÄIN TUOTTEIDEN ELINKAARI PITENEE</a:t>
            </a:r>
            <a:r>
              <a:rPr lang="pl-PL" sz="2000" b="1" spc="162" dirty="0">
                <a:solidFill>
                  <a:schemeClr val="bg1"/>
                </a:solidFill>
                <a:latin typeface="Calibri" panose="020F0502020204030204" pitchFamily="34" charset="0"/>
                <a:cs typeface="Calibri" panose="020F0502020204030204" pitchFamily="34" charset="0"/>
              </a:rPr>
              <a:t>."</a:t>
            </a:r>
          </a:p>
          <a:p>
            <a:pPr algn="ctr"/>
            <a:r>
              <a:rPr lang="pl-PL" sz="1600" spc="162" dirty="0">
                <a:solidFill>
                  <a:schemeClr val="bg1"/>
                </a:solidFill>
                <a:latin typeface="Calibri" panose="020F0502020204030204" pitchFamily="34" charset="0"/>
                <a:cs typeface="Calibri" panose="020F0502020204030204" pitchFamily="34" charset="0"/>
                <a:hlinkClick r:id="rId3"/>
              </a:rPr>
              <a:t>- EUROOPAN PARLAMENTTI </a:t>
            </a:r>
            <a:endParaRPr lang="en-US" sz="1600" spc="162"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F695CE1D-FC9C-D396-8AC7-F2D77B0B518D}"/>
              </a:ext>
            </a:extLst>
          </p:cNvPr>
          <p:cNvPicPr>
            <a:picLocks noGrp="1" noChangeAspect="1"/>
          </p:cNvPicPr>
          <p:nvPr>
            <p:ph type="pic" sz="quarter" idx="20"/>
          </p:nvPr>
        </p:nvPicPr>
        <p:blipFill rotWithShape="1">
          <a:blip r:embed="rId3" cstate="screen">
            <a:extLst>
              <a:ext uri="{28A0092B-C50C-407E-A947-70E740481C1C}">
                <a14:useLocalDpi xmlns:a14="http://schemas.microsoft.com/office/drawing/2010/main"/>
              </a:ext>
            </a:extLst>
          </a:blip>
          <a:srcRect/>
          <a:stretch/>
        </p:blipFill>
        <p:spPr/>
      </p:pic>
      <p:sp>
        <p:nvSpPr>
          <p:cNvPr id="13" name="Rectangle 12">
            <a:extLst>
              <a:ext uri="{FF2B5EF4-FFF2-40B4-BE49-F238E27FC236}">
                <a16:creationId xmlns:a16="http://schemas.microsoft.com/office/drawing/2014/main" id="{D2447469-A21D-FF27-D06A-63BFA751AC7C}"/>
              </a:ext>
            </a:extLst>
          </p:cNvPr>
          <p:cNvSpPr/>
          <p:nvPr/>
        </p:nvSpPr>
        <p:spPr>
          <a:xfrm>
            <a:off x="3955983" y="369694"/>
            <a:ext cx="587150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pc="324" dirty="0">
                <a:solidFill>
                  <a:schemeClr val="bg1"/>
                </a:solidFill>
                <a:latin typeface="Calibri" panose="020F0502020204030204" pitchFamily="34" charset="0"/>
                <a:cs typeface="Calibri" panose="020F0502020204030204" pitchFamily="34" charset="0"/>
              </a:rPr>
              <a:t>KIINNOSTAVIA</a:t>
            </a:r>
            <a:r>
              <a:rPr lang="pl-PL" sz="3600" b="1" spc="324" dirty="0">
                <a:solidFill>
                  <a:schemeClr val="bg1"/>
                </a:solidFill>
                <a:latin typeface="Calibri" panose="020F0502020204030204" pitchFamily="34" charset="0"/>
                <a:cs typeface="Calibri" panose="020F0502020204030204" pitchFamily="34" charset="0"/>
              </a:rPr>
              <a:t> FA</a:t>
            </a:r>
            <a:r>
              <a:rPr lang="en-US" sz="3600" b="1" spc="324" dirty="0">
                <a:solidFill>
                  <a:schemeClr val="bg1"/>
                </a:solidFill>
                <a:latin typeface="Calibri" panose="020F0502020204030204" pitchFamily="34" charset="0"/>
                <a:cs typeface="Calibri" panose="020F0502020204030204" pitchFamily="34" charset="0"/>
              </a:rPr>
              <a:t>KTOJA</a:t>
            </a: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104234" y="1275724"/>
            <a:ext cx="5943222" cy="5215183"/>
          </a:xfrm>
        </p:spPr>
        <p:txBody>
          <a:bodyPr/>
          <a:lstStyle/>
          <a:p>
            <a:pPr marL="0" indent="0">
              <a:spcAft>
                <a:spcPts val="600"/>
              </a:spcAft>
            </a:pPr>
            <a:r>
              <a:rPr lang="pl-PL" dirty="0"/>
              <a:t>Tiesitkö, että... </a:t>
            </a:r>
            <a:endParaRPr lang="pl-PL" sz="1200" dirty="0"/>
          </a:p>
          <a:p>
            <a:pPr marL="342900" indent="-342900">
              <a:buFont typeface="Wingdings" panose="05000000000000000000" pitchFamily="2" charset="2"/>
              <a:buChar char="Ø"/>
            </a:pPr>
            <a:r>
              <a:rPr lang="en-US" dirty="0"/>
              <a:t>kiertotalous voi luoda 700 000 uutta työpaikkaa EU:hun vuoteen 2030 mennessä! </a:t>
            </a:r>
          </a:p>
          <a:p>
            <a:pPr marL="342900" indent="-342900">
              <a:buFont typeface="Wingdings" panose="05000000000000000000" pitchFamily="2" charset="2"/>
              <a:buChar char="Ø"/>
            </a:pPr>
            <a:r>
              <a:rPr lang="en-US" dirty="0"/>
              <a:t>Eurooppalaiset tuottavat vuosittain 190 kiloa pakkausjätettä - noin kolmen pandan painon verran! </a:t>
            </a:r>
          </a:p>
          <a:p>
            <a:pPr marL="342900" indent="-342900">
              <a:buFont typeface="Wingdings" panose="05000000000000000000" pitchFamily="2" charset="2"/>
              <a:buChar char="Ø"/>
            </a:pPr>
            <a:r>
              <a:rPr lang="en-US" dirty="0"/>
              <a:t>80 prosenttia tuotteen vaikutuksesta määräytyy suunnitteluvaiheessa - älykäs suunnittelu tarkoittaa vähemmän jätettä! </a:t>
            </a:r>
          </a:p>
          <a:p>
            <a:pPr marL="342900" indent="-342900">
              <a:buFont typeface="Wingdings" panose="05000000000000000000" pitchFamily="2" charset="2"/>
              <a:buChar char="Ø"/>
            </a:pPr>
            <a:r>
              <a:rPr lang="en-US" dirty="0"/>
              <a:t>Materiaalien kierrätys ja uudelleenkäyttö auttavat vähentämään kasvihuonekaasupäästöjä ja viilentämään planeettaa! </a:t>
            </a:r>
          </a:p>
          <a:p>
            <a:pPr marL="342900" indent="-342900">
              <a:buFont typeface="Wingdings" panose="05000000000000000000" pitchFamily="2" charset="2"/>
              <a:buChar char="Ø"/>
            </a:pPr>
            <a:r>
              <a:rPr lang="en-US" dirty="0"/>
              <a:t>EU tuo raaka-aineita miljardien eurojen arvosta - kierrätys vähentää riippuvuutta ja pitää resurssit liikkeessä! </a:t>
            </a:r>
          </a:p>
        </p:txBody>
      </p:sp>
    </p:spTree>
    <p:extLst>
      <p:ext uri="{BB962C8B-B14F-4D97-AF65-F5344CB8AC3E}">
        <p14:creationId xmlns:p14="http://schemas.microsoft.com/office/powerpoint/2010/main" val="3550603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578872" y="593866"/>
            <a:ext cx="4990998" cy="992652"/>
          </a:xfrm>
        </p:spPr>
        <p:txBody>
          <a:bodyPr>
            <a:normAutofit fontScale="85000" lnSpcReduction="10000"/>
          </a:bodyPr>
          <a:lstStyle/>
          <a:p>
            <a:r>
              <a:rPr lang="en-US" b="1" dirty="0"/>
              <a:t>Kiertotalouden perusteiden ymmärtäminen</a:t>
            </a:r>
          </a:p>
        </p:txBody>
      </p:sp>
      <p:pic>
        <p:nvPicPr>
          <p:cNvPr id="3" name="Multimedia online 2" title="Ellen MacArthur on the basics of the circular economy">
            <a:hlinkClick r:id="" action="ppaction://media"/>
            <a:extLst>
              <a:ext uri="{FF2B5EF4-FFF2-40B4-BE49-F238E27FC236}">
                <a16:creationId xmlns:a16="http://schemas.microsoft.com/office/drawing/2014/main" id="{0B5A6261-53A0-584B-9AB3-B0B4113B3632}"/>
              </a:ext>
            </a:extLst>
          </p:cNvPr>
          <p:cNvPicPr>
            <a:picLocks noRot="1" noChangeAspect="1"/>
          </p:cNvPicPr>
          <p:nvPr>
            <a:videoFile r:link="rId1"/>
          </p:nvPr>
        </p:nvPicPr>
        <p:blipFill>
          <a:blip r:embed="rId4"/>
          <a:stretch>
            <a:fillRect/>
          </a:stretch>
        </p:blipFill>
        <p:spPr>
          <a:xfrm>
            <a:off x="635271" y="3237995"/>
            <a:ext cx="5130800" cy="2898902"/>
          </a:xfrm>
          <a:prstGeom prst="rect">
            <a:avLst/>
          </a:prstGeom>
          <a:no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17393" y="2176599"/>
            <a:ext cx="5225202" cy="4102937"/>
          </a:xfrm>
        </p:spPr>
        <p:txBody>
          <a:bodyPr>
            <a:normAutofit/>
          </a:bodyPr>
          <a:lstStyle/>
          <a:p>
            <a:pPr>
              <a:spcAft>
                <a:spcPts val="600"/>
              </a:spcAft>
            </a:pPr>
            <a:r>
              <a:rPr lang="en-US" dirty="0"/>
              <a:t>Tällä videolla Ellen MacArthur ja Joe Iles esittelevät kiertotalouden keskeiset periaatteet </a:t>
            </a:r>
            <a:r>
              <a:rPr lang="en-US" dirty="0">
                <a:hlinkClick r:id="rId5"/>
              </a:rPr>
              <a:t>Ellen MacArthurin säätiön </a:t>
            </a:r>
            <a:r>
              <a:rPr lang="en-US" dirty="0"/>
              <a:t>perhosdiagrammin avulla. He tutkivat, miten biologiset ja tekniset syklit auttavat </a:t>
            </a:r>
            <a:r>
              <a:rPr lang="en-US" dirty="0" err="1"/>
              <a:t>minimoimaan </a:t>
            </a:r>
            <a:r>
              <a:rPr lang="en-US" dirty="0"/>
              <a:t>jätteen </a:t>
            </a:r>
            <a:r>
              <a:rPr lang="en-US" dirty="0" err="1"/>
              <a:t>määrän</a:t>
            </a:r>
            <a:r>
              <a:rPr lang="en-US" dirty="0"/>
              <a:t>, elvyttämään luonnon järjestelmiä ja pitämään materiaalit käytössä mahdollisimman pitkään</a:t>
            </a:r>
            <a:r>
              <a:rPr lang="pl-PL" dirty="0"/>
              <a:t>. </a:t>
            </a:r>
          </a:p>
          <a:p>
            <a:pPr>
              <a:spcAft>
                <a:spcPts val="600"/>
              </a:spcAft>
            </a:pPr>
            <a:endParaRPr lang="pl-PL" dirty="0"/>
          </a:p>
          <a:p>
            <a:pPr>
              <a:spcAft>
                <a:spcPts val="600"/>
              </a:spcAft>
            </a:pPr>
            <a:r>
              <a:rPr lang="pl-PL" dirty="0">
                <a:sym typeface="Wingdings" panose="05000000000000000000" pitchFamily="2" charset="2"/>
              </a:rPr>
              <a:t>  </a:t>
            </a:r>
            <a:r>
              <a:rPr lang="pl-PL" dirty="0"/>
              <a:t>Tsekkaa </a:t>
            </a:r>
            <a:r>
              <a:rPr lang="pl-PL" dirty="0" err="1"/>
              <a:t>se</a:t>
            </a:r>
            <a:r>
              <a:rPr lang="pl-PL" dirty="0"/>
              <a:t>!</a:t>
            </a:r>
            <a:endParaRPr lang="en-US" dirty="0"/>
          </a:p>
        </p:txBody>
      </p:sp>
      <p:pic>
        <p:nvPicPr>
          <p:cNvPr id="7" name="Obraz 6" descr="Obraz zawierający Czcionka, Grafika, logo, krąg&#10;&#10;Zawartość wygenerowana przez sztuczną inteligencję może być niepoprawna.">
            <a:hlinkClick r:id="rId5"/>
            <a:extLst>
              <a:ext uri="{FF2B5EF4-FFF2-40B4-BE49-F238E27FC236}">
                <a16:creationId xmlns:a16="http://schemas.microsoft.com/office/drawing/2014/main" id="{CF89B77B-D83F-A4E8-48D6-A9FDF18C99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505" y="819219"/>
            <a:ext cx="4809400" cy="1226397"/>
          </a:xfrm>
          <a:prstGeom prst="rect">
            <a:avLst/>
          </a:prstGeom>
        </p:spPr>
      </p:pic>
      <p:sp>
        <p:nvSpPr>
          <p:cNvPr id="6" name="TextBox 5">
            <a:extLst>
              <a:ext uri="{FF2B5EF4-FFF2-40B4-BE49-F238E27FC236}">
                <a16:creationId xmlns:a16="http://schemas.microsoft.com/office/drawing/2014/main" id="{32508369-5CBB-F01B-AF41-9B568FE6F67C}"/>
              </a:ext>
            </a:extLst>
          </p:cNvPr>
          <p:cNvSpPr txBox="1"/>
          <p:nvPr/>
        </p:nvSpPr>
        <p:spPr>
          <a:xfrm>
            <a:off x="6660463" y="6079468"/>
            <a:ext cx="5305527" cy="369332"/>
          </a:xfrm>
          <a:prstGeom prst="rect">
            <a:avLst/>
          </a:prstGeom>
          <a:noFill/>
        </p:spPr>
        <p:txBody>
          <a:bodyPr wrap="square">
            <a:spAutoFit/>
          </a:bodyPr>
          <a:lstStyle/>
          <a:p>
            <a:r>
              <a:rPr lang="en-US" dirty="0">
                <a:hlinkClick r:id="rId7"/>
              </a:rPr>
              <a:t>Ellen MacArthur kiertotalouden perusteista</a:t>
            </a:r>
            <a:endParaRPr lang="en-IE" dirty="0"/>
          </a:p>
        </p:txBody>
      </p:sp>
      <p:grpSp>
        <p:nvGrpSpPr>
          <p:cNvPr id="8" name="Graphic 4">
            <a:extLst>
              <a:ext uri="{FF2B5EF4-FFF2-40B4-BE49-F238E27FC236}">
                <a16:creationId xmlns:a16="http://schemas.microsoft.com/office/drawing/2014/main" id="{FFE550D8-68C0-C589-C478-9DB71BCB0E27}"/>
              </a:ext>
            </a:extLst>
          </p:cNvPr>
          <p:cNvGrpSpPr/>
          <p:nvPr/>
        </p:nvGrpSpPr>
        <p:grpSpPr>
          <a:xfrm rot="19582332">
            <a:off x="9124966" y="5073480"/>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B3C2C544-0B99-E1C1-7E5E-3641AF39673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Freeform 424"/>
          <p:cNvSpPr>
            <a:spLocks noChangeArrowheads="1"/>
          </p:cNvSpPr>
          <p:nvPr/>
        </p:nvSpPr>
        <p:spPr bwMode="auto">
          <a:xfrm>
            <a:off x="8210932" y="3906022"/>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2094D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8" name="Freeform 425"/>
          <p:cNvSpPr>
            <a:spLocks noChangeArrowheads="1"/>
          </p:cNvSpPr>
          <p:nvPr/>
        </p:nvSpPr>
        <p:spPr bwMode="auto">
          <a:xfrm>
            <a:off x="3780993" y="1301786"/>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60BA47"/>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40" name="Freeform 427"/>
          <p:cNvSpPr>
            <a:spLocks noChangeArrowheads="1"/>
          </p:cNvSpPr>
          <p:nvPr/>
        </p:nvSpPr>
        <p:spPr bwMode="auto">
          <a:xfrm>
            <a:off x="3247547" y="4297731"/>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F26650"/>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2264C1F-58AA-B2AF-4FB9-13F4FEE65515}"/>
              </a:ext>
            </a:extLst>
          </p:cNvPr>
          <p:cNvGrpSpPr/>
          <p:nvPr/>
        </p:nvGrpSpPr>
        <p:grpSpPr>
          <a:xfrm>
            <a:off x="3896262" y="1629020"/>
            <a:ext cx="4188138" cy="4181320"/>
            <a:chOff x="3896262" y="1629020"/>
            <a:chExt cx="4188138" cy="4181320"/>
          </a:xfrm>
        </p:grpSpPr>
        <p:sp>
          <p:nvSpPr>
            <p:cNvPr id="58" name="Freeform 1"/>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9" name="Freeform 2"/>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0" name="Freeform 3"/>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1" name="Freeform 4"/>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F26650"/>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2" name="Freeform 5"/>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3" name="Freeform 6"/>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4" name="Freeform 7"/>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60BA47"/>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5" name="Freeform 8"/>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6" name="Freeform 9"/>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7" name="Freeform 10"/>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2094D2"/>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4" name="Freeform 401"/>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5" name="Freeform 402"/>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6" name="Freeform 403"/>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7" name="Freeform 404"/>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8" name="Freeform 405"/>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19" name="Freeform 406"/>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0" name="Freeform 407"/>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1" name="Freeform 408"/>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2" name="Freeform 409"/>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3" name="Freeform 410"/>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4" name="Freeform 411"/>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5" name="Freeform 412"/>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6" name="Freeform 413"/>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7" name="Freeform 414"/>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8" name="Freeform 415"/>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9" name="Freeform 416"/>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0" name="Freeform 417"/>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1" name="Freeform 418"/>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2" name="Freeform 419"/>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3" name="Freeform 420"/>
            <p:cNvSpPr>
              <a:spLocks noChangeArrowheads="1"/>
            </p:cNvSpPr>
            <p:nvPr/>
          </p:nvSpPr>
          <p:spPr bwMode="auto">
            <a:xfrm>
              <a:off x="5555155" y="3660596"/>
              <a:ext cx="345414"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086575"/>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34" name="Freeform 421"/>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555" name="CuadroTexto 554"/>
          <p:cNvSpPr txBox="1"/>
          <p:nvPr/>
        </p:nvSpPr>
        <p:spPr>
          <a:xfrm>
            <a:off x="1607127" y="1397074"/>
            <a:ext cx="2050173" cy="400110"/>
          </a:xfrm>
          <a:prstGeom prst="rect">
            <a:avLst/>
          </a:prstGeom>
          <a:noFill/>
        </p:spPr>
        <p:txBody>
          <a:bodyPr wrap="square" rtlCol="0">
            <a:spAutoFit/>
          </a:bodyPr>
          <a:lstStyle/>
          <a:p>
            <a:pPr algn="r"/>
            <a:r>
              <a:rPr lang="en-US" sz="2000" b="1" dirty="0">
                <a:solidFill>
                  <a:srgbClr val="60BA47"/>
                </a:solidFill>
                <a:latin typeface="Calibri" panose="020F0502020204030204" pitchFamily="34" charset="0"/>
                <a:ea typeface="Lato" charset="0"/>
                <a:cs typeface="Calibri" panose="020F0502020204030204" pitchFamily="34" charset="0"/>
              </a:rPr>
              <a:t>UUSIOKÄYTTÖ</a:t>
            </a:r>
          </a:p>
        </p:txBody>
      </p:sp>
      <p:sp>
        <p:nvSpPr>
          <p:cNvPr id="556" name="Rectángulo 555"/>
          <p:cNvSpPr/>
          <p:nvPr/>
        </p:nvSpPr>
        <p:spPr>
          <a:xfrm>
            <a:off x="362139" y="1715928"/>
            <a:ext cx="3292577" cy="1200329"/>
          </a:xfrm>
          <a:prstGeom prst="rect">
            <a:avLst/>
          </a:prstGeom>
        </p:spPr>
        <p:txBody>
          <a:bodyPr wrap="square">
            <a:spAutoFit/>
          </a:bodyPr>
          <a:lstStyle/>
          <a:p>
            <a:pPr algn="r"/>
            <a:r>
              <a:rPr lang="en-US" dirty="0">
                <a:solidFill>
                  <a:srgbClr val="1D4C60"/>
                </a:solidFill>
              </a:rPr>
              <a:t>Ylijäämäruoan ja sivutuotteiden uudelleenkäyttö elintarvikejärjestelmässä luo arvoa siitä, mitä aiemmin pidettiin jätteenä.</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559" name="CuadroTexto 558"/>
          <p:cNvSpPr txBox="1"/>
          <p:nvPr/>
        </p:nvSpPr>
        <p:spPr>
          <a:xfrm>
            <a:off x="1607127" y="4410049"/>
            <a:ext cx="1574255" cy="400110"/>
          </a:xfrm>
          <a:prstGeom prst="rect">
            <a:avLst/>
          </a:prstGeom>
          <a:noFill/>
        </p:spPr>
        <p:txBody>
          <a:bodyPr wrap="square" rtlCol="0">
            <a:spAutoFit/>
          </a:bodyPr>
          <a:lstStyle/>
          <a:p>
            <a:pPr algn="r"/>
            <a:r>
              <a:rPr lang="pl-PL" sz="2000" b="1" dirty="0">
                <a:solidFill>
                  <a:srgbClr val="F26650"/>
                </a:solidFill>
                <a:latin typeface="Calibri" panose="020F0502020204030204" pitchFamily="34" charset="0"/>
                <a:ea typeface="Lato" charset="0"/>
                <a:cs typeface="Calibri" panose="020F0502020204030204" pitchFamily="34" charset="0"/>
              </a:rPr>
              <a:t>VÄHENTÄÄ</a:t>
            </a:r>
            <a:endParaRPr lang="en-US" sz="2000" b="1" dirty="0">
              <a:solidFill>
                <a:srgbClr val="F26650"/>
              </a:solidFill>
              <a:latin typeface="Calibri" panose="020F0502020204030204" pitchFamily="34" charset="0"/>
              <a:ea typeface="Lato" charset="0"/>
              <a:cs typeface="Calibri" panose="020F0502020204030204" pitchFamily="34" charset="0"/>
            </a:endParaRPr>
          </a:p>
        </p:txBody>
      </p:sp>
      <p:sp>
        <p:nvSpPr>
          <p:cNvPr id="560" name="Rectángulo 559"/>
          <p:cNvSpPr/>
          <p:nvPr/>
        </p:nvSpPr>
        <p:spPr>
          <a:xfrm>
            <a:off x="135802" y="4728650"/>
            <a:ext cx="3045580" cy="1477328"/>
          </a:xfrm>
          <a:prstGeom prst="rect">
            <a:avLst/>
          </a:prstGeom>
        </p:spPr>
        <p:txBody>
          <a:bodyPr wrap="square">
            <a:spAutoFit/>
          </a:bodyPr>
          <a:lstStyle/>
          <a:p>
            <a:pPr algn="r"/>
            <a:r>
              <a:rPr lang="en-US" dirty="0">
                <a:solidFill>
                  <a:srgbClr val="1D4C60"/>
                </a:solidFill>
                <a:latin typeface="Calibri" panose="020F0502020204030204" pitchFamily="34" charset="0"/>
                <a:ea typeface="Lato" charset="0"/>
                <a:cs typeface="Calibri" panose="020F0502020204030204" pitchFamily="34" charset="0"/>
              </a:rPr>
              <a:t>Ruokahävikin vähentäminen toimitusketjun kaikissa vaiheissa auttaa vähentämään kasvihuonekaasupäästöjä ja säästämään arvokkaita resursseja.</a:t>
            </a:r>
          </a:p>
        </p:txBody>
      </p:sp>
      <p:sp>
        <p:nvSpPr>
          <p:cNvPr id="565" name="CuadroTexto 564"/>
          <p:cNvSpPr txBox="1"/>
          <p:nvPr/>
        </p:nvSpPr>
        <p:spPr>
          <a:xfrm>
            <a:off x="8959099" y="4009939"/>
            <a:ext cx="1625773" cy="400110"/>
          </a:xfrm>
          <a:prstGeom prst="rect">
            <a:avLst/>
          </a:prstGeom>
          <a:noFill/>
        </p:spPr>
        <p:txBody>
          <a:bodyPr wrap="square" rtlCol="0">
            <a:spAutoFit/>
          </a:bodyPr>
          <a:lstStyle/>
          <a:p>
            <a:r>
              <a:rPr lang="pl-PL" sz="2000" b="1" dirty="0">
                <a:solidFill>
                  <a:srgbClr val="2094D2"/>
                </a:solidFill>
                <a:latin typeface="Calibri" panose="020F0502020204030204" pitchFamily="34" charset="0"/>
                <a:ea typeface="Lato" charset="0"/>
                <a:cs typeface="Calibri" panose="020F0502020204030204" pitchFamily="34" charset="0"/>
              </a:rPr>
              <a:t>KIERRÄTYS</a:t>
            </a:r>
            <a:endParaRPr lang="en-US" sz="2000" b="1" dirty="0">
              <a:solidFill>
                <a:srgbClr val="2094D2"/>
              </a:solidFill>
              <a:latin typeface="Calibri" panose="020F0502020204030204" pitchFamily="34" charset="0"/>
              <a:ea typeface="Lato" charset="0"/>
              <a:cs typeface="Calibri" panose="020F0502020204030204" pitchFamily="34" charset="0"/>
            </a:endParaRPr>
          </a:p>
        </p:txBody>
      </p:sp>
      <p:sp>
        <p:nvSpPr>
          <p:cNvPr id="566" name="Rectángulo 565"/>
          <p:cNvSpPr/>
          <p:nvPr/>
        </p:nvSpPr>
        <p:spPr>
          <a:xfrm>
            <a:off x="8959100" y="4332133"/>
            <a:ext cx="2611229" cy="1754326"/>
          </a:xfrm>
          <a:prstGeom prst="rect">
            <a:avLst/>
          </a:prstGeom>
        </p:spPr>
        <p:txBody>
          <a:bodyPr wrap="square">
            <a:spAutoFit/>
          </a:bodyPr>
          <a:lstStyle/>
          <a:p>
            <a:r>
              <a:rPr lang="en-US" dirty="0">
                <a:solidFill>
                  <a:srgbClr val="1D4C60"/>
                </a:solidFill>
              </a:rPr>
              <a:t>Ravinteiden kierrätys, kuten kompostointi ja biokonversio, muuttaa ruokajätteen arvokkaiksi resursseiksi kestävää elintarviketuotantoa varten.</a:t>
            </a:r>
            <a:endParaRPr lang="en-US" dirty="0">
              <a:solidFill>
                <a:srgbClr val="1D4C60"/>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7AD9C425-BDB2-6D0A-CAC2-BEEEE534D2B2}"/>
              </a:ext>
            </a:extLst>
          </p:cNvPr>
          <p:cNvSpPr>
            <a:spLocks noGrp="1"/>
          </p:cNvSpPr>
          <p:nvPr>
            <p:ph type="body" sz="quarter" idx="16"/>
          </p:nvPr>
        </p:nvSpPr>
        <p:spPr>
          <a:xfrm>
            <a:off x="-2" y="212578"/>
            <a:ext cx="12191999" cy="803654"/>
          </a:xfrm>
        </p:spPr>
        <p:txBody>
          <a:bodyPr/>
          <a:lstStyle/>
          <a:p>
            <a:r>
              <a:rPr lang="pl-PL" dirty="0">
                <a:solidFill>
                  <a:srgbClr val="1D4C60"/>
                </a:solidFill>
                <a:latin typeface="Calibri" panose="020F0502020204030204" pitchFamily="34" charset="0"/>
                <a:cs typeface="Calibri" panose="020F0502020204030204" pitchFamily="34" charset="0"/>
              </a:rPr>
              <a:t>Kiertotalous </a:t>
            </a:r>
            <a:r>
              <a:rPr lang="en-US" dirty="0">
                <a:solidFill>
                  <a:srgbClr val="1D4C60"/>
                </a:solidFill>
                <a:latin typeface="Calibri" panose="020F0502020204030204" pitchFamily="34" charset="0"/>
                <a:cs typeface="Calibri" panose="020F0502020204030204" pitchFamily="34" charset="0"/>
              </a:rPr>
              <a:t>ja </a:t>
            </a:r>
            <a:r>
              <a:rPr lang="pl-PL" dirty="0">
                <a:solidFill>
                  <a:srgbClr val="1D4C60"/>
                </a:solidFill>
                <a:latin typeface="Calibri" panose="020F0502020204030204" pitchFamily="34" charset="0"/>
                <a:cs typeface="Calibri" panose="020F0502020204030204" pitchFamily="34" charset="0"/>
              </a:rPr>
              <a:t>ruokahävik</a:t>
            </a:r>
            <a:r>
              <a:rPr lang="en-US" dirty="0">
                <a:solidFill>
                  <a:srgbClr val="1D4C60"/>
                </a:solidFill>
                <a:latin typeface="Calibri" panose="020F0502020204030204" pitchFamily="34" charset="0"/>
                <a:cs typeface="Calibri" panose="020F0502020204030204" pitchFamily="34" charset="0"/>
              </a:rPr>
              <a:t>ki</a:t>
            </a:r>
          </a:p>
        </p:txBody>
      </p:sp>
      <p:sp>
        <p:nvSpPr>
          <p:cNvPr id="7" name="pole tekstowe 6">
            <a:extLst>
              <a:ext uri="{FF2B5EF4-FFF2-40B4-BE49-F238E27FC236}">
                <a16:creationId xmlns:a16="http://schemas.microsoft.com/office/drawing/2014/main" id="{1333BAC1-41D5-A5D7-2002-6B85ACEC6170}"/>
              </a:ext>
            </a:extLst>
          </p:cNvPr>
          <p:cNvSpPr txBox="1"/>
          <p:nvPr/>
        </p:nvSpPr>
        <p:spPr>
          <a:xfrm>
            <a:off x="8290083" y="1088521"/>
            <a:ext cx="3654692" cy="2862322"/>
          </a:xfrm>
          <a:prstGeom prst="rect">
            <a:avLst/>
          </a:prstGeom>
          <a:noFill/>
        </p:spPr>
        <p:txBody>
          <a:bodyPr wrap="square">
            <a:spAutoFit/>
          </a:bodyPr>
          <a:lstStyle/>
          <a:p>
            <a:pPr algn="ctr"/>
            <a:r>
              <a:rPr lang="en-US" sz="2000" dirty="0">
                <a:solidFill>
                  <a:srgbClr val="1D4C60"/>
                </a:solidFill>
              </a:rPr>
              <a:t>Kestävämmän elintarvikejärjestelmän rakentamiseksi meidän on omaksuttava </a:t>
            </a:r>
            <a:r>
              <a:rPr lang="en-US" sz="2000" b="1" dirty="0" err="1">
                <a:solidFill>
                  <a:srgbClr val="1D4C60"/>
                </a:solidFill>
              </a:rPr>
              <a:t>kiertotalouden</a:t>
            </a:r>
            <a:r>
              <a:rPr lang="en-US" sz="2000" b="1" dirty="0">
                <a:solidFill>
                  <a:srgbClr val="1D4C60"/>
                </a:solidFill>
              </a:rPr>
              <a:t> </a:t>
            </a:r>
            <a:r>
              <a:rPr lang="en-US" sz="2000" b="1" dirty="0" err="1">
                <a:solidFill>
                  <a:srgbClr val="1D4C60"/>
                </a:solidFill>
              </a:rPr>
              <a:t>periaatteet</a:t>
            </a:r>
            <a:r>
              <a:rPr lang="en-US" sz="2000" b="1" dirty="0">
                <a:solidFill>
                  <a:srgbClr val="1D4C60"/>
                </a:solidFill>
              </a:rPr>
              <a:t>: </a:t>
            </a:r>
            <a:r>
              <a:rPr lang="en-US" sz="2000" b="1" dirty="0" err="1">
                <a:solidFill>
                  <a:schemeClr val="bg1"/>
                </a:solidFill>
                <a:highlight>
                  <a:srgbClr val="F26650"/>
                </a:highlight>
              </a:rPr>
              <a:t>Vähennä</a:t>
            </a:r>
            <a:r>
              <a:rPr lang="en-US" sz="2000" b="1" dirty="0">
                <a:solidFill>
                  <a:schemeClr val="bg1"/>
                </a:solidFill>
                <a:highlight>
                  <a:srgbClr val="F26650"/>
                </a:highlight>
              </a:rPr>
              <a:t>, </a:t>
            </a:r>
            <a:r>
              <a:rPr lang="en-US" sz="2000" b="1" dirty="0" err="1">
                <a:solidFill>
                  <a:schemeClr val="bg1"/>
                </a:solidFill>
                <a:highlight>
                  <a:srgbClr val="F26650"/>
                </a:highlight>
              </a:rPr>
              <a:t>uudelleenkäytä</a:t>
            </a:r>
            <a:r>
              <a:rPr lang="en-US" sz="2000" b="1" dirty="0">
                <a:solidFill>
                  <a:schemeClr val="bg1"/>
                </a:solidFill>
                <a:highlight>
                  <a:srgbClr val="F26650"/>
                </a:highlight>
              </a:rPr>
              <a:t> ja </a:t>
            </a:r>
            <a:r>
              <a:rPr lang="en-US" sz="2000" b="1" dirty="0" err="1">
                <a:solidFill>
                  <a:schemeClr val="bg1"/>
                </a:solidFill>
                <a:highlight>
                  <a:srgbClr val="F26650"/>
                </a:highlight>
              </a:rPr>
              <a:t>kierrätä</a:t>
            </a:r>
            <a:r>
              <a:rPr lang="en-US" sz="2000" b="1" dirty="0">
                <a:solidFill>
                  <a:schemeClr val="bg1"/>
                </a:solidFill>
                <a:highlight>
                  <a:srgbClr val="F26650"/>
                </a:highlight>
              </a:rPr>
              <a:t> - </a:t>
            </a:r>
            <a:r>
              <a:rPr lang="en-US" sz="2000" dirty="0" err="1">
                <a:solidFill>
                  <a:srgbClr val="1D4C60"/>
                </a:solidFill>
              </a:rPr>
              <a:t>minimoi</a:t>
            </a:r>
            <a:r>
              <a:rPr lang="en-US" sz="2000" dirty="0">
                <a:solidFill>
                  <a:srgbClr val="1D4C60"/>
                </a:solidFill>
              </a:rPr>
              <a:t> </a:t>
            </a:r>
            <a:r>
              <a:rPr lang="en-US" sz="2000" dirty="0" err="1">
                <a:solidFill>
                  <a:srgbClr val="1D4C60"/>
                </a:solidFill>
              </a:rPr>
              <a:t>jätteet</a:t>
            </a:r>
            <a:r>
              <a:rPr lang="en-US" sz="2000" dirty="0">
                <a:solidFill>
                  <a:srgbClr val="1D4C60"/>
                </a:solidFill>
              </a:rPr>
              <a:t>, </a:t>
            </a:r>
            <a:r>
              <a:rPr lang="en-US" sz="2000" dirty="0" err="1">
                <a:solidFill>
                  <a:srgbClr val="1D4C60"/>
                </a:solidFill>
              </a:rPr>
              <a:t>maksimoi</a:t>
            </a:r>
            <a:r>
              <a:rPr lang="en-US" sz="2000" dirty="0">
                <a:solidFill>
                  <a:srgbClr val="1D4C60"/>
                </a:solidFill>
              </a:rPr>
              <a:t> resurssitehokkuus ja </a:t>
            </a:r>
            <a:r>
              <a:rPr lang="en-US" sz="2000" dirty="0" err="1">
                <a:solidFill>
                  <a:srgbClr val="1D4C60"/>
                </a:solidFill>
              </a:rPr>
              <a:t>vähennä</a:t>
            </a:r>
            <a:r>
              <a:rPr lang="en-US" sz="2000" dirty="0">
                <a:solidFill>
                  <a:srgbClr val="1D4C60"/>
                </a:solidFill>
              </a:rPr>
              <a:t> ympäristövaikutuksia</a:t>
            </a:r>
            <a:r>
              <a:rPr lang="pl-PL" sz="2000" dirty="0">
                <a:solidFill>
                  <a:srgbClr val="1D4C60"/>
                </a:solidFill>
              </a:rPr>
              <a:t>. </a:t>
            </a:r>
            <a:endParaRPr lang="en-GB" sz="2000" dirty="0">
              <a:solidFill>
                <a:srgbClr val="1D4C60"/>
              </a:solidFill>
            </a:endParaRPr>
          </a:p>
        </p:txBody>
      </p:sp>
      <p:pic>
        <p:nvPicPr>
          <p:cNvPr id="8" name="Grafika 7" descr="Strzałka okrężna z wypełnieniem pełnym">
            <a:extLst>
              <a:ext uri="{FF2B5EF4-FFF2-40B4-BE49-F238E27FC236}">
                <a16:creationId xmlns:a16="http://schemas.microsoft.com/office/drawing/2014/main" id="{E2181A67-98D4-30A6-ECCD-A0EE4E72E8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755915" y="2521608"/>
            <a:ext cx="2242916" cy="2242916"/>
          </a:xfrm>
          <a:prstGeom prst="rect">
            <a:avLst/>
          </a:prstGeom>
        </p:spPr>
      </p:pic>
    </p:spTree>
    <p:extLst>
      <p:ext uri="{BB962C8B-B14F-4D97-AF65-F5344CB8AC3E}">
        <p14:creationId xmlns:p14="http://schemas.microsoft.com/office/powerpoint/2010/main" val="7518982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10" name="Symbol zastępczy obrazu 9" descr="Obraz zawierający osoba, piłka, trzymanie, dłoń&#10;&#10;Zawartość wygenerowana przez sztuczną inteligencję może być niepoprawna.">
            <a:extLst>
              <a:ext uri="{FF2B5EF4-FFF2-40B4-BE49-F238E27FC236}">
                <a16:creationId xmlns:a16="http://schemas.microsoft.com/office/drawing/2014/main" id="{30D9A2B5-E2FB-346A-FF7F-6AE79B7BD44F}"/>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43454" y="1758014"/>
            <a:ext cx="5765044" cy="4102937"/>
          </a:xfrm>
        </p:spPr>
        <p:txBody>
          <a:bodyPr/>
          <a:lstStyle/>
          <a:p>
            <a:r>
              <a:rPr lang="en-US" dirty="0"/>
              <a:t>Kiertotalous tarjoaa mullistavan lähestymistavan ruokahävikin torjuntaan siirtymällä lineaarisesta - </a:t>
            </a:r>
            <a:r>
              <a:rPr lang="en-US" b="1" dirty="0"/>
              <a:t>ota-tuota-kuluta-hävitä-mallista </a:t>
            </a:r>
            <a:r>
              <a:rPr lang="en-US" dirty="0"/>
              <a:t>järjestelmään, jossa resurssitehokkuus </a:t>
            </a:r>
            <a:r>
              <a:rPr lang="en-US" dirty="0" err="1"/>
              <a:t>maksimoidaan</a:t>
            </a:r>
            <a:r>
              <a:rPr lang="en-US" dirty="0"/>
              <a:t>. </a:t>
            </a:r>
            <a:endParaRPr lang="pl-PL" dirty="0"/>
          </a:p>
          <a:p>
            <a:endParaRPr lang="pl-PL" dirty="0"/>
          </a:p>
          <a:p>
            <a:r>
              <a:rPr lang="en-US" dirty="0"/>
              <a:t>Vähentämällä jätettä, käyttämällä elintarvikkeita ja sivutuotteita uudelleen ja kierrättämällä ravinteita voimme luoda taloudellista arvoa ja samalla vähentää merkittävästi ympäristövaikutuksia. </a:t>
            </a:r>
          </a:p>
          <a:p>
            <a:endParaRPr lang="en-US" dirty="0"/>
          </a:p>
          <a:p>
            <a:r>
              <a:rPr lang="en-US" dirty="0"/>
              <a:t>Katso inspiraatiota </a:t>
            </a:r>
            <a:r>
              <a:rPr lang="en-US" b="1" dirty="0">
                <a:hlinkClick r:id="rId4"/>
              </a:rPr>
              <a:t>jätevirtakartoistamme</a:t>
            </a:r>
            <a:r>
              <a:rPr lang="en-US" dirty="0"/>
              <a:t>!</a:t>
            </a:r>
          </a:p>
        </p:txBody>
      </p:sp>
      <p:sp>
        <p:nvSpPr>
          <p:cNvPr id="13" name="Rectangle 12">
            <a:extLst>
              <a:ext uri="{FF2B5EF4-FFF2-40B4-BE49-F238E27FC236}">
                <a16:creationId xmlns:a16="http://schemas.microsoft.com/office/drawing/2014/main" id="{A6CFD801-0026-5C2C-83C8-4CB96AB01008}"/>
              </a:ext>
            </a:extLst>
          </p:cNvPr>
          <p:cNvSpPr/>
          <p:nvPr/>
        </p:nvSpPr>
        <p:spPr>
          <a:xfrm>
            <a:off x="2643709" y="605365"/>
            <a:ext cx="6729578"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VÄHEN</a:t>
            </a:r>
            <a:r>
              <a:rPr lang="en-US" sz="3600" b="1" spc="324" dirty="0">
                <a:solidFill>
                  <a:schemeClr val="bg1"/>
                </a:solidFill>
                <a:latin typeface="Calibri" panose="020F0502020204030204" pitchFamily="34" charset="0"/>
                <a:cs typeface="Calibri" panose="020F0502020204030204" pitchFamily="34" charset="0"/>
              </a:rPr>
              <a:t>N</a:t>
            </a:r>
            <a:r>
              <a:rPr lang="pl-PL" sz="3600" b="1" spc="324" dirty="0">
                <a:solidFill>
                  <a:schemeClr val="bg1"/>
                </a:solidFill>
                <a:latin typeface="Calibri" panose="020F0502020204030204" pitchFamily="34" charset="0"/>
                <a:cs typeface="Calibri" panose="020F0502020204030204" pitchFamily="34" charset="0"/>
              </a:rPr>
              <a:t>Ä RUOKAHÄVIKKIÄ</a:t>
            </a:r>
            <a:endParaRPr lang="en-US" sz="3600" b="1" spc="324" dirty="0">
              <a:solidFill>
                <a:schemeClr val="bg1"/>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grpSp>
        <p:nvGrpSpPr>
          <p:cNvPr id="3" name="Graphic 4">
            <a:extLst>
              <a:ext uri="{FF2B5EF4-FFF2-40B4-BE49-F238E27FC236}">
                <a16:creationId xmlns:a16="http://schemas.microsoft.com/office/drawing/2014/main" id="{B48A01CC-2D4F-0402-1CB0-EE826653AEA1}"/>
              </a:ext>
            </a:extLst>
          </p:cNvPr>
          <p:cNvGrpSpPr/>
          <p:nvPr/>
        </p:nvGrpSpPr>
        <p:grpSpPr>
          <a:xfrm rot="19582332">
            <a:off x="3491229" y="5757483"/>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4FA74E-06D6-19D1-49CC-C32C2C33BCE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E552FB-99F3-C5CC-98F7-9693DD68352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1ECCD43-69FC-94C9-DE49-95D40B33FEC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09EE6A88-C505-F5B1-EE6A-6B78A1628BBD}"/>
                </a:ext>
              </a:extLst>
            </p:cNvPr>
            <p:cNvGrpSpPr/>
            <p:nvPr/>
          </p:nvGrpSpPr>
          <p:grpSpPr>
            <a:xfrm>
              <a:off x="9129274" y="2893887"/>
              <a:ext cx="717139" cy="1211724"/>
              <a:chOff x="9129274" y="2893887"/>
              <a:chExt cx="717139" cy="1211724"/>
            </a:xfrm>
            <a:grpFill/>
          </p:grpSpPr>
          <p:sp>
            <p:nvSpPr>
              <p:cNvPr id="6" name="Freeform 50">
                <a:extLst>
                  <a:ext uri="{FF2B5EF4-FFF2-40B4-BE49-F238E27FC236}">
                    <a16:creationId xmlns:a16="http://schemas.microsoft.com/office/drawing/2014/main" id="{131B4931-9176-4DB9-BF35-EE713563C38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51">
                <a:extLst>
                  <a:ext uri="{FF2B5EF4-FFF2-40B4-BE49-F238E27FC236}">
                    <a16:creationId xmlns:a16="http://schemas.microsoft.com/office/drawing/2014/main" id="{E68621F3-3519-0E05-8AE9-C2C1237C96F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86B17B90-9F21-5186-DABC-3537E42D69F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77BD2498-CBC9-C425-FBB3-0DEFA345738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0142BD9-CD92-668F-D9AF-51CA37FF47E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A591F617-BF9E-312A-26F5-B1EC09F6A6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0CC94B-E5B4-E779-9881-97F4E209E98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928928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87E6CF-04E8-482C-83CE-38FA724D0496}">
  <ds:schemaRefs>
    <ds:schemaRef ds:uri="http://schemas.microsoft.com/sharepoint/v3/contenttype/forms"/>
  </ds:schemaRefs>
</ds:datastoreItem>
</file>

<file path=customXml/itemProps2.xml><?xml version="1.0" encoding="utf-8"?>
<ds:datastoreItem xmlns:ds="http://schemas.openxmlformats.org/officeDocument/2006/customXml" ds:itemID="{2CB8F81D-D250-45C8-8A3E-F8DE6CB2368A}">
  <ds:schemaRef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purl.org/dc/terms/"/>
    <ds:schemaRef ds:uri="d7a7d2cd-df7e-4745-bde0-17e5b7a43ab2"/>
    <ds:schemaRef ds:uri="c90da0c0-d638-440e-806c-9eaade8987c8"/>
    <ds:schemaRef ds:uri="http://www.w3.org/XML/1998/namespace"/>
  </ds:schemaRefs>
</ds:datastoreItem>
</file>

<file path=customXml/itemProps3.xml><?xml version="1.0" encoding="utf-8"?>
<ds:datastoreItem xmlns:ds="http://schemas.openxmlformats.org/officeDocument/2006/customXml" ds:itemID="{95995742-88B9-49CB-881B-892AD5993B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15652</TotalTime>
  <Words>2224</Words>
  <Application>Microsoft Office PowerPoint</Application>
  <PresentationFormat>Laajakuva</PresentationFormat>
  <Paragraphs>245</Paragraphs>
  <Slides>38</Slides>
  <Notes>19</Notes>
  <HiddenSlides>0</HiddenSlides>
  <MMClips>4</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38</vt:i4>
      </vt:variant>
    </vt:vector>
  </HeadingPairs>
  <TitlesOfParts>
    <vt:vector size="46" baseType="lpstr">
      <vt:lpstr>Aptos</vt:lpstr>
      <vt:lpstr>Arial</vt:lpstr>
      <vt:lpstr>Calibri</vt:lpstr>
      <vt:lpstr>Montserrat</vt:lpstr>
      <vt:lpstr>Montserrat Light</vt:lpstr>
      <vt:lpstr>Times New Roman</vt:lpstr>
      <vt:lpstr>Wingdings</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docId:11A6F7F05CE033DC0EDB12421E5893D6</cp:keywords>
  <cp:lastModifiedBy>Anna-Maria Saarela</cp:lastModifiedBy>
  <cp:revision>238</cp:revision>
  <dcterms:created xsi:type="dcterms:W3CDTF">2020-10-14T13:32:04Z</dcterms:created>
  <dcterms:modified xsi:type="dcterms:W3CDTF">2025-05-15T17:27:33Z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