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9"/>
  </p:notesMasterIdLst>
  <p:sldIdLst>
    <p:sldId id="4345" r:id="rId5"/>
    <p:sldId id="4437" r:id="rId6"/>
    <p:sldId id="4352" r:id="rId7"/>
    <p:sldId id="4420" r:id="rId8"/>
    <p:sldId id="4422" r:id="rId9"/>
    <p:sldId id="4423" r:id="rId10"/>
    <p:sldId id="4430" r:id="rId11"/>
    <p:sldId id="4431" r:id="rId12"/>
    <p:sldId id="4438" r:id="rId13"/>
    <p:sldId id="4366" r:id="rId14"/>
    <p:sldId id="4417" r:id="rId15"/>
    <p:sldId id="4368" r:id="rId16"/>
    <p:sldId id="4418" r:id="rId17"/>
    <p:sldId id="4421" r:id="rId18"/>
    <p:sldId id="4432" r:id="rId19"/>
    <p:sldId id="4371" r:id="rId20"/>
    <p:sldId id="4372" r:id="rId21"/>
    <p:sldId id="4433" r:id="rId22"/>
    <p:sldId id="4373" r:id="rId23"/>
    <p:sldId id="4439" r:id="rId24"/>
    <p:sldId id="4419" r:id="rId25"/>
    <p:sldId id="4379" r:id="rId26"/>
    <p:sldId id="4440" r:id="rId27"/>
    <p:sldId id="4377" r:id="rId28"/>
    <p:sldId id="4383" r:id="rId29"/>
    <p:sldId id="4434" r:id="rId30"/>
    <p:sldId id="4380" r:id="rId31"/>
    <p:sldId id="4435" r:id="rId32"/>
    <p:sldId id="4441" r:id="rId33"/>
    <p:sldId id="4384" r:id="rId34"/>
    <p:sldId id="4436" r:id="rId35"/>
    <p:sldId id="4385" r:id="rId36"/>
    <p:sldId id="4340" r:id="rId37"/>
    <p:sldId id="4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9AC9B-AC04-B40A-D827-74D2F9A498AA}" name="Paula Whyte ( Momentum Consulting )" initials="P)" userId="S::paula_momentumconsulting.ie#ext#@biainnovatorcampus.onmicrosoft.com::f0db49ca-a56d-4261-b8a6-819acd09e0a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60BA47"/>
    <a:srgbClr val="0B3A5B"/>
    <a:srgbClr val="1853C1"/>
    <a:srgbClr val="ED7D31"/>
    <a:srgbClr val="E25684"/>
    <a:srgbClr val="E79419"/>
    <a:srgbClr val="F26650"/>
    <a:srgbClr val="2094D2"/>
    <a:srgbClr val="3CBE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1CE29-E173-49BD-B789-A80805D23E10}" v="3" dt="2025-06-19T17:32:45.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67" autoAdjust="0"/>
  </p:normalViewPr>
  <p:slideViewPr>
    <p:cSldViewPr snapToGrid="0">
      <p:cViewPr varScale="1">
        <p:scale>
          <a:sx n="64" d="100"/>
          <a:sy n="64" d="100"/>
        </p:scale>
        <p:origin x="8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Moreno" userId="2baaacd2-93c9-44a9-abb3-500652c382de" providerId="ADAL" clId="{1B91CE29-E173-49BD-B789-A80805D23E10}"/>
    <pc:docChg chg="custSel modSld">
      <pc:chgData name="Pablo Moreno" userId="2baaacd2-93c9-44a9-abb3-500652c382de" providerId="ADAL" clId="{1B91CE29-E173-49BD-B789-A80805D23E10}" dt="2025-06-19T17:33:06.145" v="33" actId="1076"/>
      <pc:docMkLst>
        <pc:docMk/>
      </pc:docMkLst>
      <pc:sldChg chg="addSp delSp modSp mod">
        <pc:chgData name="Pablo Moreno" userId="2baaacd2-93c9-44a9-abb3-500652c382de" providerId="ADAL" clId="{1B91CE29-E173-49BD-B789-A80805D23E10}" dt="2025-06-19T17:19:03.704" v="13" actId="1076"/>
        <pc:sldMkLst>
          <pc:docMk/>
          <pc:sldMk cId="2997418844" sldId="4368"/>
        </pc:sldMkLst>
        <pc:spChg chg="mod">
          <ac:chgData name="Pablo Moreno" userId="2baaacd2-93c9-44a9-abb3-500652c382de" providerId="ADAL" clId="{1B91CE29-E173-49BD-B789-A80805D23E10}" dt="2025-06-19T17:15:32.650" v="3" actId="14100"/>
          <ac:spMkLst>
            <pc:docMk/>
            <pc:sldMk cId="2997418844" sldId="4368"/>
            <ac:spMk id="4" creationId="{01FE8B2B-BEDB-1ED4-9B9D-BB97017F1AF2}"/>
          </ac:spMkLst>
        </pc:spChg>
        <pc:picChg chg="add mod">
          <ac:chgData name="Pablo Moreno" userId="2baaacd2-93c9-44a9-abb3-500652c382de" providerId="ADAL" clId="{1B91CE29-E173-49BD-B789-A80805D23E10}" dt="2025-06-19T17:19:03.704" v="13" actId="1076"/>
          <ac:picMkLst>
            <pc:docMk/>
            <pc:sldMk cId="2997418844" sldId="4368"/>
            <ac:picMk id="3" creationId="{01971D7F-66FC-C19E-3CB9-66367BAC7E4E}"/>
          </ac:picMkLst>
        </pc:picChg>
        <pc:picChg chg="del mod">
          <ac:chgData name="Pablo Moreno" userId="2baaacd2-93c9-44a9-abb3-500652c382de" providerId="ADAL" clId="{1B91CE29-E173-49BD-B789-A80805D23E10}" dt="2025-06-19T17:18:27.990" v="5" actId="478"/>
          <ac:picMkLst>
            <pc:docMk/>
            <pc:sldMk cId="2997418844" sldId="4368"/>
            <ac:picMk id="22" creationId="{EFA31921-0616-A9A9-60B9-42D0468398EA}"/>
          </ac:picMkLst>
        </pc:picChg>
      </pc:sldChg>
      <pc:sldChg chg="addSp delSp modSp mod">
        <pc:chgData name="Pablo Moreno" userId="2baaacd2-93c9-44a9-abb3-500652c382de" providerId="ADAL" clId="{1B91CE29-E173-49BD-B789-A80805D23E10}" dt="2025-06-19T17:29:34.864" v="21" actId="732"/>
        <pc:sldMkLst>
          <pc:docMk/>
          <pc:sldMk cId="4271947211" sldId="4379"/>
        </pc:sldMkLst>
        <pc:picChg chg="add mod modCrop">
          <ac:chgData name="Pablo Moreno" userId="2baaacd2-93c9-44a9-abb3-500652c382de" providerId="ADAL" clId="{1B91CE29-E173-49BD-B789-A80805D23E10}" dt="2025-06-19T17:29:34.864" v="21" actId="732"/>
          <ac:picMkLst>
            <pc:docMk/>
            <pc:sldMk cId="4271947211" sldId="4379"/>
            <ac:picMk id="3" creationId="{29E83E94-3C1D-0565-E094-9A7C29C69C1F}"/>
          </ac:picMkLst>
        </pc:picChg>
        <pc:picChg chg="del">
          <ac:chgData name="Pablo Moreno" userId="2baaacd2-93c9-44a9-abb3-500652c382de" providerId="ADAL" clId="{1B91CE29-E173-49BD-B789-A80805D23E10}" dt="2025-06-19T17:29:14.878" v="14" actId="478"/>
          <ac:picMkLst>
            <pc:docMk/>
            <pc:sldMk cId="4271947211" sldId="4379"/>
            <ac:picMk id="10" creationId="{A5053842-4A83-8236-D62C-FDC3E8F44588}"/>
          </ac:picMkLst>
        </pc:picChg>
      </pc:sldChg>
      <pc:sldChg chg="addSp delSp modSp mod">
        <pc:chgData name="Pablo Moreno" userId="2baaacd2-93c9-44a9-abb3-500652c382de" providerId="ADAL" clId="{1B91CE29-E173-49BD-B789-A80805D23E10}" dt="2025-06-19T17:33:06.145" v="33" actId="1076"/>
        <pc:sldMkLst>
          <pc:docMk/>
          <pc:sldMk cId="3713064964" sldId="4385"/>
        </pc:sldMkLst>
        <pc:picChg chg="del">
          <ac:chgData name="Pablo Moreno" userId="2baaacd2-93c9-44a9-abb3-500652c382de" providerId="ADAL" clId="{1B91CE29-E173-49BD-B789-A80805D23E10}" dt="2025-06-19T17:32:37.277" v="22" actId="478"/>
          <ac:picMkLst>
            <pc:docMk/>
            <pc:sldMk cId="3713064964" sldId="4385"/>
            <ac:picMk id="4" creationId="{0BEEF160-6A74-D642-3813-6808CF0B52B2}"/>
          </ac:picMkLst>
        </pc:picChg>
        <pc:picChg chg="add mod ord modCrop">
          <ac:chgData name="Pablo Moreno" userId="2baaacd2-93c9-44a9-abb3-500652c382de" providerId="ADAL" clId="{1B91CE29-E173-49BD-B789-A80805D23E10}" dt="2025-06-19T17:33:06.145" v="33" actId="1076"/>
          <ac:picMkLst>
            <pc:docMk/>
            <pc:sldMk cId="3713064964" sldId="4385"/>
            <ac:picMk id="5" creationId="{6F08339D-884E-4339-E0A5-F1EAB7BBC2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C09B-FDC1-7318-AD26-4845E30A2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E79EB-F7F2-7FAD-A2DD-B42192B29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40E45-7874-39DE-C3DE-8018AF3B4C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42C400-0012-9CFA-87E6-CC43FA41E9BE}"/>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4080507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91998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Enlace para la </a:t>
            </a:r>
            <a:r>
              <a:rPr lang="en-GB" dirty="0" err="1"/>
              <a:t>traducción</a:t>
            </a:r>
            <a:r>
              <a:rPr lang="en-GB" dirty="0"/>
              <a:t>: https://www.canva.com/design/DAGhD2zpUkc/zqhQ1GbFNHUPj8Qa-ac29g/edit?utm_content=DAGhD2zpUkc&amp;utm_campaign=designshare&amp;utm_medium=link2&amp;utm_source=sharebutton </a:t>
            </a:r>
          </a:p>
        </p:txBody>
      </p:sp>
      <p:sp>
        <p:nvSpPr>
          <p:cNvPr id="4" name="Slide Number Placehold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51850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0205E-8D44-582D-45E9-96297BC8A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C32A2-792A-7987-351C-96AD053FB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7A551-2F52-2368-AF1F-4F1A0EEE48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6851DE-9E82-8F66-51EF-C2959433F3D3}"/>
              </a:ext>
            </a:extLst>
          </p:cNvPr>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172387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208953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1936783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146817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228245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1330770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29638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Enlace para la traducción: https://www.canva.com/design/DAGhbz75hdE/5BgbMheNjpLcyN3LAMgZ8Q/edit?utm_content=DAGhbz75hdE&amp;utm_campaign=designshare&amp;utm_medium=link2&amp;utm_source=sharebutton</a:t>
            </a:r>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3128925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5</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663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189472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Enlace para la </a:t>
            </a:r>
            <a:r>
              <a:rPr lang="en-IE" dirty="0" err="1"/>
              <a:t>traducción</a:t>
            </a:r>
            <a:r>
              <a:rPr lang="en-IE" dirty="0"/>
              <a:t>: https://www.canva.com/design/DAGg29kmSVA/xvPvwzMtGFtl2xdPNlbJvA/edit?utm_content=DAGg29kmSVA&amp;utm_campaign=designshare&amp;utm_medium=link2&amp;utm_source=sharebutton</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61524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18981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3916914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192887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EF5E3298-C822-C087-733C-78CA38F76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5941164-C053-9892-4E70-8A19D9A6BE6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57312" y="5616928"/>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654358"/>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pic>
        <p:nvPicPr>
          <p:cNvPr id="5" name="Picture 4" descr="A grey and black sign with a person in a circle&#10;&#10;AI-generated content may be incorrect.">
            <a:extLst>
              <a:ext uri="{FF2B5EF4-FFF2-40B4-BE49-F238E27FC236}">
                <a16:creationId xmlns:a16="http://schemas.microsoft.com/office/drawing/2014/main" id="{9A0E1920-CDB2-C3EC-1DE6-720CF341AF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4879" y="6232481"/>
            <a:ext cx="1045326" cy="381377"/>
          </a:xfrm>
          <a:prstGeom prst="rect">
            <a:avLst/>
          </a:prstGeom>
        </p:spPr>
      </p:pic>
      <p:sp>
        <p:nvSpPr>
          <p:cNvPr id="6" name="TextBox 5">
            <a:extLst>
              <a:ext uri="{FF2B5EF4-FFF2-40B4-BE49-F238E27FC236}">
                <a16:creationId xmlns:a16="http://schemas.microsoft.com/office/drawing/2014/main" id="{51EF2067-CAAF-51E1-B198-4B13C0C68B51}"/>
              </a:ext>
            </a:extLst>
          </p:cNvPr>
          <p:cNvSpPr txBox="1"/>
          <p:nvPr userDrawn="1"/>
        </p:nvSpPr>
        <p:spPr>
          <a:xfrm>
            <a:off x="4357312" y="6194751"/>
            <a:ext cx="7016293" cy="4847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850">
                <a:solidFill>
                  <a:srgbClr val="0B3A5B"/>
                </a:solidFill>
              </a:rPr>
              <a:t>This license enables </a:t>
            </a:r>
            <a:r>
              <a:rPr lang="en-IE" sz="850" err="1">
                <a:solidFill>
                  <a:srgbClr val="0B3A5B"/>
                </a:solidFill>
              </a:rPr>
              <a:t>reusers</a:t>
            </a:r>
            <a:r>
              <a:rPr lang="en-IE" sz="850">
                <a:solidFill>
                  <a:srgbClr val="0B3A5B"/>
                </a:solidFill>
              </a:rPr>
              <a:t> to distribute, remix, adapt, and build upon the material in any medium or format, so long as </a:t>
            </a:r>
            <a:r>
              <a:rPr lang="en-US" sz="850">
                <a:solidFill>
                  <a:srgbClr val="0B3A5B"/>
                </a:solidFill>
              </a:rPr>
              <a:t>attribution is given to the creator. The license allows for commercial use. CC BY includes the following elements:</a:t>
            </a:r>
          </a:p>
          <a:p>
            <a:pPr algn="just"/>
            <a:r>
              <a:rPr lang="en-US" sz="850">
                <a:solidFill>
                  <a:srgbClr val="0B3A5B"/>
                </a:solidFill>
              </a:rPr>
              <a:t>BY: credit must be given to the creator.</a:t>
            </a:r>
            <a:endParaRPr lang="en-US" sz="850">
              <a:solidFill>
                <a:srgbClr val="0B3A5B"/>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906" r:id="rId18"/>
    <p:sldLayoutId id="214748390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adriansanchez.es/como-realizar-un-buen-plan-de-marketing-analisis-y-diagnostic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RIt1P4Nfi8" TargetMode="External"/><Relationship Id="rId2" Type="http://schemas.openxmlformats.org/officeDocument/2006/relationships/slideLayout" Target="../slideLayouts/slideLayout15.xml"/><Relationship Id="rId1" Type="http://schemas.openxmlformats.org/officeDocument/2006/relationships/video" Target="https://www.youtube.com/embed/5RIt1P4Nfi8?feature=oembed"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x6_Izo-_TsQ?feature=shared" TargetMode="External"/><Relationship Id="rId2" Type="http://schemas.openxmlformats.org/officeDocument/2006/relationships/slideLayout" Target="../slideLayouts/slideLayout15.xml"/><Relationship Id="rId1" Type="http://schemas.openxmlformats.org/officeDocument/2006/relationships/video" Target="https://www.youtube.com/embed/x6_Izo-_TsQ?feature=oembed"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spintadigital.com/blog/brand-storytelling-how-to-use-stories-to-build-a-strong-brand-narrativ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obe.com/ie/creativecloud.html?mv=search&amp;mv=search&amp;mv2=paidsearch&amp;sdid=D8F91K7Y&amp;ef_id=EAIaIQobChMImqO327nujAMVI6mDBx0Q0QQGEAAYASAAEgKZYvD_BwE:G:s&amp;s_kwcid=AL!3085!3!441704130886!e!!g!!adobe%20creative%20cloud!1423511162!56665084540&amp;gad_source=1&amp;gbraid=0AAAAADraYsKIhjIpE2QXd7gWCFyinGFMA&amp;gclid=EAIaIQobChMImqO327nujAMVI6mDBx0Q0QQGEAAYASAAEgKZYvD_BwE" TargetMode="External"/><Relationship Id="rId2" Type="http://schemas.openxmlformats.org/officeDocument/2006/relationships/hyperlink" Target="https://www.canva.com/" TargetMode="External"/><Relationship Id="rId1" Type="http://schemas.openxmlformats.org/officeDocument/2006/relationships/slideLayout" Target="../slideLayouts/slideLayout11.xml"/><Relationship Id="rId5" Type="http://schemas.openxmlformats.org/officeDocument/2006/relationships/hyperlink" Target="https://buffer.com/" TargetMode="External"/><Relationship Id="rId4" Type="http://schemas.openxmlformats.org/officeDocument/2006/relationships/hyperlink" Target="https://mailchimp.com/landers/email-marketing-platform/?igaag=171364297122&amp;igacm=21858887940&amp;igacr=719590808135&amp;igakw=mailchimp&amp;igamt=e&amp;igant=g&amp;ds_c=DEPT_AOC_Google_Search_UKI_EN_Brand_Acquire_Omega_Manual_UKI&amp;ds_kids=p81005657756&amp;ds_a_lid=kwd-2285511033&amp;ds_cid=71700000120287839&amp;ds_agid=58700008803986423&amp;gad_source=1&amp;gbraid=0AAAAADh1Fp0BPrXEl2X7jJfsHYJEvVWkv&amp;gclid=EAIaIQobChMIlNzR-bnujAMVxFORBR1JzzLaEAAYASAAEgLWK_D_BwE&amp;gclsrc=aw.ds&amp;currency=EU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www.rawpixel.com/search/greenhouse%20gas%20emission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80/09669582.2024.2427015"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delikatetxe.eus/es/"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hyperlink" Target="https://waste2worth.eu/good-practice-compendiu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orangefiber.it/" TargetMode="External"/><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hyperlink" Target="https://waste2worth.eu/good-practice-compendiu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food.cloud/"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hyperlink" Target="https://waste2worth.eu/good-practice-compendiu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andfonline.com/doi/full/10.1080/10454446.2017.1244792" TargetMode="External"/><Relationship Id="rId1" Type="http://schemas.openxmlformats.org/officeDocument/2006/relationships/slideLayout" Target="../slideLayouts/slideLayout10.xml"/><Relationship Id="rId5" Type="http://schemas.openxmlformats.org/officeDocument/2006/relationships/hyperlink" Target="https://creativecommons.org/licenses/by-nc-nd/3.0/" TargetMode="External"/><Relationship Id="rId4" Type="http://schemas.openxmlformats.org/officeDocument/2006/relationships/hyperlink" Target="https://juandomingoanton.com/ryanair-publicidad-realist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harvardbusiness.org/the-science-behind-the-art-of-storytell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ectangular speech bubble with white hearts">
            <a:extLst>
              <a:ext uri="{FF2B5EF4-FFF2-40B4-BE49-F238E27FC236}">
                <a16:creationId xmlns:a16="http://schemas.microsoft.com/office/drawing/2014/main" id="{15F17992-CF02-446E-926E-6A59948C47E3}"/>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4370"/>
          <a:stretch>
            <a:fillRect/>
          </a:stretch>
        </p:blipFill>
        <p:spPr>
          <a:xfrm>
            <a:off x="0" y="2271713"/>
            <a:ext cx="12192000" cy="3589993"/>
          </a:xfrm>
          <a:solidFill>
            <a:srgbClr val="1853C1"/>
          </a:solidFill>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4193308" cy="140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4800973" cy="1200329"/>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MARKETING Y NARRATIVA</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860527" cy="646331"/>
          </a:xfrm>
          <a:prstGeom prst="rect">
            <a:avLst/>
          </a:prstGeom>
          <a:noFill/>
        </p:spPr>
        <p:txBody>
          <a:bodyPr wrap="none" rtlCol="0">
            <a:spAutoFit/>
          </a:bodyPr>
          <a:lstStyle/>
          <a:p>
            <a:r>
              <a:rPr lang="en-US" sz="3600" b="1" spc="324">
                <a:solidFill>
                  <a:srgbClr val="60BA47"/>
                </a:solidFill>
                <a:latin typeface="Calibri" panose="020F0502020204030204" pitchFamily="34" charset="0"/>
                <a:cs typeface="Calibri" panose="020F0502020204030204" pitchFamily="34" charset="0"/>
              </a:rPr>
              <a:t>MÓDULO 10</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18" name="Picture Placeholder 17" descr="A close-up of a person writing on a piece of paper&#10;&#10;AI-generated content may be incorrect.">
            <a:extLst>
              <a:ext uri="{FF2B5EF4-FFF2-40B4-BE49-F238E27FC236}">
                <a16:creationId xmlns:a16="http://schemas.microsoft.com/office/drawing/2014/main" id="{3ADA948E-E715-230C-B466-7BA49C4867C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0" y="2573659"/>
            <a:ext cx="7708195" cy="3396829"/>
          </a:xfrm>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72562939-738E-FB21-A25D-599F65FCBD3E}"/>
              </a:ext>
            </a:extLst>
          </p:cNvPr>
          <p:cNvSpPr/>
          <p:nvPr/>
        </p:nvSpPr>
        <p:spPr>
          <a:xfrm>
            <a:off x="6029531" y="3561190"/>
            <a:ext cx="5168737" cy="1754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6208399" y="3561190"/>
            <a:ext cx="4989869" cy="1754326"/>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INTEGRACIÓN DE LA NARRACIÓN EN EL MARKETING</a:t>
            </a:r>
          </a:p>
        </p:txBody>
      </p:sp>
    </p:spTree>
    <p:extLst>
      <p:ext uri="{BB962C8B-B14F-4D97-AF65-F5344CB8AC3E}">
        <p14:creationId xmlns:p14="http://schemas.microsoft.com/office/powerpoint/2010/main" val="284046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8DF0B-A483-98E1-8FBA-E9F1C925E1AF}"/>
              </a:ext>
            </a:extLst>
          </p:cNvPr>
          <p:cNvSpPr>
            <a:spLocks noGrp="1"/>
          </p:cNvSpPr>
          <p:nvPr>
            <p:ph type="body" sz="quarter" idx="16"/>
          </p:nvPr>
        </p:nvSpPr>
        <p:spPr>
          <a:xfrm>
            <a:off x="2177568" y="782645"/>
            <a:ext cx="7641135" cy="803654"/>
          </a:xfrm>
        </p:spPr>
        <p:txBody>
          <a:bodyPr/>
          <a:lstStyle/>
          <a:p>
            <a:r>
              <a:rPr lang="en-IE" dirty="0"/>
              <a:t>Marketing y captación de clientes</a:t>
            </a:r>
          </a:p>
        </p:txBody>
      </p:sp>
      <p:sp>
        <p:nvSpPr>
          <p:cNvPr id="4" name="Freeform 1">
            <a:extLst>
              <a:ext uri="{FF2B5EF4-FFF2-40B4-BE49-F238E27FC236}">
                <a16:creationId xmlns:a16="http://schemas.microsoft.com/office/drawing/2014/main" id="{A4E4B324-01B8-410D-EF63-342B9DCCDE36}"/>
              </a:ext>
            </a:extLst>
          </p:cNvPr>
          <p:cNvSpPr>
            <a:spLocks noChangeArrowheads="1"/>
          </p:cNvSpPr>
          <p:nvPr/>
        </p:nvSpPr>
        <p:spPr bwMode="auto">
          <a:xfrm>
            <a:off x="766901" y="2041343"/>
            <a:ext cx="2949298" cy="266888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F1983D"/>
          </a:solidFill>
          <a:ln>
            <a:noFill/>
          </a:ln>
          <a:effectLst/>
        </p:spPr>
        <p:txBody>
          <a:bodyPr wrap="none" anchor="ctr"/>
          <a:lstStyle/>
          <a:p>
            <a:endParaRPr lang="en-US" sz="900"/>
          </a:p>
        </p:txBody>
      </p:sp>
      <p:sp>
        <p:nvSpPr>
          <p:cNvPr id="10" name="CuadroTexto 553">
            <a:extLst>
              <a:ext uri="{FF2B5EF4-FFF2-40B4-BE49-F238E27FC236}">
                <a16:creationId xmlns:a16="http://schemas.microsoft.com/office/drawing/2014/main" id="{B4C84AD3-D962-CD93-EC6E-9931BC005F1E}"/>
              </a:ext>
            </a:extLst>
          </p:cNvPr>
          <p:cNvSpPr txBox="1"/>
          <p:nvPr/>
        </p:nvSpPr>
        <p:spPr>
          <a:xfrm>
            <a:off x="730033" y="2130367"/>
            <a:ext cx="2895071" cy="461665"/>
          </a:xfrm>
          <a:prstGeom prst="rect">
            <a:avLst/>
          </a:prstGeom>
          <a:noFill/>
        </p:spPr>
        <p:txBody>
          <a:bodyPr wrap="square" rtlCol="0">
            <a:spAutoFit/>
          </a:bodyPr>
          <a:lstStyle/>
          <a:p>
            <a:pPr algn="ctr"/>
            <a:r>
              <a:rPr lang="en-US" sz="2400" b="1" dirty="0">
                <a:solidFill>
                  <a:srgbClr val="0B3A5B"/>
                </a:solidFill>
                <a:latin typeface="Calibri" panose="020F0502020204030204" pitchFamily="34" charset="0"/>
                <a:ea typeface="Lato" charset="0"/>
                <a:cs typeface="Calibri" panose="020F0502020204030204" pitchFamily="34" charset="0"/>
              </a:rPr>
              <a:t>Atraer a</a:t>
            </a:r>
            <a:endParaRPr lang="en-US" sz="2000" b="1" dirty="0">
              <a:solidFill>
                <a:srgbClr val="0B3A5B"/>
              </a:solidFill>
              <a:latin typeface="Calibri" panose="020F0502020204030204" pitchFamily="34" charset="0"/>
              <a:ea typeface="Lato" charset="0"/>
              <a:cs typeface="Calibri" panose="020F0502020204030204" pitchFamily="34" charset="0"/>
            </a:endParaRPr>
          </a:p>
        </p:txBody>
      </p:sp>
      <p:sp>
        <p:nvSpPr>
          <p:cNvPr id="3" name="CuadroTexto 553">
            <a:extLst>
              <a:ext uri="{FF2B5EF4-FFF2-40B4-BE49-F238E27FC236}">
                <a16:creationId xmlns:a16="http://schemas.microsoft.com/office/drawing/2014/main" id="{E4B53249-7CA1-6191-81E9-A82DBE0D7BDD}"/>
              </a:ext>
            </a:extLst>
          </p:cNvPr>
          <p:cNvSpPr txBox="1"/>
          <p:nvPr/>
        </p:nvSpPr>
        <p:spPr>
          <a:xfrm>
            <a:off x="911737" y="2644170"/>
            <a:ext cx="2531662" cy="1446550"/>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Los clientes sienten inclinación o curiosidad por probar su producto</a:t>
            </a:r>
          </a:p>
        </p:txBody>
      </p:sp>
      <p:sp>
        <p:nvSpPr>
          <p:cNvPr id="53" name="Freeform 1">
            <a:extLst>
              <a:ext uri="{FF2B5EF4-FFF2-40B4-BE49-F238E27FC236}">
                <a16:creationId xmlns:a16="http://schemas.microsoft.com/office/drawing/2014/main" id="{32AC865A-13A5-BEF8-40FA-358F461A65CF}"/>
              </a:ext>
            </a:extLst>
          </p:cNvPr>
          <p:cNvSpPr>
            <a:spLocks noChangeArrowheads="1"/>
          </p:cNvSpPr>
          <p:nvPr/>
        </p:nvSpPr>
        <p:spPr bwMode="auto">
          <a:xfrm>
            <a:off x="4238871" y="2023933"/>
            <a:ext cx="2949298" cy="268629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54" name="CuadroTexto 553">
            <a:extLst>
              <a:ext uri="{FF2B5EF4-FFF2-40B4-BE49-F238E27FC236}">
                <a16:creationId xmlns:a16="http://schemas.microsoft.com/office/drawing/2014/main" id="{76EC1524-2C3D-4A41-48F8-B1B0DFB996A6}"/>
              </a:ext>
            </a:extLst>
          </p:cNvPr>
          <p:cNvSpPr txBox="1"/>
          <p:nvPr/>
        </p:nvSpPr>
        <p:spPr>
          <a:xfrm>
            <a:off x="4220437" y="2130367"/>
            <a:ext cx="2895071" cy="461665"/>
          </a:xfrm>
          <a:prstGeom prst="rect">
            <a:avLst/>
          </a:prstGeom>
          <a:noFill/>
        </p:spPr>
        <p:txBody>
          <a:bodyPr wrap="square" rtlCol="0">
            <a:spAutoFit/>
          </a:bodyPr>
          <a:lstStyle/>
          <a:p>
            <a:pPr algn="ctr"/>
            <a:r>
              <a:rPr lang="en-US" sz="2400" b="1" dirty="0">
                <a:solidFill>
                  <a:srgbClr val="0B3A5B"/>
                </a:solidFill>
                <a:latin typeface="Calibri" panose="020F0502020204030204" pitchFamily="34" charset="0"/>
                <a:ea typeface="Lato" charset="0"/>
                <a:cs typeface="Calibri" panose="020F0502020204030204" pitchFamily="34" charset="0"/>
              </a:rPr>
              <a:t>Satisfaga</a:t>
            </a:r>
            <a:endParaRPr lang="en-US" sz="2000" b="1" dirty="0">
              <a:solidFill>
                <a:srgbClr val="0B3A5B"/>
              </a:solidFill>
              <a:latin typeface="Calibri" panose="020F0502020204030204" pitchFamily="34" charset="0"/>
              <a:ea typeface="Lato" charset="0"/>
              <a:cs typeface="Calibri" panose="020F0502020204030204" pitchFamily="34" charset="0"/>
            </a:endParaRPr>
          </a:p>
        </p:txBody>
      </p:sp>
      <p:sp>
        <p:nvSpPr>
          <p:cNvPr id="55" name="CuadroTexto 553">
            <a:extLst>
              <a:ext uri="{FF2B5EF4-FFF2-40B4-BE49-F238E27FC236}">
                <a16:creationId xmlns:a16="http://schemas.microsoft.com/office/drawing/2014/main" id="{93D7FA08-9AAF-7686-3A4B-5CEEEDE2FBEF}"/>
              </a:ext>
            </a:extLst>
          </p:cNvPr>
          <p:cNvSpPr txBox="1"/>
          <p:nvPr/>
        </p:nvSpPr>
        <p:spPr>
          <a:xfrm>
            <a:off x="4371355" y="2592032"/>
            <a:ext cx="2684330" cy="1446550"/>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Los </a:t>
            </a:r>
            <a:r>
              <a:rPr lang="en-US" sz="2200" b="1" dirty="0" err="1">
                <a:solidFill>
                  <a:schemeClr val="bg1"/>
                </a:solidFill>
                <a:latin typeface="Calibri" panose="020F0502020204030204" pitchFamily="34" charset="0"/>
                <a:ea typeface="Lato" charset="0"/>
                <a:cs typeface="Calibri" panose="020F0502020204030204" pitchFamily="34" charset="0"/>
              </a:rPr>
              <a:t>clientes</a:t>
            </a:r>
            <a:r>
              <a:rPr lang="en-US" sz="2200" b="1" dirty="0">
                <a:solidFill>
                  <a:schemeClr val="bg1"/>
                </a:solidFill>
                <a:latin typeface="Calibri" panose="020F0502020204030204" pitchFamily="34" charset="0"/>
                <a:ea typeface="Lato" charset="0"/>
                <a:cs typeface="Calibri" panose="020F0502020204030204" pitchFamily="34" charset="0"/>
              </a:rPr>
              <a:t> </a:t>
            </a:r>
            <a:r>
              <a:rPr lang="en-US" sz="2200" b="1" dirty="0" err="1">
                <a:solidFill>
                  <a:schemeClr val="bg1"/>
                </a:solidFill>
                <a:latin typeface="Calibri" panose="020F0502020204030204" pitchFamily="34" charset="0"/>
                <a:ea typeface="Lato" charset="0"/>
                <a:cs typeface="Calibri" panose="020F0502020204030204" pitchFamily="34" charset="0"/>
              </a:rPr>
              <a:t>expresan</a:t>
            </a:r>
            <a:r>
              <a:rPr lang="en-US" sz="2200" b="1" dirty="0">
                <a:solidFill>
                  <a:schemeClr val="bg1"/>
                </a:solidFill>
                <a:latin typeface="Calibri" panose="020F0502020204030204" pitchFamily="34" charset="0"/>
                <a:ea typeface="Lato" charset="0"/>
                <a:cs typeface="Calibri" panose="020F0502020204030204" pitchFamily="34" charset="0"/>
              </a:rPr>
              <a:t> </a:t>
            </a:r>
            <a:r>
              <a:rPr lang="en-US" sz="2200" b="1" dirty="0" err="1">
                <a:solidFill>
                  <a:schemeClr val="bg1"/>
                </a:solidFill>
                <a:latin typeface="Calibri" panose="020F0502020204030204" pitchFamily="34" charset="0"/>
                <a:ea typeface="Lato" charset="0"/>
                <a:cs typeface="Calibri" panose="020F0502020204030204" pitchFamily="34" charset="0"/>
              </a:rPr>
              <a:t>su</a:t>
            </a:r>
            <a:r>
              <a:rPr lang="en-US" sz="2200" b="1" dirty="0">
                <a:solidFill>
                  <a:schemeClr val="bg1"/>
                </a:solidFill>
                <a:latin typeface="Calibri" panose="020F0502020204030204" pitchFamily="34" charset="0"/>
                <a:ea typeface="Lato" charset="0"/>
                <a:cs typeface="Calibri" panose="020F0502020204030204" pitchFamily="34" charset="0"/>
              </a:rPr>
              <a:t> </a:t>
            </a:r>
            <a:r>
              <a:rPr lang="en-US" sz="2200" b="1" dirty="0" err="1">
                <a:solidFill>
                  <a:schemeClr val="bg1"/>
                </a:solidFill>
                <a:latin typeface="Calibri" panose="020F0502020204030204" pitchFamily="34" charset="0"/>
                <a:ea typeface="Lato" charset="0"/>
                <a:cs typeface="Calibri" panose="020F0502020204030204" pitchFamily="34" charset="0"/>
              </a:rPr>
              <a:t>satisfacción</a:t>
            </a:r>
            <a:r>
              <a:rPr lang="en-US" sz="2200" b="1" dirty="0">
                <a:solidFill>
                  <a:schemeClr val="bg1"/>
                </a:solidFill>
                <a:latin typeface="Calibri" panose="020F0502020204030204" pitchFamily="34" charset="0"/>
                <a:ea typeface="Lato" charset="0"/>
                <a:cs typeface="Calibri" panose="020F0502020204030204" pitchFamily="34" charset="0"/>
              </a:rPr>
              <a:t> </a:t>
            </a:r>
            <a:r>
              <a:rPr lang="en-US" sz="2200" b="1" dirty="0" err="1">
                <a:solidFill>
                  <a:schemeClr val="bg1"/>
                </a:solidFill>
                <a:latin typeface="Calibri" panose="020F0502020204030204" pitchFamily="34" charset="0"/>
                <a:ea typeface="Lato" charset="0"/>
                <a:cs typeface="Calibri" panose="020F0502020204030204" pitchFamily="34" charset="0"/>
              </a:rPr>
              <a:t>tras</a:t>
            </a:r>
            <a:r>
              <a:rPr lang="en-US" sz="2200" b="1" dirty="0">
                <a:solidFill>
                  <a:schemeClr val="bg1"/>
                </a:solidFill>
                <a:latin typeface="Calibri" panose="020F0502020204030204" pitchFamily="34" charset="0"/>
                <a:ea typeface="Lato" charset="0"/>
                <a:cs typeface="Calibri" panose="020F0502020204030204" pitchFamily="34" charset="0"/>
              </a:rPr>
              <a:t> </a:t>
            </a:r>
            <a:r>
              <a:rPr lang="en-US" sz="2200" b="1" dirty="0" err="1">
                <a:solidFill>
                  <a:schemeClr val="bg1"/>
                </a:solidFill>
                <a:latin typeface="Calibri" panose="020F0502020204030204" pitchFamily="34" charset="0"/>
                <a:ea typeface="Lato" charset="0"/>
                <a:cs typeface="Calibri" panose="020F0502020204030204" pitchFamily="34" charset="0"/>
              </a:rPr>
              <a:t>consumir</a:t>
            </a:r>
            <a:r>
              <a:rPr lang="en-US" sz="2200" b="1" dirty="0">
                <a:solidFill>
                  <a:schemeClr val="bg1"/>
                </a:solidFill>
                <a:latin typeface="Calibri" panose="020F0502020204030204" pitchFamily="34" charset="0"/>
                <a:ea typeface="Lato" charset="0"/>
                <a:cs typeface="Calibri" panose="020F0502020204030204" pitchFamily="34" charset="0"/>
              </a:rPr>
              <a:t> </a:t>
            </a:r>
            <a:r>
              <a:rPr lang="en-US" sz="2200" b="1" dirty="0" err="1">
                <a:solidFill>
                  <a:schemeClr val="bg1"/>
                </a:solidFill>
                <a:latin typeface="Calibri" panose="020F0502020204030204" pitchFamily="34" charset="0"/>
                <a:ea typeface="Lato" charset="0"/>
                <a:cs typeface="Calibri" panose="020F0502020204030204" pitchFamily="34" charset="0"/>
              </a:rPr>
              <a:t>su</a:t>
            </a:r>
            <a:r>
              <a:rPr lang="en-US" sz="2200" b="1" dirty="0">
                <a:solidFill>
                  <a:schemeClr val="bg1"/>
                </a:solidFill>
                <a:latin typeface="Calibri" panose="020F0502020204030204" pitchFamily="34" charset="0"/>
                <a:ea typeface="Lato" charset="0"/>
                <a:cs typeface="Calibri" panose="020F0502020204030204" pitchFamily="34" charset="0"/>
              </a:rPr>
              <a:t> </a:t>
            </a:r>
            <a:r>
              <a:rPr lang="en-US" sz="2200" b="1" dirty="0" err="1">
                <a:solidFill>
                  <a:schemeClr val="bg1"/>
                </a:solidFill>
                <a:latin typeface="Calibri" panose="020F0502020204030204" pitchFamily="34" charset="0"/>
                <a:ea typeface="Lato" charset="0"/>
                <a:cs typeface="Calibri" panose="020F0502020204030204" pitchFamily="34" charset="0"/>
              </a:rPr>
              <a:t>producto</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56" name="Freeform 1">
            <a:extLst>
              <a:ext uri="{FF2B5EF4-FFF2-40B4-BE49-F238E27FC236}">
                <a16:creationId xmlns:a16="http://schemas.microsoft.com/office/drawing/2014/main" id="{3417D092-6AA1-FA1A-D307-CC986BAC1E91}"/>
              </a:ext>
            </a:extLst>
          </p:cNvPr>
          <p:cNvSpPr>
            <a:spLocks noChangeArrowheads="1"/>
          </p:cNvSpPr>
          <p:nvPr/>
        </p:nvSpPr>
        <p:spPr bwMode="auto">
          <a:xfrm>
            <a:off x="7729275" y="2023933"/>
            <a:ext cx="2949298" cy="268629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60BA47"/>
          </a:solidFill>
          <a:ln>
            <a:noFill/>
          </a:ln>
          <a:effectLst/>
        </p:spPr>
        <p:txBody>
          <a:bodyPr wrap="none" anchor="ctr"/>
          <a:lstStyle/>
          <a:p>
            <a:endParaRPr lang="en-US" sz="900"/>
          </a:p>
        </p:txBody>
      </p:sp>
      <p:sp>
        <p:nvSpPr>
          <p:cNvPr id="57" name="CuadroTexto 553">
            <a:extLst>
              <a:ext uri="{FF2B5EF4-FFF2-40B4-BE49-F238E27FC236}">
                <a16:creationId xmlns:a16="http://schemas.microsoft.com/office/drawing/2014/main" id="{FDA2C73C-0EC1-6E49-6ADF-21EA4A1CD06F}"/>
              </a:ext>
            </a:extLst>
          </p:cNvPr>
          <p:cNvSpPr txBox="1"/>
          <p:nvPr/>
        </p:nvSpPr>
        <p:spPr>
          <a:xfrm>
            <a:off x="7783502" y="2121728"/>
            <a:ext cx="2895071" cy="461665"/>
          </a:xfrm>
          <a:prstGeom prst="rect">
            <a:avLst/>
          </a:prstGeom>
          <a:noFill/>
        </p:spPr>
        <p:txBody>
          <a:bodyPr wrap="square" rtlCol="0">
            <a:spAutoFit/>
          </a:bodyPr>
          <a:lstStyle/>
          <a:p>
            <a:pPr algn="ctr"/>
            <a:r>
              <a:rPr lang="en-US" sz="2400" b="1" dirty="0">
                <a:solidFill>
                  <a:srgbClr val="0B3A5B"/>
                </a:solidFill>
                <a:latin typeface="Calibri" panose="020F0502020204030204" pitchFamily="34" charset="0"/>
                <a:ea typeface="Lato" charset="0"/>
                <a:cs typeface="Calibri" panose="020F0502020204030204" pitchFamily="34" charset="0"/>
              </a:rPr>
              <a:t>Conserve</a:t>
            </a:r>
            <a:endParaRPr lang="en-US" sz="2000" b="1" dirty="0">
              <a:solidFill>
                <a:srgbClr val="0B3A5B"/>
              </a:solidFill>
              <a:latin typeface="Calibri" panose="020F0502020204030204" pitchFamily="34" charset="0"/>
              <a:ea typeface="Lato" charset="0"/>
              <a:cs typeface="Calibri" panose="020F0502020204030204" pitchFamily="34" charset="0"/>
            </a:endParaRPr>
          </a:p>
        </p:txBody>
      </p:sp>
      <p:sp>
        <p:nvSpPr>
          <p:cNvPr id="58" name="CuadroTexto 553">
            <a:extLst>
              <a:ext uri="{FF2B5EF4-FFF2-40B4-BE49-F238E27FC236}">
                <a16:creationId xmlns:a16="http://schemas.microsoft.com/office/drawing/2014/main" id="{026AA826-5550-475B-DC29-4FFD98C02DB6}"/>
              </a:ext>
            </a:extLst>
          </p:cNvPr>
          <p:cNvSpPr txBox="1"/>
          <p:nvPr/>
        </p:nvSpPr>
        <p:spPr>
          <a:xfrm>
            <a:off x="7783502" y="2592032"/>
            <a:ext cx="2895071" cy="1785104"/>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Los clientes desean quedarse con su producto, rechazando otros similares de distintos vendedores</a:t>
            </a:r>
          </a:p>
        </p:txBody>
      </p:sp>
      <p:sp>
        <p:nvSpPr>
          <p:cNvPr id="60" name="TextBox 59">
            <a:extLst>
              <a:ext uri="{FF2B5EF4-FFF2-40B4-BE49-F238E27FC236}">
                <a16:creationId xmlns:a16="http://schemas.microsoft.com/office/drawing/2014/main" id="{B4CB824D-591A-A22C-8E92-81388D978C78}"/>
              </a:ext>
            </a:extLst>
          </p:cNvPr>
          <p:cNvSpPr txBox="1"/>
          <p:nvPr/>
        </p:nvSpPr>
        <p:spPr>
          <a:xfrm>
            <a:off x="1608707" y="5006737"/>
            <a:ext cx="8333913" cy="830997"/>
          </a:xfrm>
          <a:prstGeom prst="rect">
            <a:avLst/>
          </a:prstGeom>
          <a:noFill/>
          <a:ln>
            <a:solidFill>
              <a:schemeClr val="tx1"/>
            </a:solidFill>
          </a:ln>
        </p:spPr>
        <p:txBody>
          <a:bodyPr wrap="square">
            <a:spAutoFit/>
          </a:bodyPr>
          <a:lstStyle/>
          <a:p>
            <a:pPr algn="just"/>
            <a:r>
              <a:rPr lang="en-US" sz="2400" dirty="0">
                <a:solidFill>
                  <a:srgbClr val="0B3A5B"/>
                </a:solidFill>
              </a:rPr>
              <a:t>El marketing es fundamental para mantener y hacer crecer cualquier negocio. El marketing se basa en tres principios básicos: </a:t>
            </a:r>
          </a:p>
        </p:txBody>
      </p:sp>
    </p:spTree>
    <p:extLst>
      <p:ext uri="{BB962C8B-B14F-4D97-AF65-F5344CB8AC3E}">
        <p14:creationId xmlns:p14="http://schemas.microsoft.com/office/powerpoint/2010/main" val="276084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6CFB-73DD-8DC6-BC6F-DA9D017363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FE8B2B-BEDB-1ED4-9B9D-BB97017F1AF2}"/>
              </a:ext>
            </a:extLst>
          </p:cNvPr>
          <p:cNvSpPr>
            <a:spLocks noGrp="1"/>
          </p:cNvSpPr>
          <p:nvPr>
            <p:ph type="body" sz="quarter" idx="16"/>
          </p:nvPr>
        </p:nvSpPr>
        <p:spPr>
          <a:xfrm>
            <a:off x="706429" y="363735"/>
            <a:ext cx="10326006" cy="803654"/>
          </a:xfrm>
          <a:prstGeom prst="rect">
            <a:avLst/>
          </a:prstGeom>
        </p:spPr>
        <p:txBody>
          <a:bodyPr/>
          <a:lstStyle/>
          <a:p>
            <a:r>
              <a:rPr lang="en-IE" dirty="0" err="1"/>
              <a:t>Cómo</a:t>
            </a:r>
            <a:r>
              <a:rPr lang="en-IE" dirty="0"/>
              <a:t> </a:t>
            </a:r>
            <a:r>
              <a:rPr lang="en-IE" dirty="0" err="1"/>
              <a:t>puede</a:t>
            </a:r>
            <a:r>
              <a:rPr lang="en-IE" dirty="0"/>
              <a:t> </a:t>
            </a:r>
            <a:r>
              <a:rPr lang="en-IE" dirty="0" err="1"/>
              <a:t>influir</a:t>
            </a:r>
            <a:r>
              <a:rPr lang="en-IE" dirty="0"/>
              <a:t> la </a:t>
            </a:r>
            <a:r>
              <a:rPr lang="en-IE" dirty="0" err="1"/>
              <a:t>narración</a:t>
            </a:r>
            <a:r>
              <a:rPr lang="en-IE" dirty="0"/>
              <a:t> de </a:t>
            </a:r>
            <a:r>
              <a:rPr lang="en-IE" dirty="0" err="1"/>
              <a:t>historias</a:t>
            </a:r>
            <a:r>
              <a:rPr lang="en-IE" dirty="0"/>
              <a:t> </a:t>
            </a:r>
            <a:r>
              <a:rPr lang="en-IE" dirty="0" err="1"/>
              <a:t>en</a:t>
            </a:r>
            <a:r>
              <a:rPr lang="en-IE" dirty="0"/>
              <a:t> </a:t>
            </a:r>
            <a:r>
              <a:rPr lang="en-IE" dirty="0" err="1"/>
              <a:t>tu</a:t>
            </a:r>
            <a:r>
              <a:rPr lang="en-IE" dirty="0"/>
              <a:t> </a:t>
            </a:r>
            <a:r>
              <a:rPr lang="en-IE" dirty="0" err="1"/>
              <a:t>empresa</a:t>
            </a:r>
            <a:endParaRPr lang="en-US" dirty="0"/>
          </a:p>
        </p:txBody>
      </p:sp>
      <p:pic>
        <p:nvPicPr>
          <p:cNvPr id="3" name="Picture 2" descr="A diagram of marketing and impact&#10;&#10;AI-generated content may be incorrect.">
            <a:extLst>
              <a:ext uri="{FF2B5EF4-FFF2-40B4-BE49-F238E27FC236}">
                <a16:creationId xmlns:a16="http://schemas.microsoft.com/office/drawing/2014/main" id="{01971D7F-66FC-C19E-3CB9-66367BAC7E4E}"/>
              </a:ext>
            </a:extLst>
          </p:cNvPr>
          <p:cNvPicPr>
            <a:picLocks noChangeAspect="1"/>
          </p:cNvPicPr>
          <p:nvPr/>
        </p:nvPicPr>
        <p:blipFill>
          <a:blip r:embed="rId3"/>
          <a:stretch>
            <a:fillRect/>
          </a:stretch>
        </p:blipFill>
        <p:spPr>
          <a:xfrm>
            <a:off x="1081708" y="1475961"/>
            <a:ext cx="10028583" cy="5018304"/>
          </a:xfrm>
          <a:prstGeom prst="rect">
            <a:avLst/>
          </a:prstGeom>
        </p:spPr>
      </p:pic>
    </p:spTree>
    <p:extLst>
      <p:ext uri="{BB962C8B-B14F-4D97-AF65-F5344CB8AC3E}">
        <p14:creationId xmlns:p14="http://schemas.microsoft.com/office/powerpoint/2010/main" val="299741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B7D5B-C025-3794-9E79-8BE277AAEF19}"/>
              </a:ext>
            </a:extLst>
          </p:cNvPr>
          <p:cNvSpPr>
            <a:spLocks noGrp="1"/>
          </p:cNvSpPr>
          <p:nvPr>
            <p:ph type="body" sz="quarter" idx="18"/>
          </p:nvPr>
        </p:nvSpPr>
        <p:spPr>
          <a:xfrm>
            <a:off x="373226" y="1447614"/>
            <a:ext cx="5361066" cy="4527057"/>
          </a:xfrm>
        </p:spPr>
        <p:txBody>
          <a:bodyPr/>
          <a:lstStyle/>
          <a:p>
            <a:pPr marL="0" indent="0">
              <a:lnSpc>
                <a:spcPct val="100000"/>
              </a:lnSpc>
              <a:spcBef>
                <a:spcPts val="1800"/>
              </a:spcBef>
            </a:pPr>
            <a:r>
              <a:rPr lang="en-US" sz="2400" dirty="0"/>
              <a:t>A través del marketing, las empresas crecen y se consolidan como una </a:t>
            </a:r>
            <a:r>
              <a:rPr lang="en-US" sz="2400" b="1" dirty="0"/>
              <a:t>entidad fiable </a:t>
            </a:r>
            <a:r>
              <a:rPr lang="en-US" sz="2400" dirty="0"/>
              <a:t>en su sector de mercado. Lo que determina si la estrategia de marketing es eficaz </a:t>
            </a:r>
            <a:r>
              <a:rPr lang="en-US" sz="2400" b="1" dirty="0"/>
              <a:t>es el compromiso del cliente</a:t>
            </a:r>
            <a:r>
              <a:rPr lang="en-US" sz="2400" dirty="0"/>
              <a:t>: el grado de implicación con los productos, no sólo la compra, sino también la aportación de comentarios, la expresión de lealtad, la promoción entre iguales, etc. Cuanto más eficaz sea el marketing, mayor será la implicación/interacción positiva con el producto o servicio ofrecido. </a:t>
            </a:r>
          </a:p>
          <a:p>
            <a:pPr marL="0" indent="0"/>
            <a:endParaRPr lang="en-IE" dirty="0"/>
          </a:p>
        </p:txBody>
      </p:sp>
      <p:sp>
        <p:nvSpPr>
          <p:cNvPr id="3" name="Text Placeholder 2">
            <a:extLst>
              <a:ext uri="{FF2B5EF4-FFF2-40B4-BE49-F238E27FC236}">
                <a16:creationId xmlns:a16="http://schemas.microsoft.com/office/drawing/2014/main" id="{9DEB2F22-65DE-8C19-4242-FACDD96AF21F}"/>
              </a:ext>
            </a:extLst>
          </p:cNvPr>
          <p:cNvSpPr>
            <a:spLocks noGrp="1"/>
          </p:cNvSpPr>
          <p:nvPr>
            <p:ph type="body" sz="quarter" idx="16"/>
          </p:nvPr>
        </p:nvSpPr>
        <p:spPr>
          <a:xfrm>
            <a:off x="558260" y="311593"/>
            <a:ext cx="4990998" cy="673828"/>
          </a:xfrm>
        </p:spPr>
        <p:txBody>
          <a:bodyPr/>
          <a:lstStyle/>
          <a:p>
            <a:r>
              <a:rPr lang="en-IE" dirty="0"/>
              <a:t>Compromiso de los clientes </a:t>
            </a:r>
          </a:p>
        </p:txBody>
      </p:sp>
      <p:pic>
        <p:nvPicPr>
          <p:cNvPr id="6" name="Picture Placeholder 5" descr="Woman browsing store shelves">
            <a:extLst>
              <a:ext uri="{FF2B5EF4-FFF2-40B4-BE49-F238E27FC236}">
                <a16:creationId xmlns:a16="http://schemas.microsoft.com/office/drawing/2014/main" id="{668DC575-A559-EC0C-BE7E-B4B26ECAB3D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608D9615-70EF-811B-60E6-C672757EDDB8}"/>
              </a:ext>
            </a:extLst>
          </p:cNvPr>
          <p:cNvSpPr/>
          <p:nvPr/>
        </p:nvSpPr>
        <p:spPr>
          <a:xfrm>
            <a:off x="5959689" y="4362450"/>
            <a:ext cx="4346199" cy="2390775"/>
          </a:xfrm>
          <a:prstGeom prst="wedgeRoundRectCallout">
            <a:avLst>
              <a:gd name="adj1" fmla="val -64882"/>
              <a:gd name="adj2" fmla="val 1294"/>
              <a:gd name="adj3" fmla="val 16667"/>
            </a:avLst>
          </a:prstGeom>
          <a:solidFill>
            <a:schemeClr val="bg1"/>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rgbClr val="0B3A5B"/>
                </a:solidFill>
              </a:rPr>
              <a:t>Así pues, el objetivo principal del marketing es </a:t>
            </a:r>
            <a:r>
              <a:rPr lang="en-GB" sz="2000" b="1">
                <a:solidFill>
                  <a:srgbClr val="0B3A5B"/>
                </a:solidFill>
              </a:rPr>
              <a:t>captar una amplia base de clientes atrayendo, satisfaciendo y reteniendo eficazmente al mayor número posible de clientes.</a:t>
            </a:r>
            <a:endParaRPr lang="en-US" sz="2000" b="1">
              <a:solidFill>
                <a:srgbClr val="0B3A5B"/>
              </a:solidFill>
            </a:endParaRPr>
          </a:p>
          <a:p>
            <a:pPr algn="ctr"/>
            <a:endParaRPr lang="en-IE"/>
          </a:p>
        </p:txBody>
      </p:sp>
    </p:spTree>
    <p:extLst>
      <p:ext uri="{BB962C8B-B14F-4D97-AF65-F5344CB8AC3E}">
        <p14:creationId xmlns:p14="http://schemas.microsoft.com/office/powerpoint/2010/main" val="25433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3193-CD1D-DFC3-2312-5C9ADFD8CAED}"/>
              </a:ext>
            </a:extLst>
          </p:cNvPr>
          <p:cNvSpPr>
            <a:spLocks noGrp="1"/>
          </p:cNvSpPr>
          <p:nvPr>
            <p:ph type="body" sz="quarter" idx="16"/>
          </p:nvPr>
        </p:nvSpPr>
        <p:spPr>
          <a:xfrm>
            <a:off x="6578872" y="416840"/>
            <a:ext cx="4990998" cy="992652"/>
          </a:xfrm>
        </p:spPr>
        <p:txBody>
          <a:bodyPr/>
          <a:lstStyle/>
          <a:p>
            <a:r>
              <a:rPr lang="en-GB" dirty="0"/>
              <a:t>Estudio de caso - Bia Oisin</a:t>
            </a:r>
          </a:p>
        </p:txBody>
      </p:sp>
      <p:sp>
        <p:nvSpPr>
          <p:cNvPr id="4" name="Text Placeholder 3">
            <a:extLst>
              <a:ext uri="{FF2B5EF4-FFF2-40B4-BE49-F238E27FC236}">
                <a16:creationId xmlns:a16="http://schemas.microsoft.com/office/drawing/2014/main" id="{C43F6C2C-C0AE-2BF2-C812-E28E03816AB1}"/>
              </a:ext>
            </a:extLst>
          </p:cNvPr>
          <p:cNvSpPr>
            <a:spLocks noGrp="1"/>
          </p:cNvSpPr>
          <p:nvPr>
            <p:ph type="body" sz="quarter" idx="19"/>
          </p:nvPr>
        </p:nvSpPr>
        <p:spPr>
          <a:xfrm>
            <a:off x="953926" y="1232466"/>
            <a:ext cx="2740620" cy="354052"/>
          </a:xfrm>
        </p:spPr>
        <p:txBody>
          <a:bodyPr/>
          <a:lstStyle/>
          <a:p>
            <a:r>
              <a:rPr lang="en-GB" dirty="0">
                <a:hlinkClick r:id="rId3"/>
              </a:rPr>
              <a:t>Bia Oisin y Ainar</a:t>
            </a:r>
            <a:endParaRPr lang="en-GB" dirty="0"/>
          </a:p>
        </p:txBody>
      </p:sp>
      <p:pic>
        <p:nvPicPr>
          <p:cNvPr id="5" name="Online Media 3" title="Bia Oisin and Aniar, Galway">
            <a:hlinkClick r:id="" action="ppaction://media"/>
            <a:extLst>
              <a:ext uri="{FF2B5EF4-FFF2-40B4-BE49-F238E27FC236}">
                <a16:creationId xmlns:a16="http://schemas.microsoft.com/office/drawing/2014/main" id="{B8C09814-337F-78F8-D986-0ED896FE4023}"/>
              </a:ext>
            </a:extLst>
          </p:cNvPr>
          <p:cNvPicPr>
            <a:picLocks noRot="1" noChangeAspect="1"/>
          </p:cNvPicPr>
          <p:nvPr>
            <a:videoFile r:link="rId1"/>
          </p:nvPr>
        </p:nvPicPr>
        <p:blipFill>
          <a:blip r:embed="rId4"/>
          <a:stretch>
            <a:fillRect/>
          </a:stretch>
        </p:blipFill>
        <p:spPr>
          <a:xfrm>
            <a:off x="622131" y="2067876"/>
            <a:ext cx="5143940" cy="3913188"/>
          </a:xfrm>
          <a:prstGeom prst="rect">
            <a:avLst/>
          </a:prstGeom>
        </p:spPr>
      </p:pic>
      <p:sp>
        <p:nvSpPr>
          <p:cNvPr id="12" name="Graphic 10" descr="Cursor with solid fill">
            <a:extLst>
              <a:ext uri="{FF2B5EF4-FFF2-40B4-BE49-F238E27FC236}">
                <a16:creationId xmlns:a16="http://schemas.microsoft.com/office/drawing/2014/main" id="{E4A94A4A-1BBB-21F9-6EFC-D3B65C285D60}"/>
              </a:ext>
            </a:extLst>
          </p:cNvPr>
          <p:cNvSpPr/>
          <p:nvPr/>
        </p:nvSpPr>
        <p:spPr>
          <a:xfrm>
            <a:off x="3482117" y="1475917"/>
            <a:ext cx="212429" cy="221201"/>
          </a:xfrm>
          <a:custGeom>
            <a:avLst/>
            <a:gdLst>
              <a:gd name="connsiteX0" fmla="*/ 206393 w 206393"/>
              <a:gd name="connsiteY0" fmla="*/ 173707 h 206531"/>
              <a:gd name="connsiteX1" fmla="*/ 131895 w 206393"/>
              <a:gd name="connsiteY1" fmla="*/ 99246 h 206531"/>
              <a:gd name="connsiteX2" fmla="*/ 197542 w 206393"/>
              <a:gd name="connsiteY2" fmla="*/ 75605 h 206531"/>
              <a:gd name="connsiteX3" fmla="*/ 201548 w 206393"/>
              <a:gd name="connsiteY3" fmla="*/ 67404 h 206531"/>
              <a:gd name="connsiteX4" fmla="*/ 197542 w 206393"/>
              <a:gd name="connsiteY4" fmla="*/ 63398 h 206531"/>
              <a:gd name="connsiteX5" fmla="*/ 8382 w 206393"/>
              <a:gd name="connsiteY5" fmla="*/ 332 h 206531"/>
              <a:gd name="connsiteX6" fmla="*/ 6280 w 206393"/>
              <a:gd name="connsiteY6" fmla="*/ 0 h 206531"/>
              <a:gd name="connsiteX7" fmla="*/ 6280 w 206393"/>
              <a:gd name="connsiteY7" fmla="*/ 0 h 206531"/>
              <a:gd name="connsiteX8" fmla="*/ 2 w 206393"/>
              <a:gd name="connsiteY8" fmla="*/ 6553 h 206531"/>
              <a:gd name="connsiteX9" fmla="*/ 342 w 206393"/>
              <a:gd name="connsiteY9" fmla="*/ 8483 h 206531"/>
              <a:gd name="connsiteX10" fmla="*/ 63260 w 206393"/>
              <a:gd name="connsiteY10" fmla="*/ 197827 h 206531"/>
              <a:gd name="connsiteX11" fmla="*/ 71496 w 206393"/>
              <a:gd name="connsiteY11" fmla="*/ 201762 h 206531"/>
              <a:gd name="connsiteX12" fmla="*/ 75431 w 206393"/>
              <a:gd name="connsiteY12" fmla="*/ 197827 h 206531"/>
              <a:gd name="connsiteX13" fmla="*/ 99108 w 206393"/>
              <a:gd name="connsiteY13" fmla="*/ 132106 h 206531"/>
              <a:gd name="connsiteX14" fmla="*/ 173533 w 206393"/>
              <a:gd name="connsiteY14" fmla="*/ 206531 h 2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393" h="206531">
                <a:moveTo>
                  <a:pt x="206393" y="173707"/>
                </a:moveTo>
                <a:lnTo>
                  <a:pt x="131895" y="99246"/>
                </a:lnTo>
                <a:lnTo>
                  <a:pt x="197542" y="75605"/>
                </a:lnTo>
                <a:cubicBezTo>
                  <a:pt x="200913" y="74447"/>
                  <a:pt x="202707" y="70775"/>
                  <a:pt x="201548" y="67404"/>
                </a:cubicBezTo>
                <a:cubicBezTo>
                  <a:pt x="200902" y="65522"/>
                  <a:pt x="199423" y="64044"/>
                  <a:pt x="197542" y="63398"/>
                </a:cubicBezTo>
                <a:lnTo>
                  <a:pt x="8382" y="332"/>
                </a:lnTo>
                <a:cubicBezTo>
                  <a:pt x="7704" y="109"/>
                  <a:pt x="6994" y="-4"/>
                  <a:pt x="6280" y="0"/>
                </a:cubicBezTo>
                <a:lnTo>
                  <a:pt x="6280" y="0"/>
                </a:lnTo>
                <a:cubicBezTo>
                  <a:pt x="2736" y="76"/>
                  <a:pt x="-74" y="3010"/>
                  <a:pt x="2" y="6553"/>
                </a:cubicBezTo>
                <a:cubicBezTo>
                  <a:pt x="16" y="7210"/>
                  <a:pt x="130" y="7861"/>
                  <a:pt x="342" y="8483"/>
                </a:cubicBezTo>
                <a:lnTo>
                  <a:pt x="63260" y="197827"/>
                </a:lnTo>
                <a:cubicBezTo>
                  <a:pt x="64448" y="201188"/>
                  <a:pt x="68135" y="202950"/>
                  <a:pt x="71496" y="201762"/>
                </a:cubicBezTo>
                <a:cubicBezTo>
                  <a:pt x="73335" y="201112"/>
                  <a:pt x="74781" y="199666"/>
                  <a:pt x="75431" y="197827"/>
                </a:cubicBezTo>
                <a:lnTo>
                  <a:pt x="99108" y="132106"/>
                </a:lnTo>
                <a:lnTo>
                  <a:pt x="173533" y="206531"/>
                </a:lnTo>
                <a:close/>
              </a:path>
            </a:pathLst>
          </a:custGeom>
          <a:solidFill>
            <a:schemeClr val="accent2"/>
          </a:solidFill>
          <a:ln w="367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4B05784C-EE9E-5E50-917F-7A160E9FB992}"/>
              </a:ext>
            </a:extLst>
          </p:cNvPr>
          <p:cNvSpPr txBox="1"/>
          <p:nvPr/>
        </p:nvSpPr>
        <p:spPr>
          <a:xfrm>
            <a:off x="6578872" y="2464215"/>
            <a:ext cx="5332370" cy="2677656"/>
          </a:xfrm>
          <a:prstGeom prst="rect">
            <a:avLst/>
          </a:prstGeom>
          <a:noFill/>
        </p:spPr>
        <p:txBody>
          <a:bodyPr wrap="square" rtlCol="0">
            <a:spAutoFit/>
          </a:bodyPr>
          <a:lstStyle/>
          <a:p>
            <a:pPr algn="just"/>
            <a:r>
              <a:rPr lang="en-IE" sz="2400" dirty="0">
                <a:solidFill>
                  <a:srgbClr val="0B3A5B"/>
                </a:solidFill>
              </a:rPr>
              <a:t>Aquí podemos ver cómo Oisin Kenny comparte la historia de su empresa Bia Oisin.</a:t>
            </a:r>
          </a:p>
          <a:p>
            <a:pPr algn="just"/>
            <a:endParaRPr lang="en-IE" sz="2400" dirty="0">
              <a:solidFill>
                <a:srgbClr val="0B3A5B"/>
              </a:solidFill>
            </a:endParaRPr>
          </a:p>
          <a:p>
            <a:pPr algn="just"/>
            <a:r>
              <a:rPr lang="en-IE" sz="2400" dirty="0">
                <a:solidFill>
                  <a:srgbClr val="0B3A5B"/>
                </a:solidFill>
              </a:rPr>
              <a:t>En este breve vídeo se pueden observar los elementos mencionados anteriormente, destinados a atraer, satisfacer y retener al público.</a:t>
            </a:r>
          </a:p>
        </p:txBody>
      </p:sp>
    </p:spTree>
    <p:extLst>
      <p:ext uri="{BB962C8B-B14F-4D97-AF65-F5344CB8AC3E}">
        <p14:creationId xmlns:p14="http://schemas.microsoft.com/office/powerpoint/2010/main" val="258873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CB89E-8313-10A8-10E8-674321AB0E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B27926-6DAA-168E-E2F6-FECB8366D77C}"/>
              </a:ext>
            </a:extLst>
          </p:cNvPr>
          <p:cNvSpPr>
            <a:spLocks noGrp="1"/>
          </p:cNvSpPr>
          <p:nvPr>
            <p:ph type="body" sz="quarter" idx="16"/>
          </p:nvPr>
        </p:nvSpPr>
        <p:spPr>
          <a:xfrm>
            <a:off x="5010411" y="329157"/>
            <a:ext cx="6885136" cy="691524"/>
          </a:xfrm>
        </p:spPr>
        <p:txBody>
          <a:bodyPr/>
          <a:lstStyle/>
          <a:p>
            <a:r>
              <a:rPr lang="en-GB" dirty="0"/>
              <a:t>Estudio de caso - Granja Leaf and Root</a:t>
            </a:r>
          </a:p>
        </p:txBody>
      </p:sp>
      <p:sp>
        <p:nvSpPr>
          <p:cNvPr id="4" name="Text Placeholder 3">
            <a:extLst>
              <a:ext uri="{FF2B5EF4-FFF2-40B4-BE49-F238E27FC236}">
                <a16:creationId xmlns:a16="http://schemas.microsoft.com/office/drawing/2014/main" id="{CC77D0EB-5E62-6BEC-A2E0-A2B0490B794C}"/>
              </a:ext>
            </a:extLst>
          </p:cNvPr>
          <p:cNvSpPr>
            <a:spLocks noGrp="1"/>
          </p:cNvSpPr>
          <p:nvPr>
            <p:ph type="body" sz="quarter" idx="19"/>
          </p:nvPr>
        </p:nvSpPr>
        <p:spPr>
          <a:xfrm>
            <a:off x="641222" y="1422277"/>
            <a:ext cx="3377929" cy="328479"/>
          </a:xfrm>
        </p:spPr>
        <p:txBody>
          <a:bodyPr/>
          <a:lstStyle/>
          <a:p>
            <a:r>
              <a:rPr lang="en-GB" dirty="0">
                <a:hlinkClick r:id="rId3"/>
              </a:rPr>
              <a:t>Hoja y raíz y marga</a:t>
            </a:r>
            <a:endParaRPr lang="en-GB" dirty="0"/>
          </a:p>
        </p:txBody>
      </p:sp>
      <p:sp>
        <p:nvSpPr>
          <p:cNvPr id="12" name="Graphic 10" descr="Cursor with solid fill">
            <a:extLst>
              <a:ext uri="{FF2B5EF4-FFF2-40B4-BE49-F238E27FC236}">
                <a16:creationId xmlns:a16="http://schemas.microsoft.com/office/drawing/2014/main" id="{B6A33ABE-6217-3CC1-519F-18E950AF5E95}"/>
              </a:ext>
            </a:extLst>
          </p:cNvPr>
          <p:cNvSpPr/>
          <p:nvPr/>
        </p:nvSpPr>
        <p:spPr>
          <a:xfrm>
            <a:off x="3912936" y="1586516"/>
            <a:ext cx="212429" cy="221201"/>
          </a:xfrm>
          <a:custGeom>
            <a:avLst/>
            <a:gdLst>
              <a:gd name="connsiteX0" fmla="*/ 206393 w 206393"/>
              <a:gd name="connsiteY0" fmla="*/ 173707 h 206531"/>
              <a:gd name="connsiteX1" fmla="*/ 131895 w 206393"/>
              <a:gd name="connsiteY1" fmla="*/ 99246 h 206531"/>
              <a:gd name="connsiteX2" fmla="*/ 197542 w 206393"/>
              <a:gd name="connsiteY2" fmla="*/ 75605 h 206531"/>
              <a:gd name="connsiteX3" fmla="*/ 201548 w 206393"/>
              <a:gd name="connsiteY3" fmla="*/ 67404 h 206531"/>
              <a:gd name="connsiteX4" fmla="*/ 197542 w 206393"/>
              <a:gd name="connsiteY4" fmla="*/ 63398 h 206531"/>
              <a:gd name="connsiteX5" fmla="*/ 8382 w 206393"/>
              <a:gd name="connsiteY5" fmla="*/ 332 h 206531"/>
              <a:gd name="connsiteX6" fmla="*/ 6280 w 206393"/>
              <a:gd name="connsiteY6" fmla="*/ 0 h 206531"/>
              <a:gd name="connsiteX7" fmla="*/ 6280 w 206393"/>
              <a:gd name="connsiteY7" fmla="*/ 0 h 206531"/>
              <a:gd name="connsiteX8" fmla="*/ 2 w 206393"/>
              <a:gd name="connsiteY8" fmla="*/ 6553 h 206531"/>
              <a:gd name="connsiteX9" fmla="*/ 342 w 206393"/>
              <a:gd name="connsiteY9" fmla="*/ 8483 h 206531"/>
              <a:gd name="connsiteX10" fmla="*/ 63260 w 206393"/>
              <a:gd name="connsiteY10" fmla="*/ 197827 h 206531"/>
              <a:gd name="connsiteX11" fmla="*/ 71496 w 206393"/>
              <a:gd name="connsiteY11" fmla="*/ 201762 h 206531"/>
              <a:gd name="connsiteX12" fmla="*/ 75431 w 206393"/>
              <a:gd name="connsiteY12" fmla="*/ 197827 h 206531"/>
              <a:gd name="connsiteX13" fmla="*/ 99108 w 206393"/>
              <a:gd name="connsiteY13" fmla="*/ 132106 h 206531"/>
              <a:gd name="connsiteX14" fmla="*/ 173533 w 206393"/>
              <a:gd name="connsiteY14" fmla="*/ 206531 h 2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393" h="206531">
                <a:moveTo>
                  <a:pt x="206393" y="173707"/>
                </a:moveTo>
                <a:lnTo>
                  <a:pt x="131895" y="99246"/>
                </a:lnTo>
                <a:lnTo>
                  <a:pt x="197542" y="75605"/>
                </a:lnTo>
                <a:cubicBezTo>
                  <a:pt x="200913" y="74447"/>
                  <a:pt x="202707" y="70775"/>
                  <a:pt x="201548" y="67404"/>
                </a:cubicBezTo>
                <a:cubicBezTo>
                  <a:pt x="200902" y="65522"/>
                  <a:pt x="199423" y="64044"/>
                  <a:pt x="197542" y="63398"/>
                </a:cubicBezTo>
                <a:lnTo>
                  <a:pt x="8382" y="332"/>
                </a:lnTo>
                <a:cubicBezTo>
                  <a:pt x="7704" y="109"/>
                  <a:pt x="6994" y="-4"/>
                  <a:pt x="6280" y="0"/>
                </a:cubicBezTo>
                <a:lnTo>
                  <a:pt x="6280" y="0"/>
                </a:lnTo>
                <a:cubicBezTo>
                  <a:pt x="2736" y="76"/>
                  <a:pt x="-74" y="3010"/>
                  <a:pt x="2" y="6553"/>
                </a:cubicBezTo>
                <a:cubicBezTo>
                  <a:pt x="16" y="7210"/>
                  <a:pt x="130" y="7861"/>
                  <a:pt x="342" y="8483"/>
                </a:cubicBezTo>
                <a:lnTo>
                  <a:pt x="63260" y="197827"/>
                </a:lnTo>
                <a:cubicBezTo>
                  <a:pt x="64448" y="201188"/>
                  <a:pt x="68135" y="202950"/>
                  <a:pt x="71496" y="201762"/>
                </a:cubicBezTo>
                <a:cubicBezTo>
                  <a:pt x="73335" y="201112"/>
                  <a:pt x="74781" y="199666"/>
                  <a:pt x="75431" y="197827"/>
                </a:cubicBezTo>
                <a:lnTo>
                  <a:pt x="99108" y="132106"/>
                </a:lnTo>
                <a:lnTo>
                  <a:pt x="173533" y="206531"/>
                </a:lnTo>
                <a:close/>
              </a:path>
            </a:pathLst>
          </a:custGeom>
          <a:solidFill>
            <a:schemeClr val="accent2"/>
          </a:solidFill>
          <a:ln w="367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32F03FCF-E829-0BDE-C394-4BADBA9737DF}"/>
              </a:ext>
            </a:extLst>
          </p:cNvPr>
          <p:cNvSpPr txBox="1"/>
          <p:nvPr/>
        </p:nvSpPr>
        <p:spPr>
          <a:xfrm>
            <a:off x="6373092" y="2139711"/>
            <a:ext cx="4878650" cy="3785652"/>
          </a:xfrm>
          <a:prstGeom prst="rect">
            <a:avLst/>
          </a:prstGeom>
          <a:noFill/>
        </p:spPr>
        <p:txBody>
          <a:bodyPr wrap="square" rtlCol="0">
            <a:spAutoFit/>
          </a:bodyPr>
          <a:lstStyle/>
          <a:p>
            <a:pPr algn="just"/>
            <a:r>
              <a:rPr lang="en-IE" sz="2400" dirty="0">
                <a:solidFill>
                  <a:srgbClr val="0B3A5B"/>
                </a:solidFill>
              </a:rPr>
              <a:t>Fergal Anderson es el propietario de Leaf and Root farm, una explotación hortícola con certificación ecológica que elabora productos vegetales ecológicos para la comunidad.</a:t>
            </a:r>
          </a:p>
          <a:p>
            <a:pPr algn="just"/>
            <a:endParaRPr lang="en-IE" sz="2400" dirty="0">
              <a:solidFill>
                <a:srgbClr val="0B3A5B"/>
              </a:solidFill>
            </a:endParaRPr>
          </a:p>
          <a:p>
            <a:pPr algn="just"/>
            <a:r>
              <a:rPr lang="en-IE" sz="2400" dirty="0">
                <a:solidFill>
                  <a:srgbClr val="0B3A5B"/>
                </a:solidFill>
              </a:rPr>
              <a:t>En el vídeo, podemos observar cómo se involucra y conecta con el público a través de los elementos importantes de una buena historia</a:t>
            </a:r>
          </a:p>
        </p:txBody>
      </p:sp>
      <p:pic>
        <p:nvPicPr>
          <p:cNvPr id="3" name="Online Media 3" title="Leaf &amp; Root and Loam, Galway">
            <a:hlinkClick r:id="" action="ppaction://media"/>
            <a:extLst>
              <a:ext uri="{FF2B5EF4-FFF2-40B4-BE49-F238E27FC236}">
                <a16:creationId xmlns:a16="http://schemas.microsoft.com/office/drawing/2014/main" id="{4EC8871D-6064-9615-5FFC-75DFF1268721}"/>
              </a:ext>
            </a:extLst>
          </p:cNvPr>
          <p:cNvPicPr>
            <a:picLocks noRot="1" noChangeAspect="1"/>
          </p:cNvPicPr>
          <p:nvPr>
            <a:videoFile r:link="rId1"/>
          </p:nvPr>
        </p:nvPicPr>
        <p:blipFill>
          <a:blip r:embed="rId4"/>
          <a:stretch>
            <a:fillRect/>
          </a:stretch>
        </p:blipFill>
        <p:spPr>
          <a:xfrm>
            <a:off x="641222" y="2042965"/>
            <a:ext cx="5177688" cy="3979144"/>
          </a:xfrm>
          <a:prstGeom prst="rect">
            <a:avLst/>
          </a:prstGeom>
        </p:spPr>
      </p:pic>
    </p:spTree>
    <p:extLst>
      <p:ext uri="{BB962C8B-B14F-4D97-AF65-F5344CB8AC3E}">
        <p14:creationId xmlns:p14="http://schemas.microsoft.com/office/powerpoint/2010/main" val="185503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4" name="Picture Placeholder 3" descr="A magnifying glass on a black surface&#10;&#10;AI-generated content may be incorrect.">
            <a:extLst>
              <a:ext uri="{FF2B5EF4-FFF2-40B4-BE49-F238E27FC236}">
                <a16:creationId xmlns:a16="http://schemas.microsoft.com/office/drawing/2014/main" id="{F09CEB9A-4681-E3BD-4546-F087E8F064E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3D110F-884D-9B57-6509-66D0F82728B5}"/>
              </a:ext>
            </a:extLst>
          </p:cNvPr>
          <p:cNvSpPr/>
          <p:nvPr/>
        </p:nvSpPr>
        <p:spPr>
          <a:xfrm>
            <a:off x="5705436" y="3335383"/>
            <a:ext cx="5650541"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5705436" y="3587649"/>
            <a:ext cx="6054355" cy="646331"/>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DESARROLLO DE MARCA</a:t>
            </a:r>
          </a:p>
        </p:txBody>
      </p:sp>
    </p:spTree>
    <p:extLst>
      <p:ext uri="{BB962C8B-B14F-4D97-AF65-F5344CB8AC3E}">
        <p14:creationId xmlns:p14="http://schemas.microsoft.com/office/powerpoint/2010/main" val="216793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62CE2-F2BB-53A8-B942-2073F9B399E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018F7D-EC29-0812-C244-30BA6A9FA724}"/>
              </a:ext>
            </a:extLst>
          </p:cNvPr>
          <p:cNvSpPr>
            <a:spLocks noGrp="1"/>
          </p:cNvSpPr>
          <p:nvPr>
            <p:ph type="body" sz="quarter" idx="16"/>
          </p:nvPr>
        </p:nvSpPr>
        <p:spPr>
          <a:xfrm>
            <a:off x="570120" y="618626"/>
            <a:ext cx="10052954" cy="803654"/>
          </a:xfrm>
          <a:prstGeom prst="rect">
            <a:avLst/>
          </a:prstGeom>
        </p:spPr>
        <p:txBody>
          <a:bodyPr/>
          <a:lstStyle/>
          <a:p>
            <a:r>
              <a:rPr lang="en-IE"/>
              <a:t>Herramientas de desarrollo de marca</a:t>
            </a:r>
            <a:endParaRPr lang="en-IE" b="1"/>
          </a:p>
          <a:p>
            <a:endParaRPr lang="en-US"/>
          </a:p>
        </p:txBody>
      </p:sp>
      <p:sp>
        <p:nvSpPr>
          <p:cNvPr id="3" name="Text Placeholder 2">
            <a:extLst>
              <a:ext uri="{FF2B5EF4-FFF2-40B4-BE49-F238E27FC236}">
                <a16:creationId xmlns:a16="http://schemas.microsoft.com/office/drawing/2014/main" id="{E7032B8E-FB82-BFFB-DD35-85FC5D68A3F4}"/>
              </a:ext>
            </a:extLst>
          </p:cNvPr>
          <p:cNvSpPr>
            <a:spLocks noGrp="1"/>
          </p:cNvSpPr>
          <p:nvPr>
            <p:ph type="body" sz="quarter" idx="19"/>
          </p:nvPr>
        </p:nvSpPr>
        <p:spPr>
          <a:xfrm>
            <a:off x="857211" y="1422280"/>
            <a:ext cx="10157751" cy="1055647"/>
          </a:xfrm>
          <a:prstGeom prst="rect">
            <a:avLst/>
          </a:prstGeom>
        </p:spPr>
        <p:txBody>
          <a:bodyPr/>
          <a:lstStyle/>
          <a:p>
            <a:r>
              <a:rPr lang="en-US" dirty="0"/>
              <a:t>Las herramientas de desarrollo de marca se refieren a aquellos instrumentos que se utilizan en el proceso de desarrollo y construcción de su marca. Existen varios tipos de herramientas, que pueden dividirse en dos grupos: </a:t>
            </a:r>
          </a:p>
          <a:p>
            <a:endParaRPr lang="en-US" dirty="0"/>
          </a:p>
          <a:p>
            <a:endParaRPr lang="en-US" dirty="0"/>
          </a:p>
        </p:txBody>
      </p:sp>
      <p:sp>
        <p:nvSpPr>
          <p:cNvPr id="2" name="Text Placeholder 2">
            <a:extLst>
              <a:ext uri="{FF2B5EF4-FFF2-40B4-BE49-F238E27FC236}">
                <a16:creationId xmlns:a16="http://schemas.microsoft.com/office/drawing/2014/main" id="{411862E6-173F-E2F0-F55D-3BB6543C25A3}"/>
              </a:ext>
            </a:extLst>
          </p:cNvPr>
          <p:cNvSpPr txBox="1">
            <a:spLocks/>
          </p:cNvSpPr>
          <p:nvPr/>
        </p:nvSpPr>
        <p:spPr>
          <a:xfrm>
            <a:off x="749735" y="2645230"/>
            <a:ext cx="4630530" cy="400866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solidFill>
                  <a:srgbClr val="60BA47"/>
                </a:solidFill>
              </a:rPr>
              <a:t>Analítica</a:t>
            </a:r>
            <a:r>
              <a:rPr lang="en-US" sz="2000" dirty="0"/>
              <a:t>: Estas herramientas proporcionan un marco para un ejercicio de reflexión con el fin de pensar y desarrollar un sólido sentido del "estado de la cuestión" de su marca en su conjunto: no sólo cómo la presenta, sino cómo quiere que sea percibida. Algunos ejemplos son: </a:t>
            </a:r>
          </a:p>
          <a:p>
            <a:endParaRPr lang="en-US" sz="2000" dirty="0"/>
          </a:p>
          <a:p>
            <a:pPr marL="342900" indent="-342900">
              <a:buFont typeface="Arial" panose="020B0604020202020204" pitchFamily="34" charset="0"/>
              <a:buChar char="•"/>
            </a:pPr>
            <a:r>
              <a:rPr lang="en-US" sz="2000" dirty="0"/>
              <a:t>Círculo de Oro</a:t>
            </a:r>
          </a:p>
          <a:p>
            <a:pPr marL="342900" indent="-342900">
              <a:buFont typeface="Arial" panose="020B0604020202020204" pitchFamily="34" charset="0"/>
              <a:buChar char="•"/>
            </a:pPr>
            <a:r>
              <a:rPr lang="en-US" sz="2000" dirty="0"/>
              <a:t>Arquetipos de marca</a:t>
            </a:r>
          </a:p>
          <a:p>
            <a:endParaRPr lang="en-US" dirty="0"/>
          </a:p>
          <a:p>
            <a:endParaRPr lang="en-US" dirty="0"/>
          </a:p>
        </p:txBody>
      </p:sp>
      <p:sp>
        <p:nvSpPr>
          <p:cNvPr id="5" name="Text Placeholder 2">
            <a:extLst>
              <a:ext uri="{FF2B5EF4-FFF2-40B4-BE49-F238E27FC236}">
                <a16:creationId xmlns:a16="http://schemas.microsoft.com/office/drawing/2014/main" id="{7680318A-B703-8830-4999-3727C15B8E43}"/>
              </a:ext>
            </a:extLst>
          </p:cNvPr>
          <p:cNvSpPr txBox="1">
            <a:spLocks/>
          </p:cNvSpPr>
          <p:nvPr/>
        </p:nvSpPr>
        <p:spPr>
          <a:xfrm>
            <a:off x="6270174" y="2645230"/>
            <a:ext cx="4744788" cy="400866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solidFill>
                  <a:srgbClr val="60BA47"/>
                </a:solidFill>
              </a:rPr>
              <a:t>Prácticas</a:t>
            </a:r>
            <a:r>
              <a:rPr lang="en-US" sz="2000" b="1" dirty="0"/>
              <a:t>: </a:t>
            </a:r>
            <a:r>
              <a:rPr lang="en-US" sz="2000" dirty="0"/>
              <a:t>Estas herramientas se refieren a todos aquellos instrumentos prácticos que están disponibles para crear tu logotipo, estilo de marca, mensaje visual, pero también para promocionarlo a través de tus grupos de interés y compañeros. Algunos ejemplos: </a:t>
            </a:r>
          </a:p>
          <a:p>
            <a:pPr marL="342900" indent="-342900">
              <a:buFont typeface="Arial" panose="020B0604020202020204" pitchFamily="34" charset="0"/>
              <a:buChar char="•"/>
            </a:pPr>
            <a:r>
              <a:rPr lang="en-US" sz="2000" dirty="0"/>
              <a:t>Canva</a:t>
            </a:r>
          </a:p>
          <a:p>
            <a:pPr marL="342900" indent="-342900">
              <a:buFont typeface="Arial" panose="020B0604020202020204" pitchFamily="34" charset="0"/>
              <a:buChar char="•"/>
            </a:pPr>
            <a:r>
              <a:rPr lang="en-US" sz="2000" dirty="0"/>
              <a:t>Adobe Creative Cloud</a:t>
            </a:r>
          </a:p>
          <a:p>
            <a:pPr marL="342900" indent="-342900">
              <a:buFont typeface="Arial" panose="020B0604020202020204" pitchFamily="34" charset="0"/>
              <a:buChar char="•"/>
            </a:pPr>
            <a:r>
              <a:rPr lang="en-US" sz="2000" dirty="0"/>
              <a:t>Mailchimp</a:t>
            </a:r>
          </a:p>
          <a:p>
            <a:pPr marL="342900" indent="-342900">
              <a:buFont typeface="Arial" panose="020B0604020202020204" pitchFamily="34" charset="0"/>
              <a:buChar char="•"/>
            </a:pPr>
            <a:r>
              <a:rPr lang="en-US" sz="2000" dirty="0"/>
              <a:t>Tampón</a:t>
            </a:r>
          </a:p>
          <a:p>
            <a:endParaRPr lang="en-US" dirty="0"/>
          </a:p>
          <a:p>
            <a:endParaRPr lang="en-US" dirty="0"/>
          </a:p>
          <a:p>
            <a:endParaRPr lang="en-US" dirty="0"/>
          </a:p>
          <a:p>
            <a:endParaRPr lang="en-US" dirty="0"/>
          </a:p>
        </p:txBody>
      </p:sp>
      <p:sp>
        <p:nvSpPr>
          <p:cNvPr id="6" name="Rectangle: Rounded Corners 5">
            <a:extLst>
              <a:ext uri="{FF2B5EF4-FFF2-40B4-BE49-F238E27FC236}">
                <a16:creationId xmlns:a16="http://schemas.microsoft.com/office/drawing/2014/main" id="{6235CD8A-790F-50A0-897A-6BD729EC859A}"/>
              </a:ext>
            </a:extLst>
          </p:cNvPr>
          <p:cNvSpPr/>
          <p:nvPr/>
        </p:nvSpPr>
        <p:spPr>
          <a:xfrm>
            <a:off x="749735" y="5306485"/>
            <a:ext cx="2759820" cy="10025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C4379BF-1917-D945-2485-E4AC9744231B}"/>
              </a:ext>
            </a:extLst>
          </p:cNvPr>
          <p:cNvSpPr/>
          <p:nvPr/>
        </p:nvSpPr>
        <p:spPr>
          <a:xfrm>
            <a:off x="6270174" y="4946470"/>
            <a:ext cx="2761092" cy="136257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611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7951A-6C92-D2B5-C9C3-8D77973BDD4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4353F8A-140D-6A77-A8DF-9BB46C2E5378}"/>
              </a:ext>
            </a:extLst>
          </p:cNvPr>
          <p:cNvSpPr>
            <a:spLocks noGrp="1"/>
          </p:cNvSpPr>
          <p:nvPr>
            <p:ph type="body" sz="quarter" idx="16"/>
          </p:nvPr>
        </p:nvSpPr>
        <p:spPr>
          <a:xfrm>
            <a:off x="821511" y="623141"/>
            <a:ext cx="3705586" cy="1206754"/>
          </a:xfrm>
          <a:prstGeom prst="rect">
            <a:avLst/>
          </a:prstGeom>
        </p:spPr>
        <p:txBody>
          <a:bodyPr/>
          <a:lstStyle/>
          <a:p>
            <a:r>
              <a:rPr lang="en-IE" dirty="0"/>
              <a:t>Analítica</a:t>
            </a:r>
          </a:p>
          <a:p>
            <a:r>
              <a:rPr lang="en-IE" b="1" dirty="0"/>
              <a:t>Herramientas</a:t>
            </a:r>
          </a:p>
        </p:txBody>
      </p:sp>
      <p:sp>
        <p:nvSpPr>
          <p:cNvPr id="10" name="CuadroTexto 553">
            <a:extLst>
              <a:ext uri="{FF2B5EF4-FFF2-40B4-BE49-F238E27FC236}">
                <a16:creationId xmlns:a16="http://schemas.microsoft.com/office/drawing/2014/main" id="{7835211C-99A5-3A18-AC0B-8C65AEEAD1D9}"/>
              </a:ext>
            </a:extLst>
          </p:cNvPr>
          <p:cNvSpPr txBox="1"/>
          <p:nvPr/>
        </p:nvSpPr>
        <p:spPr>
          <a:xfrm>
            <a:off x="4192343" y="1628716"/>
            <a:ext cx="2071434"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Dorado</a:t>
            </a:r>
          </a:p>
        </p:txBody>
      </p:sp>
      <p:sp>
        <p:nvSpPr>
          <p:cNvPr id="53" name="CuadroTexto 553">
            <a:extLst>
              <a:ext uri="{FF2B5EF4-FFF2-40B4-BE49-F238E27FC236}">
                <a16:creationId xmlns:a16="http://schemas.microsoft.com/office/drawing/2014/main" id="{3B1FD099-F886-527E-700B-5A299D6F6FA2}"/>
              </a:ext>
            </a:extLst>
          </p:cNvPr>
          <p:cNvSpPr txBox="1"/>
          <p:nvPr/>
        </p:nvSpPr>
        <p:spPr>
          <a:xfrm>
            <a:off x="5853990" y="1654952"/>
            <a:ext cx="2071434"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Círculo</a:t>
            </a:r>
          </a:p>
        </p:txBody>
      </p:sp>
      <p:sp>
        <p:nvSpPr>
          <p:cNvPr id="55" name="Oval 54">
            <a:extLst>
              <a:ext uri="{FF2B5EF4-FFF2-40B4-BE49-F238E27FC236}">
                <a16:creationId xmlns:a16="http://schemas.microsoft.com/office/drawing/2014/main" id="{A9661A23-F417-952E-7DD5-F89194953160}"/>
              </a:ext>
            </a:extLst>
          </p:cNvPr>
          <p:cNvSpPr/>
          <p:nvPr/>
        </p:nvSpPr>
        <p:spPr>
          <a:xfrm>
            <a:off x="2930530" y="315834"/>
            <a:ext cx="7014991" cy="6239571"/>
          </a:xfrm>
          <a:prstGeom prst="ellipse">
            <a:avLst/>
          </a:prstGeom>
          <a:solidFill>
            <a:srgbClr val="0946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9F0BFA2E-1BDF-66FA-78CC-DC3DCB889CF7}"/>
              </a:ext>
            </a:extLst>
          </p:cNvPr>
          <p:cNvSpPr txBox="1"/>
          <p:nvPr/>
        </p:nvSpPr>
        <p:spPr>
          <a:xfrm rot="10800000">
            <a:off x="3249658" y="264053"/>
            <a:ext cx="6393362" cy="5862007"/>
          </a:xfrm>
          <a:prstGeom prst="rect">
            <a:avLst/>
          </a:prstGeom>
          <a:noFill/>
        </p:spPr>
        <p:txBody>
          <a:bodyPr wrap="square" rtlCol="0">
            <a:prstTxWarp prst="textArchDown">
              <a:avLst>
                <a:gd name="adj" fmla="val 10259714"/>
              </a:avLst>
            </a:prstTxWarp>
            <a:spAutoFit/>
          </a:bodyPr>
          <a:lstStyle/>
          <a:p>
            <a:r>
              <a:rPr lang="en-GB" sz="4400" dirty="0">
                <a:solidFill>
                  <a:schemeClr val="bg1"/>
                </a:solidFill>
              </a:rPr>
              <a:t>Los productos que ofrece a través de esa marca</a:t>
            </a:r>
          </a:p>
        </p:txBody>
      </p:sp>
      <p:sp>
        <p:nvSpPr>
          <p:cNvPr id="58" name="Oval 57">
            <a:extLst>
              <a:ext uri="{FF2B5EF4-FFF2-40B4-BE49-F238E27FC236}">
                <a16:creationId xmlns:a16="http://schemas.microsoft.com/office/drawing/2014/main" id="{DC1C26CA-482A-8382-E184-7B80589155F1}"/>
              </a:ext>
            </a:extLst>
          </p:cNvPr>
          <p:cNvSpPr/>
          <p:nvPr/>
        </p:nvSpPr>
        <p:spPr>
          <a:xfrm>
            <a:off x="3887403" y="963078"/>
            <a:ext cx="5101244" cy="4752654"/>
          </a:xfrm>
          <a:prstGeom prst="ellipse">
            <a:avLst/>
          </a:prstGeom>
          <a:solidFill>
            <a:srgbClr val="E7941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883FD4C7-6D24-AD16-4F29-E9731028BBC5}"/>
              </a:ext>
            </a:extLst>
          </p:cNvPr>
          <p:cNvSpPr/>
          <p:nvPr/>
        </p:nvSpPr>
        <p:spPr>
          <a:xfrm>
            <a:off x="5295790" y="2373570"/>
            <a:ext cx="2284473" cy="1865276"/>
          </a:xfrm>
          <a:prstGeom prst="ellipse">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CF37ABB0-7BDE-4816-DC8B-CFEFF5855A3A}"/>
              </a:ext>
            </a:extLst>
          </p:cNvPr>
          <p:cNvSpPr txBox="1"/>
          <p:nvPr/>
        </p:nvSpPr>
        <p:spPr>
          <a:xfrm rot="10800000">
            <a:off x="4202883" y="664367"/>
            <a:ext cx="4486911" cy="4561868"/>
          </a:xfrm>
          <a:prstGeom prst="rect">
            <a:avLst/>
          </a:prstGeom>
          <a:noFill/>
        </p:spPr>
        <p:txBody>
          <a:bodyPr wrap="square" rtlCol="0">
            <a:prstTxWarp prst="textArchDown">
              <a:avLst>
                <a:gd name="adj" fmla="val 10782170"/>
              </a:avLst>
            </a:prstTxWarp>
            <a:spAutoFit/>
          </a:bodyPr>
          <a:lstStyle/>
          <a:p>
            <a:r>
              <a:rPr lang="en-GB" sz="6600" dirty="0">
                <a:solidFill>
                  <a:schemeClr val="bg1"/>
                </a:solidFill>
              </a:rPr>
              <a:t>El enfoque que diferencia a su empresa</a:t>
            </a:r>
          </a:p>
        </p:txBody>
      </p:sp>
      <p:sp>
        <p:nvSpPr>
          <p:cNvPr id="56" name="CuadroTexto 553">
            <a:extLst>
              <a:ext uri="{FF2B5EF4-FFF2-40B4-BE49-F238E27FC236}">
                <a16:creationId xmlns:a16="http://schemas.microsoft.com/office/drawing/2014/main" id="{96B1904B-2546-89ED-CC40-50A5F08F7B09}"/>
              </a:ext>
            </a:extLst>
          </p:cNvPr>
          <p:cNvSpPr txBox="1"/>
          <p:nvPr/>
        </p:nvSpPr>
        <p:spPr>
          <a:xfrm>
            <a:off x="5437973" y="2490600"/>
            <a:ext cx="2000103" cy="1631216"/>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ea typeface="Lato" charset="0"/>
                <a:cs typeface="Calibri" panose="020F0502020204030204" pitchFamily="34" charset="0"/>
              </a:rPr>
              <a:t>Por </a:t>
            </a:r>
            <a:r>
              <a:rPr lang="en-US" sz="2800" b="1" dirty="0" err="1">
                <a:solidFill>
                  <a:schemeClr val="bg1"/>
                </a:solidFill>
                <a:latin typeface="Calibri" panose="020F0502020204030204" pitchFamily="34" charset="0"/>
                <a:ea typeface="Lato" charset="0"/>
                <a:cs typeface="Calibri" panose="020F0502020204030204" pitchFamily="34" charset="0"/>
              </a:rPr>
              <a:t>qué</a:t>
            </a:r>
            <a:endParaRPr lang="en-US" sz="2800" b="1" dirty="0">
              <a:solidFill>
                <a:schemeClr val="bg1"/>
              </a:solidFill>
              <a:latin typeface="Calibri" panose="020F0502020204030204" pitchFamily="34" charset="0"/>
              <a:ea typeface="Lato" charset="0"/>
              <a:cs typeface="Calibri" panose="020F0502020204030204" pitchFamily="34" charset="0"/>
            </a:endParaRPr>
          </a:p>
          <a:p>
            <a:pPr algn="ctr"/>
            <a:r>
              <a:rPr lang="en-US" sz="2400" dirty="0">
                <a:solidFill>
                  <a:schemeClr val="bg1"/>
                </a:solidFill>
                <a:latin typeface="Calibri" panose="020F0502020204030204" pitchFamily="34" charset="0"/>
                <a:ea typeface="Lato" charset="0"/>
                <a:cs typeface="Calibri" panose="020F0502020204030204" pitchFamily="34" charset="0"/>
              </a:rPr>
              <a:t>La creencia que impulsa su negocio</a:t>
            </a:r>
          </a:p>
        </p:txBody>
      </p:sp>
      <p:sp>
        <p:nvSpPr>
          <p:cNvPr id="59" name="CuadroTexto 553">
            <a:extLst>
              <a:ext uri="{FF2B5EF4-FFF2-40B4-BE49-F238E27FC236}">
                <a16:creationId xmlns:a16="http://schemas.microsoft.com/office/drawing/2014/main" id="{786F697E-CBAE-8C09-88A3-EEA0FFFE8514}"/>
              </a:ext>
            </a:extLst>
          </p:cNvPr>
          <p:cNvSpPr txBox="1"/>
          <p:nvPr/>
        </p:nvSpPr>
        <p:spPr>
          <a:xfrm>
            <a:off x="5567977" y="1195395"/>
            <a:ext cx="1740093" cy="584775"/>
          </a:xfrm>
          <a:prstGeom prst="rect">
            <a:avLst/>
          </a:prstGeom>
          <a:noFill/>
        </p:spPr>
        <p:txBody>
          <a:bodyPr wrap="square" rtlCol="0">
            <a:spAutoFit/>
          </a:bodyPr>
          <a:lstStyle/>
          <a:p>
            <a:pPr algn="ctr"/>
            <a:r>
              <a:rPr lang="en-US" sz="3200" b="1" dirty="0" err="1">
                <a:solidFill>
                  <a:schemeClr val="bg1"/>
                </a:solidFill>
                <a:latin typeface="Calibri" panose="020F0502020204030204" pitchFamily="34" charset="0"/>
                <a:ea typeface="Lato" charset="0"/>
                <a:cs typeface="Calibri" panose="020F0502020204030204" pitchFamily="34" charset="0"/>
              </a:rPr>
              <a:t>Cómo</a:t>
            </a:r>
            <a:r>
              <a:rPr lang="en-US" sz="3200" b="1" dirty="0">
                <a:solidFill>
                  <a:schemeClr val="bg1"/>
                </a:solidFill>
                <a:latin typeface="Calibri" panose="020F0502020204030204" pitchFamily="34" charset="0"/>
                <a:ea typeface="Lato" charset="0"/>
                <a:cs typeface="Calibri" panose="020F0502020204030204" pitchFamily="34" charset="0"/>
              </a:rPr>
              <a:t> </a:t>
            </a:r>
          </a:p>
        </p:txBody>
      </p:sp>
      <p:sp>
        <p:nvSpPr>
          <p:cNvPr id="64" name="CuadroTexto 553">
            <a:extLst>
              <a:ext uri="{FF2B5EF4-FFF2-40B4-BE49-F238E27FC236}">
                <a16:creationId xmlns:a16="http://schemas.microsoft.com/office/drawing/2014/main" id="{DD38A820-644D-B293-7591-FAA800866836}"/>
              </a:ext>
            </a:extLst>
          </p:cNvPr>
          <p:cNvSpPr txBox="1"/>
          <p:nvPr/>
        </p:nvSpPr>
        <p:spPr>
          <a:xfrm>
            <a:off x="5512195" y="373464"/>
            <a:ext cx="1740093" cy="584775"/>
          </a:xfrm>
          <a:prstGeom prst="rect">
            <a:avLst/>
          </a:prstGeom>
          <a:noFill/>
        </p:spPr>
        <p:txBody>
          <a:bodyPr wrap="square" rtlCol="0">
            <a:spAutoFit/>
          </a:bodyPr>
          <a:lstStyle/>
          <a:p>
            <a:pPr algn="ctr"/>
            <a:r>
              <a:rPr lang="en-US" sz="3200" b="1" dirty="0" err="1">
                <a:solidFill>
                  <a:schemeClr val="bg1"/>
                </a:solidFill>
                <a:latin typeface="Calibri" panose="020F0502020204030204" pitchFamily="34" charset="0"/>
                <a:ea typeface="Lato" charset="0"/>
                <a:cs typeface="Calibri" panose="020F0502020204030204" pitchFamily="34" charset="0"/>
              </a:rPr>
              <a:t>Qué</a:t>
            </a:r>
            <a:r>
              <a:rPr lang="en-US" sz="1400" b="1" dirty="0">
                <a:solidFill>
                  <a:schemeClr val="bg1"/>
                </a:solidFill>
                <a:latin typeface="Calibri" panose="020F0502020204030204" pitchFamily="34" charset="0"/>
                <a:ea typeface="Lato" charset="0"/>
                <a:cs typeface="Calibri" panose="020F0502020204030204" pitchFamily="34" charset="0"/>
              </a:rPr>
              <a:t> </a:t>
            </a:r>
          </a:p>
        </p:txBody>
      </p:sp>
      <p:sp>
        <p:nvSpPr>
          <p:cNvPr id="65" name="CuadroTexto 553">
            <a:extLst>
              <a:ext uri="{FF2B5EF4-FFF2-40B4-BE49-F238E27FC236}">
                <a16:creationId xmlns:a16="http://schemas.microsoft.com/office/drawing/2014/main" id="{6D3A32A6-7BA5-DF5A-8E8D-2F5890CDE0BF}"/>
              </a:ext>
            </a:extLst>
          </p:cNvPr>
          <p:cNvSpPr txBox="1"/>
          <p:nvPr/>
        </p:nvSpPr>
        <p:spPr>
          <a:xfrm>
            <a:off x="821511" y="5773194"/>
            <a:ext cx="2760582" cy="461665"/>
          </a:xfrm>
          <a:prstGeom prst="rect">
            <a:avLst/>
          </a:prstGeom>
          <a:noFill/>
        </p:spPr>
        <p:txBody>
          <a:bodyPr wrap="square" rtlCol="0">
            <a:spAutoFit/>
          </a:bodyPr>
          <a:lstStyle/>
          <a:p>
            <a:pPr algn="ctr"/>
            <a:r>
              <a:rPr lang="en-US" sz="2400" b="1" dirty="0">
                <a:solidFill>
                  <a:srgbClr val="E25684"/>
                </a:solidFill>
                <a:latin typeface="Calibri" panose="020F0502020204030204" pitchFamily="34" charset="0"/>
                <a:ea typeface="Lato" charset="0"/>
                <a:cs typeface="Calibri" panose="020F0502020204030204" pitchFamily="34" charset="0"/>
              </a:rPr>
              <a:t>El círculo de oro</a:t>
            </a:r>
          </a:p>
        </p:txBody>
      </p:sp>
    </p:spTree>
    <p:extLst>
      <p:ext uri="{BB962C8B-B14F-4D97-AF65-F5344CB8AC3E}">
        <p14:creationId xmlns:p14="http://schemas.microsoft.com/office/powerpoint/2010/main" val="52472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BBA27-ABEE-ADFB-38FC-89095CBE3C03}"/>
            </a:ext>
          </a:extLst>
        </p:cNvPr>
        <p:cNvGrpSpPr/>
        <p:nvPr/>
      </p:nvGrpSpPr>
      <p:grpSpPr>
        <a:xfrm>
          <a:off x="0" y="0"/>
          <a:ext cx="0" cy="0"/>
          <a:chOff x="0" y="0"/>
          <a:chExt cx="0" cy="0"/>
        </a:xfrm>
      </p:grpSpPr>
      <p:sp>
        <p:nvSpPr>
          <p:cNvPr id="66" name="CuadroTexto 553">
            <a:extLst>
              <a:ext uri="{FF2B5EF4-FFF2-40B4-BE49-F238E27FC236}">
                <a16:creationId xmlns:a16="http://schemas.microsoft.com/office/drawing/2014/main" id="{5543DD3A-C4C7-830D-C373-08D543966A99}"/>
              </a:ext>
            </a:extLst>
          </p:cNvPr>
          <p:cNvSpPr txBox="1"/>
          <p:nvPr/>
        </p:nvSpPr>
        <p:spPr>
          <a:xfrm>
            <a:off x="4094262" y="1415085"/>
            <a:ext cx="2911134" cy="461665"/>
          </a:xfrm>
          <a:prstGeom prst="rect">
            <a:avLst/>
          </a:prstGeom>
          <a:noFill/>
        </p:spPr>
        <p:txBody>
          <a:bodyPr wrap="square" rtlCol="0">
            <a:spAutoFit/>
          </a:bodyPr>
          <a:lstStyle/>
          <a:p>
            <a:pPr algn="ctr"/>
            <a:r>
              <a:rPr lang="en-US" sz="2400" b="1" dirty="0">
                <a:solidFill>
                  <a:srgbClr val="E25684"/>
                </a:solidFill>
                <a:latin typeface="Calibri" panose="020F0502020204030204" pitchFamily="34" charset="0"/>
                <a:ea typeface="Lato" charset="0"/>
                <a:cs typeface="Calibri" panose="020F0502020204030204" pitchFamily="34" charset="0"/>
              </a:rPr>
              <a:t>Arquetipos de marca (I)</a:t>
            </a:r>
          </a:p>
        </p:txBody>
      </p:sp>
      <p:sp>
        <p:nvSpPr>
          <p:cNvPr id="19" name="Rectangle: Rounded Corners 18">
            <a:extLst>
              <a:ext uri="{FF2B5EF4-FFF2-40B4-BE49-F238E27FC236}">
                <a16:creationId xmlns:a16="http://schemas.microsoft.com/office/drawing/2014/main" id="{6CF29BD2-EEC2-5318-D4D7-84F8E8B32D3D}"/>
              </a:ext>
            </a:extLst>
          </p:cNvPr>
          <p:cNvSpPr/>
          <p:nvPr/>
        </p:nvSpPr>
        <p:spPr>
          <a:xfrm>
            <a:off x="803974" y="2490803"/>
            <a:ext cx="5117804" cy="1140840"/>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4" name="Rectangle: Rounded Corners 23">
            <a:extLst>
              <a:ext uri="{FF2B5EF4-FFF2-40B4-BE49-F238E27FC236}">
                <a16:creationId xmlns:a16="http://schemas.microsoft.com/office/drawing/2014/main" id="{82846A47-813A-DBA2-7827-2E2EE57ECB1D}"/>
              </a:ext>
            </a:extLst>
          </p:cNvPr>
          <p:cNvSpPr/>
          <p:nvPr/>
        </p:nvSpPr>
        <p:spPr>
          <a:xfrm>
            <a:off x="5832287" y="2484235"/>
            <a:ext cx="5117804" cy="114740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5" name="Rectangle: Rounded Corners 24">
            <a:extLst>
              <a:ext uri="{FF2B5EF4-FFF2-40B4-BE49-F238E27FC236}">
                <a16:creationId xmlns:a16="http://schemas.microsoft.com/office/drawing/2014/main" id="{0AB820D3-7841-98C6-440C-B030F8906A9A}"/>
              </a:ext>
            </a:extLst>
          </p:cNvPr>
          <p:cNvSpPr/>
          <p:nvPr/>
        </p:nvSpPr>
        <p:spPr>
          <a:xfrm>
            <a:off x="824731" y="3690947"/>
            <a:ext cx="5117804" cy="114740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8" name="Rectangle: Rounded Corners 27">
            <a:extLst>
              <a:ext uri="{FF2B5EF4-FFF2-40B4-BE49-F238E27FC236}">
                <a16:creationId xmlns:a16="http://schemas.microsoft.com/office/drawing/2014/main" id="{A75458B4-AB09-0E97-F114-C004A52ADA55}"/>
              </a:ext>
            </a:extLst>
          </p:cNvPr>
          <p:cNvSpPr/>
          <p:nvPr/>
        </p:nvSpPr>
        <p:spPr>
          <a:xfrm>
            <a:off x="824731" y="4877965"/>
            <a:ext cx="5117804" cy="1179003"/>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9" name="Rectangle: Rounded Corners 28">
            <a:extLst>
              <a:ext uri="{FF2B5EF4-FFF2-40B4-BE49-F238E27FC236}">
                <a16:creationId xmlns:a16="http://schemas.microsoft.com/office/drawing/2014/main" id="{BFF616D3-40DC-BC59-36C1-3FC9687BBB64}"/>
              </a:ext>
            </a:extLst>
          </p:cNvPr>
          <p:cNvSpPr/>
          <p:nvPr/>
        </p:nvSpPr>
        <p:spPr>
          <a:xfrm>
            <a:off x="5832287" y="4889372"/>
            <a:ext cx="5117804" cy="1195800"/>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0" name="Rectangle: Rounded Corners 29">
            <a:extLst>
              <a:ext uri="{FF2B5EF4-FFF2-40B4-BE49-F238E27FC236}">
                <a16:creationId xmlns:a16="http://schemas.microsoft.com/office/drawing/2014/main" id="{D3C86441-777B-8E60-3C3A-D4E9D52EBAD2}"/>
              </a:ext>
            </a:extLst>
          </p:cNvPr>
          <p:cNvSpPr/>
          <p:nvPr/>
        </p:nvSpPr>
        <p:spPr>
          <a:xfrm>
            <a:off x="5796165" y="3702353"/>
            <a:ext cx="5117804" cy="114740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8" name="CuadroTexto 553">
            <a:extLst>
              <a:ext uri="{FF2B5EF4-FFF2-40B4-BE49-F238E27FC236}">
                <a16:creationId xmlns:a16="http://schemas.microsoft.com/office/drawing/2014/main" id="{D04A63E6-8524-C916-6C93-7354EF0F5A43}"/>
              </a:ext>
            </a:extLst>
          </p:cNvPr>
          <p:cNvSpPr txBox="1"/>
          <p:nvPr/>
        </p:nvSpPr>
        <p:spPr>
          <a:xfrm>
            <a:off x="1003022" y="2550107"/>
            <a:ext cx="4793143" cy="1015663"/>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Lato" charset="0"/>
                <a:cs typeface="Calibri" panose="020F0502020204030204" pitchFamily="34" charset="0"/>
              </a:rPr>
              <a:t>Inocente: </a:t>
            </a:r>
            <a:r>
              <a:rPr lang="en-US" sz="2000" dirty="0">
                <a:solidFill>
                  <a:schemeClr val="bg1"/>
                </a:solidFill>
                <a:latin typeface="Calibri" panose="020F0502020204030204" pitchFamily="34" charset="0"/>
                <a:ea typeface="Lato" charset="0"/>
                <a:cs typeface="Calibri" panose="020F0502020204030204" pitchFamily="34" charset="0"/>
              </a:rPr>
              <a:t>Sencillo pero alegre. Sentido del optimismo y honestidad. </a:t>
            </a:r>
          </a:p>
          <a:p>
            <a:r>
              <a:rPr lang="en-US" sz="2000" dirty="0">
                <a:solidFill>
                  <a:schemeClr val="bg1"/>
                </a:solidFill>
                <a:latin typeface="Calibri" panose="020F0502020204030204" pitchFamily="34" charset="0"/>
                <a:ea typeface="Lato" charset="0"/>
                <a:cs typeface="Calibri" panose="020F0502020204030204" pitchFamily="34" charset="0"/>
              </a:rPr>
              <a:t>Ejemplos: Coca-Cola, Disney</a:t>
            </a:r>
          </a:p>
        </p:txBody>
      </p:sp>
      <p:sp>
        <p:nvSpPr>
          <p:cNvPr id="41" name="CuadroTexto 553">
            <a:extLst>
              <a:ext uri="{FF2B5EF4-FFF2-40B4-BE49-F238E27FC236}">
                <a16:creationId xmlns:a16="http://schemas.microsoft.com/office/drawing/2014/main" id="{652FD8D3-AF57-F2A0-806A-0AD568E90F2C}"/>
              </a:ext>
            </a:extLst>
          </p:cNvPr>
          <p:cNvSpPr txBox="1"/>
          <p:nvPr/>
        </p:nvSpPr>
        <p:spPr>
          <a:xfrm>
            <a:off x="989623" y="3794244"/>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Explorador: </a:t>
            </a:r>
            <a:r>
              <a:rPr lang="en-GB" sz="2000" dirty="0">
                <a:solidFill>
                  <a:schemeClr val="bg1"/>
                </a:solidFill>
                <a:latin typeface="Calibri" panose="020F0502020204030204" pitchFamily="34" charset="0"/>
                <a:ea typeface="Lato" charset="0"/>
                <a:cs typeface="Calibri" panose="020F0502020204030204" pitchFamily="34" charset="0"/>
              </a:rPr>
              <a:t>Libre y aventurero, representa la curiosidad y la independencia.</a:t>
            </a:r>
          </a:p>
          <a:p>
            <a:r>
              <a:rPr lang="en-GB" sz="2000" dirty="0">
                <a:solidFill>
                  <a:schemeClr val="bg1"/>
                </a:solidFill>
                <a:latin typeface="Calibri" panose="020F0502020204030204" pitchFamily="34" charset="0"/>
                <a:ea typeface="Lato" charset="0"/>
                <a:cs typeface="Calibri" panose="020F0502020204030204" pitchFamily="34" charset="0"/>
              </a:rPr>
              <a:t>Ejemplos: GoPro, Red Bull</a:t>
            </a:r>
          </a:p>
        </p:txBody>
      </p:sp>
      <p:sp>
        <p:nvSpPr>
          <p:cNvPr id="42" name="CuadroTexto 553">
            <a:extLst>
              <a:ext uri="{FF2B5EF4-FFF2-40B4-BE49-F238E27FC236}">
                <a16:creationId xmlns:a16="http://schemas.microsoft.com/office/drawing/2014/main" id="{C0268965-4F19-91C3-F1E4-93D4D8BF9B57}"/>
              </a:ext>
            </a:extLst>
          </p:cNvPr>
          <p:cNvSpPr txBox="1"/>
          <p:nvPr/>
        </p:nvSpPr>
        <p:spPr>
          <a:xfrm>
            <a:off x="1007115" y="4941652"/>
            <a:ext cx="4825172"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Sabio: </a:t>
            </a:r>
            <a:r>
              <a:rPr lang="en-GB" sz="2000" dirty="0">
                <a:solidFill>
                  <a:schemeClr val="bg1"/>
                </a:solidFill>
                <a:latin typeface="Calibri" panose="020F0502020204030204" pitchFamily="34" charset="0"/>
                <a:ea typeface="Lato" charset="0"/>
                <a:cs typeface="Calibri" panose="020F0502020204030204" pitchFamily="34" charset="0"/>
              </a:rPr>
              <a:t>Inteligente y analítico, representa el deseo de sabiduría</a:t>
            </a:r>
          </a:p>
          <a:p>
            <a:r>
              <a:rPr lang="en-GB" sz="2000" dirty="0">
                <a:solidFill>
                  <a:schemeClr val="bg1"/>
                </a:solidFill>
                <a:latin typeface="Calibri" panose="020F0502020204030204" pitchFamily="34" charset="0"/>
                <a:ea typeface="Lato" charset="0"/>
                <a:cs typeface="Calibri" panose="020F0502020204030204" pitchFamily="34" charset="0"/>
              </a:rPr>
              <a:t>Ejemplos: BBC, Wikipedia</a:t>
            </a:r>
          </a:p>
        </p:txBody>
      </p:sp>
      <p:sp>
        <p:nvSpPr>
          <p:cNvPr id="49" name="CuadroTexto 553">
            <a:extLst>
              <a:ext uri="{FF2B5EF4-FFF2-40B4-BE49-F238E27FC236}">
                <a16:creationId xmlns:a16="http://schemas.microsoft.com/office/drawing/2014/main" id="{F51C8A50-ACDC-3194-75C0-E2F3A3DD0DF4}"/>
              </a:ext>
            </a:extLst>
          </p:cNvPr>
          <p:cNvSpPr txBox="1"/>
          <p:nvPr/>
        </p:nvSpPr>
        <p:spPr>
          <a:xfrm>
            <a:off x="6066587" y="3822692"/>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Gobernante: </a:t>
            </a:r>
            <a:r>
              <a:rPr lang="en-GB" sz="2000" dirty="0">
                <a:solidFill>
                  <a:schemeClr val="bg1"/>
                </a:solidFill>
                <a:latin typeface="Calibri" panose="020F0502020204030204" pitchFamily="34" charset="0"/>
                <a:ea typeface="Lato" charset="0"/>
                <a:cs typeface="Calibri" panose="020F0502020204030204" pitchFamily="34" charset="0"/>
              </a:rPr>
              <a:t>Elogia el control y el liderazgo, mostrando confianza y poder.</a:t>
            </a:r>
          </a:p>
          <a:p>
            <a:r>
              <a:rPr lang="en-GB" sz="2000" dirty="0">
                <a:solidFill>
                  <a:schemeClr val="bg1"/>
                </a:solidFill>
                <a:latin typeface="Calibri" panose="020F0502020204030204" pitchFamily="34" charset="0"/>
                <a:ea typeface="Lato" charset="0"/>
                <a:cs typeface="Calibri" panose="020F0502020204030204" pitchFamily="34" charset="0"/>
              </a:rPr>
              <a:t>Ejemplos: Rolex, American Express</a:t>
            </a:r>
          </a:p>
        </p:txBody>
      </p:sp>
      <p:sp>
        <p:nvSpPr>
          <p:cNvPr id="50" name="CuadroTexto 553">
            <a:extLst>
              <a:ext uri="{FF2B5EF4-FFF2-40B4-BE49-F238E27FC236}">
                <a16:creationId xmlns:a16="http://schemas.microsoft.com/office/drawing/2014/main" id="{52F8FBF2-A6FC-866A-3E8E-A3458C4E0A7D}"/>
              </a:ext>
            </a:extLst>
          </p:cNvPr>
          <p:cNvSpPr txBox="1"/>
          <p:nvPr/>
        </p:nvSpPr>
        <p:spPr>
          <a:xfrm>
            <a:off x="6066587" y="2524089"/>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Creador: </a:t>
            </a:r>
            <a:r>
              <a:rPr lang="en-GB" sz="2000" dirty="0">
                <a:solidFill>
                  <a:schemeClr val="bg1"/>
                </a:solidFill>
                <a:latin typeface="Calibri" panose="020F0502020204030204" pitchFamily="34" charset="0"/>
                <a:ea typeface="Lato" charset="0"/>
                <a:cs typeface="Calibri" panose="020F0502020204030204" pitchFamily="34" charset="0"/>
              </a:rPr>
              <a:t>Innovador y artístico, da importancia a la imaginación</a:t>
            </a:r>
          </a:p>
          <a:p>
            <a:r>
              <a:rPr lang="en-GB" sz="2000" dirty="0">
                <a:solidFill>
                  <a:schemeClr val="bg1"/>
                </a:solidFill>
                <a:latin typeface="Calibri" panose="020F0502020204030204" pitchFamily="34" charset="0"/>
                <a:ea typeface="Lato" charset="0"/>
                <a:cs typeface="Calibri" panose="020F0502020204030204" pitchFamily="34" charset="0"/>
              </a:rPr>
              <a:t>Ejemplos: Apple, Vans</a:t>
            </a:r>
          </a:p>
        </p:txBody>
      </p:sp>
      <p:sp>
        <p:nvSpPr>
          <p:cNvPr id="51" name="CuadroTexto 553">
            <a:extLst>
              <a:ext uri="{FF2B5EF4-FFF2-40B4-BE49-F238E27FC236}">
                <a16:creationId xmlns:a16="http://schemas.microsoft.com/office/drawing/2014/main" id="{6772B60A-0187-3772-0C4B-77ED76A9E89F}"/>
              </a:ext>
            </a:extLst>
          </p:cNvPr>
          <p:cNvSpPr txBox="1"/>
          <p:nvPr/>
        </p:nvSpPr>
        <p:spPr>
          <a:xfrm>
            <a:off x="6014671" y="4979440"/>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Mago: </a:t>
            </a:r>
            <a:r>
              <a:rPr lang="en-GB" sz="2000" dirty="0">
                <a:solidFill>
                  <a:schemeClr val="bg1"/>
                </a:solidFill>
                <a:latin typeface="Calibri" panose="020F0502020204030204" pitchFamily="34" charset="0"/>
                <a:ea typeface="Lato" charset="0"/>
                <a:cs typeface="Calibri" panose="020F0502020204030204" pitchFamily="34" charset="0"/>
              </a:rPr>
              <a:t>Soñador, místico y visionario, con toques futuristas.</a:t>
            </a:r>
          </a:p>
          <a:p>
            <a:r>
              <a:rPr lang="en-GB" sz="2000" dirty="0">
                <a:solidFill>
                  <a:schemeClr val="bg1"/>
                </a:solidFill>
                <a:latin typeface="Calibri" panose="020F0502020204030204" pitchFamily="34" charset="0"/>
                <a:ea typeface="Lato" charset="0"/>
                <a:cs typeface="Calibri" panose="020F0502020204030204" pitchFamily="34" charset="0"/>
              </a:rPr>
              <a:t>Ejemplos: Tesla, Airbus</a:t>
            </a:r>
          </a:p>
        </p:txBody>
      </p:sp>
      <p:sp>
        <p:nvSpPr>
          <p:cNvPr id="2" name="Text Placeholder 3">
            <a:extLst>
              <a:ext uri="{FF2B5EF4-FFF2-40B4-BE49-F238E27FC236}">
                <a16:creationId xmlns:a16="http://schemas.microsoft.com/office/drawing/2014/main" id="{0B932828-95E8-20A1-4993-662EEF9F3808}"/>
              </a:ext>
            </a:extLst>
          </p:cNvPr>
          <p:cNvSpPr>
            <a:spLocks noGrp="1"/>
          </p:cNvSpPr>
          <p:nvPr>
            <p:ph type="body" sz="quarter" idx="16"/>
          </p:nvPr>
        </p:nvSpPr>
        <p:spPr>
          <a:xfrm>
            <a:off x="3005690" y="725752"/>
            <a:ext cx="6434401" cy="1206754"/>
          </a:xfrm>
          <a:prstGeom prst="rect">
            <a:avLst/>
          </a:prstGeom>
        </p:spPr>
        <p:txBody>
          <a:bodyPr/>
          <a:lstStyle/>
          <a:p>
            <a:r>
              <a:rPr lang="en-IE" b="1" dirty="0"/>
              <a:t>Herramientas </a:t>
            </a:r>
            <a:r>
              <a:rPr lang="en-IE" dirty="0"/>
              <a:t>analíticas</a:t>
            </a:r>
          </a:p>
        </p:txBody>
      </p:sp>
    </p:spTree>
    <p:extLst>
      <p:ext uri="{BB962C8B-B14F-4D97-AF65-F5344CB8AC3E}">
        <p14:creationId xmlns:p14="http://schemas.microsoft.com/office/powerpoint/2010/main" val="282568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ADECA8B-2098-A646-FDB6-D0A1719B257A}"/>
              </a:ext>
            </a:extLst>
          </p:cNvPr>
          <p:cNvSpPr>
            <a:spLocks noGrp="1"/>
          </p:cNvSpPr>
          <p:nvPr>
            <p:ph type="body" sz="quarter" idx="15"/>
          </p:nvPr>
        </p:nvSpPr>
        <p:spPr>
          <a:xfrm>
            <a:off x="5260704" y="1573597"/>
            <a:ext cx="700387" cy="566443"/>
          </a:xfrm>
        </p:spPr>
        <p:txBody>
          <a:bodyPr/>
          <a:lstStyle/>
          <a:p>
            <a:r>
              <a:rPr lang="en-GB" noProof="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096000" y="1573596"/>
            <a:ext cx="3829237" cy="566444"/>
          </a:xfrm>
          <a:prstGeom prst="rect">
            <a:avLst/>
          </a:prstGeom>
        </p:spPr>
        <p:txBody>
          <a:bodyPr/>
          <a:lstStyle/>
          <a:p>
            <a:r>
              <a:rPr lang="en-US" sz="2400" b="1" dirty="0"/>
              <a:t>Introducción a la narración</a:t>
            </a:r>
          </a:p>
        </p:txBody>
      </p:sp>
      <p:sp>
        <p:nvSpPr>
          <p:cNvPr id="27" name="Text Placeholder 26">
            <a:extLst>
              <a:ext uri="{FF2B5EF4-FFF2-40B4-BE49-F238E27FC236}">
                <a16:creationId xmlns:a16="http://schemas.microsoft.com/office/drawing/2014/main" id="{BB67A639-2553-DCB0-D8DF-506873DE99F2}"/>
              </a:ext>
            </a:extLst>
          </p:cNvPr>
          <p:cNvSpPr>
            <a:spLocks noGrp="1"/>
          </p:cNvSpPr>
          <p:nvPr>
            <p:ph type="body" sz="quarter" idx="29"/>
          </p:nvPr>
        </p:nvSpPr>
        <p:spPr>
          <a:xfrm>
            <a:off x="5260704" y="2393069"/>
            <a:ext cx="700387" cy="566443"/>
          </a:xfrm>
        </p:spPr>
        <p:txBody>
          <a:bodyPr/>
          <a:lstStyle/>
          <a:p>
            <a:r>
              <a:rPr lang="en-GB" noProof="0"/>
              <a:t>02</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095998" y="2393069"/>
            <a:ext cx="5356862" cy="566444"/>
          </a:xfrm>
          <a:prstGeom prst="rect">
            <a:avLst/>
          </a:prstGeom>
        </p:spPr>
        <p:txBody>
          <a:bodyPr/>
          <a:lstStyle/>
          <a:p>
            <a:r>
              <a:rPr lang="en-US" sz="2400" b="1" dirty="0"/>
              <a:t>Integrar la narración de historias en el marketing</a:t>
            </a:r>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260704" y="3212037"/>
            <a:ext cx="700387" cy="566443"/>
          </a:xfrm>
        </p:spPr>
        <p:txBody>
          <a:bodyPr/>
          <a:lstStyle/>
          <a:p>
            <a:r>
              <a:rPr lang="en-GB" noProof="0" dirty="0"/>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2"/>
          </p:nvPr>
        </p:nvSpPr>
        <p:spPr>
          <a:xfrm>
            <a:off x="6096000" y="3212036"/>
            <a:ext cx="5036626" cy="564425"/>
          </a:xfrm>
          <a:prstGeom prst="rect">
            <a:avLst/>
          </a:prstGeom>
        </p:spPr>
        <p:txBody>
          <a:bodyPr/>
          <a:lstStyle/>
          <a:p>
            <a:pPr>
              <a:lnSpc>
                <a:spcPct val="115000"/>
              </a:lnSpc>
              <a:spcAft>
                <a:spcPts val="800"/>
              </a:spcAft>
            </a:pPr>
            <a:r>
              <a:rPr lang="en-US" sz="2400" b="1" dirty="0"/>
              <a:t>Desarrollo de la marca</a:t>
            </a:r>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260704" y="4029994"/>
            <a:ext cx="700387" cy="566443"/>
          </a:xfrm>
        </p:spPr>
        <p:txBody>
          <a:bodyPr/>
          <a:lstStyle/>
          <a:p>
            <a:r>
              <a:rPr lang="en-GB" noProof="0"/>
              <a:t>04</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4"/>
          </p:nvPr>
        </p:nvSpPr>
        <p:spPr>
          <a:xfrm>
            <a:off x="6096000" y="4029993"/>
            <a:ext cx="4813452" cy="566444"/>
          </a:xfrm>
          <a:prstGeom prst="rect">
            <a:avLst/>
          </a:prstGeom>
        </p:spPr>
        <p:txBody>
          <a:bodyPr/>
          <a:lstStyle/>
          <a:p>
            <a:r>
              <a:rPr lang="en-US" sz="2400" b="1" dirty="0"/>
              <a:t>Enfoques de marketing de los residuos alimentarios</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316143" y="1431823"/>
            <a:ext cx="4694871" cy="4839488"/>
          </a:xfrm>
        </p:spPr>
        <p:txBody>
          <a:bodyPr/>
          <a:lstStyle/>
          <a:p>
            <a:pPr marL="0" indent="0"/>
            <a:r>
              <a:rPr lang="en-GB" sz="2200" dirty="0">
                <a:solidFill>
                  <a:schemeClr val="tx2"/>
                </a:solidFill>
                <a:ea typeface="Calibri"/>
                <a:cs typeface="Calibri"/>
              </a:rPr>
              <a:t>Este módulo explora cómo </a:t>
            </a:r>
            <a:r>
              <a:rPr lang="en-GB" sz="2200" b="1" dirty="0">
                <a:solidFill>
                  <a:schemeClr val="tx2"/>
                </a:solidFill>
                <a:ea typeface="Calibri"/>
                <a:cs typeface="Calibri"/>
              </a:rPr>
              <a:t>la narración de historias puede integrarse en el marketing </a:t>
            </a:r>
            <a:r>
              <a:rPr lang="en-GB" sz="2200" dirty="0">
                <a:solidFill>
                  <a:schemeClr val="tx2"/>
                </a:solidFill>
                <a:ea typeface="Calibri"/>
                <a:cs typeface="Calibri"/>
              </a:rPr>
              <a:t>para crear identidades de marca sólidas e impulsar el compromiso de los clientes. Explicamos cómo el storytelling puede utilizarse como herramienta para atraer a nuevos consumidores, aumentar los beneficios y construir una base de ventas estable y predecible. </a:t>
            </a:r>
          </a:p>
          <a:p>
            <a:pPr marL="0" indent="0"/>
            <a:r>
              <a:rPr lang="en-GB" sz="2200" dirty="0">
                <a:solidFill>
                  <a:schemeClr val="tx2"/>
                </a:solidFill>
                <a:ea typeface="Calibri"/>
                <a:cs typeface="Calibri"/>
              </a:rPr>
              <a:t>Este módulo también explora el proceso de desarrollo de la marca, proporcionándole algunas herramientas prácticas para mejorar la imagen de marca de su empresa</a:t>
            </a:r>
            <a:r>
              <a:rPr lang="en-GB" sz="2400" dirty="0">
                <a:solidFill>
                  <a:schemeClr val="tx2"/>
                </a:solidFill>
                <a:ea typeface="Calibri"/>
                <a:cs typeface="Calibri"/>
              </a:rPr>
              <a:t>.</a:t>
            </a: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r>
              <a:rPr lang="en-GB" sz="3600" b="1" spc="324" noProof="0">
                <a:solidFill>
                  <a:srgbClr val="60BA47"/>
                </a:solidFill>
                <a:latin typeface="Calibri" panose="020F0502020204030204" pitchFamily="34" charset="0"/>
                <a:cs typeface="Calibri" panose="020F0502020204030204" pitchFamily="34" charset="0"/>
              </a:rPr>
              <a:t>CONTENIDO</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238089" y="2259030"/>
            <a:ext cx="6023787" cy="2469219"/>
            <a:chOff x="2156220" y="3404184"/>
            <a:chExt cx="8902925" cy="2469219"/>
          </a:xfrm>
        </p:grpSpPr>
        <p:cxnSp>
          <p:nvCxnSpPr>
            <p:cNvPr id="10" name="Straight Connector 9">
              <a:extLst>
                <a:ext uri="{FF2B5EF4-FFF2-40B4-BE49-F238E27FC236}">
                  <a16:creationId xmlns:a16="http://schemas.microsoft.com/office/drawing/2014/main" id="{7A49ABF7-6FCA-AB21-4DF0-808254C08F12}"/>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BEF7EB-2AEA-21AB-5476-1ABF21895381}"/>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19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945D4-CEFB-2C33-882D-16972E5300D0}"/>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88CBB73-2F06-BBFD-739D-7CB558B694A8}"/>
              </a:ext>
            </a:extLst>
          </p:cNvPr>
          <p:cNvSpPr/>
          <p:nvPr/>
        </p:nvSpPr>
        <p:spPr>
          <a:xfrm>
            <a:off x="5857823" y="2466597"/>
            <a:ext cx="5117804" cy="1079117"/>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3" name="Rectangle: Rounded Corners 12">
            <a:extLst>
              <a:ext uri="{FF2B5EF4-FFF2-40B4-BE49-F238E27FC236}">
                <a16:creationId xmlns:a16="http://schemas.microsoft.com/office/drawing/2014/main" id="{2B8B6D29-5932-170E-1336-482A69EED40A}"/>
              </a:ext>
            </a:extLst>
          </p:cNvPr>
          <p:cNvSpPr/>
          <p:nvPr/>
        </p:nvSpPr>
        <p:spPr>
          <a:xfrm>
            <a:off x="829509" y="2466597"/>
            <a:ext cx="5117804"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4" name="Rectangle: Rounded Corners 13">
            <a:extLst>
              <a:ext uri="{FF2B5EF4-FFF2-40B4-BE49-F238E27FC236}">
                <a16:creationId xmlns:a16="http://schemas.microsoft.com/office/drawing/2014/main" id="{01CB5734-F347-039B-D357-7A46190DFFF3}"/>
              </a:ext>
            </a:extLst>
          </p:cNvPr>
          <p:cNvSpPr/>
          <p:nvPr/>
        </p:nvSpPr>
        <p:spPr>
          <a:xfrm>
            <a:off x="829508" y="3590350"/>
            <a:ext cx="5117804" cy="107911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5" name="Rectangle: Rounded Corners 14">
            <a:extLst>
              <a:ext uri="{FF2B5EF4-FFF2-40B4-BE49-F238E27FC236}">
                <a16:creationId xmlns:a16="http://schemas.microsoft.com/office/drawing/2014/main" id="{6CD05B72-4116-8A48-C081-15D00A42E289}"/>
              </a:ext>
            </a:extLst>
          </p:cNvPr>
          <p:cNvSpPr/>
          <p:nvPr/>
        </p:nvSpPr>
        <p:spPr>
          <a:xfrm>
            <a:off x="829508" y="4744529"/>
            <a:ext cx="5137667"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 name="Rectangle: Rounded Corners 15">
            <a:extLst>
              <a:ext uri="{FF2B5EF4-FFF2-40B4-BE49-F238E27FC236}">
                <a16:creationId xmlns:a16="http://schemas.microsoft.com/office/drawing/2014/main" id="{375882B6-C236-2E9D-48E6-F1ED657AC78E}"/>
              </a:ext>
            </a:extLst>
          </p:cNvPr>
          <p:cNvSpPr/>
          <p:nvPr/>
        </p:nvSpPr>
        <p:spPr>
          <a:xfrm>
            <a:off x="5857822" y="4745259"/>
            <a:ext cx="5117804" cy="107911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7" name="Rectangle: Rounded Corners 16">
            <a:extLst>
              <a:ext uri="{FF2B5EF4-FFF2-40B4-BE49-F238E27FC236}">
                <a16:creationId xmlns:a16="http://schemas.microsoft.com/office/drawing/2014/main" id="{41B2DC6D-9335-F0FE-8E4F-D831399A1FE5}"/>
              </a:ext>
            </a:extLst>
          </p:cNvPr>
          <p:cNvSpPr/>
          <p:nvPr/>
        </p:nvSpPr>
        <p:spPr>
          <a:xfrm>
            <a:off x="5857822" y="3590350"/>
            <a:ext cx="5117804"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 name="CuadroTexto 553">
            <a:extLst>
              <a:ext uri="{FF2B5EF4-FFF2-40B4-BE49-F238E27FC236}">
                <a16:creationId xmlns:a16="http://schemas.microsoft.com/office/drawing/2014/main" id="{883ED0D7-8631-FFDF-ECED-986BB9378E34}"/>
              </a:ext>
            </a:extLst>
          </p:cNvPr>
          <p:cNvSpPr txBox="1"/>
          <p:nvPr/>
        </p:nvSpPr>
        <p:spPr>
          <a:xfrm>
            <a:off x="1021945" y="2506777"/>
            <a:ext cx="5019405"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Cuidador</a:t>
            </a:r>
            <a:r>
              <a:rPr lang="en-GB" sz="2000" dirty="0">
                <a:solidFill>
                  <a:schemeClr val="bg1"/>
                </a:solidFill>
                <a:latin typeface="Calibri" panose="020F0502020204030204" pitchFamily="34" charset="0"/>
                <a:ea typeface="Lato" charset="0"/>
                <a:cs typeface="Calibri" panose="020F0502020204030204" pitchFamily="34" charset="0"/>
              </a:rPr>
              <a:t>: Servicial y atento, dispuesto a proteger y apoyar.</a:t>
            </a:r>
          </a:p>
          <a:p>
            <a:r>
              <a:rPr lang="en-GB" sz="2000" dirty="0">
                <a:solidFill>
                  <a:schemeClr val="bg1"/>
                </a:solidFill>
                <a:latin typeface="Calibri" panose="020F0502020204030204" pitchFamily="34" charset="0"/>
                <a:ea typeface="Lato" charset="0"/>
                <a:cs typeface="Calibri" panose="020F0502020204030204" pitchFamily="34" charset="0"/>
              </a:rPr>
              <a:t>Ejemplos: Nestlé, Scott</a:t>
            </a:r>
          </a:p>
        </p:txBody>
      </p:sp>
      <p:sp>
        <p:nvSpPr>
          <p:cNvPr id="19" name="CuadroTexto 553">
            <a:extLst>
              <a:ext uri="{FF2B5EF4-FFF2-40B4-BE49-F238E27FC236}">
                <a16:creationId xmlns:a16="http://schemas.microsoft.com/office/drawing/2014/main" id="{47804077-9FCE-DA07-62FE-3BFD1C4301DC}"/>
              </a:ext>
            </a:extLst>
          </p:cNvPr>
          <p:cNvSpPr txBox="1"/>
          <p:nvPr/>
        </p:nvSpPr>
        <p:spPr>
          <a:xfrm>
            <a:off x="1053877" y="3636289"/>
            <a:ext cx="4868383"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Héroe: </a:t>
            </a:r>
            <a:r>
              <a:rPr lang="en-GB" sz="2000" dirty="0">
                <a:solidFill>
                  <a:schemeClr val="bg1"/>
                </a:solidFill>
                <a:latin typeface="Calibri" panose="020F0502020204030204" pitchFamily="34" charset="0"/>
                <a:ea typeface="Lato" charset="0"/>
                <a:cs typeface="Calibri" panose="020F0502020204030204" pitchFamily="34" charset="0"/>
              </a:rPr>
              <a:t>Decidido y valiente, con el objetivo de marcar la diferencia.</a:t>
            </a:r>
          </a:p>
          <a:p>
            <a:r>
              <a:rPr lang="en-GB" sz="2000" dirty="0">
                <a:solidFill>
                  <a:schemeClr val="bg1"/>
                </a:solidFill>
                <a:latin typeface="Calibri" panose="020F0502020204030204" pitchFamily="34" charset="0"/>
                <a:ea typeface="Lato" charset="0"/>
                <a:cs typeface="Calibri" panose="020F0502020204030204" pitchFamily="34" charset="0"/>
              </a:rPr>
              <a:t>Ejemplos: Nike, BMV</a:t>
            </a:r>
          </a:p>
        </p:txBody>
      </p:sp>
      <p:sp>
        <p:nvSpPr>
          <p:cNvPr id="20" name="CuadroTexto 553">
            <a:extLst>
              <a:ext uri="{FF2B5EF4-FFF2-40B4-BE49-F238E27FC236}">
                <a16:creationId xmlns:a16="http://schemas.microsoft.com/office/drawing/2014/main" id="{A09734F2-D1DB-45EB-4547-5893B847A65C}"/>
              </a:ext>
            </a:extLst>
          </p:cNvPr>
          <p:cNvSpPr txBox="1"/>
          <p:nvPr/>
        </p:nvSpPr>
        <p:spPr>
          <a:xfrm>
            <a:off x="964386" y="4800774"/>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Everyman: </a:t>
            </a:r>
            <a:r>
              <a:rPr lang="en-GB" sz="2000" dirty="0">
                <a:solidFill>
                  <a:schemeClr val="bg1"/>
                </a:solidFill>
                <a:latin typeface="Calibri" panose="020F0502020204030204" pitchFamily="34" charset="0"/>
                <a:ea typeface="Lato" charset="0"/>
                <a:cs typeface="Calibri" panose="020F0502020204030204" pitchFamily="34" charset="0"/>
              </a:rPr>
              <a:t>Simpático, hogareño, desarrollando sentido de pertenencia. </a:t>
            </a:r>
          </a:p>
          <a:p>
            <a:r>
              <a:rPr lang="en-GB" sz="2000" dirty="0">
                <a:solidFill>
                  <a:schemeClr val="bg1"/>
                </a:solidFill>
                <a:latin typeface="Calibri" panose="020F0502020204030204" pitchFamily="34" charset="0"/>
                <a:ea typeface="Lato" charset="0"/>
                <a:cs typeface="Calibri" panose="020F0502020204030204" pitchFamily="34" charset="0"/>
              </a:rPr>
              <a:t>Ejemplos: IKEA, Budweiser </a:t>
            </a:r>
          </a:p>
        </p:txBody>
      </p:sp>
      <p:sp>
        <p:nvSpPr>
          <p:cNvPr id="21" name="CuadroTexto 553">
            <a:extLst>
              <a:ext uri="{FF2B5EF4-FFF2-40B4-BE49-F238E27FC236}">
                <a16:creationId xmlns:a16="http://schemas.microsoft.com/office/drawing/2014/main" id="{26D78C23-89D0-4ED8-783A-D45D29783F21}"/>
              </a:ext>
            </a:extLst>
          </p:cNvPr>
          <p:cNvSpPr txBox="1"/>
          <p:nvPr/>
        </p:nvSpPr>
        <p:spPr>
          <a:xfrm>
            <a:off x="5972836" y="4807984"/>
            <a:ext cx="5117803"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Bufón: </a:t>
            </a:r>
            <a:r>
              <a:rPr lang="en-GB" sz="2000" dirty="0">
                <a:solidFill>
                  <a:schemeClr val="bg1"/>
                </a:solidFill>
                <a:latin typeface="Calibri" panose="020F0502020204030204" pitchFamily="34" charset="0"/>
                <a:ea typeface="Lato" charset="0"/>
                <a:cs typeface="Calibri" panose="020F0502020204030204" pitchFamily="34" charset="0"/>
              </a:rPr>
              <a:t>Divertido, despreocupado, que promueve el entretenimiento y el humor.</a:t>
            </a:r>
          </a:p>
          <a:p>
            <a:r>
              <a:rPr lang="en-GB" sz="2000" dirty="0">
                <a:solidFill>
                  <a:schemeClr val="bg1"/>
                </a:solidFill>
                <a:latin typeface="Calibri" panose="020F0502020204030204" pitchFamily="34" charset="0"/>
                <a:ea typeface="Lato" charset="0"/>
                <a:cs typeface="Calibri" panose="020F0502020204030204" pitchFamily="34" charset="0"/>
              </a:rPr>
              <a:t>Ejemplos: Old Spice, Doritos</a:t>
            </a:r>
          </a:p>
        </p:txBody>
      </p:sp>
      <p:sp>
        <p:nvSpPr>
          <p:cNvPr id="22" name="CuadroTexto 553">
            <a:extLst>
              <a:ext uri="{FF2B5EF4-FFF2-40B4-BE49-F238E27FC236}">
                <a16:creationId xmlns:a16="http://schemas.microsoft.com/office/drawing/2014/main" id="{0439FBB9-E978-0973-DD02-213B2FAB9A78}"/>
              </a:ext>
            </a:extLst>
          </p:cNvPr>
          <p:cNvSpPr txBox="1"/>
          <p:nvPr/>
        </p:nvSpPr>
        <p:spPr>
          <a:xfrm>
            <a:off x="6090380" y="3531226"/>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Amante: </a:t>
            </a:r>
            <a:r>
              <a:rPr lang="en-GB" sz="2000" dirty="0">
                <a:solidFill>
                  <a:schemeClr val="bg1"/>
                </a:solidFill>
                <a:latin typeface="Calibri" panose="020F0502020204030204" pitchFamily="34" charset="0"/>
                <a:ea typeface="Lato" charset="0"/>
                <a:cs typeface="Calibri" panose="020F0502020204030204" pitchFamily="34" charset="0"/>
              </a:rPr>
              <a:t>Apasionado e íntimo, crea conexiones emocionales</a:t>
            </a:r>
          </a:p>
          <a:p>
            <a:r>
              <a:rPr lang="en-GB" sz="2000" dirty="0">
                <a:solidFill>
                  <a:schemeClr val="bg1"/>
                </a:solidFill>
                <a:latin typeface="Calibri" panose="020F0502020204030204" pitchFamily="34" charset="0"/>
                <a:ea typeface="Lato" charset="0"/>
                <a:cs typeface="Calibri" panose="020F0502020204030204" pitchFamily="34" charset="0"/>
              </a:rPr>
              <a:t>Ejemplos: Tiffany &amp; Co., Chanel</a:t>
            </a:r>
          </a:p>
        </p:txBody>
      </p:sp>
      <p:sp>
        <p:nvSpPr>
          <p:cNvPr id="23" name="CuadroTexto 553">
            <a:extLst>
              <a:ext uri="{FF2B5EF4-FFF2-40B4-BE49-F238E27FC236}">
                <a16:creationId xmlns:a16="http://schemas.microsoft.com/office/drawing/2014/main" id="{9FAD653F-4148-B8C5-84DA-3DB9E1F7D689}"/>
              </a:ext>
            </a:extLst>
          </p:cNvPr>
          <p:cNvSpPr txBox="1"/>
          <p:nvPr/>
        </p:nvSpPr>
        <p:spPr>
          <a:xfrm>
            <a:off x="6090380" y="2506777"/>
            <a:ext cx="5266491"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Rebelde</a:t>
            </a:r>
            <a:r>
              <a:rPr lang="en-GB" sz="2000" dirty="0">
                <a:solidFill>
                  <a:schemeClr val="bg1"/>
                </a:solidFill>
                <a:latin typeface="Calibri" panose="020F0502020204030204" pitchFamily="34" charset="0"/>
                <a:ea typeface="Lato" charset="0"/>
                <a:cs typeface="Calibri" panose="020F0502020204030204" pitchFamily="34" charset="0"/>
              </a:rPr>
              <a:t>: Romper las reglas, desafiar a la autoridad, perturbar el sistema.</a:t>
            </a:r>
          </a:p>
          <a:p>
            <a:r>
              <a:rPr lang="en-GB" sz="2000" dirty="0">
                <a:solidFill>
                  <a:schemeClr val="bg1"/>
                </a:solidFill>
                <a:latin typeface="Calibri" panose="020F0502020204030204" pitchFamily="34" charset="0"/>
                <a:ea typeface="Lato" charset="0"/>
                <a:cs typeface="Calibri" panose="020F0502020204030204" pitchFamily="34" charset="0"/>
              </a:rPr>
              <a:t>Ejemplos: MTV, </a:t>
            </a:r>
            <a:r>
              <a:rPr lang="en-GB" sz="2000" dirty="0" err="1">
                <a:solidFill>
                  <a:schemeClr val="bg1"/>
                </a:solidFill>
                <a:latin typeface="Calibri" panose="020F0502020204030204" pitchFamily="34" charset="0"/>
                <a:ea typeface="Lato" charset="0"/>
                <a:cs typeface="Calibri" panose="020F0502020204030204" pitchFamily="34" charset="0"/>
              </a:rPr>
              <a:t>Revolut</a:t>
            </a:r>
            <a:endParaRPr lang="en-GB" sz="2000" dirty="0">
              <a:solidFill>
                <a:schemeClr val="bg1"/>
              </a:solidFill>
              <a:latin typeface="Calibri" panose="020F0502020204030204" pitchFamily="34" charset="0"/>
              <a:ea typeface="Lato" charset="0"/>
              <a:cs typeface="Calibri" panose="020F0502020204030204" pitchFamily="34" charset="0"/>
            </a:endParaRPr>
          </a:p>
        </p:txBody>
      </p:sp>
      <p:sp>
        <p:nvSpPr>
          <p:cNvPr id="24" name="CuadroTexto 553">
            <a:extLst>
              <a:ext uri="{FF2B5EF4-FFF2-40B4-BE49-F238E27FC236}">
                <a16:creationId xmlns:a16="http://schemas.microsoft.com/office/drawing/2014/main" id="{F880351C-6491-12D2-3C9D-6942F54D394D}"/>
              </a:ext>
            </a:extLst>
          </p:cNvPr>
          <p:cNvSpPr txBox="1"/>
          <p:nvPr/>
        </p:nvSpPr>
        <p:spPr>
          <a:xfrm>
            <a:off x="4094262" y="1415085"/>
            <a:ext cx="2911134" cy="461665"/>
          </a:xfrm>
          <a:prstGeom prst="rect">
            <a:avLst/>
          </a:prstGeom>
          <a:noFill/>
        </p:spPr>
        <p:txBody>
          <a:bodyPr wrap="square" rtlCol="0">
            <a:spAutoFit/>
          </a:bodyPr>
          <a:lstStyle/>
          <a:p>
            <a:pPr algn="ctr"/>
            <a:r>
              <a:rPr lang="en-US" sz="2400" b="1" dirty="0">
                <a:solidFill>
                  <a:srgbClr val="E25684"/>
                </a:solidFill>
                <a:latin typeface="Calibri" panose="020F0502020204030204" pitchFamily="34" charset="0"/>
                <a:ea typeface="Lato" charset="0"/>
                <a:cs typeface="Calibri" panose="020F0502020204030204" pitchFamily="34" charset="0"/>
              </a:rPr>
              <a:t>Arquetipos de marca (II)</a:t>
            </a:r>
          </a:p>
        </p:txBody>
      </p:sp>
      <p:sp>
        <p:nvSpPr>
          <p:cNvPr id="25" name="Text Placeholder 3">
            <a:extLst>
              <a:ext uri="{FF2B5EF4-FFF2-40B4-BE49-F238E27FC236}">
                <a16:creationId xmlns:a16="http://schemas.microsoft.com/office/drawing/2014/main" id="{45DD0D62-27A1-8FF7-EE3F-087A82A48479}"/>
              </a:ext>
            </a:extLst>
          </p:cNvPr>
          <p:cNvSpPr>
            <a:spLocks noGrp="1"/>
          </p:cNvSpPr>
          <p:nvPr>
            <p:ph type="body" sz="quarter" idx="16"/>
          </p:nvPr>
        </p:nvSpPr>
        <p:spPr>
          <a:xfrm>
            <a:off x="3140308" y="775513"/>
            <a:ext cx="5802083" cy="563781"/>
          </a:xfrm>
          <a:prstGeom prst="rect">
            <a:avLst/>
          </a:prstGeom>
        </p:spPr>
        <p:txBody>
          <a:bodyPr/>
          <a:lstStyle/>
          <a:p>
            <a:r>
              <a:rPr lang="en-IE" b="1" dirty="0"/>
              <a:t>Herramientas </a:t>
            </a:r>
            <a:r>
              <a:rPr lang="en-IE" dirty="0"/>
              <a:t>analíticas</a:t>
            </a:r>
          </a:p>
        </p:txBody>
      </p:sp>
    </p:spTree>
    <p:extLst>
      <p:ext uri="{BB962C8B-B14F-4D97-AF65-F5344CB8AC3E}">
        <p14:creationId xmlns:p14="http://schemas.microsoft.com/office/powerpoint/2010/main" val="426214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03CA5-213F-8A81-C6F4-6E3F2A002DEF}"/>
              </a:ext>
            </a:extLst>
          </p:cNvPr>
          <p:cNvSpPr>
            <a:spLocks noGrp="1"/>
          </p:cNvSpPr>
          <p:nvPr>
            <p:ph type="body" sz="quarter" idx="16"/>
          </p:nvPr>
        </p:nvSpPr>
        <p:spPr>
          <a:xfrm>
            <a:off x="804775" y="517105"/>
            <a:ext cx="10052954" cy="803654"/>
          </a:xfrm>
        </p:spPr>
        <p:txBody>
          <a:bodyPr/>
          <a:lstStyle/>
          <a:p>
            <a:r>
              <a:rPr lang="en-IE" dirty="0"/>
              <a:t>Herramientas prácticas</a:t>
            </a:r>
          </a:p>
        </p:txBody>
      </p:sp>
      <p:sp>
        <p:nvSpPr>
          <p:cNvPr id="4" name="Freeform 1">
            <a:extLst>
              <a:ext uri="{FF2B5EF4-FFF2-40B4-BE49-F238E27FC236}">
                <a16:creationId xmlns:a16="http://schemas.microsoft.com/office/drawing/2014/main" id="{0D8F2315-6CD8-D8ED-5C4F-18C9D0B54D07}"/>
              </a:ext>
            </a:extLst>
          </p:cNvPr>
          <p:cNvSpPr>
            <a:spLocks noChangeArrowheads="1"/>
          </p:cNvSpPr>
          <p:nvPr/>
        </p:nvSpPr>
        <p:spPr bwMode="auto">
          <a:xfrm>
            <a:off x="765637" y="1766251"/>
            <a:ext cx="2334470" cy="433102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dirty="0"/>
          </a:p>
        </p:txBody>
      </p:sp>
      <p:sp>
        <p:nvSpPr>
          <p:cNvPr id="5" name="Freeform 246">
            <a:extLst>
              <a:ext uri="{FF2B5EF4-FFF2-40B4-BE49-F238E27FC236}">
                <a16:creationId xmlns:a16="http://schemas.microsoft.com/office/drawing/2014/main" id="{C247BBD6-45CB-CE5F-CA71-E57C8EEF881F}"/>
              </a:ext>
            </a:extLst>
          </p:cNvPr>
          <p:cNvSpPr>
            <a:spLocks noChangeArrowheads="1"/>
          </p:cNvSpPr>
          <p:nvPr/>
        </p:nvSpPr>
        <p:spPr bwMode="auto">
          <a:xfrm>
            <a:off x="713518" y="1368210"/>
            <a:ext cx="2386590" cy="432384"/>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endParaRPr lang="en-US" sz="900"/>
          </a:p>
        </p:txBody>
      </p:sp>
      <p:sp>
        <p:nvSpPr>
          <p:cNvPr id="6" name="Freeform 247">
            <a:extLst>
              <a:ext uri="{FF2B5EF4-FFF2-40B4-BE49-F238E27FC236}">
                <a16:creationId xmlns:a16="http://schemas.microsoft.com/office/drawing/2014/main" id="{702DC119-A34F-001A-1343-18937E4ABD38}"/>
              </a:ext>
            </a:extLst>
          </p:cNvPr>
          <p:cNvSpPr>
            <a:spLocks noChangeArrowheads="1"/>
          </p:cNvSpPr>
          <p:nvPr/>
        </p:nvSpPr>
        <p:spPr bwMode="auto">
          <a:xfrm>
            <a:off x="3428587" y="1663292"/>
            <a:ext cx="2334470" cy="4570828"/>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a:p>
        </p:txBody>
      </p:sp>
      <p:sp>
        <p:nvSpPr>
          <p:cNvPr id="7" name="Freeform 249">
            <a:extLst>
              <a:ext uri="{FF2B5EF4-FFF2-40B4-BE49-F238E27FC236}">
                <a16:creationId xmlns:a16="http://schemas.microsoft.com/office/drawing/2014/main" id="{7D9F0D79-A59F-C3BC-E283-9372AD7E16A1}"/>
              </a:ext>
            </a:extLst>
          </p:cNvPr>
          <p:cNvSpPr>
            <a:spLocks noChangeArrowheads="1"/>
          </p:cNvSpPr>
          <p:nvPr/>
        </p:nvSpPr>
        <p:spPr bwMode="auto">
          <a:xfrm>
            <a:off x="3396896" y="5858540"/>
            <a:ext cx="2383401" cy="518507"/>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9465E"/>
          </a:solidFill>
          <a:ln>
            <a:noFill/>
          </a:ln>
          <a:effectLst/>
        </p:spPr>
        <p:txBody>
          <a:bodyPr wrap="none" anchor="ctr"/>
          <a:lstStyle/>
          <a:p>
            <a:endParaRPr lang="en-US" sz="900"/>
          </a:p>
        </p:txBody>
      </p:sp>
      <p:sp>
        <p:nvSpPr>
          <p:cNvPr id="63" name="CuadroTexto 553">
            <a:extLst>
              <a:ext uri="{FF2B5EF4-FFF2-40B4-BE49-F238E27FC236}">
                <a16:creationId xmlns:a16="http://schemas.microsoft.com/office/drawing/2014/main" id="{E6F68340-54FF-23F9-0214-2A1BC022F7CD}"/>
              </a:ext>
            </a:extLst>
          </p:cNvPr>
          <p:cNvSpPr txBox="1"/>
          <p:nvPr/>
        </p:nvSpPr>
        <p:spPr>
          <a:xfrm>
            <a:off x="693616" y="1338929"/>
            <a:ext cx="2291547"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Canva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4" name="CuadroTexto 555">
            <a:extLst>
              <a:ext uri="{FF2B5EF4-FFF2-40B4-BE49-F238E27FC236}">
                <a16:creationId xmlns:a16="http://schemas.microsoft.com/office/drawing/2014/main" id="{5BC93395-422D-FF32-B44B-1A64ACFB9193}"/>
              </a:ext>
            </a:extLst>
          </p:cNvPr>
          <p:cNvSpPr txBox="1"/>
          <p:nvPr/>
        </p:nvSpPr>
        <p:spPr>
          <a:xfrm>
            <a:off x="3268068" y="5860720"/>
            <a:ext cx="2699099"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Adobe Creative Cloud </a:t>
            </a:r>
          </a:p>
        </p:txBody>
      </p:sp>
      <p:sp>
        <p:nvSpPr>
          <p:cNvPr id="65" name="CuadroTexto 557">
            <a:extLst>
              <a:ext uri="{FF2B5EF4-FFF2-40B4-BE49-F238E27FC236}">
                <a16:creationId xmlns:a16="http://schemas.microsoft.com/office/drawing/2014/main" id="{23C8E3B6-5A96-20AE-7936-FBE66B8030DA}"/>
              </a:ext>
            </a:extLst>
          </p:cNvPr>
          <p:cNvSpPr txBox="1"/>
          <p:nvPr/>
        </p:nvSpPr>
        <p:spPr>
          <a:xfrm>
            <a:off x="6091539" y="1999346"/>
            <a:ext cx="2334470"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Título Tercero</a:t>
            </a:r>
          </a:p>
        </p:txBody>
      </p:sp>
      <p:sp>
        <p:nvSpPr>
          <p:cNvPr id="66" name="CuadroTexto 559">
            <a:extLst>
              <a:ext uri="{FF2B5EF4-FFF2-40B4-BE49-F238E27FC236}">
                <a16:creationId xmlns:a16="http://schemas.microsoft.com/office/drawing/2014/main" id="{E61152FF-17A6-1959-E909-D22D39B318A1}"/>
              </a:ext>
            </a:extLst>
          </p:cNvPr>
          <p:cNvSpPr txBox="1"/>
          <p:nvPr/>
        </p:nvSpPr>
        <p:spPr>
          <a:xfrm>
            <a:off x="8701661" y="3280478"/>
            <a:ext cx="2387128"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Título Cuatro</a:t>
            </a:r>
          </a:p>
        </p:txBody>
      </p:sp>
      <p:sp>
        <p:nvSpPr>
          <p:cNvPr id="67" name="Rectángulo 602">
            <a:extLst>
              <a:ext uri="{FF2B5EF4-FFF2-40B4-BE49-F238E27FC236}">
                <a16:creationId xmlns:a16="http://schemas.microsoft.com/office/drawing/2014/main" id="{F81724E0-E466-0138-8BB6-587B22EE398C}"/>
              </a:ext>
            </a:extLst>
          </p:cNvPr>
          <p:cNvSpPr/>
          <p:nvPr/>
        </p:nvSpPr>
        <p:spPr>
          <a:xfrm>
            <a:off x="859418" y="1867400"/>
            <a:ext cx="2125746" cy="4001095"/>
          </a:xfrm>
          <a:prstGeom prst="rect">
            <a:avLst/>
          </a:prstGeom>
        </p:spPr>
        <p:txBody>
          <a:bodyPr wrap="square">
            <a:spAutoFit/>
          </a:bodyPr>
          <a:lstStyle/>
          <a:p>
            <a:r>
              <a:rPr lang="en-US" b="1" dirty="0">
                <a:solidFill>
                  <a:schemeClr val="bg1"/>
                </a:solidFill>
                <a:latin typeface="Calibri" panose="020F0502020204030204" pitchFamily="34" charset="0"/>
                <a:ea typeface="Lato" charset="0"/>
                <a:cs typeface="Calibri" panose="020F0502020204030204" pitchFamily="34" charset="0"/>
              </a:rPr>
              <a:t>Fácil de usar y versátil: </a:t>
            </a:r>
            <a:r>
              <a:rPr lang="en-US" dirty="0">
                <a:solidFill>
                  <a:schemeClr val="bg1"/>
                </a:solidFill>
                <a:latin typeface="Calibri" panose="020F0502020204030204" pitchFamily="34" charset="0"/>
                <a:ea typeface="Lato" charset="0"/>
                <a:cs typeface="Calibri" panose="020F0502020204030204" pitchFamily="34" charset="0"/>
              </a:rPr>
              <a:t>Canva es una aplicación de diseño gráfico gratuita y fácil de usar, ideal para usuarios con poca o ninguna experiencia en diseño, que ofrece herramientas como plantillas y kits de marca para crear contenido </a:t>
            </a:r>
            <a:r>
              <a:rPr lang="en-US" sz="2000" dirty="0">
                <a:solidFill>
                  <a:schemeClr val="bg1"/>
                </a:solidFill>
                <a:latin typeface="Calibri" panose="020F0502020204030204" pitchFamily="34" charset="0"/>
                <a:ea typeface="Lato" charset="0"/>
                <a:cs typeface="Calibri" panose="020F0502020204030204" pitchFamily="34" charset="0"/>
              </a:rPr>
              <a:t>profesional.</a:t>
            </a:r>
          </a:p>
        </p:txBody>
      </p:sp>
      <p:sp>
        <p:nvSpPr>
          <p:cNvPr id="69" name="Rectángulo 604">
            <a:extLst>
              <a:ext uri="{FF2B5EF4-FFF2-40B4-BE49-F238E27FC236}">
                <a16:creationId xmlns:a16="http://schemas.microsoft.com/office/drawing/2014/main" id="{465CDBC8-5FEB-7367-0B10-B7ABB4C33E8F}"/>
              </a:ext>
            </a:extLst>
          </p:cNvPr>
          <p:cNvSpPr/>
          <p:nvPr/>
        </p:nvSpPr>
        <p:spPr>
          <a:xfrm>
            <a:off x="6091536" y="2671799"/>
            <a:ext cx="2334469" cy="338554"/>
          </a:xfrm>
          <a:prstGeom prst="rect">
            <a:avLst/>
          </a:prstGeom>
        </p:spPr>
        <p:txBody>
          <a:bodyPr wrap="square">
            <a:spAutoFit/>
          </a:bodyPr>
          <a:lstStyle/>
          <a:p>
            <a:pPr algn="ctr"/>
            <a:r>
              <a:rPr lang="en-US" sz="1600">
                <a:solidFill>
                  <a:schemeClr val="bg1"/>
                </a:solidFill>
                <a:latin typeface="Calibri" panose="020F0502020204030204" pitchFamily="34" charset="0"/>
                <a:ea typeface="Lato" charset="0"/>
                <a:cs typeface="Calibri" panose="020F0502020204030204" pitchFamily="34" charset="0"/>
              </a:rPr>
              <a:t>Pulse para escribir</a:t>
            </a:r>
          </a:p>
        </p:txBody>
      </p:sp>
      <p:sp>
        <p:nvSpPr>
          <p:cNvPr id="70" name="Rectángulo 605">
            <a:extLst>
              <a:ext uri="{FF2B5EF4-FFF2-40B4-BE49-F238E27FC236}">
                <a16:creationId xmlns:a16="http://schemas.microsoft.com/office/drawing/2014/main" id="{D5262704-0F23-8C5B-BDA4-C19B7F67D9ED}"/>
              </a:ext>
            </a:extLst>
          </p:cNvPr>
          <p:cNvSpPr/>
          <p:nvPr/>
        </p:nvSpPr>
        <p:spPr>
          <a:xfrm>
            <a:off x="8733522" y="3860503"/>
            <a:ext cx="2355266" cy="338554"/>
          </a:xfrm>
          <a:prstGeom prst="rect">
            <a:avLst/>
          </a:prstGeom>
        </p:spPr>
        <p:txBody>
          <a:bodyPr wrap="square">
            <a:spAutoFit/>
          </a:bodyPr>
          <a:lstStyle/>
          <a:p>
            <a:pPr algn="ctr"/>
            <a:r>
              <a:rPr lang="en-US" sz="1600">
                <a:solidFill>
                  <a:schemeClr val="bg1"/>
                </a:solidFill>
                <a:latin typeface="Calibri" panose="020F0502020204030204" pitchFamily="34" charset="0"/>
                <a:ea typeface="Lato" charset="0"/>
                <a:cs typeface="Calibri" panose="020F0502020204030204" pitchFamily="34" charset="0"/>
              </a:rPr>
              <a:t>Pulse para escribir</a:t>
            </a:r>
          </a:p>
        </p:txBody>
      </p:sp>
      <p:sp>
        <p:nvSpPr>
          <p:cNvPr id="3" name="Freeform 1">
            <a:extLst>
              <a:ext uri="{FF2B5EF4-FFF2-40B4-BE49-F238E27FC236}">
                <a16:creationId xmlns:a16="http://schemas.microsoft.com/office/drawing/2014/main" id="{C3C42628-E4A9-F0E2-264C-A59CF6A1BA19}"/>
              </a:ext>
            </a:extLst>
          </p:cNvPr>
          <p:cNvSpPr>
            <a:spLocks noChangeArrowheads="1"/>
          </p:cNvSpPr>
          <p:nvPr/>
        </p:nvSpPr>
        <p:spPr bwMode="auto">
          <a:xfrm>
            <a:off x="6005943" y="1594711"/>
            <a:ext cx="2334470" cy="433102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dirty="0"/>
          </a:p>
        </p:txBody>
      </p:sp>
      <p:sp>
        <p:nvSpPr>
          <p:cNvPr id="71" name="Freeform 247">
            <a:extLst>
              <a:ext uri="{FF2B5EF4-FFF2-40B4-BE49-F238E27FC236}">
                <a16:creationId xmlns:a16="http://schemas.microsoft.com/office/drawing/2014/main" id="{427181B9-97AD-7A86-0635-E7B8A014F344}"/>
              </a:ext>
            </a:extLst>
          </p:cNvPr>
          <p:cNvSpPr>
            <a:spLocks noChangeArrowheads="1"/>
          </p:cNvSpPr>
          <p:nvPr/>
        </p:nvSpPr>
        <p:spPr bwMode="auto">
          <a:xfrm>
            <a:off x="8618717" y="1638557"/>
            <a:ext cx="2334470" cy="4246718"/>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dirty="0"/>
          </a:p>
        </p:txBody>
      </p:sp>
      <p:sp>
        <p:nvSpPr>
          <p:cNvPr id="72" name="Freeform 249">
            <a:extLst>
              <a:ext uri="{FF2B5EF4-FFF2-40B4-BE49-F238E27FC236}">
                <a16:creationId xmlns:a16="http://schemas.microsoft.com/office/drawing/2014/main" id="{1C24DE7C-CBF2-EC14-F5EA-A2307BA9D15C}"/>
              </a:ext>
            </a:extLst>
          </p:cNvPr>
          <p:cNvSpPr>
            <a:spLocks noChangeArrowheads="1"/>
          </p:cNvSpPr>
          <p:nvPr/>
        </p:nvSpPr>
        <p:spPr bwMode="auto">
          <a:xfrm>
            <a:off x="8566059" y="5858540"/>
            <a:ext cx="2387128" cy="518507"/>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9465E"/>
          </a:solidFill>
          <a:ln>
            <a:noFill/>
          </a:ln>
          <a:effectLst/>
        </p:spPr>
        <p:txBody>
          <a:bodyPr wrap="none" anchor="ctr"/>
          <a:lstStyle/>
          <a:p>
            <a:endParaRPr lang="en-US" sz="900"/>
          </a:p>
        </p:txBody>
      </p:sp>
      <p:sp>
        <p:nvSpPr>
          <p:cNvPr id="75" name="Rectángulo 602">
            <a:extLst>
              <a:ext uri="{FF2B5EF4-FFF2-40B4-BE49-F238E27FC236}">
                <a16:creationId xmlns:a16="http://schemas.microsoft.com/office/drawing/2014/main" id="{EEFFC263-B758-CDE7-9C8D-339B574017B2}"/>
              </a:ext>
            </a:extLst>
          </p:cNvPr>
          <p:cNvSpPr/>
          <p:nvPr/>
        </p:nvSpPr>
        <p:spPr>
          <a:xfrm>
            <a:off x="6116754" y="1687828"/>
            <a:ext cx="2310153" cy="4308872"/>
          </a:xfrm>
          <a:prstGeom prst="rect">
            <a:avLst/>
          </a:prstGeom>
        </p:spPr>
        <p:txBody>
          <a:bodyPr wrap="square">
            <a:spAutoFit/>
          </a:bodyPr>
          <a:lstStyle/>
          <a:p>
            <a:r>
              <a:rPr lang="en-US" b="1" dirty="0">
                <a:solidFill>
                  <a:schemeClr val="bg1"/>
                </a:solidFill>
                <a:latin typeface="Calibri" panose="020F0502020204030204" pitchFamily="34" charset="0"/>
                <a:ea typeface="Lato" charset="0"/>
                <a:cs typeface="Calibri" panose="020F0502020204030204" pitchFamily="34" charset="0"/>
              </a:rPr>
              <a:t>Fácil de usar y </a:t>
            </a:r>
            <a:r>
              <a:rPr lang="en-GB" b="1" dirty="0">
                <a:solidFill>
                  <a:schemeClr val="bg1"/>
                </a:solidFill>
                <a:latin typeface="Calibri" panose="020F0502020204030204" pitchFamily="34" charset="0"/>
                <a:ea typeface="Lato" charset="0"/>
                <a:cs typeface="Calibri" panose="020F0502020204030204" pitchFamily="34" charset="0"/>
              </a:rPr>
              <a:t>centrado en el marketing por correo electrónico: </a:t>
            </a:r>
            <a:r>
              <a:rPr lang="en-GB" dirty="0">
                <a:solidFill>
                  <a:schemeClr val="bg1"/>
                </a:solidFill>
                <a:latin typeface="Calibri" panose="020F0502020204030204" pitchFamily="34" charset="0"/>
                <a:ea typeface="Lato" charset="0"/>
                <a:cs typeface="Calibri" panose="020F0502020204030204" pitchFamily="34" charset="0"/>
              </a:rPr>
              <a:t>Mailchimp se centra en el marketing por correo electrónico, ofreciendo plantillas personalizables y herramientas de diseño sencillas para crear y enviar contenido </a:t>
            </a:r>
            <a:r>
              <a:rPr lang="en-GB" sz="2000" dirty="0">
                <a:solidFill>
                  <a:schemeClr val="bg1"/>
                </a:solidFill>
                <a:latin typeface="Calibri" panose="020F0502020204030204" pitchFamily="34" charset="0"/>
                <a:ea typeface="Lato" charset="0"/>
                <a:cs typeface="Calibri" panose="020F0502020204030204" pitchFamily="34" charset="0"/>
              </a:rPr>
              <a:t>directamente a los interesados.</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78" name="Rectángulo 602">
            <a:extLst>
              <a:ext uri="{FF2B5EF4-FFF2-40B4-BE49-F238E27FC236}">
                <a16:creationId xmlns:a16="http://schemas.microsoft.com/office/drawing/2014/main" id="{94F1F1B6-B11C-11E3-D388-537F4FD230F0}"/>
              </a:ext>
            </a:extLst>
          </p:cNvPr>
          <p:cNvSpPr/>
          <p:nvPr/>
        </p:nvSpPr>
        <p:spPr>
          <a:xfrm>
            <a:off x="3525272" y="1787917"/>
            <a:ext cx="2104564" cy="4001095"/>
          </a:xfrm>
          <a:prstGeom prst="rect">
            <a:avLst/>
          </a:prstGeom>
        </p:spPr>
        <p:txBody>
          <a:bodyPr wrap="square">
            <a:spAutoFit/>
          </a:bodyPr>
          <a:lstStyle/>
          <a:p>
            <a:r>
              <a:rPr lang="en-GB" b="1" dirty="0">
                <a:solidFill>
                  <a:schemeClr val="bg1"/>
                </a:solidFill>
              </a:rPr>
              <a:t>Avanzado y profesional: </a:t>
            </a:r>
            <a:r>
              <a:rPr lang="en-GB" dirty="0">
                <a:solidFill>
                  <a:schemeClr val="bg1"/>
                </a:solidFill>
              </a:rPr>
              <a:t>ACD es una potente herramienta de diseño y producción multimedia que ofrece acceso a software avanzado como Photoshop, InDesign y Premiere Pro, ideal para usuarios con conocimientos de diseño gráfico</a:t>
            </a:r>
            <a:r>
              <a:rPr lang="en-GB" sz="2000" dirty="0">
                <a:solidFill>
                  <a:schemeClr val="bg1"/>
                </a:solidFill>
              </a:rPr>
              <a:t>.</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79" name="Freeform 246">
            <a:extLst>
              <a:ext uri="{FF2B5EF4-FFF2-40B4-BE49-F238E27FC236}">
                <a16:creationId xmlns:a16="http://schemas.microsoft.com/office/drawing/2014/main" id="{D798E9FD-0B40-E424-126B-33047F59F84F}"/>
              </a:ext>
            </a:extLst>
          </p:cNvPr>
          <p:cNvSpPr>
            <a:spLocks noChangeArrowheads="1"/>
          </p:cNvSpPr>
          <p:nvPr/>
        </p:nvSpPr>
        <p:spPr bwMode="auto">
          <a:xfrm>
            <a:off x="5974644" y="1230907"/>
            <a:ext cx="2365770" cy="432384"/>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endParaRPr lang="en-US" sz="900"/>
          </a:p>
        </p:txBody>
      </p:sp>
      <p:sp>
        <p:nvSpPr>
          <p:cNvPr id="80" name="CuadroTexto 553">
            <a:extLst>
              <a:ext uri="{FF2B5EF4-FFF2-40B4-BE49-F238E27FC236}">
                <a16:creationId xmlns:a16="http://schemas.microsoft.com/office/drawing/2014/main" id="{05422474-D9C3-64A0-40DD-D10A4B03CB85}"/>
              </a:ext>
            </a:extLst>
          </p:cNvPr>
          <p:cNvSpPr txBox="1"/>
          <p:nvPr/>
        </p:nvSpPr>
        <p:spPr>
          <a:xfrm>
            <a:off x="5974643" y="1192917"/>
            <a:ext cx="2291547"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Mailchimp</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2" name="Rectángulo 602">
            <a:extLst>
              <a:ext uri="{FF2B5EF4-FFF2-40B4-BE49-F238E27FC236}">
                <a16:creationId xmlns:a16="http://schemas.microsoft.com/office/drawing/2014/main" id="{6E0C2821-6D98-5F7C-B50E-8ED38C98EB34}"/>
              </a:ext>
            </a:extLst>
          </p:cNvPr>
          <p:cNvSpPr/>
          <p:nvPr/>
        </p:nvSpPr>
        <p:spPr>
          <a:xfrm>
            <a:off x="8783084" y="1925055"/>
            <a:ext cx="2170103" cy="3447098"/>
          </a:xfrm>
          <a:prstGeom prst="rect">
            <a:avLst/>
          </a:prstGeom>
        </p:spPr>
        <p:txBody>
          <a:bodyPr wrap="square">
            <a:spAutoFit/>
          </a:bodyPr>
          <a:lstStyle/>
          <a:p>
            <a:r>
              <a:rPr lang="en-GB" b="1" dirty="0">
                <a:solidFill>
                  <a:schemeClr val="bg1"/>
                </a:solidFill>
              </a:rPr>
              <a:t>Gestión de redes sociales: </a:t>
            </a:r>
            <a:r>
              <a:rPr lang="en-GB" dirty="0">
                <a:solidFill>
                  <a:schemeClr val="bg1"/>
                </a:solidFill>
              </a:rPr>
              <a:t>Buffer está diseñado para programar, publicar y analizar contenidos en múltiples plataformas de redes sociales, lo que ayuda a mantener la coherencia en los mensajes de la marca.</a:t>
            </a: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83" name="CuadroTexto 555">
            <a:extLst>
              <a:ext uri="{FF2B5EF4-FFF2-40B4-BE49-F238E27FC236}">
                <a16:creationId xmlns:a16="http://schemas.microsoft.com/office/drawing/2014/main" id="{69FD1AF0-4641-D251-EAB4-27524A29C113}"/>
              </a:ext>
            </a:extLst>
          </p:cNvPr>
          <p:cNvSpPr txBox="1"/>
          <p:nvPr/>
        </p:nvSpPr>
        <p:spPr>
          <a:xfrm>
            <a:off x="8436402" y="5895350"/>
            <a:ext cx="2699099"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Tampón</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5" name="TextBox 84">
            <a:extLst>
              <a:ext uri="{FF2B5EF4-FFF2-40B4-BE49-F238E27FC236}">
                <a16:creationId xmlns:a16="http://schemas.microsoft.com/office/drawing/2014/main" id="{9FF58097-893C-CB0E-3E9E-BA8822408794}"/>
              </a:ext>
            </a:extLst>
          </p:cNvPr>
          <p:cNvSpPr txBox="1"/>
          <p:nvPr/>
        </p:nvSpPr>
        <p:spPr>
          <a:xfrm>
            <a:off x="1104013" y="6061968"/>
            <a:ext cx="6097772" cy="369332"/>
          </a:xfrm>
          <a:prstGeom prst="rect">
            <a:avLst/>
          </a:prstGeom>
          <a:noFill/>
        </p:spPr>
        <p:txBody>
          <a:bodyPr wrap="square">
            <a:spAutoFit/>
          </a:bodyPr>
          <a:lstStyle/>
          <a:p>
            <a:r>
              <a:rPr lang="en-GB" dirty="0">
                <a:hlinkClick r:id="rId2"/>
              </a:rPr>
              <a:t>Enlace</a:t>
            </a:r>
            <a:endParaRPr lang="en-GB" dirty="0"/>
          </a:p>
        </p:txBody>
      </p:sp>
      <p:sp>
        <p:nvSpPr>
          <p:cNvPr id="87" name="TextBox 86">
            <a:extLst>
              <a:ext uri="{FF2B5EF4-FFF2-40B4-BE49-F238E27FC236}">
                <a16:creationId xmlns:a16="http://schemas.microsoft.com/office/drawing/2014/main" id="{B811038D-6EEA-D4CD-0E7A-94FEB2DF0527}"/>
              </a:ext>
            </a:extLst>
          </p:cNvPr>
          <p:cNvSpPr txBox="1"/>
          <p:nvPr/>
        </p:nvSpPr>
        <p:spPr>
          <a:xfrm>
            <a:off x="3977273" y="1309421"/>
            <a:ext cx="6097772" cy="369332"/>
          </a:xfrm>
          <a:prstGeom prst="rect">
            <a:avLst/>
          </a:prstGeom>
          <a:noFill/>
        </p:spPr>
        <p:txBody>
          <a:bodyPr wrap="square">
            <a:spAutoFit/>
          </a:bodyPr>
          <a:lstStyle/>
          <a:p>
            <a:r>
              <a:rPr lang="en-GB" dirty="0">
                <a:hlinkClick r:id="rId3"/>
              </a:rPr>
              <a:t>Enlace</a:t>
            </a:r>
            <a:endParaRPr lang="en-GB" dirty="0"/>
          </a:p>
        </p:txBody>
      </p:sp>
      <p:sp>
        <p:nvSpPr>
          <p:cNvPr id="89" name="TextBox 88">
            <a:extLst>
              <a:ext uri="{FF2B5EF4-FFF2-40B4-BE49-F238E27FC236}">
                <a16:creationId xmlns:a16="http://schemas.microsoft.com/office/drawing/2014/main" id="{422491B9-BBF7-B8CC-1B97-5607BAD0DC30}"/>
              </a:ext>
            </a:extLst>
          </p:cNvPr>
          <p:cNvSpPr txBox="1"/>
          <p:nvPr/>
        </p:nvSpPr>
        <p:spPr>
          <a:xfrm>
            <a:off x="6568262" y="5993854"/>
            <a:ext cx="6097772" cy="369332"/>
          </a:xfrm>
          <a:prstGeom prst="rect">
            <a:avLst/>
          </a:prstGeom>
          <a:noFill/>
        </p:spPr>
        <p:txBody>
          <a:bodyPr wrap="square">
            <a:spAutoFit/>
          </a:bodyPr>
          <a:lstStyle/>
          <a:p>
            <a:r>
              <a:rPr lang="en-GB" dirty="0">
                <a:hlinkClick r:id="rId4"/>
              </a:rPr>
              <a:t>Enlace</a:t>
            </a:r>
            <a:endParaRPr lang="en-GB" dirty="0"/>
          </a:p>
        </p:txBody>
      </p:sp>
      <p:sp>
        <p:nvSpPr>
          <p:cNvPr id="91" name="TextBox 90">
            <a:extLst>
              <a:ext uri="{FF2B5EF4-FFF2-40B4-BE49-F238E27FC236}">
                <a16:creationId xmlns:a16="http://schemas.microsoft.com/office/drawing/2014/main" id="{CDD63EC1-F0B1-850D-909A-20D69523EC32}"/>
              </a:ext>
            </a:extLst>
          </p:cNvPr>
          <p:cNvSpPr txBox="1"/>
          <p:nvPr/>
        </p:nvSpPr>
        <p:spPr>
          <a:xfrm>
            <a:off x="9258300" y="1159848"/>
            <a:ext cx="6331688" cy="369332"/>
          </a:xfrm>
          <a:prstGeom prst="rect">
            <a:avLst/>
          </a:prstGeom>
          <a:noFill/>
        </p:spPr>
        <p:txBody>
          <a:bodyPr wrap="square">
            <a:spAutoFit/>
          </a:bodyPr>
          <a:lstStyle/>
          <a:p>
            <a:r>
              <a:rPr lang="en-GB" dirty="0">
                <a:hlinkClick r:id="rId5"/>
              </a:rPr>
              <a:t>Enlace</a:t>
            </a:r>
            <a:endParaRPr lang="en-GB" dirty="0"/>
          </a:p>
        </p:txBody>
      </p:sp>
      <p:grpSp>
        <p:nvGrpSpPr>
          <p:cNvPr id="8" name="Graphic 4">
            <a:extLst>
              <a:ext uri="{FF2B5EF4-FFF2-40B4-BE49-F238E27FC236}">
                <a16:creationId xmlns:a16="http://schemas.microsoft.com/office/drawing/2014/main" id="{5F67F33D-77FE-79A2-9D50-63B8191DA062}"/>
              </a:ext>
            </a:extLst>
          </p:cNvPr>
          <p:cNvGrpSpPr/>
          <p:nvPr/>
        </p:nvGrpSpPr>
        <p:grpSpPr>
          <a:xfrm rot="15627473">
            <a:off x="10332153" y="802698"/>
            <a:ext cx="403667" cy="780438"/>
            <a:chOff x="9129274" y="2719113"/>
            <a:chExt cx="717139" cy="1386497"/>
          </a:xfrm>
          <a:solidFill>
            <a:srgbClr val="09465E"/>
          </a:solidFill>
        </p:grpSpPr>
        <p:grpSp>
          <p:nvGrpSpPr>
            <p:cNvPr id="9" name="Graphic 4">
              <a:extLst>
                <a:ext uri="{FF2B5EF4-FFF2-40B4-BE49-F238E27FC236}">
                  <a16:creationId xmlns:a16="http://schemas.microsoft.com/office/drawing/2014/main" id="{52A54EB3-E1BF-C76A-26A1-9C55AA9A9A29}"/>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971798C5-BDE2-1E4B-DDCB-6AD8C19A009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E71C791E-D9A6-BAC9-4E8D-533FEF62F8B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F2D70BFD-9CA1-A321-DC24-1528ED72A8B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70F674A9-EDB8-EA86-FFB6-E9D7D0CD4E4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2" name="Freeform 51">
                <a:extLst>
                  <a:ext uri="{FF2B5EF4-FFF2-40B4-BE49-F238E27FC236}">
                    <a16:creationId xmlns:a16="http://schemas.microsoft.com/office/drawing/2014/main" id="{872D7DB3-2F61-F5B2-2E0E-652794DD280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EEF0154F-0C5C-4CC2-92C6-0782A40CE72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FCE15D27-B916-F2D0-0208-59A5372E19D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AA555D59-C592-BC86-B75F-F00393B2BD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8FBE0A2E-7122-26CC-C5A8-6FF8C47BBD5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80D7F7D8-AA9A-A586-9430-1C2C5242DB3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8947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3596-1C74-262C-E41B-9F3D2F38EF68}"/>
            </a:ext>
          </a:extLst>
        </p:cNvPr>
        <p:cNvGrpSpPr/>
        <p:nvPr/>
      </p:nvGrpSpPr>
      <p:grpSpPr>
        <a:xfrm>
          <a:off x="0" y="0"/>
          <a:ext cx="0" cy="0"/>
          <a:chOff x="0" y="0"/>
          <a:chExt cx="0" cy="0"/>
        </a:xfrm>
      </p:grpSpPr>
      <p:pic>
        <p:nvPicPr>
          <p:cNvPr id="3" name="Picture 2" descr="A diagram of a pros and contrast&#10;&#10;AI-generated content may be incorrect.">
            <a:extLst>
              <a:ext uri="{FF2B5EF4-FFF2-40B4-BE49-F238E27FC236}">
                <a16:creationId xmlns:a16="http://schemas.microsoft.com/office/drawing/2014/main" id="{29E83E94-3C1D-0565-E094-9A7C29C69C1F}"/>
              </a:ext>
            </a:extLst>
          </p:cNvPr>
          <p:cNvPicPr>
            <a:picLocks noChangeAspect="1"/>
          </p:cNvPicPr>
          <p:nvPr/>
        </p:nvPicPr>
        <p:blipFill>
          <a:blip r:embed="rId3"/>
          <a:srcRect l="5381" t="5798" r="7798" b="6811"/>
          <a:stretch>
            <a:fillRect/>
          </a:stretch>
        </p:blipFill>
        <p:spPr>
          <a:xfrm>
            <a:off x="655983" y="397564"/>
            <a:ext cx="10585174" cy="5993297"/>
          </a:xfrm>
          <a:prstGeom prst="rect">
            <a:avLst/>
          </a:prstGeom>
        </p:spPr>
      </p:pic>
    </p:spTree>
    <p:extLst>
      <p:ext uri="{BB962C8B-B14F-4D97-AF65-F5344CB8AC3E}">
        <p14:creationId xmlns:p14="http://schemas.microsoft.com/office/powerpoint/2010/main" val="427194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32ED3-C09C-8906-39F1-F48681C98CEB}"/>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9B49D3A4-D775-356C-0020-2665281493FD}"/>
              </a:ext>
            </a:extLst>
          </p:cNvPr>
          <p:cNvSpPr/>
          <p:nvPr/>
        </p:nvSpPr>
        <p:spPr>
          <a:xfrm>
            <a:off x="489705" y="1173326"/>
            <a:ext cx="3844299" cy="3281610"/>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C448E0AE-6191-28E4-245F-F1A3283EEA42}"/>
              </a:ext>
            </a:extLst>
          </p:cNvPr>
          <p:cNvSpPr/>
          <p:nvPr/>
        </p:nvSpPr>
        <p:spPr>
          <a:xfrm>
            <a:off x="3827401" y="2805830"/>
            <a:ext cx="2448140" cy="1843464"/>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DE337001-E77F-9545-0DD1-372B9CCBC76F}"/>
              </a:ext>
            </a:extLst>
          </p:cNvPr>
          <p:cNvSpPr>
            <a:spLocks noGrp="1"/>
          </p:cNvSpPr>
          <p:nvPr>
            <p:ph type="body" sz="quarter" idx="16"/>
          </p:nvPr>
        </p:nvSpPr>
        <p:spPr>
          <a:xfrm>
            <a:off x="682915" y="474251"/>
            <a:ext cx="9881513" cy="803654"/>
          </a:xfrm>
        </p:spPr>
        <p:txBody>
          <a:bodyPr/>
          <a:lstStyle/>
          <a:p>
            <a:r>
              <a:rPr lang="en-GB" b="0" dirty="0"/>
              <a:t>CREE SU PROPIA MARCA</a:t>
            </a:r>
          </a:p>
        </p:txBody>
      </p:sp>
      <p:sp>
        <p:nvSpPr>
          <p:cNvPr id="6" name="Text Placeholder 2">
            <a:extLst>
              <a:ext uri="{FF2B5EF4-FFF2-40B4-BE49-F238E27FC236}">
                <a16:creationId xmlns:a16="http://schemas.microsoft.com/office/drawing/2014/main" id="{65B3AF1A-DAD9-8C36-D23C-766B4A7BAE61}"/>
              </a:ext>
            </a:extLst>
          </p:cNvPr>
          <p:cNvSpPr txBox="1">
            <a:spLocks/>
          </p:cNvSpPr>
          <p:nvPr/>
        </p:nvSpPr>
        <p:spPr>
          <a:xfrm>
            <a:off x="785061" y="1602314"/>
            <a:ext cx="3157586" cy="242363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r>
              <a:rPr lang="en-US" sz="2200" b="1" dirty="0">
                <a:solidFill>
                  <a:schemeClr val="bg2"/>
                </a:solidFill>
              </a:rPr>
              <a:t>Siguiendo el material proporcionado, intenta crear Un logotipo y un lema de marca que representen a tu empresa utilizando todos los elementos mencionados</a:t>
            </a:r>
            <a:r>
              <a:rPr lang="en-US" b="1" dirty="0">
                <a:solidFill>
                  <a:schemeClr val="bg2"/>
                </a:solidFill>
              </a:rPr>
              <a:t>.</a:t>
            </a:r>
          </a:p>
        </p:txBody>
      </p:sp>
      <p:sp>
        <p:nvSpPr>
          <p:cNvPr id="3" name="Text Placeholder 3">
            <a:extLst>
              <a:ext uri="{FF2B5EF4-FFF2-40B4-BE49-F238E27FC236}">
                <a16:creationId xmlns:a16="http://schemas.microsoft.com/office/drawing/2014/main" id="{C91053A2-8FAD-8F64-8714-79A34908799F}"/>
              </a:ext>
            </a:extLst>
          </p:cNvPr>
          <p:cNvSpPr txBox="1">
            <a:spLocks/>
          </p:cNvSpPr>
          <p:nvPr/>
        </p:nvSpPr>
        <p:spPr>
          <a:xfrm rot="20844579">
            <a:off x="7795711" y="474250"/>
            <a:ext cx="3971711" cy="803654"/>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highlight>
                  <a:srgbClr val="ED7D31"/>
                </a:highlight>
              </a:rPr>
              <a:t>Ejercicio de los alumnos</a:t>
            </a:r>
            <a:endParaRPr lang="en-US" dirty="0">
              <a:highlight>
                <a:srgbClr val="ED7D31"/>
              </a:highlight>
            </a:endParaRPr>
          </a:p>
        </p:txBody>
      </p:sp>
      <p:sp>
        <p:nvSpPr>
          <p:cNvPr id="9" name="TextBox 8">
            <a:extLst>
              <a:ext uri="{FF2B5EF4-FFF2-40B4-BE49-F238E27FC236}">
                <a16:creationId xmlns:a16="http://schemas.microsoft.com/office/drawing/2014/main" id="{9CF1DCFA-2F46-C5EE-1415-31E0BCCCCD85}"/>
              </a:ext>
            </a:extLst>
          </p:cNvPr>
          <p:cNvSpPr txBox="1"/>
          <p:nvPr/>
        </p:nvSpPr>
        <p:spPr>
          <a:xfrm>
            <a:off x="3938031" y="3429000"/>
            <a:ext cx="6093912" cy="523220"/>
          </a:xfrm>
          <a:prstGeom prst="rect">
            <a:avLst/>
          </a:prstGeom>
          <a:noFill/>
        </p:spPr>
        <p:txBody>
          <a:bodyPr wrap="square">
            <a:spAutoFit/>
          </a:bodyPr>
          <a:lstStyle/>
          <a:p>
            <a:r>
              <a:rPr lang="en-US" sz="2800" b="1" dirty="0">
                <a:solidFill>
                  <a:srgbClr val="0B3A5B"/>
                </a:solidFill>
              </a:rPr>
              <a:t>¡¡Sé creativo!!</a:t>
            </a:r>
          </a:p>
        </p:txBody>
      </p:sp>
      <p:pic>
        <p:nvPicPr>
          <p:cNvPr id="2050" name="Picture 2" descr="Visual Branding Strategy - Build Your Brand Identity">
            <a:extLst>
              <a:ext uri="{FF2B5EF4-FFF2-40B4-BE49-F238E27FC236}">
                <a16:creationId xmlns:a16="http://schemas.microsoft.com/office/drawing/2014/main" id="{32F4801B-3663-A0E7-C3F5-C194D18D6E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24894" y="2526124"/>
            <a:ext cx="467677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2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93D45-B865-009D-1037-C4433868210F}"/>
            </a:ext>
          </a:extLst>
        </p:cNvPr>
        <p:cNvGrpSpPr/>
        <p:nvPr/>
      </p:nvGrpSpPr>
      <p:grpSpPr>
        <a:xfrm>
          <a:off x="0" y="0"/>
          <a:ext cx="0" cy="0"/>
          <a:chOff x="0" y="0"/>
          <a:chExt cx="0" cy="0"/>
        </a:xfrm>
      </p:grpSpPr>
      <p:pic>
        <p:nvPicPr>
          <p:cNvPr id="7" name="Picture Placeholder 6" descr="A hamburger with garbage on a plate&#10;&#10;AI-generated content may be incorrect.">
            <a:extLst>
              <a:ext uri="{FF2B5EF4-FFF2-40B4-BE49-F238E27FC236}">
                <a16:creationId xmlns:a16="http://schemas.microsoft.com/office/drawing/2014/main" id="{78E94B65-FE4D-FF78-60EE-0A595D2812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1235978" y="2404598"/>
            <a:ext cx="8946427" cy="3396829"/>
          </a:xfrm>
        </p:spPr>
      </p:pic>
      <p:sp>
        <p:nvSpPr>
          <p:cNvPr id="5" name="Text Placeholder 4">
            <a:extLst>
              <a:ext uri="{FF2B5EF4-FFF2-40B4-BE49-F238E27FC236}">
                <a16:creationId xmlns:a16="http://schemas.microsoft.com/office/drawing/2014/main" id="{4840C33E-972C-B942-5D99-55388332EF4B}"/>
              </a:ext>
            </a:extLst>
          </p:cNvPr>
          <p:cNvSpPr>
            <a:spLocks noGrp="1"/>
          </p:cNvSpPr>
          <p:nvPr>
            <p:ph type="body" sz="quarter" idx="17"/>
          </p:nvPr>
        </p:nvSpPr>
        <p:spPr>
          <a:xfrm>
            <a:off x="6731421" y="439689"/>
            <a:ext cx="2066906" cy="582221"/>
          </a:xfrm>
        </p:spPr>
        <p:txBody>
          <a:bodyPr/>
          <a:lstStyle/>
          <a:p>
            <a:r>
              <a:rPr lang="en-US"/>
              <a:t>04</a:t>
            </a:r>
          </a:p>
        </p:txBody>
      </p:sp>
      <p:sp>
        <p:nvSpPr>
          <p:cNvPr id="14" name="Rectangle 13">
            <a:extLst>
              <a:ext uri="{FF2B5EF4-FFF2-40B4-BE49-F238E27FC236}">
                <a16:creationId xmlns:a16="http://schemas.microsoft.com/office/drawing/2014/main" id="{F2251BF9-71AC-437D-DB5B-CCE4FF5081B6}"/>
              </a:ext>
            </a:extLst>
          </p:cNvPr>
          <p:cNvSpPr/>
          <p:nvPr/>
        </p:nvSpPr>
        <p:spPr>
          <a:xfrm>
            <a:off x="5234227" y="3478231"/>
            <a:ext cx="6124466" cy="2121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3587307-2ED2-3A06-E14E-1548617FFE21}"/>
              </a:ext>
            </a:extLst>
          </p:cNvPr>
          <p:cNvSpPr txBox="1"/>
          <p:nvPr/>
        </p:nvSpPr>
        <p:spPr>
          <a:xfrm>
            <a:off x="5297903" y="3661757"/>
            <a:ext cx="6060790" cy="1754326"/>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ENFOQUES DE COMERCIALIZACIÓN DE RESIDUOS ALIMENTARIOS</a:t>
            </a:r>
          </a:p>
        </p:txBody>
      </p:sp>
    </p:spTree>
    <p:extLst>
      <p:ext uri="{BB962C8B-B14F-4D97-AF65-F5344CB8AC3E}">
        <p14:creationId xmlns:p14="http://schemas.microsoft.com/office/powerpoint/2010/main" val="63037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D00C4-FFF5-3A67-EE5F-B2DC1A7F070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051FC53-5846-FEB4-855E-E2E5C4975476}"/>
              </a:ext>
            </a:extLst>
          </p:cNvPr>
          <p:cNvSpPr>
            <a:spLocks noGrp="1"/>
          </p:cNvSpPr>
          <p:nvPr>
            <p:ph type="body" sz="quarter" idx="16"/>
          </p:nvPr>
        </p:nvSpPr>
        <p:spPr>
          <a:xfrm>
            <a:off x="566189" y="416693"/>
            <a:ext cx="10052954" cy="803654"/>
          </a:xfrm>
          <a:prstGeom prst="rect">
            <a:avLst/>
          </a:prstGeom>
        </p:spPr>
        <p:txBody>
          <a:bodyPr/>
          <a:lstStyle/>
          <a:p>
            <a:r>
              <a:rPr lang="en-GB"/>
              <a:t>Redescubrir la tradición </a:t>
            </a:r>
            <a:endParaRPr lang="en-IE" b="1"/>
          </a:p>
        </p:txBody>
      </p:sp>
      <p:sp>
        <p:nvSpPr>
          <p:cNvPr id="3" name="Text Placeholder 2">
            <a:extLst>
              <a:ext uri="{FF2B5EF4-FFF2-40B4-BE49-F238E27FC236}">
                <a16:creationId xmlns:a16="http://schemas.microsoft.com/office/drawing/2014/main" id="{84FAD120-4200-E81F-862C-68BABDBCB1DE}"/>
              </a:ext>
            </a:extLst>
          </p:cNvPr>
          <p:cNvSpPr>
            <a:spLocks noGrp="1"/>
          </p:cNvSpPr>
          <p:nvPr>
            <p:ph type="body" sz="quarter" idx="19"/>
          </p:nvPr>
        </p:nvSpPr>
        <p:spPr>
          <a:xfrm>
            <a:off x="412217" y="1220347"/>
            <a:ext cx="10709439" cy="5394387"/>
          </a:xfrm>
          <a:prstGeom prst="rect">
            <a:avLst/>
          </a:prstGeom>
        </p:spPr>
        <p:txBody>
          <a:bodyPr/>
          <a:lstStyle/>
          <a:p>
            <a:pPr algn="just"/>
            <a:r>
              <a:rPr lang="en-US" sz="2200" dirty="0"/>
              <a:t>Como se ha visto, las historias son importantes a la hora de destacar su marca. El uso de la narración de historias debe tenerse en cuenta para promover su enfoque sobre el desperdicio de alimentos. </a:t>
            </a:r>
            <a:r>
              <a:rPr lang="en-US" sz="2200" b="1" dirty="0"/>
              <a:t>Las historias sobre el desperdicio de alimentos son mensajes únicos </a:t>
            </a:r>
            <a:r>
              <a:rPr lang="en-US" sz="2200" dirty="0"/>
              <a:t>sobre historias alimentarias, que deben compartirse en forma de nuevas narrativas para que sean eficaces.</a:t>
            </a:r>
          </a:p>
          <a:p>
            <a:pPr algn="just"/>
            <a:endParaRPr lang="en-US" sz="2200" dirty="0"/>
          </a:p>
          <a:p>
            <a:pPr algn="just"/>
            <a:r>
              <a:rPr lang="en-US" sz="2200" dirty="0"/>
              <a:t> La clave para crear una nueva narrativa eficiente es conectar el </a:t>
            </a:r>
            <a:r>
              <a:rPr lang="en-US" sz="2200" b="1" dirty="0"/>
              <a:t>pasado </a:t>
            </a:r>
            <a:r>
              <a:rPr lang="en-US" sz="2200" dirty="0"/>
              <a:t>con el </a:t>
            </a:r>
            <a:r>
              <a:rPr lang="en-US" sz="2200" b="1" dirty="0"/>
              <a:t>presente </a:t>
            </a:r>
            <a:r>
              <a:rPr lang="en-US" sz="2200" dirty="0"/>
              <a:t>e imaginar el </a:t>
            </a:r>
            <a:r>
              <a:rPr lang="en-US" sz="2200" b="1" dirty="0"/>
              <a:t>futuro </a:t>
            </a:r>
            <a:r>
              <a:rPr lang="en-US" sz="2200" dirty="0"/>
              <a:t>(</a:t>
            </a:r>
            <a:r>
              <a:rPr lang="en-US" sz="2200" dirty="0">
                <a:hlinkClick r:id="rId3"/>
              </a:rPr>
              <a:t>Pearson, 2024)</a:t>
            </a:r>
            <a:r>
              <a:rPr lang="en-US" sz="2200" dirty="0"/>
              <a:t>. Crear una historia a partir de esas técnicas tradicionales que implican la reutilización de alimentos en su empresa puede representar una solución. </a:t>
            </a:r>
          </a:p>
          <a:p>
            <a:pPr algn="just"/>
            <a:endParaRPr lang="en-US" sz="2200" dirty="0"/>
          </a:p>
          <a:p>
            <a:pPr algn="just"/>
            <a:r>
              <a:rPr lang="en-US" sz="2200" dirty="0"/>
              <a:t>A través de la narración de historias, es posible poner de relieve el </a:t>
            </a:r>
            <a:r>
              <a:rPr lang="en-US" sz="2200" b="1" dirty="0"/>
              <a:t>patrimonio cultural, </a:t>
            </a:r>
            <a:r>
              <a:rPr lang="en-US" sz="2200" dirty="0"/>
              <a:t>enmarcando las técnicas </a:t>
            </a:r>
            <a:r>
              <a:rPr lang="en-US" sz="2200" b="1" dirty="0"/>
              <a:t>tradicionales de evitación de residuos </a:t>
            </a:r>
            <a:r>
              <a:rPr lang="en-US" sz="2200" dirty="0"/>
              <a:t>como </a:t>
            </a:r>
            <a:r>
              <a:rPr lang="en-US" sz="2200" b="1" dirty="0"/>
              <a:t>soluciones sostenibles y modernas </a:t>
            </a:r>
            <a:r>
              <a:rPr lang="en-US" sz="2200" dirty="0"/>
              <a:t>a problemas actuales. Además, enfatizan la conexión creando un sentimiento de </a:t>
            </a:r>
            <a:r>
              <a:rPr lang="en-US" sz="2200" b="1" dirty="0"/>
              <a:t>identidad, nostalgia y pertenencia</a:t>
            </a:r>
            <a:r>
              <a:rPr lang="en-US" sz="2200" dirty="0"/>
              <a:t>. Además, las historias sobre estas técnicas tradicionales reforzarían los valores locales, fortaleciendo a la comunidad.  </a:t>
            </a:r>
          </a:p>
        </p:txBody>
      </p:sp>
    </p:spTree>
    <p:extLst>
      <p:ext uri="{BB962C8B-B14F-4D97-AF65-F5344CB8AC3E}">
        <p14:creationId xmlns:p14="http://schemas.microsoft.com/office/powerpoint/2010/main" val="2952969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42789-705D-0C38-1C0E-3BA19043683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26402B-4578-4CBD-CCDB-9EADD1269529}"/>
              </a:ext>
            </a:extLst>
          </p:cNvPr>
          <p:cNvSpPr>
            <a:spLocks noGrp="1"/>
          </p:cNvSpPr>
          <p:nvPr>
            <p:ph type="body" sz="quarter" idx="16"/>
          </p:nvPr>
        </p:nvSpPr>
        <p:spPr>
          <a:xfrm>
            <a:off x="576821" y="647189"/>
            <a:ext cx="10052954" cy="803654"/>
          </a:xfrm>
          <a:prstGeom prst="rect">
            <a:avLst/>
          </a:prstGeom>
        </p:spPr>
        <p:txBody>
          <a:bodyPr/>
          <a:lstStyle/>
          <a:p>
            <a:r>
              <a:rPr lang="en-GB" dirty="0"/>
              <a:t>Redescubrir la tradición - </a:t>
            </a:r>
            <a:r>
              <a:rPr lang="en-GB" dirty="0">
                <a:solidFill>
                  <a:srgbClr val="ED7D31"/>
                </a:solidFill>
              </a:rPr>
              <a:t>Estudio de caso </a:t>
            </a:r>
            <a:endParaRPr lang="en-IE" b="1" dirty="0">
              <a:solidFill>
                <a:srgbClr val="ED7D31"/>
              </a:solidFill>
            </a:endParaRPr>
          </a:p>
        </p:txBody>
      </p:sp>
      <p:sp>
        <p:nvSpPr>
          <p:cNvPr id="2" name="Text Placeholder 2">
            <a:extLst>
              <a:ext uri="{FF2B5EF4-FFF2-40B4-BE49-F238E27FC236}">
                <a16:creationId xmlns:a16="http://schemas.microsoft.com/office/drawing/2014/main" id="{A1562188-A009-607F-7914-2704540E69FD}"/>
              </a:ext>
            </a:extLst>
          </p:cNvPr>
          <p:cNvSpPr txBox="1">
            <a:spLocks/>
          </p:cNvSpPr>
          <p:nvPr/>
        </p:nvSpPr>
        <p:spPr>
          <a:xfrm>
            <a:off x="576821" y="1331619"/>
            <a:ext cx="10621926" cy="4194761"/>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dirty="0" err="1"/>
              <a:t>Delikatetxe </a:t>
            </a:r>
            <a:r>
              <a:rPr lang="en-GB" sz="2200" dirty="0"/>
              <a:t>es una cooperativa que elabora caldos a partir de gallinas camperas al final de su ciclo de puesta de huevos, recuperando una tradición de platos de cocción lenta antaño apreciados por su carne de alta calidad. </a:t>
            </a:r>
          </a:p>
          <a:p>
            <a:pPr algn="just"/>
            <a:endParaRPr lang="en-GB" sz="2200" dirty="0"/>
          </a:p>
          <a:p>
            <a:pPr algn="just"/>
            <a:r>
              <a:rPr lang="en-GB" sz="2200" dirty="0"/>
              <a:t>La ganadería industrial ha hecho que esta carne sea menos popular, pero </a:t>
            </a:r>
            <a:r>
              <a:rPr lang="en-GB" sz="2200" dirty="0" err="1"/>
              <a:t>Delikatetxe </a:t>
            </a:r>
            <a:r>
              <a:rPr lang="en-GB" sz="2200" dirty="0"/>
              <a:t>resalta las prácticas ganaderas tradicionales vascas abasteciéndose de ingredientes de productores locales que crían a los animales con cuidado y respeto por el medio ambiente, conectando las tradiciones del pasado con las prácticas actuales. </a:t>
            </a:r>
          </a:p>
          <a:p>
            <a:pPr algn="just"/>
            <a:endParaRPr lang="en-GB" sz="2200" dirty="0"/>
          </a:p>
          <a:p>
            <a:pPr algn="just"/>
            <a:r>
              <a:rPr lang="en-GB" sz="2200" dirty="0"/>
              <a:t>A través de la narración, preservan el patrimonio cultural y las tradiciones agrícolas, encarnando su lema: </a:t>
            </a:r>
            <a:r>
              <a:rPr lang="en-GB" sz="2200" b="1" dirty="0"/>
              <a:t>"Las gallinas vuelven a nuestras mesas. Volvamos a las buenas costumbres".</a:t>
            </a:r>
            <a:endParaRPr lang="en-US" sz="2200" b="1" dirty="0"/>
          </a:p>
        </p:txBody>
      </p:sp>
      <p:sp>
        <p:nvSpPr>
          <p:cNvPr id="10" name="TextBox 9">
            <a:extLst>
              <a:ext uri="{FF2B5EF4-FFF2-40B4-BE49-F238E27FC236}">
                <a16:creationId xmlns:a16="http://schemas.microsoft.com/office/drawing/2014/main" id="{C9778742-B181-3D7C-6E21-BC3D47F639C1}"/>
              </a:ext>
            </a:extLst>
          </p:cNvPr>
          <p:cNvSpPr txBox="1"/>
          <p:nvPr/>
        </p:nvSpPr>
        <p:spPr>
          <a:xfrm>
            <a:off x="832655" y="5260441"/>
            <a:ext cx="11015948" cy="830997"/>
          </a:xfrm>
          <a:prstGeom prst="rect">
            <a:avLst/>
          </a:prstGeom>
          <a:noFill/>
        </p:spPr>
        <p:txBody>
          <a:bodyPr wrap="square">
            <a:spAutoFit/>
          </a:bodyPr>
          <a:lstStyle/>
          <a:p>
            <a:r>
              <a:rPr lang="en-GB" sz="2400" dirty="0">
                <a:hlinkClick r:id="rId3"/>
              </a:rPr>
              <a:t>https://delikatetxe.eus/es/</a:t>
            </a:r>
            <a:endParaRPr lang="en-GB" sz="2400" dirty="0"/>
          </a:p>
          <a:p>
            <a:r>
              <a:rPr lang="en-GB" sz="2400" dirty="0"/>
              <a:t>Más información sobre </a:t>
            </a:r>
            <a:r>
              <a:rPr lang="en-GB" sz="2400" dirty="0" err="1"/>
              <a:t>Delikatetxe </a:t>
            </a:r>
            <a:r>
              <a:rPr lang="en-GB" sz="2400" dirty="0"/>
              <a:t>en el </a:t>
            </a:r>
            <a:r>
              <a:rPr lang="en-GB" sz="2400" dirty="0">
                <a:hlinkClick r:id="rId4"/>
              </a:rPr>
              <a:t>Compendio de buenas prácticas W2W</a:t>
            </a:r>
            <a:endParaRPr lang="en-GB" sz="2400" dirty="0"/>
          </a:p>
        </p:txBody>
      </p:sp>
      <p:pic>
        <p:nvPicPr>
          <p:cNvPr id="6" name="Picture 5">
            <a:extLst>
              <a:ext uri="{FF2B5EF4-FFF2-40B4-BE49-F238E27FC236}">
                <a16:creationId xmlns:a16="http://schemas.microsoft.com/office/drawing/2014/main" id="{3E34A5C5-FD78-E65D-4F2B-7E42907883EE}"/>
              </a:ext>
            </a:extLst>
          </p:cNvPr>
          <p:cNvPicPr>
            <a:picLocks noChangeAspect="1"/>
          </p:cNvPicPr>
          <p:nvPr/>
        </p:nvPicPr>
        <p:blipFill>
          <a:blip r:embed="rId5"/>
          <a:stretch>
            <a:fillRect/>
          </a:stretch>
        </p:blipFill>
        <p:spPr>
          <a:xfrm>
            <a:off x="7984576" y="436124"/>
            <a:ext cx="3000794" cy="828791"/>
          </a:xfrm>
          <a:prstGeom prst="rect">
            <a:avLst/>
          </a:prstGeom>
        </p:spPr>
      </p:pic>
      <p:grpSp>
        <p:nvGrpSpPr>
          <p:cNvPr id="3" name="Graphic 4">
            <a:extLst>
              <a:ext uri="{FF2B5EF4-FFF2-40B4-BE49-F238E27FC236}">
                <a16:creationId xmlns:a16="http://schemas.microsoft.com/office/drawing/2014/main" id="{EACDA98C-DCBA-1C28-0E44-D3B8CDAF5779}"/>
              </a:ext>
            </a:extLst>
          </p:cNvPr>
          <p:cNvGrpSpPr/>
          <p:nvPr/>
        </p:nvGrpSpPr>
        <p:grpSpPr>
          <a:xfrm rot="15078948">
            <a:off x="4967152" y="4969516"/>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F1B3DD47-4B45-1553-BE22-92B1F20539D0}"/>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AFBC367-77DE-8144-0E12-4A7762EDE32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0F7B76E2-0EC6-96A3-5670-1C22822157A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4502D608-D8A6-7F9C-1F88-3F238264A80E}"/>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BE1F5B5-2E5C-89B9-AC2A-4D5AED3C215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0B9979DE-D81F-1779-C41A-D7607744A01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A62A4A62-FA24-1EBD-2E82-4D837A75607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9652A309-7106-853E-90E7-7A2F7257572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BC5BAA0F-41A2-805F-C8B0-4AB1FC18554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34B2C42C-2B44-3EC6-7154-50BC8495516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03BF0C83-5CD6-538C-E2E2-3B2586B0AFF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0279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59A60-1EC5-2D99-C10A-46D5428C1C3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61B7B13-5961-08D4-43C8-149F244C11B0}"/>
              </a:ext>
            </a:extLst>
          </p:cNvPr>
          <p:cNvSpPr>
            <a:spLocks noGrp="1"/>
          </p:cNvSpPr>
          <p:nvPr>
            <p:ph type="body" sz="quarter" idx="16"/>
          </p:nvPr>
        </p:nvSpPr>
        <p:spPr>
          <a:xfrm>
            <a:off x="566189" y="425067"/>
            <a:ext cx="10052954" cy="803654"/>
          </a:xfrm>
          <a:prstGeom prst="rect">
            <a:avLst/>
          </a:prstGeom>
        </p:spPr>
        <p:txBody>
          <a:bodyPr/>
          <a:lstStyle/>
          <a:p>
            <a:r>
              <a:rPr lang="en-GB"/>
              <a:t>Innovación</a:t>
            </a:r>
            <a:endParaRPr lang="en-IE" b="1"/>
          </a:p>
        </p:txBody>
      </p:sp>
      <p:sp>
        <p:nvSpPr>
          <p:cNvPr id="3" name="Text Placeholder 2">
            <a:extLst>
              <a:ext uri="{FF2B5EF4-FFF2-40B4-BE49-F238E27FC236}">
                <a16:creationId xmlns:a16="http://schemas.microsoft.com/office/drawing/2014/main" id="{040EC48E-6442-F773-7C6F-F5E31CE0C90A}"/>
              </a:ext>
            </a:extLst>
          </p:cNvPr>
          <p:cNvSpPr>
            <a:spLocks noGrp="1"/>
          </p:cNvSpPr>
          <p:nvPr>
            <p:ph type="body" sz="quarter" idx="19"/>
          </p:nvPr>
        </p:nvSpPr>
        <p:spPr>
          <a:xfrm>
            <a:off x="486645" y="1232916"/>
            <a:ext cx="10762602" cy="4441970"/>
          </a:xfrm>
          <a:prstGeom prst="rect">
            <a:avLst/>
          </a:prstGeom>
        </p:spPr>
        <p:txBody>
          <a:bodyPr/>
          <a:lstStyle/>
          <a:p>
            <a:pPr algn="just"/>
            <a:r>
              <a:rPr lang="en-US" sz="2200" dirty="0"/>
              <a:t>Presentar técnicas innovadoras de reducción de residuos alimentarios también puede servir de marco para aumentar su presencia en el mercado. La innovación crea </a:t>
            </a:r>
            <a:r>
              <a:rPr lang="en-US" sz="2200" b="1" dirty="0"/>
              <a:t>puntos de venta únicos </a:t>
            </a:r>
            <a:r>
              <a:rPr lang="en-US" sz="2200" dirty="0"/>
              <a:t>y puede diferenciarle de otras empresas que se refieren a la sostenibilidad en términos generales. Además, la innovación puede adaptarse a la </a:t>
            </a:r>
            <a:r>
              <a:rPr lang="en-US" sz="2200" b="1" dirty="0"/>
              <a:t>creatividad</a:t>
            </a:r>
            <a:r>
              <a:rPr lang="en-US" sz="2200" dirty="0"/>
              <a:t>, lo que situaría a su marca en una escala diferente. </a:t>
            </a:r>
          </a:p>
          <a:p>
            <a:pPr algn="just"/>
            <a:endParaRPr lang="en-US" sz="2200" dirty="0"/>
          </a:p>
          <a:p>
            <a:pPr algn="just"/>
            <a:r>
              <a:rPr lang="en-US" sz="2200" dirty="0"/>
              <a:t>La innovación se percibe a menudo a través de palabras adecuadas (reingeniería, biodiseño, productos de nueva generación). Por lo tanto, hay que dar la sensación de que se trata de soluciones de vanguardia a través </a:t>
            </a:r>
            <a:r>
              <a:rPr lang="en-US" sz="2200" b="1" dirty="0"/>
              <a:t>del lenguaje.</a:t>
            </a:r>
          </a:p>
          <a:p>
            <a:pPr algn="just"/>
            <a:endParaRPr lang="en-US" sz="2200" b="1" dirty="0"/>
          </a:p>
          <a:p>
            <a:pPr algn="just"/>
            <a:r>
              <a:rPr lang="en-US" sz="2200" dirty="0"/>
              <a:t>Por último, presentar tus técnicas de innovación como algo </a:t>
            </a:r>
            <a:r>
              <a:rPr lang="en-US" sz="2200" b="1" dirty="0"/>
              <a:t>transferible </a:t>
            </a:r>
            <a:r>
              <a:rPr lang="en-US" sz="2200" dirty="0"/>
              <a:t>a otros ámbitos (no sólo el desperdicio alimentario, sino también la producción, la cocina casera...) podría otorgar a tu marca un sentido más amplio y significativo, aportando posibles soluciones para abordar el mismo problema en otros sectores</a:t>
            </a:r>
          </a:p>
        </p:txBody>
      </p:sp>
    </p:spTree>
    <p:extLst>
      <p:ext uri="{BB962C8B-B14F-4D97-AF65-F5344CB8AC3E}">
        <p14:creationId xmlns:p14="http://schemas.microsoft.com/office/powerpoint/2010/main" val="2149925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7C658-01D2-85C3-44EF-BCDA03E4929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117FA82-0CA5-7BFB-D0CD-6A9D88276AC0}"/>
              </a:ext>
            </a:extLst>
          </p:cNvPr>
          <p:cNvSpPr>
            <a:spLocks noGrp="1"/>
          </p:cNvSpPr>
          <p:nvPr>
            <p:ph type="body" sz="quarter" idx="16"/>
          </p:nvPr>
        </p:nvSpPr>
        <p:spPr>
          <a:xfrm>
            <a:off x="566189" y="425067"/>
            <a:ext cx="10052954" cy="803654"/>
          </a:xfrm>
          <a:prstGeom prst="rect">
            <a:avLst/>
          </a:prstGeom>
        </p:spPr>
        <p:txBody>
          <a:bodyPr/>
          <a:lstStyle/>
          <a:p>
            <a:r>
              <a:rPr lang="en-GB" dirty="0"/>
              <a:t>Innovación - </a:t>
            </a:r>
            <a:r>
              <a:rPr lang="en-GB" dirty="0">
                <a:solidFill>
                  <a:srgbClr val="ED7D31"/>
                </a:solidFill>
              </a:rPr>
              <a:t>Estudio de caso</a:t>
            </a:r>
            <a:endParaRPr lang="en-IE" b="1" dirty="0">
              <a:solidFill>
                <a:srgbClr val="ED7D31"/>
              </a:solidFill>
            </a:endParaRPr>
          </a:p>
        </p:txBody>
      </p:sp>
      <p:sp>
        <p:nvSpPr>
          <p:cNvPr id="2" name="Text Placeholder 2">
            <a:extLst>
              <a:ext uri="{FF2B5EF4-FFF2-40B4-BE49-F238E27FC236}">
                <a16:creationId xmlns:a16="http://schemas.microsoft.com/office/drawing/2014/main" id="{3A9CDF4B-EB51-E2D8-CC2B-62339A9810C2}"/>
              </a:ext>
            </a:extLst>
          </p:cNvPr>
          <p:cNvSpPr txBox="1">
            <a:spLocks/>
          </p:cNvSpPr>
          <p:nvPr/>
        </p:nvSpPr>
        <p:spPr>
          <a:xfrm>
            <a:off x="676358" y="1405203"/>
            <a:ext cx="10596074" cy="363662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a:t>Orange Fiber destaca por su proceso patentado de extracción de celulosa de la pulpa de cítricos, que transforma los residuos alimentarios en textiles de moda de alta gama. </a:t>
            </a:r>
          </a:p>
          <a:p>
            <a:pPr algn="just"/>
            <a:endParaRPr lang="en-GB" dirty="0"/>
          </a:p>
          <a:p>
            <a:pPr algn="just"/>
            <a:r>
              <a:rPr lang="en-GB" dirty="0"/>
              <a:t>Al centrarse en la </a:t>
            </a:r>
            <a:r>
              <a:rPr lang="en-GB" b="1" dirty="0"/>
              <a:t>innovación como argumento de venta único</a:t>
            </a:r>
            <a:r>
              <a:rPr lang="en-GB" dirty="0"/>
              <a:t>, muestran cómo las soluciones a los residuos alimentarios pueden trasladarse a otros sectores, como el textil. </a:t>
            </a:r>
          </a:p>
          <a:p>
            <a:pPr algn="just"/>
            <a:r>
              <a:rPr lang="en-GB" dirty="0"/>
              <a:t>Además, </a:t>
            </a:r>
            <a:r>
              <a:rPr lang="en-GB" b="1" dirty="0"/>
              <a:t>fusionan la tecnología con la creatividad</a:t>
            </a:r>
            <a:r>
              <a:rPr lang="en-GB" dirty="0"/>
              <a:t>, vinculando la sostenibilidad al diseño de moda. </a:t>
            </a:r>
          </a:p>
          <a:p>
            <a:pPr algn="just"/>
            <a:endParaRPr lang="en-GB" dirty="0"/>
          </a:p>
          <a:p>
            <a:pPr algn="just"/>
            <a:r>
              <a:rPr lang="en-GB" dirty="0"/>
              <a:t>Su marca está impregnada de </a:t>
            </a:r>
            <a:r>
              <a:rPr lang="en-GB" b="1" dirty="0"/>
              <a:t>palabras clave vanguardistas </a:t>
            </a:r>
            <a:r>
              <a:rPr lang="en-GB" dirty="0"/>
              <a:t>como "Limited Edition" (edición limitada), "redigning fashion" (rediseño de la moda) y "patented process" (proceso patentado), que refuerzan su identidad impulsada por la innovación.</a:t>
            </a:r>
            <a:endParaRPr lang="en-US" dirty="0"/>
          </a:p>
        </p:txBody>
      </p:sp>
      <p:pic>
        <p:nvPicPr>
          <p:cNvPr id="8" name="Picture 7">
            <a:extLst>
              <a:ext uri="{FF2B5EF4-FFF2-40B4-BE49-F238E27FC236}">
                <a16:creationId xmlns:a16="http://schemas.microsoft.com/office/drawing/2014/main" id="{DC2DB5E7-D393-8A54-BC7D-3E2C959381B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21823" y="502233"/>
            <a:ext cx="3863061" cy="889234"/>
          </a:xfrm>
          <a:prstGeom prst="rect">
            <a:avLst/>
          </a:prstGeom>
        </p:spPr>
      </p:pic>
      <p:sp>
        <p:nvSpPr>
          <p:cNvPr id="10" name="TextBox 9">
            <a:extLst>
              <a:ext uri="{FF2B5EF4-FFF2-40B4-BE49-F238E27FC236}">
                <a16:creationId xmlns:a16="http://schemas.microsoft.com/office/drawing/2014/main" id="{F2AE5438-A2E0-041E-B51E-557D683C7EE2}"/>
              </a:ext>
            </a:extLst>
          </p:cNvPr>
          <p:cNvSpPr txBox="1"/>
          <p:nvPr/>
        </p:nvSpPr>
        <p:spPr>
          <a:xfrm>
            <a:off x="893593" y="5129104"/>
            <a:ext cx="9660410" cy="1015663"/>
          </a:xfrm>
          <a:prstGeom prst="rect">
            <a:avLst/>
          </a:prstGeom>
          <a:noFill/>
        </p:spPr>
        <p:txBody>
          <a:bodyPr wrap="square">
            <a:spAutoFit/>
          </a:bodyPr>
          <a:lstStyle/>
          <a:p>
            <a:r>
              <a:rPr lang="en-GB" sz="2000" dirty="0">
                <a:hlinkClick r:id="rId3"/>
              </a:rPr>
              <a:t>https://orangefiber.it/</a:t>
            </a:r>
            <a:endParaRPr lang="en-GB" sz="2000" dirty="0"/>
          </a:p>
          <a:p>
            <a:endParaRPr lang="en-GB" sz="2000" dirty="0"/>
          </a:p>
          <a:p>
            <a:r>
              <a:rPr lang="en-GB" sz="2000" dirty="0"/>
              <a:t>Más información sobre la Fibra Naranja en el </a:t>
            </a:r>
            <a:r>
              <a:rPr lang="en-GB" sz="2000" dirty="0">
                <a:hlinkClick r:id="rId4"/>
              </a:rPr>
              <a:t>Compendio de Buenas Prácticas W2W</a:t>
            </a:r>
            <a:endParaRPr lang="en-GB" sz="2000" dirty="0"/>
          </a:p>
        </p:txBody>
      </p:sp>
      <p:grpSp>
        <p:nvGrpSpPr>
          <p:cNvPr id="3" name="Graphic 4">
            <a:extLst>
              <a:ext uri="{FF2B5EF4-FFF2-40B4-BE49-F238E27FC236}">
                <a16:creationId xmlns:a16="http://schemas.microsoft.com/office/drawing/2014/main" id="{6268B6E4-E7B7-ADE5-0CA3-BE8A527B863A}"/>
              </a:ext>
            </a:extLst>
          </p:cNvPr>
          <p:cNvGrpSpPr/>
          <p:nvPr/>
        </p:nvGrpSpPr>
        <p:grpSpPr>
          <a:xfrm rot="19582332">
            <a:off x="10576271" y="491182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2389E67E-0664-8323-B608-EDA55F298BD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0B233577-046B-A22A-EAAA-E8D1076BC68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7E36FBFF-AE83-C9EB-3518-B0C62D77F4F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98DBBC0B-47C0-9A98-4194-3B0DE4842F76}"/>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F53FD605-7D4F-3113-7FB8-40AFBD75C24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890D9843-3D91-3346-A7D2-C5F24CAC8D4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0BE4A0B4-6FAC-7998-2BEE-7F540B2C6E8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2D526C54-D5FC-5064-1E2B-88E9039B9A9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BD87B13C-0BD5-2C1E-1150-1F91A0415AE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358121E3-7219-F666-269F-4BDF116D2F1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C9FE2EF6-E475-D3F8-A4B5-A07851EB467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51732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4DFFD-6496-7023-9B46-3DC0C8B2B35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FB927EF-C054-94E8-C7D7-926202D1F51B}"/>
              </a:ext>
            </a:extLst>
          </p:cNvPr>
          <p:cNvSpPr>
            <a:spLocks noGrp="1"/>
          </p:cNvSpPr>
          <p:nvPr>
            <p:ph type="body" sz="quarter" idx="16"/>
          </p:nvPr>
        </p:nvSpPr>
        <p:spPr>
          <a:xfrm>
            <a:off x="633301" y="537161"/>
            <a:ext cx="5565480" cy="620520"/>
          </a:xfrm>
          <a:prstGeom prst="rect">
            <a:avLst/>
          </a:prstGeom>
        </p:spPr>
        <p:txBody>
          <a:bodyPr/>
          <a:lstStyle/>
          <a:p>
            <a:r>
              <a:rPr lang="en-GB" dirty="0"/>
              <a:t>Asociaciones </a:t>
            </a:r>
            <a:endParaRPr lang="en-IE" b="1" dirty="0"/>
          </a:p>
        </p:txBody>
      </p:sp>
      <p:sp>
        <p:nvSpPr>
          <p:cNvPr id="3" name="Text Placeholder 2">
            <a:extLst>
              <a:ext uri="{FF2B5EF4-FFF2-40B4-BE49-F238E27FC236}">
                <a16:creationId xmlns:a16="http://schemas.microsoft.com/office/drawing/2014/main" id="{BA5C65AD-A3C5-8C09-4DE9-93A9FD440603}"/>
              </a:ext>
            </a:extLst>
          </p:cNvPr>
          <p:cNvSpPr>
            <a:spLocks noGrp="1"/>
          </p:cNvSpPr>
          <p:nvPr>
            <p:ph type="body" sz="quarter" idx="19"/>
          </p:nvPr>
        </p:nvSpPr>
        <p:spPr>
          <a:xfrm>
            <a:off x="482066" y="1228454"/>
            <a:ext cx="6359409" cy="5260163"/>
          </a:xfrm>
          <a:prstGeom prst="rect">
            <a:avLst/>
          </a:prstGeom>
        </p:spPr>
        <p:txBody>
          <a:bodyPr/>
          <a:lstStyle/>
          <a:p>
            <a:pPr algn="just"/>
            <a:r>
              <a:rPr lang="en-US" sz="2200" dirty="0"/>
              <a:t>Ampliar las redes de contactos y ponerse en contacto con colegas con fines de marketing representa una estrategia interesante para desarrollar su marca. Colaborar con colegas permite acceder a su base de clientes, lo que a su vez puede proporcionar más información y comentarios de distintos públicos sobre su marca. </a:t>
            </a:r>
          </a:p>
          <a:p>
            <a:pPr algn="just"/>
            <a:endParaRPr lang="en-US" sz="2200" dirty="0"/>
          </a:p>
          <a:p>
            <a:pPr algn="just"/>
            <a:r>
              <a:rPr lang="en-US" sz="2200" dirty="0"/>
              <a:t>Además, compartir campañas de marketing puede reducir los esfuerzos a la hora de desarrollar acuerdos de marca, mensajes e indicadores visuales y de alcance. Esto es especialmente eficaz en el ámbito del desperdicio de alimentos, ya que podría </a:t>
            </a:r>
            <a:r>
              <a:rPr lang="en-US" sz="2200" dirty="0" err="1"/>
              <a:t>optimizar </a:t>
            </a:r>
            <a:r>
              <a:rPr lang="en-US" sz="2200" dirty="0"/>
              <a:t>aún </a:t>
            </a:r>
            <a:r>
              <a:rPr lang="en-US" sz="2200" dirty="0" err="1"/>
              <a:t>más </a:t>
            </a:r>
            <a:r>
              <a:rPr lang="en-US" sz="2200" dirty="0"/>
              <a:t>las técnicas ya establecidas, aprendiendo de las campañas de otros socios.</a:t>
            </a:r>
          </a:p>
          <a:p>
            <a:pPr algn="just"/>
            <a:endParaRPr lang="en-US" dirty="0"/>
          </a:p>
        </p:txBody>
      </p:sp>
      <p:pic>
        <p:nvPicPr>
          <p:cNvPr id="5" name="Picture 4" descr="Two arrows forming one">
            <a:extLst>
              <a:ext uri="{FF2B5EF4-FFF2-40B4-BE49-F238E27FC236}">
                <a16:creationId xmlns:a16="http://schemas.microsoft.com/office/drawing/2014/main" id="{D621D4A2-74F7-DC3C-4DCB-7F45140295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1812" y="1287596"/>
            <a:ext cx="4206801" cy="4282808"/>
          </a:xfrm>
          <a:prstGeom prst="rect">
            <a:avLst/>
          </a:prstGeom>
        </p:spPr>
      </p:pic>
    </p:spTree>
    <p:extLst>
      <p:ext uri="{BB962C8B-B14F-4D97-AF65-F5344CB8AC3E}">
        <p14:creationId xmlns:p14="http://schemas.microsoft.com/office/powerpoint/2010/main" val="288893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Visual Storytelling: How to Effectively Utilize Graphics in Your Food  Advertising (Guest Blog) - BiaBiz">
            <a:extLst>
              <a:ext uri="{FF2B5EF4-FFF2-40B4-BE49-F238E27FC236}">
                <a16:creationId xmlns:a16="http://schemas.microsoft.com/office/drawing/2014/main" id="{283A30F0-64BE-DFEC-DE2F-4AFBB0C1630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450398"/>
            <a:ext cx="6920970" cy="335445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419288" y="3429000"/>
            <a:ext cx="4296151" cy="1407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467898" y="3520138"/>
            <a:ext cx="4358334" cy="1200329"/>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INTRODUCCIÓN A LA NARRACIÓN</a:t>
            </a: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F38B2-644E-BB93-EFBC-A4A35052988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B15AC3-1592-C4FF-1E29-B786D1A035F0}"/>
              </a:ext>
            </a:extLst>
          </p:cNvPr>
          <p:cNvSpPr>
            <a:spLocks noGrp="1"/>
          </p:cNvSpPr>
          <p:nvPr>
            <p:ph type="body" sz="quarter" idx="16"/>
          </p:nvPr>
        </p:nvSpPr>
        <p:spPr>
          <a:xfrm>
            <a:off x="978587" y="629968"/>
            <a:ext cx="5565480" cy="620520"/>
          </a:xfrm>
          <a:prstGeom prst="rect">
            <a:avLst/>
          </a:prstGeom>
        </p:spPr>
        <p:txBody>
          <a:bodyPr/>
          <a:lstStyle/>
          <a:p>
            <a:r>
              <a:rPr lang="en-GB" dirty="0"/>
              <a:t>Asociaciones </a:t>
            </a:r>
            <a:endParaRPr lang="en-IE" b="1" dirty="0"/>
          </a:p>
        </p:txBody>
      </p:sp>
      <p:sp>
        <p:nvSpPr>
          <p:cNvPr id="3" name="Text Placeholder 2">
            <a:extLst>
              <a:ext uri="{FF2B5EF4-FFF2-40B4-BE49-F238E27FC236}">
                <a16:creationId xmlns:a16="http://schemas.microsoft.com/office/drawing/2014/main" id="{F27D23B0-BD1B-3EE7-7560-59FE5B2AE8D5}"/>
              </a:ext>
            </a:extLst>
          </p:cNvPr>
          <p:cNvSpPr>
            <a:spLocks noGrp="1"/>
          </p:cNvSpPr>
          <p:nvPr>
            <p:ph type="body" sz="quarter" idx="19"/>
          </p:nvPr>
        </p:nvSpPr>
        <p:spPr>
          <a:xfrm>
            <a:off x="827352" y="1250488"/>
            <a:ext cx="5716715" cy="5260163"/>
          </a:xfrm>
          <a:prstGeom prst="rect">
            <a:avLst/>
          </a:prstGeom>
        </p:spPr>
        <p:txBody>
          <a:bodyPr/>
          <a:lstStyle/>
          <a:p>
            <a:pPr algn="just"/>
            <a:endParaRPr lang="en-US" dirty="0"/>
          </a:p>
          <a:p>
            <a:pPr algn="just"/>
            <a:r>
              <a:rPr lang="en-US" sz="2200" dirty="0"/>
              <a:t>Las asociaciones deben tener sinergias de las que se pueda extraer un resultado global para todas las partes. Esto significa que es estratégicamente importante elegir bien con quién asociarse. </a:t>
            </a:r>
          </a:p>
          <a:p>
            <a:pPr algn="just"/>
            <a:endParaRPr lang="en-US" sz="2200" dirty="0"/>
          </a:p>
          <a:p>
            <a:pPr algn="just"/>
            <a:r>
              <a:rPr lang="en-US" sz="2200" dirty="0"/>
              <a:t>Por ejemplo, la industria agrícola con los mercados locales -venta de excedentes agrícolas- o los supermercados con los negocios de hostelería -productos no consumidos en platos creativos...  </a:t>
            </a:r>
          </a:p>
        </p:txBody>
      </p:sp>
      <p:pic>
        <p:nvPicPr>
          <p:cNvPr id="5" name="Picture 4" descr="Smaller arrows pointing towards a bigger arrow">
            <a:extLst>
              <a:ext uri="{FF2B5EF4-FFF2-40B4-BE49-F238E27FC236}">
                <a16:creationId xmlns:a16="http://schemas.microsoft.com/office/drawing/2014/main" id="{1F5187BB-26C0-949A-16CC-040545FCE6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946967" y="1479547"/>
            <a:ext cx="5654318" cy="3769545"/>
          </a:xfrm>
          <a:prstGeom prst="rect">
            <a:avLst/>
          </a:prstGeom>
        </p:spPr>
      </p:pic>
    </p:spTree>
    <p:extLst>
      <p:ext uri="{BB962C8B-B14F-4D97-AF65-F5344CB8AC3E}">
        <p14:creationId xmlns:p14="http://schemas.microsoft.com/office/powerpoint/2010/main" val="2191307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013E1-0673-FB54-84C4-4CB1321B81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2CFE872-1F14-F13E-D362-4B23657CF577}"/>
              </a:ext>
            </a:extLst>
          </p:cNvPr>
          <p:cNvSpPr>
            <a:spLocks noGrp="1"/>
          </p:cNvSpPr>
          <p:nvPr>
            <p:ph type="body" sz="quarter" idx="16"/>
          </p:nvPr>
        </p:nvSpPr>
        <p:spPr>
          <a:xfrm>
            <a:off x="633300" y="537161"/>
            <a:ext cx="6118373" cy="620520"/>
          </a:xfrm>
          <a:prstGeom prst="rect">
            <a:avLst/>
          </a:prstGeom>
        </p:spPr>
        <p:txBody>
          <a:bodyPr/>
          <a:lstStyle/>
          <a:p>
            <a:r>
              <a:rPr lang="en-GB" dirty="0"/>
              <a:t>Asociación - </a:t>
            </a:r>
            <a:r>
              <a:rPr lang="en-GB" dirty="0">
                <a:solidFill>
                  <a:srgbClr val="ED7D31"/>
                </a:solidFill>
              </a:rPr>
              <a:t>Estudio de caso</a:t>
            </a:r>
            <a:endParaRPr lang="en-IE" b="1" dirty="0">
              <a:solidFill>
                <a:srgbClr val="ED7D31"/>
              </a:solidFill>
            </a:endParaRPr>
          </a:p>
        </p:txBody>
      </p:sp>
      <p:sp>
        <p:nvSpPr>
          <p:cNvPr id="2" name="Text Placeholder 2">
            <a:extLst>
              <a:ext uri="{FF2B5EF4-FFF2-40B4-BE49-F238E27FC236}">
                <a16:creationId xmlns:a16="http://schemas.microsoft.com/office/drawing/2014/main" id="{AE1447B9-EE56-DAD5-92C7-04BD6A7CFDD6}"/>
              </a:ext>
            </a:extLst>
          </p:cNvPr>
          <p:cNvSpPr txBox="1">
            <a:spLocks/>
          </p:cNvSpPr>
          <p:nvPr/>
        </p:nvSpPr>
        <p:spPr>
          <a:xfrm>
            <a:off x="633300" y="1483915"/>
            <a:ext cx="10620003" cy="363662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dirty="0" err="1"/>
              <a:t>FoodCloud </a:t>
            </a:r>
            <a:r>
              <a:rPr lang="en-GB" sz="2200" dirty="0"/>
              <a:t>colabora con grandes minoristas como Tesco, Aldi y Lidl para ampliar su red de redistribución de alimentos y acceder a más organizaciones benéficas y empresas alimentarias. Estas asociaciones también mejoran los esfuerzos de marketing, aumentando la visibilidad a través de iniciativas de sostenibilidad compartidas.</a:t>
            </a:r>
          </a:p>
          <a:p>
            <a:pPr algn="just"/>
            <a:endParaRPr lang="en-GB" sz="2200" dirty="0"/>
          </a:p>
          <a:p>
            <a:pPr algn="just"/>
            <a:r>
              <a:rPr lang="en-GB" sz="2200" dirty="0"/>
              <a:t>Al integrarse con minoristas y empresas sociales, </a:t>
            </a:r>
            <a:r>
              <a:rPr lang="en-GB" sz="2200" dirty="0" err="1"/>
              <a:t>FoodCloud </a:t>
            </a:r>
            <a:r>
              <a:rPr lang="en-GB" sz="2200" dirty="0"/>
              <a:t>optimiza la logística, agilizando la distribución de excedentes alimentarios al tiempo que promueve la concienciación sobre la sostenibilidad. Gracias a estas sinergias, maximiza el impacto, reduce los residuos y refuerza su papel en la gestión sostenible de los alimentos.</a:t>
            </a:r>
            <a:endParaRPr lang="en-US" sz="2200" dirty="0"/>
          </a:p>
        </p:txBody>
      </p:sp>
      <p:sp>
        <p:nvSpPr>
          <p:cNvPr id="10" name="TextBox 9">
            <a:extLst>
              <a:ext uri="{FF2B5EF4-FFF2-40B4-BE49-F238E27FC236}">
                <a16:creationId xmlns:a16="http://schemas.microsoft.com/office/drawing/2014/main" id="{EBD3EA6B-A0A6-0237-8D05-2FC5E52A099C}"/>
              </a:ext>
            </a:extLst>
          </p:cNvPr>
          <p:cNvSpPr txBox="1"/>
          <p:nvPr/>
        </p:nvSpPr>
        <p:spPr>
          <a:xfrm>
            <a:off x="793479" y="4625286"/>
            <a:ext cx="9641935" cy="1138773"/>
          </a:xfrm>
          <a:prstGeom prst="rect">
            <a:avLst/>
          </a:prstGeom>
          <a:noFill/>
        </p:spPr>
        <p:txBody>
          <a:bodyPr wrap="square">
            <a:spAutoFit/>
          </a:bodyPr>
          <a:lstStyle/>
          <a:p>
            <a:r>
              <a:rPr lang="en-GB" sz="2400" dirty="0">
                <a:hlinkClick r:id="rId3"/>
              </a:rPr>
              <a:t>https://food.cloud/</a:t>
            </a:r>
            <a:endParaRPr lang="en-GB" sz="2400" dirty="0"/>
          </a:p>
          <a:p>
            <a:endParaRPr lang="en-GB" sz="2400" dirty="0"/>
          </a:p>
          <a:p>
            <a:r>
              <a:rPr lang="en-GB" sz="2000" dirty="0"/>
              <a:t>Más información sobre </a:t>
            </a:r>
            <a:r>
              <a:rPr lang="en-GB" sz="2000" dirty="0" err="1"/>
              <a:t>FoodCloud </a:t>
            </a:r>
            <a:r>
              <a:rPr lang="en-GB" sz="2000" dirty="0"/>
              <a:t>en el </a:t>
            </a:r>
            <a:r>
              <a:rPr lang="en-GB" sz="2000" dirty="0">
                <a:hlinkClick r:id="rId4"/>
              </a:rPr>
              <a:t>Compendio de buenas prácticas de W2W</a:t>
            </a:r>
            <a:endParaRPr lang="en-GB" sz="2000" dirty="0"/>
          </a:p>
        </p:txBody>
      </p:sp>
      <p:pic>
        <p:nvPicPr>
          <p:cNvPr id="12" name="Picture 11">
            <a:extLst>
              <a:ext uri="{FF2B5EF4-FFF2-40B4-BE49-F238E27FC236}">
                <a16:creationId xmlns:a16="http://schemas.microsoft.com/office/drawing/2014/main" id="{7B5A0341-8C75-D2D0-CC8A-2FDB491EEB60}"/>
              </a:ext>
            </a:extLst>
          </p:cNvPr>
          <p:cNvPicPr>
            <a:picLocks noChangeAspect="1"/>
          </p:cNvPicPr>
          <p:nvPr/>
        </p:nvPicPr>
        <p:blipFill>
          <a:blip r:embed="rId5"/>
          <a:stretch>
            <a:fillRect/>
          </a:stretch>
        </p:blipFill>
        <p:spPr>
          <a:xfrm>
            <a:off x="7628097" y="455330"/>
            <a:ext cx="3105583" cy="819264"/>
          </a:xfrm>
          <a:prstGeom prst="rect">
            <a:avLst/>
          </a:prstGeom>
        </p:spPr>
      </p:pic>
      <p:grpSp>
        <p:nvGrpSpPr>
          <p:cNvPr id="3" name="Graphic 4">
            <a:extLst>
              <a:ext uri="{FF2B5EF4-FFF2-40B4-BE49-F238E27FC236}">
                <a16:creationId xmlns:a16="http://schemas.microsoft.com/office/drawing/2014/main" id="{8BA2C110-BB7E-5436-FCEC-50205D1EA087}"/>
              </a:ext>
            </a:extLst>
          </p:cNvPr>
          <p:cNvGrpSpPr/>
          <p:nvPr/>
        </p:nvGrpSpPr>
        <p:grpSpPr>
          <a:xfrm rot="19582332">
            <a:off x="9468418" y="5493248"/>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775EE23C-AA53-883F-1C37-2361555619B2}"/>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107D343-B685-B396-CB64-7B31722DA663}"/>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B6265010-CF6E-4844-23DC-EB9DE17F2AA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1BF90C8C-DB52-F114-B2DF-5127BBBFD6E2}"/>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FF7E09B1-EEC6-37E6-799E-7844C0E72D2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8" name="Freeform 51">
                <a:extLst>
                  <a:ext uri="{FF2B5EF4-FFF2-40B4-BE49-F238E27FC236}">
                    <a16:creationId xmlns:a16="http://schemas.microsoft.com/office/drawing/2014/main" id="{515EA530-73F1-4222-A38D-C900C3FC77F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 name="Freeform 52">
                <a:extLst>
                  <a:ext uri="{FF2B5EF4-FFF2-40B4-BE49-F238E27FC236}">
                    <a16:creationId xmlns:a16="http://schemas.microsoft.com/office/drawing/2014/main" id="{3574BB67-5843-6680-7DC4-0A5312AD5C0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8D34469F-CBB0-2E7B-B664-B1C0334740E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224D6616-AD11-DA0B-393D-BCE1F9F68B8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44066966-C1D4-5B1B-FC51-589080F8A30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4F69D325-C1EF-1129-23B8-85A7D1AFDEF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745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28A13-5B36-263A-FD98-DB6EAAC86DA2}"/>
            </a:ext>
          </a:extLst>
        </p:cNvPr>
        <p:cNvGrpSpPr/>
        <p:nvPr/>
      </p:nvGrpSpPr>
      <p:grpSpPr>
        <a:xfrm>
          <a:off x="0" y="0"/>
          <a:ext cx="0" cy="0"/>
          <a:chOff x="0" y="0"/>
          <a:chExt cx="0" cy="0"/>
        </a:xfrm>
      </p:grpSpPr>
      <p:pic>
        <p:nvPicPr>
          <p:cNvPr id="5" name="Picture 4" descr="A diagram of a diagram&#10;&#10;AI-generated content may be incorrect.">
            <a:extLst>
              <a:ext uri="{FF2B5EF4-FFF2-40B4-BE49-F238E27FC236}">
                <a16:creationId xmlns:a16="http://schemas.microsoft.com/office/drawing/2014/main" id="{6F08339D-884E-4339-E0A5-F1EAB7BBC2A0}"/>
              </a:ext>
            </a:extLst>
          </p:cNvPr>
          <p:cNvPicPr>
            <a:picLocks noChangeAspect="1"/>
          </p:cNvPicPr>
          <p:nvPr/>
        </p:nvPicPr>
        <p:blipFill>
          <a:blip r:embed="rId3"/>
          <a:srcRect b="26370"/>
          <a:stretch>
            <a:fillRect/>
          </a:stretch>
        </p:blipFill>
        <p:spPr>
          <a:xfrm>
            <a:off x="4740233" y="437100"/>
            <a:ext cx="6225208" cy="5729497"/>
          </a:xfrm>
          <a:prstGeom prst="rect">
            <a:avLst/>
          </a:prstGeom>
        </p:spPr>
      </p:pic>
      <p:sp>
        <p:nvSpPr>
          <p:cNvPr id="3" name="Text Placeholder 2">
            <a:extLst>
              <a:ext uri="{FF2B5EF4-FFF2-40B4-BE49-F238E27FC236}">
                <a16:creationId xmlns:a16="http://schemas.microsoft.com/office/drawing/2014/main" id="{0A6D2928-6762-1086-FFD9-F3F6DD450080}"/>
              </a:ext>
            </a:extLst>
          </p:cNvPr>
          <p:cNvSpPr txBox="1">
            <a:spLocks/>
          </p:cNvSpPr>
          <p:nvPr/>
        </p:nvSpPr>
        <p:spPr>
          <a:xfrm>
            <a:off x="755976" y="1206008"/>
            <a:ext cx="3290776" cy="3648818"/>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La combinación de estas estrategias de marketing permite a las empresas diferenciarse en mercados competitivos.</a:t>
            </a:r>
          </a:p>
          <a:p>
            <a:endParaRPr lang="en-GB" dirty="0"/>
          </a:p>
          <a:p>
            <a:r>
              <a:rPr lang="en-GB" dirty="0"/>
              <a:t> Juntas, estas estrategias crean un enfoque integral que impulsa el éxito y el crecimiento a largo plazo.</a:t>
            </a:r>
            <a:endParaRPr lang="en-US" dirty="0"/>
          </a:p>
        </p:txBody>
      </p:sp>
    </p:spTree>
    <p:extLst>
      <p:ext uri="{BB962C8B-B14F-4D97-AF65-F5344CB8AC3E}">
        <p14:creationId xmlns:p14="http://schemas.microsoft.com/office/powerpoint/2010/main" val="3713064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51734" y="565637"/>
            <a:ext cx="6651991" cy="5835163"/>
          </a:xfrm>
          <a:prstGeom prst="rect">
            <a:avLst/>
          </a:prstGeom>
        </p:spPr>
        <p:txBody>
          <a:bodyPr/>
          <a:lstStyle/>
          <a:p>
            <a:r>
              <a:rPr lang="en-GB" dirty="0"/>
              <a:t>Contar historias es una poderosa herramienta de marketing que ayuda a las empresas a crear marcas fuertes y conectar con su público. </a:t>
            </a:r>
          </a:p>
          <a:p>
            <a:endParaRPr lang="en-GB" dirty="0"/>
          </a:p>
          <a:p>
            <a:r>
              <a:rPr lang="en-GB" dirty="0"/>
              <a:t>Al integrar la narración de historias en el marketing, las empresas pueden crear un compromiso emocional, diferenciarse y comunicar sus valores con eficacia. Este módulo le ha proporcionado conocimientos prácticos, acompañados de contenidos visualmente atractivos, recursos externos y casos prácticos que muestran los materiales de aprendizaje. </a:t>
            </a:r>
          </a:p>
          <a:p>
            <a:endParaRPr lang="en-GB" dirty="0"/>
          </a:p>
          <a:p>
            <a:r>
              <a:rPr lang="en-GB" dirty="0"/>
              <a:t>Este módulo ha profundizado en las estrategias de marketing, prestando especial atención a cómo puede integrarse la narración de historias en un enfoque de marketing eficaz, así como otras perspectivas interesantes sobre otros enfoques. </a:t>
            </a:r>
          </a:p>
          <a:p>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a:t>Observaciones finales</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descr="3D graphic chart">
            <a:extLst>
              <a:ext uri="{FF2B5EF4-FFF2-40B4-BE49-F238E27FC236}">
                <a16:creationId xmlns:a16="http://schemas.microsoft.com/office/drawing/2014/main" id="{E6A27B07-23FC-5751-03DE-E2D7D5C7DE03}"/>
              </a:ext>
            </a:extLst>
          </p:cNvPr>
          <p:cNvPicPr>
            <a:picLocks noChangeAspect="1"/>
          </p:cNvPicPr>
          <p:nvPr/>
        </p:nvPicPr>
        <p:blipFill>
          <a:blip r:embed="rId3" cstate="screen">
            <a:extLst>
              <a:ext uri="{28A0092B-C50C-407E-A947-70E740481C1C}">
                <a14:useLocalDpi xmlns:a14="http://schemas.microsoft.com/office/drawing/2010/main"/>
              </a:ext>
            </a:extLst>
          </a:blip>
          <a:srcRect l="-23124"/>
          <a:stretch>
            <a:fillRect/>
          </a:stretch>
        </p:blipFill>
        <p:spPr>
          <a:xfrm>
            <a:off x="-8183880" y="2362200"/>
            <a:ext cx="20375880" cy="3114668"/>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p:spPr>
      </p:pic>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Siga nuestro viaje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a:solidFill>
                    <a:srgbClr val="0B3A5B"/>
                  </a:solidFill>
                  <a:hlinkClick r:id="rId6">
                    <a:extLst>
                      <a:ext uri="{A12FA001-AC4F-418D-AE19-62706E023703}">
                        <ahyp:hlinkClr xmlns:ahyp="http://schemas.microsoft.com/office/drawing/2018/hyperlinkcolor" val="tx"/>
                      </a:ext>
                    </a:extLst>
                  </a:hlinkClick>
                </a:rPr>
                <a:t>en</a:t>
              </a:r>
              <a:endParaRPr lang="en-US" sz="240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4998956" y="945782"/>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B12E266-1B84-41B4-60C2-28FF9CEEBCBC}"/>
              </a:ext>
            </a:extLst>
          </p:cNvPr>
          <p:cNvSpPr/>
          <p:nvPr/>
        </p:nvSpPr>
        <p:spPr>
          <a:xfrm>
            <a:off x="0" y="3657600"/>
            <a:ext cx="12192000" cy="2126744"/>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74016" y="5551280"/>
            <a:ext cx="4381736" cy="466127"/>
          </a:xfrm>
        </p:spPr>
        <p:txBody>
          <a:bodyPr/>
          <a:lstStyle/>
          <a:p>
            <a:pPr marL="0" indent="0">
              <a:buNone/>
            </a:pPr>
            <a:r>
              <a:rPr lang="en-US" sz="3000" b="1" dirty="0">
                <a:solidFill>
                  <a:schemeClr val="bg1"/>
                </a:solidFill>
              </a:rPr>
              <a:t>www.waste2worth.eu</a:t>
            </a:r>
          </a:p>
          <a:p>
            <a:endParaRPr lang="en-US" dirty="0"/>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2E2DC-7977-A4D2-86EB-AD3CC10CC956}"/>
              </a:ext>
            </a:extLst>
          </p:cNvPr>
          <p:cNvSpPr>
            <a:spLocks noGrp="1"/>
          </p:cNvSpPr>
          <p:nvPr>
            <p:ph type="body" sz="quarter" idx="18"/>
          </p:nvPr>
        </p:nvSpPr>
        <p:spPr>
          <a:xfrm>
            <a:off x="124087" y="1057496"/>
            <a:ext cx="5803237" cy="5352182"/>
          </a:xfrm>
        </p:spPr>
        <p:txBody>
          <a:bodyPr/>
          <a:lstStyle/>
          <a:p>
            <a:r>
              <a:rPr lang="en-GB" dirty="0"/>
              <a:t>Contar historias es el arte de conectar acontecimientos de forma narrativa y convincente (</a:t>
            </a:r>
            <a:r>
              <a:rPr lang="en-GB" dirty="0">
                <a:hlinkClick r:id="rId2"/>
              </a:rPr>
              <a:t>Einam et.al, 2024). </a:t>
            </a:r>
            <a:endParaRPr lang="en-GB" dirty="0"/>
          </a:p>
          <a:p>
            <a:r>
              <a:rPr lang="en-GB" dirty="0"/>
              <a:t>Las historias son muy eficaces para transmitir un mensaje porque </a:t>
            </a:r>
            <a:r>
              <a:rPr lang="en-GB" b="1" dirty="0">
                <a:solidFill>
                  <a:srgbClr val="60BA47"/>
                </a:solidFill>
              </a:rPr>
              <a:t>entretienen, evocan y construyen.</a:t>
            </a:r>
          </a:p>
          <a:p>
            <a:endParaRPr lang="en-GB" dirty="0">
              <a:solidFill>
                <a:srgbClr val="60BA47"/>
              </a:solidFill>
            </a:endParaRPr>
          </a:p>
          <a:p>
            <a:r>
              <a:rPr lang="en-GB" b="1" i="1" dirty="0"/>
              <a:t>El storytelling </a:t>
            </a:r>
            <a:r>
              <a:rPr lang="en-GB" b="1" dirty="0"/>
              <a:t>es, por tanto, la herramienta para transmitir un </a:t>
            </a:r>
            <a:r>
              <a:rPr lang="en-GB" b="1" i="1" dirty="0"/>
              <a:t>mensaje</a:t>
            </a:r>
            <a:r>
              <a:rPr lang="en-GB" b="1" dirty="0"/>
              <a:t>. Reconocer el poder de la narración en el marketing es muy pertinente, pero....</a:t>
            </a:r>
          </a:p>
          <a:p>
            <a:endParaRPr lang="en-GB" dirty="0"/>
          </a:p>
          <a:p>
            <a:r>
              <a:rPr lang="en-GB" sz="3200" dirty="0">
                <a:solidFill>
                  <a:srgbClr val="E25684"/>
                </a:solidFill>
              </a:rPr>
              <a:t>¿Cómo podemos crear buenas historias?</a:t>
            </a:r>
          </a:p>
        </p:txBody>
      </p:sp>
      <p:sp>
        <p:nvSpPr>
          <p:cNvPr id="3" name="Text Placeholder 2">
            <a:extLst>
              <a:ext uri="{FF2B5EF4-FFF2-40B4-BE49-F238E27FC236}">
                <a16:creationId xmlns:a16="http://schemas.microsoft.com/office/drawing/2014/main" id="{785A681B-E176-4620-14CC-24229E459C72}"/>
              </a:ext>
            </a:extLst>
          </p:cNvPr>
          <p:cNvSpPr>
            <a:spLocks noGrp="1"/>
          </p:cNvSpPr>
          <p:nvPr>
            <p:ph type="body" sz="quarter" idx="16"/>
          </p:nvPr>
        </p:nvSpPr>
        <p:spPr>
          <a:xfrm>
            <a:off x="292763" y="188951"/>
            <a:ext cx="4990998" cy="992652"/>
          </a:xfrm>
        </p:spPr>
        <p:txBody>
          <a:bodyPr/>
          <a:lstStyle/>
          <a:p>
            <a:r>
              <a:rPr lang="en-GB" dirty="0"/>
              <a:t>Marco conceptual</a:t>
            </a:r>
          </a:p>
        </p:txBody>
      </p:sp>
      <p:pic>
        <p:nvPicPr>
          <p:cNvPr id="10" name="Picture Placeholder 9" descr="A person standing on top of a stack of books next to a television&#10;&#10;AI-generated content may be incorrect.">
            <a:extLst>
              <a:ext uri="{FF2B5EF4-FFF2-40B4-BE49-F238E27FC236}">
                <a16:creationId xmlns:a16="http://schemas.microsoft.com/office/drawing/2014/main" id="{795ECCF6-1D07-29F6-4FCC-E31143396D9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11" name="TextBox 10">
            <a:extLst>
              <a:ext uri="{FF2B5EF4-FFF2-40B4-BE49-F238E27FC236}">
                <a16:creationId xmlns:a16="http://schemas.microsoft.com/office/drawing/2014/main" id="{1594E85D-EBA4-0CB8-F818-B2E7853D1D55}"/>
              </a:ext>
            </a:extLst>
          </p:cNvPr>
          <p:cNvSpPr txBox="1"/>
          <p:nvPr/>
        </p:nvSpPr>
        <p:spPr>
          <a:xfrm>
            <a:off x="6083676" y="6858000"/>
            <a:ext cx="5361066" cy="230832"/>
          </a:xfrm>
          <a:prstGeom prst="rect">
            <a:avLst/>
          </a:prstGeom>
          <a:noFill/>
        </p:spPr>
        <p:txBody>
          <a:bodyPr wrap="square" rtlCol="0">
            <a:spAutoFit/>
          </a:bodyPr>
          <a:lstStyle/>
          <a:p>
            <a:r>
              <a:rPr lang="en-GB" sz="900">
                <a:hlinkClick r:id="rId4" tooltip="https://juandomingoanton.com/ryanair-publicidad-realista/"/>
              </a:rPr>
              <a:t>Esta foto </a:t>
            </a:r>
            <a:r>
              <a:rPr lang="en-GB" sz="900"/>
              <a:t>de Autor desconocido está bajo licencia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163039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Freeform 250"/>
          <p:cNvSpPr>
            <a:spLocks noChangeArrowheads="1"/>
          </p:cNvSpPr>
          <p:nvPr/>
        </p:nvSpPr>
        <p:spPr bwMode="auto">
          <a:xfrm>
            <a:off x="1343566" y="1350335"/>
            <a:ext cx="10134046" cy="134969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300" name="Freeform 251"/>
          <p:cNvSpPr>
            <a:spLocks noChangeArrowheads="1"/>
          </p:cNvSpPr>
          <p:nvPr/>
        </p:nvSpPr>
        <p:spPr bwMode="auto">
          <a:xfrm>
            <a:off x="434740" y="1165777"/>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503D7602-B233-EC2D-B1B3-099546BD9BAD}"/>
              </a:ext>
            </a:extLst>
          </p:cNvPr>
          <p:cNvSpPr>
            <a:spLocks noGrp="1"/>
          </p:cNvSpPr>
          <p:nvPr>
            <p:ph type="body" sz="quarter" idx="16"/>
          </p:nvPr>
        </p:nvSpPr>
        <p:spPr>
          <a:xfrm>
            <a:off x="434740" y="302502"/>
            <a:ext cx="7476432" cy="803654"/>
          </a:xfrm>
        </p:spPr>
        <p:txBody>
          <a:bodyPr/>
          <a:lstStyle/>
          <a:p>
            <a:r>
              <a:rPr lang="en-US" b="1" dirty="0"/>
              <a:t>Elementos clave para contar historias</a:t>
            </a:r>
          </a:p>
        </p:txBody>
      </p:sp>
      <p:sp>
        <p:nvSpPr>
          <p:cNvPr id="40" name="CuadroTexto 559">
            <a:extLst>
              <a:ext uri="{FF2B5EF4-FFF2-40B4-BE49-F238E27FC236}">
                <a16:creationId xmlns:a16="http://schemas.microsoft.com/office/drawing/2014/main" id="{651F932B-8AD4-7379-DEA4-075272A2AC70}"/>
              </a:ext>
            </a:extLst>
          </p:cNvPr>
          <p:cNvSpPr txBox="1"/>
          <p:nvPr/>
        </p:nvSpPr>
        <p:spPr>
          <a:xfrm>
            <a:off x="1114966" y="1844434"/>
            <a:ext cx="3128847"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Entretenimiento</a:t>
            </a:r>
          </a:p>
        </p:txBody>
      </p:sp>
      <p:sp>
        <p:nvSpPr>
          <p:cNvPr id="6" name="CuadroTexto 559">
            <a:extLst>
              <a:ext uri="{FF2B5EF4-FFF2-40B4-BE49-F238E27FC236}">
                <a16:creationId xmlns:a16="http://schemas.microsoft.com/office/drawing/2014/main" id="{00AF5680-02E3-44EE-33AB-E660B32ADD76}"/>
              </a:ext>
            </a:extLst>
          </p:cNvPr>
          <p:cNvSpPr txBox="1"/>
          <p:nvPr/>
        </p:nvSpPr>
        <p:spPr>
          <a:xfrm>
            <a:off x="3600626" y="1600264"/>
            <a:ext cx="7409733" cy="923330"/>
          </a:xfrm>
          <a:prstGeom prst="rect">
            <a:avLst/>
          </a:prstGeom>
          <a:noFill/>
        </p:spPr>
        <p:txBody>
          <a:bodyPr wrap="square" rtlCol="0">
            <a:spAutoFit/>
          </a:bodyPr>
          <a:lstStyle/>
          <a:p>
            <a:pPr algn="just"/>
            <a:r>
              <a:rPr lang="en-US" dirty="0">
                <a:solidFill>
                  <a:schemeClr val="bg1"/>
                </a:solidFill>
              </a:rPr>
              <a:t>Las historias llaman la atención, ya que abstraen al sujeto de la realidad e involucran la mente humana en la imaginación - Una historia que entretiene debe involucrar a través de la curiosidad, el escapismo y lo imaginario. </a:t>
            </a:r>
          </a:p>
        </p:txBody>
      </p:sp>
      <p:pic>
        <p:nvPicPr>
          <p:cNvPr id="7" name="Picture 6" descr="A group of people with masks and a megaphone&#10;&#10;AI-generated content may be incorrect.">
            <a:extLst>
              <a:ext uri="{FF2B5EF4-FFF2-40B4-BE49-F238E27FC236}">
                <a16:creationId xmlns:a16="http://schemas.microsoft.com/office/drawing/2014/main" id="{DC32B1BD-F6FF-1B35-0F7A-B7D4F91B6E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2781" y="1260603"/>
            <a:ext cx="1259973" cy="1255928"/>
          </a:xfrm>
          <a:prstGeom prst="rect">
            <a:avLst/>
          </a:prstGeom>
        </p:spPr>
      </p:pic>
      <p:sp>
        <p:nvSpPr>
          <p:cNvPr id="8" name="Freeform 250">
            <a:extLst>
              <a:ext uri="{FF2B5EF4-FFF2-40B4-BE49-F238E27FC236}">
                <a16:creationId xmlns:a16="http://schemas.microsoft.com/office/drawing/2014/main" id="{12C1F7BF-2B58-E15E-1BC6-80F8D1E1617C}"/>
              </a:ext>
            </a:extLst>
          </p:cNvPr>
          <p:cNvSpPr>
            <a:spLocks noChangeArrowheads="1"/>
          </p:cNvSpPr>
          <p:nvPr/>
        </p:nvSpPr>
        <p:spPr bwMode="auto">
          <a:xfrm>
            <a:off x="1343566" y="3164153"/>
            <a:ext cx="10134046" cy="134969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9" name="Freeform 251">
            <a:extLst>
              <a:ext uri="{FF2B5EF4-FFF2-40B4-BE49-F238E27FC236}">
                <a16:creationId xmlns:a16="http://schemas.microsoft.com/office/drawing/2014/main" id="{B9150A17-9B60-C173-F52B-2B50D0681017}"/>
              </a:ext>
            </a:extLst>
          </p:cNvPr>
          <p:cNvSpPr>
            <a:spLocks noChangeArrowheads="1"/>
          </p:cNvSpPr>
          <p:nvPr/>
        </p:nvSpPr>
        <p:spPr bwMode="auto">
          <a:xfrm>
            <a:off x="434740" y="2979595"/>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10" name="CuadroTexto 559">
            <a:extLst>
              <a:ext uri="{FF2B5EF4-FFF2-40B4-BE49-F238E27FC236}">
                <a16:creationId xmlns:a16="http://schemas.microsoft.com/office/drawing/2014/main" id="{1805972C-F2E9-CA06-7FF1-5EB5FB170C2C}"/>
              </a:ext>
            </a:extLst>
          </p:cNvPr>
          <p:cNvSpPr txBox="1"/>
          <p:nvPr/>
        </p:nvSpPr>
        <p:spPr>
          <a:xfrm>
            <a:off x="714388" y="3543292"/>
            <a:ext cx="3128847"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Evoque</a:t>
            </a:r>
          </a:p>
        </p:txBody>
      </p:sp>
      <p:sp>
        <p:nvSpPr>
          <p:cNvPr id="11" name="CuadroTexto 559">
            <a:extLst>
              <a:ext uri="{FF2B5EF4-FFF2-40B4-BE49-F238E27FC236}">
                <a16:creationId xmlns:a16="http://schemas.microsoft.com/office/drawing/2014/main" id="{64307A23-06DB-4EA5-EE63-26348CF359F2}"/>
              </a:ext>
            </a:extLst>
          </p:cNvPr>
          <p:cNvSpPr txBox="1"/>
          <p:nvPr/>
        </p:nvSpPr>
        <p:spPr>
          <a:xfrm>
            <a:off x="2943179" y="3226138"/>
            <a:ext cx="7905256" cy="1200329"/>
          </a:xfrm>
          <a:prstGeom prst="rect">
            <a:avLst/>
          </a:prstGeom>
          <a:noFill/>
        </p:spPr>
        <p:txBody>
          <a:bodyPr wrap="square" rtlCol="0">
            <a:spAutoFit/>
          </a:bodyPr>
          <a:lstStyle/>
          <a:p>
            <a:pPr algn="just"/>
            <a:r>
              <a:rPr lang="en-GB" dirty="0">
                <a:solidFill>
                  <a:schemeClr val="bg1"/>
                </a:solidFill>
              </a:rPr>
              <a:t>Las historias desencadenan dopamina, cortisol, oxitocina y endorfinas, </a:t>
            </a:r>
            <a:r>
              <a:rPr lang="en-GB" dirty="0">
                <a:solidFill>
                  <a:srgbClr val="0B3A5B"/>
                </a:solidFill>
              </a:rPr>
              <a:t>(</a:t>
            </a:r>
            <a:r>
              <a:rPr lang="en-GB" dirty="0">
                <a:solidFill>
                  <a:srgbClr val="0B3A5B"/>
                </a:solidFill>
                <a:hlinkClick r:id="rId4">
                  <a:extLst>
                    <a:ext uri="{A12FA001-AC4F-418D-AE19-62706E023703}">
                      <ahyp:hlinkClr xmlns:ahyp="http://schemas.microsoft.com/office/drawing/2018/hyperlinkcolor" val="tx"/>
                    </a:ext>
                  </a:extLst>
                </a:hlinkClick>
              </a:rPr>
              <a:t>Harvard Business publishing, 2017) </a:t>
            </a:r>
            <a:r>
              <a:rPr lang="en-GB" dirty="0">
                <a:solidFill>
                  <a:schemeClr val="bg1"/>
                </a:solidFill>
              </a:rPr>
              <a:t>lo que en conjunto evoca una respuesta emocional, que puede ser placentera - Una historia que evoca debe desarrollar conexión emocional, relacionabilidad y estimulación de emociones</a:t>
            </a:r>
          </a:p>
        </p:txBody>
      </p:sp>
      <p:sp>
        <p:nvSpPr>
          <p:cNvPr id="13" name="Freeform 250">
            <a:extLst>
              <a:ext uri="{FF2B5EF4-FFF2-40B4-BE49-F238E27FC236}">
                <a16:creationId xmlns:a16="http://schemas.microsoft.com/office/drawing/2014/main" id="{3A15B4A0-4B21-25EC-2578-BA9F01E8CA2E}"/>
              </a:ext>
            </a:extLst>
          </p:cNvPr>
          <p:cNvSpPr>
            <a:spLocks noChangeArrowheads="1"/>
          </p:cNvSpPr>
          <p:nvPr/>
        </p:nvSpPr>
        <p:spPr bwMode="auto">
          <a:xfrm>
            <a:off x="1348767" y="5186769"/>
            <a:ext cx="10134046" cy="134969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14" name="Freeform 251">
            <a:extLst>
              <a:ext uri="{FF2B5EF4-FFF2-40B4-BE49-F238E27FC236}">
                <a16:creationId xmlns:a16="http://schemas.microsoft.com/office/drawing/2014/main" id="{F62D9DBA-374B-463F-BD76-77CAFD956C72}"/>
              </a:ext>
            </a:extLst>
          </p:cNvPr>
          <p:cNvSpPr>
            <a:spLocks noChangeArrowheads="1"/>
          </p:cNvSpPr>
          <p:nvPr/>
        </p:nvSpPr>
        <p:spPr bwMode="auto">
          <a:xfrm>
            <a:off x="439941" y="5002211"/>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15" name="CuadroTexto 559">
            <a:extLst>
              <a:ext uri="{FF2B5EF4-FFF2-40B4-BE49-F238E27FC236}">
                <a16:creationId xmlns:a16="http://schemas.microsoft.com/office/drawing/2014/main" id="{E43DAD0F-3716-84EC-70AC-D90B9FB5904F}"/>
              </a:ext>
            </a:extLst>
          </p:cNvPr>
          <p:cNvSpPr txBox="1"/>
          <p:nvPr/>
        </p:nvSpPr>
        <p:spPr>
          <a:xfrm>
            <a:off x="864839" y="5558841"/>
            <a:ext cx="3128847"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Construya</a:t>
            </a:r>
          </a:p>
        </p:txBody>
      </p:sp>
      <p:sp>
        <p:nvSpPr>
          <p:cNvPr id="16" name="CuadroTexto 559">
            <a:extLst>
              <a:ext uri="{FF2B5EF4-FFF2-40B4-BE49-F238E27FC236}">
                <a16:creationId xmlns:a16="http://schemas.microsoft.com/office/drawing/2014/main" id="{8B10FCED-2225-4877-747E-7C2F3FB3B6CC}"/>
              </a:ext>
            </a:extLst>
          </p:cNvPr>
          <p:cNvSpPr txBox="1"/>
          <p:nvPr/>
        </p:nvSpPr>
        <p:spPr>
          <a:xfrm>
            <a:off x="3433500" y="5399953"/>
            <a:ext cx="7409733" cy="923330"/>
          </a:xfrm>
          <a:prstGeom prst="rect">
            <a:avLst/>
          </a:prstGeom>
          <a:noFill/>
        </p:spPr>
        <p:txBody>
          <a:bodyPr wrap="square" rtlCol="0">
            <a:spAutoFit/>
          </a:bodyPr>
          <a:lstStyle/>
          <a:p>
            <a:pPr algn="just"/>
            <a:r>
              <a:rPr lang="en-US" dirty="0">
                <a:solidFill>
                  <a:schemeClr val="bg1"/>
                </a:solidFill>
              </a:rPr>
              <a:t>Las historias llaman la atención, ya que abstraen al sujeto de la realidad e involucran la mente humana en la imaginación - Una historia que entretiene debe involucrar a través de la curiosidad, el escapismo y lo imaginario. </a:t>
            </a:r>
          </a:p>
        </p:txBody>
      </p:sp>
      <p:pic>
        <p:nvPicPr>
          <p:cNvPr id="18" name="Picture 17" descr="A group of people with masks and a megaphone&#10;&#10;AI-generated content may be incorrect.">
            <a:extLst>
              <a:ext uri="{FF2B5EF4-FFF2-40B4-BE49-F238E27FC236}">
                <a16:creationId xmlns:a16="http://schemas.microsoft.com/office/drawing/2014/main" id="{59A1EB4B-9A00-344A-663E-58F77E23FA3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2781" y="3134616"/>
            <a:ext cx="1259973" cy="1255928"/>
          </a:xfrm>
          <a:prstGeom prst="rect">
            <a:avLst/>
          </a:prstGeom>
        </p:spPr>
      </p:pic>
      <p:pic>
        <p:nvPicPr>
          <p:cNvPr id="19" name="Picture 18" descr="A group of people with masks and a megaphone&#10;&#10;AI-generated content may be incorrect.">
            <a:extLst>
              <a:ext uri="{FF2B5EF4-FFF2-40B4-BE49-F238E27FC236}">
                <a16:creationId xmlns:a16="http://schemas.microsoft.com/office/drawing/2014/main" id="{1F1F56DF-8CF6-E364-7BBE-F0F35138B7D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11610" y="5134901"/>
            <a:ext cx="1220716" cy="1255929"/>
          </a:xfrm>
          <a:prstGeom prst="rect">
            <a:avLst/>
          </a:prstGeom>
        </p:spPr>
      </p:pic>
    </p:spTree>
    <p:extLst>
      <p:ext uri="{BB962C8B-B14F-4D97-AF65-F5344CB8AC3E}">
        <p14:creationId xmlns:p14="http://schemas.microsoft.com/office/powerpoint/2010/main" val="250822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176">
            <a:extLst>
              <a:ext uri="{FF2B5EF4-FFF2-40B4-BE49-F238E27FC236}">
                <a16:creationId xmlns:a16="http://schemas.microsoft.com/office/drawing/2014/main" id="{34AEA43A-1C31-25CE-D046-97220EB025A3}"/>
              </a:ext>
            </a:extLst>
          </p:cNvPr>
          <p:cNvSpPr>
            <a:spLocks noChangeArrowheads="1"/>
          </p:cNvSpPr>
          <p:nvPr/>
        </p:nvSpPr>
        <p:spPr bwMode="auto">
          <a:xfrm>
            <a:off x="579656" y="3611596"/>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BAAE3230-8FB2-B1CE-A934-AA39D62B822B}"/>
              </a:ext>
            </a:extLst>
          </p:cNvPr>
          <p:cNvSpPr>
            <a:spLocks noGrp="1"/>
          </p:cNvSpPr>
          <p:nvPr>
            <p:ph type="body" sz="quarter" idx="16"/>
          </p:nvPr>
        </p:nvSpPr>
        <p:spPr>
          <a:xfrm>
            <a:off x="511451" y="412225"/>
            <a:ext cx="10052954" cy="803654"/>
          </a:xfrm>
        </p:spPr>
        <p:txBody>
          <a:bodyPr/>
          <a:lstStyle/>
          <a:p>
            <a:r>
              <a:rPr lang="en-GB" dirty="0"/>
              <a:t>Las dos capas de la narración</a:t>
            </a:r>
          </a:p>
        </p:txBody>
      </p:sp>
      <p:sp>
        <p:nvSpPr>
          <p:cNvPr id="3" name="Text Placeholder 2">
            <a:extLst>
              <a:ext uri="{FF2B5EF4-FFF2-40B4-BE49-F238E27FC236}">
                <a16:creationId xmlns:a16="http://schemas.microsoft.com/office/drawing/2014/main" id="{D268D0D4-A019-9F67-F2D3-AB9064BD0BFD}"/>
              </a:ext>
            </a:extLst>
          </p:cNvPr>
          <p:cNvSpPr>
            <a:spLocks noGrp="1"/>
          </p:cNvSpPr>
          <p:nvPr>
            <p:ph type="body" sz="quarter" idx="19"/>
          </p:nvPr>
        </p:nvSpPr>
        <p:spPr>
          <a:xfrm>
            <a:off x="724102" y="1215880"/>
            <a:ext cx="10131739" cy="442800"/>
          </a:xfrm>
        </p:spPr>
        <p:txBody>
          <a:bodyPr/>
          <a:lstStyle/>
          <a:p>
            <a:r>
              <a:rPr lang="en-GB" b="1" dirty="0"/>
              <a:t>Primera capa: </a:t>
            </a:r>
            <a:r>
              <a:rPr lang="en-GB" b="1" dirty="0">
                <a:highlight>
                  <a:srgbClr val="60BA47"/>
                </a:highlight>
              </a:rPr>
              <a:t>Estructura</a:t>
            </a:r>
            <a:r>
              <a:rPr lang="en-GB" b="1" dirty="0"/>
              <a:t>, </a:t>
            </a:r>
            <a:r>
              <a:rPr lang="en-GB" i="1" dirty="0"/>
              <a:t>conexión de acontecimientos a través de una narración</a:t>
            </a:r>
          </a:p>
        </p:txBody>
      </p:sp>
      <p:sp>
        <p:nvSpPr>
          <p:cNvPr id="7" name="Freeform 176">
            <a:extLst>
              <a:ext uri="{FF2B5EF4-FFF2-40B4-BE49-F238E27FC236}">
                <a16:creationId xmlns:a16="http://schemas.microsoft.com/office/drawing/2014/main" id="{6780FE55-C9DE-D773-1A2B-64BC9EB8FCC6}"/>
              </a:ext>
            </a:extLst>
          </p:cNvPr>
          <p:cNvSpPr>
            <a:spLocks noChangeArrowheads="1"/>
          </p:cNvSpPr>
          <p:nvPr/>
        </p:nvSpPr>
        <p:spPr bwMode="auto">
          <a:xfrm>
            <a:off x="579656" y="2268625"/>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BCA10FCE-CA47-3837-3737-13FC74430EE2}"/>
              </a:ext>
            </a:extLst>
          </p:cNvPr>
          <p:cNvSpPr>
            <a:spLocks noChangeArrowheads="1"/>
          </p:cNvSpPr>
          <p:nvPr/>
        </p:nvSpPr>
        <p:spPr bwMode="auto">
          <a:xfrm>
            <a:off x="834896" y="1925841"/>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E3009884-2C34-F499-7BB2-4B4328A650CE}"/>
              </a:ext>
            </a:extLst>
          </p:cNvPr>
          <p:cNvSpPr txBox="1"/>
          <p:nvPr/>
        </p:nvSpPr>
        <p:spPr>
          <a:xfrm>
            <a:off x="1090137" y="1928267"/>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Idea central</a:t>
            </a:r>
          </a:p>
        </p:txBody>
      </p:sp>
      <p:sp>
        <p:nvSpPr>
          <p:cNvPr id="16" name="Rectángulo 602">
            <a:extLst>
              <a:ext uri="{FF2B5EF4-FFF2-40B4-BE49-F238E27FC236}">
                <a16:creationId xmlns:a16="http://schemas.microsoft.com/office/drawing/2014/main" id="{1FECCA4D-991B-CE4B-DFAD-6A617389BB0C}"/>
              </a:ext>
            </a:extLst>
          </p:cNvPr>
          <p:cNvSpPr/>
          <p:nvPr/>
        </p:nvSpPr>
        <p:spPr>
          <a:xfrm>
            <a:off x="1055300" y="2430945"/>
            <a:ext cx="10034456" cy="707886"/>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Establecer el sentido central de la historia: amor, aventura, tragedia, misterio... Esto significa establecer los valores y la moral subyacentes.</a:t>
            </a:r>
          </a:p>
        </p:txBody>
      </p:sp>
      <p:sp>
        <p:nvSpPr>
          <p:cNvPr id="26" name="Freeform 177">
            <a:extLst>
              <a:ext uri="{FF2B5EF4-FFF2-40B4-BE49-F238E27FC236}">
                <a16:creationId xmlns:a16="http://schemas.microsoft.com/office/drawing/2014/main" id="{F216A60F-91B9-322D-CEC9-6E241F702F0F}"/>
              </a:ext>
            </a:extLst>
          </p:cNvPr>
          <p:cNvSpPr>
            <a:spLocks noChangeArrowheads="1"/>
          </p:cNvSpPr>
          <p:nvPr/>
        </p:nvSpPr>
        <p:spPr bwMode="auto">
          <a:xfrm>
            <a:off x="834896" y="3279855"/>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7" name="CuadroTexto 598">
            <a:extLst>
              <a:ext uri="{FF2B5EF4-FFF2-40B4-BE49-F238E27FC236}">
                <a16:creationId xmlns:a16="http://schemas.microsoft.com/office/drawing/2014/main" id="{7D35C555-17A2-F3F9-F2DD-0922EE776106}"/>
              </a:ext>
            </a:extLst>
          </p:cNvPr>
          <p:cNvSpPr txBox="1"/>
          <p:nvPr/>
        </p:nvSpPr>
        <p:spPr>
          <a:xfrm>
            <a:off x="1055300" y="3301150"/>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Narrativa</a:t>
            </a:r>
          </a:p>
        </p:txBody>
      </p:sp>
      <p:sp>
        <p:nvSpPr>
          <p:cNvPr id="30" name="Freeform 176">
            <a:extLst>
              <a:ext uri="{FF2B5EF4-FFF2-40B4-BE49-F238E27FC236}">
                <a16:creationId xmlns:a16="http://schemas.microsoft.com/office/drawing/2014/main" id="{C96B951B-8C69-3B96-68C5-274EBA974112}"/>
              </a:ext>
            </a:extLst>
          </p:cNvPr>
          <p:cNvSpPr>
            <a:spLocks noChangeArrowheads="1"/>
          </p:cNvSpPr>
          <p:nvPr/>
        </p:nvSpPr>
        <p:spPr bwMode="auto">
          <a:xfrm>
            <a:off x="579656" y="4878180"/>
            <a:ext cx="10557042" cy="1184686"/>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28" name="Rectángulo 602">
            <a:extLst>
              <a:ext uri="{FF2B5EF4-FFF2-40B4-BE49-F238E27FC236}">
                <a16:creationId xmlns:a16="http://schemas.microsoft.com/office/drawing/2014/main" id="{046EF944-7A34-113B-8125-6CC26303094F}"/>
              </a:ext>
            </a:extLst>
          </p:cNvPr>
          <p:cNvSpPr/>
          <p:nvPr/>
        </p:nvSpPr>
        <p:spPr>
          <a:xfrm>
            <a:off x="1051576" y="3809448"/>
            <a:ext cx="10081398" cy="707886"/>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El método narrativo elegido (Viaje del Héroe, Pirámide de Freytag...). Estas narrativas se basan en etapas coherentes; presentación/desarrollo/resolución</a:t>
            </a:r>
          </a:p>
        </p:txBody>
      </p:sp>
      <p:sp>
        <p:nvSpPr>
          <p:cNvPr id="32" name="Freeform 177">
            <a:extLst>
              <a:ext uri="{FF2B5EF4-FFF2-40B4-BE49-F238E27FC236}">
                <a16:creationId xmlns:a16="http://schemas.microsoft.com/office/drawing/2014/main" id="{D54E9423-3E8C-0E48-0C58-F50D8E21A2C2}"/>
              </a:ext>
            </a:extLst>
          </p:cNvPr>
          <p:cNvSpPr>
            <a:spLocks noChangeArrowheads="1"/>
          </p:cNvSpPr>
          <p:nvPr/>
        </p:nvSpPr>
        <p:spPr bwMode="auto">
          <a:xfrm>
            <a:off x="834896" y="4576687"/>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31" name="CuadroTexto 598">
            <a:extLst>
              <a:ext uri="{FF2B5EF4-FFF2-40B4-BE49-F238E27FC236}">
                <a16:creationId xmlns:a16="http://schemas.microsoft.com/office/drawing/2014/main" id="{0247AC00-76B1-D6C4-C077-1568E40B0D02}"/>
              </a:ext>
            </a:extLst>
          </p:cNvPr>
          <p:cNvSpPr txBox="1"/>
          <p:nvPr/>
        </p:nvSpPr>
        <p:spPr>
          <a:xfrm>
            <a:off x="1056982" y="4590493"/>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Conflicto</a:t>
            </a:r>
          </a:p>
        </p:txBody>
      </p:sp>
      <p:sp>
        <p:nvSpPr>
          <p:cNvPr id="33" name="Rectángulo 602">
            <a:extLst>
              <a:ext uri="{FF2B5EF4-FFF2-40B4-BE49-F238E27FC236}">
                <a16:creationId xmlns:a16="http://schemas.microsoft.com/office/drawing/2014/main" id="{0B04123F-8ECF-3FBB-80DA-6DE6935E98D5}"/>
              </a:ext>
            </a:extLst>
          </p:cNvPr>
          <p:cNvSpPr/>
          <p:nvPr/>
        </p:nvSpPr>
        <p:spPr>
          <a:xfrm>
            <a:off x="1055300" y="5147767"/>
            <a:ext cx="10081398" cy="707886"/>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Establecer un conflicto -con o sin solución- y cómo se relacionan los personajes con ese conflicto y si hay algún desarrollo de personajes.</a:t>
            </a:r>
          </a:p>
        </p:txBody>
      </p:sp>
    </p:spTree>
    <p:extLst>
      <p:ext uri="{BB962C8B-B14F-4D97-AF65-F5344CB8AC3E}">
        <p14:creationId xmlns:p14="http://schemas.microsoft.com/office/powerpoint/2010/main" val="281106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7EFC-08BB-5C68-356B-115A60EF99AA}"/>
            </a:ext>
          </a:extLst>
        </p:cNvPr>
        <p:cNvGrpSpPr/>
        <p:nvPr/>
      </p:nvGrpSpPr>
      <p:grpSpPr>
        <a:xfrm>
          <a:off x="0" y="0"/>
          <a:ext cx="0" cy="0"/>
          <a:chOff x="0" y="0"/>
          <a:chExt cx="0" cy="0"/>
        </a:xfrm>
      </p:grpSpPr>
      <p:sp>
        <p:nvSpPr>
          <p:cNvPr id="29" name="Freeform 176">
            <a:extLst>
              <a:ext uri="{FF2B5EF4-FFF2-40B4-BE49-F238E27FC236}">
                <a16:creationId xmlns:a16="http://schemas.microsoft.com/office/drawing/2014/main" id="{2B01682B-BC90-C68F-9306-0FBA7A98C649}"/>
              </a:ext>
            </a:extLst>
          </p:cNvPr>
          <p:cNvSpPr>
            <a:spLocks noChangeArrowheads="1"/>
          </p:cNvSpPr>
          <p:nvPr/>
        </p:nvSpPr>
        <p:spPr bwMode="auto">
          <a:xfrm>
            <a:off x="552300" y="3615076"/>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C38A76B1-02BD-C0D6-3A00-0BD99541E4F9}"/>
              </a:ext>
            </a:extLst>
          </p:cNvPr>
          <p:cNvSpPr>
            <a:spLocks noGrp="1"/>
          </p:cNvSpPr>
          <p:nvPr>
            <p:ph type="body" sz="quarter" idx="16"/>
          </p:nvPr>
        </p:nvSpPr>
        <p:spPr>
          <a:xfrm>
            <a:off x="511451" y="412225"/>
            <a:ext cx="10052954" cy="803654"/>
          </a:xfrm>
        </p:spPr>
        <p:txBody>
          <a:bodyPr/>
          <a:lstStyle/>
          <a:p>
            <a:r>
              <a:rPr lang="en-GB" dirty="0"/>
              <a:t>Las dos capas de la narración</a:t>
            </a:r>
          </a:p>
        </p:txBody>
      </p:sp>
      <p:sp>
        <p:nvSpPr>
          <p:cNvPr id="3" name="Text Placeholder 2">
            <a:extLst>
              <a:ext uri="{FF2B5EF4-FFF2-40B4-BE49-F238E27FC236}">
                <a16:creationId xmlns:a16="http://schemas.microsoft.com/office/drawing/2014/main" id="{76AFE593-F26D-7717-7CB3-391FC1815A51}"/>
              </a:ext>
            </a:extLst>
          </p:cNvPr>
          <p:cNvSpPr>
            <a:spLocks noGrp="1"/>
          </p:cNvSpPr>
          <p:nvPr>
            <p:ph type="body" sz="quarter" idx="19"/>
          </p:nvPr>
        </p:nvSpPr>
        <p:spPr>
          <a:xfrm>
            <a:off x="702837" y="1290769"/>
            <a:ext cx="9483154" cy="442800"/>
          </a:xfrm>
        </p:spPr>
        <p:txBody>
          <a:bodyPr/>
          <a:lstStyle/>
          <a:p>
            <a:r>
              <a:rPr lang="en-GB" b="1" dirty="0"/>
              <a:t>Segunda capa: </a:t>
            </a:r>
            <a:r>
              <a:rPr lang="en-GB" b="1" dirty="0">
                <a:highlight>
                  <a:srgbClr val="60BA47"/>
                </a:highlight>
              </a:rPr>
              <a:t>Entrega</a:t>
            </a:r>
            <a:r>
              <a:rPr lang="en-GB" b="1" dirty="0"/>
              <a:t>, </a:t>
            </a:r>
            <a:r>
              <a:rPr lang="en-GB" i="1" dirty="0"/>
              <a:t>la forma en que se presenta la historia al oyente</a:t>
            </a:r>
            <a:r>
              <a:rPr lang="en-GB" b="1" dirty="0"/>
              <a:t>. </a:t>
            </a:r>
          </a:p>
        </p:txBody>
      </p:sp>
      <p:sp>
        <p:nvSpPr>
          <p:cNvPr id="7" name="Freeform 176">
            <a:extLst>
              <a:ext uri="{FF2B5EF4-FFF2-40B4-BE49-F238E27FC236}">
                <a16:creationId xmlns:a16="http://schemas.microsoft.com/office/drawing/2014/main" id="{009E62CB-1F79-563F-994C-33FF1973906E}"/>
              </a:ext>
            </a:extLst>
          </p:cNvPr>
          <p:cNvSpPr>
            <a:spLocks noChangeArrowheads="1"/>
          </p:cNvSpPr>
          <p:nvPr/>
        </p:nvSpPr>
        <p:spPr bwMode="auto">
          <a:xfrm>
            <a:off x="552300" y="2270784"/>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58D27E52-B892-B9FB-D1B9-0C496FF0A517}"/>
              </a:ext>
            </a:extLst>
          </p:cNvPr>
          <p:cNvSpPr>
            <a:spLocks noChangeArrowheads="1"/>
          </p:cNvSpPr>
          <p:nvPr/>
        </p:nvSpPr>
        <p:spPr bwMode="auto">
          <a:xfrm>
            <a:off x="807540" y="1966976"/>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B2C293B3-C7DF-D935-D365-2694CF9AC8B7}"/>
              </a:ext>
            </a:extLst>
          </p:cNvPr>
          <p:cNvSpPr txBox="1"/>
          <p:nvPr/>
        </p:nvSpPr>
        <p:spPr>
          <a:xfrm>
            <a:off x="1027945" y="1971584"/>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Canal</a:t>
            </a:r>
          </a:p>
        </p:txBody>
      </p:sp>
      <p:sp>
        <p:nvSpPr>
          <p:cNvPr id="16" name="Rectángulo 602">
            <a:extLst>
              <a:ext uri="{FF2B5EF4-FFF2-40B4-BE49-F238E27FC236}">
                <a16:creationId xmlns:a16="http://schemas.microsoft.com/office/drawing/2014/main" id="{51D0E269-3B71-46AB-C3BC-131976A12665}"/>
              </a:ext>
            </a:extLst>
          </p:cNvPr>
          <p:cNvSpPr/>
          <p:nvPr/>
        </p:nvSpPr>
        <p:spPr>
          <a:xfrm>
            <a:off x="1027946" y="2464562"/>
            <a:ext cx="10034456" cy="707886"/>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Una misma historia puede cambiar por completo en función de si se transmite de forma oral, escrita o simplemente visual. Elegir el canal adecuado es clave para transmitir el mensaje</a:t>
            </a:r>
          </a:p>
        </p:txBody>
      </p:sp>
      <p:sp>
        <p:nvSpPr>
          <p:cNvPr id="26" name="Freeform 177">
            <a:extLst>
              <a:ext uri="{FF2B5EF4-FFF2-40B4-BE49-F238E27FC236}">
                <a16:creationId xmlns:a16="http://schemas.microsoft.com/office/drawing/2014/main" id="{E3CAA69E-2132-318A-356B-2044E0E73385}"/>
              </a:ext>
            </a:extLst>
          </p:cNvPr>
          <p:cNvSpPr>
            <a:spLocks noChangeArrowheads="1"/>
          </p:cNvSpPr>
          <p:nvPr/>
        </p:nvSpPr>
        <p:spPr bwMode="auto">
          <a:xfrm>
            <a:off x="807540" y="3259566"/>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7" name="CuadroTexto 598">
            <a:extLst>
              <a:ext uri="{FF2B5EF4-FFF2-40B4-BE49-F238E27FC236}">
                <a16:creationId xmlns:a16="http://schemas.microsoft.com/office/drawing/2014/main" id="{4F5B6915-69F3-7255-AD61-413A0803DB44}"/>
              </a:ext>
            </a:extLst>
          </p:cNvPr>
          <p:cNvSpPr txBox="1"/>
          <p:nvPr/>
        </p:nvSpPr>
        <p:spPr>
          <a:xfrm>
            <a:off x="1027944" y="3335185"/>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Tono</a:t>
            </a:r>
          </a:p>
        </p:txBody>
      </p:sp>
      <p:sp>
        <p:nvSpPr>
          <p:cNvPr id="30" name="Freeform 176">
            <a:extLst>
              <a:ext uri="{FF2B5EF4-FFF2-40B4-BE49-F238E27FC236}">
                <a16:creationId xmlns:a16="http://schemas.microsoft.com/office/drawing/2014/main" id="{21BF5509-D63F-58C5-6BA6-B688940C9C88}"/>
              </a:ext>
            </a:extLst>
          </p:cNvPr>
          <p:cNvSpPr>
            <a:spLocks noChangeArrowheads="1"/>
          </p:cNvSpPr>
          <p:nvPr/>
        </p:nvSpPr>
        <p:spPr bwMode="auto">
          <a:xfrm>
            <a:off x="511451" y="4926447"/>
            <a:ext cx="10557042" cy="118159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28" name="Rectángulo 602">
            <a:extLst>
              <a:ext uri="{FF2B5EF4-FFF2-40B4-BE49-F238E27FC236}">
                <a16:creationId xmlns:a16="http://schemas.microsoft.com/office/drawing/2014/main" id="{547AA6FE-3DFF-8A75-36FA-2ACFCB444094}"/>
              </a:ext>
            </a:extLst>
          </p:cNvPr>
          <p:cNvSpPr/>
          <p:nvPr/>
        </p:nvSpPr>
        <p:spPr>
          <a:xfrm>
            <a:off x="1027944" y="3766072"/>
            <a:ext cx="10081398" cy="1015663"/>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Las palabras, los </a:t>
            </a:r>
            <a:r>
              <a:rPr lang="en-US" sz="2000" dirty="0" err="1">
                <a:solidFill>
                  <a:schemeClr val="bg1"/>
                </a:solidFill>
                <a:latin typeface="Calibri" panose="020F0502020204030204" pitchFamily="34" charset="0"/>
                <a:ea typeface="Lato" charset="0"/>
                <a:cs typeface="Calibri" panose="020F0502020204030204" pitchFamily="34" charset="0"/>
              </a:rPr>
              <a:t>colores </a:t>
            </a:r>
            <a:r>
              <a:rPr lang="en-US" sz="2000" dirty="0">
                <a:solidFill>
                  <a:schemeClr val="bg1"/>
                </a:solidFill>
                <a:latin typeface="Calibri" panose="020F0502020204030204" pitchFamily="34" charset="0"/>
                <a:ea typeface="Lato" charset="0"/>
                <a:cs typeface="Calibri" panose="020F0502020204030204" pitchFamily="34" charset="0"/>
              </a:rPr>
              <a:t>o el ritmo pueden ser muy poderosos a la hora de transmitir una idea. El estilo con el que se presenta la historia es crucial, ya que es determinante para evocar emociones y sentimientos en el público </a:t>
            </a:r>
          </a:p>
        </p:txBody>
      </p:sp>
      <p:sp>
        <p:nvSpPr>
          <p:cNvPr id="32" name="Freeform 177">
            <a:extLst>
              <a:ext uri="{FF2B5EF4-FFF2-40B4-BE49-F238E27FC236}">
                <a16:creationId xmlns:a16="http://schemas.microsoft.com/office/drawing/2014/main" id="{D855EE4B-C79C-E5FE-B264-138C589AC14B}"/>
              </a:ext>
            </a:extLst>
          </p:cNvPr>
          <p:cNvSpPr>
            <a:spLocks noChangeArrowheads="1"/>
          </p:cNvSpPr>
          <p:nvPr/>
        </p:nvSpPr>
        <p:spPr bwMode="auto">
          <a:xfrm>
            <a:off x="807540" y="4724683"/>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31" name="CuadroTexto 598">
            <a:extLst>
              <a:ext uri="{FF2B5EF4-FFF2-40B4-BE49-F238E27FC236}">
                <a16:creationId xmlns:a16="http://schemas.microsoft.com/office/drawing/2014/main" id="{2781BB04-C021-A60C-2728-8AFA5650056D}"/>
              </a:ext>
            </a:extLst>
          </p:cNvPr>
          <p:cNvSpPr txBox="1"/>
          <p:nvPr/>
        </p:nvSpPr>
        <p:spPr>
          <a:xfrm>
            <a:off x="1029626" y="4738489"/>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Compromiso</a:t>
            </a:r>
          </a:p>
        </p:txBody>
      </p:sp>
      <p:sp>
        <p:nvSpPr>
          <p:cNvPr id="33" name="Rectángulo 602">
            <a:extLst>
              <a:ext uri="{FF2B5EF4-FFF2-40B4-BE49-F238E27FC236}">
                <a16:creationId xmlns:a16="http://schemas.microsoft.com/office/drawing/2014/main" id="{F4861981-2905-A650-4CA3-18EEDBDD10B5}"/>
              </a:ext>
            </a:extLst>
          </p:cNvPr>
          <p:cNvSpPr/>
          <p:nvPr/>
        </p:nvSpPr>
        <p:spPr>
          <a:xfrm>
            <a:off x="1055301" y="5213288"/>
            <a:ext cx="10081398" cy="707886"/>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Adoptar las técnicas correctas (pausas, tono, párrafos largos, diálogos, lenguaje corporal...) es muy importante para crear y atraer la participación.</a:t>
            </a:r>
          </a:p>
        </p:txBody>
      </p:sp>
    </p:spTree>
    <p:extLst>
      <p:ext uri="{BB962C8B-B14F-4D97-AF65-F5344CB8AC3E}">
        <p14:creationId xmlns:p14="http://schemas.microsoft.com/office/powerpoint/2010/main" val="123155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A85D1-4F19-1E19-24DC-EE31B30E1A77}"/>
              </a:ext>
            </a:extLst>
          </p:cNvPr>
          <p:cNvSpPr>
            <a:spLocks noGrp="1"/>
          </p:cNvSpPr>
          <p:nvPr>
            <p:ph type="body" sz="quarter" idx="16"/>
          </p:nvPr>
        </p:nvSpPr>
        <p:spPr>
          <a:xfrm>
            <a:off x="682915" y="474251"/>
            <a:ext cx="9881513" cy="803654"/>
          </a:xfrm>
        </p:spPr>
        <p:txBody>
          <a:bodyPr/>
          <a:lstStyle/>
          <a:p>
            <a:r>
              <a:rPr lang="en-GB" dirty="0"/>
              <a:t>'Baby shoes, never worn' - </a:t>
            </a:r>
            <a:r>
              <a:rPr lang="en-GB" b="0" dirty="0"/>
              <a:t>El cuento más corto de la historia, Ernest Hemingway</a:t>
            </a:r>
          </a:p>
        </p:txBody>
      </p:sp>
      <p:sp>
        <p:nvSpPr>
          <p:cNvPr id="4" name="Text Placeholder 2">
            <a:extLst>
              <a:ext uri="{FF2B5EF4-FFF2-40B4-BE49-F238E27FC236}">
                <a16:creationId xmlns:a16="http://schemas.microsoft.com/office/drawing/2014/main" id="{04F25CD7-68C0-9DE8-D827-D639EFDAA9EC}"/>
              </a:ext>
            </a:extLst>
          </p:cNvPr>
          <p:cNvSpPr txBox="1">
            <a:spLocks/>
          </p:cNvSpPr>
          <p:nvPr/>
        </p:nvSpPr>
        <p:spPr>
          <a:xfrm>
            <a:off x="205579" y="2236051"/>
            <a:ext cx="3930189" cy="3603171"/>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60BA47"/>
                </a:solidFill>
              </a:rPr>
              <a:t>Entretiene, evoca y construye</a:t>
            </a:r>
          </a:p>
          <a:p>
            <a:endParaRPr lang="en-US" sz="1800" dirty="0"/>
          </a:p>
          <a:p>
            <a:r>
              <a:rPr lang="en-US" sz="1800" dirty="0"/>
              <a:t>Esta historia llama la atención por su brevedad -¿cómo puede ser una historia una simple frase? Evoca la emoción por la palabra "bebé", que cambia la interpretación: la falta de detalles permite que cada persona aporte sus propias emociones a la historia. Por último, construye la identidad, ya que evoca la empatía humana y puede expresar la relacionabilidad a través de experiencias compartidas.</a:t>
            </a:r>
          </a:p>
        </p:txBody>
      </p:sp>
      <p:sp>
        <p:nvSpPr>
          <p:cNvPr id="5" name="Text Placeholder 2">
            <a:extLst>
              <a:ext uri="{FF2B5EF4-FFF2-40B4-BE49-F238E27FC236}">
                <a16:creationId xmlns:a16="http://schemas.microsoft.com/office/drawing/2014/main" id="{A2FA4095-CFCE-E704-2AEA-49CA12A08D96}"/>
              </a:ext>
            </a:extLst>
          </p:cNvPr>
          <p:cNvSpPr txBox="1">
            <a:spLocks/>
          </p:cNvSpPr>
          <p:nvPr/>
        </p:nvSpPr>
        <p:spPr>
          <a:xfrm>
            <a:off x="4391012" y="2236051"/>
            <a:ext cx="3457838" cy="3603170"/>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60BA47"/>
                </a:solidFill>
              </a:rPr>
              <a:t>Estructura</a:t>
            </a:r>
          </a:p>
          <a:p>
            <a:endParaRPr lang="en-US" sz="1800" dirty="0"/>
          </a:p>
          <a:p>
            <a:r>
              <a:rPr lang="en-US" sz="1800" dirty="0"/>
              <a:t>El valor subyacente de la pérdida, es el dolor. La estructura sigue el estilo propio del cuento de Hemingway. Él creía que en este tipo de historias, el lector debe llenar los huecos. El conflicto y los personajes son, sin embargo, más fáciles de identificar: un bebé que puede haber muerto, o no haber nacido nunca. </a:t>
            </a:r>
          </a:p>
        </p:txBody>
      </p:sp>
      <p:sp>
        <p:nvSpPr>
          <p:cNvPr id="6" name="Text Placeholder 2">
            <a:extLst>
              <a:ext uri="{FF2B5EF4-FFF2-40B4-BE49-F238E27FC236}">
                <a16:creationId xmlns:a16="http://schemas.microsoft.com/office/drawing/2014/main" id="{F20883CD-BD69-078E-AA09-05A67FE015A5}"/>
              </a:ext>
            </a:extLst>
          </p:cNvPr>
          <p:cNvSpPr txBox="1">
            <a:spLocks/>
          </p:cNvSpPr>
          <p:nvPr/>
        </p:nvSpPr>
        <p:spPr>
          <a:xfrm>
            <a:off x="7932669" y="2236051"/>
            <a:ext cx="3645921" cy="3552932"/>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60BA47"/>
                </a:solidFill>
              </a:rPr>
              <a:t>Entrega</a:t>
            </a:r>
            <a:endParaRPr lang="en-US" sz="1600" b="1" dirty="0">
              <a:solidFill>
                <a:srgbClr val="60BA47"/>
              </a:solidFill>
            </a:endParaRPr>
          </a:p>
          <a:p>
            <a:endParaRPr lang="en-US" sz="1800" dirty="0"/>
          </a:p>
          <a:p>
            <a:r>
              <a:rPr lang="en-US" sz="1800" dirty="0"/>
              <a:t>Podemos observar perfectamente lo poderosa que puede llegar a ser la entrega con esta historia, que se basa más en la implicación que en la exposición. Se trata de un canal escrito en el que la selección de palabras y la longitud de los párrafos son cruciales para dar sentido a la historia. Por lo tanto, el enganche se consigue mediante técnicas de entrega</a:t>
            </a:r>
          </a:p>
        </p:txBody>
      </p:sp>
      <p:cxnSp>
        <p:nvCxnSpPr>
          <p:cNvPr id="7" name="Straight Connector 6">
            <a:extLst>
              <a:ext uri="{FF2B5EF4-FFF2-40B4-BE49-F238E27FC236}">
                <a16:creationId xmlns:a16="http://schemas.microsoft.com/office/drawing/2014/main" id="{ECA97AB6-C221-A11C-C48C-FF3F7DE93D41}"/>
              </a:ext>
            </a:extLst>
          </p:cNvPr>
          <p:cNvCxnSpPr/>
          <p:nvPr/>
        </p:nvCxnSpPr>
        <p:spPr>
          <a:xfrm>
            <a:off x="4263390" y="2731770"/>
            <a:ext cx="0" cy="2983230"/>
          </a:xfrm>
          <a:prstGeom prst="line">
            <a:avLst/>
          </a:prstGeom>
          <a:ln>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43994D-BD4C-16EE-5C6E-755BD5916156}"/>
              </a:ext>
            </a:extLst>
          </p:cNvPr>
          <p:cNvCxnSpPr/>
          <p:nvPr/>
        </p:nvCxnSpPr>
        <p:spPr>
          <a:xfrm>
            <a:off x="7890759" y="2702883"/>
            <a:ext cx="0" cy="2983230"/>
          </a:xfrm>
          <a:prstGeom prst="line">
            <a:avLst/>
          </a:prstGeom>
          <a:ln>
            <a:solidFill>
              <a:srgbClr val="60B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57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C73A9-C2F5-8EE1-3E31-B4002577AEC3}"/>
            </a:ext>
          </a:extLst>
        </p:cNvPr>
        <p:cNvGrpSpPr/>
        <p:nvPr/>
      </p:nvGrpSpPr>
      <p:grpSpPr>
        <a:xfrm>
          <a:off x="0" y="0"/>
          <a:ext cx="0" cy="0"/>
          <a:chOff x="0" y="0"/>
          <a:chExt cx="0" cy="0"/>
        </a:xfrm>
      </p:grpSpPr>
      <p:pic>
        <p:nvPicPr>
          <p:cNvPr id="1026" name="Picture 2" descr="The Art of Writing Short Stories – insidetime &amp; insideinformation">
            <a:extLst>
              <a:ext uri="{FF2B5EF4-FFF2-40B4-BE49-F238E27FC236}">
                <a16:creationId xmlns:a16="http://schemas.microsoft.com/office/drawing/2014/main" id="{B0F1B1C5-3FFC-4F39-D72D-CAA672E8FD0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78040" y="3456900"/>
            <a:ext cx="5592463" cy="280322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8FF25CD-B7AE-FEE0-64D1-3D042AF9E1F2}"/>
              </a:ext>
            </a:extLst>
          </p:cNvPr>
          <p:cNvSpPr/>
          <p:nvPr/>
        </p:nvSpPr>
        <p:spPr>
          <a:xfrm>
            <a:off x="1039660" y="1183710"/>
            <a:ext cx="3594970" cy="3081403"/>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47D5F35F-5D91-E19D-7E63-5E78AC1905C5}"/>
              </a:ext>
            </a:extLst>
          </p:cNvPr>
          <p:cNvSpPr>
            <a:spLocks noGrp="1"/>
          </p:cNvSpPr>
          <p:nvPr>
            <p:ph type="body" sz="quarter" idx="16"/>
          </p:nvPr>
        </p:nvSpPr>
        <p:spPr>
          <a:xfrm>
            <a:off x="682915" y="474251"/>
            <a:ext cx="9881513" cy="803654"/>
          </a:xfrm>
        </p:spPr>
        <p:txBody>
          <a:bodyPr/>
          <a:lstStyle/>
          <a:p>
            <a:r>
              <a:rPr lang="en-GB" b="0" dirty="0"/>
              <a:t>CREA TU PROPIA HISTORIA</a:t>
            </a:r>
          </a:p>
        </p:txBody>
      </p:sp>
      <p:sp>
        <p:nvSpPr>
          <p:cNvPr id="6" name="Text Placeholder 2">
            <a:extLst>
              <a:ext uri="{FF2B5EF4-FFF2-40B4-BE49-F238E27FC236}">
                <a16:creationId xmlns:a16="http://schemas.microsoft.com/office/drawing/2014/main" id="{3055CE73-2ADF-25DD-EF0A-36592BBB9F1F}"/>
              </a:ext>
            </a:extLst>
          </p:cNvPr>
          <p:cNvSpPr txBox="1">
            <a:spLocks/>
          </p:cNvSpPr>
          <p:nvPr/>
        </p:nvSpPr>
        <p:spPr>
          <a:xfrm>
            <a:off x="1197369" y="1987364"/>
            <a:ext cx="3294344" cy="242363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r>
              <a:rPr lang="en-US" b="1" dirty="0">
                <a:solidFill>
                  <a:schemeClr val="bg2"/>
                </a:solidFill>
              </a:rPr>
              <a:t>Siguiendo el material proporcionado, intenta crear una pequeña historia que combine todos los elementos mencionados</a:t>
            </a:r>
          </a:p>
        </p:txBody>
      </p:sp>
      <p:sp>
        <p:nvSpPr>
          <p:cNvPr id="10" name="Oval 9">
            <a:extLst>
              <a:ext uri="{FF2B5EF4-FFF2-40B4-BE49-F238E27FC236}">
                <a16:creationId xmlns:a16="http://schemas.microsoft.com/office/drawing/2014/main" id="{02799265-39BA-6D57-517C-175114DB4F7F}"/>
              </a:ext>
            </a:extLst>
          </p:cNvPr>
          <p:cNvSpPr/>
          <p:nvPr/>
        </p:nvSpPr>
        <p:spPr>
          <a:xfrm>
            <a:off x="4228331" y="2755727"/>
            <a:ext cx="1959528" cy="1509386"/>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3">
            <a:extLst>
              <a:ext uri="{FF2B5EF4-FFF2-40B4-BE49-F238E27FC236}">
                <a16:creationId xmlns:a16="http://schemas.microsoft.com/office/drawing/2014/main" id="{F9055695-5C24-8D93-24F6-F50853E3581E}"/>
              </a:ext>
            </a:extLst>
          </p:cNvPr>
          <p:cNvSpPr txBox="1">
            <a:spLocks/>
          </p:cNvSpPr>
          <p:nvPr/>
        </p:nvSpPr>
        <p:spPr>
          <a:xfrm rot="20844579">
            <a:off x="7795711" y="474250"/>
            <a:ext cx="3971711" cy="803654"/>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highlight>
                  <a:srgbClr val="ED7D31"/>
                </a:highlight>
              </a:rPr>
              <a:t>Ejercicio de los alumnos</a:t>
            </a:r>
            <a:endParaRPr lang="en-US" dirty="0">
              <a:highlight>
                <a:srgbClr val="ED7D31"/>
              </a:highlight>
            </a:endParaRPr>
          </a:p>
        </p:txBody>
      </p:sp>
      <p:sp>
        <p:nvSpPr>
          <p:cNvPr id="9" name="TextBox 8">
            <a:extLst>
              <a:ext uri="{FF2B5EF4-FFF2-40B4-BE49-F238E27FC236}">
                <a16:creationId xmlns:a16="http://schemas.microsoft.com/office/drawing/2014/main" id="{50C6659A-E854-55A7-B47B-4B7D6882D9A9}"/>
              </a:ext>
            </a:extLst>
          </p:cNvPr>
          <p:cNvSpPr txBox="1"/>
          <p:nvPr/>
        </p:nvSpPr>
        <p:spPr>
          <a:xfrm>
            <a:off x="4491713" y="2979846"/>
            <a:ext cx="2209045" cy="954107"/>
          </a:xfrm>
          <a:prstGeom prst="rect">
            <a:avLst/>
          </a:prstGeom>
          <a:noFill/>
        </p:spPr>
        <p:txBody>
          <a:bodyPr wrap="square">
            <a:spAutoFit/>
          </a:bodyPr>
          <a:lstStyle/>
          <a:p>
            <a:r>
              <a:rPr lang="en-US" sz="2800" b="1" dirty="0">
                <a:solidFill>
                  <a:srgbClr val="0B3A5B"/>
                </a:solidFill>
              </a:rPr>
              <a:t>¡¡Sé creativo!!</a:t>
            </a:r>
          </a:p>
        </p:txBody>
      </p:sp>
    </p:spTree>
    <p:extLst>
      <p:ext uri="{BB962C8B-B14F-4D97-AF65-F5344CB8AC3E}">
        <p14:creationId xmlns:p14="http://schemas.microsoft.com/office/powerpoint/2010/main" val="38348331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51B76-49B5-4E66-9964-EDD3A0759588}">
  <ds:schemaRefs>
    <ds:schemaRef ds:uri="http://schemas.microsoft.com/office/infopath/2007/PartnerControls"/>
    <ds:schemaRef ds:uri="http://purl.org/dc/terms/"/>
    <ds:schemaRef ds:uri="http://www.w3.org/XML/1998/namespace"/>
    <ds:schemaRef ds:uri="http://purl.org/dc/dcmitype/"/>
    <ds:schemaRef ds:uri="http://schemas.openxmlformats.org/package/2006/metadata/core-properties"/>
    <ds:schemaRef ds:uri="http://purl.org/dc/elements/1.1/"/>
    <ds:schemaRef ds:uri="c90da0c0-d638-440e-806c-9eaade8987c8"/>
    <ds:schemaRef ds:uri="http://schemas.microsoft.com/office/2006/documentManagement/types"/>
    <ds:schemaRef ds:uri="d7a7d2cd-df7e-4745-bde0-17e5b7a43ab2"/>
    <ds:schemaRef ds:uri="http://schemas.microsoft.com/office/2006/metadata/properties"/>
  </ds:schemaRefs>
</ds:datastoreItem>
</file>

<file path=customXml/itemProps2.xml><?xml version="1.0" encoding="utf-8"?>
<ds:datastoreItem xmlns:ds="http://schemas.openxmlformats.org/officeDocument/2006/customXml" ds:itemID="{ADFA6794-60D8-423E-89AA-F479EADCB73D}">
  <ds:schemaRefs>
    <ds:schemaRef ds:uri="http://schemas.microsoft.com/sharepoint/v3/contenttype/forms"/>
  </ds:schemaRefs>
</ds:datastoreItem>
</file>

<file path=customXml/itemProps3.xml><?xml version="1.0" encoding="utf-8"?>
<ds:datastoreItem xmlns:ds="http://schemas.openxmlformats.org/officeDocument/2006/customXml" ds:itemID="{7E1FD9FC-C030-4CD7-97F7-D62FE40A5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279</TotalTime>
  <Words>3031</Words>
  <Application>Microsoft Office PowerPoint</Application>
  <PresentationFormat>Widescreen</PresentationFormat>
  <Paragraphs>245</Paragraphs>
  <Slides>34</Slides>
  <Notes>21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Montserrat</vt:lpstr>
      <vt:lpstr>Montserrat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docId:40036451472BF3E66AC03CA7BE25F510</cp:keywords>
  <cp:lastModifiedBy>Pablo Moreno</cp:lastModifiedBy>
  <cp:revision>22</cp:revision>
  <dcterms:created xsi:type="dcterms:W3CDTF">2020-10-14T13:32:04Z</dcterms:created>
  <dcterms:modified xsi:type="dcterms:W3CDTF">2025-06-19T17:33:15Z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