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 id="2147483899" r:id="rId5"/>
  </p:sldMasterIdLst>
  <p:notesMasterIdLst>
    <p:notesMasterId r:id="rId54"/>
  </p:notesMasterIdLst>
  <p:sldIdLst>
    <p:sldId id="4345" r:id="rId6"/>
    <p:sldId id="4404" r:id="rId7"/>
    <p:sldId id="4386" r:id="rId8"/>
    <p:sldId id="4352" r:id="rId9"/>
    <p:sldId id="4385" r:id="rId10"/>
    <p:sldId id="4411" r:id="rId11"/>
    <p:sldId id="4384" r:id="rId12"/>
    <p:sldId id="4405" r:id="rId13"/>
    <p:sldId id="4419" r:id="rId14"/>
    <p:sldId id="4406" r:id="rId15"/>
    <p:sldId id="4407" r:id="rId16"/>
    <p:sldId id="4434" r:id="rId17"/>
    <p:sldId id="4408" r:id="rId18"/>
    <p:sldId id="4409" r:id="rId19"/>
    <p:sldId id="4370" r:id="rId20"/>
    <p:sldId id="4366" r:id="rId21"/>
    <p:sldId id="4410" r:id="rId22"/>
    <p:sldId id="4420" r:id="rId23"/>
    <p:sldId id="4421" r:id="rId24"/>
    <p:sldId id="4413" r:id="rId25"/>
    <p:sldId id="4414" r:id="rId26"/>
    <p:sldId id="4415" r:id="rId27"/>
    <p:sldId id="4418" r:id="rId28"/>
    <p:sldId id="4422" r:id="rId29"/>
    <p:sldId id="4423" r:id="rId30"/>
    <p:sldId id="4430" r:id="rId31"/>
    <p:sldId id="4371" r:id="rId32"/>
    <p:sldId id="4340" r:id="rId33"/>
    <p:sldId id="4400" r:id="rId34"/>
    <p:sldId id="4392" r:id="rId35"/>
    <p:sldId id="4425" r:id="rId36"/>
    <p:sldId id="4424" r:id="rId37"/>
    <p:sldId id="4416" r:id="rId38"/>
    <p:sldId id="4393" r:id="rId39"/>
    <p:sldId id="4378" r:id="rId40"/>
    <p:sldId id="4401" r:id="rId41"/>
    <p:sldId id="4426" r:id="rId42"/>
    <p:sldId id="4417" r:id="rId43"/>
    <p:sldId id="4431" r:id="rId44"/>
    <p:sldId id="4427" r:id="rId45"/>
    <p:sldId id="4432" r:id="rId46"/>
    <p:sldId id="4428" r:id="rId47"/>
    <p:sldId id="4433" r:id="rId48"/>
    <p:sldId id="4398" r:id="rId49"/>
    <p:sldId id="4396" r:id="rId50"/>
    <p:sldId id="4429" r:id="rId51"/>
    <p:sldId id="4300" r:id="rId52"/>
    <p:sldId id="426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1F704-8110-C0F9-D576-5158D2A88D9A}" name="Anna-Maria Saarela" initials="AS" userId="S::Anna-Maria.Saarela@savonia.fi::c6fd2d3e-6063-45b1-b49c-2f057233427b" providerId="AD"/>
  <p188:author id="{782496B7-485F-7B69-F7DE-F8CDD527168F}" name="Paula Whyte ( Momentum Consulting )" initials="PW"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BA47"/>
    <a:srgbClr val="F1983D"/>
    <a:srgbClr val="09465E"/>
    <a:srgbClr val="2094D2"/>
    <a:srgbClr val="0B3A5B"/>
    <a:srgbClr val="F26650"/>
    <a:srgbClr val="B7250D"/>
    <a:srgbClr val="3CBEB3"/>
    <a:srgbClr val="88D1DA"/>
    <a:srgbClr val="1D4C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0647E2-F268-490A-9D57-D1D9B4EA45C1}" v="7" dt="2025-05-14T09:12:14.086"/>
    <p1510:client id="{B86092A1-152D-12A0-E5BD-7F6F22CBCB70}" v="1" dt="2025-05-14T21:08:23.9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32" y="2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6/16/2025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Haga clic para editar los estilos de texto maestro</a:t>
            </a:r>
          </a:p>
          <a:p>
            <a:pPr lvl="1"/>
            <a:r>
              <a:rPr lang="en-GB"/>
              <a:t>Segundo nivel</a:t>
            </a:r>
          </a:p>
          <a:p>
            <a:pPr lvl="2"/>
            <a:r>
              <a:rPr lang="en-GB"/>
              <a:t>Tercer nivel</a:t>
            </a:r>
          </a:p>
          <a:p>
            <a:pPr lvl="3"/>
            <a:r>
              <a:rPr lang="en-GB"/>
              <a:t>Cuarto nivel</a:t>
            </a:r>
          </a:p>
          <a:p>
            <a:pPr lvl="4"/>
            <a:r>
              <a:rPr lang="en-GB"/>
              <a:t>Quinto nivel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‹Nº›</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4</a:t>
            </a:fld>
            <a:endParaRPr lang="en-US"/>
          </a:p>
        </p:txBody>
      </p:sp>
    </p:spTree>
    <p:extLst>
      <p:ext uri="{BB962C8B-B14F-4D97-AF65-F5344CB8AC3E}">
        <p14:creationId xmlns:p14="http://schemas.microsoft.com/office/powerpoint/2010/main" val="3198028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ED721-B42E-C59B-AAC8-A7DA0C2DDE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BC61-2941-39AB-040D-79066D47B8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78F52E-83B3-E869-B9C9-F24CD5A722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813CEF-D2F3-4D6A-4ACF-887498E0E8A9}"/>
              </a:ext>
            </a:extLst>
          </p:cNvPr>
          <p:cNvSpPr>
            <a:spLocks noGrp="1"/>
          </p:cNvSpPr>
          <p:nvPr>
            <p:ph type="sldNum" sz="quarter" idx="5"/>
          </p:nvPr>
        </p:nvSpPr>
        <p:spPr/>
        <p:txBody>
          <a:bodyPr/>
          <a:lstStyle/>
          <a:p>
            <a:fld id="{4BE5DE82-CF29-044D-9158-06A811149881}" type="slidenum">
              <a:rPr lang="en-US" smtClean="0"/>
              <a:t>16</a:t>
            </a:fld>
            <a:endParaRPr lang="en-US"/>
          </a:p>
        </p:txBody>
      </p:sp>
    </p:spTree>
    <p:extLst>
      <p:ext uri="{BB962C8B-B14F-4D97-AF65-F5344CB8AC3E}">
        <p14:creationId xmlns:p14="http://schemas.microsoft.com/office/powerpoint/2010/main" val="650036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2193C-995E-D894-05EB-E0F3128943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D7F10-87AE-D04F-03B8-D66AC40781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D0729E-E949-5D22-F953-B2C7761D82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C41AF3-DB13-16DC-761A-E9EC7E813681}"/>
              </a:ext>
            </a:extLst>
          </p:cNvPr>
          <p:cNvSpPr>
            <a:spLocks noGrp="1"/>
          </p:cNvSpPr>
          <p:nvPr>
            <p:ph type="sldNum" sz="quarter" idx="5"/>
          </p:nvPr>
        </p:nvSpPr>
        <p:spPr/>
        <p:txBody>
          <a:bodyPr/>
          <a:lstStyle/>
          <a:p>
            <a:fld id="{4BE5DE82-CF29-044D-9158-06A811149881}" type="slidenum">
              <a:rPr lang="en-US" smtClean="0"/>
              <a:t>27</a:t>
            </a:fld>
            <a:endParaRPr lang="en-US"/>
          </a:p>
        </p:txBody>
      </p:sp>
    </p:spTree>
    <p:extLst>
      <p:ext uri="{BB962C8B-B14F-4D97-AF65-F5344CB8AC3E}">
        <p14:creationId xmlns:p14="http://schemas.microsoft.com/office/powerpoint/2010/main" val="691643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sz="2000" b="0" i="0" kern="1200" spc="0" dirty="0">
              <a:solidFill>
                <a:srgbClr val="0B3A5B"/>
              </a:solidFill>
              <a:latin typeface="+mn-lt"/>
              <a:ea typeface="+mn-ea"/>
              <a:cs typeface="+mn-cs"/>
            </a:endParaRPr>
          </a:p>
        </p:txBody>
      </p:sp>
      <p:sp>
        <p:nvSpPr>
          <p:cNvPr id="4" name="Dian numeron paikkamerkki 3"/>
          <p:cNvSpPr>
            <a:spLocks noGrp="1"/>
          </p:cNvSpPr>
          <p:nvPr>
            <p:ph type="sldNum" sz="quarter" idx="5"/>
          </p:nvPr>
        </p:nvSpPr>
        <p:spPr/>
        <p:txBody>
          <a:bodyPr/>
          <a:lstStyle/>
          <a:p>
            <a:fld id="{4BE5DE82-CF29-044D-9158-06A811149881}" type="slidenum">
              <a:rPr lang="en-US" smtClean="0"/>
              <a:t>29</a:t>
            </a:fld>
            <a:endParaRPr lang="en-US"/>
          </a:p>
        </p:txBody>
      </p:sp>
    </p:spTree>
    <p:extLst>
      <p:ext uri="{BB962C8B-B14F-4D97-AF65-F5344CB8AC3E}">
        <p14:creationId xmlns:p14="http://schemas.microsoft.com/office/powerpoint/2010/main" val="1636138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7029E-2C08-C1B1-6D76-45ED7349A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07E577-15CA-2034-BB19-AE5A1CC5AE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025829-C23D-EE8E-5138-D6F4E2D97C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776F65-6177-E09C-6F6B-C673E0C04E9D}"/>
              </a:ext>
            </a:extLst>
          </p:cNvPr>
          <p:cNvSpPr>
            <a:spLocks noGrp="1"/>
          </p:cNvSpPr>
          <p:nvPr>
            <p:ph type="sldNum" sz="quarter" idx="5"/>
          </p:nvPr>
        </p:nvSpPr>
        <p:spPr/>
        <p:txBody>
          <a:bodyPr/>
          <a:lstStyle/>
          <a:p>
            <a:fld id="{4BE5DE82-CF29-044D-9158-06A811149881}" type="slidenum">
              <a:rPr lang="en-US" smtClean="0"/>
              <a:t>35</a:t>
            </a:fld>
            <a:endParaRPr lang="en-US"/>
          </a:p>
        </p:txBody>
      </p:sp>
    </p:spTree>
    <p:extLst>
      <p:ext uri="{BB962C8B-B14F-4D97-AF65-F5344CB8AC3E}">
        <p14:creationId xmlns:p14="http://schemas.microsoft.com/office/powerpoint/2010/main" val="4175695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48</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waste2worth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7135906"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7135906" y="0"/>
            <a:ext cx="430883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2180110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761524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244810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80602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20412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779092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Freeform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F55037E7-74E7-F044-298E-6490BF6782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2B9BBDBC-8DCD-655F-1DC6-F7C494BF5CC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3845830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46750" y="5825062"/>
            <a:ext cx="2054262" cy="457426"/>
          </a:xfrm>
          <a:prstGeom prst="rect">
            <a:avLst/>
          </a:prstGeom>
        </p:spPr>
      </p:pic>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69317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HS Photo with text">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4" y="2016633"/>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297989"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2763980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waste2worth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511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Picture Placeholder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608AA9BD-DAD4-EB9E-F5A2-52B81C6375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863C37C1-FEC1-3A32-9592-A33BF1A9085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3098322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40457312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319869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Box 2">
            <a:extLst>
              <a:ext uri="{FF2B5EF4-FFF2-40B4-BE49-F238E27FC236}">
                <a16:creationId xmlns:a16="http://schemas.microsoft.com/office/drawing/2014/main" id="{C30BEF09-6B78-DC3B-0A46-A016AD33674F}"/>
              </a:ext>
            </a:extLst>
          </p:cNvPr>
          <p:cNvSpPr txBox="1"/>
          <p:nvPr userDrawn="1"/>
        </p:nvSpPr>
        <p:spPr>
          <a:xfrm>
            <a:off x="7141497" y="5674814"/>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dirty="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dirty="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06A309A-E52C-0A55-8622-944C1082F2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0902" y="5674812"/>
            <a:ext cx="1667896" cy="371393"/>
          </a:xfrm>
          <a:prstGeom prst="rect">
            <a:avLst/>
          </a:prstGeom>
        </p:spPr>
      </p:pic>
      <p:pic>
        <p:nvPicPr>
          <p:cNvPr id="11" name="Picture 10" descr="A grey and black sign with a person in a circle&#10;&#10;AI-generated content may be incorrect.">
            <a:extLst>
              <a:ext uri="{FF2B5EF4-FFF2-40B4-BE49-F238E27FC236}">
                <a16:creationId xmlns:a16="http://schemas.microsoft.com/office/drawing/2014/main" id="{4560149A-1B38-4A21-B478-E78CBF27E4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2370" y="6181436"/>
            <a:ext cx="869046" cy="317063"/>
          </a:xfrm>
          <a:prstGeom prst="rect">
            <a:avLst/>
          </a:prstGeom>
        </p:spPr>
      </p:pic>
      <p:sp>
        <p:nvSpPr>
          <p:cNvPr id="12" name="TextBox 11">
            <a:extLst>
              <a:ext uri="{FF2B5EF4-FFF2-40B4-BE49-F238E27FC236}">
                <a16:creationId xmlns:a16="http://schemas.microsoft.com/office/drawing/2014/main" id="{5172B193-B191-DBD8-36A9-7B98240E13CE}"/>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dirty="0">
                <a:solidFill>
                  <a:srgbClr val="0B3A5B"/>
                </a:solidFill>
              </a:rPr>
              <a:t>This license enables </a:t>
            </a:r>
            <a:r>
              <a:rPr lang="en-IE" sz="600" dirty="0" err="1">
                <a:solidFill>
                  <a:srgbClr val="0B3A5B"/>
                </a:solidFill>
              </a:rPr>
              <a:t>reusers</a:t>
            </a:r>
            <a:r>
              <a:rPr lang="en-IE" sz="600" dirty="0">
                <a:solidFill>
                  <a:srgbClr val="0B3A5B"/>
                </a:solidFill>
              </a:rPr>
              <a:t> to distribute, remix, adapt, and build upon the material in any medium or format, so long as </a:t>
            </a:r>
            <a:r>
              <a:rPr lang="en-US" sz="600" dirty="0">
                <a:solidFill>
                  <a:srgbClr val="0B3A5B"/>
                </a:solidFill>
              </a:rPr>
              <a:t>attribution is given to the creator. The license allows for commercial use. CC BY includes the following elements:</a:t>
            </a:r>
          </a:p>
          <a:p>
            <a:pPr algn="just"/>
            <a:r>
              <a:rPr lang="en-US" sz="600" dirty="0">
                <a:solidFill>
                  <a:srgbClr val="0B3A5B"/>
                </a:solidFill>
              </a:rPr>
              <a:t>BY: credit must be given to the creator.</a:t>
            </a:r>
            <a:endParaRPr lang="en-US" sz="600" dirty="0">
              <a:solidFill>
                <a:srgbClr val="0B3A5B"/>
              </a:solidFill>
              <a:ea typeface="Calibri"/>
              <a:cs typeface="Calibri"/>
            </a:endParaRPr>
          </a:p>
        </p:txBody>
      </p:sp>
    </p:spTree>
    <p:extLst>
      <p:ext uri="{BB962C8B-B14F-4D97-AF65-F5344CB8AC3E}">
        <p14:creationId xmlns:p14="http://schemas.microsoft.com/office/powerpoint/2010/main" val="25716275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dirty="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dirty="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874258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652255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075691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40675972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Tree>
    <p:extLst>
      <p:ext uri="{BB962C8B-B14F-4D97-AF65-F5344CB8AC3E}">
        <p14:creationId xmlns:p14="http://schemas.microsoft.com/office/powerpoint/2010/main" val="28522072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03</a:t>
            </a:r>
          </a:p>
        </p:txBody>
      </p:sp>
    </p:spTree>
    <p:extLst>
      <p:ext uri="{BB962C8B-B14F-4D97-AF65-F5344CB8AC3E}">
        <p14:creationId xmlns:p14="http://schemas.microsoft.com/office/powerpoint/2010/main" val="23309560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1" y="-1"/>
            <a:ext cx="6727371"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623855" y="342900"/>
            <a:ext cx="4806599"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1533122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474792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HS Photo with text">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4" y="2016633"/>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297989"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584669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HS Photo with tex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CB33894-6B85-A64A-8194-AD204557A483}"/>
              </a:ext>
            </a:extLst>
          </p:cNvPr>
          <p:cNvSpPr/>
          <p:nvPr userDrawn="1"/>
        </p:nvSpPr>
        <p:spPr>
          <a:xfrm flipV="1">
            <a:off x="0"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59728"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597275"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
        <p:nvSpPr>
          <p:cNvPr id="7" name="Text Placeholder 23">
            <a:extLst>
              <a:ext uri="{FF2B5EF4-FFF2-40B4-BE49-F238E27FC236}">
                <a16:creationId xmlns:a16="http://schemas.microsoft.com/office/drawing/2014/main" id="{7A5ECDC7-56E1-0984-2C77-279F9248607D}"/>
              </a:ext>
            </a:extLst>
          </p:cNvPr>
          <p:cNvSpPr>
            <a:spLocks noGrp="1"/>
          </p:cNvSpPr>
          <p:nvPr>
            <p:ph type="body" sz="quarter" idx="21" hasCustomPrompt="1"/>
          </p:nvPr>
        </p:nvSpPr>
        <p:spPr>
          <a:xfrm>
            <a:off x="6246356" y="584332"/>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8" name="Text Placeholder 17">
            <a:extLst>
              <a:ext uri="{FF2B5EF4-FFF2-40B4-BE49-F238E27FC236}">
                <a16:creationId xmlns:a16="http://schemas.microsoft.com/office/drawing/2014/main" id="{08E0C614-5EC5-DFB2-74AB-FE10C08391C5}"/>
              </a:ext>
            </a:extLst>
          </p:cNvPr>
          <p:cNvSpPr>
            <a:spLocks noGrp="1"/>
          </p:cNvSpPr>
          <p:nvPr>
            <p:ph type="body" sz="quarter" idx="22" hasCustomPrompt="1"/>
          </p:nvPr>
        </p:nvSpPr>
        <p:spPr>
          <a:xfrm>
            <a:off x="6246355" y="2013390"/>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1168109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4390986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4000903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9656026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2954956"/>
            <a:ext cx="8439100" cy="4311085"/>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03306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6122930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7661727" y="-1335516"/>
            <a:ext cx="4504135" cy="6404164"/>
          </a:xfrm>
          <a:prstGeom prst="rect">
            <a:avLst/>
          </a:prstGeom>
        </p:spPr>
      </p:pic>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95492" y="1373925"/>
            <a:ext cx="2687782"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0331058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Picture Placeholder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dirty="0"/>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err="1"/>
              <a:t>www.website.eu</a:t>
            </a:r>
            <a:endParaRPr lang="en-US" dirty="0"/>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dirty="0"/>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26673261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12768980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920359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157695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199645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1.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3"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97" r:id="rId3"/>
    <p:sldLayoutId id="2147483882" r:id="rId4"/>
    <p:sldLayoutId id="2147483842" r:id="rId5"/>
    <p:sldLayoutId id="2147483840" r:id="rId6"/>
    <p:sldLayoutId id="2147483884" r:id="rId7"/>
    <p:sldLayoutId id="2147483883" r:id="rId8"/>
    <p:sldLayoutId id="2147483877" r:id="rId9"/>
    <p:sldLayoutId id="2147483841" r:id="rId10"/>
    <p:sldLayoutId id="2147483922" r:id="rId11"/>
    <p:sldLayoutId id="2147483885" r:id="rId12"/>
    <p:sldLayoutId id="2147483886" r:id="rId13"/>
    <p:sldLayoutId id="2147483878" r:id="rId14"/>
    <p:sldLayoutId id="2147483861" r:id="rId15"/>
    <p:sldLayoutId id="2147483833" r:id="rId16"/>
    <p:sldLayoutId id="2147483847" r:id="rId17"/>
    <p:sldLayoutId id="2147483923" r:id="rId18"/>
    <p:sldLayoutId id="2147483853" r:id="rId19"/>
    <p:sldLayoutId id="2147483898" r:id="rId20"/>
    <p:sldLayoutId id="214748392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4"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151365932"/>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 id="2147483917" r:id="rId18"/>
    <p:sldLayoutId id="2147483918" r:id="rId19"/>
    <p:sldLayoutId id="2147483919" r:id="rId20"/>
    <p:sldLayoutId id="2147483920" r:id="rId21"/>
    <p:sldLayoutId id="2147483921"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slideLayout" Target="../slideLayouts/slideLayout12.xml"/><Relationship Id="rId7" Type="http://schemas.openxmlformats.org/officeDocument/2006/relationships/hyperlink" Target="https://www.youtube.com/watch?v=YONGuzom8VM" TargetMode="External"/><Relationship Id="rId2" Type="http://schemas.openxmlformats.org/officeDocument/2006/relationships/video" Target="https://www.youtube.com/embed/YONGuzom8VM?feature=oembed" TargetMode="External"/><Relationship Id="rId1" Type="http://schemas.openxmlformats.org/officeDocument/2006/relationships/video" Target="https://www.youtube.com/embed/y8T7iwlVulk?start=7&amp;feature=oembed" TargetMode="Externa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hyperlink" Target="https://www.youtube.com/watch?v=y8T7iwlVulk&amp;t=7s" TargetMode="External"/><Relationship Id="rId4" Type="http://schemas.openxmlformats.org/officeDocument/2006/relationships/hyperlink" Target="https://caul-cbua.pressbooks.pub/exploringsustainability/chapter/chapter-1-2/" TargetMode="External"/><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hyperlink" Target="https://www.researchgate.net/publication/307730138_The_Art_of_Interconnected_Thinking_Starting_with_the_Young" TargetMode="External"/><Relationship Id="rId2" Type="http://schemas.openxmlformats.org/officeDocument/2006/relationships/hyperlink" Target="https://study.com/academy/lesson/video/environmental-awareness-definition-history-importance.html" TargetMode="External"/><Relationship Id="rId1" Type="http://schemas.openxmlformats.org/officeDocument/2006/relationships/slideLayout" Target="../slideLayouts/slideLayout12.xml"/><Relationship Id="rId4" Type="http://schemas.openxmlformats.org/officeDocument/2006/relationships/hyperlink" Target="https://www.forbes.com/councils/forbescoachescouncil/2024/03/19/16-important-skills-professionals-need-to-build-future-proof-career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Social_responsibility" TargetMode="External"/><Relationship Id="rId2" Type="http://schemas.openxmlformats.org/officeDocument/2006/relationships/hyperlink" Target="https://documents1.worldbank.org/curated/en/350411468149663792/pdf/WPS6852.pdf" TargetMode="External"/><Relationship Id="rId1" Type="http://schemas.openxmlformats.org/officeDocument/2006/relationships/slideLayout" Target="../slideLayouts/slideLayout12.xml"/><Relationship Id="rId4" Type="http://schemas.openxmlformats.org/officeDocument/2006/relationships/hyperlink" Target="https://positivepsychology.com/self-empowermen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teknologiateollisuus.fi/circular-economy-playbook/" TargetMode="External"/><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hyperlink" Target="https://teknologiateollisuus.fi/fi/circular-economy-playbook" TargetMode="Externa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waste2worth.eu/regional-community-maps-of-waste-streams/" TargetMode="External"/><Relationship Id="rId2" Type="http://schemas.openxmlformats.org/officeDocument/2006/relationships/hyperlink" Target="https://waste2worth.eu/good-practice-compendium/" TargetMode="External"/><Relationship Id="rId1" Type="http://schemas.openxmlformats.org/officeDocument/2006/relationships/slideLayout" Target="../slideLayouts/slideLayout9.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hyperlink" Target="https://ethical-food.eu/" TargetMode="External"/><Relationship Id="rId2" Type="http://schemas.openxmlformats.org/officeDocument/2006/relationships/hyperlink" Target="https://waste2worth.eu/" TargetMode="External"/><Relationship Id="rId1" Type="http://schemas.openxmlformats.org/officeDocument/2006/relationships/slideLayout" Target="../slideLayouts/slideLayout9.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en/winner-tribute-podium-1019835/" TargetMode="External"/><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tieke.fi/palvelut/osaamisen-kehittaminen/kiertotalouden-osaamismerkisto/" TargetMode="External"/><Relationship Id="rId2" Type="http://schemas.openxmlformats.org/officeDocument/2006/relationships/image" Target="../media/image37.png"/><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40.jpeg"/><Relationship Id="rId2" Type="http://schemas.openxmlformats.org/officeDocument/2006/relationships/slideLayout" Target="../slideLayouts/slideLayout12.xml"/><Relationship Id="rId1" Type="http://schemas.openxmlformats.org/officeDocument/2006/relationships/video" Target="https://www.youtube.com/embed/yDJOCL1AQE8?feature=oembed" TargetMode="External"/><Relationship Id="rId6" Type="http://schemas.openxmlformats.org/officeDocument/2006/relationships/image" Target="../media/image6.png"/><Relationship Id="rId5" Type="http://schemas.openxmlformats.org/officeDocument/2006/relationships/hyperlink" Target="https://generationsworkingtogether.org/resources/european-map-of-intergenerational-learning-emil" TargetMode="External"/><Relationship Id="rId4" Type="http://schemas.openxmlformats.org/officeDocument/2006/relationships/hyperlink" Target="https://www.youtube.com/watch?v=yDJOCL1AQE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0.png"/><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hyperlink" Target="https://www.youtube.com/watch?v=1_ZgGPnjDgU"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Reinforcement" TargetMode="External"/><Relationship Id="rId7" Type="http://schemas.openxmlformats.org/officeDocument/2006/relationships/image" Target="../media/image44.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hyperlink" Target="https://www.youtube.com/watch?v=gQpHaWUXqMQ" TargetMode="External"/><Relationship Id="rId5" Type="http://schemas.openxmlformats.org/officeDocument/2006/relationships/image" Target="../media/image43.png"/><Relationship Id="rId4" Type="http://schemas.openxmlformats.org/officeDocument/2006/relationships/hyperlink" Target="https://circulareconomyalliance.com/cea-blogs/empowering-communities-for-sustainable-change-the-role-of-circular-economy/"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smartsortai.com/revolutionizing-recycling-smart-sort-technology-smart-bin/" TargetMode="External"/><Relationship Id="rId2" Type="http://schemas.openxmlformats.org/officeDocument/2006/relationships/image" Target="../media/image45.png"/><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hyperlink" Target="https://www.youtube.com/watch?v=6I-wbjtOKaE" TargetMode="Externa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s://zerowasteeurope.eu/our-work/zero-waste-cities/" TargetMode="External"/><Relationship Id="rId2" Type="http://schemas.openxmlformats.org/officeDocument/2006/relationships/hyperlink" Target="https://en.wikipedia.org/wiki/Pay_as_you_throw" TargetMode="Externa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s://citt.ufl.edu/resources/the-learning-process/types-of-learners/kolbs-four-stages-of-learning/" TargetMode="External"/><Relationship Id="rId2" Type="http://schemas.openxmlformats.org/officeDocument/2006/relationships/image" Target="../media/image50.jpeg"/><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hyperlink" Target="https://www.climateuniversity.fi/" TargetMode="External"/><Relationship Id="rId2" Type="http://schemas.openxmlformats.org/officeDocument/2006/relationships/hyperlink" Target="https://doi.org/10.1080/19397038.2023.2210592" TargetMode="Externa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ethical-food.eu/" TargetMode="External"/><Relationship Id="rId2" Type="http://schemas.openxmlformats.org/officeDocument/2006/relationships/hyperlink" Target="https://waste2worth.eu/" TargetMode="Externa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hyperlink" Target="https://www.kuluttajaliitto.fi/hankkeet/kuluttajien-havikkifoorumi-hanke/" TargetMode="External"/><Relationship Id="rId2" Type="http://schemas.openxmlformats.org/officeDocument/2006/relationships/hyperlink" Target="https://www.kuluttajaliitto.fi/materiaalit/ruokahavikki/" TargetMode="External"/><Relationship Id="rId1" Type="http://schemas.openxmlformats.org/officeDocument/2006/relationships/slideLayout" Target="../slideLayouts/slideLayout1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hyperlink" Target="https://havikkiviikko.fi/tietoa-ruokahavikista/"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kiertotaloussuomi.fi/taito-ja-tyokalut/kiertotalouden-tyokalut-ja-toimintamallit" TargetMode="External"/><Relationship Id="rId2" Type="http://schemas.openxmlformats.org/officeDocument/2006/relationships/hyperlink" Target="https://koulutustakiertotalouteen.turkuamk.fi/in-english/" TargetMode="External"/><Relationship Id="rId1" Type="http://schemas.openxmlformats.org/officeDocument/2006/relationships/slideLayout" Target="../slideLayouts/slideLayout1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hyperlink" Target="https://beyondwaste.podbean.com/" TargetMode="External"/><Relationship Id="rId7" Type="http://schemas.openxmlformats.org/officeDocument/2006/relationships/hyperlink" Target="https://www.youtube.com/watch?v=hB7DZOlmHIA" TargetMode="External"/><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hyperlink" Target="https://www.eitfood.eu/podcast/spotlight-rethinkresource-on-creating-value-from-food-waste"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hyperlink" Target="https://www.instagram.com/cie.gateway?igsh=dzNxYnl3OGpnbmpn" TargetMode="External"/><Relationship Id="rId5" Type="http://schemas.openxmlformats.org/officeDocument/2006/relationships/hyperlink" Target="https://www.linkedin.com/company/cooperation-in-education-gateway" TargetMode="External"/><Relationship Id="rId4" Type="http://schemas.openxmlformats.org/officeDocument/2006/relationships/hyperlink" Target="https://www.youtube.com/@CiEGatewa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redirect?event=video_description&amp;redir_token=QUFFLUhqbmdfTDdPeENKc0M3cXBIMUEyMG0wTUlHcEduZ3xBQ3Jtc0tuWGUtbHBPVC1OTnA2MGpNam0ycDZEdVAwWGM3cHBxZXhlV2g3bkFQTVNvVDItMGFDSERndGNuYXdjUGJKNTN1dGFUSGNNcS12a1BfN1dZdUZWZ2FhSVhWRnZzOGxjLWlEUUdJNzZWZzJpb2twT1lFZw&amp;q=http%3A%2F%2Fon.unesco.org%2Fesd&amp;v=YUFqamr78Xk" TargetMode="External"/><Relationship Id="rId7" Type="http://schemas.openxmlformats.org/officeDocument/2006/relationships/hyperlink" Target="https://www.youtube.com/watch?v=YUFqamr78Xk" TargetMode="External"/><Relationship Id="rId2" Type="http://schemas.openxmlformats.org/officeDocument/2006/relationships/slideLayout" Target="../slideLayouts/slideLayout12.xml"/><Relationship Id="rId1" Type="http://schemas.openxmlformats.org/officeDocument/2006/relationships/video" Target="https://www.youtube.com/embed/YUFqamr78Xk?feature=oembed" TargetMode="Externa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hyperlink" Target="https://www.youtube.com/redirect?event=video_description&amp;redir_token=QUFFLUhqbFA0YWhvN01mMzE5N052bzVSOTFRbXRxbVhId3xBQ3Jtc0tsUEY5aUwxWEQ3ZjVQLTdwUW02TkRCSEJNZ3RpQ0ZCbWlaZmpJTUM5eGZBVEpKS1F4bUI0eDdUUzZta3pxNjRwZHRkUFZsaG1ROXJkTVJMX0ZtZDNYcGt1eEcwbzRSbzdXWFlIbFQwZnpvR2NXZ0F1Zw&amp;q=https%3A%2F%2Fwww.bne-portal.de%2Fen%2F&amp;v=YUFqamr78Xk"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news.un.org/en/story/2024/01/1145772" TargetMode="External"/><Relationship Id="rId3" Type="http://schemas.openxmlformats.org/officeDocument/2006/relationships/hyperlink" Target="https://www.tandfonline.com/doi/abs/10.1080/0969160X.2019.1568276" TargetMode="External"/><Relationship Id="rId7" Type="http://schemas.openxmlformats.org/officeDocument/2006/relationships/hyperlink" Target="https://en.wikipedia.org/wiki/Carbon_footprint" TargetMode="External"/><Relationship Id="rId2" Type="http://schemas.openxmlformats.org/officeDocument/2006/relationships/hyperlink" Target="https://en.wikipedia.org/wiki/Corporate_environmental_responsibility" TargetMode="External"/><Relationship Id="rId1" Type="http://schemas.openxmlformats.org/officeDocument/2006/relationships/slideLayout" Target="../slideLayouts/slideLayout12.xml"/><Relationship Id="rId6" Type="http://schemas.openxmlformats.org/officeDocument/2006/relationships/hyperlink" Target="https://en.wikipedia.org/wiki/Resource_efficiency" TargetMode="External"/><Relationship Id="rId5" Type="http://schemas.openxmlformats.org/officeDocument/2006/relationships/hyperlink" Target="https://www.geeksforgeeks.org/consumer-awareness-meaning-need-and-importance/" TargetMode="External"/><Relationship Id="rId4" Type="http://schemas.openxmlformats.org/officeDocument/2006/relationships/hyperlink" Target="https://courses.mooc.fi/org/uh-inar/courses/introduction-to-sustainability/chapter-4/economic-sustainability-as-a-concep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YONGuzom8VM" TargetMode="External"/><Relationship Id="rId2" Type="http://schemas.openxmlformats.org/officeDocument/2006/relationships/hyperlink" Target="https://caul-cbua.pressbooks.pub/exploringsustainability/chapter/chapter-1-2/"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a:extLst>
              <a:ext uri="{FF2B5EF4-FFF2-40B4-BE49-F238E27FC236}">
                <a16:creationId xmlns:a16="http://schemas.microsoft.com/office/drawing/2014/main" id="{D28D0912-2856-B438-29D9-B2B521C8F260}"/>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
        <p:nvSpPr>
          <p:cNvPr id="9" name="Rectangle 8">
            <a:extLst>
              <a:ext uri="{FF2B5EF4-FFF2-40B4-BE49-F238E27FC236}">
                <a16:creationId xmlns:a16="http://schemas.microsoft.com/office/drawing/2014/main" id="{1C649D26-280B-9DCA-8DAE-3F92754507FD}"/>
              </a:ext>
            </a:extLst>
          </p:cNvPr>
          <p:cNvSpPr/>
          <p:nvPr/>
        </p:nvSpPr>
        <p:spPr>
          <a:xfrm>
            <a:off x="1902693" y="4316115"/>
            <a:ext cx="5442988" cy="1403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4" name="TextBox 13">
            <a:extLst>
              <a:ext uri="{FF2B5EF4-FFF2-40B4-BE49-F238E27FC236}">
                <a16:creationId xmlns:a16="http://schemas.microsoft.com/office/drawing/2014/main" id="{A10B8A40-3CA0-B8CA-33CE-C991B6732794}"/>
              </a:ext>
            </a:extLst>
          </p:cNvPr>
          <p:cNvSpPr txBox="1"/>
          <p:nvPr/>
        </p:nvSpPr>
        <p:spPr>
          <a:xfrm>
            <a:off x="2086715" y="4368413"/>
            <a:ext cx="5258965" cy="1200329"/>
          </a:xfrm>
          <a:prstGeom prst="rect">
            <a:avLst/>
          </a:prstGeom>
          <a:noFill/>
        </p:spPr>
        <p:txBody>
          <a:bodyPr wrap="square" rtlCol="0">
            <a:spAutoFit/>
          </a:bodyPr>
          <a:lstStyle/>
          <a:p>
            <a:r>
              <a:rPr lang="en-US" sz="3600" b="1" dirty="0">
                <a:solidFill>
                  <a:srgbClr val="60BA47"/>
                </a:solidFill>
                <a:latin typeface="Calibri" panose="020F0502020204030204" pitchFamily="34" charset="0"/>
                <a:cs typeface="Calibri" panose="020F0502020204030204" pitchFamily="34" charset="0"/>
              </a:rPr>
              <a:t>EDUCAR A EMPLEADOS Y CLIENTES</a:t>
            </a:r>
          </a:p>
        </p:txBody>
      </p:sp>
      <p:sp>
        <p:nvSpPr>
          <p:cNvPr id="27" name="Rectangle 26">
            <a:extLst>
              <a:ext uri="{FF2B5EF4-FFF2-40B4-BE49-F238E27FC236}">
                <a16:creationId xmlns:a16="http://schemas.microsoft.com/office/drawing/2014/main" id="{99497C1B-B593-0A46-5D9E-2FB78AA921C2}"/>
              </a:ext>
            </a:extLst>
          </p:cNvPr>
          <p:cNvSpPr/>
          <p:nvPr/>
        </p:nvSpPr>
        <p:spPr>
          <a:xfrm>
            <a:off x="1902693" y="3429000"/>
            <a:ext cx="345722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28" name="TextBox 27">
            <a:extLst>
              <a:ext uri="{FF2B5EF4-FFF2-40B4-BE49-F238E27FC236}">
                <a16:creationId xmlns:a16="http://schemas.microsoft.com/office/drawing/2014/main" id="{373DC257-EF49-02BB-E048-4BF67B408B01}"/>
              </a:ext>
            </a:extLst>
          </p:cNvPr>
          <p:cNvSpPr txBox="1"/>
          <p:nvPr/>
        </p:nvSpPr>
        <p:spPr>
          <a:xfrm>
            <a:off x="2086715" y="3481298"/>
            <a:ext cx="2730684" cy="646331"/>
          </a:xfrm>
          <a:prstGeom prst="rect">
            <a:avLst/>
          </a:prstGeom>
          <a:noFill/>
        </p:spPr>
        <p:txBody>
          <a:bodyPr wrap="none" rtlCol="0">
            <a:spAutoFit/>
          </a:bodyPr>
          <a:lstStyle/>
          <a:p>
            <a:r>
              <a:rPr lang="en-US" sz="3600" b="1" spc="300" dirty="0">
                <a:solidFill>
                  <a:srgbClr val="60BA47"/>
                </a:solidFill>
                <a:latin typeface="Calibri" panose="020F0502020204030204" pitchFamily="34" charset="0"/>
                <a:cs typeface="Calibri" panose="020F0502020204030204" pitchFamily="34" charset="0"/>
              </a:rPr>
              <a:t>MÓDULO 9 </a:t>
            </a:r>
          </a:p>
        </p:txBody>
      </p:sp>
      <p:sp>
        <p:nvSpPr>
          <p:cNvPr id="7" name="Freeform 6">
            <a:extLst>
              <a:ext uri="{FF2B5EF4-FFF2-40B4-BE49-F238E27FC236}">
                <a16:creationId xmlns:a16="http://schemas.microsoft.com/office/drawing/2014/main" id="{C40B9A60-FED6-6A69-5E46-BF9D97A5548F}"/>
              </a:ext>
            </a:extLst>
          </p:cNvPr>
          <p:cNvSpPr/>
          <p:nvPr/>
        </p:nvSpPr>
        <p:spPr>
          <a:xfrm>
            <a:off x="-7084955" y="286644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9DFDA0-9DB4-0C3C-3385-6A20B6B3BE14}"/>
              </a:ext>
            </a:extLst>
          </p:cNvPr>
          <p:cNvSpPr>
            <a:spLocks noGrp="1"/>
          </p:cNvSpPr>
          <p:nvPr>
            <p:ph type="body" sz="quarter" idx="19"/>
          </p:nvPr>
        </p:nvSpPr>
        <p:spPr>
          <a:xfrm>
            <a:off x="1050771" y="1697210"/>
            <a:ext cx="5191144" cy="1872842"/>
          </a:xfrm>
        </p:spPr>
        <p:txBody>
          <a:bodyPr/>
          <a:lstStyle/>
          <a:p>
            <a:r>
              <a:rPr lang="en-US" sz="2400" b="1" kern="100" dirty="0">
                <a:effectLst/>
                <a:ea typeface="Aptos" panose="020B0004020202020204" pitchFamily="34" charset="0"/>
                <a:cs typeface="Times New Roman" panose="02020603050405020304" pitchFamily="18" charset="0"/>
                <a:hlinkClick r:id="rId4"/>
              </a:rPr>
              <a:t>Equidad y responsabilidad social</a:t>
            </a:r>
            <a:r>
              <a:rPr lang="en-US" sz="2400" kern="100" dirty="0">
                <a:effectLst/>
                <a:ea typeface="Aptos" panose="020B0004020202020204" pitchFamily="34" charset="0"/>
                <a:cs typeface="Times New Roman" panose="02020603050405020304" pitchFamily="18" charset="0"/>
              </a:rPr>
              <a:t>, como prácticas </a:t>
            </a:r>
            <a:r>
              <a:rPr lang="en-US" sz="2400" kern="100" dirty="0" err="1">
                <a:effectLst/>
                <a:ea typeface="Aptos" panose="020B0004020202020204" pitchFamily="34" charset="0"/>
                <a:cs typeface="Times New Roman" panose="02020603050405020304" pitchFamily="18" charset="0"/>
              </a:rPr>
              <a:t>laborales </a:t>
            </a:r>
            <a:r>
              <a:rPr lang="en-US" sz="2400" kern="100" dirty="0">
                <a:effectLst/>
                <a:ea typeface="Aptos" panose="020B0004020202020204" pitchFamily="34" charset="0"/>
                <a:cs typeface="Times New Roman" panose="02020603050405020304" pitchFamily="18" charset="0"/>
              </a:rPr>
              <a:t>justas, compromiso con la comunidad, diversidad e inclusión.</a:t>
            </a:r>
            <a:endParaRPr lang="en-IE" dirty="0"/>
          </a:p>
        </p:txBody>
      </p:sp>
      <p:pic>
        <p:nvPicPr>
          <p:cNvPr id="4" name="Picture 3">
            <a:extLst>
              <a:ext uri="{FF2B5EF4-FFF2-40B4-BE49-F238E27FC236}">
                <a16:creationId xmlns:a16="http://schemas.microsoft.com/office/drawing/2014/main" id="{8E69EC08-B935-95DF-FEBF-95C4AFC283B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291"/>
          <a:stretch/>
        </p:blipFill>
        <p:spPr>
          <a:xfrm>
            <a:off x="6353175" y="1168839"/>
            <a:ext cx="4933015" cy="2929584"/>
          </a:xfrm>
          <a:prstGeom prst="rect">
            <a:avLst/>
          </a:prstGeom>
        </p:spPr>
      </p:pic>
      <p:pic>
        <p:nvPicPr>
          <p:cNvPr id="5" name="Picture 4">
            <a:extLst>
              <a:ext uri="{FF2B5EF4-FFF2-40B4-BE49-F238E27FC236}">
                <a16:creationId xmlns:a16="http://schemas.microsoft.com/office/drawing/2014/main" id="{89628B51-8CCA-33F4-93F4-332A82D1C51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291"/>
          <a:stretch/>
        </p:blipFill>
        <p:spPr>
          <a:xfrm>
            <a:off x="0" y="3337644"/>
            <a:ext cx="5393530" cy="3203071"/>
          </a:xfrm>
          <a:prstGeom prst="rect">
            <a:avLst/>
          </a:prstGeom>
        </p:spPr>
      </p:pic>
      <p:sp>
        <p:nvSpPr>
          <p:cNvPr id="6" name="Text Placeholder 4">
            <a:extLst>
              <a:ext uri="{FF2B5EF4-FFF2-40B4-BE49-F238E27FC236}">
                <a16:creationId xmlns:a16="http://schemas.microsoft.com/office/drawing/2014/main" id="{F37DA8C8-FA7F-A2D6-9614-82D0B272F0CE}"/>
              </a:ext>
            </a:extLst>
          </p:cNvPr>
          <p:cNvSpPr txBox="1">
            <a:spLocks/>
          </p:cNvSpPr>
          <p:nvPr/>
        </p:nvSpPr>
        <p:spPr>
          <a:xfrm>
            <a:off x="701083" y="601335"/>
            <a:ext cx="10052954" cy="80365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TÉRMINOS CLAVE DE LA CONCIENCIA EMPRESARIAL SOSTENIBLE</a:t>
            </a:r>
          </a:p>
          <a:p>
            <a:endParaRPr lang="en-IE" dirty="0"/>
          </a:p>
        </p:txBody>
      </p:sp>
      <p:sp>
        <p:nvSpPr>
          <p:cNvPr id="8" name="TextBox 7">
            <a:extLst>
              <a:ext uri="{FF2B5EF4-FFF2-40B4-BE49-F238E27FC236}">
                <a16:creationId xmlns:a16="http://schemas.microsoft.com/office/drawing/2014/main" id="{8D4BC4A4-D6C3-649C-CAF5-7B9E551C0704}"/>
              </a:ext>
            </a:extLst>
          </p:cNvPr>
          <p:cNvSpPr txBox="1"/>
          <p:nvPr/>
        </p:nvSpPr>
        <p:spPr>
          <a:xfrm>
            <a:off x="5695950" y="4511363"/>
            <a:ext cx="5393530" cy="1200329"/>
          </a:xfrm>
          <a:prstGeom prst="rect">
            <a:avLst/>
          </a:prstGeom>
          <a:noFill/>
        </p:spPr>
        <p:txBody>
          <a:bodyPr wrap="square">
            <a:spAutoFit/>
          </a:bodyPr>
          <a:lstStyle/>
          <a:p>
            <a:r>
              <a:rPr lang="en-US" sz="2400" b="1" kern="100" dirty="0">
                <a:ea typeface="Aptos" panose="020B0004020202020204" pitchFamily="34" charset="0"/>
                <a:cs typeface="Times New Roman" panose="02020603050405020304" pitchFamily="18" charset="0"/>
                <a:hlinkClick r:id="rId7"/>
              </a:rPr>
              <a:t>Cumplimiento normativo y jurídico</a:t>
            </a:r>
            <a:r>
              <a:rPr lang="en-US" sz="2400" kern="100" dirty="0">
                <a:solidFill>
                  <a:srgbClr val="0B3A5B"/>
                </a:solidFill>
                <a:ea typeface="Aptos" panose="020B0004020202020204" pitchFamily="34" charset="0"/>
                <a:cs typeface="Times New Roman" panose="02020603050405020304" pitchFamily="18" charset="0"/>
              </a:rPr>
              <a:t>, como la adhesión a leyes, informes y normas medioambientales, GRI, UNSDG. </a:t>
            </a:r>
            <a:endParaRPr lang="en-IE" sz="2400" dirty="0">
              <a:solidFill>
                <a:srgbClr val="0B3A5B"/>
              </a:solidFill>
            </a:endParaRPr>
          </a:p>
        </p:txBody>
      </p:sp>
      <p:pic>
        <p:nvPicPr>
          <p:cNvPr id="9" name="Online Media 8" title="What Is Social Sustainability?">
            <a:hlinkClick r:id="" action="ppaction://media"/>
            <a:extLst>
              <a:ext uri="{FF2B5EF4-FFF2-40B4-BE49-F238E27FC236}">
                <a16:creationId xmlns:a16="http://schemas.microsoft.com/office/drawing/2014/main" id="{F02D3CA8-3260-0DEC-9355-1FEDB3A64631}"/>
              </a:ext>
            </a:extLst>
          </p:cNvPr>
          <p:cNvPicPr>
            <a:picLocks noRot="1" noChangeAspect="1"/>
          </p:cNvPicPr>
          <p:nvPr>
            <a:videoFile r:link="rId1"/>
          </p:nvPr>
        </p:nvPicPr>
        <p:blipFill>
          <a:blip r:embed="rId8"/>
          <a:stretch>
            <a:fillRect/>
          </a:stretch>
        </p:blipFill>
        <p:spPr>
          <a:xfrm>
            <a:off x="7200900" y="1578213"/>
            <a:ext cx="3479800" cy="1966087"/>
          </a:xfrm>
          <a:prstGeom prst="rect">
            <a:avLst/>
          </a:prstGeom>
        </p:spPr>
      </p:pic>
      <p:pic>
        <p:nvPicPr>
          <p:cNvPr id="10" name="Online Media 9" title="Regulatory Compliance - Essential Steps for Business Success (11 Minutes)">
            <a:hlinkClick r:id="" action="ppaction://media"/>
            <a:extLst>
              <a:ext uri="{FF2B5EF4-FFF2-40B4-BE49-F238E27FC236}">
                <a16:creationId xmlns:a16="http://schemas.microsoft.com/office/drawing/2014/main" id="{9ADA0287-91FD-FF28-1B14-6AAE5524B9EA}"/>
              </a:ext>
            </a:extLst>
          </p:cNvPr>
          <p:cNvPicPr>
            <a:picLocks noRot="1" noChangeAspect="1"/>
          </p:cNvPicPr>
          <p:nvPr>
            <a:videoFile r:link="rId2"/>
          </p:nvPr>
        </p:nvPicPr>
        <p:blipFill>
          <a:blip r:embed="rId9"/>
          <a:stretch>
            <a:fillRect/>
          </a:stretch>
        </p:blipFill>
        <p:spPr>
          <a:xfrm>
            <a:off x="905810" y="3770488"/>
            <a:ext cx="3828115" cy="2200777"/>
          </a:xfrm>
          <a:prstGeom prst="rect">
            <a:avLst/>
          </a:prstGeom>
        </p:spPr>
      </p:pic>
      <p:sp>
        <p:nvSpPr>
          <p:cNvPr id="12" name="TextBox 11">
            <a:extLst>
              <a:ext uri="{FF2B5EF4-FFF2-40B4-BE49-F238E27FC236}">
                <a16:creationId xmlns:a16="http://schemas.microsoft.com/office/drawing/2014/main" id="{FF60DC66-90D6-F44E-CE89-F7726C4CA7EB}"/>
              </a:ext>
            </a:extLst>
          </p:cNvPr>
          <p:cNvSpPr txBox="1"/>
          <p:nvPr/>
        </p:nvSpPr>
        <p:spPr>
          <a:xfrm>
            <a:off x="5727560" y="5711692"/>
            <a:ext cx="4953140" cy="523220"/>
          </a:xfrm>
          <a:prstGeom prst="rect">
            <a:avLst/>
          </a:prstGeom>
          <a:noFill/>
        </p:spPr>
        <p:txBody>
          <a:bodyPr wrap="square">
            <a:spAutoFit/>
          </a:bodyPr>
          <a:lstStyle/>
          <a:p>
            <a:r>
              <a:rPr lang="en-US" sz="1400" dirty="0">
                <a:hlinkClick r:id="rId7"/>
              </a:rPr>
              <a:t>Enlace de vídeo: Cumplimiento normativo - Pasos esenciales para el éxito empresarial (11 minutos)</a:t>
            </a:r>
            <a:endParaRPr lang="en-IE" sz="1400" dirty="0"/>
          </a:p>
        </p:txBody>
      </p:sp>
      <p:grpSp>
        <p:nvGrpSpPr>
          <p:cNvPr id="13" name="Graphic 4">
            <a:extLst>
              <a:ext uri="{FF2B5EF4-FFF2-40B4-BE49-F238E27FC236}">
                <a16:creationId xmlns:a16="http://schemas.microsoft.com/office/drawing/2014/main" id="{B2C44E14-1C39-C4E0-9F77-15A939B51360}"/>
              </a:ext>
            </a:extLst>
          </p:cNvPr>
          <p:cNvGrpSpPr/>
          <p:nvPr/>
        </p:nvGrpSpPr>
        <p:grpSpPr>
          <a:xfrm rot="19582332">
            <a:off x="4974552" y="4675797"/>
            <a:ext cx="403667" cy="780438"/>
            <a:chOff x="9129274" y="2719113"/>
            <a:chExt cx="717139" cy="1386497"/>
          </a:xfrm>
          <a:solidFill>
            <a:srgbClr val="09465E"/>
          </a:solidFill>
        </p:grpSpPr>
        <p:grpSp>
          <p:nvGrpSpPr>
            <p:cNvPr id="14" name="Graphic 4">
              <a:extLst>
                <a:ext uri="{FF2B5EF4-FFF2-40B4-BE49-F238E27FC236}">
                  <a16:creationId xmlns:a16="http://schemas.microsoft.com/office/drawing/2014/main" id="{FB6313B0-93AD-8741-781C-91768F878910}"/>
                </a:ext>
              </a:extLst>
            </p:cNvPr>
            <p:cNvGrpSpPr/>
            <p:nvPr/>
          </p:nvGrpSpPr>
          <p:grpSpPr>
            <a:xfrm>
              <a:off x="9159507" y="2719113"/>
              <a:ext cx="446280" cy="440141"/>
              <a:chOff x="9159507" y="2719113"/>
              <a:chExt cx="446280" cy="440141"/>
            </a:xfrm>
            <a:grpFill/>
          </p:grpSpPr>
          <p:sp>
            <p:nvSpPr>
              <p:cNvPr id="23" name="Freeform 57">
                <a:extLst>
                  <a:ext uri="{FF2B5EF4-FFF2-40B4-BE49-F238E27FC236}">
                    <a16:creationId xmlns:a16="http://schemas.microsoft.com/office/drawing/2014/main" id="{A5E62E6C-19C8-85F9-C373-00FA9479A84C}"/>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4" name="Freeform 58">
                <a:extLst>
                  <a:ext uri="{FF2B5EF4-FFF2-40B4-BE49-F238E27FC236}">
                    <a16:creationId xmlns:a16="http://schemas.microsoft.com/office/drawing/2014/main" id="{949BCC9D-1ED8-D778-8123-329542035E1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5" name="Graphic 4">
              <a:extLst>
                <a:ext uri="{FF2B5EF4-FFF2-40B4-BE49-F238E27FC236}">
                  <a16:creationId xmlns:a16="http://schemas.microsoft.com/office/drawing/2014/main" id="{97F63CCD-5A5F-FCE3-1D9C-18A620AB98A5}"/>
                </a:ext>
              </a:extLst>
            </p:cNvPr>
            <p:cNvGrpSpPr/>
            <p:nvPr/>
          </p:nvGrpSpPr>
          <p:grpSpPr>
            <a:xfrm>
              <a:off x="9129274" y="2893887"/>
              <a:ext cx="717139" cy="1211724"/>
              <a:chOff x="9129274" y="2893887"/>
              <a:chExt cx="717139" cy="1211724"/>
            </a:xfrm>
            <a:grpFill/>
          </p:grpSpPr>
          <p:sp>
            <p:nvSpPr>
              <p:cNvPr id="16" name="Freeform 50">
                <a:extLst>
                  <a:ext uri="{FF2B5EF4-FFF2-40B4-BE49-F238E27FC236}">
                    <a16:creationId xmlns:a16="http://schemas.microsoft.com/office/drawing/2014/main" id="{C47D61E7-9651-20C4-11BF-0E9F901FDF57}"/>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7" name="Freeform 51">
                <a:extLst>
                  <a:ext uri="{FF2B5EF4-FFF2-40B4-BE49-F238E27FC236}">
                    <a16:creationId xmlns:a16="http://schemas.microsoft.com/office/drawing/2014/main" id="{A5F36CF0-0C9A-CEF6-56E7-D4341936EEEE}"/>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8" name="Freeform 52">
                <a:extLst>
                  <a:ext uri="{FF2B5EF4-FFF2-40B4-BE49-F238E27FC236}">
                    <a16:creationId xmlns:a16="http://schemas.microsoft.com/office/drawing/2014/main" id="{002BBCC0-D263-7112-CBC8-BA7ACA2C5F7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9" name="Freeform 53">
                <a:extLst>
                  <a:ext uri="{FF2B5EF4-FFF2-40B4-BE49-F238E27FC236}">
                    <a16:creationId xmlns:a16="http://schemas.microsoft.com/office/drawing/2014/main" id="{BCD94AD9-16E9-CC34-D3D3-706379846E1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20" name="Freeform 54">
                <a:extLst>
                  <a:ext uri="{FF2B5EF4-FFF2-40B4-BE49-F238E27FC236}">
                    <a16:creationId xmlns:a16="http://schemas.microsoft.com/office/drawing/2014/main" id="{8CB427A8-D4B5-527E-93BE-FE77EA139B81}"/>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21" name="Freeform 55">
                <a:extLst>
                  <a:ext uri="{FF2B5EF4-FFF2-40B4-BE49-F238E27FC236}">
                    <a16:creationId xmlns:a16="http://schemas.microsoft.com/office/drawing/2014/main" id="{EB263F61-2EC6-7200-704C-6C18BA7F87EF}"/>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22" name="Freeform 56">
                <a:extLst>
                  <a:ext uri="{FF2B5EF4-FFF2-40B4-BE49-F238E27FC236}">
                    <a16:creationId xmlns:a16="http://schemas.microsoft.com/office/drawing/2014/main" id="{D095FE9A-50E0-373F-3862-4ECB2BA7A52E}"/>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25" name="Graphic 4">
            <a:extLst>
              <a:ext uri="{FF2B5EF4-FFF2-40B4-BE49-F238E27FC236}">
                <a16:creationId xmlns:a16="http://schemas.microsoft.com/office/drawing/2014/main" id="{E7F3CF88-2A44-24ED-7679-1857255822EC}"/>
              </a:ext>
            </a:extLst>
          </p:cNvPr>
          <p:cNvGrpSpPr/>
          <p:nvPr/>
        </p:nvGrpSpPr>
        <p:grpSpPr>
          <a:xfrm rot="2983100">
            <a:off x="6575204" y="3024875"/>
            <a:ext cx="403667" cy="780438"/>
            <a:chOff x="9129274" y="2719113"/>
            <a:chExt cx="717139" cy="1386497"/>
          </a:xfrm>
          <a:solidFill>
            <a:srgbClr val="09465E"/>
          </a:solidFill>
        </p:grpSpPr>
        <p:grpSp>
          <p:nvGrpSpPr>
            <p:cNvPr id="26" name="Graphic 4">
              <a:extLst>
                <a:ext uri="{FF2B5EF4-FFF2-40B4-BE49-F238E27FC236}">
                  <a16:creationId xmlns:a16="http://schemas.microsoft.com/office/drawing/2014/main" id="{EC3BFE06-DFBE-16A1-5295-CEED0FFCE4F6}"/>
                </a:ext>
              </a:extLst>
            </p:cNvPr>
            <p:cNvGrpSpPr/>
            <p:nvPr/>
          </p:nvGrpSpPr>
          <p:grpSpPr>
            <a:xfrm>
              <a:off x="9159507" y="2719113"/>
              <a:ext cx="446280" cy="440141"/>
              <a:chOff x="9159507" y="2719113"/>
              <a:chExt cx="446280" cy="440141"/>
            </a:xfrm>
            <a:grpFill/>
          </p:grpSpPr>
          <p:sp>
            <p:nvSpPr>
              <p:cNvPr id="35" name="Freeform 57">
                <a:extLst>
                  <a:ext uri="{FF2B5EF4-FFF2-40B4-BE49-F238E27FC236}">
                    <a16:creationId xmlns:a16="http://schemas.microsoft.com/office/drawing/2014/main" id="{D3B0C654-A42E-105E-F20C-7C76A19967C2}"/>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36" name="Freeform 58">
                <a:extLst>
                  <a:ext uri="{FF2B5EF4-FFF2-40B4-BE49-F238E27FC236}">
                    <a16:creationId xmlns:a16="http://schemas.microsoft.com/office/drawing/2014/main" id="{AD08805D-3556-CC84-7E50-062D72200BC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27" name="Graphic 4">
              <a:extLst>
                <a:ext uri="{FF2B5EF4-FFF2-40B4-BE49-F238E27FC236}">
                  <a16:creationId xmlns:a16="http://schemas.microsoft.com/office/drawing/2014/main" id="{98EC0FF2-CD2E-7572-C245-8455624F7E47}"/>
                </a:ext>
              </a:extLst>
            </p:cNvPr>
            <p:cNvGrpSpPr/>
            <p:nvPr/>
          </p:nvGrpSpPr>
          <p:grpSpPr>
            <a:xfrm>
              <a:off x="9129274" y="2893887"/>
              <a:ext cx="717139" cy="1211724"/>
              <a:chOff x="9129274" y="2893887"/>
              <a:chExt cx="717139" cy="1211724"/>
            </a:xfrm>
            <a:grpFill/>
          </p:grpSpPr>
          <p:sp>
            <p:nvSpPr>
              <p:cNvPr id="28" name="Freeform 50">
                <a:extLst>
                  <a:ext uri="{FF2B5EF4-FFF2-40B4-BE49-F238E27FC236}">
                    <a16:creationId xmlns:a16="http://schemas.microsoft.com/office/drawing/2014/main" id="{F696644A-6DA8-ADA5-CB9A-5748A83F4450}"/>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29" name="Freeform 51">
                <a:extLst>
                  <a:ext uri="{FF2B5EF4-FFF2-40B4-BE49-F238E27FC236}">
                    <a16:creationId xmlns:a16="http://schemas.microsoft.com/office/drawing/2014/main" id="{061CF104-F174-BCFC-D419-0961600E3478}"/>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30" name="Freeform 52">
                <a:extLst>
                  <a:ext uri="{FF2B5EF4-FFF2-40B4-BE49-F238E27FC236}">
                    <a16:creationId xmlns:a16="http://schemas.microsoft.com/office/drawing/2014/main" id="{6DDDA0D1-E231-822C-B0DE-22EC0E31D6C7}"/>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31" name="Freeform 53">
                <a:extLst>
                  <a:ext uri="{FF2B5EF4-FFF2-40B4-BE49-F238E27FC236}">
                    <a16:creationId xmlns:a16="http://schemas.microsoft.com/office/drawing/2014/main" id="{0C009F1E-D8B8-3056-A0E1-D5778BA7DBDE}"/>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32" name="Freeform 54">
                <a:extLst>
                  <a:ext uri="{FF2B5EF4-FFF2-40B4-BE49-F238E27FC236}">
                    <a16:creationId xmlns:a16="http://schemas.microsoft.com/office/drawing/2014/main" id="{2AA3004C-19D9-2AE4-7DE1-7A0AC6C94EE9}"/>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33" name="Freeform 55">
                <a:extLst>
                  <a:ext uri="{FF2B5EF4-FFF2-40B4-BE49-F238E27FC236}">
                    <a16:creationId xmlns:a16="http://schemas.microsoft.com/office/drawing/2014/main" id="{9BC4DE23-66ED-F4EF-41C1-2709E994C402}"/>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34" name="Freeform 56">
                <a:extLst>
                  <a:ext uri="{FF2B5EF4-FFF2-40B4-BE49-F238E27FC236}">
                    <a16:creationId xmlns:a16="http://schemas.microsoft.com/office/drawing/2014/main" id="{2A1E8402-B9EB-ACC2-6998-F63754905275}"/>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
        <p:nvSpPr>
          <p:cNvPr id="38" name="TextBox 37">
            <a:extLst>
              <a:ext uri="{FF2B5EF4-FFF2-40B4-BE49-F238E27FC236}">
                <a16:creationId xmlns:a16="http://schemas.microsoft.com/office/drawing/2014/main" id="{BDF90537-8A78-75FA-AF32-B9CA4A8EF3AE}"/>
              </a:ext>
            </a:extLst>
          </p:cNvPr>
          <p:cNvSpPr txBox="1"/>
          <p:nvPr/>
        </p:nvSpPr>
        <p:spPr>
          <a:xfrm>
            <a:off x="1049270" y="3037553"/>
            <a:ext cx="6096000" cy="307777"/>
          </a:xfrm>
          <a:prstGeom prst="rect">
            <a:avLst/>
          </a:prstGeom>
          <a:noFill/>
        </p:spPr>
        <p:txBody>
          <a:bodyPr wrap="square">
            <a:spAutoFit/>
          </a:bodyPr>
          <a:lstStyle/>
          <a:p>
            <a:r>
              <a:rPr lang="en-IE" sz="1400" dirty="0">
                <a:hlinkClick r:id="rId10"/>
              </a:rPr>
              <a:t>Enlace de vídeo: ¿Qué es la sostenibilidad social?</a:t>
            </a:r>
            <a:endParaRPr lang="en-IE" sz="1400" dirty="0"/>
          </a:p>
        </p:txBody>
      </p:sp>
    </p:spTree>
    <p:extLst>
      <p:ext uri="{BB962C8B-B14F-4D97-AF65-F5344CB8AC3E}">
        <p14:creationId xmlns:p14="http://schemas.microsoft.com/office/powerpoint/2010/main" val="97612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9"/>
                </p:tgtEl>
              </p:cMediaNode>
            </p:video>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9"/>
                                        </p:tgtEl>
                                      </p:cBhvr>
                                    </p:cmd>
                                  </p:childTnLst>
                                </p:cTn>
                              </p:par>
                            </p:childTnLst>
                          </p:cTn>
                        </p:par>
                      </p:childTnLst>
                    </p:cTn>
                  </p:par>
                </p:childTnLst>
              </p:cTn>
              <p:nextCondLst>
                <p:cond evt="onClick" delay="0">
                  <p:tgtEl>
                    <p:spTgt spid="9"/>
                  </p:tgtEl>
                </p:cond>
              </p:nextCondLst>
            </p:seq>
            <p:video>
              <p:cMediaNode vol="80000">
                <p:cTn id="17" fill="hold" display="0">
                  <p:stCondLst>
                    <p:cond delay="indefinite"/>
                  </p:stCondLst>
                </p:cTn>
                <p:tgtEl>
                  <p:spTgt spid="10"/>
                </p:tgtEl>
              </p:cMediaNode>
            </p:video>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DE1D88-1651-1B0B-8F85-5EDA03732574}"/>
              </a:ext>
            </a:extLst>
          </p:cNvPr>
          <p:cNvSpPr>
            <a:spLocks noGrp="1"/>
          </p:cNvSpPr>
          <p:nvPr>
            <p:ph type="body" sz="quarter" idx="16"/>
          </p:nvPr>
        </p:nvSpPr>
        <p:spPr>
          <a:xfrm>
            <a:off x="616562" y="513953"/>
            <a:ext cx="10542549" cy="803654"/>
          </a:xfrm>
        </p:spPr>
        <p:txBody>
          <a:bodyPr/>
          <a:lstStyle/>
          <a:p>
            <a:r>
              <a:rPr lang="en-IE" dirty="0">
                <a:ea typeface="+mn-lt"/>
                <a:cs typeface="+mn-lt"/>
              </a:rPr>
              <a:t>Introducción a la educación y la sensibilización en la </a:t>
            </a:r>
            <a:r>
              <a:rPr lang="en-IE" dirty="0" err="1">
                <a:ea typeface="+mn-lt"/>
                <a:cs typeface="+mn-lt"/>
              </a:rPr>
              <a:t>empresa</a:t>
            </a:r>
            <a:r>
              <a:rPr lang="en-IE" dirty="0">
                <a:ea typeface="+mn-lt"/>
                <a:cs typeface="+mn-lt"/>
              </a:rPr>
              <a:t> </a:t>
            </a:r>
          </a:p>
          <a:p>
            <a:r>
              <a:rPr lang="en-US" sz="2000" b="0" dirty="0"/>
              <a:t>Mediante la educación y la concienciación en el negocio de la alimentación sostenible, aumenta:</a:t>
            </a:r>
          </a:p>
          <a:p>
            <a:endParaRPr lang="en-IE" dirty="0"/>
          </a:p>
        </p:txBody>
      </p:sp>
      <p:sp>
        <p:nvSpPr>
          <p:cNvPr id="4" name="Freeform 170">
            <a:extLst>
              <a:ext uri="{FF2B5EF4-FFF2-40B4-BE49-F238E27FC236}">
                <a16:creationId xmlns:a16="http://schemas.microsoft.com/office/drawing/2014/main" id="{C1066CEE-9161-AC5B-2A12-6B018B46DED2}"/>
              </a:ext>
            </a:extLst>
          </p:cNvPr>
          <p:cNvSpPr>
            <a:spLocks noChangeArrowheads="1"/>
          </p:cNvSpPr>
          <p:nvPr/>
        </p:nvSpPr>
        <p:spPr bwMode="auto">
          <a:xfrm>
            <a:off x="7988572" y="2337119"/>
            <a:ext cx="3170539" cy="3670351"/>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2094D2"/>
          </a:solidFill>
          <a:ln>
            <a:noFill/>
          </a:ln>
          <a:effectLst/>
        </p:spPr>
        <p:txBody>
          <a:bodyPr wrap="none" anchor="ctr"/>
          <a:lstStyle/>
          <a:p>
            <a:endParaRPr lang="en-US" sz="900"/>
          </a:p>
        </p:txBody>
      </p:sp>
      <p:sp>
        <p:nvSpPr>
          <p:cNvPr id="5" name="Freeform 173">
            <a:extLst>
              <a:ext uri="{FF2B5EF4-FFF2-40B4-BE49-F238E27FC236}">
                <a16:creationId xmlns:a16="http://schemas.microsoft.com/office/drawing/2014/main" id="{A5F6D6C0-6C72-F3AD-B368-0DA91BEADBB2}"/>
              </a:ext>
            </a:extLst>
          </p:cNvPr>
          <p:cNvSpPr>
            <a:spLocks noChangeArrowheads="1"/>
          </p:cNvSpPr>
          <p:nvPr/>
        </p:nvSpPr>
        <p:spPr bwMode="auto">
          <a:xfrm>
            <a:off x="4539854" y="2349961"/>
            <a:ext cx="3170541" cy="3702544"/>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E25684"/>
          </a:solidFill>
          <a:ln>
            <a:noFill/>
          </a:ln>
          <a:effectLst/>
        </p:spPr>
        <p:txBody>
          <a:bodyPr wrap="none" anchor="ctr"/>
          <a:lstStyle/>
          <a:p>
            <a:endParaRPr lang="en-US" sz="900" dirty="0"/>
          </a:p>
        </p:txBody>
      </p:sp>
      <p:sp>
        <p:nvSpPr>
          <p:cNvPr id="6" name="Freeform 174">
            <a:extLst>
              <a:ext uri="{FF2B5EF4-FFF2-40B4-BE49-F238E27FC236}">
                <a16:creationId xmlns:a16="http://schemas.microsoft.com/office/drawing/2014/main" id="{3BB0EFA5-1F8F-9663-25AD-5DDA0744712C}"/>
              </a:ext>
            </a:extLst>
          </p:cNvPr>
          <p:cNvSpPr>
            <a:spLocks noChangeArrowheads="1"/>
          </p:cNvSpPr>
          <p:nvPr/>
        </p:nvSpPr>
        <p:spPr bwMode="auto">
          <a:xfrm>
            <a:off x="4559644" y="2047020"/>
            <a:ext cx="2882710"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9465E"/>
          </a:solidFill>
          <a:ln>
            <a:noFill/>
          </a:ln>
          <a:effectLst/>
        </p:spPr>
        <p:txBody>
          <a:bodyPr wrap="none" anchor="ctr"/>
          <a:lstStyle/>
          <a:p>
            <a:endParaRPr lang="en-US" sz="900"/>
          </a:p>
        </p:txBody>
      </p:sp>
      <p:sp>
        <p:nvSpPr>
          <p:cNvPr id="7" name="Freeform 176">
            <a:extLst>
              <a:ext uri="{FF2B5EF4-FFF2-40B4-BE49-F238E27FC236}">
                <a16:creationId xmlns:a16="http://schemas.microsoft.com/office/drawing/2014/main" id="{464ECA52-3D83-8455-B586-8C450B19D781}"/>
              </a:ext>
            </a:extLst>
          </p:cNvPr>
          <p:cNvSpPr>
            <a:spLocks noChangeArrowheads="1"/>
          </p:cNvSpPr>
          <p:nvPr/>
        </p:nvSpPr>
        <p:spPr bwMode="auto">
          <a:xfrm>
            <a:off x="994754" y="2309150"/>
            <a:ext cx="2938372" cy="3702544"/>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dirty="0"/>
          </a:p>
        </p:txBody>
      </p:sp>
      <p:sp>
        <p:nvSpPr>
          <p:cNvPr id="8" name="Freeform 177">
            <a:extLst>
              <a:ext uri="{FF2B5EF4-FFF2-40B4-BE49-F238E27FC236}">
                <a16:creationId xmlns:a16="http://schemas.microsoft.com/office/drawing/2014/main" id="{7FBEACCE-E4AE-665B-2046-772086B21DE9}"/>
              </a:ext>
            </a:extLst>
          </p:cNvPr>
          <p:cNvSpPr>
            <a:spLocks noChangeArrowheads="1"/>
          </p:cNvSpPr>
          <p:nvPr/>
        </p:nvSpPr>
        <p:spPr bwMode="auto">
          <a:xfrm>
            <a:off x="1055323" y="2128241"/>
            <a:ext cx="2727250"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10" name="Freeform 171">
            <a:extLst>
              <a:ext uri="{FF2B5EF4-FFF2-40B4-BE49-F238E27FC236}">
                <a16:creationId xmlns:a16="http://schemas.microsoft.com/office/drawing/2014/main" id="{060F09BE-A494-464F-F42B-17799C217C3B}"/>
              </a:ext>
            </a:extLst>
          </p:cNvPr>
          <p:cNvSpPr>
            <a:spLocks noChangeArrowheads="1"/>
          </p:cNvSpPr>
          <p:nvPr/>
        </p:nvSpPr>
        <p:spPr bwMode="auto">
          <a:xfrm>
            <a:off x="8274275" y="2006451"/>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US" sz="900"/>
          </a:p>
        </p:txBody>
      </p:sp>
      <p:sp>
        <p:nvSpPr>
          <p:cNvPr id="12" name="CuadroTexto 598">
            <a:extLst>
              <a:ext uri="{FF2B5EF4-FFF2-40B4-BE49-F238E27FC236}">
                <a16:creationId xmlns:a16="http://schemas.microsoft.com/office/drawing/2014/main" id="{001AA548-CFB1-A326-B2A5-00CE25414F16}"/>
              </a:ext>
            </a:extLst>
          </p:cNvPr>
          <p:cNvSpPr txBox="1"/>
          <p:nvPr/>
        </p:nvSpPr>
        <p:spPr>
          <a:xfrm>
            <a:off x="1260574" y="2102600"/>
            <a:ext cx="2672552" cy="369332"/>
          </a:xfrm>
          <a:prstGeom prst="rect">
            <a:avLst/>
          </a:prstGeom>
          <a:noFill/>
        </p:spPr>
        <p:txBody>
          <a:bodyPr wrap="square" rtlCol="0">
            <a:spAutoFit/>
          </a:bodyPr>
          <a:lstStyle/>
          <a:p>
            <a:r>
              <a:rPr lang="en-US" b="1" dirty="0">
                <a:solidFill>
                  <a:schemeClr val="bg1"/>
                </a:solidFill>
                <a:latin typeface="Calibri" panose="020F0502020204030204" pitchFamily="34" charset="0"/>
                <a:ea typeface="Lato" charset="0"/>
                <a:cs typeface="Calibri" panose="020F0502020204030204" pitchFamily="34" charset="0"/>
                <a:hlinkClick r:id="rId2">
                  <a:extLst>
                    <a:ext uri="{A12FA001-AC4F-418D-AE19-62706E023703}">
                      <ahyp:hlinkClr xmlns:ahyp="http://schemas.microsoft.com/office/drawing/2018/hyperlinkcolor" val="tx"/>
                    </a:ext>
                  </a:extLst>
                </a:hlinkClick>
              </a:rPr>
              <a:t>Sensibilización medioambiental</a:t>
            </a:r>
            <a:endParaRPr lang="en-US" b="1" dirty="0">
              <a:solidFill>
                <a:schemeClr val="bg1"/>
              </a:solidFill>
              <a:latin typeface="Calibri" panose="020F0502020204030204" pitchFamily="34" charset="0"/>
              <a:ea typeface="Lato" charset="0"/>
              <a:cs typeface="Calibri" panose="020F0502020204030204" pitchFamily="34" charset="0"/>
            </a:endParaRPr>
          </a:p>
        </p:txBody>
      </p:sp>
      <p:sp>
        <p:nvSpPr>
          <p:cNvPr id="13" name="CuadroTexto 599">
            <a:extLst>
              <a:ext uri="{FF2B5EF4-FFF2-40B4-BE49-F238E27FC236}">
                <a16:creationId xmlns:a16="http://schemas.microsoft.com/office/drawing/2014/main" id="{5D6F9D27-063C-22A5-927E-C6393D287BA0}"/>
              </a:ext>
            </a:extLst>
          </p:cNvPr>
          <p:cNvSpPr txBox="1"/>
          <p:nvPr/>
        </p:nvSpPr>
        <p:spPr>
          <a:xfrm>
            <a:off x="4802198" y="2008667"/>
            <a:ext cx="2645851" cy="369332"/>
          </a:xfrm>
          <a:prstGeom prst="rect">
            <a:avLst/>
          </a:prstGeom>
          <a:noFill/>
        </p:spPr>
        <p:txBody>
          <a:bodyPr wrap="square" rtlCol="0">
            <a:spAutoFit/>
          </a:bodyPr>
          <a:lstStyle/>
          <a:p>
            <a:r>
              <a:rPr lang="en-US" b="1" dirty="0">
                <a:solidFill>
                  <a:schemeClr val="bg1"/>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Pensamiento interconectado </a:t>
            </a:r>
            <a:endParaRPr lang="en-US" b="1" dirty="0">
              <a:solidFill>
                <a:schemeClr val="bg1"/>
              </a:solidFill>
              <a:latin typeface="Calibri" panose="020F0502020204030204" pitchFamily="34" charset="0"/>
              <a:ea typeface="Lato" charset="0"/>
              <a:cs typeface="Calibri" panose="020F0502020204030204" pitchFamily="34" charset="0"/>
            </a:endParaRPr>
          </a:p>
        </p:txBody>
      </p:sp>
      <p:sp>
        <p:nvSpPr>
          <p:cNvPr id="14" name="CuadroTexto 600">
            <a:extLst>
              <a:ext uri="{FF2B5EF4-FFF2-40B4-BE49-F238E27FC236}">
                <a16:creationId xmlns:a16="http://schemas.microsoft.com/office/drawing/2014/main" id="{E70123A1-4E8D-ACB4-E1F4-B04695D03376}"/>
              </a:ext>
            </a:extLst>
          </p:cNvPr>
          <p:cNvSpPr txBox="1"/>
          <p:nvPr/>
        </p:nvSpPr>
        <p:spPr>
          <a:xfrm>
            <a:off x="8483634" y="2025215"/>
            <a:ext cx="1934333" cy="369332"/>
          </a:xfrm>
          <a:prstGeom prst="rect">
            <a:avLst/>
          </a:prstGeom>
          <a:noFill/>
        </p:spPr>
        <p:txBody>
          <a:bodyPr wrap="square" rtlCol="0">
            <a:spAutoFit/>
          </a:bodyPr>
          <a:lstStyle/>
          <a:p>
            <a:r>
              <a:rPr lang="en-US" b="1" dirty="0">
                <a:solidFill>
                  <a:schemeClr val="bg1"/>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Habilidades para el futuro</a:t>
            </a:r>
            <a:endParaRPr lang="en-US" b="1" dirty="0">
              <a:solidFill>
                <a:schemeClr val="bg1"/>
              </a:solidFill>
              <a:latin typeface="Calibri" panose="020F0502020204030204" pitchFamily="34" charset="0"/>
              <a:ea typeface="Lato" charset="0"/>
              <a:cs typeface="Calibri" panose="020F0502020204030204" pitchFamily="34" charset="0"/>
            </a:endParaRPr>
          </a:p>
        </p:txBody>
      </p:sp>
      <p:sp>
        <p:nvSpPr>
          <p:cNvPr id="16" name="Rectángulo 602">
            <a:extLst>
              <a:ext uri="{FF2B5EF4-FFF2-40B4-BE49-F238E27FC236}">
                <a16:creationId xmlns:a16="http://schemas.microsoft.com/office/drawing/2014/main" id="{B702E9A2-BDFF-51EC-A752-54674D3A78F1}"/>
              </a:ext>
            </a:extLst>
          </p:cNvPr>
          <p:cNvSpPr/>
          <p:nvPr/>
        </p:nvSpPr>
        <p:spPr>
          <a:xfrm>
            <a:off x="1192801" y="3321716"/>
            <a:ext cx="2759481" cy="2246769"/>
          </a:xfrm>
          <a:prstGeom prst="rect">
            <a:avLst/>
          </a:prstGeom>
        </p:spPr>
        <p:txBody>
          <a:bodyPr wrap="square">
            <a:spAutoFit/>
          </a:bodyPr>
          <a:lstStyle/>
          <a:p>
            <a:r>
              <a:rPr lang="en-US" sz="2000" dirty="0">
                <a:solidFill>
                  <a:schemeClr val="bg1"/>
                </a:solidFill>
                <a:latin typeface="Calibri" panose="020F0502020204030204" pitchFamily="34" charset="0"/>
                <a:ea typeface="Lato" charset="0"/>
                <a:cs typeface="Calibri" panose="020F0502020204030204" pitchFamily="34" charset="0"/>
              </a:rPr>
              <a:t>Comprensión del cambio climático</a:t>
            </a:r>
          </a:p>
          <a:p>
            <a:r>
              <a:rPr lang="en-US" sz="2000" dirty="0">
                <a:solidFill>
                  <a:schemeClr val="bg1"/>
                </a:solidFill>
                <a:latin typeface="Calibri" panose="020F0502020204030204" pitchFamily="34" charset="0"/>
                <a:ea typeface="Lato" charset="0"/>
                <a:cs typeface="Calibri" panose="020F0502020204030204" pitchFamily="34" charset="0"/>
              </a:rPr>
              <a:t>Pérdida de biodiversidad</a:t>
            </a:r>
          </a:p>
          <a:p>
            <a:r>
              <a:rPr lang="en-US" sz="2000" dirty="0">
                <a:solidFill>
                  <a:schemeClr val="bg1"/>
                </a:solidFill>
                <a:latin typeface="Calibri" panose="020F0502020204030204" pitchFamily="34" charset="0"/>
                <a:ea typeface="Lato" charset="0"/>
                <a:cs typeface="Calibri" panose="020F0502020204030204" pitchFamily="34" charset="0"/>
              </a:rPr>
              <a:t>Contaminación</a:t>
            </a:r>
          </a:p>
          <a:p>
            <a:r>
              <a:rPr lang="en-US" sz="2000" dirty="0">
                <a:solidFill>
                  <a:schemeClr val="bg1"/>
                </a:solidFill>
                <a:latin typeface="Calibri" panose="020F0502020204030204" pitchFamily="34" charset="0"/>
                <a:ea typeface="Lato" charset="0"/>
                <a:cs typeface="Calibri" panose="020F0502020204030204" pitchFamily="34" charset="0"/>
              </a:rPr>
              <a:t>Agotamiento de los recursos: tomar decisiones con conciencia ecológica</a:t>
            </a:r>
          </a:p>
        </p:txBody>
      </p:sp>
      <p:sp>
        <p:nvSpPr>
          <p:cNvPr id="17" name="Rectángulo 602">
            <a:extLst>
              <a:ext uri="{FF2B5EF4-FFF2-40B4-BE49-F238E27FC236}">
                <a16:creationId xmlns:a16="http://schemas.microsoft.com/office/drawing/2014/main" id="{56D82E44-34D5-7F6C-B121-FE9B0B9419E1}"/>
              </a:ext>
            </a:extLst>
          </p:cNvPr>
          <p:cNvSpPr/>
          <p:nvPr/>
        </p:nvSpPr>
        <p:spPr>
          <a:xfrm>
            <a:off x="4802198" y="3337017"/>
            <a:ext cx="2798940" cy="2523768"/>
          </a:xfrm>
          <a:prstGeom prst="rect">
            <a:avLst/>
          </a:prstGeom>
        </p:spPr>
        <p:txBody>
          <a:bodyPr wrap="square">
            <a:spAutoFit/>
          </a:bodyPr>
          <a:lstStyle/>
          <a:p>
            <a:r>
              <a:rPr lang="en-US" sz="2000" dirty="0">
                <a:solidFill>
                  <a:schemeClr val="bg1"/>
                </a:solidFill>
                <a:latin typeface="Calibri" panose="020F0502020204030204" pitchFamily="34" charset="0"/>
                <a:ea typeface="Lato" charset="0"/>
                <a:cs typeface="Calibri" panose="020F0502020204030204" pitchFamily="34" charset="0"/>
              </a:rPr>
              <a:t>La educación sostenible </a:t>
            </a:r>
            <a:r>
              <a:rPr lang="en-US" sz="2000" dirty="0" err="1">
                <a:solidFill>
                  <a:schemeClr val="bg1"/>
                </a:solidFill>
                <a:latin typeface="Calibri" panose="020F0502020204030204" pitchFamily="34" charset="0"/>
                <a:ea typeface="Lato" charset="0"/>
                <a:cs typeface="Calibri" panose="020F0502020204030204" pitchFamily="34" charset="0"/>
              </a:rPr>
              <a:t>hace hincapié en </a:t>
            </a:r>
            <a:r>
              <a:rPr lang="en-US" sz="2000" b="1" dirty="0">
                <a:solidFill>
                  <a:schemeClr val="bg1"/>
                </a:solidFill>
                <a:latin typeface="Calibri" panose="020F0502020204030204" pitchFamily="34" charset="0"/>
                <a:ea typeface="Lato" charset="0"/>
                <a:cs typeface="Calibri" panose="020F0502020204030204" pitchFamily="34" charset="0"/>
              </a:rPr>
              <a:t>el pensamiento sistémico</a:t>
            </a:r>
          </a:p>
          <a:p>
            <a:r>
              <a:rPr lang="en-US" sz="2000" dirty="0">
                <a:solidFill>
                  <a:schemeClr val="bg1"/>
                </a:solidFill>
                <a:latin typeface="Calibri" panose="020F0502020204030204" pitchFamily="34" charset="0"/>
                <a:ea typeface="Lato" charset="0"/>
                <a:cs typeface="Calibri" panose="020F0502020204030204" pitchFamily="34" charset="0"/>
              </a:rPr>
              <a:t>Ayudar a los alumnos a ver cómo están conectados los sistemas medioambientales, sociales y económicos.</a:t>
            </a:r>
          </a:p>
          <a:p>
            <a:endParaRPr lang="en-US" dirty="0">
              <a:solidFill>
                <a:schemeClr val="bg1"/>
              </a:solidFill>
              <a:latin typeface="Calibri" panose="020F0502020204030204" pitchFamily="34" charset="0"/>
              <a:ea typeface="Lato" charset="0"/>
              <a:cs typeface="Calibri" panose="020F0502020204030204" pitchFamily="34" charset="0"/>
            </a:endParaRPr>
          </a:p>
        </p:txBody>
      </p:sp>
      <p:sp>
        <p:nvSpPr>
          <p:cNvPr id="18" name="Rectángulo 602">
            <a:extLst>
              <a:ext uri="{FF2B5EF4-FFF2-40B4-BE49-F238E27FC236}">
                <a16:creationId xmlns:a16="http://schemas.microsoft.com/office/drawing/2014/main" id="{7EE9511C-9D30-2815-B436-E76E17A27E65}"/>
              </a:ext>
            </a:extLst>
          </p:cNvPr>
          <p:cNvSpPr/>
          <p:nvPr/>
        </p:nvSpPr>
        <p:spPr>
          <a:xfrm>
            <a:off x="8351173" y="2706451"/>
            <a:ext cx="2604960" cy="2554545"/>
          </a:xfrm>
          <a:prstGeom prst="rect">
            <a:avLst/>
          </a:prstGeom>
        </p:spPr>
        <p:txBody>
          <a:bodyPr wrap="square">
            <a:spAutoFit/>
          </a:bodyPr>
          <a:lstStyle/>
          <a:p>
            <a:r>
              <a:rPr lang="en-US" sz="2000" dirty="0">
                <a:solidFill>
                  <a:schemeClr val="bg1"/>
                </a:solidFill>
                <a:latin typeface="Calibri" panose="020F0502020204030204" pitchFamily="34" charset="0"/>
                <a:ea typeface="Lato" charset="0"/>
                <a:cs typeface="Calibri" panose="020F0502020204030204" pitchFamily="34" charset="0"/>
              </a:rPr>
              <a:t>Cultivar el pensamiento crítico, la resolución de problemas, la creación de innovaciones, que son esenciales para facilitar empresas, políticas y estilos de vida alimentarios sostenibles.</a:t>
            </a:r>
          </a:p>
        </p:txBody>
      </p:sp>
      <p:grpSp>
        <p:nvGrpSpPr>
          <p:cNvPr id="3" name="Graphic 4">
            <a:extLst>
              <a:ext uri="{FF2B5EF4-FFF2-40B4-BE49-F238E27FC236}">
                <a16:creationId xmlns:a16="http://schemas.microsoft.com/office/drawing/2014/main" id="{54413E9B-1738-701A-56F0-3FBD338AD2D7}"/>
              </a:ext>
            </a:extLst>
          </p:cNvPr>
          <p:cNvGrpSpPr/>
          <p:nvPr/>
        </p:nvGrpSpPr>
        <p:grpSpPr>
          <a:xfrm rot="19582332">
            <a:off x="10291169" y="2290735"/>
            <a:ext cx="388032" cy="596029"/>
            <a:chOff x="9129274" y="2719113"/>
            <a:chExt cx="717139" cy="1386497"/>
          </a:xfrm>
          <a:solidFill>
            <a:srgbClr val="09465E"/>
          </a:solidFill>
        </p:grpSpPr>
        <p:grpSp>
          <p:nvGrpSpPr>
            <p:cNvPr id="28" name="Graphic 4">
              <a:extLst>
                <a:ext uri="{FF2B5EF4-FFF2-40B4-BE49-F238E27FC236}">
                  <a16:creationId xmlns:a16="http://schemas.microsoft.com/office/drawing/2014/main" id="{A710D2E0-4820-1BDE-7358-801D69401171}"/>
                </a:ext>
              </a:extLst>
            </p:cNvPr>
            <p:cNvGrpSpPr/>
            <p:nvPr/>
          </p:nvGrpSpPr>
          <p:grpSpPr>
            <a:xfrm>
              <a:off x="9159507" y="2719113"/>
              <a:ext cx="446280" cy="440141"/>
              <a:chOff x="9159507" y="2719113"/>
              <a:chExt cx="446280" cy="440141"/>
            </a:xfrm>
            <a:grpFill/>
          </p:grpSpPr>
          <p:sp>
            <p:nvSpPr>
              <p:cNvPr id="37" name="Freeform 57">
                <a:extLst>
                  <a:ext uri="{FF2B5EF4-FFF2-40B4-BE49-F238E27FC236}">
                    <a16:creationId xmlns:a16="http://schemas.microsoft.com/office/drawing/2014/main" id="{B3658FB5-EEBA-53B7-5696-396F8B3D5016}"/>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38" name="Freeform 58">
                <a:extLst>
                  <a:ext uri="{FF2B5EF4-FFF2-40B4-BE49-F238E27FC236}">
                    <a16:creationId xmlns:a16="http://schemas.microsoft.com/office/drawing/2014/main" id="{63526361-651B-C0E7-FA83-821F056AB205}"/>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29" name="Graphic 4">
              <a:extLst>
                <a:ext uri="{FF2B5EF4-FFF2-40B4-BE49-F238E27FC236}">
                  <a16:creationId xmlns:a16="http://schemas.microsoft.com/office/drawing/2014/main" id="{8EE96C95-AEE2-4B67-165F-6878619FAD21}"/>
                </a:ext>
              </a:extLst>
            </p:cNvPr>
            <p:cNvGrpSpPr/>
            <p:nvPr/>
          </p:nvGrpSpPr>
          <p:grpSpPr>
            <a:xfrm>
              <a:off x="9129274" y="2893887"/>
              <a:ext cx="717139" cy="1211724"/>
              <a:chOff x="9129274" y="2893887"/>
              <a:chExt cx="717139" cy="1211724"/>
            </a:xfrm>
            <a:grpFill/>
          </p:grpSpPr>
          <p:sp>
            <p:nvSpPr>
              <p:cNvPr id="30" name="Freeform 50">
                <a:extLst>
                  <a:ext uri="{FF2B5EF4-FFF2-40B4-BE49-F238E27FC236}">
                    <a16:creationId xmlns:a16="http://schemas.microsoft.com/office/drawing/2014/main" id="{7BA4C5F9-6E93-F808-853F-AA3F9D7E8E28}"/>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31" name="Freeform 51">
                <a:extLst>
                  <a:ext uri="{FF2B5EF4-FFF2-40B4-BE49-F238E27FC236}">
                    <a16:creationId xmlns:a16="http://schemas.microsoft.com/office/drawing/2014/main" id="{A9D53E52-2FF5-A802-DB35-B2DDC470C528}"/>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32" name="Freeform 52">
                <a:extLst>
                  <a:ext uri="{FF2B5EF4-FFF2-40B4-BE49-F238E27FC236}">
                    <a16:creationId xmlns:a16="http://schemas.microsoft.com/office/drawing/2014/main" id="{5105A0EF-591B-8249-1044-A35CBD2A68F9}"/>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33" name="Freeform 53">
                <a:extLst>
                  <a:ext uri="{FF2B5EF4-FFF2-40B4-BE49-F238E27FC236}">
                    <a16:creationId xmlns:a16="http://schemas.microsoft.com/office/drawing/2014/main" id="{DDB16F7E-7CA3-E232-7FA4-C4F43F41B8E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34" name="Freeform 54">
                <a:extLst>
                  <a:ext uri="{FF2B5EF4-FFF2-40B4-BE49-F238E27FC236}">
                    <a16:creationId xmlns:a16="http://schemas.microsoft.com/office/drawing/2014/main" id="{247934EB-C414-C17D-7CB5-45DD05EFDA82}"/>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35" name="Freeform 55">
                <a:extLst>
                  <a:ext uri="{FF2B5EF4-FFF2-40B4-BE49-F238E27FC236}">
                    <a16:creationId xmlns:a16="http://schemas.microsoft.com/office/drawing/2014/main" id="{5CEA87BF-8873-CB08-6FF1-B1D8A4D580BA}"/>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36" name="Freeform 56">
                <a:extLst>
                  <a:ext uri="{FF2B5EF4-FFF2-40B4-BE49-F238E27FC236}">
                    <a16:creationId xmlns:a16="http://schemas.microsoft.com/office/drawing/2014/main" id="{A60F4746-AB1E-D4BE-42CA-7D6F6FE42DE1}"/>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63" name="Graphic 4">
            <a:extLst>
              <a:ext uri="{FF2B5EF4-FFF2-40B4-BE49-F238E27FC236}">
                <a16:creationId xmlns:a16="http://schemas.microsoft.com/office/drawing/2014/main" id="{66480E6E-F5FD-8195-B676-A8A33646E577}"/>
              </a:ext>
            </a:extLst>
          </p:cNvPr>
          <p:cNvGrpSpPr/>
          <p:nvPr/>
        </p:nvGrpSpPr>
        <p:grpSpPr>
          <a:xfrm rot="19582332">
            <a:off x="3131737" y="2441606"/>
            <a:ext cx="388032" cy="596029"/>
            <a:chOff x="9129274" y="2719113"/>
            <a:chExt cx="717139" cy="1386497"/>
          </a:xfrm>
          <a:solidFill>
            <a:srgbClr val="09465E"/>
          </a:solidFill>
        </p:grpSpPr>
        <p:grpSp>
          <p:nvGrpSpPr>
            <p:cNvPr id="64" name="Graphic 4">
              <a:extLst>
                <a:ext uri="{FF2B5EF4-FFF2-40B4-BE49-F238E27FC236}">
                  <a16:creationId xmlns:a16="http://schemas.microsoft.com/office/drawing/2014/main" id="{63135F5C-7C3B-E044-412C-080AE9CD01EC}"/>
                </a:ext>
              </a:extLst>
            </p:cNvPr>
            <p:cNvGrpSpPr/>
            <p:nvPr/>
          </p:nvGrpSpPr>
          <p:grpSpPr>
            <a:xfrm>
              <a:off x="9159507" y="2719113"/>
              <a:ext cx="446280" cy="440141"/>
              <a:chOff x="9159507" y="2719113"/>
              <a:chExt cx="446280" cy="440141"/>
            </a:xfrm>
            <a:grpFill/>
          </p:grpSpPr>
          <p:sp>
            <p:nvSpPr>
              <p:cNvPr id="73" name="Freeform 57">
                <a:extLst>
                  <a:ext uri="{FF2B5EF4-FFF2-40B4-BE49-F238E27FC236}">
                    <a16:creationId xmlns:a16="http://schemas.microsoft.com/office/drawing/2014/main" id="{A43E6519-E801-52A0-2B1C-6B3D9FADD920}"/>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74" name="Freeform 58">
                <a:extLst>
                  <a:ext uri="{FF2B5EF4-FFF2-40B4-BE49-F238E27FC236}">
                    <a16:creationId xmlns:a16="http://schemas.microsoft.com/office/drawing/2014/main" id="{A7FDA6B8-DCA3-4B34-F500-08B186DC85EC}"/>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65" name="Graphic 4">
              <a:extLst>
                <a:ext uri="{FF2B5EF4-FFF2-40B4-BE49-F238E27FC236}">
                  <a16:creationId xmlns:a16="http://schemas.microsoft.com/office/drawing/2014/main" id="{E274FDC3-1EEE-BBE3-1834-4300E01CE1B5}"/>
                </a:ext>
              </a:extLst>
            </p:cNvPr>
            <p:cNvGrpSpPr/>
            <p:nvPr/>
          </p:nvGrpSpPr>
          <p:grpSpPr>
            <a:xfrm>
              <a:off x="9129274" y="2893887"/>
              <a:ext cx="717139" cy="1211724"/>
              <a:chOff x="9129274" y="2893887"/>
              <a:chExt cx="717139" cy="1211724"/>
            </a:xfrm>
            <a:grpFill/>
          </p:grpSpPr>
          <p:sp>
            <p:nvSpPr>
              <p:cNvPr id="66" name="Freeform 50">
                <a:extLst>
                  <a:ext uri="{FF2B5EF4-FFF2-40B4-BE49-F238E27FC236}">
                    <a16:creationId xmlns:a16="http://schemas.microsoft.com/office/drawing/2014/main" id="{4DDEF949-C403-4698-9F05-12700320DBC9}"/>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67" name="Freeform 51">
                <a:extLst>
                  <a:ext uri="{FF2B5EF4-FFF2-40B4-BE49-F238E27FC236}">
                    <a16:creationId xmlns:a16="http://schemas.microsoft.com/office/drawing/2014/main" id="{691B6417-EA6C-F26F-194F-521DFF802DDE}"/>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68" name="Freeform 52">
                <a:extLst>
                  <a:ext uri="{FF2B5EF4-FFF2-40B4-BE49-F238E27FC236}">
                    <a16:creationId xmlns:a16="http://schemas.microsoft.com/office/drawing/2014/main" id="{E1E20D4E-F604-6296-B092-7B93CE821FDC}"/>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69" name="Freeform 53">
                <a:extLst>
                  <a:ext uri="{FF2B5EF4-FFF2-40B4-BE49-F238E27FC236}">
                    <a16:creationId xmlns:a16="http://schemas.microsoft.com/office/drawing/2014/main" id="{5A3D41F7-9321-E0E7-5CD3-C7E35A5009BF}"/>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70" name="Freeform 54">
                <a:extLst>
                  <a:ext uri="{FF2B5EF4-FFF2-40B4-BE49-F238E27FC236}">
                    <a16:creationId xmlns:a16="http://schemas.microsoft.com/office/drawing/2014/main" id="{731026EC-7763-6239-3750-31BEB3B697B2}"/>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71" name="Freeform 55">
                <a:extLst>
                  <a:ext uri="{FF2B5EF4-FFF2-40B4-BE49-F238E27FC236}">
                    <a16:creationId xmlns:a16="http://schemas.microsoft.com/office/drawing/2014/main" id="{CF50FB55-E026-5828-E8A3-BB8AFD648A5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72" name="Freeform 56">
                <a:extLst>
                  <a:ext uri="{FF2B5EF4-FFF2-40B4-BE49-F238E27FC236}">
                    <a16:creationId xmlns:a16="http://schemas.microsoft.com/office/drawing/2014/main" id="{B1C58FBA-BAE3-845C-F6EC-157435387CA4}"/>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87" name="Graphic 4">
            <a:extLst>
              <a:ext uri="{FF2B5EF4-FFF2-40B4-BE49-F238E27FC236}">
                <a16:creationId xmlns:a16="http://schemas.microsoft.com/office/drawing/2014/main" id="{BF6390A6-BADC-F31D-8A8A-27872C924B21}"/>
              </a:ext>
            </a:extLst>
          </p:cNvPr>
          <p:cNvGrpSpPr/>
          <p:nvPr/>
        </p:nvGrpSpPr>
        <p:grpSpPr>
          <a:xfrm rot="19582332">
            <a:off x="6634778" y="2351327"/>
            <a:ext cx="388032" cy="596029"/>
            <a:chOff x="9129274" y="2719113"/>
            <a:chExt cx="717139" cy="1386497"/>
          </a:xfrm>
          <a:solidFill>
            <a:srgbClr val="09465E"/>
          </a:solidFill>
        </p:grpSpPr>
        <p:grpSp>
          <p:nvGrpSpPr>
            <p:cNvPr id="88" name="Graphic 4">
              <a:extLst>
                <a:ext uri="{FF2B5EF4-FFF2-40B4-BE49-F238E27FC236}">
                  <a16:creationId xmlns:a16="http://schemas.microsoft.com/office/drawing/2014/main" id="{E023DAA2-7BC2-D806-BB72-7CAE36AF879C}"/>
                </a:ext>
              </a:extLst>
            </p:cNvPr>
            <p:cNvGrpSpPr/>
            <p:nvPr/>
          </p:nvGrpSpPr>
          <p:grpSpPr>
            <a:xfrm>
              <a:off x="9159507" y="2719113"/>
              <a:ext cx="446280" cy="440141"/>
              <a:chOff x="9159507" y="2719113"/>
              <a:chExt cx="446280" cy="440141"/>
            </a:xfrm>
            <a:grpFill/>
          </p:grpSpPr>
          <p:sp>
            <p:nvSpPr>
              <p:cNvPr id="97" name="Freeform 57">
                <a:extLst>
                  <a:ext uri="{FF2B5EF4-FFF2-40B4-BE49-F238E27FC236}">
                    <a16:creationId xmlns:a16="http://schemas.microsoft.com/office/drawing/2014/main" id="{CF12EEAC-1557-1849-C40C-3C5D5289E82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98" name="Freeform 58">
                <a:extLst>
                  <a:ext uri="{FF2B5EF4-FFF2-40B4-BE49-F238E27FC236}">
                    <a16:creationId xmlns:a16="http://schemas.microsoft.com/office/drawing/2014/main" id="{98FF2FF1-5B01-1F32-5150-28B8798F8A7B}"/>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89" name="Graphic 4">
              <a:extLst>
                <a:ext uri="{FF2B5EF4-FFF2-40B4-BE49-F238E27FC236}">
                  <a16:creationId xmlns:a16="http://schemas.microsoft.com/office/drawing/2014/main" id="{F0B5A78B-FB9C-E144-9BD1-B841C82A1929}"/>
                </a:ext>
              </a:extLst>
            </p:cNvPr>
            <p:cNvGrpSpPr/>
            <p:nvPr/>
          </p:nvGrpSpPr>
          <p:grpSpPr>
            <a:xfrm>
              <a:off x="9129274" y="2893887"/>
              <a:ext cx="717139" cy="1211724"/>
              <a:chOff x="9129274" y="2893887"/>
              <a:chExt cx="717139" cy="1211724"/>
            </a:xfrm>
            <a:grpFill/>
          </p:grpSpPr>
          <p:sp>
            <p:nvSpPr>
              <p:cNvPr id="90" name="Freeform 50">
                <a:extLst>
                  <a:ext uri="{FF2B5EF4-FFF2-40B4-BE49-F238E27FC236}">
                    <a16:creationId xmlns:a16="http://schemas.microsoft.com/office/drawing/2014/main" id="{0722343F-50C6-C6AE-F458-6A7D838F0699}"/>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1" name="Freeform 51">
                <a:extLst>
                  <a:ext uri="{FF2B5EF4-FFF2-40B4-BE49-F238E27FC236}">
                    <a16:creationId xmlns:a16="http://schemas.microsoft.com/office/drawing/2014/main" id="{A482F997-7BDA-EAA0-EB9E-528F3DF2FA4E}"/>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92" name="Freeform 52">
                <a:extLst>
                  <a:ext uri="{FF2B5EF4-FFF2-40B4-BE49-F238E27FC236}">
                    <a16:creationId xmlns:a16="http://schemas.microsoft.com/office/drawing/2014/main" id="{8315FC5E-64DF-1338-0B74-0F1A5FDFD759}"/>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93" name="Freeform 53">
                <a:extLst>
                  <a:ext uri="{FF2B5EF4-FFF2-40B4-BE49-F238E27FC236}">
                    <a16:creationId xmlns:a16="http://schemas.microsoft.com/office/drawing/2014/main" id="{27F02434-EEEE-7BD0-281B-0EDCF1C2D3ED}"/>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94" name="Freeform 54">
                <a:extLst>
                  <a:ext uri="{FF2B5EF4-FFF2-40B4-BE49-F238E27FC236}">
                    <a16:creationId xmlns:a16="http://schemas.microsoft.com/office/drawing/2014/main" id="{CF41C571-D72A-39C5-2667-30501C323944}"/>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95" name="Freeform 55">
                <a:extLst>
                  <a:ext uri="{FF2B5EF4-FFF2-40B4-BE49-F238E27FC236}">
                    <a16:creationId xmlns:a16="http://schemas.microsoft.com/office/drawing/2014/main" id="{D106F88A-561D-93C2-618F-B93105418FB7}"/>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96" name="Freeform 56">
                <a:extLst>
                  <a:ext uri="{FF2B5EF4-FFF2-40B4-BE49-F238E27FC236}">
                    <a16:creationId xmlns:a16="http://schemas.microsoft.com/office/drawing/2014/main" id="{85BE3B56-C272-5D10-2894-FC862D386BEB}"/>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145336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B017E-F98F-DDAD-ABEB-7CE252D2F6F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F8FDF73-35F7-A4D0-F394-E25A125742B5}"/>
              </a:ext>
            </a:extLst>
          </p:cNvPr>
          <p:cNvSpPr>
            <a:spLocks noGrp="1"/>
          </p:cNvSpPr>
          <p:nvPr>
            <p:ph type="body" sz="quarter" idx="16"/>
          </p:nvPr>
        </p:nvSpPr>
        <p:spPr>
          <a:xfrm>
            <a:off x="642003" y="478854"/>
            <a:ext cx="10542549" cy="803654"/>
          </a:xfrm>
        </p:spPr>
        <p:txBody>
          <a:bodyPr/>
          <a:lstStyle/>
          <a:p>
            <a:r>
              <a:rPr lang="en-IE" dirty="0">
                <a:ea typeface="+mn-lt"/>
                <a:cs typeface="+mn-lt"/>
              </a:rPr>
              <a:t>Introducción a la educación y la sensibilización en la empresa</a:t>
            </a:r>
          </a:p>
          <a:p>
            <a:r>
              <a:rPr lang="en-US" sz="2000" b="0" dirty="0"/>
              <a:t>Mediante la educación y la concienciación en el negocio de la alimentación sostenible, aumenta:</a:t>
            </a:r>
          </a:p>
          <a:p>
            <a:endParaRPr lang="en-IE" dirty="0"/>
          </a:p>
        </p:txBody>
      </p:sp>
      <p:sp>
        <p:nvSpPr>
          <p:cNvPr id="9" name="Freeform 179">
            <a:extLst>
              <a:ext uri="{FF2B5EF4-FFF2-40B4-BE49-F238E27FC236}">
                <a16:creationId xmlns:a16="http://schemas.microsoft.com/office/drawing/2014/main" id="{989E9E00-EC22-18EC-7C9B-7B07DDDBAAB6}"/>
              </a:ext>
            </a:extLst>
          </p:cNvPr>
          <p:cNvSpPr>
            <a:spLocks noChangeArrowheads="1"/>
          </p:cNvSpPr>
          <p:nvPr/>
        </p:nvSpPr>
        <p:spPr bwMode="auto">
          <a:xfrm>
            <a:off x="4608368" y="2350687"/>
            <a:ext cx="3170541" cy="3709644"/>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a:p>
        </p:txBody>
      </p:sp>
      <p:sp>
        <p:nvSpPr>
          <p:cNvPr id="11" name="Freeform 180">
            <a:extLst>
              <a:ext uri="{FF2B5EF4-FFF2-40B4-BE49-F238E27FC236}">
                <a16:creationId xmlns:a16="http://schemas.microsoft.com/office/drawing/2014/main" id="{567A0DD1-BB35-316C-4036-0631FA4A462C}"/>
              </a:ext>
            </a:extLst>
          </p:cNvPr>
          <p:cNvSpPr>
            <a:spLocks noChangeArrowheads="1"/>
          </p:cNvSpPr>
          <p:nvPr/>
        </p:nvSpPr>
        <p:spPr bwMode="auto">
          <a:xfrm>
            <a:off x="4716802" y="1942878"/>
            <a:ext cx="2777403" cy="645895"/>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9465E"/>
          </a:solidFill>
          <a:ln>
            <a:noFill/>
          </a:ln>
          <a:effectLst/>
        </p:spPr>
        <p:txBody>
          <a:bodyPr wrap="none" anchor="ctr"/>
          <a:lstStyle/>
          <a:p>
            <a:endParaRPr lang="en-US" sz="900"/>
          </a:p>
        </p:txBody>
      </p:sp>
      <p:sp>
        <p:nvSpPr>
          <p:cNvPr id="15" name="CuadroTexto 601">
            <a:extLst>
              <a:ext uri="{FF2B5EF4-FFF2-40B4-BE49-F238E27FC236}">
                <a16:creationId xmlns:a16="http://schemas.microsoft.com/office/drawing/2014/main" id="{423F4EDE-DECE-50D7-9F96-4B83377FE69B}"/>
              </a:ext>
            </a:extLst>
          </p:cNvPr>
          <p:cNvSpPr txBox="1"/>
          <p:nvPr/>
        </p:nvSpPr>
        <p:spPr>
          <a:xfrm>
            <a:off x="4961959" y="2050381"/>
            <a:ext cx="2651867" cy="1754326"/>
          </a:xfrm>
          <a:prstGeom prst="rect">
            <a:avLst/>
          </a:prstGeom>
          <a:noFill/>
        </p:spPr>
        <p:txBody>
          <a:bodyPr wrap="square" rtlCol="0">
            <a:spAutoFit/>
          </a:bodyPr>
          <a:lstStyle/>
          <a:p>
            <a:r>
              <a:rPr lang="en-US" b="1" dirty="0">
                <a:solidFill>
                  <a:schemeClr val="bg1"/>
                </a:solidFill>
                <a:latin typeface="Calibri" panose="020F0502020204030204" pitchFamily="34" charset="0"/>
                <a:ea typeface="Lato" charset="0"/>
                <a:cs typeface="Calibri" panose="020F0502020204030204" pitchFamily="34" charset="0"/>
                <a:hlinkClick r:id="rId2">
                  <a:extLst>
                    <a:ext uri="{A12FA001-AC4F-418D-AE19-62706E023703}">
                      <ahyp:hlinkClr xmlns:ahyp="http://schemas.microsoft.com/office/drawing/2018/hyperlinkcolor" val="tx"/>
                    </a:ext>
                  </a:extLst>
                </a:hlinkClick>
              </a:rPr>
              <a:t>Resistencia económica</a:t>
            </a:r>
            <a:endParaRPr lang="en-US" b="1" dirty="0">
              <a:solidFill>
                <a:schemeClr val="bg1"/>
              </a:solidFill>
              <a:latin typeface="Calibri" panose="020F0502020204030204" pitchFamily="34" charset="0"/>
              <a:ea typeface="Lato" charset="0"/>
              <a:cs typeface="Calibri" panose="020F0502020204030204" pitchFamily="34" charset="0"/>
            </a:endParaRPr>
          </a:p>
          <a:p>
            <a:endParaRPr lang="en-US" b="1" dirty="0">
              <a:solidFill>
                <a:schemeClr val="bg1"/>
              </a:solidFill>
              <a:latin typeface="Calibri" panose="020F0502020204030204" pitchFamily="34" charset="0"/>
              <a:ea typeface="Lato" charset="0"/>
              <a:cs typeface="Calibri" panose="020F0502020204030204" pitchFamily="34" charset="0"/>
            </a:endParaRPr>
          </a:p>
          <a:p>
            <a:endParaRPr lang="en-US" b="1" dirty="0">
              <a:solidFill>
                <a:schemeClr val="bg1"/>
              </a:solidFill>
              <a:latin typeface="Calibri" panose="020F0502020204030204" pitchFamily="34" charset="0"/>
              <a:ea typeface="Lato" charset="0"/>
              <a:cs typeface="Calibri" panose="020F0502020204030204" pitchFamily="34" charset="0"/>
            </a:endParaRPr>
          </a:p>
          <a:p>
            <a:endParaRPr lang="en-US" b="1" dirty="0">
              <a:solidFill>
                <a:schemeClr val="bg1"/>
              </a:solidFill>
              <a:latin typeface="Calibri" panose="020F0502020204030204" pitchFamily="34" charset="0"/>
              <a:ea typeface="Lato" charset="0"/>
              <a:cs typeface="Calibri" panose="020F0502020204030204" pitchFamily="34" charset="0"/>
            </a:endParaRPr>
          </a:p>
          <a:p>
            <a:endParaRPr lang="en-US" b="1" dirty="0">
              <a:solidFill>
                <a:schemeClr val="bg1"/>
              </a:solidFill>
              <a:latin typeface="Calibri" panose="020F0502020204030204" pitchFamily="34" charset="0"/>
              <a:ea typeface="Lato" charset="0"/>
              <a:cs typeface="Calibri" panose="020F0502020204030204" pitchFamily="34" charset="0"/>
            </a:endParaRPr>
          </a:p>
          <a:p>
            <a:endParaRPr lang="en-US" b="1" dirty="0">
              <a:solidFill>
                <a:schemeClr val="bg1"/>
              </a:solidFill>
              <a:latin typeface="Calibri" panose="020F0502020204030204" pitchFamily="34" charset="0"/>
              <a:ea typeface="Lato" charset="0"/>
              <a:cs typeface="Calibri" panose="020F0502020204030204" pitchFamily="34" charset="0"/>
            </a:endParaRPr>
          </a:p>
        </p:txBody>
      </p:sp>
      <p:sp>
        <p:nvSpPr>
          <p:cNvPr id="19" name="Rectángulo 602">
            <a:extLst>
              <a:ext uri="{FF2B5EF4-FFF2-40B4-BE49-F238E27FC236}">
                <a16:creationId xmlns:a16="http://schemas.microsoft.com/office/drawing/2014/main" id="{9D5A1B93-FD34-6DB8-8AF7-2853686C77E4}"/>
              </a:ext>
            </a:extLst>
          </p:cNvPr>
          <p:cNvSpPr/>
          <p:nvPr/>
        </p:nvSpPr>
        <p:spPr>
          <a:xfrm>
            <a:off x="4889245" y="3225430"/>
            <a:ext cx="2604960" cy="2246769"/>
          </a:xfrm>
          <a:prstGeom prst="rect">
            <a:avLst/>
          </a:prstGeom>
        </p:spPr>
        <p:txBody>
          <a:bodyPr wrap="square">
            <a:spAutoFit/>
          </a:bodyPr>
          <a:lstStyle/>
          <a:p>
            <a:pPr marL="0" indent="0">
              <a:lnSpc>
                <a:spcPct val="100000"/>
              </a:lnSpc>
            </a:pPr>
            <a:r>
              <a:rPr lang="en-US" sz="2000" dirty="0">
                <a:solidFill>
                  <a:schemeClr val="bg1"/>
                </a:solidFill>
                <a:latin typeface="Calibri" panose="020F0502020204030204" pitchFamily="34" charset="0"/>
                <a:ea typeface="Lato" charset="0"/>
                <a:cs typeface="Calibri" panose="020F0502020204030204" pitchFamily="34" charset="0"/>
              </a:rPr>
              <a:t>Fomentar el consumo y la producción responsables, garantizando la estabilidad económica a largo plazo sin agotar los recursos.</a:t>
            </a:r>
          </a:p>
        </p:txBody>
      </p:sp>
      <p:sp>
        <p:nvSpPr>
          <p:cNvPr id="20" name="Freeform 170">
            <a:extLst>
              <a:ext uri="{FF2B5EF4-FFF2-40B4-BE49-F238E27FC236}">
                <a16:creationId xmlns:a16="http://schemas.microsoft.com/office/drawing/2014/main" id="{EDF36161-9BF8-F614-FCFE-91EC925E02E2}"/>
              </a:ext>
            </a:extLst>
          </p:cNvPr>
          <p:cNvSpPr>
            <a:spLocks noChangeArrowheads="1"/>
          </p:cNvSpPr>
          <p:nvPr/>
        </p:nvSpPr>
        <p:spPr bwMode="auto">
          <a:xfrm>
            <a:off x="1063266" y="2350686"/>
            <a:ext cx="3170539" cy="3709645"/>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2094D2"/>
          </a:solidFill>
          <a:ln>
            <a:noFill/>
          </a:ln>
          <a:effectLst/>
        </p:spPr>
        <p:txBody>
          <a:bodyPr wrap="none" anchor="ctr"/>
          <a:lstStyle/>
          <a:p>
            <a:endParaRPr lang="en-US" sz="900" dirty="0"/>
          </a:p>
        </p:txBody>
      </p:sp>
      <p:sp>
        <p:nvSpPr>
          <p:cNvPr id="21" name="Freeform 171">
            <a:extLst>
              <a:ext uri="{FF2B5EF4-FFF2-40B4-BE49-F238E27FC236}">
                <a16:creationId xmlns:a16="http://schemas.microsoft.com/office/drawing/2014/main" id="{D7D19421-5314-B4CD-E280-1D76CA737C5C}"/>
              </a:ext>
            </a:extLst>
          </p:cNvPr>
          <p:cNvSpPr>
            <a:spLocks noChangeArrowheads="1"/>
          </p:cNvSpPr>
          <p:nvPr/>
        </p:nvSpPr>
        <p:spPr bwMode="auto">
          <a:xfrm>
            <a:off x="1171701" y="1942877"/>
            <a:ext cx="288270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US" sz="900"/>
          </a:p>
        </p:txBody>
      </p:sp>
      <p:sp>
        <p:nvSpPr>
          <p:cNvPr id="22" name="CuadroTexto 600">
            <a:extLst>
              <a:ext uri="{FF2B5EF4-FFF2-40B4-BE49-F238E27FC236}">
                <a16:creationId xmlns:a16="http://schemas.microsoft.com/office/drawing/2014/main" id="{05C69511-58ED-0D9C-9EB9-2BC084223990}"/>
              </a:ext>
            </a:extLst>
          </p:cNvPr>
          <p:cNvSpPr txBox="1"/>
          <p:nvPr/>
        </p:nvSpPr>
        <p:spPr>
          <a:xfrm>
            <a:off x="1447690" y="2019879"/>
            <a:ext cx="2388969" cy="369332"/>
          </a:xfrm>
          <a:prstGeom prst="rect">
            <a:avLst/>
          </a:prstGeom>
          <a:noFill/>
        </p:spPr>
        <p:txBody>
          <a:bodyPr wrap="square" rtlCol="0">
            <a:spAutoFit/>
          </a:bodyPr>
          <a:lstStyle/>
          <a:p>
            <a:r>
              <a:rPr lang="en-US" b="1" dirty="0">
                <a:solidFill>
                  <a:schemeClr val="bg1"/>
                </a:solidFill>
                <a:latin typeface="Calibri" panose="020F0502020204030204" pitchFamily="34" charset="0"/>
                <a:ea typeface="Lato" charset="0"/>
                <a:cs typeface="Calibri" panose="020F0502020204030204" pitchFamily="34" charset="0"/>
                <a:hlinkClick r:id="rId3"/>
              </a:rPr>
              <a:t>Responsabilidad </a:t>
            </a:r>
            <a:r>
              <a:rPr lang="en-US" b="1" dirty="0">
                <a:solidFill>
                  <a:schemeClr val="bg1"/>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social </a:t>
            </a:r>
            <a:endParaRPr lang="en-US" b="1" dirty="0">
              <a:solidFill>
                <a:schemeClr val="bg1"/>
              </a:solidFill>
              <a:latin typeface="Calibri" panose="020F0502020204030204" pitchFamily="34" charset="0"/>
              <a:ea typeface="Lato" charset="0"/>
              <a:cs typeface="Calibri" panose="020F0502020204030204" pitchFamily="34" charset="0"/>
            </a:endParaRPr>
          </a:p>
        </p:txBody>
      </p:sp>
      <p:sp>
        <p:nvSpPr>
          <p:cNvPr id="23" name="Rectángulo 602">
            <a:extLst>
              <a:ext uri="{FF2B5EF4-FFF2-40B4-BE49-F238E27FC236}">
                <a16:creationId xmlns:a16="http://schemas.microsoft.com/office/drawing/2014/main" id="{8B87646D-852F-A567-B99C-49EB4BFFCD8E}"/>
              </a:ext>
            </a:extLst>
          </p:cNvPr>
          <p:cNvSpPr/>
          <p:nvPr/>
        </p:nvSpPr>
        <p:spPr>
          <a:xfrm>
            <a:off x="1384256" y="3226981"/>
            <a:ext cx="2604960" cy="1938992"/>
          </a:xfrm>
          <a:prstGeom prst="rect">
            <a:avLst/>
          </a:prstGeom>
        </p:spPr>
        <p:txBody>
          <a:bodyPr wrap="square">
            <a:spAutoFit/>
          </a:bodyPr>
          <a:lstStyle/>
          <a:p>
            <a:r>
              <a:rPr lang="en-US" sz="2000" dirty="0">
                <a:solidFill>
                  <a:schemeClr val="bg1"/>
                </a:solidFill>
                <a:latin typeface="Calibri" panose="020F0502020204030204" pitchFamily="34" charset="0"/>
                <a:ea typeface="Lato" charset="0"/>
                <a:cs typeface="Calibri" panose="020F0502020204030204" pitchFamily="34" charset="0"/>
              </a:rPr>
              <a:t>Promover la equidad, la diversidad y la inclusión poniendo de relieve las desigualdades globales y la necesidad de comunidades sostenibles.</a:t>
            </a:r>
          </a:p>
        </p:txBody>
      </p:sp>
      <p:sp>
        <p:nvSpPr>
          <p:cNvPr id="24" name="Freeform 176">
            <a:extLst>
              <a:ext uri="{FF2B5EF4-FFF2-40B4-BE49-F238E27FC236}">
                <a16:creationId xmlns:a16="http://schemas.microsoft.com/office/drawing/2014/main" id="{2C75E972-1B27-C010-BE2D-89C0E567FEE4}"/>
              </a:ext>
            </a:extLst>
          </p:cNvPr>
          <p:cNvSpPr>
            <a:spLocks noChangeArrowheads="1"/>
          </p:cNvSpPr>
          <p:nvPr/>
        </p:nvSpPr>
        <p:spPr bwMode="auto">
          <a:xfrm>
            <a:off x="8053045" y="2352625"/>
            <a:ext cx="2985284" cy="3707705"/>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dirty="0"/>
          </a:p>
        </p:txBody>
      </p:sp>
      <p:sp>
        <p:nvSpPr>
          <p:cNvPr id="25" name="Freeform 177">
            <a:extLst>
              <a:ext uri="{FF2B5EF4-FFF2-40B4-BE49-F238E27FC236}">
                <a16:creationId xmlns:a16="http://schemas.microsoft.com/office/drawing/2014/main" id="{16D4D48C-22D0-EA52-5FB4-2333390C7172}"/>
              </a:ext>
            </a:extLst>
          </p:cNvPr>
          <p:cNvSpPr>
            <a:spLocks noChangeArrowheads="1"/>
          </p:cNvSpPr>
          <p:nvPr/>
        </p:nvSpPr>
        <p:spPr bwMode="auto">
          <a:xfrm>
            <a:off x="8153472" y="1975623"/>
            <a:ext cx="2800591"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26" name="CuadroTexto 598">
            <a:extLst>
              <a:ext uri="{FF2B5EF4-FFF2-40B4-BE49-F238E27FC236}">
                <a16:creationId xmlns:a16="http://schemas.microsoft.com/office/drawing/2014/main" id="{BB87F5E5-20E7-DCAD-91A7-A7FE6C76304D}"/>
              </a:ext>
            </a:extLst>
          </p:cNvPr>
          <p:cNvSpPr txBox="1"/>
          <p:nvPr/>
        </p:nvSpPr>
        <p:spPr>
          <a:xfrm>
            <a:off x="8261906" y="2050381"/>
            <a:ext cx="3050559" cy="369332"/>
          </a:xfrm>
          <a:prstGeom prst="rect">
            <a:avLst/>
          </a:prstGeom>
          <a:noFill/>
        </p:spPr>
        <p:txBody>
          <a:bodyPr wrap="square" rtlCol="0">
            <a:spAutoFit/>
          </a:bodyPr>
          <a:lstStyle/>
          <a:p>
            <a:r>
              <a:rPr lang="en-US" b="1" dirty="0">
                <a:solidFill>
                  <a:schemeClr val="bg1"/>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Capacitación personal</a:t>
            </a:r>
            <a:endParaRPr lang="en-US" b="1" dirty="0">
              <a:solidFill>
                <a:schemeClr val="bg1"/>
              </a:solidFill>
              <a:latin typeface="Calibri" panose="020F0502020204030204" pitchFamily="34" charset="0"/>
              <a:ea typeface="Lato" charset="0"/>
              <a:cs typeface="Calibri" panose="020F0502020204030204" pitchFamily="34" charset="0"/>
            </a:endParaRPr>
          </a:p>
        </p:txBody>
      </p:sp>
      <p:sp>
        <p:nvSpPr>
          <p:cNvPr id="27" name="Rectángulo 602">
            <a:extLst>
              <a:ext uri="{FF2B5EF4-FFF2-40B4-BE49-F238E27FC236}">
                <a16:creationId xmlns:a16="http://schemas.microsoft.com/office/drawing/2014/main" id="{F2718D33-2BDB-385A-B432-9B81A4781EBF}"/>
              </a:ext>
            </a:extLst>
          </p:cNvPr>
          <p:cNvSpPr/>
          <p:nvPr/>
        </p:nvSpPr>
        <p:spPr>
          <a:xfrm>
            <a:off x="8213553" y="3225430"/>
            <a:ext cx="2740510" cy="2246769"/>
          </a:xfrm>
          <a:prstGeom prst="rect">
            <a:avLst/>
          </a:prstGeom>
        </p:spPr>
        <p:txBody>
          <a:bodyPr wrap="square">
            <a:spAutoFit/>
          </a:bodyPr>
          <a:lstStyle/>
          <a:p>
            <a:pPr marL="0" indent="0">
              <a:lnSpc>
                <a:spcPct val="100000"/>
              </a:lnSpc>
            </a:pPr>
            <a:r>
              <a:rPr lang="en-US" sz="2000" dirty="0">
                <a:solidFill>
                  <a:schemeClr val="bg1"/>
                </a:solidFill>
                <a:latin typeface="Calibri" panose="020F0502020204030204" pitchFamily="34" charset="0"/>
                <a:ea typeface="Lato" charset="0"/>
                <a:cs typeface="Calibri" panose="020F0502020204030204" pitchFamily="34" charset="0"/>
              </a:rPr>
              <a:t>Convertirse en agentes de cambio adoptando hábitos más ecológicos o influyendo en políticas sostenibles en el trabajo y en sus comunidades.</a:t>
            </a:r>
          </a:p>
        </p:txBody>
      </p:sp>
      <p:grpSp>
        <p:nvGrpSpPr>
          <p:cNvPr id="39" name="Graphic 4">
            <a:extLst>
              <a:ext uri="{FF2B5EF4-FFF2-40B4-BE49-F238E27FC236}">
                <a16:creationId xmlns:a16="http://schemas.microsoft.com/office/drawing/2014/main" id="{14784810-DF35-D5DD-A253-9AF3795ECB0D}"/>
              </a:ext>
            </a:extLst>
          </p:cNvPr>
          <p:cNvGrpSpPr/>
          <p:nvPr/>
        </p:nvGrpSpPr>
        <p:grpSpPr>
          <a:xfrm rot="19582332">
            <a:off x="10149005" y="2361410"/>
            <a:ext cx="388032" cy="596029"/>
            <a:chOff x="9129274" y="2719113"/>
            <a:chExt cx="717139" cy="1386497"/>
          </a:xfrm>
          <a:solidFill>
            <a:srgbClr val="09465E"/>
          </a:solidFill>
        </p:grpSpPr>
        <p:grpSp>
          <p:nvGrpSpPr>
            <p:cNvPr id="40" name="Graphic 4">
              <a:extLst>
                <a:ext uri="{FF2B5EF4-FFF2-40B4-BE49-F238E27FC236}">
                  <a16:creationId xmlns:a16="http://schemas.microsoft.com/office/drawing/2014/main" id="{ABD4F809-234E-7BC0-3FFA-877984B95E63}"/>
                </a:ext>
              </a:extLst>
            </p:cNvPr>
            <p:cNvGrpSpPr/>
            <p:nvPr/>
          </p:nvGrpSpPr>
          <p:grpSpPr>
            <a:xfrm>
              <a:off x="9159507" y="2719113"/>
              <a:ext cx="446280" cy="440141"/>
              <a:chOff x="9159507" y="2719113"/>
              <a:chExt cx="446280" cy="440141"/>
            </a:xfrm>
            <a:grpFill/>
          </p:grpSpPr>
          <p:sp>
            <p:nvSpPr>
              <p:cNvPr id="49" name="Freeform 57">
                <a:extLst>
                  <a:ext uri="{FF2B5EF4-FFF2-40B4-BE49-F238E27FC236}">
                    <a16:creationId xmlns:a16="http://schemas.microsoft.com/office/drawing/2014/main" id="{FEE4F4C0-E10D-B1B5-1C3F-A78342D4F7F4}"/>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50" name="Freeform 58">
                <a:extLst>
                  <a:ext uri="{FF2B5EF4-FFF2-40B4-BE49-F238E27FC236}">
                    <a16:creationId xmlns:a16="http://schemas.microsoft.com/office/drawing/2014/main" id="{20E7055F-2D07-BF3B-35E0-D58F4C072E1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41" name="Graphic 4">
              <a:extLst>
                <a:ext uri="{FF2B5EF4-FFF2-40B4-BE49-F238E27FC236}">
                  <a16:creationId xmlns:a16="http://schemas.microsoft.com/office/drawing/2014/main" id="{FA370E1F-6701-9978-9223-43E788030D49}"/>
                </a:ext>
              </a:extLst>
            </p:cNvPr>
            <p:cNvGrpSpPr/>
            <p:nvPr/>
          </p:nvGrpSpPr>
          <p:grpSpPr>
            <a:xfrm>
              <a:off x="9129274" y="2893887"/>
              <a:ext cx="717139" cy="1211724"/>
              <a:chOff x="9129274" y="2893887"/>
              <a:chExt cx="717139" cy="1211724"/>
            </a:xfrm>
            <a:grpFill/>
          </p:grpSpPr>
          <p:sp>
            <p:nvSpPr>
              <p:cNvPr id="42" name="Freeform 50">
                <a:extLst>
                  <a:ext uri="{FF2B5EF4-FFF2-40B4-BE49-F238E27FC236}">
                    <a16:creationId xmlns:a16="http://schemas.microsoft.com/office/drawing/2014/main" id="{BF06D6CE-7A08-0264-3533-87912C7AC7F1}"/>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43" name="Freeform 51">
                <a:extLst>
                  <a:ext uri="{FF2B5EF4-FFF2-40B4-BE49-F238E27FC236}">
                    <a16:creationId xmlns:a16="http://schemas.microsoft.com/office/drawing/2014/main" id="{E682E13C-EDD3-C67E-E3E4-9C35C44D6592}"/>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44" name="Freeform 52">
                <a:extLst>
                  <a:ext uri="{FF2B5EF4-FFF2-40B4-BE49-F238E27FC236}">
                    <a16:creationId xmlns:a16="http://schemas.microsoft.com/office/drawing/2014/main" id="{C9E4F4E7-4E34-D0A9-EE5C-E51DA7E2C98F}"/>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45" name="Freeform 53">
                <a:extLst>
                  <a:ext uri="{FF2B5EF4-FFF2-40B4-BE49-F238E27FC236}">
                    <a16:creationId xmlns:a16="http://schemas.microsoft.com/office/drawing/2014/main" id="{5C825EC3-CA8F-32FE-DC0F-28BCC6F7CF81}"/>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46" name="Freeform 54">
                <a:extLst>
                  <a:ext uri="{FF2B5EF4-FFF2-40B4-BE49-F238E27FC236}">
                    <a16:creationId xmlns:a16="http://schemas.microsoft.com/office/drawing/2014/main" id="{7A9919EB-DD1D-C90A-0ABA-29C5AE0618BE}"/>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47" name="Freeform 55">
                <a:extLst>
                  <a:ext uri="{FF2B5EF4-FFF2-40B4-BE49-F238E27FC236}">
                    <a16:creationId xmlns:a16="http://schemas.microsoft.com/office/drawing/2014/main" id="{6ED5AA84-9BEC-9048-E340-ADA69F0C0BF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48" name="Freeform 56">
                <a:extLst>
                  <a:ext uri="{FF2B5EF4-FFF2-40B4-BE49-F238E27FC236}">
                    <a16:creationId xmlns:a16="http://schemas.microsoft.com/office/drawing/2014/main" id="{EF8569D3-9B7E-0369-346E-B7C4B5F83966}"/>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51" name="Graphic 4">
            <a:extLst>
              <a:ext uri="{FF2B5EF4-FFF2-40B4-BE49-F238E27FC236}">
                <a16:creationId xmlns:a16="http://schemas.microsoft.com/office/drawing/2014/main" id="{99968626-5CE0-FBD8-4BDB-682616B6BA2B}"/>
              </a:ext>
            </a:extLst>
          </p:cNvPr>
          <p:cNvGrpSpPr/>
          <p:nvPr/>
        </p:nvGrpSpPr>
        <p:grpSpPr>
          <a:xfrm rot="19582332">
            <a:off x="3386417" y="2355363"/>
            <a:ext cx="388032" cy="596029"/>
            <a:chOff x="9129274" y="2719113"/>
            <a:chExt cx="717139" cy="1386497"/>
          </a:xfrm>
          <a:solidFill>
            <a:srgbClr val="09465E"/>
          </a:solidFill>
        </p:grpSpPr>
        <p:grpSp>
          <p:nvGrpSpPr>
            <p:cNvPr id="52" name="Graphic 4">
              <a:extLst>
                <a:ext uri="{FF2B5EF4-FFF2-40B4-BE49-F238E27FC236}">
                  <a16:creationId xmlns:a16="http://schemas.microsoft.com/office/drawing/2014/main" id="{85E4C0CF-947C-0319-37E0-DD0C56B81EA9}"/>
                </a:ext>
              </a:extLst>
            </p:cNvPr>
            <p:cNvGrpSpPr/>
            <p:nvPr/>
          </p:nvGrpSpPr>
          <p:grpSpPr>
            <a:xfrm>
              <a:off x="9159507" y="2719113"/>
              <a:ext cx="446280" cy="440141"/>
              <a:chOff x="9159507" y="2719113"/>
              <a:chExt cx="446280" cy="440141"/>
            </a:xfrm>
            <a:grpFill/>
          </p:grpSpPr>
          <p:sp>
            <p:nvSpPr>
              <p:cNvPr id="61" name="Freeform 57">
                <a:extLst>
                  <a:ext uri="{FF2B5EF4-FFF2-40B4-BE49-F238E27FC236}">
                    <a16:creationId xmlns:a16="http://schemas.microsoft.com/office/drawing/2014/main" id="{10D81AAC-7907-33FC-2D1F-45FD1C4B122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62" name="Freeform 58">
                <a:extLst>
                  <a:ext uri="{FF2B5EF4-FFF2-40B4-BE49-F238E27FC236}">
                    <a16:creationId xmlns:a16="http://schemas.microsoft.com/office/drawing/2014/main" id="{005F9363-9F00-2C4E-57D0-F00D874CF4F5}"/>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53" name="Graphic 4">
              <a:extLst>
                <a:ext uri="{FF2B5EF4-FFF2-40B4-BE49-F238E27FC236}">
                  <a16:creationId xmlns:a16="http://schemas.microsoft.com/office/drawing/2014/main" id="{E4280158-CBC4-61C1-755E-59347234C257}"/>
                </a:ext>
              </a:extLst>
            </p:cNvPr>
            <p:cNvGrpSpPr/>
            <p:nvPr/>
          </p:nvGrpSpPr>
          <p:grpSpPr>
            <a:xfrm>
              <a:off x="9129274" y="2893887"/>
              <a:ext cx="717139" cy="1211724"/>
              <a:chOff x="9129274" y="2893887"/>
              <a:chExt cx="717139" cy="1211724"/>
            </a:xfrm>
            <a:grpFill/>
          </p:grpSpPr>
          <p:sp>
            <p:nvSpPr>
              <p:cNvPr id="54" name="Freeform 50">
                <a:extLst>
                  <a:ext uri="{FF2B5EF4-FFF2-40B4-BE49-F238E27FC236}">
                    <a16:creationId xmlns:a16="http://schemas.microsoft.com/office/drawing/2014/main" id="{20709D1A-4C5D-A76D-5FD3-892B691764E5}"/>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55" name="Freeform 51">
                <a:extLst>
                  <a:ext uri="{FF2B5EF4-FFF2-40B4-BE49-F238E27FC236}">
                    <a16:creationId xmlns:a16="http://schemas.microsoft.com/office/drawing/2014/main" id="{54C58DC9-3CB4-EEE5-63B6-5868809E7592}"/>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56" name="Freeform 52">
                <a:extLst>
                  <a:ext uri="{FF2B5EF4-FFF2-40B4-BE49-F238E27FC236}">
                    <a16:creationId xmlns:a16="http://schemas.microsoft.com/office/drawing/2014/main" id="{11F2BB3C-ECE5-C0DA-F24B-215B276BA9F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57" name="Freeform 53">
                <a:extLst>
                  <a:ext uri="{FF2B5EF4-FFF2-40B4-BE49-F238E27FC236}">
                    <a16:creationId xmlns:a16="http://schemas.microsoft.com/office/drawing/2014/main" id="{C22F5643-8FD4-5010-CE25-9897B064FAE9}"/>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58" name="Freeform 54">
                <a:extLst>
                  <a:ext uri="{FF2B5EF4-FFF2-40B4-BE49-F238E27FC236}">
                    <a16:creationId xmlns:a16="http://schemas.microsoft.com/office/drawing/2014/main" id="{8A5FE2D4-63DF-C7B5-C8F7-033B8ED3392D}"/>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59" name="Freeform 55">
                <a:extLst>
                  <a:ext uri="{FF2B5EF4-FFF2-40B4-BE49-F238E27FC236}">
                    <a16:creationId xmlns:a16="http://schemas.microsoft.com/office/drawing/2014/main" id="{E1ABC4C5-6772-209F-21E9-D8EB645DF467}"/>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60" name="Freeform 56">
                <a:extLst>
                  <a:ext uri="{FF2B5EF4-FFF2-40B4-BE49-F238E27FC236}">
                    <a16:creationId xmlns:a16="http://schemas.microsoft.com/office/drawing/2014/main" id="{B149AB85-F765-6EEA-C251-41819235AFA3}"/>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75" name="Graphic 4">
            <a:extLst>
              <a:ext uri="{FF2B5EF4-FFF2-40B4-BE49-F238E27FC236}">
                <a16:creationId xmlns:a16="http://schemas.microsoft.com/office/drawing/2014/main" id="{617D2A97-91C0-8C0F-D474-6D0162D49035}"/>
              </a:ext>
            </a:extLst>
          </p:cNvPr>
          <p:cNvGrpSpPr/>
          <p:nvPr/>
        </p:nvGrpSpPr>
        <p:grpSpPr>
          <a:xfrm rot="19582332">
            <a:off x="6876221" y="2364683"/>
            <a:ext cx="388032" cy="596029"/>
            <a:chOff x="9129274" y="2719113"/>
            <a:chExt cx="717139" cy="1386497"/>
          </a:xfrm>
          <a:solidFill>
            <a:srgbClr val="09465E"/>
          </a:solidFill>
        </p:grpSpPr>
        <p:grpSp>
          <p:nvGrpSpPr>
            <p:cNvPr id="76" name="Graphic 4">
              <a:extLst>
                <a:ext uri="{FF2B5EF4-FFF2-40B4-BE49-F238E27FC236}">
                  <a16:creationId xmlns:a16="http://schemas.microsoft.com/office/drawing/2014/main" id="{033DFA40-8099-1557-5CAC-F673A7A6C098}"/>
                </a:ext>
              </a:extLst>
            </p:cNvPr>
            <p:cNvGrpSpPr/>
            <p:nvPr/>
          </p:nvGrpSpPr>
          <p:grpSpPr>
            <a:xfrm>
              <a:off x="9159507" y="2719113"/>
              <a:ext cx="446280" cy="440141"/>
              <a:chOff x="9159507" y="2719113"/>
              <a:chExt cx="446280" cy="440141"/>
            </a:xfrm>
            <a:grpFill/>
          </p:grpSpPr>
          <p:sp>
            <p:nvSpPr>
              <p:cNvPr id="85" name="Freeform 57">
                <a:extLst>
                  <a:ext uri="{FF2B5EF4-FFF2-40B4-BE49-F238E27FC236}">
                    <a16:creationId xmlns:a16="http://schemas.microsoft.com/office/drawing/2014/main" id="{BC754F51-F2FB-F0D2-1A85-A937C8F48030}"/>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86" name="Freeform 58">
                <a:extLst>
                  <a:ext uri="{FF2B5EF4-FFF2-40B4-BE49-F238E27FC236}">
                    <a16:creationId xmlns:a16="http://schemas.microsoft.com/office/drawing/2014/main" id="{47423BCB-965A-E892-7A0F-E1FC3A422825}"/>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77" name="Graphic 4">
              <a:extLst>
                <a:ext uri="{FF2B5EF4-FFF2-40B4-BE49-F238E27FC236}">
                  <a16:creationId xmlns:a16="http://schemas.microsoft.com/office/drawing/2014/main" id="{F21B773F-713B-8B0A-D96F-6DC1F1F759DC}"/>
                </a:ext>
              </a:extLst>
            </p:cNvPr>
            <p:cNvGrpSpPr/>
            <p:nvPr/>
          </p:nvGrpSpPr>
          <p:grpSpPr>
            <a:xfrm>
              <a:off x="9129274" y="2893887"/>
              <a:ext cx="717139" cy="1211724"/>
              <a:chOff x="9129274" y="2893887"/>
              <a:chExt cx="717139" cy="1211724"/>
            </a:xfrm>
            <a:grpFill/>
          </p:grpSpPr>
          <p:sp>
            <p:nvSpPr>
              <p:cNvPr id="78" name="Freeform 50">
                <a:extLst>
                  <a:ext uri="{FF2B5EF4-FFF2-40B4-BE49-F238E27FC236}">
                    <a16:creationId xmlns:a16="http://schemas.microsoft.com/office/drawing/2014/main" id="{78B6BFC2-B510-A7B7-D0E6-051851ACE737}"/>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79" name="Freeform 51">
                <a:extLst>
                  <a:ext uri="{FF2B5EF4-FFF2-40B4-BE49-F238E27FC236}">
                    <a16:creationId xmlns:a16="http://schemas.microsoft.com/office/drawing/2014/main" id="{08CA754A-641F-5601-D37E-BAE46B29F3B2}"/>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80" name="Freeform 52">
                <a:extLst>
                  <a:ext uri="{FF2B5EF4-FFF2-40B4-BE49-F238E27FC236}">
                    <a16:creationId xmlns:a16="http://schemas.microsoft.com/office/drawing/2014/main" id="{D234A0E7-BF0B-91F1-AAAD-D9A4CDA0BC25}"/>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81" name="Freeform 53">
                <a:extLst>
                  <a:ext uri="{FF2B5EF4-FFF2-40B4-BE49-F238E27FC236}">
                    <a16:creationId xmlns:a16="http://schemas.microsoft.com/office/drawing/2014/main" id="{DCE0BA2D-40CB-B428-44C9-AA259342A646}"/>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82" name="Freeform 54">
                <a:extLst>
                  <a:ext uri="{FF2B5EF4-FFF2-40B4-BE49-F238E27FC236}">
                    <a16:creationId xmlns:a16="http://schemas.microsoft.com/office/drawing/2014/main" id="{7F4A5847-E428-077E-DBFD-E2C73CE6B7CB}"/>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83" name="Freeform 55">
                <a:extLst>
                  <a:ext uri="{FF2B5EF4-FFF2-40B4-BE49-F238E27FC236}">
                    <a16:creationId xmlns:a16="http://schemas.microsoft.com/office/drawing/2014/main" id="{A3A00FAA-5B8A-B4A3-0D12-EE080BE3157E}"/>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84" name="Freeform 56">
                <a:extLst>
                  <a:ext uri="{FF2B5EF4-FFF2-40B4-BE49-F238E27FC236}">
                    <a16:creationId xmlns:a16="http://schemas.microsoft.com/office/drawing/2014/main" id="{D89BDCB5-9299-E41D-C7A2-102B9E292299}"/>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528251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5C819D-840D-EF1B-7428-AFE89F9C092D}"/>
              </a:ext>
            </a:extLst>
          </p:cNvPr>
          <p:cNvSpPr>
            <a:spLocks noGrp="1"/>
          </p:cNvSpPr>
          <p:nvPr>
            <p:ph type="body" sz="quarter" idx="16"/>
          </p:nvPr>
        </p:nvSpPr>
        <p:spPr>
          <a:xfrm>
            <a:off x="746121" y="579492"/>
            <a:ext cx="10691762" cy="803654"/>
          </a:xfrm>
        </p:spPr>
        <p:txBody>
          <a:bodyPr/>
          <a:lstStyle/>
          <a:p>
            <a:r>
              <a:rPr lang="en-US" sz="3600" b="1" kern="100" dirty="0">
                <a:effectLst/>
                <a:latin typeface="Calibri" panose="020F0502020204030204" pitchFamily="34" charset="0"/>
                <a:ea typeface="Aptos" panose="020B0004020202020204" pitchFamily="34" charset="0"/>
                <a:cs typeface="Calibri" panose="020F0502020204030204" pitchFamily="34" charset="0"/>
              </a:rPr>
              <a:t>BENEFICIOS DE LA EDUCACIÓN SOSTENIBLE - PERSPECTIVA CIUDADANA</a:t>
            </a:r>
          </a:p>
          <a:p>
            <a:endParaRPr lang="en-IE" dirty="0"/>
          </a:p>
        </p:txBody>
      </p:sp>
      <p:sp>
        <p:nvSpPr>
          <p:cNvPr id="4" name="Freeform 1">
            <a:extLst>
              <a:ext uri="{FF2B5EF4-FFF2-40B4-BE49-F238E27FC236}">
                <a16:creationId xmlns:a16="http://schemas.microsoft.com/office/drawing/2014/main" id="{FE7B7F12-DB56-2C9A-E106-48A73768D322}"/>
              </a:ext>
            </a:extLst>
          </p:cNvPr>
          <p:cNvSpPr>
            <a:spLocks noChangeArrowheads="1"/>
          </p:cNvSpPr>
          <p:nvPr/>
        </p:nvSpPr>
        <p:spPr bwMode="auto">
          <a:xfrm>
            <a:off x="350196" y="1866529"/>
            <a:ext cx="2791091" cy="2287567"/>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5" name="Freeform 171">
            <a:extLst>
              <a:ext uri="{FF2B5EF4-FFF2-40B4-BE49-F238E27FC236}">
                <a16:creationId xmlns:a16="http://schemas.microsoft.com/office/drawing/2014/main" id="{8F732E26-BE11-8395-0CC5-14F0F31BA8D0}"/>
              </a:ext>
            </a:extLst>
          </p:cNvPr>
          <p:cNvSpPr>
            <a:spLocks noChangeArrowheads="1"/>
          </p:cNvSpPr>
          <p:nvPr/>
        </p:nvSpPr>
        <p:spPr bwMode="auto">
          <a:xfrm>
            <a:off x="427315" y="1927257"/>
            <a:ext cx="2610778" cy="2348295"/>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F1983D"/>
          </a:solidFill>
          <a:ln>
            <a:noFill/>
          </a:ln>
          <a:effectLst/>
        </p:spPr>
        <p:txBody>
          <a:bodyPr wrap="none" anchor="ctr"/>
          <a:lstStyle/>
          <a:p>
            <a:endParaRPr lang="en-US" sz="900" dirty="0"/>
          </a:p>
        </p:txBody>
      </p:sp>
      <p:sp>
        <p:nvSpPr>
          <p:cNvPr id="6" name="Freeform 172">
            <a:extLst>
              <a:ext uri="{FF2B5EF4-FFF2-40B4-BE49-F238E27FC236}">
                <a16:creationId xmlns:a16="http://schemas.microsoft.com/office/drawing/2014/main" id="{9907CEDD-66F3-50E9-5958-397E0E0D29FC}"/>
              </a:ext>
            </a:extLst>
          </p:cNvPr>
          <p:cNvSpPr>
            <a:spLocks noChangeArrowheads="1"/>
          </p:cNvSpPr>
          <p:nvPr/>
        </p:nvSpPr>
        <p:spPr bwMode="auto">
          <a:xfrm>
            <a:off x="488867" y="2023554"/>
            <a:ext cx="2629545"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9" name="Freeform 175">
            <a:extLst>
              <a:ext uri="{FF2B5EF4-FFF2-40B4-BE49-F238E27FC236}">
                <a16:creationId xmlns:a16="http://schemas.microsoft.com/office/drawing/2014/main" id="{A4A710D9-01D2-3129-C8EE-D759F9A651C7}"/>
              </a:ext>
            </a:extLst>
          </p:cNvPr>
          <p:cNvSpPr>
            <a:spLocks noChangeArrowheads="1"/>
          </p:cNvSpPr>
          <p:nvPr/>
        </p:nvSpPr>
        <p:spPr bwMode="auto">
          <a:xfrm>
            <a:off x="2076825" y="3888856"/>
            <a:ext cx="2561207" cy="2399204"/>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0" name="Freeform 176">
            <a:extLst>
              <a:ext uri="{FF2B5EF4-FFF2-40B4-BE49-F238E27FC236}">
                <a16:creationId xmlns:a16="http://schemas.microsoft.com/office/drawing/2014/main" id="{327DECB2-E2AC-01E2-E136-5655ECD0F295}"/>
              </a:ext>
            </a:extLst>
          </p:cNvPr>
          <p:cNvSpPr>
            <a:spLocks noChangeArrowheads="1"/>
          </p:cNvSpPr>
          <p:nvPr/>
        </p:nvSpPr>
        <p:spPr bwMode="auto">
          <a:xfrm>
            <a:off x="2221584" y="3963949"/>
            <a:ext cx="2477176" cy="2384839"/>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E25684"/>
          </a:solidFill>
          <a:ln>
            <a:noFill/>
          </a:ln>
          <a:effectLst/>
        </p:spPr>
        <p:txBody>
          <a:bodyPr wrap="none" anchor="ctr"/>
          <a:lstStyle/>
          <a:p>
            <a:endParaRPr lang="en-US" sz="900"/>
          </a:p>
        </p:txBody>
      </p:sp>
      <p:sp>
        <p:nvSpPr>
          <p:cNvPr id="11" name="Freeform 177">
            <a:extLst>
              <a:ext uri="{FF2B5EF4-FFF2-40B4-BE49-F238E27FC236}">
                <a16:creationId xmlns:a16="http://schemas.microsoft.com/office/drawing/2014/main" id="{E38156A0-E515-5534-D531-16BC483149A5}"/>
              </a:ext>
            </a:extLst>
          </p:cNvPr>
          <p:cNvSpPr>
            <a:spLocks noChangeArrowheads="1"/>
          </p:cNvSpPr>
          <p:nvPr/>
        </p:nvSpPr>
        <p:spPr bwMode="auto">
          <a:xfrm>
            <a:off x="2181822" y="3963949"/>
            <a:ext cx="2580195" cy="2445567"/>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4" name="Freeform 180">
            <a:extLst>
              <a:ext uri="{FF2B5EF4-FFF2-40B4-BE49-F238E27FC236}">
                <a16:creationId xmlns:a16="http://schemas.microsoft.com/office/drawing/2014/main" id="{6194C6C4-7691-CCA3-BCFD-31E700CBE8F7}"/>
              </a:ext>
            </a:extLst>
          </p:cNvPr>
          <p:cNvSpPr>
            <a:spLocks noChangeArrowheads="1"/>
          </p:cNvSpPr>
          <p:nvPr/>
        </p:nvSpPr>
        <p:spPr bwMode="auto">
          <a:xfrm>
            <a:off x="3803696" y="1805801"/>
            <a:ext cx="2516140" cy="2312726"/>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5" name="Freeform 181">
            <a:extLst>
              <a:ext uri="{FF2B5EF4-FFF2-40B4-BE49-F238E27FC236}">
                <a16:creationId xmlns:a16="http://schemas.microsoft.com/office/drawing/2014/main" id="{8660684E-4E68-680C-7F72-577D42900483}"/>
              </a:ext>
            </a:extLst>
          </p:cNvPr>
          <p:cNvSpPr>
            <a:spLocks noChangeArrowheads="1"/>
          </p:cNvSpPr>
          <p:nvPr/>
        </p:nvSpPr>
        <p:spPr bwMode="auto">
          <a:xfrm>
            <a:off x="3811199" y="1805801"/>
            <a:ext cx="2690150" cy="2373454"/>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2094D2"/>
          </a:solidFill>
          <a:ln>
            <a:noFill/>
          </a:ln>
          <a:effectLst/>
        </p:spPr>
        <p:txBody>
          <a:bodyPr wrap="none" anchor="ctr"/>
          <a:lstStyle/>
          <a:p>
            <a:endParaRPr lang="en-US" sz="900"/>
          </a:p>
        </p:txBody>
      </p:sp>
      <p:sp>
        <p:nvSpPr>
          <p:cNvPr id="16" name="Freeform 182">
            <a:extLst>
              <a:ext uri="{FF2B5EF4-FFF2-40B4-BE49-F238E27FC236}">
                <a16:creationId xmlns:a16="http://schemas.microsoft.com/office/drawing/2014/main" id="{95AB65FD-C39F-BCA9-F2CF-3FE7D1A9572C}"/>
              </a:ext>
            </a:extLst>
          </p:cNvPr>
          <p:cNvSpPr>
            <a:spLocks noChangeArrowheads="1"/>
          </p:cNvSpPr>
          <p:nvPr/>
        </p:nvSpPr>
        <p:spPr bwMode="auto">
          <a:xfrm>
            <a:off x="3724752" y="1664448"/>
            <a:ext cx="2716540" cy="2575536"/>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9" name="Freeform 185">
            <a:extLst>
              <a:ext uri="{FF2B5EF4-FFF2-40B4-BE49-F238E27FC236}">
                <a16:creationId xmlns:a16="http://schemas.microsoft.com/office/drawing/2014/main" id="{A818C13B-B616-85C2-D9EA-B7372577B231}"/>
              </a:ext>
            </a:extLst>
          </p:cNvPr>
          <p:cNvSpPr>
            <a:spLocks noChangeArrowheads="1"/>
          </p:cNvSpPr>
          <p:nvPr/>
        </p:nvSpPr>
        <p:spPr bwMode="auto">
          <a:xfrm>
            <a:off x="8679347" y="3969344"/>
            <a:ext cx="2477176"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0" name="Freeform 186">
            <a:extLst>
              <a:ext uri="{FF2B5EF4-FFF2-40B4-BE49-F238E27FC236}">
                <a16:creationId xmlns:a16="http://schemas.microsoft.com/office/drawing/2014/main" id="{311DA63A-E875-26D9-0248-7968A994844A}"/>
              </a:ext>
            </a:extLst>
          </p:cNvPr>
          <p:cNvSpPr>
            <a:spLocks noChangeArrowheads="1"/>
          </p:cNvSpPr>
          <p:nvPr/>
        </p:nvSpPr>
        <p:spPr bwMode="auto">
          <a:xfrm>
            <a:off x="8712325" y="3930631"/>
            <a:ext cx="2504926" cy="2351439"/>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F1983D"/>
          </a:solidFill>
          <a:ln>
            <a:noFill/>
          </a:ln>
          <a:effectLst/>
        </p:spPr>
        <p:txBody>
          <a:bodyPr wrap="none" anchor="ctr"/>
          <a:lstStyle/>
          <a:p>
            <a:endParaRPr lang="en-US" sz="900"/>
          </a:p>
        </p:txBody>
      </p:sp>
      <p:sp>
        <p:nvSpPr>
          <p:cNvPr id="21" name="Freeform 187">
            <a:extLst>
              <a:ext uri="{FF2B5EF4-FFF2-40B4-BE49-F238E27FC236}">
                <a16:creationId xmlns:a16="http://schemas.microsoft.com/office/drawing/2014/main" id="{A1CD1668-65FA-B035-62F3-9FD0D0624A15}"/>
              </a:ext>
            </a:extLst>
          </p:cNvPr>
          <p:cNvSpPr>
            <a:spLocks noChangeArrowheads="1"/>
          </p:cNvSpPr>
          <p:nvPr/>
        </p:nvSpPr>
        <p:spPr bwMode="auto">
          <a:xfrm>
            <a:off x="8581871" y="3888856"/>
            <a:ext cx="2698638" cy="2453942"/>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4" name="CuadroTexto 553">
            <a:extLst>
              <a:ext uri="{FF2B5EF4-FFF2-40B4-BE49-F238E27FC236}">
                <a16:creationId xmlns:a16="http://schemas.microsoft.com/office/drawing/2014/main" id="{F65DE25B-4D94-B600-F4BF-28D263FA1866}"/>
              </a:ext>
            </a:extLst>
          </p:cNvPr>
          <p:cNvSpPr txBox="1"/>
          <p:nvPr/>
        </p:nvSpPr>
        <p:spPr>
          <a:xfrm>
            <a:off x="512588" y="2218454"/>
            <a:ext cx="2440231" cy="1815882"/>
          </a:xfrm>
          <a:prstGeom prst="rect">
            <a:avLst/>
          </a:prstGeom>
          <a:noFill/>
        </p:spPr>
        <p:txBody>
          <a:bodyPr wrap="square" rtlCol="0">
            <a:spAutoFit/>
          </a:bodyPr>
          <a:lstStyle/>
          <a:p>
            <a:pPr marL="0" indent="0" algn="ctr">
              <a:lnSpc>
                <a:spcPct val="100000"/>
              </a:lnSpc>
            </a:pPr>
            <a:r>
              <a:rPr lang="en-US" sz="1600" b="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Beneficios medioambientales </a:t>
            </a:r>
            <a:r>
              <a:rPr lang="en-US" sz="1600"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 Fomenta </a:t>
            </a:r>
            <a:r>
              <a:rPr lang="en-US" sz="1600" kern="100" dirty="0" err="1">
                <a:solidFill>
                  <a:schemeClr val="bg1"/>
                </a:solidFill>
                <a:effectLst/>
                <a:latin typeface="Calibri" panose="020F0502020204030204" pitchFamily="34" charset="0"/>
                <a:ea typeface="Aptos" panose="020B0004020202020204" pitchFamily="34" charset="0"/>
                <a:cs typeface="Calibri" panose="020F0502020204030204" pitchFamily="34" charset="0"/>
              </a:rPr>
              <a:t>comportamientos </a:t>
            </a:r>
            <a:r>
              <a:rPr lang="en-US" sz="1600"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ecoconscientes, Apoya la acción por el clima, Preserva los recursos naturales.</a:t>
            </a:r>
          </a:p>
        </p:txBody>
      </p:sp>
      <p:sp>
        <p:nvSpPr>
          <p:cNvPr id="25" name="CuadroTexto 555">
            <a:extLst>
              <a:ext uri="{FF2B5EF4-FFF2-40B4-BE49-F238E27FC236}">
                <a16:creationId xmlns:a16="http://schemas.microsoft.com/office/drawing/2014/main" id="{82D7FA05-E6B2-0B00-3703-644C3E1D5314}"/>
              </a:ext>
            </a:extLst>
          </p:cNvPr>
          <p:cNvSpPr txBox="1"/>
          <p:nvPr/>
        </p:nvSpPr>
        <p:spPr>
          <a:xfrm>
            <a:off x="2234142" y="4545207"/>
            <a:ext cx="2510613" cy="1631216"/>
          </a:xfrm>
          <a:prstGeom prst="rect">
            <a:avLst/>
          </a:prstGeom>
          <a:noFill/>
        </p:spPr>
        <p:txBody>
          <a:bodyPr wrap="square" rtlCol="0">
            <a:spAutoFit/>
          </a:bodyPr>
          <a:lstStyle/>
          <a:p>
            <a:pPr algn="ctr"/>
            <a:r>
              <a:rPr lang="en-US" sz="1600" b="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Beneficios sociales </a:t>
            </a:r>
            <a:r>
              <a:rPr lang="en-US" sz="1600"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 Fomenta la ciudadanía global, promueve la igualdad y la inclusión, mejora el bienestar</a:t>
            </a:r>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26" name="CuadroTexto 557">
            <a:extLst>
              <a:ext uri="{FF2B5EF4-FFF2-40B4-BE49-F238E27FC236}">
                <a16:creationId xmlns:a16="http://schemas.microsoft.com/office/drawing/2014/main" id="{356BE426-314B-729A-EC36-D677FE7E6010}"/>
              </a:ext>
            </a:extLst>
          </p:cNvPr>
          <p:cNvSpPr txBox="1"/>
          <p:nvPr/>
        </p:nvSpPr>
        <p:spPr>
          <a:xfrm>
            <a:off x="3908201" y="2280869"/>
            <a:ext cx="2471999" cy="1569660"/>
          </a:xfrm>
          <a:prstGeom prst="rect">
            <a:avLst/>
          </a:prstGeom>
          <a:noFill/>
        </p:spPr>
        <p:txBody>
          <a:bodyPr wrap="square" rtlCol="0">
            <a:spAutoFit/>
          </a:bodyPr>
          <a:lstStyle/>
          <a:p>
            <a:pPr marL="0" indent="0" algn="ctr">
              <a:lnSpc>
                <a:spcPct val="100000"/>
              </a:lnSpc>
            </a:pPr>
            <a:r>
              <a:rPr lang="en-US" sz="1600" b="1" kern="100" dirty="0">
                <a:solidFill>
                  <a:schemeClr val="bg1"/>
                </a:solidFill>
                <a:latin typeface="Calibri" panose="020F0502020204030204" pitchFamily="34" charset="0"/>
                <a:ea typeface="Aptos" panose="020B0004020202020204" pitchFamily="34" charset="0"/>
                <a:cs typeface="Calibri" panose="020F0502020204030204" pitchFamily="34" charset="0"/>
              </a:rPr>
              <a:t>Beneficios económicos </a:t>
            </a:r>
            <a:r>
              <a:rPr lang="en-US" sz="1600" kern="100" dirty="0">
                <a:solidFill>
                  <a:schemeClr val="bg1"/>
                </a:solidFill>
                <a:latin typeface="Calibri" panose="020F0502020204030204" pitchFamily="34" charset="0"/>
                <a:ea typeface="Aptos" panose="020B0004020202020204" pitchFamily="34" charset="0"/>
                <a:cs typeface="Calibri" panose="020F0502020204030204" pitchFamily="34" charset="0"/>
              </a:rPr>
              <a:t>- Prepara para empleos verdes, Promueve empresas alimentarias sostenibles, Impulsa la resiliencia económica</a:t>
            </a:r>
          </a:p>
        </p:txBody>
      </p:sp>
      <p:sp>
        <p:nvSpPr>
          <p:cNvPr id="27" name="CuadroTexto 559">
            <a:extLst>
              <a:ext uri="{FF2B5EF4-FFF2-40B4-BE49-F238E27FC236}">
                <a16:creationId xmlns:a16="http://schemas.microsoft.com/office/drawing/2014/main" id="{EA416A20-02C9-797E-7B4D-747C3AE5F157}"/>
              </a:ext>
            </a:extLst>
          </p:cNvPr>
          <p:cNvSpPr txBox="1"/>
          <p:nvPr/>
        </p:nvSpPr>
        <p:spPr>
          <a:xfrm>
            <a:off x="8761019" y="4436238"/>
            <a:ext cx="2470135" cy="1631216"/>
          </a:xfrm>
          <a:prstGeom prst="rect">
            <a:avLst/>
          </a:prstGeom>
          <a:noFill/>
        </p:spPr>
        <p:txBody>
          <a:bodyPr wrap="square" rtlCol="0">
            <a:spAutoFit/>
          </a:bodyPr>
          <a:lstStyle/>
          <a:p>
            <a:pPr algn="ctr"/>
            <a:r>
              <a:rPr lang="en-US" sz="1600" b="1" u="sng" dirty="0">
                <a:solidFill>
                  <a:schemeClr val="bg1"/>
                </a:solidFill>
              </a:rPr>
              <a:t>EJERCICIO: </a:t>
            </a:r>
            <a:r>
              <a:rPr lang="en-US" sz="1600" b="1" dirty="0">
                <a:solidFill>
                  <a:schemeClr val="bg1"/>
                </a:solidFill>
              </a:rPr>
              <a:t>BUSQUE EJEMPLOS DE RESULTADOS/ACCIONES APLICADOS EN SU REGIÓN.</a:t>
            </a:r>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77" name="Freeform 185">
            <a:extLst>
              <a:ext uri="{FF2B5EF4-FFF2-40B4-BE49-F238E27FC236}">
                <a16:creationId xmlns:a16="http://schemas.microsoft.com/office/drawing/2014/main" id="{B1876DAD-767C-0320-95E6-DCDFC7B722C2}"/>
              </a:ext>
            </a:extLst>
          </p:cNvPr>
          <p:cNvSpPr>
            <a:spLocks noChangeArrowheads="1"/>
          </p:cNvSpPr>
          <p:nvPr/>
        </p:nvSpPr>
        <p:spPr bwMode="auto">
          <a:xfrm>
            <a:off x="5400133" y="4034336"/>
            <a:ext cx="2477176"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78" name="Freeform 186">
            <a:extLst>
              <a:ext uri="{FF2B5EF4-FFF2-40B4-BE49-F238E27FC236}">
                <a16:creationId xmlns:a16="http://schemas.microsoft.com/office/drawing/2014/main" id="{58B8180F-8E88-C5C0-C9FF-BCA88800BB19}"/>
              </a:ext>
            </a:extLst>
          </p:cNvPr>
          <p:cNvSpPr>
            <a:spLocks noChangeArrowheads="1"/>
          </p:cNvSpPr>
          <p:nvPr/>
        </p:nvSpPr>
        <p:spPr bwMode="auto">
          <a:xfrm>
            <a:off x="5383041" y="3957681"/>
            <a:ext cx="2554996" cy="2389381"/>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60BA47"/>
          </a:solidFill>
          <a:ln>
            <a:noFill/>
          </a:ln>
          <a:effectLst/>
        </p:spPr>
        <p:txBody>
          <a:bodyPr wrap="none" anchor="ctr"/>
          <a:lstStyle/>
          <a:p>
            <a:endParaRPr lang="en-US" sz="900"/>
          </a:p>
        </p:txBody>
      </p:sp>
      <p:sp>
        <p:nvSpPr>
          <p:cNvPr id="79" name="Freeform 187">
            <a:extLst>
              <a:ext uri="{FF2B5EF4-FFF2-40B4-BE49-F238E27FC236}">
                <a16:creationId xmlns:a16="http://schemas.microsoft.com/office/drawing/2014/main" id="{7400F03D-C73D-C66A-D0FD-92BDEBA08D50}"/>
              </a:ext>
            </a:extLst>
          </p:cNvPr>
          <p:cNvSpPr>
            <a:spLocks noChangeArrowheads="1"/>
          </p:cNvSpPr>
          <p:nvPr/>
        </p:nvSpPr>
        <p:spPr bwMode="auto">
          <a:xfrm>
            <a:off x="5277005" y="3888856"/>
            <a:ext cx="2724290" cy="2518934"/>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2" name="CuadroTexto 559">
            <a:extLst>
              <a:ext uri="{FF2B5EF4-FFF2-40B4-BE49-F238E27FC236}">
                <a16:creationId xmlns:a16="http://schemas.microsoft.com/office/drawing/2014/main" id="{1558BB4B-6189-2164-D722-D148B53861E6}"/>
              </a:ext>
            </a:extLst>
          </p:cNvPr>
          <p:cNvSpPr txBox="1"/>
          <p:nvPr/>
        </p:nvSpPr>
        <p:spPr>
          <a:xfrm>
            <a:off x="5450028" y="4376051"/>
            <a:ext cx="2470135" cy="1815882"/>
          </a:xfrm>
          <a:prstGeom prst="rect">
            <a:avLst/>
          </a:prstGeom>
          <a:noFill/>
        </p:spPr>
        <p:txBody>
          <a:bodyPr wrap="square" rtlCol="0">
            <a:spAutoFit/>
          </a:bodyPr>
          <a:lstStyle/>
          <a:p>
            <a:pPr algn="ctr"/>
            <a:r>
              <a:rPr lang="en-US" sz="1600" b="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Beneficios educativos </a:t>
            </a:r>
            <a:r>
              <a:rPr lang="en-US" sz="1600"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 Desarrolla el pensamiento crítico, Inspira el aprendizaje permanente, Integra habilidades del mundo real.</a:t>
            </a:r>
          </a:p>
          <a:p>
            <a:pPr algn="ctr"/>
            <a:endParaRPr lang="en-US" sz="1600" b="1" dirty="0">
              <a:solidFill>
                <a:schemeClr val="bg1"/>
              </a:solidFill>
              <a:latin typeface="Calibri" panose="020F0502020204030204" pitchFamily="34" charset="0"/>
              <a:ea typeface="Lato" charset="0"/>
              <a:cs typeface="Calibri" panose="020F0502020204030204" pitchFamily="34" charset="0"/>
            </a:endParaRPr>
          </a:p>
        </p:txBody>
      </p:sp>
      <p:sp>
        <p:nvSpPr>
          <p:cNvPr id="83" name="Freeform 185">
            <a:extLst>
              <a:ext uri="{FF2B5EF4-FFF2-40B4-BE49-F238E27FC236}">
                <a16:creationId xmlns:a16="http://schemas.microsoft.com/office/drawing/2014/main" id="{02D5A1F7-A9E7-40E7-8CED-FD62177E9FB7}"/>
              </a:ext>
            </a:extLst>
          </p:cNvPr>
          <p:cNvSpPr>
            <a:spLocks noChangeArrowheads="1"/>
          </p:cNvSpPr>
          <p:nvPr/>
        </p:nvSpPr>
        <p:spPr bwMode="auto">
          <a:xfrm>
            <a:off x="7034013" y="1716228"/>
            <a:ext cx="2565038" cy="2389381"/>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4" name="Freeform 186">
            <a:extLst>
              <a:ext uri="{FF2B5EF4-FFF2-40B4-BE49-F238E27FC236}">
                <a16:creationId xmlns:a16="http://schemas.microsoft.com/office/drawing/2014/main" id="{6E08B0DB-65AD-A7A7-5F30-F50D98BD8893}"/>
              </a:ext>
            </a:extLst>
          </p:cNvPr>
          <p:cNvSpPr>
            <a:spLocks noChangeArrowheads="1"/>
          </p:cNvSpPr>
          <p:nvPr/>
        </p:nvSpPr>
        <p:spPr bwMode="auto">
          <a:xfrm>
            <a:off x="7126606" y="1805801"/>
            <a:ext cx="2618632" cy="2373454"/>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E25684"/>
          </a:solidFill>
          <a:ln>
            <a:noFill/>
          </a:ln>
          <a:effectLst/>
        </p:spPr>
        <p:txBody>
          <a:bodyPr wrap="none" anchor="ctr"/>
          <a:lstStyle/>
          <a:p>
            <a:endParaRPr lang="en-US" sz="900"/>
          </a:p>
        </p:txBody>
      </p:sp>
      <p:sp>
        <p:nvSpPr>
          <p:cNvPr id="85" name="Freeform 187">
            <a:extLst>
              <a:ext uri="{FF2B5EF4-FFF2-40B4-BE49-F238E27FC236}">
                <a16:creationId xmlns:a16="http://schemas.microsoft.com/office/drawing/2014/main" id="{00B5307B-933B-65BB-F0A2-C6680375AF29}"/>
              </a:ext>
            </a:extLst>
          </p:cNvPr>
          <p:cNvSpPr>
            <a:spLocks noChangeArrowheads="1"/>
          </p:cNvSpPr>
          <p:nvPr/>
        </p:nvSpPr>
        <p:spPr bwMode="auto">
          <a:xfrm>
            <a:off x="7062766" y="1805801"/>
            <a:ext cx="2660270" cy="2421264"/>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8" name="CuadroTexto 559">
            <a:extLst>
              <a:ext uri="{FF2B5EF4-FFF2-40B4-BE49-F238E27FC236}">
                <a16:creationId xmlns:a16="http://schemas.microsoft.com/office/drawing/2014/main" id="{262E3A01-9859-6240-9010-111552A71927}"/>
              </a:ext>
            </a:extLst>
          </p:cNvPr>
          <p:cNvSpPr txBox="1"/>
          <p:nvPr/>
        </p:nvSpPr>
        <p:spPr>
          <a:xfrm>
            <a:off x="7186970" y="2173668"/>
            <a:ext cx="2470135" cy="1815882"/>
          </a:xfrm>
          <a:prstGeom prst="rect">
            <a:avLst/>
          </a:prstGeom>
          <a:noFill/>
        </p:spPr>
        <p:txBody>
          <a:bodyPr wrap="square" rtlCol="0">
            <a:spAutoFit/>
          </a:bodyPr>
          <a:lstStyle/>
          <a:p>
            <a:pPr algn="ctr"/>
            <a:r>
              <a:rPr lang="en-US" sz="1600" b="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Beneficios para el crecimiento personal</a:t>
            </a:r>
            <a:r>
              <a:rPr lang="en-US" sz="1600"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 capacita a las personas, mejora la capacidad de resolución de problemas, refuerza la resiliencia.</a:t>
            </a:r>
            <a:endParaRPr lang="fi-FI" sz="1600" kern="100" dirty="0">
              <a:solidFill>
                <a:schemeClr val="bg1"/>
              </a:solidFill>
              <a:effectLst/>
              <a:latin typeface="Calibri" panose="020F0502020204030204" pitchFamily="34" charset="0"/>
              <a:ea typeface="Aptos" panose="020B0004020202020204" pitchFamily="34" charset="0"/>
              <a:cs typeface="Calibri" panose="020F0502020204030204" pitchFamily="34" charset="0"/>
            </a:endParaRPr>
          </a:p>
          <a:p>
            <a:pPr algn="ctr"/>
            <a:endParaRPr lang="en-US" sz="1600" b="1" dirty="0">
              <a:solidFill>
                <a:schemeClr val="bg1"/>
              </a:solidFill>
              <a:latin typeface="Calibri" panose="020F0502020204030204" pitchFamily="34" charset="0"/>
              <a:ea typeface="Lato" charset="0"/>
              <a:cs typeface="Calibri" panose="020F0502020204030204" pitchFamily="34" charset="0"/>
            </a:endParaRPr>
          </a:p>
        </p:txBody>
      </p:sp>
    </p:spTree>
    <p:extLst>
      <p:ext uri="{BB962C8B-B14F-4D97-AF65-F5344CB8AC3E}">
        <p14:creationId xmlns:p14="http://schemas.microsoft.com/office/powerpoint/2010/main" val="4104673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600A5-F3E3-0853-0380-555701199FD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24C2BDF-221B-FBEC-88FD-46328230B20D}"/>
              </a:ext>
            </a:extLst>
          </p:cNvPr>
          <p:cNvSpPr>
            <a:spLocks noGrp="1"/>
          </p:cNvSpPr>
          <p:nvPr>
            <p:ph type="body" sz="quarter" idx="16"/>
          </p:nvPr>
        </p:nvSpPr>
        <p:spPr>
          <a:xfrm>
            <a:off x="746121" y="579492"/>
            <a:ext cx="10052954" cy="803654"/>
          </a:xfrm>
        </p:spPr>
        <p:txBody>
          <a:bodyPr/>
          <a:lstStyle/>
          <a:p>
            <a:r>
              <a:rPr lang="fi-FI" sz="3600" b="1" kern="100" dirty="0">
                <a:effectLst/>
                <a:latin typeface="Calibri" panose="020F0502020204030204" pitchFamily="34" charset="0"/>
                <a:ea typeface="Aptos" panose="020B0004020202020204" pitchFamily="34" charset="0"/>
                <a:cs typeface="Calibri" panose="020F0502020204030204" pitchFamily="34" charset="0"/>
              </a:rPr>
              <a:t>BENEFICIOS DE LA CONCIENCIACIÓN EMPRESARIAL SOSTENIBLE</a:t>
            </a:r>
          </a:p>
          <a:p>
            <a:endParaRPr lang="en-IE" dirty="0"/>
          </a:p>
        </p:txBody>
      </p:sp>
      <p:sp>
        <p:nvSpPr>
          <p:cNvPr id="4" name="Freeform 1">
            <a:extLst>
              <a:ext uri="{FF2B5EF4-FFF2-40B4-BE49-F238E27FC236}">
                <a16:creationId xmlns:a16="http://schemas.microsoft.com/office/drawing/2014/main" id="{07B4B777-6EAC-A034-EEE5-27F857B0CA30}"/>
              </a:ext>
            </a:extLst>
          </p:cNvPr>
          <p:cNvSpPr>
            <a:spLocks noChangeArrowheads="1"/>
          </p:cNvSpPr>
          <p:nvPr/>
        </p:nvSpPr>
        <p:spPr bwMode="auto">
          <a:xfrm>
            <a:off x="998597" y="1449502"/>
            <a:ext cx="2685986" cy="2573586"/>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5" name="Freeform 171">
            <a:extLst>
              <a:ext uri="{FF2B5EF4-FFF2-40B4-BE49-F238E27FC236}">
                <a16:creationId xmlns:a16="http://schemas.microsoft.com/office/drawing/2014/main" id="{E5F39439-A289-26F6-F6C0-548DF02BB2E1}"/>
              </a:ext>
            </a:extLst>
          </p:cNvPr>
          <p:cNvSpPr>
            <a:spLocks noChangeArrowheads="1"/>
          </p:cNvSpPr>
          <p:nvPr/>
        </p:nvSpPr>
        <p:spPr bwMode="auto">
          <a:xfrm>
            <a:off x="1059325" y="1519599"/>
            <a:ext cx="2685986" cy="256421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F1983D"/>
          </a:solidFill>
          <a:ln>
            <a:noFill/>
          </a:ln>
          <a:effectLst/>
        </p:spPr>
        <p:txBody>
          <a:bodyPr wrap="none" anchor="ctr"/>
          <a:lstStyle/>
          <a:p>
            <a:endParaRPr lang="en-US" sz="900"/>
          </a:p>
        </p:txBody>
      </p:sp>
      <p:sp>
        <p:nvSpPr>
          <p:cNvPr id="6" name="Freeform 172">
            <a:extLst>
              <a:ext uri="{FF2B5EF4-FFF2-40B4-BE49-F238E27FC236}">
                <a16:creationId xmlns:a16="http://schemas.microsoft.com/office/drawing/2014/main" id="{BABFC273-0C96-7062-9E74-912524EB6426}"/>
              </a:ext>
            </a:extLst>
          </p:cNvPr>
          <p:cNvSpPr>
            <a:spLocks noChangeArrowheads="1"/>
          </p:cNvSpPr>
          <p:nvPr/>
        </p:nvSpPr>
        <p:spPr bwMode="auto">
          <a:xfrm>
            <a:off x="924128" y="1383147"/>
            <a:ext cx="2756528" cy="2644636"/>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9" name="Freeform 175">
            <a:extLst>
              <a:ext uri="{FF2B5EF4-FFF2-40B4-BE49-F238E27FC236}">
                <a16:creationId xmlns:a16="http://schemas.microsoft.com/office/drawing/2014/main" id="{431637AF-8799-6612-AAB3-40124CDC4CE4}"/>
              </a:ext>
            </a:extLst>
          </p:cNvPr>
          <p:cNvSpPr>
            <a:spLocks noChangeArrowheads="1"/>
          </p:cNvSpPr>
          <p:nvPr/>
        </p:nvSpPr>
        <p:spPr bwMode="auto">
          <a:xfrm>
            <a:off x="2704919" y="3310555"/>
            <a:ext cx="2685986" cy="2605090"/>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0" name="Freeform 176">
            <a:extLst>
              <a:ext uri="{FF2B5EF4-FFF2-40B4-BE49-F238E27FC236}">
                <a16:creationId xmlns:a16="http://schemas.microsoft.com/office/drawing/2014/main" id="{E3DB8554-49D7-B7DD-BC00-CB59B8740B50}"/>
              </a:ext>
            </a:extLst>
          </p:cNvPr>
          <p:cNvSpPr>
            <a:spLocks noChangeArrowheads="1"/>
          </p:cNvSpPr>
          <p:nvPr/>
        </p:nvSpPr>
        <p:spPr bwMode="auto">
          <a:xfrm>
            <a:off x="2743248" y="3344527"/>
            <a:ext cx="2840944" cy="2690502"/>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E25684"/>
          </a:solidFill>
          <a:ln>
            <a:noFill/>
          </a:ln>
          <a:effectLst/>
        </p:spPr>
        <p:txBody>
          <a:bodyPr wrap="none" anchor="ctr"/>
          <a:lstStyle/>
          <a:p>
            <a:endParaRPr lang="en-US" sz="900"/>
          </a:p>
        </p:txBody>
      </p:sp>
      <p:sp>
        <p:nvSpPr>
          <p:cNvPr id="11" name="Freeform 177">
            <a:extLst>
              <a:ext uri="{FF2B5EF4-FFF2-40B4-BE49-F238E27FC236}">
                <a16:creationId xmlns:a16="http://schemas.microsoft.com/office/drawing/2014/main" id="{0C01C945-7F4B-B1B5-2988-44BEA222DFD6}"/>
              </a:ext>
            </a:extLst>
          </p:cNvPr>
          <p:cNvSpPr>
            <a:spLocks noChangeArrowheads="1"/>
          </p:cNvSpPr>
          <p:nvPr/>
        </p:nvSpPr>
        <p:spPr bwMode="auto">
          <a:xfrm>
            <a:off x="2770790" y="3344528"/>
            <a:ext cx="2782183" cy="2690502"/>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4" name="Freeform 180">
            <a:extLst>
              <a:ext uri="{FF2B5EF4-FFF2-40B4-BE49-F238E27FC236}">
                <a16:creationId xmlns:a16="http://schemas.microsoft.com/office/drawing/2014/main" id="{C61F471D-C1C2-8CE9-143C-9996AAD87AEA}"/>
              </a:ext>
            </a:extLst>
          </p:cNvPr>
          <p:cNvSpPr>
            <a:spLocks noChangeArrowheads="1"/>
          </p:cNvSpPr>
          <p:nvPr/>
        </p:nvSpPr>
        <p:spPr bwMode="auto">
          <a:xfrm>
            <a:off x="4525784" y="1436520"/>
            <a:ext cx="2622727" cy="2550999"/>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5" name="Freeform 181">
            <a:extLst>
              <a:ext uri="{FF2B5EF4-FFF2-40B4-BE49-F238E27FC236}">
                <a16:creationId xmlns:a16="http://schemas.microsoft.com/office/drawing/2014/main" id="{DBFEE668-486A-8C80-AD94-61B9951DA468}"/>
              </a:ext>
            </a:extLst>
          </p:cNvPr>
          <p:cNvSpPr>
            <a:spLocks noChangeArrowheads="1"/>
          </p:cNvSpPr>
          <p:nvPr/>
        </p:nvSpPr>
        <p:spPr bwMode="auto">
          <a:xfrm>
            <a:off x="4585689" y="1465610"/>
            <a:ext cx="2659474" cy="2592052"/>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2094D2"/>
          </a:solidFill>
          <a:ln>
            <a:noFill/>
          </a:ln>
          <a:effectLst/>
        </p:spPr>
        <p:txBody>
          <a:bodyPr wrap="none" anchor="ctr"/>
          <a:lstStyle/>
          <a:p>
            <a:endParaRPr lang="en-US" sz="900"/>
          </a:p>
        </p:txBody>
      </p:sp>
      <p:sp>
        <p:nvSpPr>
          <p:cNvPr id="16" name="Freeform 182">
            <a:extLst>
              <a:ext uri="{FF2B5EF4-FFF2-40B4-BE49-F238E27FC236}">
                <a16:creationId xmlns:a16="http://schemas.microsoft.com/office/drawing/2014/main" id="{1F051599-ABB5-0524-7A5F-9EF04FDC1D38}"/>
              </a:ext>
            </a:extLst>
          </p:cNvPr>
          <p:cNvSpPr>
            <a:spLocks noChangeArrowheads="1"/>
          </p:cNvSpPr>
          <p:nvPr/>
        </p:nvSpPr>
        <p:spPr bwMode="auto">
          <a:xfrm>
            <a:off x="4446386" y="1366244"/>
            <a:ext cx="2618444" cy="2658502"/>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4" name="CuadroTexto 553">
            <a:extLst>
              <a:ext uri="{FF2B5EF4-FFF2-40B4-BE49-F238E27FC236}">
                <a16:creationId xmlns:a16="http://schemas.microsoft.com/office/drawing/2014/main" id="{B1759BCE-03A3-31A9-60D0-013546CB2830}"/>
              </a:ext>
            </a:extLst>
          </p:cNvPr>
          <p:cNvSpPr txBox="1"/>
          <p:nvPr/>
        </p:nvSpPr>
        <p:spPr>
          <a:xfrm>
            <a:off x="1105966" y="2037235"/>
            <a:ext cx="2596459" cy="1323439"/>
          </a:xfrm>
          <a:prstGeom prst="rect">
            <a:avLst/>
          </a:prstGeom>
          <a:noFill/>
        </p:spPr>
        <p:txBody>
          <a:bodyPr wrap="square" rtlCol="0">
            <a:spAutoFit/>
          </a:bodyPr>
          <a:lstStyle/>
          <a:p>
            <a:pPr algn="ctr"/>
            <a:r>
              <a:rPr lang="en-US" sz="1600" b="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Ventaja competitiva</a:t>
            </a:r>
            <a:r>
              <a:rPr lang="en-US" sz="1600" b="1" kern="100" dirty="0">
                <a:solidFill>
                  <a:schemeClr val="bg1"/>
                </a:solidFill>
                <a:latin typeface="Calibri" panose="020F0502020204030204" pitchFamily="34" charset="0"/>
                <a:ea typeface="Aptos" panose="020B0004020202020204" pitchFamily="34" charset="0"/>
                <a:cs typeface="Calibri" panose="020F0502020204030204" pitchFamily="34" charset="0"/>
              </a:rPr>
              <a:t>: </a:t>
            </a:r>
            <a:r>
              <a:rPr lang="en-US" sz="1600"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las empresas que adoptan prácticas sostenibles suelen aventajar a sus competidores.</a:t>
            </a:r>
          </a:p>
        </p:txBody>
      </p:sp>
      <p:sp>
        <p:nvSpPr>
          <p:cNvPr id="25" name="CuadroTexto 555">
            <a:extLst>
              <a:ext uri="{FF2B5EF4-FFF2-40B4-BE49-F238E27FC236}">
                <a16:creationId xmlns:a16="http://schemas.microsoft.com/office/drawing/2014/main" id="{DE5EE663-9D8B-6523-9787-5A34F48CFFCC}"/>
              </a:ext>
            </a:extLst>
          </p:cNvPr>
          <p:cNvSpPr txBox="1"/>
          <p:nvPr/>
        </p:nvSpPr>
        <p:spPr>
          <a:xfrm>
            <a:off x="3016008" y="3727802"/>
            <a:ext cx="2364667" cy="2062103"/>
          </a:xfrm>
          <a:prstGeom prst="rect">
            <a:avLst/>
          </a:prstGeom>
          <a:noFill/>
        </p:spPr>
        <p:txBody>
          <a:bodyPr wrap="square" rtlCol="0">
            <a:spAutoFit/>
          </a:bodyPr>
          <a:lstStyle/>
          <a:p>
            <a:pPr algn="ctr"/>
            <a:r>
              <a:rPr lang="en-US" sz="1600" b="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Ahorro de costes </a:t>
            </a:r>
            <a:r>
              <a:rPr lang="en-US" sz="1600" b="1" kern="100" dirty="0">
                <a:solidFill>
                  <a:schemeClr val="bg1"/>
                </a:solidFill>
                <a:latin typeface="Calibri" panose="020F0502020204030204" pitchFamily="34" charset="0"/>
                <a:ea typeface="Aptos" panose="020B0004020202020204" pitchFamily="34" charset="0"/>
                <a:cs typeface="Calibri" panose="020F0502020204030204" pitchFamily="34" charset="0"/>
              </a:rPr>
              <a:t>- </a:t>
            </a:r>
            <a:r>
              <a:rPr lang="en-US" sz="1600"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Por ejemplo, reducir el consumo de energía puede reducir las facturas de los servicios públicos, y utilizar menos materias primas puede reducir los costes operativos.</a:t>
            </a:r>
          </a:p>
        </p:txBody>
      </p:sp>
      <p:sp>
        <p:nvSpPr>
          <p:cNvPr id="26" name="CuadroTexto 557">
            <a:extLst>
              <a:ext uri="{FF2B5EF4-FFF2-40B4-BE49-F238E27FC236}">
                <a16:creationId xmlns:a16="http://schemas.microsoft.com/office/drawing/2014/main" id="{6455E9F7-4F7A-8BE3-68F8-F3FEC184CE8C}"/>
              </a:ext>
            </a:extLst>
          </p:cNvPr>
          <p:cNvSpPr txBox="1"/>
          <p:nvPr/>
        </p:nvSpPr>
        <p:spPr>
          <a:xfrm>
            <a:off x="4823688" y="2034889"/>
            <a:ext cx="2183475" cy="1631216"/>
          </a:xfrm>
          <a:prstGeom prst="rect">
            <a:avLst/>
          </a:prstGeom>
          <a:noFill/>
        </p:spPr>
        <p:txBody>
          <a:bodyPr wrap="square" rtlCol="0">
            <a:spAutoFit/>
          </a:bodyPr>
          <a:lstStyle/>
          <a:p>
            <a:pPr algn="ctr"/>
            <a:r>
              <a:rPr lang="en-US" sz="1600" b="1" kern="100" dirty="0">
                <a:solidFill>
                  <a:schemeClr val="bg1"/>
                </a:solidFill>
                <a:latin typeface="Calibri" panose="020F0502020204030204" pitchFamily="34" charset="0"/>
                <a:cs typeface="Calibri" panose="020F0502020204030204" pitchFamily="34" charset="0"/>
              </a:rPr>
              <a:t>Mitigación de riesgos - </a:t>
            </a:r>
            <a:r>
              <a:rPr lang="en-US" sz="1600" kern="100" dirty="0">
                <a:solidFill>
                  <a:schemeClr val="bg1"/>
                </a:solidFill>
                <a:latin typeface="Calibri" panose="020F0502020204030204" pitchFamily="34" charset="0"/>
                <a:cs typeface="Calibri" panose="020F0502020204030204" pitchFamily="34" charset="0"/>
              </a:rPr>
              <a:t>Un enfoque proactivo puede proteger a las empresas alimentarias de futuras crisis.</a:t>
            </a:r>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77" name="Freeform 185">
            <a:extLst>
              <a:ext uri="{FF2B5EF4-FFF2-40B4-BE49-F238E27FC236}">
                <a16:creationId xmlns:a16="http://schemas.microsoft.com/office/drawing/2014/main" id="{577AF1F9-AB4A-B0DE-0C2C-DF2D7976E401}"/>
              </a:ext>
            </a:extLst>
          </p:cNvPr>
          <p:cNvSpPr>
            <a:spLocks noChangeArrowheads="1"/>
          </p:cNvSpPr>
          <p:nvPr/>
        </p:nvSpPr>
        <p:spPr bwMode="auto">
          <a:xfrm>
            <a:off x="6156257" y="3514563"/>
            <a:ext cx="2830608" cy="2603205"/>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78" name="Freeform 186">
            <a:extLst>
              <a:ext uri="{FF2B5EF4-FFF2-40B4-BE49-F238E27FC236}">
                <a16:creationId xmlns:a16="http://schemas.microsoft.com/office/drawing/2014/main" id="{486EFA61-0302-103A-9AEE-74641B959C2A}"/>
              </a:ext>
            </a:extLst>
          </p:cNvPr>
          <p:cNvSpPr>
            <a:spLocks noChangeArrowheads="1"/>
          </p:cNvSpPr>
          <p:nvPr/>
        </p:nvSpPr>
        <p:spPr bwMode="auto">
          <a:xfrm>
            <a:off x="6342710" y="3568572"/>
            <a:ext cx="2554684" cy="2441836"/>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60BA47"/>
          </a:solidFill>
          <a:ln>
            <a:noFill/>
          </a:ln>
          <a:effectLst/>
        </p:spPr>
        <p:txBody>
          <a:bodyPr wrap="none" anchor="ctr"/>
          <a:lstStyle/>
          <a:p>
            <a:endParaRPr lang="en-US" sz="900"/>
          </a:p>
        </p:txBody>
      </p:sp>
      <p:sp>
        <p:nvSpPr>
          <p:cNvPr id="79" name="Freeform 187">
            <a:extLst>
              <a:ext uri="{FF2B5EF4-FFF2-40B4-BE49-F238E27FC236}">
                <a16:creationId xmlns:a16="http://schemas.microsoft.com/office/drawing/2014/main" id="{7B59FDBC-B331-2AA9-9F04-D02C112DC276}"/>
              </a:ext>
            </a:extLst>
          </p:cNvPr>
          <p:cNvSpPr>
            <a:spLocks noChangeArrowheads="1"/>
          </p:cNvSpPr>
          <p:nvPr/>
        </p:nvSpPr>
        <p:spPr bwMode="auto">
          <a:xfrm>
            <a:off x="6254481" y="3482680"/>
            <a:ext cx="2652544" cy="255234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2" name="CuadroTexto 559">
            <a:extLst>
              <a:ext uri="{FF2B5EF4-FFF2-40B4-BE49-F238E27FC236}">
                <a16:creationId xmlns:a16="http://schemas.microsoft.com/office/drawing/2014/main" id="{535A6CB8-9F91-F039-AC9E-1C6060A7D0AE}"/>
              </a:ext>
            </a:extLst>
          </p:cNvPr>
          <p:cNvSpPr txBox="1"/>
          <p:nvPr/>
        </p:nvSpPr>
        <p:spPr>
          <a:xfrm>
            <a:off x="6525806" y="4012256"/>
            <a:ext cx="2196066" cy="1877437"/>
          </a:xfrm>
          <a:prstGeom prst="rect">
            <a:avLst/>
          </a:prstGeom>
          <a:noFill/>
        </p:spPr>
        <p:txBody>
          <a:bodyPr wrap="square" rtlCol="0">
            <a:spAutoFit/>
          </a:bodyPr>
          <a:lstStyle/>
          <a:p>
            <a:pPr algn="ctr"/>
            <a:r>
              <a:rPr lang="en-US" sz="1600" kern="100" dirty="0">
                <a:solidFill>
                  <a:schemeClr val="bg1"/>
                </a:solidFill>
                <a:latin typeface="Calibri" panose="020F0502020204030204" pitchFamily="34" charset="0"/>
                <a:cs typeface="Calibri" panose="020F0502020204030204" pitchFamily="34" charset="0"/>
              </a:rPr>
              <a:t>Innovación y crecimiento - La sostenibilidad anima a las empresas alimentarias a pensar de forma innovadora. </a:t>
            </a:r>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83" name="Freeform 185">
            <a:extLst>
              <a:ext uri="{FF2B5EF4-FFF2-40B4-BE49-F238E27FC236}">
                <a16:creationId xmlns:a16="http://schemas.microsoft.com/office/drawing/2014/main" id="{E7B8D3D4-9E89-C850-AB5E-2F8D3A25B626}"/>
              </a:ext>
            </a:extLst>
          </p:cNvPr>
          <p:cNvSpPr>
            <a:spLocks noChangeArrowheads="1"/>
          </p:cNvSpPr>
          <p:nvPr/>
        </p:nvSpPr>
        <p:spPr bwMode="auto">
          <a:xfrm>
            <a:off x="7597116" y="1355032"/>
            <a:ext cx="2830609" cy="2619570"/>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4" name="Freeform 186">
            <a:extLst>
              <a:ext uri="{FF2B5EF4-FFF2-40B4-BE49-F238E27FC236}">
                <a16:creationId xmlns:a16="http://schemas.microsoft.com/office/drawing/2014/main" id="{20CBC96B-13B2-3F6F-3860-25B8A83CDF86}"/>
              </a:ext>
            </a:extLst>
          </p:cNvPr>
          <p:cNvSpPr>
            <a:spLocks noChangeArrowheads="1"/>
          </p:cNvSpPr>
          <p:nvPr/>
        </p:nvSpPr>
        <p:spPr bwMode="auto">
          <a:xfrm>
            <a:off x="7751782" y="1432124"/>
            <a:ext cx="2736671" cy="2603205"/>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E25684"/>
          </a:solidFill>
          <a:ln>
            <a:noFill/>
          </a:ln>
          <a:effectLst/>
        </p:spPr>
        <p:txBody>
          <a:bodyPr wrap="none" anchor="ctr"/>
          <a:lstStyle/>
          <a:p>
            <a:endParaRPr lang="en-US" sz="900"/>
          </a:p>
        </p:txBody>
      </p:sp>
      <p:sp>
        <p:nvSpPr>
          <p:cNvPr id="85" name="Freeform 187">
            <a:extLst>
              <a:ext uri="{FF2B5EF4-FFF2-40B4-BE49-F238E27FC236}">
                <a16:creationId xmlns:a16="http://schemas.microsoft.com/office/drawing/2014/main" id="{FCBC43E3-D717-83F5-F76B-F3A27F7F6377}"/>
              </a:ext>
            </a:extLst>
          </p:cNvPr>
          <p:cNvSpPr>
            <a:spLocks noChangeArrowheads="1"/>
          </p:cNvSpPr>
          <p:nvPr/>
        </p:nvSpPr>
        <p:spPr bwMode="auto">
          <a:xfrm>
            <a:off x="7650561" y="1343864"/>
            <a:ext cx="2901149" cy="2752194"/>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8" name="CuadroTexto 559">
            <a:extLst>
              <a:ext uri="{FF2B5EF4-FFF2-40B4-BE49-F238E27FC236}">
                <a16:creationId xmlns:a16="http://schemas.microsoft.com/office/drawing/2014/main" id="{E1054516-723C-95B3-C2CC-7EB801F36471}"/>
              </a:ext>
            </a:extLst>
          </p:cNvPr>
          <p:cNvSpPr txBox="1"/>
          <p:nvPr/>
        </p:nvSpPr>
        <p:spPr>
          <a:xfrm>
            <a:off x="7953956" y="1929737"/>
            <a:ext cx="2199037" cy="1815882"/>
          </a:xfrm>
          <a:prstGeom prst="rect">
            <a:avLst/>
          </a:prstGeom>
          <a:noFill/>
        </p:spPr>
        <p:txBody>
          <a:bodyPr wrap="square" rtlCol="0">
            <a:spAutoFit/>
          </a:bodyPr>
          <a:lstStyle/>
          <a:p>
            <a:pPr algn="ctr"/>
            <a:r>
              <a:rPr lang="en-US" sz="1600" b="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Imagen de marca positiva</a:t>
            </a:r>
            <a:r>
              <a:rPr lang="en-US" sz="1600" b="1" kern="100" dirty="0">
                <a:solidFill>
                  <a:schemeClr val="bg1"/>
                </a:solidFill>
                <a:latin typeface="Calibri" panose="020F0502020204030204" pitchFamily="34" charset="0"/>
                <a:ea typeface="Aptos" panose="020B0004020202020204" pitchFamily="34" charset="0"/>
                <a:cs typeface="Calibri" panose="020F0502020204030204" pitchFamily="34" charset="0"/>
              </a:rPr>
              <a:t>: </a:t>
            </a:r>
            <a:r>
              <a:rPr lang="en-US" sz="1600"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las prácticas sostenibles mejoran la reputación de una PYME alimentaria y refuerzan la fidelidad a la marca. </a:t>
            </a:r>
            <a:endParaRPr lang="fi-FI" sz="1600" kern="100" dirty="0">
              <a:solidFill>
                <a:schemeClr val="bg1"/>
              </a:solidFill>
              <a:effectLst/>
              <a:latin typeface="Calibri" panose="020F0502020204030204" pitchFamily="34" charset="0"/>
              <a:ea typeface="Aptos" panose="020B0004020202020204" pitchFamily="34" charset="0"/>
              <a:cs typeface="Calibri" panose="020F0502020204030204" pitchFamily="34" charset="0"/>
            </a:endParaRPr>
          </a:p>
        </p:txBody>
      </p:sp>
      <p:sp>
        <p:nvSpPr>
          <p:cNvPr id="8" name="Tekstiruutu 7">
            <a:extLst>
              <a:ext uri="{FF2B5EF4-FFF2-40B4-BE49-F238E27FC236}">
                <a16:creationId xmlns:a16="http://schemas.microsoft.com/office/drawing/2014/main" id="{E2CF1BF9-7535-3E04-D4BA-FCA32026F1B3}"/>
              </a:ext>
            </a:extLst>
          </p:cNvPr>
          <p:cNvSpPr txBox="1"/>
          <p:nvPr/>
        </p:nvSpPr>
        <p:spPr>
          <a:xfrm>
            <a:off x="826556" y="6076192"/>
            <a:ext cx="9892084" cy="400110"/>
          </a:xfrm>
          <a:prstGeom prst="rect">
            <a:avLst/>
          </a:prstGeom>
          <a:noFill/>
        </p:spPr>
        <p:txBody>
          <a:bodyPr wrap="square">
            <a:spAutoFit/>
          </a:bodyPr>
          <a:lstStyle/>
          <a:p>
            <a:r>
              <a:rPr lang="en-US" b="1" kern="0" dirty="0">
                <a:solidFill>
                  <a:srgbClr val="09465E"/>
                </a:solidFill>
                <a:highlight>
                  <a:srgbClr val="F1983D"/>
                </a:highlight>
                <a:cs typeface="Times New Roman" panose="02020603050405020304" pitchFamily="18" charset="0"/>
              </a:rPr>
              <a:t>EJERCICIO: </a:t>
            </a:r>
            <a:r>
              <a:rPr lang="en-US" sz="2000" b="1" kern="100" dirty="0">
                <a:solidFill>
                  <a:srgbClr val="09465E"/>
                </a:solidFill>
                <a:latin typeface="Calibri" panose="020F0502020204030204" pitchFamily="34" charset="0"/>
                <a:cs typeface="Calibri" panose="020F0502020204030204" pitchFamily="34" charset="0"/>
              </a:rPr>
              <a:t>Busque ejemplos de resultados/acciones aplicados en su región.</a:t>
            </a:r>
          </a:p>
        </p:txBody>
      </p:sp>
    </p:spTree>
    <p:extLst>
      <p:ext uri="{BB962C8B-B14F-4D97-AF65-F5344CB8AC3E}">
        <p14:creationId xmlns:p14="http://schemas.microsoft.com/office/powerpoint/2010/main" val="683462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D5E18-5188-6536-4061-1651732EBD60}"/>
            </a:ext>
          </a:extLst>
        </p:cNvPr>
        <p:cNvGrpSpPr/>
        <p:nvPr/>
      </p:nvGrpSpPr>
      <p:grpSpPr>
        <a:xfrm>
          <a:off x="0" y="0"/>
          <a:ext cx="0" cy="0"/>
          <a:chOff x="0" y="0"/>
          <a:chExt cx="0" cy="0"/>
        </a:xfrm>
      </p:grpSpPr>
      <p:pic>
        <p:nvPicPr>
          <p:cNvPr id="6" name="Picture 2" descr="The Finnish Innovation Fund Sitra">
            <a:extLst>
              <a:ext uri="{FF2B5EF4-FFF2-40B4-BE49-F238E27FC236}">
                <a16:creationId xmlns:a16="http://schemas.microsoft.com/office/drawing/2014/main" id="{CC548C24-FA65-9FF4-80D7-92495F5487D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66693" y="5402232"/>
            <a:ext cx="2238931" cy="974594"/>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FC0F85A4-08AD-069B-3146-E95DA4E2FEB6}"/>
              </a:ext>
            </a:extLst>
          </p:cNvPr>
          <p:cNvSpPr>
            <a:spLocks noGrp="1"/>
          </p:cNvSpPr>
          <p:nvPr>
            <p:ph type="body" sz="quarter" idx="16"/>
          </p:nvPr>
        </p:nvSpPr>
        <p:spPr>
          <a:xfrm>
            <a:off x="490184" y="639054"/>
            <a:ext cx="10907915" cy="803654"/>
          </a:xfrm>
          <a:prstGeom prst="rect">
            <a:avLst/>
          </a:prstGeom>
        </p:spPr>
        <p:txBody>
          <a:bodyPr/>
          <a:lstStyle/>
          <a:p>
            <a:r>
              <a:rPr lang="en-IE" sz="3200" dirty="0">
                <a:solidFill>
                  <a:schemeClr val="bg1"/>
                </a:solidFill>
                <a:highlight>
                  <a:srgbClr val="F1983D"/>
                </a:highlight>
                <a:ea typeface="+mn-lt"/>
                <a:cs typeface="+mn-lt"/>
              </a:rPr>
              <a:t>Estudio de caso </a:t>
            </a:r>
            <a:r>
              <a:rPr lang="en-US" sz="2600" b="1" i="0" dirty="0">
                <a:solidFill>
                  <a:srgbClr val="0B3A5B"/>
                </a:solidFill>
                <a:effectLst/>
                <a:hlinkClick r:id="rId3">
                  <a:extLst>
                    <a:ext uri="{A12FA001-AC4F-418D-AE19-62706E023703}">
                      <ahyp:hlinkClr xmlns:ahyp="http://schemas.microsoft.com/office/drawing/2018/hyperlinkcolor" val="tx"/>
                    </a:ext>
                  </a:extLst>
                </a:hlinkClick>
              </a:rPr>
              <a:t>- Manual práctico de economía circular para empresas ambiciosas</a:t>
            </a:r>
            <a:endParaRPr lang="en-US" sz="2600" b="1" i="0" dirty="0">
              <a:solidFill>
                <a:srgbClr val="0B3A5B"/>
              </a:solidFill>
              <a:effectLst/>
            </a:endParaRPr>
          </a:p>
          <a:p>
            <a:endParaRPr lang="en-US" sz="3200" dirty="0"/>
          </a:p>
        </p:txBody>
      </p:sp>
      <p:pic>
        <p:nvPicPr>
          <p:cNvPr id="2" name="Kuva 1" descr="Kuva, joka sisältää kohteen teksti, Grafiikka, Fontti, ympyrä&#10;&#10;Kuvaus luotu automaattisesti">
            <a:extLst>
              <a:ext uri="{FF2B5EF4-FFF2-40B4-BE49-F238E27FC236}">
                <a16:creationId xmlns:a16="http://schemas.microsoft.com/office/drawing/2014/main" id="{C9A9EB07-6100-0CA8-B7EB-5EEFB0DBE4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56651" y="5331534"/>
            <a:ext cx="1630547" cy="1095458"/>
          </a:xfrm>
          <a:prstGeom prst="rect">
            <a:avLst/>
          </a:prstGeom>
        </p:spPr>
      </p:pic>
      <p:sp>
        <p:nvSpPr>
          <p:cNvPr id="3" name="Text Placeholder 2">
            <a:extLst>
              <a:ext uri="{FF2B5EF4-FFF2-40B4-BE49-F238E27FC236}">
                <a16:creationId xmlns:a16="http://schemas.microsoft.com/office/drawing/2014/main" id="{03937741-7A77-26BB-2B30-508E209985A9}"/>
              </a:ext>
            </a:extLst>
          </p:cNvPr>
          <p:cNvSpPr>
            <a:spLocks noGrp="1"/>
          </p:cNvSpPr>
          <p:nvPr>
            <p:ph type="body" sz="quarter" idx="19"/>
          </p:nvPr>
        </p:nvSpPr>
        <p:spPr>
          <a:xfrm>
            <a:off x="549407" y="1704679"/>
            <a:ext cx="10525143" cy="4510947"/>
          </a:xfrm>
          <a:prstGeom prst="rect">
            <a:avLst/>
          </a:prstGeom>
        </p:spPr>
        <p:txBody>
          <a:bodyPr/>
          <a:lstStyle/>
          <a:p>
            <a:pPr marL="0" indent="0">
              <a:lnSpc>
                <a:spcPct val="100000"/>
              </a:lnSpc>
              <a:spcAft>
                <a:spcPts val="1200"/>
              </a:spcAft>
            </a:pPr>
            <a:r>
              <a:rPr lang="en-US" sz="2000" b="0" i="0" u="sng" dirty="0">
                <a:solidFill>
                  <a:srgbClr val="000000"/>
                </a:solidFill>
                <a:effectLst/>
                <a:hlinkClick r:id="rId5"/>
              </a:rPr>
              <a:t>El Circular Economy Playbook </a:t>
            </a:r>
            <a:r>
              <a:rPr lang="en-US" sz="2000" b="0" i="0" dirty="0">
                <a:solidFill>
                  <a:srgbClr val="0B3A5B"/>
                </a:solidFill>
                <a:effectLst/>
              </a:rPr>
              <a:t>elaborado por Sitra, Technology Industries of Finland y Accenture allana el camino hacia una economía circular para las empresas de la industria manufacturera </a:t>
            </a:r>
            <a:r>
              <a:rPr lang="en-US" sz="2000" dirty="0">
                <a:solidFill>
                  <a:srgbClr val="0B3A5B"/>
                </a:solidFill>
              </a:rPr>
              <a:t>presentando modelos de negocio </a:t>
            </a:r>
            <a:r>
              <a:rPr lang="en-US" sz="2000" b="0" i="0" dirty="0">
                <a:solidFill>
                  <a:srgbClr val="0B3A5B"/>
                </a:solidFill>
                <a:effectLst/>
              </a:rPr>
              <a:t>en los playbooks:</a:t>
            </a:r>
          </a:p>
          <a:p>
            <a:pPr marL="285750" indent="-285750" algn="l">
              <a:lnSpc>
                <a:spcPct val="100000"/>
              </a:lnSpc>
              <a:buFont typeface="Arial" panose="020B0604020202020204" pitchFamily="34" charset="0"/>
              <a:buChar char="•"/>
            </a:pPr>
            <a:r>
              <a:rPr lang="en-US" sz="2000" b="1" dirty="0">
                <a:solidFill>
                  <a:srgbClr val="F1983D"/>
                </a:solidFill>
              </a:rPr>
              <a:t>Plataformas de uso compartido: </a:t>
            </a:r>
            <a:r>
              <a:rPr lang="en-US" sz="2000" b="0" i="0" dirty="0">
                <a:solidFill>
                  <a:srgbClr val="0B3A5B"/>
                </a:solidFill>
                <a:effectLst/>
              </a:rPr>
              <a:t>aprovechar las plataformas de uso compartido en el uso, acceso o propiedad, por ejemplo, alquilar o intercambiar máquinas y bienes infrautilizados.</a:t>
            </a:r>
          </a:p>
          <a:p>
            <a:pPr marL="285750" indent="-285750" algn="l">
              <a:lnSpc>
                <a:spcPct val="100000"/>
              </a:lnSpc>
              <a:buFont typeface="Arial" panose="020B0604020202020204" pitchFamily="34" charset="0"/>
              <a:buChar char="•"/>
            </a:pPr>
            <a:r>
              <a:rPr lang="en-US" sz="2000" b="1" dirty="0">
                <a:solidFill>
                  <a:srgbClr val="F1983D"/>
                </a:solidFill>
              </a:rPr>
              <a:t>Cadenas de suministro circulares: </a:t>
            </a:r>
            <a:r>
              <a:rPr lang="en-US" sz="2000" b="0" i="0" dirty="0">
                <a:solidFill>
                  <a:srgbClr val="0B3A5B"/>
                </a:solidFill>
                <a:effectLst/>
              </a:rPr>
              <a:t>uso de materiales reciclables y energías renovables y soluciones basadas en ciclos eficientes en el uso de los recursos.</a:t>
            </a:r>
          </a:p>
          <a:p>
            <a:pPr marL="285750" indent="-285750" algn="l">
              <a:lnSpc>
                <a:spcPct val="100000"/>
              </a:lnSpc>
              <a:buFont typeface="Arial" panose="020B0604020202020204" pitchFamily="34" charset="0"/>
              <a:buChar char="•"/>
            </a:pPr>
            <a:r>
              <a:rPr lang="en-US" sz="2000" b="1" dirty="0">
                <a:solidFill>
                  <a:srgbClr val="F1983D"/>
                </a:solidFill>
              </a:rPr>
              <a:t>Producto como servicio: </a:t>
            </a:r>
            <a:r>
              <a:rPr lang="en-US" sz="2000" b="0" i="0" dirty="0">
                <a:solidFill>
                  <a:srgbClr val="0B3A5B"/>
                </a:solidFill>
                <a:effectLst/>
              </a:rPr>
              <a:t>prestación de servicios en lugar de productos.</a:t>
            </a:r>
          </a:p>
          <a:p>
            <a:pPr marL="285750" indent="-285750" algn="l">
              <a:lnSpc>
                <a:spcPct val="100000"/>
              </a:lnSpc>
              <a:buFont typeface="Arial" panose="020B0604020202020204" pitchFamily="34" charset="0"/>
              <a:buChar char="•"/>
            </a:pPr>
            <a:r>
              <a:rPr lang="en-US" sz="2000" b="1" dirty="0">
                <a:solidFill>
                  <a:srgbClr val="F1983D"/>
                </a:solidFill>
              </a:rPr>
              <a:t>Prolongación de la vida útil del </a:t>
            </a:r>
            <a:r>
              <a:rPr lang="en-US" sz="2000" b="0" i="0" dirty="0">
                <a:solidFill>
                  <a:srgbClr val="0B3A5B"/>
                </a:solidFill>
                <a:effectLst/>
              </a:rPr>
              <a:t>producto</a:t>
            </a:r>
            <a:r>
              <a:rPr lang="en-US" sz="2000" b="1" dirty="0">
                <a:solidFill>
                  <a:srgbClr val="F1983D"/>
                </a:solidFill>
              </a:rPr>
              <a:t>:</a:t>
            </a:r>
            <a:r>
              <a:rPr lang="en-US" sz="2000" b="0" i="0" dirty="0">
                <a:solidFill>
                  <a:srgbClr val="0B3A5B"/>
                </a:solidFill>
                <a:effectLst/>
              </a:rPr>
              <a:t> ampliación del ciclo de vida del producto mediante la reventa anticipada y la refabricación.</a:t>
            </a:r>
          </a:p>
          <a:p>
            <a:pPr marL="285750" indent="-285750" algn="l">
              <a:lnSpc>
                <a:spcPct val="100000"/>
              </a:lnSpc>
              <a:buFont typeface="Arial" panose="020B0604020202020204" pitchFamily="34" charset="0"/>
              <a:buChar char="•"/>
            </a:pPr>
            <a:r>
              <a:rPr lang="en-US" sz="2000" b="1" dirty="0">
                <a:solidFill>
                  <a:srgbClr val="F1983D"/>
                </a:solidFill>
              </a:rPr>
              <a:t>Recuperación y reciclaje: </a:t>
            </a:r>
            <a:r>
              <a:rPr lang="en-US" sz="2000" b="0" i="0" dirty="0">
                <a:solidFill>
                  <a:srgbClr val="0B3A5B"/>
                </a:solidFill>
                <a:effectLst/>
              </a:rPr>
              <a:t>recuperación y reutilización de productos y materias primas que han llegado al final de su vida útil.</a:t>
            </a:r>
            <a:endParaRPr lang="en-US" sz="2000" dirty="0"/>
          </a:p>
          <a:p>
            <a:endParaRPr lang="en-US" dirty="0"/>
          </a:p>
        </p:txBody>
      </p:sp>
      <p:pic>
        <p:nvPicPr>
          <p:cNvPr id="1026" name="Picture 2">
            <a:extLst>
              <a:ext uri="{FF2B5EF4-FFF2-40B4-BE49-F238E27FC236}">
                <a16:creationId xmlns:a16="http://schemas.microsoft.com/office/drawing/2014/main" id="{930A9079-6462-F772-BA20-22BA1A22E04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095999" y="5417735"/>
            <a:ext cx="2804583" cy="97459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aphic 4">
            <a:extLst>
              <a:ext uri="{FF2B5EF4-FFF2-40B4-BE49-F238E27FC236}">
                <a16:creationId xmlns:a16="http://schemas.microsoft.com/office/drawing/2014/main" id="{FC96D61D-DD6F-6D81-A3F8-2F982B1EA737}"/>
              </a:ext>
            </a:extLst>
          </p:cNvPr>
          <p:cNvGrpSpPr/>
          <p:nvPr/>
        </p:nvGrpSpPr>
        <p:grpSpPr>
          <a:xfrm rot="19582332">
            <a:off x="10621508" y="1098454"/>
            <a:ext cx="388032" cy="596029"/>
            <a:chOff x="9129274" y="2719113"/>
            <a:chExt cx="717139" cy="1386497"/>
          </a:xfrm>
          <a:solidFill>
            <a:srgbClr val="09465E"/>
          </a:solidFill>
        </p:grpSpPr>
        <p:grpSp>
          <p:nvGrpSpPr>
            <p:cNvPr id="7" name="Graphic 4">
              <a:extLst>
                <a:ext uri="{FF2B5EF4-FFF2-40B4-BE49-F238E27FC236}">
                  <a16:creationId xmlns:a16="http://schemas.microsoft.com/office/drawing/2014/main" id="{05A5F46A-D41E-6714-20BB-23FA577F1BA1}"/>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05AE8E8D-B3BF-DF7A-84D7-8D2C92E9BB8B}"/>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7" name="Freeform 58">
                <a:extLst>
                  <a:ext uri="{FF2B5EF4-FFF2-40B4-BE49-F238E27FC236}">
                    <a16:creationId xmlns:a16="http://schemas.microsoft.com/office/drawing/2014/main" id="{16D5E2D4-E351-7D40-A1E4-88F0A507D8B2}"/>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8" name="Graphic 4">
              <a:extLst>
                <a:ext uri="{FF2B5EF4-FFF2-40B4-BE49-F238E27FC236}">
                  <a16:creationId xmlns:a16="http://schemas.microsoft.com/office/drawing/2014/main" id="{9D8C8FBF-455B-42A1-0C61-2DE712B0CF94}"/>
                </a:ext>
              </a:extLst>
            </p:cNvPr>
            <p:cNvGrpSpPr/>
            <p:nvPr/>
          </p:nvGrpSpPr>
          <p:grpSpPr>
            <a:xfrm>
              <a:off x="9129274" y="2893887"/>
              <a:ext cx="717139" cy="1211724"/>
              <a:chOff x="9129274" y="2893887"/>
              <a:chExt cx="717139" cy="1211724"/>
            </a:xfrm>
            <a:grpFill/>
          </p:grpSpPr>
          <p:sp>
            <p:nvSpPr>
              <p:cNvPr id="9" name="Freeform 50">
                <a:extLst>
                  <a:ext uri="{FF2B5EF4-FFF2-40B4-BE49-F238E27FC236}">
                    <a16:creationId xmlns:a16="http://schemas.microsoft.com/office/drawing/2014/main" id="{CD5B2E9C-73B3-0F6D-418B-B172BF0F9B79}"/>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0" name="Freeform 51">
                <a:extLst>
                  <a:ext uri="{FF2B5EF4-FFF2-40B4-BE49-F238E27FC236}">
                    <a16:creationId xmlns:a16="http://schemas.microsoft.com/office/drawing/2014/main" id="{487CB899-51CE-3CE8-FE8B-E9918B343440}"/>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1" name="Freeform 52">
                <a:extLst>
                  <a:ext uri="{FF2B5EF4-FFF2-40B4-BE49-F238E27FC236}">
                    <a16:creationId xmlns:a16="http://schemas.microsoft.com/office/drawing/2014/main" id="{716875B6-E2D5-00DE-0B3F-B36C6EF694A7}"/>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2" name="Freeform 53">
                <a:extLst>
                  <a:ext uri="{FF2B5EF4-FFF2-40B4-BE49-F238E27FC236}">
                    <a16:creationId xmlns:a16="http://schemas.microsoft.com/office/drawing/2014/main" id="{562FE23E-E1EC-D8A4-16CF-D5B3B8355253}"/>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3" name="Freeform 54">
                <a:extLst>
                  <a:ext uri="{FF2B5EF4-FFF2-40B4-BE49-F238E27FC236}">
                    <a16:creationId xmlns:a16="http://schemas.microsoft.com/office/drawing/2014/main" id="{49BE03FF-FF56-F8D1-8887-5013086B567B}"/>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4" name="Freeform 55">
                <a:extLst>
                  <a:ext uri="{FF2B5EF4-FFF2-40B4-BE49-F238E27FC236}">
                    <a16:creationId xmlns:a16="http://schemas.microsoft.com/office/drawing/2014/main" id="{AFEF19AA-6468-1123-845F-018271774BF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5" name="Freeform 56">
                <a:extLst>
                  <a:ext uri="{FF2B5EF4-FFF2-40B4-BE49-F238E27FC236}">
                    <a16:creationId xmlns:a16="http://schemas.microsoft.com/office/drawing/2014/main" id="{14B391E4-97BB-D68C-80CE-732BED12C1E2}"/>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974310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33722-5F39-DBC0-CF78-C359C1731A1B}"/>
            </a:ext>
          </a:extLst>
        </p:cNvPr>
        <p:cNvGrpSpPr/>
        <p:nvPr/>
      </p:nvGrpSpPr>
      <p:grpSpPr>
        <a:xfrm>
          <a:off x="0" y="0"/>
          <a:ext cx="0" cy="0"/>
          <a:chOff x="0" y="0"/>
          <a:chExt cx="0" cy="0"/>
        </a:xfrm>
      </p:grpSpPr>
      <p:pic>
        <p:nvPicPr>
          <p:cNvPr id="5124" name="Picture 4">
            <a:extLst>
              <a:ext uri="{FF2B5EF4-FFF2-40B4-BE49-F238E27FC236}">
                <a16:creationId xmlns:a16="http://schemas.microsoft.com/office/drawing/2014/main" id="{919046FF-CE56-6743-8B79-9F469941435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6719" y="1698763"/>
            <a:ext cx="6238653" cy="4159102"/>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A9191C76-42B3-0222-8A11-1D19ED945C11}"/>
              </a:ext>
            </a:extLst>
          </p:cNvPr>
          <p:cNvSpPr>
            <a:spLocks noGrp="1"/>
          </p:cNvSpPr>
          <p:nvPr>
            <p:ph type="body" sz="quarter" idx="17"/>
          </p:nvPr>
        </p:nvSpPr>
        <p:spPr>
          <a:xfrm>
            <a:off x="6731421" y="439689"/>
            <a:ext cx="2066906" cy="582221"/>
          </a:xfrm>
        </p:spPr>
        <p:txBody>
          <a:bodyPr/>
          <a:lstStyle/>
          <a:p>
            <a:r>
              <a:rPr lang="en-US"/>
              <a:t>02</a:t>
            </a:r>
          </a:p>
        </p:txBody>
      </p:sp>
      <p:sp>
        <p:nvSpPr>
          <p:cNvPr id="14" name="Rectangle 13">
            <a:extLst>
              <a:ext uri="{FF2B5EF4-FFF2-40B4-BE49-F238E27FC236}">
                <a16:creationId xmlns:a16="http://schemas.microsoft.com/office/drawing/2014/main" id="{72562939-738E-FB21-A25D-599F65FCBD3E}"/>
              </a:ext>
            </a:extLst>
          </p:cNvPr>
          <p:cNvSpPr/>
          <p:nvPr/>
        </p:nvSpPr>
        <p:spPr>
          <a:xfrm>
            <a:off x="3701667" y="3429000"/>
            <a:ext cx="6348850"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A1880C5C-3AD2-941C-FE3F-69A3CC1F8610}"/>
              </a:ext>
            </a:extLst>
          </p:cNvPr>
          <p:cNvSpPr txBox="1"/>
          <p:nvPr/>
        </p:nvSpPr>
        <p:spPr>
          <a:xfrm>
            <a:off x="3770540" y="3429000"/>
            <a:ext cx="6555874" cy="646331"/>
          </a:xfrm>
          <a:prstGeom prst="rect">
            <a:avLst/>
          </a:prstGeom>
          <a:noFill/>
        </p:spPr>
        <p:txBody>
          <a:bodyPr wrap="square" rtlCol="0">
            <a:spAutoFit/>
          </a:bodyPr>
          <a:lstStyle/>
          <a:p>
            <a:r>
              <a:rPr lang="en-IE" sz="3600" b="1" spc="324" dirty="0">
                <a:solidFill>
                  <a:srgbClr val="60BA47"/>
                </a:solidFill>
                <a:latin typeface="Calibri" panose="020F0502020204030204" pitchFamily="34" charset="0"/>
                <a:cs typeface="Calibri" panose="020F0502020204030204" pitchFamily="34" charset="0"/>
              </a:rPr>
              <a:t>Formación de </a:t>
            </a:r>
            <a:r>
              <a:rPr lang="en-IE" sz="3600" b="1" spc="324" dirty="0" err="1">
                <a:solidFill>
                  <a:srgbClr val="60BA47"/>
                </a:solidFill>
                <a:latin typeface="Calibri" panose="020F0502020204030204" pitchFamily="34" charset="0"/>
                <a:cs typeface="Calibri" panose="020F0502020204030204" pitchFamily="34" charset="0"/>
              </a:rPr>
              <a:t>empleados</a:t>
            </a:r>
            <a:r>
              <a:rPr lang="en-IE" sz="3600" b="1" spc="324" dirty="0">
                <a:solidFill>
                  <a:srgbClr val="60BA47"/>
                </a:solidFill>
                <a:latin typeface="Calibri" panose="020F0502020204030204" pitchFamily="34" charset="0"/>
                <a:cs typeface="Calibri" panose="020F0502020204030204" pitchFamily="34" charset="0"/>
              </a:rPr>
              <a:t> &amp;</a:t>
            </a:r>
            <a:endParaRPr lang="en-US" sz="3600" b="1" spc="324" dirty="0">
              <a:solidFill>
                <a:srgbClr val="60BA47"/>
              </a:solidFill>
              <a:latin typeface="Calibri" panose="020F0502020204030204" pitchFamily="34" charset="0"/>
              <a:cs typeface="Calibri" panose="020F0502020204030204" pitchFamily="34" charset="0"/>
            </a:endParaRPr>
          </a:p>
        </p:txBody>
      </p:sp>
      <p:sp>
        <p:nvSpPr>
          <p:cNvPr id="2" name="Rectangle 13">
            <a:extLst>
              <a:ext uri="{FF2B5EF4-FFF2-40B4-BE49-F238E27FC236}">
                <a16:creationId xmlns:a16="http://schemas.microsoft.com/office/drawing/2014/main" id="{BB014615-1570-8B02-C121-738624182314}"/>
              </a:ext>
            </a:extLst>
          </p:cNvPr>
          <p:cNvSpPr/>
          <p:nvPr/>
        </p:nvSpPr>
        <p:spPr>
          <a:xfrm>
            <a:off x="3701667" y="4127629"/>
            <a:ext cx="6348850" cy="750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3600" b="1" spc="324" dirty="0">
                <a:solidFill>
                  <a:srgbClr val="60BA47"/>
                </a:solidFill>
                <a:latin typeface="Calibri" panose="020F0502020204030204" pitchFamily="34" charset="0"/>
                <a:cs typeface="Calibri" panose="020F0502020204030204" pitchFamily="34" charset="0"/>
              </a:rPr>
              <a:t>Programas de desarrollo</a:t>
            </a:r>
          </a:p>
        </p:txBody>
      </p:sp>
    </p:spTree>
    <p:extLst>
      <p:ext uri="{BB962C8B-B14F-4D97-AF65-F5344CB8AC3E}">
        <p14:creationId xmlns:p14="http://schemas.microsoft.com/office/powerpoint/2010/main" val="2840469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885F72-3F1E-FF88-E7BD-B73FB6E2E4C2}"/>
              </a:ext>
            </a:extLst>
          </p:cNvPr>
          <p:cNvSpPr>
            <a:spLocks noGrp="1"/>
          </p:cNvSpPr>
          <p:nvPr>
            <p:ph type="body" sz="quarter" idx="35"/>
          </p:nvPr>
        </p:nvSpPr>
        <p:spPr>
          <a:xfrm>
            <a:off x="4912292" y="756668"/>
            <a:ext cx="6562677" cy="339415"/>
          </a:xfrm>
        </p:spPr>
        <p:txBody>
          <a:bodyPr/>
          <a:lstStyle/>
          <a:p>
            <a:r>
              <a:rPr lang="en-US" sz="2000" b="1" kern="0" dirty="0">
                <a:solidFill>
                  <a:srgbClr val="92D050"/>
                </a:solidFill>
                <a:cs typeface="Times New Roman" panose="02020603050405020304" pitchFamily="18" charset="0"/>
              </a:rPr>
              <a:t>INTRODUCCIÓN A LA ECONOMÍA CIRCULAR - Módulo 1</a:t>
            </a:r>
          </a:p>
          <a:p>
            <a:endParaRPr lang="en-IE" dirty="0"/>
          </a:p>
        </p:txBody>
      </p:sp>
      <p:sp>
        <p:nvSpPr>
          <p:cNvPr id="3" name="Text Placeholder 2">
            <a:extLst>
              <a:ext uri="{FF2B5EF4-FFF2-40B4-BE49-F238E27FC236}">
                <a16:creationId xmlns:a16="http://schemas.microsoft.com/office/drawing/2014/main" id="{6610F85E-F3B2-BDD1-950C-07A2A618BC07}"/>
              </a:ext>
            </a:extLst>
          </p:cNvPr>
          <p:cNvSpPr>
            <a:spLocks noGrp="1"/>
          </p:cNvSpPr>
          <p:nvPr>
            <p:ph type="body" sz="quarter" idx="36"/>
          </p:nvPr>
        </p:nvSpPr>
        <p:spPr>
          <a:xfrm>
            <a:off x="4948030" y="1212715"/>
            <a:ext cx="7152844" cy="1462858"/>
          </a:xfrm>
        </p:spPr>
        <p:txBody>
          <a:bodyPr/>
          <a:lstStyle/>
          <a:p>
            <a:pPr marL="0" indent="0">
              <a:lnSpc>
                <a:spcPct val="100000"/>
              </a:lnSpc>
            </a:pPr>
            <a:r>
              <a:rPr lang="en-US" sz="1600" b="1" kern="0" dirty="0">
                <a:effectLst/>
                <a:ea typeface="Times New Roman" panose="02020603050405020304" pitchFamily="18" charset="0"/>
                <a:cs typeface="Times New Roman" panose="02020603050405020304" pitchFamily="18" charset="0"/>
              </a:rPr>
              <a:t>Definición </a:t>
            </a:r>
            <a:r>
              <a:rPr lang="en-US" sz="1600" b="1" kern="0" dirty="0">
                <a:ea typeface="Times New Roman" panose="02020603050405020304" pitchFamily="18" charset="0"/>
                <a:cs typeface="Times New Roman" panose="02020603050405020304" pitchFamily="18" charset="0"/>
              </a:rPr>
              <a:t>e </a:t>
            </a:r>
            <a:r>
              <a:rPr lang="en-US" sz="1600" b="1" kern="0" dirty="0">
                <a:effectLst/>
                <a:ea typeface="Times New Roman" panose="02020603050405020304" pitchFamily="18" charset="0"/>
                <a:cs typeface="Times New Roman" panose="02020603050405020304" pitchFamily="18" charset="0"/>
              </a:rPr>
              <a:t>importancia: </a:t>
            </a:r>
            <a:r>
              <a:rPr lang="en-US" sz="1600" kern="0" dirty="0">
                <a:effectLst/>
                <a:ea typeface="Times New Roman" panose="02020603050405020304" pitchFamily="18" charset="0"/>
                <a:cs typeface="Times New Roman" panose="02020603050405020304" pitchFamily="18" charset="0"/>
              </a:rPr>
              <a:t>Explicar el concepto de economía circular frente al de economía lineal y </a:t>
            </a:r>
            <a:r>
              <a:rPr lang="en-US" sz="1600" kern="0" dirty="0" err="1">
                <a:effectLst/>
                <a:ea typeface="Times New Roman" panose="02020603050405020304" pitchFamily="18" charset="0"/>
                <a:cs typeface="Times New Roman" panose="02020603050405020304" pitchFamily="18" charset="0"/>
              </a:rPr>
              <a:t>discutir </a:t>
            </a:r>
            <a:r>
              <a:rPr lang="en-US" sz="1600" kern="0" dirty="0">
                <a:effectLst/>
                <a:ea typeface="Times New Roman" panose="02020603050405020304" pitchFamily="18" charset="0"/>
                <a:cs typeface="Times New Roman" panose="02020603050405020304" pitchFamily="18" charset="0"/>
              </a:rPr>
              <a:t>los beneficios medioambientales, económicos, sociales y de crecimiento personal.</a:t>
            </a:r>
          </a:p>
          <a:p>
            <a:pPr marL="0" indent="0">
              <a:lnSpc>
                <a:spcPct val="100000"/>
              </a:lnSpc>
            </a:pPr>
            <a:r>
              <a:rPr lang="en-US" sz="1600" b="1" kern="0" dirty="0">
                <a:ea typeface="Times New Roman" panose="02020603050405020304" pitchFamily="18" charset="0"/>
                <a:cs typeface="Times New Roman" panose="02020603050405020304" pitchFamily="18" charset="0"/>
              </a:rPr>
              <a:t>Cumplimiento y certificados: </a:t>
            </a:r>
            <a:r>
              <a:rPr lang="en-US" sz="1600" kern="0" dirty="0">
                <a:cs typeface="Times New Roman" panose="02020603050405020304" pitchFamily="18" charset="0"/>
              </a:rPr>
              <a:t>garantizar el cumplimiento de la legislación y la industria, generar credibilidad y confianza de los clientes, facilitar el acceso al mercado, reducir los riesgos legales y mejorar la ventaja competitiva. </a:t>
            </a:r>
          </a:p>
          <a:p>
            <a:endParaRPr lang="en-IE" dirty="0"/>
          </a:p>
        </p:txBody>
      </p:sp>
      <p:sp>
        <p:nvSpPr>
          <p:cNvPr id="5" name="Text Placeholder 4">
            <a:extLst>
              <a:ext uri="{FF2B5EF4-FFF2-40B4-BE49-F238E27FC236}">
                <a16:creationId xmlns:a16="http://schemas.microsoft.com/office/drawing/2014/main" id="{EB09D2CE-0BD8-B7EA-4E19-53DA85C25197}"/>
              </a:ext>
            </a:extLst>
          </p:cNvPr>
          <p:cNvSpPr>
            <a:spLocks noGrp="1"/>
          </p:cNvSpPr>
          <p:nvPr>
            <p:ph type="body" sz="quarter" idx="42"/>
          </p:nvPr>
        </p:nvSpPr>
        <p:spPr>
          <a:xfrm>
            <a:off x="4912292" y="2756240"/>
            <a:ext cx="6562677" cy="339415"/>
          </a:xfrm>
        </p:spPr>
        <p:txBody>
          <a:bodyPr/>
          <a:lstStyle/>
          <a:p>
            <a:r>
              <a:rPr lang="en-US" sz="1800" b="1" kern="0" dirty="0">
                <a:solidFill>
                  <a:srgbClr val="92D050"/>
                </a:solidFill>
                <a:latin typeface="Calibri" panose="020F0502020204030204" pitchFamily="34" charset="0"/>
                <a:cs typeface="Times New Roman" panose="02020603050405020304" pitchFamily="18" charset="0"/>
              </a:rPr>
              <a:t>PRINCIPIOS CLAVE DE LA ECONOMÍA CIRCULAR - Módulo 2</a:t>
            </a:r>
            <a:endParaRPr lang="fi-FI" sz="1800" b="1" kern="0" dirty="0">
              <a:solidFill>
                <a:srgbClr val="92D050"/>
              </a:solidFill>
              <a:latin typeface="Calibri" panose="020F0502020204030204" pitchFamily="34" charset="0"/>
              <a:cs typeface="Times New Roman" panose="02020603050405020304" pitchFamily="18" charset="0"/>
            </a:endParaRPr>
          </a:p>
          <a:p>
            <a:endParaRPr lang="en-IE" dirty="0"/>
          </a:p>
        </p:txBody>
      </p:sp>
      <p:sp>
        <p:nvSpPr>
          <p:cNvPr id="6" name="Text Placeholder 5">
            <a:extLst>
              <a:ext uri="{FF2B5EF4-FFF2-40B4-BE49-F238E27FC236}">
                <a16:creationId xmlns:a16="http://schemas.microsoft.com/office/drawing/2014/main" id="{8CA6FE82-81D0-BA9B-603F-898B190888F2}"/>
              </a:ext>
            </a:extLst>
          </p:cNvPr>
          <p:cNvSpPr>
            <a:spLocks noGrp="1"/>
          </p:cNvSpPr>
          <p:nvPr>
            <p:ph type="body" sz="quarter" idx="43"/>
          </p:nvPr>
        </p:nvSpPr>
        <p:spPr>
          <a:xfrm>
            <a:off x="4912291" y="3023177"/>
            <a:ext cx="7075609" cy="999383"/>
          </a:xfrm>
        </p:spPr>
        <p:txBody>
          <a:bodyPr/>
          <a:lstStyle/>
          <a:p>
            <a:pPr marL="0" indent="0">
              <a:lnSpc>
                <a:spcPct val="100000"/>
              </a:lnSpc>
            </a:pPr>
            <a:r>
              <a:rPr lang="en-US" sz="1600" b="1" kern="0" dirty="0">
                <a:effectLst/>
                <a:ea typeface="Times New Roman" panose="02020603050405020304" pitchFamily="18" charset="0"/>
                <a:cs typeface="Times New Roman" panose="02020603050405020304" pitchFamily="18" charset="0"/>
              </a:rPr>
              <a:t>Diseño para la longevidad</a:t>
            </a:r>
            <a:r>
              <a:rPr lang="en-US" sz="1600" kern="0" dirty="0">
                <a:effectLst/>
                <a:ea typeface="Times New Roman" panose="02020603050405020304" pitchFamily="18" charset="0"/>
                <a:cs typeface="Times New Roman" panose="02020603050405020304" pitchFamily="18" charset="0"/>
              </a:rPr>
              <a:t>: Importancia de la durabilidad y la adaptabilidad en las empresas alimentarias.</a:t>
            </a:r>
            <a:endParaRPr lang="fi-FI" sz="1600" kern="100" dirty="0">
              <a:effectLst/>
              <a:ea typeface="Aptos" panose="020B0004020202020204" pitchFamily="34" charset="0"/>
              <a:cs typeface="Times New Roman" panose="02020603050405020304" pitchFamily="18" charset="0"/>
            </a:endParaRPr>
          </a:p>
          <a:p>
            <a:pPr marL="0" indent="0">
              <a:lnSpc>
                <a:spcPct val="100000"/>
              </a:lnSpc>
            </a:pPr>
            <a:r>
              <a:rPr lang="en-US" sz="1600" b="1" kern="0" dirty="0">
                <a:effectLst/>
                <a:ea typeface="Times New Roman" panose="02020603050405020304" pitchFamily="18" charset="0"/>
                <a:cs typeface="Times New Roman" panose="02020603050405020304" pitchFamily="18" charset="0"/>
              </a:rPr>
              <a:t>Reducción de residuos</a:t>
            </a:r>
            <a:r>
              <a:rPr lang="en-US" sz="1600" kern="0" dirty="0">
                <a:effectLst/>
                <a:ea typeface="Times New Roman" panose="02020603050405020304" pitchFamily="18" charset="0"/>
                <a:cs typeface="Times New Roman" panose="02020603050405020304" pitchFamily="18" charset="0"/>
              </a:rPr>
              <a:t>: Estrategias para minimizar los residuos mediante el reciclaje y la reutilización de materiales.</a:t>
            </a:r>
            <a:endParaRPr lang="fi-FI" sz="1600" kern="100" dirty="0">
              <a:effectLst/>
              <a:ea typeface="Aptos" panose="020B0004020202020204" pitchFamily="34" charset="0"/>
              <a:cs typeface="Times New Roman" panose="02020603050405020304" pitchFamily="18" charset="0"/>
            </a:endParaRPr>
          </a:p>
          <a:p>
            <a:pPr marL="0" indent="0">
              <a:lnSpc>
                <a:spcPct val="100000"/>
              </a:lnSpc>
            </a:pPr>
            <a:r>
              <a:rPr lang="en-US" sz="1600" b="1" kern="0" dirty="0">
                <a:effectLst/>
                <a:ea typeface="Times New Roman" panose="02020603050405020304" pitchFamily="18" charset="0"/>
                <a:cs typeface="Times New Roman" panose="02020603050405020304" pitchFamily="18" charset="0"/>
              </a:rPr>
              <a:t>Eficiencia de los recursos</a:t>
            </a:r>
            <a:r>
              <a:rPr lang="en-US" sz="1600" kern="0" dirty="0">
                <a:effectLst/>
                <a:ea typeface="Times New Roman" panose="02020603050405020304" pitchFamily="18" charset="0"/>
                <a:cs typeface="Times New Roman" panose="02020603050405020304" pitchFamily="18" charset="0"/>
              </a:rPr>
              <a:t>: Técnicas para optimizar el uso de recursos en la producción y las operaciones.</a:t>
            </a:r>
            <a:endParaRPr lang="fi-FI" sz="1600" kern="100" dirty="0">
              <a:effectLst/>
              <a:ea typeface="Aptos" panose="020B0004020202020204" pitchFamily="34" charset="0"/>
              <a:cs typeface="Times New Roman" panose="02020603050405020304" pitchFamily="18" charset="0"/>
            </a:endParaRPr>
          </a:p>
          <a:p>
            <a:pPr marL="0" indent="0">
              <a:lnSpc>
                <a:spcPct val="100000"/>
              </a:lnSpc>
            </a:pPr>
            <a:r>
              <a:rPr lang="en-US" sz="1600" b="1" kern="0" dirty="0">
                <a:effectLst/>
                <a:ea typeface="Times New Roman" panose="02020603050405020304" pitchFamily="18" charset="0"/>
                <a:cs typeface="Times New Roman" panose="02020603050405020304" pitchFamily="18" charset="0"/>
              </a:rPr>
              <a:t>Sistemas de circuito cerrado</a:t>
            </a:r>
            <a:r>
              <a:rPr lang="en-US" sz="1600" kern="0" dirty="0">
                <a:effectLst/>
                <a:ea typeface="Times New Roman" panose="02020603050405020304" pitchFamily="18" charset="0"/>
                <a:cs typeface="Times New Roman" panose="02020603050405020304" pitchFamily="18" charset="0"/>
              </a:rPr>
              <a:t>: Conceptos de sistemas de recuperación de productos y refabricación.</a:t>
            </a:r>
            <a:endParaRPr lang="fi-FI" sz="1600" kern="100" dirty="0">
              <a:effectLst/>
              <a:ea typeface="Aptos" panose="020B0004020202020204" pitchFamily="34" charset="0"/>
              <a:cs typeface="Times New Roman" panose="02020603050405020304" pitchFamily="18" charset="0"/>
            </a:endParaRPr>
          </a:p>
          <a:p>
            <a:pPr marL="0" indent="0">
              <a:lnSpc>
                <a:spcPct val="100000"/>
              </a:lnSpc>
            </a:pPr>
            <a:r>
              <a:rPr lang="en-US" sz="1600" b="1" kern="0" dirty="0">
                <a:effectLst/>
                <a:ea typeface="Times New Roman" panose="02020603050405020304" pitchFamily="18" charset="0"/>
                <a:cs typeface="Times New Roman" panose="02020603050405020304" pitchFamily="18" charset="0"/>
              </a:rPr>
              <a:t> </a:t>
            </a:r>
            <a:endParaRPr lang="fi-FI" sz="1600" kern="100" dirty="0">
              <a:effectLst/>
              <a:ea typeface="Aptos" panose="020B0004020202020204" pitchFamily="34" charset="0"/>
              <a:cs typeface="Times New Roman" panose="02020603050405020304" pitchFamily="18" charset="0"/>
            </a:endParaRPr>
          </a:p>
          <a:p>
            <a:endParaRPr lang="en-IE" dirty="0"/>
          </a:p>
        </p:txBody>
      </p:sp>
      <p:sp>
        <p:nvSpPr>
          <p:cNvPr id="7" name="Text Placeholder 6">
            <a:extLst>
              <a:ext uri="{FF2B5EF4-FFF2-40B4-BE49-F238E27FC236}">
                <a16:creationId xmlns:a16="http://schemas.microsoft.com/office/drawing/2014/main" id="{89F8E1CB-933E-D216-31C9-795FAFD5EBD3}"/>
              </a:ext>
            </a:extLst>
          </p:cNvPr>
          <p:cNvSpPr>
            <a:spLocks noGrp="1"/>
          </p:cNvSpPr>
          <p:nvPr>
            <p:ph type="body" sz="quarter" idx="45"/>
          </p:nvPr>
        </p:nvSpPr>
        <p:spPr>
          <a:xfrm>
            <a:off x="4912292" y="4973990"/>
            <a:ext cx="6562677" cy="339415"/>
          </a:xfrm>
        </p:spPr>
        <p:txBody>
          <a:bodyPr/>
          <a:lstStyle/>
          <a:p>
            <a:r>
              <a:rPr lang="en-US" sz="1800" kern="0" dirty="0">
                <a:solidFill>
                  <a:srgbClr val="92D050"/>
                </a:solidFill>
                <a:cs typeface="Times New Roman" panose="02020603050405020304" pitchFamily="18" charset="0"/>
              </a:rPr>
              <a:t>ESTRATEGIAS DE APLICACIÓN - Módulos 3, 8, 10, 12</a:t>
            </a:r>
            <a:endParaRPr lang="fi-FI" sz="1800" kern="0" dirty="0">
              <a:solidFill>
                <a:srgbClr val="92D050"/>
              </a:solidFill>
              <a:cs typeface="Times New Roman" panose="02020603050405020304" pitchFamily="18" charset="0"/>
            </a:endParaRPr>
          </a:p>
          <a:p>
            <a:endParaRPr lang="en-IE" dirty="0"/>
          </a:p>
        </p:txBody>
      </p:sp>
      <p:sp>
        <p:nvSpPr>
          <p:cNvPr id="8" name="Text Placeholder 7">
            <a:extLst>
              <a:ext uri="{FF2B5EF4-FFF2-40B4-BE49-F238E27FC236}">
                <a16:creationId xmlns:a16="http://schemas.microsoft.com/office/drawing/2014/main" id="{29BEB388-24BA-C7ED-1FA0-A1263FAEC534}"/>
              </a:ext>
            </a:extLst>
          </p:cNvPr>
          <p:cNvSpPr>
            <a:spLocks noGrp="1"/>
          </p:cNvSpPr>
          <p:nvPr>
            <p:ph type="body" sz="quarter" idx="46"/>
          </p:nvPr>
        </p:nvSpPr>
        <p:spPr>
          <a:xfrm>
            <a:off x="4912291" y="5304218"/>
            <a:ext cx="6848785" cy="999383"/>
          </a:xfrm>
        </p:spPr>
        <p:txBody>
          <a:bodyPr/>
          <a:lstStyle/>
          <a:p>
            <a:pPr marL="0" indent="0">
              <a:lnSpc>
                <a:spcPct val="100000"/>
              </a:lnSpc>
            </a:pPr>
            <a:r>
              <a:rPr lang="en-US" sz="1600" b="1" kern="0" dirty="0">
                <a:effectLst/>
                <a:ea typeface="Times New Roman" panose="02020603050405020304" pitchFamily="18" charset="0"/>
                <a:cs typeface="Times New Roman" panose="02020603050405020304" pitchFamily="18" charset="0"/>
              </a:rPr>
              <a:t>Evaluación de las prácticas actuales</a:t>
            </a:r>
            <a:r>
              <a:rPr lang="en-US" sz="1600" kern="0" dirty="0">
                <a:effectLst/>
                <a:ea typeface="Times New Roman" panose="02020603050405020304" pitchFamily="18" charset="0"/>
                <a:cs typeface="Times New Roman" panose="02020603050405020304" pitchFamily="18" charset="0"/>
              </a:rPr>
              <a:t>: Herramientas para evaluar los procesos existentes e identificar áreas de mejora.</a:t>
            </a:r>
            <a:endParaRPr lang="fi-FI" sz="1600" kern="100" dirty="0">
              <a:effectLst/>
              <a:ea typeface="Aptos" panose="020B0004020202020204" pitchFamily="34" charset="0"/>
              <a:cs typeface="Times New Roman" panose="02020603050405020304" pitchFamily="18" charset="0"/>
            </a:endParaRPr>
          </a:p>
          <a:p>
            <a:pPr marL="0" indent="0">
              <a:lnSpc>
                <a:spcPct val="100000"/>
              </a:lnSpc>
            </a:pPr>
            <a:r>
              <a:rPr lang="en-US" sz="1600" b="1" kern="0" dirty="0">
                <a:effectLst/>
                <a:ea typeface="Times New Roman" panose="02020603050405020304" pitchFamily="18" charset="0"/>
                <a:cs typeface="Times New Roman" panose="02020603050405020304" pitchFamily="18" charset="0"/>
              </a:rPr>
              <a:t>Modelos empresariales innovadores</a:t>
            </a:r>
            <a:r>
              <a:rPr lang="en-US" sz="1600" kern="0" dirty="0">
                <a:effectLst/>
                <a:ea typeface="Times New Roman" panose="02020603050405020304" pitchFamily="18" charset="0"/>
                <a:cs typeface="Times New Roman" panose="02020603050405020304" pitchFamily="18" charset="0"/>
              </a:rPr>
              <a:t>: Panorama de los servicios de suscripción, el producto como servicio y las economías colaborativas.</a:t>
            </a:r>
            <a:endParaRPr lang="fi-FI" sz="1600" kern="100" dirty="0">
              <a:effectLst/>
              <a:ea typeface="Aptos" panose="020B0004020202020204" pitchFamily="34" charset="0"/>
              <a:cs typeface="Times New Roman" panose="02020603050405020304" pitchFamily="18" charset="0"/>
            </a:endParaRPr>
          </a:p>
          <a:p>
            <a:pPr marL="0" indent="0">
              <a:lnSpc>
                <a:spcPct val="100000"/>
              </a:lnSpc>
            </a:pPr>
            <a:r>
              <a:rPr lang="en-US" sz="1600" b="1" kern="0" dirty="0">
                <a:effectLst/>
                <a:ea typeface="Times New Roman" panose="02020603050405020304" pitchFamily="18" charset="0"/>
                <a:cs typeface="Times New Roman" panose="02020603050405020304" pitchFamily="18" charset="0"/>
              </a:rPr>
              <a:t>Colaboración y asociaciones</a:t>
            </a:r>
            <a:r>
              <a:rPr lang="en-US" sz="1600" kern="0" dirty="0">
                <a:effectLst/>
                <a:ea typeface="Times New Roman" panose="02020603050405020304" pitchFamily="18" charset="0"/>
                <a:cs typeface="Times New Roman" panose="02020603050405020304" pitchFamily="18" charset="0"/>
              </a:rPr>
              <a:t>: Importancia de trabajar con proveedores, clientes y otras partes interesadas.</a:t>
            </a:r>
            <a:endParaRPr lang="fi-FI" sz="1600" kern="100" dirty="0">
              <a:effectLst/>
              <a:ea typeface="Aptos" panose="020B0004020202020204" pitchFamily="34" charset="0"/>
              <a:cs typeface="Times New Roman" panose="02020603050405020304" pitchFamily="18" charset="0"/>
            </a:endParaRPr>
          </a:p>
        </p:txBody>
      </p:sp>
      <p:pic>
        <p:nvPicPr>
          <p:cNvPr id="13" name="Picture Placeholder 12" descr="A colorful circle with two cubes with recycle symbols on it with Rose Bowl in the background&#10;&#10;AI-generated content may be incorrect.">
            <a:extLst>
              <a:ext uri="{FF2B5EF4-FFF2-40B4-BE49-F238E27FC236}">
                <a16:creationId xmlns:a16="http://schemas.microsoft.com/office/drawing/2014/main" id="{B9FFEF36-0673-14A5-7A51-7E8910888B9B}"/>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 Placeholder 3">
            <a:extLst>
              <a:ext uri="{FF2B5EF4-FFF2-40B4-BE49-F238E27FC236}">
                <a16:creationId xmlns:a16="http://schemas.microsoft.com/office/drawing/2014/main" id="{9321EE03-EC9C-9B58-CDDC-BA727E9614E3}"/>
              </a:ext>
            </a:extLst>
          </p:cNvPr>
          <p:cNvSpPr txBox="1">
            <a:spLocks/>
          </p:cNvSpPr>
          <p:nvPr/>
        </p:nvSpPr>
        <p:spPr>
          <a:xfrm>
            <a:off x="4794505" y="154541"/>
            <a:ext cx="7485887" cy="7105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1">
                    <a:lumMod val="75000"/>
                  </a:schemeClr>
                </a:solidFill>
              </a:rPr>
              <a:t>Ejemplo: </a:t>
            </a:r>
            <a:r>
              <a:rPr lang="en-IE" sz="2400" b="1" dirty="0">
                <a:solidFill>
                  <a:schemeClr val="accent1">
                    <a:lumMod val="75000"/>
                  </a:schemeClr>
                </a:solidFill>
                <a:ea typeface="+mn-lt"/>
                <a:cs typeface="+mn-lt"/>
              </a:rPr>
              <a:t>Programas de formación y desarrollo para </a:t>
            </a:r>
            <a:r>
              <a:rPr lang="en-IE" sz="2400" b="1" dirty="0" err="1">
                <a:solidFill>
                  <a:schemeClr val="accent1">
                    <a:lumMod val="75000"/>
                  </a:schemeClr>
                </a:solidFill>
                <a:ea typeface="+mn-lt"/>
                <a:cs typeface="+mn-lt"/>
              </a:rPr>
              <a:t>empleados</a:t>
            </a:r>
            <a:endParaRPr lang="en-IE" sz="2400" b="1" dirty="0">
              <a:solidFill>
                <a:schemeClr val="accent1">
                  <a:lumMod val="75000"/>
                </a:schemeClr>
              </a:solidFill>
              <a:ea typeface="+mn-lt"/>
              <a:cs typeface="+mn-lt"/>
            </a:endParaRPr>
          </a:p>
          <a:p>
            <a:pPr marL="0" indent="0">
              <a:buNone/>
            </a:pPr>
            <a:endParaRPr lang="en-IE" sz="2400" dirty="0">
              <a:ea typeface="+mn-lt"/>
              <a:cs typeface="+mn-lt"/>
            </a:endParaRPr>
          </a:p>
        </p:txBody>
      </p:sp>
      <p:grpSp>
        <p:nvGrpSpPr>
          <p:cNvPr id="31" name="Group 36">
            <a:extLst>
              <a:ext uri="{FF2B5EF4-FFF2-40B4-BE49-F238E27FC236}">
                <a16:creationId xmlns:a16="http://schemas.microsoft.com/office/drawing/2014/main" id="{9713C357-A321-666C-B2B5-B22B6A855409}"/>
              </a:ext>
            </a:extLst>
          </p:cNvPr>
          <p:cNvGrpSpPr/>
          <p:nvPr/>
        </p:nvGrpSpPr>
        <p:grpSpPr>
          <a:xfrm>
            <a:off x="4093754" y="1329807"/>
            <a:ext cx="554299" cy="554203"/>
            <a:chOff x="3258209" y="1217582"/>
            <a:chExt cx="4712093" cy="4711281"/>
          </a:xfrm>
          <a:solidFill>
            <a:schemeClr val="bg1"/>
          </a:solidFill>
        </p:grpSpPr>
        <p:sp>
          <p:nvSpPr>
            <p:cNvPr id="32" name="Freeform 31">
              <a:extLst>
                <a:ext uri="{FF2B5EF4-FFF2-40B4-BE49-F238E27FC236}">
                  <a16:creationId xmlns:a16="http://schemas.microsoft.com/office/drawing/2014/main" id="{7958DE9D-4A8C-6401-8DE3-9487FF9C3911}"/>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6ECC9562-5A3D-5BEA-FC6A-DE22A9CC74D6}"/>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a:p>
          </p:txBody>
        </p:sp>
        <p:grpSp>
          <p:nvGrpSpPr>
            <p:cNvPr id="34" name="Group 39">
              <a:extLst>
                <a:ext uri="{FF2B5EF4-FFF2-40B4-BE49-F238E27FC236}">
                  <a16:creationId xmlns:a16="http://schemas.microsoft.com/office/drawing/2014/main" id="{BBCDA423-795C-7396-BA0A-D1608784183D}"/>
                </a:ext>
              </a:extLst>
            </p:cNvPr>
            <p:cNvGrpSpPr/>
            <p:nvPr/>
          </p:nvGrpSpPr>
          <p:grpSpPr>
            <a:xfrm>
              <a:off x="3258209" y="1217582"/>
              <a:ext cx="4712093" cy="4711281"/>
              <a:chOff x="3258209" y="1217582"/>
              <a:chExt cx="4712093" cy="4711281"/>
            </a:xfrm>
            <a:grpFill/>
          </p:grpSpPr>
          <p:sp>
            <p:nvSpPr>
              <p:cNvPr id="35" name="Freeform 16">
                <a:extLst>
                  <a:ext uri="{FF2B5EF4-FFF2-40B4-BE49-F238E27FC236}">
                    <a16:creationId xmlns:a16="http://schemas.microsoft.com/office/drawing/2014/main" id="{602B49D6-6530-A71A-7496-7DD4DEA0FB5A}"/>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36" name="Freeform 18">
                <a:extLst>
                  <a:ext uri="{FF2B5EF4-FFF2-40B4-BE49-F238E27FC236}">
                    <a16:creationId xmlns:a16="http://schemas.microsoft.com/office/drawing/2014/main" id="{DC982ED1-F9B8-1314-F67D-325E9209F99D}"/>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37" name="Freeform 19">
                <a:extLst>
                  <a:ext uri="{FF2B5EF4-FFF2-40B4-BE49-F238E27FC236}">
                    <a16:creationId xmlns:a16="http://schemas.microsoft.com/office/drawing/2014/main" id="{FFAE7852-0658-DA81-502C-F4113CE0C422}"/>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38" name="Freeform 20">
                <a:extLst>
                  <a:ext uri="{FF2B5EF4-FFF2-40B4-BE49-F238E27FC236}">
                    <a16:creationId xmlns:a16="http://schemas.microsoft.com/office/drawing/2014/main" id="{3BE30924-8D84-A659-ABBC-1271FCACEF1F}"/>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39" name="Freeform 21">
                <a:extLst>
                  <a:ext uri="{FF2B5EF4-FFF2-40B4-BE49-F238E27FC236}">
                    <a16:creationId xmlns:a16="http://schemas.microsoft.com/office/drawing/2014/main" id="{8CF01C4F-315B-1E81-7A12-26067B72B1AE}"/>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0" name="Freeform 22">
                <a:extLst>
                  <a:ext uri="{FF2B5EF4-FFF2-40B4-BE49-F238E27FC236}">
                    <a16:creationId xmlns:a16="http://schemas.microsoft.com/office/drawing/2014/main" id="{0B802153-072B-D3A0-6455-DBD54D2A695A}"/>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1" name="Freeform 23">
                <a:extLst>
                  <a:ext uri="{FF2B5EF4-FFF2-40B4-BE49-F238E27FC236}">
                    <a16:creationId xmlns:a16="http://schemas.microsoft.com/office/drawing/2014/main" id="{9CFB6482-6587-AF02-D75E-79F0E15CB277}"/>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42" name="Freeform 24">
                <a:extLst>
                  <a:ext uri="{FF2B5EF4-FFF2-40B4-BE49-F238E27FC236}">
                    <a16:creationId xmlns:a16="http://schemas.microsoft.com/office/drawing/2014/main" id="{85A5DF71-A89D-1EB7-4463-A827A15CCC71}"/>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43" name="Freeform 25">
                <a:extLst>
                  <a:ext uri="{FF2B5EF4-FFF2-40B4-BE49-F238E27FC236}">
                    <a16:creationId xmlns:a16="http://schemas.microsoft.com/office/drawing/2014/main" id="{195DC810-9999-AB33-EFF1-EDFC43B0AF0D}"/>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44" name="Freeform 26">
                <a:extLst>
                  <a:ext uri="{FF2B5EF4-FFF2-40B4-BE49-F238E27FC236}">
                    <a16:creationId xmlns:a16="http://schemas.microsoft.com/office/drawing/2014/main" id="{A5AD72AB-D17E-D610-63FE-ACE28BD2AAD5}"/>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45" name="Freeform 27">
                <a:extLst>
                  <a:ext uri="{FF2B5EF4-FFF2-40B4-BE49-F238E27FC236}">
                    <a16:creationId xmlns:a16="http://schemas.microsoft.com/office/drawing/2014/main" id="{9DE9A9ED-D43D-7B19-18B1-4EEDEA21680C}"/>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46" name="Freeform 28">
                <a:extLst>
                  <a:ext uri="{FF2B5EF4-FFF2-40B4-BE49-F238E27FC236}">
                    <a16:creationId xmlns:a16="http://schemas.microsoft.com/office/drawing/2014/main" id="{22FF6639-F650-FE14-5AB1-E18BC1FDF575}"/>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47" name="Freeform 29">
                <a:extLst>
                  <a:ext uri="{FF2B5EF4-FFF2-40B4-BE49-F238E27FC236}">
                    <a16:creationId xmlns:a16="http://schemas.microsoft.com/office/drawing/2014/main" id="{22641490-7296-C881-5A3D-26A2EA717F27}"/>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48" name="Freeform 30">
                <a:extLst>
                  <a:ext uri="{FF2B5EF4-FFF2-40B4-BE49-F238E27FC236}">
                    <a16:creationId xmlns:a16="http://schemas.microsoft.com/office/drawing/2014/main" id="{75553CFC-DE32-D5DC-FA0F-4D11650A956B}"/>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grpSp>
        <p:nvGrpSpPr>
          <p:cNvPr id="49" name="Graphic 3">
            <a:extLst>
              <a:ext uri="{FF2B5EF4-FFF2-40B4-BE49-F238E27FC236}">
                <a16:creationId xmlns:a16="http://schemas.microsoft.com/office/drawing/2014/main" id="{6140A47D-2D09-F1BA-8C75-BA06813FB236}"/>
              </a:ext>
            </a:extLst>
          </p:cNvPr>
          <p:cNvGrpSpPr/>
          <p:nvPr/>
        </p:nvGrpSpPr>
        <p:grpSpPr>
          <a:xfrm>
            <a:off x="3927890" y="2785035"/>
            <a:ext cx="686308" cy="643965"/>
            <a:chOff x="6615628" y="2116894"/>
            <a:chExt cx="1066935" cy="1001108"/>
          </a:xfrm>
          <a:solidFill>
            <a:schemeClr val="bg1"/>
          </a:solidFill>
        </p:grpSpPr>
        <p:sp>
          <p:nvSpPr>
            <p:cNvPr id="50" name="Freeform 1128">
              <a:extLst>
                <a:ext uri="{FF2B5EF4-FFF2-40B4-BE49-F238E27FC236}">
                  <a16:creationId xmlns:a16="http://schemas.microsoft.com/office/drawing/2014/main" id="{5EB960A0-25FC-32C3-4283-332890105613}"/>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F1983D"/>
            </a:solidFill>
            <a:ln w="27426" cap="flat">
              <a:noFill/>
              <a:prstDash val="solid"/>
              <a:miter/>
            </a:ln>
          </p:spPr>
          <p:txBody>
            <a:bodyPr rtlCol="0" anchor="ctr"/>
            <a:lstStyle/>
            <a:p>
              <a:endParaRPr lang="en-US"/>
            </a:p>
          </p:txBody>
        </p:sp>
        <p:grpSp>
          <p:nvGrpSpPr>
            <p:cNvPr id="51" name="Graphic 3">
              <a:extLst>
                <a:ext uri="{FF2B5EF4-FFF2-40B4-BE49-F238E27FC236}">
                  <a16:creationId xmlns:a16="http://schemas.microsoft.com/office/drawing/2014/main" id="{BD172182-DF49-C425-E6FC-F6AC86F108F8}"/>
                </a:ext>
              </a:extLst>
            </p:cNvPr>
            <p:cNvGrpSpPr/>
            <p:nvPr/>
          </p:nvGrpSpPr>
          <p:grpSpPr>
            <a:xfrm>
              <a:off x="6615628" y="2116894"/>
              <a:ext cx="1066935" cy="1001108"/>
              <a:chOff x="6615628" y="2116894"/>
              <a:chExt cx="1066935" cy="1001108"/>
            </a:xfrm>
            <a:grpFill/>
          </p:grpSpPr>
          <p:sp>
            <p:nvSpPr>
              <p:cNvPr id="52" name="Freeform 1130">
                <a:extLst>
                  <a:ext uri="{FF2B5EF4-FFF2-40B4-BE49-F238E27FC236}">
                    <a16:creationId xmlns:a16="http://schemas.microsoft.com/office/drawing/2014/main" id="{FFD2F659-7207-8FD6-B267-D1D0EBB32905}"/>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53" name="Freeform 1131">
                <a:extLst>
                  <a:ext uri="{FF2B5EF4-FFF2-40B4-BE49-F238E27FC236}">
                    <a16:creationId xmlns:a16="http://schemas.microsoft.com/office/drawing/2014/main" id="{7BFE9BD0-5A1C-9B26-9DF1-3B6CE4DEE1A5}"/>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54" name="Freeform 1132">
                <a:extLst>
                  <a:ext uri="{FF2B5EF4-FFF2-40B4-BE49-F238E27FC236}">
                    <a16:creationId xmlns:a16="http://schemas.microsoft.com/office/drawing/2014/main" id="{72265767-9740-43E1-8CCA-225628689C21}"/>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55" name="Freeform 1133">
                <a:extLst>
                  <a:ext uri="{FF2B5EF4-FFF2-40B4-BE49-F238E27FC236}">
                    <a16:creationId xmlns:a16="http://schemas.microsoft.com/office/drawing/2014/main" id="{1C4F08E2-B658-B5EA-04C2-2DA77BA25543}"/>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56" name="Freeform 1134">
                <a:extLst>
                  <a:ext uri="{FF2B5EF4-FFF2-40B4-BE49-F238E27FC236}">
                    <a16:creationId xmlns:a16="http://schemas.microsoft.com/office/drawing/2014/main" id="{5545CD06-3087-AEA3-5AF3-D05112DF9BE6}"/>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57" name="Freeform 1135">
                <a:extLst>
                  <a:ext uri="{FF2B5EF4-FFF2-40B4-BE49-F238E27FC236}">
                    <a16:creationId xmlns:a16="http://schemas.microsoft.com/office/drawing/2014/main" id="{A049FFBD-14A4-80B6-7017-608529BACAA4}"/>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58" name="Freeform 1136">
                <a:extLst>
                  <a:ext uri="{FF2B5EF4-FFF2-40B4-BE49-F238E27FC236}">
                    <a16:creationId xmlns:a16="http://schemas.microsoft.com/office/drawing/2014/main" id="{D3260168-90B7-1820-2C97-3439B5F61D7E}"/>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59" name="Freeform 1137">
                <a:extLst>
                  <a:ext uri="{FF2B5EF4-FFF2-40B4-BE49-F238E27FC236}">
                    <a16:creationId xmlns:a16="http://schemas.microsoft.com/office/drawing/2014/main" id="{FF5E9756-6E78-3947-C074-E442F4826FD2}"/>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60" name="Freeform 1138">
                <a:extLst>
                  <a:ext uri="{FF2B5EF4-FFF2-40B4-BE49-F238E27FC236}">
                    <a16:creationId xmlns:a16="http://schemas.microsoft.com/office/drawing/2014/main" id="{C36F5698-C453-E1F5-449B-225790A89FF1}"/>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61" name="Freeform 1139">
                <a:extLst>
                  <a:ext uri="{FF2B5EF4-FFF2-40B4-BE49-F238E27FC236}">
                    <a16:creationId xmlns:a16="http://schemas.microsoft.com/office/drawing/2014/main" id="{17B526B9-C5A0-97D0-CB28-987BEB6EA042}"/>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62" name="Freeform 1140">
                <a:extLst>
                  <a:ext uri="{FF2B5EF4-FFF2-40B4-BE49-F238E27FC236}">
                    <a16:creationId xmlns:a16="http://schemas.microsoft.com/office/drawing/2014/main" id="{AC5ABE36-289B-5FCE-87F2-5AC13420FA16}"/>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63" name="Freeform 1141">
                <a:extLst>
                  <a:ext uri="{FF2B5EF4-FFF2-40B4-BE49-F238E27FC236}">
                    <a16:creationId xmlns:a16="http://schemas.microsoft.com/office/drawing/2014/main" id="{866EB24A-8997-95D1-8AEE-9E43BE75F9F3}"/>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grpSp>
        <p:nvGrpSpPr>
          <p:cNvPr id="64" name="Group 54">
            <a:extLst>
              <a:ext uri="{FF2B5EF4-FFF2-40B4-BE49-F238E27FC236}">
                <a16:creationId xmlns:a16="http://schemas.microsoft.com/office/drawing/2014/main" id="{6C17B86E-AA61-06A5-94AB-32E5837B6A84}"/>
              </a:ext>
            </a:extLst>
          </p:cNvPr>
          <p:cNvGrpSpPr/>
          <p:nvPr/>
        </p:nvGrpSpPr>
        <p:grpSpPr>
          <a:xfrm>
            <a:off x="3950004" y="4898445"/>
            <a:ext cx="715103" cy="829920"/>
            <a:chOff x="8360213" y="3458151"/>
            <a:chExt cx="853935" cy="991043"/>
          </a:xfrm>
          <a:solidFill>
            <a:schemeClr val="bg1"/>
          </a:solidFill>
        </p:grpSpPr>
        <p:grpSp>
          <p:nvGrpSpPr>
            <p:cNvPr id="65" name="Graphic 2">
              <a:extLst>
                <a:ext uri="{FF2B5EF4-FFF2-40B4-BE49-F238E27FC236}">
                  <a16:creationId xmlns:a16="http://schemas.microsoft.com/office/drawing/2014/main" id="{4A4F97CC-3C02-BA72-3BB5-AC388C91A70F}"/>
                </a:ext>
              </a:extLst>
            </p:cNvPr>
            <p:cNvGrpSpPr/>
            <p:nvPr userDrawn="1"/>
          </p:nvGrpSpPr>
          <p:grpSpPr>
            <a:xfrm>
              <a:off x="8599192" y="3595917"/>
              <a:ext cx="375982" cy="204367"/>
              <a:chOff x="2642504" y="3763150"/>
              <a:chExt cx="375982" cy="204367"/>
            </a:xfrm>
            <a:grpFill/>
          </p:grpSpPr>
          <p:sp>
            <p:nvSpPr>
              <p:cNvPr id="71" name="Freeform 102">
                <a:extLst>
                  <a:ext uri="{FF2B5EF4-FFF2-40B4-BE49-F238E27FC236}">
                    <a16:creationId xmlns:a16="http://schemas.microsoft.com/office/drawing/2014/main" id="{145E18DC-9BEB-8134-858E-B7C43773A543}"/>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E25684"/>
              </a:solidFill>
              <a:ln w="3834" cap="flat">
                <a:noFill/>
                <a:prstDash val="solid"/>
                <a:miter/>
              </a:ln>
            </p:spPr>
            <p:txBody>
              <a:bodyPr rtlCol="0" anchor="ctr"/>
              <a:lstStyle/>
              <a:p>
                <a:endParaRPr lang="en-US"/>
              </a:p>
            </p:txBody>
          </p:sp>
          <p:sp>
            <p:nvSpPr>
              <p:cNvPr id="72" name="Freeform 103">
                <a:extLst>
                  <a:ext uri="{FF2B5EF4-FFF2-40B4-BE49-F238E27FC236}">
                    <a16:creationId xmlns:a16="http://schemas.microsoft.com/office/drawing/2014/main" id="{74585EBA-C369-4034-A0B0-1D1DBC549A10}"/>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E25684"/>
              </a:solidFill>
              <a:ln w="3834" cap="flat">
                <a:noFill/>
                <a:prstDash val="solid"/>
                <a:miter/>
              </a:ln>
            </p:spPr>
            <p:txBody>
              <a:bodyPr rtlCol="0" anchor="ctr"/>
              <a:lstStyle/>
              <a:p>
                <a:endParaRPr lang="en-US"/>
              </a:p>
            </p:txBody>
          </p:sp>
        </p:grpSp>
        <p:grpSp>
          <p:nvGrpSpPr>
            <p:cNvPr id="66" name="Graphic 2">
              <a:extLst>
                <a:ext uri="{FF2B5EF4-FFF2-40B4-BE49-F238E27FC236}">
                  <a16:creationId xmlns:a16="http://schemas.microsoft.com/office/drawing/2014/main" id="{311A3148-8D9F-0C45-F4DE-21C6BD52C9FA}"/>
                </a:ext>
              </a:extLst>
            </p:cNvPr>
            <p:cNvGrpSpPr/>
            <p:nvPr userDrawn="1"/>
          </p:nvGrpSpPr>
          <p:grpSpPr>
            <a:xfrm>
              <a:off x="8360213" y="3458151"/>
              <a:ext cx="853935" cy="991043"/>
              <a:chOff x="2403525" y="3625384"/>
              <a:chExt cx="853935" cy="991043"/>
            </a:xfrm>
            <a:grpFill/>
          </p:grpSpPr>
          <p:sp>
            <p:nvSpPr>
              <p:cNvPr id="67" name="Freeform 98">
                <a:extLst>
                  <a:ext uri="{FF2B5EF4-FFF2-40B4-BE49-F238E27FC236}">
                    <a16:creationId xmlns:a16="http://schemas.microsoft.com/office/drawing/2014/main" id="{9092757A-46AE-6124-BC4C-8C9ADD86357B}"/>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68" name="Freeform 99">
                <a:extLst>
                  <a:ext uri="{FF2B5EF4-FFF2-40B4-BE49-F238E27FC236}">
                    <a16:creationId xmlns:a16="http://schemas.microsoft.com/office/drawing/2014/main" id="{98761127-E639-8640-D272-5ACC0DF27A9D}"/>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69" name="Freeform 100">
                <a:extLst>
                  <a:ext uri="{FF2B5EF4-FFF2-40B4-BE49-F238E27FC236}">
                    <a16:creationId xmlns:a16="http://schemas.microsoft.com/office/drawing/2014/main" id="{3618C49E-E253-EDCE-A6A8-4ABAD1426A70}"/>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70" name="Freeform 101">
                <a:extLst>
                  <a:ext uri="{FF2B5EF4-FFF2-40B4-BE49-F238E27FC236}">
                    <a16:creationId xmlns:a16="http://schemas.microsoft.com/office/drawing/2014/main" id="{A20665CC-8E39-2BB6-73CD-E995B0DE5DFF}"/>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655942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2758B-B7AF-A4B6-2589-6406048A6CC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0737D32-340F-C393-AA48-78CFF5799CB3}"/>
              </a:ext>
            </a:extLst>
          </p:cNvPr>
          <p:cNvSpPr>
            <a:spLocks noGrp="1"/>
          </p:cNvSpPr>
          <p:nvPr>
            <p:ph type="body" sz="quarter" idx="35"/>
          </p:nvPr>
        </p:nvSpPr>
        <p:spPr>
          <a:xfrm>
            <a:off x="4902847" y="930247"/>
            <a:ext cx="6562677" cy="339415"/>
          </a:xfrm>
        </p:spPr>
        <p:txBody>
          <a:bodyPr/>
          <a:lstStyle/>
          <a:p>
            <a:r>
              <a:rPr lang="en-US" sz="2000" b="1" kern="0" dirty="0">
                <a:solidFill>
                  <a:srgbClr val="92D050"/>
                </a:solidFill>
                <a:latin typeface="Calibri" panose="020F0502020204030204" pitchFamily="34" charset="0"/>
                <a:cs typeface="Times New Roman" panose="02020603050405020304" pitchFamily="18" charset="0"/>
              </a:rPr>
              <a:t>ESTUDIOS DE CASO Y PRÁCTICAS ÓPTIMAS </a:t>
            </a:r>
            <a:r>
              <a:rPr lang="en-US" sz="2000" b="1" kern="0" dirty="0">
                <a:solidFill>
                  <a:srgbClr val="B7250D"/>
                </a:solidFill>
                <a:effectLst/>
                <a:ea typeface="Times New Roman" panose="02020603050405020304" pitchFamily="18" charset="0"/>
                <a:cs typeface="Times New Roman" panose="02020603050405020304" pitchFamily="18" charset="0"/>
              </a:rPr>
              <a:t>- </a:t>
            </a:r>
            <a:r>
              <a:rPr lang="en-US" sz="2000" b="1" kern="0" dirty="0">
                <a:solidFill>
                  <a:srgbClr val="B7250D"/>
                </a:solidFill>
                <a:effectLst/>
                <a:ea typeface="Times New Roman" panose="02020603050405020304" pitchFamily="18" charset="0"/>
                <a:cs typeface="Times New Roman" panose="02020603050405020304" pitchFamily="18" charset="0"/>
                <a:hlinkClick r:id="rId2"/>
              </a:rPr>
              <a:t>Compendio W2W</a:t>
            </a:r>
            <a:r>
              <a:rPr lang="en-US" sz="2000" b="1" kern="0" dirty="0">
                <a:solidFill>
                  <a:srgbClr val="B7250D"/>
                </a:solidFill>
                <a:effectLst/>
                <a:ea typeface="Times New Roman" panose="02020603050405020304" pitchFamily="18" charset="0"/>
                <a:cs typeface="Times New Roman" panose="02020603050405020304" pitchFamily="18" charset="0"/>
              </a:rPr>
              <a:t>, </a:t>
            </a:r>
            <a:r>
              <a:rPr lang="en-US" sz="2000" b="1" kern="0" dirty="0">
                <a:solidFill>
                  <a:srgbClr val="B7250D"/>
                </a:solidFill>
                <a:effectLst/>
                <a:ea typeface="Times New Roman" panose="02020603050405020304" pitchFamily="18" charset="0"/>
                <a:cs typeface="Times New Roman" panose="02020603050405020304" pitchFamily="18" charset="0"/>
                <a:hlinkClick r:id="rId3"/>
              </a:rPr>
              <a:t>Mapas de flujos de residuos</a:t>
            </a:r>
            <a:endParaRPr lang="fi-FI" sz="2000" kern="100" dirty="0">
              <a:solidFill>
                <a:srgbClr val="B7250D"/>
              </a:solidFill>
              <a:effectLst/>
              <a:ea typeface="Aptos" panose="020B0004020202020204" pitchFamily="34" charset="0"/>
              <a:cs typeface="Times New Roman" panose="02020603050405020304" pitchFamily="18" charset="0"/>
            </a:endParaRPr>
          </a:p>
          <a:p>
            <a:endParaRPr lang="en-IE" dirty="0"/>
          </a:p>
        </p:txBody>
      </p:sp>
      <p:sp>
        <p:nvSpPr>
          <p:cNvPr id="3" name="Text Placeholder 2">
            <a:extLst>
              <a:ext uri="{FF2B5EF4-FFF2-40B4-BE49-F238E27FC236}">
                <a16:creationId xmlns:a16="http://schemas.microsoft.com/office/drawing/2014/main" id="{90C2DDF2-A3E0-E183-16FB-3B87C1B81D9E}"/>
              </a:ext>
            </a:extLst>
          </p:cNvPr>
          <p:cNvSpPr>
            <a:spLocks noGrp="1"/>
          </p:cNvSpPr>
          <p:nvPr>
            <p:ph type="body" sz="quarter" idx="36"/>
          </p:nvPr>
        </p:nvSpPr>
        <p:spPr>
          <a:xfrm>
            <a:off x="4912291" y="1589360"/>
            <a:ext cx="6553234" cy="999383"/>
          </a:xfrm>
        </p:spPr>
        <p:txBody>
          <a:bodyPr/>
          <a:lstStyle/>
          <a:p>
            <a:pPr marL="0" indent="0">
              <a:lnSpc>
                <a:spcPct val="100000"/>
              </a:lnSpc>
            </a:pPr>
            <a:r>
              <a:rPr lang="en-US" sz="1600" b="1" kern="0" dirty="0">
                <a:effectLst/>
                <a:ea typeface="Times New Roman" panose="02020603050405020304" pitchFamily="18" charset="0"/>
                <a:cs typeface="Times New Roman" panose="02020603050405020304" pitchFamily="18" charset="0"/>
              </a:rPr>
              <a:t>Ejemplos de éxito de la economía circular: </a:t>
            </a:r>
            <a:r>
              <a:rPr lang="en-US" sz="1600" kern="0" dirty="0">
                <a:effectLst/>
                <a:ea typeface="Times New Roman" panose="02020603050405020304" pitchFamily="18" charset="0"/>
                <a:cs typeface="Times New Roman" panose="02020603050405020304" pitchFamily="18" charset="0"/>
              </a:rPr>
              <a:t>Destaque las empresas que aplican con éxito prácticas circulares.</a:t>
            </a:r>
            <a:endParaRPr lang="fi-FI" sz="1600" kern="100" dirty="0">
              <a:effectLst/>
              <a:ea typeface="Aptos" panose="020B0004020202020204" pitchFamily="34" charset="0"/>
              <a:cs typeface="Times New Roman" panose="02020603050405020304" pitchFamily="18" charset="0"/>
            </a:endParaRPr>
          </a:p>
          <a:p>
            <a:pPr marL="0" indent="0">
              <a:lnSpc>
                <a:spcPct val="100000"/>
              </a:lnSpc>
            </a:pPr>
            <a:r>
              <a:rPr lang="en-US" sz="1600" b="1" kern="0" dirty="0">
                <a:effectLst/>
                <a:ea typeface="Times New Roman" panose="02020603050405020304" pitchFamily="18" charset="0"/>
                <a:cs typeface="Times New Roman" panose="02020603050405020304" pitchFamily="18" charset="0"/>
              </a:rPr>
              <a:t>Lecciones aprendidas</a:t>
            </a:r>
            <a:r>
              <a:rPr lang="en-US" sz="1600" kern="0" dirty="0">
                <a:effectLst/>
                <a:ea typeface="Times New Roman" panose="02020603050405020304" pitchFamily="18" charset="0"/>
                <a:cs typeface="Times New Roman" panose="02020603050405020304" pitchFamily="18" charset="0"/>
              </a:rPr>
              <a:t>: Debate sobre retos y soluciones comunes.</a:t>
            </a:r>
            <a:endParaRPr lang="fi-FI" sz="1600" kern="100" dirty="0">
              <a:effectLst/>
              <a:ea typeface="Aptos" panose="020B0004020202020204" pitchFamily="34" charset="0"/>
              <a:cs typeface="Times New Roman" panose="02020603050405020304" pitchFamily="18" charset="0"/>
            </a:endParaRPr>
          </a:p>
          <a:p>
            <a:endParaRPr lang="en-IE" dirty="0"/>
          </a:p>
        </p:txBody>
      </p:sp>
      <p:sp>
        <p:nvSpPr>
          <p:cNvPr id="5" name="Text Placeholder 4">
            <a:extLst>
              <a:ext uri="{FF2B5EF4-FFF2-40B4-BE49-F238E27FC236}">
                <a16:creationId xmlns:a16="http://schemas.microsoft.com/office/drawing/2014/main" id="{5022C1C5-0639-E8EF-F172-98AA50637CC7}"/>
              </a:ext>
            </a:extLst>
          </p:cNvPr>
          <p:cNvSpPr>
            <a:spLocks noGrp="1"/>
          </p:cNvSpPr>
          <p:nvPr>
            <p:ph type="body" sz="quarter" idx="42"/>
          </p:nvPr>
        </p:nvSpPr>
        <p:spPr>
          <a:xfrm>
            <a:off x="4902848" y="2571506"/>
            <a:ext cx="6562677" cy="339415"/>
          </a:xfrm>
        </p:spPr>
        <p:txBody>
          <a:bodyPr/>
          <a:lstStyle/>
          <a:p>
            <a:r>
              <a:rPr lang="en-US" sz="2000" b="1" kern="0" dirty="0">
                <a:solidFill>
                  <a:srgbClr val="92D050"/>
                </a:solidFill>
                <a:latin typeface="Calibri" panose="020F0502020204030204" pitchFamily="34" charset="0"/>
                <a:cs typeface="Times New Roman" panose="02020603050405020304" pitchFamily="18" charset="0"/>
              </a:rPr>
              <a:t>COMPROMISO DE LOS EMPLEADOS Y CAMBIO DE CULTURA - Módulo 9: Capítulo 3</a:t>
            </a:r>
            <a:endParaRPr lang="fi-FI" sz="2000" b="1" kern="0" dirty="0">
              <a:solidFill>
                <a:srgbClr val="92D050"/>
              </a:solidFill>
              <a:latin typeface="Calibri" panose="020F0502020204030204" pitchFamily="34" charset="0"/>
              <a:cs typeface="Times New Roman" panose="02020603050405020304" pitchFamily="18" charset="0"/>
            </a:endParaRPr>
          </a:p>
          <a:p>
            <a:endParaRPr lang="en-IE" dirty="0"/>
          </a:p>
        </p:txBody>
      </p:sp>
      <p:sp>
        <p:nvSpPr>
          <p:cNvPr id="6" name="Text Placeholder 5">
            <a:extLst>
              <a:ext uri="{FF2B5EF4-FFF2-40B4-BE49-F238E27FC236}">
                <a16:creationId xmlns:a16="http://schemas.microsoft.com/office/drawing/2014/main" id="{48F97761-8973-A1EF-6549-923934B2FAD0}"/>
              </a:ext>
            </a:extLst>
          </p:cNvPr>
          <p:cNvSpPr>
            <a:spLocks noGrp="1"/>
          </p:cNvSpPr>
          <p:nvPr>
            <p:ph type="body" sz="quarter" idx="43"/>
          </p:nvPr>
        </p:nvSpPr>
        <p:spPr>
          <a:xfrm>
            <a:off x="4923069" y="3240397"/>
            <a:ext cx="6553234" cy="999383"/>
          </a:xfrm>
        </p:spPr>
        <p:txBody>
          <a:bodyPr/>
          <a:lstStyle/>
          <a:p>
            <a:pPr marL="0" indent="0">
              <a:lnSpc>
                <a:spcPct val="100000"/>
              </a:lnSpc>
            </a:pPr>
            <a:r>
              <a:rPr lang="en-US" sz="1600" b="1" kern="0" dirty="0">
                <a:effectLst/>
                <a:ea typeface="Times New Roman" panose="02020603050405020304" pitchFamily="18" charset="0"/>
                <a:cs typeface="Times New Roman" panose="02020603050405020304" pitchFamily="18" charset="0"/>
              </a:rPr>
              <a:t>Fomentar la participación de los empleados</a:t>
            </a:r>
            <a:r>
              <a:rPr lang="en-US" sz="1600" kern="0" dirty="0">
                <a:effectLst/>
                <a:ea typeface="Times New Roman" panose="02020603050405020304" pitchFamily="18" charset="0"/>
                <a:cs typeface="Times New Roman" panose="02020603050405020304" pitchFamily="18" charset="0"/>
              </a:rPr>
              <a:t>: Estrategias para motivar a los empleados a adoptar prácticas circulares.</a:t>
            </a:r>
            <a:endParaRPr lang="fi-FI" sz="1600" kern="100" dirty="0">
              <a:effectLst/>
              <a:ea typeface="Aptos" panose="020B0004020202020204" pitchFamily="34" charset="0"/>
              <a:cs typeface="Times New Roman" panose="02020603050405020304" pitchFamily="18" charset="0"/>
            </a:endParaRPr>
          </a:p>
          <a:p>
            <a:pPr marL="0" indent="0">
              <a:lnSpc>
                <a:spcPct val="100000"/>
              </a:lnSpc>
            </a:pPr>
            <a:r>
              <a:rPr lang="en-US" sz="1600" b="1" kern="0" dirty="0">
                <a:effectLst/>
                <a:ea typeface="Times New Roman" panose="02020603050405020304" pitchFamily="18" charset="0"/>
                <a:cs typeface="Times New Roman" panose="02020603050405020304" pitchFamily="18" charset="0"/>
              </a:rPr>
              <a:t>Fomentar una cultura sostenible</a:t>
            </a:r>
            <a:r>
              <a:rPr lang="en-US" sz="1600" kern="0" dirty="0">
                <a:effectLst/>
                <a:ea typeface="Times New Roman" panose="02020603050405020304" pitchFamily="18" charset="0"/>
                <a:cs typeface="Times New Roman" panose="02020603050405020304" pitchFamily="18" charset="0"/>
              </a:rPr>
              <a:t>: Crear una cultura de PYME alimentarias que dé prioridad a la sostenibilidad.</a:t>
            </a:r>
            <a:endParaRPr lang="fi-FI" sz="1600" kern="100" dirty="0">
              <a:effectLst/>
              <a:ea typeface="Aptos" panose="020B0004020202020204" pitchFamily="34" charset="0"/>
              <a:cs typeface="Times New Roman" panose="02020603050405020304" pitchFamily="18" charset="0"/>
            </a:endParaRPr>
          </a:p>
          <a:p>
            <a:endParaRPr lang="en-IE" dirty="0"/>
          </a:p>
        </p:txBody>
      </p:sp>
      <p:sp>
        <p:nvSpPr>
          <p:cNvPr id="7" name="Text Placeholder 6">
            <a:extLst>
              <a:ext uri="{FF2B5EF4-FFF2-40B4-BE49-F238E27FC236}">
                <a16:creationId xmlns:a16="http://schemas.microsoft.com/office/drawing/2014/main" id="{52766E12-9447-B645-2CA1-DE9B13EB923E}"/>
              </a:ext>
            </a:extLst>
          </p:cNvPr>
          <p:cNvSpPr>
            <a:spLocks noGrp="1"/>
          </p:cNvSpPr>
          <p:nvPr>
            <p:ph type="body" sz="quarter" idx="45"/>
          </p:nvPr>
        </p:nvSpPr>
        <p:spPr>
          <a:xfrm>
            <a:off x="4902849" y="4421626"/>
            <a:ext cx="6562677" cy="339415"/>
          </a:xfrm>
        </p:spPr>
        <p:txBody>
          <a:bodyPr/>
          <a:lstStyle/>
          <a:p>
            <a:pPr marL="0" indent="0">
              <a:lnSpc>
                <a:spcPct val="100000"/>
              </a:lnSpc>
            </a:pPr>
            <a:r>
              <a:rPr lang="en-US" sz="2000" b="1" kern="0" dirty="0">
                <a:solidFill>
                  <a:srgbClr val="92D050"/>
                </a:solidFill>
                <a:latin typeface="Calibri" panose="020F0502020204030204" pitchFamily="34" charset="0"/>
                <a:cs typeface="Times New Roman" panose="02020603050405020304" pitchFamily="18" charset="0"/>
              </a:rPr>
              <a:t>ACTIVIDADES PRÁCTICAS Y TALLERES - Módulo 9: Capítulo 4</a:t>
            </a:r>
            <a:endParaRPr lang="fi-FI" sz="2000" b="1" kern="0" dirty="0">
              <a:solidFill>
                <a:srgbClr val="92D050"/>
              </a:solidFill>
              <a:latin typeface="Calibri" panose="020F0502020204030204" pitchFamily="34" charset="0"/>
              <a:cs typeface="Times New Roman" panose="02020603050405020304" pitchFamily="18" charset="0"/>
            </a:endParaRPr>
          </a:p>
          <a:p>
            <a:endParaRPr lang="en-IE" dirty="0"/>
          </a:p>
        </p:txBody>
      </p:sp>
      <p:sp>
        <p:nvSpPr>
          <p:cNvPr id="8" name="Text Placeholder 7">
            <a:extLst>
              <a:ext uri="{FF2B5EF4-FFF2-40B4-BE49-F238E27FC236}">
                <a16:creationId xmlns:a16="http://schemas.microsoft.com/office/drawing/2014/main" id="{5C5713D6-4275-B0A4-7C1E-E0605C4D59FD}"/>
              </a:ext>
            </a:extLst>
          </p:cNvPr>
          <p:cNvSpPr>
            <a:spLocks noGrp="1"/>
          </p:cNvSpPr>
          <p:nvPr>
            <p:ph type="body" sz="quarter" idx="46"/>
          </p:nvPr>
        </p:nvSpPr>
        <p:spPr>
          <a:xfrm>
            <a:off x="4958269" y="4891434"/>
            <a:ext cx="6553234" cy="999383"/>
          </a:xfrm>
        </p:spPr>
        <p:txBody>
          <a:bodyPr/>
          <a:lstStyle/>
          <a:p>
            <a:pPr marL="0" indent="0">
              <a:lnSpc>
                <a:spcPct val="100000"/>
              </a:lnSpc>
            </a:pPr>
            <a:r>
              <a:rPr lang="en-US" sz="1600" b="1" kern="0" dirty="0">
                <a:effectLst/>
                <a:ea typeface="Times New Roman" panose="02020603050405020304" pitchFamily="18" charset="0"/>
                <a:cs typeface="Times New Roman" panose="02020603050405020304" pitchFamily="18" charset="0"/>
              </a:rPr>
              <a:t>Debates en grupo</a:t>
            </a:r>
            <a:r>
              <a:rPr lang="en-US" sz="1600" b="1" kern="0" dirty="0">
                <a:ea typeface="Times New Roman" panose="02020603050405020304" pitchFamily="18" charset="0"/>
                <a:cs typeface="Times New Roman" panose="02020603050405020304" pitchFamily="18" charset="0"/>
              </a:rPr>
              <a:t>:</a:t>
            </a:r>
            <a:r>
              <a:rPr lang="en-US" sz="1600" kern="0" dirty="0">
                <a:effectLst/>
                <a:ea typeface="Times New Roman" panose="02020603050405020304" pitchFamily="18" charset="0"/>
                <a:cs typeface="Times New Roman" panose="02020603050405020304" pitchFamily="18" charset="0"/>
              </a:rPr>
              <a:t> Facilitar sesiones de intercambio de ideas sobre posibles iniciativas circulares.</a:t>
            </a:r>
            <a:endParaRPr lang="fi-FI" sz="1600" kern="100" dirty="0">
              <a:effectLst/>
              <a:ea typeface="Aptos" panose="020B0004020202020204" pitchFamily="34" charset="0"/>
              <a:cs typeface="Times New Roman" panose="02020603050405020304" pitchFamily="18" charset="0"/>
            </a:endParaRPr>
          </a:p>
          <a:p>
            <a:pPr marL="0" indent="0">
              <a:lnSpc>
                <a:spcPct val="100000"/>
              </a:lnSpc>
            </a:pPr>
            <a:r>
              <a:rPr lang="en-US" sz="1600" b="1" kern="0" dirty="0">
                <a:effectLst/>
                <a:ea typeface="Times New Roman" panose="02020603050405020304" pitchFamily="18" charset="0"/>
                <a:cs typeface="Times New Roman" panose="02020603050405020304" pitchFamily="18" charset="0"/>
              </a:rPr>
              <a:t>Proyectos prácticos</a:t>
            </a:r>
            <a:r>
              <a:rPr lang="en-US" sz="1600" kern="0" dirty="0">
                <a:effectLst/>
                <a:ea typeface="Times New Roman" panose="02020603050405020304" pitchFamily="18" charset="0"/>
                <a:cs typeface="Times New Roman" panose="02020603050405020304" pitchFamily="18" charset="0"/>
              </a:rPr>
              <a:t>: Crear pequeños equipos para desarrollar propuestas de prácticas circulares en sus departamentos.</a:t>
            </a:r>
            <a:endParaRPr lang="fi-FI" sz="1600" kern="100" dirty="0">
              <a:effectLst/>
              <a:ea typeface="Aptos" panose="020B0004020202020204" pitchFamily="34" charset="0"/>
              <a:cs typeface="Times New Roman" panose="02020603050405020304" pitchFamily="18" charset="0"/>
            </a:endParaRPr>
          </a:p>
        </p:txBody>
      </p:sp>
      <p:pic>
        <p:nvPicPr>
          <p:cNvPr id="13" name="Picture Placeholder 12" descr="A colorful circle with two cubes with recycle symbols on it with Rose Bowl in the background&#10;&#10;AI-generated content may be incorrect.">
            <a:extLst>
              <a:ext uri="{FF2B5EF4-FFF2-40B4-BE49-F238E27FC236}">
                <a16:creationId xmlns:a16="http://schemas.microsoft.com/office/drawing/2014/main" id="{D9D73FB0-A18A-D9F4-BF68-22FBF37A463E}"/>
              </a:ext>
            </a:extLst>
          </p:cNvPr>
          <p:cNvPicPr>
            <a:picLocks noGrp="1" noChangeAspect="1"/>
          </p:cNvPicPr>
          <p:nvPr>
            <p:ph type="pic" sz="quarter" idx="19"/>
          </p:nvPr>
        </p:nvPicPr>
        <p:blipFill>
          <a:blip r:embed="rId4" cstate="screen">
            <a:extLst>
              <a:ext uri="{28A0092B-C50C-407E-A947-70E740481C1C}">
                <a14:useLocalDpi xmlns:a14="http://schemas.microsoft.com/office/drawing/2010/main"/>
              </a:ext>
            </a:extLst>
          </a:blip>
          <a:srcRect/>
          <a:stretch>
            <a:fillRect/>
          </a:stretch>
        </p:blipFill>
        <p:spPr/>
      </p:pic>
      <p:sp>
        <p:nvSpPr>
          <p:cNvPr id="9" name="Text Placeholder 3">
            <a:extLst>
              <a:ext uri="{FF2B5EF4-FFF2-40B4-BE49-F238E27FC236}">
                <a16:creationId xmlns:a16="http://schemas.microsoft.com/office/drawing/2014/main" id="{A25B3EC7-4220-3052-603F-AE4421E06FC7}"/>
              </a:ext>
            </a:extLst>
          </p:cNvPr>
          <p:cNvSpPr txBox="1">
            <a:spLocks/>
          </p:cNvSpPr>
          <p:nvPr/>
        </p:nvSpPr>
        <p:spPr>
          <a:xfrm>
            <a:off x="4902847" y="220532"/>
            <a:ext cx="7485887" cy="4372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1">
                    <a:lumMod val="75000"/>
                  </a:schemeClr>
                </a:solidFill>
              </a:rPr>
              <a:t>Ejemplo: </a:t>
            </a:r>
            <a:r>
              <a:rPr lang="en-IE" sz="2400" b="1" dirty="0">
                <a:solidFill>
                  <a:schemeClr val="accent1">
                    <a:lumMod val="75000"/>
                  </a:schemeClr>
                </a:solidFill>
                <a:ea typeface="+mn-lt"/>
                <a:cs typeface="+mn-lt"/>
              </a:rPr>
              <a:t>Programas de formación y desarrollo para empleados</a:t>
            </a:r>
          </a:p>
          <a:p>
            <a:pPr marL="0" indent="0">
              <a:buNone/>
            </a:pPr>
            <a:endParaRPr lang="en-IE" sz="2400" dirty="0">
              <a:ea typeface="+mn-lt"/>
              <a:cs typeface="+mn-lt"/>
            </a:endParaRPr>
          </a:p>
        </p:txBody>
      </p:sp>
      <p:grpSp>
        <p:nvGrpSpPr>
          <p:cNvPr id="51" name="Group 36">
            <a:extLst>
              <a:ext uri="{FF2B5EF4-FFF2-40B4-BE49-F238E27FC236}">
                <a16:creationId xmlns:a16="http://schemas.microsoft.com/office/drawing/2014/main" id="{1562190D-4540-B1A5-0F81-368315B80C0F}"/>
              </a:ext>
            </a:extLst>
          </p:cNvPr>
          <p:cNvGrpSpPr/>
          <p:nvPr/>
        </p:nvGrpSpPr>
        <p:grpSpPr>
          <a:xfrm>
            <a:off x="3999797" y="908330"/>
            <a:ext cx="554299" cy="554203"/>
            <a:chOff x="3258209" y="1217582"/>
            <a:chExt cx="4712093" cy="4711281"/>
          </a:xfrm>
          <a:solidFill>
            <a:schemeClr val="bg1"/>
          </a:solidFill>
        </p:grpSpPr>
        <p:sp>
          <p:nvSpPr>
            <p:cNvPr id="52" name="Freeform 31">
              <a:extLst>
                <a:ext uri="{FF2B5EF4-FFF2-40B4-BE49-F238E27FC236}">
                  <a16:creationId xmlns:a16="http://schemas.microsoft.com/office/drawing/2014/main" id="{D28CAA8E-BDD5-4F0E-CF4D-DE0CE91D7274}"/>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53" name="Freeform 32">
              <a:extLst>
                <a:ext uri="{FF2B5EF4-FFF2-40B4-BE49-F238E27FC236}">
                  <a16:creationId xmlns:a16="http://schemas.microsoft.com/office/drawing/2014/main" id="{656EA002-17AA-7A39-7317-D3A79E536B38}"/>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a:p>
          </p:txBody>
        </p:sp>
        <p:grpSp>
          <p:nvGrpSpPr>
            <p:cNvPr id="54" name="Group 39">
              <a:extLst>
                <a:ext uri="{FF2B5EF4-FFF2-40B4-BE49-F238E27FC236}">
                  <a16:creationId xmlns:a16="http://schemas.microsoft.com/office/drawing/2014/main" id="{1146D2F8-9EF2-FA7D-6E55-E30FEB706B14}"/>
                </a:ext>
              </a:extLst>
            </p:cNvPr>
            <p:cNvGrpSpPr/>
            <p:nvPr/>
          </p:nvGrpSpPr>
          <p:grpSpPr>
            <a:xfrm>
              <a:off x="3258209" y="1217582"/>
              <a:ext cx="4712093" cy="4711281"/>
              <a:chOff x="3258209" y="1217582"/>
              <a:chExt cx="4712093" cy="4711281"/>
            </a:xfrm>
            <a:grpFill/>
          </p:grpSpPr>
          <p:sp>
            <p:nvSpPr>
              <p:cNvPr id="55" name="Freeform 16">
                <a:extLst>
                  <a:ext uri="{FF2B5EF4-FFF2-40B4-BE49-F238E27FC236}">
                    <a16:creationId xmlns:a16="http://schemas.microsoft.com/office/drawing/2014/main" id="{996F31CA-6CD3-C298-12E6-8A3E4CB86074}"/>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56" name="Freeform 18">
                <a:extLst>
                  <a:ext uri="{FF2B5EF4-FFF2-40B4-BE49-F238E27FC236}">
                    <a16:creationId xmlns:a16="http://schemas.microsoft.com/office/drawing/2014/main" id="{BB0403E0-54B4-DE30-99F0-E67942F5846D}"/>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57" name="Freeform 19">
                <a:extLst>
                  <a:ext uri="{FF2B5EF4-FFF2-40B4-BE49-F238E27FC236}">
                    <a16:creationId xmlns:a16="http://schemas.microsoft.com/office/drawing/2014/main" id="{A74DEB2E-D7BB-239A-A7C2-A74FB5CC1C9F}"/>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58" name="Freeform 20">
                <a:extLst>
                  <a:ext uri="{FF2B5EF4-FFF2-40B4-BE49-F238E27FC236}">
                    <a16:creationId xmlns:a16="http://schemas.microsoft.com/office/drawing/2014/main" id="{37D7CCD7-6A9D-7D4E-3396-5FFD63A4E51E}"/>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59" name="Freeform 21">
                <a:extLst>
                  <a:ext uri="{FF2B5EF4-FFF2-40B4-BE49-F238E27FC236}">
                    <a16:creationId xmlns:a16="http://schemas.microsoft.com/office/drawing/2014/main" id="{1280F065-741F-C921-F7E8-9338A9626567}"/>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60" name="Freeform 22">
                <a:extLst>
                  <a:ext uri="{FF2B5EF4-FFF2-40B4-BE49-F238E27FC236}">
                    <a16:creationId xmlns:a16="http://schemas.microsoft.com/office/drawing/2014/main" id="{5E47C35C-000E-2D1E-B9D1-6307209DB332}"/>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61" name="Freeform 23">
                <a:extLst>
                  <a:ext uri="{FF2B5EF4-FFF2-40B4-BE49-F238E27FC236}">
                    <a16:creationId xmlns:a16="http://schemas.microsoft.com/office/drawing/2014/main" id="{B506D50C-404C-83B8-2B63-FD650B05A1B3}"/>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62" name="Freeform 24">
                <a:extLst>
                  <a:ext uri="{FF2B5EF4-FFF2-40B4-BE49-F238E27FC236}">
                    <a16:creationId xmlns:a16="http://schemas.microsoft.com/office/drawing/2014/main" id="{FEA037CB-F3E8-16B7-DA2A-433F1EC00930}"/>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63" name="Freeform 25">
                <a:extLst>
                  <a:ext uri="{FF2B5EF4-FFF2-40B4-BE49-F238E27FC236}">
                    <a16:creationId xmlns:a16="http://schemas.microsoft.com/office/drawing/2014/main" id="{A0406D1A-964E-0472-2AA7-3E031E325CD1}"/>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64" name="Freeform 26">
                <a:extLst>
                  <a:ext uri="{FF2B5EF4-FFF2-40B4-BE49-F238E27FC236}">
                    <a16:creationId xmlns:a16="http://schemas.microsoft.com/office/drawing/2014/main" id="{F7DC4154-78EE-67E3-65ED-5C5B306D4CBE}"/>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65" name="Freeform 27">
                <a:extLst>
                  <a:ext uri="{FF2B5EF4-FFF2-40B4-BE49-F238E27FC236}">
                    <a16:creationId xmlns:a16="http://schemas.microsoft.com/office/drawing/2014/main" id="{3BE35B11-8EC7-0B48-6AD8-B2A8F6D3CDE0}"/>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66" name="Freeform 28">
                <a:extLst>
                  <a:ext uri="{FF2B5EF4-FFF2-40B4-BE49-F238E27FC236}">
                    <a16:creationId xmlns:a16="http://schemas.microsoft.com/office/drawing/2014/main" id="{0B9B2FBF-CDF9-E917-270E-D0857B41AB5D}"/>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67" name="Freeform 29">
                <a:extLst>
                  <a:ext uri="{FF2B5EF4-FFF2-40B4-BE49-F238E27FC236}">
                    <a16:creationId xmlns:a16="http://schemas.microsoft.com/office/drawing/2014/main" id="{82E4D3B1-AB25-BE92-126B-68D8DD3E6C02}"/>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68" name="Freeform 30">
                <a:extLst>
                  <a:ext uri="{FF2B5EF4-FFF2-40B4-BE49-F238E27FC236}">
                    <a16:creationId xmlns:a16="http://schemas.microsoft.com/office/drawing/2014/main" id="{6B35C0E1-EA40-57C2-3A29-3C28F5DA18CF}"/>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grpSp>
        <p:nvGrpSpPr>
          <p:cNvPr id="73" name="Graphic 3">
            <a:extLst>
              <a:ext uri="{FF2B5EF4-FFF2-40B4-BE49-F238E27FC236}">
                <a16:creationId xmlns:a16="http://schemas.microsoft.com/office/drawing/2014/main" id="{23D85EC6-B43E-E0B7-1C5D-326C5AEB5F1A}"/>
              </a:ext>
            </a:extLst>
          </p:cNvPr>
          <p:cNvGrpSpPr/>
          <p:nvPr/>
        </p:nvGrpSpPr>
        <p:grpSpPr>
          <a:xfrm>
            <a:off x="3815165" y="4354583"/>
            <a:ext cx="686308" cy="643965"/>
            <a:chOff x="6615628" y="2116894"/>
            <a:chExt cx="1066935" cy="1001108"/>
          </a:xfrm>
          <a:solidFill>
            <a:schemeClr val="bg1"/>
          </a:solidFill>
        </p:grpSpPr>
        <p:sp>
          <p:nvSpPr>
            <p:cNvPr id="74" name="Freeform 1128">
              <a:extLst>
                <a:ext uri="{FF2B5EF4-FFF2-40B4-BE49-F238E27FC236}">
                  <a16:creationId xmlns:a16="http://schemas.microsoft.com/office/drawing/2014/main" id="{71D05CA1-4E9F-0BA2-BDA9-DF6DA602C8D9}"/>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F1983D"/>
            </a:solidFill>
            <a:ln w="27426" cap="flat">
              <a:noFill/>
              <a:prstDash val="solid"/>
              <a:miter/>
            </a:ln>
          </p:spPr>
          <p:txBody>
            <a:bodyPr rtlCol="0" anchor="ctr"/>
            <a:lstStyle/>
            <a:p>
              <a:endParaRPr lang="en-US"/>
            </a:p>
          </p:txBody>
        </p:sp>
        <p:grpSp>
          <p:nvGrpSpPr>
            <p:cNvPr id="75" name="Graphic 3">
              <a:extLst>
                <a:ext uri="{FF2B5EF4-FFF2-40B4-BE49-F238E27FC236}">
                  <a16:creationId xmlns:a16="http://schemas.microsoft.com/office/drawing/2014/main" id="{0AECAB47-E889-CDD9-5317-EBA1C51C8E0F}"/>
                </a:ext>
              </a:extLst>
            </p:cNvPr>
            <p:cNvGrpSpPr/>
            <p:nvPr/>
          </p:nvGrpSpPr>
          <p:grpSpPr>
            <a:xfrm>
              <a:off x="6615628" y="2116894"/>
              <a:ext cx="1066935" cy="1001108"/>
              <a:chOff x="6615628" y="2116894"/>
              <a:chExt cx="1066935" cy="1001108"/>
            </a:xfrm>
            <a:grpFill/>
          </p:grpSpPr>
          <p:sp>
            <p:nvSpPr>
              <p:cNvPr id="76" name="Freeform 1130">
                <a:extLst>
                  <a:ext uri="{FF2B5EF4-FFF2-40B4-BE49-F238E27FC236}">
                    <a16:creationId xmlns:a16="http://schemas.microsoft.com/office/drawing/2014/main" id="{22477E94-A399-94A5-84AB-4A1ACAB71E48}"/>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77" name="Freeform 1131">
                <a:extLst>
                  <a:ext uri="{FF2B5EF4-FFF2-40B4-BE49-F238E27FC236}">
                    <a16:creationId xmlns:a16="http://schemas.microsoft.com/office/drawing/2014/main" id="{177BA7CE-50EF-CACA-8766-68C438DBE180}"/>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78" name="Freeform 1132">
                <a:extLst>
                  <a:ext uri="{FF2B5EF4-FFF2-40B4-BE49-F238E27FC236}">
                    <a16:creationId xmlns:a16="http://schemas.microsoft.com/office/drawing/2014/main" id="{3FD1D7E5-2F23-30E9-F731-4FCF70EB6685}"/>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79" name="Freeform 1133">
                <a:extLst>
                  <a:ext uri="{FF2B5EF4-FFF2-40B4-BE49-F238E27FC236}">
                    <a16:creationId xmlns:a16="http://schemas.microsoft.com/office/drawing/2014/main" id="{6FEE11B7-0390-FB87-175C-81EA820DC32A}"/>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80" name="Freeform 1134">
                <a:extLst>
                  <a:ext uri="{FF2B5EF4-FFF2-40B4-BE49-F238E27FC236}">
                    <a16:creationId xmlns:a16="http://schemas.microsoft.com/office/drawing/2014/main" id="{5D200250-44A7-AD04-765E-F650A0D6ECA4}"/>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81" name="Freeform 1135">
                <a:extLst>
                  <a:ext uri="{FF2B5EF4-FFF2-40B4-BE49-F238E27FC236}">
                    <a16:creationId xmlns:a16="http://schemas.microsoft.com/office/drawing/2014/main" id="{9EBCCEA1-B5ED-91BD-51AA-36AE48287FE1}"/>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82" name="Freeform 1136">
                <a:extLst>
                  <a:ext uri="{FF2B5EF4-FFF2-40B4-BE49-F238E27FC236}">
                    <a16:creationId xmlns:a16="http://schemas.microsoft.com/office/drawing/2014/main" id="{144E697B-478A-0F9A-4AFA-AA21D25E9AD5}"/>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83" name="Freeform 1137">
                <a:extLst>
                  <a:ext uri="{FF2B5EF4-FFF2-40B4-BE49-F238E27FC236}">
                    <a16:creationId xmlns:a16="http://schemas.microsoft.com/office/drawing/2014/main" id="{189433D4-C7F6-70ED-6972-4F54A89CE9CC}"/>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84" name="Freeform 1138">
                <a:extLst>
                  <a:ext uri="{FF2B5EF4-FFF2-40B4-BE49-F238E27FC236}">
                    <a16:creationId xmlns:a16="http://schemas.microsoft.com/office/drawing/2014/main" id="{48BD2B28-583C-5DA3-3A5F-CE72992FBE76}"/>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85" name="Freeform 1139">
                <a:extLst>
                  <a:ext uri="{FF2B5EF4-FFF2-40B4-BE49-F238E27FC236}">
                    <a16:creationId xmlns:a16="http://schemas.microsoft.com/office/drawing/2014/main" id="{67C4FB4D-5CB4-CDBE-D241-08371C6E2443}"/>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86" name="Freeform 1140">
                <a:extLst>
                  <a:ext uri="{FF2B5EF4-FFF2-40B4-BE49-F238E27FC236}">
                    <a16:creationId xmlns:a16="http://schemas.microsoft.com/office/drawing/2014/main" id="{1DEE9E11-B34E-65E2-4A0F-87A5DEC5D52C}"/>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87" name="Freeform 1141">
                <a:extLst>
                  <a:ext uri="{FF2B5EF4-FFF2-40B4-BE49-F238E27FC236}">
                    <a16:creationId xmlns:a16="http://schemas.microsoft.com/office/drawing/2014/main" id="{E763E541-0292-91B5-0D7E-CBE7160B6A88}"/>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grpSp>
        <p:nvGrpSpPr>
          <p:cNvPr id="88" name="Graphic 3">
            <a:extLst>
              <a:ext uri="{FF2B5EF4-FFF2-40B4-BE49-F238E27FC236}">
                <a16:creationId xmlns:a16="http://schemas.microsoft.com/office/drawing/2014/main" id="{EEED653D-AF92-4AFF-3703-B632AE377528}"/>
              </a:ext>
            </a:extLst>
          </p:cNvPr>
          <p:cNvGrpSpPr/>
          <p:nvPr/>
        </p:nvGrpSpPr>
        <p:grpSpPr>
          <a:xfrm>
            <a:off x="3851527" y="2481963"/>
            <a:ext cx="632992" cy="714294"/>
            <a:chOff x="4643578" y="432838"/>
            <a:chExt cx="1028134" cy="1160188"/>
          </a:xfrm>
          <a:solidFill>
            <a:schemeClr val="bg1"/>
          </a:solidFill>
        </p:grpSpPr>
        <p:sp>
          <p:nvSpPr>
            <p:cNvPr id="89" name="Freeform 1033">
              <a:extLst>
                <a:ext uri="{FF2B5EF4-FFF2-40B4-BE49-F238E27FC236}">
                  <a16:creationId xmlns:a16="http://schemas.microsoft.com/office/drawing/2014/main" id="{A8B3FC94-F5ED-54FB-AD26-66A88B135FD4}"/>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25684"/>
            </a:solidFill>
            <a:ln w="27426" cap="flat">
              <a:noFill/>
              <a:prstDash val="solid"/>
              <a:miter/>
            </a:ln>
          </p:spPr>
          <p:txBody>
            <a:bodyPr rtlCol="0" anchor="ctr"/>
            <a:lstStyle/>
            <a:p>
              <a:endParaRPr lang="en-US"/>
            </a:p>
          </p:txBody>
        </p:sp>
        <p:grpSp>
          <p:nvGrpSpPr>
            <p:cNvPr id="90" name="Graphic 3">
              <a:extLst>
                <a:ext uri="{FF2B5EF4-FFF2-40B4-BE49-F238E27FC236}">
                  <a16:creationId xmlns:a16="http://schemas.microsoft.com/office/drawing/2014/main" id="{B461B60C-9D00-981B-5701-5E98DECD4EFA}"/>
                </a:ext>
              </a:extLst>
            </p:cNvPr>
            <p:cNvGrpSpPr/>
            <p:nvPr/>
          </p:nvGrpSpPr>
          <p:grpSpPr>
            <a:xfrm>
              <a:off x="4643578" y="432838"/>
              <a:ext cx="1028134" cy="1160188"/>
              <a:chOff x="4643578" y="432838"/>
              <a:chExt cx="1028134" cy="1160188"/>
            </a:xfrm>
            <a:grpFill/>
          </p:grpSpPr>
          <p:sp>
            <p:nvSpPr>
              <p:cNvPr id="91" name="Freeform 1035">
                <a:extLst>
                  <a:ext uri="{FF2B5EF4-FFF2-40B4-BE49-F238E27FC236}">
                    <a16:creationId xmlns:a16="http://schemas.microsoft.com/office/drawing/2014/main" id="{8F3848DE-763C-DED6-A7FD-DF2870D083F5}"/>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92" name="Graphic 3">
                <a:extLst>
                  <a:ext uri="{FF2B5EF4-FFF2-40B4-BE49-F238E27FC236}">
                    <a16:creationId xmlns:a16="http://schemas.microsoft.com/office/drawing/2014/main" id="{584F4723-57C6-8087-F5E4-457D11C52A61}"/>
                  </a:ext>
                </a:extLst>
              </p:cNvPr>
              <p:cNvGrpSpPr/>
              <p:nvPr/>
            </p:nvGrpSpPr>
            <p:grpSpPr>
              <a:xfrm>
                <a:off x="4643578" y="432838"/>
                <a:ext cx="1028134" cy="1160188"/>
                <a:chOff x="4643578" y="432838"/>
                <a:chExt cx="1028134" cy="1160188"/>
              </a:xfrm>
              <a:grpFill/>
            </p:grpSpPr>
            <p:sp>
              <p:nvSpPr>
                <p:cNvPr id="93" name="Freeform 1037">
                  <a:extLst>
                    <a:ext uri="{FF2B5EF4-FFF2-40B4-BE49-F238E27FC236}">
                      <a16:creationId xmlns:a16="http://schemas.microsoft.com/office/drawing/2014/main" id="{B6A3D658-2226-4F2D-4268-F2BBBE392CB4}"/>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94" name="Freeform 1038">
                  <a:extLst>
                    <a:ext uri="{FF2B5EF4-FFF2-40B4-BE49-F238E27FC236}">
                      <a16:creationId xmlns:a16="http://schemas.microsoft.com/office/drawing/2014/main" id="{217C3509-9593-995E-9EF7-3183D9EEF3FE}"/>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4" name="Graphic 4">
            <a:extLst>
              <a:ext uri="{FF2B5EF4-FFF2-40B4-BE49-F238E27FC236}">
                <a16:creationId xmlns:a16="http://schemas.microsoft.com/office/drawing/2014/main" id="{548E2A6A-30ED-0810-7727-F924E6B1633C}"/>
              </a:ext>
            </a:extLst>
          </p:cNvPr>
          <p:cNvGrpSpPr/>
          <p:nvPr/>
        </p:nvGrpSpPr>
        <p:grpSpPr>
          <a:xfrm rot="19582332">
            <a:off x="10881827" y="1224606"/>
            <a:ext cx="388032" cy="596029"/>
            <a:chOff x="9129274" y="2719113"/>
            <a:chExt cx="717139" cy="1386497"/>
          </a:xfrm>
          <a:solidFill>
            <a:srgbClr val="09465E"/>
          </a:solidFill>
        </p:grpSpPr>
        <p:grpSp>
          <p:nvGrpSpPr>
            <p:cNvPr id="10" name="Graphic 4">
              <a:extLst>
                <a:ext uri="{FF2B5EF4-FFF2-40B4-BE49-F238E27FC236}">
                  <a16:creationId xmlns:a16="http://schemas.microsoft.com/office/drawing/2014/main" id="{61F9D373-7C2A-0420-CDD3-597DD3E6F89E}"/>
                </a:ext>
              </a:extLst>
            </p:cNvPr>
            <p:cNvGrpSpPr/>
            <p:nvPr/>
          </p:nvGrpSpPr>
          <p:grpSpPr>
            <a:xfrm>
              <a:off x="9159507" y="2719113"/>
              <a:ext cx="446280" cy="440141"/>
              <a:chOff x="9159507" y="2719113"/>
              <a:chExt cx="446280" cy="440141"/>
            </a:xfrm>
            <a:grpFill/>
          </p:grpSpPr>
          <p:sp>
            <p:nvSpPr>
              <p:cNvPr id="20" name="Freeform 57">
                <a:extLst>
                  <a:ext uri="{FF2B5EF4-FFF2-40B4-BE49-F238E27FC236}">
                    <a16:creationId xmlns:a16="http://schemas.microsoft.com/office/drawing/2014/main" id="{6E97CDD7-A26C-7086-DCFC-BC22F2B2F1B4}"/>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1" name="Freeform 58">
                <a:extLst>
                  <a:ext uri="{FF2B5EF4-FFF2-40B4-BE49-F238E27FC236}">
                    <a16:creationId xmlns:a16="http://schemas.microsoft.com/office/drawing/2014/main" id="{914B8E1A-DBB2-0362-6E34-FBB4512F3F2A}"/>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1" name="Graphic 4">
              <a:extLst>
                <a:ext uri="{FF2B5EF4-FFF2-40B4-BE49-F238E27FC236}">
                  <a16:creationId xmlns:a16="http://schemas.microsoft.com/office/drawing/2014/main" id="{D319BB1D-155A-6185-CCEE-EFBB79B63073}"/>
                </a:ext>
              </a:extLst>
            </p:cNvPr>
            <p:cNvGrpSpPr/>
            <p:nvPr/>
          </p:nvGrpSpPr>
          <p:grpSpPr>
            <a:xfrm>
              <a:off x="9129274" y="2893887"/>
              <a:ext cx="717139" cy="1211724"/>
              <a:chOff x="9129274" y="2893887"/>
              <a:chExt cx="717139" cy="1211724"/>
            </a:xfrm>
            <a:grpFill/>
          </p:grpSpPr>
          <p:sp>
            <p:nvSpPr>
              <p:cNvPr id="12" name="Freeform 50">
                <a:extLst>
                  <a:ext uri="{FF2B5EF4-FFF2-40B4-BE49-F238E27FC236}">
                    <a16:creationId xmlns:a16="http://schemas.microsoft.com/office/drawing/2014/main" id="{10515ECE-8D03-780C-C6AF-47AB6A9482CF}"/>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4" name="Freeform 51">
                <a:extLst>
                  <a:ext uri="{FF2B5EF4-FFF2-40B4-BE49-F238E27FC236}">
                    <a16:creationId xmlns:a16="http://schemas.microsoft.com/office/drawing/2014/main" id="{03E3BA60-80C4-1E6D-51A0-4CD137D38FD3}"/>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5" name="Freeform 52">
                <a:extLst>
                  <a:ext uri="{FF2B5EF4-FFF2-40B4-BE49-F238E27FC236}">
                    <a16:creationId xmlns:a16="http://schemas.microsoft.com/office/drawing/2014/main" id="{15A293E8-BE97-EA4E-892D-0BAA5DABC6A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6" name="Freeform 53">
                <a:extLst>
                  <a:ext uri="{FF2B5EF4-FFF2-40B4-BE49-F238E27FC236}">
                    <a16:creationId xmlns:a16="http://schemas.microsoft.com/office/drawing/2014/main" id="{10A2F4AB-AD2B-93F8-032D-6FF204468EE0}"/>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7" name="Freeform 54">
                <a:extLst>
                  <a:ext uri="{FF2B5EF4-FFF2-40B4-BE49-F238E27FC236}">
                    <a16:creationId xmlns:a16="http://schemas.microsoft.com/office/drawing/2014/main" id="{B89BD58E-4FDC-D480-43F0-8A072C9B891B}"/>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8" name="Freeform 55">
                <a:extLst>
                  <a:ext uri="{FF2B5EF4-FFF2-40B4-BE49-F238E27FC236}">
                    <a16:creationId xmlns:a16="http://schemas.microsoft.com/office/drawing/2014/main" id="{F23A3A28-068A-87AC-3522-970B59117DBF}"/>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9" name="Freeform 56">
                <a:extLst>
                  <a:ext uri="{FF2B5EF4-FFF2-40B4-BE49-F238E27FC236}">
                    <a16:creationId xmlns:a16="http://schemas.microsoft.com/office/drawing/2014/main" id="{02E5528B-87FE-A7B0-0DB4-1726C191173D}"/>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916008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A6339-0BD1-2143-6AE8-44602F9C902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0A3ECD7-74DE-81DE-1DEA-A9AF289161F7}"/>
              </a:ext>
            </a:extLst>
          </p:cNvPr>
          <p:cNvSpPr>
            <a:spLocks noGrp="1"/>
          </p:cNvSpPr>
          <p:nvPr>
            <p:ph type="body" sz="quarter" idx="35"/>
          </p:nvPr>
        </p:nvSpPr>
        <p:spPr>
          <a:xfrm>
            <a:off x="4974884" y="2768235"/>
            <a:ext cx="6562677" cy="339415"/>
          </a:xfrm>
        </p:spPr>
        <p:txBody>
          <a:bodyPr/>
          <a:lstStyle/>
          <a:p>
            <a:pPr marL="0" indent="0">
              <a:lnSpc>
                <a:spcPct val="100000"/>
              </a:lnSpc>
            </a:pPr>
            <a:r>
              <a:rPr lang="en-US" b="1" kern="0" dirty="0">
                <a:solidFill>
                  <a:srgbClr val="92D050"/>
                </a:solidFill>
                <a:latin typeface="Calibri" panose="020F0502020204030204" pitchFamily="34" charset="0"/>
                <a:cs typeface="Times New Roman" panose="02020603050405020304" pitchFamily="18" charset="0"/>
              </a:rPr>
              <a:t>RECURSOS Y MÁS INFORMACIÓN </a:t>
            </a:r>
            <a:r>
              <a:rPr lang="en-US" b="1" kern="0" dirty="0">
                <a:cs typeface="Times New Roman" panose="02020603050405020304" pitchFamily="18" charset="0"/>
              </a:rPr>
              <a:t>- </a:t>
            </a:r>
            <a:r>
              <a:rPr lang="en-US" b="1" kern="0" dirty="0">
                <a:solidFill>
                  <a:srgbClr val="B7250D"/>
                </a:solidFill>
                <a:cs typeface="Times New Roman" panose="02020603050405020304" pitchFamily="18" charset="0"/>
                <a:hlinkClick r:id="rId2"/>
              </a:rPr>
              <a:t>Waste2Worth</a:t>
            </a:r>
            <a:r>
              <a:rPr lang="en-US" b="1" kern="0" dirty="0">
                <a:cs typeface="Times New Roman" panose="02020603050405020304" pitchFamily="18" charset="0"/>
              </a:rPr>
              <a:t>, </a:t>
            </a:r>
            <a:r>
              <a:rPr lang="en-US" b="1" kern="0" dirty="0">
                <a:solidFill>
                  <a:srgbClr val="B7250D"/>
                </a:solidFill>
                <a:cs typeface="Times New Roman" panose="02020603050405020304" pitchFamily="18" charset="0"/>
                <a:hlinkClick r:id="rId3"/>
              </a:rPr>
              <a:t>Ethical Food Entrepreneurship</a:t>
            </a:r>
            <a:endParaRPr lang="fi-FI" b="1" kern="0" dirty="0">
              <a:solidFill>
                <a:srgbClr val="B7250D"/>
              </a:solidFill>
              <a:cs typeface="Times New Roman" panose="02020603050405020304" pitchFamily="18" charset="0"/>
            </a:endParaRPr>
          </a:p>
          <a:p>
            <a:endParaRPr lang="en-IE" dirty="0"/>
          </a:p>
        </p:txBody>
      </p:sp>
      <p:sp>
        <p:nvSpPr>
          <p:cNvPr id="3" name="Text Placeholder 2">
            <a:extLst>
              <a:ext uri="{FF2B5EF4-FFF2-40B4-BE49-F238E27FC236}">
                <a16:creationId xmlns:a16="http://schemas.microsoft.com/office/drawing/2014/main" id="{9A0F359F-E358-DA22-F69C-4B5D388E83BD}"/>
              </a:ext>
            </a:extLst>
          </p:cNvPr>
          <p:cNvSpPr>
            <a:spLocks noGrp="1"/>
          </p:cNvSpPr>
          <p:nvPr>
            <p:ph type="body" sz="quarter" idx="36"/>
          </p:nvPr>
        </p:nvSpPr>
        <p:spPr>
          <a:xfrm>
            <a:off x="4984328" y="1463904"/>
            <a:ext cx="6553234" cy="999383"/>
          </a:xfrm>
        </p:spPr>
        <p:txBody>
          <a:bodyPr/>
          <a:lstStyle/>
          <a:p>
            <a:pPr marL="0" indent="0">
              <a:lnSpc>
                <a:spcPct val="100000"/>
              </a:lnSpc>
            </a:pPr>
            <a:r>
              <a:rPr lang="en-US" sz="1600" b="1" kern="0" dirty="0">
                <a:effectLst/>
                <a:ea typeface="Times New Roman" panose="02020603050405020304" pitchFamily="18" charset="0"/>
                <a:cs typeface="Times New Roman" panose="02020603050405020304" pitchFamily="18" charset="0"/>
              </a:rPr>
              <a:t>Medir el impacto</a:t>
            </a:r>
            <a:r>
              <a:rPr lang="en-US" sz="1600" kern="0" dirty="0">
                <a:effectLst/>
                <a:ea typeface="Times New Roman" panose="02020603050405020304" pitchFamily="18" charset="0"/>
                <a:cs typeface="Times New Roman" panose="02020603050405020304" pitchFamily="18" charset="0"/>
              </a:rPr>
              <a:t>: Desarrollar parámetros para evaluar la eficacia de la formación y las iniciativas.</a:t>
            </a:r>
            <a:endParaRPr lang="fi-FI" sz="1600" kern="100" dirty="0">
              <a:effectLst/>
              <a:ea typeface="Aptos" panose="020B0004020202020204" pitchFamily="34" charset="0"/>
              <a:cs typeface="Times New Roman" panose="02020603050405020304" pitchFamily="18" charset="0"/>
            </a:endParaRPr>
          </a:p>
          <a:p>
            <a:pPr marL="0" indent="0">
              <a:lnSpc>
                <a:spcPct val="100000"/>
              </a:lnSpc>
            </a:pPr>
            <a:r>
              <a:rPr lang="en-US" sz="1600" b="1" kern="0" dirty="0">
                <a:effectLst/>
                <a:ea typeface="Times New Roman" panose="02020603050405020304" pitchFamily="18" charset="0"/>
                <a:cs typeface="Times New Roman" panose="02020603050405020304" pitchFamily="18" charset="0"/>
              </a:rPr>
              <a:t>Mejora continua</a:t>
            </a:r>
            <a:r>
              <a:rPr lang="en-US" sz="1600" kern="0" dirty="0">
                <a:effectLst/>
                <a:ea typeface="Times New Roman" panose="02020603050405020304" pitchFamily="18" charset="0"/>
                <a:cs typeface="Times New Roman" panose="02020603050405020304" pitchFamily="18" charset="0"/>
              </a:rPr>
              <a:t>: Fomentar la retroalimentación continua y la adaptación de las prácticas.</a:t>
            </a:r>
          </a:p>
          <a:p>
            <a:endParaRPr lang="en-IE" sz="2400" dirty="0"/>
          </a:p>
        </p:txBody>
      </p:sp>
      <p:sp>
        <p:nvSpPr>
          <p:cNvPr id="5" name="Text Placeholder 4">
            <a:extLst>
              <a:ext uri="{FF2B5EF4-FFF2-40B4-BE49-F238E27FC236}">
                <a16:creationId xmlns:a16="http://schemas.microsoft.com/office/drawing/2014/main" id="{8EDE9D8E-CDB6-03EE-0082-0BA8EE2A1801}"/>
              </a:ext>
            </a:extLst>
          </p:cNvPr>
          <p:cNvSpPr>
            <a:spLocks noGrp="1"/>
          </p:cNvSpPr>
          <p:nvPr>
            <p:ph type="body" sz="quarter" idx="42"/>
          </p:nvPr>
        </p:nvSpPr>
        <p:spPr>
          <a:xfrm>
            <a:off x="4974885" y="919527"/>
            <a:ext cx="6562677" cy="339415"/>
          </a:xfrm>
        </p:spPr>
        <p:txBody>
          <a:bodyPr/>
          <a:lstStyle/>
          <a:p>
            <a:pPr marL="0" indent="0">
              <a:lnSpc>
                <a:spcPct val="100000"/>
              </a:lnSpc>
            </a:pPr>
            <a:r>
              <a:rPr lang="en-US" b="1" kern="0" dirty="0">
                <a:solidFill>
                  <a:srgbClr val="92D050"/>
                </a:solidFill>
                <a:latin typeface="Calibri" panose="020F0502020204030204" pitchFamily="34" charset="0"/>
                <a:cs typeface="Times New Roman" panose="02020603050405020304" pitchFamily="18" charset="0"/>
              </a:rPr>
              <a:t>EVALUACIÓN Y FEEDBACK - Módulo 12</a:t>
            </a:r>
            <a:endParaRPr lang="fi-FI" b="1" kern="0" dirty="0">
              <a:solidFill>
                <a:srgbClr val="92D050"/>
              </a:solidFill>
              <a:latin typeface="Calibri" panose="020F0502020204030204" pitchFamily="34" charset="0"/>
              <a:cs typeface="Times New Roman" panose="02020603050405020304" pitchFamily="18" charset="0"/>
            </a:endParaRPr>
          </a:p>
        </p:txBody>
      </p:sp>
      <p:sp>
        <p:nvSpPr>
          <p:cNvPr id="6" name="Text Placeholder 5">
            <a:extLst>
              <a:ext uri="{FF2B5EF4-FFF2-40B4-BE49-F238E27FC236}">
                <a16:creationId xmlns:a16="http://schemas.microsoft.com/office/drawing/2014/main" id="{7802BB02-CC5B-584B-A974-C964024708A5}"/>
              </a:ext>
            </a:extLst>
          </p:cNvPr>
          <p:cNvSpPr>
            <a:spLocks noGrp="1"/>
          </p:cNvSpPr>
          <p:nvPr>
            <p:ph type="body" sz="quarter" idx="43"/>
          </p:nvPr>
        </p:nvSpPr>
        <p:spPr>
          <a:xfrm>
            <a:off x="4974884" y="3670800"/>
            <a:ext cx="6553234" cy="999383"/>
          </a:xfrm>
        </p:spPr>
        <p:txBody>
          <a:bodyPr/>
          <a:lstStyle/>
          <a:p>
            <a:r>
              <a:rPr lang="en-US" sz="1600" kern="0" dirty="0">
                <a:cs typeface="Times New Roman" panose="02020603050405020304" pitchFamily="18" charset="0"/>
              </a:rPr>
              <a:t>Proporcionar material de lectura adicional, cursos en línea y organizaciones centradas en los principios de la economía circular.</a:t>
            </a:r>
            <a:endParaRPr lang="fi-FI" sz="1600" kern="0" dirty="0">
              <a:cs typeface="Times New Roman" panose="02020603050405020304" pitchFamily="18" charset="0"/>
            </a:endParaRPr>
          </a:p>
          <a:p>
            <a:pPr marL="0" indent="0">
              <a:lnSpc>
                <a:spcPct val="100000"/>
              </a:lnSpc>
            </a:pPr>
            <a:endParaRPr lang="fi-FI" sz="2400" kern="100" dirty="0">
              <a:effectLst/>
              <a:ea typeface="Aptos" panose="020B0004020202020204" pitchFamily="34" charset="0"/>
              <a:cs typeface="Times New Roman" panose="02020603050405020304" pitchFamily="18" charset="0"/>
            </a:endParaRPr>
          </a:p>
        </p:txBody>
      </p:sp>
      <p:pic>
        <p:nvPicPr>
          <p:cNvPr id="13" name="Picture Placeholder 12" descr="A colorful circle with two cubes with recycle symbols on it with Rose Bowl in the background&#10;&#10;AI-generated content may be incorrect.">
            <a:extLst>
              <a:ext uri="{FF2B5EF4-FFF2-40B4-BE49-F238E27FC236}">
                <a16:creationId xmlns:a16="http://schemas.microsoft.com/office/drawing/2014/main" id="{E5B7C092-1904-BD02-D121-0757494D5752}"/>
              </a:ext>
            </a:extLst>
          </p:cNvPr>
          <p:cNvPicPr>
            <a:picLocks noGrp="1" noChangeAspect="1"/>
          </p:cNvPicPr>
          <p:nvPr>
            <p:ph type="pic" sz="quarter" idx="19"/>
          </p:nvPr>
        </p:nvPicPr>
        <p:blipFill>
          <a:blip r:embed="rId4" cstate="screen">
            <a:extLst>
              <a:ext uri="{28A0092B-C50C-407E-A947-70E740481C1C}">
                <a14:useLocalDpi xmlns:a14="http://schemas.microsoft.com/office/drawing/2010/main"/>
              </a:ext>
            </a:extLst>
          </a:blip>
          <a:srcRect/>
          <a:stretch>
            <a:fillRect/>
          </a:stretch>
        </p:blipFill>
        <p:spPr/>
      </p:pic>
      <p:sp>
        <p:nvSpPr>
          <p:cNvPr id="9" name="Text Placeholder 3">
            <a:extLst>
              <a:ext uri="{FF2B5EF4-FFF2-40B4-BE49-F238E27FC236}">
                <a16:creationId xmlns:a16="http://schemas.microsoft.com/office/drawing/2014/main" id="{51FF07F1-6136-247B-C9E6-CBFAA8A3386A}"/>
              </a:ext>
            </a:extLst>
          </p:cNvPr>
          <p:cNvSpPr txBox="1">
            <a:spLocks/>
          </p:cNvSpPr>
          <p:nvPr/>
        </p:nvSpPr>
        <p:spPr>
          <a:xfrm>
            <a:off x="4794505" y="247365"/>
            <a:ext cx="7485887" cy="4372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1">
                    <a:lumMod val="75000"/>
                  </a:schemeClr>
                </a:solidFill>
              </a:rPr>
              <a:t>Ejemplo: </a:t>
            </a:r>
            <a:r>
              <a:rPr lang="en-IE" sz="2400" b="1" dirty="0">
                <a:solidFill>
                  <a:schemeClr val="accent1">
                    <a:lumMod val="75000"/>
                  </a:schemeClr>
                </a:solidFill>
                <a:ea typeface="+mn-lt"/>
                <a:cs typeface="+mn-lt"/>
              </a:rPr>
              <a:t>Programas de formación y desarrollo para empleados</a:t>
            </a:r>
          </a:p>
          <a:p>
            <a:pPr marL="0" indent="0">
              <a:buNone/>
            </a:pPr>
            <a:endParaRPr lang="en-IE" sz="2400" dirty="0">
              <a:ea typeface="+mn-lt"/>
              <a:cs typeface="+mn-lt"/>
            </a:endParaRPr>
          </a:p>
        </p:txBody>
      </p:sp>
      <p:grpSp>
        <p:nvGrpSpPr>
          <p:cNvPr id="19" name="Graphic 3">
            <a:extLst>
              <a:ext uri="{FF2B5EF4-FFF2-40B4-BE49-F238E27FC236}">
                <a16:creationId xmlns:a16="http://schemas.microsoft.com/office/drawing/2014/main" id="{8FE8E127-C6D5-9B40-BF24-556E3887101C}"/>
              </a:ext>
            </a:extLst>
          </p:cNvPr>
          <p:cNvGrpSpPr/>
          <p:nvPr/>
        </p:nvGrpSpPr>
        <p:grpSpPr>
          <a:xfrm>
            <a:off x="3841823" y="1083704"/>
            <a:ext cx="632992" cy="714294"/>
            <a:chOff x="4643578" y="432838"/>
            <a:chExt cx="1028134" cy="1160188"/>
          </a:xfrm>
          <a:solidFill>
            <a:schemeClr val="bg1"/>
          </a:solidFill>
        </p:grpSpPr>
        <p:sp>
          <p:nvSpPr>
            <p:cNvPr id="20" name="Freeform 1033">
              <a:extLst>
                <a:ext uri="{FF2B5EF4-FFF2-40B4-BE49-F238E27FC236}">
                  <a16:creationId xmlns:a16="http://schemas.microsoft.com/office/drawing/2014/main" id="{6AF1DA12-2A38-8053-152F-44D1AE64CBF9}"/>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25684"/>
            </a:solidFill>
            <a:ln w="27426" cap="flat">
              <a:noFill/>
              <a:prstDash val="solid"/>
              <a:miter/>
            </a:ln>
          </p:spPr>
          <p:txBody>
            <a:bodyPr rtlCol="0" anchor="ctr"/>
            <a:lstStyle/>
            <a:p>
              <a:endParaRPr lang="en-US"/>
            </a:p>
          </p:txBody>
        </p:sp>
        <p:grpSp>
          <p:nvGrpSpPr>
            <p:cNvPr id="21" name="Graphic 3">
              <a:extLst>
                <a:ext uri="{FF2B5EF4-FFF2-40B4-BE49-F238E27FC236}">
                  <a16:creationId xmlns:a16="http://schemas.microsoft.com/office/drawing/2014/main" id="{D1D981B9-B639-C4A1-3555-C6ECDC77978B}"/>
                </a:ext>
              </a:extLst>
            </p:cNvPr>
            <p:cNvGrpSpPr/>
            <p:nvPr/>
          </p:nvGrpSpPr>
          <p:grpSpPr>
            <a:xfrm>
              <a:off x="4643578" y="432838"/>
              <a:ext cx="1028134" cy="1160188"/>
              <a:chOff x="4643578" y="432838"/>
              <a:chExt cx="1028134" cy="1160188"/>
            </a:xfrm>
            <a:grpFill/>
          </p:grpSpPr>
          <p:sp>
            <p:nvSpPr>
              <p:cNvPr id="22" name="Freeform 1035">
                <a:extLst>
                  <a:ext uri="{FF2B5EF4-FFF2-40B4-BE49-F238E27FC236}">
                    <a16:creationId xmlns:a16="http://schemas.microsoft.com/office/drawing/2014/main" id="{A30F90C1-606F-7067-F929-3784B2B46433}"/>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23" name="Graphic 3">
                <a:extLst>
                  <a:ext uri="{FF2B5EF4-FFF2-40B4-BE49-F238E27FC236}">
                    <a16:creationId xmlns:a16="http://schemas.microsoft.com/office/drawing/2014/main" id="{8746C093-BE76-5ED5-8A26-1A58A8E571EF}"/>
                  </a:ext>
                </a:extLst>
              </p:cNvPr>
              <p:cNvGrpSpPr/>
              <p:nvPr/>
            </p:nvGrpSpPr>
            <p:grpSpPr>
              <a:xfrm>
                <a:off x="4643578" y="432838"/>
                <a:ext cx="1028134" cy="1160188"/>
                <a:chOff x="4643578" y="432838"/>
                <a:chExt cx="1028134" cy="1160188"/>
              </a:xfrm>
              <a:grpFill/>
            </p:grpSpPr>
            <p:sp>
              <p:nvSpPr>
                <p:cNvPr id="24" name="Freeform 1037">
                  <a:extLst>
                    <a:ext uri="{FF2B5EF4-FFF2-40B4-BE49-F238E27FC236}">
                      <a16:creationId xmlns:a16="http://schemas.microsoft.com/office/drawing/2014/main" id="{7ACEC097-C1DF-79F6-99B3-C882588366CD}"/>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25" name="Freeform 1038">
                  <a:extLst>
                    <a:ext uri="{FF2B5EF4-FFF2-40B4-BE49-F238E27FC236}">
                      <a16:creationId xmlns:a16="http://schemas.microsoft.com/office/drawing/2014/main" id="{12E1DFF8-DD09-8D7C-1270-04DE61D04D85}"/>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26" name="Group 54">
            <a:extLst>
              <a:ext uri="{FF2B5EF4-FFF2-40B4-BE49-F238E27FC236}">
                <a16:creationId xmlns:a16="http://schemas.microsoft.com/office/drawing/2014/main" id="{5C09ADD9-0AD9-FC8B-45A9-F6B4A093261C}"/>
              </a:ext>
            </a:extLst>
          </p:cNvPr>
          <p:cNvGrpSpPr/>
          <p:nvPr/>
        </p:nvGrpSpPr>
        <p:grpSpPr>
          <a:xfrm>
            <a:off x="3759712" y="2869247"/>
            <a:ext cx="715103" cy="829920"/>
            <a:chOff x="8360213" y="3458151"/>
            <a:chExt cx="853935" cy="991043"/>
          </a:xfrm>
          <a:solidFill>
            <a:schemeClr val="bg1"/>
          </a:solidFill>
        </p:grpSpPr>
        <p:grpSp>
          <p:nvGrpSpPr>
            <p:cNvPr id="27" name="Graphic 2">
              <a:extLst>
                <a:ext uri="{FF2B5EF4-FFF2-40B4-BE49-F238E27FC236}">
                  <a16:creationId xmlns:a16="http://schemas.microsoft.com/office/drawing/2014/main" id="{09577DC2-47A8-84A8-BFE8-72CBF23608DD}"/>
                </a:ext>
              </a:extLst>
            </p:cNvPr>
            <p:cNvGrpSpPr/>
            <p:nvPr userDrawn="1"/>
          </p:nvGrpSpPr>
          <p:grpSpPr>
            <a:xfrm>
              <a:off x="8599192" y="3595917"/>
              <a:ext cx="375982" cy="204367"/>
              <a:chOff x="2642504" y="3763150"/>
              <a:chExt cx="375982" cy="204367"/>
            </a:xfrm>
            <a:grpFill/>
          </p:grpSpPr>
          <p:sp>
            <p:nvSpPr>
              <p:cNvPr id="33" name="Freeform 102">
                <a:extLst>
                  <a:ext uri="{FF2B5EF4-FFF2-40B4-BE49-F238E27FC236}">
                    <a16:creationId xmlns:a16="http://schemas.microsoft.com/office/drawing/2014/main" id="{592F2864-11D5-5425-B23F-1025CD38C495}"/>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E25684"/>
              </a:solidFill>
              <a:ln w="3834" cap="flat">
                <a:noFill/>
                <a:prstDash val="solid"/>
                <a:miter/>
              </a:ln>
            </p:spPr>
            <p:txBody>
              <a:bodyPr rtlCol="0" anchor="ctr"/>
              <a:lstStyle/>
              <a:p>
                <a:endParaRPr lang="en-US"/>
              </a:p>
            </p:txBody>
          </p:sp>
          <p:sp>
            <p:nvSpPr>
              <p:cNvPr id="34" name="Freeform 103">
                <a:extLst>
                  <a:ext uri="{FF2B5EF4-FFF2-40B4-BE49-F238E27FC236}">
                    <a16:creationId xmlns:a16="http://schemas.microsoft.com/office/drawing/2014/main" id="{5206FA2E-8364-123F-811B-EB790F62F3C6}"/>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E25684"/>
              </a:solidFill>
              <a:ln w="3834" cap="flat">
                <a:noFill/>
                <a:prstDash val="solid"/>
                <a:miter/>
              </a:ln>
            </p:spPr>
            <p:txBody>
              <a:bodyPr rtlCol="0" anchor="ctr"/>
              <a:lstStyle/>
              <a:p>
                <a:endParaRPr lang="en-US"/>
              </a:p>
            </p:txBody>
          </p:sp>
        </p:grpSp>
        <p:grpSp>
          <p:nvGrpSpPr>
            <p:cNvPr id="28" name="Graphic 2">
              <a:extLst>
                <a:ext uri="{FF2B5EF4-FFF2-40B4-BE49-F238E27FC236}">
                  <a16:creationId xmlns:a16="http://schemas.microsoft.com/office/drawing/2014/main" id="{652AB3B0-73C6-E01B-6D71-ABE47D0E8D06}"/>
                </a:ext>
              </a:extLst>
            </p:cNvPr>
            <p:cNvGrpSpPr/>
            <p:nvPr userDrawn="1"/>
          </p:nvGrpSpPr>
          <p:grpSpPr>
            <a:xfrm>
              <a:off x="8360213" y="3458151"/>
              <a:ext cx="853935" cy="991043"/>
              <a:chOff x="2403525" y="3625384"/>
              <a:chExt cx="853935" cy="991043"/>
            </a:xfrm>
            <a:grpFill/>
          </p:grpSpPr>
          <p:sp>
            <p:nvSpPr>
              <p:cNvPr id="29" name="Freeform 98">
                <a:extLst>
                  <a:ext uri="{FF2B5EF4-FFF2-40B4-BE49-F238E27FC236}">
                    <a16:creationId xmlns:a16="http://schemas.microsoft.com/office/drawing/2014/main" id="{03E7E1AA-6730-3F8C-111E-4984A4CA9C82}"/>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30" name="Freeform 99">
                <a:extLst>
                  <a:ext uri="{FF2B5EF4-FFF2-40B4-BE49-F238E27FC236}">
                    <a16:creationId xmlns:a16="http://schemas.microsoft.com/office/drawing/2014/main" id="{45C26A3B-AE29-05EA-881C-12306DFE7831}"/>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31" name="Freeform 100">
                <a:extLst>
                  <a:ext uri="{FF2B5EF4-FFF2-40B4-BE49-F238E27FC236}">
                    <a16:creationId xmlns:a16="http://schemas.microsoft.com/office/drawing/2014/main" id="{4AC1BFC6-41B0-8CA8-65C1-0DA55DF25592}"/>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32" name="Freeform 101">
                <a:extLst>
                  <a:ext uri="{FF2B5EF4-FFF2-40B4-BE49-F238E27FC236}">
                    <a16:creationId xmlns:a16="http://schemas.microsoft.com/office/drawing/2014/main" id="{17DACD78-F76F-E46E-2ECB-D4381806052F}"/>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grpSp>
        <p:nvGrpSpPr>
          <p:cNvPr id="7" name="Graphic 4">
            <a:extLst>
              <a:ext uri="{FF2B5EF4-FFF2-40B4-BE49-F238E27FC236}">
                <a16:creationId xmlns:a16="http://schemas.microsoft.com/office/drawing/2014/main" id="{1FA171CC-1C92-C539-AE5F-729953D5C0B9}"/>
              </a:ext>
            </a:extLst>
          </p:cNvPr>
          <p:cNvGrpSpPr/>
          <p:nvPr/>
        </p:nvGrpSpPr>
        <p:grpSpPr>
          <a:xfrm rot="19582332">
            <a:off x="10638585" y="3165223"/>
            <a:ext cx="388032" cy="596029"/>
            <a:chOff x="9129274" y="2719113"/>
            <a:chExt cx="717139" cy="1386497"/>
          </a:xfrm>
          <a:solidFill>
            <a:srgbClr val="09465E"/>
          </a:solidFill>
        </p:grpSpPr>
        <p:grpSp>
          <p:nvGrpSpPr>
            <p:cNvPr id="8" name="Graphic 4">
              <a:extLst>
                <a:ext uri="{FF2B5EF4-FFF2-40B4-BE49-F238E27FC236}">
                  <a16:creationId xmlns:a16="http://schemas.microsoft.com/office/drawing/2014/main" id="{05B2E20D-10ED-FFF8-913B-1BE078BF7A85}"/>
                </a:ext>
              </a:extLst>
            </p:cNvPr>
            <p:cNvGrpSpPr/>
            <p:nvPr/>
          </p:nvGrpSpPr>
          <p:grpSpPr>
            <a:xfrm>
              <a:off x="9159507" y="2719113"/>
              <a:ext cx="446280" cy="440141"/>
              <a:chOff x="9159507" y="2719113"/>
              <a:chExt cx="446280" cy="440141"/>
            </a:xfrm>
            <a:grpFill/>
          </p:grpSpPr>
          <p:sp>
            <p:nvSpPr>
              <p:cNvPr id="35" name="Freeform 57">
                <a:extLst>
                  <a:ext uri="{FF2B5EF4-FFF2-40B4-BE49-F238E27FC236}">
                    <a16:creationId xmlns:a16="http://schemas.microsoft.com/office/drawing/2014/main" id="{99AFE1AC-B4A4-7102-50E7-9E64D3709817}"/>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sz="2400"/>
              </a:p>
            </p:txBody>
          </p:sp>
          <p:sp>
            <p:nvSpPr>
              <p:cNvPr id="36" name="Freeform 58">
                <a:extLst>
                  <a:ext uri="{FF2B5EF4-FFF2-40B4-BE49-F238E27FC236}">
                    <a16:creationId xmlns:a16="http://schemas.microsoft.com/office/drawing/2014/main" id="{AD8A03C7-33B6-0BA5-7497-93DFC3F6645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sz="2400"/>
              </a:p>
            </p:txBody>
          </p:sp>
        </p:grpSp>
        <p:grpSp>
          <p:nvGrpSpPr>
            <p:cNvPr id="10" name="Graphic 4">
              <a:extLst>
                <a:ext uri="{FF2B5EF4-FFF2-40B4-BE49-F238E27FC236}">
                  <a16:creationId xmlns:a16="http://schemas.microsoft.com/office/drawing/2014/main" id="{AB27E64D-F79A-96C9-00BC-A963A1D5942A}"/>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063941EB-084D-D8DC-CCA7-B406EBD3CA43}"/>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2400"/>
              </a:p>
            </p:txBody>
          </p:sp>
          <p:sp>
            <p:nvSpPr>
              <p:cNvPr id="12" name="Freeform 51">
                <a:extLst>
                  <a:ext uri="{FF2B5EF4-FFF2-40B4-BE49-F238E27FC236}">
                    <a16:creationId xmlns:a16="http://schemas.microsoft.com/office/drawing/2014/main" id="{03C24202-5F30-FF57-6964-4A9A6F363E9E}"/>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2400"/>
              </a:p>
            </p:txBody>
          </p:sp>
          <p:sp>
            <p:nvSpPr>
              <p:cNvPr id="14" name="Freeform 52">
                <a:extLst>
                  <a:ext uri="{FF2B5EF4-FFF2-40B4-BE49-F238E27FC236}">
                    <a16:creationId xmlns:a16="http://schemas.microsoft.com/office/drawing/2014/main" id="{246920FD-7BB1-2A8C-ECD6-AFE393D864B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2400"/>
              </a:p>
            </p:txBody>
          </p:sp>
          <p:sp>
            <p:nvSpPr>
              <p:cNvPr id="15" name="Freeform 53">
                <a:extLst>
                  <a:ext uri="{FF2B5EF4-FFF2-40B4-BE49-F238E27FC236}">
                    <a16:creationId xmlns:a16="http://schemas.microsoft.com/office/drawing/2014/main" id="{EBA98543-8BF6-62D2-634A-69A3DF90DCE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2400"/>
              </a:p>
            </p:txBody>
          </p:sp>
          <p:sp>
            <p:nvSpPr>
              <p:cNvPr id="16" name="Freeform 54">
                <a:extLst>
                  <a:ext uri="{FF2B5EF4-FFF2-40B4-BE49-F238E27FC236}">
                    <a16:creationId xmlns:a16="http://schemas.microsoft.com/office/drawing/2014/main" id="{89F0D1EC-188B-58FA-889E-051282162D62}"/>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2400"/>
              </a:p>
            </p:txBody>
          </p:sp>
          <p:sp>
            <p:nvSpPr>
              <p:cNvPr id="17" name="Freeform 55">
                <a:extLst>
                  <a:ext uri="{FF2B5EF4-FFF2-40B4-BE49-F238E27FC236}">
                    <a16:creationId xmlns:a16="http://schemas.microsoft.com/office/drawing/2014/main" id="{D3387BC2-FB80-BC0B-9B6F-A041CEBE917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2400"/>
              </a:p>
            </p:txBody>
          </p:sp>
          <p:sp>
            <p:nvSpPr>
              <p:cNvPr id="18" name="Freeform 56">
                <a:extLst>
                  <a:ext uri="{FF2B5EF4-FFF2-40B4-BE49-F238E27FC236}">
                    <a16:creationId xmlns:a16="http://schemas.microsoft.com/office/drawing/2014/main" id="{C0566524-72C9-EC25-07DC-4134FCDBC5BD}"/>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2400"/>
              </a:p>
            </p:txBody>
          </p:sp>
        </p:grpSp>
      </p:grpSp>
    </p:spTree>
    <p:extLst>
      <p:ext uri="{BB962C8B-B14F-4D97-AF65-F5344CB8AC3E}">
        <p14:creationId xmlns:p14="http://schemas.microsoft.com/office/powerpoint/2010/main" val="3505138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137A20F1-B484-01B2-C346-5B746EF4DD20}"/>
              </a:ext>
            </a:extLst>
          </p:cNvPr>
          <p:cNvSpPr>
            <a:spLocks noGrp="1"/>
          </p:cNvSpPr>
          <p:nvPr>
            <p:ph type="body" sz="quarter" idx="18"/>
          </p:nvPr>
        </p:nvSpPr>
        <p:spPr>
          <a:xfrm>
            <a:off x="401868" y="1431822"/>
            <a:ext cx="4732107" cy="5026945"/>
          </a:xfrm>
        </p:spPr>
        <p:txBody>
          <a:bodyPr/>
          <a:lstStyle/>
          <a:p>
            <a:pPr marL="0" indent="0"/>
            <a:r>
              <a:rPr lang="en-US" dirty="0">
                <a:ea typeface="Calibri"/>
                <a:cs typeface="Calibri"/>
              </a:rPr>
              <a:t>El módulo destaca la importancia de la educación y la concienciación en el negocio de los residuos alimentarios y cómo preparar a las personas para comprender y abordar los complejos retos medioambientales, sociales y económicos a los que se enfrenta nuestro mundo.</a:t>
            </a:r>
            <a:endParaRPr lang="en-US" dirty="0">
              <a:solidFill>
                <a:srgbClr val="086D6E"/>
              </a:solidFill>
              <a:ea typeface="Calibri"/>
              <a:cs typeface="Calibri"/>
            </a:endParaRPr>
          </a:p>
          <a:p>
            <a:pPr marL="0" indent="0"/>
            <a:r>
              <a:rPr lang="en-US" dirty="0">
                <a:ea typeface="Calibri"/>
                <a:cs typeface="Calibri"/>
              </a:rPr>
              <a:t>Mediante contenidos visualmente atractivos, materiales interactivos y mecanismos de autoevaluación, este módulo proporciona resultados de aprendizaje interesantes y valiosos. </a:t>
            </a:r>
            <a:endParaRPr lang="en-US" dirty="0"/>
          </a:p>
        </p:txBody>
      </p:sp>
      <p:sp>
        <p:nvSpPr>
          <p:cNvPr id="12" name="Rectangle 11">
            <a:extLst>
              <a:ext uri="{FF2B5EF4-FFF2-40B4-BE49-F238E27FC236}">
                <a16:creationId xmlns:a16="http://schemas.microsoft.com/office/drawing/2014/main" id="{FD1AE6A7-36AA-0C4F-0261-5C67EE120960}"/>
              </a:ext>
            </a:extLst>
          </p:cNvPr>
          <p:cNvSpPr/>
          <p:nvPr/>
        </p:nvSpPr>
        <p:spPr>
          <a:xfrm>
            <a:off x="316143" y="586689"/>
            <a:ext cx="297438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29" b="0" i="0" u="none" strike="noStrike" kern="1200" cap="none" spc="0" normalizeH="0" baseline="0" noProof="0" dirty="0">
              <a:ln>
                <a:noFill/>
              </a:ln>
              <a:solidFill>
                <a:srgbClr val="FFFFFF"/>
              </a:solidFill>
              <a:effectLst/>
              <a:uLnTx/>
              <a:uFillTx/>
              <a:latin typeface="Montserrat" panose="00000500000000000000" pitchFamily="50" charset="0"/>
              <a:ea typeface="+mn-ea"/>
              <a:cs typeface="+mn-cs"/>
            </a:endParaRPr>
          </a:p>
        </p:txBody>
      </p:sp>
      <p:sp>
        <p:nvSpPr>
          <p:cNvPr id="13" name="TextBox 12">
            <a:extLst>
              <a:ext uri="{FF2B5EF4-FFF2-40B4-BE49-F238E27FC236}">
                <a16:creationId xmlns:a16="http://schemas.microsoft.com/office/drawing/2014/main" id="{2F2EA0EE-50C1-B895-20F5-E74005289B90}"/>
              </a:ext>
            </a:extLst>
          </p:cNvPr>
          <p:cNvSpPr txBox="1"/>
          <p:nvPr/>
        </p:nvSpPr>
        <p:spPr>
          <a:xfrm>
            <a:off x="500166" y="638987"/>
            <a:ext cx="257769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324"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rPr>
              <a:t>CONTENIDO</a:t>
            </a:r>
          </a:p>
        </p:txBody>
      </p:sp>
      <p:sp>
        <p:nvSpPr>
          <p:cNvPr id="40" name="Text Placeholder 16">
            <a:extLst>
              <a:ext uri="{FF2B5EF4-FFF2-40B4-BE49-F238E27FC236}">
                <a16:creationId xmlns:a16="http://schemas.microsoft.com/office/drawing/2014/main" id="{720A7EE6-FB5A-085E-C7CC-B722E87E1DB9}"/>
              </a:ext>
            </a:extLst>
          </p:cNvPr>
          <p:cNvSpPr>
            <a:spLocks noGrp="1"/>
          </p:cNvSpPr>
          <p:nvPr>
            <p:ph type="body" sz="quarter" idx="15"/>
          </p:nvPr>
        </p:nvSpPr>
        <p:spPr>
          <a:xfrm>
            <a:off x="5294736" y="1158252"/>
            <a:ext cx="700387" cy="566443"/>
          </a:xfrm>
        </p:spPr>
        <p:txBody>
          <a:bodyPr/>
          <a:lstStyle/>
          <a:p>
            <a:r>
              <a:rPr lang="en-GB" noProof="0" dirty="0"/>
              <a:t>01</a:t>
            </a:r>
          </a:p>
        </p:txBody>
      </p:sp>
      <p:sp>
        <p:nvSpPr>
          <p:cNvPr id="41" name="Text Placeholder 14">
            <a:extLst>
              <a:ext uri="{FF2B5EF4-FFF2-40B4-BE49-F238E27FC236}">
                <a16:creationId xmlns:a16="http://schemas.microsoft.com/office/drawing/2014/main" id="{509C6D2A-CAC7-AA5D-606B-9C39EC675ADC}"/>
              </a:ext>
            </a:extLst>
          </p:cNvPr>
          <p:cNvSpPr>
            <a:spLocks noGrp="1"/>
          </p:cNvSpPr>
          <p:nvPr>
            <p:ph type="body" sz="quarter" idx="14"/>
          </p:nvPr>
        </p:nvSpPr>
        <p:spPr>
          <a:xfrm>
            <a:off x="5995123" y="1170549"/>
            <a:ext cx="6061968" cy="566444"/>
          </a:xfrm>
          <a:prstGeom prst="rect">
            <a:avLst/>
          </a:prstGeom>
        </p:spPr>
        <p:txBody>
          <a:bodyPr/>
          <a:lstStyle/>
          <a:p>
            <a:r>
              <a:rPr lang="en-IE" dirty="0">
                <a:ea typeface="+mn-lt"/>
                <a:cs typeface="+mn-lt"/>
              </a:rPr>
              <a:t>Introducción a la educación y la sensibilización en la empresa</a:t>
            </a:r>
          </a:p>
        </p:txBody>
      </p:sp>
      <p:sp>
        <p:nvSpPr>
          <p:cNvPr id="42" name="Text Placeholder 26">
            <a:extLst>
              <a:ext uri="{FF2B5EF4-FFF2-40B4-BE49-F238E27FC236}">
                <a16:creationId xmlns:a16="http://schemas.microsoft.com/office/drawing/2014/main" id="{C5EAA95F-A3C3-838D-FD45-C0EF2E42598D}"/>
              </a:ext>
            </a:extLst>
          </p:cNvPr>
          <p:cNvSpPr>
            <a:spLocks noGrp="1"/>
          </p:cNvSpPr>
          <p:nvPr>
            <p:ph type="body" sz="quarter" idx="29"/>
          </p:nvPr>
        </p:nvSpPr>
        <p:spPr>
          <a:xfrm>
            <a:off x="5294736" y="1977724"/>
            <a:ext cx="700387" cy="566443"/>
          </a:xfrm>
        </p:spPr>
        <p:txBody>
          <a:bodyPr/>
          <a:lstStyle/>
          <a:p>
            <a:r>
              <a:rPr lang="en-GB" noProof="0" dirty="0"/>
              <a:t>02</a:t>
            </a:r>
          </a:p>
        </p:txBody>
      </p:sp>
      <p:sp>
        <p:nvSpPr>
          <p:cNvPr id="43" name="Text Placeholder 20">
            <a:extLst>
              <a:ext uri="{FF2B5EF4-FFF2-40B4-BE49-F238E27FC236}">
                <a16:creationId xmlns:a16="http://schemas.microsoft.com/office/drawing/2014/main" id="{2DF269F5-7BE8-569B-931D-9E069DCAA8A9}"/>
              </a:ext>
            </a:extLst>
          </p:cNvPr>
          <p:cNvSpPr>
            <a:spLocks noGrp="1"/>
          </p:cNvSpPr>
          <p:nvPr>
            <p:ph type="body" sz="quarter" idx="30"/>
          </p:nvPr>
        </p:nvSpPr>
        <p:spPr>
          <a:xfrm>
            <a:off x="5995122" y="1990022"/>
            <a:ext cx="5937884" cy="566444"/>
          </a:xfrm>
          <a:prstGeom prst="rect">
            <a:avLst/>
          </a:prstGeom>
        </p:spPr>
        <p:txBody>
          <a:bodyPr/>
          <a:lstStyle/>
          <a:p>
            <a:r>
              <a:rPr lang="en-IE" dirty="0">
                <a:ea typeface="+mn-lt"/>
                <a:cs typeface="+mn-lt"/>
              </a:rPr>
              <a:t>Programas de formación y desarrollo para empleados </a:t>
            </a:r>
            <a:endParaRPr lang="en-US" dirty="0"/>
          </a:p>
        </p:txBody>
      </p:sp>
      <p:sp>
        <p:nvSpPr>
          <p:cNvPr id="44" name="Text Placeholder 27">
            <a:extLst>
              <a:ext uri="{FF2B5EF4-FFF2-40B4-BE49-F238E27FC236}">
                <a16:creationId xmlns:a16="http://schemas.microsoft.com/office/drawing/2014/main" id="{792C00D7-CABA-4565-39B2-E274CD72F3E0}"/>
              </a:ext>
            </a:extLst>
          </p:cNvPr>
          <p:cNvSpPr>
            <a:spLocks noGrp="1"/>
          </p:cNvSpPr>
          <p:nvPr>
            <p:ph type="body" sz="quarter" idx="31"/>
          </p:nvPr>
        </p:nvSpPr>
        <p:spPr>
          <a:xfrm>
            <a:off x="5294736" y="2796692"/>
            <a:ext cx="700387" cy="566443"/>
          </a:xfrm>
        </p:spPr>
        <p:txBody>
          <a:bodyPr/>
          <a:lstStyle/>
          <a:p>
            <a:r>
              <a:rPr lang="en-GB" noProof="0" dirty="0"/>
              <a:t>03</a:t>
            </a:r>
          </a:p>
        </p:txBody>
      </p:sp>
      <p:sp>
        <p:nvSpPr>
          <p:cNvPr id="45" name="Text Placeholder 22">
            <a:extLst>
              <a:ext uri="{FF2B5EF4-FFF2-40B4-BE49-F238E27FC236}">
                <a16:creationId xmlns:a16="http://schemas.microsoft.com/office/drawing/2014/main" id="{F4B7CA59-5787-5107-4D05-BC0358963AE8}"/>
              </a:ext>
            </a:extLst>
          </p:cNvPr>
          <p:cNvSpPr>
            <a:spLocks noGrp="1"/>
          </p:cNvSpPr>
          <p:nvPr>
            <p:ph type="body" sz="quarter" idx="32"/>
          </p:nvPr>
        </p:nvSpPr>
        <p:spPr>
          <a:xfrm>
            <a:off x="5995123" y="2808989"/>
            <a:ext cx="5871208" cy="566444"/>
          </a:xfrm>
          <a:prstGeom prst="rect">
            <a:avLst/>
          </a:prstGeom>
        </p:spPr>
        <p:txBody>
          <a:bodyPr/>
          <a:lstStyle/>
          <a:p>
            <a:r>
              <a:rPr lang="en-IE" dirty="0">
                <a:cs typeface="Calibri"/>
              </a:rPr>
              <a:t>Aprendizaje intergeneracional y cambio de comportamiento</a:t>
            </a:r>
          </a:p>
        </p:txBody>
      </p:sp>
      <p:sp>
        <p:nvSpPr>
          <p:cNvPr id="46" name="Text Placeholder 28">
            <a:extLst>
              <a:ext uri="{FF2B5EF4-FFF2-40B4-BE49-F238E27FC236}">
                <a16:creationId xmlns:a16="http://schemas.microsoft.com/office/drawing/2014/main" id="{3D4BF14F-679D-D941-1001-4BA609DF3EA0}"/>
              </a:ext>
            </a:extLst>
          </p:cNvPr>
          <p:cNvSpPr>
            <a:spLocks noGrp="1"/>
          </p:cNvSpPr>
          <p:nvPr>
            <p:ph type="body" sz="quarter" idx="33"/>
          </p:nvPr>
        </p:nvSpPr>
        <p:spPr>
          <a:xfrm>
            <a:off x="5294736" y="3614649"/>
            <a:ext cx="700387" cy="566443"/>
          </a:xfrm>
        </p:spPr>
        <p:txBody>
          <a:bodyPr/>
          <a:lstStyle/>
          <a:p>
            <a:r>
              <a:rPr lang="en-GB" noProof="0" dirty="0"/>
              <a:t>04</a:t>
            </a:r>
          </a:p>
        </p:txBody>
      </p:sp>
      <p:sp>
        <p:nvSpPr>
          <p:cNvPr id="47" name="Text Placeholder 24">
            <a:extLst>
              <a:ext uri="{FF2B5EF4-FFF2-40B4-BE49-F238E27FC236}">
                <a16:creationId xmlns:a16="http://schemas.microsoft.com/office/drawing/2014/main" id="{05675818-DBFD-535E-FFEF-48419AB69197}"/>
              </a:ext>
            </a:extLst>
          </p:cNvPr>
          <p:cNvSpPr>
            <a:spLocks noGrp="1"/>
          </p:cNvSpPr>
          <p:nvPr>
            <p:ph type="body" sz="quarter" idx="34"/>
          </p:nvPr>
        </p:nvSpPr>
        <p:spPr>
          <a:xfrm>
            <a:off x="5995123" y="3626946"/>
            <a:ext cx="4541325" cy="566444"/>
          </a:xfrm>
          <a:prstGeom prst="rect">
            <a:avLst/>
          </a:prstGeom>
        </p:spPr>
        <p:txBody>
          <a:bodyPr/>
          <a:lstStyle/>
          <a:p>
            <a:r>
              <a:rPr lang="en-IE" dirty="0">
                <a:cs typeface="Calibri"/>
              </a:rPr>
              <a:t>Métodos de aprendizaje</a:t>
            </a:r>
          </a:p>
        </p:txBody>
      </p:sp>
      <p:grpSp>
        <p:nvGrpSpPr>
          <p:cNvPr id="50" name="Group 49">
            <a:extLst>
              <a:ext uri="{FF2B5EF4-FFF2-40B4-BE49-F238E27FC236}">
                <a16:creationId xmlns:a16="http://schemas.microsoft.com/office/drawing/2014/main" id="{86BC6311-8C4F-EE92-119D-383DB0576826}"/>
              </a:ext>
            </a:extLst>
          </p:cNvPr>
          <p:cNvGrpSpPr/>
          <p:nvPr/>
        </p:nvGrpSpPr>
        <p:grpSpPr>
          <a:xfrm>
            <a:off x="5294735" y="1836413"/>
            <a:ext cx="6411283" cy="2469219"/>
            <a:chOff x="2156220" y="3404184"/>
            <a:chExt cx="8902925" cy="2469219"/>
          </a:xfrm>
        </p:grpSpPr>
        <p:cxnSp>
          <p:nvCxnSpPr>
            <p:cNvPr id="51" name="Straight Connector 50">
              <a:extLst>
                <a:ext uri="{FF2B5EF4-FFF2-40B4-BE49-F238E27FC236}">
                  <a16:creationId xmlns:a16="http://schemas.microsoft.com/office/drawing/2014/main" id="{E6E5A664-5E93-0DEF-FA10-275FCEDE0AC8}"/>
                </a:ext>
              </a:extLst>
            </p:cNvPr>
            <p:cNvCxnSpPr>
              <a:cxnSpLocks/>
            </p:cNvCxnSpPr>
            <p:nvPr userDrawn="1"/>
          </p:nvCxnSpPr>
          <p:spPr>
            <a:xfrm flipV="1">
              <a:off x="2191919" y="3404184"/>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FDA9AF7-0563-4024-B8AF-5017FD694ADB}"/>
                </a:ext>
              </a:extLst>
            </p:cNvPr>
            <p:cNvCxnSpPr>
              <a:cxnSpLocks/>
            </p:cNvCxnSpPr>
            <p:nvPr userDrawn="1"/>
          </p:nvCxnSpPr>
          <p:spPr>
            <a:xfrm flipV="1">
              <a:off x="2156220" y="4223152"/>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63E2BE1-1301-8350-AAE1-E8FCD6F17112}"/>
                </a:ext>
              </a:extLst>
            </p:cNvPr>
            <p:cNvCxnSpPr>
              <a:cxnSpLocks/>
            </p:cNvCxnSpPr>
            <p:nvPr userDrawn="1"/>
          </p:nvCxnSpPr>
          <p:spPr>
            <a:xfrm flipV="1">
              <a:off x="2156220" y="504111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1EFB4CB-2443-8CC8-D5ED-D5177F24CF06}"/>
                </a:ext>
              </a:extLst>
            </p:cNvPr>
            <p:cNvCxnSpPr>
              <a:cxnSpLocks/>
            </p:cNvCxnSpPr>
            <p:nvPr userDrawn="1"/>
          </p:nvCxnSpPr>
          <p:spPr>
            <a:xfrm flipV="1">
              <a:off x="2156222" y="585886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96587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6F4467-013A-240C-12A2-F52107BCD772}"/>
              </a:ext>
            </a:extLst>
          </p:cNvPr>
          <p:cNvSpPr>
            <a:spLocks noGrp="1"/>
          </p:cNvSpPr>
          <p:nvPr>
            <p:ph type="body" sz="quarter" idx="18"/>
          </p:nvPr>
        </p:nvSpPr>
        <p:spPr>
          <a:xfrm>
            <a:off x="577311" y="1662572"/>
            <a:ext cx="6115151" cy="3666574"/>
          </a:xfrm>
        </p:spPr>
        <p:txBody>
          <a:bodyPr/>
          <a:lstStyle/>
          <a:p>
            <a:pPr marL="0" indent="0">
              <a:buNone/>
            </a:pPr>
            <a:r>
              <a:rPr lang="en-US" sz="2000" dirty="0"/>
              <a:t>La sensibilización sólo es eficaz cuando conduce a la acción. Es crucial centrarse en </a:t>
            </a:r>
            <a:r>
              <a:rPr lang="en-US" sz="2000" b="1" dirty="0">
                <a:solidFill>
                  <a:srgbClr val="F1983D"/>
                </a:solidFill>
              </a:rPr>
              <a:t>fomentar una cultura de trabajo </a:t>
            </a:r>
            <a:r>
              <a:rPr lang="en-US" sz="2000" dirty="0"/>
              <a:t>en la que cada miembro del equipo comprenda su papel en la prevención del despilfarro. Esto incluye:</a:t>
            </a:r>
          </a:p>
          <a:p>
            <a:pPr marL="342900" indent="-342900">
              <a:buFont typeface="Arial" panose="020B0604020202020204" pitchFamily="34" charset="0"/>
              <a:buChar char="•"/>
            </a:pPr>
            <a:r>
              <a:rPr lang="en-US" sz="2000" b="1" dirty="0">
                <a:solidFill>
                  <a:srgbClr val="60BA47"/>
                </a:solidFill>
              </a:rPr>
              <a:t>Estrategias de comunicación </a:t>
            </a:r>
            <a:r>
              <a:rPr lang="en-US" sz="2000" dirty="0"/>
              <a:t>como señalización, sesiones informativas por turnos y narración de historias para mantener el desperdicio de alimentos en el orden del día.</a:t>
            </a:r>
          </a:p>
          <a:p>
            <a:pPr marL="342900" indent="-342900">
              <a:buFont typeface="Arial" panose="020B0604020202020204" pitchFamily="34" charset="0"/>
              <a:buChar char="•"/>
            </a:pPr>
            <a:r>
              <a:rPr lang="en-US" sz="2000" b="1" dirty="0">
                <a:solidFill>
                  <a:srgbClr val="60BA47"/>
                </a:solidFill>
              </a:rPr>
              <a:t>Fomentar la apropiación de </a:t>
            </a:r>
            <a:r>
              <a:rPr lang="en-US" sz="2000" dirty="0"/>
              <a:t>las tareas de reducción de residuos a través de campeones de equipo o funciones designadas.</a:t>
            </a:r>
          </a:p>
          <a:p>
            <a:pPr marL="342900" indent="-342900">
              <a:buFont typeface="Arial" panose="020B0604020202020204" pitchFamily="34" charset="0"/>
              <a:buChar char="•"/>
            </a:pPr>
            <a:r>
              <a:rPr lang="en-US" sz="2000" b="1" dirty="0">
                <a:solidFill>
                  <a:srgbClr val="60BA47"/>
                </a:solidFill>
              </a:rPr>
              <a:t>Reconocimiento y motivación</a:t>
            </a:r>
            <a:r>
              <a:rPr lang="en-US" sz="2000" dirty="0"/>
              <a:t>, incluidas pequeñas recompensas o agradecimientos por ideas e iniciativas sostenibles.</a:t>
            </a:r>
          </a:p>
          <a:p>
            <a:pPr marL="0" indent="0"/>
            <a:endParaRPr lang="en-IE" dirty="0"/>
          </a:p>
        </p:txBody>
      </p:sp>
      <p:sp>
        <p:nvSpPr>
          <p:cNvPr id="3" name="Text Placeholder 2">
            <a:extLst>
              <a:ext uri="{FF2B5EF4-FFF2-40B4-BE49-F238E27FC236}">
                <a16:creationId xmlns:a16="http://schemas.microsoft.com/office/drawing/2014/main" id="{58474C6A-08BA-41B2-7A70-707060210EA1}"/>
              </a:ext>
            </a:extLst>
          </p:cNvPr>
          <p:cNvSpPr>
            <a:spLocks noGrp="1"/>
          </p:cNvSpPr>
          <p:nvPr>
            <p:ph type="body" sz="quarter" idx="16"/>
          </p:nvPr>
        </p:nvSpPr>
        <p:spPr>
          <a:xfrm>
            <a:off x="577311" y="364840"/>
            <a:ext cx="4990998" cy="992652"/>
          </a:xfrm>
        </p:spPr>
        <p:txBody>
          <a:bodyPr/>
          <a:lstStyle/>
          <a:p>
            <a:r>
              <a:rPr lang="en-US" dirty="0"/>
              <a:t>Sensibilizar al personal sobre los residuos</a:t>
            </a:r>
            <a:endParaRPr lang="en-IE" dirty="0"/>
          </a:p>
          <a:p>
            <a:endParaRPr lang="en-IE" dirty="0"/>
          </a:p>
        </p:txBody>
      </p:sp>
      <p:pic>
        <p:nvPicPr>
          <p:cNvPr id="6" name="Picture Placeholder 5" descr="Woman in a factory with a tablet">
            <a:extLst>
              <a:ext uri="{FF2B5EF4-FFF2-40B4-BE49-F238E27FC236}">
                <a16:creationId xmlns:a16="http://schemas.microsoft.com/office/drawing/2014/main" id="{DD0EA0E8-B831-1577-D59D-474B6E72C048}"/>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7135906" y="0"/>
            <a:ext cx="4308836" cy="6858000"/>
          </a:xfrm>
        </p:spPr>
      </p:pic>
    </p:spTree>
    <p:extLst>
      <p:ext uri="{BB962C8B-B14F-4D97-AF65-F5344CB8AC3E}">
        <p14:creationId xmlns:p14="http://schemas.microsoft.com/office/powerpoint/2010/main" val="758395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3A5769-C292-7729-8112-C65D0C22686C}"/>
              </a:ext>
            </a:extLst>
          </p:cNvPr>
          <p:cNvSpPr>
            <a:spLocks noGrp="1"/>
          </p:cNvSpPr>
          <p:nvPr>
            <p:ph type="body" sz="quarter" idx="18"/>
          </p:nvPr>
        </p:nvSpPr>
        <p:spPr>
          <a:xfrm>
            <a:off x="663035" y="1678009"/>
            <a:ext cx="6472871" cy="3666574"/>
          </a:xfrm>
        </p:spPr>
        <p:txBody>
          <a:bodyPr/>
          <a:lstStyle/>
          <a:p>
            <a:pPr marL="0" indent="0">
              <a:spcBef>
                <a:spcPts val="600"/>
              </a:spcBef>
              <a:buNone/>
            </a:pPr>
            <a:r>
              <a:rPr lang="en-US" sz="2000" dirty="0"/>
              <a:t>También es muy importante animar a los empleados a </a:t>
            </a:r>
            <a:r>
              <a:rPr lang="en-US" sz="2000" b="1" dirty="0">
                <a:solidFill>
                  <a:srgbClr val="F1983D"/>
                </a:solidFill>
              </a:rPr>
              <a:t>replantearse su forma de pensar sobre los recursos </a:t>
            </a:r>
            <a:r>
              <a:rPr lang="en-US" sz="2000" dirty="0"/>
              <a:t>y las opciones en el trabajo:</a:t>
            </a:r>
          </a:p>
          <a:p>
            <a:pPr>
              <a:spcBef>
                <a:spcPts val="600"/>
              </a:spcBef>
              <a:buFont typeface="Arial" panose="020B0604020202020204" pitchFamily="34" charset="0"/>
              <a:buChar char="•"/>
            </a:pPr>
            <a:r>
              <a:rPr lang="en-US" sz="2000" dirty="0"/>
              <a:t>Aplicar </a:t>
            </a:r>
            <a:r>
              <a:rPr lang="en-US" sz="2000" b="1" dirty="0">
                <a:solidFill>
                  <a:srgbClr val="60BA47"/>
                </a:solidFill>
              </a:rPr>
              <a:t>el concepto de ciclo de vida </a:t>
            </a:r>
            <a:r>
              <a:rPr lang="en-US" sz="2000" dirty="0"/>
              <a:t>al seleccionar ingredientes, proveedores o equipos.</a:t>
            </a:r>
          </a:p>
          <a:p>
            <a:pPr>
              <a:spcBef>
                <a:spcPts val="600"/>
              </a:spcBef>
              <a:buFont typeface="Arial" panose="020B0604020202020204" pitchFamily="34" charset="0"/>
              <a:buChar char="•"/>
            </a:pPr>
            <a:r>
              <a:rPr lang="en-US" sz="2000" dirty="0"/>
              <a:t>Considerar las opciones de </a:t>
            </a:r>
            <a:r>
              <a:rPr lang="en-US" sz="2000" b="1" dirty="0">
                <a:solidFill>
                  <a:srgbClr val="60BA47"/>
                </a:solidFill>
              </a:rPr>
              <a:t>reutilización, reducción o reutilización </a:t>
            </a:r>
            <a:r>
              <a:rPr lang="en-US" sz="2000" dirty="0"/>
              <a:t>antes de la eliminación.</a:t>
            </a:r>
          </a:p>
          <a:p>
            <a:pPr>
              <a:spcBef>
                <a:spcPts val="600"/>
              </a:spcBef>
              <a:buFont typeface="Arial" panose="020B0604020202020204" pitchFamily="34" charset="0"/>
              <a:buChar char="•"/>
            </a:pPr>
            <a:r>
              <a:rPr lang="en-US" sz="2000" dirty="0"/>
              <a:t>Comprender cómo sus decisiones individuales pueden </a:t>
            </a:r>
            <a:r>
              <a:rPr lang="en-US" sz="2000" b="1" dirty="0">
                <a:solidFill>
                  <a:srgbClr val="60BA47"/>
                </a:solidFill>
              </a:rPr>
              <a:t>contribuir a los sistemas circulares, desde </a:t>
            </a:r>
            <a:r>
              <a:rPr lang="en-US" sz="2000" dirty="0"/>
              <a:t>reducir los envases de un solo uso hasta </a:t>
            </a:r>
            <a:r>
              <a:rPr lang="en-US" sz="2000" dirty="0" err="1"/>
              <a:t>favorecer los </a:t>
            </a:r>
            <a:r>
              <a:rPr lang="en-US" sz="2000" dirty="0"/>
              <a:t>productos locales de temporada.</a:t>
            </a:r>
          </a:p>
          <a:p>
            <a:pPr>
              <a:spcBef>
                <a:spcPts val="600"/>
              </a:spcBef>
              <a:buFont typeface="Arial" panose="020B0604020202020204" pitchFamily="34" charset="0"/>
              <a:buChar char="•"/>
            </a:pPr>
            <a:r>
              <a:rPr lang="en-US" sz="2000" dirty="0"/>
              <a:t>Fomentar </a:t>
            </a:r>
            <a:r>
              <a:rPr lang="en-US" sz="2000" b="1" dirty="0">
                <a:solidFill>
                  <a:srgbClr val="60BA47"/>
                </a:solidFill>
              </a:rPr>
              <a:t>la colaboración entre departamentos </a:t>
            </a:r>
            <a:r>
              <a:rPr lang="en-US" sz="2000" dirty="0"/>
              <a:t>para cerrar bucles, por ejemplo, que los equipos de cocina y compostaje trabajen juntos.</a:t>
            </a:r>
          </a:p>
          <a:p>
            <a:endParaRPr lang="en-IE" dirty="0"/>
          </a:p>
        </p:txBody>
      </p:sp>
      <p:sp>
        <p:nvSpPr>
          <p:cNvPr id="3" name="Text Placeholder 2">
            <a:extLst>
              <a:ext uri="{FF2B5EF4-FFF2-40B4-BE49-F238E27FC236}">
                <a16:creationId xmlns:a16="http://schemas.microsoft.com/office/drawing/2014/main" id="{0F1877AE-468A-CD25-6154-6462429E586F}"/>
              </a:ext>
            </a:extLst>
          </p:cNvPr>
          <p:cNvSpPr>
            <a:spLocks noGrp="1"/>
          </p:cNvSpPr>
          <p:nvPr>
            <p:ph type="body" sz="quarter" idx="16"/>
          </p:nvPr>
        </p:nvSpPr>
        <p:spPr>
          <a:xfrm>
            <a:off x="567785" y="488665"/>
            <a:ext cx="5918739" cy="992652"/>
          </a:xfrm>
        </p:spPr>
        <p:txBody>
          <a:bodyPr/>
          <a:lstStyle/>
          <a:p>
            <a:r>
              <a:rPr lang="en-US" dirty="0"/>
              <a:t>El pensamiento circular en las decisiones cotidianas</a:t>
            </a:r>
            <a:endParaRPr lang="en-IE" dirty="0"/>
          </a:p>
        </p:txBody>
      </p:sp>
      <p:pic>
        <p:nvPicPr>
          <p:cNvPr id="12" name="Picture Placeholder 11" descr="Woman wearing glasses">
            <a:extLst>
              <a:ext uri="{FF2B5EF4-FFF2-40B4-BE49-F238E27FC236}">
                <a16:creationId xmlns:a16="http://schemas.microsoft.com/office/drawing/2014/main" id="{5A8D2279-A2C5-42E6-DE1A-D09555FDD8E9}"/>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7135906" y="0"/>
            <a:ext cx="4308836" cy="6858000"/>
          </a:xfrm>
        </p:spPr>
      </p:pic>
      <p:pic>
        <p:nvPicPr>
          <p:cNvPr id="14" name="Graphic 13" descr="Thought bubble with solid fill">
            <a:extLst>
              <a:ext uri="{FF2B5EF4-FFF2-40B4-BE49-F238E27FC236}">
                <a16:creationId xmlns:a16="http://schemas.microsoft.com/office/drawing/2014/main" id="{67C95C9A-4984-7C5E-5F46-8654813393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1523" y="-390640"/>
            <a:ext cx="3997695" cy="4118248"/>
          </a:xfrm>
          <a:prstGeom prst="rect">
            <a:avLst/>
          </a:prstGeom>
        </p:spPr>
      </p:pic>
      <p:pic>
        <p:nvPicPr>
          <p:cNvPr id="16" name="Graphic 15" descr="Arrow circle with solid fill">
            <a:extLst>
              <a:ext uri="{FF2B5EF4-FFF2-40B4-BE49-F238E27FC236}">
                <a16:creationId xmlns:a16="http://schemas.microsoft.com/office/drawing/2014/main" id="{0C2502C6-94C7-11B6-6327-382ECB3087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90324" y="392134"/>
            <a:ext cx="1638300" cy="1638300"/>
          </a:xfrm>
          <a:prstGeom prst="rect">
            <a:avLst/>
          </a:prstGeom>
        </p:spPr>
      </p:pic>
    </p:spTree>
    <p:extLst>
      <p:ext uri="{BB962C8B-B14F-4D97-AF65-F5344CB8AC3E}">
        <p14:creationId xmlns:p14="http://schemas.microsoft.com/office/powerpoint/2010/main" val="2377039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8BEF09-6D69-AF86-100D-895A1F43C839}"/>
              </a:ext>
            </a:extLst>
          </p:cNvPr>
          <p:cNvSpPr>
            <a:spLocks noGrp="1"/>
          </p:cNvSpPr>
          <p:nvPr>
            <p:ph type="body" sz="quarter" idx="18"/>
          </p:nvPr>
        </p:nvSpPr>
        <p:spPr>
          <a:xfrm>
            <a:off x="548735" y="1824852"/>
            <a:ext cx="6206789" cy="4430183"/>
          </a:xfrm>
        </p:spPr>
        <p:txBody>
          <a:bodyPr/>
          <a:lstStyle/>
          <a:p>
            <a:pPr marL="0" indent="0">
              <a:buNone/>
            </a:pPr>
            <a:r>
              <a:rPr lang="en-US" sz="2000" dirty="0"/>
              <a:t>Para garantizar un impacto a largo plazo, la formación debe ser </a:t>
            </a:r>
            <a:r>
              <a:rPr lang="en-US" sz="2000" b="1" dirty="0">
                <a:solidFill>
                  <a:srgbClr val="F1983D"/>
                </a:solidFill>
              </a:rPr>
              <a:t>accesible, atractiva y continua</a:t>
            </a:r>
            <a:r>
              <a:rPr lang="en-US" sz="2000" dirty="0"/>
              <a:t>. Empiece a planificar cómo impartir y mantener el aprendizaje a través de:</a:t>
            </a:r>
          </a:p>
          <a:p>
            <a:pPr>
              <a:buFont typeface="Arial" panose="020B0604020202020204" pitchFamily="34" charset="0"/>
              <a:buChar char="•"/>
            </a:pPr>
            <a:r>
              <a:rPr lang="en-US" sz="2000" b="1" dirty="0">
                <a:solidFill>
                  <a:srgbClr val="60BA47"/>
                </a:solidFill>
              </a:rPr>
              <a:t>Talleres interactivos </a:t>
            </a:r>
            <a:r>
              <a:rPr lang="en-US" sz="2000" dirty="0"/>
              <a:t>que incluyen actividades prácticas, como el seguimiento y la clasificación de residuos.</a:t>
            </a:r>
          </a:p>
          <a:p>
            <a:pPr>
              <a:buFont typeface="Arial" panose="020B0604020202020204" pitchFamily="34" charset="0"/>
              <a:buChar char="•"/>
            </a:pPr>
            <a:r>
              <a:rPr lang="en-US" sz="2000" b="1" dirty="0">
                <a:solidFill>
                  <a:srgbClr val="60BA47"/>
                </a:solidFill>
              </a:rPr>
              <a:t>Gamificación</a:t>
            </a:r>
            <a:r>
              <a:rPr lang="en-US" sz="2000" dirty="0"/>
              <a:t>, como retos de equipo o marcadores de reducción de residuos.</a:t>
            </a:r>
          </a:p>
          <a:p>
            <a:pPr>
              <a:buFont typeface="Arial" panose="020B0604020202020204" pitchFamily="34" charset="0"/>
              <a:buChar char="•"/>
            </a:pPr>
            <a:r>
              <a:rPr lang="en-US" sz="2000" b="1" dirty="0">
                <a:solidFill>
                  <a:srgbClr val="60BA47"/>
                </a:solidFill>
              </a:rPr>
              <a:t>Plataformas digitales de aprendizaje </a:t>
            </a:r>
            <a:r>
              <a:rPr lang="en-US" sz="2000" dirty="0"/>
              <a:t>(como Waste2Worth) y microaprendizaje de tamaño reducido al que el personal puede acceder bajo demanda.</a:t>
            </a:r>
          </a:p>
          <a:p>
            <a:pPr>
              <a:buFont typeface="Arial" panose="020B0604020202020204" pitchFamily="34" charset="0"/>
              <a:buChar char="•"/>
            </a:pPr>
            <a:r>
              <a:rPr lang="en-US" sz="2000" b="1" dirty="0">
                <a:solidFill>
                  <a:srgbClr val="60BA47"/>
                </a:solidFill>
              </a:rPr>
              <a:t>Aprendizaje entre iguales</a:t>
            </a:r>
            <a:r>
              <a:rPr lang="en-US" sz="2000" dirty="0"/>
              <a:t>, en el que personal con experiencia orienta a otros sobre prácticas sostenibles.</a:t>
            </a:r>
          </a:p>
          <a:p>
            <a:endParaRPr lang="en-IE" dirty="0"/>
          </a:p>
        </p:txBody>
      </p:sp>
      <p:sp>
        <p:nvSpPr>
          <p:cNvPr id="3" name="Text Placeholder 2">
            <a:extLst>
              <a:ext uri="{FF2B5EF4-FFF2-40B4-BE49-F238E27FC236}">
                <a16:creationId xmlns:a16="http://schemas.microsoft.com/office/drawing/2014/main" id="{EDA0B74B-4B0A-47B7-1164-1A12536F007D}"/>
              </a:ext>
            </a:extLst>
          </p:cNvPr>
          <p:cNvSpPr>
            <a:spLocks noGrp="1"/>
          </p:cNvSpPr>
          <p:nvPr>
            <p:ph type="body" sz="quarter" idx="16"/>
          </p:nvPr>
        </p:nvSpPr>
        <p:spPr>
          <a:xfrm>
            <a:off x="548735" y="516255"/>
            <a:ext cx="5785389" cy="740060"/>
          </a:xfrm>
        </p:spPr>
        <p:txBody>
          <a:bodyPr/>
          <a:lstStyle/>
          <a:p>
            <a:r>
              <a:rPr lang="en-IE" dirty="0"/>
              <a:t>Herramientas y métodos de formación</a:t>
            </a:r>
          </a:p>
        </p:txBody>
      </p:sp>
      <p:pic>
        <p:nvPicPr>
          <p:cNvPr id="6" name="Picture Placeholder 5" descr="A group of cartoon characters on a podium&#10;&#10;AI-generated content may be incorrect.">
            <a:extLst>
              <a:ext uri="{FF2B5EF4-FFF2-40B4-BE49-F238E27FC236}">
                <a16:creationId xmlns:a16="http://schemas.microsoft.com/office/drawing/2014/main" id="{9298E636-3C11-7414-AD19-EE9F0E219063}"/>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1271200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978497-4446-8BA9-9DE2-CE2AADBD6F64}"/>
              </a:ext>
            </a:extLst>
          </p:cNvPr>
          <p:cNvSpPr>
            <a:spLocks noGrp="1"/>
          </p:cNvSpPr>
          <p:nvPr>
            <p:ph type="body" sz="quarter" idx="18"/>
          </p:nvPr>
        </p:nvSpPr>
        <p:spPr>
          <a:xfrm>
            <a:off x="561976" y="1876425"/>
            <a:ext cx="6138369" cy="3972983"/>
          </a:xfrm>
        </p:spPr>
        <p:txBody>
          <a:bodyPr/>
          <a:lstStyle/>
          <a:p>
            <a:pPr marL="0" indent="0">
              <a:buNone/>
            </a:pPr>
            <a:r>
              <a:rPr lang="en-US" sz="2000" dirty="0"/>
              <a:t>La medición y la reflexión continuas son fundamentales para arraigar el cambio. La creación de un </a:t>
            </a:r>
            <a:r>
              <a:rPr lang="en-US" sz="2000" b="1" dirty="0">
                <a:solidFill>
                  <a:srgbClr val="F1983D"/>
                </a:solidFill>
              </a:rPr>
              <a:t>bucle de retroalimentación </a:t>
            </a:r>
            <a:r>
              <a:rPr lang="en-US" sz="2000" dirty="0"/>
              <a:t>favorecerá el progreso continuo:</a:t>
            </a:r>
          </a:p>
          <a:p>
            <a:pPr>
              <a:buFont typeface="Arial" panose="020B0604020202020204" pitchFamily="34" charset="0"/>
              <a:buChar char="•"/>
            </a:pPr>
            <a:r>
              <a:rPr lang="en-US" sz="2000" b="1" dirty="0">
                <a:solidFill>
                  <a:srgbClr val="60BA47"/>
                </a:solidFill>
              </a:rPr>
              <a:t>Sistemas de seguimiento de residuos</a:t>
            </a:r>
            <a:r>
              <a:rPr lang="en-US" sz="2000" dirty="0"/>
              <a:t>: registros diarios, papeleras visuales o herramientas digitales para controlar qué se desperdicia y por qué.</a:t>
            </a:r>
          </a:p>
          <a:p>
            <a:pPr>
              <a:buFont typeface="Arial" panose="020B0604020202020204" pitchFamily="34" charset="0"/>
              <a:buChar char="•"/>
            </a:pPr>
            <a:r>
              <a:rPr lang="en-US" sz="2000" b="1" dirty="0">
                <a:solidFill>
                  <a:srgbClr val="60BA47"/>
                </a:solidFill>
              </a:rPr>
              <a:t>Revisiones periódicas </a:t>
            </a:r>
            <a:r>
              <a:rPr lang="en-US" sz="2000" dirty="0"/>
              <a:t>de los progresos del equipo, en las que el personal puede compartir lo que funciona y lo que no.</a:t>
            </a:r>
          </a:p>
          <a:p>
            <a:pPr>
              <a:buFont typeface="Arial" panose="020B0604020202020204" pitchFamily="34" charset="0"/>
              <a:buChar char="•"/>
            </a:pPr>
            <a:r>
              <a:rPr lang="en-US" sz="2000" b="1" dirty="0">
                <a:solidFill>
                  <a:srgbClr val="60BA47"/>
                </a:solidFill>
              </a:rPr>
              <a:t>Toma de decisiones basada en datos</a:t>
            </a:r>
            <a:r>
              <a:rPr lang="en-US" sz="2000" dirty="0"/>
              <a:t>, utilizando pruebas para perfeccionar las estrategias de reducción de residuos.</a:t>
            </a:r>
          </a:p>
          <a:p>
            <a:pPr>
              <a:buFont typeface="Arial" panose="020B0604020202020204" pitchFamily="34" charset="0"/>
              <a:buChar char="•"/>
            </a:pPr>
            <a:r>
              <a:rPr lang="en-US" sz="2000" dirty="0"/>
              <a:t>Crear una mentalidad de </a:t>
            </a:r>
            <a:r>
              <a:rPr lang="en-US" sz="2000" b="1" dirty="0">
                <a:solidFill>
                  <a:srgbClr val="60BA47"/>
                </a:solidFill>
              </a:rPr>
              <a:t>probar, aprender y mejorar</a:t>
            </a:r>
            <a:r>
              <a:rPr lang="en-US" sz="2000" dirty="0"/>
              <a:t>, en la que se anime al personal a innovar e iterar.</a:t>
            </a:r>
          </a:p>
          <a:p>
            <a:endParaRPr lang="en-IE" dirty="0"/>
          </a:p>
        </p:txBody>
      </p:sp>
      <p:sp>
        <p:nvSpPr>
          <p:cNvPr id="3" name="Text Placeholder 2">
            <a:extLst>
              <a:ext uri="{FF2B5EF4-FFF2-40B4-BE49-F238E27FC236}">
                <a16:creationId xmlns:a16="http://schemas.microsoft.com/office/drawing/2014/main" id="{3A054AD8-3F40-0B37-8C28-06086345C980}"/>
              </a:ext>
            </a:extLst>
          </p:cNvPr>
          <p:cNvSpPr>
            <a:spLocks noGrp="1"/>
          </p:cNvSpPr>
          <p:nvPr>
            <p:ph type="body" sz="quarter" idx="16"/>
          </p:nvPr>
        </p:nvSpPr>
        <p:spPr>
          <a:xfrm>
            <a:off x="561976" y="571762"/>
            <a:ext cx="5130159" cy="992652"/>
          </a:xfrm>
        </p:spPr>
        <p:txBody>
          <a:bodyPr/>
          <a:lstStyle/>
          <a:p>
            <a:r>
              <a:rPr lang="en-IE" dirty="0"/>
              <a:t>Seguimiento, información y mejora continua</a:t>
            </a:r>
          </a:p>
        </p:txBody>
      </p:sp>
      <p:pic>
        <p:nvPicPr>
          <p:cNvPr id="6" name="Picture Placeholder 5">
            <a:extLst>
              <a:ext uri="{FF2B5EF4-FFF2-40B4-BE49-F238E27FC236}">
                <a16:creationId xmlns:a16="http://schemas.microsoft.com/office/drawing/2014/main" id="{554A2275-37B0-078A-94F4-E5C26997536E}"/>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7120140" y="0"/>
            <a:ext cx="4308836" cy="6858000"/>
          </a:xfrm>
        </p:spPr>
      </p:pic>
    </p:spTree>
    <p:extLst>
      <p:ext uri="{BB962C8B-B14F-4D97-AF65-F5344CB8AC3E}">
        <p14:creationId xmlns:p14="http://schemas.microsoft.com/office/powerpoint/2010/main" val="3594594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3A012-E030-4BBF-3FC1-D974E0FFCCB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C4FFF2D-D9BE-92B6-B3D5-A08E4AEB274F}"/>
              </a:ext>
            </a:extLst>
          </p:cNvPr>
          <p:cNvSpPr>
            <a:spLocks noGrp="1"/>
          </p:cNvSpPr>
          <p:nvPr>
            <p:ph type="body" sz="quarter" idx="35"/>
          </p:nvPr>
        </p:nvSpPr>
        <p:spPr>
          <a:xfrm>
            <a:off x="4912292" y="756668"/>
            <a:ext cx="6562677" cy="339415"/>
          </a:xfrm>
        </p:spPr>
        <p:txBody>
          <a:bodyPr/>
          <a:lstStyle/>
          <a:p>
            <a:r>
              <a:rPr lang="en-US" sz="2000" b="1" kern="100" dirty="0" err="1">
                <a:effectLst/>
                <a:ea typeface="Aptos" panose="020B0004020202020204" pitchFamily="34" charset="0"/>
                <a:cs typeface="Times New Roman" panose="02020603050405020304" pitchFamily="18" charset="0"/>
              </a:rPr>
              <a:t>Programas </a:t>
            </a:r>
            <a:r>
              <a:rPr lang="en-US" sz="2000" b="1" kern="100" dirty="0">
                <a:effectLst/>
                <a:ea typeface="Aptos" panose="020B0004020202020204" pitchFamily="34" charset="0"/>
                <a:cs typeface="Times New Roman" panose="02020603050405020304" pitchFamily="18" charset="0"/>
              </a:rPr>
              <a:t>comunitarios de gestión de residuos</a:t>
            </a:r>
            <a:endParaRPr lang="en-US" sz="2000" b="1" kern="0" dirty="0">
              <a:solidFill>
                <a:srgbClr val="92D050"/>
              </a:solidFill>
              <a:cs typeface="Times New Roman" panose="02020603050405020304" pitchFamily="18" charset="0"/>
            </a:endParaRPr>
          </a:p>
          <a:p>
            <a:endParaRPr lang="en-IE" dirty="0"/>
          </a:p>
        </p:txBody>
      </p:sp>
      <p:sp>
        <p:nvSpPr>
          <p:cNvPr id="3" name="Text Placeholder 2">
            <a:extLst>
              <a:ext uri="{FF2B5EF4-FFF2-40B4-BE49-F238E27FC236}">
                <a16:creationId xmlns:a16="http://schemas.microsoft.com/office/drawing/2014/main" id="{07A391E9-E584-F282-02C3-95FD091F9237}"/>
              </a:ext>
            </a:extLst>
          </p:cNvPr>
          <p:cNvSpPr>
            <a:spLocks noGrp="1"/>
          </p:cNvSpPr>
          <p:nvPr>
            <p:ph type="body" sz="quarter" idx="36"/>
          </p:nvPr>
        </p:nvSpPr>
        <p:spPr>
          <a:xfrm>
            <a:off x="4942556" y="1325928"/>
            <a:ext cx="7166930" cy="999383"/>
          </a:xfrm>
        </p:spPr>
        <p:txBody>
          <a:bodyPr/>
          <a:lstStyle/>
          <a:p>
            <a:pPr marL="0" indent="0">
              <a:lnSpc>
                <a:spcPct val="100000"/>
              </a:lnSpc>
            </a:pPr>
            <a:r>
              <a:rPr lang="en-US" sz="1800" kern="100" dirty="0">
                <a:effectLst/>
                <a:ea typeface="Aptos" panose="020B0004020202020204" pitchFamily="34" charset="0"/>
                <a:cs typeface="Times New Roman" panose="02020603050405020304" pitchFamily="18" charset="0"/>
              </a:rPr>
              <a:t>Campañas de sensibilización, sistemas locales de recogida, centros comunitarios de reciclaje, iniciativas de compostaje</a:t>
            </a:r>
          </a:p>
          <a:p>
            <a:pPr marL="0" indent="0">
              <a:lnSpc>
                <a:spcPct val="100000"/>
              </a:lnSpc>
            </a:pPr>
            <a:endParaRPr lang="fi-FI" sz="2000" kern="100" dirty="0">
              <a:effectLst/>
              <a:ea typeface="Aptos" panose="020B0004020202020204" pitchFamily="34" charset="0"/>
              <a:cs typeface="Times New Roman" panose="02020603050405020304" pitchFamily="18" charset="0"/>
            </a:endParaRPr>
          </a:p>
          <a:p>
            <a:pPr marL="0" indent="0">
              <a:lnSpc>
                <a:spcPct val="100000"/>
              </a:lnSpc>
            </a:pPr>
            <a:endParaRPr lang="en-US" sz="2000" kern="100" dirty="0">
              <a:effectLst/>
              <a:ea typeface="Aptos" panose="020B000402020202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44E8086D-452A-BE76-3F2E-3320CC72B405}"/>
              </a:ext>
            </a:extLst>
          </p:cNvPr>
          <p:cNvSpPr>
            <a:spLocks noGrp="1"/>
          </p:cNvSpPr>
          <p:nvPr>
            <p:ph type="body" sz="quarter" idx="42"/>
          </p:nvPr>
        </p:nvSpPr>
        <p:spPr>
          <a:xfrm>
            <a:off x="4925767" y="2019815"/>
            <a:ext cx="6562677" cy="339415"/>
          </a:xfrm>
        </p:spPr>
        <p:txBody>
          <a:bodyPr/>
          <a:lstStyle/>
          <a:p>
            <a:r>
              <a:rPr lang="en-US" sz="2000" b="1" kern="100" dirty="0" err="1">
                <a:effectLst/>
                <a:ea typeface="Aptos" panose="020B0004020202020204" pitchFamily="34" charset="0"/>
                <a:cs typeface="Times New Roman" panose="02020603050405020304" pitchFamily="18" charset="0"/>
              </a:rPr>
              <a:t>Programas </a:t>
            </a:r>
            <a:r>
              <a:rPr lang="en-US" sz="2000" b="1" kern="100" dirty="0">
                <a:effectLst/>
                <a:ea typeface="Aptos" panose="020B0004020202020204" pitchFamily="34" charset="0"/>
                <a:cs typeface="Times New Roman" panose="02020603050405020304" pitchFamily="18" charset="0"/>
              </a:rPr>
              <a:t>corporativos de gestión de residuos</a:t>
            </a:r>
            <a:endParaRPr lang="en-IE" sz="2000" dirty="0"/>
          </a:p>
        </p:txBody>
      </p:sp>
      <p:sp>
        <p:nvSpPr>
          <p:cNvPr id="6" name="Text Placeholder 5">
            <a:extLst>
              <a:ext uri="{FF2B5EF4-FFF2-40B4-BE49-F238E27FC236}">
                <a16:creationId xmlns:a16="http://schemas.microsoft.com/office/drawing/2014/main" id="{3375E2AD-B669-72B3-4814-832A4C89AB4E}"/>
              </a:ext>
            </a:extLst>
          </p:cNvPr>
          <p:cNvSpPr>
            <a:spLocks noGrp="1"/>
          </p:cNvSpPr>
          <p:nvPr>
            <p:ph type="body" sz="quarter" idx="43"/>
          </p:nvPr>
        </p:nvSpPr>
        <p:spPr>
          <a:xfrm>
            <a:off x="4925767" y="2402037"/>
            <a:ext cx="7066347" cy="729122"/>
          </a:xfrm>
        </p:spPr>
        <p:txBody>
          <a:bodyPr/>
          <a:lstStyle/>
          <a:p>
            <a:pPr marL="0" indent="0">
              <a:lnSpc>
                <a:spcPct val="100000"/>
              </a:lnSpc>
            </a:pPr>
            <a:r>
              <a:rPr lang="en-US" sz="1800" kern="100" dirty="0">
                <a:effectLst/>
                <a:ea typeface="Aptos" panose="020B0004020202020204" pitchFamily="34" charset="0"/>
                <a:cs typeface="Times New Roman" panose="02020603050405020304" pitchFamily="18" charset="0"/>
              </a:rPr>
              <a:t>Auditorías de residuos, estrategias de reducción de residuos, iniciativas de reciclaje, formación de empleados</a:t>
            </a:r>
          </a:p>
          <a:p>
            <a:pPr marL="0" indent="0">
              <a:lnSpc>
                <a:spcPct val="100000"/>
              </a:lnSpc>
            </a:pPr>
            <a:endParaRPr lang="fi-FI" sz="1600" kern="100" dirty="0">
              <a:effectLst/>
              <a:ea typeface="Aptos" panose="020B0004020202020204" pitchFamily="34" charset="0"/>
              <a:cs typeface="Times New Roman" panose="02020603050405020304" pitchFamily="18" charset="0"/>
            </a:endParaRPr>
          </a:p>
        </p:txBody>
      </p:sp>
      <p:sp>
        <p:nvSpPr>
          <p:cNvPr id="7" name="Text Placeholder 6">
            <a:extLst>
              <a:ext uri="{FF2B5EF4-FFF2-40B4-BE49-F238E27FC236}">
                <a16:creationId xmlns:a16="http://schemas.microsoft.com/office/drawing/2014/main" id="{F1CD5C42-F06A-F47F-6CFF-7D7B80797CA7}"/>
              </a:ext>
            </a:extLst>
          </p:cNvPr>
          <p:cNvSpPr>
            <a:spLocks noGrp="1"/>
          </p:cNvSpPr>
          <p:nvPr>
            <p:ph type="body" sz="quarter" idx="45"/>
          </p:nvPr>
        </p:nvSpPr>
        <p:spPr>
          <a:xfrm>
            <a:off x="4912291" y="3193963"/>
            <a:ext cx="7066347" cy="339415"/>
          </a:xfrm>
        </p:spPr>
        <p:txBody>
          <a:bodyPr/>
          <a:lstStyle/>
          <a:p>
            <a:r>
              <a:rPr lang="en-US" sz="2000" b="1" kern="100" dirty="0" err="1">
                <a:effectLst/>
                <a:ea typeface="Aptos" panose="020B0004020202020204" pitchFamily="34" charset="0"/>
                <a:cs typeface="Times New Roman" panose="02020603050405020304" pitchFamily="18" charset="0"/>
              </a:rPr>
              <a:t>Programas </a:t>
            </a:r>
            <a:r>
              <a:rPr lang="en-US" sz="2000" b="1" kern="100" dirty="0">
                <a:effectLst/>
                <a:ea typeface="Aptos" panose="020B0004020202020204" pitchFamily="34" charset="0"/>
                <a:cs typeface="Times New Roman" panose="02020603050405020304" pitchFamily="18" charset="0"/>
              </a:rPr>
              <a:t>gubernamentales de desarrollo de la gestión de residuos</a:t>
            </a:r>
            <a:endParaRPr lang="en-IE" sz="2000" dirty="0"/>
          </a:p>
        </p:txBody>
      </p:sp>
      <p:sp>
        <p:nvSpPr>
          <p:cNvPr id="8" name="Text Placeholder 7">
            <a:extLst>
              <a:ext uri="{FF2B5EF4-FFF2-40B4-BE49-F238E27FC236}">
                <a16:creationId xmlns:a16="http://schemas.microsoft.com/office/drawing/2014/main" id="{537C4040-9312-C1F8-BFB7-C22FF9FC6962}"/>
              </a:ext>
            </a:extLst>
          </p:cNvPr>
          <p:cNvSpPr>
            <a:spLocks noGrp="1"/>
          </p:cNvSpPr>
          <p:nvPr>
            <p:ph type="body" sz="quarter" idx="46"/>
          </p:nvPr>
        </p:nvSpPr>
        <p:spPr>
          <a:xfrm>
            <a:off x="4912291" y="3868419"/>
            <a:ext cx="6739953" cy="999383"/>
          </a:xfrm>
        </p:spPr>
        <p:txBody>
          <a:bodyPr/>
          <a:lstStyle/>
          <a:p>
            <a:r>
              <a:rPr lang="en-US" sz="1800" kern="100" dirty="0">
                <a:effectLst/>
                <a:ea typeface="Aptos" panose="020B0004020202020204" pitchFamily="34" charset="0"/>
                <a:cs typeface="Times New Roman" panose="02020603050405020304" pitchFamily="18" charset="0"/>
              </a:rPr>
              <a:t>Marcos normativos, servicios públicos de recogida de residuos, gestión de vertederos, proyectos de conversión de residuos en energía, responsabilidad ampliada del productor (RAP)</a:t>
            </a:r>
          </a:p>
          <a:p>
            <a:pPr marL="0" indent="0">
              <a:lnSpc>
                <a:spcPct val="100000"/>
              </a:lnSpc>
            </a:pPr>
            <a:endParaRPr lang="fi-FI" sz="1600" kern="100" dirty="0">
              <a:effectLst/>
              <a:ea typeface="Aptos" panose="020B0004020202020204" pitchFamily="34" charset="0"/>
              <a:cs typeface="Times New Roman" panose="02020603050405020304" pitchFamily="18" charset="0"/>
            </a:endParaRPr>
          </a:p>
        </p:txBody>
      </p:sp>
      <p:pic>
        <p:nvPicPr>
          <p:cNvPr id="13" name="Picture Placeholder 12" descr="A colorful circle with two cubes with recycle symbols on it with Rose Bowl in the background&#10;&#10;AI-generated content may be incorrect.">
            <a:extLst>
              <a:ext uri="{FF2B5EF4-FFF2-40B4-BE49-F238E27FC236}">
                <a16:creationId xmlns:a16="http://schemas.microsoft.com/office/drawing/2014/main" id="{B6ABA0CB-A6E8-9024-7631-E2EB4611ED0D}"/>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 Placeholder 3">
            <a:extLst>
              <a:ext uri="{FF2B5EF4-FFF2-40B4-BE49-F238E27FC236}">
                <a16:creationId xmlns:a16="http://schemas.microsoft.com/office/drawing/2014/main" id="{8EADDC11-F2C7-A257-26AB-DA6E0A36CB99}"/>
              </a:ext>
            </a:extLst>
          </p:cNvPr>
          <p:cNvSpPr txBox="1">
            <a:spLocks/>
          </p:cNvSpPr>
          <p:nvPr/>
        </p:nvSpPr>
        <p:spPr>
          <a:xfrm>
            <a:off x="4912291" y="178410"/>
            <a:ext cx="7485887" cy="4372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b="1" dirty="0">
                <a:solidFill>
                  <a:schemeClr val="accent1">
                    <a:lumMod val="75000"/>
                  </a:schemeClr>
                </a:solidFill>
              </a:rPr>
              <a:t>TIPOS DE PROGRAMAS DE DESARROLLO DE LA GESTIÓN DE RESIDUOS</a:t>
            </a:r>
          </a:p>
          <a:p>
            <a:pPr marL="0" indent="0">
              <a:lnSpc>
                <a:spcPct val="100000"/>
              </a:lnSpc>
              <a:buNone/>
            </a:pPr>
            <a:endParaRPr lang="en-US" sz="2000" b="1" dirty="0">
              <a:solidFill>
                <a:schemeClr val="accent1">
                  <a:lumMod val="75000"/>
                </a:schemeClr>
              </a:solidFill>
            </a:endParaRPr>
          </a:p>
          <a:p>
            <a:endParaRPr lang="en-IE" sz="2400" dirty="0">
              <a:ea typeface="+mn-lt"/>
              <a:cs typeface="+mn-lt"/>
            </a:endParaRPr>
          </a:p>
        </p:txBody>
      </p:sp>
      <p:grpSp>
        <p:nvGrpSpPr>
          <p:cNvPr id="31" name="Group 36">
            <a:extLst>
              <a:ext uri="{FF2B5EF4-FFF2-40B4-BE49-F238E27FC236}">
                <a16:creationId xmlns:a16="http://schemas.microsoft.com/office/drawing/2014/main" id="{24E7D3BC-1B9C-8EC8-B74E-F29416696A93}"/>
              </a:ext>
            </a:extLst>
          </p:cNvPr>
          <p:cNvGrpSpPr/>
          <p:nvPr/>
        </p:nvGrpSpPr>
        <p:grpSpPr>
          <a:xfrm>
            <a:off x="4020879" y="972068"/>
            <a:ext cx="442957" cy="470104"/>
            <a:chOff x="3258209" y="1217582"/>
            <a:chExt cx="4712093" cy="4711281"/>
          </a:xfrm>
          <a:solidFill>
            <a:schemeClr val="bg1"/>
          </a:solidFill>
        </p:grpSpPr>
        <p:sp>
          <p:nvSpPr>
            <p:cNvPr id="32" name="Freeform 31">
              <a:extLst>
                <a:ext uri="{FF2B5EF4-FFF2-40B4-BE49-F238E27FC236}">
                  <a16:creationId xmlns:a16="http://schemas.microsoft.com/office/drawing/2014/main" id="{B1EB3F00-60B8-1FB6-66FC-A5C5335F8981}"/>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E0474172-7C0E-64FD-9161-60B04D7A077D}"/>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a:p>
          </p:txBody>
        </p:sp>
        <p:grpSp>
          <p:nvGrpSpPr>
            <p:cNvPr id="34" name="Group 39">
              <a:extLst>
                <a:ext uri="{FF2B5EF4-FFF2-40B4-BE49-F238E27FC236}">
                  <a16:creationId xmlns:a16="http://schemas.microsoft.com/office/drawing/2014/main" id="{5B432EF1-2C2C-1485-8CB3-246045AA41F3}"/>
                </a:ext>
              </a:extLst>
            </p:cNvPr>
            <p:cNvGrpSpPr/>
            <p:nvPr/>
          </p:nvGrpSpPr>
          <p:grpSpPr>
            <a:xfrm>
              <a:off x="3258209" y="1217582"/>
              <a:ext cx="4712093" cy="4711281"/>
              <a:chOff x="3258209" y="1217582"/>
              <a:chExt cx="4712093" cy="4711281"/>
            </a:xfrm>
            <a:grpFill/>
          </p:grpSpPr>
          <p:sp>
            <p:nvSpPr>
              <p:cNvPr id="35" name="Freeform 16">
                <a:extLst>
                  <a:ext uri="{FF2B5EF4-FFF2-40B4-BE49-F238E27FC236}">
                    <a16:creationId xmlns:a16="http://schemas.microsoft.com/office/drawing/2014/main" id="{5F0E665E-43AF-EA91-23B6-AEA30EBBA48F}"/>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36" name="Freeform 18">
                <a:extLst>
                  <a:ext uri="{FF2B5EF4-FFF2-40B4-BE49-F238E27FC236}">
                    <a16:creationId xmlns:a16="http://schemas.microsoft.com/office/drawing/2014/main" id="{2B6F996E-9C99-4994-BFF7-F5CE0F3AA346}"/>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dirty="0"/>
              </a:p>
            </p:txBody>
          </p:sp>
          <p:sp>
            <p:nvSpPr>
              <p:cNvPr id="37" name="Freeform 19">
                <a:extLst>
                  <a:ext uri="{FF2B5EF4-FFF2-40B4-BE49-F238E27FC236}">
                    <a16:creationId xmlns:a16="http://schemas.microsoft.com/office/drawing/2014/main" id="{381F2BC8-D3F7-4513-9BD1-D5790F2A5934}"/>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38" name="Freeform 20">
                <a:extLst>
                  <a:ext uri="{FF2B5EF4-FFF2-40B4-BE49-F238E27FC236}">
                    <a16:creationId xmlns:a16="http://schemas.microsoft.com/office/drawing/2014/main" id="{2EF2EBF5-F745-734B-82D7-E61C97DF3F78}"/>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39" name="Freeform 21">
                <a:extLst>
                  <a:ext uri="{FF2B5EF4-FFF2-40B4-BE49-F238E27FC236}">
                    <a16:creationId xmlns:a16="http://schemas.microsoft.com/office/drawing/2014/main" id="{D577832B-CDDB-F4D0-0905-CD7F6DB7FA27}"/>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0" name="Freeform 22">
                <a:extLst>
                  <a:ext uri="{FF2B5EF4-FFF2-40B4-BE49-F238E27FC236}">
                    <a16:creationId xmlns:a16="http://schemas.microsoft.com/office/drawing/2014/main" id="{9F2C8174-4378-2EDF-6567-5820D41BF703}"/>
                  </a:ext>
                </a:extLst>
              </p:cNvPr>
              <p:cNvSpPr/>
              <p:nvPr/>
            </p:nvSpPr>
            <p:spPr>
              <a:xfrm>
                <a:off x="4932335" y="4814471"/>
                <a:ext cx="1818789" cy="146599"/>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1" name="Freeform 23">
                <a:extLst>
                  <a:ext uri="{FF2B5EF4-FFF2-40B4-BE49-F238E27FC236}">
                    <a16:creationId xmlns:a16="http://schemas.microsoft.com/office/drawing/2014/main" id="{7C3257F1-E9A4-0466-46EA-63E29BF59411}"/>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42" name="Freeform 24">
                <a:extLst>
                  <a:ext uri="{FF2B5EF4-FFF2-40B4-BE49-F238E27FC236}">
                    <a16:creationId xmlns:a16="http://schemas.microsoft.com/office/drawing/2014/main" id="{D41471BB-0EA2-71ED-FEA2-85AF83A32F27}"/>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43" name="Freeform 25">
                <a:extLst>
                  <a:ext uri="{FF2B5EF4-FFF2-40B4-BE49-F238E27FC236}">
                    <a16:creationId xmlns:a16="http://schemas.microsoft.com/office/drawing/2014/main" id="{0073FCD2-917D-EBDF-DA5C-6A32F8FB8D36}"/>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44" name="Freeform 26">
                <a:extLst>
                  <a:ext uri="{FF2B5EF4-FFF2-40B4-BE49-F238E27FC236}">
                    <a16:creationId xmlns:a16="http://schemas.microsoft.com/office/drawing/2014/main" id="{1FF0A1A1-9960-D6E4-5DE2-02A162963245}"/>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45" name="Freeform 27">
                <a:extLst>
                  <a:ext uri="{FF2B5EF4-FFF2-40B4-BE49-F238E27FC236}">
                    <a16:creationId xmlns:a16="http://schemas.microsoft.com/office/drawing/2014/main" id="{307D53A0-C3A0-0ED8-95C7-E689327A3E56}"/>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46" name="Freeform 28">
                <a:extLst>
                  <a:ext uri="{FF2B5EF4-FFF2-40B4-BE49-F238E27FC236}">
                    <a16:creationId xmlns:a16="http://schemas.microsoft.com/office/drawing/2014/main" id="{DB646203-E95A-4396-45F2-90D6972B1E35}"/>
                  </a:ext>
                </a:extLst>
              </p:cNvPr>
              <p:cNvSpPr/>
              <p:nvPr/>
            </p:nvSpPr>
            <p:spPr>
              <a:xfrm>
                <a:off x="5762254" y="3157459"/>
                <a:ext cx="451128" cy="449327"/>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47" name="Freeform 29">
                <a:extLst>
                  <a:ext uri="{FF2B5EF4-FFF2-40B4-BE49-F238E27FC236}">
                    <a16:creationId xmlns:a16="http://schemas.microsoft.com/office/drawing/2014/main" id="{2F5E8630-1BEF-F60D-DAC4-7BF808347EFA}"/>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48" name="Freeform 30">
                <a:extLst>
                  <a:ext uri="{FF2B5EF4-FFF2-40B4-BE49-F238E27FC236}">
                    <a16:creationId xmlns:a16="http://schemas.microsoft.com/office/drawing/2014/main" id="{0C2211B9-DE26-DF23-0B72-A1B6708F7639}"/>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grpSp>
        <p:nvGrpSpPr>
          <p:cNvPr id="49" name="Graphic 3">
            <a:extLst>
              <a:ext uri="{FF2B5EF4-FFF2-40B4-BE49-F238E27FC236}">
                <a16:creationId xmlns:a16="http://schemas.microsoft.com/office/drawing/2014/main" id="{5C6A7A1F-FBC8-7D0D-FF2E-3C38EE53A165}"/>
              </a:ext>
            </a:extLst>
          </p:cNvPr>
          <p:cNvGrpSpPr/>
          <p:nvPr/>
        </p:nvGrpSpPr>
        <p:grpSpPr>
          <a:xfrm>
            <a:off x="4006780" y="2216991"/>
            <a:ext cx="488322" cy="386627"/>
            <a:chOff x="6615628" y="2116894"/>
            <a:chExt cx="1066935" cy="1001108"/>
          </a:xfrm>
          <a:solidFill>
            <a:schemeClr val="bg1"/>
          </a:solidFill>
        </p:grpSpPr>
        <p:sp>
          <p:nvSpPr>
            <p:cNvPr id="50" name="Freeform 1128">
              <a:extLst>
                <a:ext uri="{FF2B5EF4-FFF2-40B4-BE49-F238E27FC236}">
                  <a16:creationId xmlns:a16="http://schemas.microsoft.com/office/drawing/2014/main" id="{97FDC32B-2293-1344-CF07-9B96CC451A5B}"/>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F1983D"/>
            </a:solidFill>
            <a:ln w="27426" cap="flat">
              <a:noFill/>
              <a:prstDash val="solid"/>
              <a:miter/>
            </a:ln>
          </p:spPr>
          <p:txBody>
            <a:bodyPr rtlCol="0" anchor="ctr"/>
            <a:lstStyle/>
            <a:p>
              <a:endParaRPr lang="en-US"/>
            </a:p>
          </p:txBody>
        </p:sp>
        <p:grpSp>
          <p:nvGrpSpPr>
            <p:cNvPr id="51" name="Graphic 3">
              <a:extLst>
                <a:ext uri="{FF2B5EF4-FFF2-40B4-BE49-F238E27FC236}">
                  <a16:creationId xmlns:a16="http://schemas.microsoft.com/office/drawing/2014/main" id="{9BCD4566-5957-474B-25DC-EDA42A8315CD}"/>
                </a:ext>
              </a:extLst>
            </p:cNvPr>
            <p:cNvGrpSpPr/>
            <p:nvPr/>
          </p:nvGrpSpPr>
          <p:grpSpPr>
            <a:xfrm>
              <a:off x="6615628" y="2116894"/>
              <a:ext cx="1066935" cy="1001108"/>
              <a:chOff x="6615628" y="2116894"/>
              <a:chExt cx="1066935" cy="1001108"/>
            </a:xfrm>
            <a:grpFill/>
          </p:grpSpPr>
          <p:sp>
            <p:nvSpPr>
              <p:cNvPr id="52" name="Freeform 1130">
                <a:extLst>
                  <a:ext uri="{FF2B5EF4-FFF2-40B4-BE49-F238E27FC236}">
                    <a16:creationId xmlns:a16="http://schemas.microsoft.com/office/drawing/2014/main" id="{66DB456D-68BC-8218-8944-6CB2C2EBF0DB}"/>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dirty="0"/>
              </a:p>
            </p:txBody>
          </p:sp>
          <p:sp>
            <p:nvSpPr>
              <p:cNvPr id="53" name="Freeform 1131">
                <a:extLst>
                  <a:ext uri="{FF2B5EF4-FFF2-40B4-BE49-F238E27FC236}">
                    <a16:creationId xmlns:a16="http://schemas.microsoft.com/office/drawing/2014/main" id="{D96290B5-13C1-8123-71C0-5B7F093A9F93}"/>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54" name="Freeform 1132">
                <a:extLst>
                  <a:ext uri="{FF2B5EF4-FFF2-40B4-BE49-F238E27FC236}">
                    <a16:creationId xmlns:a16="http://schemas.microsoft.com/office/drawing/2014/main" id="{DDF836B2-7C4C-0B72-0ED4-D6D1189E1FD2}"/>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55" name="Freeform 1133">
                <a:extLst>
                  <a:ext uri="{FF2B5EF4-FFF2-40B4-BE49-F238E27FC236}">
                    <a16:creationId xmlns:a16="http://schemas.microsoft.com/office/drawing/2014/main" id="{5E0604AE-DBF4-82B2-AE70-488C353837A6}"/>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56" name="Freeform 1134">
                <a:extLst>
                  <a:ext uri="{FF2B5EF4-FFF2-40B4-BE49-F238E27FC236}">
                    <a16:creationId xmlns:a16="http://schemas.microsoft.com/office/drawing/2014/main" id="{B81AAE09-47FC-9C90-A54C-835CA4D099F1}"/>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57" name="Freeform 1135">
                <a:extLst>
                  <a:ext uri="{FF2B5EF4-FFF2-40B4-BE49-F238E27FC236}">
                    <a16:creationId xmlns:a16="http://schemas.microsoft.com/office/drawing/2014/main" id="{5124B29C-80CF-9041-B7BB-200DC000D4FB}"/>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58" name="Freeform 1136">
                <a:extLst>
                  <a:ext uri="{FF2B5EF4-FFF2-40B4-BE49-F238E27FC236}">
                    <a16:creationId xmlns:a16="http://schemas.microsoft.com/office/drawing/2014/main" id="{D8546805-47B9-29A7-D6FA-AEC11A2683A2}"/>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59" name="Freeform 1137">
                <a:extLst>
                  <a:ext uri="{FF2B5EF4-FFF2-40B4-BE49-F238E27FC236}">
                    <a16:creationId xmlns:a16="http://schemas.microsoft.com/office/drawing/2014/main" id="{AB50A103-1EB7-41E9-9DCB-8BE79B2DD5D7}"/>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60" name="Freeform 1138">
                <a:extLst>
                  <a:ext uri="{FF2B5EF4-FFF2-40B4-BE49-F238E27FC236}">
                    <a16:creationId xmlns:a16="http://schemas.microsoft.com/office/drawing/2014/main" id="{3666C4C5-C8B5-7BCF-0286-9C78E1BAB62B}"/>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61" name="Freeform 1139">
                <a:extLst>
                  <a:ext uri="{FF2B5EF4-FFF2-40B4-BE49-F238E27FC236}">
                    <a16:creationId xmlns:a16="http://schemas.microsoft.com/office/drawing/2014/main" id="{253D7C46-0092-CC60-0C5D-96C5FB74970C}"/>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62" name="Freeform 1140">
                <a:extLst>
                  <a:ext uri="{FF2B5EF4-FFF2-40B4-BE49-F238E27FC236}">
                    <a16:creationId xmlns:a16="http://schemas.microsoft.com/office/drawing/2014/main" id="{EA62CD0A-7778-389C-7BE4-7D557E79158B}"/>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63" name="Freeform 1141">
                <a:extLst>
                  <a:ext uri="{FF2B5EF4-FFF2-40B4-BE49-F238E27FC236}">
                    <a16:creationId xmlns:a16="http://schemas.microsoft.com/office/drawing/2014/main" id="{F0A13E87-D418-EFE5-7A83-3195528747EE}"/>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grpSp>
        <p:nvGrpSpPr>
          <p:cNvPr id="64" name="Group 54">
            <a:extLst>
              <a:ext uri="{FF2B5EF4-FFF2-40B4-BE49-F238E27FC236}">
                <a16:creationId xmlns:a16="http://schemas.microsoft.com/office/drawing/2014/main" id="{CFF7E003-2F8A-999F-D60F-16BE6CF3F079}"/>
              </a:ext>
            </a:extLst>
          </p:cNvPr>
          <p:cNvGrpSpPr/>
          <p:nvPr/>
        </p:nvGrpSpPr>
        <p:grpSpPr>
          <a:xfrm>
            <a:off x="3949096" y="3497924"/>
            <a:ext cx="466250" cy="565978"/>
            <a:chOff x="8360213" y="3458151"/>
            <a:chExt cx="853935" cy="991043"/>
          </a:xfrm>
          <a:solidFill>
            <a:schemeClr val="bg1"/>
          </a:solidFill>
        </p:grpSpPr>
        <p:grpSp>
          <p:nvGrpSpPr>
            <p:cNvPr id="65" name="Graphic 2">
              <a:extLst>
                <a:ext uri="{FF2B5EF4-FFF2-40B4-BE49-F238E27FC236}">
                  <a16:creationId xmlns:a16="http://schemas.microsoft.com/office/drawing/2014/main" id="{9B41A47A-5724-419B-230B-F149C76B86D9}"/>
                </a:ext>
              </a:extLst>
            </p:cNvPr>
            <p:cNvGrpSpPr/>
            <p:nvPr userDrawn="1"/>
          </p:nvGrpSpPr>
          <p:grpSpPr>
            <a:xfrm>
              <a:off x="8599192" y="3595917"/>
              <a:ext cx="375982" cy="204367"/>
              <a:chOff x="2642504" y="3763150"/>
              <a:chExt cx="375982" cy="204367"/>
            </a:xfrm>
            <a:grpFill/>
          </p:grpSpPr>
          <p:sp>
            <p:nvSpPr>
              <p:cNvPr id="71" name="Freeform 102">
                <a:extLst>
                  <a:ext uri="{FF2B5EF4-FFF2-40B4-BE49-F238E27FC236}">
                    <a16:creationId xmlns:a16="http://schemas.microsoft.com/office/drawing/2014/main" id="{E5D4DD48-62FB-DAB5-E0A4-92BE26819930}"/>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E25684"/>
              </a:solidFill>
              <a:ln w="3834" cap="flat">
                <a:noFill/>
                <a:prstDash val="solid"/>
                <a:miter/>
              </a:ln>
            </p:spPr>
            <p:txBody>
              <a:bodyPr rtlCol="0" anchor="ctr"/>
              <a:lstStyle/>
              <a:p>
                <a:endParaRPr lang="en-US"/>
              </a:p>
            </p:txBody>
          </p:sp>
          <p:sp>
            <p:nvSpPr>
              <p:cNvPr id="72" name="Freeform 103">
                <a:extLst>
                  <a:ext uri="{FF2B5EF4-FFF2-40B4-BE49-F238E27FC236}">
                    <a16:creationId xmlns:a16="http://schemas.microsoft.com/office/drawing/2014/main" id="{4E839393-67BE-D020-23F9-22FA65447F8E}"/>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E25684"/>
              </a:solidFill>
              <a:ln w="3834" cap="flat">
                <a:noFill/>
                <a:prstDash val="solid"/>
                <a:miter/>
              </a:ln>
            </p:spPr>
            <p:txBody>
              <a:bodyPr rtlCol="0" anchor="ctr"/>
              <a:lstStyle/>
              <a:p>
                <a:endParaRPr lang="en-US"/>
              </a:p>
            </p:txBody>
          </p:sp>
        </p:grpSp>
        <p:grpSp>
          <p:nvGrpSpPr>
            <p:cNvPr id="66" name="Graphic 2">
              <a:extLst>
                <a:ext uri="{FF2B5EF4-FFF2-40B4-BE49-F238E27FC236}">
                  <a16:creationId xmlns:a16="http://schemas.microsoft.com/office/drawing/2014/main" id="{2784EA84-BC17-D19D-9ACD-3B8C33CD4657}"/>
                </a:ext>
              </a:extLst>
            </p:cNvPr>
            <p:cNvGrpSpPr/>
            <p:nvPr userDrawn="1"/>
          </p:nvGrpSpPr>
          <p:grpSpPr>
            <a:xfrm>
              <a:off x="8360213" y="3458151"/>
              <a:ext cx="853935" cy="991043"/>
              <a:chOff x="2403525" y="3625384"/>
              <a:chExt cx="853935" cy="991043"/>
            </a:xfrm>
            <a:grpFill/>
          </p:grpSpPr>
          <p:sp>
            <p:nvSpPr>
              <p:cNvPr id="67" name="Freeform 98">
                <a:extLst>
                  <a:ext uri="{FF2B5EF4-FFF2-40B4-BE49-F238E27FC236}">
                    <a16:creationId xmlns:a16="http://schemas.microsoft.com/office/drawing/2014/main" id="{5DF688F9-16E5-8704-FE50-1AA9CC8B5EBC}"/>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68" name="Freeform 99">
                <a:extLst>
                  <a:ext uri="{FF2B5EF4-FFF2-40B4-BE49-F238E27FC236}">
                    <a16:creationId xmlns:a16="http://schemas.microsoft.com/office/drawing/2014/main" id="{E9F90679-3326-B5A9-E178-E1D14D8B55DB}"/>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69" name="Freeform 100">
                <a:extLst>
                  <a:ext uri="{FF2B5EF4-FFF2-40B4-BE49-F238E27FC236}">
                    <a16:creationId xmlns:a16="http://schemas.microsoft.com/office/drawing/2014/main" id="{11A55B4C-A4B2-1A02-BF58-F86A7CEFA7A5}"/>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70" name="Freeform 101">
                <a:extLst>
                  <a:ext uri="{FF2B5EF4-FFF2-40B4-BE49-F238E27FC236}">
                    <a16:creationId xmlns:a16="http://schemas.microsoft.com/office/drawing/2014/main" id="{1015F9E7-4727-E705-BC2D-DEC8DDF565B8}"/>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
        <p:nvSpPr>
          <p:cNvPr id="4" name="Text Placeholder 7">
            <a:extLst>
              <a:ext uri="{FF2B5EF4-FFF2-40B4-BE49-F238E27FC236}">
                <a16:creationId xmlns:a16="http://schemas.microsoft.com/office/drawing/2014/main" id="{BB43A339-B333-1137-7363-3A29C9EDD5DF}"/>
              </a:ext>
            </a:extLst>
          </p:cNvPr>
          <p:cNvSpPr txBox="1">
            <a:spLocks/>
          </p:cNvSpPr>
          <p:nvPr/>
        </p:nvSpPr>
        <p:spPr>
          <a:xfrm>
            <a:off x="4925767" y="5137333"/>
            <a:ext cx="6739953" cy="416407"/>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2200" b="0" i="0" kern="1200" smtClean="0">
                <a:solidFill>
                  <a:srgbClr val="09465E"/>
                </a:solidFill>
                <a:effectLst/>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kern="100" dirty="0">
                <a:effectLst/>
                <a:ea typeface="Aptos" panose="020B0004020202020204" pitchFamily="34" charset="0"/>
                <a:cs typeface="Times New Roman" panose="02020603050405020304" pitchFamily="18" charset="0"/>
              </a:rPr>
              <a:t>Talleres y formación, asistencia técnica, desarrollo de infraestructuras</a:t>
            </a:r>
          </a:p>
        </p:txBody>
      </p:sp>
      <p:sp>
        <p:nvSpPr>
          <p:cNvPr id="10" name="Text Placeholder 6">
            <a:extLst>
              <a:ext uri="{FF2B5EF4-FFF2-40B4-BE49-F238E27FC236}">
                <a16:creationId xmlns:a16="http://schemas.microsoft.com/office/drawing/2014/main" id="{03C5E960-F025-30CA-6140-9D97FC5D4AEA}"/>
              </a:ext>
            </a:extLst>
          </p:cNvPr>
          <p:cNvSpPr txBox="1">
            <a:spLocks/>
          </p:cNvSpPr>
          <p:nvPr/>
        </p:nvSpPr>
        <p:spPr>
          <a:xfrm>
            <a:off x="4962583" y="4735628"/>
            <a:ext cx="7066347" cy="339415"/>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2400" b="1" i="0" kern="1200">
                <a:solidFill>
                  <a:srgbClr val="60BA47"/>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pPr>
            <a:r>
              <a:rPr lang="en-US" sz="2000" b="1" kern="100" dirty="0" err="1">
                <a:effectLst/>
                <a:ea typeface="Aptos" panose="020B0004020202020204" pitchFamily="34" charset="0"/>
                <a:cs typeface="Times New Roman" panose="02020603050405020304" pitchFamily="18" charset="0"/>
              </a:rPr>
              <a:t>Programas de </a:t>
            </a:r>
            <a:r>
              <a:rPr lang="en-US" sz="2000" b="1" kern="100" dirty="0">
                <a:effectLst/>
                <a:ea typeface="Aptos" panose="020B0004020202020204" pitchFamily="34" charset="0"/>
                <a:cs typeface="Times New Roman" panose="02020603050405020304" pitchFamily="18" charset="0"/>
              </a:rPr>
              <a:t>Basura Cero</a:t>
            </a:r>
            <a:endParaRPr lang="en-IE" sz="2000" dirty="0"/>
          </a:p>
        </p:txBody>
      </p:sp>
      <p:sp>
        <p:nvSpPr>
          <p:cNvPr id="11" name="Text Placeholder 7">
            <a:extLst>
              <a:ext uri="{FF2B5EF4-FFF2-40B4-BE49-F238E27FC236}">
                <a16:creationId xmlns:a16="http://schemas.microsoft.com/office/drawing/2014/main" id="{AD1FCB5E-77D7-45EB-AEAC-21F520A2F30A}"/>
              </a:ext>
            </a:extLst>
          </p:cNvPr>
          <p:cNvSpPr txBox="1">
            <a:spLocks/>
          </p:cNvSpPr>
          <p:nvPr/>
        </p:nvSpPr>
        <p:spPr>
          <a:xfrm>
            <a:off x="4912291" y="5835689"/>
            <a:ext cx="6753429" cy="468726"/>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2200" b="0" i="0" kern="1200" smtClean="0">
                <a:solidFill>
                  <a:srgbClr val="09465E"/>
                </a:solidFill>
                <a:effectLst/>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kern="0" dirty="0">
                <a:solidFill>
                  <a:srgbClr val="09465E"/>
                </a:solidFill>
                <a:highlight>
                  <a:srgbClr val="F1983D"/>
                </a:highlight>
                <a:cs typeface="Times New Roman" panose="02020603050405020304" pitchFamily="18" charset="0"/>
              </a:rPr>
              <a:t>EJERCICIO: </a:t>
            </a:r>
            <a:r>
              <a:rPr lang="en-US" sz="1800" kern="0" dirty="0">
                <a:solidFill>
                  <a:srgbClr val="09465E"/>
                </a:solidFill>
                <a:latin typeface="Calibri" panose="020F0502020204030204" pitchFamily="34" charset="0"/>
                <a:cs typeface="Times New Roman" panose="02020603050405020304" pitchFamily="18" charset="0"/>
              </a:rPr>
              <a:t>Busque </a:t>
            </a:r>
            <a:r>
              <a:rPr lang="en-US" sz="1800" kern="0" dirty="0" err="1">
                <a:solidFill>
                  <a:srgbClr val="09465E"/>
                </a:solidFill>
                <a:latin typeface="Calibri" panose="020F0502020204030204" pitchFamily="34" charset="0"/>
                <a:cs typeface="Times New Roman" panose="02020603050405020304" pitchFamily="18" charset="0"/>
              </a:rPr>
              <a:t>ejemplos</a:t>
            </a:r>
            <a:r>
              <a:rPr lang="en-US" sz="1800" kern="0" dirty="0">
                <a:solidFill>
                  <a:srgbClr val="09465E"/>
                </a:solidFill>
                <a:latin typeface="Calibri" panose="020F0502020204030204" pitchFamily="34" charset="0"/>
                <a:cs typeface="Times New Roman" panose="02020603050405020304" pitchFamily="18" charset="0"/>
              </a:rPr>
              <a:t> de </a:t>
            </a:r>
            <a:r>
              <a:rPr lang="en-US" sz="1800" kern="0" dirty="0" err="1">
                <a:solidFill>
                  <a:srgbClr val="09465E"/>
                </a:solidFill>
                <a:latin typeface="Calibri" panose="020F0502020204030204" pitchFamily="34" charset="0"/>
                <a:cs typeface="Times New Roman" panose="02020603050405020304" pitchFamily="18" charset="0"/>
              </a:rPr>
              <a:t>programas</a:t>
            </a:r>
            <a:r>
              <a:rPr lang="en-US" sz="1800" kern="0" dirty="0">
                <a:solidFill>
                  <a:srgbClr val="09465E"/>
                </a:solidFill>
                <a:latin typeface="Calibri" panose="020F0502020204030204" pitchFamily="34" charset="0"/>
                <a:cs typeface="Times New Roman" panose="02020603050405020304" pitchFamily="18" charset="0"/>
              </a:rPr>
              <a:t> de </a:t>
            </a:r>
            <a:r>
              <a:rPr lang="en-US" sz="1800" kern="0" dirty="0" err="1">
                <a:solidFill>
                  <a:srgbClr val="09465E"/>
                </a:solidFill>
                <a:latin typeface="Calibri" panose="020F0502020204030204" pitchFamily="34" charset="0"/>
                <a:cs typeface="Times New Roman" panose="02020603050405020304" pitchFamily="18" charset="0"/>
              </a:rPr>
              <a:t>desarrollo</a:t>
            </a:r>
            <a:r>
              <a:rPr lang="en-US" sz="1800" kern="0" dirty="0">
                <a:solidFill>
                  <a:srgbClr val="09465E"/>
                </a:solidFill>
                <a:latin typeface="Calibri" panose="020F0502020204030204" pitchFamily="34" charset="0"/>
                <a:cs typeface="Times New Roman" panose="02020603050405020304" pitchFamily="18" charset="0"/>
              </a:rPr>
              <a:t> de </a:t>
            </a:r>
            <a:r>
              <a:rPr lang="en-US" sz="1800" kern="0" dirty="0" err="1">
                <a:solidFill>
                  <a:srgbClr val="09465E"/>
                </a:solidFill>
                <a:latin typeface="Calibri" panose="020F0502020204030204" pitchFamily="34" charset="0"/>
                <a:cs typeface="Times New Roman" panose="02020603050405020304" pitchFamily="18" charset="0"/>
              </a:rPr>
              <a:t>su</a:t>
            </a:r>
            <a:r>
              <a:rPr lang="en-US" sz="1800" kern="0" dirty="0">
                <a:solidFill>
                  <a:srgbClr val="09465E"/>
                </a:solidFill>
                <a:latin typeface="Calibri" panose="020F0502020204030204" pitchFamily="34" charset="0"/>
                <a:cs typeface="Times New Roman" panose="02020603050405020304" pitchFamily="18" charset="0"/>
              </a:rPr>
              <a:t> </a:t>
            </a:r>
            <a:r>
              <a:rPr lang="en-US" sz="1800" kern="0" dirty="0" err="1">
                <a:solidFill>
                  <a:srgbClr val="09465E"/>
                </a:solidFill>
                <a:latin typeface="Calibri" panose="020F0502020204030204" pitchFamily="34" charset="0"/>
                <a:cs typeface="Times New Roman" panose="02020603050405020304" pitchFamily="18" charset="0"/>
              </a:rPr>
              <a:t>región</a:t>
            </a:r>
            <a:r>
              <a:rPr lang="en-US" sz="1800" kern="0" dirty="0">
                <a:solidFill>
                  <a:srgbClr val="09465E"/>
                </a:solidFill>
                <a:latin typeface="Calibri" panose="020F0502020204030204" pitchFamily="34" charset="0"/>
                <a:cs typeface="Times New Roman" panose="02020603050405020304" pitchFamily="18" charset="0"/>
              </a:rPr>
              <a:t>.</a:t>
            </a:r>
            <a:endParaRPr lang="fi-FI" sz="1800" kern="0" dirty="0">
              <a:solidFill>
                <a:srgbClr val="09465E"/>
              </a:solidFill>
              <a:latin typeface="Calibri" panose="020F0502020204030204" pitchFamily="34" charset="0"/>
              <a:cs typeface="Times New Roman" panose="02020603050405020304" pitchFamily="18" charset="0"/>
            </a:endParaRPr>
          </a:p>
        </p:txBody>
      </p:sp>
      <p:grpSp>
        <p:nvGrpSpPr>
          <p:cNvPr id="14" name="Graphic 3">
            <a:extLst>
              <a:ext uri="{FF2B5EF4-FFF2-40B4-BE49-F238E27FC236}">
                <a16:creationId xmlns:a16="http://schemas.microsoft.com/office/drawing/2014/main" id="{559683FB-9A9F-843C-F863-437D377558E5}"/>
              </a:ext>
            </a:extLst>
          </p:cNvPr>
          <p:cNvGrpSpPr/>
          <p:nvPr/>
        </p:nvGrpSpPr>
        <p:grpSpPr>
          <a:xfrm>
            <a:off x="4064198" y="5000547"/>
            <a:ext cx="528800" cy="600209"/>
            <a:chOff x="4643578" y="432838"/>
            <a:chExt cx="1028134" cy="1160188"/>
          </a:xfrm>
          <a:solidFill>
            <a:schemeClr val="bg1"/>
          </a:solidFill>
        </p:grpSpPr>
        <p:sp>
          <p:nvSpPr>
            <p:cNvPr id="15" name="Freeform 1033">
              <a:extLst>
                <a:ext uri="{FF2B5EF4-FFF2-40B4-BE49-F238E27FC236}">
                  <a16:creationId xmlns:a16="http://schemas.microsoft.com/office/drawing/2014/main" id="{D7B818B3-39F1-380F-702B-44EA29C7013B}"/>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25684"/>
            </a:solidFill>
            <a:ln w="27426" cap="flat">
              <a:noFill/>
              <a:prstDash val="solid"/>
              <a:miter/>
            </a:ln>
          </p:spPr>
          <p:txBody>
            <a:bodyPr rtlCol="0" anchor="ctr"/>
            <a:lstStyle/>
            <a:p>
              <a:endParaRPr lang="en-US"/>
            </a:p>
          </p:txBody>
        </p:sp>
        <p:grpSp>
          <p:nvGrpSpPr>
            <p:cNvPr id="16" name="Graphic 3">
              <a:extLst>
                <a:ext uri="{FF2B5EF4-FFF2-40B4-BE49-F238E27FC236}">
                  <a16:creationId xmlns:a16="http://schemas.microsoft.com/office/drawing/2014/main" id="{0D98A61E-81AB-2091-9B8B-F6B1F4BE1A03}"/>
                </a:ext>
              </a:extLst>
            </p:cNvPr>
            <p:cNvGrpSpPr/>
            <p:nvPr/>
          </p:nvGrpSpPr>
          <p:grpSpPr>
            <a:xfrm>
              <a:off x="4643578" y="432838"/>
              <a:ext cx="1028134" cy="1160188"/>
              <a:chOff x="4643578" y="432838"/>
              <a:chExt cx="1028134" cy="1160188"/>
            </a:xfrm>
            <a:grpFill/>
          </p:grpSpPr>
          <p:sp>
            <p:nvSpPr>
              <p:cNvPr id="17" name="Freeform 1035">
                <a:extLst>
                  <a:ext uri="{FF2B5EF4-FFF2-40B4-BE49-F238E27FC236}">
                    <a16:creationId xmlns:a16="http://schemas.microsoft.com/office/drawing/2014/main" id="{7A1BE547-F40F-0626-E5DF-52DACC0FD0A0}"/>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18" name="Graphic 3">
                <a:extLst>
                  <a:ext uri="{FF2B5EF4-FFF2-40B4-BE49-F238E27FC236}">
                    <a16:creationId xmlns:a16="http://schemas.microsoft.com/office/drawing/2014/main" id="{FAB9BCC7-4B0D-19B6-5E54-722BA9B9D0DE}"/>
                  </a:ext>
                </a:extLst>
              </p:cNvPr>
              <p:cNvGrpSpPr/>
              <p:nvPr/>
            </p:nvGrpSpPr>
            <p:grpSpPr>
              <a:xfrm>
                <a:off x="4643578" y="432838"/>
                <a:ext cx="1028134" cy="1160188"/>
                <a:chOff x="4643578" y="432838"/>
                <a:chExt cx="1028134" cy="1160188"/>
              </a:xfrm>
              <a:grpFill/>
            </p:grpSpPr>
            <p:sp>
              <p:nvSpPr>
                <p:cNvPr id="19" name="Freeform 1037">
                  <a:extLst>
                    <a:ext uri="{FF2B5EF4-FFF2-40B4-BE49-F238E27FC236}">
                      <a16:creationId xmlns:a16="http://schemas.microsoft.com/office/drawing/2014/main" id="{71411B9B-DA97-2A94-0238-32DD435FA47C}"/>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20" name="Freeform 1038">
                  <a:extLst>
                    <a:ext uri="{FF2B5EF4-FFF2-40B4-BE49-F238E27FC236}">
                      <a16:creationId xmlns:a16="http://schemas.microsoft.com/office/drawing/2014/main" id="{720FBA32-7FC3-6AF9-C70A-9C66B3E45394}"/>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dirty="0"/>
                </a:p>
              </p:txBody>
            </p:sp>
          </p:grpSp>
        </p:grpSp>
      </p:grpSp>
    </p:spTree>
    <p:extLst>
      <p:ext uri="{BB962C8B-B14F-4D97-AF65-F5344CB8AC3E}">
        <p14:creationId xmlns:p14="http://schemas.microsoft.com/office/powerpoint/2010/main" val="3882788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D9260-5133-7DC3-3ED0-65E17DD4445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365EF56-8A8F-A34B-8A92-D7C0A1860913}"/>
              </a:ext>
            </a:extLst>
          </p:cNvPr>
          <p:cNvSpPr>
            <a:spLocks noGrp="1"/>
          </p:cNvSpPr>
          <p:nvPr>
            <p:ph type="body" sz="quarter" idx="35"/>
          </p:nvPr>
        </p:nvSpPr>
        <p:spPr>
          <a:xfrm>
            <a:off x="4931465" y="2430902"/>
            <a:ext cx="6562677" cy="339415"/>
          </a:xfrm>
        </p:spPr>
        <p:txBody>
          <a:bodyPr/>
          <a:lstStyle/>
          <a:p>
            <a:r>
              <a:rPr lang="en-US" sz="2000" b="1" kern="0" dirty="0">
                <a:effectLst/>
                <a:ea typeface="Times New Roman" panose="02020603050405020304" pitchFamily="18" charset="0"/>
                <a:cs typeface="Times New Roman" panose="02020603050405020304" pitchFamily="18" charset="0"/>
              </a:rPr>
              <a:t>Evaluación de las prácticas actuales</a:t>
            </a:r>
            <a:endParaRPr lang="en-US" sz="2000" b="1" kern="0" dirty="0">
              <a:solidFill>
                <a:srgbClr val="92D050"/>
              </a:solidFill>
              <a:cs typeface="Times New Roman" panose="02020603050405020304" pitchFamily="18" charset="0"/>
            </a:endParaRPr>
          </a:p>
          <a:p>
            <a:endParaRPr lang="en-IE" dirty="0"/>
          </a:p>
        </p:txBody>
      </p:sp>
      <p:sp>
        <p:nvSpPr>
          <p:cNvPr id="3" name="Text Placeholder 2">
            <a:extLst>
              <a:ext uri="{FF2B5EF4-FFF2-40B4-BE49-F238E27FC236}">
                <a16:creationId xmlns:a16="http://schemas.microsoft.com/office/drawing/2014/main" id="{E4FC19BD-6B29-4F76-3D5D-740B223893D8}"/>
              </a:ext>
            </a:extLst>
          </p:cNvPr>
          <p:cNvSpPr>
            <a:spLocks noGrp="1"/>
          </p:cNvSpPr>
          <p:nvPr>
            <p:ph type="body" sz="quarter" idx="36"/>
          </p:nvPr>
        </p:nvSpPr>
        <p:spPr>
          <a:xfrm>
            <a:off x="4954608" y="2842080"/>
            <a:ext cx="7166930" cy="999383"/>
          </a:xfrm>
        </p:spPr>
        <p:txBody>
          <a:bodyPr/>
          <a:lstStyle/>
          <a:p>
            <a:pPr marL="0" indent="0">
              <a:lnSpc>
                <a:spcPct val="100000"/>
              </a:lnSpc>
            </a:pPr>
            <a:r>
              <a:rPr lang="en-US" sz="1800" kern="0" dirty="0">
                <a:effectLst/>
                <a:ea typeface="Times New Roman" panose="02020603050405020304" pitchFamily="18" charset="0"/>
                <a:cs typeface="Times New Roman" panose="02020603050405020304" pitchFamily="18" charset="0"/>
              </a:rPr>
              <a:t>Herramientas para evaluar los procesos existentes e identificar áreas de mejora.</a:t>
            </a:r>
            <a:endParaRPr lang="fi-FI" sz="1800" kern="100" dirty="0">
              <a:effectLst/>
              <a:ea typeface="Aptos" panose="020B0004020202020204" pitchFamily="34" charset="0"/>
              <a:cs typeface="Times New Roman" panose="02020603050405020304" pitchFamily="18" charset="0"/>
            </a:endParaRPr>
          </a:p>
          <a:p>
            <a:pPr marL="0" indent="0">
              <a:lnSpc>
                <a:spcPct val="100000"/>
              </a:lnSpc>
            </a:pPr>
            <a:endParaRPr lang="fi-FI" sz="2000" kern="100" dirty="0">
              <a:effectLst/>
              <a:ea typeface="Aptos" panose="020B0004020202020204" pitchFamily="34" charset="0"/>
              <a:cs typeface="Times New Roman" panose="02020603050405020304" pitchFamily="18" charset="0"/>
            </a:endParaRPr>
          </a:p>
          <a:p>
            <a:pPr marL="0" indent="0">
              <a:lnSpc>
                <a:spcPct val="100000"/>
              </a:lnSpc>
            </a:pPr>
            <a:endParaRPr lang="en-US" sz="2000" kern="100" dirty="0">
              <a:effectLst/>
              <a:ea typeface="Aptos" panose="020B000402020202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76E907CE-BF97-0261-3853-125F0A76CAB0}"/>
              </a:ext>
            </a:extLst>
          </p:cNvPr>
          <p:cNvSpPr>
            <a:spLocks noGrp="1"/>
          </p:cNvSpPr>
          <p:nvPr>
            <p:ph type="body" sz="quarter" idx="42"/>
          </p:nvPr>
        </p:nvSpPr>
        <p:spPr>
          <a:xfrm>
            <a:off x="4951064" y="3417313"/>
            <a:ext cx="6562677" cy="339415"/>
          </a:xfrm>
        </p:spPr>
        <p:txBody>
          <a:bodyPr/>
          <a:lstStyle/>
          <a:p>
            <a:r>
              <a:rPr lang="en-US" sz="2000" b="1" kern="0" dirty="0">
                <a:effectLst/>
                <a:ea typeface="Times New Roman" panose="02020603050405020304" pitchFamily="18" charset="0"/>
                <a:cs typeface="Times New Roman" panose="02020603050405020304" pitchFamily="18" charset="0"/>
              </a:rPr>
              <a:t>Modelos empresariales innovadores</a:t>
            </a:r>
            <a:endParaRPr lang="en-IE" dirty="0"/>
          </a:p>
        </p:txBody>
      </p:sp>
      <p:sp>
        <p:nvSpPr>
          <p:cNvPr id="7" name="Text Placeholder 6">
            <a:extLst>
              <a:ext uri="{FF2B5EF4-FFF2-40B4-BE49-F238E27FC236}">
                <a16:creationId xmlns:a16="http://schemas.microsoft.com/office/drawing/2014/main" id="{635EBB36-6D19-3F8B-3513-9AB8D40C172A}"/>
              </a:ext>
            </a:extLst>
          </p:cNvPr>
          <p:cNvSpPr>
            <a:spLocks noGrp="1"/>
          </p:cNvSpPr>
          <p:nvPr>
            <p:ph type="body" sz="quarter" idx="45"/>
          </p:nvPr>
        </p:nvSpPr>
        <p:spPr>
          <a:xfrm>
            <a:off x="4951064" y="4434012"/>
            <a:ext cx="6562677" cy="339415"/>
          </a:xfrm>
        </p:spPr>
        <p:txBody>
          <a:bodyPr/>
          <a:lstStyle/>
          <a:p>
            <a:r>
              <a:rPr lang="en-US" sz="2000" b="1" kern="0" dirty="0">
                <a:effectLst/>
                <a:ea typeface="Times New Roman" panose="02020603050405020304" pitchFamily="18" charset="0"/>
                <a:cs typeface="Times New Roman" panose="02020603050405020304" pitchFamily="18" charset="0"/>
              </a:rPr>
              <a:t>Colaboración y asociaciones</a:t>
            </a:r>
            <a:endParaRPr lang="fi-FI" sz="2000" kern="0" dirty="0">
              <a:solidFill>
                <a:srgbClr val="92D050"/>
              </a:solidFill>
              <a:cs typeface="Times New Roman" panose="02020603050405020304" pitchFamily="18" charset="0"/>
            </a:endParaRPr>
          </a:p>
          <a:p>
            <a:endParaRPr lang="en-IE" dirty="0"/>
          </a:p>
        </p:txBody>
      </p:sp>
      <p:sp>
        <p:nvSpPr>
          <p:cNvPr id="8" name="Text Placeholder 7">
            <a:extLst>
              <a:ext uri="{FF2B5EF4-FFF2-40B4-BE49-F238E27FC236}">
                <a16:creationId xmlns:a16="http://schemas.microsoft.com/office/drawing/2014/main" id="{2BF15B12-AE1D-A1A2-E36F-1733C9F5F67A}"/>
              </a:ext>
            </a:extLst>
          </p:cNvPr>
          <p:cNvSpPr>
            <a:spLocks noGrp="1"/>
          </p:cNvSpPr>
          <p:nvPr>
            <p:ph type="body" sz="quarter" idx="46"/>
          </p:nvPr>
        </p:nvSpPr>
        <p:spPr>
          <a:xfrm>
            <a:off x="4951064" y="4871472"/>
            <a:ext cx="6739953" cy="731382"/>
          </a:xfrm>
        </p:spPr>
        <p:txBody>
          <a:bodyPr/>
          <a:lstStyle/>
          <a:p>
            <a:pPr marL="0" indent="0">
              <a:lnSpc>
                <a:spcPct val="100000"/>
              </a:lnSpc>
            </a:pPr>
            <a:r>
              <a:rPr lang="en-US" sz="1800" kern="0" dirty="0">
                <a:effectLst/>
                <a:ea typeface="Times New Roman" panose="02020603050405020304" pitchFamily="18" charset="0"/>
                <a:cs typeface="Times New Roman" panose="02020603050405020304" pitchFamily="18" charset="0"/>
              </a:rPr>
              <a:t>Importancia de trabajar con proveedores, clientes y otras partes interesadas.</a:t>
            </a:r>
            <a:endParaRPr lang="fi-FI" sz="1800" kern="100" dirty="0">
              <a:effectLst/>
              <a:ea typeface="Aptos" panose="020B0004020202020204" pitchFamily="34" charset="0"/>
              <a:cs typeface="Times New Roman" panose="02020603050405020304" pitchFamily="18" charset="0"/>
            </a:endParaRPr>
          </a:p>
        </p:txBody>
      </p:sp>
      <p:pic>
        <p:nvPicPr>
          <p:cNvPr id="13" name="Picture Placeholder 12" descr="A colorful circle with two cubes with recycle symbols on it with Rose Bowl in the background&#10;&#10;AI-generated content may be incorrect.">
            <a:extLst>
              <a:ext uri="{FF2B5EF4-FFF2-40B4-BE49-F238E27FC236}">
                <a16:creationId xmlns:a16="http://schemas.microsoft.com/office/drawing/2014/main" id="{8CCA7961-FD36-6DD5-B5A3-6BC67E00EF4A}"/>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 Placeholder 3">
            <a:extLst>
              <a:ext uri="{FF2B5EF4-FFF2-40B4-BE49-F238E27FC236}">
                <a16:creationId xmlns:a16="http://schemas.microsoft.com/office/drawing/2014/main" id="{5A566019-8CB1-1516-1986-724B331616BC}"/>
              </a:ext>
            </a:extLst>
          </p:cNvPr>
          <p:cNvSpPr txBox="1">
            <a:spLocks/>
          </p:cNvSpPr>
          <p:nvPr/>
        </p:nvSpPr>
        <p:spPr>
          <a:xfrm>
            <a:off x="4931465" y="161953"/>
            <a:ext cx="7485887" cy="4372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b="1" dirty="0">
                <a:solidFill>
                  <a:schemeClr val="accent1">
                    <a:lumMod val="75000"/>
                  </a:schemeClr>
                </a:solidFill>
              </a:rPr>
              <a:t>TIPOS DE PROGRAMAS DE DESARROLLO DE LA GESTIÓN DE RESIDUOS</a:t>
            </a:r>
          </a:p>
          <a:p>
            <a:endParaRPr lang="en-IE" sz="2400" dirty="0">
              <a:ea typeface="+mn-lt"/>
              <a:cs typeface="+mn-lt"/>
            </a:endParaRPr>
          </a:p>
        </p:txBody>
      </p:sp>
      <p:grpSp>
        <p:nvGrpSpPr>
          <p:cNvPr id="31" name="Group 36">
            <a:extLst>
              <a:ext uri="{FF2B5EF4-FFF2-40B4-BE49-F238E27FC236}">
                <a16:creationId xmlns:a16="http://schemas.microsoft.com/office/drawing/2014/main" id="{0FDA30E8-F536-C7B5-7C40-471A1DA38941}"/>
              </a:ext>
            </a:extLst>
          </p:cNvPr>
          <p:cNvGrpSpPr/>
          <p:nvPr/>
        </p:nvGrpSpPr>
        <p:grpSpPr>
          <a:xfrm>
            <a:off x="4098866" y="926375"/>
            <a:ext cx="554299" cy="554203"/>
            <a:chOff x="3258209" y="1217582"/>
            <a:chExt cx="4712093" cy="4711281"/>
          </a:xfrm>
          <a:solidFill>
            <a:schemeClr val="bg1"/>
          </a:solidFill>
        </p:grpSpPr>
        <p:sp>
          <p:nvSpPr>
            <p:cNvPr id="32" name="Freeform 31">
              <a:extLst>
                <a:ext uri="{FF2B5EF4-FFF2-40B4-BE49-F238E27FC236}">
                  <a16:creationId xmlns:a16="http://schemas.microsoft.com/office/drawing/2014/main" id="{9CC623D5-2081-A38B-1542-2084729EB186}"/>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72F74BCF-863E-384F-7EC1-A4B7F1A9B067}"/>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a:p>
          </p:txBody>
        </p:sp>
        <p:grpSp>
          <p:nvGrpSpPr>
            <p:cNvPr id="34" name="Group 39">
              <a:extLst>
                <a:ext uri="{FF2B5EF4-FFF2-40B4-BE49-F238E27FC236}">
                  <a16:creationId xmlns:a16="http://schemas.microsoft.com/office/drawing/2014/main" id="{39F8DCC7-0CE4-1F80-DA87-380C0EB4D104}"/>
                </a:ext>
              </a:extLst>
            </p:cNvPr>
            <p:cNvGrpSpPr/>
            <p:nvPr/>
          </p:nvGrpSpPr>
          <p:grpSpPr>
            <a:xfrm>
              <a:off x="3258209" y="1217582"/>
              <a:ext cx="4712093" cy="4711281"/>
              <a:chOff x="3258209" y="1217582"/>
              <a:chExt cx="4712093" cy="4711281"/>
            </a:xfrm>
            <a:grpFill/>
          </p:grpSpPr>
          <p:sp>
            <p:nvSpPr>
              <p:cNvPr id="35" name="Freeform 16">
                <a:extLst>
                  <a:ext uri="{FF2B5EF4-FFF2-40B4-BE49-F238E27FC236}">
                    <a16:creationId xmlns:a16="http://schemas.microsoft.com/office/drawing/2014/main" id="{76826A3B-61E9-BE16-F0C6-F8F656EC75E4}"/>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36" name="Freeform 18">
                <a:extLst>
                  <a:ext uri="{FF2B5EF4-FFF2-40B4-BE49-F238E27FC236}">
                    <a16:creationId xmlns:a16="http://schemas.microsoft.com/office/drawing/2014/main" id="{2190CA0F-D429-8D2F-BF7F-FE920DEC19AA}"/>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37" name="Freeform 19">
                <a:extLst>
                  <a:ext uri="{FF2B5EF4-FFF2-40B4-BE49-F238E27FC236}">
                    <a16:creationId xmlns:a16="http://schemas.microsoft.com/office/drawing/2014/main" id="{B8D179D5-17A9-6173-B2A2-9B4699406FF3}"/>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38" name="Freeform 20">
                <a:extLst>
                  <a:ext uri="{FF2B5EF4-FFF2-40B4-BE49-F238E27FC236}">
                    <a16:creationId xmlns:a16="http://schemas.microsoft.com/office/drawing/2014/main" id="{DE916187-65AB-E9B0-D317-7846A7B09BCA}"/>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39" name="Freeform 21">
                <a:extLst>
                  <a:ext uri="{FF2B5EF4-FFF2-40B4-BE49-F238E27FC236}">
                    <a16:creationId xmlns:a16="http://schemas.microsoft.com/office/drawing/2014/main" id="{22A046F4-A6EF-49CE-5CCD-7C3A280EE245}"/>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0" name="Freeform 22">
                <a:extLst>
                  <a:ext uri="{FF2B5EF4-FFF2-40B4-BE49-F238E27FC236}">
                    <a16:creationId xmlns:a16="http://schemas.microsoft.com/office/drawing/2014/main" id="{99EC1CA6-A28B-FCA3-C69D-49F1B9337A1D}"/>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1" name="Freeform 23">
                <a:extLst>
                  <a:ext uri="{FF2B5EF4-FFF2-40B4-BE49-F238E27FC236}">
                    <a16:creationId xmlns:a16="http://schemas.microsoft.com/office/drawing/2014/main" id="{9012C9F6-A633-E414-D934-F19E05084F88}"/>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42" name="Freeform 24">
                <a:extLst>
                  <a:ext uri="{FF2B5EF4-FFF2-40B4-BE49-F238E27FC236}">
                    <a16:creationId xmlns:a16="http://schemas.microsoft.com/office/drawing/2014/main" id="{167F901D-F36D-764A-268C-DDA700FEB206}"/>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43" name="Freeform 25">
                <a:extLst>
                  <a:ext uri="{FF2B5EF4-FFF2-40B4-BE49-F238E27FC236}">
                    <a16:creationId xmlns:a16="http://schemas.microsoft.com/office/drawing/2014/main" id="{627CA58B-4952-D76C-8A8F-A63122F111FD}"/>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44" name="Freeform 26">
                <a:extLst>
                  <a:ext uri="{FF2B5EF4-FFF2-40B4-BE49-F238E27FC236}">
                    <a16:creationId xmlns:a16="http://schemas.microsoft.com/office/drawing/2014/main" id="{CEE2059B-60E7-7F73-E0CF-E64589C5918E}"/>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45" name="Freeform 27">
                <a:extLst>
                  <a:ext uri="{FF2B5EF4-FFF2-40B4-BE49-F238E27FC236}">
                    <a16:creationId xmlns:a16="http://schemas.microsoft.com/office/drawing/2014/main" id="{EDA98E05-0096-DBCB-CCAE-925A4E1576A2}"/>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46" name="Freeform 28">
                <a:extLst>
                  <a:ext uri="{FF2B5EF4-FFF2-40B4-BE49-F238E27FC236}">
                    <a16:creationId xmlns:a16="http://schemas.microsoft.com/office/drawing/2014/main" id="{D27D776F-3CF8-1603-CBA9-CD8A6E849E6E}"/>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47" name="Freeform 29">
                <a:extLst>
                  <a:ext uri="{FF2B5EF4-FFF2-40B4-BE49-F238E27FC236}">
                    <a16:creationId xmlns:a16="http://schemas.microsoft.com/office/drawing/2014/main" id="{5C71DE30-95B8-23F5-19D4-8E34B32A9DB1}"/>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48" name="Freeform 30">
                <a:extLst>
                  <a:ext uri="{FF2B5EF4-FFF2-40B4-BE49-F238E27FC236}">
                    <a16:creationId xmlns:a16="http://schemas.microsoft.com/office/drawing/2014/main" id="{C31B0C66-9149-3368-1878-DC2B2C89B418}"/>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grpSp>
        <p:nvGrpSpPr>
          <p:cNvPr id="49" name="Graphic 3">
            <a:extLst>
              <a:ext uri="{FF2B5EF4-FFF2-40B4-BE49-F238E27FC236}">
                <a16:creationId xmlns:a16="http://schemas.microsoft.com/office/drawing/2014/main" id="{1560B2FA-16D4-DA5E-D681-11BEA9153167}"/>
              </a:ext>
            </a:extLst>
          </p:cNvPr>
          <p:cNvGrpSpPr/>
          <p:nvPr/>
        </p:nvGrpSpPr>
        <p:grpSpPr>
          <a:xfrm>
            <a:off x="3883645" y="3594507"/>
            <a:ext cx="686308" cy="643964"/>
            <a:chOff x="6615628" y="2116894"/>
            <a:chExt cx="1066935" cy="1001107"/>
          </a:xfrm>
          <a:solidFill>
            <a:schemeClr val="bg1"/>
          </a:solidFill>
        </p:grpSpPr>
        <p:sp>
          <p:nvSpPr>
            <p:cNvPr id="50" name="Freeform 1128">
              <a:extLst>
                <a:ext uri="{FF2B5EF4-FFF2-40B4-BE49-F238E27FC236}">
                  <a16:creationId xmlns:a16="http://schemas.microsoft.com/office/drawing/2014/main" id="{8511D47A-5CCC-620D-F2A7-E9177EC8FD8A}"/>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F1983D"/>
            </a:solidFill>
            <a:ln w="27426" cap="flat">
              <a:noFill/>
              <a:prstDash val="solid"/>
              <a:miter/>
            </a:ln>
          </p:spPr>
          <p:txBody>
            <a:bodyPr rtlCol="0" anchor="ctr"/>
            <a:lstStyle/>
            <a:p>
              <a:endParaRPr lang="en-US"/>
            </a:p>
          </p:txBody>
        </p:sp>
        <p:grpSp>
          <p:nvGrpSpPr>
            <p:cNvPr id="51" name="Graphic 3">
              <a:extLst>
                <a:ext uri="{FF2B5EF4-FFF2-40B4-BE49-F238E27FC236}">
                  <a16:creationId xmlns:a16="http://schemas.microsoft.com/office/drawing/2014/main" id="{FCE6D069-327D-DDB3-418F-0F5EE97DDA50}"/>
                </a:ext>
              </a:extLst>
            </p:cNvPr>
            <p:cNvGrpSpPr/>
            <p:nvPr/>
          </p:nvGrpSpPr>
          <p:grpSpPr>
            <a:xfrm>
              <a:off x="6615628" y="2116894"/>
              <a:ext cx="1066935" cy="1001107"/>
              <a:chOff x="6615628" y="2116894"/>
              <a:chExt cx="1066935" cy="1001107"/>
            </a:xfrm>
            <a:grpFill/>
          </p:grpSpPr>
          <p:sp>
            <p:nvSpPr>
              <p:cNvPr id="52" name="Freeform 1130">
                <a:extLst>
                  <a:ext uri="{FF2B5EF4-FFF2-40B4-BE49-F238E27FC236}">
                    <a16:creationId xmlns:a16="http://schemas.microsoft.com/office/drawing/2014/main" id="{8438B20C-5D67-3174-1C86-6800D96649B6}"/>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53" name="Freeform 1131">
                <a:extLst>
                  <a:ext uri="{FF2B5EF4-FFF2-40B4-BE49-F238E27FC236}">
                    <a16:creationId xmlns:a16="http://schemas.microsoft.com/office/drawing/2014/main" id="{1B61C22D-44BD-66A4-FFDF-423E297E0E24}"/>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54" name="Freeform 1132">
                <a:extLst>
                  <a:ext uri="{FF2B5EF4-FFF2-40B4-BE49-F238E27FC236}">
                    <a16:creationId xmlns:a16="http://schemas.microsoft.com/office/drawing/2014/main" id="{9F746D2F-A14C-2FE9-238A-FCA9D728ADE4}"/>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55" name="Freeform 1133">
                <a:extLst>
                  <a:ext uri="{FF2B5EF4-FFF2-40B4-BE49-F238E27FC236}">
                    <a16:creationId xmlns:a16="http://schemas.microsoft.com/office/drawing/2014/main" id="{7DE9E11F-10A6-64E3-F902-7BA2B155743A}"/>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56" name="Freeform 1134">
                <a:extLst>
                  <a:ext uri="{FF2B5EF4-FFF2-40B4-BE49-F238E27FC236}">
                    <a16:creationId xmlns:a16="http://schemas.microsoft.com/office/drawing/2014/main" id="{C1A81158-D8F2-F5B9-EFA8-9CFB86B99336}"/>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57" name="Freeform 1135">
                <a:extLst>
                  <a:ext uri="{FF2B5EF4-FFF2-40B4-BE49-F238E27FC236}">
                    <a16:creationId xmlns:a16="http://schemas.microsoft.com/office/drawing/2014/main" id="{0140E867-41B5-61B6-FA0A-B950B32488EA}"/>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58" name="Freeform 1136">
                <a:extLst>
                  <a:ext uri="{FF2B5EF4-FFF2-40B4-BE49-F238E27FC236}">
                    <a16:creationId xmlns:a16="http://schemas.microsoft.com/office/drawing/2014/main" id="{BE8AB25F-442E-8B5B-E361-C551DE16D9C5}"/>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59" name="Freeform 1137">
                <a:extLst>
                  <a:ext uri="{FF2B5EF4-FFF2-40B4-BE49-F238E27FC236}">
                    <a16:creationId xmlns:a16="http://schemas.microsoft.com/office/drawing/2014/main" id="{43CF60D0-C4B2-8DAF-6291-402FFD5C8ECD}"/>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60" name="Freeform 1138">
                <a:extLst>
                  <a:ext uri="{FF2B5EF4-FFF2-40B4-BE49-F238E27FC236}">
                    <a16:creationId xmlns:a16="http://schemas.microsoft.com/office/drawing/2014/main" id="{A08E6A73-032D-3D2C-1FCA-698A5928DE78}"/>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61" name="Freeform 1139">
                <a:extLst>
                  <a:ext uri="{FF2B5EF4-FFF2-40B4-BE49-F238E27FC236}">
                    <a16:creationId xmlns:a16="http://schemas.microsoft.com/office/drawing/2014/main" id="{9E0D35A4-632F-9DEA-8135-6C46929B1E14}"/>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62" name="Freeform 1140">
                <a:extLst>
                  <a:ext uri="{FF2B5EF4-FFF2-40B4-BE49-F238E27FC236}">
                    <a16:creationId xmlns:a16="http://schemas.microsoft.com/office/drawing/2014/main" id="{23DD01DC-6988-054B-292E-49D218A6D865}"/>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63" name="Freeform 1141">
                <a:extLst>
                  <a:ext uri="{FF2B5EF4-FFF2-40B4-BE49-F238E27FC236}">
                    <a16:creationId xmlns:a16="http://schemas.microsoft.com/office/drawing/2014/main" id="{F5F6BE3D-F1B4-5FBE-C897-9B93659BA186}"/>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dirty="0"/>
              </a:p>
            </p:txBody>
          </p:sp>
        </p:grpSp>
      </p:grpSp>
      <p:grpSp>
        <p:nvGrpSpPr>
          <p:cNvPr id="64" name="Group 54">
            <a:extLst>
              <a:ext uri="{FF2B5EF4-FFF2-40B4-BE49-F238E27FC236}">
                <a16:creationId xmlns:a16="http://schemas.microsoft.com/office/drawing/2014/main" id="{D2F21C47-5E1A-4603-D2AA-47CCE525CA8D}"/>
              </a:ext>
            </a:extLst>
          </p:cNvPr>
          <p:cNvGrpSpPr/>
          <p:nvPr/>
        </p:nvGrpSpPr>
        <p:grpSpPr>
          <a:xfrm>
            <a:off x="3791644" y="4934129"/>
            <a:ext cx="715103" cy="829920"/>
            <a:chOff x="8360213" y="3458151"/>
            <a:chExt cx="853935" cy="991043"/>
          </a:xfrm>
          <a:solidFill>
            <a:schemeClr val="bg1"/>
          </a:solidFill>
        </p:grpSpPr>
        <p:grpSp>
          <p:nvGrpSpPr>
            <p:cNvPr id="65" name="Graphic 2">
              <a:extLst>
                <a:ext uri="{FF2B5EF4-FFF2-40B4-BE49-F238E27FC236}">
                  <a16:creationId xmlns:a16="http://schemas.microsoft.com/office/drawing/2014/main" id="{D2BA1E53-CE76-2DF5-1436-EDC23E8BCC86}"/>
                </a:ext>
              </a:extLst>
            </p:cNvPr>
            <p:cNvGrpSpPr/>
            <p:nvPr userDrawn="1"/>
          </p:nvGrpSpPr>
          <p:grpSpPr>
            <a:xfrm>
              <a:off x="8599192" y="3595917"/>
              <a:ext cx="375982" cy="204367"/>
              <a:chOff x="2642504" y="3763150"/>
              <a:chExt cx="375982" cy="204367"/>
            </a:xfrm>
            <a:grpFill/>
          </p:grpSpPr>
          <p:sp>
            <p:nvSpPr>
              <p:cNvPr id="71" name="Freeform 102">
                <a:extLst>
                  <a:ext uri="{FF2B5EF4-FFF2-40B4-BE49-F238E27FC236}">
                    <a16:creationId xmlns:a16="http://schemas.microsoft.com/office/drawing/2014/main" id="{E8D46851-FD42-046F-A0AE-9D5091891176}"/>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E25684"/>
              </a:solidFill>
              <a:ln w="3834" cap="flat">
                <a:noFill/>
                <a:prstDash val="solid"/>
                <a:miter/>
              </a:ln>
            </p:spPr>
            <p:txBody>
              <a:bodyPr rtlCol="0" anchor="ctr"/>
              <a:lstStyle/>
              <a:p>
                <a:endParaRPr lang="en-US"/>
              </a:p>
            </p:txBody>
          </p:sp>
          <p:sp>
            <p:nvSpPr>
              <p:cNvPr id="72" name="Freeform 103">
                <a:extLst>
                  <a:ext uri="{FF2B5EF4-FFF2-40B4-BE49-F238E27FC236}">
                    <a16:creationId xmlns:a16="http://schemas.microsoft.com/office/drawing/2014/main" id="{76428F47-EF23-93B2-AA8D-191C351B98D9}"/>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E25684"/>
              </a:solidFill>
              <a:ln w="3834" cap="flat">
                <a:noFill/>
                <a:prstDash val="solid"/>
                <a:miter/>
              </a:ln>
            </p:spPr>
            <p:txBody>
              <a:bodyPr rtlCol="0" anchor="ctr"/>
              <a:lstStyle/>
              <a:p>
                <a:endParaRPr lang="en-US"/>
              </a:p>
            </p:txBody>
          </p:sp>
        </p:grpSp>
        <p:grpSp>
          <p:nvGrpSpPr>
            <p:cNvPr id="66" name="Graphic 2">
              <a:extLst>
                <a:ext uri="{FF2B5EF4-FFF2-40B4-BE49-F238E27FC236}">
                  <a16:creationId xmlns:a16="http://schemas.microsoft.com/office/drawing/2014/main" id="{82D8A0B4-F929-AEB3-C837-9DE5C71641B5}"/>
                </a:ext>
              </a:extLst>
            </p:cNvPr>
            <p:cNvGrpSpPr/>
            <p:nvPr userDrawn="1"/>
          </p:nvGrpSpPr>
          <p:grpSpPr>
            <a:xfrm>
              <a:off x="8360213" y="3458151"/>
              <a:ext cx="853935" cy="991043"/>
              <a:chOff x="2403525" y="3625384"/>
              <a:chExt cx="853935" cy="991043"/>
            </a:xfrm>
            <a:grpFill/>
          </p:grpSpPr>
          <p:sp>
            <p:nvSpPr>
              <p:cNvPr id="67" name="Freeform 98">
                <a:extLst>
                  <a:ext uri="{FF2B5EF4-FFF2-40B4-BE49-F238E27FC236}">
                    <a16:creationId xmlns:a16="http://schemas.microsoft.com/office/drawing/2014/main" id="{44786AB5-192D-03E6-859F-4CE979C4AC57}"/>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68" name="Freeform 99">
                <a:extLst>
                  <a:ext uri="{FF2B5EF4-FFF2-40B4-BE49-F238E27FC236}">
                    <a16:creationId xmlns:a16="http://schemas.microsoft.com/office/drawing/2014/main" id="{13032EDC-7995-8A67-6D91-B0068A9201E5}"/>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69" name="Freeform 100">
                <a:extLst>
                  <a:ext uri="{FF2B5EF4-FFF2-40B4-BE49-F238E27FC236}">
                    <a16:creationId xmlns:a16="http://schemas.microsoft.com/office/drawing/2014/main" id="{FAB3070E-53CF-3FC5-F780-4C5EA41D33BF}"/>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70" name="Freeform 101">
                <a:extLst>
                  <a:ext uri="{FF2B5EF4-FFF2-40B4-BE49-F238E27FC236}">
                    <a16:creationId xmlns:a16="http://schemas.microsoft.com/office/drawing/2014/main" id="{795C3F33-BE65-AD2A-3BEF-F6B3874858B5}"/>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grpSp>
        <p:nvGrpSpPr>
          <p:cNvPr id="4" name="Graphic 3">
            <a:extLst>
              <a:ext uri="{FF2B5EF4-FFF2-40B4-BE49-F238E27FC236}">
                <a16:creationId xmlns:a16="http://schemas.microsoft.com/office/drawing/2014/main" id="{2F1E4E0B-2DBB-A560-7971-3BE598462D8A}"/>
              </a:ext>
            </a:extLst>
          </p:cNvPr>
          <p:cNvGrpSpPr/>
          <p:nvPr/>
        </p:nvGrpSpPr>
        <p:grpSpPr>
          <a:xfrm>
            <a:off x="3937950" y="2265216"/>
            <a:ext cx="632992" cy="714294"/>
            <a:chOff x="4643578" y="432838"/>
            <a:chExt cx="1028134" cy="1160188"/>
          </a:xfrm>
          <a:solidFill>
            <a:schemeClr val="bg1"/>
          </a:solidFill>
        </p:grpSpPr>
        <p:sp>
          <p:nvSpPr>
            <p:cNvPr id="10" name="Freeform 1033">
              <a:extLst>
                <a:ext uri="{FF2B5EF4-FFF2-40B4-BE49-F238E27FC236}">
                  <a16:creationId xmlns:a16="http://schemas.microsoft.com/office/drawing/2014/main" id="{FF079225-67CB-84AA-B191-4C2F419A298A}"/>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25684"/>
            </a:solidFill>
            <a:ln w="27426" cap="flat">
              <a:noFill/>
              <a:prstDash val="solid"/>
              <a:miter/>
            </a:ln>
          </p:spPr>
          <p:txBody>
            <a:bodyPr rtlCol="0" anchor="ctr"/>
            <a:lstStyle/>
            <a:p>
              <a:endParaRPr lang="en-US"/>
            </a:p>
          </p:txBody>
        </p:sp>
        <p:grpSp>
          <p:nvGrpSpPr>
            <p:cNvPr id="11" name="Graphic 3">
              <a:extLst>
                <a:ext uri="{FF2B5EF4-FFF2-40B4-BE49-F238E27FC236}">
                  <a16:creationId xmlns:a16="http://schemas.microsoft.com/office/drawing/2014/main" id="{B7D6987A-28D2-BE66-74E8-AAA844DA7347}"/>
                </a:ext>
              </a:extLst>
            </p:cNvPr>
            <p:cNvGrpSpPr/>
            <p:nvPr/>
          </p:nvGrpSpPr>
          <p:grpSpPr>
            <a:xfrm>
              <a:off x="4643578" y="432838"/>
              <a:ext cx="1028134" cy="1160188"/>
              <a:chOff x="4643578" y="432838"/>
              <a:chExt cx="1028134" cy="1160188"/>
            </a:xfrm>
            <a:grpFill/>
          </p:grpSpPr>
          <p:sp>
            <p:nvSpPr>
              <p:cNvPr id="12" name="Freeform 1035">
                <a:extLst>
                  <a:ext uri="{FF2B5EF4-FFF2-40B4-BE49-F238E27FC236}">
                    <a16:creationId xmlns:a16="http://schemas.microsoft.com/office/drawing/2014/main" id="{12BE8385-1D13-9B0C-46C5-B467086C6B17}"/>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14" name="Graphic 3">
                <a:extLst>
                  <a:ext uri="{FF2B5EF4-FFF2-40B4-BE49-F238E27FC236}">
                    <a16:creationId xmlns:a16="http://schemas.microsoft.com/office/drawing/2014/main" id="{DB31163D-265F-53CE-9FA2-FB82826E77A2}"/>
                  </a:ext>
                </a:extLst>
              </p:cNvPr>
              <p:cNvGrpSpPr/>
              <p:nvPr/>
            </p:nvGrpSpPr>
            <p:grpSpPr>
              <a:xfrm>
                <a:off x="4643578" y="432838"/>
                <a:ext cx="1028134" cy="1160188"/>
                <a:chOff x="4643578" y="432838"/>
                <a:chExt cx="1028134" cy="1160188"/>
              </a:xfrm>
              <a:grpFill/>
            </p:grpSpPr>
            <p:sp>
              <p:nvSpPr>
                <p:cNvPr id="15" name="Freeform 1037">
                  <a:extLst>
                    <a:ext uri="{FF2B5EF4-FFF2-40B4-BE49-F238E27FC236}">
                      <a16:creationId xmlns:a16="http://schemas.microsoft.com/office/drawing/2014/main" id="{8A28D816-47B1-14EE-BF2F-F80EEF4C6CC2}"/>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16" name="Freeform 1038">
                  <a:extLst>
                    <a:ext uri="{FF2B5EF4-FFF2-40B4-BE49-F238E27FC236}">
                      <a16:creationId xmlns:a16="http://schemas.microsoft.com/office/drawing/2014/main" id="{3778FB60-D20B-360E-9060-3C8ECD9464E1}"/>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77" name="Group 36">
            <a:extLst>
              <a:ext uri="{FF2B5EF4-FFF2-40B4-BE49-F238E27FC236}">
                <a16:creationId xmlns:a16="http://schemas.microsoft.com/office/drawing/2014/main" id="{6040C49F-20B3-016F-0454-C72D372588DF}"/>
              </a:ext>
            </a:extLst>
          </p:cNvPr>
          <p:cNvGrpSpPr/>
          <p:nvPr/>
        </p:nvGrpSpPr>
        <p:grpSpPr>
          <a:xfrm>
            <a:off x="4098866" y="883398"/>
            <a:ext cx="364682" cy="386627"/>
            <a:chOff x="3258209" y="1217582"/>
            <a:chExt cx="4712093" cy="4711281"/>
          </a:xfrm>
          <a:solidFill>
            <a:schemeClr val="bg1"/>
          </a:solidFill>
        </p:grpSpPr>
        <p:sp>
          <p:nvSpPr>
            <p:cNvPr id="78" name="Freeform 31">
              <a:extLst>
                <a:ext uri="{FF2B5EF4-FFF2-40B4-BE49-F238E27FC236}">
                  <a16:creationId xmlns:a16="http://schemas.microsoft.com/office/drawing/2014/main" id="{3A2E84C3-EAB0-0486-BCD2-CE8954C3DBCE}"/>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79" name="Freeform 32">
              <a:extLst>
                <a:ext uri="{FF2B5EF4-FFF2-40B4-BE49-F238E27FC236}">
                  <a16:creationId xmlns:a16="http://schemas.microsoft.com/office/drawing/2014/main" id="{1A3C762A-3736-5154-A9E1-51E5AE9AD48B}"/>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a:p>
          </p:txBody>
        </p:sp>
        <p:grpSp>
          <p:nvGrpSpPr>
            <p:cNvPr id="80" name="Group 39">
              <a:extLst>
                <a:ext uri="{FF2B5EF4-FFF2-40B4-BE49-F238E27FC236}">
                  <a16:creationId xmlns:a16="http://schemas.microsoft.com/office/drawing/2014/main" id="{D3821A16-49F4-0DC4-B79B-D2D3FF05D49A}"/>
                </a:ext>
              </a:extLst>
            </p:cNvPr>
            <p:cNvGrpSpPr/>
            <p:nvPr/>
          </p:nvGrpSpPr>
          <p:grpSpPr>
            <a:xfrm>
              <a:off x="3258209" y="1217582"/>
              <a:ext cx="4712093" cy="4711281"/>
              <a:chOff x="3258209" y="1217582"/>
              <a:chExt cx="4712093" cy="4711281"/>
            </a:xfrm>
            <a:grpFill/>
          </p:grpSpPr>
          <p:sp>
            <p:nvSpPr>
              <p:cNvPr id="81" name="Freeform 16">
                <a:extLst>
                  <a:ext uri="{FF2B5EF4-FFF2-40B4-BE49-F238E27FC236}">
                    <a16:creationId xmlns:a16="http://schemas.microsoft.com/office/drawing/2014/main" id="{F7E318A0-C1C7-3C49-6BE5-11BAC7DF380B}"/>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82" name="Freeform 18">
                <a:extLst>
                  <a:ext uri="{FF2B5EF4-FFF2-40B4-BE49-F238E27FC236}">
                    <a16:creationId xmlns:a16="http://schemas.microsoft.com/office/drawing/2014/main" id="{F055AB4A-DF17-EF7C-9747-345CA9269278}"/>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83" name="Freeform 19">
                <a:extLst>
                  <a:ext uri="{FF2B5EF4-FFF2-40B4-BE49-F238E27FC236}">
                    <a16:creationId xmlns:a16="http://schemas.microsoft.com/office/drawing/2014/main" id="{67542BF3-B242-52C6-3BCA-3A30AA7D8EAB}"/>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84" name="Freeform 20">
                <a:extLst>
                  <a:ext uri="{FF2B5EF4-FFF2-40B4-BE49-F238E27FC236}">
                    <a16:creationId xmlns:a16="http://schemas.microsoft.com/office/drawing/2014/main" id="{0E54453E-4DB0-FC96-41A7-9B7E22C9531C}"/>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85" name="Freeform 21">
                <a:extLst>
                  <a:ext uri="{FF2B5EF4-FFF2-40B4-BE49-F238E27FC236}">
                    <a16:creationId xmlns:a16="http://schemas.microsoft.com/office/drawing/2014/main" id="{B5C3E96A-0540-710D-7E20-CEC42D40D396}"/>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86" name="Freeform 22">
                <a:extLst>
                  <a:ext uri="{FF2B5EF4-FFF2-40B4-BE49-F238E27FC236}">
                    <a16:creationId xmlns:a16="http://schemas.microsoft.com/office/drawing/2014/main" id="{74097ABA-9270-5078-00C5-0CB1350A40E9}"/>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87" name="Freeform 23">
                <a:extLst>
                  <a:ext uri="{FF2B5EF4-FFF2-40B4-BE49-F238E27FC236}">
                    <a16:creationId xmlns:a16="http://schemas.microsoft.com/office/drawing/2014/main" id="{0D5CDE6D-2575-FB1E-E031-E9064117652E}"/>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88" name="Freeform 24">
                <a:extLst>
                  <a:ext uri="{FF2B5EF4-FFF2-40B4-BE49-F238E27FC236}">
                    <a16:creationId xmlns:a16="http://schemas.microsoft.com/office/drawing/2014/main" id="{DE7E41B8-8B20-DAEC-E772-08441367AA3B}"/>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89" name="Freeform 25">
                <a:extLst>
                  <a:ext uri="{FF2B5EF4-FFF2-40B4-BE49-F238E27FC236}">
                    <a16:creationId xmlns:a16="http://schemas.microsoft.com/office/drawing/2014/main" id="{C93D529F-8E6E-2DFD-8616-8D7C270CACCB}"/>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90" name="Freeform 26">
                <a:extLst>
                  <a:ext uri="{FF2B5EF4-FFF2-40B4-BE49-F238E27FC236}">
                    <a16:creationId xmlns:a16="http://schemas.microsoft.com/office/drawing/2014/main" id="{667F69F9-8B01-43B3-8A1D-B59CF08904C6}"/>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91" name="Freeform 27">
                <a:extLst>
                  <a:ext uri="{FF2B5EF4-FFF2-40B4-BE49-F238E27FC236}">
                    <a16:creationId xmlns:a16="http://schemas.microsoft.com/office/drawing/2014/main" id="{2088BAF9-AB6C-A6C4-C125-68FEB9B03874}"/>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92" name="Freeform 28">
                <a:extLst>
                  <a:ext uri="{FF2B5EF4-FFF2-40B4-BE49-F238E27FC236}">
                    <a16:creationId xmlns:a16="http://schemas.microsoft.com/office/drawing/2014/main" id="{0D217955-47ED-C982-5C45-488A4DB5C205}"/>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93" name="Freeform 29">
                <a:extLst>
                  <a:ext uri="{FF2B5EF4-FFF2-40B4-BE49-F238E27FC236}">
                    <a16:creationId xmlns:a16="http://schemas.microsoft.com/office/drawing/2014/main" id="{994CFFA6-165D-15C0-1B42-9EF204010453}"/>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94" name="Freeform 30">
                <a:extLst>
                  <a:ext uri="{FF2B5EF4-FFF2-40B4-BE49-F238E27FC236}">
                    <a16:creationId xmlns:a16="http://schemas.microsoft.com/office/drawing/2014/main" id="{37209357-31F4-C4FF-2EF0-7C12710ACFD9}"/>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
        <p:nvSpPr>
          <p:cNvPr id="95" name="Text Placeholder 2">
            <a:extLst>
              <a:ext uri="{FF2B5EF4-FFF2-40B4-BE49-F238E27FC236}">
                <a16:creationId xmlns:a16="http://schemas.microsoft.com/office/drawing/2014/main" id="{BD984ACE-DE8D-006E-AD8E-C7B2C750073E}"/>
              </a:ext>
            </a:extLst>
          </p:cNvPr>
          <p:cNvSpPr txBox="1">
            <a:spLocks/>
          </p:cNvSpPr>
          <p:nvPr/>
        </p:nvSpPr>
        <p:spPr>
          <a:xfrm>
            <a:off x="4951064" y="3738780"/>
            <a:ext cx="6790876" cy="999383"/>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2200" b="0" i="0" kern="1200" smtClean="0">
                <a:solidFill>
                  <a:srgbClr val="09465E"/>
                </a:solidFill>
                <a:effectLst/>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kern="0" dirty="0">
                <a:effectLst/>
                <a:ea typeface="Times New Roman" panose="02020603050405020304" pitchFamily="18" charset="0"/>
                <a:cs typeface="Times New Roman" panose="02020603050405020304" pitchFamily="18" charset="0"/>
              </a:rPr>
              <a:t>Panorama de los servicios de suscripción, el producto como servicio y las economías colaborativas.</a:t>
            </a:r>
            <a:endParaRPr lang="en-US" sz="1800" kern="100" dirty="0">
              <a:ea typeface="Aptos" panose="020B0004020202020204" pitchFamily="34" charset="0"/>
              <a:cs typeface="Times New Roman" panose="02020603050405020304" pitchFamily="18" charset="0"/>
            </a:endParaRPr>
          </a:p>
          <a:p>
            <a:endParaRPr lang="en-US" sz="2000" kern="100" dirty="0">
              <a:ea typeface="Aptos" panose="020B0004020202020204" pitchFamily="34" charset="0"/>
              <a:cs typeface="Times New Roman" panose="02020603050405020304" pitchFamily="18" charset="0"/>
            </a:endParaRPr>
          </a:p>
        </p:txBody>
      </p:sp>
      <p:sp>
        <p:nvSpPr>
          <p:cNvPr id="96" name="Text Placeholder 6">
            <a:extLst>
              <a:ext uri="{FF2B5EF4-FFF2-40B4-BE49-F238E27FC236}">
                <a16:creationId xmlns:a16="http://schemas.microsoft.com/office/drawing/2014/main" id="{8FED2237-F262-227A-793E-A613128066C7}"/>
              </a:ext>
            </a:extLst>
          </p:cNvPr>
          <p:cNvSpPr txBox="1">
            <a:spLocks/>
          </p:cNvSpPr>
          <p:nvPr/>
        </p:nvSpPr>
        <p:spPr>
          <a:xfrm>
            <a:off x="4931465" y="878525"/>
            <a:ext cx="7066347" cy="339415"/>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2400" b="1" i="0" kern="1200">
                <a:solidFill>
                  <a:srgbClr val="60BA47"/>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kern="100" dirty="0" err="1">
                <a:ea typeface="Aptos" panose="020B0004020202020204" pitchFamily="34" charset="0"/>
                <a:cs typeface="Times New Roman" panose="02020603050405020304" pitchFamily="18" charset="0"/>
              </a:rPr>
              <a:t>Programas </a:t>
            </a:r>
            <a:r>
              <a:rPr lang="en-US" sz="2000" kern="100" dirty="0">
                <a:ea typeface="Aptos" panose="020B0004020202020204" pitchFamily="34" charset="0"/>
                <a:cs typeface="Times New Roman" panose="02020603050405020304" pitchFamily="18" charset="0"/>
              </a:rPr>
              <a:t>gubernamentales de desarrollo de la gestión de residuos</a:t>
            </a:r>
            <a:endParaRPr lang="en-IE" sz="2000" dirty="0"/>
          </a:p>
        </p:txBody>
      </p:sp>
      <p:sp>
        <p:nvSpPr>
          <p:cNvPr id="98" name="Tekstiruutu 97">
            <a:extLst>
              <a:ext uri="{FF2B5EF4-FFF2-40B4-BE49-F238E27FC236}">
                <a16:creationId xmlns:a16="http://schemas.microsoft.com/office/drawing/2014/main" id="{D05F3AFB-EFD8-CC9C-14A3-B05DB4E829DA}"/>
              </a:ext>
            </a:extLst>
          </p:cNvPr>
          <p:cNvSpPr txBox="1"/>
          <p:nvPr/>
        </p:nvSpPr>
        <p:spPr>
          <a:xfrm>
            <a:off x="4931465" y="1539407"/>
            <a:ext cx="6936136" cy="923330"/>
          </a:xfrm>
          <a:prstGeom prst="rect">
            <a:avLst/>
          </a:prstGeom>
          <a:noFill/>
        </p:spPr>
        <p:txBody>
          <a:bodyPr wrap="square">
            <a:spAutoFit/>
          </a:bodyPr>
          <a:lstStyle/>
          <a:p>
            <a:pPr marL="0" indent="0">
              <a:lnSpc>
                <a:spcPct val="100000"/>
              </a:lnSpc>
            </a:pPr>
            <a:r>
              <a:rPr lang="en-US" kern="0" dirty="0">
                <a:solidFill>
                  <a:srgbClr val="09465E"/>
                </a:solidFill>
                <a:latin typeface="Calibri" panose="020F0502020204030204" pitchFamily="34" charset="0"/>
                <a:cs typeface="Times New Roman" panose="02020603050405020304" pitchFamily="18" charset="0"/>
              </a:rPr>
              <a:t>Diseño de productos: reutilizar, reparar o reciclar, Fomento de un modelo de economía circular, Participación de los ciudadanos en actividades de reducción de residuos  </a:t>
            </a:r>
            <a:endParaRPr lang="fi-FI" kern="0" dirty="0">
              <a:solidFill>
                <a:srgbClr val="09465E"/>
              </a:solidFill>
              <a:latin typeface="Calibri" panose="020F0502020204030204" pitchFamily="34" charset="0"/>
              <a:cs typeface="Times New Roman" panose="02020603050405020304" pitchFamily="18" charset="0"/>
            </a:endParaRPr>
          </a:p>
        </p:txBody>
      </p:sp>
      <p:sp>
        <p:nvSpPr>
          <p:cNvPr id="102" name="Tekstiruutu 101">
            <a:extLst>
              <a:ext uri="{FF2B5EF4-FFF2-40B4-BE49-F238E27FC236}">
                <a16:creationId xmlns:a16="http://schemas.microsoft.com/office/drawing/2014/main" id="{8A656BEC-B2AF-29B7-E64E-473C0AB4CE02}"/>
              </a:ext>
            </a:extLst>
          </p:cNvPr>
          <p:cNvSpPr txBox="1"/>
          <p:nvPr/>
        </p:nvSpPr>
        <p:spPr>
          <a:xfrm>
            <a:off x="4916118" y="5663238"/>
            <a:ext cx="6809844" cy="738664"/>
          </a:xfrm>
          <a:prstGeom prst="rect">
            <a:avLst/>
          </a:prstGeom>
          <a:noFill/>
        </p:spPr>
        <p:txBody>
          <a:bodyPr wrap="square">
            <a:spAutoFit/>
          </a:bodyPr>
          <a:lstStyle/>
          <a:p>
            <a:r>
              <a:rPr lang="en-US" sz="2400" b="1" kern="0" dirty="0">
                <a:solidFill>
                  <a:srgbClr val="09465E"/>
                </a:solidFill>
                <a:highlight>
                  <a:srgbClr val="F1983D"/>
                </a:highlight>
                <a:cs typeface="Times New Roman" panose="02020603050405020304" pitchFamily="18" charset="0"/>
              </a:rPr>
              <a:t>EJERCICIO: </a:t>
            </a:r>
            <a:r>
              <a:rPr lang="en-US" kern="0" dirty="0">
                <a:solidFill>
                  <a:srgbClr val="09465E"/>
                </a:solidFill>
                <a:latin typeface="Calibri" panose="020F0502020204030204" pitchFamily="34" charset="0"/>
                <a:cs typeface="Times New Roman" panose="02020603050405020304" pitchFamily="18" charset="0"/>
              </a:rPr>
              <a:t>Busque ejemplos de </a:t>
            </a:r>
            <a:r>
              <a:rPr lang="en-US" kern="0" dirty="0" err="1">
                <a:solidFill>
                  <a:srgbClr val="09465E"/>
                </a:solidFill>
                <a:latin typeface="Calibri" panose="020F0502020204030204" pitchFamily="34" charset="0"/>
                <a:cs typeface="Times New Roman" panose="02020603050405020304" pitchFamily="18" charset="0"/>
              </a:rPr>
              <a:t>programas de </a:t>
            </a:r>
            <a:r>
              <a:rPr lang="en-US" kern="0" dirty="0">
                <a:solidFill>
                  <a:srgbClr val="09465E"/>
                </a:solidFill>
                <a:latin typeface="Calibri" panose="020F0502020204030204" pitchFamily="34" charset="0"/>
                <a:cs typeface="Times New Roman" panose="02020603050405020304" pitchFamily="18" charset="0"/>
              </a:rPr>
              <a:t>desarrollo de su región.</a:t>
            </a:r>
            <a:endParaRPr lang="fi-FI" kern="0" dirty="0">
              <a:solidFill>
                <a:srgbClr val="09465E"/>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4792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1D529-9ACD-7469-B017-36F26E181632}"/>
            </a:ext>
          </a:extLst>
        </p:cNvPr>
        <p:cNvGrpSpPr/>
        <p:nvPr/>
      </p:nvGrpSpPr>
      <p:grpSpPr>
        <a:xfrm>
          <a:off x="0" y="0"/>
          <a:ext cx="0" cy="0"/>
          <a:chOff x="0" y="0"/>
          <a:chExt cx="0" cy="0"/>
        </a:xfrm>
      </p:grpSpPr>
      <p:pic>
        <p:nvPicPr>
          <p:cNvPr id="1030" name="Picture 6" descr="Tiedosto:A-tieke-logo-seisova-perus.pdf – Wikipedia">
            <a:extLst>
              <a:ext uri="{FF2B5EF4-FFF2-40B4-BE49-F238E27FC236}">
                <a16:creationId xmlns:a16="http://schemas.microsoft.com/office/drawing/2014/main" id="{364DE335-55A3-C6AA-5721-6A065ECC42D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494196" y="4704949"/>
            <a:ext cx="1796871" cy="179687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3E07D33D-B4C4-45C7-B904-3F44D2F6C2C1}"/>
              </a:ext>
            </a:extLst>
          </p:cNvPr>
          <p:cNvSpPr>
            <a:spLocks noGrp="1"/>
          </p:cNvSpPr>
          <p:nvPr>
            <p:ph type="body" sz="quarter" idx="16"/>
          </p:nvPr>
        </p:nvSpPr>
        <p:spPr>
          <a:xfrm>
            <a:off x="490184" y="639054"/>
            <a:ext cx="10907915" cy="803654"/>
          </a:xfrm>
          <a:prstGeom prst="rect">
            <a:avLst/>
          </a:prstGeom>
        </p:spPr>
        <p:txBody>
          <a:bodyPr/>
          <a:lstStyle/>
          <a:p>
            <a:r>
              <a:rPr lang="en-IE" sz="3200" dirty="0">
                <a:solidFill>
                  <a:schemeClr val="bg1"/>
                </a:solidFill>
                <a:highlight>
                  <a:srgbClr val="F1983D"/>
                </a:highlight>
                <a:ea typeface="+mn-lt"/>
                <a:cs typeface="+mn-lt"/>
              </a:rPr>
              <a:t>Estudio de caso </a:t>
            </a:r>
            <a:r>
              <a:rPr lang="en-US" sz="2800" dirty="0">
                <a:hlinkClick r:id="rId3"/>
              </a:rPr>
              <a:t>- Insignia de competencia en economía circular</a:t>
            </a:r>
            <a:endParaRPr lang="en-US" sz="2800" b="1" i="0" dirty="0">
              <a:solidFill>
                <a:srgbClr val="0B3A5B"/>
              </a:solidFill>
              <a:effectLst/>
            </a:endParaRPr>
          </a:p>
          <a:p>
            <a:endParaRPr lang="en-US" sz="3200" dirty="0"/>
          </a:p>
        </p:txBody>
      </p:sp>
      <p:sp>
        <p:nvSpPr>
          <p:cNvPr id="3" name="Text Placeholder 2">
            <a:extLst>
              <a:ext uri="{FF2B5EF4-FFF2-40B4-BE49-F238E27FC236}">
                <a16:creationId xmlns:a16="http://schemas.microsoft.com/office/drawing/2014/main" id="{3E9F9328-3395-05D7-7631-C6296FC3F974}"/>
              </a:ext>
            </a:extLst>
          </p:cNvPr>
          <p:cNvSpPr>
            <a:spLocks noGrp="1"/>
          </p:cNvSpPr>
          <p:nvPr>
            <p:ph type="body" sz="quarter" idx="19"/>
          </p:nvPr>
        </p:nvSpPr>
        <p:spPr>
          <a:xfrm>
            <a:off x="573931" y="1314854"/>
            <a:ext cx="10824168" cy="3570591"/>
          </a:xfrm>
          <a:prstGeom prst="rect">
            <a:avLst/>
          </a:prstGeom>
        </p:spPr>
        <p:txBody>
          <a:bodyPr/>
          <a:lstStyle/>
          <a:p>
            <a:pPr marL="0" indent="0">
              <a:lnSpc>
                <a:spcPct val="100000"/>
              </a:lnSpc>
            </a:pPr>
            <a:r>
              <a:rPr lang="en-US" sz="2000" dirty="0"/>
              <a:t>El distintivo ofrece un modelo nacional ya preparado </a:t>
            </a:r>
            <a:r>
              <a:rPr lang="en-US" sz="2000" b="1" dirty="0"/>
              <a:t>para identificar y </a:t>
            </a:r>
            <a:r>
              <a:rPr lang="en-US" sz="2000" b="1" dirty="0" err="1"/>
              <a:t>reconocer </a:t>
            </a:r>
            <a:r>
              <a:rPr lang="en-US" sz="2000" dirty="0"/>
              <a:t>la competencia en economía circular </a:t>
            </a:r>
            <a:r>
              <a:rPr lang="en-US" sz="2000" b="1" dirty="0"/>
              <a:t>de los expertos</a:t>
            </a:r>
            <a:r>
              <a:rPr lang="en-US" sz="2000" dirty="0"/>
              <a:t>.</a:t>
            </a:r>
          </a:p>
          <a:p>
            <a:pPr marL="0" indent="0">
              <a:lnSpc>
                <a:spcPct val="100000"/>
              </a:lnSpc>
            </a:pPr>
            <a:endParaRPr lang="en-US" sz="2000" dirty="0"/>
          </a:p>
          <a:p>
            <a:pPr marL="0" indent="0">
              <a:lnSpc>
                <a:spcPct val="100000"/>
              </a:lnSpc>
            </a:pPr>
            <a:r>
              <a:rPr lang="en-US" sz="2000" dirty="0"/>
              <a:t>El marco de competencias en economía circular es especialmente útil para los empleadores que están desarrollando su organización hacia una economía circular y aumentando así la competencia en economía circular de su propia organización. </a:t>
            </a:r>
          </a:p>
          <a:p>
            <a:pPr marL="0" indent="0">
              <a:lnSpc>
                <a:spcPct val="100000"/>
              </a:lnSpc>
            </a:pPr>
            <a:endParaRPr lang="en-US" sz="2000" dirty="0"/>
          </a:p>
          <a:p>
            <a:pPr marL="0" indent="0">
              <a:lnSpc>
                <a:spcPct val="100000"/>
              </a:lnSpc>
            </a:pPr>
            <a:r>
              <a:rPr lang="en-US" sz="2000" dirty="0"/>
              <a:t>El marco proporciona a la organización una imagen completa del estado actual de la </a:t>
            </a:r>
            <a:r>
              <a:rPr lang="en-US" sz="2000" b="1" dirty="0"/>
              <a:t>competencia en </a:t>
            </a:r>
            <a:r>
              <a:rPr lang="en-US" sz="2000" dirty="0"/>
              <a:t>economía circular </a:t>
            </a:r>
            <a:r>
              <a:rPr lang="en-US" sz="2000" b="1" dirty="0"/>
              <a:t>y de las necesidades de desarrollo.</a:t>
            </a:r>
          </a:p>
          <a:p>
            <a:pPr marL="0" indent="0">
              <a:lnSpc>
                <a:spcPct val="100000"/>
              </a:lnSpc>
            </a:pPr>
            <a:endParaRPr lang="en-US" sz="2000" dirty="0"/>
          </a:p>
          <a:p>
            <a:pPr marL="0" indent="0">
              <a:lnSpc>
                <a:spcPct val="100000"/>
              </a:lnSpc>
            </a:pPr>
            <a:r>
              <a:rPr lang="en-US" sz="2000" dirty="0"/>
              <a:t>Además, el marco puede </a:t>
            </a:r>
            <a:r>
              <a:rPr lang="en-US" sz="2000" dirty="0" err="1"/>
              <a:t>utilizarse</a:t>
            </a:r>
            <a:r>
              <a:rPr lang="en-US" sz="2000" dirty="0"/>
              <a:t>, por ejemplo, en politécnicos, universidades y otras instituciones educativas para identificar la competencia tanto del personal como de los estudiantes.</a:t>
            </a:r>
          </a:p>
        </p:txBody>
      </p:sp>
      <p:grpSp>
        <p:nvGrpSpPr>
          <p:cNvPr id="5" name="Graphic 4">
            <a:extLst>
              <a:ext uri="{FF2B5EF4-FFF2-40B4-BE49-F238E27FC236}">
                <a16:creationId xmlns:a16="http://schemas.microsoft.com/office/drawing/2014/main" id="{AB014042-E5DC-7FF5-7EA7-21270F823FC0}"/>
              </a:ext>
            </a:extLst>
          </p:cNvPr>
          <p:cNvGrpSpPr/>
          <p:nvPr/>
        </p:nvGrpSpPr>
        <p:grpSpPr>
          <a:xfrm rot="19582332">
            <a:off x="10394083" y="789105"/>
            <a:ext cx="388032" cy="596029"/>
            <a:chOff x="9129274" y="2719113"/>
            <a:chExt cx="717139" cy="1386497"/>
          </a:xfrm>
          <a:solidFill>
            <a:srgbClr val="09465E"/>
          </a:solidFill>
        </p:grpSpPr>
        <p:grpSp>
          <p:nvGrpSpPr>
            <p:cNvPr id="7" name="Graphic 4">
              <a:extLst>
                <a:ext uri="{FF2B5EF4-FFF2-40B4-BE49-F238E27FC236}">
                  <a16:creationId xmlns:a16="http://schemas.microsoft.com/office/drawing/2014/main" id="{85CE1D37-2817-51E0-1C6F-1D08B30B9A24}"/>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3E013443-1E3F-084B-B800-9E483623CB24}"/>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7" name="Freeform 58">
                <a:extLst>
                  <a:ext uri="{FF2B5EF4-FFF2-40B4-BE49-F238E27FC236}">
                    <a16:creationId xmlns:a16="http://schemas.microsoft.com/office/drawing/2014/main" id="{BCB470BA-A35E-25B9-69B3-E8B33B1399F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8" name="Graphic 4">
              <a:extLst>
                <a:ext uri="{FF2B5EF4-FFF2-40B4-BE49-F238E27FC236}">
                  <a16:creationId xmlns:a16="http://schemas.microsoft.com/office/drawing/2014/main" id="{818F77F0-40A3-EDD3-A0D9-74384258BF72}"/>
                </a:ext>
              </a:extLst>
            </p:cNvPr>
            <p:cNvGrpSpPr/>
            <p:nvPr/>
          </p:nvGrpSpPr>
          <p:grpSpPr>
            <a:xfrm>
              <a:off x="9129274" y="2893887"/>
              <a:ext cx="717139" cy="1211724"/>
              <a:chOff x="9129274" y="2893887"/>
              <a:chExt cx="717139" cy="1211724"/>
            </a:xfrm>
            <a:grpFill/>
          </p:grpSpPr>
          <p:sp>
            <p:nvSpPr>
              <p:cNvPr id="9" name="Freeform 50">
                <a:extLst>
                  <a:ext uri="{FF2B5EF4-FFF2-40B4-BE49-F238E27FC236}">
                    <a16:creationId xmlns:a16="http://schemas.microsoft.com/office/drawing/2014/main" id="{53944E47-EEF7-005B-7790-38CF6B4099A8}"/>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0" name="Freeform 51">
                <a:extLst>
                  <a:ext uri="{FF2B5EF4-FFF2-40B4-BE49-F238E27FC236}">
                    <a16:creationId xmlns:a16="http://schemas.microsoft.com/office/drawing/2014/main" id="{EA5CB12F-38AE-BAAE-E24E-752E7DA8736A}"/>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1" name="Freeform 52">
                <a:extLst>
                  <a:ext uri="{FF2B5EF4-FFF2-40B4-BE49-F238E27FC236}">
                    <a16:creationId xmlns:a16="http://schemas.microsoft.com/office/drawing/2014/main" id="{0773865C-8CE2-BB87-FD87-75A863DFCFD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2" name="Freeform 53">
                <a:extLst>
                  <a:ext uri="{FF2B5EF4-FFF2-40B4-BE49-F238E27FC236}">
                    <a16:creationId xmlns:a16="http://schemas.microsoft.com/office/drawing/2014/main" id="{619C8316-61DD-163C-6421-5CEF38DC8527}"/>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3" name="Freeform 54">
                <a:extLst>
                  <a:ext uri="{FF2B5EF4-FFF2-40B4-BE49-F238E27FC236}">
                    <a16:creationId xmlns:a16="http://schemas.microsoft.com/office/drawing/2014/main" id="{452E19EA-92F9-9083-CE79-7743F2AA7C84}"/>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4" name="Freeform 55">
                <a:extLst>
                  <a:ext uri="{FF2B5EF4-FFF2-40B4-BE49-F238E27FC236}">
                    <a16:creationId xmlns:a16="http://schemas.microsoft.com/office/drawing/2014/main" id="{991DDCE1-9975-AF98-0B7A-DA482709229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5" name="Freeform 56">
                <a:extLst>
                  <a:ext uri="{FF2B5EF4-FFF2-40B4-BE49-F238E27FC236}">
                    <a16:creationId xmlns:a16="http://schemas.microsoft.com/office/drawing/2014/main" id="{D161650E-A328-BA1A-182F-8AC015FC9272}"/>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pic>
        <p:nvPicPr>
          <p:cNvPr id="20" name="Kuva 19" descr="Kuva, joka sisältää kohteen ympyrä&#10;&#10;Tekoälyn generoima sisältö voi olla virheellistä.">
            <a:extLst>
              <a:ext uri="{FF2B5EF4-FFF2-40B4-BE49-F238E27FC236}">
                <a16:creationId xmlns:a16="http://schemas.microsoft.com/office/drawing/2014/main" id="{ACEFA080-5167-CD7A-0399-6EAFAE9BC206}"/>
              </a:ext>
            </a:extLst>
          </p:cNvPr>
          <p:cNvPicPr>
            <a:picLocks noChangeAspect="1"/>
          </p:cNvPicPr>
          <p:nvPr/>
        </p:nvPicPr>
        <p:blipFill>
          <a:blip r:embed="rId4"/>
          <a:stretch>
            <a:fillRect/>
          </a:stretch>
        </p:blipFill>
        <p:spPr>
          <a:xfrm>
            <a:off x="709256" y="5197869"/>
            <a:ext cx="8102544" cy="1167995"/>
          </a:xfrm>
          <a:prstGeom prst="rect">
            <a:avLst/>
          </a:prstGeom>
        </p:spPr>
      </p:pic>
    </p:spTree>
    <p:extLst>
      <p:ext uri="{BB962C8B-B14F-4D97-AF65-F5344CB8AC3E}">
        <p14:creationId xmlns:p14="http://schemas.microsoft.com/office/powerpoint/2010/main" val="3816097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46F23-0E52-0A2A-A4A5-51656B40BC52}"/>
            </a:ext>
          </a:extLst>
        </p:cNvPr>
        <p:cNvGrpSpPr/>
        <p:nvPr/>
      </p:nvGrpSpPr>
      <p:grpSpPr>
        <a:xfrm>
          <a:off x="0" y="0"/>
          <a:ext cx="0" cy="0"/>
          <a:chOff x="0" y="0"/>
          <a:chExt cx="0" cy="0"/>
        </a:xfrm>
      </p:grpSpPr>
      <p:pic>
        <p:nvPicPr>
          <p:cNvPr id="6" name="Kuvan paikkamerkki 5">
            <a:extLst>
              <a:ext uri="{FF2B5EF4-FFF2-40B4-BE49-F238E27FC236}">
                <a16:creationId xmlns:a16="http://schemas.microsoft.com/office/drawing/2014/main" id="{3EADC8B8-20A9-5039-9B82-D3DA67178C2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265814" y="2259152"/>
            <a:ext cx="10122195" cy="4460625"/>
          </a:xfrm>
          <a:prstGeom prst="rect">
            <a:avLst/>
          </a:prstGeom>
        </p:spPr>
      </p:pic>
      <p:sp>
        <p:nvSpPr>
          <p:cNvPr id="5" name="Text Placeholder 4">
            <a:extLst>
              <a:ext uri="{FF2B5EF4-FFF2-40B4-BE49-F238E27FC236}">
                <a16:creationId xmlns:a16="http://schemas.microsoft.com/office/drawing/2014/main" id="{C598FBC2-F5B8-CFCF-F2C2-208B4F969A1F}"/>
              </a:ext>
            </a:extLst>
          </p:cNvPr>
          <p:cNvSpPr>
            <a:spLocks noGrp="1"/>
          </p:cNvSpPr>
          <p:nvPr>
            <p:ph type="body" sz="quarter" idx="17"/>
          </p:nvPr>
        </p:nvSpPr>
        <p:spPr>
          <a:xfrm>
            <a:off x="6731421" y="439689"/>
            <a:ext cx="2066906" cy="582221"/>
          </a:xfrm>
        </p:spPr>
        <p:txBody>
          <a:bodyPr/>
          <a:lstStyle/>
          <a:p>
            <a:r>
              <a:rPr lang="en-US"/>
              <a:t>03</a:t>
            </a:r>
          </a:p>
        </p:txBody>
      </p:sp>
      <p:sp>
        <p:nvSpPr>
          <p:cNvPr id="14" name="Rectangle 13">
            <a:extLst>
              <a:ext uri="{FF2B5EF4-FFF2-40B4-BE49-F238E27FC236}">
                <a16:creationId xmlns:a16="http://schemas.microsoft.com/office/drawing/2014/main" id="{613D110F-884D-9B57-6509-66D0F82728B5}"/>
              </a:ext>
            </a:extLst>
          </p:cNvPr>
          <p:cNvSpPr/>
          <p:nvPr/>
        </p:nvSpPr>
        <p:spPr>
          <a:xfrm>
            <a:off x="4343400" y="3884552"/>
            <a:ext cx="701322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2D35925C-732D-7187-721A-42D84BF4CE4A}"/>
              </a:ext>
            </a:extLst>
          </p:cNvPr>
          <p:cNvSpPr txBox="1"/>
          <p:nvPr/>
        </p:nvSpPr>
        <p:spPr>
          <a:xfrm>
            <a:off x="4343400" y="3843133"/>
            <a:ext cx="7189076" cy="646331"/>
          </a:xfrm>
          <a:prstGeom prst="rect">
            <a:avLst/>
          </a:prstGeom>
          <a:noFill/>
        </p:spPr>
        <p:txBody>
          <a:bodyPr wrap="square" rtlCol="0">
            <a:spAutoFit/>
          </a:bodyPr>
          <a:lstStyle/>
          <a:p>
            <a:r>
              <a:rPr lang="en-IE" sz="3600" b="1" spc="324" dirty="0" err="1">
                <a:solidFill>
                  <a:srgbClr val="60BA47"/>
                </a:solidFill>
                <a:latin typeface="Calibri" panose="020F0502020204030204" pitchFamily="34" charset="0"/>
                <a:cs typeface="Calibri" panose="020F0502020204030204" pitchFamily="34" charset="0"/>
              </a:rPr>
              <a:t>Aprendizaje</a:t>
            </a:r>
            <a:r>
              <a:rPr lang="en-IE" sz="3600" b="1" spc="324" dirty="0">
                <a:solidFill>
                  <a:srgbClr val="60BA47"/>
                </a:solidFill>
                <a:latin typeface="Calibri" panose="020F0502020204030204" pitchFamily="34" charset="0"/>
                <a:cs typeface="Calibri" panose="020F0502020204030204" pitchFamily="34" charset="0"/>
              </a:rPr>
              <a:t> </a:t>
            </a:r>
            <a:r>
              <a:rPr lang="en-IE" sz="3600" b="1" spc="324" dirty="0" err="1">
                <a:solidFill>
                  <a:srgbClr val="60BA47"/>
                </a:solidFill>
                <a:latin typeface="Calibri" panose="020F0502020204030204" pitchFamily="34" charset="0"/>
                <a:cs typeface="Calibri" panose="020F0502020204030204" pitchFamily="34" charset="0"/>
              </a:rPr>
              <a:t>intergeneracional</a:t>
            </a:r>
            <a:endParaRPr lang="en-IE" sz="3600" b="1" spc="324" dirty="0">
              <a:solidFill>
                <a:srgbClr val="60BA47"/>
              </a:solidFill>
              <a:latin typeface="Calibri" panose="020F0502020204030204" pitchFamily="34" charset="0"/>
              <a:cs typeface="Calibri" panose="020F0502020204030204" pitchFamily="34" charset="0"/>
            </a:endParaRPr>
          </a:p>
        </p:txBody>
      </p:sp>
      <p:sp>
        <p:nvSpPr>
          <p:cNvPr id="2" name="Rectangle 13">
            <a:extLst>
              <a:ext uri="{FF2B5EF4-FFF2-40B4-BE49-F238E27FC236}">
                <a16:creationId xmlns:a16="http://schemas.microsoft.com/office/drawing/2014/main" id="{A3A9A3FE-A272-17C6-262C-2BA623104096}"/>
              </a:ext>
            </a:extLst>
          </p:cNvPr>
          <p:cNvSpPr/>
          <p:nvPr/>
        </p:nvSpPr>
        <p:spPr>
          <a:xfrm>
            <a:off x="4343400" y="4365345"/>
            <a:ext cx="701322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3600" b="1" spc="324" dirty="0">
                <a:solidFill>
                  <a:srgbClr val="60BA47"/>
                </a:solidFill>
                <a:latin typeface="Calibri" panose="020F0502020204030204" pitchFamily="34" charset="0"/>
                <a:cs typeface="Calibri" panose="020F0502020204030204" pitchFamily="34" charset="0"/>
              </a:rPr>
              <a:t>&amp; Cambio de </a:t>
            </a:r>
            <a:r>
              <a:rPr lang="en-IE" sz="3600" b="1" spc="324" dirty="0" err="1">
                <a:solidFill>
                  <a:srgbClr val="60BA47"/>
                </a:solidFill>
                <a:latin typeface="Calibri" panose="020F0502020204030204" pitchFamily="34" charset="0"/>
                <a:cs typeface="Calibri" panose="020F0502020204030204" pitchFamily="34" charset="0"/>
              </a:rPr>
              <a:t>comportamiento</a:t>
            </a:r>
            <a:endParaRPr lang="en-US" sz="3600" dirty="0">
              <a:latin typeface="Montserrat" panose="00000500000000000000" pitchFamily="50" charset="0"/>
            </a:endParaRPr>
          </a:p>
        </p:txBody>
      </p:sp>
    </p:spTree>
    <p:extLst>
      <p:ext uri="{BB962C8B-B14F-4D97-AF65-F5344CB8AC3E}">
        <p14:creationId xmlns:p14="http://schemas.microsoft.com/office/powerpoint/2010/main" val="2167932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633670" y="658185"/>
            <a:ext cx="6676222" cy="5541629"/>
          </a:xfrm>
          <a:prstGeom prst="rect">
            <a:avLst/>
          </a:prstGeom>
        </p:spPr>
        <p:txBody>
          <a:bodyPr/>
          <a:lstStyle/>
          <a:p>
            <a:pPr marL="0" indent="0">
              <a:lnSpc>
                <a:spcPct val="100000"/>
              </a:lnSpc>
            </a:pPr>
            <a:r>
              <a:rPr lang="en-US" sz="2300" kern="100" dirty="0">
                <a:ea typeface="Aptos" panose="020B0004020202020204" pitchFamily="34" charset="0"/>
                <a:cs typeface="Times New Roman" panose="02020603050405020304" pitchFamily="18" charset="0"/>
              </a:rPr>
              <a:t>El cambio de </a:t>
            </a:r>
            <a:r>
              <a:rPr lang="en-US" sz="2300" kern="100" dirty="0" err="1">
                <a:ea typeface="Aptos" panose="020B0004020202020204" pitchFamily="34" charset="0"/>
                <a:cs typeface="Times New Roman" panose="02020603050405020304" pitchFamily="18" charset="0"/>
              </a:rPr>
              <a:t>comportamiento </a:t>
            </a:r>
            <a:r>
              <a:rPr lang="en-US" sz="2300" kern="100" dirty="0">
                <a:ea typeface="Aptos" panose="020B0004020202020204" pitchFamily="34" charset="0"/>
                <a:cs typeface="Times New Roman" panose="02020603050405020304" pitchFamily="18" charset="0"/>
              </a:rPr>
              <a:t>requiere una combinación de </a:t>
            </a:r>
            <a:r>
              <a:rPr lang="en-US" sz="2300" b="1" kern="100" dirty="0">
                <a:ea typeface="Aptos" panose="020B0004020202020204" pitchFamily="34" charset="0"/>
                <a:cs typeface="Times New Roman" panose="02020603050405020304" pitchFamily="18" charset="0"/>
              </a:rPr>
              <a:t>educación, conveniencia, incentivos e implicación de la comunidad </a:t>
            </a:r>
            <a:r>
              <a:rPr lang="en-US" sz="2300" kern="100" dirty="0">
                <a:ea typeface="Aptos" panose="020B0004020202020204" pitchFamily="34" charset="0"/>
                <a:cs typeface="Times New Roman" panose="02020603050405020304" pitchFamily="18" charset="0"/>
              </a:rPr>
              <a:t>para cambiar las actitudes y acciones de la gente. </a:t>
            </a:r>
          </a:p>
          <a:p>
            <a:pPr marL="0" indent="0">
              <a:lnSpc>
                <a:spcPct val="100000"/>
              </a:lnSpc>
            </a:pPr>
            <a:r>
              <a:rPr lang="en-US" sz="2300" kern="100" dirty="0">
                <a:effectLst/>
                <a:ea typeface="Aptos" panose="020B0004020202020204" pitchFamily="34" charset="0"/>
                <a:cs typeface="Times New Roman" panose="02020603050405020304" pitchFamily="18" charset="0"/>
              </a:rPr>
              <a:t>El cambio de </a:t>
            </a:r>
            <a:r>
              <a:rPr lang="en-US" sz="2300" kern="100" dirty="0" err="1">
                <a:effectLst/>
                <a:ea typeface="Aptos" panose="020B0004020202020204" pitchFamily="34" charset="0"/>
                <a:cs typeface="Times New Roman" panose="02020603050405020304" pitchFamily="18" charset="0"/>
              </a:rPr>
              <a:t>comportamiento </a:t>
            </a:r>
            <a:r>
              <a:rPr lang="en-US" sz="2300" kern="100" dirty="0">
                <a:effectLst/>
                <a:ea typeface="Aptos" panose="020B0004020202020204" pitchFamily="34" charset="0"/>
                <a:cs typeface="Times New Roman" panose="02020603050405020304" pitchFamily="18" charset="0"/>
              </a:rPr>
              <a:t>consiste en modificar </a:t>
            </a:r>
            <a:r>
              <a:rPr lang="en-US" sz="2300" b="1" kern="100" dirty="0">
                <a:effectLst/>
                <a:ea typeface="Aptos" panose="020B0004020202020204" pitchFamily="34" charset="0"/>
                <a:cs typeface="Times New Roman" panose="02020603050405020304" pitchFamily="18" charset="0"/>
              </a:rPr>
              <a:t>las actitudes, hábitos y acciones </a:t>
            </a:r>
            <a:r>
              <a:rPr lang="en-US" sz="2300" kern="100" dirty="0">
                <a:effectLst/>
                <a:ea typeface="Aptos" panose="020B0004020202020204" pitchFamily="34" charset="0"/>
                <a:cs typeface="Times New Roman" panose="02020603050405020304" pitchFamily="18" charset="0"/>
              </a:rPr>
              <a:t>de individuos, comunidades y </a:t>
            </a:r>
            <a:r>
              <a:rPr lang="en-US" sz="2300" kern="100" dirty="0" err="1">
                <a:effectLst/>
                <a:ea typeface="Aptos" panose="020B0004020202020204" pitchFamily="34" charset="0"/>
                <a:cs typeface="Times New Roman" panose="02020603050405020304" pitchFamily="18" charset="0"/>
              </a:rPr>
              <a:t>organizaciones </a:t>
            </a:r>
            <a:r>
              <a:rPr lang="en-US" sz="2300" kern="100" dirty="0">
                <a:effectLst/>
                <a:ea typeface="Aptos" panose="020B0004020202020204" pitchFamily="34" charset="0"/>
                <a:cs typeface="Times New Roman" panose="02020603050405020304" pitchFamily="18" charset="0"/>
              </a:rPr>
              <a:t>para, por ejemplo, </a:t>
            </a:r>
            <a:r>
              <a:rPr lang="en-US" sz="2300" b="1" kern="100" dirty="0">
                <a:effectLst/>
                <a:ea typeface="Aptos" panose="020B0004020202020204" pitchFamily="34" charset="0"/>
                <a:cs typeface="Times New Roman" panose="02020603050405020304" pitchFamily="18" charset="0"/>
              </a:rPr>
              <a:t>reducir la generación de residuos, mejorar el reciclaje y adoptar prácticas más sostenibles</a:t>
            </a:r>
            <a:r>
              <a:rPr lang="en-US" sz="2300" kern="100" dirty="0">
                <a:effectLst/>
                <a:ea typeface="Aptos" panose="020B0004020202020204" pitchFamily="34" charset="0"/>
                <a:cs typeface="Times New Roman" panose="02020603050405020304" pitchFamily="18" charset="0"/>
              </a:rPr>
              <a:t>.</a:t>
            </a:r>
            <a:endParaRPr lang="fi-FI" sz="2300" kern="100" dirty="0">
              <a:effectLst/>
              <a:ea typeface="Aptos" panose="020B0004020202020204" pitchFamily="34" charset="0"/>
              <a:cs typeface="Times New Roman" panose="02020603050405020304" pitchFamily="18" charset="0"/>
            </a:endParaRPr>
          </a:p>
          <a:p>
            <a:pPr marL="0" indent="0">
              <a:lnSpc>
                <a:spcPct val="100000"/>
              </a:lnSpc>
            </a:pPr>
            <a:r>
              <a:rPr lang="en-US" sz="2300" kern="100" dirty="0">
                <a:effectLst/>
                <a:ea typeface="Aptos" panose="020B0004020202020204" pitchFamily="34" charset="0"/>
                <a:cs typeface="Times New Roman" panose="02020603050405020304" pitchFamily="18" charset="0"/>
              </a:rPr>
              <a:t>Los métodos de aprendizaje en la gestión de residuos deben ser </a:t>
            </a:r>
            <a:r>
              <a:rPr lang="en-US" sz="2300" b="1" kern="100" dirty="0">
                <a:effectLst/>
                <a:ea typeface="Aptos" panose="020B0004020202020204" pitchFamily="34" charset="0"/>
                <a:cs typeface="Times New Roman" panose="02020603050405020304" pitchFamily="18" charset="0"/>
              </a:rPr>
              <a:t>diversos e interactivos </a:t>
            </a:r>
            <a:r>
              <a:rPr lang="en-US" sz="2300" kern="100" dirty="0">
                <a:effectLst/>
                <a:ea typeface="Aptos" panose="020B0004020202020204" pitchFamily="34" charset="0"/>
                <a:cs typeface="Times New Roman" panose="02020603050405020304" pitchFamily="18" charset="0"/>
              </a:rPr>
              <a:t>para garantizar un cambio eficaz y duradero.</a:t>
            </a:r>
          </a:p>
          <a:p>
            <a:pPr marL="0" indent="0">
              <a:lnSpc>
                <a:spcPct val="100000"/>
              </a:lnSpc>
            </a:pPr>
            <a:r>
              <a:rPr lang="en-US" sz="2300" kern="100" dirty="0">
                <a:effectLst/>
                <a:ea typeface="Aptos" panose="020B0004020202020204" pitchFamily="34" charset="0"/>
                <a:cs typeface="Times New Roman" panose="02020603050405020304" pitchFamily="18" charset="0"/>
              </a:rPr>
              <a:t>La combinación de educación tradicional, experiencias prácticas y herramientas digitales innovadoras puede </a:t>
            </a:r>
            <a:r>
              <a:rPr lang="en-US" sz="2300" b="1" kern="100" dirty="0">
                <a:effectLst/>
                <a:ea typeface="Aptos" panose="020B0004020202020204" pitchFamily="34" charset="0"/>
                <a:cs typeface="Times New Roman" panose="02020603050405020304" pitchFamily="18" charset="0"/>
              </a:rPr>
              <a:t>atraer a diferentes públicos</a:t>
            </a:r>
            <a:r>
              <a:rPr lang="en-US" sz="2300" kern="100" dirty="0">
                <a:effectLst/>
                <a:ea typeface="Aptos" panose="020B0004020202020204" pitchFamily="34" charset="0"/>
                <a:cs typeface="Times New Roman" panose="02020603050405020304" pitchFamily="18" charset="0"/>
              </a:rPr>
              <a:t>, desde escolares a empleados y público en general.</a:t>
            </a:r>
            <a:endParaRPr lang="en-US" sz="2300" dirty="0"/>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794997"/>
            <a:ext cx="4008474" cy="2434586"/>
          </a:xfrm>
          <a:prstGeom prst="rect">
            <a:avLst/>
          </a:prstGeom>
          <a:solidFill>
            <a:srgbClr val="60BA47"/>
          </a:solidFill>
        </p:spPr>
        <p:txBody>
          <a:bodyPr anchor="ctr"/>
          <a:lstStyle/>
          <a:p>
            <a:pPr marL="411163"/>
            <a:r>
              <a:rPr lang="en-IE" dirty="0"/>
              <a:t>Aprendizaje </a:t>
            </a:r>
            <a:r>
              <a:rPr lang="en-IE" dirty="0" err="1"/>
              <a:t>intergeneracional </a:t>
            </a:r>
          </a:p>
          <a:p>
            <a:pPr marL="411163"/>
            <a:r>
              <a:rPr lang="en-US" dirty="0"/>
              <a:t>&amp; Cambio de </a:t>
            </a:r>
            <a:r>
              <a:rPr lang="en-US" dirty="0" err="1"/>
              <a:t>comportamiento</a:t>
            </a:r>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61838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C2211-66F4-B477-B1B9-BD1E633812C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E7713B6-2AF2-6120-FE69-BA4849D5A8DF}"/>
              </a:ext>
            </a:extLst>
          </p:cNvPr>
          <p:cNvSpPr>
            <a:spLocks noGrp="1"/>
          </p:cNvSpPr>
          <p:nvPr>
            <p:ph type="body" sz="quarter" idx="16"/>
          </p:nvPr>
        </p:nvSpPr>
        <p:spPr>
          <a:xfrm>
            <a:off x="8434488" y="4777505"/>
            <a:ext cx="2838248" cy="619134"/>
          </a:xfrm>
          <a:prstGeom prst="rect">
            <a:avLst/>
          </a:prstGeom>
        </p:spPr>
        <p:txBody>
          <a:bodyPr/>
          <a:lstStyle/>
          <a:p>
            <a:r>
              <a:rPr lang="en-US" sz="1400" dirty="0">
                <a:hlinkClick r:id="rId4"/>
              </a:rPr>
              <a:t>APRENDIZAJE INTERGENERACIONAL EN EL SIGLO XXI: IMPORTANCIA, PAPEL, CARACTERÍSTICAS Y TIPOS</a:t>
            </a:r>
            <a:endParaRPr lang="en-IE" sz="1400" b="1" dirty="0"/>
          </a:p>
        </p:txBody>
      </p:sp>
      <p:sp>
        <p:nvSpPr>
          <p:cNvPr id="3" name="Text Placeholder 2">
            <a:extLst>
              <a:ext uri="{FF2B5EF4-FFF2-40B4-BE49-F238E27FC236}">
                <a16:creationId xmlns:a16="http://schemas.microsoft.com/office/drawing/2014/main" id="{87E2C92B-6EA0-1297-14A1-D865E440DA4F}"/>
              </a:ext>
            </a:extLst>
          </p:cNvPr>
          <p:cNvSpPr>
            <a:spLocks noGrp="1"/>
          </p:cNvSpPr>
          <p:nvPr>
            <p:ph type="body" sz="quarter" idx="19"/>
          </p:nvPr>
        </p:nvSpPr>
        <p:spPr>
          <a:xfrm>
            <a:off x="788063" y="1736628"/>
            <a:ext cx="6422539" cy="4920937"/>
          </a:xfrm>
          <a:prstGeom prst="rect">
            <a:avLst/>
          </a:prstGeom>
        </p:spPr>
        <p:txBody>
          <a:bodyPr/>
          <a:lstStyle/>
          <a:p>
            <a:pPr marL="0" indent="0">
              <a:lnSpc>
                <a:spcPct val="100000"/>
              </a:lnSpc>
            </a:pPr>
            <a:r>
              <a:rPr lang="en-US" sz="1800" dirty="0">
                <a:solidFill>
                  <a:srgbClr val="0B3A5B"/>
                </a:solidFill>
              </a:rPr>
              <a:t>El Aprendizaje Intergeneracional (AI) es definido por el </a:t>
            </a:r>
            <a:r>
              <a:rPr lang="en-US" sz="1800" b="0" i="0" dirty="0">
                <a:solidFill>
                  <a:srgbClr val="1F1F1F"/>
                </a:solidFill>
                <a:effectLst/>
                <a:hlinkClick r:id="rId5"/>
              </a:rPr>
              <a:t>Mapa Europeo de Aprendizaje Intergeneracional (EMIL</a:t>
            </a:r>
            <a:r>
              <a:rPr lang="en-US" sz="1800" dirty="0">
                <a:solidFill>
                  <a:srgbClr val="0B3A5B"/>
                </a:solidFill>
              </a:rPr>
              <a:t>) como</a:t>
            </a:r>
            <a:r>
              <a:rPr lang="en-US" sz="1800" b="0" i="0" dirty="0">
                <a:solidFill>
                  <a:srgbClr val="1F1F1F"/>
                </a:solidFill>
                <a:effectLst/>
              </a:rPr>
              <a:t>: </a:t>
            </a:r>
          </a:p>
          <a:p>
            <a:pPr marL="0" indent="0">
              <a:lnSpc>
                <a:spcPct val="100000"/>
              </a:lnSpc>
            </a:pPr>
            <a:endParaRPr lang="en-US" sz="1800" dirty="0">
              <a:solidFill>
                <a:srgbClr val="1F1F1F"/>
              </a:solidFill>
            </a:endParaRPr>
          </a:p>
          <a:p>
            <a:pPr marL="0" indent="0">
              <a:lnSpc>
                <a:spcPct val="100000"/>
              </a:lnSpc>
            </a:pPr>
            <a:r>
              <a:rPr lang="en-US" sz="1800" b="1" i="1" dirty="0">
                <a:solidFill>
                  <a:srgbClr val="0B3A5B"/>
                </a:solidFill>
                <a:effectLst/>
              </a:rPr>
              <a:t>"La manera en que personas de todas las edades pueden aprender juntas y unas de otras. La AI es una parte importante del aprendizaje permanente, en el que las generaciones trabajan juntas para adquirir destrezas, valores y conocimientos."</a:t>
            </a:r>
          </a:p>
          <a:p>
            <a:pPr marL="0" indent="0">
              <a:lnSpc>
                <a:spcPct val="100000"/>
              </a:lnSpc>
            </a:pPr>
            <a:endParaRPr lang="en-US" sz="1800" i="1" kern="100" dirty="0">
              <a:solidFill>
                <a:srgbClr val="1F1F1F"/>
              </a:solidFill>
              <a:ea typeface="Aptos" panose="020B0004020202020204" pitchFamily="34" charset="0"/>
              <a:cs typeface="Times New Roman" panose="02020603050405020304" pitchFamily="18" charset="0"/>
            </a:endParaRPr>
          </a:p>
          <a:p>
            <a:pPr marL="0" indent="0">
              <a:lnSpc>
                <a:spcPct val="100000"/>
              </a:lnSpc>
            </a:pPr>
            <a:r>
              <a:rPr lang="en-US" sz="1800" dirty="0">
                <a:solidFill>
                  <a:srgbClr val="0B3A5B"/>
                </a:solidFill>
              </a:rPr>
              <a:t>Por ejemplo, cuando padres, abuelos y niños van juntos de picnic a un bosque y enseñan simultáneamente a observar la naturaleza, a recoger alimentos comestibles del entorno, a cocinar la comida en una chimenea y a explicar qué son los alimentos tradicionales y cómo evitar que se desperdicien. De este modo, los niños descubren nuevos conceptos a través de la interacción con los demás y almacenan estas experiencias e ideas en su mente.</a:t>
            </a:r>
          </a:p>
          <a:p>
            <a:pPr marL="0" indent="0">
              <a:lnSpc>
                <a:spcPct val="100000"/>
              </a:lnSpc>
            </a:pPr>
            <a:endParaRPr lang="en-US" sz="1800" kern="100" dirty="0">
              <a:solidFill>
                <a:srgbClr val="474747"/>
              </a:solidFill>
              <a:ea typeface="Aptos" panose="020B0004020202020204" pitchFamily="34" charset="0"/>
              <a:cs typeface="Times New Roman" panose="02020603050405020304" pitchFamily="18" charset="0"/>
            </a:endParaRPr>
          </a:p>
          <a:p>
            <a:pPr marL="0" indent="0">
              <a:lnSpc>
                <a:spcPct val="100000"/>
              </a:lnSpc>
            </a:pPr>
            <a:endParaRPr lang="fi-FI" sz="1800" i="1" kern="100" dirty="0">
              <a:effectLst/>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6532B90-7D3F-B2AA-C166-5DFCCFD5E7C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5867"/>
          <a:stretch/>
        </p:blipFill>
        <p:spPr>
          <a:xfrm>
            <a:off x="5400877" y="1046116"/>
            <a:ext cx="6791123" cy="4068027"/>
          </a:xfrm>
          <a:prstGeom prst="rect">
            <a:avLst/>
          </a:prstGeom>
        </p:spPr>
      </p:pic>
      <p:pic>
        <p:nvPicPr>
          <p:cNvPr id="6" name="Online Media 5" title="INTERGENERATIONAL LEARNING IN THE 21ST CENTURY: IMPORTANCE, ROLE, FEATURES, AND TYPES">
            <a:hlinkClick r:id="" action="ppaction://media"/>
            <a:extLst>
              <a:ext uri="{FF2B5EF4-FFF2-40B4-BE49-F238E27FC236}">
                <a16:creationId xmlns:a16="http://schemas.microsoft.com/office/drawing/2014/main" id="{6396BE15-DA12-D6A0-5D57-B59EC66A83E5}"/>
              </a:ext>
            </a:extLst>
          </p:cNvPr>
          <p:cNvPicPr>
            <a:picLocks noRot="1" noChangeAspect="1"/>
          </p:cNvPicPr>
          <p:nvPr>
            <a:videoFile r:link="rId1"/>
          </p:nvPr>
        </p:nvPicPr>
        <p:blipFill>
          <a:blip r:embed="rId7"/>
          <a:stretch>
            <a:fillRect/>
          </a:stretch>
        </p:blipFill>
        <p:spPr>
          <a:xfrm>
            <a:off x="7943850" y="1143732"/>
            <a:ext cx="4248150" cy="3041650"/>
          </a:xfrm>
          <a:prstGeom prst="rect">
            <a:avLst/>
          </a:prstGeom>
        </p:spPr>
      </p:pic>
      <p:sp>
        <p:nvSpPr>
          <p:cNvPr id="9" name="TextBox 8">
            <a:extLst>
              <a:ext uri="{FF2B5EF4-FFF2-40B4-BE49-F238E27FC236}">
                <a16:creationId xmlns:a16="http://schemas.microsoft.com/office/drawing/2014/main" id="{ABF18EE3-271C-E369-8E0C-2033EF7D3D48}"/>
              </a:ext>
            </a:extLst>
          </p:cNvPr>
          <p:cNvSpPr txBox="1"/>
          <p:nvPr/>
        </p:nvSpPr>
        <p:spPr>
          <a:xfrm>
            <a:off x="724103" y="497401"/>
            <a:ext cx="5543550" cy="646331"/>
          </a:xfrm>
          <a:prstGeom prst="rect">
            <a:avLst/>
          </a:prstGeom>
          <a:noFill/>
        </p:spPr>
        <p:txBody>
          <a:bodyPr wrap="square" rtlCol="0">
            <a:spAutoFit/>
          </a:bodyPr>
          <a:lstStyle/>
          <a:p>
            <a:r>
              <a:rPr lang="en-IE" sz="3600" b="1" dirty="0">
                <a:solidFill>
                  <a:srgbClr val="09465E"/>
                </a:solidFill>
              </a:rPr>
              <a:t>Aprendizaje intergeneracional</a:t>
            </a:r>
          </a:p>
        </p:txBody>
      </p:sp>
      <p:grpSp>
        <p:nvGrpSpPr>
          <p:cNvPr id="10" name="Graphic 4">
            <a:extLst>
              <a:ext uri="{FF2B5EF4-FFF2-40B4-BE49-F238E27FC236}">
                <a16:creationId xmlns:a16="http://schemas.microsoft.com/office/drawing/2014/main" id="{27D7C2D0-3B09-9993-5B43-36DDB9EE6951}"/>
              </a:ext>
            </a:extLst>
          </p:cNvPr>
          <p:cNvGrpSpPr/>
          <p:nvPr/>
        </p:nvGrpSpPr>
        <p:grpSpPr>
          <a:xfrm rot="19582332">
            <a:off x="10315374" y="2901548"/>
            <a:ext cx="403667" cy="780438"/>
            <a:chOff x="9129274" y="2719113"/>
            <a:chExt cx="717139" cy="1386497"/>
          </a:xfrm>
          <a:solidFill>
            <a:srgbClr val="09465E"/>
          </a:solidFill>
        </p:grpSpPr>
        <p:grpSp>
          <p:nvGrpSpPr>
            <p:cNvPr id="11" name="Graphic 4">
              <a:extLst>
                <a:ext uri="{FF2B5EF4-FFF2-40B4-BE49-F238E27FC236}">
                  <a16:creationId xmlns:a16="http://schemas.microsoft.com/office/drawing/2014/main" id="{1D0E65E4-2A40-9E06-2B29-2A8E229163D2}"/>
                </a:ext>
              </a:extLst>
            </p:cNvPr>
            <p:cNvGrpSpPr/>
            <p:nvPr/>
          </p:nvGrpSpPr>
          <p:grpSpPr>
            <a:xfrm>
              <a:off x="9159507" y="2719113"/>
              <a:ext cx="446280" cy="440141"/>
              <a:chOff x="9159507" y="2719113"/>
              <a:chExt cx="446280" cy="440141"/>
            </a:xfrm>
            <a:grpFill/>
          </p:grpSpPr>
          <p:sp>
            <p:nvSpPr>
              <p:cNvPr id="21" name="Freeform 57">
                <a:extLst>
                  <a:ext uri="{FF2B5EF4-FFF2-40B4-BE49-F238E27FC236}">
                    <a16:creationId xmlns:a16="http://schemas.microsoft.com/office/drawing/2014/main" id="{02431BF0-4517-2E0F-8183-648F559305C7}"/>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2" name="Freeform 58">
                <a:extLst>
                  <a:ext uri="{FF2B5EF4-FFF2-40B4-BE49-F238E27FC236}">
                    <a16:creationId xmlns:a16="http://schemas.microsoft.com/office/drawing/2014/main" id="{54D81ACF-B51F-2259-AB08-B19651AF83A1}"/>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3" name="Graphic 4">
              <a:extLst>
                <a:ext uri="{FF2B5EF4-FFF2-40B4-BE49-F238E27FC236}">
                  <a16:creationId xmlns:a16="http://schemas.microsoft.com/office/drawing/2014/main" id="{E349847E-6E47-D1FE-3ED2-B5C014132904}"/>
                </a:ext>
              </a:extLst>
            </p:cNvPr>
            <p:cNvGrpSpPr/>
            <p:nvPr/>
          </p:nvGrpSpPr>
          <p:grpSpPr>
            <a:xfrm>
              <a:off x="9129274" y="2893887"/>
              <a:ext cx="717139" cy="1211724"/>
              <a:chOff x="9129274" y="2893887"/>
              <a:chExt cx="717139" cy="1211724"/>
            </a:xfrm>
            <a:grpFill/>
          </p:grpSpPr>
          <p:sp>
            <p:nvSpPr>
              <p:cNvPr id="14" name="Freeform 50">
                <a:extLst>
                  <a:ext uri="{FF2B5EF4-FFF2-40B4-BE49-F238E27FC236}">
                    <a16:creationId xmlns:a16="http://schemas.microsoft.com/office/drawing/2014/main" id="{6FD98115-BF77-AD33-D7A5-E34D69035261}"/>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5" name="Freeform 51">
                <a:extLst>
                  <a:ext uri="{FF2B5EF4-FFF2-40B4-BE49-F238E27FC236}">
                    <a16:creationId xmlns:a16="http://schemas.microsoft.com/office/drawing/2014/main" id="{EB55B02A-6F9F-7FF0-3137-C963DB3ACEC3}"/>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6" name="Freeform 52">
                <a:extLst>
                  <a:ext uri="{FF2B5EF4-FFF2-40B4-BE49-F238E27FC236}">
                    <a16:creationId xmlns:a16="http://schemas.microsoft.com/office/drawing/2014/main" id="{FA23CE8F-0961-3887-C90C-6C344BD8CFB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7" name="Freeform 53">
                <a:extLst>
                  <a:ext uri="{FF2B5EF4-FFF2-40B4-BE49-F238E27FC236}">
                    <a16:creationId xmlns:a16="http://schemas.microsoft.com/office/drawing/2014/main" id="{3045736A-92B3-8323-F89C-5E3CDEC6C78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8" name="Freeform 54">
                <a:extLst>
                  <a:ext uri="{FF2B5EF4-FFF2-40B4-BE49-F238E27FC236}">
                    <a16:creationId xmlns:a16="http://schemas.microsoft.com/office/drawing/2014/main" id="{FDDBC7FC-1F42-B0D8-6BAA-7CF499E19529}"/>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9" name="Freeform 55">
                <a:extLst>
                  <a:ext uri="{FF2B5EF4-FFF2-40B4-BE49-F238E27FC236}">
                    <a16:creationId xmlns:a16="http://schemas.microsoft.com/office/drawing/2014/main" id="{F5D4BB28-E1D8-F35B-8E03-D9C658C43A42}"/>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20" name="Freeform 56">
                <a:extLst>
                  <a:ext uri="{FF2B5EF4-FFF2-40B4-BE49-F238E27FC236}">
                    <a16:creationId xmlns:a16="http://schemas.microsoft.com/office/drawing/2014/main" id="{CA1ADF73-D9F2-CC77-2885-C3156880BAAD}"/>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31" name="Graphic 4">
            <a:extLst>
              <a:ext uri="{FF2B5EF4-FFF2-40B4-BE49-F238E27FC236}">
                <a16:creationId xmlns:a16="http://schemas.microsoft.com/office/drawing/2014/main" id="{FDCE87A7-531D-F2D3-1A6B-B310E2FAA58F}"/>
              </a:ext>
            </a:extLst>
          </p:cNvPr>
          <p:cNvGrpSpPr/>
          <p:nvPr/>
        </p:nvGrpSpPr>
        <p:grpSpPr>
          <a:xfrm rot="19582332">
            <a:off x="6729535" y="1783101"/>
            <a:ext cx="403667" cy="780438"/>
            <a:chOff x="9129274" y="2719113"/>
            <a:chExt cx="717139" cy="1386497"/>
          </a:xfrm>
          <a:solidFill>
            <a:srgbClr val="09465E"/>
          </a:solidFill>
        </p:grpSpPr>
        <p:grpSp>
          <p:nvGrpSpPr>
            <p:cNvPr id="32" name="Graphic 4">
              <a:extLst>
                <a:ext uri="{FF2B5EF4-FFF2-40B4-BE49-F238E27FC236}">
                  <a16:creationId xmlns:a16="http://schemas.microsoft.com/office/drawing/2014/main" id="{7A491C26-C4C7-6708-07DA-530B447BD927}"/>
                </a:ext>
              </a:extLst>
            </p:cNvPr>
            <p:cNvGrpSpPr/>
            <p:nvPr/>
          </p:nvGrpSpPr>
          <p:grpSpPr>
            <a:xfrm>
              <a:off x="9159507" y="2719113"/>
              <a:ext cx="446280" cy="440141"/>
              <a:chOff x="9159507" y="2719113"/>
              <a:chExt cx="446280" cy="440141"/>
            </a:xfrm>
            <a:grpFill/>
          </p:grpSpPr>
          <p:sp>
            <p:nvSpPr>
              <p:cNvPr id="41" name="Freeform 57">
                <a:extLst>
                  <a:ext uri="{FF2B5EF4-FFF2-40B4-BE49-F238E27FC236}">
                    <a16:creationId xmlns:a16="http://schemas.microsoft.com/office/drawing/2014/main" id="{7913C296-7AD7-E941-32BB-5C0AB984F71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42" name="Freeform 58">
                <a:extLst>
                  <a:ext uri="{FF2B5EF4-FFF2-40B4-BE49-F238E27FC236}">
                    <a16:creationId xmlns:a16="http://schemas.microsoft.com/office/drawing/2014/main" id="{A6D6AC45-3EE6-93C1-C460-03348770F833}"/>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33" name="Graphic 4">
              <a:extLst>
                <a:ext uri="{FF2B5EF4-FFF2-40B4-BE49-F238E27FC236}">
                  <a16:creationId xmlns:a16="http://schemas.microsoft.com/office/drawing/2014/main" id="{EB8ED930-8AF9-7D50-857F-E420D2DFFE81}"/>
                </a:ext>
              </a:extLst>
            </p:cNvPr>
            <p:cNvGrpSpPr/>
            <p:nvPr/>
          </p:nvGrpSpPr>
          <p:grpSpPr>
            <a:xfrm>
              <a:off x="9129274" y="2893887"/>
              <a:ext cx="717139" cy="1211724"/>
              <a:chOff x="9129274" y="2893887"/>
              <a:chExt cx="717139" cy="1211724"/>
            </a:xfrm>
            <a:grpFill/>
          </p:grpSpPr>
          <p:sp>
            <p:nvSpPr>
              <p:cNvPr id="34" name="Freeform 50">
                <a:extLst>
                  <a:ext uri="{FF2B5EF4-FFF2-40B4-BE49-F238E27FC236}">
                    <a16:creationId xmlns:a16="http://schemas.microsoft.com/office/drawing/2014/main" id="{C3146A23-FCF8-74AD-5A32-F11FFE9F661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35" name="Freeform 51">
                <a:extLst>
                  <a:ext uri="{FF2B5EF4-FFF2-40B4-BE49-F238E27FC236}">
                    <a16:creationId xmlns:a16="http://schemas.microsoft.com/office/drawing/2014/main" id="{BA2BA6C0-1441-7C95-4E1E-FCEBD9A77F97}"/>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36" name="Freeform 52">
                <a:extLst>
                  <a:ext uri="{FF2B5EF4-FFF2-40B4-BE49-F238E27FC236}">
                    <a16:creationId xmlns:a16="http://schemas.microsoft.com/office/drawing/2014/main" id="{A9EFE211-4D15-40AE-448C-9DD3CE1F86C7}"/>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37" name="Freeform 53">
                <a:extLst>
                  <a:ext uri="{FF2B5EF4-FFF2-40B4-BE49-F238E27FC236}">
                    <a16:creationId xmlns:a16="http://schemas.microsoft.com/office/drawing/2014/main" id="{602FBD97-7DF5-1F13-3830-411F234A1E3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38" name="Freeform 54">
                <a:extLst>
                  <a:ext uri="{FF2B5EF4-FFF2-40B4-BE49-F238E27FC236}">
                    <a16:creationId xmlns:a16="http://schemas.microsoft.com/office/drawing/2014/main" id="{167D4611-F5DF-A40E-28DE-0D09F68331F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39" name="Freeform 55">
                <a:extLst>
                  <a:ext uri="{FF2B5EF4-FFF2-40B4-BE49-F238E27FC236}">
                    <a16:creationId xmlns:a16="http://schemas.microsoft.com/office/drawing/2014/main" id="{B55F5331-81A6-1C99-979E-D15A4E8838A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40" name="Freeform 56">
                <a:extLst>
                  <a:ext uri="{FF2B5EF4-FFF2-40B4-BE49-F238E27FC236}">
                    <a16:creationId xmlns:a16="http://schemas.microsoft.com/office/drawing/2014/main" id="{15DA6FF5-AE9E-E4CA-D839-98BD26F8CC4A}"/>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1875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FEADF-AA28-0071-BE90-8050E68DC2C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02516BC-A435-E16C-5A1D-08AB49311CE3}"/>
              </a:ext>
            </a:extLst>
          </p:cNvPr>
          <p:cNvSpPr>
            <a:spLocks noGrp="1"/>
          </p:cNvSpPr>
          <p:nvPr>
            <p:ph type="body" sz="quarter" idx="18"/>
          </p:nvPr>
        </p:nvSpPr>
        <p:spPr>
          <a:xfrm>
            <a:off x="4926723" y="826895"/>
            <a:ext cx="5998779" cy="5166427"/>
          </a:xfrm>
          <a:prstGeom prst="rect">
            <a:avLst/>
          </a:prstGeom>
        </p:spPr>
        <p:txBody>
          <a:bodyPr/>
          <a:lstStyle/>
          <a:p>
            <a:pPr marL="0" indent="0">
              <a:lnSpc>
                <a:spcPct val="100000"/>
              </a:lnSpc>
            </a:pPr>
            <a:r>
              <a:rPr lang="en-US" sz="2200" kern="100" dirty="0">
                <a:cs typeface="Times New Roman" panose="02020603050405020304" pitchFamily="18" charset="0"/>
              </a:rPr>
              <a:t>Los materiales educativos de Waste2Worth fomentan una mentalidad que valora </a:t>
            </a:r>
            <a:r>
              <a:rPr lang="en-US" sz="2200" b="1" kern="100" dirty="0">
                <a:cs typeface="Times New Roman" panose="02020603050405020304" pitchFamily="18" charset="0"/>
              </a:rPr>
              <a:t>las soluciones a largo plazo </a:t>
            </a:r>
            <a:r>
              <a:rPr lang="en-US" sz="2200" kern="100" dirty="0">
                <a:cs typeface="Times New Roman" panose="02020603050405020304" pitchFamily="18" charset="0"/>
              </a:rPr>
              <a:t>y </a:t>
            </a:r>
            <a:r>
              <a:rPr lang="en-US" sz="2200" b="1" kern="100" dirty="0">
                <a:cs typeface="Times New Roman" panose="02020603050405020304" pitchFamily="18" charset="0"/>
              </a:rPr>
              <a:t>prepara a los alumnos para ser líderes </a:t>
            </a:r>
            <a:r>
              <a:rPr lang="en-US" sz="2200" kern="100" dirty="0">
                <a:cs typeface="Times New Roman" panose="02020603050405020304" pitchFamily="18" charset="0"/>
              </a:rPr>
              <a:t>y participantes activos </a:t>
            </a:r>
            <a:r>
              <a:rPr lang="en-US" sz="2200" b="1" kern="100" dirty="0">
                <a:cs typeface="Times New Roman" panose="02020603050405020304" pitchFamily="18" charset="0"/>
              </a:rPr>
              <a:t>en la construcción de un futuro sostenible para todos</a:t>
            </a:r>
            <a:r>
              <a:rPr lang="en-US" sz="2200" kern="100" dirty="0">
                <a:cs typeface="Times New Roman" panose="02020603050405020304" pitchFamily="18" charset="0"/>
              </a:rPr>
              <a:t>.</a:t>
            </a:r>
          </a:p>
          <a:p>
            <a:pPr marL="0" indent="0">
              <a:lnSpc>
                <a:spcPct val="100000"/>
              </a:lnSpc>
            </a:pPr>
            <a:endParaRPr lang="en-US" sz="2200" kern="100" dirty="0">
              <a:cs typeface="Times New Roman" panose="02020603050405020304" pitchFamily="18" charset="0"/>
            </a:endParaRPr>
          </a:p>
          <a:p>
            <a:pPr marL="0" indent="0">
              <a:lnSpc>
                <a:spcPct val="100000"/>
              </a:lnSpc>
            </a:pPr>
            <a:r>
              <a:rPr lang="en-US" sz="2200" kern="100" dirty="0">
                <a:cs typeface="Times New Roman" panose="02020603050405020304" pitchFamily="18" charset="0"/>
              </a:rPr>
              <a:t>Mediante la aplicación de esta economía circular, como los </a:t>
            </a:r>
            <a:r>
              <a:rPr lang="en-US" sz="2200" kern="100" dirty="0" err="1">
                <a:cs typeface="Times New Roman" panose="02020603050405020304" pitchFamily="18" charset="0"/>
              </a:rPr>
              <a:t>programas de </a:t>
            </a:r>
            <a:r>
              <a:rPr lang="en-US" sz="2200" kern="100" dirty="0">
                <a:cs typeface="Times New Roman" panose="02020603050405020304" pitchFamily="18" charset="0"/>
              </a:rPr>
              <a:t>desarrollo de la gestión de residuos, ya sea a </a:t>
            </a:r>
            <a:r>
              <a:rPr lang="en-US" sz="2200" b="1" kern="100" dirty="0">
                <a:cs typeface="Times New Roman" panose="02020603050405020304" pitchFamily="18" charset="0"/>
              </a:rPr>
              <a:t>nivel comunitario, empresarial o gubernamental</a:t>
            </a:r>
            <a:r>
              <a:rPr lang="en-US" sz="2200" kern="100" dirty="0">
                <a:cs typeface="Times New Roman" panose="02020603050405020304" pitchFamily="18" charset="0"/>
              </a:rPr>
              <a:t>, se puede </a:t>
            </a:r>
            <a:r>
              <a:rPr lang="en-US" sz="2200" kern="100" dirty="0" err="1">
                <a:cs typeface="Times New Roman" panose="02020603050405020304" pitchFamily="18" charset="0"/>
              </a:rPr>
              <a:t>minimizar </a:t>
            </a:r>
            <a:r>
              <a:rPr lang="en-US" sz="2200" kern="100" dirty="0">
                <a:cs typeface="Times New Roman" panose="02020603050405020304" pitchFamily="18" charset="0"/>
              </a:rPr>
              <a:t>la generación de residuos, aumentar las tasas de reciclaje y reducir el impacto medioambiental general de los residuos.</a:t>
            </a:r>
          </a:p>
          <a:p>
            <a:pPr marL="0" indent="0">
              <a:lnSpc>
                <a:spcPct val="100000"/>
              </a:lnSpc>
            </a:pPr>
            <a:endParaRPr lang="en-US" kern="100" dirty="0">
              <a:latin typeface="Aptos" panose="020B0004020202020204" pitchFamily="34" charset="0"/>
              <a:cs typeface="Times New Roman" panose="02020603050405020304" pitchFamily="18" charset="0"/>
            </a:endParaRPr>
          </a:p>
          <a:p>
            <a:pPr marL="0" indent="0">
              <a:lnSpc>
                <a:spcPct val="100000"/>
              </a:lnSpc>
            </a:pPr>
            <a:endParaRPr lang="en-US" kern="100" dirty="0">
              <a:latin typeface="Aptos" panose="020B0004020202020204" pitchFamily="34" charset="0"/>
              <a:cs typeface="Times New Roman" panose="02020603050405020304" pitchFamily="18" charset="0"/>
            </a:endParaRPr>
          </a:p>
          <a:p>
            <a:endParaRPr lang="en-US" dirty="0"/>
          </a:p>
        </p:txBody>
      </p:sp>
      <p:sp>
        <p:nvSpPr>
          <p:cNvPr id="4" name="Text Placeholder 3">
            <a:extLst>
              <a:ext uri="{FF2B5EF4-FFF2-40B4-BE49-F238E27FC236}">
                <a16:creationId xmlns:a16="http://schemas.microsoft.com/office/drawing/2014/main" id="{CBC10B72-806B-2321-0CE1-67B65BEFF915}"/>
              </a:ext>
            </a:extLst>
          </p:cNvPr>
          <p:cNvSpPr>
            <a:spLocks noGrp="1"/>
          </p:cNvSpPr>
          <p:nvPr>
            <p:ph type="body" sz="quarter" idx="16"/>
          </p:nvPr>
        </p:nvSpPr>
        <p:spPr>
          <a:xfrm>
            <a:off x="0" y="826895"/>
            <a:ext cx="3726817" cy="652770"/>
          </a:xfrm>
          <a:prstGeom prst="rect">
            <a:avLst/>
          </a:prstGeom>
          <a:solidFill>
            <a:srgbClr val="60BA47"/>
          </a:solidFill>
        </p:spPr>
        <p:txBody>
          <a:bodyPr anchor="ctr"/>
          <a:lstStyle/>
          <a:p>
            <a:pPr marL="411163"/>
            <a:r>
              <a:rPr lang="en-US" dirty="0"/>
              <a:t>Módulo 9</a:t>
            </a:r>
          </a:p>
        </p:txBody>
      </p:sp>
      <p:sp>
        <p:nvSpPr>
          <p:cNvPr id="2" name="Freeform 1">
            <a:extLst>
              <a:ext uri="{FF2B5EF4-FFF2-40B4-BE49-F238E27FC236}">
                <a16:creationId xmlns:a16="http://schemas.microsoft.com/office/drawing/2014/main" id="{9655CE79-3C95-B845-2428-8D0EEC7F4236}"/>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pic>
        <p:nvPicPr>
          <p:cNvPr id="5" name="Kuva 4" descr="Kuva, joka sisältää kohteen teksti, Grafiikka, Fontti, ympyrä&#10;&#10;Kuvaus luotu automaattisesti">
            <a:extLst>
              <a:ext uri="{FF2B5EF4-FFF2-40B4-BE49-F238E27FC236}">
                <a16:creationId xmlns:a16="http://schemas.microsoft.com/office/drawing/2014/main" id="{4DAC7865-2950-AD73-5072-8DD4B62CAD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16783" y="5206773"/>
            <a:ext cx="1832916" cy="1231415"/>
          </a:xfrm>
          <a:prstGeom prst="rect">
            <a:avLst/>
          </a:prstGeom>
        </p:spPr>
      </p:pic>
      <p:pic>
        <p:nvPicPr>
          <p:cNvPr id="11" name="Kuva 10">
            <a:extLst>
              <a:ext uri="{FF2B5EF4-FFF2-40B4-BE49-F238E27FC236}">
                <a16:creationId xmlns:a16="http://schemas.microsoft.com/office/drawing/2014/main" id="{D45C0966-0062-0824-0B03-0F267FEC45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4606" y="1756381"/>
            <a:ext cx="1916935" cy="1672619"/>
          </a:xfrm>
          <a:prstGeom prst="rect">
            <a:avLst/>
          </a:prstGeom>
        </p:spPr>
      </p:pic>
    </p:spTree>
    <p:extLst>
      <p:ext uri="{BB962C8B-B14F-4D97-AF65-F5344CB8AC3E}">
        <p14:creationId xmlns:p14="http://schemas.microsoft.com/office/powerpoint/2010/main" val="1672783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6D37F-B58F-5D17-8E0A-1C40BD4A49CE}"/>
            </a:ext>
          </a:extLst>
        </p:cNvPr>
        <p:cNvGrpSpPr/>
        <p:nvPr/>
      </p:nvGrpSpPr>
      <p:grpSpPr>
        <a:xfrm>
          <a:off x="0" y="0"/>
          <a:ext cx="0" cy="0"/>
          <a:chOff x="0" y="0"/>
          <a:chExt cx="0" cy="0"/>
        </a:xfrm>
      </p:grpSpPr>
      <p:pic>
        <p:nvPicPr>
          <p:cNvPr id="5" name="Picture 3">
            <a:extLst>
              <a:ext uri="{FF2B5EF4-FFF2-40B4-BE49-F238E27FC236}">
                <a16:creationId xmlns:a16="http://schemas.microsoft.com/office/drawing/2014/main" id="{31913410-A52B-4531-8F4B-8E7E3B5304E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91"/>
          <a:stretch/>
        </p:blipFill>
        <p:spPr>
          <a:xfrm>
            <a:off x="6613775" y="3627911"/>
            <a:ext cx="4933015" cy="2929584"/>
          </a:xfrm>
          <a:prstGeom prst="rect">
            <a:avLst/>
          </a:prstGeom>
        </p:spPr>
      </p:pic>
      <p:sp>
        <p:nvSpPr>
          <p:cNvPr id="4" name="Text Placeholder 3">
            <a:extLst>
              <a:ext uri="{FF2B5EF4-FFF2-40B4-BE49-F238E27FC236}">
                <a16:creationId xmlns:a16="http://schemas.microsoft.com/office/drawing/2014/main" id="{E310DA0F-C170-F252-A205-61A9D571199B}"/>
              </a:ext>
            </a:extLst>
          </p:cNvPr>
          <p:cNvSpPr>
            <a:spLocks noGrp="1"/>
          </p:cNvSpPr>
          <p:nvPr>
            <p:ph type="body" sz="quarter" idx="16"/>
          </p:nvPr>
        </p:nvSpPr>
        <p:spPr>
          <a:xfrm>
            <a:off x="643869" y="507178"/>
            <a:ext cx="10052954" cy="619134"/>
          </a:xfrm>
          <a:prstGeom prst="rect">
            <a:avLst/>
          </a:prstGeom>
        </p:spPr>
        <p:txBody>
          <a:bodyPr/>
          <a:lstStyle/>
          <a:p>
            <a:r>
              <a:rPr lang="en-IE" dirty="0">
                <a:cs typeface="Calibri"/>
              </a:rPr>
              <a:t>Aprendizaje intergeneracional y cambio de comportamiento</a:t>
            </a:r>
          </a:p>
          <a:p>
            <a:endParaRPr lang="en-IE" b="1" dirty="0"/>
          </a:p>
        </p:txBody>
      </p:sp>
      <p:sp>
        <p:nvSpPr>
          <p:cNvPr id="3" name="Text Placeholder 2">
            <a:extLst>
              <a:ext uri="{FF2B5EF4-FFF2-40B4-BE49-F238E27FC236}">
                <a16:creationId xmlns:a16="http://schemas.microsoft.com/office/drawing/2014/main" id="{1584522D-3854-D216-64ED-A117F8EAAB8C}"/>
              </a:ext>
            </a:extLst>
          </p:cNvPr>
          <p:cNvSpPr>
            <a:spLocks noGrp="1"/>
          </p:cNvSpPr>
          <p:nvPr>
            <p:ph type="body" sz="quarter" idx="19"/>
          </p:nvPr>
        </p:nvSpPr>
        <p:spPr>
          <a:xfrm>
            <a:off x="721245" y="1844566"/>
            <a:ext cx="10692989" cy="4895836"/>
          </a:xfrm>
          <a:prstGeom prst="rect">
            <a:avLst/>
          </a:prstGeom>
        </p:spPr>
        <p:txBody>
          <a:bodyPr/>
          <a:lstStyle/>
          <a:p>
            <a:pPr marL="0" indent="0">
              <a:lnSpc>
                <a:spcPct val="100000"/>
              </a:lnSpc>
            </a:pPr>
            <a:r>
              <a:rPr lang="en-US" b="1" kern="100" dirty="0">
                <a:effectLst/>
                <a:ea typeface="Aptos" panose="020B0004020202020204" pitchFamily="34" charset="0"/>
                <a:cs typeface="Times New Roman" panose="02020603050405020304" pitchFamily="18" charset="0"/>
              </a:rPr>
              <a:t>Barreras al cambio de </a:t>
            </a:r>
            <a:r>
              <a:rPr lang="en-US" b="1" kern="100" dirty="0" err="1">
                <a:effectLst/>
                <a:ea typeface="Aptos" panose="020B0004020202020204" pitchFamily="34" charset="0"/>
                <a:cs typeface="Times New Roman" panose="02020603050405020304" pitchFamily="18" charset="0"/>
              </a:rPr>
              <a:t>comportamiento</a:t>
            </a:r>
            <a:r>
              <a:rPr lang="en-US" b="1" kern="100" dirty="0">
                <a:effectLst/>
                <a:ea typeface="Aptos" panose="020B0004020202020204" pitchFamily="34" charset="0"/>
                <a:cs typeface="Times New Roman" panose="02020603050405020304" pitchFamily="18" charset="0"/>
              </a:rPr>
              <a:t> en la economía circular - Gestión de </a:t>
            </a:r>
            <a:r>
              <a:rPr lang="en-US" b="1" kern="100" dirty="0" err="1">
                <a:effectLst/>
                <a:ea typeface="Aptos" panose="020B0004020202020204" pitchFamily="34" charset="0"/>
                <a:cs typeface="Times New Roman" panose="02020603050405020304" pitchFamily="18" charset="0"/>
              </a:rPr>
              <a:t>residuos</a:t>
            </a:r>
            <a:endParaRPr lang="en-US" b="1" kern="100" dirty="0">
              <a:effectLst/>
              <a:ea typeface="Aptos" panose="020B0004020202020204" pitchFamily="34" charset="0"/>
              <a:cs typeface="Times New Roman" panose="02020603050405020304" pitchFamily="18" charset="0"/>
            </a:endParaRPr>
          </a:p>
          <a:p>
            <a:pPr marL="450900" indent="-342900">
              <a:lnSpc>
                <a:spcPct val="100000"/>
              </a:lnSpc>
              <a:buFont typeface="Arial" panose="020B0604020202020204" pitchFamily="34" charset="0"/>
              <a:buChar char="•"/>
            </a:pPr>
            <a:r>
              <a:rPr lang="en-US" kern="100" dirty="0">
                <a:effectLst/>
                <a:ea typeface="Aptos" panose="020B0004020202020204" pitchFamily="34" charset="0"/>
                <a:cs typeface="Times New Roman" panose="02020603050405020304" pitchFamily="18" charset="0"/>
              </a:rPr>
              <a:t>Falta de conocimientos, retroalimentación</a:t>
            </a:r>
          </a:p>
          <a:p>
            <a:pPr marL="450900" indent="-342900">
              <a:lnSpc>
                <a:spcPct val="100000"/>
              </a:lnSpc>
              <a:buFont typeface="Arial" panose="020B0604020202020204" pitchFamily="34" charset="0"/>
              <a:buChar char="•"/>
            </a:pPr>
            <a:r>
              <a:rPr lang="en-US" kern="100" dirty="0">
                <a:cs typeface="Times New Roman" panose="02020603050405020304" pitchFamily="18" charset="0"/>
              </a:rPr>
              <a:t>Esfuerzo y tiempo percibidos, inconvenientes</a:t>
            </a:r>
          </a:p>
          <a:p>
            <a:pPr marL="450900" indent="-342900">
              <a:lnSpc>
                <a:spcPct val="100000"/>
              </a:lnSpc>
              <a:buFont typeface="Arial" panose="020B0604020202020204" pitchFamily="34" charset="0"/>
              <a:buChar char="•"/>
            </a:pPr>
            <a:r>
              <a:rPr lang="en-US" kern="100" dirty="0">
                <a:cs typeface="Times New Roman" panose="02020603050405020304" pitchFamily="18" charset="0"/>
              </a:rPr>
              <a:t>Normas culturales, falta de apoyo del </a:t>
            </a:r>
            <a:r>
              <a:rPr lang="en-US" kern="100" dirty="0" err="1">
                <a:cs typeface="Times New Roman" panose="02020603050405020304" pitchFamily="18" charset="0"/>
              </a:rPr>
              <a:t>entorno</a:t>
            </a:r>
            <a:r>
              <a:rPr lang="en-US" kern="100" dirty="0">
                <a:cs typeface="Times New Roman" panose="02020603050405020304" pitchFamily="18" charset="0"/>
              </a:rPr>
              <a:t> o del proceso</a:t>
            </a:r>
          </a:p>
          <a:p>
            <a:pPr marL="450900" indent="-342900">
              <a:lnSpc>
                <a:spcPct val="100000"/>
              </a:lnSpc>
              <a:buFont typeface="Arial" panose="020B0604020202020204" pitchFamily="34" charset="0"/>
              <a:buChar char="•"/>
            </a:pPr>
            <a:r>
              <a:rPr lang="en-US" kern="100" dirty="0">
                <a:cs typeface="Times New Roman" panose="02020603050405020304" pitchFamily="18" charset="0"/>
              </a:rPr>
              <a:t>Falta de impacto inmediato</a:t>
            </a:r>
            <a:r>
              <a:rPr lang="fi-FI" kern="100" dirty="0">
                <a:cs typeface="Times New Roman" panose="02020603050405020304" pitchFamily="18" charset="0"/>
              </a:rPr>
              <a:t>, </a:t>
            </a:r>
            <a:r>
              <a:rPr lang="en-US" kern="100" dirty="0">
                <a:cs typeface="Times New Roman" panose="02020603050405020304" pitchFamily="18" charset="0"/>
              </a:rPr>
              <a:t>prueba social</a:t>
            </a:r>
          </a:p>
          <a:p>
            <a:pPr marL="450900" indent="-342900">
              <a:lnSpc>
                <a:spcPct val="100000"/>
              </a:lnSpc>
              <a:buFont typeface="Arial" panose="020B0604020202020204" pitchFamily="34" charset="0"/>
              <a:buChar char="•"/>
            </a:pPr>
            <a:r>
              <a:rPr lang="en-US" kern="100" dirty="0">
                <a:cs typeface="Times New Roman" panose="02020603050405020304" pitchFamily="18" charset="0"/>
              </a:rPr>
              <a:t>Falta de autonomía o propiedad</a:t>
            </a:r>
          </a:p>
          <a:p>
            <a:pPr marL="0" indent="0">
              <a:lnSpc>
                <a:spcPct val="100000"/>
              </a:lnSpc>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endParaRPr lang="fi-FI"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Kuva 1" descr="Kuva, joka sisältää kohteen teksti, Grafiikka, Fontti, ympyrä&#10;&#10;Kuvaus luotu automaattisesti">
            <a:extLst>
              <a:ext uri="{FF2B5EF4-FFF2-40B4-BE49-F238E27FC236}">
                <a16:creationId xmlns:a16="http://schemas.microsoft.com/office/drawing/2014/main" id="{7510B0A4-5F63-C818-8157-01529BACD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2545" y="4980305"/>
            <a:ext cx="1680534" cy="1129041"/>
          </a:xfrm>
          <a:prstGeom prst="rect">
            <a:avLst/>
          </a:prstGeom>
        </p:spPr>
      </p:pic>
      <p:pic>
        <p:nvPicPr>
          <p:cNvPr id="6" name="Kuva 5" descr="Kuva, joka sisältää kohteen teksti, Fontti, kuvakaappaus, logo&#10;&#10;Tekoälyn generoima sisältö voi olla virheellistä.">
            <a:hlinkClick r:id="rId4"/>
            <a:extLst>
              <a:ext uri="{FF2B5EF4-FFF2-40B4-BE49-F238E27FC236}">
                <a16:creationId xmlns:a16="http://schemas.microsoft.com/office/drawing/2014/main" id="{CC7FC47E-8E91-BCE1-B888-74D902A1A748}"/>
              </a:ext>
            </a:extLst>
          </p:cNvPr>
          <p:cNvPicPr>
            <a:picLocks noChangeAspect="1"/>
          </p:cNvPicPr>
          <p:nvPr/>
        </p:nvPicPr>
        <p:blipFill>
          <a:blip r:embed="rId5"/>
          <a:stretch>
            <a:fillRect/>
          </a:stretch>
        </p:blipFill>
        <p:spPr>
          <a:xfrm>
            <a:off x="7511420" y="4053760"/>
            <a:ext cx="3402246" cy="1948422"/>
          </a:xfrm>
          <a:prstGeom prst="rect">
            <a:avLst/>
          </a:prstGeom>
        </p:spPr>
      </p:pic>
      <p:grpSp>
        <p:nvGrpSpPr>
          <p:cNvPr id="8" name="Graphic 4">
            <a:extLst>
              <a:ext uri="{FF2B5EF4-FFF2-40B4-BE49-F238E27FC236}">
                <a16:creationId xmlns:a16="http://schemas.microsoft.com/office/drawing/2014/main" id="{C15374D8-5CBB-6414-F4AD-38677D427518}"/>
              </a:ext>
            </a:extLst>
          </p:cNvPr>
          <p:cNvGrpSpPr/>
          <p:nvPr/>
        </p:nvGrpSpPr>
        <p:grpSpPr>
          <a:xfrm rot="19582332">
            <a:off x="8626552" y="4785466"/>
            <a:ext cx="403667" cy="780438"/>
            <a:chOff x="9129274" y="2719113"/>
            <a:chExt cx="717139" cy="1386497"/>
          </a:xfrm>
          <a:solidFill>
            <a:srgbClr val="09465E"/>
          </a:solidFill>
        </p:grpSpPr>
        <p:grpSp>
          <p:nvGrpSpPr>
            <p:cNvPr id="10" name="Graphic 4">
              <a:extLst>
                <a:ext uri="{FF2B5EF4-FFF2-40B4-BE49-F238E27FC236}">
                  <a16:creationId xmlns:a16="http://schemas.microsoft.com/office/drawing/2014/main" id="{0515B560-ECFF-F2C8-F168-4A0E7DFD48BC}"/>
                </a:ext>
              </a:extLst>
            </p:cNvPr>
            <p:cNvGrpSpPr/>
            <p:nvPr/>
          </p:nvGrpSpPr>
          <p:grpSpPr>
            <a:xfrm>
              <a:off x="9159507" y="2719113"/>
              <a:ext cx="446280" cy="440141"/>
              <a:chOff x="9159507" y="2719113"/>
              <a:chExt cx="446280" cy="440141"/>
            </a:xfrm>
            <a:grpFill/>
          </p:grpSpPr>
          <p:sp>
            <p:nvSpPr>
              <p:cNvPr id="20" name="Freeform 57">
                <a:extLst>
                  <a:ext uri="{FF2B5EF4-FFF2-40B4-BE49-F238E27FC236}">
                    <a16:creationId xmlns:a16="http://schemas.microsoft.com/office/drawing/2014/main" id="{BAAEE804-C95A-7D7D-81A2-60ED95ACE449}"/>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1" name="Freeform 58">
                <a:extLst>
                  <a:ext uri="{FF2B5EF4-FFF2-40B4-BE49-F238E27FC236}">
                    <a16:creationId xmlns:a16="http://schemas.microsoft.com/office/drawing/2014/main" id="{93C8E820-E9D6-8576-70ED-B0E46453B4B3}"/>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770FAD0A-7DED-7895-3DD8-4CB73794264B}"/>
                </a:ext>
              </a:extLst>
            </p:cNvPr>
            <p:cNvGrpSpPr/>
            <p:nvPr/>
          </p:nvGrpSpPr>
          <p:grpSpPr>
            <a:xfrm>
              <a:off x="9129274" y="2893887"/>
              <a:ext cx="717139" cy="1211724"/>
              <a:chOff x="9129274" y="2893887"/>
              <a:chExt cx="717139" cy="1211724"/>
            </a:xfrm>
            <a:grpFill/>
          </p:grpSpPr>
          <p:sp>
            <p:nvSpPr>
              <p:cNvPr id="13" name="Freeform 50">
                <a:extLst>
                  <a:ext uri="{FF2B5EF4-FFF2-40B4-BE49-F238E27FC236}">
                    <a16:creationId xmlns:a16="http://schemas.microsoft.com/office/drawing/2014/main" id="{4BD03736-4DC5-CE93-07B2-55EF37636D06}"/>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4" name="Freeform 51">
                <a:extLst>
                  <a:ext uri="{FF2B5EF4-FFF2-40B4-BE49-F238E27FC236}">
                    <a16:creationId xmlns:a16="http://schemas.microsoft.com/office/drawing/2014/main" id="{CB552437-3C2B-1AB4-BA73-CB0B430A882E}"/>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5" name="Freeform 52">
                <a:extLst>
                  <a:ext uri="{FF2B5EF4-FFF2-40B4-BE49-F238E27FC236}">
                    <a16:creationId xmlns:a16="http://schemas.microsoft.com/office/drawing/2014/main" id="{8AA95A69-4332-2A0B-94F8-361A8D32B306}"/>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6" name="Freeform 53">
                <a:extLst>
                  <a:ext uri="{FF2B5EF4-FFF2-40B4-BE49-F238E27FC236}">
                    <a16:creationId xmlns:a16="http://schemas.microsoft.com/office/drawing/2014/main" id="{ED0B86D8-A783-3BBC-0095-5FB876A8187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7" name="Freeform 54">
                <a:extLst>
                  <a:ext uri="{FF2B5EF4-FFF2-40B4-BE49-F238E27FC236}">
                    <a16:creationId xmlns:a16="http://schemas.microsoft.com/office/drawing/2014/main" id="{0F72F989-F2CF-9361-F577-86CC01548D1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8" name="Freeform 55">
                <a:extLst>
                  <a:ext uri="{FF2B5EF4-FFF2-40B4-BE49-F238E27FC236}">
                    <a16:creationId xmlns:a16="http://schemas.microsoft.com/office/drawing/2014/main" id="{F2367528-4BCD-2422-1F84-4B62423217C7}"/>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9" name="Freeform 56">
                <a:extLst>
                  <a:ext uri="{FF2B5EF4-FFF2-40B4-BE49-F238E27FC236}">
                    <a16:creationId xmlns:a16="http://schemas.microsoft.com/office/drawing/2014/main" id="{36A6108D-BEF1-880C-8D90-83F7FC21DC8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
        <p:nvSpPr>
          <p:cNvPr id="23" name="Tekstiruutu 22">
            <a:extLst>
              <a:ext uri="{FF2B5EF4-FFF2-40B4-BE49-F238E27FC236}">
                <a16:creationId xmlns:a16="http://schemas.microsoft.com/office/drawing/2014/main" id="{7E941CFD-D993-BB1F-F7AC-CF9319D99A08}"/>
              </a:ext>
            </a:extLst>
          </p:cNvPr>
          <p:cNvSpPr txBox="1"/>
          <p:nvPr/>
        </p:nvSpPr>
        <p:spPr>
          <a:xfrm>
            <a:off x="2979457" y="5299761"/>
            <a:ext cx="3249943" cy="830997"/>
          </a:xfrm>
          <a:prstGeom prst="rect">
            <a:avLst/>
          </a:prstGeom>
          <a:noFill/>
        </p:spPr>
        <p:txBody>
          <a:bodyPr wrap="square">
            <a:spAutoFit/>
          </a:bodyPr>
          <a:lstStyle/>
          <a:p>
            <a:pPr marL="108000"/>
            <a:r>
              <a:rPr lang="en-US" sz="1600" kern="100" dirty="0">
                <a:solidFill>
                  <a:srgbClr val="09465E"/>
                </a:solidFill>
                <a:cs typeface="Times New Roman" panose="02020603050405020304" pitchFamily="18" charset="0"/>
                <a:hlinkClick r:id="rId4"/>
              </a:rPr>
              <a:t>Obstáculos a la aplicación de estrategias de economía circular en las industrias de fabricación de plásticos</a:t>
            </a:r>
            <a:endParaRPr lang="en-US" sz="1600" kern="100" dirty="0">
              <a:solidFill>
                <a:srgbClr val="09465E"/>
              </a:solidFill>
              <a:cs typeface="Times New Roman" panose="02020603050405020304" pitchFamily="18" charset="0"/>
            </a:endParaRPr>
          </a:p>
        </p:txBody>
      </p:sp>
    </p:spTree>
    <p:extLst>
      <p:ext uri="{BB962C8B-B14F-4D97-AF65-F5344CB8AC3E}">
        <p14:creationId xmlns:p14="http://schemas.microsoft.com/office/powerpoint/2010/main" val="3844473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43B64-605E-9804-6C6B-EBC6846AD8DB}"/>
            </a:ext>
          </a:extLst>
        </p:cNvPr>
        <p:cNvGrpSpPr/>
        <p:nvPr/>
      </p:nvGrpSpPr>
      <p:grpSpPr>
        <a:xfrm>
          <a:off x="0" y="0"/>
          <a:ext cx="0" cy="0"/>
          <a:chOff x="0" y="0"/>
          <a:chExt cx="0" cy="0"/>
        </a:xfrm>
      </p:grpSpPr>
      <p:pic>
        <p:nvPicPr>
          <p:cNvPr id="5" name="Picture 3">
            <a:extLst>
              <a:ext uri="{FF2B5EF4-FFF2-40B4-BE49-F238E27FC236}">
                <a16:creationId xmlns:a16="http://schemas.microsoft.com/office/drawing/2014/main" id="{15AC2DA5-71DA-E1D8-9C37-F507021D7D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91"/>
          <a:stretch/>
        </p:blipFill>
        <p:spPr>
          <a:xfrm>
            <a:off x="5439889" y="3552709"/>
            <a:ext cx="4933015" cy="2929584"/>
          </a:xfrm>
          <a:prstGeom prst="rect">
            <a:avLst/>
          </a:prstGeom>
        </p:spPr>
      </p:pic>
      <p:sp>
        <p:nvSpPr>
          <p:cNvPr id="4" name="Text Placeholder 3">
            <a:extLst>
              <a:ext uri="{FF2B5EF4-FFF2-40B4-BE49-F238E27FC236}">
                <a16:creationId xmlns:a16="http://schemas.microsoft.com/office/drawing/2014/main" id="{170E59CF-5D68-CE45-BEAD-137B49705A61}"/>
              </a:ext>
            </a:extLst>
          </p:cNvPr>
          <p:cNvSpPr>
            <a:spLocks noGrp="1"/>
          </p:cNvSpPr>
          <p:nvPr>
            <p:ph type="body" sz="quarter" idx="16"/>
          </p:nvPr>
        </p:nvSpPr>
        <p:spPr>
          <a:xfrm>
            <a:off x="649674" y="601978"/>
            <a:ext cx="10052954" cy="619134"/>
          </a:xfrm>
          <a:prstGeom prst="rect">
            <a:avLst/>
          </a:prstGeom>
        </p:spPr>
        <p:txBody>
          <a:bodyPr/>
          <a:lstStyle/>
          <a:p>
            <a:r>
              <a:rPr lang="en-IE" dirty="0">
                <a:cs typeface="Calibri"/>
              </a:rPr>
              <a:t>Aprendizaje intergeneracional y cambio de comportamiento</a:t>
            </a:r>
          </a:p>
          <a:p>
            <a:endParaRPr lang="en-IE" b="1" dirty="0"/>
          </a:p>
        </p:txBody>
      </p:sp>
      <p:sp>
        <p:nvSpPr>
          <p:cNvPr id="3" name="Text Placeholder 2">
            <a:extLst>
              <a:ext uri="{FF2B5EF4-FFF2-40B4-BE49-F238E27FC236}">
                <a16:creationId xmlns:a16="http://schemas.microsoft.com/office/drawing/2014/main" id="{3FED4AFC-3EAB-A564-3BBF-DD21B9749633}"/>
              </a:ext>
            </a:extLst>
          </p:cNvPr>
          <p:cNvSpPr>
            <a:spLocks noGrp="1"/>
          </p:cNvSpPr>
          <p:nvPr>
            <p:ph type="body" sz="quarter" idx="19"/>
          </p:nvPr>
        </p:nvSpPr>
        <p:spPr>
          <a:xfrm>
            <a:off x="657836" y="1396280"/>
            <a:ext cx="10546409" cy="4920937"/>
          </a:xfrm>
          <a:prstGeom prst="rect">
            <a:avLst/>
          </a:prstGeom>
        </p:spPr>
        <p:txBody>
          <a:bodyPr/>
          <a:lstStyle/>
          <a:p>
            <a:pPr marL="0" indent="0">
              <a:lnSpc>
                <a:spcPct val="100000"/>
              </a:lnSpc>
            </a:pPr>
            <a:endParaRPr lang="fi-FI" kern="100" dirty="0">
              <a:effectLst/>
              <a:ea typeface="Aptos" panose="020B0004020202020204" pitchFamily="34" charset="0"/>
              <a:cs typeface="Times New Roman" panose="02020603050405020304" pitchFamily="18" charset="0"/>
            </a:endParaRPr>
          </a:p>
          <a:p>
            <a:pPr marL="0" indent="0">
              <a:lnSpc>
                <a:spcPct val="100000"/>
              </a:lnSpc>
            </a:pPr>
            <a:r>
              <a:rPr lang="en-US" b="1" kern="100" dirty="0">
                <a:effectLst/>
                <a:ea typeface="Aptos" panose="020B0004020202020204" pitchFamily="34" charset="0"/>
                <a:cs typeface="Times New Roman" panose="02020603050405020304" pitchFamily="18" charset="0"/>
              </a:rPr>
              <a:t>Seguimiento y refuerzo del cambio de </a:t>
            </a:r>
            <a:r>
              <a:rPr lang="en-US" b="1" kern="100" dirty="0" err="1">
                <a:effectLst/>
                <a:ea typeface="Aptos" panose="020B0004020202020204" pitchFamily="34" charset="0"/>
                <a:cs typeface="Times New Roman" panose="02020603050405020304" pitchFamily="18" charset="0"/>
              </a:rPr>
              <a:t>comportamiento</a:t>
            </a:r>
            <a:endParaRPr lang="en-US" b="1" kern="100" dirty="0">
              <a:ea typeface="Aptos" panose="020B0004020202020204" pitchFamily="34" charset="0"/>
              <a:cs typeface="Times New Roman" panose="02020603050405020304" pitchFamily="18" charset="0"/>
            </a:endParaRPr>
          </a:p>
          <a:p>
            <a:pPr marL="450900" indent="-342900">
              <a:lnSpc>
                <a:spcPct val="100000"/>
              </a:lnSpc>
              <a:buFont typeface="Arial" panose="020B0604020202020204" pitchFamily="34" charset="0"/>
              <a:buChar char="•"/>
            </a:pPr>
            <a:r>
              <a:rPr lang="en-US" kern="100" dirty="0">
                <a:cs typeface="Times New Roman" panose="02020603050405020304" pitchFamily="18" charset="0"/>
              </a:rPr>
              <a:t>Seguimiento de los progresos: encuestas periódicas, evaluaciones, tutor, navegador</a:t>
            </a:r>
          </a:p>
          <a:p>
            <a:pPr marL="450900" indent="-342900">
              <a:lnSpc>
                <a:spcPct val="100000"/>
              </a:lnSpc>
              <a:buFont typeface="Arial" panose="020B0604020202020204" pitchFamily="34" charset="0"/>
              <a:buChar char="•"/>
            </a:pPr>
            <a:r>
              <a:rPr lang="en-US" kern="100" dirty="0">
                <a:cs typeface="Times New Roman" panose="02020603050405020304" pitchFamily="18" charset="0"/>
              </a:rPr>
              <a:t>Campañas de seguimiento</a:t>
            </a:r>
          </a:p>
          <a:p>
            <a:pPr marL="450900" indent="-342900">
              <a:lnSpc>
                <a:spcPct val="100000"/>
              </a:lnSpc>
              <a:buFont typeface="Arial" panose="020B0604020202020204" pitchFamily="34" charset="0"/>
              <a:buChar char="•"/>
            </a:pPr>
            <a:r>
              <a:rPr lang="en-US" kern="100" dirty="0">
                <a:cs typeface="Times New Roman" panose="02020603050405020304" pitchFamily="18" charset="0"/>
                <a:hlinkClick r:id="rId3"/>
              </a:rPr>
              <a:t>Refuerzo conductual</a:t>
            </a:r>
            <a:r>
              <a:rPr lang="en-US" kern="100" dirty="0">
                <a:cs typeface="Times New Roman" panose="02020603050405020304" pitchFamily="18" charset="0"/>
              </a:rPr>
              <a:t>: refuerzo positivo, aprendizaje por evitación/refuerzo negativo, extinción, castigo. </a:t>
            </a:r>
          </a:p>
          <a:p>
            <a:pPr marL="450900" indent="-342900">
              <a:lnSpc>
                <a:spcPct val="100000"/>
              </a:lnSpc>
              <a:buFont typeface="Arial" panose="020B0604020202020204" pitchFamily="34" charset="0"/>
              <a:buChar char="•"/>
            </a:pPr>
            <a:r>
              <a:rPr lang="en-US" kern="100" dirty="0">
                <a:cs typeface="Times New Roman" panose="02020603050405020304" pitchFamily="18" charset="0"/>
                <a:hlinkClick r:id="rId4"/>
              </a:rPr>
              <a:t>Participación comunitaria</a:t>
            </a:r>
            <a:endParaRPr lang="fi-FI" i="1" kern="100" dirty="0">
              <a:solidFill>
                <a:schemeClr val="accent4">
                  <a:lumMod val="50000"/>
                </a:schemeClr>
              </a:solidFill>
              <a:cs typeface="Times New Roman" panose="02020603050405020304" pitchFamily="18" charset="0"/>
            </a:endParaRPr>
          </a:p>
          <a:p>
            <a:pPr marL="0" indent="0">
              <a:lnSpc>
                <a:spcPct val="100000"/>
              </a:lnSpc>
            </a:pPr>
            <a:endParaRPr lang="fi-FI" sz="1800" kern="100" dirty="0">
              <a:effectLst/>
              <a:ea typeface="Aptos" panose="020B0004020202020204" pitchFamily="34" charset="0"/>
              <a:cs typeface="Times New Roman" panose="02020603050405020304" pitchFamily="18" charset="0"/>
            </a:endParaRPr>
          </a:p>
        </p:txBody>
      </p:sp>
      <p:pic>
        <p:nvPicPr>
          <p:cNvPr id="2" name="Kuva 1" descr="Kuva, joka sisältää kohteen teksti, Grafiikka, Fontti, ympyrä&#10;&#10;Kuvaus luotu automaattisesti">
            <a:extLst>
              <a:ext uri="{FF2B5EF4-FFF2-40B4-BE49-F238E27FC236}">
                <a16:creationId xmlns:a16="http://schemas.microsoft.com/office/drawing/2014/main" id="{8F6FBB10-CAAB-E30B-7A7E-DFD24CBD10E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9674" y="5139214"/>
            <a:ext cx="1732019" cy="1163630"/>
          </a:xfrm>
          <a:prstGeom prst="rect">
            <a:avLst/>
          </a:prstGeom>
        </p:spPr>
      </p:pic>
      <p:pic>
        <p:nvPicPr>
          <p:cNvPr id="9" name="Kuva 8" descr="Kuva, joka sisältää kohteen kuvakaappaus, Kuulokkeet, henkilö&#10;&#10;Tekoälyn generoima sisältö voi olla virheellistä.">
            <a:hlinkClick r:id="rId6"/>
            <a:extLst>
              <a:ext uri="{FF2B5EF4-FFF2-40B4-BE49-F238E27FC236}">
                <a16:creationId xmlns:a16="http://schemas.microsoft.com/office/drawing/2014/main" id="{0A4851AA-A341-B3B0-1C4A-5FA0B955ECE6}"/>
              </a:ext>
            </a:extLst>
          </p:cNvPr>
          <p:cNvPicPr>
            <a:picLocks noChangeAspect="1"/>
          </p:cNvPicPr>
          <p:nvPr/>
        </p:nvPicPr>
        <p:blipFill>
          <a:blip r:embed="rId7"/>
          <a:stretch>
            <a:fillRect/>
          </a:stretch>
        </p:blipFill>
        <p:spPr>
          <a:xfrm>
            <a:off x="6321235" y="4094276"/>
            <a:ext cx="3487279" cy="1896590"/>
          </a:xfrm>
          <a:prstGeom prst="rect">
            <a:avLst/>
          </a:prstGeom>
        </p:spPr>
      </p:pic>
      <p:grpSp>
        <p:nvGrpSpPr>
          <p:cNvPr id="8" name="Graphic 4">
            <a:extLst>
              <a:ext uri="{FF2B5EF4-FFF2-40B4-BE49-F238E27FC236}">
                <a16:creationId xmlns:a16="http://schemas.microsoft.com/office/drawing/2014/main" id="{92F62C95-D339-150E-54AF-FE5CB2A8B024}"/>
              </a:ext>
            </a:extLst>
          </p:cNvPr>
          <p:cNvGrpSpPr/>
          <p:nvPr/>
        </p:nvGrpSpPr>
        <p:grpSpPr>
          <a:xfrm rot="19582332">
            <a:off x="9990838" y="4807357"/>
            <a:ext cx="403667" cy="780438"/>
            <a:chOff x="9129274" y="2719113"/>
            <a:chExt cx="717139" cy="1386497"/>
          </a:xfrm>
          <a:solidFill>
            <a:srgbClr val="09465E"/>
          </a:solidFill>
        </p:grpSpPr>
        <p:grpSp>
          <p:nvGrpSpPr>
            <p:cNvPr id="10" name="Graphic 4">
              <a:extLst>
                <a:ext uri="{FF2B5EF4-FFF2-40B4-BE49-F238E27FC236}">
                  <a16:creationId xmlns:a16="http://schemas.microsoft.com/office/drawing/2014/main" id="{8C0B3D5B-F863-117E-C015-C829E346C7D4}"/>
                </a:ext>
              </a:extLst>
            </p:cNvPr>
            <p:cNvGrpSpPr/>
            <p:nvPr/>
          </p:nvGrpSpPr>
          <p:grpSpPr>
            <a:xfrm>
              <a:off x="9159507" y="2719113"/>
              <a:ext cx="446280" cy="440141"/>
              <a:chOff x="9159507" y="2719113"/>
              <a:chExt cx="446280" cy="440141"/>
            </a:xfrm>
            <a:grpFill/>
          </p:grpSpPr>
          <p:sp>
            <p:nvSpPr>
              <p:cNvPr id="20" name="Freeform 57">
                <a:extLst>
                  <a:ext uri="{FF2B5EF4-FFF2-40B4-BE49-F238E27FC236}">
                    <a16:creationId xmlns:a16="http://schemas.microsoft.com/office/drawing/2014/main" id="{D18FCF6B-8235-8B3C-ACF8-AB4731435C8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1" name="Freeform 58">
                <a:extLst>
                  <a:ext uri="{FF2B5EF4-FFF2-40B4-BE49-F238E27FC236}">
                    <a16:creationId xmlns:a16="http://schemas.microsoft.com/office/drawing/2014/main" id="{C08F69B5-7A22-667D-BD1B-48F448AFDA13}"/>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2690908C-3969-D9B4-9E72-5ED99772CAD2}"/>
                </a:ext>
              </a:extLst>
            </p:cNvPr>
            <p:cNvGrpSpPr/>
            <p:nvPr/>
          </p:nvGrpSpPr>
          <p:grpSpPr>
            <a:xfrm>
              <a:off x="9129274" y="2893887"/>
              <a:ext cx="717139" cy="1211724"/>
              <a:chOff x="9129274" y="2893887"/>
              <a:chExt cx="717139" cy="1211724"/>
            </a:xfrm>
            <a:grpFill/>
          </p:grpSpPr>
          <p:sp>
            <p:nvSpPr>
              <p:cNvPr id="13" name="Freeform 50">
                <a:extLst>
                  <a:ext uri="{FF2B5EF4-FFF2-40B4-BE49-F238E27FC236}">
                    <a16:creationId xmlns:a16="http://schemas.microsoft.com/office/drawing/2014/main" id="{559BBADA-B534-1847-3A7D-352709504009}"/>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4" name="Freeform 51">
                <a:extLst>
                  <a:ext uri="{FF2B5EF4-FFF2-40B4-BE49-F238E27FC236}">
                    <a16:creationId xmlns:a16="http://schemas.microsoft.com/office/drawing/2014/main" id="{55AEB16B-8970-E11A-59B6-AFDC606C645E}"/>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5" name="Freeform 52">
                <a:extLst>
                  <a:ext uri="{FF2B5EF4-FFF2-40B4-BE49-F238E27FC236}">
                    <a16:creationId xmlns:a16="http://schemas.microsoft.com/office/drawing/2014/main" id="{F03E4A28-43C7-710C-A5F0-2C92DDEAF904}"/>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6" name="Freeform 53">
                <a:extLst>
                  <a:ext uri="{FF2B5EF4-FFF2-40B4-BE49-F238E27FC236}">
                    <a16:creationId xmlns:a16="http://schemas.microsoft.com/office/drawing/2014/main" id="{11BB6552-D716-4313-E924-D382C004CB23}"/>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7" name="Freeform 54">
                <a:extLst>
                  <a:ext uri="{FF2B5EF4-FFF2-40B4-BE49-F238E27FC236}">
                    <a16:creationId xmlns:a16="http://schemas.microsoft.com/office/drawing/2014/main" id="{54B15105-69F5-A240-4980-1034272517DE}"/>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8" name="Freeform 55">
                <a:extLst>
                  <a:ext uri="{FF2B5EF4-FFF2-40B4-BE49-F238E27FC236}">
                    <a16:creationId xmlns:a16="http://schemas.microsoft.com/office/drawing/2014/main" id="{4895F1EA-5378-2B4B-A4DD-0AC9CBDB4FBF}"/>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9" name="Freeform 56">
                <a:extLst>
                  <a:ext uri="{FF2B5EF4-FFF2-40B4-BE49-F238E27FC236}">
                    <a16:creationId xmlns:a16="http://schemas.microsoft.com/office/drawing/2014/main" id="{17319F6B-CB8F-9E31-D28D-03975FB1A066}"/>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
        <p:nvSpPr>
          <p:cNvPr id="23" name="Tekstiruutu 22">
            <a:extLst>
              <a:ext uri="{FF2B5EF4-FFF2-40B4-BE49-F238E27FC236}">
                <a16:creationId xmlns:a16="http://schemas.microsoft.com/office/drawing/2014/main" id="{53FD3EF6-174D-6BF8-E0AD-C16430C9233B}"/>
              </a:ext>
            </a:extLst>
          </p:cNvPr>
          <p:cNvSpPr txBox="1"/>
          <p:nvPr/>
        </p:nvSpPr>
        <p:spPr>
          <a:xfrm>
            <a:off x="3277911" y="5297694"/>
            <a:ext cx="2320555" cy="861774"/>
          </a:xfrm>
          <a:prstGeom prst="rect">
            <a:avLst/>
          </a:prstGeom>
          <a:noFill/>
        </p:spPr>
        <p:txBody>
          <a:bodyPr wrap="square">
            <a:spAutoFit/>
          </a:bodyPr>
          <a:lstStyle/>
          <a:p>
            <a:pPr algn="l"/>
            <a:r>
              <a:rPr lang="en-US" sz="1600" kern="100" dirty="0">
                <a:solidFill>
                  <a:srgbClr val="09465E"/>
                </a:solidFill>
                <a:cs typeface="Times New Roman" panose="02020603050405020304" pitchFamily="18" charset="0"/>
                <a:hlinkClick r:id="rId6"/>
              </a:rPr>
              <a:t>Pensamiento sistémico y cambio de </a:t>
            </a:r>
            <a:r>
              <a:rPr lang="en-US" sz="1600" kern="100" dirty="0" err="1">
                <a:solidFill>
                  <a:srgbClr val="09465E"/>
                </a:solidFill>
                <a:cs typeface="Times New Roman" panose="02020603050405020304" pitchFamily="18" charset="0"/>
                <a:hlinkClick r:id="rId6"/>
              </a:rPr>
              <a:t>comportamiento </a:t>
            </a:r>
            <a:r>
              <a:rPr lang="en-US" sz="1600" kern="100" dirty="0">
                <a:solidFill>
                  <a:srgbClr val="09465E"/>
                </a:solidFill>
                <a:cs typeface="Times New Roman" panose="02020603050405020304" pitchFamily="18" charset="0"/>
                <a:hlinkClick r:id="rId6"/>
              </a:rPr>
              <a:t>en una economía circular</a:t>
            </a:r>
            <a:endParaRPr lang="en-US" sz="1600" kern="100" dirty="0">
              <a:solidFill>
                <a:srgbClr val="09465E"/>
              </a:solidFill>
              <a:cs typeface="Times New Roman" panose="02020603050405020304" pitchFamily="18" charset="0"/>
            </a:endParaRPr>
          </a:p>
        </p:txBody>
      </p:sp>
      <p:grpSp>
        <p:nvGrpSpPr>
          <p:cNvPr id="44" name="Graphic 4">
            <a:extLst>
              <a:ext uri="{FF2B5EF4-FFF2-40B4-BE49-F238E27FC236}">
                <a16:creationId xmlns:a16="http://schemas.microsoft.com/office/drawing/2014/main" id="{883F82BF-057B-B7F3-7B21-5C51CEE67837}"/>
              </a:ext>
            </a:extLst>
          </p:cNvPr>
          <p:cNvGrpSpPr/>
          <p:nvPr/>
        </p:nvGrpSpPr>
        <p:grpSpPr>
          <a:xfrm rot="19582332">
            <a:off x="4551991" y="4035768"/>
            <a:ext cx="403667" cy="780438"/>
            <a:chOff x="9129274" y="2719113"/>
            <a:chExt cx="717139" cy="1386497"/>
          </a:xfrm>
          <a:solidFill>
            <a:srgbClr val="09465E"/>
          </a:solidFill>
        </p:grpSpPr>
        <p:grpSp>
          <p:nvGrpSpPr>
            <p:cNvPr id="45" name="Graphic 4">
              <a:extLst>
                <a:ext uri="{FF2B5EF4-FFF2-40B4-BE49-F238E27FC236}">
                  <a16:creationId xmlns:a16="http://schemas.microsoft.com/office/drawing/2014/main" id="{BEEC83DC-1289-EBAD-8A6F-99EF85EC9B43}"/>
                </a:ext>
              </a:extLst>
            </p:cNvPr>
            <p:cNvGrpSpPr/>
            <p:nvPr/>
          </p:nvGrpSpPr>
          <p:grpSpPr>
            <a:xfrm>
              <a:off x="9159507" y="2719113"/>
              <a:ext cx="446280" cy="440141"/>
              <a:chOff x="9159507" y="2719113"/>
              <a:chExt cx="446280" cy="440141"/>
            </a:xfrm>
            <a:grpFill/>
          </p:grpSpPr>
          <p:sp>
            <p:nvSpPr>
              <p:cNvPr id="54" name="Freeform 57">
                <a:extLst>
                  <a:ext uri="{FF2B5EF4-FFF2-40B4-BE49-F238E27FC236}">
                    <a16:creationId xmlns:a16="http://schemas.microsoft.com/office/drawing/2014/main" id="{1D1B88C6-7099-AC92-79CF-DCB3146FFA5B}"/>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55" name="Freeform 58">
                <a:extLst>
                  <a:ext uri="{FF2B5EF4-FFF2-40B4-BE49-F238E27FC236}">
                    <a16:creationId xmlns:a16="http://schemas.microsoft.com/office/drawing/2014/main" id="{4DBDEA3B-5974-693D-ABD5-1CD2B34769C7}"/>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46" name="Graphic 4">
              <a:extLst>
                <a:ext uri="{FF2B5EF4-FFF2-40B4-BE49-F238E27FC236}">
                  <a16:creationId xmlns:a16="http://schemas.microsoft.com/office/drawing/2014/main" id="{6898563A-073C-F09E-491B-345084046B7E}"/>
                </a:ext>
              </a:extLst>
            </p:cNvPr>
            <p:cNvGrpSpPr/>
            <p:nvPr/>
          </p:nvGrpSpPr>
          <p:grpSpPr>
            <a:xfrm>
              <a:off x="9129274" y="2893887"/>
              <a:ext cx="717139" cy="1211724"/>
              <a:chOff x="9129274" y="2893887"/>
              <a:chExt cx="717139" cy="1211724"/>
            </a:xfrm>
            <a:grpFill/>
          </p:grpSpPr>
          <p:sp>
            <p:nvSpPr>
              <p:cNvPr id="47" name="Freeform 50">
                <a:extLst>
                  <a:ext uri="{FF2B5EF4-FFF2-40B4-BE49-F238E27FC236}">
                    <a16:creationId xmlns:a16="http://schemas.microsoft.com/office/drawing/2014/main" id="{441742BB-1820-43F8-8EA7-049E1A3C270F}"/>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48" name="Freeform 51">
                <a:extLst>
                  <a:ext uri="{FF2B5EF4-FFF2-40B4-BE49-F238E27FC236}">
                    <a16:creationId xmlns:a16="http://schemas.microsoft.com/office/drawing/2014/main" id="{E8B6BAC3-179A-3D36-C726-A3C47A58A996}"/>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49" name="Freeform 52">
                <a:extLst>
                  <a:ext uri="{FF2B5EF4-FFF2-40B4-BE49-F238E27FC236}">
                    <a16:creationId xmlns:a16="http://schemas.microsoft.com/office/drawing/2014/main" id="{195F917C-90BE-0C98-FC82-3A27AC45746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50" name="Freeform 53">
                <a:extLst>
                  <a:ext uri="{FF2B5EF4-FFF2-40B4-BE49-F238E27FC236}">
                    <a16:creationId xmlns:a16="http://schemas.microsoft.com/office/drawing/2014/main" id="{6D4B00FC-8393-76B5-C5CA-2C7A7BB17CF0}"/>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51" name="Freeform 54">
                <a:extLst>
                  <a:ext uri="{FF2B5EF4-FFF2-40B4-BE49-F238E27FC236}">
                    <a16:creationId xmlns:a16="http://schemas.microsoft.com/office/drawing/2014/main" id="{748AFD65-EFE0-2C5F-6F42-1416D7004C66}"/>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52" name="Freeform 55">
                <a:extLst>
                  <a:ext uri="{FF2B5EF4-FFF2-40B4-BE49-F238E27FC236}">
                    <a16:creationId xmlns:a16="http://schemas.microsoft.com/office/drawing/2014/main" id="{0151997B-C8E5-893E-BF57-375CAA20A20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53" name="Freeform 56">
                <a:extLst>
                  <a:ext uri="{FF2B5EF4-FFF2-40B4-BE49-F238E27FC236}">
                    <a16:creationId xmlns:a16="http://schemas.microsoft.com/office/drawing/2014/main" id="{2D75D367-BB2E-9087-65AD-9D8B49F8751E}"/>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15862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D8FFC-0D9F-F866-F1C3-50F534AF7975}"/>
            </a:ext>
          </a:extLst>
        </p:cNvPr>
        <p:cNvGrpSpPr/>
        <p:nvPr/>
      </p:nvGrpSpPr>
      <p:grpSpPr>
        <a:xfrm>
          <a:off x="0" y="0"/>
          <a:ext cx="0" cy="0"/>
          <a:chOff x="0" y="0"/>
          <a:chExt cx="0" cy="0"/>
        </a:xfrm>
      </p:grpSpPr>
      <p:pic>
        <p:nvPicPr>
          <p:cNvPr id="5" name="Picture 3">
            <a:extLst>
              <a:ext uri="{FF2B5EF4-FFF2-40B4-BE49-F238E27FC236}">
                <a16:creationId xmlns:a16="http://schemas.microsoft.com/office/drawing/2014/main" id="{41FA5F80-1D52-9A81-2CF5-F5DAF7BBF3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91"/>
          <a:stretch/>
        </p:blipFill>
        <p:spPr>
          <a:xfrm>
            <a:off x="5450013" y="3593582"/>
            <a:ext cx="4869094" cy="2891623"/>
          </a:xfrm>
          <a:prstGeom prst="rect">
            <a:avLst/>
          </a:prstGeom>
        </p:spPr>
      </p:pic>
      <p:sp>
        <p:nvSpPr>
          <p:cNvPr id="4" name="Text Placeholder 3">
            <a:extLst>
              <a:ext uri="{FF2B5EF4-FFF2-40B4-BE49-F238E27FC236}">
                <a16:creationId xmlns:a16="http://schemas.microsoft.com/office/drawing/2014/main" id="{E258707C-73A2-4F38-A981-63F0A46D3681}"/>
              </a:ext>
            </a:extLst>
          </p:cNvPr>
          <p:cNvSpPr>
            <a:spLocks noGrp="1"/>
          </p:cNvSpPr>
          <p:nvPr>
            <p:ph type="body" sz="quarter" idx="16"/>
          </p:nvPr>
        </p:nvSpPr>
        <p:spPr>
          <a:xfrm>
            <a:off x="649674" y="544661"/>
            <a:ext cx="10052954" cy="619134"/>
          </a:xfrm>
          <a:prstGeom prst="rect">
            <a:avLst/>
          </a:prstGeom>
        </p:spPr>
        <p:txBody>
          <a:bodyPr/>
          <a:lstStyle/>
          <a:p>
            <a:r>
              <a:rPr lang="en-IE" dirty="0">
                <a:cs typeface="Calibri"/>
              </a:rPr>
              <a:t>Aprendizaje intergeneracional y cambio de comportamiento</a:t>
            </a:r>
          </a:p>
          <a:p>
            <a:endParaRPr lang="en-IE" b="1" dirty="0"/>
          </a:p>
        </p:txBody>
      </p:sp>
      <p:sp>
        <p:nvSpPr>
          <p:cNvPr id="3" name="Text Placeholder 2">
            <a:extLst>
              <a:ext uri="{FF2B5EF4-FFF2-40B4-BE49-F238E27FC236}">
                <a16:creationId xmlns:a16="http://schemas.microsoft.com/office/drawing/2014/main" id="{53015262-4636-B753-EEF1-94412432C3DF}"/>
              </a:ext>
            </a:extLst>
          </p:cNvPr>
          <p:cNvSpPr>
            <a:spLocks noGrp="1"/>
          </p:cNvSpPr>
          <p:nvPr>
            <p:ph type="body" sz="quarter" idx="19"/>
          </p:nvPr>
        </p:nvSpPr>
        <p:spPr>
          <a:xfrm>
            <a:off x="649674" y="1669599"/>
            <a:ext cx="10772443" cy="4920937"/>
          </a:xfrm>
          <a:prstGeom prst="rect">
            <a:avLst/>
          </a:prstGeom>
        </p:spPr>
        <p:txBody>
          <a:bodyPr/>
          <a:lstStyle/>
          <a:p>
            <a:pPr marL="0" indent="0">
              <a:lnSpc>
                <a:spcPct val="100000"/>
              </a:lnSpc>
            </a:pPr>
            <a:r>
              <a:rPr lang="en-US" b="1" kern="100" dirty="0">
                <a:effectLst/>
                <a:ea typeface="Aptos" panose="020B0004020202020204" pitchFamily="34" charset="0"/>
                <a:cs typeface="Times New Roman" panose="02020603050405020304" pitchFamily="18" charset="0"/>
              </a:rPr>
              <a:t>El papel de la tecnología en el cambio de </a:t>
            </a:r>
            <a:r>
              <a:rPr lang="en-US" b="1" kern="100" dirty="0" err="1">
                <a:effectLst/>
                <a:ea typeface="Aptos" panose="020B0004020202020204" pitchFamily="34" charset="0"/>
                <a:cs typeface="Times New Roman" panose="02020603050405020304" pitchFamily="18" charset="0"/>
              </a:rPr>
              <a:t>comportamiento</a:t>
            </a:r>
            <a:r>
              <a:rPr lang="en-US" b="1" kern="100" dirty="0">
                <a:effectLst/>
                <a:ea typeface="Aptos" panose="020B0004020202020204" pitchFamily="34" charset="0"/>
                <a:cs typeface="Times New Roman" panose="02020603050405020304" pitchFamily="18" charset="0"/>
              </a:rPr>
              <a:t>, ejemplos:</a:t>
            </a:r>
          </a:p>
          <a:p>
            <a:pPr marL="0" indent="0">
              <a:lnSpc>
                <a:spcPct val="100000"/>
              </a:lnSpc>
            </a:pPr>
            <a:endParaRPr lang="en-US" sz="1200" b="1" kern="100" dirty="0">
              <a:effectLst/>
              <a:ea typeface="Aptos" panose="020B0004020202020204" pitchFamily="34" charset="0"/>
              <a:cs typeface="Times New Roman" panose="02020603050405020304" pitchFamily="18" charset="0"/>
            </a:endParaRPr>
          </a:p>
          <a:p>
            <a:pPr marL="393750" indent="-285750">
              <a:lnSpc>
                <a:spcPct val="100000"/>
              </a:lnSpc>
              <a:buFont typeface="Arial" panose="020B0604020202020204" pitchFamily="34" charset="0"/>
              <a:buChar char="•"/>
            </a:pPr>
            <a:r>
              <a:rPr lang="en-US" sz="2200" kern="100" dirty="0">
                <a:cs typeface="Times New Roman" panose="02020603050405020304" pitchFamily="18" charset="0"/>
              </a:rPr>
              <a:t>Aplicaciones móviles y herramientas digitales que proporcionan recordatorios, contenidos educativos o consejos para la gestión de </a:t>
            </a:r>
            <a:r>
              <a:rPr lang="en-US" sz="2200" kern="100" dirty="0" err="1">
                <a:cs typeface="Times New Roman" panose="02020603050405020304" pitchFamily="18" charset="0"/>
              </a:rPr>
              <a:t>residuos</a:t>
            </a:r>
            <a:r>
              <a:rPr lang="en-US" sz="2200" kern="100" dirty="0">
                <a:cs typeface="Times New Roman" panose="02020603050405020304" pitchFamily="18" charset="0"/>
              </a:rPr>
              <a:t>.</a:t>
            </a:r>
          </a:p>
          <a:p>
            <a:pPr marL="393750" indent="-285750">
              <a:lnSpc>
                <a:spcPct val="100000"/>
              </a:lnSpc>
              <a:buFont typeface="Arial" panose="020B0604020202020204" pitchFamily="34" charset="0"/>
              <a:buChar char="•"/>
            </a:pPr>
            <a:r>
              <a:rPr lang="en-US" sz="2200" kern="100" dirty="0">
                <a:cs typeface="Times New Roman" panose="02020603050405020304" pitchFamily="18" charset="0"/>
                <a:hlinkClick r:id="rId3"/>
              </a:rPr>
              <a:t>Las papeleras inteligentes </a:t>
            </a:r>
            <a:r>
              <a:rPr lang="en-US" sz="2200" kern="100" dirty="0">
                <a:cs typeface="Times New Roman" panose="02020603050405020304" pitchFamily="18" charset="0"/>
              </a:rPr>
              <a:t>clasifican automáticamente los materiales reciclables e informan a los usuarios sobre sus hábitos de eliminación de residuos.</a:t>
            </a:r>
          </a:p>
          <a:p>
            <a:pPr marL="393750" indent="-285750">
              <a:lnSpc>
                <a:spcPct val="100000"/>
              </a:lnSpc>
              <a:buFont typeface="Arial" panose="020B0604020202020204" pitchFamily="34" charset="0"/>
              <a:buChar char="•"/>
            </a:pPr>
            <a:r>
              <a:rPr lang="en-US" sz="2200" kern="100" dirty="0">
                <a:cs typeface="Times New Roman" panose="02020603050405020304" pitchFamily="18" charset="0"/>
              </a:rPr>
              <a:t>Compartir en las redes sociales consejos, </a:t>
            </a:r>
          </a:p>
          <a:p>
            <a:pPr marL="108000" indent="0">
              <a:lnSpc>
                <a:spcPct val="100000"/>
              </a:lnSpc>
            </a:pPr>
            <a:r>
              <a:rPr lang="en-US" sz="2200" kern="100" dirty="0">
                <a:cs typeface="Times New Roman" panose="02020603050405020304" pitchFamily="18" charset="0"/>
              </a:rPr>
              <a:t>     </a:t>
            </a:r>
            <a:r>
              <a:rPr lang="en-US" sz="2200" kern="100" dirty="0" err="1">
                <a:cs typeface="Times New Roman" panose="02020603050405020304" pitchFamily="18" charset="0"/>
              </a:rPr>
              <a:t>progresos</a:t>
            </a:r>
            <a:r>
              <a:rPr lang="en-US" sz="2200" kern="100" dirty="0">
                <a:cs typeface="Times New Roman" panose="02020603050405020304" pitchFamily="18" charset="0"/>
              </a:rPr>
              <a:t> e historias de </a:t>
            </a:r>
            <a:r>
              <a:rPr lang="en-US" sz="2200" kern="100" dirty="0" err="1">
                <a:cs typeface="Times New Roman" panose="02020603050405020304" pitchFamily="18" charset="0"/>
              </a:rPr>
              <a:t>éxito</a:t>
            </a:r>
            <a:r>
              <a:rPr lang="en-US" sz="2200" kern="100" dirty="0">
                <a:cs typeface="Times New Roman" panose="02020603050405020304" pitchFamily="18" charset="0"/>
              </a:rPr>
              <a:t>.</a:t>
            </a:r>
            <a:endParaRPr lang="fi-FI" sz="2200" kern="100" dirty="0">
              <a:cs typeface="Times New Roman" panose="02020603050405020304" pitchFamily="18" charset="0"/>
            </a:endParaRPr>
          </a:p>
        </p:txBody>
      </p:sp>
      <p:pic>
        <p:nvPicPr>
          <p:cNvPr id="2" name="Kuva 1" descr="Kuva, joka sisältää kohteen teksti, Grafiikka, Fontti, ympyrä&#10;&#10;Kuvaus luotu automaattisesti">
            <a:extLst>
              <a:ext uri="{FF2B5EF4-FFF2-40B4-BE49-F238E27FC236}">
                <a16:creationId xmlns:a16="http://schemas.microsoft.com/office/drawing/2014/main" id="{7DD816C8-B8BD-4200-5AED-CA3DCBFA9F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5849" y="5155359"/>
            <a:ext cx="1755413" cy="1179347"/>
          </a:xfrm>
          <a:prstGeom prst="rect">
            <a:avLst/>
          </a:prstGeom>
        </p:spPr>
      </p:pic>
      <p:pic>
        <p:nvPicPr>
          <p:cNvPr id="11" name="Kuva 10" descr="Kuva, joka sisältää kohteen teksti, kuvakaappaus, Fontti, logo&#10;&#10;Tekoälyn generoima sisältö voi olla virheellistä.">
            <a:hlinkClick r:id="rId5"/>
            <a:extLst>
              <a:ext uri="{FF2B5EF4-FFF2-40B4-BE49-F238E27FC236}">
                <a16:creationId xmlns:a16="http://schemas.microsoft.com/office/drawing/2014/main" id="{F57517EB-BEE9-FCE9-A430-A94EA44A630A}"/>
              </a:ext>
            </a:extLst>
          </p:cNvPr>
          <p:cNvPicPr>
            <a:picLocks noChangeAspect="1"/>
          </p:cNvPicPr>
          <p:nvPr/>
        </p:nvPicPr>
        <p:blipFill>
          <a:blip r:embed="rId6"/>
          <a:stretch>
            <a:fillRect/>
          </a:stretch>
        </p:blipFill>
        <p:spPr>
          <a:xfrm>
            <a:off x="6368175" y="4072269"/>
            <a:ext cx="3338685" cy="1828657"/>
          </a:xfrm>
          <a:prstGeom prst="rect">
            <a:avLst/>
          </a:prstGeom>
        </p:spPr>
      </p:pic>
      <p:grpSp>
        <p:nvGrpSpPr>
          <p:cNvPr id="8" name="Graphic 4">
            <a:extLst>
              <a:ext uri="{FF2B5EF4-FFF2-40B4-BE49-F238E27FC236}">
                <a16:creationId xmlns:a16="http://schemas.microsoft.com/office/drawing/2014/main" id="{687F7122-1F86-84AF-2466-D44572DCDD3A}"/>
              </a:ext>
            </a:extLst>
          </p:cNvPr>
          <p:cNvGrpSpPr/>
          <p:nvPr/>
        </p:nvGrpSpPr>
        <p:grpSpPr>
          <a:xfrm rot="19582332">
            <a:off x="8268356" y="4814460"/>
            <a:ext cx="403667" cy="780438"/>
            <a:chOff x="9129274" y="2719113"/>
            <a:chExt cx="717139" cy="1386497"/>
          </a:xfrm>
          <a:solidFill>
            <a:srgbClr val="09465E"/>
          </a:solidFill>
        </p:grpSpPr>
        <p:grpSp>
          <p:nvGrpSpPr>
            <p:cNvPr id="10" name="Graphic 4">
              <a:extLst>
                <a:ext uri="{FF2B5EF4-FFF2-40B4-BE49-F238E27FC236}">
                  <a16:creationId xmlns:a16="http://schemas.microsoft.com/office/drawing/2014/main" id="{EA268259-04FB-F029-F4E8-C0EC3CF10B2B}"/>
                </a:ext>
              </a:extLst>
            </p:cNvPr>
            <p:cNvGrpSpPr/>
            <p:nvPr/>
          </p:nvGrpSpPr>
          <p:grpSpPr>
            <a:xfrm>
              <a:off x="9159507" y="2719113"/>
              <a:ext cx="446280" cy="440141"/>
              <a:chOff x="9159507" y="2719113"/>
              <a:chExt cx="446280" cy="440141"/>
            </a:xfrm>
            <a:grpFill/>
          </p:grpSpPr>
          <p:sp>
            <p:nvSpPr>
              <p:cNvPr id="20" name="Freeform 57">
                <a:extLst>
                  <a:ext uri="{FF2B5EF4-FFF2-40B4-BE49-F238E27FC236}">
                    <a16:creationId xmlns:a16="http://schemas.microsoft.com/office/drawing/2014/main" id="{F7815F2A-3643-6691-7BC4-E3E002A021C1}"/>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1" name="Freeform 58">
                <a:extLst>
                  <a:ext uri="{FF2B5EF4-FFF2-40B4-BE49-F238E27FC236}">
                    <a16:creationId xmlns:a16="http://schemas.microsoft.com/office/drawing/2014/main" id="{6CBD12AD-032D-C7B0-A363-AFDC8DBE06A5}"/>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B9E26FB4-1575-F185-5678-2E4D7453A8E0}"/>
                </a:ext>
              </a:extLst>
            </p:cNvPr>
            <p:cNvGrpSpPr/>
            <p:nvPr/>
          </p:nvGrpSpPr>
          <p:grpSpPr>
            <a:xfrm>
              <a:off x="9129274" y="2893887"/>
              <a:ext cx="717139" cy="1211724"/>
              <a:chOff x="9129274" y="2893887"/>
              <a:chExt cx="717139" cy="1211724"/>
            </a:xfrm>
            <a:grpFill/>
          </p:grpSpPr>
          <p:sp>
            <p:nvSpPr>
              <p:cNvPr id="13" name="Freeform 50">
                <a:extLst>
                  <a:ext uri="{FF2B5EF4-FFF2-40B4-BE49-F238E27FC236}">
                    <a16:creationId xmlns:a16="http://schemas.microsoft.com/office/drawing/2014/main" id="{EA640904-C6DE-74A6-F7D5-99604BAB73B5}"/>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4" name="Freeform 51">
                <a:extLst>
                  <a:ext uri="{FF2B5EF4-FFF2-40B4-BE49-F238E27FC236}">
                    <a16:creationId xmlns:a16="http://schemas.microsoft.com/office/drawing/2014/main" id="{A1D457B5-EE92-AF81-AD71-B8957A62B098}"/>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5" name="Freeform 52">
                <a:extLst>
                  <a:ext uri="{FF2B5EF4-FFF2-40B4-BE49-F238E27FC236}">
                    <a16:creationId xmlns:a16="http://schemas.microsoft.com/office/drawing/2014/main" id="{A86A25AD-5759-AD27-1451-C549BE4D0496}"/>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6" name="Freeform 53">
                <a:extLst>
                  <a:ext uri="{FF2B5EF4-FFF2-40B4-BE49-F238E27FC236}">
                    <a16:creationId xmlns:a16="http://schemas.microsoft.com/office/drawing/2014/main" id="{197049FF-8E97-BE93-F309-5CA78AD8A14F}"/>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7" name="Freeform 54">
                <a:extLst>
                  <a:ext uri="{FF2B5EF4-FFF2-40B4-BE49-F238E27FC236}">
                    <a16:creationId xmlns:a16="http://schemas.microsoft.com/office/drawing/2014/main" id="{C838A1D5-4F5B-CB83-F167-11D0D55DD653}"/>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8" name="Freeform 55">
                <a:extLst>
                  <a:ext uri="{FF2B5EF4-FFF2-40B4-BE49-F238E27FC236}">
                    <a16:creationId xmlns:a16="http://schemas.microsoft.com/office/drawing/2014/main" id="{EBBD22B2-6107-4812-8B37-BD87273A26F5}"/>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9" name="Freeform 56">
                <a:extLst>
                  <a:ext uri="{FF2B5EF4-FFF2-40B4-BE49-F238E27FC236}">
                    <a16:creationId xmlns:a16="http://schemas.microsoft.com/office/drawing/2014/main" id="{D79B0229-C38D-66C6-3950-65E41EFD62D7}"/>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
        <p:nvSpPr>
          <p:cNvPr id="23" name="Tekstiruutu 22">
            <a:extLst>
              <a:ext uri="{FF2B5EF4-FFF2-40B4-BE49-F238E27FC236}">
                <a16:creationId xmlns:a16="http://schemas.microsoft.com/office/drawing/2014/main" id="{C923180D-2AC6-9CD8-E986-ED22D49213F1}"/>
              </a:ext>
            </a:extLst>
          </p:cNvPr>
          <p:cNvSpPr txBox="1"/>
          <p:nvPr/>
        </p:nvSpPr>
        <p:spPr>
          <a:xfrm>
            <a:off x="3611216" y="4914035"/>
            <a:ext cx="2530973" cy="830997"/>
          </a:xfrm>
          <a:prstGeom prst="rect">
            <a:avLst/>
          </a:prstGeom>
          <a:noFill/>
        </p:spPr>
        <p:txBody>
          <a:bodyPr wrap="square">
            <a:spAutoFit/>
          </a:bodyPr>
          <a:lstStyle/>
          <a:p>
            <a:pPr algn="l"/>
            <a:r>
              <a:rPr lang="en-US" sz="1600" kern="100" dirty="0">
                <a:solidFill>
                  <a:srgbClr val="09465E"/>
                </a:solidFill>
                <a:cs typeface="Times New Roman" panose="02020603050405020304" pitchFamily="18" charset="0"/>
                <a:hlinkClick r:id="rId5"/>
              </a:rPr>
              <a:t>Utilizar la mercadotecnia social basada en la comunidad para propiciar cambios de </a:t>
            </a:r>
            <a:r>
              <a:rPr lang="en-US" sz="1600" kern="100" dirty="0" err="1">
                <a:solidFill>
                  <a:srgbClr val="09465E"/>
                </a:solidFill>
                <a:cs typeface="Times New Roman" panose="02020603050405020304" pitchFamily="18" charset="0"/>
                <a:hlinkClick r:id="rId5"/>
              </a:rPr>
              <a:t>comportamiento</a:t>
            </a:r>
            <a:endParaRPr lang="en-US" sz="1600" kern="100" dirty="0">
              <a:solidFill>
                <a:srgbClr val="09465E"/>
              </a:solidFill>
              <a:cs typeface="Times New Roman" panose="02020603050405020304" pitchFamily="18" charset="0"/>
            </a:endParaRPr>
          </a:p>
        </p:txBody>
      </p:sp>
    </p:spTree>
    <p:extLst>
      <p:ext uri="{BB962C8B-B14F-4D97-AF65-F5344CB8AC3E}">
        <p14:creationId xmlns:p14="http://schemas.microsoft.com/office/powerpoint/2010/main" val="1485639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135C3-1580-17F2-314A-386C30DABE7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2203B53-2FA8-8784-051E-77B55DBD86E0}"/>
              </a:ext>
            </a:extLst>
          </p:cNvPr>
          <p:cNvSpPr>
            <a:spLocks noGrp="1"/>
          </p:cNvSpPr>
          <p:nvPr>
            <p:ph type="body" sz="quarter" idx="16"/>
          </p:nvPr>
        </p:nvSpPr>
        <p:spPr>
          <a:xfrm>
            <a:off x="722819" y="533771"/>
            <a:ext cx="10052954" cy="803654"/>
          </a:xfrm>
        </p:spPr>
        <p:txBody>
          <a:bodyPr/>
          <a:lstStyle/>
          <a:p>
            <a:r>
              <a:rPr lang="en-US" dirty="0">
                <a:cs typeface="Calibri"/>
              </a:rPr>
              <a:t>ESTRATEGIAS PARA EL CAMBIO DE COMPORTAMIENTO EN LA ECONOMÍA CIRCULAR - GESTIÓN DE RESIDUOS</a:t>
            </a:r>
          </a:p>
          <a:p>
            <a:endParaRPr lang="en-IE" dirty="0"/>
          </a:p>
        </p:txBody>
      </p:sp>
      <p:sp>
        <p:nvSpPr>
          <p:cNvPr id="4" name="Freeform 1">
            <a:extLst>
              <a:ext uri="{FF2B5EF4-FFF2-40B4-BE49-F238E27FC236}">
                <a16:creationId xmlns:a16="http://schemas.microsoft.com/office/drawing/2014/main" id="{4A174214-8D04-BC52-E91D-98B52B9445A6}"/>
              </a:ext>
            </a:extLst>
          </p:cNvPr>
          <p:cNvSpPr>
            <a:spLocks noChangeArrowheads="1"/>
          </p:cNvSpPr>
          <p:nvPr/>
        </p:nvSpPr>
        <p:spPr bwMode="auto">
          <a:xfrm>
            <a:off x="914843" y="2168938"/>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5" name="Freeform 171">
            <a:extLst>
              <a:ext uri="{FF2B5EF4-FFF2-40B4-BE49-F238E27FC236}">
                <a16:creationId xmlns:a16="http://schemas.microsoft.com/office/drawing/2014/main" id="{05051EDF-E1AD-86C9-5142-66CDFACE4B19}"/>
              </a:ext>
            </a:extLst>
          </p:cNvPr>
          <p:cNvSpPr>
            <a:spLocks noChangeArrowheads="1"/>
          </p:cNvSpPr>
          <p:nvPr/>
        </p:nvSpPr>
        <p:spPr bwMode="auto">
          <a:xfrm>
            <a:off x="914843" y="2286925"/>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F1983D"/>
          </a:solidFill>
          <a:ln>
            <a:noFill/>
          </a:ln>
          <a:effectLst/>
        </p:spPr>
        <p:txBody>
          <a:bodyPr wrap="none" anchor="ctr"/>
          <a:lstStyle/>
          <a:p>
            <a:endParaRPr lang="en-US" sz="900"/>
          </a:p>
        </p:txBody>
      </p:sp>
      <p:sp>
        <p:nvSpPr>
          <p:cNvPr id="6" name="Freeform 172">
            <a:extLst>
              <a:ext uri="{FF2B5EF4-FFF2-40B4-BE49-F238E27FC236}">
                <a16:creationId xmlns:a16="http://schemas.microsoft.com/office/drawing/2014/main" id="{2E07803F-8902-429B-40B2-55E6BFED168F}"/>
              </a:ext>
            </a:extLst>
          </p:cNvPr>
          <p:cNvSpPr>
            <a:spLocks noChangeArrowheads="1"/>
          </p:cNvSpPr>
          <p:nvPr/>
        </p:nvSpPr>
        <p:spPr bwMode="auto">
          <a:xfrm>
            <a:off x="875357" y="2207105"/>
            <a:ext cx="2347443" cy="24256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9" name="Freeform 175">
            <a:extLst>
              <a:ext uri="{FF2B5EF4-FFF2-40B4-BE49-F238E27FC236}">
                <a16:creationId xmlns:a16="http://schemas.microsoft.com/office/drawing/2014/main" id="{2BB15F21-8696-80B5-0139-14EF7F8889E8}"/>
              </a:ext>
            </a:extLst>
          </p:cNvPr>
          <p:cNvSpPr>
            <a:spLocks noChangeArrowheads="1"/>
          </p:cNvSpPr>
          <p:nvPr/>
        </p:nvSpPr>
        <p:spPr bwMode="auto">
          <a:xfrm>
            <a:off x="2724178" y="4026510"/>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0" name="Freeform 176">
            <a:extLst>
              <a:ext uri="{FF2B5EF4-FFF2-40B4-BE49-F238E27FC236}">
                <a16:creationId xmlns:a16="http://schemas.microsoft.com/office/drawing/2014/main" id="{874CA497-14A7-893B-C79B-D1B533D1F6DD}"/>
              </a:ext>
            </a:extLst>
          </p:cNvPr>
          <p:cNvSpPr>
            <a:spLocks noChangeArrowheads="1"/>
          </p:cNvSpPr>
          <p:nvPr/>
        </p:nvSpPr>
        <p:spPr bwMode="auto">
          <a:xfrm>
            <a:off x="2692549" y="407163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E25684"/>
          </a:solidFill>
          <a:ln>
            <a:noFill/>
          </a:ln>
          <a:effectLst/>
        </p:spPr>
        <p:txBody>
          <a:bodyPr wrap="none" anchor="ctr"/>
          <a:lstStyle/>
          <a:p>
            <a:endParaRPr lang="en-US" sz="900"/>
          </a:p>
        </p:txBody>
      </p:sp>
      <p:sp>
        <p:nvSpPr>
          <p:cNvPr id="11" name="Freeform 177">
            <a:extLst>
              <a:ext uri="{FF2B5EF4-FFF2-40B4-BE49-F238E27FC236}">
                <a16:creationId xmlns:a16="http://schemas.microsoft.com/office/drawing/2014/main" id="{2C5834D2-D0DF-804F-F62F-4FE3096C17AE}"/>
              </a:ext>
            </a:extLst>
          </p:cNvPr>
          <p:cNvSpPr>
            <a:spLocks noChangeArrowheads="1"/>
          </p:cNvSpPr>
          <p:nvPr/>
        </p:nvSpPr>
        <p:spPr bwMode="auto">
          <a:xfrm>
            <a:off x="2648414" y="4147966"/>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4" name="Freeform 180">
            <a:extLst>
              <a:ext uri="{FF2B5EF4-FFF2-40B4-BE49-F238E27FC236}">
                <a16:creationId xmlns:a16="http://schemas.microsoft.com/office/drawing/2014/main" id="{A99F1258-D175-AB26-8685-F11855B25A72}"/>
              </a:ext>
            </a:extLst>
          </p:cNvPr>
          <p:cNvSpPr>
            <a:spLocks noChangeArrowheads="1"/>
          </p:cNvSpPr>
          <p:nvPr/>
        </p:nvSpPr>
        <p:spPr bwMode="auto">
          <a:xfrm>
            <a:off x="4167227" y="1967214"/>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5" name="Freeform 181">
            <a:extLst>
              <a:ext uri="{FF2B5EF4-FFF2-40B4-BE49-F238E27FC236}">
                <a16:creationId xmlns:a16="http://schemas.microsoft.com/office/drawing/2014/main" id="{4AB4AC5C-2A13-6BAC-99E4-E839E8F69E17}"/>
              </a:ext>
            </a:extLst>
          </p:cNvPr>
          <p:cNvSpPr>
            <a:spLocks noChangeArrowheads="1"/>
          </p:cNvSpPr>
          <p:nvPr/>
        </p:nvSpPr>
        <p:spPr bwMode="auto">
          <a:xfrm>
            <a:off x="4071684" y="1943892"/>
            <a:ext cx="2713827" cy="2468022"/>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2094D2"/>
          </a:solidFill>
          <a:ln>
            <a:noFill/>
          </a:ln>
          <a:effectLst/>
        </p:spPr>
        <p:txBody>
          <a:bodyPr wrap="none" anchor="ctr"/>
          <a:lstStyle/>
          <a:p>
            <a:endParaRPr lang="en-US" sz="900"/>
          </a:p>
        </p:txBody>
      </p:sp>
      <p:sp>
        <p:nvSpPr>
          <p:cNvPr id="16" name="Freeform 182">
            <a:extLst>
              <a:ext uri="{FF2B5EF4-FFF2-40B4-BE49-F238E27FC236}">
                <a16:creationId xmlns:a16="http://schemas.microsoft.com/office/drawing/2014/main" id="{EE800384-175F-ADDC-2A13-BCC7D96E8C05}"/>
              </a:ext>
            </a:extLst>
          </p:cNvPr>
          <p:cNvSpPr>
            <a:spLocks noChangeArrowheads="1"/>
          </p:cNvSpPr>
          <p:nvPr/>
        </p:nvSpPr>
        <p:spPr bwMode="auto">
          <a:xfrm>
            <a:off x="4189294" y="1987985"/>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9" name="Freeform 185">
            <a:extLst>
              <a:ext uri="{FF2B5EF4-FFF2-40B4-BE49-F238E27FC236}">
                <a16:creationId xmlns:a16="http://schemas.microsoft.com/office/drawing/2014/main" id="{4B05EEFB-D1C0-B40C-D36A-99CCB1E65086}"/>
              </a:ext>
            </a:extLst>
          </p:cNvPr>
          <p:cNvSpPr>
            <a:spLocks noChangeArrowheads="1"/>
          </p:cNvSpPr>
          <p:nvPr/>
        </p:nvSpPr>
        <p:spPr bwMode="auto">
          <a:xfrm>
            <a:off x="8904525" y="3969344"/>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0" name="Freeform 186">
            <a:extLst>
              <a:ext uri="{FF2B5EF4-FFF2-40B4-BE49-F238E27FC236}">
                <a16:creationId xmlns:a16="http://schemas.microsoft.com/office/drawing/2014/main" id="{408F8FE8-2D9E-54BF-8DCD-F4EDC8964B40}"/>
              </a:ext>
            </a:extLst>
          </p:cNvPr>
          <p:cNvSpPr>
            <a:spLocks noChangeArrowheads="1"/>
          </p:cNvSpPr>
          <p:nvPr/>
        </p:nvSpPr>
        <p:spPr bwMode="auto">
          <a:xfrm>
            <a:off x="8679529" y="3898802"/>
            <a:ext cx="2698863" cy="2555633"/>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F1983D"/>
          </a:solidFill>
          <a:ln>
            <a:noFill/>
          </a:ln>
          <a:effectLst/>
        </p:spPr>
        <p:txBody>
          <a:bodyPr wrap="none" anchor="ctr"/>
          <a:lstStyle/>
          <a:p>
            <a:endParaRPr lang="en-US" sz="900"/>
          </a:p>
        </p:txBody>
      </p:sp>
      <p:sp>
        <p:nvSpPr>
          <p:cNvPr id="21" name="Freeform 187">
            <a:extLst>
              <a:ext uri="{FF2B5EF4-FFF2-40B4-BE49-F238E27FC236}">
                <a16:creationId xmlns:a16="http://schemas.microsoft.com/office/drawing/2014/main" id="{0110A6AE-76E6-AECA-7F57-18DFA5FBF55D}"/>
              </a:ext>
            </a:extLst>
          </p:cNvPr>
          <p:cNvSpPr>
            <a:spLocks noChangeArrowheads="1"/>
          </p:cNvSpPr>
          <p:nvPr/>
        </p:nvSpPr>
        <p:spPr bwMode="auto">
          <a:xfrm>
            <a:off x="8607561" y="3872794"/>
            <a:ext cx="2675382" cy="2369880"/>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4" name="CuadroTexto 553">
            <a:extLst>
              <a:ext uri="{FF2B5EF4-FFF2-40B4-BE49-F238E27FC236}">
                <a16:creationId xmlns:a16="http://schemas.microsoft.com/office/drawing/2014/main" id="{9B08AB4F-C47C-38A3-E049-D3B21DEA6302}"/>
              </a:ext>
            </a:extLst>
          </p:cNvPr>
          <p:cNvSpPr txBox="1"/>
          <p:nvPr/>
        </p:nvSpPr>
        <p:spPr>
          <a:xfrm>
            <a:off x="887062" y="2915604"/>
            <a:ext cx="2328391" cy="1077218"/>
          </a:xfrm>
          <a:prstGeom prst="rect">
            <a:avLst/>
          </a:prstGeom>
          <a:noFill/>
        </p:spPr>
        <p:txBody>
          <a:bodyPr wrap="square" rtlCol="0">
            <a:spAutoFit/>
          </a:bodyPr>
          <a:lstStyle/>
          <a:p>
            <a:pPr marL="0" indent="0" algn="ctr">
              <a:lnSpc>
                <a:spcPct val="100000"/>
              </a:lnSpc>
            </a:pPr>
            <a:r>
              <a:rPr lang="en-US" sz="1600" b="1" kern="100" dirty="0">
                <a:solidFill>
                  <a:schemeClr val="bg1"/>
                </a:solidFill>
                <a:effectLst/>
                <a:ea typeface="Aptos" panose="020B0004020202020204" pitchFamily="34" charset="0"/>
                <a:cs typeface="Times New Roman" panose="02020603050405020304" pitchFamily="18" charset="0"/>
              </a:rPr>
              <a:t>Campañas de educación y sensibilización </a:t>
            </a:r>
            <a:r>
              <a:rPr lang="en-US" sz="1600" kern="100" dirty="0">
                <a:solidFill>
                  <a:schemeClr val="bg1"/>
                </a:solidFill>
                <a:effectLst/>
                <a:ea typeface="Aptos" panose="020B0004020202020204" pitchFamily="34" charset="0"/>
                <a:cs typeface="Times New Roman" panose="02020603050405020304" pitchFamily="18" charset="0"/>
              </a:rPr>
              <a:t>- Educación pública, campañas visuales</a:t>
            </a:r>
          </a:p>
        </p:txBody>
      </p:sp>
      <p:sp>
        <p:nvSpPr>
          <p:cNvPr id="25" name="CuadroTexto 555">
            <a:extLst>
              <a:ext uri="{FF2B5EF4-FFF2-40B4-BE49-F238E27FC236}">
                <a16:creationId xmlns:a16="http://schemas.microsoft.com/office/drawing/2014/main" id="{C50E23F7-5090-2FF4-6C6C-DD54002F92B5}"/>
              </a:ext>
            </a:extLst>
          </p:cNvPr>
          <p:cNvSpPr txBox="1"/>
          <p:nvPr/>
        </p:nvSpPr>
        <p:spPr>
          <a:xfrm>
            <a:off x="2680809" y="4584044"/>
            <a:ext cx="2282396" cy="830997"/>
          </a:xfrm>
          <a:prstGeom prst="rect">
            <a:avLst/>
          </a:prstGeom>
          <a:noFill/>
        </p:spPr>
        <p:txBody>
          <a:bodyPr wrap="square" rtlCol="0">
            <a:spAutoFit/>
          </a:bodyPr>
          <a:lstStyle/>
          <a:p>
            <a:pPr algn="ctr"/>
            <a:r>
              <a:rPr lang="en-US" sz="1600" b="1" kern="100" dirty="0">
                <a:solidFill>
                  <a:schemeClr val="bg1"/>
                </a:solidFill>
                <a:cs typeface="Times New Roman" panose="02020603050405020304" pitchFamily="18" charset="0"/>
              </a:rPr>
              <a:t>Incentivos y recompensas - </a:t>
            </a:r>
            <a:r>
              <a:rPr lang="en-US" sz="1600" kern="100" dirty="0">
                <a:solidFill>
                  <a:schemeClr val="bg1"/>
                </a:solidFill>
                <a:cs typeface="Times New Roman" panose="02020603050405020304" pitchFamily="18" charset="0"/>
              </a:rPr>
              <a:t>Incentivos financieros, programas de reconocimiento</a:t>
            </a:r>
          </a:p>
        </p:txBody>
      </p:sp>
      <p:sp>
        <p:nvSpPr>
          <p:cNvPr id="26" name="CuadroTexto 557">
            <a:extLst>
              <a:ext uri="{FF2B5EF4-FFF2-40B4-BE49-F238E27FC236}">
                <a16:creationId xmlns:a16="http://schemas.microsoft.com/office/drawing/2014/main" id="{1E9D9B9B-C0C1-96FB-B233-584868E2F8C2}"/>
              </a:ext>
            </a:extLst>
          </p:cNvPr>
          <p:cNvSpPr txBox="1"/>
          <p:nvPr/>
        </p:nvSpPr>
        <p:spPr>
          <a:xfrm>
            <a:off x="4366110" y="2325311"/>
            <a:ext cx="2247292" cy="1569660"/>
          </a:xfrm>
          <a:prstGeom prst="rect">
            <a:avLst/>
          </a:prstGeom>
          <a:noFill/>
        </p:spPr>
        <p:txBody>
          <a:bodyPr wrap="square" rtlCol="0">
            <a:spAutoFit/>
          </a:bodyPr>
          <a:lstStyle/>
          <a:p>
            <a:r>
              <a:rPr lang="en-US" sz="1600" b="1" kern="100" dirty="0">
                <a:solidFill>
                  <a:schemeClr val="bg1"/>
                </a:solidFill>
                <a:ea typeface="Aptos" panose="020B0004020202020204" pitchFamily="34" charset="0"/>
                <a:cs typeface="Times New Roman" panose="02020603050405020304" pitchFamily="18" charset="0"/>
              </a:rPr>
              <a:t>Conveniencia - </a:t>
            </a:r>
            <a:r>
              <a:rPr lang="en-US" sz="1600" b="1" kern="100" dirty="0">
                <a:solidFill>
                  <a:schemeClr val="bg1"/>
                </a:solidFill>
                <a:effectLst/>
                <a:ea typeface="Aptos" panose="020B0004020202020204" pitchFamily="34" charset="0"/>
                <a:cs typeface="Times New Roman" panose="02020603050405020304" pitchFamily="18" charset="0"/>
              </a:rPr>
              <a:t>Simplificar el proceso - </a:t>
            </a:r>
            <a:r>
              <a:rPr lang="en-US" sz="1600" kern="100" dirty="0">
                <a:solidFill>
                  <a:schemeClr val="bg1"/>
                </a:solidFill>
                <a:effectLst/>
                <a:ea typeface="Aptos" panose="020B0004020202020204" pitchFamily="34" charset="0"/>
                <a:cs typeface="Times New Roman" panose="02020603050405020304" pitchFamily="18" charset="0"/>
              </a:rPr>
              <a:t>Facilitar la adopción de prácticas sostenibles, Segregación de residuos, Facilidad de reciclaje.</a:t>
            </a:r>
          </a:p>
        </p:txBody>
      </p:sp>
      <p:sp>
        <p:nvSpPr>
          <p:cNvPr id="27" name="CuadroTexto 559">
            <a:extLst>
              <a:ext uri="{FF2B5EF4-FFF2-40B4-BE49-F238E27FC236}">
                <a16:creationId xmlns:a16="http://schemas.microsoft.com/office/drawing/2014/main" id="{A0CD5EF8-DDF2-0DE4-4CAC-A4E840A001DD}"/>
              </a:ext>
            </a:extLst>
          </p:cNvPr>
          <p:cNvSpPr txBox="1"/>
          <p:nvPr/>
        </p:nvSpPr>
        <p:spPr>
          <a:xfrm>
            <a:off x="8982894" y="4276306"/>
            <a:ext cx="2245597" cy="2123658"/>
          </a:xfrm>
          <a:prstGeom prst="rect">
            <a:avLst/>
          </a:prstGeom>
          <a:noFill/>
        </p:spPr>
        <p:txBody>
          <a:bodyPr wrap="square" rtlCol="0">
            <a:spAutoFit/>
          </a:bodyPr>
          <a:lstStyle/>
          <a:p>
            <a:pPr algn="ctr"/>
            <a:r>
              <a:rPr lang="en-US" sz="1600" b="1" kern="100" dirty="0">
                <a:solidFill>
                  <a:schemeClr val="bg1"/>
                </a:solidFill>
                <a:cs typeface="Times New Roman" panose="02020603050405020304" pitchFamily="18" charset="0"/>
              </a:rPr>
              <a:t>Participación de niños y jóvenes</a:t>
            </a:r>
            <a:r>
              <a:rPr lang="en-US" sz="1600" kern="100" dirty="0">
                <a:solidFill>
                  <a:schemeClr val="bg1"/>
                </a:solidFill>
                <a:cs typeface="Times New Roman" panose="02020603050405020304" pitchFamily="18" charset="0"/>
              </a:rPr>
              <a:t>: </a:t>
            </a:r>
            <a:r>
              <a:rPr lang="en-US" sz="1600" kern="100" dirty="0" err="1">
                <a:solidFill>
                  <a:schemeClr val="bg1"/>
                </a:solidFill>
                <a:cs typeface="Times New Roman" panose="02020603050405020304" pitchFamily="18" charset="0"/>
              </a:rPr>
              <a:t>programas </a:t>
            </a:r>
            <a:r>
              <a:rPr lang="en-US" sz="1600" kern="100" dirty="0">
                <a:solidFill>
                  <a:schemeClr val="bg1"/>
                </a:solidFill>
                <a:cs typeface="Times New Roman" panose="02020603050405020304" pitchFamily="18" charset="0"/>
              </a:rPr>
              <a:t>escolares, clubes juveniles y talleres, materiales educativos como juegos, aplicaciones o dibujos animados.</a:t>
            </a:r>
            <a:endParaRPr lang="fi-FI" sz="1600" kern="100" dirty="0">
              <a:solidFill>
                <a:schemeClr val="bg1"/>
              </a:solidFill>
              <a:cs typeface="Times New Roman" panose="02020603050405020304" pitchFamily="18" charset="0"/>
            </a:endParaRPr>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77" name="Freeform 185">
            <a:extLst>
              <a:ext uri="{FF2B5EF4-FFF2-40B4-BE49-F238E27FC236}">
                <a16:creationId xmlns:a16="http://schemas.microsoft.com/office/drawing/2014/main" id="{F06F6770-5536-B224-9EDC-2EC8B8A52080}"/>
              </a:ext>
            </a:extLst>
          </p:cNvPr>
          <p:cNvSpPr>
            <a:spLocks noChangeArrowheads="1"/>
          </p:cNvSpPr>
          <p:nvPr/>
        </p:nvSpPr>
        <p:spPr bwMode="auto">
          <a:xfrm>
            <a:off x="5625311" y="4034336"/>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78" name="Freeform 186">
            <a:extLst>
              <a:ext uri="{FF2B5EF4-FFF2-40B4-BE49-F238E27FC236}">
                <a16:creationId xmlns:a16="http://schemas.microsoft.com/office/drawing/2014/main" id="{D5315EA1-0099-D5FD-5340-C32192D3BC0E}"/>
              </a:ext>
            </a:extLst>
          </p:cNvPr>
          <p:cNvSpPr>
            <a:spLocks noChangeArrowheads="1"/>
          </p:cNvSpPr>
          <p:nvPr/>
        </p:nvSpPr>
        <p:spPr bwMode="auto">
          <a:xfrm>
            <a:off x="5686039" y="4095064"/>
            <a:ext cx="2251998" cy="2251998"/>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60BA47"/>
          </a:solidFill>
          <a:ln>
            <a:noFill/>
          </a:ln>
          <a:effectLst/>
        </p:spPr>
        <p:txBody>
          <a:bodyPr wrap="none" anchor="ctr"/>
          <a:lstStyle/>
          <a:p>
            <a:endParaRPr lang="en-US" sz="900"/>
          </a:p>
        </p:txBody>
      </p:sp>
      <p:sp>
        <p:nvSpPr>
          <p:cNvPr id="79" name="Freeform 187">
            <a:extLst>
              <a:ext uri="{FF2B5EF4-FFF2-40B4-BE49-F238E27FC236}">
                <a16:creationId xmlns:a16="http://schemas.microsoft.com/office/drawing/2014/main" id="{DD7D5352-3998-8403-1CE0-8BAFF8E36F68}"/>
              </a:ext>
            </a:extLst>
          </p:cNvPr>
          <p:cNvSpPr>
            <a:spLocks noChangeArrowheads="1"/>
          </p:cNvSpPr>
          <p:nvPr/>
        </p:nvSpPr>
        <p:spPr bwMode="auto">
          <a:xfrm>
            <a:off x="5749296" y="4155792"/>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2" name="CuadroTexto 559">
            <a:extLst>
              <a:ext uri="{FF2B5EF4-FFF2-40B4-BE49-F238E27FC236}">
                <a16:creationId xmlns:a16="http://schemas.microsoft.com/office/drawing/2014/main" id="{17A9D4A6-0E10-BBC8-B232-1FF126919096}"/>
              </a:ext>
            </a:extLst>
          </p:cNvPr>
          <p:cNvSpPr txBox="1"/>
          <p:nvPr/>
        </p:nvSpPr>
        <p:spPr>
          <a:xfrm>
            <a:off x="5723413" y="4525283"/>
            <a:ext cx="2245597" cy="1631216"/>
          </a:xfrm>
          <a:prstGeom prst="rect">
            <a:avLst/>
          </a:prstGeom>
          <a:noFill/>
        </p:spPr>
        <p:txBody>
          <a:bodyPr wrap="square" rtlCol="0">
            <a:spAutoFit/>
          </a:bodyPr>
          <a:lstStyle/>
          <a:p>
            <a:pPr algn="ctr"/>
            <a:r>
              <a:rPr lang="en-US" sz="1600" b="1" kern="100" dirty="0">
                <a:solidFill>
                  <a:schemeClr val="bg1"/>
                </a:solidFill>
                <a:cs typeface="Times New Roman" panose="02020603050405020304" pitchFamily="18" charset="0"/>
              </a:rPr>
              <a:t>Normas sociales e influencia de los iguales </a:t>
            </a:r>
            <a:r>
              <a:rPr lang="en-US" sz="1600" kern="100" dirty="0">
                <a:solidFill>
                  <a:schemeClr val="bg1"/>
                </a:solidFill>
                <a:cs typeface="Times New Roman" panose="02020603050405020304" pitchFamily="18" charset="0"/>
              </a:rPr>
              <a:t>- Campañas sociales, influencia entre iguales, actividades de grupo</a:t>
            </a:r>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83" name="Freeform 185">
            <a:extLst>
              <a:ext uri="{FF2B5EF4-FFF2-40B4-BE49-F238E27FC236}">
                <a16:creationId xmlns:a16="http://schemas.microsoft.com/office/drawing/2014/main" id="{B0116609-856C-7B0D-A018-EEAE5427B795}"/>
              </a:ext>
            </a:extLst>
          </p:cNvPr>
          <p:cNvSpPr>
            <a:spLocks noChangeArrowheads="1"/>
          </p:cNvSpPr>
          <p:nvPr/>
        </p:nvSpPr>
        <p:spPr bwMode="auto">
          <a:xfrm>
            <a:off x="7226919" y="1853611"/>
            <a:ext cx="2372131"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4" name="Freeform 186">
            <a:extLst>
              <a:ext uri="{FF2B5EF4-FFF2-40B4-BE49-F238E27FC236}">
                <a16:creationId xmlns:a16="http://schemas.microsoft.com/office/drawing/2014/main" id="{67E094E9-22D6-43D8-01D2-282AEB51568F}"/>
              </a:ext>
            </a:extLst>
          </p:cNvPr>
          <p:cNvSpPr>
            <a:spLocks noChangeArrowheads="1"/>
          </p:cNvSpPr>
          <p:nvPr/>
        </p:nvSpPr>
        <p:spPr bwMode="auto">
          <a:xfrm>
            <a:off x="6997999" y="1628979"/>
            <a:ext cx="2809768" cy="2705478"/>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E25684"/>
          </a:solidFill>
          <a:ln>
            <a:noFill/>
          </a:ln>
          <a:effectLst/>
        </p:spPr>
        <p:txBody>
          <a:bodyPr wrap="none" anchor="ctr"/>
          <a:lstStyle/>
          <a:p>
            <a:endParaRPr lang="en-US" sz="900"/>
          </a:p>
        </p:txBody>
      </p:sp>
      <p:sp>
        <p:nvSpPr>
          <p:cNvPr id="85" name="Freeform 187">
            <a:extLst>
              <a:ext uri="{FF2B5EF4-FFF2-40B4-BE49-F238E27FC236}">
                <a16:creationId xmlns:a16="http://schemas.microsoft.com/office/drawing/2014/main" id="{60A84177-A762-3221-6959-6CBA1D1C5BA6}"/>
              </a:ext>
            </a:extLst>
          </p:cNvPr>
          <p:cNvSpPr>
            <a:spLocks noChangeArrowheads="1"/>
          </p:cNvSpPr>
          <p:nvPr/>
        </p:nvSpPr>
        <p:spPr bwMode="auto">
          <a:xfrm>
            <a:off x="6971538" y="1785240"/>
            <a:ext cx="2642805" cy="2531880"/>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8" name="CuadroTexto 559">
            <a:extLst>
              <a:ext uri="{FF2B5EF4-FFF2-40B4-BE49-F238E27FC236}">
                <a16:creationId xmlns:a16="http://schemas.microsoft.com/office/drawing/2014/main" id="{BB2BB8A8-B413-0633-1A34-4BFC287017B7}"/>
              </a:ext>
            </a:extLst>
          </p:cNvPr>
          <p:cNvSpPr txBox="1"/>
          <p:nvPr/>
        </p:nvSpPr>
        <p:spPr>
          <a:xfrm>
            <a:off x="7069900" y="1943892"/>
            <a:ext cx="2647983" cy="2369880"/>
          </a:xfrm>
          <a:prstGeom prst="rect">
            <a:avLst/>
          </a:prstGeom>
          <a:noFill/>
        </p:spPr>
        <p:txBody>
          <a:bodyPr wrap="square" rtlCol="0">
            <a:spAutoFit/>
          </a:bodyPr>
          <a:lstStyle/>
          <a:p>
            <a:pPr algn="ctr"/>
            <a:r>
              <a:rPr lang="en-US" sz="1600" b="1" kern="100" dirty="0">
                <a:solidFill>
                  <a:schemeClr val="bg1"/>
                </a:solidFill>
                <a:cs typeface="Times New Roman" panose="02020603050405020304" pitchFamily="18" charset="0"/>
              </a:rPr>
              <a:t>Nudges conductuales - Arquitectura de la elección: </a:t>
            </a:r>
            <a:r>
              <a:rPr lang="en-US" sz="1600" kern="100" dirty="0">
                <a:solidFill>
                  <a:schemeClr val="bg1"/>
                </a:solidFill>
                <a:cs typeface="Times New Roman" panose="02020603050405020304" pitchFamily="18" charset="0"/>
              </a:rPr>
              <a:t>Diseño de sistemas que "empujan" a las personas hacia comportamientos positivos: Mostrar públicamente la cantidad de residuos reciclados.</a:t>
            </a:r>
          </a:p>
          <a:p>
            <a:pPr algn="ctr"/>
            <a:endParaRPr lang="en-US" sz="1600" b="1" kern="100" dirty="0">
              <a:solidFill>
                <a:schemeClr val="bg1"/>
              </a:solidFill>
              <a:cs typeface="Times New Roman" panose="02020603050405020304" pitchFamily="18" charset="0"/>
            </a:endParaRPr>
          </a:p>
        </p:txBody>
      </p:sp>
      <p:sp>
        <p:nvSpPr>
          <p:cNvPr id="3" name="Tekstiruutu 2">
            <a:extLst>
              <a:ext uri="{FF2B5EF4-FFF2-40B4-BE49-F238E27FC236}">
                <a16:creationId xmlns:a16="http://schemas.microsoft.com/office/drawing/2014/main" id="{D70D6536-E6F9-3586-1B72-D5285F77D5D3}"/>
              </a:ext>
            </a:extLst>
          </p:cNvPr>
          <p:cNvSpPr txBox="1"/>
          <p:nvPr/>
        </p:nvSpPr>
        <p:spPr>
          <a:xfrm>
            <a:off x="622056" y="4670970"/>
            <a:ext cx="2018723" cy="1477328"/>
          </a:xfrm>
          <a:prstGeom prst="rect">
            <a:avLst/>
          </a:prstGeom>
          <a:noFill/>
        </p:spPr>
        <p:txBody>
          <a:bodyPr wrap="square">
            <a:spAutoFit/>
          </a:bodyPr>
          <a:lstStyle/>
          <a:p>
            <a:r>
              <a:rPr lang="en-US" b="1" kern="0" dirty="0">
                <a:solidFill>
                  <a:srgbClr val="09465E"/>
                </a:solidFill>
                <a:highlight>
                  <a:srgbClr val="F1983D"/>
                </a:highlight>
                <a:cs typeface="Times New Roman" panose="02020603050405020304" pitchFamily="18" charset="0"/>
              </a:rPr>
              <a:t>EJERCICIO: </a:t>
            </a:r>
          </a:p>
          <a:p>
            <a:r>
              <a:rPr lang="en-US" b="1" kern="0" dirty="0" err="1">
                <a:solidFill>
                  <a:srgbClr val="2094D2"/>
                </a:solidFill>
                <a:cs typeface="Times New Roman" panose="02020603050405020304" pitchFamily="18" charset="0"/>
              </a:rPr>
              <a:t>Encuentre</a:t>
            </a:r>
            <a:r>
              <a:rPr lang="en-US" b="1" kern="0" dirty="0">
                <a:solidFill>
                  <a:srgbClr val="2094D2"/>
                </a:solidFill>
                <a:cs typeface="Times New Roman" panose="02020603050405020304" pitchFamily="18" charset="0"/>
              </a:rPr>
              <a:t> </a:t>
            </a:r>
            <a:r>
              <a:rPr lang="en-US" b="1" kern="0" dirty="0" err="1">
                <a:solidFill>
                  <a:srgbClr val="2094D2"/>
                </a:solidFill>
                <a:cs typeface="Times New Roman" panose="02020603050405020304" pitchFamily="18" charset="0"/>
              </a:rPr>
              <a:t>ejemplos</a:t>
            </a:r>
            <a:r>
              <a:rPr lang="en-US" b="1" kern="0" dirty="0">
                <a:solidFill>
                  <a:srgbClr val="2094D2"/>
                </a:solidFill>
                <a:cs typeface="Times New Roman" panose="02020603050405020304" pitchFamily="18" charset="0"/>
              </a:rPr>
              <a:t> de medidas aplicadas en su región.</a:t>
            </a:r>
          </a:p>
        </p:txBody>
      </p:sp>
    </p:spTree>
    <p:extLst>
      <p:ext uri="{BB962C8B-B14F-4D97-AF65-F5344CB8AC3E}">
        <p14:creationId xmlns:p14="http://schemas.microsoft.com/office/powerpoint/2010/main" val="1443596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7C128-B891-7F3F-CEE0-604916D0879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2B29387-704E-07B5-6055-FE21CE0021C7}"/>
              </a:ext>
            </a:extLst>
          </p:cNvPr>
          <p:cNvSpPr>
            <a:spLocks noGrp="1"/>
          </p:cNvSpPr>
          <p:nvPr>
            <p:ph type="body" sz="quarter" idx="16"/>
          </p:nvPr>
        </p:nvSpPr>
        <p:spPr>
          <a:xfrm>
            <a:off x="668965" y="618626"/>
            <a:ext cx="10854069" cy="767990"/>
          </a:xfrm>
          <a:prstGeom prst="rect">
            <a:avLst/>
          </a:prstGeom>
        </p:spPr>
        <p:txBody>
          <a:bodyPr/>
          <a:lstStyle/>
          <a:p>
            <a:r>
              <a:rPr lang="en-US" sz="3200" dirty="0"/>
              <a:t>PROGRAMAS EFICACES DE CAMBIO DE COMPORTAMIENTO</a:t>
            </a:r>
          </a:p>
          <a:p>
            <a:endParaRPr lang="en-IE" b="1" dirty="0"/>
          </a:p>
        </p:txBody>
      </p:sp>
      <p:sp>
        <p:nvSpPr>
          <p:cNvPr id="3" name="Text Placeholder 2">
            <a:extLst>
              <a:ext uri="{FF2B5EF4-FFF2-40B4-BE49-F238E27FC236}">
                <a16:creationId xmlns:a16="http://schemas.microsoft.com/office/drawing/2014/main" id="{A0FE3376-A3D1-21B0-B10D-A7337709870F}"/>
              </a:ext>
            </a:extLst>
          </p:cNvPr>
          <p:cNvSpPr>
            <a:spLocks noGrp="1"/>
          </p:cNvSpPr>
          <p:nvPr>
            <p:ph type="body" sz="quarter" idx="19"/>
          </p:nvPr>
        </p:nvSpPr>
        <p:spPr>
          <a:xfrm>
            <a:off x="668965" y="1386616"/>
            <a:ext cx="10312493" cy="2623409"/>
          </a:xfrm>
          <a:prstGeom prst="rect">
            <a:avLst/>
          </a:prstGeom>
        </p:spPr>
        <p:txBody>
          <a:bodyPr/>
          <a:lstStyle/>
          <a:p>
            <a:pPr marL="0" lvl="0" indent="0">
              <a:lnSpc>
                <a:spcPct val="100000"/>
              </a:lnSpc>
            </a:pPr>
            <a:endParaRPr lang="fi-FI" kern="100" dirty="0">
              <a:effectLst/>
              <a:ea typeface="Aptos" panose="020B0004020202020204" pitchFamily="34" charset="0"/>
              <a:cs typeface="Times New Roman" panose="02020603050405020304" pitchFamily="18" charset="0"/>
            </a:endParaRPr>
          </a:p>
          <a:p>
            <a:pPr marL="0" lvl="0" indent="0">
              <a:lnSpc>
                <a:spcPct val="100000"/>
              </a:lnSpc>
            </a:pPr>
            <a:r>
              <a:rPr lang="en-US" b="1" kern="100" dirty="0" err="1">
                <a:effectLst/>
                <a:ea typeface="Aptos" panose="020B0004020202020204" pitchFamily="34" charset="0"/>
                <a:cs typeface="Times New Roman" panose="02020603050405020304" pitchFamily="18" charset="0"/>
                <a:hlinkClick r:id="rId2"/>
              </a:rPr>
              <a:t>Programas </a:t>
            </a:r>
            <a:r>
              <a:rPr lang="en-US" b="1" kern="100" dirty="0">
                <a:effectLst/>
                <a:ea typeface="Aptos" panose="020B0004020202020204" pitchFamily="34" charset="0"/>
                <a:cs typeface="Times New Roman" panose="02020603050405020304" pitchFamily="18" charset="0"/>
                <a:hlinkClick r:id="rId2"/>
              </a:rPr>
              <a:t>de "pago por tirar"</a:t>
            </a:r>
            <a:r>
              <a:rPr lang="en-US" b="1" kern="100" dirty="0">
                <a:effectLst/>
                <a:ea typeface="Aptos" panose="020B0004020202020204" pitchFamily="34" charset="0"/>
                <a:cs typeface="Times New Roman" panose="02020603050405020304" pitchFamily="18" charset="0"/>
              </a:rPr>
              <a:t>: </a:t>
            </a:r>
            <a:r>
              <a:rPr lang="en-US" kern="100" dirty="0">
                <a:effectLst/>
                <a:ea typeface="Aptos" panose="020B0004020202020204" pitchFamily="34" charset="0"/>
                <a:cs typeface="Times New Roman" panose="02020603050405020304" pitchFamily="18" charset="0"/>
              </a:rPr>
              <a:t>los hogares pagan en función de la cantidad de residuos que generan reduciendo los residuos y reciclando más. </a:t>
            </a:r>
            <a:endParaRPr lang="fi-FI" kern="100" dirty="0">
              <a:effectLst/>
              <a:ea typeface="Aptos" panose="020B0004020202020204" pitchFamily="34" charset="0"/>
              <a:cs typeface="Times New Roman" panose="02020603050405020304" pitchFamily="18" charset="0"/>
            </a:endParaRPr>
          </a:p>
          <a:p>
            <a:pPr marL="0" indent="0">
              <a:lnSpc>
                <a:spcPct val="100000"/>
              </a:lnSpc>
            </a:pPr>
            <a:endParaRPr lang="en-US" b="1" kern="100" dirty="0">
              <a:effectLst/>
              <a:ea typeface="Aptos" panose="020B0004020202020204" pitchFamily="34" charset="0"/>
              <a:cs typeface="Times New Roman" panose="02020603050405020304" pitchFamily="18" charset="0"/>
              <a:hlinkClick r:id="rId3"/>
            </a:endParaRPr>
          </a:p>
          <a:p>
            <a:pPr marL="0" indent="0">
              <a:lnSpc>
                <a:spcPct val="100000"/>
              </a:lnSpc>
            </a:pPr>
            <a:r>
              <a:rPr lang="en-US" b="1" kern="100" dirty="0">
                <a:effectLst/>
                <a:ea typeface="Aptos" panose="020B0004020202020204" pitchFamily="34" charset="0"/>
                <a:cs typeface="Times New Roman" panose="02020603050405020304" pitchFamily="18" charset="0"/>
                <a:hlinkClick r:id="rId3"/>
              </a:rPr>
              <a:t>Comunidades de residuo cero</a:t>
            </a:r>
            <a:r>
              <a:rPr lang="en-US" b="1" kern="100" dirty="0">
                <a:effectLst/>
                <a:ea typeface="Aptos" panose="020B0004020202020204" pitchFamily="34" charset="0"/>
                <a:cs typeface="Times New Roman" panose="02020603050405020304" pitchFamily="18" charset="0"/>
              </a:rPr>
              <a:t>: </a:t>
            </a:r>
            <a:r>
              <a:rPr lang="en-US" kern="100" dirty="0">
                <a:effectLst/>
                <a:ea typeface="Aptos" panose="020B0004020202020204" pitchFamily="34" charset="0"/>
                <a:cs typeface="Times New Roman" panose="02020603050405020304" pitchFamily="18" charset="0"/>
              </a:rPr>
              <a:t>adoptar objetivos de residuo cero, animar a los ciudadanos a minimizar la generación de residuos y adoptar prácticas como el compostaje y el reciclaje. </a:t>
            </a:r>
            <a:endParaRPr lang="en-US" kern="100" dirty="0">
              <a:ea typeface="Aptos" panose="020B0004020202020204" pitchFamily="34" charset="0"/>
              <a:cs typeface="Times New Roman" panose="02020603050405020304" pitchFamily="18" charset="0"/>
            </a:endParaRPr>
          </a:p>
          <a:p>
            <a:pPr marL="0" indent="0">
              <a:lnSpc>
                <a:spcPct val="100000"/>
              </a:lnSpc>
            </a:pPr>
            <a:endParaRPr lang="en-US" b="1" kern="0" dirty="0">
              <a:solidFill>
                <a:srgbClr val="002060"/>
              </a:solidFill>
              <a:cs typeface="Times New Roman" panose="02020603050405020304" pitchFamily="18" charset="0"/>
            </a:endParaRPr>
          </a:p>
          <a:p>
            <a:pPr marL="0" indent="0">
              <a:lnSpc>
                <a:spcPct val="100000"/>
              </a:lnSpc>
            </a:pPr>
            <a:endParaRPr lang="en-US" b="1" kern="0" dirty="0">
              <a:cs typeface="Times New Roman" panose="02020603050405020304" pitchFamily="18" charset="0"/>
            </a:endParaRPr>
          </a:p>
          <a:p>
            <a:pPr marL="0" lvl="0" indent="0">
              <a:lnSpc>
                <a:spcPct val="100000"/>
              </a:lnSpc>
            </a:pPr>
            <a:endParaRPr lang="fi-FI"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grpSp>
        <p:nvGrpSpPr>
          <p:cNvPr id="2" name="Group 1">
            <a:extLst>
              <a:ext uri="{FF2B5EF4-FFF2-40B4-BE49-F238E27FC236}">
                <a16:creationId xmlns:a16="http://schemas.microsoft.com/office/drawing/2014/main" id="{3C81633B-E255-7E72-BA7B-FEEBC15DEF18}"/>
              </a:ext>
            </a:extLst>
          </p:cNvPr>
          <p:cNvGrpSpPr/>
          <p:nvPr/>
        </p:nvGrpSpPr>
        <p:grpSpPr>
          <a:xfrm>
            <a:off x="10018842" y="618626"/>
            <a:ext cx="1296858" cy="1134511"/>
            <a:chOff x="-4712685" y="3328877"/>
            <a:chExt cx="3646852" cy="3163039"/>
          </a:xfrm>
          <a:solidFill>
            <a:srgbClr val="09465E"/>
          </a:solidFill>
        </p:grpSpPr>
        <p:sp>
          <p:nvSpPr>
            <p:cNvPr id="6" name="Freeform 4">
              <a:extLst>
                <a:ext uri="{FF2B5EF4-FFF2-40B4-BE49-F238E27FC236}">
                  <a16:creationId xmlns:a16="http://schemas.microsoft.com/office/drawing/2014/main" id="{16A2639B-83D6-4D80-A3E1-A47049C79F3A}"/>
                </a:ext>
              </a:extLst>
            </p:cNvPr>
            <p:cNvSpPr/>
            <p:nvPr/>
          </p:nvSpPr>
          <p:spPr>
            <a:xfrm>
              <a:off x="-2751053" y="3630243"/>
              <a:ext cx="1336624" cy="1338322"/>
            </a:xfrm>
            <a:custGeom>
              <a:avLst/>
              <a:gdLst>
                <a:gd name="connsiteX0" fmla="*/ 1238337 w 1336624"/>
                <a:gd name="connsiteY0" fmla="*/ 313636 h 1338322"/>
                <a:gd name="connsiteX1" fmla="*/ 1233578 w 1336624"/>
                <a:gd name="connsiteY1" fmla="*/ 332675 h 1338322"/>
                <a:gd name="connsiteX2" fmla="*/ 1304959 w 1336624"/>
                <a:gd name="connsiteY2" fmla="*/ 506885 h 1338322"/>
                <a:gd name="connsiteX3" fmla="*/ 1318283 w 1336624"/>
                <a:gd name="connsiteY3" fmla="*/ 576379 h 1338322"/>
                <a:gd name="connsiteX4" fmla="*/ 1318283 w 1336624"/>
                <a:gd name="connsiteY4" fmla="*/ 762012 h 1338322"/>
                <a:gd name="connsiteX5" fmla="*/ 1305911 w 1336624"/>
                <a:gd name="connsiteY5" fmla="*/ 831506 h 1338322"/>
                <a:gd name="connsiteX6" fmla="*/ 1233578 w 1336624"/>
                <a:gd name="connsiteY6" fmla="*/ 1005716 h 1338322"/>
                <a:gd name="connsiteX7" fmla="*/ 1196460 w 1336624"/>
                <a:gd name="connsiteY7" fmla="*/ 1062834 h 1338322"/>
                <a:gd name="connsiteX8" fmla="*/ 1061312 w 1336624"/>
                <a:gd name="connsiteY8" fmla="*/ 1201821 h 1338322"/>
                <a:gd name="connsiteX9" fmla="*/ 1009918 w 1336624"/>
                <a:gd name="connsiteY9" fmla="*/ 1237044 h 1338322"/>
                <a:gd name="connsiteX10" fmla="*/ 826231 w 1336624"/>
                <a:gd name="connsiteY10" fmla="*/ 1315105 h 1338322"/>
                <a:gd name="connsiteX11" fmla="*/ 767223 w 1336624"/>
                <a:gd name="connsiteY11" fmla="*/ 1326528 h 1338322"/>
                <a:gd name="connsiteX12" fmla="*/ 568308 w 1336624"/>
                <a:gd name="connsiteY12" fmla="*/ 1325576 h 1338322"/>
                <a:gd name="connsiteX13" fmla="*/ 508348 w 1336624"/>
                <a:gd name="connsiteY13" fmla="*/ 1312249 h 1338322"/>
                <a:gd name="connsiteX14" fmla="*/ 326564 w 1336624"/>
                <a:gd name="connsiteY14" fmla="*/ 1237044 h 1338322"/>
                <a:gd name="connsiteX15" fmla="*/ 274218 w 1336624"/>
                <a:gd name="connsiteY15" fmla="*/ 1202773 h 1338322"/>
                <a:gd name="connsiteX16" fmla="*/ 132408 w 1336624"/>
                <a:gd name="connsiteY16" fmla="*/ 1061882 h 1338322"/>
                <a:gd name="connsiteX17" fmla="*/ 99097 w 1336624"/>
                <a:gd name="connsiteY17" fmla="*/ 1012379 h 1338322"/>
                <a:gd name="connsiteX18" fmla="*/ 21054 w 1336624"/>
                <a:gd name="connsiteY18" fmla="*/ 825794 h 1338322"/>
                <a:gd name="connsiteX19" fmla="*/ 10585 w 1336624"/>
                <a:gd name="connsiteY19" fmla="*/ 769628 h 1338322"/>
                <a:gd name="connsiteX20" fmla="*/ 10585 w 1336624"/>
                <a:gd name="connsiteY20" fmla="*/ 567811 h 1338322"/>
                <a:gd name="connsiteX21" fmla="*/ 22957 w 1336624"/>
                <a:gd name="connsiteY21" fmla="*/ 509741 h 1338322"/>
                <a:gd name="connsiteX22" fmla="*/ 99097 w 1336624"/>
                <a:gd name="connsiteY22" fmla="*/ 325060 h 1338322"/>
                <a:gd name="connsiteX23" fmla="*/ 135263 w 1336624"/>
                <a:gd name="connsiteY23" fmla="*/ 274605 h 1338322"/>
                <a:gd name="connsiteX24" fmla="*/ 274218 w 1336624"/>
                <a:gd name="connsiteY24" fmla="*/ 138474 h 1338322"/>
                <a:gd name="connsiteX25" fmla="*/ 328468 w 1336624"/>
                <a:gd name="connsiteY25" fmla="*/ 102300 h 1338322"/>
                <a:gd name="connsiteX26" fmla="*/ 505492 w 1336624"/>
                <a:gd name="connsiteY26" fmla="*/ 28998 h 1338322"/>
                <a:gd name="connsiteX27" fmla="*/ 573066 w 1336624"/>
                <a:gd name="connsiteY27" fmla="*/ 16623 h 1338322"/>
                <a:gd name="connsiteX28" fmla="*/ 761512 w 1336624"/>
                <a:gd name="connsiteY28" fmla="*/ 16623 h 1338322"/>
                <a:gd name="connsiteX29" fmla="*/ 829086 w 1336624"/>
                <a:gd name="connsiteY29" fmla="*/ 28998 h 1338322"/>
                <a:gd name="connsiteX30" fmla="*/ 1006111 w 1336624"/>
                <a:gd name="connsiteY30" fmla="*/ 101348 h 1338322"/>
                <a:gd name="connsiteX31" fmla="*/ 1060360 w 1336624"/>
                <a:gd name="connsiteY31" fmla="*/ 137522 h 1338322"/>
                <a:gd name="connsiteX32" fmla="*/ 1199315 w 1336624"/>
                <a:gd name="connsiteY32" fmla="*/ 273654 h 1338322"/>
                <a:gd name="connsiteX33" fmla="*/ 1238337 w 1336624"/>
                <a:gd name="connsiteY33" fmla="*/ 313636 h 1338322"/>
                <a:gd name="connsiteX34" fmla="*/ 666337 w 1336624"/>
                <a:gd name="connsiteY34" fmla="*/ 1156126 h 1338322"/>
                <a:gd name="connsiteX35" fmla="*/ 1152680 w 1336624"/>
                <a:gd name="connsiteY35" fmla="*/ 673479 h 1338322"/>
                <a:gd name="connsiteX36" fmla="*/ 670145 w 1336624"/>
                <a:gd name="connsiteY36" fmla="*/ 183217 h 1338322"/>
                <a:gd name="connsiteX37" fmla="*/ 181899 w 1336624"/>
                <a:gd name="connsiteY37" fmla="*/ 667768 h 1338322"/>
                <a:gd name="connsiteX38" fmla="*/ 666337 w 1336624"/>
                <a:gd name="connsiteY38" fmla="*/ 1156126 h 133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36624" h="1338322">
                  <a:moveTo>
                    <a:pt x="1238337" y="313636"/>
                  </a:moveTo>
                  <a:cubicBezTo>
                    <a:pt x="1237385" y="318396"/>
                    <a:pt x="1235481" y="326012"/>
                    <a:pt x="1233578" y="332675"/>
                  </a:cubicBezTo>
                  <a:cubicBezTo>
                    <a:pt x="1216446" y="405025"/>
                    <a:pt x="1243096" y="467855"/>
                    <a:pt x="1304959" y="506885"/>
                  </a:cubicBezTo>
                  <a:cubicBezTo>
                    <a:pt x="1343029" y="530684"/>
                    <a:pt x="1344932" y="539252"/>
                    <a:pt x="1318283" y="576379"/>
                  </a:cubicBezTo>
                  <a:cubicBezTo>
                    <a:pt x="1276407" y="634449"/>
                    <a:pt x="1276407" y="702990"/>
                    <a:pt x="1318283" y="762012"/>
                  </a:cubicBezTo>
                  <a:cubicBezTo>
                    <a:pt x="1344932" y="800091"/>
                    <a:pt x="1343981" y="808659"/>
                    <a:pt x="1305911" y="831506"/>
                  </a:cubicBezTo>
                  <a:cubicBezTo>
                    <a:pt x="1243096" y="870536"/>
                    <a:pt x="1216446" y="934318"/>
                    <a:pt x="1233578" y="1005716"/>
                  </a:cubicBezTo>
                  <a:cubicBezTo>
                    <a:pt x="1243096" y="1047602"/>
                    <a:pt x="1238337" y="1055218"/>
                    <a:pt x="1196460" y="1062834"/>
                  </a:cubicBezTo>
                  <a:cubicBezTo>
                    <a:pt x="1118417" y="1077113"/>
                    <a:pt x="1073685" y="1122808"/>
                    <a:pt x="1061312" y="1201821"/>
                  </a:cubicBezTo>
                  <a:cubicBezTo>
                    <a:pt x="1055602" y="1236092"/>
                    <a:pt x="1044181" y="1243707"/>
                    <a:pt x="1009918" y="1237044"/>
                  </a:cubicBezTo>
                  <a:cubicBezTo>
                    <a:pt x="924261" y="1218956"/>
                    <a:pt x="872866" y="1240851"/>
                    <a:pt x="826231" y="1315105"/>
                  </a:cubicBezTo>
                  <a:cubicBezTo>
                    <a:pt x="810051" y="1341760"/>
                    <a:pt x="791968" y="1343664"/>
                    <a:pt x="767223" y="1326528"/>
                  </a:cubicBezTo>
                  <a:cubicBezTo>
                    <a:pt x="696793" y="1276074"/>
                    <a:pt x="637785" y="1276074"/>
                    <a:pt x="568308" y="1325576"/>
                  </a:cubicBezTo>
                  <a:cubicBezTo>
                    <a:pt x="540707" y="1345568"/>
                    <a:pt x="527383" y="1342712"/>
                    <a:pt x="508348" y="1312249"/>
                  </a:cubicBezTo>
                  <a:cubicBezTo>
                    <a:pt x="463616" y="1241803"/>
                    <a:pt x="409366" y="1218956"/>
                    <a:pt x="326564" y="1237044"/>
                  </a:cubicBezTo>
                  <a:cubicBezTo>
                    <a:pt x="297060" y="1243707"/>
                    <a:pt x="279929" y="1237044"/>
                    <a:pt x="274218" y="1202773"/>
                  </a:cubicBezTo>
                  <a:cubicBezTo>
                    <a:pt x="260894" y="1118048"/>
                    <a:pt x="219017" y="1077113"/>
                    <a:pt x="132408" y="1061882"/>
                  </a:cubicBezTo>
                  <a:cubicBezTo>
                    <a:pt x="101952" y="1056170"/>
                    <a:pt x="92435" y="1040938"/>
                    <a:pt x="99097" y="1012379"/>
                  </a:cubicBezTo>
                  <a:cubicBezTo>
                    <a:pt x="117180" y="921943"/>
                    <a:pt x="99097" y="878152"/>
                    <a:pt x="21054" y="825794"/>
                  </a:cubicBezTo>
                  <a:cubicBezTo>
                    <a:pt x="-2740" y="809611"/>
                    <a:pt x="-5595" y="793427"/>
                    <a:pt x="10585" y="769628"/>
                  </a:cubicBezTo>
                  <a:cubicBezTo>
                    <a:pt x="62931" y="694423"/>
                    <a:pt x="62931" y="641113"/>
                    <a:pt x="10585" y="567811"/>
                  </a:cubicBezTo>
                  <a:cubicBezTo>
                    <a:pt x="-7499" y="542108"/>
                    <a:pt x="-1788" y="525925"/>
                    <a:pt x="22957" y="509741"/>
                  </a:cubicBezTo>
                  <a:cubicBezTo>
                    <a:pt x="96242" y="464047"/>
                    <a:pt x="117180" y="411689"/>
                    <a:pt x="99097" y="325060"/>
                  </a:cubicBezTo>
                  <a:cubicBezTo>
                    <a:pt x="92435" y="291741"/>
                    <a:pt x="101000" y="280317"/>
                    <a:pt x="135263" y="274605"/>
                  </a:cubicBezTo>
                  <a:cubicBezTo>
                    <a:pt x="212355" y="262230"/>
                    <a:pt x="258990" y="216536"/>
                    <a:pt x="274218" y="138474"/>
                  </a:cubicBezTo>
                  <a:cubicBezTo>
                    <a:pt x="281832" y="98492"/>
                    <a:pt x="289446" y="92780"/>
                    <a:pt x="328468" y="102300"/>
                  </a:cubicBezTo>
                  <a:cubicBezTo>
                    <a:pt x="402704" y="119435"/>
                    <a:pt x="465519" y="93732"/>
                    <a:pt x="505492" y="28998"/>
                  </a:cubicBezTo>
                  <a:cubicBezTo>
                    <a:pt x="527383" y="-6225"/>
                    <a:pt x="537852" y="-8129"/>
                    <a:pt x="573066" y="16623"/>
                  </a:cubicBezTo>
                  <a:cubicBezTo>
                    <a:pt x="633026" y="59461"/>
                    <a:pt x="701552" y="59461"/>
                    <a:pt x="761512" y="16623"/>
                  </a:cubicBezTo>
                  <a:cubicBezTo>
                    <a:pt x="796727" y="-8129"/>
                    <a:pt x="806244" y="-6225"/>
                    <a:pt x="829086" y="28998"/>
                  </a:cubicBezTo>
                  <a:cubicBezTo>
                    <a:pt x="869059" y="93732"/>
                    <a:pt x="931875" y="119435"/>
                    <a:pt x="1006111" y="101348"/>
                  </a:cubicBezTo>
                  <a:cubicBezTo>
                    <a:pt x="1045132" y="91828"/>
                    <a:pt x="1053698" y="97540"/>
                    <a:pt x="1060360" y="137522"/>
                  </a:cubicBezTo>
                  <a:cubicBezTo>
                    <a:pt x="1072733" y="213680"/>
                    <a:pt x="1122224" y="263182"/>
                    <a:pt x="1199315" y="273654"/>
                  </a:cubicBezTo>
                  <a:cubicBezTo>
                    <a:pt x="1222157" y="279365"/>
                    <a:pt x="1238337" y="286029"/>
                    <a:pt x="1238337" y="313636"/>
                  </a:cubicBezTo>
                  <a:close/>
                  <a:moveTo>
                    <a:pt x="666337" y="1156126"/>
                  </a:moveTo>
                  <a:cubicBezTo>
                    <a:pt x="933778" y="1157078"/>
                    <a:pt x="1151728" y="940982"/>
                    <a:pt x="1152680" y="673479"/>
                  </a:cubicBezTo>
                  <a:cubicBezTo>
                    <a:pt x="1153631" y="403121"/>
                    <a:pt x="938537" y="184169"/>
                    <a:pt x="670145" y="183217"/>
                  </a:cubicBezTo>
                  <a:cubicBezTo>
                    <a:pt x="399849" y="182265"/>
                    <a:pt x="182851" y="397409"/>
                    <a:pt x="181899" y="667768"/>
                  </a:cubicBezTo>
                  <a:cubicBezTo>
                    <a:pt x="179996" y="937174"/>
                    <a:pt x="396042" y="1155174"/>
                    <a:pt x="666337" y="1156126"/>
                  </a:cubicBezTo>
                  <a:close/>
                </a:path>
              </a:pathLst>
            </a:custGeom>
            <a:solidFill>
              <a:srgbClr val="60BA47"/>
            </a:solidFill>
            <a:ln w="9514" cap="flat">
              <a:noFill/>
              <a:prstDash val="solid"/>
              <a:miter/>
            </a:ln>
          </p:spPr>
          <p:txBody>
            <a:bodyPr rtlCol="0" anchor="ctr"/>
            <a:lstStyle/>
            <a:p>
              <a:endParaRPr lang="en-US"/>
            </a:p>
          </p:txBody>
        </p:sp>
        <p:grpSp>
          <p:nvGrpSpPr>
            <p:cNvPr id="7" name="Graphic 2">
              <a:extLst>
                <a:ext uri="{FF2B5EF4-FFF2-40B4-BE49-F238E27FC236}">
                  <a16:creationId xmlns:a16="http://schemas.microsoft.com/office/drawing/2014/main" id="{B3F097F3-FB95-7C18-04D0-2785246EE4B4}"/>
                </a:ext>
              </a:extLst>
            </p:cNvPr>
            <p:cNvGrpSpPr/>
            <p:nvPr/>
          </p:nvGrpSpPr>
          <p:grpSpPr>
            <a:xfrm>
              <a:off x="-4712685" y="3328877"/>
              <a:ext cx="3646852" cy="3163039"/>
              <a:chOff x="3595127" y="1330866"/>
              <a:chExt cx="3646852" cy="3163039"/>
            </a:xfrm>
            <a:grpFill/>
          </p:grpSpPr>
          <p:sp>
            <p:nvSpPr>
              <p:cNvPr id="8" name="Freeform 6">
                <a:extLst>
                  <a:ext uri="{FF2B5EF4-FFF2-40B4-BE49-F238E27FC236}">
                    <a16:creationId xmlns:a16="http://schemas.microsoft.com/office/drawing/2014/main" id="{4CC9DE63-60E2-2B14-F8BA-CDE385070946}"/>
                  </a:ext>
                </a:extLst>
              </p:cNvPr>
              <p:cNvSpPr/>
              <p:nvPr/>
            </p:nvSpPr>
            <p:spPr>
              <a:xfrm>
                <a:off x="3595127" y="1330866"/>
                <a:ext cx="3646852" cy="3163039"/>
              </a:xfrm>
              <a:custGeom>
                <a:avLst/>
                <a:gdLst>
                  <a:gd name="connsiteX0" fmla="*/ 0 w 3646852"/>
                  <a:gd name="connsiteY0" fmla="*/ 263695 h 3163039"/>
                  <a:gd name="connsiteX1" fmla="*/ 3807 w 3646852"/>
                  <a:gd name="connsiteY1" fmla="*/ 254175 h 3163039"/>
                  <a:gd name="connsiteX2" fmla="*/ 339773 w 3646852"/>
                  <a:gd name="connsiteY2" fmla="*/ 0 h 3163039"/>
                  <a:gd name="connsiteX3" fmla="*/ 3324449 w 3646852"/>
                  <a:gd name="connsiteY3" fmla="*/ 0 h 3163039"/>
                  <a:gd name="connsiteX4" fmla="*/ 3635670 w 3646852"/>
                  <a:gd name="connsiteY4" fmla="*/ 225616 h 3163039"/>
                  <a:gd name="connsiteX5" fmla="*/ 3646139 w 3646852"/>
                  <a:gd name="connsiteY5" fmla="*/ 313197 h 3163039"/>
                  <a:gd name="connsiteX6" fmla="*/ 3646139 w 3646852"/>
                  <a:gd name="connsiteY6" fmla="*/ 2483680 h 3163039"/>
                  <a:gd name="connsiteX7" fmla="*/ 3331111 w 3646852"/>
                  <a:gd name="connsiteY7" fmla="*/ 2798781 h 3163039"/>
                  <a:gd name="connsiteX8" fmla="*/ 2782905 w 3646852"/>
                  <a:gd name="connsiteY8" fmla="*/ 2798781 h 3163039"/>
                  <a:gd name="connsiteX9" fmla="*/ 2734366 w 3646852"/>
                  <a:gd name="connsiteY9" fmla="*/ 2798781 h 3163039"/>
                  <a:gd name="connsiteX10" fmla="*/ 2734366 w 3646852"/>
                  <a:gd name="connsiteY10" fmla="*/ 2834004 h 3163039"/>
                  <a:gd name="connsiteX11" fmla="*/ 2734366 w 3646852"/>
                  <a:gd name="connsiteY11" fmla="*/ 3087227 h 3163039"/>
                  <a:gd name="connsiteX12" fmla="*/ 2694393 w 3646852"/>
                  <a:gd name="connsiteY12" fmla="*/ 3158625 h 3163039"/>
                  <a:gd name="connsiteX13" fmla="*/ 2619205 w 3646852"/>
                  <a:gd name="connsiteY13" fmla="*/ 3132922 h 3163039"/>
                  <a:gd name="connsiteX14" fmla="*/ 2432663 w 3646852"/>
                  <a:gd name="connsiteY14" fmla="*/ 2942528 h 3163039"/>
                  <a:gd name="connsiteX15" fmla="*/ 2261348 w 3646852"/>
                  <a:gd name="connsiteY15" fmla="*/ 3114834 h 3163039"/>
                  <a:gd name="connsiteX16" fmla="*/ 2233748 w 3646852"/>
                  <a:gd name="connsiteY16" fmla="*/ 3142441 h 3163039"/>
                  <a:gd name="connsiteX17" fmla="*/ 2165222 w 3646852"/>
                  <a:gd name="connsiteY17" fmla="*/ 3157673 h 3163039"/>
                  <a:gd name="connsiteX18" fmla="*/ 2128104 w 3646852"/>
                  <a:gd name="connsiteY18" fmla="*/ 3098651 h 3163039"/>
                  <a:gd name="connsiteX19" fmla="*/ 2128104 w 3646852"/>
                  <a:gd name="connsiteY19" fmla="*/ 2841620 h 3163039"/>
                  <a:gd name="connsiteX20" fmla="*/ 2128104 w 3646852"/>
                  <a:gd name="connsiteY20" fmla="*/ 2797829 h 3163039"/>
                  <a:gd name="connsiteX21" fmla="*/ 2079565 w 3646852"/>
                  <a:gd name="connsiteY21" fmla="*/ 2797829 h 3163039"/>
                  <a:gd name="connsiteX22" fmla="*/ 370229 w 3646852"/>
                  <a:gd name="connsiteY22" fmla="*/ 2799733 h 3163039"/>
                  <a:gd name="connsiteX23" fmla="*/ 0 w 3646852"/>
                  <a:gd name="connsiteY23" fmla="*/ 2536039 h 3163039"/>
                  <a:gd name="connsiteX24" fmla="*/ 0 w 3646852"/>
                  <a:gd name="connsiteY24" fmla="*/ 263695 h 3163039"/>
                  <a:gd name="connsiteX25" fmla="*/ 2129056 w 3646852"/>
                  <a:gd name="connsiteY25" fmla="*/ 2677882 h 3163039"/>
                  <a:gd name="connsiteX26" fmla="*/ 2129056 w 3646852"/>
                  <a:gd name="connsiteY26" fmla="*/ 2628379 h 3163039"/>
                  <a:gd name="connsiteX27" fmla="*/ 2128104 w 3646852"/>
                  <a:gd name="connsiteY27" fmla="*/ 1937252 h 3163039"/>
                  <a:gd name="connsiteX28" fmla="*/ 2103358 w 3646852"/>
                  <a:gd name="connsiteY28" fmla="*/ 1588832 h 3163039"/>
                  <a:gd name="connsiteX29" fmla="*/ 2058626 w 3646852"/>
                  <a:gd name="connsiteY29" fmla="*/ 1546946 h 3163039"/>
                  <a:gd name="connsiteX30" fmla="*/ 1928237 w 3646852"/>
                  <a:gd name="connsiteY30" fmla="*/ 1352744 h 3163039"/>
                  <a:gd name="connsiteX31" fmla="*/ 1904444 w 3646852"/>
                  <a:gd name="connsiteY31" fmla="*/ 1294674 h 3163039"/>
                  <a:gd name="connsiteX32" fmla="*/ 1859711 w 3646852"/>
                  <a:gd name="connsiteY32" fmla="*/ 1065250 h 3163039"/>
                  <a:gd name="connsiteX33" fmla="*/ 1858760 w 3646852"/>
                  <a:gd name="connsiteY33" fmla="*/ 1002421 h 3163039"/>
                  <a:gd name="connsiteX34" fmla="*/ 1905395 w 3646852"/>
                  <a:gd name="connsiteY34" fmla="*/ 772997 h 3163039"/>
                  <a:gd name="connsiteX35" fmla="*/ 1929189 w 3646852"/>
                  <a:gd name="connsiteY35" fmla="*/ 717783 h 3163039"/>
                  <a:gd name="connsiteX36" fmla="*/ 2063385 w 3646852"/>
                  <a:gd name="connsiteY36" fmla="*/ 519774 h 3163039"/>
                  <a:gd name="connsiteX37" fmla="*/ 2102407 w 3646852"/>
                  <a:gd name="connsiteY37" fmla="*/ 481695 h 3163039"/>
                  <a:gd name="connsiteX38" fmla="*/ 2299418 w 3646852"/>
                  <a:gd name="connsiteY38" fmla="*/ 347468 h 3163039"/>
                  <a:gd name="connsiteX39" fmla="*/ 2354619 w 3646852"/>
                  <a:gd name="connsiteY39" fmla="*/ 323669 h 3163039"/>
                  <a:gd name="connsiteX40" fmla="*/ 2583990 w 3646852"/>
                  <a:gd name="connsiteY40" fmla="*/ 277022 h 3163039"/>
                  <a:gd name="connsiteX41" fmla="*/ 2646805 w 3646852"/>
                  <a:gd name="connsiteY41" fmla="*/ 277974 h 3163039"/>
                  <a:gd name="connsiteX42" fmla="*/ 2876176 w 3646852"/>
                  <a:gd name="connsiteY42" fmla="*/ 323669 h 3163039"/>
                  <a:gd name="connsiteX43" fmla="*/ 2935184 w 3646852"/>
                  <a:gd name="connsiteY43" fmla="*/ 347468 h 3163039"/>
                  <a:gd name="connsiteX44" fmla="*/ 3129341 w 3646852"/>
                  <a:gd name="connsiteY44" fmla="*/ 477887 h 3163039"/>
                  <a:gd name="connsiteX45" fmla="*/ 3171217 w 3646852"/>
                  <a:gd name="connsiteY45" fmla="*/ 520726 h 3163039"/>
                  <a:gd name="connsiteX46" fmla="*/ 3302558 w 3646852"/>
                  <a:gd name="connsiteY46" fmla="*/ 716831 h 3163039"/>
                  <a:gd name="connsiteX47" fmla="*/ 3325400 w 3646852"/>
                  <a:gd name="connsiteY47" fmla="*/ 772997 h 3163039"/>
                  <a:gd name="connsiteX48" fmla="*/ 3371084 w 3646852"/>
                  <a:gd name="connsiteY48" fmla="*/ 1004325 h 3163039"/>
                  <a:gd name="connsiteX49" fmla="*/ 3372036 w 3646852"/>
                  <a:gd name="connsiteY49" fmla="*/ 1064298 h 3163039"/>
                  <a:gd name="connsiteX50" fmla="*/ 3324449 w 3646852"/>
                  <a:gd name="connsiteY50" fmla="*/ 1295626 h 3163039"/>
                  <a:gd name="connsiteX51" fmla="*/ 3301606 w 3646852"/>
                  <a:gd name="connsiteY51" fmla="*/ 1348936 h 3163039"/>
                  <a:gd name="connsiteX52" fmla="*/ 3169314 w 3646852"/>
                  <a:gd name="connsiteY52" fmla="*/ 1547897 h 3163039"/>
                  <a:gd name="connsiteX53" fmla="*/ 3135051 w 3646852"/>
                  <a:gd name="connsiteY53" fmla="*/ 1567889 h 3163039"/>
                  <a:gd name="connsiteX54" fmla="*/ 3102692 w 3646852"/>
                  <a:gd name="connsiteY54" fmla="*/ 1700212 h 3163039"/>
                  <a:gd name="connsiteX55" fmla="*/ 3100788 w 3646852"/>
                  <a:gd name="connsiteY55" fmla="*/ 2444650 h 3163039"/>
                  <a:gd name="connsiteX56" fmla="*/ 3100788 w 3646852"/>
                  <a:gd name="connsiteY56" fmla="*/ 2465593 h 3163039"/>
                  <a:gd name="connsiteX57" fmla="*/ 3065574 w 3646852"/>
                  <a:gd name="connsiteY57" fmla="*/ 2547462 h 3163039"/>
                  <a:gd name="connsiteX58" fmla="*/ 2976109 w 3646852"/>
                  <a:gd name="connsiteY58" fmla="*/ 2515095 h 3163039"/>
                  <a:gd name="connsiteX59" fmla="*/ 2800037 w 3646852"/>
                  <a:gd name="connsiteY59" fmla="*/ 2338030 h 3163039"/>
                  <a:gd name="connsiteX60" fmla="*/ 2735318 w 3646852"/>
                  <a:gd name="connsiteY60" fmla="*/ 2467497 h 3163039"/>
                  <a:gd name="connsiteX61" fmla="*/ 2736269 w 3646852"/>
                  <a:gd name="connsiteY61" fmla="*/ 2674074 h 3163039"/>
                  <a:gd name="connsiteX62" fmla="*/ 2772436 w 3646852"/>
                  <a:gd name="connsiteY62" fmla="*/ 2675978 h 3163039"/>
                  <a:gd name="connsiteX63" fmla="*/ 3324449 w 3646852"/>
                  <a:gd name="connsiteY63" fmla="*/ 2675978 h 3163039"/>
                  <a:gd name="connsiteX64" fmla="*/ 3527170 w 3646852"/>
                  <a:gd name="connsiteY64" fmla="*/ 2471305 h 3163039"/>
                  <a:gd name="connsiteX65" fmla="*/ 3527170 w 3646852"/>
                  <a:gd name="connsiteY65" fmla="*/ 322717 h 3163039"/>
                  <a:gd name="connsiteX66" fmla="*/ 3322545 w 3646852"/>
                  <a:gd name="connsiteY66" fmla="*/ 119948 h 3163039"/>
                  <a:gd name="connsiteX67" fmla="*/ 326449 w 3646852"/>
                  <a:gd name="connsiteY67" fmla="*/ 119948 h 3163039"/>
                  <a:gd name="connsiteX68" fmla="*/ 120872 w 3646852"/>
                  <a:gd name="connsiteY68" fmla="*/ 324621 h 3163039"/>
                  <a:gd name="connsiteX69" fmla="*/ 120872 w 3646852"/>
                  <a:gd name="connsiteY69" fmla="*/ 2470353 h 3163039"/>
                  <a:gd name="connsiteX70" fmla="*/ 325497 w 3646852"/>
                  <a:gd name="connsiteY70" fmla="*/ 2675978 h 3163039"/>
                  <a:gd name="connsiteX71" fmla="*/ 2085275 w 3646852"/>
                  <a:gd name="connsiteY71" fmla="*/ 2675978 h 3163039"/>
                  <a:gd name="connsiteX72" fmla="*/ 2129056 w 3646852"/>
                  <a:gd name="connsiteY72" fmla="*/ 2677882 h 3163039"/>
                  <a:gd name="connsiteX73" fmla="*/ 3185494 w 3646852"/>
                  <a:gd name="connsiteY73" fmla="*/ 678752 h 3163039"/>
                  <a:gd name="connsiteX74" fmla="*/ 3146472 w 3646852"/>
                  <a:gd name="connsiteY74" fmla="*/ 640673 h 3163039"/>
                  <a:gd name="connsiteX75" fmla="*/ 3007517 w 3646852"/>
                  <a:gd name="connsiteY75" fmla="*/ 504542 h 3163039"/>
                  <a:gd name="connsiteX76" fmla="*/ 2953268 w 3646852"/>
                  <a:gd name="connsiteY76" fmla="*/ 468368 h 3163039"/>
                  <a:gd name="connsiteX77" fmla="*/ 2776243 w 3646852"/>
                  <a:gd name="connsiteY77" fmla="*/ 396018 h 3163039"/>
                  <a:gd name="connsiteX78" fmla="*/ 2708669 w 3646852"/>
                  <a:gd name="connsiteY78" fmla="*/ 383642 h 3163039"/>
                  <a:gd name="connsiteX79" fmla="*/ 2520223 w 3646852"/>
                  <a:gd name="connsiteY79" fmla="*/ 383642 h 3163039"/>
                  <a:gd name="connsiteX80" fmla="*/ 2452649 w 3646852"/>
                  <a:gd name="connsiteY80" fmla="*/ 396018 h 3163039"/>
                  <a:gd name="connsiteX81" fmla="*/ 2275624 w 3646852"/>
                  <a:gd name="connsiteY81" fmla="*/ 469319 h 3163039"/>
                  <a:gd name="connsiteX82" fmla="*/ 2221375 w 3646852"/>
                  <a:gd name="connsiteY82" fmla="*/ 505494 h 3163039"/>
                  <a:gd name="connsiteX83" fmla="*/ 2082420 w 3646852"/>
                  <a:gd name="connsiteY83" fmla="*/ 641625 h 3163039"/>
                  <a:gd name="connsiteX84" fmla="*/ 2046254 w 3646852"/>
                  <a:gd name="connsiteY84" fmla="*/ 692080 h 3163039"/>
                  <a:gd name="connsiteX85" fmla="*/ 1970114 w 3646852"/>
                  <a:gd name="connsiteY85" fmla="*/ 876761 h 3163039"/>
                  <a:gd name="connsiteX86" fmla="*/ 1957741 w 3646852"/>
                  <a:gd name="connsiteY86" fmla="*/ 934831 h 3163039"/>
                  <a:gd name="connsiteX87" fmla="*/ 1957741 w 3646852"/>
                  <a:gd name="connsiteY87" fmla="*/ 1136648 h 3163039"/>
                  <a:gd name="connsiteX88" fmla="*/ 1968211 w 3646852"/>
                  <a:gd name="connsiteY88" fmla="*/ 1192814 h 3163039"/>
                  <a:gd name="connsiteX89" fmla="*/ 2046254 w 3646852"/>
                  <a:gd name="connsiteY89" fmla="*/ 1379399 h 3163039"/>
                  <a:gd name="connsiteX90" fmla="*/ 2079565 w 3646852"/>
                  <a:gd name="connsiteY90" fmla="*/ 1428902 h 3163039"/>
                  <a:gd name="connsiteX91" fmla="*/ 2221375 w 3646852"/>
                  <a:gd name="connsiteY91" fmla="*/ 1569793 h 3163039"/>
                  <a:gd name="connsiteX92" fmla="*/ 2273721 w 3646852"/>
                  <a:gd name="connsiteY92" fmla="*/ 1604063 h 3163039"/>
                  <a:gd name="connsiteX93" fmla="*/ 2455504 w 3646852"/>
                  <a:gd name="connsiteY93" fmla="*/ 1679269 h 3163039"/>
                  <a:gd name="connsiteX94" fmla="*/ 2515465 w 3646852"/>
                  <a:gd name="connsiteY94" fmla="*/ 1692596 h 3163039"/>
                  <a:gd name="connsiteX95" fmla="*/ 2714379 w 3646852"/>
                  <a:gd name="connsiteY95" fmla="*/ 1693548 h 3163039"/>
                  <a:gd name="connsiteX96" fmla="*/ 2773387 w 3646852"/>
                  <a:gd name="connsiteY96" fmla="*/ 1682125 h 3163039"/>
                  <a:gd name="connsiteX97" fmla="*/ 2957075 w 3646852"/>
                  <a:gd name="connsiteY97" fmla="*/ 1604063 h 3163039"/>
                  <a:gd name="connsiteX98" fmla="*/ 3008469 w 3646852"/>
                  <a:gd name="connsiteY98" fmla="*/ 1568841 h 3163039"/>
                  <a:gd name="connsiteX99" fmla="*/ 3143617 w 3646852"/>
                  <a:gd name="connsiteY99" fmla="*/ 1429854 h 3163039"/>
                  <a:gd name="connsiteX100" fmla="*/ 3180735 w 3646852"/>
                  <a:gd name="connsiteY100" fmla="*/ 1372736 h 3163039"/>
                  <a:gd name="connsiteX101" fmla="*/ 3253068 w 3646852"/>
                  <a:gd name="connsiteY101" fmla="*/ 1198526 h 3163039"/>
                  <a:gd name="connsiteX102" fmla="*/ 3265440 w 3646852"/>
                  <a:gd name="connsiteY102" fmla="*/ 1129032 h 3163039"/>
                  <a:gd name="connsiteX103" fmla="*/ 3265440 w 3646852"/>
                  <a:gd name="connsiteY103" fmla="*/ 943399 h 3163039"/>
                  <a:gd name="connsiteX104" fmla="*/ 3252116 w 3646852"/>
                  <a:gd name="connsiteY104" fmla="*/ 873905 h 3163039"/>
                  <a:gd name="connsiteX105" fmla="*/ 3180735 w 3646852"/>
                  <a:gd name="connsiteY105" fmla="*/ 699695 h 3163039"/>
                  <a:gd name="connsiteX106" fmla="*/ 3185494 w 3646852"/>
                  <a:gd name="connsiteY106" fmla="*/ 678752 h 3163039"/>
                  <a:gd name="connsiteX107" fmla="*/ 2612542 w 3646852"/>
                  <a:gd name="connsiteY107" fmla="*/ 2524615 h 3163039"/>
                  <a:gd name="connsiteX108" fmla="*/ 2524030 w 3646852"/>
                  <a:gd name="connsiteY108" fmla="*/ 2547462 h 3163039"/>
                  <a:gd name="connsiteX109" fmla="*/ 2493574 w 3646852"/>
                  <a:gd name="connsiteY109" fmla="*/ 2462737 h 3163039"/>
                  <a:gd name="connsiteX110" fmla="*/ 2493574 w 3646852"/>
                  <a:gd name="connsiteY110" fmla="*/ 1864902 h 3163039"/>
                  <a:gd name="connsiteX111" fmla="*/ 2493574 w 3646852"/>
                  <a:gd name="connsiteY111" fmla="*/ 1826824 h 3163039"/>
                  <a:gd name="connsiteX112" fmla="*/ 2349861 w 3646852"/>
                  <a:gd name="connsiteY112" fmla="*/ 1741147 h 3163039"/>
                  <a:gd name="connsiteX113" fmla="*/ 2313694 w 3646852"/>
                  <a:gd name="connsiteY113" fmla="*/ 1720203 h 3163039"/>
                  <a:gd name="connsiteX114" fmla="*/ 2253734 w 3646852"/>
                  <a:gd name="connsiteY114" fmla="*/ 1731627 h 3163039"/>
                  <a:gd name="connsiteX115" fmla="*/ 2253734 w 3646852"/>
                  <a:gd name="connsiteY115" fmla="*/ 2955856 h 3163039"/>
                  <a:gd name="connsiteX116" fmla="*/ 2373654 w 3646852"/>
                  <a:gd name="connsiteY116" fmla="*/ 2833052 h 3163039"/>
                  <a:gd name="connsiteX117" fmla="*/ 2490719 w 3646852"/>
                  <a:gd name="connsiteY117" fmla="*/ 2834004 h 3163039"/>
                  <a:gd name="connsiteX118" fmla="*/ 2612542 w 3646852"/>
                  <a:gd name="connsiteY118" fmla="*/ 2959664 h 3163039"/>
                  <a:gd name="connsiteX119" fmla="*/ 2612542 w 3646852"/>
                  <a:gd name="connsiteY119" fmla="*/ 2524615 h 3163039"/>
                  <a:gd name="connsiteX120" fmla="*/ 2617301 w 3646852"/>
                  <a:gd name="connsiteY120" fmla="*/ 1785889 h 3163039"/>
                  <a:gd name="connsiteX121" fmla="*/ 2617301 w 3646852"/>
                  <a:gd name="connsiteY121" fmla="*/ 2349453 h 3163039"/>
                  <a:gd name="connsiteX122" fmla="*/ 2731511 w 3646852"/>
                  <a:gd name="connsiteY122" fmla="*/ 2230457 h 3163039"/>
                  <a:gd name="connsiteX123" fmla="*/ 2860948 w 3646852"/>
                  <a:gd name="connsiteY123" fmla="*/ 2229505 h 3163039"/>
                  <a:gd name="connsiteX124" fmla="*/ 2976109 w 3646852"/>
                  <a:gd name="connsiteY124" fmla="*/ 2346597 h 3163039"/>
                  <a:gd name="connsiteX125" fmla="*/ 2976109 w 3646852"/>
                  <a:gd name="connsiteY125" fmla="*/ 1728771 h 3163039"/>
                  <a:gd name="connsiteX126" fmla="*/ 2950412 w 3646852"/>
                  <a:gd name="connsiteY126" fmla="*/ 1724963 h 3163039"/>
                  <a:gd name="connsiteX127" fmla="*/ 2864755 w 3646852"/>
                  <a:gd name="connsiteY127" fmla="*/ 1760186 h 3163039"/>
                  <a:gd name="connsiteX128" fmla="*/ 2741980 w 3646852"/>
                  <a:gd name="connsiteY128" fmla="*/ 1823016 h 3163039"/>
                  <a:gd name="connsiteX129" fmla="*/ 2617301 w 3646852"/>
                  <a:gd name="connsiteY129" fmla="*/ 1785889 h 316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646852" h="3163039">
                    <a:moveTo>
                      <a:pt x="0" y="263695"/>
                    </a:moveTo>
                    <a:cubicBezTo>
                      <a:pt x="1904" y="260839"/>
                      <a:pt x="2855" y="257983"/>
                      <a:pt x="3807" y="254175"/>
                    </a:cubicBezTo>
                    <a:cubicBezTo>
                      <a:pt x="55201" y="75205"/>
                      <a:pt x="155135" y="0"/>
                      <a:pt x="339773" y="0"/>
                    </a:cubicBezTo>
                    <a:cubicBezTo>
                      <a:pt x="1334348" y="0"/>
                      <a:pt x="2329874" y="0"/>
                      <a:pt x="3324449" y="0"/>
                    </a:cubicBezTo>
                    <a:cubicBezTo>
                      <a:pt x="3479583" y="0"/>
                      <a:pt x="3598551" y="85677"/>
                      <a:pt x="3635670" y="225616"/>
                    </a:cubicBezTo>
                    <a:cubicBezTo>
                      <a:pt x="3643283" y="254175"/>
                      <a:pt x="3646139" y="284638"/>
                      <a:pt x="3646139" y="313197"/>
                    </a:cubicBezTo>
                    <a:cubicBezTo>
                      <a:pt x="3647090" y="1036691"/>
                      <a:pt x="3647090" y="1760186"/>
                      <a:pt x="3646139" y="2483680"/>
                    </a:cubicBezTo>
                    <a:cubicBezTo>
                      <a:pt x="3646139" y="2666458"/>
                      <a:pt x="3515749" y="2796877"/>
                      <a:pt x="3331111" y="2798781"/>
                    </a:cubicBezTo>
                    <a:cubicBezTo>
                      <a:pt x="3148376" y="2799733"/>
                      <a:pt x="2965640" y="2798781"/>
                      <a:pt x="2782905" y="2798781"/>
                    </a:cubicBezTo>
                    <a:cubicBezTo>
                      <a:pt x="2768629" y="2798781"/>
                      <a:pt x="2754353" y="2798781"/>
                      <a:pt x="2734366" y="2798781"/>
                    </a:cubicBezTo>
                    <a:cubicBezTo>
                      <a:pt x="2734366" y="2811157"/>
                      <a:pt x="2734366" y="2822581"/>
                      <a:pt x="2734366" y="2834004"/>
                    </a:cubicBezTo>
                    <a:cubicBezTo>
                      <a:pt x="2734366" y="2918729"/>
                      <a:pt x="2733414" y="3002502"/>
                      <a:pt x="2734366" y="3087227"/>
                    </a:cubicBezTo>
                    <a:cubicBezTo>
                      <a:pt x="2734366" y="3119594"/>
                      <a:pt x="2726752" y="3146249"/>
                      <a:pt x="2694393" y="3158625"/>
                    </a:cubicBezTo>
                    <a:cubicBezTo>
                      <a:pt x="2662033" y="3171000"/>
                      <a:pt x="2640143" y="3154817"/>
                      <a:pt x="2619205" y="3132922"/>
                    </a:cubicBezTo>
                    <a:cubicBezTo>
                      <a:pt x="2558293" y="3070092"/>
                      <a:pt x="2496430" y="3007262"/>
                      <a:pt x="2432663" y="2942528"/>
                    </a:cubicBezTo>
                    <a:cubicBezTo>
                      <a:pt x="2372703" y="3002502"/>
                      <a:pt x="2317501" y="3058668"/>
                      <a:pt x="2261348" y="3114834"/>
                    </a:cubicBezTo>
                    <a:cubicBezTo>
                      <a:pt x="2251831" y="3124354"/>
                      <a:pt x="2243265" y="3133873"/>
                      <a:pt x="2233748" y="3142441"/>
                    </a:cubicBezTo>
                    <a:cubicBezTo>
                      <a:pt x="2213761" y="3161481"/>
                      <a:pt x="2191871" y="3169096"/>
                      <a:pt x="2165222" y="3157673"/>
                    </a:cubicBezTo>
                    <a:cubicBezTo>
                      <a:pt x="2139525" y="3146249"/>
                      <a:pt x="2128104" y="3126258"/>
                      <a:pt x="2128104" y="3098651"/>
                    </a:cubicBezTo>
                    <a:cubicBezTo>
                      <a:pt x="2128104" y="3012974"/>
                      <a:pt x="2128104" y="2927297"/>
                      <a:pt x="2128104" y="2841620"/>
                    </a:cubicBezTo>
                    <a:cubicBezTo>
                      <a:pt x="2128104" y="2829244"/>
                      <a:pt x="2128104" y="2815917"/>
                      <a:pt x="2128104" y="2797829"/>
                    </a:cubicBezTo>
                    <a:cubicBezTo>
                      <a:pt x="2110021" y="2797829"/>
                      <a:pt x="2094793" y="2797829"/>
                      <a:pt x="2079565" y="2797829"/>
                    </a:cubicBezTo>
                    <a:cubicBezTo>
                      <a:pt x="1509469" y="2797829"/>
                      <a:pt x="939373" y="2794974"/>
                      <a:pt x="370229" y="2799733"/>
                    </a:cubicBezTo>
                    <a:cubicBezTo>
                      <a:pt x="188446" y="2801637"/>
                      <a:pt x="43780" y="2731192"/>
                      <a:pt x="0" y="2536039"/>
                    </a:cubicBezTo>
                    <a:cubicBezTo>
                      <a:pt x="0" y="1779225"/>
                      <a:pt x="0" y="1021460"/>
                      <a:pt x="0" y="263695"/>
                    </a:cubicBezTo>
                    <a:close/>
                    <a:moveTo>
                      <a:pt x="2129056" y="2677882"/>
                    </a:moveTo>
                    <a:cubicBezTo>
                      <a:pt x="2129056" y="2656938"/>
                      <a:pt x="2129056" y="2642659"/>
                      <a:pt x="2129056" y="2628379"/>
                    </a:cubicBezTo>
                    <a:cubicBezTo>
                      <a:pt x="2129056" y="2398003"/>
                      <a:pt x="2130959" y="2167627"/>
                      <a:pt x="2128104" y="1937252"/>
                    </a:cubicBezTo>
                    <a:cubicBezTo>
                      <a:pt x="2126200" y="1821112"/>
                      <a:pt x="2147139" y="1703068"/>
                      <a:pt x="2103358" y="1588832"/>
                    </a:cubicBezTo>
                    <a:cubicBezTo>
                      <a:pt x="2093841" y="1564081"/>
                      <a:pt x="2084323" y="1550753"/>
                      <a:pt x="2058626" y="1546946"/>
                    </a:cubicBezTo>
                    <a:cubicBezTo>
                      <a:pt x="1959645" y="1532666"/>
                      <a:pt x="1903492" y="1449845"/>
                      <a:pt x="1928237" y="1352744"/>
                    </a:cubicBezTo>
                    <a:cubicBezTo>
                      <a:pt x="1934900" y="1325137"/>
                      <a:pt x="1929189" y="1309906"/>
                      <a:pt x="1904444" y="1294674"/>
                    </a:cubicBezTo>
                    <a:cubicBezTo>
                      <a:pt x="1818786" y="1244220"/>
                      <a:pt x="1799752" y="1146168"/>
                      <a:pt x="1859711" y="1065250"/>
                    </a:cubicBezTo>
                    <a:cubicBezTo>
                      <a:pt x="1876843" y="1041451"/>
                      <a:pt x="1875891" y="1025268"/>
                      <a:pt x="1858760" y="1002421"/>
                    </a:cubicBezTo>
                    <a:cubicBezTo>
                      <a:pt x="1798800" y="921503"/>
                      <a:pt x="1818786" y="825355"/>
                      <a:pt x="1905395" y="772997"/>
                    </a:cubicBezTo>
                    <a:cubicBezTo>
                      <a:pt x="1928237" y="758717"/>
                      <a:pt x="1935851" y="744438"/>
                      <a:pt x="1929189" y="717783"/>
                    </a:cubicBezTo>
                    <a:cubicBezTo>
                      <a:pt x="1904444" y="615922"/>
                      <a:pt x="1958693" y="535957"/>
                      <a:pt x="2063385" y="519774"/>
                    </a:cubicBezTo>
                    <a:cubicBezTo>
                      <a:pt x="2087179" y="515966"/>
                      <a:pt x="2098600" y="504542"/>
                      <a:pt x="2102407" y="481695"/>
                    </a:cubicBezTo>
                    <a:cubicBezTo>
                      <a:pt x="2119538" y="376027"/>
                      <a:pt x="2195678" y="323669"/>
                      <a:pt x="2299418" y="347468"/>
                    </a:cubicBezTo>
                    <a:cubicBezTo>
                      <a:pt x="2325115" y="353180"/>
                      <a:pt x="2341295" y="347468"/>
                      <a:pt x="2354619" y="323669"/>
                    </a:cubicBezTo>
                    <a:cubicBezTo>
                      <a:pt x="2406014" y="237040"/>
                      <a:pt x="2504043" y="217048"/>
                      <a:pt x="2583990" y="277022"/>
                    </a:cubicBezTo>
                    <a:cubicBezTo>
                      <a:pt x="2606832" y="294158"/>
                      <a:pt x="2623964" y="295110"/>
                      <a:pt x="2646805" y="277974"/>
                    </a:cubicBezTo>
                    <a:cubicBezTo>
                      <a:pt x="2726752" y="218000"/>
                      <a:pt x="2823830" y="237040"/>
                      <a:pt x="2876176" y="323669"/>
                    </a:cubicBezTo>
                    <a:cubicBezTo>
                      <a:pt x="2891404" y="348420"/>
                      <a:pt x="2907584" y="354132"/>
                      <a:pt x="2935184" y="347468"/>
                    </a:cubicBezTo>
                    <a:cubicBezTo>
                      <a:pt x="3032262" y="323669"/>
                      <a:pt x="3116016" y="379835"/>
                      <a:pt x="3129341" y="477887"/>
                    </a:cubicBezTo>
                    <a:cubicBezTo>
                      <a:pt x="3133148" y="504542"/>
                      <a:pt x="3143617" y="516918"/>
                      <a:pt x="3171217" y="520726"/>
                    </a:cubicBezTo>
                    <a:cubicBezTo>
                      <a:pt x="3272103" y="535005"/>
                      <a:pt x="3326352" y="616874"/>
                      <a:pt x="3302558" y="716831"/>
                    </a:cubicBezTo>
                    <a:cubicBezTo>
                      <a:pt x="3296848" y="742534"/>
                      <a:pt x="3302558" y="758717"/>
                      <a:pt x="3325400" y="772997"/>
                    </a:cubicBezTo>
                    <a:cubicBezTo>
                      <a:pt x="3413912" y="826307"/>
                      <a:pt x="3431996" y="920552"/>
                      <a:pt x="3371084" y="1004325"/>
                    </a:cubicBezTo>
                    <a:cubicBezTo>
                      <a:pt x="3354904" y="1026220"/>
                      <a:pt x="3355856" y="1042403"/>
                      <a:pt x="3372036" y="1064298"/>
                    </a:cubicBezTo>
                    <a:cubicBezTo>
                      <a:pt x="3432947" y="1146168"/>
                      <a:pt x="3413912" y="1242316"/>
                      <a:pt x="3324449" y="1295626"/>
                    </a:cubicBezTo>
                    <a:cubicBezTo>
                      <a:pt x="3302558" y="1308954"/>
                      <a:pt x="3295896" y="1324185"/>
                      <a:pt x="3301606" y="1348936"/>
                    </a:cubicBezTo>
                    <a:cubicBezTo>
                      <a:pt x="3325400" y="1454605"/>
                      <a:pt x="3274958" y="1528858"/>
                      <a:pt x="3169314" y="1547897"/>
                    </a:cubicBezTo>
                    <a:cubicBezTo>
                      <a:pt x="3156941" y="1549801"/>
                      <a:pt x="3137906" y="1558369"/>
                      <a:pt x="3135051" y="1567889"/>
                    </a:cubicBezTo>
                    <a:cubicBezTo>
                      <a:pt x="3121726" y="1611679"/>
                      <a:pt x="3103643" y="1655470"/>
                      <a:pt x="3102692" y="1700212"/>
                    </a:cubicBezTo>
                    <a:cubicBezTo>
                      <a:pt x="3099836" y="1948675"/>
                      <a:pt x="3100788" y="2197139"/>
                      <a:pt x="3100788" y="2444650"/>
                    </a:cubicBezTo>
                    <a:cubicBezTo>
                      <a:pt x="3100788" y="2451314"/>
                      <a:pt x="3100788" y="2458929"/>
                      <a:pt x="3100788" y="2465593"/>
                    </a:cubicBezTo>
                    <a:cubicBezTo>
                      <a:pt x="3102692" y="2498912"/>
                      <a:pt x="3101740" y="2532231"/>
                      <a:pt x="3065574" y="2547462"/>
                    </a:cubicBezTo>
                    <a:cubicBezTo>
                      <a:pt x="3026552" y="2564598"/>
                      <a:pt x="3000855" y="2540798"/>
                      <a:pt x="2976109" y="2515095"/>
                    </a:cubicBezTo>
                    <a:cubicBezTo>
                      <a:pt x="2917101" y="2455121"/>
                      <a:pt x="2857141" y="2396099"/>
                      <a:pt x="2800037" y="2338030"/>
                    </a:cubicBezTo>
                    <a:cubicBezTo>
                      <a:pt x="2748642" y="2368492"/>
                      <a:pt x="2731511" y="2410379"/>
                      <a:pt x="2735318" y="2467497"/>
                    </a:cubicBezTo>
                    <a:cubicBezTo>
                      <a:pt x="2740076" y="2535087"/>
                      <a:pt x="2736269" y="2604580"/>
                      <a:pt x="2736269" y="2674074"/>
                    </a:cubicBezTo>
                    <a:cubicBezTo>
                      <a:pt x="2751497" y="2675026"/>
                      <a:pt x="2761967" y="2675978"/>
                      <a:pt x="2772436" y="2675978"/>
                    </a:cubicBezTo>
                    <a:cubicBezTo>
                      <a:pt x="2956123" y="2675978"/>
                      <a:pt x="3140761" y="2675978"/>
                      <a:pt x="3324449" y="2675978"/>
                    </a:cubicBezTo>
                    <a:cubicBezTo>
                      <a:pt x="3452934" y="2675978"/>
                      <a:pt x="3527170" y="2600772"/>
                      <a:pt x="3527170" y="2471305"/>
                    </a:cubicBezTo>
                    <a:cubicBezTo>
                      <a:pt x="3527170" y="1755426"/>
                      <a:pt x="3527170" y="1038595"/>
                      <a:pt x="3527170" y="322717"/>
                    </a:cubicBezTo>
                    <a:cubicBezTo>
                      <a:pt x="3527170" y="194201"/>
                      <a:pt x="3452934" y="119948"/>
                      <a:pt x="3322545" y="119948"/>
                    </a:cubicBezTo>
                    <a:cubicBezTo>
                      <a:pt x="2324164" y="119948"/>
                      <a:pt x="1325782" y="119948"/>
                      <a:pt x="326449" y="119948"/>
                    </a:cubicBezTo>
                    <a:cubicBezTo>
                      <a:pt x="195108" y="119948"/>
                      <a:pt x="120872" y="193249"/>
                      <a:pt x="120872" y="324621"/>
                    </a:cubicBezTo>
                    <a:cubicBezTo>
                      <a:pt x="120872" y="1039547"/>
                      <a:pt x="120872" y="1754474"/>
                      <a:pt x="120872" y="2470353"/>
                    </a:cubicBezTo>
                    <a:cubicBezTo>
                      <a:pt x="120872" y="2601724"/>
                      <a:pt x="194156" y="2675978"/>
                      <a:pt x="325497" y="2675978"/>
                    </a:cubicBezTo>
                    <a:cubicBezTo>
                      <a:pt x="911773" y="2675978"/>
                      <a:pt x="1499000" y="2675978"/>
                      <a:pt x="2085275" y="2675978"/>
                    </a:cubicBezTo>
                    <a:cubicBezTo>
                      <a:pt x="2098600" y="2677882"/>
                      <a:pt x="2110973" y="2677882"/>
                      <a:pt x="2129056" y="2677882"/>
                    </a:cubicBezTo>
                    <a:close/>
                    <a:moveTo>
                      <a:pt x="3185494" y="678752"/>
                    </a:moveTo>
                    <a:cubicBezTo>
                      <a:pt x="3185494" y="651145"/>
                      <a:pt x="3169314" y="644481"/>
                      <a:pt x="3146472" y="640673"/>
                    </a:cubicBezTo>
                    <a:cubicBezTo>
                      <a:pt x="3069380" y="630202"/>
                      <a:pt x="3020841" y="580700"/>
                      <a:pt x="3007517" y="504542"/>
                    </a:cubicBezTo>
                    <a:cubicBezTo>
                      <a:pt x="3000855" y="464560"/>
                      <a:pt x="2992289" y="458848"/>
                      <a:pt x="2953268" y="468368"/>
                    </a:cubicBezTo>
                    <a:cubicBezTo>
                      <a:pt x="2879031" y="485503"/>
                      <a:pt x="2816216" y="459800"/>
                      <a:pt x="2776243" y="396018"/>
                    </a:cubicBezTo>
                    <a:cubicBezTo>
                      <a:pt x="2754353" y="360795"/>
                      <a:pt x="2743884" y="358891"/>
                      <a:pt x="2708669" y="383642"/>
                    </a:cubicBezTo>
                    <a:cubicBezTo>
                      <a:pt x="2647757" y="426481"/>
                      <a:pt x="2580183" y="426481"/>
                      <a:pt x="2520223" y="383642"/>
                    </a:cubicBezTo>
                    <a:cubicBezTo>
                      <a:pt x="2485009" y="358891"/>
                      <a:pt x="2474539" y="360795"/>
                      <a:pt x="2452649" y="396018"/>
                    </a:cubicBezTo>
                    <a:cubicBezTo>
                      <a:pt x="2412676" y="460752"/>
                      <a:pt x="2349861" y="486455"/>
                      <a:pt x="2275624" y="469319"/>
                    </a:cubicBezTo>
                    <a:cubicBezTo>
                      <a:pt x="2236603" y="459800"/>
                      <a:pt x="2228037" y="465512"/>
                      <a:pt x="2221375" y="505494"/>
                    </a:cubicBezTo>
                    <a:cubicBezTo>
                      <a:pt x="2207099" y="583555"/>
                      <a:pt x="2160463" y="630202"/>
                      <a:pt x="2082420" y="641625"/>
                    </a:cubicBezTo>
                    <a:cubicBezTo>
                      <a:pt x="2048157" y="647337"/>
                      <a:pt x="2039592" y="658761"/>
                      <a:pt x="2046254" y="692080"/>
                    </a:cubicBezTo>
                    <a:cubicBezTo>
                      <a:pt x="2064337" y="778708"/>
                      <a:pt x="2043399" y="830115"/>
                      <a:pt x="1970114" y="876761"/>
                    </a:cubicBezTo>
                    <a:cubicBezTo>
                      <a:pt x="1944417" y="892944"/>
                      <a:pt x="1939658" y="909128"/>
                      <a:pt x="1957741" y="934831"/>
                    </a:cubicBezTo>
                    <a:cubicBezTo>
                      <a:pt x="2010087" y="1008132"/>
                      <a:pt x="2010087" y="1061443"/>
                      <a:pt x="1957741" y="1136648"/>
                    </a:cubicBezTo>
                    <a:cubicBezTo>
                      <a:pt x="1941562" y="1160447"/>
                      <a:pt x="1944417" y="1176631"/>
                      <a:pt x="1968211" y="1192814"/>
                    </a:cubicBezTo>
                    <a:cubicBezTo>
                      <a:pt x="2046254" y="1245172"/>
                      <a:pt x="2065289" y="1288963"/>
                      <a:pt x="2046254" y="1379399"/>
                    </a:cubicBezTo>
                    <a:cubicBezTo>
                      <a:pt x="2040543" y="1407958"/>
                      <a:pt x="2049109" y="1423190"/>
                      <a:pt x="2079565" y="1428902"/>
                    </a:cubicBezTo>
                    <a:cubicBezTo>
                      <a:pt x="2166174" y="1444133"/>
                      <a:pt x="2207099" y="1485068"/>
                      <a:pt x="2221375" y="1569793"/>
                    </a:cubicBezTo>
                    <a:cubicBezTo>
                      <a:pt x="2227085" y="1603111"/>
                      <a:pt x="2244217" y="1610727"/>
                      <a:pt x="2273721" y="1604063"/>
                    </a:cubicBezTo>
                    <a:cubicBezTo>
                      <a:pt x="2356523" y="1585976"/>
                      <a:pt x="2410773" y="1608823"/>
                      <a:pt x="2455504" y="1679269"/>
                    </a:cubicBezTo>
                    <a:cubicBezTo>
                      <a:pt x="2474539" y="1708780"/>
                      <a:pt x="2487864" y="1711636"/>
                      <a:pt x="2515465" y="1692596"/>
                    </a:cubicBezTo>
                    <a:cubicBezTo>
                      <a:pt x="2584942" y="1643094"/>
                      <a:pt x="2643950" y="1643094"/>
                      <a:pt x="2714379" y="1693548"/>
                    </a:cubicBezTo>
                    <a:cubicBezTo>
                      <a:pt x="2739125" y="1710684"/>
                      <a:pt x="2756256" y="1708780"/>
                      <a:pt x="2773387" y="1682125"/>
                    </a:cubicBezTo>
                    <a:cubicBezTo>
                      <a:pt x="2820023" y="1607871"/>
                      <a:pt x="2871417" y="1586928"/>
                      <a:pt x="2957075" y="1604063"/>
                    </a:cubicBezTo>
                    <a:cubicBezTo>
                      <a:pt x="2991337" y="1610727"/>
                      <a:pt x="3002758" y="1603111"/>
                      <a:pt x="3008469" y="1568841"/>
                    </a:cubicBezTo>
                    <a:cubicBezTo>
                      <a:pt x="3021793" y="1489828"/>
                      <a:pt x="3065574" y="1444133"/>
                      <a:pt x="3143617" y="1429854"/>
                    </a:cubicBezTo>
                    <a:cubicBezTo>
                      <a:pt x="3185494" y="1422238"/>
                      <a:pt x="3191204" y="1413670"/>
                      <a:pt x="3180735" y="1372736"/>
                    </a:cubicBezTo>
                    <a:cubicBezTo>
                      <a:pt x="3163603" y="1300386"/>
                      <a:pt x="3190252" y="1237556"/>
                      <a:pt x="3253068" y="1198526"/>
                    </a:cubicBezTo>
                    <a:cubicBezTo>
                      <a:pt x="3290186" y="1174727"/>
                      <a:pt x="3292089" y="1167111"/>
                      <a:pt x="3265440" y="1129032"/>
                    </a:cubicBezTo>
                    <a:cubicBezTo>
                      <a:pt x="3223563" y="1070010"/>
                      <a:pt x="3223563" y="1001469"/>
                      <a:pt x="3265440" y="943399"/>
                    </a:cubicBezTo>
                    <a:cubicBezTo>
                      <a:pt x="3292089" y="906272"/>
                      <a:pt x="3290186" y="897704"/>
                      <a:pt x="3252116" y="873905"/>
                    </a:cubicBezTo>
                    <a:cubicBezTo>
                      <a:pt x="3189301" y="834875"/>
                      <a:pt x="3163603" y="771093"/>
                      <a:pt x="3180735" y="699695"/>
                    </a:cubicBezTo>
                    <a:cubicBezTo>
                      <a:pt x="3182638" y="691128"/>
                      <a:pt x="3184542" y="684464"/>
                      <a:pt x="3185494" y="678752"/>
                    </a:cubicBezTo>
                    <a:close/>
                    <a:moveTo>
                      <a:pt x="2612542" y="2524615"/>
                    </a:moveTo>
                    <a:cubicBezTo>
                      <a:pt x="2584942" y="2550318"/>
                      <a:pt x="2557341" y="2565550"/>
                      <a:pt x="2524030" y="2547462"/>
                    </a:cubicBezTo>
                    <a:cubicBezTo>
                      <a:pt x="2488816" y="2528423"/>
                      <a:pt x="2493574" y="2495104"/>
                      <a:pt x="2493574" y="2462737"/>
                    </a:cubicBezTo>
                    <a:cubicBezTo>
                      <a:pt x="2493574" y="2263776"/>
                      <a:pt x="2493574" y="2063863"/>
                      <a:pt x="2493574" y="1864902"/>
                    </a:cubicBezTo>
                    <a:cubicBezTo>
                      <a:pt x="2493574" y="1852527"/>
                      <a:pt x="2493574" y="1840151"/>
                      <a:pt x="2493574" y="1826824"/>
                    </a:cubicBezTo>
                    <a:cubicBezTo>
                      <a:pt x="2426952" y="1823016"/>
                      <a:pt x="2380317" y="1795409"/>
                      <a:pt x="2349861" y="1741147"/>
                    </a:cubicBezTo>
                    <a:cubicBezTo>
                      <a:pt x="2343199" y="1730675"/>
                      <a:pt x="2326067" y="1720203"/>
                      <a:pt x="2313694" y="1720203"/>
                    </a:cubicBezTo>
                    <a:cubicBezTo>
                      <a:pt x="2293708" y="1719251"/>
                      <a:pt x="2272769" y="1727819"/>
                      <a:pt x="2253734" y="1731627"/>
                    </a:cubicBezTo>
                    <a:cubicBezTo>
                      <a:pt x="2253734" y="2139068"/>
                      <a:pt x="2253734" y="2542702"/>
                      <a:pt x="2253734" y="2955856"/>
                    </a:cubicBezTo>
                    <a:cubicBezTo>
                      <a:pt x="2297515" y="2911113"/>
                      <a:pt x="2335584" y="2872083"/>
                      <a:pt x="2373654" y="2833052"/>
                    </a:cubicBezTo>
                    <a:cubicBezTo>
                      <a:pt x="2418386" y="2788310"/>
                      <a:pt x="2445987" y="2788310"/>
                      <a:pt x="2490719" y="2834004"/>
                    </a:cubicBezTo>
                    <a:cubicBezTo>
                      <a:pt x="2529741" y="2873035"/>
                      <a:pt x="2567811" y="2913017"/>
                      <a:pt x="2612542" y="2959664"/>
                    </a:cubicBezTo>
                    <a:cubicBezTo>
                      <a:pt x="2612542" y="2807349"/>
                      <a:pt x="2612542" y="2668362"/>
                      <a:pt x="2612542" y="2524615"/>
                    </a:cubicBezTo>
                    <a:close/>
                    <a:moveTo>
                      <a:pt x="2617301" y="1785889"/>
                    </a:moveTo>
                    <a:cubicBezTo>
                      <a:pt x="2617301" y="1965811"/>
                      <a:pt x="2617301" y="2152396"/>
                      <a:pt x="2617301" y="2349453"/>
                    </a:cubicBezTo>
                    <a:cubicBezTo>
                      <a:pt x="2660130" y="2304711"/>
                      <a:pt x="2695344" y="2267584"/>
                      <a:pt x="2731511" y="2230457"/>
                    </a:cubicBezTo>
                    <a:cubicBezTo>
                      <a:pt x="2784809" y="2176195"/>
                      <a:pt x="2807650" y="2176195"/>
                      <a:pt x="2860948" y="2229505"/>
                    </a:cubicBezTo>
                    <a:cubicBezTo>
                      <a:pt x="2898066" y="2266632"/>
                      <a:pt x="2935184" y="2303759"/>
                      <a:pt x="2976109" y="2346597"/>
                    </a:cubicBezTo>
                    <a:cubicBezTo>
                      <a:pt x="2976109" y="2135261"/>
                      <a:pt x="2976109" y="1932492"/>
                      <a:pt x="2976109" y="1728771"/>
                    </a:cubicBezTo>
                    <a:cubicBezTo>
                      <a:pt x="2966592" y="1727819"/>
                      <a:pt x="2957075" y="1727819"/>
                      <a:pt x="2950412" y="1724963"/>
                    </a:cubicBezTo>
                    <a:cubicBezTo>
                      <a:pt x="2910439" y="1709732"/>
                      <a:pt x="2886645" y="1721155"/>
                      <a:pt x="2864755" y="1760186"/>
                    </a:cubicBezTo>
                    <a:cubicBezTo>
                      <a:pt x="2839058" y="1804928"/>
                      <a:pt x="2793374" y="1829679"/>
                      <a:pt x="2741980" y="1823016"/>
                    </a:cubicBezTo>
                    <a:cubicBezTo>
                      <a:pt x="2700103" y="1818256"/>
                      <a:pt x="2660130" y="1799217"/>
                      <a:pt x="2617301" y="1785889"/>
                    </a:cubicBezTo>
                    <a:close/>
                  </a:path>
                </a:pathLst>
              </a:custGeom>
              <a:grpFill/>
              <a:ln w="9514" cap="flat">
                <a:noFill/>
                <a:prstDash val="solid"/>
                <a:miter/>
              </a:ln>
            </p:spPr>
            <p:txBody>
              <a:bodyPr rtlCol="0" anchor="ctr"/>
              <a:lstStyle/>
              <a:p>
                <a:endParaRPr lang="en-US"/>
              </a:p>
            </p:txBody>
          </p:sp>
          <p:sp>
            <p:nvSpPr>
              <p:cNvPr id="9" name="Freeform 7">
                <a:extLst>
                  <a:ext uri="{FF2B5EF4-FFF2-40B4-BE49-F238E27FC236}">
                    <a16:creationId xmlns:a16="http://schemas.microsoft.com/office/drawing/2014/main" id="{942A5CCA-7B99-286A-916D-0B103DBC4A4F}"/>
                  </a:ext>
                </a:extLst>
              </p:cNvPr>
              <p:cNvSpPr/>
              <p:nvPr/>
            </p:nvSpPr>
            <p:spPr>
              <a:xfrm>
                <a:off x="3958932" y="1816221"/>
                <a:ext cx="1519700" cy="1825688"/>
              </a:xfrm>
              <a:custGeom>
                <a:avLst/>
                <a:gdLst>
                  <a:gd name="connsiteX0" fmla="*/ 121585 w 1519700"/>
                  <a:gd name="connsiteY0" fmla="*/ 914987 h 1825688"/>
                  <a:gd name="connsiteX1" fmla="*/ 121585 w 1519700"/>
                  <a:gd name="connsiteY1" fmla="*/ 1499494 h 1825688"/>
                  <a:gd name="connsiteX2" fmla="*/ 326211 w 1519700"/>
                  <a:gd name="connsiteY2" fmla="*/ 1704167 h 1825688"/>
                  <a:gd name="connsiteX3" fmla="*/ 1419767 w 1519700"/>
                  <a:gd name="connsiteY3" fmla="*/ 1704167 h 1825688"/>
                  <a:gd name="connsiteX4" fmla="*/ 1448319 w 1519700"/>
                  <a:gd name="connsiteY4" fmla="*/ 1704167 h 1825688"/>
                  <a:gd name="connsiteX5" fmla="*/ 1519700 w 1519700"/>
                  <a:gd name="connsiteY5" fmla="*/ 1766045 h 1825688"/>
                  <a:gd name="connsiteX6" fmla="*/ 1450223 w 1519700"/>
                  <a:gd name="connsiteY6" fmla="*/ 1825067 h 1825688"/>
                  <a:gd name="connsiteX7" fmla="*/ 303369 w 1519700"/>
                  <a:gd name="connsiteY7" fmla="*/ 1824115 h 1825688"/>
                  <a:gd name="connsiteX8" fmla="*/ 714 w 1519700"/>
                  <a:gd name="connsiteY8" fmla="*/ 1516630 h 1825688"/>
                  <a:gd name="connsiteX9" fmla="*/ 714 w 1519700"/>
                  <a:gd name="connsiteY9" fmla="*/ 312392 h 1825688"/>
                  <a:gd name="connsiteX10" fmla="*/ 311935 w 1519700"/>
                  <a:gd name="connsiteY10" fmla="*/ 1099 h 1825688"/>
                  <a:gd name="connsiteX11" fmla="*/ 1384552 w 1519700"/>
                  <a:gd name="connsiteY11" fmla="*/ 1099 h 1825688"/>
                  <a:gd name="connsiteX12" fmla="*/ 1459740 w 1519700"/>
                  <a:gd name="connsiteY12" fmla="*/ 62977 h 1825688"/>
                  <a:gd name="connsiteX13" fmla="*/ 1382649 w 1519700"/>
                  <a:gd name="connsiteY13" fmla="*/ 122951 h 1825688"/>
                  <a:gd name="connsiteX14" fmla="*/ 324307 w 1519700"/>
                  <a:gd name="connsiteY14" fmla="*/ 122951 h 1825688"/>
                  <a:gd name="connsiteX15" fmla="*/ 179642 w 1519700"/>
                  <a:gd name="connsiteY15" fmla="*/ 172453 h 1825688"/>
                  <a:gd name="connsiteX16" fmla="*/ 120634 w 1519700"/>
                  <a:gd name="connsiteY16" fmla="*/ 320008 h 1825688"/>
                  <a:gd name="connsiteX17" fmla="*/ 121585 w 1519700"/>
                  <a:gd name="connsiteY17" fmla="*/ 914987 h 182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9700" h="1825688">
                    <a:moveTo>
                      <a:pt x="121585" y="914987"/>
                    </a:moveTo>
                    <a:cubicBezTo>
                      <a:pt x="121585" y="1110140"/>
                      <a:pt x="121585" y="1304341"/>
                      <a:pt x="121585" y="1499494"/>
                    </a:cubicBezTo>
                    <a:cubicBezTo>
                      <a:pt x="121585" y="1631818"/>
                      <a:pt x="193918" y="1704167"/>
                      <a:pt x="326211" y="1704167"/>
                    </a:cubicBezTo>
                    <a:cubicBezTo>
                      <a:pt x="690730" y="1704167"/>
                      <a:pt x="1055248" y="1704167"/>
                      <a:pt x="1419767" y="1704167"/>
                    </a:cubicBezTo>
                    <a:cubicBezTo>
                      <a:pt x="1429284" y="1704167"/>
                      <a:pt x="1438802" y="1704167"/>
                      <a:pt x="1448319" y="1704167"/>
                    </a:cubicBezTo>
                    <a:cubicBezTo>
                      <a:pt x="1493051" y="1705119"/>
                      <a:pt x="1519700" y="1728918"/>
                      <a:pt x="1519700" y="1766045"/>
                    </a:cubicBezTo>
                    <a:cubicBezTo>
                      <a:pt x="1518749" y="1802220"/>
                      <a:pt x="1493051" y="1825067"/>
                      <a:pt x="1450223" y="1825067"/>
                    </a:cubicBezTo>
                    <a:cubicBezTo>
                      <a:pt x="1067621" y="1825067"/>
                      <a:pt x="685019" y="1826971"/>
                      <a:pt x="303369" y="1824115"/>
                    </a:cubicBezTo>
                    <a:cubicBezTo>
                      <a:pt x="129199" y="1823163"/>
                      <a:pt x="1666" y="1690840"/>
                      <a:pt x="714" y="1516630"/>
                    </a:cubicBezTo>
                    <a:cubicBezTo>
                      <a:pt x="-238" y="1114900"/>
                      <a:pt x="-238" y="713170"/>
                      <a:pt x="714" y="312392"/>
                    </a:cubicBezTo>
                    <a:cubicBezTo>
                      <a:pt x="714" y="133423"/>
                      <a:pt x="131103" y="2051"/>
                      <a:pt x="311935" y="1099"/>
                    </a:cubicBezTo>
                    <a:cubicBezTo>
                      <a:pt x="669791" y="-805"/>
                      <a:pt x="1026696" y="147"/>
                      <a:pt x="1384552" y="1099"/>
                    </a:cubicBezTo>
                    <a:cubicBezTo>
                      <a:pt x="1432140" y="1099"/>
                      <a:pt x="1460692" y="24898"/>
                      <a:pt x="1459740" y="62977"/>
                    </a:cubicBezTo>
                    <a:cubicBezTo>
                      <a:pt x="1459740" y="101056"/>
                      <a:pt x="1432140" y="122951"/>
                      <a:pt x="1382649" y="122951"/>
                    </a:cubicBezTo>
                    <a:cubicBezTo>
                      <a:pt x="1029551" y="122951"/>
                      <a:pt x="677405" y="122951"/>
                      <a:pt x="324307" y="122951"/>
                    </a:cubicBezTo>
                    <a:cubicBezTo>
                      <a:pt x="270058" y="122951"/>
                      <a:pt x="220567" y="134374"/>
                      <a:pt x="179642" y="172453"/>
                    </a:cubicBezTo>
                    <a:cubicBezTo>
                      <a:pt x="136813" y="212436"/>
                      <a:pt x="120634" y="262890"/>
                      <a:pt x="120634" y="320008"/>
                    </a:cubicBezTo>
                    <a:cubicBezTo>
                      <a:pt x="122537" y="518969"/>
                      <a:pt x="121585" y="716978"/>
                      <a:pt x="121585" y="914987"/>
                    </a:cubicBezTo>
                    <a:close/>
                  </a:path>
                </a:pathLst>
              </a:custGeom>
              <a:grpFill/>
              <a:ln w="9514" cap="flat">
                <a:noFill/>
                <a:prstDash val="solid"/>
                <a:miter/>
              </a:ln>
            </p:spPr>
            <p:txBody>
              <a:bodyPr rtlCol="0" anchor="ctr"/>
              <a:lstStyle/>
              <a:p>
                <a:endParaRPr lang="en-US" dirty="0"/>
              </a:p>
            </p:txBody>
          </p:sp>
          <p:sp>
            <p:nvSpPr>
              <p:cNvPr id="10" name="Freeform 8">
                <a:extLst>
                  <a:ext uri="{FF2B5EF4-FFF2-40B4-BE49-F238E27FC236}">
                    <a16:creationId xmlns:a16="http://schemas.microsoft.com/office/drawing/2014/main" id="{F0ABC6A8-2946-366B-4367-878D351AA601}"/>
                  </a:ext>
                </a:extLst>
              </p:cNvPr>
              <p:cNvSpPr/>
              <p:nvPr/>
            </p:nvSpPr>
            <p:spPr>
              <a:xfrm>
                <a:off x="4263501" y="3034109"/>
                <a:ext cx="1032395" cy="364577"/>
              </a:xfrm>
              <a:custGeom>
                <a:avLst/>
                <a:gdLst>
                  <a:gd name="connsiteX0" fmla="*/ 553668 w 1032395"/>
                  <a:gd name="connsiteY0" fmla="*/ 266375 h 364577"/>
                  <a:gd name="connsiteX1" fmla="*/ 280517 w 1032395"/>
                  <a:gd name="connsiteY1" fmla="*/ 214969 h 364577"/>
                  <a:gd name="connsiteX2" fmla="*/ 90168 w 1032395"/>
                  <a:gd name="connsiteY2" fmla="*/ 357763 h 364577"/>
                  <a:gd name="connsiteX3" fmla="*/ 9269 w 1032395"/>
                  <a:gd name="connsiteY3" fmla="*/ 335868 h 364577"/>
                  <a:gd name="connsiteX4" fmla="*/ 39725 w 1032395"/>
                  <a:gd name="connsiteY4" fmla="*/ 247335 h 364577"/>
                  <a:gd name="connsiteX5" fmla="*/ 126334 w 1032395"/>
                  <a:gd name="connsiteY5" fmla="*/ 199737 h 364577"/>
                  <a:gd name="connsiteX6" fmla="*/ 198666 w 1032395"/>
                  <a:gd name="connsiteY6" fmla="*/ 71222 h 364577"/>
                  <a:gd name="connsiteX7" fmla="*/ 250061 w 1032395"/>
                  <a:gd name="connsiteY7" fmla="*/ 776 h 364577"/>
                  <a:gd name="connsiteX8" fmla="*/ 320490 w 1032395"/>
                  <a:gd name="connsiteY8" fmla="*/ 52182 h 364577"/>
                  <a:gd name="connsiteX9" fmla="*/ 418520 w 1032395"/>
                  <a:gd name="connsiteY9" fmla="*/ 170226 h 364577"/>
                  <a:gd name="connsiteX10" fmla="*/ 473721 w 1032395"/>
                  <a:gd name="connsiteY10" fmla="*/ 147379 h 364577"/>
                  <a:gd name="connsiteX11" fmla="*/ 521308 w 1032395"/>
                  <a:gd name="connsiteY11" fmla="*/ 92165 h 364577"/>
                  <a:gd name="connsiteX12" fmla="*/ 588882 w 1032395"/>
                  <a:gd name="connsiteY12" fmla="*/ 125484 h 364577"/>
                  <a:gd name="connsiteX13" fmla="*/ 656456 w 1032395"/>
                  <a:gd name="connsiteY13" fmla="*/ 177842 h 364577"/>
                  <a:gd name="connsiteX14" fmla="*/ 963870 w 1032395"/>
                  <a:gd name="connsiteY14" fmla="*/ 228296 h 364577"/>
                  <a:gd name="connsiteX15" fmla="*/ 1032396 w 1032395"/>
                  <a:gd name="connsiteY15" fmla="*/ 289222 h 364577"/>
                  <a:gd name="connsiteX16" fmla="*/ 966726 w 1032395"/>
                  <a:gd name="connsiteY16" fmla="*/ 349196 h 364577"/>
                  <a:gd name="connsiteX17" fmla="*/ 553668 w 1032395"/>
                  <a:gd name="connsiteY17" fmla="*/ 266375 h 36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2395" h="364577">
                    <a:moveTo>
                      <a:pt x="553668" y="266375"/>
                    </a:moveTo>
                    <a:cubicBezTo>
                      <a:pt x="462300" y="330157"/>
                      <a:pt x="396630" y="317781"/>
                      <a:pt x="280517" y="214969"/>
                    </a:cubicBezTo>
                    <a:cubicBezTo>
                      <a:pt x="232929" y="283510"/>
                      <a:pt x="167259" y="328252"/>
                      <a:pt x="90168" y="357763"/>
                    </a:cubicBezTo>
                    <a:cubicBezTo>
                      <a:pt x="54001" y="372043"/>
                      <a:pt x="25449" y="363475"/>
                      <a:pt x="9269" y="335868"/>
                    </a:cubicBezTo>
                    <a:cubicBezTo>
                      <a:pt x="-10718" y="303501"/>
                      <a:pt x="2607" y="266375"/>
                      <a:pt x="39725" y="247335"/>
                    </a:cubicBezTo>
                    <a:cubicBezTo>
                      <a:pt x="69229" y="232104"/>
                      <a:pt x="98733" y="216872"/>
                      <a:pt x="126334" y="199737"/>
                    </a:cubicBezTo>
                    <a:cubicBezTo>
                      <a:pt x="172969" y="170226"/>
                      <a:pt x="194860" y="125484"/>
                      <a:pt x="198666" y="71222"/>
                    </a:cubicBezTo>
                    <a:cubicBezTo>
                      <a:pt x="201522" y="27431"/>
                      <a:pt x="217701" y="6488"/>
                      <a:pt x="250061" y="776"/>
                    </a:cubicBezTo>
                    <a:cubicBezTo>
                      <a:pt x="280517" y="-3984"/>
                      <a:pt x="304310" y="13152"/>
                      <a:pt x="320490" y="52182"/>
                    </a:cubicBezTo>
                    <a:cubicBezTo>
                      <a:pt x="341428" y="101685"/>
                      <a:pt x="372836" y="141667"/>
                      <a:pt x="418520" y="170226"/>
                    </a:cubicBezTo>
                    <a:cubicBezTo>
                      <a:pt x="452783" y="192121"/>
                      <a:pt x="467059" y="186410"/>
                      <a:pt x="473721" y="147379"/>
                    </a:cubicBezTo>
                    <a:cubicBezTo>
                      <a:pt x="478480" y="118820"/>
                      <a:pt x="491804" y="97876"/>
                      <a:pt x="521308" y="92165"/>
                    </a:cubicBezTo>
                    <a:cubicBezTo>
                      <a:pt x="551764" y="85501"/>
                      <a:pt x="576510" y="96925"/>
                      <a:pt x="588882" y="125484"/>
                    </a:cubicBezTo>
                    <a:cubicBezTo>
                      <a:pt x="602207" y="155946"/>
                      <a:pt x="626952" y="170226"/>
                      <a:pt x="656456" y="177842"/>
                    </a:cubicBezTo>
                    <a:cubicBezTo>
                      <a:pt x="757341" y="204497"/>
                      <a:pt x="858226" y="230200"/>
                      <a:pt x="963870" y="228296"/>
                    </a:cubicBezTo>
                    <a:cubicBezTo>
                      <a:pt x="1004795" y="227344"/>
                      <a:pt x="1032396" y="253999"/>
                      <a:pt x="1032396" y="289222"/>
                    </a:cubicBezTo>
                    <a:cubicBezTo>
                      <a:pt x="1032396" y="323493"/>
                      <a:pt x="1004795" y="347292"/>
                      <a:pt x="966726" y="349196"/>
                    </a:cubicBezTo>
                    <a:cubicBezTo>
                      <a:pt x="849661" y="353956"/>
                      <a:pt x="656456" y="315877"/>
                      <a:pt x="553668" y="266375"/>
                    </a:cubicBezTo>
                    <a:close/>
                  </a:path>
                </a:pathLst>
              </a:custGeom>
              <a:grpFill/>
              <a:ln w="9514" cap="flat">
                <a:noFill/>
                <a:prstDash val="solid"/>
                <a:miter/>
              </a:ln>
            </p:spPr>
            <p:txBody>
              <a:bodyPr rtlCol="0" anchor="ctr"/>
              <a:lstStyle/>
              <a:p>
                <a:endParaRPr lang="en-US"/>
              </a:p>
            </p:txBody>
          </p:sp>
          <p:sp>
            <p:nvSpPr>
              <p:cNvPr id="11" name="Freeform 9">
                <a:extLst>
                  <a:ext uri="{FF2B5EF4-FFF2-40B4-BE49-F238E27FC236}">
                    <a16:creationId xmlns:a16="http://schemas.microsoft.com/office/drawing/2014/main" id="{3E2E3C45-A213-D42C-FD4F-E8D86305F6D4}"/>
                  </a:ext>
                </a:extLst>
              </p:cNvPr>
              <p:cNvSpPr/>
              <p:nvPr/>
            </p:nvSpPr>
            <p:spPr>
              <a:xfrm>
                <a:off x="4265055" y="2670044"/>
                <a:ext cx="971860" cy="122089"/>
              </a:xfrm>
              <a:custGeom>
                <a:avLst/>
                <a:gdLst>
                  <a:gd name="connsiteX0" fmla="*/ 484540 w 971860"/>
                  <a:gd name="connsiteY0" fmla="*/ 122090 h 122089"/>
                  <a:gd name="connsiteX1" fmla="*/ 79096 w 971860"/>
                  <a:gd name="connsiteY1" fmla="*/ 122090 h 122089"/>
                  <a:gd name="connsiteX2" fmla="*/ 34364 w 971860"/>
                  <a:gd name="connsiteY2" fmla="*/ 114474 h 122089"/>
                  <a:gd name="connsiteX3" fmla="*/ 1053 w 971860"/>
                  <a:gd name="connsiteY3" fmla="*/ 50692 h 122089"/>
                  <a:gd name="connsiteX4" fmla="*/ 54351 w 971860"/>
                  <a:gd name="connsiteY4" fmla="*/ 1190 h 122089"/>
                  <a:gd name="connsiteX5" fmla="*/ 140008 w 971860"/>
                  <a:gd name="connsiteY5" fmla="*/ 238 h 122089"/>
                  <a:gd name="connsiteX6" fmla="*/ 880466 w 971860"/>
                  <a:gd name="connsiteY6" fmla="*/ 238 h 122089"/>
                  <a:gd name="connsiteX7" fmla="*/ 909018 w 971860"/>
                  <a:gd name="connsiteY7" fmla="*/ 238 h 122089"/>
                  <a:gd name="connsiteX8" fmla="*/ 971834 w 971860"/>
                  <a:gd name="connsiteY8" fmla="*/ 58308 h 122089"/>
                  <a:gd name="connsiteX9" fmla="*/ 909018 w 971860"/>
                  <a:gd name="connsiteY9" fmla="*/ 121138 h 122089"/>
                  <a:gd name="connsiteX10" fmla="*/ 706297 w 971860"/>
                  <a:gd name="connsiteY10" fmla="*/ 121138 h 122089"/>
                  <a:gd name="connsiteX11" fmla="*/ 484540 w 971860"/>
                  <a:gd name="connsiteY11" fmla="*/ 122090 h 12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860" h="122089">
                    <a:moveTo>
                      <a:pt x="484540" y="122090"/>
                    </a:moveTo>
                    <a:cubicBezTo>
                      <a:pt x="349392" y="122090"/>
                      <a:pt x="214244" y="122090"/>
                      <a:pt x="79096" y="122090"/>
                    </a:cubicBezTo>
                    <a:cubicBezTo>
                      <a:pt x="63868" y="122090"/>
                      <a:pt x="47688" y="121138"/>
                      <a:pt x="34364" y="114474"/>
                    </a:cubicBezTo>
                    <a:cubicBezTo>
                      <a:pt x="7715" y="103050"/>
                      <a:pt x="-3706" y="79251"/>
                      <a:pt x="1053" y="50692"/>
                    </a:cubicBezTo>
                    <a:cubicBezTo>
                      <a:pt x="5811" y="22133"/>
                      <a:pt x="24846" y="4046"/>
                      <a:pt x="54351" y="1190"/>
                    </a:cubicBezTo>
                    <a:cubicBezTo>
                      <a:pt x="82903" y="-714"/>
                      <a:pt x="111455" y="238"/>
                      <a:pt x="140008" y="238"/>
                    </a:cubicBezTo>
                    <a:cubicBezTo>
                      <a:pt x="386510" y="238"/>
                      <a:pt x="633012" y="238"/>
                      <a:pt x="880466" y="238"/>
                    </a:cubicBezTo>
                    <a:cubicBezTo>
                      <a:pt x="889983" y="238"/>
                      <a:pt x="899501" y="238"/>
                      <a:pt x="909018" y="238"/>
                    </a:cubicBezTo>
                    <a:cubicBezTo>
                      <a:pt x="947088" y="2142"/>
                      <a:pt x="970882" y="24037"/>
                      <a:pt x="971834" y="58308"/>
                    </a:cubicBezTo>
                    <a:cubicBezTo>
                      <a:pt x="972785" y="94483"/>
                      <a:pt x="948040" y="120186"/>
                      <a:pt x="909018" y="121138"/>
                    </a:cubicBezTo>
                    <a:cubicBezTo>
                      <a:pt x="841445" y="122090"/>
                      <a:pt x="773871" y="121138"/>
                      <a:pt x="706297" y="121138"/>
                    </a:cubicBezTo>
                    <a:cubicBezTo>
                      <a:pt x="631109" y="122090"/>
                      <a:pt x="557824" y="122090"/>
                      <a:pt x="484540" y="122090"/>
                    </a:cubicBezTo>
                    <a:close/>
                  </a:path>
                </a:pathLst>
              </a:custGeom>
              <a:grpFill/>
              <a:ln w="9514" cap="flat">
                <a:noFill/>
                <a:prstDash val="solid"/>
                <a:miter/>
              </a:ln>
            </p:spPr>
            <p:txBody>
              <a:bodyPr rtlCol="0" anchor="ctr"/>
              <a:lstStyle/>
              <a:p>
                <a:endParaRPr lang="en-US"/>
              </a:p>
            </p:txBody>
          </p:sp>
          <p:sp>
            <p:nvSpPr>
              <p:cNvPr id="12" name="Freeform 10">
                <a:extLst>
                  <a:ext uri="{FF2B5EF4-FFF2-40B4-BE49-F238E27FC236}">
                    <a16:creationId xmlns:a16="http://schemas.microsoft.com/office/drawing/2014/main" id="{90F97FD9-1C36-7D76-9A65-7C00FE3AD058}"/>
                  </a:ext>
                </a:extLst>
              </p:cNvPr>
              <p:cNvSpPr/>
              <p:nvPr/>
            </p:nvSpPr>
            <p:spPr>
              <a:xfrm>
                <a:off x="4264094" y="2427108"/>
                <a:ext cx="971432" cy="122274"/>
              </a:xfrm>
              <a:custGeom>
                <a:avLst/>
                <a:gdLst>
                  <a:gd name="connsiteX0" fmla="*/ 485501 w 971432"/>
                  <a:gd name="connsiteY0" fmla="*/ 423 h 122274"/>
                  <a:gd name="connsiteX1" fmla="*/ 901414 w 971432"/>
                  <a:gd name="connsiteY1" fmla="*/ 423 h 122274"/>
                  <a:gd name="connsiteX2" fmla="*/ 968988 w 971432"/>
                  <a:gd name="connsiteY2" fmla="*/ 45166 h 122274"/>
                  <a:gd name="connsiteX3" fmla="*/ 925207 w 971432"/>
                  <a:gd name="connsiteY3" fmla="*/ 119419 h 122274"/>
                  <a:gd name="connsiteX4" fmla="*/ 889993 w 971432"/>
                  <a:gd name="connsiteY4" fmla="*/ 122275 h 122274"/>
                  <a:gd name="connsiteX5" fmla="*/ 81961 w 971432"/>
                  <a:gd name="connsiteY5" fmla="*/ 122275 h 122274"/>
                  <a:gd name="connsiteX6" fmla="*/ 57215 w 971432"/>
                  <a:gd name="connsiteY6" fmla="*/ 121323 h 122274"/>
                  <a:gd name="connsiteX7" fmla="*/ 110 w 971432"/>
                  <a:gd name="connsiteY7" fmla="*/ 56589 h 122274"/>
                  <a:gd name="connsiteX8" fmla="*/ 61974 w 971432"/>
                  <a:gd name="connsiteY8" fmla="*/ 423 h 122274"/>
                  <a:gd name="connsiteX9" fmla="*/ 378905 w 971432"/>
                  <a:gd name="connsiteY9" fmla="*/ 423 h 122274"/>
                  <a:gd name="connsiteX10" fmla="*/ 485501 w 971432"/>
                  <a:gd name="connsiteY10" fmla="*/ 423 h 12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1432" h="122274">
                    <a:moveTo>
                      <a:pt x="485501" y="423"/>
                    </a:moveTo>
                    <a:cubicBezTo>
                      <a:pt x="624456" y="423"/>
                      <a:pt x="763411" y="423"/>
                      <a:pt x="901414" y="423"/>
                    </a:cubicBezTo>
                    <a:cubicBezTo>
                      <a:pt x="934725" y="423"/>
                      <a:pt x="959470" y="11847"/>
                      <a:pt x="968988" y="45166"/>
                    </a:cubicBezTo>
                    <a:cubicBezTo>
                      <a:pt x="978505" y="78484"/>
                      <a:pt x="959470" y="110851"/>
                      <a:pt x="925207" y="119419"/>
                    </a:cubicBezTo>
                    <a:cubicBezTo>
                      <a:pt x="913787" y="122275"/>
                      <a:pt x="901414" y="122275"/>
                      <a:pt x="889993" y="122275"/>
                    </a:cubicBezTo>
                    <a:cubicBezTo>
                      <a:pt x="620649" y="122275"/>
                      <a:pt x="351305" y="122275"/>
                      <a:pt x="81961" y="122275"/>
                    </a:cubicBezTo>
                    <a:cubicBezTo>
                      <a:pt x="73395" y="122275"/>
                      <a:pt x="64829" y="122275"/>
                      <a:pt x="57215" y="121323"/>
                    </a:cubicBezTo>
                    <a:cubicBezTo>
                      <a:pt x="21049" y="116563"/>
                      <a:pt x="-1793" y="90860"/>
                      <a:pt x="110" y="56589"/>
                    </a:cubicBezTo>
                    <a:cubicBezTo>
                      <a:pt x="2014" y="24222"/>
                      <a:pt x="25808" y="1375"/>
                      <a:pt x="61974" y="423"/>
                    </a:cubicBezTo>
                    <a:cubicBezTo>
                      <a:pt x="167618" y="-529"/>
                      <a:pt x="273262" y="423"/>
                      <a:pt x="378905" y="423"/>
                    </a:cubicBezTo>
                    <a:cubicBezTo>
                      <a:pt x="414120" y="423"/>
                      <a:pt x="450286" y="423"/>
                      <a:pt x="485501" y="423"/>
                    </a:cubicBezTo>
                    <a:close/>
                  </a:path>
                </a:pathLst>
              </a:custGeom>
              <a:grpFill/>
              <a:ln w="9514" cap="flat">
                <a:noFill/>
                <a:prstDash val="solid"/>
                <a:miter/>
              </a:ln>
            </p:spPr>
            <p:txBody>
              <a:bodyPr rtlCol="0" anchor="ctr"/>
              <a:lstStyle/>
              <a:p>
                <a:endParaRPr lang="en-US"/>
              </a:p>
            </p:txBody>
          </p:sp>
          <p:sp>
            <p:nvSpPr>
              <p:cNvPr id="13" name="Freeform 11">
                <a:extLst>
                  <a:ext uri="{FF2B5EF4-FFF2-40B4-BE49-F238E27FC236}">
                    <a16:creationId xmlns:a16="http://schemas.microsoft.com/office/drawing/2014/main" id="{B5342B09-2E44-A0F8-8174-13BD4B8D9BCD}"/>
                  </a:ext>
                </a:extLst>
              </p:cNvPr>
              <p:cNvSpPr/>
              <p:nvPr/>
            </p:nvSpPr>
            <p:spPr>
              <a:xfrm>
                <a:off x="4266005" y="2183827"/>
                <a:ext cx="970857" cy="121851"/>
              </a:xfrm>
              <a:custGeom>
                <a:avLst/>
                <a:gdLst>
                  <a:gd name="connsiteX0" fmla="*/ 486445 w 970857"/>
                  <a:gd name="connsiteY0" fmla="*/ 0 h 121851"/>
                  <a:gd name="connsiteX1" fmla="*/ 895695 w 970857"/>
                  <a:gd name="connsiteY1" fmla="*/ 0 h 121851"/>
                  <a:gd name="connsiteX2" fmla="*/ 967076 w 970857"/>
                  <a:gd name="connsiteY2" fmla="*/ 40935 h 121851"/>
                  <a:gd name="connsiteX3" fmla="*/ 925200 w 970857"/>
                  <a:gd name="connsiteY3" fmla="*/ 118044 h 121851"/>
                  <a:gd name="connsiteX4" fmla="*/ 883323 w 970857"/>
                  <a:gd name="connsiteY4" fmla="*/ 121852 h 121851"/>
                  <a:gd name="connsiteX5" fmla="*/ 86711 w 970857"/>
                  <a:gd name="connsiteY5" fmla="*/ 121852 h 121851"/>
                  <a:gd name="connsiteX6" fmla="*/ 61966 w 970857"/>
                  <a:gd name="connsiteY6" fmla="*/ 121852 h 121851"/>
                  <a:gd name="connsiteX7" fmla="*/ 103 w 970857"/>
                  <a:gd name="connsiteY7" fmla="*/ 58070 h 121851"/>
                  <a:gd name="connsiteX8" fmla="*/ 64821 w 970857"/>
                  <a:gd name="connsiteY8" fmla="*/ 952 h 121851"/>
                  <a:gd name="connsiteX9" fmla="*/ 292289 w 970857"/>
                  <a:gd name="connsiteY9" fmla="*/ 952 h 121851"/>
                  <a:gd name="connsiteX10" fmla="*/ 486445 w 970857"/>
                  <a:gd name="connsiteY10" fmla="*/ 0 h 12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857" h="121851">
                    <a:moveTo>
                      <a:pt x="486445" y="0"/>
                    </a:moveTo>
                    <a:cubicBezTo>
                      <a:pt x="622544" y="0"/>
                      <a:pt x="759596" y="0"/>
                      <a:pt x="895695" y="0"/>
                    </a:cubicBezTo>
                    <a:cubicBezTo>
                      <a:pt x="928055" y="0"/>
                      <a:pt x="954704" y="7616"/>
                      <a:pt x="967076" y="40935"/>
                    </a:cubicBezTo>
                    <a:cubicBezTo>
                      <a:pt x="979449" y="75205"/>
                      <a:pt x="960414" y="109476"/>
                      <a:pt x="925200" y="118044"/>
                    </a:cubicBezTo>
                    <a:cubicBezTo>
                      <a:pt x="911875" y="121852"/>
                      <a:pt x="896647" y="121852"/>
                      <a:pt x="883323" y="121852"/>
                    </a:cubicBezTo>
                    <a:cubicBezTo>
                      <a:pt x="617786" y="121852"/>
                      <a:pt x="352249" y="121852"/>
                      <a:pt x="86711" y="121852"/>
                    </a:cubicBezTo>
                    <a:cubicBezTo>
                      <a:pt x="78146" y="121852"/>
                      <a:pt x="70532" y="121852"/>
                      <a:pt x="61966" y="121852"/>
                    </a:cubicBezTo>
                    <a:cubicBezTo>
                      <a:pt x="22945" y="118044"/>
                      <a:pt x="-1801" y="92341"/>
                      <a:pt x="103" y="58070"/>
                    </a:cubicBezTo>
                    <a:cubicBezTo>
                      <a:pt x="2006" y="23799"/>
                      <a:pt x="25800" y="1904"/>
                      <a:pt x="64821" y="952"/>
                    </a:cubicBezTo>
                    <a:cubicBezTo>
                      <a:pt x="140961" y="0"/>
                      <a:pt x="216149" y="952"/>
                      <a:pt x="292289" y="952"/>
                    </a:cubicBezTo>
                    <a:cubicBezTo>
                      <a:pt x="356055" y="0"/>
                      <a:pt x="420774" y="0"/>
                      <a:pt x="486445" y="0"/>
                    </a:cubicBezTo>
                    <a:close/>
                  </a:path>
                </a:pathLst>
              </a:custGeom>
              <a:grpFill/>
              <a:ln w="9514" cap="flat">
                <a:noFill/>
                <a:prstDash val="solid"/>
                <a:miter/>
              </a:ln>
            </p:spPr>
            <p:txBody>
              <a:bodyPr rtlCol="0" anchor="ctr"/>
              <a:lstStyle/>
              <a:p>
                <a:endParaRPr lang="en-US"/>
              </a:p>
            </p:txBody>
          </p:sp>
          <p:sp>
            <p:nvSpPr>
              <p:cNvPr id="14" name="Freeform 12">
                <a:extLst>
                  <a:ext uri="{FF2B5EF4-FFF2-40B4-BE49-F238E27FC236}">
                    <a16:creationId xmlns:a16="http://schemas.microsoft.com/office/drawing/2014/main" id="{C066F1D6-2F51-DF4C-C715-12A684EE87E3}"/>
                  </a:ext>
                </a:extLst>
              </p:cNvPr>
              <p:cNvSpPr/>
              <p:nvPr/>
            </p:nvSpPr>
            <p:spPr>
              <a:xfrm>
                <a:off x="5724179" y="1879195"/>
                <a:ext cx="970796" cy="972915"/>
              </a:xfrm>
              <a:custGeom>
                <a:avLst/>
                <a:gdLst>
                  <a:gd name="connsiteX0" fmla="*/ 484442 w 970796"/>
                  <a:gd name="connsiteY0" fmla="*/ 972913 h 972915"/>
                  <a:gd name="connsiteX1" fmla="*/ 3 w 970796"/>
                  <a:gd name="connsiteY1" fmla="*/ 484554 h 972915"/>
                  <a:gd name="connsiteX2" fmla="*/ 488249 w 970796"/>
                  <a:gd name="connsiteY2" fmla="*/ 3 h 972915"/>
                  <a:gd name="connsiteX3" fmla="*/ 970784 w 970796"/>
                  <a:gd name="connsiteY3" fmla="*/ 490266 h 972915"/>
                  <a:gd name="connsiteX4" fmla="*/ 484442 w 970796"/>
                  <a:gd name="connsiteY4" fmla="*/ 972913 h 972915"/>
                  <a:gd name="connsiteX5" fmla="*/ 485394 w 970796"/>
                  <a:gd name="connsiteY5" fmla="*/ 851061 h 972915"/>
                  <a:gd name="connsiteX6" fmla="*/ 849912 w 970796"/>
                  <a:gd name="connsiteY6" fmla="*/ 487410 h 972915"/>
                  <a:gd name="connsiteX7" fmla="*/ 485394 w 970796"/>
                  <a:gd name="connsiteY7" fmla="*/ 122807 h 972915"/>
                  <a:gd name="connsiteX8" fmla="*/ 120875 w 970796"/>
                  <a:gd name="connsiteY8" fmla="*/ 487410 h 972915"/>
                  <a:gd name="connsiteX9" fmla="*/ 485394 w 970796"/>
                  <a:gd name="connsiteY9" fmla="*/ 851061 h 97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0796" h="972915">
                    <a:moveTo>
                      <a:pt x="484442" y="972913"/>
                    </a:moveTo>
                    <a:cubicBezTo>
                      <a:pt x="215098" y="971961"/>
                      <a:pt x="-949" y="753961"/>
                      <a:pt x="3" y="484554"/>
                    </a:cubicBezTo>
                    <a:cubicBezTo>
                      <a:pt x="955" y="215148"/>
                      <a:pt x="218905" y="-949"/>
                      <a:pt x="488249" y="3"/>
                    </a:cubicBezTo>
                    <a:cubicBezTo>
                      <a:pt x="757593" y="955"/>
                      <a:pt x="972687" y="219907"/>
                      <a:pt x="970784" y="490266"/>
                    </a:cubicBezTo>
                    <a:cubicBezTo>
                      <a:pt x="969832" y="757768"/>
                      <a:pt x="751882" y="973865"/>
                      <a:pt x="484442" y="972913"/>
                    </a:cubicBezTo>
                    <a:close/>
                    <a:moveTo>
                      <a:pt x="485394" y="851061"/>
                    </a:moveTo>
                    <a:cubicBezTo>
                      <a:pt x="687163" y="851061"/>
                      <a:pt x="849912" y="689227"/>
                      <a:pt x="849912" y="487410"/>
                    </a:cubicBezTo>
                    <a:cubicBezTo>
                      <a:pt x="849912" y="285593"/>
                      <a:pt x="687163" y="122807"/>
                      <a:pt x="485394" y="122807"/>
                    </a:cubicBezTo>
                    <a:cubicBezTo>
                      <a:pt x="284575" y="122807"/>
                      <a:pt x="120875" y="285593"/>
                      <a:pt x="120875" y="487410"/>
                    </a:cubicBezTo>
                    <a:cubicBezTo>
                      <a:pt x="120875" y="689227"/>
                      <a:pt x="282671" y="851061"/>
                      <a:pt x="485394" y="851061"/>
                    </a:cubicBezTo>
                    <a:close/>
                  </a:path>
                </a:pathLst>
              </a:custGeom>
              <a:grpFill/>
              <a:ln w="9514" cap="flat">
                <a:noFill/>
                <a:prstDash val="solid"/>
                <a:miter/>
              </a:ln>
            </p:spPr>
            <p:txBody>
              <a:bodyPr rtlCol="0" anchor="ctr"/>
              <a:lstStyle/>
              <a:p>
                <a:endParaRPr lang="en-US"/>
              </a:p>
            </p:txBody>
          </p:sp>
        </p:grpSp>
      </p:grpSp>
      <p:sp>
        <p:nvSpPr>
          <p:cNvPr id="16" name="TextBox 15">
            <a:extLst>
              <a:ext uri="{FF2B5EF4-FFF2-40B4-BE49-F238E27FC236}">
                <a16:creationId xmlns:a16="http://schemas.microsoft.com/office/drawing/2014/main" id="{586A6093-0ECC-BD9A-1179-335888D713B9}"/>
              </a:ext>
            </a:extLst>
          </p:cNvPr>
          <p:cNvSpPr txBox="1"/>
          <p:nvPr/>
        </p:nvSpPr>
        <p:spPr>
          <a:xfrm>
            <a:off x="4322425" y="4428372"/>
            <a:ext cx="6096000" cy="1384995"/>
          </a:xfrm>
          <a:prstGeom prst="rect">
            <a:avLst/>
          </a:prstGeom>
          <a:noFill/>
        </p:spPr>
        <p:txBody>
          <a:bodyPr wrap="square">
            <a:spAutoFit/>
          </a:bodyPr>
          <a:lstStyle/>
          <a:p>
            <a:pPr marL="0" indent="0">
              <a:lnSpc>
                <a:spcPct val="100000"/>
              </a:lnSpc>
            </a:pPr>
            <a:r>
              <a:rPr lang="en-US" sz="3600" b="1" kern="0" dirty="0">
                <a:solidFill>
                  <a:srgbClr val="09465E"/>
                </a:solidFill>
                <a:highlight>
                  <a:srgbClr val="F1983D"/>
                </a:highlight>
                <a:cs typeface="Times New Roman" panose="02020603050405020304" pitchFamily="18" charset="0"/>
              </a:rPr>
              <a:t>EJERCICIO: </a:t>
            </a:r>
          </a:p>
          <a:p>
            <a:pPr marL="0" indent="0">
              <a:lnSpc>
                <a:spcPct val="100000"/>
              </a:lnSpc>
            </a:pPr>
            <a:r>
              <a:rPr lang="en-US" sz="2400" b="1" kern="0" dirty="0">
                <a:solidFill>
                  <a:srgbClr val="2094D2"/>
                </a:solidFill>
                <a:cs typeface="Times New Roman" panose="02020603050405020304" pitchFamily="18" charset="0"/>
              </a:rPr>
              <a:t>Encuentre ejemplos de </a:t>
            </a:r>
            <a:r>
              <a:rPr lang="en-US" sz="2400" b="1" kern="0" dirty="0" err="1">
                <a:solidFill>
                  <a:srgbClr val="2094D2"/>
                </a:solidFill>
                <a:cs typeface="Times New Roman" panose="02020603050405020304" pitchFamily="18" charset="0"/>
              </a:rPr>
              <a:t>programas de </a:t>
            </a:r>
            <a:r>
              <a:rPr lang="en-US" sz="2400" b="1" kern="0" dirty="0">
                <a:solidFill>
                  <a:srgbClr val="2094D2"/>
                </a:solidFill>
                <a:cs typeface="Times New Roman" panose="02020603050405020304" pitchFamily="18" charset="0"/>
              </a:rPr>
              <a:t>cambio de comportamiento que hayan tenido éxito en su región.</a:t>
            </a:r>
            <a:endParaRPr lang="fi-FI" sz="2400" b="1" kern="0" dirty="0">
              <a:solidFill>
                <a:srgbClr val="2094D2"/>
              </a:solidFill>
              <a:cs typeface="Times New Roman" panose="02020603050405020304" pitchFamily="18" charset="0"/>
            </a:endParaRPr>
          </a:p>
        </p:txBody>
      </p:sp>
      <p:grpSp>
        <p:nvGrpSpPr>
          <p:cNvPr id="17" name="Google Shape;518;p39">
            <a:extLst>
              <a:ext uri="{FF2B5EF4-FFF2-40B4-BE49-F238E27FC236}">
                <a16:creationId xmlns:a16="http://schemas.microsoft.com/office/drawing/2014/main" id="{B7C9F10D-218A-A2AB-EF45-1E613121DECB}"/>
              </a:ext>
            </a:extLst>
          </p:cNvPr>
          <p:cNvGrpSpPr/>
          <p:nvPr/>
        </p:nvGrpSpPr>
        <p:grpSpPr>
          <a:xfrm>
            <a:off x="2762250" y="4481510"/>
            <a:ext cx="1368315" cy="1299130"/>
            <a:chOff x="1923675" y="1633650"/>
            <a:chExt cx="436000" cy="435975"/>
          </a:xfrm>
          <a:solidFill>
            <a:srgbClr val="09465E"/>
          </a:solidFill>
        </p:grpSpPr>
        <p:sp>
          <p:nvSpPr>
            <p:cNvPr id="18" name="Google Shape;519;p39">
              <a:extLst>
                <a:ext uri="{FF2B5EF4-FFF2-40B4-BE49-F238E27FC236}">
                  <a16:creationId xmlns:a16="http://schemas.microsoft.com/office/drawing/2014/main" id="{E15001D7-174D-F847-3DDE-0B8FE335BBB1}"/>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0;p39">
              <a:extLst>
                <a:ext uri="{FF2B5EF4-FFF2-40B4-BE49-F238E27FC236}">
                  <a16:creationId xmlns:a16="http://schemas.microsoft.com/office/drawing/2014/main" id="{6262F6F2-29C8-2A6B-579F-F82B25AA3E7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1;p39">
              <a:extLst>
                <a:ext uri="{FF2B5EF4-FFF2-40B4-BE49-F238E27FC236}">
                  <a16:creationId xmlns:a16="http://schemas.microsoft.com/office/drawing/2014/main" id="{A4054B20-FFE2-D301-A5EE-F212ADAB4CA8}"/>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2;p39">
              <a:extLst>
                <a:ext uri="{FF2B5EF4-FFF2-40B4-BE49-F238E27FC236}">
                  <a16:creationId xmlns:a16="http://schemas.microsoft.com/office/drawing/2014/main" id="{22F7BC44-CFFC-0E47-BACF-A909B15EBE3A}"/>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3;p39">
              <a:extLst>
                <a:ext uri="{FF2B5EF4-FFF2-40B4-BE49-F238E27FC236}">
                  <a16:creationId xmlns:a16="http://schemas.microsoft.com/office/drawing/2014/main" id="{4952A139-16AA-F6E7-D81A-4AC92A37247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4;p39">
              <a:extLst>
                <a:ext uri="{FF2B5EF4-FFF2-40B4-BE49-F238E27FC236}">
                  <a16:creationId xmlns:a16="http://schemas.microsoft.com/office/drawing/2014/main" id="{9B99D555-1302-EE6D-2614-06202CC16452}"/>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raphic 4">
            <a:extLst>
              <a:ext uri="{FF2B5EF4-FFF2-40B4-BE49-F238E27FC236}">
                <a16:creationId xmlns:a16="http://schemas.microsoft.com/office/drawing/2014/main" id="{96D602B8-CEDE-2434-12EE-C1881B99C0A7}"/>
              </a:ext>
            </a:extLst>
          </p:cNvPr>
          <p:cNvGrpSpPr/>
          <p:nvPr/>
        </p:nvGrpSpPr>
        <p:grpSpPr>
          <a:xfrm rot="8644213">
            <a:off x="583304" y="2425095"/>
            <a:ext cx="388032" cy="596029"/>
            <a:chOff x="9129274" y="2719113"/>
            <a:chExt cx="717139" cy="1386497"/>
          </a:xfrm>
          <a:solidFill>
            <a:srgbClr val="09465E"/>
          </a:solidFill>
        </p:grpSpPr>
        <p:grpSp>
          <p:nvGrpSpPr>
            <p:cNvPr id="15" name="Graphic 4">
              <a:extLst>
                <a:ext uri="{FF2B5EF4-FFF2-40B4-BE49-F238E27FC236}">
                  <a16:creationId xmlns:a16="http://schemas.microsoft.com/office/drawing/2014/main" id="{8F69DC53-077F-EC0F-AA66-5E014252BB6D}"/>
                </a:ext>
              </a:extLst>
            </p:cNvPr>
            <p:cNvGrpSpPr/>
            <p:nvPr/>
          </p:nvGrpSpPr>
          <p:grpSpPr>
            <a:xfrm>
              <a:off x="9159507" y="2719113"/>
              <a:ext cx="446280" cy="440141"/>
              <a:chOff x="9159507" y="2719113"/>
              <a:chExt cx="446280" cy="440141"/>
            </a:xfrm>
            <a:grpFill/>
          </p:grpSpPr>
          <p:sp>
            <p:nvSpPr>
              <p:cNvPr id="32" name="Freeform 57">
                <a:extLst>
                  <a:ext uri="{FF2B5EF4-FFF2-40B4-BE49-F238E27FC236}">
                    <a16:creationId xmlns:a16="http://schemas.microsoft.com/office/drawing/2014/main" id="{B07D2D37-F2B9-D98E-A2CD-16A65892E3CC}"/>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33" name="Freeform 58">
                <a:extLst>
                  <a:ext uri="{FF2B5EF4-FFF2-40B4-BE49-F238E27FC236}">
                    <a16:creationId xmlns:a16="http://schemas.microsoft.com/office/drawing/2014/main" id="{275EEFFA-EBC3-C361-CA91-984DDADB96C7}"/>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24" name="Graphic 4">
              <a:extLst>
                <a:ext uri="{FF2B5EF4-FFF2-40B4-BE49-F238E27FC236}">
                  <a16:creationId xmlns:a16="http://schemas.microsoft.com/office/drawing/2014/main" id="{D477AB08-3DD2-91DB-9540-E7A8D672ACE5}"/>
                </a:ext>
              </a:extLst>
            </p:cNvPr>
            <p:cNvGrpSpPr/>
            <p:nvPr/>
          </p:nvGrpSpPr>
          <p:grpSpPr>
            <a:xfrm>
              <a:off x="9129274" y="2893887"/>
              <a:ext cx="717139" cy="1211724"/>
              <a:chOff x="9129274" y="2893887"/>
              <a:chExt cx="717139" cy="1211724"/>
            </a:xfrm>
            <a:grpFill/>
          </p:grpSpPr>
          <p:sp>
            <p:nvSpPr>
              <p:cNvPr id="25" name="Freeform 50">
                <a:extLst>
                  <a:ext uri="{FF2B5EF4-FFF2-40B4-BE49-F238E27FC236}">
                    <a16:creationId xmlns:a16="http://schemas.microsoft.com/office/drawing/2014/main" id="{ABF10A86-31CC-57F2-9729-6D47BE286BC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26" name="Freeform 51">
                <a:extLst>
                  <a:ext uri="{FF2B5EF4-FFF2-40B4-BE49-F238E27FC236}">
                    <a16:creationId xmlns:a16="http://schemas.microsoft.com/office/drawing/2014/main" id="{3799C39F-35BF-0564-B52B-7F78A63BF6C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27" name="Freeform 52">
                <a:extLst>
                  <a:ext uri="{FF2B5EF4-FFF2-40B4-BE49-F238E27FC236}">
                    <a16:creationId xmlns:a16="http://schemas.microsoft.com/office/drawing/2014/main" id="{7C169F91-77DA-003C-02D7-DE74C87B0BB5}"/>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28" name="Freeform 53">
                <a:extLst>
                  <a:ext uri="{FF2B5EF4-FFF2-40B4-BE49-F238E27FC236}">
                    <a16:creationId xmlns:a16="http://schemas.microsoft.com/office/drawing/2014/main" id="{85E3CE14-1EB9-0C80-9C56-979E4E2C223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29" name="Freeform 54">
                <a:extLst>
                  <a:ext uri="{FF2B5EF4-FFF2-40B4-BE49-F238E27FC236}">
                    <a16:creationId xmlns:a16="http://schemas.microsoft.com/office/drawing/2014/main" id="{AB7F2B49-F78A-C0B5-C301-710BAC0079E4}"/>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30" name="Freeform 55">
                <a:extLst>
                  <a:ext uri="{FF2B5EF4-FFF2-40B4-BE49-F238E27FC236}">
                    <a16:creationId xmlns:a16="http://schemas.microsoft.com/office/drawing/2014/main" id="{2E6468EE-4FA9-0C01-ABEA-C44551970565}"/>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31" name="Freeform 56">
                <a:extLst>
                  <a:ext uri="{FF2B5EF4-FFF2-40B4-BE49-F238E27FC236}">
                    <a16:creationId xmlns:a16="http://schemas.microsoft.com/office/drawing/2014/main" id="{D9EF0399-9372-5F29-D622-140E91A9BACD}"/>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34" name="Graphic 4">
            <a:extLst>
              <a:ext uri="{FF2B5EF4-FFF2-40B4-BE49-F238E27FC236}">
                <a16:creationId xmlns:a16="http://schemas.microsoft.com/office/drawing/2014/main" id="{5C31B1E8-6196-E7A9-9B50-71A98F1359F2}"/>
              </a:ext>
            </a:extLst>
          </p:cNvPr>
          <p:cNvGrpSpPr/>
          <p:nvPr/>
        </p:nvGrpSpPr>
        <p:grpSpPr>
          <a:xfrm rot="9189280">
            <a:off x="594349" y="1293603"/>
            <a:ext cx="388032" cy="596029"/>
            <a:chOff x="9129274" y="2719113"/>
            <a:chExt cx="717139" cy="1386497"/>
          </a:xfrm>
          <a:solidFill>
            <a:srgbClr val="09465E"/>
          </a:solidFill>
        </p:grpSpPr>
        <p:grpSp>
          <p:nvGrpSpPr>
            <p:cNvPr id="35" name="Graphic 4">
              <a:extLst>
                <a:ext uri="{FF2B5EF4-FFF2-40B4-BE49-F238E27FC236}">
                  <a16:creationId xmlns:a16="http://schemas.microsoft.com/office/drawing/2014/main" id="{300A7BD7-70AD-B9B1-1979-0CA0B1BEADA2}"/>
                </a:ext>
              </a:extLst>
            </p:cNvPr>
            <p:cNvGrpSpPr/>
            <p:nvPr/>
          </p:nvGrpSpPr>
          <p:grpSpPr>
            <a:xfrm>
              <a:off x="9159507" y="2719113"/>
              <a:ext cx="446280" cy="440141"/>
              <a:chOff x="9159507" y="2719113"/>
              <a:chExt cx="446280" cy="440141"/>
            </a:xfrm>
            <a:grpFill/>
          </p:grpSpPr>
          <p:sp>
            <p:nvSpPr>
              <p:cNvPr id="44" name="Freeform 57">
                <a:extLst>
                  <a:ext uri="{FF2B5EF4-FFF2-40B4-BE49-F238E27FC236}">
                    <a16:creationId xmlns:a16="http://schemas.microsoft.com/office/drawing/2014/main" id="{326D3E5A-3629-9B99-0CEE-F9C2ADB8ED3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45" name="Freeform 58">
                <a:extLst>
                  <a:ext uri="{FF2B5EF4-FFF2-40B4-BE49-F238E27FC236}">
                    <a16:creationId xmlns:a16="http://schemas.microsoft.com/office/drawing/2014/main" id="{8ED476E2-1CA0-26F2-4A8E-974F02C29AD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36" name="Graphic 4">
              <a:extLst>
                <a:ext uri="{FF2B5EF4-FFF2-40B4-BE49-F238E27FC236}">
                  <a16:creationId xmlns:a16="http://schemas.microsoft.com/office/drawing/2014/main" id="{59CA1CE3-B7BC-6271-D380-4BC5A447C098}"/>
                </a:ext>
              </a:extLst>
            </p:cNvPr>
            <p:cNvGrpSpPr/>
            <p:nvPr/>
          </p:nvGrpSpPr>
          <p:grpSpPr>
            <a:xfrm>
              <a:off x="9129274" y="2893887"/>
              <a:ext cx="717139" cy="1211724"/>
              <a:chOff x="9129274" y="2893887"/>
              <a:chExt cx="717139" cy="1211724"/>
            </a:xfrm>
            <a:grpFill/>
          </p:grpSpPr>
          <p:sp>
            <p:nvSpPr>
              <p:cNvPr id="37" name="Freeform 50">
                <a:extLst>
                  <a:ext uri="{FF2B5EF4-FFF2-40B4-BE49-F238E27FC236}">
                    <a16:creationId xmlns:a16="http://schemas.microsoft.com/office/drawing/2014/main" id="{6E8B8E5C-4F78-5D84-2234-9514555EABB9}"/>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38" name="Freeform 51">
                <a:extLst>
                  <a:ext uri="{FF2B5EF4-FFF2-40B4-BE49-F238E27FC236}">
                    <a16:creationId xmlns:a16="http://schemas.microsoft.com/office/drawing/2014/main" id="{906D9582-9311-47A0-437C-E45A30BC7CBC}"/>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39" name="Freeform 52">
                <a:extLst>
                  <a:ext uri="{FF2B5EF4-FFF2-40B4-BE49-F238E27FC236}">
                    <a16:creationId xmlns:a16="http://schemas.microsoft.com/office/drawing/2014/main" id="{AD1A5EB4-0708-1E78-4BA7-D0EDED1D3E0B}"/>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40" name="Freeform 53">
                <a:extLst>
                  <a:ext uri="{FF2B5EF4-FFF2-40B4-BE49-F238E27FC236}">
                    <a16:creationId xmlns:a16="http://schemas.microsoft.com/office/drawing/2014/main" id="{77BECC29-DC3A-AD82-BA66-B13E02166DF3}"/>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41" name="Freeform 54">
                <a:extLst>
                  <a:ext uri="{FF2B5EF4-FFF2-40B4-BE49-F238E27FC236}">
                    <a16:creationId xmlns:a16="http://schemas.microsoft.com/office/drawing/2014/main" id="{DC9DA19B-BF9E-8BCD-D98F-869D4A5A8F76}"/>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42" name="Freeform 55">
                <a:extLst>
                  <a:ext uri="{FF2B5EF4-FFF2-40B4-BE49-F238E27FC236}">
                    <a16:creationId xmlns:a16="http://schemas.microsoft.com/office/drawing/2014/main" id="{970465D0-F67C-C913-4720-3B18D80D04BF}"/>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43" name="Freeform 56">
                <a:extLst>
                  <a:ext uri="{FF2B5EF4-FFF2-40B4-BE49-F238E27FC236}">
                    <a16:creationId xmlns:a16="http://schemas.microsoft.com/office/drawing/2014/main" id="{162875C6-D8C4-BCEC-05AD-A3F2E3B98501}"/>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64383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144A3-6067-2C00-435F-E7605F294EA3}"/>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07E976D7-D1B8-D4CA-162D-E36517D413B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063256"/>
            <a:ext cx="6547747" cy="4731488"/>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D389D633-694D-BFB2-527C-2D7BEB6A29F3}"/>
              </a:ext>
            </a:extLst>
          </p:cNvPr>
          <p:cNvSpPr>
            <a:spLocks noGrp="1"/>
          </p:cNvSpPr>
          <p:nvPr>
            <p:ph type="body" sz="quarter" idx="17"/>
          </p:nvPr>
        </p:nvSpPr>
        <p:spPr>
          <a:xfrm>
            <a:off x="6731421" y="439689"/>
            <a:ext cx="2066906" cy="582221"/>
          </a:xfrm>
        </p:spPr>
        <p:txBody>
          <a:bodyPr/>
          <a:lstStyle/>
          <a:p>
            <a:r>
              <a:rPr lang="en-US" dirty="0"/>
              <a:t>04</a:t>
            </a:r>
          </a:p>
        </p:txBody>
      </p:sp>
      <p:sp>
        <p:nvSpPr>
          <p:cNvPr id="14" name="Rectangle 13">
            <a:extLst>
              <a:ext uri="{FF2B5EF4-FFF2-40B4-BE49-F238E27FC236}">
                <a16:creationId xmlns:a16="http://schemas.microsoft.com/office/drawing/2014/main" id="{BAF37F09-909F-ACA2-DB86-3C425230144B}"/>
              </a:ext>
            </a:extLst>
          </p:cNvPr>
          <p:cNvSpPr/>
          <p:nvPr/>
        </p:nvSpPr>
        <p:spPr>
          <a:xfrm>
            <a:off x="5071731" y="3429000"/>
            <a:ext cx="554691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D44B60B5-F326-DB18-FF90-234C530F805E}"/>
              </a:ext>
            </a:extLst>
          </p:cNvPr>
          <p:cNvSpPr txBox="1"/>
          <p:nvPr/>
        </p:nvSpPr>
        <p:spPr>
          <a:xfrm>
            <a:off x="5134541" y="3429000"/>
            <a:ext cx="3193759" cy="646331"/>
          </a:xfrm>
          <a:prstGeom prst="rect">
            <a:avLst/>
          </a:prstGeom>
          <a:noFill/>
        </p:spPr>
        <p:txBody>
          <a:bodyPr wrap="none" rtlCol="0">
            <a:spAutoFit/>
          </a:bodyPr>
          <a:lstStyle/>
          <a:p>
            <a:r>
              <a:rPr lang="en-IE" sz="3600" b="1" spc="324" dirty="0">
                <a:solidFill>
                  <a:srgbClr val="60BA47"/>
                </a:solidFill>
                <a:latin typeface="Calibri" panose="020F0502020204030204" pitchFamily="34" charset="0"/>
                <a:cs typeface="Calibri" panose="020F0502020204030204" pitchFamily="34" charset="0"/>
              </a:rPr>
              <a:t>Métodos y</a:t>
            </a:r>
          </a:p>
        </p:txBody>
      </p:sp>
      <p:sp>
        <p:nvSpPr>
          <p:cNvPr id="3" name="Rectangle 13">
            <a:extLst>
              <a:ext uri="{FF2B5EF4-FFF2-40B4-BE49-F238E27FC236}">
                <a16:creationId xmlns:a16="http://schemas.microsoft.com/office/drawing/2014/main" id="{C95E142A-4A95-728E-1052-6A494E780C1F}"/>
              </a:ext>
            </a:extLst>
          </p:cNvPr>
          <p:cNvSpPr/>
          <p:nvPr/>
        </p:nvSpPr>
        <p:spPr>
          <a:xfrm>
            <a:off x="5071730" y="4075331"/>
            <a:ext cx="554691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3600" b="1" spc="324" dirty="0">
                <a:solidFill>
                  <a:srgbClr val="60BA47"/>
                </a:solidFill>
                <a:latin typeface="Calibri" panose="020F0502020204030204" pitchFamily="34" charset="0"/>
                <a:cs typeface="Calibri" panose="020F0502020204030204" pitchFamily="34" charset="0"/>
              </a:rPr>
              <a:t>Etapas del aprendizaje</a:t>
            </a:r>
            <a:endParaRPr lang="en-US" sz="3600" dirty="0">
              <a:latin typeface="Montserrat" panose="00000500000000000000" pitchFamily="50" charset="0"/>
            </a:endParaRPr>
          </a:p>
        </p:txBody>
      </p:sp>
    </p:spTree>
    <p:extLst>
      <p:ext uri="{BB962C8B-B14F-4D97-AF65-F5344CB8AC3E}">
        <p14:creationId xmlns:p14="http://schemas.microsoft.com/office/powerpoint/2010/main" val="1023917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BBEF5-E10E-7C08-95EF-6528B6C385A9}"/>
            </a:ext>
          </a:extLst>
        </p:cNvPr>
        <p:cNvGrpSpPr/>
        <p:nvPr/>
      </p:nvGrpSpPr>
      <p:grpSpPr>
        <a:xfrm>
          <a:off x="0" y="0"/>
          <a:ext cx="0" cy="0"/>
          <a:chOff x="0" y="0"/>
          <a:chExt cx="0" cy="0"/>
        </a:xfrm>
      </p:grpSpPr>
      <p:sp>
        <p:nvSpPr>
          <p:cNvPr id="8" name="Freeform 177">
            <a:extLst>
              <a:ext uri="{FF2B5EF4-FFF2-40B4-BE49-F238E27FC236}">
                <a16:creationId xmlns:a16="http://schemas.microsoft.com/office/drawing/2014/main" id="{977A56E5-2911-6708-0EA6-EB6943B92736}"/>
              </a:ext>
            </a:extLst>
          </p:cNvPr>
          <p:cNvSpPr>
            <a:spLocks noChangeArrowheads="1"/>
          </p:cNvSpPr>
          <p:nvPr/>
        </p:nvSpPr>
        <p:spPr bwMode="auto">
          <a:xfrm>
            <a:off x="4084860" y="3573804"/>
            <a:ext cx="3288973" cy="129545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dirty="0"/>
          </a:p>
        </p:txBody>
      </p:sp>
      <p:sp>
        <p:nvSpPr>
          <p:cNvPr id="4" name="Text Placeholder 3">
            <a:extLst>
              <a:ext uri="{FF2B5EF4-FFF2-40B4-BE49-F238E27FC236}">
                <a16:creationId xmlns:a16="http://schemas.microsoft.com/office/drawing/2014/main" id="{6C415E78-9A6A-5170-AA2B-FE006B584AE4}"/>
              </a:ext>
            </a:extLst>
          </p:cNvPr>
          <p:cNvSpPr>
            <a:spLocks noGrp="1"/>
          </p:cNvSpPr>
          <p:nvPr>
            <p:ph type="body" sz="quarter" idx="16"/>
          </p:nvPr>
        </p:nvSpPr>
        <p:spPr>
          <a:xfrm>
            <a:off x="617777" y="420701"/>
            <a:ext cx="10052954" cy="395850"/>
          </a:xfrm>
          <a:prstGeom prst="rect">
            <a:avLst/>
          </a:prstGeom>
        </p:spPr>
        <p:txBody>
          <a:bodyPr/>
          <a:lstStyle/>
          <a:p>
            <a:r>
              <a:rPr lang="en-IE" dirty="0">
                <a:cs typeface="Calibri"/>
              </a:rPr>
              <a:t>Métodos y etapas de aprendizaje</a:t>
            </a:r>
            <a:endParaRPr lang="en-IE" b="1" dirty="0"/>
          </a:p>
        </p:txBody>
      </p:sp>
      <p:sp>
        <p:nvSpPr>
          <p:cNvPr id="3" name="Text Placeholder 2">
            <a:extLst>
              <a:ext uri="{FF2B5EF4-FFF2-40B4-BE49-F238E27FC236}">
                <a16:creationId xmlns:a16="http://schemas.microsoft.com/office/drawing/2014/main" id="{1D5AF5FE-E65C-B8EB-300F-0CAFD4EFEB3D}"/>
              </a:ext>
            </a:extLst>
          </p:cNvPr>
          <p:cNvSpPr>
            <a:spLocks noGrp="1"/>
          </p:cNvSpPr>
          <p:nvPr>
            <p:ph type="body" sz="quarter" idx="19"/>
          </p:nvPr>
        </p:nvSpPr>
        <p:spPr>
          <a:xfrm>
            <a:off x="679938" y="1201479"/>
            <a:ext cx="10546905" cy="5050464"/>
          </a:xfrm>
          <a:prstGeom prst="rect">
            <a:avLst/>
          </a:prstGeom>
        </p:spPr>
        <p:txBody>
          <a:bodyPr/>
          <a:lstStyle/>
          <a:p>
            <a:pPr marL="0" indent="0" fontAlgn="base">
              <a:lnSpc>
                <a:spcPct val="100000"/>
              </a:lnSpc>
            </a:pPr>
            <a:r>
              <a:rPr lang="en-US" kern="100" dirty="0">
                <a:cs typeface="Times New Roman" panose="02020603050405020304" pitchFamily="18" charset="0"/>
              </a:rPr>
              <a:t>Estas etapas, o pasos, del aprendizaje se mueven típicamente a través de un ciclo que comienza cuando el alumno tiene una experiencia concreta y termina cuando experimenta activamente con los conocimientos adquiridos.</a:t>
            </a:r>
          </a:p>
          <a:p>
            <a:pPr marL="0" indent="0" algn="l" fontAlgn="base">
              <a:lnSpc>
                <a:spcPct val="100000"/>
              </a:lnSpc>
            </a:pPr>
            <a:endParaRPr lang="en-US" sz="1400" b="0" i="0" dirty="0">
              <a:solidFill>
                <a:srgbClr val="333132"/>
              </a:solidFill>
              <a:effectLst/>
              <a:latin typeface="IBM Plex Sans" panose="020B0503050203000203" pitchFamily="34" charset="0"/>
            </a:endParaRPr>
          </a:p>
        </p:txBody>
      </p:sp>
      <p:sp>
        <p:nvSpPr>
          <p:cNvPr id="5" name="CuadroTexto 598">
            <a:extLst>
              <a:ext uri="{FF2B5EF4-FFF2-40B4-BE49-F238E27FC236}">
                <a16:creationId xmlns:a16="http://schemas.microsoft.com/office/drawing/2014/main" id="{17261313-6B2F-8A59-1E79-894ED1B4E6E8}"/>
              </a:ext>
            </a:extLst>
          </p:cNvPr>
          <p:cNvSpPr txBox="1"/>
          <p:nvPr/>
        </p:nvSpPr>
        <p:spPr>
          <a:xfrm>
            <a:off x="4425265" y="3787370"/>
            <a:ext cx="2798548"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Modelo de aprendizaje de Kolb</a:t>
            </a:r>
          </a:p>
        </p:txBody>
      </p:sp>
      <p:sp>
        <p:nvSpPr>
          <p:cNvPr id="9" name="Freeform 176">
            <a:extLst>
              <a:ext uri="{FF2B5EF4-FFF2-40B4-BE49-F238E27FC236}">
                <a16:creationId xmlns:a16="http://schemas.microsoft.com/office/drawing/2014/main" id="{D1AF9589-23F1-C207-EB36-F0464156AACE}"/>
              </a:ext>
            </a:extLst>
          </p:cNvPr>
          <p:cNvSpPr>
            <a:spLocks noChangeArrowheads="1"/>
          </p:cNvSpPr>
          <p:nvPr/>
        </p:nvSpPr>
        <p:spPr bwMode="auto">
          <a:xfrm>
            <a:off x="4043694" y="2530869"/>
            <a:ext cx="3201120" cy="65800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dirty="0"/>
          </a:p>
        </p:txBody>
      </p:sp>
      <p:sp>
        <p:nvSpPr>
          <p:cNvPr id="10" name="Freeform 176">
            <a:extLst>
              <a:ext uri="{FF2B5EF4-FFF2-40B4-BE49-F238E27FC236}">
                <a16:creationId xmlns:a16="http://schemas.microsoft.com/office/drawing/2014/main" id="{B331D12F-0166-5625-E033-F93AC84CE72C}"/>
              </a:ext>
            </a:extLst>
          </p:cNvPr>
          <p:cNvSpPr>
            <a:spLocks noChangeArrowheads="1"/>
          </p:cNvSpPr>
          <p:nvPr/>
        </p:nvSpPr>
        <p:spPr bwMode="auto">
          <a:xfrm>
            <a:off x="4150489" y="5494775"/>
            <a:ext cx="3300190" cy="65800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dirty="0"/>
          </a:p>
        </p:txBody>
      </p:sp>
      <p:sp>
        <p:nvSpPr>
          <p:cNvPr id="11" name="Rectángulo 602">
            <a:extLst>
              <a:ext uri="{FF2B5EF4-FFF2-40B4-BE49-F238E27FC236}">
                <a16:creationId xmlns:a16="http://schemas.microsoft.com/office/drawing/2014/main" id="{721DF485-C091-90C6-0D45-54602176187D}"/>
              </a:ext>
            </a:extLst>
          </p:cNvPr>
          <p:cNvSpPr/>
          <p:nvPr/>
        </p:nvSpPr>
        <p:spPr>
          <a:xfrm>
            <a:off x="4341774" y="2635503"/>
            <a:ext cx="2604960" cy="400110"/>
          </a:xfrm>
          <a:prstGeom prst="rect">
            <a:avLst/>
          </a:prstGeom>
        </p:spPr>
        <p:txBody>
          <a:bodyPr wrap="square">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Experiencia concreta</a:t>
            </a:r>
          </a:p>
        </p:txBody>
      </p:sp>
      <p:sp>
        <p:nvSpPr>
          <p:cNvPr id="12" name="Rectángulo 602">
            <a:extLst>
              <a:ext uri="{FF2B5EF4-FFF2-40B4-BE49-F238E27FC236}">
                <a16:creationId xmlns:a16="http://schemas.microsoft.com/office/drawing/2014/main" id="{F8879C20-41C5-216D-1942-6F7901CC477C}"/>
              </a:ext>
            </a:extLst>
          </p:cNvPr>
          <p:cNvSpPr/>
          <p:nvPr/>
        </p:nvSpPr>
        <p:spPr>
          <a:xfrm>
            <a:off x="4311940" y="5494775"/>
            <a:ext cx="3025199" cy="400110"/>
          </a:xfrm>
          <a:prstGeom prst="rect">
            <a:avLst/>
          </a:prstGeom>
        </p:spPr>
        <p:txBody>
          <a:bodyPr wrap="square">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Conceptualización abstracta</a:t>
            </a:r>
          </a:p>
        </p:txBody>
      </p:sp>
      <p:sp>
        <p:nvSpPr>
          <p:cNvPr id="13" name="Freeform 179">
            <a:extLst>
              <a:ext uri="{FF2B5EF4-FFF2-40B4-BE49-F238E27FC236}">
                <a16:creationId xmlns:a16="http://schemas.microsoft.com/office/drawing/2014/main" id="{6E886F0E-368C-9B68-500B-E9A050123D46}"/>
              </a:ext>
            </a:extLst>
          </p:cNvPr>
          <p:cNvSpPr>
            <a:spLocks noChangeArrowheads="1"/>
          </p:cNvSpPr>
          <p:nvPr/>
        </p:nvSpPr>
        <p:spPr bwMode="auto">
          <a:xfrm>
            <a:off x="744691" y="3725775"/>
            <a:ext cx="3201119" cy="658007"/>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2094D2"/>
          </a:solidFill>
          <a:ln>
            <a:noFill/>
          </a:ln>
          <a:effectLst/>
        </p:spPr>
        <p:txBody>
          <a:bodyPr wrap="none" anchor="ctr"/>
          <a:lstStyle/>
          <a:p>
            <a:endParaRPr lang="en-US" sz="900" dirty="0"/>
          </a:p>
        </p:txBody>
      </p:sp>
      <p:sp>
        <p:nvSpPr>
          <p:cNvPr id="14" name="Freeform 179">
            <a:extLst>
              <a:ext uri="{FF2B5EF4-FFF2-40B4-BE49-F238E27FC236}">
                <a16:creationId xmlns:a16="http://schemas.microsoft.com/office/drawing/2014/main" id="{C88DE4AC-302F-D3A6-2512-0CD2D0C086C8}"/>
              </a:ext>
            </a:extLst>
          </p:cNvPr>
          <p:cNvSpPr>
            <a:spLocks noChangeArrowheads="1"/>
          </p:cNvSpPr>
          <p:nvPr/>
        </p:nvSpPr>
        <p:spPr bwMode="auto">
          <a:xfrm>
            <a:off x="7723669" y="3787370"/>
            <a:ext cx="3296898" cy="620365"/>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2094D2"/>
          </a:solidFill>
          <a:ln>
            <a:noFill/>
          </a:ln>
          <a:effectLst/>
        </p:spPr>
        <p:txBody>
          <a:bodyPr wrap="none" anchor="ctr"/>
          <a:lstStyle/>
          <a:p>
            <a:endParaRPr lang="en-US" sz="900" dirty="0"/>
          </a:p>
        </p:txBody>
      </p:sp>
      <p:sp>
        <p:nvSpPr>
          <p:cNvPr id="15" name="Rectángulo 602">
            <a:extLst>
              <a:ext uri="{FF2B5EF4-FFF2-40B4-BE49-F238E27FC236}">
                <a16:creationId xmlns:a16="http://schemas.microsoft.com/office/drawing/2014/main" id="{A530C0B6-CCFA-38EA-6C62-CFF75C01AFA4}"/>
              </a:ext>
            </a:extLst>
          </p:cNvPr>
          <p:cNvSpPr/>
          <p:nvPr/>
        </p:nvSpPr>
        <p:spPr>
          <a:xfrm>
            <a:off x="965156" y="3854723"/>
            <a:ext cx="2760188" cy="400110"/>
          </a:xfrm>
          <a:prstGeom prst="rect">
            <a:avLst/>
          </a:prstGeom>
        </p:spPr>
        <p:txBody>
          <a:bodyPr wrap="square">
            <a:spAutoFit/>
          </a:bodyPr>
          <a:lstStyle/>
          <a:p>
            <a:r>
              <a:rPr lang="en-US" sz="2000" b="1" dirty="0">
                <a:solidFill>
                  <a:schemeClr val="bg1"/>
                </a:solidFill>
                <a:latin typeface="Calibri" panose="020F0502020204030204" pitchFamily="34" charset="0"/>
                <a:ea typeface="Lato" charset="0"/>
                <a:cs typeface="Calibri" panose="020F0502020204030204" pitchFamily="34" charset="0"/>
              </a:rPr>
              <a:t>Experimentación activa</a:t>
            </a:r>
          </a:p>
        </p:txBody>
      </p:sp>
      <p:sp>
        <p:nvSpPr>
          <p:cNvPr id="16" name="Rectángulo 602">
            <a:extLst>
              <a:ext uri="{FF2B5EF4-FFF2-40B4-BE49-F238E27FC236}">
                <a16:creationId xmlns:a16="http://schemas.microsoft.com/office/drawing/2014/main" id="{FCA8E2E4-1C22-8BAD-2D71-B68B2C9BA9AA}"/>
              </a:ext>
            </a:extLst>
          </p:cNvPr>
          <p:cNvSpPr/>
          <p:nvPr/>
        </p:nvSpPr>
        <p:spPr>
          <a:xfrm>
            <a:off x="8069638" y="3897497"/>
            <a:ext cx="2604960" cy="400110"/>
          </a:xfrm>
          <a:prstGeom prst="rect">
            <a:avLst/>
          </a:prstGeom>
        </p:spPr>
        <p:txBody>
          <a:bodyPr wrap="square">
            <a:spAutoFit/>
          </a:bodyPr>
          <a:lstStyle/>
          <a:p>
            <a:r>
              <a:rPr lang="en-US" sz="2000" b="1" dirty="0">
                <a:solidFill>
                  <a:schemeClr val="bg1"/>
                </a:solidFill>
                <a:latin typeface="Calibri" panose="020F0502020204030204" pitchFamily="34" charset="0"/>
                <a:ea typeface="Lato" charset="0"/>
                <a:cs typeface="Calibri" panose="020F0502020204030204" pitchFamily="34" charset="0"/>
              </a:rPr>
              <a:t>Observación reflexiva</a:t>
            </a:r>
          </a:p>
        </p:txBody>
      </p:sp>
      <p:sp>
        <p:nvSpPr>
          <p:cNvPr id="17" name="Nuoli: Oikea 16">
            <a:extLst>
              <a:ext uri="{FF2B5EF4-FFF2-40B4-BE49-F238E27FC236}">
                <a16:creationId xmlns:a16="http://schemas.microsoft.com/office/drawing/2014/main" id="{BDA0A78C-BB44-AB22-A80F-990C27E9861C}"/>
              </a:ext>
            </a:extLst>
          </p:cNvPr>
          <p:cNvSpPr/>
          <p:nvPr/>
        </p:nvSpPr>
        <p:spPr>
          <a:xfrm rot="2560217">
            <a:off x="7576850" y="2994847"/>
            <a:ext cx="564279" cy="24129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8" name="Nuoli: Oikea 17">
            <a:extLst>
              <a:ext uri="{FF2B5EF4-FFF2-40B4-BE49-F238E27FC236}">
                <a16:creationId xmlns:a16="http://schemas.microsoft.com/office/drawing/2014/main" id="{AC2FC799-3175-3714-4FDF-38A31006C04C}"/>
              </a:ext>
            </a:extLst>
          </p:cNvPr>
          <p:cNvSpPr/>
          <p:nvPr/>
        </p:nvSpPr>
        <p:spPr>
          <a:xfrm rot="7833253">
            <a:off x="7543241" y="5013138"/>
            <a:ext cx="588887" cy="3134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Nuoli: Oikea 18">
            <a:extLst>
              <a:ext uri="{FF2B5EF4-FFF2-40B4-BE49-F238E27FC236}">
                <a16:creationId xmlns:a16="http://schemas.microsoft.com/office/drawing/2014/main" id="{52E12283-E941-5300-00EE-0EEB2140E704}"/>
              </a:ext>
            </a:extLst>
          </p:cNvPr>
          <p:cNvSpPr/>
          <p:nvPr/>
        </p:nvSpPr>
        <p:spPr>
          <a:xfrm rot="13960932">
            <a:off x="3245272" y="5022869"/>
            <a:ext cx="531875" cy="294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0" name="Nuoli: Oikea 19">
            <a:extLst>
              <a:ext uri="{FF2B5EF4-FFF2-40B4-BE49-F238E27FC236}">
                <a16:creationId xmlns:a16="http://schemas.microsoft.com/office/drawing/2014/main" id="{C239C6C5-322D-E4F4-6648-79C42C66A367}"/>
              </a:ext>
            </a:extLst>
          </p:cNvPr>
          <p:cNvSpPr/>
          <p:nvPr/>
        </p:nvSpPr>
        <p:spPr>
          <a:xfrm rot="19185843">
            <a:off x="3290580" y="3047837"/>
            <a:ext cx="510245" cy="24540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1" name="Kuva 20" descr="Kuva, joka sisältää kohteen teksti, Grafiikka, Fontti, ympyrä&#10;&#10;Kuvaus luotu automaattisesti">
            <a:extLst>
              <a:ext uri="{FF2B5EF4-FFF2-40B4-BE49-F238E27FC236}">
                <a16:creationId xmlns:a16="http://schemas.microsoft.com/office/drawing/2014/main" id="{005D81EA-CE4D-810D-64F3-F26DF17694C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51264" y="5305647"/>
            <a:ext cx="1637228" cy="1099946"/>
          </a:xfrm>
          <a:prstGeom prst="rect">
            <a:avLst/>
          </a:prstGeom>
        </p:spPr>
      </p:pic>
    </p:spTree>
    <p:extLst>
      <p:ext uri="{BB962C8B-B14F-4D97-AF65-F5344CB8AC3E}">
        <p14:creationId xmlns:p14="http://schemas.microsoft.com/office/powerpoint/2010/main" val="3020281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C9C88-2EF6-A206-0DA0-FBC806C508D3}"/>
            </a:ext>
          </a:extLst>
        </p:cNvPr>
        <p:cNvGrpSpPr/>
        <p:nvPr/>
      </p:nvGrpSpPr>
      <p:grpSpPr>
        <a:xfrm>
          <a:off x="0" y="0"/>
          <a:ext cx="0" cy="0"/>
          <a:chOff x="0" y="0"/>
          <a:chExt cx="0" cy="0"/>
        </a:xfrm>
      </p:grpSpPr>
      <p:pic>
        <p:nvPicPr>
          <p:cNvPr id="4100" name="Picture 4" descr="Education concept vector">
            <a:extLst>
              <a:ext uri="{FF2B5EF4-FFF2-40B4-BE49-F238E27FC236}">
                <a16:creationId xmlns:a16="http://schemas.microsoft.com/office/drawing/2014/main" id="{F825A32F-3E2B-033B-ECAC-CAF548047DD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197163" y="4261268"/>
            <a:ext cx="2067851" cy="206785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7281D537-F2A5-38F1-8DCB-A7A0DB8EA1AD}"/>
              </a:ext>
            </a:extLst>
          </p:cNvPr>
          <p:cNvSpPr>
            <a:spLocks noGrp="1"/>
          </p:cNvSpPr>
          <p:nvPr>
            <p:ph type="body" sz="quarter" idx="16"/>
          </p:nvPr>
        </p:nvSpPr>
        <p:spPr>
          <a:xfrm>
            <a:off x="742070" y="729723"/>
            <a:ext cx="10052954" cy="395850"/>
          </a:xfrm>
          <a:prstGeom prst="rect">
            <a:avLst/>
          </a:prstGeom>
        </p:spPr>
        <p:txBody>
          <a:bodyPr/>
          <a:lstStyle/>
          <a:p>
            <a:r>
              <a:rPr lang="en-IE" dirty="0">
                <a:cs typeface="Calibri"/>
              </a:rPr>
              <a:t>Métodos y etapas de aprendizaje</a:t>
            </a:r>
            <a:endParaRPr lang="en-IE" b="1" dirty="0"/>
          </a:p>
        </p:txBody>
      </p:sp>
      <p:sp>
        <p:nvSpPr>
          <p:cNvPr id="3" name="Text Placeholder 2">
            <a:extLst>
              <a:ext uri="{FF2B5EF4-FFF2-40B4-BE49-F238E27FC236}">
                <a16:creationId xmlns:a16="http://schemas.microsoft.com/office/drawing/2014/main" id="{58DD1ABF-7F5B-3CF5-8DBC-BEB6C44A3278}"/>
              </a:ext>
            </a:extLst>
          </p:cNvPr>
          <p:cNvSpPr>
            <a:spLocks noGrp="1"/>
          </p:cNvSpPr>
          <p:nvPr>
            <p:ph type="body" sz="quarter" idx="19"/>
          </p:nvPr>
        </p:nvSpPr>
        <p:spPr>
          <a:xfrm>
            <a:off x="756865" y="1542470"/>
            <a:ext cx="10271597" cy="5134775"/>
          </a:xfrm>
          <a:prstGeom prst="rect">
            <a:avLst/>
          </a:prstGeom>
        </p:spPr>
        <p:txBody>
          <a:bodyPr/>
          <a:lstStyle/>
          <a:p>
            <a:pPr marL="0" indent="0" algn="l">
              <a:lnSpc>
                <a:spcPct val="100000"/>
              </a:lnSpc>
            </a:pPr>
            <a:r>
              <a:rPr lang="en-US" b="1" i="0" dirty="0">
                <a:solidFill>
                  <a:srgbClr val="002060"/>
                </a:solidFill>
                <a:effectLst/>
                <a:hlinkClick r:id="rId3"/>
              </a:rPr>
              <a:t>Las etapas del aprendizaje reflejan la forma en que los alumnos procesan y asimilan </a:t>
            </a:r>
            <a:r>
              <a:rPr lang="en-US" b="1" i="0" dirty="0">
                <a:solidFill>
                  <a:schemeClr val="tx1"/>
                </a:solidFill>
                <a:effectLst/>
                <a:hlinkClick r:id="rId3"/>
              </a:rPr>
              <a:t>la información</a:t>
            </a:r>
            <a:r>
              <a:rPr lang="en-US" b="1" i="0" dirty="0">
                <a:solidFill>
                  <a:srgbClr val="002060"/>
                </a:solidFill>
                <a:effectLst/>
                <a:hlinkClick r:id="rId3"/>
              </a:rPr>
              <a:t>:</a:t>
            </a:r>
            <a:endParaRPr lang="en-US" b="0" i="0" dirty="0">
              <a:solidFill>
                <a:srgbClr val="002060"/>
              </a:solidFill>
              <a:effectLst/>
            </a:endParaRPr>
          </a:p>
          <a:p>
            <a:pPr marL="0" indent="0" algn="l">
              <a:lnSpc>
                <a:spcPct val="100000"/>
              </a:lnSpc>
            </a:pPr>
            <a:endParaRPr lang="en-US" b="0" i="0" dirty="0">
              <a:solidFill>
                <a:srgbClr val="1F1F1F"/>
              </a:solidFill>
              <a:effectLst/>
            </a:endParaRPr>
          </a:p>
          <a:p>
            <a:pPr marL="0" indent="0" algn="l">
              <a:lnSpc>
                <a:spcPct val="100000"/>
              </a:lnSpc>
            </a:pPr>
            <a:r>
              <a:rPr lang="en-US" b="1" kern="100" dirty="0">
                <a:cs typeface="Times New Roman" panose="02020603050405020304" pitchFamily="18" charset="0"/>
              </a:rPr>
              <a:t>Etapa 1: </a:t>
            </a:r>
            <a:r>
              <a:rPr lang="en-US" kern="100" dirty="0">
                <a:cs typeface="Times New Roman" panose="02020603050405020304" pitchFamily="18" charset="0"/>
              </a:rPr>
              <a:t>Experiencia concreta (EC) asimilar información - sentir</a:t>
            </a:r>
          </a:p>
          <a:p>
            <a:pPr marL="0" indent="0" algn="l">
              <a:lnSpc>
                <a:spcPct val="100000"/>
              </a:lnSpc>
            </a:pPr>
            <a:endParaRPr lang="en-US" kern="100" dirty="0">
              <a:cs typeface="Times New Roman" panose="02020603050405020304" pitchFamily="18" charset="0"/>
            </a:endParaRPr>
          </a:p>
          <a:p>
            <a:pPr marL="0" indent="0" algn="l">
              <a:lnSpc>
                <a:spcPct val="100000"/>
              </a:lnSpc>
            </a:pPr>
            <a:r>
              <a:rPr lang="en-US" b="1" kern="100" dirty="0">
                <a:cs typeface="Times New Roman" panose="02020603050405020304" pitchFamily="18" charset="0"/>
              </a:rPr>
              <a:t>Etapa 2: </a:t>
            </a:r>
            <a:r>
              <a:rPr lang="en-US" kern="100" dirty="0">
                <a:cs typeface="Times New Roman" panose="02020603050405020304" pitchFamily="18" charset="0"/>
              </a:rPr>
              <a:t>Observación reflexiva (OR) procesar la información - observar</a:t>
            </a:r>
          </a:p>
          <a:p>
            <a:pPr marL="0" indent="0" algn="l">
              <a:lnSpc>
                <a:spcPct val="100000"/>
              </a:lnSpc>
            </a:pPr>
            <a:endParaRPr lang="en-US" kern="100" dirty="0">
              <a:cs typeface="Times New Roman" panose="02020603050405020304" pitchFamily="18" charset="0"/>
            </a:endParaRPr>
          </a:p>
          <a:p>
            <a:pPr marL="0" indent="0" algn="l">
              <a:lnSpc>
                <a:spcPct val="100000"/>
              </a:lnSpc>
            </a:pPr>
            <a:r>
              <a:rPr lang="en-US" b="1" kern="100" dirty="0">
                <a:cs typeface="Times New Roman" panose="02020603050405020304" pitchFamily="18" charset="0"/>
              </a:rPr>
              <a:t>Etapa 3: </a:t>
            </a:r>
            <a:r>
              <a:rPr lang="en-US" kern="100" dirty="0" err="1">
                <a:cs typeface="Times New Roman" panose="02020603050405020304" pitchFamily="18" charset="0"/>
              </a:rPr>
              <a:t>Conceptualización </a:t>
            </a:r>
            <a:r>
              <a:rPr lang="en-US" kern="100" dirty="0">
                <a:cs typeface="Times New Roman" panose="02020603050405020304" pitchFamily="18" charset="0"/>
              </a:rPr>
              <a:t>abstracta (CA) asimilación de la información - pensamiento</a:t>
            </a:r>
          </a:p>
          <a:p>
            <a:pPr marL="0" indent="0" algn="l">
              <a:lnSpc>
                <a:spcPct val="100000"/>
              </a:lnSpc>
            </a:pPr>
            <a:endParaRPr lang="en-US" kern="100" dirty="0">
              <a:cs typeface="Times New Roman" panose="02020603050405020304" pitchFamily="18" charset="0"/>
            </a:endParaRPr>
          </a:p>
          <a:p>
            <a:pPr marL="0" indent="0" algn="l">
              <a:lnSpc>
                <a:spcPct val="100000"/>
              </a:lnSpc>
            </a:pPr>
            <a:r>
              <a:rPr lang="en-US" b="1" kern="100" dirty="0">
                <a:cs typeface="Times New Roman" panose="02020603050405020304" pitchFamily="18" charset="0"/>
              </a:rPr>
              <a:t>Etapa 4: </a:t>
            </a:r>
            <a:r>
              <a:rPr lang="en-US" kern="100" dirty="0">
                <a:cs typeface="Times New Roman" panose="02020603050405020304" pitchFamily="18" charset="0"/>
              </a:rPr>
              <a:t>Experimentación activa (EA) - hacer</a:t>
            </a:r>
          </a:p>
          <a:p>
            <a:pPr marL="0" indent="0" algn="l" fontAlgn="base">
              <a:lnSpc>
                <a:spcPct val="100000"/>
              </a:lnSpc>
            </a:pPr>
            <a:endParaRPr lang="en-US" sz="2000" b="0" i="0" dirty="0">
              <a:solidFill>
                <a:srgbClr val="333132"/>
              </a:solidFill>
              <a:effectLst/>
            </a:endParaRPr>
          </a:p>
          <a:p>
            <a:pPr marL="0" indent="0" algn="l" fontAlgn="base">
              <a:lnSpc>
                <a:spcPct val="100000"/>
              </a:lnSpc>
            </a:pPr>
            <a:endParaRPr lang="en-US" sz="2000" b="0" i="0" dirty="0">
              <a:solidFill>
                <a:srgbClr val="333132"/>
              </a:solidFill>
              <a:effectLst/>
            </a:endParaRPr>
          </a:p>
          <a:p>
            <a:pPr marL="0" indent="0" algn="l" fontAlgn="base">
              <a:lnSpc>
                <a:spcPct val="100000"/>
              </a:lnSpc>
            </a:pPr>
            <a:r>
              <a:rPr lang="en-US" sz="1600" i="1" kern="100" dirty="0">
                <a:cs typeface="Times New Roman" panose="02020603050405020304" pitchFamily="18" charset="0"/>
              </a:rPr>
              <a:t>En Experiential Learning: La experiencia como fuente de aprendizaje y desarrollo (1984)</a:t>
            </a:r>
          </a:p>
          <a:p>
            <a:pPr marL="0" indent="0" algn="l" fontAlgn="base">
              <a:lnSpc>
                <a:spcPct val="100000"/>
              </a:lnSpc>
            </a:pPr>
            <a:endParaRPr lang="en-US" sz="1400" b="0" i="0" dirty="0">
              <a:solidFill>
                <a:srgbClr val="333132"/>
              </a:solidFill>
              <a:effectLst/>
              <a:latin typeface="IBM Plex Sans" panose="020B0503050203000203" pitchFamily="34" charset="0"/>
            </a:endParaRPr>
          </a:p>
        </p:txBody>
      </p:sp>
      <p:pic>
        <p:nvPicPr>
          <p:cNvPr id="2" name="Kuva 1" descr="Kuva, joka sisältää kohteen teksti, Grafiikka, Fontti, ympyrä&#10;&#10;Kuvaus luotu automaattisesti">
            <a:extLst>
              <a:ext uri="{FF2B5EF4-FFF2-40B4-BE49-F238E27FC236}">
                <a16:creationId xmlns:a16="http://schemas.microsoft.com/office/drawing/2014/main" id="{21601BA8-DD2B-784B-0743-7DDBFE1542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25787" y="420701"/>
            <a:ext cx="1362164" cy="915149"/>
          </a:xfrm>
          <a:prstGeom prst="rect">
            <a:avLst/>
          </a:prstGeom>
        </p:spPr>
      </p:pic>
      <p:grpSp>
        <p:nvGrpSpPr>
          <p:cNvPr id="5" name="Graphic 4">
            <a:extLst>
              <a:ext uri="{FF2B5EF4-FFF2-40B4-BE49-F238E27FC236}">
                <a16:creationId xmlns:a16="http://schemas.microsoft.com/office/drawing/2014/main" id="{E3437B3F-A8F5-86D3-27C9-91A559A472C8}"/>
              </a:ext>
            </a:extLst>
          </p:cNvPr>
          <p:cNvGrpSpPr/>
          <p:nvPr/>
        </p:nvGrpSpPr>
        <p:grpSpPr>
          <a:xfrm rot="19582332">
            <a:off x="10476715" y="1789369"/>
            <a:ext cx="388032" cy="596029"/>
            <a:chOff x="9129274" y="2719113"/>
            <a:chExt cx="717139" cy="1386497"/>
          </a:xfrm>
          <a:solidFill>
            <a:srgbClr val="09465E"/>
          </a:solidFill>
        </p:grpSpPr>
        <p:grpSp>
          <p:nvGrpSpPr>
            <p:cNvPr id="6" name="Graphic 4">
              <a:extLst>
                <a:ext uri="{FF2B5EF4-FFF2-40B4-BE49-F238E27FC236}">
                  <a16:creationId xmlns:a16="http://schemas.microsoft.com/office/drawing/2014/main" id="{02612DED-7313-13AE-AA32-9CAE10C9BEF4}"/>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59F74BD2-5238-0C88-4DC2-5F54C68E10F9}"/>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6" name="Freeform 58">
                <a:extLst>
                  <a:ext uri="{FF2B5EF4-FFF2-40B4-BE49-F238E27FC236}">
                    <a16:creationId xmlns:a16="http://schemas.microsoft.com/office/drawing/2014/main" id="{84B98915-BDDC-351B-0732-95D1EA96B1F8}"/>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7" name="Graphic 4">
              <a:extLst>
                <a:ext uri="{FF2B5EF4-FFF2-40B4-BE49-F238E27FC236}">
                  <a16:creationId xmlns:a16="http://schemas.microsoft.com/office/drawing/2014/main" id="{2A4EF6A6-DF8B-237C-F9FB-1009E3849E12}"/>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9779981E-991A-453F-6C66-E1459D1ABDE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0F443F22-DEC5-45F7-CF5B-0CE6447589A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0" name="Freeform 52">
                <a:extLst>
                  <a:ext uri="{FF2B5EF4-FFF2-40B4-BE49-F238E27FC236}">
                    <a16:creationId xmlns:a16="http://schemas.microsoft.com/office/drawing/2014/main" id="{159A5678-36AA-6325-649F-8C9E59C9146F}"/>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 name="Freeform 53">
                <a:extLst>
                  <a:ext uri="{FF2B5EF4-FFF2-40B4-BE49-F238E27FC236}">
                    <a16:creationId xmlns:a16="http://schemas.microsoft.com/office/drawing/2014/main" id="{124D77A5-BB30-F644-03DB-772BFBE6B21E}"/>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2" name="Freeform 54">
                <a:extLst>
                  <a:ext uri="{FF2B5EF4-FFF2-40B4-BE49-F238E27FC236}">
                    <a16:creationId xmlns:a16="http://schemas.microsoft.com/office/drawing/2014/main" id="{4BF399D2-162B-DA90-72FA-6E3FA7CCBD67}"/>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3" name="Freeform 55">
                <a:extLst>
                  <a:ext uri="{FF2B5EF4-FFF2-40B4-BE49-F238E27FC236}">
                    <a16:creationId xmlns:a16="http://schemas.microsoft.com/office/drawing/2014/main" id="{643AA53A-45D0-48EE-73EB-BEE88F972BE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4" name="Freeform 56">
                <a:extLst>
                  <a:ext uri="{FF2B5EF4-FFF2-40B4-BE49-F238E27FC236}">
                    <a16:creationId xmlns:a16="http://schemas.microsoft.com/office/drawing/2014/main" id="{37F344A8-983F-8FAA-97E9-36435FC3395D}"/>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6017021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AC976E-6C57-0A30-63B9-5BC03FE34EDC}"/>
              </a:ext>
            </a:extLst>
          </p:cNvPr>
          <p:cNvSpPr>
            <a:spLocks noGrp="1"/>
          </p:cNvSpPr>
          <p:nvPr>
            <p:ph type="body" sz="quarter" idx="16"/>
          </p:nvPr>
        </p:nvSpPr>
        <p:spPr>
          <a:xfrm>
            <a:off x="568643" y="235343"/>
            <a:ext cx="7692595" cy="557998"/>
          </a:xfrm>
        </p:spPr>
        <p:txBody>
          <a:bodyPr/>
          <a:lstStyle/>
          <a:p>
            <a:r>
              <a:rPr lang="en-IE" dirty="0">
                <a:cs typeface="Calibri"/>
              </a:rPr>
              <a:t>Métodos y etapas de aprendizaje</a:t>
            </a:r>
            <a:endParaRPr lang="en-IE" b="1" dirty="0"/>
          </a:p>
          <a:p>
            <a:endParaRPr lang="en-IE" dirty="0"/>
          </a:p>
        </p:txBody>
      </p:sp>
      <p:sp>
        <p:nvSpPr>
          <p:cNvPr id="5" name="Freeform 170">
            <a:extLst>
              <a:ext uri="{FF2B5EF4-FFF2-40B4-BE49-F238E27FC236}">
                <a16:creationId xmlns:a16="http://schemas.microsoft.com/office/drawing/2014/main" id="{A8EB48A7-DAFC-0BD0-E66D-4615637521CC}"/>
              </a:ext>
            </a:extLst>
          </p:cNvPr>
          <p:cNvSpPr>
            <a:spLocks noChangeArrowheads="1"/>
          </p:cNvSpPr>
          <p:nvPr/>
        </p:nvSpPr>
        <p:spPr bwMode="auto">
          <a:xfrm>
            <a:off x="379379" y="2632489"/>
            <a:ext cx="10603149" cy="3420785"/>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endParaRPr lang="en-US" sz="900"/>
          </a:p>
        </p:txBody>
      </p:sp>
      <p:sp>
        <p:nvSpPr>
          <p:cNvPr id="6" name="Freeform 171">
            <a:extLst>
              <a:ext uri="{FF2B5EF4-FFF2-40B4-BE49-F238E27FC236}">
                <a16:creationId xmlns:a16="http://schemas.microsoft.com/office/drawing/2014/main" id="{8D1A787D-60FF-B7A5-B8EE-3F58F4975177}"/>
              </a:ext>
            </a:extLst>
          </p:cNvPr>
          <p:cNvSpPr>
            <a:spLocks noChangeArrowheads="1"/>
          </p:cNvSpPr>
          <p:nvPr/>
        </p:nvSpPr>
        <p:spPr bwMode="auto">
          <a:xfrm>
            <a:off x="379379" y="1611670"/>
            <a:ext cx="10603149" cy="1014525"/>
          </a:xfrm>
          <a:custGeom>
            <a:avLst/>
            <a:gdLst>
              <a:gd name="T0" fmla="*/ 0 w 3506"/>
              <a:gd name="T1" fmla="*/ 1751 h 1752"/>
              <a:gd name="T2" fmla="*/ 0 w 3506"/>
              <a:gd name="T3" fmla="*/ 1751 h 1752"/>
              <a:gd name="T4" fmla="*/ 1752 w 3506"/>
              <a:gd name="T5" fmla="*/ 0 h 1752"/>
              <a:gd name="T6" fmla="*/ 1752 w 3506"/>
              <a:gd name="T7" fmla="*/ 0 h 1752"/>
              <a:gd name="T8" fmla="*/ 3505 w 3506"/>
              <a:gd name="T9" fmla="*/ 1751 h 1752"/>
              <a:gd name="T10" fmla="*/ 0 w 3506"/>
              <a:gd name="T11" fmla="*/ 1751 h 1752"/>
            </a:gdLst>
            <a:ahLst/>
            <a:cxnLst>
              <a:cxn ang="0">
                <a:pos x="T0" y="T1"/>
              </a:cxn>
              <a:cxn ang="0">
                <a:pos x="T2" y="T3"/>
              </a:cxn>
              <a:cxn ang="0">
                <a:pos x="T4" y="T5"/>
              </a:cxn>
              <a:cxn ang="0">
                <a:pos x="T6" y="T7"/>
              </a:cxn>
              <a:cxn ang="0">
                <a:pos x="T8" y="T9"/>
              </a:cxn>
              <a:cxn ang="0">
                <a:pos x="T10" y="T11"/>
              </a:cxn>
            </a:cxnLst>
            <a:rect l="0" t="0" r="r" b="b"/>
            <a:pathLst>
              <a:path w="3506" h="1752">
                <a:moveTo>
                  <a:pt x="0" y="1751"/>
                </a:moveTo>
                <a:lnTo>
                  <a:pt x="0" y="1751"/>
                </a:lnTo>
                <a:cubicBezTo>
                  <a:pt x="0" y="784"/>
                  <a:pt x="785" y="0"/>
                  <a:pt x="1752" y="0"/>
                </a:cubicBezTo>
                <a:lnTo>
                  <a:pt x="1752" y="0"/>
                </a:lnTo>
                <a:cubicBezTo>
                  <a:pt x="2720" y="0"/>
                  <a:pt x="3505" y="784"/>
                  <a:pt x="3505" y="1751"/>
                </a:cubicBezTo>
                <a:lnTo>
                  <a:pt x="0" y="1751"/>
                </a:lnTo>
              </a:path>
            </a:pathLst>
          </a:custGeom>
          <a:solidFill>
            <a:srgbClr val="F1983D"/>
          </a:solidFill>
          <a:ln>
            <a:noFill/>
          </a:ln>
          <a:effectLst/>
        </p:spPr>
        <p:txBody>
          <a:bodyPr wrap="none" anchor="ctr"/>
          <a:lstStyle/>
          <a:p>
            <a:endParaRPr lang="en-US" sz="900"/>
          </a:p>
        </p:txBody>
      </p:sp>
      <p:sp>
        <p:nvSpPr>
          <p:cNvPr id="17" name="CuadroTexto 598">
            <a:extLst>
              <a:ext uri="{FF2B5EF4-FFF2-40B4-BE49-F238E27FC236}">
                <a16:creationId xmlns:a16="http://schemas.microsoft.com/office/drawing/2014/main" id="{EE943F27-880B-FA59-CBAF-A548BFE65573}"/>
              </a:ext>
            </a:extLst>
          </p:cNvPr>
          <p:cNvSpPr txBox="1"/>
          <p:nvPr/>
        </p:nvSpPr>
        <p:spPr>
          <a:xfrm>
            <a:off x="2028901" y="1750211"/>
            <a:ext cx="7603700" cy="830997"/>
          </a:xfrm>
          <a:prstGeom prst="rect">
            <a:avLst/>
          </a:prstGeom>
          <a:noFill/>
        </p:spPr>
        <p:txBody>
          <a:bodyPr wrap="square" rtlCol="0">
            <a:spAutoFit/>
          </a:bodyPr>
          <a:lstStyle/>
          <a:p>
            <a:pPr algn="ctr"/>
            <a:r>
              <a:rPr lang="en-US" sz="2400" b="1" kern="0" dirty="0">
                <a:solidFill>
                  <a:schemeClr val="bg1"/>
                </a:solidFill>
                <a:cs typeface="Times New Roman" panose="02020603050405020304" pitchFamily="18" charset="0"/>
              </a:rPr>
              <a:t>INSTITUCIONES EDUCATIVAS - </a:t>
            </a:r>
          </a:p>
          <a:p>
            <a:pPr algn="ctr"/>
            <a:r>
              <a:rPr lang="en-US" sz="2400" b="1" kern="0" dirty="0">
                <a:solidFill>
                  <a:schemeClr val="bg1"/>
                </a:solidFill>
                <a:cs typeface="Times New Roman" panose="02020603050405020304" pitchFamily="18" charset="0"/>
              </a:rPr>
              <a:t>EDUCACIÓN FORMAL Y DESARROLLO CURRICULAR</a:t>
            </a:r>
            <a:endParaRPr lang="en-US" sz="2400" b="1" dirty="0">
              <a:solidFill>
                <a:schemeClr val="bg1"/>
              </a:solidFill>
              <a:latin typeface="Calibri" panose="020F0502020204030204" pitchFamily="34" charset="0"/>
              <a:ea typeface="Lato" charset="0"/>
              <a:cs typeface="Calibri" panose="020F0502020204030204" pitchFamily="34" charset="0"/>
            </a:endParaRPr>
          </a:p>
        </p:txBody>
      </p:sp>
      <p:sp>
        <p:nvSpPr>
          <p:cNvPr id="21" name="Rectángulo 602">
            <a:extLst>
              <a:ext uri="{FF2B5EF4-FFF2-40B4-BE49-F238E27FC236}">
                <a16:creationId xmlns:a16="http://schemas.microsoft.com/office/drawing/2014/main" id="{47E98206-026C-B721-F741-2087AD818BEB}"/>
              </a:ext>
            </a:extLst>
          </p:cNvPr>
          <p:cNvSpPr/>
          <p:nvPr/>
        </p:nvSpPr>
        <p:spPr>
          <a:xfrm>
            <a:off x="478575" y="2846137"/>
            <a:ext cx="10503953" cy="3046988"/>
          </a:xfrm>
          <a:prstGeom prst="rect">
            <a:avLst/>
          </a:prstGeom>
          <a:solidFill>
            <a:srgbClr val="09465E"/>
          </a:solidFill>
        </p:spPr>
        <p:txBody>
          <a:bodyPr wrap="square">
            <a:spAutoFit/>
          </a:bodyPr>
          <a:lstStyle/>
          <a:p>
            <a:r>
              <a:rPr lang="en-US" sz="2200" b="1" kern="100" dirty="0" err="1">
                <a:solidFill>
                  <a:schemeClr val="bg1"/>
                </a:solidFill>
                <a:effectLst/>
                <a:ea typeface="Aptos" panose="020B0004020202020204" pitchFamily="34" charset="0"/>
                <a:cs typeface="Times New Roman" panose="02020603050405020304" pitchFamily="18" charset="0"/>
              </a:rPr>
              <a:t>Programas escolares </a:t>
            </a:r>
            <a:r>
              <a:rPr lang="en-US" sz="2200" kern="100" dirty="0">
                <a:solidFill>
                  <a:schemeClr val="bg1"/>
                </a:solidFill>
                <a:effectLst/>
                <a:ea typeface="Aptos" panose="020B0004020202020204" pitchFamily="34" charset="0"/>
                <a:cs typeface="Times New Roman" panose="02020603050405020304" pitchFamily="18" charset="0"/>
              </a:rPr>
              <a:t>para educar a la población sobre la importancia de la gestión de residuos, el reciclaje y la sostenibilidad a cualquier edad, aunque especialmente desde una edad temprana.</a:t>
            </a:r>
            <a:r>
              <a:rPr lang="en-US" sz="2200" kern="0" dirty="0">
                <a:solidFill>
                  <a:schemeClr val="bg1"/>
                </a:solidFill>
                <a:cs typeface="Times New Roman" panose="02020603050405020304" pitchFamily="18" charset="0"/>
                <a:hlinkClick r:id="rId2"/>
              </a:rPr>
              <a:t> Ver artículo</a:t>
            </a:r>
            <a:endParaRPr lang="en-US" sz="2200" kern="100" dirty="0">
              <a:solidFill>
                <a:schemeClr val="bg1"/>
              </a:solidFill>
              <a:effectLst/>
              <a:ea typeface="Aptos" panose="020B0004020202020204" pitchFamily="34" charset="0"/>
              <a:cs typeface="Times New Roman" panose="02020603050405020304" pitchFamily="18" charset="0"/>
            </a:endParaRPr>
          </a:p>
          <a:p>
            <a:pPr marL="0" indent="0">
              <a:lnSpc>
                <a:spcPct val="100000"/>
              </a:lnSpc>
            </a:pPr>
            <a:endParaRPr lang="fi-FI" sz="2200" kern="100" dirty="0">
              <a:solidFill>
                <a:schemeClr val="bg1"/>
              </a:solidFill>
              <a:effectLst/>
              <a:ea typeface="Aptos" panose="020B0004020202020204" pitchFamily="34" charset="0"/>
              <a:cs typeface="Times New Roman" panose="02020603050405020304" pitchFamily="18" charset="0"/>
            </a:endParaRPr>
          </a:p>
          <a:p>
            <a:pPr marL="0" indent="0">
              <a:lnSpc>
                <a:spcPct val="100000"/>
              </a:lnSpc>
            </a:pPr>
            <a:r>
              <a:rPr lang="en-US" sz="2200" b="1" kern="100" dirty="0">
                <a:solidFill>
                  <a:schemeClr val="bg1"/>
                </a:solidFill>
                <a:effectLst/>
                <a:ea typeface="Aptos" panose="020B0004020202020204" pitchFamily="34" charset="0"/>
                <a:cs typeface="Times New Roman" panose="02020603050405020304" pitchFamily="18" charset="0"/>
              </a:rPr>
              <a:t>Programa de colegios y universidades </a:t>
            </a:r>
            <a:r>
              <a:rPr lang="en-US" sz="2200" kern="100" dirty="0">
                <a:solidFill>
                  <a:schemeClr val="bg1"/>
                </a:solidFill>
                <a:effectLst/>
                <a:ea typeface="Aptos" panose="020B0004020202020204" pitchFamily="34" charset="0"/>
                <a:cs typeface="Times New Roman" panose="02020603050405020304" pitchFamily="18" charset="0"/>
              </a:rPr>
              <a:t>para proporcionar a los estudiantes conocimientos más especializados sobre la gestión de residuos mediante cursos, aprendizaje práctico a través de prácticas, proyectos de investigación o colaboración con organizaciones locales de gestión de residuos. </a:t>
            </a:r>
            <a:r>
              <a:rPr lang="en-US" sz="2200" kern="100" dirty="0">
                <a:solidFill>
                  <a:schemeClr val="bg1"/>
                </a:solidFill>
                <a:ea typeface="Aptos" panose="020B0004020202020204" pitchFamily="34" charset="0"/>
                <a:cs typeface="Times New Roman" panose="02020603050405020304" pitchFamily="18" charset="0"/>
              </a:rPr>
              <a:t>Véase también </a:t>
            </a:r>
            <a:r>
              <a:rPr lang="en-US" sz="2200" kern="100" dirty="0">
                <a:solidFill>
                  <a:schemeClr val="bg1"/>
                </a:solidFill>
                <a:ea typeface="Aptos" panose="020B0004020202020204" pitchFamily="34" charset="0"/>
                <a:cs typeface="Times New Roman" panose="02020603050405020304" pitchFamily="18" charset="0"/>
                <a:hlinkClick r:id="rId3"/>
              </a:rPr>
              <a:t>Universidad del Clima.</a:t>
            </a:r>
            <a:endParaRPr lang="fi-FI" sz="2200" kern="100" dirty="0">
              <a:solidFill>
                <a:schemeClr val="bg1"/>
              </a:solidFill>
              <a:effectLst/>
              <a:ea typeface="Aptos" panose="020B0004020202020204" pitchFamily="34" charset="0"/>
              <a:cs typeface="Times New Roman" panose="02020603050405020304" pitchFamily="18" charset="0"/>
            </a:endParaRPr>
          </a:p>
          <a:p>
            <a:pPr algn="ctr"/>
            <a:endParaRPr lang="en-US" sz="1600" dirty="0">
              <a:solidFill>
                <a:schemeClr val="bg1"/>
              </a:solidFill>
              <a:latin typeface="Calibri" panose="020F0502020204030204" pitchFamily="34" charset="0"/>
              <a:ea typeface="Lato" charset="0"/>
              <a:cs typeface="Calibri" panose="020F0502020204030204" pitchFamily="34" charset="0"/>
            </a:endParaRPr>
          </a:p>
        </p:txBody>
      </p:sp>
      <p:grpSp>
        <p:nvGrpSpPr>
          <p:cNvPr id="47" name="Group 46">
            <a:extLst>
              <a:ext uri="{FF2B5EF4-FFF2-40B4-BE49-F238E27FC236}">
                <a16:creationId xmlns:a16="http://schemas.microsoft.com/office/drawing/2014/main" id="{556428F9-BE32-D0B1-3EA9-CBC67488E5B6}"/>
              </a:ext>
            </a:extLst>
          </p:cNvPr>
          <p:cNvGrpSpPr/>
          <p:nvPr/>
        </p:nvGrpSpPr>
        <p:grpSpPr>
          <a:xfrm>
            <a:off x="5077603" y="855163"/>
            <a:ext cx="753148" cy="676171"/>
            <a:chOff x="3258209" y="1217582"/>
            <a:chExt cx="4712093" cy="4711281"/>
          </a:xfrm>
          <a:solidFill>
            <a:srgbClr val="086575"/>
          </a:solidFill>
        </p:grpSpPr>
        <p:sp>
          <p:nvSpPr>
            <p:cNvPr id="48" name="Freeform 31">
              <a:extLst>
                <a:ext uri="{FF2B5EF4-FFF2-40B4-BE49-F238E27FC236}">
                  <a16:creationId xmlns:a16="http://schemas.microsoft.com/office/drawing/2014/main" id="{13E456CE-1156-A201-18B8-60CFCB82D762}"/>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49" name="Freeform 32">
              <a:extLst>
                <a:ext uri="{FF2B5EF4-FFF2-40B4-BE49-F238E27FC236}">
                  <a16:creationId xmlns:a16="http://schemas.microsoft.com/office/drawing/2014/main" id="{FCEB43D1-42A2-A973-4F36-1CD63242A079}"/>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dirty="0"/>
            </a:p>
          </p:txBody>
        </p:sp>
        <p:grpSp>
          <p:nvGrpSpPr>
            <p:cNvPr id="50" name="Group 49">
              <a:extLst>
                <a:ext uri="{FF2B5EF4-FFF2-40B4-BE49-F238E27FC236}">
                  <a16:creationId xmlns:a16="http://schemas.microsoft.com/office/drawing/2014/main" id="{31C98C48-5704-1FDD-EA7A-B97AF253D3D9}"/>
                </a:ext>
              </a:extLst>
            </p:cNvPr>
            <p:cNvGrpSpPr/>
            <p:nvPr/>
          </p:nvGrpSpPr>
          <p:grpSpPr>
            <a:xfrm>
              <a:off x="3258209" y="1217582"/>
              <a:ext cx="4712093" cy="4711281"/>
              <a:chOff x="3258209" y="1217582"/>
              <a:chExt cx="4712093" cy="4711281"/>
            </a:xfrm>
            <a:grpFill/>
          </p:grpSpPr>
          <p:sp>
            <p:nvSpPr>
              <p:cNvPr id="51" name="Freeform 16">
                <a:extLst>
                  <a:ext uri="{FF2B5EF4-FFF2-40B4-BE49-F238E27FC236}">
                    <a16:creationId xmlns:a16="http://schemas.microsoft.com/office/drawing/2014/main" id="{2CF449AC-FF9A-007D-48C1-C55DD43EB406}"/>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dirty="0"/>
              </a:p>
            </p:txBody>
          </p:sp>
          <p:sp>
            <p:nvSpPr>
              <p:cNvPr id="52" name="Freeform 18">
                <a:extLst>
                  <a:ext uri="{FF2B5EF4-FFF2-40B4-BE49-F238E27FC236}">
                    <a16:creationId xmlns:a16="http://schemas.microsoft.com/office/drawing/2014/main" id="{0588B53C-D9D2-4994-30CA-CADA2EEE7B77}"/>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53" name="Freeform 19">
                <a:extLst>
                  <a:ext uri="{FF2B5EF4-FFF2-40B4-BE49-F238E27FC236}">
                    <a16:creationId xmlns:a16="http://schemas.microsoft.com/office/drawing/2014/main" id="{C746BCA0-09FF-C610-2ACD-15D0FAAC3C54}"/>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54" name="Freeform 20">
                <a:extLst>
                  <a:ext uri="{FF2B5EF4-FFF2-40B4-BE49-F238E27FC236}">
                    <a16:creationId xmlns:a16="http://schemas.microsoft.com/office/drawing/2014/main" id="{15D8E96C-8FFF-C557-070A-81A69713DE63}"/>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55" name="Freeform 21">
                <a:extLst>
                  <a:ext uri="{FF2B5EF4-FFF2-40B4-BE49-F238E27FC236}">
                    <a16:creationId xmlns:a16="http://schemas.microsoft.com/office/drawing/2014/main" id="{22C27DB6-9A58-A385-04E0-62F7CEF180C2}"/>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56" name="Freeform 22">
                <a:extLst>
                  <a:ext uri="{FF2B5EF4-FFF2-40B4-BE49-F238E27FC236}">
                    <a16:creationId xmlns:a16="http://schemas.microsoft.com/office/drawing/2014/main" id="{9760055B-54A3-2CA0-CDBE-59E0CD1ECE4E}"/>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57" name="Freeform 23">
                <a:extLst>
                  <a:ext uri="{FF2B5EF4-FFF2-40B4-BE49-F238E27FC236}">
                    <a16:creationId xmlns:a16="http://schemas.microsoft.com/office/drawing/2014/main" id="{04C14199-EC89-362A-925D-C23CF5361754}"/>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58" name="Freeform 24">
                <a:extLst>
                  <a:ext uri="{FF2B5EF4-FFF2-40B4-BE49-F238E27FC236}">
                    <a16:creationId xmlns:a16="http://schemas.microsoft.com/office/drawing/2014/main" id="{DA64EFD3-9120-B4EE-C1C4-9A6394BE8FEB}"/>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59" name="Freeform 25">
                <a:extLst>
                  <a:ext uri="{FF2B5EF4-FFF2-40B4-BE49-F238E27FC236}">
                    <a16:creationId xmlns:a16="http://schemas.microsoft.com/office/drawing/2014/main" id="{56BCBF24-F5D5-8E04-0DCD-C98A44C33300}"/>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60" name="Freeform 26">
                <a:extLst>
                  <a:ext uri="{FF2B5EF4-FFF2-40B4-BE49-F238E27FC236}">
                    <a16:creationId xmlns:a16="http://schemas.microsoft.com/office/drawing/2014/main" id="{B40D1928-59BD-E0F4-3A5C-CA20A87D4A1E}"/>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61" name="Freeform 27">
                <a:extLst>
                  <a:ext uri="{FF2B5EF4-FFF2-40B4-BE49-F238E27FC236}">
                    <a16:creationId xmlns:a16="http://schemas.microsoft.com/office/drawing/2014/main" id="{BD3E0912-F18A-C1D1-BCCD-B5D0A84090A4}"/>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62" name="Freeform 28">
                <a:extLst>
                  <a:ext uri="{FF2B5EF4-FFF2-40B4-BE49-F238E27FC236}">
                    <a16:creationId xmlns:a16="http://schemas.microsoft.com/office/drawing/2014/main" id="{59F4F07E-9E58-1AAB-A394-F985255A1863}"/>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63" name="Freeform 29">
                <a:extLst>
                  <a:ext uri="{FF2B5EF4-FFF2-40B4-BE49-F238E27FC236}">
                    <a16:creationId xmlns:a16="http://schemas.microsoft.com/office/drawing/2014/main" id="{58488382-76BF-21BF-C6B1-B7D34D7418A9}"/>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64" name="Freeform 30">
                <a:extLst>
                  <a:ext uri="{FF2B5EF4-FFF2-40B4-BE49-F238E27FC236}">
                    <a16:creationId xmlns:a16="http://schemas.microsoft.com/office/drawing/2014/main" id="{35959F6D-29E9-F88D-0B90-84DBB2EFDAF8}"/>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
        <p:nvSpPr>
          <p:cNvPr id="75" name="Tekstiruutu 74">
            <a:extLst>
              <a:ext uri="{FF2B5EF4-FFF2-40B4-BE49-F238E27FC236}">
                <a16:creationId xmlns:a16="http://schemas.microsoft.com/office/drawing/2014/main" id="{764EF2F9-D43F-C974-259F-1F0064D1A42A}"/>
              </a:ext>
            </a:extLst>
          </p:cNvPr>
          <p:cNvSpPr txBox="1"/>
          <p:nvPr/>
        </p:nvSpPr>
        <p:spPr>
          <a:xfrm>
            <a:off x="339661" y="6180850"/>
            <a:ext cx="10003739" cy="461665"/>
          </a:xfrm>
          <a:prstGeom prst="rect">
            <a:avLst/>
          </a:prstGeom>
          <a:noFill/>
        </p:spPr>
        <p:txBody>
          <a:bodyPr wrap="square">
            <a:spAutoFit/>
          </a:bodyPr>
          <a:lstStyle/>
          <a:p>
            <a:pPr marL="0" indent="0">
              <a:lnSpc>
                <a:spcPct val="100000"/>
              </a:lnSpc>
            </a:pPr>
            <a:r>
              <a:rPr lang="en-US" sz="2400" b="1" kern="0" dirty="0">
                <a:solidFill>
                  <a:srgbClr val="09465E"/>
                </a:solidFill>
                <a:highlight>
                  <a:srgbClr val="F1983D"/>
                </a:highlight>
                <a:cs typeface="Times New Roman" panose="02020603050405020304" pitchFamily="18" charset="0"/>
              </a:rPr>
              <a:t>EJERCICIO: </a:t>
            </a:r>
            <a:r>
              <a:rPr lang="en-US" b="1" kern="0" dirty="0">
                <a:solidFill>
                  <a:srgbClr val="2094D2"/>
                </a:solidFill>
                <a:cs typeface="Times New Roman" panose="02020603050405020304" pitchFamily="18" charset="0"/>
              </a:rPr>
              <a:t>BUSQUE EJEMPLOS DE OPORTUNIDADES EDUCATIVAS EN SU REGIÓN.</a:t>
            </a:r>
          </a:p>
        </p:txBody>
      </p:sp>
    </p:spTree>
    <p:extLst>
      <p:ext uri="{BB962C8B-B14F-4D97-AF65-F5344CB8AC3E}">
        <p14:creationId xmlns:p14="http://schemas.microsoft.com/office/powerpoint/2010/main" val="1888272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AB096-956E-C80D-37B8-82204CEEF7A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54CF171-4661-05EA-3710-23FCB25E1FED}"/>
              </a:ext>
            </a:extLst>
          </p:cNvPr>
          <p:cNvSpPr>
            <a:spLocks noGrp="1"/>
          </p:cNvSpPr>
          <p:nvPr>
            <p:ph type="body" sz="quarter" idx="16"/>
          </p:nvPr>
        </p:nvSpPr>
        <p:spPr>
          <a:xfrm>
            <a:off x="607554" y="288868"/>
            <a:ext cx="7692595" cy="557998"/>
          </a:xfrm>
        </p:spPr>
        <p:txBody>
          <a:bodyPr/>
          <a:lstStyle/>
          <a:p>
            <a:r>
              <a:rPr lang="en-IE" dirty="0">
                <a:cs typeface="Calibri"/>
              </a:rPr>
              <a:t>Métodos y etapas de aprendizaje</a:t>
            </a:r>
            <a:endParaRPr lang="en-IE" b="1" dirty="0"/>
          </a:p>
          <a:p>
            <a:endParaRPr lang="en-IE" dirty="0"/>
          </a:p>
        </p:txBody>
      </p:sp>
      <p:sp>
        <p:nvSpPr>
          <p:cNvPr id="8" name="Freeform 246">
            <a:extLst>
              <a:ext uri="{FF2B5EF4-FFF2-40B4-BE49-F238E27FC236}">
                <a16:creationId xmlns:a16="http://schemas.microsoft.com/office/drawing/2014/main" id="{93FE14D4-0775-3752-70B0-337A11418A48}"/>
              </a:ext>
            </a:extLst>
          </p:cNvPr>
          <p:cNvSpPr>
            <a:spLocks noChangeArrowheads="1"/>
          </p:cNvSpPr>
          <p:nvPr/>
        </p:nvSpPr>
        <p:spPr bwMode="auto">
          <a:xfrm>
            <a:off x="721764" y="2795101"/>
            <a:ext cx="10376321" cy="3354681"/>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pPr marL="0" indent="0">
              <a:lnSpc>
                <a:spcPct val="100000"/>
              </a:lnSpc>
            </a:pPr>
            <a:endParaRPr lang="en-US" sz="900" b="1" kern="100" dirty="0">
              <a:effectLst/>
              <a:highlight>
                <a:srgbClr val="FFFF00"/>
              </a:highlight>
              <a:ea typeface="Aptos" panose="020B0004020202020204" pitchFamily="34" charset="0"/>
              <a:cs typeface="Times New Roman" panose="02020603050405020304" pitchFamily="18" charset="0"/>
            </a:endParaRPr>
          </a:p>
        </p:txBody>
      </p:sp>
      <p:sp>
        <p:nvSpPr>
          <p:cNvPr id="9" name="Freeform 247">
            <a:extLst>
              <a:ext uri="{FF2B5EF4-FFF2-40B4-BE49-F238E27FC236}">
                <a16:creationId xmlns:a16="http://schemas.microsoft.com/office/drawing/2014/main" id="{6A66C646-DCB1-EAA4-F074-874AFF6434EA}"/>
              </a:ext>
            </a:extLst>
          </p:cNvPr>
          <p:cNvSpPr>
            <a:spLocks noChangeArrowheads="1"/>
          </p:cNvSpPr>
          <p:nvPr/>
        </p:nvSpPr>
        <p:spPr bwMode="auto">
          <a:xfrm>
            <a:off x="721765" y="1784481"/>
            <a:ext cx="10381998" cy="1034946"/>
          </a:xfrm>
          <a:custGeom>
            <a:avLst/>
            <a:gdLst>
              <a:gd name="T0" fmla="*/ 0 w 3504"/>
              <a:gd name="T1" fmla="*/ 1751 h 1752"/>
              <a:gd name="T2" fmla="*/ 0 w 3504"/>
              <a:gd name="T3" fmla="*/ 1751 h 1752"/>
              <a:gd name="T4" fmla="*/ 1751 w 3504"/>
              <a:gd name="T5" fmla="*/ 0 h 1752"/>
              <a:gd name="T6" fmla="*/ 1751 w 3504"/>
              <a:gd name="T7" fmla="*/ 0 h 1752"/>
              <a:gd name="T8" fmla="*/ 3503 w 3504"/>
              <a:gd name="T9" fmla="*/ 1751 h 1752"/>
              <a:gd name="T10" fmla="*/ 0 w 3504"/>
              <a:gd name="T11" fmla="*/ 1751 h 1752"/>
            </a:gdLst>
            <a:ahLst/>
            <a:cxnLst>
              <a:cxn ang="0">
                <a:pos x="T0" y="T1"/>
              </a:cxn>
              <a:cxn ang="0">
                <a:pos x="T2" y="T3"/>
              </a:cxn>
              <a:cxn ang="0">
                <a:pos x="T4" y="T5"/>
              </a:cxn>
              <a:cxn ang="0">
                <a:pos x="T6" y="T7"/>
              </a:cxn>
              <a:cxn ang="0">
                <a:pos x="T8" y="T9"/>
              </a:cxn>
              <a:cxn ang="0">
                <a:pos x="T10" y="T11"/>
              </a:cxn>
            </a:cxnLst>
            <a:rect l="0" t="0" r="r" b="b"/>
            <a:pathLst>
              <a:path w="3504" h="1752">
                <a:moveTo>
                  <a:pt x="0" y="1751"/>
                </a:moveTo>
                <a:lnTo>
                  <a:pt x="0" y="1751"/>
                </a:lnTo>
                <a:cubicBezTo>
                  <a:pt x="0" y="784"/>
                  <a:pt x="784" y="0"/>
                  <a:pt x="1751" y="0"/>
                </a:cubicBezTo>
                <a:lnTo>
                  <a:pt x="1751" y="0"/>
                </a:lnTo>
                <a:cubicBezTo>
                  <a:pt x="2719" y="0"/>
                  <a:pt x="3503" y="784"/>
                  <a:pt x="3503" y="1751"/>
                </a:cubicBezTo>
                <a:lnTo>
                  <a:pt x="0" y="1751"/>
                </a:lnTo>
              </a:path>
            </a:pathLst>
          </a:custGeom>
          <a:solidFill>
            <a:srgbClr val="E25684"/>
          </a:solidFill>
          <a:ln>
            <a:noFill/>
          </a:ln>
          <a:effectLst/>
        </p:spPr>
        <p:txBody>
          <a:bodyPr wrap="none" anchor="ctr"/>
          <a:lstStyle/>
          <a:p>
            <a:endParaRPr lang="en-US" sz="900"/>
          </a:p>
        </p:txBody>
      </p:sp>
      <p:sp>
        <p:nvSpPr>
          <p:cNvPr id="19" name="CuadroTexto 600">
            <a:extLst>
              <a:ext uri="{FF2B5EF4-FFF2-40B4-BE49-F238E27FC236}">
                <a16:creationId xmlns:a16="http://schemas.microsoft.com/office/drawing/2014/main" id="{01D510DB-CAA9-FE97-299D-14B955C0173A}"/>
              </a:ext>
            </a:extLst>
          </p:cNvPr>
          <p:cNvSpPr txBox="1"/>
          <p:nvPr/>
        </p:nvSpPr>
        <p:spPr>
          <a:xfrm>
            <a:off x="1230228" y="1990055"/>
            <a:ext cx="8986810" cy="830997"/>
          </a:xfrm>
          <a:prstGeom prst="rect">
            <a:avLst/>
          </a:prstGeom>
          <a:noFill/>
        </p:spPr>
        <p:txBody>
          <a:bodyPr wrap="square" rtlCol="0">
            <a:spAutoFit/>
          </a:bodyPr>
          <a:lstStyle/>
          <a:p>
            <a:pPr algn="ctr"/>
            <a:r>
              <a:rPr lang="en-US" sz="2400" b="1" kern="0" dirty="0">
                <a:solidFill>
                  <a:schemeClr val="bg1"/>
                </a:solidFill>
                <a:cs typeface="Times New Roman" panose="02020603050405020304" pitchFamily="18" charset="0"/>
              </a:rPr>
              <a:t>SEMINARIOS, TALLERES Y SESIONES DE FORMACIÓN </a:t>
            </a:r>
          </a:p>
          <a:p>
            <a:pPr algn="ctr"/>
            <a:r>
              <a:rPr lang="en-US" sz="2400" b="1" kern="0" dirty="0">
                <a:solidFill>
                  <a:schemeClr val="bg1"/>
                </a:solidFill>
                <a:cs typeface="Times New Roman" panose="02020603050405020304" pitchFamily="18" charset="0"/>
              </a:rPr>
              <a:t>PARA EMPRESAS Y FORMACIÓN PROFESIONAL</a:t>
            </a:r>
          </a:p>
        </p:txBody>
      </p:sp>
      <p:sp>
        <p:nvSpPr>
          <p:cNvPr id="22" name="Rectángulo 603">
            <a:extLst>
              <a:ext uri="{FF2B5EF4-FFF2-40B4-BE49-F238E27FC236}">
                <a16:creationId xmlns:a16="http://schemas.microsoft.com/office/drawing/2014/main" id="{8A70A850-598B-B621-7AAE-5F7127FF9084}"/>
              </a:ext>
            </a:extLst>
          </p:cNvPr>
          <p:cNvSpPr/>
          <p:nvPr/>
        </p:nvSpPr>
        <p:spPr>
          <a:xfrm>
            <a:off x="1019057" y="3025001"/>
            <a:ext cx="9883742" cy="3046988"/>
          </a:xfrm>
          <a:prstGeom prst="rect">
            <a:avLst/>
          </a:prstGeom>
          <a:solidFill>
            <a:srgbClr val="09465E"/>
          </a:solidFill>
        </p:spPr>
        <p:txBody>
          <a:bodyPr wrap="square">
            <a:spAutoFit/>
          </a:bodyPr>
          <a:lstStyle/>
          <a:p>
            <a:pPr marL="0" indent="0">
              <a:lnSpc>
                <a:spcPct val="100000"/>
              </a:lnSpc>
            </a:pPr>
            <a:r>
              <a:rPr lang="en-US" sz="2200" b="1" kern="100" dirty="0">
                <a:solidFill>
                  <a:schemeClr val="bg1"/>
                </a:solidFill>
                <a:effectLst/>
                <a:ea typeface="Aptos" panose="020B0004020202020204" pitchFamily="34" charset="0"/>
                <a:cs typeface="Times New Roman" panose="02020603050405020304" pitchFamily="18" charset="0"/>
              </a:rPr>
              <a:t>Formación in situ </a:t>
            </a:r>
            <a:r>
              <a:rPr lang="fi-FI" sz="2200" b="1" kern="100" dirty="0">
                <a:solidFill>
                  <a:schemeClr val="bg1"/>
                </a:solidFill>
                <a:ea typeface="Aptos" panose="020B0004020202020204" pitchFamily="34" charset="0"/>
                <a:cs typeface="Times New Roman" panose="02020603050405020304" pitchFamily="18" charset="0"/>
              </a:rPr>
              <a:t>- </a:t>
            </a:r>
            <a:r>
              <a:rPr lang="fi-FI" sz="2200" b="1" kern="100" dirty="0" err="1">
                <a:solidFill>
                  <a:schemeClr val="bg1"/>
                </a:solidFill>
                <a:ea typeface="Aptos" panose="020B0004020202020204" pitchFamily="34" charset="0"/>
                <a:cs typeface="Times New Roman" panose="02020603050405020304" pitchFamily="18" charset="0"/>
              </a:rPr>
              <a:t>Job-Shadowing </a:t>
            </a:r>
            <a:r>
              <a:rPr lang="fi-FI" sz="2200" b="1" kern="100" dirty="0">
                <a:solidFill>
                  <a:schemeClr val="bg1"/>
                </a:solidFill>
                <a:ea typeface="Aptos" panose="020B0004020202020204" pitchFamily="34" charset="0"/>
                <a:cs typeface="Times New Roman" panose="02020603050405020304" pitchFamily="18" charset="0"/>
              </a:rPr>
              <a:t>- </a:t>
            </a:r>
            <a:r>
              <a:rPr lang="fi-FI" sz="2200" b="1" kern="100" dirty="0" err="1">
                <a:solidFill>
                  <a:schemeClr val="bg1"/>
                </a:solidFill>
                <a:ea typeface="Aptos" panose="020B0004020202020204" pitchFamily="34" charset="0"/>
                <a:cs typeface="Times New Roman" panose="02020603050405020304" pitchFamily="18" charset="0"/>
              </a:rPr>
              <a:t>Benchmarking</a:t>
            </a:r>
            <a:endParaRPr lang="fi-FI" sz="2200" kern="100" dirty="0">
              <a:solidFill>
                <a:schemeClr val="bg1"/>
              </a:solidFill>
              <a:ea typeface="Aptos" panose="020B0004020202020204" pitchFamily="34" charset="0"/>
              <a:cs typeface="Times New Roman" panose="02020603050405020304" pitchFamily="18" charset="0"/>
            </a:endParaRPr>
          </a:p>
          <a:p>
            <a:pPr marL="0" indent="0">
              <a:lnSpc>
                <a:spcPct val="100000"/>
              </a:lnSpc>
            </a:pPr>
            <a:r>
              <a:rPr lang="en-US" sz="2200" kern="100" dirty="0">
                <a:solidFill>
                  <a:schemeClr val="bg1"/>
                </a:solidFill>
                <a:effectLst/>
                <a:ea typeface="Aptos" panose="020B0004020202020204" pitchFamily="34" charset="0"/>
                <a:cs typeface="Times New Roman" panose="02020603050405020304" pitchFamily="18" charset="0"/>
              </a:rPr>
              <a:t>Permitir que los empleados observen y participen en procesos reales en el </a:t>
            </a:r>
            <a:r>
              <a:rPr lang="en-US" sz="2200" kern="100" dirty="0" err="1">
                <a:solidFill>
                  <a:schemeClr val="bg1"/>
                </a:solidFill>
                <a:effectLst/>
                <a:ea typeface="Aptos" panose="020B0004020202020204" pitchFamily="34" charset="0"/>
                <a:cs typeface="Times New Roman" panose="02020603050405020304" pitchFamily="18" charset="0"/>
              </a:rPr>
              <a:t>lugar de trabajoS </a:t>
            </a:r>
            <a:r>
              <a:rPr lang="en-US" sz="2200" kern="100" dirty="0">
                <a:solidFill>
                  <a:schemeClr val="bg1"/>
                </a:solidFill>
                <a:effectLst/>
                <a:ea typeface="Aptos" panose="020B0004020202020204" pitchFamily="34" charset="0"/>
                <a:cs typeface="Times New Roman" panose="02020603050405020304" pitchFamily="18" charset="0"/>
              </a:rPr>
              <a:t>para adquirir experiencia en el mundo real.</a:t>
            </a:r>
          </a:p>
          <a:p>
            <a:pPr marL="0" lvl="0" indent="0">
              <a:lnSpc>
                <a:spcPct val="100000"/>
              </a:lnSpc>
              <a:buSzPts val="1000"/>
              <a:tabLst>
                <a:tab pos="457200" algn="l"/>
              </a:tabLst>
            </a:pPr>
            <a:endParaRPr lang="fi-FI" sz="2200" kern="100" dirty="0">
              <a:solidFill>
                <a:schemeClr val="bg1"/>
              </a:solidFill>
              <a:effectLst/>
              <a:ea typeface="Aptos" panose="020B0004020202020204" pitchFamily="34" charset="0"/>
              <a:cs typeface="Times New Roman" panose="02020603050405020304" pitchFamily="18" charset="0"/>
            </a:endParaRPr>
          </a:p>
          <a:p>
            <a:pPr marL="0" indent="0">
              <a:lnSpc>
                <a:spcPct val="100000"/>
              </a:lnSpc>
            </a:pPr>
            <a:r>
              <a:rPr lang="fi-FI" sz="2200" b="1" kern="100" dirty="0">
                <a:solidFill>
                  <a:schemeClr val="bg1"/>
                </a:solidFill>
                <a:ea typeface="Aptos" panose="020B0004020202020204" pitchFamily="34" charset="0"/>
                <a:cs typeface="Times New Roman" panose="02020603050405020304" pitchFamily="18" charset="0"/>
              </a:rPr>
              <a:t>Cursos </a:t>
            </a:r>
            <a:r>
              <a:rPr lang="fi-FI" sz="2200" b="1" kern="100" dirty="0" err="1">
                <a:solidFill>
                  <a:schemeClr val="bg1"/>
                </a:solidFill>
                <a:ea typeface="Aptos" panose="020B0004020202020204" pitchFamily="34" charset="0"/>
                <a:cs typeface="Times New Roman" panose="02020603050405020304" pitchFamily="18" charset="0"/>
              </a:rPr>
              <a:t>regulares de actualización</a:t>
            </a:r>
            <a:r>
              <a:rPr lang="fi-FI" sz="2200" kern="100" dirty="0">
                <a:solidFill>
                  <a:schemeClr val="bg1"/>
                </a:solidFill>
                <a:ea typeface="Aptos" panose="020B0004020202020204" pitchFamily="34" charset="0"/>
                <a:cs typeface="Times New Roman" panose="02020603050405020304" pitchFamily="18" charset="0"/>
              </a:rPr>
              <a:t>, </a:t>
            </a:r>
            <a:r>
              <a:rPr lang="en-US" sz="2200" b="1" kern="100" dirty="0">
                <a:solidFill>
                  <a:schemeClr val="bg1"/>
                </a:solidFill>
                <a:effectLst/>
                <a:ea typeface="Aptos" panose="020B0004020202020204" pitchFamily="34" charset="0"/>
                <a:cs typeface="Times New Roman" panose="02020603050405020304" pitchFamily="18" charset="0"/>
              </a:rPr>
              <a:t>seminarios y talleres</a:t>
            </a:r>
          </a:p>
          <a:p>
            <a:pPr marL="0" indent="0">
              <a:lnSpc>
                <a:spcPct val="100000"/>
              </a:lnSpc>
            </a:pPr>
            <a:r>
              <a:rPr lang="en-US" sz="2200" kern="100" dirty="0">
                <a:solidFill>
                  <a:schemeClr val="bg1"/>
                </a:solidFill>
                <a:effectLst/>
                <a:ea typeface="Aptos" panose="020B0004020202020204" pitchFamily="34" charset="0"/>
                <a:cs typeface="Times New Roman" panose="02020603050405020304" pitchFamily="18" charset="0"/>
              </a:rPr>
              <a:t>Sesiones interactivas, prácticas </a:t>
            </a:r>
            <a:r>
              <a:rPr lang="en-US" sz="2200" kern="100" dirty="0">
                <a:solidFill>
                  <a:schemeClr val="bg1"/>
                </a:solidFill>
                <a:ea typeface="Aptos" panose="020B0004020202020204" pitchFamily="34" charset="0"/>
                <a:cs typeface="Times New Roman" panose="02020603050405020304" pitchFamily="18" charset="0"/>
              </a:rPr>
              <a:t>por ejemplo, relacionadas con la </a:t>
            </a:r>
            <a:r>
              <a:rPr lang="en-US" sz="2200" kern="100" dirty="0">
                <a:solidFill>
                  <a:schemeClr val="bg1"/>
                </a:solidFill>
                <a:effectLst/>
                <a:ea typeface="Aptos" panose="020B0004020202020204" pitchFamily="34" charset="0"/>
                <a:cs typeface="Times New Roman" panose="02020603050405020304" pitchFamily="18" charset="0"/>
              </a:rPr>
              <a:t>segregación de residuos, técnicas de reciclaje, estrategias de reducción de residuos, </a:t>
            </a:r>
            <a:r>
              <a:rPr lang="en-US" sz="2200" kern="100" dirty="0">
                <a:solidFill>
                  <a:schemeClr val="bg1"/>
                </a:solidFill>
                <a:ea typeface="Aptos" panose="020B0004020202020204" pitchFamily="34" charset="0"/>
                <a:cs typeface="Times New Roman" panose="02020603050405020304" pitchFamily="18" charset="0"/>
              </a:rPr>
              <a:t>auditorías de residuos</a:t>
            </a:r>
            <a:r>
              <a:rPr lang="en-US" sz="2200" kern="100" dirty="0">
                <a:solidFill>
                  <a:schemeClr val="bg1"/>
                </a:solidFill>
                <a:effectLst/>
                <a:ea typeface="Aptos" panose="020B0004020202020204" pitchFamily="34" charset="0"/>
                <a:cs typeface="Times New Roman" panose="02020603050405020304" pitchFamily="18" charset="0"/>
              </a:rPr>
              <a:t>.</a:t>
            </a:r>
          </a:p>
          <a:p>
            <a:pPr algn="ctr"/>
            <a:endParaRPr lang="en-US" sz="1600" dirty="0">
              <a:solidFill>
                <a:schemeClr val="bg1"/>
              </a:solidFill>
              <a:latin typeface="Calibri" panose="020F0502020204030204" pitchFamily="34" charset="0"/>
              <a:ea typeface="Lato" charset="0"/>
              <a:cs typeface="Calibri" panose="020F0502020204030204" pitchFamily="34" charset="0"/>
            </a:endParaRPr>
          </a:p>
        </p:txBody>
      </p:sp>
      <p:grpSp>
        <p:nvGrpSpPr>
          <p:cNvPr id="25" name="Graphic 3">
            <a:extLst>
              <a:ext uri="{FF2B5EF4-FFF2-40B4-BE49-F238E27FC236}">
                <a16:creationId xmlns:a16="http://schemas.microsoft.com/office/drawing/2014/main" id="{AFB5CDAB-DBD9-3901-D3CA-5A531BBE129B}"/>
              </a:ext>
            </a:extLst>
          </p:cNvPr>
          <p:cNvGrpSpPr/>
          <p:nvPr/>
        </p:nvGrpSpPr>
        <p:grpSpPr>
          <a:xfrm>
            <a:off x="5234927" y="981026"/>
            <a:ext cx="674997" cy="670886"/>
            <a:chOff x="4643578" y="432838"/>
            <a:chExt cx="1028134" cy="1160188"/>
          </a:xfrm>
          <a:solidFill>
            <a:srgbClr val="086575"/>
          </a:solidFill>
        </p:grpSpPr>
        <p:sp>
          <p:nvSpPr>
            <p:cNvPr id="26" name="Freeform 1033">
              <a:extLst>
                <a:ext uri="{FF2B5EF4-FFF2-40B4-BE49-F238E27FC236}">
                  <a16:creationId xmlns:a16="http://schemas.microsoft.com/office/drawing/2014/main" id="{7AE204B0-A9B7-579C-EFAA-5FF762D4EE3B}"/>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25684"/>
            </a:solidFill>
            <a:ln w="27426" cap="flat">
              <a:noFill/>
              <a:prstDash val="solid"/>
              <a:miter/>
            </a:ln>
          </p:spPr>
          <p:txBody>
            <a:bodyPr rtlCol="0" anchor="ctr"/>
            <a:lstStyle/>
            <a:p>
              <a:endParaRPr lang="en-US" dirty="0"/>
            </a:p>
          </p:txBody>
        </p:sp>
        <p:grpSp>
          <p:nvGrpSpPr>
            <p:cNvPr id="27" name="Graphic 3">
              <a:extLst>
                <a:ext uri="{FF2B5EF4-FFF2-40B4-BE49-F238E27FC236}">
                  <a16:creationId xmlns:a16="http://schemas.microsoft.com/office/drawing/2014/main" id="{7C2C0239-AB67-1982-10EB-C93FFC97B9D5}"/>
                </a:ext>
              </a:extLst>
            </p:cNvPr>
            <p:cNvGrpSpPr/>
            <p:nvPr/>
          </p:nvGrpSpPr>
          <p:grpSpPr>
            <a:xfrm>
              <a:off x="4643578" y="432838"/>
              <a:ext cx="1028134" cy="1160188"/>
              <a:chOff x="4643578" y="432838"/>
              <a:chExt cx="1028134" cy="1160188"/>
            </a:xfrm>
            <a:grpFill/>
          </p:grpSpPr>
          <p:sp>
            <p:nvSpPr>
              <p:cNvPr id="28" name="Freeform 1035">
                <a:extLst>
                  <a:ext uri="{FF2B5EF4-FFF2-40B4-BE49-F238E27FC236}">
                    <a16:creationId xmlns:a16="http://schemas.microsoft.com/office/drawing/2014/main" id="{574C6A0D-09E5-521B-05B7-B319FA2C31C6}"/>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29" name="Graphic 3">
                <a:extLst>
                  <a:ext uri="{FF2B5EF4-FFF2-40B4-BE49-F238E27FC236}">
                    <a16:creationId xmlns:a16="http://schemas.microsoft.com/office/drawing/2014/main" id="{6336DE53-6EFB-4959-332C-FA97E39B2869}"/>
                  </a:ext>
                </a:extLst>
              </p:cNvPr>
              <p:cNvGrpSpPr/>
              <p:nvPr/>
            </p:nvGrpSpPr>
            <p:grpSpPr>
              <a:xfrm>
                <a:off x="4643578" y="432838"/>
                <a:ext cx="1028134" cy="1160188"/>
                <a:chOff x="4643578" y="432838"/>
                <a:chExt cx="1028134" cy="1160188"/>
              </a:xfrm>
              <a:grpFill/>
            </p:grpSpPr>
            <p:sp>
              <p:nvSpPr>
                <p:cNvPr id="30" name="Freeform 1037">
                  <a:extLst>
                    <a:ext uri="{FF2B5EF4-FFF2-40B4-BE49-F238E27FC236}">
                      <a16:creationId xmlns:a16="http://schemas.microsoft.com/office/drawing/2014/main" id="{87228720-C42F-A1D1-6305-C9E5F88B0282}"/>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31" name="Freeform 1038">
                  <a:extLst>
                    <a:ext uri="{FF2B5EF4-FFF2-40B4-BE49-F238E27FC236}">
                      <a16:creationId xmlns:a16="http://schemas.microsoft.com/office/drawing/2014/main" id="{609BD511-7962-B8D5-1F34-C02BF2C9DFBC}"/>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sp>
        <p:nvSpPr>
          <p:cNvPr id="75" name="Tekstiruutu 74">
            <a:extLst>
              <a:ext uri="{FF2B5EF4-FFF2-40B4-BE49-F238E27FC236}">
                <a16:creationId xmlns:a16="http://schemas.microsoft.com/office/drawing/2014/main" id="{F5EE6516-B7A1-15D9-D6EC-3B161A19DDB6}"/>
              </a:ext>
            </a:extLst>
          </p:cNvPr>
          <p:cNvSpPr txBox="1"/>
          <p:nvPr/>
        </p:nvSpPr>
        <p:spPr>
          <a:xfrm>
            <a:off x="611524" y="6260010"/>
            <a:ext cx="10003739" cy="461665"/>
          </a:xfrm>
          <a:prstGeom prst="rect">
            <a:avLst/>
          </a:prstGeom>
          <a:noFill/>
        </p:spPr>
        <p:txBody>
          <a:bodyPr wrap="square">
            <a:spAutoFit/>
          </a:bodyPr>
          <a:lstStyle/>
          <a:p>
            <a:pPr marL="0" indent="0">
              <a:lnSpc>
                <a:spcPct val="100000"/>
              </a:lnSpc>
            </a:pPr>
            <a:r>
              <a:rPr lang="en-US" sz="2400" b="1" kern="0" dirty="0">
                <a:solidFill>
                  <a:srgbClr val="09465E"/>
                </a:solidFill>
                <a:highlight>
                  <a:srgbClr val="F1983D"/>
                </a:highlight>
                <a:cs typeface="Times New Roman" panose="02020603050405020304" pitchFamily="18" charset="0"/>
              </a:rPr>
              <a:t>EJERCICIO: </a:t>
            </a:r>
            <a:r>
              <a:rPr lang="en-US" b="1" kern="0" dirty="0">
                <a:solidFill>
                  <a:srgbClr val="2094D2"/>
                </a:solidFill>
                <a:cs typeface="Times New Roman" panose="02020603050405020304" pitchFamily="18" charset="0"/>
              </a:rPr>
              <a:t>BUSQUE EJEMPLOS DE OPORTUNIDADES EDUCATIVAS EN SU REGIÓN.</a:t>
            </a:r>
          </a:p>
        </p:txBody>
      </p:sp>
    </p:spTree>
    <p:extLst>
      <p:ext uri="{BB962C8B-B14F-4D97-AF65-F5344CB8AC3E}">
        <p14:creationId xmlns:p14="http://schemas.microsoft.com/office/powerpoint/2010/main" val="977931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AA9309E-48EF-8651-32BC-B500923FC4C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9148" y="1021910"/>
            <a:ext cx="6659025" cy="4234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6731421" y="439689"/>
            <a:ext cx="2066906" cy="582221"/>
          </a:xfrm>
        </p:spPr>
        <p:txBody>
          <a:bodyPr/>
          <a:lstStyle/>
          <a:p>
            <a:r>
              <a:rPr lang="en-US"/>
              <a:t>01</a:t>
            </a:r>
          </a:p>
        </p:txBody>
      </p:sp>
      <p:sp>
        <p:nvSpPr>
          <p:cNvPr id="14" name="Rectangle 13">
            <a:extLst>
              <a:ext uri="{FF2B5EF4-FFF2-40B4-BE49-F238E27FC236}">
                <a16:creationId xmlns:a16="http://schemas.microsoft.com/office/drawing/2014/main" id="{BE59536B-CB14-6A49-9925-C70C0915408D}"/>
              </a:ext>
            </a:extLst>
          </p:cNvPr>
          <p:cNvSpPr/>
          <p:nvPr/>
        </p:nvSpPr>
        <p:spPr>
          <a:xfrm>
            <a:off x="4854610" y="3245928"/>
            <a:ext cx="6659025" cy="2010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4945052" y="3373820"/>
            <a:ext cx="6429769" cy="2308324"/>
          </a:xfrm>
          <a:prstGeom prst="rect">
            <a:avLst/>
          </a:prstGeom>
          <a:noFill/>
        </p:spPr>
        <p:txBody>
          <a:bodyPr wrap="square" rtlCol="0">
            <a:spAutoFit/>
          </a:bodyPr>
          <a:lstStyle/>
          <a:p>
            <a:r>
              <a:rPr lang="en-IE" sz="3600" b="1" spc="324" dirty="0">
                <a:solidFill>
                  <a:srgbClr val="60BA47"/>
                </a:solidFill>
                <a:cs typeface="Calibri" panose="020F0502020204030204" pitchFamily="34" charset="0"/>
              </a:rPr>
              <a:t>Introducción a la </a:t>
            </a:r>
            <a:r>
              <a:rPr lang="en-IE" sz="3600" b="1" spc="324" dirty="0" err="1">
                <a:solidFill>
                  <a:srgbClr val="60BA47"/>
                </a:solidFill>
                <a:cs typeface="Calibri" panose="020F0502020204030204" pitchFamily="34" charset="0"/>
              </a:rPr>
              <a:t>Educación&amp;Concienciación</a:t>
            </a:r>
            <a:r>
              <a:rPr lang="en-IE" sz="3600" b="1" spc="324" dirty="0">
                <a:solidFill>
                  <a:srgbClr val="60BA47"/>
                </a:solidFill>
                <a:cs typeface="Calibri" panose="020F0502020204030204" pitchFamily="34" charset="0"/>
              </a:rPr>
              <a:t> </a:t>
            </a:r>
            <a:r>
              <a:rPr lang="en-IE" sz="3600" b="1" spc="324" dirty="0" err="1">
                <a:solidFill>
                  <a:srgbClr val="60BA47"/>
                </a:solidFill>
                <a:cs typeface="Calibri" panose="020F0502020204030204" pitchFamily="34" charset="0"/>
              </a:rPr>
              <a:t>en</a:t>
            </a:r>
            <a:r>
              <a:rPr lang="en-IE" sz="3600" b="1" spc="324" dirty="0">
                <a:solidFill>
                  <a:srgbClr val="60BA47"/>
                </a:solidFill>
                <a:cs typeface="Calibri" panose="020F0502020204030204" pitchFamily="34" charset="0"/>
              </a:rPr>
              <a:t> la </a:t>
            </a:r>
            <a:r>
              <a:rPr lang="en-IE" sz="3600" b="1" spc="324" dirty="0" err="1">
                <a:solidFill>
                  <a:srgbClr val="60BA47"/>
                </a:solidFill>
                <a:cs typeface="Calibri" panose="020F0502020204030204" pitchFamily="34" charset="0"/>
              </a:rPr>
              <a:t>empresa</a:t>
            </a:r>
            <a:endParaRPr lang="en-US" sz="3600" dirty="0"/>
          </a:p>
          <a:p>
            <a:r>
              <a:rPr lang="en-IE" sz="3600" b="1" spc="324" dirty="0">
                <a:solidFill>
                  <a:srgbClr val="60BA47"/>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5596366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EA53B-40B3-405B-77B5-E303E03C990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0C226DC-2779-6619-1745-59387987A8F4}"/>
              </a:ext>
            </a:extLst>
          </p:cNvPr>
          <p:cNvSpPr>
            <a:spLocks noGrp="1"/>
          </p:cNvSpPr>
          <p:nvPr>
            <p:ph type="body" sz="quarter" idx="16"/>
          </p:nvPr>
        </p:nvSpPr>
        <p:spPr>
          <a:xfrm>
            <a:off x="437434" y="165672"/>
            <a:ext cx="7449762" cy="502752"/>
          </a:xfrm>
        </p:spPr>
        <p:txBody>
          <a:bodyPr/>
          <a:lstStyle/>
          <a:p>
            <a:r>
              <a:rPr lang="en-IE" dirty="0">
                <a:cs typeface="Calibri"/>
              </a:rPr>
              <a:t>Métodos y etapas de aprendizaje</a:t>
            </a:r>
            <a:endParaRPr lang="en-IE" b="1" dirty="0"/>
          </a:p>
          <a:p>
            <a:endParaRPr lang="en-IE" dirty="0"/>
          </a:p>
        </p:txBody>
      </p:sp>
      <p:sp>
        <p:nvSpPr>
          <p:cNvPr id="11" name="Freeform 324">
            <a:extLst>
              <a:ext uri="{FF2B5EF4-FFF2-40B4-BE49-F238E27FC236}">
                <a16:creationId xmlns:a16="http://schemas.microsoft.com/office/drawing/2014/main" id="{32B05AEB-381E-6B6D-BA4B-59D776C6BB20}"/>
              </a:ext>
            </a:extLst>
          </p:cNvPr>
          <p:cNvSpPr>
            <a:spLocks noChangeArrowheads="1"/>
          </p:cNvSpPr>
          <p:nvPr/>
        </p:nvSpPr>
        <p:spPr bwMode="auto">
          <a:xfrm>
            <a:off x="565423" y="2682458"/>
            <a:ext cx="10757573" cy="3204138"/>
          </a:xfrm>
          <a:custGeom>
            <a:avLst/>
            <a:gdLst>
              <a:gd name="T0" fmla="*/ 3269 w 3270"/>
              <a:gd name="T1" fmla="*/ 3118 h 3119"/>
              <a:gd name="T2" fmla="*/ 0 w 3270"/>
              <a:gd name="T3" fmla="*/ 3118 h 3119"/>
              <a:gd name="T4" fmla="*/ 0 w 3270"/>
              <a:gd name="T5" fmla="*/ 0 h 3119"/>
              <a:gd name="T6" fmla="*/ 3269 w 3270"/>
              <a:gd name="T7" fmla="*/ 0 h 3119"/>
              <a:gd name="T8" fmla="*/ 3269 w 3270"/>
              <a:gd name="T9" fmla="*/ 3118 h 3119"/>
            </a:gdLst>
            <a:ahLst/>
            <a:cxnLst>
              <a:cxn ang="0">
                <a:pos x="T0" y="T1"/>
              </a:cxn>
              <a:cxn ang="0">
                <a:pos x="T2" y="T3"/>
              </a:cxn>
              <a:cxn ang="0">
                <a:pos x="T4" y="T5"/>
              </a:cxn>
              <a:cxn ang="0">
                <a:pos x="T6" y="T7"/>
              </a:cxn>
              <a:cxn ang="0">
                <a:pos x="T8" y="T9"/>
              </a:cxn>
            </a:cxnLst>
            <a:rect l="0" t="0" r="r" b="b"/>
            <a:pathLst>
              <a:path w="3270" h="3119">
                <a:moveTo>
                  <a:pt x="3269" y="3118"/>
                </a:moveTo>
                <a:lnTo>
                  <a:pt x="0" y="3118"/>
                </a:lnTo>
                <a:lnTo>
                  <a:pt x="0" y="0"/>
                </a:lnTo>
                <a:lnTo>
                  <a:pt x="3269" y="0"/>
                </a:lnTo>
                <a:lnTo>
                  <a:pt x="3269" y="3118"/>
                </a:lnTo>
              </a:path>
            </a:pathLst>
          </a:custGeom>
          <a:solidFill>
            <a:srgbClr val="09465E"/>
          </a:solidFill>
          <a:ln>
            <a:noFill/>
          </a:ln>
          <a:effectLst/>
        </p:spPr>
        <p:txBody>
          <a:bodyPr wrap="none" anchor="ctr"/>
          <a:lstStyle/>
          <a:p>
            <a:endParaRPr lang="en-US" sz="900"/>
          </a:p>
        </p:txBody>
      </p:sp>
      <p:sp>
        <p:nvSpPr>
          <p:cNvPr id="12" name="Freeform 325">
            <a:extLst>
              <a:ext uri="{FF2B5EF4-FFF2-40B4-BE49-F238E27FC236}">
                <a16:creationId xmlns:a16="http://schemas.microsoft.com/office/drawing/2014/main" id="{DBD33CF9-7203-7354-BA4F-A819C897608B}"/>
              </a:ext>
            </a:extLst>
          </p:cNvPr>
          <p:cNvSpPr>
            <a:spLocks noChangeArrowheads="1"/>
          </p:cNvSpPr>
          <p:nvPr/>
        </p:nvSpPr>
        <p:spPr bwMode="auto">
          <a:xfrm>
            <a:off x="565422" y="1658604"/>
            <a:ext cx="10757573" cy="1034946"/>
          </a:xfrm>
          <a:custGeom>
            <a:avLst/>
            <a:gdLst>
              <a:gd name="T0" fmla="*/ 0 w 3505"/>
              <a:gd name="T1" fmla="*/ 1751 h 1752"/>
              <a:gd name="T2" fmla="*/ 0 w 3505"/>
              <a:gd name="T3" fmla="*/ 1751 h 1752"/>
              <a:gd name="T4" fmla="*/ 1753 w 3505"/>
              <a:gd name="T5" fmla="*/ 0 h 1752"/>
              <a:gd name="T6" fmla="*/ 1753 w 3505"/>
              <a:gd name="T7" fmla="*/ 0 h 1752"/>
              <a:gd name="T8" fmla="*/ 3504 w 3505"/>
              <a:gd name="T9" fmla="*/ 1751 h 1752"/>
              <a:gd name="T10" fmla="*/ 0 w 3505"/>
              <a:gd name="T11" fmla="*/ 1751 h 1752"/>
            </a:gdLst>
            <a:ahLst/>
            <a:cxnLst>
              <a:cxn ang="0">
                <a:pos x="T0" y="T1"/>
              </a:cxn>
              <a:cxn ang="0">
                <a:pos x="T2" y="T3"/>
              </a:cxn>
              <a:cxn ang="0">
                <a:pos x="T4" y="T5"/>
              </a:cxn>
              <a:cxn ang="0">
                <a:pos x="T6" y="T7"/>
              </a:cxn>
              <a:cxn ang="0">
                <a:pos x="T8" y="T9"/>
              </a:cxn>
              <a:cxn ang="0">
                <a:pos x="T10" y="T11"/>
              </a:cxn>
            </a:cxnLst>
            <a:rect l="0" t="0" r="r" b="b"/>
            <a:pathLst>
              <a:path w="3505" h="1752">
                <a:moveTo>
                  <a:pt x="0" y="1751"/>
                </a:moveTo>
                <a:lnTo>
                  <a:pt x="0" y="1751"/>
                </a:lnTo>
                <a:cubicBezTo>
                  <a:pt x="0" y="784"/>
                  <a:pt x="784" y="0"/>
                  <a:pt x="1753" y="0"/>
                </a:cubicBezTo>
                <a:lnTo>
                  <a:pt x="1753" y="0"/>
                </a:lnTo>
                <a:cubicBezTo>
                  <a:pt x="2720" y="0"/>
                  <a:pt x="3504" y="784"/>
                  <a:pt x="3504" y="1751"/>
                </a:cubicBezTo>
                <a:lnTo>
                  <a:pt x="0" y="1751"/>
                </a:lnTo>
              </a:path>
            </a:pathLst>
          </a:custGeom>
          <a:solidFill>
            <a:srgbClr val="2094D2"/>
          </a:solidFill>
          <a:ln>
            <a:noFill/>
          </a:ln>
          <a:effectLst/>
        </p:spPr>
        <p:txBody>
          <a:bodyPr wrap="none" anchor="ctr"/>
          <a:lstStyle/>
          <a:p>
            <a:endParaRPr lang="en-US" sz="900" dirty="0"/>
          </a:p>
        </p:txBody>
      </p:sp>
      <p:sp>
        <p:nvSpPr>
          <p:cNvPr id="23" name="Rectángulo 604">
            <a:extLst>
              <a:ext uri="{FF2B5EF4-FFF2-40B4-BE49-F238E27FC236}">
                <a16:creationId xmlns:a16="http://schemas.microsoft.com/office/drawing/2014/main" id="{A1740F52-BB80-1DE7-4E67-8276B82CB8CC}"/>
              </a:ext>
            </a:extLst>
          </p:cNvPr>
          <p:cNvSpPr/>
          <p:nvPr/>
        </p:nvSpPr>
        <p:spPr>
          <a:xfrm>
            <a:off x="565422" y="2782275"/>
            <a:ext cx="10757573" cy="2862322"/>
          </a:xfrm>
          <a:prstGeom prst="rect">
            <a:avLst/>
          </a:prstGeom>
          <a:solidFill>
            <a:srgbClr val="09465E"/>
          </a:solidFill>
        </p:spPr>
        <p:txBody>
          <a:bodyPr wrap="square">
            <a:spAutoFit/>
          </a:bodyPr>
          <a:lstStyle/>
          <a:p>
            <a:pPr marL="0" indent="0">
              <a:lnSpc>
                <a:spcPct val="100000"/>
              </a:lnSpc>
            </a:pPr>
            <a:r>
              <a:rPr lang="en-US" sz="2000" b="1" kern="100" dirty="0">
                <a:solidFill>
                  <a:schemeClr val="bg1"/>
                </a:solidFill>
                <a:effectLst/>
                <a:ea typeface="Aptos" panose="020B0004020202020204" pitchFamily="34" charset="0"/>
                <a:cs typeface="Times New Roman" panose="02020603050405020304" pitchFamily="18" charset="0"/>
              </a:rPr>
              <a:t>E-Learning y cursos en línea </a:t>
            </a:r>
            <a:r>
              <a:rPr lang="en-US" sz="2000" kern="100" dirty="0">
                <a:solidFill>
                  <a:schemeClr val="bg1"/>
                </a:solidFill>
                <a:effectLst/>
                <a:ea typeface="Aptos" panose="020B0004020202020204" pitchFamily="34" charset="0"/>
                <a:cs typeface="Times New Roman" panose="02020603050405020304" pitchFamily="18" charset="0"/>
              </a:rPr>
              <a:t>para ofrecer una formación </a:t>
            </a:r>
            <a:r>
              <a:rPr lang="en-US" sz="2000" kern="100" dirty="0">
                <a:solidFill>
                  <a:schemeClr val="bg1"/>
                </a:solidFill>
                <a:ea typeface="Aptos" panose="020B0004020202020204" pitchFamily="34" charset="0"/>
                <a:cs typeface="Times New Roman" panose="02020603050405020304" pitchFamily="18" charset="0"/>
              </a:rPr>
              <a:t>sobre economía circular </a:t>
            </a:r>
            <a:r>
              <a:rPr lang="en-US" sz="2000" kern="100" dirty="0">
                <a:solidFill>
                  <a:schemeClr val="bg1"/>
                </a:solidFill>
                <a:effectLst/>
                <a:ea typeface="Aptos" panose="020B0004020202020204" pitchFamily="34" charset="0"/>
                <a:cs typeface="Times New Roman" panose="02020603050405020304" pitchFamily="18" charset="0"/>
              </a:rPr>
              <a:t>flexible y accesible a un amplio público mediante cursos y módulos en línea que utilicen plataformas digitales, como </a:t>
            </a:r>
            <a:r>
              <a:rPr lang="en-US" sz="2000" b="1" kern="0" dirty="0">
                <a:solidFill>
                  <a:schemeClr val="bg1"/>
                </a:solidFill>
                <a:cs typeface="Times New Roman" panose="02020603050405020304" pitchFamily="18" charset="0"/>
                <a:hlinkClick r:id="rId2"/>
              </a:rPr>
              <a:t>Waste2Worth</a:t>
            </a:r>
            <a:r>
              <a:rPr lang="en-US" sz="2000" b="1" kern="0" dirty="0">
                <a:solidFill>
                  <a:schemeClr val="bg1"/>
                </a:solidFill>
                <a:cs typeface="Times New Roman" panose="02020603050405020304" pitchFamily="18" charset="0"/>
              </a:rPr>
              <a:t>, </a:t>
            </a:r>
            <a:r>
              <a:rPr lang="en-US" sz="2000" b="1" kern="0" dirty="0">
                <a:solidFill>
                  <a:schemeClr val="bg1"/>
                </a:solidFill>
                <a:cs typeface="Times New Roman" panose="02020603050405020304" pitchFamily="18" charset="0"/>
                <a:hlinkClick r:id="rId3"/>
              </a:rPr>
              <a:t>Ethical Food Entrepreneurship</a:t>
            </a:r>
            <a:endParaRPr lang="fi-FI" sz="2000" b="1" kern="0" dirty="0">
              <a:solidFill>
                <a:schemeClr val="bg1"/>
              </a:solidFill>
              <a:cs typeface="Times New Roman" panose="02020603050405020304" pitchFamily="18" charset="0"/>
            </a:endParaRPr>
          </a:p>
          <a:p>
            <a:pPr marL="0" indent="0">
              <a:lnSpc>
                <a:spcPct val="100000"/>
              </a:lnSpc>
            </a:pPr>
            <a:endParaRPr lang="fi-FI" sz="2000" kern="100" dirty="0">
              <a:solidFill>
                <a:schemeClr val="bg1"/>
              </a:solidFill>
              <a:effectLst/>
              <a:ea typeface="Aptos" panose="020B0004020202020204" pitchFamily="34" charset="0"/>
              <a:cs typeface="Times New Roman" panose="02020603050405020304" pitchFamily="18" charset="0"/>
            </a:endParaRPr>
          </a:p>
          <a:p>
            <a:pPr marL="0" indent="0">
              <a:lnSpc>
                <a:spcPct val="100000"/>
              </a:lnSpc>
            </a:pPr>
            <a:r>
              <a:rPr lang="en-US" sz="2000" b="1" kern="100" dirty="0">
                <a:solidFill>
                  <a:schemeClr val="bg1"/>
                </a:solidFill>
                <a:effectLst/>
                <a:ea typeface="Aptos" panose="020B0004020202020204" pitchFamily="34" charset="0"/>
                <a:cs typeface="Times New Roman" panose="02020603050405020304" pitchFamily="18" charset="0"/>
              </a:rPr>
              <a:t>Aplicaciones móviles y herramientas digitales </a:t>
            </a:r>
            <a:r>
              <a:rPr lang="en-US" sz="2000" kern="100" dirty="0">
                <a:solidFill>
                  <a:schemeClr val="bg1"/>
                </a:solidFill>
                <a:effectLst/>
                <a:ea typeface="Aptos" panose="020B0004020202020204" pitchFamily="34" charset="0"/>
                <a:cs typeface="Times New Roman" panose="02020603050405020304" pitchFamily="18" charset="0"/>
              </a:rPr>
              <a:t>para involucrar a las personas en la economía circular a través de la tecnología y aumentar su participación mediante el desarrollo de aplicaciones que ayuden a los usuarios a realizar un seguimiento de sus residuos, controlar los hábitos de reciclaje o encontrar centros de reciclaje locales, utilizando la gamificación en las aplicaciones para animar a los usuarios a reducir los residuos o reciclar con más frecuencia.</a:t>
            </a:r>
            <a:endParaRPr lang="fi-FI" sz="2000" kern="100" dirty="0">
              <a:solidFill>
                <a:schemeClr val="bg1"/>
              </a:solidFill>
              <a:effectLst/>
              <a:ea typeface="Aptos" panose="020B0004020202020204" pitchFamily="34" charset="0"/>
              <a:cs typeface="Times New Roman" panose="02020603050405020304" pitchFamily="18" charset="0"/>
            </a:endParaRPr>
          </a:p>
        </p:txBody>
      </p:sp>
      <p:grpSp>
        <p:nvGrpSpPr>
          <p:cNvPr id="32" name="Graphic 3">
            <a:extLst>
              <a:ext uri="{FF2B5EF4-FFF2-40B4-BE49-F238E27FC236}">
                <a16:creationId xmlns:a16="http://schemas.microsoft.com/office/drawing/2014/main" id="{8FEAA01D-87C5-4AC0-7FF9-79B133388CA5}"/>
              </a:ext>
            </a:extLst>
          </p:cNvPr>
          <p:cNvGrpSpPr/>
          <p:nvPr/>
        </p:nvGrpSpPr>
        <p:grpSpPr>
          <a:xfrm>
            <a:off x="5896241" y="868856"/>
            <a:ext cx="767205" cy="570243"/>
            <a:chOff x="6615628" y="2116894"/>
            <a:chExt cx="1066935" cy="1001108"/>
          </a:xfrm>
          <a:solidFill>
            <a:srgbClr val="086575"/>
          </a:solidFill>
        </p:grpSpPr>
        <p:sp>
          <p:nvSpPr>
            <p:cNvPr id="33" name="Freeform 1128">
              <a:extLst>
                <a:ext uri="{FF2B5EF4-FFF2-40B4-BE49-F238E27FC236}">
                  <a16:creationId xmlns:a16="http://schemas.microsoft.com/office/drawing/2014/main" id="{4A4E5DBB-BFFB-7460-A8BA-1C545EE469B3}"/>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F1983D"/>
            </a:solidFill>
            <a:ln w="27426" cap="flat">
              <a:noFill/>
              <a:prstDash val="solid"/>
              <a:miter/>
            </a:ln>
          </p:spPr>
          <p:txBody>
            <a:bodyPr rtlCol="0" anchor="ctr"/>
            <a:lstStyle/>
            <a:p>
              <a:endParaRPr lang="en-US"/>
            </a:p>
          </p:txBody>
        </p:sp>
        <p:grpSp>
          <p:nvGrpSpPr>
            <p:cNvPr id="34" name="Graphic 3">
              <a:extLst>
                <a:ext uri="{FF2B5EF4-FFF2-40B4-BE49-F238E27FC236}">
                  <a16:creationId xmlns:a16="http://schemas.microsoft.com/office/drawing/2014/main" id="{3511EA6B-0994-DBE7-F458-094EAA646FD7}"/>
                </a:ext>
              </a:extLst>
            </p:cNvPr>
            <p:cNvGrpSpPr/>
            <p:nvPr/>
          </p:nvGrpSpPr>
          <p:grpSpPr>
            <a:xfrm>
              <a:off x="6615628" y="2116894"/>
              <a:ext cx="1066935" cy="1001108"/>
              <a:chOff x="6615628" y="2116894"/>
              <a:chExt cx="1066935" cy="1001108"/>
            </a:xfrm>
            <a:grpFill/>
          </p:grpSpPr>
          <p:sp>
            <p:nvSpPr>
              <p:cNvPr id="35" name="Freeform 1130">
                <a:extLst>
                  <a:ext uri="{FF2B5EF4-FFF2-40B4-BE49-F238E27FC236}">
                    <a16:creationId xmlns:a16="http://schemas.microsoft.com/office/drawing/2014/main" id="{0CDE6F4C-6424-4C2E-E9FA-FB57699DCC92}"/>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36" name="Freeform 1131">
                <a:extLst>
                  <a:ext uri="{FF2B5EF4-FFF2-40B4-BE49-F238E27FC236}">
                    <a16:creationId xmlns:a16="http://schemas.microsoft.com/office/drawing/2014/main" id="{9B74D0C1-CABB-52E2-3F59-9EFFBF2A37F2}"/>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37" name="Freeform 1132">
                <a:extLst>
                  <a:ext uri="{FF2B5EF4-FFF2-40B4-BE49-F238E27FC236}">
                    <a16:creationId xmlns:a16="http://schemas.microsoft.com/office/drawing/2014/main" id="{EAB600EE-582E-8032-B40E-D2A649B81E94}"/>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38" name="Freeform 1133">
                <a:extLst>
                  <a:ext uri="{FF2B5EF4-FFF2-40B4-BE49-F238E27FC236}">
                    <a16:creationId xmlns:a16="http://schemas.microsoft.com/office/drawing/2014/main" id="{95E6F674-EC04-3997-F0DC-87083D8DB9E3}"/>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39" name="Freeform 1134">
                <a:extLst>
                  <a:ext uri="{FF2B5EF4-FFF2-40B4-BE49-F238E27FC236}">
                    <a16:creationId xmlns:a16="http://schemas.microsoft.com/office/drawing/2014/main" id="{EE11813D-EF41-D1BF-86C5-D2F6DEBFE481}"/>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40" name="Freeform 1135">
                <a:extLst>
                  <a:ext uri="{FF2B5EF4-FFF2-40B4-BE49-F238E27FC236}">
                    <a16:creationId xmlns:a16="http://schemas.microsoft.com/office/drawing/2014/main" id="{A82EF0AA-88B0-ED1A-DC22-BA95127CD3D3}"/>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41" name="Freeform 1136">
                <a:extLst>
                  <a:ext uri="{FF2B5EF4-FFF2-40B4-BE49-F238E27FC236}">
                    <a16:creationId xmlns:a16="http://schemas.microsoft.com/office/drawing/2014/main" id="{245C22D9-8CDD-72B8-C422-38D1C67F91A4}"/>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42" name="Freeform 1137">
                <a:extLst>
                  <a:ext uri="{FF2B5EF4-FFF2-40B4-BE49-F238E27FC236}">
                    <a16:creationId xmlns:a16="http://schemas.microsoft.com/office/drawing/2014/main" id="{E6872AEE-5D10-D92D-2AD9-D800669D32C0}"/>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43" name="Freeform 1138">
                <a:extLst>
                  <a:ext uri="{FF2B5EF4-FFF2-40B4-BE49-F238E27FC236}">
                    <a16:creationId xmlns:a16="http://schemas.microsoft.com/office/drawing/2014/main" id="{B4FC8127-A1A8-9AEB-6884-7EB53C1DED99}"/>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44" name="Freeform 1139">
                <a:extLst>
                  <a:ext uri="{FF2B5EF4-FFF2-40B4-BE49-F238E27FC236}">
                    <a16:creationId xmlns:a16="http://schemas.microsoft.com/office/drawing/2014/main" id="{7610796A-F5B3-28E4-6AB9-A989D920A9DB}"/>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45" name="Freeform 1140">
                <a:extLst>
                  <a:ext uri="{FF2B5EF4-FFF2-40B4-BE49-F238E27FC236}">
                    <a16:creationId xmlns:a16="http://schemas.microsoft.com/office/drawing/2014/main" id="{EE46B7AD-BB94-F828-33B5-7316D4AD5287}"/>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46" name="Freeform 1141">
                <a:extLst>
                  <a:ext uri="{FF2B5EF4-FFF2-40B4-BE49-F238E27FC236}">
                    <a16:creationId xmlns:a16="http://schemas.microsoft.com/office/drawing/2014/main" id="{4B8DFE18-BDE0-DC37-97A3-EAED59CF0A3C}"/>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sp>
        <p:nvSpPr>
          <p:cNvPr id="3" name="CuadroTexto 601">
            <a:extLst>
              <a:ext uri="{FF2B5EF4-FFF2-40B4-BE49-F238E27FC236}">
                <a16:creationId xmlns:a16="http://schemas.microsoft.com/office/drawing/2014/main" id="{D6C5948C-0F7D-F68F-3CA3-37E728280C32}"/>
              </a:ext>
            </a:extLst>
          </p:cNvPr>
          <p:cNvSpPr txBox="1"/>
          <p:nvPr/>
        </p:nvSpPr>
        <p:spPr>
          <a:xfrm>
            <a:off x="1796557" y="1956535"/>
            <a:ext cx="8394970" cy="461665"/>
          </a:xfrm>
          <a:prstGeom prst="rect">
            <a:avLst/>
          </a:prstGeom>
          <a:noFill/>
        </p:spPr>
        <p:txBody>
          <a:bodyPr wrap="square" rtlCol="0">
            <a:spAutoFit/>
          </a:bodyPr>
          <a:lstStyle/>
          <a:p>
            <a:pPr marL="0" indent="0" algn="ctr">
              <a:lnSpc>
                <a:spcPct val="100000"/>
              </a:lnSpc>
            </a:pPr>
            <a:r>
              <a:rPr lang="en-US" sz="2400" b="1" kern="0" dirty="0">
                <a:solidFill>
                  <a:schemeClr val="bg1"/>
                </a:solidFill>
                <a:cs typeface="Times New Roman" panose="02020603050405020304" pitchFamily="18" charset="0"/>
              </a:rPr>
              <a:t>APRENDIZAJE BASADO EN LA TECNOLOGÍA </a:t>
            </a:r>
            <a:r>
              <a:rPr lang="fi-FI" sz="2400" b="1" kern="0" dirty="0">
                <a:solidFill>
                  <a:schemeClr val="bg1"/>
                </a:solidFill>
                <a:cs typeface="Times New Roman" panose="02020603050405020304" pitchFamily="18" charset="0"/>
              </a:rPr>
              <a:t>PARA CIUDADANOS Y EMPRESAS</a:t>
            </a:r>
            <a:endParaRPr lang="fi-FI" sz="2400" kern="100" dirty="0">
              <a:solidFill>
                <a:schemeClr val="bg1"/>
              </a:solidFill>
              <a:effectLst/>
              <a:ea typeface="Aptos" panose="020B0004020202020204" pitchFamily="34" charset="0"/>
              <a:cs typeface="Times New Roman" panose="02020603050405020304" pitchFamily="18" charset="0"/>
            </a:endParaRPr>
          </a:p>
        </p:txBody>
      </p:sp>
      <p:sp>
        <p:nvSpPr>
          <p:cNvPr id="74" name="Tekstiruutu 73">
            <a:extLst>
              <a:ext uri="{FF2B5EF4-FFF2-40B4-BE49-F238E27FC236}">
                <a16:creationId xmlns:a16="http://schemas.microsoft.com/office/drawing/2014/main" id="{FA58A6B3-0CB5-0B0C-5FAC-993F9AB28FC4}"/>
              </a:ext>
            </a:extLst>
          </p:cNvPr>
          <p:cNvSpPr txBox="1"/>
          <p:nvPr/>
        </p:nvSpPr>
        <p:spPr>
          <a:xfrm>
            <a:off x="463465" y="5989144"/>
            <a:ext cx="11265070" cy="707886"/>
          </a:xfrm>
          <a:prstGeom prst="rect">
            <a:avLst/>
          </a:prstGeom>
          <a:noFill/>
        </p:spPr>
        <p:txBody>
          <a:bodyPr wrap="square">
            <a:spAutoFit/>
          </a:bodyPr>
          <a:lstStyle/>
          <a:p>
            <a:pPr marL="0" indent="0">
              <a:lnSpc>
                <a:spcPct val="100000"/>
              </a:lnSpc>
            </a:pPr>
            <a:r>
              <a:rPr lang="en-US" sz="2400" b="1" kern="0" dirty="0">
                <a:solidFill>
                  <a:srgbClr val="09465E"/>
                </a:solidFill>
                <a:highlight>
                  <a:srgbClr val="F1983D"/>
                </a:highlight>
                <a:cs typeface="Times New Roman" panose="02020603050405020304" pitchFamily="18" charset="0"/>
              </a:rPr>
              <a:t>EJERCICIO: </a:t>
            </a:r>
            <a:r>
              <a:rPr lang="en-US" sz="1600" b="1" dirty="0">
                <a:solidFill>
                  <a:srgbClr val="09465E"/>
                </a:solidFill>
                <a:cs typeface="Calibri"/>
              </a:rPr>
              <a:t>BUSQUE EJEMPLOS DE APLICACIONES MÓVILES/HERRAMIENTAS DIGITALES DESARROLLADAS PARA APOYAR LA GESTIÓN DE RESIDUOS</a:t>
            </a:r>
            <a:r>
              <a:rPr lang="en-US" sz="1600" b="1" dirty="0"/>
              <a:t>.</a:t>
            </a:r>
          </a:p>
        </p:txBody>
      </p:sp>
    </p:spTree>
    <p:extLst>
      <p:ext uri="{BB962C8B-B14F-4D97-AF65-F5344CB8AC3E}">
        <p14:creationId xmlns:p14="http://schemas.microsoft.com/office/powerpoint/2010/main" val="2638738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F4CE4-CE69-06B6-4D9D-2578D232C3B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62956B6-E18F-1AFA-B24E-28DE16D5DED5}"/>
              </a:ext>
            </a:extLst>
          </p:cNvPr>
          <p:cNvSpPr>
            <a:spLocks noGrp="1"/>
          </p:cNvSpPr>
          <p:nvPr>
            <p:ph type="body" sz="quarter" idx="16"/>
          </p:nvPr>
        </p:nvSpPr>
        <p:spPr>
          <a:xfrm>
            <a:off x="437434" y="165672"/>
            <a:ext cx="7449762" cy="502752"/>
          </a:xfrm>
        </p:spPr>
        <p:txBody>
          <a:bodyPr/>
          <a:lstStyle/>
          <a:p>
            <a:r>
              <a:rPr lang="en-IE" dirty="0">
                <a:cs typeface="Calibri"/>
              </a:rPr>
              <a:t>Métodos y etapas de aprendizaje</a:t>
            </a:r>
            <a:endParaRPr lang="en-IE" b="1" dirty="0"/>
          </a:p>
          <a:p>
            <a:endParaRPr lang="en-IE" dirty="0"/>
          </a:p>
        </p:txBody>
      </p:sp>
      <p:sp>
        <p:nvSpPr>
          <p:cNvPr id="14" name="Freeform 400">
            <a:extLst>
              <a:ext uri="{FF2B5EF4-FFF2-40B4-BE49-F238E27FC236}">
                <a16:creationId xmlns:a16="http://schemas.microsoft.com/office/drawing/2014/main" id="{E2DA27ED-1B1C-B2FC-141D-36B5316BC75D}"/>
              </a:ext>
            </a:extLst>
          </p:cNvPr>
          <p:cNvSpPr>
            <a:spLocks noChangeArrowheads="1"/>
          </p:cNvSpPr>
          <p:nvPr/>
        </p:nvSpPr>
        <p:spPr bwMode="auto">
          <a:xfrm>
            <a:off x="565424" y="2721164"/>
            <a:ext cx="10266044" cy="2512317"/>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endParaRPr lang="en-US" sz="900"/>
          </a:p>
        </p:txBody>
      </p:sp>
      <p:sp>
        <p:nvSpPr>
          <p:cNvPr id="15" name="Freeform 401">
            <a:extLst>
              <a:ext uri="{FF2B5EF4-FFF2-40B4-BE49-F238E27FC236}">
                <a16:creationId xmlns:a16="http://schemas.microsoft.com/office/drawing/2014/main" id="{7D873C63-4036-A21B-AE20-E80B5AD56805}"/>
              </a:ext>
            </a:extLst>
          </p:cNvPr>
          <p:cNvSpPr>
            <a:spLocks noChangeArrowheads="1"/>
          </p:cNvSpPr>
          <p:nvPr/>
        </p:nvSpPr>
        <p:spPr bwMode="auto">
          <a:xfrm>
            <a:off x="565424" y="1759368"/>
            <a:ext cx="10231589" cy="1012568"/>
          </a:xfrm>
          <a:custGeom>
            <a:avLst/>
            <a:gdLst>
              <a:gd name="T0" fmla="*/ 0 w 3506"/>
              <a:gd name="T1" fmla="*/ 1751 h 1752"/>
              <a:gd name="T2" fmla="*/ 0 w 3506"/>
              <a:gd name="T3" fmla="*/ 1751 h 1752"/>
              <a:gd name="T4" fmla="*/ 1753 w 3506"/>
              <a:gd name="T5" fmla="*/ 0 h 1752"/>
              <a:gd name="T6" fmla="*/ 1753 w 3506"/>
              <a:gd name="T7" fmla="*/ 0 h 1752"/>
              <a:gd name="T8" fmla="*/ 3505 w 3506"/>
              <a:gd name="T9" fmla="*/ 1751 h 1752"/>
              <a:gd name="T10" fmla="*/ 0 w 3506"/>
              <a:gd name="T11" fmla="*/ 1751 h 1752"/>
            </a:gdLst>
            <a:ahLst/>
            <a:cxnLst>
              <a:cxn ang="0">
                <a:pos x="T0" y="T1"/>
              </a:cxn>
              <a:cxn ang="0">
                <a:pos x="T2" y="T3"/>
              </a:cxn>
              <a:cxn ang="0">
                <a:pos x="T4" y="T5"/>
              </a:cxn>
              <a:cxn ang="0">
                <a:pos x="T6" y="T7"/>
              </a:cxn>
              <a:cxn ang="0">
                <a:pos x="T8" y="T9"/>
              </a:cxn>
              <a:cxn ang="0">
                <a:pos x="T10" y="T11"/>
              </a:cxn>
            </a:cxnLst>
            <a:rect l="0" t="0" r="r" b="b"/>
            <a:pathLst>
              <a:path w="3506" h="1752">
                <a:moveTo>
                  <a:pt x="0" y="1751"/>
                </a:moveTo>
                <a:lnTo>
                  <a:pt x="0" y="1751"/>
                </a:lnTo>
                <a:cubicBezTo>
                  <a:pt x="0" y="784"/>
                  <a:pt x="785" y="0"/>
                  <a:pt x="1753" y="0"/>
                </a:cubicBezTo>
                <a:lnTo>
                  <a:pt x="1753" y="0"/>
                </a:lnTo>
                <a:cubicBezTo>
                  <a:pt x="2720" y="0"/>
                  <a:pt x="3505" y="784"/>
                  <a:pt x="3505" y="1751"/>
                </a:cubicBezTo>
                <a:lnTo>
                  <a:pt x="0" y="1751"/>
                </a:lnTo>
              </a:path>
            </a:pathLst>
          </a:custGeom>
          <a:solidFill>
            <a:srgbClr val="60BA47"/>
          </a:solidFill>
          <a:ln>
            <a:noFill/>
          </a:ln>
          <a:effectLst/>
        </p:spPr>
        <p:txBody>
          <a:bodyPr wrap="none" anchor="ctr"/>
          <a:lstStyle/>
          <a:p>
            <a:endParaRPr lang="en-US" sz="900"/>
          </a:p>
        </p:txBody>
      </p:sp>
      <p:sp>
        <p:nvSpPr>
          <p:cNvPr id="20" name="CuadroTexto 601">
            <a:extLst>
              <a:ext uri="{FF2B5EF4-FFF2-40B4-BE49-F238E27FC236}">
                <a16:creationId xmlns:a16="http://schemas.microsoft.com/office/drawing/2014/main" id="{F0A89F22-0DB3-2A40-15D1-8C08C713F9AF}"/>
              </a:ext>
            </a:extLst>
          </p:cNvPr>
          <p:cNvSpPr txBox="1"/>
          <p:nvPr/>
        </p:nvSpPr>
        <p:spPr>
          <a:xfrm>
            <a:off x="1996998" y="1978035"/>
            <a:ext cx="7616756" cy="461665"/>
          </a:xfrm>
          <a:prstGeom prst="rect">
            <a:avLst/>
          </a:prstGeom>
          <a:noFill/>
        </p:spPr>
        <p:txBody>
          <a:bodyPr wrap="square" rtlCol="0">
            <a:spAutoFit/>
          </a:bodyPr>
          <a:lstStyle/>
          <a:p>
            <a:pPr marL="0" indent="0" algn="ctr">
              <a:lnSpc>
                <a:spcPct val="100000"/>
              </a:lnSpc>
            </a:pPr>
            <a:r>
              <a:rPr lang="en-US" sz="2400" b="1" kern="0" dirty="0">
                <a:solidFill>
                  <a:schemeClr val="bg1"/>
                </a:solidFill>
                <a:cs typeface="Times New Roman" panose="02020603050405020304" pitchFamily="18" charset="0"/>
              </a:rPr>
              <a:t>TÉCNICAS DE CAMBIO DE COMPORTAMIENTO </a:t>
            </a:r>
            <a:r>
              <a:rPr lang="fi-FI" sz="2400" b="1" kern="0" dirty="0">
                <a:solidFill>
                  <a:schemeClr val="bg1"/>
                </a:solidFill>
                <a:cs typeface="Times New Roman" panose="02020603050405020304" pitchFamily="18" charset="0"/>
              </a:rPr>
              <a:t>PARA EMPRESAS</a:t>
            </a:r>
          </a:p>
        </p:txBody>
      </p:sp>
      <p:sp>
        <p:nvSpPr>
          <p:cNvPr id="24" name="Rectángulo 605">
            <a:extLst>
              <a:ext uri="{FF2B5EF4-FFF2-40B4-BE49-F238E27FC236}">
                <a16:creationId xmlns:a16="http://schemas.microsoft.com/office/drawing/2014/main" id="{F9E58409-65A8-EC63-B97D-570FEBF6D7EA}"/>
              </a:ext>
            </a:extLst>
          </p:cNvPr>
          <p:cNvSpPr/>
          <p:nvPr/>
        </p:nvSpPr>
        <p:spPr>
          <a:xfrm>
            <a:off x="900654" y="3130936"/>
            <a:ext cx="9781953" cy="1692771"/>
          </a:xfrm>
          <a:prstGeom prst="rect">
            <a:avLst/>
          </a:prstGeom>
          <a:solidFill>
            <a:srgbClr val="09465E"/>
          </a:solidFill>
        </p:spPr>
        <p:txBody>
          <a:bodyPr wrap="square">
            <a:spAutoFit/>
          </a:bodyPr>
          <a:lstStyle/>
          <a:p>
            <a:pPr marL="0" indent="0">
              <a:lnSpc>
                <a:spcPct val="100000"/>
              </a:lnSpc>
            </a:pPr>
            <a:r>
              <a:rPr lang="en-US" sz="2200" b="1" kern="100" dirty="0" err="1">
                <a:solidFill>
                  <a:schemeClr val="bg1"/>
                </a:solidFill>
                <a:effectLst/>
                <a:ea typeface="Aptos" panose="020B0004020202020204" pitchFamily="34" charset="0"/>
                <a:cs typeface="Times New Roman" panose="02020603050405020304" pitchFamily="18" charset="0"/>
              </a:rPr>
              <a:t>Behavioural </a:t>
            </a:r>
            <a:r>
              <a:rPr lang="en-US" sz="2200" b="1" kern="100" dirty="0">
                <a:solidFill>
                  <a:schemeClr val="bg1"/>
                </a:solidFill>
                <a:effectLst/>
                <a:ea typeface="Aptos" panose="020B0004020202020204" pitchFamily="34" charset="0"/>
                <a:cs typeface="Times New Roman" panose="02020603050405020304" pitchFamily="18" charset="0"/>
              </a:rPr>
              <a:t>Nudging </a:t>
            </a:r>
            <a:r>
              <a:rPr lang="en-US" sz="2200" kern="100" dirty="0">
                <a:solidFill>
                  <a:schemeClr val="bg1"/>
                </a:solidFill>
                <a:effectLst/>
                <a:ea typeface="Aptos" panose="020B0004020202020204" pitchFamily="34" charset="0"/>
                <a:cs typeface="Times New Roman" panose="02020603050405020304" pitchFamily="18" charset="0"/>
              </a:rPr>
              <a:t>para influir en los hábitos de gestión de residuos de la gente diseñando entornos que hagan del reciclaje la opción por defecto, utilizando recordatorios (por ejemplo, notificaciones push o carteles) para animar a la gente a separar los residuos.</a:t>
            </a:r>
          </a:p>
          <a:p>
            <a:pPr algn="ctr"/>
            <a:endParaRPr lang="en-US" sz="1600" dirty="0">
              <a:solidFill>
                <a:schemeClr val="bg1"/>
              </a:solidFill>
              <a:latin typeface="Calibri" panose="020F0502020204030204" pitchFamily="34" charset="0"/>
              <a:ea typeface="Lato" charset="0"/>
              <a:cs typeface="Calibri" panose="020F0502020204030204" pitchFamily="34" charset="0"/>
            </a:endParaRPr>
          </a:p>
        </p:txBody>
      </p:sp>
      <p:grpSp>
        <p:nvGrpSpPr>
          <p:cNvPr id="65" name="Group 64">
            <a:extLst>
              <a:ext uri="{FF2B5EF4-FFF2-40B4-BE49-F238E27FC236}">
                <a16:creationId xmlns:a16="http://schemas.microsoft.com/office/drawing/2014/main" id="{B764B1F4-C4AB-3F2E-F603-6B61AA61401E}"/>
              </a:ext>
            </a:extLst>
          </p:cNvPr>
          <p:cNvGrpSpPr/>
          <p:nvPr/>
        </p:nvGrpSpPr>
        <p:grpSpPr>
          <a:xfrm>
            <a:off x="5145164" y="938836"/>
            <a:ext cx="950836" cy="685683"/>
            <a:chOff x="8360213" y="3458151"/>
            <a:chExt cx="853935" cy="991043"/>
          </a:xfrm>
          <a:solidFill>
            <a:srgbClr val="086575"/>
          </a:solidFill>
        </p:grpSpPr>
        <p:grpSp>
          <p:nvGrpSpPr>
            <p:cNvPr id="66" name="Graphic 2">
              <a:extLst>
                <a:ext uri="{FF2B5EF4-FFF2-40B4-BE49-F238E27FC236}">
                  <a16:creationId xmlns:a16="http://schemas.microsoft.com/office/drawing/2014/main" id="{B51F7393-73EE-8060-57A8-BC9D7734BFF7}"/>
                </a:ext>
              </a:extLst>
            </p:cNvPr>
            <p:cNvGrpSpPr/>
            <p:nvPr userDrawn="1"/>
          </p:nvGrpSpPr>
          <p:grpSpPr>
            <a:xfrm>
              <a:off x="8599192" y="3595917"/>
              <a:ext cx="375982" cy="204367"/>
              <a:chOff x="2642504" y="3763150"/>
              <a:chExt cx="375982" cy="204367"/>
            </a:xfrm>
            <a:grpFill/>
          </p:grpSpPr>
          <p:sp>
            <p:nvSpPr>
              <p:cNvPr id="72" name="Freeform 96">
                <a:extLst>
                  <a:ext uri="{FF2B5EF4-FFF2-40B4-BE49-F238E27FC236}">
                    <a16:creationId xmlns:a16="http://schemas.microsoft.com/office/drawing/2014/main" id="{C21069A0-83A8-40AE-42C8-8D3FD0F60941}"/>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E25684"/>
              </a:solidFill>
              <a:ln w="3834" cap="flat">
                <a:noFill/>
                <a:prstDash val="solid"/>
                <a:miter/>
              </a:ln>
            </p:spPr>
            <p:txBody>
              <a:bodyPr rtlCol="0" anchor="ctr"/>
              <a:lstStyle/>
              <a:p>
                <a:endParaRPr lang="en-US"/>
              </a:p>
            </p:txBody>
          </p:sp>
          <p:sp>
            <p:nvSpPr>
              <p:cNvPr id="73" name="Freeform 97">
                <a:extLst>
                  <a:ext uri="{FF2B5EF4-FFF2-40B4-BE49-F238E27FC236}">
                    <a16:creationId xmlns:a16="http://schemas.microsoft.com/office/drawing/2014/main" id="{9D6F4A84-01F3-1643-E3D8-DE263648D609}"/>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E25684"/>
              </a:solidFill>
              <a:ln w="3834" cap="flat">
                <a:noFill/>
                <a:prstDash val="solid"/>
                <a:miter/>
              </a:ln>
            </p:spPr>
            <p:txBody>
              <a:bodyPr rtlCol="0" anchor="ctr"/>
              <a:lstStyle/>
              <a:p>
                <a:endParaRPr lang="en-US"/>
              </a:p>
            </p:txBody>
          </p:sp>
        </p:grpSp>
        <p:grpSp>
          <p:nvGrpSpPr>
            <p:cNvPr id="67" name="Graphic 2">
              <a:extLst>
                <a:ext uri="{FF2B5EF4-FFF2-40B4-BE49-F238E27FC236}">
                  <a16:creationId xmlns:a16="http://schemas.microsoft.com/office/drawing/2014/main" id="{7FB1C38C-D30B-57DE-130A-C7C3D3F0D5A5}"/>
                </a:ext>
              </a:extLst>
            </p:cNvPr>
            <p:cNvGrpSpPr/>
            <p:nvPr userDrawn="1"/>
          </p:nvGrpSpPr>
          <p:grpSpPr>
            <a:xfrm>
              <a:off x="8360213" y="3458151"/>
              <a:ext cx="853935" cy="991043"/>
              <a:chOff x="2403525" y="3625384"/>
              <a:chExt cx="853935" cy="991043"/>
            </a:xfrm>
            <a:grpFill/>
          </p:grpSpPr>
          <p:sp>
            <p:nvSpPr>
              <p:cNvPr id="68" name="Freeform 92">
                <a:extLst>
                  <a:ext uri="{FF2B5EF4-FFF2-40B4-BE49-F238E27FC236}">
                    <a16:creationId xmlns:a16="http://schemas.microsoft.com/office/drawing/2014/main" id="{BC0F3261-0118-974F-CFB9-128DB50EFF31}"/>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69" name="Freeform 93">
                <a:extLst>
                  <a:ext uri="{FF2B5EF4-FFF2-40B4-BE49-F238E27FC236}">
                    <a16:creationId xmlns:a16="http://schemas.microsoft.com/office/drawing/2014/main" id="{80F42E14-8C46-A972-5AD0-EAA5AD17126C}"/>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70" name="Freeform 94">
                <a:extLst>
                  <a:ext uri="{FF2B5EF4-FFF2-40B4-BE49-F238E27FC236}">
                    <a16:creationId xmlns:a16="http://schemas.microsoft.com/office/drawing/2014/main" id="{C0DF44FF-454D-6201-AC8C-55D60D759487}"/>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71" name="Freeform 95">
                <a:extLst>
                  <a:ext uri="{FF2B5EF4-FFF2-40B4-BE49-F238E27FC236}">
                    <a16:creationId xmlns:a16="http://schemas.microsoft.com/office/drawing/2014/main" id="{58A7F943-0338-A92F-05E9-4154D41FC159}"/>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
        <p:nvSpPr>
          <p:cNvPr id="74" name="Tekstiruutu 73">
            <a:extLst>
              <a:ext uri="{FF2B5EF4-FFF2-40B4-BE49-F238E27FC236}">
                <a16:creationId xmlns:a16="http://schemas.microsoft.com/office/drawing/2014/main" id="{05F5D41F-1A1C-26A1-458C-5F130A6241E6}"/>
              </a:ext>
            </a:extLst>
          </p:cNvPr>
          <p:cNvSpPr txBox="1"/>
          <p:nvPr/>
        </p:nvSpPr>
        <p:spPr>
          <a:xfrm>
            <a:off x="463465" y="5233481"/>
            <a:ext cx="11265070" cy="1015663"/>
          </a:xfrm>
          <a:prstGeom prst="rect">
            <a:avLst/>
          </a:prstGeom>
          <a:noFill/>
        </p:spPr>
        <p:txBody>
          <a:bodyPr wrap="square">
            <a:spAutoFit/>
          </a:bodyPr>
          <a:lstStyle/>
          <a:p>
            <a:pPr marL="0" indent="0">
              <a:lnSpc>
                <a:spcPct val="100000"/>
              </a:lnSpc>
            </a:pPr>
            <a:endParaRPr lang="en-US" sz="1600" kern="100" dirty="0">
              <a:ea typeface="Aptos" panose="020B0004020202020204" pitchFamily="34" charset="0"/>
              <a:cs typeface="Times New Roman" panose="02020603050405020304" pitchFamily="18" charset="0"/>
            </a:endParaRPr>
          </a:p>
          <a:p>
            <a:pPr marL="0" indent="0">
              <a:lnSpc>
                <a:spcPct val="100000"/>
              </a:lnSpc>
            </a:pPr>
            <a:r>
              <a:rPr lang="en-US" sz="2400" b="1" kern="0" dirty="0">
                <a:solidFill>
                  <a:srgbClr val="09465E"/>
                </a:solidFill>
                <a:highlight>
                  <a:srgbClr val="F1983D"/>
                </a:highlight>
                <a:cs typeface="Times New Roman" panose="02020603050405020304" pitchFamily="18" charset="0"/>
              </a:rPr>
              <a:t>EJERCICIO: </a:t>
            </a:r>
            <a:r>
              <a:rPr lang="en-US" sz="2000" b="1" dirty="0">
                <a:solidFill>
                  <a:srgbClr val="09465E"/>
                </a:solidFill>
                <a:cs typeface="Calibri"/>
              </a:rPr>
              <a:t>ENCUENTRE EJEMPLOS DE TÉCNICAS DE CAMBIO DE COMPORTAMIENTO PARA APOYAR LA GESTIÓN DE RESIDUOS</a:t>
            </a:r>
            <a:r>
              <a:rPr lang="en-US" sz="2000" b="1" dirty="0"/>
              <a:t>.</a:t>
            </a:r>
          </a:p>
        </p:txBody>
      </p:sp>
    </p:spTree>
    <p:extLst>
      <p:ext uri="{BB962C8B-B14F-4D97-AF65-F5344CB8AC3E}">
        <p14:creationId xmlns:p14="http://schemas.microsoft.com/office/powerpoint/2010/main" val="1732116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BE4B8-8C94-7FDF-3B60-D2D6FDE7D1E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2003637-2C09-2807-B7CB-0FA0F387E61B}"/>
              </a:ext>
            </a:extLst>
          </p:cNvPr>
          <p:cNvSpPr>
            <a:spLocks noGrp="1"/>
          </p:cNvSpPr>
          <p:nvPr>
            <p:ph type="body" sz="quarter" idx="16"/>
          </p:nvPr>
        </p:nvSpPr>
        <p:spPr>
          <a:xfrm>
            <a:off x="403210" y="215699"/>
            <a:ext cx="7992156" cy="529360"/>
          </a:xfrm>
        </p:spPr>
        <p:txBody>
          <a:bodyPr/>
          <a:lstStyle/>
          <a:p>
            <a:r>
              <a:rPr lang="en-IE" dirty="0">
                <a:cs typeface="Calibri"/>
              </a:rPr>
              <a:t>Métodos y etapas de aprendizaje</a:t>
            </a:r>
            <a:endParaRPr lang="en-IE" b="1" dirty="0"/>
          </a:p>
          <a:p>
            <a:endParaRPr lang="en-IE" dirty="0"/>
          </a:p>
        </p:txBody>
      </p:sp>
      <p:sp>
        <p:nvSpPr>
          <p:cNvPr id="8" name="Freeform 246">
            <a:extLst>
              <a:ext uri="{FF2B5EF4-FFF2-40B4-BE49-F238E27FC236}">
                <a16:creationId xmlns:a16="http://schemas.microsoft.com/office/drawing/2014/main" id="{E4534E0F-DC58-54D2-5926-98E2DFA1F03C}"/>
              </a:ext>
            </a:extLst>
          </p:cNvPr>
          <p:cNvSpPr>
            <a:spLocks noChangeArrowheads="1"/>
          </p:cNvSpPr>
          <p:nvPr/>
        </p:nvSpPr>
        <p:spPr bwMode="auto">
          <a:xfrm>
            <a:off x="486987" y="2421893"/>
            <a:ext cx="10571572" cy="3593888"/>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endParaRPr lang="en-US" sz="900"/>
          </a:p>
        </p:txBody>
      </p:sp>
      <p:sp>
        <p:nvSpPr>
          <p:cNvPr id="9" name="Freeform 247">
            <a:extLst>
              <a:ext uri="{FF2B5EF4-FFF2-40B4-BE49-F238E27FC236}">
                <a16:creationId xmlns:a16="http://schemas.microsoft.com/office/drawing/2014/main" id="{19A605C1-A5C6-34EB-A162-5B695B165027}"/>
              </a:ext>
            </a:extLst>
          </p:cNvPr>
          <p:cNvSpPr>
            <a:spLocks noChangeArrowheads="1"/>
          </p:cNvSpPr>
          <p:nvPr/>
        </p:nvSpPr>
        <p:spPr bwMode="auto">
          <a:xfrm>
            <a:off x="494928" y="1407393"/>
            <a:ext cx="10571572" cy="1034946"/>
          </a:xfrm>
          <a:custGeom>
            <a:avLst/>
            <a:gdLst>
              <a:gd name="T0" fmla="*/ 0 w 3504"/>
              <a:gd name="T1" fmla="*/ 1751 h 1752"/>
              <a:gd name="T2" fmla="*/ 0 w 3504"/>
              <a:gd name="T3" fmla="*/ 1751 h 1752"/>
              <a:gd name="T4" fmla="*/ 1751 w 3504"/>
              <a:gd name="T5" fmla="*/ 0 h 1752"/>
              <a:gd name="T6" fmla="*/ 1751 w 3504"/>
              <a:gd name="T7" fmla="*/ 0 h 1752"/>
              <a:gd name="T8" fmla="*/ 3503 w 3504"/>
              <a:gd name="T9" fmla="*/ 1751 h 1752"/>
              <a:gd name="T10" fmla="*/ 0 w 3504"/>
              <a:gd name="T11" fmla="*/ 1751 h 1752"/>
            </a:gdLst>
            <a:ahLst/>
            <a:cxnLst>
              <a:cxn ang="0">
                <a:pos x="T0" y="T1"/>
              </a:cxn>
              <a:cxn ang="0">
                <a:pos x="T2" y="T3"/>
              </a:cxn>
              <a:cxn ang="0">
                <a:pos x="T4" y="T5"/>
              </a:cxn>
              <a:cxn ang="0">
                <a:pos x="T6" y="T7"/>
              </a:cxn>
              <a:cxn ang="0">
                <a:pos x="T8" y="T9"/>
              </a:cxn>
              <a:cxn ang="0">
                <a:pos x="T10" y="T11"/>
              </a:cxn>
            </a:cxnLst>
            <a:rect l="0" t="0" r="r" b="b"/>
            <a:pathLst>
              <a:path w="3504" h="1752">
                <a:moveTo>
                  <a:pt x="0" y="1751"/>
                </a:moveTo>
                <a:lnTo>
                  <a:pt x="0" y="1751"/>
                </a:lnTo>
                <a:cubicBezTo>
                  <a:pt x="0" y="784"/>
                  <a:pt x="784" y="0"/>
                  <a:pt x="1751" y="0"/>
                </a:cubicBezTo>
                <a:lnTo>
                  <a:pt x="1751" y="0"/>
                </a:lnTo>
                <a:cubicBezTo>
                  <a:pt x="2719" y="0"/>
                  <a:pt x="3503" y="784"/>
                  <a:pt x="3503" y="1751"/>
                </a:cubicBezTo>
                <a:lnTo>
                  <a:pt x="0" y="1751"/>
                </a:lnTo>
              </a:path>
            </a:pathLst>
          </a:custGeom>
          <a:solidFill>
            <a:srgbClr val="E25684"/>
          </a:solidFill>
          <a:ln>
            <a:noFill/>
          </a:ln>
          <a:effectLst/>
        </p:spPr>
        <p:txBody>
          <a:bodyPr wrap="none" anchor="ctr"/>
          <a:lstStyle/>
          <a:p>
            <a:endParaRPr lang="en-US" sz="900"/>
          </a:p>
        </p:txBody>
      </p:sp>
      <p:sp>
        <p:nvSpPr>
          <p:cNvPr id="17" name="CuadroTexto 598">
            <a:extLst>
              <a:ext uri="{FF2B5EF4-FFF2-40B4-BE49-F238E27FC236}">
                <a16:creationId xmlns:a16="http://schemas.microsoft.com/office/drawing/2014/main" id="{EC3E10AB-AAFA-0849-6890-B685CBDC11F7}"/>
              </a:ext>
            </a:extLst>
          </p:cNvPr>
          <p:cNvSpPr txBox="1"/>
          <p:nvPr/>
        </p:nvSpPr>
        <p:spPr>
          <a:xfrm>
            <a:off x="1333666" y="1624045"/>
            <a:ext cx="8946186" cy="461665"/>
          </a:xfrm>
          <a:prstGeom prst="rect">
            <a:avLst/>
          </a:prstGeom>
          <a:noFill/>
        </p:spPr>
        <p:txBody>
          <a:bodyPr wrap="square" rtlCol="0">
            <a:spAutoFit/>
          </a:bodyPr>
          <a:lstStyle/>
          <a:p>
            <a:pPr algn="ctr"/>
            <a:r>
              <a:rPr lang="en-US" sz="2400" b="1" kern="0" dirty="0">
                <a:solidFill>
                  <a:schemeClr val="bg1"/>
                </a:solidFill>
                <a:cs typeface="Times New Roman" panose="02020603050405020304" pitchFamily="18" charset="0"/>
              </a:rPr>
              <a:t>CAMPAÑAS DE SENSIBILIZACIÓN</a:t>
            </a:r>
            <a:endParaRPr lang="fi-FI" sz="2400" b="1" kern="0" dirty="0">
              <a:solidFill>
                <a:schemeClr val="bg1"/>
              </a:solidFill>
              <a:cs typeface="Times New Roman" panose="02020603050405020304" pitchFamily="18" charset="0"/>
            </a:endParaRPr>
          </a:p>
        </p:txBody>
      </p:sp>
      <p:sp>
        <p:nvSpPr>
          <p:cNvPr id="22" name="Rectángulo 603">
            <a:extLst>
              <a:ext uri="{FF2B5EF4-FFF2-40B4-BE49-F238E27FC236}">
                <a16:creationId xmlns:a16="http://schemas.microsoft.com/office/drawing/2014/main" id="{7BEA63C8-196B-1593-452A-F02B3F9DE6AC}"/>
              </a:ext>
            </a:extLst>
          </p:cNvPr>
          <p:cNvSpPr/>
          <p:nvPr/>
        </p:nvSpPr>
        <p:spPr>
          <a:xfrm>
            <a:off x="486987" y="2505924"/>
            <a:ext cx="10563050" cy="3477875"/>
          </a:xfrm>
          <a:prstGeom prst="rect">
            <a:avLst/>
          </a:prstGeom>
          <a:solidFill>
            <a:srgbClr val="09465E"/>
          </a:solidFill>
        </p:spPr>
        <p:txBody>
          <a:bodyPr wrap="square">
            <a:spAutoFit/>
          </a:bodyPr>
          <a:lstStyle/>
          <a:p>
            <a:pPr marL="0" indent="0">
              <a:lnSpc>
                <a:spcPct val="100000"/>
              </a:lnSpc>
            </a:pPr>
            <a:r>
              <a:rPr lang="en-US" sz="2000" b="1" kern="100" dirty="0">
                <a:solidFill>
                  <a:schemeClr val="bg1"/>
                </a:solidFill>
                <a:effectLst/>
                <a:ea typeface="Aptos" panose="020B0004020202020204" pitchFamily="34" charset="0"/>
                <a:cs typeface="Times New Roman" panose="02020603050405020304" pitchFamily="18" charset="0"/>
              </a:rPr>
              <a:t>Campañas de concienciación </a:t>
            </a:r>
            <a:r>
              <a:rPr lang="en-US" sz="2000" kern="100" dirty="0">
                <a:solidFill>
                  <a:schemeClr val="bg1"/>
                </a:solidFill>
                <a:effectLst/>
                <a:ea typeface="Aptos" panose="020B0004020202020204" pitchFamily="34" charset="0"/>
                <a:cs typeface="Times New Roman" panose="02020603050405020304" pitchFamily="18" charset="0"/>
              </a:rPr>
              <a:t>pública para informar al público en general mediante campañas en los medios de comunicación que expliquen las consecuencias medioambientales de una mala gestión de los residuos, la organización de actos comunitarios como jornadas de limpieza, talleres de clasificación de residuos y puestos informativos, y el uso de carteles, infografías y redes sociales para difundir consejos sencillos sobre gestión de residuos.</a:t>
            </a:r>
          </a:p>
          <a:p>
            <a:pPr marL="0" indent="0">
              <a:lnSpc>
                <a:spcPct val="100000"/>
              </a:lnSpc>
            </a:pPr>
            <a:endParaRPr lang="fi-FI" sz="2000" kern="100" dirty="0">
              <a:solidFill>
                <a:schemeClr val="bg1"/>
              </a:solidFill>
              <a:effectLst/>
              <a:ea typeface="Aptos" panose="020B0004020202020204" pitchFamily="34" charset="0"/>
              <a:cs typeface="Times New Roman" panose="02020603050405020304" pitchFamily="18" charset="0"/>
            </a:endParaRPr>
          </a:p>
          <a:p>
            <a:pPr marL="0" indent="0">
              <a:lnSpc>
                <a:spcPct val="100000"/>
              </a:lnSpc>
            </a:pPr>
            <a:r>
              <a:rPr lang="en-US" sz="2000" b="1" kern="100" dirty="0">
                <a:solidFill>
                  <a:schemeClr val="bg1"/>
                </a:solidFill>
                <a:effectLst/>
                <a:ea typeface="Aptos" panose="020B0004020202020204" pitchFamily="34" charset="0"/>
                <a:cs typeface="Times New Roman" panose="02020603050405020304" pitchFamily="18" charset="0"/>
              </a:rPr>
              <a:t>Medios sociales y campañas digitales </a:t>
            </a:r>
            <a:r>
              <a:rPr lang="en-US" sz="2000" kern="100" dirty="0">
                <a:solidFill>
                  <a:schemeClr val="bg1"/>
                </a:solidFill>
                <a:effectLst/>
                <a:ea typeface="Aptos" panose="020B0004020202020204" pitchFamily="34" charset="0"/>
                <a:cs typeface="Times New Roman" panose="02020603050405020304" pitchFamily="18" charset="0"/>
              </a:rPr>
              <a:t>para llegar a un público más amplio e implicar a la gente en línea compartiendo consejos, tutoriales y casos de éxito relacionados con la reducción de residuos y el reciclaje, creando retos o campañas, por ejemplo, </a:t>
            </a:r>
            <a:r>
              <a:rPr lang="en-US" sz="2000" i="1" kern="100" dirty="0">
                <a:solidFill>
                  <a:schemeClr val="bg1"/>
                </a:solidFill>
                <a:effectLst/>
                <a:ea typeface="Aptos" panose="020B0004020202020204" pitchFamily="34" charset="0"/>
                <a:cs typeface="Times New Roman" panose="02020603050405020304" pitchFamily="18" charset="0"/>
              </a:rPr>
              <a:t>la "Semana del residuo cero</a:t>
            </a:r>
            <a:r>
              <a:rPr lang="en-US" sz="2000" kern="100" dirty="0">
                <a:solidFill>
                  <a:schemeClr val="bg1"/>
                </a:solidFill>
                <a:effectLst/>
                <a:ea typeface="Aptos" panose="020B0004020202020204" pitchFamily="34" charset="0"/>
                <a:cs typeface="Times New Roman" panose="02020603050405020304" pitchFamily="18" charset="0"/>
              </a:rPr>
              <a:t>", "</a:t>
            </a:r>
            <a:r>
              <a:rPr lang="en-US" sz="2000" i="1" kern="100" dirty="0">
                <a:solidFill>
                  <a:schemeClr val="bg1"/>
                </a:solidFill>
                <a:effectLst/>
                <a:ea typeface="Aptos" panose="020B0004020202020204" pitchFamily="34" charset="0"/>
                <a:cs typeface="Times New Roman" panose="02020603050405020304" pitchFamily="18" charset="0"/>
              </a:rPr>
              <a:t>Julio sin plástico</a:t>
            </a:r>
            <a:r>
              <a:rPr lang="en-US" sz="2000" kern="100" dirty="0">
                <a:solidFill>
                  <a:schemeClr val="bg1"/>
                </a:solidFill>
                <a:effectLst/>
                <a:ea typeface="Aptos" panose="020B0004020202020204" pitchFamily="34" charset="0"/>
                <a:cs typeface="Times New Roman" panose="02020603050405020304" pitchFamily="18" charset="0"/>
              </a:rPr>
              <a:t>", utilizando personas influyentes o figuras locales para promover prácticas sostenibles en materia de </a:t>
            </a:r>
            <a:r>
              <a:rPr lang="en-US" sz="2000" kern="100" dirty="0" err="1">
                <a:solidFill>
                  <a:schemeClr val="bg1"/>
                </a:solidFill>
                <a:effectLst/>
                <a:ea typeface="Aptos" panose="020B0004020202020204" pitchFamily="34" charset="0"/>
                <a:cs typeface="Times New Roman" panose="02020603050405020304" pitchFamily="18" charset="0"/>
              </a:rPr>
              <a:t>residuos</a:t>
            </a:r>
            <a:r>
              <a:rPr lang="en-US" sz="2000" kern="100" dirty="0">
                <a:solidFill>
                  <a:schemeClr val="bg1"/>
                </a:solidFill>
                <a:effectLst/>
                <a:ea typeface="Aptos" panose="020B0004020202020204" pitchFamily="34" charset="0"/>
                <a:cs typeface="Times New Roman" panose="02020603050405020304" pitchFamily="18" charset="0"/>
              </a:rPr>
              <a:t>.</a:t>
            </a:r>
            <a:endParaRPr lang="fi-FI" sz="2000" kern="100" dirty="0">
              <a:solidFill>
                <a:schemeClr val="bg1"/>
              </a:solidFill>
              <a:effectLst/>
              <a:ea typeface="Aptos" panose="020B0004020202020204" pitchFamily="34" charset="0"/>
              <a:cs typeface="Times New Roman" panose="02020603050405020304" pitchFamily="18" charset="0"/>
            </a:endParaRPr>
          </a:p>
        </p:txBody>
      </p:sp>
      <p:grpSp>
        <p:nvGrpSpPr>
          <p:cNvPr id="3" name="Group 46">
            <a:extLst>
              <a:ext uri="{FF2B5EF4-FFF2-40B4-BE49-F238E27FC236}">
                <a16:creationId xmlns:a16="http://schemas.microsoft.com/office/drawing/2014/main" id="{9CC538F7-7CC0-56F7-EB8D-278437D21E7D}"/>
              </a:ext>
            </a:extLst>
          </p:cNvPr>
          <p:cNvGrpSpPr/>
          <p:nvPr/>
        </p:nvGrpSpPr>
        <p:grpSpPr>
          <a:xfrm>
            <a:off x="5502158" y="916897"/>
            <a:ext cx="524185" cy="426911"/>
            <a:chOff x="3258209" y="1217582"/>
            <a:chExt cx="4712093" cy="4711281"/>
          </a:xfrm>
          <a:solidFill>
            <a:srgbClr val="086575"/>
          </a:solidFill>
        </p:grpSpPr>
        <p:sp>
          <p:nvSpPr>
            <p:cNvPr id="4" name="Freeform 31">
              <a:extLst>
                <a:ext uri="{FF2B5EF4-FFF2-40B4-BE49-F238E27FC236}">
                  <a16:creationId xmlns:a16="http://schemas.microsoft.com/office/drawing/2014/main" id="{2BE2E7F2-6293-75D7-2A3E-FA7722488FC6}"/>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74" name="Freeform 32">
              <a:extLst>
                <a:ext uri="{FF2B5EF4-FFF2-40B4-BE49-F238E27FC236}">
                  <a16:creationId xmlns:a16="http://schemas.microsoft.com/office/drawing/2014/main" id="{C4602DAD-E3EF-6945-E551-BB57099A63BF}"/>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dirty="0"/>
            </a:p>
          </p:txBody>
        </p:sp>
        <p:grpSp>
          <p:nvGrpSpPr>
            <p:cNvPr id="75" name="Group 49">
              <a:extLst>
                <a:ext uri="{FF2B5EF4-FFF2-40B4-BE49-F238E27FC236}">
                  <a16:creationId xmlns:a16="http://schemas.microsoft.com/office/drawing/2014/main" id="{5BFE8481-7AFF-F8D2-B43C-366418A748E1}"/>
                </a:ext>
              </a:extLst>
            </p:cNvPr>
            <p:cNvGrpSpPr/>
            <p:nvPr/>
          </p:nvGrpSpPr>
          <p:grpSpPr>
            <a:xfrm>
              <a:off x="3258209" y="1217582"/>
              <a:ext cx="4712093" cy="4711281"/>
              <a:chOff x="3258209" y="1217582"/>
              <a:chExt cx="4712093" cy="4711281"/>
            </a:xfrm>
            <a:grpFill/>
          </p:grpSpPr>
          <p:sp>
            <p:nvSpPr>
              <p:cNvPr id="76" name="Freeform 16">
                <a:extLst>
                  <a:ext uri="{FF2B5EF4-FFF2-40B4-BE49-F238E27FC236}">
                    <a16:creationId xmlns:a16="http://schemas.microsoft.com/office/drawing/2014/main" id="{9E4CF3D0-6E6F-7B05-D92F-5C7028080AAE}"/>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77" name="Freeform 18">
                <a:extLst>
                  <a:ext uri="{FF2B5EF4-FFF2-40B4-BE49-F238E27FC236}">
                    <a16:creationId xmlns:a16="http://schemas.microsoft.com/office/drawing/2014/main" id="{1BE74682-2530-9FD2-A783-1C1BF6CC9DB6}"/>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78" name="Freeform 19">
                <a:extLst>
                  <a:ext uri="{FF2B5EF4-FFF2-40B4-BE49-F238E27FC236}">
                    <a16:creationId xmlns:a16="http://schemas.microsoft.com/office/drawing/2014/main" id="{FB7CD057-94A8-1FCC-7DCA-1A6233B2C266}"/>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79" name="Freeform 20">
                <a:extLst>
                  <a:ext uri="{FF2B5EF4-FFF2-40B4-BE49-F238E27FC236}">
                    <a16:creationId xmlns:a16="http://schemas.microsoft.com/office/drawing/2014/main" id="{4E7E815B-54E5-4373-8F1D-ED553A46B30D}"/>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80" name="Freeform 21">
                <a:extLst>
                  <a:ext uri="{FF2B5EF4-FFF2-40B4-BE49-F238E27FC236}">
                    <a16:creationId xmlns:a16="http://schemas.microsoft.com/office/drawing/2014/main" id="{670442B1-0BDE-8C86-5AEC-3817B6EA6F4F}"/>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81" name="Freeform 22">
                <a:extLst>
                  <a:ext uri="{FF2B5EF4-FFF2-40B4-BE49-F238E27FC236}">
                    <a16:creationId xmlns:a16="http://schemas.microsoft.com/office/drawing/2014/main" id="{AE7722B8-2A03-2246-881B-90DC2CA46134}"/>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82" name="Freeform 23">
                <a:extLst>
                  <a:ext uri="{FF2B5EF4-FFF2-40B4-BE49-F238E27FC236}">
                    <a16:creationId xmlns:a16="http://schemas.microsoft.com/office/drawing/2014/main" id="{472A79DD-7D70-D419-061C-B0F5D3562345}"/>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83" name="Freeform 24">
                <a:extLst>
                  <a:ext uri="{FF2B5EF4-FFF2-40B4-BE49-F238E27FC236}">
                    <a16:creationId xmlns:a16="http://schemas.microsoft.com/office/drawing/2014/main" id="{1485945E-7098-4DF8-B58B-C211C0D6498D}"/>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84" name="Freeform 25">
                <a:extLst>
                  <a:ext uri="{FF2B5EF4-FFF2-40B4-BE49-F238E27FC236}">
                    <a16:creationId xmlns:a16="http://schemas.microsoft.com/office/drawing/2014/main" id="{CFF0E1E6-B181-92C5-36C6-C2885D574FDA}"/>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85" name="Freeform 26">
                <a:extLst>
                  <a:ext uri="{FF2B5EF4-FFF2-40B4-BE49-F238E27FC236}">
                    <a16:creationId xmlns:a16="http://schemas.microsoft.com/office/drawing/2014/main" id="{44F6556D-FD35-188C-6426-F5CCFA37D8BB}"/>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86" name="Freeform 27">
                <a:extLst>
                  <a:ext uri="{FF2B5EF4-FFF2-40B4-BE49-F238E27FC236}">
                    <a16:creationId xmlns:a16="http://schemas.microsoft.com/office/drawing/2014/main" id="{C8212A9F-8577-74EE-D90C-2360B3551FF2}"/>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87" name="Freeform 28">
                <a:extLst>
                  <a:ext uri="{FF2B5EF4-FFF2-40B4-BE49-F238E27FC236}">
                    <a16:creationId xmlns:a16="http://schemas.microsoft.com/office/drawing/2014/main" id="{FEB7D2C4-4E60-C5AA-BC9D-3ED2E96AB46C}"/>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88" name="Freeform 29">
                <a:extLst>
                  <a:ext uri="{FF2B5EF4-FFF2-40B4-BE49-F238E27FC236}">
                    <a16:creationId xmlns:a16="http://schemas.microsoft.com/office/drawing/2014/main" id="{B8AC65DA-990B-1565-A023-62B5DE6E8123}"/>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89" name="Freeform 30">
                <a:extLst>
                  <a:ext uri="{FF2B5EF4-FFF2-40B4-BE49-F238E27FC236}">
                    <a16:creationId xmlns:a16="http://schemas.microsoft.com/office/drawing/2014/main" id="{130A8DF6-A59B-CC68-D3C4-9126749CE18B}"/>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
        <p:nvSpPr>
          <p:cNvPr id="91" name="Tekstiruutu 90">
            <a:extLst>
              <a:ext uri="{FF2B5EF4-FFF2-40B4-BE49-F238E27FC236}">
                <a16:creationId xmlns:a16="http://schemas.microsoft.com/office/drawing/2014/main" id="{A86049AC-920F-A59F-C28D-9F114B96B5FC}"/>
              </a:ext>
            </a:extLst>
          </p:cNvPr>
          <p:cNvSpPr txBox="1"/>
          <p:nvPr/>
        </p:nvSpPr>
        <p:spPr>
          <a:xfrm>
            <a:off x="420624" y="6121131"/>
            <a:ext cx="10645876" cy="461665"/>
          </a:xfrm>
          <a:prstGeom prst="rect">
            <a:avLst/>
          </a:prstGeom>
          <a:noFill/>
        </p:spPr>
        <p:txBody>
          <a:bodyPr wrap="square">
            <a:spAutoFit/>
          </a:bodyPr>
          <a:lstStyle/>
          <a:p>
            <a:pPr marL="0" indent="0">
              <a:lnSpc>
                <a:spcPct val="100000"/>
              </a:lnSpc>
            </a:pPr>
            <a:r>
              <a:rPr lang="en-US" sz="2400" b="1" kern="0" dirty="0">
                <a:solidFill>
                  <a:srgbClr val="09465E"/>
                </a:solidFill>
                <a:highlight>
                  <a:srgbClr val="F1983D"/>
                </a:highlight>
                <a:cs typeface="Times New Roman" panose="02020603050405020304" pitchFamily="18" charset="0"/>
              </a:rPr>
              <a:t>EJERCICIO: </a:t>
            </a:r>
            <a:r>
              <a:rPr lang="en-US" b="1" dirty="0">
                <a:solidFill>
                  <a:srgbClr val="09465E"/>
                </a:solidFill>
                <a:cs typeface="Calibri"/>
              </a:rPr>
              <a:t>BUSQUE EJEMPLOS DE CAMPAÑAS DE SENSIBILIZACIÓN EN SU REGIÓN.</a:t>
            </a:r>
          </a:p>
        </p:txBody>
      </p:sp>
    </p:spTree>
    <p:extLst>
      <p:ext uri="{BB962C8B-B14F-4D97-AF65-F5344CB8AC3E}">
        <p14:creationId xmlns:p14="http://schemas.microsoft.com/office/powerpoint/2010/main" val="2270437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61302-7DE3-3BFB-02EF-091092DA89F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D5F5B26-82DA-3BEA-CB53-E0D6820D053D}"/>
              </a:ext>
            </a:extLst>
          </p:cNvPr>
          <p:cNvSpPr>
            <a:spLocks noGrp="1"/>
          </p:cNvSpPr>
          <p:nvPr>
            <p:ph type="body" sz="quarter" idx="16"/>
          </p:nvPr>
        </p:nvSpPr>
        <p:spPr>
          <a:xfrm>
            <a:off x="403210" y="215699"/>
            <a:ext cx="7992156" cy="529360"/>
          </a:xfrm>
        </p:spPr>
        <p:txBody>
          <a:bodyPr/>
          <a:lstStyle/>
          <a:p>
            <a:r>
              <a:rPr lang="en-IE" dirty="0">
                <a:cs typeface="Calibri"/>
              </a:rPr>
              <a:t>Métodos y etapas de aprendizaje</a:t>
            </a:r>
            <a:endParaRPr lang="en-IE" b="1" dirty="0"/>
          </a:p>
          <a:p>
            <a:endParaRPr lang="en-IE" dirty="0"/>
          </a:p>
        </p:txBody>
      </p:sp>
      <p:sp>
        <p:nvSpPr>
          <p:cNvPr id="11" name="Freeform 324">
            <a:extLst>
              <a:ext uri="{FF2B5EF4-FFF2-40B4-BE49-F238E27FC236}">
                <a16:creationId xmlns:a16="http://schemas.microsoft.com/office/drawing/2014/main" id="{33615B2B-803F-52C8-8230-393039D82CF4}"/>
              </a:ext>
            </a:extLst>
          </p:cNvPr>
          <p:cNvSpPr>
            <a:spLocks noChangeArrowheads="1"/>
          </p:cNvSpPr>
          <p:nvPr/>
        </p:nvSpPr>
        <p:spPr bwMode="auto">
          <a:xfrm>
            <a:off x="515566" y="2548336"/>
            <a:ext cx="10786843" cy="3558431"/>
          </a:xfrm>
          <a:custGeom>
            <a:avLst/>
            <a:gdLst>
              <a:gd name="T0" fmla="*/ 3269 w 3270"/>
              <a:gd name="T1" fmla="*/ 3118 h 3119"/>
              <a:gd name="T2" fmla="*/ 0 w 3270"/>
              <a:gd name="T3" fmla="*/ 3118 h 3119"/>
              <a:gd name="T4" fmla="*/ 0 w 3270"/>
              <a:gd name="T5" fmla="*/ 0 h 3119"/>
              <a:gd name="T6" fmla="*/ 3269 w 3270"/>
              <a:gd name="T7" fmla="*/ 0 h 3119"/>
              <a:gd name="T8" fmla="*/ 3269 w 3270"/>
              <a:gd name="T9" fmla="*/ 3118 h 3119"/>
            </a:gdLst>
            <a:ahLst/>
            <a:cxnLst>
              <a:cxn ang="0">
                <a:pos x="T0" y="T1"/>
              </a:cxn>
              <a:cxn ang="0">
                <a:pos x="T2" y="T3"/>
              </a:cxn>
              <a:cxn ang="0">
                <a:pos x="T4" y="T5"/>
              </a:cxn>
              <a:cxn ang="0">
                <a:pos x="T6" y="T7"/>
              </a:cxn>
              <a:cxn ang="0">
                <a:pos x="T8" y="T9"/>
              </a:cxn>
            </a:cxnLst>
            <a:rect l="0" t="0" r="r" b="b"/>
            <a:pathLst>
              <a:path w="3270" h="3119">
                <a:moveTo>
                  <a:pt x="3269" y="3118"/>
                </a:moveTo>
                <a:lnTo>
                  <a:pt x="0" y="3118"/>
                </a:lnTo>
                <a:lnTo>
                  <a:pt x="0" y="0"/>
                </a:lnTo>
                <a:lnTo>
                  <a:pt x="3269" y="0"/>
                </a:lnTo>
                <a:lnTo>
                  <a:pt x="3269" y="3118"/>
                </a:lnTo>
              </a:path>
            </a:pathLst>
          </a:custGeom>
          <a:solidFill>
            <a:srgbClr val="09465E"/>
          </a:solidFill>
          <a:ln>
            <a:noFill/>
          </a:ln>
          <a:effectLst/>
        </p:spPr>
        <p:txBody>
          <a:bodyPr wrap="none" anchor="ctr"/>
          <a:lstStyle/>
          <a:p>
            <a:endParaRPr lang="en-US" sz="900"/>
          </a:p>
        </p:txBody>
      </p:sp>
      <p:sp>
        <p:nvSpPr>
          <p:cNvPr id="12" name="Freeform 325">
            <a:extLst>
              <a:ext uri="{FF2B5EF4-FFF2-40B4-BE49-F238E27FC236}">
                <a16:creationId xmlns:a16="http://schemas.microsoft.com/office/drawing/2014/main" id="{79C5BF1A-5865-06F7-6F05-E78656C0F881}"/>
              </a:ext>
            </a:extLst>
          </p:cNvPr>
          <p:cNvSpPr>
            <a:spLocks noChangeArrowheads="1"/>
          </p:cNvSpPr>
          <p:nvPr/>
        </p:nvSpPr>
        <p:spPr bwMode="auto">
          <a:xfrm>
            <a:off x="515566" y="1523674"/>
            <a:ext cx="10771854" cy="1034946"/>
          </a:xfrm>
          <a:custGeom>
            <a:avLst/>
            <a:gdLst>
              <a:gd name="T0" fmla="*/ 0 w 3505"/>
              <a:gd name="T1" fmla="*/ 1751 h 1752"/>
              <a:gd name="T2" fmla="*/ 0 w 3505"/>
              <a:gd name="T3" fmla="*/ 1751 h 1752"/>
              <a:gd name="T4" fmla="*/ 1753 w 3505"/>
              <a:gd name="T5" fmla="*/ 0 h 1752"/>
              <a:gd name="T6" fmla="*/ 1753 w 3505"/>
              <a:gd name="T7" fmla="*/ 0 h 1752"/>
              <a:gd name="T8" fmla="*/ 3504 w 3505"/>
              <a:gd name="T9" fmla="*/ 1751 h 1752"/>
              <a:gd name="T10" fmla="*/ 0 w 3505"/>
              <a:gd name="T11" fmla="*/ 1751 h 1752"/>
            </a:gdLst>
            <a:ahLst/>
            <a:cxnLst>
              <a:cxn ang="0">
                <a:pos x="T0" y="T1"/>
              </a:cxn>
              <a:cxn ang="0">
                <a:pos x="T2" y="T3"/>
              </a:cxn>
              <a:cxn ang="0">
                <a:pos x="T4" y="T5"/>
              </a:cxn>
              <a:cxn ang="0">
                <a:pos x="T6" y="T7"/>
              </a:cxn>
              <a:cxn ang="0">
                <a:pos x="T8" y="T9"/>
              </a:cxn>
              <a:cxn ang="0">
                <a:pos x="T10" y="T11"/>
              </a:cxn>
            </a:cxnLst>
            <a:rect l="0" t="0" r="r" b="b"/>
            <a:pathLst>
              <a:path w="3505" h="1752">
                <a:moveTo>
                  <a:pt x="0" y="1751"/>
                </a:moveTo>
                <a:lnTo>
                  <a:pt x="0" y="1751"/>
                </a:lnTo>
                <a:cubicBezTo>
                  <a:pt x="0" y="784"/>
                  <a:pt x="784" y="0"/>
                  <a:pt x="1753" y="0"/>
                </a:cubicBezTo>
                <a:lnTo>
                  <a:pt x="1753" y="0"/>
                </a:lnTo>
                <a:cubicBezTo>
                  <a:pt x="2720" y="0"/>
                  <a:pt x="3504" y="784"/>
                  <a:pt x="3504" y="1751"/>
                </a:cubicBezTo>
                <a:lnTo>
                  <a:pt x="0" y="1751"/>
                </a:lnTo>
              </a:path>
            </a:pathLst>
          </a:custGeom>
          <a:solidFill>
            <a:srgbClr val="2094D2"/>
          </a:solidFill>
          <a:ln>
            <a:noFill/>
          </a:ln>
          <a:effectLst/>
        </p:spPr>
        <p:txBody>
          <a:bodyPr wrap="none" anchor="ctr"/>
          <a:lstStyle/>
          <a:p>
            <a:endParaRPr lang="en-US" sz="900"/>
          </a:p>
        </p:txBody>
      </p:sp>
      <p:sp>
        <p:nvSpPr>
          <p:cNvPr id="20" name="CuadroTexto 601">
            <a:extLst>
              <a:ext uri="{FF2B5EF4-FFF2-40B4-BE49-F238E27FC236}">
                <a16:creationId xmlns:a16="http://schemas.microsoft.com/office/drawing/2014/main" id="{EBD04693-03CE-0965-FE6C-3B830B259855}"/>
              </a:ext>
            </a:extLst>
          </p:cNvPr>
          <p:cNvSpPr txBox="1"/>
          <p:nvPr/>
        </p:nvSpPr>
        <p:spPr>
          <a:xfrm>
            <a:off x="1828800" y="1865721"/>
            <a:ext cx="8385243" cy="461665"/>
          </a:xfrm>
          <a:prstGeom prst="rect">
            <a:avLst/>
          </a:prstGeom>
          <a:noFill/>
        </p:spPr>
        <p:txBody>
          <a:bodyPr wrap="square" rtlCol="0">
            <a:spAutoFit/>
          </a:bodyPr>
          <a:lstStyle/>
          <a:p>
            <a:pPr marL="0" indent="0" algn="ctr">
              <a:lnSpc>
                <a:spcPct val="100000"/>
              </a:lnSpc>
            </a:pPr>
            <a:r>
              <a:rPr lang="en-US" sz="2400" b="1" kern="0" dirty="0">
                <a:solidFill>
                  <a:schemeClr val="bg1"/>
                </a:solidFill>
                <a:cs typeface="Times New Roman" panose="02020603050405020304" pitchFamily="18" charset="0"/>
              </a:rPr>
              <a:t>EXPERIENCIA PRÁCTICA </a:t>
            </a:r>
            <a:r>
              <a:rPr lang="fi-FI" sz="2400" b="1" kern="0" dirty="0">
                <a:solidFill>
                  <a:schemeClr val="bg1"/>
                </a:solidFill>
                <a:cs typeface="Times New Roman" panose="02020603050405020304" pitchFamily="18" charset="0"/>
              </a:rPr>
              <a:t>PARA LAS EMPRESAS</a:t>
            </a:r>
          </a:p>
        </p:txBody>
      </p:sp>
      <p:sp>
        <p:nvSpPr>
          <p:cNvPr id="23" name="Rectángulo 604">
            <a:extLst>
              <a:ext uri="{FF2B5EF4-FFF2-40B4-BE49-F238E27FC236}">
                <a16:creationId xmlns:a16="http://schemas.microsoft.com/office/drawing/2014/main" id="{1A773D77-D04E-5FED-E5CE-E44F177A0431}"/>
              </a:ext>
            </a:extLst>
          </p:cNvPr>
          <p:cNvSpPr/>
          <p:nvPr/>
        </p:nvSpPr>
        <p:spPr>
          <a:xfrm>
            <a:off x="889591" y="2820694"/>
            <a:ext cx="10397829" cy="3139321"/>
          </a:xfrm>
          <a:prstGeom prst="rect">
            <a:avLst/>
          </a:prstGeom>
          <a:solidFill>
            <a:srgbClr val="09465E"/>
          </a:solidFill>
        </p:spPr>
        <p:txBody>
          <a:bodyPr wrap="square">
            <a:spAutoFit/>
          </a:bodyPr>
          <a:lstStyle/>
          <a:p>
            <a:pPr marL="0" indent="0">
              <a:lnSpc>
                <a:spcPct val="100000"/>
              </a:lnSpc>
            </a:pPr>
            <a:r>
              <a:rPr lang="en-US" sz="2200" b="1" kern="100" dirty="0">
                <a:solidFill>
                  <a:schemeClr val="bg1"/>
                </a:solidFill>
                <a:effectLst/>
                <a:ea typeface="Aptos" panose="020B0004020202020204" pitchFamily="34" charset="0"/>
                <a:cs typeface="Times New Roman" panose="02020603050405020304" pitchFamily="18" charset="0"/>
              </a:rPr>
              <a:t>Proyectos comunitarios </a:t>
            </a:r>
            <a:r>
              <a:rPr lang="en-US" sz="2200" kern="100" dirty="0">
                <a:solidFill>
                  <a:schemeClr val="bg1"/>
                </a:solidFill>
                <a:effectLst/>
                <a:ea typeface="Aptos" panose="020B0004020202020204" pitchFamily="34" charset="0"/>
                <a:cs typeface="Times New Roman" panose="02020603050405020304" pitchFamily="18" charset="0"/>
              </a:rPr>
              <a:t>para implicar a la gente en la gestión activa de los residuos organizando programas regulares de recogida y reciclaje de residuos en barrios o pueblos, promoviendo iniciativas comunitarias de jardinería y compostaje para gestionar los residuos orgánicos, creando centros de reciclaje donde la gente pueda dejar los materiales reciclables.</a:t>
            </a:r>
            <a:endParaRPr lang="fi-FI" sz="2200" kern="100" dirty="0">
              <a:solidFill>
                <a:schemeClr val="bg1"/>
              </a:solidFill>
              <a:effectLst/>
              <a:ea typeface="Aptos" panose="020B0004020202020204" pitchFamily="34" charset="0"/>
              <a:cs typeface="Times New Roman" panose="02020603050405020304" pitchFamily="18" charset="0"/>
            </a:endParaRPr>
          </a:p>
          <a:p>
            <a:pPr marL="0" indent="0">
              <a:lnSpc>
                <a:spcPct val="100000"/>
              </a:lnSpc>
            </a:pPr>
            <a:endParaRPr lang="fi-FI" sz="2200" kern="100" dirty="0">
              <a:solidFill>
                <a:schemeClr val="bg1"/>
              </a:solidFill>
              <a:effectLst/>
              <a:ea typeface="Aptos" panose="020B0004020202020204" pitchFamily="34" charset="0"/>
              <a:cs typeface="Times New Roman" panose="02020603050405020304" pitchFamily="18" charset="0"/>
            </a:endParaRPr>
          </a:p>
          <a:p>
            <a:pPr marL="0" indent="0">
              <a:lnSpc>
                <a:spcPct val="100000"/>
              </a:lnSpc>
            </a:pPr>
            <a:r>
              <a:rPr lang="en-US" sz="2200" b="1" kern="100" dirty="0">
                <a:solidFill>
                  <a:schemeClr val="bg1"/>
                </a:solidFill>
                <a:effectLst/>
                <a:ea typeface="Aptos" panose="020B0004020202020204" pitchFamily="34" charset="0"/>
                <a:cs typeface="Times New Roman" panose="02020603050405020304" pitchFamily="18" charset="0"/>
              </a:rPr>
              <a:t>Talleres "Residuo Cero</a:t>
            </a:r>
            <a:r>
              <a:rPr lang="en-US" sz="2200" kern="100" dirty="0">
                <a:solidFill>
                  <a:schemeClr val="bg1"/>
                </a:solidFill>
                <a:effectLst/>
                <a:ea typeface="Aptos" panose="020B0004020202020204" pitchFamily="34" charset="0"/>
                <a:cs typeface="Times New Roman" panose="02020603050405020304" pitchFamily="18" charset="0"/>
              </a:rPr>
              <a:t>" para enseñar a particulares y comunidades a reducir los residuos en la vida cotidiana mediante actividades prácticas como el compostaje de residuos orgánicos o demostraciones de fabricación de productos </a:t>
            </a:r>
            <a:r>
              <a:rPr lang="en-US" sz="2200" kern="100" dirty="0" err="1">
                <a:solidFill>
                  <a:schemeClr val="bg1"/>
                </a:solidFill>
                <a:effectLst/>
                <a:ea typeface="Aptos" panose="020B0004020202020204" pitchFamily="34" charset="0"/>
                <a:cs typeface="Times New Roman" panose="02020603050405020304" pitchFamily="18" charset="0"/>
              </a:rPr>
              <a:t>ecológicos</a:t>
            </a:r>
            <a:r>
              <a:rPr lang="en-US" sz="2200" kern="100" dirty="0">
                <a:solidFill>
                  <a:schemeClr val="bg1"/>
                </a:solidFill>
                <a:effectLst/>
                <a:ea typeface="Aptos" panose="020B0004020202020204" pitchFamily="34" charset="0"/>
                <a:cs typeface="Times New Roman" panose="02020603050405020304" pitchFamily="18" charset="0"/>
              </a:rPr>
              <a:t>.</a:t>
            </a:r>
          </a:p>
        </p:txBody>
      </p:sp>
      <p:grpSp>
        <p:nvGrpSpPr>
          <p:cNvPr id="32" name="Graphic 3">
            <a:extLst>
              <a:ext uri="{FF2B5EF4-FFF2-40B4-BE49-F238E27FC236}">
                <a16:creationId xmlns:a16="http://schemas.microsoft.com/office/drawing/2014/main" id="{0B400F42-B5B1-97F4-F35F-3CC328272CCD}"/>
              </a:ext>
            </a:extLst>
          </p:cNvPr>
          <p:cNvGrpSpPr/>
          <p:nvPr/>
        </p:nvGrpSpPr>
        <p:grpSpPr>
          <a:xfrm>
            <a:off x="5475427" y="781493"/>
            <a:ext cx="620573" cy="582762"/>
            <a:chOff x="6615628" y="2012154"/>
            <a:chExt cx="1066935" cy="1105848"/>
          </a:xfrm>
          <a:solidFill>
            <a:srgbClr val="086575"/>
          </a:solidFill>
        </p:grpSpPr>
        <p:sp>
          <p:nvSpPr>
            <p:cNvPr id="33" name="Freeform 1128">
              <a:extLst>
                <a:ext uri="{FF2B5EF4-FFF2-40B4-BE49-F238E27FC236}">
                  <a16:creationId xmlns:a16="http://schemas.microsoft.com/office/drawing/2014/main" id="{47A0B5CB-8089-B068-834D-CDD936AEB144}"/>
                </a:ext>
              </a:extLst>
            </p:cNvPr>
            <p:cNvSpPr/>
            <p:nvPr/>
          </p:nvSpPr>
          <p:spPr>
            <a:xfrm>
              <a:off x="7205857" y="2012154"/>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F1983D"/>
            </a:solidFill>
            <a:ln w="27426" cap="flat">
              <a:noFill/>
              <a:prstDash val="solid"/>
              <a:miter/>
            </a:ln>
          </p:spPr>
          <p:txBody>
            <a:bodyPr rtlCol="0" anchor="ctr"/>
            <a:lstStyle/>
            <a:p>
              <a:endParaRPr lang="en-US"/>
            </a:p>
          </p:txBody>
        </p:sp>
        <p:grpSp>
          <p:nvGrpSpPr>
            <p:cNvPr id="34" name="Graphic 3">
              <a:extLst>
                <a:ext uri="{FF2B5EF4-FFF2-40B4-BE49-F238E27FC236}">
                  <a16:creationId xmlns:a16="http://schemas.microsoft.com/office/drawing/2014/main" id="{C1DDB4EC-C679-C0A6-4217-CDD78166DA40}"/>
                </a:ext>
              </a:extLst>
            </p:cNvPr>
            <p:cNvGrpSpPr/>
            <p:nvPr/>
          </p:nvGrpSpPr>
          <p:grpSpPr>
            <a:xfrm>
              <a:off x="6615628" y="2116894"/>
              <a:ext cx="1066935" cy="1001108"/>
              <a:chOff x="6615628" y="2116894"/>
              <a:chExt cx="1066935" cy="1001108"/>
            </a:xfrm>
            <a:grpFill/>
          </p:grpSpPr>
          <p:sp>
            <p:nvSpPr>
              <p:cNvPr id="35" name="Freeform 1130">
                <a:extLst>
                  <a:ext uri="{FF2B5EF4-FFF2-40B4-BE49-F238E27FC236}">
                    <a16:creationId xmlns:a16="http://schemas.microsoft.com/office/drawing/2014/main" id="{B9D1981F-E1EC-59D7-F316-C3F51B032D16}"/>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36" name="Freeform 1131">
                <a:extLst>
                  <a:ext uri="{FF2B5EF4-FFF2-40B4-BE49-F238E27FC236}">
                    <a16:creationId xmlns:a16="http://schemas.microsoft.com/office/drawing/2014/main" id="{12F0741E-6AB8-959C-DCAC-AED731BDF20B}"/>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dirty="0"/>
              </a:p>
            </p:txBody>
          </p:sp>
          <p:sp>
            <p:nvSpPr>
              <p:cNvPr id="37" name="Freeform 1132">
                <a:extLst>
                  <a:ext uri="{FF2B5EF4-FFF2-40B4-BE49-F238E27FC236}">
                    <a16:creationId xmlns:a16="http://schemas.microsoft.com/office/drawing/2014/main" id="{6DC50900-41A5-CEBE-5B57-329855E3C8E3}"/>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38" name="Freeform 1133">
                <a:extLst>
                  <a:ext uri="{FF2B5EF4-FFF2-40B4-BE49-F238E27FC236}">
                    <a16:creationId xmlns:a16="http://schemas.microsoft.com/office/drawing/2014/main" id="{E911D712-9BA6-6A5A-051C-0F0B2F6D12B8}"/>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39" name="Freeform 1134">
                <a:extLst>
                  <a:ext uri="{FF2B5EF4-FFF2-40B4-BE49-F238E27FC236}">
                    <a16:creationId xmlns:a16="http://schemas.microsoft.com/office/drawing/2014/main" id="{BFB18EA0-340B-C122-9109-DCC3139EB9E5}"/>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40" name="Freeform 1135">
                <a:extLst>
                  <a:ext uri="{FF2B5EF4-FFF2-40B4-BE49-F238E27FC236}">
                    <a16:creationId xmlns:a16="http://schemas.microsoft.com/office/drawing/2014/main" id="{E23D941E-6792-391F-0707-0EBC076108C5}"/>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41" name="Freeform 1136">
                <a:extLst>
                  <a:ext uri="{FF2B5EF4-FFF2-40B4-BE49-F238E27FC236}">
                    <a16:creationId xmlns:a16="http://schemas.microsoft.com/office/drawing/2014/main" id="{9EB2922E-1733-4682-5846-C39F1B8C4BAA}"/>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42" name="Freeform 1137">
                <a:extLst>
                  <a:ext uri="{FF2B5EF4-FFF2-40B4-BE49-F238E27FC236}">
                    <a16:creationId xmlns:a16="http://schemas.microsoft.com/office/drawing/2014/main" id="{2F7DF039-6555-A080-4870-07CE228D145A}"/>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43" name="Freeform 1138">
                <a:extLst>
                  <a:ext uri="{FF2B5EF4-FFF2-40B4-BE49-F238E27FC236}">
                    <a16:creationId xmlns:a16="http://schemas.microsoft.com/office/drawing/2014/main" id="{E777DA61-E164-CBAE-E779-FDAA681AA947}"/>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44" name="Freeform 1139">
                <a:extLst>
                  <a:ext uri="{FF2B5EF4-FFF2-40B4-BE49-F238E27FC236}">
                    <a16:creationId xmlns:a16="http://schemas.microsoft.com/office/drawing/2014/main" id="{9CC6F26F-B6AB-4451-1A61-ACAB55F3B34C}"/>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45" name="Freeform 1140">
                <a:extLst>
                  <a:ext uri="{FF2B5EF4-FFF2-40B4-BE49-F238E27FC236}">
                    <a16:creationId xmlns:a16="http://schemas.microsoft.com/office/drawing/2014/main" id="{14199565-65D9-510B-5AB8-5D5B756369E7}"/>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46" name="Freeform 1141">
                <a:extLst>
                  <a:ext uri="{FF2B5EF4-FFF2-40B4-BE49-F238E27FC236}">
                    <a16:creationId xmlns:a16="http://schemas.microsoft.com/office/drawing/2014/main" id="{E85F3169-CC3A-0D93-CC5D-ECF84E050DF2}"/>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dirty="0"/>
              </a:p>
            </p:txBody>
          </p:sp>
        </p:grpSp>
      </p:grpSp>
      <p:sp>
        <p:nvSpPr>
          <p:cNvPr id="91" name="Tekstiruutu 90">
            <a:extLst>
              <a:ext uri="{FF2B5EF4-FFF2-40B4-BE49-F238E27FC236}">
                <a16:creationId xmlns:a16="http://schemas.microsoft.com/office/drawing/2014/main" id="{869D3519-7384-AFE0-E690-233457BF4866}"/>
              </a:ext>
            </a:extLst>
          </p:cNvPr>
          <p:cNvSpPr txBox="1"/>
          <p:nvPr/>
        </p:nvSpPr>
        <p:spPr>
          <a:xfrm>
            <a:off x="448035" y="6222089"/>
            <a:ext cx="10645876" cy="461665"/>
          </a:xfrm>
          <a:prstGeom prst="rect">
            <a:avLst/>
          </a:prstGeom>
          <a:noFill/>
        </p:spPr>
        <p:txBody>
          <a:bodyPr wrap="square">
            <a:spAutoFit/>
          </a:bodyPr>
          <a:lstStyle/>
          <a:p>
            <a:pPr marL="0" indent="0">
              <a:lnSpc>
                <a:spcPct val="100000"/>
              </a:lnSpc>
            </a:pPr>
            <a:r>
              <a:rPr lang="en-US" sz="2400" b="1" kern="0" dirty="0">
                <a:solidFill>
                  <a:srgbClr val="09465E"/>
                </a:solidFill>
                <a:highlight>
                  <a:srgbClr val="F1983D"/>
                </a:highlight>
                <a:cs typeface="Times New Roman" panose="02020603050405020304" pitchFamily="18" charset="0"/>
              </a:rPr>
              <a:t>EJERCICIO: </a:t>
            </a:r>
            <a:r>
              <a:rPr lang="en-US" b="1" dirty="0">
                <a:solidFill>
                  <a:srgbClr val="09465E"/>
                </a:solidFill>
                <a:cs typeface="Calibri"/>
              </a:rPr>
              <a:t>BUSQUE EJEMPLOS DE ACTIVIDADES EDUCATIVAS EN SU REGIÓN.</a:t>
            </a:r>
          </a:p>
        </p:txBody>
      </p:sp>
    </p:spTree>
    <p:extLst>
      <p:ext uri="{BB962C8B-B14F-4D97-AF65-F5344CB8AC3E}">
        <p14:creationId xmlns:p14="http://schemas.microsoft.com/office/powerpoint/2010/main" val="292252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EE34B-3421-9EF9-15D7-15A2A61C165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CA090C0-9E60-F612-1F23-698423F3A299}"/>
              </a:ext>
            </a:extLst>
          </p:cNvPr>
          <p:cNvSpPr>
            <a:spLocks noGrp="1"/>
          </p:cNvSpPr>
          <p:nvPr>
            <p:ph type="body" sz="quarter" idx="16"/>
          </p:nvPr>
        </p:nvSpPr>
        <p:spPr>
          <a:xfrm>
            <a:off x="495165" y="424662"/>
            <a:ext cx="10893961" cy="803654"/>
          </a:xfrm>
          <a:prstGeom prst="rect">
            <a:avLst/>
          </a:prstGeom>
        </p:spPr>
        <p:txBody>
          <a:bodyPr/>
          <a:lstStyle/>
          <a:p>
            <a:pPr marL="0" indent="0">
              <a:lnSpc>
                <a:spcPct val="100000"/>
              </a:lnSpc>
              <a:spcAft>
                <a:spcPts val="600"/>
              </a:spcAft>
            </a:pPr>
            <a:r>
              <a:rPr lang="en-IE" sz="3600" dirty="0">
                <a:solidFill>
                  <a:schemeClr val="bg1"/>
                </a:solidFill>
                <a:highlight>
                  <a:srgbClr val="F1983D"/>
                </a:highlight>
                <a:ea typeface="+mn-lt"/>
                <a:cs typeface="+mn-lt"/>
              </a:rPr>
              <a:t>Estudios de casos </a:t>
            </a:r>
            <a:r>
              <a:rPr lang="en-IE" sz="3600" b="1" kern="100" dirty="0">
                <a:effectLst/>
                <a:ea typeface="Aptos" panose="020B0004020202020204" pitchFamily="34" charset="0"/>
                <a:cs typeface="Times New Roman" panose="02020603050405020304" pitchFamily="18" charset="0"/>
              </a:rPr>
              <a:t>- Sensibilización y educación de los consumidores</a:t>
            </a:r>
            <a:endParaRPr lang="fi-FI" sz="3600" kern="100" dirty="0">
              <a:effectLst/>
              <a:ea typeface="Aptos" panose="020B0004020202020204" pitchFamily="34" charset="0"/>
              <a:cs typeface="Times New Roman" panose="02020603050405020304" pitchFamily="18" charset="0"/>
            </a:endParaRPr>
          </a:p>
          <a:p>
            <a:endParaRPr lang="en-IE" b="1" dirty="0"/>
          </a:p>
        </p:txBody>
      </p:sp>
      <p:sp>
        <p:nvSpPr>
          <p:cNvPr id="3" name="Text Placeholder 2">
            <a:extLst>
              <a:ext uri="{FF2B5EF4-FFF2-40B4-BE49-F238E27FC236}">
                <a16:creationId xmlns:a16="http://schemas.microsoft.com/office/drawing/2014/main" id="{39666BAC-B666-9ABE-5B80-8FE565A4A8B6}"/>
              </a:ext>
            </a:extLst>
          </p:cNvPr>
          <p:cNvSpPr>
            <a:spLocks noGrp="1"/>
          </p:cNvSpPr>
          <p:nvPr>
            <p:ph type="body" sz="quarter" idx="19"/>
          </p:nvPr>
        </p:nvSpPr>
        <p:spPr>
          <a:xfrm>
            <a:off x="2902497" y="3178847"/>
            <a:ext cx="8486629" cy="4250335"/>
          </a:xfrm>
          <a:prstGeom prst="rect">
            <a:avLst/>
          </a:prstGeom>
        </p:spPr>
        <p:txBody>
          <a:bodyPr/>
          <a:lstStyle/>
          <a:p>
            <a:pPr marL="0" indent="0">
              <a:lnSpc>
                <a:spcPct val="100000"/>
              </a:lnSpc>
            </a:pPr>
            <a:r>
              <a:rPr lang="en-US" sz="1800" b="1" u="sng" dirty="0">
                <a:solidFill>
                  <a:srgbClr val="000000"/>
                </a:solidFill>
                <a:effectLst/>
                <a:ea typeface="Times New Roman" panose="02020603050405020304" pitchFamily="18" charset="0"/>
                <a:hlinkClick r:id="rId2"/>
              </a:rPr>
              <a:t>Desperdicio de alimentos (Asociación de Consumidores)</a:t>
            </a:r>
            <a:endParaRPr lang="fi-FI" sz="1800" dirty="0">
              <a:effectLst/>
              <a:ea typeface="Times New Roman" panose="02020603050405020304" pitchFamily="18" charset="0"/>
            </a:endParaRPr>
          </a:p>
          <a:p>
            <a:pPr marL="0" indent="0">
              <a:lnSpc>
                <a:spcPct val="100000"/>
              </a:lnSpc>
              <a:spcAft>
                <a:spcPts val="600"/>
              </a:spcAft>
            </a:pPr>
            <a:r>
              <a:rPr lang="en-US" sz="1800" kern="100" dirty="0">
                <a:cs typeface="Times New Roman" panose="02020603050405020304" pitchFamily="18" charset="0"/>
              </a:rPr>
              <a:t>Paquete de material de la asociación de consumidores sobre residuos. Información general y material didáctico.</a:t>
            </a:r>
            <a:endParaRPr lang="fi-FI" sz="1800" kern="100" dirty="0">
              <a:cs typeface="Times New Roman" panose="02020603050405020304" pitchFamily="18" charset="0"/>
            </a:endParaRPr>
          </a:p>
          <a:p>
            <a:pPr marL="0" indent="0">
              <a:lnSpc>
                <a:spcPct val="100000"/>
              </a:lnSpc>
            </a:pPr>
            <a:r>
              <a:rPr lang="en-US" sz="1800" b="1" u="sng" dirty="0">
                <a:solidFill>
                  <a:srgbClr val="000000"/>
                </a:solidFill>
                <a:effectLst/>
                <a:ea typeface="Times New Roman" panose="02020603050405020304" pitchFamily="18" charset="0"/>
                <a:hlinkClick r:id="rId3"/>
              </a:rPr>
              <a:t>Foro sobre residuos alimentarios (Asociación de Consumidores)</a:t>
            </a:r>
            <a:endParaRPr lang="fi-FI" sz="1800" dirty="0">
              <a:effectLst/>
              <a:ea typeface="Times New Roman" panose="02020603050405020304" pitchFamily="18" charset="0"/>
            </a:endParaRPr>
          </a:p>
          <a:p>
            <a:pPr marL="0" indent="0">
              <a:lnSpc>
                <a:spcPct val="100000"/>
              </a:lnSpc>
              <a:spcAft>
                <a:spcPts val="600"/>
              </a:spcAft>
            </a:pPr>
            <a:r>
              <a:rPr lang="en-US" sz="1800" kern="100" dirty="0">
                <a:cs typeface="Times New Roman" panose="02020603050405020304" pitchFamily="18" charset="0"/>
              </a:rPr>
              <a:t>El Foro nacional de residuos (2020-2023), coordinado por la Asociación de Consumidores, pretende ser el mayor proyecto de residuos alimentarios de Finlandia, reuniendo a todos los agentes interesados de la industria alimentaria, empresas, organizaciones, agentes locales de base y otras partes para hacer efectiva la cooperación y la comunicación con el fin de reducir a la mitad los residuos alimentarios domésticos.</a:t>
            </a:r>
            <a:endParaRPr lang="fi-FI" sz="1800" kern="100" dirty="0">
              <a:cs typeface="Times New Roman" panose="02020603050405020304" pitchFamily="18" charset="0"/>
            </a:endParaRPr>
          </a:p>
          <a:p>
            <a:pPr marL="0" indent="0">
              <a:lnSpc>
                <a:spcPct val="100000"/>
              </a:lnSpc>
            </a:pPr>
            <a:r>
              <a:rPr lang="en-US" sz="1800" b="1" u="sng" dirty="0">
                <a:solidFill>
                  <a:srgbClr val="000000"/>
                </a:solidFill>
                <a:effectLst/>
                <a:ea typeface="Times New Roman" panose="02020603050405020304" pitchFamily="18" charset="0"/>
                <a:hlinkClick r:id="rId4"/>
              </a:rPr>
              <a:t>Información sobre el desperdicio de alimentos (Semana del desperdicio)</a:t>
            </a:r>
            <a:endParaRPr lang="fi-FI" sz="1800" dirty="0">
              <a:effectLst/>
              <a:ea typeface="Times New Roman" panose="02020603050405020304" pitchFamily="18" charset="0"/>
            </a:endParaRPr>
          </a:p>
          <a:p>
            <a:pPr marL="0" indent="0">
              <a:lnSpc>
                <a:spcPct val="100000"/>
              </a:lnSpc>
              <a:spcAft>
                <a:spcPts val="600"/>
              </a:spcAft>
            </a:pPr>
            <a:r>
              <a:rPr lang="en-US" sz="1800" kern="100" dirty="0">
                <a:cs typeface="Times New Roman" panose="02020603050405020304" pitchFamily="18" charset="0"/>
              </a:rPr>
              <a:t>Material de la semana del desperdicio alimentario: Del 22 al 28 de septiembre de 2025.</a:t>
            </a:r>
            <a:endParaRPr lang="fi-FI" sz="1800" kern="100" dirty="0">
              <a:cs typeface="Times New Roman" panose="02020603050405020304" pitchFamily="18" charset="0"/>
            </a:endParaRPr>
          </a:p>
          <a:p>
            <a:pPr>
              <a:lnSpc>
                <a:spcPct val="107000"/>
              </a:lnSpc>
              <a:spcAft>
                <a:spcPts val="600"/>
              </a:spcAft>
            </a:pPr>
            <a:endParaRPr lang="fi-FI"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26" name="Picture 2" descr="Consumers' Association">
            <a:extLst>
              <a:ext uri="{FF2B5EF4-FFF2-40B4-BE49-F238E27FC236}">
                <a16:creationId xmlns:a16="http://schemas.microsoft.com/office/drawing/2014/main" id="{20623368-DF72-7687-3F58-74D651357EC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38071" y="3509558"/>
            <a:ext cx="1835687" cy="752919"/>
          </a:xfrm>
          <a:prstGeom prst="rect">
            <a:avLst/>
          </a:prstGeom>
          <a:solidFill>
            <a:srgbClr val="09465E"/>
          </a:solidFill>
        </p:spPr>
      </p:pic>
      <p:pic>
        <p:nvPicPr>
          <p:cNvPr id="1028" name="Picture 4">
            <a:extLst>
              <a:ext uri="{FF2B5EF4-FFF2-40B4-BE49-F238E27FC236}">
                <a16:creationId xmlns:a16="http://schemas.microsoft.com/office/drawing/2014/main" id="{BF515565-DA14-700B-DF7B-480D7323F79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0364" y="4388601"/>
            <a:ext cx="2451100" cy="13976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B87770-F4F1-806C-4113-12DB227F2D90}"/>
              </a:ext>
            </a:extLst>
          </p:cNvPr>
          <p:cNvSpPr txBox="1"/>
          <p:nvPr/>
        </p:nvSpPr>
        <p:spPr>
          <a:xfrm>
            <a:off x="2902497" y="1598323"/>
            <a:ext cx="8372465" cy="1631216"/>
          </a:xfrm>
          <a:prstGeom prst="rect">
            <a:avLst/>
          </a:prstGeom>
          <a:noFill/>
        </p:spPr>
        <p:txBody>
          <a:bodyPr wrap="square">
            <a:spAutoFit/>
          </a:bodyPr>
          <a:lstStyle/>
          <a:p>
            <a:pPr marL="0" indent="0">
              <a:lnSpc>
                <a:spcPct val="100000"/>
              </a:lnSpc>
              <a:spcAft>
                <a:spcPts val="600"/>
              </a:spcAft>
            </a:pPr>
            <a:r>
              <a:rPr lang="en-IE" sz="2000" kern="100" dirty="0">
                <a:solidFill>
                  <a:srgbClr val="09465E"/>
                </a:solidFill>
                <a:effectLst/>
                <a:ea typeface="Aptos" panose="020B0004020202020204" pitchFamily="34" charset="0"/>
                <a:cs typeface="Times New Roman" panose="02020603050405020304" pitchFamily="18" charset="0"/>
              </a:rPr>
              <a:t>La concienciación de los consumidores desempeña un papel crucial en la reducción del desperdicio de alimentos, especialmente cuando se trata de entender las etiquetas de los alimentos. La Unión de Consumidores de </a:t>
            </a:r>
            <a:r>
              <a:rPr lang="en-IE" sz="2000" b="1" kern="100" dirty="0">
                <a:solidFill>
                  <a:srgbClr val="09465E"/>
                </a:solidFill>
                <a:effectLst/>
                <a:ea typeface="Aptos" panose="020B0004020202020204" pitchFamily="34" charset="0"/>
                <a:cs typeface="Times New Roman" panose="02020603050405020304" pitchFamily="18" charset="0"/>
              </a:rPr>
              <a:t>Finlandia </a:t>
            </a:r>
            <a:r>
              <a:rPr lang="en-IE" sz="2000" kern="100" dirty="0">
                <a:solidFill>
                  <a:srgbClr val="09465E"/>
                </a:solidFill>
                <a:effectLst/>
                <a:ea typeface="Aptos" panose="020B0004020202020204" pitchFamily="34" charset="0"/>
                <a:cs typeface="Times New Roman" panose="02020603050405020304" pitchFamily="18" charset="0"/>
              </a:rPr>
              <a:t>produce mucha información útil y concreta sobre cómo evitar el desperdicio de alimentos.</a:t>
            </a:r>
            <a:endParaRPr lang="fi-FI" sz="2000" dirty="0">
              <a:solidFill>
                <a:srgbClr val="09465E"/>
              </a:solidFill>
              <a:effectLst/>
              <a:ea typeface="Times New Roman" panose="02020603050405020304" pitchFamily="18" charset="0"/>
            </a:endParaRPr>
          </a:p>
        </p:txBody>
      </p:sp>
    </p:spTree>
    <p:extLst>
      <p:ext uri="{BB962C8B-B14F-4D97-AF65-F5344CB8AC3E}">
        <p14:creationId xmlns:p14="http://schemas.microsoft.com/office/powerpoint/2010/main" val="1004005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A1D2D-CD57-FA11-BB71-AA3D67DA611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7DA3069-0C6D-6CF8-1A36-B8813AD6BF8F}"/>
              </a:ext>
            </a:extLst>
          </p:cNvPr>
          <p:cNvSpPr>
            <a:spLocks noGrp="1"/>
          </p:cNvSpPr>
          <p:nvPr>
            <p:ph type="body" sz="quarter" idx="16"/>
          </p:nvPr>
        </p:nvSpPr>
        <p:spPr>
          <a:xfrm>
            <a:off x="564614" y="380327"/>
            <a:ext cx="10052954" cy="803654"/>
          </a:xfrm>
          <a:prstGeom prst="rect">
            <a:avLst/>
          </a:prstGeom>
        </p:spPr>
        <p:txBody>
          <a:bodyPr/>
          <a:lstStyle/>
          <a:p>
            <a:r>
              <a:rPr lang="en-IE" sz="3600" dirty="0">
                <a:solidFill>
                  <a:schemeClr val="bg1"/>
                </a:solidFill>
                <a:highlight>
                  <a:srgbClr val="F1983D"/>
                </a:highlight>
                <a:ea typeface="+mn-lt"/>
                <a:cs typeface="+mn-lt"/>
              </a:rPr>
              <a:t>Estudio de caso </a:t>
            </a:r>
            <a:r>
              <a:rPr lang="en-IE" sz="3600" dirty="0">
                <a:solidFill>
                  <a:srgbClr val="002060"/>
                </a:solidFill>
                <a:ea typeface="+mn-lt"/>
                <a:cs typeface="+mn-lt"/>
              </a:rPr>
              <a:t>- </a:t>
            </a:r>
            <a:r>
              <a:rPr lang="en-IE" dirty="0">
                <a:cs typeface="Calibri"/>
              </a:rPr>
              <a:t>Métodos de aprendizaje</a:t>
            </a:r>
          </a:p>
          <a:p>
            <a:endParaRPr lang="en-IE" b="1" dirty="0"/>
          </a:p>
        </p:txBody>
      </p:sp>
      <p:sp>
        <p:nvSpPr>
          <p:cNvPr id="3" name="Text Placeholder 2">
            <a:extLst>
              <a:ext uri="{FF2B5EF4-FFF2-40B4-BE49-F238E27FC236}">
                <a16:creationId xmlns:a16="http://schemas.microsoft.com/office/drawing/2014/main" id="{59D1641D-87AF-CC13-A9F7-BEB7624A988E}"/>
              </a:ext>
            </a:extLst>
          </p:cNvPr>
          <p:cNvSpPr>
            <a:spLocks noGrp="1"/>
          </p:cNvSpPr>
          <p:nvPr>
            <p:ph type="body" sz="quarter" idx="19"/>
          </p:nvPr>
        </p:nvSpPr>
        <p:spPr>
          <a:xfrm>
            <a:off x="717827" y="1088629"/>
            <a:ext cx="10052954" cy="4250335"/>
          </a:xfrm>
          <a:prstGeom prst="rect">
            <a:avLst/>
          </a:prstGeom>
        </p:spPr>
        <p:txBody>
          <a:bodyPr/>
          <a:lstStyle/>
          <a:p>
            <a:pPr marL="0" indent="0" algn="just">
              <a:lnSpc>
                <a:spcPct val="100000"/>
              </a:lnSpc>
            </a:pPr>
            <a:r>
              <a:rPr lang="en-US" dirty="0">
                <a:effectLst/>
                <a:ea typeface="Times New Roman" panose="02020603050405020304" pitchFamily="18" charset="0"/>
              </a:rPr>
              <a:t>HERRAMIENTAS Y MATERIALES DE ECONOMÍA CIRCULAR</a:t>
            </a:r>
          </a:p>
          <a:p>
            <a:pPr marL="0" indent="0" algn="just">
              <a:lnSpc>
                <a:spcPct val="100000"/>
              </a:lnSpc>
            </a:pPr>
            <a:endParaRPr lang="en-US" dirty="0">
              <a:ea typeface="Times New Roman" panose="02020603050405020304" pitchFamily="18" charset="0"/>
            </a:endParaRPr>
          </a:p>
          <a:p>
            <a:pPr marL="0" indent="0" algn="just">
              <a:lnSpc>
                <a:spcPct val="100000"/>
              </a:lnSpc>
            </a:pPr>
            <a:r>
              <a:rPr lang="en-US" dirty="0">
                <a:ea typeface="Times New Roman" panose="02020603050405020304" pitchFamily="18" charset="0"/>
              </a:rPr>
              <a:t>Formación sobre economía circular en Finlandia: Este sitio web reúne cursos y formación sobre economía circular </a:t>
            </a:r>
            <a:r>
              <a:rPr lang="en-US" dirty="0" err="1">
                <a:ea typeface="Times New Roman" panose="02020603050405020304" pitchFamily="18" charset="0"/>
              </a:rPr>
              <a:t>organizados </a:t>
            </a:r>
            <a:r>
              <a:rPr lang="en-US" dirty="0">
                <a:ea typeface="Times New Roman" panose="02020603050405020304" pitchFamily="18" charset="0"/>
              </a:rPr>
              <a:t>en Finlandia. </a:t>
            </a:r>
            <a:endParaRPr lang="fi-FI" dirty="0">
              <a:ea typeface="Times New Roman" panose="02020603050405020304" pitchFamily="18" charset="0"/>
            </a:endParaRPr>
          </a:p>
          <a:p>
            <a:pPr marL="0" indent="0" algn="just">
              <a:lnSpc>
                <a:spcPct val="100000"/>
              </a:lnSpc>
            </a:pPr>
            <a:r>
              <a:rPr lang="fi-FI" sz="2000" dirty="0">
                <a:hlinkClick r:id="rId2"/>
              </a:rPr>
              <a:t>https://koulutustakiertotalouteen.turkuamk.fi/in-english/</a:t>
            </a:r>
            <a:endParaRPr lang="fi-FI" sz="2000" dirty="0"/>
          </a:p>
          <a:p>
            <a:pPr marL="0" indent="0" algn="just">
              <a:lnSpc>
                <a:spcPct val="100000"/>
              </a:lnSpc>
            </a:pPr>
            <a:endParaRPr lang="fi-FI" sz="2000" dirty="0"/>
          </a:p>
          <a:p>
            <a:pPr marL="0" indent="0" algn="just">
              <a:lnSpc>
                <a:spcPct val="100000"/>
              </a:lnSpc>
            </a:pPr>
            <a:r>
              <a:rPr lang="en-US" dirty="0">
                <a:effectLst/>
                <a:ea typeface="Times New Roman" panose="02020603050405020304" pitchFamily="18" charset="0"/>
              </a:rPr>
              <a:t>Economía Circular Finlandia (</a:t>
            </a:r>
            <a:r>
              <a:rPr lang="en-US" dirty="0" err="1">
                <a:effectLst/>
                <a:ea typeface="Times New Roman" panose="02020603050405020304" pitchFamily="18" charset="0"/>
              </a:rPr>
              <a:t>KiSu</a:t>
            </a:r>
            <a:r>
              <a:rPr lang="en-US" dirty="0">
                <a:effectLst/>
                <a:ea typeface="Times New Roman" panose="02020603050405020304" pitchFamily="18" charset="0"/>
              </a:rPr>
              <a:t>) ha recopilado herramientas de economía circular, modelos operativos y materiales para diferentes grupos destinatarios.</a:t>
            </a:r>
          </a:p>
          <a:p>
            <a:pPr marL="0" indent="0" algn="just">
              <a:lnSpc>
                <a:spcPct val="100000"/>
              </a:lnSpc>
            </a:pPr>
            <a:r>
              <a:rPr lang="fi-FI" sz="2000" dirty="0">
                <a:hlinkClick r:id="rId3"/>
              </a:rPr>
              <a:t>https://kiertotaloussuomi.fi/taito-ja-tyokalut/kiertotalouden-tyokalut-ja-toimintamallit</a:t>
            </a:r>
            <a:endParaRPr lang="fi-FI" sz="2000" dirty="0"/>
          </a:p>
          <a:p>
            <a:pPr marL="0" indent="0" algn="just">
              <a:lnSpc>
                <a:spcPct val="100000"/>
              </a:lnSpc>
            </a:pPr>
            <a:endParaRPr lang="en-US" dirty="0">
              <a:ea typeface="Times New Roman" panose="02020603050405020304" pitchFamily="18" charset="0"/>
            </a:endParaRPr>
          </a:p>
          <a:p>
            <a:pPr marL="0" indent="0" algn="just">
              <a:lnSpc>
                <a:spcPct val="100000"/>
              </a:lnSpc>
            </a:pPr>
            <a:endParaRPr lang="fi-FI" sz="2000" dirty="0">
              <a:effectLst/>
              <a:ea typeface="Times New Roman" panose="02020603050405020304" pitchFamily="18" charset="0"/>
            </a:endParaRPr>
          </a:p>
          <a:p>
            <a:pPr algn="just">
              <a:lnSpc>
                <a:spcPct val="107000"/>
              </a:lnSpc>
              <a:spcAft>
                <a:spcPts val="800"/>
              </a:spcAft>
            </a:pPr>
            <a:endParaRPr lang="fi-FI"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Kuva 1" descr="Kuva, joka sisältää kohteen teksti, Grafiikka, Fontti, ympyrä&#10;&#10;Kuvaus luotu automaattisesti">
            <a:extLst>
              <a:ext uri="{FF2B5EF4-FFF2-40B4-BE49-F238E27FC236}">
                <a16:creationId xmlns:a16="http://schemas.microsoft.com/office/drawing/2014/main" id="{8ACDDC64-900A-28A7-5DCD-22996608D3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885" y="4915802"/>
            <a:ext cx="1895130" cy="1273213"/>
          </a:xfrm>
          <a:prstGeom prst="rect">
            <a:avLst/>
          </a:prstGeom>
        </p:spPr>
      </p:pic>
      <p:pic>
        <p:nvPicPr>
          <p:cNvPr id="2052" name="Picture 4" descr="Etusivu - Kiertotalous-Suomi">
            <a:extLst>
              <a:ext uri="{FF2B5EF4-FFF2-40B4-BE49-F238E27FC236}">
                <a16:creationId xmlns:a16="http://schemas.microsoft.com/office/drawing/2014/main" id="{812AE23E-8233-EAED-F6A7-B1788F21F3C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918316" y="4985610"/>
            <a:ext cx="2943408" cy="981136"/>
          </a:xfrm>
          <a:prstGeom prst="rect">
            <a:avLst/>
          </a:prstGeom>
          <a:noFill/>
          <a:extLst>
            <a:ext uri="{909E8E84-426E-40DD-AFC4-6F175D3DCCD1}">
              <a14:hiddenFill xmlns:a14="http://schemas.microsoft.com/office/drawing/2010/main">
                <a:solidFill>
                  <a:srgbClr val="FFFFFF"/>
                </a:solidFill>
              </a14:hiddenFill>
            </a:ext>
          </a:extLst>
        </p:spPr>
      </p:pic>
      <p:pic>
        <p:nvPicPr>
          <p:cNvPr id="6" name="Kuva 5">
            <a:extLst>
              <a:ext uri="{FF2B5EF4-FFF2-40B4-BE49-F238E27FC236}">
                <a16:creationId xmlns:a16="http://schemas.microsoft.com/office/drawing/2014/main" id="{A47D1838-41A7-3CD2-FBC8-F2EA225E9A3E}"/>
              </a:ext>
            </a:extLst>
          </p:cNvPr>
          <p:cNvPicPr>
            <a:picLocks noChangeAspect="1"/>
          </p:cNvPicPr>
          <p:nvPr/>
        </p:nvPicPr>
        <p:blipFill>
          <a:blip r:embed="rId6"/>
          <a:stretch>
            <a:fillRect/>
          </a:stretch>
        </p:blipFill>
        <p:spPr>
          <a:xfrm>
            <a:off x="3377078" y="4915802"/>
            <a:ext cx="3686175" cy="1238250"/>
          </a:xfrm>
          <a:prstGeom prst="rect">
            <a:avLst/>
          </a:prstGeom>
        </p:spPr>
      </p:pic>
    </p:spTree>
    <p:extLst>
      <p:ext uri="{BB962C8B-B14F-4D97-AF65-F5344CB8AC3E}">
        <p14:creationId xmlns:p14="http://schemas.microsoft.com/office/powerpoint/2010/main" val="1723075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9CD27-8D36-E0D7-3FB3-3C2ED72F3226}"/>
            </a:ext>
          </a:extLst>
        </p:cNvPr>
        <p:cNvGrpSpPr/>
        <p:nvPr/>
      </p:nvGrpSpPr>
      <p:grpSpPr>
        <a:xfrm>
          <a:off x="0" y="0"/>
          <a:ext cx="0" cy="0"/>
          <a:chOff x="0" y="0"/>
          <a:chExt cx="0" cy="0"/>
        </a:xfrm>
      </p:grpSpPr>
      <p:pic>
        <p:nvPicPr>
          <p:cNvPr id="7" name="Picture 3">
            <a:extLst>
              <a:ext uri="{FF2B5EF4-FFF2-40B4-BE49-F238E27FC236}">
                <a16:creationId xmlns:a16="http://schemas.microsoft.com/office/drawing/2014/main" id="{4702B330-ABEC-2F60-795F-8B1D686DECA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91"/>
          <a:stretch/>
        </p:blipFill>
        <p:spPr>
          <a:xfrm>
            <a:off x="5707324" y="3060834"/>
            <a:ext cx="4933015" cy="2929584"/>
          </a:xfrm>
          <a:prstGeom prst="rect">
            <a:avLst/>
          </a:prstGeom>
        </p:spPr>
      </p:pic>
      <p:pic>
        <p:nvPicPr>
          <p:cNvPr id="8" name="Picture 3">
            <a:extLst>
              <a:ext uri="{FF2B5EF4-FFF2-40B4-BE49-F238E27FC236}">
                <a16:creationId xmlns:a16="http://schemas.microsoft.com/office/drawing/2014/main" id="{225C6164-DA62-F0A9-2E09-326B59168F9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91"/>
          <a:stretch/>
        </p:blipFill>
        <p:spPr>
          <a:xfrm>
            <a:off x="551026" y="3060834"/>
            <a:ext cx="4933015" cy="2929584"/>
          </a:xfrm>
          <a:prstGeom prst="rect">
            <a:avLst/>
          </a:prstGeom>
        </p:spPr>
      </p:pic>
      <p:sp>
        <p:nvSpPr>
          <p:cNvPr id="4" name="Text Placeholder 3">
            <a:extLst>
              <a:ext uri="{FF2B5EF4-FFF2-40B4-BE49-F238E27FC236}">
                <a16:creationId xmlns:a16="http://schemas.microsoft.com/office/drawing/2014/main" id="{F7AE33B4-C9B8-1F1A-EE60-CEDE3AD7D1F4}"/>
              </a:ext>
            </a:extLst>
          </p:cNvPr>
          <p:cNvSpPr>
            <a:spLocks noGrp="1"/>
          </p:cNvSpPr>
          <p:nvPr>
            <p:ph type="body" sz="quarter" idx="16"/>
          </p:nvPr>
        </p:nvSpPr>
        <p:spPr>
          <a:xfrm>
            <a:off x="1078260" y="600490"/>
            <a:ext cx="10052954" cy="803654"/>
          </a:xfrm>
          <a:prstGeom prst="rect">
            <a:avLst/>
          </a:prstGeom>
        </p:spPr>
        <p:txBody>
          <a:bodyPr/>
          <a:lstStyle/>
          <a:p>
            <a:r>
              <a:rPr lang="en-US" dirty="0">
                <a:highlight>
                  <a:srgbClr val="F1983D"/>
                </a:highlight>
              </a:rPr>
              <a:t>Podcasts</a:t>
            </a:r>
            <a:endParaRPr lang="en-IE" dirty="0">
              <a:highlight>
                <a:srgbClr val="F1983D"/>
              </a:highlight>
              <a:cs typeface="Calibri"/>
            </a:endParaRPr>
          </a:p>
          <a:p>
            <a:endParaRPr lang="en-IE" b="1" dirty="0"/>
          </a:p>
        </p:txBody>
      </p:sp>
      <p:sp>
        <p:nvSpPr>
          <p:cNvPr id="3" name="Text Placeholder 2">
            <a:extLst>
              <a:ext uri="{FF2B5EF4-FFF2-40B4-BE49-F238E27FC236}">
                <a16:creationId xmlns:a16="http://schemas.microsoft.com/office/drawing/2014/main" id="{68D71A64-46EF-2C88-7F01-76F9526949A1}"/>
              </a:ext>
            </a:extLst>
          </p:cNvPr>
          <p:cNvSpPr>
            <a:spLocks noGrp="1"/>
          </p:cNvSpPr>
          <p:nvPr>
            <p:ph type="body" sz="quarter" idx="19"/>
          </p:nvPr>
        </p:nvSpPr>
        <p:spPr>
          <a:xfrm>
            <a:off x="1078259" y="1614041"/>
            <a:ext cx="4747209" cy="4250335"/>
          </a:xfrm>
          <a:prstGeom prst="rect">
            <a:avLst/>
          </a:prstGeom>
        </p:spPr>
        <p:txBody>
          <a:bodyPr/>
          <a:lstStyle/>
          <a:p>
            <a:endParaRPr lang="en-US" sz="2400" dirty="0"/>
          </a:p>
          <a:p>
            <a:r>
              <a:rPr lang="en-US" sz="2000" b="1" dirty="0"/>
              <a:t>Podcast: </a:t>
            </a:r>
            <a:r>
              <a:rPr lang="fi-FI" sz="2000" b="0" i="0" dirty="0">
                <a:effectLst/>
                <a:hlinkClick r:id="rId3"/>
              </a:rPr>
              <a:t>Más allá de los residuos</a:t>
            </a:r>
            <a:endParaRPr lang="en-US" sz="2000" b="0" i="0" dirty="0">
              <a:solidFill>
                <a:srgbClr val="0B3A5B"/>
              </a:solidFill>
              <a:effectLst/>
            </a:endParaRPr>
          </a:p>
          <a:p>
            <a:pPr marL="0" indent="0">
              <a:lnSpc>
                <a:spcPct val="100000"/>
              </a:lnSpc>
            </a:pPr>
            <a:r>
              <a:rPr lang="en-US" sz="2000" b="0" i="0" dirty="0">
                <a:solidFill>
                  <a:srgbClr val="0B3A5B"/>
                </a:solidFill>
                <a:effectLst/>
                <a:hlinkClick r:id="rId4"/>
              </a:rPr>
              <a:t>En el punto de mira: </a:t>
            </a:r>
            <a:r>
              <a:rPr lang="en-US" sz="2000" b="0" i="0" dirty="0" err="1">
                <a:solidFill>
                  <a:srgbClr val="0B3A5B"/>
                </a:solidFill>
                <a:effectLst/>
                <a:hlinkClick r:id="rId4"/>
              </a:rPr>
              <a:t>RethinkResource </a:t>
            </a:r>
            <a:r>
              <a:rPr lang="en-US" sz="2000" b="0" i="0" dirty="0">
                <a:solidFill>
                  <a:srgbClr val="0B3A5B"/>
                </a:solidFill>
                <a:effectLst/>
                <a:hlinkClick r:id="rId4"/>
              </a:rPr>
              <a:t>crea valor a partir de los </a:t>
            </a:r>
            <a:r>
              <a:rPr lang="en-US" sz="2000" dirty="0">
                <a:effectLst/>
                <a:latin typeface="Arial" panose="020B0604020202020204" pitchFamily="34" charset="0"/>
                <a:ea typeface="Times New Roman" panose="02020603050405020304" pitchFamily="18" charset="0"/>
              </a:rPr>
              <a:t>residuos</a:t>
            </a:r>
            <a:r>
              <a:rPr lang="en-US" sz="2000" b="0" i="0" dirty="0">
                <a:solidFill>
                  <a:srgbClr val="0B3A5B"/>
                </a:solidFill>
                <a:effectLst/>
                <a:hlinkClick r:id="rId4"/>
              </a:rPr>
              <a:t> alimentarios </a:t>
            </a:r>
            <a:endParaRPr lang="fi-FI" sz="20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endParaRPr lang="fi-FI"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Kuva 4" descr="Kuva, joka sisältää kohteen teksti, Fontti, keltainen, graafinen suunnittelu&#10;&#10;Tekoälyn generoima sisältö voi olla virheellistä.">
            <a:hlinkClick r:id="rId4"/>
            <a:extLst>
              <a:ext uri="{FF2B5EF4-FFF2-40B4-BE49-F238E27FC236}">
                <a16:creationId xmlns:a16="http://schemas.microsoft.com/office/drawing/2014/main" id="{8ECF536F-6FF7-8303-1A27-0DF8352E96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1660" y="3429000"/>
            <a:ext cx="3200687" cy="2000429"/>
          </a:xfrm>
          <a:prstGeom prst="rect">
            <a:avLst/>
          </a:prstGeom>
        </p:spPr>
      </p:pic>
      <p:pic>
        <p:nvPicPr>
          <p:cNvPr id="6" name="Kuva 5" descr="Kuva, joka sisältää kohteen Ihmisen kasvot, teksti, hymy, vaate&#10;&#10;Tekoälyn generoima sisältö voi olla virheellistä.">
            <a:extLst>
              <a:ext uri="{FF2B5EF4-FFF2-40B4-BE49-F238E27FC236}">
                <a16:creationId xmlns:a16="http://schemas.microsoft.com/office/drawing/2014/main" id="{2C8B3D56-7229-EB7C-7574-D554C2F69C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52084" y="3433207"/>
            <a:ext cx="3445091" cy="1957500"/>
          </a:xfrm>
          <a:prstGeom prst="rect">
            <a:avLst/>
          </a:prstGeom>
        </p:spPr>
      </p:pic>
      <p:sp>
        <p:nvSpPr>
          <p:cNvPr id="9" name="Text Placeholder 2">
            <a:extLst>
              <a:ext uri="{FF2B5EF4-FFF2-40B4-BE49-F238E27FC236}">
                <a16:creationId xmlns:a16="http://schemas.microsoft.com/office/drawing/2014/main" id="{45F606FC-25A0-A756-E046-13893471D73C}"/>
              </a:ext>
            </a:extLst>
          </p:cNvPr>
          <p:cNvSpPr txBox="1">
            <a:spLocks/>
          </p:cNvSpPr>
          <p:nvPr/>
        </p:nvSpPr>
        <p:spPr>
          <a:xfrm>
            <a:off x="5938461" y="1594856"/>
            <a:ext cx="4814871" cy="4250335"/>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pPr>
            <a:endParaRPr lang="en-US" dirty="0">
              <a:solidFill>
                <a:srgbClr val="0B3A5B"/>
              </a:solidFill>
            </a:endParaRPr>
          </a:p>
          <a:p>
            <a:pPr marL="0" indent="0">
              <a:lnSpc>
                <a:spcPct val="100000"/>
              </a:lnSpc>
            </a:pPr>
            <a:r>
              <a:rPr lang="en-US" sz="2000" b="1" dirty="0"/>
              <a:t>Podcast: </a:t>
            </a:r>
            <a:r>
              <a:rPr lang="en-US" sz="2000" dirty="0">
                <a:solidFill>
                  <a:srgbClr val="0F0F0F"/>
                </a:solidFill>
                <a:hlinkClick r:id="rId7"/>
              </a:rPr>
              <a:t>¿Qué estrategias de reducción de residuos alimentarios aplicaría realmente la gente?</a:t>
            </a:r>
            <a:endParaRPr lang="en-US" sz="2000" dirty="0">
              <a:solidFill>
                <a:srgbClr val="0F0F0F"/>
              </a:solidFill>
            </a:endParaRPr>
          </a:p>
          <a:p>
            <a:pPr marL="0" indent="0">
              <a:lnSpc>
                <a:spcPct val="100000"/>
              </a:lnSpc>
            </a:pPr>
            <a:endParaRPr lang="en-US" sz="1800" dirty="0">
              <a:solidFill>
                <a:srgbClr val="0F0F0F"/>
              </a:solidFill>
            </a:endParaRPr>
          </a:p>
          <a:p>
            <a:pPr marL="0" indent="0">
              <a:lnSpc>
                <a:spcPct val="100000"/>
              </a:lnSpc>
            </a:pPr>
            <a:endParaRPr lang="en-US" dirty="0">
              <a:solidFill>
                <a:srgbClr val="0B3A5B"/>
              </a:solidFill>
            </a:endParaRPr>
          </a:p>
          <a:p>
            <a:endParaRPr lang="en-US" dirty="0">
              <a:solidFill>
                <a:srgbClr val="0B3A5B"/>
              </a:solidFill>
            </a:endParaRPr>
          </a:p>
          <a:p>
            <a:pPr marL="0" indent="0" algn="just">
              <a:lnSpc>
                <a:spcPct val="100000"/>
              </a:lnSpc>
            </a:pPr>
            <a:r>
              <a:rPr lang="en-US" sz="1800" dirty="0">
                <a:latin typeface="Arial" panose="020B0604020202020204" pitchFamily="34" charset="0"/>
                <a:ea typeface="Times New Roman" panose="02020603050405020304" pitchFamily="18" charset="0"/>
              </a:rPr>
              <a:t> </a:t>
            </a:r>
            <a:endParaRPr lang="fi-FI" sz="1800" dirty="0">
              <a:latin typeface="Times New Roman" panose="02020603050405020304" pitchFamily="18" charset="0"/>
              <a:ea typeface="Times New Roman" panose="02020603050405020304" pitchFamily="18" charset="0"/>
            </a:endParaRPr>
          </a:p>
          <a:p>
            <a:pPr algn="just">
              <a:lnSpc>
                <a:spcPct val="107000"/>
              </a:lnSpc>
              <a:spcAft>
                <a:spcPts val="800"/>
              </a:spcAft>
            </a:pPr>
            <a:endParaRPr lang="fi-FI" sz="1800" kern="100" dirty="0">
              <a:latin typeface="Aptos" panose="020B0004020202020204" pitchFamily="34" charset="0"/>
              <a:ea typeface="Aptos" panose="020B0004020202020204" pitchFamily="34" charset="0"/>
              <a:cs typeface="Times New Roman" panose="02020603050405020304" pitchFamily="18" charset="0"/>
            </a:endParaRPr>
          </a:p>
        </p:txBody>
      </p:sp>
      <p:grpSp>
        <p:nvGrpSpPr>
          <p:cNvPr id="10" name="Graphic 4">
            <a:extLst>
              <a:ext uri="{FF2B5EF4-FFF2-40B4-BE49-F238E27FC236}">
                <a16:creationId xmlns:a16="http://schemas.microsoft.com/office/drawing/2014/main" id="{44C51026-3176-1833-BDF6-FC25E9FE366F}"/>
              </a:ext>
            </a:extLst>
          </p:cNvPr>
          <p:cNvGrpSpPr/>
          <p:nvPr/>
        </p:nvGrpSpPr>
        <p:grpSpPr>
          <a:xfrm rot="19582332">
            <a:off x="10438505" y="4091926"/>
            <a:ext cx="403667" cy="780438"/>
            <a:chOff x="9129274" y="2719113"/>
            <a:chExt cx="717139" cy="1386497"/>
          </a:xfrm>
          <a:solidFill>
            <a:srgbClr val="09465E"/>
          </a:solidFill>
        </p:grpSpPr>
        <p:grpSp>
          <p:nvGrpSpPr>
            <p:cNvPr id="11" name="Graphic 4">
              <a:extLst>
                <a:ext uri="{FF2B5EF4-FFF2-40B4-BE49-F238E27FC236}">
                  <a16:creationId xmlns:a16="http://schemas.microsoft.com/office/drawing/2014/main" id="{71DA7187-26A6-ABAD-0063-73FDCACA842A}"/>
                </a:ext>
              </a:extLst>
            </p:cNvPr>
            <p:cNvGrpSpPr/>
            <p:nvPr/>
          </p:nvGrpSpPr>
          <p:grpSpPr>
            <a:xfrm>
              <a:off x="9159507" y="2719113"/>
              <a:ext cx="446280" cy="440141"/>
              <a:chOff x="9159507" y="2719113"/>
              <a:chExt cx="446280" cy="440141"/>
            </a:xfrm>
            <a:grpFill/>
          </p:grpSpPr>
          <p:sp>
            <p:nvSpPr>
              <p:cNvPr id="20" name="Freeform 57">
                <a:extLst>
                  <a:ext uri="{FF2B5EF4-FFF2-40B4-BE49-F238E27FC236}">
                    <a16:creationId xmlns:a16="http://schemas.microsoft.com/office/drawing/2014/main" id="{D4A1EDBA-F714-B5B2-D9EC-8522D61C8D2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1" name="Freeform 58">
                <a:extLst>
                  <a:ext uri="{FF2B5EF4-FFF2-40B4-BE49-F238E27FC236}">
                    <a16:creationId xmlns:a16="http://schemas.microsoft.com/office/drawing/2014/main" id="{723B4832-E36B-182D-407B-3D7610389EE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22DD1838-9B9C-391E-D4D5-33B4BDE32C96}"/>
                </a:ext>
              </a:extLst>
            </p:cNvPr>
            <p:cNvGrpSpPr/>
            <p:nvPr/>
          </p:nvGrpSpPr>
          <p:grpSpPr>
            <a:xfrm>
              <a:off x="9129274" y="2893887"/>
              <a:ext cx="717139" cy="1211724"/>
              <a:chOff x="9129274" y="2893887"/>
              <a:chExt cx="717139" cy="1211724"/>
            </a:xfrm>
            <a:grpFill/>
          </p:grpSpPr>
          <p:sp>
            <p:nvSpPr>
              <p:cNvPr id="13" name="Freeform 50">
                <a:extLst>
                  <a:ext uri="{FF2B5EF4-FFF2-40B4-BE49-F238E27FC236}">
                    <a16:creationId xmlns:a16="http://schemas.microsoft.com/office/drawing/2014/main" id="{092663FE-9274-39E0-05C7-C795152F967B}"/>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4" name="Freeform 51">
                <a:extLst>
                  <a:ext uri="{FF2B5EF4-FFF2-40B4-BE49-F238E27FC236}">
                    <a16:creationId xmlns:a16="http://schemas.microsoft.com/office/drawing/2014/main" id="{0DB3F57D-C396-FC4D-7270-F6FE42C9E3BB}"/>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5" name="Freeform 52">
                <a:extLst>
                  <a:ext uri="{FF2B5EF4-FFF2-40B4-BE49-F238E27FC236}">
                    <a16:creationId xmlns:a16="http://schemas.microsoft.com/office/drawing/2014/main" id="{450C9313-2847-AABA-F82B-1DA53249D1FA}"/>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6" name="Freeform 53">
                <a:extLst>
                  <a:ext uri="{FF2B5EF4-FFF2-40B4-BE49-F238E27FC236}">
                    <a16:creationId xmlns:a16="http://schemas.microsoft.com/office/drawing/2014/main" id="{CB68EBB3-4211-0EF9-FE00-B1D52890D3D9}"/>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7" name="Freeform 54">
                <a:extLst>
                  <a:ext uri="{FF2B5EF4-FFF2-40B4-BE49-F238E27FC236}">
                    <a16:creationId xmlns:a16="http://schemas.microsoft.com/office/drawing/2014/main" id="{E097A947-43FF-F8B0-4D55-5DE21118120B}"/>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8" name="Freeform 55">
                <a:extLst>
                  <a:ext uri="{FF2B5EF4-FFF2-40B4-BE49-F238E27FC236}">
                    <a16:creationId xmlns:a16="http://schemas.microsoft.com/office/drawing/2014/main" id="{62E1D804-29C8-B1CE-EC4E-01C6BC43682F}"/>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9" name="Freeform 56">
                <a:extLst>
                  <a:ext uri="{FF2B5EF4-FFF2-40B4-BE49-F238E27FC236}">
                    <a16:creationId xmlns:a16="http://schemas.microsoft.com/office/drawing/2014/main" id="{7D9E466C-47DF-A993-96E4-489B52F04BD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22" name="Graphic 4">
            <a:extLst>
              <a:ext uri="{FF2B5EF4-FFF2-40B4-BE49-F238E27FC236}">
                <a16:creationId xmlns:a16="http://schemas.microsoft.com/office/drawing/2014/main" id="{FE8759C4-BD5A-0C1E-6005-C95A03BDB5F7}"/>
              </a:ext>
            </a:extLst>
          </p:cNvPr>
          <p:cNvGrpSpPr/>
          <p:nvPr/>
        </p:nvGrpSpPr>
        <p:grpSpPr>
          <a:xfrm rot="19582332">
            <a:off x="5283822" y="4135406"/>
            <a:ext cx="403667" cy="780438"/>
            <a:chOff x="9129274" y="2719113"/>
            <a:chExt cx="717139" cy="1386497"/>
          </a:xfrm>
          <a:solidFill>
            <a:srgbClr val="09465E"/>
          </a:solidFill>
        </p:grpSpPr>
        <p:grpSp>
          <p:nvGrpSpPr>
            <p:cNvPr id="23" name="Graphic 4">
              <a:extLst>
                <a:ext uri="{FF2B5EF4-FFF2-40B4-BE49-F238E27FC236}">
                  <a16:creationId xmlns:a16="http://schemas.microsoft.com/office/drawing/2014/main" id="{C7EA8315-675B-1681-914B-1B8B2D8564C2}"/>
                </a:ext>
              </a:extLst>
            </p:cNvPr>
            <p:cNvGrpSpPr/>
            <p:nvPr/>
          </p:nvGrpSpPr>
          <p:grpSpPr>
            <a:xfrm>
              <a:off x="9159507" y="2719113"/>
              <a:ext cx="446280" cy="440141"/>
              <a:chOff x="9159507" y="2719113"/>
              <a:chExt cx="446280" cy="440141"/>
            </a:xfrm>
            <a:grpFill/>
          </p:grpSpPr>
          <p:sp>
            <p:nvSpPr>
              <p:cNvPr id="1024" name="Freeform 57">
                <a:extLst>
                  <a:ext uri="{FF2B5EF4-FFF2-40B4-BE49-F238E27FC236}">
                    <a16:creationId xmlns:a16="http://schemas.microsoft.com/office/drawing/2014/main" id="{7570BE48-B32D-568A-6802-708F3AE04118}"/>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025" name="Freeform 58">
                <a:extLst>
                  <a:ext uri="{FF2B5EF4-FFF2-40B4-BE49-F238E27FC236}">
                    <a16:creationId xmlns:a16="http://schemas.microsoft.com/office/drawing/2014/main" id="{959665EA-2C90-7C0F-7324-EF56A9AB01C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24" name="Graphic 4">
              <a:extLst>
                <a:ext uri="{FF2B5EF4-FFF2-40B4-BE49-F238E27FC236}">
                  <a16:creationId xmlns:a16="http://schemas.microsoft.com/office/drawing/2014/main" id="{EB48A043-E39D-2D0F-4059-97059DC6C0D5}"/>
                </a:ext>
              </a:extLst>
            </p:cNvPr>
            <p:cNvGrpSpPr/>
            <p:nvPr/>
          </p:nvGrpSpPr>
          <p:grpSpPr>
            <a:xfrm>
              <a:off x="9129274" y="2893887"/>
              <a:ext cx="717139" cy="1211724"/>
              <a:chOff x="9129274" y="2893887"/>
              <a:chExt cx="717139" cy="1211724"/>
            </a:xfrm>
            <a:grpFill/>
          </p:grpSpPr>
          <p:sp>
            <p:nvSpPr>
              <p:cNvPr id="25" name="Freeform 50">
                <a:extLst>
                  <a:ext uri="{FF2B5EF4-FFF2-40B4-BE49-F238E27FC236}">
                    <a16:creationId xmlns:a16="http://schemas.microsoft.com/office/drawing/2014/main" id="{2CA4A3F3-7279-BE4E-C75E-4DC1B2208712}"/>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26" name="Freeform 51">
                <a:extLst>
                  <a:ext uri="{FF2B5EF4-FFF2-40B4-BE49-F238E27FC236}">
                    <a16:creationId xmlns:a16="http://schemas.microsoft.com/office/drawing/2014/main" id="{62E83DBA-8C56-B44D-9C27-A7495635AE38}"/>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27" name="Freeform 52">
                <a:extLst>
                  <a:ext uri="{FF2B5EF4-FFF2-40B4-BE49-F238E27FC236}">
                    <a16:creationId xmlns:a16="http://schemas.microsoft.com/office/drawing/2014/main" id="{E7010E43-90CD-0CEB-94FD-1FCE5779DF14}"/>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28" name="Freeform 53">
                <a:extLst>
                  <a:ext uri="{FF2B5EF4-FFF2-40B4-BE49-F238E27FC236}">
                    <a16:creationId xmlns:a16="http://schemas.microsoft.com/office/drawing/2014/main" id="{33B70221-1BCB-2382-2C84-3A71F6FD72FD}"/>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29" name="Freeform 54">
                <a:extLst>
                  <a:ext uri="{FF2B5EF4-FFF2-40B4-BE49-F238E27FC236}">
                    <a16:creationId xmlns:a16="http://schemas.microsoft.com/office/drawing/2014/main" id="{11332789-205E-310D-4F0D-9C35406DE2D1}"/>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30" name="Freeform 55">
                <a:extLst>
                  <a:ext uri="{FF2B5EF4-FFF2-40B4-BE49-F238E27FC236}">
                    <a16:creationId xmlns:a16="http://schemas.microsoft.com/office/drawing/2014/main" id="{1C2D4E36-6C71-E778-D833-DB209F023A39}"/>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31" name="Freeform 56">
                <a:extLst>
                  <a:ext uri="{FF2B5EF4-FFF2-40B4-BE49-F238E27FC236}">
                    <a16:creationId xmlns:a16="http://schemas.microsoft.com/office/drawing/2014/main" id="{F5731115-0C57-730E-EF21-597BE484D605}"/>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pic>
        <p:nvPicPr>
          <p:cNvPr id="2" name="Kuva 1" descr="Kuva, joka sisältää kohteen teksti, Grafiikka, Fontti, ympyrä&#10;&#10;Kuvaus luotu automaattisesti">
            <a:extLst>
              <a:ext uri="{FF2B5EF4-FFF2-40B4-BE49-F238E27FC236}">
                <a16:creationId xmlns:a16="http://schemas.microsoft.com/office/drawing/2014/main" id="{2A134B14-8D2D-8591-C871-73BACA80C82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482286" y="409778"/>
            <a:ext cx="1802726" cy="1211133"/>
          </a:xfrm>
          <a:prstGeom prst="rect">
            <a:avLst/>
          </a:prstGeom>
        </p:spPr>
      </p:pic>
    </p:spTree>
    <p:extLst>
      <p:ext uri="{BB962C8B-B14F-4D97-AF65-F5344CB8AC3E}">
        <p14:creationId xmlns:p14="http://schemas.microsoft.com/office/powerpoint/2010/main" val="42033459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9">
            <a:extLst>
              <a:ext uri="{FF2B5EF4-FFF2-40B4-BE49-F238E27FC236}">
                <a16:creationId xmlns:a16="http://schemas.microsoft.com/office/drawing/2014/main" id="{67153758-37AF-CBB7-8553-85C52E9768D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26" name="Freeform 25">
            <a:extLst>
              <a:ext uri="{FF2B5EF4-FFF2-40B4-BE49-F238E27FC236}">
                <a16:creationId xmlns:a16="http://schemas.microsoft.com/office/drawing/2014/main" id="{89CBCF90-DABF-4A9C-209D-C0E5146A7274}"/>
              </a:ext>
            </a:extLst>
          </p:cNvPr>
          <p:cNvSpPr/>
          <p:nvPr/>
        </p:nvSpPr>
        <p:spPr>
          <a:xfrm>
            <a:off x="799128" y="1047404"/>
            <a:ext cx="10203652" cy="5064323"/>
          </a:xfrm>
          <a:custGeom>
            <a:avLst/>
            <a:gdLst>
              <a:gd name="connsiteX0" fmla="*/ 0 w 10203652"/>
              <a:gd name="connsiteY0" fmla="*/ 0 h 5365455"/>
              <a:gd name="connsiteX1" fmla="*/ 10203652 w 10203652"/>
              <a:gd name="connsiteY1" fmla="*/ 0 h 5365455"/>
              <a:gd name="connsiteX2" fmla="*/ 10203652 w 10203652"/>
              <a:gd name="connsiteY2" fmla="*/ 5365455 h 5365455"/>
              <a:gd name="connsiteX3" fmla="*/ 0 w 10203652"/>
              <a:gd name="connsiteY3" fmla="*/ 5365455 h 5365455"/>
            </a:gdLst>
            <a:ahLst/>
            <a:cxnLst>
              <a:cxn ang="0">
                <a:pos x="connsiteX0" y="connsiteY0"/>
              </a:cxn>
              <a:cxn ang="0">
                <a:pos x="connsiteX1" y="connsiteY1"/>
              </a:cxn>
              <a:cxn ang="0">
                <a:pos x="connsiteX2" y="connsiteY2"/>
              </a:cxn>
              <a:cxn ang="0">
                <a:pos x="connsiteX3" y="connsiteY3"/>
              </a:cxn>
            </a:cxnLst>
            <a:rect l="l" t="t" r="r" b="b"/>
            <a:pathLst>
              <a:path w="10203652" h="5365455">
                <a:moveTo>
                  <a:pt x="0" y="0"/>
                </a:moveTo>
                <a:lnTo>
                  <a:pt x="10203652" y="0"/>
                </a:lnTo>
                <a:lnTo>
                  <a:pt x="10203652" y="5365455"/>
                </a:lnTo>
                <a:lnTo>
                  <a:pt x="0" y="5365455"/>
                </a:lnTo>
                <a:close/>
              </a:path>
            </a:pathLst>
          </a:custGeom>
          <a:gradFill>
            <a:gsLst>
              <a:gs pos="79000">
                <a:srgbClr val="09465E"/>
              </a:gs>
              <a:gs pos="45000">
                <a:srgbClr val="09465E">
                  <a:alpha val="2175"/>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3875B9C3-7921-364B-95C1-7200313E6D07}"/>
              </a:ext>
            </a:extLst>
          </p:cNvPr>
          <p:cNvSpPr txBox="1"/>
          <p:nvPr/>
        </p:nvSpPr>
        <p:spPr>
          <a:xfrm>
            <a:off x="2863453" y="4012902"/>
            <a:ext cx="5736476" cy="1015663"/>
          </a:xfrm>
          <a:prstGeom prst="rect">
            <a:avLst/>
          </a:prstGeom>
          <a:noFill/>
        </p:spPr>
        <p:txBody>
          <a:bodyPr wrap="square" rtlCol="0">
            <a:spAutoFit/>
          </a:bodyPr>
          <a:lstStyle/>
          <a:p>
            <a:pPr algn="ctr"/>
            <a:r>
              <a:rPr lang="en-US" sz="3000" b="1" spc="162">
                <a:solidFill>
                  <a:schemeClr val="bg1"/>
                </a:solidFill>
                <a:latin typeface="Calibri" panose="020F0502020204030204" pitchFamily="34" charset="0"/>
                <a:cs typeface="Calibri" panose="020F0502020204030204" pitchFamily="34" charset="0"/>
              </a:rPr>
              <a:t>UN PEQUEÑO PROGRESO DIARIO SE TRADUCE EN GRANDES RESULTADOS</a:t>
            </a:r>
          </a:p>
        </p:txBody>
      </p:sp>
      <p:grpSp>
        <p:nvGrpSpPr>
          <p:cNvPr id="7" name="Group 6">
            <a:extLst>
              <a:ext uri="{FF2B5EF4-FFF2-40B4-BE49-F238E27FC236}">
                <a16:creationId xmlns:a16="http://schemas.microsoft.com/office/drawing/2014/main" id="{A7826031-DB6B-A7A7-456B-9C651C381CB4}"/>
              </a:ext>
            </a:extLst>
          </p:cNvPr>
          <p:cNvGrpSpPr/>
          <p:nvPr/>
        </p:nvGrpSpPr>
        <p:grpSpPr>
          <a:xfrm>
            <a:off x="4987778" y="5231889"/>
            <a:ext cx="1487826" cy="1083162"/>
            <a:chOff x="3400450" y="986392"/>
            <a:chExt cx="1487826" cy="1083162"/>
          </a:xfrm>
          <a:solidFill>
            <a:srgbClr val="0B3A5B"/>
          </a:solidFill>
        </p:grpSpPr>
        <p:sp>
          <p:nvSpPr>
            <p:cNvPr id="17" name="Freeform 16">
              <a:extLst>
                <a:ext uri="{FF2B5EF4-FFF2-40B4-BE49-F238E27FC236}">
                  <a16:creationId xmlns:a16="http://schemas.microsoft.com/office/drawing/2014/main" id="{94EC7E45-A203-E073-91CD-5F1958B1759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60BA47"/>
            </a:solidFill>
            <a:ln w="897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5754268-A5D5-1B84-F37E-A304D5BE8BF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US"/>
            </a:p>
          </p:txBody>
        </p:sp>
      </p:grpSp>
      <p:sp>
        <p:nvSpPr>
          <p:cNvPr id="5" name="Freeform 4">
            <a:extLst>
              <a:ext uri="{FF2B5EF4-FFF2-40B4-BE49-F238E27FC236}">
                <a16:creationId xmlns:a16="http://schemas.microsoft.com/office/drawing/2014/main" id="{1E9009C8-04A4-8C24-AA35-4E8733CD394B}"/>
              </a:ext>
            </a:extLst>
          </p:cNvPr>
          <p:cNvSpPr/>
          <p:nvPr/>
        </p:nvSpPr>
        <p:spPr>
          <a:xfrm>
            <a:off x="8195014" y="-137841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35744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F00EF53-2849-CD3F-44DE-4F05B272EB0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12" name="Freeform 11">
            <a:extLst>
              <a:ext uri="{FF2B5EF4-FFF2-40B4-BE49-F238E27FC236}">
                <a16:creationId xmlns:a16="http://schemas.microsoft.com/office/drawing/2014/main" id="{EB12E266-1B84-41B4-60C2-28FF9CEEBCBC}"/>
              </a:ext>
            </a:extLst>
          </p:cNvPr>
          <p:cNvSpPr/>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gradFill>
            <a:gsLst>
              <a:gs pos="72000">
                <a:srgbClr val="09465E"/>
              </a:gs>
              <a:gs pos="39000">
                <a:srgbClr val="09465E">
                  <a:alpha val="2175"/>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ext Placeholder 1">
            <a:extLst>
              <a:ext uri="{FF2B5EF4-FFF2-40B4-BE49-F238E27FC236}">
                <a16:creationId xmlns:a16="http://schemas.microsoft.com/office/drawing/2014/main" id="{DD8D6BEE-FB04-4441-B82D-ACD42807E3F8}"/>
              </a:ext>
            </a:extLst>
          </p:cNvPr>
          <p:cNvSpPr>
            <a:spLocks noGrp="1"/>
          </p:cNvSpPr>
          <p:nvPr>
            <p:ph type="body" sz="quarter" idx="13"/>
          </p:nvPr>
        </p:nvSpPr>
        <p:spPr>
          <a:xfrm>
            <a:off x="7418942" y="5521109"/>
            <a:ext cx="4381736" cy="466127"/>
          </a:xfrm>
        </p:spPr>
        <p:txBody>
          <a:bodyPr/>
          <a:lstStyle/>
          <a:p>
            <a:pPr marL="0" indent="0">
              <a:buNone/>
            </a:pPr>
            <a:r>
              <a:rPr lang="en-US" sz="3000" b="1">
                <a:solidFill>
                  <a:schemeClr val="bg1"/>
                </a:solidFill>
              </a:rPr>
              <a:t>www.waste2worth.eu</a:t>
            </a:r>
          </a:p>
          <a:p>
            <a:endParaRPr lang="en-US"/>
          </a:p>
        </p:txBody>
      </p:sp>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6"/>
          </p:nvPr>
        </p:nvSpPr>
        <p:spPr>
          <a:xfrm>
            <a:off x="655640" y="3938368"/>
            <a:ext cx="5881764" cy="634242"/>
          </a:xfrm>
          <a:prstGeom prst="rect">
            <a:avLst/>
          </a:prstGeom>
        </p:spPr>
        <p:txBody>
          <a:bodyPr>
            <a:normAutofit/>
          </a:bodyPr>
          <a:lstStyle/>
          <a:p>
            <a:r>
              <a:rPr lang="en-US"/>
              <a:t>Siga nuestro viaje</a:t>
            </a:r>
          </a:p>
        </p:txBody>
      </p:sp>
      <p:grpSp>
        <p:nvGrpSpPr>
          <p:cNvPr id="28" name="Group 27">
            <a:extLst>
              <a:ext uri="{FF2B5EF4-FFF2-40B4-BE49-F238E27FC236}">
                <a16:creationId xmlns:a16="http://schemas.microsoft.com/office/drawing/2014/main" id="{A52F1CE3-B96E-B42B-A66D-65E88A530F95}"/>
              </a:ext>
            </a:extLst>
          </p:cNvPr>
          <p:cNvGrpSpPr/>
          <p:nvPr/>
        </p:nvGrpSpPr>
        <p:grpSpPr>
          <a:xfrm>
            <a:off x="1887953" y="4627601"/>
            <a:ext cx="545372" cy="512588"/>
            <a:chOff x="1460622" y="8294184"/>
            <a:chExt cx="424461" cy="398945"/>
          </a:xfrm>
        </p:grpSpPr>
        <p:sp>
          <p:nvSpPr>
            <p:cNvPr id="29" name="TextBox 28">
              <a:extLst>
                <a:ext uri="{FF2B5EF4-FFF2-40B4-BE49-F238E27FC236}">
                  <a16:creationId xmlns:a16="http://schemas.microsoft.com/office/drawing/2014/main" id="{BB52BFA4-677D-98C9-9F69-95A1D2ACBFCD}"/>
                </a:ext>
              </a:extLst>
            </p:cNvPr>
            <p:cNvSpPr txBox="1"/>
            <p:nvPr/>
          </p:nvSpPr>
          <p:spPr>
            <a:xfrm>
              <a:off x="1460622" y="8323797"/>
              <a:ext cx="424461" cy="369332"/>
            </a:xfrm>
            <a:prstGeom prst="rect">
              <a:avLst/>
            </a:prstGeom>
            <a:noFill/>
          </p:spPr>
          <p:txBody>
            <a:bodyPr wrap="square" rtlCol="0">
              <a:spAutoFit/>
            </a:bodyPr>
            <a:lstStyle/>
            <a:p>
              <a:r>
                <a:rPr lang="en-US" sz="2400" err="1">
                  <a:solidFill>
                    <a:srgbClr val="0B3A5B"/>
                  </a:solidFill>
                  <a:hlinkClick r:id="rId4">
                    <a:extLst>
                      <a:ext uri="{A12FA001-AC4F-418D-AE19-62706E023703}">
                        <ahyp:hlinkClr xmlns:ahyp="http://schemas.microsoft.com/office/drawing/2018/hyperlinkcolor" val="tx"/>
                      </a:ext>
                    </a:extLst>
                  </a:hlinkClick>
                </a:rPr>
                <a:t>yt</a:t>
              </a:r>
              <a:endParaRPr lang="en-US" sz="2400">
                <a:solidFill>
                  <a:srgbClr val="0B3A5B"/>
                </a:solidFill>
              </a:endParaRPr>
            </a:p>
          </p:txBody>
        </p:sp>
        <p:grpSp>
          <p:nvGrpSpPr>
            <p:cNvPr id="30" name="Graphic 3">
              <a:extLst>
                <a:ext uri="{FF2B5EF4-FFF2-40B4-BE49-F238E27FC236}">
                  <a16:creationId xmlns:a16="http://schemas.microsoft.com/office/drawing/2014/main" id="{88D10096-B18E-2B7F-D982-0926E42C8A58}"/>
                </a:ext>
              </a:extLst>
            </p:cNvPr>
            <p:cNvGrpSpPr/>
            <p:nvPr/>
          </p:nvGrpSpPr>
          <p:grpSpPr>
            <a:xfrm>
              <a:off x="1464838" y="8294184"/>
              <a:ext cx="398945" cy="398945"/>
              <a:chOff x="2998302" y="2499889"/>
              <a:chExt cx="850463" cy="850463"/>
            </a:xfrm>
          </p:grpSpPr>
          <p:sp>
            <p:nvSpPr>
              <p:cNvPr id="31" name="Freeform 30">
                <a:extLst>
                  <a:ext uri="{FF2B5EF4-FFF2-40B4-BE49-F238E27FC236}">
                    <a16:creationId xmlns:a16="http://schemas.microsoft.com/office/drawing/2014/main" id="{98201CBA-FE10-738C-3937-ED37BC3E0828}"/>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60BA47"/>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BFBD5D1-D47F-4BE0-9A80-B647D242C3E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grpSp>
      <p:grpSp>
        <p:nvGrpSpPr>
          <p:cNvPr id="33" name="Group 32">
            <a:extLst>
              <a:ext uri="{FF2B5EF4-FFF2-40B4-BE49-F238E27FC236}">
                <a16:creationId xmlns:a16="http://schemas.microsoft.com/office/drawing/2014/main" id="{24702A45-5C80-8008-6A1F-1A93C1ADE164}"/>
              </a:ext>
            </a:extLst>
          </p:cNvPr>
          <p:cNvGrpSpPr/>
          <p:nvPr/>
        </p:nvGrpSpPr>
        <p:grpSpPr>
          <a:xfrm>
            <a:off x="655640" y="4627601"/>
            <a:ext cx="512588" cy="512588"/>
            <a:chOff x="511833" y="8294184"/>
            <a:chExt cx="398945" cy="398945"/>
          </a:xfrm>
        </p:grpSpPr>
        <p:sp>
          <p:nvSpPr>
            <p:cNvPr id="34" name="TextBox 33">
              <a:extLst>
                <a:ext uri="{FF2B5EF4-FFF2-40B4-BE49-F238E27FC236}">
                  <a16:creationId xmlns:a16="http://schemas.microsoft.com/office/drawing/2014/main" id="{C0ECC1D9-2D21-32FF-5B30-F1B508818652}"/>
                </a:ext>
              </a:extLst>
            </p:cNvPr>
            <p:cNvSpPr txBox="1"/>
            <p:nvPr/>
          </p:nvSpPr>
          <p:spPr>
            <a:xfrm>
              <a:off x="528461" y="8312781"/>
              <a:ext cx="382317" cy="369332"/>
            </a:xfrm>
            <a:prstGeom prst="rect">
              <a:avLst/>
            </a:prstGeom>
            <a:noFill/>
          </p:spPr>
          <p:txBody>
            <a:bodyPr wrap="square" rtlCol="0">
              <a:spAutoFit/>
            </a:bodyPr>
            <a:lstStyle/>
            <a:p>
              <a:r>
                <a:rPr lang="en-US" sz="2400">
                  <a:solidFill>
                    <a:srgbClr val="0B3A5B"/>
                  </a:solidFill>
                  <a:hlinkClick r:id="rId5">
                    <a:extLst>
                      <a:ext uri="{A12FA001-AC4F-418D-AE19-62706E023703}">
                        <ahyp:hlinkClr xmlns:ahyp="http://schemas.microsoft.com/office/drawing/2018/hyperlinkcolor" val="tx"/>
                      </a:ext>
                    </a:extLst>
                  </a:hlinkClick>
                </a:rPr>
                <a:t>li</a:t>
              </a:r>
              <a:endParaRPr lang="en-US" sz="2400">
                <a:solidFill>
                  <a:srgbClr val="0B3A5B"/>
                </a:solidFill>
              </a:endParaRPr>
            </a:p>
          </p:txBody>
        </p:sp>
        <p:grpSp>
          <p:nvGrpSpPr>
            <p:cNvPr id="35" name="Group 34">
              <a:extLst>
                <a:ext uri="{FF2B5EF4-FFF2-40B4-BE49-F238E27FC236}">
                  <a16:creationId xmlns:a16="http://schemas.microsoft.com/office/drawing/2014/main" id="{31F6A1A9-0D95-DB74-83E3-49E5C064B04B}"/>
                </a:ext>
              </a:extLst>
            </p:cNvPr>
            <p:cNvGrpSpPr/>
            <p:nvPr/>
          </p:nvGrpSpPr>
          <p:grpSpPr>
            <a:xfrm>
              <a:off x="511833" y="8294184"/>
              <a:ext cx="398945" cy="398945"/>
              <a:chOff x="3094393" y="4759137"/>
              <a:chExt cx="1074283" cy="1074283"/>
            </a:xfrm>
          </p:grpSpPr>
          <p:sp>
            <p:nvSpPr>
              <p:cNvPr id="36" name="Freeform 35">
                <a:extLst>
                  <a:ext uri="{FF2B5EF4-FFF2-40B4-BE49-F238E27FC236}">
                    <a16:creationId xmlns:a16="http://schemas.microsoft.com/office/drawing/2014/main" id="{F82706E3-C39E-FA14-029D-48DD99E18597}"/>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nvGrpSpPr>
              <p:cNvPr id="37" name="Group 36">
                <a:extLst>
                  <a:ext uri="{FF2B5EF4-FFF2-40B4-BE49-F238E27FC236}">
                    <a16:creationId xmlns:a16="http://schemas.microsoft.com/office/drawing/2014/main" id="{EBE82FB0-FBB4-CBD2-8D58-B3B799334920}"/>
                  </a:ext>
                </a:extLst>
              </p:cNvPr>
              <p:cNvGrpSpPr/>
              <p:nvPr/>
            </p:nvGrpSpPr>
            <p:grpSpPr>
              <a:xfrm>
                <a:off x="3303016" y="4946695"/>
                <a:ext cx="685139" cy="655838"/>
                <a:chOff x="3303016" y="4946695"/>
                <a:chExt cx="685139" cy="655838"/>
              </a:xfrm>
            </p:grpSpPr>
            <p:sp>
              <p:nvSpPr>
                <p:cNvPr id="38" name="Freeform 37">
                  <a:extLst>
                    <a:ext uri="{FF2B5EF4-FFF2-40B4-BE49-F238E27FC236}">
                      <a16:creationId xmlns:a16="http://schemas.microsoft.com/office/drawing/2014/main" id="{20C0239D-59A1-9A77-8801-3FEACB7CA747}"/>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sz="2400"/>
                </a:p>
              </p:txBody>
            </p:sp>
            <p:sp>
              <p:nvSpPr>
                <p:cNvPr id="57" name="Freeform 56">
                  <a:extLst>
                    <a:ext uri="{FF2B5EF4-FFF2-40B4-BE49-F238E27FC236}">
                      <a16:creationId xmlns:a16="http://schemas.microsoft.com/office/drawing/2014/main" id="{06A385E5-BAB1-2A2F-78E0-7803E6EEDAA3}"/>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sz="2400"/>
                </a:p>
              </p:txBody>
            </p:sp>
            <p:sp>
              <p:nvSpPr>
                <p:cNvPr id="58" name="Freeform 57">
                  <a:extLst>
                    <a:ext uri="{FF2B5EF4-FFF2-40B4-BE49-F238E27FC236}">
                      <a16:creationId xmlns:a16="http://schemas.microsoft.com/office/drawing/2014/main" id="{A712CD65-8DD9-5C01-5AD1-DBA162E500B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sz="2400"/>
                </a:p>
              </p:txBody>
            </p:sp>
          </p:grpSp>
        </p:grpSp>
      </p:grpSp>
      <p:grpSp>
        <p:nvGrpSpPr>
          <p:cNvPr id="59" name="Group 58">
            <a:extLst>
              <a:ext uri="{FF2B5EF4-FFF2-40B4-BE49-F238E27FC236}">
                <a16:creationId xmlns:a16="http://schemas.microsoft.com/office/drawing/2014/main" id="{909EBE8F-9379-C655-EC63-B5683B0F3AF2}"/>
              </a:ext>
            </a:extLst>
          </p:cNvPr>
          <p:cNvGrpSpPr/>
          <p:nvPr/>
        </p:nvGrpSpPr>
        <p:grpSpPr>
          <a:xfrm>
            <a:off x="1271797" y="4627601"/>
            <a:ext cx="512588" cy="512588"/>
            <a:chOff x="1003362" y="8294184"/>
            <a:chExt cx="398945" cy="398945"/>
          </a:xfrm>
        </p:grpSpPr>
        <p:sp>
          <p:nvSpPr>
            <p:cNvPr id="60" name="TextBox 59">
              <a:extLst>
                <a:ext uri="{FF2B5EF4-FFF2-40B4-BE49-F238E27FC236}">
                  <a16:creationId xmlns:a16="http://schemas.microsoft.com/office/drawing/2014/main" id="{28330963-34C5-43FF-71FB-F1AEE4A0A333}"/>
                </a:ext>
              </a:extLst>
            </p:cNvPr>
            <p:cNvSpPr txBox="1"/>
            <p:nvPr/>
          </p:nvSpPr>
          <p:spPr>
            <a:xfrm>
              <a:off x="1030599" y="8313350"/>
              <a:ext cx="358844" cy="369332"/>
            </a:xfrm>
            <a:prstGeom prst="rect">
              <a:avLst/>
            </a:prstGeom>
            <a:noFill/>
          </p:spPr>
          <p:txBody>
            <a:bodyPr wrap="square" rtlCol="0">
              <a:spAutoFit/>
            </a:bodyPr>
            <a:lstStyle/>
            <a:p>
              <a:r>
                <a:rPr lang="en-US" sz="2400">
                  <a:solidFill>
                    <a:srgbClr val="0B3A5B"/>
                  </a:solidFill>
                  <a:hlinkClick r:id="rId6">
                    <a:extLst>
                      <a:ext uri="{A12FA001-AC4F-418D-AE19-62706E023703}">
                        <ahyp:hlinkClr xmlns:ahyp="http://schemas.microsoft.com/office/drawing/2018/hyperlinkcolor" val="tx"/>
                      </a:ext>
                    </a:extLst>
                  </a:hlinkClick>
                </a:rPr>
                <a:t>en</a:t>
              </a:r>
              <a:endParaRPr lang="en-US" sz="2400">
                <a:solidFill>
                  <a:srgbClr val="0B3A5B"/>
                </a:solidFill>
              </a:endParaRPr>
            </a:p>
          </p:txBody>
        </p:sp>
        <p:grpSp>
          <p:nvGrpSpPr>
            <p:cNvPr id="61" name="Graphic 3">
              <a:extLst>
                <a:ext uri="{FF2B5EF4-FFF2-40B4-BE49-F238E27FC236}">
                  <a16:creationId xmlns:a16="http://schemas.microsoft.com/office/drawing/2014/main" id="{0E50E6AB-A5AD-E421-4020-3CB01BC66E2E}"/>
                </a:ext>
              </a:extLst>
            </p:cNvPr>
            <p:cNvGrpSpPr/>
            <p:nvPr/>
          </p:nvGrpSpPr>
          <p:grpSpPr>
            <a:xfrm>
              <a:off x="1003362" y="8294184"/>
              <a:ext cx="398945" cy="398945"/>
              <a:chOff x="1950027" y="2499889"/>
              <a:chExt cx="850463" cy="850463"/>
            </a:xfrm>
          </p:grpSpPr>
          <p:sp>
            <p:nvSpPr>
              <p:cNvPr id="62" name="Freeform 61">
                <a:extLst>
                  <a:ext uri="{FF2B5EF4-FFF2-40B4-BE49-F238E27FC236}">
                    <a16:creationId xmlns:a16="http://schemas.microsoft.com/office/drawing/2014/main" id="{357AD04A-FDB2-BD0D-DDBA-2D98C7F8498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nvGrpSpPr>
              <p:cNvPr id="63" name="Graphic 3">
                <a:extLst>
                  <a:ext uri="{FF2B5EF4-FFF2-40B4-BE49-F238E27FC236}">
                    <a16:creationId xmlns:a16="http://schemas.microsoft.com/office/drawing/2014/main" id="{4DA73663-862A-45C5-4425-B50BC8B01C8B}"/>
                  </a:ext>
                </a:extLst>
              </p:cNvPr>
              <p:cNvGrpSpPr/>
              <p:nvPr/>
            </p:nvGrpSpPr>
            <p:grpSpPr>
              <a:xfrm>
                <a:off x="2107521" y="2657382"/>
                <a:ext cx="535476" cy="535477"/>
                <a:chOff x="2107521" y="2657382"/>
                <a:chExt cx="535476" cy="535477"/>
              </a:xfrm>
              <a:solidFill>
                <a:srgbClr val="FFFFFF"/>
              </a:solidFill>
            </p:grpSpPr>
            <p:sp>
              <p:nvSpPr>
                <p:cNvPr id="64" name="Freeform 63">
                  <a:extLst>
                    <a:ext uri="{FF2B5EF4-FFF2-40B4-BE49-F238E27FC236}">
                      <a16:creationId xmlns:a16="http://schemas.microsoft.com/office/drawing/2014/main" id="{146F272B-A4AD-BD26-3612-503CBBA17252}"/>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3319F721-7656-74DE-5130-F0E88C527D0C}"/>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71D8059B-156F-2AC0-9A23-0A8F1D1A59D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grpSp>
      </p:grpSp>
      <p:sp>
        <p:nvSpPr>
          <p:cNvPr id="13" name="Freeform 12">
            <a:extLst>
              <a:ext uri="{FF2B5EF4-FFF2-40B4-BE49-F238E27FC236}">
                <a16:creationId xmlns:a16="http://schemas.microsoft.com/office/drawing/2014/main" id="{35AF0D03-1AEA-261D-065C-94292D9C3F78}"/>
              </a:ext>
            </a:extLst>
          </p:cNvPr>
          <p:cNvSpPr/>
          <p:nvPr/>
        </p:nvSpPr>
        <p:spPr>
          <a:xfrm>
            <a:off x="-5262781" y="-60011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16982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C677-9EB3-F078-1704-27EEA7BABDB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0458CF5-49B2-7A3D-3E85-7B776B3F953C}"/>
              </a:ext>
            </a:extLst>
          </p:cNvPr>
          <p:cNvSpPr>
            <a:spLocks noGrp="1"/>
          </p:cNvSpPr>
          <p:nvPr>
            <p:ph type="body" sz="quarter" idx="18"/>
          </p:nvPr>
        </p:nvSpPr>
        <p:spPr>
          <a:xfrm>
            <a:off x="4682688" y="550844"/>
            <a:ext cx="6620618" cy="5288242"/>
          </a:xfrm>
          <a:prstGeom prst="rect">
            <a:avLst/>
          </a:prstGeom>
        </p:spPr>
        <p:txBody>
          <a:bodyPr/>
          <a:lstStyle/>
          <a:p>
            <a:endParaRPr lang="en-US" dirty="0"/>
          </a:p>
          <a:p>
            <a:pPr marL="0">
              <a:lnSpc>
                <a:spcPct val="100000"/>
              </a:lnSpc>
            </a:pPr>
            <a:r>
              <a:rPr lang="en-US" sz="1800" kern="100" dirty="0">
                <a:cs typeface="Times New Roman" panose="02020603050405020304" pitchFamily="18" charset="0"/>
              </a:rPr>
              <a:t>La educación sostenible desempeña un papel crucial a la hora de afrontar retos mundiales como el cambio climático, la pérdida de biodiversidad y la necesidad de comunidades más resilientes. </a:t>
            </a:r>
          </a:p>
          <a:p>
            <a:pPr marL="0" indent="0">
              <a:lnSpc>
                <a:spcPct val="100000"/>
              </a:lnSpc>
            </a:pPr>
            <a:endParaRPr lang="en-US" sz="1800" kern="100" dirty="0">
              <a:cs typeface="Times New Roman" panose="02020603050405020304" pitchFamily="18" charset="0"/>
            </a:endParaRPr>
          </a:p>
          <a:p>
            <a:pPr marL="0" indent="0">
              <a:lnSpc>
                <a:spcPct val="100000"/>
              </a:lnSpc>
            </a:pPr>
            <a:r>
              <a:rPr lang="en-US" sz="1800" kern="100" dirty="0">
                <a:cs typeface="Times New Roman" panose="02020603050405020304" pitchFamily="18" charset="0"/>
              </a:rPr>
              <a:t>Aumentar la concienciación sobre la economía circular en las empresas alimentarias, a todos los niveles, </a:t>
            </a:r>
            <a:r>
              <a:rPr lang="en-US" sz="1800" b="1" kern="100" dirty="0">
                <a:cs typeface="Times New Roman" panose="02020603050405020304" pitchFamily="18" charset="0"/>
              </a:rPr>
              <a:t>ayuda a impulsar la transformación </a:t>
            </a:r>
            <a:r>
              <a:rPr lang="en-US" sz="1800" kern="100" dirty="0">
                <a:cs typeface="Times New Roman" panose="02020603050405020304" pitchFamily="18" charset="0"/>
              </a:rPr>
              <a:t>hacia una economía mundial más responsable y sostenible.</a:t>
            </a:r>
          </a:p>
          <a:p>
            <a:pPr marL="0" indent="0">
              <a:lnSpc>
                <a:spcPct val="100000"/>
              </a:lnSpc>
            </a:pPr>
            <a:endParaRPr lang="en-US" sz="1800" kern="100" dirty="0">
              <a:cs typeface="Times New Roman" panose="02020603050405020304" pitchFamily="18" charset="0"/>
            </a:endParaRPr>
          </a:p>
          <a:p>
            <a:pPr marL="0" indent="0">
              <a:lnSpc>
                <a:spcPct val="100000"/>
              </a:lnSpc>
            </a:pPr>
            <a:r>
              <a:rPr lang="en-US" sz="1800" kern="100" dirty="0">
                <a:cs typeface="Times New Roman" panose="02020603050405020304" pitchFamily="18" charset="0"/>
              </a:rPr>
              <a:t>Las PYME alimentarias que adoptan la sostenibilidad no sólo contribuyen a </a:t>
            </a:r>
            <a:r>
              <a:rPr lang="en-US" sz="1800" b="1" kern="100" dirty="0">
                <a:cs typeface="Times New Roman" panose="02020603050405020304" pitchFamily="18" charset="0"/>
              </a:rPr>
              <a:t>resolver retos mundiales críticos </a:t>
            </a:r>
            <a:r>
              <a:rPr lang="en-US" sz="1800" kern="100" dirty="0">
                <a:cs typeface="Times New Roman" panose="02020603050405020304" pitchFamily="18" charset="0"/>
              </a:rPr>
              <a:t>como el cambio climático y la desigualdad, sino que también disfrutan de beneficios como una mayor eficiencia, ahorro de costes y mayor fidelidad de los clientes</a:t>
            </a:r>
            <a:r>
              <a:rPr lang="en-US" sz="2000" kern="100" dirty="0">
                <a:cs typeface="Times New Roman" panose="02020603050405020304" pitchFamily="18" charset="0"/>
              </a:rPr>
              <a:t>.</a:t>
            </a:r>
          </a:p>
        </p:txBody>
      </p:sp>
      <p:sp>
        <p:nvSpPr>
          <p:cNvPr id="4" name="Text Placeholder 3">
            <a:extLst>
              <a:ext uri="{FF2B5EF4-FFF2-40B4-BE49-F238E27FC236}">
                <a16:creationId xmlns:a16="http://schemas.microsoft.com/office/drawing/2014/main" id="{9907396C-9CF2-8BDA-CC99-501B7C460CFF}"/>
              </a:ext>
            </a:extLst>
          </p:cNvPr>
          <p:cNvSpPr>
            <a:spLocks noGrp="1"/>
          </p:cNvSpPr>
          <p:nvPr>
            <p:ph type="body" sz="quarter" idx="16"/>
          </p:nvPr>
        </p:nvSpPr>
        <p:spPr>
          <a:xfrm>
            <a:off x="118242" y="732302"/>
            <a:ext cx="3862551" cy="1469738"/>
          </a:xfrm>
          <a:prstGeom prst="rect">
            <a:avLst/>
          </a:prstGeom>
          <a:solidFill>
            <a:srgbClr val="60BA47"/>
          </a:solidFill>
        </p:spPr>
        <p:txBody>
          <a:bodyPr anchor="ctr"/>
          <a:lstStyle/>
          <a:p>
            <a:pPr marL="411163"/>
            <a:r>
              <a:rPr lang="en-US" sz="2800" dirty="0"/>
              <a:t>Introducción a la educación y sensibilización en la empresa</a:t>
            </a:r>
          </a:p>
        </p:txBody>
      </p:sp>
      <p:sp>
        <p:nvSpPr>
          <p:cNvPr id="2" name="Freeform 1">
            <a:extLst>
              <a:ext uri="{FF2B5EF4-FFF2-40B4-BE49-F238E27FC236}">
                <a16:creationId xmlns:a16="http://schemas.microsoft.com/office/drawing/2014/main" id="{A40DED1E-DAEF-6CAA-8684-055BD77D3E10}"/>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pic>
        <p:nvPicPr>
          <p:cNvPr id="5" name="Kuva 4" descr="Kuva, joka sisältää kohteen teksti, Grafiikka, Fontti, ympyrä&#10;&#10;Kuvaus luotu automaattisesti">
            <a:extLst>
              <a:ext uri="{FF2B5EF4-FFF2-40B4-BE49-F238E27FC236}">
                <a16:creationId xmlns:a16="http://schemas.microsoft.com/office/drawing/2014/main" id="{EA6F8CE4-848F-5044-6426-71637FCC62C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82688" y="5190525"/>
            <a:ext cx="1662062" cy="1116631"/>
          </a:xfrm>
          <a:prstGeom prst="rect">
            <a:avLst/>
          </a:prstGeom>
        </p:spPr>
      </p:pic>
      <p:pic>
        <p:nvPicPr>
          <p:cNvPr id="1026" name="Picture 2" descr="february 17,, adobestock">
            <a:extLst>
              <a:ext uri="{FF2B5EF4-FFF2-40B4-BE49-F238E27FC236}">
                <a16:creationId xmlns:a16="http://schemas.microsoft.com/office/drawing/2014/main" id="{DABB81DB-F44C-4FA3-64A5-A9A02AB67E8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05595" y="4663845"/>
            <a:ext cx="3944698" cy="173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319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068BF67-99E9-215E-2CB5-355B7D81944D}"/>
              </a:ext>
            </a:extLst>
          </p:cNvPr>
          <p:cNvSpPr txBox="1"/>
          <p:nvPr/>
        </p:nvSpPr>
        <p:spPr>
          <a:xfrm>
            <a:off x="11490467" y="3514342"/>
            <a:ext cx="593207" cy="3248285"/>
          </a:xfrm>
          <a:prstGeom prst="rect">
            <a:avLst/>
          </a:prstGeom>
          <a:solidFill>
            <a:schemeClr val="bg1"/>
          </a:solidFill>
        </p:spPr>
        <p:txBody>
          <a:bodyPr wrap="square" rtlCol="0">
            <a:spAutoFit/>
          </a:bodyPr>
          <a:lstStyle/>
          <a:p>
            <a:endParaRPr lang="en-IE" dirty="0"/>
          </a:p>
        </p:txBody>
      </p:sp>
      <p:sp>
        <p:nvSpPr>
          <p:cNvPr id="2" name="Text Placeholder 1">
            <a:extLst>
              <a:ext uri="{FF2B5EF4-FFF2-40B4-BE49-F238E27FC236}">
                <a16:creationId xmlns:a16="http://schemas.microsoft.com/office/drawing/2014/main" id="{B65D6350-C9AF-7D05-3A21-139519FF20DF}"/>
              </a:ext>
            </a:extLst>
          </p:cNvPr>
          <p:cNvSpPr>
            <a:spLocks noGrp="1"/>
          </p:cNvSpPr>
          <p:nvPr>
            <p:ph type="body" sz="quarter" idx="35"/>
          </p:nvPr>
        </p:nvSpPr>
        <p:spPr>
          <a:xfrm>
            <a:off x="4912292" y="511853"/>
            <a:ext cx="6562677" cy="339415"/>
          </a:xfrm>
        </p:spPr>
        <p:txBody>
          <a:bodyPr/>
          <a:lstStyle/>
          <a:p>
            <a:r>
              <a:rPr lang="en-US" dirty="0"/>
              <a:t>Mejora la eficacia operativa y reduce los costes</a:t>
            </a:r>
            <a:endParaRPr lang="en-IE" dirty="0"/>
          </a:p>
        </p:txBody>
      </p:sp>
      <p:sp>
        <p:nvSpPr>
          <p:cNvPr id="3" name="Text Placeholder 2">
            <a:extLst>
              <a:ext uri="{FF2B5EF4-FFF2-40B4-BE49-F238E27FC236}">
                <a16:creationId xmlns:a16="http://schemas.microsoft.com/office/drawing/2014/main" id="{CE1DD86C-5684-A55C-3C5B-C1A594105195}"/>
              </a:ext>
            </a:extLst>
          </p:cNvPr>
          <p:cNvSpPr>
            <a:spLocks noGrp="1"/>
          </p:cNvSpPr>
          <p:nvPr>
            <p:ph type="body" sz="quarter" idx="36"/>
          </p:nvPr>
        </p:nvSpPr>
        <p:spPr>
          <a:xfrm>
            <a:off x="5047202" y="926061"/>
            <a:ext cx="6832115" cy="5836566"/>
          </a:xfrm>
        </p:spPr>
        <p:txBody>
          <a:bodyPr/>
          <a:lstStyle/>
          <a:p>
            <a:r>
              <a:rPr lang="en-US" sz="1800" dirty="0"/>
              <a:t>Educar a las empresas sobre el desperdicio de alimentos les permite identificar ineficiencias en sus cadenas de suministro, producción y almacenamiento. Así se consigue una mejor gestión de los recursos, se reducen los costes de eliminación de residuos y se mejoran los márgenes de beneficio.</a:t>
            </a:r>
            <a:endParaRPr lang="en-IE" sz="1800" dirty="0"/>
          </a:p>
        </p:txBody>
      </p:sp>
      <p:sp>
        <p:nvSpPr>
          <p:cNvPr id="4" name="Text Placeholder 3">
            <a:extLst>
              <a:ext uri="{FF2B5EF4-FFF2-40B4-BE49-F238E27FC236}">
                <a16:creationId xmlns:a16="http://schemas.microsoft.com/office/drawing/2014/main" id="{C2D37B59-8B53-1ACA-C1A8-4F96460376E4}"/>
              </a:ext>
            </a:extLst>
          </p:cNvPr>
          <p:cNvSpPr>
            <a:spLocks noGrp="1"/>
          </p:cNvSpPr>
          <p:nvPr>
            <p:ph type="body" sz="quarter" idx="37"/>
          </p:nvPr>
        </p:nvSpPr>
        <p:spPr>
          <a:xfrm>
            <a:off x="3866643" y="410852"/>
            <a:ext cx="1232765" cy="955625"/>
          </a:xfrm>
        </p:spPr>
        <p:txBody>
          <a:bodyPr/>
          <a:lstStyle/>
          <a:p>
            <a:pPr algn="ctr"/>
            <a:r>
              <a:rPr lang="en-IE" dirty="0"/>
              <a:t>1</a:t>
            </a:r>
          </a:p>
        </p:txBody>
      </p:sp>
      <p:sp>
        <p:nvSpPr>
          <p:cNvPr id="5" name="Text Placeholder 4">
            <a:extLst>
              <a:ext uri="{FF2B5EF4-FFF2-40B4-BE49-F238E27FC236}">
                <a16:creationId xmlns:a16="http://schemas.microsoft.com/office/drawing/2014/main" id="{F74A7CC3-9409-1214-2551-A2A1D565CC9E}"/>
              </a:ext>
            </a:extLst>
          </p:cNvPr>
          <p:cNvSpPr>
            <a:spLocks noGrp="1"/>
          </p:cNvSpPr>
          <p:nvPr>
            <p:ph type="body" sz="quarter" idx="42"/>
          </p:nvPr>
        </p:nvSpPr>
        <p:spPr>
          <a:xfrm>
            <a:off x="4927790" y="2441965"/>
            <a:ext cx="7069769" cy="339415"/>
          </a:xfrm>
        </p:spPr>
        <p:txBody>
          <a:bodyPr/>
          <a:lstStyle/>
          <a:p>
            <a:r>
              <a:rPr lang="en-IE" dirty="0"/>
              <a:t>Apoya los objetivos de sostenibilidad medioambiental</a:t>
            </a:r>
          </a:p>
        </p:txBody>
      </p:sp>
      <p:sp>
        <p:nvSpPr>
          <p:cNvPr id="6" name="Text Placeholder 5">
            <a:extLst>
              <a:ext uri="{FF2B5EF4-FFF2-40B4-BE49-F238E27FC236}">
                <a16:creationId xmlns:a16="http://schemas.microsoft.com/office/drawing/2014/main" id="{6281AA3B-F17F-418A-914B-A10BFBE546C3}"/>
              </a:ext>
            </a:extLst>
          </p:cNvPr>
          <p:cNvSpPr>
            <a:spLocks noGrp="1"/>
          </p:cNvSpPr>
          <p:nvPr>
            <p:ph type="body" sz="quarter" idx="43"/>
          </p:nvPr>
        </p:nvSpPr>
        <p:spPr>
          <a:xfrm>
            <a:off x="4927790" y="2878311"/>
            <a:ext cx="6832115" cy="999383"/>
          </a:xfrm>
        </p:spPr>
        <p:txBody>
          <a:bodyPr/>
          <a:lstStyle/>
          <a:p>
            <a:r>
              <a:rPr lang="en-US" sz="1800" dirty="0"/>
              <a:t>La concienciación permite a las empresas aplicar prácticas sostenibles, como el reciclaje de subproductos alimentarios o la participación en iniciativas de economía circular. Esto reduce el impacto medioambiental y se ajusta a las expectativas de los consumidores de marcas ecorresponsables.</a:t>
            </a:r>
          </a:p>
          <a:p>
            <a:endParaRPr lang="en-IE" dirty="0"/>
          </a:p>
        </p:txBody>
      </p:sp>
      <p:sp>
        <p:nvSpPr>
          <p:cNvPr id="7" name="Text Placeholder 6">
            <a:extLst>
              <a:ext uri="{FF2B5EF4-FFF2-40B4-BE49-F238E27FC236}">
                <a16:creationId xmlns:a16="http://schemas.microsoft.com/office/drawing/2014/main" id="{7109F510-C263-50BE-3245-6D3F9000739E}"/>
              </a:ext>
            </a:extLst>
          </p:cNvPr>
          <p:cNvSpPr>
            <a:spLocks noGrp="1"/>
          </p:cNvSpPr>
          <p:nvPr>
            <p:ph type="body" sz="quarter" idx="45"/>
          </p:nvPr>
        </p:nvSpPr>
        <p:spPr>
          <a:xfrm>
            <a:off x="4927790" y="4586027"/>
            <a:ext cx="7155883" cy="339415"/>
          </a:xfrm>
        </p:spPr>
        <p:txBody>
          <a:bodyPr/>
          <a:lstStyle/>
          <a:p>
            <a:r>
              <a:rPr lang="en-IE" dirty="0"/>
              <a:t>Impulsa la innovación y las oportunidades de mercado</a:t>
            </a:r>
          </a:p>
        </p:txBody>
      </p:sp>
      <p:sp>
        <p:nvSpPr>
          <p:cNvPr id="8" name="Text Placeholder 7">
            <a:extLst>
              <a:ext uri="{FF2B5EF4-FFF2-40B4-BE49-F238E27FC236}">
                <a16:creationId xmlns:a16="http://schemas.microsoft.com/office/drawing/2014/main" id="{08743AD3-BF66-5E13-A0DF-59FF00DBEDDF}"/>
              </a:ext>
            </a:extLst>
          </p:cNvPr>
          <p:cNvSpPr>
            <a:spLocks noGrp="1"/>
          </p:cNvSpPr>
          <p:nvPr>
            <p:ph type="body" sz="quarter" idx="46"/>
          </p:nvPr>
        </p:nvSpPr>
        <p:spPr>
          <a:xfrm>
            <a:off x="4927790" y="5075547"/>
            <a:ext cx="7155883" cy="999383"/>
          </a:xfrm>
        </p:spPr>
        <p:txBody>
          <a:bodyPr/>
          <a:lstStyle/>
          <a:p>
            <a:r>
              <a:rPr lang="en-US" sz="1800" dirty="0"/>
              <a:t>Las empresas informadas tienen más probabilidades de innovar, desarrollando nuevos productos, servicios o modelos de negocio a partir de los residuos alimentarios. Esto abre nuevos canales de ingresos y posiciona a la empresa como líder en mercados impulsados por la sostenibilidad.</a:t>
            </a:r>
            <a:endParaRPr lang="en-IE" sz="1800" dirty="0"/>
          </a:p>
        </p:txBody>
      </p:sp>
      <p:pic>
        <p:nvPicPr>
          <p:cNvPr id="14" name="Picture Placeholder 13" descr="People working on ideas">
            <a:extLst>
              <a:ext uri="{FF2B5EF4-FFF2-40B4-BE49-F238E27FC236}">
                <a16:creationId xmlns:a16="http://schemas.microsoft.com/office/drawing/2014/main" id="{92112DAF-A0CE-D051-4E4D-DD3975B8EA2F}"/>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48344" y="0"/>
            <a:ext cx="3570477" cy="6858000"/>
          </a:xfrm>
        </p:spPr>
      </p:pic>
      <p:sp>
        <p:nvSpPr>
          <p:cNvPr id="10" name="Text Placeholder 9">
            <a:extLst>
              <a:ext uri="{FF2B5EF4-FFF2-40B4-BE49-F238E27FC236}">
                <a16:creationId xmlns:a16="http://schemas.microsoft.com/office/drawing/2014/main" id="{9E03944B-73C7-6FB4-3719-25DFF6425DEB}"/>
              </a:ext>
            </a:extLst>
          </p:cNvPr>
          <p:cNvSpPr>
            <a:spLocks noGrp="1"/>
          </p:cNvSpPr>
          <p:nvPr>
            <p:ph type="body" sz="quarter" idx="47"/>
          </p:nvPr>
        </p:nvSpPr>
        <p:spPr>
          <a:xfrm>
            <a:off x="3918849" y="2363102"/>
            <a:ext cx="1232765" cy="955625"/>
          </a:xfrm>
        </p:spPr>
        <p:txBody>
          <a:bodyPr/>
          <a:lstStyle/>
          <a:p>
            <a:pPr algn="ctr"/>
            <a:r>
              <a:rPr lang="en-IE" dirty="0"/>
              <a:t>2</a:t>
            </a:r>
          </a:p>
        </p:txBody>
      </p:sp>
      <p:sp>
        <p:nvSpPr>
          <p:cNvPr id="11" name="Text Placeholder 10">
            <a:extLst>
              <a:ext uri="{FF2B5EF4-FFF2-40B4-BE49-F238E27FC236}">
                <a16:creationId xmlns:a16="http://schemas.microsoft.com/office/drawing/2014/main" id="{3A7DBB2F-AF05-2824-0DF6-E8C2FD2028A1}"/>
              </a:ext>
            </a:extLst>
          </p:cNvPr>
          <p:cNvSpPr>
            <a:spLocks noGrp="1"/>
          </p:cNvSpPr>
          <p:nvPr>
            <p:ph type="body" sz="quarter" idx="48"/>
          </p:nvPr>
        </p:nvSpPr>
        <p:spPr>
          <a:xfrm>
            <a:off x="3918849" y="4387850"/>
            <a:ext cx="1232765" cy="955625"/>
          </a:xfrm>
        </p:spPr>
        <p:txBody>
          <a:bodyPr/>
          <a:lstStyle/>
          <a:p>
            <a:pPr algn="ctr"/>
            <a:r>
              <a:rPr lang="en-IE" dirty="0"/>
              <a:t>3</a:t>
            </a:r>
          </a:p>
        </p:txBody>
      </p:sp>
      <p:sp>
        <p:nvSpPr>
          <p:cNvPr id="15" name="TextBox 14">
            <a:extLst>
              <a:ext uri="{FF2B5EF4-FFF2-40B4-BE49-F238E27FC236}">
                <a16:creationId xmlns:a16="http://schemas.microsoft.com/office/drawing/2014/main" id="{B6240A26-E887-0DA0-0A14-6124E700463F}"/>
              </a:ext>
            </a:extLst>
          </p:cNvPr>
          <p:cNvSpPr txBox="1"/>
          <p:nvPr/>
        </p:nvSpPr>
        <p:spPr>
          <a:xfrm>
            <a:off x="855374" y="853404"/>
            <a:ext cx="2428875" cy="1015663"/>
          </a:xfrm>
          <a:prstGeom prst="rect">
            <a:avLst/>
          </a:prstGeom>
          <a:solidFill>
            <a:schemeClr val="bg1"/>
          </a:solidFill>
        </p:spPr>
        <p:txBody>
          <a:bodyPr wrap="square" rtlCol="0">
            <a:spAutoFit/>
          </a:bodyPr>
          <a:lstStyle/>
          <a:p>
            <a:r>
              <a:rPr lang="en-IE" sz="6000" i="1" dirty="0">
                <a:solidFill>
                  <a:srgbClr val="0B3A5B"/>
                </a:solidFill>
              </a:rPr>
              <a:t>¿POR QUÉ?</a:t>
            </a:r>
          </a:p>
        </p:txBody>
      </p:sp>
    </p:spTree>
    <p:extLst>
      <p:ext uri="{BB962C8B-B14F-4D97-AF65-F5344CB8AC3E}">
        <p14:creationId xmlns:p14="http://schemas.microsoft.com/office/powerpoint/2010/main" val="3820277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AD361-4275-3AE0-BDC3-479944C5FFC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BE75D9B-40A8-E0CD-8B76-F959BABC4691}"/>
              </a:ext>
            </a:extLst>
          </p:cNvPr>
          <p:cNvSpPr>
            <a:spLocks noGrp="1"/>
          </p:cNvSpPr>
          <p:nvPr>
            <p:ph type="body" sz="quarter" idx="16"/>
          </p:nvPr>
        </p:nvSpPr>
        <p:spPr>
          <a:xfrm>
            <a:off x="541225" y="398715"/>
            <a:ext cx="11650775" cy="803654"/>
          </a:xfrm>
          <a:prstGeom prst="rect">
            <a:avLst/>
          </a:prstGeom>
        </p:spPr>
        <p:txBody>
          <a:bodyPr/>
          <a:lstStyle/>
          <a:p>
            <a:r>
              <a:rPr lang="en-IE" dirty="0">
                <a:ea typeface="+mn-lt"/>
                <a:cs typeface="+mn-lt"/>
              </a:rPr>
              <a:t>Introducción a la educación y la sensibilización en la empresa</a:t>
            </a:r>
          </a:p>
          <a:p>
            <a:endParaRPr lang="en-US" dirty="0"/>
          </a:p>
        </p:txBody>
      </p:sp>
      <p:sp>
        <p:nvSpPr>
          <p:cNvPr id="3" name="Text Placeholder 2">
            <a:extLst>
              <a:ext uri="{FF2B5EF4-FFF2-40B4-BE49-F238E27FC236}">
                <a16:creationId xmlns:a16="http://schemas.microsoft.com/office/drawing/2014/main" id="{13208E9D-10FF-9AD6-C23B-62A56DE0FED6}"/>
              </a:ext>
            </a:extLst>
          </p:cNvPr>
          <p:cNvSpPr>
            <a:spLocks noGrp="1"/>
          </p:cNvSpPr>
          <p:nvPr>
            <p:ph type="body" sz="quarter" idx="19"/>
          </p:nvPr>
        </p:nvSpPr>
        <p:spPr>
          <a:xfrm>
            <a:off x="659863" y="5769035"/>
            <a:ext cx="10530789" cy="1092397"/>
          </a:xfrm>
          <a:prstGeom prst="rect">
            <a:avLst/>
          </a:prstGeom>
        </p:spPr>
        <p:txBody>
          <a:bodyPr/>
          <a:lstStyle/>
          <a:p>
            <a:pPr marL="0" indent="0">
              <a:lnSpc>
                <a:spcPct val="100000"/>
              </a:lnSpc>
            </a:pPr>
            <a:r>
              <a:rPr lang="en-US" sz="2000" b="0" i="0" dirty="0">
                <a:solidFill>
                  <a:srgbClr val="0B3A5B"/>
                </a:solidFill>
                <a:effectLst/>
                <a:latin typeface="Calibri" panose="020F0502020204030204" pitchFamily="34" charset="0"/>
                <a:cs typeface="Calibri" panose="020F0502020204030204" pitchFamily="34" charset="0"/>
              </a:rPr>
              <a:t>Puede encontrar más información sobre Educación para el Desarrollo Sostenible en:</a:t>
            </a:r>
          </a:p>
          <a:p>
            <a:pPr marL="0" indent="0">
              <a:lnSpc>
                <a:spcPct val="100000"/>
              </a:lnSpc>
            </a:pPr>
            <a:r>
              <a:rPr lang="en-US" sz="2000" b="0" i="0" u="none" strike="noStrike" dirty="0">
                <a:solidFill>
                  <a:srgbClr val="065FD4"/>
                </a:solidFill>
                <a:effectLst/>
                <a:latin typeface="Calibri" panose="020F0502020204030204" pitchFamily="34" charset="0"/>
                <a:cs typeface="Calibri" panose="020F0502020204030204" pitchFamily="34" charset="0"/>
                <a:hlinkClick r:id="rId3"/>
              </a:rPr>
              <a:t> http://on.unesco.org/esd </a:t>
            </a:r>
            <a:r>
              <a:rPr lang="en-US" sz="2000" dirty="0">
                <a:solidFill>
                  <a:srgbClr val="0B3A5B"/>
                </a:solidFill>
                <a:latin typeface="Calibri" panose="020F0502020204030204" pitchFamily="34" charset="0"/>
                <a:cs typeface="Calibri" panose="020F0502020204030204" pitchFamily="34" charset="0"/>
              </a:rPr>
              <a:t>&amp; </a:t>
            </a:r>
            <a:r>
              <a:rPr lang="en-US" sz="2000" b="0" i="0" u="none" strike="noStrike" dirty="0">
                <a:solidFill>
                  <a:srgbClr val="065FD4"/>
                </a:solidFill>
                <a:effectLst/>
                <a:latin typeface="Calibri" panose="020F0502020204030204" pitchFamily="34" charset="0"/>
                <a:cs typeface="Calibri" panose="020F0502020204030204" pitchFamily="34" charset="0"/>
                <a:hlinkClick r:id="rId4"/>
              </a:rPr>
              <a:t>https://www.bne-portal.de/en/</a:t>
            </a:r>
            <a:endParaRPr lang="en-US" sz="20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0EB67AC-A81E-560F-448B-6EBA2463308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291"/>
          <a:stretch/>
        </p:blipFill>
        <p:spPr>
          <a:xfrm>
            <a:off x="2295122" y="1637414"/>
            <a:ext cx="7097455" cy="4214986"/>
          </a:xfrm>
          <a:prstGeom prst="rect">
            <a:avLst/>
          </a:prstGeom>
        </p:spPr>
      </p:pic>
      <p:pic>
        <p:nvPicPr>
          <p:cNvPr id="20" name="Online Media 19" title="Learning to change the world! What is Education for Sustainable Development?">
            <a:hlinkClick r:id="" action="ppaction://media"/>
            <a:extLst>
              <a:ext uri="{FF2B5EF4-FFF2-40B4-BE49-F238E27FC236}">
                <a16:creationId xmlns:a16="http://schemas.microsoft.com/office/drawing/2014/main" id="{B0BD876C-3B28-9BC2-B91C-8F3508767213}"/>
              </a:ext>
            </a:extLst>
          </p:cNvPr>
          <p:cNvPicPr>
            <a:picLocks noRot="1" noChangeAspect="1"/>
          </p:cNvPicPr>
          <p:nvPr>
            <a:videoFile r:link="rId1"/>
          </p:nvPr>
        </p:nvPicPr>
        <p:blipFill>
          <a:blip r:embed="rId6"/>
          <a:stretch>
            <a:fillRect/>
          </a:stretch>
        </p:blipFill>
        <p:spPr>
          <a:xfrm>
            <a:off x="3521461" y="2185970"/>
            <a:ext cx="4976778" cy="2946958"/>
          </a:xfrm>
          <a:prstGeom prst="rect">
            <a:avLst/>
          </a:prstGeom>
        </p:spPr>
      </p:pic>
      <p:grpSp>
        <p:nvGrpSpPr>
          <p:cNvPr id="21" name="Graphic 4">
            <a:extLst>
              <a:ext uri="{FF2B5EF4-FFF2-40B4-BE49-F238E27FC236}">
                <a16:creationId xmlns:a16="http://schemas.microsoft.com/office/drawing/2014/main" id="{06F82C27-4037-D803-C35B-87B04B178019}"/>
              </a:ext>
            </a:extLst>
          </p:cNvPr>
          <p:cNvGrpSpPr/>
          <p:nvPr/>
        </p:nvGrpSpPr>
        <p:grpSpPr>
          <a:xfrm rot="18136060">
            <a:off x="7372930" y="5924923"/>
            <a:ext cx="403667" cy="780438"/>
            <a:chOff x="9129274" y="2719113"/>
            <a:chExt cx="717139" cy="1386497"/>
          </a:xfrm>
          <a:solidFill>
            <a:srgbClr val="09465E"/>
          </a:solidFill>
        </p:grpSpPr>
        <p:grpSp>
          <p:nvGrpSpPr>
            <p:cNvPr id="22" name="Graphic 4">
              <a:extLst>
                <a:ext uri="{FF2B5EF4-FFF2-40B4-BE49-F238E27FC236}">
                  <a16:creationId xmlns:a16="http://schemas.microsoft.com/office/drawing/2014/main" id="{21D1C041-569C-E62F-1087-FF6B9E816286}"/>
                </a:ext>
              </a:extLst>
            </p:cNvPr>
            <p:cNvGrpSpPr/>
            <p:nvPr/>
          </p:nvGrpSpPr>
          <p:grpSpPr>
            <a:xfrm>
              <a:off x="9159507" y="2719113"/>
              <a:ext cx="446280" cy="440141"/>
              <a:chOff x="9159507" y="2719113"/>
              <a:chExt cx="446280" cy="440141"/>
            </a:xfrm>
            <a:grpFill/>
          </p:grpSpPr>
          <p:sp>
            <p:nvSpPr>
              <p:cNvPr id="31" name="Freeform 57">
                <a:extLst>
                  <a:ext uri="{FF2B5EF4-FFF2-40B4-BE49-F238E27FC236}">
                    <a16:creationId xmlns:a16="http://schemas.microsoft.com/office/drawing/2014/main" id="{8BD606FA-F177-816B-51FC-8A2340CFDA0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32" name="Freeform 58">
                <a:extLst>
                  <a:ext uri="{FF2B5EF4-FFF2-40B4-BE49-F238E27FC236}">
                    <a16:creationId xmlns:a16="http://schemas.microsoft.com/office/drawing/2014/main" id="{DE5A3FBA-4890-1C08-9DF9-DC09CA4AF3CB}"/>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23" name="Graphic 4">
              <a:extLst>
                <a:ext uri="{FF2B5EF4-FFF2-40B4-BE49-F238E27FC236}">
                  <a16:creationId xmlns:a16="http://schemas.microsoft.com/office/drawing/2014/main" id="{9AF176B0-E2A7-CDF5-E064-EEEA12662A6E}"/>
                </a:ext>
              </a:extLst>
            </p:cNvPr>
            <p:cNvGrpSpPr/>
            <p:nvPr/>
          </p:nvGrpSpPr>
          <p:grpSpPr>
            <a:xfrm>
              <a:off x="9129274" y="2893887"/>
              <a:ext cx="717139" cy="1211724"/>
              <a:chOff x="9129274" y="2893887"/>
              <a:chExt cx="717139" cy="1211724"/>
            </a:xfrm>
            <a:grpFill/>
          </p:grpSpPr>
          <p:sp>
            <p:nvSpPr>
              <p:cNvPr id="24" name="Freeform 50">
                <a:extLst>
                  <a:ext uri="{FF2B5EF4-FFF2-40B4-BE49-F238E27FC236}">
                    <a16:creationId xmlns:a16="http://schemas.microsoft.com/office/drawing/2014/main" id="{9D677EB9-3EBE-3B4B-01E9-2CA0B3E96F4E}"/>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25" name="Freeform 51">
                <a:extLst>
                  <a:ext uri="{FF2B5EF4-FFF2-40B4-BE49-F238E27FC236}">
                    <a16:creationId xmlns:a16="http://schemas.microsoft.com/office/drawing/2014/main" id="{0EF2EF92-CC57-98CE-5189-9353653E24C7}"/>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26" name="Freeform 52">
                <a:extLst>
                  <a:ext uri="{FF2B5EF4-FFF2-40B4-BE49-F238E27FC236}">
                    <a16:creationId xmlns:a16="http://schemas.microsoft.com/office/drawing/2014/main" id="{E8FBED11-3655-E3BC-92A3-054B52A61AF6}"/>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27" name="Freeform 53">
                <a:extLst>
                  <a:ext uri="{FF2B5EF4-FFF2-40B4-BE49-F238E27FC236}">
                    <a16:creationId xmlns:a16="http://schemas.microsoft.com/office/drawing/2014/main" id="{4B78CDB6-C288-8FFF-53CC-4CC3610D47DE}"/>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28" name="Freeform 54">
                <a:extLst>
                  <a:ext uri="{FF2B5EF4-FFF2-40B4-BE49-F238E27FC236}">
                    <a16:creationId xmlns:a16="http://schemas.microsoft.com/office/drawing/2014/main" id="{8CF25271-D442-FF83-3D3F-5769C8142B54}"/>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29" name="Freeform 55">
                <a:extLst>
                  <a:ext uri="{FF2B5EF4-FFF2-40B4-BE49-F238E27FC236}">
                    <a16:creationId xmlns:a16="http://schemas.microsoft.com/office/drawing/2014/main" id="{0105EC95-E71A-E81C-B944-9B45FC38B60A}"/>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30" name="Freeform 56">
                <a:extLst>
                  <a:ext uri="{FF2B5EF4-FFF2-40B4-BE49-F238E27FC236}">
                    <a16:creationId xmlns:a16="http://schemas.microsoft.com/office/drawing/2014/main" id="{3DEB7E1C-99E3-6682-DA2C-197B90844978}"/>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
        <p:nvSpPr>
          <p:cNvPr id="34" name="TextBox 33">
            <a:extLst>
              <a:ext uri="{FF2B5EF4-FFF2-40B4-BE49-F238E27FC236}">
                <a16:creationId xmlns:a16="http://schemas.microsoft.com/office/drawing/2014/main" id="{2DF12090-2C24-DEBB-5F62-1FA05F88EF9B}"/>
              </a:ext>
            </a:extLst>
          </p:cNvPr>
          <p:cNvSpPr txBox="1"/>
          <p:nvPr/>
        </p:nvSpPr>
        <p:spPr>
          <a:xfrm>
            <a:off x="659863" y="1423261"/>
            <a:ext cx="10770137" cy="461665"/>
          </a:xfrm>
          <a:prstGeom prst="rect">
            <a:avLst/>
          </a:prstGeom>
          <a:noFill/>
        </p:spPr>
        <p:txBody>
          <a:bodyPr wrap="square">
            <a:spAutoFit/>
          </a:bodyPr>
          <a:lstStyle/>
          <a:p>
            <a:r>
              <a:rPr lang="en-US" sz="2400" dirty="0">
                <a:hlinkClick r:id="rId7"/>
              </a:rPr>
              <a:t>Aprender para cambiar el mundo ¿Qué es la Educación para el Desarrollo Sostenible?</a:t>
            </a:r>
            <a:endParaRPr lang="en-IE" sz="2400" dirty="0"/>
          </a:p>
        </p:txBody>
      </p:sp>
    </p:spTree>
    <p:extLst>
      <p:ext uri="{BB962C8B-B14F-4D97-AF65-F5344CB8AC3E}">
        <p14:creationId xmlns:p14="http://schemas.microsoft.com/office/powerpoint/2010/main" val="304171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0"/>
                </p:tgtEl>
              </p:cMediaNode>
            </p:video>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0"/>
                                        </p:tgtEl>
                                      </p:cBhvr>
                                    </p:cmd>
                                  </p:childTnLst>
                                </p:cTn>
                              </p:par>
                            </p:childTnLst>
                          </p:cTn>
                        </p:par>
                      </p:childTnLst>
                    </p:cTn>
                  </p:par>
                </p:childTnLst>
              </p:cTn>
              <p:nextCondLst>
                <p:cond evt="onClick" delay="0">
                  <p:tgtEl>
                    <p:spTgt spid="2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B021B8C0-C3DA-D0A6-DF84-3D9292F5DAF5}"/>
              </a:ext>
            </a:extLst>
          </p:cNvPr>
          <p:cNvSpPr txBox="1">
            <a:spLocks/>
          </p:cNvSpPr>
          <p:nvPr/>
        </p:nvSpPr>
        <p:spPr>
          <a:xfrm>
            <a:off x="692127" y="365537"/>
            <a:ext cx="10807745" cy="80365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TÉRMINOS CLAVE DE LA CONCIENCIA EMPRESARIAL SOSTENIBLE</a:t>
            </a:r>
          </a:p>
          <a:p>
            <a:endParaRPr lang="en-IE" dirty="0"/>
          </a:p>
        </p:txBody>
      </p:sp>
      <p:sp>
        <p:nvSpPr>
          <p:cNvPr id="5" name="Freeform 1">
            <a:extLst>
              <a:ext uri="{FF2B5EF4-FFF2-40B4-BE49-F238E27FC236}">
                <a16:creationId xmlns:a16="http://schemas.microsoft.com/office/drawing/2014/main" id="{AB436E89-D197-C8FD-6BAB-33B46C048410}"/>
              </a:ext>
            </a:extLst>
          </p:cNvPr>
          <p:cNvSpPr>
            <a:spLocks noChangeArrowheads="1"/>
          </p:cNvSpPr>
          <p:nvPr/>
        </p:nvSpPr>
        <p:spPr bwMode="auto">
          <a:xfrm>
            <a:off x="950303" y="1552515"/>
            <a:ext cx="2334470" cy="3631016"/>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F1983D"/>
          </a:solidFill>
          <a:ln>
            <a:noFill/>
          </a:ln>
          <a:effectLst/>
        </p:spPr>
        <p:txBody>
          <a:bodyPr wrap="none" anchor="ctr"/>
          <a:lstStyle/>
          <a:p>
            <a:endParaRPr lang="en-US" sz="900"/>
          </a:p>
        </p:txBody>
      </p:sp>
      <p:sp>
        <p:nvSpPr>
          <p:cNvPr id="6" name="Freeform 246">
            <a:extLst>
              <a:ext uri="{FF2B5EF4-FFF2-40B4-BE49-F238E27FC236}">
                <a16:creationId xmlns:a16="http://schemas.microsoft.com/office/drawing/2014/main" id="{C6A6A519-9586-21F9-FA9C-61391CE0F7AA}"/>
              </a:ext>
            </a:extLst>
          </p:cNvPr>
          <p:cNvSpPr>
            <a:spLocks noChangeArrowheads="1"/>
          </p:cNvSpPr>
          <p:nvPr/>
        </p:nvSpPr>
        <p:spPr bwMode="auto">
          <a:xfrm>
            <a:off x="865378" y="1396078"/>
            <a:ext cx="2387128" cy="142926"/>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86575"/>
          </a:solidFill>
          <a:ln>
            <a:noFill/>
          </a:ln>
          <a:effectLst/>
        </p:spPr>
        <p:txBody>
          <a:bodyPr wrap="none" anchor="ctr"/>
          <a:lstStyle/>
          <a:p>
            <a:endParaRPr lang="en-US" sz="900"/>
          </a:p>
        </p:txBody>
      </p:sp>
      <p:sp>
        <p:nvSpPr>
          <p:cNvPr id="7" name="Freeform 247">
            <a:extLst>
              <a:ext uri="{FF2B5EF4-FFF2-40B4-BE49-F238E27FC236}">
                <a16:creationId xmlns:a16="http://schemas.microsoft.com/office/drawing/2014/main" id="{82A9F147-5178-1BF0-40DE-1CE42AAC1802}"/>
              </a:ext>
            </a:extLst>
          </p:cNvPr>
          <p:cNvSpPr>
            <a:spLocks noChangeArrowheads="1"/>
          </p:cNvSpPr>
          <p:nvPr/>
        </p:nvSpPr>
        <p:spPr bwMode="auto">
          <a:xfrm>
            <a:off x="3581564" y="2428283"/>
            <a:ext cx="2323597" cy="3470012"/>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E25684"/>
          </a:solidFill>
          <a:ln>
            <a:noFill/>
          </a:ln>
          <a:effectLst/>
        </p:spPr>
        <p:txBody>
          <a:bodyPr wrap="none" anchor="ctr"/>
          <a:lstStyle/>
          <a:p>
            <a:endParaRPr lang="en-US" sz="900" dirty="0"/>
          </a:p>
        </p:txBody>
      </p:sp>
      <p:sp>
        <p:nvSpPr>
          <p:cNvPr id="8" name="Freeform 249">
            <a:extLst>
              <a:ext uri="{FF2B5EF4-FFF2-40B4-BE49-F238E27FC236}">
                <a16:creationId xmlns:a16="http://schemas.microsoft.com/office/drawing/2014/main" id="{422B7587-D754-CE9C-1AC3-0307FE3A497E}"/>
              </a:ext>
            </a:extLst>
          </p:cNvPr>
          <p:cNvSpPr>
            <a:spLocks noChangeArrowheads="1"/>
          </p:cNvSpPr>
          <p:nvPr/>
        </p:nvSpPr>
        <p:spPr bwMode="auto">
          <a:xfrm>
            <a:off x="3528329" y="5881413"/>
            <a:ext cx="2387128" cy="142928"/>
          </a:xfrm>
          <a:custGeom>
            <a:avLst/>
            <a:gdLst>
              <a:gd name="T0" fmla="*/ 4199 w 4200"/>
              <a:gd name="T1" fmla="*/ 0 h 253"/>
              <a:gd name="T2" fmla="*/ 126 w 4200"/>
              <a:gd name="T3" fmla="*/ 0 h 253"/>
              <a:gd name="T4" fmla="*/ 126 w 4200"/>
              <a:gd name="T5" fmla="*/ 0 h 253"/>
              <a:gd name="T6" fmla="*/ 0 w 4200"/>
              <a:gd name="T7" fmla="*/ 126 h 253"/>
              <a:gd name="T8" fmla="*/ 0 w 4200"/>
              <a:gd name="T9" fmla="*/ 126 h 253"/>
              <a:gd name="T10" fmla="*/ 126 w 4200"/>
              <a:gd name="T11" fmla="*/ 252 h 253"/>
              <a:gd name="T12" fmla="*/ 4199 w 4200"/>
              <a:gd name="T13" fmla="*/ 252 h 253"/>
              <a:gd name="T14" fmla="*/ 4199 w 42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3">
                <a:moveTo>
                  <a:pt x="4199" y="0"/>
                </a:moveTo>
                <a:lnTo>
                  <a:pt x="126" y="0"/>
                </a:lnTo>
                <a:lnTo>
                  <a:pt x="126" y="0"/>
                </a:lnTo>
                <a:cubicBezTo>
                  <a:pt x="57" y="0"/>
                  <a:pt x="0" y="57"/>
                  <a:pt x="0" y="126"/>
                </a:cubicBezTo>
                <a:lnTo>
                  <a:pt x="0" y="126"/>
                </a:lnTo>
                <a:cubicBezTo>
                  <a:pt x="0" y="195"/>
                  <a:pt x="57" y="252"/>
                  <a:pt x="126" y="252"/>
                </a:cubicBezTo>
                <a:lnTo>
                  <a:pt x="4199" y="252"/>
                </a:lnTo>
                <a:lnTo>
                  <a:pt x="4199" y="0"/>
                </a:lnTo>
              </a:path>
            </a:pathLst>
          </a:custGeom>
          <a:solidFill>
            <a:srgbClr val="086575"/>
          </a:solidFill>
          <a:ln>
            <a:noFill/>
          </a:ln>
          <a:effectLst/>
        </p:spPr>
        <p:txBody>
          <a:bodyPr wrap="none" anchor="ctr"/>
          <a:lstStyle/>
          <a:p>
            <a:endParaRPr lang="en-US" sz="900"/>
          </a:p>
        </p:txBody>
      </p:sp>
      <p:sp>
        <p:nvSpPr>
          <p:cNvPr id="9" name="Freeform 250">
            <a:extLst>
              <a:ext uri="{FF2B5EF4-FFF2-40B4-BE49-F238E27FC236}">
                <a16:creationId xmlns:a16="http://schemas.microsoft.com/office/drawing/2014/main" id="{C675DF73-30C7-3159-2DA0-FA1A95309BA4}"/>
              </a:ext>
            </a:extLst>
          </p:cNvPr>
          <p:cNvSpPr>
            <a:spLocks noChangeArrowheads="1"/>
          </p:cNvSpPr>
          <p:nvPr/>
        </p:nvSpPr>
        <p:spPr bwMode="auto">
          <a:xfrm>
            <a:off x="6243938" y="1539003"/>
            <a:ext cx="2334470" cy="3631016"/>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F1983D"/>
          </a:solidFill>
          <a:ln>
            <a:noFill/>
          </a:ln>
          <a:effectLst/>
        </p:spPr>
        <p:txBody>
          <a:bodyPr wrap="none" anchor="ctr"/>
          <a:lstStyle/>
          <a:p>
            <a:endParaRPr lang="en-US" sz="900"/>
          </a:p>
        </p:txBody>
      </p:sp>
      <p:sp>
        <p:nvSpPr>
          <p:cNvPr id="10" name="Freeform 252">
            <a:extLst>
              <a:ext uri="{FF2B5EF4-FFF2-40B4-BE49-F238E27FC236}">
                <a16:creationId xmlns:a16="http://schemas.microsoft.com/office/drawing/2014/main" id="{6A5A3C69-75FB-64E3-9ACE-4454B0532C9A}"/>
              </a:ext>
            </a:extLst>
          </p:cNvPr>
          <p:cNvSpPr>
            <a:spLocks noChangeArrowheads="1"/>
          </p:cNvSpPr>
          <p:nvPr/>
        </p:nvSpPr>
        <p:spPr bwMode="auto">
          <a:xfrm>
            <a:off x="6191280" y="1396077"/>
            <a:ext cx="2387128" cy="142926"/>
          </a:xfrm>
          <a:custGeom>
            <a:avLst/>
            <a:gdLst>
              <a:gd name="T0" fmla="*/ 4198 w 4199"/>
              <a:gd name="T1" fmla="*/ 251 h 252"/>
              <a:gd name="T2" fmla="*/ 126 w 4199"/>
              <a:gd name="T3" fmla="*/ 251 h 252"/>
              <a:gd name="T4" fmla="*/ 126 w 4199"/>
              <a:gd name="T5" fmla="*/ 251 h 252"/>
              <a:gd name="T6" fmla="*/ 0 w 4199"/>
              <a:gd name="T7" fmla="*/ 125 h 252"/>
              <a:gd name="T8" fmla="*/ 0 w 4199"/>
              <a:gd name="T9" fmla="*/ 125 h 252"/>
              <a:gd name="T10" fmla="*/ 126 w 4199"/>
              <a:gd name="T11" fmla="*/ 0 h 252"/>
              <a:gd name="T12" fmla="*/ 4198 w 4199"/>
              <a:gd name="T13" fmla="*/ 0 h 252"/>
              <a:gd name="T14" fmla="*/ 4198 w 4199"/>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2">
                <a:moveTo>
                  <a:pt x="4198" y="251"/>
                </a:moveTo>
                <a:lnTo>
                  <a:pt x="126" y="251"/>
                </a:lnTo>
                <a:lnTo>
                  <a:pt x="126" y="251"/>
                </a:lnTo>
                <a:cubicBezTo>
                  <a:pt x="57" y="251"/>
                  <a:pt x="0" y="195"/>
                  <a:pt x="0" y="125"/>
                </a:cubicBezTo>
                <a:lnTo>
                  <a:pt x="0" y="125"/>
                </a:lnTo>
                <a:cubicBezTo>
                  <a:pt x="0" y="56"/>
                  <a:pt x="57" y="0"/>
                  <a:pt x="126" y="0"/>
                </a:cubicBezTo>
                <a:lnTo>
                  <a:pt x="4198" y="0"/>
                </a:lnTo>
                <a:lnTo>
                  <a:pt x="4198" y="251"/>
                </a:lnTo>
              </a:path>
            </a:pathLst>
          </a:custGeom>
          <a:solidFill>
            <a:srgbClr val="086575"/>
          </a:solidFill>
          <a:ln>
            <a:noFill/>
          </a:ln>
          <a:effectLst/>
        </p:spPr>
        <p:txBody>
          <a:bodyPr wrap="none" anchor="ctr"/>
          <a:lstStyle/>
          <a:p>
            <a:endParaRPr lang="en-US" sz="900"/>
          </a:p>
        </p:txBody>
      </p:sp>
      <p:sp>
        <p:nvSpPr>
          <p:cNvPr id="11" name="Freeform 253">
            <a:extLst>
              <a:ext uri="{FF2B5EF4-FFF2-40B4-BE49-F238E27FC236}">
                <a16:creationId xmlns:a16="http://schemas.microsoft.com/office/drawing/2014/main" id="{926B8870-161A-AAE7-AD42-E2B3A2F4D7C0}"/>
              </a:ext>
            </a:extLst>
          </p:cNvPr>
          <p:cNvSpPr>
            <a:spLocks noChangeArrowheads="1"/>
          </p:cNvSpPr>
          <p:nvPr/>
        </p:nvSpPr>
        <p:spPr bwMode="auto">
          <a:xfrm>
            <a:off x="8888172" y="2436314"/>
            <a:ext cx="2353016" cy="3470012"/>
          </a:xfrm>
          <a:custGeom>
            <a:avLst/>
            <a:gdLst>
              <a:gd name="T0" fmla="*/ 3335 w 4106"/>
              <a:gd name="T1" fmla="*/ 0 h 4544"/>
              <a:gd name="T2" fmla="*/ 770 w 4106"/>
              <a:gd name="T3" fmla="*/ 0 h 4544"/>
              <a:gd name="T4" fmla="*/ 770 w 4106"/>
              <a:gd name="T5" fmla="*/ 0 h 4544"/>
              <a:gd name="T6" fmla="*/ 0 w 4106"/>
              <a:gd name="T7" fmla="*/ 769 h 4544"/>
              <a:gd name="T8" fmla="*/ 0 w 4106"/>
              <a:gd name="T9" fmla="*/ 4543 h 4544"/>
              <a:gd name="T10" fmla="*/ 4105 w 4106"/>
              <a:gd name="T11" fmla="*/ 4543 h 4544"/>
              <a:gd name="T12" fmla="*/ 4105 w 4106"/>
              <a:gd name="T13" fmla="*/ 769 h 4544"/>
              <a:gd name="T14" fmla="*/ 4105 w 4106"/>
              <a:gd name="T15" fmla="*/ 769 h 4544"/>
              <a:gd name="T16" fmla="*/ 3335 w 4106"/>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6" h="4544">
                <a:moveTo>
                  <a:pt x="3335" y="0"/>
                </a:moveTo>
                <a:lnTo>
                  <a:pt x="770" y="0"/>
                </a:lnTo>
                <a:lnTo>
                  <a:pt x="770" y="0"/>
                </a:lnTo>
                <a:cubicBezTo>
                  <a:pt x="345" y="0"/>
                  <a:pt x="0" y="344"/>
                  <a:pt x="0" y="769"/>
                </a:cubicBezTo>
                <a:lnTo>
                  <a:pt x="0" y="4543"/>
                </a:lnTo>
                <a:lnTo>
                  <a:pt x="4105" y="4543"/>
                </a:lnTo>
                <a:lnTo>
                  <a:pt x="4105" y="769"/>
                </a:lnTo>
                <a:lnTo>
                  <a:pt x="4105" y="769"/>
                </a:lnTo>
                <a:cubicBezTo>
                  <a:pt x="4105" y="344"/>
                  <a:pt x="3760" y="0"/>
                  <a:pt x="3335" y="0"/>
                </a:cubicBezTo>
              </a:path>
            </a:pathLst>
          </a:custGeom>
          <a:solidFill>
            <a:srgbClr val="E25684"/>
          </a:solidFill>
          <a:ln>
            <a:noFill/>
          </a:ln>
          <a:effectLst/>
        </p:spPr>
        <p:txBody>
          <a:bodyPr wrap="none" anchor="ctr"/>
          <a:lstStyle/>
          <a:p>
            <a:endParaRPr lang="en-US" sz="900" dirty="0"/>
          </a:p>
        </p:txBody>
      </p:sp>
      <p:sp>
        <p:nvSpPr>
          <p:cNvPr id="12" name="Freeform 255">
            <a:extLst>
              <a:ext uri="{FF2B5EF4-FFF2-40B4-BE49-F238E27FC236}">
                <a16:creationId xmlns:a16="http://schemas.microsoft.com/office/drawing/2014/main" id="{28C50914-EE1D-C9AF-B5B4-BF3FBC1690D0}"/>
              </a:ext>
            </a:extLst>
          </p:cNvPr>
          <p:cNvSpPr>
            <a:spLocks noChangeArrowheads="1"/>
          </p:cNvSpPr>
          <p:nvPr/>
        </p:nvSpPr>
        <p:spPr bwMode="auto">
          <a:xfrm>
            <a:off x="8843985" y="5888837"/>
            <a:ext cx="2387128" cy="142928"/>
          </a:xfrm>
          <a:custGeom>
            <a:avLst/>
            <a:gdLst>
              <a:gd name="T0" fmla="*/ 4198 w 4199"/>
              <a:gd name="T1" fmla="*/ 0 h 253"/>
              <a:gd name="T2" fmla="*/ 126 w 4199"/>
              <a:gd name="T3" fmla="*/ 0 h 253"/>
              <a:gd name="T4" fmla="*/ 126 w 4199"/>
              <a:gd name="T5" fmla="*/ 0 h 253"/>
              <a:gd name="T6" fmla="*/ 0 w 4199"/>
              <a:gd name="T7" fmla="*/ 126 h 253"/>
              <a:gd name="T8" fmla="*/ 0 w 4199"/>
              <a:gd name="T9" fmla="*/ 126 h 253"/>
              <a:gd name="T10" fmla="*/ 126 w 4199"/>
              <a:gd name="T11" fmla="*/ 252 h 253"/>
              <a:gd name="T12" fmla="*/ 4198 w 4199"/>
              <a:gd name="T13" fmla="*/ 252 h 253"/>
              <a:gd name="T14" fmla="*/ 4198 w 4199"/>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3">
                <a:moveTo>
                  <a:pt x="4198" y="0"/>
                </a:moveTo>
                <a:lnTo>
                  <a:pt x="126" y="0"/>
                </a:lnTo>
                <a:lnTo>
                  <a:pt x="126" y="0"/>
                </a:lnTo>
                <a:cubicBezTo>
                  <a:pt x="56" y="0"/>
                  <a:pt x="0" y="57"/>
                  <a:pt x="0" y="126"/>
                </a:cubicBezTo>
                <a:lnTo>
                  <a:pt x="0" y="126"/>
                </a:lnTo>
                <a:cubicBezTo>
                  <a:pt x="0" y="195"/>
                  <a:pt x="56" y="252"/>
                  <a:pt x="126" y="252"/>
                </a:cubicBezTo>
                <a:lnTo>
                  <a:pt x="4198" y="252"/>
                </a:lnTo>
                <a:lnTo>
                  <a:pt x="4198" y="0"/>
                </a:lnTo>
              </a:path>
            </a:pathLst>
          </a:custGeom>
          <a:solidFill>
            <a:srgbClr val="086575"/>
          </a:solidFill>
          <a:ln>
            <a:noFill/>
          </a:ln>
          <a:effectLst/>
        </p:spPr>
        <p:txBody>
          <a:bodyPr wrap="none" anchor="ctr"/>
          <a:lstStyle/>
          <a:p>
            <a:endParaRPr lang="en-US" sz="900"/>
          </a:p>
        </p:txBody>
      </p:sp>
      <p:sp>
        <p:nvSpPr>
          <p:cNvPr id="13" name="CuadroTexto 553">
            <a:extLst>
              <a:ext uri="{FF2B5EF4-FFF2-40B4-BE49-F238E27FC236}">
                <a16:creationId xmlns:a16="http://schemas.microsoft.com/office/drawing/2014/main" id="{085EF70E-0A94-E109-A3DF-BCA15185DC75}"/>
              </a:ext>
            </a:extLst>
          </p:cNvPr>
          <p:cNvSpPr txBox="1"/>
          <p:nvPr/>
        </p:nvSpPr>
        <p:spPr>
          <a:xfrm>
            <a:off x="1097843" y="5725972"/>
            <a:ext cx="2466886" cy="400110"/>
          </a:xfrm>
          <a:prstGeom prst="rect">
            <a:avLst/>
          </a:prstGeom>
          <a:noFill/>
        </p:spPr>
        <p:txBody>
          <a:bodyPr wrap="square" rtlCol="0">
            <a:spAutoFit/>
          </a:bodyPr>
          <a:lstStyle/>
          <a:p>
            <a:pPr algn="ctr"/>
            <a:r>
              <a:rPr lang="en-US" sz="2000" b="1" dirty="0">
                <a:solidFill>
                  <a:schemeClr val="bg1"/>
                </a:solidFill>
                <a:latin typeface="Lato" charset="0"/>
                <a:ea typeface="Lato" charset="0"/>
                <a:cs typeface="Lato" charset="0"/>
              </a:rPr>
              <a:t>Título primero</a:t>
            </a:r>
          </a:p>
        </p:txBody>
      </p:sp>
      <p:grpSp>
        <p:nvGrpSpPr>
          <p:cNvPr id="15" name="Graphic 3">
            <a:extLst>
              <a:ext uri="{FF2B5EF4-FFF2-40B4-BE49-F238E27FC236}">
                <a16:creationId xmlns:a16="http://schemas.microsoft.com/office/drawing/2014/main" id="{88CAAE78-1F89-B300-FBB3-0F059FF44E4A}"/>
              </a:ext>
            </a:extLst>
          </p:cNvPr>
          <p:cNvGrpSpPr/>
          <p:nvPr/>
        </p:nvGrpSpPr>
        <p:grpSpPr>
          <a:xfrm>
            <a:off x="5230804" y="5089399"/>
            <a:ext cx="632992" cy="714294"/>
            <a:chOff x="4643578" y="432838"/>
            <a:chExt cx="1028134" cy="1160188"/>
          </a:xfrm>
          <a:solidFill>
            <a:schemeClr val="bg1"/>
          </a:solidFill>
        </p:grpSpPr>
        <p:sp>
          <p:nvSpPr>
            <p:cNvPr id="16" name="Freeform 1033">
              <a:extLst>
                <a:ext uri="{FF2B5EF4-FFF2-40B4-BE49-F238E27FC236}">
                  <a16:creationId xmlns:a16="http://schemas.microsoft.com/office/drawing/2014/main" id="{07439C47-7DA4-179E-FC27-20D08360ACBF}"/>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25684"/>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897B601F-7DD8-E33D-B025-C98B2D22CE76}"/>
                </a:ext>
              </a:extLst>
            </p:cNvPr>
            <p:cNvGrpSpPr/>
            <p:nvPr/>
          </p:nvGrpSpPr>
          <p:grpSpPr>
            <a:xfrm>
              <a:off x="4643578" y="432838"/>
              <a:ext cx="1028134" cy="1160188"/>
              <a:chOff x="4643578" y="432838"/>
              <a:chExt cx="1028134" cy="1160188"/>
            </a:xfrm>
            <a:grpFill/>
          </p:grpSpPr>
          <p:sp>
            <p:nvSpPr>
              <p:cNvPr id="18" name="Freeform 1035">
                <a:extLst>
                  <a:ext uri="{FF2B5EF4-FFF2-40B4-BE49-F238E27FC236}">
                    <a16:creationId xmlns:a16="http://schemas.microsoft.com/office/drawing/2014/main" id="{FE8DFA9E-5870-3D53-F32A-999BD4C518A0}"/>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19" name="Graphic 3">
                <a:extLst>
                  <a:ext uri="{FF2B5EF4-FFF2-40B4-BE49-F238E27FC236}">
                    <a16:creationId xmlns:a16="http://schemas.microsoft.com/office/drawing/2014/main" id="{57436E40-5312-98D6-625C-A3F9C2B6AD02}"/>
                  </a:ext>
                </a:extLst>
              </p:cNvPr>
              <p:cNvGrpSpPr/>
              <p:nvPr/>
            </p:nvGrpSpPr>
            <p:grpSpPr>
              <a:xfrm>
                <a:off x="4643578" y="432838"/>
                <a:ext cx="1028134" cy="1160188"/>
                <a:chOff x="4643578" y="432838"/>
                <a:chExt cx="1028134" cy="1160188"/>
              </a:xfrm>
              <a:grpFill/>
            </p:grpSpPr>
            <p:sp>
              <p:nvSpPr>
                <p:cNvPr id="20" name="Freeform 1037">
                  <a:extLst>
                    <a:ext uri="{FF2B5EF4-FFF2-40B4-BE49-F238E27FC236}">
                      <a16:creationId xmlns:a16="http://schemas.microsoft.com/office/drawing/2014/main" id="{ED9F7B3C-2EE6-D511-EFB0-DDC750AD8C55}"/>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21" name="Freeform 1038">
                  <a:extLst>
                    <a:ext uri="{FF2B5EF4-FFF2-40B4-BE49-F238E27FC236}">
                      <a16:creationId xmlns:a16="http://schemas.microsoft.com/office/drawing/2014/main" id="{FA182E0C-7FDC-A418-B133-4332433E84F1}"/>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22" name="Graphic 3">
            <a:extLst>
              <a:ext uri="{FF2B5EF4-FFF2-40B4-BE49-F238E27FC236}">
                <a16:creationId xmlns:a16="http://schemas.microsoft.com/office/drawing/2014/main" id="{1DC42833-8710-4555-20F7-15C5871F33BD}"/>
              </a:ext>
            </a:extLst>
          </p:cNvPr>
          <p:cNvGrpSpPr/>
          <p:nvPr/>
        </p:nvGrpSpPr>
        <p:grpSpPr>
          <a:xfrm>
            <a:off x="7686772" y="4264396"/>
            <a:ext cx="686308" cy="643965"/>
            <a:chOff x="6615628" y="2116894"/>
            <a:chExt cx="1066935" cy="1001108"/>
          </a:xfrm>
          <a:solidFill>
            <a:schemeClr val="bg1"/>
          </a:solidFill>
        </p:grpSpPr>
        <p:sp>
          <p:nvSpPr>
            <p:cNvPr id="23" name="Freeform 1128">
              <a:extLst>
                <a:ext uri="{FF2B5EF4-FFF2-40B4-BE49-F238E27FC236}">
                  <a16:creationId xmlns:a16="http://schemas.microsoft.com/office/drawing/2014/main" id="{EEB45DF6-6293-B525-245F-82F1E94BAD80}"/>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F1983D"/>
            </a:solidFill>
            <a:ln w="27426" cap="flat">
              <a:noFill/>
              <a:prstDash val="solid"/>
              <a:miter/>
            </a:ln>
          </p:spPr>
          <p:txBody>
            <a:bodyPr rtlCol="0" anchor="ctr"/>
            <a:lstStyle/>
            <a:p>
              <a:endParaRPr lang="en-US"/>
            </a:p>
          </p:txBody>
        </p:sp>
        <p:grpSp>
          <p:nvGrpSpPr>
            <p:cNvPr id="24" name="Graphic 3">
              <a:extLst>
                <a:ext uri="{FF2B5EF4-FFF2-40B4-BE49-F238E27FC236}">
                  <a16:creationId xmlns:a16="http://schemas.microsoft.com/office/drawing/2014/main" id="{ED210677-638E-7A1F-F5A9-AE44034846F6}"/>
                </a:ext>
              </a:extLst>
            </p:cNvPr>
            <p:cNvGrpSpPr/>
            <p:nvPr/>
          </p:nvGrpSpPr>
          <p:grpSpPr>
            <a:xfrm>
              <a:off x="6615628" y="2116894"/>
              <a:ext cx="1066935" cy="1001108"/>
              <a:chOff x="6615628" y="2116894"/>
              <a:chExt cx="1066935" cy="1001108"/>
            </a:xfrm>
            <a:grpFill/>
          </p:grpSpPr>
          <p:sp>
            <p:nvSpPr>
              <p:cNvPr id="25" name="Freeform 1130">
                <a:extLst>
                  <a:ext uri="{FF2B5EF4-FFF2-40B4-BE49-F238E27FC236}">
                    <a16:creationId xmlns:a16="http://schemas.microsoft.com/office/drawing/2014/main" id="{D10C2F79-564F-6A9D-3450-48267925A736}"/>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26" name="Freeform 1131">
                <a:extLst>
                  <a:ext uri="{FF2B5EF4-FFF2-40B4-BE49-F238E27FC236}">
                    <a16:creationId xmlns:a16="http://schemas.microsoft.com/office/drawing/2014/main" id="{F9922C0F-97DF-C122-3300-EC81B667D928}"/>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27" name="Freeform 1132">
                <a:extLst>
                  <a:ext uri="{FF2B5EF4-FFF2-40B4-BE49-F238E27FC236}">
                    <a16:creationId xmlns:a16="http://schemas.microsoft.com/office/drawing/2014/main" id="{FC8485F8-EC39-7AE0-4F2F-A38369EEC555}"/>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28" name="Freeform 1133">
                <a:extLst>
                  <a:ext uri="{FF2B5EF4-FFF2-40B4-BE49-F238E27FC236}">
                    <a16:creationId xmlns:a16="http://schemas.microsoft.com/office/drawing/2014/main" id="{E478A7F6-47A3-B204-1565-05088B190238}"/>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29" name="Freeform 1134">
                <a:extLst>
                  <a:ext uri="{FF2B5EF4-FFF2-40B4-BE49-F238E27FC236}">
                    <a16:creationId xmlns:a16="http://schemas.microsoft.com/office/drawing/2014/main" id="{C32A7C84-7DF4-DDC4-B817-6BF8DB97729B}"/>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30" name="Freeform 1135">
                <a:extLst>
                  <a:ext uri="{FF2B5EF4-FFF2-40B4-BE49-F238E27FC236}">
                    <a16:creationId xmlns:a16="http://schemas.microsoft.com/office/drawing/2014/main" id="{0283174B-ABB1-E847-FC5E-4608C7F2B78C}"/>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31" name="Freeform 1136">
                <a:extLst>
                  <a:ext uri="{FF2B5EF4-FFF2-40B4-BE49-F238E27FC236}">
                    <a16:creationId xmlns:a16="http://schemas.microsoft.com/office/drawing/2014/main" id="{5B4680BC-A09A-7CEF-1444-88FD77620775}"/>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32" name="Freeform 1137">
                <a:extLst>
                  <a:ext uri="{FF2B5EF4-FFF2-40B4-BE49-F238E27FC236}">
                    <a16:creationId xmlns:a16="http://schemas.microsoft.com/office/drawing/2014/main" id="{5074E2C2-493A-08CB-9C34-2EB7916C976F}"/>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33" name="Freeform 1138">
                <a:extLst>
                  <a:ext uri="{FF2B5EF4-FFF2-40B4-BE49-F238E27FC236}">
                    <a16:creationId xmlns:a16="http://schemas.microsoft.com/office/drawing/2014/main" id="{C756DDA4-93A9-7DEE-3726-8AECBF0C7351}"/>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34" name="Freeform 1139">
                <a:extLst>
                  <a:ext uri="{FF2B5EF4-FFF2-40B4-BE49-F238E27FC236}">
                    <a16:creationId xmlns:a16="http://schemas.microsoft.com/office/drawing/2014/main" id="{5EE1C7E9-69AE-EB3A-6B10-A113BFCEFD4D}"/>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35" name="Freeform 1140">
                <a:extLst>
                  <a:ext uri="{FF2B5EF4-FFF2-40B4-BE49-F238E27FC236}">
                    <a16:creationId xmlns:a16="http://schemas.microsoft.com/office/drawing/2014/main" id="{33ED6536-595E-A3CD-FC50-4DC7A307C73C}"/>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36" name="Freeform 1141">
                <a:extLst>
                  <a:ext uri="{FF2B5EF4-FFF2-40B4-BE49-F238E27FC236}">
                    <a16:creationId xmlns:a16="http://schemas.microsoft.com/office/drawing/2014/main" id="{8D3AF472-CB6D-CA38-1B72-A9AF46B4CC54}"/>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grpSp>
        <p:nvGrpSpPr>
          <p:cNvPr id="37" name="Group 36">
            <a:extLst>
              <a:ext uri="{FF2B5EF4-FFF2-40B4-BE49-F238E27FC236}">
                <a16:creationId xmlns:a16="http://schemas.microsoft.com/office/drawing/2014/main" id="{C3A0952A-C1A1-3F78-3CCE-476F981389E7}"/>
              </a:ext>
            </a:extLst>
          </p:cNvPr>
          <p:cNvGrpSpPr/>
          <p:nvPr/>
        </p:nvGrpSpPr>
        <p:grpSpPr>
          <a:xfrm>
            <a:off x="2532519" y="4487427"/>
            <a:ext cx="554299" cy="554203"/>
            <a:chOff x="3258209" y="1217582"/>
            <a:chExt cx="4712093" cy="4711281"/>
          </a:xfrm>
          <a:solidFill>
            <a:schemeClr val="bg1"/>
          </a:solidFill>
        </p:grpSpPr>
        <p:sp>
          <p:nvSpPr>
            <p:cNvPr id="38" name="Freeform 31">
              <a:extLst>
                <a:ext uri="{FF2B5EF4-FFF2-40B4-BE49-F238E27FC236}">
                  <a16:creationId xmlns:a16="http://schemas.microsoft.com/office/drawing/2014/main" id="{BB765738-5E94-7BAF-6B52-D3FADFF9AB53}"/>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39" name="Freeform 32">
              <a:extLst>
                <a:ext uri="{FF2B5EF4-FFF2-40B4-BE49-F238E27FC236}">
                  <a16:creationId xmlns:a16="http://schemas.microsoft.com/office/drawing/2014/main" id="{E41FDDD7-1BBB-F677-E291-9F3E654D88E0}"/>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a:p>
          </p:txBody>
        </p:sp>
        <p:grpSp>
          <p:nvGrpSpPr>
            <p:cNvPr id="40" name="Group 39">
              <a:extLst>
                <a:ext uri="{FF2B5EF4-FFF2-40B4-BE49-F238E27FC236}">
                  <a16:creationId xmlns:a16="http://schemas.microsoft.com/office/drawing/2014/main" id="{FF6089FF-B40B-C1A3-1D8A-5E1E48C12B20}"/>
                </a:ext>
              </a:extLst>
            </p:cNvPr>
            <p:cNvGrpSpPr/>
            <p:nvPr/>
          </p:nvGrpSpPr>
          <p:grpSpPr>
            <a:xfrm>
              <a:off x="3258209" y="1217582"/>
              <a:ext cx="4712093" cy="4711281"/>
              <a:chOff x="3258209" y="1217582"/>
              <a:chExt cx="4712093" cy="4711281"/>
            </a:xfrm>
            <a:grpFill/>
          </p:grpSpPr>
          <p:sp>
            <p:nvSpPr>
              <p:cNvPr id="41" name="Freeform 16">
                <a:extLst>
                  <a:ext uri="{FF2B5EF4-FFF2-40B4-BE49-F238E27FC236}">
                    <a16:creationId xmlns:a16="http://schemas.microsoft.com/office/drawing/2014/main" id="{09C0E281-A136-BCAB-A39A-B642AF4B42F1}"/>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42" name="Freeform 18">
                <a:extLst>
                  <a:ext uri="{FF2B5EF4-FFF2-40B4-BE49-F238E27FC236}">
                    <a16:creationId xmlns:a16="http://schemas.microsoft.com/office/drawing/2014/main" id="{B2ABA8A4-8EAC-9CBB-F667-E301B4E84AF5}"/>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43" name="Freeform 19">
                <a:extLst>
                  <a:ext uri="{FF2B5EF4-FFF2-40B4-BE49-F238E27FC236}">
                    <a16:creationId xmlns:a16="http://schemas.microsoft.com/office/drawing/2014/main" id="{86906BA0-AD46-4218-C194-F03266823083}"/>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44" name="Freeform 20">
                <a:extLst>
                  <a:ext uri="{FF2B5EF4-FFF2-40B4-BE49-F238E27FC236}">
                    <a16:creationId xmlns:a16="http://schemas.microsoft.com/office/drawing/2014/main" id="{FCA11960-A01E-7551-CC5B-1F6DF12360F1}"/>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45" name="Freeform 21">
                <a:extLst>
                  <a:ext uri="{FF2B5EF4-FFF2-40B4-BE49-F238E27FC236}">
                    <a16:creationId xmlns:a16="http://schemas.microsoft.com/office/drawing/2014/main" id="{C56D36DB-A74D-F9E1-E463-E61FA069191E}"/>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6" name="Freeform 22">
                <a:extLst>
                  <a:ext uri="{FF2B5EF4-FFF2-40B4-BE49-F238E27FC236}">
                    <a16:creationId xmlns:a16="http://schemas.microsoft.com/office/drawing/2014/main" id="{AF7D8CD8-1E7C-7F67-44D5-B7F0A67FAB3C}"/>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7" name="Freeform 23">
                <a:extLst>
                  <a:ext uri="{FF2B5EF4-FFF2-40B4-BE49-F238E27FC236}">
                    <a16:creationId xmlns:a16="http://schemas.microsoft.com/office/drawing/2014/main" id="{E8BA5F4A-E101-4CE1-D4CB-C05C7D1E3A04}"/>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48" name="Freeform 24">
                <a:extLst>
                  <a:ext uri="{FF2B5EF4-FFF2-40B4-BE49-F238E27FC236}">
                    <a16:creationId xmlns:a16="http://schemas.microsoft.com/office/drawing/2014/main" id="{828A148F-875B-43A5-355F-03A26E5DD828}"/>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49" name="Freeform 25">
                <a:extLst>
                  <a:ext uri="{FF2B5EF4-FFF2-40B4-BE49-F238E27FC236}">
                    <a16:creationId xmlns:a16="http://schemas.microsoft.com/office/drawing/2014/main" id="{C944023E-8C68-14F0-4D9C-12ABA270DC00}"/>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50" name="Freeform 26">
                <a:extLst>
                  <a:ext uri="{FF2B5EF4-FFF2-40B4-BE49-F238E27FC236}">
                    <a16:creationId xmlns:a16="http://schemas.microsoft.com/office/drawing/2014/main" id="{58789DEC-2177-92A2-A30F-98FCD237DB23}"/>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51" name="Freeform 27">
                <a:extLst>
                  <a:ext uri="{FF2B5EF4-FFF2-40B4-BE49-F238E27FC236}">
                    <a16:creationId xmlns:a16="http://schemas.microsoft.com/office/drawing/2014/main" id="{CD1F015E-EAD0-AACF-5660-BB0403B4307B}"/>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52" name="Freeform 28">
                <a:extLst>
                  <a:ext uri="{FF2B5EF4-FFF2-40B4-BE49-F238E27FC236}">
                    <a16:creationId xmlns:a16="http://schemas.microsoft.com/office/drawing/2014/main" id="{ED180629-B933-C44F-6740-EA4BF45EDCF1}"/>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53" name="Freeform 29">
                <a:extLst>
                  <a:ext uri="{FF2B5EF4-FFF2-40B4-BE49-F238E27FC236}">
                    <a16:creationId xmlns:a16="http://schemas.microsoft.com/office/drawing/2014/main" id="{CF702BD1-1041-9CD9-A35F-39FF27017318}"/>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54" name="Freeform 30">
                <a:extLst>
                  <a:ext uri="{FF2B5EF4-FFF2-40B4-BE49-F238E27FC236}">
                    <a16:creationId xmlns:a16="http://schemas.microsoft.com/office/drawing/2014/main" id="{74D8C3EE-26BC-85F3-1670-97930C13D306}"/>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grpSp>
        <p:nvGrpSpPr>
          <p:cNvPr id="55" name="Group 54">
            <a:extLst>
              <a:ext uri="{FF2B5EF4-FFF2-40B4-BE49-F238E27FC236}">
                <a16:creationId xmlns:a16="http://schemas.microsoft.com/office/drawing/2014/main" id="{63E61AA4-4629-D6BE-20B6-6A40474D12D1}"/>
              </a:ext>
            </a:extLst>
          </p:cNvPr>
          <p:cNvGrpSpPr/>
          <p:nvPr/>
        </p:nvGrpSpPr>
        <p:grpSpPr>
          <a:xfrm>
            <a:off x="10448343" y="5119960"/>
            <a:ext cx="645814" cy="664904"/>
            <a:chOff x="8360213" y="3458151"/>
            <a:chExt cx="853935" cy="991043"/>
          </a:xfrm>
          <a:solidFill>
            <a:schemeClr val="bg1"/>
          </a:solidFill>
        </p:grpSpPr>
        <p:grpSp>
          <p:nvGrpSpPr>
            <p:cNvPr id="56" name="Graphic 2">
              <a:extLst>
                <a:ext uri="{FF2B5EF4-FFF2-40B4-BE49-F238E27FC236}">
                  <a16:creationId xmlns:a16="http://schemas.microsoft.com/office/drawing/2014/main" id="{BCF0DAC6-95E0-0A11-80F7-3EAC2A398C68}"/>
                </a:ext>
              </a:extLst>
            </p:cNvPr>
            <p:cNvGrpSpPr/>
            <p:nvPr userDrawn="1"/>
          </p:nvGrpSpPr>
          <p:grpSpPr>
            <a:xfrm>
              <a:off x="8599192" y="3595917"/>
              <a:ext cx="375982" cy="204367"/>
              <a:chOff x="2642504" y="3763150"/>
              <a:chExt cx="375982" cy="204367"/>
            </a:xfrm>
            <a:grpFill/>
          </p:grpSpPr>
          <p:sp>
            <p:nvSpPr>
              <p:cNvPr id="62" name="Freeform 102">
                <a:extLst>
                  <a:ext uri="{FF2B5EF4-FFF2-40B4-BE49-F238E27FC236}">
                    <a16:creationId xmlns:a16="http://schemas.microsoft.com/office/drawing/2014/main" id="{C209D37B-4F79-5565-1708-34CB9DB660A6}"/>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E25684"/>
              </a:solidFill>
              <a:ln w="3834" cap="flat">
                <a:noFill/>
                <a:prstDash val="solid"/>
                <a:miter/>
              </a:ln>
            </p:spPr>
            <p:txBody>
              <a:bodyPr rtlCol="0" anchor="ctr"/>
              <a:lstStyle/>
              <a:p>
                <a:endParaRPr lang="en-US"/>
              </a:p>
            </p:txBody>
          </p:sp>
          <p:sp>
            <p:nvSpPr>
              <p:cNvPr id="63" name="Freeform 103">
                <a:extLst>
                  <a:ext uri="{FF2B5EF4-FFF2-40B4-BE49-F238E27FC236}">
                    <a16:creationId xmlns:a16="http://schemas.microsoft.com/office/drawing/2014/main" id="{0DDE623F-B7D9-F22F-F2FD-A530E48177FC}"/>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E25684"/>
              </a:solidFill>
              <a:ln w="3834"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FC008A28-7EFF-B32E-3E47-F8E249CE61A0}"/>
                </a:ext>
              </a:extLst>
            </p:cNvPr>
            <p:cNvGrpSpPr/>
            <p:nvPr userDrawn="1"/>
          </p:nvGrpSpPr>
          <p:grpSpPr>
            <a:xfrm>
              <a:off x="8360213" y="3458151"/>
              <a:ext cx="853935" cy="991043"/>
              <a:chOff x="2403525" y="3625384"/>
              <a:chExt cx="853935" cy="991043"/>
            </a:xfrm>
            <a:grpFill/>
          </p:grpSpPr>
          <p:sp>
            <p:nvSpPr>
              <p:cNvPr id="58" name="Freeform 98">
                <a:extLst>
                  <a:ext uri="{FF2B5EF4-FFF2-40B4-BE49-F238E27FC236}">
                    <a16:creationId xmlns:a16="http://schemas.microsoft.com/office/drawing/2014/main" id="{6A66CA47-C6D1-C2F3-85BC-5EB27B79EAA6}"/>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59" name="Freeform 99">
                <a:extLst>
                  <a:ext uri="{FF2B5EF4-FFF2-40B4-BE49-F238E27FC236}">
                    <a16:creationId xmlns:a16="http://schemas.microsoft.com/office/drawing/2014/main" id="{4346AAE1-1E16-B7E7-B9A0-034754DF14FC}"/>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60" name="Freeform 100">
                <a:extLst>
                  <a:ext uri="{FF2B5EF4-FFF2-40B4-BE49-F238E27FC236}">
                    <a16:creationId xmlns:a16="http://schemas.microsoft.com/office/drawing/2014/main" id="{5A7FC3AF-84A3-B909-7573-615BFB1FDF3F}"/>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61" name="Freeform 101">
                <a:extLst>
                  <a:ext uri="{FF2B5EF4-FFF2-40B4-BE49-F238E27FC236}">
                    <a16:creationId xmlns:a16="http://schemas.microsoft.com/office/drawing/2014/main" id="{15B4F82C-0C23-6007-AD44-2A0830B80FC2}"/>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
        <p:nvSpPr>
          <p:cNvPr id="64" name="CuadroTexto 553">
            <a:extLst>
              <a:ext uri="{FF2B5EF4-FFF2-40B4-BE49-F238E27FC236}">
                <a16:creationId xmlns:a16="http://schemas.microsoft.com/office/drawing/2014/main" id="{4184291D-B174-A28B-55BC-64C2D749AD15}"/>
              </a:ext>
            </a:extLst>
          </p:cNvPr>
          <p:cNvSpPr txBox="1"/>
          <p:nvPr/>
        </p:nvSpPr>
        <p:spPr>
          <a:xfrm>
            <a:off x="918036" y="1580136"/>
            <a:ext cx="2291547" cy="707886"/>
          </a:xfrm>
          <a:prstGeom prst="rect">
            <a:avLst/>
          </a:prstGeom>
          <a:noFill/>
        </p:spPr>
        <p:txBody>
          <a:bodyPr wrap="square" rtlCol="0">
            <a:spAutoFit/>
          </a:bodyPr>
          <a:lstStyle/>
          <a:p>
            <a:pPr algn="ctr"/>
            <a:r>
              <a:rPr lang="en-US" sz="2000" b="1" kern="100" dirty="0">
                <a:solidFill>
                  <a:schemeClr val="bg1"/>
                </a:solidFill>
                <a:effectLst/>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Responsabilidad medioambiental</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65" name="CuadroTexto 555">
            <a:extLst>
              <a:ext uri="{FF2B5EF4-FFF2-40B4-BE49-F238E27FC236}">
                <a16:creationId xmlns:a16="http://schemas.microsoft.com/office/drawing/2014/main" id="{838AC1AE-98ED-46E0-8A3E-7EFDCC315730}"/>
              </a:ext>
            </a:extLst>
          </p:cNvPr>
          <p:cNvSpPr txBox="1"/>
          <p:nvPr/>
        </p:nvSpPr>
        <p:spPr>
          <a:xfrm>
            <a:off x="3609043" y="2879377"/>
            <a:ext cx="2359072" cy="707886"/>
          </a:xfrm>
          <a:prstGeom prst="rect">
            <a:avLst/>
          </a:prstGeom>
          <a:noFill/>
        </p:spPr>
        <p:txBody>
          <a:bodyPr wrap="square" rtlCol="0">
            <a:spAutoFit/>
          </a:bodyPr>
          <a:lstStyle/>
          <a:p>
            <a:pPr algn="ctr"/>
            <a:r>
              <a:rPr lang="en-US" sz="2000" b="1" kern="100" dirty="0">
                <a:solidFill>
                  <a:schemeClr val="bg1"/>
                </a:solidFill>
                <a:effectLst/>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Gobernanza ética y transparencia</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66" name="CuadroTexto 557">
            <a:extLst>
              <a:ext uri="{FF2B5EF4-FFF2-40B4-BE49-F238E27FC236}">
                <a16:creationId xmlns:a16="http://schemas.microsoft.com/office/drawing/2014/main" id="{5A045DA0-7BD5-57A7-9749-D387392098A4}"/>
              </a:ext>
            </a:extLst>
          </p:cNvPr>
          <p:cNvSpPr txBox="1"/>
          <p:nvPr/>
        </p:nvSpPr>
        <p:spPr>
          <a:xfrm>
            <a:off x="6243939" y="1764875"/>
            <a:ext cx="2334470" cy="707886"/>
          </a:xfrm>
          <a:prstGeom prst="rect">
            <a:avLst/>
          </a:prstGeom>
          <a:noFill/>
        </p:spPr>
        <p:txBody>
          <a:bodyPr wrap="square" rtlCol="0">
            <a:spAutoFit/>
          </a:bodyPr>
          <a:lstStyle/>
          <a:p>
            <a:pPr algn="ctr"/>
            <a:r>
              <a:rPr lang="en-US" sz="2000" b="1" kern="100" dirty="0">
                <a:solidFill>
                  <a:schemeClr val="bg1"/>
                </a:solidFill>
                <a:effectLst/>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Sostenibilidad económica</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67" name="CuadroTexto 559">
            <a:extLst>
              <a:ext uri="{FF2B5EF4-FFF2-40B4-BE49-F238E27FC236}">
                <a16:creationId xmlns:a16="http://schemas.microsoft.com/office/drawing/2014/main" id="{554A21FE-6D89-10FE-7D9E-5B68ACE73555}"/>
              </a:ext>
            </a:extLst>
          </p:cNvPr>
          <p:cNvSpPr txBox="1"/>
          <p:nvPr/>
        </p:nvSpPr>
        <p:spPr>
          <a:xfrm>
            <a:off x="8834554" y="2410620"/>
            <a:ext cx="2387128" cy="1015663"/>
          </a:xfrm>
          <a:prstGeom prst="rect">
            <a:avLst/>
          </a:prstGeom>
          <a:noFill/>
        </p:spPr>
        <p:txBody>
          <a:bodyPr wrap="square" rtlCol="0">
            <a:spAutoFit/>
          </a:bodyPr>
          <a:lstStyle/>
          <a:p>
            <a:pPr algn="ctr"/>
            <a:r>
              <a:rPr lang="en-US" sz="2000" b="1" kern="100" dirty="0">
                <a:solidFill>
                  <a:schemeClr val="bg1"/>
                </a:solidFill>
                <a:effectLst/>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Conciencia y demanda de los consumidores</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68" name="Rectángulo 602">
            <a:extLst>
              <a:ext uri="{FF2B5EF4-FFF2-40B4-BE49-F238E27FC236}">
                <a16:creationId xmlns:a16="http://schemas.microsoft.com/office/drawing/2014/main" id="{4EEC5A85-C0E3-B18D-21D7-C78EC650FE3D}"/>
              </a:ext>
            </a:extLst>
          </p:cNvPr>
          <p:cNvSpPr/>
          <p:nvPr/>
        </p:nvSpPr>
        <p:spPr>
          <a:xfrm>
            <a:off x="950812" y="2266137"/>
            <a:ext cx="2397276" cy="2246769"/>
          </a:xfrm>
          <a:prstGeom prst="rect">
            <a:avLst/>
          </a:prstGeom>
        </p:spPr>
        <p:txBody>
          <a:bodyPr wrap="square">
            <a:spAutoFit/>
          </a:bodyPr>
          <a:lstStyle/>
          <a:p>
            <a:r>
              <a:rPr lang="en-US" sz="2000" kern="100" dirty="0">
                <a:effectLst/>
                <a:ea typeface="Aptos" panose="020B0004020202020204" pitchFamily="34" charset="0"/>
                <a:cs typeface="Times New Roman" panose="02020603050405020304" pitchFamily="18" charset="0"/>
              </a:rPr>
              <a:t>como </a:t>
            </a:r>
          </a:p>
          <a:p>
            <a:pPr marL="285750" indent="-285750">
              <a:buFont typeface="Arial" panose="020B0604020202020204" pitchFamily="34" charset="0"/>
              <a:buChar char="•"/>
            </a:pPr>
            <a:r>
              <a:rPr lang="en-US" sz="2000" kern="100" dirty="0">
                <a:solidFill>
                  <a:schemeClr val="bg1"/>
                </a:solidFill>
                <a:effectLst/>
                <a:ea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Eficiencia de los recursos</a:t>
            </a:r>
            <a:r>
              <a:rPr lang="en-US" sz="2000" kern="100" dirty="0">
                <a:solidFill>
                  <a:schemeClr val="bg1"/>
                </a:solidFill>
                <a:effectLst/>
                <a:ea typeface="Aptos" panose="020B0004020202020204" pitchFamily="34" charset="0"/>
                <a:cs typeface="Times New Roman" panose="02020603050405020304" pitchFamily="18" charset="0"/>
              </a:rPr>
              <a:t>,</a:t>
            </a:r>
          </a:p>
          <a:p>
            <a:pPr marL="285750" indent="-285750">
              <a:buFont typeface="Arial" panose="020B0604020202020204" pitchFamily="34" charset="0"/>
              <a:buChar char="•"/>
            </a:pPr>
            <a:r>
              <a:rPr lang="en-US" sz="2000" kern="100" dirty="0">
                <a:solidFill>
                  <a:schemeClr val="bg1"/>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Reducción de la huella de carbono</a:t>
            </a:r>
            <a:r>
              <a:rPr lang="en-US" sz="2000" kern="100" dirty="0">
                <a:solidFill>
                  <a:schemeClr val="bg1"/>
                </a:solidFill>
                <a:effectLst/>
                <a:ea typeface="Aptos" panose="020B0004020202020204" pitchFamily="34" charset="0"/>
                <a:cs typeface="Times New Roman" panose="02020603050405020304" pitchFamily="18" charset="0"/>
              </a:rPr>
              <a:t>, </a:t>
            </a:r>
          </a:p>
          <a:p>
            <a:pPr marL="285750" indent="-285750">
              <a:buFont typeface="Arial" panose="020B0604020202020204" pitchFamily="34" charset="0"/>
              <a:buChar char="•"/>
            </a:pPr>
            <a:r>
              <a:rPr lang="en-US" sz="2000" kern="100" dirty="0">
                <a:solidFill>
                  <a:schemeClr val="bg1"/>
                </a:solidFill>
                <a:effectLst/>
                <a:ea typeface="Aptos" panose="020B000402020202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Protección de la biodiversidad</a:t>
            </a:r>
            <a:endParaRPr lang="en-US" sz="2000" dirty="0">
              <a:solidFill>
                <a:schemeClr val="bg1"/>
              </a:solidFill>
              <a:latin typeface="Calibri" panose="020F0502020204030204" pitchFamily="34" charset="0"/>
              <a:ea typeface="Lato" charset="0"/>
              <a:cs typeface="Calibri" panose="020F0502020204030204" pitchFamily="34" charset="0"/>
            </a:endParaRPr>
          </a:p>
        </p:txBody>
      </p:sp>
      <p:sp>
        <p:nvSpPr>
          <p:cNvPr id="69" name="Rectángulo 603">
            <a:extLst>
              <a:ext uri="{FF2B5EF4-FFF2-40B4-BE49-F238E27FC236}">
                <a16:creationId xmlns:a16="http://schemas.microsoft.com/office/drawing/2014/main" id="{BEDF4894-4B96-3376-7567-6DCED5C42FB7}"/>
              </a:ext>
            </a:extLst>
          </p:cNvPr>
          <p:cNvSpPr/>
          <p:nvPr/>
        </p:nvSpPr>
        <p:spPr>
          <a:xfrm>
            <a:off x="3624580" y="3624680"/>
            <a:ext cx="2110231" cy="1323439"/>
          </a:xfrm>
          <a:prstGeom prst="rect">
            <a:avLst/>
          </a:prstGeom>
        </p:spPr>
        <p:txBody>
          <a:bodyPr wrap="square">
            <a:spAutoFit/>
          </a:bodyPr>
          <a:lstStyle/>
          <a:p>
            <a:r>
              <a:rPr lang="en-US" sz="2000" dirty="0">
                <a:solidFill>
                  <a:srgbClr val="09465E"/>
                </a:solidFill>
                <a:cs typeface="Calibri" panose="020F0502020204030204" pitchFamily="34" charset="0"/>
              </a:rPr>
              <a:t>como </a:t>
            </a:r>
          </a:p>
          <a:p>
            <a:pPr marL="284400" indent="-285750">
              <a:buFont typeface="Arial" panose="020B0604020202020204" pitchFamily="34" charset="0"/>
              <a:buChar char="•"/>
            </a:pPr>
            <a:r>
              <a:rPr lang="en-US" sz="2000" dirty="0">
                <a:solidFill>
                  <a:srgbClr val="09465E"/>
                </a:solidFill>
                <a:cs typeface="Calibri" panose="020F0502020204030204" pitchFamily="34" charset="0"/>
              </a:rPr>
              <a:t>Gobierno corporativo, </a:t>
            </a:r>
          </a:p>
          <a:p>
            <a:pPr indent="-285750">
              <a:buFont typeface="Arial" panose="020B0604020202020204" pitchFamily="34" charset="0"/>
              <a:buChar char="•"/>
            </a:pPr>
            <a:r>
              <a:rPr lang="en-US" sz="2000" dirty="0">
                <a:solidFill>
                  <a:srgbClr val="09465E"/>
                </a:solidFill>
                <a:cs typeface="Calibri" panose="020F0502020204030204" pitchFamily="34" charset="0"/>
              </a:rPr>
              <a:t>Transparencia</a:t>
            </a:r>
          </a:p>
        </p:txBody>
      </p:sp>
      <p:sp>
        <p:nvSpPr>
          <p:cNvPr id="70" name="Rectángulo 604">
            <a:extLst>
              <a:ext uri="{FF2B5EF4-FFF2-40B4-BE49-F238E27FC236}">
                <a16:creationId xmlns:a16="http://schemas.microsoft.com/office/drawing/2014/main" id="{E190B6FF-9AAE-34DE-8171-E49C9291BAC2}"/>
              </a:ext>
            </a:extLst>
          </p:cNvPr>
          <p:cNvSpPr/>
          <p:nvPr/>
        </p:nvSpPr>
        <p:spPr>
          <a:xfrm>
            <a:off x="6272219" y="2634254"/>
            <a:ext cx="2396730" cy="1323439"/>
          </a:xfrm>
          <a:prstGeom prst="rect">
            <a:avLst/>
          </a:prstGeom>
        </p:spPr>
        <p:txBody>
          <a:bodyPr wrap="square">
            <a:spAutoFit/>
          </a:bodyPr>
          <a:lstStyle/>
          <a:p>
            <a:r>
              <a:rPr lang="en-US" sz="2000" dirty="0">
                <a:solidFill>
                  <a:srgbClr val="09465E"/>
                </a:solidFill>
                <a:latin typeface="Calibri" panose="020F0502020204030204" pitchFamily="34" charset="0"/>
                <a:cs typeface="Calibri" panose="020F0502020204030204" pitchFamily="34" charset="0"/>
              </a:rPr>
              <a:t>como </a:t>
            </a:r>
          </a:p>
          <a:p>
            <a:pPr marL="284400" indent="-285750">
              <a:buFont typeface="Arial" panose="020B0604020202020204" pitchFamily="34" charset="0"/>
              <a:buChar char="•"/>
            </a:pPr>
            <a:r>
              <a:rPr lang="en-US" sz="2000" dirty="0">
                <a:solidFill>
                  <a:srgbClr val="09465E"/>
                </a:solidFill>
                <a:latin typeface="Calibri" panose="020F0502020204030204" pitchFamily="34" charset="0"/>
                <a:cs typeface="Calibri" panose="020F0502020204030204" pitchFamily="34" charset="0"/>
              </a:rPr>
              <a:t>Rentabilidad a largo plazo, </a:t>
            </a:r>
          </a:p>
          <a:p>
            <a:pPr indent="-285750">
              <a:buFont typeface="Arial" panose="020B0604020202020204" pitchFamily="34" charset="0"/>
              <a:buChar char="•"/>
            </a:pPr>
            <a:r>
              <a:rPr lang="en-US" sz="2000" dirty="0">
                <a:solidFill>
                  <a:srgbClr val="09465E"/>
                </a:solidFill>
                <a:latin typeface="Calibri" panose="020F0502020204030204" pitchFamily="34" charset="0"/>
                <a:cs typeface="Calibri" panose="020F0502020204030204" pitchFamily="34" charset="0"/>
              </a:rPr>
              <a:t>Innovaciones ecológicas</a:t>
            </a:r>
          </a:p>
        </p:txBody>
      </p:sp>
      <p:sp>
        <p:nvSpPr>
          <p:cNvPr id="71" name="Rectángulo 605">
            <a:extLst>
              <a:ext uri="{FF2B5EF4-FFF2-40B4-BE49-F238E27FC236}">
                <a16:creationId xmlns:a16="http://schemas.microsoft.com/office/drawing/2014/main" id="{E770FD52-C930-CAD4-CE2D-4E82DBC97233}"/>
              </a:ext>
            </a:extLst>
          </p:cNvPr>
          <p:cNvSpPr/>
          <p:nvPr/>
        </p:nvSpPr>
        <p:spPr>
          <a:xfrm>
            <a:off x="9015465" y="3497297"/>
            <a:ext cx="2215648" cy="1631216"/>
          </a:xfrm>
          <a:prstGeom prst="rect">
            <a:avLst/>
          </a:prstGeom>
        </p:spPr>
        <p:txBody>
          <a:bodyPr wrap="square">
            <a:spAutoFit/>
          </a:bodyPr>
          <a:lstStyle/>
          <a:p>
            <a:r>
              <a:rPr lang="en-US" sz="2000" dirty="0">
                <a:solidFill>
                  <a:srgbClr val="09465E"/>
                </a:solidFill>
                <a:latin typeface="Calibri" panose="020F0502020204030204" pitchFamily="34" charset="0"/>
                <a:cs typeface="Calibri" panose="020F0502020204030204" pitchFamily="34" charset="0"/>
              </a:rPr>
              <a:t>como </a:t>
            </a:r>
          </a:p>
          <a:p>
            <a:pPr marL="284400" indent="-285750">
              <a:buFont typeface="Arial" panose="020B0604020202020204" pitchFamily="34" charset="0"/>
              <a:buChar char="•"/>
            </a:pPr>
            <a:r>
              <a:rPr lang="en-US" sz="2000" dirty="0">
                <a:solidFill>
                  <a:srgbClr val="09465E"/>
                </a:solidFill>
                <a:latin typeface="Calibri" panose="020F0502020204030204" pitchFamily="34" charset="0"/>
                <a:cs typeface="Calibri" panose="020F0502020204030204" pitchFamily="34" charset="0"/>
              </a:rPr>
              <a:t>Consumismo ético, </a:t>
            </a:r>
          </a:p>
          <a:p>
            <a:pPr marL="284400" indent="-285750">
              <a:buFont typeface="Arial" panose="020B0604020202020204" pitchFamily="34" charset="0"/>
              <a:buChar char="•"/>
            </a:pPr>
            <a:r>
              <a:rPr lang="en-US" sz="2000" dirty="0">
                <a:solidFill>
                  <a:srgbClr val="09465E"/>
                </a:solidFill>
                <a:latin typeface="Calibri" panose="020F0502020204030204" pitchFamily="34" charset="0"/>
                <a:cs typeface="Calibri" panose="020F0502020204030204" pitchFamily="34" charset="0"/>
              </a:rPr>
              <a:t>Marketing sostenible</a:t>
            </a:r>
            <a:endParaRPr lang="en-US" sz="2000" dirty="0">
              <a:solidFill>
                <a:schemeClr val="bg1"/>
              </a:solidFill>
              <a:latin typeface="Calibri" panose="020F0502020204030204" pitchFamily="34" charset="0"/>
              <a:ea typeface="Lato" charset="0"/>
              <a:cs typeface="Calibri" panose="020F0502020204030204" pitchFamily="34" charset="0"/>
            </a:endParaRPr>
          </a:p>
        </p:txBody>
      </p:sp>
      <p:sp>
        <p:nvSpPr>
          <p:cNvPr id="2" name="Tekstiruutu 1">
            <a:extLst>
              <a:ext uri="{FF2B5EF4-FFF2-40B4-BE49-F238E27FC236}">
                <a16:creationId xmlns:a16="http://schemas.microsoft.com/office/drawing/2014/main" id="{A922F47E-7502-56E5-453E-C6D744764A70}"/>
              </a:ext>
            </a:extLst>
          </p:cNvPr>
          <p:cNvSpPr txBox="1"/>
          <p:nvPr/>
        </p:nvSpPr>
        <p:spPr>
          <a:xfrm>
            <a:off x="531629" y="6050001"/>
            <a:ext cx="10709560" cy="461665"/>
          </a:xfrm>
          <a:prstGeom prst="rect">
            <a:avLst/>
          </a:prstGeom>
          <a:noFill/>
        </p:spPr>
        <p:txBody>
          <a:bodyPr wrap="square">
            <a:spAutoFit/>
          </a:bodyPr>
          <a:lstStyle/>
          <a:p>
            <a:r>
              <a:rPr lang="en-US" sz="2400" b="1" kern="0" dirty="0">
                <a:solidFill>
                  <a:srgbClr val="09465E"/>
                </a:solidFill>
                <a:highlight>
                  <a:srgbClr val="F1983D"/>
                </a:highlight>
                <a:cs typeface="Times New Roman" panose="02020603050405020304" pitchFamily="18" charset="0"/>
              </a:rPr>
              <a:t>EJERCICIO: </a:t>
            </a:r>
            <a:r>
              <a:rPr lang="en-US" sz="2000" b="1" dirty="0">
                <a:solidFill>
                  <a:srgbClr val="09465E"/>
                </a:solidFill>
                <a:latin typeface="Calibri" panose="020F0502020204030204" pitchFamily="34" charset="0"/>
                <a:cs typeface="Calibri" panose="020F0502020204030204" pitchFamily="34" charset="0"/>
              </a:rPr>
              <a:t>Busca y estudia las definiciones no enlazadas de otros términos clave de la economía circular en azul.</a:t>
            </a:r>
          </a:p>
        </p:txBody>
      </p:sp>
      <p:grpSp>
        <p:nvGrpSpPr>
          <p:cNvPr id="3" name="Graphic 4">
            <a:extLst>
              <a:ext uri="{FF2B5EF4-FFF2-40B4-BE49-F238E27FC236}">
                <a16:creationId xmlns:a16="http://schemas.microsoft.com/office/drawing/2014/main" id="{C125A2C7-C0A7-6AC6-C499-945D86303204}"/>
              </a:ext>
            </a:extLst>
          </p:cNvPr>
          <p:cNvGrpSpPr/>
          <p:nvPr/>
        </p:nvGrpSpPr>
        <p:grpSpPr>
          <a:xfrm rot="19582332">
            <a:off x="5604782" y="3574807"/>
            <a:ext cx="403667" cy="780438"/>
            <a:chOff x="9129274" y="2719113"/>
            <a:chExt cx="717139" cy="1386497"/>
          </a:xfrm>
          <a:solidFill>
            <a:srgbClr val="09465E"/>
          </a:solidFill>
        </p:grpSpPr>
        <p:grpSp>
          <p:nvGrpSpPr>
            <p:cNvPr id="14" name="Graphic 4">
              <a:extLst>
                <a:ext uri="{FF2B5EF4-FFF2-40B4-BE49-F238E27FC236}">
                  <a16:creationId xmlns:a16="http://schemas.microsoft.com/office/drawing/2014/main" id="{3933C6A3-1DE9-B60E-9E23-7D40A194DEAD}"/>
                </a:ext>
              </a:extLst>
            </p:cNvPr>
            <p:cNvGrpSpPr/>
            <p:nvPr/>
          </p:nvGrpSpPr>
          <p:grpSpPr>
            <a:xfrm>
              <a:off x="9159507" y="2719113"/>
              <a:ext cx="446280" cy="440141"/>
              <a:chOff x="9159507" y="2719113"/>
              <a:chExt cx="446280" cy="440141"/>
            </a:xfrm>
            <a:grpFill/>
          </p:grpSpPr>
          <p:sp>
            <p:nvSpPr>
              <p:cNvPr id="80" name="Freeform 57">
                <a:extLst>
                  <a:ext uri="{FF2B5EF4-FFF2-40B4-BE49-F238E27FC236}">
                    <a16:creationId xmlns:a16="http://schemas.microsoft.com/office/drawing/2014/main" id="{8BCBDBB3-C8F1-5DED-4B30-213098CBB9F0}"/>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81" name="Freeform 58">
                <a:extLst>
                  <a:ext uri="{FF2B5EF4-FFF2-40B4-BE49-F238E27FC236}">
                    <a16:creationId xmlns:a16="http://schemas.microsoft.com/office/drawing/2014/main" id="{9A3D0B61-C7CE-7D5C-C48B-C558DC649DA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72" name="Graphic 4">
              <a:extLst>
                <a:ext uri="{FF2B5EF4-FFF2-40B4-BE49-F238E27FC236}">
                  <a16:creationId xmlns:a16="http://schemas.microsoft.com/office/drawing/2014/main" id="{0A428571-AF17-00BC-2ECF-3A21E0DFA062}"/>
                </a:ext>
              </a:extLst>
            </p:cNvPr>
            <p:cNvGrpSpPr/>
            <p:nvPr/>
          </p:nvGrpSpPr>
          <p:grpSpPr>
            <a:xfrm>
              <a:off x="9129274" y="2893887"/>
              <a:ext cx="717139" cy="1211724"/>
              <a:chOff x="9129274" y="2893887"/>
              <a:chExt cx="717139" cy="1211724"/>
            </a:xfrm>
            <a:grpFill/>
          </p:grpSpPr>
          <p:sp>
            <p:nvSpPr>
              <p:cNvPr id="73" name="Freeform 50">
                <a:extLst>
                  <a:ext uri="{FF2B5EF4-FFF2-40B4-BE49-F238E27FC236}">
                    <a16:creationId xmlns:a16="http://schemas.microsoft.com/office/drawing/2014/main" id="{E1A2AA4D-3484-7EE0-F0E5-B09E4EF4CDBE}"/>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74" name="Freeform 51">
                <a:extLst>
                  <a:ext uri="{FF2B5EF4-FFF2-40B4-BE49-F238E27FC236}">
                    <a16:creationId xmlns:a16="http://schemas.microsoft.com/office/drawing/2014/main" id="{D4FB5577-9BC9-036B-95C6-FFCA7FC54E2E}"/>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75" name="Freeform 52">
                <a:extLst>
                  <a:ext uri="{FF2B5EF4-FFF2-40B4-BE49-F238E27FC236}">
                    <a16:creationId xmlns:a16="http://schemas.microsoft.com/office/drawing/2014/main" id="{C76A0BDF-086F-C0F9-9E04-C85123B2588A}"/>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76" name="Freeform 53">
                <a:extLst>
                  <a:ext uri="{FF2B5EF4-FFF2-40B4-BE49-F238E27FC236}">
                    <a16:creationId xmlns:a16="http://schemas.microsoft.com/office/drawing/2014/main" id="{C27428BE-34F8-1443-8EE9-002638CD22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77" name="Freeform 54">
                <a:extLst>
                  <a:ext uri="{FF2B5EF4-FFF2-40B4-BE49-F238E27FC236}">
                    <a16:creationId xmlns:a16="http://schemas.microsoft.com/office/drawing/2014/main" id="{6FF128D4-E217-AAA9-3D66-73C3108009CF}"/>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78" name="Freeform 55">
                <a:extLst>
                  <a:ext uri="{FF2B5EF4-FFF2-40B4-BE49-F238E27FC236}">
                    <a16:creationId xmlns:a16="http://schemas.microsoft.com/office/drawing/2014/main" id="{32F31D2D-1AE1-89D7-A702-28669D16A9A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79" name="Freeform 56">
                <a:extLst>
                  <a:ext uri="{FF2B5EF4-FFF2-40B4-BE49-F238E27FC236}">
                    <a16:creationId xmlns:a16="http://schemas.microsoft.com/office/drawing/2014/main" id="{27499C79-5052-BCDE-5EA5-CCFE036AF63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82" name="Graphic 4">
            <a:extLst>
              <a:ext uri="{FF2B5EF4-FFF2-40B4-BE49-F238E27FC236}">
                <a16:creationId xmlns:a16="http://schemas.microsoft.com/office/drawing/2014/main" id="{0DE6B77C-4EB9-0C74-40BC-CEF6CD3F468B}"/>
              </a:ext>
            </a:extLst>
          </p:cNvPr>
          <p:cNvGrpSpPr/>
          <p:nvPr/>
        </p:nvGrpSpPr>
        <p:grpSpPr>
          <a:xfrm rot="19582332">
            <a:off x="10891836" y="3219377"/>
            <a:ext cx="403667" cy="780438"/>
            <a:chOff x="9129274" y="2719113"/>
            <a:chExt cx="717139" cy="1386497"/>
          </a:xfrm>
          <a:solidFill>
            <a:srgbClr val="09465E"/>
          </a:solidFill>
        </p:grpSpPr>
        <p:grpSp>
          <p:nvGrpSpPr>
            <p:cNvPr id="83" name="Graphic 4">
              <a:extLst>
                <a:ext uri="{FF2B5EF4-FFF2-40B4-BE49-F238E27FC236}">
                  <a16:creationId xmlns:a16="http://schemas.microsoft.com/office/drawing/2014/main" id="{BD400CD9-44E5-414D-09A2-E6A5241F687B}"/>
                </a:ext>
              </a:extLst>
            </p:cNvPr>
            <p:cNvGrpSpPr/>
            <p:nvPr/>
          </p:nvGrpSpPr>
          <p:grpSpPr>
            <a:xfrm>
              <a:off x="9159507" y="2719113"/>
              <a:ext cx="446280" cy="440141"/>
              <a:chOff x="9159507" y="2719113"/>
              <a:chExt cx="446280" cy="440141"/>
            </a:xfrm>
            <a:grpFill/>
          </p:grpSpPr>
          <p:sp>
            <p:nvSpPr>
              <p:cNvPr id="92" name="Freeform 57">
                <a:extLst>
                  <a:ext uri="{FF2B5EF4-FFF2-40B4-BE49-F238E27FC236}">
                    <a16:creationId xmlns:a16="http://schemas.microsoft.com/office/drawing/2014/main" id="{629B43D4-2BBE-ECA4-3C7D-BFEDF5F0E0BC}"/>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93" name="Freeform 58">
                <a:extLst>
                  <a:ext uri="{FF2B5EF4-FFF2-40B4-BE49-F238E27FC236}">
                    <a16:creationId xmlns:a16="http://schemas.microsoft.com/office/drawing/2014/main" id="{5D362B72-2230-4F56-1D50-680723D297C7}"/>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84" name="Graphic 4">
              <a:extLst>
                <a:ext uri="{FF2B5EF4-FFF2-40B4-BE49-F238E27FC236}">
                  <a16:creationId xmlns:a16="http://schemas.microsoft.com/office/drawing/2014/main" id="{2F7B3CD6-231B-1FF0-145F-278385F2BD78}"/>
                </a:ext>
              </a:extLst>
            </p:cNvPr>
            <p:cNvGrpSpPr/>
            <p:nvPr/>
          </p:nvGrpSpPr>
          <p:grpSpPr>
            <a:xfrm>
              <a:off x="9129274" y="2893887"/>
              <a:ext cx="717139" cy="1211724"/>
              <a:chOff x="9129274" y="2893887"/>
              <a:chExt cx="717139" cy="1211724"/>
            </a:xfrm>
            <a:grpFill/>
          </p:grpSpPr>
          <p:sp>
            <p:nvSpPr>
              <p:cNvPr id="85" name="Freeform 50">
                <a:extLst>
                  <a:ext uri="{FF2B5EF4-FFF2-40B4-BE49-F238E27FC236}">
                    <a16:creationId xmlns:a16="http://schemas.microsoft.com/office/drawing/2014/main" id="{6816263C-7D19-1B7A-DE23-0B9C88B19EA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dirty="0"/>
              </a:p>
            </p:txBody>
          </p:sp>
          <p:sp>
            <p:nvSpPr>
              <p:cNvPr id="86" name="Freeform 51">
                <a:extLst>
                  <a:ext uri="{FF2B5EF4-FFF2-40B4-BE49-F238E27FC236}">
                    <a16:creationId xmlns:a16="http://schemas.microsoft.com/office/drawing/2014/main" id="{A7DDE42C-8BF1-49D4-DC81-9C07ACDC40DF}"/>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87" name="Freeform 52">
                <a:extLst>
                  <a:ext uri="{FF2B5EF4-FFF2-40B4-BE49-F238E27FC236}">
                    <a16:creationId xmlns:a16="http://schemas.microsoft.com/office/drawing/2014/main" id="{B17FC872-8DFF-DC24-23F2-31819D1F83CC}"/>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88" name="Freeform 53">
                <a:extLst>
                  <a:ext uri="{FF2B5EF4-FFF2-40B4-BE49-F238E27FC236}">
                    <a16:creationId xmlns:a16="http://schemas.microsoft.com/office/drawing/2014/main" id="{650C07A4-2CFF-8551-F08C-0EC48F04B32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89" name="Freeform 54">
                <a:extLst>
                  <a:ext uri="{FF2B5EF4-FFF2-40B4-BE49-F238E27FC236}">
                    <a16:creationId xmlns:a16="http://schemas.microsoft.com/office/drawing/2014/main" id="{93878B6D-F2EC-372A-AAF5-B321EC2A8AA6}"/>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90" name="Freeform 55">
                <a:extLst>
                  <a:ext uri="{FF2B5EF4-FFF2-40B4-BE49-F238E27FC236}">
                    <a16:creationId xmlns:a16="http://schemas.microsoft.com/office/drawing/2014/main" id="{431CF7D0-DF58-2C39-0EF0-A6A201E58B4E}"/>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91" name="Freeform 56">
                <a:extLst>
                  <a:ext uri="{FF2B5EF4-FFF2-40B4-BE49-F238E27FC236}">
                    <a16:creationId xmlns:a16="http://schemas.microsoft.com/office/drawing/2014/main" id="{F9190DE7-AA3E-660E-7D1B-FAACECE0EAB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94" name="Graphic 4">
            <a:extLst>
              <a:ext uri="{FF2B5EF4-FFF2-40B4-BE49-F238E27FC236}">
                <a16:creationId xmlns:a16="http://schemas.microsoft.com/office/drawing/2014/main" id="{2CF757EB-1D30-4834-9E0A-6BFE1F025326}"/>
              </a:ext>
            </a:extLst>
          </p:cNvPr>
          <p:cNvGrpSpPr/>
          <p:nvPr/>
        </p:nvGrpSpPr>
        <p:grpSpPr>
          <a:xfrm rot="2879611">
            <a:off x="644835" y="5034808"/>
            <a:ext cx="403667" cy="780438"/>
            <a:chOff x="9129274" y="2719113"/>
            <a:chExt cx="717139" cy="1386497"/>
          </a:xfrm>
          <a:solidFill>
            <a:srgbClr val="09465E"/>
          </a:solidFill>
        </p:grpSpPr>
        <p:grpSp>
          <p:nvGrpSpPr>
            <p:cNvPr id="95" name="Graphic 4">
              <a:extLst>
                <a:ext uri="{FF2B5EF4-FFF2-40B4-BE49-F238E27FC236}">
                  <a16:creationId xmlns:a16="http://schemas.microsoft.com/office/drawing/2014/main" id="{9A34B975-9EC8-BFFE-4C0C-1B7214C53FE6}"/>
                </a:ext>
              </a:extLst>
            </p:cNvPr>
            <p:cNvGrpSpPr/>
            <p:nvPr/>
          </p:nvGrpSpPr>
          <p:grpSpPr>
            <a:xfrm>
              <a:off x="9159507" y="2719113"/>
              <a:ext cx="446280" cy="440141"/>
              <a:chOff x="9159507" y="2719113"/>
              <a:chExt cx="446280" cy="440141"/>
            </a:xfrm>
            <a:grpFill/>
          </p:grpSpPr>
          <p:sp>
            <p:nvSpPr>
              <p:cNvPr id="104" name="Freeform 57">
                <a:extLst>
                  <a:ext uri="{FF2B5EF4-FFF2-40B4-BE49-F238E27FC236}">
                    <a16:creationId xmlns:a16="http://schemas.microsoft.com/office/drawing/2014/main" id="{32B81D18-16F0-7788-EF4E-898484228E6E}"/>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05" name="Freeform 58">
                <a:extLst>
                  <a:ext uri="{FF2B5EF4-FFF2-40B4-BE49-F238E27FC236}">
                    <a16:creationId xmlns:a16="http://schemas.microsoft.com/office/drawing/2014/main" id="{529F3011-FF5A-ED6A-CB27-154EFFB79381}"/>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96" name="Graphic 4">
              <a:extLst>
                <a:ext uri="{FF2B5EF4-FFF2-40B4-BE49-F238E27FC236}">
                  <a16:creationId xmlns:a16="http://schemas.microsoft.com/office/drawing/2014/main" id="{4EEED55A-8E5B-A813-38E0-8DB8434C5D9B}"/>
                </a:ext>
              </a:extLst>
            </p:cNvPr>
            <p:cNvGrpSpPr/>
            <p:nvPr/>
          </p:nvGrpSpPr>
          <p:grpSpPr>
            <a:xfrm>
              <a:off x="9129274" y="2893887"/>
              <a:ext cx="717139" cy="1211724"/>
              <a:chOff x="9129274" y="2893887"/>
              <a:chExt cx="717139" cy="1211724"/>
            </a:xfrm>
            <a:grpFill/>
          </p:grpSpPr>
          <p:sp>
            <p:nvSpPr>
              <p:cNvPr id="97" name="Freeform 50">
                <a:extLst>
                  <a:ext uri="{FF2B5EF4-FFF2-40B4-BE49-F238E27FC236}">
                    <a16:creationId xmlns:a16="http://schemas.microsoft.com/office/drawing/2014/main" id="{111EBE07-BA6D-2A7F-6016-566B02A4E1AA}"/>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8" name="Freeform 51">
                <a:extLst>
                  <a:ext uri="{FF2B5EF4-FFF2-40B4-BE49-F238E27FC236}">
                    <a16:creationId xmlns:a16="http://schemas.microsoft.com/office/drawing/2014/main" id="{245C1BB3-0CFA-A2E9-E995-79FE44D8034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99" name="Freeform 52">
                <a:extLst>
                  <a:ext uri="{FF2B5EF4-FFF2-40B4-BE49-F238E27FC236}">
                    <a16:creationId xmlns:a16="http://schemas.microsoft.com/office/drawing/2014/main" id="{2710CC40-6918-A5F3-227D-5A59CB6D370F}"/>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00" name="Freeform 53">
                <a:extLst>
                  <a:ext uri="{FF2B5EF4-FFF2-40B4-BE49-F238E27FC236}">
                    <a16:creationId xmlns:a16="http://schemas.microsoft.com/office/drawing/2014/main" id="{C6C52220-BF1E-8A19-957C-BC3EFB622E66}"/>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01" name="Freeform 54">
                <a:extLst>
                  <a:ext uri="{FF2B5EF4-FFF2-40B4-BE49-F238E27FC236}">
                    <a16:creationId xmlns:a16="http://schemas.microsoft.com/office/drawing/2014/main" id="{3C014C3D-E86E-9DC0-F6B6-3CA4F3399A96}"/>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02" name="Freeform 55">
                <a:extLst>
                  <a:ext uri="{FF2B5EF4-FFF2-40B4-BE49-F238E27FC236}">
                    <a16:creationId xmlns:a16="http://schemas.microsoft.com/office/drawing/2014/main" id="{3D03C428-3DDD-7153-E7ED-79B69A5ED82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03" name="Freeform 56">
                <a:extLst>
                  <a:ext uri="{FF2B5EF4-FFF2-40B4-BE49-F238E27FC236}">
                    <a16:creationId xmlns:a16="http://schemas.microsoft.com/office/drawing/2014/main" id="{B5D9ECD1-7288-1BC4-26DF-A23C8844EA2D}"/>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106" name="Graphic 4">
            <a:extLst>
              <a:ext uri="{FF2B5EF4-FFF2-40B4-BE49-F238E27FC236}">
                <a16:creationId xmlns:a16="http://schemas.microsoft.com/office/drawing/2014/main" id="{B8B76851-207F-C933-3AA0-77F583E5BE9C}"/>
              </a:ext>
            </a:extLst>
          </p:cNvPr>
          <p:cNvGrpSpPr/>
          <p:nvPr/>
        </p:nvGrpSpPr>
        <p:grpSpPr>
          <a:xfrm rot="7573208">
            <a:off x="5628931" y="1595137"/>
            <a:ext cx="403667" cy="780438"/>
            <a:chOff x="9129274" y="2719113"/>
            <a:chExt cx="717139" cy="1386497"/>
          </a:xfrm>
          <a:solidFill>
            <a:srgbClr val="09465E"/>
          </a:solidFill>
        </p:grpSpPr>
        <p:grpSp>
          <p:nvGrpSpPr>
            <p:cNvPr id="107" name="Graphic 4">
              <a:extLst>
                <a:ext uri="{FF2B5EF4-FFF2-40B4-BE49-F238E27FC236}">
                  <a16:creationId xmlns:a16="http://schemas.microsoft.com/office/drawing/2014/main" id="{E5999A6F-D72C-7B97-1537-CDE31F76AB46}"/>
                </a:ext>
              </a:extLst>
            </p:cNvPr>
            <p:cNvGrpSpPr/>
            <p:nvPr/>
          </p:nvGrpSpPr>
          <p:grpSpPr>
            <a:xfrm>
              <a:off x="9159507" y="2719113"/>
              <a:ext cx="446280" cy="440141"/>
              <a:chOff x="9159507" y="2719113"/>
              <a:chExt cx="446280" cy="440141"/>
            </a:xfrm>
            <a:grpFill/>
          </p:grpSpPr>
          <p:sp>
            <p:nvSpPr>
              <p:cNvPr id="116" name="Freeform 57">
                <a:extLst>
                  <a:ext uri="{FF2B5EF4-FFF2-40B4-BE49-F238E27FC236}">
                    <a16:creationId xmlns:a16="http://schemas.microsoft.com/office/drawing/2014/main" id="{28EB1762-BAA4-64F2-95AE-BC15B58F19A6}"/>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17" name="Freeform 58">
                <a:extLst>
                  <a:ext uri="{FF2B5EF4-FFF2-40B4-BE49-F238E27FC236}">
                    <a16:creationId xmlns:a16="http://schemas.microsoft.com/office/drawing/2014/main" id="{B7865316-CCCA-4E85-489E-1A652212AD19}"/>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08" name="Graphic 4">
              <a:extLst>
                <a:ext uri="{FF2B5EF4-FFF2-40B4-BE49-F238E27FC236}">
                  <a16:creationId xmlns:a16="http://schemas.microsoft.com/office/drawing/2014/main" id="{69622476-57B8-E1F4-75D7-2BB96505B858}"/>
                </a:ext>
              </a:extLst>
            </p:cNvPr>
            <p:cNvGrpSpPr/>
            <p:nvPr/>
          </p:nvGrpSpPr>
          <p:grpSpPr>
            <a:xfrm>
              <a:off x="9129274" y="2893887"/>
              <a:ext cx="717139" cy="1211724"/>
              <a:chOff x="9129274" y="2893887"/>
              <a:chExt cx="717139" cy="1211724"/>
            </a:xfrm>
            <a:grpFill/>
          </p:grpSpPr>
          <p:sp>
            <p:nvSpPr>
              <p:cNvPr id="109" name="Freeform 50">
                <a:extLst>
                  <a:ext uri="{FF2B5EF4-FFF2-40B4-BE49-F238E27FC236}">
                    <a16:creationId xmlns:a16="http://schemas.microsoft.com/office/drawing/2014/main" id="{8BF1B437-E506-6886-6D2E-683593CEE8B0}"/>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10" name="Freeform 51">
                <a:extLst>
                  <a:ext uri="{FF2B5EF4-FFF2-40B4-BE49-F238E27FC236}">
                    <a16:creationId xmlns:a16="http://schemas.microsoft.com/office/drawing/2014/main" id="{0AFE9C72-9828-5180-0FB1-124ED4EFC42C}"/>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11" name="Freeform 52">
                <a:extLst>
                  <a:ext uri="{FF2B5EF4-FFF2-40B4-BE49-F238E27FC236}">
                    <a16:creationId xmlns:a16="http://schemas.microsoft.com/office/drawing/2014/main" id="{E7CD50F9-1C50-4C49-EFC3-0C186E0315C3}"/>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2" name="Freeform 53">
                <a:extLst>
                  <a:ext uri="{FF2B5EF4-FFF2-40B4-BE49-F238E27FC236}">
                    <a16:creationId xmlns:a16="http://schemas.microsoft.com/office/drawing/2014/main" id="{6B9A13C7-4B6F-B064-D704-1C0C28184BD1}"/>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13" name="Freeform 54">
                <a:extLst>
                  <a:ext uri="{FF2B5EF4-FFF2-40B4-BE49-F238E27FC236}">
                    <a16:creationId xmlns:a16="http://schemas.microsoft.com/office/drawing/2014/main" id="{E19BF0FC-75F7-DF96-B4D8-08135B76C5A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14" name="Freeform 55">
                <a:extLst>
                  <a:ext uri="{FF2B5EF4-FFF2-40B4-BE49-F238E27FC236}">
                    <a16:creationId xmlns:a16="http://schemas.microsoft.com/office/drawing/2014/main" id="{46F36EAD-8485-8BE2-38FB-2C371131D9A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15" name="Freeform 56">
                <a:extLst>
                  <a:ext uri="{FF2B5EF4-FFF2-40B4-BE49-F238E27FC236}">
                    <a16:creationId xmlns:a16="http://schemas.microsoft.com/office/drawing/2014/main" id="{F229C595-034C-0881-0196-BE45D032CC77}"/>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068538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60E60-2CB4-1221-378E-538B3170044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5EC2D17-4C78-7335-8B9E-6FEECB30C27D}"/>
              </a:ext>
            </a:extLst>
          </p:cNvPr>
          <p:cNvSpPr>
            <a:spLocks noGrp="1"/>
          </p:cNvSpPr>
          <p:nvPr>
            <p:ph type="body" sz="quarter" idx="19"/>
          </p:nvPr>
        </p:nvSpPr>
        <p:spPr>
          <a:xfrm>
            <a:off x="860226" y="1404990"/>
            <a:ext cx="4511149" cy="3601328"/>
          </a:xfrm>
          <a:prstGeom prst="rect">
            <a:avLst/>
          </a:prstGeom>
        </p:spPr>
        <p:txBody>
          <a:bodyPr/>
          <a:lstStyle/>
          <a:p>
            <a:pPr marL="0" lvl="0" indent="0">
              <a:lnSpc>
                <a:spcPct val="100000"/>
              </a:lnSpc>
              <a:tabLst>
                <a:tab pos="457200" algn="l"/>
              </a:tabLst>
            </a:pPr>
            <a:endParaRPr lang="fi-FI" sz="1600" kern="100" dirty="0">
              <a:effectLst/>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600" kern="100" dirty="0">
              <a:effectLst/>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800" kern="100" dirty="0">
              <a:effectLst/>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800" kern="100" dirty="0">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800" kern="100" dirty="0">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800" kern="100" dirty="0">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800" kern="100" dirty="0">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800" kern="100" dirty="0">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800" kern="100" dirty="0">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800" kern="100" dirty="0">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800" kern="100" dirty="0">
              <a:ea typeface="Aptos" panose="020B000402020202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B2BCA65D-CEB9-82C6-D4C3-1EA8FBCA52D4}"/>
              </a:ext>
            </a:extLst>
          </p:cNvPr>
          <p:cNvSpPr>
            <a:spLocks noGrp="1"/>
          </p:cNvSpPr>
          <p:nvPr>
            <p:ph type="body" sz="quarter" idx="16"/>
          </p:nvPr>
        </p:nvSpPr>
        <p:spPr>
          <a:xfrm>
            <a:off x="701083" y="601335"/>
            <a:ext cx="10052954" cy="803654"/>
          </a:xfrm>
        </p:spPr>
        <p:txBody>
          <a:bodyPr/>
          <a:lstStyle/>
          <a:p>
            <a:r>
              <a:rPr lang="en-US" dirty="0"/>
              <a:t>TÉRMINOS CLAVE DE LA CONCIENCIA EMPRESARIAL SOSTENIBLE</a:t>
            </a:r>
          </a:p>
          <a:p>
            <a:endParaRPr lang="en-IE" dirty="0"/>
          </a:p>
        </p:txBody>
      </p:sp>
      <p:sp>
        <p:nvSpPr>
          <p:cNvPr id="2" name="Freeform 1">
            <a:extLst>
              <a:ext uri="{FF2B5EF4-FFF2-40B4-BE49-F238E27FC236}">
                <a16:creationId xmlns:a16="http://schemas.microsoft.com/office/drawing/2014/main" id="{34C1B254-57A7-DEAE-57F0-6A8F281B08DA}"/>
              </a:ext>
            </a:extLst>
          </p:cNvPr>
          <p:cNvSpPr>
            <a:spLocks noChangeArrowheads="1"/>
          </p:cNvSpPr>
          <p:nvPr/>
        </p:nvSpPr>
        <p:spPr bwMode="auto">
          <a:xfrm>
            <a:off x="1094137" y="2065517"/>
            <a:ext cx="4041389" cy="3385979"/>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F1983D"/>
          </a:solidFill>
          <a:ln>
            <a:noFill/>
          </a:ln>
          <a:effectLst/>
        </p:spPr>
        <p:txBody>
          <a:bodyPr wrap="none" anchor="ctr"/>
          <a:lstStyle/>
          <a:p>
            <a:pPr marL="0" indent="0">
              <a:lnSpc>
                <a:spcPct val="100000"/>
              </a:lnSpc>
              <a:tabLst>
                <a:tab pos="457200" algn="l"/>
              </a:tabLst>
            </a:pPr>
            <a:endParaRPr lang="en-US" sz="2000" kern="100" dirty="0">
              <a:effectLst/>
              <a:ea typeface="Aptos" panose="020B0004020202020204" pitchFamily="34" charset="0"/>
              <a:cs typeface="Times New Roman" panose="02020603050405020304" pitchFamily="18" charset="0"/>
            </a:endParaRPr>
          </a:p>
          <a:p>
            <a:pPr>
              <a:lnSpc>
                <a:spcPct val="100000"/>
              </a:lnSpc>
              <a:tabLst>
                <a:tab pos="457200" algn="l"/>
              </a:tabLst>
            </a:pPr>
            <a:r>
              <a:rPr lang="en-US" sz="2000" dirty="0">
                <a:solidFill>
                  <a:srgbClr val="09465E"/>
                </a:solidFill>
                <a:latin typeface="Calibri" panose="020F0502020204030204" pitchFamily="34" charset="0"/>
                <a:cs typeface="Calibri" panose="020F0502020204030204" pitchFamily="34" charset="0"/>
              </a:rPr>
              <a:t>como </a:t>
            </a:r>
          </a:p>
          <a:p>
            <a:pPr marL="285750" indent="-285750">
              <a:lnSpc>
                <a:spcPct val="100000"/>
              </a:lnSpc>
              <a:buFont typeface="Arial" panose="020B0604020202020204" pitchFamily="34" charset="0"/>
              <a:buChar char="•"/>
              <a:tabLst>
                <a:tab pos="457200" algn="l"/>
              </a:tabLst>
            </a:pPr>
            <a:r>
              <a:rPr lang="en-US" sz="2000" dirty="0">
                <a:solidFill>
                  <a:srgbClr val="09465E"/>
                </a:solidFill>
                <a:latin typeface="Calibri" panose="020F0502020204030204" pitchFamily="34" charset="0"/>
                <a:cs typeface="Calibri" panose="020F0502020204030204" pitchFamily="34" charset="0"/>
              </a:rPr>
              <a:t>Prácticas </a:t>
            </a:r>
            <a:r>
              <a:rPr lang="en-US" sz="2000" dirty="0" err="1">
                <a:solidFill>
                  <a:srgbClr val="09465E"/>
                </a:solidFill>
                <a:latin typeface="Calibri" panose="020F0502020204030204" pitchFamily="34" charset="0"/>
                <a:cs typeface="Calibri" panose="020F0502020204030204" pitchFamily="34" charset="0"/>
              </a:rPr>
              <a:t>laborales </a:t>
            </a:r>
            <a:r>
              <a:rPr lang="en-US" sz="2000" dirty="0">
                <a:solidFill>
                  <a:srgbClr val="09465E"/>
                </a:solidFill>
                <a:latin typeface="Calibri" panose="020F0502020204030204" pitchFamily="34" charset="0"/>
                <a:cs typeface="Calibri" panose="020F0502020204030204" pitchFamily="34" charset="0"/>
              </a:rPr>
              <a:t>justas</a:t>
            </a:r>
          </a:p>
          <a:p>
            <a:pPr marL="285750" indent="-285750">
              <a:lnSpc>
                <a:spcPct val="100000"/>
              </a:lnSpc>
              <a:buFont typeface="Arial" panose="020B0604020202020204" pitchFamily="34" charset="0"/>
              <a:buChar char="•"/>
              <a:tabLst>
                <a:tab pos="457200" algn="l"/>
              </a:tabLst>
            </a:pPr>
            <a:r>
              <a:rPr lang="en-US" sz="2000" dirty="0">
                <a:solidFill>
                  <a:srgbClr val="09465E"/>
                </a:solidFill>
                <a:latin typeface="Calibri" panose="020F0502020204030204" pitchFamily="34" charset="0"/>
                <a:cs typeface="Calibri" panose="020F0502020204030204" pitchFamily="34" charset="0"/>
              </a:rPr>
              <a:t>Participación comunitaria</a:t>
            </a:r>
          </a:p>
          <a:p>
            <a:pPr marL="285750" indent="-285750">
              <a:lnSpc>
                <a:spcPct val="100000"/>
              </a:lnSpc>
              <a:buFont typeface="Arial" panose="020B0604020202020204" pitchFamily="34" charset="0"/>
              <a:buChar char="•"/>
              <a:tabLst>
                <a:tab pos="457200" algn="l"/>
              </a:tabLst>
            </a:pPr>
            <a:r>
              <a:rPr lang="en-US" sz="2000" dirty="0">
                <a:solidFill>
                  <a:srgbClr val="09465E"/>
                </a:solidFill>
                <a:latin typeface="Calibri" panose="020F0502020204030204" pitchFamily="34" charset="0"/>
                <a:cs typeface="Calibri" panose="020F0502020204030204" pitchFamily="34" charset="0"/>
              </a:rPr>
              <a:t>Diversidad e inclusión. </a:t>
            </a:r>
          </a:p>
        </p:txBody>
      </p:sp>
      <p:sp>
        <p:nvSpPr>
          <p:cNvPr id="4" name="Freeform 247">
            <a:extLst>
              <a:ext uri="{FF2B5EF4-FFF2-40B4-BE49-F238E27FC236}">
                <a16:creationId xmlns:a16="http://schemas.microsoft.com/office/drawing/2014/main" id="{24817CE1-0BFC-AE06-50EC-B59A0FAEC203}"/>
              </a:ext>
            </a:extLst>
          </p:cNvPr>
          <p:cNvSpPr>
            <a:spLocks noChangeArrowheads="1"/>
          </p:cNvSpPr>
          <p:nvPr/>
        </p:nvSpPr>
        <p:spPr bwMode="auto">
          <a:xfrm>
            <a:off x="6301750" y="1863700"/>
            <a:ext cx="4280286" cy="3470012"/>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E2568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endParaRPr kumimoji="0" lang="en-US" sz="2000" b="0" i="0" u="none" strike="noStrike" kern="100" cap="none" spc="0" normalizeH="0" baseline="0" noProof="0" dirty="0">
              <a:ln>
                <a:noFill/>
              </a:ln>
              <a:solidFill>
                <a:srgbClr val="09465E"/>
              </a:solidFill>
              <a:effectLst/>
              <a:uLnTx/>
              <a:uFillTx/>
              <a:ea typeface="Aptos" panose="020B0004020202020204" pitchFamily="34" charset="0"/>
              <a:cs typeface="Times New Roman" panose="02020603050405020304" pitchFamily="18" charset="0"/>
            </a:endParaRPr>
          </a:p>
          <a:p>
            <a:pPr marL="0" marR="0" lvl="0" indent="0" fontAlgn="auto">
              <a:lnSpc>
                <a:spcPct val="100000"/>
              </a:lnSpc>
              <a:spcBef>
                <a:spcPts val="0"/>
              </a:spcBef>
              <a:spcAft>
                <a:spcPts val="0"/>
              </a:spcAft>
              <a:buClrTx/>
              <a:buSzTx/>
              <a:buFont typeface="Arial" panose="020B0604020202020204" pitchFamily="34" charset="0"/>
              <a:buNone/>
              <a:tabLst>
                <a:tab pos="457200" algn="l"/>
              </a:tabLst>
              <a:defRPr/>
            </a:pPr>
            <a:r>
              <a:rPr lang="en-US" sz="2000" dirty="0">
                <a:solidFill>
                  <a:srgbClr val="09465E"/>
                </a:solidFill>
                <a:latin typeface="Calibri" panose="020F0502020204030204" pitchFamily="34" charset="0"/>
                <a:cs typeface="Calibri" panose="020F0502020204030204" pitchFamily="34" charset="0"/>
              </a:rPr>
              <a:t>como </a:t>
            </a:r>
          </a:p>
          <a:p>
            <a:pPr marL="285750" marR="0" lvl="0" indent="-285750" fontAlgn="auto">
              <a:lnSpc>
                <a:spcPct val="100000"/>
              </a:lnSpc>
              <a:spcBef>
                <a:spcPts val="0"/>
              </a:spcBef>
              <a:spcAft>
                <a:spcPts val="0"/>
              </a:spcAft>
              <a:buClrTx/>
              <a:buSzTx/>
              <a:buFont typeface="Arial" panose="020B0604020202020204" pitchFamily="34" charset="0"/>
              <a:buChar char="•"/>
              <a:tabLst>
                <a:tab pos="457200" algn="l"/>
              </a:tabLst>
              <a:defRPr/>
            </a:pPr>
            <a:r>
              <a:rPr lang="en-US" sz="2000" dirty="0">
                <a:solidFill>
                  <a:srgbClr val="09465E"/>
                </a:solidFill>
                <a:latin typeface="Calibri" panose="020F0502020204030204" pitchFamily="34" charset="0"/>
                <a:cs typeface="Calibri" panose="020F0502020204030204" pitchFamily="34" charset="0"/>
              </a:rPr>
              <a:t>Cumplimiento de la </a:t>
            </a:r>
            <a:r>
              <a:rPr lang="en-US" sz="2000" dirty="0" err="1">
                <a:solidFill>
                  <a:srgbClr val="09465E"/>
                </a:solidFill>
                <a:latin typeface="Calibri" panose="020F0502020204030204" pitchFamily="34" charset="0"/>
                <a:cs typeface="Calibri" panose="020F0502020204030204" pitchFamily="34" charset="0"/>
              </a:rPr>
              <a:t>legislación</a:t>
            </a:r>
            <a:r>
              <a:rPr lang="en-US" sz="2000" dirty="0">
                <a:solidFill>
                  <a:srgbClr val="09465E"/>
                </a:solidFill>
                <a:latin typeface="Calibri" panose="020F0502020204030204" pitchFamily="34" charset="0"/>
                <a:cs typeface="Calibri" panose="020F0502020204030204" pitchFamily="34" charset="0"/>
              </a:rPr>
              <a:t> </a:t>
            </a:r>
          </a:p>
          <a:p>
            <a:pPr marR="0" lvl="0" fontAlgn="auto">
              <a:lnSpc>
                <a:spcPct val="100000"/>
              </a:lnSpc>
              <a:spcBef>
                <a:spcPts val="0"/>
              </a:spcBef>
              <a:spcAft>
                <a:spcPts val="0"/>
              </a:spcAft>
              <a:buClrTx/>
              <a:buSzTx/>
              <a:tabLst>
                <a:tab pos="457200" algn="l"/>
              </a:tabLst>
              <a:defRPr/>
            </a:pPr>
            <a:r>
              <a:rPr lang="en-US" sz="2000" dirty="0" err="1">
                <a:solidFill>
                  <a:srgbClr val="09465E"/>
                </a:solidFill>
                <a:latin typeface="Calibri" panose="020F0502020204030204" pitchFamily="34" charset="0"/>
                <a:cs typeface="Calibri" panose="020F0502020204030204" pitchFamily="34" charset="0"/>
              </a:rPr>
              <a:t>medioambiental</a:t>
            </a:r>
            <a:endParaRPr lang="en-US" sz="2000" dirty="0">
              <a:solidFill>
                <a:srgbClr val="09465E"/>
              </a:solidFill>
              <a:latin typeface="Calibri" panose="020F0502020204030204" pitchFamily="34" charset="0"/>
              <a:cs typeface="Calibri" panose="020F0502020204030204" pitchFamily="34" charset="0"/>
            </a:endParaRPr>
          </a:p>
          <a:p>
            <a:pPr marL="285750" marR="0" lvl="0" indent="-285750" fontAlgn="auto">
              <a:lnSpc>
                <a:spcPct val="100000"/>
              </a:lnSpc>
              <a:spcBef>
                <a:spcPts val="0"/>
              </a:spcBef>
              <a:spcAft>
                <a:spcPts val="0"/>
              </a:spcAft>
              <a:buClrTx/>
              <a:buSzTx/>
              <a:buFont typeface="Arial" panose="020B0604020202020204" pitchFamily="34" charset="0"/>
              <a:buChar char="•"/>
              <a:tabLst>
                <a:tab pos="457200" algn="l"/>
              </a:tabLst>
              <a:defRPr/>
            </a:pPr>
            <a:r>
              <a:rPr lang="en-US" sz="2000" dirty="0">
                <a:solidFill>
                  <a:srgbClr val="09465E"/>
                </a:solidFill>
                <a:latin typeface="Calibri" panose="020F0502020204030204" pitchFamily="34" charset="0"/>
                <a:cs typeface="Calibri" panose="020F0502020204030204" pitchFamily="34" charset="0"/>
              </a:rPr>
              <a:t>Informes y normas</a:t>
            </a:r>
          </a:p>
          <a:p>
            <a:pPr marL="285750" marR="0" lvl="0" indent="-285750" fontAlgn="auto">
              <a:lnSpc>
                <a:spcPct val="100000"/>
              </a:lnSpc>
              <a:spcBef>
                <a:spcPts val="0"/>
              </a:spcBef>
              <a:spcAft>
                <a:spcPts val="0"/>
              </a:spcAft>
              <a:buClrTx/>
              <a:buSzTx/>
              <a:buFont typeface="Arial" panose="020B0604020202020204" pitchFamily="34" charset="0"/>
              <a:buChar char="•"/>
              <a:tabLst>
                <a:tab pos="457200" algn="l"/>
              </a:tabLst>
              <a:defRPr/>
            </a:pPr>
            <a:r>
              <a:rPr lang="en-US" sz="2000" dirty="0">
                <a:solidFill>
                  <a:srgbClr val="09465E"/>
                </a:solidFill>
                <a:latin typeface="Calibri" panose="020F0502020204030204" pitchFamily="34" charset="0"/>
                <a:cs typeface="Calibri" panose="020F0502020204030204" pitchFamily="34" charset="0"/>
              </a:rPr>
              <a:t>GRI, UNSDGs.</a:t>
            </a:r>
          </a:p>
        </p:txBody>
      </p:sp>
      <p:grpSp>
        <p:nvGrpSpPr>
          <p:cNvPr id="7" name="Group 36">
            <a:extLst>
              <a:ext uri="{FF2B5EF4-FFF2-40B4-BE49-F238E27FC236}">
                <a16:creationId xmlns:a16="http://schemas.microsoft.com/office/drawing/2014/main" id="{C08EE766-B750-C969-8BEB-4BD06DEFA169}"/>
              </a:ext>
            </a:extLst>
          </p:cNvPr>
          <p:cNvGrpSpPr/>
          <p:nvPr/>
        </p:nvGrpSpPr>
        <p:grpSpPr>
          <a:xfrm>
            <a:off x="9739423" y="4498097"/>
            <a:ext cx="640998" cy="582633"/>
            <a:chOff x="3258209" y="1217582"/>
            <a:chExt cx="4712093" cy="4711281"/>
          </a:xfrm>
          <a:solidFill>
            <a:schemeClr val="bg1"/>
          </a:solidFill>
        </p:grpSpPr>
        <p:sp>
          <p:nvSpPr>
            <p:cNvPr id="10" name="Freeform 31">
              <a:extLst>
                <a:ext uri="{FF2B5EF4-FFF2-40B4-BE49-F238E27FC236}">
                  <a16:creationId xmlns:a16="http://schemas.microsoft.com/office/drawing/2014/main" id="{E6F268C0-FCA0-25B8-4426-DDF74E551527}"/>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12" name="Freeform 32">
              <a:extLst>
                <a:ext uri="{FF2B5EF4-FFF2-40B4-BE49-F238E27FC236}">
                  <a16:creationId xmlns:a16="http://schemas.microsoft.com/office/drawing/2014/main" id="{B0456B5E-C9E7-6757-CC95-7B1FC1898A9E}"/>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a:p>
          </p:txBody>
        </p:sp>
        <p:grpSp>
          <p:nvGrpSpPr>
            <p:cNvPr id="13" name="Group 39">
              <a:extLst>
                <a:ext uri="{FF2B5EF4-FFF2-40B4-BE49-F238E27FC236}">
                  <a16:creationId xmlns:a16="http://schemas.microsoft.com/office/drawing/2014/main" id="{E13C2E59-BF9A-18E2-5FA7-C5D3F1F0367A}"/>
                </a:ext>
              </a:extLst>
            </p:cNvPr>
            <p:cNvGrpSpPr/>
            <p:nvPr/>
          </p:nvGrpSpPr>
          <p:grpSpPr>
            <a:xfrm>
              <a:off x="3258209" y="1217582"/>
              <a:ext cx="4712093" cy="4711281"/>
              <a:chOff x="3258209" y="1217582"/>
              <a:chExt cx="4712093" cy="4711281"/>
            </a:xfrm>
            <a:grpFill/>
          </p:grpSpPr>
          <p:sp>
            <p:nvSpPr>
              <p:cNvPr id="14" name="Freeform 16">
                <a:extLst>
                  <a:ext uri="{FF2B5EF4-FFF2-40B4-BE49-F238E27FC236}">
                    <a16:creationId xmlns:a16="http://schemas.microsoft.com/office/drawing/2014/main" id="{FD47E597-B343-B29D-8B0E-5D5921CCC54F}"/>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15" name="Freeform 18">
                <a:extLst>
                  <a:ext uri="{FF2B5EF4-FFF2-40B4-BE49-F238E27FC236}">
                    <a16:creationId xmlns:a16="http://schemas.microsoft.com/office/drawing/2014/main" id="{0EB5AA2F-B974-A9CD-166A-0C11A2B60AD3}"/>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16" name="Freeform 19">
                <a:extLst>
                  <a:ext uri="{FF2B5EF4-FFF2-40B4-BE49-F238E27FC236}">
                    <a16:creationId xmlns:a16="http://schemas.microsoft.com/office/drawing/2014/main" id="{C09C7E78-2FC0-F77C-B6D9-4E5D55E2E490}"/>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17" name="Freeform 20">
                <a:extLst>
                  <a:ext uri="{FF2B5EF4-FFF2-40B4-BE49-F238E27FC236}">
                    <a16:creationId xmlns:a16="http://schemas.microsoft.com/office/drawing/2014/main" id="{5ED6AE6F-2710-250C-FE48-BB5FC6BC0175}"/>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18" name="Freeform 21">
                <a:extLst>
                  <a:ext uri="{FF2B5EF4-FFF2-40B4-BE49-F238E27FC236}">
                    <a16:creationId xmlns:a16="http://schemas.microsoft.com/office/drawing/2014/main" id="{3EC493DD-1BDE-373B-C768-E1A64A0FB675}"/>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dirty="0"/>
              </a:p>
            </p:txBody>
          </p:sp>
          <p:sp>
            <p:nvSpPr>
              <p:cNvPr id="19" name="Freeform 22">
                <a:extLst>
                  <a:ext uri="{FF2B5EF4-FFF2-40B4-BE49-F238E27FC236}">
                    <a16:creationId xmlns:a16="http://schemas.microsoft.com/office/drawing/2014/main" id="{EB82CA54-8F09-9E68-FF7A-69F76FD6794D}"/>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20" name="Freeform 23">
                <a:extLst>
                  <a:ext uri="{FF2B5EF4-FFF2-40B4-BE49-F238E27FC236}">
                    <a16:creationId xmlns:a16="http://schemas.microsoft.com/office/drawing/2014/main" id="{BCC25B9C-58DA-4976-3E5A-BFC94F98A510}"/>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21" name="Freeform 24">
                <a:extLst>
                  <a:ext uri="{FF2B5EF4-FFF2-40B4-BE49-F238E27FC236}">
                    <a16:creationId xmlns:a16="http://schemas.microsoft.com/office/drawing/2014/main" id="{3344C242-A5AC-A716-39E4-2897B43BF9BC}"/>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22" name="Freeform 25">
                <a:extLst>
                  <a:ext uri="{FF2B5EF4-FFF2-40B4-BE49-F238E27FC236}">
                    <a16:creationId xmlns:a16="http://schemas.microsoft.com/office/drawing/2014/main" id="{BE20F866-E1A9-4F5D-8149-E6B666BD8DB5}"/>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23" name="Freeform 26">
                <a:extLst>
                  <a:ext uri="{FF2B5EF4-FFF2-40B4-BE49-F238E27FC236}">
                    <a16:creationId xmlns:a16="http://schemas.microsoft.com/office/drawing/2014/main" id="{32ECC35D-130C-88F5-DDCA-D0BC84702ED6}"/>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24" name="Freeform 27">
                <a:extLst>
                  <a:ext uri="{FF2B5EF4-FFF2-40B4-BE49-F238E27FC236}">
                    <a16:creationId xmlns:a16="http://schemas.microsoft.com/office/drawing/2014/main" id="{FCA1E132-8FE2-E015-C080-AD544847A431}"/>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25" name="Freeform 28">
                <a:extLst>
                  <a:ext uri="{FF2B5EF4-FFF2-40B4-BE49-F238E27FC236}">
                    <a16:creationId xmlns:a16="http://schemas.microsoft.com/office/drawing/2014/main" id="{042A6F76-4C3F-19D5-C83D-F90E51361EDE}"/>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26" name="Freeform 29">
                <a:extLst>
                  <a:ext uri="{FF2B5EF4-FFF2-40B4-BE49-F238E27FC236}">
                    <a16:creationId xmlns:a16="http://schemas.microsoft.com/office/drawing/2014/main" id="{954D7194-AC33-BDA1-8FFB-72A01DF40F28}"/>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27" name="Freeform 30">
                <a:extLst>
                  <a:ext uri="{FF2B5EF4-FFF2-40B4-BE49-F238E27FC236}">
                    <a16:creationId xmlns:a16="http://schemas.microsoft.com/office/drawing/2014/main" id="{97944B2A-A820-3B54-4031-2D582F8E4CF5}"/>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grpSp>
        <p:nvGrpSpPr>
          <p:cNvPr id="28" name="Group 54">
            <a:extLst>
              <a:ext uri="{FF2B5EF4-FFF2-40B4-BE49-F238E27FC236}">
                <a16:creationId xmlns:a16="http://schemas.microsoft.com/office/drawing/2014/main" id="{73E5BFD8-933A-0614-7281-7736B201A6AB}"/>
              </a:ext>
            </a:extLst>
          </p:cNvPr>
          <p:cNvGrpSpPr/>
          <p:nvPr/>
        </p:nvGrpSpPr>
        <p:grpSpPr>
          <a:xfrm>
            <a:off x="4061637" y="4284921"/>
            <a:ext cx="738744" cy="820113"/>
            <a:chOff x="8360213" y="3458151"/>
            <a:chExt cx="853935" cy="991043"/>
          </a:xfrm>
          <a:solidFill>
            <a:schemeClr val="bg1"/>
          </a:solidFill>
        </p:grpSpPr>
        <p:grpSp>
          <p:nvGrpSpPr>
            <p:cNvPr id="29" name="Graphic 2">
              <a:extLst>
                <a:ext uri="{FF2B5EF4-FFF2-40B4-BE49-F238E27FC236}">
                  <a16:creationId xmlns:a16="http://schemas.microsoft.com/office/drawing/2014/main" id="{56D74113-3C42-188C-FD48-3FBCC20B40BF}"/>
                </a:ext>
              </a:extLst>
            </p:cNvPr>
            <p:cNvGrpSpPr/>
            <p:nvPr userDrawn="1"/>
          </p:nvGrpSpPr>
          <p:grpSpPr>
            <a:xfrm>
              <a:off x="8599192" y="3595917"/>
              <a:ext cx="375982" cy="204367"/>
              <a:chOff x="2642504" y="3763150"/>
              <a:chExt cx="375982" cy="204367"/>
            </a:xfrm>
            <a:grpFill/>
          </p:grpSpPr>
          <p:sp>
            <p:nvSpPr>
              <p:cNvPr id="35" name="Freeform 102">
                <a:extLst>
                  <a:ext uri="{FF2B5EF4-FFF2-40B4-BE49-F238E27FC236}">
                    <a16:creationId xmlns:a16="http://schemas.microsoft.com/office/drawing/2014/main" id="{D5DCE694-623C-97E6-642E-9256E1B0C9B6}"/>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E25684"/>
              </a:solidFill>
              <a:ln w="3834" cap="flat">
                <a:noFill/>
                <a:prstDash val="solid"/>
                <a:miter/>
              </a:ln>
            </p:spPr>
            <p:txBody>
              <a:bodyPr rtlCol="0" anchor="ctr"/>
              <a:lstStyle/>
              <a:p>
                <a:endParaRPr lang="en-US"/>
              </a:p>
            </p:txBody>
          </p:sp>
          <p:sp>
            <p:nvSpPr>
              <p:cNvPr id="36" name="Freeform 103">
                <a:extLst>
                  <a:ext uri="{FF2B5EF4-FFF2-40B4-BE49-F238E27FC236}">
                    <a16:creationId xmlns:a16="http://schemas.microsoft.com/office/drawing/2014/main" id="{17DB4D9E-2CCC-0155-47DF-AFDE8B803C91}"/>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E25684"/>
              </a:solidFill>
              <a:ln w="3834"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5B1F0372-E6E8-9BAA-3827-E758CFCB700E}"/>
                </a:ext>
              </a:extLst>
            </p:cNvPr>
            <p:cNvGrpSpPr/>
            <p:nvPr userDrawn="1"/>
          </p:nvGrpSpPr>
          <p:grpSpPr>
            <a:xfrm>
              <a:off x="8360213" y="3458151"/>
              <a:ext cx="853935" cy="991043"/>
              <a:chOff x="2403525" y="3625384"/>
              <a:chExt cx="853935" cy="991043"/>
            </a:xfrm>
            <a:grpFill/>
          </p:grpSpPr>
          <p:sp>
            <p:nvSpPr>
              <p:cNvPr id="31" name="Freeform 98">
                <a:extLst>
                  <a:ext uri="{FF2B5EF4-FFF2-40B4-BE49-F238E27FC236}">
                    <a16:creationId xmlns:a16="http://schemas.microsoft.com/office/drawing/2014/main" id="{F193E4B1-4660-C83F-0E0B-96BC2482A341}"/>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32" name="Freeform 99">
                <a:extLst>
                  <a:ext uri="{FF2B5EF4-FFF2-40B4-BE49-F238E27FC236}">
                    <a16:creationId xmlns:a16="http://schemas.microsoft.com/office/drawing/2014/main" id="{EC03CEDA-BBAE-8D25-9FB9-3D8DE6880F82}"/>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33" name="Freeform 100">
                <a:extLst>
                  <a:ext uri="{FF2B5EF4-FFF2-40B4-BE49-F238E27FC236}">
                    <a16:creationId xmlns:a16="http://schemas.microsoft.com/office/drawing/2014/main" id="{07A7D623-E978-0537-FFC3-431FD9A2EB29}"/>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34" name="Freeform 101">
                <a:extLst>
                  <a:ext uri="{FF2B5EF4-FFF2-40B4-BE49-F238E27FC236}">
                    <a16:creationId xmlns:a16="http://schemas.microsoft.com/office/drawing/2014/main" id="{6DB5B621-C047-696F-CF01-6AA115D4B777}"/>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dirty="0"/>
              </a:p>
            </p:txBody>
          </p:sp>
        </p:grpSp>
      </p:grpSp>
      <p:sp>
        <p:nvSpPr>
          <p:cNvPr id="37" name="Freeform 246">
            <a:extLst>
              <a:ext uri="{FF2B5EF4-FFF2-40B4-BE49-F238E27FC236}">
                <a16:creationId xmlns:a16="http://schemas.microsoft.com/office/drawing/2014/main" id="{1DF7FE6A-6C5C-1FA5-771D-BE32E16FD3A2}"/>
              </a:ext>
            </a:extLst>
          </p:cNvPr>
          <p:cNvSpPr>
            <a:spLocks noChangeArrowheads="1"/>
          </p:cNvSpPr>
          <p:nvPr/>
        </p:nvSpPr>
        <p:spPr bwMode="auto">
          <a:xfrm>
            <a:off x="1002281" y="1816104"/>
            <a:ext cx="4133245" cy="244361"/>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86575"/>
          </a:solidFill>
          <a:ln>
            <a:noFill/>
          </a:ln>
          <a:effectLst/>
        </p:spPr>
        <p:txBody>
          <a:bodyPr wrap="none" anchor="ctr"/>
          <a:lstStyle/>
          <a:p>
            <a:endParaRPr lang="en-US" sz="900"/>
          </a:p>
        </p:txBody>
      </p:sp>
      <p:sp>
        <p:nvSpPr>
          <p:cNvPr id="38" name="Freeform 249">
            <a:extLst>
              <a:ext uri="{FF2B5EF4-FFF2-40B4-BE49-F238E27FC236}">
                <a16:creationId xmlns:a16="http://schemas.microsoft.com/office/drawing/2014/main" id="{6999E450-FCDC-4A5C-928D-F77DD0913076}"/>
              </a:ext>
            </a:extLst>
          </p:cNvPr>
          <p:cNvSpPr>
            <a:spLocks noChangeArrowheads="1"/>
          </p:cNvSpPr>
          <p:nvPr/>
        </p:nvSpPr>
        <p:spPr bwMode="auto">
          <a:xfrm>
            <a:off x="6246802" y="5218324"/>
            <a:ext cx="4332944" cy="233173"/>
          </a:xfrm>
          <a:custGeom>
            <a:avLst/>
            <a:gdLst>
              <a:gd name="T0" fmla="*/ 4199 w 4200"/>
              <a:gd name="T1" fmla="*/ 0 h 253"/>
              <a:gd name="T2" fmla="*/ 126 w 4200"/>
              <a:gd name="T3" fmla="*/ 0 h 253"/>
              <a:gd name="T4" fmla="*/ 126 w 4200"/>
              <a:gd name="T5" fmla="*/ 0 h 253"/>
              <a:gd name="T6" fmla="*/ 0 w 4200"/>
              <a:gd name="T7" fmla="*/ 126 h 253"/>
              <a:gd name="T8" fmla="*/ 0 w 4200"/>
              <a:gd name="T9" fmla="*/ 126 h 253"/>
              <a:gd name="T10" fmla="*/ 126 w 4200"/>
              <a:gd name="T11" fmla="*/ 252 h 253"/>
              <a:gd name="T12" fmla="*/ 4199 w 4200"/>
              <a:gd name="T13" fmla="*/ 252 h 253"/>
              <a:gd name="T14" fmla="*/ 4199 w 42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3">
                <a:moveTo>
                  <a:pt x="4199" y="0"/>
                </a:moveTo>
                <a:lnTo>
                  <a:pt x="126" y="0"/>
                </a:lnTo>
                <a:lnTo>
                  <a:pt x="126" y="0"/>
                </a:lnTo>
                <a:cubicBezTo>
                  <a:pt x="57" y="0"/>
                  <a:pt x="0" y="57"/>
                  <a:pt x="0" y="126"/>
                </a:cubicBezTo>
                <a:lnTo>
                  <a:pt x="0" y="126"/>
                </a:lnTo>
                <a:cubicBezTo>
                  <a:pt x="0" y="195"/>
                  <a:pt x="57" y="252"/>
                  <a:pt x="126" y="252"/>
                </a:cubicBezTo>
                <a:lnTo>
                  <a:pt x="4199" y="252"/>
                </a:lnTo>
                <a:lnTo>
                  <a:pt x="4199" y="0"/>
                </a:lnTo>
              </a:path>
            </a:pathLst>
          </a:custGeom>
          <a:solidFill>
            <a:srgbClr val="086575"/>
          </a:solidFill>
          <a:ln>
            <a:noFill/>
          </a:ln>
          <a:effectLst/>
        </p:spPr>
        <p:txBody>
          <a:bodyPr wrap="none" anchor="ctr"/>
          <a:lstStyle/>
          <a:p>
            <a:endParaRPr lang="en-US" sz="900"/>
          </a:p>
        </p:txBody>
      </p:sp>
      <p:sp>
        <p:nvSpPr>
          <p:cNvPr id="39" name="CuadroTexto 553">
            <a:extLst>
              <a:ext uri="{FF2B5EF4-FFF2-40B4-BE49-F238E27FC236}">
                <a16:creationId xmlns:a16="http://schemas.microsoft.com/office/drawing/2014/main" id="{F1AA4163-DFCC-24D5-54F7-B8C09ED27247}"/>
              </a:ext>
            </a:extLst>
          </p:cNvPr>
          <p:cNvSpPr txBox="1"/>
          <p:nvPr/>
        </p:nvSpPr>
        <p:spPr>
          <a:xfrm>
            <a:off x="1125760" y="2261283"/>
            <a:ext cx="3674621" cy="738664"/>
          </a:xfrm>
          <a:prstGeom prst="rect">
            <a:avLst/>
          </a:prstGeom>
          <a:noFill/>
        </p:spPr>
        <p:txBody>
          <a:bodyPr wrap="square" rtlCol="0">
            <a:spAutoFit/>
          </a:bodyPr>
          <a:lstStyle/>
          <a:p>
            <a:pPr marL="0" indent="0">
              <a:lnSpc>
                <a:spcPct val="100000"/>
              </a:lnSpc>
              <a:tabLst>
                <a:tab pos="457200" algn="l"/>
              </a:tabLst>
            </a:pPr>
            <a:r>
              <a:rPr lang="en-US" sz="2200" b="1" kern="100" dirty="0">
                <a:solidFill>
                  <a:schemeClr val="bg1"/>
                </a:solidFill>
                <a:cs typeface="Times New Roman" panose="02020603050405020304" pitchFamily="18" charset="0"/>
                <a:hlinkClick r:id="rId2">
                  <a:extLst>
                    <a:ext uri="{A12FA001-AC4F-418D-AE19-62706E023703}">
                      <ahyp:hlinkClr xmlns:ahyp="http://schemas.microsoft.com/office/drawing/2018/hyperlinkcolor" val="tx"/>
                    </a:ext>
                  </a:extLst>
                </a:hlinkClick>
              </a:rPr>
              <a:t>Equidad y responsabilidad social </a:t>
            </a:r>
            <a:endParaRPr lang="en-US" sz="2200" b="1" kern="100" dirty="0">
              <a:solidFill>
                <a:schemeClr val="bg1"/>
              </a:solidFill>
              <a:cs typeface="Times New Roman" panose="02020603050405020304" pitchFamily="18" charset="0"/>
            </a:endParaRPr>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40" name="CuadroTexto 553">
            <a:extLst>
              <a:ext uri="{FF2B5EF4-FFF2-40B4-BE49-F238E27FC236}">
                <a16:creationId xmlns:a16="http://schemas.microsoft.com/office/drawing/2014/main" id="{7DF5D032-167F-ADAF-FA57-009550871DCD}"/>
              </a:ext>
            </a:extLst>
          </p:cNvPr>
          <p:cNvSpPr txBox="1"/>
          <p:nvPr/>
        </p:nvSpPr>
        <p:spPr>
          <a:xfrm>
            <a:off x="6400195" y="2226814"/>
            <a:ext cx="4179551" cy="677108"/>
          </a:xfrm>
          <a:prstGeom prst="rect">
            <a:avLst/>
          </a:prstGeom>
          <a:noFill/>
        </p:spPr>
        <p:txBody>
          <a:bodyPr wrap="square" rtlCol="0">
            <a:spAutoFit/>
          </a:bodyPr>
          <a:lstStyle/>
          <a:p>
            <a:pPr marR="0" lvl="0" fontAlgn="auto">
              <a:spcBef>
                <a:spcPts val="0"/>
              </a:spcBef>
              <a:spcAft>
                <a:spcPts val="0"/>
              </a:spcAft>
              <a:buClrTx/>
              <a:buSzTx/>
              <a:buFont typeface="Arial" panose="020B0604020202020204" pitchFamily="34" charset="0"/>
              <a:buNone/>
              <a:tabLst>
                <a:tab pos="457200" algn="l"/>
              </a:tabLst>
              <a:defRPr/>
            </a:pPr>
            <a:r>
              <a:rPr lang="en-US" sz="2200" b="1" kern="100" dirty="0">
                <a:solidFill>
                  <a:schemeClr val="bg1"/>
                </a:solidFill>
                <a:cs typeface="Times New Roman" panose="02020603050405020304" pitchFamily="18" charset="0"/>
                <a:hlinkClick r:id="rId3">
                  <a:extLst>
                    <a:ext uri="{A12FA001-AC4F-418D-AE19-62706E023703}">
                      <ahyp:hlinkClr xmlns:ahyp="http://schemas.microsoft.com/office/drawing/2018/hyperlinkcolor" val="tx"/>
                    </a:ext>
                  </a:extLst>
                </a:hlinkClick>
              </a:rPr>
              <a:t>Cumplimiento normativo y jurídico </a:t>
            </a:r>
            <a:endParaRPr lang="en-US" sz="2200" b="1" kern="100" dirty="0">
              <a:solidFill>
                <a:schemeClr val="bg1"/>
              </a:solidFill>
              <a:cs typeface="Times New Roman" panose="02020603050405020304" pitchFamily="18" charset="0"/>
            </a:endParaRPr>
          </a:p>
          <a:p>
            <a:pPr algn="ctr"/>
            <a:endParaRPr lang="en-US" sz="1600" kern="100" dirty="0">
              <a:cs typeface="Times New Roman" panose="02020603050405020304" pitchFamily="18" charset="0"/>
            </a:endParaRPr>
          </a:p>
        </p:txBody>
      </p:sp>
      <p:sp>
        <p:nvSpPr>
          <p:cNvPr id="44" name="Tekstiruutu 43">
            <a:extLst>
              <a:ext uri="{FF2B5EF4-FFF2-40B4-BE49-F238E27FC236}">
                <a16:creationId xmlns:a16="http://schemas.microsoft.com/office/drawing/2014/main" id="{6DE9D207-FD9C-567F-1A04-F621BDB6ECC2}"/>
              </a:ext>
            </a:extLst>
          </p:cNvPr>
          <p:cNvSpPr txBox="1"/>
          <p:nvPr/>
        </p:nvSpPr>
        <p:spPr>
          <a:xfrm>
            <a:off x="510363" y="5761068"/>
            <a:ext cx="10791621" cy="461665"/>
          </a:xfrm>
          <a:prstGeom prst="rect">
            <a:avLst/>
          </a:prstGeom>
          <a:noFill/>
        </p:spPr>
        <p:txBody>
          <a:bodyPr wrap="square">
            <a:spAutoFit/>
          </a:bodyPr>
          <a:lstStyle/>
          <a:p>
            <a:r>
              <a:rPr lang="en-US" sz="2400" b="1" kern="0" dirty="0">
                <a:solidFill>
                  <a:srgbClr val="09465E"/>
                </a:solidFill>
                <a:highlight>
                  <a:srgbClr val="F1983D"/>
                </a:highlight>
                <a:cs typeface="Times New Roman" panose="02020603050405020304" pitchFamily="18" charset="0"/>
              </a:rPr>
              <a:t>EJERCICIO: </a:t>
            </a:r>
            <a:r>
              <a:rPr lang="en-US" sz="2000" b="1" dirty="0">
                <a:solidFill>
                  <a:srgbClr val="09465E"/>
                </a:solidFill>
                <a:latin typeface="Calibri" panose="020F0502020204030204" pitchFamily="34" charset="0"/>
                <a:cs typeface="Calibri" panose="020F0502020204030204" pitchFamily="34" charset="0"/>
              </a:rPr>
              <a:t>Busca y estudia las definiciones no enlazadas de otros términos clave de la economía circular en azul.</a:t>
            </a:r>
          </a:p>
        </p:txBody>
      </p:sp>
      <p:grpSp>
        <p:nvGrpSpPr>
          <p:cNvPr id="6" name="Graphic 4">
            <a:extLst>
              <a:ext uri="{FF2B5EF4-FFF2-40B4-BE49-F238E27FC236}">
                <a16:creationId xmlns:a16="http://schemas.microsoft.com/office/drawing/2014/main" id="{0DA53075-7C2F-A583-07A2-88B0D79D4987}"/>
              </a:ext>
            </a:extLst>
          </p:cNvPr>
          <p:cNvGrpSpPr/>
          <p:nvPr/>
        </p:nvGrpSpPr>
        <p:grpSpPr>
          <a:xfrm rot="19582332">
            <a:off x="5396301" y="2611841"/>
            <a:ext cx="403667" cy="780438"/>
            <a:chOff x="9129274" y="2719113"/>
            <a:chExt cx="717139" cy="1386497"/>
          </a:xfrm>
          <a:solidFill>
            <a:srgbClr val="09465E"/>
          </a:solidFill>
        </p:grpSpPr>
        <p:grpSp>
          <p:nvGrpSpPr>
            <p:cNvPr id="8" name="Graphic 4">
              <a:extLst>
                <a:ext uri="{FF2B5EF4-FFF2-40B4-BE49-F238E27FC236}">
                  <a16:creationId xmlns:a16="http://schemas.microsoft.com/office/drawing/2014/main" id="{A7590DA6-BA8A-4189-26DB-A003C7AF04A5}"/>
                </a:ext>
              </a:extLst>
            </p:cNvPr>
            <p:cNvGrpSpPr/>
            <p:nvPr/>
          </p:nvGrpSpPr>
          <p:grpSpPr>
            <a:xfrm>
              <a:off x="9159507" y="2719113"/>
              <a:ext cx="446280" cy="440141"/>
              <a:chOff x="9159507" y="2719113"/>
              <a:chExt cx="446280" cy="440141"/>
            </a:xfrm>
            <a:grpFill/>
          </p:grpSpPr>
          <p:sp>
            <p:nvSpPr>
              <p:cNvPr id="48" name="Freeform 57">
                <a:extLst>
                  <a:ext uri="{FF2B5EF4-FFF2-40B4-BE49-F238E27FC236}">
                    <a16:creationId xmlns:a16="http://schemas.microsoft.com/office/drawing/2014/main" id="{027955B1-84A0-24CE-EE39-06CBD13B0052}"/>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49" name="Freeform 58">
                <a:extLst>
                  <a:ext uri="{FF2B5EF4-FFF2-40B4-BE49-F238E27FC236}">
                    <a16:creationId xmlns:a16="http://schemas.microsoft.com/office/drawing/2014/main" id="{7DBB57D2-56B6-6E23-26A3-4EFB65E5744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EA132BEE-9B45-1640-77FA-6558DB48C9DF}"/>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5DD91945-ABC5-2732-4D8F-F4DEEF70EAD7}"/>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41" name="Freeform 51">
                <a:extLst>
                  <a:ext uri="{FF2B5EF4-FFF2-40B4-BE49-F238E27FC236}">
                    <a16:creationId xmlns:a16="http://schemas.microsoft.com/office/drawing/2014/main" id="{D36C7587-30CD-205E-CAF5-E1839C7BAC8B}"/>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42" name="Freeform 52">
                <a:extLst>
                  <a:ext uri="{FF2B5EF4-FFF2-40B4-BE49-F238E27FC236}">
                    <a16:creationId xmlns:a16="http://schemas.microsoft.com/office/drawing/2014/main" id="{52786F10-5624-B25F-9B7B-F0530FD3263A}"/>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43" name="Freeform 53">
                <a:extLst>
                  <a:ext uri="{FF2B5EF4-FFF2-40B4-BE49-F238E27FC236}">
                    <a16:creationId xmlns:a16="http://schemas.microsoft.com/office/drawing/2014/main" id="{2C56B14B-230F-7468-783B-14A677E93530}"/>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45" name="Freeform 54">
                <a:extLst>
                  <a:ext uri="{FF2B5EF4-FFF2-40B4-BE49-F238E27FC236}">
                    <a16:creationId xmlns:a16="http://schemas.microsoft.com/office/drawing/2014/main" id="{B9487631-A901-80CA-50FD-9C4DC635DC47}"/>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46" name="Freeform 55">
                <a:extLst>
                  <a:ext uri="{FF2B5EF4-FFF2-40B4-BE49-F238E27FC236}">
                    <a16:creationId xmlns:a16="http://schemas.microsoft.com/office/drawing/2014/main" id="{B3012F95-3AB3-8328-79D5-3B0773CD1F08}"/>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47" name="Freeform 56">
                <a:extLst>
                  <a:ext uri="{FF2B5EF4-FFF2-40B4-BE49-F238E27FC236}">
                    <a16:creationId xmlns:a16="http://schemas.microsoft.com/office/drawing/2014/main" id="{29DF955C-C30F-BED1-1614-1069B5C405C4}"/>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93301611"/>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947AC497626534B880599881CCBB6C8" ma:contentTypeVersion="15" ma:contentTypeDescription="Crear nuevo documento." ma:contentTypeScope="" ma:versionID="362151021719e2b8bc34af4f9ba37199">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f33aa7239c01c6169b4bc17b1e7c2370"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3AC1145-BA1E-407D-BD23-817C0AE08C7E}"/>
</file>

<file path=customXml/itemProps2.xml><?xml version="1.0" encoding="utf-8"?>
<ds:datastoreItem xmlns:ds="http://schemas.openxmlformats.org/officeDocument/2006/customXml" ds:itemID="{ADFA6794-60D8-423E-89AA-F479EADCB73D}">
  <ds:schemaRefs>
    <ds:schemaRef ds:uri="http://schemas.microsoft.com/sharepoint/v3/contenttype/forms"/>
  </ds:schemaRefs>
</ds:datastoreItem>
</file>

<file path=customXml/itemProps3.xml><?xml version="1.0" encoding="utf-8"?>
<ds:datastoreItem xmlns:ds="http://schemas.openxmlformats.org/officeDocument/2006/customXml" ds:itemID="{EBB1CF85-FD03-49DF-8D37-92E207B3E431}">
  <ds:schemaRefs>
    <ds:schemaRef ds:uri="c90da0c0-d638-440e-806c-9eaade8987c8"/>
    <ds:schemaRef ds:uri="d7a7d2cd-df7e-4745-bde0-17e5b7a43ab2"/>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4935</TotalTime>
  <Words>4489</Words>
  <Application>Microsoft Office PowerPoint</Application>
  <PresentationFormat>Panorámica</PresentationFormat>
  <Paragraphs>381</Paragraphs>
  <Slides>48</Slides>
  <Notes>8</Notes>
  <HiddenSlides>0</HiddenSlides>
  <MMClips>4</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48</vt:i4>
      </vt:variant>
    </vt:vector>
  </HeadingPairs>
  <TitlesOfParts>
    <vt:vector size="58" baseType="lpstr">
      <vt:lpstr>Aptos</vt:lpstr>
      <vt:lpstr>Arial</vt:lpstr>
      <vt:lpstr>Calibri</vt:lpstr>
      <vt:lpstr>IBM Plex Sans</vt:lpstr>
      <vt:lpstr>Lato</vt:lpstr>
      <vt:lpstr>Montserrat</vt:lpstr>
      <vt:lpstr>Montserrat Light</vt:lpstr>
      <vt:lpstr>Times New Roman</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docId:E5EFA95CBB7F3AFC037267589072CC13</cp:keywords>
  <cp:lastModifiedBy>Irida Tase</cp:lastModifiedBy>
  <cp:revision>219</cp:revision>
  <dcterms:created xsi:type="dcterms:W3CDTF">2020-10-14T13:32:04Z</dcterms:created>
  <dcterms:modified xsi:type="dcterms:W3CDTF">2025-06-16T21:09:09Z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0x010100F947AC497626534B880599881CCBB6C8</vt:lpwstr>
  </property>
  <property fmtid="{D5CDD505-2E9C-101B-9397-08002B2CF9AE}" pid="3" name="MediaServiceImageTags">
    <vt:lpwstr/>
  </property>
</Properties>
</file>