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2"/>
  </p:notesMasterIdLst>
  <p:sldIdLst>
    <p:sldId id="4345" r:id="rId5"/>
    <p:sldId id="4404" r:id="rId6"/>
    <p:sldId id="4352" r:id="rId7"/>
    <p:sldId id="4350" r:id="rId8"/>
    <p:sldId id="4364" r:id="rId9"/>
    <p:sldId id="4386" r:id="rId10"/>
    <p:sldId id="4388" r:id="rId11"/>
    <p:sldId id="4377" r:id="rId12"/>
    <p:sldId id="4365" r:id="rId13"/>
    <p:sldId id="4390" r:id="rId14"/>
    <p:sldId id="4387" r:id="rId15"/>
    <p:sldId id="4363" r:id="rId16"/>
    <p:sldId id="4378" r:id="rId17"/>
    <p:sldId id="4366" r:id="rId18"/>
    <p:sldId id="4389" r:id="rId19"/>
    <p:sldId id="4406" r:id="rId20"/>
    <p:sldId id="4407" r:id="rId21"/>
    <p:sldId id="4368" r:id="rId22"/>
    <p:sldId id="4385" r:id="rId23"/>
    <p:sldId id="4371" r:id="rId24"/>
    <p:sldId id="4405" r:id="rId25"/>
    <p:sldId id="4410" r:id="rId26"/>
    <p:sldId id="4411" r:id="rId27"/>
    <p:sldId id="4409" r:id="rId28"/>
    <p:sldId id="4340" r:id="rId29"/>
    <p:sldId id="4300" r:id="rId30"/>
    <p:sldId id="426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1F704-8110-C0F9-D576-5158D2A88D9A}" name="Anna-Maria Saarela" initials="AS" userId="S::Anna-Maria.Saarela@savonia.fi::c6fd2d3e-6063-45b1-b49c-2f057233427b" providerId="AD"/>
  <p188:author id="{49C9AC9B-AC04-B40A-D827-74D2F9A498AA}" name="Paula Whyte ( Momentum Consulting )" initials="P)" userId="S::paula_momentumconsulting.ie#ext#@biainnovatorcampus.onmicrosoft.com::f0db49ca-a56d-4261-b8a6-819acd09e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F26650"/>
    <a:srgbClr val="E25684"/>
    <a:srgbClr val="1D4C60"/>
    <a:srgbClr val="60BA47"/>
    <a:srgbClr val="012A2A"/>
    <a:srgbClr val="2094D2"/>
    <a:srgbClr val="0B3A5B"/>
    <a:srgbClr val="3CBEB3"/>
    <a:srgbClr val="88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AD03B-C7D4-4309-973A-FAE0D3D6704F}" v="1" dt="2025-06-19T17:13:22.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85062" autoAdjust="0"/>
  </p:normalViewPr>
  <p:slideViewPr>
    <p:cSldViewPr snapToGrid="0" snapToObjects="1">
      <p:cViewPr varScale="1">
        <p:scale>
          <a:sx n="67" d="100"/>
          <a:sy n="67" d="100"/>
        </p:scale>
        <p:origin x="812"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6" d="100"/>
        <a:sy n="13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blo Moreno" userId="2baaacd2-93c9-44a9-abb3-500652c382de" providerId="ADAL" clId="{259AD03B-C7D4-4309-973A-FAE0D3D6704F}"/>
    <pc:docChg chg="custSel modSld">
      <pc:chgData name="Pablo Moreno" userId="2baaacd2-93c9-44a9-abb3-500652c382de" providerId="ADAL" clId="{259AD03B-C7D4-4309-973A-FAE0D3D6704F}" dt="2025-06-19T17:13:36.857" v="9" actId="1076"/>
      <pc:docMkLst>
        <pc:docMk/>
      </pc:docMkLst>
      <pc:sldChg chg="addSp delSp modSp mod">
        <pc:chgData name="Pablo Moreno" userId="2baaacd2-93c9-44a9-abb3-500652c382de" providerId="ADAL" clId="{259AD03B-C7D4-4309-973A-FAE0D3D6704F}" dt="2025-06-19T17:13:36.857" v="9" actId="1076"/>
        <pc:sldMkLst>
          <pc:docMk/>
          <pc:sldMk cId="1301157196" sldId="4387"/>
        </pc:sldMkLst>
        <pc:picChg chg="add mod modCrop">
          <ac:chgData name="Pablo Moreno" userId="2baaacd2-93c9-44a9-abb3-500652c382de" providerId="ADAL" clId="{259AD03B-C7D4-4309-973A-FAE0D3D6704F}" dt="2025-06-19T17:13:36.857" v="9" actId="1076"/>
          <ac:picMkLst>
            <pc:docMk/>
            <pc:sldMk cId="1301157196" sldId="4387"/>
            <ac:picMk id="4" creationId="{0C9B1EC4-B213-715A-D266-806C6FBAA05A}"/>
          </ac:picMkLst>
        </pc:picChg>
        <pc:picChg chg="del">
          <ac:chgData name="Pablo Moreno" userId="2baaacd2-93c9-44a9-abb3-500652c382de" providerId="ADAL" clId="{259AD03B-C7D4-4309-973A-FAE0D3D6704F}" dt="2025-06-19T17:12:41.396" v="0" actId="478"/>
          <ac:picMkLst>
            <pc:docMk/>
            <pc:sldMk cId="1301157196" sldId="4387"/>
            <ac:picMk id="5" creationId="{0DFA8A4F-C21D-3364-EFEA-084B859852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anva.com/design/DAGgN4sssJ0/O2KWmcIH0_7bkzgFbaYQbQ/edit?utm_content=DAGgN4sssJ0&amp;utm_campaign=designshare&amp;utm_medium=link2&amp;utm_source=sharebutt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20</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21</a:t>
            </a:fld>
            <a:endParaRPr lang="en-US"/>
          </a:p>
        </p:txBody>
      </p:sp>
    </p:spTree>
    <p:extLst>
      <p:ext uri="{BB962C8B-B14F-4D97-AF65-F5344CB8AC3E}">
        <p14:creationId xmlns:p14="http://schemas.microsoft.com/office/powerpoint/2010/main" val="294108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Soluciones. </a:t>
            </a:r>
          </a:p>
          <a:p>
            <a:r>
              <a:rPr lang="en-GB" dirty="0"/>
              <a:t>1 - c</a:t>
            </a:r>
          </a:p>
          <a:p>
            <a:r>
              <a:rPr lang="en-GB" dirty="0"/>
              <a:t>2 - a</a:t>
            </a:r>
          </a:p>
          <a:p>
            <a:r>
              <a:rPr lang="en-GB" dirty="0"/>
              <a:t>3 - c</a:t>
            </a:r>
          </a:p>
          <a:p>
            <a:endParaRPr lang="en-GB" dirty="0"/>
          </a:p>
        </p:txBody>
      </p:sp>
      <p:sp>
        <p:nvSpPr>
          <p:cNvPr id="4" name="Slide Number Placeholder 3"/>
          <p:cNvSpPr>
            <a:spLocks noGrp="1"/>
          </p:cNvSpPr>
          <p:nvPr>
            <p:ph type="sldNum" sz="quarter" idx="5"/>
          </p:nvPr>
        </p:nvSpPr>
        <p:spPr/>
        <p:txBody>
          <a:bodyPr/>
          <a:lstStyle/>
          <a:p>
            <a:fld id="{4BE5DE82-CF29-044D-9158-06A811149881}" type="slidenum">
              <a:rPr lang="en-US" smtClean="0"/>
              <a:t>22</a:t>
            </a:fld>
            <a:endParaRPr lang="en-US"/>
          </a:p>
        </p:txBody>
      </p:sp>
    </p:spTree>
    <p:extLst>
      <p:ext uri="{BB962C8B-B14F-4D97-AF65-F5344CB8AC3E}">
        <p14:creationId xmlns:p14="http://schemas.microsoft.com/office/powerpoint/2010/main" val="3226151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FEBA5-B263-7DC0-9E69-DC75A33C88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9FCFA-47EC-752D-2A8D-173390767C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351CF5-D1AC-7544-7DEC-4669A7323178}"/>
              </a:ext>
            </a:extLst>
          </p:cNvPr>
          <p:cNvSpPr>
            <a:spLocks noGrp="1"/>
          </p:cNvSpPr>
          <p:nvPr>
            <p:ph type="body" idx="1"/>
          </p:nvPr>
        </p:nvSpPr>
        <p:spPr/>
        <p:txBody>
          <a:bodyPr/>
          <a:lstStyle/>
          <a:p>
            <a:r>
              <a:rPr lang="en-GB" dirty="0"/>
              <a:t>Soluciones. </a:t>
            </a:r>
          </a:p>
          <a:p>
            <a:r>
              <a:rPr lang="en-GB" dirty="0"/>
              <a:t>1 - c</a:t>
            </a:r>
          </a:p>
          <a:p>
            <a:r>
              <a:rPr lang="en-GB" dirty="0"/>
              <a:t>2 - a</a:t>
            </a:r>
          </a:p>
          <a:p>
            <a:r>
              <a:rPr lang="en-GB" dirty="0"/>
              <a:t>3 - c</a:t>
            </a:r>
          </a:p>
          <a:p>
            <a:endParaRPr lang="en-GB" dirty="0"/>
          </a:p>
        </p:txBody>
      </p:sp>
      <p:sp>
        <p:nvSpPr>
          <p:cNvPr id="4" name="Slide Number Placeholder 3">
            <a:extLst>
              <a:ext uri="{FF2B5EF4-FFF2-40B4-BE49-F238E27FC236}">
                <a16:creationId xmlns:a16="http://schemas.microsoft.com/office/drawing/2014/main" id="{E61E1D41-A7F7-134E-F51C-D21B22AD66B3}"/>
              </a:ext>
            </a:extLst>
          </p:cNvPr>
          <p:cNvSpPr>
            <a:spLocks noGrp="1"/>
          </p:cNvSpPr>
          <p:nvPr>
            <p:ph type="sldNum" sz="quarter" idx="5"/>
          </p:nvPr>
        </p:nvSpPr>
        <p:spPr/>
        <p:txBody>
          <a:bodyPr/>
          <a:lstStyle/>
          <a:p>
            <a:fld id="{4BE5DE82-CF29-044D-9158-06A811149881}" type="slidenum">
              <a:rPr lang="en-US" smtClean="0"/>
              <a:t>23</a:t>
            </a:fld>
            <a:endParaRPr lang="en-US"/>
          </a:p>
        </p:txBody>
      </p:sp>
    </p:spTree>
    <p:extLst>
      <p:ext uri="{BB962C8B-B14F-4D97-AF65-F5344CB8AC3E}">
        <p14:creationId xmlns:p14="http://schemas.microsoft.com/office/powerpoint/2010/main" val="3547547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31A22-D845-1DCC-36D6-61CCCDB923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0EAED9-240B-69B2-8E31-A76490E59F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A1A75-483E-35DE-454F-D60DDC6F20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93A138-BD87-6FAA-931F-60E8420EEBF7}"/>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1871045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10</a:t>
            </a:fld>
            <a:endParaRPr lang="en-US"/>
          </a:p>
        </p:txBody>
      </p:sp>
    </p:spTree>
    <p:extLst>
      <p:ext uri="{BB962C8B-B14F-4D97-AF65-F5344CB8AC3E}">
        <p14:creationId xmlns:p14="http://schemas.microsoft.com/office/powerpoint/2010/main" val="35320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Enlace para la traducción: </a:t>
            </a:r>
            <a:r>
              <a:rPr lang="en-US" dirty="0">
                <a:hlinkClick r:id="rId3"/>
              </a:rPr>
              <a:t>https://www.canva.com/design/DAGgN4sssJ0/O2KWmcIH0_7bkzgFbaYQbQ/edit?utm_content=DAGgN4sssJ0&amp;utm_campaign=designshare&amp;utm_medium=link2&amp;utm_source=sharebutton</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E5DE82-CF29-044D-9158-06A811149881}" type="slidenum">
              <a:rPr lang="en-US" smtClean="0"/>
              <a:t>11</a:t>
            </a:fld>
            <a:endParaRPr lang="en-US"/>
          </a:p>
        </p:txBody>
      </p:sp>
    </p:spTree>
    <p:extLst>
      <p:ext uri="{BB962C8B-B14F-4D97-AF65-F5344CB8AC3E}">
        <p14:creationId xmlns:p14="http://schemas.microsoft.com/office/powerpoint/2010/main" val="1321192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14</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4BE5DE82-CF29-044D-9158-06A811149881}" type="slidenum">
              <a:rPr lang="en-US" smtClean="0"/>
              <a:t>18</a:t>
            </a:fld>
            <a:endParaRPr lang="en-US"/>
          </a:p>
        </p:txBody>
      </p:sp>
    </p:spTree>
    <p:extLst>
      <p:ext uri="{BB962C8B-B14F-4D97-AF65-F5344CB8AC3E}">
        <p14:creationId xmlns:p14="http://schemas.microsoft.com/office/powerpoint/2010/main" val="138609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D9FE72-19EC-DA83-4B18-5169E22CC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B1B09-28BA-3151-9EAC-95FFB3E7E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2275EF-3BBF-E3FA-93EA-A3E0F771CF74}"/>
              </a:ext>
            </a:extLst>
          </p:cNvPr>
          <p:cNvSpPr>
            <a:spLocks noGrp="1"/>
          </p:cNvSpPr>
          <p:nvPr>
            <p:ph type="body" idx="1"/>
          </p:nvPr>
        </p:nvSpPr>
        <p:spPr/>
        <p:txBody>
          <a:bodyPr/>
          <a:lstStyle/>
          <a:p>
            <a:r>
              <a:rPr lang="en-GB" dirty="0"/>
              <a:t>Soluciones. </a:t>
            </a:r>
          </a:p>
          <a:p>
            <a:r>
              <a:rPr lang="en-GB" dirty="0"/>
              <a:t>1 - c</a:t>
            </a:r>
          </a:p>
          <a:p>
            <a:r>
              <a:rPr lang="en-GB" dirty="0"/>
              <a:t>2 - a</a:t>
            </a:r>
          </a:p>
          <a:p>
            <a:r>
              <a:rPr lang="en-GB" dirty="0"/>
              <a:t>3 - c</a:t>
            </a:r>
          </a:p>
        </p:txBody>
      </p:sp>
      <p:sp>
        <p:nvSpPr>
          <p:cNvPr id="4" name="Slide Number Placeholder 3">
            <a:extLst>
              <a:ext uri="{FF2B5EF4-FFF2-40B4-BE49-F238E27FC236}">
                <a16:creationId xmlns:a16="http://schemas.microsoft.com/office/drawing/2014/main" id="{852CAB85-EB0A-4BA3-F3DD-7FFD424DA80E}"/>
              </a:ext>
            </a:extLst>
          </p:cNvPr>
          <p:cNvSpPr>
            <a:spLocks noGrp="1"/>
          </p:cNvSpPr>
          <p:nvPr>
            <p:ph type="sldNum" sz="quarter" idx="5"/>
          </p:nvPr>
        </p:nvSpPr>
        <p:spPr/>
        <p:txBody>
          <a:bodyPr/>
          <a:lstStyle/>
          <a:p>
            <a:fld id="{4BE5DE82-CF29-044D-9158-06A811149881}" type="slidenum">
              <a:rPr lang="en-US" smtClean="0"/>
              <a:t>19</a:t>
            </a:fld>
            <a:endParaRPr lang="en-US"/>
          </a:p>
        </p:txBody>
      </p:sp>
    </p:spTree>
    <p:extLst>
      <p:ext uri="{BB962C8B-B14F-4D97-AF65-F5344CB8AC3E}">
        <p14:creationId xmlns:p14="http://schemas.microsoft.com/office/powerpoint/2010/main" val="38426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38608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C448A626-EA8C-3582-37D5-3A90FEA1610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6465AC-D00A-A9C5-7750-58373FA4C99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0"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creativecommons.org/licenses/by-nc-sa/3.0/" TargetMode="External"/><Relationship Id="rId4" Type="http://schemas.openxmlformats.org/officeDocument/2006/relationships/hyperlink" Target="https://technofaq.org/posts/2020/09/top-reasons-why-seo-optimisation-is-necessary-to-enhance-your-local-busines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5.xml"/><Relationship Id="rId1" Type="http://schemas.openxmlformats.org/officeDocument/2006/relationships/video" Target="https://www.youtube.com/embed/fkWIbLc8l1U?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5.xml"/><Relationship Id="rId1" Type="http://schemas.openxmlformats.org/officeDocument/2006/relationships/video" Target="https://www.youtube.com/embed/4EDYfSl-fmc?feature=oembe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5.xml"/><Relationship Id="rId1" Type="http://schemas.openxmlformats.org/officeDocument/2006/relationships/video" Target="https://www.youtube.com/embed/s2HCrhNVfak?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www.accesstraininguk.co.uk/blended-training-course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hyperlink" Target="https://www.instagram.com/cie.gateway?igsh=dzNxYnl3OGpnbmpn" TargetMode="Externa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labmanager.com/food-labs-offer-a-cozy-sense-of-community-22483"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Woman working on fruit packing line">
            <a:extLst>
              <a:ext uri="{FF2B5EF4-FFF2-40B4-BE49-F238E27FC236}">
                <a16:creationId xmlns:a16="http://schemas.microsoft.com/office/drawing/2014/main" id="{4CD6076F-E3A1-B768-41D3-F237490F460C}"/>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9" name="Rectangle 8">
            <a:extLst>
              <a:ext uri="{FF2B5EF4-FFF2-40B4-BE49-F238E27FC236}">
                <a16:creationId xmlns:a16="http://schemas.microsoft.com/office/drawing/2014/main" id="{1C649D26-280B-9DCA-8DAE-3F92754507FD}"/>
              </a:ext>
            </a:extLst>
          </p:cNvPr>
          <p:cNvSpPr/>
          <p:nvPr/>
        </p:nvSpPr>
        <p:spPr>
          <a:xfrm>
            <a:off x="1902693" y="4316115"/>
            <a:ext cx="5583957" cy="1318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1971685" y="4368413"/>
            <a:ext cx="5399935"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OPTIMIZAR LOS PROCESOS DE PRODUCCIÓN</a:t>
            </a: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584938"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MÓDULO 7</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9AF03-97DE-4B1D-8E92-BC0B48F8AFA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6734384-B579-2323-86DA-81E3ECFFECF8}"/>
              </a:ext>
            </a:extLst>
          </p:cNvPr>
          <p:cNvSpPr>
            <a:spLocks noGrp="1"/>
          </p:cNvSpPr>
          <p:nvPr>
            <p:ph type="body" sz="quarter" idx="16"/>
          </p:nvPr>
        </p:nvSpPr>
        <p:spPr>
          <a:xfrm>
            <a:off x="626655" y="566250"/>
            <a:ext cx="12130205" cy="1294928"/>
          </a:xfrm>
          <a:prstGeom prst="rect">
            <a:avLst/>
          </a:prstGeom>
        </p:spPr>
        <p:txBody>
          <a:bodyPr/>
          <a:lstStyle/>
          <a:p>
            <a:r>
              <a:rPr lang="en-GB" sz="2800" dirty="0"/>
              <a:t>¿Por qué se producen los residuos?</a:t>
            </a:r>
            <a:endParaRPr lang="en-US" sz="2800" dirty="0"/>
          </a:p>
        </p:txBody>
      </p:sp>
      <p:sp>
        <p:nvSpPr>
          <p:cNvPr id="2" name="Text Placeholder 2">
            <a:extLst>
              <a:ext uri="{FF2B5EF4-FFF2-40B4-BE49-F238E27FC236}">
                <a16:creationId xmlns:a16="http://schemas.microsoft.com/office/drawing/2014/main" id="{463D47DB-E3B7-04F8-413E-ABE34356CD08}"/>
              </a:ext>
            </a:extLst>
          </p:cNvPr>
          <p:cNvSpPr txBox="1">
            <a:spLocks/>
          </p:cNvSpPr>
          <p:nvPr/>
        </p:nvSpPr>
        <p:spPr>
          <a:xfrm>
            <a:off x="631622" y="1516285"/>
            <a:ext cx="3501775" cy="282025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u="sng" dirty="0" err="1">
                <a:solidFill>
                  <a:srgbClr val="E25684"/>
                </a:solidFill>
              </a:rPr>
              <a:t>Adquisiciones</a:t>
            </a:r>
            <a:endParaRPr lang="en-US" sz="2200" b="1" u="sng" dirty="0">
              <a:solidFill>
                <a:srgbClr val="E25684"/>
              </a:solidFill>
            </a:endParaRPr>
          </a:p>
          <a:p>
            <a:pPr marL="285750" indent="-285750">
              <a:buFont typeface="Arial" panose="020B0604020202020204" pitchFamily="34" charset="0"/>
              <a:buChar char="•"/>
            </a:pPr>
            <a:r>
              <a:rPr lang="en-US" sz="2200" dirty="0"/>
              <a:t>Previsión imprecisa de la demanda</a:t>
            </a:r>
          </a:p>
          <a:p>
            <a:pPr marL="285750" indent="-285750">
              <a:buFont typeface="Arial" panose="020B0604020202020204" pitchFamily="34" charset="0"/>
              <a:buChar char="•"/>
            </a:pPr>
            <a:r>
              <a:rPr lang="en-US" sz="2200" dirty="0"/>
              <a:t>Previsión de graneles no planificados </a:t>
            </a:r>
          </a:p>
          <a:p>
            <a:pPr marL="285750" indent="-285750">
              <a:buFont typeface="Arial" panose="020B0604020202020204" pitchFamily="34" charset="0"/>
              <a:buChar char="•"/>
            </a:pPr>
            <a:r>
              <a:rPr lang="en-US" sz="2200" dirty="0"/>
              <a:t>Pedidos excesivos a proveedores</a:t>
            </a:r>
          </a:p>
        </p:txBody>
      </p:sp>
      <p:sp>
        <p:nvSpPr>
          <p:cNvPr id="5" name="Text Placeholder 2">
            <a:extLst>
              <a:ext uri="{FF2B5EF4-FFF2-40B4-BE49-F238E27FC236}">
                <a16:creationId xmlns:a16="http://schemas.microsoft.com/office/drawing/2014/main" id="{40671986-0BD1-CBD8-A2FD-5B313EFD99D0}"/>
              </a:ext>
            </a:extLst>
          </p:cNvPr>
          <p:cNvSpPr txBox="1">
            <a:spLocks/>
          </p:cNvSpPr>
          <p:nvPr/>
        </p:nvSpPr>
        <p:spPr>
          <a:xfrm>
            <a:off x="8148352" y="1633204"/>
            <a:ext cx="3155601" cy="2820252"/>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u="sng" dirty="0" err="1">
                <a:solidFill>
                  <a:srgbClr val="E25684"/>
                </a:solidFill>
              </a:rPr>
              <a:t>Preparación</a:t>
            </a:r>
            <a:endParaRPr lang="en-US" sz="2200" b="1" u="sng" dirty="0">
              <a:solidFill>
                <a:srgbClr val="E25684"/>
              </a:solidFill>
            </a:endParaRPr>
          </a:p>
          <a:p>
            <a:pPr marL="285750" indent="-285750">
              <a:buFont typeface="Arial" panose="020B0604020202020204" pitchFamily="34" charset="0"/>
              <a:buChar char="•"/>
            </a:pPr>
            <a:r>
              <a:rPr lang="en-US" sz="2200" dirty="0"/>
              <a:t>Recorte excesivo</a:t>
            </a:r>
          </a:p>
          <a:p>
            <a:pPr marL="285750" indent="-285750">
              <a:buFont typeface="Arial" panose="020B0604020202020204" pitchFamily="34" charset="0"/>
              <a:buChar char="•"/>
            </a:pPr>
            <a:r>
              <a:rPr lang="en-US" sz="2200" dirty="0"/>
              <a:t>Sobreproducción</a:t>
            </a:r>
          </a:p>
          <a:p>
            <a:pPr marL="285750" indent="-285750">
              <a:buFont typeface="Arial" panose="020B0604020202020204" pitchFamily="34" charset="0"/>
              <a:buChar char="•"/>
            </a:pPr>
            <a:r>
              <a:rPr lang="en-US" sz="2200" dirty="0"/>
              <a:t>Porciones incoherentes</a:t>
            </a:r>
          </a:p>
          <a:p>
            <a:pPr marL="0" indent="0"/>
            <a:endParaRPr lang="en-US" u="sng" dirty="0"/>
          </a:p>
        </p:txBody>
      </p:sp>
      <p:sp>
        <p:nvSpPr>
          <p:cNvPr id="6" name="Text Placeholder 2">
            <a:extLst>
              <a:ext uri="{FF2B5EF4-FFF2-40B4-BE49-F238E27FC236}">
                <a16:creationId xmlns:a16="http://schemas.microsoft.com/office/drawing/2014/main" id="{35839A66-1302-D6F3-26EC-28B7462F3237}"/>
              </a:ext>
            </a:extLst>
          </p:cNvPr>
          <p:cNvSpPr txBox="1">
            <a:spLocks/>
          </p:cNvSpPr>
          <p:nvPr/>
        </p:nvSpPr>
        <p:spPr>
          <a:xfrm>
            <a:off x="4337583" y="876471"/>
            <a:ext cx="3428609" cy="282025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u="sng" dirty="0" err="1">
                <a:solidFill>
                  <a:srgbClr val="E25684"/>
                </a:solidFill>
              </a:rPr>
              <a:t>Almacenamiento</a:t>
            </a:r>
            <a:endParaRPr lang="en-US" sz="2200" b="1" u="sng" dirty="0">
              <a:solidFill>
                <a:srgbClr val="E25684"/>
              </a:solidFill>
            </a:endParaRPr>
          </a:p>
          <a:p>
            <a:pPr marL="285750" indent="-285750">
              <a:buFont typeface="Arial" panose="020B0604020202020204" pitchFamily="34" charset="0"/>
              <a:buChar char="•"/>
            </a:pPr>
            <a:r>
              <a:rPr lang="en-US" sz="2200" dirty="0"/>
              <a:t>Control inadecuado de la temperatura</a:t>
            </a:r>
          </a:p>
          <a:p>
            <a:pPr marL="285750" indent="-285750">
              <a:buFont typeface="Arial" panose="020B0604020202020204" pitchFamily="34" charset="0"/>
              <a:buChar char="•"/>
            </a:pPr>
            <a:r>
              <a:rPr lang="en-US" sz="2200" dirty="0"/>
              <a:t>Falta de </a:t>
            </a:r>
            <a:r>
              <a:rPr lang="en-US" sz="2200" dirty="0" err="1"/>
              <a:t>organización</a:t>
            </a:r>
            <a:endParaRPr lang="en-US" sz="2200" dirty="0"/>
          </a:p>
          <a:p>
            <a:pPr marL="285750" indent="-285750">
              <a:buFont typeface="Arial" panose="020B0604020202020204" pitchFamily="34" charset="0"/>
              <a:buChar char="•"/>
            </a:pPr>
            <a:r>
              <a:rPr lang="en-US" sz="2200" dirty="0"/>
              <a:t>Falta de seguimiento de las fechas de caducidad </a:t>
            </a:r>
          </a:p>
        </p:txBody>
      </p:sp>
      <p:cxnSp>
        <p:nvCxnSpPr>
          <p:cNvPr id="8" name="Straight Arrow Connector 7">
            <a:extLst>
              <a:ext uri="{FF2B5EF4-FFF2-40B4-BE49-F238E27FC236}">
                <a16:creationId xmlns:a16="http://schemas.microsoft.com/office/drawing/2014/main" id="{7F1C5E62-7FA2-33FD-540E-09F0D9A07233}"/>
              </a:ext>
            </a:extLst>
          </p:cNvPr>
          <p:cNvCxnSpPr>
            <a:cxnSpLocks/>
          </p:cNvCxnSpPr>
          <p:nvPr/>
        </p:nvCxnSpPr>
        <p:spPr>
          <a:xfrm>
            <a:off x="1180748" y="3838137"/>
            <a:ext cx="0" cy="395127"/>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9" name="Text Placeholder 2">
            <a:extLst>
              <a:ext uri="{FF2B5EF4-FFF2-40B4-BE49-F238E27FC236}">
                <a16:creationId xmlns:a16="http://schemas.microsoft.com/office/drawing/2014/main" id="{2AF783D4-76A2-CAE5-A56C-86AF69383E84}"/>
              </a:ext>
            </a:extLst>
          </p:cNvPr>
          <p:cNvSpPr txBox="1">
            <a:spLocks/>
          </p:cNvSpPr>
          <p:nvPr/>
        </p:nvSpPr>
        <p:spPr>
          <a:xfrm>
            <a:off x="544074" y="4228650"/>
            <a:ext cx="2827776"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No </a:t>
            </a:r>
            <a:r>
              <a:rPr lang="en-US" sz="2000" dirty="0"/>
              <a:t>adecuar las compras al consumo</a:t>
            </a:r>
          </a:p>
        </p:txBody>
      </p:sp>
      <p:cxnSp>
        <p:nvCxnSpPr>
          <p:cNvPr id="11" name="Straight Arrow Connector 10">
            <a:extLst>
              <a:ext uri="{FF2B5EF4-FFF2-40B4-BE49-F238E27FC236}">
                <a16:creationId xmlns:a16="http://schemas.microsoft.com/office/drawing/2014/main" id="{DB86B0ED-B6DA-663C-85DA-3EA7B6036B9C}"/>
              </a:ext>
            </a:extLst>
          </p:cNvPr>
          <p:cNvCxnSpPr>
            <a:cxnSpLocks/>
          </p:cNvCxnSpPr>
          <p:nvPr/>
        </p:nvCxnSpPr>
        <p:spPr>
          <a:xfrm>
            <a:off x="1189965" y="5061566"/>
            <a:ext cx="0" cy="41597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39583AD6-5D3F-89A9-70D9-247B8BEECB44}"/>
              </a:ext>
            </a:extLst>
          </p:cNvPr>
          <p:cNvSpPr txBox="1">
            <a:spLocks/>
          </p:cNvSpPr>
          <p:nvPr/>
        </p:nvSpPr>
        <p:spPr>
          <a:xfrm>
            <a:off x="679859" y="5540425"/>
            <a:ext cx="1737919"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dirty="0"/>
              <a:t>Productos </a:t>
            </a:r>
            <a:r>
              <a:rPr lang="en-US" sz="2000" b="1" dirty="0"/>
              <a:t>no utilizados </a:t>
            </a:r>
          </a:p>
        </p:txBody>
      </p:sp>
      <p:cxnSp>
        <p:nvCxnSpPr>
          <p:cNvPr id="13" name="Straight Arrow Connector 12">
            <a:extLst>
              <a:ext uri="{FF2B5EF4-FFF2-40B4-BE49-F238E27FC236}">
                <a16:creationId xmlns:a16="http://schemas.microsoft.com/office/drawing/2014/main" id="{820110B4-5282-FCE6-FBD3-8EE747115746}"/>
              </a:ext>
            </a:extLst>
          </p:cNvPr>
          <p:cNvCxnSpPr>
            <a:cxnSpLocks/>
          </p:cNvCxnSpPr>
          <p:nvPr/>
        </p:nvCxnSpPr>
        <p:spPr>
          <a:xfrm>
            <a:off x="5849569" y="2885531"/>
            <a:ext cx="0" cy="321936"/>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E4A35C74-8415-DF2E-B545-2CA4AA0AA53C}"/>
              </a:ext>
            </a:extLst>
          </p:cNvPr>
          <p:cNvSpPr txBox="1">
            <a:spLocks/>
          </p:cNvSpPr>
          <p:nvPr/>
        </p:nvSpPr>
        <p:spPr>
          <a:xfrm>
            <a:off x="4383184" y="3217445"/>
            <a:ext cx="3501775"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No </a:t>
            </a:r>
            <a:r>
              <a:rPr lang="en-US" sz="2000" dirty="0"/>
              <a:t>alinear/gestionar correctamente los artículos adquiridos</a:t>
            </a:r>
          </a:p>
        </p:txBody>
      </p:sp>
      <p:cxnSp>
        <p:nvCxnSpPr>
          <p:cNvPr id="15" name="Straight Arrow Connector 14">
            <a:extLst>
              <a:ext uri="{FF2B5EF4-FFF2-40B4-BE49-F238E27FC236}">
                <a16:creationId xmlns:a16="http://schemas.microsoft.com/office/drawing/2014/main" id="{1E230BD8-C386-9BFE-2B56-38F7D27AA255}"/>
              </a:ext>
            </a:extLst>
          </p:cNvPr>
          <p:cNvCxnSpPr>
            <a:cxnSpLocks/>
          </p:cNvCxnSpPr>
          <p:nvPr/>
        </p:nvCxnSpPr>
        <p:spPr>
          <a:xfrm>
            <a:off x="5865269" y="4185111"/>
            <a:ext cx="0" cy="433485"/>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32199B08-B910-1670-019B-62C61017A0A4}"/>
              </a:ext>
            </a:extLst>
          </p:cNvPr>
          <p:cNvSpPr txBox="1">
            <a:spLocks/>
          </p:cNvSpPr>
          <p:nvPr/>
        </p:nvSpPr>
        <p:spPr>
          <a:xfrm>
            <a:off x="4385705" y="4554392"/>
            <a:ext cx="2959129"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t>Artículos antiguos olvidados y </a:t>
            </a:r>
            <a:r>
              <a:rPr lang="en-US" sz="2000" b="1" dirty="0"/>
              <a:t>desechados</a:t>
            </a:r>
          </a:p>
        </p:txBody>
      </p:sp>
      <p:sp>
        <p:nvSpPr>
          <p:cNvPr id="17" name="Text Placeholder 2">
            <a:extLst>
              <a:ext uri="{FF2B5EF4-FFF2-40B4-BE49-F238E27FC236}">
                <a16:creationId xmlns:a16="http://schemas.microsoft.com/office/drawing/2014/main" id="{F56D0EAE-7AE9-C297-7CD5-16370F597A5A}"/>
              </a:ext>
            </a:extLst>
          </p:cNvPr>
          <p:cNvSpPr txBox="1">
            <a:spLocks/>
          </p:cNvSpPr>
          <p:nvPr/>
        </p:nvSpPr>
        <p:spPr>
          <a:xfrm>
            <a:off x="8238688" y="5160207"/>
            <a:ext cx="3155601"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Productos frescos </a:t>
            </a:r>
            <a:r>
              <a:rPr lang="en-US" sz="2000" b="1" dirty="0"/>
              <a:t>no consumidos </a:t>
            </a:r>
          </a:p>
        </p:txBody>
      </p:sp>
      <p:sp>
        <p:nvSpPr>
          <p:cNvPr id="18" name="Text Placeholder 2">
            <a:extLst>
              <a:ext uri="{FF2B5EF4-FFF2-40B4-BE49-F238E27FC236}">
                <a16:creationId xmlns:a16="http://schemas.microsoft.com/office/drawing/2014/main" id="{6A0CD983-0828-7DEA-0C6C-3B485E3A73E1}"/>
              </a:ext>
            </a:extLst>
          </p:cNvPr>
          <p:cNvSpPr txBox="1">
            <a:spLocks/>
          </p:cNvSpPr>
          <p:nvPr/>
        </p:nvSpPr>
        <p:spPr>
          <a:xfrm>
            <a:off x="8134746" y="3676013"/>
            <a:ext cx="3155601" cy="805194"/>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No </a:t>
            </a:r>
            <a:r>
              <a:rPr lang="en-US" sz="2000" dirty="0"/>
              <a:t>ajustar la producción al consumo</a:t>
            </a:r>
          </a:p>
        </p:txBody>
      </p:sp>
      <p:cxnSp>
        <p:nvCxnSpPr>
          <p:cNvPr id="19" name="Straight Arrow Connector 18">
            <a:extLst>
              <a:ext uri="{FF2B5EF4-FFF2-40B4-BE49-F238E27FC236}">
                <a16:creationId xmlns:a16="http://schemas.microsoft.com/office/drawing/2014/main" id="{DF5AAE99-FC10-1F38-17A3-C6F336A5FAD4}"/>
              </a:ext>
            </a:extLst>
          </p:cNvPr>
          <p:cNvCxnSpPr>
            <a:cxnSpLocks/>
          </p:cNvCxnSpPr>
          <p:nvPr/>
        </p:nvCxnSpPr>
        <p:spPr>
          <a:xfrm>
            <a:off x="9385166" y="3153133"/>
            <a:ext cx="0" cy="466909"/>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CF6CF8C-AE41-F9AA-E995-2FA0DF7DFFBF}"/>
              </a:ext>
            </a:extLst>
          </p:cNvPr>
          <p:cNvCxnSpPr>
            <a:cxnSpLocks/>
          </p:cNvCxnSpPr>
          <p:nvPr/>
        </p:nvCxnSpPr>
        <p:spPr>
          <a:xfrm>
            <a:off x="9416572" y="4415914"/>
            <a:ext cx="0" cy="550612"/>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DF87C693-FA01-CC42-4AA7-B54E60D55BBA}"/>
              </a:ext>
            </a:extLst>
          </p:cNvPr>
          <p:cNvSpPr txBox="1">
            <a:spLocks/>
          </p:cNvSpPr>
          <p:nvPr/>
        </p:nvSpPr>
        <p:spPr>
          <a:xfrm>
            <a:off x="4716107" y="5861702"/>
            <a:ext cx="2194316" cy="107370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dirty="0">
                <a:solidFill>
                  <a:srgbClr val="FFC000"/>
                </a:solidFill>
                <a:effectLst>
                  <a:outerShdw blurRad="38100" dist="38100" dir="2700000" algn="tl">
                    <a:srgbClr val="000000">
                      <a:alpha val="43137"/>
                    </a:srgbClr>
                  </a:outerShdw>
                </a:effectLst>
              </a:rPr>
              <a:t>Residuos</a:t>
            </a:r>
            <a:endParaRPr lang="en-US" sz="2400" dirty="0">
              <a:solidFill>
                <a:srgbClr val="FFC000"/>
              </a:solidFill>
              <a:effectLst>
                <a:outerShdw blurRad="38100" dist="38100" dir="2700000" algn="tl">
                  <a:srgbClr val="000000">
                    <a:alpha val="43137"/>
                  </a:srgbClr>
                </a:outerShdw>
              </a:effectLst>
            </a:endParaRPr>
          </a:p>
        </p:txBody>
      </p:sp>
      <p:sp>
        <p:nvSpPr>
          <p:cNvPr id="27" name="Arrow: Right 26">
            <a:extLst>
              <a:ext uri="{FF2B5EF4-FFF2-40B4-BE49-F238E27FC236}">
                <a16:creationId xmlns:a16="http://schemas.microsoft.com/office/drawing/2014/main" id="{032F6144-CC2F-0840-0BD0-3358A6446D46}"/>
              </a:ext>
            </a:extLst>
          </p:cNvPr>
          <p:cNvSpPr/>
          <p:nvPr/>
        </p:nvSpPr>
        <p:spPr>
          <a:xfrm rot="10800000">
            <a:off x="7223787" y="6001151"/>
            <a:ext cx="1984965" cy="333740"/>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
        <p:nvSpPr>
          <p:cNvPr id="38" name="Arrow: Right 37">
            <a:extLst>
              <a:ext uri="{FF2B5EF4-FFF2-40B4-BE49-F238E27FC236}">
                <a16:creationId xmlns:a16="http://schemas.microsoft.com/office/drawing/2014/main" id="{EE971092-3DB5-A042-92E5-A7C4BDC7FED2}"/>
              </a:ext>
            </a:extLst>
          </p:cNvPr>
          <p:cNvSpPr/>
          <p:nvPr/>
        </p:nvSpPr>
        <p:spPr>
          <a:xfrm>
            <a:off x="2574460" y="5968194"/>
            <a:ext cx="1984965" cy="333740"/>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
        <p:nvSpPr>
          <p:cNvPr id="40" name="Arrow: Right 39">
            <a:extLst>
              <a:ext uri="{FF2B5EF4-FFF2-40B4-BE49-F238E27FC236}">
                <a16:creationId xmlns:a16="http://schemas.microsoft.com/office/drawing/2014/main" id="{7F579BA9-73B0-0FF3-F03C-96E89DD6311E}"/>
              </a:ext>
            </a:extLst>
          </p:cNvPr>
          <p:cNvSpPr/>
          <p:nvPr/>
        </p:nvSpPr>
        <p:spPr>
          <a:xfrm rot="5400000">
            <a:off x="5629607" y="5338347"/>
            <a:ext cx="471326" cy="333741"/>
          </a:xfrm>
          <a:prstGeom prst="rightArrow">
            <a:avLst/>
          </a:prstGeom>
          <a:solidFill>
            <a:srgbClr val="FFC000"/>
          </a:solidFill>
          <a:ln>
            <a:solidFill>
              <a:srgbClr val="012A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solidFill>
                <a:srgbClr val="FFC000"/>
              </a:solidFill>
            </a:endParaRPr>
          </a:p>
        </p:txBody>
      </p:sp>
    </p:spTree>
    <p:extLst>
      <p:ext uri="{BB962C8B-B14F-4D97-AF65-F5344CB8AC3E}">
        <p14:creationId xmlns:p14="http://schemas.microsoft.com/office/powerpoint/2010/main" val="2557629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DAF45-4EB5-5522-0C52-E119F66FAE86}"/>
            </a:ext>
          </a:extLst>
        </p:cNvPr>
        <p:cNvGrpSpPr/>
        <p:nvPr/>
      </p:nvGrpSpPr>
      <p:grpSpPr>
        <a:xfrm>
          <a:off x="0" y="0"/>
          <a:ext cx="0" cy="0"/>
          <a:chOff x="0" y="0"/>
          <a:chExt cx="0" cy="0"/>
        </a:xfrm>
      </p:grpSpPr>
      <p:sp>
        <p:nvSpPr>
          <p:cNvPr id="13" name="CuadroTexto 599">
            <a:extLst>
              <a:ext uri="{FF2B5EF4-FFF2-40B4-BE49-F238E27FC236}">
                <a16:creationId xmlns:a16="http://schemas.microsoft.com/office/drawing/2014/main" id="{299B91C0-A48A-BA31-7D60-E7D3EDD65AC8}"/>
              </a:ext>
            </a:extLst>
          </p:cNvPr>
          <p:cNvSpPr txBox="1"/>
          <p:nvPr/>
        </p:nvSpPr>
        <p:spPr>
          <a:xfrm>
            <a:off x="6961290" y="3929035"/>
            <a:ext cx="202779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Título segundo</a:t>
            </a:r>
          </a:p>
        </p:txBody>
      </p:sp>
      <p:sp>
        <p:nvSpPr>
          <p:cNvPr id="15" name="CuadroTexto 601">
            <a:extLst>
              <a:ext uri="{FF2B5EF4-FFF2-40B4-BE49-F238E27FC236}">
                <a16:creationId xmlns:a16="http://schemas.microsoft.com/office/drawing/2014/main" id="{03800239-D676-6D89-B7FC-AD9EB29289A1}"/>
              </a:ext>
            </a:extLst>
          </p:cNvPr>
          <p:cNvSpPr txBox="1"/>
          <p:nvPr/>
        </p:nvSpPr>
        <p:spPr>
          <a:xfrm>
            <a:off x="9006497" y="4837921"/>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Título Cuatro</a:t>
            </a:r>
          </a:p>
        </p:txBody>
      </p:sp>
      <p:sp>
        <p:nvSpPr>
          <p:cNvPr id="17" name="Rectángulo 602">
            <a:extLst>
              <a:ext uri="{FF2B5EF4-FFF2-40B4-BE49-F238E27FC236}">
                <a16:creationId xmlns:a16="http://schemas.microsoft.com/office/drawing/2014/main" id="{7646F716-48BC-4FDD-F3DA-3B2EA3AA68F2}"/>
              </a:ext>
            </a:extLst>
          </p:cNvPr>
          <p:cNvSpPr/>
          <p:nvPr/>
        </p:nvSpPr>
        <p:spPr>
          <a:xfrm>
            <a:off x="712740" y="1512989"/>
            <a:ext cx="6523728" cy="4832092"/>
          </a:xfrm>
          <a:prstGeom prst="rect">
            <a:avLst/>
          </a:prstGeom>
        </p:spPr>
        <p:txBody>
          <a:bodyPr wrap="square" lIns="91440" tIns="45720" rIns="91440" bIns="45720" anchor="t">
            <a:spAutoFit/>
          </a:bodyPr>
          <a:lstStyle/>
          <a:p>
            <a:pPr algn="just"/>
            <a:r>
              <a:rPr lang="en-GB" sz="2200" b="1" dirty="0">
                <a:solidFill>
                  <a:srgbClr val="09465E"/>
                </a:solidFill>
                <a:ea typeface="Lato"/>
                <a:cs typeface="Calibri"/>
              </a:rPr>
              <a:t>La gestión de residuos se </a:t>
            </a:r>
            <a:r>
              <a:rPr lang="en-GB" sz="2200" dirty="0">
                <a:solidFill>
                  <a:srgbClr val="09465E"/>
                </a:solidFill>
                <a:ea typeface="Lato"/>
                <a:cs typeface="Calibri"/>
              </a:rPr>
              <a:t>centra en el seguimiento y la manipulación de los residuos a través de sistemas y pasos definidos (el flujo de residuos), a menudo utilizados en contextos técnicos.</a:t>
            </a:r>
          </a:p>
          <a:p>
            <a:pPr algn="just"/>
            <a:endParaRPr lang="en-GB" sz="2200" dirty="0">
              <a:solidFill>
                <a:srgbClr val="09465E"/>
              </a:solidFill>
              <a:ea typeface="Lato"/>
              <a:cs typeface="Calibri"/>
            </a:endParaRPr>
          </a:p>
          <a:p>
            <a:pPr algn="just"/>
            <a:r>
              <a:rPr lang="en-GB" sz="2200" b="1" dirty="0">
                <a:solidFill>
                  <a:srgbClr val="09465E"/>
                </a:solidFill>
                <a:ea typeface="Lato"/>
                <a:cs typeface="Calibri"/>
              </a:rPr>
              <a:t>La optimización</a:t>
            </a:r>
            <a:r>
              <a:rPr lang="en-GB" sz="2200" dirty="0">
                <a:solidFill>
                  <a:srgbClr val="09465E"/>
                </a:solidFill>
                <a:ea typeface="Lato"/>
                <a:cs typeface="Calibri"/>
              </a:rPr>
              <a:t>, en cambio, es un planteamiento más amplio y flexible que puede aplicarse en diversas situaciones para mejorar la eficacia global.</a:t>
            </a:r>
          </a:p>
          <a:p>
            <a:pPr algn="just"/>
            <a:r>
              <a:rPr lang="en-GB" sz="2200" dirty="0">
                <a:solidFill>
                  <a:srgbClr val="09465E"/>
                </a:solidFill>
                <a:ea typeface="Lato"/>
                <a:cs typeface="Calibri"/>
              </a:rPr>
              <a:t>La optimización sienta las bases de unas estrategias de residuos más adaptables, mientras que la gestión de residuos es mejor para los retos técnicos específicos que plantean los residuos. Comprender ambos aspectos ayuda a las pymes alimentarias a planificar con eficacia y reducir los residuos de forma práctica y manejable.</a:t>
            </a:r>
          </a:p>
        </p:txBody>
      </p:sp>
      <p:sp>
        <p:nvSpPr>
          <p:cNvPr id="19" name="Rectángulo 602">
            <a:extLst>
              <a:ext uri="{FF2B5EF4-FFF2-40B4-BE49-F238E27FC236}">
                <a16:creationId xmlns:a16="http://schemas.microsoft.com/office/drawing/2014/main" id="{C4703548-424F-E33D-C1AD-CF9E470D7F0E}"/>
              </a:ext>
            </a:extLst>
          </p:cNvPr>
          <p:cNvSpPr/>
          <p:nvPr/>
        </p:nvSpPr>
        <p:spPr>
          <a:xfrm>
            <a:off x="8935695" y="5507340"/>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3" name="Text Placeholder 3">
            <a:extLst>
              <a:ext uri="{FF2B5EF4-FFF2-40B4-BE49-F238E27FC236}">
                <a16:creationId xmlns:a16="http://schemas.microsoft.com/office/drawing/2014/main" id="{D2C9BADB-E6F5-B72F-A048-4591C118BE99}"/>
              </a:ext>
            </a:extLst>
          </p:cNvPr>
          <p:cNvSpPr>
            <a:spLocks noGrp="1"/>
          </p:cNvSpPr>
          <p:nvPr>
            <p:ph type="body" sz="quarter" idx="16"/>
          </p:nvPr>
        </p:nvSpPr>
        <p:spPr>
          <a:xfrm>
            <a:off x="712740" y="472841"/>
            <a:ext cx="10642831" cy="351991"/>
          </a:xfrm>
          <a:prstGeom prst="rect">
            <a:avLst/>
          </a:prstGeom>
        </p:spPr>
        <p:txBody>
          <a:bodyPr/>
          <a:lstStyle/>
          <a:p>
            <a:r>
              <a:rPr lang="en-GB" dirty="0"/>
              <a:t>Proceso de optimización frente a sistema de gestión de residuos</a:t>
            </a:r>
            <a:endParaRPr lang="en-US" dirty="0"/>
          </a:p>
        </p:txBody>
      </p:sp>
      <p:sp>
        <p:nvSpPr>
          <p:cNvPr id="31" name="CuadroTexto 601">
            <a:extLst>
              <a:ext uri="{FF2B5EF4-FFF2-40B4-BE49-F238E27FC236}">
                <a16:creationId xmlns:a16="http://schemas.microsoft.com/office/drawing/2014/main" id="{FE7C042C-C481-94AE-EC90-44A7A5143B7E}"/>
              </a:ext>
            </a:extLst>
          </p:cNvPr>
          <p:cNvSpPr txBox="1"/>
          <p:nvPr/>
        </p:nvSpPr>
        <p:spPr>
          <a:xfrm>
            <a:off x="8596135" y="7275783"/>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Título Cuatro</a:t>
            </a:r>
          </a:p>
        </p:txBody>
      </p:sp>
      <p:sp>
        <p:nvSpPr>
          <p:cNvPr id="33" name="Rectángulo 602">
            <a:extLst>
              <a:ext uri="{FF2B5EF4-FFF2-40B4-BE49-F238E27FC236}">
                <a16:creationId xmlns:a16="http://schemas.microsoft.com/office/drawing/2014/main" id="{C5BD524A-622E-2B16-EBC2-8ED963617CE1}"/>
              </a:ext>
            </a:extLst>
          </p:cNvPr>
          <p:cNvSpPr/>
          <p:nvPr/>
        </p:nvSpPr>
        <p:spPr>
          <a:xfrm>
            <a:off x="5253940" y="7556902"/>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34" name="Rectángulo 602">
            <a:extLst>
              <a:ext uri="{FF2B5EF4-FFF2-40B4-BE49-F238E27FC236}">
                <a16:creationId xmlns:a16="http://schemas.microsoft.com/office/drawing/2014/main" id="{A3E5F6DE-77D3-7CEC-9144-895BD0681B08}"/>
              </a:ext>
            </a:extLst>
          </p:cNvPr>
          <p:cNvSpPr/>
          <p:nvPr/>
        </p:nvSpPr>
        <p:spPr>
          <a:xfrm>
            <a:off x="8576852" y="7595983"/>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pic>
        <p:nvPicPr>
          <p:cNvPr id="4" name="Picture 3" descr="A circular blue and white sign&#10;&#10;AI-generated content may be incorrect.">
            <a:extLst>
              <a:ext uri="{FF2B5EF4-FFF2-40B4-BE49-F238E27FC236}">
                <a16:creationId xmlns:a16="http://schemas.microsoft.com/office/drawing/2014/main" id="{0C9B1EC4-B213-715A-D266-806C6FBAA05A}"/>
              </a:ext>
            </a:extLst>
          </p:cNvPr>
          <p:cNvPicPr>
            <a:picLocks noChangeAspect="1"/>
          </p:cNvPicPr>
          <p:nvPr/>
        </p:nvPicPr>
        <p:blipFill>
          <a:blip r:embed="rId3"/>
          <a:srcRect t="8750" b="23173"/>
          <a:stretch>
            <a:fillRect/>
          </a:stretch>
        </p:blipFill>
        <p:spPr>
          <a:xfrm>
            <a:off x="7696199" y="2254721"/>
            <a:ext cx="3371313" cy="2868868"/>
          </a:xfrm>
          <a:prstGeom prst="rect">
            <a:avLst/>
          </a:prstGeom>
        </p:spPr>
      </p:pic>
    </p:spTree>
    <p:extLst>
      <p:ext uri="{BB962C8B-B14F-4D97-AF65-F5344CB8AC3E}">
        <p14:creationId xmlns:p14="http://schemas.microsoft.com/office/powerpoint/2010/main" val="130115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3B7C0-3D4F-F7BA-CA64-252FD7AE411A}"/>
            </a:ext>
          </a:extLst>
        </p:cNvPr>
        <p:cNvGrpSpPr/>
        <p:nvPr/>
      </p:nvGrpSpPr>
      <p:grpSpPr>
        <a:xfrm>
          <a:off x="0" y="0"/>
          <a:ext cx="0" cy="0"/>
          <a:chOff x="0" y="0"/>
          <a:chExt cx="0" cy="0"/>
        </a:xfrm>
      </p:grpSpPr>
      <p:sp>
        <p:nvSpPr>
          <p:cNvPr id="2" name="Freeform 176">
            <a:extLst>
              <a:ext uri="{FF2B5EF4-FFF2-40B4-BE49-F238E27FC236}">
                <a16:creationId xmlns:a16="http://schemas.microsoft.com/office/drawing/2014/main" id="{982A0AC8-7294-415F-686D-0FBFA04400CA}"/>
              </a:ext>
            </a:extLst>
          </p:cNvPr>
          <p:cNvSpPr>
            <a:spLocks noChangeArrowheads="1"/>
          </p:cNvSpPr>
          <p:nvPr/>
        </p:nvSpPr>
        <p:spPr bwMode="auto">
          <a:xfrm>
            <a:off x="6071754" y="1496148"/>
            <a:ext cx="533182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7FAB3D39-E0BC-0F23-C141-40CB0A76E10D}"/>
              </a:ext>
            </a:extLst>
          </p:cNvPr>
          <p:cNvSpPr>
            <a:spLocks noChangeArrowheads="1"/>
          </p:cNvSpPr>
          <p:nvPr/>
        </p:nvSpPr>
        <p:spPr bwMode="auto">
          <a:xfrm>
            <a:off x="637346" y="1493857"/>
            <a:ext cx="5331827"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96AF8DA8-6DD2-6863-8890-2BC344251534}"/>
              </a:ext>
            </a:extLst>
          </p:cNvPr>
          <p:cNvSpPr>
            <a:spLocks noChangeArrowheads="1"/>
          </p:cNvSpPr>
          <p:nvPr/>
        </p:nvSpPr>
        <p:spPr bwMode="auto">
          <a:xfrm>
            <a:off x="1120976" y="1294631"/>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047CEE5A-9E74-7B0A-87E7-93372EB5144F}"/>
              </a:ext>
            </a:extLst>
          </p:cNvPr>
          <p:cNvSpPr txBox="1"/>
          <p:nvPr/>
        </p:nvSpPr>
        <p:spPr>
          <a:xfrm>
            <a:off x="1362031" y="1391413"/>
            <a:ext cx="564504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Definición y recogida de datos</a:t>
            </a:r>
          </a:p>
        </p:txBody>
      </p:sp>
      <p:sp>
        <p:nvSpPr>
          <p:cNvPr id="13" name="CuadroTexto 599">
            <a:extLst>
              <a:ext uri="{FF2B5EF4-FFF2-40B4-BE49-F238E27FC236}">
                <a16:creationId xmlns:a16="http://schemas.microsoft.com/office/drawing/2014/main" id="{5233031F-7BA8-D219-11D3-FD1836CD8FE5}"/>
              </a:ext>
            </a:extLst>
          </p:cNvPr>
          <p:cNvSpPr txBox="1"/>
          <p:nvPr/>
        </p:nvSpPr>
        <p:spPr>
          <a:xfrm>
            <a:off x="6961290" y="3929035"/>
            <a:ext cx="202779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Título segundo</a:t>
            </a:r>
          </a:p>
        </p:txBody>
      </p:sp>
      <p:sp>
        <p:nvSpPr>
          <p:cNvPr id="15" name="CuadroTexto 601">
            <a:extLst>
              <a:ext uri="{FF2B5EF4-FFF2-40B4-BE49-F238E27FC236}">
                <a16:creationId xmlns:a16="http://schemas.microsoft.com/office/drawing/2014/main" id="{41861AF5-A680-A1CE-955F-3052DA579103}"/>
              </a:ext>
            </a:extLst>
          </p:cNvPr>
          <p:cNvSpPr txBox="1"/>
          <p:nvPr/>
        </p:nvSpPr>
        <p:spPr>
          <a:xfrm>
            <a:off x="9006497" y="4837921"/>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Título Cuatro</a:t>
            </a:r>
          </a:p>
        </p:txBody>
      </p:sp>
      <p:sp>
        <p:nvSpPr>
          <p:cNvPr id="17" name="Rectángulo 602">
            <a:extLst>
              <a:ext uri="{FF2B5EF4-FFF2-40B4-BE49-F238E27FC236}">
                <a16:creationId xmlns:a16="http://schemas.microsoft.com/office/drawing/2014/main" id="{C8B50979-E38D-4AE1-1DE7-B3DC7B7E9F0C}"/>
              </a:ext>
            </a:extLst>
          </p:cNvPr>
          <p:cNvSpPr/>
          <p:nvPr/>
        </p:nvSpPr>
        <p:spPr>
          <a:xfrm>
            <a:off x="1071190" y="1919528"/>
            <a:ext cx="4880494" cy="1631216"/>
          </a:xfrm>
          <a:prstGeom prst="rect">
            <a:avLst/>
          </a:prstGeom>
        </p:spPr>
        <p:txBody>
          <a:bodyPr wrap="square">
            <a:spAutoFit/>
          </a:bodyPr>
          <a:lstStyle/>
          <a:p>
            <a:r>
              <a:rPr lang="en-GB" sz="2000" dirty="0">
                <a:solidFill>
                  <a:schemeClr val="bg1"/>
                </a:solidFill>
                <a:latin typeface="Calibri" panose="020F0502020204030204" pitchFamily="34" charset="0"/>
                <a:ea typeface="Lato" charset="0"/>
                <a:cs typeface="Calibri" panose="020F0502020204030204" pitchFamily="34" charset="0"/>
              </a:rPr>
              <a:t>El primer paso en la optimización es identificar lo que hay que mejorar. Una vez que sabemos dónde se producen los residuos, debemos recopilar y analizar datos para comprender la función de cada pieza.</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18" name="Rectángulo 602">
            <a:extLst>
              <a:ext uri="{FF2B5EF4-FFF2-40B4-BE49-F238E27FC236}">
                <a16:creationId xmlns:a16="http://schemas.microsoft.com/office/drawing/2014/main" id="{4999A548-ADDD-B8EF-67F8-88D12E2052D4}"/>
              </a:ext>
            </a:extLst>
          </p:cNvPr>
          <p:cNvSpPr/>
          <p:nvPr/>
        </p:nvSpPr>
        <p:spPr>
          <a:xfrm>
            <a:off x="5612783" y="5468259"/>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19" name="Rectángulo 602">
            <a:extLst>
              <a:ext uri="{FF2B5EF4-FFF2-40B4-BE49-F238E27FC236}">
                <a16:creationId xmlns:a16="http://schemas.microsoft.com/office/drawing/2014/main" id="{D2DF770F-E775-B5D6-95FC-C3852D553939}"/>
              </a:ext>
            </a:extLst>
          </p:cNvPr>
          <p:cNvSpPr/>
          <p:nvPr/>
        </p:nvSpPr>
        <p:spPr>
          <a:xfrm>
            <a:off x="8935695" y="5507340"/>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3" name="Text Placeholder 3">
            <a:extLst>
              <a:ext uri="{FF2B5EF4-FFF2-40B4-BE49-F238E27FC236}">
                <a16:creationId xmlns:a16="http://schemas.microsoft.com/office/drawing/2014/main" id="{F2C510D2-12A9-3BA6-CE8E-EB0ADEDD97EE}"/>
              </a:ext>
            </a:extLst>
          </p:cNvPr>
          <p:cNvSpPr>
            <a:spLocks noGrp="1"/>
          </p:cNvSpPr>
          <p:nvPr>
            <p:ph type="body" sz="quarter" idx="16"/>
          </p:nvPr>
        </p:nvSpPr>
        <p:spPr>
          <a:xfrm>
            <a:off x="712741" y="472841"/>
            <a:ext cx="10096086" cy="653915"/>
          </a:xfrm>
          <a:prstGeom prst="rect">
            <a:avLst/>
          </a:prstGeom>
        </p:spPr>
        <p:txBody>
          <a:bodyPr lIns="91440" tIns="45720" rIns="91440" bIns="45720" anchor="t">
            <a:noAutofit/>
          </a:bodyPr>
          <a:lstStyle/>
          <a:p>
            <a:r>
              <a:rPr lang="en-GB" dirty="0"/>
              <a:t>Proceso de optimización - Etapas generales</a:t>
            </a:r>
            <a:endParaRPr lang="en-US" dirty="0"/>
          </a:p>
        </p:txBody>
      </p:sp>
      <p:sp>
        <p:nvSpPr>
          <p:cNvPr id="22" name="Rectángulo 602">
            <a:extLst>
              <a:ext uri="{FF2B5EF4-FFF2-40B4-BE49-F238E27FC236}">
                <a16:creationId xmlns:a16="http://schemas.microsoft.com/office/drawing/2014/main" id="{9DF46860-39F6-037B-85E7-5C2310F8F774}"/>
              </a:ext>
            </a:extLst>
          </p:cNvPr>
          <p:cNvSpPr/>
          <p:nvPr/>
        </p:nvSpPr>
        <p:spPr>
          <a:xfrm>
            <a:off x="1708359" y="3699809"/>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24" name="Rectángulo 602">
            <a:extLst>
              <a:ext uri="{FF2B5EF4-FFF2-40B4-BE49-F238E27FC236}">
                <a16:creationId xmlns:a16="http://schemas.microsoft.com/office/drawing/2014/main" id="{BFB7C1A3-090E-D6DA-706D-113520677037}"/>
              </a:ext>
            </a:extLst>
          </p:cNvPr>
          <p:cNvSpPr/>
          <p:nvPr/>
        </p:nvSpPr>
        <p:spPr>
          <a:xfrm>
            <a:off x="6277217" y="1662395"/>
            <a:ext cx="4920900" cy="1938992"/>
          </a:xfrm>
          <a:prstGeom prst="rect">
            <a:avLst/>
          </a:prstGeom>
        </p:spPr>
        <p:txBody>
          <a:bodyPr wrap="square">
            <a:spAutoFit/>
          </a:bodyPr>
          <a:lstStyle/>
          <a:p>
            <a:pPr algn="just"/>
            <a:r>
              <a:rPr lang="en-GB" sz="2000" dirty="0">
                <a:solidFill>
                  <a:schemeClr val="bg1"/>
                </a:solidFill>
              </a:rPr>
              <a:t>Si no estamos seguros de dónde se producen los residuos, primero debemos recopilar datos para identificarlos. En todos los casos, comprender el problema, el sistema y el rendimiento actual es clave para asignar al especialista adecuado la gestión del proceso.</a:t>
            </a:r>
            <a:endParaRPr lang="en-GB" sz="2000" noProof="0" dirty="0">
              <a:solidFill>
                <a:schemeClr val="bg1"/>
              </a:solidFill>
              <a:latin typeface="Calibri" panose="020F0502020204030204" pitchFamily="34" charset="0"/>
              <a:ea typeface="Lato" charset="0"/>
              <a:cs typeface="Calibri" panose="020F0502020204030204" pitchFamily="34" charset="0"/>
            </a:endParaRPr>
          </a:p>
        </p:txBody>
      </p:sp>
      <p:sp>
        <p:nvSpPr>
          <p:cNvPr id="27" name="Freeform 176">
            <a:extLst>
              <a:ext uri="{FF2B5EF4-FFF2-40B4-BE49-F238E27FC236}">
                <a16:creationId xmlns:a16="http://schemas.microsoft.com/office/drawing/2014/main" id="{90675602-33EE-EC0B-6C0A-F02FA5B652D8}"/>
              </a:ext>
            </a:extLst>
          </p:cNvPr>
          <p:cNvSpPr>
            <a:spLocks noChangeArrowheads="1"/>
          </p:cNvSpPr>
          <p:nvPr/>
        </p:nvSpPr>
        <p:spPr bwMode="auto">
          <a:xfrm>
            <a:off x="623967" y="3950189"/>
            <a:ext cx="5170472"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28" name="Freeform 177">
            <a:extLst>
              <a:ext uri="{FF2B5EF4-FFF2-40B4-BE49-F238E27FC236}">
                <a16:creationId xmlns:a16="http://schemas.microsoft.com/office/drawing/2014/main" id="{CBC2C977-1CAD-58FA-A320-F2BBE7F159D3}"/>
              </a:ext>
            </a:extLst>
          </p:cNvPr>
          <p:cNvSpPr>
            <a:spLocks noChangeArrowheads="1"/>
          </p:cNvSpPr>
          <p:nvPr/>
        </p:nvSpPr>
        <p:spPr bwMode="auto">
          <a:xfrm>
            <a:off x="712741" y="3867190"/>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29" name="CuadroTexto 598">
            <a:extLst>
              <a:ext uri="{FF2B5EF4-FFF2-40B4-BE49-F238E27FC236}">
                <a16:creationId xmlns:a16="http://schemas.microsoft.com/office/drawing/2014/main" id="{A2E68611-28EC-10A6-03A8-866CB50392EF}"/>
              </a:ext>
            </a:extLst>
          </p:cNvPr>
          <p:cNvSpPr txBox="1"/>
          <p:nvPr/>
        </p:nvSpPr>
        <p:spPr>
          <a:xfrm>
            <a:off x="984539" y="3952472"/>
            <a:ext cx="5645043"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Seleccionar un método</a:t>
            </a:r>
          </a:p>
        </p:txBody>
      </p:sp>
      <p:sp>
        <p:nvSpPr>
          <p:cNvPr id="31" name="CuadroTexto 601">
            <a:extLst>
              <a:ext uri="{FF2B5EF4-FFF2-40B4-BE49-F238E27FC236}">
                <a16:creationId xmlns:a16="http://schemas.microsoft.com/office/drawing/2014/main" id="{817CC659-5F00-BD37-81C8-DDDAEFA955F3}"/>
              </a:ext>
            </a:extLst>
          </p:cNvPr>
          <p:cNvSpPr txBox="1"/>
          <p:nvPr/>
        </p:nvSpPr>
        <p:spPr>
          <a:xfrm>
            <a:off x="8596135" y="7275783"/>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Título Cuatro</a:t>
            </a:r>
          </a:p>
        </p:txBody>
      </p:sp>
      <p:sp>
        <p:nvSpPr>
          <p:cNvPr id="32" name="Rectángulo 602">
            <a:extLst>
              <a:ext uri="{FF2B5EF4-FFF2-40B4-BE49-F238E27FC236}">
                <a16:creationId xmlns:a16="http://schemas.microsoft.com/office/drawing/2014/main" id="{0DD7BA35-993D-554C-6AA8-8BC318A89438}"/>
              </a:ext>
            </a:extLst>
          </p:cNvPr>
          <p:cNvSpPr/>
          <p:nvPr/>
        </p:nvSpPr>
        <p:spPr>
          <a:xfrm>
            <a:off x="949317" y="4522455"/>
            <a:ext cx="4622704" cy="1323439"/>
          </a:xfrm>
          <a:prstGeom prst="rect">
            <a:avLst/>
          </a:prstGeom>
        </p:spPr>
        <p:txBody>
          <a:bodyPr wrap="square">
            <a:spAutoFit/>
          </a:bodyPr>
          <a:lstStyle/>
          <a:p>
            <a:r>
              <a:rPr lang="en-GB" sz="2000" noProof="0" dirty="0">
                <a:solidFill>
                  <a:schemeClr val="bg1"/>
                </a:solidFill>
                <a:latin typeface="Calibri" panose="020F0502020204030204" pitchFamily="34" charset="0"/>
                <a:ea typeface="Lato" charset="0"/>
                <a:cs typeface="Calibri" panose="020F0502020204030204" pitchFamily="34" charset="0"/>
              </a:rPr>
              <a:t>Los métodos de optimización varían según la empresa, por lo que cada empresa debe desarrollar su propio plan basándose en las siguientes directrices generales:</a:t>
            </a:r>
          </a:p>
        </p:txBody>
      </p:sp>
      <p:sp>
        <p:nvSpPr>
          <p:cNvPr id="33" name="Rectángulo 602">
            <a:extLst>
              <a:ext uri="{FF2B5EF4-FFF2-40B4-BE49-F238E27FC236}">
                <a16:creationId xmlns:a16="http://schemas.microsoft.com/office/drawing/2014/main" id="{A8C77B8A-8BBA-3C05-C151-F59188E28C93}"/>
              </a:ext>
            </a:extLst>
          </p:cNvPr>
          <p:cNvSpPr/>
          <p:nvPr/>
        </p:nvSpPr>
        <p:spPr>
          <a:xfrm>
            <a:off x="5253940" y="7556902"/>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34" name="Rectángulo 602">
            <a:extLst>
              <a:ext uri="{FF2B5EF4-FFF2-40B4-BE49-F238E27FC236}">
                <a16:creationId xmlns:a16="http://schemas.microsoft.com/office/drawing/2014/main" id="{B5A51810-46E8-9268-934C-3AE5B06AD652}"/>
              </a:ext>
            </a:extLst>
          </p:cNvPr>
          <p:cNvSpPr/>
          <p:nvPr/>
        </p:nvSpPr>
        <p:spPr>
          <a:xfrm>
            <a:off x="8576852" y="7595983"/>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35" name="Rectángulo 602">
            <a:extLst>
              <a:ext uri="{FF2B5EF4-FFF2-40B4-BE49-F238E27FC236}">
                <a16:creationId xmlns:a16="http://schemas.microsoft.com/office/drawing/2014/main" id="{247A1786-643E-4F09-A5BA-79F74169D2DF}"/>
              </a:ext>
            </a:extLst>
          </p:cNvPr>
          <p:cNvSpPr/>
          <p:nvPr/>
        </p:nvSpPr>
        <p:spPr>
          <a:xfrm>
            <a:off x="1297997" y="6137671"/>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4" name="Freeform 176">
            <a:extLst>
              <a:ext uri="{FF2B5EF4-FFF2-40B4-BE49-F238E27FC236}">
                <a16:creationId xmlns:a16="http://schemas.microsoft.com/office/drawing/2014/main" id="{47278D81-E7CA-97C5-35E8-27149AA4181C}"/>
              </a:ext>
            </a:extLst>
          </p:cNvPr>
          <p:cNvSpPr>
            <a:spLocks noChangeArrowheads="1"/>
          </p:cNvSpPr>
          <p:nvPr/>
        </p:nvSpPr>
        <p:spPr bwMode="auto">
          <a:xfrm>
            <a:off x="5951684" y="3867190"/>
            <a:ext cx="5407315"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36" name="Rectángulo 602">
            <a:extLst>
              <a:ext uri="{FF2B5EF4-FFF2-40B4-BE49-F238E27FC236}">
                <a16:creationId xmlns:a16="http://schemas.microsoft.com/office/drawing/2014/main" id="{F3A60A08-68AE-7099-F8C3-C34272C9EE01}"/>
              </a:ext>
            </a:extLst>
          </p:cNvPr>
          <p:cNvSpPr/>
          <p:nvPr/>
        </p:nvSpPr>
        <p:spPr>
          <a:xfrm>
            <a:off x="6203979" y="3960390"/>
            <a:ext cx="4902724" cy="1631216"/>
          </a:xfrm>
          <a:prstGeom prst="rect">
            <a:avLst/>
          </a:prstGeom>
        </p:spPr>
        <p:txBody>
          <a:bodyPr wrap="square">
            <a:spAutoFit/>
          </a:bodyPr>
          <a:lstStyle/>
          <a:p>
            <a:r>
              <a:rPr lang="en-GB" sz="2000" b="1" noProof="0" dirty="0">
                <a:solidFill>
                  <a:schemeClr val="bg1"/>
                </a:solidFill>
                <a:latin typeface="Calibri" panose="020F0502020204030204" pitchFamily="34" charset="0"/>
                <a:ea typeface="Lato" charset="0"/>
                <a:cs typeface="Calibri" panose="020F0502020204030204" pitchFamily="34" charset="0"/>
              </a:rPr>
              <a:t>Duración: </a:t>
            </a:r>
            <a:r>
              <a:rPr lang="en-GB" sz="2000" noProof="0" dirty="0">
                <a:solidFill>
                  <a:schemeClr val="bg1"/>
                </a:solidFill>
                <a:latin typeface="Calibri" panose="020F0502020204030204" pitchFamily="34" charset="0"/>
                <a:ea typeface="Lato" charset="0"/>
                <a:cs typeface="Calibri" panose="020F0502020204030204" pitchFamily="34" charset="0"/>
              </a:rPr>
              <a:t>Establezca un calendario claro: los retrasos perjudican la optimización.</a:t>
            </a:r>
          </a:p>
          <a:p>
            <a:r>
              <a:rPr lang="en-GB" sz="2000" b="1" noProof="0" dirty="0">
                <a:solidFill>
                  <a:schemeClr val="bg1"/>
                </a:solidFill>
                <a:latin typeface="Calibri" panose="020F0502020204030204" pitchFamily="34" charset="0"/>
                <a:ea typeface="Lato" charset="0"/>
                <a:cs typeface="Calibri" panose="020F0502020204030204" pitchFamily="34" charset="0"/>
              </a:rPr>
              <a:t>Indicadores clave de rendimiento</a:t>
            </a:r>
            <a:r>
              <a:rPr lang="en-GB" sz="2000" noProof="0" dirty="0">
                <a:solidFill>
                  <a:schemeClr val="bg1"/>
                </a:solidFill>
                <a:latin typeface="Calibri" panose="020F0502020204030204" pitchFamily="34" charset="0"/>
                <a:ea typeface="Lato" charset="0"/>
                <a:cs typeface="Calibri" panose="020F0502020204030204" pitchFamily="34" charset="0"/>
              </a:rPr>
              <a:t>: Define objetivos "SMART" para seguir los progresos.</a:t>
            </a:r>
          </a:p>
          <a:p>
            <a:r>
              <a:rPr lang="en-GB" sz="2000" b="1" noProof="0" dirty="0">
                <a:solidFill>
                  <a:schemeClr val="bg1"/>
                </a:solidFill>
                <a:latin typeface="Calibri" panose="020F0502020204030204" pitchFamily="34" charset="0"/>
                <a:ea typeface="Lato" charset="0"/>
                <a:cs typeface="Calibri" panose="020F0502020204030204" pitchFamily="34" charset="0"/>
              </a:rPr>
              <a:t>Riesgo y control: </a:t>
            </a:r>
            <a:r>
              <a:rPr lang="en-GB" sz="2000" noProof="0" dirty="0">
                <a:solidFill>
                  <a:schemeClr val="bg1"/>
                </a:solidFill>
                <a:latin typeface="Calibri" panose="020F0502020204030204" pitchFamily="34" charset="0"/>
                <a:ea typeface="Lato" charset="0"/>
                <a:cs typeface="Calibri" panose="020F0502020204030204" pitchFamily="34" charset="0"/>
              </a:rPr>
              <a:t>Identifique los riesgos potenciales y describa cómo se gestionarán.</a:t>
            </a:r>
          </a:p>
        </p:txBody>
      </p:sp>
    </p:spTree>
    <p:extLst>
      <p:ext uri="{BB962C8B-B14F-4D97-AF65-F5344CB8AC3E}">
        <p14:creationId xmlns:p14="http://schemas.microsoft.com/office/powerpoint/2010/main" val="4218110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25A8-458A-2B2E-5399-1DECC2C02812}"/>
            </a:ext>
          </a:extLst>
        </p:cNvPr>
        <p:cNvGrpSpPr/>
        <p:nvPr/>
      </p:nvGrpSpPr>
      <p:grpSpPr>
        <a:xfrm>
          <a:off x="0" y="0"/>
          <a:ext cx="0" cy="0"/>
          <a:chOff x="0" y="0"/>
          <a:chExt cx="0" cy="0"/>
        </a:xfrm>
      </p:grpSpPr>
      <p:sp>
        <p:nvSpPr>
          <p:cNvPr id="5" name="Freeform 176">
            <a:extLst>
              <a:ext uri="{FF2B5EF4-FFF2-40B4-BE49-F238E27FC236}">
                <a16:creationId xmlns:a16="http://schemas.microsoft.com/office/drawing/2014/main" id="{B630A147-54A6-E459-5F13-54D75A333F60}"/>
              </a:ext>
            </a:extLst>
          </p:cNvPr>
          <p:cNvSpPr>
            <a:spLocks noChangeArrowheads="1"/>
          </p:cNvSpPr>
          <p:nvPr/>
        </p:nvSpPr>
        <p:spPr bwMode="auto">
          <a:xfrm>
            <a:off x="5756130" y="3798428"/>
            <a:ext cx="5529071"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4" name="Freeform 176">
            <a:extLst>
              <a:ext uri="{FF2B5EF4-FFF2-40B4-BE49-F238E27FC236}">
                <a16:creationId xmlns:a16="http://schemas.microsoft.com/office/drawing/2014/main" id="{3660A2AA-E8D6-34F6-03E5-0840AA680C75}"/>
              </a:ext>
            </a:extLst>
          </p:cNvPr>
          <p:cNvSpPr>
            <a:spLocks noChangeArrowheads="1"/>
          </p:cNvSpPr>
          <p:nvPr/>
        </p:nvSpPr>
        <p:spPr bwMode="auto">
          <a:xfrm>
            <a:off x="5571067" y="1350859"/>
            <a:ext cx="5714134"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F31DB13A-6715-21C4-39E5-39665E6F333E}"/>
              </a:ext>
            </a:extLst>
          </p:cNvPr>
          <p:cNvSpPr>
            <a:spLocks noChangeArrowheads="1"/>
          </p:cNvSpPr>
          <p:nvPr/>
        </p:nvSpPr>
        <p:spPr bwMode="auto">
          <a:xfrm>
            <a:off x="669995" y="1336842"/>
            <a:ext cx="4838708"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8" name="Freeform 177">
            <a:extLst>
              <a:ext uri="{FF2B5EF4-FFF2-40B4-BE49-F238E27FC236}">
                <a16:creationId xmlns:a16="http://schemas.microsoft.com/office/drawing/2014/main" id="{9E09E145-9B2A-A6A5-98F1-991F74F0C750}"/>
              </a:ext>
            </a:extLst>
          </p:cNvPr>
          <p:cNvSpPr>
            <a:spLocks noChangeArrowheads="1"/>
          </p:cNvSpPr>
          <p:nvPr/>
        </p:nvSpPr>
        <p:spPr bwMode="auto">
          <a:xfrm>
            <a:off x="818389" y="1090774"/>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17" name="Rectángulo 602">
            <a:extLst>
              <a:ext uri="{FF2B5EF4-FFF2-40B4-BE49-F238E27FC236}">
                <a16:creationId xmlns:a16="http://schemas.microsoft.com/office/drawing/2014/main" id="{9029DF8E-C11F-D493-63EF-EBF9D82BFAC5}"/>
              </a:ext>
            </a:extLst>
          </p:cNvPr>
          <p:cNvSpPr/>
          <p:nvPr/>
        </p:nvSpPr>
        <p:spPr>
          <a:xfrm>
            <a:off x="844888" y="1815200"/>
            <a:ext cx="4601903" cy="1477328"/>
          </a:xfrm>
          <a:prstGeom prst="rect">
            <a:avLst/>
          </a:prstGeom>
        </p:spPr>
        <p:txBody>
          <a:bodyPr wrap="square">
            <a:spAutoFit/>
          </a:bodyPr>
          <a:lstStyle/>
          <a:p>
            <a:pPr algn="just"/>
            <a:r>
              <a:rPr lang="en-GB" dirty="0">
                <a:solidFill>
                  <a:schemeClr val="bg1"/>
                </a:solidFill>
                <a:latin typeface="Calibri" panose="020F0502020204030204" pitchFamily="34" charset="0"/>
                <a:ea typeface="Lato" charset="0"/>
                <a:cs typeface="Calibri" panose="020F0502020204030204" pitchFamily="34" charset="0"/>
              </a:rPr>
              <a:t>Una vez establecidos el plan y el equipo, deben iniciarse las actuaciones, a menudo centradas en mejorar económicamente la gestión de residuos y reducir los cuellos de botella. </a:t>
            </a:r>
            <a:r>
              <a:rPr lang="en-GB" dirty="0" err="1">
                <a:solidFill>
                  <a:schemeClr val="bg1"/>
                </a:solidFill>
                <a:latin typeface="Calibri" panose="020F0502020204030204" pitchFamily="34" charset="0"/>
                <a:ea typeface="Lato" charset="0"/>
                <a:cs typeface="Calibri" panose="020F0502020204030204" pitchFamily="34" charset="0"/>
              </a:rPr>
              <a:t>Aunque</a:t>
            </a:r>
            <a:r>
              <a:rPr lang="en-GB" dirty="0">
                <a:solidFill>
                  <a:schemeClr val="bg1"/>
                </a:solidFill>
                <a:latin typeface="Calibri" panose="020F0502020204030204" pitchFamily="34" charset="0"/>
                <a:ea typeface="Lato" charset="0"/>
                <a:cs typeface="Calibri" panose="020F0502020204030204" pitchFamily="34" charset="0"/>
              </a:rPr>
              <a:t> </a:t>
            </a:r>
            <a:r>
              <a:rPr lang="en-GB" dirty="0" err="1">
                <a:solidFill>
                  <a:schemeClr val="bg1"/>
                </a:solidFill>
                <a:latin typeface="Calibri" panose="020F0502020204030204" pitchFamily="34" charset="0"/>
                <a:ea typeface="Lato" charset="0"/>
                <a:cs typeface="Calibri" panose="020F0502020204030204" pitchFamily="34" charset="0"/>
              </a:rPr>
              <a:t>el</a:t>
            </a:r>
            <a:r>
              <a:rPr lang="en-GB" dirty="0">
                <a:solidFill>
                  <a:schemeClr val="bg1"/>
                </a:solidFill>
                <a:latin typeface="Calibri" panose="020F0502020204030204" pitchFamily="34" charset="0"/>
                <a:ea typeface="Lato" charset="0"/>
                <a:cs typeface="Calibri" panose="020F0502020204030204" pitchFamily="34" charset="0"/>
              </a:rPr>
              <a:t> </a:t>
            </a:r>
            <a:r>
              <a:rPr lang="en-GB" dirty="0" err="1">
                <a:solidFill>
                  <a:schemeClr val="bg1"/>
                </a:solidFill>
                <a:latin typeface="Calibri" panose="020F0502020204030204" pitchFamily="34" charset="0"/>
                <a:ea typeface="Lato" charset="0"/>
                <a:cs typeface="Calibri" panose="020F0502020204030204" pitchFamily="34" charset="0"/>
              </a:rPr>
              <a:t>impacto</a:t>
            </a:r>
            <a:r>
              <a:rPr lang="en-GB" dirty="0">
                <a:solidFill>
                  <a:schemeClr val="bg1"/>
                </a:solidFill>
                <a:latin typeface="Calibri" panose="020F0502020204030204" pitchFamily="34" charset="0"/>
                <a:ea typeface="Lato" charset="0"/>
                <a:cs typeface="Calibri" panose="020F0502020204030204" pitchFamily="34" charset="0"/>
              </a:rPr>
              <a:t> </a:t>
            </a:r>
            <a:r>
              <a:rPr lang="en-GB" dirty="0" err="1">
                <a:solidFill>
                  <a:schemeClr val="bg1"/>
                </a:solidFill>
                <a:latin typeface="Calibri" panose="020F0502020204030204" pitchFamily="34" charset="0"/>
                <a:ea typeface="Lato" charset="0"/>
                <a:cs typeface="Calibri" panose="020F0502020204030204" pitchFamily="34" charset="0"/>
              </a:rPr>
              <a:t>económico</a:t>
            </a:r>
            <a:r>
              <a:rPr lang="en-GB" dirty="0">
                <a:solidFill>
                  <a:schemeClr val="bg1"/>
                </a:solidFill>
                <a:latin typeface="Calibri" panose="020F0502020204030204" pitchFamily="34" charset="0"/>
                <a:ea typeface="Lato" charset="0"/>
                <a:cs typeface="Calibri" panose="020F0502020204030204" pitchFamily="34" charset="0"/>
              </a:rPr>
              <a:t> es habitual, </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3" name="Text Placeholder 3">
            <a:extLst>
              <a:ext uri="{FF2B5EF4-FFF2-40B4-BE49-F238E27FC236}">
                <a16:creationId xmlns:a16="http://schemas.microsoft.com/office/drawing/2014/main" id="{7AB36102-5DE2-E508-9531-23B80D6BF46F}"/>
              </a:ext>
            </a:extLst>
          </p:cNvPr>
          <p:cNvSpPr>
            <a:spLocks noGrp="1"/>
          </p:cNvSpPr>
          <p:nvPr>
            <p:ph type="body" sz="quarter" idx="16"/>
          </p:nvPr>
        </p:nvSpPr>
        <p:spPr>
          <a:xfrm>
            <a:off x="712741" y="472841"/>
            <a:ext cx="10096086" cy="567651"/>
          </a:xfrm>
          <a:prstGeom prst="rect">
            <a:avLst/>
          </a:prstGeom>
        </p:spPr>
        <p:txBody>
          <a:bodyPr lIns="91440" tIns="45720" rIns="91440" bIns="45720" anchor="t">
            <a:noAutofit/>
          </a:bodyPr>
          <a:lstStyle/>
          <a:p>
            <a:r>
              <a:rPr lang="en-GB" dirty="0"/>
              <a:t>Proceso de optimización - Etapas generales</a:t>
            </a:r>
            <a:endParaRPr lang="en-US" dirty="0"/>
          </a:p>
        </p:txBody>
      </p:sp>
      <p:sp>
        <p:nvSpPr>
          <p:cNvPr id="22" name="Rectángulo 602">
            <a:extLst>
              <a:ext uri="{FF2B5EF4-FFF2-40B4-BE49-F238E27FC236}">
                <a16:creationId xmlns:a16="http://schemas.microsoft.com/office/drawing/2014/main" id="{C3CB9AFB-1F79-937F-7F6A-C0C3C1AAF29B}"/>
              </a:ext>
            </a:extLst>
          </p:cNvPr>
          <p:cNvSpPr/>
          <p:nvPr/>
        </p:nvSpPr>
        <p:spPr>
          <a:xfrm>
            <a:off x="1708359" y="3699809"/>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24" name="Rectángulo 602">
            <a:extLst>
              <a:ext uri="{FF2B5EF4-FFF2-40B4-BE49-F238E27FC236}">
                <a16:creationId xmlns:a16="http://schemas.microsoft.com/office/drawing/2014/main" id="{AB73E700-DE72-B761-81F0-47CE838FC0A3}"/>
              </a:ext>
            </a:extLst>
          </p:cNvPr>
          <p:cNvSpPr/>
          <p:nvPr/>
        </p:nvSpPr>
        <p:spPr>
          <a:xfrm>
            <a:off x="5863344" y="1457962"/>
            <a:ext cx="5465582" cy="2031325"/>
          </a:xfrm>
          <a:prstGeom prst="rect">
            <a:avLst/>
          </a:prstGeom>
        </p:spPr>
        <p:txBody>
          <a:bodyPr wrap="square">
            <a:spAutoFit/>
          </a:bodyPr>
          <a:lstStyle/>
          <a:p>
            <a:r>
              <a:rPr lang="en-GB" dirty="0">
                <a:solidFill>
                  <a:schemeClr val="bg1"/>
                </a:solidFill>
                <a:latin typeface="Calibri" panose="020F0502020204030204" pitchFamily="34" charset="0"/>
                <a:ea typeface="Lato" charset="0"/>
                <a:cs typeface="Calibri" panose="020F0502020204030204" pitchFamily="34" charset="0"/>
              </a:rPr>
              <a:t>las </a:t>
            </a:r>
            <a:r>
              <a:rPr lang="en-GB" dirty="0" err="1">
                <a:solidFill>
                  <a:schemeClr val="bg1"/>
                </a:solidFill>
                <a:latin typeface="Calibri" panose="020F0502020204030204" pitchFamily="34" charset="0"/>
                <a:ea typeface="Lato" charset="0"/>
                <a:cs typeface="Calibri" panose="020F0502020204030204" pitchFamily="34" charset="0"/>
              </a:rPr>
              <a:t>acciones</a:t>
            </a:r>
            <a:r>
              <a:rPr lang="en-GB" dirty="0">
                <a:solidFill>
                  <a:schemeClr val="bg1"/>
                </a:solidFill>
                <a:latin typeface="Calibri" panose="020F0502020204030204" pitchFamily="34" charset="0"/>
                <a:ea typeface="Lato" charset="0"/>
                <a:cs typeface="Calibri" panose="020F0502020204030204" pitchFamily="34" charset="0"/>
              </a:rPr>
              <a:t> también </a:t>
            </a:r>
            <a:r>
              <a:rPr lang="en-GB" dirty="0" err="1">
                <a:solidFill>
                  <a:schemeClr val="bg1"/>
                </a:solidFill>
                <a:latin typeface="Calibri" panose="020F0502020204030204" pitchFamily="34" charset="0"/>
                <a:ea typeface="Lato" charset="0"/>
                <a:cs typeface="Calibri" panose="020F0502020204030204" pitchFamily="34" charset="0"/>
              </a:rPr>
              <a:t>pueden</a:t>
            </a:r>
            <a:r>
              <a:rPr lang="en-GB" dirty="0">
                <a:solidFill>
                  <a:schemeClr val="bg1"/>
                </a:solidFill>
                <a:latin typeface="Calibri" panose="020F0502020204030204" pitchFamily="34" charset="0"/>
                <a:ea typeface="Lato" charset="0"/>
                <a:cs typeface="Calibri" panose="020F0502020204030204" pitchFamily="34" charset="0"/>
              </a:rPr>
              <a:t> </a:t>
            </a:r>
            <a:r>
              <a:rPr lang="en-GB" dirty="0" err="1">
                <a:solidFill>
                  <a:schemeClr val="bg1"/>
                </a:solidFill>
                <a:latin typeface="Calibri" panose="020F0502020204030204" pitchFamily="34" charset="0"/>
                <a:ea typeface="Lato" charset="0"/>
                <a:cs typeface="Calibri" panose="020F0502020204030204" pitchFamily="34" charset="0"/>
              </a:rPr>
              <a:t>tener</a:t>
            </a:r>
            <a:r>
              <a:rPr lang="en-GB" dirty="0">
                <a:solidFill>
                  <a:schemeClr val="bg1"/>
                </a:solidFill>
                <a:latin typeface="Calibri" panose="020F0502020204030204" pitchFamily="34" charset="0"/>
                <a:ea typeface="Lato" charset="0"/>
                <a:cs typeface="Calibri" panose="020F0502020204030204" pitchFamily="34" charset="0"/>
              </a:rPr>
              <a:t> </a:t>
            </a:r>
            <a:r>
              <a:rPr lang="en-GB" dirty="0" err="1">
                <a:solidFill>
                  <a:schemeClr val="bg1"/>
                </a:solidFill>
                <a:latin typeface="Calibri" panose="020F0502020204030204" pitchFamily="34" charset="0"/>
                <a:ea typeface="Lato" charset="0"/>
                <a:cs typeface="Calibri" panose="020F0502020204030204" pitchFamily="34" charset="0"/>
              </a:rPr>
              <a:t>como</a:t>
            </a:r>
            <a:r>
              <a:rPr lang="en-GB" dirty="0">
                <a:solidFill>
                  <a:schemeClr val="bg1"/>
                </a:solidFill>
                <a:latin typeface="Calibri" panose="020F0502020204030204" pitchFamily="34" charset="0"/>
                <a:ea typeface="Lato" charset="0"/>
                <a:cs typeface="Calibri" panose="020F0502020204030204" pitchFamily="34" charset="0"/>
              </a:rPr>
              <a:t> </a:t>
            </a:r>
            <a:r>
              <a:rPr lang="en-GB" dirty="0" err="1">
                <a:solidFill>
                  <a:schemeClr val="bg1"/>
                </a:solidFill>
                <a:latin typeface="Calibri" panose="020F0502020204030204" pitchFamily="34" charset="0"/>
                <a:ea typeface="Lato" charset="0"/>
                <a:cs typeface="Calibri" panose="020F0502020204030204" pitchFamily="34" charset="0"/>
              </a:rPr>
              <a:t>objetivo</a:t>
            </a:r>
            <a:r>
              <a:rPr lang="en-GB" dirty="0">
                <a:solidFill>
                  <a:schemeClr val="bg1"/>
                </a:solidFill>
                <a:latin typeface="Calibri" panose="020F0502020204030204" pitchFamily="34" charset="0"/>
                <a:ea typeface="Lato" charset="0"/>
                <a:cs typeface="Calibri" panose="020F0502020204030204" pitchFamily="34" charset="0"/>
              </a:rPr>
              <a:t> la </a:t>
            </a:r>
            <a:r>
              <a:rPr lang="en-GB" dirty="0" err="1">
                <a:solidFill>
                  <a:schemeClr val="bg1"/>
                </a:solidFill>
                <a:latin typeface="Calibri" panose="020F0502020204030204" pitchFamily="34" charset="0"/>
                <a:ea typeface="Lato" charset="0"/>
                <a:cs typeface="Calibri" panose="020F0502020204030204" pitchFamily="34" charset="0"/>
              </a:rPr>
              <a:t>calidad</a:t>
            </a:r>
            <a:r>
              <a:rPr lang="en-GB" dirty="0">
                <a:solidFill>
                  <a:schemeClr val="bg1"/>
                </a:solidFill>
                <a:latin typeface="Calibri" panose="020F0502020204030204" pitchFamily="34" charset="0"/>
                <a:ea typeface="Lato" charset="0"/>
                <a:cs typeface="Calibri" panose="020F0502020204030204" pitchFamily="34" charset="0"/>
              </a:rPr>
              <a:t> o </a:t>
            </a:r>
            <a:r>
              <a:rPr lang="en-GB" dirty="0" err="1">
                <a:solidFill>
                  <a:schemeClr val="bg1"/>
                </a:solidFill>
                <a:latin typeface="Calibri" panose="020F0502020204030204" pitchFamily="34" charset="0"/>
                <a:ea typeface="Lato" charset="0"/>
                <a:cs typeface="Calibri" panose="020F0502020204030204" pitchFamily="34" charset="0"/>
              </a:rPr>
              <a:t>el</a:t>
            </a:r>
            <a:r>
              <a:rPr lang="en-GB" dirty="0">
                <a:solidFill>
                  <a:schemeClr val="bg1"/>
                </a:solidFill>
                <a:latin typeface="Calibri" panose="020F0502020204030204" pitchFamily="34" charset="0"/>
                <a:ea typeface="Lato" charset="0"/>
                <a:cs typeface="Calibri" panose="020F0502020204030204" pitchFamily="34" charset="0"/>
              </a:rPr>
              <a:t> </a:t>
            </a:r>
            <a:r>
              <a:rPr lang="en-GB" dirty="0" err="1">
                <a:solidFill>
                  <a:schemeClr val="bg1"/>
                </a:solidFill>
                <a:latin typeface="Calibri" panose="020F0502020204030204" pitchFamily="34" charset="0"/>
                <a:ea typeface="Lato" charset="0"/>
                <a:cs typeface="Calibri" panose="020F0502020204030204" pitchFamily="34" charset="0"/>
              </a:rPr>
              <a:t>bienestar</a:t>
            </a:r>
            <a:r>
              <a:rPr lang="en-GB" dirty="0">
                <a:solidFill>
                  <a:schemeClr val="bg1"/>
                </a:solidFill>
                <a:latin typeface="Calibri" panose="020F0502020204030204" pitchFamily="34" charset="0"/>
                <a:ea typeface="Lato" charset="0"/>
                <a:cs typeface="Calibri" panose="020F0502020204030204" pitchFamily="34" charset="0"/>
              </a:rPr>
              <a:t>.</a:t>
            </a:r>
          </a:p>
          <a:p>
            <a:r>
              <a:rPr lang="en-GB" dirty="0">
                <a:solidFill>
                  <a:schemeClr val="bg1"/>
                </a:solidFill>
                <a:latin typeface="Calibri" panose="020F0502020204030204" pitchFamily="34" charset="0"/>
                <a:ea typeface="Lato" charset="0"/>
                <a:cs typeface="Calibri" panose="020F0502020204030204" pitchFamily="34" charset="0"/>
              </a:rPr>
              <a:t>En cualquier caso, su objetivo debe ser la optimización, ya sea mediante el ahorro de costes, la inversión en maquinaria, la contratación o sustitución de personal, el desarrollo de nuevos productos o la reducción de los ineficaces. Todas las acciones empiezan aquí.</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27" name="Freeform 176">
            <a:extLst>
              <a:ext uri="{FF2B5EF4-FFF2-40B4-BE49-F238E27FC236}">
                <a16:creationId xmlns:a16="http://schemas.microsoft.com/office/drawing/2014/main" id="{7C7CE7D6-2177-1077-EB1D-F6E0B1B456A1}"/>
              </a:ext>
            </a:extLst>
          </p:cNvPr>
          <p:cNvSpPr>
            <a:spLocks noChangeArrowheads="1"/>
          </p:cNvSpPr>
          <p:nvPr/>
        </p:nvSpPr>
        <p:spPr bwMode="auto">
          <a:xfrm>
            <a:off x="637346" y="3850450"/>
            <a:ext cx="5072252" cy="213827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28" name="Freeform 177">
            <a:extLst>
              <a:ext uri="{FF2B5EF4-FFF2-40B4-BE49-F238E27FC236}">
                <a16:creationId xmlns:a16="http://schemas.microsoft.com/office/drawing/2014/main" id="{94E59BBE-8842-D677-6E33-6852B1583BC3}"/>
              </a:ext>
            </a:extLst>
          </p:cNvPr>
          <p:cNvSpPr>
            <a:spLocks noChangeArrowheads="1"/>
          </p:cNvSpPr>
          <p:nvPr/>
        </p:nvSpPr>
        <p:spPr bwMode="auto">
          <a:xfrm>
            <a:off x="760947" y="3573491"/>
            <a:ext cx="4132964" cy="641687"/>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86575"/>
          </a:solidFill>
          <a:ln>
            <a:noFill/>
          </a:ln>
          <a:effectLst/>
        </p:spPr>
        <p:txBody>
          <a:bodyPr wrap="none" anchor="ctr"/>
          <a:lstStyle/>
          <a:p>
            <a:endParaRPr lang="en-US" sz="900"/>
          </a:p>
        </p:txBody>
      </p:sp>
      <p:sp>
        <p:nvSpPr>
          <p:cNvPr id="29" name="CuadroTexto 598">
            <a:extLst>
              <a:ext uri="{FF2B5EF4-FFF2-40B4-BE49-F238E27FC236}">
                <a16:creationId xmlns:a16="http://schemas.microsoft.com/office/drawing/2014/main" id="{6F4D12A6-1501-4930-BC79-D80BFE866C38}"/>
              </a:ext>
            </a:extLst>
          </p:cNvPr>
          <p:cNvSpPr txBox="1"/>
          <p:nvPr/>
        </p:nvSpPr>
        <p:spPr>
          <a:xfrm>
            <a:off x="1208674" y="1242519"/>
            <a:ext cx="3237510"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Ejecución de las acciones</a:t>
            </a:r>
          </a:p>
        </p:txBody>
      </p:sp>
      <p:sp>
        <p:nvSpPr>
          <p:cNvPr id="31" name="CuadroTexto 601">
            <a:extLst>
              <a:ext uri="{FF2B5EF4-FFF2-40B4-BE49-F238E27FC236}">
                <a16:creationId xmlns:a16="http://schemas.microsoft.com/office/drawing/2014/main" id="{53DB4A53-FC77-7AE9-2CBB-01AE7E085A9F}"/>
              </a:ext>
            </a:extLst>
          </p:cNvPr>
          <p:cNvSpPr txBox="1"/>
          <p:nvPr/>
        </p:nvSpPr>
        <p:spPr>
          <a:xfrm>
            <a:off x="8596135" y="7275783"/>
            <a:ext cx="21331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Título Cuatro</a:t>
            </a:r>
          </a:p>
        </p:txBody>
      </p:sp>
      <p:sp>
        <p:nvSpPr>
          <p:cNvPr id="32" name="Rectángulo 602">
            <a:extLst>
              <a:ext uri="{FF2B5EF4-FFF2-40B4-BE49-F238E27FC236}">
                <a16:creationId xmlns:a16="http://schemas.microsoft.com/office/drawing/2014/main" id="{E447C4A6-8CC6-3AE0-D01D-BAB967E7DE76}"/>
              </a:ext>
            </a:extLst>
          </p:cNvPr>
          <p:cNvSpPr/>
          <p:nvPr/>
        </p:nvSpPr>
        <p:spPr>
          <a:xfrm>
            <a:off x="949317" y="4268743"/>
            <a:ext cx="4230931" cy="1231106"/>
          </a:xfrm>
          <a:prstGeom prst="rect">
            <a:avLst/>
          </a:prstGeom>
        </p:spPr>
        <p:txBody>
          <a:bodyPr wrap="square">
            <a:spAutoFit/>
          </a:bodyPr>
          <a:lstStyle/>
          <a:p>
            <a:pPr algn="just"/>
            <a:r>
              <a:rPr lang="en-GB" noProof="0" dirty="0">
                <a:solidFill>
                  <a:schemeClr val="bg1"/>
                </a:solidFill>
                <a:latin typeface="Calibri" panose="020F0502020204030204" pitchFamily="34" charset="0"/>
                <a:ea typeface="Lato" charset="0"/>
                <a:cs typeface="Calibri" panose="020F0502020204030204" pitchFamily="34" charset="0"/>
              </a:rPr>
              <a:t>Durante la </a:t>
            </a:r>
            <a:r>
              <a:rPr lang="en-GB" noProof="0" dirty="0" err="1">
                <a:solidFill>
                  <a:schemeClr val="bg1"/>
                </a:solidFill>
                <a:latin typeface="Calibri" panose="020F0502020204030204" pitchFamily="34" charset="0"/>
                <a:ea typeface="Lato" charset="0"/>
                <a:cs typeface="Calibri" panose="020F0502020204030204" pitchFamily="34" charset="0"/>
              </a:rPr>
              <a:t>optimización</a:t>
            </a:r>
            <a:r>
              <a:rPr lang="en-GB" noProof="0" dirty="0">
                <a:solidFill>
                  <a:schemeClr val="bg1"/>
                </a:solidFill>
                <a:latin typeface="Calibri" panose="020F0502020204030204" pitchFamily="34" charset="0"/>
                <a:ea typeface="Lato" charset="0"/>
                <a:cs typeface="Calibri" panose="020F0502020204030204" pitchFamily="34" charset="0"/>
              </a:rPr>
              <a:t>, </a:t>
            </a:r>
            <a:r>
              <a:rPr lang="en-GB" b="1" noProof="0" dirty="0">
                <a:solidFill>
                  <a:schemeClr val="bg1"/>
                </a:solidFill>
                <a:latin typeface="Calibri" panose="020F0502020204030204" pitchFamily="34" charset="0"/>
                <a:ea typeface="Lato" charset="0"/>
                <a:cs typeface="Calibri" panose="020F0502020204030204" pitchFamily="34" charset="0"/>
              </a:rPr>
              <a:t>la </a:t>
            </a:r>
            <a:r>
              <a:rPr lang="en-GB" b="1" noProof="0" dirty="0" err="1">
                <a:solidFill>
                  <a:schemeClr val="bg1"/>
                </a:solidFill>
                <a:latin typeface="Calibri" panose="020F0502020204030204" pitchFamily="34" charset="0"/>
                <a:ea typeface="Lato" charset="0"/>
                <a:cs typeface="Calibri" panose="020F0502020204030204" pitchFamily="34" charset="0"/>
              </a:rPr>
              <a:t>observación</a:t>
            </a:r>
            <a:r>
              <a:rPr lang="en-GB" b="1" noProof="0" dirty="0">
                <a:solidFill>
                  <a:schemeClr val="bg1"/>
                </a:solidFill>
                <a:latin typeface="Calibri" panose="020F0502020204030204" pitchFamily="34" charset="0"/>
                <a:ea typeface="Lato" charset="0"/>
                <a:cs typeface="Calibri" panose="020F0502020204030204" pitchFamily="34" charset="0"/>
              </a:rPr>
              <a:t> y la </a:t>
            </a:r>
            <a:r>
              <a:rPr lang="en-GB" b="1" noProof="0" dirty="0" err="1">
                <a:solidFill>
                  <a:schemeClr val="bg1"/>
                </a:solidFill>
                <a:latin typeface="Calibri" panose="020F0502020204030204" pitchFamily="34" charset="0"/>
                <a:ea typeface="Lato" charset="0"/>
                <a:cs typeface="Calibri" panose="020F0502020204030204" pitchFamily="34" charset="0"/>
              </a:rPr>
              <a:t>estrecha</a:t>
            </a:r>
            <a:r>
              <a:rPr lang="en-GB" b="1" noProof="0" dirty="0">
                <a:solidFill>
                  <a:schemeClr val="bg1"/>
                </a:solidFill>
                <a:latin typeface="Calibri" panose="020F0502020204030204" pitchFamily="34" charset="0"/>
                <a:ea typeface="Lato" charset="0"/>
                <a:cs typeface="Calibri" panose="020F0502020204030204" pitchFamily="34" charset="0"/>
              </a:rPr>
              <a:t> </a:t>
            </a:r>
            <a:r>
              <a:rPr lang="en-GB" b="1" noProof="0" dirty="0" err="1">
                <a:solidFill>
                  <a:schemeClr val="bg1"/>
                </a:solidFill>
                <a:latin typeface="Calibri" panose="020F0502020204030204" pitchFamily="34" charset="0"/>
                <a:ea typeface="Lato" charset="0"/>
                <a:cs typeface="Calibri" panose="020F0502020204030204" pitchFamily="34" charset="0"/>
              </a:rPr>
              <a:t>comunicación</a:t>
            </a:r>
            <a:r>
              <a:rPr lang="en-GB" b="1" noProof="0" dirty="0">
                <a:solidFill>
                  <a:schemeClr val="bg1"/>
                </a:solidFill>
                <a:latin typeface="Calibri" panose="020F0502020204030204" pitchFamily="34" charset="0"/>
                <a:ea typeface="Lato" charset="0"/>
                <a:cs typeface="Calibri" panose="020F0502020204030204" pitchFamily="34" charset="0"/>
              </a:rPr>
              <a:t> </a:t>
            </a:r>
            <a:r>
              <a:rPr lang="en-GB" noProof="0" dirty="0">
                <a:solidFill>
                  <a:schemeClr val="bg1"/>
                </a:solidFill>
                <a:latin typeface="Calibri" panose="020F0502020204030204" pitchFamily="34" charset="0"/>
                <a:ea typeface="Lato" charset="0"/>
                <a:cs typeface="Calibri" panose="020F0502020204030204" pitchFamily="34" charset="0"/>
              </a:rPr>
              <a:t>entre </a:t>
            </a:r>
            <a:r>
              <a:rPr lang="en-GB" noProof="0" dirty="0" err="1">
                <a:solidFill>
                  <a:schemeClr val="bg1"/>
                </a:solidFill>
                <a:latin typeface="Calibri" panose="020F0502020204030204" pitchFamily="34" charset="0"/>
                <a:ea typeface="Lato" charset="0"/>
                <a:cs typeface="Calibri" panose="020F0502020204030204" pitchFamily="34" charset="0"/>
              </a:rPr>
              <a:t>el</a:t>
            </a:r>
            <a:r>
              <a:rPr lang="en-GB" noProof="0" dirty="0">
                <a:solidFill>
                  <a:schemeClr val="bg1"/>
                </a:solidFill>
                <a:latin typeface="Calibri" panose="020F0502020204030204" pitchFamily="34" charset="0"/>
                <a:ea typeface="Lato" charset="0"/>
                <a:cs typeface="Calibri" panose="020F0502020204030204" pitchFamily="34" charset="0"/>
              </a:rPr>
              <a:t> </a:t>
            </a:r>
            <a:r>
              <a:rPr lang="en-GB" noProof="0" dirty="0" err="1">
                <a:solidFill>
                  <a:schemeClr val="bg1"/>
                </a:solidFill>
                <a:latin typeface="Calibri" panose="020F0502020204030204" pitchFamily="34" charset="0"/>
                <a:ea typeface="Lato" charset="0"/>
                <a:cs typeface="Calibri" panose="020F0502020204030204" pitchFamily="34" charset="0"/>
              </a:rPr>
              <a:t>equipo</a:t>
            </a:r>
            <a:r>
              <a:rPr lang="en-GB" noProof="0" dirty="0">
                <a:solidFill>
                  <a:schemeClr val="bg1"/>
                </a:solidFill>
                <a:latin typeface="Calibri" panose="020F0502020204030204" pitchFamily="34" charset="0"/>
                <a:ea typeface="Lato" charset="0"/>
                <a:cs typeface="Calibri" panose="020F0502020204030204" pitchFamily="34" charset="0"/>
              </a:rPr>
              <a:t> son </a:t>
            </a:r>
            <a:r>
              <a:rPr lang="en-GB" noProof="0" dirty="0" err="1">
                <a:solidFill>
                  <a:schemeClr val="bg1"/>
                </a:solidFill>
                <a:latin typeface="Calibri" panose="020F0502020204030204" pitchFamily="34" charset="0"/>
                <a:ea typeface="Lato" charset="0"/>
                <a:cs typeface="Calibri" panose="020F0502020204030204" pitchFamily="34" charset="0"/>
              </a:rPr>
              <a:t>fundamentales</a:t>
            </a:r>
            <a:r>
              <a:rPr lang="en-GB" noProof="0" dirty="0">
                <a:solidFill>
                  <a:schemeClr val="bg1"/>
                </a:solidFill>
                <a:latin typeface="Calibri" panose="020F0502020204030204" pitchFamily="34" charset="0"/>
                <a:ea typeface="Lato" charset="0"/>
                <a:cs typeface="Calibri" panose="020F0502020204030204" pitchFamily="34" charset="0"/>
              </a:rPr>
              <a:t>, </a:t>
            </a:r>
            <a:r>
              <a:rPr lang="en-GB" noProof="0" dirty="0" err="1">
                <a:solidFill>
                  <a:schemeClr val="bg1"/>
                </a:solidFill>
                <a:latin typeface="Calibri" panose="020F0502020204030204" pitchFamily="34" charset="0"/>
                <a:ea typeface="Lato" charset="0"/>
                <a:cs typeface="Calibri" panose="020F0502020204030204" pitchFamily="34" charset="0"/>
              </a:rPr>
              <a:t>ya</a:t>
            </a:r>
            <a:r>
              <a:rPr lang="en-GB" noProof="0" dirty="0">
                <a:solidFill>
                  <a:schemeClr val="bg1"/>
                </a:solidFill>
                <a:latin typeface="Calibri" panose="020F0502020204030204" pitchFamily="34" charset="0"/>
                <a:ea typeface="Lato" charset="0"/>
                <a:cs typeface="Calibri" panose="020F0502020204030204" pitchFamily="34" charset="0"/>
              </a:rPr>
              <a:t> que </a:t>
            </a:r>
            <a:r>
              <a:rPr lang="en-GB" noProof="0" dirty="0" err="1">
                <a:solidFill>
                  <a:schemeClr val="bg1"/>
                </a:solidFill>
                <a:latin typeface="Calibri" panose="020F0502020204030204" pitchFamily="34" charset="0"/>
                <a:ea typeface="Lato" charset="0"/>
                <a:cs typeface="Calibri" panose="020F0502020204030204" pitchFamily="34" charset="0"/>
              </a:rPr>
              <a:t>constituyen</a:t>
            </a:r>
            <a:r>
              <a:rPr lang="en-GB" noProof="0" dirty="0">
                <a:solidFill>
                  <a:schemeClr val="bg1"/>
                </a:solidFill>
                <a:latin typeface="Calibri" panose="020F0502020204030204" pitchFamily="34" charset="0"/>
                <a:ea typeface="Lato" charset="0"/>
                <a:cs typeface="Calibri" panose="020F0502020204030204" pitchFamily="34" charset="0"/>
              </a:rPr>
              <a:t> la forma </a:t>
            </a:r>
            <a:r>
              <a:rPr lang="en-GB" noProof="0" dirty="0" err="1">
                <a:solidFill>
                  <a:schemeClr val="bg1"/>
                </a:solidFill>
                <a:latin typeface="Calibri" panose="020F0502020204030204" pitchFamily="34" charset="0"/>
                <a:ea typeface="Lato" charset="0"/>
                <a:cs typeface="Calibri" panose="020F0502020204030204" pitchFamily="34" charset="0"/>
              </a:rPr>
              <a:t>más</a:t>
            </a:r>
            <a:r>
              <a:rPr lang="en-GB" noProof="0" dirty="0">
                <a:solidFill>
                  <a:schemeClr val="bg1"/>
                </a:solidFill>
                <a:latin typeface="Calibri" panose="020F0502020204030204" pitchFamily="34" charset="0"/>
                <a:ea typeface="Lato" charset="0"/>
                <a:cs typeface="Calibri" panose="020F0502020204030204" pitchFamily="34" charset="0"/>
              </a:rPr>
              <a:t> </a:t>
            </a:r>
            <a:r>
              <a:rPr lang="en-GB" noProof="0" dirty="0" err="1">
                <a:solidFill>
                  <a:schemeClr val="bg1"/>
                </a:solidFill>
                <a:latin typeface="Calibri" panose="020F0502020204030204" pitchFamily="34" charset="0"/>
                <a:ea typeface="Lato" charset="0"/>
                <a:cs typeface="Calibri" panose="020F0502020204030204" pitchFamily="34" charset="0"/>
              </a:rPr>
              <a:t>directa</a:t>
            </a:r>
            <a:r>
              <a:rPr lang="en-GB" noProof="0" dirty="0">
                <a:solidFill>
                  <a:schemeClr val="bg1"/>
                </a:solidFill>
                <a:latin typeface="Calibri" panose="020F0502020204030204" pitchFamily="34" charset="0"/>
                <a:ea typeface="Lato" charset="0"/>
                <a:cs typeface="Calibri" panose="020F0502020204030204" pitchFamily="34" charset="0"/>
              </a:rPr>
              <a:t> de </a:t>
            </a:r>
            <a:r>
              <a:rPr lang="en-GB" noProof="0" dirty="0" err="1">
                <a:solidFill>
                  <a:schemeClr val="bg1"/>
                </a:solidFill>
                <a:latin typeface="Calibri" panose="020F0502020204030204" pitchFamily="34" charset="0"/>
                <a:ea typeface="Lato" charset="0"/>
                <a:cs typeface="Calibri" panose="020F0502020204030204" pitchFamily="34" charset="0"/>
              </a:rPr>
              <a:t>supervisión</a:t>
            </a:r>
            <a:r>
              <a:rPr lang="en-GB" dirty="0">
                <a:solidFill>
                  <a:schemeClr val="bg1"/>
                </a:solidFill>
                <a:latin typeface="Calibri" panose="020F0502020204030204" pitchFamily="34" charset="0"/>
                <a:ea typeface="Lato" charset="0"/>
                <a:cs typeface="Calibri" panose="020F0502020204030204" pitchFamily="34" charset="0"/>
              </a:rPr>
              <a:t>. </a:t>
            </a:r>
            <a:endParaRPr lang="en-GB" noProof="0" dirty="0">
              <a:solidFill>
                <a:schemeClr val="bg1"/>
              </a:solidFill>
              <a:latin typeface="Calibri" panose="020F0502020204030204" pitchFamily="34" charset="0"/>
              <a:ea typeface="Lato" charset="0"/>
              <a:cs typeface="Calibri" panose="020F0502020204030204" pitchFamily="34" charset="0"/>
            </a:endParaRPr>
          </a:p>
        </p:txBody>
      </p:sp>
      <p:sp>
        <p:nvSpPr>
          <p:cNvPr id="33" name="Rectángulo 602">
            <a:extLst>
              <a:ext uri="{FF2B5EF4-FFF2-40B4-BE49-F238E27FC236}">
                <a16:creationId xmlns:a16="http://schemas.microsoft.com/office/drawing/2014/main" id="{651C869E-F745-9088-4D6B-C27EE591B94F}"/>
              </a:ext>
            </a:extLst>
          </p:cNvPr>
          <p:cNvSpPr/>
          <p:nvPr/>
        </p:nvSpPr>
        <p:spPr>
          <a:xfrm>
            <a:off x="5253940" y="7556902"/>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34" name="Rectángulo 602">
            <a:extLst>
              <a:ext uri="{FF2B5EF4-FFF2-40B4-BE49-F238E27FC236}">
                <a16:creationId xmlns:a16="http://schemas.microsoft.com/office/drawing/2014/main" id="{9F9DC484-078C-EC55-BF40-54F86662EE47}"/>
              </a:ext>
            </a:extLst>
          </p:cNvPr>
          <p:cNvSpPr/>
          <p:nvPr/>
        </p:nvSpPr>
        <p:spPr>
          <a:xfrm>
            <a:off x="8576852" y="7595983"/>
            <a:ext cx="2604960" cy="338554"/>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35" name="Rectángulo 602">
            <a:extLst>
              <a:ext uri="{FF2B5EF4-FFF2-40B4-BE49-F238E27FC236}">
                <a16:creationId xmlns:a16="http://schemas.microsoft.com/office/drawing/2014/main" id="{AC5D0DD9-950C-1A26-31B3-1290FAC2ECE0}"/>
              </a:ext>
            </a:extLst>
          </p:cNvPr>
          <p:cNvSpPr/>
          <p:nvPr/>
        </p:nvSpPr>
        <p:spPr>
          <a:xfrm>
            <a:off x="1297997" y="6137671"/>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Pulse para escribir</a:t>
            </a:r>
          </a:p>
        </p:txBody>
      </p:sp>
      <p:sp>
        <p:nvSpPr>
          <p:cNvPr id="36" name="Rectángulo 602">
            <a:extLst>
              <a:ext uri="{FF2B5EF4-FFF2-40B4-BE49-F238E27FC236}">
                <a16:creationId xmlns:a16="http://schemas.microsoft.com/office/drawing/2014/main" id="{611B9B23-7523-4A85-B074-F4852A327D8A}"/>
              </a:ext>
            </a:extLst>
          </p:cNvPr>
          <p:cNvSpPr/>
          <p:nvPr/>
        </p:nvSpPr>
        <p:spPr>
          <a:xfrm>
            <a:off x="6017315" y="4215178"/>
            <a:ext cx="5119074" cy="1477328"/>
          </a:xfrm>
          <a:prstGeom prst="rect">
            <a:avLst/>
          </a:prstGeom>
        </p:spPr>
        <p:txBody>
          <a:bodyPr wrap="square">
            <a:spAutoFit/>
          </a:bodyPr>
          <a:lstStyle/>
          <a:p>
            <a:r>
              <a:rPr lang="en-GB" dirty="0">
                <a:solidFill>
                  <a:schemeClr val="bg1"/>
                </a:solidFill>
              </a:rPr>
              <a:t>La mayoría de los KPI y objetivos, garantizar que las acciones se ajustan a los plazos, los indicadores y la gestión de riesgos. Las comprobaciones técnicas y las evaluaciones de datos son esenciales para confirmar que se está produciendo un cambio real.</a:t>
            </a:r>
            <a:endParaRPr lang="en-IE" dirty="0">
              <a:solidFill>
                <a:schemeClr val="bg1"/>
              </a:solidFill>
              <a:latin typeface="Calibri" panose="020F0502020204030204" pitchFamily="34" charset="0"/>
              <a:ea typeface="Lato" charset="0"/>
              <a:cs typeface="Calibri" panose="020F0502020204030204" pitchFamily="34" charset="0"/>
            </a:endParaRPr>
          </a:p>
        </p:txBody>
      </p:sp>
      <p:sp>
        <p:nvSpPr>
          <p:cNvPr id="2" name="CuadroTexto 598">
            <a:extLst>
              <a:ext uri="{FF2B5EF4-FFF2-40B4-BE49-F238E27FC236}">
                <a16:creationId xmlns:a16="http://schemas.microsoft.com/office/drawing/2014/main" id="{BD3391AC-8812-BD1D-F396-23E945B6A2BD}"/>
              </a:ext>
            </a:extLst>
          </p:cNvPr>
          <p:cNvSpPr txBox="1"/>
          <p:nvPr/>
        </p:nvSpPr>
        <p:spPr>
          <a:xfrm>
            <a:off x="1252534" y="3678891"/>
            <a:ext cx="3237510"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Observación permanente</a:t>
            </a:r>
          </a:p>
        </p:txBody>
      </p:sp>
    </p:spTree>
    <p:extLst>
      <p:ext uri="{BB962C8B-B14F-4D97-AF65-F5344CB8AC3E}">
        <p14:creationId xmlns:p14="http://schemas.microsoft.com/office/powerpoint/2010/main" val="365258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8" name="Picture Placeholder 7" descr="A magnifying glass over a graph&#10;&#10;AI-generated content may be incorrect.">
            <a:extLst>
              <a:ext uri="{FF2B5EF4-FFF2-40B4-BE49-F238E27FC236}">
                <a16:creationId xmlns:a16="http://schemas.microsoft.com/office/drawing/2014/main" id="{987DF2D4-54B7-7DCD-5FAB-6EC11ADD3C3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1800172"/>
          </a:xfrm>
        </p:spPr>
        <p:txBody>
          <a:bodyPr/>
          <a:lstStyle/>
          <a:p>
            <a:r>
              <a:rPr lang="en-US" dirty="0"/>
              <a:t>03</a:t>
            </a:r>
          </a:p>
        </p:txBody>
      </p:sp>
      <p:sp>
        <p:nvSpPr>
          <p:cNvPr id="14" name="Rectangle 13">
            <a:extLst>
              <a:ext uri="{FF2B5EF4-FFF2-40B4-BE49-F238E27FC236}">
                <a16:creationId xmlns:a16="http://schemas.microsoft.com/office/drawing/2014/main" id="{72562939-738E-FB21-A25D-599F65FCBD3E}"/>
              </a:ext>
            </a:extLst>
          </p:cNvPr>
          <p:cNvSpPr/>
          <p:nvPr/>
        </p:nvSpPr>
        <p:spPr>
          <a:xfrm>
            <a:off x="5722298" y="3429000"/>
            <a:ext cx="4214182" cy="133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 name="TextBox 1">
            <a:extLst>
              <a:ext uri="{FF2B5EF4-FFF2-40B4-BE49-F238E27FC236}">
                <a16:creationId xmlns:a16="http://schemas.microsoft.com/office/drawing/2014/main" id="{8C1CA686-FD67-C631-0610-BDC1F5936AB4}"/>
              </a:ext>
            </a:extLst>
          </p:cNvPr>
          <p:cNvSpPr txBox="1"/>
          <p:nvPr/>
        </p:nvSpPr>
        <p:spPr>
          <a:xfrm>
            <a:off x="5906320" y="3481298"/>
            <a:ext cx="4578800" cy="1200329"/>
          </a:xfrm>
          <a:prstGeom prst="rect">
            <a:avLst/>
          </a:prstGeom>
          <a:noFill/>
        </p:spPr>
        <p:txBody>
          <a:bodyPr wrap="square" rtlCol="0">
            <a:spAutoFit/>
          </a:bodyPr>
          <a:lstStyle/>
          <a:p>
            <a:r>
              <a:rPr lang="en-US" sz="3600" b="1" spc="324" dirty="0">
                <a:solidFill>
                  <a:srgbClr val="60BA47"/>
                </a:solidFill>
                <a:latin typeface="Calibri" panose="020F0502020204030204" pitchFamily="34" charset="0"/>
                <a:cs typeface="Calibri" panose="020F0502020204030204" pitchFamily="34" charset="0"/>
              </a:rPr>
              <a:t>ESTRATEGIAS DE OPTIMIZACIÓN</a:t>
            </a:r>
          </a:p>
        </p:txBody>
      </p:sp>
      <p:sp>
        <p:nvSpPr>
          <p:cNvPr id="9" name="TextBox 8">
            <a:extLst>
              <a:ext uri="{FF2B5EF4-FFF2-40B4-BE49-F238E27FC236}">
                <a16:creationId xmlns:a16="http://schemas.microsoft.com/office/drawing/2014/main" id="{C5A64DE4-C47A-D7ED-7286-2A3AA1C0F976}"/>
              </a:ext>
            </a:extLst>
          </p:cNvPr>
          <p:cNvSpPr txBox="1"/>
          <p:nvPr/>
        </p:nvSpPr>
        <p:spPr>
          <a:xfrm>
            <a:off x="238772" y="6023651"/>
            <a:ext cx="7708195" cy="230832"/>
          </a:xfrm>
          <a:prstGeom prst="rect">
            <a:avLst/>
          </a:prstGeom>
          <a:noFill/>
        </p:spPr>
        <p:txBody>
          <a:bodyPr wrap="square" rtlCol="0">
            <a:spAutoFit/>
          </a:bodyPr>
          <a:lstStyle/>
          <a:p>
            <a:r>
              <a:rPr lang="en-GB" sz="900">
                <a:hlinkClick r:id="rId4" tooltip="https://technofaq.org/posts/2020/09/top-reasons-why-seo-optimisation-is-necessary-to-enhance-your-local-business/"/>
              </a:rPr>
              <a:t>Esta foto </a:t>
            </a:r>
            <a:r>
              <a:rPr lang="en-GB" sz="900"/>
              <a:t>de Autor desconocido está bajo licencia </a:t>
            </a:r>
            <a:r>
              <a:rPr lang="en-GB" sz="900">
                <a:hlinkClick r:id="rId5" tooltip="https://creativecommons.org/licenses/by-nc-sa/3.0/"/>
              </a:rPr>
              <a:t>CC BY-SA-NC</a:t>
            </a:r>
            <a:endParaRPr lang="en-GB" sz="900"/>
          </a:p>
        </p:txBody>
      </p:sp>
    </p:spTree>
    <p:extLst>
      <p:ext uri="{BB962C8B-B14F-4D97-AF65-F5344CB8AC3E}">
        <p14:creationId xmlns:p14="http://schemas.microsoft.com/office/powerpoint/2010/main" val="284046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D257BB-E4D2-2F88-A18A-8CC4AE82C305}"/>
              </a:ext>
            </a:extLst>
          </p:cNvPr>
          <p:cNvSpPr>
            <a:spLocks noGrp="1"/>
          </p:cNvSpPr>
          <p:nvPr>
            <p:ph type="body" sz="quarter" idx="16"/>
          </p:nvPr>
        </p:nvSpPr>
        <p:spPr>
          <a:xfrm>
            <a:off x="1732484" y="593866"/>
            <a:ext cx="9837386" cy="992652"/>
          </a:xfrm>
        </p:spPr>
        <p:txBody>
          <a:bodyPr/>
          <a:lstStyle/>
          <a:p>
            <a:r>
              <a:rPr lang="en-US" sz="3600" b="1" dirty="0"/>
              <a:t>Industria manufacturera - </a:t>
            </a:r>
            <a:r>
              <a:rPr lang="en-US" sz="3600" b="1" dirty="0" err="1"/>
              <a:t>Optimización</a:t>
            </a:r>
            <a:endParaRPr lang="en-US" sz="3600" b="1" dirty="0"/>
          </a:p>
          <a:p>
            <a:endParaRPr lang="en-US" dirty="0"/>
          </a:p>
        </p:txBody>
      </p:sp>
      <p:sp>
        <p:nvSpPr>
          <p:cNvPr id="3" name="Picture Placeholder 2">
            <a:extLst>
              <a:ext uri="{FF2B5EF4-FFF2-40B4-BE49-F238E27FC236}">
                <a16:creationId xmlns:a16="http://schemas.microsoft.com/office/drawing/2014/main" id="{B5DFD73D-2371-3641-874E-12FCF1A39A3E}"/>
              </a:ext>
            </a:extLst>
          </p:cNvPr>
          <p:cNvSpPr>
            <a:spLocks noGrp="1"/>
          </p:cNvSpPr>
          <p:nvPr>
            <p:ph type="pic" sz="quarter" idx="10"/>
          </p:nvPr>
        </p:nvSpPr>
        <p:spPr/>
        <p:txBody>
          <a:bodyPr/>
          <a:lstStyle/>
          <a:p>
            <a:endParaRPr lang="fi-FI"/>
          </a:p>
        </p:txBody>
      </p:sp>
      <p:sp>
        <p:nvSpPr>
          <p:cNvPr id="4" name="Text Placeholder 3">
            <a:extLst>
              <a:ext uri="{FF2B5EF4-FFF2-40B4-BE49-F238E27FC236}">
                <a16:creationId xmlns:a16="http://schemas.microsoft.com/office/drawing/2014/main" id="{B46C6030-4815-4EF6-062E-3C37990F2CFD}"/>
              </a:ext>
            </a:extLst>
          </p:cNvPr>
          <p:cNvSpPr>
            <a:spLocks noGrp="1"/>
          </p:cNvSpPr>
          <p:nvPr>
            <p:ph type="body" sz="quarter" idx="19"/>
          </p:nvPr>
        </p:nvSpPr>
        <p:spPr>
          <a:xfrm>
            <a:off x="6647793" y="1904667"/>
            <a:ext cx="4990998" cy="4102937"/>
          </a:xfrm>
        </p:spPr>
        <p:txBody>
          <a:bodyPr/>
          <a:lstStyle/>
          <a:p>
            <a:pPr>
              <a:lnSpc>
                <a:spcPct val="100000"/>
              </a:lnSpc>
            </a:pPr>
            <a:r>
              <a:rPr lang="en-GB" dirty="0"/>
              <a:t>Este vídeo explora y explica las estrategias de optimización operativa, centrándose en metodologías como Lean, Seis Sigma, Gestión de la Calidad Total..., adaptadas para mejorar la eficiencia y reducir los residuos, incluyendo la optimización de la cadena de suministro, mejoras de procesos y ejemplos del mundo real</a:t>
            </a:r>
          </a:p>
          <a:p>
            <a:endParaRPr lang="en-US" dirty="0"/>
          </a:p>
        </p:txBody>
      </p:sp>
      <p:pic>
        <p:nvPicPr>
          <p:cNvPr id="17" name="Online Media 16" title="Manufacturing Industry Overview - Optimization">
            <a:hlinkClick r:id="" action="ppaction://media"/>
            <a:extLst>
              <a:ext uri="{FF2B5EF4-FFF2-40B4-BE49-F238E27FC236}">
                <a16:creationId xmlns:a16="http://schemas.microsoft.com/office/drawing/2014/main" id="{429F0A1C-5916-6A9F-2736-2F531BC67765}"/>
              </a:ext>
            </a:extLst>
          </p:cNvPr>
          <p:cNvPicPr>
            <a:picLocks noRot="1" noChangeAspect="1"/>
          </p:cNvPicPr>
          <p:nvPr>
            <a:videoFile r:link="rId1"/>
          </p:nvPr>
        </p:nvPicPr>
        <p:blipFill>
          <a:blip r:embed="rId3"/>
          <a:stretch>
            <a:fillRect/>
          </a:stretch>
        </p:blipFill>
        <p:spPr>
          <a:xfrm>
            <a:off x="635271" y="2169117"/>
            <a:ext cx="4990999" cy="3839656"/>
          </a:xfrm>
          <a:prstGeom prst="rect">
            <a:avLst/>
          </a:prstGeom>
        </p:spPr>
      </p:pic>
      <p:grpSp>
        <p:nvGrpSpPr>
          <p:cNvPr id="18" name="Graphic 4">
            <a:extLst>
              <a:ext uri="{FF2B5EF4-FFF2-40B4-BE49-F238E27FC236}">
                <a16:creationId xmlns:a16="http://schemas.microsoft.com/office/drawing/2014/main" id="{8F25743B-D9F4-A5FC-40CC-6710B855E354}"/>
              </a:ext>
            </a:extLst>
          </p:cNvPr>
          <p:cNvGrpSpPr/>
          <p:nvPr/>
        </p:nvGrpSpPr>
        <p:grpSpPr>
          <a:xfrm rot="19582332">
            <a:off x="6306158" y="5109752"/>
            <a:ext cx="403667" cy="780438"/>
            <a:chOff x="9129274" y="2719113"/>
            <a:chExt cx="717139" cy="1386497"/>
          </a:xfrm>
          <a:solidFill>
            <a:srgbClr val="09465E"/>
          </a:solidFill>
        </p:grpSpPr>
        <p:grpSp>
          <p:nvGrpSpPr>
            <p:cNvPr id="19" name="Graphic 4">
              <a:extLst>
                <a:ext uri="{FF2B5EF4-FFF2-40B4-BE49-F238E27FC236}">
                  <a16:creationId xmlns:a16="http://schemas.microsoft.com/office/drawing/2014/main" id="{CF90B2EC-5694-436F-0979-6E5D81D045A0}"/>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BD958234-5FBC-F17C-C640-8551DF4C3C1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9" name="Freeform 58">
                <a:extLst>
                  <a:ext uri="{FF2B5EF4-FFF2-40B4-BE49-F238E27FC236}">
                    <a16:creationId xmlns:a16="http://schemas.microsoft.com/office/drawing/2014/main" id="{DA7C6B6A-A378-FE01-BE6F-552A5454003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AB9613B0-0D62-5CB0-1EC7-C018540D2699}"/>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99E72753-0DDD-C44C-B927-0A968C7CC06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2" name="Freeform 51">
                <a:extLst>
                  <a:ext uri="{FF2B5EF4-FFF2-40B4-BE49-F238E27FC236}">
                    <a16:creationId xmlns:a16="http://schemas.microsoft.com/office/drawing/2014/main" id="{832D203B-2AD5-EED1-0EB1-13BE1093914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3" name="Freeform 52">
                <a:extLst>
                  <a:ext uri="{FF2B5EF4-FFF2-40B4-BE49-F238E27FC236}">
                    <a16:creationId xmlns:a16="http://schemas.microsoft.com/office/drawing/2014/main" id="{2DF96E05-B780-456D-3718-80B21834C29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4" name="Freeform 53">
                <a:extLst>
                  <a:ext uri="{FF2B5EF4-FFF2-40B4-BE49-F238E27FC236}">
                    <a16:creationId xmlns:a16="http://schemas.microsoft.com/office/drawing/2014/main" id="{79AE1EDB-095E-F026-952F-236BA97CD4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5" name="Freeform 54">
                <a:extLst>
                  <a:ext uri="{FF2B5EF4-FFF2-40B4-BE49-F238E27FC236}">
                    <a16:creationId xmlns:a16="http://schemas.microsoft.com/office/drawing/2014/main" id="{1130165F-62ED-41EA-B5AA-4D045856403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6" name="Freeform 55">
                <a:extLst>
                  <a:ext uri="{FF2B5EF4-FFF2-40B4-BE49-F238E27FC236}">
                    <a16:creationId xmlns:a16="http://schemas.microsoft.com/office/drawing/2014/main" id="{352DD753-B8F4-DB01-1C61-B935D888155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7" name="Freeform 56">
                <a:extLst>
                  <a:ext uri="{FF2B5EF4-FFF2-40B4-BE49-F238E27FC236}">
                    <a16:creationId xmlns:a16="http://schemas.microsoft.com/office/drawing/2014/main" id="{6080074E-675E-6280-98C3-A3884207A9D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6491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07229-5D47-3201-789F-C03AA6CFBC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209427-5006-C4A9-C57F-1826F7813160}"/>
              </a:ext>
            </a:extLst>
          </p:cNvPr>
          <p:cNvSpPr>
            <a:spLocks noGrp="1"/>
          </p:cNvSpPr>
          <p:nvPr>
            <p:ph type="body" sz="quarter" idx="16"/>
          </p:nvPr>
        </p:nvSpPr>
        <p:spPr>
          <a:xfrm>
            <a:off x="1732484" y="593866"/>
            <a:ext cx="9837386" cy="992652"/>
          </a:xfrm>
        </p:spPr>
        <p:txBody>
          <a:bodyPr/>
          <a:lstStyle/>
          <a:p>
            <a:r>
              <a:rPr lang="en-US" dirty="0"/>
              <a:t>¿Qué es Seis Sigma?</a:t>
            </a:r>
            <a:endParaRPr lang="en-US" sz="3600" b="1" dirty="0"/>
          </a:p>
          <a:p>
            <a:endParaRPr lang="en-US" dirty="0"/>
          </a:p>
        </p:txBody>
      </p:sp>
      <p:sp>
        <p:nvSpPr>
          <p:cNvPr id="3" name="Picture Placeholder 2">
            <a:extLst>
              <a:ext uri="{FF2B5EF4-FFF2-40B4-BE49-F238E27FC236}">
                <a16:creationId xmlns:a16="http://schemas.microsoft.com/office/drawing/2014/main" id="{47F2B891-8961-5BF9-CA60-6BE7409ACB86}"/>
              </a:ext>
            </a:extLst>
          </p:cNvPr>
          <p:cNvSpPr>
            <a:spLocks noGrp="1"/>
          </p:cNvSpPr>
          <p:nvPr>
            <p:ph type="pic" sz="quarter" idx="10"/>
          </p:nvPr>
        </p:nvSpPr>
        <p:spPr/>
        <p:txBody>
          <a:bodyPr/>
          <a:lstStyle/>
          <a:p>
            <a:endParaRPr lang="fi-FI"/>
          </a:p>
        </p:txBody>
      </p:sp>
      <p:sp>
        <p:nvSpPr>
          <p:cNvPr id="4" name="Text Placeholder 3">
            <a:extLst>
              <a:ext uri="{FF2B5EF4-FFF2-40B4-BE49-F238E27FC236}">
                <a16:creationId xmlns:a16="http://schemas.microsoft.com/office/drawing/2014/main" id="{07584F14-89EA-D7CB-1242-E65AE10E0890}"/>
              </a:ext>
            </a:extLst>
          </p:cNvPr>
          <p:cNvSpPr>
            <a:spLocks noGrp="1"/>
          </p:cNvSpPr>
          <p:nvPr>
            <p:ph type="body" sz="quarter" idx="19"/>
          </p:nvPr>
        </p:nvSpPr>
        <p:spPr>
          <a:xfrm>
            <a:off x="6864317" y="1114813"/>
            <a:ext cx="5039875" cy="4102937"/>
          </a:xfrm>
        </p:spPr>
        <p:txBody>
          <a:bodyPr/>
          <a:lstStyle/>
          <a:p>
            <a:pPr>
              <a:lnSpc>
                <a:spcPct val="100000"/>
              </a:lnSpc>
            </a:pPr>
            <a:r>
              <a:rPr lang="en-GB" dirty="0"/>
              <a:t>Este vídeo de 8 minutos explica el concepto en el que se basa la estrategia de optimización </a:t>
            </a:r>
            <a:r>
              <a:rPr lang="en-GB" b="1" dirty="0"/>
              <a:t>Seis Sigma</a:t>
            </a:r>
            <a:r>
              <a:rPr lang="en-GB" dirty="0"/>
              <a:t>. </a:t>
            </a:r>
          </a:p>
          <a:p>
            <a:pPr>
              <a:lnSpc>
                <a:spcPct val="100000"/>
              </a:lnSpc>
            </a:pPr>
            <a:endParaRPr lang="en-GB" sz="1000" dirty="0"/>
          </a:p>
          <a:p>
            <a:pPr>
              <a:lnSpc>
                <a:spcPct val="100000"/>
              </a:lnSpc>
            </a:pPr>
            <a:r>
              <a:rPr lang="en-GB" dirty="0"/>
              <a:t>Seis Sigma es una metodología basada en datos cuyo objetivo es reducir la variación y eliminar los defectos, incluidos los residuos, en cualquier proceso de transformación. </a:t>
            </a:r>
          </a:p>
          <a:p>
            <a:pPr>
              <a:lnSpc>
                <a:spcPct val="100000"/>
              </a:lnSpc>
            </a:pPr>
            <a:endParaRPr lang="en-GB" sz="1000" dirty="0"/>
          </a:p>
          <a:p>
            <a:pPr>
              <a:lnSpc>
                <a:spcPct val="100000"/>
              </a:lnSpc>
            </a:pPr>
            <a:r>
              <a:rPr lang="en-GB" dirty="0"/>
              <a:t>Aplicado al sector alimentario, Seis Sigma se describe como un método eficaz que mejora los resultados en materia de calidad.</a:t>
            </a:r>
          </a:p>
          <a:p>
            <a:endParaRPr lang="en-US" dirty="0"/>
          </a:p>
        </p:txBody>
      </p:sp>
      <p:pic>
        <p:nvPicPr>
          <p:cNvPr id="18" name="Online Media 17" title="Six Sigma In 9 Minutes | What Is Six Sigma? | Six Sigma Explained | Six Sigma Training | Simplilearn">
            <a:hlinkClick r:id="" action="ppaction://media"/>
            <a:extLst>
              <a:ext uri="{FF2B5EF4-FFF2-40B4-BE49-F238E27FC236}">
                <a16:creationId xmlns:a16="http://schemas.microsoft.com/office/drawing/2014/main" id="{AC3D7C18-EB20-CC2C-F495-83C32F06BAE6}"/>
              </a:ext>
            </a:extLst>
          </p:cNvPr>
          <p:cNvPicPr>
            <a:picLocks noRot="1" noChangeAspect="1"/>
          </p:cNvPicPr>
          <p:nvPr>
            <a:videoFile r:link="rId1"/>
          </p:nvPr>
        </p:nvPicPr>
        <p:blipFill>
          <a:blip r:embed="rId3"/>
          <a:stretch>
            <a:fillRect/>
          </a:stretch>
        </p:blipFill>
        <p:spPr>
          <a:xfrm>
            <a:off x="601404" y="2044742"/>
            <a:ext cx="5164667" cy="3962862"/>
          </a:xfrm>
          <a:prstGeom prst="rect">
            <a:avLst/>
          </a:prstGeom>
        </p:spPr>
      </p:pic>
      <p:grpSp>
        <p:nvGrpSpPr>
          <p:cNvPr id="17" name="Graphic 4">
            <a:extLst>
              <a:ext uri="{FF2B5EF4-FFF2-40B4-BE49-F238E27FC236}">
                <a16:creationId xmlns:a16="http://schemas.microsoft.com/office/drawing/2014/main" id="{4BA5FCFF-1943-6587-99D8-75DD5DAC0826}"/>
              </a:ext>
            </a:extLst>
          </p:cNvPr>
          <p:cNvGrpSpPr/>
          <p:nvPr/>
        </p:nvGrpSpPr>
        <p:grpSpPr>
          <a:xfrm rot="19582332">
            <a:off x="6278324" y="5211562"/>
            <a:ext cx="403667" cy="780438"/>
            <a:chOff x="9129274" y="2719113"/>
            <a:chExt cx="717139" cy="1386497"/>
          </a:xfrm>
          <a:solidFill>
            <a:srgbClr val="09465E"/>
          </a:solidFill>
        </p:grpSpPr>
        <p:grpSp>
          <p:nvGrpSpPr>
            <p:cNvPr id="19" name="Graphic 4">
              <a:extLst>
                <a:ext uri="{FF2B5EF4-FFF2-40B4-BE49-F238E27FC236}">
                  <a16:creationId xmlns:a16="http://schemas.microsoft.com/office/drawing/2014/main" id="{66820801-D4A5-52F3-F18F-C3E244C15ED7}"/>
                </a:ext>
              </a:extLst>
            </p:cNvPr>
            <p:cNvGrpSpPr/>
            <p:nvPr/>
          </p:nvGrpSpPr>
          <p:grpSpPr>
            <a:xfrm>
              <a:off x="9159507" y="2719113"/>
              <a:ext cx="446280" cy="440141"/>
              <a:chOff x="9159507" y="2719113"/>
              <a:chExt cx="446280" cy="440141"/>
            </a:xfrm>
            <a:grpFill/>
          </p:grpSpPr>
          <p:sp>
            <p:nvSpPr>
              <p:cNvPr id="28" name="Freeform 57">
                <a:extLst>
                  <a:ext uri="{FF2B5EF4-FFF2-40B4-BE49-F238E27FC236}">
                    <a16:creationId xmlns:a16="http://schemas.microsoft.com/office/drawing/2014/main" id="{D010A6AC-5C07-69F2-DBD0-F8714473E94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9" name="Freeform 58">
                <a:extLst>
                  <a:ext uri="{FF2B5EF4-FFF2-40B4-BE49-F238E27FC236}">
                    <a16:creationId xmlns:a16="http://schemas.microsoft.com/office/drawing/2014/main" id="{41A69089-988B-50F4-2C36-B39FF525141F}"/>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0" name="Graphic 4">
              <a:extLst>
                <a:ext uri="{FF2B5EF4-FFF2-40B4-BE49-F238E27FC236}">
                  <a16:creationId xmlns:a16="http://schemas.microsoft.com/office/drawing/2014/main" id="{D795CE6D-DDBA-192C-17E5-D457E1F3A680}"/>
                </a:ext>
              </a:extLst>
            </p:cNvPr>
            <p:cNvGrpSpPr/>
            <p:nvPr/>
          </p:nvGrpSpPr>
          <p:grpSpPr>
            <a:xfrm>
              <a:off x="9129274" y="2893887"/>
              <a:ext cx="717139" cy="1211724"/>
              <a:chOff x="9129274" y="2893887"/>
              <a:chExt cx="717139" cy="1211724"/>
            </a:xfrm>
            <a:grpFill/>
          </p:grpSpPr>
          <p:sp>
            <p:nvSpPr>
              <p:cNvPr id="21" name="Freeform 50">
                <a:extLst>
                  <a:ext uri="{FF2B5EF4-FFF2-40B4-BE49-F238E27FC236}">
                    <a16:creationId xmlns:a16="http://schemas.microsoft.com/office/drawing/2014/main" id="{4380B62D-520E-C862-7AA0-7DD4E06BD02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2" name="Freeform 51">
                <a:extLst>
                  <a:ext uri="{FF2B5EF4-FFF2-40B4-BE49-F238E27FC236}">
                    <a16:creationId xmlns:a16="http://schemas.microsoft.com/office/drawing/2014/main" id="{32D2245F-5484-045E-BC41-6D2C99EB120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3" name="Freeform 52">
                <a:extLst>
                  <a:ext uri="{FF2B5EF4-FFF2-40B4-BE49-F238E27FC236}">
                    <a16:creationId xmlns:a16="http://schemas.microsoft.com/office/drawing/2014/main" id="{4108D982-D7DB-4707-A4E4-3D56DED82EDE}"/>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4" name="Freeform 53">
                <a:extLst>
                  <a:ext uri="{FF2B5EF4-FFF2-40B4-BE49-F238E27FC236}">
                    <a16:creationId xmlns:a16="http://schemas.microsoft.com/office/drawing/2014/main" id="{E1E2BBDD-EA99-B1F6-48DC-65693F8E664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5" name="Freeform 54">
                <a:extLst>
                  <a:ext uri="{FF2B5EF4-FFF2-40B4-BE49-F238E27FC236}">
                    <a16:creationId xmlns:a16="http://schemas.microsoft.com/office/drawing/2014/main" id="{08F02A74-0CEB-9309-F1A1-01DA0F7E158C}"/>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6" name="Freeform 55">
                <a:extLst>
                  <a:ext uri="{FF2B5EF4-FFF2-40B4-BE49-F238E27FC236}">
                    <a16:creationId xmlns:a16="http://schemas.microsoft.com/office/drawing/2014/main" id="{0D268CD5-A103-6AAA-CA00-ABA29872228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7" name="Freeform 56">
                <a:extLst>
                  <a:ext uri="{FF2B5EF4-FFF2-40B4-BE49-F238E27FC236}">
                    <a16:creationId xmlns:a16="http://schemas.microsoft.com/office/drawing/2014/main" id="{4060EC9F-2104-3CAD-4FCF-F562339D60B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3705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3AE3A-8C1A-9838-6C11-734C8493EB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8C7EE70-7C9B-5A8E-DF6A-E5BEEDE39C3F}"/>
              </a:ext>
            </a:extLst>
          </p:cNvPr>
          <p:cNvSpPr>
            <a:spLocks noGrp="1"/>
          </p:cNvSpPr>
          <p:nvPr>
            <p:ph type="body" sz="quarter" idx="16"/>
          </p:nvPr>
        </p:nvSpPr>
        <p:spPr>
          <a:xfrm>
            <a:off x="1732484" y="593866"/>
            <a:ext cx="9837386" cy="992652"/>
          </a:xfrm>
        </p:spPr>
        <p:txBody>
          <a:bodyPr/>
          <a:lstStyle/>
          <a:p>
            <a:r>
              <a:rPr lang="en-US" dirty="0"/>
              <a:t>¿Qué es Lean Six Sigma?</a:t>
            </a:r>
            <a:endParaRPr lang="en-US" sz="3600" b="1" dirty="0"/>
          </a:p>
          <a:p>
            <a:endParaRPr lang="en-US" dirty="0"/>
          </a:p>
        </p:txBody>
      </p:sp>
      <p:sp>
        <p:nvSpPr>
          <p:cNvPr id="4" name="Text Placeholder 3">
            <a:extLst>
              <a:ext uri="{FF2B5EF4-FFF2-40B4-BE49-F238E27FC236}">
                <a16:creationId xmlns:a16="http://schemas.microsoft.com/office/drawing/2014/main" id="{A65FF907-6A72-3144-E384-00EBA44283EC}"/>
              </a:ext>
            </a:extLst>
          </p:cNvPr>
          <p:cNvSpPr>
            <a:spLocks noGrp="1"/>
          </p:cNvSpPr>
          <p:nvPr>
            <p:ph type="body" sz="quarter" idx="19"/>
          </p:nvPr>
        </p:nvSpPr>
        <p:spPr>
          <a:xfrm>
            <a:off x="6647793" y="1904667"/>
            <a:ext cx="4990998" cy="4102937"/>
          </a:xfrm>
        </p:spPr>
        <p:txBody>
          <a:bodyPr/>
          <a:lstStyle/>
          <a:p>
            <a:pPr>
              <a:lnSpc>
                <a:spcPct val="100000"/>
              </a:lnSpc>
            </a:pPr>
            <a:r>
              <a:rPr lang="en-GB" dirty="0"/>
              <a:t>Este vídeo es una variación del proceso de optimización Seis Sigma que puede aplicarse mejor a las empresas alimentarias para atajar el despilfarro. </a:t>
            </a:r>
          </a:p>
          <a:p>
            <a:pPr>
              <a:lnSpc>
                <a:spcPct val="100000"/>
              </a:lnSpc>
            </a:pPr>
            <a:endParaRPr lang="en-GB" dirty="0"/>
          </a:p>
          <a:p>
            <a:pPr>
              <a:lnSpc>
                <a:spcPct val="100000"/>
              </a:lnSpc>
            </a:pPr>
            <a:r>
              <a:rPr lang="en-GB" dirty="0"/>
              <a:t>Esto se debe a que la metodología </a:t>
            </a:r>
            <a:r>
              <a:rPr lang="en-GB" b="1" dirty="0"/>
              <a:t>Lean Six Sigma </a:t>
            </a:r>
            <a:r>
              <a:rPr lang="en-GB" dirty="0"/>
              <a:t>se centra específicamente en eliminar los residuos y mejorar el flujo en los procesos de producción. </a:t>
            </a:r>
          </a:p>
          <a:p>
            <a:pPr>
              <a:lnSpc>
                <a:spcPct val="100000"/>
              </a:lnSpc>
            </a:pPr>
            <a:endParaRPr lang="en-GB" dirty="0"/>
          </a:p>
          <a:p>
            <a:endParaRPr lang="en-US" dirty="0"/>
          </a:p>
        </p:txBody>
      </p:sp>
      <p:pic>
        <p:nvPicPr>
          <p:cNvPr id="18" name="Online Media 17" title="Lean Six Sigma In 8 Minutes | What Is Lean Six Sigma? | Lean Six Sigma Explained | Simplilearn">
            <a:hlinkClick r:id="" action="ppaction://media"/>
            <a:extLst>
              <a:ext uri="{FF2B5EF4-FFF2-40B4-BE49-F238E27FC236}">
                <a16:creationId xmlns:a16="http://schemas.microsoft.com/office/drawing/2014/main" id="{3C336074-B959-8EB7-5219-8F116452AA7A}"/>
              </a:ext>
            </a:extLst>
          </p:cNvPr>
          <p:cNvPicPr>
            <a:picLocks noRot="1" noChangeAspect="1"/>
          </p:cNvPicPr>
          <p:nvPr>
            <a:videoFile r:link="rId1"/>
          </p:nvPr>
        </p:nvPicPr>
        <p:blipFill>
          <a:blip r:embed="rId3"/>
          <a:stretch>
            <a:fillRect/>
          </a:stretch>
        </p:blipFill>
        <p:spPr>
          <a:xfrm>
            <a:off x="641427" y="2068979"/>
            <a:ext cx="5262375" cy="3870471"/>
          </a:xfrm>
          <a:prstGeom prst="rect">
            <a:avLst/>
          </a:prstGeom>
        </p:spPr>
      </p:pic>
      <p:grpSp>
        <p:nvGrpSpPr>
          <p:cNvPr id="3" name="Graphic 4">
            <a:extLst>
              <a:ext uri="{FF2B5EF4-FFF2-40B4-BE49-F238E27FC236}">
                <a16:creationId xmlns:a16="http://schemas.microsoft.com/office/drawing/2014/main" id="{4EA925FA-639A-3A57-9C11-8234ADF81F79}"/>
              </a:ext>
            </a:extLst>
          </p:cNvPr>
          <p:cNvGrpSpPr/>
          <p:nvPr/>
        </p:nvGrpSpPr>
        <p:grpSpPr>
          <a:xfrm rot="19582332">
            <a:off x="6289689" y="5148488"/>
            <a:ext cx="403667" cy="780438"/>
            <a:chOff x="9129274" y="2719113"/>
            <a:chExt cx="717139" cy="1386497"/>
          </a:xfrm>
          <a:solidFill>
            <a:srgbClr val="09465E"/>
          </a:solidFill>
        </p:grpSpPr>
        <p:grpSp>
          <p:nvGrpSpPr>
            <p:cNvPr id="17" name="Graphic 4">
              <a:extLst>
                <a:ext uri="{FF2B5EF4-FFF2-40B4-BE49-F238E27FC236}">
                  <a16:creationId xmlns:a16="http://schemas.microsoft.com/office/drawing/2014/main" id="{B36885B7-747A-12CD-2DF6-8D0B1651E66F}"/>
                </a:ext>
              </a:extLst>
            </p:cNvPr>
            <p:cNvGrpSpPr/>
            <p:nvPr/>
          </p:nvGrpSpPr>
          <p:grpSpPr>
            <a:xfrm>
              <a:off x="9159507" y="2719113"/>
              <a:ext cx="446280" cy="440141"/>
              <a:chOff x="9159507" y="2719113"/>
              <a:chExt cx="446280" cy="440141"/>
            </a:xfrm>
            <a:grpFill/>
          </p:grpSpPr>
          <p:sp>
            <p:nvSpPr>
              <p:cNvPr id="27" name="Freeform 57">
                <a:extLst>
                  <a:ext uri="{FF2B5EF4-FFF2-40B4-BE49-F238E27FC236}">
                    <a16:creationId xmlns:a16="http://schemas.microsoft.com/office/drawing/2014/main" id="{E65CA562-CC75-83F6-6F1B-BCAE4DC50EA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8" name="Freeform 58">
                <a:extLst>
                  <a:ext uri="{FF2B5EF4-FFF2-40B4-BE49-F238E27FC236}">
                    <a16:creationId xmlns:a16="http://schemas.microsoft.com/office/drawing/2014/main" id="{8224ED35-C09E-E3AF-4643-272FD71D671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9" name="Graphic 4">
              <a:extLst>
                <a:ext uri="{FF2B5EF4-FFF2-40B4-BE49-F238E27FC236}">
                  <a16:creationId xmlns:a16="http://schemas.microsoft.com/office/drawing/2014/main" id="{3CD4A639-BE94-1BCB-CC5E-1CEE2F8688DC}"/>
                </a:ext>
              </a:extLst>
            </p:cNvPr>
            <p:cNvGrpSpPr/>
            <p:nvPr/>
          </p:nvGrpSpPr>
          <p:grpSpPr>
            <a:xfrm>
              <a:off x="9129274" y="2893887"/>
              <a:ext cx="717139" cy="1211724"/>
              <a:chOff x="9129274" y="2893887"/>
              <a:chExt cx="717139" cy="1211724"/>
            </a:xfrm>
            <a:grpFill/>
          </p:grpSpPr>
          <p:sp>
            <p:nvSpPr>
              <p:cNvPr id="20" name="Freeform 50">
                <a:extLst>
                  <a:ext uri="{FF2B5EF4-FFF2-40B4-BE49-F238E27FC236}">
                    <a16:creationId xmlns:a16="http://schemas.microsoft.com/office/drawing/2014/main" id="{CF185A3E-894C-7EE2-99AD-0688C423754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1" name="Freeform 51">
                <a:extLst>
                  <a:ext uri="{FF2B5EF4-FFF2-40B4-BE49-F238E27FC236}">
                    <a16:creationId xmlns:a16="http://schemas.microsoft.com/office/drawing/2014/main" id="{69AA7F9F-F371-A88F-37A3-C14544F1F37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2" name="Freeform 52">
                <a:extLst>
                  <a:ext uri="{FF2B5EF4-FFF2-40B4-BE49-F238E27FC236}">
                    <a16:creationId xmlns:a16="http://schemas.microsoft.com/office/drawing/2014/main" id="{B1414ECF-9989-1F37-6A78-0C20E1D1BA7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3" name="Freeform 53">
                <a:extLst>
                  <a:ext uri="{FF2B5EF4-FFF2-40B4-BE49-F238E27FC236}">
                    <a16:creationId xmlns:a16="http://schemas.microsoft.com/office/drawing/2014/main" id="{B4989D6D-07D8-C6FC-0EFD-1FEFE15391F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4" name="Freeform 54">
                <a:extLst>
                  <a:ext uri="{FF2B5EF4-FFF2-40B4-BE49-F238E27FC236}">
                    <a16:creationId xmlns:a16="http://schemas.microsoft.com/office/drawing/2014/main" id="{1E7A8F64-B1A5-1E44-08AF-1EE0613465A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5" name="Freeform 55">
                <a:extLst>
                  <a:ext uri="{FF2B5EF4-FFF2-40B4-BE49-F238E27FC236}">
                    <a16:creationId xmlns:a16="http://schemas.microsoft.com/office/drawing/2014/main" id="{392F59BF-DF8F-ADD3-3062-FD5B58AC1D6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6" name="Freeform 56">
                <a:extLst>
                  <a:ext uri="{FF2B5EF4-FFF2-40B4-BE49-F238E27FC236}">
                    <a16:creationId xmlns:a16="http://schemas.microsoft.com/office/drawing/2014/main" id="{61E01B37-9359-B983-C07E-6D76EDDF4C3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1716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6CFB-73DD-8DC6-BC6F-DA9D017363C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1FE8B2B-BEDB-1ED4-9B9D-BB97017F1AF2}"/>
              </a:ext>
            </a:extLst>
          </p:cNvPr>
          <p:cNvSpPr>
            <a:spLocks noGrp="1"/>
          </p:cNvSpPr>
          <p:nvPr>
            <p:ph type="body" sz="quarter" idx="16"/>
          </p:nvPr>
        </p:nvSpPr>
        <p:spPr>
          <a:xfrm>
            <a:off x="619673" y="473544"/>
            <a:ext cx="6019276" cy="803654"/>
          </a:xfrm>
          <a:prstGeom prst="rect">
            <a:avLst/>
          </a:prstGeom>
        </p:spPr>
        <p:txBody>
          <a:bodyPr/>
          <a:lstStyle/>
          <a:p>
            <a:r>
              <a:rPr lang="en-IE" dirty="0"/>
              <a:t>Estrategias de </a:t>
            </a:r>
          </a:p>
          <a:p>
            <a:r>
              <a:rPr lang="en-IE" dirty="0" err="1"/>
              <a:t>optimización</a:t>
            </a:r>
            <a:r>
              <a:rPr lang="en-IE" dirty="0"/>
              <a:t> </a:t>
            </a:r>
            <a:endParaRPr lang="en-US" dirty="0"/>
          </a:p>
        </p:txBody>
      </p:sp>
      <p:sp>
        <p:nvSpPr>
          <p:cNvPr id="5" name="Freeform 1">
            <a:extLst>
              <a:ext uri="{FF2B5EF4-FFF2-40B4-BE49-F238E27FC236}">
                <a16:creationId xmlns:a16="http://schemas.microsoft.com/office/drawing/2014/main" id="{429D42E8-DDBB-11D1-A929-B6B134158A4D}"/>
              </a:ext>
            </a:extLst>
          </p:cNvPr>
          <p:cNvSpPr>
            <a:spLocks noChangeArrowheads="1"/>
          </p:cNvSpPr>
          <p:nvPr/>
        </p:nvSpPr>
        <p:spPr bwMode="auto">
          <a:xfrm>
            <a:off x="4024501" y="1609545"/>
            <a:ext cx="3824342" cy="4810059"/>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F1983D"/>
          </a:solidFill>
          <a:ln>
            <a:noFill/>
          </a:ln>
          <a:effectLst/>
        </p:spPr>
        <p:txBody>
          <a:bodyPr wrap="none" anchor="ctr"/>
          <a:lstStyle/>
          <a:p>
            <a:endParaRPr lang="en-US" sz="900"/>
          </a:p>
        </p:txBody>
      </p:sp>
      <p:sp>
        <p:nvSpPr>
          <p:cNvPr id="10" name="Text Placeholder 9">
            <a:extLst>
              <a:ext uri="{FF2B5EF4-FFF2-40B4-BE49-F238E27FC236}">
                <a16:creationId xmlns:a16="http://schemas.microsoft.com/office/drawing/2014/main" id="{52BEF958-8B96-D3A1-EF5E-6139FAA89CE2}"/>
              </a:ext>
            </a:extLst>
          </p:cNvPr>
          <p:cNvSpPr>
            <a:spLocks noGrp="1"/>
          </p:cNvSpPr>
          <p:nvPr>
            <p:ph type="body" sz="quarter" idx="19"/>
          </p:nvPr>
        </p:nvSpPr>
        <p:spPr>
          <a:xfrm>
            <a:off x="4009171" y="1904508"/>
            <a:ext cx="3839672" cy="4037523"/>
          </a:xfrm>
        </p:spPr>
        <p:txBody>
          <a:bodyPr/>
          <a:lstStyle/>
          <a:p>
            <a:r>
              <a:rPr lang="en-IE" sz="1800" b="1" dirty="0"/>
              <a:t>Aprovechamiento del </a:t>
            </a:r>
            <a:r>
              <a:rPr lang="en-IE" sz="1800" b="1" dirty="0" err="1"/>
              <a:t>espacio</a:t>
            </a:r>
            <a:r>
              <a:rPr lang="en-IE" sz="1800" b="1" dirty="0">
                <a:solidFill>
                  <a:schemeClr val="bg1"/>
                </a:solidFill>
              </a:rPr>
              <a:t>: </a:t>
            </a:r>
            <a:r>
              <a:rPr lang="en-IE" sz="1800" dirty="0" err="1">
                <a:solidFill>
                  <a:schemeClr val="bg1"/>
                </a:solidFill>
              </a:rPr>
              <a:t>Maximización</a:t>
            </a:r>
            <a:r>
              <a:rPr lang="en-IE" sz="1800" dirty="0">
                <a:solidFill>
                  <a:schemeClr val="bg1"/>
                </a:solidFill>
              </a:rPr>
              <a:t> del espacio mediante almacenamiento vertical, estanterías dinámicas, cross-docking, etc. </a:t>
            </a:r>
          </a:p>
          <a:p>
            <a:r>
              <a:rPr lang="en-IE" sz="1800" b="1" dirty="0"/>
              <a:t>Controles periódicos de las </a:t>
            </a:r>
            <a:r>
              <a:rPr lang="en-IE" sz="1800" b="1" dirty="0" err="1"/>
              <a:t>existencias</a:t>
            </a:r>
            <a:r>
              <a:rPr lang="en-IE" sz="1800" dirty="0"/>
              <a:t>: </a:t>
            </a:r>
            <a:r>
              <a:rPr lang="en-IE" sz="1800" dirty="0">
                <a:solidFill>
                  <a:schemeClr val="bg1"/>
                </a:solidFill>
              </a:rPr>
              <a:t>Semanalmente para los artículos perecederos, mensualmente para las materias primas, trimestralmente para todas las existencias. También actualizaciones diarias</a:t>
            </a:r>
          </a:p>
          <a:p>
            <a:r>
              <a:rPr lang="en-IE" sz="1800" b="1" dirty="0"/>
              <a:t> Primero en entrar, primero en salir: </a:t>
            </a:r>
            <a:r>
              <a:rPr lang="en-IE" sz="1800" dirty="0">
                <a:solidFill>
                  <a:schemeClr val="bg1"/>
                </a:solidFill>
              </a:rPr>
              <a:t>Los artículos más antiguos deben tener prioridad sobre los nuevos.</a:t>
            </a:r>
            <a:endParaRPr lang="en-GB" dirty="0"/>
          </a:p>
        </p:txBody>
      </p:sp>
      <p:sp>
        <p:nvSpPr>
          <p:cNvPr id="69" name="Freeform 1">
            <a:extLst>
              <a:ext uri="{FF2B5EF4-FFF2-40B4-BE49-F238E27FC236}">
                <a16:creationId xmlns:a16="http://schemas.microsoft.com/office/drawing/2014/main" id="{025FBF88-E205-8560-C3D6-4EC90E2B52CE}"/>
              </a:ext>
            </a:extLst>
          </p:cNvPr>
          <p:cNvSpPr>
            <a:spLocks noChangeArrowheads="1"/>
          </p:cNvSpPr>
          <p:nvPr/>
        </p:nvSpPr>
        <p:spPr bwMode="auto">
          <a:xfrm>
            <a:off x="638665" y="2584995"/>
            <a:ext cx="3253943" cy="3822341"/>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70" name="Text Placeholder 9">
            <a:extLst>
              <a:ext uri="{FF2B5EF4-FFF2-40B4-BE49-F238E27FC236}">
                <a16:creationId xmlns:a16="http://schemas.microsoft.com/office/drawing/2014/main" id="{F1C62612-03F4-4511-287F-FFED80862CD5}"/>
              </a:ext>
            </a:extLst>
          </p:cNvPr>
          <p:cNvSpPr txBox="1">
            <a:spLocks/>
          </p:cNvSpPr>
          <p:nvPr/>
        </p:nvSpPr>
        <p:spPr>
          <a:xfrm>
            <a:off x="722463" y="3109725"/>
            <a:ext cx="3266264" cy="3392599"/>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dirty="0"/>
              <a:t>Asociaciones estratégicas</a:t>
            </a:r>
            <a:r>
              <a:rPr lang="en-IE" sz="1800" dirty="0"/>
              <a:t>: </a:t>
            </a:r>
            <a:r>
              <a:rPr lang="en-IE" sz="1800" dirty="0">
                <a:solidFill>
                  <a:schemeClr val="bg1"/>
                </a:solidFill>
              </a:rPr>
              <a:t>Las relaciones a largo plazo pueden dar lugar a mejores condiciones, como descuentos</a:t>
            </a:r>
          </a:p>
          <a:p>
            <a:r>
              <a:rPr lang="en-IE" sz="1800" b="1" dirty="0"/>
              <a:t>Previsión de la demanda</a:t>
            </a:r>
            <a:r>
              <a:rPr lang="en-IE" sz="1800" b="1" dirty="0">
                <a:solidFill>
                  <a:schemeClr val="bg1"/>
                </a:solidFill>
              </a:rPr>
              <a:t>: </a:t>
            </a:r>
            <a:r>
              <a:rPr lang="en-IE" sz="1800" dirty="0">
                <a:solidFill>
                  <a:schemeClr val="bg1"/>
                </a:solidFill>
              </a:rPr>
              <a:t>Utilizar IA y herramientas/conocimientos especializados para prever la demanda, </a:t>
            </a:r>
            <a:r>
              <a:rPr lang="en-IE" sz="1800" dirty="0" err="1">
                <a:solidFill>
                  <a:schemeClr val="bg1"/>
                </a:solidFill>
              </a:rPr>
              <a:t>alineándola </a:t>
            </a:r>
            <a:r>
              <a:rPr lang="en-IE" sz="1800" dirty="0">
                <a:solidFill>
                  <a:schemeClr val="bg1"/>
                </a:solidFill>
              </a:rPr>
              <a:t>con la compra prevista.</a:t>
            </a:r>
          </a:p>
          <a:p>
            <a:r>
              <a:rPr lang="en-IE" sz="1800" dirty="0"/>
              <a:t> </a:t>
            </a:r>
            <a:endParaRPr lang="en-GB" dirty="0"/>
          </a:p>
        </p:txBody>
      </p:sp>
      <p:sp>
        <p:nvSpPr>
          <p:cNvPr id="72" name="Freeform 243">
            <a:extLst>
              <a:ext uri="{FF2B5EF4-FFF2-40B4-BE49-F238E27FC236}">
                <a16:creationId xmlns:a16="http://schemas.microsoft.com/office/drawing/2014/main" id="{7934C309-9843-B782-D087-7760B47EFD46}"/>
              </a:ext>
            </a:extLst>
          </p:cNvPr>
          <p:cNvSpPr>
            <a:spLocks noChangeArrowheads="1"/>
          </p:cNvSpPr>
          <p:nvPr/>
        </p:nvSpPr>
        <p:spPr bwMode="auto">
          <a:xfrm>
            <a:off x="5137193" y="334291"/>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86575"/>
          </a:solidFill>
          <a:ln>
            <a:noFill/>
          </a:ln>
          <a:effectLst/>
        </p:spPr>
        <p:txBody>
          <a:bodyPr wrap="none" anchor="ctr"/>
          <a:lstStyle/>
          <a:p>
            <a:endParaRPr lang="en-US" sz="900" dirty="0"/>
          </a:p>
        </p:txBody>
      </p:sp>
      <p:sp>
        <p:nvSpPr>
          <p:cNvPr id="6" name="Freeform 243">
            <a:extLst>
              <a:ext uri="{FF2B5EF4-FFF2-40B4-BE49-F238E27FC236}">
                <a16:creationId xmlns:a16="http://schemas.microsoft.com/office/drawing/2014/main" id="{94551345-7EA7-1361-C095-232E723F1D3F}"/>
              </a:ext>
            </a:extLst>
          </p:cNvPr>
          <p:cNvSpPr>
            <a:spLocks noChangeArrowheads="1"/>
          </p:cNvSpPr>
          <p:nvPr/>
        </p:nvSpPr>
        <p:spPr bwMode="auto">
          <a:xfrm>
            <a:off x="1573529" y="1582678"/>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1D4C60"/>
          </a:solidFill>
          <a:ln>
            <a:noFill/>
          </a:ln>
          <a:effectLst/>
        </p:spPr>
        <p:txBody>
          <a:bodyPr wrap="none" anchor="ctr"/>
          <a:lstStyle/>
          <a:p>
            <a:endParaRPr lang="en-US" sz="900">
              <a:solidFill>
                <a:srgbClr val="1D4C60"/>
              </a:solidFill>
            </a:endParaRPr>
          </a:p>
        </p:txBody>
      </p:sp>
      <p:pic>
        <p:nvPicPr>
          <p:cNvPr id="68" name="Picture 67">
            <a:extLst>
              <a:ext uri="{FF2B5EF4-FFF2-40B4-BE49-F238E27FC236}">
                <a16:creationId xmlns:a16="http://schemas.microsoft.com/office/drawing/2014/main" id="{896DAFD4-BCD4-C87A-C2F5-3B1B2A93A343}"/>
              </a:ext>
            </a:extLst>
          </p:cNvPr>
          <p:cNvPicPr>
            <a:picLocks noChangeAspect="1"/>
          </p:cNvPicPr>
          <p:nvPr/>
        </p:nvPicPr>
        <p:blipFill>
          <a:blip r:embed="rId3" cstate="screen">
            <a:extLst>
              <a:ext uri="{28A0092B-C50C-407E-A947-70E740481C1C}">
                <a14:useLocalDpi xmlns:a14="http://schemas.microsoft.com/office/drawing/2010/main"/>
              </a:ext>
            </a:extLst>
          </a:blip>
          <a:srcRect r="-12839"/>
          <a:stretch/>
        </p:blipFill>
        <p:spPr>
          <a:xfrm>
            <a:off x="1572017" y="1754771"/>
            <a:ext cx="1182676" cy="1279353"/>
          </a:xfrm>
          <a:prstGeom prst="rect">
            <a:avLst/>
          </a:prstGeom>
        </p:spPr>
      </p:pic>
      <p:pic>
        <p:nvPicPr>
          <p:cNvPr id="73" name="Picture 72">
            <a:extLst>
              <a:ext uri="{FF2B5EF4-FFF2-40B4-BE49-F238E27FC236}">
                <a16:creationId xmlns:a16="http://schemas.microsoft.com/office/drawing/2014/main" id="{7C838524-35AE-3338-3031-34F20FFC2A2A}"/>
              </a:ext>
            </a:extLst>
          </p:cNvPr>
          <p:cNvPicPr>
            <a:picLocks noChangeAspect="1"/>
          </p:cNvPicPr>
          <p:nvPr/>
        </p:nvPicPr>
        <p:blipFill>
          <a:blip r:embed="rId4" cstate="screen">
            <a:extLst>
              <a:ext uri="{28A0092B-C50C-407E-A947-70E740481C1C}">
                <a14:useLocalDpi xmlns:a14="http://schemas.microsoft.com/office/drawing/2010/main"/>
              </a:ext>
            </a:extLst>
          </a:blip>
          <a:srcRect l="-27884" t="-11908"/>
          <a:stretch/>
        </p:blipFill>
        <p:spPr>
          <a:xfrm>
            <a:off x="5137193" y="334291"/>
            <a:ext cx="1213761" cy="1312979"/>
          </a:xfrm>
          <a:prstGeom prst="rect">
            <a:avLst/>
          </a:prstGeom>
        </p:spPr>
      </p:pic>
      <p:sp>
        <p:nvSpPr>
          <p:cNvPr id="75" name="Freeform 1">
            <a:extLst>
              <a:ext uri="{FF2B5EF4-FFF2-40B4-BE49-F238E27FC236}">
                <a16:creationId xmlns:a16="http://schemas.microsoft.com/office/drawing/2014/main" id="{5AACAEFD-75E5-1153-B820-25050EED0F3E}"/>
              </a:ext>
            </a:extLst>
          </p:cNvPr>
          <p:cNvSpPr>
            <a:spLocks noChangeArrowheads="1"/>
          </p:cNvSpPr>
          <p:nvPr/>
        </p:nvSpPr>
        <p:spPr bwMode="auto">
          <a:xfrm>
            <a:off x="7980736" y="2616875"/>
            <a:ext cx="3253943" cy="3802729"/>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25684"/>
          </a:solidFill>
          <a:ln>
            <a:noFill/>
          </a:ln>
          <a:effectLst/>
        </p:spPr>
        <p:txBody>
          <a:bodyPr wrap="none" anchor="ctr"/>
          <a:lstStyle/>
          <a:p>
            <a:endParaRPr lang="en-US" sz="900"/>
          </a:p>
        </p:txBody>
      </p:sp>
      <p:sp>
        <p:nvSpPr>
          <p:cNvPr id="76" name="Text Placeholder 9">
            <a:extLst>
              <a:ext uri="{FF2B5EF4-FFF2-40B4-BE49-F238E27FC236}">
                <a16:creationId xmlns:a16="http://schemas.microsoft.com/office/drawing/2014/main" id="{49D93069-D58A-5130-1C81-3DD1E3C166FD}"/>
              </a:ext>
            </a:extLst>
          </p:cNvPr>
          <p:cNvSpPr txBox="1">
            <a:spLocks/>
          </p:cNvSpPr>
          <p:nvPr/>
        </p:nvSpPr>
        <p:spPr>
          <a:xfrm>
            <a:off x="7972898" y="3056844"/>
            <a:ext cx="3033769" cy="3188787"/>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1800" b="1" dirty="0"/>
              <a:t>Ajuste el tiempo de los lotes</a:t>
            </a:r>
            <a:r>
              <a:rPr lang="en-IE" sz="1800" b="1" dirty="0">
                <a:solidFill>
                  <a:schemeClr val="bg1"/>
                </a:solidFill>
              </a:rPr>
              <a:t>: </a:t>
            </a:r>
            <a:r>
              <a:rPr lang="en-IE" sz="1800" dirty="0">
                <a:solidFill>
                  <a:schemeClr val="bg1"/>
                </a:solidFill>
              </a:rPr>
              <a:t>Minimice el caldo sobrante y garantice la frescura. </a:t>
            </a:r>
          </a:p>
          <a:p>
            <a:r>
              <a:rPr lang="en-IE" sz="1800" b="1" dirty="0"/>
              <a:t>Controlar la demanda: </a:t>
            </a:r>
            <a:r>
              <a:rPr lang="en-IE" sz="1800" dirty="0">
                <a:solidFill>
                  <a:schemeClr val="bg1"/>
                </a:solidFill>
              </a:rPr>
              <a:t>Alinear la producción con los calendarios de trabajo y la demanda real.</a:t>
            </a:r>
          </a:p>
          <a:p>
            <a:r>
              <a:rPr lang="en-IE" sz="1800" b="1" dirty="0"/>
              <a:t> Mentalidad de optimización: </a:t>
            </a:r>
            <a:r>
              <a:rPr lang="en-IE" sz="1800" dirty="0">
                <a:solidFill>
                  <a:schemeClr val="bg1"/>
                </a:solidFill>
              </a:rPr>
              <a:t>Fomentar una cultura interna de mejora continua </a:t>
            </a:r>
            <a:endParaRPr lang="en-GB" dirty="0"/>
          </a:p>
        </p:txBody>
      </p:sp>
      <p:sp>
        <p:nvSpPr>
          <p:cNvPr id="77" name="Freeform 243">
            <a:extLst>
              <a:ext uri="{FF2B5EF4-FFF2-40B4-BE49-F238E27FC236}">
                <a16:creationId xmlns:a16="http://schemas.microsoft.com/office/drawing/2014/main" id="{E35F5969-0DB3-7D6A-253B-BBA5ED3385FE}"/>
              </a:ext>
            </a:extLst>
          </p:cNvPr>
          <p:cNvSpPr>
            <a:spLocks noChangeArrowheads="1"/>
          </p:cNvSpPr>
          <p:nvPr/>
        </p:nvSpPr>
        <p:spPr bwMode="auto">
          <a:xfrm>
            <a:off x="8816520" y="1473865"/>
            <a:ext cx="1354363" cy="127525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86575"/>
          </a:solidFill>
          <a:ln>
            <a:noFill/>
          </a:ln>
          <a:effectLst/>
        </p:spPr>
        <p:txBody>
          <a:bodyPr wrap="none" anchor="ctr"/>
          <a:lstStyle/>
          <a:p>
            <a:endParaRPr lang="en-US" sz="900"/>
          </a:p>
        </p:txBody>
      </p:sp>
      <p:pic>
        <p:nvPicPr>
          <p:cNvPr id="74" name="Picture 73">
            <a:extLst>
              <a:ext uri="{FF2B5EF4-FFF2-40B4-BE49-F238E27FC236}">
                <a16:creationId xmlns:a16="http://schemas.microsoft.com/office/drawing/2014/main" id="{A5AADA57-422A-20B5-E9A5-5ACA5EB780E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891344" y="1744744"/>
            <a:ext cx="1194439" cy="987719"/>
          </a:xfrm>
          <a:prstGeom prst="rect">
            <a:avLst/>
          </a:prstGeom>
        </p:spPr>
      </p:pic>
      <p:sp>
        <p:nvSpPr>
          <p:cNvPr id="78" name="Text Placeholder 3">
            <a:extLst>
              <a:ext uri="{FF2B5EF4-FFF2-40B4-BE49-F238E27FC236}">
                <a16:creationId xmlns:a16="http://schemas.microsoft.com/office/drawing/2014/main" id="{450EDEB7-59F5-A12A-49FC-8CCB002BF352}"/>
              </a:ext>
            </a:extLst>
          </p:cNvPr>
          <p:cNvSpPr txBox="1">
            <a:spLocks/>
          </p:cNvSpPr>
          <p:nvPr/>
        </p:nvSpPr>
        <p:spPr>
          <a:xfrm>
            <a:off x="1312544" y="2780924"/>
            <a:ext cx="2073779" cy="32880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solidFill>
                  <a:srgbClr val="FFC000"/>
                </a:solidFill>
                <a:effectLst>
                  <a:outerShdw blurRad="38100" dist="38100" dir="2700000" algn="tl">
                    <a:srgbClr val="000000">
                      <a:alpha val="43137"/>
                    </a:srgbClr>
                  </a:outerShdw>
                </a:effectLst>
              </a:rPr>
              <a:t>Adquisiciones</a:t>
            </a:r>
            <a:endParaRPr lang="en-US" sz="2400" dirty="0">
              <a:solidFill>
                <a:srgbClr val="FFC000"/>
              </a:solidFill>
              <a:effectLst>
                <a:outerShdw blurRad="38100" dist="38100" dir="2700000" algn="tl">
                  <a:srgbClr val="000000">
                    <a:alpha val="43137"/>
                  </a:srgbClr>
                </a:outerShdw>
              </a:effectLst>
            </a:endParaRPr>
          </a:p>
        </p:txBody>
      </p:sp>
      <p:sp>
        <p:nvSpPr>
          <p:cNvPr id="79" name="Text Placeholder 3">
            <a:extLst>
              <a:ext uri="{FF2B5EF4-FFF2-40B4-BE49-F238E27FC236}">
                <a16:creationId xmlns:a16="http://schemas.microsoft.com/office/drawing/2014/main" id="{CBF44E20-CF36-EE91-5BCB-EC00AEDA2487}"/>
              </a:ext>
            </a:extLst>
          </p:cNvPr>
          <p:cNvSpPr txBox="1">
            <a:spLocks/>
          </p:cNvSpPr>
          <p:nvPr/>
        </p:nvSpPr>
        <p:spPr>
          <a:xfrm>
            <a:off x="5400535" y="1573080"/>
            <a:ext cx="1484024" cy="34332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solidFill>
                  <a:srgbClr val="E25684"/>
                </a:solidFill>
                <a:effectLst>
                  <a:outerShdw blurRad="38100" dist="38100" dir="2700000" algn="tl">
                    <a:srgbClr val="000000">
                      <a:alpha val="43137"/>
                    </a:srgbClr>
                  </a:outerShdw>
                </a:effectLst>
              </a:rPr>
              <a:t>Stoc</a:t>
            </a:r>
            <a:r>
              <a:rPr lang="en-IE" sz="2400" dirty="0">
                <a:solidFill>
                  <a:schemeClr val="bg1"/>
                </a:solidFill>
              </a:rPr>
              <a:t>k </a:t>
            </a:r>
            <a:endParaRPr lang="en-US" sz="2400" dirty="0">
              <a:solidFill>
                <a:schemeClr val="bg1"/>
              </a:solidFill>
            </a:endParaRPr>
          </a:p>
        </p:txBody>
      </p:sp>
      <p:sp>
        <p:nvSpPr>
          <p:cNvPr id="80" name="Text Placeholder 3">
            <a:extLst>
              <a:ext uri="{FF2B5EF4-FFF2-40B4-BE49-F238E27FC236}">
                <a16:creationId xmlns:a16="http://schemas.microsoft.com/office/drawing/2014/main" id="{30134814-C9A6-8879-89FD-72E476BCDF0C}"/>
              </a:ext>
            </a:extLst>
          </p:cNvPr>
          <p:cNvSpPr txBox="1">
            <a:spLocks/>
          </p:cNvSpPr>
          <p:nvPr/>
        </p:nvSpPr>
        <p:spPr>
          <a:xfrm>
            <a:off x="8699957" y="2731488"/>
            <a:ext cx="1727127" cy="31828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sz="2400" dirty="0">
                <a:solidFill>
                  <a:srgbClr val="FFC000"/>
                </a:solidFill>
                <a:effectLst>
                  <a:outerShdw blurRad="38100" dist="38100" dir="2700000" algn="tl">
                    <a:srgbClr val="000000">
                      <a:alpha val="43137"/>
                    </a:srgbClr>
                  </a:outerShdw>
                </a:effectLst>
              </a:rPr>
              <a:t>Producció</a:t>
            </a:r>
            <a:r>
              <a:rPr lang="en-IE" sz="1800" dirty="0">
                <a:solidFill>
                  <a:schemeClr val="bg1"/>
                </a:solidFill>
              </a:rPr>
              <a:t>n </a:t>
            </a:r>
            <a:endParaRPr lang="en-US" sz="1800" dirty="0">
              <a:solidFill>
                <a:schemeClr val="bg1"/>
              </a:solidFill>
            </a:endParaRPr>
          </a:p>
        </p:txBody>
      </p:sp>
    </p:spTree>
    <p:extLst>
      <p:ext uri="{BB962C8B-B14F-4D97-AF65-F5344CB8AC3E}">
        <p14:creationId xmlns:p14="http://schemas.microsoft.com/office/powerpoint/2010/main" val="2997418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C6305-9D9B-FDD4-E3F2-D1F464C06BB2}"/>
            </a:ext>
          </a:extLst>
        </p:cNvPr>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7B30FCFA-DC26-4AA0-15C0-83F8BF01DDB7}"/>
              </a:ext>
            </a:extLst>
          </p:cNvPr>
          <p:cNvGraphicFramePr>
            <a:graphicFrameLocks noGrp="1"/>
          </p:cNvGraphicFramePr>
          <p:nvPr>
            <p:extLst>
              <p:ext uri="{D42A27DB-BD31-4B8C-83A1-F6EECF244321}">
                <p14:modId xmlns:p14="http://schemas.microsoft.com/office/powerpoint/2010/main" val="2695302919"/>
              </p:ext>
            </p:extLst>
          </p:nvPr>
        </p:nvGraphicFramePr>
        <p:xfrm>
          <a:off x="1713957" y="342900"/>
          <a:ext cx="9903390" cy="6172200"/>
        </p:xfrm>
        <a:graphic>
          <a:graphicData uri="http://schemas.openxmlformats.org/drawingml/2006/table">
            <a:tbl>
              <a:tblPr firstRow="1" bandRow="1">
                <a:tableStyleId>{5C22544A-7EE6-4342-B048-85BDC9FD1C3A}</a:tableStyleId>
              </a:tblPr>
              <a:tblGrid>
                <a:gridCol w="3322371">
                  <a:extLst>
                    <a:ext uri="{9D8B030D-6E8A-4147-A177-3AD203B41FA5}">
                      <a16:colId xmlns:a16="http://schemas.microsoft.com/office/drawing/2014/main" val="4015929642"/>
                    </a:ext>
                  </a:extLst>
                </a:gridCol>
                <a:gridCol w="3279888">
                  <a:extLst>
                    <a:ext uri="{9D8B030D-6E8A-4147-A177-3AD203B41FA5}">
                      <a16:colId xmlns:a16="http://schemas.microsoft.com/office/drawing/2014/main" val="2002786399"/>
                    </a:ext>
                  </a:extLst>
                </a:gridCol>
                <a:gridCol w="3301131">
                  <a:extLst>
                    <a:ext uri="{9D8B030D-6E8A-4147-A177-3AD203B41FA5}">
                      <a16:colId xmlns:a16="http://schemas.microsoft.com/office/drawing/2014/main" val="1739550577"/>
                    </a:ext>
                  </a:extLst>
                </a:gridCol>
              </a:tblGrid>
              <a:tr h="346203">
                <a:tc>
                  <a:txBody>
                    <a:bodyPr/>
                    <a:lstStyle/>
                    <a:p>
                      <a:r>
                        <a:rPr lang="en-GB" dirty="0"/>
                        <a:t>Adquisiciones </a:t>
                      </a:r>
                    </a:p>
                  </a:txBody>
                  <a:tcPr/>
                </a:tc>
                <a:tc>
                  <a:txBody>
                    <a:bodyPr/>
                    <a:lstStyle/>
                    <a:p>
                      <a:r>
                        <a:rPr lang="en-GB" dirty="0"/>
                        <a:t>Stock</a:t>
                      </a:r>
                    </a:p>
                  </a:txBody>
                  <a:tcPr/>
                </a:tc>
                <a:tc>
                  <a:txBody>
                    <a:bodyPr/>
                    <a:lstStyle/>
                    <a:p>
                      <a:r>
                        <a:rPr lang="en-GB" dirty="0"/>
                        <a:t>Producción</a:t>
                      </a:r>
                    </a:p>
                  </a:txBody>
                  <a:tcPr/>
                </a:tc>
                <a:extLst>
                  <a:ext uri="{0D108BD9-81ED-4DB2-BD59-A6C34878D82A}">
                    <a16:rowId xmlns:a16="http://schemas.microsoft.com/office/drawing/2014/main" val="2266994767"/>
                  </a:ext>
                </a:extLst>
              </a:tr>
              <a:tr h="1125160">
                <a:tc>
                  <a:txBody>
                    <a:bodyPr/>
                    <a:lstStyle/>
                    <a:p>
                      <a:r>
                        <a:rPr lang="en-GB" sz="1700" dirty="0"/>
                        <a:t>Proveedores locales</a:t>
                      </a:r>
                    </a:p>
                    <a:p>
                      <a:endParaRPr lang="en-GB" sz="1700" dirty="0"/>
                    </a:p>
                    <a:p>
                      <a:r>
                        <a:rPr lang="en-GB" sz="1700" dirty="0"/>
                        <a:t>IA Análisis de datos para predecir la demanda</a:t>
                      </a:r>
                    </a:p>
                  </a:txBody>
                  <a:tcPr/>
                </a:tc>
                <a:tc>
                  <a:txBody>
                    <a:bodyPr/>
                    <a:lstStyle/>
                    <a:p>
                      <a:r>
                        <a:rPr lang="en-GB" sz="1700" dirty="0"/>
                        <a:t>Primero en entrar, primero en salir</a:t>
                      </a:r>
                    </a:p>
                    <a:p>
                      <a:endParaRPr lang="en-GB" sz="1700" dirty="0"/>
                    </a:p>
                    <a:p>
                      <a:r>
                        <a:rPr lang="en-GB" sz="1700" dirty="0"/>
                        <a:t>Almacenamiento centralizado, que facilita el control de las existencias </a:t>
                      </a:r>
                    </a:p>
                  </a:txBody>
                  <a:tcPr/>
                </a:tc>
                <a:tc>
                  <a:txBody>
                    <a:bodyPr/>
                    <a:lstStyle/>
                    <a:p>
                      <a:r>
                        <a:rPr lang="en-GB" sz="1700" dirty="0"/>
                        <a:t>Reciclaje y reutilización de artículos no manufacturados.</a:t>
                      </a:r>
                    </a:p>
                    <a:p>
                      <a:endParaRPr lang="en-GB" sz="1700" dirty="0"/>
                    </a:p>
                    <a:p>
                      <a:r>
                        <a:rPr lang="en-GB" sz="1700" dirty="0"/>
                        <a:t>Normalización de los envases</a:t>
                      </a:r>
                    </a:p>
                  </a:txBody>
                  <a:tcPr/>
                </a:tc>
                <a:extLst>
                  <a:ext uri="{0D108BD9-81ED-4DB2-BD59-A6C34878D82A}">
                    <a16:rowId xmlns:a16="http://schemas.microsoft.com/office/drawing/2014/main" val="361076303"/>
                  </a:ext>
                </a:extLst>
              </a:tr>
              <a:tr h="1644465">
                <a:tc>
                  <a:txBody>
                    <a:bodyPr/>
                    <a:lstStyle/>
                    <a:p>
                      <a:r>
                        <a:rPr lang="en-GB" sz="1700" dirty="0"/>
                        <a:t>Proveedores locales</a:t>
                      </a:r>
                    </a:p>
                    <a:p>
                      <a:endParaRPr lang="en-GB" sz="1700" dirty="0"/>
                    </a:p>
                    <a:p>
                      <a:r>
                        <a:rPr lang="en-GB" sz="1700" dirty="0"/>
                        <a:t>Compras al por mayor, basadas en la demanda anterior/habitual</a:t>
                      </a:r>
                    </a:p>
                  </a:txBody>
                  <a:tcPr/>
                </a:tc>
                <a:tc>
                  <a:txBody>
                    <a:bodyPr/>
                    <a:lstStyle/>
                    <a:p>
                      <a:r>
                        <a:rPr lang="en-GB" sz="1700" dirty="0"/>
                        <a:t>Reducción de las existencias de perecederos y aumento de las de no perecederos</a:t>
                      </a:r>
                    </a:p>
                    <a:p>
                      <a:r>
                        <a:rPr lang="en-GB" sz="1700" dirty="0"/>
                        <a:t>Las sobras se reutilizan en la producción</a:t>
                      </a:r>
                    </a:p>
                    <a:p>
                      <a:endParaRPr lang="en-GB" sz="1700" dirty="0"/>
                    </a:p>
                  </a:txBody>
                  <a:tcPr/>
                </a:tc>
                <a:tc>
                  <a:txBody>
                    <a:bodyPr/>
                    <a:lstStyle/>
                    <a:p>
                      <a:r>
                        <a:rPr lang="en-GB" sz="1700" dirty="0"/>
                        <a:t>Cocción por lotes</a:t>
                      </a:r>
                    </a:p>
                    <a:p>
                      <a:r>
                        <a:rPr lang="en-GB" sz="1700" dirty="0"/>
                        <a:t>Creación de estrategias de marketing para productos no consumidos (platos especiales, ecológicos)</a:t>
                      </a:r>
                    </a:p>
                    <a:p>
                      <a:endParaRPr lang="en-GB" sz="1700" dirty="0"/>
                    </a:p>
                  </a:txBody>
                  <a:tcPr/>
                </a:tc>
                <a:extLst>
                  <a:ext uri="{0D108BD9-81ED-4DB2-BD59-A6C34878D82A}">
                    <a16:rowId xmlns:a16="http://schemas.microsoft.com/office/drawing/2014/main" val="2052762313"/>
                  </a:ext>
                </a:extLst>
              </a:tr>
              <a:tr h="1644465">
                <a:tc>
                  <a:txBody>
                    <a:bodyPr/>
                    <a:lstStyle/>
                    <a:p>
                      <a:r>
                        <a:rPr lang="en-GB" sz="1700" dirty="0"/>
                        <a:t>Supervisar a los proveedores de productos no perecederos y cambiar de proveedor cuando surjan mejores ofertas.</a:t>
                      </a:r>
                    </a:p>
                    <a:p>
                      <a:endParaRPr lang="en-GB" sz="1700" dirty="0"/>
                    </a:p>
                    <a:p>
                      <a:r>
                        <a:rPr lang="en-GB" sz="1700" dirty="0"/>
                        <a:t>Compras a granel</a:t>
                      </a:r>
                    </a:p>
                  </a:txBody>
                  <a:tcPr/>
                </a:tc>
                <a:tc>
                  <a:txBody>
                    <a:bodyPr/>
                    <a:lstStyle/>
                    <a:p>
                      <a:r>
                        <a:rPr lang="en-GB" sz="1700" dirty="0"/>
                        <a:t>Primero en entrar, primero en salir</a:t>
                      </a:r>
                    </a:p>
                    <a:p>
                      <a:endParaRPr lang="en-GB" sz="1700" dirty="0"/>
                    </a:p>
                    <a:p>
                      <a:r>
                        <a:rPr lang="en-GB" sz="1700" dirty="0"/>
                        <a:t>Ajustar la asignación de existencias a la demanda</a:t>
                      </a:r>
                    </a:p>
                  </a:txBody>
                  <a:tcPr/>
                </a:tc>
                <a:tc>
                  <a:txBody>
                    <a:bodyPr/>
                    <a:lstStyle/>
                    <a:p>
                      <a:r>
                        <a:rPr lang="en-GB" sz="1700" dirty="0"/>
                        <a:t>Descuentos por "a punto de caducar</a:t>
                      </a:r>
                    </a:p>
                    <a:p>
                      <a:r>
                        <a:rPr lang="en-GB" sz="1700" dirty="0"/>
                        <a:t>Oferta de ingredientes frescos en función de la demanda</a:t>
                      </a:r>
                    </a:p>
                    <a:p>
                      <a:r>
                        <a:rPr lang="en-GB" sz="1700" dirty="0"/>
                        <a:t>Optimización energética de los ingredientes frescos</a:t>
                      </a:r>
                    </a:p>
                  </a:txBody>
                  <a:tcPr/>
                </a:tc>
                <a:extLst>
                  <a:ext uri="{0D108BD9-81ED-4DB2-BD59-A6C34878D82A}">
                    <a16:rowId xmlns:a16="http://schemas.microsoft.com/office/drawing/2014/main" val="3607535716"/>
                  </a:ext>
                </a:extLst>
              </a:tr>
              <a:tr h="1384813">
                <a:tc>
                  <a:txBody>
                    <a:bodyPr/>
                    <a:lstStyle/>
                    <a:p>
                      <a:r>
                        <a:rPr lang="en-GB" sz="1700" dirty="0"/>
                        <a:t>Preparación de comidas semanales</a:t>
                      </a:r>
                    </a:p>
                    <a:p>
                      <a:r>
                        <a:rPr lang="en-GB" sz="1700" dirty="0"/>
                        <a:t>Aumentar las compras de productos no perecederos</a:t>
                      </a:r>
                    </a:p>
                    <a:p>
                      <a:r>
                        <a:rPr lang="en-GB" sz="1700" dirty="0"/>
                        <a:t>Ingredientes locales y de temporada</a:t>
                      </a:r>
                    </a:p>
                  </a:txBody>
                  <a:tcPr/>
                </a:tc>
                <a:tc>
                  <a:txBody>
                    <a:bodyPr/>
                    <a:lstStyle/>
                    <a:p>
                      <a:r>
                        <a:rPr lang="en-GB" sz="1700" dirty="0"/>
                        <a:t>Primero en entrar, primero en salir</a:t>
                      </a:r>
                    </a:p>
                    <a:p>
                      <a:r>
                        <a:rPr lang="en-GB" sz="1700" dirty="0"/>
                        <a:t>Etiquetado-fechas de expiración</a:t>
                      </a:r>
                    </a:p>
                    <a:p>
                      <a:r>
                        <a:rPr lang="en-GB" sz="1700" dirty="0"/>
                        <a:t>Aumentar la congelación de alimentos</a:t>
                      </a:r>
                    </a:p>
                  </a:txBody>
                  <a:tcPr/>
                </a:tc>
                <a:tc>
                  <a:txBody>
                    <a:bodyPr/>
                    <a:lstStyle/>
                    <a:p>
                      <a:r>
                        <a:rPr lang="en-GB" sz="1700" dirty="0"/>
                        <a:t>Reutilizar las sobras</a:t>
                      </a:r>
                    </a:p>
                    <a:p>
                      <a:r>
                        <a:rPr lang="en-GB" sz="1700" dirty="0"/>
                        <a:t>Control de las porciones</a:t>
                      </a:r>
                    </a:p>
                    <a:p>
                      <a:r>
                        <a:rPr lang="en-GB" sz="1700" dirty="0"/>
                        <a:t>Control y eficiencia energéticos</a:t>
                      </a:r>
                    </a:p>
                  </a:txBody>
                  <a:tcPr/>
                </a:tc>
                <a:extLst>
                  <a:ext uri="{0D108BD9-81ED-4DB2-BD59-A6C34878D82A}">
                    <a16:rowId xmlns:a16="http://schemas.microsoft.com/office/drawing/2014/main" val="3297921246"/>
                  </a:ext>
                </a:extLst>
              </a:tr>
            </a:tbl>
          </a:graphicData>
        </a:graphic>
      </p:graphicFrame>
      <p:sp>
        <p:nvSpPr>
          <p:cNvPr id="12" name="Text Placeholder 2">
            <a:extLst>
              <a:ext uri="{FF2B5EF4-FFF2-40B4-BE49-F238E27FC236}">
                <a16:creationId xmlns:a16="http://schemas.microsoft.com/office/drawing/2014/main" id="{32BB8156-67FA-452A-A082-87AB1A9972EB}"/>
              </a:ext>
            </a:extLst>
          </p:cNvPr>
          <p:cNvSpPr txBox="1">
            <a:spLocks/>
          </p:cNvSpPr>
          <p:nvPr/>
        </p:nvSpPr>
        <p:spPr>
          <a:xfrm rot="18833181">
            <a:off x="218976" y="710195"/>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err="1"/>
              <a:t>Procesado</a:t>
            </a:r>
            <a:r>
              <a:rPr lang="en-US" sz="1600" b="1" dirty="0"/>
              <a:t> </a:t>
            </a:r>
          </a:p>
          <a:p>
            <a:r>
              <a:rPr lang="en-US" sz="1600" b="1" dirty="0"/>
              <a:t>de </a:t>
            </a:r>
            <a:r>
              <a:rPr lang="en-US" sz="1600" b="1" dirty="0" err="1"/>
              <a:t>alimentos</a:t>
            </a:r>
            <a:endParaRPr lang="en-US" sz="1600" b="1" dirty="0"/>
          </a:p>
        </p:txBody>
      </p:sp>
      <p:sp>
        <p:nvSpPr>
          <p:cNvPr id="13" name="Text Placeholder 2">
            <a:extLst>
              <a:ext uri="{FF2B5EF4-FFF2-40B4-BE49-F238E27FC236}">
                <a16:creationId xmlns:a16="http://schemas.microsoft.com/office/drawing/2014/main" id="{EB5FBD74-F8FF-1A7D-707C-737B1D134DD6}"/>
              </a:ext>
            </a:extLst>
          </p:cNvPr>
          <p:cNvSpPr txBox="1">
            <a:spLocks/>
          </p:cNvSpPr>
          <p:nvPr/>
        </p:nvSpPr>
        <p:spPr>
          <a:xfrm rot="18913233">
            <a:off x="329847" y="2120721"/>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err="1"/>
              <a:t>Restaurantes</a:t>
            </a:r>
            <a:endParaRPr lang="en-US" sz="1600" b="1" dirty="0"/>
          </a:p>
        </p:txBody>
      </p:sp>
      <p:sp>
        <p:nvSpPr>
          <p:cNvPr id="14" name="Text Placeholder 2">
            <a:extLst>
              <a:ext uri="{FF2B5EF4-FFF2-40B4-BE49-F238E27FC236}">
                <a16:creationId xmlns:a16="http://schemas.microsoft.com/office/drawing/2014/main" id="{60FE0007-5B2A-C078-D3DC-2397A70038AE}"/>
              </a:ext>
            </a:extLst>
          </p:cNvPr>
          <p:cNvSpPr txBox="1">
            <a:spLocks/>
          </p:cNvSpPr>
          <p:nvPr/>
        </p:nvSpPr>
        <p:spPr>
          <a:xfrm rot="18726927">
            <a:off x="235985" y="3894918"/>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err="1"/>
              <a:t>Supermercados</a:t>
            </a:r>
            <a:endParaRPr lang="en-US" sz="1600" b="1" dirty="0"/>
          </a:p>
        </p:txBody>
      </p:sp>
      <p:sp>
        <p:nvSpPr>
          <p:cNvPr id="15" name="Text Placeholder 2">
            <a:extLst>
              <a:ext uri="{FF2B5EF4-FFF2-40B4-BE49-F238E27FC236}">
                <a16:creationId xmlns:a16="http://schemas.microsoft.com/office/drawing/2014/main" id="{1501EE3C-7821-7A6F-7341-860FA5D63CF5}"/>
              </a:ext>
            </a:extLst>
          </p:cNvPr>
          <p:cNvSpPr txBox="1">
            <a:spLocks/>
          </p:cNvSpPr>
          <p:nvPr/>
        </p:nvSpPr>
        <p:spPr>
          <a:xfrm rot="19018657">
            <a:off x="416392" y="5273860"/>
            <a:ext cx="1973811" cy="50267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Hogares</a:t>
            </a:r>
          </a:p>
        </p:txBody>
      </p:sp>
    </p:spTree>
    <p:extLst>
      <p:ext uri="{BB962C8B-B14F-4D97-AF65-F5344CB8AC3E}">
        <p14:creationId xmlns:p14="http://schemas.microsoft.com/office/powerpoint/2010/main" val="276117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557889" cy="5026945"/>
          </a:xfrm>
        </p:spPr>
        <p:txBody>
          <a:bodyPr/>
          <a:lstStyle/>
          <a:p>
            <a:pPr marL="0" indent="0">
              <a:lnSpc>
                <a:spcPct val="100000"/>
              </a:lnSpc>
              <a:spcBef>
                <a:spcPts val="0"/>
              </a:spcBef>
            </a:pPr>
            <a:r>
              <a:rPr lang="en-GB" sz="2400" dirty="0">
                <a:solidFill>
                  <a:srgbClr val="FFFFFF"/>
                </a:solidFill>
                <a:latin typeface="Calibri" panose="020F0502020204030204" pitchFamily="34" charset="0"/>
              </a:rPr>
              <a:t>Este módulo se centra en el concepto de optimización y en cómo puede aplicarse al sector alimentario para prevenir y gestionar los residuos. Las estrategias de optimización son fundamentales para abordar el despilfarro en todas sus fases. </a:t>
            </a:r>
          </a:p>
          <a:p>
            <a:pPr marL="0" indent="0">
              <a:lnSpc>
                <a:spcPct val="100000"/>
              </a:lnSpc>
              <a:spcBef>
                <a:spcPts val="0"/>
              </a:spcBef>
            </a:pPr>
            <a:r>
              <a:rPr lang="en-GB" sz="2400" dirty="0">
                <a:solidFill>
                  <a:srgbClr val="FFFFFF"/>
                </a:solidFill>
                <a:latin typeface="Calibri" panose="020F0502020204030204" pitchFamily="34" charset="0"/>
              </a:rPr>
              <a:t>Este módulo explorará un marco conceptual, revisando conceptos clave y abordando de forma visualmente atractiva cómo una empresa puede optimizar sus procesos para ser más eficiente</a:t>
            </a:r>
            <a:r>
              <a:rPr lang="en-US" sz="2400" dirty="0">
                <a:solidFill>
                  <a:srgbClr val="FFFFFF"/>
                </a:solidFill>
                <a:latin typeface="Calibri" panose="020F0502020204030204" pitchFamily="34" charset="0"/>
              </a:rPr>
              <a:t>.</a:t>
            </a:r>
          </a:p>
          <a:p>
            <a:pPr marL="0" indent="0">
              <a:lnSpc>
                <a:spcPct val="100000"/>
              </a:lnSpc>
              <a:spcBef>
                <a:spcPts val="0"/>
              </a:spcBef>
            </a:pPr>
            <a:endParaRPr lang="en-US" sz="2400" b="0" i="0" u="none" strike="noStrike" dirty="0">
              <a:solidFill>
                <a:srgbClr val="FFFFFF"/>
              </a:solidFill>
              <a:effectLst/>
              <a:latin typeface="Calibri" panose="020F0502020204030204" pitchFamily="34" charset="0"/>
            </a:endParaRPr>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dirty="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CONTENIDO</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529052" y="1158252"/>
            <a:ext cx="700387" cy="566443"/>
          </a:xfrm>
        </p:spPr>
        <p:txBody>
          <a:bodyPr/>
          <a:lstStyle/>
          <a:p>
            <a:r>
              <a:rPr lang="en-GB" noProof="0" dirty="0"/>
              <a:t>01</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529052" y="1977724"/>
            <a:ext cx="700387" cy="566443"/>
          </a:xfrm>
        </p:spPr>
        <p:txBody>
          <a:bodyPr/>
          <a:lstStyle/>
          <a:p>
            <a:r>
              <a:rPr lang="en-GB" noProof="0" dirty="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6254116" y="1185977"/>
            <a:ext cx="5937884" cy="566444"/>
          </a:xfrm>
          <a:prstGeom prst="rect">
            <a:avLst/>
          </a:prstGeom>
        </p:spPr>
        <p:txBody>
          <a:bodyPr/>
          <a:lstStyle/>
          <a:p>
            <a:r>
              <a:rPr lang="en-US" sz="2400" b="1" dirty="0"/>
              <a:t>Concepto y definición</a:t>
            </a:r>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529052" y="2796692"/>
            <a:ext cx="700387" cy="566443"/>
          </a:xfrm>
        </p:spPr>
        <p:txBody>
          <a:bodyPr/>
          <a:lstStyle/>
          <a:p>
            <a:r>
              <a:rPr lang="en-GB" noProof="0" dirty="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6224008" y="1977724"/>
            <a:ext cx="6385575" cy="566444"/>
          </a:xfrm>
          <a:prstGeom prst="rect">
            <a:avLst/>
          </a:prstGeom>
        </p:spPr>
        <p:txBody>
          <a:bodyPr/>
          <a:lstStyle/>
          <a:p>
            <a:r>
              <a:rPr lang="en-US" sz="2400" b="1" dirty="0"/>
              <a:t>Procesos de </a:t>
            </a:r>
            <a:r>
              <a:rPr lang="en-US" sz="2400" b="1" dirty="0" err="1"/>
              <a:t>optimización</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529052" y="3614649"/>
            <a:ext cx="700387" cy="566443"/>
          </a:xfrm>
        </p:spPr>
        <p:txBody>
          <a:bodyPr/>
          <a:lstStyle/>
          <a:p>
            <a:r>
              <a:rPr lang="en-GB" noProof="0" dirty="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6224008" y="2809152"/>
            <a:ext cx="5355642" cy="566444"/>
          </a:xfrm>
          <a:prstGeom prst="rect">
            <a:avLst/>
          </a:prstGeom>
        </p:spPr>
        <p:txBody>
          <a:bodyPr/>
          <a:lstStyle/>
          <a:p>
            <a:r>
              <a:rPr lang="en-US" sz="2400" b="1" dirty="0"/>
              <a:t>Estrategias de </a:t>
            </a:r>
            <a:r>
              <a:rPr lang="en-US" sz="2400" b="1" dirty="0" err="1"/>
              <a:t>optimización</a:t>
            </a:r>
            <a:endParaRPr lang="en-US" sz="2400" b="1" dirty="0"/>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529052" y="1836413"/>
            <a:ext cx="6088790"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03549B37-7D7A-7EF9-E7BF-9016A6802B53}"/>
              </a:ext>
            </a:extLst>
          </p:cNvPr>
          <p:cNvSpPr txBox="1"/>
          <p:nvPr/>
        </p:nvSpPr>
        <p:spPr>
          <a:xfrm>
            <a:off x="11617841" y="3778874"/>
            <a:ext cx="439404" cy="295279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 Placeholder 17">
            <a:extLst>
              <a:ext uri="{FF2B5EF4-FFF2-40B4-BE49-F238E27FC236}">
                <a16:creationId xmlns:a16="http://schemas.microsoft.com/office/drawing/2014/main" id="{5B8F01F1-DB74-D7B0-CEE5-FFF823F28E65}"/>
              </a:ext>
            </a:extLst>
          </p:cNvPr>
          <p:cNvSpPr txBox="1">
            <a:spLocks/>
          </p:cNvSpPr>
          <p:nvPr/>
        </p:nvSpPr>
        <p:spPr>
          <a:xfrm>
            <a:off x="6224008" y="3610889"/>
            <a:ext cx="7646734"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Autoevaluación </a:t>
            </a:r>
          </a:p>
        </p:txBody>
      </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1632302"/>
          </a:xfrm>
        </p:spPr>
        <p:txBody>
          <a:bodyPr/>
          <a:lstStyle/>
          <a:p>
            <a:r>
              <a:rPr lang="en-US" dirty="0"/>
              <a:t>04</a:t>
            </a:r>
          </a:p>
        </p:txBody>
      </p:sp>
      <p:pic>
        <p:nvPicPr>
          <p:cNvPr id="7" name="Picture Placeholder 6" descr="A person wearing headphones and holding a pen&#10;&#10;AI-generated content may be incorrect.">
            <a:extLst>
              <a:ext uri="{FF2B5EF4-FFF2-40B4-BE49-F238E27FC236}">
                <a16:creationId xmlns:a16="http://schemas.microsoft.com/office/drawing/2014/main" id="{281CBC19-6767-0B7E-20E5-FF04BFCCF7D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78191" y="2626822"/>
            <a:ext cx="7708195" cy="3396829"/>
          </a:xfrm>
        </p:spPr>
      </p:pic>
      <p:sp>
        <p:nvSpPr>
          <p:cNvPr id="14" name="Rectangle 13">
            <a:extLst>
              <a:ext uri="{FF2B5EF4-FFF2-40B4-BE49-F238E27FC236}">
                <a16:creationId xmlns:a16="http://schemas.microsoft.com/office/drawing/2014/main" id="{613D110F-884D-9B57-6509-66D0F82728B5}"/>
              </a:ext>
            </a:extLst>
          </p:cNvPr>
          <p:cNvSpPr/>
          <p:nvPr/>
        </p:nvSpPr>
        <p:spPr>
          <a:xfrm>
            <a:off x="5722296" y="3327400"/>
            <a:ext cx="4333237" cy="939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5598255" y="3455148"/>
            <a:ext cx="4333238"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AUTOEVALUACIÓN</a:t>
            </a:r>
          </a:p>
        </p:txBody>
      </p:sp>
    </p:spTree>
    <p:extLst>
      <p:ext uri="{BB962C8B-B14F-4D97-AF65-F5344CB8AC3E}">
        <p14:creationId xmlns:p14="http://schemas.microsoft.com/office/powerpoint/2010/main" val="216793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685FF-670B-A129-C466-B12F020B9DF6}"/>
              </a:ext>
            </a:extLst>
          </p:cNvPr>
          <p:cNvSpPr>
            <a:spLocks noGrp="1"/>
          </p:cNvSpPr>
          <p:nvPr>
            <p:ph type="body" sz="quarter" idx="18"/>
          </p:nvPr>
        </p:nvSpPr>
        <p:spPr/>
        <p:txBody>
          <a:bodyPr/>
          <a:lstStyle/>
          <a:p>
            <a:r>
              <a:rPr lang="en-GB" sz="2000" dirty="0"/>
              <a:t>Piense en un producto alimenticio y reflexione sobre el flujo de residuos, de acuerdo con las siguientes indicaciones: </a:t>
            </a:r>
          </a:p>
          <a:p>
            <a:pPr marL="342900" indent="-342900">
              <a:buFont typeface="Arial" panose="020B0604020202020204" pitchFamily="34" charset="0"/>
              <a:buChar char="•"/>
            </a:pPr>
            <a:r>
              <a:rPr lang="en-GB" sz="2000" dirty="0"/>
              <a:t>Proceso empresarial</a:t>
            </a:r>
          </a:p>
          <a:p>
            <a:pPr marL="342900" indent="-342900">
              <a:buFont typeface="Arial" panose="020B0604020202020204" pitchFamily="34" charset="0"/>
              <a:buChar char="•"/>
            </a:pPr>
            <a:r>
              <a:rPr lang="en-GB" sz="2000" dirty="0"/>
              <a:t>Tipos de residuos</a:t>
            </a:r>
          </a:p>
          <a:p>
            <a:pPr marL="342900" indent="-342900">
              <a:buFont typeface="Arial" panose="020B0604020202020204" pitchFamily="34" charset="0"/>
              <a:buChar char="•"/>
            </a:pPr>
            <a:r>
              <a:rPr lang="en-GB" sz="2000" dirty="0"/>
              <a:t>¿Se puede evitar?</a:t>
            </a:r>
          </a:p>
          <a:p>
            <a:pPr marL="342900" indent="-342900">
              <a:buFont typeface="Arial" panose="020B0604020202020204" pitchFamily="34" charset="0"/>
              <a:buChar char="•"/>
            </a:pPr>
            <a:r>
              <a:rPr lang="en-GB" sz="2000" dirty="0"/>
              <a:t>Método de eliminación/reutilización</a:t>
            </a:r>
          </a:p>
          <a:p>
            <a:pPr marL="342900" indent="-342900">
              <a:buFont typeface="Arial" panose="020B0604020202020204" pitchFamily="34" charset="0"/>
              <a:buChar char="•"/>
            </a:pPr>
            <a:endParaRPr lang="en-GB" sz="2000" dirty="0"/>
          </a:p>
          <a:p>
            <a:pPr marL="0" indent="0"/>
            <a:r>
              <a:rPr lang="en-GB" sz="2000" dirty="0"/>
              <a:t>Por ejemplo: </a:t>
            </a:r>
          </a:p>
          <a:p>
            <a:pPr marL="0" indent="0"/>
            <a:r>
              <a:rPr lang="en-GB" sz="2000" dirty="0"/>
              <a:t>Productos: Queso</a:t>
            </a:r>
          </a:p>
          <a:p>
            <a:pPr marL="0" indent="0"/>
            <a:endParaRPr lang="en-GB" sz="2000" dirty="0"/>
          </a:p>
          <a:p>
            <a:pPr marL="342900" indent="-342900">
              <a:buFont typeface="Arial" panose="020B0604020202020204" pitchFamily="34" charset="0"/>
              <a:buChar char="•"/>
            </a:pPr>
            <a:r>
              <a:rPr lang="en-GB" sz="2000" dirty="0"/>
              <a:t>Proceso empresarial: </a:t>
            </a:r>
            <a:r>
              <a:rPr lang="en-GB" sz="2000" i="1" dirty="0"/>
              <a:t>Corte de cuajada</a:t>
            </a:r>
          </a:p>
          <a:p>
            <a:pPr marL="342900" indent="-342900">
              <a:buFont typeface="Arial" panose="020B0604020202020204" pitchFamily="34" charset="0"/>
              <a:buChar char="•"/>
            </a:pPr>
            <a:r>
              <a:rPr lang="en-GB" sz="2000" dirty="0"/>
              <a:t>Tipos de residuos: </a:t>
            </a:r>
            <a:r>
              <a:rPr lang="en-GB" sz="2000" i="1" dirty="0"/>
              <a:t>Pérdida de suero, finos de cuajada en el suero</a:t>
            </a:r>
          </a:p>
          <a:p>
            <a:pPr marL="342900" indent="-342900">
              <a:buFont typeface="Arial" panose="020B0604020202020204" pitchFamily="34" charset="0"/>
              <a:buChar char="•"/>
            </a:pPr>
            <a:r>
              <a:rPr lang="en-GB" sz="2000" dirty="0"/>
              <a:t>¿Se puede evitar? </a:t>
            </a:r>
            <a:r>
              <a:rPr lang="en-GB" sz="2000" i="1" dirty="0"/>
              <a:t>Sí</a:t>
            </a:r>
          </a:p>
          <a:p>
            <a:pPr marL="342900" indent="-342900">
              <a:buFont typeface="Arial" panose="020B0604020202020204" pitchFamily="34" charset="0"/>
              <a:buChar char="•"/>
            </a:pPr>
            <a:r>
              <a:rPr lang="en-GB" sz="2000" dirty="0"/>
              <a:t>Método de eliminación/reutilización: </a:t>
            </a:r>
            <a:r>
              <a:rPr lang="en-GB" sz="2000" i="1" dirty="0"/>
              <a:t>Utilización para alimentación animal</a:t>
            </a:r>
          </a:p>
          <a:p>
            <a:endParaRPr lang="en-GB" dirty="0"/>
          </a:p>
        </p:txBody>
      </p:sp>
      <p:sp>
        <p:nvSpPr>
          <p:cNvPr id="4" name="Rectangle 3">
            <a:extLst>
              <a:ext uri="{FF2B5EF4-FFF2-40B4-BE49-F238E27FC236}">
                <a16:creationId xmlns:a16="http://schemas.microsoft.com/office/drawing/2014/main" id="{CD25F917-363F-7A97-13FB-C466181917C7}"/>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93A1DE1-B09D-516E-73B0-69A37011ED60}"/>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208BF330-F0FA-83B6-8F65-52462C675E8F}"/>
              </a:ext>
            </a:extLst>
          </p:cNvPr>
          <p:cNvSpPr>
            <a:spLocks noGrp="1"/>
          </p:cNvSpPr>
          <p:nvPr>
            <p:ph type="body" sz="quarter" idx="16"/>
          </p:nvPr>
        </p:nvSpPr>
        <p:spPr/>
        <p:txBody>
          <a:bodyPr/>
          <a:lstStyle/>
          <a:p>
            <a:r>
              <a:rPr lang="en-GB" dirty="0"/>
              <a:t>EJERCICIO de</a:t>
            </a:r>
          </a:p>
          <a:p>
            <a:r>
              <a:rPr lang="en-GB" dirty="0"/>
              <a:t>APRENDIZAJE </a:t>
            </a:r>
          </a:p>
        </p:txBody>
      </p:sp>
      <p:grpSp>
        <p:nvGrpSpPr>
          <p:cNvPr id="6" name="Google Shape;518;p39">
            <a:extLst>
              <a:ext uri="{FF2B5EF4-FFF2-40B4-BE49-F238E27FC236}">
                <a16:creationId xmlns:a16="http://schemas.microsoft.com/office/drawing/2014/main" id="{FB1DA840-63B3-D701-B435-DC3A2E6E8163}"/>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075518D4-C3BD-9DA8-9A6D-C0A522716635}"/>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6A270B85-0929-0F58-09F2-D49269673CF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52958B57-9F98-0B3B-CA2F-1F4927C65A85}"/>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4592569-D881-5611-FD0B-6D9D7CAB02F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A6BB3403-D02D-C8FD-C82E-724E33BF87D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ADBB284-7AD6-82E1-B35C-D5B675316B10}"/>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719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4008E-DDB8-1046-3918-C423D9BB96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F8870F7-DFFA-B5E6-15C6-61577EFFCFCF}"/>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26C5C36-1164-ACE5-63CC-65A89018CC5C}"/>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C18B9CBB-FEA6-6D99-26F8-90DD5AC3810C}"/>
              </a:ext>
            </a:extLst>
          </p:cNvPr>
          <p:cNvSpPr>
            <a:spLocks noGrp="1"/>
          </p:cNvSpPr>
          <p:nvPr>
            <p:ph type="body" sz="quarter" idx="16"/>
          </p:nvPr>
        </p:nvSpPr>
        <p:spPr/>
        <p:txBody>
          <a:bodyPr/>
          <a:lstStyle/>
          <a:p>
            <a:r>
              <a:rPr lang="en-GB" dirty="0"/>
              <a:t>EJERCICIO de</a:t>
            </a:r>
          </a:p>
          <a:p>
            <a:r>
              <a:rPr lang="en-GB" dirty="0"/>
              <a:t>APRENDIZAJE </a:t>
            </a:r>
          </a:p>
        </p:txBody>
      </p:sp>
      <p:grpSp>
        <p:nvGrpSpPr>
          <p:cNvPr id="6" name="Google Shape;518;p39">
            <a:extLst>
              <a:ext uri="{FF2B5EF4-FFF2-40B4-BE49-F238E27FC236}">
                <a16:creationId xmlns:a16="http://schemas.microsoft.com/office/drawing/2014/main" id="{8FC1C997-FD24-79C1-74B9-E5C8FA48AE12}"/>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0D499786-EB3E-7A53-691C-822D1A994D2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784B2D9E-9EEB-DFEE-DFE1-FE0544EEEEE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392D711C-540E-E26B-D7BA-6549309943F2}"/>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4382C406-EB45-FC9B-C192-DF9F71B39BE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69812202-7FE9-43DA-A066-76712800A5F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25821AD3-3549-C85F-71FF-A2CA6D486159}"/>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Text Placeholder 2">
            <a:extLst>
              <a:ext uri="{FF2B5EF4-FFF2-40B4-BE49-F238E27FC236}">
                <a16:creationId xmlns:a16="http://schemas.microsoft.com/office/drawing/2014/main" id="{3D924E35-7FA8-63A4-BAC1-0E0A98C0DD38}"/>
              </a:ext>
            </a:extLst>
          </p:cNvPr>
          <p:cNvSpPr>
            <a:spLocks noGrp="1"/>
          </p:cNvSpPr>
          <p:nvPr>
            <p:ph type="body" sz="quarter" idx="18"/>
          </p:nvPr>
        </p:nvSpPr>
        <p:spPr>
          <a:xfrm>
            <a:off x="4675557" y="824414"/>
            <a:ext cx="6692864" cy="5165725"/>
          </a:xfrm>
          <a:prstGeom prst="rect">
            <a:avLst/>
          </a:prstGeom>
        </p:spPr>
        <p:txBody>
          <a:bodyPr/>
          <a:lstStyle/>
          <a:p>
            <a:pPr marL="457200" indent="-457200">
              <a:buAutoNum type="arabicPeriod"/>
            </a:pPr>
            <a:r>
              <a:rPr lang="en-US" sz="2000" dirty="0"/>
              <a:t>¿Dónde se producen la mayoría de las ineficiencias en el desperdicio de alimentos? </a:t>
            </a:r>
          </a:p>
          <a:p>
            <a:pPr marL="457200" indent="-457200">
              <a:buAutoNum type="alphaLcParenR"/>
            </a:pPr>
            <a:r>
              <a:rPr lang="en-US" sz="2000" dirty="0"/>
              <a:t>Marketing, atención al cliente y entrega</a:t>
            </a:r>
          </a:p>
          <a:p>
            <a:pPr marL="457200" indent="-457200">
              <a:buAutoNum type="alphaLcParenR"/>
            </a:pPr>
            <a:r>
              <a:rPr lang="en-US" sz="2000" dirty="0"/>
              <a:t>Adquisición, almacenamiento y producción</a:t>
            </a:r>
          </a:p>
          <a:p>
            <a:pPr marL="457200" indent="-457200">
              <a:buAutoNum type="alphaLcParenR"/>
            </a:pPr>
            <a:r>
              <a:rPr lang="en-US" sz="2000" dirty="0"/>
              <a:t>Adquisición, almacenamiento y preparación</a:t>
            </a:r>
          </a:p>
          <a:p>
            <a:pPr marL="0" indent="0"/>
            <a:endParaRPr lang="en-US" sz="2000" dirty="0"/>
          </a:p>
          <a:p>
            <a:pPr marL="457200" indent="-457200">
              <a:buAutoNum type="arabicPeriod" startAt="2"/>
            </a:pPr>
            <a:r>
              <a:rPr lang="en-US" sz="2000" dirty="0"/>
              <a:t>¿Cuál de los siguientes es un error común en la contratación pública? </a:t>
            </a:r>
          </a:p>
          <a:p>
            <a:pPr marL="457200" indent="-457200">
              <a:buAutoNum type="alphaLcParenR"/>
            </a:pPr>
            <a:r>
              <a:rPr lang="en-US" sz="2000" dirty="0"/>
              <a:t>Comprar antes de encargar</a:t>
            </a:r>
          </a:p>
          <a:p>
            <a:pPr marL="457200" indent="-457200">
              <a:buAutoNum type="alphaLcParenR"/>
            </a:pPr>
            <a:r>
              <a:rPr lang="en-US" sz="2000" dirty="0"/>
              <a:t>Comprobación del inventario antes de realizar el pedido</a:t>
            </a:r>
          </a:p>
          <a:p>
            <a:pPr marL="457200" indent="-457200">
              <a:buAutoNum type="alphaLcParenR"/>
            </a:pPr>
            <a:r>
              <a:rPr lang="en-US" sz="2000" dirty="0"/>
              <a:t>Pedidos excesivos debido a una mala previsión</a:t>
            </a:r>
          </a:p>
          <a:p>
            <a:pPr marL="0" indent="0"/>
            <a:endParaRPr lang="en-US" sz="2000" dirty="0"/>
          </a:p>
          <a:p>
            <a:pPr marL="457200" indent="-457200">
              <a:buAutoNum type="arabicPeriod" startAt="3"/>
            </a:pPr>
            <a:r>
              <a:rPr lang="en-US" sz="2000" dirty="0"/>
              <a:t>¿Cómo contribuye la preparación de los alimentos al despilfarro? </a:t>
            </a:r>
          </a:p>
          <a:p>
            <a:pPr marL="457200" indent="-457200">
              <a:buAutoNum type="alphaLcParenR"/>
            </a:pPr>
            <a:r>
              <a:rPr lang="en-US" sz="2000" dirty="0"/>
              <a:t>Control de las porciones </a:t>
            </a:r>
          </a:p>
          <a:p>
            <a:pPr marL="457200" indent="-457200">
              <a:buAutoNum type="alphaLcParenR"/>
            </a:pPr>
            <a:r>
              <a:rPr lang="en-US" sz="2000" dirty="0"/>
              <a:t>Utilizar todas las partes comestibles de los ingredientes</a:t>
            </a:r>
          </a:p>
          <a:p>
            <a:pPr marL="457200" indent="-457200">
              <a:buAutoNum type="alphaLcParenR"/>
            </a:pPr>
            <a:r>
              <a:rPr lang="en-US" sz="2000" dirty="0"/>
              <a:t>Sobreproducción </a:t>
            </a:r>
          </a:p>
          <a:p>
            <a:endParaRPr lang="en-US" dirty="0"/>
          </a:p>
        </p:txBody>
      </p:sp>
    </p:spTree>
    <p:extLst>
      <p:ext uri="{BB962C8B-B14F-4D97-AF65-F5344CB8AC3E}">
        <p14:creationId xmlns:p14="http://schemas.microsoft.com/office/powerpoint/2010/main" val="4007526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759ED-B502-7B7A-C0EB-77B87743839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29456B0-3BBD-D849-001B-CD9A8134BF75}"/>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8E902507-F08A-6480-E528-39ACC7EF8655}"/>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6DECBE83-D8DC-207D-B0A6-9E4CA3F18E23}"/>
              </a:ext>
            </a:extLst>
          </p:cNvPr>
          <p:cNvSpPr>
            <a:spLocks noGrp="1"/>
          </p:cNvSpPr>
          <p:nvPr>
            <p:ph type="body" sz="quarter" idx="16"/>
          </p:nvPr>
        </p:nvSpPr>
        <p:spPr/>
        <p:txBody>
          <a:bodyPr/>
          <a:lstStyle/>
          <a:p>
            <a:r>
              <a:rPr lang="en-GB" dirty="0"/>
              <a:t>EJERCICIO de</a:t>
            </a:r>
          </a:p>
          <a:p>
            <a:r>
              <a:rPr lang="en-GB" dirty="0"/>
              <a:t>APRENDIZAJE </a:t>
            </a:r>
          </a:p>
        </p:txBody>
      </p:sp>
      <p:grpSp>
        <p:nvGrpSpPr>
          <p:cNvPr id="6" name="Google Shape;518;p39">
            <a:extLst>
              <a:ext uri="{FF2B5EF4-FFF2-40B4-BE49-F238E27FC236}">
                <a16:creationId xmlns:a16="http://schemas.microsoft.com/office/drawing/2014/main" id="{8B306E35-0FD0-C130-8826-903FD349B421}"/>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5C48B22B-00B6-8CC4-87BB-262507F81020}"/>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8FA59837-5444-C3C2-6B7F-D8840E7C62F3}"/>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40209660-8775-F7D7-1298-49D54B382A54}"/>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8803F513-8883-184F-A71F-F6B33B2127C0}"/>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FC7277DC-412B-AF37-F211-803C5233667F}"/>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1E50BF01-75F8-6728-2D00-7D808E6173B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1334B2AB-011C-054B-40A8-C1B8922BAFD8}"/>
              </a:ext>
            </a:extLst>
          </p:cNvPr>
          <p:cNvSpPr>
            <a:spLocks noGrp="1"/>
          </p:cNvSpPr>
          <p:nvPr>
            <p:ph type="body" sz="quarter" idx="18"/>
          </p:nvPr>
        </p:nvSpPr>
        <p:spPr>
          <a:xfrm>
            <a:off x="4675188" y="649288"/>
            <a:ext cx="6342062" cy="5848350"/>
          </a:xfrm>
          <a:prstGeom prst="rect">
            <a:avLst/>
          </a:prstGeom>
        </p:spPr>
        <p:txBody>
          <a:bodyPr/>
          <a:lstStyle/>
          <a:p>
            <a:r>
              <a:rPr lang="en-US" sz="2000" dirty="0"/>
              <a:t>En la situación dada: </a:t>
            </a:r>
          </a:p>
          <a:p>
            <a:endParaRPr lang="en-US" sz="2000" dirty="0"/>
          </a:p>
          <a:p>
            <a:r>
              <a:rPr lang="en-US" sz="2000" dirty="0"/>
              <a:t>'Un restaurante experimenta altos niveles de desperdicio de alimentos. El propietario observa que los ingredientes suelen estropearse antes de ser consumidos, y que muchas veces se preparan en exceso, estando el almacén frecuentemente </a:t>
            </a:r>
            <a:r>
              <a:rPr lang="en-US" sz="2000" dirty="0" err="1"/>
              <a:t>desorganizado</a:t>
            </a:r>
            <a:r>
              <a:rPr lang="en-US" sz="2000" dirty="0"/>
              <a:t>.'</a:t>
            </a:r>
          </a:p>
          <a:p>
            <a:endParaRPr lang="en-US" sz="2000" dirty="0"/>
          </a:p>
          <a:p>
            <a:r>
              <a:rPr lang="en-US" sz="2000" dirty="0"/>
              <a:t>¿Dónde cree que se encuentra el principal cuello de botella? Elija el más probable: </a:t>
            </a:r>
          </a:p>
          <a:p>
            <a:endParaRPr lang="en-US" sz="2000" dirty="0"/>
          </a:p>
          <a:p>
            <a:pPr marL="457200" indent="-457200">
              <a:buAutoNum type="alphaLcParenR"/>
            </a:pPr>
            <a:r>
              <a:rPr lang="en-US" sz="2000" dirty="0"/>
              <a:t>Pedir demasiada comida sin prever la demanda</a:t>
            </a:r>
          </a:p>
          <a:p>
            <a:pPr marL="457200" indent="-457200">
              <a:buAutoNum type="alphaLcParenR"/>
            </a:pPr>
            <a:r>
              <a:rPr lang="en-US" sz="2000" dirty="0" err="1"/>
              <a:t>Organizar </a:t>
            </a:r>
            <a:r>
              <a:rPr lang="en-US" sz="2000" dirty="0"/>
              <a:t>mal, no controlar las fechas de caducidad</a:t>
            </a:r>
          </a:p>
          <a:p>
            <a:pPr marL="457200" indent="-457200">
              <a:buAutoNum type="alphaLcParenR"/>
            </a:pPr>
            <a:r>
              <a:rPr lang="en-US" sz="2000" dirty="0" err="1"/>
              <a:t>Exceso de proporción </a:t>
            </a:r>
            <a:r>
              <a:rPr lang="en-US" sz="2000" dirty="0"/>
              <a:t>en los platos finales</a:t>
            </a:r>
          </a:p>
          <a:p>
            <a:pPr marL="457200" indent="-457200">
              <a:buAutoNum type="alphaLcParenR"/>
            </a:pPr>
            <a:endParaRPr lang="en-US" dirty="0"/>
          </a:p>
          <a:p>
            <a:endParaRPr lang="en-US" dirty="0"/>
          </a:p>
        </p:txBody>
      </p:sp>
    </p:spTree>
    <p:extLst>
      <p:ext uri="{BB962C8B-B14F-4D97-AF65-F5344CB8AC3E}">
        <p14:creationId xmlns:p14="http://schemas.microsoft.com/office/powerpoint/2010/main" val="2172857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C7A4E-00E1-7627-BC12-0ADA2312674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CADB1B-8039-9D61-7171-86EB2661AB05}"/>
              </a:ext>
            </a:extLst>
          </p:cNvPr>
          <p:cNvSpPr/>
          <p:nvPr/>
        </p:nvSpPr>
        <p:spPr>
          <a:xfrm>
            <a:off x="316992" y="826894"/>
            <a:ext cx="3125818" cy="5995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E0095A7-FF81-97D0-4431-F91AE0B3910F}"/>
              </a:ext>
            </a:extLst>
          </p:cNvPr>
          <p:cNvSpPr/>
          <p:nvPr/>
        </p:nvSpPr>
        <p:spPr>
          <a:xfrm>
            <a:off x="316992" y="1475170"/>
            <a:ext cx="3125818" cy="597470"/>
          </a:xfrm>
          <a:prstGeom prst="rect">
            <a:avLst/>
          </a:prstGeom>
          <a:solidFill>
            <a:srgbClr val="F266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ADB33F8C-8CDB-F63C-A8C5-E2D6D3D38115}"/>
              </a:ext>
            </a:extLst>
          </p:cNvPr>
          <p:cNvSpPr>
            <a:spLocks noGrp="1"/>
          </p:cNvSpPr>
          <p:nvPr>
            <p:ph type="body" sz="quarter" idx="16"/>
          </p:nvPr>
        </p:nvSpPr>
        <p:spPr/>
        <p:txBody>
          <a:bodyPr/>
          <a:lstStyle/>
          <a:p>
            <a:r>
              <a:rPr lang="en-GB" dirty="0"/>
              <a:t>EJERCICIO de</a:t>
            </a:r>
          </a:p>
          <a:p>
            <a:r>
              <a:rPr lang="en-GB" dirty="0"/>
              <a:t>APRENDIZAJE </a:t>
            </a:r>
          </a:p>
        </p:txBody>
      </p:sp>
      <p:grpSp>
        <p:nvGrpSpPr>
          <p:cNvPr id="6" name="Google Shape;518;p39">
            <a:extLst>
              <a:ext uri="{FF2B5EF4-FFF2-40B4-BE49-F238E27FC236}">
                <a16:creationId xmlns:a16="http://schemas.microsoft.com/office/drawing/2014/main" id="{0CB37FF1-896F-2122-E8B2-DC8DCF94261A}"/>
              </a:ext>
            </a:extLst>
          </p:cNvPr>
          <p:cNvGrpSpPr/>
          <p:nvPr/>
        </p:nvGrpSpPr>
        <p:grpSpPr>
          <a:xfrm rot="15449893">
            <a:off x="962289" y="2555775"/>
            <a:ext cx="1495425" cy="1484324"/>
            <a:chOff x="1923675" y="1633650"/>
            <a:chExt cx="436000" cy="435975"/>
          </a:xfrm>
          <a:solidFill>
            <a:srgbClr val="09465E"/>
          </a:solidFill>
        </p:grpSpPr>
        <p:sp>
          <p:nvSpPr>
            <p:cNvPr id="7" name="Google Shape;519;p39">
              <a:extLst>
                <a:ext uri="{FF2B5EF4-FFF2-40B4-BE49-F238E27FC236}">
                  <a16:creationId xmlns:a16="http://schemas.microsoft.com/office/drawing/2014/main" id="{E2B4B00C-F386-892E-0ED7-835846F349C2}"/>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20;p39">
              <a:extLst>
                <a:ext uri="{FF2B5EF4-FFF2-40B4-BE49-F238E27FC236}">
                  <a16:creationId xmlns:a16="http://schemas.microsoft.com/office/drawing/2014/main" id="{D7DB7637-9B81-AAD4-750D-0C968AF7EC4D}"/>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21;p39">
              <a:extLst>
                <a:ext uri="{FF2B5EF4-FFF2-40B4-BE49-F238E27FC236}">
                  <a16:creationId xmlns:a16="http://schemas.microsoft.com/office/drawing/2014/main" id="{4F8EDF86-EB54-F0FD-D285-82ABFACEA003}"/>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2;p39">
              <a:extLst>
                <a:ext uri="{FF2B5EF4-FFF2-40B4-BE49-F238E27FC236}">
                  <a16:creationId xmlns:a16="http://schemas.microsoft.com/office/drawing/2014/main" id="{3EBC5E0B-7E3C-6DA8-AB36-6340BD7E0CE8}"/>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3;p39">
              <a:extLst>
                <a:ext uri="{FF2B5EF4-FFF2-40B4-BE49-F238E27FC236}">
                  <a16:creationId xmlns:a16="http://schemas.microsoft.com/office/drawing/2014/main" id="{54764AFB-AFA2-4154-7FFA-300E636E4633}"/>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4;p39">
              <a:extLst>
                <a:ext uri="{FF2B5EF4-FFF2-40B4-BE49-F238E27FC236}">
                  <a16:creationId xmlns:a16="http://schemas.microsoft.com/office/drawing/2014/main" id="{3CE2CC7A-38B3-50FE-48AD-1E796D1939BC}"/>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Text Placeholder 2">
            <a:extLst>
              <a:ext uri="{FF2B5EF4-FFF2-40B4-BE49-F238E27FC236}">
                <a16:creationId xmlns:a16="http://schemas.microsoft.com/office/drawing/2014/main" id="{E67BC112-B525-BCF0-D860-FFF8DC8F6B1C}"/>
              </a:ext>
            </a:extLst>
          </p:cNvPr>
          <p:cNvSpPr>
            <a:spLocks noGrp="1"/>
          </p:cNvSpPr>
          <p:nvPr>
            <p:ph type="body" sz="quarter" idx="18"/>
          </p:nvPr>
        </p:nvSpPr>
        <p:spPr>
          <a:xfrm>
            <a:off x="4826000" y="827088"/>
            <a:ext cx="6542421" cy="5165725"/>
          </a:xfrm>
          <a:prstGeom prst="rect">
            <a:avLst/>
          </a:prstGeom>
        </p:spPr>
        <p:txBody>
          <a:bodyPr/>
          <a:lstStyle/>
          <a:p>
            <a:r>
              <a:rPr lang="en-US" sz="2200" b="1" dirty="0"/>
              <a:t>Plan de acción</a:t>
            </a:r>
          </a:p>
          <a:p>
            <a:endParaRPr lang="en-US" sz="2200" dirty="0"/>
          </a:p>
          <a:p>
            <a:r>
              <a:rPr lang="en-US" sz="2200" dirty="0"/>
              <a:t>Cree un sencillo plan de acción para reducir el desperdicio de alimentos y </a:t>
            </a:r>
            <a:r>
              <a:rPr lang="en-US" sz="2200" dirty="0" err="1"/>
              <a:t>optimizar la </a:t>
            </a:r>
            <a:r>
              <a:rPr lang="en-US" sz="2200" dirty="0"/>
              <a:t>producción en su lugar de trabajo, basado en el concepto de almacenamiento y producción de aprovisionamiento, observado anteriormente: </a:t>
            </a:r>
          </a:p>
          <a:p>
            <a:endParaRPr lang="en-US" sz="2200" dirty="0"/>
          </a:p>
          <a:p>
            <a:pPr marL="342900" indent="-342900">
              <a:buFontTx/>
              <a:buChar char="-"/>
            </a:pPr>
            <a:r>
              <a:rPr lang="en-US" sz="2200" dirty="0"/>
              <a:t>¿Cómo puede asegurarse de que adquiere la cantidad adecuada?</a:t>
            </a:r>
          </a:p>
          <a:p>
            <a:pPr marL="342900" indent="-342900">
              <a:buFontTx/>
              <a:buChar char="-"/>
            </a:pPr>
            <a:r>
              <a:rPr lang="en-US" sz="2200" dirty="0"/>
              <a:t>¿Qué cambios puede hacer en el proceso de almacenamiento?</a:t>
            </a:r>
          </a:p>
          <a:p>
            <a:pPr marL="342900" indent="-342900">
              <a:buFontTx/>
              <a:buChar char="-"/>
            </a:pPr>
            <a:r>
              <a:rPr lang="en-US" sz="2200" dirty="0"/>
              <a:t>¿Cómo </a:t>
            </a:r>
            <a:r>
              <a:rPr lang="en-US" sz="2200" dirty="0" err="1"/>
              <a:t>optimizar la </a:t>
            </a:r>
            <a:r>
              <a:rPr lang="en-US" sz="2200" dirty="0"/>
              <a:t>producción?</a:t>
            </a:r>
          </a:p>
          <a:p>
            <a:endParaRPr lang="en-US" dirty="0"/>
          </a:p>
        </p:txBody>
      </p:sp>
    </p:spTree>
    <p:extLst>
      <p:ext uri="{BB962C8B-B14F-4D97-AF65-F5344CB8AC3E}">
        <p14:creationId xmlns:p14="http://schemas.microsoft.com/office/powerpoint/2010/main" val="3097640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826894"/>
            <a:ext cx="6341766" cy="5166427"/>
          </a:xfrm>
          <a:prstGeom prst="rect">
            <a:avLst/>
          </a:prstGeom>
        </p:spPr>
        <p:txBody>
          <a:bodyPr/>
          <a:lstStyle/>
          <a:p>
            <a:r>
              <a:rPr lang="en-US" dirty="0"/>
              <a:t>Este módulo proporciona información relevante sobre la </a:t>
            </a:r>
            <a:r>
              <a:rPr lang="en-US" dirty="0" err="1"/>
              <a:t>optimización </a:t>
            </a:r>
            <a:r>
              <a:rPr lang="en-US" dirty="0"/>
              <a:t>y las estrategias y conceptos clave para aumentar la eficiencia. Se abordan y explican conceptos cruciales como cuellos de botella, sistemas de gestión de residuos, metodologías y estrategias de optimización, con ejemplos prácticos y su aplicación en la vida real. </a:t>
            </a:r>
          </a:p>
          <a:p>
            <a:endParaRPr lang="en-US" dirty="0"/>
          </a:p>
          <a:p>
            <a:r>
              <a:rPr lang="en-US" dirty="0" err="1"/>
              <a:t>La optimización </a:t>
            </a:r>
            <a:r>
              <a:rPr lang="en-US" dirty="0"/>
              <a:t>debe desarrollarse específicamente para cada caso concreto, ya que cada empresa y cada sistema tienen sus propias particularidades. Sin embargo, el planteamiento de </a:t>
            </a:r>
            <a:r>
              <a:rPr lang="en-US" dirty="0" err="1"/>
              <a:t>la optimización </a:t>
            </a:r>
            <a:r>
              <a:rPr lang="en-US" dirty="0"/>
              <a:t>puede hacerse siguiendo varios pasos generales, que pueden remodelarse en función del caso concreto que se aplique. </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12126" y="731100"/>
            <a:ext cx="3726817" cy="1184785"/>
          </a:xfrm>
          <a:prstGeom prst="rect">
            <a:avLst/>
          </a:prstGeom>
          <a:solidFill>
            <a:srgbClr val="60BA47"/>
          </a:solidFill>
        </p:spPr>
        <p:txBody>
          <a:bodyPr anchor="ctr"/>
          <a:lstStyle/>
          <a:p>
            <a:pPr marL="411163"/>
            <a:r>
              <a:rPr lang="en-US" dirty="0"/>
              <a:t>Observaciones finales</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00211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dirty="0">
                <a:solidFill>
                  <a:schemeClr val="bg1"/>
                </a:solidFill>
                <a:latin typeface="Calibri" panose="020F0502020204030204" pitchFamily="34" charset="0"/>
                <a:cs typeface="Calibri" panose="020F0502020204030204" pitchFamily="34" charset="0"/>
              </a:rPr>
              <a:t>UN PEQUEÑO AVANCE DIARIO DA GRANDES RESULTADOS</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dirty="0">
                <a:solidFill>
                  <a:schemeClr val="bg1"/>
                </a:solidFill>
              </a:rPr>
              <a:t>www.waste2worth.eu</a:t>
            </a:r>
          </a:p>
          <a:p>
            <a:endParaRPr lang="en-US"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dirty="0"/>
              <a:t>Siga nuestro viaje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dirty="0" err="1">
                  <a:solidFill>
                    <a:srgbClr val="0B3A5B"/>
                  </a:solidFill>
                  <a:hlinkClick r:id="rId4">
                    <a:extLst>
                      <a:ext uri="{A12FA001-AC4F-418D-AE19-62706E023703}">
                        <ahyp:hlinkClr xmlns:ahyp="http://schemas.microsoft.com/office/drawing/2018/hyperlinkcolor" val="tx"/>
                      </a:ext>
                    </a:extLst>
                  </a:hlinkClick>
                </a:rPr>
                <a:t>yt</a:t>
              </a:r>
              <a:endParaRPr lang="en-US" sz="240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dirty="0">
                  <a:solidFill>
                    <a:srgbClr val="0B3A5B"/>
                  </a:solidFill>
                  <a:hlinkClick r:id="rId5">
                    <a:extLst>
                      <a:ext uri="{A12FA001-AC4F-418D-AE19-62706E023703}">
                        <ahyp:hlinkClr xmlns:ahyp="http://schemas.microsoft.com/office/drawing/2018/hyperlinkcolor" val="tx"/>
                      </a:ext>
                    </a:extLst>
                  </a:hlinkClick>
                </a:rPr>
                <a:t>li</a:t>
              </a:r>
              <a:endParaRPr lang="en-US" sz="240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1"/>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69332"/>
            </a:xfrm>
            <a:prstGeom prst="rect">
              <a:avLst/>
            </a:prstGeom>
            <a:noFill/>
          </p:spPr>
          <p:txBody>
            <a:bodyPr wrap="square" rtlCol="0">
              <a:spAutoFit/>
            </a:bodyPr>
            <a:lstStyle/>
            <a:p>
              <a:r>
                <a:rPr lang="en-US" sz="2400" dirty="0">
                  <a:solidFill>
                    <a:srgbClr val="0B3A5B"/>
                  </a:solidFill>
                  <a:hlinkClick r:id="rId6">
                    <a:extLst>
                      <a:ext uri="{A12FA001-AC4F-418D-AE19-62706E023703}">
                        <ahyp:hlinkClr xmlns:ahyp="http://schemas.microsoft.com/office/drawing/2018/hyperlinkcolor" val="tx"/>
                      </a:ext>
                    </a:extLst>
                  </a:hlinkClick>
                </a:rPr>
                <a:t>en</a:t>
              </a:r>
              <a:endParaRPr lang="en-US" sz="240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rson holding tablet in dairy factory">
            <a:extLst>
              <a:ext uri="{FF2B5EF4-FFF2-40B4-BE49-F238E27FC236}">
                <a16:creationId xmlns:a16="http://schemas.microsoft.com/office/drawing/2014/main" id="{FC65BD5B-9034-AB11-8B6E-90E39C78CD4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dirty="0"/>
              <a:t>01</a:t>
            </a:r>
          </a:p>
        </p:txBody>
      </p:sp>
      <p:sp>
        <p:nvSpPr>
          <p:cNvPr id="14" name="Rectangle 13">
            <a:extLst>
              <a:ext uri="{FF2B5EF4-FFF2-40B4-BE49-F238E27FC236}">
                <a16:creationId xmlns:a16="http://schemas.microsoft.com/office/drawing/2014/main" id="{BE59536B-CB14-6A49-9925-C70C0915408D}"/>
              </a:ext>
            </a:extLst>
          </p:cNvPr>
          <p:cNvSpPr/>
          <p:nvPr/>
        </p:nvSpPr>
        <p:spPr>
          <a:xfrm>
            <a:off x="5173133" y="3429000"/>
            <a:ext cx="6209366" cy="86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5479261" y="3513352"/>
            <a:ext cx="5597110"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CONCEPTO Y DEFINICIÓN</a:t>
            </a:r>
          </a:p>
        </p:txBody>
      </p:sp>
    </p:spTree>
    <p:extLst>
      <p:ext uri="{BB962C8B-B14F-4D97-AF65-F5344CB8AC3E}">
        <p14:creationId xmlns:p14="http://schemas.microsoft.com/office/powerpoint/2010/main" val="355963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701136" y="1460246"/>
            <a:ext cx="4867011" cy="3666574"/>
          </a:xfrm>
        </p:spPr>
        <p:txBody>
          <a:bodyPr lIns="91440" tIns="45720" rIns="91440" bIns="45720">
            <a:noAutofit/>
          </a:bodyPr>
          <a:lstStyle/>
          <a:p>
            <a:pPr>
              <a:lnSpc>
                <a:spcPct val="110000"/>
              </a:lnSpc>
              <a:spcBef>
                <a:spcPts val="1200"/>
              </a:spcBef>
            </a:pPr>
            <a:r>
              <a:rPr lang="en-GB" dirty="0"/>
              <a:t>Optimizar significa hacer que algo funcione lo mejor posible. En la producción alimentaria, implica mejorar el modo en que se llevan a cabo las tareas y los procesos, incluidos los sistemas que los sustentan. </a:t>
            </a:r>
          </a:p>
          <a:p>
            <a:pPr>
              <a:lnSpc>
                <a:spcPct val="110000"/>
              </a:lnSpc>
              <a:spcBef>
                <a:spcPts val="1200"/>
              </a:spcBef>
            </a:pPr>
            <a:r>
              <a:rPr lang="en-GB" dirty="0"/>
              <a:t>El objetivo es elevar los niveles de producción, tanto en términos de calidad como de cantidad. El éxito suele depender de lo bien que se coordinen las distintas actividades.</a:t>
            </a:r>
            <a:endParaRPr lang="en-US" dirty="0"/>
          </a:p>
          <a:p>
            <a:endParaRPr lang="en-US"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701136" y="650590"/>
            <a:ext cx="4990998" cy="992652"/>
          </a:xfrm>
        </p:spPr>
        <p:txBody>
          <a:bodyPr>
            <a:normAutofit/>
          </a:bodyPr>
          <a:lstStyle/>
          <a:p>
            <a:r>
              <a:rPr lang="en-GB" dirty="0"/>
              <a:t>Optimización</a:t>
            </a:r>
            <a:endParaRPr lang="en-US" dirty="0"/>
          </a:p>
        </p:txBody>
      </p:sp>
      <p:pic>
        <p:nvPicPr>
          <p:cNvPr id="2050" name="Picture 2" descr="Manufacturing process optimization: the role of Artificial Intelligence -  Cefriel">
            <a:extLst>
              <a:ext uri="{FF2B5EF4-FFF2-40B4-BE49-F238E27FC236}">
                <a16:creationId xmlns:a16="http://schemas.microsoft.com/office/drawing/2014/main" id="{62562BB5-29A7-CCBB-7514-82D92E2CEEA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b="-1"/>
          <a:stretch/>
        </p:blipFill>
        <p:spPr bwMode="auto">
          <a:xfrm>
            <a:off x="6083676" y="10"/>
            <a:ext cx="5361066" cy="6857990"/>
          </a:xfrm>
          <a:prstGeom prst="rect">
            <a:avLst/>
          </a:prstGeom>
          <a:solidFill>
            <a:srgbClr val="FFFFFF"/>
          </a:solidFill>
        </p:spPr>
      </p:pic>
    </p:spTree>
    <p:extLst>
      <p:ext uri="{BB962C8B-B14F-4D97-AF65-F5344CB8AC3E}">
        <p14:creationId xmlns:p14="http://schemas.microsoft.com/office/powerpoint/2010/main" val="84031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0E60-2CB4-1221-378E-538B3170044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E6DA0F4-59E6-5200-E3D7-55894445541C}"/>
              </a:ext>
            </a:extLst>
          </p:cNvPr>
          <p:cNvSpPr>
            <a:spLocks noGrp="1"/>
          </p:cNvSpPr>
          <p:nvPr>
            <p:ph type="body" sz="quarter" idx="16"/>
          </p:nvPr>
        </p:nvSpPr>
        <p:spPr>
          <a:xfrm>
            <a:off x="577686" y="537129"/>
            <a:ext cx="10052954" cy="803654"/>
          </a:xfrm>
          <a:prstGeom prst="rect">
            <a:avLst/>
          </a:prstGeom>
        </p:spPr>
        <p:txBody>
          <a:bodyPr/>
          <a:lstStyle/>
          <a:p>
            <a:r>
              <a:rPr lang="en-GB" dirty="0"/>
              <a:t>Identificar el cuello de botella</a:t>
            </a:r>
            <a:endParaRPr lang="en-US" dirty="0"/>
          </a:p>
        </p:txBody>
      </p:sp>
      <p:sp>
        <p:nvSpPr>
          <p:cNvPr id="3" name="Text Placeholder 2">
            <a:extLst>
              <a:ext uri="{FF2B5EF4-FFF2-40B4-BE49-F238E27FC236}">
                <a16:creationId xmlns:a16="http://schemas.microsoft.com/office/drawing/2014/main" id="{75EC2D17-4C78-7335-8B9E-6FEECB30C27D}"/>
              </a:ext>
            </a:extLst>
          </p:cNvPr>
          <p:cNvSpPr>
            <a:spLocks noGrp="1"/>
          </p:cNvSpPr>
          <p:nvPr>
            <p:ph type="body" sz="quarter" idx="19"/>
          </p:nvPr>
        </p:nvSpPr>
        <p:spPr>
          <a:xfrm>
            <a:off x="577686" y="1288565"/>
            <a:ext cx="10747452" cy="1960422"/>
          </a:xfrm>
          <a:prstGeom prst="rect">
            <a:avLst/>
          </a:prstGeom>
        </p:spPr>
        <p:txBody>
          <a:bodyPr lIns="91440" tIns="45720" rIns="91440" bIns="45720" anchor="t"/>
          <a:lstStyle/>
          <a:p>
            <a:pPr>
              <a:lnSpc>
                <a:spcPct val="100000"/>
              </a:lnSpc>
            </a:pPr>
            <a:r>
              <a:rPr lang="en-US" sz="2200" dirty="0"/>
              <a:t>Se denomina cuello de botella a aquel proceso de la cadena de producción cuya capacidad limitada reduce la capacidad de toda la cadena (</a:t>
            </a:r>
            <a:r>
              <a:rPr lang="en-US" sz="2200" dirty="0" err="1"/>
              <a:t>Grznar</a:t>
            </a:r>
            <a:r>
              <a:rPr lang="en-US" sz="2200" dirty="0"/>
              <a:t> et. Al, 2019). Los cuellos de botella son normales, ya que ningún sistema es perfecto. Sin embargo, </a:t>
            </a:r>
            <a:r>
              <a:rPr lang="en-US" sz="2200" dirty="0" err="1"/>
              <a:t>minimizar</a:t>
            </a:r>
            <a:r>
              <a:rPr lang="en-US" sz="2200" dirty="0"/>
              <a:t> </a:t>
            </a:r>
            <a:r>
              <a:rPr lang="en-US" sz="2200" dirty="0" err="1"/>
              <a:t>el</a:t>
            </a:r>
            <a:r>
              <a:rPr lang="en-US" sz="2200" dirty="0"/>
              <a:t> </a:t>
            </a:r>
            <a:r>
              <a:rPr lang="en-US" sz="2200" dirty="0" err="1"/>
              <a:t>impacto</a:t>
            </a:r>
            <a:r>
              <a:rPr lang="en-US" sz="2200" dirty="0"/>
              <a:t> que los cuellos de botella tienen en el rendimiento final es fundamental. De lo contrario, el producto final nunca reflejaría los recursos invertidos:</a:t>
            </a:r>
          </a:p>
          <a:p>
            <a:endParaRPr lang="en-US" dirty="0"/>
          </a:p>
        </p:txBody>
      </p:sp>
      <p:pic>
        <p:nvPicPr>
          <p:cNvPr id="5" name="Picture 4" descr="A blue bottle with dots&#10;&#10;AI-generated content may be incorrect.">
            <a:extLst>
              <a:ext uri="{FF2B5EF4-FFF2-40B4-BE49-F238E27FC236}">
                <a16:creationId xmlns:a16="http://schemas.microsoft.com/office/drawing/2014/main" id="{5C927425-93AD-1B17-A878-412A1CA3CD7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5400000">
            <a:off x="5399076" y="1847468"/>
            <a:ext cx="2155968" cy="6858000"/>
          </a:xfrm>
          <a:prstGeom prst="rect">
            <a:avLst/>
          </a:prstGeom>
        </p:spPr>
      </p:pic>
      <p:pic>
        <p:nvPicPr>
          <p:cNvPr id="6" name="Picture 5" descr="A blue bottle with dots&#10;&#10;AI-generated content may be incorrect.">
            <a:extLst>
              <a:ext uri="{FF2B5EF4-FFF2-40B4-BE49-F238E27FC236}">
                <a16:creationId xmlns:a16="http://schemas.microsoft.com/office/drawing/2014/main" id="{03AA411C-D488-43C2-DED2-9DEC1B19457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1761750" y="5047231"/>
            <a:ext cx="2155968" cy="458476"/>
          </a:xfrm>
          <a:prstGeom prst="rect">
            <a:avLst/>
          </a:prstGeom>
        </p:spPr>
      </p:pic>
      <p:pic>
        <p:nvPicPr>
          <p:cNvPr id="7" name="Picture 6" descr="A blue bottle with dots&#10;&#10;AI-generated content may be incorrect.">
            <a:extLst>
              <a:ext uri="{FF2B5EF4-FFF2-40B4-BE49-F238E27FC236}">
                <a16:creationId xmlns:a16="http://schemas.microsoft.com/office/drawing/2014/main" id="{AFE4E862-2ABE-F14A-6BB1-63281B31A0C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5400000">
            <a:off x="1328717" y="5047227"/>
            <a:ext cx="2155968" cy="458476"/>
          </a:xfrm>
          <a:prstGeom prst="rect">
            <a:avLst/>
          </a:prstGeom>
        </p:spPr>
      </p:pic>
      <p:pic>
        <p:nvPicPr>
          <p:cNvPr id="8" name="Picture 7" descr="A blue bottle with dots&#10;&#10;AI-generated content may be incorrect.">
            <a:extLst>
              <a:ext uri="{FF2B5EF4-FFF2-40B4-BE49-F238E27FC236}">
                <a16:creationId xmlns:a16="http://schemas.microsoft.com/office/drawing/2014/main" id="{0AF473FB-18DB-8E7C-EA68-C0C1005337E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9828811" y="4943860"/>
            <a:ext cx="571149" cy="458476"/>
          </a:xfrm>
          <a:prstGeom prst="rect">
            <a:avLst/>
          </a:prstGeom>
        </p:spPr>
      </p:pic>
      <p:sp>
        <p:nvSpPr>
          <p:cNvPr id="10" name="Rectangle 9">
            <a:extLst>
              <a:ext uri="{FF2B5EF4-FFF2-40B4-BE49-F238E27FC236}">
                <a16:creationId xmlns:a16="http://schemas.microsoft.com/office/drawing/2014/main" id="{EDDBAE1F-58C9-86A2-C413-AA99B6920EB4}"/>
              </a:ext>
            </a:extLst>
          </p:cNvPr>
          <p:cNvSpPr/>
          <p:nvPr/>
        </p:nvSpPr>
        <p:spPr>
          <a:xfrm>
            <a:off x="6645416" y="4155324"/>
            <a:ext cx="1817177" cy="219913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CE5124E8-2552-F5F1-C6CC-C6B9D2A1A139}"/>
              </a:ext>
            </a:extLst>
          </p:cNvPr>
          <p:cNvSpPr/>
          <p:nvPr/>
        </p:nvSpPr>
        <p:spPr>
          <a:xfrm>
            <a:off x="2145927" y="4322513"/>
            <a:ext cx="496105" cy="411060"/>
          </a:xfrm>
          <a:prstGeom prst="rect">
            <a:avLst/>
          </a:prstGeom>
          <a:noFill/>
          <a:ln w="19050">
            <a:solidFill>
              <a:srgbClr val="2094D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Connector 12">
            <a:extLst>
              <a:ext uri="{FF2B5EF4-FFF2-40B4-BE49-F238E27FC236}">
                <a16:creationId xmlns:a16="http://schemas.microsoft.com/office/drawing/2014/main" id="{C05583BC-2697-E23D-9F54-7C882B39EC00}"/>
              </a:ext>
            </a:extLst>
          </p:cNvPr>
          <p:cNvCxnSpPr>
            <a:cxnSpLocks/>
          </p:cNvCxnSpPr>
          <p:nvPr/>
        </p:nvCxnSpPr>
        <p:spPr>
          <a:xfrm flipH="1" flipV="1">
            <a:off x="1922415" y="3924464"/>
            <a:ext cx="456038" cy="398049"/>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9DB06064-F05B-A29C-59E0-43DE26DE9584}"/>
              </a:ext>
            </a:extLst>
          </p:cNvPr>
          <p:cNvSpPr txBox="1">
            <a:spLocks/>
          </p:cNvSpPr>
          <p:nvPr/>
        </p:nvSpPr>
        <p:spPr>
          <a:xfrm>
            <a:off x="805154" y="3597861"/>
            <a:ext cx="3256497"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2094D2"/>
                </a:solidFill>
              </a:rPr>
              <a:t>Operaciones de producción</a:t>
            </a:r>
            <a:endParaRPr lang="en-US" sz="3600" dirty="0">
              <a:solidFill>
                <a:srgbClr val="2094D2"/>
              </a:solidFill>
            </a:endParaRPr>
          </a:p>
        </p:txBody>
      </p:sp>
      <p:cxnSp>
        <p:nvCxnSpPr>
          <p:cNvPr id="17" name="Straight Connector 16">
            <a:extLst>
              <a:ext uri="{FF2B5EF4-FFF2-40B4-BE49-F238E27FC236}">
                <a16:creationId xmlns:a16="http://schemas.microsoft.com/office/drawing/2014/main" id="{4115259F-7CD5-3C67-C581-9175640DEBBE}"/>
              </a:ext>
            </a:extLst>
          </p:cNvPr>
          <p:cNvCxnSpPr>
            <a:cxnSpLocks/>
          </p:cNvCxnSpPr>
          <p:nvPr/>
        </p:nvCxnSpPr>
        <p:spPr>
          <a:xfrm flipV="1">
            <a:off x="7638225" y="3924464"/>
            <a:ext cx="0" cy="230860"/>
          </a:xfrm>
          <a:prstGeom prst="line">
            <a:avLst/>
          </a:prstGeom>
          <a:ln>
            <a:solidFill>
              <a:srgbClr val="012A2A"/>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2CF164CD-F23C-7F47-57F2-15642DB7F12A}"/>
              </a:ext>
            </a:extLst>
          </p:cNvPr>
          <p:cNvSpPr txBox="1">
            <a:spLocks/>
          </p:cNvSpPr>
          <p:nvPr/>
        </p:nvSpPr>
        <p:spPr>
          <a:xfrm>
            <a:off x="6645416" y="3585840"/>
            <a:ext cx="2379567"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12A2A"/>
                </a:solidFill>
              </a:rPr>
              <a:t>Cuello de botella</a:t>
            </a:r>
            <a:endParaRPr lang="en-US" dirty="0">
              <a:solidFill>
                <a:srgbClr val="012A2A"/>
              </a:solidFill>
            </a:endParaRPr>
          </a:p>
        </p:txBody>
      </p:sp>
      <p:sp>
        <p:nvSpPr>
          <p:cNvPr id="21" name="Text Placeholder 2">
            <a:extLst>
              <a:ext uri="{FF2B5EF4-FFF2-40B4-BE49-F238E27FC236}">
                <a16:creationId xmlns:a16="http://schemas.microsoft.com/office/drawing/2014/main" id="{1BB10CB8-68EC-06D7-A49B-D24FBE59A3D8}"/>
              </a:ext>
            </a:extLst>
          </p:cNvPr>
          <p:cNvSpPr txBox="1">
            <a:spLocks/>
          </p:cNvSpPr>
          <p:nvPr/>
        </p:nvSpPr>
        <p:spPr>
          <a:xfrm>
            <a:off x="3874462" y="3595909"/>
            <a:ext cx="3109616"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Producción en cadena</a:t>
            </a:r>
            <a:endParaRPr lang="en-US" sz="3600" b="1" dirty="0"/>
          </a:p>
        </p:txBody>
      </p:sp>
      <p:sp>
        <p:nvSpPr>
          <p:cNvPr id="22" name="Arrow: Right 21">
            <a:extLst>
              <a:ext uri="{FF2B5EF4-FFF2-40B4-BE49-F238E27FC236}">
                <a16:creationId xmlns:a16="http://schemas.microsoft.com/office/drawing/2014/main" id="{11BC548A-6024-E6F1-6D8B-46CCE176A184}"/>
              </a:ext>
            </a:extLst>
          </p:cNvPr>
          <p:cNvSpPr/>
          <p:nvPr/>
        </p:nvSpPr>
        <p:spPr>
          <a:xfrm>
            <a:off x="4585635" y="4027194"/>
            <a:ext cx="977219" cy="163173"/>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FC000"/>
              </a:solidFill>
            </a:endParaRPr>
          </a:p>
        </p:txBody>
      </p:sp>
      <p:sp>
        <p:nvSpPr>
          <p:cNvPr id="23" name="Rectangle 22">
            <a:extLst>
              <a:ext uri="{FF2B5EF4-FFF2-40B4-BE49-F238E27FC236}">
                <a16:creationId xmlns:a16="http://schemas.microsoft.com/office/drawing/2014/main" id="{75E8D1EC-3BF4-F414-6753-7076DBD80E29}"/>
              </a:ext>
            </a:extLst>
          </p:cNvPr>
          <p:cNvSpPr/>
          <p:nvPr/>
        </p:nvSpPr>
        <p:spPr>
          <a:xfrm>
            <a:off x="2075162" y="4073533"/>
            <a:ext cx="1529591" cy="2199130"/>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5D253FE1-EA48-D3BD-E70C-0BB21CF42FBB}"/>
              </a:ext>
            </a:extLst>
          </p:cNvPr>
          <p:cNvSpPr/>
          <p:nvPr/>
        </p:nvSpPr>
        <p:spPr>
          <a:xfrm>
            <a:off x="8868622" y="4901042"/>
            <a:ext cx="1529591" cy="699545"/>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a:extLst>
              <a:ext uri="{FF2B5EF4-FFF2-40B4-BE49-F238E27FC236}">
                <a16:creationId xmlns:a16="http://schemas.microsoft.com/office/drawing/2014/main" id="{8503141D-53E7-C4A1-1A40-04E61BE3629B}"/>
              </a:ext>
            </a:extLst>
          </p:cNvPr>
          <p:cNvCxnSpPr>
            <a:cxnSpLocks/>
          </p:cNvCxnSpPr>
          <p:nvPr/>
        </p:nvCxnSpPr>
        <p:spPr>
          <a:xfrm flipH="1">
            <a:off x="1391648" y="4942760"/>
            <a:ext cx="683514"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F5F4500-B785-87E2-4307-F2A62714B87F}"/>
              </a:ext>
            </a:extLst>
          </p:cNvPr>
          <p:cNvCxnSpPr>
            <a:cxnSpLocks/>
          </p:cNvCxnSpPr>
          <p:nvPr/>
        </p:nvCxnSpPr>
        <p:spPr>
          <a:xfrm flipV="1">
            <a:off x="9865553" y="4068144"/>
            <a:ext cx="446535" cy="83289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 Placeholder 2">
            <a:extLst>
              <a:ext uri="{FF2B5EF4-FFF2-40B4-BE49-F238E27FC236}">
                <a16:creationId xmlns:a16="http://schemas.microsoft.com/office/drawing/2014/main" id="{DD83F9DF-C40A-D0EF-F7DE-0D6887A7712F}"/>
              </a:ext>
            </a:extLst>
          </p:cNvPr>
          <p:cNvSpPr txBox="1">
            <a:spLocks/>
          </p:cNvSpPr>
          <p:nvPr/>
        </p:nvSpPr>
        <p:spPr>
          <a:xfrm>
            <a:off x="422834" y="4724201"/>
            <a:ext cx="1169450" cy="421216"/>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Entrada</a:t>
            </a:r>
            <a:endParaRPr lang="en-US" b="1" dirty="0"/>
          </a:p>
        </p:txBody>
      </p:sp>
      <p:sp>
        <p:nvSpPr>
          <p:cNvPr id="30" name="Text Placeholder 2">
            <a:extLst>
              <a:ext uri="{FF2B5EF4-FFF2-40B4-BE49-F238E27FC236}">
                <a16:creationId xmlns:a16="http://schemas.microsoft.com/office/drawing/2014/main" id="{B732D973-AD9A-DEEE-DBBF-94811EC2995F}"/>
              </a:ext>
            </a:extLst>
          </p:cNvPr>
          <p:cNvSpPr txBox="1">
            <a:spLocks/>
          </p:cNvSpPr>
          <p:nvPr/>
        </p:nvSpPr>
        <p:spPr>
          <a:xfrm>
            <a:off x="9987362" y="3767089"/>
            <a:ext cx="1083577" cy="421216"/>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FFC000"/>
                </a:solidFill>
              </a:rPr>
              <a:t>Salida</a:t>
            </a:r>
            <a:endParaRPr lang="en-US" dirty="0">
              <a:solidFill>
                <a:srgbClr val="FFC000"/>
              </a:solidFill>
            </a:endParaRPr>
          </a:p>
        </p:txBody>
      </p:sp>
    </p:spTree>
    <p:extLst>
      <p:ext uri="{BB962C8B-B14F-4D97-AF65-F5344CB8AC3E}">
        <p14:creationId xmlns:p14="http://schemas.microsoft.com/office/powerpoint/2010/main" val="356363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640B2-1175-82DA-8BF0-C898C82C8F1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3E4E59C-C212-E20F-361B-4F600076E735}"/>
              </a:ext>
            </a:extLst>
          </p:cNvPr>
          <p:cNvSpPr>
            <a:spLocks noGrp="1"/>
          </p:cNvSpPr>
          <p:nvPr>
            <p:ph type="body" sz="quarter" idx="16"/>
          </p:nvPr>
        </p:nvSpPr>
        <p:spPr>
          <a:xfrm>
            <a:off x="663592" y="537668"/>
            <a:ext cx="10052954" cy="803654"/>
          </a:xfrm>
          <a:prstGeom prst="rect">
            <a:avLst/>
          </a:prstGeom>
        </p:spPr>
        <p:txBody>
          <a:bodyPr lIns="91440" tIns="45720" rIns="91440" bIns="45720" anchor="t">
            <a:noAutofit/>
          </a:bodyPr>
          <a:lstStyle/>
          <a:p>
            <a:r>
              <a:rPr lang="en-GB" dirty="0"/>
              <a:t>Sistemas de gestión de residuos</a:t>
            </a:r>
          </a:p>
          <a:p>
            <a:endParaRPr lang="en-GB" dirty="0">
              <a:ea typeface="Calibri"/>
              <a:cs typeface="Calibri"/>
            </a:endParaRPr>
          </a:p>
        </p:txBody>
      </p:sp>
      <p:sp>
        <p:nvSpPr>
          <p:cNvPr id="3" name="Text Placeholder 2">
            <a:extLst>
              <a:ext uri="{FF2B5EF4-FFF2-40B4-BE49-F238E27FC236}">
                <a16:creationId xmlns:a16="http://schemas.microsoft.com/office/drawing/2014/main" id="{7FCA3C94-58FA-4FD1-83D5-3D4B3DC20C3B}"/>
              </a:ext>
            </a:extLst>
          </p:cNvPr>
          <p:cNvSpPr>
            <a:spLocks noGrp="1"/>
          </p:cNvSpPr>
          <p:nvPr>
            <p:ph type="body" sz="quarter" idx="19"/>
          </p:nvPr>
        </p:nvSpPr>
        <p:spPr>
          <a:xfrm>
            <a:off x="663592" y="1192564"/>
            <a:ext cx="10579671" cy="5107772"/>
          </a:xfrm>
          <a:prstGeom prst="rect">
            <a:avLst/>
          </a:prstGeom>
        </p:spPr>
        <p:txBody>
          <a:bodyPr/>
          <a:lstStyle/>
          <a:p>
            <a:pPr>
              <a:lnSpc>
                <a:spcPct val="150000"/>
              </a:lnSpc>
            </a:pPr>
            <a:endParaRPr lang="en-US" dirty="0"/>
          </a:p>
          <a:p>
            <a:endParaRPr lang="en-US" dirty="0"/>
          </a:p>
        </p:txBody>
      </p:sp>
      <p:sp>
        <p:nvSpPr>
          <p:cNvPr id="2" name="Text Placeholder 2">
            <a:extLst>
              <a:ext uri="{FF2B5EF4-FFF2-40B4-BE49-F238E27FC236}">
                <a16:creationId xmlns:a16="http://schemas.microsoft.com/office/drawing/2014/main" id="{8EAD1F78-479B-E472-3FEA-5DA8DEA0520F}"/>
              </a:ext>
            </a:extLst>
          </p:cNvPr>
          <p:cNvSpPr txBox="1">
            <a:spLocks/>
          </p:cNvSpPr>
          <p:nvPr/>
        </p:nvSpPr>
        <p:spPr>
          <a:xfrm>
            <a:off x="577686" y="1192564"/>
            <a:ext cx="10751954" cy="5471153"/>
          </a:xfrm>
          <a:prstGeom prst="rect">
            <a:avLst/>
          </a:prstGeom>
        </p:spPr>
        <p:txBody>
          <a:bodyPr lIns="91440" tIns="45720" rIns="91440" bIns="45720" anchor="t"/>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100" dirty="0"/>
              <a:t>En una empresa alimentaria, los residuos pueden ralentizar las cosas y costar dinero. Por eso muchos pequeños productores utilizan sistemas de gestión de residuos para detectar problemas (cuellos de botella) y encontrar mejores formas de gestionar los residuos. </a:t>
            </a:r>
          </a:p>
          <a:p>
            <a:pPr>
              <a:lnSpc>
                <a:spcPct val="100000"/>
              </a:lnSpc>
            </a:pPr>
            <a:endParaRPr lang="en-GB" sz="2100" dirty="0"/>
          </a:p>
          <a:p>
            <a:pPr>
              <a:lnSpc>
                <a:spcPct val="100000"/>
              </a:lnSpc>
            </a:pPr>
            <a:r>
              <a:rPr lang="en-GB" sz="2100" dirty="0"/>
              <a:t>Estos sistemas pueden ayudar a reducir la cantidad de ingredientes no utilizados o a convertir los materiales sobrantes en algo valioso.</a:t>
            </a:r>
          </a:p>
          <a:p>
            <a:pPr>
              <a:lnSpc>
                <a:spcPct val="100000"/>
              </a:lnSpc>
            </a:pPr>
            <a:r>
              <a:rPr lang="en-GB" sz="2100" dirty="0"/>
              <a:t>Una parte importante de este proceso consiste en conocer el </a:t>
            </a:r>
            <a:r>
              <a:rPr lang="en-GB" sz="2100" b="1" dirty="0"/>
              <a:t>flujo de residuos, es </a:t>
            </a:r>
            <a:r>
              <a:rPr lang="en-GB" sz="2100" dirty="0"/>
              <a:t>decir, todo el recorrido que siguen los residuos, desde su origen hasta su destino final. Si lo conoce, podrá tomar decisiones más inteligentes, reducir costes y gestionar su producción de forma más </a:t>
            </a:r>
            <a:r>
              <a:rPr lang="en-GB" sz="2100" dirty="0" err="1"/>
              <a:t>eficiente</a:t>
            </a:r>
            <a:r>
              <a:rPr lang="en-GB" sz="2100" dirty="0"/>
              <a:t>.</a:t>
            </a:r>
            <a:endParaRPr lang="en-US" sz="2100" dirty="0"/>
          </a:p>
          <a:p>
            <a:pPr marL="342900" indent="-342900">
              <a:lnSpc>
                <a:spcPct val="100000"/>
              </a:lnSpc>
              <a:buFont typeface="Arial" panose="020B0604020202020204" pitchFamily="34" charset="0"/>
              <a:buChar char="•"/>
            </a:pPr>
            <a:r>
              <a:rPr lang="en-US" sz="2100" dirty="0"/>
              <a:t>Mapa del flujo de residuos</a:t>
            </a:r>
          </a:p>
          <a:p>
            <a:pPr marL="342900" indent="-342900">
              <a:lnSpc>
                <a:spcPct val="100000"/>
              </a:lnSpc>
              <a:buFont typeface="Arial" panose="020B0604020202020204" pitchFamily="34" charset="0"/>
              <a:buChar char="•"/>
            </a:pPr>
            <a:r>
              <a:rPr lang="en-US" sz="2100" dirty="0"/>
              <a:t>Medición del peso de los residuos</a:t>
            </a:r>
          </a:p>
          <a:p>
            <a:pPr marL="342900" indent="-342900">
              <a:lnSpc>
                <a:spcPct val="100000"/>
              </a:lnSpc>
              <a:buFont typeface="Arial" panose="020B0604020202020204" pitchFamily="34" charset="0"/>
              <a:buChar char="•"/>
            </a:pPr>
            <a:r>
              <a:rPr lang="en-US" sz="2100" dirty="0"/>
              <a:t>Identificación de las causas de los residuos</a:t>
            </a:r>
          </a:p>
          <a:p>
            <a:pPr marL="342900" indent="-342900">
              <a:lnSpc>
                <a:spcPct val="100000"/>
              </a:lnSpc>
              <a:buFont typeface="Arial" panose="020B0604020202020204" pitchFamily="34" charset="0"/>
              <a:buChar char="•"/>
            </a:pPr>
            <a:r>
              <a:rPr lang="en-US" sz="2100" dirty="0"/>
              <a:t>Análisis y conclusión sobre las medidas que deben adoptarse</a:t>
            </a:r>
          </a:p>
          <a:p>
            <a:pPr marL="342900" indent="-342900">
              <a:lnSpc>
                <a:spcPct val="100000"/>
              </a:lnSpc>
              <a:buFont typeface="Arial" panose="020B0604020202020204" pitchFamily="34" charset="0"/>
              <a:buChar char="•"/>
            </a:pPr>
            <a:r>
              <a:rPr lang="en-US" sz="2100" dirty="0"/>
              <a:t>Aplicación</a:t>
            </a:r>
          </a:p>
          <a:p>
            <a:pPr marL="342900" indent="-342900">
              <a:lnSpc>
                <a:spcPct val="100000"/>
              </a:lnSpc>
              <a:buFont typeface="Arial" panose="020B0604020202020204" pitchFamily="34" charset="0"/>
              <a:buChar char="•"/>
            </a:pPr>
            <a:r>
              <a:rPr lang="en-US" sz="2100" dirty="0"/>
              <a:t>Seguimiento y cartografía de los futuros flujos de residuos</a:t>
            </a:r>
          </a:p>
        </p:txBody>
      </p:sp>
      <p:pic>
        <p:nvPicPr>
          <p:cNvPr id="3074" name="Picture 2" descr="Food processing | Definition, Purpose, Examples, &amp; Facts | Britannica">
            <a:extLst>
              <a:ext uri="{FF2B5EF4-FFF2-40B4-BE49-F238E27FC236}">
                <a16:creationId xmlns:a16="http://schemas.microsoft.com/office/drawing/2014/main" id="{CA17E451-53D5-872B-86F4-0DA61B37810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042842" y="4388886"/>
            <a:ext cx="2953107" cy="201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55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74E5A1-7E43-42F3-6EBF-4DEC450A2487}"/>
              </a:ext>
            </a:extLst>
          </p:cNvPr>
          <p:cNvSpPr>
            <a:spLocks noGrp="1"/>
          </p:cNvSpPr>
          <p:nvPr>
            <p:ph type="body" sz="quarter" idx="16"/>
          </p:nvPr>
        </p:nvSpPr>
        <p:spPr>
          <a:xfrm>
            <a:off x="649065" y="561158"/>
            <a:ext cx="8040508" cy="803654"/>
          </a:xfrm>
        </p:spPr>
        <p:txBody>
          <a:bodyPr/>
          <a:lstStyle/>
          <a:p>
            <a:r>
              <a:rPr lang="en-US" dirty="0"/>
              <a:t>Conozca su flujo de residuos</a:t>
            </a:r>
          </a:p>
        </p:txBody>
      </p:sp>
      <p:sp>
        <p:nvSpPr>
          <p:cNvPr id="4" name="Arrow: Pentagon 3">
            <a:extLst>
              <a:ext uri="{FF2B5EF4-FFF2-40B4-BE49-F238E27FC236}">
                <a16:creationId xmlns:a16="http://schemas.microsoft.com/office/drawing/2014/main" id="{A2621288-9DB5-C537-AD8B-A6AB88F9EA28}"/>
              </a:ext>
            </a:extLst>
          </p:cNvPr>
          <p:cNvSpPr/>
          <p:nvPr/>
        </p:nvSpPr>
        <p:spPr>
          <a:xfrm>
            <a:off x="609363" y="3750482"/>
            <a:ext cx="2521494" cy="2150805"/>
          </a:xfrm>
          <a:prstGeom prst="homePlate">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Chevron 4">
            <a:extLst>
              <a:ext uri="{FF2B5EF4-FFF2-40B4-BE49-F238E27FC236}">
                <a16:creationId xmlns:a16="http://schemas.microsoft.com/office/drawing/2014/main" id="{DD9028BB-B6FA-1D0B-A48F-E16BC53B2A4B}"/>
              </a:ext>
            </a:extLst>
          </p:cNvPr>
          <p:cNvSpPr/>
          <p:nvPr/>
        </p:nvSpPr>
        <p:spPr>
          <a:xfrm>
            <a:off x="2127219" y="3740641"/>
            <a:ext cx="2396611" cy="2150805"/>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EC751608-B5E7-A507-0CB6-64D05E0D6CA7}"/>
              </a:ext>
            </a:extLst>
          </p:cNvPr>
          <p:cNvSpPr/>
          <p:nvPr/>
        </p:nvSpPr>
        <p:spPr>
          <a:xfrm>
            <a:off x="3528966" y="3740640"/>
            <a:ext cx="2359739" cy="2150805"/>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Arrow: Chevron 6">
            <a:extLst>
              <a:ext uri="{FF2B5EF4-FFF2-40B4-BE49-F238E27FC236}">
                <a16:creationId xmlns:a16="http://schemas.microsoft.com/office/drawing/2014/main" id="{3F65EB2E-110A-61F6-96D5-C19569E49E7D}"/>
              </a:ext>
            </a:extLst>
          </p:cNvPr>
          <p:cNvSpPr/>
          <p:nvPr/>
        </p:nvSpPr>
        <p:spPr>
          <a:xfrm>
            <a:off x="4898345" y="3731182"/>
            <a:ext cx="2605547" cy="2150803"/>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5203057E-AA65-82AE-4A8E-1A846B5722B3}"/>
              </a:ext>
            </a:extLst>
          </p:cNvPr>
          <p:cNvSpPr/>
          <p:nvPr/>
        </p:nvSpPr>
        <p:spPr>
          <a:xfrm>
            <a:off x="6513532" y="3740640"/>
            <a:ext cx="2605547" cy="2150804"/>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B47474E-EAFC-9191-A428-DC4042C5DDDD}"/>
              </a:ext>
            </a:extLst>
          </p:cNvPr>
          <p:cNvSpPr/>
          <p:nvPr/>
        </p:nvSpPr>
        <p:spPr>
          <a:xfrm>
            <a:off x="8128719" y="3740642"/>
            <a:ext cx="3118605" cy="2150804"/>
          </a:xfrm>
          <a:prstGeom prst="chevron">
            <a:avLst/>
          </a:prstGeom>
          <a:solidFill>
            <a:srgbClr val="ED7D3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8A2C146-8DC3-01AB-ADE4-5DCBC1CF53F3}"/>
              </a:ext>
            </a:extLst>
          </p:cNvPr>
          <p:cNvSpPr txBox="1"/>
          <p:nvPr/>
        </p:nvSpPr>
        <p:spPr>
          <a:xfrm>
            <a:off x="944676" y="4234162"/>
            <a:ext cx="15082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2"/>
                </a:solidFill>
                <a:ea typeface="Calibri"/>
                <a:cs typeface="Calibri"/>
              </a:rPr>
              <a:t>Mapa del flujo de residuos</a:t>
            </a:r>
            <a:endParaRPr lang="en-US" b="1" dirty="0">
              <a:solidFill>
                <a:schemeClr val="bg2"/>
              </a:solidFill>
            </a:endParaRPr>
          </a:p>
        </p:txBody>
      </p:sp>
      <p:sp>
        <p:nvSpPr>
          <p:cNvPr id="11" name="TextBox 10">
            <a:extLst>
              <a:ext uri="{FF2B5EF4-FFF2-40B4-BE49-F238E27FC236}">
                <a16:creationId xmlns:a16="http://schemas.microsoft.com/office/drawing/2014/main" id="{C55026C5-9D40-E241-AE24-155892F2F985}"/>
              </a:ext>
            </a:extLst>
          </p:cNvPr>
          <p:cNvSpPr txBox="1"/>
          <p:nvPr/>
        </p:nvSpPr>
        <p:spPr>
          <a:xfrm>
            <a:off x="9148925" y="4139708"/>
            <a:ext cx="189772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bg2"/>
                </a:solidFill>
                <a:ea typeface="Calibri"/>
                <a:cs typeface="Calibri"/>
              </a:rPr>
              <a:t>Seguimiento y cartografía de los futuros flujos de residuos</a:t>
            </a:r>
            <a:endParaRPr lang="en-US" b="1" dirty="0">
              <a:solidFill>
                <a:schemeClr val="bg2"/>
              </a:solidFill>
            </a:endParaRPr>
          </a:p>
        </p:txBody>
      </p:sp>
      <p:sp>
        <p:nvSpPr>
          <p:cNvPr id="12" name="TextBox 11">
            <a:extLst>
              <a:ext uri="{FF2B5EF4-FFF2-40B4-BE49-F238E27FC236}">
                <a16:creationId xmlns:a16="http://schemas.microsoft.com/office/drawing/2014/main" id="{98CBBED3-43AE-3916-F831-B4A19DA2668A}"/>
              </a:ext>
            </a:extLst>
          </p:cNvPr>
          <p:cNvSpPr txBox="1"/>
          <p:nvPr/>
        </p:nvSpPr>
        <p:spPr>
          <a:xfrm>
            <a:off x="6639408" y="5957366"/>
            <a:ext cx="240790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9465E"/>
                </a:solidFill>
                <a:ea typeface="Calibri"/>
                <a:cs typeface="Calibri"/>
              </a:rPr>
              <a:t>Aplicación</a:t>
            </a:r>
            <a:endParaRPr lang="en-US" b="1" dirty="0"/>
          </a:p>
        </p:txBody>
      </p:sp>
      <p:sp>
        <p:nvSpPr>
          <p:cNvPr id="13" name="TextBox 12">
            <a:extLst>
              <a:ext uri="{FF2B5EF4-FFF2-40B4-BE49-F238E27FC236}">
                <a16:creationId xmlns:a16="http://schemas.microsoft.com/office/drawing/2014/main" id="{28FA03C8-3563-5E25-CAD2-72EE755DF279}"/>
              </a:ext>
            </a:extLst>
          </p:cNvPr>
          <p:cNvSpPr txBox="1"/>
          <p:nvPr/>
        </p:nvSpPr>
        <p:spPr>
          <a:xfrm>
            <a:off x="4167862" y="2538300"/>
            <a:ext cx="392130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9465E"/>
                </a:solidFill>
                <a:ea typeface="Calibri"/>
                <a:cs typeface="Calibri"/>
              </a:rPr>
              <a:t>Análisis y conclusiones sobre las medidas que deben adoptarse</a:t>
            </a:r>
            <a:endParaRPr lang="en-US" b="1" dirty="0"/>
          </a:p>
        </p:txBody>
      </p:sp>
      <p:sp>
        <p:nvSpPr>
          <p:cNvPr id="14" name="TextBox 13">
            <a:extLst>
              <a:ext uri="{FF2B5EF4-FFF2-40B4-BE49-F238E27FC236}">
                <a16:creationId xmlns:a16="http://schemas.microsoft.com/office/drawing/2014/main" id="{9C026559-48B7-6646-87D6-059523746DF5}"/>
              </a:ext>
            </a:extLst>
          </p:cNvPr>
          <p:cNvSpPr txBox="1"/>
          <p:nvPr/>
        </p:nvSpPr>
        <p:spPr>
          <a:xfrm>
            <a:off x="2193253" y="5938705"/>
            <a:ext cx="408083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9465E"/>
                </a:solidFill>
                <a:ea typeface="Calibri"/>
                <a:cs typeface="Calibri"/>
              </a:rPr>
              <a:t>Identificar las causas del despilfarro</a:t>
            </a:r>
            <a:endParaRPr lang="en-US" b="1" dirty="0"/>
          </a:p>
        </p:txBody>
      </p:sp>
      <p:sp>
        <p:nvSpPr>
          <p:cNvPr id="15" name="TextBox 14">
            <a:extLst>
              <a:ext uri="{FF2B5EF4-FFF2-40B4-BE49-F238E27FC236}">
                <a16:creationId xmlns:a16="http://schemas.microsoft.com/office/drawing/2014/main" id="{B94C7C59-C3A3-4795-4466-9BE9355A791B}"/>
              </a:ext>
            </a:extLst>
          </p:cNvPr>
          <p:cNvSpPr txBox="1"/>
          <p:nvPr/>
        </p:nvSpPr>
        <p:spPr>
          <a:xfrm>
            <a:off x="1597820" y="2533606"/>
            <a:ext cx="25214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solidFill>
                  <a:srgbClr val="09465E"/>
                </a:solidFill>
                <a:ea typeface="Calibri"/>
                <a:cs typeface="Calibri"/>
              </a:rPr>
              <a:t>Medición del peso de los residuos</a:t>
            </a:r>
            <a:endParaRPr lang="en-US" b="1" dirty="0"/>
          </a:p>
        </p:txBody>
      </p:sp>
      <p:cxnSp>
        <p:nvCxnSpPr>
          <p:cNvPr id="17" name="Straight Connector 16">
            <a:extLst>
              <a:ext uri="{FF2B5EF4-FFF2-40B4-BE49-F238E27FC236}">
                <a16:creationId xmlns:a16="http://schemas.microsoft.com/office/drawing/2014/main" id="{B3D286B4-7367-D5A0-351D-464A861FF643}"/>
              </a:ext>
            </a:extLst>
          </p:cNvPr>
          <p:cNvCxnSpPr>
            <a:cxnSpLocks/>
            <a:stCxn id="15" idx="2"/>
          </p:cNvCxnSpPr>
          <p:nvPr/>
        </p:nvCxnSpPr>
        <p:spPr>
          <a:xfrm>
            <a:off x="2858567" y="3241492"/>
            <a:ext cx="215534" cy="10450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0D7AD8E-291B-44A6-A8BD-C703C5312D8E}"/>
              </a:ext>
            </a:extLst>
          </p:cNvPr>
          <p:cNvCxnSpPr>
            <a:cxnSpLocks/>
          </p:cNvCxnSpPr>
          <p:nvPr/>
        </p:nvCxnSpPr>
        <p:spPr>
          <a:xfrm>
            <a:off x="4473754" y="5201473"/>
            <a:ext cx="50076" cy="835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A910109-E3B5-EB81-543D-DE34D874A620}"/>
              </a:ext>
            </a:extLst>
          </p:cNvPr>
          <p:cNvCxnSpPr>
            <a:cxnSpLocks/>
            <a:stCxn id="13" idx="2"/>
          </p:cNvCxnSpPr>
          <p:nvPr/>
        </p:nvCxnSpPr>
        <p:spPr>
          <a:xfrm flipH="1">
            <a:off x="5764347" y="3246186"/>
            <a:ext cx="364168" cy="8935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97C543-DE34-4ED5-C6BE-B8C4428601EB}"/>
              </a:ext>
            </a:extLst>
          </p:cNvPr>
          <p:cNvCxnSpPr/>
          <p:nvPr/>
        </p:nvCxnSpPr>
        <p:spPr>
          <a:xfrm>
            <a:off x="7843361" y="5300201"/>
            <a:ext cx="0" cy="737232"/>
          </a:xfrm>
          <a:prstGeom prst="line">
            <a:avLst/>
          </a:prstGeom>
        </p:spPr>
        <p:style>
          <a:lnRef idx="1">
            <a:schemeClr val="accent1"/>
          </a:lnRef>
          <a:fillRef idx="0">
            <a:schemeClr val="accent1"/>
          </a:fillRef>
          <a:effectRef idx="0">
            <a:schemeClr val="accent1"/>
          </a:effectRef>
          <a:fontRef idx="minor">
            <a:schemeClr val="tx1"/>
          </a:fontRef>
        </p:style>
      </p:cxnSp>
      <p:pic>
        <p:nvPicPr>
          <p:cNvPr id="22" name="Picture 21" descr="A black background with a person holding a light bulb&#10;&#10;AI-generated content may be incorrect.">
            <a:extLst>
              <a:ext uri="{FF2B5EF4-FFF2-40B4-BE49-F238E27FC236}">
                <a16:creationId xmlns:a16="http://schemas.microsoft.com/office/drawing/2014/main" id="{53AE9DCD-713F-1398-568B-CF4AE5A9062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73641" y="4356113"/>
            <a:ext cx="1260028" cy="803654"/>
          </a:xfrm>
          <a:prstGeom prst="rect">
            <a:avLst/>
          </a:prstGeom>
        </p:spPr>
      </p:pic>
      <p:pic>
        <p:nvPicPr>
          <p:cNvPr id="23" name="Picture 22" descr="A black background with a person holding a light bulb&#10;&#10;AI-generated content may be incorrect.">
            <a:extLst>
              <a:ext uri="{FF2B5EF4-FFF2-40B4-BE49-F238E27FC236}">
                <a16:creationId xmlns:a16="http://schemas.microsoft.com/office/drawing/2014/main" id="{E0D59B0D-32B6-29AC-54F5-822BDE4C123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73754" y="4470975"/>
            <a:ext cx="1260028" cy="737232"/>
          </a:xfrm>
          <a:prstGeom prst="rect">
            <a:avLst/>
          </a:prstGeom>
        </p:spPr>
      </p:pic>
      <p:pic>
        <p:nvPicPr>
          <p:cNvPr id="24" name="Picture 23" descr="A black background with a person holding a light bulb&#10;&#10;AI-generated content may be incorrect.">
            <a:extLst>
              <a:ext uri="{FF2B5EF4-FFF2-40B4-BE49-F238E27FC236}">
                <a16:creationId xmlns:a16="http://schemas.microsoft.com/office/drawing/2014/main" id="{3EA9D1A0-BAF4-AA0D-CBE2-499ED82DC15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940508" y="4228359"/>
            <a:ext cx="1054948" cy="1128816"/>
          </a:xfrm>
          <a:prstGeom prst="rect">
            <a:avLst/>
          </a:prstGeom>
        </p:spPr>
      </p:pic>
      <p:pic>
        <p:nvPicPr>
          <p:cNvPr id="25" name="Picture 24" descr="A black background with a person holding a light bulb&#10;&#10;AI-generated content may be incorrect.">
            <a:extLst>
              <a:ext uri="{FF2B5EF4-FFF2-40B4-BE49-F238E27FC236}">
                <a16:creationId xmlns:a16="http://schemas.microsoft.com/office/drawing/2014/main" id="{56D6C8CE-7720-92B7-10CC-73C0C0EA2DC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668169" y="4250912"/>
            <a:ext cx="1029911" cy="1083710"/>
          </a:xfrm>
          <a:prstGeom prst="rect">
            <a:avLst/>
          </a:prstGeom>
        </p:spPr>
      </p:pic>
      <p:sp>
        <p:nvSpPr>
          <p:cNvPr id="27" name="TextBox 26">
            <a:extLst>
              <a:ext uri="{FF2B5EF4-FFF2-40B4-BE49-F238E27FC236}">
                <a16:creationId xmlns:a16="http://schemas.microsoft.com/office/drawing/2014/main" id="{6B1BF15D-F21F-07BB-3B1E-AEA304235C10}"/>
              </a:ext>
            </a:extLst>
          </p:cNvPr>
          <p:cNvSpPr txBox="1"/>
          <p:nvPr/>
        </p:nvSpPr>
        <p:spPr>
          <a:xfrm>
            <a:off x="609363" y="1185000"/>
            <a:ext cx="10156675" cy="1107996"/>
          </a:xfrm>
          <a:prstGeom prst="rect">
            <a:avLst/>
          </a:prstGeom>
          <a:noFill/>
        </p:spPr>
        <p:txBody>
          <a:bodyPr wrap="square">
            <a:spAutoFit/>
          </a:bodyPr>
          <a:lstStyle/>
          <a:p>
            <a:pPr algn="just"/>
            <a:r>
              <a:rPr lang="en-GB" sz="2200" dirty="0">
                <a:solidFill>
                  <a:srgbClr val="09465E"/>
                </a:solidFill>
              </a:rPr>
              <a:t>Comprender su flujo de residuos es fundamental, porque le permite identificar oportunidades para reducir costes, mejorar la eficiencia de los recursos, minimizar el impacto ambiental y descubrir el potencial de reutilización o valorización.</a:t>
            </a:r>
          </a:p>
        </p:txBody>
      </p:sp>
    </p:spTree>
    <p:extLst>
      <p:ext uri="{BB962C8B-B14F-4D97-AF65-F5344CB8AC3E}">
        <p14:creationId xmlns:p14="http://schemas.microsoft.com/office/powerpoint/2010/main" val="369489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30F6B-5922-ADB6-B4EC-54C885850751}"/>
            </a:ext>
          </a:extLst>
        </p:cNvPr>
        <p:cNvGrpSpPr/>
        <p:nvPr/>
      </p:nvGrpSpPr>
      <p:grpSpPr>
        <a:xfrm>
          <a:off x="0" y="0"/>
          <a:ext cx="0" cy="0"/>
          <a:chOff x="0" y="0"/>
          <a:chExt cx="0" cy="0"/>
        </a:xfrm>
      </p:grpSpPr>
      <p:pic>
        <p:nvPicPr>
          <p:cNvPr id="7" name="Picture Placeholder 6" descr="A group of people in a lab&#10;&#10;AI-generated content may be incorrect.">
            <a:extLst>
              <a:ext uri="{FF2B5EF4-FFF2-40B4-BE49-F238E27FC236}">
                <a16:creationId xmlns:a16="http://schemas.microsoft.com/office/drawing/2014/main" id="{D5D7FDCD-F52C-60B3-AB89-7718E032210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a:fillRect/>
          </a:stretch>
        </p:blipFill>
        <p:spPr>
          <a:xfrm>
            <a:off x="238772" y="2626822"/>
            <a:ext cx="7423669" cy="3396829"/>
          </a:xfrm>
        </p:spPr>
      </p:pic>
      <p:sp>
        <p:nvSpPr>
          <p:cNvPr id="5" name="Text Placeholder 4">
            <a:extLst>
              <a:ext uri="{FF2B5EF4-FFF2-40B4-BE49-F238E27FC236}">
                <a16:creationId xmlns:a16="http://schemas.microsoft.com/office/drawing/2014/main" id="{5D61970A-B083-34CB-3D43-3819E037AD9F}"/>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F3C2AB1D-A0BC-F694-5245-3BEC16853489}"/>
              </a:ext>
            </a:extLst>
          </p:cNvPr>
          <p:cNvSpPr/>
          <p:nvPr/>
        </p:nvSpPr>
        <p:spPr>
          <a:xfrm>
            <a:off x="4307172" y="3149601"/>
            <a:ext cx="6915404" cy="846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D2207E37-7932-3D5C-0445-FB323DEFA0C9}"/>
              </a:ext>
            </a:extLst>
          </p:cNvPr>
          <p:cNvSpPr txBox="1"/>
          <p:nvPr/>
        </p:nvSpPr>
        <p:spPr>
          <a:xfrm>
            <a:off x="4347937" y="3249768"/>
            <a:ext cx="6216702"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PROCESOS DE OPTIMIZACIÓN</a:t>
            </a:r>
          </a:p>
        </p:txBody>
      </p:sp>
    </p:spTree>
    <p:extLst>
      <p:ext uri="{BB962C8B-B14F-4D97-AF65-F5344CB8AC3E}">
        <p14:creationId xmlns:p14="http://schemas.microsoft.com/office/powerpoint/2010/main" val="2476533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98E83-BB3D-41B0-F2FE-D96A1E74767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8F4AD15-DA61-32B4-EAE3-672DF784038A}"/>
              </a:ext>
            </a:extLst>
          </p:cNvPr>
          <p:cNvSpPr>
            <a:spLocks noGrp="1"/>
          </p:cNvSpPr>
          <p:nvPr>
            <p:ph type="body" sz="quarter" idx="18"/>
          </p:nvPr>
        </p:nvSpPr>
        <p:spPr>
          <a:xfrm>
            <a:off x="403528" y="1467606"/>
            <a:ext cx="5680147" cy="5085358"/>
          </a:xfrm>
        </p:spPr>
        <p:txBody>
          <a:bodyPr lIns="91440" tIns="45720" rIns="91440" bIns="45720">
            <a:noAutofit/>
          </a:bodyPr>
          <a:lstStyle/>
          <a:p>
            <a:pPr>
              <a:lnSpc>
                <a:spcPct val="110000"/>
              </a:lnSpc>
            </a:pPr>
            <a:r>
              <a:rPr lang="en-US" sz="2200" dirty="0"/>
              <a:t>El </a:t>
            </a:r>
            <a:r>
              <a:rPr lang="en-US" sz="2200" dirty="0" err="1"/>
              <a:t>proceso</a:t>
            </a:r>
            <a:r>
              <a:rPr lang="en-US" sz="2200" dirty="0"/>
              <a:t> de </a:t>
            </a:r>
            <a:r>
              <a:rPr lang="en-US" sz="2200" dirty="0" err="1"/>
              <a:t>maximizar</a:t>
            </a:r>
            <a:r>
              <a:rPr lang="en-US" sz="2200" dirty="0"/>
              <a:t> </a:t>
            </a:r>
            <a:r>
              <a:rPr lang="en-US" sz="2200" dirty="0" err="1"/>
              <a:t>el</a:t>
            </a:r>
            <a:r>
              <a:rPr lang="en-US" sz="2200" dirty="0"/>
              <a:t> </a:t>
            </a:r>
            <a:r>
              <a:rPr lang="en-US" sz="2200" dirty="0" err="1"/>
              <a:t>desarrollo</a:t>
            </a:r>
            <a:r>
              <a:rPr lang="en-US" sz="2200" dirty="0"/>
              <a:t> de la </a:t>
            </a:r>
            <a:r>
              <a:rPr lang="en-US" sz="2200" dirty="0" err="1"/>
              <a:t>producción</a:t>
            </a:r>
            <a:r>
              <a:rPr lang="en-US" sz="2200" dirty="0"/>
              <a:t> </a:t>
            </a:r>
            <a:r>
              <a:rPr lang="en-US" sz="2200" dirty="0" err="1"/>
              <a:t>requiere</a:t>
            </a:r>
            <a:r>
              <a:rPr lang="en-US" sz="2200" dirty="0"/>
              <a:t> </a:t>
            </a:r>
            <a:r>
              <a:rPr lang="en-US" sz="2200" dirty="0" err="1"/>
              <a:t>estrategias</a:t>
            </a:r>
            <a:r>
              <a:rPr lang="en-US" sz="2200" dirty="0"/>
              <a:t> </a:t>
            </a:r>
            <a:r>
              <a:rPr lang="en-US" sz="2200" dirty="0" err="1"/>
              <a:t>concretas</a:t>
            </a:r>
            <a:r>
              <a:rPr lang="en-US" sz="2200" dirty="0"/>
              <a:t>, </a:t>
            </a:r>
            <a:r>
              <a:rPr lang="en-US" sz="2200" dirty="0" err="1"/>
              <a:t>pero</a:t>
            </a:r>
            <a:r>
              <a:rPr lang="en-US" sz="2200" dirty="0"/>
              <a:t> es fundamental </a:t>
            </a:r>
            <a:r>
              <a:rPr lang="en-US" sz="2200" dirty="0" err="1"/>
              <a:t>comprometerse</a:t>
            </a:r>
            <a:r>
              <a:rPr lang="en-US" sz="2200" dirty="0"/>
              <a:t> </a:t>
            </a:r>
            <a:r>
              <a:rPr lang="en-US" sz="2200" dirty="0" err="1"/>
              <a:t>en</a:t>
            </a:r>
            <a:r>
              <a:rPr lang="en-US" sz="2200" dirty="0"/>
              <a:t> la </a:t>
            </a:r>
            <a:r>
              <a:rPr lang="en-US" sz="2200" dirty="0" err="1"/>
              <a:t>optimización</a:t>
            </a:r>
            <a:r>
              <a:rPr lang="en-US" sz="2200" dirty="0"/>
              <a:t> del </a:t>
            </a:r>
            <a:r>
              <a:rPr lang="en-US" sz="2200" dirty="0" err="1"/>
              <a:t>proceso</a:t>
            </a:r>
            <a:r>
              <a:rPr lang="en-US" sz="2200" dirty="0"/>
              <a:t> para </a:t>
            </a:r>
            <a:r>
              <a:rPr lang="en-US" sz="2200" dirty="0" err="1"/>
              <a:t>una</a:t>
            </a:r>
            <a:r>
              <a:rPr lang="en-US" sz="2200" dirty="0"/>
              <a:t> </a:t>
            </a:r>
            <a:r>
              <a:rPr lang="en-US" sz="2200" dirty="0" err="1"/>
              <a:t>gestión</a:t>
            </a:r>
            <a:r>
              <a:rPr lang="en-US" sz="2200" dirty="0"/>
              <a:t> </a:t>
            </a:r>
            <a:r>
              <a:rPr lang="en-US" sz="2200" dirty="0" err="1"/>
              <a:t>sostenible</a:t>
            </a:r>
            <a:r>
              <a:rPr lang="en-US" sz="2200" dirty="0"/>
              <a:t> y </a:t>
            </a:r>
            <a:r>
              <a:rPr lang="en-US" sz="2200" dirty="0" err="1"/>
              <a:t>eficiente</a:t>
            </a:r>
            <a:r>
              <a:rPr lang="en-US" sz="2200" dirty="0"/>
              <a:t> de </a:t>
            </a:r>
            <a:r>
              <a:rPr lang="en-US" sz="2200" dirty="0" err="1"/>
              <a:t>los</a:t>
            </a:r>
            <a:r>
              <a:rPr lang="en-US" sz="2200" dirty="0"/>
              <a:t> </a:t>
            </a:r>
            <a:r>
              <a:rPr lang="en-US" sz="2200" dirty="0" err="1"/>
              <a:t>alimentos</a:t>
            </a:r>
            <a:r>
              <a:rPr lang="en-US" sz="2200" dirty="0"/>
              <a:t>, </a:t>
            </a:r>
            <a:r>
              <a:rPr lang="en-US" sz="2200" dirty="0" err="1"/>
              <a:t>evitando</a:t>
            </a:r>
            <a:r>
              <a:rPr lang="en-US" sz="2200" dirty="0"/>
              <a:t> </a:t>
            </a:r>
            <a:r>
              <a:rPr lang="en-US" sz="2200" dirty="0" err="1"/>
              <a:t>el</a:t>
            </a:r>
            <a:r>
              <a:rPr lang="en-US" sz="2200" dirty="0"/>
              <a:t> </a:t>
            </a:r>
            <a:r>
              <a:rPr lang="en-US" sz="2200" dirty="0" err="1"/>
              <a:t>despilfarro</a:t>
            </a:r>
            <a:r>
              <a:rPr lang="en-US" sz="2200" dirty="0"/>
              <a:t> y </a:t>
            </a:r>
            <a:r>
              <a:rPr lang="en-US" sz="2200" dirty="0" err="1"/>
              <a:t>ofreciendo</a:t>
            </a:r>
            <a:r>
              <a:rPr lang="en-US" sz="2200" dirty="0"/>
              <a:t> un </a:t>
            </a:r>
            <a:r>
              <a:rPr lang="en-US" sz="2200" dirty="0" err="1"/>
              <a:t>rendimiento</a:t>
            </a:r>
            <a:r>
              <a:rPr lang="en-US" sz="2200" dirty="0"/>
              <a:t> </a:t>
            </a:r>
            <a:r>
              <a:rPr lang="en-US" sz="2200" dirty="0" err="1"/>
              <a:t>más</a:t>
            </a:r>
            <a:r>
              <a:rPr lang="en-US" sz="2200" dirty="0"/>
              <a:t> </a:t>
            </a:r>
            <a:r>
              <a:rPr lang="en-US" sz="2200" dirty="0" err="1"/>
              <a:t>eficaz</a:t>
            </a:r>
            <a:r>
              <a:rPr lang="en-US" sz="2200" dirty="0"/>
              <a:t> de </a:t>
            </a:r>
            <a:r>
              <a:rPr lang="en-US" sz="2200" dirty="0" err="1"/>
              <a:t>los</a:t>
            </a:r>
            <a:r>
              <a:rPr lang="en-US" sz="2200" dirty="0"/>
              <a:t> </a:t>
            </a:r>
            <a:r>
              <a:rPr lang="en-US" sz="2200" dirty="0" err="1"/>
              <a:t>insumos</a:t>
            </a:r>
            <a:r>
              <a:rPr lang="en-US" sz="2200" dirty="0"/>
              <a:t>. </a:t>
            </a:r>
          </a:p>
          <a:p>
            <a:pPr>
              <a:lnSpc>
                <a:spcPct val="110000"/>
              </a:lnSpc>
            </a:pPr>
            <a:r>
              <a:rPr lang="en-US" sz="2200" dirty="0"/>
              <a:t>Es </a:t>
            </a:r>
            <a:r>
              <a:rPr lang="en-US" sz="2200" dirty="0" err="1"/>
              <a:t>importante</a:t>
            </a:r>
            <a:r>
              <a:rPr lang="en-US" sz="2200" dirty="0"/>
              <a:t> </a:t>
            </a:r>
            <a:r>
              <a:rPr lang="en-US" sz="2200" dirty="0" err="1"/>
              <a:t>abordar</a:t>
            </a:r>
            <a:r>
              <a:rPr lang="en-US" sz="2200" dirty="0"/>
              <a:t> primero </a:t>
            </a:r>
            <a:r>
              <a:rPr lang="en-US" sz="2200" dirty="0" err="1"/>
              <a:t>dónde</a:t>
            </a:r>
            <a:r>
              <a:rPr lang="en-US" sz="2200" dirty="0"/>
              <a:t> y </a:t>
            </a:r>
            <a:r>
              <a:rPr lang="en-US" sz="2200" dirty="0" err="1"/>
              <a:t>cómo</a:t>
            </a:r>
            <a:r>
              <a:rPr lang="en-US" sz="2200" dirty="0"/>
              <a:t> se produce </a:t>
            </a:r>
            <a:r>
              <a:rPr lang="en-US" sz="2200" dirty="0" err="1"/>
              <a:t>el</a:t>
            </a:r>
            <a:r>
              <a:rPr lang="en-US" sz="2200" dirty="0"/>
              <a:t> </a:t>
            </a:r>
            <a:r>
              <a:rPr lang="en-US" sz="2200" dirty="0" err="1"/>
              <a:t>despilfarro</a:t>
            </a:r>
            <a:r>
              <a:rPr lang="en-US" sz="2200" dirty="0"/>
              <a:t>, para que las </a:t>
            </a:r>
            <a:r>
              <a:rPr lang="en-US" sz="2200" dirty="0" err="1"/>
              <a:t>soluciones</a:t>
            </a:r>
            <a:r>
              <a:rPr lang="en-US" sz="2200" dirty="0"/>
              <a:t> </a:t>
            </a:r>
            <a:r>
              <a:rPr lang="en-US" sz="2200" dirty="0" err="1"/>
              <a:t>aplicadas</a:t>
            </a:r>
            <a:r>
              <a:rPr lang="en-US" sz="2200" dirty="0"/>
              <a:t> se </a:t>
            </a:r>
            <a:r>
              <a:rPr lang="en-US" sz="2200" dirty="0" err="1"/>
              <a:t>basen</a:t>
            </a:r>
            <a:r>
              <a:rPr lang="en-US" sz="2200" dirty="0"/>
              <a:t> </a:t>
            </a:r>
            <a:r>
              <a:rPr lang="en-US" sz="2200" dirty="0" err="1"/>
              <a:t>en</a:t>
            </a:r>
            <a:r>
              <a:rPr lang="en-US" sz="2200" dirty="0"/>
              <a:t> sus </a:t>
            </a:r>
            <a:r>
              <a:rPr lang="en-US" sz="2200" dirty="0" err="1"/>
              <a:t>casos</a:t>
            </a:r>
            <a:r>
              <a:rPr lang="en-US" sz="2200" dirty="0"/>
              <a:t> </a:t>
            </a:r>
            <a:r>
              <a:rPr lang="en-US" sz="2200" dirty="0" err="1"/>
              <a:t>específicos</a:t>
            </a:r>
            <a:r>
              <a:rPr lang="en-US" sz="2200" dirty="0"/>
              <a:t> y </a:t>
            </a:r>
            <a:r>
              <a:rPr lang="en-US" sz="2200" dirty="0" err="1"/>
              <a:t>adaptados</a:t>
            </a:r>
            <a:r>
              <a:rPr lang="en-US" sz="2200" dirty="0"/>
              <a:t>. La </a:t>
            </a:r>
            <a:r>
              <a:rPr lang="en-US" sz="2200" dirty="0" err="1"/>
              <a:t>mayoría</a:t>
            </a:r>
            <a:r>
              <a:rPr lang="en-US" sz="2200" dirty="0"/>
              <a:t> de las </a:t>
            </a:r>
            <a:r>
              <a:rPr lang="en-US" sz="2200" dirty="0" err="1"/>
              <a:t>ineficiencias</a:t>
            </a:r>
            <a:r>
              <a:rPr lang="en-US" sz="2200" dirty="0"/>
              <a:t> se </a:t>
            </a:r>
            <a:r>
              <a:rPr lang="en-US" sz="2200" dirty="0" err="1"/>
              <a:t>producen</a:t>
            </a:r>
            <a:r>
              <a:rPr lang="en-US" sz="2200" dirty="0"/>
              <a:t> </a:t>
            </a:r>
            <a:r>
              <a:rPr lang="en-US" sz="2200" dirty="0" err="1"/>
              <a:t>en</a:t>
            </a:r>
            <a:r>
              <a:rPr lang="en-US" sz="2200" dirty="0"/>
              <a:t> </a:t>
            </a:r>
            <a:r>
              <a:rPr lang="en-US" sz="2200" dirty="0" err="1"/>
              <a:t>fases</a:t>
            </a:r>
            <a:r>
              <a:rPr lang="en-US" sz="2200" dirty="0"/>
              <a:t> </a:t>
            </a:r>
            <a:r>
              <a:rPr lang="en-US" sz="2200" dirty="0" err="1"/>
              <a:t>críticas</a:t>
            </a:r>
            <a:r>
              <a:rPr lang="en-US" sz="2200" dirty="0"/>
              <a:t> (Dewi et.al, 2021):   </a:t>
            </a:r>
          </a:p>
        </p:txBody>
      </p:sp>
      <p:sp>
        <p:nvSpPr>
          <p:cNvPr id="4" name="Text Placeholder 3">
            <a:extLst>
              <a:ext uri="{FF2B5EF4-FFF2-40B4-BE49-F238E27FC236}">
                <a16:creationId xmlns:a16="http://schemas.microsoft.com/office/drawing/2014/main" id="{8E34EB32-20A2-4D9D-FC28-98DFB01B66D7}"/>
              </a:ext>
            </a:extLst>
          </p:cNvPr>
          <p:cNvSpPr>
            <a:spLocks noGrp="1"/>
          </p:cNvSpPr>
          <p:nvPr>
            <p:ph type="body" sz="quarter" idx="16"/>
          </p:nvPr>
        </p:nvSpPr>
        <p:spPr>
          <a:xfrm>
            <a:off x="403529" y="291082"/>
            <a:ext cx="4990998" cy="992652"/>
          </a:xfrm>
        </p:spPr>
        <p:txBody>
          <a:bodyPr>
            <a:normAutofit lnSpcReduction="10000"/>
          </a:bodyPr>
          <a:lstStyle/>
          <a:p>
            <a:r>
              <a:rPr lang="en-GB" dirty="0"/>
              <a:t>¿Por qué se producen los residuos?</a:t>
            </a:r>
            <a:endParaRPr lang="en-US" dirty="0"/>
          </a:p>
        </p:txBody>
      </p:sp>
      <p:pic>
        <p:nvPicPr>
          <p:cNvPr id="4098" name="Picture 2" descr="Food is waste in American restaurants – How to solve a super-sized problem?  - Recycle Track Systems">
            <a:extLst>
              <a:ext uri="{FF2B5EF4-FFF2-40B4-BE49-F238E27FC236}">
                <a16:creationId xmlns:a16="http://schemas.microsoft.com/office/drawing/2014/main" id="{80311B6E-5AFC-F801-775F-8250A8E1EBF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6083676" y="10"/>
            <a:ext cx="5361066" cy="6857990"/>
          </a:xfrm>
          <a:prstGeom prst="rect">
            <a:avLst/>
          </a:prstGeom>
          <a:solidFill>
            <a:srgbClr val="FFFFFF"/>
          </a:solidFill>
        </p:spPr>
      </p:pic>
    </p:spTree>
    <p:extLst>
      <p:ext uri="{BB962C8B-B14F-4D97-AF65-F5344CB8AC3E}">
        <p14:creationId xmlns:p14="http://schemas.microsoft.com/office/powerpoint/2010/main" val="2261573796"/>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2.xml><?xml version="1.0" encoding="utf-8"?>
<ds:datastoreItem xmlns:ds="http://schemas.openxmlformats.org/officeDocument/2006/customXml" ds:itemID="{74C694AF-FF7F-4AAA-9F78-44F6B83EA027}">
  <ds:schemaRefs>
    <ds:schemaRef ds:uri="http://schemas.microsoft.com/office/2006/documentManagement/types"/>
    <ds:schemaRef ds:uri="http://schemas.microsoft.com/office/infopath/2007/PartnerControls"/>
    <ds:schemaRef ds:uri="http://purl.org/dc/elements/1.1/"/>
    <ds:schemaRef ds:uri="http://www.w3.org/XML/1998/namespace"/>
    <ds:schemaRef ds:uri="http://schemas.microsoft.com/office/2006/metadata/properties"/>
    <ds:schemaRef ds:uri="d7a7d2cd-df7e-4745-bde0-17e5b7a43ab2"/>
    <ds:schemaRef ds:uri="http://purl.org/dc/dcmitype/"/>
    <ds:schemaRef ds:uri="http://purl.org/dc/terms/"/>
    <ds:schemaRef ds:uri="c90da0c0-d638-440e-806c-9eaade8987c8"/>
    <ds:schemaRef ds:uri="http://schemas.openxmlformats.org/package/2006/metadata/core-properties"/>
  </ds:schemaRefs>
</ds:datastoreItem>
</file>

<file path=customXml/itemProps3.xml><?xml version="1.0" encoding="utf-8"?>
<ds:datastoreItem xmlns:ds="http://schemas.openxmlformats.org/officeDocument/2006/customXml" ds:itemID="{64E07973-B852-41F5-8425-6E3E3835C1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5586</TotalTime>
  <Words>2304</Words>
  <Application>Microsoft Office PowerPoint</Application>
  <PresentationFormat>Widescreen</PresentationFormat>
  <Paragraphs>272</Paragraphs>
  <Slides>27</Slides>
  <Notes>14</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Lato</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docId:FE368B40A5924C1B898CA0E2E191FBC8</cp:keywords>
  <cp:lastModifiedBy>Pablo Moreno</cp:lastModifiedBy>
  <cp:revision>474</cp:revision>
  <dcterms:created xsi:type="dcterms:W3CDTF">2020-10-14T13:32:04Z</dcterms:created>
  <dcterms:modified xsi:type="dcterms:W3CDTF">2025-06-19T17:13:49Z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