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717" r:id="rId6"/>
    <p:sldMasterId id="2147483724" r:id="rId7"/>
    <p:sldMasterId id="2147483746" r:id="rId8"/>
  </p:sldMasterIdLst>
  <p:notesMasterIdLst>
    <p:notesMasterId r:id="rId45"/>
  </p:notesMasterIdLst>
  <p:sldIdLst>
    <p:sldId id="4418" r:id="rId9"/>
    <p:sldId id="4404" r:id="rId10"/>
    <p:sldId id="259" r:id="rId11"/>
    <p:sldId id="4481" r:id="rId12"/>
    <p:sldId id="282" r:id="rId13"/>
    <p:sldId id="285" r:id="rId14"/>
    <p:sldId id="4394" r:id="rId15"/>
    <p:sldId id="286" r:id="rId16"/>
    <p:sldId id="4395" r:id="rId17"/>
    <p:sldId id="4396" r:id="rId18"/>
    <p:sldId id="4478" r:id="rId19"/>
    <p:sldId id="4479" r:id="rId20"/>
    <p:sldId id="4352" r:id="rId21"/>
    <p:sldId id="4471" r:id="rId22"/>
    <p:sldId id="4473" r:id="rId23"/>
    <p:sldId id="4474" r:id="rId24"/>
    <p:sldId id="4477" r:id="rId25"/>
    <p:sldId id="4475" r:id="rId26"/>
    <p:sldId id="4476" r:id="rId27"/>
    <p:sldId id="4414" r:id="rId28"/>
    <p:sldId id="269" r:id="rId29"/>
    <p:sldId id="4482" r:id="rId30"/>
    <p:sldId id="4399" r:id="rId31"/>
    <p:sldId id="4400" r:id="rId32"/>
    <p:sldId id="4401" r:id="rId33"/>
    <p:sldId id="4402" r:id="rId34"/>
    <p:sldId id="4403" r:id="rId35"/>
    <p:sldId id="4415" r:id="rId36"/>
    <p:sldId id="4483" r:id="rId37"/>
    <p:sldId id="4439" r:id="rId38"/>
    <p:sldId id="4440" r:id="rId39"/>
    <p:sldId id="4413" r:id="rId40"/>
    <p:sldId id="4480" r:id="rId41"/>
    <p:sldId id="4340" r:id="rId42"/>
    <p:sldId id="4417" r:id="rId43"/>
    <p:sldId id="4263" r:id="rId4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24A7BE-E75B-5654-140B-A0CA8295EFA3}" name="Irida Tase" initials="IT" userId="S-1-5-21-2071598336-1086135306-134157935-33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833"/>
    <a:srgbClr val="2094D2"/>
    <a:srgbClr val="09465E"/>
    <a:srgbClr val="DF2D64"/>
    <a:srgbClr val="F1983D"/>
    <a:srgbClr val="60B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988" y="31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BCA0C81-B982-4E0B-8F51-4FDF809D7554}" type="datetimeFigureOut">
              <a:rPr lang="es-ES" smtClean="0"/>
              <a:t>15/06/2025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0C52C55-EDB8-4A06-8144-B794ECC2385A}" type="slidenum">
              <a:rPr lang="es-ES" smtClean="0"/>
              <a:t>‹Nº›</a:t>
            </a:fld>
            <a:endParaRPr lang="es-ES"/>
          </a:p>
        </p:txBody>
      </p:sp>
    </p:spTree>
    <p:extLst>
      <p:ext uri="{BB962C8B-B14F-4D97-AF65-F5344CB8AC3E}">
        <p14:creationId xmlns:p14="http://schemas.microsoft.com/office/powerpoint/2010/main" val="58745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7F19-2076-E303-0273-90E91661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A280D-4318-88F0-558B-00A296507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2122F-14AA-10C0-E856-86003633A4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ACD351-A71C-58FB-29FE-7AD00F1C02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09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BF4159-2ACB-BF1C-446E-D5D6D228BBF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7E8E3CD5-B83D-81FD-B147-C7EE7098C80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rPr>
              <a:t>23</a:t>
            </a:fld>
            <a:endParaRPr kumimoji="0" lang="en-US" altLang="en-US" sz="1200" b="0" i="0" u="none" strike="noStrike" kern="0" cap="none" spc="0" normalizeH="0" baseline="0" noProof="0">
              <a:ln>
                <a:noFill/>
              </a:ln>
              <a:solidFill>
                <a:srgbClr val="000000"/>
              </a:solidFill>
              <a:effectLst/>
              <a:uLnTx/>
              <a:uFillTx/>
              <a:latin typeface="Times New Roman" charset="0"/>
              <a:ea typeface="Arial Unicode MS" charset="0"/>
            </a:endParaRPr>
          </a:p>
        </p:txBody>
      </p:sp>
      <p:sp>
        <p:nvSpPr>
          <p:cNvPr id="4099" name="Text Box 1">
            <a:extLst>
              <a:ext uri="{FF2B5EF4-FFF2-40B4-BE49-F238E27FC236}">
                <a16:creationId xmlns:a16="http://schemas.microsoft.com/office/drawing/2014/main" id="{E4FB2A18-96A4-AAC2-AC94-DEF74F3D82F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12639F0-0207-B4A0-E579-8D8811B7E861}"/>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27365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D4AD2F-57A0-B17F-D091-8134CEF746BB}"/>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65A796BB-87A1-0EB0-8E66-9A796BE09DE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24</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CE569614-7E97-0D0F-DC10-F65048749136}"/>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FA57054-91AB-B021-C896-75CBC65B38C3}"/>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68929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116860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5637-827C-E1FE-1B20-22CE768C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AA899-9055-0522-088D-7DA66E9F9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CBC1D-FC47-1A05-D424-E455AD8DE1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6709EB-60AE-E0C8-6DFE-3559CE53B5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01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C52C55-EDB8-4A06-8144-B794ECC2385A}" type="slidenum">
              <a:rPr lang="es-ES" smtClean="0"/>
              <a:t>8</a:t>
            </a:fld>
            <a:endParaRPr lang="es-ES"/>
          </a:p>
        </p:txBody>
      </p:sp>
    </p:spTree>
    <p:extLst>
      <p:ext uri="{BB962C8B-B14F-4D97-AF65-F5344CB8AC3E}">
        <p14:creationId xmlns:p14="http://schemas.microsoft.com/office/powerpoint/2010/main" val="422343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C52C55-EDB8-4A06-8144-B794ECC2385A}" type="slidenum">
              <a:rPr lang="es-ES" smtClean="0"/>
              <a:t>11</a:t>
            </a:fld>
            <a:endParaRPr lang="es-ES"/>
          </a:p>
        </p:txBody>
      </p:sp>
    </p:spTree>
    <p:extLst>
      <p:ext uri="{BB962C8B-B14F-4D97-AF65-F5344CB8AC3E}">
        <p14:creationId xmlns:p14="http://schemas.microsoft.com/office/powerpoint/2010/main" val="381201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0E7E-1F33-216F-CA68-7C7DC62CA2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5FF5AC-467D-0E38-D9D3-63649A5FF3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D15860-9F15-0C91-5498-F662E8EFFA0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FFD9A4A-8AED-EAC4-4690-764405E366C4}"/>
              </a:ext>
            </a:extLst>
          </p:cNvPr>
          <p:cNvSpPr>
            <a:spLocks noGrp="1"/>
          </p:cNvSpPr>
          <p:nvPr>
            <p:ph type="sldNum" sz="quarter" idx="5"/>
          </p:nvPr>
        </p:nvSpPr>
        <p:spPr/>
        <p:txBody>
          <a:bodyPr/>
          <a:lstStyle/>
          <a:p>
            <a:fld id="{30C52C55-EDB8-4A06-8144-B794ECC2385A}" type="slidenum">
              <a:rPr lang="es-ES" smtClean="0"/>
              <a:t>12</a:t>
            </a:fld>
            <a:endParaRPr lang="es-ES"/>
          </a:p>
        </p:txBody>
      </p:sp>
    </p:spTree>
    <p:extLst>
      <p:ext uri="{BB962C8B-B14F-4D97-AF65-F5344CB8AC3E}">
        <p14:creationId xmlns:p14="http://schemas.microsoft.com/office/powerpoint/2010/main" val="23792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02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F106-AA3F-A38D-9054-C2A314A5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F3E74-683A-7561-27AF-DF64ED632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2BDD0-EC76-1B2C-BBF2-90E371337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A2B862-CAA3-26AB-3EA3-052116E9C39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939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58B30-9573-CCA5-605C-76F775FE0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A4493-8D8B-C331-D7FB-CFACACD1F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4108F-6507-144A-E918-B3979A2BC2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CBAF74-298D-345D-7332-4D04EA0C5DC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680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D24A-F86B-1EC8-7957-4A788FEF8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37292-6A27-FADB-9164-071D0123D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67EE6-C161-1FD9-670F-20AD70F2E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29215-D8EB-4945-8183-97B09F25232A}"/>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19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23383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56201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9408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3147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78767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389385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00685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58050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5999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790491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22846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3244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9556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9766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0219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6119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299213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2172197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317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40101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20391"/>
            </a:srgbClr>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20391"/>
            </a:srgbClr>
          </a:solidFill>
        </p:spPr>
        <p:txBody>
          <a:bodyPr wrap="square" lIns="0" tIns="0" rIns="0" bIns="0" rtlCol="0"/>
          <a:lstStyle/>
          <a:p>
            <a:endParaRPr/>
          </a:p>
        </p:txBody>
      </p:sp>
      <p:pic>
        <p:nvPicPr>
          <p:cNvPr id="20" name="bg object 20"/>
          <p:cNvPicPr/>
          <p:nvPr/>
        </p:nvPicPr>
        <p:blipFill>
          <a:blip r:embed="rId3" cstate="screen">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22" name="bg object 22"/>
          <p:cNvPicPr/>
          <p:nvPr/>
        </p:nvPicPr>
        <p:blipFill>
          <a:blip r:embed="rId4" cstate="screen">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20391"/>
            </a:srgbClr>
          </a:solidFill>
        </p:spPr>
        <p:txBody>
          <a:bodyPr wrap="square" lIns="0" tIns="0" rIns="0" bIns="0" rtlCol="0"/>
          <a:lstStyle/>
          <a:p>
            <a:endParaRPr/>
          </a:p>
        </p:txBody>
      </p:sp>
      <p:pic>
        <p:nvPicPr>
          <p:cNvPr id="24" name="bg object 24"/>
          <p:cNvPicPr/>
          <p:nvPr/>
        </p:nvPicPr>
        <p:blipFill>
          <a:blip r:embed="rId5" cstate="screen">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20391"/>
            </a:srgbClr>
          </a:solidFill>
        </p:spPr>
        <p:txBody>
          <a:bodyPr wrap="square" lIns="0" tIns="0" rIns="0" bIns="0" rtlCol="0"/>
          <a:lstStyle/>
          <a:p>
            <a:endParaRPr/>
          </a:p>
        </p:txBody>
      </p:sp>
      <p:pic>
        <p:nvPicPr>
          <p:cNvPr id="26" name="bg object 26"/>
          <p:cNvPicPr/>
          <p:nvPr/>
        </p:nvPicPr>
        <p:blipFill>
          <a:blip r:embed="rId6" cstate="screen">
            <a:extLst>
              <a:ext uri="{28A0092B-C50C-407E-A947-70E740481C1C}">
                <a14:useLocalDpi xmlns:a14="http://schemas.microsoft.com/office/drawing/2010/main"/>
              </a:ext>
            </a:extLst>
          </a:blip>
          <a:stretch>
            <a:fillRect/>
          </a:stretch>
        </p:blipFill>
        <p:spPr>
          <a:xfrm>
            <a:off x="8077057" y="4600376"/>
            <a:ext cx="130629" cy="139415"/>
          </a:xfrm>
          <a:prstGeom prst="rect">
            <a:avLst/>
          </a:prstGeom>
        </p:spPr>
      </p:pic>
      <p:pic>
        <p:nvPicPr>
          <p:cNvPr id="27" name="bg object 27"/>
          <p:cNvPicPr/>
          <p:nvPr/>
        </p:nvPicPr>
        <p:blipFill>
          <a:blip r:embed="rId7" cstate="screen">
            <a:extLst>
              <a:ext uri="{28A0092B-C50C-407E-A947-70E740481C1C}">
                <a14:useLocalDpi xmlns:a14="http://schemas.microsoft.com/office/drawing/2010/main"/>
              </a:ext>
            </a:extLst>
          </a:blip>
          <a:stretch>
            <a:fillRect/>
          </a:stretch>
        </p:blipFill>
        <p:spPr>
          <a:xfrm>
            <a:off x="9613057" y="2140366"/>
            <a:ext cx="153149" cy="152907"/>
          </a:xfrm>
          <a:prstGeom prst="rect">
            <a:avLst/>
          </a:prstGeom>
        </p:spPr>
      </p:pic>
      <p:pic>
        <p:nvPicPr>
          <p:cNvPr id="28" name="bg object 28"/>
          <p:cNvPicPr/>
          <p:nvPr/>
        </p:nvPicPr>
        <p:blipFill>
          <a:blip r:embed="rId8" cstate="screen">
            <a:extLst>
              <a:ext uri="{28A0092B-C50C-407E-A947-70E740481C1C}">
                <a14:useLocalDpi xmlns:a14="http://schemas.microsoft.com/office/drawing/2010/main"/>
              </a:ext>
            </a:extLst>
          </a:blip>
          <a:stretch>
            <a:fillRect/>
          </a:stretch>
        </p:blipFill>
        <p:spPr>
          <a:xfrm>
            <a:off x="238772" y="2626826"/>
            <a:ext cx="7708195" cy="3396829"/>
          </a:xfrm>
          <a:prstGeom prst="rect">
            <a:avLst/>
          </a:prstGeom>
        </p:spPr>
      </p:pic>
      <p:sp>
        <p:nvSpPr>
          <p:cNvPr id="2" name="Holder 2"/>
          <p:cNvSpPr>
            <a:spLocks noGrp="1"/>
          </p:cNvSpPr>
          <p:nvPr>
            <p:ph type="ctrTitle"/>
          </p:nvPr>
        </p:nvSpPr>
        <p:spPr>
          <a:xfrm>
            <a:off x="6780085" y="278891"/>
            <a:ext cx="1876425" cy="2219960"/>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735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549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screen">
            <a:extLst>
              <a:ext uri="{28A0092B-C50C-407E-A947-70E740481C1C}">
                <a14:useLocalDpi xmlns:a14="http://schemas.microsoft.com/office/drawing/2010/main"/>
              </a:ext>
            </a:extLst>
          </a:blip>
          <a:stretch>
            <a:fillRect/>
          </a:stretch>
        </p:blipFill>
        <p:spPr>
          <a:xfrm>
            <a:off x="5140550" y="1190379"/>
            <a:ext cx="1054299" cy="1054299"/>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0262048" y="875317"/>
            <a:ext cx="986148" cy="986149"/>
          </a:xfrm>
          <a:prstGeom prst="rect">
            <a:avLst/>
          </a:prstGeom>
        </p:spPr>
      </p:pic>
      <p:pic>
        <p:nvPicPr>
          <p:cNvPr id="20" name="bg object 20"/>
          <p:cNvPicPr/>
          <p:nvPr/>
        </p:nvPicPr>
        <p:blipFill>
          <a:blip r:embed="rId4" cstate="screen">
            <a:extLst>
              <a:ext uri="{28A0092B-C50C-407E-A947-70E740481C1C}">
                <a14:useLocalDpi xmlns:a14="http://schemas.microsoft.com/office/drawing/2010/main"/>
              </a:ext>
            </a:extLst>
          </a:blip>
          <a:stretch>
            <a:fillRect/>
          </a:stretch>
        </p:blipFill>
        <p:spPr>
          <a:xfrm>
            <a:off x="10525421" y="3648042"/>
            <a:ext cx="625899" cy="669149"/>
          </a:xfrm>
          <a:prstGeom prst="rect">
            <a:avLst/>
          </a:prstGeom>
        </p:spPr>
      </p:pic>
      <p:pic>
        <p:nvPicPr>
          <p:cNvPr id="21" name="bg object 21"/>
          <p:cNvPicPr/>
          <p:nvPr/>
        </p:nvPicPr>
        <p:blipFill>
          <a:blip r:embed="rId5" cstate="screen">
            <a:extLst>
              <a:ext uri="{28A0092B-C50C-407E-A947-70E740481C1C}">
                <a14:useLocalDpi xmlns:a14="http://schemas.microsoft.com/office/drawing/2010/main"/>
              </a:ext>
            </a:extLst>
          </a:blip>
          <a:stretch>
            <a:fillRect/>
          </a:stretch>
        </p:blipFill>
        <p:spPr>
          <a:xfrm>
            <a:off x="5265850" y="3215879"/>
            <a:ext cx="803699" cy="803699"/>
          </a:xfrm>
          <a:prstGeom prst="rect">
            <a:avLst/>
          </a:prstGeom>
        </p:spPr>
      </p:pic>
      <p:pic>
        <p:nvPicPr>
          <p:cNvPr id="22" name="bg object 22"/>
          <p:cNvPicPr/>
          <p:nvPr/>
        </p:nvPicPr>
        <p:blipFill>
          <a:blip r:embed="rId6" cstate="screen">
            <a:extLst>
              <a:ext uri="{28A0092B-C50C-407E-A947-70E740481C1C}">
                <a14:useLocalDpi xmlns:a14="http://schemas.microsoft.com/office/drawing/2010/main"/>
              </a:ext>
            </a:extLst>
          </a:blip>
          <a:stretch>
            <a:fillRect/>
          </a:stretch>
        </p:blipFill>
        <p:spPr>
          <a:xfrm>
            <a:off x="5283325" y="4711267"/>
            <a:ext cx="911524" cy="911524"/>
          </a:xfrm>
          <a:prstGeom prst="rect">
            <a:avLst/>
          </a:prstGeom>
        </p:spPr>
      </p:pic>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5754" y="1610791"/>
            <a:ext cx="4410709" cy="3575685"/>
          </a:xfrm>
          <a:prstGeom prst="rect">
            <a:avLst/>
          </a:prstGeom>
        </p:spPr>
        <p:txBody>
          <a:bodyPr wrap="square" lIns="0" tIns="0" rIns="0" bIns="0">
            <a:spAutoFit/>
          </a:bodyPr>
          <a:lstStyle>
            <a:lvl1pPr>
              <a:defRPr sz="2450" b="1" i="0">
                <a:solidFill>
                  <a:srgbClr val="09465E"/>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51301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0163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25077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96262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52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25356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665255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156552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4070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80550" y="1630585"/>
            <a:ext cx="7578749" cy="4686182"/>
          </a:xfrm>
          <a:prstGeom prst="rect">
            <a:avLst/>
          </a:prstGeom>
        </p:spPr>
      </p:pic>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11698223" y="3896016"/>
            <a:ext cx="220560" cy="2646711"/>
          </a:xfrm>
          <a:prstGeom prst="rect">
            <a:avLst/>
          </a:prstGeom>
        </p:spPr>
      </p:pic>
      <p:sp>
        <p:nvSpPr>
          <p:cNvPr id="20" name="bg object 20"/>
          <p:cNvSpPr/>
          <p:nvPr/>
        </p:nvSpPr>
        <p:spPr>
          <a:xfrm>
            <a:off x="11656046" y="6644537"/>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15822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689935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148349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3653808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77451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498476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55146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92268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63340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132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337981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42724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550210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20006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99952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064083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30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9D30D7D1-A205-2529-241A-AF0F778598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957EC4B0-708C-B271-7A86-06A99271CD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
        <p:nvSpPr>
          <p:cNvPr id="6" name="TextBox 5">
            <a:extLst>
              <a:ext uri="{FF2B5EF4-FFF2-40B4-BE49-F238E27FC236}">
                <a16:creationId xmlns:a16="http://schemas.microsoft.com/office/drawing/2014/main" id="{FF543D52-2135-3A66-A772-5F145D66A4D1}"/>
              </a:ext>
            </a:extLst>
          </p:cNvPr>
          <p:cNvSpPr txBox="1"/>
          <p:nvPr userDrawn="1"/>
        </p:nvSpPr>
        <p:spPr>
          <a:xfrm>
            <a:off x="11536218" y="5861706"/>
            <a:ext cx="535709" cy="862367"/>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2739015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73861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79879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07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0779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51925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978401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99218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2441141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66077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37759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59455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768612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1929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6752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2862817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23534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304728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960059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057913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364359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79053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60603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5.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5.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824300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2" r:id="rId21"/>
    <p:sldLayoutId id="2147483693" r:id="rId22"/>
    <p:sldLayoutId id="214748369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title"/>
          </p:nvPr>
        </p:nvSpPr>
        <p:spPr>
          <a:xfrm>
            <a:off x="0" y="351028"/>
            <a:ext cx="9738359" cy="1530756"/>
          </a:xfrm>
          <a:prstGeom prst="rect">
            <a:avLst/>
          </a:prstGeom>
        </p:spPr>
        <p:txBody>
          <a:bodyPr wrap="square" lIns="0" tIns="0" rIns="0" bIns="0">
            <a:spAutoFit/>
          </a:bodyPr>
          <a:lstStyle>
            <a:lvl1pPr>
              <a:defRPr sz="3700" b="1" i="0">
                <a:solidFill>
                  <a:srgbClr val="09465E"/>
                </a:solidFill>
                <a:latin typeface="Calibri"/>
                <a:cs typeface="Calibri"/>
              </a:defRPr>
            </a:lvl1pPr>
          </a:lstStyle>
          <a:p>
            <a:endParaRPr/>
          </a:p>
        </p:txBody>
      </p:sp>
      <p:sp>
        <p:nvSpPr>
          <p:cNvPr id="3" name="Holder 3"/>
          <p:cNvSpPr>
            <a:spLocks noGrp="1"/>
          </p:cNvSpPr>
          <p:nvPr>
            <p:ph type="body" idx="1"/>
          </p:nvPr>
        </p:nvSpPr>
        <p:spPr>
          <a:xfrm>
            <a:off x="4599940" y="1746593"/>
            <a:ext cx="6536690" cy="4545330"/>
          </a:xfrm>
          <a:prstGeom prst="rect">
            <a:avLst/>
          </a:prstGeom>
        </p:spPr>
        <p:txBody>
          <a:bodyPr wrap="square" lIns="0" tIns="0" rIns="0" bIns="0">
            <a:spAutoFit/>
          </a:bodyPr>
          <a:lstStyle>
            <a:lvl1pPr>
              <a:defRPr sz="16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553628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5636543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0985093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hyperlink" Target="https://rexcatering.com/Web/Rexcatering/Rexcatering.aspx" TargetMode="External"/><Relationship Id="rId7" Type="http://schemas.openxmlformats.org/officeDocument/2006/relationships/hyperlink" Target="https://info.mercadona.es/en/lets-protect-the-planet/our-actions/plastic/new-tag#:~:text=By%202025%2C%20Mercadona%20will%20have,in%20this%20plan%20by%202025." TargetMode="External"/><Relationship Id="rId12" Type="http://schemas.openxmlformats.org/officeDocument/2006/relationships/image" Target="../media/image44.jpeg"/><Relationship Id="rId2" Type="http://schemas.openxmlformats.org/officeDocument/2006/relationships/hyperlink" Target="https://www.fesbal.org.es/quienes-somos?utm_source=chatgpt.com" TargetMode="External"/><Relationship Id="rId1" Type="http://schemas.openxmlformats.org/officeDocument/2006/relationships/slideLayout" Target="../slideLayouts/slideLayout27.xml"/><Relationship Id="rId6" Type="http://schemas.openxmlformats.org/officeDocument/2006/relationships/hyperlink" Target="https://financialfood.es/eroski-refuerza-su-lucha-contra-el-desperdicio-alimentario" TargetMode="External"/><Relationship Id="rId11" Type="http://schemas.openxmlformats.org/officeDocument/2006/relationships/image" Target="../media/image43.png"/><Relationship Id="rId5" Type="http://schemas.openxmlformats.org/officeDocument/2006/relationships/hyperlink" Target="https://yonodesperdicio.org/guia-para-reducir-las-perdidas-desperdicio-alimentos" TargetMode="External"/><Relationship Id="rId10" Type="http://schemas.openxmlformats.org/officeDocument/2006/relationships/image" Target="../media/image42.jpeg"/><Relationship Id="rId4" Type="http://schemas.openxmlformats.org/officeDocument/2006/relationships/hyperlink" Target="https://www.linkedin.com/company/olio-share-more-waste-less/" TargetMode="Externa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boe.es/diario_boe/txt.php?id=BOE-A-2025-6597" TargetMode="External"/><Relationship Id="rId7" Type="http://schemas.openxmlformats.org/officeDocument/2006/relationships/image" Target="../media/image47.png"/><Relationship Id="rId2" Type="http://schemas.openxmlformats.org/officeDocument/2006/relationships/hyperlink" Target="https://www.aecoc.es/" TargetMode="Externa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hyperlink" Target="https://food.cloud/" TargetMode="External"/><Relationship Id="rId4" Type="http://schemas.openxmlformats.org/officeDocument/2006/relationships/hyperlink" Target="https://www.wasteless.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epa.gov/sustainable-management-food/food-too-good-waste" TargetMode="External"/><Relationship Id="rId3" Type="http://schemas.openxmlformats.org/officeDocument/2006/relationships/hyperlink" Target="https://espigoladors.cat/en/" TargetMode="External"/><Relationship Id="rId7" Type="http://schemas.openxmlformats.org/officeDocument/2006/relationships/hyperlink" Target="https://www.fao.org/sustainable-development-goals/food-waste/toolkit"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27.xml"/><Relationship Id="rId6" Type="http://schemas.openxmlformats.org/officeDocument/2006/relationships/hyperlink" Target="https://food.ec.europa.eu/safety/food-waste_en" TargetMode="External"/><Relationship Id="rId5" Type="http://schemas.openxmlformats.org/officeDocument/2006/relationships/hyperlink" Target="https://feedbackglobal.org/the-label-to-end-food-waste/" TargetMode="External"/><Relationship Id="rId10" Type="http://schemas.openxmlformats.org/officeDocument/2006/relationships/image" Target="../media/image49.png"/><Relationship Id="rId4" Type="http://schemas.openxmlformats.org/officeDocument/2006/relationships/hyperlink" Target="https://food.ec.europa.eu/safety/food-waste/date-marking_en" TargetMode="Externa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zerodespilfarro.elika.eus/es/"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recircular.net/sobre-nosotros"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51.jpg"/><Relationship Id="rId4" Type="http://schemas.openxmlformats.org/officeDocument/2006/relationships/hyperlink" Target="https://recircular.net/recursos/agroalimentacion-y-bebida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JPr7jO2L7LE&amp;t=29s" TargetMode="External"/><Relationship Id="rId3" Type="http://schemas.openxmlformats.org/officeDocument/2006/relationships/notesSlide" Target="../notesSlides/notesSlide9.xml"/><Relationship Id="rId7" Type="http://schemas.openxmlformats.org/officeDocument/2006/relationships/image" Target="../media/image53.jpeg"/><Relationship Id="rId2" Type="http://schemas.openxmlformats.org/officeDocument/2006/relationships/slideLayout" Target="../slideLayouts/slideLayout24.xml"/><Relationship Id="rId1" Type="http://schemas.openxmlformats.org/officeDocument/2006/relationships/video" Target="https://www.youtube.com/embed/JPr7jO2L7LE?start=29&amp;feature=oembed" TargetMode="Externa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hyperlink" Target="https://planb.org.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hyperlink" Target="https://waste2worth.eu/" TargetMode="External"/><Relationship Id="rId1" Type="http://schemas.openxmlformats.org/officeDocument/2006/relationships/slideLayout" Target="../slideLayouts/slideLayout17.xml"/><Relationship Id="rId6" Type="http://schemas.openxmlformats.org/officeDocument/2006/relationships/hyperlink" Target="https://waste2worth.eu/sme-food-waste-community-exploration-guide/" TargetMode="External"/><Relationship Id="rId5" Type="http://schemas.openxmlformats.org/officeDocument/2006/relationships/image" Target="../media/image55.png"/><Relationship Id="rId4" Type="http://schemas.openxmlformats.org/officeDocument/2006/relationships/hyperlink" Target="https://waste2worth.eu/regional-community-maps-of-waste-stream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https://www.glasgowdeclaration.org/about"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hyperlink" Target="https://paturpat.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s://europadecentraal.nl/voorrangsbeginsel-europees-recht-staat-boven-het-nationale-rech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uropean_Union_(EU)" TargetMode="External"/><Relationship Id="rId7" Type="http://schemas.openxmlformats.org/officeDocument/2006/relationships/image" Target="../media/image31.png"/><Relationship Id="rId2" Type="http://schemas.openxmlformats.org/officeDocument/2006/relationships/hyperlink" Target="https://ec.europa.eu/eurostat/statistics-explained/index.php?title=Glossary:Waste" TargetMode="External"/><Relationship Id="rId1" Type="http://schemas.openxmlformats.org/officeDocument/2006/relationships/slideLayout" Target="../slideLayouts/slideLayout2.xml"/><Relationship Id="rId6" Type="http://schemas.openxmlformats.org/officeDocument/2006/relationships/hyperlink" Target="https://ec.europa.eu/eurostat/web/products-eurostat-news/w/ddn-20240927-2" TargetMode="External"/><Relationship Id="rId5" Type="http://schemas.openxmlformats.org/officeDocument/2006/relationships/image" Target="../media/image30.png"/><Relationship Id="rId4" Type="http://schemas.openxmlformats.org/officeDocument/2006/relationships/hyperlink" Target="https://ec.europa.eu/eurostat/statistics-explained/index.php?title=Glossary:Foo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Close-up of rows of produce in boxes: Roma tomatoes, string beans, jalapeños, plums">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332632"/>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3" y="4370238"/>
            <a:ext cx="6245264" cy="118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29" b="0" i="0" u="none" strike="noStrike" kern="0" cap="none" spc="0" normalizeH="0" baseline="0" noProof="0" dirty="0">
                <a:ln>
                  <a:noFill/>
                </a:ln>
                <a:solidFill>
                  <a:prstClr val="white"/>
                </a:solidFill>
                <a:effectLst/>
                <a:uLnTx/>
                <a:uFillTx/>
                <a:latin typeface="Montserrat" panose="00000500000000000000" pitchFamily="50" charset="0"/>
                <a:ea typeface="+mn-ea"/>
                <a:cs typeface="+mn-cs"/>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2036693" y="3804463"/>
            <a:ext cx="7251355"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60BA47"/>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60BA47"/>
                </a:solidFill>
                <a:effectLst/>
                <a:uLnTx/>
                <a:uFillTx/>
                <a:latin typeface="Calibri" panose="020F0502020204030204" pitchFamily="34" charset="0"/>
                <a:cs typeface="Calibri" panose="020F0502020204030204" pitchFamily="34" charset="0"/>
              </a:rPr>
              <a:t>REORIENTAR LOS EXCEDENTES ALIMENTARIOS</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29" b="0" i="0" u="none" strike="noStrike" kern="0" cap="none" spc="0" normalizeH="0" baseline="0" noProof="0" dirty="0">
              <a:ln>
                <a:noFill/>
              </a:ln>
              <a:solidFill>
                <a:prstClr val="white"/>
              </a:solidFill>
              <a:effectLst/>
              <a:uLnTx/>
              <a:uFillTx/>
              <a:latin typeface="Montserrat" panose="00000500000000000000" pitchFamily="50" charset="0"/>
              <a:ea typeface="+mn-ea"/>
              <a:cs typeface="+mn-cs"/>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324" normalizeH="0" baseline="0" noProof="0" dirty="0">
                <a:ln>
                  <a:noFill/>
                </a:ln>
                <a:solidFill>
                  <a:srgbClr val="60BA47"/>
                </a:solidFill>
                <a:effectLst/>
                <a:uLnTx/>
                <a:uFillTx/>
                <a:latin typeface="Calibri" panose="020F0502020204030204" pitchFamily="34" charset="0"/>
                <a:cs typeface="Calibri" panose="020F0502020204030204" pitchFamily="34" charset="0"/>
              </a:rPr>
              <a:t>MÓDULO 6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612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9AC3-3558-AA3B-9D6F-474B9D1C806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950B92-2243-6601-F6A8-C1525ADB5436}"/>
              </a:ext>
            </a:extLst>
          </p:cNvPr>
          <p:cNvSpPr/>
          <p:nvPr/>
        </p:nvSpPr>
        <p:spPr>
          <a:xfrm>
            <a:off x="485775" y="358457"/>
            <a:ext cx="1105566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5D6F98DD-036C-DD1D-F592-4FC5FF64223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2EC9268E-1794-860C-8B1A-697A38589B1A}"/>
              </a:ext>
            </a:extLst>
          </p:cNvPr>
          <p:cNvSpPr txBox="1">
            <a:spLocks noGrp="1"/>
          </p:cNvSpPr>
          <p:nvPr>
            <p:ph type="title"/>
          </p:nvPr>
        </p:nvSpPr>
        <p:spPr>
          <a:xfrm>
            <a:off x="885824" y="614679"/>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err="1"/>
              <a:t>Tipos de </a:t>
            </a:r>
            <a:r>
              <a:rPr lang="es-ES" spc="-10" dirty="0"/>
              <a:t>excedentes</a:t>
            </a:r>
            <a:endParaRPr i="1" spc="-10" dirty="0"/>
          </a:p>
        </p:txBody>
      </p:sp>
      <p:sp>
        <p:nvSpPr>
          <p:cNvPr id="5" name="object 5">
            <a:extLst>
              <a:ext uri="{FF2B5EF4-FFF2-40B4-BE49-F238E27FC236}">
                <a16:creationId xmlns:a16="http://schemas.microsoft.com/office/drawing/2014/main" id="{8100EE14-5D5A-13B3-95AF-9B83B15AF97A}"/>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65F48ECC-3E1D-932E-7DD5-846A176A624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10" name="CuadroTexto 9">
            <a:extLst>
              <a:ext uri="{FF2B5EF4-FFF2-40B4-BE49-F238E27FC236}">
                <a16:creationId xmlns:a16="http://schemas.microsoft.com/office/drawing/2014/main" id="{F3DDA634-DD2C-A055-D61C-B4972770B19F}"/>
              </a:ext>
            </a:extLst>
          </p:cNvPr>
          <p:cNvSpPr txBox="1"/>
          <p:nvPr/>
        </p:nvSpPr>
        <p:spPr>
          <a:xfrm>
            <a:off x="734606" y="2054392"/>
            <a:ext cx="5080406" cy="2831544"/>
          </a:xfrm>
          <a:prstGeom prst="rect">
            <a:avLst/>
          </a:prstGeom>
          <a:noFill/>
        </p:spPr>
        <p:txBody>
          <a:bodyPr wrap="square" rtlCol="0">
            <a:spAutoFit/>
          </a:bodyPr>
          <a:lstStyle/>
          <a:p>
            <a:pPr marL="108000" marR="0" lvl="1" indent="0" defTabSz="914400" eaLnBrk="1" fontAlgn="auto" latinLnBrk="0" hangingPunct="1">
              <a:spcBef>
                <a:spcPts val="0"/>
              </a:spcBef>
              <a:buClrTx/>
              <a:buSzPts val="1000"/>
              <a:buFontTx/>
              <a:buNone/>
              <a:tabLst>
                <a:tab pos="914400" algn="l"/>
              </a:tabLst>
              <a:defRPr/>
            </a:pPr>
            <a:r>
              <a:rPr lang="en-US" sz="2200" dirty="0">
                <a:solidFill>
                  <a:srgbClr val="09465E"/>
                </a:solidFill>
                <a:latin typeface="+mn-lt"/>
                <a:cs typeface="Calibri"/>
              </a:rPr>
              <a:t>Alimentos comprados pero no consumidos por individuos o familias.</a:t>
            </a:r>
          </a:p>
          <a:p>
            <a:pPr marL="108000" marR="0" lvl="1" indent="0" defTabSz="914400" eaLnBrk="1" fontAlgn="auto" latinLnBrk="0" hangingPunct="1">
              <a:spcBef>
                <a:spcPts val="0"/>
              </a:spcBef>
              <a:buClrTx/>
              <a:buSzPts val="1000"/>
              <a:buFontTx/>
              <a:buNone/>
              <a:tabLst>
                <a:tab pos="914400" algn="l"/>
              </a:tabLst>
              <a:defRPr/>
            </a:pPr>
            <a:endParaRPr lang="es-ES" sz="2200" dirty="0">
              <a:solidFill>
                <a:srgbClr val="09465E"/>
              </a:solidFill>
              <a:latin typeface="+mn-lt"/>
              <a:cs typeface="Calibri"/>
            </a:endParaRPr>
          </a:p>
          <a:p>
            <a:pPr marL="108000" marR="0" lvl="1" indent="0" defTabSz="914400" eaLnBrk="1" fontAlgn="auto" latinLnBrk="0" hangingPunct="1">
              <a:spcBef>
                <a:spcPts val="0"/>
              </a:spcBef>
              <a:buClrTx/>
              <a:buSzPts val="1000"/>
              <a:buFontTx/>
              <a:buNone/>
              <a:tabLst>
                <a:tab pos="914400" algn="l"/>
              </a:tabLst>
              <a:defRPr/>
            </a:pPr>
            <a:r>
              <a:rPr lang="en-US" sz="2200" dirty="0">
                <a:solidFill>
                  <a:srgbClr val="09465E"/>
                </a:solidFill>
                <a:latin typeface="+mn-lt"/>
                <a:cs typeface="Calibri"/>
              </a:rPr>
              <a:t>Incluye: Productos caducados, sobras o ingredientes comprados a granel.</a:t>
            </a:r>
          </a:p>
          <a:p>
            <a:pPr marL="108000" marR="0" lvl="1" indent="0" defTabSz="914400" eaLnBrk="1" fontAlgn="auto" latinLnBrk="0" hangingPunct="1">
              <a:spcBef>
                <a:spcPts val="0"/>
              </a:spcBef>
              <a:buClrTx/>
              <a:buSzPts val="1000"/>
              <a:buFontTx/>
              <a:buNone/>
              <a:tabLst>
                <a:tab pos="914400" algn="l"/>
              </a:tabLst>
              <a:defRPr/>
            </a:pPr>
            <a:endParaRPr kumimoji="0" lang="es-ES" sz="2200" b="0" i="0" u="none" strike="noStrike" kern="1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endParaRPr>
          </a:p>
          <a:p>
            <a:pPr marL="108000" marR="0" lvl="1" indent="0" defTabSz="914400" eaLnBrk="1" fontAlgn="auto" latinLnBrk="0" hangingPunct="1">
              <a:spcBef>
                <a:spcPts val="0"/>
              </a:spcBef>
              <a:buClrTx/>
              <a:buSzPts val="1000"/>
              <a:buFontTx/>
              <a:buNone/>
              <a:tabLst>
                <a:tab pos="457200" algn="l"/>
              </a:tabLst>
              <a:defRPr/>
            </a:pPr>
            <a:r>
              <a:rPr lang="es-ES" sz="2200" dirty="0" err="1">
                <a:solidFill>
                  <a:srgbClr val="09465E"/>
                </a:solidFill>
                <a:latin typeface="+mn-lt"/>
                <a:cs typeface="Calibri"/>
              </a:rPr>
              <a:t>Debido a</a:t>
            </a:r>
            <a:r>
              <a:rPr lang="es-ES" sz="2200" dirty="0">
                <a:solidFill>
                  <a:srgbClr val="09465E"/>
                </a:solidFill>
                <a:latin typeface="+mn-lt"/>
                <a:cs typeface="Calibri"/>
              </a:rPr>
              <a:t>: </a:t>
            </a:r>
          </a:p>
          <a:p>
            <a:pPr marL="108000" marR="0" lvl="1" indent="0" defTabSz="914400" eaLnBrk="1" fontAlgn="auto" latinLnBrk="0" hangingPunct="1">
              <a:spcBef>
                <a:spcPts val="0"/>
              </a:spcBef>
              <a:buClrTx/>
              <a:buSzPts val="1000"/>
              <a:buFontTx/>
              <a:buNone/>
              <a:tabLst>
                <a:tab pos="457200" algn="l"/>
              </a:tabLst>
              <a:defRPr/>
            </a:pPr>
            <a:endParaRPr lang="es-ES" sz="2400" dirty="0">
              <a:solidFill>
                <a:srgbClr val="09465E"/>
              </a:solidFill>
              <a:latin typeface="+mn-lt"/>
              <a:cs typeface="Calibri"/>
            </a:endParaRPr>
          </a:p>
        </p:txBody>
      </p:sp>
      <p:pic>
        <p:nvPicPr>
          <p:cNvPr id="4098" name="Picture 2" descr="Surplus food: The key to boosting household food security">
            <a:extLst>
              <a:ext uri="{FF2B5EF4-FFF2-40B4-BE49-F238E27FC236}">
                <a16:creationId xmlns:a16="http://schemas.microsoft.com/office/drawing/2014/main" id="{40246830-22D6-D9AA-E672-93929C7682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71793" y="1688292"/>
            <a:ext cx="4950534" cy="372190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E5E53C1-2411-672E-E6B1-921179161F44}"/>
              </a:ext>
            </a:extLst>
          </p:cNvPr>
          <p:cNvSpPr txBox="1"/>
          <p:nvPr/>
        </p:nvSpPr>
        <p:spPr>
          <a:xfrm>
            <a:off x="734606" y="4797419"/>
            <a:ext cx="10375354" cy="1769715"/>
          </a:xfrm>
          <a:prstGeom prst="rect">
            <a:avLst/>
          </a:prstGeom>
          <a:noFill/>
        </p:spPr>
        <p:txBody>
          <a:bodyPr wrap="square" rtlCol="0">
            <a:spAutoFit/>
          </a:bodyPr>
          <a:lstStyle/>
          <a:p>
            <a:pPr marL="342900" indent="-342900">
              <a:lnSpc>
                <a:spcPct val="115000"/>
              </a:lnSpc>
              <a:spcAft>
                <a:spcPts val="800"/>
              </a:spcAft>
              <a:buFont typeface="Arial" panose="020B0604020202020204" pitchFamily="34" charset="0"/>
              <a:buChar char="•"/>
              <a:tabLst>
                <a:tab pos="457200" algn="l"/>
              </a:tabLst>
              <a:defRPr/>
            </a:pPr>
            <a:r>
              <a:rPr lang="es-ES" sz="2000" b="1" dirty="0">
                <a:solidFill>
                  <a:srgbClr val="09465E"/>
                </a:solidFill>
                <a:latin typeface="Calibri"/>
                <a:cs typeface="Calibri"/>
              </a:rPr>
              <a:t>Mala planificación</a:t>
            </a:r>
            <a:r>
              <a:rPr lang="es-ES" sz="2000" b="1" dirty="0" err="1">
                <a:solidFill>
                  <a:srgbClr val="09465E"/>
                </a:solidFill>
                <a:latin typeface="Calibri"/>
                <a:cs typeface="Calibri"/>
              </a:rPr>
              <a:t> de las comidas </a:t>
            </a:r>
          </a:p>
          <a:p>
            <a:pPr marL="342900" indent="-342900">
              <a:lnSpc>
                <a:spcPct val="115000"/>
              </a:lnSpc>
              <a:spcAft>
                <a:spcPts val="800"/>
              </a:spcAft>
              <a:buFont typeface="Arial" panose="020B0604020202020204" pitchFamily="34" charset="0"/>
              <a:buChar char="•"/>
              <a:tabLst>
                <a:tab pos="457200" algn="l"/>
              </a:tabLst>
              <a:defRPr/>
            </a:pPr>
            <a:r>
              <a:rPr lang="en-US" sz="2000" b="1" dirty="0">
                <a:solidFill>
                  <a:srgbClr val="09465E"/>
                </a:solidFill>
                <a:latin typeface="Calibri"/>
                <a:cs typeface="Calibri"/>
              </a:rPr>
              <a:t>Malentendido de las etiquetas de caducidad </a:t>
            </a:r>
          </a:p>
          <a:p>
            <a:pPr>
              <a:lnSpc>
                <a:spcPct val="115000"/>
              </a:lnSpc>
              <a:spcAft>
                <a:spcPts val="800"/>
              </a:spcAft>
              <a:tabLst>
                <a:tab pos="457200" algn="l"/>
              </a:tabLst>
              <a:defRPr/>
            </a:pPr>
            <a:r>
              <a:rPr lang="en-US" sz="2000" b="1" dirty="0">
                <a:solidFill>
                  <a:srgbClr val="09465E"/>
                </a:solidFill>
                <a:latin typeface="Calibri"/>
                <a:cs typeface="Calibri"/>
              </a:rPr>
              <a:t>       (por ejemplo, "consumir </a:t>
            </a:r>
            <a:r>
              <a:rPr lang="en-US" sz="2000" b="1" dirty="0" err="1">
                <a:solidFill>
                  <a:srgbClr val="09465E"/>
                </a:solidFill>
                <a:latin typeface="Calibri"/>
                <a:cs typeface="Calibri"/>
              </a:rPr>
              <a:t>preferentemente</a:t>
            </a:r>
            <a:r>
              <a:rPr lang="en-US" sz="2000" b="1" dirty="0">
                <a:solidFill>
                  <a:srgbClr val="09465E"/>
                </a:solidFill>
                <a:latin typeface="Calibri"/>
                <a:cs typeface="Calibri"/>
              </a:rPr>
              <a:t> antes de" frente a </a:t>
            </a:r>
            <a:r>
              <a:rPr lang="es-ES" sz="2000" b="1" dirty="0">
                <a:solidFill>
                  <a:srgbClr val="09465E"/>
                </a:solidFill>
                <a:latin typeface="Calibri"/>
                <a:cs typeface="Calibri"/>
              </a:rPr>
              <a:t>"consumir </a:t>
            </a:r>
            <a:r>
              <a:rPr lang="es-ES" sz="2000" b="1" dirty="0" err="1">
                <a:solidFill>
                  <a:srgbClr val="09465E"/>
                </a:solidFill>
                <a:latin typeface="Calibri"/>
                <a:cs typeface="Calibri"/>
              </a:rPr>
              <a:t>antes de</a:t>
            </a:r>
            <a:r>
              <a:rPr lang="es-ES" sz="2000" b="1" dirty="0">
                <a:solidFill>
                  <a:srgbClr val="09465E"/>
                </a:solidFill>
                <a:latin typeface="Calibri"/>
                <a:cs typeface="Calibri"/>
              </a:rPr>
              <a:t>").</a:t>
            </a:r>
          </a:p>
          <a:p>
            <a:endParaRPr lang="es-ES" sz="2000" b="1" dirty="0"/>
          </a:p>
        </p:txBody>
      </p:sp>
      <p:sp>
        <p:nvSpPr>
          <p:cNvPr id="9" name="CuadroTexto 8">
            <a:extLst>
              <a:ext uri="{FF2B5EF4-FFF2-40B4-BE49-F238E27FC236}">
                <a16:creationId xmlns:a16="http://schemas.microsoft.com/office/drawing/2014/main" id="{1FBE7E65-7B01-7C71-66F2-F413899580C4}"/>
              </a:ext>
            </a:extLst>
          </p:cNvPr>
          <p:cNvSpPr txBox="1"/>
          <p:nvPr/>
        </p:nvSpPr>
        <p:spPr>
          <a:xfrm>
            <a:off x="885824" y="1428057"/>
            <a:ext cx="3448051"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dirty="0">
                <a:solidFill>
                  <a:schemeClr val="bg1"/>
                </a:solidFill>
                <a:latin typeface="Calibri"/>
                <a:cs typeface="Calibri"/>
              </a:rPr>
              <a:t>Excedente </a:t>
            </a:r>
            <a:r>
              <a:rPr lang="es-ES" sz="2800" b="1" dirty="0" err="1">
                <a:solidFill>
                  <a:schemeClr val="bg1"/>
                </a:solidFill>
                <a:latin typeface="Calibri"/>
                <a:cs typeface="Calibri"/>
              </a:rPr>
              <a:t>doméstico</a:t>
            </a:r>
          </a:p>
        </p:txBody>
      </p:sp>
    </p:spTree>
    <p:extLst>
      <p:ext uri="{BB962C8B-B14F-4D97-AF65-F5344CB8AC3E}">
        <p14:creationId xmlns:p14="http://schemas.microsoft.com/office/powerpoint/2010/main" val="377772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60B5-50A0-D421-C816-DCC1CA34A2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D78441E-4364-D99C-A83B-2D04005C903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573A5C04-DFFF-16DE-A046-306CA130CE21}"/>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CAA3EEDC-2F90-ADF4-0638-E88A82F7F891}"/>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71F0A6AD-86C4-26DF-EBF6-845DDA420182}"/>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75E70BD7-03A6-3FCD-DAF5-DB6AC1BC581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0DC65370-1651-A429-31F9-584889F8F9FF}"/>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809FAA80-F107-F072-F73E-4FA23646BB3A}"/>
              </a:ext>
            </a:extLst>
          </p:cNvPr>
          <p:cNvSpPr txBox="1"/>
          <p:nvPr/>
        </p:nvSpPr>
        <p:spPr>
          <a:xfrm>
            <a:off x="656079" y="728055"/>
            <a:ext cx="5278377"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Ejercicio de reflexión:</a:t>
            </a:r>
            <a:endParaRPr sz="3700" dirty="0">
              <a:latin typeface="Calibri"/>
              <a:cs typeface="Calibri"/>
            </a:endParaRPr>
          </a:p>
        </p:txBody>
      </p:sp>
      <p:sp>
        <p:nvSpPr>
          <p:cNvPr id="9" name="object 9">
            <a:extLst>
              <a:ext uri="{FF2B5EF4-FFF2-40B4-BE49-F238E27FC236}">
                <a16:creationId xmlns:a16="http://schemas.microsoft.com/office/drawing/2014/main" id="{2FE1C13B-7634-95AB-E0EB-E308E38B4322}"/>
              </a:ext>
            </a:extLst>
          </p:cNvPr>
          <p:cNvSpPr txBox="1"/>
          <p:nvPr/>
        </p:nvSpPr>
        <p:spPr>
          <a:xfrm>
            <a:off x="656079" y="1686907"/>
            <a:ext cx="10726750" cy="5182188"/>
          </a:xfrm>
          <a:prstGeom prst="rect">
            <a:avLst/>
          </a:prstGeom>
        </p:spPr>
        <p:txBody>
          <a:bodyPr vert="horz" wrap="square" lIns="0" tIns="11430" rIns="0" bIns="0" rtlCol="0">
            <a:spAutoFit/>
          </a:bodyPr>
          <a:lstStyle/>
          <a:p>
            <a:pPr>
              <a:buNone/>
            </a:pPr>
            <a:r>
              <a:rPr lang="en-US" sz="2400" b="1" dirty="0">
                <a:solidFill>
                  <a:srgbClr val="09465E"/>
                </a:solidFill>
                <a:latin typeface="Calibri"/>
                <a:cs typeface="Calibri"/>
              </a:rPr>
              <a:t>Q1. ¿Cuál de los siguientes no es un tipo de excedente alimentario?</a:t>
            </a:r>
            <a:br>
              <a:rPr lang="en-US" sz="2400" dirty="0">
                <a:solidFill>
                  <a:srgbClr val="09465E"/>
                </a:solidFill>
                <a:latin typeface="Calibri"/>
                <a:cs typeface="Calibri"/>
              </a:rPr>
            </a:br>
            <a:r>
              <a:rPr lang="en-US" sz="2400" dirty="0">
                <a:solidFill>
                  <a:srgbClr val="09465E"/>
                </a:solidFill>
                <a:latin typeface="Calibri"/>
                <a:cs typeface="Calibri"/>
              </a:rPr>
              <a:t>A. Excedente agrícola</a:t>
            </a:r>
            <a:br>
              <a:rPr lang="en-US" sz="2400" dirty="0">
                <a:solidFill>
                  <a:srgbClr val="09465E"/>
                </a:solidFill>
                <a:latin typeface="Calibri"/>
                <a:cs typeface="Calibri"/>
              </a:rPr>
            </a:br>
            <a:r>
              <a:rPr lang="en-US" sz="2400" dirty="0">
                <a:solidFill>
                  <a:srgbClr val="09465E"/>
                </a:solidFill>
                <a:latin typeface="Calibri"/>
                <a:cs typeface="Calibri"/>
              </a:rPr>
              <a:t>B. Excedente de transformación</a:t>
            </a:r>
            <a:br>
              <a:rPr lang="en-US" sz="2400" dirty="0">
                <a:solidFill>
                  <a:srgbClr val="09465E"/>
                </a:solidFill>
                <a:latin typeface="Calibri"/>
                <a:cs typeface="Calibri"/>
              </a:rPr>
            </a:br>
            <a:r>
              <a:rPr lang="en-US" sz="2400" dirty="0">
                <a:solidFill>
                  <a:srgbClr val="09465E"/>
                </a:solidFill>
                <a:latin typeface="Calibri"/>
                <a:cs typeface="Calibri"/>
              </a:rPr>
              <a:t>C. Excedente educativo</a:t>
            </a:r>
            <a:br>
              <a:rPr lang="en-US" sz="2400" dirty="0">
                <a:solidFill>
                  <a:srgbClr val="09465E"/>
                </a:solidFill>
                <a:latin typeface="Calibri"/>
                <a:cs typeface="Calibri"/>
              </a:rPr>
            </a:br>
            <a:r>
              <a:rPr lang="en-US" sz="2400" dirty="0">
                <a:solidFill>
                  <a:srgbClr val="09465E"/>
                </a:solidFill>
                <a:latin typeface="Calibri"/>
                <a:cs typeface="Calibri"/>
              </a:rPr>
              <a:t>D. Excedente de hostelería y restauración</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r>
              <a:rPr lang="en-US" sz="2400" b="1" dirty="0">
                <a:solidFill>
                  <a:srgbClr val="09465E"/>
                </a:solidFill>
                <a:latin typeface="Calibri"/>
                <a:cs typeface="Calibri"/>
              </a:rPr>
              <a:t>Q2. ¿Qué porcentaje del desperdicio alimentario en la UE se atribuyó a los hogares en 2022?</a:t>
            </a:r>
            <a:br>
              <a:rPr lang="en-US" sz="2400" dirty="0">
                <a:solidFill>
                  <a:srgbClr val="09465E"/>
                </a:solidFill>
                <a:latin typeface="Calibri"/>
                <a:cs typeface="Calibri"/>
              </a:rPr>
            </a:br>
            <a:r>
              <a:rPr lang="en-US" sz="2400" dirty="0">
                <a:solidFill>
                  <a:srgbClr val="09465E"/>
                </a:solidFill>
                <a:latin typeface="Calibri"/>
                <a:cs typeface="Calibri"/>
              </a:rPr>
              <a:t>A. 25%</a:t>
            </a:r>
            <a:br>
              <a:rPr lang="en-US" sz="2400" dirty="0">
                <a:solidFill>
                  <a:srgbClr val="09465E"/>
                </a:solidFill>
                <a:latin typeface="Calibri"/>
                <a:cs typeface="Calibri"/>
              </a:rPr>
            </a:br>
            <a:r>
              <a:rPr lang="en-US" sz="2400" dirty="0">
                <a:solidFill>
                  <a:srgbClr val="09465E"/>
                </a:solidFill>
                <a:latin typeface="Calibri"/>
                <a:cs typeface="Calibri"/>
              </a:rPr>
              <a:t>B. 54%</a:t>
            </a:r>
            <a:br>
              <a:rPr lang="en-US" sz="2400" dirty="0">
                <a:solidFill>
                  <a:srgbClr val="09465E"/>
                </a:solidFill>
                <a:latin typeface="Calibri"/>
                <a:cs typeface="Calibri"/>
              </a:rPr>
            </a:br>
            <a:r>
              <a:rPr lang="en-US" sz="2400" dirty="0">
                <a:solidFill>
                  <a:srgbClr val="09465E"/>
                </a:solidFill>
                <a:latin typeface="Calibri"/>
                <a:cs typeface="Calibri"/>
              </a:rPr>
              <a:t>C. 11%</a:t>
            </a:r>
            <a:br>
              <a:rPr lang="en-US" sz="2400" dirty="0">
                <a:solidFill>
                  <a:srgbClr val="09465E"/>
                </a:solidFill>
                <a:latin typeface="Calibri"/>
                <a:cs typeface="Calibri"/>
              </a:rPr>
            </a:br>
            <a:r>
              <a:rPr lang="en-US" sz="2400" dirty="0">
                <a:solidFill>
                  <a:srgbClr val="09465E"/>
                </a:solidFill>
                <a:latin typeface="Calibri"/>
                <a:cs typeface="Calibri"/>
              </a:rPr>
              <a:t>D. 8%</a:t>
            </a:r>
            <a:br>
              <a:rPr lang="en-US" sz="2400" dirty="0">
                <a:solidFill>
                  <a:srgbClr val="09465E"/>
                </a:solidFill>
                <a:latin typeface="Calibri"/>
                <a:cs typeface="Calibri"/>
              </a:rPr>
            </a:br>
            <a:endParaRPr lang="en-US" sz="2400" dirty="0">
              <a:solidFill>
                <a:srgbClr val="09465E"/>
              </a:solidFill>
              <a:latin typeface="Calibri"/>
              <a:cs typeface="Calibri"/>
            </a:endParaRPr>
          </a:p>
          <a:p>
            <a:pPr>
              <a:buNone/>
            </a:pPr>
            <a:br>
              <a:rPr lang="en-US" sz="2400" dirty="0">
                <a:latin typeface="+mn-lt"/>
              </a:rPr>
            </a:br>
            <a:endParaRPr lang="en-US" sz="2400" dirty="0">
              <a:latin typeface="+mn-lt"/>
            </a:endParaRPr>
          </a:p>
        </p:txBody>
      </p:sp>
    </p:spTree>
    <p:extLst>
      <p:ext uri="{BB962C8B-B14F-4D97-AF65-F5344CB8AC3E}">
        <p14:creationId xmlns:p14="http://schemas.microsoft.com/office/powerpoint/2010/main" val="103234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B90E-5FC4-307F-C4D2-C65A456CE07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C0295AE-D9C5-051C-6530-4D2FAFACBA43}"/>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18D4BC62-A0CF-BFBD-A3F2-941F240EC49B}"/>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A5BADDBB-F847-3525-3A3A-705EC9D8849D}"/>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6CCDDE8-56F5-6539-C7AF-DE0DDD904987}"/>
                </a:ext>
              </a:extLst>
            </p:cNvPr>
            <p:cNvPicPr/>
            <p:nvPr/>
          </p:nvPicPr>
          <p:blipFill>
            <a:blip r:embed="rId3" cstate="screen">
              <a:extLst>
                <a:ext uri="{28A0092B-C50C-407E-A947-70E740481C1C}">
                  <a14:useLocalDpi xmlns:a14="http://schemas.microsoft.com/office/drawing/2010/main"/>
                </a:ext>
              </a:extLst>
            </a:blip>
            <a:stretch>
              <a:fillRect/>
            </a:stretch>
          </p:blipFill>
          <p:spPr>
            <a:xfrm>
              <a:off x="9017002" y="533400"/>
              <a:ext cx="2245702" cy="2245701"/>
            </a:xfrm>
            <a:prstGeom prst="rect">
              <a:avLst/>
            </a:prstGeom>
          </p:spPr>
        </p:pic>
      </p:grpSp>
      <p:pic>
        <p:nvPicPr>
          <p:cNvPr id="6" name="object 6">
            <a:extLst>
              <a:ext uri="{FF2B5EF4-FFF2-40B4-BE49-F238E27FC236}">
                <a16:creationId xmlns:a16="http://schemas.microsoft.com/office/drawing/2014/main" id="{467D7E6B-83B7-9559-90E7-26A895B44929}"/>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1A32EB78-ACA0-9597-EF25-EEA87F1EA990}"/>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DE10DEE0-86F7-113A-7C69-E36C8D695CA8}"/>
              </a:ext>
            </a:extLst>
          </p:cNvPr>
          <p:cNvSpPr txBox="1"/>
          <p:nvPr/>
        </p:nvSpPr>
        <p:spPr>
          <a:xfrm>
            <a:off x="977264" y="789038"/>
            <a:ext cx="4518280"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Ejercicio de reflexión:</a:t>
            </a:r>
            <a:endParaRPr sz="3700" dirty="0">
              <a:latin typeface="Calibri"/>
              <a:cs typeface="Calibri"/>
            </a:endParaRPr>
          </a:p>
        </p:txBody>
      </p:sp>
      <p:graphicFrame>
        <p:nvGraphicFramePr>
          <p:cNvPr id="10" name="Tabla 9">
            <a:extLst>
              <a:ext uri="{FF2B5EF4-FFF2-40B4-BE49-F238E27FC236}">
                <a16:creationId xmlns:a16="http://schemas.microsoft.com/office/drawing/2014/main" id="{416587B3-693B-5BCB-F664-B3A1196E72E7}"/>
              </a:ext>
            </a:extLst>
          </p:cNvPr>
          <p:cNvGraphicFramePr>
            <a:graphicFrameLocks noGrp="1"/>
          </p:cNvGraphicFramePr>
          <p:nvPr>
            <p:extLst>
              <p:ext uri="{D42A27DB-BD31-4B8C-83A1-F6EECF244321}">
                <p14:modId xmlns:p14="http://schemas.microsoft.com/office/powerpoint/2010/main" val="3591051286"/>
              </p:ext>
            </p:extLst>
          </p:nvPr>
        </p:nvGraphicFramePr>
        <p:xfrm>
          <a:off x="1119677" y="3145165"/>
          <a:ext cx="9020176" cy="2468880"/>
        </p:xfrm>
        <a:graphic>
          <a:graphicData uri="http://schemas.openxmlformats.org/drawingml/2006/table">
            <a:tbl>
              <a:tblPr>
                <a:tableStyleId>{08FB837D-C827-4EFA-A057-4D05807E0F7C}</a:tableStyleId>
              </a:tblPr>
              <a:tblGrid>
                <a:gridCol w="4510088">
                  <a:extLst>
                    <a:ext uri="{9D8B030D-6E8A-4147-A177-3AD203B41FA5}">
                      <a16:colId xmlns:a16="http://schemas.microsoft.com/office/drawing/2014/main" val="141950746"/>
                    </a:ext>
                  </a:extLst>
                </a:gridCol>
                <a:gridCol w="4510088">
                  <a:extLst>
                    <a:ext uri="{9D8B030D-6E8A-4147-A177-3AD203B41FA5}">
                      <a16:colId xmlns:a16="http://schemas.microsoft.com/office/drawing/2014/main" val="3786068049"/>
                    </a:ext>
                  </a:extLst>
                </a:gridCol>
              </a:tblGrid>
              <a:tr h="0">
                <a:tc>
                  <a:txBody>
                    <a:bodyPr/>
                    <a:lstStyle/>
                    <a:p>
                      <a:pPr>
                        <a:buNone/>
                      </a:pPr>
                      <a:r>
                        <a:rPr lang="es-ES" b="1">
                          <a:solidFill>
                            <a:srgbClr val="09465E"/>
                          </a:solidFill>
                        </a:rPr>
                        <a:t>Excedente Tipo</a:t>
                      </a:r>
                      <a:endParaRPr lang="es-ES" b="1">
                        <a:solidFill>
                          <a:srgbClr val="09465E"/>
                        </a:solidFill>
                        <a:latin typeface="Calibri"/>
                        <a:cs typeface="Calibri"/>
                      </a:endParaRPr>
                    </a:p>
                  </a:txBody>
                  <a:tcPr anchor="ctr"/>
                </a:tc>
                <a:tc>
                  <a:txBody>
                    <a:bodyPr/>
                    <a:lstStyle/>
                    <a:p>
                      <a:pPr>
                        <a:buNone/>
                      </a:pPr>
                      <a:r>
                        <a:rPr lang="es-ES" b="1" dirty="0">
                          <a:solidFill>
                            <a:srgbClr val="09465E"/>
                          </a:solidFill>
                        </a:rPr>
                        <a:t>Causas</a:t>
                      </a:r>
                      <a:endParaRPr lang="es-ES" b="1" dirty="0">
                        <a:solidFill>
                          <a:srgbClr val="09465E"/>
                        </a:solidFill>
                        <a:latin typeface="Calibri"/>
                        <a:cs typeface="Calibri"/>
                      </a:endParaRPr>
                    </a:p>
                  </a:txBody>
                  <a:tcPr anchor="ctr"/>
                </a:tc>
                <a:extLst>
                  <a:ext uri="{0D108BD9-81ED-4DB2-BD59-A6C34878D82A}">
                    <a16:rowId xmlns:a16="http://schemas.microsoft.com/office/drawing/2014/main" val="2594257299"/>
                  </a:ext>
                </a:extLst>
              </a:tr>
              <a:tr h="0">
                <a:tc>
                  <a:txBody>
                    <a:bodyPr/>
                    <a:lstStyle/>
                    <a:p>
                      <a:pPr>
                        <a:buNone/>
                      </a:pPr>
                      <a:r>
                        <a:rPr lang="es-ES">
                          <a:solidFill>
                            <a:srgbClr val="09465E"/>
                          </a:solidFill>
                        </a:rPr>
                        <a:t>A. Excedente agrícola</a:t>
                      </a:r>
                      <a:endParaRPr lang="es-ES">
                        <a:solidFill>
                          <a:srgbClr val="09465E"/>
                        </a:solidFill>
                        <a:latin typeface="Calibri"/>
                        <a:cs typeface="Calibri"/>
                      </a:endParaRPr>
                    </a:p>
                  </a:txBody>
                  <a:tcPr anchor="ctr"/>
                </a:tc>
                <a:tc>
                  <a:txBody>
                    <a:bodyPr/>
                    <a:lstStyle/>
                    <a:p>
                      <a:pPr>
                        <a:buNone/>
                      </a:pPr>
                      <a:r>
                        <a:rPr lang="en-US">
                          <a:solidFill>
                            <a:srgbClr val="09465E"/>
                          </a:solidFill>
                        </a:rPr>
                        <a:t>1. Compra excesiva, mala comprensión de la etiqueta</a:t>
                      </a:r>
                      <a:endParaRPr lang="en-US">
                        <a:solidFill>
                          <a:srgbClr val="09465E"/>
                        </a:solidFill>
                        <a:latin typeface="Calibri"/>
                        <a:cs typeface="Calibri"/>
                      </a:endParaRPr>
                    </a:p>
                  </a:txBody>
                  <a:tcPr anchor="ctr"/>
                </a:tc>
                <a:extLst>
                  <a:ext uri="{0D108BD9-81ED-4DB2-BD59-A6C34878D82A}">
                    <a16:rowId xmlns:a16="http://schemas.microsoft.com/office/drawing/2014/main" val="3678644702"/>
                  </a:ext>
                </a:extLst>
              </a:tr>
              <a:tr h="0">
                <a:tc>
                  <a:txBody>
                    <a:bodyPr/>
                    <a:lstStyle/>
                    <a:p>
                      <a:pPr>
                        <a:buNone/>
                      </a:pPr>
                      <a:r>
                        <a:rPr lang="es-ES">
                          <a:solidFill>
                            <a:srgbClr val="09465E"/>
                          </a:solidFill>
                        </a:rPr>
                        <a:t>B. Excedente de transformación</a:t>
                      </a:r>
                      <a:endParaRPr lang="es-ES">
                        <a:solidFill>
                          <a:srgbClr val="09465E"/>
                        </a:solidFill>
                        <a:latin typeface="Calibri"/>
                        <a:cs typeface="Calibri"/>
                      </a:endParaRPr>
                    </a:p>
                  </a:txBody>
                  <a:tcPr anchor="ctr"/>
                </a:tc>
                <a:tc>
                  <a:txBody>
                    <a:bodyPr/>
                    <a:lstStyle/>
                    <a:p>
                      <a:pPr>
                        <a:buNone/>
                      </a:pPr>
                      <a:r>
                        <a:rPr lang="es-ES" dirty="0">
                          <a:solidFill>
                            <a:srgbClr val="09465E"/>
                          </a:solidFill>
                        </a:rPr>
                        <a:t>2. </a:t>
                      </a:r>
                      <a:r>
                        <a:rPr lang="es-ES" dirty="0" err="1">
                          <a:solidFill>
                            <a:srgbClr val="09465E"/>
                          </a:solidFill>
                        </a:rPr>
                        <a:t>Normas cosméticas</a:t>
                      </a:r>
                      <a:r>
                        <a:rPr lang="es-ES" dirty="0">
                          <a:solidFill>
                            <a:srgbClr val="09465E"/>
                          </a:solidFill>
                        </a:rPr>
                        <a:t>, </a:t>
                      </a:r>
                      <a:r>
                        <a:rPr lang="es-ES" dirty="0" err="1">
                          <a:solidFill>
                            <a:srgbClr val="09465E"/>
                          </a:solidFill>
                        </a:rPr>
                        <a:t>exceso de existencias</a:t>
                      </a:r>
                      <a:endParaRPr lang="es-ES" dirty="0">
                        <a:solidFill>
                          <a:srgbClr val="09465E"/>
                        </a:solidFill>
                        <a:latin typeface="Calibri"/>
                        <a:cs typeface="Calibri"/>
                      </a:endParaRPr>
                    </a:p>
                  </a:txBody>
                  <a:tcPr anchor="ctr"/>
                </a:tc>
                <a:extLst>
                  <a:ext uri="{0D108BD9-81ED-4DB2-BD59-A6C34878D82A}">
                    <a16:rowId xmlns:a16="http://schemas.microsoft.com/office/drawing/2014/main" val="74893300"/>
                  </a:ext>
                </a:extLst>
              </a:tr>
              <a:tr h="0">
                <a:tc>
                  <a:txBody>
                    <a:bodyPr/>
                    <a:lstStyle/>
                    <a:p>
                      <a:pPr>
                        <a:buNone/>
                      </a:pPr>
                      <a:r>
                        <a:rPr lang="es-ES">
                          <a:solidFill>
                            <a:srgbClr val="09465E"/>
                          </a:solidFill>
                        </a:rPr>
                        <a:t>C. Excedente de </a:t>
                      </a:r>
                      <a:r>
                        <a:rPr lang="es-ES" err="1">
                          <a:solidFill>
                            <a:srgbClr val="09465E"/>
                          </a:solidFill>
                        </a:rPr>
                        <a:t>hospitalidad</a:t>
                      </a:r>
                      <a:endParaRPr lang="es-ES">
                        <a:solidFill>
                          <a:srgbClr val="09465E"/>
                        </a:solidFill>
                        <a:latin typeface="Calibri"/>
                        <a:cs typeface="Calibri"/>
                      </a:endParaRPr>
                    </a:p>
                  </a:txBody>
                  <a:tcPr anchor="ctr"/>
                </a:tc>
                <a:tc>
                  <a:txBody>
                    <a:bodyPr/>
                    <a:lstStyle/>
                    <a:p>
                      <a:pPr>
                        <a:buNone/>
                      </a:pPr>
                      <a:r>
                        <a:rPr lang="en-US">
                          <a:solidFill>
                            <a:srgbClr val="09465E"/>
                          </a:solidFill>
                        </a:rPr>
                        <a:t>3. Producción ineficaz, errores de previsión</a:t>
                      </a:r>
                      <a:endParaRPr lang="en-US">
                        <a:solidFill>
                          <a:srgbClr val="09465E"/>
                        </a:solidFill>
                        <a:latin typeface="Calibri"/>
                        <a:cs typeface="Calibri"/>
                      </a:endParaRPr>
                    </a:p>
                  </a:txBody>
                  <a:tcPr anchor="ctr"/>
                </a:tc>
                <a:extLst>
                  <a:ext uri="{0D108BD9-81ED-4DB2-BD59-A6C34878D82A}">
                    <a16:rowId xmlns:a16="http://schemas.microsoft.com/office/drawing/2014/main" val="728273020"/>
                  </a:ext>
                </a:extLst>
              </a:tr>
              <a:tr h="0">
                <a:tc>
                  <a:txBody>
                    <a:bodyPr/>
                    <a:lstStyle/>
                    <a:p>
                      <a:pPr>
                        <a:buNone/>
                      </a:pPr>
                      <a:r>
                        <a:rPr lang="es-ES">
                          <a:solidFill>
                            <a:srgbClr val="09465E"/>
                          </a:solidFill>
                        </a:rPr>
                        <a:t>D. Excedente minorista</a:t>
                      </a:r>
                      <a:endParaRPr lang="es-ES">
                        <a:solidFill>
                          <a:srgbClr val="09465E"/>
                        </a:solidFill>
                        <a:latin typeface="Calibri"/>
                        <a:cs typeface="Calibri"/>
                      </a:endParaRPr>
                    </a:p>
                  </a:txBody>
                  <a:tcPr anchor="ctr"/>
                </a:tc>
                <a:tc>
                  <a:txBody>
                    <a:bodyPr/>
                    <a:lstStyle/>
                    <a:p>
                      <a:pPr>
                        <a:buNone/>
                      </a:pPr>
                      <a:r>
                        <a:rPr lang="en-US">
                          <a:solidFill>
                            <a:srgbClr val="09465E"/>
                          </a:solidFill>
                        </a:rPr>
                        <a:t>4. Sobras de restaurantes y buffets</a:t>
                      </a:r>
                      <a:endParaRPr lang="en-US">
                        <a:solidFill>
                          <a:srgbClr val="09465E"/>
                        </a:solidFill>
                        <a:latin typeface="Calibri"/>
                        <a:cs typeface="Calibri"/>
                      </a:endParaRPr>
                    </a:p>
                  </a:txBody>
                  <a:tcPr anchor="ctr"/>
                </a:tc>
                <a:extLst>
                  <a:ext uri="{0D108BD9-81ED-4DB2-BD59-A6C34878D82A}">
                    <a16:rowId xmlns:a16="http://schemas.microsoft.com/office/drawing/2014/main" val="1966276758"/>
                  </a:ext>
                </a:extLst>
              </a:tr>
              <a:tr h="0">
                <a:tc>
                  <a:txBody>
                    <a:bodyPr/>
                    <a:lstStyle/>
                    <a:p>
                      <a:pPr>
                        <a:buNone/>
                      </a:pPr>
                      <a:r>
                        <a:rPr lang="es-ES">
                          <a:solidFill>
                            <a:srgbClr val="09465E"/>
                          </a:solidFill>
                        </a:rPr>
                        <a:t>E. Excedente doméstico</a:t>
                      </a:r>
                      <a:endParaRPr lang="es-ES">
                        <a:solidFill>
                          <a:srgbClr val="09465E"/>
                        </a:solidFill>
                        <a:latin typeface="Calibri"/>
                        <a:cs typeface="Calibri"/>
                      </a:endParaRPr>
                    </a:p>
                  </a:txBody>
                  <a:tcPr anchor="ctr"/>
                </a:tc>
                <a:tc>
                  <a:txBody>
                    <a:bodyPr/>
                    <a:lstStyle/>
                    <a:p>
                      <a:pPr>
                        <a:buNone/>
                      </a:pPr>
                      <a:r>
                        <a:rPr lang="es-ES" dirty="0">
                          <a:solidFill>
                            <a:srgbClr val="09465E"/>
                          </a:solidFill>
                        </a:rPr>
                        <a:t>5. </a:t>
                      </a:r>
                      <a:r>
                        <a:rPr lang="es-ES" dirty="0" err="1">
                          <a:solidFill>
                            <a:srgbClr val="09465E"/>
                          </a:solidFill>
                        </a:rPr>
                        <a:t>Sobreproducción</a:t>
                      </a:r>
                      <a:r>
                        <a:rPr lang="es-ES" dirty="0">
                          <a:solidFill>
                            <a:srgbClr val="09465E"/>
                          </a:solidFill>
                        </a:rPr>
                        <a:t>, </a:t>
                      </a:r>
                      <a:r>
                        <a:rPr lang="es-ES" dirty="0" err="1">
                          <a:solidFill>
                            <a:srgbClr val="09465E"/>
                          </a:solidFill>
                        </a:rPr>
                        <a:t>caída de precios</a:t>
                      </a:r>
                      <a:endParaRPr lang="es-ES" dirty="0">
                        <a:solidFill>
                          <a:srgbClr val="09465E"/>
                        </a:solidFill>
                        <a:latin typeface="Calibri"/>
                        <a:cs typeface="Calibri"/>
                      </a:endParaRPr>
                    </a:p>
                  </a:txBody>
                  <a:tcPr anchor="ctr"/>
                </a:tc>
                <a:extLst>
                  <a:ext uri="{0D108BD9-81ED-4DB2-BD59-A6C34878D82A}">
                    <a16:rowId xmlns:a16="http://schemas.microsoft.com/office/drawing/2014/main" val="248786715"/>
                  </a:ext>
                </a:extLst>
              </a:tr>
            </a:tbl>
          </a:graphicData>
        </a:graphic>
      </p:graphicFrame>
      <p:sp>
        <p:nvSpPr>
          <p:cNvPr id="11" name="Rectangle 1">
            <a:extLst>
              <a:ext uri="{FF2B5EF4-FFF2-40B4-BE49-F238E27FC236}">
                <a16:creationId xmlns:a16="http://schemas.microsoft.com/office/drawing/2014/main" id="{74E2A399-43AA-3444-BE39-7F59624AE8CA}"/>
              </a:ext>
            </a:extLst>
          </p:cNvPr>
          <p:cNvSpPr>
            <a:spLocks noChangeArrowheads="1"/>
          </p:cNvSpPr>
          <p:nvPr/>
        </p:nvSpPr>
        <p:spPr bwMode="auto">
          <a:xfrm>
            <a:off x="1095375" y="1842570"/>
            <a:ext cx="66239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2400" dirty="0">
                <a:solidFill>
                  <a:srgbClr val="09465E"/>
                </a:solidFill>
                <a:latin typeface="Calibri"/>
                <a:cs typeface="Calibri"/>
              </a:rPr>
              <a:t>Empareje </a:t>
            </a:r>
            <a:r>
              <a:rPr lang="es-ES" altLang="es-ES" sz="2400" dirty="0" err="1">
                <a:solidFill>
                  <a:srgbClr val="09465E"/>
                </a:solidFill>
                <a:latin typeface="Calibri"/>
                <a:cs typeface="Calibri"/>
              </a:rPr>
              <a:t>el tipo de </a:t>
            </a:r>
            <a:r>
              <a:rPr lang="es-ES" altLang="es-ES" sz="2400" dirty="0">
                <a:solidFill>
                  <a:srgbClr val="09465E"/>
                </a:solidFill>
                <a:latin typeface="Calibri"/>
                <a:cs typeface="Calibri"/>
              </a:rPr>
              <a:t>excedente </a:t>
            </a:r>
            <a:r>
              <a:rPr lang="es-ES" altLang="es-ES" sz="2400" dirty="0" err="1">
                <a:solidFill>
                  <a:srgbClr val="09465E"/>
                </a:solidFill>
                <a:latin typeface="Calibri"/>
                <a:cs typeface="Calibri"/>
              </a:rPr>
              <a:t>alimentario con su </a:t>
            </a:r>
            <a:r>
              <a:rPr lang="es-ES" altLang="es-ES" sz="2400" dirty="0">
                <a:solidFill>
                  <a:srgbClr val="09465E"/>
                </a:solidFill>
                <a:latin typeface="Calibri"/>
                <a:cs typeface="Calibri"/>
              </a:rPr>
              <a:t>causa principal: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69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ubrania, ściana, osoba, w pomieszczeniu&#10;&#10;Zawartość wygenerowana przez sztuczną inteligencję może być niepoprawna.">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BE59536B-CB14-6A49-9925-C70C0915408D}"/>
              </a:ext>
            </a:extLst>
          </p:cNvPr>
          <p:cNvSpPr/>
          <p:nvPr/>
        </p:nvSpPr>
        <p:spPr>
          <a:xfrm>
            <a:off x="4462272" y="2770632"/>
            <a:ext cx="6393180" cy="1356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Iniciativas para la reducción de los excedentes alimentarios</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472A-4C9E-EB40-7C4D-9E44D65B45B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E264E6-98AC-1A09-E9BE-FBD8D2933E7A}"/>
              </a:ext>
            </a:extLst>
          </p:cNvPr>
          <p:cNvSpPr txBox="1">
            <a:spLocks/>
          </p:cNvSpPr>
          <p:nvPr/>
        </p:nvSpPr>
        <p:spPr>
          <a:xfrm>
            <a:off x="177898" y="238239"/>
            <a:ext cx="12038838" cy="49244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nSpc>
                <a:spcPct val="100000"/>
              </a:lnSpc>
              <a:spcBef>
                <a:spcPts val="0"/>
              </a:spcBef>
              <a:defRPr/>
            </a:pPr>
            <a:r>
              <a:rPr lang="en-US" sz="3200" dirty="0" err="1"/>
              <a:t>Diferentes</a:t>
            </a:r>
            <a:r>
              <a:rPr lang="en-US" sz="3200" dirty="0"/>
              <a:t> </a:t>
            </a:r>
            <a:r>
              <a:rPr lang="en-US" sz="3200" dirty="0" err="1"/>
              <a:t>iniciativas</a:t>
            </a:r>
            <a:r>
              <a:rPr lang="en-US" sz="3200" dirty="0"/>
              <a:t> para la </a:t>
            </a:r>
            <a:r>
              <a:rPr lang="en-US" sz="3200" dirty="0" err="1"/>
              <a:t>reducción</a:t>
            </a:r>
            <a:r>
              <a:rPr lang="en-US" sz="3200" dirty="0"/>
              <a:t> de </a:t>
            </a:r>
            <a:r>
              <a:rPr lang="en-US" sz="3200" spc="-10" dirty="0" err="1"/>
              <a:t>los</a:t>
            </a:r>
            <a:r>
              <a:rPr lang="en-US" sz="3200" spc="-10" dirty="0"/>
              <a:t> </a:t>
            </a:r>
            <a:r>
              <a:rPr lang="en-US" sz="3200" spc="-10" dirty="0" err="1"/>
              <a:t>excedentes</a:t>
            </a:r>
            <a:r>
              <a:rPr lang="en-US" sz="3200" spc="-10" dirty="0"/>
              <a:t> </a:t>
            </a:r>
            <a:r>
              <a:rPr lang="en-US" sz="3200" spc="-20" dirty="0" err="1"/>
              <a:t>alimentarios</a:t>
            </a:r>
            <a:endParaRPr kumimoji="0" lang="en-IE" sz="36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0232A653-E853-BB03-CD3E-25C3F3F061B3}"/>
              </a:ext>
            </a:extLst>
          </p:cNvPr>
          <p:cNvSpPr txBox="1"/>
          <p:nvPr/>
        </p:nvSpPr>
        <p:spPr>
          <a:xfrm>
            <a:off x="1418071" y="987912"/>
            <a:ext cx="10147118" cy="5831596"/>
          </a:xfrm>
          <a:prstGeom prst="rect">
            <a:avLst/>
          </a:prstGeom>
          <a:noFill/>
        </p:spPr>
        <p:txBody>
          <a:bodyPr wrap="square">
            <a:spAutoFit/>
          </a:bodyPr>
          <a:lstStyle/>
          <a:p>
            <a:pPr>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Redistribución del </a:t>
            </a:r>
            <a:r>
              <a:rPr lang="es-ES" sz="2200" b="1" dirty="0">
                <a:solidFill>
                  <a:srgbClr val="2094D2"/>
                </a:solidFill>
                <a:latin typeface="Calibri" panose="020F0502020204030204" pitchFamily="34" charset="0"/>
                <a:cs typeface="Times New Roman" panose="02020603050405020304" pitchFamily="18" charset="0"/>
              </a:rPr>
              <a:t>excedente alimentario</a:t>
            </a:r>
          </a:p>
          <a:p>
            <a:pPr>
              <a:buSzPts val="1000"/>
              <a:tabLst>
                <a:tab pos="457200" algn="l"/>
              </a:tabLst>
            </a:pPr>
            <a:r>
              <a:rPr lang="en-US" sz="2000" kern="0" spc="-10" dirty="0" err="1">
                <a:solidFill>
                  <a:srgbClr val="09465E"/>
                </a:solidFill>
                <a:latin typeface="+mn-lt"/>
                <a:cs typeface="Calibri"/>
              </a:rPr>
              <a:t>Federación </a:t>
            </a:r>
            <a:r>
              <a:rPr lang="en-US" sz="2000" kern="0" spc="-10" dirty="0">
                <a:solidFill>
                  <a:srgbClr val="09465E"/>
                </a:solidFill>
                <a:latin typeface="+mn-lt"/>
                <a:cs typeface="Calibri"/>
              </a:rPr>
              <a:t>Española de </a:t>
            </a:r>
            <a:r>
              <a:rPr lang="en-US" sz="2000" kern="0" spc="-10" dirty="0" err="1">
                <a:solidFill>
                  <a:srgbClr val="09465E"/>
                </a:solidFill>
                <a:latin typeface="+mn-lt"/>
                <a:cs typeface="Calibri"/>
              </a:rPr>
              <a:t>Bancos </a:t>
            </a:r>
            <a:r>
              <a:rPr lang="en-US" sz="2000" kern="0" spc="-10" dirty="0">
                <a:solidFill>
                  <a:srgbClr val="09465E"/>
                </a:solidFill>
                <a:latin typeface="+mn-lt"/>
                <a:cs typeface="Calibri"/>
              </a:rPr>
              <a:t>de Alimentos </a:t>
            </a:r>
            <a:r>
              <a:rPr lang="en-US" sz="2000" kern="0" spc="-10" dirty="0">
                <a:solidFill>
                  <a:srgbClr val="09465E"/>
                </a:solidFill>
                <a:latin typeface="+mn-lt"/>
                <a:cs typeface="Calibri"/>
                <a:hlinkClick r:id="rId2"/>
              </a:rPr>
              <a:t>(FESBAL): </a:t>
            </a:r>
            <a:r>
              <a:rPr lang="en-US" sz="2000" kern="0" spc="-10" dirty="0">
                <a:solidFill>
                  <a:srgbClr val="09465E"/>
                </a:solidFill>
                <a:latin typeface="+mn-lt"/>
                <a:cs typeface="Calibri"/>
              </a:rPr>
              <a:t>Red nacional de bancos de alimentos de España que redistribuye los excedentes de alimentos de supermercados, restaurantes y productores entre los necesitados.</a:t>
            </a:r>
          </a:p>
          <a:p>
            <a:pPr>
              <a:spcAft>
                <a:spcPts val="600"/>
              </a:spcAft>
              <a:buSzPts val="1000"/>
              <a:tabLst>
                <a:tab pos="457200" algn="l"/>
              </a:tabLst>
            </a:pPr>
            <a:r>
              <a:rPr lang="en-US" sz="2000" dirty="0" err="1">
                <a:solidFill>
                  <a:srgbClr val="09465E"/>
                </a:solidFill>
                <a:latin typeface="Calibri"/>
                <a:cs typeface="Calibri"/>
                <a:hlinkClick r:id="rId3"/>
              </a:rPr>
              <a:t>Rexcatering </a:t>
            </a:r>
            <a:r>
              <a:rPr lang="en-US" sz="2000" dirty="0">
                <a:solidFill>
                  <a:srgbClr val="09465E"/>
                </a:solidFill>
                <a:latin typeface="Calibri"/>
                <a:cs typeface="Calibri"/>
              </a:rPr>
              <a:t>es un proyecto </a:t>
            </a:r>
            <a:r>
              <a:rPr lang="en-US" sz="2000" spc="-10" dirty="0">
                <a:solidFill>
                  <a:srgbClr val="09465E"/>
                </a:solidFill>
                <a:latin typeface="Calibri"/>
                <a:cs typeface="Calibri"/>
              </a:rPr>
              <a:t>integral </a:t>
            </a:r>
            <a:r>
              <a:rPr lang="en-US" sz="2000" dirty="0">
                <a:solidFill>
                  <a:srgbClr val="09465E"/>
                </a:solidFill>
                <a:latin typeface="Calibri"/>
                <a:cs typeface="Calibri"/>
              </a:rPr>
              <a:t>centrado </a:t>
            </a:r>
            <a:r>
              <a:rPr lang="en-US" sz="2000" spc="-25" dirty="0">
                <a:solidFill>
                  <a:srgbClr val="09465E"/>
                </a:solidFill>
                <a:latin typeface="Calibri"/>
                <a:cs typeface="Calibri"/>
              </a:rPr>
              <a:t>en </a:t>
            </a:r>
            <a:r>
              <a:rPr lang="en-US" sz="2000" dirty="0">
                <a:solidFill>
                  <a:srgbClr val="09465E"/>
                </a:solidFill>
                <a:latin typeface="Calibri"/>
                <a:cs typeface="Calibri"/>
              </a:rPr>
              <a:t>la recuperación de excedentes alimentarios de </a:t>
            </a:r>
            <a:r>
              <a:rPr lang="en-US" sz="2000" spc="-10" dirty="0">
                <a:solidFill>
                  <a:srgbClr val="09465E"/>
                </a:solidFill>
                <a:latin typeface="Calibri"/>
                <a:cs typeface="Calibri"/>
              </a:rPr>
              <a:t>cocinas </a:t>
            </a:r>
            <a:r>
              <a:rPr lang="en-US" sz="2000" dirty="0">
                <a:solidFill>
                  <a:srgbClr val="09465E"/>
                </a:solidFill>
                <a:latin typeface="Calibri"/>
                <a:cs typeface="Calibri"/>
              </a:rPr>
              <a:t>centrales y </a:t>
            </a:r>
            <a:r>
              <a:rPr lang="en-US" sz="2000" spc="-10" dirty="0">
                <a:solidFill>
                  <a:srgbClr val="09465E"/>
                </a:solidFill>
                <a:latin typeface="Calibri"/>
                <a:cs typeface="Calibri"/>
              </a:rPr>
              <a:t>comedores colectivos.</a:t>
            </a:r>
            <a:endParaRPr lang="en-US" sz="2000" spc="-10" dirty="0">
              <a:solidFill>
                <a:srgbClr val="09465E"/>
              </a:solidFill>
              <a:latin typeface="+mn-lt"/>
              <a:cs typeface="Calibri"/>
            </a:endParaRPr>
          </a:p>
          <a:p>
            <a:pPr>
              <a:spcAft>
                <a:spcPts val="600"/>
              </a:spcAft>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Plataformas de intercambio de </a:t>
            </a:r>
            <a:r>
              <a:rPr lang="es-ES" sz="2200" b="1" dirty="0">
                <a:solidFill>
                  <a:srgbClr val="2094D2"/>
                </a:solidFill>
                <a:latin typeface="Calibri" panose="020F0502020204030204" pitchFamily="34" charset="0"/>
                <a:cs typeface="Times New Roman" panose="02020603050405020304" pitchFamily="18" charset="0"/>
              </a:rPr>
              <a:t>alimentos</a:t>
            </a:r>
          </a:p>
          <a:p>
            <a:pPr lvl="0">
              <a:buSzPts val="1000"/>
              <a:tabLst>
                <a:tab pos="457200" algn="l"/>
              </a:tabLst>
            </a:pPr>
            <a:r>
              <a:rPr lang="es-ES" sz="2000" b="1" dirty="0">
                <a:latin typeface="+mn-lt"/>
                <a:ea typeface="Times New Roman" panose="02020603050405020304" pitchFamily="18" charset="0"/>
                <a:cs typeface="Times New Roman" panose="02020603050405020304" pitchFamily="18" charset="0"/>
                <a:hlinkClick r:id="rId4"/>
              </a:rPr>
              <a:t>OLIO </a:t>
            </a:r>
            <a:r>
              <a:rPr lang="en-US" sz="2000" spc="-10" dirty="0">
                <a:solidFill>
                  <a:srgbClr val="09465E"/>
                </a:solidFill>
                <a:latin typeface="+mn-lt"/>
                <a:cs typeface="Calibri"/>
              </a:rPr>
              <a:t>Una aplicación mundial que permite a particulares y empresas compartir gratuitamente sus excedentes alimentarios. </a:t>
            </a:r>
          </a:p>
          <a:p>
            <a:pPr>
              <a:buSzPts val="1000"/>
              <a:tabLst>
                <a:tab pos="457200" algn="l"/>
              </a:tabLst>
            </a:pPr>
            <a:r>
              <a:rPr lang="es-ES" sz="2000" spc="-10" dirty="0">
                <a:solidFill>
                  <a:srgbClr val="09465E"/>
                </a:solidFill>
                <a:latin typeface="+mn-lt"/>
                <a:cs typeface="Calibri"/>
              </a:rPr>
              <a:t>Yo</a:t>
            </a:r>
            <a:r>
              <a:rPr lang="es-ES" b="1" kern="0" dirty="0">
                <a:effectLst/>
                <a:latin typeface="+mn-lt"/>
                <a:ea typeface="Times New Roman" panose="02020603050405020304" pitchFamily="18" charset="0"/>
                <a:cs typeface="Times New Roman" panose="02020603050405020304" pitchFamily="18" charset="0"/>
                <a:hlinkClick r:id="rId5"/>
              </a:rPr>
              <a:t> No </a:t>
            </a:r>
            <a:r>
              <a:rPr lang="es-ES" sz="2000" spc="-10" dirty="0" err="1">
                <a:solidFill>
                  <a:srgbClr val="09465E"/>
                </a:solidFill>
                <a:latin typeface="+mn-lt"/>
                <a:cs typeface="Calibri"/>
              </a:rPr>
              <a:t>Desperdicio</a:t>
            </a:r>
            <a:r>
              <a:rPr lang="es-ES" sz="2000" spc="-10" dirty="0">
                <a:solidFill>
                  <a:srgbClr val="09465E"/>
                </a:solidFill>
                <a:latin typeface="+mn-lt"/>
                <a:cs typeface="Calibri"/>
              </a:rPr>
              <a:t>: </a:t>
            </a:r>
            <a:r>
              <a:rPr lang="en-US" sz="2000" spc="-10" dirty="0">
                <a:solidFill>
                  <a:srgbClr val="09465E"/>
                </a:solidFill>
                <a:latin typeface="+mn-lt"/>
                <a:cs typeface="Calibri"/>
              </a:rPr>
              <a:t>Iniciativa española que anima a los particulares a compartir localmente los alimentos sobrantes. </a:t>
            </a:r>
          </a:p>
          <a:p>
            <a:pPr>
              <a:lnSpc>
                <a:spcPct val="115000"/>
              </a:lnSpc>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Asociaciones con supermercados </a:t>
            </a:r>
            <a:r>
              <a:rPr lang="es-ES" sz="2200" b="1" dirty="0">
                <a:solidFill>
                  <a:srgbClr val="2094D2"/>
                </a:solidFill>
                <a:latin typeface="Calibri" panose="020F0502020204030204" pitchFamily="34" charset="0"/>
                <a:cs typeface="Times New Roman" panose="02020603050405020304" pitchFamily="18" charset="0"/>
              </a:rPr>
              <a:t>y restaurantes</a:t>
            </a:r>
          </a:p>
          <a:p>
            <a:pPr marL="0" marR="0" lvl="0" indent="0" defTabSz="914400" eaLnBrk="1" fontAlgn="auto" latinLnBrk="0" hangingPunct="1">
              <a:lnSpc>
                <a:spcPct val="115000"/>
              </a:lnSpc>
              <a:spcBef>
                <a:spcPts val="0"/>
              </a:spcBef>
              <a:buClrTx/>
              <a:buSzPts val="1000"/>
              <a:buFontTx/>
              <a:buNone/>
              <a:tabLst>
                <a:tab pos="457200" algn="l"/>
              </a:tabLst>
              <a:defRPr/>
            </a:pPr>
            <a:r>
              <a:rPr lang="es-ES" sz="2000" b="1" kern="0" dirty="0">
                <a:effectLst/>
                <a:latin typeface="Calibri" panose="020F0502020204030204" pitchFamily="34" charset="0"/>
                <a:ea typeface="Times New Roman" panose="02020603050405020304" pitchFamily="18" charset="0"/>
                <a:cs typeface="Times New Roman" panose="02020603050405020304" pitchFamily="18" charset="0"/>
                <a:hlinkClick r:id="rId6"/>
              </a:rPr>
              <a:t>Eroski </a:t>
            </a:r>
            <a:r>
              <a:rPr lang="es-ES" sz="2000" spc="-10" dirty="0">
                <a:solidFill>
                  <a:srgbClr val="09465E"/>
                </a:solidFill>
                <a:latin typeface="+mn-lt"/>
                <a:cs typeface="Calibri"/>
              </a:rPr>
              <a:t>(País Vasco) </a:t>
            </a:r>
            <a:r>
              <a:rPr lang="en-US" sz="2000" spc="-10" dirty="0">
                <a:solidFill>
                  <a:srgbClr val="09465E"/>
                </a:solidFill>
                <a:latin typeface="+mn-lt"/>
                <a:cs typeface="Calibri"/>
              </a:rPr>
              <a:t>Cadena de supermercados del País Vasco que aplica estrategias de </a:t>
            </a:r>
            <a:r>
              <a:rPr lang="en-US" sz="2000" dirty="0">
                <a:solidFill>
                  <a:srgbClr val="09465E"/>
                </a:solidFill>
                <a:latin typeface="Calibri"/>
                <a:cs typeface="Calibri"/>
              </a:rPr>
              <a:t>reducción de </a:t>
            </a:r>
            <a:r>
              <a:rPr lang="en-US" sz="2000" spc="-10" dirty="0">
                <a:solidFill>
                  <a:srgbClr val="09465E"/>
                </a:solidFill>
                <a:latin typeface="+mn-lt"/>
                <a:cs typeface="Calibri"/>
              </a:rPr>
              <a:t>residuos alimentarios.</a:t>
            </a: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2000" kern="0" dirty="0" err="1">
                <a:effectLst/>
                <a:latin typeface="Calibri" panose="020F0502020204030204" pitchFamily="34" charset="0"/>
                <a:ea typeface="Times New Roman" panose="02020603050405020304" pitchFamily="18" charset="0"/>
                <a:cs typeface="Times New Roman" panose="02020603050405020304" pitchFamily="18" charset="0"/>
                <a:hlinkClick r:id="rId7"/>
              </a:rPr>
              <a:t>Mercadona </a:t>
            </a:r>
            <a:r>
              <a:rPr lang="en-US" sz="2000" dirty="0">
                <a:solidFill>
                  <a:srgbClr val="09465E"/>
                </a:solidFill>
                <a:latin typeface="Calibri"/>
                <a:cs typeface="Calibri"/>
              </a:rPr>
              <a:t>colabora con bancos de alimentos y ONG para garantizar que los excedentes de alimentos se donen en lugar de desecharse.</a:t>
            </a:r>
            <a:endParaRPr lang="es-ES" sz="2000" dirty="0">
              <a:solidFill>
                <a:srgbClr val="09465E"/>
              </a:solidFill>
              <a:latin typeface="Calibri"/>
              <a:cs typeface="Calibri"/>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endParaRPr kumimoji="0" lang="es-ES" sz="2000" b="0" i="0" u="none" strike="noStrike" kern="100" cap="none" spc="0" normalizeH="0" baseline="0" noProof="0" dirty="0">
              <a:ln>
                <a:noFill/>
              </a:ln>
              <a:solidFill>
                <a:sysClr val="windowText" lastClr="000000"/>
              </a:solidFill>
              <a:effectLst/>
              <a:uLnTx/>
              <a:uFillTx/>
              <a:latin typeface="Calibri" panose="020F0502020204030204"/>
              <a:ea typeface="Aptos" panose="020B0004020202020204" pitchFamily="34" charset="0"/>
              <a:cs typeface="Times New Roman" panose="02020603050405020304" pitchFamily="18" charset="0"/>
            </a:endParaRPr>
          </a:p>
        </p:txBody>
      </p:sp>
      <p:pic>
        <p:nvPicPr>
          <p:cNvPr id="41" name="object 5">
            <a:extLst>
              <a:ext uri="{FF2B5EF4-FFF2-40B4-BE49-F238E27FC236}">
                <a16:creationId xmlns:a16="http://schemas.microsoft.com/office/drawing/2014/main" id="{C514AEA7-30DE-5CE6-78CD-EAA8091A04C5}"/>
              </a:ext>
            </a:extLst>
          </p:cNvPr>
          <p:cNvPicPr/>
          <p:nvPr/>
        </p:nvPicPr>
        <p:blipFill>
          <a:blip r:embed="rId8" cstate="screen">
            <a:extLst>
              <a:ext uri="{28A0092B-C50C-407E-A947-70E740481C1C}">
                <a14:useLocalDpi xmlns:a14="http://schemas.microsoft.com/office/drawing/2010/main"/>
              </a:ext>
            </a:extLst>
          </a:blip>
          <a:stretch>
            <a:fillRect/>
          </a:stretch>
        </p:blipFill>
        <p:spPr>
          <a:xfrm>
            <a:off x="388092" y="963717"/>
            <a:ext cx="960172" cy="1008914"/>
          </a:xfrm>
          <a:prstGeom prst="rect">
            <a:avLst/>
          </a:prstGeom>
        </p:spPr>
      </p:pic>
      <p:pic>
        <p:nvPicPr>
          <p:cNvPr id="46" name="object 5"/>
          <p:cNvPicPr/>
          <p:nvPr/>
        </p:nvPicPr>
        <p:blipFill>
          <a:blip r:embed="rId9" cstate="screen">
            <a:extLst>
              <a:ext uri="{28A0092B-C50C-407E-A947-70E740481C1C}">
                <a14:useLocalDpi xmlns:a14="http://schemas.microsoft.com/office/drawing/2010/main"/>
              </a:ext>
            </a:extLst>
          </a:blip>
          <a:stretch>
            <a:fillRect/>
          </a:stretch>
        </p:blipFill>
        <p:spPr>
          <a:xfrm>
            <a:off x="258744" y="2146853"/>
            <a:ext cx="1170366" cy="607637"/>
          </a:xfrm>
          <a:prstGeom prst="rect">
            <a:avLst/>
          </a:prstGeom>
        </p:spPr>
      </p:pic>
      <p:pic>
        <p:nvPicPr>
          <p:cNvPr id="2" name="Imagen 1">
            <a:extLst>
              <a:ext uri="{FF2B5EF4-FFF2-40B4-BE49-F238E27FC236}">
                <a16:creationId xmlns:a16="http://schemas.microsoft.com/office/drawing/2014/main" id="{83A00EC4-FA34-4CEF-48D8-0076171EE1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7703" y="3152709"/>
            <a:ext cx="550370" cy="539471"/>
          </a:xfrm>
          <a:prstGeom prst="rect">
            <a:avLst/>
          </a:prstGeom>
        </p:spPr>
      </p:pic>
      <p:pic>
        <p:nvPicPr>
          <p:cNvPr id="4" name="Imagen 3">
            <a:extLst>
              <a:ext uri="{FF2B5EF4-FFF2-40B4-BE49-F238E27FC236}">
                <a16:creationId xmlns:a16="http://schemas.microsoft.com/office/drawing/2014/main" id="{678CE034-C979-D973-9EE9-013C446AD7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8489" y="3996439"/>
            <a:ext cx="530877" cy="567239"/>
          </a:xfrm>
          <a:prstGeom prst="rect">
            <a:avLst/>
          </a:prstGeom>
        </p:spPr>
      </p:pic>
      <p:pic>
        <p:nvPicPr>
          <p:cNvPr id="5" name="Imagen 4">
            <a:extLst>
              <a:ext uri="{FF2B5EF4-FFF2-40B4-BE49-F238E27FC236}">
                <a16:creationId xmlns:a16="http://schemas.microsoft.com/office/drawing/2014/main" id="{9627926C-C503-412E-10BE-559B99C8215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5719" y="4895576"/>
            <a:ext cx="674338" cy="539471"/>
          </a:xfrm>
          <a:prstGeom prst="rect">
            <a:avLst/>
          </a:prstGeom>
        </p:spPr>
      </p:pic>
      <p:pic>
        <p:nvPicPr>
          <p:cNvPr id="8" name="Imagen 7">
            <a:extLst>
              <a:ext uri="{FF2B5EF4-FFF2-40B4-BE49-F238E27FC236}">
                <a16:creationId xmlns:a16="http://schemas.microsoft.com/office/drawing/2014/main" id="{129A0CDB-82A4-30AD-D6C2-384F53BE6A1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7898" y="5646197"/>
            <a:ext cx="1170366" cy="306442"/>
          </a:xfrm>
          <a:prstGeom prst="rect">
            <a:avLst/>
          </a:prstGeom>
        </p:spPr>
      </p:pic>
    </p:spTree>
    <p:extLst>
      <p:ext uri="{BB962C8B-B14F-4D97-AF65-F5344CB8AC3E}">
        <p14:creationId xmlns:p14="http://schemas.microsoft.com/office/powerpoint/2010/main" val="406034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0D7A-31A8-C5E3-A450-78D5BD547B2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58F35E3-8ADC-2FCF-1E31-316DE868C688}"/>
              </a:ext>
            </a:extLst>
          </p:cNvPr>
          <p:cNvSpPr txBox="1">
            <a:spLocks/>
          </p:cNvSpPr>
          <p:nvPr/>
        </p:nvSpPr>
        <p:spPr>
          <a:xfrm>
            <a:off x="242428" y="158474"/>
            <a:ext cx="11854469" cy="49244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9465E"/>
                </a:solidFill>
                <a:effectLst/>
                <a:uLnTx/>
                <a:uFillTx/>
                <a:latin typeface="Calibri"/>
                <a:ea typeface="+mj-ea"/>
                <a:cs typeface="Calibri"/>
              </a:rPr>
              <a:t>Diferentes</a:t>
            </a:r>
            <a:r>
              <a:rPr kumimoji="0" lang="en-US" sz="3200" b="1" i="0" u="none" strike="noStrike" kern="0" cap="none" spc="0" normalizeH="0" baseline="0" noProof="0" dirty="0">
                <a:ln>
                  <a:noFill/>
                </a:ln>
                <a:solidFill>
                  <a:srgbClr val="09465E"/>
                </a:solidFill>
                <a:effectLst/>
                <a:uLnTx/>
                <a:uFillTx/>
                <a:latin typeface="Calibri"/>
                <a:ea typeface="+mj-ea"/>
                <a:cs typeface="Calibri"/>
              </a:rPr>
              <a:t> </a:t>
            </a:r>
            <a:r>
              <a:rPr kumimoji="0" lang="en-US" sz="3200" b="1" i="0" u="none" strike="noStrike" kern="0" cap="none" spc="0" normalizeH="0" baseline="0" noProof="0" dirty="0" err="1">
                <a:ln>
                  <a:noFill/>
                </a:ln>
                <a:solidFill>
                  <a:srgbClr val="09465E"/>
                </a:solidFill>
                <a:effectLst/>
                <a:uLnTx/>
                <a:uFillTx/>
                <a:latin typeface="Calibri"/>
                <a:ea typeface="+mj-ea"/>
                <a:cs typeface="Calibri"/>
              </a:rPr>
              <a:t>iniciativas</a:t>
            </a:r>
            <a:r>
              <a:rPr kumimoji="0" lang="en-US" sz="3200" b="1" i="0" u="none" strike="noStrike" kern="0" cap="none" spc="0" normalizeH="0" baseline="0" noProof="0" dirty="0">
                <a:ln>
                  <a:noFill/>
                </a:ln>
                <a:solidFill>
                  <a:srgbClr val="09465E"/>
                </a:solidFill>
                <a:effectLst/>
                <a:uLnTx/>
                <a:uFillTx/>
                <a:latin typeface="Calibri"/>
                <a:ea typeface="+mj-ea"/>
                <a:cs typeface="Calibri"/>
              </a:rPr>
              <a:t> para la </a:t>
            </a:r>
            <a:r>
              <a:rPr kumimoji="0" lang="en-US" sz="3200" b="1" i="0" u="none" strike="noStrike" kern="0" cap="none" spc="0" normalizeH="0" baseline="0" noProof="0" dirty="0" err="1">
                <a:ln>
                  <a:noFill/>
                </a:ln>
                <a:solidFill>
                  <a:srgbClr val="09465E"/>
                </a:solidFill>
                <a:effectLst/>
                <a:uLnTx/>
                <a:uFillTx/>
                <a:latin typeface="Calibri"/>
                <a:ea typeface="+mj-ea"/>
                <a:cs typeface="Calibri"/>
              </a:rPr>
              <a:t>reducción</a:t>
            </a:r>
            <a:r>
              <a:rPr kumimoji="0" lang="en-US" sz="3200" b="1" i="0" u="none" strike="noStrike" kern="0" cap="none" spc="0" normalizeH="0" baseline="0" noProof="0" dirty="0">
                <a:ln>
                  <a:noFill/>
                </a:ln>
                <a:solidFill>
                  <a:srgbClr val="09465E"/>
                </a:solidFill>
                <a:effectLst/>
                <a:uLnTx/>
                <a:uFillTx/>
                <a:latin typeface="Calibri"/>
                <a:ea typeface="+mj-ea"/>
                <a:cs typeface="Calibri"/>
              </a:rPr>
              <a:t> de </a:t>
            </a:r>
            <a:r>
              <a:rPr kumimoji="0" lang="en-US" sz="3200" b="1" i="0" u="none" strike="noStrike" kern="0" cap="none" spc="-10" normalizeH="0" baseline="0" noProof="0" dirty="0" err="1">
                <a:ln>
                  <a:noFill/>
                </a:ln>
                <a:solidFill>
                  <a:srgbClr val="09465E"/>
                </a:solidFill>
                <a:effectLst/>
                <a:uLnTx/>
                <a:uFillTx/>
                <a:latin typeface="Calibri"/>
                <a:ea typeface="+mj-ea"/>
                <a:cs typeface="Calibri"/>
              </a:rPr>
              <a:t>los</a:t>
            </a:r>
            <a:r>
              <a:rPr kumimoji="0" lang="en-US" sz="3200" b="1" i="0" u="none" strike="noStrike" kern="0" cap="none" spc="-10" normalizeH="0" baseline="0" noProof="0" dirty="0">
                <a:ln>
                  <a:noFill/>
                </a:ln>
                <a:solidFill>
                  <a:srgbClr val="09465E"/>
                </a:solidFill>
                <a:effectLst/>
                <a:uLnTx/>
                <a:uFillTx/>
                <a:latin typeface="Calibri"/>
                <a:ea typeface="+mj-ea"/>
                <a:cs typeface="Calibri"/>
              </a:rPr>
              <a:t> </a:t>
            </a:r>
            <a:r>
              <a:rPr kumimoji="0" lang="en-US" sz="3200" b="1" i="0" u="none" strike="noStrike" kern="0" cap="none" spc="-10" normalizeH="0" baseline="0" noProof="0" dirty="0" err="1">
                <a:ln>
                  <a:noFill/>
                </a:ln>
                <a:solidFill>
                  <a:srgbClr val="09465E"/>
                </a:solidFill>
                <a:effectLst/>
                <a:uLnTx/>
                <a:uFillTx/>
                <a:latin typeface="Calibri"/>
                <a:ea typeface="+mj-ea"/>
                <a:cs typeface="Calibri"/>
              </a:rPr>
              <a:t>excedentes</a:t>
            </a:r>
            <a:r>
              <a:rPr kumimoji="0" lang="en-US" sz="3200" b="1" i="0" u="none" strike="noStrike" kern="0" cap="none" spc="-10" normalizeH="0" baseline="0" noProof="0" dirty="0">
                <a:ln>
                  <a:noFill/>
                </a:ln>
                <a:solidFill>
                  <a:srgbClr val="09465E"/>
                </a:solidFill>
                <a:effectLst/>
                <a:uLnTx/>
                <a:uFillTx/>
                <a:latin typeface="Calibri"/>
                <a:ea typeface="+mj-ea"/>
                <a:cs typeface="Calibri"/>
              </a:rPr>
              <a:t> </a:t>
            </a:r>
            <a:r>
              <a:rPr kumimoji="0" lang="en-US" sz="3200" b="1" i="0" u="none" strike="noStrike" kern="0" cap="none" spc="-20" normalizeH="0" baseline="0" noProof="0" dirty="0" err="1">
                <a:ln>
                  <a:noFill/>
                </a:ln>
                <a:solidFill>
                  <a:srgbClr val="09465E"/>
                </a:solidFill>
                <a:effectLst/>
                <a:uLnTx/>
                <a:uFillTx/>
                <a:latin typeface="Calibri"/>
                <a:ea typeface="+mj-ea"/>
                <a:cs typeface="Calibri"/>
              </a:rPr>
              <a:t>alimentarios</a:t>
            </a:r>
            <a:endParaRPr kumimoji="0" lang="en-IE" sz="36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90372994-E90A-5230-7F63-78EA36D7300F}"/>
              </a:ext>
            </a:extLst>
          </p:cNvPr>
          <p:cNvSpPr txBox="1"/>
          <p:nvPr/>
        </p:nvSpPr>
        <p:spPr>
          <a:xfrm>
            <a:off x="1371600" y="888220"/>
            <a:ext cx="10286999" cy="607345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Campañas educativas </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y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de sensibilización</a:t>
            </a:r>
            <a:endPar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"La Alimentación </a:t>
            </a:r>
            <a:r>
              <a:rPr kumimoji="0" lang="es-ES" sz="2000" b="0" i="0" u="none" strike="noStrike" kern="0" cap="none" spc="-10" normalizeH="0" baseline="0" noProof="0" dirty="0" err="1">
                <a:ln>
                  <a:noFill/>
                </a:ln>
                <a:solidFill>
                  <a:srgbClr val="09465E"/>
                </a:solidFill>
                <a:effectLst/>
                <a:uLnTx/>
                <a:uFillTx/>
                <a:latin typeface="Calibri" panose="020F0502020204030204"/>
                <a:cs typeface="Calibri"/>
              </a:rPr>
              <a:t>No</a:t>
            </a: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 Tiene </a:t>
            </a:r>
            <a:r>
              <a:rPr kumimoji="0" lang="es-ES" sz="2000" b="0" i="0" u="none" strike="noStrike" kern="0" cap="none" spc="-10" normalizeH="0" baseline="0" noProof="0" dirty="0" err="1">
                <a:ln>
                  <a:noFill/>
                </a:ln>
                <a:solidFill>
                  <a:srgbClr val="09465E"/>
                </a:solidFill>
                <a:effectLst/>
                <a:uLnTx/>
                <a:uFillTx/>
                <a:latin typeface="Calibri" panose="020F0502020204030204"/>
                <a:cs typeface="Calibri"/>
              </a:rPr>
              <a:t>Desperdicio</a:t>
            </a:r>
            <a:r>
              <a:rPr kumimoji="0" 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Campaña de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hlinkClick r:id="rId2">
                  <a:extLst>
                    <a:ext uri="{A12FA001-AC4F-418D-AE19-62706E023703}">
                      <ahyp:hlinkClr xmlns:ahyp="http://schemas.microsoft.com/office/drawing/2018/hyperlinkcolor" val="tx"/>
                    </a:ext>
                  </a:extLst>
                </a:hlinkClick>
              </a:rPr>
              <a:t>AECOC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(Asociación Española de Fabricantes y Distribuidores) que promueve el consumo responsable de alimentos entre hogares y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Política </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y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legislación</a:t>
            </a:r>
            <a:endPar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Ley</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de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Prevención</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de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Pérdidas</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y </a:t>
            </a:r>
            <a:r>
              <a:rPr kumimoji="0" lang="es-ES" sz="1800" b="0" i="0" u="none" strike="noStrike" kern="0" cap="none" spc="0" normalizeH="0" baseline="0" noProof="0" dirty="0" err="1">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Desperdicio</a:t>
            </a:r>
            <a:r>
              <a:rPr kumimoji="0" lang="es-ES" sz="1800" b="0" i="0" u="none" strike="noStrike" kern="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hlinkClick r:id="rId3"/>
              </a:rPr>
              <a:t> Alimentario: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Promulgada en España, esta ley obliga a las empresas a donar los excedentes alimentarios y a aplicar medidas para minimizar el desperdicio.</a:t>
            </a:r>
          </a:p>
          <a:p>
            <a:pPr marL="0" marR="0" lvl="0" indent="0" defTabSz="914400" eaLnBrk="1" fontAlgn="auto" latinLnBrk="0" hangingPunct="1">
              <a:lnSpc>
                <a:spcPct val="100000"/>
              </a:lnSpc>
              <a:spcBef>
                <a:spcPts val="0"/>
              </a:spcBef>
              <a:spcAft>
                <a:spcPts val="600"/>
              </a:spcAft>
              <a:buClrTx/>
              <a:buSzPts val="1000"/>
              <a:buFontTx/>
              <a:buNone/>
              <a:tabLst>
                <a:tab pos="457200" algn="l"/>
              </a:tabLst>
              <a:defRPr/>
            </a:pP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Investigación </a:t>
            </a:r>
            <a:r>
              <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rPr>
              <a:t>e </a:t>
            </a:r>
            <a:r>
              <a:rPr kumimoji="0" lang="es-ES" sz="2200" b="1" i="0" u="none" strike="noStrike" kern="0" cap="none" spc="0" normalizeH="0" baseline="0" noProof="0" dirty="0" err="1">
                <a:ln>
                  <a:noFill/>
                </a:ln>
                <a:solidFill>
                  <a:srgbClr val="2094D2"/>
                </a:solidFill>
                <a:effectLst/>
                <a:uLnTx/>
                <a:uFillTx/>
                <a:latin typeface="Calibri" panose="020F0502020204030204" pitchFamily="34" charset="0"/>
                <a:cs typeface="Times New Roman" panose="02020603050405020304" pitchFamily="18" charset="0"/>
              </a:rPr>
              <a:t>innovación</a:t>
            </a:r>
            <a:endParaRPr kumimoji="0" lang="es-ES" sz="2200" b="1" i="0" u="none" strike="noStrike" kern="0" cap="none" spc="0" normalizeH="0" baseline="0" noProof="0" dirty="0">
              <a:ln>
                <a:noFill/>
              </a:ln>
              <a:solidFill>
                <a:srgbClr val="2094D2"/>
              </a:solidFill>
              <a:effectLst/>
              <a:uLnTx/>
              <a:uFillTx/>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Los sistemas de inventario y las aplicaciones basados en IA ayudan a las empresas a predecir la demanda con mayor precisión, reduciendo la sobreproducción y el despilfarro: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dirty="0">
                <a:solidFill>
                  <a:srgbClr val="002060"/>
                </a:solidFill>
                <a:latin typeface="Calibri" panose="020F0502020204030204"/>
                <a:hlinkClick r:id="rId4">
                  <a:extLst>
                    <a:ext uri="{A12FA001-AC4F-418D-AE19-62706E023703}">
                      <ahyp:hlinkClr xmlns:ahyp="http://schemas.microsoft.com/office/drawing/2018/hyperlinkcolor" val="tx"/>
                    </a:ext>
                  </a:extLst>
                </a:hlinkClick>
              </a:rPr>
              <a:t>Wasteless</a:t>
            </a:r>
            <a:r>
              <a:rPr lang="en-US" sz="2000" dirty="0">
                <a:solidFill>
                  <a:srgbClr val="002060"/>
                </a:solidFill>
                <a:latin typeface="Calibri" panose="020F0502020204030204"/>
              </a:rPr>
              <a:t> </a:t>
            </a:r>
            <a:r>
              <a:rPr kumimoji="0" lang="en-US" sz="2000" b="0" i="0" u="none" strike="noStrike" kern="0" cap="none" spc="-10" normalizeH="0" baseline="0" noProof="0" dirty="0">
                <a:ln>
                  <a:noFill/>
                </a:ln>
                <a:solidFill>
                  <a:srgbClr val="09465E"/>
                </a:solidFill>
                <a:effectLst/>
                <a:uLnTx/>
                <a:uFillTx/>
                <a:latin typeface="Calibri" panose="020F0502020204030204"/>
                <a:cs typeface="Calibri"/>
              </a:rPr>
              <a:t>Plataforma de precios con inteligencia artificial para supermercados; ajusta dinámicamente los precios en función de las fechas de caducidad.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0" cap="none" spc="0" normalizeH="0" baseline="0" noProof="0" dirty="0" err="1">
                <a:ln>
                  <a:noFill/>
                </a:ln>
                <a:solidFill>
                  <a:srgbClr val="002060"/>
                </a:solidFill>
                <a:effectLst/>
                <a:uLnTx/>
                <a:uFillTx/>
                <a:latin typeface="Calibri" panose="020F0502020204030204"/>
                <a:hlinkClick r:id="rId5"/>
              </a:rPr>
              <a:t>FoodCloud </a:t>
            </a:r>
            <a:r>
              <a:rPr kumimoji="0" lang="es-ES" sz="2000" b="0" i="0" u="none" strike="noStrike" kern="0" cap="none" spc="0" normalizeH="0" baseline="0" noProof="0" dirty="0">
                <a:ln>
                  <a:noFill/>
                </a:ln>
                <a:solidFill>
                  <a:srgbClr val="002060"/>
                </a:solidFill>
                <a:effectLst/>
                <a:uLnTx/>
                <a:uFillTx/>
                <a:latin typeface="Calibri" panose="020F0502020204030204"/>
                <a:hlinkClick r:id="rId5"/>
              </a:rPr>
              <a:t>y KPMG AI </a:t>
            </a:r>
            <a:r>
              <a:rPr kumimoji="0" lang="es-ES" sz="2000" b="0" i="0" u="none" strike="noStrike" kern="0" cap="none" spc="0" normalizeH="0" baseline="0" noProof="0" dirty="0" err="1">
                <a:ln>
                  <a:noFill/>
                </a:ln>
                <a:solidFill>
                  <a:srgbClr val="002060"/>
                </a:solidFill>
                <a:effectLst/>
                <a:uLnTx/>
                <a:uFillTx/>
                <a:latin typeface="Calibri" panose="020F0502020204030204"/>
                <a:hlinkClick r:id="rId5"/>
              </a:rPr>
              <a:t>Labs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Una organización irlandesa sin ánimo de lucro utiliza </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la IA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para </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poner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en contacto </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excedentes de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alimentos con organizaciones benéficas</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el motor de </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IA </a:t>
            </a:r>
            <a:r>
              <a:rPr kumimoji="0" lang="es-ES" altLang="es-ES" sz="2000" b="0" i="0" u="none" strike="noStrike" kern="0" cap="none" spc="-10" normalizeH="0" baseline="0" noProof="0" dirty="0" err="1">
                <a:ln>
                  <a:noFill/>
                </a:ln>
                <a:solidFill>
                  <a:srgbClr val="09465E"/>
                </a:solidFill>
                <a:effectLst/>
                <a:uLnTx/>
                <a:uFillTx/>
                <a:latin typeface="Calibri" panose="020F0502020204030204"/>
                <a:cs typeface="Calibri"/>
              </a:rPr>
              <a:t>recomienda las mejores rutas </a:t>
            </a:r>
            <a:r>
              <a:rPr kumimoji="0" lang="es-ES" altLang="es-ES" sz="2000" b="0" i="0" u="none" strike="noStrike" kern="0" cap="none" spc="-10" normalizeH="0" baseline="0" noProof="0" dirty="0">
                <a:ln>
                  <a:noFill/>
                </a:ln>
                <a:solidFill>
                  <a:srgbClr val="09465E"/>
                </a:solidFill>
                <a:effectLst/>
                <a:uLnTx/>
                <a:uFillTx/>
                <a:latin typeface="Calibri" panose="020F0502020204030204"/>
                <a:cs typeface="Calibri"/>
              </a:rPr>
              <a:t>y plazos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10" normalizeH="0" baseline="0" noProof="0" dirty="0">
              <a:ln>
                <a:noFill/>
              </a:ln>
              <a:solidFill>
                <a:srgbClr val="09465E"/>
              </a:solidFill>
              <a:effectLst/>
              <a:uLnTx/>
              <a:uFillTx/>
              <a:latin typeface="Calibri" panose="020F0502020204030204"/>
              <a:cs typeface="Calibri"/>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kumimoji="0" lang="es-ES" sz="2000" b="0" i="0" u="none" strike="noStrike" kern="0" cap="none" spc="-10" normalizeH="0" baseline="0" noProof="0" dirty="0">
              <a:ln>
                <a:noFill/>
              </a:ln>
              <a:solidFill>
                <a:srgbClr val="09465E"/>
              </a:solidFill>
              <a:effectLst/>
              <a:uLnTx/>
              <a:uFillTx/>
              <a:latin typeface="Calibri" panose="020F0502020204030204"/>
              <a:cs typeface="Calibri"/>
            </a:endParaRPr>
          </a:p>
        </p:txBody>
      </p:sp>
      <p:pic>
        <p:nvPicPr>
          <p:cNvPr id="2" name="Imagen 1">
            <a:extLst>
              <a:ext uri="{FF2B5EF4-FFF2-40B4-BE49-F238E27FC236}">
                <a16:creationId xmlns:a16="http://schemas.microsoft.com/office/drawing/2014/main" id="{603D428E-ABD2-7497-D286-70604DB1138E}"/>
              </a:ext>
            </a:extLst>
          </p:cNvPr>
          <p:cNvPicPr>
            <a:picLocks noChangeAspect="1"/>
          </p:cNvPicPr>
          <p:nvPr/>
        </p:nvPicPr>
        <p:blipFill>
          <a:blip r:embed="rId6"/>
          <a:stretch>
            <a:fillRect/>
          </a:stretch>
        </p:blipFill>
        <p:spPr>
          <a:xfrm>
            <a:off x="242428" y="4443389"/>
            <a:ext cx="1129172" cy="433441"/>
          </a:xfrm>
          <a:prstGeom prst="rect">
            <a:avLst/>
          </a:prstGeom>
        </p:spPr>
      </p:pic>
      <p:pic>
        <p:nvPicPr>
          <p:cNvPr id="10" name="Imagen 9">
            <a:extLst>
              <a:ext uri="{FF2B5EF4-FFF2-40B4-BE49-F238E27FC236}">
                <a16:creationId xmlns:a16="http://schemas.microsoft.com/office/drawing/2014/main" id="{AD3D2D4B-F1DB-CC3F-09DE-743F1BD048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428" y="5328654"/>
            <a:ext cx="1129172" cy="433440"/>
          </a:xfrm>
          <a:prstGeom prst="rect">
            <a:avLst/>
          </a:prstGeom>
        </p:spPr>
      </p:pic>
      <p:pic>
        <p:nvPicPr>
          <p:cNvPr id="3" name="Imagen 2">
            <a:extLst>
              <a:ext uri="{FF2B5EF4-FFF2-40B4-BE49-F238E27FC236}">
                <a16:creationId xmlns:a16="http://schemas.microsoft.com/office/drawing/2014/main" id="{E78B99AC-B610-B3B6-1B9E-574CD7C4E216}"/>
              </a:ext>
            </a:extLst>
          </p:cNvPr>
          <p:cNvPicPr>
            <a:picLocks noChangeAspect="1"/>
          </p:cNvPicPr>
          <p:nvPr/>
        </p:nvPicPr>
        <p:blipFill>
          <a:blip r:embed="rId8"/>
          <a:stretch>
            <a:fillRect/>
          </a:stretch>
        </p:blipFill>
        <p:spPr>
          <a:xfrm rot="20334553">
            <a:off x="16394" y="1786912"/>
            <a:ext cx="1908213" cy="1908213"/>
          </a:xfrm>
          <a:prstGeom prst="rect">
            <a:avLst/>
          </a:prstGeom>
        </p:spPr>
      </p:pic>
    </p:spTree>
    <p:extLst>
      <p:ext uri="{BB962C8B-B14F-4D97-AF65-F5344CB8AC3E}">
        <p14:creationId xmlns:p14="http://schemas.microsoft.com/office/powerpoint/2010/main" val="15381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ADA9-7C28-F949-6666-3A24A34F676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37938E-9571-DB44-A432-81216E746B62}"/>
              </a:ext>
            </a:extLst>
          </p:cNvPr>
          <p:cNvSpPr txBox="1">
            <a:spLocks/>
          </p:cNvSpPr>
          <p:nvPr/>
        </p:nvSpPr>
        <p:spPr>
          <a:xfrm>
            <a:off x="207742" y="263398"/>
            <a:ext cx="11955053" cy="49244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9465E"/>
                </a:solidFill>
                <a:effectLst/>
                <a:uLnTx/>
                <a:uFillTx/>
                <a:latin typeface="Calibri"/>
                <a:ea typeface="+mj-ea"/>
                <a:cs typeface="Calibri"/>
              </a:rPr>
              <a:t>Diferentes</a:t>
            </a:r>
            <a:r>
              <a:rPr kumimoji="0" lang="en-US" sz="3200" b="1" i="0" u="none" strike="noStrike" kern="0" cap="none" spc="0" normalizeH="0" baseline="0" noProof="0" dirty="0">
                <a:ln>
                  <a:noFill/>
                </a:ln>
                <a:solidFill>
                  <a:srgbClr val="09465E"/>
                </a:solidFill>
                <a:effectLst/>
                <a:uLnTx/>
                <a:uFillTx/>
                <a:latin typeface="Calibri"/>
                <a:ea typeface="+mj-ea"/>
                <a:cs typeface="Calibri"/>
              </a:rPr>
              <a:t> </a:t>
            </a:r>
            <a:r>
              <a:rPr kumimoji="0" lang="en-US" sz="3200" b="1" i="0" u="none" strike="noStrike" kern="0" cap="none" spc="0" normalizeH="0" baseline="0" noProof="0" dirty="0" err="1">
                <a:ln>
                  <a:noFill/>
                </a:ln>
                <a:solidFill>
                  <a:srgbClr val="09465E"/>
                </a:solidFill>
                <a:effectLst/>
                <a:uLnTx/>
                <a:uFillTx/>
                <a:latin typeface="Calibri"/>
                <a:ea typeface="+mj-ea"/>
                <a:cs typeface="Calibri"/>
              </a:rPr>
              <a:t>iniciativas</a:t>
            </a:r>
            <a:r>
              <a:rPr kumimoji="0" lang="en-US" sz="3200" b="1" i="0" u="none" strike="noStrike" kern="0" cap="none" spc="0" normalizeH="0" baseline="0" noProof="0" dirty="0">
                <a:ln>
                  <a:noFill/>
                </a:ln>
                <a:solidFill>
                  <a:srgbClr val="09465E"/>
                </a:solidFill>
                <a:effectLst/>
                <a:uLnTx/>
                <a:uFillTx/>
                <a:latin typeface="Calibri"/>
                <a:ea typeface="+mj-ea"/>
                <a:cs typeface="Calibri"/>
              </a:rPr>
              <a:t> para la </a:t>
            </a:r>
            <a:r>
              <a:rPr kumimoji="0" lang="en-US" sz="3200" b="1" i="0" u="none" strike="noStrike" kern="0" cap="none" spc="0" normalizeH="0" baseline="0" noProof="0" dirty="0" err="1">
                <a:ln>
                  <a:noFill/>
                </a:ln>
                <a:solidFill>
                  <a:srgbClr val="09465E"/>
                </a:solidFill>
                <a:effectLst/>
                <a:uLnTx/>
                <a:uFillTx/>
                <a:latin typeface="Calibri"/>
                <a:ea typeface="+mj-ea"/>
                <a:cs typeface="Calibri"/>
              </a:rPr>
              <a:t>reducción</a:t>
            </a:r>
            <a:r>
              <a:rPr kumimoji="0" lang="en-US" sz="3200" b="1" i="0" u="none" strike="noStrike" kern="0" cap="none" spc="0" normalizeH="0" baseline="0" noProof="0" dirty="0">
                <a:ln>
                  <a:noFill/>
                </a:ln>
                <a:solidFill>
                  <a:srgbClr val="09465E"/>
                </a:solidFill>
                <a:effectLst/>
                <a:uLnTx/>
                <a:uFillTx/>
                <a:latin typeface="Calibri"/>
                <a:ea typeface="+mj-ea"/>
                <a:cs typeface="Calibri"/>
              </a:rPr>
              <a:t> de </a:t>
            </a:r>
            <a:r>
              <a:rPr kumimoji="0" lang="en-US" sz="3200" b="1" i="0" u="none" strike="noStrike" kern="0" cap="none" spc="-10" normalizeH="0" baseline="0" noProof="0" dirty="0" err="1">
                <a:ln>
                  <a:noFill/>
                </a:ln>
                <a:solidFill>
                  <a:srgbClr val="09465E"/>
                </a:solidFill>
                <a:effectLst/>
                <a:uLnTx/>
                <a:uFillTx/>
                <a:latin typeface="Calibri"/>
                <a:ea typeface="+mj-ea"/>
                <a:cs typeface="Calibri"/>
              </a:rPr>
              <a:t>los</a:t>
            </a:r>
            <a:r>
              <a:rPr kumimoji="0" lang="en-US" sz="3200" b="1" i="0" u="none" strike="noStrike" kern="0" cap="none" spc="-10" normalizeH="0" baseline="0" noProof="0" dirty="0">
                <a:ln>
                  <a:noFill/>
                </a:ln>
                <a:solidFill>
                  <a:srgbClr val="09465E"/>
                </a:solidFill>
                <a:effectLst/>
                <a:uLnTx/>
                <a:uFillTx/>
                <a:latin typeface="Calibri"/>
                <a:ea typeface="+mj-ea"/>
                <a:cs typeface="Calibri"/>
              </a:rPr>
              <a:t> </a:t>
            </a:r>
            <a:r>
              <a:rPr kumimoji="0" lang="en-US" sz="3200" b="1" i="0" u="none" strike="noStrike" kern="0" cap="none" spc="-10" normalizeH="0" baseline="0" noProof="0" dirty="0" err="1">
                <a:ln>
                  <a:noFill/>
                </a:ln>
                <a:solidFill>
                  <a:srgbClr val="09465E"/>
                </a:solidFill>
                <a:effectLst/>
                <a:uLnTx/>
                <a:uFillTx/>
                <a:latin typeface="Calibri"/>
                <a:ea typeface="+mj-ea"/>
                <a:cs typeface="Calibri"/>
              </a:rPr>
              <a:t>excedentes</a:t>
            </a:r>
            <a:r>
              <a:rPr kumimoji="0" lang="en-US" sz="3200" b="1" i="0" u="none" strike="noStrike" kern="0" cap="none" spc="-10" normalizeH="0" baseline="0" noProof="0" dirty="0">
                <a:ln>
                  <a:noFill/>
                </a:ln>
                <a:solidFill>
                  <a:srgbClr val="09465E"/>
                </a:solidFill>
                <a:effectLst/>
                <a:uLnTx/>
                <a:uFillTx/>
                <a:latin typeface="Calibri"/>
                <a:ea typeface="+mj-ea"/>
                <a:cs typeface="Calibri"/>
              </a:rPr>
              <a:t> </a:t>
            </a:r>
            <a:r>
              <a:rPr kumimoji="0" lang="en-US" sz="3200" b="1" i="0" u="none" strike="noStrike" kern="0" cap="none" spc="-20" normalizeH="0" baseline="0" noProof="0" dirty="0" err="1">
                <a:ln>
                  <a:noFill/>
                </a:ln>
                <a:solidFill>
                  <a:srgbClr val="09465E"/>
                </a:solidFill>
                <a:effectLst/>
                <a:uLnTx/>
                <a:uFillTx/>
                <a:latin typeface="Calibri"/>
                <a:ea typeface="+mj-ea"/>
                <a:cs typeface="Calibri"/>
              </a:rPr>
              <a:t>alimentarios</a:t>
            </a:r>
            <a:endParaRPr kumimoji="0" lang="en-IE" sz="36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939D214-4A21-E212-21B5-0C98206DE6C5}"/>
              </a:ext>
            </a:extLst>
          </p:cNvPr>
          <p:cNvSpPr txBox="1"/>
          <p:nvPr/>
        </p:nvSpPr>
        <p:spPr>
          <a:xfrm>
            <a:off x="1369828" y="838137"/>
            <a:ext cx="10124180" cy="5481501"/>
          </a:xfrm>
          <a:prstGeom prst="rect">
            <a:avLst/>
          </a:prstGeom>
          <a:noFill/>
        </p:spPr>
        <p:txBody>
          <a:bodyPr wrap="square">
            <a:spAutoFit/>
          </a:bodyPr>
          <a:lstStyle/>
          <a:p>
            <a:r>
              <a:rPr lang="es-ES" b="1" dirty="0" err="1">
                <a:solidFill>
                  <a:srgbClr val="2094D2"/>
                </a:solidFill>
                <a:latin typeface="Calibri" panose="020F0502020204030204" pitchFamily="34" charset="0"/>
                <a:cs typeface="Times New Roman" panose="02020603050405020304" pitchFamily="18" charset="0"/>
              </a:rPr>
              <a:t>Enfoques de economía circular</a:t>
            </a:r>
            <a:endParaRPr lang="es-ES" b="1" dirty="0">
              <a:solidFill>
                <a:srgbClr val="2094D2"/>
              </a:solidFill>
              <a:latin typeface="Calibri" panose="020F0502020204030204" pitchFamily="34" charset="0"/>
              <a:cs typeface="Times New Roman" panose="02020603050405020304" pitchFamily="18" charset="0"/>
            </a:endParaRPr>
          </a:p>
          <a:p>
            <a:pPr>
              <a:lnSpc>
                <a:spcPct val="115000"/>
              </a:lnSpc>
              <a:spcAft>
                <a:spcPts val="800"/>
              </a:spcAft>
              <a:buSzPts val="1000"/>
              <a:tabLst>
                <a:tab pos="457200" algn="l"/>
              </a:tabLst>
            </a:pPr>
            <a:r>
              <a:rPr lang="es-ES" spc="-10" dirty="0" err="1">
                <a:solidFill>
                  <a:srgbClr val="09465E"/>
                </a:solidFill>
                <a:latin typeface="Calibri" panose="020F0502020204030204"/>
                <a:cs typeface="Calibri"/>
              </a:rPr>
              <a:t>Compostaje </a:t>
            </a:r>
            <a:r>
              <a:rPr lang="es-ES" spc="-10" dirty="0">
                <a:solidFill>
                  <a:srgbClr val="09465E"/>
                </a:solidFill>
                <a:latin typeface="Calibri" panose="020F0502020204030204"/>
                <a:cs typeface="Calibri"/>
              </a:rPr>
              <a:t>y </a:t>
            </a:r>
            <a:r>
              <a:rPr lang="es-ES" spc="-10" dirty="0" err="1">
                <a:solidFill>
                  <a:srgbClr val="09465E"/>
                </a:solidFill>
                <a:latin typeface="Calibri" panose="020F0502020204030204"/>
                <a:cs typeface="Calibri"/>
              </a:rPr>
              <a:t>reciclaje</a:t>
            </a:r>
            <a:r>
              <a:rPr lang="es-ES" spc="-10" dirty="0">
                <a:solidFill>
                  <a:srgbClr val="09465E"/>
                </a:solidFill>
                <a:latin typeface="Calibri" panose="020F0502020204030204"/>
                <a:cs typeface="Calibri"/>
              </a:rPr>
              <a:t>: </a:t>
            </a:r>
            <a:r>
              <a:rPr lang="en-US" spc="-10" dirty="0">
                <a:solidFill>
                  <a:srgbClr val="09465E"/>
                </a:solidFill>
                <a:latin typeface="Calibri" panose="020F0502020204030204"/>
                <a:cs typeface="Calibri"/>
              </a:rPr>
              <a:t>Los residuos alimentarios no aptos para el consumo suelen reorientarse hacia la alimentación animal, la </a:t>
            </a:r>
            <a:r>
              <a:rPr lang="en-US" spc="-10" dirty="0" err="1">
                <a:solidFill>
                  <a:srgbClr val="09465E"/>
                </a:solidFill>
                <a:latin typeface="Calibri" panose="020F0502020204030204"/>
                <a:cs typeface="Calibri"/>
              </a:rPr>
              <a:t>reutilización </a:t>
            </a:r>
            <a:r>
              <a:rPr lang="en-US" spc="-10" dirty="0">
                <a:solidFill>
                  <a:srgbClr val="09465E"/>
                </a:solidFill>
                <a:latin typeface="Calibri" panose="020F0502020204030204"/>
                <a:cs typeface="Calibri"/>
              </a:rPr>
              <a:t>en productos no comestibles, el compostaje o la producción de biogás, fomentando prácticas de economía circular como las recogidas en nuestro </a:t>
            </a:r>
            <a:r>
              <a:rPr lang="en-US" spc="-10" dirty="0">
                <a:solidFill>
                  <a:srgbClr val="09465E"/>
                </a:solidFill>
                <a:latin typeface="Calibri" panose="020F0502020204030204"/>
                <a:cs typeface="Calibri"/>
                <a:hlinkClick r:id="rId2">
                  <a:extLst>
                    <a:ext uri="{A12FA001-AC4F-418D-AE19-62706E023703}">
                      <ahyp:hlinkClr xmlns:ahyp="http://schemas.microsoft.com/office/drawing/2018/hyperlinkcolor" val="tx"/>
                    </a:ext>
                  </a:extLst>
                </a:hlinkClick>
              </a:rPr>
              <a:t>Compendio de Buenas Prácticas</a:t>
            </a:r>
            <a:r>
              <a:rPr lang="en-US" spc="-10" dirty="0">
                <a:solidFill>
                  <a:srgbClr val="09465E"/>
                </a:solidFill>
                <a:latin typeface="Calibri" panose="020F0502020204030204"/>
                <a:cs typeface="Calibri"/>
              </a:rPr>
              <a:t>.</a:t>
            </a:r>
          </a:p>
          <a:p>
            <a:pPr lvl="0">
              <a:buSzPts val="1000"/>
              <a:tabLst>
                <a:tab pos="457200" algn="l"/>
              </a:tabLst>
            </a:pPr>
            <a:r>
              <a:rPr lang="es-ES" spc="-10" dirty="0" err="1">
                <a:solidFill>
                  <a:srgbClr val="09465E"/>
                </a:solidFill>
                <a:latin typeface="Calibri" panose="020F0502020204030204"/>
                <a:cs typeface="Calibri"/>
              </a:rPr>
              <a:t>Empresas sociales</a:t>
            </a:r>
            <a:r>
              <a:rPr lang="es-ES" spc="-10" dirty="0">
                <a:solidFill>
                  <a:srgbClr val="09465E"/>
                </a:solidFill>
                <a:latin typeface="Calibri" panose="020F0502020204030204"/>
                <a:cs typeface="Calibri"/>
              </a:rPr>
              <a:t>: </a:t>
            </a:r>
            <a:r>
              <a:rPr lang="en-US" spc="-10" dirty="0" err="1">
                <a:solidFill>
                  <a:srgbClr val="09465E"/>
                </a:solidFill>
                <a:latin typeface="Calibri" panose="020F0502020204030204"/>
                <a:cs typeface="Calibri"/>
              </a:rPr>
              <a:t>Organizaciones </a:t>
            </a:r>
            <a:r>
              <a:rPr lang="en-US" spc="-10" dirty="0">
                <a:solidFill>
                  <a:srgbClr val="09465E"/>
                </a:solidFill>
                <a:latin typeface="Calibri" panose="020F0502020204030204"/>
                <a:cs typeface="Calibri"/>
              </a:rPr>
              <a:t>como </a:t>
            </a:r>
            <a:r>
              <a:rPr lang="en-US" spc="-10" dirty="0" err="1">
                <a:solidFill>
                  <a:srgbClr val="09465E"/>
                </a:solidFill>
                <a:latin typeface="Calibri" panose="020F0502020204030204"/>
                <a:cs typeface="Calibri"/>
                <a:hlinkClick r:id="rId3">
                  <a:extLst>
                    <a:ext uri="{A12FA001-AC4F-418D-AE19-62706E023703}">
                      <ahyp:hlinkClr xmlns:ahyp="http://schemas.microsoft.com/office/drawing/2018/hyperlinkcolor" val="tx"/>
                    </a:ext>
                  </a:extLst>
                </a:hlinkClick>
              </a:rPr>
              <a:t>Espigoladors </a:t>
            </a:r>
            <a:r>
              <a:rPr lang="en-US" spc="-10" dirty="0">
                <a:solidFill>
                  <a:srgbClr val="09465E"/>
                </a:solidFill>
                <a:latin typeface="Calibri" panose="020F0502020204030204"/>
                <a:cs typeface="Calibri"/>
              </a:rPr>
              <a:t>en Cataluña recogen los excedentes de alimentos directamente de las granjas y los redistribuyen a las comunidades o los transforman en nuevos productos.</a:t>
            </a:r>
            <a:endParaRPr lang="es-ES" spc="-10" dirty="0">
              <a:solidFill>
                <a:srgbClr val="09465E"/>
              </a:solidFill>
              <a:latin typeface="Calibri" panose="020F0502020204030204"/>
              <a:cs typeface="Calibri"/>
            </a:endParaRPr>
          </a:p>
          <a:p>
            <a:pPr lvl="0">
              <a:buSzPts val="1000"/>
              <a:tabLst>
                <a:tab pos="457200" algn="l"/>
              </a:tabLst>
            </a:pPr>
            <a:r>
              <a:rPr lang="es-ES" b="1" dirty="0" err="1">
                <a:solidFill>
                  <a:srgbClr val="2094D2"/>
                </a:solidFill>
                <a:latin typeface="Calibri" panose="020F0502020204030204" pitchFamily="34" charset="0"/>
                <a:cs typeface="Times New Roman" panose="02020603050405020304" pitchFamily="18" charset="0"/>
              </a:rPr>
              <a:t>Sensibilización de los consumidores</a:t>
            </a:r>
            <a:endParaRPr lang="es-ES"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spc="-10" dirty="0" err="1">
                <a:solidFill>
                  <a:srgbClr val="09465E"/>
                </a:solidFill>
                <a:latin typeface="Calibri" panose="020F0502020204030204"/>
                <a:cs typeface="Calibri"/>
              </a:rPr>
              <a:t>Educación sobre el etiquetado de </a:t>
            </a:r>
            <a:r>
              <a:rPr lang="es-ES" spc="-10" dirty="0">
                <a:solidFill>
                  <a:srgbClr val="09465E"/>
                </a:solidFill>
                <a:latin typeface="Calibri" panose="020F0502020204030204"/>
                <a:cs typeface="Calibri"/>
              </a:rPr>
              <a:t>fechas: </a:t>
            </a:r>
            <a:r>
              <a:rPr lang="en-US" spc="-10" dirty="0">
                <a:solidFill>
                  <a:srgbClr val="09465E"/>
                </a:solidFill>
                <a:latin typeface="Calibri" panose="020F0502020204030204"/>
                <a:cs typeface="Calibri"/>
              </a:rPr>
              <a:t>Iniciativas destinadas a educar a los consumidores sobre la diferencia entre las fechas de "consumo preferente" y "caducidad" para reducir los residuos innecesarios.</a:t>
            </a:r>
          </a:p>
          <a:p>
            <a:pPr lvl="0">
              <a:buSzPts val="1000"/>
              <a:tabLst>
                <a:tab pos="457200" algn="l"/>
              </a:tabLst>
            </a:pPr>
            <a:r>
              <a:rPr lang="es-ES" b="1" dirty="0">
                <a:solidFill>
                  <a:srgbClr val="2094D2"/>
                </a:solidFill>
                <a:latin typeface="Calibri" panose="020F0502020204030204" pitchFamily="34" charset="0"/>
                <a:cs typeface="Times New Roman" panose="02020603050405020304" pitchFamily="18" charset="0"/>
              </a:rPr>
              <a:t>Talleres y </a:t>
            </a:r>
            <a:r>
              <a:rPr lang="es-ES" b="1" dirty="0" err="1">
                <a:solidFill>
                  <a:srgbClr val="2094D2"/>
                </a:solidFill>
                <a:latin typeface="Calibri" panose="020F0502020204030204" pitchFamily="34" charset="0"/>
                <a:cs typeface="Times New Roman" panose="02020603050405020304" pitchFamily="18" charset="0"/>
              </a:rPr>
              <a:t>eventos</a:t>
            </a:r>
            <a:endParaRPr lang="es-ES" b="1" dirty="0">
              <a:solidFill>
                <a:srgbClr val="2094D2"/>
              </a:solidFill>
              <a:latin typeface="Calibri" panose="020F0502020204030204" pitchFamily="34" charset="0"/>
              <a:cs typeface="Times New Roman" panose="02020603050405020304" pitchFamily="18" charset="0"/>
            </a:endParaRPr>
          </a:p>
          <a:p>
            <a:pPr>
              <a:lnSpc>
                <a:spcPct val="115000"/>
              </a:lnSpc>
              <a:spcAft>
                <a:spcPts val="800"/>
              </a:spcAft>
              <a:buSzPts val="1000"/>
              <a:tabLst>
                <a:tab pos="457200" algn="l"/>
              </a:tabLst>
            </a:pPr>
            <a:r>
              <a:rPr lang="en-US" spc="-10" dirty="0">
                <a:solidFill>
                  <a:srgbClr val="09465E"/>
                </a:solidFill>
                <a:latin typeface="Calibri" panose="020F0502020204030204"/>
                <a:cs typeface="Calibri"/>
              </a:rPr>
              <a:t>Los centros de formación profesional y las ONG organizan periódicamente talleres de sensibilización sobre los excedentes alimentarios y ofrecen consejos prácticos para un consumo </a:t>
            </a:r>
            <a:r>
              <a:rPr lang="en-US" spc="-10" dirty="0" err="1">
                <a:solidFill>
                  <a:srgbClr val="09465E"/>
                </a:solidFill>
                <a:latin typeface="Calibri" panose="020F0502020204030204"/>
                <a:cs typeface="Calibri"/>
              </a:rPr>
              <a:t>sostenible</a:t>
            </a:r>
            <a:r>
              <a:rPr lang="en-US" spc="-10" dirty="0">
                <a:solidFill>
                  <a:srgbClr val="09465E"/>
                </a:solidFill>
                <a:latin typeface="Calibri" panose="020F0502020204030204"/>
                <a:cs typeface="Calibri"/>
              </a:rPr>
              <a:t>.</a:t>
            </a:r>
          </a:p>
          <a:p>
            <a:pPr>
              <a:lnSpc>
                <a:spcPct val="115000"/>
              </a:lnSpc>
              <a:spcAft>
                <a:spcPts val="800"/>
              </a:spcAft>
              <a:buSzPts val="1000"/>
              <a:tabLst>
                <a:tab pos="457200" algn="l"/>
              </a:tabLst>
            </a:pPr>
            <a:endParaRPr lang="en-US" b="1" dirty="0">
              <a:solidFill>
                <a:srgbClr val="2094D2"/>
              </a:solidFill>
              <a:latin typeface="Calibri" panose="020F0502020204030204" pitchFamily="34" charset="0"/>
              <a:cs typeface="Times New Roman" panose="02020603050405020304" pitchFamily="18" charset="0"/>
            </a:endParaRPr>
          </a:p>
          <a:p>
            <a:pPr>
              <a:buNone/>
            </a:pPr>
            <a:r>
              <a:rPr lang="en-US" sz="1600" b="1" dirty="0">
                <a:hlinkClick r:id="rId4"/>
              </a:rPr>
              <a:t>Comisión Europea - Explicación de la marca de fecha</a:t>
            </a:r>
            <a:endParaRPr lang="en-US" sz="1600" b="1" dirty="0"/>
          </a:p>
          <a:p>
            <a:pPr>
              <a:buNone/>
            </a:pPr>
            <a:endParaRPr lang="en-US" sz="1600" b="1" kern="0" dirty="0">
              <a:effectLst/>
              <a:latin typeface="+mn-lt"/>
              <a:ea typeface="Times New Roman" panose="02020603050405020304" pitchFamily="18" charset="0"/>
              <a:cs typeface="Times New Roman" panose="02020603050405020304" pitchFamily="18" charset="0"/>
            </a:endParaRPr>
          </a:p>
          <a:p>
            <a:r>
              <a:rPr lang="es-ES" sz="1600" b="1" dirty="0" err="1">
                <a:hlinkClick r:id="rId5"/>
              </a:rPr>
              <a:t>Feedback </a:t>
            </a:r>
            <a:r>
              <a:rPr lang="es-ES" sz="1600" b="1" dirty="0">
                <a:hlinkClick r:id="rId5"/>
              </a:rPr>
              <a:t>Global - Campañas</a:t>
            </a:r>
            <a:r>
              <a:rPr lang="es-ES" sz="1600" b="1" dirty="0" err="1">
                <a:hlinkClick r:id="rId5"/>
              </a:rPr>
              <a:t> de sensibilización </a:t>
            </a:r>
            <a:endParaRPr lang="es-ES" sz="1600" b="1" dirty="0"/>
          </a:p>
          <a:p>
            <a:pPr>
              <a:buNone/>
            </a:pPr>
            <a:endParaRPr lang="en-US" sz="1600" b="1" kern="0" dirty="0">
              <a:effectLst/>
              <a:latin typeface="+mn-lt"/>
              <a:ea typeface="Times New Roman" panose="02020603050405020304" pitchFamily="18" charset="0"/>
              <a:cs typeface="Times New Roman" panose="02020603050405020304" pitchFamily="18" charset="0"/>
            </a:endParaRPr>
          </a:p>
          <a:p>
            <a:pPr>
              <a:buNone/>
            </a:pPr>
            <a:r>
              <a:rPr lang="en-US" sz="1600" b="1" dirty="0">
                <a:hlinkClick r:id="rId6"/>
              </a:rPr>
              <a:t>Desperdicio de alimentos y educación</a:t>
            </a:r>
            <a:endParaRPr lang="en-US" sz="1600" b="1" kern="0" dirty="0">
              <a:effectLst/>
              <a:latin typeface="+mn-lt"/>
              <a:ea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CB8E2213-C2A1-F3F6-F52E-2F8ADDBBBE23}"/>
              </a:ext>
            </a:extLst>
          </p:cNvPr>
          <p:cNvSpPr txBox="1"/>
          <p:nvPr/>
        </p:nvSpPr>
        <p:spPr>
          <a:xfrm>
            <a:off x="6927340" y="4563277"/>
            <a:ext cx="4754766"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La campaña de la FAO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"Haz el bien: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Save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Food!"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de la FAO</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Adaptado para escuelas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y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7"/>
              </a:rPr>
              <a:t>grupos de jóvenes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7"/>
              </a:rPr>
              <a:t>.</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La comida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de la EPA es demasiado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buena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para desperdiciarla</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Plan de estudios </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gratuito y </a:t>
            </a:r>
            <a:r>
              <a:rPr kumimoji="0" lang="es-ES" altLang="es-ES" sz="1800" b="1" i="0" u="none" strike="noStrike" kern="0" cap="none" spc="0" normalizeH="0" baseline="0" noProof="0" dirty="0" err="1">
                <a:ln>
                  <a:noFill/>
                </a:ln>
                <a:solidFill>
                  <a:srgbClr val="086D6E"/>
                </a:solidFill>
                <a:effectLst/>
                <a:uLnTx/>
                <a:uFillTx/>
                <a:latin typeface="Calibri" panose="020F0502020204030204"/>
                <a:hlinkClick r:id="rId8"/>
              </a:rPr>
              <a:t>plantillas comunitarias</a:t>
            </a:r>
            <a:r>
              <a:rPr kumimoji="0" lang="es-ES" altLang="es-ES" sz="1800" b="1" i="0" u="none" strike="noStrike" kern="0" cap="none" spc="0" normalizeH="0" baseline="0" noProof="0" dirty="0">
                <a:ln>
                  <a:noFill/>
                </a:ln>
                <a:solidFill>
                  <a:srgbClr val="086D6E"/>
                </a:solidFill>
                <a:effectLst/>
                <a:uLnTx/>
                <a:uFillTx/>
                <a:latin typeface="Calibri" panose="020F0502020204030204"/>
                <a:hlinkClick r:id="rId8"/>
              </a:rPr>
              <a:t>.</a:t>
            </a:r>
            <a:endParaRPr kumimoji="0" lang="es-ES" altLang="es-ES" sz="1800" b="1" i="0" u="none" strike="noStrike" kern="0" cap="none" spc="0" normalizeH="0" baseline="0" noProof="0" dirty="0">
              <a:ln>
                <a:noFill/>
              </a:ln>
              <a:solidFill>
                <a:srgbClr val="086D6E"/>
              </a:solidFill>
              <a:effectLst/>
              <a:uLnTx/>
              <a:uFillTx/>
              <a:latin typeface="Calibri" panose="020F0502020204030204"/>
            </a:endParaRPr>
          </a:p>
        </p:txBody>
      </p:sp>
      <p:pic>
        <p:nvPicPr>
          <p:cNvPr id="3" name="Imagen 2">
            <a:extLst>
              <a:ext uri="{FF2B5EF4-FFF2-40B4-BE49-F238E27FC236}">
                <a16:creationId xmlns:a16="http://schemas.microsoft.com/office/drawing/2014/main" id="{C210DF85-0243-39E3-029B-6572C236DCA5}"/>
              </a:ext>
            </a:extLst>
          </p:cNvPr>
          <p:cNvPicPr>
            <a:picLocks noChangeAspect="1"/>
          </p:cNvPicPr>
          <p:nvPr/>
        </p:nvPicPr>
        <p:blipFill>
          <a:blip r:embed="rId9"/>
          <a:stretch>
            <a:fillRect/>
          </a:stretch>
        </p:blipFill>
        <p:spPr>
          <a:xfrm rot="6425397">
            <a:off x="165312" y="4657189"/>
            <a:ext cx="1347333" cy="1341236"/>
          </a:xfrm>
          <a:prstGeom prst="rect">
            <a:avLst/>
          </a:prstGeom>
        </p:spPr>
      </p:pic>
      <p:pic>
        <p:nvPicPr>
          <p:cNvPr id="10" name="Imagen 9">
            <a:extLst>
              <a:ext uri="{FF2B5EF4-FFF2-40B4-BE49-F238E27FC236}">
                <a16:creationId xmlns:a16="http://schemas.microsoft.com/office/drawing/2014/main" id="{329D330A-C5E2-4BE6-C94D-AF0AA16778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58" y="2538757"/>
            <a:ext cx="1380286" cy="890243"/>
          </a:xfrm>
          <a:prstGeom prst="rect">
            <a:avLst/>
          </a:prstGeom>
        </p:spPr>
      </p:pic>
      <p:cxnSp>
        <p:nvCxnSpPr>
          <p:cNvPr id="12" name="Straight Connector 11">
            <a:extLst>
              <a:ext uri="{FF2B5EF4-FFF2-40B4-BE49-F238E27FC236}">
                <a16:creationId xmlns:a16="http://schemas.microsoft.com/office/drawing/2014/main" id="{28F71C99-5601-8606-0492-52893A7C43D4}"/>
              </a:ext>
            </a:extLst>
          </p:cNvPr>
          <p:cNvCxnSpPr>
            <a:cxnSpLocks/>
          </p:cNvCxnSpPr>
          <p:nvPr/>
        </p:nvCxnSpPr>
        <p:spPr>
          <a:xfrm>
            <a:off x="6753225" y="4792362"/>
            <a:ext cx="0" cy="1946766"/>
          </a:xfrm>
          <a:prstGeom prst="line">
            <a:avLst/>
          </a:prstGeom>
          <a:ln w="28575">
            <a:solidFill>
              <a:srgbClr val="F198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1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1A5A-FB04-7265-B849-3F31A8382AE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F659D5-6397-8D11-F2C4-20E7A8B00D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Inspírate...</a:t>
            </a:r>
          </a:p>
        </p:txBody>
      </p:sp>
      <p:grpSp>
        <p:nvGrpSpPr>
          <p:cNvPr id="3" name="Graphic 4">
            <a:extLst>
              <a:ext uri="{FF2B5EF4-FFF2-40B4-BE49-F238E27FC236}">
                <a16:creationId xmlns:a16="http://schemas.microsoft.com/office/drawing/2014/main" id="{399F5925-344B-7E58-0EBC-27D8489BBE17}"/>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150BD117-D21B-998E-2B12-640F5E2A4D6B}"/>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631FCCF-BA19-B637-5F80-8759354DAEA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BE77BD6-0C67-2824-417A-6EB47A74962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B012E3F-619A-64EE-CE8A-50F9727C2A00}"/>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4D3B71B-49D2-CCD7-A863-AA951EF6703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3DA18361-17F5-567E-4F16-1F458ECC4C6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8F06618D-1AA2-1167-5798-C4C8E8585E3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7A00A825-0EB9-3471-4272-CD929D46079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5382ACA-3943-E19E-20E4-66E9916AEDB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EA2AC394-0803-BC26-1519-B56D3D4CF4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BC65001-98F4-8959-A2F9-87234861EC0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2FD64ADA-4C0E-0589-4473-5713BBDD2DDF}"/>
              </a:ext>
            </a:extLst>
          </p:cNvPr>
          <p:cNvSpPr txBox="1"/>
          <p:nvPr/>
        </p:nvSpPr>
        <p:spPr>
          <a:xfrm>
            <a:off x="812318" y="1468469"/>
            <a:ext cx="5778012" cy="4878900"/>
          </a:xfrm>
          <a:prstGeom prst="rect">
            <a:avLst/>
          </a:prstGeom>
        </p:spPr>
        <p:txBody>
          <a:bodyPr vert="horz" wrap="square" lIns="0" tIns="635" rIns="0" bIns="0" rtlCol="0">
            <a:spAutoFit/>
          </a:bodyPr>
          <a:lstStyle/>
          <a:p>
            <a:pPr algn="l">
              <a:spcAft>
                <a:spcPts val="600"/>
              </a:spcAft>
              <a:buNone/>
            </a:pPr>
            <a:r>
              <a:rPr lang="en-US" sz="2200" dirty="0">
                <a:solidFill>
                  <a:srgbClr val="09465E"/>
                </a:solidFill>
                <a:latin typeface="Calibri"/>
                <a:cs typeface="Calibri"/>
                <a:hlinkClick r:id="rId3"/>
              </a:rPr>
              <a:t>El programa ELIKA No Desperdicio</a:t>
            </a:r>
            <a:r>
              <a:rPr lang="en-US" sz="2200" dirty="0">
                <a:solidFill>
                  <a:srgbClr val="09465E"/>
                </a:solidFill>
                <a:latin typeface="Calibri"/>
                <a:cs typeface="Calibri"/>
              </a:rPr>
              <a:t>, también conocido como </a:t>
            </a:r>
            <a:r>
              <a:rPr lang="en-US" sz="2200" dirty="0" err="1">
                <a:solidFill>
                  <a:srgbClr val="09465E"/>
                </a:solidFill>
                <a:latin typeface="Calibri"/>
                <a:cs typeface="Calibri"/>
              </a:rPr>
              <a:t>Zerodespilfarro</a:t>
            </a:r>
            <a:r>
              <a:rPr lang="en-US" sz="2200" dirty="0">
                <a:solidFill>
                  <a:srgbClr val="09465E"/>
                </a:solidFill>
                <a:latin typeface="Calibri"/>
                <a:cs typeface="Calibri"/>
              </a:rPr>
              <a:t>, es una iniciativa promovida por ELIKA </a:t>
            </a:r>
            <a:r>
              <a:rPr lang="en-US" sz="2200" dirty="0" err="1">
                <a:solidFill>
                  <a:srgbClr val="09465E"/>
                </a:solidFill>
                <a:latin typeface="Calibri"/>
                <a:cs typeface="Calibri"/>
              </a:rPr>
              <a:t>Fundazioa </a:t>
            </a:r>
            <a:r>
              <a:rPr lang="en-US" sz="2200" dirty="0">
                <a:solidFill>
                  <a:srgbClr val="09465E"/>
                </a:solidFill>
                <a:latin typeface="Calibri"/>
                <a:cs typeface="Calibri"/>
              </a:rPr>
              <a:t>en colaboración con el Gobierno Vasco. Su principal objetivo es combatir el desperdicio alimentario en Euskadi promoviendo un sistema alimentario más sostenible y eficiente.</a:t>
            </a:r>
          </a:p>
          <a:p>
            <a:pPr algn="l">
              <a:spcAft>
                <a:spcPts val="600"/>
              </a:spcAft>
              <a:buNone/>
            </a:pPr>
            <a:r>
              <a:rPr lang="en-US" sz="2200" dirty="0">
                <a:solidFill>
                  <a:srgbClr val="09465E"/>
                </a:solidFill>
                <a:latin typeface="Calibri"/>
                <a:cs typeface="Calibri"/>
              </a:rPr>
              <a:t>La estrategia se basa en el principio de las 4R: </a:t>
            </a:r>
            <a:r>
              <a:rPr lang="en-US" sz="2200" b="1" dirty="0">
                <a:solidFill>
                  <a:srgbClr val="09465E"/>
                </a:solidFill>
                <a:latin typeface="Calibri"/>
                <a:cs typeface="Calibri"/>
              </a:rPr>
              <a:t>Reducir, Reutilizar, Redistribuir y Revalorizar </a:t>
            </a:r>
            <a:r>
              <a:rPr lang="en-US" sz="2200" dirty="0">
                <a:solidFill>
                  <a:srgbClr val="09465E"/>
                </a:solidFill>
                <a:latin typeface="Calibri"/>
                <a:cs typeface="Calibri"/>
              </a:rPr>
              <a:t>los excedentes alimentarios. Se trata de actuar en todas las fases de la cadena agroalimentaria, desde la producción hasta el consumo final, implicando a todos los actores del sistema alimentario vasco. </a:t>
            </a:r>
            <a:endParaRPr lang="es-ES" sz="220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1EA8103-7617-55F6-0B0B-8498A3C3A226}"/>
              </a:ext>
            </a:extLst>
          </p:cNvPr>
          <p:cNvSpPr txBox="1"/>
          <p:nvPr/>
        </p:nvSpPr>
        <p:spPr>
          <a:xfrm>
            <a:off x="7391400" y="587575"/>
            <a:ext cx="3733800" cy="611802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24" name="Imagen 23">
            <a:extLst>
              <a:ext uri="{FF2B5EF4-FFF2-40B4-BE49-F238E27FC236}">
                <a16:creationId xmlns:a16="http://schemas.microsoft.com/office/drawing/2014/main" id="{5CE5D4D3-BC44-8D29-01A1-F82A14A5D4DD}"/>
              </a:ext>
            </a:extLst>
          </p:cNvPr>
          <p:cNvPicPr>
            <a:picLocks noChangeAspect="1"/>
          </p:cNvPicPr>
          <p:nvPr/>
        </p:nvPicPr>
        <p:blipFill>
          <a:blip r:embed="rId4"/>
          <a:stretch>
            <a:fillRect/>
          </a:stretch>
        </p:blipFill>
        <p:spPr>
          <a:xfrm rot="5400000">
            <a:off x="6813270" y="4224693"/>
            <a:ext cx="1347333" cy="1341236"/>
          </a:xfrm>
          <a:prstGeom prst="rect">
            <a:avLst/>
          </a:prstGeom>
        </p:spPr>
      </p:pic>
      <p:pic>
        <p:nvPicPr>
          <p:cNvPr id="13" name="Imagen 12">
            <a:hlinkClick r:id="rId3"/>
            <a:extLst>
              <a:ext uri="{FF2B5EF4-FFF2-40B4-BE49-F238E27FC236}">
                <a16:creationId xmlns:a16="http://schemas.microsoft.com/office/drawing/2014/main" id="{A920EA17-B74D-EE36-E7A3-0AE39BA211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6316" y="1886774"/>
            <a:ext cx="4509739" cy="2383004"/>
          </a:xfrm>
          <a:prstGeom prst="rect">
            <a:avLst/>
          </a:prstGeom>
        </p:spPr>
      </p:pic>
    </p:spTree>
    <p:extLst>
      <p:ext uri="{BB962C8B-B14F-4D97-AF65-F5344CB8AC3E}">
        <p14:creationId xmlns:p14="http://schemas.microsoft.com/office/powerpoint/2010/main" val="309222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FAF3-59BE-3E83-A751-2234CBBCB1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D2AD118-7A4E-036E-74D0-D7C5072C9C40}"/>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Inspírate...</a:t>
            </a:r>
          </a:p>
        </p:txBody>
      </p:sp>
      <p:grpSp>
        <p:nvGrpSpPr>
          <p:cNvPr id="3" name="Graphic 4">
            <a:extLst>
              <a:ext uri="{FF2B5EF4-FFF2-40B4-BE49-F238E27FC236}">
                <a16:creationId xmlns:a16="http://schemas.microsoft.com/office/drawing/2014/main" id="{6BD27DE1-26C2-B0AF-8229-ED963869ECA6}"/>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FA2D9A4-A7C8-2683-D51D-6668C6B76E4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DD4B4B94-659D-FF43-D08C-3BAC3998287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06A6768D-02D4-1F10-1808-233FA72E826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029AA458-B07F-07F7-BE62-D82BFCA6B6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3D008A5-9F3F-7EC3-E9D8-5E61C8CEE1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5D7BD70E-F8CF-0541-6730-0B95D52AC8E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21EF30A4-4782-295F-4C80-43B0E5DC055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F6293972-E1D9-9F32-8104-16C82E6C129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FEA7D47F-213C-F751-CBCC-0D8EC5936A3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09B11A4C-11B6-2090-B3D8-800476FF99B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9F81E143-B7B7-1883-9341-3346CD061C9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 name="object 7">
            <a:extLst>
              <a:ext uri="{FF2B5EF4-FFF2-40B4-BE49-F238E27FC236}">
                <a16:creationId xmlns:a16="http://schemas.microsoft.com/office/drawing/2014/main" id="{C3988A4A-B835-48C7-739D-39AE91AC44EB}"/>
              </a:ext>
            </a:extLst>
          </p:cNvPr>
          <p:cNvSpPr txBox="1"/>
          <p:nvPr/>
        </p:nvSpPr>
        <p:spPr>
          <a:xfrm>
            <a:off x="607555" y="1676400"/>
            <a:ext cx="5872059" cy="4551887"/>
          </a:xfrm>
          <a:prstGeom prst="rect">
            <a:avLst/>
          </a:prstGeom>
        </p:spPr>
        <p:txBody>
          <a:bodyPr vert="horz" wrap="square" lIns="0" tIns="635" rIns="0" bIns="0" rtlCol="0">
            <a:spAutoFit/>
          </a:bodyPr>
          <a:lstStyle/>
          <a:p>
            <a:pPr marL="12700" marR="5080" algn="l">
              <a:lnSpc>
                <a:spcPct val="103400"/>
              </a:lnSpc>
              <a:spcBef>
                <a:spcPts val="5"/>
              </a:spcBef>
            </a:pPr>
            <a:r>
              <a:rPr sz="2400" dirty="0">
                <a:solidFill>
                  <a:srgbClr val="09465E"/>
                </a:solidFill>
                <a:latin typeface="Calibri"/>
                <a:cs typeface="Calibri"/>
              </a:rPr>
              <a:t>La plataforma </a:t>
            </a:r>
            <a:r>
              <a:rPr lang="es-ES" sz="2400" b="1" dirty="0">
                <a:solidFill>
                  <a:srgbClr val="09465E"/>
                </a:solidFill>
                <a:latin typeface="Calibri"/>
                <a:cs typeface="Calibri"/>
                <a:hlinkClick r:id="rId3"/>
              </a:rPr>
              <a:t>Recircular </a:t>
            </a:r>
            <a:r>
              <a:rPr sz="2400" dirty="0">
                <a:solidFill>
                  <a:srgbClr val="09465E"/>
                </a:solidFill>
                <a:latin typeface="Calibri"/>
                <a:cs typeface="Calibri"/>
              </a:rPr>
              <a:t>ofrece un espacio donde diferentes </a:t>
            </a:r>
            <a:r>
              <a:rPr sz="2400" spc="-10" dirty="0">
                <a:solidFill>
                  <a:srgbClr val="09465E"/>
                </a:solidFill>
                <a:latin typeface="Calibri"/>
                <a:cs typeface="Calibri"/>
              </a:rPr>
              <a:t>empresas </a:t>
            </a:r>
            <a:r>
              <a:rPr sz="2400" dirty="0">
                <a:solidFill>
                  <a:srgbClr val="09465E"/>
                </a:solidFill>
                <a:latin typeface="Calibri"/>
                <a:cs typeface="Calibri"/>
              </a:rPr>
              <a:t>pueden registrarse y subir sus excedentes de forma gratuita. </a:t>
            </a:r>
            <a:r>
              <a:rPr sz="2400" spc="-10" dirty="0">
                <a:solidFill>
                  <a:srgbClr val="09465E"/>
                </a:solidFill>
                <a:latin typeface="Calibri"/>
                <a:cs typeface="Calibri"/>
              </a:rPr>
              <a:t>Mediante </a:t>
            </a:r>
            <a:r>
              <a:rPr sz="2400" dirty="0">
                <a:solidFill>
                  <a:srgbClr val="09465E"/>
                </a:solidFill>
                <a:latin typeface="Calibri"/>
                <a:cs typeface="Calibri"/>
              </a:rPr>
              <a:t>inteligencia artificial, analiza los recursos disponibles </a:t>
            </a:r>
            <a:r>
              <a:rPr sz="2400" spc="-25" dirty="0">
                <a:solidFill>
                  <a:srgbClr val="09465E"/>
                </a:solidFill>
                <a:latin typeface="Calibri"/>
                <a:cs typeface="Calibri"/>
              </a:rPr>
              <a:t>e </a:t>
            </a:r>
            <a:r>
              <a:rPr sz="2400" dirty="0">
                <a:solidFill>
                  <a:srgbClr val="09465E"/>
                </a:solidFill>
                <a:latin typeface="Calibri"/>
                <a:cs typeface="Calibri"/>
              </a:rPr>
              <a:t>identifica automáticamente </a:t>
            </a:r>
            <a:r>
              <a:rPr sz="2400" spc="-10" dirty="0">
                <a:solidFill>
                  <a:srgbClr val="09465E"/>
                </a:solidFill>
                <a:latin typeface="Calibri"/>
                <a:cs typeface="Calibri"/>
              </a:rPr>
              <a:t>oportunidades </a:t>
            </a:r>
            <a:r>
              <a:rPr sz="2400" dirty="0">
                <a:solidFill>
                  <a:srgbClr val="09465E"/>
                </a:solidFill>
                <a:latin typeface="Calibri"/>
                <a:cs typeface="Calibri"/>
              </a:rPr>
              <a:t>de reutilización </a:t>
            </a:r>
            <a:r>
              <a:rPr sz="2400" spc="-25" dirty="0">
                <a:solidFill>
                  <a:srgbClr val="09465E"/>
                </a:solidFill>
                <a:latin typeface="Calibri"/>
                <a:cs typeface="Calibri"/>
              </a:rPr>
              <a:t>y </a:t>
            </a:r>
            <a:r>
              <a:rPr sz="2400" dirty="0">
                <a:solidFill>
                  <a:srgbClr val="09465E"/>
                </a:solidFill>
                <a:latin typeface="Calibri"/>
                <a:cs typeface="Calibri"/>
              </a:rPr>
              <a:t>reciclaje, notificándolas a las empresas que podrían beneficiarse </a:t>
            </a:r>
            <a:r>
              <a:rPr sz="2400" spc="-20" dirty="0">
                <a:solidFill>
                  <a:srgbClr val="09465E"/>
                </a:solidFill>
                <a:latin typeface="Calibri"/>
                <a:cs typeface="Calibri"/>
              </a:rPr>
              <a:t>de </a:t>
            </a:r>
            <a:r>
              <a:rPr sz="2400" dirty="0">
                <a:solidFill>
                  <a:srgbClr val="09465E"/>
                </a:solidFill>
                <a:latin typeface="Calibri"/>
                <a:cs typeface="Calibri"/>
              </a:rPr>
              <a:t>ellas</a:t>
            </a:r>
            <a:r>
              <a:rPr sz="2400" spc="-80" dirty="0">
                <a:solidFill>
                  <a:srgbClr val="09465E"/>
                </a:solidFill>
                <a:latin typeface="Calibri"/>
                <a:cs typeface="Calibri"/>
              </a:rPr>
              <a:t>. </a:t>
            </a:r>
            <a:endParaRPr lang="es-ES" sz="2400" spc="-80" dirty="0">
              <a:solidFill>
                <a:srgbClr val="09465E"/>
              </a:solidFill>
              <a:latin typeface="Calibri"/>
              <a:cs typeface="Calibri"/>
            </a:endParaRPr>
          </a:p>
          <a:p>
            <a:pPr marL="12700" marR="5080" algn="l">
              <a:lnSpc>
                <a:spcPct val="103400"/>
              </a:lnSpc>
              <a:spcBef>
                <a:spcPts val="5"/>
              </a:spcBef>
            </a:pPr>
            <a:r>
              <a:rPr lang="en-US" sz="2400" dirty="0">
                <a:solidFill>
                  <a:srgbClr val="09465E"/>
                </a:solidFill>
                <a:latin typeface="Calibri"/>
                <a:cs typeface="Calibri"/>
              </a:rPr>
              <a:t>Además, las empresas generan ahorros económicos y beneficios medioambientales y sociales.</a:t>
            </a:r>
            <a:endParaRPr lang="en-US" sz="2400" dirty="0">
              <a:solidFill>
                <a:srgbClr val="09465E"/>
              </a:solidFill>
              <a:latin typeface="Calibri"/>
              <a:cs typeface="Calibri"/>
              <a:hlinkClick r:id="rId4">
                <a:extLst>
                  <a:ext uri="{A12FA001-AC4F-418D-AE19-62706E023703}">
                    <ahyp:hlinkClr xmlns:ahyp="http://schemas.microsoft.com/office/drawing/2018/hyperlinkcolor" val="tx"/>
                  </a:ext>
                </a:extLst>
              </a:hlinkClick>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a:p>
            <a:pPr marL="12700" marR="5080" algn="l">
              <a:lnSpc>
                <a:spcPct val="103400"/>
              </a:lnSpc>
              <a:spcBef>
                <a:spcPts val="5"/>
              </a:spcBef>
            </a:pPr>
            <a:endParaRPr lang="es-ES" sz="2400" spc="-80" dirty="0">
              <a:solidFill>
                <a:srgbClr val="09465E"/>
              </a:solidFill>
              <a:latin typeface="Calibri"/>
              <a:cs typeface="Calibri"/>
            </a:endParaRPr>
          </a:p>
        </p:txBody>
      </p:sp>
      <p:sp>
        <p:nvSpPr>
          <p:cNvPr id="22" name="CuadroTexto 21">
            <a:extLst>
              <a:ext uri="{FF2B5EF4-FFF2-40B4-BE49-F238E27FC236}">
                <a16:creationId xmlns:a16="http://schemas.microsoft.com/office/drawing/2014/main" id="{ADD30409-F8D7-36EF-0F62-FF1B9C68BEE2}"/>
              </a:ext>
            </a:extLst>
          </p:cNvPr>
          <p:cNvSpPr txBox="1"/>
          <p:nvPr/>
        </p:nvSpPr>
        <p:spPr>
          <a:xfrm>
            <a:off x="7391400" y="587575"/>
            <a:ext cx="3733800" cy="6118025"/>
          </a:xfrm>
          <a:prstGeom prst="rect">
            <a:avLst/>
          </a:prstGeom>
          <a:solidFill>
            <a:schemeClr val="bg1"/>
          </a:solidFill>
        </p:spPr>
        <p:txBody>
          <a:bodyPr wrap="square" rtlCol="0">
            <a:spAutoFit/>
          </a:bodyPr>
          <a:lstStyle/>
          <a:p>
            <a:endParaRPr lang="es-ES"/>
          </a:p>
        </p:txBody>
      </p:sp>
      <p:pic>
        <p:nvPicPr>
          <p:cNvPr id="23" name="object 5">
            <a:hlinkClick r:id="rId3"/>
            <a:extLst>
              <a:ext uri="{FF2B5EF4-FFF2-40B4-BE49-F238E27FC236}">
                <a16:creationId xmlns:a16="http://schemas.microsoft.com/office/drawing/2014/main" id="{F3EC179A-6D6F-5D79-7DF8-448FA742D2A1}"/>
              </a:ext>
            </a:extLst>
          </p:cNvPr>
          <p:cNvPicPr/>
          <p:nvPr/>
        </p:nvPicPr>
        <p:blipFill>
          <a:blip r:embed="rId5" cstate="print"/>
          <a:stretch>
            <a:fillRect/>
          </a:stretch>
        </p:blipFill>
        <p:spPr>
          <a:xfrm>
            <a:off x="6705600" y="1801248"/>
            <a:ext cx="4495799" cy="2701856"/>
          </a:xfrm>
          <a:prstGeom prst="rect">
            <a:avLst/>
          </a:prstGeom>
        </p:spPr>
      </p:pic>
      <p:pic>
        <p:nvPicPr>
          <p:cNvPr id="24" name="Imagen 23">
            <a:extLst>
              <a:ext uri="{FF2B5EF4-FFF2-40B4-BE49-F238E27FC236}">
                <a16:creationId xmlns:a16="http://schemas.microsoft.com/office/drawing/2014/main" id="{63908615-34EF-1AA6-B13C-6730D465E1DE}"/>
              </a:ext>
            </a:extLst>
          </p:cNvPr>
          <p:cNvPicPr>
            <a:picLocks noChangeAspect="1"/>
          </p:cNvPicPr>
          <p:nvPr/>
        </p:nvPicPr>
        <p:blipFill>
          <a:blip r:embed="rId6"/>
          <a:stretch>
            <a:fillRect/>
          </a:stretch>
        </p:blipFill>
        <p:spPr>
          <a:xfrm rot="5400000">
            <a:off x="6854300" y="4441638"/>
            <a:ext cx="1347333" cy="1341236"/>
          </a:xfrm>
          <a:prstGeom prst="rect">
            <a:avLst/>
          </a:prstGeom>
        </p:spPr>
      </p:pic>
    </p:spTree>
    <p:extLst>
      <p:ext uri="{BB962C8B-B14F-4D97-AF65-F5344CB8AC3E}">
        <p14:creationId xmlns:p14="http://schemas.microsoft.com/office/powerpoint/2010/main" val="173154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9108-D627-8CC2-F3D8-407F3ADB60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7B6C-6E33-1FE6-4FA0-38784226A347}"/>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Inspírate...</a:t>
            </a:r>
          </a:p>
        </p:txBody>
      </p:sp>
      <p:grpSp>
        <p:nvGrpSpPr>
          <p:cNvPr id="3" name="Graphic 4">
            <a:extLst>
              <a:ext uri="{FF2B5EF4-FFF2-40B4-BE49-F238E27FC236}">
                <a16:creationId xmlns:a16="http://schemas.microsoft.com/office/drawing/2014/main" id="{100A4D52-F7F5-E78D-7A41-E38598470474}"/>
              </a:ext>
            </a:extLst>
          </p:cNvPr>
          <p:cNvGrpSpPr/>
          <p:nvPr/>
        </p:nvGrpSpPr>
        <p:grpSpPr>
          <a:xfrm rot="19582332">
            <a:off x="9173924" y="575738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B1A47EEF-145B-7A11-A2C4-61F43F767D6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BD41799-EAA9-0D70-502F-BDDFB3758D7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122B85A3-87B6-7FA4-46EF-6D20106AD0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DA019D4E-9D81-C539-4073-2520168B4205}"/>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69943F7A-9CE2-08FD-F3FC-CD5F3348915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8CDC45AB-2239-801E-D73B-C4ADA0F11AC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3F90838F-6F14-EB33-9BA1-4CCA9395471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5667D3B5-052F-35A2-263E-D0BD548396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B058A06D-0882-F3B3-2AAD-9F34EE0842A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5CF7257D-2A2A-EA2B-F8F0-2D2AD242F24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D4082F64-B1DD-7AB1-4CC6-F533B2239DB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22" name="CuadroTexto 21">
            <a:extLst>
              <a:ext uri="{FF2B5EF4-FFF2-40B4-BE49-F238E27FC236}">
                <a16:creationId xmlns:a16="http://schemas.microsoft.com/office/drawing/2014/main" id="{3DCC2A64-81E5-F5C6-8309-2DA11B3B947A}"/>
              </a:ext>
            </a:extLst>
          </p:cNvPr>
          <p:cNvSpPr txBox="1"/>
          <p:nvPr/>
        </p:nvSpPr>
        <p:spPr>
          <a:xfrm>
            <a:off x="7420800" y="587575"/>
            <a:ext cx="3733800" cy="6118025"/>
          </a:xfrm>
          <a:prstGeom prst="rect">
            <a:avLst/>
          </a:prstGeom>
          <a:solidFill>
            <a:schemeClr val="bg1"/>
          </a:solidFill>
        </p:spPr>
        <p:txBody>
          <a:bodyPr wrap="square" rtlCol="0">
            <a:spAutoFit/>
          </a:bodyPr>
          <a:lstStyle/>
          <a:p>
            <a:endParaRPr lang="es-ES"/>
          </a:p>
        </p:txBody>
      </p:sp>
      <p:sp>
        <p:nvSpPr>
          <p:cNvPr id="2" name="object 7">
            <a:extLst>
              <a:ext uri="{FF2B5EF4-FFF2-40B4-BE49-F238E27FC236}">
                <a16:creationId xmlns:a16="http://schemas.microsoft.com/office/drawing/2014/main" id="{2A2ADB2A-1A9A-449F-7083-53C8917A8865}"/>
              </a:ext>
            </a:extLst>
          </p:cNvPr>
          <p:cNvSpPr txBox="1"/>
          <p:nvPr/>
        </p:nvSpPr>
        <p:spPr>
          <a:xfrm>
            <a:off x="586954" y="1682636"/>
            <a:ext cx="5180573" cy="4170822"/>
          </a:xfrm>
          <a:prstGeom prst="rect">
            <a:avLst/>
          </a:prstGeom>
        </p:spPr>
        <p:txBody>
          <a:bodyPr vert="horz" wrap="square" lIns="0" tIns="0" rIns="0" bIns="0" rtlCol="0">
            <a:spAutoFit/>
          </a:bodyPr>
          <a:lstStyle/>
          <a:p>
            <a:pPr marL="12700" marR="75565" algn="l">
              <a:lnSpc>
                <a:spcPct val="103400"/>
              </a:lnSpc>
            </a:pPr>
            <a:r>
              <a:rPr sz="2400" b="1" dirty="0">
                <a:solidFill>
                  <a:srgbClr val="09465E"/>
                </a:solidFill>
                <a:latin typeface="Calibri"/>
                <a:cs typeface="Calibri"/>
                <a:hlinkClick r:id="rId4"/>
              </a:rPr>
              <a:t>El Plan B </a:t>
            </a:r>
            <a:r>
              <a:rPr lang="en-US" sz="2400" dirty="0">
                <a:solidFill>
                  <a:srgbClr val="09465E"/>
                </a:solidFill>
                <a:latin typeface="Calibri"/>
                <a:cs typeface="Calibri"/>
              </a:rPr>
              <a:t>es una iniciativa innovadora puesta en marcha por la </a:t>
            </a:r>
            <a:r>
              <a:rPr lang="en-US" sz="2400" dirty="0" err="1">
                <a:solidFill>
                  <a:srgbClr val="09465E"/>
                </a:solidFill>
                <a:latin typeface="Calibri"/>
                <a:cs typeface="Calibri"/>
              </a:rPr>
              <a:t>Federación </a:t>
            </a:r>
            <a:r>
              <a:rPr lang="en-US" sz="2400" dirty="0">
                <a:solidFill>
                  <a:srgbClr val="09465E"/>
                </a:solidFill>
                <a:latin typeface="Calibri"/>
                <a:cs typeface="Calibri"/>
              </a:rPr>
              <a:t>Española de </a:t>
            </a:r>
            <a:r>
              <a:rPr lang="en-US" sz="2400" dirty="0" err="1">
                <a:solidFill>
                  <a:srgbClr val="09465E"/>
                </a:solidFill>
                <a:latin typeface="Calibri"/>
                <a:cs typeface="Calibri"/>
              </a:rPr>
              <a:t>Bancos </a:t>
            </a:r>
            <a:r>
              <a:rPr lang="en-US" sz="2400" dirty="0">
                <a:solidFill>
                  <a:srgbClr val="09465E"/>
                </a:solidFill>
                <a:latin typeface="Calibri"/>
                <a:cs typeface="Calibri"/>
              </a:rPr>
              <a:t>de Alimentos (FESBAL) para mejorar la eficiencia de los bancos de alimentos de toda España. Este proyecto pretende </a:t>
            </a:r>
            <a:r>
              <a:rPr lang="en-US" sz="2400" dirty="0" err="1">
                <a:solidFill>
                  <a:srgbClr val="09465E"/>
                </a:solidFill>
                <a:latin typeface="Calibri"/>
                <a:cs typeface="Calibri"/>
              </a:rPr>
              <a:t>modernizar </a:t>
            </a:r>
            <a:r>
              <a:rPr lang="en-US" sz="2400" dirty="0">
                <a:solidFill>
                  <a:srgbClr val="09465E"/>
                </a:solidFill>
                <a:latin typeface="Calibri"/>
                <a:cs typeface="Calibri"/>
              </a:rPr>
              <a:t>los procesos de donación de alimentos, mejorar la gestión de los excedentes alimentarios y garantizar que la ayuda llegue de forma más eficaz a quienes la necesitan.</a:t>
            </a:r>
          </a:p>
          <a:p>
            <a:pPr marL="12700" marR="75565" algn="l">
              <a:lnSpc>
                <a:spcPct val="103400"/>
              </a:lnSpc>
            </a:pPr>
            <a:endParaRPr lang="en-US" sz="2400" dirty="0">
              <a:solidFill>
                <a:srgbClr val="09465E"/>
              </a:solidFill>
              <a:latin typeface="Calibri"/>
              <a:cs typeface="Calibri"/>
            </a:endParaRPr>
          </a:p>
          <a:p>
            <a:pPr marL="12700" marR="75565" algn="l">
              <a:lnSpc>
                <a:spcPct val="103400"/>
              </a:lnSpc>
            </a:pPr>
            <a:r>
              <a:rPr lang="es-ES" sz="2400" dirty="0">
                <a:solidFill>
                  <a:srgbClr val="09465E"/>
                </a:solidFill>
                <a:latin typeface="Calibri"/>
                <a:cs typeface="Calibri"/>
              </a:rPr>
              <a:t> </a:t>
            </a:r>
            <a:endParaRPr sz="2400" dirty="0">
              <a:solidFill>
                <a:srgbClr val="92D050"/>
              </a:solidFill>
              <a:latin typeface="Calibri"/>
              <a:cs typeface="Calibri"/>
            </a:endParaRPr>
          </a:p>
        </p:txBody>
      </p:sp>
      <p:pic>
        <p:nvPicPr>
          <p:cNvPr id="19" name="Imagen 18">
            <a:extLst>
              <a:ext uri="{FF2B5EF4-FFF2-40B4-BE49-F238E27FC236}">
                <a16:creationId xmlns:a16="http://schemas.microsoft.com/office/drawing/2014/main" id="{C40008B4-5B40-06EB-D8A9-7C532AF58058}"/>
              </a:ext>
            </a:extLst>
          </p:cNvPr>
          <p:cNvPicPr>
            <a:picLocks noChangeAspect="1"/>
          </p:cNvPicPr>
          <p:nvPr/>
        </p:nvPicPr>
        <p:blipFill>
          <a:blip r:embed="rId5"/>
          <a:stretch>
            <a:fillRect/>
          </a:stretch>
        </p:blipFill>
        <p:spPr>
          <a:xfrm rot="5400000">
            <a:off x="5394828" y="5138217"/>
            <a:ext cx="1347333" cy="1341236"/>
          </a:xfrm>
          <a:prstGeom prst="rect">
            <a:avLst/>
          </a:prstGeom>
        </p:spPr>
      </p:pic>
      <p:pic>
        <p:nvPicPr>
          <p:cNvPr id="7" name="Picture 6">
            <a:extLst>
              <a:ext uri="{FF2B5EF4-FFF2-40B4-BE49-F238E27FC236}">
                <a16:creationId xmlns:a16="http://schemas.microsoft.com/office/drawing/2014/main" id="{A6890707-18D9-3201-E89B-764FD6C766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4994276" y="1244581"/>
            <a:ext cx="7402286" cy="4396017"/>
          </a:xfrm>
          <a:prstGeom prst="rect">
            <a:avLst/>
          </a:prstGeom>
        </p:spPr>
      </p:pic>
      <p:pic>
        <p:nvPicPr>
          <p:cNvPr id="13" name="Online Media 12" title="Lanzamiento PLANB">
            <a:hlinkClick r:id="" action="ppaction://media"/>
            <a:extLst>
              <a:ext uri="{FF2B5EF4-FFF2-40B4-BE49-F238E27FC236}">
                <a16:creationId xmlns:a16="http://schemas.microsoft.com/office/drawing/2014/main" id="{705D697A-4C7B-4196-78FB-5C564D1C318C}"/>
              </a:ext>
            </a:extLst>
          </p:cNvPr>
          <p:cNvPicPr>
            <a:picLocks noRot="1" noChangeAspect="1"/>
          </p:cNvPicPr>
          <p:nvPr>
            <a:videoFile r:link="rId1"/>
          </p:nvPr>
        </p:nvPicPr>
        <p:blipFill>
          <a:blip r:embed="rId7"/>
          <a:stretch>
            <a:fillRect/>
          </a:stretch>
        </p:blipFill>
        <p:spPr>
          <a:xfrm>
            <a:off x="6334125" y="1740979"/>
            <a:ext cx="5080000" cy="3202496"/>
          </a:xfrm>
          <a:prstGeom prst="rect">
            <a:avLst/>
          </a:prstGeom>
        </p:spPr>
      </p:pic>
      <p:sp>
        <p:nvSpPr>
          <p:cNvPr id="21" name="TextBox 20">
            <a:extLst>
              <a:ext uri="{FF2B5EF4-FFF2-40B4-BE49-F238E27FC236}">
                <a16:creationId xmlns:a16="http://schemas.microsoft.com/office/drawing/2014/main" id="{AAA19A1C-AEF0-C3A6-8BA4-6A82CD38C013}"/>
              </a:ext>
            </a:extLst>
          </p:cNvPr>
          <p:cNvSpPr txBox="1"/>
          <p:nvPr/>
        </p:nvSpPr>
        <p:spPr>
          <a:xfrm>
            <a:off x="6645242" y="5568102"/>
            <a:ext cx="3584608" cy="369332"/>
          </a:xfrm>
          <a:prstGeom prst="rect">
            <a:avLst/>
          </a:prstGeom>
          <a:noFill/>
        </p:spPr>
        <p:txBody>
          <a:bodyPr wrap="square">
            <a:spAutoFit/>
          </a:bodyPr>
          <a:lstStyle/>
          <a:p>
            <a:r>
              <a:rPr lang="en-IE" dirty="0" err="1">
                <a:hlinkClick r:id="rId8"/>
              </a:rPr>
              <a:t>Lanzamiento </a:t>
            </a:r>
            <a:r>
              <a:rPr lang="en-IE" dirty="0">
                <a:hlinkClick r:id="rId8"/>
              </a:rPr>
              <a:t>PLANB - YouTube</a:t>
            </a:r>
            <a:endParaRPr lang="en-IE" dirty="0"/>
          </a:p>
        </p:txBody>
      </p:sp>
    </p:spTree>
    <p:extLst>
      <p:ext uri="{BB962C8B-B14F-4D97-AF65-F5344CB8AC3E}">
        <p14:creationId xmlns:p14="http://schemas.microsoft.com/office/powerpoint/2010/main" val="37194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05E8B-E98D-B2D2-5D08-F29F12CFC557}"/>
              </a:ext>
            </a:extLst>
          </p:cNvPr>
          <p:cNvSpPr txBox="1"/>
          <p:nvPr/>
        </p:nvSpPr>
        <p:spPr>
          <a:xfrm>
            <a:off x="11706018" y="3800475"/>
            <a:ext cx="476488" cy="2733675"/>
          </a:xfrm>
          <a:prstGeom prst="rect">
            <a:avLst/>
          </a:prstGeom>
          <a:solidFill>
            <a:schemeClr val="bg1"/>
          </a:solidFill>
        </p:spPr>
        <p:txBody>
          <a:bodyPr wrap="square" rtlCol="0">
            <a:spAutoFit/>
          </a:bodyPr>
          <a:lstStyle/>
          <a:p>
            <a:endParaRPr lang="en-IE" dirty="0"/>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US" sz="2200" dirty="0">
                <a:ea typeface="Calibri"/>
                <a:cs typeface="Calibri"/>
              </a:rPr>
              <a:t>Este módulo pretende ayudar a los alumnos a comprender el concepto de excedente alimentario, sus tipos, causas y su importante papel en la contribución al desperdicio de alimentos. Explora estrategias prácticas e iniciativas innovadoras para redirigir los excedentes alimentarios dentro del sistema alimentario, en consonancia con los principios de la economía circular. Los alumnos adquirirán conocimientos sobre los beneficios medioambientales y sociales de la redistribución de excedentes, al tiempo que examinan los retos que plantea la normativa alimentaria.</a:t>
            </a:r>
            <a:endParaRPr lang="en-US" sz="220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CONTENIDO</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dirty="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09397" y="1176289"/>
            <a:ext cx="6273109" cy="566444"/>
          </a:xfrm>
          <a:prstGeom prst="rect">
            <a:avLst/>
          </a:prstGeom>
        </p:spPr>
        <p:txBody>
          <a:bodyPr/>
          <a:lstStyle/>
          <a:p>
            <a:r>
              <a:rPr lang="en-IE" b="1" dirty="0">
                <a:ea typeface="+mn-lt"/>
                <a:cs typeface="+mn-lt"/>
              </a:rPr>
              <a:t>¿Qué son los excedentes alimentarios?</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09396" y="1995762"/>
            <a:ext cx="6144703" cy="566444"/>
          </a:xfrm>
          <a:prstGeom prst="rect">
            <a:avLst/>
          </a:prstGeom>
        </p:spPr>
        <p:txBody>
          <a:bodyPr/>
          <a:lstStyle/>
          <a:p>
            <a:r>
              <a:rPr lang="en-US" b="1" dirty="0">
                <a:ea typeface="+mn-lt"/>
                <a:cs typeface="+mn-lt"/>
              </a:rPr>
              <a:t>Iniciativas para reducir los excedentes alimentarios</a:t>
            </a:r>
            <a:endParaRPr lang="en-US" b="1" dirty="0"/>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09397" y="2814729"/>
            <a:ext cx="6075705" cy="566444"/>
          </a:xfrm>
          <a:prstGeom prst="rect">
            <a:avLst/>
          </a:prstGeom>
        </p:spPr>
        <p:txBody>
          <a:bodyPr/>
          <a:lstStyle/>
          <a:p>
            <a:r>
              <a:rPr lang="en-IE" b="1" dirty="0">
                <a:cs typeface="Calibri"/>
              </a:rPr>
              <a:t>Cambio climático y desafíos</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09398" y="3632686"/>
            <a:ext cx="5996852" cy="566444"/>
          </a:xfrm>
          <a:prstGeom prst="rect">
            <a:avLst/>
          </a:prstGeom>
        </p:spPr>
        <p:txBody>
          <a:bodyPr/>
          <a:lstStyle/>
          <a:p>
            <a:r>
              <a:rPr lang="en-US" b="1" dirty="0">
                <a:cs typeface="Calibri"/>
              </a:rPr>
              <a:t>Desventajas de una normativa alimentaria estricta</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E9CB9-001A-41B9-7E44-C11AF1339D04}"/>
              </a:ext>
            </a:extLst>
          </p:cNvPr>
          <p:cNvSpPr>
            <a:spLocks noGrp="1"/>
          </p:cNvSpPr>
          <p:nvPr>
            <p:ph type="body" sz="quarter" idx="16"/>
          </p:nvPr>
        </p:nvSpPr>
        <p:spPr>
          <a:xfrm>
            <a:off x="904855" y="657355"/>
            <a:ext cx="2897599" cy="648821"/>
          </a:xfrm>
          <a:solidFill>
            <a:srgbClr val="60BA47"/>
          </a:solidFill>
        </p:spPr>
        <p:txBody>
          <a:bodyPr/>
          <a:lstStyle/>
          <a:p>
            <a:r>
              <a:rPr lang="en-IE"/>
              <a:t>Inspírate...</a:t>
            </a:r>
          </a:p>
        </p:txBody>
      </p:sp>
      <p:sp>
        <p:nvSpPr>
          <p:cNvPr id="3" name="Text Placeholder 2">
            <a:extLst>
              <a:ext uri="{FF2B5EF4-FFF2-40B4-BE49-F238E27FC236}">
                <a16:creationId xmlns:a16="http://schemas.microsoft.com/office/drawing/2014/main" id="{0B12EB5A-158D-47F1-E611-301D54434DEA}"/>
              </a:ext>
            </a:extLst>
          </p:cNvPr>
          <p:cNvSpPr>
            <a:spLocks noGrp="1"/>
          </p:cNvSpPr>
          <p:nvPr>
            <p:ph type="body" sz="quarter" idx="19"/>
          </p:nvPr>
        </p:nvSpPr>
        <p:spPr>
          <a:xfrm>
            <a:off x="917101" y="1430510"/>
            <a:ext cx="10425813" cy="416704"/>
          </a:xfrm>
        </p:spPr>
        <p:txBody>
          <a:bodyPr/>
          <a:lstStyle/>
          <a:p>
            <a:r>
              <a:rPr lang="en-IE" dirty="0"/>
              <a:t>Visite el sitio web </a:t>
            </a:r>
            <a:r>
              <a:rPr lang="en-IE" b="1" dirty="0">
                <a:hlinkClick r:id="rId2"/>
              </a:rPr>
              <a:t>Waste2Worth </a:t>
            </a:r>
            <a:r>
              <a:rPr lang="en-IE" dirty="0"/>
              <a:t>para descubrir la Guía de exploración de residuos alimentarios para PYME y los mapas de comunidades regionales... diseñados para concienciar y motivar sobre los beneficios de las comunidades circulares.</a:t>
            </a:r>
          </a:p>
        </p:txBody>
      </p:sp>
      <p:pic>
        <p:nvPicPr>
          <p:cNvPr id="6" name="Picture 5">
            <a:extLst>
              <a:ext uri="{FF2B5EF4-FFF2-40B4-BE49-F238E27FC236}">
                <a16:creationId xmlns:a16="http://schemas.microsoft.com/office/drawing/2014/main" id="{E45EDA11-FBBE-0389-B120-0C12621A6F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1"/>
          <a:stretch/>
        </p:blipFill>
        <p:spPr>
          <a:xfrm>
            <a:off x="4865914" y="2190118"/>
            <a:ext cx="7050316" cy="4186992"/>
          </a:xfrm>
          <a:prstGeom prst="rect">
            <a:avLst/>
          </a:prstGeom>
        </p:spPr>
      </p:pic>
      <p:pic>
        <p:nvPicPr>
          <p:cNvPr id="5" name="Picture 4">
            <a:hlinkClick r:id="rId4"/>
            <a:extLst>
              <a:ext uri="{FF2B5EF4-FFF2-40B4-BE49-F238E27FC236}">
                <a16:creationId xmlns:a16="http://schemas.microsoft.com/office/drawing/2014/main" id="{D37B6833-7320-329C-2609-9ED8C186BC6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95999" y="2841846"/>
            <a:ext cx="4985657" cy="2854061"/>
          </a:xfrm>
          <a:prstGeom prst="rect">
            <a:avLst/>
          </a:prstGeom>
        </p:spPr>
      </p:pic>
      <p:pic>
        <p:nvPicPr>
          <p:cNvPr id="8" name="Picture 7" descr="A brochure with a person working on plants&#10;&#10;AI-generated content may be incorrect.">
            <a:hlinkClick r:id="rId6"/>
            <a:extLst>
              <a:ext uri="{FF2B5EF4-FFF2-40B4-BE49-F238E27FC236}">
                <a16:creationId xmlns:a16="http://schemas.microsoft.com/office/drawing/2014/main" id="{D6EBCFA2-6425-3BF2-877C-E7906C4DE430}"/>
              </a:ext>
            </a:extLst>
          </p:cNvPr>
          <p:cNvPicPr>
            <a:picLocks noChangeAspect="1"/>
          </p:cNvPicPr>
          <p:nvPr/>
        </p:nvPicPr>
        <p:blipFill>
          <a:blip r:embed="rId7"/>
          <a:stretch>
            <a:fillRect/>
          </a:stretch>
        </p:blipFill>
        <p:spPr>
          <a:xfrm>
            <a:off x="1915884" y="2633210"/>
            <a:ext cx="3249601" cy="3249601"/>
          </a:xfrm>
          <a:prstGeom prst="rect">
            <a:avLst/>
          </a:prstGeom>
        </p:spPr>
      </p:pic>
      <p:grpSp>
        <p:nvGrpSpPr>
          <p:cNvPr id="9" name="Graphic 4">
            <a:extLst>
              <a:ext uri="{FF2B5EF4-FFF2-40B4-BE49-F238E27FC236}">
                <a16:creationId xmlns:a16="http://schemas.microsoft.com/office/drawing/2014/main" id="{323DBF7B-EB92-CC3A-AC3A-71BE156675C5}"/>
              </a:ext>
            </a:extLst>
          </p:cNvPr>
          <p:cNvGrpSpPr/>
          <p:nvPr/>
        </p:nvGrpSpPr>
        <p:grpSpPr>
          <a:xfrm rot="21360002">
            <a:off x="5428908" y="490234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7DB91342-A74A-3376-A296-7D164E61B844}"/>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C9140C16-B45B-0782-DE3C-E05E8D69563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094C619D-B0CD-3EF5-F61D-FF9679A1FC6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01A7E7B8-6DEB-2E9B-6F41-2569297B6714}"/>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9EE5CD68-13F9-FA79-9E09-EC08F34540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3" name="Freeform 51">
                <a:extLst>
                  <a:ext uri="{FF2B5EF4-FFF2-40B4-BE49-F238E27FC236}">
                    <a16:creationId xmlns:a16="http://schemas.microsoft.com/office/drawing/2014/main" id="{E68F233D-EAA9-2775-4553-F1234B98AF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4" name="Freeform 52">
                <a:extLst>
                  <a:ext uri="{FF2B5EF4-FFF2-40B4-BE49-F238E27FC236}">
                    <a16:creationId xmlns:a16="http://schemas.microsoft.com/office/drawing/2014/main" id="{056FEE8F-6981-2490-5C37-771F25CD516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5" name="Freeform 53">
                <a:extLst>
                  <a:ext uri="{FF2B5EF4-FFF2-40B4-BE49-F238E27FC236}">
                    <a16:creationId xmlns:a16="http://schemas.microsoft.com/office/drawing/2014/main" id="{D93F8B52-5238-C04F-3AA6-1F2CB20A645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7CEE4BB-917A-2369-D1F7-E7CA2BAD878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214BF0FD-F957-2589-EAA7-FAACC736EAF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C41CCC7F-9D78-A75D-8261-221FEE9B054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5406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p:cNvGrpSpPr/>
          <p:nvPr/>
        </p:nvGrpSpPr>
        <p:grpSpPr>
          <a:xfrm>
            <a:off x="473481" y="358482"/>
            <a:ext cx="10911205" cy="6141085"/>
            <a:chOff x="473481" y="358482"/>
            <a:chExt cx="10911205" cy="6141085"/>
          </a:xfrm>
        </p:grpSpPr>
        <p:sp>
          <p:nvSpPr>
            <p:cNvPr id="4" name="object 4"/>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4642600" y="3824615"/>
              <a:ext cx="2245702" cy="2245701"/>
            </a:xfrm>
            <a:prstGeom prst="rect">
              <a:avLst/>
            </a:prstGeom>
          </p:spPr>
        </p:pic>
      </p:gr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p:cNvSpPr txBox="1"/>
          <p:nvPr/>
        </p:nvSpPr>
        <p:spPr>
          <a:xfrm>
            <a:off x="986408" y="787684"/>
            <a:ext cx="4445128" cy="589280"/>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Ejercicio de reflexión:</a:t>
            </a:r>
            <a:endParaRPr sz="3700" dirty="0">
              <a:solidFill>
                <a:srgbClr val="09465E"/>
              </a:solidFill>
              <a:latin typeface="Calibri"/>
              <a:cs typeface="Calibri"/>
            </a:endParaRPr>
          </a:p>
        </p:txBody>
      </p:sp>
      <p:sp>
        <p:nvSpPr>
          <p:cNvPr id="9" name="object 9"/>
          <p:cNvSpPr txBox="1"/>
          <p:nvPr/>
        </p:nvSpPr>
        <p:spPr>
          <a:xfrm>
            <a:off x="1205864" y="2312606"/>
            <a:ext cx="8665210" cy="878205"/>
          </a:xfrm>
          <a:prstGeom prst="rect">
            <a:avLst/>
          </a:prstGeom>
        </p:spPr>
        <p:txBody>
          <a:bodyPr vert="horz" wrap="square" lIns="0" tIns="11430" rIns="0" bIns="0" rtlCol="0">
            <a:spAutoFit/>
          </a:bodyPr>
          <a:lstStyle/>
          <a:p>
            <a:pPr marL="12700" marR="5080">
              <a:lnSpc>
                <a:spcPts val="3410"/>
              </a:lnSpc>
              <a:spcBef>
                <a:spcPts val="90"/>
              </a:spcBef>
            </a:pPr>
            <a:r>
              <a:rPr sz="2750">
                <a:solidFill>
                  <a:srgbClr val="09465E"/>
                </a:solidFill>
                <a:latin typeface="Calibri"/>
                <a:cs typeface="Calibri"/>
              </a:rPr>
              <a:t>¿Qué tipo de iniciativa propondría para evitar o </a:t>
            </a:r>
            <a:r>
              <a:rPr sz="2750" spc="-10">
                <a:solidFill>
                  <a:srgbClr val="09465E"/>
                </a:solidFill>
                <a:latin typeface="Calibri"/>
                <a:cs typeface="Calibri"/>
              </a:rPr>
              <a:t>reducir </a:t>
            </a:r>
            <a:r>
              <a:rPr sz="2750">
                <a:solidFill>
                  <a:srgbClr val="09465E"/>
                </a:solidFill>
                <a:latin typeface="Calibri"/>
                <a:cs typeface="Calibri"/>
              </a:rPr>
              <a:t>los excedentes alimentarios </a:t>
            </a:r>
            <a:r>
              <a:rPr sz="2750" spc="-10">
                <a:solidFill>
                  <a:srgbClr val="09465E"/>
                </a:solidFill>
                <a:latin typeface="Calibri"/>
                <a:cs typeface="Calibri"/>
              </a:rPr>
              <a:t>a lo largo de la cadena </a:t>
            </a:r>
            <a:r>
              <a:rPr sz="2750">
                <a:solidFill>
                  <a:srgbClr val="09465E"/>
                </a:solidFill>
                <a:latin typeface="Calibri"/>
                <a:cs typeface="Calibri"/>
              </a:rPr>
              <a:t>alimentaria</a:t>
            </a:r>
            <a:r>
              <a:rPr sz="2750" spc="-10">
                <a:solidFill>
                  <a:srgbClr val="09465E"/>
                </a:solidFill>
                <a:latin typeface="Calibri"/>
                <a:cs typeface="Calibri"/>
              </a:rPr>
              <a:t>?</a:t>
            </a:r>
            <a:endParaRPr sz="275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5400-57C0-1F76-57EA-5787037695FC}"/>
            </a:ext>
          </a:extLst>
        </p:cNvPr>
        <p:cNvGrpSpPr/>
        <p:nvPr/>
      </p:nvGrpSpPr>
      <p:grpSpPr>
        <a:xfrm>
          <a:off x="0" y="0"/>
          <a:ext cx="0" cy="0"/>
          <a:chOff x="0" y="0"/>
          <a:chExt cx="0" cy="0"/>
        </a:xfrm>
      </p:grpSpPr>
      <p:pic>
        <p:nvPicPr>
          <p:cNvPr id="8" name="Symbol zastępczy obrazu 7" descr="Person holding grassy sphere">
            <a:extLst>
              <a:ext uri="{FF2B5EF4-FFF2-40B4-BE49-F238E27FC236}">
                <a16:creationId xmlns:a16="http://schemas.microsoft.com/office/drawing/2014/main" id="{3056C428-4AC1-1EC6-C8F5-79135CD310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5" name="Text Placeholder 4">
            <a:extLst>
              <a:ext uri="{FF2B5EF4-FFF2-40B4-BE49-F238E27FC236}">
                <a16:creationId xmlns:a16="http://schemas.microsoft.com/office/drawing/2014/main" id="{D21B993D-4904-6603-C710-8E23BA426049}"/>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B26C9886-5E3D-2389-D740-A3F8DB70F98F}"/>
              </a:ext>
            </a:extLst>
          </p:cNvPr>
          <p:cNvSpPr/>
          <p:nvPr/>
        </p:nvSpPr>
        <p:spPr>
          <a:xfrm>
            <a:off x="5543550" y="2828835"/>
            <a:ext cx="5575554"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Cambio climático y desafíos</a:t>
            </a:r>
          </a:p>
        </p:txBody>
      </p:sp>
      <p:sp>
        <p:nvSpPr>
          <p:cNvPr id="15" name="TextBox 14">
            <a:extLst>
              <a:ext uri="{FF2B5EF4-FFF2-40B4-BE49-F238E27FC236}">
                <a16:creationId xmlns:a16="http://schemas.microsoft.com/office/drawing/2014/main" id="{78FA74E8-3103-1808-9BEE-821C9FD31B1F}"/>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602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0BBB-69A0-8718-31A2-5B74D6BBC5B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0F6243D4-774E-F896-C4B7-94EE9D44DEEC}"/>
              </a:ext>
            </a:extLst>
          </p:cNvPr>
          <p:cNvSpPr>
            <a:spLocks noChangeArrowheads="1"/>
          </p:cNvSpPr>
          <p:nvPr/>
        </p:nvSpPr>
        <p:spPr bwMode="auto">
          <a:xfrm>
            <a:off x="895350" y="1564440"/>
            <a:ext cx="3547570" cy="518950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47833"/>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59" name="Freeform 246">
            <a:extLst>
              <a:ext uri="{FF2B5EF4-FFF2-40B4-BE49-F238E27FC236}">
                <a16:creationId xmlns:a16="http://schemas.microsoft.com/office/drawing/2014/main" id="{9B51F252-06F2-3804-5ACE-455605A965B4}"/>
              </a:ext>
            </a:extLst>
          </p:cNvPr>
          <p:cNvSpPr>
            <a:spLocks noChangeArrowheads="1"/>
          </p:cNvSpPr>
          <p:nvPr/>
        </p:nvSpPr>
        <p:spPr bwMode="auto">
          <a:xfrm>
            <a:off x="831848" y="1445871"/>
            <a:ext cx="3611072" cy="742205"/>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363" name="Freeform 250">
            <a:extLst>
              <a:ext uri="{FF2B5EF4-FFF2-40B4-BE49-F238E27FC236}">
                <a16:creationId xmlns:a16="http://schemas.microsoft.com/office/drawing/2014/main" id="{A26AC501-3835-D181-B884-8C281989EA65}"/>
              </a:ext>
            </a:extLst>
          </p:cNvPr>
          <p:cNvSpPr>
            <a:spLocks noChangeArrowheads="1"/>
          </p:cNvSpPr>
          <p:nvPr/>
        </p:nvSpPr>
        <p:spPr bwMode="auto">
          <a:xfrm>
            <a:off x="8193024" y="1750305"/>
            <a:ext cx="3358139" cy="5018934"/>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65" name="Freeform 252">
            <a:extLst>
              <a:ext uri="{FF2B5EF4-FFF2-40B4-BE49-F238E27FC236}">
                <a16:creationId xmlns:a16="http://schemas.microsoft.com/office/drawing/2014/main" id="{14AA2DFE-EAE3-4C31-2B05-F846D7A2DF92}"/>
              </a:ext>
            </a:extLst>
          </p:cNvPr>
          <p:cNvSpPr>
            <a:spLocks noChangeArrowheads="1"/>
          </p:cNvSpPr>
          <p:nvPr/>
        </p:nvSpPr>
        <p:spPr bwMode="auto">
          <a:xfrm>
            <a:off x="8092440" y="1384971"/>
            <a:ext cx="3458723" cy="730667"/>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5" name="CuadroTexto 553">
            <a:extLst>
              <a:ext uri="{FF2B5EF4-FFF2-40B4-BE49-F238E27FC236}">
                <a16:creationId xmlns:a16="http://schemas.microsoft.com/office/drawing/2014/main" id="{A12707EC-AE3F-1EEE-0043-9F2D60E1633E}"/>
              </a:ext>
            </a:extLst>
          </p:cNvPr>
          <p:cNvSpPr txBox="1"/>
          <p:nvPr/>
        </p:nvSpPr>
        <p:spPr>
          <a:xfrm>
            <a:off x="885267" y="1467261"/>
            <a:ext cx="3381888" cy="707886"/>
          </a:xfrm>
          <a:prstGeom prst="rect">
            <a:avLst/>
          </a:prstGeom>
          <a:noFill/>
        </p:spPr>
        <p:txBody>
          <a:bodyPr wrap="square" rtlCol="0">
            <a:spAutoFit/>
          </a:bodyPr>
          <a:lstStyle/>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Agricultura </a:t>
            </a: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reducida </a:t>
            </a:r>
          </a:p>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Productividad</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7" name="CuadroTexto 557">
            <a:extLst>
              <a:ext uri="{FF2B5EF4-FFF2-40B4-BE49-F238E27FC236}">
                <a16:creationId xmlns:a16="http://schemas.microsoft.com/office/drawing/2014/main" id="{3ACE430E-E4DA-DE5C-1BBB-1CD5A4C28B03}"/>
              </a:ext>
            </a:extLst>
          </p:cNvPr>
          <p:cNvSpPr txBox="1"/>
          <p:nvPr/>
        </p:nvSpPr>
        <p:spPr>
          <a:xfrm>
            <a:off x="8243316" y="1499135"/>
            <a:ext cx="3001427" cy="400110"/>
          </a:xfrm>
          <a:prstGeom prst="rect">
            <a:avLst/>
          </a:prstGeom>
          <a:noFill/>
        </p:spPr>
        <p:txBody>
          <a:bodyPr wrap="square" rtlCol="0">
            <a:spAutoFit/>
          </a:bodyPr>
          <a:lstStyle/>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Costes medioambientales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9" name="Rectángulo 602">
            <a:extLst>
              <a:ext uri="{FF2B5EF4-FFF2-40B4-BE49-F238E27FC236}">
                <a16:creationId xmlns:a16="http://schemas.microsoft.com/office/drawing/2014/main" id="{A7DE80AF-82CA-B34A-8F2F-1B534CCAB15E}"/>
              </a:ext>
            </a:extLst>
          </p:cNvPr>
          <p:cNvSpPr/>
          <p:nvPr/>
        </p:nvSpPr>
        <p:spPr>
          <a:xfrm>
            <a:off x="953946" y="2159880"/>
            <a:ext cx="3529156" cy="4247317"/>
          </a:xfrm>
          <a:prstGeom prst="rect">
            <a:avLst/>
          </a:prstGeom>
        </p:spPr>
        <p:txBody>
          <a:bodyPr wrap="square">
            <a:spAutoFit/>
          </a:bodyPr>
          <a:lstStyle/>
          <a:p>
            <a:pPr marL="108000" indent="-108000">
              <a:buSzPts val="1000"/>
              <a:buFont typeface="Wingdings" panose="05000000000000000000" pitchFamily="2" charset="2"/>
              <a:buChar char="§"/>
              <a:tabLst>
                <a:tab pos="457200" algn="l"/>
              </a:tabLst>
            </a:pPr>
            <a:r>
              <a:rPr lang="es-ES" b="1" dirty="0" err="1">
                <a:solidFill>
                  <a:schemeClr val="accent1">
                    <a:lumMod val="50000"/>
                  </a:schemeClr>
                </a:solidFill>
                <a:latin typeface="Calibri" panose="020F0502020204030204" pitchFamily="34" charset="0"/>
                <a:cs typeface="Times New Roman" panose="02020603050405020304" pitchFamily="18" charset="0"/>
              </a:rPr>
              <a:t>Fenómenos meteorológicos </a:t>
            </a:r>
            <a:r>
              <a:rPr lang="es-ES" b="1" dirty="0">
                <a:solidFill>
                  <a:schemeClr val="bg1"/>
                </a:solidFill>
                <a:latin typeface="Calibri" panose="020F0502020204030204" pitchFamily="34" charset="0"/>
                <a:cs typeface="Times New Roman" panose="02020603050405020304" pitchFamily="18" charset="0"/>
              </a:rPr>
              <a:t>extremos: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Las sequías, las inundaciones y las olas de calor alteran el rendimiento de los cultivos y la producción ganadera, provocando desequilibrios en la disponibilidad y el excedente de alimentos.</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Temporadas de cultivo impredecibles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 cambios en los patrones climáticos afectan a los calendarios de siembra y cosecha, aumentando el desperdicio de alimentos debido a los desajustes entre la oferta y la demanda.</a:t>
            </a:r>
            <a:endParaRPr lang="es-ES" dirty="0">
              <a:solidFill>
                <a:schemeClr val="bg1"/>
              </a:solidFill>
            </a:endParaRPr>
          </a:p>
        </p:txBody>
      </p:sp>
      <p:sp>
        <p:nvSpPr>
          <p:cNvPr id="111" name="Rectángulo 604">
            <a:extLst>
              <a:ext uri="{FF2B5EF4-FFF2-40B4-BE49-F238E27FC236}">
                <a16:creationId xmlns:a16="http://schemas.microsoft.com/office/drawing/2014/main" id="{5E539935-3D62-41D4-3552-BF6E1EF43103}"/>
              </a:ext>
            </a:extLst>
          </p:cNvPr>
          <p:cNvSpPr/>
          <p:nvPr/>
        </p:nvSpPr>
        <p:spPr>
          <a:xfrm>
            <a:off x="8295975" y="2081912"/>
            <a:ext cx="3255188" cy="3970318"/>
          </a:xfrm>
          <a:prstGeom prst="rect">
            <a:avLst/>
          </a:prstGeom>
        </p:spPr>
        <p:txBody>
          <a:bodyPr wrap="square">
            <a:spAutoFit/>
          </a:bodyPr>
          <a:lstStyle/>
          <a:p>
            <a:pPr marL="108000" lvl="0" indent="-108000">
              <a:buSzPts val="1000"/>
              <a:buFont typeface="Wingdings" panose="05000000000000000000" pitchFamily="2" charset="2"/>
              <a:buChar char="§"/>
              <a:tabLst>
                <a:tab pos="457200" algn="l"/>
              </a:tabLst>
            </a:pP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Aumento de las emisiones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 excedentes de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alimentos</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que se desperdician contribuyen a las emisiones de gases de efecto invernadero durante su descomposición en los vertederos.</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Wingdings" panose="05000000000000000000" pitchFamily="2" charset="2"/>
              <a:buChar char="§"/>
              <a:tabLst>
                <a:tab pos="457200" algn="l"/>
              </a:tabLst>
            </a:pP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Despilfarro de recursos</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Producir</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excedentes de alimentos que se desperdician, consume agua, energía y tierra innecesariamente, agravando la degradación medioambiental.</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EE4006C-F5DD-57DE-8DED-EBE08B9F6D6C}"/>
              </a:ext>
            </a:extLst>
          </p:cNvPr>
          <p:cNvSpPr txBox="1"/>
          <p:nvPr/>
        </p:nvSpPr>
        <p:spPr>
          <a:xfrm>
            <a:off x="76200" y="136188"/>
            <a:ext cx="12039600" cy="1129220"/>
          </a:xfrm>
          <a:prstGeom prst="rect">
            <a:avLst/>
          </a:prstGeom>
          <a:noFill/>
        </p:spPr>
        <p:txBody>
          <a:bodyPr wrap="square" rtlCol="0">
            <a:spAutoFit/>
          </a:bodyPr>
          <a:lstStyle/>
          <a:p>
            <a:pPr marL="457200" lvl="1">
              <a:lnSpc>
                <a:spcPct val="115000"/>
              </a:lnSpc>
              <a:spcAft>
                <a:spcPts val="800"/>
              </a:spcAft>
              <a:buSzPts val="1000"/>
              <a:tabLst>
                <a:tab pos="914400" algn="l"/>
              </a:tabLst>
            </a:pPr>
            <a:r>
              <a:rPr lang="en-US" sz="3600" b="1" kern="1200" dirty="0">
                <a:solidFill>
                  <a:srgbClr val="09465E"/>
                </a:solidFill>
                <a:latin typeface="+mn-lt"/>
                <a:ea typeface="+mn-ea"/>
                <a:cs typeface="+mn-cs"/>
              </a:rPr>
              <a:t>El cambio climático </a:t>
            </a:r>
            <a:r>
              <a:rPr lang="en-US" sz="2200" kern="1200" dirty="0">
                <a:solidFill>
                  <a:srgbClr val="09465E"/>
                </a:solidFill>
                <a:latin typeface="+mn-lt"/>
                <a:ea typeface="+mn-ea"/>
                <a:cs typeface="+mn-cs"/>
              </a:rPr>
              <a:t>afecta significativamente a la producción, distribución y gestión de los excedentes alimentarios, dando lugar a numerosos retos, de los cuales los tres principales son:</a:t>
            </a:r>
            <a:endParaRPr lang="es-ES" sz="2200" kern="1200" dirty="0">
              <a:solidFill>
                <a:srgbClr val="09465E"/>
              </a:solidFill>
              <a:latin typeface="+mn-lt"/>
              <a:ea typeface="+mn-ea"/>
              <a:cs typeface="+mn-cs"/>
            </a:endParaRPr>
          </a:p>
        </p:txBody>
      </p:sp>
      <p:sp>
        <p:nvSpPr>
          <p:cNvPr id="2" name="Freeform 250">
            <a:extLst>
              <a:ext uri="{FF2B5EF4-FFF2-40B4-BE49-F238E27FC236}">
                <a16:creationId xmlns:a16="http://schemas.microsoft.com/office/drawing/2014/main" id="{76184E8F-F9B3-6A3F-E9D5-F2C33B863BB8}"/>
              </a:ext>
            </a:extLst>
          </p:cNvPr>
          <p:cNvSpPr>
            <a:spLocks noChangeArrowheads="1"/>
          </p:cNvSpPr>
          <p:nvPr/>
        </p:nvSpPr>
        <p:spPr bwMode="auto">
          <a:xfrm>
            <a:off x="4643828" y="1612430"/>
            <a:ext cx="3358139" cy="514151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chemeClr val="bg1"/>
              </a:solidFill>
              <a:effectLst/>
              <a:uLnTx/>
              <a:uFillTx/>
            </a:endParaRPr>
          </a:p>
        </p:txBody>
      </p:sp>
      <p:sp>
        <p:nvSpPr>
          <p:cNvPr id="3" name="Freeform 252">
            <a:extLst>
              <a:ext uri="{FF2B5EF4-FFF2-40B4-BE49-F238E27FC236}">
                <a16:creationId xmlns:a16="http://schemas.microsoft.com/office/drawing/2014/main" id="{616AA12A-BBCC-526F-4684-9CF130B641AA}"/>
              </a:ext>
            </a:extLst>
          </p:cNvPr>
          <p:cNvSpPr>
            <a:spLocks noChangeArrowheads="1"/>
          </p:cNvSpPr>
          <p:nvPr/>
        </p:nvSpPr>
        <p:spPr bwMode="auto">
          <a:xfrm>
            <a:off x="4573575" y="1413201"/>
            <a:ext cx="3428392" cy="746679"/>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4" name="CuadroTexto 555">
            <a:extLst>
              <a:ext uri="{FF2B5EF4-FFF2-40B4-BE49-F238E27FC236}">
                <a16:creationId xmlns:a16="http://schemas.microsoft.com/office/drawing/2014/main" id="{F77666DF-0C22-A98F-1D8D-B0E71A1E4150}"/>
              </a:ext>
            </a:extLst>
          </p:cNvPr>
          <p:cNvSpPr txBox="1"/>
          <p:nvPr/>
        </p:nvSpPr>
        <p:spPr>
          <a:xfrm>
            <a:off x="4138804" y="1463030"/>
            <a:ext cx="3923565" cy="707886"/>
          </a:xfrm>
          <a:prstGeom prst="rect">
            <a:avLst/>
          </a:prstGeom>
          <a:noFill/>
        </p:spPr>
        <p:txBody>
          <a:bodyPr wrap="square" rtlCol="0">
            <a:spAutoFit/>
          </a:bodyPr>
          <a:lstStyle/>
          <a:p>
            <a:pPr algn="ctr">
              <a:buNone/>
            </a:pPr>
            <a:r>
              <a:rPr lang="es-ES" sz="2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Distribución de alimentos </a:t>
            </a:r>
          </a:p>
          <a:p>
            <a:pPr algn="ctr">
              <a:buNone/>
            </a:pPr>
            <a:r>
              <a:rPr lang="es-ES" sz="20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Desafíos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0" name="Rectángulo 603">
            <a:extLst>
              <a:ext uri="{FF2B5EF4-FFF2-40B4-BE49-F238E27FC236}">
                <a16:creationId xmlns:a16="http://schemas.microsoft.com/office/drawing/2014/main" id="{307AEB46-DD16-8E85-588C-4CBA3909FD54}"/>
              </a:ext>
            </a:extLst>
          </p:cNvPr>
          <p:cNvSpPr/>
          <p:nvPr/>
        </p:nvSpPr>
        <p:spPr>
          <a:xfrm>
            <a:off x="4736928" y="2159880"/>
            <a:ext cx="3265040" cy="4601260"/>
          </a:xfrm>
          <a:prstGeom prst="rect">
            <a:avLst/>
          </a:prstGeom>
        </p:spPr>
        <p:txBody>
          <a:bodyPr wrap="square">
            <a:spAutoFit/>
          </a:bodyPr>
          <a:lstStyle/>
          <a:p>
            <a:pPr marL="144000" lvl="0" indent="-144000">
              <a:spcAft>
                <a:spcPts val="600"/>
              </a:spcAft>
              <a:buSzPts val="1000"/>
              <a:buFont typeface="Wingdings" panose="05000000000000000000" pitchFamily="2" charset="2"/>
              <a:buChar char="§"/>
              <a:tabLst>
                <a:tab pos="457200" algn="l"/>
              </a:tabLst>
            </a:pPr>
            <a:r>
              <a:rPr lang="es-ES" b="1" kern="0" dirty="0" err="1">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Interrupciones en la cadena de suministro</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Las condiciones meteorológicas extremas dañan las infraestructuras, dificultando el transporte de los excedentes de alimentos allí donde se necesitan.</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44000" lvl="0" indent="-144000">
              <a:spcAft>
                <a:spcPts val="600"/>
              </a:spcAft>
              <a:buSzPts val="1000"/>
              <a:buFont typeface="Wingdings" panose="05000000000000000000" pitchFamily="2" charset="2"/>
              <a:buChar char="§"/>
              <a:tabLst>
                <a:tab pos="457200" algn="l"/>
              </a:tabLst>
            </a:pPr>
            <a:r>
              <a:rPr lang="es-ES" b="1"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Problemas de almacenamiento</a:t>
            </a:r>
            <a:r>
              <a:rPr lang="es-ES" kern="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Las altas temperaturas y la humedad reducen la vida útil de los alimentos, aumentando el desperdicio, especialmente en regiones que carecen de instalaciones de almacenamiento en frío.</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1079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B9C7-E454-4C6D-6601-0093F8B01D05}"/>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CD915C05-8E70-4116-B563-7D4BFC145124}"/>
              </a:ext>
            </a:extLst>
          </p:cNvPr>
          <p:cNvSpPr>
            <a:spLocks noChangeArrowheads="1"/>
          </p:cNvSpPr>
          <p:nvPr/>
        </p:nvSpPr>
        <p:spPr bwMode="auto">
          <a:xfrm>
            <a:off x="7195478" y="243211"/>
            <a:ext cx="4681082" cy="1641201"/>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4AA6A653-DD99-59F2-9CBF-B369C8D3ACF3}"/>
              </a:ext>
            </a:extLst>
          </p:cNvPr>
          <p:cNvSpPr>
            <a:spLocks noChangeArrowheads="1"/>
          </p:cNvSpPr>
          <p:nvPr/>
        </p:nvSpPr>
        <p:spPr bwMode="auto">
          <a:xfrm>
            <a:off x="5965655" y="197517"/>
            <a:ext cx="1707868" cy="1753641"/>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D0D3D112-DF9E-BDF5-D371-90A91A170697}"/>
              </a:ext>
            </a:extLst>
          </p:cNvPr>
          <p:cNvSpPr>
            <a:spLocks noChangeArrowheads="1"/>
          </p:cNvSpPr>
          <p:nvPr/>
        </p:nvSpPr>
        <p:spPr bwMode="auto">
          <a:xfrm>
            <a:off x="5392274" y="2017753"/>
            <a:ext cx="5812079" cy="1411247"/>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37D7277A-A828-294A-541A-7CAE585385A0}"/>
              </a:ext>
            </a:extLst>
          </p:cNvPr>
          <p:cNvSpPr>
            <a:spLocks noChangeArrowheads="1"/>
          </p:cNvSpPr>
          <p:nvPr/>
        </p:nvSpPr>
        <p:spPr bwMode="auto">
          <a:xfrm>
            <a:off x="4515049" y="1983957"/>
            <a:ext cx="1735360" cy="154030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897E74A2-CDEC-C94A-38CB-0D00EF97573B}"/>
              </a:ext>
            </a:extLst>
          </p:cNvPr>
          <p:cNvSpPr>
            <a:spLocks noChangeArrowheads="1"/>
          </p:cNvSpPr>
          <p:nvPr/>
        </p:nvSpPr>
        <p:spPr bwMode="auto">
          <a:xfrm>
            <a:off x="7195477" y="3572491"/>
            <a:ext cx="4587319" cy="1553972"/>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A35E0F6-8E43-A1A9-F037-688928304EF8}"/>
              </a:ext>
            </a:extLst>
          </p:cNvPr>
          <p:cNvSpPr>
            <a:spLocks noChangeArrowheads="1"/>
          </p:cNvSpPr>
          <p:nvPr/>
        </p:nvSpPr>
        <p:spPr bwMode="auto">
          <a:xfrm>
            <a:off x="5895580" y="3557060"/>
            <a:ext cx="1572695" cy="1608772"/>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1604631C-6B22-979B-EBDD-BD0640FAB53B}"/>
              </a:ext>
            </a:extLst>
          </p:cNvPr>
          <p:cNvSpPr>
            <a:spLocks noChangeArrowheads="1"/>
          </p:cNvSpPr>
          <p:nvPr/>
        </p:nvSpPr>
        <p:spPr bwMode="auto">
          <a:xfrm>
            <a:off x="5427487" y="5239735"/>
            <a:ext cx="5741655" cy="142350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C2F44EA0-0AD1-3FBC-1663-605A3D660A02}"/>
              </a:ext>
            </a:extLst>
          </p:cNvPr>
          <p:cNvSpPr>
            <a:spLocks noChangeArrowheads="1"/>
          </p:cNvSpPr>
          <p:nvPr/>
        </p:nvSpPr>
        <p:spPr bwMode="auto">
          <a:xfrm>
            <a:off x="4475193" y="5143823"/>
            <a:ext cx="1834167" cy="1608773"/>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0" name="CuadroTexto 569">
            <a:extLst>
              <a:ext uri="{FF2B5EF4-FFF2-40B4-BE49-F238E27FC236}">
                <a16:creationId xmlns:a16="http://schemas.microsoft.com/office/drawing/2014/main" id="{6EA86656-731F-84F1-1162-002FF3531294}"/>
              </a:ext>
            </a:extLst>
          </p:cNvPr>
          <p:cNvSpPr txBox="1"/>
          <p:nvPr/>
        </p:nvSpPr>
        <p:spPr>
          <a:xfrm>
            <a:off x="1201949" y="1910213"/>
            <a:ext cx="2481770" cy="11695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Banner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a:ln>
                  <a:noFill/>
                </a:ln>
                <a:solidFill>
                  <a:srgbClr val="FFFFFF"/>
                </a:solidFill>
                <a:effectLst/>
                <a:uLnTx/>
                <a:uFillTx/>
                <a:latin typeface="Lato Heavy" charset="0"/>
                <a:ea typeface="Lato Heavy" charset="0"/>
                <a:cs typeface="Lato Heavy" charset="0"/>
              </a:rPr>
              <a:t>Infografía</a:t>
            </a:r>
          </a:p>
        </p:txBody>
      </p:sp>
      <p:sp>
        <p:nvSpPr>
          <p:cNvPr id="2" name="Text Placeholder 1">
            <a:extLst>
              <a:ext uri="{FF2B5EF4-FFF2-40B4-BE49-F238E27FC236}">
                <a16:creationId xmlns:a16="http://schemas.microsoft.com/office/drawing/2014/main" id="{F0B50BC8-99EF-D5A1-E500-EEA289958E6B}"/>
              </a:ext>
            </a:extLst>
          </p:cNvPr>
          <p:cNvSpPr>
            <a:spLocks noGrp="1"/>
          </p:cNvSpPr>
          <p:nvPr>
            <p:ph type="body" sz="quarter" idx="16"/>
          </p:nvPr>
        </p:nvSpPr>
        <p:spPr>
          <a:xfrm>
            <a:off x="376347" y="335378"/>
            <a:ext cx="6192991" cy="1029528"/>
          </a:xfrm>
        </p:spPr>
        <p:txBody>
          <a:bodyPr/>
          <a:lstStyle/>
          <a:p>
            <a:pPr>
              <a:lnSpc>
                <a:spcPct val="100000"/>
              </a:lnSpc>
              <a:spcBef>
                <a:spcPts val="0"/>
              </a:spcBef>
              <a:buNone/>
            </a:pPr>
            <a:r>
              <a:rPr lang="en-US" sz="4000" b="1" kern="0" dirty="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Retos de la gestión de los excedentes alimentarios</a:t>
            </a:r>
            <a:endParaRPr lang="es-ES" sz="4000" kern="100" dirty="0">
              <a:solidFill>
                <a:srgbClr val="09465E"/>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CuadroTexto 553">
            <a:extLst>
              <a:ext uri="{FF2B5EF4-FFF2-40B4-BE49-F238E27FC236}">
                <a16:creationId xmlns:a16="http://schemas.microsoft.com/office/drawing/2014/main" id="{A499B149-2C70-623E-8552-1C28895D1425}"/>
              </a:ext>
            </a:extLst>
          </p:cNvPr>
          <p:cNvSpPr txBox="1"/>
          <p:nvPr/>
        </p:nvSpPr>
        <p:spPr>
          <a:xfrm>
            <a:off x="7628904" y="335378"/>
            <a:ext cx="4210813" cy="1646605"/>
          </a:xfrm>
          <a:prstGeom prst="rect">
            <a:avLst/>
          </a:prstGeom>
          <a:noFill/>
        </p:spPr>
        <p:txBody>
          <a:bodyPr wrap="square" rtlCol="0" anchor="ctr">
            <a:spAutoFit/>
          </a:bodyPr>
          <a:lstStyle/>
          <a:p>
            <a:pPr algn="l" rtl="0">
              <a:defRPr/>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 sistemas inadecuados de recogida, almacenamiento y redistribución de excedentes alimentarios provocan altos niveles de desperdicio, sobre todo de productos perecederos.</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rPr>
              <a:t>.</a:t>
            </a:r>
            <a:endParaRPr kumimoji="0" lang="en-GB" sz="16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4" name="CuadroTexto 553">
            <a:extLst>
              <a:ext uri="{FF2B5EF4-FFF2-40B4-BE49-F238E27FC236}">
                <a16:creationId xmlns:a16="http://schemas.microsoft.com/office/drawing/2014/main" id="{4563BFBD-59B7-D504-94DF-291B91C48802}"/>
              </a:ext>
            </a:extLst>
          </p:cNvPr>
          <p:cNvSpPr txBox="1"/>
          <p:nvPr/>
        </p:nvSpPr>
        <p:spPr>
          <a:xfrm>
            <a:off x="6152429" y="2180069"/>
            <a:ext cx="4715066" cy="1138773"/>
          </a:xfrm>
          <a:prstGeom prst="rect">
            <a:avLst/>
          </a:prstGeom>
          <a:noFill/>
        </p:spPr>
        <p:txBody>
          <a:bodyPr wrap="square" rtlCol="0" anchor="ctr">
            <a:spAutoFit/>
          </a:bodyPr>
          <a:lstStyle/>
          <a:p>
            <a:pPr lvl="0">
              <a:spcAft>
                <a:spcPts val="800"/>
              </a:spcAft>
              <a:buSzPts val="1000"/>
              <a:tabLst>
                <a:tab pos="457200" algn="l"/>
              </a:tabLst>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normativa sobre seguridad alimentaria puede restringir la donación y redistribución de excedentes alimentarios, aunque aún sean consumibles.</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uadroTexto 553">
            <a:extLst>
              <a:ext uri="{FF2B5EF4-FFF2-40B4-BE49-F238E27FC236}">
                <a16:creationId xmlns:a16="http://schemas.microsoft.com/office/drawing/2014/main" id="{4BB809F8-5E2A-58CD-83FC-4D3D14AF3AAB}"/>
              </a:ext>
            </a:extLst>
          </p:cNvPr>
          <p:cNvSpPr txBox="1"/>
          <p:nvPr/>
        </p:nvSpPr>
        <p:spPr>
          <a:xfrm>
            <a:off x="7364773" y="3523938"/>
            <a:ext cx="2830787" cy="1661993"/>
          </a:xfrm>
          <a:prstGeom prst="rect">
            <a:avLst/>
          </a:prstGeom>
          <a:noFill/>
        </p:spPr>
        <p:txBody>
          <a:bodyPr wrap="square" rtlCol="0" anchor="ctr">
            <a:spAutoFit/>
          </a:bodyPr>
          <a:lstStyle/>
          <a:p>
            <a:pPr lvl="0">
              <a:buSzPts val="1000"/>
              <a:tabLst>
                <a:tab pos="457200" algn="l"/>
              </a:tabLst>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desinformación sobre las fechas de consumo preferente y caducidad contribuye a que los alimentos se desechen antes de tiempo.</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643E2752-EA1C-B4EA-2B7A-34A60F0514B7}"/>
              </a:ext>
            </a:extLst>
          </p:cNvPr>
          <p:cNvSpPr txBox="1"/>
          <p:nvPr/>
        </p:nvSpPr>
        <p:spPr>
          <a:xfrm>
            <a:off x="6236208" y="5277217"/>
            <a:ext cx="4653805" cy="140038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 excedentes alimentarios de los países ricos coexisten a menudo con la escasez de alimentos en las regiones de renta baja, lo que pone de manifiesto la ineficacia de los sistemas alimentarios mundiales.</a:t>
            </a:r>
            <a:endParaRPr kumimoji="0" lang="en-GB" sz="1700" b="0" i="0" u="none" strike="noStrike" kern="120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7" name="CuadroTexto 553">
            <a:extLst>
              <a:ext uri="{FF2B5EF4-FFF2-40B4-BE49-F238E27FC236}">
                <a16:creationId xmlns:a16="http://schemas.microsoft.com/office/drawing/2014/main" id="{8D4D7225-A90E-005B-012E-FD981F28523D}"/>
              </a:ext>
            </a:extLst>
          </p:cNvPr>
          <p:cNvSpPr txBox="1"/>
          <p:nvPr/>
        </p:nvSpPr>
        <p:spPr>
          <a:xfrm>
            <a:off x="5965655" y="941238"/>
            <a:ext cx="1815889" cy="609590"/>
          </a:xfrm>
          <a:prstGeom prst="rect">
            <a:avLst/>
          </a:prstGeom>
          <a:noFill/>
        </p:spPr>
        <p:txBody>
          <a:bodyPr wrap="square" rtlCol="0" anchor="ctr">
            <a:spAutoFit/>
          </a:bodyPr>
          <a:lstStyle/>
          <a:p>
            <a:pPr>
              <a:lnSpc>
                <a:spcPct val="115000"/>
              </a:lnSpc>
              <a:spcAft>
                <a:spcPts val="800"/>
              </a:spcAft>
              <a:buNone/>
            </a:pPr>
            <a:r>
              <a:rPr lang="en-US" sz="15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Falta de </a:t>
            </a:r>
            <a:r>
              <a:rPr lang="en-US" sz="15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infraestructuras</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1" name="CuadroTexto 553">
            <a:extLst>
              <a:ext uri="{FF2B5EF4-FFF2-40B4-BE49-F238E27FC236}">
                <a16:creationId xmlns:a16="http://schemas.microsoft.com/office/drawing/2014/main" id="{0ACBE7D7-70A5-B1C1-BA5C-A0DC80AF9028}"/>
              </a:ext>
            </a:extLst>
          </p:cNvPr>
          <p:cNvSpPr txBox="1"/>
          <p:nvPr/>
        </p:nvSpPr>
        <p:spPr>
          <a:xfrm>
            <a:off x="4475390" y="2598671"/>
            <a:ext cx="1620610" cy="609590"/>
          </a:xfrm>
          <a:prstGeom prst="rect">
            <a:avLst/>
          </a:prstGeom>
          <a:noFill/>
        </p:spPr>
        <p:txBody>
          <a:bodyPr wrap="square" rtlCol="0" anchor="ctr">
            <a:spAutoFit/>
          </a:bodyPr>
          <a:lstStyle/>
          <a:p>
            <a:pPr>
              <a:lnSpc>
                <a:spcPct val="115000"/>
              </a:lnSpc>
              <a:spcAft>
                <a:spcPts val="800"/>
              </a:spcAft>
              <a:buNone/>
            </a:pPr>
            <a:r>
              <a:rPr lang="es-ES" sz="15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Obstáculos reglamentarios</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2" name="CuadroTexto 553">
            <a:extLst>
              <a:ext uri="{FF2B5EF4-FFF2-40B4-BE49-F238E27FC236}">
                <a16:creationId xmlns:a16="http://schemas.microsoft.com/office/drawing/2014/main" id="{9320A3E2-76FA-5158-CB23-97D52F8A030D}"/>
              </a:ext>
            </a:extLst>
          </p:cNvPr>
          <p:cNvSpPr txBox="1"/>
          <p:nvPr/>
        </p:nvSpPr>
        <p:spPr>
          <a:xfrm>
            <a:off x="4564909" y="5568191"/>
            <a:ext cx="1400746" cy="609590"/>
          </a:xfrm>
          <a:prstGeom prst="rect">
            <a:avLst/>
          </a:prstGeom>
          <a:noFill/>
        </p:spPr>
        <p:txBody>
          <a:bodyPr wrap="square" rtlCol="0" anchor="ctr">
            <a:spAutoFit/>
          </a:bodyPr>
          <a:lstStyle/>
          <a:p>
            <a:pPr>
              <a:lnSpc>
                <a:spcPct val="115000"/>
              </a:lnSpc>
              <a:spcAft>
                <a:spcPts val="800"/>
              </a:spcAft>
              <a:buNone/>
            </a:pPr>
            <a:r>
              <a:rPr lang="es-ES" sz="15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Desigualdades mundiales</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CuadroTexto 553">
            <a:extLst>
              <a:ext uri="{FF2B5EF4-FFF2-40B4-BE49-F238E27FC236}">
                <a16:creationId xmlns:a16="http://schemas.microsoft.com/office/drawing/2014/main" id="{0293DA05-60B3-0E9C-9F49-8324042D23FE}"/>
              </a:ext>
            </a:extLst>
          </p:cNvPr>
          <p:cNvSpPr txBox="1"/>
          <p:nvPr/>
        </p:nvSpPr>
        <p:spPr>
          <a:xfrm>
            <a:off x="5878775" y="4079788"/>
            <a:ext cx="1572694" cy="609590"/>
          </a:xfrm>
          <a:prstGeom prst="rect">
            <a:avLst/>
          </a:prstGeom>
          <a:noFill/>
        </p:spPr>
        <p:txBody>
          <a:bodyPr wrap="square" rtlCol="0" anchor="ctr">
            <a:spAutoFit/>
          </a:bodyPr>
          <a:lstStyle/>
          <a:p>
            <a:pPr>
              <a:lnSpc>
                <a:spcPct val="115000"/>
              </a:lnSpc>
              <a:spcAft>
                <a:spcPts val="800"/>
              </a:spcAft>
              <a:buNone/>
            </a:pPr>
            <a:r>
              <a:rPr lang="es-ES" sz="15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Comportamiento del consumidor</a:t>
            </a:r>
            <a:endParaRPr lang="es-E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C1A46E3F-34ED-22B1-15B0-ED421106F1CB}"/>
              </a:ext>
            </a:extLst>
          </p:cNvPr>
          <p:cNvSpPr txBox="1"/>
          <p:nvPr/>
        </p:nvSpPr>
        <p:spPr>
          <a:xfrm>
            <a:off x="10125377" y="3591316"/>
            <a:ext cx="1657419" cy="1785104"/>
          </a:xfrm>
          <a:prstGeom prst="rect">
            <a:avLst/>
          </a:prstGeom>
          <a:noFill/>
        </p:spPr>
        <p:txBody>
          <a:bodyPr wrap="square" rtlCol="0">
            <a:spAutoFit/>
          </a:bodyPr>
          <a:lstStyle/>
          <a:p>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 hábitos de compra excesiva agravan el desperdicio de alimentos en los hogares.</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s-ES" sz="1400" dirty="0">
              <a:solidFill>
                <a:srgbClr val="002060"/>
              </a:solidFill>
            </a:endParaRPr>
          </a:p>
        </p:txBody>
      </p:sp>
      <p:sp>
        <p:nvSpPr>
          <p:cNvPr id="13" name="Marcador de texto 12">
            <a:extLst>
              <a:ext uri="{FF2B5EF4-FFF2-40B4-BE49-F238E27FC236}">
                <a16:creationId xmlns:a16="http://schemas.microsoft.com/office/drawing/2014/main" id="{B35EAA8E-26E9-C92A-CA17-356D831158A8}"/>
              </a:ext>
            </a:extLst>
          </p:cNvPr>
          <p:cNvSpPr>
            <a:spLocks noGrp="1"/>
          </p:cNvSpPr>
          <p:nvPr>
            <p:ph type="body" sz="quarter" idx="18"/>
          </p:nvPr>
        </p:nvSpPr>
        <p:spPr>
          <a:xfrm>
            <a:off x="409203" y="1842375"/>
            <a:ext cx="4022801" cy="4474827"/>
          </a:xfrm>
        </p:spPr>
        <p:txBody>
          <a:bodyPr/>
          <a:lstStyle/>
          <a:p>
            <a:pPr marL="0" indent="0">
              <a:lnSpc>
                <a:spcPct val="100000"/>
              </a:lnSpc>
              <a:spcBef>
                <a:spcPts val="0"/>
              </a:spcBef>
            </a:pPr>
            <a:r>
              <a:rPr lang="en-US" sz="2200" dirty="0">
                <a:solidFill>
                  <a:srgbClr val="09465E"/>
                </a:solidFill>
              </a:rPr>
              <a:t>La gestión de los excedentes alimentarios presenta un conjunto único de retos que abarcan </a:t>
            </a:r>
            <a:r>
              <a:rPr lang="en-US" sz="2200" b="1" dirty="0">
                <a:solidFill>
                  <a:srgbClr val="09465E"/>
                </a:solidFill>
              </a:rPr>
              <a:t>dimensiones logísticas, económicas, normativas y de </a:t>
            </a:r>
            <a:r>
              <a:rPr lang="en-US" sz="2200" b="1" dirty="0" err="1">
                <a:solidFill>
                  <a:srgbClr val="09465E"/>
                </a:solidFill>
              </a:rPr>
              <a:t>comportamiento</a:t>
            </a:r>
            <a:r>
              <a:rPr lang="en-US" sz="2200" dirty="0">
                <a:solidFill>
                  <a:srgbClr val="09465E"/>
                </a:solidFill>
              </a:rPr>
              <a:t>. Aunque los excedentes alimentarios encierran un importante potencial para reducir la inseguridad alimentaria y el impacto medioambiental, su gestión eficaz requiere una acción coordinada en toda la cadena de suministro. </a:t>
            </a:r>
            <a:endParaRPr lang="es-ES" sz="2200" dirty="0">
              <a:solidFill>
                <a:srgbClr val="09465E"/>
              </a:solidFill>
            </a:endParaRPr>
          </a:p>
        </p:txBody>
      </p:sp>
    </p:spTree>
    <p:extLst>
      <p:ext uri="{BB962C8B-B14F-4D97-AF65-F5344CB8AC3E}">
        <p14:creationId xmlns:p14="http://schemas.microsoft.com/office/powerpoint/2010/main" val="3800854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C7713-B326-10B1-3E64-7CF1E4675C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39419DB-37C3-D942-0F73-0E63FFB10223}"/>
              </a:ext>
            </a:extLst>
          </p:cNvPr>
          <p:cNvSpPr>
            <a:spLocks noGrp="1"/>
          </p:cNvSpPr>
          <p:nvPr>
            <p:ph type="body" sz="quarter" idx="16"/>
          </p:nvPr>
        </p:nvSpPr>
        <p:spPr>
          <a:xfrm>
            <a:off x="3352800" y="445395"/>
            <a:ext cx="7259868" cy="1008915"/>
          </a:xfrm>
          <a:prstGeom prst="rect">
            <a:avLst/>
          </a:prstGeom>
        </p:spPr>
        <p:txBody>
          <a:bodyPr/>
          <a:lstStyle/>
          <a:p>
            <a:pPr>
              <a:lnSpc>
                <a:spcPct val="115000"/>
              </a:lnSpc>
              <a:spcAft>
                <a:spcPts val="800"/>
              </a:spcAft>
              <a:buNone/>
            </a:pP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Afrontar los retos</a:t>
            </a:r>
            <a:endParaRPr lang="es-E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73">
            <a:extLst>
              <a:ext uri="{FF2B5EF4-FFF2-40B4-BE49-F238E27FC236}">
                <a16:creationId xmlns:a16="http://schemas.microsoft.com/office/drawing/2014/main" id="{2C198C75-A833-284C-CF31-8C9072CD0DF7}"/>
              </a:ext>
            </a:extLst>
          </p:cNvPr>
          <p:cNvSpPr>
            <a:spLocks noChangeArrowheads="1"/>
          </p:cNvSpPr>
          <p:nvPr/>
        </p:nvSpPr>
        <p:spPr bwMode="auto">
          <a:xfrm>
            <a:off x="676276" y="3340466"/>
            <a:ext cx="5172152" cy="3036423"/>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E7819362-9A7C-5989-529A-C973B2D140D6}"/>
              </a:ext>
            </a:extLst>
          </p:cNvPr>
          <p:cNvSpPr>
            <a:spLocks noChangeArrowheads="1"/>
          </p:cNvSpPr>
          <p:nvPr/>
        </p:nvSpPr>
        <p:spPr bwMode="auto">
          <a:xfrm>
            <a:off x="883099" y="2711486"/>
            <a:ext cx="4760641" cy="744068"/>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F47833"/>
          </a:solidFill>
          <a:ln>
            <a:noFill/>
          </a:ln>
          <a:effectLst/>
        </p:spPr>
        <p:txBody>
          <a:bodyPr wrap="none" anchor="ctr"/>
          <a:lstStyle/>
          <a:p>
            <a:endParaRPr lang="en-GB" sz="900" noProof="0"/>
          </a:p>
        </p:txBody>
      </p:sp>
      <p:sp>
        <p:nvSpPr>
          <p:cNvPr id="6" name="Freeform 176">
            <a:extLst>
              <a:ext uri="{FF2B5EF4-FFF2-40B4-BE49-F238E27FC236}">
                <a16:creationId xmlns:a16="http://schemas.microsoft.com/office/drawing/2014/main" id="{9007E769-A900-3652-29BF-2EF8DE41A8F5}"/>
              </a:ext>
            </a:extLst>
          </p:cNvPr>
          <p:cNvSpPr>
            <a:spLocks noChangeArrowheads="1"/>
          </p:cNvSpPr>
          <p:nvPr/>
        </p:nvSpPr>
        <p:spPr bwMode="auto">
          <a:xfrm>
            <a:off x="5946767" y="3333668"/>
            <a:ext cx="5254634" cy="304199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DF2D64"/>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8D7D610B-3A9E-0F71-9B07-5D3026F4BCF1}"/>
              </a:ext>
            </a:extLst>
          </p:cNvPr>
          <p:cNvSpPr>
            <a:spLocks noChangeArrowheads="1"/>
          </p:cNvSpPr>
          <p:nvPr/>
        </p:nvSpPr>
        <p:spPr bwMode="auto">
          <a:xfrm>
            <a:off x="6151455" y="2736382"/>
            <a:ext cx="4656753" cy="744068"/>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solidFill>
                <a:schemeClr val="bg1"/>
              </a:solidFill>
            </a:endParaRPr>
          </a:p>
        </p:txBody>
      </p:sp>
      <p:sp>
        <p:nvSpPr>
          <p:cNvPr id="8" name="CuadroTexto 598">
            <a:extLst>
              <a:ext uri="{FF2B5EF4-FFF2-40B4-BE49-F238E27FC236}">
                <a16:creationId xmlns:a16="http://schemas.microsoft.com/office/drawing/2014/main" id="{0B0330DE-AF54-C247-1798-2C9EA540A351}"/>
              </a:ext>
            </a:extLst>
          </p:cNvPr>
          <p:cNvSpPr txBox="1"/>
          <p:nvPr/>
        </p:nvSpPr>
        <p:spPr>
          <a:xfrm>
            <a:off x="6776054" y="2835920"/>
            <a:ext cx="3704546" cy="495200"/>
          </a:xfrm>
          <a:prstGeom prst="rect">
            <a:avLst/>
          </a:prstGeom>
          <a:noFill/>
        </p:spPr>
        <p:txBody>
          <a:bodyPr wrap="square" rtlCol="0">
            <a:spAutoFit/>
          </a:bodyPr>
          <a:lstStyle/>
          <a:p>
            <a:pPr>
              <a:lnSpc>
                <a:spcPct val="115000"/>
              </a:lnSpc>
              <a:spcAft>
                <a:spcPts val="800"/>
              </a:spcAft>
              <a:buNone/>
            </a:pPr>
            <a:r>
              <a:rPr lang="es-E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Tecnología e innovación</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13D08E20-B4B6-6CED-A909-DEA07FCCE785}"/>
              </a:ext>
            </a:extLst>
          </p:cNvPr>
          <p:cNvSpPr txBox="1"/>
          <p:nvPr/>
        </p:nvSpPr>
        <p:spPr>
          <a:xfrm>
            <a:off x="1711400" y="2837200"/>
            <a:ext cx="3420947" cy="495200"/>
          </a:xfrm>
          <a:prstGeom prst="rect">
            <a:avLst/>
          </a:prstGeom>
          <a:noFill/>
        </p:spPr>
        <p:txBody>
          <a:bodyPr wrap="square" rtlCol="0">
            <a:spAutoFit/>
          </a:bodyPr>
          <a:lstStyle/>
          <a:p>
            <a:pPr>
              <a:lnSpc>
                <a:spcPct val="115000"/>
              </a:lnSpc>
              <a:spcAft>
                <a:spcPts val="800"/>
              </a:spcAft>
              <a:buNone/>
            </a:pPr>
            <a:r>
              <a:rPr lang="en-US" sz="24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Políticas y legislación</a:t>
            </a:r>
            <a:endParaRPr lang="es-E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77D5D020-7B1D-8F4B-80C4-CE5CD20F2EA5}"/>
              </a:ext>
            </a:extLst>
          </p:cNvPr>
          <p:cNvSpPr/>
          <p:nvPr/>
        </p:nvSpPr>
        <p:spPr>
          <a:xfrm>
            <a:off x="6055252" y="3553034"/>
            <a:ext cx="5146150" cy="2708434"/>
          </a:xfrm>
          <a:prstGeom prst="rect">
            <a:avLst/>
          </a:prstGeom>
        </p:spPr>
        <p:txBody>
          <a:bodyPr wrap="square">
            <a:spAutoFit/>
          </a:bodyPr>
          <a:lstStyle/>
          <a:p>
            <a:pPr marL="108000" lvl="0" indent="108000">
              <a:buSzPts val="1000"/>
              <a:buFont typeface="Symbol" panose="05050102010706020507" pitchFamily="18" charset="2"/>
              <a:buChar char=""/>
              <a:tabLst>
                <a:tab pos="457200" algn="l"/>
              </a:tabLst>
            </a:pP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IA e </a:t>
            </a:r>
            <a:r>
              <a:rPr lang="es-ES" sz="17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IoT</a:t>
            </a:r>
            <a:r>
              <a:rPr lang="es-E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sz="17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a:t>
            </a:r>
            <a:r>
              <a:rPr lang="en-US" sz="17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Herramientas</a:t>
            </a: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como la IA pueden predecir el excedente de producción de alimentos, ayudando a los proveedores a ajustar la producción y evitar el </a:t>
            </a:r>
            <a:r>
              <a:rPr lang="en-US" sz="17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despilfarro</a:t>
            </a: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r>
              <a:rPr lang="es-ES" sz="17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 </a:t>
            </a: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 dispositivos de Internet de las Cosas (IoT) controlan la frescura de los alimentos en los almacenes, prolongando su vida útil.</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0" indent="108000">
              <a:buSzPts val="1000"/>
              <a:buFont typeface="Symbol" panose="05050102010706020507" pitchFamily="18" charset="2"/>
              <a:buChar char=""/>
              <a:tabLst>
                <a:tab pos="457200" algn="l"/>
              </a:tabLst>
            </a:pP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Aplicaciones </a:t>
            </a:r>
            <a:r>
              <a:rPr lang="es-ES" sz="17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para compartir </a:t>
            </a: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alimentos</a:t>
            </a:r>
            <a:r>
              <a:rPr lang="es-E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700" kern="100" dirty="0">
              <a:solidFill>
                <a:schemeClr val="bg1"/>
              </a:solidFill>
              <a:latin typeface="Aptos" panose="020B0004020202020204" pitchFamily="34" charset="0"/>
              <a:ea typeface="Times New Roman" panose="02020603050405020304" pitchFamily="18" charset="0"/>
              <a:cs typeface="Times New Roman" panose="02020603050405020304" pitchFamily="18" charset="0"/>
            </a:endParaRPr>
          </a:p>
          <a:p>
            <a:pPr marL="108000" lvl="0">
              <a:buSzPts val="1000"/>
              <a:tabLst>
                <a:tab pos="457200" algn="l"/>
              </a:tabLst>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Plataformas como Too Good To Go y Olio ponen en contacto a consumidores con excedentes alimentarios de empresas.</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5ADA07E0-BBDC-D196-DC96-80DDD7CDADF3}"/>
              </a:ext>
            </a:extLst>
          </p:cNvPr>
          <p:cNvSpPr/>
          <p:nvPr/>
        </p:nvSpPr>
        <p:spPr>
          <a:xfrm>
            <a:off x="924377" y="3583812"/>
            <a:ext cx="4856845" cy="2677656"/>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Incentivos </a:t>
            </a:r>
            <a:r>
              <a:rPr lang="es-ES" sz="17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para las donaciones </a:t>
            </a: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 alimentos</a:t>
            </a:r>
            <a:r>
              <a:rPr lang="es-E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700" kern="0" dirty="0">
                <a:solidFill>
                  <a:schemeClr val="bg1"/>
                </a:solidFill>
                <a:effectLst/>
                <a:latin typeface="+mn-lt"/>
                <a:ea typeface="Times New Roman" panose="02020603050405020304" pitchFamily="18" charset="0"/>
                <a:cs typeface="Times New Roman" panose="02020603050405020304" pitchFamily="18" charset="0"/>
              </a:rPr>
              <a:t>Animar a las empresas a donar los excedentes alimentarios mediante exenciones fiscales o tarifas reducidas de eliminación.</a:t>
            </a:r>
            <a:endParaRPr lang="es-ES" sz="17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Objetivos de </a:t>
            </a:r>
            <a:r>
              <a:rPr lang="es-ES" sz="17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reducción de residuos</a:t>
            </a:r>
            <a:r>
              <a:rPr lang="es-E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Implementar objetivos nacionales y regionales para la reducción del desperdicio de alimentos, alineados con el Objetivo de Desarrollo Sostenible (ODS) 12.3 de la ONU.</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2">
            <a:extLst>
              <a:ext uri="{FF2B5EF4-FFF2-40B4-BE49-F238E27FC236}">
                <a16:creationId xmlns:a16="http://schemas.microsoft.com/office/drawing/2014/main" id="{B2F82A61-E542-9F03-D6F2-5F976E5B1D85}"/>
              </a:ext>
            </a:extLst>
          </p:cNvPr>
          <p:cNvSpPr txBox="1">
            <a:spLocks/>
          </p:cNvSpPr>
          <p:nvPr/>
        </p:nvSpPr>
        <p:spPr>
          <a:xfrm>
            <a:off x="676276" y="1126862"/>
            <a:ext cx="10677524" cy="1474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US" sz="20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El cambio climático agrava los problemas de los excedentes alimentarios al alterar los sistemas de producción y distribución, pero </a:t>
            </a:r>
            <a:r>
              <a:rPr lang="en-US" sz="2000" b="1"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las políticas innovadoras, las tecnologías y las acciones comunitarias pueden mitigar estos efectos.</a:t>
            </a:r>
            <a:r>
              <a:rPr lang="en-US" sz="2000" kern="0" dirty="0">
                <a:solidFill>
                  <a:srgbClr val="09465E"/>
                </a:solidFill>
                <a:latin typeface="Calibri" panose="020F0502020204030204" pitchFamily="34" charset="0"/>
                <a:ea typeface="Times New Roman" panose="02020603050405020304" pitchFamily="18" charset="0"/>
                <a:cs typeface="Times New Roman" panose="02020603050405020304" pitchFamily="18" charset="0"/>
              </a:rPr>
              <a:t> Si afrontamos estos retos, podremos reducir el despilfarro, mejorar la sostenibilidad y garantizar una distribución equitativa de los alimentos en todo el mundo.</a:t>
            </a:r>
            <a:endParaRPr lang="es-ES" sz="2000" kern="100" dirty="0">
              <a:solidFill>
                <a:srgbClr val="09465E"/>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298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7EFF-89CF-AFF1-A506-84F4434FE715}"/>
            </a:ext>
          </a:extLst>
        </p:cNvPr>
        <p:cNvGrpSpPr/>
        <p:nvPr/>
      </p:nvGrpSpPr>
      <p:grpSpPr>
        <a:xfrm>
          <a:off x="0" y="0"/>
          <a:ext cx="0" cy="0"/>
          <a:chOff x="0" y="0"/>
          <a:chExt cx="0" cy="0"/>
        </a:xfrm>
      </p:grpSpPr>
      <p:sp>
        <p:nvSpPr>
          <p:cNvPr id="2" name="Freeform 173">
            <a:extLst>
              <a:ext uri="{FF2B5EF4-FFF2-40B4-BE49-F238E27FC236}">
                <a16:creationId xmlns:a16="http://schemas.microsoft.com/office/drawing/2014/main" id="{5C5D6495-8901-F854-6EE4-DF76837E60CC}"/>
              </a:ext>
            </a:extLst>
          </p:cNvPr>
          <p:cNvSpPr>
            <a:spLocks noChangeArrowheads="1"/>
          </p:cNvSpPr>
          <p:nvPr/>
        </p:nvSpPr>
        <p:spPr bwMode="auto">
          <a:xfrm>
            <a:off x="6096000" y="2139520"/>
            <a:ext cx="4973378" cy="299940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a:p>
        </p:txBody>
      </p:sp>
      <p:sp>
        <p:nvSpPr>
          <p:cNvPr id="5" name="Freeform 174">
            <a:extLst>
              <a:ext uri="{FF2B5EF4-FFF2-40B4-BE49-F238E27FC236}">
                <a16:creationId xmlns:a16="http://schemas.microsoft.com/office/drawing/2014/main" id="{1C431BC4-0D80-F5F7-CD2C-7EDAB42FBD45}"/>
              </a:ext>
            </a:extLst>
          </p:cNvPr>
          <p:cNvSpPr>
            <a:spLocks noChangeArrowheads="1"/>
          </p:cNvSpPr>
          <p:nvPr/>
        </p:nvSpPr>
        <p:spPr bwMode="auto">
          <a:xfrm>
            <a:off x="6196956" y="1762974"/>
            <a:ext cx="4716560" cy="100891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DF2D64"/>
          </a:solidFill>
          <a:ln>
            <a:noFill/>
          </a:ln>
          <a:effectLst/>
        </p:spPr>
        <p:txBody>
          <a:bodyPr wrap="none" anchor="ctr"/>
          <a:lstStyle/>
          <a:p>
            <a:endParaRPr lang="en-GB" sz="900" noProof="0">
              <a:solidFill>
                <a:schemeClr val="bg1"/>
              </a:solidFill>
            </a:endParaRPr>
          </a:p>
        </p:txBody>
      </p:sp>
      <p:sp>
        <p:nvSpPr>
          <p:cNvPr id="6" name="Freeform 176">
            <a:extLst>
              <a:ext uri="{FF2B5EF4-FFF2-40B4-BE49-F238E27FC236}">
                <a16:creationId xmlns:a16="http://schemas.microsoft.com/office/drawing/2014/main" id="{04C36489-4E8C-616B-795B-2D02B7283E16}"/>
              </a:ext>
            </a:extLst>
          </p:cNvPr>
          <p:cNvSpPr>
            <a:spLocks noChangeArrowheads="1"/>
          </p:cNvSpPr>
          <p:nvPr/>
        </p:nvSpPr>
        <p:spPr bwMode="auto">
          <a:xfrm>
            <a:off x="758003" y="2469754"/>
            <a:ext cx="5106125" cy="266917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a:p>
        </p:txBody>
      </p:sp>
      <p:sp>
        <p:nvSpPr>
          <p:cNvPr id="7" name="Freeform 177">
            <a:extLst>
              <a:ext uri="{FF2B5EF4-FFF2-40B4-BE49-F238E27FC236}">
                <a16:creationId xmlns:a16="http://schemas.microsoft.com/office/drawing/2014/main" id="{251ACA3D-D85C-DC8C-EEBA-C70A7F4745E4}"/>
              </a:ext>
            </a:extLst>
          </p:cNvPr>
          <p:cNvSpPr>
            <a:spLocks noChangeArrowheads="1"/>
          </p:cNvSpPr>
          <p:nvPr/>
        </p:nvSpPr>
        <p:spPr bwMode="auto">
          <a:xfrm>
            <a:off x="948992" y="1744930"/>
            <a:ext cx="4716560" cy="100891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a:p>
        </p:txBody>
      </p:sp>
      <p:sp>
        <p:nvSpPr>
          <p:cNvPr id="8" name="CuadroTexto 598">
            <a:extLst>
              <a:ext uri="{FF2B5EF4-FFF2-40B4-BE49-F238E27FC236}">
                <a16:creationId xmlns:a16="http://schemas.microsoft.com/office/drawing/2014/main" id="{9010DB72-D3E1-5F98-4AF3-F8C398699F7A}"/>
              </a:ext>
            </a:extLst>
          </p:cNvPr>
          <p:cNvSpPr txBox="1"/>
          <p:nvPr/>
        </p:nvSpPr>
        <p:spPr>
          <a:xfrm>
            <a:off x="1122622" y="1993085"/>
            <a:ext cx="4308914"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Soluciones comunitarias</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599">
            <a:extLst>
              <a:ext uri="{FF2B5EF4-FFF2-40B4-BE49-F238E27FC236}">
                <a16:creationId xmlns:a16="http://schemas.microsoft.com/office/drawing/2014/main" id="{0F154A2F-EC9B-13B6-EBD7-F878CD0F5069}"/>
              </a:ext>
            </a:extLst>
          </p:cNvPr>
          <p:cNvSpPr txBox="1"/>
          <p:nvPr/>
        </p:nvSpPr>
        <p:spPr>
          <a:xfrm>
            <a:off x="6627404" y="1976454"/>
            <a:ext cx="4210102" cy="495200"/>
          </a:xfrm>
          <a:prstGeom prst="rect">
            <a:avLst/>
          </a:prstGeom>
          <a:noFill/>
        </p:spPr>
        <p:txBody>
          <a:bodyPr wrap="square" rtlCol="0">
            <a:spAutoFit/>
          </a:bodyPr>
          <a:lstStyle/>
          <a:p>
            <a:pPr>
              <a:lnSpc>
                <a:spcPct val="115000"/>
              </a:lnSpc>
              <a:spcAft>
                <a:spcPts val="800"/>
              </a:spcAft>
              <a:buNone/>
            </a:pPr>
            <a:r>
              <a:rPr lang="es-ES" sz="24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Prácticas agrícolas sostenibles</a:t>
            </a:r>
            <a:endParaRPr lang="es-ES" sz="2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Rectángulo 602">
            <a:extLst>
              <a:ext uri="{FF2B5EF4-FFF2-40B4-BE49-F238E27FC236}">
                <a16:creationId xmlns:a16="http://schemas.microsoft.com/office/drawing/2014/main" id="{98EE87FD-5200-141B-4BFA-53A67B02EDE7}"/>
              </a:ext>
            </a:extLst>
          </p:cNvPr>
          <p:cNvSpPr/>
          <p:nvPr/>
        </p:nvSpPr>
        <p:spPr>
          <a:xfrm>
            <a:off x="846482" y="2839927"/>
            <a:ext cx="4907547" cy="2154436"/>
          </a:xfrm>
          <a:prstGeom prst="rect">
            <a:avLst/>
          </a:prstGeom>
        </p:spPr>
        <p:txBody>
          <a:bodyPr wrap="square">
            <a:spAutoFit/>
          </a:bodyPr>
          <a:lstStyle/>
          <a:p>
            <a:pPr marL="108000" lvl="0" indent="-342900">
              <a:spcAft>
                <a:spcPts val="600"/>
              </a:spcAft>
              <a:buSzPts val="1000"/>
              <a:buFont typeface="Symbol" panose="05050102010706020507" pitchFamily="18" charset="2"/>
              <a:buChar char=""/>
              <a:tabLst>
                <a:tab pos="457200" algn="l"/>
              </a:tabLst>
            </a:pPr>
            <a:r>
              <a:rPr lang="es-ES" sz="17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Bancos de alimentos y </a:t>
            </a:r>
            <a:r>
              <a:rPr lang="es-ES" sz="17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redistribución</a:t>
            </a:r>
            <a:r>
              <a:rPr lang="es-E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700" kern="0" dirty="0">
                <a:solidFill>
                  <a:schemeClr val="bg1"/>
                </a:solidFill>
                <a:effectLst/>
                <a:latin typeface="+mn-lt"/>
                <a:ea typeface="Times New Roman" panose="02020603050405020304" pitchFamily="18" charset="0"/>
                <a:cs typeface="Times New Roman" panose="02020603050405020304" pitchFamily="18" charset="0"/>
              </a:rPr>
              <a:t>Reforzar las redes de bancos de alimentos para garantizar que los excedentes alimentarios lleguen a las poblaciones vulnerables.</a:t>
            </a:r>
            <a:endParaRPr lang="es-ES" sz="1700" kern="100" dirty="0">
              <a:solidFill>
                <a:schemeClr val="bg1"/>
              </a:solidFill>
              <a:effectLst/>
              <a:latin typeface="+mn-lt"/>
              <a:ea typeface="Aptos" panose="020B0004020202020204" pitchFamily="34" charset="0"/>
              <a:cs typeface="Times New Roman" panose="02020603050405020304" pitchFamily="18" charset="0"/>
            </a:endParaRPr>
          </a:p>
          <a:p>
            <a:pPr marL="108000" lvl="0" indent="-342900">
              <a:spcAft>
                <a:spcPts val="600"/>
              </a:spcAft>
              <a:buSzPts val="1000"/>
              <a:buFont typeface="Symbol" panose="05050102010706020507" pitchFamily="18" charset="2"/>
              <a:buChar char=""/>
              <a:tabLst>
                <a:tab pos="457200" algn="l"/>
              </a:tabLst>
            </a:pPr>
            <a:r>
              <a:rPr lang="es-ES" sz="1700" b="1"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Campañas educativas</a:t>
            </a:r>
            <a:r>
              <a:rPr lang="es-E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08000" lvl="1">
              <a:spcAft>
                <a:spcPts val="600"/>
              </a:spcAft>
              <a:buSzPts val="1000"/>
              <a:tabLst>
                <a:tab pos="914400" algn="l"/>
              </a:tabLst>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Sensibilizar sobre el consumo sostenible y cómo interpretar las etiquetas de los alimentos.</a:t>
            </a:r>
            <a:endParaRPr lang="es-E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Rectángulo 602">
            <a:extLst>
              <a:ext uri="{FF2B5EF4-FFF2-40B4-BE49-F238E27FC236}">
                <a16:creationId xmlns:a16="http://schemas.microsoft.com/office/drawing/2014/main" id="{09BC8D45-F49F-3818-8528-135B84176C9D}"/>
              </a:ext>
            </a:extLst>
          </p:cNvPr>
          <p:cNvSpPr/>
          <p:nvPr/>
        </p:nvSpPr>
        <p:spPr>
          <a:xfrm>
            <a:off x="6389595" y="3010615"/>
            <a:ext cx="4136644" cy="1278107"/>
          </a:xfrm>
          <a:prstGeom prst="rect">
            <a:avLst/>
          </a:prstGeom>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7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Promover la agroecología y la agricultura regenerativa para reducir el impacto del cambio climático en la producción de alimentos</a:t>
            </a:r>
            <a:r>
              <a:rPr lang="en-US" sz="16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 Placeholder 3">
            <a:extLst>
              <a:ext uri="{FF2B5EF4-FFF2-40B4-BE49-F238E27FC236}">
                <a16:creationId xmlns:a16="http://schemas.microsoft.com/office/drawing/2014/main" id="{CF4FC8F6-48EA-B5B5-3E23-0D11884AB6E9}"/>
              </a:ext>
            </a:extLst>
          </p:cNvPr>
          <p:cNvSpPr txBox="1">
            <a:spLocks/>
          </p:cNvSpPr>
          <p:nvPr/>
        </p:nvSpPr>
        <p:spPr>
          <a:xfrm>
            <a:off x="2934615" y="515333"/>
            <a:ext cx="7259868" cy="10089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dirty="0">
                <a:latin typeface="Calibri" panose="020F0502020204030204" pitchFamily="34" charset="0"/>
                <a:ea typeface="Times New Roman" panose="02020603050405020304" pitchFamily="18" charset="0"/>
                <a:cs typeface="Times New Roman" panose="02020603050405020304" pitchFamily="18" charset="0"/>
              </a:rPr>
              <a:t>Afrontar los retos </a:t>
            </a:r>
            <a:r>
              <a:rPr lang="en-US" i="1" kern="0" dirty="0">
                <a:latin typeface="Calibri" panose="020F0502020204030204" pitchFamily="34" charset="0"/>
                <a:ea typeface="Times New Roman" panose="02020603050405020304" pitchFamily="18" charset="0"/>
                <a:cs typeface="Times New Roman" panose="02020603050405020304" pitchFamily="18" charset="0"/>
              </a:rPr>
              <a:t>(cont.)</a:t>
            </a:r>
            <a:endParaRPr lang="es-ES" i="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FD2E1FB6-D5EC-ECAD-ED9E-BE3B231403AA}"/>
              </a:ext>
            </a:extLst>
          </p:cNvPr>
          <p:cNvSpPr txBox="1"/>
          <p:nvPr/>
        </p:nvSpPr>
        <p:spPr>
          <a:xfrm>
            <a:off x="1329402" y="5441662"/>
            <a:ext cx="10120386" cy="1107996"/>
          </a:xfrm>
          <a:prstGeom prst="rect">
            <a:avLst/>
          </a:prstGeom>
          <a:noFill/>
        </p:spPr>
        <p:txBody>
          <a:bodyPr wrap="square" rtlCol="0">
            <a:spAutoFit/>
          </a:bodyPr>
          <a:lstStyle/>
          <a:p>
            <a:pPr marL="12700" marR="41275" algn="l">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spc="-10" dirty="0">
                <a:solidFill>
                  <a:srgbClr val="09465E"/>
                </a:solidFill>
                <a:latin typeface="Calibri"/>
                <a:cs typeface="Calibri"/>
              </a:rPr>
              <a:t>Estos retos exigen estrategias sostenibles </a:t>
            </a:r>
            <a:r>
              <a:rPr lang="en-US" sz="2200" spc="-25" dirty="0">
                <a:solidFill>
                  <a:srgbClr val="09465E"/>
                </a:solidFill>
                <a:latin typeface="Calibri"/>
                <a:cs typeface="Calibri"/>
              </a:rPr>
              <a:t>para </a:t>
            </a:r>
            <a:r>
              <a:rPr lang="en-US" sz="2200" spc="-10" dirty="0">
                <a:solidFill>
                  <a:srgbClr val="09465E"/>
                </a:solidFill>
                <a:latin typeface="Calibri"/>
                <a:cs typeface="Calibri"/>
              </a:rPr>
              <a:t>reducir los residuos, </a:t>
            </a:r>
            <a:r>
              <a:rPr lang="en-US" sz="2200" spc="-10" dirty="0" err="1">
                <a:solidFill>
                  <a:srgbClr val="09465E"/>
                </a:solidFill>
                <a:latin typeface="Calibri"/>
                <a:cs typeface="Calibri"/>
              </a:rPr>
              <a:t>optimizar la </a:t>
            </a:r>
            <a:r>
              <a:rPr lang="en-US" sz="2200" spc="-10" dirty="0">
                <a:solidFill>
                  <a:srgbClr val="09465E"/>
                </a:solidFill>
                <a:latin typeface="Calibri"/>
                <a:cs typeface="Calibri"/>
              </a:rPr>
              <a:t>distribución </a:t>
            </a:r>
            <a:r>
              <a:rPr lang="en-US" sz="2200" spc="-25" dirty="0">
                <a:solidFill>
                  <a:srgbClr val="09465E"/>
                </a:solidFill>
                <a:latin typeface="Calibri"/>
                <a:cs typeface="Calibri"/>
              </a:rPr>
              <a:t>y </a:t>
            </a:r>
            <a:r>
              <a:rPr lang="en-US" sz="2200" spc="-10" dirty="0">
                <a:solidFill>
                  <a:srgbClr val="09465E"/>
                </a:solidFill>
                <a:latin typeface="Calibri"/>
                <a:cs typeface="Calibri"/>
              </a:rPr>
              <a:t>mejorar la resistencia </a:t>
            </a:r>
            <a:r>
              <a:rPr lang="en-US" sz="2200" dirty="0">
                <a:solidFill>
                  <a:srgbClr val="09465E"/>
                </a:solidFill>
                <a:latin typeface="Calibri"/>
                <a:cs typeface="Calibri"/>
              </a:rPr>
              <a:t>del sistema </a:t>
            </a:r>
            <a:r>
              <a:rPr lang="en-US" sz="2200" spc="-20" dirty="0">
                <a:solidFill>
                  <a:srgbClr val="09465E"/>
                </a:solidFill>
                <a:latin typeface="Calibri"/>
                <a:cs typeface="Calibri"/>
              </a:rPr>
              <a:t>alimentario </a:t>
            </a:r>
            <a:r>
              <a:rPr lang="en-US" sz="2200" dirty="0">
                <a:solidFill>
                  <a:srgbClr val="09465E"/>
                </a:solidFill>
                <a:latin typeface="Calibri"/>
                <a:cs typeface="Calibri"/>
              </a:rPr>
              <a:t>al </a:t>
            </a:r>
            <a:r>
              <a:rPr lang="en-US" sz="2200" spc="-10" dirty="0">
                <a:solidFill>
                  <a:srgbClr val="09465E"/>
                </a:solidFill>
                <a:latin typeface="Calibri"/>
                <a:cs typeface="Calibri"/>
              </a:rPr>
              <a:t>cambio climático.</a:t>
            </a:r>
            <a:endParaRPr lang="en-US" sz="2200" dirty="0">
              <a:latin typeface="Calibri"/>
              <a:cs typeface="Calibri"/>
            </a:endParaRPr>
          </a:p>
          <a:p>
            <a:pPr algn="l"/>
            <a:endParaRPr lang="es-ES" sz="2200" dirty="0"/>
          </a:p>
        </p:txBody>
      </p:sp>
    </p:spTree>
    <p:extLst>
      <p:ext uri="{BB962C8B-B14F-4D97-AF65-F5344CB8AC3E}">
        <p14:creationId xmlns:p14="http://schemas.microsoft.com/office/powerpoint/2010/main" val="44127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5A00-D58B-C2F1-C760-573C07F008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3DEE3D-1AC9-341C-0143-CBCBFA6E04FC}"/>
              </a:ext>
            </a:extLst>
          </p:cNvPr>
          <p:cNvSpPr>
            <a:spLocks noGrp="1"/>
          </p:cNvSpPr>
          <p:nvPr>
            <p:ph type="body" sz="quarter" idx="16"/>
          </p:nvPr>
        </p:nvSpPr>
        <p:spPr>
          <a:xfrm>
            <a:off x="489526" y="422703"/>
            <a:ext cx="10479218" cy="803654"/>
          </a:xfrm>
          <a:prstGeom prst="rect">
            <a:avLst/>
          </a:prstGeom>
        </p:spPr>
        <p:txBody>
          <a:bodyPr/>
          <a:lstStyle/>
          <a:p>
            <a:pPr>
              <a:lnSpc>
                <a:spcPct val="115000"/>
              </a:lnSpc>
              <a:spcAft>
                <a:spcPts val="800"/>
              </a:spcAft>
              <a:buNone/>
            </a:pP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Oportunidades</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excedentes</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alimentarios</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en</a:t>
            </a:r>
            <a:r>
              <a:rPr lang="en-US" sz="3600" b="1" kern="0" dirty="0">
                <a:effectLst/>
                <a:latin typeface="Calibri" panose="020F0502020204030204" pitchFamily="34" charset="0"/>
                <a:ea typeface="Times New Roman" panose="02020603050405020304" pitchFamily="18" charset="0"/>
                <a:cs typeface="Times New Roman" panose="02020603050405020304" pitchFamily="18" charset="0"/>
              </a:rPr>
              <a:t> medio de </a:t>
            </a:r>
            <a:r>
              <a:rPr lang="en-US" sz="3600" b="1" kern="0" dirty="0" err="1">
                <a:effectLst/>
                <a:latin typeface="Calibri" panose="020F0502020204030204" pitchFamily="34" charset="0"/>
                <a:ea typeface="Times New Roman" panose="02020603050405020304" pitchFamily="18" charset="0"/>
                <a:cs typeface="Times New Roman" panose="02020603050405020304" pitchFamily="18" charset="0"/>
              </a:rPr>
              <a:t>desafíos</a:t>
            </a:r>
            <a:endParaRPr lang="es-E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reeform 1">
            <a:extLst>
              <a:ext uri="{FF2B5EF4-FFF2-40B4-BE49-F238E27FC236}">
                <a16:creationId xmlns:a16="http://schemas.microsoft.com/office/drawing/2014/main" id="{7658B11D-6EBB-E91E-34C6-88FCB384AEE0}"/>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69ADA0DD-FBED-A88C-794F-061B40393D5F}"/>
              </a:ext>
            </a:extLst>
          </p:cNvPr>
          <p:cNvSpPr>
            <a:spLocks noGrp="1"/>
          </p:cNvSpPr>
          <p:nvPr>
            <p:ph type="body" sz="quarter" idx="19"/>
          </p:nvPr>
        </p:nvSpPr>
        <p:spPr>
          <a:xfrm>
            <a:off x="489526" y="2031545"/>
            <a:ext cx="11702474" cy="544477"/>
          </a:xfrm>
        </p:spPr>
        <p:txBody>
          <a:bodyPr/>
          <a:lstStyle/>
          <a:p>
            <a:pPr>
              <a:lnSpc>
                <a:spcPct val="115000"/>
              </a:lnSpc>
              <a:spcAft>
                <a:spcPts val="800"/>
              </a:spcAft>
              <a:buNone/>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A pesar de las dificultades, los excedentes alimentarios pueden ser un recurso si se gestionan adecuadamente:</a:t>
            </a:r>
            <a:endParaRPr lang="es-E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
            <a:extLst>
              <a:ext uri="{FF2B5EF4-FFF2-40B4-BE49-F238E27FC236}">
                <a16:creationId xmlns:a16="http://schemas.microsoft.com/office/drawing/2014/main" id="{9B038828-5CE5-4765-030D-A94B67461B67}"/>
              </a:ext>
            </a:extLst>
          </p:cNvPr>
          <p:cNvSpPr>
            <a:spLocks noChangeArrowheads="1"/>
          </p:cNvSpPr>
          <p:nvPr/>
        </p:nvSpPr>
        <p:spPr bwMode="auto">
          <a:xfrm>
            <a:off x="905413" y="2717806"/>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337EFB86-33C1-DB16-DEFF-E81B8D1575F0}"/>
              </a:ext>
            </a:extLst>
          </p:cNvPr>
          <p:cNvSpPr>
            <a:spLocks noChangeArrowheads="1"/>
          </p:cNvSpPr>
          <p:nvPr/>
        </p:nvSpPr>
        <p:spPr bwMode="auto">
          <a:xfrm>
            <a:off x="924244" y="2866965"/>
            <a:ext cx="2912301" cy="2749140"/>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7BEF99F0-E756-30CB-6657-9677DC4E81A7}"/>
              </a:ext>
            </a:extLst>
          </p:cNvPr>
          <p:cNvSpPr>
            <a:spLocks noChangeArrowheads="1"/>
          </p:cNvSpPr>
          <p:nvPr/>
        </p:nvSpPr>
        <p:spPr bwMode="auto">
          <a:xfrm>
            <a:off x="894972" y="2786063"/>
            <a:ext cx="2726839" cy="254750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3A6C9CDE-6B46-F7A5-B534-7DCAA639B71C}"/>
              </a:ext>
            </a:extLst>
          </p:cNvPr>
          <p:cNvSpPr>
            <a:spLocks noChangeArrowheads="1"/>
          </p:cNvSpPr>
          <p:nvPr/>
        </p:nvSpPr>
        <p:spPr bwMode="auto">
          <a:xfrm>
            <a:off x="171250" y="2786063"/>
            <a:ext cx="1207063" cy="1215470"/>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5A50AF91-19DE-E76B-C78E-AA59B381AAFD}"/>
              </a:ext>
            </a:extLst>
          </p:cNvPr>
          <p:cNvSpPr>
            <a:spLocks noChangeArrowheads="1"/>
          </p:cNvSpPr>
          <p:nvPr/>
        </p:nvSpPr>
        <p:spPr bwMode="auto">
          <a:xfrm>
            <a:off x="130786" y="2762573"/>
            <a:ext cx="1210773" cy="1238960"/>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08DEE89E-A31D-20E1-81B7-57A7E282240E}"/>
              </a:ext>
            </a:extLst>
          </p:cNvPr>
          <p:cNvSpPr>
            <a:spLocks noChangeArrowheads="1"/>
          </p:cNvSpPr>
          <p:nvPr/>
        </p:nvSpPr>
        <p:spPr bwMode="auto">
          <a:xfrm>
            <a:off x="4692685" y="2939507"/>
            <a:ext cx="2663836" cy="2470433"/>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CD19EB0A-33FE-8649-50A9-7BC1CE611657}"/>
              </a:ext>
            </a:extLst>
          </p:cNvPr>
          <p:cNvSpPr>
            <a:spLocks noChangeArrowheads="1"/>
          </p:cNvSpPr>
          <p:nvPr/>
        </p:nvSpPr>
        <p:spPr bwMode="auto">
          <a:xfrm>
            <a:off x="4639849" y="2923313"/>
            <a:ext cx="2912301" cy="266010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809F69AD-A975-A39F-84E3-D1F9C4F3D444}"/>
              </a:ext>
            </a:extLst>
          </p:cNvPr>
          <p:cNvSpPr>
            <a:spLocks noChangeArrowheads="1"/>
          </p:cNvSpPr>
          <p:nvPr/>
        </p:nvSpPr>
        <p:spPr bwMode="auto">
          <a:xfrm>
            <a:off x="4513515" y="2949840"/>
            <a:ext cx="2663836" cy="2470433"/>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62DEBBBD-14B1-93EF-3DE9-F5DD0E730D97}"/>
              </a:ext>
            </a:extLst>
          </p:cNvPr>
          <p:cNvSpPr>
            <a:spLocks noChangeArrowheads="1"/>
          </p:cNvSpPr>
          <p:nvPr/>
        </p:nvSpPr>
        <p:spPr bwMode="auto">
          <a:xfrm>
            <a:off x="3736520" y="2790953"/>
            <a:ext cx="1206214" cy="1242837"/>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21690023-E3B0-00AA-0868-BB6F021DFF9F}"/>
              </a:ext>
            </a:extLst>
          </p:cNvPr>
          <p:cNvSpPr>
            <a:spLocks noChangeArrowheads="1"/>
          </p:cNvSpPr>
          <p:nvPr/>
        </p:nvSpPr>
        <p:spPr bwMode="auto">
          <a:xfrm>
            <a:off x="3729399" y="2764426"/>
            <a:ext cx="1241615" cy="124283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E3CB8E7A-B203-BA76-2D13-741C7066CCCD}"/>
              </a:ext>
            </a:extLst>
          </p:cNvPr>
          <p:cNvSpPr>
            <a:spLocks noChangeArrowheads="1"/>
          </p:cNvSpPr>
          <p:nvPr/>
        </p:nvSpPr>
        <p:spPr bwMode="auto">
          <a:xfrm>
            <a:off x="8071237" y="2856133"/>
            <a:ext cx="2787953" cy="2477430"/>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9F1411F4-D383-5656-81E0-F42B3C5D6D59}"/>
              </a:ext>
            </a:extLst>
          </p:cNvPr>
          <p:cNvSpPr>
            <a:spLocks noChangeArrowheads="1"/>
          </p:cNvSpPr>
          <p:nvPr/>
        </p:nvSpPr>
        <p:spPr bwMode="auto">
          <a:xfrm>
            <a:off x="8046103" y="2875095"/>
            <a:ext cx="3091881" cy="2824294"/>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3A7C41C4-B320-B1FB-41E2-247A86DC79B1}"/>
              </a:ext>
            </a:extLst>
          </p:cNvPr>
          <p:cNvSpPr>
            <a:spLocks noChangeArrowheads="1"/>
          </p:cNvSpPr>
          <p:nvPr/>
        </p:nvSpPr>
        <p:spPr bwMode="auto">
          <a:xfrm>
            <a:off x="8020969" y="2926276"/>
            <a:ext cx="3246787" cy="277311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23E96EC4-B590-BBA0-158C-1CFA512C80C9}"/>
              </a:ext>
            </a:extLst>
          </p:cNvPr>
          <p:cNvSpPr>
            <a:spLocks noChangeArrowheads="1"/>
          </p:cNvSpPr>
          <p:nvPr/>
        </p:nvSpPr>
        <p:spPr bwMode="auto">
          <a:xfrm>
            <a:off x="7351308" y="2638102"/>
            <a:ext cx="1220884" cy="1140960"/>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AF06CFEE-5E89-B526-547D-96B135E2855D}"/>
              </a:ext>
            </a:extLst>
          </p:cNvPr>
          <p:cNvSpPr>
            <a:spLocks noChangeArrowheads="1"/>
          </p:cNvSpPr>
          <p:nvPr/>
        </p:nvSpPr>
        <p:spPr bwMode="auto">
          <a:xfrm>
            <a:off x="7319777" y="2594984"/>
            <a:ext cx="1273947" cy="1187486"/>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A701203-06C7-45AB-D820-105125639ADF}"/>
              </a:ext>
            </a:extLst>
          </p:cNvPr>
          <p:cNvSpPr txBox="1"/>
          <p:nvPr/>
        </p:nvSpPr>
        <p:spPr>
          <a:xfrm>
            <a:off x="107115" y="3131903"/>
            <a:ext cx="131616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Alimentación animal</a:t>
            </a:r>
            <a:endParaRPr kumimoji="0" lang="en-GB" sz="16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EA06D261-391C-4D23-8E94-D2D743EA0915}"/>
              </a:ext>
            </a:extLst>
          </p:cNvPr>
          <p:cNvSpPr txBox="1"/>
          <p:nvPr/>
        </p:nvSpPr>
        <p:spPr>
          <a:xfrm>
            <a:off x="1163989" y="3150500"/>
            <a:ext cx="2429632" cy="1360870"/>
          </a:xfrm>
          <a:prstGeom prst="rect">
            <a:avLst/>
          </a:prstGeom>
          <a:noFill/>
        </p:spPr>
        <p:txBody>
          <a:bodyPr wrap="square" rtlCol="0">
            <a:spAutoFit/>
          </a:bodyPr>
          <a:lstStyle/>
          <a:p>
            <a:pPr lvl="1" algn="ctr">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Redirigir los excedentes de alimentos al ganado puede reducir los residuos y recortar los costes de alimentación.</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60044FF2-DB11-2A88-4060-16D149700B9A}"/>
              </a:ext>
            </a:extLst>
          </p:cNvPr>
          <p:cNvSpPr txBox="1"/>
          <p:nvPr/>
        </p:nvSpPr>
        <p:spPr>
          <a:xfrm>
            <a:off x="3669006" y="3131903"/>
            <a:ext cx="128216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Compostaje</a:t>
            </a:r>
            <a:endParaRPr kumimoji="0" lang="en-GB" sz="16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796FC9CF-D445-DA9E-EBFE-63BD4D6E1224}"/>
              </a:ext>
            </a:extLst>
          </p:cNvPr>
          <p:cNvSpPr txBox="1"/>
          <p:nvPr/>
        </p:nvSpPr>
        <p:spPr>
          <a:xfrm>
            <a:off x="7344911" y="3014794"/>
            <a:ext cx="12739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Economía circular</a:t>
            </a:r>
            <a:endParaRPr kumimoji="0" lang="en-GB" sz="1600" b="1" i="0" u="none" strike="noStrike" kern="0" cap="none" spc="0" normalizeH="0" baseline="0" noProof="0" dirty="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8B5FED60-3295-2DF3-E29F-71841EF7E96E}"/>
              </a:ext>
            </a:extLst>
          </p:cNvPr>
          <p:cNvSpPr txBox="1"/>
          <p:nvPr/>
        </p:nvSpPr>
        <p:spPr>
          <a:xfrm>
            <a:off x="4774546" y="3268490"/>
            <a:ext cx="2537499" cy="1626608"/>
          </a:xfrm>
          <a:prstGeom prst="rect">
            <a:avLst/>
          </a:prstGeom>
          <a:noFill/>
        </p:spPr>
        <p:txBody>
          <a:bodyPr wrap="square" rtlCol="0">
            <a:spAutoFit/>
          </a:bodyPr>
          <a:lstStyle/>
          <a:p>
            <a:pPr lvl="1" algn="ctr">
              <a:buSzPts val="1000"/>
              <a:tabLst>
                <a:tab pos="914400" algn="l"/>
              </a:tabLst>
            </a:pPr>
            <a:r>
              <a:rPr lang="en-US" sz="2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Transformar los residuos alimentarios en compost mejora la salud del suelo y reduce las emisiones de los vertederos.</a:t>
            </a:r>
            <a:endParaRPr lang="es-E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A3B93B02-CA56-92DD-7582-DA960A3631A7}"/>
              </a:ext>
            </a:extLst>
          </p:cNvPr>
          <p:cNvSpPr txBox="1"/>
          <p:nvPr/>
        </p:nvSpPr>
        <p:spPr>
          <a:xfrm>
            <a:off x="8333667" y="3173034"/>
            <a:ext cx="2635077" cy="2308324"/>
          </a:xfrm>
          <a:prstGeom prst="rect">
            <a:avLst/>
          </a:prstGeom>
          <a:noFill/>
        </p:spPr>
        <p:txBody>
          <a:bodyPr wrap="square" rtlCol="0">
            <a:spAutoFit/>
          </a:bodyPr>
          <a:lstStyle/>
          <a:p>
            <a:pPr lvl="1" algn="ctr">
              <a:buSzPts val="1000"/>
              <a:tabLst>
                <a:tab pos="914400" algn="l"/>
              </a:tabLst>
            </a:pP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Innovaciones como el reciclaje de excedentes alimentarios para convertirlos en nuevos productos (mermeladas, sopas, etc.) crean valor al tiempo que reducen los residuos.</a:t>
            </a:r>
          </a:p>
        </p:txBody>
      </p:sp>
      <p:sp>
        <p:nvSpPr>
          <p:cNvPr id="21" name="CuadroTexto 20">
            <a:extLst>
              <a:ext uri="{FF2B5EF4-FFF2-40B4-BE49-F238E27FC236}">
                <a16:creationId xmlns:a16="http://schemas.microsoft.com/office/drawing/2014/main" id="{9D524D2F-2DE9-63EE-3C16-57FCF2E1EA1E}"/>
              </a:ext>
            </a:extLst>
          </p:cNvPr>
          <p:cNvSpPr txBox="1"/>
          <p:nvPr/>
        </p:nvSpPr>
        <p:spPr>
          <a:xfrm>
            <a:off x="411298" y="5712997"/>
            <a:ext cx="11171102" cy="923330"/>
          </a:xfrm>
          <a:prstGeom prst="rect">
            <a:avLst/>
          </a:prstGeom>
          <a:noFill/>
        </p:spPr>
        <p:txBody>
          <a:bodyPr wrap="square" rtlCol="0">
            <a:spAutoFit/>
          </a:bodyPr>
          <a:lstStyle/>
          <a:p>
            <a:pPr marL="12700" marR="113030">
              <a:spcBef>
                <a:spcPts val="5"/>
              </a:spcBef>
              <a:buSzPct val="97959"/>
              <a:tabLst>
                <a:tab pos="546100" algn="l"/>
                <a:tab pos="989965" algn="l"/>
                <a:tab pos="2101215" algn="l"/>
                <a:tab pos="2690495" algn="l"/>
                <a:tab pos="4481195" algn="l"/>
                <a:tab pos="5939790" algn="l"/>
                <a:tab pos="7874634" algn="l"/>
                <a:tab pos="8409940" algn="l"/>
                <a:tab pos="9284970" algn="l"/>
              </a:tabLst>
            </a:pPr>
            <a:r>
              <a:rPr lang="en-US" sz="1800" b="1" spc="-10" dirty="0">
                <a:solidFill>
                  <a:srgbClr val="09465E"/>
                </a:solidFill>
                <a:latin typeface="Calibri"/>
                <a:cs typeface="Calibri"/>
                <a:hlinkClick r:id="rId2"/>
              </a:rPr>
              <a:t>La DECLARACIÓN DE GLASGOW </a:t>
            </a:r>
            <a:r>
              <a:rPr lang="en-US" sz="1800" b="1" spc="-25" dirty="0">
                <a:solidFill>
                  <a:srgbClr val="09465E"/>
                </a:solidFill>
                <a:latin typeface="Calibri"/>
                <a:cs typeface="Calibri"/>
                <a:hlinkClick r:id="rId2"/>
              </a:rPr>
              <a:t>SOBRE </a:t>
            </a:r>
            <a:r>
              <a:rPr lang="en-US" sz="1800" b="1" spc="-20" dirty="0">
                <a:solidFill>
                  <a:srgbClr val="09465E"/>
                </a:solidFill>
                <a:latin typeface="Calibri"/>
                <a:cs typeface="Calibri"/>
                <a:hlinkClick r:id="rId2"/>
              </a:rPr>
              <a:t>ALIMENTACIÓN </a:t>
            </a:r>
            <a:r>
              <a:rPr lang="en-US" sz="1800" b="1" spc="-25" dirty="0">
                <a:solidFill>
                  <a:srgbClr val="09465E"/>
                </a:solidFill>
                <a:latin typeface="Calibri"/>
                <a:cs typeface="Calibri"/>
                <a:hlinkClick r:id="rId2"/>
              </a:rPr>
              <a:t>Y </a:t>
            </a:r>
            <a:r>
              <a:rPr lang="en-US" sz="1800" b="1" spc="-10" dirty="0">
                <a:solidFill>
                  <a:srgbClr val="09465E"/>
                </a:solidFill>
                <a:latin typeface="Calibri"/>
                <a:cs typeface="Calibri"/>
                <a:hlinkClick r:id="rId2"/>
              </a:rPr>
              <a:t>CLIMA</a:t>
            </a:r>
            <a:r>
              <a:rPr lang="en-US" sz="1800" spc="-10" dirty="0">
                <a:solidFill>
                  <a:srgbClr val="09465E"/>
                </a:solidFill>
                <a:latin typeface="Calibri"/>
                <a:cs typeface="Calibri"/>
              </a:rPr>
              <a:t>, afirma: </a:t>
            </a:r>
            <a:r>
              <a:rPr lang="en-US" sz="1800" i="1" spc="-10" dirty="0">
                <a:solidFill>
                  <a:srgbClr val="09465E"/>
                </a:solidFill>
                <a:latin typeface="Calibri"/>
                <a:cs typeface="Calibri"/>
              </a:rPr>
              <a:t>"Es necesario </a:t>
            </a:r>
            <a:r>
              <a:rPr lang="en-US" sz="1800" i="1" dirty="0">
                <a:solidFill>
                  <a:srgbClr val="09465E"/>
                </a:solidFill>
                <a:latin typeface="Calibri"/>
                <a:cs typeface="Calibri"/>
              </a:rPr>
              <a:t>un compromiso de los gobiernos locales y regionales para hacer frente a la emergencia climática mediante políticas alimentarias integradas, junto con un llamamiento a </a:t>
            </a:r>
            <a:r>
              <a:rPr lang="en-US" sz="1800" i="1" spc="-10" dirty="0">
                <a:solidFill>
                  <a:srgbClr val="09465E"/>
                </a:solidFill>
                <a:latin typeface="Calibri"/>
                <a:cs typeface="Calibri"/>
              </a:rPr>
              <a:t>los gobiernos nacionales </a:t>
            </a:r>
            <a:r>
              <a:rPr lang="en-US" sz="1800" i="1" dirty="0">
                <a:solidFill>
                  <a:srgbClr val="09465E"/>
                </a:solidFill>
                <a:latin typeface="Calibri"/>
                <a:cs typeface="Calibri"/>
              </a:rPr>
              <a:t>para que tomen </a:t>
            </a:r>
            <a:r>
              <a:rPr lang="en-US" sz="1800" i="1" spc="-10" dirty="0">
                <a:solidFill>
                  <a:srgbClr val="09465E"/>
                </a:solidFill>
                <a:latin typeface="Calibri"/>
                <a:cs typeface="Calibri"/>
              </a:rPr>
              <a:t>medidas".</a:t>
            </a:r>
            <a:endParaRPr lang="en-US" sz="1800" dirty="0">
              <a:latin typeface="Calibri"/>
              <a:cs typeface="Calibri"/>
            </a:endParaRPr>
          </a:p>
        </p:txBody>
      </p:sp>
    </p:spTree>
    <p:extLst>
      <p:ext uri="{BB962C8B-B14F-4D97-AF65-F5344CB8AC3E}">
        <p14:creationId xmlns:p14="http://schemas.microsoft.com/office/powerpoint/2010/main" val="968066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203954" cy="557831"/>
          </a:xfrm>
          <a:prstGeom prst="rect">
            <a:avLst/>
          </a:prstGeom>
          <a:solidFill>
            <a:srgbClr val="60BA47"/>
          </a:solidFill>
        </p:spPr>
        <p:txBody>
          <a:bodyPr/>
          <a:lstStyle/>
          <a:p>
            <a:r>
              <a:rPr lang="en-GB" noProof="0"/>
              <a:t>Inspírate...</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607555" y="1584237"/>
            <a:ext cx="6766042" cy="5440921"/>
          </a:xfrm>
          <a:prstGeom prst="rect">
            <a:avLst/>
          </a:prstGeo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800" dirty="0" err="1">
                <a:solidFill>
                  <a:srgbClr val="09465E"/>
                </a:solidFill>
                <a:latin typeface="Calibri"/>
                <a:ea typeface="Open Sans"/>
                <a:cs typeface="Calibri"/>
              </a:rPr>
              <a:t>Paturpat </a:t>
            </a:r>
            <a:r>
              <a:rPr lang="en-US" sz="1800" dirty="0">
                <a:solidFill>
                  <a:srgbClr val="09465E"/>
                </a:solidFill>
                <a:latin typeface="Calibri"/>
                <a:ea typeface="Open Sans"/>
                <a:cs typeface="Calibri"/>
              </a:rPr>
              <a:t>desarrolla productos listos para consumir con las </a:t>
            </a:r>
            <a:r>
              <a:rPr lang="en-US" sz="1800" dirty="0" err="1">
                <a:solidFill>
                  <a:srgbClr val="09465E"/>
                </a:solidFill>
                <a:latin typeface="Calibri"/>
                <a:ea typeface="Open Sans"/>
                <a:cs typeface="Calibri"/>
              </a:rPr>
              <a:t>patatas </a:t>
            </a:r>
            <a:r>
              <a:rPr lang="en-US" sz="1800" dirty="0">
                <a:solidFill>
                  <a:srgbClr val="09465E"/>
                </a:solidFill>
                <a:latin typeface="Calibri"/>
                <a:ea typeface="Open Sans"/>
                <a:cs typeface="Calibri"/>
              </a:rPr>
              <a:t>"no atractivas", los llamados productos de 5ª gama, para la distribución, la </a:t>
            </a:r>
            <a:r>
              <a:rPr lang="en-US" sz="1800" dirty="0" err="1">
                <a:solidFill>
                  <a:srgbClr val="09465E"/>
                </a:solidFill>
                <a:latin typeface="Calibri"/>
                <a:ea typeface="Open Sans"/>
                <a:cs typeface="Calibri"/>
              </a:rPr>
              <a:t>hostelería </a:t>
            </a:r>
            <a:r>
              <a:rPr lang="en-US" sz="1800" dirty="0">
                <a:solidFill>
                  <a:srgbClr val="09465E"/>
                </a:solidFill>
                <a:latin typeface="Calibri"/>
                <a:ea typeface="Open Sans"/>
                <a:cs typeface="Calibri"/>
              </a:rPr>
              <a:t>y la industria alimentaria</a:t>
            </a:r>
            <a:r>
              <a:rPr lang="en-US" sz="1800" dirty="0">
                <a:latin typeface="Calibri"/>
                <a:ea typeface="Open Sans"/>
                <a:cs typeface="Calibri"/>
              </a:rPr>
              <a:t>. Se adapta a las necesidades y tendencias del mercado, estableciendo un referente en innovación y sostenibilidad, ya que sus productos ofrecen comodidad y beneficios para la salud de los consumidores, al tiempo que abordan el problema del desperdicio alimentario, revalorizando aquellos tubérculos que, aunque nutritivos, se desechan por no cumplir los estándares estéticos.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spc="0" dirty="0">
                <a:solidFill>
                  <a:srgbClr val="09465E"/>
                </a:solidFill>
                <a:latin typeface="Calibri"/>
                <a:ea typeface="Open Sans"/>
                <a:cs typeface="Calibri"/>
              </a:rPr>
              <a:t>Esta iniciativa, incluida en nuestro </a:t>
            </a:r>
            <a:r>
              <a:rPr lang="en-US" sz="18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Compendio de Buenas Prácticas</a:t>
            </a:r>
            <a:r>
              <a:rPr lang="en-US" sz="1800" spc="0" dirty="0">
                <a:solidFill>
                  <a:srgbClr val="09465E"/>
                </a:solidFill>
                <a:latin typeface="Calibri"/>
                <a:ea typeface="Open Sans"/>
                <a:cs typeface="Calibri"/>
              </a:rPr>
              <a:t>, forma parte de innovaciones como el </a:t>
            </a:r>
            <a:r>
              <a:rPr lang="en-US" sz="1800" b="1" spc="0" dirty="0">
                <a:solidFill>
                  <a:srgbClr val="09465E"/>
                </a:solidFill>
                <a:latin typeface="Calibri"/>
                <a:ea typeface="Open Sans"/>
                <a:cs typeface="Calibri"/>
              </a:rPr>
              <a:t>reciclado de excedentes alimentarios en nuevos productos</a:t>
            </a:r>
            <a:r>
              <a:rPr lang="en-US" sz="1800" spc="0" dirty="0">
                <a:solidFill>
                  <a:srgbClr val="09465E"/>
                </a:solidFill>
                <a:latin typeface="Calibri"/>
                <a:ea typeface="Open Sans"/>
                <a:cs typeface="Calibri"/>
              </a:rPr>
              <a:t>, cuyo objetivo es crear valor al tiempo que se reducen los residuos.</a:t>
            </a:r>
          </a:p>
          <a:p>
            <a:pPr marL="0" indent="0">
              <a:lnSpc>
                <a:spcPct val="100000"/>
              </a:lnSpc>
            </a:pPr>
            <a:endParaRPr lang="en-GB" sz="2200" noProof="0" dirty="0"/>
          </a:p>
          <a:p>
            <a:pPr marL="0" indent="0">
              <a:lnSpc>
                <a:spcPct val="100000"/>
              </a:lnSpc>
            </a:pPr>
            <a:r>
              <a:rPr lang="en-GB" sz="2200" noProof="0" dirty="0"/>
              <a:t>Visite su </a:t>
            </a:r>
            <a:r>
              <a:rPr lang="en-GB" sz="2200" noProof="0" dirty="0">
                <a:hlinkClick r:id="rId4"/>
              </a:rPr>
              <a:t>sitio web </a:t>
            </a:r>
            <a:r>
              <a:rPr lang="en-GB" sz="2200" noProof="0" dirty="0"/>
              <a:t>para obtener más información.</a:t>
            </a:r>
          </a:p>
        </p:txBody>
      </p:sp>
      <p:pic>
        <p:nvPicPr>
          <p:cNvPr id="13" name="Grafika 12" descr="Internet z wypełnieniem pełnym">
            <a:extLst>
              <a:ext uri="{FF2B5EF4-FFF2-40B4-BE49-F238E27FC236}">
                <a16:creationId xmlns:a16="http://schemas.microsoft.com/office/drawing/2014/main" id="{459FDC35-731A-1EBC-5EFC-E3802FCF9B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7" y="5708294"/>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2919117" y="6017940"/>
            <a:ext cx="354126" cy="809760"/>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4" name="Marcador de posición de imagen 23">
            <a:hlinkClick r:id="rId3"/>
            <a:extLst>
              <a:ext uri="{FF2B5EF4-FFF2-40B4-BE49-F238E27FC236}">
                <a16:creationId xmlns:a16="http://schemas.microsoft.com/office/drawing/2014/main" id="{789CD3EA-0D92-F833-BC7B-C7785C730ADD}"/>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665" r="2789"/>
          <a:stretch>
            <a:fillRect/>
          </a:stretch>
        </p:blipFill>
        <p:spPr>
          <a:xfrm>
            <a:off x="7715250" y="1373925"/>
            <a:ext cx="2768024" cy="4336988"/>
          </a:xfrm>
        </p:spPr>
      </p:pic>
    </p:spTree>
    <p:extLst>
      <p:ext uri="{BB962C8B-B14F-4D97-AF65-F5344CB8AC3E}">
        <p14:creationId xmlns:p14="http://schemas.microsoft.com/office/powerpoint/2010/main" val="51267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322B-31E4-889C-76EC-BD03EB8CC9AF}"/>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A8FD27BD-70A6-56B3-0462-6880CC3BB59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E2B27DFC-5D34-F5D8-ABBB-9CCD3F8900E8}"/>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D9BE3454-B2D4-C839-31AB-E9938337787C}"/>
              </a:ext>
            </a:extLst>
          </p:cNvPr>
          <p:cNvSpPr/>
          <p:nvPr/>
        </p:nvSpPr>
        <p:spPr>
          <a:xfrm>
            <a:off x="5596128" y="2776590"/>
            <a:ext cx="5422392" cy="1606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Desventajas de una normativa alimentaria estricta</a:t>
            </a:r>
          </a:p>
        </p:txBody>
      </p:sp>
      <p:sp>
        <p:nvSpPr>
          <p:cNvPr id="15" name="TextBox 14">
            <a:extLst>
              <a:ext uri="{FF2B5EF4-FFF2-40B4-BE49-F238E27FC236}">
                <a16:creationId xmlns:a16="http://schemas.microsoft.com/office/drawing/2014/main" id="{E3A001F8-53EC-A443-631E-2C0A7349E984}"/>
              </a:ext>
            </a:extLst>
          </p:cNvPr>
          <p:cNvSpPr txBox="1"/>
          <p:nvPr/>
        </p:nvSpPr>
        <p:spPr>
          <a:xfrm>
            <a:off x="5906320" y="3481298"/>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53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5839" y="402907"/>
            <a:ext cx="11312906" cy="6271184"/>
            <a:chOff x="185839" y="402907"/>
            <a:chExt cx="11312906" cy="6271184"/>
          </a:xfrm>
        </p:grpSpPr>
        <p:sp>
          <p:nvSpPr>
            <p:cNvPr id="3" name="object 3"/>
            <p:cNvSpPr/>
            <p:nvPr/>
          </p:nvSpPr>
          <p:spPr>
            <a:xfrm>
              <a:off x="6361595" y="402907"/>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4" name="object 4"/>
            <p:cNvSpPr/>
            <p:nvPr/>
          </p:nvSpPr>
          <p:spPr>
            <a:xfrm>
              <a:off x="9189631" y="2342756"/>
              <a:ext cx="2298700" cy="4331335"/>
            </a:xfrm>
            <a:custGeom>
              <a:avLst/>
              <a:gdLst/>
              <a:ahLst/>
              <a:cxnLst/>
              <a:rect l="l" t="t" r="r" b="b"/>
              <a:pathLst>
                <a:path w="2298700" h="4331334">
                  <a:moveTo>
                    <a:pt x="283768" y="3849662"/>
                  </a:moveTo>
                  <a:lnTo>
                    <a:pt x="252742" y="3818534"/>
                  </a:lnTo>
                  <a:lnTo>
                    <a:pt x="221272" y="3786136"/>
                  </a:lnTo>
                  <a:lnTo>
                    <a:pt x="190665" y="3752900"/>
                  </a:lnTo>
                  <a:lnTo>
                    <a:pt x="162153" y="3719233"/>
                  </a:lnTo>
                  <a:lnTo>
                    <a:pt x="0" y="3849662"/>
                  </a:lnTo>
                  <a:lnTo>
                    <a:pt x="34620" y="3891965"/>
                  </a:lnTo>
                  <a:lnTo>
                    <a:pt x="70942" y="3931729"/>
                  </a:lnTo>
                  <a:lnTo>
                    <a:pt x="108953" y="3969816"/>
                  </a:lnTo>
                  <a:lnTo>
                    <a:pt x="148640" y="4007066"/>
                  </a:lnTo>
                  <a:lnTo>
                    <a:pt x="283768" y="3849662"/>
                  </a:lnTo>
                  <a:close/>
                </a:path>
                <a:path w="2298700" h="4331334">
                  <a:moveTo>
                    <a:pt x="396379" y="431800"/>
                  </a:moveTo>
                  <a:lnTo>
                    <a:pt x="315302" y="292100"/>
                  </a:lnTo>
                  <a:lnTo>
                    <a:pt x="272643" y="317500"/>
                  </a:lnTo>
                  <a:lnTo>
                    <a:pt x="231267" y="342900"/>
                  </a:lnTo>
                  <a:lnTo>
                    <a:pt x="191414" y="381000"/>
                  </a:lnTo>
                  <a:lnTo>
                    <a:pt x="153289" y="419100"/>
                  </a:lnTo>
                  <a:lnTo>
                    <a:pt x="117106" y="444500"/>
                  </a:lnTo>
                  <a:lnTo>
                    <a:pt x="234226" y="558800"/>
                  </a:lnTo>
                  <a:lnTo>
                    <a:pt x="272237" y="533400"/>
                  </a:lnTo>
                  <a:lnTo>
                    <a:pt x="311924" y="495300"/>
                  </a:lnTo>
                  <a:lnTo>
                    <a:pt x="353314" y="469900"/>
                  </a:lnTo>
                  <a:lnTo>
                    <a:pt x="396379" y="431800"/>
                  </a:lnTo>
                  <a:close/>
                </a:path>
                <a:path w="2298700" h="4331334">
                  <a:moveTo>
                    <a:pt x="648627" y="825500"/>
                  </a:moveTo>
                  <a:lnTo>
                    <a:pt x="522503" y="660400"/>
                  </a:lnTo>
                  <a:lnTo>
                    <a:pt x="479361" y="685800"/>
                  </a:lnTo>
                  <a:lnTo>
                    <a:pt x="437489" y="723900"/>
                  </a:lnTo>
                  <a:lnTo>
                    <a:pt x="355841" y="800100"/>
                  </a:lnTo>
                  <a:lnTo>
                    <a:pt x="508990" y="952500"/>
                  </a:lnTo>
                  <a:lnTo>
                    <a:pt x="542848" y="914400"/>
                  </a:lnTo>
                  <a:lnTo>
                    <a:pt x="577126" y="889000"/>
                  </a:lnTo>
                  <a:lnTo>
                    <a:pt x="612241" y="863600"/>
                  </a:lnTo>
                  <a:lnTo>
                    <a:pt x="648627" y="825500"/>
                  </a:lnTo>
                  <a:close/>
                </a:path>
                <a:path w="2298700" h="4331334">
                  <a:moveTo>
                    <a:pt x="999972" y="4168965"/>
                  </a:moveTo>
                  <a:lnTo>
                    <a:pt x="950137" y="4151185"/>
                  </a:lnTo>
                  <a:lnTo>
                    <a:pt x="902004" y="4131297"/>
                  </a:lnTo>
                  <a:lnTo>
                    <a:pt x="855548" y="4108881"/>
                  </a:lnTo>
                  <a:lnTo>
                    <a:pt x="810793" y="4083520"/>
                  </a:lnTo>
                  <a:lnTo>
                    <a:pt x="720699" y="4227436"/>
                  </a:lnTo>
                  <a:lnTo>
                    <a:pt x="764489" y="4251147"/>
                  </a:lnTo>
                  <a:lnTo>
                    <a:pt x="809345" y="4273562"/>
                  </a:lnTo>
                  <a:lnTo>
                    <a:pt x="855294" y="4294454"/>
                  </a:lnTo>
                  <a:lnTo>
                    <a:pt x="902322" y="4313631"/>
                  </a:lnTo>
                  <a:lnTo>
                    <a:pt x="950417" y="4330865"/>
                  </a:lnTo>
                  <a:lnTo>
                    <a:pt x="999972" y="4168965"/>
                  </a:lnTo>
                  <a:close/>
                </a:path>
                <a:path w="2298700" h="4331334">
                  <a:moveTo>
                    <a:pt x="1256715" y="558800"/>
                  </a:moveTo>
                  <a:lnTo>
                    <a:pt x="1193660" y="266700"/>
                  </a:lnTo>
                  <a:lnTo>
                    <a:pt x="1005814" y="317500"/>
                  </a:lnTo>
                  <a:lnTo>
                    <a:pt x="960120" y="342900"/>
                  </a:lnTo>
                  <a:lnTo>
                    <a:pt x="914971" y="355600"/>
                  </a:lnTo>
                  <a:lnTo>
                    <a:pt x="870394" y="381000"/>
                  </a:lnTo>
                  <a:lnTo>
                    <a:pt x="826401" y="393700"/>
                  </a:lnTo>
                  <a:lnTo>
                    <a:pt x="740283" y="444500"/>
                  </a:lnTo>
                  <a:lnTo>
                    <a:pt x="698182" y="457200"/>
                  </a:lnTo>
                  <a:lnTo>
                    <a:pt x="846823" y="723900"/>
                  </a:lnTo>
                  <a:lnTo>
                    <a:pt x="889355" y="698500"/>
                  </a:lnTo>
                  <a:lnTo>
                    <a:pt x="932815" y="673100"/>
                  </a:lnTo>
                  <a:lnTo>
                    <a:pt x="977112" y="660400"/>
                  </a:lnTo>
                  <a:lnTo>
                    <a:pt x="1022210" y="635000"/>
                  </a:lnTo>
                  <a:lnTo>
                    <a:pt x="1067993" y="622300"/>
                  </a:lnTo>
                  <a:lnTo>
                    <a:pt x="1114425"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17" y="825500"/>
                  </a:lnTo>
                  <a:lnTo>
                    <a:pt x="909891" y="876300"/>
                  </a:lnTo>
                  <a:lnTo>
                    <a:pt x="1063040" y="1143000"/>
                  </a:lnTo>
                  <a:lnTo>
                    <a:pt x="1159129" y="1092200"/>
                  </a:lnTo>
                  <a:lnTo>
                    <a:pt x="1208303" y="1079500"/>
                  </a:lnTo>
                  <a:lnTo>
                    <a:pt x="1258227" y="1054100"/>
                  </a:lnTo>
                  <a:lnTo>
                    <a:pt x="1360322" y="1028700"/>
                  </a:lnTo>
                  <a:close/>
                </a:path>
                <a:path w="2298700" h="4331334">
                  <a:moveTo>
                    <a:pt x="1576539" y="4029545"/>
                  </a:moveTo>
                  <a:lnTo>
                    <a:pt x="1525092" y="4023969"/>
                  </a:lnTo>
                  <a:lnTo>
                    <a:pt x="1474266" y="4016387"/>
                  </a:lnTo>
                  <a:lnTo>
                    <a:pt x="1423949" y="4007066"/>
                  </a:lnTo>
                  <a:lnTo>
                    <a:pt x="1374000" y="3996232"/>
                  </a:lnTo>
                  <a:lnTo>
                    <a:pt x="1324305" y="3984167"/>
                  </a:lnTo>
                  <a:lnTo>
                    <a:pt x="1274737" y="3971086"/>
                  </a:lnTo>
                  <a:lnTo>
                    <a:pt x="1184656" y="4254411"/>
                  </a:lnTo>
                  <a:lnTo>
                    <a:pt x="1235367" y="4269029"/>
                  </a:lnTo>
                  <a:lnTo>
                    <a:pt x="1287030" y="4282059"/>
                  </a:lnTo>
                  <a:lnTo>
                    <a:pt x="1339481" y="4293590"/>
                  </a:lnTo>
                  <a:lnTo>
                    <a:pt x="1392567" y="4303712"/>
                  </a:lnTo>
                  <a:lnTo>
                    <a:pt x="1446110" y="4312501"/>
                  </a:lnTo>
                  <a:lnTo>
                    <a:pt x="1499984" y="4320019"/>
                  </a:lnTo>
                  <a:lnTo>
                    <a:pt x="1554010" y="4326369"/>
                  </a:lnTo>
                  <a:lnTo>
                    <a:pt x="1576539" y="4029545"/>
                  </a:lnTo>
                  <a:close/>
                </a:path>
                <a:path w="2298700" h="4331334">
                  <a:moveTo>
                    <a:pt x="1666621" y="0"/>
                  </a:moveTo>
                  <a:lnTo>
                    <a:pt x="1477149" y="0"/>
                  </a:lnTo>
                  <a:lnTo>
                    <a:pt x="1384147" y="25400"/>
                  </a:lnTo>
                  <a:lnTo>
                    <a:pt x="1337805" y="25400"/>
                  </a:lnTo>
                  <a:lnTo>
                    <a:pt x="1391856" y="266700"/>
                  </a:lnTo>
                  <a:lnTo>
                    <a:pt x="1445945" y="266700"/>
                  </a:lnTo>
                  <a:lnTo>
                    <a:pt x="1554988" y="241300"/>
                  </a:lnTo>
                  <a:lnTo>
                    <a:pt x="1666621" y="241300"/>
                  </a:lnTo>
                  <a:lnTo>
                    <a:pt x="1666621" y="0"/>
                  </a:lnTo>
                  <a:close/>
                </a:path>
                <a:path w="2298700" h="4331334">
                  <a:moveTo>
                    <a:pt x="2008962" y="609600"/>
                  </a:moveTo>
                  <a:lnTo>
                    <a:pt x="1908530" y="584200"/>
                  </a:lnTo>
                  <a:lnTo>
                    <a:pt x="1857502" y="584200"/>
                  </a:lnTo>
                  <a:lnTo>
                    <a:pt x="1806092" y="571500"/>
                  </a:lnTo>
                  <a:lnTo>
                    <a:pt x="1607134" y="571500"/>
                  </a:lnTo>
                  <a:lnTo>
                    <a:pt x="1560004" y="584200"/>
                  </a:lnTo>
                  <a:lnTo>
                    <a:pt x="1513179" y="584200"/>
                  </a:lnTo>
                  <a:lnTo>
                    <a:pt x="1466608" y="596900"/>
                  </a:lnTo>
                  <a:lnTo>
                    <a:pt x="1420177" y="596900"/>
                  </a:lnTo>
                  <a:lnTo>
                    <a:pt x="1373835" y="609600"/>
                  </a:lnTo>
                  <a:lnTo>
                    <a:pt x="1441399" y="914400"/>
                  </a:lnTo>
                  <a:lnTo>
                    <a:pt x="1542440" y="889000"/>
                  </a:lnTo>
                  <a:lnTo>
                    <a:pt x="1944331" y="889000"/>
                  </a:lnTo>
                  <a:lnTo>
                    <a:pt x="2008962" y="609600"/>
                  </a:lnTo>
                  <a:close/>
                </a:path>
                <a:path w="2298700" h="4331334">
                  <a:moveTo>
                    <a:pt x="2035987" y="266700"/>
                  </a:moveTo>
                  <a:lnTo>
                    <a:pt x="1984590" y="266700"/>
                  </a:lnTo>
                  <a:lnTo>
                    <a:pt x="1932990" y="254000"/>
                  </a:lnTo>
                  <a:lnTo>
                    <a:pt x="1880958" y="254000"/>
                  </a:lnTo>
                  <a:lnTo>
                    <a:pt x="1828279" y="241300"/>
                  </a:lnTo>
                  <a:lnTo>
                    <a:pt x="1774723" y="241300"/>
                  </a:lnTo>
                  <a:lnTo>
                    <a:pt x="1774723" y="444500"/>
                  </a:lnTo>
                  <a:lnTo>
                    <a:pt x="1828774" y="444500"/>
                  </a:lnTo>
                  <a:lnTo>
                    <a:pt x="1882838" y="457200"/>
                  </a:lnTo>
                  <a:lnTo>
                    <a:pt x="1936889" y="457200"/>
                  </a:lnTo>
                  <a:lnTo>
                    <a:pt x="1990940" y="469900"/>
                  </a:lnTo>
                  <a:lnTo>
                    <a:pt x="2035987" y="266700"/>
                  </a:lnTo>
                  <a:close/>
                </a:path>
                <a:path w="2298700" h="4331334">
                  <a:moveTo>
                    <a:pt x="2298560" y="3919296"/>
                  </a:moveTo>
                  <a:lnTo>
                    <a:pt x="2234171" y="3942981"/>
                  </a:lnTo>
                  <a:lnTo>
                    <a:pt x="2186609" y="3957815"/>
                  </a:lnTo>
                  <a:lnTo>
                    <a:pt x="2138502" y="3971239"/>
                  </a:lnTo>
                  <a:lnTo>
                    <a:pt x="2089861" y="3983215"/>
                  </a:lnTo>
                  <a:lnTo>
                    <a:pt x="2040661" y="3993667"/>
                  </a:lnTo>
                  <a:lnTo>
                    <a:pt x="1990940" y="4002570"/>
                  </a:lnTo>
                  <a:lnTo>
                    <a:pt x="2031479" y="4299394"/>
                  </a:lnTo>
                  <a:lnTo>
                    <a:pt x="2105355" y="4284840"/>
                  </a:lnTo>
                  <a:lnTo>
                    <a:pt x="2178291" y="4268114"/>
                  </a:lnTo>
                  <a:lnTo>
                    <a:pt x="2298560" y="4234281"/>
                  </a:lnTo>
                  <a:lnTo>
                    <a:pt x="2298560" y="3919296"/>
                  </a:lnTo>
                  <a:close/>
                </a:path>
                <a:path w="2298700" h="4331334">
                  <a:moveTo>
                    <a:pt x="2298560" y="825500"/>
                  </a:moveTo>
                  <a:lnTo>
                    <a:pt x="2288222" y="825500"/>
                  </a:lnTo>
                  <a:lnTo>
                    <a:pt x="2236774" y="800100"/>
                  </a:lnTo>
                  <a:lnTo>
                    <a:pt x="2076526" y="762000"/>
                  </a:lnTo>
                  <a:lnTo>
                    <a:pt x="2008962" y="1054100"/>
                  </a:lnTo>
                  <a:lnTo>
                    <a:pt x="2113750" y="1079500"/>
                  </a:lnTo>
                  <a:lnTo>
                    <a:pt x="2163749" y="1104900"/>
                  </a:lnTo>
                  <a:lnTo>
                    <a:pt x="2212213" y="1117600"/>
                  </a:lnTo>
                  <a:lnTo>
                    <a:pt x="2298560" y="1168400"/>
                  </a:lnTo>
                  <a:lnTo>
                    <a:pt x="2298560" y="825500"/>
                  </a:lnTo>
                  <a:close/>
                </a:path>
                <a:path w="2298700" h="4331334">
                  <a:moveTo>
                    <a:pt x="2298560" y="381000"/>
                  </a:moveTo>
                  <a:lnTo>
                    <a:pt x="2198141" y="355600"/>
                  </a:lnTo>
                  <a:lnTo>
                    <a:pt x="2144090" y="596900"/>
                  </a:lnTo>
                  <a:lnTo>
                    <a:pt x="2167737" y="609600"/>
                  </a:lnTo>
                  <a:lnTo>
                    <a:pt x="2191385" y="609600"/>
                  </a:lnTo>
                  <a:lnTo>
                    <a:pt x="2215032" y="622300"/>
                  </a:lnTo>
                  <a:lnTo>
                    <a:pt x="2238679" y="622300"/>
                  </a:lnTo>
                  <a:lnTo>
                    <a:pt x="2298560" y="647700"/>
                  </a:lnTo>
                  <a:lnTo>
                    <a:pt x="2298560" y="381000"/>
                  </a:lnTo>
                  <a:close/>
                </a:path>
              </a:pathLst>
            </a:custGeom>
            <a:solidFill>
              <a:srgbClr val="FFFFFF">
                <a:alpha val="20391"/>
              </a:srgbClr>
            </a:solidFill>
          </p:spPr>
          <p:txBody>
            <a:bodyPr wrap="square" lIns="0" tIns="0" rIns="0" bIns="0" rtlCol="0"/>
            <a:lstStyle/>
            <a:p>
              <a:endParaRPr/>
            </a:p>
          </p:txBody>
        </p:sp>
        <p:pic>
          <p:nvPicPr>
            <p:cNvPr id="5" name="object 5"/>
            <p:cNvPicPr/>
            <p:nvPr/>
          </p:nvPicPr>
          <p:blipFill>
            <a:blip r:embed="rId2" cstate="screen">
              <a:extLst>
                <a:ext uri="{28A0092B-C50C-407E-A947-70E740481C1C}">
                  <a14:useLocalDpi xmlns:a14="http://schemas.microsoft.com/office/drawing/2010/main"/>
                </a:ext>
              </a:extLst>
            </a:blip>
            <a:stretch>
              <a:fillRect/>
            </a:stretch>
          </p:blipFill>
          <p:spPr>
            <a:xfrm>
              <a:off x="8667127" y="3180943"/>
              <a:ext cx="148643" cy="152400"/>
            </a:xfrm>
            <a:prstGeom prst="rect">
              <a:avLst/>
            </a:prstGeom>
          </p:spPr>
        </p:pic>
        <p:sp>
          <p:nvSpPr>
            <p:cNvPr id="6" name="object 6"/>
            <p:cNvSpPr/>
            <p:nvPr/>
          </p:nvSpPr>
          <p:spPr>
            <a:xfrm>
              <a:off x="8892337" y="3219056"/>
              <a:ext cx="2595880" cy="1117600"/>
            </a:xfrm>
            <a:custGeom>
              <a:avLst/>
              <a:gdLst/>
              <a:ahLst/>
              <a:cxnLst/>
              <a:rect l="l" t="t" r="r" b="b"/>
              <a:pathLst>
                <a:path w="2595879" h="1117600">
                  <a:moveTo>
                    <a:pt x="576567" y="190500"/>
                  </a:moveTo>
                  <a:lnTo>
                    <a:pt x="378371" y="0"/>
                  </a:lnTo>
                  <a:lnTo>
                    <a:pt x="343281" y="38100"/>
                  </a:lnTo>
                  <a:lnTo>
                    <a:pt x="309422" y="76200"/>
                  </a:lnTo>
                  <a:lnTo>
                    <a:pt x="276821" y="114300"/>
                  </a:lnTo>
                  <a:lnTo>
                    <a:pt x="245452" y="165100"/>
                  </a:lnTo>
                  <a:lnTo>
                    <a:pt x="215315" y="203200"/>
                  </a:lnTo>
                  <a:lnTo>
                    <a:pt x="186436" y="241300"/>
                  </a:lnTo>
                  <a:lnTo>
                    <a:pt x="158788" y="292100"/>
                  </a:lnTo>
                  <a:lnTo>
                    <a:pt x="132372" y="330200"/>
                  </a:lnTo>
                  <a:lnTo>
                    <a:pt x="107213" y="381000"/>
                  </a:lnTo>
                  <a:lnTo>
                    <a:pt x="83286" y="419100"/>
                  </a:lnTo>
                  <a:lnTo>
                    <a:pt x="60604" y="469900"/>
                  </a:lnTo>
                  <a:lnTo>
                    <a:pt x="39166" y="520700"/>
                  </a:lnTo>
                  <a:lnTo>
                    <a:pt x="18961" y="571500"/>
                  </a:lnTo>
                  <a:lnTo>
                    <a:pt x="0" y="609600"/>
                  </a:lnTo>
                  <a:lnTo>
                    <a:pt x="261264" y="711200"/>
                  </a:lnTo>
                  <a:lnTo>
                    <a:pt x="280022" y="660400"/>
                  </a:lnTo>
                  <a:lnTo>
                    <a:pt x="300253" y="609600"/>
                  </a:lnTo>
                  <a:lnTo>
                    <a:pt x="321932" y="558800"/>
                  </a:lnTo>
                  <a:lnTo>
                    <a:pt x="345008" y="520700"/>
                  </a:lnTo>
                  <a:lnTo>
                    <a:pt x="369468" y="469900"/>
                  </a:lnTo>
                  <a:lnTo>
                    <a:pt x="395262" y="431800"/>
                  </a:lnTo>
                  <a:lnTo>
                    <a:pt x="422376" y="393700"/>
                  </a:lnTo>
                  <a:lnTo>
                    <a:pt x="450773" y="342900"/>
                  </a:lnTo>
                  <a:lnTo>
                    <a:pt x="480428" y="304800"/>
                  </a:lnTo>
                  <a:lnTo>
                    <a:pt x="511289" y="266700"/>
                  </a:lnTo>
                  <a:lnTo>
                    <a:pt x="543344" y="228600"/>
                  </a:lnTo>
                  <a:lnTo>
                    <a:pt x="576567" y="190500"/>
                  </a:lnTo>
                  <a:close/>
                </a:path>
                <a:path w="2595879" h="1117600">
                  <a:moveTo>
                    <a:pt x="941412" y="546100"/>
                  </a:moveTo>
                  <a:lnTo>
                    <a:pt x="747725" y="368300"/>
                  </a:lnTo>
                  <a:lnTo>
                    <a:pt x="715137" y="406400"/>
                  </a:lnTo>
                  <a:lnTo>
                    <a:pt x="683704" y="444500"/>
                  </a:lnTo>
                  <a:lnTo>
                    <a:pt x="653529" y="482600"/>
                  </a:lnTo>
                  <a:lnTo>
                    <a:pt x="624636" y="520700"/>
                  </a:lnTo>
                  <a:lnTo>
                    <a:pt x="597115" y="558800"/>
                  </a:lnTo>
                  <a:lnTo>
                    <a:pt x="571017" y="596900"/>
                  </a:lnTo>
                  <a:lnTo>
                    <a:pt x="546392" y="647700"/>
                  </a:lnTo>
                  <a:lnTo>
                    <a:pt x="523316" y="685800"/>
                  </a:lnTo>
                  <a:lnTo>
                    <a:pt x="501853" y="736600"/>
                  </a:lnTo>
                  <a:lnTo>
                    <a:pt x="482041" y="774700"/>
                  </a:lnTo>
                  <a:lnTo>
                    <a:pt x="463956" y="825500"/>
                  </a:lnTo>
                  <a:lnTo>
                    <a:pt x="720712" y="914400"/>
                  </a:lnTo>
                  <a:lnTo>
                    <a:pt x="740537" y="863600"/>
                  </a:lnTo>
                  <a:lnTo>
                    <a:pt x="762800" y="812800"/>
                  </a:lnTo>
                  <a:lnTo>
                    <a:pt x="787374" y="762000"/>
                  </a:lnTo>
                  <a:lnTo>
                    <a:pt x="814171" y="723900"/>
                  </a:lnTo>
                  <a:lnTo>
                    <a:pt x="843076" y="673100"/>
                  </a:lnTo>
                  <a:lnTo>
                    <a:pt x="874001" y="635000"/>
                  </a:lnTo>
                  <a:lnTo>
                    <a:pt x="906805" y="596900"/>
                  </a:lnTo>
                  <a:lnTo>
                    <a:pt x="941412" y="546100"/>
                  </a:lnTo>
                  <a:close/>
                </a:path>
                <a:path w="2595879" h="1117600">
                  <a:moveTo>
                    <a:pt x="1243215" y="355600"/>
                  </a:moveTo>
                  <a:lnTo>
                    <a:pt x="1067549" y="114300"/>
                  </a:lnTo>
                  <a:lnTo>
                    <a:pt x="1030249" y="139700"/>
                  </a:lnTo>
                  <a:lnTo>
                    <a:pt x="994029" y="165100"/>
                  </a:lnTo>
                  <a:lnTo>
                    <a:pt x="958900" y="203200"/>
                  </a:lnTo>
                  <a:lnTo>
                    <a:pt x="924839" y="228600"/>
                  </a:lnTo>
                  <a:lnTo>
                    <a:pt x="891870" y="266700"/>
                  </a:lnTo>
                  <a:lnTo>
                    <a:pt x="1108087" y="469900"/>
                  </a:lnTo>
                  <a:lnTo>
                    <a:pt x="1139329" y="444500"/>
                  </a:lnTo>
                  <a:lnTo>
                    <a:pt x="1172273" y="419100"/>
                  </a:lnTo>
                  <a:lnTo>
                    <a:pt x="1206893" y="381000"/>
                  </a:lnTo>
                  <a:lnTo>
                    <a:pt x="1243215" y="355600"/>
                  </a:lnTo>
                  <a:close/>
                </a:path>
                <a:path w="2595879" h="1117600">
                  <a:moveTo>
                    <a:pt x="1333296" y="850900"/>
                  </a:moveTo>
                  <a:lnTo>
                    <a:pt x="1117092" y="647700"/>
                  </a:lnTo>
                  <a:lnTo>
                    <a:pt x="1084897" y="673100"/>
                  </a:lnTo>
                  <a:lnTo>
                    <a:pt x="1054366" y="711200"/>
                  </a:lnTo>
                  <a:lnTo>
                    <a:pt x="1025499" y="762000"/>
                  </a:lnTo>
                  <a:lnTo>
                    <a:pt x="998308" y="800100"/>
                  </a:lnTo>
                  <a:lnTo>
                    <a:pt x="972781" y="838200"/>
                  </a:lnTo>
                  <a:lnTo>
                    <a:pt x="948931" y="876300"/>
                  </a:lnTo>
                  <a:lnTo>
                    <a:pt x="926744" y="927100"/>
                  </a:lnTo>
                  <a:lnTo>
                    <a:pt x="906221" y="965200"/>
                  </a:lnTo>
                  <a:lnTo>
                    <a:pt x="887374" y="1016000"/>
                  </a:lnTo>
                  <a:lnTo>
                    <a:pt x="900887" y="1016000"/>
                  </a:lnTo>
                  <a:lnTo>
                    <a:pt x="1171143" y="1117600"/>
                  </a:lnTo>
                  <a:lnTo>
                    <a:pt x="1190980"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62" y="444500"/>
                  </a:lnTo>
                  <a:lnTo>
                    <a:pt x="1255318" y="469900"/>
                  </a:lnTo>
                  <a:lnTo>
                    <a:pt x="1224076" y="495300"/>
                  </a:lnTo>
                  <a:lnTo>
                    <a:pt x="1194511" y="520700"/>
                  </a:lnTo>
                  <a:lnTo>
                    <a:pt x="1166634" y="546100"/>
                  </a:lnTo>
                  <a:lnTo>
                    <a:pt x="1382852" y="749300"/>
                  </a:lnTo>
                  <a:lnTo>
                    <a:pt x="1400517" y="736600"/>
                  </a:lnTo>
                  <a:lnTo>
                    <a:pt x="1419453" y="723900"/>
                  </a:lnTo>
                  <a:lnTo>
                    <a:pt x="1439227" y="698500"/>
                  </a:lnTo>
                  <a:lnTo>
                    <a:pt x="1459420" y="685800"/>
                  </a:lnTo>
                  <a:close/>
                </a:path>
                <a:path w="2595879" h="1117600">
                  <a:moveTo>
                    <a:pt x="1765719" y="571500"/>
                  </a:moveTo>
                  <a:lnTo>
                    <a:pt x="1707159" y="304800"/>
                  </a:lnTo>
                  <a:lnTo>
                    <a:pt x="1702663" y="292100"/>
                  </a:lnTo>
                  <a:lnTo>
                    <a:pt x="1564157" y="330200"/>
                  </a:lnTo>
                  <a:lnTo>
                    <a:pt x="1519491" y="355600"/>
                  </a:lnTo>
                  <a:lnTo>
                    <a:pt x="1475562" y="368300"/>
                  </a:lnTo>
                  <a:lnTo>
                    <a:pt x="1432394" y="393700"/>
                  </a:lnTo>
                  <a:lnTo>
                    <a:pt x="1576539" y="647700"/>
                  </a:lnTo>
                  <a:lnTo>
                    <a:pt x="1621307" y="622300"/>
                  </a:lnTo>
                  <a:lnTo>
                    <a:pt x="1667751" y="609600"/>
                  </a:lnTo>
                  <a:lnTo>
                    <a:pt x="1715897" y="584200"/>
                  </a:lnTo>
                  <a:lnTo>
                    <a:pt x="1765719" y="571500"/>
                  </a:lnTo>
                  <a:close/>
                </a:path>
                <a:path w="2595879" h="1117600">
                  <a:moveTo>
                    <a:pt x="2220671" y="254000"/>
                  </a:moveTo>
                  <a:lnTo>
                    <a:pt x="2169083" y="254000"/>
                  </a:lnTo>
                  <a:lnTo>
                    <a:pt x="2115375" y="241300"/>
                  </a:lnTo>
                  <a:lnTo>
                    <a:pt x="1953539" y="241300"/>
                  </a:lnTo>
                  <a:lnTo>
                    <a:pt x="1906473" y="254000"/>
                  </a:lnTo>
                  <a:lnTo>
                    <a:pt x="1859203" y="254000"/>
                  </a:lnTo>
                  <a:lnTo>
                    <a:pt x="1812137" y="266700"/>
                  </a:lnTo>
                  <a:lnTo>
                    <a:pt x="1765719" y="266700"/>
                  </a:lnTo>
                  <a:lnTo>
                    <a:pt x="1770227" y="292100"/>
                  </a:lnTo>
                  <a:lnTo>
                    <a:pt x="1828787" y="558800"/>
                  </a:lnTo>
                  <a:lnTo>
                    <a:pt x="1872703" y="546100"/>
                  </a:lnTo>
                  <a:lnTo>
                    <a:pt x="1916620" y="546100"/>
                  </a:lnTo>
                  <a:lnTo>
                    <a:pt x="1960537" y="533400"/>
                  </a:lnTo>
                  <a:lnTo>
                    <a:pt x="2044852" y="533400"/>
                  </a:lnTo>
                  <a:lnTo>
                    <a:pt x="2084412" y="546100"/>
                  </a:lnTo>
                  <a:lnTo>
                    <a:pt x="2157603" y="546100"/>
                  </a:lnTo>
                  <a:lnTo>
                    <a:pt x="2160536" y="533400"/>
                  </a:lnTo>
                  <a:lnTo>
                    <a:pt x="2216162" y="292100"/>
                  </a:lnTo>
                  <a:lnTo>
                    <a:pt x="2220671" y="254000"/>
                  </a:lnTo>
                  <a:close/>
                </a:path>
                <a:path w="2595879" h="1117600">
                  <a:moveTo>
                    <a:pt x="2241626" y="12700"/>
                  </a:moveTo>
                  <a:lnTo>
                    <a:pt x="2192667" y="12700"/>
                  </a:lnTo>
                  <a:lnTo>
                    <a:pt x="2238692" y="25400"/>
                  </a:lnTo>
                  <a:lnTo>
                    <a:pt x="2241626" y="12700"/>
                  </a:lnTo>
                  <a:close/>
                </a:path>
                <a:path w="2595879" h="1117600">
                  <a:moveTo>
                    <a:pt x="2595854" y="406400"/>
                  </a:moveTo>
                  <a:lnTo>
                    <a:pt x="2559342" y="381000"/>
                  </a:lnTo>
                  <a:lnTo>
                    <a:pt x="2517330" y="355600"/>
                  </a:lnTo>
                  <a:lnTo>
                    <a:pt x="2474036" y="342900"/>
                  </a:lnTo>
                  <a:lnTo>
                    <a:pt x="2429484" y="317500"/>
                  </a:lnTo>
                  <a:lnTo>
                    <a:pt x="2383675" y="304800"/>
                  </a:lnTo>
                  <a:lnTo>
                    <a:pt x="2288235" y="279400"/>
                  </a:lnTo>
                  <a:lnTo>
                    <a:pt x="2283726" y="304800"/>
                  </a:lnTo>
                  <a:lnTo>
                    <a:pt x="2225167" y="571500"/>
                  </a:lnTo>
                  <a:lnTo>
                    <a:pt x="2316759" y="596900"/>
                  </a:lnTo>
                  <a:lnTo>
                    <a:pt x="2360307" y="622300"/>
                  </a:lnTo>
                  <a:lnTo>
                    <a:pt x="2402344" y="635000"/>
                  </a:lnTo>
                  <a:lnTo>
                    <a:pt x="2442883" y="660400"/>
                  </a:lnTo>
                  <a:lnTo>
                    <a:pt x="2481923" y="685800"/>
                  </a:lnTo>
                  <a:lnTo>
                    <a:pt x="2595854" y="495300"/>
                  </a:lnTo>
                  <a:lnTo>
                    <a:pt x="2595854" y="406400"/>
                  </a:lnTo>
                  <a:close/>
                </a:path>
              </a:pathLst>
            </a:custGeom>
            <a:solidFill>
              <a:srgbClr val="FFFFFF">
                <a:alpha val="20391"/>
              </a:srgbClr>
            </a:solidFill>
          </p:spPr>
          <p:txBody>
            <a:bodyPr wrap="square" lIns="0" tIns="0" rIns="0" bIns="0" rtlCol="0"/>
            <a:lstStyle/>
            <a:p>
              <a:endParaRPr/>
            </a:p>
          </p:txBody>
        </p:sp>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8545507" y="3968343"/>
              <a:ext cx="252244" cy="254000"/>
            </a:xfrm>
            <a:prstGeom prst="rect">
              <a:avLst/>
            </a:prstGeom>
          </p:spPr>
        </p:pic>
        <p:sp>
          <p:nvSpPr>
            <p:cNvPr id="8" name="object 8"/>
            <p:cNvSpPr/>
            <p:nvPr/>
          </p:nvSpPr>
          <p:spPr>
            <a:xfrm>
              <a:off x="9171610" y="4108056"/>
              <a:ext cx="820419" cy="368300"/>
            </a:xfrm>
            <a:custGeom>
              <a:avLst/>
              <a:gdLst/>
              <a:ahLst/>
              <a:cxnLst/>
              <a:rect l="l" t="t" r="r" b="b"/>
              <a:pathLst>
                <a:path w="820420" h="368300">
                  <a:moveTo>
                    <a:pt x="346837" y="101600"/>
                  </a:moveTo>
                  <a:lnTo>
                    <a:pt x="58559" y="0"/>
                  </a:lnTo>
                  <a:lnTo>
                    <a:pt x="45123" y="50800"/>
                  </a:lnTo>
                  <a:lnTo>
                    <a:pt x="32105" y="101600"/>
                  </a:lnTo>
                  <a:lnTo>
                    <a:pt x="19964" y="152400"/>
                  </a:lnTo>
                  <a:lnTo>
                    <a:pt x="9118" y="203200"/>
                  </a:lnTo>
                  <a:lnTo>
                    <a:pt x="0" y="241300"/>
                  </a:lnTo>
                  <a:lnTo>
                    <a:pt x="301790" y="292100"/>
                  </a:lnTo>
                  <a:lnTo>
                    <a:pt x="310095" y="241300"/>
                  </a:lnTo>
                  <a:lnTo>
                    <a:pt x="320941" y="190500"/>
                  </a:lnTo>
                  <a:lnTo>
                    <a:pt x="333463" y="152400"/>
                  </a:lnTo>
                  <a:lnTo>
                    <a:pt x="346837" y="101600"/>
                  </a:lnTo>
                  <a:close/>
                </a:path>
                <a:path w="820420" h="368300">
                  <a:moveTo>
                    <a:pt x="819797" y="266700"/>
                  </a:moveTo>
                  <a:lnTo>
                    <a:pt x="549541" y="165100"/>
                  </a:lnTo>
                  <a:lnTo>
                    <a:pt x="540524" y="165100"/>
                  </a:lnTo>
                  <a:lnTo>
                    <a:pt x="529755" y="203200"/>
                  </a:lnTo>
                  <a:lnTo>
                    <a:pt x="518566" y="241300"/>
                  </a:lnTo>
                  <a:lnTo>
                    <a:pt x="508228" y="292100"/>
                  </a:lnTo>
                  <a:lnTo>
                    <a:pt x="499986" y="330200"/>
                  </a:lnTo>
                  <a:lnTo>
                    <a:pt x="792772" y="368300"/>
                  </a:lnTo>
                  <a:lnTo>
                    <a:pt x="797636" y="342900"/>
                  </a:lnTo>
                  <a:lnTo>
                    <a:pt x="804595" y="317500"/>
                  </a:lnTo>
                  <a:lnTo>
                    <a:pt x="812406" y="292100"/>
                  </a:lnTo>
                  <a:lnTo>
                    <a:pt x="819797" y="266700"/>
                  </a:lnTo>
                  <a:close/>
                </a:path>
              </a:pathLst>
            </a:custGeom>
            <a:solidFill>
              <a:srgbClr val="FFFFFF">
                <a:alpha val="20391"/>
              </a:srgbClr>
            </a:solidFill>
          </p:spPr>
          <p:txBody>
            <a:bodyPr wrap="square" lIns="0" tIns="0" rIns="0" bIns="0" rtlCol="0"/>
            <a:lstStyle/>
            <a:p>
              <a:endParaRPr/>
            </a:p>
          </p:txBody>
        </p:sp>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428392" y="4362043"/>
              <a:ext cx="135131" cy="139700"/>
            </a:xfrm>
            <a:prstGeom prst="rect">
              <a:avLst/>
            </a:prstGeom>
          </p:spPr>
        </p:pic>
        <p:sp>
          <p:nvSpPr>
            <p:cNvPr id="10" name="object 10"/>
            <p:cNvSpPr/>
            <p:nvPr/>
          </p:nvSpPr>
          <p:spPr>
            <a:xfrm>
              <a:off x="8667115" y="4400156"/>
              <a:ext cx="2821305" cy="1600200"/>
            </a:xfrm>
            <a:custGeom>
              <a:avLst/>
              <a:gdLst/>
              <a:ahLst/>
              <a:cxnLst/>
              <a:rect l="l" t="t" r="r" b="b"/>
              <a:pathLst>
                <a:path w="2821304" h="1600200">
                  <a:moveTo>
                    <a:pt x="256755" y="838200"/>
                  </a:moveTo>
                  <a:lnTo>
                    <a:pt x="243814" y="787400"/>
                  </a:lnTo>
                  <a:lnTo>
                    <a:pt x="232181" y="736600"/>
                  </a:lnTo>
                  <a:lnTo>
                    <a:pt x="222059" y="698500"/>
                  </a:lnTo>
                  <a:lnTo>
                    <a:pt x="213652" y="647700"/>
                  </a:lnTo>
                  <a:lnTo>
                    <a:pt x="207213" y="596900"/>
                  </a:lnTo>
                  <a:lnTo>
                    <a:pt x="0" y="622300"/>
                  </a:lnTo>
                  <a:lnTo>
                    <a:pt x="5600" y="673100"/>
                  </a:lnTo>
                  <a:lnTo>
                    <a:pt x="13182" y="711200"/>
                  </a:lnTo>
                  <a:lnTo>
                    <a:pt x="22529" y="762000"/>
                  </a:lnTo>
                  <a:lnTo>
                    <a:pt x="33375" y="800100"/>
                  </a:lnTo>
                  <a:lnTo>
                    <a:pt x="45466" y="850900"/>
                  </a:lnTo>
                  <a:lnTo>
                    <a:pt x="58559" y="901700"/>
                  </a:lnTo>
                  <a:lnTo>
                    <a:pt x="256755" y="838200"/>
                  </a:lnTo>
                  <a:close/>
                </a:path>
                <a:path w="2821304" h="1600200">
                  <a:moveTo>
                    <a:pt x="572058" y="50800"/>
                  </a:moveTo>
                  <a:lnTo>
                    <a:pt x="279273" y="0"/>
                  </a:lnTo>
                  <a:lnTo>
                    <a:pt x="272211" y="50800"/>
                  </a:lnTo>
                  <a:lnTo>
                    <a:pt x="267093" y="101600"/>
                  </a:lnTo>
                  <a:lnTo>
                    <a:pt x="263715" y="152400"/>
                  </a:lnTo>
                  <a:lnTo>
                    <a:pt x="261835" y="203200"/>
                  </a:lnTo>
                  <a:lnTo>
                    <a:pt x="261264" y="254000"/>
                  </a:lnTo>
                  <a:lnTo>
                    <a:pt x="261327" y="292100"/>
                  </a:lnTo>
                  <a:lnTo>
                    <a:pt x="261454" y="304800"/>
                  </a:lnTo>
                  <a:lnTo>
                    <a:pt x="261581" y="317500"/>
                  </a:lnTo>
                  <a:lnTo>
                    <a:pt x="261696" y="330200"/>
                  </a:lnTo>
                  <a:lnTo>
                    <a:pt x="261823" y="342900"/>
                  </a:lnTo>
                  <a:lnTo>
                    <a:pt x="263156" y="381000"/>
                  </a:lnTo>
                  <a:lnTo>
                    <a:pt x="265760" y="419100"/>
                  </a:lnTo>
                  <a:lnTo>
                    <a:pt x="563054" y="381000"/>
                  </a:lnTo>
                  <a:lnTo>
                    <a:pt x="560451" y="355600"/>
                  </a:lnTo>
                  <a:lnTo>
                    <a:pt x="559117" y="317500"/>
                  </a:lnTo>
                  <a:lnTo>
                    <a:pt x="558622" y="292100"/>
                  </a:lnTo>
                  <a:lnTo>
                    <a:pt x="558546" y="254000"/>
                  </a:lnTo>
                  <a:lnTo>
                    <a:pt x="559396" y="203200"/>
                  </a:lnTo>
                  <a:lnTo>
                    <a:pt x="561924" y="152400"/>
                  </a:lnTo>
                  <a:lnTo>
                    <a:pt x="566153" y="101600"/>
                  </a:lnTo>
                  <a:lnTo>
                    <a:pt x="572058" y="50800"/>
                  </a:lnTo>
                  <a:close/>
                </a:path>
                <a:path w="2821304" h="1600200">
                  <a:moveTo>
                    <a:pt x="833310" y="685800"/>
                  </a:moveTo>
                  <a:lnTo>
                    <a:pt x="820381"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901"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600" y="1028700"/>
                  </a:lnTo>
                  <a:lnTo>
                    <a:pt x="717524" y="977900"/>
                  </a:lnTo>
                  <a:lnTo>
                    <a:pt x="695985" y="927100"/>
                  </a:lnTo>
                  <a:lnTo>
                    <a:pt x="676021" y="876300"/>
                  </a:lnTo>
                  <a:lnTo>
                    <a:pt x="657644" y="838200"/>
                  </a:lnTo>
                  <a:lnTo>
                    <a:pt x="373862" y="927100"/>
                  </a:lnTo>
                  <a:lnTo>
                    <a:pt x="392531" y="977900"/>
                  </a:lnTo>
                  <a:lnTo>
                    <a:pt x="412483" y="1028700"/>
                  </a:lnTo>
                  <a:lnTo>
                    <a:pt x="433692" y="1079500"/>
                  </a:lnTo>
                  <a:lnTo>
                    <a:pt x="456120" y="1117600"/>
                  </a:lnTo>
                  <a:lnTo>
                    <a:pt x="479729" y="1168400"/>
                  </a:lnTo>
                  <a:lnTo>
                    <a:pt x="504494" y="1219200"/>
                  </a:lnTo>
                  <a:lnTo>
                    <a:pt x="530390" y="1257300"/>
                  </a:lnTo>
                  <a:lnTo>
                    <a:pt x="557377" y="1308100"/>
                  </a:lnTo>
                  <a:lnTo>
                    <a:pt x="585431" y="1346200"/>
                  </a:lnTo>
                  <a:lnTo>
                    <a:pt x="614527" y="1397000"/>
                  </a:lnTo>
                  <a:lnTo>
                    <a:pt x="644613" y="1435100"/>
                  </a:lnTo>
                  <a:lnTo>
                    <a:pt x="675665" y="1473200"/>
                  </a:lnTo>
                  <a:lnTo>
                    <a:pt x="909891" y="1295400"/>
                  </a:lnTo>
                  <a:close/>
                </a:path>
                <a:path w="2821304" h="1600200">
                  <a:moveTo>
                    <a:pt x="972947" y="101600"/>
                  </a:moveTo>
                  <a:lnTo>
                    <a:pt x="671156" y="63500"/>
                  </a:lnTo>
                  <a:lnTo>
                    <a:pt x="665251" y="114300"/>
                  </a:lnTo>
                  <a:lnTo>
                    <a:pt x="661022" y="152400"/>
                  </a:lnTo>
                  <a:lnTo>
                    <a:pt x="658495" y="203200"/>
                  </a:lnTo>
                  <a:lnTo>
                    <a:pt x="657644" y="254000"/>
                  </a:lnTo>
                  <a:lnTo>
                    <a:pt x="657720" y="292100"/>
                  </a:lnTo>
                  <a:lnTo>
                    <a:pt x="658215" y="317500"/>
                  </a:lnTo>
                  <a:lnTo>
                    <a:pt x="659549" y="342900"/>
                  </a:lnTo>
                  <a:lnTo>
                    <a:pt x="662152" y="381000"/>
                  </a:lnTo>
                  <a:lnTo>
                    <a:pt x="968451" y="355600"/>
                  </a:lnTo>
                  <a:lnTo>
                    <a:pt x="965847" y="330200"/>
                  </a:lnTo>
                  <a:lnTo>
                    <a:pt x="964514" y="304800"/>
                  </a:lnTo>
                  <a:lnTo>
                    <a:pt x="964018" y="279400"/>
                  </a:lnTo>
                  <a:lnTo>
                    <a:pt x="963942" y="254000"/>
                  </a:lnTo>
                  <a:lnTo>
                    <a:pt x="964717" y="215900"/>
                  </a:lnTo>
                  <a:lnTo>
                    <a:pt x="966762" y="177800"/>
                  </a:lnTo>
                  <a:lnTo>
                    <a:pt x="969645" y="139700"/>
                  </a:lnTo>
                  <a:lnTo>
                    <a:pt x="972947" y="101600"/>
                  </a:lnTo>
                  <a:close/>
                </a:path>
                <a:path w="2821304" h="1600200">
                  <a:moveTo>
                    <a:pt x="1225194" y="1028700"/>
                  </a:moveTo>
                  <a:lnTo>
                    <a:pt x="1197127" y="1003300"/>
                  </a:lnTo>
                  <a:lnTo>
                    <a:pt x="1170368" y="952500"/>
                  </a:lnTo>
                  <a:lnTo>
                    <a:pt x="1144993" y="914400"/>
                  </a:lnTo>
                  <a:lnTo>
                    <a:pt x="1121029" y="876300"/>
                  </a:lnTo>
                  <a:lnTo>
                    <a:pt x="1098550" y="838200"/>
                  </a:lnTo>
                  <a:lnTo>
                    <a:pt x="1077607" y="787400"/>
                  </a:lnTo>
                  <a:lnTo>
                    <a:pt x="1058240" y="749300"/>
                  </a:lnTo>
                  <a:lnTo>
                    <a:pt x="1040523" y="698500"/>
                  </a:lnTo>
                  <a:lnTo>
                    <a:pt x="752233" y="800100"/>
                  </a:lnTo>
                  <a:lnTo>
                    <a:pt x="769251" y="850900"/>
                  </a:lnTo>
                  <a:lnTo>
                    <a:pt x="787844" y="889000"/>
                  </a:lnTo>
                  <a:lnTo>
                    <a:pt x="807935" y="939800"/>
                  </a:lnTo>
                  <a:lnTo>
                    <a:pt x="829500" y="977900"/>
                  </a:lnTo>
                  <a:lnTo>
                    <a:pt x="852462" y="1028700"/>
                  </a:lnTo>
                  <a:lnTo>
                    <a:pt x="876769" y="1066800"/>
                  </a:lnTo>
                  <a:lnTo>
                    <a:pt x="902385" y="1104900"/>
                  </a:lnTo>
                  <a:lnTo>
                    <a:pt x="929246" y="1143000"/>
                  </a:lnTo>
                  <a:lnTo>
                    <a:pt x="957287"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706" y="1397000"/>
                  </a:lnTo>
                  <a:lnTo>
                    <a:pt x="1012050" y="1435100"/>
                  </a:lnTo>
                  <a:lnTo>
                    <a:pt x="1044486" y="1460500"/>
                  </a:lnTo>
                  <a:lnTo>
                    <a:pt x="1078001" y="1498600"/>
                  </a:lnTo>
                  <a:lnTo>
                    <a:pt x="1112583" y="1524000"/>
                  </a:lnTo>
                  <a:lnTo>
                    <a:pt x="1310779" y="1295400"/>
                  </a:lnTo>
                  <a:close/>
                </a:path>
                <a:path w="2821304" h="1600200">
                  <a:moveTo>
                    <a:pt x="1319784" y="533400"/>
                  </a:moveTo>
                  <a:lnTo>
                    <a:pt x="1309801" y="495300"/>
                  </a:lnTo>
                  <a:lnTo>
                    <a:pt x="1300645" y="469900"/>
                  </a:lnTo>
                  <a:lnTo>
                    <a:pt x="1293190" y="431800"/>
                  </a:lnTo>
                  <a:lnTo>
                    <a:pt x="1288262" y="393700"/>
                  </a:lnTo>
                  <a:lnTo>
                    <a:pt x="1004481" y="419100"/>
                  </a:lnTo>
                  <a:lnTo>
                    <a:pt x="995476" y="419100"/>
                  </a:lnTo>
                  <a:lnTo>
                    <a:pt x="1003147" y="469900"/>
                  </a:lnTo>
                  <a:lnTo>
                    <a:pt x="1012926" y="520700"/>
                  </a:lnTo>
                  <a:lnTo>
                    <a:pt x="1025245" y="584200"/>
                  </a:lnTo>
                  <a:lnTo>
                    <a:pt x="1040523" y="635000"/>
                  </a:lnTo>
                  <a:lnTo>
                    <a:pt x="1319784" y="533400"/>
                  </a:lnTo>
                  <a:close/>
                </a:path>
                <a:path w="2821304" h="1600200">
                  <a:moveTo>
                    <a:pt x="1364830" y="165100"/>
                  </a:moveTo>
                  <a:lnTo>
                    <a:pt x="1072045" y="127000"/>
                  </a:lnTo>
                  <a:lnTo>
                    <a:pt x="1068743" y="152400"/>
                  </a:lnTo>
                  <a:lnTo>
                    <a:pt x="1065860" y="190500"/>
                  </a:lnTo>
                  <a:lnTo>
                    <a:pt x="1063815" y="228600"/>
                  </a:lnTo>
                  <a:lnTo>
                    <a:pt x="1063739" y="279400"/>
                  </a:lnTo>
                  <a:lnTo>
                    <a:pt x="1066838" y="317500"/>
                  </a:lnTo>
                  <a:lnTo>
                    <a:pt x="1067549" y="342900"/>
                  </a:lnTo>
                  <a:lnTo>
                    <a:pt x="1076553" y="342900"/>
                  </a:lnTo>
                  <a:lnTo>
                    <a:pt x="1360335" y="304800"/>
                  </a:lnTo>
                  <a:lnTo>
                    <a:pt x="1360398" y="228600"/>
                  </a:lnTo>
                  <a:lnTo>
                    <a:pt x="1360893" y="215900"/>
                  </a:lnTo>
                  <a:lnTo>
                    <a:pt x="1362227" y="190500"/>
                  </a:lnTo>
                  <a:lnTo>
                    <a:pt x="1364830" y="165100"/>
                  </a:lnTo>
                  <a:close/>
                </a:path>
                <a:path w="2821304" h="1600200">
                  <a:moveTo>
                    <a:pt x="1531493" y="787400"/>
                  </a:moveTo>
                  <a:lnTo>
                    <a:pt x="1503324" y="749300"/>
                  </a:lnTo>
                  <a:lnTo>
                    <a:pt x="1477949" y="711200"/>
                  </a:lnTo>
                  <a:lnTo>
                    <a:pt x="1454962" y="660400"/>
                  </a:lnTo>
                  <a:lnTo>
                    <a:pt x="1433918" y="622300"/>
                  </a:lnTo>
                  <a:lnTo>
                    <a:pt x="1414386" y="571500"/>
                  </a:lnTo>
                  <a:lnTo>
                    <a:pt x="1130604" y="673100"/>
                  </a:lnTo>
                  <a:lnTo>
                    <a:pt x="1150721" y="723900"/>
                  </a:lnTo>
                  <a:lnTo>
                    <a:pt x="1172413" y="762000"/>
                  </a:lnTo>
                  <a:lnTo>
                    <a:pt x="1195616" y="812800"/>
                  </a:lnTo>
                  <a:lnTo>
                    <a:pt x="1220216" y="850900"/>
                  </a:lnTo>
                  <a:lnTo>
                    <a:pt x="1246174" y="889000"/>
                  </a:lnTo>
                  <a:lnTo>
                    <a:pt x="1273378" y="939800"/>
                  </a:lnTo>
                  <a:lnTo>
                    <a:pt x="1301775" y="977900"/>
                  </a:lnTo>
                  <a:lnTo>
                    <a:pt x="1328801"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63" y="1574800"/>
                  </a:lnTo>
                  <a:lnTo>
                    <a:pt x="1382852" y="1600200"/>
                  </a:lnTo>
                  <a:lnTo>
                    <a:pt x="1545005" y="1333500"/>
                  </a:lnTo>
                  <a:close/>
                </a:path>
                <a:path w="2821304" h="1600200">
                  <a:moveTo>
                    <a:pt x="1644103" y="914400"/>
                  </a:moveTo>
                  <a:lnTo>
                    <a:pt x="1624609" y="889000"/>
                  </a:lnTo>
                  <a:lnTo>
                    <a:pt x="1606384" y="876300"/>
                  </a:lnTo>
                  <a:lnTo>
                    <a:pt x="1588998" y="850900"/>
                  </a:lnTo>
                  <a:lnTo>
                    <a:pt x="1572031" y="838200"/>
                  </a:lnTo>
                  <a:lnTo>
                    <a:pt x="1369339" y="1003300"/>
                  </a:lnTo>
                  <a:lnTo>
                    <a:pt x="1342313" y="1016000"/>
                  </a:lnTo>
                  <a:lnTo>
                    <a:pt x="1369415" y="1054100"/>
                  </a:lnTo>
                  <a:lnTo>
                    <a:pt x="1396923" y="1079500"/>
                  </a:lnTo>
                  <a:lnTo>
                    <a:pt x="1425295" y="1104900"/>
                  </a:lnTo>
                  <a:lnTo>
                    <a:pt x="1454924"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83" y="1333500"/>
                  </a:lnTo>
                  <a:lnTo>
                    <a:pt x="1774812" y="1346200"/>
                  </a:lnTo>
                  <a:lnTo>
                    <a:pt x="1819376" y="1371600"/>
                  </a:lnTo>
                  <a:lnTo>
                    <a:pt x="1864817" y="1384300"/>
                  </a:lnTo>
                  <a:lnTo>
                    <a:pt x="1869325" y="1371600"/>
                  </a:lnTo>
                  <a:lnTo>
                    <a:pt x="1950402" y="1104900"/>
                  </a:lnTo>
                  <a:close/>
                </a:path>
                <a:path w="2821304" h="1600200">
                  <a:moveTo>
                    <a:pt x="2310752" y="1320800"/>
                  </a:moveTo>
                  <a:lnTo>
                    <a:pt x="2306256" y="1295400"/>
                  </a:lnTo>
                  <a:lnTo>
                    <a:pt x="2283726" y="1130300"/>
                  </a:lnTo>
                  <a:lnTo>
                    <a:pt x="2155914" y="1130300"/>
                  </a:lnTo>
                  <a:lnTo>
                    <a:pt x="2118258" y="1117600"/>
                  </a:lnTo>
                  <a:lnTo>
                    <a:pt x="2081034" y="1117600"/>
                  </a:lnTo>
                  <a:lnTo>
                    <a:pt x="2031479" y="1282700"/>
                  </a:lnTo>
                  <a:lnTo>
                    <a:pt x="2026983" y="1295400"/>
                  </a:lnTo>
                  <a:lnTo>
                    <a:pt x="2128888" y="1320800"/>
                  </a:lnTo>
                  <a:lnTo>
                    <a:pt x="2310752" y="1320800"/>
                  </a:lnTo>
                  <a:close/>
                </a:path>
                <a:path w="2821304" h="1600200">
                  <a:moveTo>
                    <a:pt x="2779217" y="1333500"/>
                  </a:moveTo>
                  <a:lnTo>
                    <a:pt x="2653093" y="1066800"/>
                  </a:lnTo>
                  <a:lnTo>
                    <a:pt x="2606141" y="1092200"/>
                  </a:lnTo>
                  <a:lnTo>
                    <a:pt x="2405354" y="1143000"/>
                  </a:lnTo>
                  <a:lnTo>
                    <a:pt x="2441384" y="1409700"/>
                  </a:lnTo>
                  <a:lnTo>
                    <a:pt x="2445880" y="1435100"/>
                  </a:lnTo>
                  <a:lnTo>
                    <a:pt x="2495791" y="1435100"/>
                  </a:lnTo>
                  <a:lnTo>
                    <a:pt x="2641396" y="1397000"/>
                  </a:lnTo>
                  <a:lnTo>
                    <a:pt x="2688310" y="1371600"/>
                  </a:lnTo>
                  <a:lnTo>
                    <a:pt x="2734272" y="1358900"/>
                  </a:lnTo>
                  <a:lnTo>
                    <a:pt x="2779217" y="1333500"/>
                  </a:lnTo>
                  <a:close/>
                </a:path>
                <a:path w="2821304" h="1600200">
                  <a:moveTo>
                    <a:pt x="2821076" y="952500"/>
                  </a:moveTo>
                  <a:lnTo>
                    <a:pt x="2803423" y="965200"/>
                  </a:lnTo>
                  <a:lnTo>
                    <a:pt x="2784310" y="990600"/>
                  </a:lnTo>
                  <a:lnTo>
                    <a:pt x="2764929" y="1003300"/>
                  </a:lnTo>
                  <a:lnTo>
                    <a:pt x="2745232" y="1016000"/>
                  </a:lnTo>
                  <a:lnTo>
                    <a:pt x="2725153" y="1028700"/>
                  </a:lnTo>
                  <a:lnTo>
                    <a:pt x="2819755" y="1231900"/>
                  </a:lnTo>
                  <a:lnTo>
                    <a:pt x="2821076" y="1231900"/>
                  </a:lnTo>
                  <a:lnTo>
                    <a:pt x="2821076" y="952500"/>
                  </a:lnTo>
                  <a:close/>
                </a:path>
              </a:pathLst>
            </a:custGeom>
            <a:solidFill>
              <a:srgbClr val="FFFFFF">
                <a:alpha val="20391"/>
              </a:srgbClr>
            </a:solidFill>
          </p:spPr>
          <p:txBody>
            <a:bodyPr wrap="square" lIns="0" tIns="0" rIns="0" bIns="0" rtlCol="0"/>
            <a:lstStyle/>
            <a:p>
              <a:endParaRPr/>
            </a:p>
          </p:txBody>
        </p:sp>
        <p:pic>
          <p:nvPicPr>
            <p:cNvPr id="11" name="object 11"/>
            <p:cNvPicPr/>
            <p:nvPr/>
          </p:nvPicPr>
          <p:blipFill>
            <a:blip r:embed="rId5" cstate="screen">
              <a:extLst>
                <a:ext uri="{28A0092B-C50C-407E-A947-70E740481C1C}">
                  <a14:useLocalDpi xmlns:a14="http://schemas.microsoft.com/office/drawing/2010/main"/>
                </a:ext>
              </a:extLst>
            </a:blip>
            <a:stretch>
              <a:fillRect/>
            </a:stretch>
          </p:blipFill>
          <p:spPr>
            <a:xfrm>
              <a:off x="8595057" y="5682844"/>
              <a:ext cx="157650" cy="165100"/>
            </a:xfrm>
            <a:prstGeom prst="rect">
              <a:avLst/>
            </a:prstGeom>
          </p:spPr>
        </p:pic>
        <p:sp>
          <p:nvSpPr>
            <p:cNvPr id="12" name="object 12"/>
            <p:cNvSpPr/>
            <p:nvPr/>
          </p:nvSpPr>
          <p:spPr>
            <a:xfrm>
              <a:off x="9644571" y="5771756"/>
              <a:ext cx="1844039" cy="558800"/>
            </a:xfrm>
            <a:custGeom>
              <a:avLst/>
              <a:gdLst/>
              <a:ahLst/>
              <a:cxnLst/>
              <a:rect l="l" t="t" r="r" b="b"/>
              <a:pathLst>
                <a:path w="1844040" h="558800">
                  <a:moveTo>
                    <a:pt x="351345" y="304800"/>
                  </a:moveTo>
                  <a:lnTo>
                    <a:pt x="270827" y="254000"/>
                  </a:lnTo>
                  <a:lnTo>
                    <a:pt x="231622" y="228600"/>
                  </a:lnTo>
                  <a:lnTo>
                    <a:pt x="193687" y="190500"/>
                  </a:lnTo>
                  <a:lnTo>
                    <a:pt x="0" y="419100"/>
                  </a:lnTo>
                  <a:lnTo>
                    <a:pt x="37871" y="444500"/>
                  </a:lnTo>
                  <a:lnTo>
                    <a:pt x="75958" y="482600"/>
                  </a:lnTo>
                  <a:lnTo>
                    <a:pt x="114490" y="508000"/>
                  </a:lnTo>
                  <a:lnTo>
                    <a:pt x="153657" y="533400"/>
                  </a:lnTo>
                  <a:lnTo>
                    <a:pt x="193687" y="558800"/>
                  </a:lnTo>
                  <a:lnTo>
                    <a:pt x="351345" y="304800"/>
                  </a:lnTo>
                  <a:close/>
                </a:path>
                <a:path w="1844040" h="558800">
                  <a:moveTo>
                    <a:pt x="860336" y="114300"/>
                  </a:moveTo>
                  <a:lnTo>
                    <a:pt x="809536" y="88900"/>
                  </a:lnTo>
                  <a:lnTo>
                    <a:pt x="759802" y="63500"/>
                  </a:lnTo>
                  <a:lnTo>
                    <a:pt x="711149" y="50800"/>
                  </a:lnTo>
                  <a:lnTo>
                    <a:pt x="663587" y="25400"/>
                  </a:lnTo>
                  <a:lnTo>
                    <a:pt x="617105" y="0"/>
                  </a:lnTo>
                  <a:lnTo>
                    <a:pt x="454952" y="254000"/>
                  </a:lnTo>
                  <a:lnTo>
                    <a:pt x="541096" y="304800"/>
                  </a:lnTo>
                  <a:lnTo>
                    <a:pt x="585190" y="330200"/>
                  </a:lnTo>
                  <a:lnTo>
                    <a:pt x="630072" y="342900"/>
                  </a:lnTo>
                  <a:lnTo>
                    <a:pt x="675830" y="368300"/>
                  </a:lnTo>
                  <a:lnTo>
                    <a:pt x="722528" y="381000"/>
                  </a:lnTo>
                  <a:lnTo>
                    <a:pt x="770255" y="406400"/>
                  </a:lnTo>
                  <a:lnTo>
                    <a:pt x="860336" y="114300"/>
                  </a:lnTo>
                  <a:close/>
                </a:path>
                <a:path w="1844040" h="558800">
                  <a:moveTo>
                    <a:pt x="1463929" y="482600"/>
                  </a:moveTo>
                  <a:lnTo>
                    <a:pt x="1418882" y="177800"/>
                  </a:lnTo>
                  <a:lnTo>
                    <a:pt x="1176756" y="177800"/>
                  </a:lnTo>
                  <a:lnTo>
                    <a:pt x="1124077" y="165100"/>
                  </a:lnTo>
                  <a:lnTo>
                    <a:pt x="1071956" y="165100"/>
                  </a:lnTo>
                  <a:lnTo>
                    <a:pt x="918895" y="127000"/>
                  </a:lnTo>
                  <a:lnTo>
                    <a:pt x="828814" y="419100"/>
                  </a:lnTo>
                  <a:lnTo>
                    <a:pt x="1025944" y="469900"/>
                  </a:lnTo>
                  <a:lnTo>
                    <a:pt x="1076617" y="469900"/>
                  </a:lnTo>
                  <a:lnTo>
                    <a:pt x="1127772" y="482600"/>
                  </a:lnTo>
                  <a:lnTo>
                    <a:pt x="1463929" y="482600"/>
                  </a:lnTo>
                  <a:close/>
                </a:path>
                <a:path w="1844040" h="558800">
                  <a:moveTo>
                    <a:pt x="1843620" y="152400"/>
                  </a:moveTo>
                  <a:lnTo>
                    <a:pt x="1819770" y="101600"/>
                  </a:lnTo>
                  <a:lnTo>
                    <a:pt x="1774355" y="127000"/>
                  </a:lnTo>
                  <a:lnTo>
                    <a:pt x="1585175" y="177800"/>
                  </a:lnTo>
                  <a:lnTo>
                    <a:pt x="1536001" y="190500"/>
                  </a:lnTo>
                  <a:lnTo>
                    <a:pt x="1567522" y="419100"/>
                  </a:lnTo>
                  <a:lnTo>
                    <a:pt x="1612912" y="419100"/>
                  </a:lnTo>
                  <a:lnTo>
                    <a:pt x="1746021" y="381000"/>
                  </a:lnTo>
                  <a:lnTo>
                    <a:pt x="1843620" y="342900"/>
                  </a:lnTo>
                  <a:lnTo>
                    <a:pt x="1843620" y="152400"/>
                  </a:lnTo>
                  <a:close/>
                </a:path>
              </a:pathLst>
            </a:custGeom>
            <a:solidFill>
              <a:srgbClr val="FFFFFF">
                <a:alpha val="20391"/>
              </a:srgbClr>
            </a:solidFill>
          </p:spPr>
          <p:txBody>
            <a:bodyPr wrap="square" lIns="0" tIns="0" rIns="0" bIns="0" rtlCol="0"/>
            <a:lstStyle/>
            <a:p>
              <a:endParaRPr/>
            </a:p>
          </p:txBody>
        </p:sp>
        <p:pic>
          <p:nvPicPr>
            <p:cNvPr id="13" name="object 13"/>
            <p:cNvPicPr/>
            <p:nvPr/>
          </p:nvPicPr>
          <p:blipFill>
            <a:blip r:embed="rId6" cstate="screen">
              <a:extLst>
                <a:ext uri="{28A0092B-C50C-407E-A947-70E740481C1C}">
                  <a14:useLocalDpi xmlns:a14="http://schemas.microsoft.com/office/drawing/2010/main"/>
                </a:ext>
              </a:extLst>
            </a:blip>
            <a:stretch>
              <a:fillRect/>
            </a:stretch>
          </p:blipFill>
          <p:spPr>
            <a:xfrm>
              <a:off x="8077050" y="4600376"/>
              <a:ext cx="130629" cy="139415"/>
            </a:xfrm>
            <a:prstGeom prst="rect">
              <a:avLst/>
            </a:prstGeom>
          </p:spPr>
        </p:pic>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9613049" y="2140366"/>
              <a:ext cx="153149" cy="152907"/>
            </a:xfrm>
            <a:prstGeom prst="rect">
              <a:avLst/>
            </a:prstGeom>
          </p:spPr>
        </p:pic>
        <p:pic>
          <p:nvPicPr>
            <p:cNvPr id="15" name="object 15"/>
            <p:cNvPicPr/>
            <p:nvPr/>
          </p:nvPicPr>
          <p:blipFill>
            <a:blip r:embed="rId8" cstate="screen">
              <a:extLst>
                <a:ext uri="{28A0092B-C50C-407E-A947-70E740481C1C}">
                  <a14:useLocalDpi xmlns:a14="http://schemas.microsoft.com/office/drawing/2010/main"/>
                </a:ext>
              </a:extLst>
            </a:blip>
            <a:stretch>
              <a:fillRect/>
            </a:stretch>
          </p:blipFill>
          <p:spPr>
            <a:xfrm>
              <a:off x="185839" y="2521722"/>
              <a:ext cx="7708193" cy="3396827"/>
            </a:xfrm>
            <a:prstGeom prst="rect">
              <a:avLst/>
            </a:prstGeom>
          </p:spPr>
        </p:pic>
        <p:sp>
          <p:nvSpPr>
            <p:cNvPr id="16" name="object 16"/>
            <p:cNvSpPr/>
            <p:nvPr/>
          </p:nvSpPr>
          <p:spPr>
            <a:xfrm>
              <a:off x="5294376" y="3524658"/>
              <a:ext cx="5752055" cy="1503899"/>
            </a:xfrm>
            <a:custGeom>
              <a:avLst/>
              <a:gdLst/>
              <a:ahLst/>
              <a:cxnLst/>
              <a:rect l="l" t="t" r="r" b="b"/>
              <a:pathLst>
                <a:path w="5160645" h="653414">
                  <a:moveTo>
                    <a:pt x="5160579" y="653159"/>
                  </a:moveTo>
                  <a:lnTo>
                    <a:pt x="0" y="653159"/>
                  </a:lnTo>
                  <a:lnTo>
                    <a:pt x="0" y="0"/>
                  </a:lnTo>
                  <a:lnTo>
                    <a:pt x="5160579" y="0"/>
                  </a:lnTo>
                  <a:lnTo>
                    <a:pt x="5160579" y="653159"/>
                  </a:lnTo>
                  <a:close/>
                </a:path>
              </a:pathLst>
            </a:custGeom>
            <a:solidFill>
              <a:srgbClr val="FFFFFF"/>
            </a:solidFill>
          </p:spPr>
          <p:txBody>
            <a:bodyPr wrap="square" lIns="0" tIns="0" rIns="0" bIns="0" rtlCol="0"/>
            <a:lstStyle/>
            <a:p>
              <a:endParaRPr/>
            </a:p>
          </p:txBody>
        </p:sp>
      </p:grpSp>
      <p:sp>
        <p:nvSpPr>
          <p:cNvPr id="17" name="object 17"/>
          <p:cNvSpPr/>
          <p:nvPr/>
        </p:nvSpPr>
        <p:spPr>
          <a:xfrm>
            <a:off x="11656046" y="6644385"/>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18" name="object 18"/>
          <p:cNvSpPr txBox="1"/>
          <p:nvPr/>
        </p:nvSpPr>
        <p:spPr>
          <a:xfrm>
            <a:off x="6780085" y="278891"/>
            <a:ext cx="1876425" cy="2219960"/>
          </a:xfrm>
          <a:prstGeom prst="rect">
            <a:avLst/>
          </a:prstGeom>
        </p:spPr>
        <p:txBody>
          <a:bodyPr vert="horz" wrap="square" lIns="0" tIns="12700" rIns="0" bIns="0" rtlCol="0">
            <a:spAutoFit/>
          </a:bodyPr>
          <a:lstStyle/>
          <a:p>
            <a:pPr marL="12700">
              <a:lnSpc>
                <a:spcPct val="100000"/>
              </a:lnSpc>
              <a:spcBef>
                <a:spcPts val="100"/>
              </a:spcBef>
            </a:pPr>
            <a:r>
              <a:rPr sz="14400" b="1" spc="-25">
                <a:solidFill>
                  <a:srgbClr val="FFFFFF"/>
                </a:solidFill>
                <a:latin typeface="Calibri"/>
                <a:cs typeface="Calibri"/>
              </a:rPr>
              <a:t>01</a:t>
            </a:r>
            <a:endParaRPr sz="14400">
              <a:latin typeface="Calibri"/>
              <a:cs typeface="Calibri"/>
            </a:endParaRPr>
          </a:p>
        </p:txBody>
      </p:sp>
      <p:sp>
        <p:nvSpPr>
          <p:cNvPr id="19" name="object 19"/>
          <p:cNvSpPr txBox="1"/>
          <p:nvPr/>
        </p:nvSpPr>
        <p:spPr>
          <a:xfrm>
            <a:off x="5726051" y="3708255"/>
            <a:ext cx="5380993" cy="1151597"/>
          </a:xfrm>
          <a:prstGeom prst="rect">
            <a:avLst/>
          </a:prstGeom>
        </p:spPr>
        <p:txBody>
          <a:bodyPr vert="horz" wrap="square" lIns="0" tIns="12700" rIns="0" bIns="0" rtlCol="0">
            <a:spAutoFit/>
          </a:bodyPr>
          <a:lstStyle/>
          <a:p>
            <a:pPr marL="12700">
              <a:lnSpc>
                <a:spcPct val="100000"/>
              </a:lnSpc>
              <a:spcBef>
                <a:spcPts val="100"/>
              </a:spcBef>
            </a:pPr>
            <a:r>
              <a:rPr lang="en-IE" sz="3700" b="1" dirty="0">
                <a:solidFill>
                  <a:srgbClr val="60BA47"/>
                </a:solidFill>
                <a:latin typeface="Calibri"/>
                <a:cs typeface="Calibri"/>
              </a:rPr>
              <a:t>¿Qué son los </a:t>
            </a:r>
            <a:r>
              <a:rPr sz="3700" b="1" spc="-10" dirty="0" err="1">
                <a:solidFill>
                  <a:srgbClr val="60BA47"/>
                </a:solidFill>
                <a:latin typeface="Calibri"/>
                <a:cs typeface="Calibri"/>
              </a:rPr>
              <a:t>excedentes </a:t>
            </a:r>
            <a:r>
              <a:rPr lang="en-IE" sz="3700" b="1" spc="-10" dirty="0">
                <a:solidFill>
                  <a:srgbClr val="60BA47"/>
                </a:solidFill>
                <a:latin typeface="Calibri"/>
                <a:cs typeface="Calibri"/>
              </a:rPr>
              <a:t>alimentarios?</a:t>
            </a:r>
            <a:endParaRPr sz="3700" dirty="0">
              <a:latin typeface="Calibri"/>
              <a:cs typeface="Calibri"/>
            </a:endParaRPr>
          </a:p>
        </p:txBody>
      </p:sp>
      <p:pic>
        <p:nvPicPr>
          <p:cNvPr id="20" name="object 20"/>
          <p:cNvPicPr/>
          <p:nvPr/>
        </p:nvPicPr>
        <p:blipFill>
          <a:blip r:embed="rId9" cstate="screen">
            <a:extLst>
              <a:ext uri="{28A0092B-C50C-407E-A947-70E740481C1C}">
                <a14:useLocalDpi xmlns:a14="http://schemas.microsoft.com/office/drawing/2010/main"/>
              </a:ext>
            </a:extLst>
          </a:blip>
          <a:stretch>
            <a:fillRect/>
          </a:stretch>
        </p:blipFill>
        <p:spPr>
          <a:xfrm>
            <a:off x="11698223" y="3880789"/>
            <a:ext cx="222536" cy="26704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689610" y="205637"/>
            <a:ext cx="11245994"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lgn="l" rtl="0">
              <a:defRPr/>
            </a:pPr>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Desventajas de una normativa alimentaria estricta</a:t>
            </a:r>
            <a:endParaRPr kumimoji="0" lang="es-ES" sz="3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271513" y="1975314"/>
            <a:ext cx="10339144" cy="4620752"/>
          </a:xfrm>
          <a:prstGeom prst="rect">
            <a:avLst/>
          </a:prstGeom>
          <a:noFill/>
        </p:spPr>
        <p:txBody>
          <a:bodyPr wrap="square">
            <a:spAutoFit/>
          </a:bodyPr>
          <a:lstStyle/>
          <a:p>
            <a:pPr lvl="0">
              <a:lnSpc>
                <a:spcPct val="115000"/>
              </a:lnSpc>
              <a:buSzPts val="1000"/>
              <a:tabLst>
                <a:tab pos="457200" algn="l"/>
              </a:tabLst>
            </a:pPr>
            <a:r>
              <a:rPr lang="en-US" sz="2200" b="1" dirty="0">
                <a:solidFill>
                  <a:srgbClr val="2094D2"/>
                </a:solidFill>
                <a:latin typeface="Calibri" panose="020F0502020204030204" pitchFamily="34" charset="0"/>
                <a:cs typeface="Times New Roman" panose="02020603050405020304" pitchFamily="18" charset="0"/>
              </a:rPr>
              <a:t>Mayores costes para los productores</a:t>
            </a:r>
            <a:endParaRPr kumimoji="0" lang="es-ES" sz="2200" b="0" i="0" u="none" strike="noStrike" kern="0" cap="none" spc="0" normalizeH="0" baseline="0" noProof="0" dirty="0">
              <a:ln>
                <a:noFill/>
              </a:ln>
              <a:solidFill>
                <a:srgbClr val="2094D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lvl="0" algn="l">
              <a:buSzPts val="1000"/>
              <a:tabLst>
                <a:tab pos="457200" algn="l"/>
              </a:tabLst>
            </a:pPr>
            <a:r>
              <a:rPr lang="en-US" sz="2000" b="1" dirty="0">
                <a:solidFill>
                  <a:srgbClr val="09465E"/>
                </a:solidFill>
                <a:latin typeface="Calibri" panose="020F0502020204030204" pitchFamily="34" charset="0"/>
                <a:cs typeface="Times New Roman" panose="02020603050405020304" pitchFamily="18" charset="0"/>
              </a:rPr>
              <a:t>Gastos de cumplimiento</a:t>
            </a:r>
            <a:r>
              <a:rPr lang="en-US" sz="2000" dirty="0">
                <a:solidFill>
                  <a:srgbClr val="09465E"/>
                </a:solidFill>
                <a:latin typeface="Calibri" panose="020F0502020204030204" pitchFamily="34" charset="0"/>
                <a:cs typeface="Times New Roman" panose="02020603050405020304" pitchFamily="18" charset="0"/>
              </a:rPr>
              <a:t>: Los productores deben invertir en infraestructuras, procesos de certificación y pruebas para cumplir las estrictas normas de la UE. </a:t>
            </a:r>
            <a:r>
              <a:rPr lang="en-US" sz="2000" dirty="0" err="1">
                <a:solidFill>
                  <a:srgbClr val="09465E"/>
                </a:solidFill>
                <a:latin typeface="Calibri" panose="020F0502020204030204" pitchFamily="34" charset="0"/>
                <a:cs typeface="Times New Roman" panose="02020603050405020304" pitchFamily="18" charset="0"/>
              </a:rPr>
              <a:t>Por ejemplo, </a:t>
            </a:r>
            <a:r>
              <a:rPr lang="en-US" sz="2000" dirty="0">
                <a:solidFill>
                  <a:srgbClr val="09465E"/>
                </a:solidFill>
                <a:latin typeface="Calibri" panose="020F0502020204030204" pitchFamily="34" charset="0"/>
                <a:cs typeface="Times New Roman" panose="02020603050405020304" pitchFamily="18" charset="0"/>
              </a:rPr>
              <a:t>es posible que los agricultores y los fabricantes de alimentos tengan que modernizar sus equipos o adoptar nuevos métodos de cultivo, lo que se traduce en mayores costes operativos.</a:t>
            </a:r>
          </a:p>
          <a:p>
            <a:pPr marL="342900" indent="-342900" algn="l">
              <a:spcAft>
                <a:spcPts val="800"/>
              </a:spcAft>
              <a:tabLst>
                <a:tab pos="457200" algn="l"/>
              </a:tabLst>
            </a:pPr>
            <a:r>
              <a:rPr lang="en-US" sz="2000" b="1" dirty="0">
                <a:solidFill>
                  <a:srgbClr val="09465E"/>
                </a:solidFill>
                <a:latin typeface="Calibri" panose="020F0502020204030204" pitchFamily="34" charset="0"/>
                <a:cs typeface="Times New Roman" panose="02020603050405020304" pitchFamily="18" charset="0"/>
              </a:rPr>
              <a:t>Impacto en los pequeños productores: </a:t>
            </a:r>
            <a:r>
              <a:rPr lang="en-US" sz="2000" dirty="0">
                <a:solidFill>
                  <a:srgbClr val="09465E"/>
                </a:solidFill>
                <a:latin typeface="Calibri" panose="020F0502020204030204" pitchFamily="34" charset="0"/>
                <a:cs typeface="Times New Roman" panose="02020603050405020304" pitchFamily="18" charset="0"/>
              </a:rPr>
              <a:t>Las pequeñas y medianas empresas (PYME) pueden tener dificultades para costear estas medidas de cumplimiento, lo que las sitúa en desventaja frente a competidores de mayor tamaño.</a:t>
            </a:r>
            <a:endParaRPr lang="es-ES" sz="2000" dirty="0">
              <a:solidFill>
                <a:srgbClr val="09465E"/>
              </a:solidFill>
              <a:latin typeface="Calibri" panose="020F0502020204030204" pitchFamily="34" charset="0"/>
              <a:cs typeface="Times New Roman" panose="02020603050405020304" pitchFamily="18" charset="0"/>
            </a:endParaRPr>
          </a:p>
          <a:p>
            <a:pPr lvl="0">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Barreras de acceso al mercado</a:t>
            </a:r>
            <a:endParaRPr lang="es-ES" sz="2200" b="1" dirty="0">
              <a:solidFill>
                <a:srgbClr val="2094D2"/>
              </a:solidFill>
              <a:latin typeface="Calibri" panose="020F0502020204030204" pitchFamily="34" charset="0"/>
              <a:cs typeface="Times New Roman" panose="02020603050405020304" pitchFamily="18" charset="0"/>
            </a:endParaRPr>
          </a:p>
          <a:p>
            <a:pPr lvl="0">
              <a:buSzPts val="1000"/>
              <a:tabLst>
                <a:tab pos="457200" algn="l"/>
              </a:tabLst>
            </a:pPr>
            <a:r>
              <a:rPr lang="es-ES" sz="2000" b="1" dirty="0" err="1">
                <a:solidFill>
                  <a:srgbClr val="09465E"/>
                </a:solidFill>
                <a:latin typeface="Calibri" panose="020F0502020204030204" pitchFamily="34" charset="0"/>
                <a:cs typeface="Times New Roman" panose="02020603050405020304" pitchFamily="18" charset="0"/>
              </a:rPr>
              <a:t>Retos para las importaciones</a:t>
            </a:r>
            <a:r>
              <a:rPr lang="es-ES" sz="2000" dirty="0">
                <a:solidFill>
                  <a:srgbClr val="09465E"/>
                </a:solidFill>
                <a:latin typeface="Calibri" panose="020F0502020204030204" pitchFamily="34" charset="0"/>
                <a:cs typeface="Times New Roman" panose="02020603050405020304" pitchFamily="18" charset="0"/>
              </a:rPr>
              <a:t>: </a:t>
            </a:r>
            <a:r>
              <a:rPr lang="en-US" sz="2000" dirty="0">
                <a:solidFill>
                  <a:srgbClr val="09465E"/>
                </a:solidFill>
                <a:latin typeface="Calibri" panose="020F0502020204030204" pitchFamily="34" charset="0"/>
                <a:cs typeface="Times New Roman" panose="02020603050405020304" pitchFamily="18" charset="0"/>
              </a:rPr>
              <a:t>Los países no pertenecientes a la UE se enfrentan a importantes dificultades para exportar a la UE debido a la compleja normativa, que puede incluir prohibiciones o pruebas adicionales para los productos que no cumplen las normas de la UE. </a:t>
            </a:r>
            <a:r>
              <a:rPr lang="en-US" sz="2000" dirty="0" err="1">
                <a:solidFill>
                  <a:srgbClr val="09465E"/>
                </a:solidFill>
                <a:latin typeface="Calibri" panose="020F0502020204030204" pitchFamily="34" charset="0"/>
                <a:cs typeface="Times New Roman" panose="02020603050405020304" pitchFamily="18" charset="0"/>
              </a:rPr>
              <a:t>Por ejemplo, </a:t>
            </a:r>
            <a:r>
              <a:rPr lang="en-US" sz="2000" dirty="0">
                <a:solidFill>
                  <a:srgbClr val="09465E"/>
                </a:solidFill>
                <a:latin typeface="Calibri" panose="020F0502020204030204" pitchFamily="34" charset="0"/>
                <a:cs typeface="Times New Roman" panose="02020603050405020304" pitchFamily="18" charset="0"/>
              </a:rPr>
              <a:t>los países en desarrollo suelen tener dificultades para cumplir los límites de residuos de pesticidas de la UE, lo que reduce su capacidad para competir en el mercado comunitario.</a:t>
            </a:r>
            <a:endParaRPr lang="es-ES" sz="2000" dirty="0">
              <a:solidFill>
                <a:srgbClr val="09465E"/>
              </a:solidFill>
              <a:latin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638A4E6F-037B-4E22-3417-F7F4FC03EF55}"/>
              </a:ext>
            </a:extLst>
          </p:cNvPr>
          <p:cNvSpPr txBox="1"/>
          <p:nvPr/>
        </p:nvSpPr>
        <p:spPr>
          <a:xfrm>
            <a:off x="534322" y="762000"/>
            <a:ext cx="11276678" cy="1384995"/>
          </a:xfrm>
          <a:prstGeom prst="rect">
            <a:avLst/>
          </a:prstGeom>
          <a:noFill/>
        </p:spPr>
        <p:txBody>
          <a:bodyPr wrap="square" rtlCol="0">
            <a:spAutoFit/>
          </a:bodyPr>
          <a:lstStyle/>
          <a:p>
            <a:r>
              <a:rPr lang="en-US" sz="2200" dirty="0">
                <a:solidFill>
                  <a:srgbClr val="09465E"/>
                </a:solidFill>
                <a:latin typeface="Calibri" panose="020F0502020204030204" pitchFamily="34" charset="0"/>
                <a:cs typeface="Times New Roman" panose="02020603050405020304" pitchFamily="18" charset="0"/>
              </a:rPr>
              <a:t>Las estrictas normativas alimentarias, ya sean nacionales o de la UE, pretenden </a:t>
            </a:r>
            <a:r>
              <a:rPr lang="en-US" sz="2200" b="1" dirty="0">
                <a:solidFill>
                  <a:srgbClr val="09465E"/>
                </a:solidFill>
                <a:latin typeface="Calibri" panose="020F0502020204030204" pitchFamily="34" charset="0"/>
                <a:cs typeface="Times New Roman" panose="02020603050405020304" pitchFamily="18" charset="0"/>
              </a:rPr>
              <a:t>garantizar la seguridad, calidad y sostenibilidad medioambiental de los alimentos</a:t>
            </a:r>
            <a:r>
              <a:rPr lang="en-US" sz="2200" dirty="0">
                <a:solidFill>
                  <a:srgbClr val="09465E"/>
                </a:solidFill>
                <a:latin typeface="Calibri" panose="020F0502020204030204" pitchFamily="34" charset="0"/>
                <a:cs typeface="Times New Roman" panose="02020603050405020304" pitchFamily="18" charset="0"/>
              </a:rPr>
              <a:t>. Sin embargo, conllevan algunos inconvenientes que repercuten en las empresas, los consumidores y las economías:</a:t>
            </a:r>
            <a:endParaRPr lang="es-ES" sz="2200" dirty="0">
              <a:solidFill>
                <a:srgbClr val="09465E"/>
              </a:solidFill>
              <a:latin typeface="Calibri" panose="020F0502020204030204" pitchFamily="34" charset="0"/>
              <a:cs typeface="Times New Roman" panose="02020603050405020304" pitchFamily="18" charset="0"/>
            </a:endParaRPr>
          </a:p>
          <a:p>
            <a:endParaRPr lang="es-ES" dirty="0"/>
          </a:p>
        </p:txBody>
      </p:sp>
      <p:grpSp>
        <p:nvGrpSpPr>
          <p:cNvPr id="3" name="Group 2">
            <a:extLst>
              <a:ext uri="{FF2B5EF4-FFF2-40B4-BE49-F238E27FC236}">
                <a16:creationId xmlns:a16="http://schemas.microsoft.com/office/drawing/2014/main" id="{F0F6949F-F6DC-E9A6-C166-F08CC27CF4ED}"/>
              </a:ext>
            </a:extLst>
          </p:cNvPr>
          <p:cNvGrpSpPr/>
          <p:nvPr/>
        </p:nvGrpSpPr>
        <p:grpSpPr>
          <a:xfrm>
            <a:off x="256396" y="2174298"/>
            <a:ext cx="936783" cy="883227"/>
            <a:chOff x="4417506" y="446113"/>
            <a:chExt cx="1094363" cy="943510"/>
          </a:xfrm>
          <a:solidFill>
            <a:srgbClr val="09465E"/>
          </a:solidFill>
        </p:grpSpPr>
        <p:sp>
          <p:nvSpPr>
            <p:cNvPr id="4" name="Freeform 1341">
              <a:extLst>
                <a:ext uri="{FF2B5EF4-FFF2-40B4-BE49-F238E27FC236}">
                  <a16:creationId xmlns:a16="http://schemas.microsoft.com/office/drawing/2014/main" id="{BBD1B967-B384-6647-A1F0-086D339CBA55}"/>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FCC52539-BB5F-DA44-06B2-3607B523C9F0}"/>
                </a:ext>
              </a:extLst>
            </p:cNvPr>
            <p:cNvGrpSpPr/>
            <p:nvPr/>
          </p:nvGrpSpPr>
          <p:grpSpPr>
            <a:xfrm>
              <a:off x="4417506" y="446113"/>
              <a:ext cx="1023051" cy="943510"/>
              <a:chOff x="4417506" y="446113"/>
              <a:chExt cx="1023051" cy="943510"/>
            </a:xfrm>
            <a:grpFill/>
          </p:grpSpPr>
          <p:sp>
            <p:nvSpPr>
              <p:cNvPr id="27" name="Freeform 1344">
                <a:extLst>
                  <a:ext uri="{FF2B5EF4-FFF2-40B4-BE49-F238E27FC236}">
                    <a16:creationId xmlns:a16="http://schemas.microsoft.com/office/drawing/2014/main" id="{ABD83639-97C3-E615-2050-CF19D56B0227}"/>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28" name="Freeform 1345">
                <a:extLst>
                  <a:ext uri="{FF2B5EF4-FFF2-40B4-BE49-F238E27FC236}">
                    <a16:creationId xmlns:a16="http://schemas.microsoft.com/office/drawing/2014/main" id="{4AA1D739-EF43-863A-F647-EC450CAE8AF9}"/>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39A0341F-0EB9-B0FC-3C9C-F43932B2A0C5}"/>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2094D2"/>
            </a:solidFill>
            <a:ln w="27426"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7D62A5FE-3819-6AA4-FCFC-5E2550195422}"/>
              </a:ext>
            </a:extLst>
          </p:cNvPr>
          <p:cNvGrpSpPr/>
          <p:nvPr/>
        </p:nvGrpSpPr>
        <p:grpSpPr>
          <a:xfrm>
            <a:off x="224970" y="4602939"/>
            <a:ext cx="907165" cy="967920"/>
            <a:chOff x="5834687" y="3140849"/>
            <a:chExt cx="1290933" cy="1314614"/>
          </a:xfrm>
          <a:solidFill>
            <a:srgbClr val="09465E"/>
          </a:solidFill>
        </p:grpSpPr>
        <p:sp>
          <p:nvSpPr>
            <p:cNvPr id="44" name="Freeform 155">
              <a:extLst>
                <a:ext uri="{FF2B5EF4-FFF2-40B4-BE49-F238E27FC236}">
                  <a16:creationId xmlns:a16="http://schemas.microsoft.com/office/drawing/2014/main" id="{0E881DCB-0EF4-AFBA-3BDC-923826908842}"/>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2094D2"/>
            </a:solidFill>
            <a:ln w="13404"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nvGrpSpPr>
            <p:cNvPr id="45" name="Graphic 8">
              <a:extLst>
                <a:ext uri="{FF2B5EF4-FFF2-40B4-BE49-F238E27FC236}">
                  <a16:creationId xmlns:a16="http://schemas.microsoft.com/office/drawing/2014/main" id="{FEFAB0CE-E7EE-BB5B-BCD8-AC03CD16FE3E}"/>
                </a:ext>
              </a:extLst>
            </p:cNvPr>
            <p:cNvGrpSpPr/>
            <p:nvPr/>
          </p:nvGrpSpPr>
          <p:grpSpPr>
            <a:xfrm>
              <a:off x="5834687" y="3140849"/>
              <a:ext cx="1290933" cy="1314614"/>
              <a:chOff x="5197376" y="5607922"/>
              <a:chExt cx="687857" cy="700475"/>
            </a:xfrm>
            <a:grpFill/>
          </p:grpSpPr>
          <p:grpSp>
            <p:nvGrpSpPr>
              <p:cNvPr id="46" name="Graphic 8">
                <a:extLst>
                  <a:ext uri="{FF2B5EF4-FFF2-40B4-BE49-F238E27FC236}">
                    <a16:creationId xmlns:a16="http://schemas.microsoft.com/office/drawing/2014/main" id="{FACFC676-0FB4-E8F5-85B5-F630DB66CBD5}"/>
                  </a:ext>
                </a:extLst>
              </p:cNvPr>
              <p:cNvGrpSpPr/>
              <p:nvPr/>
            </p:nvGrpSpPr>
            <p:grpSpPr>
              <a:xfrm>
                <a:off x="5234593" y="5645191"/>
                <a:ext cx="612999" cy="540390"/>
                <a:chOff x="5234593" y="5645191"/>
                <a:chExt cx="612999" cy="540390"/>
              </a:xfrm>
              <a:grpFill/>
            </p:grpSpPr>
            <p:grpSp>
              <p:nvGrpSpPr>
                <p:cNvPr id="50" name="Graphic 8">
                  <a:extLst>
                    <a:ext uri="{FF2B5EF4-FFF2-40B4-BE49-F238E27FC236}">
                      <a16:creationId xmlns:a16="http://schemas.microsoft.com/office/drawing/2014/main" id="{3FDB5000-FF55-BCCA-3878-730FD6B0D061}"/>
                    </a:ext>
                  </a:extLst>
                </p:cNvPr>
                <p:cNvGrpSpPr/>
                <p:nvPr/>
              </p:nvGrpSpPr>
              <p:grpSpPr>
                <a:xfrm>
                  <a:off x="5234593" y="5645191"/>
                  <a:ext cx="612999" cy="540390"/>
                  <a:chOff x="5234593" y="5645191"/>
                  <a:chExt cx="612999" cy="540390"/>
                </a:xfrm>
                <a:grpFill/>
              </p:grpSpPr>
              <p:sp>
                <p:nvSpPr>
                  <p:cNvPr id="54" name="Freeform 165">
                    <a:extLst>
                      <a:ext uri="{FF2B5EF4-FFF2-40B4-BE49-F238E27FC236}">
                        <a16:creationId xmlns:a16="http://schemas.microsoft.com/office/drawing/2014/main" id="{6CBD2194-A072-5E88-2E81-78B8A89BA52C}"/>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5" name="Freeform 166">
                    <a:extLst>
                      <a:ext uri="{FF2B5EF4-FFF2-40B4-BE49-F238E27FC236}">
                        <a16:creationId xmlns:a16="http://schemas.microsoft.com/office/drawing/2014/main" id="{8C450818-0E7C-A09C-1F95-BDB9BA54EDAE}"/>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6" name="Freeform 167">
                    <a:extLst>
                      <a:ext uri="{FF2B5EF4-FFF2-40B4-BE49-F238E27FC236}">
                        <a16:creationId xmlns:a16="http://schemas.microsoft.com/office/drawing/2014/main" id="{903660C9-B22C-1A3B-4DD1-496DCF18D362}"/>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51" name="Freeform 162">
                  <a:extLst>
                    <a:ext uri="{FF2B5EF4-FFF2-40B4-BE49-F238E27FC236}">
                      <a16:creationId xmlns:a16="http://schemas.microsoft.com/office/drawing/2014/main" id="{2E37565B-ADFC-5D91-E38D-3342D007595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2" name="Freeform 163">
                  <a:extLst>
                    <a:ext uri="{FF2B5EF4-FFF2-40B4-BE49-F238E27FC236}">
                      <a16:creationId xmlns:a16="http://schemas.microsoft.com/office/drawing/2014/main" id="{375B1623-8B98-EDE7-B0F9-3C7BCFBDFFB3}"/>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53" name="Freeform 164">
                  <a:extLst>
                    <a:ext uri="{FF2B5EF4-FFF2-40B4-BE49-F238E27FC236}">
                      <a16:creationId xmlns:a16="http://schemas.microsoft.com/office/drawing/2014/main" id="{6E86AE41-CFAD-528A-A379-566D6B6CD2C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sp>
            <p:nvSpPr>
              <p:cNvPr id="47" name="Freeform 158">
                <a:extLst>
                  <a:ext uri="{FF2B5EF4-FFF2-40B4-BE49-F238E27FC236}">
                    <a16:creationId xmlns:a16="http://schemas.microsoft.com/office/drawing/2014/main" id="{525CBC67-1B0B-7536-8031-95568DAD9F25}"/>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48" name="Freeform 159">
                <a:extLst>
                  <a:ext uri="{FF2B5EF4-FFF2-40B4-BE49-F238E27FC236}">
                    <a16:creationId xmlns:a16="http://schemas.microsoft.com/office/drawing/2014/main" id="{3ECDEA87-E1F6-E151-29C3-D167115AEF1D}"/>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49" name="Freeform 160">
                <a:extLst>
                  <a:ext uri="{FF2B5EF4-FFF2-40B4-BE49-F238E27FC236}">
                    <a16:creationId xmlns:a16="http://schemas.microsoft.com/office/drawing/2014/main" id="{44D1041C-53BA-B9CD-45C2-C085E6CFC8B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marL="0" marR="0" lvl="0" indent="0" algn="l" defTabSz="913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grpSp>
      </p:grpSp>
    </p:spTree>
    <p:extLst>
      <p:ext uri="{BB962C8B-B14F-4D97-AF65-F5344CB8AC3E}">
        <p14:creationId xmlns:p14="http://schemas.microsoft.com/office/powerpoint/2010/main" val="35064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7E6E2-926B-712D-02A8-5A43E359A6A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452E125-DA87-1AF8-0729-978B50170C90}"/>
              </a:ext>
            </a:extLst>
          </p:cNvPr>
          <p:cNvSpPr txBox="1">
            <a:spLocks/>
          </p:cNvSpPr>
          <p:nvPr/>
        </p:nvSpPr>
        <p:spPr>
          <a:xfrm>
            <a:off x="667112" y="148875"/>
            <a:ext cx="11245994" cy="1969770"/>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Times New Roman" panose="02020603050405020304" pitchFamily="18" charset="0"/>
              </a:rPr>
              <a:t>Desventajas de una normativa alimentaria estricta</a:t>
            </a:r>
            <a:endParaRPr kumimoji="0" lang="es-ES" sz="3200" b="0" i="0" u="none" strike="noStrike" kern="0" cap="none" spc="0" normalizeH="0" baseline="0" noProof="0" dirty="0">
              <a:ln>
                <a:noFill/>
              </a:ln>
              <a:solidFill>
                <a:sysClr val="windowText" lastClr="000000"/>
              </a:solidFill>
              <a:effectLst/>
              <a:uLnTx/>
              <a:uFillTx/>
              <a:latin typeface="Calibri" panose="020F0502020204030204"/>
              <a:ea typeface="+mj-ea"/>
              <a:cs typeface="Calibri"/>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200" b="1" i="0" u="none" strike="noStrike" kern="0" cap="none" spc="0" normalizeH="0" baseline="0" noProof="0" dirty="0">
                <a:ln>
                  <a:noFill/>
                </a:ln>
                <a:solidFill>
                  <a:srgbClr val="09465E"/>
                </a:solidFill>
                <a:effectLst/>
                <a:uLnTx/>
                <a:uFillTx/>
                <a:latin typeface="Calibri"/>
                <a:ea typeface="+mj-ea"/>
                <a:cs typeface="Calibri"/>
              </a:rPr>
            </a:br>
            <a:br>
              <a:rPr kumimoji="0" lang="es-ES" sz="3200" b="1"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2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88DC6213-CCF9-76DD-6759-E50843527F5C}"/>
              </a:ext>
            </a:extLst>
          </p:cNvPr>
          <p:cNvSpPr txBox="1"/>
          <p:nvPr/>
        </p:nvSpPr>
        <p:spPr>
          <a:xfrm>
            <a:off x="1346149" y="803027"/>
            <a:ext cx="10379571" cy="5873403"/>
          </a:xfrm>
          <a:prstGeom prst="rect">
            <a:avLst/>
          </a:prstGeom>
          <a:noFill/>
        </p:spPr>
        <p:txBody>
          <a:bodyPr wrap="square">
            <a:spAutoFit/>
          </a:bodyPr>
          <a:lstStyle/>
          <a:p>
            <a:pPr>
              <a:buSzPts val="1000"/>
              <a:buNone/>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Complejidad </a:t>
            </a:r>
            <a:r>
              <a:rPr lang="es-ES" sz="2200" b="1" dirty="0">
                <a:solidFill>
                  <a:srgbClr val="2094D2"/>
                </a:solidFill>
                <a:latin typeface="Calibri" panose="020F0502020204030204" pitchFamily="34" charset="0"/>
                <a:cs typeface="Times New Roman" panose="02020603050405020304" pitchFamily="18" charset="0"/>
              </a:rPr>
              <a:t>y burocracia </a:t>
            </a:r>
          </a:p>
          <a:p>
            <a:pPr>
              <a:buNone/>
            </a:pPr>
            <a:r>
              <a:rPr lang="es-ES" sz="2000" b="1" dirty="0" err="1">
                <a:solidFill>
                  <a:srgbClr val="09465E"/>
                </a:solidFill>
                <a:latin typeface="Calibri" panose="020F0502020204030204" pitchFamily="34" charset="0"/>
                <a:cs typeface="Times New Roman" panose="02020603050405020304" pitchFamily="18" charset="0"/>
              </a:rPr>
              <a:t>Carga </a:t>
            </a:r>
            <a:r>
              <a:rPr lang="es-ES" sz="2000" b="1" dirty="0">
                <a:solidFill>
                  <a:srgbClr val="09465E"/>
                </a:solidFill>
                <a:latin typeface="Calibri" panose="020F0502020204030204" pitchFamily="34" charset="0"/>
                <a:cs typeface="Times New Roman" panose="02020603050405020304" pitchFamily="18" charset="0"/>
              </a:rPr>
              <a:t>administrativa</a:t>
            </a:r>
            <a:r>
              <a:rPr lang="en-US" sz="2000" b="1" dirty="0">
                <a:solidFill>
                  <a:srgbClr val="09465E"/>
                </a:solidFill>
                <a:latin typeface="Calibri" panose="020F0502020204030204" pitchFamily="34" charset="0"/>
                <a:cs typeface="Times New Roman" panose="02020603050405020304" pitchFamily="18" charset="0"/>
              </a:rPr>
              <a:t>: </a:t>
            </a:r>
            <a:r>
              <a:rPr lang="en-US" sz="2000" dirty="0">
                <a:solidFill>
                  <a:srgbClr val="09465E"/>
                </a:solidFill>
                <a:latin typeface="Calibri" panose="020F0502020204030204" pitchFamily="34" charset="0"/>
                <a:cs typeface="Times New Roman" panose="02020603050405020304" pitchFamily="18" charset="0"/>
              </a:rPr>
              <a:t>Los productores se enfrentan a una gran cantidad de papeleo, auditorías y requisitos de información para demostrar el cumplimiento de las normas de la UE. Esto es especialmente difícil para las empresas que operan en varios Estados miembros de la UE debido a las variaciones en su interpretación.</a:t>
            </a:r>
            <a:endParaRPr lang="es-ES" sz="2000" dirty="0">
              <a:solidFill>
                <a:srgbClr val="09465E"/>
              </a:solidFill>
              <a:latin typeface="Calibri" panose="020F0502020204030204" pitchFamily="34" charset="0"/>
              <a:cs typeface="Times New Roman" panose="02020603050405020304" pitchFamily="18" charset="0"/>
            </a:endParaRPr>
          </a:p>
          <a:p>
            <a:pPr marR="0" lvl="0" defTabSz="914400" eaLnBrk="1" fontAlgn="auto" latinLnBrk="0" hangingPunct="1">
              <a:spcBef>
                <a:spcPts val="0"/>
              </a:spcBef>
              <a:spcAft>
                <a:spcPts val="800"/>
              </a:spcAft>
              <a:buClrTx/>
              <a:buSzTx/>
              <a:buFontTx/>
              <a:buNone/>
              <a:tabLst>
                <a:tab pos="457200" algn="l"/>
              </a:tabLst>
              <a:defRPr/>
            </a:pPr>
            <a:r>
              <a:rPr lang="en-US" sz="2000" b="1" dirty="0">
                <a:solidFill>
                  <a:srgbClr val="09465E"/>
                </a:solidFill>
                <a:latin typeface="Calibri" panose="020F0502020204030204" pitchFamily="34" charset="0"/>
                <a:cs typeface="Times New Roman" panose="02020603050405020304" pitchFamily="18" charset="0"/>
              </a:rPr>
              <a:t>Impacto en los pequeños productores: </a:t>
            </a:r>
            <a:r>
              <a:rPr lang="en-US" sz="2000" dirty="0">
                <a:solidFill>
                  <a:srgbClr val="09465E"/>
                </a:solidFill>
                <a:latin typeface="Calibri" panose="020F0502020204030204" pitchFamily="34" charset="0"/>
                <a:cs typeface="Times New Roman" panose="02020603050405020304" pitchFamily="18" charset="0"/>
              </a:rPr>
              <a:t>Las pequeñas y medianas empresas (PYME) pueden tener dificultades para costear estas medidas de cumplimiento, lo que las sitúa en desventaja frente a competidores de mayor tamaño.</a:t>
            </a:r>
            <a:endParaRPr lang="es-ES" sz="2000" dirty="0">
              <a:solidFill>
                <a:srgbClr val="09465E"/>
              </a:solidFill>
              <a:latin typeface="Calibri" panose="020F0502020204030204" pitchFamily="34" charset="0"/>
              <a:cs typeface="Times New Roman" panose="02020603050405020304" pitchFamily="18" charset="0"/>
            </a:endParaRPr>
          </a:p>
          <a:p>
            <a:pPr>
              <a:buSzPts val="1000"/>
              <a:tabLst>
                <a:tab pos="457200" algn="l"/>
              </a:tabLst>
            </a:pPr>
            <a:r>
              <a:rPr lang="es-ES" sz="2200" b="1" dirty="0">
                <a:solidFill>
                  <a:srgbClr val="2094D2"/>
                </a:solidFill>
                <a:latin typeface="Calibri" panose="020F0502020204030204" pitchFamily="34" charset="0"/>
                <a:cs typeface="Times New Roman" panose="02020603050405020304" pitchFamily="18" charset="0"/>
              </a:rPr>
              <a:t>Conflictos </a:t>
            </a:r>
            <a:r>
              <a:rPr lang="es-ES" sz="2200" b="1" dirty="0" err="1">
                <a:solidFill>
                  <a:srgbClr val="2094D2"/>
                </a:solidFill>
                <a:latin typeface="Calibri" panose="020F0502020204030204" pitchFamily="34" charset="0"/>
                <a:cs typeface="Times New Roman" panose="02020603050405020304" pitchFamily="18" charset="0"/>
              </a:rPr>
              <a:t>comerciales</a:t>
            </a:r>
          </a:p>
          <a:p>
            <a:pPr>
              <a:spcAft>
                <a:spcPts val="600"/>
              </a:spcAft>
              <a:buSzPts val="1000"/>
              <a:tabLst>
                <a:tab pos="457200" algn="l"/>
              </a:tabLst>
            </a:pPr>
            <a:r>
              <a:rPr lang="en-US" sz="2000" b="1" dirty="0">
                <a:solidFill>
                  <a:srgbClr val="09465E"/>
                </a:solidFill>
                <a:latin typeface="Calibri" panose="020F0502020204030204" pitchFamily="34" charset="0"/>
                <a:cs typeface="Times New Roman" panose="02020603050405020304" pitchFamily="18" charset="0"/>
              </a:rPr>
              <a:t>Conflicto con normas de fuera de la UE</a:t>
            </a:r>
            <a:r>
              <a:rPr lang="en-US" sz="2000" dirty="0">
                <a:solidFill>
                  <a:srgbClr val="09465E"/>
                </a:solidFill>
                <a:latin typeface="Calibri" panose="020F0502020204030204" pitchFamily="34" charset="0"/>
                <a:cs typeface="Times New Roman" panose="02020603050405020304" pitchFamily="18" charset="0"/>
              </a:rPr>
              <a:t>: La estricta normativa de la UE entra a veces en conflicto con normas internacionales, lo que provoca tensiones comerciales. Por ejemplo, la prohibición de ciertos organismos modificados genéticamente (OMG) ha creado fricciones con países como Estados Unidos.</a:t>
            </a:r>
          </a:p>
          <a:p>
            <a:pPr>
              <a:buSzPts val="1000"/>
              <a:tabLst>
                <a:tab pos="457200" algn="l"/>
              </a:tabLst>
            </a:pPr>
            <a:r>
              <a:rPr lang="es-ES" sz="2200" b="1" dirty="0" err="1">
                <a:solidFill>
                  <a:srgbClr val="2094D2"/>
                </a:solidFill>
                <a:latin typeface="Calibri" panose="020F0502020204030204" pitchFamily="34" charset="0"/>
                <a:cs typeface="Times New Roman" panose="02020603050405020304" pitchFamily="18" charset="0"/>
              </a:rPr>
              <a:t>Potencial de desperdicio de </a:t>
            </a:r>
            <a:r>
              <a:rPr lang="es-ES" sz="2200" b="1" dirty="0">
                <a:solidFill>
                  <a:srgbClr val="2094D2"/>
                </a:solidFill>
                <a:latin typeface="Calibri" panose="020F0502020204030204" pitchFamily="34" charset="0"/>
                <a:cs typeface="Times New Roman" panose="02020603050405020304" pitchFamily="18" charset="0"/>
              </a:rPr>
              <a:t>alimentos</a:t>
            </a:r>
          </a:p>
          <a:p>
            <a:pPr>
              <a:buSzPts val="1000"/>
              <a:tabLst>
                <a:tab pos="457200" algn="l"/>
              </a:tabLst>
            </a:pPr>
            <a:r>
              <a:rPr lang="es-ES" sz="2000" b="1" dirty="0" err="1">
                <a:solidFill>
                  <a:srgbClr val="09465E"/>
                </a:solidFill>
                <a:latin typeface="Calibri" panose="020F0502020204030204" pitchFamily="34" charset="0"/>
                <a:cs typeface="Times New Roman" panose="02020603050405020304" pitchFamily="18" charset="0"/>
              </a:rPr>
              <a:t>Criterios de calidad estrictos</a:t>
            </a:r>
            <a:r>
              <a:rPr lang="es-ES" sz="2000" b="1" dirty="0">
                <a:solidFill>
                  <a:srgbClr val="09465E"/>
                </a:solidFill>
                <a:latin typeface="Calibri" panose="020F0502020204030204" pitchFamily="34" charset="0"/>
                <a:cs typeface="Times New Roman" panose="02020603050405020304" pitchFamily="18" charset="0"/>
              </a:rPr>
              <a:t>: </a:t>
            </a:r>
            <a:r>
              <a:rPr lang="en-US" sz="2000" dirty="0">
                <a:solidFill>
                  <a:srgbClr val="09465E"/>
                </a:solidFill>
                <a:latin typeface="Calibri" panose="020F0502020204030204" pitchFamily="34" charset="0"/>
                <a:cs typeface="Times New Roman" panose="02020603050405020304" pitchFamily="18" charset="0"/>
              </a:rPr>
              <a:t>Las elevadas exigencias en cuanto al aspecto estético o el tamaño de las frutas y verduras hacen que a menudo se desechen alimentos perfectamente comestibles. </a:t>
            </a:r>
            <a:r>
              <a:rPr lang="en-US" sz="2000" dirty="0" err="1">
                <a:solidFill>
                  <a:srgbClr val="09465E"/>
                </a:solidFill>
                <a:latin typeface="Calibri" panose="020F0502020204030204" pitchFamily="34" charset="0"/>
                <a:cs typeface="Times New Roman" panose="02020603050405020304" pitchFamily="18" charset="0"/>
              </a:rPr>
              <a:t>Por ejemplo, </a:t>
            </a:r>
            <a:r>
              <a:rPr lang="en-US" sz="2000" dirty="0">
                <a:solidFill>
                  <a:srgbClr val="09465E"/>
                </a:solidFill>
                <a:latin typeface="Calibri" panose="020F0502020204030204" pitchFamily="34" charset="0"/>
                <a:cs typeface="Times New Roman" panose="02020603050405020304" pitchFamily="18" charset="0"/>
              </a:rPr>
              <a:t>los productos con formas imperfectas pueden no llegar al mercado, lo que contribuye al desperdicio de alimentos.</a:t>
            </a:r>
            <a:endParaRPr lang="es-ES" sz="2000" dirty="0">
              <a:solidFill>
                <a:srgbClr val="09465E"/>
              </a:solidFill>
              <a:latin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D6DD335-E2E9-19E0-B466-C245A7D9DC20}"/>
              </a:ext>
            </a:extLst>
          </p:cNvPr>
          <p:cNvGrpSpPr/>
          <p:nvPr/>
        </p:nvGrpSpPr>
        <p:grpSpPr>
          <a:xfrm>
            <a:off x="305995" y="1019697"/>
            <a:ext cx="1011571" cy="1113617"/>
            <a:chOff x="7284496" y="2127428"/>
            <a:chExt cx="2245645" cy="2249982"/>
          </a:xfrm>
          <a:solidFill>
            <a:srgbClr val="09465E"/>
          </a:solidFill>
        </p:grpSpPr>
        <p:grpSp>
          <p:nvGrpSpPr>
            <p:cNvPr id="4" name="Graphic 3">
              <a:extLst>
                <a:ext uri="{FF2B5EF4-FFF2-40B4-BE49-F238E27FC236}">
                  <a16:creationId xmlns:a16="http://schemas.microsoft.com/office/drawing/2014/main" id="{6DF7F609-B3F5-8C18-6896-31BC5B748442}"/>
                </a:ext>
              </a:extLst>
            </p:cNvPr>
            <p:cNvGrpSpPr/>
            <p:nvPr/>
          </p:nvGrpSpPr>
          <p:grpSpPr>
            <a:xfrm>
              <a:off x="7284496" y="2127428"/>
              <a:ext cx="2245645" cy="2249982"/>
              <a:chOff x="5098317" y="2100784"/>
              <a:chExt cx="2245645" cy="2249982"/>
            </a:xfrm>
            <a:grpFill/>
          </p:grpSpPr>
          <p:sp>
            <p:nvSpPr>
              <p:cNvPr id="28" name="Freeform 8">
                <a:extLst>
                  <a:ext uri="{FF2B5EF4-FFF2-40B4-BE49-F238E27FC236}">
                    <a16:creationId xmlns:a16="http://schemas.microsoft.com/office/drawing/2014/main" id="{D9D91D4D-04E6-9FD6-C6A2-8F8B983825A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9" name="Freeform 9">
                <a:extLst>
                  <a:ext uri="{FF2B5EF4-FFF2-40B4-BE49-F238E27FC236}">
                    <a16:creationId xmlns:a16="http://schemas.microsoft.com/office/drawing/2014/main" id="{7B5AC50D-DEF6-0F72-8A0D-8F2801B35276}"/>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30" name="Freeform 10">
                <a:extLst>
                  <a:ext uri="{FF2B5EF4-FFF2-40B4-BE49-F238E27FC236}">
                    <a16:creationId xmlns:a16="http://schemas.microsoft.com/office/drawing/2014/main" id="{4539272D-ED58-6FE7-99A0-60B191FDB38F}"/>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31" name="Freeform 11">
                <a:extLst>
                  <a:ext uri="{FF2B5EF4-FFF2-40B4-BE49-F238E27FC236}">
                    <a16:creationId xmlns:a16="http://schemas.microsoft.com/office/drawing/2014/main" id="{189EDE16-AE6D-879B-138B-913CC533179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32" name="Freeform 12">
                <a:extLst>
                  <a:ext uri="{FF2B5EF4-FFF2-40B4-BE49-F238E27FC236}">
                    <a16:creationId xmlns:a16="http://schemas.microsoft.com/office/drawing/2014/main" id="{6D27E5D8-E044-0A69-88BB-2DEA70BD87AA}"/>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33" name="Freeform 13">
                <a:extLst>
                  <a:ext uri="{FF2B5EF4-FFF2-40B4-BE49-F238E27FC236}">
                    <a16:creationId xmlns:a16="http://schemas.microsoft.com/office/drawing/2014/main" id="{A07C2167-6AD3-B3BC-8AA6-6EB984018B31}"/>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5" name="Graphic 3">
              <a:extLst>
                <a:ext uri="{FF2B5EF4-FFF2-40B4-BE49-F238E27FC236}">
                  <a16:creationId xmlns:a16="http://schemas.microsoft.com/office/drawing/2014/main" id="{49E86D27-DB3A-BBA9-9758-12B697F0085A}"/>
                </a:ext>
              </a:extLst>
            </p:cNvPr>
            <p:cNvGrpSpPr/>
            <p:nvPr/>
          </p:nvGrpSpPr>
          <p:grpSpPr>
            <a:xfrm>
              <a:off x="8878245" y="2200268"/>
              <a:ext cx="144167" cy="725714"/>
              <a:chOff x="6692066" y="2173624"/>
              <a:chExt cx="144167" cy="725714"/>
            </a:xfrm>
            <a:grpFill/>
          </p:grpSpPr>
          <p:sp>
            <p:nvSpPr>
              <p:cNvPr id="8" name="Freeform 15">
                <a:extLst>
                  <a:ext uri="{FF2B5EF4-FFF2-40B4-BE49-F238E27FC236}">
                    <a16:creationId xmlns:a16="http://schemas.microsoft.com/office/drawing/2014/main" id="{A0F88BED-9C0A-0E63-96EE-215032B70299}"/>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27" name="Freeform 16">
                <a:extLst>
                  <a:ext uri="{FF2B5EF4-FFF2-40B4-BE49-F238E27FC236}">
                    <a16:creationId xmlns:a16="http://schemas.microsoft.com/office/drawing/2014/main" id="{73FAA635-7212-4270-07FF-C750A05FE9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386D4403-A9F6-DE66-FADD-3427BE2669C5}"/>
              </a:ext>
            </a:extLst>
          </p:cNvPr>
          <p:cNvGrpSpPr/>
          <p:nvPr/>
        </p:nvGrpSpPr>
        <p:grpSpPr>
          <a:xfrm>
            <a:off x="250104" y="3511115"/>
            <a:ext cx="1011025" cy="957021"/>
            <a:chOff x="2357946" y="2285562"/>
            <a:chExt cx="1034323" cy="1032970"/>
          </a:xfrm>
          <a:solidFill>
            <a:srgbClr val="09465E"/>
          </a:solidFill>
        </p:grpSpPr>
        <p:sp>
          <p:nvSpPr>
            <p:cNvPr id="35" name="Freeform 33">
              <a:extLst>
                <a:ext uri="{FF2B5EF4-FFF2-40B4-BE49-F238E27FC236}">
                  <a16:creationId xmlns:a16="http://schemas.microsoft.com/office/drawing/2014/main" id="{80C5AE66-AAE5-D075-BAED-E8D7E05A84F9}"/>
                </a:ext>
              </a:extLst>
            </p:cNvPr>
            <p:cNvSpPr/>
            <p:nvPr/>
          </p:nvSpPr>
          <p:spPr>
            <a:xfrm>
              <a:off x="2682113" y="2313182"/>
              <a:ext cx="382045" cy="279841"/>
            </a:xfrm>
            <a:custGeom>
              <a:avLst/>
              <a:gdLst>
                <a:gd name="connsiteX0" fmla="*/ 69526 w 382045"/>
                <a:gd name="connsiteY0" fmla="*/ 190148 h 279841"/>
                <a:gd name="connsiteX1" fmla="*/ 2009 w 382045"/>
                <a:gd name="connsiteY1" fmla="*/ 163521 h 279841"/>
                <a:gd name="connsiteX2" fmla="*/ 2009 w 382045"/>
                <a:gd name="connsiteY2" fmla="*/ 23731 h 279841"/>
                <a:gd name="connsiteX3" fmla="*/ 19126 w 382045"/>
                <a:gd name="connsiteY3" fmla="*/ 6614 h 279841"/>
                <a:gd name="connsiteX4" fmla="*/ 369076 w 382045"/>
                <a:gd name="connsiteY4" fmla="*/ 8516 h 279841"/>
                <a:gd name="connsiteX5" fmla="*/ 379537 w 382045"/>
                <a:gd name="connsiteY5" fmla="*/ 25633 h 279841"/>
                <a:gd name="connsiteX6" fmla="*/ 379537 w 382045"/>
                <a:gd name="connsiteY6" fmla="*/ 158766 h 279841"/>
                <a:gd name="connsiteX7" fmla="*/ 364321 w 382045"/>
                <a:gd name="connsiteY7" fmla="*/ 177785 h 279841"/>
                <a:gd name="connsiteX8" fmla="*/ 178886 w 382045"/>
                <a:gd name="connsiteY8" fmla="*/ 177785 h 279841"/>
                <a:gd name="connsiteX9" fmla="*/ 159867 w 382045"/>
                <a:gd name="connsiteY9" fmla="*/ 184442 h 279841"/>
                <a:gd name="connsiteX10" fmla="*/ 75232 w 382045"/>
                <a:gd name="connsiteY10" fmla="*/ 269077 h 279841"/>
                <a:gd name="connsiteX11" fmla="*/ 69526 w 382045"/>
                <a:gd name="connsiteY11" fmla="*/ 271929 h 279841"/>
                <a:gd name="connsiteX12" fmla="*/ 69526 w 382045"/>
                <a:gd name="connsiteY12" fmla="*/ 190148 h 279841"/>
                <a:gd name="connsiteX13" fmla="*/ 137995 w 382045"/>
                <a:gd name="connsiteY13" fmla="*/ 40848 h 279841"/>
                <a:gd name="connsiteX14" fmla="*/ 35292 w 382045"/>
                <a:gd name="connsiteY14" fmla="*/ 40848 h 279841"/>
                <a:gd name="connsiteX15" fmla="*/ 35292 w 382045"/>
                <a:gd name="connsiteY15" fmla="*/ 75083 h 279841"/>
                <a:gd name="connsiteX16" fmla="*/ 137995 w 382045"/>
                <a:gd name="connsiteY16" fmla="*/ 75083 h 279841"/>
                <a:gd name="connsiteX17" fmla="*/ 137995 w 382045"/>
                <a:gd name="connsiteY17" fmla="*/ 40848 h 279841"/>
                <a:gd name="connsiteX18" fmla="*/ 345302 w 382045"/>
                <a:gd name="connsiteY18" fmla="*/ 40848 h 279841"/>
                <a:gd name="connsiteX19" fmla="*/ 175082 w 382045"/>
                <a:gd name="connsiteY19" fmla="*/ 40848 h 279841"/>
                <a:gd name="connsiteX20" fmla="*/ 172229 w 382045"/>
                <a:gd name="connsiteY20" fmla="*/ 43701 h 279841"/>
                <a:gd name="connsiteX21" fmla="*/ 172229 w 382045"/>
                <a:gd name="connsiteY21" fmla="*/ 75083 h 279841"/>
                <a:gd name="connsiteX22" fmla="*/ 345302 w 382045"/>
                <a:gd name="connsiteY22" fmla="*/ 75083 h 279841"/>
                <a:gd name="connsiteX23" fmla="*/ 345302 w 382045"/>
                <a:gd name="connsiteY23" fmla="*/ 40848 h 279841"/>
                <a:gd name="connsiteX24" fmla="*/ 345302 w 382045"/>
                <a:gd name="connsiteY24" fmla="*/ 109317 h 279841"/>
                <a:gd name="connsiteX25" fmla="*/ 35292 w 382045"/>
                <a:gd name="connsiteY25" fmla="*/ 109317 h 279841"/>
                <a:gd name="connsiteX26" fmla="*/ 35292 w 382045"/>
                <a:gd name="connsiteY26" fmla="*/ 143551 h 279841"/>
                <a:gd name="connsiteX27" fmla="*/ 345302 w 382045"/>
                <a:gd name="connsiteY27" fmla="*/ 143551 h 279841"/>
                <a:gd name="connsiteX28" fmla="*/ 345302 w 382045"/>
                <a:gd name="connsiteY28" fmla="*/ 109317 h 2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2045" h="279841">
                  <a:moveTo>
                    <a:pt x="69526" y="190148"/>
                  </a:moveTo>
                  <a:cubicBezTo>
                    <a:pt x="63821" y="163521"/>
                    <a:pt x="6764" y="192050"/>
                    <a:pt x="2009" y="163521"/>
                  </a:cubicBezTo>
                  <a:cubicBezTo>
                    <a:pt x="4862" y="119777"/>
                    <a:pt x="-3697" y="65573"/>
                    <a:pt x="2009" y="23731"/>
                  </a:cubicBezTo>
                  <a:cubicBezTo>
                    <a:pt x="7715" y="-18111"/>
                    <a:pt x="8666" y="8516"/>
                    <a:pt x="19126" y="6614"/>
                  </a:cubicBezTo>
                  <a:lnTo>
                    <a:pt x="369076" y="8516"/>
                  </a:lnTo>
                  <a:cubicBezTo>
                    <a:pt x="376684" y="11369"/>
                    <a:pt x="379537" y="18026"/>
                    <a:pt x="379537" y="25633"/>
                  </a:cubicBezTo>
                  <a:cubicBezTo>
                    <a:pt x="383340" y="56064"/>
                    <a:pt x="382389" y="127385"/>
                    <a:pt x="379537" y="158766"/>
                  </a:cubicBezTo>
                  <a:cubicBezTo>
                    <a:pt x="376684" y="190148"/>
                    <a:pt x="375733" y="176834"/>
                    <a:pt x="364321" y="177785"/>
                  </a:cubicBezTo>
                  <a:cubicBezTo>
                    <a:pt x="304412" y="181589"/>
                    <a:pt x="237845" y="172080"/>
                    <a:pt x="178886" y="177785"/>
                  </a:cubicBezTo>
                  <a:cubicBezTo>
                    <a:pt x="170327" y="177785"/>
                    <a:pt x="166524" y="179687"/>
                    <a:pt x="159867" y="184442"/>
                  </a:cubicBezTo>
                  <a:cubicBezTo>
                    <a:pt x="131338" y="205363"/>
                    <a:pt x="103761" y="247205"/>
                    <a:pt x="75232" y="269077"/>
                  </a:cubicBezTo>
                  <a:cubicBezTo>
                    <a:pt x="46704" y="290948"/>
                    <a:pt x="72379" y="272880"/>
                    <a:pt x="69526" y="271929"/>
                  </a:cubicBezTo>
                  <a:lnTo>
                    <a:pt x="69526" y="190148"/>
                  </a:lnTo>
                  <a:close/>
                  <a:moveTo>
                    <a:pt x="137995" y="40848"/>
                  </a:moveTo>
                  <a:lnTo>
                    <a:pt x="35292" y="40848"/>
                  </a:lnTo>
                  <a:lnTo>
                    <a:pt x="35292" y="75083"/>
                  </a:lnTo>
                  <a:lnTo>
                    <a:pt x="137995" y="75083"/>
                  </a:lnTo>
                  <a:lnTo>
                    <a:pt x="137995" y="40848"/>
                  </a:lnTo>
                  <a:close/>
                  <a:moveTo>
                    <a:pt x="345302" y="40848"/>
                  </a:moveTo>
                  <a:lnTo>
                    <a:pt x="175082" y="40848"/>
                  </a:lnTo>
                  <a:lnTo>
                    <a:pt x="172229" y="43701"/>
                  </a:lnTo>
                  <a:lnTo>
                    <a:pt x="172229" y="75083"/>
                  </a:lnTo>
                  <a:lnTo>
                    <a:pt x="345302" y="75083"/>
                  </a:lnTo>
                  <a:lnTo>
                    <a:pt x="345302" y="40848"/>
                  </a:lnTo>
                  <a:close/>
                  <a:moveTo>
                    <a:pt x="345302" y="109317"/>
                  </a:moveTo>
                  <a:lnTo>
                    <a:pt x="35292" y="109317"/>
                  </a:lnTo>
                  <a:lnTo>
                    <a:pt x="35292" y="143551"/>
                  </a:lnTo>
                  <a:lnTo>
                    <a:pt x="345302" y="143551"/>
                  </a:lnTo>
                  <a:lnTo>
                    <a:pt x="345302" y="109317"/>
                  </a:lnTo>
                  <a:close/>
                </a:path>
              </a:pathLst>
            </a:custGeom>
            <a:solidFill>
              <a:srgbClr val="2094D2"/>
            </a:solidFill>
            <a:ln w="9502" cap="flat">
              <a:noFill/>
              <a:prstDash val="solid"/>
              <a:miter/>
            </a:ln>
          </p:spPr>
          <p:txBody>
            <a:bodyPr rtlCol="0" anchor="ctr"/>
            <a:lstStyle/>
            <a:p>
              <a:endParaRPr lang="en-US"/>
            </a:p>
          </p:txBody>
        </p:sp>
        <p:grpSp>
          <p:nvGrpSpPr>
            <p:cNvPr id="36" name="Graphic 37">
              <a:extLst>
                <a:ext uri="{FF2B5EF4-FFF2-40B4-BE49-F238E27FC236}">
                  <a16:creationId xmlns:a16="http://schemas.microsoft.com/office/drawing/2014/main" id="{C04B6A67-8A94-C2DC-379B-9922B689EE45}"/>
                </a:ext>
              </a:extLst>
            </p:cNvPr>
            <p:cNvGrpSpPr/>
            <p:nvPr/>
          </p:nvGrpSpPr>
          <p:grpSpPr>
            <a:xfrm>
              <a:off x="2357946" y="2285562"/>
              <a:ext cx="1034323" cy="1032970"/>
              <a:chOff x="5737725" y="2862443"/>
              <a:chExt cx="1034323" cy="1032970"/>
            </a:xfrm>
            <a:grpFill/>
          </p:grpSpPr>
          <p:sp>
            <p:nvSpPr>
              <p:cNvPr id="37" name="Freeform 35">
                <a:extLst>
                  <a:ext uri="{FF2B5EF4-FFF2-40B4-BE49-F238E27FC236}">
                    <a16:creationId xmlns:a16="http://schemas.microsoft.com/office/drawing/2014/main" id="{AF722231-B83E-467E-AE63-E40481020BCA}"/>
                  </a:ext>
                </a:extLst>
              </p:cNvPr>
              <p:cNvSpPr/>
              <p:nvPr/>
            </p:nvSpPr>
            <p:spPr>
              <a:xfrm>
                <a:off x="5737725" y="3034440"/>
                <a:ext cx="1034323" cy="860974"/>
              </a:xfrm>
              <a:custGeom>
                <a:avLst/>
                <a:gdLst>
                  <a:gd name="connsiteX0" fmla="*/ 0 w 1034323"/>
                  <a:gd name="connsiteY0" fmla="*/ 121848 h 860974"/>
                  <a:gd name="connsiteX1" fmla="*/ 213013 w 1034323"/>
                  <a:gd name="connsiteY1" fmla="*/ 21998 h 860974"/>
                  <a:gd name="connsiteX2" fmla="*/ 221572 w 1034323"/>
                  <a:gd name="connsiteY2" fmla="*/ 245472 h 860974"/>
                  <a:gd name="connsiteX3" fmla="*/ 270070 w 1034323"/>
                  <a:gd name="connsiteY3" fmla="*/ 297774 h 860974"/>
                  <a:gd name="connsiteX4" fmla="*/ 275776 w 1034323"/>
                  <a:gd name="connsiteY4" fmla="*/ 326302 h 860974"/>
                  <a:gd name="connsiteX5" fmla="*/ 275776 w 1034323"/>
                  <a:gd name="connsiteY5" fmla="*/ 395722 h 860974"/>
                  <a:gd name="connsiteX6" fmla="*/ 417468 w 1034323"/>
                  <a:gd name="connsiteY6" fmla="*/ 395722 h 860974"/>
                  <a:gd name="connsiteX7" fmla="*/ 428879 w 1034323"/>
                  <a:gd name="connsiteY7" fmla="*/ 407133 h 860974"/>
                  <a:gd name="connsiteX8" fmla="*/ 428879 w 1034323"/>
                  <a:gd name="connsiteY8" fmla="*/ 498424 h 860974"/>
                  <a:gd name="connsiteX9" fmla="*/ 473574 w 1034323"/>
                  <a:gd name="connsiteY9" fmla="*/ 498424 h 860974"/>
                  <a:gd name="connsiteX10" fmla="*/ 571522 w 1034323"/>
                  <a:gd name="connsiteY10" fmla="*/ 351978 h 860974"/>
                  <a:gd name="connsiteX11" fmla="*/ 598148 w 1034323"/>
                  <a:gd name="connsiteY11" fmla="*/ 371948 h 860974"/>
                  <a:gd name="connsiteX12" fmla="*/ 514465 w 1034323"/>
                  <a:gd name="connsiteY12" fmla="*/ 498424 h 860974"/>
                  <a:gd name="connsiteX13" fmla="*/ 808309 w 1034323"/>
                  <a:gd name="connsiteY13" fmla="*/ 498424 h 860974"/>
                  <a:gd name="connsiteX14" fmla="*/ 808309 w 1034323"/>
                  <a:gd name="connsiteY14" fmla="*/ 377654 h 860974"/>
                  <a:gd name="connsiteX15" fmla="*/ 666617 w 1034323"/>
                  <a:gd name="connsiteY15" fmla="*/ 377654 h 860974"/>
                  <a:gd name="connsiteX16" fmla="*/ 503053 w 1034323"/>
                  <a:gd name="connsiteY16" fmla="*/ 215992 h 860974"/>
                  <a:gd name="connsiteX17" fmla="*/ 503053 w 1034323"/>
                  <a:gd name="connsiteY17" fmla="*/ 198875 h 860974"/>
                  <a:gd name="connsiteX18" fmla="*/ 571522 w 1034323"/>
                  <a:gd name="connsiteY18" fmla="*/ 127553 h 860974"/>
                  <a:gd name="connsiteX19" fmla="*/ 598148 w 1034323"/>
                  <a:gd name="connsiteY19" fmla="*/ 125652 h 860974"/>
                  <a:gd name="connsiteX20" fmla="*/ 713213 w 1034323"/>
                  <a:gd name="connsiteY20" fmla="*/ 241668 h 860974"/>
                  <a:gd name="connsiteX21" fmla="*/ 802603 w 1034323"/>
                  <a:gd name="connsiteY21" fmla="*/ 241668 h 860974"/>
                  <a:gd name="connsiteX22" fmla="*/ 930981 w 1034323"/>
                  <a:gd name="connsiteY22" fmla="*/ 5832 h 860974"/>
                  <a:gd name="connsiteX23" fmla="*/ 977578 w 1034323"/>
                  <a:gd name="connsiteY23" fmla="*/ 246422 h 860974"/>
                  <a:gd name="connsiteX24" fmla="*/ 1031782 w 1034323"/>
                  <a:gd name="connsiteY24" fmla="*/ 316793 h 860974"/>
                  <a:gd name="connsiteX25" fmla="*/ 1031782 w 1034323"/>
                  <a:gd name="connsiteY25" fmla="*/ 573550 h 860974"/>
                  <a:gd name="connsiteX26" fmla="*/ 949049 w 1034323"/>
                  <a:gd name="connsiteY26" fmla="*/ 651528 h 860974"/>
                  <a:gd name="connsiteX27" fmla="*/ 946196 w 1034323"/>
                  <a:gd name="connsiteY27" fmla="*/ 654381 h 860974"/>
                  <a:gd name="connsiteX28" fmla="*/ 946196 w 1034323"/>
                  <a:gd name="connsiteY28" fmla="*/ 858835 h 860974"/>
                  <a:gd name="connsiteX29" fmla="*/ 911962 w 1034323"/>
                  <a:gd name="connsiteY29" fmla="*/ 858835 h 860974"/>
                  <a:gd name="connsiteX30" fmla="*/ 911962 w 1034323"/>
                  <a:gd name="connsiteY30" fmla="*/ 653430 h 860974"/>
                  <a:gd name="connsiteX31" fmla="*/ 793093 w 1034323"/>
                  <a:gd name="connsiteY31" fmla="*/ 653430 h 860974"/>
                  <a:gd name="connsiteX32" fmla="*/ 793093 w 1034323"/>
                  <a:gd name="connsiteY32" fmla="*/ 841718 h 860974"/>
                  <a:gd name="connsiteX33" fmla="*/ 775976 w 1034323"/>
                  <a:gd name="connsiteY33" fmla="*/ 858835 h 860974"/>
                  <a:gd name="connsiteX34" fmla="*/ 655205 w 1034323"/>
                  <a:gd name="connsiteY34" fmla="*/ 858835 h 860974"/>
                  <a:gd name="connsiteX35" fmla="*/ 639039 w 1034323"/>
                  <a:gd name="connsiteY35" fmla="*/ 848375 h 860974"/>
                  <a:gd name="connsiteX36" fmla="*/ 639039 w 1034323"/>
                  <a:gd name="connsiteY36" fmla="*/ 575451 h 860974"/>
                  <a:gd name="connsiteX37" fmla="*/ 654254 w 1034323"/>
                  <a:gd name="connsiteY37" fmla="*/ 532659 h 860974"/>
                  <a:gd name="connsiteX38" fmla="*/ 535385 w 1034323"/>
                  <a:gd name="connsiteY38" fmla="*/ 532659 h 860974"/>
                  <a:gd name="connsiteX39" fmla="*/ 535385 w 1034323"/>
                  <a:gd name="connsiteY39" fmla="*/ 824601 h 860974"/>
                  <a:gd name="connsiteX40" fmla="*/ 603854 w 1034323"/>
                  <a:gd name="connsiteY40" fmla="*/ 824601 h 860974"/>
                  <a:gd name="connsiteX41" fmla="*/ 603854 w 1034323"/>
                  <a:gd name="connsiteY41" fmla="*/ 858835 h 860974"/>
                  <a:gd name="connsiteX42" fmla="*/ 430781 w 1034323"/>
                  <a:gd name="connsiteY42" fmla="*/ 858835 h 860974"/>
                  <a:gd name="connsiteX43" fmla="*/ 430781 w 1034323"/>
                  <a:gd name="connsiteY43" fmla="*/ 824601 h 860974"/>
                  <a:gd name="connsiteX44" fmla="*/ 499249 w 1034323"/>
                  <a:gd name="connsiteY44" fmla="*/ 824601 h 860974"/>
                  <a:gd name="connsiteX45" fmla="*/ 499249 w 1034323"/>
                  <a:gd name="connsiteY45" fmla="*/ 532659 h 860974"/>
                  <a:gd name="connsiteX46" fmla="*/ 380381 w 1034323"/>
                  <a:gd name="connsiteY46" fmla="*/ 532659 h 860974"/>
                  <a:gd name="connsiteX47" fmla="*/ 396547 w 1034323"/>
                  <a:gd name="connsiteY47" fmla="*/ 575451 h 860974"/>
                  <a:gd name="connsiteX48" fmla="*/ 396547 w 1034323"/>
                  <a:gd name="connsiteY48" fmla="*/ 848375 h 860974"/>
                  <a:gd name="connsiteX49" fmla="*/ 379429 w 1034323"/>
                  <a:gd name="connsiteY49" fmla="*/ 858835 h 860974"/>
                  <a:gd name="connsiteX50" fmla="*/ 258659 w 1034323"/>
                  <a:gd name="connsiteY50" fmla="*/ 858835 h 860974"/>
                  <a:gd name="connsiteX51" fmla="*/ 241542 w 1034323"/>
                  <a:gd name="connsiteY51" fmla="*/ 841718 h 860974"/>
                  <a:gd name="connsiteX52" fmla="*/ 241542 w 1034323"/>
                  <a:gd name="connsiteY52" fmla="*/ 653430 h 860974"/>
                  <a:gd name="connsiteX53" fmla="*/ 122673 w 1034323"/>
                  <a:gd name="connsiteY53" fmla="*/ 653430 h 860974"/>
                  <a:gd name="connsiteX54" fmla="*/ 122673 w 1034323"/>
                  <a:gd name="connsiteY54" fmla="*/ 858835 h 860974"/>
                  <a:gd name="connsiteX55" fmla="*/ 88438 w 1034323"/>
                  <a:gd name="connsiteY55" fmla="*/ 858835 h 860974"/>
                  <a:gd name="connsiteX56" fmla="*/ 88438 w 1034323"/>
                  <a:gd name="connsiteY56" fmla="*/ 654381 h 860974"/>
                  <a:gd name="connsiteX57" fmla="*/ 69419 w 1034323"/>
                  <a:gd name="connsiteY57" fmla="*/ 650577 h 860974"/>
                  <a:gd name="connsiteX58" fmla="*/ 1902 w 1034323"/>
                  <a:gd name="connsiteY58" fmla="*/ 576402 h 860974"/>
                  <a:gd name="connsiteX59" fmla="*/ 1902 w 1034323"/>
                  <a:gd name="connsiteY59" fmla="*/ 312989 h 860974"/>
                  <a:gd name="connsiteX60" fmla="*/ 35185 w 1034323"/>
                  <a:gd name="connsiteY60" fmla="*/ 258785 h 860974"/>
                  <a:gd name="connsiteX61" fmla="*/ 56106 w 1034323"/>
                  <a:gd name="connsiteY61" fmla="*/ 244521 h 860974"/>
                  <a:gd name="connsiteX62" fmla="*/ 1902 w 1034323"/>
                  <a:gd name="connsiteY62" fmla="*/ 154180 h 860974"/>
                  <a:gd name="connsiteX63" fmla="*/ 1902 w 1034323"/>
                  <a:gd name="connsiteY63" fmla="*/ 121848 h 860974"/>
                  <a:gd name="connsiteX64" fmla="*/ 210160 w 1034323"/>
                  <a:gd name="connsiteY64" fmla="*/ 63840 h 860974"/>
                  <a:gd name="connsiteX65" fmla="*/ 61812 w 1034323"/>
                  <a:gd name="connsiteY65" fmla="*/ 207434 h 860974"/>
                  <a:gd name="connsiteX66" fmla="*/ 210160 w 1034323"/>
                  <a:gd name="connsiteY66" fmla="*/ 63840 h 860974"/>
                  <a:gd name="connsiteX67" fmla="*/ 818769 w 1034323"/>
                  <a:gd name="connsiteY67" fmla="*/ 63840 h 860974"/>
                  <a:gd name="connsiteX68" fmla="*/ 967118 w 1034323"/>
                  <a:gd name="connsiteY68" fmla="*/ 207434 h 860974"/>
                  <a:gd name="connsiteX69" fmla="*/ 818769 w 1034323"/>
                  <a:gd name="connsiteY69" fmla="*/ 63840 h 860974"/>
                  <a:gd name="connsiteX70" fmla="*/ 669470 w 1034323"/>
                  <a:gd name="connsiteY70" fmla="*/ 573550 h 860974"/>
                  <a:gd name="connsiteX71" fmla="*/ 669470 w 1034323"/>
                  <a:gd name="connsiteY71" fmla="*/ 823650 h 860974"/>
                  <a:gd name="connsiteX72" fmla="*/ 754104 w 1034323"/>
                  <a:gd name="connsiteY72" fmla="*/ 823650 h 860974"/>
                  <a:gd name="connsiteX73" fmla="*/ 754104 w 1034323"/>
                  <a:gd name="connsiteY73" fmla="*/ 635362 h 860974"/>
                  <a:gd name="connsiteX74" fmla="*/ 767418 w 1034323"/>
                  <a:gd name="connsiteY74" fmla="*/ 618244 h 860974"/>
                  <a:gd name="connsiteX75" fmla="*/ 940491 w 1034323"/>
                  <a:gd name="connsiteY75" fmla="*/ 618244 h 860974"/>
                  <a:gd name="connsiteX76" fmla="*/ 995646 w 1034323"/>
                  <a:gd name="connsiteY76" fmla="*/ 566893 h 860974"/>
                  <a:gd name="connsiteX77" fmla="*/ 995646 w 1034323"/>
                  <a:gd name="connsiteY77" fmla="*/ 323449 h 860974"/>
                  <a:gd name="connsiteX78" fmla="*/ 950000 w 1034323"/>
                  <a:gd name="connsiteY78" fmla="*/ 274000 h 860974"/>
                  <a:gd name="connsiteX79" fmla="*/ 700851 w 1034323"/>
                  <a:gd name="connsiteY79" fmla="*/ 274000 h 860974"/>
                  <a:gd name="connsiteX80" fmla="*/ 689440 w 1034323"/>
                  <a:gd name="connsiteY80" fmla="*/ 267343 h 860974"/>
                  <a:gd name="connsiteX81" fmla="*/ 585786 w 1034323"/>
                  <a:gd name="connsiteY81" fmla="*/ 163690 h 860974"/>
                  <a:gd name="connsiteX82" fmla="*/ 581031 w 1034323"/>
                  <a:gd name="connsiteY82" fmla="*/ 162739 h 860974"/>
                  <a:gd name="connsiteX83" fmla="*/ 539189 w 1034323"/>
                  <a:gd name="connsiteY83" fmla="*/ 205531 h 860974"/>
                  <a:gd name="connsiteX84" fmla="*/ 676126 w 1034323"/>
                  <a:gd name="connsiteY84" fmla="*/ 342468 h 860974"/>
                  <a:gd name="connsiteX85" fmla="*/ 823524 w 1034323"/>
                  <a:gd name="connsiteY85" fmla="*/ 342468 h 860974"/>
                  <a:gd name="connsiteX86" fmla="*/ 840641 w 1034323"/>
                  <a:gd name="connsiteY86" fmla="*/ 356733 h 860974"/>
                  <a:gd name="connsiteX87" fmla="*/ 840641 w 1034323"/>
                  <a:gd name="connsiteY87" fmla="*/ 513640 h 860974"/>
                  <a:gd name="connsiteX88" fmla="*/ 821622 w 1034323"/>
                  <a:gd name="connsiteY88" fmla="*/ 532659 h 860974"/>
                  <a:gd name="connsiteX89" fmla="*/ 669470 w 1034323"/>
                  <a:gd name="connsiteY89" fmla="*/ 573550 h 860974"/>
                  <a:gd name="connsiteX90" fmla="*/ 275776 w 1034323"/>
                  <a:gd name="connsiteY90" fmla="*/ 635362 h 860974"/>
                  <a:gd name="connsiteX91" fmla="*/ 275776 w 1034323"/>
                  <a:gd name="connsiteY91" fmla="*/ 823650 h 860974"/>
                  <a:gd name="connsiteX92" fmla="*/ 360410 w 1034323"/>
                  <a:gd name="connsiteY92" fmla="*/ 823650 h 860974"/>
                  <a:gd name="connsiteX93" fmla="*/ 360410 w 1034323"/>
                  <a:gd name="connsiteY93" fmla="*/ 573550 h 860974"/>
                  <a:gd name="connsiteX94" fmla="*/ 354705 w 1034323"/>
                  <a:gd name="connsiteY94" fmla="*/ 559285 h 860974"/>
                  <a:gd name="connsiteX95" fmla="*/ 318569 w 1034323"/>
                  <a:gd name="connsiteY95" fmla="*/ 532659 h 860974"/>
                  <a:gd name="connsiteX96" fmla="*/ 155956 w 1034323"/>
                  <a:gd name="connsiteY96" fmla="*/ 532659 h 860974"/>
                  <a:gd name="connsiteX97" fmla="*/ 136937 w 1034323"/>
                  <a:gd name="connsiteY97" fmla="*/ 515542 h 860974"/>
                  <a:gd name="connsiteX98" fmla="*/ 136937 w 1034323"/>
                  <a:gd name="connsiteY98" fmla="*/ 361487 h 860974"/>
                  <a:gd name="connsiteX99" fmla="*/ 171171 w 1034323"/>
                  <a:gd name="connsiteY99" fmla="*/ 361487 h 860974"/>
                  <a:gd name="connsiteX100" fmla="*/ 171171 w 1034323"/>
                  <a:gd name="connsiteY100" fmla="*/ 498424 h 860974"/>
                  <a:gd name="connsiteX101" fmla="*/ 394645 w 1034323"/>
                  <a:gd name="connsiteY101" fmla="*/ 498424 h 860974"/>
                  <a:gd name="connsiteX102" fmla="*/ 394645 w 1034323"/>
                  <a:gd name="connsiteY102" fmla="*/ 429956 h 860974"/>
                  <a:gd name="connsiteX103" fmla="*/ 256757 w 1034323"/>
                  <a:gd name="connsiteY103" fmla="*/ 429956 h 860974"/>
                  <a:gd name="connsiteX104" fmla="*/ 240591 w 1034323"/>
                  <a:gd name="connsiteY104" fmla="*/ 413790 h 860974"/>
                  <a:gd name="connsiteX105" fmla="*/ 192092 w 1034323"/>
                  <a:gd name="connsiteY105" fmla="*/ 274951 h 860974"/>
                  <a:gd name="connsiteX106" fmla="*/ 79880 w 1034323"/>
                  <a:gd name="connsiteY106" fmla="*/ 274951 h 860974"/>
                  <a:gd name="connsiteX107" fmla="*/ 34234 w 1034323"/>
                  <a:gd name="connsiteY107" fmla="*/ 322498 h 860974"/>
                  <a:gd name="connsiteX108" fmla="*/ 34234 w 1034323"/>
                  <a:gd name="connsiteY108" fmla="*/ 569746 h 860974"/>
                  <a:gd name="connsiteX109" fmla="*/ 91291 w 1034323"/>
                  <a:gd name="connsiteY109" fmla="*/ 619195 h 860974"/>
                  <a:gd name="connsiteX110" fmla="*/ 262463 w 1034323"/>
                  <a:gd name="connsiteY110" fmla="*/ 619195 h 860974"/>
                  <a:gd name="connsiteX111" fmla="*/ 275776 w 1034323"/>
                  <a:gd name="connsiteY111" fmla="*/ 636312 h 86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34323" h="860974">
                    <a:moveTo>
                      <a:pt x="0" y="121848"/>
                    </a:moveTo>
                    <a:cubicBezTo>
                      <a:pt x="9510" y="21047"/>
                      <a:pt x="128378" y="-33157"/>
                      <a:pt x="213013" y="21998"/>
                    </a:cubicBezTo>
                    <a:cubicBezTo>
                      <a:pt x="297648" y="77153"/>
                      <a:pt x="294795" y="188414"/>
                      <a:pt x="221572" y="245472"/>
                    </a:cubicBezTo>
                    <a:cubicBezTo>
                      <a:pt x="243444" y="256883"/>
                      <a:pt x="261512" y="273049"/>
                      <a:pt x="270070" y="297774"/>
                    </a:cubicBezTo>
                    <a:cubicBezTo>
                      <a:pt x="278629" y="322498"/>
                      <a:pt x="275776" y="320597"/>
                      <a:pt x="275776" y="326302"/>
                    </a:cubicBezTo>
                    <a:lnTo>
                      <a:pt x="275776" y="395722"/>
                    </a:lnTo>
                    <a:lnTo>
                      <a:pt x="417468" y="395722"/>
                    </a:lnTo>
                    <a:cubicBezTo>
                      <a:pt x="419370" y="395722"/>
                      <a:pt x="428879" y="404280"/>
                      <a:pt x="428879" y="407133"/>
                    </a:cubicBezTo>
                    <a:lnTo>
                      <a:pt x="428879" y="498424"/>
                    </a:lnTo>
                    <a:lnTo>
                      <a:pt x="473574" y="498424"/>
                    </a:lnTo>
                    <a:lnTo>
                      <a:pt x="571522" y="351978"/>
                    </a:lnTo>
                    <a:cubicBezTo>
                      <a:pt x="576277" y="354831"/>
                      <a:pt x="599099" y="367193"/>
                      <a:pt x="598148" y="371948"/>
                    </a:cubicBezTo>
                    <a:lnTo>
                      <a:pt x="514465" y="498424"/>
                    </a:lnTo>
                    <a:lnTo>
                      <a:pt x="808309" y="498424"/>
                    </a:lnTo>
                    <a:lnTo>
                      <a:pt x="808309" y="377654"/>
                    </a:lnTo>
                    <a:lnTo>
                      <a:pt x="666617" y="377654"/>
                    </a:lnTo>
                    <a:lnTo>
                      <a:pt x="503053" y="215992"/>
                    </a:lnTo>
                    <a:lnTo>
                      <a:pt x="503053" y="198875"/>
                    </a:lnTo>
                    <a:cubicBezTo>
                      <a:pt x="502102" y="198875"/>
                      <a:pt x="571522" y="127553"/>
                      <a:pt x="571522" y="127553"/>
                    </a:cubicBezTo>
                    <a:cubicBezTo>
                      <a:pt x="581031" y="119946"/>
                      <a:pt x="586737" y="118044"/>
                      <a:pt x="598148" y="125652"/>
                    </a:cubicBezTo>
                    <a:lnTo>
                      <a:pt x="713213" y="241668"/>
                    </a:lnTo>
                    <a:lnTo>
                      <a:pt x="802603" y="241668"/>
                    </a:lnTo>
                    <a:cubicBezTo>
                      <a:pt x="698949" y="141818"/>
                      <a:pt x="788339" y="-30304"/>
                      <a:pt x="930981" y="5832"/>
                    </a:cubicBezTo>
                    <a:cubicBezTo>
                      <a:pt x="1039390" y="33409"/>
                      <a:pt x="1067918" y="181758"/>
                      <a:pt x="977578" y="246422"/>
                    </a:cubicBezTo>
                    <a:cubicBezTo>
                      <a:pt x="1007057" y="260687"/>
                      <a:pt x="1027027" y="283510"/>
                      <a:pt x="1031782" y="316793"/>
                    </a:cubicBezTo>
                    <a:cubicBezTo>
                      <a:pt x="1027027" y="399525"/>
                      <a:pt x="1039390" y="491768"/>
                      <a:pt x="1031782" y="573550"/>
                    </a:cubicBezTo>
                    <a:cubicBezTo>
                      <a:pt x="1027978" y="616343"/>
                      <a:pt x="992793" y="651528"/>
                      <a:pt x="949049" y="651528"/>
                    </a:cubicBezTo>
                    <a:lnTo>
                      <a:pt x="946196" y="654381"/>
                    </a:lnTo>
                    <a:lnTo>
                      <a:pt x="946196" y="858835"/>
                    </a:lnTo>
                    <a:lnTo>
                      <a:pt x="911962" y="858835"/>
                    </a:lnTo>
                    <a:lnTo>
                      <a:pt x="911962" y="653430"/>
                    </a:lnTo>
                    <a:lnTo>
                      <a:pt x="793093" y="653430"/>
                    </a:lnTo>
                    <a:lnTo>
                      <a:pt x="793093" y="841718"/>
                    </a:lnTo>
                    <a:cubicBezTo>
                      <a:pt x="793093" y="849326"/>
                      <a:pt x="784535" y="857884"/>
                      <a:pt x="775976" y="858835"/>
                    </a:cubicBezTo>
                    <a:cubicBezTo>
                      <a:pt x="750300" y="861688"/>
                      <a:pt x="680881" y="861688"/>
                      <a:pt x="655205" y="858835"/>
                    </a:cubicBezTo>
                    <a:cubicBezTo>
                      <a:pt x="629530" y="855982"/>
                      <a:pt x="641892" y="855031"/>
                      <a:pt x="639039" y="848375"/>
                    </a:cubicBezTo>
                    <a:lnTo>
                      <a:pt x="639039" y="575451"/>
                    </a:lnTo>
                    <a:cubicBezTo>
                      <a:pt x="639039" y="559285"/>
                      <a:pt x="646647" y="545972"/>
                      <a:pt x="654254" y="532659"/>
                    </a:cubicBezTo>
                    <a:lnTo>
                      <a:pt x="535385" y="532659"/>
                    </a:lnTo>
                    <a:lnTo>
                      <a:pt x="535385" y="824601"/>
                    </a:lnTo>
                    <a:lnTo>
                      <a:pt x="603854" y="824601"/>
                    </a:lnTo>
                    <a:lnTo>
                      <a:pt x="603854" y="858835"/>
                    </a:lnTo>
                    <a:lnTo>
                      <a:pt x="430781" y="858835"/>
                    </a:lnTo>
                    <a:lnTo>
                      <a:pt x="430781" y="824601"/>
                    </a:lnTo>
                    <a:lnTo>
                      <a:pt x="499249" y="824601"/>
                    </a:lnTo>
                    <a:lnTo>
                      <a:pt x="499249" y="532659"/>
                    </a:lnTo>
                    <a:lnTo>
                      <a:pt x="380381" y="532659"/>
                    </a:lnTo>
                    <a:cubicBezTo>
                      <a:pt x="388939" y="545972"/>
                      <a:pt x="394645" y="560236"/>
                      <a:pt x="396547" y="575451"/>
                    </a:cubicBezTo>
                    <a:lnTo>
                      <a:pt x="396547" y="848375"/>
                    </a:lnTo>
                    <a:cubicBezTo>
                      <a:pt x="392743" y="855031"/>
                      <a:pt x="386086" y="857884"/>
                      <a:pt x="379429" y="858835"/>
                    </a:cubicBezTo>
                    <a:cubicBezTo>
                      <a:pt x="353754" y="861688"/>
                      <a:pt x="284334" y="861688"/>
                      <a:pt x="258659" y="858835"/>
                    </a:cubicBezTo>
                    <a:cubicBezTo>
                      <a:pt x="232983" y="855982"/>
                      <a:pt x="241542" y="849326"/>
                      <a:pt x="241542" y="841718"/>
                    </a:cubicBezTo>
                    <a:lnTo>
                      <a:pt x="241542" y="653430"/>
                    </a:lnTo>
                    <a:lnTo>
                      <a:pt x="122673" y="653430"/>
                    </a:lnTo>
                    <a:lnTo>
                      <a:pt x="122673" y="858835"/>
                    </a:lnTo>
                    <a:lnTo>
                      <a:pt x="88438" y="858835"/>
                    </a:lnTo>
                    <a:lnTo>
                      <a:pt x="88438" y="654381"/>
                    </a:lnTo>
                    <a:cubicBezTo>
                      <a:pt x="83684" y="648675"/>
                      <a:pt x="76076" y="652479"/>
                      <a:pt x="69419" y="650577"/>
                    </a:cubicBezTo>
                    <a:cubicBezTo>
                      <a:pt x="35185" y="643920"/>
                      <a:pt x="5706" y="611588"/>
                      <a:pt x="1902" y="576402"/>
                    </a:cubicBezTo>
                    <a:lnTo>
                      <a:pt x="1902" y="312989"/>
                    </a:lnTo>
                    <a:cubicBezTo>
                      <a:pt x="7607" y="291117"/>
                      <a:pt x="16166" y="273049"/>
                      <a:pt x="35185" y="258785"/>
                    </a:cubicBezTo>
                    <a:cubicBezTo>
                      <a:pt x="54204" y="244521"/>
                      <a:pt x="50400" y="251177"/>
                      <a:pt x="56106" y="244521"/>
                    </a:cubicBezTo>
                    <a:cubicBezTo>
                      <a:pt x="25676" y="225502"/>
                      <a:pt x="9510" y="188414"/>
                      <a:pt x="1902" y="154180"/>
                    </a:cubicBezTo>
                    <a:cubicBezTo>
                      <a:pt x="1902" y="143720"/>
                      <a:pt x="951" y="132308"/>
                      <a:pt x="1902" y="121848"/>
                    </a:cubicBezTo>
                    <a:close/>
                    <a:moveTo>
                      <a:pt x="210160" y="63840"/>
                    </a:moveTo>
                    <a:cubicBezTo>
                      <a:pt x="116967" y="-30304"/>
                      <a:pt x="-30431" y="109485"/>
                      <a:pt x="61812" y="207434"/>
                    </a:cubicBezTo>
                    <a:cubicBezTo>
                      <a:pt x="157858" y="308234"/>
                      <a:pt x="305255" y="160837"/>
                      <a:pt x="210160" y="63840"/>
                    </a:cubicBezTo>
                    <a:close/>
                    <a:moveTo>
                      <a:pt x="818769" y="63840"/>
                    </a:moveTo>
                    <a:cubicBezTo>
                      <a:pt x="723674" y="160837"/>
                      <a:pt x="871071" y="308234"/>
                      <a:pt x="967118" y="207434"/>
                    </a:cubicBezTo>
                    <a:cubicBezTo>
                      <a:pt x="1059360" y="110436"/>
                      <a:pt x="911962" y="-30304"/>
                      <a:pt x="818769" y="63840"/>
                    </a:cubicBezTo>
                    <a:close/>
                    <a:moveTo>
                      <a:pt x="669470" y="573550"/>
                    </a:moveTo>
                    <a:lnTo>
                      <a:pt x="669470" y="823650"/>
                    </a:lnTo>
                    <a:lnTo>
                      <a:pt x="754104" y="823650"/>
                    </a:lnTo>
                    <a:lnTo>
                      <a:pt x="754104" y="635362"/>
                    </a:lnTo>
                    <a:cubicBezTo>
                      <a:pt x="754104" y="630607"/>
                      <a:pt x="760761" y="619195"/>
                      <a:pt x="767418" y="618244"/>
                    </a:cubicBezTo>
                    <a:cubicBezTo>
                      <a:pt x="823524" y="614441"/>
                      <a:pt x="884385" y="622999"/>
                      <a:pt x="940491" y="618244"/>
                    </a:cubicBezTo>
                    <a:cubicBezTo>
                      <a:pt x="996597" y="613490"/>
                      <a:pt x="992793" y="599225"/>
                      <a:pt x="995646" y="566893"/>
                    </a:cubicBezTo>
                    <a:cubicBezTo>
                      <a:pt x="1002303" y="488915"/>
                      <a:pt x="990891" y="402379"/>
                      <a:pt x="995646" y="323449"/>
                    </a:cubicBezTo>
                    <a:cubicBezTo>
                      <a:pt x="993744" y="297774"/>
                      <a:pt x="975676" y="278755"/>
                      <a:pt x="950000" y="274000"/>
                    </a:cubicBezTo>
                    <a:lnTo>
                      <a:pt x="700851" y="274000"/>
                    </a:lnTo>
                    <a:cubicBezTo>
                      <a:pt x="700851" y="274000"/>
                      <a:pt x="689440" y="267343"/>
                      <a:pt x="689440" y="267343"/>
                    </a:cubicBezTo>
                    <a:lnTo>
                      <a:pt x="585786" y="163690"/>
                    </a:lnTo>
                    <a:cubicBezTo>
                      <a:pt x="583884" y="161788"/>
                      <a:pt x="582933" y="161788"/>
                      <a:pt x="581031" y="162739"/>
                    </a:cubicBezTo>
                    <a:cubicBezTo>
                      <a:pt x="570571" y="168444"/>
                      <a:pt x="550601" y="196973"/>
                      <a:pt x="539189" y="205531"/>
                    </a:cubicBezTo>
                    <a:lnTo>
                      <a:pt x="676126" y="342468"/>
                    </a:lnTo>
                    <a:lnTo>
                      <a:pt x="823524" y="342468"/>
                    </a:lnTo>
                    <a:cubicBezTo>
                      <a:pt x="832082" y="344370"/>
                      <a:pt x="838739" y="348174"/>
                      <a:pt x="840641" y="356733"/>
                    </a:cubicBezTo>
                    <a:cubicBezTo>
                      <a:pt x="837788" y="407133"/>
                      <a:pt x="845396" y="464190"/>
                      <a:pt x="840641" y="513640"/>
                    </a:cubicBezTo>
                    <a:cubicBezTo>
                      <a:pt x="835886" y="563089"/>
                      <a:pt x="833984" y="531708"/>
                      <a:pt x="821622" y="532659"/>
                    </a:cubicBezTo>
                    <a:cubicBezTo>
                      <a:pt x="777878" y="537413"/>
                      <a:pt x="678979" y="511738"/>
                      <a:pt x="669470" y="573550"/>
                    </a:cubicBezTo>
                    <a:close/>
                    <a:moveTo>
                      <a:pt x="275776" y="635362"/>
                    </a:moveTo>
                    <a:lnTo>
                      <a:pt x="275776" y="823650"/>
                    </a:lnTo>
                    <a:lnTo>
                      <a:pt x="360410" y="823650"/>
                    </a:lnTo>
                    <a:lnTo>
                      <a:pt x="360410" y="573550"/>
                    </a:lnTo>
                    <a:cubicBezTo>
                      <a:pt x="360410" y="573550"/>
                      <a:pt x="355656" y="561187"/>
                      <a:pt x="354705" y="559285"/>
                    </a:cubicBezTo>
                    <a:cubicBezTo>
                      <a:pt x="348048" y="546923"/>
                      <a:pt x="332833" y="535512"/>
                      <a:pt x="318569" y="532659"/>
                    </a:cubicBezTo>
                    <a:cubicBezTo>
                      <a:pt x="270070" y="525051"/>
                      <a:pt x="206357" y="537413"/>
                      <a:pt x="155956" y="532659"/>
                    </a:cubicBezTo>
                    <a:cubicBezTo>
                      <a:pt x="105556" y="527904"/>
                      <a:pt x="136937" y="526002"/>
                      <a:pt x="136937" y="515542"/>
                    </a:cubicBezTo>
                    <a:lnTo>
                      <a:pt x="136937" y="361487"/>
                    </a:lnTo>
                    <a:lnTo>
                      <a:pt x="171171" y="361487"/>
                    </a:lnTo>
                    <a:lnTo>
                      <a:pt x="171171" y="498424"/>
                    </a:lnTo>
                    <a:lnTo>
                      <a:pt x="394645" y="498424"/>
                    </a:lnTo>
                    <a:lnTo>
                      <a:pt x="394645" y="429956"/>
                    </a:lnTo>
                    <a:lnTo>
                      <a:pt x="256757" y="429956"/>
                    </a:lnTo>
                    <a:cubicBezTo>
                      <a:pt x="248198" y="429956"/>
                      <a:pt x="242493" y="421398"/>
                      <a:pt x="240591" y="413790"/>
                    </a:cubicBezTo>
                    <a:cubicBezTo>
                      <a:pt x="231081" y="369095"/>
                      <a:pt x="263414" y="281608"/>
                      <a:pt x="192092" y="274951"/>
                    </a:cubicBezTo>
                    <a:cubicBezTo>
                      <a:pt x="120771" y="268294"/>
                      <a:pt x="105556" y="272098"/>
                      <a:pt x="79880" y="274951"/>
                    </a:cubicBezTo>
                    <a:cubicBezTo>
                      <a:pt x="54204" y="277804"/>
                      <a:pt x="37087" y="298725"/>
                      <a:pt x="34234" y="322498"/>
                    </a:cubicBezTo>
                    <a:cubicBezTo>
                      <a:pt x="26627" y="400476"/>
                      <a:pt x="39940" y="490817"/>
                      <a:pt x="34234" y="569746"/>
                    </a:cubicBezTo>
                    <a:cubicBezTo>
                      <a:pt x="38038" y="602078"/>
                      <a:pt x="59910" y="616343"/>
                      <a:pt x="91291" y="619195"/>
                    </a:cubicBezTo>
                    <a:cubicBezTo>
                      <a:pt x="146446" y="622999"/>
                      <a:pt x="206357" y="616343"/>
                      <a:pt x="262463" y="619195"/>
                    </a:cubicBezTo>
                    <a:cubicBezTo>
                      <a:pt x="269119" y="620146"/>
                      <a:pt x="274825" y="630607"/>
                      <a:pt x="275776" y="636312"/>
                    </a:cubicBezTo>
                    <a:close/>
                  </a:path>
                </a:pathLst>
              </a:custGeom>
              <a:grpFill/>
              <a:ln w="9502"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2E026424-822E-D080-69FE-3B8AE28A003C}"/>
                  </a:ext>
                </a:extLst>
              </p:cNvPr>
              <p:cNvSpPr/>
              <p:nvPr/>
            </p:nvSpPr>
            <p:spPr>
              <a:xfrm>
                <a:off x="6027918" y="2862443"/>
                <a:ext cx="449884" cy="361328"/>
              </a:xfrm>
              <a:custGeom>
                <a:avLst/>
                <a:gdLst>
                  <a:gd name="connsiteX0" fmla="*/ 405903 w 449884"/>
                  <a:gd name="connsiteY0" fmla="*/ 0 h 361328"/>
                  <a:gd name="connsiteX1" fmla="*/ 447745 w 449884"/>
                  <a:gd name="connsiteY1" fmla="*/ 45646 h 361328"/>
                  <a:gd name="connsiteX2" fmla="*/ 447745 w 449884"/>
                  <a:gd name="connsiteY2" fmla="*/ 192092 h 361328"/>
                  <a:gd name="connsiteX3" fmla="*/ 404952 w 449884"/>
                  <a:gd name="connsiteY3" fmla="*/ 239640 h 361328"/>
                  <a:gd name="connsiteX4" fmla="*/ 216664 w 449884"/>
                  <a:gd name="connsiteY4" fmla="*/ 239640 h 361328"/>
                  <a:gd name="connsiteX5" fmla="*/ 98746 w 449884"/>
                  <a:gd name="connsiteY5" fmla="*/ 357558 h 361328"/>
                  <a:gd name="connsiteX6" fmla="*/ 70217 w 449884"/>
                  <a:gd name="connsiteY6" fmla="*/ 348048 h 361328"/>
                  <a:gd name="connsiteX7" fmla="*/ 70217 w 449884"/>
                  <a:gd name="connsiteY7" fmla="*/ 240591 h 361328"/>
                  <a:gd name="connsiteX8" fmla="*/ 40738 w 449884"/>
                  <a:gd name="connsiteY8" fmla="*/ 240591 h 361328"/>
                  <a:gd name="connsiteX9" fmla="*/ 1749 w 449884"/>
                  <a:gd name="connsiteY9" fmla="*/ 196847 h 361328"/>
                  <a:gd name="connsiteX10" fmla="*/ 1749 w 449884"/>
                  <a:gd name="connsiteY10" fmla="*/ 50400 h 361328"/>
                  <a:gd name="connsiteX11" fmla="*/ 43591 w 449884"/>
                  <a:gd name="connsiteY11" fmla="*/ 951 h 361328"/>
                  <a:gd name="connsiteX12" fmla="*/ 405903 w 449884"/>
                  <a:gd name="connsiteY12" fmla="*/ 951 h 361328"/>
                  <a:gd name="connsiteX13" fmla="*/ 103501 w 449884"/>
                  <a:gd name="connsiteY13" fmla="*/ 217768 h 361328"/>
                  <a:gd name="connsiteX14" fmla="*/ 103501 w 449884"/>
                  <a:gd name="connsiteY14" fmla="*/ 299550 h 361328"/>
                  <a:gd name="connsiteX15" fmla="*/ 109206 w 449884"/>
                  <a:gd name="connsiteY15" fmla="*/ 296697 h 361328"/>
                  <a:gd name="connsiteX16" fmla="*/ 193841 w 449884"/>
                  <a:gd name="connsiteY16" fmla="*/ 212062 h 361328"/>
                  <a:gd name="connsiteX17" fmla="*/ 212860 w 449884"/>
                  <a:gd name="connsiteY17" fmla="*/ 205405 h 361328"/>
                  <a:gd name="connsiteX18" fmla="*/ 398296 w 449884"/>
                  <a:gd name="connsiteY18" fmla="*/ 205405 h 361328"/>
                  <a:gd name="connsiteX19" fmla="*/ 413511 w 449884"/>
                  <a:gd name="connsiteY19" fmla="*/ 186386 h 361328"/>
                  <a:gd name="connsiteX20" fmla="*/ 413511 w 449884"/>
                  <a:gd name="connsiteY20" fmla="*/ 53253 h 361328"/>
                  <a:gd name="connsiteX21" fmla="*/ 403050 w 449884"/>
                  <a:gd name="connsiteY21" fmla="*/ 36136 h 361328"/>
                  <a:gd name="connsiteX22" fmla="*/ 53100 w 449884"/>
                  <a:gd name="connsiteY22" fmla="*/ 34234 h 361328"/>
                  <a:gd name="connsiteX23" fmla="*/ 35983 w 449884"/>
                  <a:gd name="connsiteY23" fmla="*/ 51351 h 361328"/>
                  <a:gd name="connsiteX24" fmla="*/ 35983 w 449884"/>
                  <a:gd name="connsiteY24" fmla="*/ 191141 h 361328"/>
                  <a:gd name="connsiteX25" fmla="*/ 103501 w 449884"/>
                  <a:gd name="connsiteY25" fmla="*/ 217768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9884" h="361328">
                    <a:moveTo>
                      <a:pt x="405903" y="0"/>
                    </a:moveTo>
                    <a:cubicBezTo>
                      <a:pt x="426824" y="6657"/>
                      <a:pt x="444892" y="22823"/>
                      <a:pt x="447745" y="45646"/>
                    </a:cubicBezTo>
                    <a:cubicBezTo>
                      <a:pt x="450598" y="68468"/>
                      <a:pt x="450598" y="160711"/>
                      <a:pt x="447745" y="192092"/>
                    </a:cubicBezTo>
                    <a:cubicBezTo>
                      <a:pt x="444892" y="223474"/>
                      <a:pt x="428726" y="235836"/>
                      <a:pt x="404952" y="239640"/>
                    </a:cubicBezTo>
                    <a:lnTo>
                      <a:pt x="216664" y="239640"/>
                    </a:lnTo>
                    <a:cubicBezTo>
                      <a:pt x="216664" y="239640"/>
                      <a:pt x="98746" y="357558"/>
                      <a:pt x="98746" y="357558"/>
                    </a:cubicBezTo>
                    <a:cubicBezTo>
                      <a:pt x="91138" y="367067"/>
                      <a:pt x="70217" y="356607"/>
                      <a:pt x="70217" y="348048"/>
                    </a:cubicBezTo>
                    <a:lnTo>
                      <a:pt x="70217" y="240591"/>
                    </a:lnTo>
                    <a:lnTo>
                      <a:pt x="40738" y="240591"/>
                    </a:lnTo>
                    <a:cubicBezTo>
                      <a:pt x="25523" y="240591"/>
                      <a:pt x="1749" y="212062"/>
                      <a:pt x="1749" y="196847"/>
                    </a:cubicBezTo>
                    <a:cubicBezTo>
                      <a:pt x="3651" y="150250"/>
                      <a:pt x="-3006" y="96997"/>
                      <a:pt x="1749" y="50400"/>
                    </a:cubicBezTo>
                    <a:cubicBezTo>
                      <a:pt x="3651" y="24725"/>
                      <a:pt x="20768" y="8559"/>
                      <a:pt x="43591" y="951"/>
                    </a:cubicBezTo>
                    <a:lnTo>
                      <a:pt x="405903" y="951"/>
                    </a:lnTo>
                    <a:close/>
                    <a:moveTo>
                      <a:pt x="103501" y="217768"/>
                    </a:moveTo>
                    <a:lnTo>
                      <a:pt x="103501" y="299550"/>
                    </a:lnTo>
                    <a:cubicBezTo>
                      <a:pt x="107304" y="299550"/>
                      <a:pt x="107304" y="297648"/>
                      <a:pt x="109206" y="296697"/>
                    </a:cubicBezTo>
                    <a:cubicBezTo>
                      <a:pt x="137735" y="274825"/>
                      <a:pt x="165313" y="232983"/>
                      <a:pt x="193841" y="212062"/>
                    </a:cubicBezTo>
                    <a:cubicBezTo>
                      <a:pt x="222370" y="191141"/>
                      <a:pt x="204302" y="205405"/>
                      <a:pt x="212860" y="205405"/>
                    </a:cubicBezTo>
                    <a:cubicBezTo>
                      <a:pt x="271819" y="200651"/>
                      <a:pt x="338386" y="209209"/>
                      <a:pt x="398296" y="205405"/>
                    </a:cubicBezTo>
                    <a:cubicBezTo>
                      <a:pt x="408756" y="203504"/>
                      <a:pt x="412560" y="196847"/>
                      <a:pt x="413511" y="186386"/>
                    </a:cubicBezTo>
                    <a:cubicBezTo>
                      <a:pt x="416364" y="155005"/>
                      <a:pt x="417315" y="83684"/>
                      <a:pt x="413511" y="53253"/>
                    </a:cubicBezTo>
                    <a:cubicBezTo>
                      <a:pt x="409707" y="22823"/>
                      <a:pt x="410658" y="38989"/>
                      <a:pt x="403050" y="36136"/>
                    </a:cubicBezTo>
                    <a:lnTo>
                      <a:pt x="53100" y="34234"/>
                    </a:lnTo>
                    <a:cubicBezTo>
                      <a:pt x="42640" y="36136"/>
                      <a:pt x="37885" y="40891"/>
                      <a:pt x="35983" y="51351"/>
                    </a:cubicBezTo>
                    <a:cubicBezTo>
                      <a:pt x="30278" y="93193"/>
                      <a:pt x="39787" y="148348"/>
                      <a:pt x="35983" y="191141"/>
                    </a:cubicBezTo>
                    <a:cubicBezTo>
                      <a:pt x="40738" y="219670"/>
                      <a:pt x="97795" y="191141"/>
                      <a:pt x="103501" y="217768"/>
                    </a:cubicBezTo>
                    <a:close/>
                  </a:path>
                </a:pathLst>
              </a:custGeom>
              <a:grpFill/>
              <a:ln w="9502"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8FC3D154-FB4D-BFAC-4BCB-8B07EEA8114A}"/>
                  </a:ext>
                </a:extLst>
              </p:cNvPr>
              <p:cNvSpPr/>
              <p:nvPr/>
            </p:nvSpPr>
            <p:spPr>
              <a:xfrm>
                <a:off x="6097184" y="2999380"/>
                <a:ext cx="310010" cy="34234"/>
              </a:xfrm>
              <a:custGeom>
                <a:avLst/>
                <a:gdLst>
                  <a:gd name="connsiteX0" fmla="*/ 0 w 310010"/>
                  <a:gd name="connsiteY0" fmla="*/ 0 h 34234"/>
                  <a:gd name="connsiteX1" fmla="*/ 310010 w 310010"/>
                  <a:gd name="connsiteY1" fmla="*/ 0 h 34234"/>
                  <a:gd name="connsiteX2" fmla="*/ 310010 w 310010"/>
                  <a:gd name="connsiteY2" fmla="*/ 34234 h 34234"/>
                  <a:gd name="connsiteX3" fmla="*/ 0 w 310010"/>
                  <a:gd name="connsiteY3" fmla="*/ 34234 h 34234"/>
                </a:gdLst>
                <a:ahLst/>
                <a:cxnLst>
                  <a:cxn ang="0">
                    <a:pos x="connsiteX0" y="connsiteY0"/>
                  </a:cxn>
                  <a:cxn ang="0">
                    <a:pos x="connsiteX1" y="connsiteY1"/>
                  </a:cxn>
                  <a:cxn ang="0">
                    <a:pos x="connsiteX2" y="connsiteY2"/>
                  </a:cxn>
                  <a:cxn ang="0">
                    <a:pos x="connsiteX3" y="connsiteY3"/>
                  </a:cxn>
                </a:cxnLst>
                <a:rect l="l" t="t" r="r" b="b"/>
                <a:pathLst>
                  <a:path w="310010" h="34234">
                    <a:moveTo>
                      <a:pt x="0" y="0"/>
                    </a:moveTo>
                    <a:lnTo>
                      <a:pt x="310010" y="0"/>
                    </a:lnTo>
                    <a:lnTo>
                      <a:pt x="310010" y="34234"/>
                    </a:lnTo>
                    <a:lnTo>
                      <a:pt x="0" y="34234"/>
                    </a:lnTo>
                    <a:close/>
                  </a:path>
                </a:pathLst>
              </a:custGeom>
              <a:grpFill/>
              <a:ln w="9502"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18E10128-2ED6-75C6-DE3F-D983883040DE}"/>
                  </a:ext>
                </a:extLst>
              </p:cNvPr>
              <p:cNvSpPr/>
              <p:nvPr/>
            </p:nvSpPr>
            <p:spPr>
              <a:xfrm>
                <a:off x="6234121" y="2930912"/>
                <a:ext cx="173072" cy="34234"/>
              </a:xfrm>
              <a:custGeom>
                <a:avLst/>
                <a:gdLst>
                  <a:gd name="connsiteX0" fmla="*/ 173073 w 173072"/>
                  <a:gd name="connsiteY0" fmla="*/ 0 h 34234"/>
                  <a:gd name="connsiteX1" fmla="*/ 173073 w 173072"/>
                  <a:gd name="connsiteY1" fmla="*/ 34234 h 34234"/>
                  <a:gd name="connsiteX2" fmla="*/ 0 w 173072"/>
                  <a:gd name="connsiteY2" fmla="*/ 34234 h 34234"/>
                  <a:gd name="connsiteX3" fmla="*/ 0 w 173072"/>
                  <a:gd name="connsiteY3" fmla="*/ 2853 h 34234"/>
                  <a:gd name="connsiteX4" fmla="*/ 2853 w 173072"/>
                  <a:gd name="connsiteY4" fmla="*/ 0 h 34234"/>
                  <a:gd name="connsiteX5" fmla="*/ 173073 w 173072"/>
                  <a:gd name="connsiteY5" fmla="*/ 0 h 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72" h="34234">
                    <a:moveTo>
                      <a:pt x="173073" y="0"/>
                    </a:moveTo>
                    <a:lnTo>
                      <a:pt x="173073" y="34234"/>
                    </a:lnTo>
                    <a:lnTo>
                      <a:pt x="0" y="34234"/>
                    </a:lnTo>
                    <a:lnTo>
                      <a:pt x="0" y="2853"/>
                    </a:lnTo>
                    <a:lnTo>
                      <a:pt x="2853" y="0"/>
                    </a:lnTo>
                    <a:lnTo>
                      <a:pt x="173073" y="0"/>
                    </a:lnTo>
                    <a:close/>
                  </a:path>
                </a:pathLst>
              </a:custGeom>
              <a:grpFill/>
              <a:ln w="9502"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16BA1C61-DD16-A9E2-DC00-8AFA31C4CA60}"/>
                  </a:ext>
                </a:extLst>
              </p:cNvPr>
              <p:cNvSpPr/>
              <p:nvPr/>
            </p:nvSpPr>
            <p:spPr>
              <a:xfrm>
                <a:off x="6097184" y="2930912"/>
                <a:ext cx="102702" cy="34234"/>
              </a:xfrm>
              <a:custGeom>
                <a:avLst/>
                <a:gdLst>
                  <a:gd name="connsiteX0" fmla="*/ 0 w 102702"/>
                  <a:gd name="connsiteY0" fmla="*/ 0 h 34234"/>
                  <a:gd name="connsiteX1" fmla="*/ 102703 w 102702"/>
                  <a:gd name="connsiteY1" fmla="*/ 0 h 34234"/>
                  <a:gd name="connsiteX2" fmla="*/ 102703 w 102702"/>
                  <a:gd name="connsiteY2" fmla="*/ 34234 h 34234"/>
                  <a:gd name="connsiteX3" fmla="*/ 0 w 102702"/>
                  <a:gd name="connsiteY3" fmla="*/ 34234 h 34234"/>
                </a:gdLst>
                <a:ahLst/>
                <a:cxnLst>
                  <a:cxn ang="0">
                    <a:pos x="connsiteX0" y="connsiteY0"/>
                  </a:cxn>
                  <a:cxn ang="0">
                    <a:pos x="connsiteX1" y="connsiteY1"/>
                  </a:cxn>
                  <a:cxn ang="0">
                    <a:pos x="connsiteX2" y="connsiteY2"/>
                  </a:cxn>
                  <a:cxn ang="0">
                    <a:pos x="connsiteX3" y="connsiteY3"/>
                  </a:cxn>
                </a:cxnLst>
                <a:rect l="l" t="t" r="r" b="b"/>
                <a:pathLst>
                  <a:path w="102702" h="34234">
                    <a:moveTo>
                      <a:pt x="0" y="0"/>
                    </a:moveTo>
                    <a:lnTo>
                      <a:pt x="102703" y="0"/>
                    </a:lnTo>
                    <a:lnTo>
                      <a:pt x="102703" y="34234"/>
                    </a:lnTo>
                    <a:lnTo>
                      <a:pt x="0" y="34234"/>
                    </a:lnTo>
                    <a:close/>
                  </a:path>
                </a:pathLst>
              </a:custGeom>
              <a:grpFill/>
              <a:ln w="9502" cap="flat">
                <a:no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1322DDA1-3580-F850-70AA-45101D1B080B}"/>
              </a:ext>
            </a:extLst>
          </p:cNvPr>
          <p:cNvGrpSpPr/>
          <p:nvPr/>
        </p:nvGrpSpPr>
        <p:grpSpPr>
          <a:xfrm>
            <a:off x="455306" y="5223677"/>
            <a:ext cx="861714" cy="861565"/>
            <a:chOff x="3258209" y="1217582"/>
            <a:chExt cx="4712093" cy="4711281"/>
          </a:xfrm>
          <a:solidFill>
            <a:srgbClr val="09465E"/>
          </a:solidFill>
        </p:grpSpPr>
        <p:sp>
          <p:nvSpPr>
            <p:cNvPr id="43" name="Freeform 31">
              <a:extLst>
                <a:ext uri="{FF2B5EF4-FFF2-40B4-BE49-F238E27FC236}">
                  <a16:creationId xmlns:a16="http://schemas.microsoft.com/office/drawing/2014/main" id="{DFCA667A-0BDD-17B9-3D22-EB4064638B3F}"/>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2094D2"/>
            </a:solidFill>
            <a:ln w="951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32">
              <a:extLst>
                <a:ext uri="{FF2B5EF4-FFF2-40B4-BE49-F238E27FC236}">
                  <a16:creationId xmlns:a16="http://schemas.microsoft.com/office/drawing/2014/main" id="{07DD7CCB-2E23-E2AD-59E4-FE2DEDC5EC1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2094D2"/>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5" name="Group 44">
              <a:extLst>
                <a:ext uri="{FF2B5EF4-FFF2-40B4-BE49-F238E27FC236}">
                  <a16:creationId xmlns:a16="http://schemas.microsoft.com/office/drawing/2014/main" id="{312C77EE-EC34-9854-0AAD-2EEDD0CCA3EC}"/>
                </a:ext>
              </a:extLst>
            </p:cNvPr>
            <p:cNvGrpSpPr/>
            <p:nvPr/>
          </p:nvGrpSpPr>
          <p:grpSpPr>
            <a:xfrm>
              <a:off x="3258209" y="1217582"/>
              <a:ext cx="4712093" cy="4711281"/>
              <a:chOff x="3258209" y="1217582"/>
              <a:chExt cx="4712093" cy="4711281"/>
            </a:xfrm>
            <a:grpFill/>
          </p:grpSpPr>
          <p:sp>
            <p:nvSpPr>
              <p:cNvPr id="46" name="Freeform 16">
                <a:extLst>
                  <a:ext uri="{FF2B5EF4-FFF2-40B4-BE49-F238E27FC236}">
                    <a16:creationId xmlns:a16="http://schemas.microsoft.com/office/drawing/2014/main" id="{DF665C3C-0424-F7EB-7281-4B8A6F07A4B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17">
                <a:extLst>
                  <a:ext uri="{FF2B5EF4-FFF2-40B4-BE49-F238E27FC236}">
                    <a16:creationId xmlns:a16="http://schemas.microsoft.com/office/drawing/2014/main" id="{84FF3661-32EE-608B-EB03-4A605319B3CE}"/>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chemeClr val="bg1"/>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18">
                <a:extLst>
                  <a:ext uri="{FF2B5EF4-FFF2-40B4-BE49-F238E27FC236}">
                    <a16:creationId xmlns:a16="http://schemas.microsoft.com/office/drawing/2014/main" id="{03292B53-79D2-4F0E-2E41-5040ECCE27F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19">
                <a:extLst>
                  <a:ext uri="{FF2B5EF4-FFF2-40B4-BE49-F238E27FC236}">
                    <a16:creationId xmlns:a16="http://schemas.microsoft.com/office/drawing/2014/main" id="{973507B6-A0D7-D4AD-18DE-B7D85BD8505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0">
                <a:extLst>
                  <a:ext uri="{FF2B5EF4-FFF2-40B4-BE49-F238E27FC236}">
                    <a16:creationId xmlns:a16="http://schemas.microsoft.com/office/drawing/2014/main" id="{3BFA5BA1-A738-8D65-851E-9EF91D32C7B4}"/>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21">
                <a:extLst>
                  <a:ext uri="{FF2B5EF4-FFF2-40B4-BE49-F238E27FC236}">
                    <a16:creationId xmlns:a16="http://schemas.microsoft.com/office/drawing/2014/main" id="{CB02058F-A26B-7250-CD58-4CCFF929A85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22">
                <a:extLst>
                  <a:ext uri="{FF2B5EF4-FFF2-40B4-BE49-F238E27FC236}">
                    <a16:creationId xmlns:a16="http://schemas.microsoft.com/office/drawing/2014/main" id="{DE9747CF-E5A9-3E01-65DE-54E14398C22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23">
                <a:extLst>
                  <a:ext uri="{FF2B5EF4-FFF2-40B4-BE49-F238E27FC236}">
                    <a16:creationId xmlns:a16="http://schemas.microsoft.com/office/drawing/2014/main" id="{6C30FA0E-77E4-E581-2D3C-9918CC516AD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24">
                <a:extLst>
                  <a:ext uri="{FF2B5EF4-FFF2-40B4-BE49-F238E27FC236}">
                    <a16:creationId xmlns:a16="http://schemas.microsoft.com/office/drawing/2014/main" id="{194F1051-C500-000B-3F13-1735D162364E}"/>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25">
                <a:extLst>
                  <a:ext uri="{FF2B5EF4-FFF2-40B4-BE49-F238E27FC236}">
                    <a16:creationId xmlns:a16="http://schemas.microsoft.com/office/drawing/2014/main" id="{03655FFD-90DC-0FD0-510E-70AAF036FA1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26">
                <a:extLst>
                  <a:ext uri="{FF2B5EF4-FFF2-40B4-BE49-F238E27FC236}">
                    <a16:creationId xmlns:a16="http://schemas.microsoft.com/office/drawing/2014/main" id="{C64CF4B3-323F-7479-8EA0-086F2073D0A2}"/>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27">
                <a:extLst>
                  <a:ext uri="{FF2B5EF4-FFF2-40B4-BE49-F238E27FC236}">
                    <a16:creationId xmlns:a16="http://schemas.microsoft.com/office/drawing/2014/main" id="{E580CCF0-D7E8-A794-F4A9-9B17E03E558A}"/>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28">
                <a:extLst>
                  <a:ext uri="{FF2B5EF4-FFF2-40B4-BE49-F238E27FC236}">
                    <a16:creationId xmlns:a16="http://schemas.microsoft.com/office/drawing/2014/main" id="{21F9B2F5-1386-F0F5-3CF3-372F6CB2328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29">
                <a:extLst>
                  <a:ext uri="{FF2B5EF4-FFF2-40B4-BE49-F238E27FC236}">
                    <a16:creationId xmlns:a16="http://schemas.microsoft.com/office/drawing/2014/main" id="{216B249D-B319-486F-7A89-3EC343BB5C1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30">
                <a:extLst>
                  <a:ext uri="{FF2B5EF4-FFF2-40B4-BE49-F238E27FC236}">
                    <a16:creationId xmlns:a16="http://schemas.microsoft.com/office/drawing/2014/main" id="{BAA54340-A998-EF24-2AD3-E4CDC3D1A703}"/>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45362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057A-3FB3-3E71-D894-2DFBC31CA4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488DB6-1FE9-3C74-7337-6156989DEBE2}"/>
              </a:ext>
            </a:extLst>
          </p:cNvPr>
          <p:cNvSpPr>
            <a:spLocks noGrp="1"/>
          </p:cNvSpPr>
          <p:nvPr>
            <p:ph type="body" sz="quarter" idx="16"/>
          </p:nvPr>
        </p:nvSpPr>
        <p:spPr>
          <a:xfrm>
            <a:off x="489526" y="738575"/>
            <a:ext cx="10479218" cy="80365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Normativa alimentaria de la UE</a:t>
            </a:r>
            <a:endParaRPr kumimoji="0" lang="es-ES" sz="3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Freeform 1">
            <a:extLst>
              <a:ext uri="{FF2B5EF4-FFF2-40B4-BE49-F238E27FC236}">
                <a16:creationId xmlns:a16="http://schemas.microsoft.com/office/drawing/2014/main" id="{1C65D815-51AD-88C7-6135-FD2E2DE6CDA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Symbol zastępczy tekstu 5">
            <a:extLst>
              <a:ext uri="{FF2B5EF4-FFF2-40B4-BE49-F238E27FC236}">
                <a16:creationId xmlns:a16="http://schemas.microsoft.com/office/drawing/2014/main" id="{3FA6A6D1-C9AB-C48B-618A-8C6AEF76FCCF}"/>
              </a:ext>
            </a:extLst>
          </p:cNvPr>
          <p:cNvSpPr>
            <a:spLocks noGrp="1"/>
          </p:cNvSpPr>
          <p:nvPr>
            <p:ph type="body" sz="quarter" idx="19"/>
          </p:nvPr>
        </p:nvSpPr>
        <p:spPr>
          <a:xfrm>
            <a:off x="359063" y="5115728"/>
            <a:ext cx="11473874" cy="1127220"/>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Aunque las estrictas normas alimentarias promueven la seguridad, la sostenibilidad y la confianza de los consumidores, también plantean retos para los productores, las economías y el comercio. Lograr un equilibrio entre seguridad y viabilidad económica es crucial para garantizar que la normativa proteja la salud pública sin ahogar la innovación, la accesibilidad al mercado o la asequibilidad... y también hay que tener en cuenta el desperdicio de alimentos.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reeform 171">
            <a:extLst>
              <a:ext uri="{FF2B5EF4-FFF2-40B4-BE49-F238E27FC236}">
                <a16:creationId xmlns:a16="http://schemas.microsoft.com/office/drawing/2014/main" id="{61ED3AA9-7A15-799E-F7FD-4F8238092F45}"/>
              </a:ext>
            </a:extLst>
          </p:cNvPr>
          <p:cNvSpPr>
            <a:spLocks noChangeArrowheads="1"/>
          </p:cNvSpPr>
          <p:nvPr/>
        </p:nvSpPr>
        <p:spPr bwMode="auto">
          <a:xfrm>
            <a:off x="489527" y="2230680"/>
            <a:ext cx="4162550" cy="2876341"/>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E8282182-4DE6-C148-B769-F2880B83A698}"/>
              </a:ext>
            </a:extLst>
          </p:cNvPr>
          <p:cNvSpPr>
            <a:spLocks noChangeArrowheads="1"/>
          </p:cNvSpPr>
          <p:nvPr/>
        </p:nvSpPr>
        <p:spPr bwMode="auto">
          <a:xfrm>
            <a:off x="4102330" y="2221063"/>
            <a:ext cx="3922636" cy="288504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2DC5D978-456F-D341-27D8-4F7D46A8D603}"/>
              </a:ext>
            </a:extLst>
          </p:cNvPr>
          <p:cNvSpPr>
            <a:spLocks noChangeArrowheads="1"/>
          </p:cNvSpPr>
          <p:nvPr/>
        </p:nvSpPr>
        <p:spPr bwMode="auto">
          <a:xfrm>
            <a:off x="7515071" y="2221063"/>
            <a:ext cx="3817651" cy="288504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6" name="CuadroTexto 553">
            <a:extLst>
              <a:ext uri="{FF2B5EF4-FFF2-40B4-BE49-F238E27FC236}">
                <a16:creationId xmlns:a16="http://schemas.microsoft.com/office/drawing/2014/main" id="{ED9B8555-CC89-E817-B4BF-C2B0B56F7FEC}"/>
              </a:ext>
            </a:extLst>
          </p:cNvPr>
          <p:cNvSpPr txBox="1"/>
          <p:nvPr/>
        </p:nvSpPr>
        <p:spPr>
          <a:xfrm>
            <a:off x="999881" y="2352303"/>
            <a:ext cx="3102449"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Límites de residuos de plaguicidas</a:t>
            </a: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UE aplica estrictos límites máximos de residuos (LMR) de plaguicidas, que muchos productores extracomunitarios tienen dificultades para cumplir.</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CuadroTexto 553">
            <a:extLst>
              <a:ext uri="{FF2B5EF4-FFF2-40B4-BE49-F238E27FC236}">
                <a16:creationId xmlns:a16="http://schemas.microsoft.com/office/drawing/2014/main" id="{A6EF0804-7869-E72C-B582-3BD8AE59A43E}"/>
              </a:ext>
            </a:extLst>
          </p:cNvPr>
          <p:cNvSpPr txBox="1"/>
          <p:nvPr/>
        </p:nvSpPr>
        <p:spPr>
          <a:xfrm>
            <a:off x="4536410" y="2352303"/>
            <a:ext cx="3102448"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Organismos modificados genéticamente (OMG)</a:t>
            </a: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UE tiene una normativa estricta sobre los OMG, que limita su uso en la producción de alimentos en comparación con las normas mundiales.</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67D2CC-6A5D-F5C1-D8EA-B4E988E16C64}"/>
              </a:ext>
            </a:extLst>
          </p:cNvPr>
          <p:cNvSpPr txBox="1"/>
          <p:nvPr/>
        </p:nvSpPr>
        <p:spPr>
          <a:xfrm>
            <a:off x="7941048" y="2629302"/>
            <a:ext cx="3027696" cy="208980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Normas de</a:t>
            </a:r>
            <a:r>
              <a:rPr lang="en-US" sz="1800" b="1"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bienestar animal</a:t>
            </a:r>
            <a:r>
              <a:rPr lang="en-US" sz="1800" kern="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0" algn="ctr">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normativa de la UE exige normas de bienestar más estrictas, lo que aumenta los costes de los productores de carne y productos lácteos.</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112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DC78-24B2-583B-9C5B-AC9E6D21A5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F2F55DD-C3A4-EB77-013D-F5D91AF05DB1}"/>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grpSp>
        <p:nvGrpSpPr>
          <p:cNvPr id="3" name="object 3">
            <a:extLst>
              <a:ext uri="{FF2B5EF4-FFF2-40B4-BE49-F238E27FC236}">
                <a16:creationId xmlns:a16="http://schemas.microsoft.com/office/drawing/2014/main" id="{D7EA9919-9591-C81F-84A3-62A538221B9F}"/>
              </a:ext>
            </a:extLst>
          </p:cNvPr>
          <p:cNvGrpSpPr/>
          <p:nvPr/>
        </p:nvGrpSpPr>
        <p:grpSpPr>
          <a:xfrm>
            <a:off x="473481" y="358482"/>
            <a:ext cx="10911205" cy="6141085"/>
            <a:chOff x="473481" y="358482"/>
            <a:chExt cx="10911205" cy="6141085"/>
          </a:xfrm>
        </p:grpSpPr>
        <p:sp>
          <p:nvSpPr>
            <p:cNvPr id="4" name="object 4">
              <a:extLst>
                <a:ext uri="{FF2B5EF4-FFF2-40B4-BE49-F238E27FC236}">
                  <a16:creationId xmlns:a16="http://schemas.microsoft.com/office/drawing/2014/main" id="{84AA0E15-5EF2-C348-0E3A-665910307D98}"/>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pic>
          <p:nvPicPr>
            <p:cNvPr id="5" name="object 5">
              <a:extLst>
                <a:ext uri="{FF2B5EF4-FFF2-40B4-BE49-F238E27FC236}">
                  <a16:creationId xmlns:a16="http://schemas.microsoft.com/office/drawing/2014/main" id="{C4EDA596-9560-3CAD-3C5B-BC742CF5DE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9017414" y="600075"/>
              <a:ext cx="2245702" cy="2245701"/>
            </a:xfrm>
            <a:prstGeom prst="rect">
              <a:avLst/>
            </a:prstGeom>
          </p:spPr>
        </p:pic>
      </p:grpSp>
      <p:pic>
        <p:nvPicPr>
          <p:cNvPr id="6" name="object 6">
            <a:extLst>
              <a:ext uri="{FF2B5EF4-FFF2-40B4-BE49-F238E27FC236}">
                <a16:creationId xmlns:a16="http://schemas.microsoft.com/office/drawing/2014/main" id="{A82753B8-D8FC-04EF-8A61-EA60378F805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923CB4D2-32BE-2980-E99D-DBFC252459B7}"/>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endParaRPr/>
          </a:p>
        </p:txBody>
      </p:sp>
      <p:sp>
        <p:nvSpPr>
          <p:cNvPr id="8" name="object 8">
            <a:extLst>
              <a:ext uri="{FF2B5EF4-FFF2-40B4-BE49-F238E27FC236}">
                <a16:creationId xmlns:a16="http://schemas.microsoft.com/office/drawing/2014/main" id="{9149F22B-5CBA-7776-A50A-C4EE35973D1E}"/>
              </a:ext>
            </a:extLst>
          </p:cNvPr>
          <p:cNvSpPr txBox="1"/>
          <p:nvPr/>
        </p:nvSpPr>
        <p:spPr>
          <a:xfrm>
            <a:off x="739139" y="694822"/>
            <a:ext cx="6740184" cy="582211"/>
          </a:xfrm>
          <a:prstGeom prst="rect">
            <a:avLst/>
          </a:prstGeom>
          <a:solidFill>
            <a:srgbClr val="F47833"/>
          </a:solidFill>
        </p:spPr>
        <p:txBody>
          <a:bodyPr vert="horz" wrap="square" lIns="0" tIns="12700" rIns="0" bIns="0" rtlCol="0">
            <a:spAutoFit/>
          </a:bodyPr>
          <a:lstStyle/>
          <a:p>
            <a:pPr marL="12700">
              <a:lnSpc>
                <a:spcPct val="100000"/>
              </a:lnSpc>
              <a:spcBef>
                <a:spcPts val="100"/>
              </a:spcBef>
            </a:pPr>
            <a:r>
              <a:rPr sz="3700" b="1" spc="-10" dirty="0">
                <a:solidFill>
                  <a:srgbClr val="09465E"/>
                </a:solidFill>
                <a:latin typeface="Calibri"/>
                <a:cs typeface="Calibri"/>
              </a:rPr>
              <a:t>Ejercicio de reflexión </a:t>
            </a:r>
            <a:r>
              <a:rPr lang="en-IE" sz="3700" b="1" spc="-10" dirty="0">
                <a:solidFill>
                  <a:srgbClr val="09465E"/>
                </a:solidFill>
                <a:latin typeface="Calibri"/>
                <a:cs typeface="Calibri"/>
              </a:rPr>
              <a:t>del alumno</a:t>
            </a:r>
            <a:r>
              <a:rPr sz="3700" b="1" spc="-10" dirty="0">
                <a:solidFill>
                  <a:srgbClr val="09465E"/>
                </a:solidFill>
                <a:latin typeface="Calibri"/>
                <a:cs typeface="Calibri"/>
              </a:rPr>
              <a:t>:</a:t>
            </a:r>
            <a:endParaRPr sz="3700" dirty="0">
              <a:latin typeface="Calibri"/>
              <a:cs typeface="Calibri"/>
            </a:endParaRPr>
          </a:p>
        </p:txBody>
      </p:sp>
      <p:sp>
        <p:nvSpPr>
          <p:cNvPr id="11" name="CuadroTexto 10">
            <a:extLst>
              <a:ext uri="{FF2B5EF4-FFF2-40B4-BE49-F238E27FC236}">
                <a16:creationId xmlns:a16="http://schemas.microsoft.com/office/drawing/2014/main" id="{94BDA784-9CEB-7202-4C26-3D89F2D672AA}"/>
              </a:ext>
            </a:extLst>
          </p:cNvPr>
          <p:cNvSpPr txBox="1"/>
          <p:nvPr/>
        </p:nvSpPr>
        <p:spPr>
          <a:xfrm>
            <a:off x="739139" y="1620441"/>
            <a:ext cx="8985886" cy="4154984"/>
          </a:xfrm>
          <a:prstGeom prst="rect">
            <a:avLst/>
          </a:prstGeom>
          <a:noFill/>
        </p:spPr>
        <p:txBody>
          <a:bodyPr wrap="square">
            <a:spAutoFit/>
          </a:bodyPr>
          <a:lstStyle/>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Proponer una iniciativa:</a:t>
            </a:r>
          </a:p>
          <a:p>
            <a:pPr marL="457200" lvl="1"/>
            <a:r>
              <a:rPr lang="en-US" sz="2400" dirty="0">
                <a:solidFill>
                  <a:srgbClr val="09465E"/>
                </a:solidFill>
                <a:latin typeface="Calibri" panose="020F0502020204030204" pitchFamily="34" charset="0"/>
                <a:cs typeface="Times New Roman" panose="02020603050405020304" pitchFamily="18" charset="0"/>
              </a:rPr>
              <a:t>Reflexiona sobre tu propio contexto local. ¿Qué iniciativa podría ponerse en marcha de forma realista para reducir los excedentes alimentarios a nivel comunitario o municipal?</a:t>
            </a:r>
          </a:p>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Debate sobre la regulación:</a:t>
            </a:r>
          </a:p>
          <a:p>
            <a:pPr marL="457200" lvl="1"/>
            <a:r>
              <a:rPr lang="en-US" sz="2400" dirty="0">
                <a:solidFill>
                  <a:srgbClr val="09465E"/>
                </a:solidFill>
                <a:latin typeface="Calibri" panose="020F0502020204030204" pitchFamily="34" charset="0"/>
                <a:cs typeface="Times New Roman" panose="02020603050405020304" pitchFamily="18" charset="0"/>
              </a:rPr>
              <a:t>¿Cree que la actual normativa de seguridad alimentaria de la UE logra un equilibrio adecuado entre seguridad y reducción de residuos? ¿Por qué sí o por qué no?</a:t>
            </a:r>
          </a:p>
          <a:p>
            <a:pPr>
              <a:buFont typeface="+mj-lt"/>
              <a:buAutoNum type="arabicPeriod"/>
            </a:pPr>
            <a:r>
              <a:rPr lang="en-US" sz="2400" b="1" dirty="0">
                <a:solidFill>
                  <a:srgbClr val="09465E"/>
                </a:solidFill>
                <a:latin typeface="Calibri" panose="020F0502020204030204" pitchFamily="34" charset="0"/>
                <a:cs typeface="Times New Roman" panose="02020603050405020304" pitchFamily="18" charset="0"/>
              </a:rPr>
              <a:t>Conexión climática:</a:t>
            </a:r>
          </a:p>
          <a:p>
            <a:pPr marL="457200" lvl="1"/>
            <a:r>
              <a:rPr lang="en-US" sz="2400" dirty="0">
                <a:solidFill>
                  <a:srgbClr val="09465E"/>
                </a:solidFill>
                <a:latin typeface="Calibri" panose="020F0502020204030204" pitchFamily="34" charset="0"/>
                <a:cs typeface="Times New Roman" panose="02020603050405020304" pitchFamily="18" charset="0"/>
              </a:rPr>
              <a:t>Describa cómo el cambio climático podría tanto aumentar como disminuir los excedentes alimentarios en función de la región y las infraestructuras.</a:t>
            </a:r>
          </a:p>
        </p:txBody>
      </p:sp>
    </p:spTree>
    <p:extLst>
      <p:ext uri="{BB962C8B-B14F-4D97-AF65-F5344CB8AC3E}">
        <p14:creationId xmlns:p14="http://schemas.microsoft.com/office/powerpoint/2010/main" val="129687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8073" y="599471"/>
            <a:ext cx="6664687" cy="5166427"/>
          </a:xfrm>
          <a:prstGeom prst="rect">
            <a:avLst/>
          </a:prstGeom>
        </p:spPr>
        <p:txBody>
          <a:bodyPr lIns="91440" tIns="45720" rIns="91440" bIns="45720" anchor="t"/>
          <a:lstStyle/>
          <a:p>
            <a:pPr marL="0" indent="0">
              <a:lnSpc>
                <a:spcPct val="100000"/>
              </a:lnSpc>
              <a:spcAft>
                <a:spcPts val="600"/>
              </a:spcAft>
            </a:pPr>
            <a:r>
              <a:rPr lang="en-US" kern="100" dirty="0">
                <a:latin typeface="Calibri" panose="020F0502020204030204" pitchFamily="34" charset="0"/>
                <a:ea typeface="Aptos" panose="020B0004020202020204" pitchFamily="34" charset="0"/>
                <a:cs typeface="Calibri" panose="020F0502020204030204" pitchFamily="34" charset="0"/>
              </a:rPr>
              <a:t>Este módulo profundizó en la redirección de los excedentes alimentarios y el cambio climático, definiendo y explorando diferentes estrategias para la redistribución de estos excedentes en el entorno empresarial.</a:t>
            </a:r>
          </a:p>
          <a:p>
            <a:pPr marL="0" indent="0">
              <a:lnSpc>
                <a:spcPct val="100000"/>
              </a:lnSpc>
              <a:spcAft>
                <a:spcPts val="600"/>
              </a:spcAft>
            </a:pPr>
            <a:r>
              <a:rPr lang="en-US" kern="100" dirty="0">
                <a:latin typeface="Calibri" panose="020F0502020204030204" pitchFamily="34" charset="0"/>
                <a:ea typeface="Aptos" panose="020B0004020202020204" pitchFamily="34" charset="0"/>
                <a:cs typeface="Calibri" panose="020F0502020204030204" pitchFamily="34" charset="0"/>
              </a:rPr>
              <a:t>Muestra diversas iniciativas que se han puesto en marcha para reducir el desperdicio alimentario, promoviendo soluciones innovadoras y sostenibles que fomentan la reutilización y redistribución de los excedentes, en línea con los principios de la economía circular y la sostenibilidad.</a:t>
            </a:r>
          </a:p>
          <a:p>
            <a:pPr marL="0" indent="0">
              <a:lnSpc>
                <a:spcPct val="100000"/>
              </a:lnSpc>
              <a:spcAft>
                <a:spcPts val="600"/>
              </a:spcAft>
            </a:pPr>
            <a:r>
              <a:rPr lang="en-US" kern="100" dirty="0">
                <a:latin typeface="Calibri" panose="020F0502020204030204" pitchFamily="34" charset="0"/>
                <a:ea typeface="Aptos" panose="020B0004020202020204" pitchFamily="34" charset="0"/>
                <a:cs typeface="Calibri" panose="020F0502020204030204" pitchFamily="34" charset="0"/>
              </a:rPr>
              <a:t>También destaca los retos asociados a este proceso y los inconvenientes de las estrictas normativas alimentarias, tanto a escala europea como nacional.</a:t>
            </a:r>
          </a:p>
          <a:p>
            <a:pPr marL="0" indent="0">
              <a:lnSpc>
                <a:spcPct val="100000"/>
              </a:lnSpc>
              <a:spcAft>
                <a:spcPts val="600"/>
              </a:spcAft>
            </a:pPr>
            <a:endParaRPr lang="fi-FI" kern="100" dirty="0">
              <a:effectLst/>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spcAft>
                <a:spcPts val="600"/>
              </a:spcAft>
            </a:pPr>
            <a:endParaRPr lang="en-US" kern="100" dirty="0">
              <a:latin typeface="Calibri" panose="020F0502020204030204" pitchFamily="34" charset="0"/>
              <a:cs typeface="Calibri" panose="020F0502020204030204" pitchFamily="34" charset="0"/>
            </a:endParaRPr>
          </a:p>
          <a:p>
            <a:pPr marL="0" indent="0" algn="just">
              <a:lnSpc>
                <a:spcPct val="100000"/>
              </a:lnSpc>
              <a:spcAft>
                <a:spcPts val="600"/>
              </a:spcAft>
            </a:pPr>
            <a:endParaRPr lang="fi-FI" kern="1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4"/>
            <a:ext cx="3726817" cy="1111633"/>
          </a:xfrm>
          <a:prstGeom prst="rect">
            <a:avLst/>
          </a:prstGeom>
          <a:solidFill>
            <a:srgbClr val="60BA47"/>
          </a:solidFill>
        </p:spPr>
        <p:txBody>
          <a:bodyPr anchor="ctr"/>
          <a:lstStyle/>
          <a:p>
            <a:pPr marL="411163"/>
            <a:r>
              <a:rPr lang="en-US" dirty="0" err="1"/>
              <a:t>Observaciones</a:t>
            </a:r>
            <a:r>
              <a:rPr lang="en-US" dirty="0"/>
              <a:t> finales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21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542C46-C453-5118-1D8D-0128A9D403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934920-66D3-9C18-C623-DB8B91FCBC1E}"/>
              </a:ext>
            </a:extLst>
          </p:cNvPr>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7D0163E7-2697-542C-C081-53D6C9097322}"/>
              </a:ext>
            </a:extLst>
          </p:cNvPr>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a:extLst>
              <a:ext uri="{FF2B5EF4-FFF2-40B4-BE49-F238E27FC236}">
                <a16:creationId xmlns:a16="http://schemas.microsoft.com/office/drawing/2014/main" id="{CA6B2FA6-B6BB-186A-423B-740B0C2C801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8971"/>
            <a:ext cx="220560" cy="2646711"/>
          </a:xfrm>
          <a:prstGeom prst="rect">
            <a:avLst/>
          </a:prstGeom>
        </p:spPr>
      </p:pic>
      <p:sp>
        <p:nvSpPr>
          <p:cNvPr id="7" name="object 7">
            <a:extLst>
              <a:ext uri="{FF2B5EF4-FFF2-40B4-BE49-F238E27FC236}">
                <a16:creationId xmlns:a16="http://schemas.microsoft.com/office/drawing/2014/main" id="{5528F0C9-A359-90B5-9285-ABD52330656A}"/>
              </a:ext>
            </a:extLst>
          </p:cNvPr>
          <p:cNvSpPr/>
          <p:nvPr/>
        </p:nvSpPr>
        <p:spPr>
          <a:xfrm>
            <a:off x="11656046" y="6657478"/>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80C15609-5AAD-92F9-6547-28CF9A6D195F}"/>
              </a:ext>
            </a:extLst>
          </p:cNvPr>
          <p:cNvSpPr txBox="1"/>
          <p:nvPr/>
        </p:nvSpPr>
        <p:spPr>
          <a:xfrm>
            <a:off x="1205864" y="2312606"/>
            <a:ext cx="8665210" cy="431657"/>
          </a:xfrm>
          <a:prstGeom prst="rect">
            <a:avLst/>
          </a:prstGeom>
        </p:spPr>
        <p:txBody>
          <a:bodyPr vert="horz" wrap="square" lIns="0" tIns="11430" rIns="0" bIns="0" rtlCol="0">
            <a:spAutoFit/>
          </a:bodyPr>
          <a:lstStyle/>
          <a:p>
            <a:pPr marL="12700" marR="5080" lvl="0" indent="0" defTabSz="914400" eaLnBrk="1" fontAlgn="auto" latinLnBrk="0" hangingPunct="1">
              <a:lnSpc>
                <a:spcPts val="3410"/>
              </a:lnSpc>
              <a:spcBef>
                <a:spcPts val="90"/>
              </a:spcBef>
              <a:spcAft>
                <a:spcPts val="0"/>
              </a:spcAft>
              <a:buClrTx/>
              <a:buSzTx/>
              <a:buFontTx/>
              <a:buNone/>
              <a:tabLst/>
              <a:defRPr/>
            </a:pPr>
            <a:endParaRPr kumimoji="0" sz="2750" b="0" i="0" u="none" strike="noStrike" kern="0" cap="none" spc="0" normalizeH="0" baseline="0" noProof="0">
              <a:ln>
                <a:noFill/>
              </a:ln>
              <a:solidFill>
                <a:sysClr val="windowText" lastClr="000000"/>
              </a:solidFill>
              <a:effectLst/>
              <a:uLnTx/>
              <a:uFillTx/>
              <a:latin typeface="Calibri"/>
              <a:cs typeface="Calibri"/>
            </a:endParaRPr>
          </a:p>
        </p:txBody>
      </p:sp>
      <p:pic>
        <p:nvPicPr>
          <p:cNvPr id="3" name="Imagen 2">
            <a:extLst>
              <a:ext uri="{FF2B5EF4-FFF2-40B4-BE49-F238E27FC236}">
                <a16:creationId xmlns:a16="http://schemas.microsoft.com/office/drawing/2014/main" id="{3BED57AF-EA56-41BB-F665-2CA367E0F137}"/>
              </a:ext>
            </a:extLst>
          </p:cNvPr>
          <p:cNvPicPr>
            <a:picLocks noChangeAspect="1"/>
          </p:cNvPicPr>
          <p:nvPr/>
        </p:nvPicPr>
        <p:blipFill>
          <a:blip r:embed="rId3"/>
          <a:stretch>
            <a:fillRect/>
          </a:stretch>
        </p:blipFill>
        <p:spPr>
          <a:xfrm>
            <a:off x="463001" y="358432"/>
            <a:ext cx="10921685" cy="6153903"/>
          </a:xfrm>
          <a:prstGeom prst="rect">
            <a:avLst/>
          </a:prstGeom>
        </p:spPr>
      </p:pic>
    </p:spTree>
    <p:extLst>
      <p:ext uri="{BB962C8B-B14F-4D97-AF65-F5344CB8AC3E}">
        <p14:creationId xmlns:p14="http://schemas.microsoft.com/office/powerpoint/2010/main" val="521630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Siga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en</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2BC46-3DCB-B55B-AFE2-8924B0D2097C}"/>
              </a:ext>
            </a:extLst>
          </p:cNvPr>
          <p:cNvSpPr>
            <a:spLocks noGrp="1"/>
          </p:cNvSpPr>
          <p:nvPr>
            <p:ph type="body" sz="quarter" idx="16"/>
          </p:nvPr>
        </p:nvSpPr>
        <p:spPr>
          <a:xfrm>
            <a:off x="904856" y="618626"/>
            <a:ext cx="10052954" cy="803654"/>
          </a:xfrm>
        </p:spPr>
        <p:txBody>
          <a:bodyPr/>
          <a:lstStyle/>
          <a:p>
            <a:r>
              <a:rPr lang="es-ES" dirty="0" err="1"/>
              <a:t>Definición de </a:t>
            </a:r>
            <a:r>
              <a:rPr lang="es-ES" dirty="0"/>
              <a:t>excedente alimentario</a:t>
            </a:r>
            <a:endParaRPr lang="en-IE" dirty="0"/>
          </a:p>
        </p:txBody>
      </p:sp>
      <p:sp>
        <p:nvSpPr>
          <p:cNvPr id="3" name="Text Placeholder 2">
            <a:extLst>
              <a:ext uri="{FF2B5EF4-FFF2-40B4-BE49-F238E27FC236}">
                <a16:creationId xmlns:a16="http://schemas.microsoft.com/office/drawing/2014/main" id="{679FD726-F056-48B2-0165-9FAFAA4B8C3B}"/>
              </a:ext>
            </a:extLst>
          </p:cNvPr>
          <p:cNvSpPr>
            <a:spLocks noGrp="1"/>
          </p:cNvSpPr>
          <p:nvPr>
            <p:ph type="body" sz="quarter" idx="19"/>
          </p:nvPr>
        </p:nvSpPr>
        <p:spPr>
          <a:xfrm>
            <a:off x="904856" y="1266832"/>
            <a:ext cx="10382288" cy="1058961"/>
          </a:xfrm>
        </p:spPr>
        <p:txBody>
          <a:bodyPr/>
          <a:lstStyle/>
          <a:p>
            <a:pPr marL="0" indent="0"/>
            <a:r>
              <a:rPr kumimoji="0" lang="en-US" sz="2200" b="1" i="0" u="none" strike="noStrike" kern="0" cap="none" spc="0" normalizeH="0" baseline="0" noProof="0" dirty="0">
                <a:ln>
                  <a:noFill/>
                </a:ln>
                <a:solidFill>
                  <a:srgbClr val="09465E"/>
                </a:solidFill>
                <a:effectLst/>
                <a:uLnTx/>
                <a:uFillTx/>
                <a:latin typeface="Calibri"/>
                <a:cs typeface="Calibri"/>
              </a:rPr>
              <a:t>El excedente alimentario </a:t>
            </a:r>
            <a:r>
              <a:rPr kumimoji="0" lang="en-US" sz="2200" b="0" i="0" u="none" strike="noStrike" kern="0" cap="none" spc="0" normalizeH="0" baseline="0" noProof="0" dirty="0">
                <a:ln>
                  <a:noFill/>
                </a:ln>
                <a:solidFill>
                  <a:srgbClr val="09465E"/>
                </a:solidFill>
                <a:effectLst/>
                <a:uLnTx/>
                <a:uFillTx/>
                <a:latin typeface="Calibri"/>
                <a:cs typeface="Calibri"/>
              </a:rPr>
              <a:t>se refiere a los alimentos comestibles que se producen, cosechan o preparan pero que no se consumen por diversas razones. Suele incluir el </a:t>
            </a:r>
            <a:r>
              <a:rPr kumimoji="0" lang="en-US" sz="2200" b="1" i="0" u="none" strike="noStrike" kern="0" cap="none" spc="0" normalizeH="0" baseline="0" noProof="0" dirty="0">
                <a:ln>
                  <a:noFill/>
                </a:ln>
                <a:solidFill>
                  <a:srgbClr val="09465E"/>
                </a:solidFill>
                <a:effectLst/>
                <a:uLnTx/>
                <a:uFillTx/>
                <a:latin typeface="Calibri"/>
                <a:cs typeface="Calibri"/>
              </a:rPr>
              <a:t>exceso de alimentos generado a lo largo de la cadena de suministro</a:t>
            </a:r>
            <a:r>
              <a:rPr kumimoji="0" lang="en-US" sz="2200" b="0" i="0" u="none" strike="noStrike" kern="0" cap="none" spc="0" normalizeH="0" baseline="0" noProof="0" dirty="0">
                <a:ln>
                  <a:noFill/>
                </a:ln>
                <a:solidFill>
                  <a:srgbClr val="09465E"/>
                </a:solidFill>
                <a:effectLst/>
                <a:uLnTx/>
                <a:uFillTx/>
                <a:latin typeface="Calibri"/>
                <a:cs typeface="Calibri"/>
              </a:rPr>
              <a:t>, desde la producción y la transformación hasta la venta al por menor y el consumo.</a:t>
            </a:r>
            <a:endParaRPr lang="en-IE" dirty="0"/>
          </a:p>
        </p:txBody>
      </p:sp>
      <p:sp>
        <p:nvSpPr>
          <p:cNvPr id="5" name="object 5"/>
          <p:cNvSpPr txBox="1"/>
          <p:nvPr/>
        </p:nvSpPr>
        <p:spPr>
          <a:xfrm>
            <a:off x="1017632" y="2653676"/>
            <a:ext cx="5295919" cy="3385542"/>
          </a:xfrm>
          <a:prstGeom prst="rect">
            <a:avLst/>
          </a:prstGeom>
        </p:spPr>
        <p:txBody>
          <a:bodyPr vert="horz" wrap="square" lIns="0" tIns="0" rIns="0" bIns="0" rtlCol="0">
            <a:spAutoFit/>
          </a:bodyPr>
          <a:lstStyle/>
          <a:p>
            <a:pPr marR="645160" algn="l"/>
            <a:r>
              <a:rPr lang="en-US" sz="2200" dirty="0">
                <a:solidFill>
                  <a:srgbClr val="09465E"/>
                </a:solidFill>
                <a:latin typeface="Calibri"/>
                <a:cs typeface="Calibri"/>
              </a:rPr>
              <a:t>Aunque los excedentes alimentarios siguen siendo aptos para el consumo, a menudo se desperdician si no se reorientan o reutilizan.</a:t>
            </a:r>
            <a:endParaRPr sz="2200" dirty="0">
              <a:latin typeface="Calibri"/>
              <a:cs typeface="Calibri"/>
            </a:endParaRPr>
          </a:p>
          <a:p>
            <a:pPr algn="l">
              <a:spcBef>
                <a:spcPts val="5"/>
              </a:spcBef>
            </a:pPr>
            <a:r>
              <a:rPr lang="en-IE" sz="2200" dirty="0" err="1">
                <a:solidFill>
                  <a:srgbClr val="09465E"/>
                </a:solidFill>
                <a:latin typeface="Calibri"/>
                <a:cs typeface="Calibri"/>
              </a:rPr>
              <a:t>Hacer</a:t>
            </a:r>
            <a:r>
              <a:rPr sz="2200" dirty="0">
                <a:solidFill>
                  <a:srgbClr val="09465E"/>
                </a:solidFill>
                <a:latin typeface="Calibri"/>
                <a:cs typeface="Calibri"/>
              </a:rPr>
              <a:t> frente a estos </a:t>
            </a:r>
            <a:r>
              <a:rPr sz="2200" spc="-10" dirty="0">
                <a:solidFill>
                  <a:srgbClr val="09465E"/>
                </a:solidFill>
                <a:latin typeface="Calibri"/>
                <a:cs typeface="Calibri"/>
              </a:rPr>
              <a:t>residuos </a:t>
            </a:r>
            <a:r>
              <a:rPr sz="2200" dirty="0">
                <a:solidFill>
                  <a:srgbClr val="09465E"/>
                </a:solidFill>
                <a:latin typeface="Calibri"/>
                <a:cs typeface="Calibri"/>
              </a:rPr>
              <a:t>es una estrategia clave para la prevención y reutilización de los alimentos destinados al </a:t>
            </a:r>
            <a:r>
              <a:rPr sz="2200" spc="-10" dirty="0">
                <a:solidFill>
                  <a:srgbClr val="09465E"/>
                </a:solidFill>
                <a:latin typeface="Calibri"/>
                <a:cs typeface="Calibri"/>
              </a:rPr>
              <a:t>consumo humano</a:t>
            </a:r>
            <a:r>
              <a:rPr lang="es-ES" sz="2200" spc="-10" dirty="0">
                <a:solidFill>
                  <a:srgbClr val="09465E"/>
                </a:solidFill>
                <a:latin typeface="Calibri"/>
                <a:cs typeface="Calibri"/>
              </a:rPr>
              <a:t>. </a:t>
            </a:r>
            <a:r>
              <a:rPr lang="en-US" sz="2200" dirty="0">
                <a:solidFill>
                  <a:srgbClr val="09465E"/>
                </a:solidFill>
                <a:latin typeface="Calibri"/>
                <a:cs typeface="Calibri"/>
              </a:rPr>
              <a:t>Una gestión adecuada de estos excedentes es crucial para reducir el desperdicio de alimentos y fomentar </a:t>
            </a:r>
            <a:r>
              <a:rPr lang="en-US" sz="2200" spc="-10" dirty="0">
                <a:solidFill>
                  <a:srgbClr val="09465E"/>
                </a:solidFill>
                <a:latin typeface="Calibri"/>
                <a:cs typeface="Calibri"/>
              </a:rPr>
              <a:t>la sostenibilidad </a:t>
            </a:r>
            <a:r>
              <a:rPr lang="en-US" sz="2200" dirty="0">
                <a:solidFill>
                  <a:srgbClr val="09465E"/>
                </a:solidFill>
                <a:latin typeface="Calibri"/>
                <a:cs typeface="Calibri"/>
              </a:rPr>
              <a:t>del </a:t>
            </a:r>
            <a:r>
              <a:rPr lang="en-US" sz="2200" spc="-10" dirty="0">
                <a:solidFill>
                  <a:srgbClr val="09465E"/>
                </a:solidFill>
                <a:latin typeface="Calibri"/>
                <a:cs typeface="Calibri"/>
              </a:rPr>
              <a:t>sistema </a:t>
            </a:r>
            <a:r>
              <a:rPr lang="en-US" sz="2200" dirty="0">
                <a:solidFill>
                  <a:srgbClr val="09465E"/>
                </a:solidFill>
                <a:latin typeface="Calibri"/>
                <a:cs typeface="Calibri"/>
              </a:rPr>
              <a:t>alimentario</a:t>
            </a:r>
            <a:r>
              <a:rPr lang="en-US" sz="2200" spc="-10" dirty="0">
                <a:solidFill>
                  <a:srgbClr val="09465E"/>
                </a:solidFill>
                <a:latin typeface="Calibri"/>
                <a:cs typeface="Calibri"/>
              </a:rPr>
              <a:t>.</a:t>
            </a:r>
            <a:endParaRPr lang="en-US" sz="2200" dirty="0">
              <a:latin typeface="Calibri"/>
              <a:cs typeface="Calibri"/>
            </a:endParaRPr>
          </a:p>
          <a:p>
            <a:pPr algn="l">
              <a:spcBef>
                <a:spcPts val="5"/>
              </a:spcBef>
            </a:pPr>
            <a:endParaRPr sz="2200" dirty="0">
              <a:latin typeface="Calibri"/>
              <a:cs typeface="Calibri"/>
            </a:endParaRPr>
          </a:p>
        </p:txBody>
      </p:sp>
      <p:pic>
        <p:nvPicPr>
          <p:cNvPr id="7" name="Imagen 6">
            <a:extLst>
              <a:ext uri="{FF2B5EF4-FFF2-40B4-BE49-F238E27FC236}">
                <a16:creationId xmlns:a16="http://schemas.microsoft.com/office/drawing/2014/main" id="{ABFAF981-1D61-D97F-7604-D6E416B153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7983" y="2653676"/>
            <a:ext cx="4819661" cy="3213107"/>
          </a:xfrm>
          <a:prstGeom prst="rect">
            <a:avLst/>
          </a:prstGeom>
        </p:spPr>
      </p:pic>
    </p:spTree>
    <p:extLst>
      <p:ext uri="{BB962C8B-B14F-4D97-AF65-F5344CB8AC3E}">
        <p14:creationId xmlns:p14="http://schemas.microsoft.com/office/powerpoint/2010/main" val="375658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239-BCEB-F243-D93B-458F2CD050A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61235C3-F547-C647-94E8-B6D54FB71033}"/>
              </a:ext>
            </a:extLst>
          </p:cNvPr>
          <p:cNvSpPr/>
          <p:nvPr/>
        </p:nvSpPr>
        <p:spPr>
          <a:xfrm>
            <a:off x="390525" y="358457"/>
            <a:ext cx="110941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algn="l">
              <a:buNone/>
            </a:pPr>
            <a:endParaRPr lang="en-US">
              <a:solidFill>
                <a:srgbClr val="515560"/>
              </a:solidFill>
              <a:effectLst/>
            </a:endParaRPr>
          </a:p>
        </p:txBody>
      </p:sp>
      <p:sp>
        <p:nvSpPr>
          <p:cNvPr id="6" name="object 6">
            <a:extLst>
              <a:ext uri="{FF2B5EF4-FFF2-40B4-BE49-F238E27FC236}">
                <a16:creationId xmlns:a16="http://schemas.microsoft.com/office/drawing/2014/main" id="{F3A4692E-3EEE-0E2F-2E4D-DAF2A11958D4}"/>
              </a:ext>
            </a:extLst>
          </p:cNvPr>
          <p:cNvSpPr txBox="1">
            <a:spLocks noGrp="1"/>
          </p:cNvSpPr>
          <p:nvPr>
            <p:ph type="title"/>
          </p:nvPr>
        </p:nvSpPr>
        <p:spPr>
          <a:xfrm>
            <a:off x="573424" y="634238"/>
            <a:ext cx="9064352" cy="582211"/>
          </a:xfrm>
          <a:prstGeom prst="rect">
            <a:avLst/>
          </a:prstGeom>
        </p:spPr>
        <p:txBody>
          <a:bodyPr vert="horz" wrap="square" lIns="0" tIns="12700" rIns="0" bIns="0" rtlCol="0">
            <a:spAutoFit/>
          </a:bodyPr>
          <a:lstStyle/>
          <a:p>
            <a:pPr marL="12700">
              <a:lnSpc>
                <a:spcPct val="100000"/>
              </a:lnSpc>
              <a:spcBef>
                <a:spcPts val="100"/>
              </a:spcBef>
            </a:pPr>
            <a:r>
              <a:rPr lang="es-ES" dirty="0"/>
              <a:t>Datos </a:t>
            </a:r>
            <a:r>
              <a:rPr lang="es-ES" dirty="0" err="1"/>
              <a:t>sobre </a:t>
            </a:r>
            <a:r>
              <a:rPr lang="es-ES" dirty="0"/>
              <a:t>excedentes alimentarios</a:t>
            </a:r>
            <a:endParaRPr sz="3200" i="1" spc="-10" dirty="0"/>
          </a:p>
        </p:txBody>
      </p:sp>
      <p:sp>
        <p:nvSpPr>
          <p:cNvPr id="5" name="CuadroTexto 4">
            <a:extLst>
              <a:ext uri="{FF2B5EF4-FFF2-40B4-BE49-F238E27FC236}">
                <a16:creationId xmlns:a16="http://schemas.microsoft.com/office/drawing/2014/main" id="{3B597F7D-48E4-B817-45AF-C644D1424AFC}"/>
              </a:ext>
            </a:extLst>
          </p:cNvPr>
          <p:cNvSpPr txBox="1"/>
          <p:nvPr/>
        </p:nvSpPr>
        <p:spPr>
          <a:xfrm>
            <a:off x="573424" y="1345136"/>
            <a:ext cx="6319819" cy="5186035"/>
          </a:xfrm>
          <a:prstGeom prst="rect">
            <a:avLst/>
          </a:prstGeom>
          <a:noFill/>
        </p:spPr>
        <p:txBody>
          <a:bodyPr wrap="square" rtlCol="0">
            <a:spAutoFit/>
          </a:bodyPr>
          <a:lstStyle/>
          <a:p>
            <a:pPr algn="l">
              <a:buNone/>
            </a:pPr>
            <a:r>
              <a:rPr lang="en-US" sz="2200" dirty="0">
                <a:solidFill>
                  <a:srgbClr val="09465E"/>
                </a:solidFill>
                <a:latin typeface="Calibri"/>
                <a:cs typeface="Calibri"/>
              </a:rPr>
              <a:t>En 2022 </a:t>
            </a:r>
            <a:r>
              <a:rPr lang="en-US" sz="2200" dirty="0">
                <a:solidFill>
                  <a:srgbClr val="09465E"/>
                </a:solidFill>
                <a:latin typeface="Calibri"/>
                <a:cs typeface="Calibri"/>
                <a:hlinkClick r:id="rId2">
                  <a:extLst>
                    <a:ext uri="{A12FA001-AC4F-418D-AE19-62706E023703}">
                      <ahyp:hlinkClr xmlns:ahyp="http://schemas.microsoft.com/office/drawing/2018/hyperlinkcolor" val="tx"/>
                    </a:ext>
                  </a:extLst>
                </a:hlinkClick>
              </a:rPr>
              <a:t>se desperdiciaron </a:t>
            </a:r>
            <a:r>
              <a:rPr lang="en-US" sz="2200" dirty="0">
                <a:solidFill>
                  <a:srgbClr val="09465E"/>
                </a:solidFill>
                <a:latin typeface="Calibri"/>
                <a:cs typeface="Calibri"/>
              </a:rPr>
              <a:t>en la </a:t>
            </a:r>
            <a:r>
              <a:rPr lang="en-US" sz="2200" dirty="0">
                <a:solidFill>
                  <a:srgbClr val="09465E"/>
                </a:solidFill>
                <a:latin typeface="Calibri"/>
                <a:cs typeface="Calibri"/>
                <a:hlinkClick r:id="rId3">
                  <a:extLst>
                    <a:ext uri="{A12FA001-AC4F-418D-AE19-62706E023703}">
                      <ahyp:hlinkClr xmlns:ahyp="http://schemas.microsoft.com/office/drawing/2018/hyperlinkcolor" val="tx"/>
                    </a:ext>
                  </a:extLst>
                </a:hlinkClick>
              </a:rPr>
              <a:t>UE </a:t>
            </a:r>
            <a:r>
              <a:rPr lang="en-US" sz="2200" dirty="0">
                <a:solidFill>
                  <a:srgbClr val="09465E"/>
                </a:solidFill>
                <a:latin typeface="Calibri"/>
                <a:cs typeface="Calibri"/>
              </a:rPr>
              <a:t>unos 132 kg de </a:t>
            </a:r>
            <a:r>
              <a:rPr lang="en-US" sz="2200" dirty="0">
                <a:solidFill>
                  <a:srgbClr val="09465E"/>
                </a:solidFill>
                <a:latin typeface="Calibri"/>
                <a:cs typeface="Calibri"/>
                <a:hlinkClick r:id="rId4">
                  <a:extLst>
                    <a:ext uri="{A12FA001-AC4F-418D-AE19-62706E023703}">
                      <ahyp:hlinkClr xmlns:ahyp="http://schemas.microsoft.com/office/drawing/2018/hyperlinkcolor" val="tx"/>
                    </a:ext>
                  </a:extLst>
                </a:hlinkClick>
              </a:rPr>
              <a:t>alimentos </a:t>
            </a:r>
            <a:r>
              <a:rPr lang="en-US" sz="2200" dirty="0">
                <a:solidFill>
                  <a:srgbClr val="09465E"/>
                </a:solidFill>
                <a:latin typeface="Calibri"/>
                <a:cs typeface="Calibri"/>
              </a:rPr>
              <a:t>por habitante. En total, la UE generó 59,2 millones de </a:t>
            </a:r>
            <a:r>
              <a:rPr lang="en-US" sz="2200" dirty="0" err="1">
                <a:solidFill>
                  <a:srgbClr val="09465E"/>
                </a:solidFill>
                <a:latin typeface="Calibri"/>
                <a:cs typeface="Calibri"/>
              </a:rPr>
              <a:t>toneladas </a:t>
            </a:r>
            <a:r>
              <a:rPr lang="en-US" sz="2200" dirty="0">
                <a:solidFill>
                  <a:srgbClr val="09465E"/>
                </a:solidFill>
                <a:latin typeface="Calibri"/>
                <a:cs typeface="Calibri"/>
              </a:rPr>
              <a:t>de residuos alimentarios, que incluyen partes comestibles y no comestibles. </a:t>
            </a:r>
          </a:p>
          <a:p>
            <a:pPr algn="l"/>
            <a:r>
              <a:rPr lang="en-US" sz="2200" dirty="0">
                <a:solidFill>
                  <a:srgbClr val="09465E"/>
                </a:solidFill>
                <a:latin typeface="Calibri"/>
                <a:cs typeface="Calibri"/>
              </a:rPr>
              <a:t>Los residuos domésticos representaron el 54% de todos los residuos alimentarios, el equivalente a 72 kg por habitante. El 46% restante eran residuos generados hacia arriba en la cadena de suministro alimentario: el 19% por la fabricación de productos alimentarios y bebidas (25 kg por habitante), el 11% por restaurantes y servicios alimentarios (15 kg por habitante), el 8% en la venta al por menor y otra distribución de alimentos (11 kg por habitante), y el 8% en la producción primaria (10 kg por habitante). </a:t>
            </a:r>
          </a:p>
          <a:p>
            <a:pPr algn="l"/>
            <a:r>
              <a:rPr lang="en-US" sz="2300" dirty="0">
                <a:solidFill>
                  <a:srgbClr val="09465E"/>
                </a:solidFill>
                <a:latin typeface="Calibri"/>
                <a:cs typeface="Calibri"/>
              </a:rPr>
              <a:t> </a:t>
            </a:r>
          </a:p>
        </p:txBody>
      </p:sp>
      <p:pic>
        <p:nvPicPr>
          <p:cNvPr id="8" name="Imagen 7">
            <a:extLst>
              <a:ext uri="{FF2B5EF4-FFF2-40B4-BE49-F238E27FC236}">
                <a16:creationId xmlns:a16="http://schemas.microsoft.com/office/drawing/2014/main" id="{BC995D32-D8DA-ECA0-1C6C-AA40BFB32EA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22550" y="1699954"/>
            <a:ext cx="4662080" cy="3043731"/>
          </a:xfrm>
          <a:prstGeom prst="rect">
            <a:avLst/>
          </a:prstGeom>
        </p:spPr>
      </p:pic>
      <p:sp>
        <p:nvSpPr>
          <p:cNvPr id="9" name="CuadroTexto 8">
            <a:extLst>
              <a:ext uri="{FF2B5EF4-FFF2-40B4-BE49-F238E27FC236}">
                <a16:creationId xmlns:a16="http://schemas.microsoft.com/office/drawing/2014/main" id="{8FBA597B-E365-8224-8B8E-398FB0382E14}"/>
              </a:ext>
            </a:extLst>
          </p:cNvPr>
          <p:cNvSpPr txBox="1"/>
          <p:nvPr/>
        </p:nvSpPr>
        <p:spPr>
          <a:xfrm>
            <a:off x="7210425" y="4895304"/>
            <a:ext cx="3848100" cy="369332"/>
          </a:xfrm>
          <a:prstGeom prst="rect">
            <a:avLst/>
          </a:prstGeom>
          <a:noFill/>
        </p:spPr>
        <p:txBody>
          <a:bodyPr wrap="square" rtlCol="0">
            <a:spAutoFit/>
          </a:bodyPr>
          <a:lstStyle/>
          <a:p>
            <a:pPr algn="ctr"/>
            <a:r>
              <a:rPr lang="es-ES" dirty="0">
                <a:solidFill>
                  <a:srgbClr val="09465E"/>
                </a:solidFill>
                <a:latin typeface="Calibri"/>
                <a:cs typeface="Calibri"/>
              </a:rPr>
              <a:t>Más información </a:t>
            </a:r>
            <a:r>
              <a:rPr lang="es-ES" dirty="0" err="1">
                <a:solidFill>
                  <a:srgbClr val="09465E"/>
                </a:solidFill>
                <a:latin typeface="Calibri"/>
                <a:cs typeface="Calibri"/>
              </a:rPr>
              <a:t>en </a:t>
            </a:r>
            <a:r>
              <a:rPr lang="es-ES" sz="1600" dirty="0">
                <a:solidFill>
                  <a:schemeClr val="tx2"/>
                </a:solidFill>
                <a:latin typeface="+mj-lt"/>
                <a:hlinkClick r:id="rId6"/>
              </a:rPr>
              <a:t>ec.europa.eu/</a:t>
            </a:r>
            <a:endParaRPr lang="es-ES" sz="1600" dirty="0">
              <a:solidFill>
                <a:schemeClr val="tx2"/>
              </a:solidFill>
              <a:latin typeface="+mj-lt"/>
            </a:endParaRPr>
          </a:p>
        </p:txBody>
      </p:sp>
      <p:pic>
        <p:nvPicPr>
          <p:cNvPr id="4" name="Imagen 3">
            <a:extLst>
              <a:ext uri="{FF2B5EF4-FFF2-40B4-BE49-F238E27FC236}">
                <a16:creationId xmlns:a16="http://schemas.microsoft.com/office/drawing/2014/main" id="{C60623C9-9CD6-63DF-A4B1-EF8D107253E0}"/>
              </a:ext>
            </a:extLst>
          </p:cNvPr>
          <p:cNvPicPr>
            <a:picLocks noChangeAspect="1"/>
          </p:cNvPicPr>
          <p:nvPr/>
        </p:nvPicPr>
        <p:blipFill>
          <a:blip r:embed="rId7"/>
          <a:stretch>
            <a:fillRect/>
          </a:stretch>
        </p:blipFill>
        <p:spPr>
          <a:xfrm rot="21241605">
            <a:off x="10205113" y="4658530"/>
            <a:ext cx="1347333" cy="1341236"/>
          </a:xfrm>
          <a:prstGeom prst="rect">
            <a:avLst/>
          </a:prstGeom>
        </p:spPr>
      </p:pic>
    </p:spTree>
    <p:extLst>
      <p:ext uri="{BB962C8B-B14F-4D97-AF65-F5344CB8AC3E}">
        <p14:creationId xmlns:p14="http://schemas.microsoft.com/office/powerpoint/2010/main" val="8502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7C92-CD78-756F-06EC-FE05CC9F26C5}"/>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E761615A-1203-7031-2E5C-BB5C9A9602B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2DAC4F8-91F8-DC25-15A9-C099CC2C3A8B}"/>
              </a:ext>
            </a:extLst>
          </p:cNvPr>
          <p:cNvSpPr/>
          <p:nvPr/>
        </p:nvSpPr>
        <p:spPr>
          <a:xfrm>
            <a:off x="447675" y="358457"/>
            <a:ext cx="11103927"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3B75A4E7-93CC-739F-F604-5DD75BB4C057}"/>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F5E7D35E-8842-1466-8953-EE593C68A23E}"/>
              </a:ext>
            </a:extLst>
          </p:cNvPr>
          <p:cNvSpPr txBox="1">
            <a:spLocks noGrp="1"/>
          </p:cNvSpPr>
          <p:nvPr>
            <p:ph type="title"/>
          </p:nvPr>
        </p:nvSpPr>
        <p:spPr>
          <a:xfrm>
            <a:off x="896489" y="522677"/>
            <a:ext cx="4219575" cy="582211"/>
          </a:xfrm>
          <a:prstGeom prst="rect">
            <a:avLst/>
          </a:prstGeom>
        </p:spPr>
        <p:txBody>
          <a:bodyPr vert="horz" wrap="square" lIns="0" tIns="12700" rIns="0" bIns="0" rtlCol="0">
            <a:spAutoFit/>
          </a:bodyPr>
          <a:lstStyle/>
          <a:p>
            <a:pPr marL="12700">
              <a:lnSpc>
                <a:spcPct val="100000"/>
              </a:lnSpc>
              <a:spcBef>
                <a:spcPts val="100"/>
              </a:spcBef>
            </a:pPr>
            <a:r>
              <a:rPr lang="es-ES" spc="-10" err="1"/>
              <a:t>Tipos de </a:t>
            </a:r>
            <a:r>
              <a:rPr lang="es-ES" spc="-10"/>
              <a:t>excedentes </a:t>
            </a:r>
            <a:r>
              <a:rPr lang="es-ES" spc="-10" err="1"/>
              <a:t>alimentarios</a:t>
            </a:r>
            <a:endParaRPr spc="-10"/>
          </a:p>
        </p:txBody>
      </p:sp>
      <p:sp>
        <p:nvSpPr>
          <p:cNvPr id="5" name="object 5">
            <a:extLst>
              <a:ext uri="{FF2B5EF4-FFF2-40B4-BE49-F238E27FC236}">
                <a16:creationId xmlns:a16="http://schemas.microsoft.com/office/drawing/2014/main" id="{CEF43B33-83C1-F8EF-4118-F7DCF3ADB53C}"/>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31FCCAA5-6E25-9E5A-B69C-02408A8FE6F2}"/>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E1ECF84C-D7E3-7CF0-07D0-D9ACC96A63FA}"/>
              </a:ext>
            </a:extLst>
          </p:cNvPr>
          <p:cNvSpPr txBox="1"/>
          <p:nvPr/>
        </p:nvSpPr>
        <p:spPr>
          <a:xfrm>
            <a:off x="705783" y="1788279"/>
            <a:ext cx="5146122" cy="3758080"/>
          </a:xfrm>
          <a:prstGeom prst="rect">
            <a:avLst/>
          </a:prstGeom>
        </p:spPr>
        <p:txBody>
          <a:bodyPr vert="horz" wrap="square" lIns="0" tIns="3175" rIns="0" bIns="0" rtlCol="0">
            <a:spAutoFit/>
          </a:bodyPr>
          <a:lstStyle/>
          <a:p>
            <a:pPr marL="144000" lvl="1" algn="l">
              <a:buSzPts val="1000"/>
              <a:tabLst>
                <a:tab pos="914400" algn="l"/>
              </a:tabLst>
              <a:defRPr/>
            </a:pPr>
            <a:r>
              <a:rPr lang="en-US" sz="2200" dirty="0">
                <a:solidFill>
                  <a:srgbClr val="09465E"/>
                </a:solidFill>
                <a:latin typeface="Calibri"/>
                <a:cs typeface="Calibri"/>
              </a:rPr>
              <a:t>Cultivos producidos en las explotaciones que superan la demanda del mercado o que no pueden venderse debido a imperfecciones o exceso de </a:t>
            </a:r>
            <a:r>
              <a:rPr lang="en-US" sz="2200" dirty="0" err="1">
                <a:solidFill>
                  <a:srgbClr val="09465E"/>
                </a:solidFill>
                <a:latin typeface="Calibri"/>
                <a:cs typeface="Calibri"/>
              </a:rPr>
              <a:t>producción</a:t>
            </a:r>
            <a:r>
              <a:rPr lang="en-US" sz="2200" dirty="0">
                <a:solidFill>
                  <a:srgbClr val="09465E"/>
                </a:solidFill>
                <a:latin typeface="Calibri"/>
                <a:cs typeface="Calibri"/>
              </a:rPr>
              <a:t>.</a:t>
            </a:r>
          </a:p>
          <a:p>
            <a:pPr marL="144000" lvl="1" algn="l">
              <a:buSzPts val="1000"/>
              <a:tabLst>
                <a:tab pos="914400" algn="l"/>
              </a:tabLst>
              <a:defRPr/>
            </a:pPr>
            <a:endParaRPr lang="es-ES" sz="2200" dirty="0">
              <a:solidFill>
                <a:srgbClr val="09465E"/>
              </a:solidFill>
              <a:latin typeface="Calibri"/>
              <a:cs typeface="Calibri"/>
            </a:endParaRPr>
          </a:p>
          <a:p>
            <a:pPr marL="144000" lvl="1" algn="l">
              <a:buSzPts val="1000"/>
              <a:tabLst>
                <a:tab pos="914400" algn="l"/>
              </a:tabLst>
              <a:defRPr/>
            </a:pPr>
            <a:r>
              <a:rPr lang="en-US" sz="2200" dirty="0">
                <a:solidFill>
                  <a:srgbClr val="09465E"/>
                </a:solidFill>
                <a:latin typeface="Calibri"/>
                <a:cs typeface="Calibri"/>
              </a:rPr>
              <a:t>Incluye: Frutas, hortalizas o cereales que se dejan sin recolectar o se descartan debido a su tamaño, forma o normas de </a:t>
            </a:r>
            <a:r>
              <a:rPr lang="en-US" sz="2200" dirty="0" err="1">
                <a:solidFill>
                  <a:srgbClr val="09465E"/>
                </a:solidFill>
                <a:latin typeface="Calibri"/>
                <a:cs typeface="Calibri"/>
              </a:rPr>
              <a:t>calidad</a:t>
            </a:r>
            <a:r>
              <a:rPr lang="en-US" sz="2200" dirty="0">
                <a:solidFill>
                  <a:srgbClr val="09465E"/>
                </a:solidFill>
                <a:latin typeface="Calibri"/>
                <a:cs typeface="Calibri"/>
              </a:rPr>
              <a:t>.</a:t>
            </a:r>
          </a:p>
          <a:p>
            <a:pPr marL="144000" lvl="1" algn="l">
              <a:buSzPts val="1000"/>
              <a:tabLst>
                <a:tab pos="914400" algn="l"/>
              </a:tabLst>
              <a:defRPr/>
            </a:pPr>
            <a:endParaRPr lang="en-US" sz="2200" dirty="0">
              <a:solidFill>
                <a:srgbClr val="09465E"/>
              </a:solidFill>
              <a:latin typeface="Calibri"/>
              <a:cs typeface="Calibri"/>
            </a:endParaRPr>
          </a:p>
          <a:p>
            <a:pPr marL="144000" lvl="1">
              <a:buSzPts val="1000"/>
              <a:tabLst>
                <a:tab pos="914400" algn="l"/>
              </a:tabLst>
            </a:pPr>
            <a:r>
              <a:rPr lang="es-ES" sz="2200" dirty="0" err="1">
                <a:solidFill>
                  <a:srgbClr val="09465E"/>
                </a:solidFill>
                <a:latin typeface="Calibri"/>
                <a:cs typeface="Calibri"/>
              </a:rPr>
              <a:t>Debido a</a:t>
            </a:r>
            <a:r>
              <a:rPr lang="es-ES" sz="2200" dirty="0">
                <a:solidFill>
                  <a:srgbClr val="09465E"/>
                </a:solidFill>
                <a:latin typeface="Calibri"/>
                <a:cs typeface="Calibri"/>
              </a:rPr>
              <a:t>:  </a:t>
            </a:r>
          </a:p>
          <a:p>
            <a:pPr marL="144000" lvl="1">
              <a:buSzPts val="1000"/>
              <a:tabLst>
                <a:tab pos="914400" algn="l"/>
              </a:tabLst>
            </a:pPr>
            <a:endParaRPr lang="es-ES" sz="2400" kern="100" dirty="0">
              <a:solidFill>
                <a:srgbClr val="002060"/>
              </a:solidFill>
              <a:latin typeface="+mn-lt"/>
              <a:ea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05947573-B523-9FA2-C95A-91DCE95958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7199" y="1342796"/>
            <a:ext cx="5047043" cy="4249733"/>
          </a:xfrm>
          <a:prstGeom prst="rect">
            <a:avLst/>
          </a:prstGeom>
        </p:spPr>
      </p:pic>
      <p:sp>
        <p:nvSpPr>
          <p:cNvPr id="8" name="CuadroTexto 7">
            <a:extLst>
              <a:ext uri="{FF2B5EF4-FFF2-40B4-BE49-F238E27FC236}">
                <a16:creationId xmlns:a16="http://schemas.microsoft.com/office/drawing/2014/main" id="{7BEA8C6D-A6BF-2335-22DE-094305E541F8}"/>
              </a:ext>
            </a:extLst>
          </p:cNvPr>
          <p:cNvSpPr txBox="1"/>
          <p:nvPr/>
        </p:nvSpPr>
        <p:spPr>
          <a:xfrm>
            <a:off x="757671" y="5088842"/>
            <a:ext cx="6643989" cy="1785104"/>
          </a:xfrm>
          <a:prstGeom prst="rect">
            <a:avLst/>
          </a:prstGeom>
          <a:noFill/>
        </p:spPr>
        <p:txBody>
          <a:bodyPr wrap="square" rtlCol="0">
            <a:spAutoFit/>
          </a:bodyPr>
          <a:lstStyle/>
          <a:p>
            <a:pPr marL="285750" indent="-285750" algn="l">
              <a:lnSpc>
                <a:spcPct val="150000"/>
              </a:lnSpc>
              <a:buFont typeface="Arial" panose="020B0604020202020204" pitchFamily="34" charset="0"/>
              <a:buChar char="•"/>
              <a:defRPr/>
            </a:pPr>
            <a:r>
              <a:rPr lang="es-ES" sz="2000" b="1" dirty="0" err="1">
                <a:solidFill>
                  <a:srgbClr val="09465E"/>
                </a:solidFill>
                <a:latin typeface="Calibri"/>
                <a:cs typeface="Calibri"/>
              </a:rPr>
              <a:t>Sobreproducción</a:t>
            </a:r>
            <a:endParaRPr lang="es-ES" sz="2000" b="1" dirty="0">
              <a:solidFill>
                <a:srgbClr val="09465E"/>
              </a:solidFill>
              <a:latin typeface="Calibri"/>
              <a:cs typeface="Calibri"/>
            </a:endParaRPr>
          </a:p>
          <a:p>
            <a:pPr marL="285750" indent="-285750" algn="l">
              <a:lnSpc>
                <a:spcPct val="150000"/>
              </a:lnSpc>
              <a:buFont typeface="Arial" panose="020B0604020202020204" pitchFamily="34" charset="0"/>
              <a:buChar char="•"/>
              <a:defRPr/>
            </a:pPr>
            <a:r>
              <a:rPr lang="en-US" sz="2000" b="1" dirty="0">
                <a:solidFill>
                  <a:srgbClr val="09465E"/>
                </a:solidFill>
                <a:latin typeface="Calibri"/>
                <a:cs typeface="Calibri"/>
              </a:rPr>
              <a:t>El precio de mercado cae y la cosecha no es rentable</a:t>
            </a:r>
          </a:p>
          <a:p>
            <a:pPr marL="285750" indent="-285750" algn="l">
              <a:lnSpc>
                <a:spcPct val="150000"/>
              </a:lnSpc>
              <a:buFont typeface="Arial" panose="020B0604020202020204" pitchFamily="34" charset="0"/>
              <a:buChar char="•"/>
              <a:defRPr/>
            </a:pPr>
            <a:r>
              <a:rPr lang="es-ES" sz="2000" b="1" dirty="0" err="1">
                <a:solidFill>
                  <a:srgbClr val="09465E"/>
                </a:solidFill>
                <a:latin typeface="Calibri"/>
                <a:cs typeface="Calibri"/>
              </a:rPr>
              <a:t>Exceso de oferta por causas meteorológicas</a:t>
            </a:r>
            <a:r>
              <a:rPr lang="es-ES" sz="2000" b="1" dirty="0">
                <a:solidFill>
                  <a:srgbClr val="09465E"/>
                </a:solidFill>
                <a:latin typeface="Calibri"/>
                <a:cs typeface="Calibri"/>
              </a:rPr>
              <a:t>.</a:t>
            </a:r>
          </a:p>
          <a:p>
            <a:endParaRPr lang="es-ES" sz="2000" b="1" dirty="0"/>
          </a:p>
        </p:txBody>
      </p:sp>
      <p:sp>
        <p:nvSpPr>
          <p:cNvPr id="9" name="CuadroTexto 8">
            <a:extLst>
              <a:ext uri="{FF2B5EF4-FFF2-40B4-BE49-F238E27FC236}">
                <a16:creationId xmlns:a16="http://schemas.microsoft.com/office/drawing/2014/main" id="{B1FFB043-8801-7E5C-2A66-7969C9197676}"/>
              </a:ext>
            </a:extLst>
          </p:cNvPr>
          <p:cNvSpPr txBox="1"/>
          <p:nvPr/>
        </p:nvSpPr>
        <p:spPr>
          <a:xfrm>
            <a:off x="841428" y="1226773"/>
            <a:ext cx="3412173" cy="523220"/>
          </a:xfrm>
          <a:prstGeom prst="rect">
            <a:avLst/>
          </a:prstGeom>
          <a:solidFill>
            <a:srgbClr val="60BA47"/>
          </a:solidFill>
        </p:spPr>
        <p:txBody>
          <a:bodyPr wrap="square" rtlCol="0">
            <a:spAutoFit/>
          </a:bodyPr>
          <a:lstStyle/>
          <a:p>
            <a:r>
              <a:rPr lang="es-ES" sz="2800" b="1" dirty="0">
                <a:solidFill>
                  <a:schemeClr val="bg1"/>
                </a:solidFill>
                <a:latin typeface="Calibri"/>
                <a:cs typeface="Calibri"/>
              </a:rPr>
              <a:t>Excedente </a:t>
            </a:r>
            <a:r>
              <a:rPr lang="es-ES" sz="2800" b="1" dirty="0" err="1">
                <a:solidFill>
                  <a:schemeClr val="bg1"/>
                </a:solidFill>
                <a:latin typeface="Calibri"/>
                <a:cs typeface="Calibri"/>
              </a:rPr>
              <a:t>agrícola</a:t>
            </a:r>
          </a:p>
        </p:txBody>
      </p:sp>
    </p:spTree>
    <p:extLst>
      <p:ext uri="{BB962C8B-B14F-4D97-AF65-F5344CB8AC3E}">
        <p14:creationId xmlns:p14="http://schemas.microsoft.com/office/powerpoint/2010/main" val="15719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14FB-26E1-B9B7-F54D-2B4A20E80261}"/>
            </a:ext>
          </a:extLst>
        </p:cNvPr>
        <p:cNvGrpSpPr/>
        <p:nvPr/>
      </p:nvGrpSpPr>
      <p:grpSpPr>
        <a:xfrm>
          <a:off x="0" y="0"/>
          <a:ext cx="0" cy="0"/>
          <a:chOff x="0" y="0"/>
          <a:chExt cx="0" cy="0"/>
        </a:xfrm>
      </p:grpSpPr>
      <p:sp>
        <p:nvSpPr>
          <p:cNvPr id="16" name="Freeform 245">
            <a:extLst>
              <a:ext uri="{FF2B5EF4-FFF2-40B4-BE49-F238E27FC236}">
                <a16:creationId xmlns:a16="http://schemas.microsoft.com/office/drawing/2014/main" id="{745D4056-F9DE-F076-D18D-1E9EA06217C1}"/>
              </a:ext>
            </a:extLst>
          </p:cNvPr>
          <p:cNvSpPr>
            <a:spLocks noChangeArrowheads="1"/>
          </p:cNvSpPr>
          <p:nvPr/>
        </p:nvSpPr>
        <p:spPr bwMode="auto">
          <a:xfrm>
            <a:off x="7401660" y="1311265"/>
            <a:ext cx="1001883" cy="613237"/>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8657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 name="object 2">
            <a:extLst>
              <a:ext uri="{FF2B5EF4-FFF2-40B4-BE49-F238E27FC236}">
                <a16:creationId xmlns:a16="http://schemas.microsoft.com/office/drawing/2014/main" id="{F1CD6B6D-BBFB-DF66-6EDF-DFD1029B369A}"/>
              </a:ext>
            </a:extLst>
          </p:cNvPr>
          <p:cNvSpPr/>
          <p:nvPr/>
        </p:nvSpPr>
        <p:spPr>
          <a:xfrm>
            <a:off x="466726" y="380076"/>
            <a:ext cx="11084878"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F833D2A4-5F95-3677-A365-A8D998E369E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E26AECDF-6BBD-539D-CEEC-33C00CA20FFB}"/>
              </a:ext>
            </a:extLst>
          </p:cNvPr>
          <p:cNvSpPr txBox="1">
            <a:spLocks noGrp="1"/>
          </p:cNvSpPr>
          <p:nvPr>
            <p:ph type="title"/>
          </p:nvPr>
        </p:nvSpPr>
        <p:spPr>
          <a:xfrm>
            <a:off x="896489" y="522677"/>
            <a:ext cx="7991479" cy="582211"/>
          </a:xfrm>
          <a:prstGeom prst="rect">
            <a:avLst/>
          </a:prstGeom>
        </p:spPr>
        <p:txBody>
          <a:bodyPr vert="horz" wrap="square" lIns="0" tIns="12700" rIns="0" bIns="0" rtlCol="0">
            <a:spAutoFit/>
          </a:bodyPr>
          <a:lstStyle/>
          <a:p>
            <a:pPr marL="12700">
              <a:lnSpc>
                <a:spcPct val="100000"/>
              </a:lnSpc>
              <a:spcBef>
                <a:spcPts val="100"/>
              </a:spcBef>
            </a:pPr>
            <a:r>
              <a:rPr lang="es-ES" spc="-10" dirty="0"/>
              <a:t>Tipos de excedentes alimentarios</a:t>
            </a:r>
            <a:endParaRPr spc="-10" dirty="0"/>
          </a:p>
        </p:txBody>
      </p:sp>
      <p:sp>
        <p:nvSpPr>
          <p:cNvPr id="5" name="object 5">
            <a:extLst>
              <a:ext uri="{FF2B5EF4-FFF2-40B4-BE49-F238E27FC236}">
                <a16:creationId xmlns:a16="http://schemas.microsoft.com/office/drawing/2014/main" id="{3E5BE78C-6F16-D5F9-7533-759211565784}"/>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C91B02FE-2DB3-36F8-F93C-773A6E15693E}"/>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1B59F5EB-0268-EBD5-F69A-664C3B8A1A3C}"/>
              </a:ext>
            </a:extLst>
          </p:cNvPr>
          <p:cNvSpPr txBox="1"/>
          <p:nvPr/>
        </p:nvSpPr>
        <p:spPr>
          <a:xfrm>
            <a:off x="885825" y="1770717"/>
            <a:ext cx="4620947" cy="3419526"/>
          </a:xfrm>
          <a:prstGeom prst="rect">
            <a:avLst/>
          </a:prstGeom>
        </p:spPr>
        <p:txBody>
          <a:bodyPr vert="horz" wrap="square" lIns="0" tIns="3175" rIns="0" bIns="0" rtlCol="0">
            <a:spAutoFit/>
          </a:bodyPr>
          <a:lstStyle/>
          <a:p>
            <a:pPr marL="108000" lvl="0" algn="l">
              <a:buNone/>
              <a:tabLst>
                <a:tab pos="457200" algn="l"/>
              </a:tabLst>
            </a:pPr>
            <a:r>
              <a:rPr lang="en-US" sz="2200" dirty="0">
                <a:solidFill>
                  <a:srgbClr val="09465E"/>
                </a:solidFill>
                <a:latin typeface="Calibri"/>
                <a:cs typeface="Calibri"/>
              </a:rPr>
              <a:t>Alimentos que quedan tras la producción o transformación, a menudo debido a ineficiencias o exceso de producción.</a:t>
            </a:r>
            <a:endParaRPr lang="es-ES" sz="2200" dirty="0">
              <a:solidFill>
                <a:srgbClr val="09465E"/>
              </a:solidFill>
              <a:latin typeface="Calibri"/>
              <a:cs typeface="Calibri"/>
            </a:endParaRPr>
          </a:p>
          <a:p>
            <a:pPr marL="108000" lvl="0" algn="l">
              <a:buNone/>
              <a:tabLst>
                <a:tab pos="457200" algn="l"/>
              </a:tabLst>
            </a:pPr>
            <a:endParaRPr lang="es-ES" sz="2200" dirty="0">
              <a:solidFill>
                <a:srgbClr val="09465E"/>
              </a:solidFill>
              <a:latin typeface="Calibri"/>
              <a:cs typeface="Calibri"/>
            </a:endParaRPr>
          </a:p>
          <a:p>
            <a:pPr marL="108000" lvl="0" algn="l">
              <a:buNone/>
              <a:tabLst>
                <a:tab pos="457200" algn="l"/>
              </a:tabLst>
            </a:pPr>
            <a:r>
              <a:rPr lang="en-US" sz="2200" dirty="0">
                <a:solidFill>
                  <a:srgbClr val="09465E"/>
                </a:solidFill>
                <a:latin typeface="Calibri"/>
                <a:cs typeface="Calibri"/>
              </a:rPr>
              <a:t>Incluye: Recortes, masa sobrante o subproductos como el suero en la producción de queso.</a:t>
            </a:r>
          </a:p>
          <a:p>
            <a:pPr marL="108000" lvl="0" algn="l">
              <a:buNone/>
              <a:tabLst>
                <a:tab pos="457200" algn="l"/>
              </a:tabLst>
            </a:pPr>
            <a:endParaRPr lang="en-US" sz="2200" dirty="0">
              <a:solidFill>
                <a:srgbClr val="09465E"/>
              </a:solidFill>
              <a:latin typeface="Calibri"/>
              <a:cs typeface="Calibri"/>
            </a:endParaRPr>
          </a:p>
          <a:p>
            <a:pPr marL="108000" lvl="0" algn="l">
              <a:buNone/>
              <a:tabLst>
                <a:tab pos="457200" algn="l"/>
              </a:tabLst>
            </a:pPr>
            <a:r>
              <a:rPr lang="es-ES" sz="2400" dirty="0" err="1">
                <a:solidFill>
                  <a:srgbClr val="09465E"/>
                </a:solidFill>
                <a:latin typeface="Calibri"/>
                <a:cs typeface="Calibri"/>
              </a:rPr>
              <a:t>Debido a</a:t>
            </a:r>
            <a:r>
              <a:rPr lang="es-ES" sz="2400" dirty="0">
                <a:solidFill>
                  <a:srgbClr val="09465E"/>
                </a:solidFill>
                <a:latin typeface="Calibri"/>
                <a:cs typeface="Calibri"/>
              </a:rPr>
              <a:t>: </a:t>
            </a:r>
          </a:p>
        </p:txBody>
      </p:sp>
      <p:pic>
        <p:nvPicPr>
          <p:cNvPr id="1026" name="Picture 2" descr="Reduce Food Waste | Yume's Surplus Food Solutions — Yume Food Australia">
            <a:extLst>
              <a:ext uri="{FF2B5EF4-FFF2-40B4-BE49-F238E27FC236}">
                <a16:creationId xmlns:a16="http://schemas.microsoft.com/office/drawing/2014/main" id="{DA017441-289C-8077-EA01-3ECAF973E7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2413" y="1511289"/>
            <a:ext cx="5339247" cy="41751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4A034CC-587C-46A6-CC28-BA7612C839EC}"/>
              </a:ext>
            </a:extLst>
          </p:cNvPr>
          <p:cNvSpPr txBox="1"/>
          <p:nvPr/>
        </p:nvSpPr>
        <p:spPr>
          <a:xfrm>
            <a:off x="885825" y="5377521"/>
            <a:ext cx="8587359" cy="1313180"/>
          </a:xfrm>
          <a:prstGeom prst="rect">
            <a:avLst/>
          </a:prstGeom>
          <a:noFill/>
        </p:spPr>
        <p:txBody>
          <a:bodyPr wrap="square" rtlCol="0">
            <a:spAutoFit/>
          </a:bodyPr>
          <a:lstStyle/>
          <a:p>
            <a:pPr marL="342900" indent="-342900" algn="l">
              <a:lnSpc>
                <a:spcPct val="115000"/>
              </a:lnSpc>
              <a:spcAft>
                <a:spcPts val="800"/>
              </a:spcAft>
              <a:buFont typeface="Arial" panose="020B0604020202020204" pitchFamily="34" charset="0"/>
              <a:buChar char="•"/>
              <a:tabLst>
                <a:tab pos="457200" algn="l"/>
              </a:tabLst>
              <a:defRPr/>
            </a:pPr>
            <a:r>
              <a:rPr lang="es-ES" sz="2000" b="1" dirty="0">
                <a:solidFill>
                  <a:srgbClr val="09465E"/>
                </a:solidFill>
                <a:latin typeface="Calibri"/>
                <a:cs typeface="Calibri"/>
              </a:rPr>
              <a:t>Líneas/prácticas</a:t>
            </a:r>
            <a:r>
              <a:rPr lang="es-ES" sz="2000" b="1" dirty="0" err="1">
                <a:solidFill>
                  <a:srgbClr val="09465E"/>
                </a:solidFill>
                <a:latin typeface="Calibri"/>
                <a:cs typeface="Calibri"/>
              </a:rPr>
              <a:t> de producción ineficaces </a:t>
            </a:r>
          </a:p>
          <a:p>
            <a:pPr marL="342900" indent="-342900" algn="l">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Sobreestimación de la demanda de los consumidores</a:t>
            </a:r>
            <a:r>
              <a:rPr lang="es-ES" sz="2000" b="1" dirty="0">
                <a:solidFill>
                  <a:srgbClr val="09465E"/>
                </a:solidFill>
                <a:latin typeface="Calibri"/>
                <a:cs typeface="Calibri"/>
              </a:rPr>
              <a:t>.</a:t>
            </a:r>
          </a:p>
          <a:p>
            <a:endParaRPr lang="es-ES" sz="2000" b="1" dirty="0"/>
          </a:p>
        </p:txBody>
      </p:sp>
      <p:sp>
        <p:nvSpPr>
          <p:cNvPr id="11" name="CuadroTexto 10">
            <a:extLst>
              <a:ext uri="{FF2B5EF4-FFF2-40B4-BE49-F238E27FC236}">
                <a16:creationId xmlns:a16="http://schemas.microsoft.com/office/drawing/2014/main" id="{0B7B0439-295D-9056-D685-99D730EA83BD}"/>
              </a:ext>
            </a:extLst>
          </p:cNvPr>
          <p:cNvSpPr txBox="1"/>
          <p:nvPr/>
        </p:nvSpPr>
        <p:spPr>
          <a:xfrm>
            <a:off x="896489" y="1187613"/>
            <a:ext cx="4620946" cy="558743"/>
          </a:xfrm>
          <a:prstGeom prst="rect">
            <a:avLst/>
          </a:prstGeom>
          <a:solidFill>
            <a:srgbClr val="60BA47"/>
          </a:solidFill>
        </p:spPr>
        <p:txBody>
          <a:bodyPr wrap="square">
            <a:spAutoFit/>
          </a:bodyPr>
          <a:lstStyle/>
          <a:p>
            <a:pPr marL="342900" marR="0" lvl="0" indent="-342900" defTabSz="914400" eaLnBrk="1" fontAlgn="auto" latinLnBrk="0" hangingPunct="1">
              <a:lnSpc>
                <a:spcPct val="115000"/>
              </a:lnSpc>
              <a:spcBef>
                <a:spcPts val="0"/>
              </a:spcBef>
              <a:spcAft>
                <a:spcPts val="800"/>
              </a:spcAft>
              <a:buClrTx/>
              <a:buSzTx/>
              <a:buFontTx/>
              <a:buNone/>
              <a:tabLst>
                <a:tab pos="457200" algn="l"/>
              </a:tabLst>
              <a:defRPr/>
            </a:pPr>
            <a:r>
              <a:rPr lang="es-ES" sz="2800" b="1" dirty="0">
                <a:solidFill>
                  <a:schemeClr val="bg1"/>
                </a:solidFill>
                <a:latin typeface="Calibri"/>
                <a:cs typeface="Calibri"/>
              </a:rPr>
              <a:t>Excedente de procesamiento</a:t>
            </a:r>
          </a:p>
        </p:txBody>
      </p:sp>
    </p:spTree>
    <p:extLst>
      <p:ext uri="{BB962C8B-B14F-4D97-AF65-F5344CB8AC3E}">
        <p14:creationId xmlns:p14="http://schemas.microsoft.com/office/powerpoint/2010/main" val="366316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F392-8BA3-8AB6-EFA5-27020CC29C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8F9B3FB-A759-249D-EEBA-2D32DBB512ED}"/>
              </a:ext>
            </a:extLst>
          </p:cNvPr>
          <p:cNvSpPr/>
          <p:nvPr/>
        </p:nvSpPr>
        <p:spPr>
          <a:xfrm>
            <a:off x="485776" y="358457"/>
            <a:ext cx="1108056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DD5A1991-7144-0CD2-F8F1-D7641343E52C}"/>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AE74B90D-68DD-EC3D-785E-F0DE2364ECC0}"/>
              </a:ext>
            </a:extLst>
          </p:cNvPr>
          <p:cNvSpPr txBox="1">
            <a:spLocks noGrp="1"/>
          </p:cNvSpPr>
          <p:nvPr>
            <p:ph type="title"/>
          </p:nvPr>
        </p:nvSpPr>
        <p:spPr>
          <a:xfrm>
            <a:off x="891856" y="553882"/>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err="1"/>
              <a:t>Tipos de </a:t>
            </a:r>
            <a:r>
              <a:rPr lang="es-ES" spc="-10" dirty="0"/>
              <a:t>excedentes</a:t>
            </a:r>
            <a:endParaRPr i="1" spc="-10" dirty="0"/>
          </a:p>
        </p:txBody>
      </p:sp>
      <p:sp>
        <p:nvSpPr>
          <p:cNvPr id="5" name="object 5">
            <a:extLst>
              <a:ext uri="{FF2B5EF4-FFF2-40B4-BE49-F238E27FC236}">
                <a16:creationId xmlns:a16="http://schemas.microsoft.com/office/drawing/2014/main" id="{43E24189-C0A0-7E07-2D82-BA75D69F79B3}"/>
              </a:ext>
            </a:extLst>
          </p:cNvPr>
          <p:cNvSpPr txBox="1"/>
          <p:nvPr/>
        </p:nvSpPr>
        <p:spPr>
          <a:xfrm>
            <a:off x="885825" y="1601177"/>
            <a:ext cx="9858375" cy="374205"/>
          </a:xfrm>
          <a:prstGeom prst="rect">
            <a:avLst/>
          </a:prstGeom>
        </p:spPr>
        <p:txBody>
          <a:bodyPr vert="horz" wrap="square" lIns="0" tIns="0" rIns="0" bIns="0" rtlCol="0">
            <a:spAutoFit/>
          </a:bodyPr>
          <a:lstStyle/>
          <a:p>
            <a:pPr marL="12700" marR="645160" lvl="0" indent="0" algn="just" defTabSz="914400" eaLnBrk="1" fontAlgn="auto" latinLnBrk="0" hangingPunct="1">
              <a:lnSpc>
                <a:spcPct val="103400"/>
              </a:lnSpc>
              <a:spcBef>
                <a:spcPts val="0"/>
              </a:spcBef>
              <a:spcAft>
                <a:spcPts val="0"/>
              </a:spcAft>
              <a:buClrTx/>
              <a:buSzTx/>
              <a:buFontTx/>
              <a:buNone/>
              <a:tabLst/>
              <a:defRPr/>
            </a:pPr>
            <a:endParaRPr kumimoji="0" sz="2450" b="0" i="0" u="none" strike="noStrike" kern="0" cap="none" spc="0" normalizeH="0" baseline="0" noProof="0">
              <a:ln>
                <a:noFill/>
              </a:ln>
              <a:solidFill>
                <a:sysClr val="windowText" lastClr="000000"/>
              </a:solidFill>
              <a:effectLst/>
              <a:uLnTx/>
              <a:uFillTx/>
              <a:latin typeface="Calibri"/>
              <a:cs typeface="Calibri"/>
            </a:endParaRPr>
          </a:p>
        </p:txBody>
      </p:sp>
      <p:pic>
        <p:nvPicPr>
          <p:cNvPr id="6" name="object 6">
            <a:extLst>
              <a:ext uri="{FF2B5EF4-FFF2-40B4-BE49-F238E27FC236}">
                <a16:creationId xmlns:a16="http://schemas.microsoft.com/office/drawing/2014/main" id="{06142D43-E0F8-8C00-F4E2-C8F9FDF0B175}"/>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7" name="object 5">
            <a:extLst>
              <a:ext uri="{FF2B5EF4-FFF2-40B4-BE49-F238E27FC236}">
                <a16:creationId xmlns:a16="http://schemas.microsoft.com/office/drawing/2014/main" id="{22055D21-714F-85F4-7AA9-2FB8DEA01B4B}"/>
              </a:ext>
            </a:extLst>
          </p:cNvPr>
          <p:cNvSpPr txBox="1"/>
          <p:nvPr/>
        </p:nvSpPr>
        <p:spPr>
          <a:xfrm>
            <a:off x="885824" y="1896105"/>
            <a:ext cx="4841569" cy="3450304"/>
          </a:xfrm>
          <a:prstGeom prst="rect">
            <a:avLst/>
          </a:prstGeom>
        </p:spPr>
        <p:txBody>
          <a:bodyPr vert="horz" wrap="square" lIns="0" tIns="3175" rIns="0" bIns="0" rtlCol="0">
            <a:spAutoFit/>
          </a:bodyPr>
          <a:lstStyle/>
          <a:p>
            <a:pPr marL="108000" lvl="1">
              <a:buSzPts val="1000"/>
              <a:tabLst>
                <a:tab pos="914400" algn="l"/>
              </a:tabLst>
            </a:pPr>
            <a:r>
              <a:rPr lang="en-US" sz="2200" dirty="0">
                <a:solidFill>
                  <a:srgbClr val="09465E"/>
                </a:solidFill>
                <a:latin typeface="Calibri"/>
                <a:cs typeface="Calibri"/>
              </a:rPr>
              <a:t>Comida no utilizada o sobrante de restaurantes, hoteles o servicios de catering.</a:t>
            </a:r>
          </a:p>
          <a:p>
            <a:pPr marL="108000" lvl="1">
              <a:buSzPts val="1000"/>
              <a:tabLst>
                <a:tab pos="914400" algn="l"/>
              </a:tabLst>
            </a:pPr>
            <a:endParaRPr lang="es-ES" sz="2200" dirty="0">
              <a:solidFill>
                <a:srgbClr val="09465E"/>
              </a:solidFill>
              <a:latin typeface="Calibri"/>
              <a:cs typeface="Calibri"/>
            </a:endParaRPr>
          </a:p>
          <a:p>
            <a:pPr marL="108000" lvl="1">
              <a:buSzPts val="1000"/>
              <a:tabLst>
                <a:tab pos="914400" algn="l"/>
              </a:tabLst>
            </a:pPr>
            <a:r>
              <a:rPr lang="en-US" sz="2200" dirty="0">
                <a:solidFill>
                  <a:srgbClr val="09465E"/>
                </a:solidFill>
                <a:latin typeface="Calibri"/>
                <a:cs typeface="Calibri"/>
              </a:rPr>
              <a:t>Incluye: Buffets, comidas demasiado preparadas o raciones no vendidas.</a:t>
            </a:r>
          </a:p>
          <a:p>
            <a:pPr marL="108000" lvl="1">
              <a:buSzPts val="1000"/>
              <a:tabLst>
                <a:tab pos="914400" algn="l"/>
              </a:tabLst>
            </a:pPr>
            <a:endParaRPr lang="en-US" sz="2200" dirty="0">
              <a:solidFill>
                <a:srgbClr val="09465E"/>
              </a:solidFill>
              <a:latin typeface="Calibri"/>
              <a:cs typeface="Calibri"/>
            </a:endParaRPr>
          </a:p>
          <a:p>
            <a:pPr marL="108000" lvl="1">
              <a:buSzPts val="1000"/>
              <a:tabLst>
                <a:tab pos="914400" algn="l"/>
              </a:tabLst>
            </a:pPr>
            <a:r>
              <a:rPr lang="es-ES" sz="2200" dirty="0" err="1">
                <a:solidFill>
                  <a:srgbClr val="09465E"/>
                </a:solidFill>
                <a:latin typeface="Calibri"/>
                <a:cs typeface="Calibri"/>
              </a:rPr>
              <a:t>Debido a</a:t>
            </a:r>
            <a:r>
              <a:rPr lang="es-ES" sz="2200" dirty="0">
                <a:solidFill>
                  <a:srgbClr val="09465E"/>
                </a:solidFill>
                <a:latin typeface="Calibri"/>
                <a:cs typeface="Calibri"/>
              </a:rPr>
              <a:t>: </a:t>
            </a:r>
          </a:p>
          <a:p>
            <a:pPr marL="108000" lvl="1">
              <a:buSzPts val="1000"/>
              <a:tabLst>
                <a:tab pos="914400" algn="l"/>
              </a:tabLst>
            </a:pPr>
            <a:endParaRPr lang="es-ES" sz="2400" dirty="0">
              <a:solidFill>
                <a:srgbClr val="09465E"/>
              </a:solidFill>
              <a:latin typeface="Calibri"/>
              <a:cs typeface="Calibri"/>
            </a:endParaRPr>
          </a:p>
          <a:p>
            <a:pPr marL="108000" marR="0" lvl="1" indent="0" defTabSz="914400" eaLnBrk="1" fontAlgn="auto" latinLnBrk="0" hangingPunct="1">
              <a:spcBef>
                <a:spcPts val="0"/>
              </a:spcBef>
              <a:buClrTx/>
              <a:buSzPts val="1000"/>
              <a:buFontTx/>
              <a:buNone/>
              <a:tabLst>
                <a:tab pos="914400" algn="l"/>
              </a:tabLst>
              <a:defRPr/>
            </a:pPr>
            <a:endParaRPr kumimoji="0" lang="es-ES" sz="2400" b="0" i="0" u="none" strike="noStrike" kern="100" cap="none" spc="0" normalizeH="0" baseline="0" noProof="0" dirty="0">
              <a:ln>
                <a:noFill/>
              </a:ln>
              <a:solidFill>
                <a:sysClr val="windowText" lastClr="000000"/>
              </a:solidFill>
              <a:effectLst/>
              <a:uLnTx/>
              <a:uFillTx/>
              <a:latin typeface="Calibri"/>
              <a:ea typeface="Aptos" panose="020B0004020202020204" pitchFamily="34" charset="0"/>
              <a:cs typeface="Times New Roman" panose="02020603050405020304" pitchFamily="18" charset="0"/>
            </a:endParaRPr>
          </a:p>
        </p:txBody>
      </p:sp>
      <p:pic>
        <p:nvPicPr>
          <p:cNvPr id="2050" name="Picture 2" descr="Hospitality Food Waste: Challenges &amp; Solutions | Shapiro">
            <a:extLst>
              <a:ext uri="{FF2B5EF4-FFF2-40B4-BE49-F238E27FC236}">
                <a16:creationId xmlns:a16="http://schemas.microsoft.com/office/drawing/2014/main" id="{6516268E-8F53-F62A-3D5A-DA845A5154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76975" y="2035221"/>
            <a:ext cx="5017136" cy="38890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DC5A0D4-C277-544F-8570-A13EA0DF1384}"/>
              </a:ext>
            </a:extLst>
          </p:cNvPr>
          <p:cNvSpPr txBox="1"/>
          <p:nvPr/>
        </p:nvSpPr>
        <p:spPr>
          <a:xfrm>
            <a:off x="885824" y="4836934"/>
            <a:ext cx="5391151" cy="2021066"/>
          </a:xfrm>
          <a:prstGeom prst="rect">
            <a:avLst/>
          </a:prstGeom>
          <a:noFill/>
        </p:spPr>
        <p:txBody>
          <a:bodyPr wrap="square" rtlCol="0">
            <a:spAutoFit/>
          </a:bodyPr>
          <a:lstStyle/>
          <a:p>
            <a:pPr marL="342900" indent="-342900" algn="l">
              <a:lnSpc>
                <a:spcPct val="115000"/>
              </a:lnSpc>
              <a:spcAft>
                <a:spcPts val="800"/>
              </a:spcAft>
              <a:buFont typeface="Arial" panose="020B0604020202020204" pitchFamily="34" charset="0"/>
              <a:buChar char="•"/>
              <a:tabLst>
                <a:tab pos="457200" algn="l"/>
              </a:tabLst>
              <a:defRPr/>
            </a:pPr>
            <a:r>
              <a:rPr lang="es-ES" sz="2000" b="1" dirty="0" err="1">
                <a:solidFill>
                  <a:srgbClr val="09465E"/>
                </a:solidFill>
                <a:latin typeface="Calibri"/>
                <a:cs typeface="Calibri"/>
              </a:rPr>
              <a:t>Sobreestimación de la demanda de los clientes</a:t>
            </a:r>
            <a:endParaRPr lang="es-ES" sz="2000" b="1" dirty="0">
              <a:solidFill>
                <a:srgbClr val="09465E"/>
              </a:solidFill>
              <a:latin typeface="Calibri"/>
              <a:cs typeface="Calibri"/>
            </a:endParaRPr>
          </a:p>
          <a:p>
            <a:pPr marL="342900" indent="-342900" algn="l">
              <a:lnSpc>
                <a:spcPct val="115000"/>
              </a:lnSpc>
              <a:spcAft>
                <a:spcPts val="800"/>
              </a:spcAft>
              <a:buFont typeface="Arial" panose="020B0604020202020204" pitchFamily="34" charset="0"/>
              <a:buChar char="•"/>
              <a:tabLst>
                <a:tab pos="457200" algn="l"/>
              </a:tabLst>
              <a:defRPr/>
            </a:pPr>
            <a:r>
              <a:rPr lang="en-US" sz="2000" b="1" dirty="0">
                <a:solidFill>
                  <a:srgbClr val="09465E"/>
                </a:solidFill>
                <a:latin typeface="Calibri"/>
                <a:cs typeface="Calibri"/>
              </a:rPr>
              <a:t>Estrictas normas de seguridad alimentaria que limitan la redistribución.</a:t>
            </a:r>
            <a:endParaRPr lang="es-ES" sz="2000" b="1" dirty="0">
              <a:solidFill>
                <a:srgbClr val="09465E"/>
              </a:solidFill>
              <a:latin typeface="Calibri"/>
              <a:cs typeface="Calibri"/>
            </a:endParaRPr>
          </a:p>
          <a:p>
            <a:pPr algn="l"/>
            <a:endParaRPr lang="es-ES" sz="2000" b="1" dirty="0"/>
          </a:p>
        </p:txBody>
      </p:sp>
      <p:sp>
        <p:nvSpPr>
          <p:cNvPr id="10" name="CuadroTexto 9">
            <a:extLst>
              <a:ext uri="{FF2B5EF4-FFF2-40B4-BE49-F238E27FC236}">
                <a16:creationId xmlns:a16="http://schemas.microsoft.com/office/drawing/2014/main" id="{10B40906-3559-6684-728E-0F95E1536FAC}"/>
              </a:ext>
            </a:extLst>
          </p:cNvPr>
          <p:cNvSpPr txBox="1"/>
          <p:nvPr/>
        </p:nvSpPr>
        <p:spPr>
          <a:xfrm>
            <a:off x="885824" y="1195932"/>
            <a:ext cx="6008752" cy="558743"/>
          </a:xfrm>
          <a:prstGeom prst="rect">
            <a:avLst/>
          </a:prstGeom>
          <a:solidFill>
            <a:srgbClr val="60BA47"/>
          </a:solidFill>
        </p:spPr>
        <p:txBody>
          <a:bodyPr wrap="square" anchor="ctr">
            <a:spAutoFit/>
          </a:bodyPr>
          <a:lstStyle/>
          <a:p>
            <a:pPr marL="342900" indent="-342900">
              <a:lnSpc>
                <a:spcPct val="115000"/>
              </a:lnSpc>
              <a:spcAft>
                <a:spcPts val="800"/>
              </a:spcAft>
              <a:tabLst>
                <a:tab pos="457200" algn="l"/>
              </a:tabLst>
              <a:defRPr/>
            </a:pPr>
            <a:r>
              <a:rPr lang="en-US" sz="2800" b="1" dirty="0">
                <a:solidFill>
                  <a:schemeClr val="bg1"/>
                </a:solidFill>
                <a:latin typeface="Calibri"/>
                <a:cs typeface="Calibri"/>
              </a:rPr>
              <a:t>Excedente de hostelería y restauración</a:t>
            </a:r>
            <a:endParaRPr lang="es-ES" sz="2800" b="1" dirty="0">
              <a:solidFill>
                <a:schemeClr val="bg1"/>
              </a:solidFill>
              <a:latin typeface="Calibri"/>
              <a:cs typeface="Calibri"/>
            </a:endParaRPr>
          </a:p>
        </p:txBody>
      </p:sp>
    </p:spTree>
    <p:extLst>
      <p:ext uri="{BB962C8B-B14F-4D97-AF65-F5344CB8AC3E}">
        <p14:creationId xmlns:p14="http://schemas.microsoft.com/office/powerpoint/2010/main" val="151939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518E-EAB6-F26B-69D4-C519AE696C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E5F76-9854-CE91-7F78-FFB4E1DEB2D9}"/>
              </a:ext>
            </a:extLst>
          </p:cNvPr>
          <p:cNvSpPr/>
          <p:nvPr/>
        </p:nvSpPr>
        <p:spPr>
          <a:xfrm>
            <a:off x="466726" y="369728"/>
            <a:ext cx="11139448" cy="6118543"/>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7FD53F93-214C-6A0D-087D-9D623DFB739E}"/>
              </a:ext>
            </a:extLst>
          </p:cNvPr>
          <p:cNvSpPr/>
          <p:nvPr/>
        </p:nvSpPr>
        <p:spPr>
          <a:xfrm>
            <a:off x="11656046" y="6696239"/>
            <a:ext cx="282575" cy="0"/>
          </a:xfrm>
          <a:custGeom>
            <a:avLst/>
            <a:gdLst/>
            <a:ahLst/>
            <a:cxnLst/>
            <a:rect l="l" t="t" r="r" b="b"/>
            <a:pathLst>
              <a:path w="282575">
                <a:moveTo>
                  <a:pt x="0" y="0"/>
                </a:moveTo>
                <a:lnTo>
                  <a:pt x="281948" y="0"/>
                </a:lnTo>
              </a:path>
            </a:pathLst>
          </a:custGeom>
          <a:ln w="12699">
            <a:solidFill>
              <a:srgbClr val="60BA4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9B957506-DDE6-6E7B-1347-33885DF11532}"/>
              </a:ext>
            </a:extLst>
          </p:cNvPr>
          <p:cNvSpPr txBox="1">
            <a:spLocks noGrp="1"/>
          </p:cNvSpPr>
          <p:nvPr>
            <p:ph type="title"/>
          </p:nvPr>
        </p:nvSpPr>
        <p:spPr>
          <a:xfrm>
            <a:off x="883305" y="577346"/>
            <a:ext cx="5204144" cy="582211"/>
          </a:xfrm>
          <a:prstGeom prst="rect">
            <a:avLst/>
          </a:prstGeom>
        </p:spPr>
        <p:txBody>
          <a:bodyPr vert="horz" wrap="square" lIns="0" tIns="12700" rIns="0" bIns="0" rtlCol="0">
            <a:spAutoFit/>
          </a:bodyPr>
          <a:lstStyle/>
          <a:p>
            <a:pPr marL="12700">
              <a:lnSpc>
                <a:spcPct val="100000"/>
              </a:lnSpc>
              <a:spcBef>
                <a:spcPts val="100"/>
              </a:spcBef>
            </a:pPr>
            <a:r>
              <a:rPr lang="es-ES" spc="-10" dirty="0" err="1"/>
              <a:t>Tipos de </a:t>
            </a:r>
            <a:r>
              <a:rPr lang="es-ES" spc="-10" dirty="0"/>
              <a:t>excedentes</a:t>
            </a:r>
            <a:endParaRPr i="1" spc="-10" dirty="0"/>
          </a:p>
        </p:txBody>
      </p:sp>
      <p:sp>
        <p:nvSpPr>
          <p:cNvPr id="5" name="object 5">
            <a:extLst>
              <a:ext uri="{FF2B5EF4-FFF2-40B4-BE49-F238E27FC236}">
                <a16:creationId xmlns:a16="http://schemas.microsoft.com/office/drawing/2014/main" id="{BF2FC85C-39C0-B9F3-1ED1-3FF9CAFBCBEF}"/>
              </a:ext>
            </a:extLst>
          </p:cNvPr>
          <p:cNvSpPr txBox="1"/>
          <p:nvPr/>
        </p:nvSpPr>
        <p:spPr>
          <a:xfrm>
            <a:off x="883305" y="1235228"/>
            <a:ext cx="5355569" cy="427681"/>
          </a:xfrm>
          <a:prstGeom prst="rect">
            <a:avLst/>
          </a:prstGeom>
          <a:solidFill>
            <a:srgbClr val="60BA47"/>
          </a:solidFill>
        </p:spPr>
        <p:txBody>
          <a:bodyPr vert="horz" wrap="square" lIns="0" tIns="0" rIns="0" bIns="0" rtlCol="0">
            <a:spAutoFit/>
          </a:bodyPr>
          <a:lstStyle/>
          <a:p>
            <a:pPr marL="12700" marR="645160" algn="l">
              <a:lnSpc>
                <a:spcPct val="103400"/>
              </a:lnSpc>
              <a:defRPr/>
            </a:pPr>
            <a:r>
              <a:rPr lang="es-ES" sz="2800" b="1" dirty="0">
                <a:solidFill>
                  <a:schemeClr val="bg1"/>
                </a:solidFill>
                <a:latin typeface="Calibri"/>
                <a:cs typeface="Calibri"/>
              </a:rPr>
              <a:t>Excedente de </a:t>
            </a:r>
            <a:r>
              <a:rPr lang="es-ES" sz="2800" b="1" dirty="0" err="1">
                <a:solidFill>
                  <a:schemeClr val="bg1"/>
                </a:solidFill>
                <a:latin typeface="Calibri"/>
                <a:cs typeface="Calibri"/>
              </a:rPr>
              <a:t>comercio minorista </a:t>
            </a:r>
            <a:r>
              <a:rPr lang="es-ES" sz="2800" b="1" dirty="0">
                <a:solidFill>
                  <a:schemeClr val="bg1"/>
                </a:solidFill>
                <a:latin typeface="Calibri"/>
                <a:cs typeface="Calibri"/>
              </a:rPr>
              <a:t>y </a:t>
            </a:r>
            <a:r>
              <a:rPr lang="es-ES" sz="2800" b="1" dirty="0" err="1">
                <a:solidFill>
                  <a:schemeClr val="bg1"/>
                </a:solidFill>
                <a:latin typeface="Calibri"/>
                <a:cs typeface="Calibri"/>
              </a:rPr>
              <a:t>distribución</a:t>
            </a:r>
            <a:endParaRPr kumimoji="0" sz="2450" b="1" i="0" u="none" strike="noStrike" kern="0" cap="none" spc="0" normalizeH="0" baseline="0" noProof="0" dirty="0">
              <a:ln>
                <a:noFill/>
              </a:ln>
              <a:solidFill>
                <a:schemeClr val="bg1"/>
              </a:solidFill>
              <a:effectLst/>
              <a:uLnTx/>
              <a:uFillTx/>
              <a:latin typeface="Calibri"/>
              <a:cs typeface="Calibri"/>
            </a:endParaRPr>
          </a:p>
        </p:txBody>
      </p:sp>
      <p:pic>
        <p:nvPicPr>
          <p:cNvPr id="6" name="object 6">
            <a:extLst>
              <a:ext uri="{FF2B5EF4-FFF2-40B4-BE49-F238E27FC236}">
                <a16:creationId xmlns:a16="http://schemas.microsoft.com/office/drawing/2014/main" id="{7BE27C0B-D244-6ECF-2747-A1FE8C027B6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98223" y="3907282"/>
            <a:ext cx="222536" cy="2670434"/>
          </a:xfrm>
          <a:prstGeom prst="rect">
            <a:avLst/>
          </a:prstGeom>
        </p:spPr>
      </p:pic>
      <p:sp>
        <p:nvSpPr>
          <p:cNvPr id="20" name="CuadroTexto 19">
            <a:extLst>
              <a:ext uri="{FF2B5EF4-FFF2-40B4-BE49-F238E27FC236}">
                <a16:creationId xmlns:a16="http://schemas.microsoft.com/office/drawing/2014/main" id="{9B0BF99E-4846-FD4D-ACA9-4E722469222D}"/>
              </a:ext>
            </a:extLst>
          </p:cNvPr>
          <p:cNvSpPr txBox="1"/>
          <p:nvPr/>
        </p:nvSpPr>
        <p:spPr>
          <a:xfrm>
            <a:off x="670807" y="1662909"/>
            <a:ext cx="5273455" cy="3877985"/>
          </a:xfrm>
          <a:prstGeom prst="rect">
            <a:avLst/>
          </a:prstGeom>
          <a:noFill/>
        </p:spPr>
        <p:txBody>
          <a:bodyPr wrap="square" rtlCol="0">
            <a:spAutoFit/>
          </a:bodyPr>
          <a:lstStyle/>
          <a:p>
            <a:pPr marL="108000" marR="0" lvl="0" defTabSz="914400" eaLnBrk="1" fontAlgn="auto" latinLnBrk="0" hangingPunct="1">
              <a:spcBef>
                <a:spcPts val="0"/>
              </a:spcBef>
              <a:buClrTx/>
              <a:buSzTx/>
              <a:buFontTx/>
              <a:buNone/>
              <a:tabLst>
                <a:tab pos="457200" algn="l"/>
              </a:tabLst>
              <a:defRPr/>
            </a:pPr>
            <a:r>
              <a:rPr lang="en-US" sz="2200" dirty="0">
                <a:solidFill>
                  <a:srgbClr val="09465E"/>
                </a:solidFill>
                <a:latin typeface="Calibri"/>
                <a:cs typeface="Calibri"/>
              </a:rPr>
              <a:t>Alimentos comestibles que quedan sin vender en supermercados, tiendas de comestibles o almacenes.</a:t>
            </a:r>
            <a:endParaRPr lang="es-ES" sz="22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endParaRPr lang="en-US" sz="22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n-US" sz="2200" dirty="0">
                <a:solidFill>
                  <a:srgbClr val="09465E"/>
                </a:solidFill>
                <a:latin typeface="Calibri"/>
                <a:cs typeface="Calibri"/>
              </a:rPr>
              <a:t>Incluye: Pan a punto de caducar, productos frescos con imperfecciones cosméticas o exceso de productos de temporada</a:t>
            </a:r>
            <a:r>
              <a:rPr lang="es-ES" sz="2200" dirty="0">
                <a:solidFill>
                  <a:srgbClr val="09465E"/>
                </a:solidFill>
                <a:latin typeface="Calibri"/>
                <a:cs typeface="Calibri"/>
              </a:rPr>
              <a:t>. </a:t>
            </a:r>
          </a:p>
          <a:p>
            <a:pPr marL="108000" marR="0" lvl="0" defTabSz="914400" eaLnBrk="1" fontAlgn="auto" latinLnBrk="0" hangingPunct="1">
              <a:spcBef>
                <a:spcPts val="0"/>
              </a:spcBef>
              <a:buClrTx/>
              <a:buSzTx/>
              <a:buFontTx/>
              <a:buNone/>
              <a:tabLst>
                <a:tab pos="457200" algn="l"/>
              </a:tabLst>
              <a:defRPr/>
            </a:pPr>
            <a:endParaRPr lang="es-ES" sz="2200" dirty="0">
              <a:solidFill>
                <a:srgbClr val="09465E"/>
              </a:solidFill>
              <a:latin typeface="Calibri"/>
              <a:cs typeface="Calibri"/>
            </a:endParaRPr>
          </a:p>
          <a:p>
            <a:pPr marL="108000">
              <a:tabLst>
                <a:tab pos="457200" algn="l"/>
              </a:tabLst>
              <a:defRPr/>
            </a:pPr>
            <a:r>
              <a:rPr lang="es-ES" sz="2200" dirty="0" err="1">
                <a:solidFill>
                  <a:srgbClr val="09465E"/>
                </a:solidFill>
                <a:latin typeface="Calibri"/>
                <a:cs typeface="Calibri"/>
              </a:rPr>
              <a:t>Debido a</a:t>
            </a:r>
            <a:r>
              <a:rPr lang="es-ES" sz="2200" dirty="0">
                <a:solidFill>
                  <a:srgbClr val="09465E"/>
                </a:solidFill>
                <a:latin typeface="Calibri"/>
                <a:cs typeface="Calibri"/>
              </a:rPr>
              <a:t>: </a:t>
            </a:r>
          </a:p>
          <a:p>
            <a:pPr marL="108000" marR="0" lvl="0" defTabSz="914400" eaLnBrk="1" fontAlgn="auto" latinLnBrk="0" hangingPunct="1">
              <a:spcBef>
                <a:spcPts val="0"/>
              </a:spcBef>
              <a:buClrTx/>
              <a:buSzTx/>
              <a:buFontTx/>
              <a:buNone/>
              <a:tabLst>
                <a:tab pos="457200" algn="l"/>
              </a:tabLst>
              <a:defRPr/>
            </a:pPr>
            <a:endParaRPr lang="es-ES" sz="2400" dirty="0">
              <a:solidFill>
                <a:srgbClr val="09465E"/>
              </a:solidFill>
              <a:latin typeface="Calibri"/>
              <a:cs typeface="Calibri"/>
            </a:endParaRPr>
          </a:p>
          <a:p>
            <a:pPr marL="108000" marR="0" lvl="0" defTabSz="914400" eaLnBrk="1" fontAlgn="auto" latinLnBrk="0" hangingPunct="1">
              <a:spcBef>
                <a:spcPts val="0"/>
              </a:spcBef>
              <a:buClrTx/>
              <a:buSzTx/>
              <a:buFontTx/>
              <a:buNone/>
              <a:tabLst>
                <a:tab pos="457200" algn="l"/>
              </a:tabLst>
              <a:defRPr/>
            </a:pPr>
            <a:r>
              <a:rPr lang="es-ES" sz="2400" kern="100" dirty="0">
                <a:solidFill>
                  <a:srgbClr val="002060"/>
                </a:solidFill>
                <a:latin typeface="Aptos" panose="020B0004020202020204" pitchFamily="34" charset="0"/>
                <a:ea typeface="Times New Roman" panose="02020603050405020304" pitchFamily="18" charset="0"/>
                <a:cs typeface="Times New Roman" panose="02020603050405020304" pitchFamily="18" charset="0"/>
              </a:rPr>
              <a:t>      </a:t>
            </a:r>
            <a:endParaRPr kumimoji="0" lang="es-ES"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descr="Charity asks for more donations of surplus food from supermarkets | The  Independent | The Independent">
            <a:extLst>
              <a:ext uri="{FF2B5EF4-FFF2-40B4-BE49-F238E27FC236}">
                <a16:creationId xmlns:a16="http://schemas.microsoft.com/office/drawing/2014/main" id="{E55AD44B-34F4-3929-E9B5-7A0C43B5C6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4262" y="1928738"/>
            <a:ext cx="5276118" cy="395708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DCE2763-3ADF-7F99-00B4-A1E20768A24C}"/>
              </a:ext>
            </a:extLst>
          </p:cNvPr>
          <p:cNvSpPr txBox="1"/>
          <p:nvPr/>
        </p:nvSpPr>
        <p:spPr>
          <a:xfrm>
            <a:off x="804090" y="5064360"/>
            <a:ext cx="9373181" cy="1769715"/>
          </a:xfrm>
          <a:prstGeom prst="rect">
            <a:avLst/>
          </a:prstGeom>
          <a:noFill/>
        </p:spPr>
        <p:txBody>
          <a:bodyPr wrap="square" rtlCol="0">
            <a:spAutoFit/>
          </a:bodyPr>
          <a:lstStyle/>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s-ES" sz="2000" b="1" dirty="0" err="1">
                <a:solidFill>
                  <a:srgbClr val="09465E"/>
                </a:solidFill>
                <a:latin typeface="Calibri"/>
                <a:cs typeface="Calibri"/>
              </a:rPr>
              <a:t>Pedidos excesivos de los </a:t>
            </a:r>
            <a:r>
              <a:rPr lang="es-ES" sz="2000" b="1" dirty="0">
                <a:solidFill>
                  <a:srgbClr val="09465E"/>
                </a:solidFill>
                <a:latin typeface="Calibri"/>
                <a:cs typeface="Calibri"/>
              </a:rPr>
              <a:t>minoristas </a:t>
            </a:r>
          </a:p>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s-ES" sz="2000" b="1" dirty="0">
                <a:solidFill>
                  <a:srgbClr val="09465E"/>
                </a:solidFill>
                <a:latin typeface="Calibri"/>
                <a:cs typeface="Calibri"/>
              </a:rPr>
              <a:t>Mala </a:t>
            </a:r>
            <a:r>
              <a:rPr lang="es-ES" sz="2000" b="1" dirty="0" err="1">
                <a:solidFill>
                  <a:srgbClr val="09465E"/>
                </a:solidFill>
                <a:latin typeface="Calibri"/>
                <a:cs typeface="Calibri"/>
              </a:rPr>
              <a:t>gestión</a:t>
            </a:r>
            <a:r>
              <a:rPr lang="es-ES" sz="2000" b="1" dirty="0">
                <a:solidFill>
                  <a:srgbClr val="09465E"/>
                </a:solidFill>
                <a:latin typeface="Calibri"/>
                <a:cs typeface="Calibri"/>
              </a:rPr>
              <a:t> de las existencias</a:t>
            </a:r>
          </a:p>
          <a:p>
            <a:pPr marL="342900" marR="0" lvl="0" indent="-342900" algn="l" defTabSz="914400" eaLnBrk="1" fontAlgn="auto" latinLnBrk="0" hangingPunct="1">
              <a:lnSpc>
                <a:spcPct val="115000"/>
              </a:lnSpc>
              <a:spcBef>
                <a:spcPts val="0"/>
              </a:spcBef>
              <a:spcAft>
                <a:spcPts val="800"/>
              </a:spcAft>
              <a:buClrTx/>
              <a:buSzTx/>
              <a:buFont typeface="Arial" panose="020B0604020202020204" pitchFamily="34" charset="0"/>
              <a:buChar char="•"/>
              <a:tabLst>
                <a:tab pos="457200" algn="l"/>
              </a:tabLst>
              <a:defRPr/>
            </a:pPr>
            <a:r>
              <a:rPr lang="en-US" sz="2000" b="1" dirty="0">
                <a:solidFill>
                  <a:srgbClr val="09465E"/>
                </a:solidFill>
                <a:latin typeface="Calibri"/>
                <a:cs typeface="Calibri"/>
              </a:rPr>
              <a:t>Preferencias de los consumidores por productos estéticamente perfectos.</a:t>
            </a:r>
            <a:endParaRPr lang="es-ES" sz="2000" b="1" dirty="0">
              <a:solidFill>
                <a:srgbClr val="09465E"/>
              </a:solidFill>
              <a:latin typeface="Calibri"/>
              <a:cs typeface="Calibri"/>
            </a:endParaRPr>
          </a:p>
          <a:p>
            <a:pPr algn="l"/>
            <a:endParaRPr lang="es-ES" sz="2000" b="1" dirty="0"/>
          </a:p>
        </p:txBody>
      </p:sp>
    </p:spTree>
    <p:extLst>
      <p:ext uri="{BB962C8B-B14F-4D97-AF65-F5344CB8AC3E}">
        <p14:creationId xmlns:p14="http://schemas.microsoft.com/office/powerpoint/2010/main" val="415367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1B57D-BA02-40B0-8A7E-2AD8885F6A12}">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3171B8-84E5-44F2-A332-59625CE79228}">
  <ds:schemaRefs>
    <ds:schemaRef ds:uri="http://schemas.microsoft.com/sharepoint/v3/contenttype/forms"/>
  </ds:schemaRefs>
</ds:datastoreItem>
</file>

<file path=customXml/itemProps3.xml><?xml version="1.0" encoding="utf-8"?>
<ds:datastoreItem xmlns:ds="http://schemas.openxmlformats.org/officeDocument/2006/customXml" ds:itemID="{B7CA55A5-A051-4780-9C7B-6E7F9DCFF392}"/>
</file>

<file path=docProps/app.xml><?xml version="1.0" encoding="utf-8"?>
<Properties xmlns="http://schemas.openxmlformats.org/officeDocument/2006/extended-properties" xmlns:vt="http://schemas.openxmlformats.org/officeDocument/2006/docPropsVTypes">
  <Template/>
  <TotalTime>60</TotalTime>
  <Words>3612</Words>
  <Application>Microsoft Office PowerPoint</Application>
  <PresentationFormat>Panorámica</PresentationFormat>
  <Paragraphs>271</Paragraphs>
  <Slides>36</Slides>
  <Notes>15</Notes>
  <HiddenSlides>0</HiddenSlides>
  <MMClips>1</MMClips>
  <ScaleCrop>false</ScaleCrop>
  <HeadingPairs>
    <vt:vector size="6" baseType="variant">
      <vt:variant>
        <vt:lpstr>Fuentes usadas</vt:lpstr>
      </vt:variant>
      <vt:variant>
        <vt:i4>10</vt:i4>
      </vt:variant>
      <vt:variant>
        <vt:lpstr>Tema</vt:lpstr>
      </vt:variant>
      <vt:variant>
        <vt:i4>5</vt:i4>
      </vt:variant>
      <vt:variant>
        <vt:lpstr>Títulos de diapositiva</vt:lpstr>
      </vt:variant>
      <vt:variant>
        <vt:i4>36</vt:i4>
      </vt:variant>
    </vt:vector>
  </HeadingPairs>
  <TitlesOfParts>
    <vt:vector size="51" baseType="lpstr">
      <vt:lpstr>Aptos</vt:lpstr>
      <vt:lpstr>Arial</vt:lpstr>
      <vt:lpstr>Calibri</vt:lpstr>
      <vt:lpstr>Lato Heavy</vt:lpstr>
      <vt:lpstr>Montserrat</vt:lpstr>
      <vt:lpstr>Montserrat Light</vt:lpstr>
      <vt:lpstr>Roboto</vt:lpstr>
      <vt:lpstr>Symbol</vt:lpstr>
      <vt:lpstr>Times New Roman</vt:lpstr>
      <vt:lpstr>Wingdings</vt:lpstr>
      <vt:lpstr>Office Theme</vt:lpstr>
      <vt:lpstr>2_Office Theme</vt:lpstr>
      <vt:lpstr>3_Office Theme</vt:lpstr>
      <vt:lpstr>1_Office Theme</vt:lpstr>
      <vt:lpstr>4_Office Theme</vt:lpstr>
      <vt:lpstr>Presentación de PowerPoint</vt:lpstr>
      <vt:lpstr>Presentación de PowerPoint</vt:lpstr>
      <vt:lpstr>Presentación de PowerPoint</vt:lpstr>
      <vt:lpstr>Presentación de PowerPoint</vt:lpstr>
      <vt:lpstr>Datos sobre excedentes alimentarios</vt:lpstr>
      <vt:lpstr>Tipos de excedentes alimentarios</vt:lpstr>
      <vt:lpstr>Tipos de excedentes alimentarios</vt:lpstr>
      <vt:lpstr>Tipos de excedentes</vt:lpstr>
      <vt:lpstr>Tipos de excedentes</vt:lpstr>
      <vt:lpstr>Tipos de excedentes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8.pptx</dc:title>
  <cp:keywords>docId:DF8FBFCE0026965A191597A04A366943</cp:keywords>
  <cp:lastModifiedBy>Irida Tase</cp:lastModifiedBy>
  <cp:revision>49</cp:revision>
  <dcterms:created xsi:type="dcterms:W3CDTF">2025-04-16T17:34:17Z</dcterms:created>
  <dcterms:modified xsi:type="dcterms:W3CDTF">2025-06-15T21:59:54Z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